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docProps/custom.xml" ContentType="application/vnd.openxmlformats-officedocument.custom-properties+xml"/>
  <Override PartName="/ppt/charts/chart7.xml" ContentType="application/vnd.openxmlformats-officedocument.drawingml.chart+xml"/>
  <Override PartName="/ppt/slideMasters/slideMaster6.xml" ContentType="application/vnd.openxmlformats-officedocument.presentationml.slideMaster+xml"/>
  <Override PartName="/ppt/theme/theme8.xml" ContentType="application/vnd.openxmlformats-officedocument.theme+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charts/chart1.xml" ContentType="application/vnd.openxmlformats-officedocument.drawingml.chart+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charts/chart8.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10.xml" ContentType="application/vnd.openxmlformats-officedocument.drawingml.chart+xml"/>
  <Override PartName="/ppt/charts/chart4.xml" ContentType="application/vnd.openxmlformats-officedocument.drawingml.chart+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charts/chart2.xml" ContentType="application/vnd.openxmlformats-officedocument.drawingml.chart+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4"/>
    <p:sldMasterId id="2147483721" r:id="rId5"/>
    <p:sldMasterId id="2147483699" r:id="rId6"/>
    <p:sldMasterId id="2147483704" r:id="rId7"/>
    <p:sldMasterId id="2147483709" r:id="rId8"/>
    <p:sldMasterId id="2147483714" r:id="rId9"/>
  </p:sldMasterIdLst>
  <p:notesMasterIdLst>
    <p:notesMasterId r:id="rId40"/>
  </p:notesMasterIdLst>
  <p:handoutMasterIdLst>
    <p:handoutMasterId r:id="rId41"/>
  </p:handoutMasterIdLst>
  <p:sldIdLst>
    <p:sldId id="276" r:id="rId10"/>
    <p:sldId id="331" r:id="rId11"/>
    <p:sldId id="313" r:id="rId12"/>
    <p:sldId id="332" r:id="rId13"/>
    <p:sldId id="297" r:id="rId14"/>
    <p:sldId id="335" r:id="rId15"/>
    <p:sldId id="336" r:id="rId16"/>
    <p:sldId id="357" r:id="rId17"/>
    <p:sldId id="358" r:id="rId18"/>
    <p:sldId id="340" r:id="rId19"/>
    <p:sldId id="337" r:id="rId20"/>
    <p:sldId id="339" r:id="rId21"/>
    <p:sldId id="338" r:id="rId22"/>
    <p:sldId id="341" r:id="rId23"/>
    <p:sldId id="342" r:id="rId24"/>
    <p:sldId id="344" r:id="rId25"/>
    <p:sldId id="345" r:id="rId26"/>
    <p:sldId id="361" r:id="rId27"/>
    <p:sldId id="362" r:id="rId28"/>
    <p:sldId id="363" r:id="rId29"/>
    <p:sldId id="364" r:id="rId30"/>
    <p:sldId id="365" r:id="rId31"/>
    <p:sldId id="366" r:id="rId32"/>
    <p:sldId id="359" r:id="rId33"/>
    <p:sldId id="360" r:id="rId34"/>
    <p:sldId id="367" r:id="rId35"/>
    <p:sldId id="368" r:id="rId36"/>
    <p:sldId id="369" r:id="rId37"/>
    <p:sldId id="370" r:id="rId38"/>
    <p:sldId id="298"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4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294046"/>
    <a:srgbClr val="0D499C"/>
    <a:srgbClr val="99FF99"/>
    <a:srgbClr val="242F5F"/>
    <a:srgbClr val="0D4C99"/>
    <a:srgbClr val="152225"/>
    <a:srgbClr val="1A4B7F"/>
    <a:srgbClr val="121D20"/>
    <a:srgbClr val="57203D"/>
    <a:srgbClr val="12060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092" autoAdjust="0"/>
    <p:restoredTop sz="94621" autoAdjust="0"/>
  </p:normalViewPr>
  <p:slideViewPr>
    <p:cSldViewPr snapToGrid="0">
      <p:cViewPr varScale="1">
        <p:scale>
          <a:sx n="122" d="100"/>
          <a:sy n="122" d="100"/>
        </p:scale>
        <p:origin x="-1404" y="-90"/>
      </p:cViewPr>
      <p:guideLst>
        <p:guide orient="horz" pos="2142"/>
        <p:guide pos="2880"/>
      </p:guideLst>
    </p:cSldViewPr>
  </p:slideViewPr>
  <p:outlineViewPr>
    <p:cViewPr>
      <p:scale>
        <a:sx n="33" d="100"/>
        <a:sy n="33" d="100"/>
      </p:scale>
      <p:origin x="0" y="3222"/>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_____Microsoft_Office_Excel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_____Microsoft_Office_Excel1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Office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Office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Office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Microsoft_Office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Office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_____Microsoft_Office_Excel8.xlsx"/></Relationships>
</file>

<file path=ppt/charts/_rels/chart9.xml.rels><?xml version="1.0" encoding="UTF-8" standalone="yes"?>
<Relationships xmlns="http://schemas.openxmlformats.org/package/2006/relationships"><Relationship Id="rId1" Type="http://schemas.openxmlformats.org/officeDocument/2006/relationships/package" Target="../embeddings/_____Microsoft_Office_Excel9.xlsx"/></Relationships>
</file>

<file path=ppt/charts/chart1.xml><?xml version="1.0" encoding="utf-8"?>
<c:chartSpace xmlns:c="http://schemas.openxmlformats.org/drawingml/2006/chart" xmlns:a="http://schemas.openxmlformats.org/drawingml/2006/main" xmlns:r="http://schemas.openxmlformats.org/officeDocument/2006/relationships">
  <c:lang val="ru-RU"/>
  <c:chart>
    <c:autoTitleDeleted val="1"/>
    <c:view3D>
      <c:hPercent val="89"/>
      <c:depthPercent val="100"/>
      <c:rAngAx val="1"/>
    </c:view3D>
    <c:floor>
      <c:spPr>
        <a:noFill/>
        <a:ln w="12700">
          <a:solidFill>
            <a:srgbClr val="808080"/>
          </a:solidFill>
          <a:prstDash val="solid"/>
        </a:ln>
      </c:spPr>
    </c:floor>
    <c:sideWall>
      <c:spPr>
        <a:noFill/>
        <a:ln w="25400">
          <a:noFill/>
        </a:ln>
      </c:spPr>
    </c:sideWall>
    <c:backWall>
      <c:spPr>
        <a:noFill/>
        <a:ln w="25400">
          <a:noFill/>
        </a:ln>
      </c:spPr>
    </c:backWall>
    <c:plotArea>
      <c:layout/>
      <c:bar3DChart>
        <c:barDir val="col"/>
        <c:grouping val="clustered"/>
        <c:ser>
          <c:idx val="0"/>
          <c:order val="0"/>
          <c:tx>
            <c:strRef>
              <c:f>Sheet1!$B$1</c:f>
              <c:strCache>
                <c:ptCount val="1"/>
                <c:pt idx="0">
                  <c:v>Current</c:v>
                </c:pt>
              </c:strCache>
            </c:strRef>
          </c:tx>
          <c:spPr>
            <a:gradFill rotWithShape="0">
              <a:gsLst>
                <a:gs pos="0">
                  <a:srgbClr val="00FF00"/>
                </a:gs>
                <a:gs pos="100000">
                  <a:srgbClr val="000000">
                    <a:gamma/>
                    <a:shade val="46275"/>
                    <a:invGamma/>
                  </a:srgbClr>
                </a:gs>
              </a:gsLst>
              <a:lin ang="2700000" scaled="1"/>
            </a:gradFill>
            <a:ln w="17734">
              <a:noFill/>
            </a:ln>
          </c:spPr>
          <c:dLbls>
            <c:dLbl>
              <c:idx val="0"/>
              <c:layout>
                <c:manualLayout>
                  <c:x val="-3.7291896035119551E-2"/>
                  <c:y val="0.233751126293472"/>
                </c:manualLayout>
              </c:layout>
              <c:showVal val="1"/>
              <c:extLst>
                <c:ext xmlns:c15="http://schemas.microsoft.com/office/drawing/2012/chart" uri="{CE6537A1-D6FC-4f65-9D91-7224C49458BB}">
                  <c15:layout/>
                </c:ext>
              </c:extLst>
            </c:dLbl>
            <c:dLbl>
              <c:idx val="1"/>
              <c:layout>
                <c:manualLayout>
                  <c:xMode val="edge"/>
                  <c:yMode val="edge"/>
                  <c:x val="0.29090909090909112"/>
                  <c:y val="2.6315789473684216E-2"/>
                </c:manualLayout>
              </c:layout>
              <c:showVal val="1"/>
              <c:extLst>
                <c:ext xmlns:c15="http://schemas.microsoft.com/office/drawing/2012/chart" uri="{CE6537A1-D6FC-4f65-9D91-7224C49458BB}"/>
              </c:extLst>
            </c:dLbl>
            <c:spPr>
              <a:noFill/>
              <a:ln w="17734">
                <a:noFill/>
              </a:ln>
            </c:spPr>
            <c:txPr>
              <a:bodyPr/>
              <a:lstStyle/>
              <a:p>
                <a:pPr>
                  <a:defRPr sz="1100" b="1" i="0" u="none" strike="noStrike" baseline="0">
                    <a:solidFill>
                      <a:schemeClr val="bg1"/>
                    </a:solidFill>
                    <a:latin typeface="Arial"/>
                    <a:ea typeface="Arial"/>
                    <a:cs typeface="Arial"/>
                  </a:defRPr>
                </a:pPr>
                <a:endParaRPr lang="ru-RU"/>
              </a:p>
            </c:txPr>
            <c:showVal val="1"/>
            <c:extLst>
              <c:ext xmlns:c15="http://schemas.microsoft.com/office/drawing/2012/chart" uri="{CE6537A1-D6FC-4f65-9D91-7224C49458BB}">
                <c15:showLeaderLines val="0"/>
              </c:ext>
            </c:extLst>
          </c:dLbls>
          <c:cat>
            <c:strRef>
              <c:f>Sheet1!$A$2</c:f>
              <c:strCache>
                <c:ptCount val="1"/>
                <c:pt idx="0">
                  <c:v>Today  2030</c:v>
                </c:pt>
              </c:strCache>
            </c:strRef>
          </c:cat>
          <c:val>
            <c:numRef>
              <c:f>Sheet1!$B$2</c:f>
              <c:numCache>
                <c:formatCode>0</c:formatCode>
                <c:ptCount val="1"/>
                <c:pt idx="0">
                  <c:v>344</c:v>
                </c:pt>
              </c:numCache>
            </c:numRef>
          </c:val>
        </c:ser>
        <c:ser>
          <c:idx val="1"/>
          <c:order val="1"/>
          <c:tx>
            <c:strRef>
              <c:f>Sheet1!$C$1</c:f>
              <c:strCache>
                <c:ptCount val="1"/>
                <c:pt idx="0">
                  <c:v>2030</c:v>
                </c:pt>
              </c:strCache>
            </c:strRef>
          </c:tx>
          <c:spPr>
            <a:gradFill rotWithShape="0">
              <a:gsLst>
                <a:gs pos="0">
                  <a:srgbClr val="FF6600"/>
                </a:gs>
                <a:gs pos="100000">
                  <a:srgbClr val="000000">
                    <a:gamma/>
                    <a:shade val="46275"/>
                    <a:invGamma/>
                  </a:srgbClr>
                </a:gs>
              </a:gsLst>
              <a:lin ang="2700000" scaled="1"/>
            </a:gradFill>
            <a:ln w="17734">
              <a:noFill/>
            </a:ln>
          </c:spPr>
          <c:dLbls>
            <c:dLbl>
              <c:idx val="0"/>
              <c:layout>
                <c:manualLayout>
                  <c:x val="8.3020885462527279E-3"/>
                  <c:y val="0.16541353383458654"/>
                </c:manualLayout>
              </c:layout>
              <c:showVal val="1"/>
              <c:extLst>
                <c:ext xmlns:c15="http://schemas.microsoft.com/office/drawing/2012/chart" uri="{CE6537A1-D6FC-4f65-9D91-7224C49458BB}">
                  <c15:layout/>
                </c:ext>
              </c:extLst>
            </c:dLbl>
            <c:spPr>
              <a:noFill/>
              <a:ln w="17734">
                <a:noFill/>
              </a:ln>
            </c:spPr>
            <c:txPr>
              <a:bodyPr/>
              <a:lstStyle/>
              <a:p>
                <a:pPr>
                  <a:defRPr sz="1100" b="1" i="0" u="none" strike="noStrike" baseline="0">
                    <a:solidFill>
                      <a:schemeClr val="bg1"/>
                    </a:solidFill>
                    <a:latin typeface="Arial"/>
                    <a:ea typeface="Arial"/>
                    <a:cs typeface="Arial"/>
                  </a:defRPr>
                </a:pPr>
                <a:endParaRPr lang="ru-RU"/>
              </a:p>
            </c:txPr>
            <c:showVal val="1"/>
            <c:extLst>
              <c:ext xmlns:c15="http://schemas.microsoft.com/office/drawing/2012/chart" uri="{CE6537A1-D6FC-4f65-9D91-7224C49458BB}">
                <c15:showLeaderLines val="0"/>
              </c:ext>
            </c:extLst>
          </c:dLbls>
          <c:cat>
            <c:strRef>
              <c:f>Sheet1!$A$2</c:f>
              <c:strCache>
                <c:ptCount val="1"/>
                <c:pt idx="0">
                  <c:v>Today  2030</c:v>
                </c:pt>
              </c:strCache>
            </c:strRef>
          </c:cat>
          <c:val>
            <c:numRef>
              <c:f>Sheet1!$C$2</c:f>
              <c:numCache>
                <c:formatCode>0</c:formatCode>
                <c:ptCount val="1"/>
                <c:pt idx="0">
                  <c:v>574</c:v>
                </c:pt>
              </c:numCache>
            </c:numRef>
          </c:val>
        </c:ser>
        <c:dLbls>
          <c:showVal val="1"/>
        </c:dLbls>
        <c:gapWidth val="100"/>
        <c:gapDepth val="40"/>
        <c:shape val="box"/>
        <c:axId val="49120768"/>
        <c:axId val="49122304"/>
        <c:axId val="0"/>
      </c:bar3DChart>
      <c:catAx>
        <c:axId val="49120768"/>
        <c:scaling>
          <c:orientation val="minMax"/>
        </c:scaling>
        <c:axPos val="b"/>
        <c:numFmt formatCode="General" sourceLinked="1"/>
        <c:majorTickMark val="none"/>
        <c:tickLblPos val="low"/>
        <c:spPr>
          <a:ln w="8867">
            <a:solidFill>
              <a:srgbClr val="808080"/>
            </a:solidFill>
            <a:prstDash val="solid"/>
          </a:ln>
        </c:spPr>
        <c:txPr>
          <a:bodyPr rot="0" vert="horz"/>
          <a:lstStyle/>
          <a:p>
            <a:pPr>
              <a:defRPr sz="1414" b="1" i="0" u="none" strike="noStrike" baseline="0">
                <a:solidFill>
                  <a:srgbClr val="333333"/>
                </a:solidFill>
                <a:latin typeface="Arial"/>
                <a:ea typeface="Arial"/>
                <a:cs typeface="Arial"/>
              </a:defRPr>
            </a:pPr>
            <a:endParaRPr lang="ru-RU"/>
          </a:p>
        </c:txPr>
        <c:crossAx val="49122304"/>
        <c:crosses val="autoZero"/>
        <c:auto val="1"/>
        <c:lblAlgn val="ctr"/>
        <c:lblOffset val="100"/>
        <c:tickLblSkip val="1"/>
        <c:tickMarkSkip val="1"/>
      </c:catAx>
      <c:valAx>
        <c:axId val="49122304"/>
        <c:scaling>
          <c:orientation val="minMax"/>
        </c:scaling>
        <c:delete val="1"/>
        <c:axPos val="l"/>
        <c:numFmt formatCode="0" sourceLinked="1"/>
        <c:tickLblPos val="none"/>
        <c:crossAx val="49120768"/>
        <c:crosses val="autoZero"/>
        <c:crossBetween val="between"/>
      </c:valAx>
      <c:spPr>
        <a:noFill/>
        <a:ln w="17734">
          <a:noFill/>
        </a:ln>
      </c:spPr>
    </c:plotArea>
    <c:plotVisOnly val="1"/>
    <c:dispBlanksAs val="gap"/>
  </c:chart>
  <c:spPr>
    <a:noFill/>
    <a:ln>
      <a:noFill/>
    </a:ln>
  </c:spPr>
  <c:txPr>
    <a:bodyPr/>
    <a:lstStyle/>
    <a:p>
      <a:pPr>
        <a:defRPr sz="436" b="1" i="0" u="none" strike="noStrike" baseline="0">
          <a:solidFill>
            <a:srgbClr val="000000"/>
          </a:solidFill>
          <a:latin typeface="Arial"/>
          <a:ea typeface="Arial"/>
          <a:cs typeface="Arial"/>
        </a:defRPr>
      </a:pPr>
      <a:endParaRPr lang="ru-RU"/>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96"/>
      <c:depthPercent val="100"/>
      <c:rAngAx val="1"/>
    </c:view3D>
    <c:floor>
      <c:spPr>
        <a:noFill/>
        <a:ln w="12700">
          <a:solidFill>
            <a:srgbClr val="808080"/>
          </a:solidFill>
          <a:prstDash val="solid"/>
        </a:ln>
      </c:spPr>
    </c:floor>
    <c:sideWall>
      <c:spPr>
        <a:noFill/>
        <a:ln w="25400">
          <a:noFill/>
        </a:ln>
      </c:spPr>
    </c:sideWall>
    <c:backWall>
      <c:spPr>
        <a:noFill/>
        <a:ln w="25400">
          <a:noFill/>
        </a:ln>
      </c:spPr>
    </c:backWall>
    <c:plotArea>
      <c:layout>
        <c:manualLayout>
          <c:layoutTarget val="inner"/>
          <c:xMode val="edge"/>
          <c:yMode val="edge"/>
          <c:x val="3.614457831325301E-2"/>
          <c:y val="3.7656903765690405E-2"/>
          <c:w val="0.92369477911646591"/>
          <c:h val="0.72803347280334763"/>
        </c:manualLayout>
      </c:layout>
      <c:bar3DChart>
        <c:barDir val="col"/>
        <c:grouping val="clustered"/>
        <c:ser>
          <c:idx val="0"/>
          <c:order val="0"/>
          <c:tx>
            <c:strRef>
              <c:f>Sheet1!$B$1</c:f>
              <c:strCache>
                <c:ptCount val="1"/>
                <c:pt idx="0">
                  <c:v>Current</c:v>
                </c:pt>
              </c:strCache>
            </c:strRef>
          </c:tx>
          <c:spPr>
            <a:gradFill rotWithShape="0">
              <a:gsLst>
                <a:gs pos="0">
                  <a:srgbClr val="00FF00"/>
                </a:gs>
                <a:gs pos="100000">
                  <a:srgbClr val="000000">
                    <a:gamma/>
                    <a:shade val="46275"/>
                    <a:invGamma/>
                  </a:srgbClr>
                </a:gs>
              </a:gsLst>
              <a:lin ang="2700000" scaled="1"/>
            </a:gradFill>
            <a:ln w="17630">
              <a:noFill/>
            </a:ln>
          </c:spPr>
          <c:dLbls>
            <c:dLbl>
              <c:idx val="0"/>
              <c:layout>
                <c:manualLayout>
                  <c:x val="3.7415205131282957E-2"/>
                  <c:y val="6.7193888995106602E-2"/>
                </c:manualLayout>
              </c:layout>
              <c:showVal val="1"/>
              <c:extLst>
                <c:ext xmlns:c15="http://schemas.microsoft.com/office/drawing/2012/chart" uri="{CE6537A1-D6FC-4f65-9D91-7224C49458BB}">
                  <c15:layout/>
                </c:ext>
              </c:extLst>
            </c:dLbl>
            <c:dLbl>
              <c:idx val="1"/>
              <c:layout>
                <c:manualLayout>
                  <c:xMode val="edge"/>
                  <c:yMode val="edge"/>
                  <c:x val="0.32128514056224922"/>
                  <c:y val="2.9288702928870324E-2"/>
                </c:manualLayout>
              </c:layout>
              <c:showVal val="1"/>
              <c:extLst>
                <c:ext xmlns:c15="http://schemas.microsoft.com/office/drawing/2012/chart" uri="{CE6537A1-D6FC-4f65-9D91-7224C49458BB}"/>
              </c:extLst>
            </c:dLbl>
            <c:spPr>
              <a:noFill/>
              <a:ln w="17630">
                <a:noFill/>
              </a:ln>
            </c:spPr>
            <c:txPr>
              <a:bodyPr/>
              <a:lstStyle/>
              <a:p>
                <a:pPr>
                  <a:defRPr sz="1000" b="1" i="0" u="none" strike="noStrike" baseline="0">
                    <a:solidFill>
                      <a:schemeClr val="bg1"/>
                    </a:solidFill>
                    <a:latin typeface="Arial"/>
                    <a:ea typeface="Arial"/>
                    <a:cs typeface="Arial"/>
                  </a:defRPr>
                </a:pPr>
                <a:endParaRPr lang="ru-RU"/>
              </a:p>
            </c:txPr>
            <c:showVal val="1"/>
            <c:extLst>
              <c:ext xmlns:c15="http://schemas.microsoft.com/office/drawing/2012/chart" uri="{CE6537A1-D6FC-4f65-9D91-7224C49458BB}">
                <c15:showLeaderLines val="0"/>
              </c:ext>
            </c:extLst>
          </c:dLbls>
          <c:cat>
            <c:strRef>
              <c:f>Sheet1!$A$2:$A$2</c:f>
              <c:strCache>
                <c:ptCount val="1"/>
                <c:pt idx="0">
                  <c:v>India</c:v>
                </c:pt>
              </c:strCache>
            </c:strRef>
          </c:cat>
          <c:val>
            <c:numRef>
              <c:f>Sheet1!$B$2:$B$2</c:f>
              <c:numCache>
                <c:formatCode>0</c:formatCode>
                <c:ptCount val="1"/>
                <c:pt idx="0">
                  <c:v>5</c:v>
                </c:pt>
              </c:numCache>
            </c:numRef>
          </c:val>
        </c:ser>
        <c:ser>
          <c:idx val="1"/>
          <c:order val="1"/>
          <c:tx>
            <c:strRef>
              <c:f>Sheet1!$C$1</c:f>
              <c:strCache>
                <c:ptCount val="1"/>
                <c:pt idx="0">
                  <c:v>2030</c:v>
                </c:pt>
              </c:strCache>
            </c:strRef>
          </c:tx>
          <c:spPr>
            <a:gradFill rotWithShape="0">
              <a:gsLst>
                <a:gs pos="0">
                  <a:srgbClr val="FF6600"/>
                </a:gs>
                <a:gs pos="100000">
                  <a:srgbClr val="000000">
                    <a:gamma/>
                    <a:shade val="46275"/>
                    <a:invGamma/>
                  </a:srgbClr>
                </a:gs>
              </a:gsLst>
              <a:lin ang="2700000" scaled="1"/>
            </a:gradFill>
            <a:ln w="17630">
              <a:noFill/>
            </a:ln>
          </c:spPr>
          <c:dLbls>
            <c:dLbl>
              <c:idx val="0"/>
              <c:layout>
                <c:manualLayout>
                  <c:x val="3.4994823760393735E-2"/>
                  <c:y val="0.14496985687960237"/>
                </c:manualLayout>
              </c:layout>
              <c:showVal val="1"/>
              <c:extLst>
                <c:ext xmlns:c15="http://schemas.microsoft.com/office/drawing/2012/chart" uri="{CE6537A1-D6FC-4f65-9D91-7224C49458BB}">
                  <c15:layout/>
                </c:ext>
              </c:extLst>
            </c:dLbl>
            <c:spPr>
              <a:noFill/>
              <a:ln w="17630">
                <a:noFill/>
              </a:ln>
            </c:spPr>
            <c:txPr>
              <a:bodyPr/>
              <a:lstStyle/>
              <a:p>
                <a:pPr>
                  <a:defRPr sz="1000" b="1" i="0" u="none" strike="noStrike" baseline="0">
                    <a:solidFill>
                      <a:schemeClr val="bg1"/>
                    </a:solidFill>
                    <a:latin typeface="Arial"/>
                    <a:ea typeface="Arial"/>
                    <a:cs typeface="Arial"/>
                  </a:defRPr>
                </a:pPr>
                <a:endParaRPr lang="ru-RU"/>
              </a:p>
            </c:txPr>
            <c:showVal val="1"/>
            <c:extLst>
              <c:ext xmlns:c15="http://schemas.microsoft.com/office/drawing/2012/chart" uri="{CE6537A1-D6FC-4f65-9D91-7224C49458BB}">
                <c15:showLeaderLines val="0"/>
              </c:ext>
            </c:extLst>
          </c:dLbls>
          <c:cat>
            <c:strRef>
              <c:f>Sheet1!$A$2:$A$2</c:f>
              <c:strCache>
                <c:ptCount val="1"/>
                <c:pt idx="0">
                  <c:v>India</c:v>
                </c:pt>
              </c:strCache>
            </c:strRef>
          </c:cat>
          <c:val>
            <c:numRef>
              <c:f>Sheet1!$C$2:$C$2</c:f>
              <c:numCache>
                <c:formatCode>0</c:formatCode>
                <c:ptCount val="1"/>
                <c:pt idx="0">
                  <c:v>27</c:v>
                </c:pt>
              </c:numCache>
            </c:numRef>
          </c:val>
        </c:ser>
        <c:dLbls>
          <c:showVal val="1"/>
        </c:dLbls>
        <c:gapWidth val="100"/>
        <c:gapDepth val="40"/>
        <c:shape val="box"/>
        <c:axId val="47915392"/>
        <c:axId val="47916928"/>
        <c:axId val="0"/>
      </c:bar3DChart>
      <c:catAx>
        <c:axId val="47915392"/>
        <c:scaling>
          <c:orientation val="minMax"/>
        </c:scaling>
        <c:axPos val="b"/>
        <c:numFmt formatCode="General" sourceLinked="1"/>
        <c:majorTickMark val="none"/>
        <c:tickLblPos val="low"/>
        <c:spPr>
          <a:ln w="8815">
            <a:solidFill>
              <a:srgbClr val="808080"/>
            </a:solidFill>
            <a:prstDash val="solid"/>
          </a:ln>
        </c:spPr>
        <c:txPr>
          <a:bodyPr rot="0" vert="horz"/>
          <a:lstStyle/>
          <a:p>
            <a:pPr>
              <a:defRPr sz="1267" b="1" i="0" u="none" strike="noStrike" baseline="0">
                <a:solidFill>
                  <a:srgbClr val="333333"/>
                </a:solidFill>
                <a:latin typeface="Arial"/>
                <a:ea typeface="Arial"/>
                <a:cs typeface="Arial"/>
              </a:defRPr>
            </a:pPr>
            <a:endParaRPr lang="ru-RU"/>
          </a:p>
        </c:txPr>
        <c:crossAx val="47916928"/>
        <c:crosses val="autoZero"/>
        <c:auto val="1"/>
        <c:lblAlgn val="ctr"/>
        <c:lblOffset val="100"/>
        <c:tickLblSkip val="1"/>
        <c:tickMarkSkip val="1"/>
      </c:catAx>
      <c:valAx>
        <c:axId val="47916928"/>
        <c:scaling>
          <c:orientation val="minMax"/>
          <c:max val="140"/>
        </c:scaling>
        <c:delete val="1"/>
        <c:axPos val="l"/>
        <c:numFmt formatCode="0" sourceLinked="1"/>
        <c:tickLblPos val="none"/>
        <c:crossAx val="47915392"/>
        <c:crosses val="autoZero"/>
        <c:crossBetween val="between"/>
        <c:majorUnit val="20"/>
      </c:valAx>
      <c:spPr>
        <a:noFill/>
        <a:ln w="17630">
          <a:noFill/>
        </a:ln>
      </c:spPr>
    </c:plotArea>
    <c:plotVisOnly val="1"/>
    <c:dispBlanksAs val="gap"/>
  </c:chart>
  <c:spPr>
    <a:noFill/>
    <a:ln>
      <a:noFill/>
    </a:ln>
  </c:spPr>
  <c:txPr>
    <a:bodyPr/>
    <a:lstStyle/>
    <a:p>
      <a:pPr>
        <a:defRPr sz="382" b="1" i="0" u="none" strike="noStrike" baseline="0">
          <a:solidFill>
            <a:srgbClr val="000000"/>
          </a:solidFill>
          <a:latin typeface="Arial"/>
          <a:ea typeface="Arial"/>
          <a:cs typeface="Arial"/>
        </a:defRPr>
      </a:pPr>
      <a:endParaRPr lang="ru-RU"/>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96"/>
      <c:depthPercent val="100"/>
      <c:rAngAx val="1"/>
    </c:view3D>
    <c:floor>
      <c:spPr>
        <a:noFill/>
        <a:ln w="12700">
          <a:solidFill>
            <a:srgbClr val="808080"/>
          </a:solidFill>
          <a:prstDash val="solid"/>
        </a:ln>
      </c:spPr>
    </c:floor>
    <c:sideWall>
      <c:spPr>
        <a:noFill/>
        <a:ln w="25400">
          <a:noFill/>
        </a:ln>
      </c:spPr>
    </c:sideWall>
    <c:backWall>
      <c:spPr>
        <a:noFill/>
        <a:ln w="25400">
          <a:noFill/>
        </a:ln>
      </c:spPr>
    </c:backWall>
    <c:plotArea>
      <c:layout>
        <c:manualLayout>
          <c:layoutTarget val="inner"/>
          <c:xMode val="edge"/>
          <c:yMode val="edge"/>
          <c:x val="3.6290322580645205E-2"/>
          <c:y val="3.7656903765690405E-2"/>
          <c:w val="0.92338709677419362"/>
          <c:h val="0.59832635983263471"/>
        </c:manualLayout>
      </c:layout>
      <c:bar3DChart>
        <c:barDir val="col"/>
        <c:grouping val="clustered"/>
        <c:ser>
          <c:idx val="0"/>
          <c:order val="0"/>
          <c:tx>
            <c:strRef>
              <c:f>Sheet1!$B$1</c:f>
              <c:strCache>
                <c:ptCount val="1"/>
                <c:pt idx="0">
                  <c:v>Current</c:v>
                </c:pt>
              </c:strCache>
            </c:strRef>
          </c:tx>
          <c:spPr>
            <a:gradFill rotWithShape="0">
              <a:gsLst>
                <a:gs pos="0">
                  <a:srgbClr val="00FF00"/>
                </a:gs>
                <a:gs pos="100000">
                  <a:srgbClr val="000000">
                    <a:gamma/>
                    <a:shade val="46275"/>
                    <a:invGamma/>
                  </a:srgbClr>
                </a:gs>
              </a:gsLst>
              <a:lin ang="2700000" scaled="1"/>
            </a:gradFill>
            <a:ln w="17630">
              <a:noFill/>
            </a:ln>
          </c:spPr>
          <c:dLbls>
            <c:dLbl>
              <c:idx val="0"/>
              <c:layout>
                <c:manualLayout>
                  <c:x val="3.7187011662278349E-2"/>
                  <c:y val="6.6443050249343813E-2"/>
                </c:manualLayout>
              </c:layout>
              <c:showVal val="1"/>
              <c:extLst>
                <c:ext xmlns:c15="http://schemas.microsoft.com/office/drawing/2012/chart" uri="{CE6537A1-D6FC-4f65-9D91-7224C49458BB}">
                  <c15:layout/>
                </c:ext>
              </c:extLst>
            </c:dLbl>
            <c:dLbl>
              <c:idx val="1"/>
              <c:layout>
                <c:manualLayout>
                  <c:xMode val="edge"/>
                  <c:yMode val="edge"/>
                  <c:x val="0.32258064516129054"/>
                  <c:y val="2.9288702928870324E-2"/>
                </c:manualLayout>
              </c:layout>
              <c:showVal val="1"/>
              <c:extLst>
                <c:ext xmlns:c15="http://schemas.microsoft.com/office/drawing/2012/chart" uri="{CE6537A1-D6FC-4f65-9D91-7224C49458BB}"/>
              </c:extLst>
            </c:dLbl>
            <c:spPr>
              <a:noFill/>
              <a:ln w="17630">
                <a:noFill/>
              </a:ln>
            </c:spPr>
            <c:txPr>
              <a:bodyPr/>
              <a:lstStyle/>
              <a:p>
                <a:pPr>
                  <a:defRPr sz="1000" b="1" i="0" u="none" strike="noStrike" baseline="0">
                    <a:solidFill>
                      <a:schemeClr val="bg1"/>
                    </a:solidFill>
                    <a:latin typeface="Arial"/>
                    <a:ea typeface="Arial"/>
                    <a:cs typeface="Arial"/>
                  </a:defRPr>
                </a:pPr>
                <a:endParaRPr lang="ru-RU"/>
              </a:p>
            </c:txPr>
            <c:showVal val="1"/>
            <c:extLst>
              <c:ext xmlns:c15="http://schemas.microsoft.com/office/drawing/2012/chart" uri="{CE6537A1-D6FC-4f65-9D91-7224C49458BB}">
                <c15:showLeaderLines val="0"/>
              </c:ext>
            </c:extLst>
          </c:dLbls>
          <c:cat>
            <c:strRef>
              <c:f>Sheet1!$A$2</c:f>
              <c:strCache>
                <c:ptCount val="1"/>
                <c:pt idx="0">
                  <c:v>USA</c:v>
                </c:pt>
              </c:strCache>
            </c:strRef>
          </c:cat>
          <c:val>
            <c:numRef>
              <c:f>Sheet1!$B$2</c:f>
              <c:numCache>
                <c:formatCode>0</c:formatCode>
                <c:ptCount val="1"/>
                <c:pt idx="0">
                  <c:v>103</c:v>
                </c:pt>
              </c:numCache>
            </c:numRef>
          </c:val>
        </c:ser>
        <c:ser>
          <c:idx val="1"/>
          <c:order val="1"/>
          <c:tx>
            <c:strRef>
              <c:f>Sheet1!$C$1</c:f>
              <c:strCache>
                <c:ptCount val="1"/>
                <c:pt idx="0">
                  <c:v>2030</c:v>
                </c:pt>
              </c:strCache>
            </c:strRef>
          </c:tx>
          <c:spPr>
            <a:gradFill rotWithShape="0">
              <a:gsLst>
                <a:gs pos="0">
                  <a:srgbClr val="FF6600"/>
                </a:gs>
                <a:gs pos="100000">
                  <a:srgbClr val="000000">
                    <a:gamma/>
                    <a:shade val="46275"/>
                    <a:invGamma/>
                  </a:srgbClr>
                </a:gs>
              </a:gsLst>
              <a:lin ang="2700000" scaled="1"/>
            </a:gradFill>
            <a:ln w="17630">
              <a:noFill/>
            </a:ln>
          </c:spPr>
          <c:dLbls>
            <c:dLbl>
              <c:idx val="0"/>
              <c:layout>
                <c:manualLayout>
                  <c:x val="2.4416658360143579E-2"/>
                  <c:y val="8.8870260056491054E-2"/>
                </c:manualLayout>
              </c:layout>
              <c:showVal val="1"/>
              <c:extLst>
                <c:ext xmlns:c15="http://schemas.microsoft.com/office/drawing/2012/chart" uri="{CE6537A1-D6FC-4f65-9D91-7224C49458BB}">
                  <c15:layout/>
                </c:ext>
              </c:extLst>
            </c:dLbl>
            <c:spPr>
              <a:noFill/>
              <a:ln w="17630">
                <a:noFill/>
              </a:ln>
            </c:spPr>
            <c:txPr>
              <a:bodyPr/>
              <a:lstStyle/>
              <a:p>
                <a:pPr>
                  <a:defRPr sz="1000" b="1" i="0" u="none" strike="noStrike" baseline="0">
                    <a:solidFill>
                      <a:schemeClr val="bg1"/>
                    </a:solidFill>
                    <a:latin typeface="Arial"/>
                    <a:ea typeface="Arial"/>
                    <a:cs typeface="Arial"/>
                  </a:defRPr>
                </a:pPr>
                <a:endParaRPr lang="ru-RU"/>
              </a:p>
            </c:txPr>
            <c:showVal val="1"/>
            <c:extLst>
              <c:ext xmlns:c15="http://schemas.microsoft.com/office/drawing/2012/chart" uri="{CE6537A1-D6FC-4f65-9D91-7224C49458BB}">
                <c15:showLeaderLines val="0"/>
              </c:ext>
            </c:extLst>
          </c:dLbls>
          <c:cat>
            <c:strRef>
              <c:f>Sheet1!$A$2</c:f>
              <c:strCache>
                <c:ptCount val="1"/>
                <c:pt idx="0">
                  <c:v>USA</c:v>
                </c:pt>
              </c:strCache>
            </c:strRef>
          </c:cat>
          <c:val>
            <c:numRef>
              <c:f>Sheet1!$C$2</c:f>
              <c:numCache>
                <c:formatCode>0</c:formatCode>
                <c:ptCount val="1"/>
                <c:pt idx="0">
                  <c:v>107</c:v>
                </c:pt>
              </c:numCache>
            </c:numRef>
          </c:val>
        </c:ser>
        <c:dLbls>
          <c:showVal val="1"/>
        </c:dLbls>
        <c:gapWidth val="100"/>
        <c:gapDepth val="40"/>
        <c:shape val="box"/>
        <c:axId val="49654784"/>
        <c:axId val="49660672"/>
        <c:axId val="0"/>
      </c:bar3DChart>
      <c:catAx>
        <c:axId val="49654784"/>
        <c:scaling>
          <c:orientation val="minMax"/>
        </c:scaling>
        <c:axPos val="b"/>
        <c:numFmt formatCode="General" sourceLinked="1"/>
        <c:majorTickMark val="none"/>
        <c:tickLblPos val="low"/>
        <c:spPr>
          <a:ln w="8815">
            <a:solidFill>
              <a:srgbClr val="808080"/>
            </a:solidFill>
            <a:prstDash val="solid"/>
          </a:ln>
        </c:spPr>
        <c:txPr>
          <a:bodyPr rot="0" vert="horz"/>
          <a:lstStyle/>
          <a:p>
            <a:pPr>
              <a:defRPr sz="1249" b="1" i="0" u="none" strike="noStrike" baseline="0">
                <a:solidFill>
                  <a:srgbClr val="333333"/>
                </a:solidFill>
                <a:latin typeface="Arial"/>
                <a:ea typeface="Arial"/>
                <a:cs typeface="Arial"/>
              </a:defRPr>
            </a:pPr>
            <a:endParaRPr lang="ru-RU"/>
          </a:p>
        </c:txPr>
        <c:crossAx val="49660672"/>
        <c:crosses val="autoZero"/>
        <c:auto val="1"/>
        <c:lblAlgn val="ctr"/>
        <c:lblOffset val="100"/>
        <c:tickLblSkip val="1"/>
        <c:tickMarkSkip val="1"/>
      </c:catAx>
      <c:valAx>
        <c:axId val="49660672"/>
        <c:scaling>
          <c:orientation val="minMax"/>
          <c:max val="140"/>
        </c:scaling>
        <c:delete val="1"/>
        <c:axPos val="l"/>
        <c:numFmt formatCode="0" sourceLinked="1"/>
        <c:tickLblPos val="none"/>
        <c:crossAx val="49654784"/>
        <c:crosses val="autoZero"/>
        <c:crossBetween val="between"/>
        <c:majorUnit val="20"/>
      </c:valAx>
      <c:spPr>
        <a:noFill/>
        <a:ln w="17630">
          <a:noFill/>
        </a:ln>
      </c:spPr>
    </c:plotArea>
    <c:plotVisOnly val="1"/>
    <c:dispBlanksAs val="gap"/>
  </c:chart>
  <c:spPr>
    <a:noFill/>
    <a:ln>
      <a:noFill/>
    </a:ln>
  </c:spPr>
  <c:txPr>
    <a:bodyPr/>
    <a:lstStyle/>
    <a:p>
      <a:pPr>
        <a:defRPr sz="382" b="1" i="0" u="none" strike="noStrike" baseline="0">
          <a:solidFill>
            <a:srgbClr val="000000"/>
          </a:solidFill>
          <a:latin typeface="Arial"/>
          <a:ea typeface="Arial"/>
          <a:cs typeface="Arial"/>
        </a:defRPr>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96"/>
      <c:depthPercent val="100"/>
      <c:rAngAx val="1"/>
    </c:view3D>
    <c:floor>
      <c:spPr>
        <a:noFill/>
        <a:ln w="12700">
          <a:solidFill>
            <a:srgbClr val="808080"/>
          </a:solidFill>
          <a:prstDash val="solid"/>
        </a:ln>
      </c:spPr>
    </c:floor>
    <c:sideWall>
      <c:spPr>
        <a:noFill/>
        <a:ln w="25400">
          <a:noFill/>
        </a:ln>
      </c:spPr>
    </c:sideWall>
    <c:backWall>
      <c:spPr>
        <a:noFill/>
        <a:ln w="25400">
          <a:noFill/>
        </a:ln>
      </c:spPr>
    </c:backWall>
    <c:plotArea>
      <c:layout>
        <c:manualLayout>
          <c:layoutTarget val="inner"/>
          <c:xMode val="edge"/>
          <c:yMode val="edge"/>
          <c:x val="3.6290322580645205E-2"/>
          <c:y val="3.7815126050420193E-2"/>
          <c:w val="0.92338709677419362"/>
          <c:h val="0.72689075630252176"/>
        </c:manualLayout>
      </c:layout>
      <c:bar3DChart>
        <c:barDir val="col"/>
        <c:grouping val="clustered"/>
        <c:ser>
          <c:idx val="0"/>
          <c:order val="0"/>
          <c:tx>
            <c:strRef>
              <c:f>Sheet1!$B$1</c:f>
              <c:strCache>
                <c:ptCount val="1"/>
                <c:pt idx="0">
                  <c:v>Current</c:v>
                </c:pt>
              </c:strCache>
            </c:strRef>
          </c:tx>
          <c:spPr>
            <a:gradFill rotWithShape="0">
              <a:gsLst>
                <a:gs pos="0">
                  <a:srgbClr val="00FF00"/>
                </a:gs>
                <a:gs pos="100000">
                  <a:srgbClr val="000000">
                    <a:gamma/>
                    <a:shade val="46275"/>
                    <a:invGamma/>
                  </a:srgbClr>
                </a:gs>
              </a:gsLst>
              <a:lin ang="2700000" scaled="1"/>
            </a:gradFill>
            <a:ln w="17701">
              <a:noFill/>
            </a:ln>
          </c:spPr>
          <c:dLbls>
            <c:dLbl>
              <c:idx val="0"/>
              <c:layout>
                <c:manualLayout>
                  <c:x val="4.5624971772151517E-2"/>
                  <c:y val="0.10490074459473099"/>
                </c:manualLayout>
              </c:layout>
              <c:showVal val="1"/>
              <c:extLst>
                <c:ext xmlns:c15="http://schemas.microsoft.com/office/drawing/2012/chart" uri="{CE6537A1-D6FC-4f65-9D91-7224C49458BB}">
                  <c15:layout/>
                </c:ext>
              </c:extLst>
            </c:dLbl>
            <c:dLbl>
              <c:idx val="1"/>
              <c:layout>
                <c:manualLayout>
                  <c:xMode val="edge"/>
                  <c:yMode val="edge"/>
                  <c:x val="0.32258064516129054"/>
                  <c:y val="2.9411764705882353E-2"/>
                </c:manualLayout>
              </c:layout>
              <c:showVal val="1"/>
              <c:extLst>
                <c:ext xmlns:c15="http://schemas.microsoft.com/office/drawing/2012/chart" uri="{CE6537A1-D6FC-4f65-9D91-7224C49458BB}"/>
              </c:extLst>
            </c:dLbl>
            <c:spPr>
              <a:noFill/>
              <a:ln w="17701">
                <a:noFill/>
              </a:ln>
            </c:spPr>
            <c:txPr>
              <a:bodyPr/>
              <a:lstStyle/>
              <a:p>
                <a:pPr>
                  <a:defRPr sz="1000" b="1" i="0" u="none" strike="noStrike" baseline="0">
                    <a:solidFill>
                      <a:schemeClr val="bg1"/>
                    </a:solidFill>
                    <a:latin typeface="Arial"/>
                    <a:ea typeface="Arial"/>
                    <a:cs typeface="Arial"/>
                  </a:defRPr>
                </a:pPr>
                <a:endParaRPr lang="ru-RU"/>
              </a:p>
            </c:txPr>
            <c:showVal val="1"/>
            <c:extLst>
              <c:ext xmlns:c15="http://schemas.microsoft.com/office/drawing/2012/chart" uri="{CE6537A1-D6FC-4f65-9D91-7224C49458BB}">
                <c15:showLeaderLines val="0"/>
              </c:ext>
            </c:extLst>
          </c:dLbls>
          <c:cat>
            <c:strRef>
              <c:f>Sheet1!$A$2</c:f>
              <c:strCache>
                <c:ptCount val="1"/>
                <c:pt idx="0">
                  <c:v>Canada</c:v>
                </c:pt>
              </c:strCache>
            </c:strRef>
          </c:cat>
          <c:val>
            <c:numRef>
              <c:f>Sheet1!$B$2</c:f>
              <c:numCache>
                <c:formatCode>0</c:formatCode>
                <c:ptCount val="1"/>
                <c:pt idx="0">
                  <c:v>14</c:v>
                </c:pt>
              </c:numCache>
            </c:numRef>
          </c:val>
        </c:ser>
        <c:ser>
          <c:idx val="1"/>
          <c:order val="1"/>
          <c:tx>
            <c:strRef>
              <c:f>Sheet1!$C$1</c:f>
              <c:strCache>
                <c:ptCount val="1"/>
                <c:pt idx="0">
                  <c:v>2030</c:v>
                </c:pt>
              </c:strCache>
            </c:strRef>
          </c:tx>
          <c:spPr>
            <a:gradFill rotWithShape="0">
              <a:gsLst>
                <a:gs pos="0">
                  <a:srgbClr val="FF6600"/>
                </a:gs>
                <a:gs pos="100000">
                  <a:srgbClr val="000000">
                    <a:gamma/>
                    <a:shade val="46275"/>
                    <a:invGamma/>
                  </a:srgbClr>
                </a:gs>
              </a:gsLst>
              <a:lin ang="2700000" scaled="1"/>
            </a:gradFill>
            <a:ln w="17701">
              <a:noFill/>
            </a:ln>
          </c:spPr>
          <c:dLbls>
            <c:dLbl>
              <c:idx val="0"/>
              <c:layout>
                <c:manualLayout>
                  <c:x val="3.2610632345446741E-2"/>
                  <c:y val="9.6959535291648261E-2"/>
                </c:manualLayout>
              </c:layout>
              <c:showVal val="1"/>
              <c:extLst>
                <c:ext xmlns:c15="http://schemas.microsoft.com/office/drawing/2012/chart" uri="{CE6537A1-D6FC-4f65-9D91-7224C49458BB}">
                  <c15:layout/>
                </c:ext>
              </c:extLst>
            </c:dLbl>
            <c:spPr>
              <a:noFill/>
              <a:ln w="17701">
                <a:noFill/>
              </a:ln>
            </c:spPr>
            <c:txPr>
              <a:bodyPr/>
              <a:lstStyle/>
              <a:p>
                <a:pPr>
                  <a:defRPr sz="1000" b="1" i="0" u="none" strike="noStrike" baseline="0">
                    <a:solidFill>
                      <a:schemeClr val="bg1"/>
                    </a:solidFill>
                    <a:latin typeface="Arial"/>
                    <a:ea typeface="Arial"/>
                    <a:cs typeface="Arial"/>
                  </a:defRPr>
                </a:pPr>
                <a:endParaRPr lang="ru-RU"/>
              </a:p>
            </c:txPr>
            <c:showVal val="1"/>
            <c:extLst>
              <c:ext xmlns:c15="http://schemas.microsoft.com/office/drawing/2012/chart" uri="{CE6537A1-D6FC-4f65-9D91-7224C49458BB}">
                <c15:showLeaderLines val="0"/>
              </c:ext>
            </c:extLst>
          </c:dLbls>
          <c:cat>
            <c:strRef>
              <c:f>Sheet1!$A$2</c:f>
              <c:strCache>
                <c:ptCount val="1"/>
                <c:pt idx="0">
                  <c:v>Canada</c:v>
                </c:pt>
              </c:strCache>
            </c:strRef>
          </c:cat>
          <c:val>
            <c:numRef>
              <c:f>Sheet1!$C$2</c:f>
              <c:numCache>
                <c:formatCode>0</c:formatCode>
                <c:ptCount val="1"/>
                <c:pt idx="0">
                  <c:v>14</c:v>
                </c:pt>
              </c:numCache>
            </c:numRef>
          </c:val>
        </c:ser>
        <c:dLbls>
          <c:showVal val="1"/>
        </c:dLbls>
        <c:gapWidth val="100"/>
        <c:gapDepth val="40"/>
        <c:shape val="box"/>
        <c:axId val="49045504"/>
        <c:axId val="49047040"/>
        <c:axId val="0"/>
      </c:bar3DChart>
      <c:catAx>
        <c:axId val="49045504"/>
        <c:scaling>
          <c:orientation val="minMax"/>
        </c:scaling>
        <c:axPos val="b"/>
        <c:numFmt formatCode="General" sourceLinked="1"/>
        <c:majorTickMark val="none"/>
        <c:tickLblPos val="low"/>
        <c:spPr>
          <a:ln w="8851">
            <a:solidFill>
              <a:srgbClr val="808080"/>
            </a:solidFill>
            <a:prstDash val="solid"/>
          </a:ln>
        </c:spPr>
        <c:txPr>
          <a:bodyPr rot="0" vert="horz"/>
          <a:lstStyle/>
          <a:p>
            <a:pPr>
              <a:defRPr sz="1254" b="1" i="0" u="none" strike="noStrike" baseline="0">
                <a:solidFill>
                  <a:srgbClr val="333333"/>
                </a:solidFill>
                <a:latin typeface="Arial"/>
                <a:ea typeface="Arial"/>
                <a:cs typeface="Arial"/>
              </a:defRPr>
            </a:pPr>
            <a:endParaRPr lang="ru-RU"/>
          </a:p>
        </c:txPr>
        <c:crossAx val="49047040"/>
        <c:crosses val="autoZero"/>
        <c:auto val="1"/>
        <c:lblAlgn val="ctr"/>
        <c:lblOffset val="100"/>
        <c:tickLblSkip val="1"/>
        <c:tickMarkSkip val="1"/>
      </c:catAx>
      <c:valAx>
        <c:axId val="49047040"/>
        <c:scaling>
          <c:orientation val="minMax"/>
          <c:max val="140"/>
          <c:min val="0"/>
        </c:scaling>
        <c:delete val="1"/>
        <c:axPos val="l"/>
        <c:numFmt formatCode="0" sourceLinked="1"/>
        <c:tickLblPos val="none"/>
        <c:crossAx val="49045504"/>
        <c:crosses val="autoZero"/>
        <c:crossBetween val="between"/>
        <c:majorUnit val="20"/>
      </c:valAx>
      <c:spPr>
        <a:noFill/>
        <a:ln w="17701">
          <a:noFill/>
        </a:ln>
      </c:spPr>
    </c:plotArea>
    <c:plotVisOnly val="1"/>
    <c:dispBlanksAs val="gap"/>
  </c:chart>
  <c:spPr>
    <a:noFill/>
    <a:ln>
      <a:noFill/>
    </a:ln>
  </c:spPr>
  <c:txPr>
    <a:bodyPr/>
    <a:lstStyle/>
    <a:p>
      <a:pPr>
        <a:defRPr sz="383" b="1" i="0" u="none" strike="noStrike" baseline="0">
          <a:solidFill>
            <a:srgbClr val="000000"/>
          </a:solidFill>
          <a:latin typeface="Arial"/>
          <a:ea typeface="Arial"/>
          <a:cs typeface="Arial"/>
        </a:defRPr>
      </a:pPr>
      <a:endParaRPr lang="ru-RU"/>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ru-RU"/>
  <c:chart>
    <c:autoTitleDeleted val="1"/>
    <c:view3D>
      <c:hPercent val="96"/>
      <c:depthPercent val="100"/>
      <c:rAngAx val="1"/>
    </c:view3D>
    <c:floor>
      <c:spPr>
        <a:noFill/>
        <a:ln w="12700">
          <a:solidFill>
            <a:srgbClr val="808080"/>
          </a:solidFill>
          <a:prstDash val="solid"/>
        </a:ln>
      </c:spPr>
    </c:floor>
    <c:sideWall>
      <c:spPr>
        <a:noFill/>
        <a:ln w="25400">
          <a:noFill/>
        </a:ln>
      </c:spPr>
    </c:sideWall>
    <c:backWall>
      <c:spPr>
        <a:noFill/>
        <a:ln w="25400">
          <a:noFill/>
        </a:ln>
      </c:spPr>
    </c:backWall>
    <c:plotArea>
      <c:layout>
        <c:manualLayout>
          <c:layoutTarget val="inner"/>
          <c:xMode val="edge"/>
          <c:yMode val="edge"/>
          <c:x val="3.6290322580645205E-2"/>
          <c:y val="3.7656903765690405E-2"/>
          <c:w val="0.92338709677419362"/>
          <c:h val="0.59832635983263471"/>
        </c:manualLayout>
      </c:layout>
      <c:bar3DChart>
        <c:barDir val="col"/>
        <c:grouping val="clustered"/>
        <c:ser>
          <c:idx val="0"/>
          <c:order val="0"/>
          <c:tx>
            <c:strRef>
              <c:f>Sheet1!$B$1</c:f>
              <c:strCache>
                <c:ptCount val="1"/>
                <c:pt idx="0">
                  <c:v>Current</c:v>
                </c:pt>
              </c:strCache>
            </c:strRef>
          </c:tx>
          <c:spPr>
            <a:gradFill rotWithShape="0">
              <a:gsLst>
                <a:gs pos="0">
                  <a:srgbClr val="00FF00"/>
                </a:gs>
                <a:gs pos="100000">
                  <a:srgbClr val="000000">
                    <a:gamma/>
                    <a:shade val="46275"/>
                    <a:invGamma/>
                  </a:srgbClr>
                </a:gs>
              </a:gsLst>
              <a:lin ang="2700000" scaled="1"/>
            </a:gradFill>
            <a:ln w="17630">
              <a:noFill/>
            </a:ln>
          </c:spPr>
          <c:dLbls>
            <c:dLbl>
              <c:idx val="0"/>
              <c:layout>
                <c:manualLayout>
                  <c:x val="3.7187011662278349E-2"/>
                  <c:y val="6.6443050249343813E-2"/>
                </c:manualLayout>
              </c:layout>
              <c:showVal val="1"/>
              <c:extLst>
                <c:ext xmlns:c15="http://schemas.microsoft.com/office/drawing/2012/chart" uri="{CE6537A1-D6FC-4f65-9D91-7224C49458BB}">
                  <c15:layout/>
                </c:ext>
              </c:extLst>
            </c:dLbl>
            <c:dLbl>
              <c:idx val="1"/>
              <c:layout>
                <c:manualLayout>
                  <c:xMode val="edge"/>
                  <c:yMode val="edge"/>
                  <c:x val="0.32258064516129054"/>
                  <c:y val="2.9288702928870324E-2"/>
                </c:manualLayout>
              </c:layout>
              <c:showVal val="1"/>
              <c:extLst>
                <c:ext xmlns:c15="http://schemas.microsoft.com/office/drawing/2012/chart" uri="{CE6537A1-D6FC-4f65-9D91-7224C49458BB}"/>
              </c:extLst>
            </c:dLbl>
            <c:spPr>
              <a:noFill/>
              <a:ln w="17630">
                <a:noFill/>
              </a:ln>
            </c:spPr>
            <c:txPr>
              <a:bodyPr/>
              <a:lstStyle/>
              <a:p>
                <a:pPr>
                  <a:defRPr sz="1000" b="1" i="0" u="none" strike="noStrike" baseline="0">
                    <a:solidFill>
                      <a:schemeClr val="bg1"/>
                    </a:solidFill>
                    <a:latin typeface="Arial"/>
                    <a:ea typeface="Arial"/>
                    <a:cs typeface="Arial"/>
                  </a:defRPr>
                </a:pPr>
                <a:endParaRPr lang="ru-RU"/>
              </a:p>
            </c:txPr>
            <c:showVal val="1"/>
            <c:extLst>
              <c:ext xmlns:c15="http://schemas.microsoft.com/office/drawing/2012/chart" uri="{CE6537A1-D6FC-4f65-9D91-7224C49458BB}">
                <c15:showLeaderLines val="0"/>
              </c:ext>
            </c:extLst>
          </c:dLbls>
          <c:cat>
            <c:strRef>
              <c:f>Sheet1!$A$2</c:f>
              <c:strCache>
                <c:ptCount val="1"/>
                <c:pt idx="0">
                  <c:v>Latin America</c:v>
                </c:pt>
              </c:strCache>
            </c:strRef>
          </c:cat>
          <c:val>
            <c:numRef>
              <c:f>Sheet1!$B$2</c:f>
              <c:numCache>
                <c:formatCode>0</c:formatCode>
                <c:ptCount val="1"/>
                <c:pt idx="0">
                  <c:v>5</c:v>
                </c:pt>
              </c:numCache>
            </c:numRef>
          </c:val>
        </c:ser>
        <c:ser>
          <c:idx val="1"/>
          <c:order val="1"/>
          <c:tx>
            <c:strRef>
              <c:f>Sheet1!$C$1</c:f>
              <c:strCache>
                <c:ptCount val="1"/>
                <c:pt idx="0">
                  <c:v>2030</c:v>
                </c:pt>
              </c:strCache>
            </c:strRef>
          </c:tx>
          <c:spPr>
            <a:gradFill rotWithShape="0">
              <a:gsLst>
                <a:gs pos="0">
                  <a:srgbClr val="FF6600"/>
                </a:gs>
                <a:gs pos="100000">
                  <a:srgbClr val="000000">
                    <a:gamma/>
                    <a:shade val="46275"/>
                    <a:invGamma/>
                  </a:srgbClr>
                </a:gs>
              </a:gsLst>
              <a:lin ang="2700000" scaled="1"/>
            </a:gradFill>
            <a:ln w="17630">
              <a:noFill/>
            </a:ln>
          </c:spPr>
          <c:dLbls>
            <c:dLbl>
              <c:idx val="0"/>
              <c:layout>
                <c:manualLayout>
                  <c:x val="2.4416658360143579E-2"/>
                  <c:y val="8.8870260056491054E-2"/>
                </c:manualLayout>
              </c:layout>
              <c:showVal val="1"/>
              <c:extLst>
                <c:ext xmlns:c15="http://schemas.microsoft.com/office/drawing/2012/chart" uri="{CE6537A1-D6FC-4f65-9D91-7224C49458BB}">
                  <c15:layout/>
                </c:ext>
              </c:extLst>
            </c:dLbl>
            <c:spPr>
              <a:noFill/>
              <a:ln w="17630">
                <a:noFill/>
              </a:ln>
            </c:spPr>
            <c:txPr>
              <a:bodyPr/>
              <a:lstStyle/>
              <a:p>
                <a:pPr>
                  <a:defRPr sz="1000" b="1" i="0" u="none" strike="noStrike" baseline="0">
                    <a:solidFill>
                      <a:schemeClr val="bg1"/>
                    </a:solidFill>
                    <a:latin typeface="Arial"/>
                    <a:ea typeface="Arial"/>
                    <a:cs typeface="Arial"/>
                  </a:defRPr>
                </a:pPr>
                <a:endParaRPr lang="ru-RU"/>
              </a:p>
            </c:txPr>
            <c:showVal val="1"/>
            <c:extLst>
              <c:ext xmlns:c15="http://schemas.microsoft.com/office/drawing/2012/chart" uri="{CE6537A1-D6FC-4f65-9D91-7224C49458BB}">
                <c15:showLeaderLines val="0"/>
              </c:ext>
            </c:extLst>
          </c:dLbls>
          <c:cat>
            <c:strRef>
              <c:f>Sheet1!$A$2</c:f>
              <c:strCache>
                <c:ptCount val="1"/>
                <c:pt idx="0">
                  <c:v>Latin America</c:v>
                </c:pt>
              </c:strCache>
            </c:strRef>
          </c:cat>
          <c:val>
            <c:numRef>
              <c:f>Sheet1!$C$2</c:f>
              <c:numCache>
                <c:formatCode>0</c:formatCode>
                <c:ptCount val="1"/>
                <c:pt idx="0">
                  <c:v>7</c:v>
                </c:pt>
              </c:numCache>
            </c:numRef>
          </c:val>
        </c:ser>
        <c:dLbls>
          <c:showVal val="1"/>
        </c:dLbls>
        <c:gapWidth val="100"/>
        <c:gapDepth val="40"/>
        <c:shape val="box"/>
        <c:axId val="49391872"/>
        <c:axId val="49397760"/>
        <c:axId val="0"/>
      </c:bar3DChart>
      <c:catAx>
        <c:axId val="49391872"/>
        <c:scaling>
          <c:orientation val="minMax"/>
        </c:scaling>
        <c:axPos val="b"/>
        <c:numFmt formatCode="General" sourceLinked="1"/>
        <c:majorTickMark val="none"/>
        <c:tickLblPos val="low"/>
        <c:spPr>
          <a:ln w="8815">
            <a:solidFill>
              <a:srgbClr val="808080"/>
            </a:solidFill>
            <a:prstDash val="solid"/>
          </a:ln>
        </c:spPr>
        <c:txPr>
          <a:bodyPr rot="0" vert="horz"/>
          <a:lstStyle/>
          <a:p>
            <a:pPr>
              <a:defRPr sz="1249" b="1" i="0" u="none" strike="noStrike" baseline="0">
                <a:solidFill>
                  <a:srgbClr val="333333"/>
                </a:solidFill>
                <a:latin typeface="Arial"/>
                <a:ea typeface="Arial"/>
                <a:cs typeface="Arial"/>
              </a:defRPr>
            </a:pPr>
            <a:endParaRPr lang="ru-RU"/>
          </a:p>
        </c:txPr>
        <c:crossAx val="49397760"/>
        <c:crosses val="autoZero"/>
        <c:auto val="1"/>
        <c:lblAlgn val="ctr"/>
        <c:lblOffset val="100"/>
        <c:tickLblSkip val="1"/>
        <c:tickMarkSkip val="1"/>
      </c:catAx>
      <c:valAx>
        <c:axId val="49397760"/>
        <c:scaling>
          <c:orientation val="minMax"/>
          <c:max val="140"/>
        </c:scaling>
        <c:delete val="1"/>
        <c:axPos val="l"/>
        <c:numFmt formatCode="0" sourceLinked="1"/>
        <c:tickLblPos val="none"/>
        <c:crossAx val="49391872"/>
        <c:crosses val="autoZero"/>
        <c:crossBetween val="between"/>
        <c:majorUnit val="20"/>
      </c:valAx>
      <c:spPr>
        <a:noFill/>
        <a:ln w="17630">
          <a:noFill/>
        </a:ln>
      </c:spPr>
    </c:plotArea>
    <c:plotVisOnly val="1"/>
    <c:dispBlanksAs val="gap"/>
  </c:chart>
  <c:spPr>
    <a:noFill/>
    <a:ln>
      <a:noFill/>
    </a:ln>
  </c:spPr>
  <c:txPr>
    <a:bodyPr/>
    <a:lstStyle/>
    <a:p>
      <a:pPr>
        <a:defRPr sz="382" b="1" i="0" u="none" strike="noStrike" baseline="0">
          <a:solidFill>
            <a:srgbClr val="000000"/>
          </a:solidFill>
          <a:latin typeface="Arial"/>
          <a:ea typeface="Arial"/>
          <a:cs typeface="Arial"/>
        </a:defRPr>
      </a:pPr>
      <a:endParaRPr lang="ru-RU"/>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ru-RU"/>
  <c:chart>
    <c:autoTitleDeleted val="1"/>
    <c:view3D>
      <c:hPercent val="96"/>
      <c:depthPercent val="100"/>
      <c:rAngAx val="1"/>
    </c:view3D>
    <c:floor>
      <c:spPr>
        <a:noFill/>
        <a:ln w="12700">
          <a:solidFill>
            <a:srgbClr val="808080"/>
          </a:solidFill>
          <a:prstDash val="solid"/>
        </a:ln>
      </c:spPr>
    </c:floor>
    <c:sideWall>
      <c:spPr>
        <a:noFill/>
        <a:ln w="25400">
          <a:noFill/>
        </a:ln>
      </c:spPr>
    </c:sideWall>
    <c:backWall>
      <c:spPr>
        <a:noFill/>
        <a:ln w="25400">
          <a:noFill/>
        </a:ln>
      </c:spPr>
    </c:backWall>
    <c:plotArea>
      <c:layout>
        <c:manualLayout>
          <c:layoutTarget val="inner"/>
          <c:xMode val="edge"/>
          <c:yMode val="edge"/>
          <c:x val="3.6290322580645205E-2"/>
          <c:y val="3.7656903765690405E-2"/>
          <c:w val="0.92338709677419362"/>
          <c:h val="0.72803347280334763"/>
        </c:manualLayout>
      </c:layout>
      <c:bar3DChart>
        <c:barDir val="col"/>
        <c:grouping val="clustered"/>
        <c:ser>
          <c:idx val="0"/>
          <c:order val="0"/>
          <c:tx>
            <c:strRef>
              <c:f>Sheet1!$B$1</c:f>
              <c:strCache>
                <c:ptCount val="1"/>
                <c:pt idx="0">
                  <c:v>Current</c:v>
                </c:pt>
              </c:strCache>
            </c:strRef>
          </c:tx>
          <c:spPr>
            <a:gradFill rotWithShape="0">
              <a:gsLst>
                <a:gs pos="0">
                  <a:srgbClr val="00FF00"/>
                </a:gs>
                <a:gs pos="100000">
                  <a:srgbClr val="000000">
                    <a:gamma/>
                    <a:shade val="46275"/>
                    <a:invGamma/>
                  </a:srgbClr>
                </a:gs>
              </a:gsLst>
              <a:lin ang="2700000" scaled="1"/>
            </a:gradFill>
            <a:ln w="17630">
              <a:noFill/>
            </a:ln>
          </c:spPr>
          <c:dLbls>
            <c:dLbl>
              <c:idx val="0"/>
              <c:layout>
                <c:manualLayout>
                  <c:x val="-1.0838881486813147E-2"/>
                  <c:y val="0.15481171548117167"/>
                </c:manualLayout>
              </c:layout>
              <c:showVal val="1"/>
              <c:extLst>
                <c:ext xmlns:c15="http://schemas.microsoft.com/office/drawing/2012/chart" uri="{CE6537A1-D6FC-4f65-9D91-7224C49458BB}">
                  <c15:layout/>
                </c:ext>
              </c:extLst>
            </c:dLbl>
            <c:dLbl>
              <c:idx val="1"/>
              <c:layout>
                <c:manualLayout>
                  <c:xMode val="edge"/>
                  <c:yMode val="edge"/>
                  <c:x val="0.32258064516129054"/>
                  <c:y val="2.9288702928870324E-2"/>
                </c:manualLayout>
              </c:layout>
              <c:showVal val="1"/>
              <c:extLst>
                <c:ext xmlns:c15="http://schemas.microsoft.com/office/drawing/2012/chart" uri="{CE6537A1-D6FC-4f65-9D91-7224C49458BB}"/>
              </c:extLst>
            </c:dLbl>
            <c:spPr>
              <a:noFill/>
              <a:ln w="17630">
                <a:noFill/>
              </a:ln>
            </c:spPr>
            <c:txPr>
              <a:bodyPr/>
              <a:lstStyle/>
              <a:p>
                <a:pPr>
                  <a:defRPr sz="1000" b="1" i="0" u="none" strike="noStrike" baseline="0">
                    <a:solidFill>
                      <a:schemeClr val="bg1"/>
                    </a:solidFill>
                    <a:latin typeface="Arial"/>
                    <a:ea typeface="Arial"/>
                    <a:cs typeface="Arial"/>
                  </a:defRPr>
                </a:pPr>
                <a:endParaRPr lang="ru-RU"/>
              </a:p>
            </c:txPr>
            <c:showVal val="1"/>
            <c:extLst>
              <c:ext xmlns:c15="http://schemas.microsoft.com/office/drawing/2012/chart" uri="{CE6537A1-D6FC-4f65-9D91-7224C49458BB}">
                <c15:showLeaderLines val="0"/>
              </c:ext>
            </c:extLst>
          </c:dLbls>
          <c:cat>
            <c:strRef>
              <c:f>Sheet1!$A$2</c:f>
              <c:strCache>
                <c:ptCount val="1"/>
                <c:pt idx="0">
                  <c:v>Europe</c:v>
                </c:pt>
              </c:strCache>
            </c:strRef>
          </c:cat>
          <c:val>
            <c:numRef>
              <c:f>Sheet1!$B$2</c:f>
              <c:numCache>
                <c:formatCode>0</c:formatCode>
                <c:ptCount val="1"/>
                <c:pt idx="0">
                  <c:v>126</c:v>
                </c:pt>
              </c:numCache>
            </c:numRef>
          </c:val>
        </c:ser>
        <c:ser>
          <c:idx val="1"/>
          <c:order val="1"/>
          <c:tx>
            <c:strRef>
              <c:f>Sheet1!$C$1</c:f>
              <c:strCache>
                <c:ptCount val="1"/>
                <c:pt idx="0">
                  <c:v>2030</c:v>
                </c:pt>
              </c:strCache>
            </c:strRef>
          </c:tx>
          <c:spPr>
            <a:gradFill rotWithShape="0">
              <a:gsLst>
                <a:gs pos="0">
                  <a:srgbClr val="FF6600"/>
                </a:gs>
                <a:gs pos="100000">
                  <a:srgbClr val="000000">
                    <a:gamma/>
                    <a:shade val="46275"/>
                    <a:invGamma/>
                  </a:srgbClr>
                </a:gs>
              </a:gsLst>
              <a:lin ang="2700000" scaled="1"/>
            </a:gradFill>
            <a:ln w="17630">
              <a:noFill/>
            </a:ln>
          </c:spPr>
          <c:dLbls>
            <c:dLbl>
              <c:idx val="0"/>
              <c:layout>
                <c:manualLayout>
                  <c:x val="3.1725059004675142E-2"/>
                  <c:y val="0.17529361267404575"/>
                </c:manualLayout>
              </c:layout>
              <c:showVal val="1"/>
              <c:extLst>
                <c:ext xmlns:c15="http://schemas.microsoft.com/office/drawing/2012/chart" uri="{CE6537A1-D6FC-4f65-9D91-7224C49458BB}">
                  <c15:layout/>
                </c:ext>
              </c:extLst>
            </c:dLbl>
            <c:spPr>
              <a:noFill/>
              <a:ln w="17630">
                <a:noFill/>
              </a:ln>
            </c:spPr>
            <c:txPr>
              <a:bodyPr/>
              <a:lstStyle/>
              <a:p>
                <a:pPr>
                  <a:defRPr sz="1000" b="1" i="0" u="none" strike="noStrike" baseline="0">
                    <a:solidFill>
                      <a:schemeClr val="bg1"/>
                    </a:solidFill>
                    <a:latin typeface="Arial"/>
                    <a:ea typeface="Arial"/>
                    <a:cs typeface="Arial"/>
                  </a:defRPr>
                </a:pPr>
                <a:endParaRPr lang="ru-RU"/>
              </a:p>
            </c:txPr>
            <c:showVal val="1"/>
            <c:extLst>
              <c:ext xmlns:c15="http://schemas.microsoft.com/office/drawing/2012/chart" uri="{CE6537A1-D6FC-4f65-9D91-7224C49458BB}">
                <c15:showLeaderLines val="0"/>
              </c:ext>
            </c:extLst>
          </c:dLbls>
          <c:cat>
            <c:strRef>
              <c:f>Sheet1!$A$2</c:f>
              <c:strCache>
                <c:ptCount val="1"/>
                <c:pt idx="0">
                  <c:v>Europe</c:v>
                </c:pt>
              </c:strCache>
            </c:strRef>
          </c:cat>
          <c:val>
            <c:numRef>
              <c:f>Sheet1!$C$2</c:f>
              <c:numCache>
                <c:formatCode>0</c:formatCode>
                <c:ptCount val="1"/>
                <c:pt idx="0">
                  <c:v>120</c:v>
                </c:pt>
              </c:numCache>
            </c:numRef>
          </c:val>
        </c:ser>
        <c:dLbls>
          <c:showVal val="1"/>
        </c:dLbls>
        <c:gapWidth val="100"/>
        <c:gapDepth val="40"/>
        <c:shape val="box"/>
        <c:axId val="49431296"/>
        <c:axId val="49432832"/>
        <c:axId val="0"/>
      </c:bar3DChart>
      <c:catAx>
        <c:axId val="49431296"/>
        <c:scaling>
          <c:orientation val="minMax"/>
        </c:scaling>
        <c:axPos val="b"/>
        <c:numFmt formatCode="General" sourceLinked="1"/>
        <c:majorTickMark val="none"/>
        <c:tickLblPos val="low"/>
        <c:spPr>
          <a:ln w="8815">
            <a:solidFill>
              <a:srgbClr val="808080"/>
            </a:solidFill>
            <a:prstDash val="solid"/>
          </a:ln>
        </c:spPr>
        <c:txPr>
          <a:bodyPr rot="0" vert="horz"/>
          <a:lstStyle/>
          <a:p>
            <a:pPr>
              <a:defRPr sz="1249" b="1" i="0" u="none" strike="noStrike" baseline="0">
                <a:solidFill>
                  <a:srgbClr val="333333"/>
                </a:solidFill>
                <a:latin typeface="Arial"/>
                <a:ea typeface="Arial"/>
                <a:cs typeface="Arial"/>
              </a:defRPr>
            </a:pPr>
            <a:endParaRPr lang="ru-RU"/>
          </a:p>
        </c:txPr>
        <c:crossAx val="49432832"/>
        <c:crossesAt val="0"/>
        <c:auto val="1"/>
        <c:lblAlgn val="ctr"/>
        <c:lblOffset val="100"/>
        <c:tickLblSkip val="1"/>
        <c:tickMarkSkip val="1"/>
      </c:catAx>
      <c:valAx>
        <c:axId val="49432832"/>
        <c:scaling>
          <c:orientation val="minMax"/>
          <c:max val="140"/>
          <c:min val="0"/>
        </c:scaling>
        <c:delete val="1"/>
        <c:axPos val="l"/>
        <c:numFmt formatCode="0" sourceLinked="1"/>
        <c:tickLblPos val="none"/>
        <c:crossAx val="49431296"/>
        <c:crosses val="autoZero"/>
        <c:crossBetween val="between"/>
        <c:majorUnit val="20"/>
      </c:valAx>
      <c:spPr>
        <a:noFill/>
        <a:ln w="17630">
          <a:noFill/>
        </a:ln>
      </c:spPr>
    </c:plotArea>
    <c:plotVisOnly val="1"/>
    <c:dispBlanksAs val="gap"/>
  </c:chart>
  <c:spPr>
    <a:noFill/>
    <a:ln>
      <a:noFill/>
    </a:ln>
  </c:spPr>
  <c:txPr>
    <a:bodyPr/>
    <a:lstStyle/>
    <a:p>
      <a:pPr>
        <a:defRPr sz="382" b="1" i="0" u="none" strike="noStrike" baseline="0">
          <a:solidFill>
            <a:srgbClr val="000000"/>
          </a:solidFill>
          <a:latin typeface="Arial"/>
          <a:ea typeface="Arial"/>
          <a:cs typeface="Arial"/>
        </a:defRPr>
      </a:pPr>
      <a:endParaRPr lang="ru-RU"/>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96"/>
      <c:depthPercent val="100"/>
      <c:rAngAx val="1"/>
    </c:view3D>
    <c:floor>
      <c:spPr>
        <a:noFill/>
        <a:ln w="12700">
          <a:solidFill>
            <a:srgbClr val="808080"/>
          </a:solidFill>
          <a:prstDash val="solid"/>
        </a:ln>
      </c:spPr>
    </c:floor>
    <c:sideWall>
      <c:spPr>
        <a:noFill/>
        <a:ln w="25400">
          <a:noFill/>
        </a:ln>
      </c:spPr>
    </c:sideWall>
    <c:backWall>
      <c:spPr>
        <a:noFill/>
        <a:ln w="25400">
          <a:noFill/>
        </a:ln>
      </c:spPr>
    </c:backWall>
    <c:plotArea>
      <c:layout>
        <c:manualLayout>
          <c:layoutTarget val="inner"/>
          <c:xMode val="edge"/>
          <c:yMode val="edge"/>
          <c:x val="2.0380894338964565E-2"/>
          <c:y val="3.7656719567950588E-2"/>
          <c:w val="0.92369477911646591"/>
          <c:h val="0.72803347280334763"/>
        </c:manualLayout>
      </c:layout>
      <c:bar3DChart>
        <c:barDir val="col"/>
        <c:grouping val="clustered"/>
        <c:ser>
          <c:idx val="0"/>
          <c:order val="0"/>
          <c:tx>
            <c:strRef>
              <c:f>Sheet1!$B$1</c:f>
              <c:strCache>
                <c:ptCount val="1"/>
                <c:pt idx="0">
                  <c:v>Current</c:v>
                </c:pt>
              </c:strCache>
            </c:strRef>
          </c:tx>
          <c:spPr>
            <a:gradFill rotWithShape="0">
              <a:gsLst>
                <a:gs pos="0">
                  <a:srgbClr val="00FF00"/>
                </a:gs>
                <a:gs pos="100000">
                  <a:srgbClr val="000000">
                    <a:gamma/>
                    <a:shade val="46275"/>
                    <a:invGamma/>
                  </a:srgbClr>
                </a:gs>
              </a:gsLst>
              <a:lin ang="2700000" scaled="1"/>
            </a:gradFill>
            <a:ln w="17630">
              <a:noFill/>
            </a:ln>
          </c:spPr>
          <c:dLbls>
            <c:dLbl>
              <c:idx val="0"/>
              <c:layout>
                <c:manualLayout>
                  <c:x val="5.3479462159395363E-2"/>
                  <c:y val="4.6017612088563982E-2"/>
                </c:manualLayout>
              </c:layout>
              <c:showVal val="1"/>
              <c:extLst>
                <c:ext xmlns:c15="http://schemas.microsoft.com/office/drawing/2012/chart" uri="{CE6537A1-D6FC-4f65-9D91-7224C49458BB}">
                  <c15:layout/>
                </c:ext>
              </c:extLst>
            </c:dLbl>
            <c:dLbl>
              <c:idx val="1"/>
              <c:layout>
                <c:manualLayout>
                  <c:xMode val="edge"/>
                  <c:yMode val="edge"/>
                  <c:x val="0.32128514056224922"/>
                  <c:y val="2.9288702928870324E-2"/>
                </c:manualLayout>
              </c:layout>
              <c:showVal val="1"/>
              <c:extLst>
                <c:ext xmlns:c15="http://schemas.microsoft.com/office/drawing/2012/chart" uri="{CE6537A1-D6FC-4f65-9D91-7224C49458BB}"/>
              </c:extLst>
            </c:dLbl>
            <c:spPr>
              <a:noFill/>
              <a:ln w="17630">
                <a:noFill/>
              </a:ln>
            </c:spPr>
            <c:txPr>
              <a:bodyPr/>
              <a:lstStyle/>
              <a:p>
                <a:pPr>
                  <a:defRPr sz="1000" b="1" i="0" u="none" strike="noStrike" baseline="0">
                    <a:solidFill>
                      <a:schemeClr val="bg1"/>
                    </a:solidFill>
                    <a:latin typeface="Arial"/>
                    <a:ea typeface="Arial"/>
                    <a:cs typeface="Arial"/>
                  </a:defRPr>
                </a:pPr>
                <a:endParaRPr lang="ru-RU"/>
              </a:p>
            </c:txPr>
            <c:showVal val="1"/>
            <c:extLst>
              <c:ext xmlns:c15="http://schemas.microsoft.com/office/drawing/2012/chart" uri="{CE6537A1-D6FC-4f65-9D91-7224C49458BB}">
                <c15:showLeaderLines val="0"/>
              </c:ext>
            </c:extLst>
          </c:dLbls>
          <c:cat>
            <c:strRef>
              <c:f>Sheet1!$A$2</c:f>
              <c:strCache>
                <c:ptCount val="1"/>
                <c:pt idx="0">
                  <c:v>Other</c:v>
                </c:pt>
              </c:strCache>
            </c:strRef>
          </c:cat>
          <c:val>
            <c:numRef>
              <c:f>Sheet1!$B$2</c:f>
              <c:numCache>
                <c:formatCode>0</c:formatCode>
                <c:ptCount val="1"/>
                <c:pt idx="0">
                  <c:v>4</c:v>
                </c:pt>
              </c:numCache>
            </c:numRef>
          </c:val>
        </c:ser>
        <c:ser>
          <c:idx val="1"/>
          <c:order val="1"/>
          <c:tx>
            <c:strRef>
              <c:f>Sheet1!$C$1</c:f>
              <c:strCache>
                <c:ptCount val="1"/>
                <c:pt idx="0">
                  <c:v>2030</c:v>
                </c:pt>
              </c:strCache>
            </c:strRef>
          </c:tx>
          <c:spPr>
            <a:gradFill rotWithShape="0">
              <a:gsLst>
                <a:gs pos="0">
                  <a:srgbClr val="FF6600"/>
                </a:gs>
                <a:gs pos="100000">
                  <a:srgbClr val="000000">
                    <a:gamma/>
                    <a:shade val="46275"/>
                    <a:invGamma/>
                  </a:srgbClr>
                </a:gs>
              </a:gsLst>
              <a:lin ang="2700000" scaled="1"/>
            </a:gradFill>
            <a:ln w="17630">
              <a:noFill/>
            </a:ln>
          </c:spPr>
          <c:dLbls>
            <c:dLbl>
              <c:idx val="0"/>
              <c:layout>
                <c:manualLayout>
                  <c:x val="5.5075145045534298E-2"/>
                  <c:y val="8.5719419568434346E-2"/>
                </c:manualLayout>
              </c:layout>
              <c:showVal val="1"/>
              <c:extLst>
                <c:ext xmlns:c15="http://schemas.microsoft.com/office/drawing/2012/chart" uri="{CE6537A1-D6FC-4f65-9D91-7224C49458BB}">
                  <c15:layout/>
                </c:ext>
              </c:extLst>
            </c:dLbl>
            <c:spPr>
              <a:noFill/>
              <a:ln w="17630">
                <a:noFill/>
              </a:ln>
            </c:spPr>
            <c:txPr>
              <a:bodyPr/>
              <a:lstStyle/>
              <a:p>
                <a:pPr>
                  <a:defRPr sz="1000" b="1" i="0" u="none" strike="noStrike" baseline="0">
                    <a:solidFill>
                      <a:schemeClr val="bg1"/>
                    </a:solidFill>
                    <a:latin typeface="Arial"/>
                    <a:ea typeface="Arial"/>
                    <a:cs typeface="Arial"/>
                  </a:defRPr>
                </a:pPr>
                <a:endParaRPr lang="ru-RU"/>
              </a:p>
            </c:txPr>
            <c:showVal val="1"/>
            <c:extLst>
              <c:ext xmlns:c15="http://schemas.microsoft.com/office/drawing/2012/chart" uri="{CE6537A1-D6FC-4f65-9D91-7224C49458BB}">
                <c15:showLeaderLines val="0"/>
              </c:ext>
            </c:extLst>
          </c:dLbls>
          <c:cat>
            <c:strRef>
              <c:f>Sheet1!$A$2</c:f>
              <c:strCache>
                <c:ptCount val="1"/>
                <c:pt idx="0">
                  <c:v>Other</c:v>
                </c:pt>
              </c:strCache>
            </c:strRef>
          </c:cat>
          <c:val>
            <c:numRef>
              <c:f>Sheet1!$C$2</c:f>
              <c:numCache>
                <c:formatCode>0</c:formatCode>
                <c:ptCount val="1"/>
                <c:pt idx="0">
                  <c:v>18</c:v>
                </c:pt>
              </c:numCache>
            </c:numRef>
          </c:val>
        </c:ser>
        <c:dLbls>
          <c:showVal val="1"/>
        </c:dLbls>
        <c:gapWidth val="100"/>
        <c:gapDepth val="40"/>
        <c:shape val="box"/>
        <c:axId val="49474560"/>
        <c:axId val="49492736"/>
        <c:axId val="0"/>
      </c:bar3DChart>
      <c:catAx>
        <c:axId val="49474560"/>
        <c:scaling>
          <c:orientation val="minMax"/>
        </c:scaling>
        <c:axPos val="b"/>
        <c:numFmt formatCode="General" sourceLinked="1"/>
        <c:majorTickMark val="none"/>
        <c:tickLblPos val="low"/>
        <c:spPr>
          <a:ln w="8815">
            <a:solidFill>
              <a:srgbClr val="808080"/>
            </a:solidFill>
            <a:prstDash val="solid"/>
          </a:ln>
        </c:spPr>
        <c:txPr>
          <a:bodyPr rot="0" vert="horz"/>
          <a:lstStyle/>
          <a:p>
            <a:pPr>
              <a:defRPr sz="1267" b="1" i="0" u="none" strike="noStrike" baseline="0">
                <a:solidFill>
                  <a:srgbClr val="333333"/>
                </a:solidFill>
                <a:latin typeface="Arial"/>
                <a:ea typeface="Arial"/>
                <a:cs typeface="Arial"/>
              </a:defRPr>
            </a:pPr>
            <a:endParaRPr lang="ru-RU"/>
          </a:p>
        </c:txPr>
        <c:crossAx val="49492736"/>
        <c:crosses val="autoZero"/>
        <c:auto val="1"/>
        <c:lblAlgn val="ctr"/>
        <c:lblOffset val="100"/>
        <c:tickLblSkip val="1"/>
        <c:tickMarkSkip val="1"/>
      </c:catAx>
      <c:valAx>
        <c:axId val="49492736"/>
        <c:scaling>
          <c:orientation val="minMax"/>
          <c:max val="140"/>
        </c:scaling>
        <c:delete val="1"/>
        <c:axPos val="l"/>
        <c:numFmt formatCode="0" sourceLinked="1"/>
        <c:tickLblPos val="none"/>
        <c:crossAx val="49474560"/>
        <c:crosses val="autoZero"/>
        <c:crossBetween val="between"/>
        <c:majorUnit val="20"/>
      </c:valAx>
      <c:spPr>
        <a:noFill/>
        <a:ln w="17630">
          <a:noFill/>
        </a:ln>
      </c:spPr>
    </c:plotArea>
    <c:plotVisOnly val="1"/>
    <c:dispBlanksAs val="gap"/>
  </c:chart>
  <c:spPr>
    <a:noFill/>
    <a:ln>
      <a:noFill/>
    </a:ln>
  </c:spPr>
  <c:txPr>
    <a:bodyPr/>
    <a:lstStyle/>
    <a:p>
      <a:pPr>
        <a:defRPr sz="382" b="1" i="0" u="none" strike="noStrike" baseline="0">
          <a:solidFill>
            <a:srgbClr val="000000"/>
          </a:solidFill>
          <a:latin typeface="Arial"/>
          <a:ea typeface="Arial"/>
          <a:cs typeface="Arial"/>
        </a:defRPr>
      </a:pPr>
      <a:endParaRPr lang="ru-RU"/>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96"/>
      <c:depthPercent val="100"/>
      <c:rAngAx val="1"/>
    </c:view3D>
    <c:floor>
      <c:spPr>
        <a:noFill/>
        <a:ln w="12700">
          <a:solidFill>
            <a:srgbClr val="808080"/>
          </a:solidFill>
          <a:prstDash val="solid"/>
        </a:ln>
      </c:spPr>
    </c:floor>
    <c:sideWall>
      <c:spPr>
        <a:noFill/>
        <a:ln w="25400">
          <a:noFill/>
        </a:ln>
      </c:spPr>
    </c:sideWall>
    <c:backWall>
      <c:spPr>
        <a:noFill/>
        <a:ln w="25400">
          <a:noFill/>
        </a:ln>
      </c:spPr>
    </c:backWall>
    <c:plotArea>
      <c:layout>
        <c:manualLayout>
          <c:layoutTarget val="inner"/>
          <c:xMode val="edge"/>
          <c:yMode val="edge"/>
          <c:x val="3.6290322580645205E-2"/>
          <c:y val="0"/>
          <c:w val="0.92338709677419362"/>
          <c:h val="0.77597024298343165"/>
        </c:manualLayout>
      </c:layout>
      <c:bar3DChart>
        <c:barDir val="col"/>
        <c:grouping val="clustered"/>
        <c:ser>
          <c:idx val="0"/>
          <c:order val="0"/>
          <c:tx>
            <c:strRef>
              <c:f>Sheet1!$B$1</c:f>
              <c:strCache>
                <c:ptCount val="1"/>
                <c:pt idx="0">
                  <c:v>Current</c:v>
                </c:pt>
              </c:strCache>
            </c:strRef>
          </c:tx>
          <c:spPr>
            <a:gradFill rotWithShape="0">
              <a:gsLst>
                <a:gs pos="0">
                  <a:srgbClr val="00FF00"/>
                </a:gs>
                <a:gs pos="100000">
                  <a:srgbClr val="000000">
                    <a:gamma/>
                    <a:shade val="46275"/>
                    <a:invGamma/>
                  </a:srgbClr>
                </a:gs>
              </a:gsLst>
              <a:lin ang="2700000" scaled="1"/>
            </a:gradFill>
            <a:ln w="17770">
              <a:noFill/>
            </a:ln>
          </c:spPr>
          <c:dLbls>
            <c:dLbl>
              <c:idx val="0"/>
              <c:layout>
                <c:manualLayout>
                  <c:x val="2.1496745143259558E-2"/>
                  <c:y val="0.10450239551885675"/>
                </c:manualLayout>
              </c:layout>
              <c:showVal val="1"/>
              <c:extLst>
                <c:ext xmlns:c15="http://schemas.microsoft.com/office/drawing/2012/chart" uri="{CE6537A1-D6FC-4f65-9D91-7224C49458BB}">
                  <c15:layout/>
                </c:ext>
              </c:extLst>
            </c:dLbl>
            <c:dLbl>
              <c:idx val="1"/>
              <c:layout>
                <c:manualLayout>
                  <c:xMode val="edge"/>
                  <c:yMode val="edge"/>
                  <c:x val="0.32258064516129054"/>
                  <c:y val="2.9411764705882353E-2"/>
                </c:manualLayout>
              </c:layout>
              <c:showVal val="1"/>
              <c:extLst>
                <c:ext xmlns:c15="http://schemas.microsoft.com/office/drawing/2012/chart" uri="{CE6537A1-D6FC-4f65-9D91-7224C49458BB}"/>
              </c:extLst>
            </c:dLbl>
            <c:spPr>
              <a:noFill/>
              <a:ln w="17770">
                <a:noFill/>
              </a:ln>
            </c:spPr>
            <c:txPr>
              <a:bodyPr/>
              <a:lstStyle/>
              <a:p>
                <a:pPr>
                  <a:defRPr sz="1000" b="1" i="0" u="none" strike="noStrike" baseline="0">
                    <a:solidFill>
                      <a:schemeClr val="bg1"/>
                    </a:solidFill>
                    <a:latin typeface="Arial"/>
                    <a:ea typeface="Arial"/>
                    <a:cs typeface="Arial"/>
                  </a:defRPr>
                </a:pPr>
                <a:endParaRPr lang="ru-RU"/>
              </a:p>
            </c:txPr>
            <c:showVal val="1"/>
            <c:extLst>
              <c:ext xmlns:c15="http://schemas.microsoft.com/office/drawing/2012/chart" uri="{CE6537A1-D6FC-4f65-9D91-7224C49458BB}">
                <c15:showLeaderLines val="0"/>
              </c:ext>
            </c:extLst>
          </c:dLbls>
          <c:cat>
            <c:strRef>
              <c:f>Sheet1!$A$2:$A$2</c:f>
              <c:strCache>
                <c:ptCount val="1"/>
                <c:pt idx="0">
                  <c:v>E Europe</c:v>
                </c:pt>
              </c:strCache>
            </c:strRef>
          </c:cat>
          <c:val>
            <c:numRef>
              <c:f>Sheet1!$B$2:$B$2</c:f>
              <c:numCache>
                <c:formatCode>0</c:formatCode>
                <c:ptCount val="1"/>
                <c:pt idx="0">
                  <c:v>13</c:v>
                </c:pt>
              </c:numCache>
            </c:numRef>
          </c:val>
        </c:ser>
        <c:ser>
          <c:idx val="1"/>
          <c:order val="1"/>
          <c:tx>
            <c:strRef>
              <c:f>Sheet1!$C$1</c:f>
              <c:strCache>
                <c:ptCount val="1"/>
                <c:pt idx="0">
                  <c:v>2030</c:v>
                </c:pt>
              </c:strCache>
            </c:strRef>
          </c:tx>
          <c:spPr>
            <a:gradFill rotWithShape="0">
              <a:gsLst>
                <a:gs pos="0">
                  <a:srgbClr val="FF6600"/>
                </a:gs>
                <a:gs pos="100000">
                  <a:srgbClr val="000000">
                    <a:gamma/>
                    <a:shade val="46275"/>
                    <a:invGamma/>
                  </a:srgbClr>
                </a:gs>
              </a:gsLst>
              <a:lin ang="2700000" scaled="1"/>
            </a:gradFill>
            <a:ln w="17770">
              <a:noFill/>
            </a:ln>
          </c:spPr>
          <c:dLbls>
            <c:dLbl>
              <c:idx val="0"/>
              <c:layout>
                <c:manualLayout>
                  <c:x val="3.23981910811066E-2"/>
                  <c:y val="0.11872927829167514"/>
                </c:manualLayout>
              </c:layout>
              <c:showVal val="1"/>
              <c:extLst>
                <c:ext xmlns:c15="http://schemas.microsoft.com/office/drawing/2012/chart" uri="{CE6537A1-D6FC-4f65-9D91-7224C49458BB}">
                  <c15:layout/>
                </c:ext>
              </c:extLst>
            </c:dLbl>
            <c:spPr>
              <a:noFill/>
              <a:ln w="17770">
                <a:noFill/>
              </a:ln>
            </c:spPr>
            <c:txPr>
              <a:bodyPr/>
              <a:lstStyle/>
              <a:p>
                <a:pPr>
                  <a:defRPr sz="1000" b="1" i="0" u="none" strike="noStrike" baseline="0">
                    <a:solidFill>
                      <a:schemeClr val="bg1"/>
                    </a:solidFill>
                    <a:latin typeface="Arial"/>
                    <a:ea typeface="Arial"/>
                    <a:cs typeface="Arial"/>
                  </a:defRPr>
                </a:pPr>
                <a:endParaRPr lang="ru-RU"/>
              </a:p>
            </c:txPr>
            <c:showVal val="1"/>
            <c:extLst>
              <c:ext xmlns:c15="http://schemas.microsoft.com/office/drawing/2012/chart" uri="{CE6537A1-D6FC-4f65-9D91-7224C49458BB}">
                <c15:showLeaderLines val="0"/>
              </c:ext>
            </c:extLst>
          </c:dLbls>
          <c:cat>
            <c:strRef>
              <c:f>Sheet1!$A$2:$A$2</c:f>
              <c:strCache>
                <c:ptCount val="1"/>
                <c:pt idx="0">
                  <c:v>E Europe</c:v>
                </c:pt>
              </c:strCache>
            </c:strRef>
          </c:cat>
          <c:val>
            <c:numRef>
              <c:f>Sheet1!$C$2:$C$2</c:f>
              <c:numCache>
                <c:formatCode>0</c:formatCode>
                <c:ptCount val="1"/>
                <c:pt idx="0">
                  <c:v>20</c:v>
                </c:pt>
              </c:numCache>
            </c:numRef>
          </c:val>
        </c:ser>
        <c:dLbls>
          <c:showVal val="1"/>
        </c:dLbls>
        <c:gapWidth val="100"/>
        <c:gapDepth val="40"/>
        <c:shape val="box"/>
        <c:axId val="49550848"/>
        <c:axId val="49552384"/>
        <c:axId val="0"/>
      </c:bar3DChart>
      <c:catAx>
        <c:axId val="49550848"/>
        <c:scaling>
          <c:orientation val="minMax"/>
        </c:scaling>
        <c:axPos val="b"/>
        <c:numFmt formatCode="General" sourceLinked="1"/>
        <c:majorTickMark val="none"/>
        <c:tickLblPos val="low"/>
        <c:spPr>
          <a:ln w="8885">
            <a:solidFill>
              <a:srgbClr val="808080"/>
            </a:solidFill>
            <a:prstDash val="solid"/>
          </a:ln>
        </c:spPr>
        <c:txPr>
          <a:bodyPr rot="0" vert="horz"/>
          <a:lstStyle/>
          <a:p>
            <a:pPr>
              <a:defRPr sz="1259" b="1" i="0" u="none" strike="noStrike" baseline="0">
                <a:solidFill>
                  <a:srgbClr val="333333"/>
                </a:solidFill>
                <a:latin typeface="Arial"/>
                <a:ea typeface="Arial"/>
                <a:cs typeface="Arial"/>
              </a:defRPr>
            </a:pPr>
            <a:endParaRPr lang="ru-RU"/>
          </a:p>
        </c:txPr>
        <c:crossAx val="49552384"/>
        <c:crosses val="autoZero"/>
        <c:auto val="1"/>
        <c:lblAlgn val="ctr"/>
        <c:lblOffset val="100"/>
        <c:tickLblSkip val="1"/>
        <c:tickMarkSkip val="1"/>
      </c:catAx>
      <c:valAx>
        <c:axId val="49552384"/>
        <c:scaling>
          <c:orientation val="minMax"/>
          <c:max val="140"/>
        </c:scaling>
        <c:delete val="1"/>
        <c:axPos val="l"/>
        <c:numFmt formatCode="0" sourceLinked="1"/>
        <c:tickLblPos val="none"/>
        <c:crossAx val="49550848"/>
        <c:crosses val="autoZero"/>
        <c:crossBetween val="between"/>
        <c:majorUnit val="20"/>
      </c:valAx>
      <c:spPr>
        <a:noFill/>
        <a:ln w="17770">
          <a:noFill/>
        </a:ln>
      </c:spPr>
    </c:plotArea>
    <c:plotVisOnly val="1"/>
    <c:dispBlanksAs val="gap"/>
  </c:chart>
  <c:spPr>
    <a:noFill/>
    <a:ln>
      <a:noFill/>
    </a:ln>
  </c:spPr>
  <c:txPr>
    <a:bodyPr/>
    <a:lstStyle/>
    <a:p>
      <a:pPr>
        <a:defRPr sz="385" b="1" i="0" u="none" strike="noStrike" baseline="0">
          <a:solidFill>
            <a:srgbClr val="000000"/>
          </a:solidFill>
          <a:latin typeface="Arial"/>
          <a:ea typeface="Arial"/>
          <a:cs typeface="Arial"/>
        </a:defRPr>
      </a:pPr>
      <a:endParaRPr lang="ru-RU"/>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95"/>
      <c:depthPercent val="100"/>
      <c:rAngAx val="1"/>
    </c:view3D>
    <c:floor>
      <c:spPr>
        <a:noFill/>
        <a:ln w="12700">
          <a:solidFill>
            <a:srgbClr val="808080"/>
          </a:solidFill>
          <a:prstDash val="solid"/>
        </a:ln>
      </c:spPr>
    </c:floor>
    <c:sideWall>
      <c:spPr>
        <a:noFill/>
        <a:ln w="25400">
          <a:noFill/>
        </a:ln>
      </c:spPr>
    </c:sideWall>
    <c:backWall>
      <c:spPr>
        <a:noFill/>
        <a:ln w="25400">
          <a:noFill/>
        </a:ln>
      </c:spPr>
    </c:backWall>
    <c:plotArea>
      <c:layout>
        <c:manualLayout>
          <c:layoutTarget val="inner"/>
          <c:xMode val="edge"/>
          <c:yMode val="edge"/>
          <c:x val="3.6290322580645205E-2"/>
          <c:y val="3.8135593220338986E-2"/>
          <c:w val="0.92338709677419362"/>
          <c:h val="0.72457627118644052"/>
        </c:manualLayout>
      </c:layout>
      <c:bar3DChart>
        <c:barDir val="col"/>
        <c:grouping val="clustered"/>
        <c:ser>
          <c:idx val="0"/>
          <c:order val="0"/>
          <c:tx>
            <c:strRef>
              <c:f>Sheet1!$B$1</c:f>
              <c:strCache>
                <c:ptCount val="1"/>
                <c:pt idx="0">
                  <c:v>Current</c:v>
                </c:pt>
              </c:strCache>
            </c:strRef>
          </c:tx>
          <c:spPr>
            <a:gradFill rotWithShape="0">
              <a:gsLst>
                <a:gs pos="0">
                  <a:srgbClr val="00FF00"/>
                </a:gs>
                <a:gs pos="100000">
                  <a:srgbClr val="000000">
                    <a:gamma/>
                    <a:shade val="46275"/>
                    <a:invGamma/>
                  </a:srgbClr>
                </a:gs>
              </a:gsLst>
              <a:lin ang="2700000" scaled="1"/>
            </a:gradFill>
            <a:ln w="17706">
              <a:noFill/>
            </a:ln>
          </c:spPr>
          <c:dLbls>
            <c:dLbl>
              <c:idx val="0"/>
              <c:layout>
                <c:manualLayout>
                  <c:x val="3.0503193230313339E-2"/>
                  <c:y val="0.11795457827716546"/>
                </c:manualLayout>
              </c:layout>
              <c:showVal val="1"/>
              <c:extLst>
                <c:ext xmlns:c15="http://schemas.microsoft.com/office/drawing/2012/chart" uri="{CE6537A1-D6FC-4f65-9D91-7224C49458BB}">
                  <c15:layout/>
                </c:ext>
              </c:extLst>
            </c:dLbl>
            <c:dLbl>
              <c:idx val="1"/>
              <c:layout>
                <c:manualLayout>
                  <c:xMode val="edge"/>
                  <c:yMode val="edge"/>
                  <c:x val="0.32258064516129054"/>
                  <c:y val="2.966101694915255E-2"/>
                </c:manualLayout>
              </c:layout>
              <c:showVal val="1"/>
              <c:extLst>
                <c:ext xmlns:c15="http://schemas.microsoft.com/office/drawing/2012/chart" uri="{CE6537A1-D6FC-4f65-9D91-7224C49458BB}"/>
              </c:extLst>
            </c:dLbl>
            <c:spPr>
              <a:noFill/>
              <a:ln w="17706">
                <a:noFill/>
              </a:ln>
            </c:spPr>
            <c:txPr>
              <a:bodyPr/>
              <a:lstStyle/>
              <a:p>
                <a:pPr>
                  <a:defRPr sz="1000" b="1" i="0" u="none" strike="noStrike" baseline="0">
                    <a:solidFill>
                      <a:schemeClr val="bg1"/>
                    </a:solidFill>
                    <a:latin typeface="Arial"/>
                    <a:ea typeface="Arial"/>
                    <a:cs typeface="Arial"/>
                  </a:defRPr>
                </a:pPr>
                <a:endParaRPr lang="ru-RU"/>
              </a:p>
            </c:txPr>
            <c:showVal val="1"/>
            <c:extLst>
              <c:ext xmlns:c15="http://schemas.microsoft.com/office/drawing/2012/chart" uri="{CE6537A1-D6FC-4f65-9D91-7224C49458BB}">
                <c15:showLeaderLines val="0"/>
              </c:ext>
            </c:extLst>
          </c:dLbls>
          <c:cat>
            <c:strRef>
              <c:f>Sheet1!$A$2</c:f>
              <c:strCache>
                <c:ptCount val="1"/>
                <c:pt idx="0">
                  <c:v>Russia</c:v>
                </c:pt>
              </c:strCache>
            </c:strRef>
          </c:cat>
          <c:val>
            <c:numRef>
              <c:f>Sheet1!$B$2</c:f>
              <c:numCache>
                <c:formatCode>0</c:formatCode>
                <c:ptCount val="1"/>
                <c:pt idx="0">
                  <c:v>24</c:v>
                </c:pt>
              </c:numCache>
            </c:numRef>
          </c:val>
        </c:ser>
        <c:ser>
          <c:idx val="1"/>
          <c:order val="1"/>
          <c:tx>
            <c:strRef>
              <c:f>Sheet1!$C$1</c:f>
              <c:strCache>
                <c:ptCount val="1"/>
                <c:pt idx="0">
                  <c:v>2030</c:v>
                </c:pt>
              </c:strCache>
            </c:strRef>
          </c:tx>
          <c:spPr>
            <a:gradFill rotWithShape="0">
              <a:gsLst>
                <a:gs pos="0">
                  <a:srgbClr val="FF6600"/>
                </a:gs>
                <a:gs pos="100000">
                  <a:srgbClr val="000000">
                    <a:gamma/>
                    <a:shade val="46275"/>
                    <a:invGamma/>
                  </a:srgbClr>
                </a:gs>
              </a:gsLst>
              <a:lin ang="2700000" scaled="1"/>
            </a:gradFill>
            <a:ln w="17706">
              <a:noFill/>
            </a:ln>
          </c:spPr>
          <c:dLbls>
            <c:dLbl>
              <c:idx val="0"/>
              <c:layout>
                <c:manualLayout>
                  <c:x val="3.2214061104122831E-2"/>
                  <c:y val="0.12074665992160809"/>
                </c:manualLayout>
              </c:layout>
              <c:showVal val="1"/>
              <c:extLst>
                <c:ext xmlns:c15="http://schemas.microsoft.com/office/drawing/2012/chart" uri="{CE6537A1-D6FC-4f65-9D91-7224C49458BB}">
                  <c15:layout/>
                </c:ext>
              </c:extLst>
            </c:dLbl>
            <c:spPr>
              <a:noFill/>
              <a:ln w="17706">
                <a:noFill/>
              </a:ln>
            </c:spPr>
            <c:txPr>
              <a:bodyPr/>
              <a:lstStyle/>
              <a:p>
                <a:pPr>
                  <a:defRPr sz="1000" b="1" i="0" u="none" strike="noStrike" baseline="0">
                    <a:solidFill>
                      <a:schemeClr val="bg1"/>
                    </a:solidFill>
                    <a:latin typeface="Arial"/>
                    <a:ea typeface="Arial"/>
                    <a:cs typeface="Arial"/>
                  </a:defRPr>
                </a:pPr>
                <a:endParaRPr lang="ru-RU"/>
              </a:p>
            </c:txPr>
            <c:showVal val="1"/>
            <c:extLst>
              <c:ext xmlns:c15="http://schemas.microsoft.com/office/drawing/2012/chart" uri="{CE6537A1-D6FC-4f65-9D91-7224C49458BB}">
                <c15:showLeaderLines val="0"/>
              </c:ext>
            </c:extLst>
          </c:dLbls>
          <c:cat>
            <c:strRef>
              <c:f>Sheet1!$A$2</c:f>
              <c:strCache>
                <c:ptCount val="1"/>
                <c:pt idx="0">
                  <c:v>Russia</c:v>
                </c:pt>
              </c:strCache>
            </c:strRef>
          </c:cat>
          <c:val>
            <c:numRef>
              <c:f>Sheet1!$C$2</c:f>
              <c:numCache>
                <c:formatCode>0</c:formatCode>
                <c:ptCount val="1"/>
                <c:pt idx="0">
                  <c:v>45</c:v>
                </c:pt>
              </c:numCache>
            </c:numRef>
          </c:val>
        </c:ser>
        <c:dLbls>
          <c:showVal val="1"/>
        </c:dLbls>
        <c:gapWidth val="100"/>
        <c:gapDepth val="40"/>
        <c:shape val="box"/>
        <c:axId val="47054848"/>
        <c:axId val="47056384"/>
        <c:axId val="0"/>
      </c:bar3DChart>
      <c:catAx>
        <c:axId val="47054848"/>
        <c:scaling>
          <c:orientation val="minMax"/>
        </c:scaling>
        <c:axPos val="b"/>
        <c:numFmt formatCode="General" sourceLinked="1"/>
        <c:majorTickMark val="none"/>
        <c:tickLblPos val="low"/>
        <c:spPr>
          <a:ln w="8853">
            <a:solidFill>
              <a:srgbClr val="808080"/>
            </a:solidFill>
            <a:prstDash val="solid"/>
          </a:ln>
        </c:spPr>
        <c:txPr>
          <a:bodyPr rot="0" vert="horz"/>
          <a:lstStyle/>
          <a:p>
            <a:pPr>
              <a:defRPr sz="1255" b="1" i="0" u="none" strike="noStrike" baseline="0">
                <a:solidFill>
                  <a:srgbClr val="333333"/>
                </a:solidFill>
                <a:latin typeface="Arial"/>
                <a:ea typeface="Arial"/>
                <a:cs typeface="Arial"/>
              </a:defRPr>
            </a:pPr>
            <a:endParaRPr lang="ru-RU"/>
          </a:p>
        </c:txPr>
        <c:crossAx val="47056384"/>
        <c:crosses val="autoZero"/>
        <c:auto val="1"/>
        <c:lblAlgn val="ctr"/>
        <c:lblOffset val="100"/>
        <c:tickLblSkip val="1"/>
        <c:tickMarkSkip val="1"/>
      </c:catAx>
      <c:valAx>
        <c:axId val="47056384"/>
        <c:scaling>
          <c:orientation val="minMax"/>
          <c:max val="140"/>
        </c:scaling>
        <c:delete val="1"/>
        <c:axPos val="l"/>
        <c:numFmt formatCode="0" sourceLinked="1"/>
        <c:tickLblPos val="none"/>
        <c:crossAx val="47054848"/>
        <c:crosses val="autoZero"/>
        <c:crossBetween val="between"/>
        <c:majorUnit val="20"/>
      </c:valAx>
      <c:spPr>
        <a:noFill/>
        <a:ln w="17706">
          <a:noFill/>
        </a:ln>
      </c:spPr>
    </c:plotArea>
    <c:plotVisOnly val="1"/>
    <c:dispBlanksAs val="gap"/>
  </c:chart>
  <c:spPr>
    <a:noFill/>
    <a:ln>
      <a:noFill/>
    </a:ln>
  </c:spPr>
  <c:txPr>
    <a:bodyPr/>
    <a:lstStyle/>
    <a:p>
      <a:pPr>
        <a:defRPr sz="383" b="1" i="0" u="none" strike="noStrike" baseline="0">
          <a:solidFill>
            <a:srgbClr val="000000"/>
          </a:solidFill>
          <a:latin typeface="Arial"/>
          <a:ea typeface="Arial"/>
          <a:cs typeface="Arial"/>
        </a:defRPr>
      </a:pPr>
      <a:endParaRPr lang="ru-RU"/>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96"/>
      <c:depthPercent val="100"/>
      <c:rAngAx val="1"/>
    </c:view3D>
    <c:floor>
      <c:spPr>
        <a:noFill/>
        <a:ln w="12700">
          <a:solidFill>
            <a:srgbClr val="808080"/>
          </a:solidFill>
          <a:prstDash val="solid"/>
        </a:ln>
      </c:spPr>
    </c:floor>
    <c:sideWall>
      <c:spPr>
        <a:noFill/>
        <a:ln w="25400">
          <a:noFill/>
        </a:ln>
      </c:spPr>
    </c:sideWall>
    <c:backWall>
      <c:spPr>
        <a:noFill/>
        <a:ln w="25400">
          <a:noFill/>
        </a:ln>
      </c:spPr>
    </c:backWall>
    <c:plotArea>
      <c:layout>
        <c:manualLayout>
          <c:layoutTarget val="inner"/>
          <c:xMode val="edge"/>
          <c:yMode val="edge"/>
          <c:x val="3.6437246963562792E-2"/>
          <c:y val="3.7656903765690405E-2"/>
          <c:w val="0.92307692307692268"/>
          <c:h val="0.72803347280334763"/>
        </c:manualLayout>
      </c:layout>
      <c:bar3DChart>
        <c:barDir val="col"/>
        <c:grouping val="clustered"/>
        <c:ser>
          <c:idx val="0"/>
          <c:order val="0"/>
          <c:tx>
            <c:strRef>
              <c:f>Sheet1!$B$1</c:f>
              <c:strCache>
                <c:ptCount val="1"/>
                <c:pt idx="0">
                  <c:v>Current</c:v>
                </c:pt>
              </c:strCache>
            </c:strRef>
          </c:tx>
          <c:spPr>
            <a:gradFill rotWithShape="0">
              <a:gsLst>
                <a:gs pos="0">
                  <a:srgbClr val="00FF00"/>
                </a:gs>
                <a:gs pos="100000">
                  <a:srgbClr val="000000">
                    <a:gamma/>
                    <a:shade val="46275"/>
                    <a:invGamma/>
                  </a:srgbClr>
                </a:gs>
              </a:gsLst>
              <a:lin ang="2700000" scaled="1"/>
            </a:gradFill>
            <a:ln w="17630">
              <a:noFill/>
            </a:ln>
          </c:spPr>
          <c:dLbls>
            <c:dLbl>
              <c:idx val="0"/>
              <c:layout>
                <c:manualLayout>
                  <c:x val="4.6926001388804664E-2"/>
                  <c:y val="7.9302977982827996E-2"/>
                </c:manualLayout>
              </c:layout>
              <c:showVal val="1"/>
              <c:extLst>
                <c:ext xmlns:c15="http://schemas.microsoft.com/office/drawing/2012/chart" uri="{CE6537A1-D6FC-4f65-9D91-7224C49458BB}">
                  <c15:layout/>
                </c:ext>
              </c:extLst>
            </c:dLbl>
            <c:dLbl>
              <c:idx val="1"/>
              <c:layout>
                <c:manualLayout>
                  <c:xMode val="edge"/>
                  <c:yMode val="edge"/>
                  <c:x val="0.32388663967611364"/>
                  <c:y val="2.9288702928870324E-2"/>
                </c:manualLayout>
              </c:layout>
              <c:showVal val="1"/>
              <c:extLst>
                <c:ext xmlns:c15="http://schemas.microsoft.com/office/drawing/2012/chart" uri="{CE6537A1-D6FC-4f65-9D91-7224C49458BB}"/>
              </c:extLst>
            </c:dLbl>
            <c:spPr>
              <a:noFill/>
              <a:ln w="17630">
                <a:noFill/>
              </a:ln>
            </c:spPr>
            <c:txPr>
              <a:bodyPr/>
              <a:lstStyle/>
              <a:p>
                <a:pPr>
                  <a:defRPr sz="1000" b="1" i="0" u="none" strike="noStrike" baseline="0">
                    <a:solidFill>
                      <a:schemeClr val="bg1"/>
                    </a:solidFill>
                    <a:latin typeface="Arial"/>
                    <a:ea typeface="Arial"/>
                    <a:cs typeface="Arial"/>
                  </a:defRPr>
                </a:pPr>
                <a:endParaRPr lang="ru-RU"/>
              </a:p>
            </c:txPr>
            <c:showVal val="1"/>
            <c:extLst>
              <c:ext xmlns:c15="http://schemas.microsoft.com/office/drawing/2012/chart" uri="{CE6537A1-D6FC-4f65-9D91-7224C49458BB}">
                <c15:showLeaderLines val="0"/>
              </c:ext>
            </c:extLst>
          </c:dLbls>
          <c:cat>
            <c:strRef>
              <c:f>Sheet1!$A$2</c:f>
              <c:strCache>
                <c:ptCount val="1"/>
                <c:pt idx="0">
                  <c:v>China</c:v>
                </c:pt>
              </c:strCache>
            </c:strRef>
          </c:cat>
          <c:val>
            <c:numRef>
              <c:f>Sheet1!$B$2</c:f>
              <c:numCache>
                <c:formatCode>0</c:formatCode>
                <c:ptCount val="1"/>
                <c:pt idx="0">
                  <c:v>20</c:v>
                </c:pt>
              </c:numCache>
            </c:numRef>
          </c:val>
        </c:ser>
        <c:ser>
          <c:idx val="1"/>
          <c:order val="1"/>
          <c:tx>
            <c:strRef>
              <c:f>Sheet1!$C$1</c:f>
              <c:strCache>
                <c:ptCount val="1"/>
                <c:pt idx="0">
                  <c:v>2030</c:v>
                </c:pt>
              </c:strCache>
            </c:strRef>
          </c:tx>
          <c:spPr>
            <a:gradFill rotWithShape="0">
              <a:gsLst>
                <a:gs pos="0">
                  <a:srgbClr val="FF6600"/>
                </a:gs>
                <a:gs pos="100000">
                  <a:srgbClr val="000000">
                    <a:gamma/>
                    <a:shade val="46275"/>
                    <a:invGamma/>
                  </a:srgbClr>
                </a:gs>
              </a:gsLst>
              <a:lin ang="2700000" scaled="1"/>
            </a:gradFill>
            <a:ln w="17630">
              <a:noFill/>
            </a:ln>
          </c:spPr>
          <c:dLbls>
            <c:dLbl>
              <c:idx val="0"/>
              <c:layout>
                <c:manualLayout>
                  <c:x val="1.0081662926510339E-2"/>
                  <c:y val="0.10878661087866118"/>
                </c:manualLayout>
              </c:layout>
              <c:showVal val="1"/>
              <c:extLst>
                <c:ext xmlns:c15="http://schemas.microsoft.com/office/drawing/2012/chart" uri="{CE6537A1-D6FC-4f65-9D91-7224C49458BB}">
                  <c15:layout/>
                </c:ext>
              </c:extLst>
            </c:dLbl>
            <c:spPr>
              <a:noFill/>
              <a:ln w="17630">
                <a:noFill/>
              </a:ln>
            </c:spPr>
            <c:txPr>
              <a:bodyPr/>
              <a:lstStyle/>
              <a:p>
                <a:pPr>
                  <a:defRPr sz="1000" b="1" i="0" u="none" strike="noStrike" baseline="0">
                    <a:solidFill>
                      <a:schemeClr val="bg1"/>
                    </a:solidFill>
                    <a:latin typeface="Arial"/>
                    <a:ea typeface="Arial"/>
                    <a:cs typeface="Arial"/>
                  </a:defRPr>
                </a:pPr>
                <a:endParaRPr lang="ru-RU"/>
              </a:p>
            </c:txPr>
            <c:showVal val="1"/>
            <c:extLst>
              <c:ext xmlns:c15="http://schemas.microsoft.com/office/drawing/2012/chart" uri="{CE6537A1-D6FC-4f65-9D91-7224C49458BB}">
                <c15:showLeaderLines val="0"/>
              </c:ext>
            </c:extLst>
          </c:dLbls>
          <c:cat>
            <c:strRef>
              <c:f>Sheet1!$A$2</c:f>
              <c:strCache>
                <c:ptCount val="1"/>
                <c:pt idx="0">
                  <c:v>China</c:v>
                </c:pt>
              </c:strCache>
            </c:strRef>
          </c:cat>
          <c:val>
            <c:numRef>
              <c:f>Sheet1!$C$2</c:f>
              <c:numCache>
                <c:formatCode>0</c:formatCode>
                <c:ptCount val="1"/>
                <c:pt idx="0">
                  <c:v>128</c:v>
                </c:pt>
              </c:numCache>
            </c:numRef>
          </c:val>
        </c:ser>
        <c:dLbls>
          <c:showVal val="1"/>
        </c:dLbls>
        <c:gapWidth val="100"/>
        <c:gapDepth val="40"/>
        <c:shape val="box"/>
        <c:axId val="48179456"/>
        <c:axId val="48197632"/>
        <c:axId val="0"/>
      </c:bar3DChart>
      <c:catAx>
        <c:axId val="48179456"/>
        <c:scaling>
          <c:orientation val="minMax"/>
        </c:scaling>
        <c:axPos val="b"/>
        <c:numFmt formatCode="General" sourceLinked="1"/>
        <c:majorTickMark val="none"/>
        <c:tickLblPos val="low"/>
        <c:spPr>
          <a:ln w="8815">
            <a:solidFill>
              <a:srgbClr val="808080"/>
            </a:solidFill>
            <a:prstDash val="solid"/>
          </a:ln>
        </c:spPr>
        <c:txPr>
          <a:bodyPr rot="0" vert="horz"/>
          <a:lstStyle/>
          <a:p>
            <a:pPr>
              <a:defRPr sz="1249" b="1" i="0" u="none" strike="noStrike" baseline="0">
                <a:solidFill>
                  <a:srgbClr val="333333"/>
                </a:solidFill>
                <a:latin typeface="Arial"/>
                <a:ea typeface="Arial"/>
                <a:cs typeface="Arial"/>
              </a:defRPr>
            </a:pPr>
            <a:endParaRPr lang="ru-RU"/>
          </a:p>
        </c:txPr>
        <c:crossAx val="48197632"/>
        <c:crosses val="autoZero"/>
        <c:auto val="1"/>
        <c:lblAlgn val="ctr"/>
        <c:lblOffset val="100"/>
        <c:tickLblSkip val="1"/>
        <c:tickMarkSkip val="1"/>
      </c:catAx>
      <c:valAx>
        <c:axId val="48197632"/>
        <c:scaling>
          <c:orientation val="minMax"/>
          <c:max val="140"/>
        </c:scaling>
        <c:delete val="1"/>
        <c:axPos val="l"/>
        <c:numFmt formatCode="0" sourceLinked="1"/>
        <c:tickLblPos val="none"/>
        <c:crossAx val="48179456"/>
        <c:crosses val="autoZero"/>
        <c:crossBetween val="between"/>
      </c:valAx>
      <c:spPr>
        <a:noFill/>
        <a:ln w="17630">
          <a:noFill/>
        </a:ln>
      </c:spPr>
    </c:plotArea>
    <c:plotVisOnly val="1"/>
    <c:dispBlanksAs val="gap"/>
  </c:chart>
  <c:spPr>
    <a:noFill/>
    <a:ln>
      <a:noFill/>
    </a:ln>
  </c:spPr>
  <c:txPr>
    <a:bodyPr/>
    <a:lstStyle/>
    <a:p>
      <a:pPr>
        <a:defRPr sz="382" b="1" i="0" u="none" strike="noStrike" baseline="0">
          <a:solidFill>
            <a:srgbClr val="000000"/>
          </a:solidFill>
          <a:latin typeface="Arial"/>
          <a:ea typeface="Arial"/>
          <a:cs typeface="Arial"/>
        </a:defRPr>
      </a:pPr>
      <a:endParaRPr lang="ru-RU"/>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96"/>
      <c:depthPercent val="100"/>
      <c:rAngAx val="1"/>
    </c:view3D>
    <c:floor>
      <c:spPr>
        <a:noFill/>
        <a:ln w="12700">
          <a:solidFill>
            <a:srgbClr val="808080"/>
          </a:solidFill>
          <a:prstDash val="solid"/>
        </a:ln>
      </c:spPr>
    </c:floor>
    <c:sideWall>
      <c:spPr>
        <a:noFill/>
        <a:ln w="25400">
          <a:noFill/>
        </a:ln>
      </c:spPr>
    </c:sideWall>
    <c:backWall>
      <c:spPr>
        <a:noFill/>
        <a:ln w="25400">
          <a:noFill/>
        </a:ln>
      </c:spPr>
    </c:backWall>
    <c:plotArea>
      <c:layout>
        <c:manualLayout>
          <c:layoutTarget val="inner"/>
          <c:xMode val="edge"/>
          <c:yMode val="edge"/>
          <c:x val="1.2792052195942073E-2"/>
          <c:y val="4.768754879784131E-3"/>
          <c:w val="0.92307692307692268"/>
          <c:h val="0.72803347280334763"/>
        </c:manualLayout>
      </c:layout>
      <c:bar3DChart>
        <c:barDir val="col"/>
        <c:grouping val="clustered"/>
        <c:ser>
          <c:idx val="0"/>
          <c:order val="0"/>
          <c:tx>
            <c:strRef>
              <c:f>Sheet1!$B$1</c:f>
              <c:strCache>
                <c:ptCount val="1"/>
                <c:pt idx="0">
                  <c:v>Current</c:v>
                </c:pt>
              </c:strCache>
            </c:strRef>
          </c:tx>
          <c:spPr>
            <a:gradFill rotWithShape="0">
              <a:gsLst>
                <a:gs pos="0">
                  <a:srgbClr val="00FF00"/>
                </a:gs>
                <a:gs pos="100000">
                  <a:srgbClr val="000000">
                    <a:gamma/>
                    <a:shade val="46275"/>
                    <a:invGamma/>
                  </a:srgbClr>
                </a:gs>
              </a:gsLst>
              <a:lin ang="2700000" scaled="1"/>
            </a:gradFill>
            <a:ln w="17630">
              <a:noFill/>
            </a:ln>
          </c:spPr>
          <c:dLbls>
            <c:dLbl>
              <c:idx val="0"/>
              <c:layout>
                <c:manualLayout>
                  <c:x val="2.668263768222558E-2"/>
                  <c:y val="0.11871737468639049"/>
                </c:manualLayout>
              </c:layout>
              <c:showVal val="1"/>
              <c:extLst>
                <c:ext xmlns:c15="http://schemas.microsoft.com/office/drawing/2012/chart" uri="{CE6537A1-D6FC-4f65-9D91-7224C49458BB}">
                  <c15:layout/>
                </c:ext>
              </c:extLst>
            </c:dLbl>
            <c:dLbl>
              <c:idx val="1"/>
              <c:layout>
                <c:manualLayout>
                  <c:xMode val="edge"/>
                  <c:yMode val="edge"/>
                  <c:x val="0.32388663967611364"/>
                  <c:y val="2.9288702928870324E-2"/>
                </c:manualLayout>
              </c:layout>
              <c:showVal val="1"/>
              <c:extLst>
                <c:ext xmlns:c15="http://schemas.microsoft.com/office/drawing/2012/chart" uri="{CE6537A1-D6FC-4f65-9D91-7224C49458BB}"/>
              </c:extLst>
            </c:dLbl>
            <c:spPr>
              <a:noFill/>
              <a:ln w="17630">
                <a:noFill/>
              </a:ln>
            </c:spPr>
            <c:txPr>
              <a:bodyPr/>
              <a:lstStyle/>
              <a:p>
                <a:pPr>
                  <a:defRPr sz="1000" b="1" i="0" u="none" strike="noStrike" baseline="0">
                    <a:solidFill>
                      <a:schemeClr val="bg1"/>
                    </a:solidFill>
                    <a:latin typeface="Arial"/>
                    <a:ea typeface="Arial"/>
                    <a:cs typeface="Arial"/>
                  </a:defRPr>
                </a:pPr>
                <a:endParaRPr lang="ru-RU"/>
              </a:p>
            </c:txPr>
            <c:showVal val="1"/>
            <c:extLst>
              <c:ext xmlns:c15="http://schemas.microsoft.com/office/drawing/2012/chart" uri="{CE6537A1-D6FC-4f65-9D91-7224C49458BB}">
                <c15:showLeaderLines val="0"/>
              </c:ext>
            </c:extLst>
          </c:dLbls>
          <c:cat>
            <c:strRef>
              <c:f>Sheet1!$A$2</c:f>
              <c:strCache>
                <c:ptCount val="1"/>
                <c:pt idx="0">
                  <c:v>Asia</c:v>
                </c:pt>
              </c:strCache>
            </c:strRef>
          </c:cat>
          <c:val>
            <c:numRef>
              <c:f>Sheet1!$B$2</c:f>
              <c:numCache>
                <c:formatCode>0</c:formatCode>
                <c:ptCount val="1"/>
                <c:pt idx="0">
                  <c:v>30</c:v>
                </c:pt>
              </c:numCache>
            </c:numRef>
          </c:val>
        </c:ser>
        <c:ser>
          <c:idx val="1"/>
          <c:order val="1"/>
          <c:tx>
            <c:strRef>
              <c:f>Sheet1!$C$1</c:f>
              <c:strCache>
                <c:ptCount val="1"/>
                <c:pt idx="0">
                  <c:v>2030</c:v>
                </c:pt>
              </c:strCache>
            </c:strRef>
          </c:tx>
          <c:spPr>
            <a:gradFill rotWithShape="0">
              <a:gsLst>
                <a:gs pos="0">
                  <a:srgbClr val="FF6600"/>
                </a:gs>
                <a:gs pos="100000">
                  <a:srgbClr val="000000">
                    <a:gamma/>
                    <a:shade val="46275"/>
                    <a:invGamma/>
                  </a:srgbClr>
                </a:gs>
              </a:gsLst>
              <a:lin ang="2700000" scaled="1"/>
            </a:gradFill>
            <a:ln w="17630">
              <a:noFill/>
            </a:ln>
          </c:spPr>
          <c:dLbls>
            <c:dLbl>
              <c:idx val="0"/>
              <c:layout>
                <c:manualLayout>
                  <c:x val="7.3618213100538959E-3"/>
                  <c:y val="0.22594142259414243"/>
                </c:manualLayout>
              </c:layout>
              <c:showVal val="1"/>
              <c:extLst>
                <c:ext xmlns:c15="http://schemas.microsoft.com/office/drawing/2012/chart" uri="{CE6537A1-D6FC-4f65-9D91-7224C49458BB}">
                  <c15:layout/>
                </c:ext>
              </c:extLst>
            </c:dLbl>
            <c:spPr>
              <a:noFill/>
              <a:ln w="17630">
                <a:noFill/>
              </a:ln>
            </c:spPr>
            <c:txPr>
              <a:bodyPr/>
              <a:lstStyle/>
              <a:p>
                <a:pPr>
                  <a:defRPr sz="1000" b="1" i="0" u="none" strike="noStrike" baseline="0">
                    <a:solidFill>
                      <a:schemeClr val="bg1"/>
                    </a:solidFill>
                    <a:latin typeface="Arial"/>
                    <a:ea typeface="Arial"/>
                    <a:cs typeface="Arial"/>
                  </a:defRPr>
                </a:pPr>
                <a:endParaRPr lang="ru-RU"/>
              </a:p>
            </c:txPr>
            <c:showVal val="1"/>
            <c:extLst>
              <c:ext xmlns:c15="http://schemas.microsoft.com/office/drawing/2012/chart" uri="{CE6537A1-D6FC-4f65-9D91-7224C49458BB}">
                <c15:showLeaderLines val="0"/>
              </c:ext>
            </c:extLst>
          </c:dLbls>
          <c:cat>
            <c:strRef>
              <c:f>Sheet1!$A$2</c:f>
              <c:strCache>
                <c:ptCount val="1"/>
                <c:pt idx="0">
                  <c:v>Asia</c:v>
                </c:pt>
              </c:strCache>
            </c:strRef>
          </c:cat>
          <c:val>
            <c:numRef>
              <c:f>Sheet1!$C$2</c:f>
              <c:numCache>
                <c:formatCode>0</c:formatCode>
                <c:ptCount val="1"/>
                <c:pt idx="0">
                  <c:v>86</c:v>
                </c:pt>
              </c:numCache>
            </c:numRef>
          </c:val>
        </c:ser>
        <c:dLbls>
          <c:showVal val="1"/>
        </c:dLbls>
        <c:gapWidth val="100"/>
        <c:gapDepth val="40"/>
        <c:shape val="box"/>
        <c:axId val="49591808"/>
        <c:axId val="49593344"/>
        <c:axId val="0"/>
      </c:bar3DChart>
      <c:catAx>
        <c:axId val="49591808"/>
        <c:scaling>
          <c:orientation val="minMax"/>
        </c:scaling>
        <c:axPos val="b"/>
        <c:numFmt formatCode="General" sourceLinked="1"/>
        <c:majorTickMark val="none"/>
        <c:tickLblPos val="low"/>
        <c:spPr>
          <a:ln w="8815">
            <a:solidFill>
              <a:srgbClr val="808080"/>
            </a:solidFill>
            <a:prstDash val="solid"/>
          </a:ln>
        </c:spPr>
        <c:txPr>
          <a:bodyPr rot="0" vert="horz"/>
          <a:lstStyle/>
          <a:p>
            <a:pPr>
              <a:defRPr sz="1249" b="1" i="0" u="none" strike="noStrike" baseline="0">
                <a:solidFill>
                  <a:srgbClr val="333333"/>
                </a:solidFill>
                <a:latin typeface="Arial"/>
                <a:ea typeface="Arial"/>
                <a:cs typeface="Arial"/>
              </a:defRPr>
            </a:pPr>
            <a:endParaRPr lang="ru-RU"/>
          </a:p>
        </c:txPr>
        <c:crossAx val="49593344"/>
        <c:crosses val="autoZero"/>
        <c:auto val="1"/>
        <c:lblAlgn val="ctr"/>
        <c:lblOffset val="100"/>
        <c:tickLblSkip val="1"/>
        <c:tickMarkSkip val="1"/>
      </c:catAx>
      <c:valAx>
        <c:axId val="49593344"/>
        <c:scaling>
          <c:orientation val="minMax"/>
          <c:max val="140"/>
        </c:scaling>
        <c:delete val="1"/>
        <c:axPos val="l"/>
        <c:numFmt formatCode="0" sourceLinked="1"/>
        <c:tickLblPos val="none"/>
        <c:crossAx val="49591808"/>
        <c:crosses val="autoZero"/>
        <c:crossBetween val="between"/>
      </c:valAx>
      <c:spPr>
        <a:noFill/>
        <a:ln w="17630">
          <a:noFill/>
        </a:ln>
      </c:spPr>
    </c:plotArea>
    <c:plotVisOnly val="1"/>
    <c:dispBlanksAs val="gap"/>
  </c:chart>
  <c:spPr>
    <a:noFill/>
    <a:ln>
      <a:noFill/>
    </a:ln>
  </c:spPr>
  <c:txPr>
    <a:bodyPr/>
    <a:lstStyle/>
    <a:p>
      <a:pPr>
        <a:defRPr sz="382" b="1" i="0" u="none" strike="noStrike" baseline="0">
          <a:solidFill>
            <a:srgbClr val="000000"/>
          </a:solidFill>
          <a:latin typeface="Arial"/>
          <a:ea typeface="Arial"/>
          <a:cs typeface="Arial"/>
        </a:defRPr>
      </a:pPr>
      <a:endParaRPr lang="ru-RU"/>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8305CD-CB33-4DA3-9B86-8CF25AD1F091}" type="datetimeFigureOut">
              <a:rPr lang="ru-RU" smtClean="0"/>
              <a:pPr/>
              <a:t>13.04.2015</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CD68C58-A7B4-4B27-9D2A-12046309CB32}" type="slidenum">
              <a:rPr lang="ru-RU" smtClean="0"/>
              <a:pPr/>
              <a:t>‹#›</a:t>
            </a:fld>
            <a:endParaRPr lang="ru-RU"/>
          </a:p>
        </p:txBody>
      </p:sp>
    </p:spTree>
    <p:extLst>
      <p:ext uri="{BB962C8B-B14F-4D97-AF65-F5344CB8AC3E}">
        <p14:creationId xmlns="" xmlns:p14="http://schemas.microsoft.com/office/powerpoint/2010/main" val="34657586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F79C97-F0C3-4425-BBC4-D863BA7157CB}" type="datetimeFigureOut">
              <a:rPr lang="en-GB" smtClean="0"/>
              <a:pPr/>
              <a:t>13/04/2015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65A1C8-55F9-423E-A89D-EDAF9AB7E184}" type="slidenum">
              <a:rPr lang="en-GB" smtClean="0"/>
              <a:pPr/>
              <a:t>‹#›</a:t>
            </a:fld>
            <a:endParaRPr lang="en-GB"/>
          </a:p>
        </p:txBody>
      </p:sp>
    </p:spTree>
    <p:extLst>
      <p:ext uri="{BB962C8B-B14F-4D97-AF65-F5344CB8AC3E}">
        <p14:creationId xmlns="" xmlns:p14="http://schemas.microsoft.com/office/powerpoint/2010/main" val="3144843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txBox="1">
            <a:spLocks noGrp="1" noChangeArrowheads="1"/>
          </p:cNvSpPr>
          <p:nvPr/>
        </p:nvSpPr>
        <p:spPr bwMode="auto">
          <a:xfrm>
            <a:off x="3851722" y="9429323"/>
            <a:ext cx="2945954" cy="4973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148" tIns="46574" rIns="93148" bIns="46574" anchor="b"/>
          <a:lstStyle>
            <a:lvl1pPr defTabSz="949325" eaLnBrk="0" hangingPunct="0">
              <a:defRPr sz="2400">
                <a:solidFill>
                  <a:schemeClr val="tx1"/>
                </a:solidFill>
                <a:latin typeface="Times New Roman" pitchFamily="18" charset="0"/>
              </a:defRPr>
            </a:lvl1pPr>
            <a:lvl2pPr marL="742950" indent="-285750" defTabSz="949325" eaLnBrk="0" hangingPunct="0">
              <a:defRPr sz="2400">
                <a:solidFill>
                  <a:schemeClr val="tx1"/>
                </a:solidFill>
                <a:latin typeface="Times New Roman" pitchFamily="18" charset="0"/>
              </a:defRPr>
            </a:lvl2pPr>
            <a:lvl3pPr marL="1143000" indent="-228600" defTabSz="949325" eaLnBrk="0" hangingPunct="0">
              <a:defRPr sz="2400">
                <a:solidFill>
                  <a:schemeClr val="tx1"/>
                </a:solidFill>
                <a:latin typeface="Times New Roman" pitchFamily="18" charset="0"/>
              </a:defRPr>
            </a:lvl3pPr>
            <a:lvl4pPr marL="1600200" indent="-228600" defTabSz="949325" eaLnBrk="0" hangingPunct="0">
              <a:defRPr sz="2400">
                <a:solidFill>
                  <a:schemeClr val="tx1"/>
                </a:solidFill>
                <a:latin typeface="Times New Roman" pitchFamily="18" charset="0"/>
              </a:defRPr>
            </a:lvl4pPr>
            <a:lvl5pPr marL="2057400" indent="-228600" defTabSz="949325" eaLnBrk="0" hangingPunct="0">
              <a:defRPr sz="2400">
                <a:solidFill>
                  <a:schemeClr val="tx1"/>
                </a:solidFill>
                <a:latin typeface="Times New Roman" pitchFamily="18" charset="0"/>
              </a:defRPr>
            </a:lvl5pPr>
            <a:lvl6pPr marL="2514600" indent="-228600" defTabSz="949325" eaLnBrk="0" fontAlgn="base" hangingPunct="0">
              <a:spcBef>
                <a:spcPct val="0"/>
              </a:spcBef>
              <a:spcAft>
                <a:spcPct val="0"/>
              </a:spcAft>
              <a:defRPr sz="2400">
                <a:solidFill>
                  <a:schemeClr val="tx1"/>
                </a:solidFill>
                <a:latin typeface="Times New Roman" pitchFamily="18" charset="0"/>
              </a:defRPr>
            </a:lvl6pPr>
            <a:lvl7pPr marL="2971800" indent="-228600" defTabSz="949325" eaLnBrk="0" fontAlgn="base" hangingPunct="0">
              <a:spcBef>
                <a:spcPct val="0"/>
              </a:spcBef>
              <a:spcAft>
                <a:spcPct val="0"/>
              </a:spcAft>
              <a:defRPr sz="2400">
                <a:solidFill>
                  <a:schemeClr val="tx1"/>
                </a:solidFill>
                <a:latin typeface="Times New Roman" pitchFamily="18" charset="0"/>
              </a:defRPr>
            </a:lvl7pPr>
            <a:lvl8pPr marL="3429000" indent="-228600" defTabSz="949325" eaLnBrk="0" fontAlgn="base" hangingPunct="0">
              <a:spcBef>
                <a:spcPct val="0"/>
              </a:spcBef>
              <a:spcAft>
                <a:spcPct val="0"/>
              </a:spcAft>
              <a:defRPr sz="2400">
                <a:solidFill>
                  <a:schemeClr val="tx1"/>
                </a:solidFill>
                <a:latin typeface="Times New Roman" pitchFamily="18" charset="0"/>
              </a:defRPr>
            </a:lvl8pPr>
            <a:lvl9pPr marL="3886200" indent="-228600" defTabSz="949325" eaLnBrk="0" fontAlgn="base" hangingPunct="0">
              <a:spcBef>
                <a:spcPct val="0"/>
              </a:spcBef>
              <a:spcAft>
                <a:spcPct val="0"/>
              </a:spcAft>
              <a:defRPr sz="2400">
                <a:solidFill>
                  <a:schemeClr val="tx1"/>
                </a:solidFill>
                <a:latin typeface="Times New Roman" pitchFamily="18" charset="0"/>
              </a:defRPr>
            </a:lvl9pPr>
          </a:lstStyle>
          <a:p>
            <a:pPr algn="r"/>
            <a:fld id="{9A013B7E-6D55-4918-B1BB-342116745B8E}" type="slidenum">
              <a:rPr lang="en-US" altLang="en-US" sz="1100">
                <a:latin typeface="Times" pitchFamily="18" charset="0"/>
              </a:rPr>
              <a:pPr algn="r"/>
              <a:t>9</a:t>
            </a:fld>
            <a:endParaRPr lang="en-US" altLang="en-US" sz="1100">
              <a:latin typeface="Times" pitchFamily="18" charset="0"/>
            </a:endParaRPr>
          </a:p>
        </p:txBody>
      </p:sp>
      <p:sp>
        <p:nvSpPr>
          <p:cNvPr id="33795" name="Rectangle 3"/>
          <p:cNvSpPr>
            <a:spLocks noGrp="1" noRot="1" noChangeAspect="1" noChangeArrowheads="1" noTextEdit="1"/>
          </p:cNvSpPr>
          <p:nvPr>
            <p:ph type="sldImg"/>
          </p:nvPr>
        </p:nvSpPr>
        <p:spPr>
          <a:xfrm>
            <a:off x="1911350" y="742950"/>
            <a:ext cx="3198813" cy="2400300"/>
          </a:xfrm>
          <a:ln/>
        </p:spPr>
      </p:sp>
      <p:sp>
        <p:nvSpPr>
          <p:cNvPr id="985094" name="Rectangle 6"/>
          <p:cNvSpPr>
            <a:spLocks noGrp="1" noChangeArrowheads="1"/>
          </p:cNvSpPr>
          <p:nvPr>
            <p:ph type="body" idx="1"/>
          </p:nvPr>
        </p:nvSpPr>
        <p:spPr>
          <a:xfrm>
            <a:off x="13279" y="3072531"/>
            <a:ext cx="6501161" cy="5874247"/>
          </a:xfrm>
          <a:ln/>
        </p:spPr>
        <p:txBody>
          <a:bodyPr/>
          <a:lstStyle/>
          <a:p>
            <a:pPr>
              <a:defRPr/>
            </a:pPr>
            <a:r>
              <a:rPr lang="en-CA" sz="1400" dirty="0"/>
              <a:t>Updated: September 2011</a:t>
            </a:r>
          </a:p>
          <a:p>
            <a:pPr>
              <a:defRPr/>
            </a:pPr>
            <a:r>
              <a:rPr lang="en-CA" sz="1400" dirty="0"/>
              <a:t>Serious: Iran, UAE, Turkey, Vietnam, Jordan, Saudi Arabia, Belarus</a:t>
            </a:r>
          </a:p>
          <a:p>
            <a:pPr>
              <a:defRPr/>
            </a:pPr>
            <a:r>
              <a:rPr lang="en-CA" sz="1400" dirty="0"/>
              <a:t>Other: Indonesia, Iran, Malaysia, Pakistan, Poland, South Africa, Turkey</a:t>
            </a:r>
          </a:p>
          <a:p>
            <a:pPr>
              <a:defRPr/>
            </a:pPr>
            <a:r>
              <a:rPr lang="en-CA" sz="1400" dirty="0"/>
              <a:t>Asia:  Japan,  S. Korea, Taiwan, UAE, Vietnam</a:t>
            </a:r>
          </a:p>
          <a:p>
            <a:pPr>
              <a:defRPr/>
            </a:pPr>
            <a:r>
              <a:rPr lang="en-CA" sz="1400" dirty="0"/>
              <a:t>E. Europe:  Armenia, Belarus, Ukraine</a:t>
            </a:r>
          </a:p>
          <a:p>
            <a:pPr eaLnBrk="1" hangingPunct="1">
              <a:defRPr/>
            </a:pPr>
            <a:endParaRPr lang="en-CA" sz="1400" dirty="0"/>
          </a:p>
          <a:p>
            <a:pPr eaLnBrk="1" hangingPunct="1">
              <a:defRPr/>
            </a:pPr>
            <a:endParaRPr lang="en-CA" sz="1400" dirty="0"/>
          </a:p>
          <a:p>
            <a:pPr eaLnBrk="1" hangingPunct="1">
              <a:defRPr/>
            </a:pPr>
            <a:endParaRPr lang="en-CA" sz="1400" dirty="0"/>
          </a:p>
          <a:p>
            <a:pPr eaLnBrk="1" hangingPunct="1">
              <a:defRPr/>
            </a:pPr>
            <a:endParaRPr lang="en-CA" sz="1400" dirty="0"/>
          </a:p>
          <a:p>
            <a:pPr eaLnBrk="1" hangingPunct="1">
              <a:defRPr/>
            </a:pPr>
            <a:endParaRPr lang="en-CA" sz="1400" dirty="0"/>
          </a:p>
          <a:p>
            <a:pPr eaLnBrk="1" hangingPunct="1">
              <a:defRPr/>
            </a:pPr>
            <a:endParaRPr lang="en-CA" sz="1400" dirty="0"/>
          </a:p>
        </p:txBody>
      </p:sp>
      <p:sp>
        <p:nvSpPr>
          <p:cNvPr id="33797" name="Rectangle 4"/>
          <p:cNvSpPr txBox="1">
            <a:spLocks noChangeArrowheads="1"/>
          </p:cNvSpPr>
          <p:nvPr/>
        </p:nvSpPr>
        <p:spPr bwMode="auto">
          <a:xfrm>
            <a:off x="212429" y="4333057"/>
            <a:ext cx="6117613" cy="559358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554" tIns="45276" rIns="90554" bIns="45276"/>
          <a:lstStyle>
            <a:lvl1pPr eaLnBrk="0" hangingPunct="0">
              <a:defRPr sz="2400">
                <a:solidFill>
                  <a:schemeClr val="tx1"/>
                </a:solidFill>
                <a:latin typeface="Times New Roman" pitchFamily="18" charset="0"/>
              </a:defRPr>
            </a:lvl1pPr>
            <a:lvl2pPr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30000"/>
              </a:spcBef>
              <a:spcAft>
                <a:spcPct val="50000"/>
              </a:spcAft>
              <a:buFontTx/>
              <a:buChar char="•"/>
            </a:pPr>
            <a:r>
              <a:rPr lang="en-CA" sz="1600"/>
              <a:t>Looking at where the big growth areas are, you can see that China and Asia are expected to be the leaders in nuclear growth.</a:t>
            </a:r>
          </a:p>
          <a:p>
            <a:pPr eaLnBrk="1" hangingPunct="1">
              <a:spcBef>
                <a:spcPct val="30000"/>
              </a:spcBef>
              <a:spcAft>
                <a:spcPct val="50000"/>
              </a:spcAft>
              <a:buFontTx/>
              <a:buChar char="•"/>
            </a:pPr>
            <a:r>
              <a:rPr lang="en-CA" sz="1600"/>
              <a:t>China previously had a target of 40 gigawatts of generating capacity by 2020 but this has been revised upward, with some reports as high as 86 gigawatts. As such we have assumed that China reaches 50 gigawatts by 2020 and then 94 gigawatts by 2030 in our reference scenario.</a:t>
            </a:r>
          </a:p>
          <a:p>
            <a:pPr eaLnBrk="1" hangingPunct="1">
              <a:spcBef>
                <a:spcPct val="30000"/>
              </a:spcBef>
              <a:spcAft>
                <a:spcPct val="50000"/>
              </a:spcAft>
              <a:buFontTx/>
              <a:buChar char="•"/>
            </a:pPr>
            <a:r>
              <a:rPr lang="en-CA" sz="1600"/>
              <a:t>China is actively pursing the construction of new reactors and by the end of 2009 there could be as many as 20 reactors under construction at various sites.</a:t>
            </a:r>
          </a:p>
          <a:p>
            <a:pPr eaLnBrk="1" hangingPunct="1">
              <a:spcBef>
                <a:spcPct val="30000"/>
              </a:spcBef>
              <a:spcAft>
                <a:spcPct val="50000"/>
              </a:spcAft>
              <a:buFontTx/>
              <a:buChar char="•"/>
            </a:pPr>
            <a:r>
              <a:rPr lang="en-CA" sz="1600"/>
              <a:t>Also of note is increases in Indian nuclear capacity, included in the Other grouping. India has stated its goal is to have nuclear capacity rise to 20 gigawatts by 2020 and 63 gigawatts by 2032. We were a bit more conservative in our forecast, assuming India has 16 gigawatts by 2020 and 31 gigawatts by 2030 in the reference case. </a:t>
            </a:r>
            <a:r>
              <a:rPr lang="en-CA" sz="1600" i="1"/>
              <a:t>(Current = 4 GWe)</a:t>
            </a:r>
            <a:endParaRPr lang="en-CA" sz="1600"/>
          </a:p>
          <a:p>
            <a:pPr eaLnBrk="1" hangingPunct="1">
              <a:spcBef>
                <a:spcPct val="30000"/>
              </a:spcBef>
              <a:spcAft>
                <a:spcPct val="50000"/>
              </a:spcAft>
              <a:buFontTx/>
              <a:buChar char="•"/>
            </a:pPr>
            <a:r>
              <a:rPr lang="en-CA" sz="1600"/>
              <a:t>New to nuclear generation this year is the addition of 7 currently non nuclear countries where we have included a total of 10 new reactors by 2030 </a:t>
            </a:r>
            <a:r>
              <a:rPr lang="en-CA" sz="1600" i="1"/>
              <a:t>(Belarus, Indonesia, Iran, Malaysia, Saudi Arabia, Turkey, and the United Arab Emirates)</a:t>
            </a:r>
          </a:p>
          <a:p>
            <a:pPr eaLnBrk="1" hangingPunct="1">
              <a:spcBef>
                <a:spcPct val="30000"/>
              </a:spcBef>
              <a:spcAft>
                <a:spcPct val="50000"/>
              </a:spcAft>
              <a:buFontTx/>
              <a:buChar char="•"/>
            </a:pPr>
            <a:endParaRPr lang="en-CA" sz="1600" i="1"/>
          </a:p>
          <a:p>
            <a:pPr eaLnBrk="1" hangingPunct="1">
              <a:spcBef>
                <a:spcPct val="30000"/>
              </a:spcBef>
              <a:spcAft>
                <a:spcPct val="50000"/>
              </a:spcAft>
              <a:buFontTx/>
              <a:buChar char="•"/>
            </a:pPr>
            <a:endParaRPr lang="en-CA" sz="1600"/>
          </a:p>
          <a:p>
            <a:pPr lvl="1" eaLnBrk="1" hangingPunct="1">
              <a:spcBef>
                <a:spcPct val="30000"/>
              </a:spcBef>
              <a:spcAft>
                <a:spcPct val="50000"/>
              </a:spcAft>
              <a:buFontTx/>
              <a:buChar char="•"/>
            </a:pPr>
            <a:endParaRPr lang="en-CA" sz="1600"/>
          </a:p>
          <a:p>
            <a:pPr eaLnBrk="1" hangingPunct="1">
              <a:spcBef>
                <a:spcPct val="30000"/>
              </a:spcBef>
              <a:spcAft>
                <a:spcPct val="50000"/>
              </a:spcAft>
              <a:buFontTx/>
              <a:buChar char="•"/>
            </a:pPr>
            <a:endParaRPr lang="en-CA" sz="1600"/>
          </a:p>
          <a:p>
            <a:pPr eaLnBrk="1" hangingPunct="1">
              <a:spcBef>
                <a:spcPct val="30000"/>
              </a:spcBef>
              <a:spcAft>
                <a:spcPct val="50000"/>
              </a:spcAft>
              <a:buFontTx/>
              <a:buChar char="•"/>
            </a:pPr>
            <a:endParaRPr lang="en-CA" sz="1600"/>
          </a:p>
        </p:txBody>
      </p:sp>
    </p:spTree>
    <p:extLst>
      <p:ext uri="{BB962C8B-B14F-4D97-AF65-F5344CB8AC3E}">
        <p14:creationId xmlns="" xmlns:p14="http://schemas.microsoft.com/office/powerpoint/2010/main" val="2757381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F14BA9FD-6315-49C9-B47B-21CC242374B9}" type="slidenum">
              <a:rPr lang="en-GB" smtClean="0"/>
              <a:pPr/>
              <a:t>24</a:t>
            </a:fld>
            <a:endParaRPr lang="en-GB" smtClean="0"/>
          </a:p>
        </p:txBody>
      </p:sp>
      <p:sp>
        <p:nvSpPr>
          <p:cNvPr id="59395" name="Rectangle 2"/>
          <p:cNvSpPr>
            <a:spLocks noGrp="1" noRot="1" noChangeAspect="1" noChangeArrowheads="1" noTextEdit="1"/>
          </p:cNvSpPr>
          <p:nvPr>
            <p:ph type="sldImg"/>
          </p:nvPr>
        </p:nvSpPr>
        <p:spPr>
          <a:xfrm>
            <a:off x="919163" y="744538"/>
            <a:ext cx="4962525" cy="3722687"/>
          </a:xfrm>
          <a:ln/>
        </p:spPr>
      </p:sp>
      <p:sp>
        <p:nvSpPr>
          <p:cNvPr id="59396"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 xmlns:p14="http://schemas.microsoft.com/office/powerpoint/2010/main" val="28604170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www.wano.info/" TargetMode="Externa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560775" y="2675384"/>
            <a:ext cx="7221472" cy="3134866"/>
          </a:xfrm>
        </p:spPr>
        <p:txBody>
          <a:bodyPr anchor="t">
            <a:noAutofit/>
          </a:bodyPr>
          <a:lstStyle>
            <a:lvl1pPr algn="l">
              <a:defRPr sz="3600" b="0" cap="none" baseline="0">
                <a:solidFill>
                  <a:srgbClr val="0D499C"/>
                </a:solidFill>
              </a:defRPr>
            </a:lvl1pPr>
          </a:lstStyle>
          <a:p>
            <a:r>
              <a:rPr lang="en-US" dirty="0" smtClean="0"/>
              <a:t>[Presenter Name]</a:t>
            </a:r>
            <a:br>
              <a:rPr lang="en-US" dirty="0" smtClean="0"/>
            </a:br>
            <a:r>
              <a:rPr lang="en-US" dirty="0" smtClean="0"/>
              <a:t>[Meeting with]</a:t>
            </a:r>
            <a:br>
              <a:rPr lang="en-US" dirty="0" smtClean="0"/>
            </a:br>
            <a:r>
              <a:rPr lang="en-US" dirty="0" smtClean="0"/>
              <a:t>[Date {Day Month Year}]</a:t>
            </a:r>
            <a:endParaRPr lang="en-US" dirty="0"/>
          </a:p>
        </p:txBody>
      </p:sp>
      <p:sp>
        <p:nvSpPr>
          <p:cNvPr id="8" name="Text Placeholder 2"/>
          <p:cNvSpPr>
            <a:spLocks noGrp="1"/>
          </p:cNvSpPr>
          <p:nvPr>
            <p:ph type="body" idx="1" hasCustomPrompt="1"/>
          </p:nvPr>
        </p:nvSpPr>
        <p:spPr>
          <a:xfrm>
            <a:off x="563775" y="1476375"/>
            <a:ext cx="7221472" cy="892800"/>
          </a:xfrm>
          <a:prstGeom prst="rect">
            <a:avLst/>
          </a:prstGeom>
        </p:spPr>
        <p:txBody>
          <a:bodyPr anchor="b">
            <a:noAutofit/>
          </a:bodyPr>
          <a:lstStyle>
            <a:lvl1pPr marL="0" indent="0">
              <a:buNone/>
              <a:defRPr sz="4000">
                <a:solidFill>
                  <a:srgbClr val="242F5F"/>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[Presentation Title]</a:t>
            </a:r>
          </a:p>
        </p:txBody>
      </p:sp>
      <p:cxnSp>
        <p:nvCxnSpPr>
          <p:cNvPr id="5" name="Straight Connector 4"/>
          <p:cNvCxnSpPr/>
          <p:nvPr userDrawn="1"/>
        </p:nvCxnSpPr>
        <p:spPr>
          <a:xfrm>
            <a:off x="539552" y="2420888"/>
            <a:ext cx="7488832" cy="1733"/>
          </a:xfrm>
          <a:prstGeom prst="line">
            <a:avLst/>
          </a:prstGeom>
          <a:ln>
            <a:solidFill>
              <a:srgbClr val="242F5F"/>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pic>
        <p:nvPicPr>
          <p:cNvPr id="6" name="Content Placeholder 5"/>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7740352" y="116631"/>
            <a:ext cx="1285496" cy="1422541"/>
          </a:xfrm>
          <a:prstGeom prst="rect">
            <a:avLst/>
          </a:prstGeom>
        </p:spPr>
      </p:pic>
    </p:spTree>
    <p:extLst>
      <p:ext uri="{BB962C8B-B14F-4D97-AF65-F5344CB8AC3E}">
        <p14:creationId xmlns="" xmlns:p14="http://schemas.microsoft.com/office/powerpoint/2010/main" val="428907943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Content Placeholder 5"/>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7740352" y="116631"/>
            <a:ext cx="1285496" cy="1422541"/>
          </a:xfrm>
          <a:prstGeom prst="rect">
            <a:avLst/>
          </a:prstGeom>
        </p:spPr>
      </p:pic>
      <p:sp>
        <p:nvSpPr>
          <p:cNvPr id="6" name="Title 1"/>
          <p:cNvSpPr>
            <a:spLocks noGrp="1"/>
          </p:cNvSpPr>
          <p:nvPr>
            <p:ph type="title" hasCustomPrompt="1"/>
          </p:nvPr>
        </p:nvSpPr>
        <p:spPr>
          <a:xfrm>
            <a:off x="560775" y="2675384"/>
            <a:ext cx="7221472" cy="3134866"/>
          </a:xfrm>
          <a:prstGeom prst="rect">
            <a:avLst/>
          </a:prstGeom>
        </p:spPr>
        <p:txBody>
          <a:bodyPr anchor="t">
            <a:noAutofit/>
          </a:bodyPr>
          <a:lstStyle>
            <a:lvl1pPr algn="l">
              <a:defRPr sz="3600" b="0" cap="none" baseline="0">
                <a:solidFill>
                  <a:srgbClr val="F1921E"/>
                </a:solidFill>
              </a:defRPr>
            </a:lvl1pPr>
          </a:lstStyle>
          <a:p>
            <a:r>
              <a:rPr lang="en-US" dirty="0" smtClean="0"/>
              <a:t>[Presenter Name]</a:t>
            </a:r>
            <a:br>
              <a:rPr lang="en-US" dirty="0" smtClean="0"/>
            </a:br>
            <a:r>
              <a:rPr lang="en-US" dirty="0" smtClean="0"/>
              <a:t>[Meeting with]</a:t>
            </a:r>
            <a:br>
              <a:rPr lang="en-US" dirty="0" smtClean="0"/>
            </a:br>
            <a:r>
              <a:rPr lang="en-US" dirty="0" smtClean="0"/>
              <a:t>[Date {Day Month Year}]</a:t>
            </a:r>
            <a:endParaRPr lang="en-US" dirty="0"/>
          </a:p>
        </p:txBody>
      </p:sp>
      <p:sp>
        <p:nvSpPr>
          <p:cNvPr id="9" name="Text Placeholder 2"/>
          <p:cNvSpPr>
            <a:spLocks noGrp="1"/>
          </p:cNvSpPr>
          <p:nvPr>
            <p:ph type="body" idx="1" hasCustomPrompt="1"/>
          </p:nvPr>
        </p:nvSpPr>
        <p:spPr>
          <a:xfrm>
            <a:off x="563775" y="1476375"/>
            <a:ext cx="7221472" cy="892800"/>
          </a:xfrm>
          <a:prstGeom prst="rect">
            <a:avLst/>
          </a:prstGeom>
        </p:spPr>
        <p:txBody>
          <a:bodyPr anchor="b">
            <a:noAutofit/>
          </a:bodyPr>
          <a:lstStyle>
            <a:lvl1pPr marL="0" indent="0">
              <a:buNone/>
              <a:defRPr sz="4000">
                <a:solidFill>
                  <a:srgbClr val="B86A0C"/>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[Presentation Title]</a:t>
            </a:r>
          </a:p>
        </p:txBody>
      </p:sp>
      <p:cxnSp>
        <p:nvCxnSpPr>
          <p:cNvPr id="10" name="Straight Connector 9"/>
          <p:cNvCxnSpPr/>
          <p:nvPr userDrawn="1"/>
        </p:nvCxnSpPr>
        <p:spPr>
          <a:xfrm>
            <a:off x="539552" y="2420888"/>
            <a:ext cx="7488832" cy="1733"/>
          </a:xfrm>
          <a:prstGeom prst="line">
            <a:avLst/>
          </a:prstGeom>
          <a:ln>
            <a:solidFill>
              <a:srgbClr val="B86A0C"/>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16776667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pic>
        <p:nvPicPr>
          <p:cNvPr id="6" name="Content Placeholder 5"/>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7740352" y="116631"/>
            <a:ext cx="1285496" cy="1422541"/>
          </a:xfrm>
          <a:prstGeom prst="rect">
            <a:avLst/>
          </a:prstGeom>
        </p:spPr>
      </p:pic>
      <p:sp>
        <p:nvSpPr>
          <p:cNvPr id="3" name="Content Placeholder 2"/>
          <p:cNvSpPr>
            <a:spLocks noGrp="1"/>
          </p:cNvSpPr>
          <p:nvPr>
            <p:ph idx="1"/>
          </p:nvPr>
        </p:nvSpPr>
        <p:spPr>
          <a:xfrm>
            <a:off x="286026" y="1412776"/>
            <a:ext cx="8606454" cy="5112568"/>
          </a:xfrm>
        </p:spPr>
        <p:txBody>
          <a:bodyPr vert="horz" lIns="91440" tIns="45720" rIns="91440" bIns="45720" rtlCol="0">
            <a:normAutofit/>
          </a:bodyPr>
          <a:lstStyle>
            <a:lvl1pPr>
              <a:defRPr lang="en-GB" dirty="0" smtClean="0"/>
            </a:lvl1pPr>
            <a:lvl2pPr>
              <a:defRPr/>
            </a:lvl2pPr>
            <a:lvl3pPr>
              <a:defRPr lang="en-GB" dirty="0" smtClean="0"/>
            </a:lvl3pPr>
            <a:lvl4pPr>
              <a:defRPr lang="en-GB" dirty="0" smtClean="0"/>
            </a:lvl4pPr>
          </a:lstStyle>
          <a:p>
            <a:pPr lvl="0">
              <a:buClr>
                <a:srgbClr val="F1921E"/>
              </a:buClr>
            </a:pPr>
            <a:r>
              <a:rPr lang="en-GB" dirty="0" smtClean="0"/>
              <a:t>Click to edit Master text styles</a:t>
            </a:r>
          </a:p>
          <a:p>
            <a:pPr lvl="1">
              <a:buClr>
                <a:srgbClr val="F1921E"/>
              </a:buClr>
            </a:pPr>
            <a:r>
              <a:rPr lang="en-GB" dirty="0" smtClean="0"/>
              <a:t>Second level</a:t>
            </a:r>
          </a:p>
          <a:p>
            <a:pPr lvl="2">
              <a:buClr>
                <a:srgbClr val="F1921E"/>
              </a:buClr>
            </a:pPr>
            <a:r>
              <a:rPr lang="en-GB" dirty="0" smtClean="0"/>
              <a:t>Third level</a:t>
            </a:r>
          </a:p>
        </p:txBody>
      </p:sp>
      <p:sp>
        <p:nvSpPr>
          <p:cNvPr id="4" name="Footer Placeholder 3"/>
          <p:cNvSpPr>
            <a:spLocks noGrp="1"/>
          </p:cNvSpPr>
          <p:nvPr>
            <p:ph type="ftr" sz="quarter" idx="3"/>
          </p:nvPr>
        </p:nvSpPr>
        <p:spPr>
          <a:xfrm>
            <a:off x="1047750" y="6572250"/>
            <a:ext cx="7048500" cy="285750"/>
          </a:xfrm>
          <a:prstGeom prst="rect">
            <a:avLst/>
          </a:prstGeom>
        </p:spPr>
        <p:txBody>
          <a:bodyPr vert="horz" lIns="91440" tIns="45720" rIns="91440" bIns="45720" rtlCol="0" anchor="ctr"/>
          <a:lstStyle>
            <a:lvl1pPr algn="ctr">
              <a:defRPr sz="1200">
                <a:solidFill>
                  <a:schemeClr val="tx1"/>
                </a:solidFill>
              </a:defRPr>
            </a:lvl1pPr>
          </a:lstStyle>
          <a:p>
            <a:endParaRPr lang="en-GB" dirty="0"/>
          </a:p>
        </p:txBody>
      </p:sp>
      <p:sp>
        <p:nvSpPr>
          <p:cNvPr id="5" name="Slide Number Placeholder 5"/>
          <p:cNvSpPr>
            <a:spLocks noGrp="1"/>
          </p:cNvSpPr>
          <p:nvPr>
            <p:ph type="sldNum" sz="quarter" idx="4"/>
          </p:nvPr>
        </p:nvSpPr>
        <p:spPr>
          <a:xfrm>
            <a:off x="8162925" y="6572250"/>
            <a:ext cx="752474" cy="285750"/>
          </a:xfrm>
          <a:prstGeom prst="rect">
            <a:avLst/>
          </a:prstGeom>
        </p:spPr>
        <p:txBody>
          <a:bodyPr vert="horz" lIns="91440" tIns="45720" rIns="91440" bIns="45720" rtlCol="0" anchor="ctr"/>
          <a:lstStyle>
            <a:lvl1pPr algn="r">
              <a:defRPr sz="1200">
                <a:solidFill>
                  <a:schemeClr val="tx1"/>
                </a:solidFill>
              </a:defRPr>
            </a:lvl1pPr>
          </a:lstStyle>
          <a:p>
            <a:fld id="{60FA6291-0391-4E9F-A857-B3DC68EC0E99}" type="slidenum">
              <a:rPr lang="en-GB" smtClean="0"/>
              <a:pPr/>
              <a:t>‹#›</a:t>
            </a:fld>
            <a:endParaRPr lang="en-GB"/>
          </a:p>
        </p:txBody>
      </p:sp>
      <p:sp>
        <p:nvSpPr>
          <p:cNvPr id="7" name="Title Placeholder 1"/>
          <p:cNvSpPr txBox="1">
            <a:spLocks/>
          </p:cNvSpPr>
          <p:nvPr userDrawn="1"/>
        </p:nvSpPr>
        <p:spPr>
          <a:xfrm>
            <a:off x="286027" y="209551"/>
            <a:ext cx="7310310" cy="959768"/>
          </a:xfrm>
          <a:prstGeom prst="rect">
            <a:avLst/>
          </a:prstGeom>
        </p:spPr>
        <p:txBody>
          <a:bodyPr vert="horz" lIns="91440" tIns="45720" rIns="91440" bIns="45720" rtlCol="0" anchor="ctr">
            <a:noAutofit/>
          </a:bodyPr>
          <a:lstStyle>
            <a:lvl1pPr algn="l" defTabSz="457200" rtl="0" eaLnBrk="1" latinLnBrk="0" hangingPunct="1">
              <a:spcBef>
                <a:spcPct val="0"/>
              </a:spcBef>
              <a:buNone/>
              <a:defRPr sz="2500" kern="1200">
                <a:solidFill>
                  <a:schemeClr val="bg1"/>
                </a:solidFill>
                <a:latin typeface="+mn-lt"/>
                <a:ea typeface="+mj-ea"/>
                <a:cs typeface="+mj-cs"/>
              </a:defRPr>
            </a:lvl1pPr>
          </a:lstStyle>
          <a:p>
            <a:r>
              <a:rPr lang="en-US" sz="4400" dirty="0" smtClean="0">
                <a:solidFill>
                  <a:srgbClr val="F1921E"/>
                </a:solidFill>
              </a:rPr>
              <a:t>Click to edit Master title style</a:t>
            </a:r>
            <a:endParaRPr lang="en-US" sz="4400" dirty="0">
              <a:solidFill>
                <a:srgbClr val="F1921E"/>
              </a:solidFill>
            </a:endParaRPr>
          </a:p>
        </p:txBody>
      </p:sp>
      <p:cxnSp>
        <p:nvCxnSpPr>
          <p:cNvPr id="8" name="Straight Connector 7"/>
          <p:cNvCxnSpPr/>
          <p:nvPr userDrawn="1"/>
        </p:nvCxnSpPr>
        <p:spPr>
          <a:xfrm>
            <a:off x="107504" y="1196752"/>
            <a:ext cx="7488832" cy="1733"/>
          </a:xfrm>
          <a:prstGeom prst="line">
            <a:avLst/>
          </a:prstGeom>
          <a:ln>
            <a:solidFill>
              <a:srgbClr val="F1921E"/>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89945448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and Statement">
    <p:spTree>
      <p:nvGrpSpPr>
        <p:cNvPr id="1" name=""/>
        <p:cNvGrpSpPr/>
        <p:nvPr/>
      </p:nvGrpSpPr>
      <p:grpSpPr>
        <a:xfrm>
          <a:off x="0" y="0"/>
          <a:ext cx="0" cy="0"/>
          <a:chOff x="0" y="0"/>
          <a:chExt cx="0" cy="0"/>
        </a:xfrm>
      </p:grpSpPr>
      <p:pic>
        <p:nvPicPr>
          <p:cNvPr id="15" name="Content Placeholder 5"/>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7740352" y="116631"/>
            <a:ext cx="1285496" cy="1422541"/>
          </a:xfrm>
          <a:prstGeom prst="rect">
            <a:avLst/>
          </a:prstGeom>
        </p:spPr>
      </p:pic>
      <p:pic>
        <p:nvPicPr>
          <p:cNvPr id="8" name="Picture 7"/>
          <p:cNvPicPr>
            <a:picLocks noChangeAspect="1"/>
          </p:cNvPicPr>
          <p:nvPr userDrawn="1"/>
        </p:nvPicPr>
        <p:blipFill>
          <a:blip r:embed="rId3" cstate="print">
            <a:lum bright="70000" contrast="-70000"/>
            <a:extLst>
              <a:ext uri="{28A0092B-C50C-407E-A947-70E740481C1C}">
                <a14:useLocalDpi xmlns="" xmlns:a14="http://schemas.microsoft.com/office/drawing/2010/main" val="0"/>
              </a:ext>
            </a:extLst>
          </a:blip>
          <a:stretch>
            <a:fillRect/>
          </a:stretch>
        </p:blipFill>
        <p:spPr>
          <a:xfrm>
            <a:off x="581980" y="1462457"/>
            <a:ext cx="7620000" cy="4876800"/>
          </a:xfrm>
          <a:prstGeom prst="rect">
            <a:avLst/>
          </a:prstGeom>
        </p:spPr>
      </p:pic>
      <p:sp>
        <p:nvSpPr>
          <p:cNvPr id="3" name="Content Placeholder 2"/>
          <p:cNvSpPr>
            <a:spLocks noGrp="1"/>
          </p:cNvSpPr>
          <p:nvPr>
            <p:ph idx="1"/>
          </p:nvPr>
        </p:nvSpPr>
        <p:spPr>
          <a:xfrm>
            <a:off x="286026" y="1412776"/>
            <a:ext cx="8606454" cy="5112568"/>
          </a:xfrm>
        </p:spPr>
        <p:txBody>
          <a:bodyPr vert="horz" lIns="91440" tIns="45720" rIns="91440" bIns="45720" rtlCol="0" anchor="ctr" anchorCtr="1">
            <a:normAutofit/>
          </a:bodyPr>
          <a:lstStyle>
            <a:lvl1pPr marL="0" indent="0">
              <a:buClr>
                <a:srgbClr val="E84E1E"/>
              </a:buClr>
              <a:buNone/>
              <a:defRPr lang="en-GB" sz="3600" dirty="0" smtClean="0">
                <a:solidFill>
                  <a:srgbClr val="F1921E"/>
                </a:solidFill>
              </a:defRPr>
            </a:lvl1pPr>
            <a:lvl2pPr marL="361950" indent="0">
              <a:buNone/>
              <a:defRPr>
                <a:solidFill>
                  <a:srgbClr val="E84E1E"/>
                </a:solidFill>
              </a:defRPr>
            </a:lvl2pPr>
            <a:lvl3pPr marL="720000" indent="0">
              <a:buClr>
                <a:srgbClr val="E84E1E"/>
              </a:buClr>
              <a:buNone/>
              <a:defRPr lang="en-GB" dirty="0" smtClean="0">
                <a:solidFill>
                  <a:srgbClr val="E84E1E"/>
                </a:solidFill>
              </a:defRPr>
            </a:lvl3pPr>
            <a:lvl4pPr>
              <a:buClr>
                <a:srgbClr val="E84E1E"/>
              </a:buClr>
              <a:defRPr lang="en-GB" dirty="0" smtClean="0"/>
            </a:lvl4pPr>
          </a:lstStyle>
          <a:p>
            <a:pPr lvl="0">
              <a:buClr>
                <a:srgbClr val="E84E1E"/>
              </a:buClr>
            </a:pPr>
            <a:r>
              <a:rPr lang="en-GB" dirty="0" smtClean="0"/>
              <a:t>Click to edit Master text styles</a:t>
            </a:r>
          </a:p>
        </p:txBody>
      </p:sp>
      <p:sp>
        <p:nvSpPr>
          <p:cNvPr id="4" name="Footer Placeholder 3"/>
          <p:cNvSpPr>
            <a:spLocks noGrp="1"/>
          </p:cNvSpPr>
          <p:nvPr>
            <p:ph type="ftr" sz="quarter" idx="3"/>
          </p:nvPr>
        </p:nvSpPr>
        <p:spPr>
          <a:xfrm>
            <a:off x="1047750" y="6572250"/>
            <a:ext cx="7048500" cy="285750"/>
          </a:xfrm>
          <a:prstGeom prst="rect">
            <a:avLst/>
          </a:prstGeom>
        </p:spPr>
        <p:txBody>
          <a:bodyPr vert="horz" lIns="91440" tIns="45720" rIns="91440" bIns="45720" rtlCol="0" anchor="ctr"/>
          <a:lstStyle>
            <a:lvl1pPr algn="ctr">
              <a:defRPr sz="1200">
                <a:solidFill>
                  <a:schemeClr val="tx1"/>
                </a:solidFill>
              </a:defRPr>
            </a:lvl1pPr>
          </a:lstStyle>
          <a:p>
            <a:endParaRPr lang="en-GB" dirty="0"/>
          </a:p>
        </p:txBody>
      </p:sp>
      <p:sp>
        <p:nvSpPr>
          <p:cNvPr id="5" name="Slide Number Placeholder 5"/>
          <p:cNvSpPr>
            <a:spLocks noGrp="1"/>
          </p:cNvSpPr>
          <p:nvPr>
            <p:ph type="sldNum" sz="quarter" idx="4"/>
          </p:nvPr>
        </p:nvSpPr>
        <p:spPr>
          <a:xfrm>
            <a:off x="8162925" y="6572250"/>
            <a:ext cx="752474" cy="285750"/>
          </a:xfrm>
          <a:prstGeom prst="rect">
            <a:avLst/>
          </a:prstGeom>
        </p:spPr>
        <p:txBody>
          <a:bodyPr vert="horz" lIns="91440" tIns="45720" rIns="91440" bIns="45720" rtlCol="0" anchor="ctr"/>
          <a:lstStyle>
            <a:lvl1pPr algn="r">
              <a:defRPr sz="1200">
                <a:solidFill>
                  <a:schemeClr val="tx1"/>
                </a:solidFill>
              </a:defRPr>
            </a:lvl1pPr>
          </a:lstStyle>
          <a:p>
            <a:fld id="{60FA6291-0391-4E9F-A857-B3DC68EC0E99}" type="slidenum">
              <a:rPr lang="en-GB" smtClean="0"/>
              <a:pPr/>
              <a:t>‹#›</a:t>
            </a:fld>
            <a:endParaRPr lang="en-GB"/>
          </a:p>
        </p:txBody>
      </p:sp>
      <p:sp>
        <p:nvSpPr>
          <p:cNvPr id="16" name="Title Placeholder 1"/>
          <p:cNvSpPr txBox="1">
            <a:spLocks/>
          </p:cNvSpPr>
          <p:nvPr userDrawn="1"/>
        </p:nvSpPr>
        <p:spPr>
          <a:xfrm>
            <a:off x="286027" y="209551"/>
            <a:ext cx="7310310" cy="959768"/>
          </a:xfrm>
          <a:prstGeom prst="rect">
            <a:avLst/>
          </a:prstGeom>
        </p:spPr>
        <p:txBody>
          <a:bodyPr vert="horz" lIns="91440" tIns="45720" rIns="91440" bIns="45720" rtlCol="0" anchor="ctr">
            <a:noAutofit/>
          </a:bodyPr>
          <a:lstStyle>
            <a:lvl1pPr algn="l" defTabSz="457200" rtl="0" eaLnBrk="1" latinLnBrk="0" hangingPunct="1">
              <a:spcBef>
                <a:spcPct val="0"/>
              </a:spcBef>
              <a:buNone/>
              <a:defRPr sz="2500" kern="1200">
                <a:solidFill>
                  <a:schemeClr val="bg1"/>
                </a:solidFill>
                <a:latin typeface="+mn-lt"/>
                <a:ea typeface="+mj-ea"/>
                <a:cs typeface="+mj-cs"/>
              </a:defRPr>
            </a:lvl1pPr>
          </a:lstStyle>
          <a:p>
            <a:r>
              <a:rPr lang="en-US" sz="4400" dirty="0" smtClean="0">
                <a:solidFill>
                  <a:srgbClr val="F1921E"/>
                </a:solidFill>
              </a:rPr>
              <a:t>Click to edit Master title style</a:t>
            </a:r>
            <a:endParaRPr lang="en-US" sz="4400" dirty="0">
              <a:solidFill>
                <a:srgbClr val="F1921E"/>
              </a:solidFill>
            </a:endParaRPr>
          </a:p>
        </p:txBody>
      </p:sp>
      <p:cxnSp>
        <p:nvCxnSpPr>
          <p:cNvPr id="17" name="Straight Connector 16"/>
          <p:cNvCxnSpPr/>
          <p:nvPr userDrawn="1"/>
        </p:nvCxnSpPr>
        <p:spPr>
          <a:xfrm>
            <a:off x="107504" y="1196752"/>
            <a:ext cx="7488832" cy="1733"/>
          </a:xfrm>
          <a:prstGeom prst="line">
            <a:avLst/>
          </a:prstGeom>
          <a:ln>
            <a:solidFill>
              <a:srgbClr val="F1921E"/>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33416884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Opening Pag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2278380" y="1988840"/>
            <a:ext cx="4587240" cy="2112264"/>
          </a:xfrm>
          <a:prstGeom prst="rect">
            <a:avLst/>
          </a:prstGeom>
        </p:spPr>
      </p:pic>
    </p:spTree>
    <p:extLst>
      <p:ext uri="{BB962C8B-B14F-4D97-AF65-F5344CB8AC3E}">
        <p14:creationId xmlns="" xmlns:p14="http://schemas.microsoft.com/office/powerpoint/2010/main" val="18731640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Content Placeholder 5"/>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7740352" y="116631"/>
            <a:ext cx="1285496" cy="1422541"/>
          </a:xfrm>
          <a:prstGeom prst="rect">
            <a:avLst/>
          </a:prstGeom>
        </p:spPr>
      </p:pic>
      <p:sp>
        <p:nvSpPr>
          <p:cNvPr id="6" name="Title 1"/>
          <p:cNvSpPr>
            <a:spLocks noGrp="1"/>
          </p:cNvSpPr>
          <p:nvPr>
            <p:ph type="title" hasCustomPrompt="1"/>
          </p:nvPr>
        </p:nvSpPr>
        <p:spPr>
          <a:xfrm>
            <a:off x="560775" y="2675384"/>
            <a:ext cx="7221472" cy="3134866"/>
          </a:xfrm>
          <a:prstGeom prst="rect">
            <a:avLst/>
          </a:prstGeom>
        </p:spPr>
        <p:txBody>
          <a:bodyPr anchor="t">
            <a:noAutofit/>
          </a:bodyPr>
          <a:lstStyle>
            <a:lvl1pPr algn="l">
              <a:defRPr sz="3600" b="0" cap="none" baseline="0">
                <a:solidFill>
                  <a:srgbClr val="57203D"/>
                </a:solidFill>
              </a:defRPr>
            </a:lvl1pPr>
          </a:lstStyle>
          <a:p>
            <a:r>
              <a:rPr lang="en-US" dirty="0" smtClean="0"/>
              <a:t>[Presenter Name]</a:t>
            </a:r>
            <a:br>
              <a:rPr lang="en-US" dirty="0" smtClean="0"/>
            </a:br>
            <a:r>
              <a:rPr lang="en-US" dirty="0" smtClean="0"/>
              <a:t>[Meeting with]</a:t>
            </a:r>
            <a:br>
              <a:rPr lang="en-US" dirty="0" smtClean="0"/>
            </a:br>
            <a:r>
              <a:rPr lang="en-US" dirty="0" smtClean="0"/>
              <a:t>[Date {Day Month Year}]</a:t>
            </a:r>
            <a:endParaRPr lang="en-US" dirty="0"/>
          </a:p>
        </p:txBody>
      </p:sp>
      <p:sp>
        <p:nvSpPr>
          <p:cNvPr id="9" name="Text Placeholder 2"/>
          <p:cNvSpPr>
            <a:spLocks noGrp="1"/>
          </p:cNvSpPr>
          <p:nvPr>
            <p:ph type="body" idx="1" hasCustomPrompt="1"/>
          </p:nvPr>
        </p:nvSpPr>
        <p:spPr>
          <a:xfrm>
            <a:off x="563775" y="1476375"/>
            <a:ext cx="7221472" cy="892800"/>
          </a:xfrm>
          <a:prstGeom prst="rect">
            <a:avLst/>
          </a:prstGeom>
        </p:spPr>
        <p:txBody>
          <a:bodyPr anchor="b">
            <a:noAutofit/>
          </a:bodyPr>
          <a:lstStyle>
            <a:lvl1pPr marL="0" indent="0">
              <a:buNone/>
              <a:defRPr sz="4000">
                <a:solidFill>
                  <a:srgbClr val="12060C"/>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[Presentation Title]</a:t>
            </a:r>
          </a:p>
        </p:txBody>
      </p:sp>
      <p:cxnSp>
        <p:nvCxnSpPr>
          <p:cNvPr id="10" name="Straight Connector 9"/>
          <p:cNvCxnSpPr/>
          <p:nvPr userDrawn="1"/>
        </p:nvCxnSpPr>
        <p:spPr>
          <a:xfrm>
            <a:off x="539552" y="2420888"/>
            <a:ext cx="7488832" cy="1733"/>
          </a:xfrm>
          <a:prstGeom prst="line">
            <a:avLst/>
          </a:prstGeom>
          <a:ln>
            <a:solidFill>
              <a:srgbClr val="12060C"/>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305486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86026" y="1412776"/>
            <a:ext cx="8606454" cy="5112568"/>
          </a:xfrm>
        </p:spPr>
        <p:txBody>
          <a:bodyPr vert="horz" lIns="91440" tIns="45720" rIns="91440" bIns="45720" rtlCol="0">
            <a:normAutofit/>
          </a:bodyPr>
          <a:lstStyle>
            <a:lvl1pPr>
              <a:buClr>
                <a:srgbClr val="57203D"/>
              </a:buClr>
              <a:defRPr lang="en-GB" dirty="0" smtClean="0"/>
            </a:lvl1pPr>
            <a:lvl2pPr>
              <a:defRPr baseline="0"/>
            </a:lvl2pPr>
            <a:lvl3pPr>
              <a:buClr>
                <a:srgbClr val="57203D"/>
              </a:buClr>
              <a:defRPr lang="en-GB" dirty="0" smtClean="0"/>
            </a:lvl3pPr>
            <a:lvl4pPr>
              <a:buClr>
                <a:srgbClr val="57203D"/>
              </a:buClr>
              <a:defRPr lang="en-GB" dirty="0" smtClean="0"/>
            </a:lvl4pPr>
          </a:lstStyle>
          <a:p>
            <a:pPr lvl="0">
              <a:buClr>
                <a:srgbClr val="57203D"/>
              </a:buClr>
            </a:pPr>
            <a:r>
              <a:rPr lang="en-GB" dirty="0" smtClean="0"/>
              <a:t>Click to edit Master text styles</a:t>
            </a:r>
          </a:p>
          <a:p>
            <a:pPr lvl="1">
              <a:buClr>
                <a:srgbClr val="57203D"/>
              </a:buClr>
            </a:pPr>
            <a:r>
              <a:rPr lang="en-GB" dirty="0" smtClean="0"/>
              <a:t>Second level</a:t>
            </a:r>
          </a:p>
          <a:p>
            <a:pPr lvl="2">
              <a:buClr>
                <a:srgbClr val="57203D"/>
              </a:buClr>
            </a:pPr>
            <a:r>
              <a:rPr lang="en-GB" dirty="0" smtClean="0"/>
              <a:t>Third level</a:t>
            </a:r>
          </a:p>
        </p:txBody>
      </p:sp>
      <p:sp>
        <p:nvSpPr>
          <p:cNvPr id="4" name="Footer Placeholder 3"/>
          <p:cNvSpPr>
            <a:spLocks noGrp="1"/>
          </p:cNvSpPr>
          <p:nvPr>
            <p:ph type="ftr" sz="quarter" idx="3"/>
          </p:nvPr>
        </p:nvSpPr>
        <p:spPr>
          <a:xfrm>
            <a:off x="1047750" y="6572250"/>
            <a:ext cx="7048500" cy="285750"/>
          </a:xfrm>
          <a:prstGeom prst="rect">
            <a:avLst/>
          </a:prstGeom>
        </p:spPr>
        <p:txBody>
          <a:bodyPr vert="horz" lIns="91440" tIns="45720" rIns="91440" bIns="45720" rtlCol="0" anchor="ctr"/>
          <a:lstStyle>
            <a:lvl1pPr algn="ctr">
              <a:defRPr sz="1200">
                <a:solidFill>
                  <a:schemeClr val="tx1"/>
                </a:solidFill>
              </a:defRPr>
            </a:lvl1pPr>
          </a:lstStyle>
          <a:p>
            <a:endParaRPr lang="en-GB" dirty="0"/>
          </a:p>
        </p:txBody>
      </p:sp>
      <p:sp>
        <p:nvSpPr>
          <p:cNvPr id="5" name="Slide Number Placeholder 5"/>
          <p:cNvSpPr>
            <a:spLocks noGrp="1"/>
          </p:cNvSpPr>
          <p:nvPr>
            <p:ph type="sldNum" sz="quarter" idx="4"/>
          </p:nvPr>
        </p:nvSpPr>
        <p:spPr>
          <a:xfrm>
            <a:off x="8162925" y="6572250"/>
            <a:ext cx="752474" cy="285750"/>
          </a:xfrm>
          <a:prstGeom prst="rect">
            <a:avLst/>
          </a:prstGeom>
        </p:spPr>
        <p:txBody>
          <a:bodyPr vert="horz" lIns="91440" tIns="45720" rIns="91440" bIns="45720" rtlCol="0" anchor="ctr"/>
          <a:lstStyle>
            <a:lvl1pPr algn="r">
              <a:defRPr sz="1200">
                <a:solidFill>
                  <a:schemeClr val="tx1"/>
                </a:solidFill>
              </a:defRPr>
            </a:lvl1pPr>
          </a:lstStyle>
          <a:p>
            <a:fld id="{60FA6291-0391-4E9F-A857-B3DC68EC0E99}" type="slidenum">
              <a:rPr lang="en-GB" smtClean="0"/>
              <a:pPr/>
              <a:t>‹#›</a:t>
            </a:fld>
            <a:endParaRPr lang="en-GB"/>
          </a:p>
        </p:txBody>
      </p:sp>
      <p:pic>
        <p:nvPicPr>
          <p:cNvPr id="6" name="Content Placeholder 5"/>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7740352" y="116631"/>
            <a:ext cx="1285496" cy="1422541"/>
          </a:xfrm>
          <a:prstGeom prst="rect">
            <a:avLst/>
          </a:prstGeom>
        </p:spPr>
      </p:pic>
      <p:sp>
        <p:nvSpPr>
          <p:cNvPr id="7" name="Title Placeholder 1"/>
          <p:cNvSpPr>
            <a:spLocks noGrp="1"/>
          </p:cNvSpPr>
          <p:nvPr>
            <p:ph type="title"/>
          </p:nvPr>
        </p:nvSpPr>
        <p:spPr>
          <a:xfrm>
            <a:off x="286027" y="209551"/>
            <a:ext cx="7310310" cy="959768"/>
          </a:xfrm>
          <a:prstGeom prst="rect">
            <a:avLst/>
          </a:prstGeom>
        </p:spPr>
        <p:txBody>
          <a:bodyPr vert="horz" lIns="91440" tIns="45720" rIns="91440" bIns="45720" rtlCol="0" anchor="ctr">
            <a:noAutofit/>
          </a:bodyPr>
          <a:lstStyle>
            <a:lvl1pPr>
              <a:defRPr sz="4400">
                <a:solidFill>
                  <a:srgbClr val="57203D"/>
                </a:solidFill>
                <a:latin typeface="+mj-lt"/>
              </a:defRPr>
            </a:lvl1pPr>
          </a:lstStyle>
          <a:p>
            <a:r>
              <a:rPr lang="en-US" dirty="0" smtClean="0"/>
              <a:t>Click to edit Master title style</a:t>
            </a:r>
            <a:endParaRPr lang="en-US" dirty="0"/>
          </a:p>
        </p:txBody>
      </p:sp>
      <p:cxnSp>
        <p:nvCxnSpPr>
          <p:cNvPr id="8" name="Straight Connector 7"/>
          <p:cNvCxnSpPr/>
          <p:nvPr userDrawn="1"/>
        </p:nvCxnSpPr>
        <p:spPr>
          <a:xfrm>
            <a:off x="107504" y="1196752"/>
            <a:ext cx="7488832" cy="1733"/>
          </a:xfrm>
          <a:prstGeom prst="line">
            <a:avLst/>
          </a:prstGeom>
          <a:ln>
            <a:solidFill>
              <a:srgbClr val="57203D"/>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18595052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and Statem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lum bright="70000" contrast="-70000"/>
            <a:extLst>
              <a:ext uri="{28A0092B-C50C-407E-A947-70E740481C1C}">
                <a14:useLocalDpi xmlns="" xmlns:a14="http://schemas.microsoft.com/office/drawing/2010/main" val="0"/>
              </a:ext>
            </a:extLst>
          </a:blip>
          <a:stretch>
            <a:fillRect/>
          </a:stretch>
        </p:blipFill>
        <p:spPr>
          <a:xfrm>
            <a:off x="581980" y="1462457"/>
            <a:ext cx="7620000" cy="4876800"/>
          </a:xfrm>
          <a:prstGeom prst="rect">
            <a:avLst/>
          </a:prstGeom>
        </p:spPr>
      </p:pic>
      <p:pic>
        <p:nvPicPr>
          <p:cNvPr id="9" name="Content Placeholder 5"/>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7740352" y="116631"/>
            <a:ext cx="1285496" cy="1422541"/>
          </a:xfrm>
          <a:prstGeom prst="rect">
            <a:avLst/>
          </a:prstGeom>
        </p:spPr>
      </p:pic>
      <p:sp>
        <p:nvSpPr>
          <p:cNvPr id="3" name="Content Placeholder 2"/>
          <p:cNvSpPr>
            <a:spLocks noGrp="1"/>
          </p:cNvSpPr>
          <p:nvPr>
            <p:ph idx="1"/>
          </p:nvPr>
        </p:nvSpPr>
        <p:spPr>
          <a:xfrm>
            <a:off x="286026" y="1412776"/>
            <a:ext cx="8606454" cy="5112568"/>
          </a:xfrm>
        </p:spPr>
        <p:txBody>
          <a:bodyPr vert="horz" lIns="91440" tIns="45720" rIns="91440" bIns="45720" rtlCol="0" anchor="ctr" anchorCtr="1">
            <a:normAutofit/>
          </a:bodyPr>
          <a:lstStyle>
            <a:lvl1pPr marL="0" indent="0">
              <a:buClr>
                <a:srgbClr val="E84E1E"/>
              </a:buClr>
              <a:buNone/>
              <a:defRPr lang="en-GB" sz="3600" dirty="0" smtClean="0">
                <a:solidFill>
                  <a:srgbClr val="57203D"/>
                </a:solidFill>
              </a:defRPr>
            </a:lvl1pPr>
            <a:lvl2pPr marL="361950" indent="0">
              <a:buNone/>
              <a:defRPr>
                <a:solidFill>
                  <a:srgbClr val="E84E1E"/>
                </a:solidFill>
              </a:defRPr>
            </a:lvl2pPr>
            <a:lvl3pPr marL="720000" indent="0">
              <a:buClr>
                <a:srgbClr val="E84E1E"/>
              </a:buClr>
              <a:buNone/>
              <a:defRPr lang="en-GB" dirty="0" smtClean="0">
                <a:solidFill>
                  <a:srgbClr val="E84E1E"/>
                </a:solidFill>
              </a:defRPr>
            </a:lvl3pPr>
            <a:lvl4pPr>
              <a:buClr>
                <a:srgbClr val="E84E1E"/>
              </a:buClr>
              <a:defRPr lang="en-GB" dirty="0" smtClean="0"/>
            </a:lvl4pPr>
          </a:lstStyle>
          <a:p>
            <a:pPr lvl="0">
              <a:buClr>
                <a:srgbClr val="E84E1E"/>
              </a:buClr>
            </a:pPr>
            <a:r>
              <a:rPr lang="en-GB" dirty="0" smtClean="0"/>
              <a:t>Click to edit Master text styles</a:t>
            </a:r>
          </a:p>
        </p:txBody>
      </p:sp>
      <p:sp>
        <p:nvSpPr>
          <p:cNvPr id="4" name="Footer Placeholder 3"/>
          <p:cNvSpPr>
            <a:spLocks noGrp="1"/>
          </p:cNvSpPr>
          <p:nvPr>
            <p:ph type="ftr" sz="quarter" idx="3"/>
          </p:nvPr>
        </p:nvSpPr>
        <p:spPr>
          <a:xfrm>
            <a:off x="1047750" y="6572250"/>
            <a:ext cx="7048500" cy="285750"/>
          </a:xfrm>
          <a:prstGeom prst="rect">
            <a:avLst/>
          </a:prstGeom>
        </p:spPr>
        <p:txBody>
          <a:bodyPr vert="horz" lIns="91440" tIns="45720" rIns="91440" bIns="45720" rtlCol="0" anchor="ctr"/>
          <a:lstStyle>
            <a:lvl1pPr algn="ctr">
              <a:defRPr sz="1200">
                <a:solidFill>
                  <a:schemeClr val="tx1"/>
                </a:solidFill>
              </a:defRPr>
            </a:lvl1pPr>
          </a:lstStyle>
          <a:p>
            <a:endParaRPr lang="en-GB" dirty="0"/>
          </a:p>
        </p:txBody>
      </p:sp>
      <p:sp>
        <p:nvSpPr>
          <p:cNvPr id="5" name="Slide Number Placeholder 5"/>
          <p:cNvSpPr>
            <a:spLocks noGrp="1"/>
          </p:cNvSpPr>
          <p:nvPr>
            <p:ph type="sldNum" sz="quarter" idx="4"/>
          </p:nvPr>
        </p:nvSpPr>
        <p:spPr>
          <a:xfrm>
            <a:off x="8162925" y="6572250"/>
            <a:ext cx="752474" cy="285750"/>
          </a:xfrm>
          <a:prstGeom prst="rect">
            <a:avLst/>
          </a:prstGeom>
        </p:spPr>
        <p:txBody>
          <a:bodyPr vert="horz" lIns="91440" tIns="45720" rIns="91440" bIns="45720" rtlCol="0" anchor="ctr"/>
          <a:lstStyle>
            <a:lvl1pPr algn="r">
              <a:defRPr sz="1200">
                <a:solidFill>
                  <a:schemeClr val="tx1"/>
                </a:solidFill>
              </a:defRPr>
            </a:lvl1pPr>
          </a:lstStyle>
          <a:p>
            <a:fld id="{60FA6291-0391-4E9F-A857-B3DC68EC0E99}" type="slidenum">
              <a:rPr lang="en-GB" smtClean="0"/>
              <a:pPr/>
              <a:t>‹#›</a:t>
            </a:fld>
            <a:endParaRPr lang="en-GB"/>
          </a:p>
        </p:txBody>
      </p:sp>
      <p:sp>
        <p:nvSpPr>
          <p:cNvPr id="10" name="Title Placeholder 1"/>
          <p:cNvSpPr>
            <a:spLocks noGrp="1"/>
          </p:cNvSpPr>
          <p:nvPr>
            <p:ph type="title"/>
          </p:nvPr>
        </p:nvSpPr>
        <p:spPr>
          <a:xfrm>
            <a:off x="286027" y="209551"/>
            <a:ext cx="7310310" cy="959768"/>
          </a:xfrm>
          <a:prstGeom prst="rect">
            <a:avLst/>
          </a:prstGeom>
        </p:spPr>
        <p:txBody>
          <a:bodyPr vert="horz" lIns="91440" tIns="45720" rIns="91440" bIns="45720" rtlCol="0" anchor="ctr">
            <a:noAutofit/>
          </a:bodyPr>
          <a:lstStyle>
            <a:lvl1pPr>
              <a:defRPr sz="4400">
                <a:solidFill>
                  <a:srgbClr val="57203D"/>
                </a:solidFill>
                <a:latin typeface="+mj-lt"/>
              </a:defRPr>
            </a:lvl1pPr>
          </a:lstStyle>
          <a:p>
            <a:r>
              <a:rPr lang="en-US" dirty="0" smtClean="0"/>
              <a:t>Click to edit Master title style</a:t>
            </a:r>
            <a:endParaRPr lang="en-US" dirty="0"/>
          </a:p>
        </p:txBody>
      </p:sp>
      <p:cxnSp>
        <p:nvCxnSpPr>
          <p:cNvPr id="11" name="Straight Connector 10"/>
          <p:cNvCxnSpPr/>
          <p:nvPr userDrawn="1"/>
        </p:nvCxnSpPr>
        <p:spPr>
          <a:xfrm>
            <a:off x="107504" y="1196752"/>
            <a:ext cx="7488832" cy="1733"/>
          </a:xfrm>
          <a:prstGeom prst="line">
            <a:avLst/>
          </a:prstGeom>
          <a:ln>
            <a:solidFill>
              <a:srgbClr val="57203D"/>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33416884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Opening Pag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2278380" y="1988840"/>
            <a:ext cx="4587240" cy="2112264"/>
          </a:xfrm>
          <a:prstGeom prst="rect">
            <a:avLst/>
          </a:prstGeom>
        </p:spPr>
      </p:pic>
    </p:spTree>
    <p:extLst>
      <p:ext uri="{BB962C8B-B14F-4D97-AF65-F5344CB8AC3E}">
        <p14:creationId xmlns="" xmlns:p14="http://schemas.microsoft.com/office/powerpoint/2010/main" val="7425175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Content Placeholder 5"/>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7740352" y="116631"/>
            <a:ext cx="1285496" cy="1422541"/>
          </a:xfrm>
          <a:prstGeom prst="rect">
            <a:avLst/>
          </a:prstGeom>
        </p:spPr>
      </p:pic>
      <p:sp>
        <p:nvSpPr>
          <p:cNvPr id="6" name="Title 1"/>
          <p:cNvSpPr>
            <a:spLocks noGrp="1"/>
          </p:cNvSpPr>
          <p:nvPr>
            <p:ph type="title" hasCustomPrompt="1"/>
          </p:nvPr>
        </p:nvSpPr>
        <p:spPr>
          <a:xfrm>
            <a:off x="560775" y="2675384"/>
            <a:ext cx="7221472" cy="3134866"/>
          </a:xfrm>
          <a:prstGeom prst="rect">
            <a:avLst/>
          </a:prstGeom>
        </p:spPr>
        <p:txBody>
          <a:bodyPr anchor="t">
            <a:noAutofit/>
          </a:bodyPr>
          <a:lstStyle>
            <a:lvl1pPr algn="l">
              <a:defRPr sz="3600" b="0" cap="none" baseline="0">
                <a:solidFill>
                  <a:srgbClr val="294046"/>
                </a:solidFill>
              </a:defRPr>
            </a:lvl1pPr>
          </a:lstStyle>
          <a:p>
            <a:r>
              <a:rPr lang="en-US" dirty="0" smtClean="0"/>
              <a:t>[Presenter Name]</a:t>
            </a:r>
            <a:br>
              <a:rPr lang="en-US" dirty="0" smtClean="0"/>
            </a:br>
            <a:r>
              <a:rPr lang="en-US" dirty="0" smtClean="0"/>
              <a:t>[Meeting with]</a:t>
            </a:r>
            <a:br>
              <a:rPr lang="en-US" dirty="0" smtClean="0"/>
            </a:br>
            <a:r>
              <a:rPr lang="en-US" dirty="0" smtClean="0"/>
              <a:t>[Date {Day Month Year}]</a:t>
            </a:r>
            <a:endParaRPr lang="en-US" dirty="0"/>
          </a:p>
        </p:txBody>
      </p:sp>
      <p:sp>
        <p:nvSpPr>
          <p:cNvPr id="9" name="Text Placeholder 2"/>
          <p:cNvSpPr>
            <a:spLocks noGrp="1"/>
          </p:cNvSpPr>
          <p:nvPr>
            <p:ph type="body" idx="1" hasCustomPrompt="1"/>
          </p:nvPr>
        </p:nvSpPr>
        <p:spPr>
          <a:xfrm>
            <a:off x="563775" y="1476375"/>
            <a:ext cx="7221472" cy="892800"/>
          </a:xfrm>
          <a:prstGeom prst="rect">
            <a:avLst/>
          </a:prstGeom>
        </p:spPr>
        <p:txBody>
          <a:bodyPr anchor="b">
            <a:noAutofit/>
          </a:bodyPr>
          <a:lstStyle>
            <a:lvl1pPr marL="0" indent="0">
              <a:buNone/>
              <a:defRPr sz="4000">
                <a:solidFill>
                  <a:srgbClr val="121D20"/>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[Presentation Title]</a:t>
            </a:r>
          </a:p>
        </p:txBody>
      </p:sp>
      <p:cxnSp>
        <p:nvCxnSpPr>
          <p:cNvPr id="10" name="Straight Connector 9"/>
          <p:cNvCxnSpPr/>
          <p:nvPr userDrawn="1"/>
        </p:nvCxnSpPr>
        <p:spPr>
          <a:xfrm>
            <a:off x="539552" y="2420888"/>
            <a:ext cx="7488832" cy="1733"/>
          </a:xfrm>
          <a:prstGeom prst="line">
            <a:avLst/>
          </a:prstGeom>
          <a:ln>
            <a:solidFill>
              <a:srgbClr val="121D20"/>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809558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pic>
        <p:nvPicPr>
          <p:cNvPr id="6" name="Content Placeholder 5"/>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7740352" y="116631"/>
            <a:ext cx="1285496" cy="1422541"/>
          </a:xfrm>
          <a:prstGeom prst="rect">
            <a:avLst/>
          </a:prstGeom>
        </p:spPr>
      </p:pic>
      <p:sp>
        <p:nvSpPr>
          <p:cNvPr id="3" name="Content Placeholder 2"/>
          <p:cNvSpPr>
            <a:spLocks noGrp="1"/>
          </p:cNvSpPr>
          <p:nvPr>
            <p:ph idx="1"/>
          </p:nvPr>
        </p:nvSpPr>
        <p:spPr>
          <a:xfrm>
            <a:off x="286026" y="1412776"/>
            <a:ext cx="8606454" cy="5112568"/>
          </a:xfrm>
        </p:spPr>
        <p:txBody>
          <a:bodyPr vert="horz" lIns="91440" tIns="45720" rIns="91440" bIns="45720" rtlCol="0">
            <a:normAutofit/>
          </a:bodyPr>
          <a:lstStyle>
            <a:lvl1pPr>
              <a:buClr>
                <a:srgbClr val="294046"/>
              </a:buClr>
              <a:defRPr lang="en-GB" dirty="0" smtClean="0"/>
            </a:lvl1pPr>
            <a:lvl2pPr marL="720000" indent="-360000">
              <a:buSzPct val="100000"/>
              <a:defRPr baseline="0"/>
            </a:lvl2pPr>
            <a:lvl3pPr marL="1080000" indent="-360000">
              <a:buClr>
                <a:srgbClr val="294046"/>
              </a:buClr>
              <a:defRPr lang="en-GB" sz="1600" dirty="0" smtClean="0"/>
            </a:lvl3pPr>
            <a:lvl4pPr>
              <a:buClr>
                <a:srgbClr val="294046"/>
              </a:buClr>
              <a:defRPr lang="en-GB" dirty="0" smtClean="0"/>
            </a:lvl4pPr>
          </a:lstStyle>
          <a:p>
            <a:pPr lvl="0">
              <a:buClr>
                <a:srgbClr val="294046"/>
              </a:buClr>
            </a:pPr>
            <a:r>
              <a:rPr lang="en-GB" dirty="0" smtClean="0"/>
              <a:t>Click to edit Master text styles</a:t>
            </a:r>
          </a:p>
          <a:p>
            <a:pPr lvl="1">
              <a:buClr>
                <a:srgbClr val="294046"/>
              </a:buClr>
            </a:pPr>
            <a:r>
              <a:rPr lang="en-GB" dirty="0" smtClean="0"/>
              <a:t>Second level</a:t>
            </a:r>
          </a:p>
          <a:p>
            <a:pPr lvl="2">
              <a:buClr>
                <a:srgbClr val="294046"/>
              </a:buClr>
            </a:pPr>
            <a:r>
              <a:rPr lang="en-GB" dirty="0" smtClean="0"/>
              <a:t>Third level</a:t>
            </a:r>
          </a:p>
        </p:txBody>
      </p:sp>
      <p:sp>
        <p:nvSpPr>
          <p:cNvPr id="4" name="Footer Placeholder 3"/>
          <p:cNvSpPr>
            <a:spLocks noGrp="1"/>
          </p:cNvSpPr>
          <p:nvPr>
            <p:ph type="ftr" sz="quarter" idx="3"/>
          </p:nvPr>
        </p:nvSpPr>
        <p:spPr>
          <a:xfrm>
            <a:off x="1047750" y="6572250"/>
            <a:ext cx="7048500" cy="285750"/>
          </a:xfrm>
          <a:prstGeom prst="rect">
            <a:avLst/>
          </a:prstGeom>
        </p:spPr>
        <p:txBody>
          <a:bodyPr vert="horz" lIns="91440" tIns="45720" rIns="91440" bIns="45720" rtlCol="0" anchor="ctr"/>
          <a:lstStyle>
            <a:lvl1pPr algn="ctr">
              <a:defRPr sz="1200">
                <a:solidFill>
                  <a:schemeClr val="tx1"/>
                </a:solidFill>
              </a:defRPr>
            </a:lvl1pPr>
          </a:lstStyle>
          <a:p>
            <a:endParaRPr lang="en-GB" dirty="0"/>
          </a:p>
        </p:txBody>
      </p:sp>
      <p:sp>
        <p:nvSpPr>
          <p:cNvPr id="5" name="Slide Number Placeholder 5"/>
          <p:cNvSpPr>
            <a:spLocks noGrp="1"/>
          </p:cNvSpPr>
          <p:nvPr>
            <p:ph type="sldNum" sz="quarter" idx="4"/>
          </p:nvPr>
        </p:nvSpPr>
        <p:spPr>
          <a:xfrm>
            <a:off x="8162925" y="6572250"/>
            <a:ext cx="752474" cy="285750"/>
          </a:xfrm>
          <a:prstGeom prst="rect">
            <a:avLst/>
          </a:prstGeom>
        </p:spPr>
        <p:txBody>
          <a:bodyPr vert="horz" lIns="91440" tIns="45720" rIns="91440" bIns="45720" rtlCol="0" anchor="ctr"/>
          <a:lstStyle>
            <a:lvl1pPr algn="r">
              <a:defRPr sz="1200">
                <a:solidFill>
                  <a:schemeClr val="tx1"/>
                </a:solidFill>
              </a:defRPr>
            </a:lvl1pPr>
          </a:lstStyle>
          <a:p>
            <a:fld id="{60FA6291-0391-4E9F-A857-B3DC68EC0E99}" type="slidenum">
              <a:rPr lang="en-GB" smtClean="0"/>
              <a:pPr/>
              <a:t>‹#›</a:t>
            </a:fld>
            <a:endParaRPr lang="en-GB"/>
          </a:p>
        </p:txBody>
      </p:sp>
      <p:sp>
        <p:nvSpPr>
          <p:cNvPr id="7" name="Title Placeholder 1"/>
          <p:cNvSpPr>
            <a:spLocks noGrp="1"/>
          </p:cNvSpPr>
          <p:nvPr>
            <p:ph type="title"/>
          </p:nvPr>
        </p:nvSpPr>
        <p:spPr>
          <a:xfrm>
            <a:off x="286027" y="209551"/>
            <a:ext cx="7310310" cy="959768"/>
          </a:xfrm>
          <a:prstGeom prst="rect">
            <a:avLst/>
          </a:prstGeom>
        </p:spPr>
        <p:txBody>
          <a:bodyPr vert="horz" lIns="91440" tIns="45720" rIns="91440" bIns="45720" rtlCol="0" anchor="ctr">
            <a:noAutofit/>
          </a:bodyPr>
          <a:lstStyle>
            <a:lvl1pPr>
              <a:defRPr sz="4400">
                <a:solidFill>
                  <a:srgbClr val="294046"/>
                </a:solidFill>
                <a:latin typeface="+mj-lt"/>
              </a:defRPr>
            </a:lvl1pPr>
          </a:lstStyle>
          <a:p>
            <a:r>
              <a:rPr lang="en-US" dirty="0" smtClean="0"/>
              <a:t>Click to edit Master title style</a:t>
            </a:r>
            <a:endParaRPr lang="en-US" dirty="0"/>
          </a:p>
        </p:txBody>
      </p:sp>
      <p:cxnSp>
        <p:nvCxnSpPr>
          <p:cNvPr id="8" name="Straight Connector 7"/>
          <p:cNvCxnSpPr/>
          <p:nvPr userDrawn="1"/>
        </p:nvCxnSpPr>
        <p:spPr>
          <a:xfrm>
            <a:off x="107504" y="1196752"/>
            <a:ext cx="7488832" cy="1733"/>
          </a:xfrm>
          <a:prstGeom prst="line">
            <a:avLst/>
          </a:prstGeom>
          <a:ln>
            <a:solidFill>
              <a:srgbClr val="294046"/>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420350301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1047750" y="6572250"/>
            <a:ext cx="7048500" cy="285750"/>
          </a:xfrm>
          <a:prstGeom prst="rect">
            <a:avLst/>
          </a:prstGeom>
        </p:spPr>
        <p:txBody>
          <a:bodyPr vert="horz" lIns="91440" tIns="45720" rIns="91440" bIns="45720" rtlCol="0" anchor="ctr"/>
          <a:lstStyle>
            <a:lvl1pPr algn="ctr">
              <a:defRPr sz="1200">
                <a:solidFill>
                  <a:schemeClr val="tx1"/>
                </a:solidFill>
              </a:defRPr>
            </a:lvl1pPr>
          </a:lstStyle>
          <a:p>
            <a:endParaRPr lang="en-GB" dirty="0"/>
          </a:p>
        </p:txBody>
      </p:sp>
      <p:sp>
        <p:nvSpPr>
          <p:cNvPr id="5" name="Slide Number Placeholder 5"/>
          <p:cNvSpPr>
            <a:spLocks noGrp="1"/>
          </p:cNvSpPr>
          <p:nvPr>
            <p:ph type="sldNum" sz="quarter" idx="4"/>
          </p:nvPr>
        </p:nvSpPr>
        <p:spPr>
          <a:xfrm>
            <a:off x="8162925" y="6572250"/>
            <a:ext cx="752474" cy="285750"/>
          </a:xfrm>
          <a:prstGeom prst="rect">
            <a:avLst/>
          </a:prstGeom>
        </p:spPr>
        <p:txBody>
          <a:bodyPr vert="horz" lIns="91440" tIns="45720" rIns="91440" bIns="45720" rtlCol="0" anchor="ctr"/>
          <a:lstStyle>
            <a:lvl1pPr algn="r">
              <a:defRPr sz="1200">
                <a:solidFill>
                  <a:schemeClr val="tx1"/>
                </a:solidFill>
              </a:defRPr>
            </a:lvl1pPr>
          </a:lstStyle>
          <a:p>
            <a:fld id="{60FA6291-0391-4E9F-A857-B3DC68EC0E99}" type="slidenum">
              <a:rPr lang="en-GB" smtClean="0"/>
              <a:pPr/>
              <a:t>‹#›</a:t>
            </a:fld>
            <a:endParaRPr lang="en-GB"/>
          </a:p>
        </p:txBody>
      </p:sp>
      <p:pic>
        <p:nvPicPr>
          <p:cNvPr id="6" name="Content Placeholder 5"/>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7740352" y="116631"/>
            <a:ext cx="1285496" cy="1422541"/>
          </a:xfrm>
          <a:prstGeom prst="rect">
            <a:avLst/>
          </a:prstGeom>
        </p:spPr>
      </p:pic>
      <p:cxnSp>
        <p:nvCxnSpPr>
          <p:cNvPr id="7" name="Straight Connector 6"/>
          <p:cNvCxnSpPr/>
          <p:nvPr userDrawn="1"/>
        </p:nvCxnSpPr>
        <p:spPr>
          <a:xfrm>
            <a:off x="107504" y="1196752"/>
            <a:ext cx="7488832" cy="1733"/>
          </a:xfrm>
          <a:prstGeom prst="line">
            <a:avLst/>
          </a:prstGeom>
          <a:ln>
            <a:solidFill>
              <a:srgbClr val="0D499C"/>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8" name="Text Placeholder 2"/>
          <p:cNvSpPr>
            <a:spLocks noGrp="1"/>
          </p:cNvSpPr>
          <p:nvPr>
            <p:ph idx="1"/>
          </p:nvPr>
        </p:nvSpPr>
        <p:spPr>
          <a:xfrm>
            <a:off x="286026" y="1412776"/>
            <a:ext cx="8606454" cy="511256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p:txBody>
      </p:sp>
      <p:sp>
        <p:nvSpPr>
          <p:cNvPr id="9" name="Title Placeholder 1"/>
          <p:cNvSpPr>
            <a:spLocks noGrp="1"/>
          </p:cNvSpPr>
          <p:nvPr>
            <p:ph type="title"/>
          </p:nvPr>
        </p:nvSpPr>
        <p:spPr>
          <a:xfrm>
            <a:off x="286027" y="209551"/>
            <a:ext cx="7310310" cy="959768"/>
          </a:xfrm>
          <a:prstGeom prst="rect">
            <a:avLst/>
          </a:prstGeom>
        </p:spPr>
        <p:txBody>
          <a:bodyPr vert="horz" lIns="91440" tIns="45720" rIns="91440" bIns="45720" rtlCol="0" anchor="ctr">
            <a:noAutofit/>
          </a:bodyPr>
          <a:lstStyle/>
          <a:p>
            <a:r>
              <a:rPr lang="en-US" smtClean="0"/>
              <a:t>Click to edit Master title style</a:t>
            </a:r>
            <a:endParaRPr lang="en-US" dirty="0"/>
          </a:p>
        </p:txBody>
      </p:sp>
    </p:spTree>
    <p:extLst>
      <p:ext uri="{BB962C8B-B14F-4D97-AF65-F5344CB8AC3E}">
        <p14:creationId xmlns="" xmlns:p14="http://schemas.microsoft.com/office/powerpoint/2010/main" val="32667733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and Statement">
    <p:spTree>
      <p:nvGrpSpPr>
        <p:cNvPr id="1" name=""/>
        <p:cNvGrpSpPr/>
        <p:nvPr/>
      </p:nvGrpSpPr>
      <p:grpSpPr>
        <a:xfrm>
          <a:off x="0" y="0"/>
          <a:ext cx="0" cy="0"/>
          <a:chOff x="0" y="0"/>
          <a:chExt cx="0" cy="0"/>
        </a:xfrm>
      </p:grpSpPr>
      <p:pic>
        <p:nvPicPr>
          <p:cNvPr id="9" name="Content Placeholder 5"/>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7740352" y="116631"/>
            <a:ext cx="1285496" cy="1422541"/>
          </a:xfrm>
          <a:prstGeom prst="rect">
            <a:avLst/>
          </a:prstGeom>
        </p:spPr>
      </p:pic>
      <p:pic>
        <p:nvPicPr>
          <p:cNvPr id="8" name="Picture 7"/>
          <p:cNvPicPr>
            <a:picLocks noChangeAspect="1"/>
          </p:cNvPicPr>
          <p:nvPr userDrawn="1"/>
        </p:nvPicPr>
        <p:blipFill>
          <a:blip r:embed="rId3" cstate="print">
            <a:lum bright="70000" contrast="-70000"/>
            <a:extLst>
              <a:ext uri="{28A0092B-C50C-407E-A947-70E740481C1C}">
                <a14:useLocalDpi xmlns="" xmlns:a14="http://schemas.microsoft.com/office/drawing/2010/main" val="0"/>
              </a:ext>
            </a:extLst>
          </a:blip>
          <a:stretch>
            <a:fillRect/>
          </a:stretch>
        </p:blipFill>
        <p:spPr>
          <a:xfrm>
            <a:off x="581980" y="1462457"/>
            <a:ext cx="7620000" cy="4876800"/>
          </a:xfrm>
          <a:prstGeom prst="rect">
            <a:avLst/>
          </a:prstGeom>
        </p:spPr>
      </p:pic>
      <p:sp>
        <p:nvSpPr>
          <p:cNvPr id="3" name="Content Placeholder 2"/>
          <p:cNvSpPr>
            <a:spLocks noGrp="1"/>
          </p:cNvSpPr>
          <p:nvPr>
            <p:ph idx="1"/>
          </p:nvPr>
        </p:nvSpPr>
        <p:spPr>
          <a:xfrm>
            <a:off x="286026" y="1412776"/>
            <a:ext cx="8606454" cy="5112568"/>
          </a:xfrm>
        </p:spPr>
        <p:txBody>
          <a:bodyPr vert="horz" lIns="91440" tIns="45720" rIns="91440" bIns="45720" rtlCol="0" anchor="ctr" anchorCtr="1">
            <a:normAutofit/>
          </a:bodyPr>
          <a:lstStyle>
            <a:lvl1pPr marL="0" indent="0">
              <a:buClr>
                <a:srgbClr val="E84E1E"/>
              </a:buClr>
              <a:buNone/>
              <a:defRPr lang="en-GB" sz="3600" dirty="0" smtClean="0">
                <a:solidFill>
                  <a:srgbClr val="294046"/>
                </a:solidFill>
              </a:defRPr>
            </a:lvl1pPr>
            <a:lvl2pPr marL="361950" indent="0">
              <a:buNone/>
              <a:defRPr>
                <a:solidFill>
                  <a:srgbClr val="E84E1E"/>
                </a:solidFill>
              </a:defRPr>
            </a:lvl2pPr>
            <a:lvl3pPr marL="720000" indent="0">
              <a:buClr>
                <a:srgbClr val="E84E1E"/>
              </a:buClr>
              <a:buNone/>
              <a:defRPr lang="en-GB" dirty="0" smtClean="0">
                <a:solidFill>
                  <a:srgbClr val="E84E1E"/>
                </a:solidFill>
              </a:defRPr>
            </a:lvl3pPr>
            <a:lvl4pPr>
              <a:buClr>
                <a:srgbClr val="E84E1E"/>
              </a:buClr>
              <a:defRPr lang="en-GB" dirty="0" smtClean="0"/>
            </a:lvl4pPr>
          </a:lstStyle>
          <a:p>
            <a:pPr lvl="0">
              <a:buClr>
                <a:srgbClr val="E84E1E"/>
              </a:buClr>
            </a:pPr>
            <a:r>
              <a:rPr lang="en-GB" dirty="0" smtClean="0"/>
              <a:t>Click to edit Master text styles</a:t>
            </a:r>
          </a:p>
        </p:txBody>
      </p:sp>
      <p:sp>
        <p:nvSpPr>
          <p:cNvPr id="4" name="Footer Placeholder 3"/>
          <p:cNvSpPr>
            <a:spLocks noGrp="1"/>
          </p:cNvSpPr>
          <p:nvPr>
            <p:ph type="ftr" sz="quarter" idx="3"/>
          </p:nvPr>
        </p:nvSpPr>
        <p:spPr>
          <a:xfrm>
            <a:off x="1047750" y="6572250"/>
            <a:ext cx="7048500" cy="285750"/>
          </a:xfrm>
          <a:prstGeom prst="rect">
            <a:avLst/>
          </a:prstGeom>
        </p:spPr>
        <p:txBody>
          <a:bodyPr vert="horz" lIns="91440" tIns="45720" rIns="91440" bIns="45720" rtlCol="0" anchor="ctr"/>
          <a:lstStyle>
            <a:lvl1pPr algn="ctr">
              <a:defRPr sz="1200">
                <a:solidFill>
                  <a:schemeClr val="tx1"/>
                </a:solidFill>
              </a:defRPr>
            </a:lvl1pPr>
          </a:lstStyle>
          <a:p>
            <a:endParaRPr lang="en-GB" dirty="0"/>
          </a:p>
        </p:txBody>
      </p:sp>
      <p:sp>
        <p:nvSpPr>
          <p:cNvPr id="5" name="Slide Number Placeholder 5"/>
          <p:cNvSpPr>
            <a:spLocks noGrp="1"/>
          </p:cNvSpPr>
          <p:nvPr>
            <p:ph type="sldNum" sz="quarter" idx="4"/>
          </p:nvPr>
        </p:nvSpPr>
        <p:spPr>
          <a:xfrm>
            <a:off x="8162925" y="6572250"/>
            <a:ext cx="752474" cy="285750"/>
          </a:xfrm>
          <a:prstGeom prst="rect">
            <a:avLst/>
          </a:prstGeom>
        </p:spPr>
        <p:txBody>
          <a:bodyPr vert="horz" lIns="91440" tIns="45720" rIns="91440" bIns="45720" rtlCol="0" anchor="ctr"/>
          <a:lstStyle>
            <a:lvl1pPr algn="r">
              <a:defRPr sz="1200">
                <a:solidFill>
                  <a:schemeClr val="tx1"/>
                </a:solidFill>
              </a:defRPr>
            </a:lvl1pPr>
          </a:lstStyle>
          <a:p>
            <a:fld id="{60FA6291-0391-4E9F-A857-B3DC68EC0E99}" type="slidenum">
              <a:rPr lang="en-GB" smtClean="0"/>
              <a:pPr/>
              <a:t>‹#›</a:t>
            </a:fld>
            <a:endParaRPr lang="en-GB"/>
          </a:p>
        </p:txBody>
      </p:sp>
      <p:sp>
        <p:nvSpPr>
          <p:cNvPr id="10" name="Title Placeholder 1"/>
          <p:cNvSpPr>
            <a:spLocks noGrp="1"/>
          </p:cNvSpPr>
          <p:nvPr>
            <p:ph type="title"/>
          </p:nvPr>
        </p:nvSpPr>
        <p:spPr>
          <a:xfrm>
            <a:off x="286027" y="209551"/>
            <a:ext cx="7310310" cy="959768"/>
          </a:xfrm>
          <a:prstGeom prst="rect">
            <a:avLst/>
          </a:prstGeom>
        </p:spPr>
        <p:txBody>
          <a:bodyPr vert="horz" lIns="91440" tIns="45720" rIns="91440" bIns="45720" rtlCol="0" anchor="ctr">
            <a:noAutofit/>
          </a:bodyPr>
          <a:lstStyle>
            <a:lvl1pPr>
              <a:defRPr sz="4400">
                <a:solidFill>
                  <a:srgbClr val="294046"/>
                </a:solidFill>
                <a:latin typeface="+mj-lt"/>
              </a:defRPr>
            </a:lvl1pPr>
          </a:lstStyle>
          <a:p>
            <a:r>
              <a:rPr lang="en-US" dirty="0" smtClean="0"/>
              <a:t>Click to edit Master title style</a:t>
            </a:r>
            <a:endParaRPr lang="en-US" dirty="0"/>
          </a:p>
        </p:txBody>
      </p:sp>
      <p:cxnSp>
        <p:nvCxnSpPr>
          <p:cNvPr id="11" name="Straight Connector 10"/>
          <p:cNvCxnSpPr/>
          <p:nvPr userDrawn="1"/>
        </p:nvCxnSpPr>
        <p:spPr>
          <a:xfrm>
            <a:off x="107504" y="1196752"/>
            <a:ext cx="7488832" cy="1733"/>
          </a:xfrm>
          <a:prstGeom prst="line">
            <a:avLst/>
          </a:prstGeom>
          <a:ln>
            <a:solidFill>
              <a:srgbClr val="294046"/>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33416884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Opening Pag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2278380" y="1988840"/>
            <a:ext cx="4587240" cy="2112264"/>
          </a:xfrm>
          <a:prstGeom prst="rect">
            <a:avLst/>
          </a:prstGeom>
        </p:spPr>
      </p:pic>
    </p:spTree>
    <p:extLst>
      <p:ext uri="{BB962C8B-B14F-4D97-AF65-F5344CB8AC3E}">
        <p14:creationId xmlns="" xmlns:p14="http://schemas.microsoft.com/office/powerpoint/2010/main" val="25222074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Content Placeholder 5"/>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7740352" y="116631"/>
            <a:ext cx="1285496" cy="1422541"/>
          </a:xfrm>
          <a:prstGeom prst="rect">
            <a:avLst/>
          </a:prstGeom>
        </p:spPr>
      </p:pic>
      <p:sp>
        <p:nvSpPr>
          <p:cNvPr id="6" name="Title 1"/>
          <p:cNvSpPr>
            <a:spLocks noGrp="1"/>
          </p:cNvSpPr>
          <p:nvPr>
            <p:ph type="title" hasCustomPrompt="1"/>
          </p:nvPr>
        </p:nvSpPr>
        <p:spPr>
          <a:xfrm>
            <a:off x="560775" y="2675384"/>
            <a:ext cx="7221472" cy="3134866"/>
          </a:xfrm>
          <a:prstGeom prst="rect">
            <a:avLst/>
          </a:prstGeom>
        </p:spPr>
        <p:txBody>
          <a:bodyPr anchor="t">
            <a:noAutofit/>
          </a:bodyPr>
          <a:lstStyle>
            <a:lvl1pPr algn="l">
              <a:defRPr sz="3600" b="0" cap="none" baseline="0">
                <a:solidFill>
                  <a:srgbClr val="294046"/>
                </a:solidFill>
              </a:defRPr>
            </a:lvl1pPr>
          </a:lstStyle>
          <a:p>
            <a:r>
              <a:rPr lang="en-US" dirty="0" smtClean="0"/>
              <a:t>[Presenter Name]</a:t>
            </a:r>
            <a:br>
              <a:rPr lang="en-US" dirty="0" smtClean="0"/>
            </a:br>
            <a:r>
              <a:rPr lang="en-US" dirty="0" smtClean="0"/>
              <a:t>[Meeting with]</a:t>
            </a:r>
            <a:br>
              <a:rPr lang="en-US" dirty="0" smtClean="0"/>
            </a:br>
            <a:r>
              <a:rPr lang="en-US" dirty="0" smtClean="0"/>
              <a:t>[Date {Day Month Year}]</a:t>
            </a:r>
            <a:endParaRPr lang="en-US" dirty="0"/>
          </a:p>
        </p:txBody>
      </p:sp>
      <p:sp>
        <p:nvSpPr>
          <p:cNvPr id="9" name="Text Placeholder 2"/>
          <p:cNvSpPr>
            <a:spLocks noGrp="1"/>
          </p:cNvSpPr>
          <p:nvPr>
            <p:ph type="body" idx="1" hasCustomPrompt="1"/>
          </p:nvPr>
        </p:nvSpPr>
        <p:spPr>
          <a:xfrm>
            <a:off x="563775" y="1476375"/>
            <a:ext cx="7221472" cy="892800"/>
          </a:xfrm>
          <a:prstGeom prst="rect">
            <a:avLst/>
          </a:prstGeom>
        </p:spPr>
        <p:txBody>
          <a:bodyPr anchor="b">
            <a:noAutofit/>
          </a:bodyPr>
          <a:lstStyle>
            <a:lvl1pPr marL="0" indent="0">
              <a:buNone/>
              <a:defRPr sz="4000">
                <a:solidFill>
                  <a:srgbClr val="152225"/>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[Presentation Title]</a:t>
            </a:r>
          </a:p>
        </p:txBody>
      </p:sp>
      <p:cxnSp>
        <p:nvCxnSpPr>
          <p:cNvPr id="10" name="Straight Connector 9"/>
          <p:cNvCxnSpPr/>
          <p:nvPr userDrawn="1"/>
        </p:nvCxnSpPr>
        <p:spPr>
          <a:xfrm>
            <a:off x="539552" y="2420888"/>
            <a:ext cx="7488832" cy="1733"/>
          </a:xfrm>
          <a:prstGeom prst="line">
            <a:avLst/>
          </a:prstGeom>
          <a:ln>
            <a:solidFill>
              <a:srgbClr val="152225"/>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5362395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86026" y="1412776"/>
            <a:ext cx="8606454" cy="5112568"/>
          </a:xfrm>
        </p:spPr>
        <p:txBody>
          <a:bodyPr vert="horz" lIns="91440" tIns="45720" rIns="91440" bIns="45720" rtlCol="0">
            <a:normAutofit/>
          </a:bodyPr>
          <a:lstStyle>
            <a:lvl1pPr>
              <a:defRPr lang="en-GB" dirty="0" smtClean="0"/>
            </a:lvl1pPr>
            <a:lvl2pPr>
              <a:buClr>
                <a:srgbClr val="1A4B7F"/>
              </a:buClr>
              <a:defRPr/>
            </a:lvl2pPr>
            <a:lvl3pPr>
              <a:defRPr lang="en-GB" dirty="0" smtClean="0"/>
            </a:lvl3pPr>
            <a:lvl4pPr>
              <a:defRPr lang="en-GB" dirty="0" smtClean="0"/>
            </a:lvl4pPr>
          </a:lstStyle>
          <a:p>
            <a:pPr lvl="0"/>
            <a:r>
              <a:rPr lang="en-GB" dirty="0" smtClean="0"/>
              <a:t>Click to edit Master text styles</a:t>
            </a:r>
          </a:p>
          <a:p>
            <a:pPr lvl="1"/>
            <a:r>
              <a:rPr lang="en-GB" dirty="0" smtClean="0"/>
              <a:t>Second level</a:t>
            </a:r>
          </a:p>
          <a:p>
            <a:pPr lvl="2"/>
            <a:r>
              <a:rPr lang="en-GB" dirty="0" smtClean="0"/>
              <a:t>Third level</a:t>
            </a:r>
          </a:p>
        </p:txBody>
      </p:sp>
      <p:sp>
        <p:nvSpPr>
          <p:cNvPr id="4" name="Footer Placeholder 3"/>
          <p:cNvSpPr>
            <a:spLocks noGrp="1"/>
          </p:cNvSpPr>
          <p:nvPr>
            <p:ph type="ftr" sz="quarter" idx="3"/>
          </p:nvPr>
        </p:nvSpPr>
        <p:spPr>
          <a:xfrm>
            <a:off x="1047750" y="6572250"/>
            <a:ext cx="7048500" cy="285750"/>
          </a:xfrm>
          <a:prstGeom prst="rect">
            <a:avLst/>
          </a:prstGeom>
        </p:spPr>
        <p:txBody>
          <a:bodyPr vert="horz" lIns="91440" tIns="45720" rIns="91440" bIns="45720" rtlCol="0" anchor="ctr"/>
          <a:lstStyle>
            <a:lvl1pPr algn="ctr">
              <a:defRPr sz="1200">
                <a:solidFill>
                  <a:schemeClr val="tx1"/>
                </a:solidFill>
              </a:defRPr>
            </a:lvl1pPr>
          </a:lstStyle>
          <a:p>
            <a:endParaRPr lang="en-GB" dirty="0"/>
          </a:p>
        </p:txBody>
      </p:sp>
      <p:sp>
        <p:nvSpPr>
          <p:cNvPr id="5" name="Slide Number Placeholder 5"/>
          <p:cNvSpPr>
            <a:spLocks noGrp="1"/>
          </p:cNvSpPr>
          <p:nvPr>
            <p:ph type="sldNum" sz="quarter" idx="4"/>
          </p:nvPr>
        </p:nvSpPr>
        <p:spPr>
          <a:xfrm>
            <a:off x="8162925" y="6572250"/>
            <a:ext cx="752474" cy="285750"/>
          </a:xfrm>
          <a:prstGeom prst="rect">
            <a:avLst/>
          </a:prstGeom>
        </p:spPr>
        <p:txBody>
          <a:bodyPr vert="horz" lIns="91440" tIns="45720" rIns="91440" bIns="45720" rtlCol="0" anchor="ctr"/>
          <a:lstStyle>
            <a:lvl1pPr algn="r">
              <a:defRPr sz="1200">
                <a:solidFill>
                  <a:schemeClr val="tx1"/>
                </a:solidFill>
              </a:defRPr>
            </a:lvl1pPr>
          </a:lstStyle>
          <a:p>
            <a:fld id="{60FA6291-0391-4E9F-A857-B3DC68EC0E99}" type="slidenum">
              <a:rPr lang="en-GB" smtClean="0"/>
              <a:pPr/>
              <a:t>‹#›</a:t>
            </a:fld>
            <a:endParaRPr lang="en-GB"/>
          </a:p>
        </p:txBody>
      </p:sp>
      <p:pic>
        <p:nvPicPr>
          <p:cNvPr id="6" name="Content Placeholder 5"/>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7740352" y="116631"/>
            <a:ext cx="1285496" cy="1422541"/>
          </a:xfrm>
          <a:prstGeom prst="rect">
            <a:avLst/>
          </a:prstGeom>
        </p:spPr>
      </p:pic>
      <p:sp>
        <p:nvSpPr>
          <p:cNvPr id="7" name="Title Placeholder 1"/>
          <p:cNvSpPr>
            <a:spLocks noGrp="1"/>
          </p:cNvSpPr>
          <p:nvPr>
            <p:ph type="title"/>
          </p:nvPr>
        </p:nvSpPr>
        <p:spPr>
          <a:xfrm>
            <a:off x="286027" y="209551"/>
            <a:ext cx="7310310" cy="959768"/>
          </a:xfrm>
          <a:prstGeom prst="rect">
            <a:avLst/>
          </a:prstGeom>
        </p:spPr>
        <p:txBody>
          <a:bodyPr vert="horz" lIns="91440" tIns="45720" rIns="91440" bIns="45720" rtlCol="0" anchor="ctr">
            <a:noAutofit/>
          </a:bodyPr>
          <a:lstStyle>
            <a:lvl1pPr>
              <a:defRPr sz="4400">
                <a:solidFill>
                  <a:srgbClr val="1A4B7F"/>
                </a:solidFill>
                <a:latin typeface="+mj-lt"/>
              </a:defRPr>
            </a:lvl1pPr>
          </a:lstStyle>
          <a:p>
            <a:r>
              <a:rPr lang="en-US" dirty="0" smtClean="0"/>
              <a:t>Click to edit Master title style</a:t>
            </a:r>
            <a:endParaRPr lang="en-US" dirty="0"/>
          </a:p>
        </p:txBody>
      </p:sp>
      <p:cxnSp>
        <p:nvCxnSpPr>
          <p:cNvPr id="8" name="Straight Connector 7"/>
          <p:cNvCxnSpPr/>
          <p:nvPr userDrawn="1"/>
        </p:nvCxnSpPr>
        <p:spPr>
          <a:xfrm>
            <a:off x="107504" y="1196752"/>
            <a:ext cx="7488832" cy="1733"/>
          </a:xfrm>
          <a:prstGeom prst="line">
            <a:avLst/>
          </a:prstGeom>
          <a:ln>
            <a:solidFill>
              <a:srgbClr val="1A4B7F"/>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9163991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and Statem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lum bright="70000" contrast="-70000"/>
            <a:extLst>
              <a:ext uri="{28A0092B-C50C-407E-A947-70E740481C1C}">
                <a14:useLocalDpi xmlns="" xmlns:a14="http://schemas.microsoft.com/office/drawing/2010/main" val="0"/>
              </a:ext>
            </a:extLst>
          </a:blip>
          <a:stretch>
            <a:fillRect/>
          </a:stretch>
        </p:blipFill>
        <p:spPr>
          <a:xfrm>
            <a:off x="581980" y="1462457"/>
            <a:ext cx="7620000" cy="4876800"/>
          </a:xfrm>
          <a:prstGeom prst="rect">
            <a:avLst/>
          </a:prstGeom>
        </p:spPr>
      </p:pic>
      <p:pic>
        <p:nvPicPr>
          <p:cNvPr id="9" name="Content Placeholder 5"/>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7740352" y="116631"/>
            <a:ext cx="1285496" cy="1422541"/>
          </a:xfrm>
          <a:prstGeom prst="rect">
            <a:avLst/>
          </a:prstGeom>
        </p:spPr>
      </p:pic>
      <p:sp>
        <p:nvSpPr>
          <p:cNvPr id="3" name="Content Placeholder 2"/>
          <p:cNvSpPr>
            <a:spLocks noGrp="1"/>
          </p:cNvSpPr>
          <p:nvPr>
            <p:ph idx="1"/>
          </p:nvPr>
        </p:nvSpPr>
        <p:spPr>
          <a:xfrm>
            <a:off x="286026" y="1412776"/>
            <a:ext cx="8606454" cy="5112568"/>
          </a:xfrm>
        </p:spPr>
        <p:txBody>
          <a:bodyPr vert="horz" lIns="91440" tIns="45720" rIns="91440" bIns="45720" rtlCol="0" anchor="ctr" anchorCtr="1">
            <a:normAutofit/>
          </a:bodyPr>
          <a:lstStyle>
            <a:lvl1pPr marL="0" indent="0">
              <a:buClr>
                <a:srgbClr val="E84E1E"/>
              </a:buClr>
              <a:buNone/>
              <a:defRPr lang="en-GB" sz="3600" dirty="0" smtClean="0">
                <a:solidFill>
                  <a:srgbClr val="294046"/>
                </a:solidFill>
              </a:defRPr>
            </a:lvl1pPr>
            <a:lvl2pPr marL="361950" indent="0">
              <a:buNone/>
              <a:defRPr>
                <a:solidFill>
                  <a:srgbClr val="E84E1E"/>
                </a:solidFill>
              </a:defRPr>
            </a:lvl2pPr>
            <a:lvl3pPr marL="720000" indent="0">
              <a:buClr>
                <a:srgbClr val="E84E1E"/>
              </a:buClr>
              <a:buNone/>
              <a:defRPr lang="en-GB" dirty="0" smtClean="0">
                <a:solidFill>
                  <a:srgbClr val="E84E1E"/>
                </a:solidFill>
              </a:defRPr>
            </a:lvl3pPr>
            <a:lvl4pPr>
              <a:buClr>
                <a:srgbClr val="E84E1E"/>
              </a:buClr>
              <a:defRPr lang="en-GB" dirty="0" smtClean="0"/>
            </a:lvl4pPr>
          </a:lstStyle>
          <a:p>
            <a:pPr lvl="0">
              <a:buClr>
                <a:srgbClr val="E84E1E"/>
              </a:buClr>
            </a:pPr>
            <a:r>
              <a:rPr lang="en-GB" dirty="0" smtClean="0"/>
              <a:t>Click to edit Master text styles</a:t>
            </a:r>
          </a:p>
        </p:txBody>
      </p:sp>
      <p:sp>
        <p:nvSpPr>
          <p:cNvPr id="4" name="Footer Placeholder 3"/>
          <p:cNvSpPr>
            <a:spLocks noGrp="1"/>
          </p:cNvSpPr>
          <p:nvPr>
            <p:ph type="ftr" sz="quarter" idx="3"/>
          </p:nvPr>
        </p:nvSpPr>
        <p:spPr>
          <a:xfrm>
            <a:off x="1047750" y="6572250"/>
            <a:ext cx="7048500" cy="285750"/>
          </a:xfrm>
          <a:prstGeom prst="rect">
            <a:avLst/>
          </a:prstGeom>
        </p:spPr>
        <p:txBody>
          <a:bodyPr vert="horz" lIns="91440" tIns="45720" rIns="91440" bIns="45720" rtlCol="0" anchor="ctr"/>
          <a:lstStyle>
            <a:lvl1pPr algn="ctr">
              <a:defRPr sz="1200">
                <a:solidFill>
                  <a:schemeClr val="tx1"/>
                </a:solidFill>
              </a:defRPr>
            </a:lvl1pPr>
          </a:lstStyle>
          <a:p>
            <a:endParaRPr lang="en-GB" dirty="0"/>
          </a:p>
        </p:txBody>
      </p:sp>
      <p:sp>
        <p:nvSpPr>
          <p:cNvPr id="5" name="Slide Number Placeholder 5"/>
          <p:cNvSpPr>
            <a:spLocks noGrp="1"/>
          </p:cNvSpPr>
          <p:nvPr>
            <p:ph type="sldNum" sz="quarter" idx="4"/>
          </p:nvPr>
        </p:nvSpPr>
        <p:spPr>
          <a:xfrm>
            <a:off x="8162925" y="6572250"/>
            <a:ext cx="752474" cy="285750"/>
          </a:xfrm>
          <a:prstGeom prst="rect">
            <a:avLst/>
          </a:prstGeom>
        </p:spPr>
        <p:txBody>
          <a:bodyPr vert="horz" lIns="91440" tIns="45720" rIns="91440" bIns="45720" rtlCol="0" anchor="ctr"/>
          <a:lstStyle>
            <a:lvl1pPr algn="r">
              <a:defRPr sz="1200">
                <a:solidFill>
                  <a:schemeClr val="tx1"/>
                </a:solidFill>
              </a:defRPr>
            </a:lvl1pPr>
          </a:lstStyle>
          <a:p>
            <a:fld id="{60FA6291-0391-4E9F-A857-B3DC68EC0E99}" type="slidenum">
              <a:rPr lang="en-GB" smtClean="0"/>
              <a:pPr/>
              <a:t>‹#›</a:t>
            </a:fld>
            <a:endParaRPr lang="en-GB"/>
          </a:p>
        </p:txBody>
      </p:sp>
      <p:sp>
        <p:nvSpPr>
          <p:cNvPr id="10" name="Title Placeholder 1"/>
          <p:cNvSpPr>
            <a:spLocks noGrp="1"/>
          </p:cNvSpPr>
          <p:nvPr>
            <p:ph type="title"/>
          </p:nvPr>
        </p:nvSpPr>
        <p:spPr>
          <a:xfrm>
            <a:off x="286027" y="209551"/>
            <a:ext cx="7310310" cy="959768"/>
          </a:xfrm>
          <a:prstGeom prst="rect">
            <a:avLst/>
          </a:prstGeom>
        </p:spPr>
        <p:txBody>
          <a:bodyPr vert="horz" lIns="91440" tIns="45720" rIns="91440" bIns="45720" rtlCol="0" anchor="ctr">
            <a:noAutofit/>
          </a:bodyPr>
          <a:lstStyle>
            <a:lvl1pPr>
              <a:defRPr sz="4400">
                <a:solidFill>
                  <a:srgbClr val="1A4B7F"/>
                </a:solidFill>
                <a:latin typeface="+mj-lt"/>
              </a:defRPr>
            </a:lvl1pPr>
          </a:lstStyle>
          <a:p>
            <a:r>
              <a:rPr lang="en-US" dirty="0" smtClean="0"/>
              <a:t>Click to edit Master title style</a:t>
            </a:r>
            <a:endParaRPr lang="en-US" dirty="0"/>
          </a:p>
        </p:txBody>
      </p:sp>
      <p:cxnSp>
        <p:nvCxnSpPr>
          <p:cNvPr id="11" name="Straight Connector 10"/>
          <p:cNvCxnSpPr/>
          <p:nvPr userDrawn="1"/>
        </p:nvCxnSpPr>
        <p:spPr>
          <a:xfrm>
            <a:off x="107504" y="1196752"/>
            <a:ext cx="7488832" cy="1733"/>
          </a:xfrm>
          <a:prstGeom prst="line">
            <a:avLst/>
          </a:prstGeom>
          <a:ln>
            <a:solidFill>
              <a:srgbClr val="1A4B7F"/>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33416884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Opening Pag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2278380" y="1988840"/>
            <a:ext cx="4587240" cy="2112264"/>
          </a:xfrm>
          <a:prstGeom prst="rect">
            <a:avLst/>
          </a:prstGeom>
        </p:spPr>
      </p:pic>
    </p:spTree>
    <p:extLst>
      <p:ext uri="{BB962C8B-B14F-4D97-AF65-F5344CB8AC3E}">
        <p14:creationId xmlns="" xmlns:p14="http://schemas.microsoft.com/office/powerpoint/2010/main" val="8827597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Statem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lum bright="70000" contrast="-70000"/>
            <a:extLst>
              <a:ext uri="{28A0092B-C50C-407E-A947-70E740481C1C}">
                <a14:useLocalDpi xmlns="" xmlns:a14="http://schemas.microsoft.com/office/drawing/2010/main" val="0"/>
              </a:ext>
            </a:extLst>
          </a:blip>
          <a:stretch>
            <a:fillRect/>
          </a:stretch>
        </p:blipFill>
        <p:spPr>
          <a:xfrm>
            <a:off x="581980" y="1462457"/>
            <a:ext cx="7620000" cy="4876800"/>
          </a:xfrm>
          <a:prstGeom prst="rect">
            <a:avLst/>
          </a:prstGeom>
        </p:spPr>
      </p:pic>
      <p:sp>
        <p:nvSpPr>
          <p:cNvPr id="4" name="Footer Placeholder 3"/>
          <p:cNvSpPr>
            <a:spLocks noGrp="1"/>
          </p:cNvSpPr>
          <p:nvPr>
            <p:ph type="ftr" sz="quarter" idx="3"/>
          </p:nvPr>
        </p:nvSpPr>
        <p:spPr>
          <a:xfrm>
            <a:off x="1047750" y="6572250"/>
            <a:ext cx="7048500" cy="285750"/>
          </a:xfrm>
          <a:prstGeom prst="rect">
            <a:avLst/>
          </a:prstGeom>
        </p:spPr>
        <p:txBody>
          <a:bodyPr vert="horz" lIns="91440" tIns="45720" rIns="91440" bIns="45720" rtlCol="0" anchor="ctr"/>
          <a:lstStyle>
            <a:lvl1pPr algn="ctr">
              <a:defRPr sz="1200">
                <a:solidFill>
                  <a:schemeClr val="tx1"/>
                </a:solidFill>
              </a:defRPr>
            </a:lvl1pPr>
          </a:lstStyle>
          <a:p>
            <a:endParaRPr lang="en-GB" dirty="0"/>
          </a:p>
        </p:txBody>
      </p:sp>
      <p:sp>
        <p:nvSpPr>
          <p:cNvPr id="5" name="Slide Number Placeholder 5"/>
          <p:cNvSpPr>
            <a:spLocks noGrp="1"/>
          </p:cNvSpPr>
          <p:nvPr>
            <p:ph type="sldNum" sz="quarter" idx="4"/>
          </p:nvPr>
        </p:nvSpPr>
        <p:spPr>
          <a:xfrm>
            <a:off x="8162925" y="6572250"/>
            <a:ext cx="752474" cy="285750"/>
          </a:xfrm>
          <a:prstGeom prst="rect">
            <a:avLst/>
          </a:prstGeom>
        </p:spPr>
        <p:txBody>
          <a:bodyPr vert="horz" lIns="91440" tIns="45720" rIns="91440" bIns="45720" rtlCol="0" anchor="ctr"/>
          <a:lstStyle>
            <a:lvl1pPr algn="r">
              <a:defRPr sz="1200">
                <a:solidFill>
                  <a:schemeClr val="tx1"/>
                </a:solidFill>
              </a:defRPr>
            </a:lvl1pPr>
          </a:lstStyle>
          <a:p>
            <a:fld id="{60FA6291-0391-4E9F-A857-B3DC68EC0E99}" type="slidenum">
              <a:rPr lang="en-GB" smtClean="0"/>
              <a:pPr/>
              <a:t>‹#›</a:t>
            </a:fld>
            <a:endParaRPr lang="en-GB"/>
          </a:p>
        </p:txBody>
      </p:sp>
      <p:pic>
        <p:nvPicPr>
          <p:cNvPr id="6" name="Content Placeholder 5"/>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7740352" y="116631"/>
            <a:ext cx="1285496" cy="1422541"/>
          </a:xfrm>
          <a:prstGeom prst="rect">
            <a:avLst/>
          </a:prstGeom>
        </p:spPr>
      </p:pic>
      <p:cxnSp>
        <p:nvCxnSpPr>
          <p:cNvPr id="7" name="Straight Connector 6"/>
          <p:cNvCxnSpPr/>
          <p:nvPr userDrawn="1"/>
        </p:nvCxnSpPr>
        <p:spPr>
          <a:xfrm>
            <a:off x="107504" y="1196752"/>
            <a:ext cx="7488832" cy="1733"/>
          </a:xfrm>
          <a:prstGeom prst="line">
            <a:avLst/>
          </a:prstGeom>
          <a:ln>
            <a:solidFill>
              <a:srgbClr val="0D499C"/>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9" name="Title Placeholder 1"/>
          <p:cNvSpPr>
            <a:spLocks noGrp="1"/>
          </p:cNvSpPr>
          <p:nvPr>
            <p:ph type="title"/>
          </p:nvPr>
        </p:nvSpPr>
        <p:spPr>
          <a:xfrm>
            <a:off x="286027" y="209551"/>
            <a:ext cx="7310310" cy="959768"/>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sz="quarter" idx="10"/>
          </p:nvPr>
        </p:nvSpPr>
        <p:spPr>
          <a:xfrm>
            <a:off x="295275" y="1462088"/>
            <a:ext cx="8620125" cy="5024437"/>
          </a:xfrm>
        </p:spPr>
        <p:txBody>
          <a:bodyPr anchor="ctr" anchorCtr="1">
            <a:normAutofit/>
          </a:bodyPr>
          <a:lstStyle>
            <a:lvl1pPr marL="0" indent="0" algn="ctr">
              <a:buNone/>
              <a:defRPr sz="3600">
                <a:solidFill>
                  <a:srgbClr val="0D499C"/>
                </a:solidFill>
              </a:defRPr>
            </a:lvl1pPr>
          </a:lstStyle>
          <a:p>
            <a:pPr lvl="0"/>
            <a:r>
              <a:rPr lang="en-US" smtClean="0"/>
              <a:t>Click to edit Master text styles</a:t>
            </a:r>
          </a:p>
        </p:txBody>
      </p:sp>
    </p:spTree>
    <p:extLst>
      <p:ext uri="{BB962C8B-B14F-4D97-AF65-F5344CB8AC3E}">
        <p14:creationId xmlns="" xmlns:p14="http://schemas.microsoft.com/office/powerpoint/2010/main" val="117853363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6" name="Content Placeholder 5"/>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7740352" y="116631"/>
            <a:ext cx="1285496" cy="1422541"/>
          </a:xfrm>
          <a:prstGeom prst="rect">
            <a:avLst/>
          </a:prstGeom>
        </p:spPr>
      </p:pic>
      <p:cxnSp>
        <p:nvCxnSpPr>
          <p:cNvPr id="9" name="Straight Connector 8"/>
          <p:cNvCxnSpPr/>
          <p:nvPr userDrawn="1"/>
        </p:nvCxnSpPr>
        <p:spPr>
          <a:xfrm>
            <a:off x="827584" y="2996952"/>
            <a:ext cx="7488832" cy="1733"/>
          </a:xfrm>
          <a:prstGeom prst="line">
            <a:avLst/>
          </a:prstGeom>
          <a:ln>
            <a:solidFill>
              <a:srgbClr val="242F5F"/>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4" name="TextBox 3"/>
          <p:cNvSpPr txBox="1"/>
          <p:nvPr userDrawn="1"/>
        </p:nvSpPr>
        <p:spPr>
          <a:xfrm>
            <a:off x="561975" y="3067050"/>
            <a:ext cx="8029575" cy="3038475"/>
          </a:xfrm>
          <a:prstGeom prst="rect">
            <a:avLst/>
          </a:prstGeom>
          <a:noFill/>
        </p:spPr>
        <p:txBody>
          <a:bodyPr wrap="square" rtlCol="0">
            <a:no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3200" dirty="0" smtClean="0">
                <a:solidFill>
                  <a:srgbClr val="0D499C"/>
                </a:solidFill>
              </a:rPr>
              <a:t>For more information please visit </a:t>
            </a:r>
            <a:r>
              <a:rPr lang="en-GB" sz="3200" dirty="0" smtClean="0">
                <a:solidFill>
                  <a:srgbClr val="0D499C"/>
                </a:solidFill>
                <a:hlinkClick r:id="rId3"/>
              </a:rPr>
              <a:t>www.wano.info</a:t>
            </a:r>
            <a:endParaRPr lang="en-GB" sz="3200" dirty="0" smtClean="0">
              <a:solidFill>
                <a:srgbClr val="0D499C"/>
              </a:solidFill>
            </a:endParaRPr>
          </a:p>
          <a:p>
            <a:pPr algn="ctr"/>
            <a:endParaRPr lang="en-GB" sz="3200" dirty="0"/>
          </a:p>
        </p:txBody>
      </p:sp>
      <p:sp>
        <p:nvSpPr>
          <p:cNvPr id="14" name="TextBox 13"/>
          <p:cNvSpPr txBox="1"/>
          <p:nvPr userDrawn="1"/>
        </p:nvSpPr>
        <p:spPr>
          <a:xfrm>
            <a:off x="827584" y="1752600"/>
            <a:ext cx="7488832" cy="1143000"/>
          </a:xfrm>
          <a:prstGeom prst="rect">
            <a:avLst/>
          </a:prstGeom>
          <a:noFill/>
        </p:spPr>
        <p:txBody>
          <a:bodyPr wrap="square" rtlCol="0" anchor="b" anchorCtr="0">
            <a:noAutofit/>
          </a:bodyPr>
          <a:lstStyle/>
          <a:p>
            <a:pPr algn="ctr"/>
            <a:r>
              <a:rPr lang="en-GB" sz="4400" dirty="0" smtClean="0">
                <a:solidFill>
                  <a:srgbClr val="242F5F"/>
                </a:solidFill>
              </a:rPr>
              <a:t>Thank you for listening</a:t>
            </a:r>
          </a:p>
        </p:txBody>
      </p:sp>
    </p:spTree>
    <p:extLst>
      <p:ext uri="{BB962C8B-B14F-4D97-AF65-F5344CB8AC3E}">
        <p14:creationId xmlns="" xmlns:p14="http://schemas.microsoft.com/office/powerpoint/2010/main" val="265459347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Opening Pag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2278380" y="1988840"/>
            <a:ext cx="4587240" cy="2112264"/>
          </a:xfrm>
          <a:prstGeom prst="rect">
            <a:avLst/>
          </a:prstGeom>
        </p:spPr>
      </p:pic>
    </p:spTree>
    <p:extLst>
      <p:ext uri="{BB962C8B-B14F-4D97-AF65-F5344CB8AC3E}">
        <p14:creationId xmlns="" xmlns:p14="http://schemas.microsoft.com/office/powerpoint/2010/main" val="3144890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1" name="Content Placeholder 5"/>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7740352" y="116631"/>
            <a:ext cx="1285496" cy="1422541"/>
          </a:xfrm>
          <a:prstGeom prst="rect">
            <a:avLst/>
          </a:prstGeom>
        </p:spPr>
      </p:pic>
      <p:sp>
        <p:nvSpPr>
          <p:cNvPr id="6" name="Title 1"/>
          <p:cNvSpPr>
            <a:spLocks noGrp="1"/>
          </p:cNvSpPr>
          <p:nvPr>
            <p:ph type="title" hasCustomPrompt="1"/>
          </p:nvPr>
        </p:nvSpPr>
        <p:spPr>
          <a:xfrm>
            <a:off x="560775" y="2675384"/>
            <a:ext cx="7221472" cy="3134866"/>
          </a:xfrm>
        </p:spPr>
        <p:txBody>
          <a:bodyPr anchor="t">
            <a:noAutofit/>
          </a:bodyPr>
          <a:lstStyle>
            <a:lvl1pPr algn="l">
              <a:defRPr sz="3600" b="0" cap="none" baseline="0">
                <a:solidFill>
                  <a:srgbClr val="498934"/>
                </a:solidFill>
              </a:defRPr>
            </a:lvl1pPr>
          </a:lstStyle>
          <a:p>
            <a:r>
              <a:rPr lang="en-US" dirty="0" smtClean="0"/>
              <a:t>[Presenter Name]</a:t>
            </a:r>
            <a:br>
              <a:rPr lang="en-US" dirty="0" smtClean="0"/>
            </a:br>
            <a:r>
              <a:rPr lang="en-US" dirty="0" smtClean="0"/>
              <a:t>[Meeting with]</a:t>
            </a:r>
            <a:br>
              <a:rPr lang="en-US" dirty="0" smtClean="0"/>
            </a:br>
            <a:r>
              <a:rPr lang="en-US" dirty="0" smtClean="0"/>
              <a:t>[Date {Day Month Year}]</a:t>
            </a:r>
            <a:endParaRPr lang="en-US" dirty="0"/>
          </a:p>
        </p:txBody>
      </p:sp>
      <p:sp>
        <p:nvSpPr>
          <p:cNvPr id="9" name="Text Placeholder 2"/>
          <p:cNvSpPr>
            <a:spLocks noGrp="1"/>
          </p:cNvSpPr>
          <p:nvPr>
            <p:ph type="body" idx="1" hasCustomPrompt="1"/>
          </p:nvPr>
        </p:nvSpPr>
        <p:spPr>
          <a:xfrm>
            <a:off x="563775" y="1476375"/>
            <a:ext cx="7221472" cy="892800"/>
          </a:xfrm>
          <a:prstGeom prst="rect">
            <a:avLst/>
          </a:prstGeom>
        </p:spPr>
        <p:txBody>
          <a:bodyPr anchor="b">
            <a:noAutofit/>
          </a:bodyPr>
          <a:lstStyle>
            <a:lvl1pPr marL="0" indent="0">
              <a:buNone/>
              <a:defRPr sz="4000">
                <a:solidFill>
                  <a:srgbClr val="2E5921"/>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[Presentation Title]</a:t>
            </a:r>
          </a:p>
        </p:txBody>
      </p:sp>
      <p:cxnSp>
        <p:nvCxnSpPr>
          <p:cNvPr id="10" name="Straight Connector 9"/>
          <p:cNvCxnSpPr/>
          <p:nvPr userDrawn="1"/>
        </p:nvCxnSpPr>
        <p:spPr>
          <a:xfrm>
            <a:off x="539552" y="2420888"/>
            <a:ext cx="7488832" cy="1733"/>
          </a:xfrm>
          <a:prstGeom prst="line">
            <a:avLst/>
          </a:prstGeom>
          <a:ln>
            <a:solidFill>
              <a:srgbClr val="498934"/>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411406202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86026" y="1412776"/>
            <a:ext cx="8606454" cy="5112568"/>
          </a:xfrm>
        </p:spPr>
        <p:txBody>
          <a:bodyPr/>
          <a:lstStyle>
            <a:lvl1pPr>
              <a:buClr>
                <a:srgbClr val="498934"/>
              </a:buClr>
              <a:defRPr>
                <a:solidFill>
                  <a:schemeClr val="tx1"/>
                </a:solidFill>
              </a:defRPr>
            </a:lvl1pPr>
            <a:lvl2pPr marL="720000" indent="-360000">
              <a:buClr>
                <a:srgbClr val="498934"/>
              </a:buClr>
              <a:buSzPct val="100000"/>
              <a:buFont typeface="Wingdings" pitchFamily="2" charset="2"/>
              <a:buChar char="q"/>
              <a:defRPr/>
            </a:lvl2pPr>
            <a:lvl3pPr>
              <a:buClr>
                <a:srgbClr val="498934"/>
              </a:buClr>
              <a:defRPr/>
            </a:lvl3pPr>
            <a:lvl4pPr>
              <a:buClr>
                <a:srgbClr val="498934"/>
              </a:buClr>
              <a:buSzPct val="100000"/>
              <a:defRPr baseline="0"/>
            </a:lvl4pPr>
          </a:lstStyle>
          <a:p>
            <a:pPr lvl="0"/>
            <a:r>
              <a:rPr lang="en-GB" dirty="0" smtClean="0"/>
              <a:t>Click to edit Master text styles</a:t>
            </a:r>
          </a:p>
          <a:p>
            <a:pPr lvl="1"/>
            <a:r>
              <a:rPr lang="en-GB" dirty="0" smtClean="0"/>
              <a:t>Second level</a:t>
            </a:r>
          </a:p>
          <a:p>
            <a:pPr lvl="2"/>
            <a:r>
              <a:rPr lang="en-GB" dirty="0" smtClean="0"/>
              <a:t>Third level</a:t>
            </a:r>
          </a:p>
        </p:txBody>
      </p:sp>
      <p:sp>
        <p:nvSpPr>
          <p:cNvPr id="4" name="Footer Placeholder 3"/>
          <p:cNvSpPr>
            <a:spLocks noGrp="1"/>
          </p:cNvSpPr>
          <p:nvPr>
            <p:ph type="ftr" sz="quarter" idx="3"/>
          </p:nvPr>
        </p:nvSpPr>
        <p:spPr>
          <a:xfrm>
            <a:off x="1047750" y="6572250"/>
            <a:ext cx="7048500" cy="285750"/>
          </a:xfrm>
          <a:prstGeom prst="rect">
            <a:avLst/>
          </a:prstGeom>
        </p:spPr>
        <p:txBody>
          <a:bodyPr vert="horz" lIns="91440" tIns="45720" rIns="91440" bIns="45720" rtlCol="0" anchor="ctr"/>
          <a:lstStyle>
            <a:lvl1pPr algn="ctr">
              <a:defRPr sz="1200">
                <a:solidFill>
                  <a:schemeClr val="tx1"/>
                </a:solidFill>
              </a:defRPr>
            </a:lvl1pPr>
          </a:lstStyle>
          <a:p>
            <a:endParaRPr lang="en-GB" dirty="0"/>
          </a:p>
        </p:txBody>
      </p:sp>
      <p:sp>
        <p:nvSpPr>
          <p:cNvPr id="5" name="Slide Number Placeholder 5"/>
          <p:cNvSpPr>
            <a:spLocks noGrp="1"/>
          </p:cNvSpPr>
          <p:nvPr>
            <p:ph type="sldNum" sz="quarter" idx="4"/>
          </p:nvPr>
        </p:nvSpPr>
        <p:spPr>
          <a:xfrm>
            <a:off x="8162925" y="6572250"/>
            <a:ext cx="752474" cy="285750"/>
          </a:xfrm>
          <a:prstGeom prst="rect">
            <a:avLst/>
          </a:prstGeom>
        </p:spPr>
        <p:txBody>
          <a:bodyPr vert="horz" lIns="91440" tIns="45720" rIns="91440" bIns="45720" rtlCol="0" anchor="ctr"/>
          <a:lstStyle>
            <a:lvl1pPr algn="r">
              <a:defRPr sz="1200">
                <a:solidFill>
                  <a:schemeClr val="tx1"/>
                </a:solidFill>
              </a:defRPr>
            </a:lvl1pPr>
          </a:lstStyle>
          <a:p>
            <a:fld id="{60FA6291-0391-4E9F-A857-B3DC68EC0E99}" type="slidenum">
              <a:rPr lang="en-GB" smtClean="0"/>
              <a:pPr/>
              <a:t>‹#›</a:t>
            </a:fld>
            <a:endParaRPr lang="en-GB"/>
          </a:p>
        </p:txBody>
      </p:sp>
      <p:cxnSp>
        <p:nvCxnSpPr>
          <p:cNvPr id="6" name="Straight Connector 5"/>
          <p:cNvCxnSpPr/>
          <p:nvPr userDrawn="1"/>
        </p:nvCxnSpPr>
        <p:spPr>
          <a:xfrm>
            <a:off x="107504" y="1196752"/>
            <a:ext cx="7488832" cy="1733"/>
          </a:xfrm>
          <a:prstGeom prst="line">
            <a:avLst/>
          </a:prstGeom>
          <a:ln>
            <a:solidFill>
              <a:srgbClr val="498934"/>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pic>
        <p:nvPicPr>
          <p:cNvPr id="7" name="Content Placeholder 5"/>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7740352" y="116631"/>
            <a:ext cx="1285496" cy="1422541"/>
          </a:xfrm>
          <a:prstGeom prst="rect">
            <a:avLst/>
          </a:prstGeom>
        </p:spPr>
      </p:pic>
      <p:sp>
        <p:nvSpPr>
          <p:cNvPr id="8" name="Title Placeholder 1"/>
          <p:cNvSpPr>
            <a:spLocks noGrp="1"/>
          </p:cNvSpPr>
          <p:nvPr>
            <p:ph type="title"/>
          </p:nvPr>
        </p:nvSpPr>
        <p:spPr>
          <a:xfrm>
            <a:off x="286027" y="209551"/>
            <a:ext cx="7310310" cy="959768"/>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Tree>
    <p:extLst>
      <p:ext uri="{BB962C8B-B14F-4D97-AF65-F5344CB8AC3E}">
        <p14:creationId xmlns="" xmlns:p14="http://schemas.microsoft.com/office/powerpoint/2010/main" val="333447588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and Statement">
    <p:spTree>
      <p:nvGrpSpPr>
        <p:cNvPr id="1" name=""/>
        <p:cNvGrpSpPr/>
        <p:nvPr/>
      </p:nvGrpSpPr>
      <p:grpSpPr>
        <a:xfrm>
          <a:off x="0" y="0"/>
          <a:ext cx="0" cy="0"/>
          <a:chOff x="0" y="0"/>
          <a:chExt cx="0" cy="0"/>
        </a:xfrm>
      </p:grpSpPr>
      <p:pic>
        <p:nvPicPr>
          <p:cNvPr id="8" name="Content Placeholder 5"/>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7740352" y="116631"/>
            <a:ext cx="1285496" cy="1422541"/>
          </a:xfrm>
          <a:prstGeom prst="rect">
            <a:avLst/>
          </a:prstGeom>
        </p:spPr>
      </p:pic>
      <p:pic>
        <p:nvPicPr>
          <p:cNvPr id="6" name="Picture 5"/>
          <p:cNvPicPr>
            <a:picLocks noChangeAspect="1"/>
          </p:cNvPicPr>
          <p:nvPr userDrawn="1"/>
        </p:nvPicPr>
        <p:blipFill>
          <a:blip r:embed="rId3" cstate="print">
            <a:lum bright="70000" contrast="-70000"/>
            <a:extLst>
              <a:ext uri="{28A0092B-C50C-407E-A947-70E740481C1C}">
                <a14:useLocalDpi xmlns="" xmlns:a14="http://schemas.microsoft.com/office/drawing/2010/main" val="0"/>
              </a:ext>
            </a:extLst>
          </a:blip>
          <a:stretch>
            <a:fillRect/>
          </a:stretch>
        </p:blipFill>
        <p:spPr>
          <a:xfrm>
            <a:off x="581980" y="1462457"/>
            <a:ext cx="7620000" cy="4876800"/>
          </a:xfrm>
          <a:prstGeom prst="rect">
            <a:avLst/>
          </a:prstGeom>
        </p:spPr>
      </p:pic>
      <p:sp>
        <p:nvSpPr>
          <p:cNvPr id="3" name="Content Placeholder 2"/>
          <p:cNvSpPr>
            <a:spLocks noGrp="1"/>
          </p:cNvSpPr>
          <p:nvPr>
            <p:ph idx="1"/>
          </p:nvPr>
        </p:nvSpPr>
        <p:spPr>
          <a:xfrm>
            <a:off x="286026" y="1412776"/>
            <a:ext cx="8606454" cy="5112568"/>
          </a:xfrm>
        </p:spPr>
        <p:txBody>
          <a:bodyPr anchor="ctr" anchorCtr="1">
            <a:normAutofit/>
          </a:bodyPr>
          <a:lstStyle>
            <a:lvl1pPr marL="0" indent="0" algn="ctr">
              <a:buClr>
                <a:srgbClr val="498934"/>
              </a:buClr>
              <a:buNone/>
              <a:defRPr sz="3600">
                <a:solidFill>
                  <a:srgbClr val="498934"/>
                </a:solidFill>
              </a:defRPr>
            </a:lvl1pPr>
            <a:lvl2pPr marL="360000" indent="0">
              <a:buClr>
                <a:srgbClr val="498934"/>
              </a:buClr>
              <a:buSzPct val="100000"/>
              <a:buFont typeface="Wingdings" pitchFamily="2" charset="2"/>
              <a:buNone/>
              <a:defRPr/>
            </a:lvl2pPr>
            <a:lvl3pPr marL="720000" indent="0">
              <a:buClr>
                <a:srgbClr val="498934"/>
              </a:buClr>
              <a:buNone/>
              <a:defRPr/>
            </a:lvl3pPr>
            <a:lvl4pPr>
              <a:buClr>
                <a:srgbClr val="498934"/>
              </a:buClr>
              <a:buSzPct val="100000"/>
              <a:defRPr baseline="0"/>
            </a:lvl4pPr>
          </a:lstStyle>
          <a:p>
            <a:pPr lvl="0"/>
            <a:r>
              <a:rPr lang="en-GB" dirty="0" smtClean="0"/>
              <a:t>Click to edit Master text styles</a:t>
            </a:r>
          </a:p>
        </p:txBody>
      </p:sp>
      <p:sp>
        <p:nvSpPr>
          <p:cNvPr id="4" name="Footer Placeholder 3"/>
          <p:cNvSpPr>
            <a:spLocks noGrp="1"/>
          </p:cNvSpPr>
          <p:nvPr>
            <p:ph type="ftr" sz="quarter" idx="3"/>
          </p:nvPr>
        </p:nvSpPr>
        <p:spPr>
          <a:xfrm>
            <a:off x="1047750" y="6572250"/>
            <a:ext cx="7048500" cy="285750"/>
          </a:xfrm>
          <a:prstGeom prst="rect">
            <a:avLst/>
          </a:prstGeom>
        </p:spPr>
        <p:txBody>
          <a:bodyPr vert="horz" lIns="91440" tIns="45720" rIns="91440" bIns="45720" rtlCol="0" anchor="ctr"/>
          <a:lstStyle>
            <a:lvl1pPr algn="ctr">
              <a:defRPr sz="1200">
                <a:solidFill>
                  <a:schemeClr val="tx1"/>
                </a:solidFill>
              </a:defRPr>
            </a:lvl1pPr>
          </a:lstStyle>
          <a:p>
            <a:endParaRPr lang="en-GB" dirty="0"/>
          </a:p>
        </p:txBody>
      </p:sp>
      <p:sp>
        <p:nvSpPr>
          <p:cNvPr id="5" name="Slide Number Placeholder 5"/>
          <p:cNvSpPr>
            <a:spLocks noGrp="1"/>
          </p:cNvSpPr>
          <p:nvPr>
            <p:ph type="sldNum" sz="quarter" idx="4"/>
          </p:nvPr>
        </p:nvSpPr>
        <p:spPr>
          <a:xfrm>
            <a:off x="8162925" y="6572250"/>
            <a:ext cx="752474" cy="285750"/>
          </a:xfrm>
          <a:prstGeom prst="rect">
            <a:avLst/>
          </a:prstGeom>
        </p:spPr>
        <p:txBody>
          <a:bodyPr vert="horz" lIns="91440" tIns="45720" rIns="91440" bIns="45720" rtlCol="0" anchor="ctr"/>
          <a:lstStyle>
            <a:lvl1pPr algn="r">
              <a:defRPr sz="1200">
                <a:solidFill>
                  <a:schemeClr val="tx1"/>
                </a:solidFill>
              </a:defRPr>
            </a:lvl1pPr>
          </a:lstStyle>
          <a:p>
            <a:fld id="{60FA6291-0391-4E9F-A857-B3DC68EC0E99}" type="slidenum">
              <a:rPr lang="en-GB" smtClean="0"/>
              <a:pPr/>
              <a:t>‹#›</a:t>
            </a:fld>
            <a:endParaRPr lang="en-GB"/>
          </a:p>
        </p:txBody>
      </p:sp>
      <p:cxnSp>
        <p:nvCxnSpPr>
          <p:cNvPr id="7" name="Straight Connector 6"/>
          <p:cNvCxnSpPr/>
          <p:nvPr userDrawn="1"/>
        </p:nvCxnSpPr>
        <p:spPr>
          <a:xfrm>
            <a:off x="107504" y="1196752"/>
            <a:ext cx="7488832" cy="1733"/>
          </a:xfrm>
          <a:prstGeom prst="line">
            <a:avLst/>
          </a:prstGeom>
          <a:ln>
            <a:solidFill>
              <a:srgbClr val="498934"/>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9" name="Title Placeholder 1"/>
          <p:cNvSpPr>
            <a:spLocks noGrp="1"/>
          </p:cNvSpPr>
          <p:nvPr>
            <p:ph type="title"/>
          </p:nvPr>
        </p:nvSpPr>
        <p:spPr>
          <a:xfrm>
            <a:off x="286027" y="209551"/>
            <a:ext cx="7310310" cy="959768"/>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Tree>
    <p:extLst>
      <p:ext uri="{BB962C8B-B14F-4D97-AF65-F5344CB8AC3E}">
        <p14:creationId xmlns="" xmlns:p14="http://schemas.microsoft.com/office/powerpoint/2010/main" val="73351780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Opening Pag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2278380" y="1988840"/>
            <a:ext cx="4587240" cy="2112264"/>
          </a:xfrm>
          <a:prstGeom prst="rect">
            <a:avLst/>
          </a:prstGeom>
        </p:spPr>
      </p:pic>
    </p:spTree>
    <p:extLst>
      <p:ext uri="{BB962C8B-B14F-4D97-AF65-F5344CB8AC3E}">
        <p14:creationId xmlns="" xmlns:p14="http://schemas.microsoft.com/office/powerpoint/2010/main" val="370838818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2.jpe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2.jpeg"/><Relationship Id="rId5" Type="http://schemas.openxmlformats.org/officeDocument/2006/relationships/theme" Target="../theme/theme3.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2.jpeg"/><Relationship Id="rId5" Type="http://schemas.openxmlformats.org/officeDocument/2006/relationships/theme" Target="../theme/theme4.xml"/><Relationship Id="rId4"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2.jpeg"/><Relationship Id="rId5" Type="http://schemas.openxmlformats.org/officeDocument/2006/relationships/theme" Target="../theme/theme5.xml"/><Relationship Id="rId4"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2.jpeg"/><Relationship Id="rId5" Type="http://schemas.openxmlformats.org/officeDocument/2006/relationships/theme" Target="../theme/theme6.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6027" y="209551"/>
            <a:ext cx="7310310" cy="959768"/>
          </a:xfrm>
          <a:prstGeom prst="rect">
            <a:avLst/>
          </a:prstGeom>
        </p:spPr>
        <p:txBody>
          <a:bodyPr vert="horz" lIns="91440" tIns="45720" rIns="91440" bIns="45720" rtlCol="0" anchor="ctr">
            <a:noAutofit/>
          </a:bodyPr>
          <a:lstStyle/>
          <a:p>
            <a:r>
              <a:rPr lang="en-US" smtClean="0"/>
              <a:t>Click to edit Master title style</a:t>
            </a:r>
            <a:endParaRPr lang="en-US" dirty="0"/>
          </a:p>
        </p:txBody>
      </p:sp>
      <p:pic>
        <p:nvPicPr>
          <p:cNvPr id="8" name="Picture 3"/>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7186613" y="316239"/>
            <a:ext cx="1620000" cy="414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3"/>
          </p:nvPr>
        </p:nvSpPr>
        <p:spPr>
          <a:xfrm>
            <a:off x="1047750" y="6572250"/>
            <a:ext cx="7048500" cy="285750"/>
          </a:xfrm>
          <a:prstGeom prst="rect">
            <a:avLst/>
          </a:prstGeom>
        </p:spPr>
        <p:txBody>
          <a:bodyPr vert="horz" lIns="91440" tIns="45720" rIns="91440" bIns="45720" rtlCol="0" anchor="ctr"/>
          <a:lstStyle>
            <a:lvl1pPr algn="ctr">
              <a:defRPr sz="1200">
                <a:solidFill>
                  <a:schemeClr val="tx1"/>
                </a:solidFill>
              </a:defRPr>
            </a:lvl1pPr>
          </a:lstStyle>
          <a:p>
            <a:endParaRPr lang="en-GB" dirty="0"/>
          </a:p>
        </p:txBody>
      </p:sp>
      <p:sp>
        <p:nvSpPr>
          <p:cNvPr id="6" name="Slide Number Placeholder 5"/>
          <p:cNvSpPr>
            <a:spLocks noGrp="1"/>
          </p:cNvSpPr>
          <p:nvPr>
            <p:ph type="sldNum" sz="quarter" idx="4"/>
          </p:nvPr>
        </p:nvSpPr>
        <p:spPr>
          <a:xfrm>
            <a:off x="8162925" y="6572250"/>
            <a:ext cx="752474" cy="285750"/>
          </a:xfrm>
          <a:prstGeom prst="rect">
            <a:avLst/>
          </a:prstGeom>
        </p:spPr>
        <p:txBody>
          <a:bodyPr vert="horz" lIns="91440" tIns="45720" rIns="91440" bIns="45720" rtlCol="0" anchor="ctr"/>
          <a:lstStyle>
            <a:lvl1pPr algn="r">
              <a:defRPr sz="1200">
                <a:solidFill>
                  <a:schemeClr val="tx1"/>
                </a:solidFill>
              </a:defRPr>
            </a:lvl1pPr>
          </a:lstStyle>
          <a:p>
            <a:fld id="{60FA6291-0391-4E9F-A857-B3DC68EC0E99}" type="slidenum">
              <a:rPr lang="en-GB" smtClean="0"/>
              <a:pPr/>
              <a:t>‹#›</a:t>
            </a:fld>
            <a:endParaRPr lang="en-GB"/>
          </a:p>
        </p:txBody>
      </p:sp>
      <p:cxnSp>
        <p:nvCxnSpPr>
          <p:cNvPr id="9" name="Straight Connector 8"/>
          <p:cNvCxnSpPr/>
          <p:nvPr/>
        </p:nvCxnSpPr>
        <p:spPr>
          <a:xfrm>
            <a:off x="107504" y="1196752"/>
            <a:ext cx="7488832" cy="1733"/>
          </a:xfrm>
          <a:prstGeom prst="line">
            <a:avLst/>
          </a:prstGeom>
          <a:ln>
            <a:solidFill>
              <a:srgbClr val="0D499C"/>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pic>
        <p:nvPicPr>
          <p:cNvPr id="10" name="Content Placeholder 5"/>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7740352" y="116631"/>
            <a:ext cx="1285496" cy="1422541"/>
          </a:xfrm>
          <a:prstGeom prst="rect">
            <a:avLst/>
          </a:prstGeom>
        </p:spPr>
      </p:pic>
      <p:sp>
        <p:nvSpPr>
          <p:cNvPr id="11" name="Text Placeholder 2"/>
          <p:cNvSpPr>
            <a:spLocks noGrp="1"/>
          </p:cNvSpPr>
          <p:nvPr>
            <p:ph type="body" idx="1"/>
          </p:nvPr>
        </p:nvSpPr>
        <p:spPr>
          <a:xfrm>
            <a:off x="286026" y="1412776"/>
            <a:ext cx="8606454" cy="511256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1116159919"/>
      </p:ext>
    </p:extLst>
  </p:cSld>
  <p:clrMap bg1="lt1" tx1="dk1" bg2="lt2" tx2="dk2" accent1="accent1" accent2="accent2" accent3="accent3" accent4="accent4" accent5="accent5" accent6="accent6" hlink="hlink" folHlink="folHlink"/>
  <p:sldLayoutIdLst>
    <p:sldLayoutId id="2147483726" r:id="rId1"/>
    <p:sldLayoutId id="2147483672" r:id="rId2"/>
    <p:sldLayoutId id="2147483728" r:id="rId3"/>
    <p:sldLayoutId id="2147483736" r:id="rId4"/>
    <p:sldLayoutId id="2147483688" r:id="rId5"/>
  </p:sldLayoutIdLst>
  <p:timing>
    <p:tnLst>
      <p:par>
        <p:cTn id="1" dur="indefinite" restart="never" nodeType="tmRoot"/>
      </p:par>
    </p:tnLst>
  </p:timing>
  <p:txStyles>
    <p:titleStyle>
      <a:lvl1pPr algn="l" defTabSz="457200" rtl="0" eaLnBrk="1" latinLnBrk="0" hangingPunct="1">
        <a:spcBef>
          <a:spcPct val="0"/>
        </a:spcBef>
        <a:buNone/>
        <a:defRPr sz="4400" kern="1200">
          <a:solidFill>
            <a:srgbClr val="0D499C"/>
          </a:solidFill>
          <a:latin typeface="+mj-lt"/>
          <a:ea typeface="+mj-ea"/>
          <a:cs typeface="+mj-cs"/>
        </a:defRPr>
      </a:lvl1pPr>
    </p:titleStyle>
    <p:bodyStyle>
      <a:lvl1pPr marL="342900" indent="-342900" algn="l" defTabSz="457200" rtl="0" eaLnBrk="1" latinLnBrk="0" hangingPunct="1">
        <a:spcBef>
          <a:spcPts val="300"/>
        </a:spcBef>
        <a:spcAft>
          <a:spcPts val="300"/>
        </a:spcAft>
        <a:buClr>
          <a:srgbClr val="0D499C"/>
        </a:buClr>
        <a:buSzPct val="95000"/>
        <a:buFont typeface="Wingdings" pitchFamily="2" charset="2"/>
        <a:buChar char=""/>
        <a:defRPr lang="en-US" sz="2500" kern="1200" dirty="0" smtClean="0">
          <a:solidFill>
            <a:schemeClr val="tx1"/>
          </a:solidFill>
          <a:latin typeface="+mn-lt"/>
          <a:ea typeface="+mn-ea"/>
          <a:cs typeface="+mn-cs"/>
        </a:defRPr>
      </a:lvl1pPr>
      <a:lvl2pPr marL="647700" indent="-285750" algn="l" defTabSz="457200" rtl="0" eaLnBrk="1" latinLnBrk="0" hangingPunct="1">
        <a:spcBef>
          <a:spcPts val="300"/>
        </a:spcBef>
        <a:spcAft>
          <a:spcPts val="300"/>
        </a:spcAft>
        <a:buClr>
          <a:srgbClr val="0D499C"/>
        </a:buClr>
        <a:buSzPct val="100000"/>
        <a:buFont typeface="Wingdings" pitchFamily="2" charset="2"/>
        <a:buChar char=""/>
        <a:defRPr lang="en-US" sz="1800" kern="1200" baseline="0" dirty="0" smtClean="0">
          <a:solidFill>
            <a:schemeClr val="tx1"/>
          </a:solidFill>
          <a:latin typeface="+mn-lt"/>
          <a:ea typeface="+mn-ea"/>
          <a:cs typeface="+mn-cs"/>
        </a:defRPr>
      </a:lvl2pPr>
      <a:lvl3pPr marL="1008063" indent="-285750" algn="l" defTabSz="457200" rtl="0" eaLnBrk="1" latinLnBrk="0" hangingPunct="1">
        <a:spcBef>
          <a:spcPts val="300"/>
        </a:spcBef>
        <a:spcAft>
          <a:spcPts val="300"/>
        </a:spcAft>
        <a:buClr>
          <a:srgbClr val="0D499C"/>
        </a:buClr>
        <a:buSzPct val="100000"/>
        <a:buFont typeface="Wingdings" pitchFamily="2" charset="2"/>
        <a:buChar char=""/>
        <a:defRPr lang="en-US" sz="1800" kern="1200" baseline="0" dirty="0" smtClean="0">
          <a:solidFill>
            <a:schemeClr val="tx1"/>
          </a:solidFill>
          <a:latin typeface="+mn-lt"/>
          <a:ea typeface="+mn-ea"/>
          <a:cs typeface="+mn-cs"/>
        </a:defRPr>
      </a:lvl3pPr>
      <a:lvl4pPr marL="1080000" indent="-360000" algn="l" defTabSz="457200" rtl="0" eaLnBrk="1" latinLnBrk="0" hangingPunct="1">
        <a:spcBef>
          <a:spcPts val="300"/>
        </a:spcBef>
        <a:spcAft>
          <a:spcPts val="300"/>
        </a:spcAft>
        <a:buClr>
          <a:srgbClr val="498934"/>
        </a:buClr>
        <a:buSzPct val="100000"/>
        <a:buFont typeface="Wingdings" pitchFamily="2" charset="2"/>
        <a:buChar char="q"/>
        <a:defRPr lang="en-US" sz="1600" kern="1200" baseline="0" dirty="0" smtClean="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 name="Content Placeholder 5"/>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7740352" y="116631"/>
            <a:ext cx="1285496" cy="1422541"/>
          </a:xfrm>
          <a:prstGeom prst="rect">
            <a:avLst/>
          </a:prstGeom>
        </p:spPr>
      </p:pic>
      <p:sp>
        <p:nvSpPr>
          <p:cNvPr id="3" name="Text Placeholder 2"/>
          <p:cNvSpPr>
            <a:spLocks noGrp="1"/>
          </p:cNvSpPr>
          <p:nvPr>
            <p:ph type="body" idx="1"/>
          </p:nvPr>
        </p:nvSpPr>
        <p:spPr>
          <a:xfrm>
            <a:off x="286026" y="1412776"/>
            <a:ext cx="8606454" cy="511256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Footer Placeholder 3"/>
          <p:cNvSpPr>
            <a:spLocks noGrp="1"/>
          </p:cNvSpPr>
          <p:nvPr>
            <p:ph type="ftr" sz="quarter" idx="3"/>
          </p:nvPr>
        </p:nvSpPr>
        <p:spPr>
          <a:xfrm>
            <a:off x="1047750" y="6572250"/>
            <a:ext cx="7048500" cy="285750"/>
          </a:xfrm>
          <a:prstGeom prst="rect">
            <a:avLst/>
          </a:prstGeom>
        </p:spPr>
        <p:txBody>
          <a:bodyPr vert="horz" lIns="91440" tIns="45720" rIns="91440" bIns="45720" rtlCol="0" anchor="ctr"/>
          <a:lstStyle>
            <a:lvl1pPr algn="ctr">
              <a:defRPr sz="1200">
                <a:solidFill>
                  <a:schemeClr val="tx1"/>
                </a:solidFill>
              </a:defRPr>
            </a:lvl1pPr>
          </a:lstStyle>
          <a:p>
            <a:endParaRPr lang="en-GB" dirty="0"/>
          </a:p>
        </p:txBody>
      </p:sp>
      <p:sp>
        <p:nvSpPr>
          <p:cNvPr id="9" name="Slide Number Placeholder 5"/>
          <p:cNvSpPr>
            <a:spLocks noGrp="1"/>
          </p:cNvSpPr>
          <p:nvPr>
            <p:ph type="sldNum" sz="quarter" idx="4"/>
          </p:nvPr>
        </p:nvSpPr>
        <p:spPr>
          <a:xfrm>
            <a:off x="8162925" y="6572250"/>
            <a:ext cx="752474" cy="285750"/>
          </a:xfrm>
          <a:prstGeom prst="rect">
            <a:avLst/>
          </a:prstGeom>
        </p:spPr>
        <p:txBody>
          <a:bodyPr vert="horz" lIns="91440" tIns="45720" rIns="91440" bIns="45720" rtlCol="0" anchor="ctr"/>
          <a:lstStyle>
            <a:lvl1pPr algn="r">
              <a:defRPr sz="1200">
                <a:solidFill>
                  <a:schemeClr val="tx1"/>
                </a:solidFill>
              </a:defRPr>
            </a:lvl1pPr>
          </a:lstStyle>
          <a:p>
            <a:fld id="{60FA6291-0391-4E9F-A857-B3DC68EC0E99}" type="slidenum">
              <a:rPr lang="en-GB" smtClean="0"/>
              <a:pPr/>
              <a:t>‹#›</a:t>
            </a:fld>
            <a:endParaRPr lang="en-GB"/>
          </a:p>
        </p:txBody>
      </p:sp>
      <p:sp>
        <p:nvSpPr>
          <p:cNvPr id="10" name="Title Placeholder 1"/>
          <p:cNvSpPr>
            <a:spLocks noGrp="1"/>
          </p:cNvSpPr>
          <p:nvPr>
            <p:ph type="title"/>
          </p:nvPr>
        </p:nvSpPr>
        <p:spPr>
          <a:xfrm>
            <a:off x="286027" y="209551"/>
            <a:ext cx="7310310" cy="959768"/>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cxnSp>
        <p:nvCxnSpPr>
          <p:cNvPr id="11" name="Straight Connector 10"/>
          <p:cNvCxnSpPr/>
          <p:nvPr/>
        </p:nvCxnSpPr>
        <p:spPr>
          <a:xfrm>
            <a:off x="107504" y="1196752"/>
            <a:ext cx="7488832" cy="1733"/>
          </a:xfrm>
          <a:prstGeom prst="line">
            <a:avLst/>
          </a:prstGeom>
          <a:ln>
            <a:solidFill>
              <a:srgbClr val="498934"/>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287883651"/>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7" r:id="rId3"/>
    <p:sldLayoutId id="2147483725" r:id="rId4"/>
  </p:sldLayoutIdLst>
  <p:timing>
    <p:tnLst>
      <p:par>
        <p:cTn id="1" dur="indefinite" restart="never" nodeType="tmRoot"/>
      </p:par>
    </p:tnLst>
  </p:timing>
  <p:txStyles>
    <p:titleStyle>
      <a:lvl1pPr algn="l" defTabSz="457200" rtl="0" eaLnBrk="1" latinLnBrk="0" hangingPunct="1">
        <a:spcBef>
          <a:spcPct val="0"/>
        </a:spcBef>
        <a:buNone/>
        <a:defRPr sz="4400" kern="1200">
          <a:solidFill>
            <a:srgbClr val="498934"/>
          </a:solidFill>
          <a:latin typeface="+mj-lt"/>
          <a:ea typeface="+mj-ea"/>
          <a:cs typeface="+mj-cs"/>
        </a:defRPr>
      </a:lvl1pPr>
    </p:titleStyle>
    <p:bodyStyle>
      <a:lvl1pPr marL="360000" indent="-360000" algn="l" defTabSz="457200" rtl="0" eaLnBrk="1" latinLnBrk="0" hangingPunct="1">
        <a:spcBef>
          <a:spcPts val="300"/>
        </a:spcBef>
        <a:spcAft>
          <a:spcPts val="300"/>
        </a:spcAft>
        <a:buClr>
          <a:srgbClr val="498934"/>
        </a:buClr>
        <a:buSzPct val="100000"/>
        <a:buFont typeface="Wingdings" pitchFamily="2" charset="2"/>
        <a:buChar char="q"/>
        <a:defRPr lang="en-US" sz="2500" kern="1200" dirty="0" smtClean="0">
          <a:solidFill>
            <a:schemeClr val="tx1"/>
          </a:solidFill>
          <a:latin typeface="+mn-lt"/>
          <a:ea typeface="+mn-ea"/>
          <a:cs typeface="+mn-cs"/>
        </a:defRPr>
      </a:lvl1pPr>
      <a:lvl2pPr marL="720725" indent="-358775" algn="l" defTabSz="457200" rtl="0" eaLnBrk="1" latinLnBrk="0" hangingPunct="1">
        <a:spcBef>
          <a:spcPts val="300"/>
        </a:spcBef>
        <a:spcAft>
          <a:spcPts val="300"/>
        </a:spcAft>
        <a:buClr>
          <a:srgbClr val="498934"/>
        </a:buClr>
        <a:buSzPct val="100000"/>
        <a:buFont typeface="Wingdings" pitchFamily="2" charset="2"/>
        <a:buChar char="q"/>
        <a:defRPr lang="en-US" sz="1800" kern="1200" dirty="0" smtClean="0">
          <a:solidFill>
            <a:schemeClr val="tx1"/>
          </a:solidFill>
          <a:latin typeface="+mn-lt"/>
          <a:ea typeface="+mn-ea"/>
          <a:cs typeface="+mn-cs"/>
        </a:defRPr>
      </a:lvl2pPr>
      <a:lvl3pPr marL="1080000" indent="-360000" algn="l" defTabSz="457200" rtl="0" eaLnBrk="1" latinLnBrk="0" hangingPunct="1">
        <a:spcBef>
          <a:spcPts val="300"/>
        </a:spcBef>
        <a:spcAft>
          <a:spcPts val="300"/>
        </a:spcAft>
        <a:buClr>
          <a:srgbClr val="498934"/>
        </a:buClr>
        <a:buSzPct val="100000"/>
        <a:buFont typeface="Wingdings" pitchFamily="2" charset="2"/>
        <a:buChar char="q"/>
        <a:defRPr lang="en-US" sz="1600" kern="1200" dirty="0" smtClean="0">
          <a:solidFill>
            <a:schemeClr val="tx1"/>
          </a:solidFill>
          <a:latin typeface="+mn-lt"/>
          <a:ea typeface="+mn-ea"/>
          <a:cs typeface="+mn-cs"/>
        </a:defRPr>
      </a:lvl3pPr>
      <a:lvl4pPr marL="1080000" indent="-360000" algn="l" defTabSz="457200" rtl="0" eaLnBrk="1" latinLnBrk="0" hangingPunct="1">
        <a:spcBef>
          <a:spcPts val="300"/>
        </a:spcBef>
        <a:spcAft>
          <a:spcPts val="300"/>
        </a:spcAft>
        <a:buClr>
          <a:srgbClr val="498934"/>
        </a:buClr>
        <a:buSzPct val="100000"/>
        <a:buFont typeface="Wingdings" pitchFamily="2" charset="2"/>
        <a:buChar char="q"/>
        <a:defRPr lang="en-US" sz="1600" kern="1200" baseline="0" dirty="0" smtClean="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Content Placeholder 5"/>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7740352" y="116631"/>
            <a:ext cx="1285496" cy="1422541"/>
          </a:xfrm>
          <a:prstGeom prst="rect">
            <a:avLst/>
          </a:prstGeom>
        </p:spPr>
      </p:pic>
      <p:sp>
        <p:nvSpPr>
          <p:cNvPr id="3" name="Text Placeholder 2"/>
          <p:cNvSpPr>
            <a:spLocks noGrp="1"/>
          </p:cNvSpPr>
          <p:nvPr>
            <p:ph type="body" idx="1"/>
          </p:nvPr>
        </p:nvSpPr>
        <p:spPr>
          <a:xfrm>
            <a:off x="286026" y="1412776"/>
            <a:ext cx="8606454" cy="5112568"/>
          </a:xfrm>
          <a:prstGeom prst="rect">
            <a:avLst/>
          </a:prstGeom>
        </p:spPr>
        <p:txBody>
          <a:bodyPr vert="horz" lIns="91440" tIns="45720" rIns="91440" bIns="45720" rtlCol="0">
            <a:normAutofit/>
          </a:bodyPr>
          <a:lstStyle/>
          <a:p>
            <a:pPr lvl="0">
              <a:buClr>
                <a:srgbClr val="F1921E"/>
              </a:buClr>
            </a:pPr>
            <a:r>
              <a:rPr lang="en-US" dirty="0" smtClean="0"/>
              <a:t>Click to edit Master text styles</a:t>
            </a:r>
          </a:p>
          <a:p>
            <a:pPr lvl="1">
              <a:buClr>
                <a:srgbClr val="F1921E"/>
              </a:buClr>
            </a:pPr>
            <a:r>
              <a:rPr lang="en-US" dirty="0" smtClean="0"/>
              <a:t>Second level</a:t>
            </a:r>
          </a:p>
          <a:p>
            <a:pPr lvl="2">
              <a:buClr>
                <a:srgbClr val="F1921E"/>
              </a:buClr>
            </a:pPr>
            <a:r>
              <a:rPr lang="en-US" dirty="0" smtClean="0"/>
              <a:t>Third level</a:t>
            </a:r>
          </a:p>
        </p:txBody>
      </p:sp>
      <p:sp>
        <p:nvSpPr>
          <p:cNvPr id="6" name="Footer Placeholder 3"/>
          <p:cNvSpPr>
            <a:spLocks noGrp="1"/>
          </p:cNvSpPr>
          <p:nvPr>
            <p:ph type="ftr" sz="quarter" idx="3"/>
          </p:nvPr>
        </p:nvSpPr>
        <p:spPr>
          <a:xfrm>
            <a:off x="1047750" y="6572250"/>
            <a:ext cx="7048500" cy="285750"/>
          </a:xfrm>
          <a:prstGeom prst="rect">
            <a:avLst/>
          </a:prstGeom>
        </p:spPr>
        <p:txBody>
          <a:bodyPr vert="horz" lIns="91440" tIns="45720" rIns="91440" bIns="45720" rtlCol="0" anchor="ctr"/>
          <a:lstStyle>
            <a:lvl1pPr algn="ctr">
              <a:defRPr sz="1200">
                <a:solidFill>
                  <a:schemeClr val="tx1"/>
                </a:solidFill>
              </a:defRPr>
            </a:lvl1pPr>
          </a:lstStyle>
          <a:p>
            <a:endParaRPr lang="en-GB" dirty="0"/>
          </a:p>
        </p:txBody>
      </p:sp>
      <p:sp>
        <p:nvSpPr>
          <p:cNvPr id="9" name="Slide Number Placeholder 5"/>
          <p:cNvSpPr>
            <a:spLocks noGrp="1"/>
          </p:cNvSpPr>
          <p:nvPr>
            <p:ph type="sldNum" sz="quarter" idx="4"/>
          </p:nvPr>
        </p:nvSpPr>
        <p:spPr>
          <a:xfrm>
            <a:off x="8162925" y="6572250"/>
            <a:ext cx="752474" cy="285750"/>
          </a:xfrm>
          <a:prstGeom prst="rect">
            <a:avLst/>
          </a:prstGeom>
        </p:spPr>
        <p:txBody>
          <a:bodyPr vert="horz" lIns="91440" tIns="45720" rIns="91440" bIns="45720" rtlCol="0" anchor="ctr"/>
          <a:lstStyle>
            <a:lvl1pPr algn="r">
              <a:defRPr sz="1200">
                <a:solidFill>
                  <a:schemeClr val="tx1"/>
                </a:solidFill>
              </a:defRPr>
            </a:lvl1pPr>
          </a:lstStyle>
          <a:p>
            <a:fld id="{60FA6291-0391-4E9F-A857-B3DC68EC0E99}" type="slidenum">
              <a:rPr lang="en-GB" smtClean="0"/>
              <a:pPr/>
              <a:t>‹#›</a:t>
            </a:fld>
            <a:endParaRPr lang="en-GB"/>
          </a:p>
        </p:txBody>
      </p:sp>
      <p:sp>
        <p:nvSpPr>
          <p:cNvPr id="11" name="Title Placeholder 1"/>
          <p:cNvSpPr txBox="1">
            <a:spLocks/>
          </p:cNvSpPr>
          <p:nvPr/>
        </p:nvSpPr>
        <p:spPr>
          <a:xfrm>
            <a:off x="286027" y="209551"/>
            <a:ext cx="7310310" cy="959768"/>
          </a:xfrm>
          <a:prstGeom prst="rect">
            <a:avLst/>
          </a:prstGeom>
        </p:spPr>
        <p:txBody>
          <a:bodyPr vert="horz" lIns="91440" tIns="45720" rIns="91440" bIns="45720" rtlCol="0" anchor="ctr">
            <a:noAutofit/>
          </a:bodyPr>
          <a:lstStyle>
            <a:lvl1pPr algn="l" defTabSz="457200" rtl="0" eaLnBrk="1" latinLnBrk="0" hangingPunct="1">
              <a:spcBef>
                <a:spcPct val="0"/>
              </a:spcBef>
              <a:buNone/>
              <a:defRPr sz="2500" kern="1200">
                <a:solidFill>
                  <a:schemeClr val="bg1"/>
                </a:solidFill>
                <a:latin typeface="+mn-lt"/>
                <a:ea typeface="+mj-ea"/>
                <a:cs typeface="+mj-cs"/>
              </a:defRPr>
            </a:lvl1pPr>
          </a:lstStyle>
          <a:p>
            <a:r>
              <a:rPr lang="en-US" sz="4400" dirty="0" smtClean="0">
                <a:solidFill>
                  <a:srgbClr val="F1921E"/>
                </a:solidFill>
              </a:rPr>
              <a:t>Click to edit Master title style</a:t>
            </a:r>
            <a:endParaRPr lang="en-US" sz="4400" dirty="0">
              <a:solidFill>
                <a:srgbClr val="F1921E"/>
              </a:solidFill>
            </a:endParaRPr>
          </a:p>
        </p:txBody>
      </p:sp>
      <p:cxnSp>
        <p:nvCxnSpPr>
          <p:cNvPr id="12" name="Straight Connector 11"/>
          <p:cNvCxnSpPr/>
          <p:nvPr/>
        </p:nvCxnSpPr>
        <p:spPr>
          <a:xfrm>
            <a:off x="107504" y="1196752"/>
            <a:ext cx="7488832" cy="1733"/>
          </a:xfrm>
          <a:prstGeom prst="line">
            <a:avLst/>
          </a:prstGeom>
          <a:ln>
            <a:solidFill>
              <a:srgbClr val="F1921E"/>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35564777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31" r:id="rId3"/>
    <p:sldLayoutId id="2147483703" r:id="rId4"/>
  </p:sldLayoutIdLst>
  <p:timing>
    <p:tnLst>
      <p:par>
        <p:cTn id="1" dur="indefinite" restart="never" nodeType="tmRoot"/>
      </p:par>
    </p:tnLst>
  </p:timing>
  <p:txStyles>
    <p:titleStyle>
      <a:lvl1pPr algn="l" defTabSz="457200" rtl="0" eaLnBrk="1" latinLnBrk="0" hangingPunct="1">
        <a:spcBef>
          <a:spcPct val="0"/>
        </a:spcBef>
        <a:buNone/>
        <a:defRPr sz="2500" kern="1200">
          <a:solidFill>
            <a:schemeClr val="bg1"/>
          </a:solidFill>
          <a:latin typeface="+mn-lt"/>
          <a:ea typeface="+mj-ea"/>
          <a:cs typeface="+mj-cs"/>
        </a:defRPr>
      </a:lvl1pPr>
    </p:titleStyle>
    <p:bodyStyle>
      <a:lvl1pPr marL="360000" indent="-360000" algn="l" defTabSz="457200" rtl="0" eaLnBrk="1" latinLnBrk="0" hangingPunct="1">
        <a:spcBef>
          <a:spcPts val="300"/>
        </a:spcBef>
        <a:spcAft>
          <a:spcPts val="300"/>
        </a:spcAft>
        <a:buClr>
          <a:srgbClr val="F1921E"/>
        </a:buClr>
        <a:buSzPct val="100000"/>
        <a:buFont typeface="Wingdings" pitchFamily="2" charset="2"/>
        <a:buChar char="q"/>
        <a:defRPr lang="en-US" sz="2500" kern="1200" dirty="0" smtClean="0">
          <a:solidFill>
            <a:schemeClr val="tx1"/>
          </a:solidFill>
          <a:latin typeface="+mn-lt"/>
          <a:ea typeface="+mn-ea"/>
          <a:cs typeface="+mn-cs"/>
        </a:defRPr>
      </a:lvl1pPr>
      <a:lvl2pPr marL="720725" indent="-358775" algn="l" defTabSz="457200" rtl="0" eaLnBrk="1" latinLnBrk="0" hangingPunct="1">
        <a:spcBef>
          <a:spcPts val="300"/>
        </a:spcBef>
        <a:spcAft>
          <a:spcPts val="300"/>
        </a:spcAft>
        <a:buClr>
          <a:srgbClr val="F1921E"/>
        </a:buClr>
        <a:buSzPct val="100000"/>
        <a:buFont typeface="Wingdings" pitchFamily="2" charset="2"/>
        <a:buChar char="q"/>
        <a:defRPr lang="en-US" sz="1800" kern="1200" dirty="0" smtClean="0">
          <a:solidFill>
            <a:schemeClr val="tx1"/>
          </a:solidFill>
          <a:latin typeface="+mn-lt"/>
          <a:ea typeface="+mn-ea"/>
          <a:cs typeface="+mn-cs"/>
        </a:defRPr>
      </a:lvl2pPr>
      <a:lvl3pPr marL="1080000" indent="-360000" algn="l" defTabSz="457200" rtl="0" eaLnBrk="1" latinLnBrk="0" hangingPunct="1">
        <a:spcBef>
          <a:spcPts val="300"/>
        </a:spcBef>
        <a:spcAft>
          <a:spcPts val="300"/>
        </a:spcAft>
        <a:buClr>
          <a:srgbClr val="F1921E"/>
        </a:buClr>
        <a:buSzPct val="100000"/>
        <a:buFont typeface="Wingdings" pitchFamily="2" charset="2"/>
        <a:buChar char="q"/>
        <a:defRPr lang="en-US" sz="1600" kern="1200" dirty="0" smtClean="0">
          <a:solidFill>
            <a:schemeClr val="tx1"/>
          </a:solidFill>
          <a:latin typeface="+mn-lt"/>
          <a:ea typeface="+mn-ea"/>
          <a:cs typeface="+mn-cs"/>
        </a:defRPr>
      </a:lvl3pPr>
      <a:lvl4pPr marL="1080000" indent="-360000" algn="l" defTabSz="457200" rtl="0" eaLnBrk="1" latinLnBrk="0" hangingPunct="1">
        <a:spcBef>
          <a:spcPts val="300"/>
        </a:spcBef>
        <a:spcAft>
          <a:spcPts val="300"/>
        </a:spcAft>
        <a:buClr>
          <a:srgbClr val="F1921E"/>
        </a:buClr>
        <a:buSzPct val="100000"/>
        <a:buFont typeface="Wingdings" pitchFamily="2" charset="2"/>
        <a:buChar char="q"/>
        <a:defRPr lang="en-US" sz="1600" kern="1200" baseline="0" dirty="0" smtClean="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Content Placeholder 5"/>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7740352" y="116631"/>
            <a:ext cx="1285496" cy="1422541"/>
          </a:xfrm>
          <a:prstGeom prst="rect">
            <a:avLst/>
          </a:prstGeom>
        </p:spPr>
      </p:pic>
      <p:sp>
        <p:nvSpPr>
          <p:cNvPr id="3" name="Text Placeholder 2"/>
          <p:cNvSpPr>
            <a:spLocks noGrp="1"/>
          </p:cNvSpPr>
          <p:nvPr>
            <p:ph type="body" idx="1"/>
          </p:nvPr>
        </p:nvSpPr>
        <p:spPr>
          <a:xfrm>
            <a:off x="286026" y="1412776"/>
            <a:ext cx="8606454" cy="5112568"/>
          </a:xfrm>
          <a:prstGeom prst="rect">
            <a:avLst/>
          </a:prstGeom>
        </p:spPr>
        <p:txBody>
          <a:bodyPr vert="horz" lIns="91440" tIns="45720" rIns="91440" bIns="45720" rtlCol="0">
            <a:normAutofit/>
          </a:bodyPr>
          <a:lstStyle/>
          <a:p>
            <a:pPr lvl="0">
              <a:buClr>
                <a:srgbClr val="57203D"/>
              </a:buClr>
            </a:pPr>
            <a:r>
              <a:rPr lang="en-US" dirty="0" smtClean="0"/>
              <a:t>Click to edit Master text styles</a:t>
            </a:r>
          </a:p>
          <a:p>
            <a:pPr lvl="1">
              <a:buClr>
                <a:srgbClr val="57203D"/>
              </a:buClr>
            </a:pPr>
            <a:r>
              <a:rPr lang="en-US" dirty="0" smtClean="0"/>
              <a:t>Second level</a:t>
            </a:r>
          </a:p>
          <a:p>
            <a:pPr lvl="2">
              <a:buClr>
                <a:srgbClr val="57203D"/>
              </a:buClr>
            </a:pPr>
            <a:r>
              <a:rPr lang="en-US" dirty="0" smtClean="0"/>
              <a:t>Third level</a:t>
            </a:r>
          </a:p>
        </p:txBody>
      </p:sp>
      <p:sp>
        <p:nvSpPr>
          <p:cNvPr id="6" name="Footer Placeholder 3"/>
          <p:cNvSpPr>
            <a:spLocks noGrp="1"/>
          </p:cNvSpPr>
          <p:nvPr>
            <p:ph type="ftr" sz="quarter" idx="3"/>
          </p:nvPr>
        </p:nvSpPr>
        <p:spPr>
          <a:xfrm>
            <a:off x="1047750" y="6572250"/>
            <a:ext cx="7048500" cy="285750"/>
          </a:xfrm>
          <a:prstGeom prst="rect">
            <a:avLst/>
          </a:prstGeom>
        </p:spPr>
        <p:txBody>
          <a:bodyPr vert="horz" lIns="91440" tIns="45720" rIns="91440" bIns="45720" rtlCol="0" anchor="ctr"/>
          <a:lstStyle>
            <a:lvl1pPr algn="ctr">
              <a:defRPr sz="1200">
                <a:solidFill>
                  <a:schemeClr val="tx1"/>
                </a:solidFill>
              </a:defRPr>
            </a:lvl1pPr>
          </a:lstStyle>
          <a:p>
            <a:endParaRPr lang="en-GB" dirty="0"/>
          </a:p>
        </p:txBody>
      </p:sp>
      <p:sp>
        <p:nvSpPr>
          <p:cNvPr id="9" name="Slide Number Placeholder 5"/>
          <p:cNvSpPr>
            <a:spLocks noGrp="1"/>
          </p:cNvSpPr>
          <p:nvPr>
            <p:ph type="sldNum" sz="quarter" idx="4"/>
          </p:nvPr>
        </p:nvSpPr>
        <p:spPr>
          <a:xfrm>
            <a:off x="8162925" y="6572250"/>
            <a:ext cx="752474" cy="285750"/>
          </a:xfrm>
          <a:prstGeom prst="rect">
            <a:avLst/>
          </a:prstGeom>
        </p:spPr>
        <p:txBody>
          <a:bodyPr vert="horz" lIns="91440" tIns="45720" rIns="91440" bIns="45720" rtlCol="0" anchor="ctr"/>
          <a:lstStyle>
            <a:lvl1pPr algn="r">
              <a:defRPr sz="1200">
                <a:solidFill>
                  <a:schemeClr val="tx1"/>
                </a:solidFill>
              </a:defRPr>
            </a:lvl1pPr>
          </a:lstStyle>
          <a:p>
            <a:fld id="{60FA6291-0391-4E9F-A857-B3DC68EC0E99}" type="slidenum">
              <a:rPr lang="en-GB" smtClean="0"/>
              <a:pPr/>
              <a:t>‹#›</a:t>
            </a:fld>
            <a:endParaRPr lang="en-GB"/>
          </a:p>
        </p:txBody>
      </p:sp>
      <p:sp>
        <p:nvSpPr>
          <p:cNvPr id="11" name="Title Placeholder 1"/>
          <p:cNvSpPr txBox="1">
            <a:spLocks/>
          </p:cNvSpPr>
          <p:nvPr/>
        </p:nvSpPr>
        <p:spPr>
          <a:xfrm>
            <a:off x="286027" y="209551"/>
            <a:ext cx="7310310" cy="959768"/>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kern="1200">
                <a:solidFill>
                  <a:srgbClr val="57203D"/>
                </a:solidFill>
                <a:latin typeface="+mj-lt"/>
                <a:ea typeface="+mj-ea"/>
                <a:cs typeface="+mj-cs"/>
              </a:defRPr>
            </a:lvl1pPr>
          </a:lstStyle>
          <a:p>
            <a:r>
              <a:rPr lang="en-US" smtClean="0"/>
              <a:t>Click to edit Master title style</a:t>
            </a:r>
            <a:endParaRPr lang="en-US" dirty="0"/>
          </a:p>
        </p:txBody>
      </p:sp>
      <p:cxnSp>
        <p:nvCxnSpPr>
          <p:cNvPr id="12" name="Straight Connector 11"/>
          <p:cNvCxnSpPr/>
          <p:nvPr/>
        </p:nvCxnSpPr>
        <p:spPr>
          <a:xfrm>
            <a:off x="107504" y="1196752"/>
            <a:ext cx="7488832" cy="1733"/>
          </a:xfrm>
          <a:prstGeom prst="line">
            <a:avLst/>
          </a:prstGeom>
          <a:ln>
            <a:solidFill>
              <a:srgbClr val="57203D"/>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4157828577"/>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32" r:id="rId3"/>
    <p:sldLayoutId id="2147483708" r:id="rId4"/>
  </p:sldLayoutIdLst>
  <p:timing>
    <p:tnLst>
      <p:par>
        <p:cTn id="1" dur="indefinite" restart="never" nodeType="tmRoot"/>
      </p:par>
    </p:tnLst>
  </p:timing>
  <p:txStyles>
    <p:titleStyle>
      <a:lvl1pPr algn="l" defTabSz="457200" rtl="0" eaLnBrk="1" latinLnBrk="0" hangingPunct="1">
        <a:spcBef>
          <a:spcPct val="0"/>
        </a:spcBef>
        <a:buNone/>
        <a:defRPr sz="2500" kern="1200">
          <a:solidFill>
            <a:schemeClr val="bg1"/>
          </a:solidFill>
          <a:latin typeface="+mn-lt"/>
          <a:ea typeface="+mj-ea"/>
          <a:cs typeface="+mj-cs"/>
        </a:defRPr>
      </a:lvl1pPr>
    </p:titleStyle>
    <p:bodyStyle>
      <a:lvl1pPr marL="360000" indent="-360000" algn="l" defTabSz="457200" rtl="0" eaLnBrk="1" latinLnBrk="0" hangingPunct="1">
        <a:spcBef>
          <a:spcPts val="300"/>
        </a:spcBef>
        <a:spcAft>
          <a:spcPts val="300"/>
        </a:spcAft>
        <a:buClr>
          <a:srgbClr val="57203D"/>
        </a:buClr>
        <a:buSzPct val="100000"/>
        <a:buFont typeface="Wingdings" pitchFamily="2" charset="2"/>
        <a:buChar char="q"/>
        <a:defRPr lang="en-US" sz="2500" kern="1200" dirty="0" smtClean="0">
          <a:solidFill>
            <a:schemeClr val="tx1"/>
          </a:solidFill>
          <a:latin typeface="+mn-lt"/>
          <a:ea typeface="+mn-ea"/>
          <a:cs typeface="+mn-cs"/>
        </a:defRPr>
      </a:lvl1pPr>
      <a:lvl2pPr marL="720725" indent="-358775" algn="l" defTabSz="457200" rtl="0" eaLnBrk="1" latinLnBrk="0" hangingPunct="1">
        <a:spcBef>
          <a:spcPts val="300"/>
        </a:spcBef>
        <a:spcAft>
          <a:spcPts val="300"/>
        </a:spcAft>
        <a:buClr>
          <a:srgbClr val="57203D"/>
        </a:buClr>
        <a:buSzPct val="100000"/>
        <a:buFont typeface="Wingdings" pitchFamily="2" charset="2"/>
        <a:buChar char="q"/>
        <a:defRPr lang="en-US" sz="1800" kern="1200" dirty="0" smtClean="0">
          <a:solidFill>
            <a:schemeClr val="tx1"/>
          </a:solidFill>
          <a:latin typeface="+mn-lt"/>
          <a:ea typeface="+mn-ea"/>
          <a:cs typeface="+mn-cs"/>
        </a:defRPr>
      </a:lvl2pPr>
      <a:lvl3pPr marL="1080000" indent="-360000" algn="l" defTabSz="457200" rtl="0" eaLnBrk="1" latinLnBrk="0" hangingPunct="1">
        <a:spcBef>
          <a:spcPts val="300"/>
        </a:spcBef>
        <a:spcAft>
          <a:spcPts val="300"/>
        </a:spcAft>
        <a:buClr>
          <a:srgbClr val="57203D"/>
        </a:buClr>
        <a:buSzPct val="100000"/>
        <a:buFont typeface="Wingdings" pitchFamily="2" charset="2"/>
        <a:buChar char="q"/>
        <a:defRPr lang="en-US" sz="1600" kern="1200" baseline="0" dirty="0" smtClean="0">
          <a:solidFill>
            <a:schemeClr val="tx1"/>
          </a:solidFill>
          <a:latin typeface="+mn-lt"/>
          <a:ea typeface="+mn-ea"/>
          <a:cs typeface="+mn-cs"/>
        </a:defRPr>
      </a:lvl3pPr>
      <a:lvl4pPr marL="720000" indent="0" algn="l" defTabSz="457200" rtl="0" eaLnBrk="1" latinLnBrk="0" hangingPunct="1">
        <a:spcBef>
          <a:spcPts val="300"/>
        </a:spcBef>
        <a:spcAft>
          <a:spcPts val="300"/>
        </a:spcAft>
        <a:buClr>
          <a:srgbClr val="57203D"/>
        </a:buClr>
        <a:buSzPct val="100000"/>
        <a:buFont typeface="Wingdings" pitchFamily="2" charset="2"/>
        <a:buNone/>
        <a:defRPr lang="en-US" sz="1600" kern="1200" baseline="0" dirty="0" smtClean="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Content Placeholder 5"/>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7740352" y="116631"/>
            <a:ext cx="1285496" cy="1422541"/>
          </a:xfrm>
          <a:prstGeom prst="rect">
            <a:avLst/>
          </a:prstGeom>
        </p:spPr>
      </p:pic>
      <p:sp>
        <p:nvSpPr>
          <p:cNvPr id="3" name="Text Placeholder 2"/>
          <p:cNvSpPr>
            <a:spLocks noGrp="1"/>
          </p:cNvSpPr>
          <p:nvPr>
            <p:ph type="body" idx="1"/>
          </p:nvPr>
        </p:nvSpPr>
        <p:spPr>
          <a:xfrm>
            <a:off x="286026" y="1412776"/>
            <a:ext cx="8606454" cy="5112568"/>
          </a:xfrm>
          <a:prstGeom prst="rect">
            <a:avLst/>
          </a:prstGeom>
        </p:spPr>
        <p:txBody>
          <a:bodyPr vert="horz" lIns="91440" tIns="45720" rIns="91440" bIns="45720" rtlCol="0">
            <a:normAutofit/>
          </a:bodyPr>
          <a:lstStyle/>
          <a:p>
            <a:pPr lvl="0">
              <a:buClr>
                <a:srgbClr val="294046"/>
              </a:buClr>
            </a:pPr>
            <a:r>
              <a:rPr lang="en-US" dirty="0" smtClean="0"/>
              <a:t>Click to edit Master text styles</a:t>
            </a:r>
          </a:p>
          <a:p>
            <a:pPr lvl="1">
              <a:buClr>
                <a:srgbClr val="294046"/>
              </a:buClr>
            </a:pPr>
            <a:r>
              <a:rPr lang="en-US" dirty="0" smtClean="0"/>
              <a:t>Second level</a:t>
            </a:r>
          </a:p>
          <a:p>
            <a:pPr lvl="2">
              <a:buClr>
                <a:srgbClr val="294046"/>
              </a:buClr>
            </a:pPr>
            <a:r>
              <a:rPr lang="en-US" dirty="0" smtClean="0"/>
              <a:t>Third level</a:t>
            </a:r>
          </a:p>
        </p:txBody>
      </p:sp>
      <p:sp>
        <p:nvSpPr>
          <p:cNvPr id="6" name="Footer Placeholder 3"/>
          <p:cNvSpPr>
            <a:spLocks noGrp="1"/>
          </p:cNvSpPr>
          <p:nvPr>
            <p:ph type="ftr" sz="quarter" idx="3"/>
          </p:nvPr>
        </p:nvSpPr>
        <p:spPr>
          <a:xfrm>
            <a:off x="1047750" y="6572250"/>
            <a:ext cx="7048500" cy="285750"/>
          </a:xfrm>
          <a:prstGeom prst="rect">
            <a:avLst/>
          </a:prstGeom>
        </p:spPr>
        <p:txBody>
          <a:bodyPr vert="horz" lIns="91440" tIns="45720" rIns="91440" bIns="45720" rtlCol="0" anchor="ctr"/>
          <a:lstStyle>
            <a:lvl1pPr algn="ctr">
              <a:defRPr sz="1200">
                <a:solidFill>
                  <a:schemeClr val="tx1"/>
                </a:solidFill>
              </a:defRPr>
            </a:lvl1pPr>
          </a:lstStyle>
          <a:p>
            <a:endParaRPr lang="en-GB" dirty="0"/>
          </a:p>
        </p:txBody>
      </p:sp>
      <p:sp>
        <p:nvSpPr>
          <p:cNvPr id="9" name="Slide Number Placeholder 5"/>
          <p:cNvSpPr>
            <a:spLocks noGrp="1"/>
          </p:cNvSpPr>
          <p:nvPr>
            <p:ph type="sldNum" sz="quarter" idx="4"/>
          </p:nvPr>
        </p:nvSpPr>
        <p:spPr>
          <a:xfrm>
            <a:off x="8162925" y="6572250"/>
            <a:ext cx="752474" cy="285750"/>
          </a:xfrm>
          <a:prstGeom prst="rect">
            <a:avLst/>
          </a:prstGeom>
        </p:spPr>
        <p:txBody>
          <a:bodyPr vert="horz" lIns="91440" tIns="45720" rIns="91440" bIns="45720" rtlCol="0" anchor="ctr"/>
          <a:lstStyle>
            <a:lvl1pPr algn="r">
              <a:defRPr sz="1200">
                <a:solidFill>
                  <a:schemeClr val="tx1"/>
                </a:solidFill>
              </a:defRPr>
            </a:lvl1pPr>
          </a:lstStyle>
          <a:p>
            <a:fld id="{60FA6291-0391-4E9F-A857-B3DC68EC0E99}" type="slidenum">
              <a:rPr lang="en-GB" smtClean="0"/>
              <a:pPr/>
              <a:t>‹#›</a:t>
            </a:fld>
            <a:endParaRPr lang="en-GB"/>
          </a:p>
        </p:txBody>
      </p:sp>
      <p:sp>
        <p:nvSpPr>
          <p:cNvPr id="11" name="Title Placeholder 1"/>
          <p:cNvSpPr txBox="1">
            <a:spLocks/>
          </p:cNvSpPr>
          <p:nvPr/>
        </p:nvSpPr>
        <p:spPr>
          <a:xfrm>
            <a:off x="286027" y="209551"/>
            <a:ext cx="7310310" cy="959768"/>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kern="1200">
                <a:solidFill>
                  <a:srgbClr val="294046"/>
                </a:solidFill>
                <a:latin typeface="+mj-lt"/>
                <a:ea typeface="+mj-ea"/>
                <a:cs typeface="+mj-cs"/>
              </a:defRPr>
            </a:lvl1pPr>
          </a:lstStyle>
          <a:p>
            <a:r>
              <a:rPr lang="en-US" smtClean="0"/>
              <a:t>Click to edit Master title style</a:t>
            </a:r>
            <a:endParaRPr lang="en-US" dirty="0"/>
          </a:p>
        </p:txBody>
      </p:sp>
      <p:cxnSp>
        <p:nvCxnSpPr>
          <p:cNvPr id="12" name="Straight Connector 11"/>
          <p:cNvCxnSpPr/>
          <p:nvPr/>
        </p:nvCxnSpPr>
        <p:spPr>
          <a:xfrm>
            <a:off x="107504" y="1196752"/>
            <a:ext cx="7488832" cy="1733"/>
          </a:xfrm>
          <a:prstGeom prst="line">
            <a:avLst/>
          </a:prstGeom>
          <a:ln>
            <a:solidFill>
              <a:srgbClr val="294046"/>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17974416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33" r:id="rId3"/>
    <p:sldLayoutId id="2147483713" r:id="rId4"/>
  </p:sldLayoutIdLst>
  <p:timing>
    <p:tnLst>
      <p:par>
        <p:cTn id="1" dur="indefinite" restart="never" nodeType="tmRoot"/>
      </p:par>
    </p:tnLst>
  </p:timing>
  <p:txStyles>
    <p:titleStyle>
      <a:lvl1pPr algn="l" defTabSz="457200" rtl="0" eaLnBrk="1" latinLnBrk="0" hangingPunct="1">
        <a:spcBef>
          <a:spcPct val="0"/>
        </a:spcBef>
        <a:buNone/>
        <a:defRPr sz="2500" kern="1200">
          <a:solidFill>
            <a:schemeClr val="bg1"/>
          </a:solidFill>
          <a:latin typeface="+mn-lt"/>
          <a:ea typeface="+mj-ea"/>
          <a:cs typeface="+mj-cs"/>
        </a:defRPr>
      </a:lvl1pPr>
    </p:titleStyle>
    <p:bodyStyle>
      <a:lvl1pPr marL="360000" indent="-360000" algn="l" defTabSz="457200" rtl="0" eaLnBrk="1" latinLnBrk="0" hangingPunct="1">
        <a:spcBef>
          <a:spcPts val="300"/>
        </a:spcBef>
        <a:spcAft>
          <a:spcPts val="300"/>
        </a:spcAft>
        <a:buClr>
          <a:srgbClr val="294046"/>
        </a:buClr>
        <a:buSzPct val="100000"/>
        <a:buFont typeface="Wingdings" pitchFamily="2" charset="2"/>
        <a:buChar char="q"/>
        <a:defRPr lang="en-US" sz="2500" kern="1200" dirty="0" smtClean="0">
          <a:solidFill>
            <a:schemeClr val="tx1"/>
          </a:solidFill>
          <a:latin typeface="+mn-lt"/>
          <a:ea typeface="+mn-ea"/>
          <a:cs typeface="+mn-cs"/>
        </a:defRPr>
      </a:lvl1pPr>
      <a:lvl2pPr marL="720725" indent="-358775" algn="l" defTabSz="457200" rtl="0" eaLnBrk="1" latinLnBrk="0" hangingPunct="1">
        <a:spcBef>
          <a:spcPts val="300"/>
        </a:spcBef>
        <a:spcAft>
          <a:spcPts val="300"/>
        </a:spcAft>
        <a:buClr>
          <a:srgbClr val="294046"/>
        </a:buClr>
        <a:buSzPct val="100000"/>
        <a:buFont typeface="Wingdings" pitchFamily="2" charset="2"/>
        <a:buChar char="q"/>
        <a:defRPr lang="en-US" sz="1800" kern="1200" baseline="0" dirty="0" smtClean="0">
          <a:solidFill>
            <a:schemeClr val="tx1"/>
          </a:solidFill>
          <a:latin typeface="+mn-lt"/>
          <a:ea typeface="+mn-ea"/>
          <a:cs typeface="+mn-cs"/>
        </a:defRPr>
      </a:lvl2pPr>
      <a:lvl3pPr marL="1080000" indent="-360000" algn="l" defTabSz="457200" rtl="0" eaLnBrk="1" latinLnBrk="0" hangingPunct="1">
        <a:spcBef>
          <a:spcPts val="300"/>
        </a:spcBef>
        <a:spcAft>
          <a:spcPts val="300"/>
        </a:spcAft>
        <a:buClr>
          <a:srgbClr val="294046"/>
        </a:buClr>
        <a:buSzPct val="100000"/>
        <a:buFont typeface="Wingdings" pitchFamily="2" charset="2"/>
        <a:buChar char="q"/>
        <a:defRPr lang="en-US" sz="1600" kern="1200" dirty="0" smtClean="0">
          <a:solidFill>
            <a:schemeClr val="tx1"/>
          </a:solidFill>
          <a:latin typeface="+mn-lt"/>
          <a:ea typeface="+mn-ea"/>
          <a:cs typeface="+mn-cs"/>
        </a:defRPr>
      </a:lvl3pPr>
      <a:lvl4pPr marL="1080000" indent="-360000" algn="l" defTabSz="457200" rtl="0" eaLnBrk="1" latinLnBrk="0" hangingPunct="1">
        <a:spcBef>
          <a:spcPts val="300"/>
        </a:spcBef>
        <a:spcAft>
          <a:spcPts val="300"/>
        </a:spcAft>
        <a:buClr>
          <a:srgbClr val="294046"/>
        </a:buClr>
        <a:buSzPct val="100000"/>
        <a:buFont typeface="Wingdings" pitchFamily="2" charset="2"/>
        <a:buChar char="q"/>
        <a:defRPr lang="en-US" sz="1600" kern="1200" baseline="0" dirty="0" smtClean="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6026" y="1412776"/>
            <a:ext cx="8606454" cy="5112568"/>
          </a:xfrm>
          <a:prstGeom prst="rect">
            <a:avLst/>
          </a:prstGeom>
        </p:spPr>
        <p:txBody>
          <a:bodyPr vert="horz" lIns="91440" tIns="45720" rIns="91440" bIns="45720" rtlCol="0">
            <a:normAutofit/>
          </a:bodyPr>
          <a:lstStyle/>
          <a:p>
            <a:pPr lvl="0">
              <a:buClr>
                <a:srgbClr val="1A4B7F"/>
              </a:buClr>
            </a:pPr>
            <a:r>
              <a:rPr lang="en-US" dirty="0" smtClean="0"/>
              <a:t>Click to edit Master text styles</a:t>
            </a:r>
          </a:p>
          <a:p>
            <a:pPr lvl="1">
              <a:buClr>
                <a:srgbClr val="1A4B7F"/>
              </a:buClr>
            </a:pPr>
            <a:r>
              <a:rPr lang="en-US" dirty="0" smtClean="0"/>
              <a:t>Second level</a:t>
            </a:r>
          </a:p>
          <a:p>
            <a:pPr lvl="2">
              <a:buClr>
                <a:srgbClr val="1A4B7F"/>
              </a:buClr>
            </a:pPr>
            <a:r>
              <a:rPr lang="en-US" dirty="0" smtClean="0"/>
              <a:t>Third level</a:t>
            </a:r>
          </a:p>
        </p:txBody>
      </p:sp>
      <p:sp>
        <p:nvSpPr>
          <p:cNvPr id="6" name="Footer Placeholder 3"/>
          <p:cNvSpPr>
            <a:spLocks noGrp="1"/>
          </p:cNvSpPr>
          <p:nvPr>
            <p:ph type="ftr" sz="quarter" idx="3"/>
          </p:nvPr>
        </p:nvSpPr>
        <p:spPr>
          <a:xfrm>
            <a:off x="1047750" y="6572250"/>
            <a:ext cx="7048500" cy="285750"/>
          </a:xfrm>
          <a:prstGeom prst="rect">
            <a:avLst/>
          </a:prstGeom>
        </p:spPr>
        <p:txBody>
          <a:bodyPr vert="horz" lIns="91440" tIns="45720" rIns="91440" bIns="45720" rtlCol="0" anchor="ctr"/>
          <a:lstStyle>
            <a:lvl1pPr algn="ctr">
              <a:defRPr sz="1200">
                <a:solidFill>
                  <a:schemeClr val="tx1"/>
                </a:solidFill>
              </a:defRPr>
            </a:lvl1pPr>
          </a:lstStyle>
          <a:p>
            <a:endParaRPr lang="en-GB" dirty="0"/>
          </a:p>
        </p:txBody>
      </p:sp>
      <p:sp>
        <p:nvSpPr>
          <p:cNvPr id="9" name="Slide Number Placeholder 5"/>
          <p:cNvSpPr>
            <a:spLocks noGrp="1"/>
          </p:cNvSpPr>
          <p:nvPr>
            <p:ph type="sldNum" sz="quarter" idx="4"/>
          </p:nvPr>
        </p:nvSpPr>
        <p:spPr>
          <a:xfrm>
            <a:off x="8162925" y="6572250"/>
            <a:ext cx="752474" cy="285750"/>
          </a:xfrm>
          <a:prstGeom prst="rect">
            <a:avLst/>
          </a:prstGeom>
        </p:spPr>
        <p:txBody>
          <a:bodyPr vert="horz" lIns="91440" tIns="45720" rIns="91440" bIns="45720" rtlCol="0" anchor="ctr"/>
          <a:lstStyle>
            <a:lvl1pPr algn="r">
              <a:defRPr sz="1200">
                <a:solidFill>
                  <a:schemeClr val="tx1"/>
                </a:solidFill>
              </a:defRPr>
            </a:lvl1pPr>
          </a:lstStyle>
          <a:p>
            <a:fld id="{60FA6291-0391-4E9F-A857-B3DC68EC0E99}" type="slidenum">
              <a:rPr lang="en-GB" smtClean="0"/>
              <a:pPr/>
              <a:t>‹#›</a:t>
            </a:fld>
            <a:endParaRPr lang="en-GB"/>
          </a:p>
        </p:txBody>
      </p:sp>
      <p:pic>
        <p:nvPicPr>
          <p:cNvPr id="10" name="Content Placeholder 5"/>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7740352" y="116631"/>
            <a:ext cx="1285496" cy="1422541"/>
          </a:xfrm>
          <a:prstGeom prst="rect">
            <a:avLst/>
          </a:prstGeom>
        </p:spPr>
      </p:pic>
      <p:sp>
        <p:nvSpPr>
          <p:cNvPr id="11" name="Title Placeholder 1"/>
          <p:cNvSpPr txBox="1">
            <a:spLocks/>
          </p:cNvSpPr>
          <p:nvPr/>
        </p:nvSpPr>
        <p:spPr>
          <a:xfrm>
            <a:off x="286027" y="209551"/>
            <a:ext cx="7310310" cy="959768"/>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kern="1200">
                <a:solidFill>
                  <a:srgbClr val="1A4B7F"/>
                </a:solidFill>
                <a:latin typeface="+mj-lt"/>
                <a:ea typeface="+mj-ea"/>
                <a:cs typeface="+mj-cs"/>
              </a:defRPr>
            </a:lvl1pPr>
          </a:lstStyle>
          <a:p>
            <a:r>
              <a:rPr lang="en-US" smtClean="0"/>
              <a:t>Click to edit Master title style</a:t>
            </a:r>
            <a:endParaRPr lang="en-US" dirty="0"/>
          </a:p>
        </p:txBody>
      </p:sp>
      <p:cxnSp>
        <p:nvCxnSpPr>
          <p:cNvPr id="12" name="Straight Connector 11"/>
          <p:cNvCxnSpPr/>
          <p:nvPr/>
        </p:nvCxnSpPr>
        <p:spPr>
          <a:xfrm>
            <a:off x="107504" y="1196752"/>
            <a:ext cx="7488832" cy="1733"/>
          </a:xfrm>
          <a:prstGeom prst="line">
            <a:avLst/>
          </a:prstGeom>
          <a:ln>
            <a:solidFill>
              <a:srgbClr val="1A4B7F"/>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08469141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34" r:id="rId3"/>
    <p:sldLayoutId id="2147483718" r:id="rId4"/>
  </p:sldLayoutIdLst>
  <p:timing>
    <p:tnLst>
      <p:par>
        <p:cTn id="1" dur="indefinite" restart="never" nodeType="tmRoot"/>
      </p:par>
    </p:tnLst>
  </p:timing>
  <p:txStyles>
    <p:titleStyle>
      <a:lvl1pPr algn="l" defTabSz="457200" rtl="0" eaLnBrk="1" latinLnBrk="0" hangingPunct="1">
        <a:spcBef>
          <a:spcPct val="0"/>
        </a:spcBef>
        <a:buNone/>
        <a:defRPr sz="2500" kern="1200">
          <a:solidFill>
            <a:schemeClr val="bg1"/>
          </a:solidFill>
          <a:latin typeface="+mn-lt"/>
          <a:ea typeface="+mj-ea"/>
          <a:cs typeface="+mj-cs"/>
        </a:defRPr>
      </a:lvl1pPr>
    </p:titleStyle>
    <p:bodyStyle>
      <a:lvl1pPr marL="360000" indent="-360000" algn="l" defTabSz="457200" rtl="0" eaLnBrk="1" latinLnBrk="0" hangingPunct="1">
        <a:spcBef>
          <a:spcPts val="300"/>
        </a:spcBef>
        <a:spcAft>
          <a:spcPts val="300"/>
        </a:spcAft>
        <a:buClr>
          <a:srgbClr val="1A4B7F"/>
        </a:buClr>
        <a:buSzPct val="100000"/>
        <a:buFont typeface="Wingdings" pitchFamily="2" charset="2"/>
        <a:buChar char="q"/>
        <a:defRPr lang="en-US" sz="2500" kern="1200" dirty="0" smtClean="0">
          <a:solidFill>
            <a:schemeClr val="tx1"/>
          </a:solidFill>
          <a:latin typeface="+mn-lt"/>
          <a:ea typeface="+mn-ea"/>
          <a:cs typeface="+mn-cs"/>
        </a:defRPr>
      </a:lvl1pPr>
      <a:lvl2pPr marL="720000" indent="-360000" algn="l" defTabSz="457200" rtl="0" eaLnBrk="1" latinLnBrk="0" hangingPunct="1">
        <a:spcBef>
          <a:spcPts val="300"/>
        </a:spcBef>
        <a:spcAft>
          <a:spcPts val="300"/>
        </a:spcAft>
        <a:buClr>
          <a:srgbClr val="1A4B7F"/>
        </a:buClr>
        <a:buSzPct val="100000"/>
        <a:buFont typeface="Wingdings" pitchFamily="2" charset="2"/>
        <a:buChar char="q"/>
        <a:defRPr lang="en-US" sz="1800" kern="1200" dirty="0" smtClean="0">
          <a:solidFill>
            <a:schemeClr val="tx1"/>
          </a:solidFill>
          <a:latin typeface="+mn-lt"/>
          <a:ea typeface="+mn-ea"/>
          <a:cs typeface="+mn-cs"/>
        </a:defRPr>
      </a:lvl2pPr>
      <a:lvl3pPr marL="1081088" indent="-358775" algn="l" defTabSz="457200" rtl="0" eaLnBrk="1" latinLnBrk="0" hangingPunct="1">
        <a:spcBef>
          <a:spcPts val="300"/>
        </a:spcBef>
        <a:spcAft>
          <a:spcPts val="300"/>
        </a:spcAft>
        <a:buClr>
          <a:srgbClr val="1A4B7F"/>
        </a:buClr>
        <a:buSzPct val="100000"/>
        <a:buFont typeface="Wingdings" pitchFamily="2" charset="2"/>
        <a:buChar char="q"/>
        <a:defRPr lang="en-US" sz="1600" kern="1200" dirty="0" smtClean="0">
          <a:solidFill>
            <a:schemeClr val="tx1"/>
          </a:solidFill>
          <a:latin typeface="+mn-lt"/>
          <a:ea typeface="+mn-ea"/>
          <a:cs typeface="+mn-cs"/>
        </a:defRPr>
      </a:lvl3pPr>
      <a:lvl4pPr marL="1080000" indent="-360000" algn="l" defTabSz="457200" rtl="0" eaLnBrk="1" latinLnBrk="0" hangingPunct="1">
        <a:spcBef>
          <a:spcPts val="300"/>
        </a:spcBef>
        <a:spcAft>
          <a:spcPts val="300"/>
        </a:spcAft>
        <a:buClr>
          <a:srgbClr val="1A4B7F"/>
        </a:buClr>
        <a:buSzPct val="100000"/>
        <a:buFont typeface="Wingdings" pitchFamily="2" charset="2"/>
        <a:buChar char="q"/>
        <a:defRPr lang="en-US" sz="1600" kern="1200" baseline="0" dirty="0" smtClean="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chart" Target="../charts/chart6.xml"/><Relationship Id="rId13" Type="http://schemas.openxmlformats.org/officeDocument/2006/relationships/chart" Target="../charts/chart11.xml"/><Relationship Id="rId3" Type="http://schemas.openxmlformats.org/officeDocument/2006/relationships/chart" Target="../charts/chart1.xml"/><Relationship Id="rId7" Type="http://schemas.openxmlformats.org/officeDocument/2006/relationships/chart" Target="../charts/chart5.xml"/><Relationship Id="rId12" Type="http://schemas.openxmlformats.org/officeDocument/2006/relationships/chart" Target="../charts/chart10.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chart" Target="../charts/chart4.xml"/><Relationship Id="rId11" Type="http://schemas.openxmlformats.org/officeDocument/2006/relationships/chart" Target="../charts/chart9.xml"/><Relationship Id="rId5" Type="http://schemas.openxmlformats.org/officeDocument/2006/relationships/chart" Target="../charts/chart3.xml"/><Relationship Id="rId10" Type="http://schemas.openxmlformats.org/officeDocument/2006/relationships/chart" Target="../charts/chart8.xml"/><Relationship Id="rId4" Type="http://schemas.openxmlformats.org/officeDocument/2006/relationships/chart" Target="../charts/chart2.xml"/><Relationship Id="rId9" Type="http://schemas.openxmlformats.org/officeDocument/2006/relationships/chart" Target="../charts/chart7.xml"/><Relationship Id="rId1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6369432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423" y="371784"/>
            <a:ext cx="7310310" cy="959768"/>
          </a:xfrm>
        </p:spPr>
        <p:txBody>
          <a:bodyPr/>
          <a:lstStyle/>
          <a:p>
            <a:pPr algn="ctr"/>
            <a:r>
              <a:rPr lang="en-US" sz="3200" dirty="0" smtClean="0">
                <a:solidFill>
                  <a:schemeClr val="tx2">
                    <a:lumMod val="75000"/>
                  </a:schemeClr>
                </a:solidFill>
              </a:rPr>
              <a:t>Compass</a:t>
            </a:r>
            <a:r>
              <a:rPr lang="ru-RU" sz="3200" dirty="0" smtClean="0">
                <a:solidFill>
                  <a:schemeClr val="tx2">
                    <a:lumMod val="75000"/>
                  </a:schemeClr>
                </a:solidFill>
              </a:rPr>
              <a:t/>
            </a:r>
            <a:br>
              <a:rPr lang="ru-RU" sz="3200" dirty="0" smtClean="0">
                <a:solidFill>
                  <a:schemeClr val="tx2">
                    <a:lumMod val="75000"/>
                  </a:schemeClr>
                </a:solidFill>
              </a:rPr>
            </a:br>
            <a:r>
              <a:rPr lang="en-US" sz="3200" dirty="0" smtClean="0">
                <a:solidFill>
                  <a:schemeClr val="tx1">
                    <a:lumMod val="75000"/>
                    <a:lumOff val="25000"/>
                  </a:schemeClr>
                </a:solidFill>
              </a:rPr>
              <a:t>Focus Area</a:t>
            </a:r>
            <a:r>
              <a:rPr lang="ru-RU" sz="3200" dirty="0" smtClean="0">
                <a:solidFill>
                  <a:schemeClr val="tx1">
                    <a:lumMod val="75000"/>
                    <a:lumOff val="25000"/>
                  </a:schemeClr>
                </a:solidFill>
              </a:rPr>
              <a:t> </a:t>
            </a:r>
            <a:r>
              <a:rPr lang="ru-RU" sz="3200" dirty="0">
                <a:solidFill>
                  <a:schemeClr val="tx1">
                    <a:lumMod val="75000"/>
                    <a:lumOff val="25000"/>
                  </a:schemeClr>
                </a:solidFill>
              </a:rPr>
              <a:t>1</a:t>
            </a:r>
            <a:br>
              <a:rPr lang="ru-RU" sz="3200" dirty="0">
                <a:solidFill>
                  <a:schemeClr val="tx1">
                    <a:lumMod val="75000"/>
                    <a:lumOff val="25000"/>
                  </a:schemeClr>
                </a:solidFill>
              </a:rPr>
            </a:br>
            <a:endParaRPr lang="en-GB" sz="3200" dirty="0">
              <a:solidFill>
                <a:schemeClr val="tx2">
                  <a:lumMod val="75000"/>
                </a:schemeClr>
              </a:solidFill>
            </a:endParaRPr>
          </a:p>
        </p:txBody>
      </p:sp>
      <p:sp>
        <p:nvSpPr>
          <p:cNvPr id="4" name="Footer Placeholder 3"/>
          <p:cNvSpPr>
            <a:spLocks noGrp="1"/>
          </p:cNvSpPr>
          <p:nvPr>
            <p:ph type="ftr" sz="quarter" idx="3"/>
          </p:nvPr>
        </p:nvSpPr>
        <p:spPr/>
        <p:txBody>
          <a:bodyPr/>
          <a:lstStyle/>
          <a:p>
            <a:r>
              <a:rPr lang="en-GB" dirty="0" smtClean="0">
                <a:solidFill>
                  <a:schemeClr val="tx2">
                    <a:lumMod val="75000"/>
                  </a:schemeClr>
                </a:solidFill>
              </a:rPr>
              <a:t>WANO Restricted Distribution</a:t>
            </a:r>
            <a:endParaRPr lang="en-GB" dirty="0">
              <a:solidFill>
                <a:schemeClr val="tx2">
                  <a:lumMod val="75000"/>
                </a:schemeClr>
              </a:solidFill>
            </a:endParaRPr>
          </a:p>
        </p:txBody>
      </p:sp>
      <p:sp>
        <p:nvSpPr>
          <p:cNvPr id="3" name="Прямоугольник 2"/>
          <p:cNvSpPr/>
          <p:nvPr/>
        </p:nvSpPr>
        <p:spPr>
          <a:xfrm>
            <a:off x="299675" y="1309271"/>
            <a:ext cx="8557722" cy="3637919"/>
          </a:xfrm>
          <a:prstGeom prst="rect">
            <a:avLst/>
          </a:prstGeom>
        </p:spPr>
        <p:txBody>
          <a:bodyPr wrap="square">
            <a:spAutoFit/>
          </a:bodyPr>
          <a:lstStyle/>
          <a:p>
            <a:pPr algn="just" fontAlgn="ctr">
              <a:lnSpc>
                <a:spcPct val="120000"/>
              </a:lnSpc>
              <a:spcAft>
                <a:spcPts val="0"/>
              </a:spcAft>
            </a:pPr>
            <a:endParaRPr lang="ru-RU" sz="2400" dirty="0" smtClean="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algn="just" fontAlgn="ctr">
              <a:lnSpc>
                <a:spcPct val="120000"/>
              </a:lnSpc>
              <a:spcAft>
                <a:spcPts val="0"/>
              </a:spcAft>
            </a:pPr>
            <a:r>
              <a:rPr lang="ru-RU" sz="2800" dirty="0" smtClean="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n-US" sz="2800" b="1" dirty="0" smtClean="0">
                <a:solidFill>
                  <a:schemeClr val="tx1">
                    <a:lumMod val="75000"/>
                    <a:lumOff val="25000"/>
                  </a:schemeClr>
                </a:solidFill>
              </a:rPr>
              <a:t>We are expected to critically review performance and enforce high standards of excellence in nuclear safety and reliability.</a:t>
            </a:r>
            <a:r>
              <a:rPr lang="ru-RU" sz="2800" b="1" dirty="0" smtClean="0">
                <a:solidFill>
                  <a:schemeClr val="tx1">
                    <a:lumMod val="75000"/>
                    <a:lumOff val="25000"/>
                  </a:schemeClr>
                </a:solidFill>
                <a:ea typeface="Calibri" panose="020F0502020204030204" pitchFamily="34" charset="0"/>
                <a:cs typeface="Calibri" panose="020F0502020204030204" pitchFamily="34" charset="0"/>
              </a:rPr>
              <a:t> </a:t>
            </a:r>
            <a:endParaRPr lang="en-US" sz="2800" b="1" dirty="0" smtClean="0">
              <a:solidFill>
                <a:schemeClr val="tx1">
                  <a:lumMod val="75000"/>
                  <a:lumOff val="25000"/>
                </a:schemeClr>
              </a:solidFill>
              <a:ea typeface="Calibri" panose="020F0502020204030204" pitchFamily="34" charset="0"/>
              <a:cs typeface="Calibri" panose="020F0502020204030204" pitchFamily="34" charset="0"/>
            </a:endParaRPr>
          </a:p>
          <a:p>
            <a:pPr algn="just" fontAlgn="ctr">
              <a:lnSpc>
                <a:spcPct val="120000"/>
              </a:lnSpc>
            </a:pPr>
            <a:r>
              <a:rPr lang="en-US" sz="2800" b="1" dirty="0" smtClean="0">
                <a:solidFill>
                  <a:srgbClr val="C00000"/>
                </a:solidFill>
              </a:rPr>
              <a:t>Identifying areas </a:t>
            </a:r>
            <a:r>
              <a:rPr lang="en-US" sz="2800" b="1" dirty="0" smtClean="0">
                <a:solidFill>
                  <a:schemeClr val="tx1">
                    <a:lumMod val="75000"/>
                    <a:lumOff val="25000"/>
                  </a:schemeClr>
                </a:solidFill>
              </a:rPr>
              <a:t>where members do not meet these expectations and taking appropriate actions in response to these areas is</a:t>
            </a:r>
            <a:r>
              <a:rPr lang="en-US" sz="2800" dirty="0" smtClean="0"/>
              <a:t> </a:t>
            </a:r>
            <a:r>
              <a:rPr lang="en-US" sz="2800" b="1" dirty="0" smtClean="0">
                <a:solidFill>
                  <a:srgbClr val="C00000"/>
                </a:solidFill>
              </a:rPr>
              <a:t>a fundamental requirement</a:t>
            </a:r>
            <a:r>
              <a:rPr lang="en-US" sz="2800" dirty="0" smtClean="0"/>
              <a:t>.  </a:t>
            </a:r>
            <a:endParaRPr lang="ru-RU" sz="2800" dirty="0" smtClean="0"/>
          </a:p>
        </p:txBody>
      </p:sp>
    </p:spTree>
    <p:extLst>
      <p:ext uri="{BB962C8B-B14F-4D97-AF65-F5344CB8AC3E}">
        <p14:creationId xmlns="" xmlns:p14="http://schemas.microsoft.com/office/powerpoint/2010/main" val="5318042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675" y="342287"/>
            <a:ext cx="7310310" cy="959768"/>
          </a:xfrm>
        </p:spPr>
        <p:txBody>
          <a:bodyPr/>
          <a:lstStyle/>
          <a:p>
            <a:pPr algn="ctr"/>
            <a:r>
              <a:rPr lang="en-US" sz="3200" dirty="0" smtClean="0">
                <a:solidFill>
                  <a:schemeClr val="tx2">
                    <a:lumMod val="75000"/>
                  </a:schemeClr>
                </a:solidFill>
              </a:rPr>
              <a:t>Compass</a:t>
            </a:r>
            <a:r>
              <a:rPr lang="ru-RU" sz="3200" dirty="0" smtClean="0">
                <a:solidFill>
                  <a:schemeClr val="tx2">
                    <a:lumMod val="75000"/>
                  </a:schemeClr>
                </a:solidFill>
              </a:rPr>
              <a:t/>
            </a:r>
            <a:br>
              <a:rPr lang="ru-RU" sz="3200" dirty="0" smtClean="0">
                <a:solidFill>
                  <a:schemeClr val="tx2">
                    <a:lumMod val="75000"/>
                  </a:schemeClr>
                </a:solidFill>
              </a:rPr>
            </a:br>
            <a:r>
              <a:rPr lang="en-US" sz="3200" dirty="0" smtClean="0">
                <a:solidFill>
                  <a:schemeClr val="tx1">
                    <a:lumMod val="75000"/>
                    <a:lumOff val="25000"/>
                  </a:schemeClr>
                </a:solidFill>
              </a:rPr>
              <a:t>Focus Area </a:t>
            </a:r>
            <a:r>
              <a:rPr lang="ru-RU" sz="3200" dirty="0" smtClean="0">
                <a:solidFill>
                  <a:schemeClr val="tx1">
                    <a:lumMod val="75000"/>
                    <a:lumOff val="25000"/>
                  </a:schemeClr>
                </a:solidFill>
              </a:rPr>
              <a:t>1</a:t>
            </a:r>
            <a:r>
              <a:rPr lang="ru-RU" sz="3200" dirty="0">
                <a:solidFill>
                  <a:schemeClr val="tx1">
                    <a:lumMod val="75000"/>
                    <a:lumOff val="25000"/>
                  </a:schemeClr>
                </a:solidFill>
              </a:rPr>
              <a:t/>
            </a:r>
            <a:br>
              <a:rPr lang="ru-RU" sz="3200" dirty="0">
                <a:solidFill>
                  <a:schemeClr val="tx1">
                    <a:lumMod val="75000"/>
                    <a:lumOff val="25000"/>
                  </a:schemeClr>
                </a:solidFill>
              </a:rPr>
            </a:br>
            <a:endParaRPr lang="en-GB" sz="3200" dirty="0">
              <a:solidFill>
                <a:schemeClr val="tx2">
                  <a:lumMod val="75000"/>
                </a:schemeClr>
              </a:solidFill>
            </a:endParaRPr>
          </a:p>
        </p:txBody>
      </p:sp>
      <p:sp>
        <p:nvSpPr>
          <p:cNvPr id="4" name="Footer Placeholder 3"/>
          <p:cNvSpPr>
            <a:spLocks noGrp="1"/>
          </p:cNvSpPr>
          <p:nvPr>
            <p:ph type="ftr" sz="quarter" idx="3"/>
          </p:nvPr>
        </p:nvSpPr>
        <p:spPr/>
        <p:txBody>
          <a:bodyPr/>
          <a:lstStyle/>
          <a:p>
            <a:r>
              <a:rPr lang="en-GB" dirty="0" smtClean="0">
                <a:solidFill>
                  <a:schemeClr val="tx2">
                    <a:lumMod val="75000"/>
                  </a:schemeClr>
                </a:solidFill>
              </a:rPr>
              <a:t>WANO Restricted Distribution</a:t>
            </a:r>
            <a:endParaRPr lang="en-GB" dirty="0">
              <a:solidFill>
                <a:schemeClr val="tx2">
                  <a:lumMod val="75000"/>
                </a:schemeClr>
              </a:solidFill>
            </a:endParaRPr>
          </a:p>
        </p:txBody>
      </p:sp>
      <p:sp>
        <p:nvSpPr>
          <p:cNvPr id="5" name="Прямоугольник 4"/>
          <p:cNvSpPr/>
          <p:nvPr/>
        </p:nvSpPr>
        <p:spPr>
          <a:xfrm>
            <a:off x="223757" y="1225689"/>
            <a:ext cx="8475260" cy="4118050"/>
          </a:xfrm>
          <a:prstGeom prst="rect">
            <a:avLst/>
          </a:prstGeom>
        </p:spPr>
        <p:txBody>
          <a:bodyPr wrap="square">
            <a:spAutoFit/>
          </a:bodyPr>
          <a:lstStyle/>
          <a:p>
            <a:pPr algn="ctr" fontAlgn="ctr">
              <a:lnSpc>
                <a:spcPct val="120000"/>
              </a:lnSpc>
            </a:pPr>
            <a:r>
              <a:rPr lang="en-US" sz="2400" b="1" dirty="0" smtClean="0">
                <a:solidFill>
                  <a:srgbClr val="C00000"/>
                </a:solidFill>
              </a:rPr>
              <a:t>How will we do it?</a:t>
            </a:r>
            <a:endParaRPr lang="ru-RU" sz="2400" dirty="0" smtClean="0">
              <a:solidFill>
                <a:srgbClr val="C00000"/>
              </a:solidFill>
            </a:endParaRPr>
          </a:p>
          <a:p>
            <a:pPr marL="457200" indent="-457200" algn="just" fontAlgn="ctr">
              <a:lnSpc>
                <a:spcPct val="120000"/>
              </a:lnSpc>
              <a:buFont typeface="+mj-lt"/>
              <a:buAutoNum type="arabicPeriod"/>
            </a:pPr>
            <a:endParaRPr lang="en-US" sz="2400" b="1" dirty="0" smtClean="0">
              <a:solidFill>
                <a:schemeClr val="tx1">
                  <a:lumMod val="75000"/>
                  <a:lumOff val="25000"/>
                </a:schemeClr>
              </a:solidFill>
            </a:endParaRPr>
          </a:p>
          <a:p>
            <a:pPr marL="457200" indent="-457200" algn="just" fontAlgn="ctr">
              <a:lnSpc>
                <a:spcPct val="120000"/>
              </a:lnSpc>
              <a:buFont typeface="+mj-lt"/>
              <a:buAutoNum type="arabicPeriod"/>
            </a:pPr>
            <a:r>
              <a:rPr lang="en-US" sz="2400" b="1" dirty="0" smtClean="0">
                <a:solidFill>
                  <a:schemeClr val="tx1">
                    <a:lumMod val="75000"/>
                    <a:lumOff val="25000"/>
                  </a:schemeClr>
                </a:solidFill>
              </a:rPr>
              <a:t>Complete the 12 Post-Fukushima Commission projects and report on their progress, impact and effectiveness to the General Assembly at the 2015 BGM in Toronto.</a:t>
            </a:r>
          </a:p>
          <a:p>
            <a:pPr fontAlgn="ctr"/>
            <a:endParaRPr lang="en-US" sz="2400" b="1" dirty="0" smtClean="0">
              <a:solidFill>
                <a:schemeClr val="tx1">
                  <a:lumMod val="75000"/>
                  <a:lumOff val="25000"/>
                </a:schemeClr>
              </a:solidFill>
            </a:endParaRPr>
          </a:p>
          <a:p>
            <a:pPr marL="457200" indent="-457200" fontAlgn="ctr">
              <a:buAutoNum type="arabicPeriod" startAt="2"/>
            </a:pPr>
            <a:r>
              <a:rPr lang="en-US" sz="2400" b="1" dirty="0" smtClean="0">
                <a:solidFill>
                  <a:schemeClr val="tx1">
                    <a:lumMod val="75000"/>
                    <a:lumOff val="25000"/>
                  </a:schemeClr>
                </a:solidFill>
              </a:rPr>
              <a:t>Focus WANO’s resources and attention where they are most</a:t>
            </a:r>
          </a:p>
          <a:p>
            <a:pPr marL="457200" indent="-457200" fontAlgn="ctr"/>
            <a:r>
              <a:rPr lang="en-US" sz="2400" b="1" dirty="0" smtClean="0">
                <a:solidFill>
                  <a:schemeClr val="tx1">
                    <a:lumMod val="75000"/>
                    <a:lumOff val="25000"/>
                  </a:schemeClr>
                </a:solidFill>
              </a:rPr>
              <a:t>       needed by improving the way we measure and identify plants in need of special attention to improve performance. </a:t>
            </a:r>
            <a:r>
              <a:rPr lang="en-US" sz="2400" dirty="0" smtClean="0">
                <a:solidFill>
                  <a:schemeClr val="tx1">
                    <a:lumMod val="75000"/>
                    <a:lumOff val="25000"/>
                  </a:schemeClr>
                </a:solidFill>
              </a:rPr>
              <a:t> </a:t>
            </a:r>
            <a:endParaRPr lang="ru-RU" sz="2400" dirty="0" smtClean="0">
              <a:solidFill>
                <a:schemeClr val="tx1">
                  <a:lumMod val="75000"/>
                  <a:lumOff val="25000"/>
                </a:schemeClr>
              </a:solidFill>
            </a:endParaRPr>
          </a:p>
          <a:p>
            <a:pPr marL="457200" indent="-457200" algn="just" fontAlgn="ctr">
              <a:lnSpc>
                <a:spcPct val="120000"/>
              </a:lnSpc>
              <a:buFont typeface="+mj-lt"/>
              <a:buAutoNum type="arabicPeriod"/>
            </a:pP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3190340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en-GB" dirty="0" smtClean="0">
                <a:solidFill>
                  <a:schemeClr val="tx2">
                    <a:lumMod val="75000"/>
                  </a:schemeClr>
                </a:solidFill>
              </a:rPr>
              <a:t>WANO Restricted Distribution</a:t>
            </a:r>
            <a:endParaRPr lang="en-GB" dirty="0">
              <a:solidFill>
                <a:schemeClr val="tx2">
                  <a:lumMod val="75000"/>
                </a:schemeClr>
              </a:solidFill>
            </a:endParaRPr>
          </a:p>
        </p:txBody>
      </p:sp>
      <p:sp>
        <p:nvSpPr>
          <p:cNvPr id="3" name="Объект 2"/>
          <p:cNvSpPr>
            <a:spLocks noGrp="1"/>
          </p:cNvSpPr>
          <p:nvPr>
            <p:ph idx="1"/>
          </p:nvPr>
        </p:nvSpPr>
        <p:spPr>
          <a:xfrm>
            <a:off x="268773" y="1889830"/>
            <a:ext cx="8606454" cy="5112568"/>
          </a:xfrm>
        </p:spPr>
        <p:txBody>
          <a:bodyPr/>
          <a:lstStyle/>
          <a:p>
            <a:pPr marL="0" indent="0" algn="ctr">
              <a:buNone/>
            </a:pPr>
            <a:r>
              <a:rPr lang="en-US" sz="3200" b="1" dirty="0" smtClean="0">
                <a:solidFill>
                  <a:schemeClr val="tx1">
                    <a:lumMod val="75000"/>
                    <a:lumOff val="25000"/>
                  </a:schemeClr>
                </a:solidFill>
              </a:rPr>
              <a:t>Focus Area</a:t>
            </a:r>
            <a:r>
              <a:rPr lang="ru-RU" sz="3200" b="1" dirty="0" smtClean="0">
                <a:solidFill>
                  <a:schemeClr val="tx1">
                    <a:lumMod val="75000"/>
                    <a:lumOff val="25000"/>
                  </a:schemeClr>
                </a:solidFill>
              </a:rPr>
              <a:t> </a:t>
            </a:r>
            <a:r>
              <a:rPr lang="en-US" sz="3200" b="1" dirty="0" smtClean="0">
                <a:solidFill>
                  <a:schemeClr val="tx1">
                    <a:lumMod val="75000"/>
                    <a:lumOff val="25000"/>
                  </a:schemeClr>
                </a:solidFill>
              </a:rPr>
              <a:t>2</a:t>
            </a:r>
            <a:endParaRPr lang="ru-RU" sz="3200" dirty="0">
              <a:solidFill>
                <a:schemeClr val="tx1">
                  <a:lumMod val="75000"/>
                  <a:lumOff val="25000"/>
                </a:schemeClr>
              </a:solidFill>
            </a:endParaRPr>
          </a:p>
          <a:p>
            <a:endParaRPr lang="ru-RU" dirty="0"/>
          </a:p>
        </p:txBody>
      </p:sp>
      <p:sp>
        <p:nvSpPr>
          <p:cNvPr id="7" name="Прямоугольник 6"/>
          <p:cNvSpPr/>
          <p:nvPr/>
        </p:nvSpPr>
        <p:spPr>
          <a:xfrm>
            <a:off x="410901" y="2809243"/>
            <a:ext cx="8322198" cy="1384995"/>
          </a:xfrm>
          <a:prstGeom prst="rect">
            <a:avLst/>
          </a:prstGeom>
          <a:ln>
            <a:solidFill>
              <a:schemeClr val="tx1">
                <a:lumMod val="65000"/>
                <a:lumOff val="35000"/>
              </a:schemeClr>
            </a:solidFill>
          </a:ln>
          <a:effectLst/>
          <a:scene3d>
            <a:camera prst="orthographicFront"/>
            <a:lightRig rig="threePt" dir="t"/>
          </a:scene3d>
          <a:sp3d>
            <a:bevelT w="165100" prst="coolSlant"/>
          </a:sp3d>
        </p:spPr>
        <p:style>
          <a:lnRef idx="0">
            <a:scrgbClr r="0" g="0" b="0"/>
          </a:lnRef>
          <a:fillRef idx="1002">
            <a:schemeClr val="lt1"/>
          </a:fillRef>
          <a:effectRef idx="0">
            <a:scrgbClr r="0" g="0" b="0"/>
          </a:effectRef>
          <a:fontRef idx="major"/>
        </p:style>
        <p:txBody>
          <a:bodyPr wrap="square">
            <a:spAutoFit/>
          </a:bodyPr>
          <a:lstStyle/>
          <a:p>
            <a:pPr algn="ctr"/>
            <a:r>
              <a:rPr lang="en-US" sz="2800" b="1" dirty="0" smtClean="0">
                <a:solidFill>
                  <a:srgbClr val="C00000"/>
                </a:solidFill>
              </a:rPr>
              <a:t>Build </a:t>
            </a:r>
            <a:r>
              <a:rPr lang="en-US" sz="2800" dirty="0" smtClean="0">
                <a:solidFill>
                  <a:srgbClr val="C00000"/>
                </a:solidFill>
              </a:rPr>
              <a:t>and</a:t>
            </a:r>
            <a:r>
              <a:rPr lang="en-US" sz="2800" b="1" dirty="0" smtClean="0">
                <a:solidFill>
                  <a:srgbClr val="C00000"/>
                </a:solidFill>
              </a:rPr>
              <a:t> maintain </a:t>
            </a:r>
            <a:r>
              <a:rPr lang="en-US" sz="2800" dirty="0" smtClean="0">
                <a:solidFill>
                  <a:srgbClr val="C00000"/>
                </a:solidFill>
              </a:rPr>
              <a:t>a highly-trained professional workforce in WANO and provide nuclear leadership training for our members.</a:t>
            </a:r>
            <a:endParaRPr lang="ru-RU" sz="2800" dirty="0" smtClean="0">
              <a:solidFill>
                <a:srgbClr val="C00000"/>
              </a:solidFill>
            </a:endParaRPr>
          </a:p>
        </p:txBody>
      </p:sp>
      <p:sp>
        <p:nvSpPr>
          <p:cNvPr id="8" name="Title 1"/>
          <p:cNvSpPr>
            <a:spLocks noGrp="1"/>
          </p:cNvSpPr>
          <p:nvPr>
            <p:ph type="title"/>
          </p:nvPr>
        </p:nvSpPr>
        <p:spPr>
          <a:xfrm>
            <a:off x="286027" y="209551"/>
            <a:ext cx="7310310" cy="959768"/>
          </a:xfrm>
        </p:spPr>
        <p:txBody>
          <a:bodyPr/>
          <a:lstStyle/>
          <a:p>
            <a:r>
              <a:rPr lang="en-US" sz="3200" dirty="0" smtClean="0">
                <a:solidFill>
                  <a:schemeClr val="tx2">
                    <a:lumMod val="75000"/>
                  </a:schemeClr>
                </a:solidFill>
              </a:rPr>
              <a:t>Compass </a:t>
            </a:r>
            <a:br>
              <a:rPr lang="en-US" sz="3200" dirty="0" smtClean="0">
                <a:solidFill>
                  <a:schemeClr val="tx2">
                    <a:lumMod val="75000"/>
                  </a:schemeClr>
                </a:solidFill>
              </a:rPr>
            </a:br>
            <a:r>
              <a:rPr lang="en-US" sz="3200" dirty="0" smtClean="0">
                <a:solidFill>
                  <a:schemeClr val="tx2">
                    <a:lumMod val="75000"/>
                  </a:schemeClr>
                </a:solidFill>
              </a:rPr>
              <a:t>Focus Areas</a:t>
            </a:r>
            <a:endParaRPr lang="en-GB" sz="3200" b="1" dirty="0">
              <a:solidFill>
                <a:schemeClr val="tx2">
                  <a:lumMod val="75000"/>
                </a:schemeClr>
              </a:solidFill>
            </a:endParaRPr>
          </a:p>
        </p:txBody>
      </p:sp>
    </p:spTree>
    <p:extLst>
      <p:ext uri="{BB962C8B-B14F-4D97-AF65-F5344CB8AC3E}">
        <p14:creationId xmlns="" xmlns:p14="http://schemas.microsoft.com/office/powerpoint/2010/main" val="31766836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675" y="209551"/>
            <a:ext cx="7310310" cy="959768"/>
          </a:xfrm>
        </p:spPr>
        <p:txBody>
          <a:bodyPr/>
          <a:lstStyle/>
          <a:p>
            <a:pPr algn="ctr"/>
            <a:r>
              <a:rPr lang="en-US" sz="3200" dirty="0" smtClean="0">
                <a:solidFill>
                  <a:schemeClr val="tx2">
                    <a:lumMod val="75000"/>
                  </a:schemeClr>
                </a:solidFill>
              </a:rPr>
              <a:t>Compass</a:t>
            </a:r>
            <a:r>
              <a:rPr lang="ru-RU" sz="3200" dirty="0" smtClean="0">
                <a:solidFill>
                  <a:schemeClr val="tx2">
                    <a:lumMod val="75000"/>
                  </a:schemeClr>
                </a:solidFill>
              </a:rPr>
              <a:t/>
            </a:r>
            <a:br>
              <a:rPr lang="ru-RU" sz="3200" dirty="0" smtClean="0">
                <a:solidFill>
                  <a:schemeClr val="tx2">
                    <a:lumMod val="75000"/>
                  </a:schemeClr>
                </a:solidFill>
              </a:rPr>
            </a:br>
            <a:r>
              <a:rPr lang="en-US" sz="3200" dirty="0" smtClean="0">
                <a:solidFill>
                  <a:schemeClr val="tx1">
                    <a:lumMod val="75000"/>
                    <a:lumOff val="25000"/>
                  </a:schemeClr>
                </a:solidFill>
              </a:rPr>
              <a:t>Focus Area</a:t>
            </a:r>
            <a:r>
              <a:rPr lang="ru-RU" sz="3200" dirty="0" smtClean="0">
                <a:solidFill>
                  <a:schemeClr val="tx1">
                    <a:lumMod val="75000"/>
                    <a:lumOff val="25000"/>
                  </a:schemeClr>
                </a:solidFill>
              </a:rPr>
              <a:t> </a:t>
            </a:r>
            <a:r>
              <a:rPr lang="en-US" sz="3200" dirty="0" smtClean="0">
                <a:solidFill>
                  <a:schemeClr val="tx1">
                    <a:lumMod val="75000"/>
                    <a:lumOff val="25000"/>
                  </a:schemeClr>
                </a:solidFill>
              </a:rPr>
              <a:t>2</a:t>
            </a:r>
            <a:r>
              <a:rPr lang="ru-RU" sz="3200" dirty="0">
                <a:solidFill>
                  <a:schemeClr val="tx1">
                    <a:lumMod val="75000"/>
                    <a:lumOff val="25000"/>
                  </a:schemeClr>
                </a:solidFill>
              </a:rPr>
              <a:t/>
            </a:r>
            <a:br>
              <a:rPr lang="ru-RU" sz="3200" dirty="0">
                <a:solidFill>
                  <a:schemeClr val="tx1">
                    <a:lumMod val="75000"/>
                    <a:lumOff val="25000"/>
                  </a:schemeClr>
                </a:solidFill>
              </a:rPr>
            </a:br>
            <a:endParaRPr lang="en-GB" sz="3200" dirty="0">
              <a:solidFill>
                <a:schemeClr val="tx2">
                  <a:lumMod val="75000"/>
                </a:schemeClr>
              </a:solidFill>
            </a:endParaRPr>
          </a:p>
        </p:txBody>
      </p:sp>
      <p:sp>
        <p:nvSpPr>
          <p:cNvPr id="4" name="Footer Placeholder 3"/>
          <p:cNvSpPr>
            <a:spLocks noGrp="1"/>
          </p:cNvSpPr>
          <p:nvPr>
            <p:ph type="ftr" sz="quarter" idx="3"/>
          </p:nvPr>
        </p:nvSpPr>
        <p:spPr/>
        <p:txBody>
          <a:bodyPr/>
          <a:lstStyle/>
          <a:p>
            <a:r>
              <a:rPr lang="en-GB" dirty="0" smtClean="0">
                <a:solidFill>
                  <a:schemeClr val="tx2">
                    <a:lumMod val="75000"/>
                  </a:schemeClr>
                </a:solidFill>
              </a:rPr>
              <a:t>WANO Restricted Distribution</a:t>
            </a:r>
            <a:endParaRPr lang="en-GB" dirty="0">
              <a:solidFill>
                <a:schemeClr val="tx2">
                  <a:lumMod val="75000"/>
                </a:schemeClr>
              </a:solidFill>
            </a:endParaRPr>
          </a:p>
        </p:txBody>
      </p:sp>
      <p:sp>
        <p:nvSpPr>
          <p:cNvPr id="3" name="Прямоугольник 2"/>
          <p:cNvSpPr/>
          <p:nvPr/>
        </p:nvSpPr>
        <p:spPr>
          <a:xfrm>
            <a:off x="279491" y="1584114"/>
            <a:ext cx="8585018" cy="4228850"/>
          </a:xfrm>
          <a:prstGeom prst="rect">
            <a:avLst/>
          </a:prstGeom>
        </p:spPr>
        <p:txBody>
          <a:bodyPr wrap="square">
            <a:spAutoFit/>
          </a:bodyPr>
          <a:lstStyle/>
          <a:p>
            <a:pPr>
              <a:lnSpc>
                <a:spcPct val="120000"/>
              </a:lnSpc>
            </a:pPr>
            <a:r>
              <a:rPr lang="en-US" sz="2800" b="1" dirty="0" smtClean="0">
                <a:solidFill>
                  <a:srgbClr val="C00000"/>
                </a:solidFill>
              </a:rPr>
              <a:t>What will we do?</a:t>
            </a:r>
            <a:endParaRPr lang="ru-RU" sz="2800" dirty="0" smtClean="0">
              <a:solidFill>
                <a:srgbClr val="C00000"/>
              </a:solidFill>
            </a:endParaRPr>
          </a:p>
          <a:p>
            <a:pPr>
              <a:lnSpc>
                <a:spcPct val="120000"/>
              </a:lnSpc>
              <a:spcAft>
                <a:spcPts val="0"/>
              </a:spcAft>
            </a:pPr>
            <a:r>
              <a:rPr lang="en-US" sz="2800" b="1" dirty="0" smtClean="0">
                <a:solidFill>
                  <a:srgbClr val="000000"/>
                </a:solidFill>
                <a:ea typeface="Calibri" panose="020F0502020204030204" pitchFamily="34" charset="0"/>
                <a:cs typeface="Calibri" panose="020F0502020204030204" pitchFamily="34" charset="0"/>
              </a:rPr>
              <a:t>Problems:</a:t>
            </a:r>
            <a:endParaRPr lang="ru-RU" sz="2800" b="1" dirty="0" smtClean="0">
              <a:solidFill>
                <a:srgbClr val="000000"/>
              </a:solidFill>
              <a:ea typeface="Calibri" panose="020F0502020204030204" pitchFamily="34" charset="0"/>
              <a:cs typeface="Calibri" panose="020F0502020204030204" pitchFamily="34" charset="0"/>
            </a:endParaRPr>
          </a:p>
          <a:p>
            <a:pPr marL="285750" indent="-285750">
              <a:lnSpc>
                <a:spcPct val="120000"/>
              </a:lnSpc>
              <a:spcAft>
                <a:spcPts val="0"/>
              </a:spcAft>
              <a:buFont typeface="Arial" panose="020B0604020202020204" pitchFamily="34" charset="0"/>
              <a:buChar char="•"/>
            </a:pPr>
            <a:r>
              <a:rPr lang="en-GB" sz="2800" dirty="0" smtClean="0"/>
              <a:t>unprecedented exodus of experienced workers </a:t>
            </a:r>
            <a:r>
              <a:rPr lang="ru-RU" sz="2800" dirty="0" smtClean="0"/>
              <a:t> </a:t>
            </a:r>
          </a:p>
          <a:p>
            <a:pPr marL="285750" indent="-285750">
              <a:lnSpc>
                <a:spcPct val="120000"/>
              </a:lnSpc>
              <a:spcAft>
                <a:spcPts val="0"/>
              </a:spcAft>
              <a:buFont typeface="Arial" panose="020B0604020202020204" pitchFamily="34" charset="0"/>
              <a:buChar char="•"/>
            </a:pPr>
            <a:r>
              <a:rPr lang="en-GB" sz="2800" dirty="0" smtClean="0"/>
              <a:t>growing chorus of nations wanting to introduce nuclear energy to their supply mix</a:t>
            </a:r>
            <a:endParaRPr lang="en-US" sz="2800" dirty="0" smtClean="0"/>
          </a:p>
          <a:p>
            <a:pPr marL="285750" indent="-285750">
              <a:lnSpc>
                <a:spcPct val="120000"/>
              </a:lnSpc>
              <a:spcAft>
                <a:spcPts val="0"/>
              </a:spcAft>
              <a:buFont typeface="Arial" panose="020B0604020202020204" pitchFamily="34" charset="0"/>
              <a:buChar char="•"/>
            </a:pPr>
            <a:endParaRPr lang="en-US" sz="2800" dirty="0" smtClean="0"/>
          </a:p>
          <a:p>
            <a:pPr>
              <a:lnSpc>
                <a:spcPct val="120000"/>
              </a:lnSpc>
              <a:spcAft>
                <a:spcPts val="0"/>
              </a:spcAft>
            </a:pPr>
            <a:endParaRPr lang="en-US" sz="2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120000"/>
              </a:lnSpc>
              <a:spcAft>
                <a:spcPts val="0"/>
              </a:spcAft>
            </a:pPr>
            <a:endParaRPr lang="ru-RU"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 xmlns:p14="http://schemas.microsoft.com/office/powerpoint/2010/main" val="14832124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675" y="209551"/>
            <a:ext cx="7310310" cy="959768"/>
          </a:xfrm>
        </p:spPr>
        <p:txBody>
          <a:bodyPr/>
          <a:lstStyle/>
          <a:p>
            <a:pPr algn="ctr"/>
            <a:r>
              <a:rPr lang="en-US" sz="3200" dirty="0" smtClean="0">
                <a:solidFill>
                  <a:schemeClr val="tx2">
                    <a:lumMod val="75000"/>
                  </a:schemeClr>
                </a:solidFill>
              </a:rPr>
              <a:t>Compass</a:t>
            </a:r>
            <a:r>
              <a:rPr lang="ru-RU" sz="3200" dirty="0" smtClean="0">
                <a:solidFill>
                  <a:schemeClr val="tx2">
                    <a:lumMod val="75000"/>
                  </a:schemeClr>
                </a:solidFill>
              </a:rPr>
              <a:t/>
            </a:r>
            <a:br>
              <a:rPr lang="ru-RU" sz="3200" dirty="0" smtClean="0">
                <a:solidFill>
                  <a:schemeClr val="tx2">
                    <a:lumMod val="75000"/>
                  </a:schemeClr>
                </a:solidFill>
              </a:rPr>
            </a:br>
            <a:r>
              <a:rPr lang="en-US" sz="3200" dirty="0" smtClean="0">
                <a:solidFill>
                  <a:schemeClr val="tx1">
                    <a:lumMod val="75000"/>
                    <a:lumOff val="25000"/>
                  </a:schemeClr>
                </a:solidFill>
              </a:rPr>
              <a:t>Focus Area</a:t>
            </a:r>
            <a:r>
              <a:rPr lang="ru-RU" sz="3200" dirty="0" smtClean="0">
                <a:solidFill>
                  <a:schemeClr val="tx1">
                    <a:lumMod val="75000"/>
                    <a:lumOff val="25000"/>
                  </a:schemeClr>
                </a:solidFill>
              </a:rPr>
              <a:t> </a:t>
            </a:r>
            <a:r>
              <a:rPr lang="en-US" sz="3200" dirty="0" smtClean="0">
                <a:solidFill>
                  <a:schemeClr val="tx1">
                    <a:lumMod val="75000"/>
                    <a:lumOff val="25000"/>
                  </a:schemeClr>
                </a:solidFill>
              </a:rPr>
              <a:t>2</a:t>
            </a:r>
            <a:r>
              <a:rPr lang="ru-RU" sz="3200" dirty="0">
                <a:solidFill>
                  <a:schemeClr val="tx1">
                    <a:lumMod val="75000"/>
                    <a:lumOff val="25000"/>
                  </a:schemeClr>
                </a:solidFill>
              </a:rPr>
              <a:t/>
            </a:r>
            <a:br>
              <a:rPr lang="ru-RU" sz="3200" dirty="0">
                <a:solidFill>
                  <a:schemeClr val="tx1">
                    <a:lumMod val="75000"/>
                    <a:lumOff val="25000"/>
                  </a:schemeClr>
                </a:solidFill>
              </a:rPr>
            </a:br>
            <a:endParaRPr lang="en-GB" sz="3200" dirty="0">
              <a:solidFill>
                <a:schemeClr val="tx2">
                  <a:lumMod val="75000"/>
                </a:schemeClr>
              </a:solidFill>
            </a:endParaRPr>
          </a:p>
        </p:txBody>
      </p:sp>
      <p:sp>
        <p:nvSpPr>
          <p:cNvPr id="4" name="Footer Placeholder 3"/>
          <p:cNvSpPr>
            <a:spLocks noGrp="1"/>
          </p:cNvSpPr>
          <p:nvPr>
            <p:ph type="ftr" sz="quarter" idx="3"/>
          </p:nvPr>
        </p:nvSpPr>
        <p:spPr/>
        <p:txBody>
          <a:bodyPr/>
          <a:lstStyle/>
          <a:p>
            <a:r>
              <a:rPr lang="en-GB" dirty="0" smtClean="0">
                <a:solidFill>
                  <a:schemeClr val="tx2">
                    <a:lumMod val="75000"/>
                  </a:schemeClr>
                </a:solidFill>
              </a:rPr>
              <a:t>WANO Restricted Distribution</a:t>
            </a:r>
            <a:endParaRPr lang="en-GB" dirty="0">
              <a:solidFill>
                <a:schemeClr val="tx2">
                  <a:lumMod val="75000"/>
                </a:schemeClr>
              </a:solidFill>
            </a:endParaRPr>
          </a:p>
        </p:txBody>
      </p:sp>
      <p:sp>
        <p:nvSpPr>
          <p:cNvPr id="3" name="Прямоугольник 2"/>
          <p:cNvSpPr/>
          <p:nvPr/>
        </p:nvSpPr>
        <p:spPr>
          <a:xfrm>
            <a:off x="299675" y="1406693"/>
            <a:ext cx="8585018" cy="3711785"/>
          </a:xfrm>
          <a:prstGeom prst="rect">
            <a:avLst/>
          </a:prstGeom>
        </p:spPr>
        <p:txBody>
          <a:bodyPr wrap="square">
            <a:spAutoFit/>
          </a:bodyPr>
          <a:lstStyle/>
          <a:p>
            <a:pPr>
              <a:lnSpc>
                <a:spcPct val="120000"/>
              </a:lnSpc>
              <a:spcAft>
                <a:spcPts val="0"/>
              </a:spcAft>
            </a:pPr>
            <a:endParaRPr lang="en-US" sz="2800" dirty="0" smtClean="0"/>
          </a:p>
          <a:p>
            <a:pPr algn="just">
              <a:lnSpc>
                <a:spcPct val="120000"/>
              </a:lnSpc>
            </a:pPr>
            <a:r>
              <a:rPr lang="en-GB" sz="2800" dirty="0" smtClean="0"/>
              <a:t>WANO has a role to play on both sides of this crossroads. Over the life of this plan, </a:t>
            </a:r>
            <a:r>
              <a:rPr lang="en-GB" sz="2800" dirty="0" smtClean="0">
                <a:solidFill>
                  <a:srgbClr val="C00000"/>
                </a:solidFill>
              </a:rPr>
              <a:t>we will need to assist in effectively transferring the collective knowledge and standards </a:t>
            </a:r>
            <a:r>
              <a:rPr lang="en-GB" sz="2800" dirty="0" smtClean="0"/>
              <a:t>from our industry retiring nuclear professionals to an emerging nuclear workforce </a:t>
            </a:r>
            <a:r>
              <a:rPr lang="en-GB" sz="2800" dirty="0" smtClean="0">
                <a:solidFill>
                  <a:srgbClr val="C00000"/>
                </a:solidFill>
              </a:rPr>
              <a:t>new to the concept of a strong nuclear safety culture</a:t>
            </a:r>
            <a:r>
              <a:rPr lang="ru-RU" sz="2800" dirty="0" smtClean="0"/>
              <a:t>. </a:t>
            </a:r>
            <a:endParaRPr lang="ru-RU"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 xmlns:p14="http://schemas.microsoft.com/office/powerpoint/2010/main" val="18950801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675" y="209551"/>
            <a:ext cx="7310310" cy="959768"/>
          </a:xfrm>
        </p:spPr>
        <p:txBody>
          <a:bodyPr/>
          <a:lstStyle/>
          <a:p>
            <a:pPr algn="ctr"/>
            <a:r>
              <a:rPr lang="en-US" sz="3200" dirty="0" smtClean="0">
                <a:solidFill>
                  <a:schemeClr val="tx2">
                    <a:lumMod val="75000"/>
                  </a:schemeClr>
                </a:solidFill>
              </a:rPr>
              <a:t>Compass</a:t>
            </a:r>
            <a:r>
              <a:rPr lang="ru-RU" sz="3200" dirty="0" smtClean="0">
                <a:solidFill>
                  <a:schemeClr val="tx2">
                    <a:lumMod val="75000"/>
                  </a:schemeClr>
                </a:solidFill>
              </a:rPr>
              <a:t/>
            </a:r>
            <a:br>
              <a:rPr lang="ru-RU" sz="3200" dirty="0" smtClean="0">
                <a:solidFill>
                  <a:schemeClr val="tx2">
                    <a:lumMod val="75000"/>
                  </a:schemeClr>
                </a:solidFill>
              </a:rPr>
            </a:br>
            <a:r>
              <a:rPr lang="en-US" sz="3200" dirty="0" smtClean="0">
                <a:solidFill>
                  <a:schemeClr val="tx1">
                    <a:lumMod val="75000"/>
                    <a:lumOff val="25000"/>
                  </a:schemeClr>
                </a:solidFill>
              </a:rPr>
              <a:t>Focus Area</a:t>
            </a:r>
            <a:r>
              <a:rPr lang="ru-RU" sz="3200" dirty="0" smtClean="0">
                <a:solidFill>
                  <a:schemeClr val="tx1">
                    <a:lumMod val="75000"/>
                    <a:lumOff val="25000"/>
                  </a:schemeClr>
                </a:solidFill>
              </a:rPr>
              <a:t> </a:t>
            </a:r>
            <a:r>
              <a:rPr lang="en-US" sz="3200" dirty="0" smtClean="0">
                <a:solidFill>
                  <a:schemeClr val="tx1">
                    <a:lumMod val="75000"/>
                    <a:lumOff val="25000"/>
                  </a:schemeClr>
                </a:solidFill>
              </a:rPr>
              <a:t>2</a:t>
            </a:r>
            <a:r>
              <a:rPr lang="ru-RU" sz="3200" dirty="0">
                <a:solidFill>
                  <a:schemeClr val="tx1">
                    <a:lumMod val="75000"/>
                    <a:lumOff val="25000"/>
                  </a:schemeClr>
                </a:solidFill>
              </a:rPr>
              <a:t/>
            </a:r>
            <a:br>
              <a:rPr lang="ru-RU" sz="3200" dirty="0">
                <a:solidFill>
                  <a:schemeClr val="tx1">
                    <a:lumMod val="75000"/>
                    <a:lumOff val="25000"/>
                  </a:schemeClr>
                </a:solidFill>
              </a:rPr>
            </a:br>
            <a:endParaRPr lang="en-GB" sz="3200" dirty="0">
              <a:solidFill>
                <a:schemeClr val="tx2">
                  <a:lumMod val="75000"/>
                </a:schemeClr>
              </a:solidFill>
            </a:endParaRPr>
          </a:p>
        </p:txBody>
      </p:sp>
      <p:sp>
        <p:nvSpPr>
          <p:cNvPr id="4" name="Footer Placeholder 3"/>
          <p:cNvSpPr>
            <a:spLocks noGrp="1"/>
          </p:cNvSpPr>
          <p:nvPr>
            <p:ph type="ftr" sz="quarter" idx="3"/>
          </p:nvPr>
        </p:nvSpPr>
        <p:spPr/>
        <p:txBody>
          <a:bodyPr/>
          <a:lstStyle/>
          <a:p>
            <a:r>
              <a:rPr lang="en-GB" dirty="0" smtClean="0">
                <a:solidFill>
                  <a:schemeClr val="tx2">
                    <a:lumMod val="75000"/>
                  </a:schemeClr>
                </a:solidFill>
              </a:rPr>
              <a:t>WANO Restricted Distribution</a:t>
            </a:r>
            <a:endParaRPr lang="en-GB" dirty="0">
              <a:solidFill>
                <a:schemeClr val="tx2">
                  <a:lumMod val="75000"/>
                </a:schemeClr>
              </a:solidFill>
            </a:endParaRPr>
          </a:p>
        </p:txBody>
      </p:sp>
      <p:sp>
        <p:nvSpPr>
          <p:cNvPr id="3" name="Прямоугольник 2"/>
          <p:cNvSpPr/>
          <p:nvPr/>
        </p:nvSpPr>
        <p:spPr>
          <a:xfrm>
            <a:off x="299675" y="1406693"/>
            <a:ext cx="8585018" cy="3268587"/>
          </a:xfrm>
          <a:prstGeom prst="rect">
            <a:avLst/>
          </a:prstGeom>
        </p:spPr>
        <p:txBody>
          <a:bodyPr wrap="square">
            <a:spAutoFit/>
          </a:bodyPr>
          <a:lstStyle/>
          <a:p>
            <a:pPr>
              <a:lnSpc>
                <a:spcPct val="120000"/>
              </a:lnSpc>
            </a:pPr>
            <a:r>
              <a:rPr lang="en-US" sz="2800" b="1" dirty="0" smtClean="0">
                <a:solidFill>
                  <a:srgbClr val="C00000"/>
                </a:solidFill>
              </a:rPr>
              <a:t>How will we do it?</a:t>
            </a:r>
            <a:endParaRPr lang="ru-RU" sz="2800" dirty="0" smtClean="0">
              <a:solidFill>
                <a:srgbClr val="C00000"/>
              </a:solidFill>
            </a:endParaRPr>
          </a:p>
          <a:p>
            <a:pPr marL="457200" indent="-457200" algn="just">
              <a:lnSpc>
                <a:spcPct val="120000"/>
              </a:lnSpc>
              <a:buFont typeface="+mj-lt"/>
              <a:buAutoNum type="arabicPeriod"/>
            </a:pPr>
            <a:r>
              <a:rPr lang="en-US" sz="2400" b="1" dirty="0" smtClean="0">
                <a:solidFill>
                  <a:schemeClr val="tx1">
                    <a:lumMod val="75000"/>
                    <a:lumOff val="25000"/>
                  </a:schemeClr>
                </a:solidFill>
              </a:rPr>
              <a:t>Develop a multi-year </a:t>
            </a:r>
            <a:r>
              <a:rPr lang="en-US" sz="2400" b="1" dirty="0" err="1" smtClean="0">
                <a:solidFill>
                  <a:schemeClr val="tx1">
                    <a:lumMod val="75000"/>
                    <a:lumOff val="25000"/>
                  </a:schemeClr>
                </a:solidFill>
              </a:rPr>
              <a:t>programme</a:t>
            </a:r>
            <a:r>
              <a:rPr lang="en-US" sz="2400" b="1" dirty="0" smtClean="0">
                <a:solidFill>
                  <a:schemeClr val="tx1">
                    <a:lumMod val="75000"/>
                    <a:lumOff val="25000"/>
                  </a:schemeClr>
                </a:solidFill>
              </a:rPr>
              <a:t> to ensure consistent training is available and delivered to WANO professionals in order to support effective delivery of WANO </a:t>
            </a:r>
            <a:r>
              <a:rPr lang="en-US" sz="2400" b="1" dirty="0" err="1" smtClean="0">
                <a:solidFill>
                  <a:schemeClr val="tx1">
                    <a:lumMod val="75000"/>
                    <a:lumOff val="25000"/>
                  </a:schemeClr>
                </a:solidFill>
              </a:rPr>
              <a:t>programmes</a:t>
            </a:r>
            <a:r>
              <a:rPr lang="en-US" sz="2400" b="1" dirty="0" smtClean="0">
                <a:solidFill>
                  <a:schemeClr val="tx1">
                    <a:lumMod val="75000"/>
                    <a:lumOff val="25000"/>
                  </a:schemeClr>
                </a:solidFill>
              </a:rPr>
              <a:t> to all members.</a:t>
            </a:r>
            <a:endParaRPr lang="ru-RU" sz="2400" dirty="0" smtClean="0">
              <a:solidFill>
                <a:schemeClr val="tx1">
                  <a:lumMod val="75000"/>
                  <a:lumOff val="25000"/>
                </a:schemeClr>
              </a:solidFill>
            </a:endParaRPr>
          </a:p>
          <a:p>
            <a:pPr marL="457200" indent="-457200" algn="just">
              <a:lnSpc>
                <a:spcPct val="120000"/>
              </a:lnSpc>
              <a:buFont typeface="+mj-lt"/>
              <a:buAutoNum type="arabicPeriod"/>
            </a:pPr>
            <a:r>
              <a:rPr lang="en-US" sz="2400" b="1" dirty="0" smtClean="0">
                <a:solidFill>
                  <a:schemeClr val="tx1">
                    <a:lumMod val="75000"/>
                    <a:lumOff val="25000"/>
                  </a:schemeClr>
                </a:solidFill>
              </a:rPr>
              <a:t>Examine resource implications to expand leadership training for key station positions.</a:t>
            </a:r>
            <a:endParaRPr lang="ru-RU" sz="2400" dirty="0" smtClean="0">
              <a:solidFill>
                <a:schemeClr val="tx1">
                  <a:lumMod val="75000"/>
                  <a:lumOff val="25000"/>
                </a:schemeClr>
              </a:solidFill>
            </a:endParaRPr>
          </a:p>
        </p:txBody>
      </p:sp>
    </p:spTree>
    <p:extLst>
      <p:ext uri="{BB962C8B-B14F-4D97-AF65-F5344CB8AC3E}">
        <p14:creationId xmlns="" xmlns:p14="http://schemas.microsoft.com/office/powerpoint/2010/main" val="34937307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675" y="209551"/>
            <a:ext cx="7310310" cy="959768"/>
          </a:xfrm>
        </p:spPr>
        <p:txBody>
          <a:bodyPr/>
          <a:lstStyle/>
          <a:p>
            <a:pPr algn="ctr"/>
            <a:r>
              <a:rPr lang="en-US" sz="3200" dirty="0" smtClean="0">
                <a:solidFill>
                  <a:schemeClr val="tx2">
                    <a:lumMod val="75000"/>
                  </a:schemeClr>
                </a:solidFill>
              </a:rPr>
              <a:t>Compass</a:t>
            </a:r>
            <a:br>
              <a:rPr lang="en-US" sz="3200" dirty="0" smtClean="0">
                <a:solidFill>
                  <a:schemeClr val="tx2">
                    <a:lumMod val="75000"/>
                  </a:schemeClr>
                </a:solidFill>
              </a:rPr>
            </a:br>
            <a:r>
              <a:rPr lang="en-US" sz="3200" dirty="0" smtClean="0">
                <a:solidFill>
                  <a:schemeClr val="tx2">
                    <a:lumMod val="75000"/>
                  </a:schemeClr>
                </a:solidFill>
              </a:rPr>
              <a:t>Focus Area </a:t>
            </a:r>
            <a:r>
              <a:rPr lang="en-US" sz="3200" dirty="0" smtClean="0">
                <a:solidFill>
                  <a:schemeClr val="tx1">
                    <a:lumMod val="75000"/>
                    <a:lumOff val="25000"/>
                  </a:schemeClr>
                </a:solidFill>
              </a:rPr>
              <a:t>2</a:t>
            </a:r>
            <a:r>
              <a:rPr lang="ru-RU" sz="3200" dirty="0">
                <a:solidFill>
                  <a:schemeClr val="tx1">
                    <a:lumMod val="75000"/>
                    <a:lumOff val="25000"/>
                  </a:schemeClr>
                </a:solidFill>
              </a:rPr>
              <a:t/>
            </a:r>
            <a:br>
              <a:rPr lang="ru-RU" sz="3200" dirty="0">
                <a:solidFill>
                  <a:schemeClr val="tx1">
                    <a:lumMod val="75000"/>
                    <a:lumOff val="25000"/>
                  </a:schemeClr>
                </a:solidFill>
              </a:rPr>
            </a:br>
            <a:endParaRPr lang="en-GB" sz="3200" dirty="0">
              <a:solidFill>
                <a:schemeClr val="tx2">
                  <a:lumMod val="75000"/>
                </a:schemeClr>
              </a:solidFill>
            </a:endParaRPr>
          </a:p>
        </p:txBody>
      </p:sp>
      <p:sp>
        <p:nvSpPr>
          <p:cNvPr id="4" name="Footer Placeholder 3"/>
          <p:cNvSpPr>
            <a:spLocks noGrp="1"/>
          </p:cNvSpPr>
          <p:nvPr>
            <p:ph type="ftr" sz="quarter" idx="3"/>
          </p:nvPr>
        </p:nvSpPr>
        <p:spPr/>
        <p:txBody>
          <a:bodyPr/>
          <a:lstStyle/>
          <a:p>
            <a:r>
              <a:rPr lang="en-GB" dirty="0" smtClean="0">
                <a:solidFill>
                  <a:schemeClr val="tx2">
                    <a:lumMod val="75000"/>
                  </a:schemeClr>
                </a:solidFill>
              </a:rPr>
              <a:t>WANO Restricted Distribution</a:t>
            </a:r>
            <a:endParaRPr lang="en-GB" dirty="0">
              <a:solidFill>
                <a:schemeClr val="tx2">
                  <a:lumMod val="75000"/>
                </a:schemeClr>
              </a:solidFill>
            </a:endParaRPr>
          </a:p>
        </p:txBody>
      </p:sp>
      <p:sp>
        <p:nvSpPr>
          <p:cNvPr id="3" name="Прямоугольник 2"/>
          <p:cNvSpPr/>
          <p:nvPr/>
        </p:nvSpPr>
        <p:spPr>
          <a:xfrm>
            <a:off x="299675" y="1406693"/>
            <a:ext cx="8585018" cy="2456057"/>
          </a:xfrm>
          <a:prstGeom prst="rect">
            <a:avLst/>
          </a:prstGeom>
        </p:spPr>
        <p:txBody>
          <a:bodyPr wrap="square">
            <a:spAutoFit/>
          </a:bodyPr>
          <a:lstStyle/>
          <a:p>
            <a:pPr>
              <a:lnSpc>
                <a:spcPct val="120000"/>
              </a:lnSpc>
            </a:pPr>
            <a:r>
              <a:rPr lang="en-US" sz="2800" b="1" dirty="0" smtClean="0">
                <a:solidFill>
                  <a:srgbClr val="C00000"/>
                </a:solidFill>
              </a:rPr>
              <a:t>How will we do it?</a:t>
            </a:r>
          </a:p>
          <a:p>
            <a:pPr>
              <a:lnSpc>
                <a:spcPct val="120000"/>
              </a:lnSpc>
            </a:pPr>
            <a:endParaRPr lang="ru-RU" sz="2800" dirty="0" smtClean="0">
              <a:solidFill>
                <a:srgbClr val="C00000"/>
              </a:solidFill>
            </a:endParaRPr>
          </a:p>
          <a:p>
            <a:pPr marL="457200" indent="-457200" algn="just">
              <a:lnSpc>
                <a:spcPct val="120000"/>
              </a:lnSpc>
              <a:buFont typeface="+mj-lt"/>
              <a:buAutoNum type="arabicPeriod" startAt="3"/>
            </a:pPr>
            <a:r>
              <a:rPr lang="en-US" sz="2400" b="1" dirty="0" smtClean="0">
                <a:solidFill>
                  <a:schemeClr val="tx1">
                    <a:lumMod val="75000"/>
                    <a:lumOff val="25000"/>
                  </a:schemeClr>
                </a:solidFill>
              </a:rPr>
              <a:t>Engage with the new generation of nuclear leaders, operators, technicians and engineers to help </a:t>
            </a:r>
            <a:r>
              <a:rPr lang="en-US" sz="2400" b="1" dirty="0" err="1" smtClean="0">
                <a:solidFill>
                  <a:schemeClr val="tx1">
                    <a:lumMod val="75000"/>
                    <a:lumOff val="25000"/>
                  </a:schemeClr>
                </a:solidFill>
              </a:rPr>
              <a:t>instil</a:t>
            </a:r>
            <a:r>
              <a:rPr lang="en-US" sz="2400" b="1" dirty="0" smtClean="0">
                <a:solidFill>
                  <a:schemeClr val="tx1">
                    <a:lumMod val="75000"/>
                    <a:lumOff val="25000"/>
                  </a:schemeClr>
                </a:solidFill>
              </a:rPr>
              <a:t> a commitment to safety and an affinity for high standards.</a:t>
            </a:r>
            <a:endParaRPr lang="ru-RU" sz="2400" dirty="0" smtClean="0">
              <a:solidFill>
                <a:schemeClr val="tx1">
                  <a:lumMod val="75000"/>
                  <a:lumOff val="25000"/>
                </a:schemeClr>
              </a:solidFill>
            </a:endParaRPr>
          </a:p>
        </p:txBody>
      </p:sp>
    </p:spTree>
    <p:extLst>
      <p:ext uri="{BB962C8B-B14F-4D97-AF65-F5344CB8AC3E}">
        <p14:creationId xmlns="" xmlns:p14="http://schemas.microsoft.com/office/powerpoint/2010/main" val="30662350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675" y="209551"/>
            <a:ext cx="7310310" cy="959768"/>
          </a:xfrm>
        </p:spPr>
        <p:txBody>
          <a:bodyPr/>
          <a:lstStyle/>
          <a:p>
            <a:pPr algn="ctr"/>
            <a:r>
              <a:rPr lang="en-US" sz="3200" dirty="0" smtClean="0">
                <a:solidFill>
                  <a:schemeClr val="tx2">
                    <a:lumMod val="75000"/>
                  </a:schemeClr>
                </a:solidFill>
              </a:rPr>
              <a:t>Compass</a:t>
            </a:r>
            <a:r>
              <a:rPr lang="ru-RU" sz="3200" dirty="0" smtClean="0">
                <a:solidFill>
                  <a:schemeClr val="tx2">
                    <a:lumMod val="75000"/>
                  </a:schemeClr>
                </a:solidFill>
              </a:rPr>
              <a:t/>
            </a:r>
            <a:br>
              <a:rPr lang="ru-RU" sz="3200" dirty="0" smtClean="0">
                <a:solidFill>
                  <a:schemeClr val="tx2">
                    <a:lumMod val="75000"/>
                  </a:schemeClr>
                </a:solidFill>
              </a:rPr>
            </a:br>
            <a:r>
              <a:rPr lang="en-US" sz="3200" dirty="0" smtClean="0">
                <a:solidFill>
                  <a:schemeClr val="tx1">
                    <a:lumMod val="75000"/>
                    <a:lumOff val="25000"/>
                  </a:schemeClr>
                </a:solidFill>
              </a:rPr>
              <a:t>Focus Area</a:t>
            </a:r>
            <a:r>
              <a:rPr lang="ru-RU" sz="3200" dirty="0" smtClean="0">
                <a:solidFill>
                  <a:schemeClr val="tx1">
                    <a:lumMod val="75000"/>
                    <a:lumOff val="25000"/>
                  </a:schemeClr>
                </a:solidFill>
              </a:rPr>
              <a:t> </a:t>
            </a:r>
            <a:r>
              <a:rPr lang="en-US" sz="3200" dirty="0" smtClean="0">
                <a:solidFill>
                  <a:schemeClr val="tx1">
                    <a:lumMod val="75000"/>
                    <a:lumOff val="25000"/>
                  </a:schemeClr>
                </a:solidFill>
              </a:rPr>
              <a:t>2</a:t>
            </a:r>
            <a:r>
              <a:rPr lang="ru-RU" sz="3200" dirty="0">
                <a:solidFill>
                  <a:schemeClr val="tx1">
                    <a:lumMod val="75000"/>
                    <a:lumOff val="25000"/>
                  </a:schemeClr>
                </a:solidFill>
              </a:rPr>
              <a:t/>
            </a:r>
            <a:br>
              <a:rPr lang="ru-RU" sz="3200" dirty="0">
                <a:solidFill>
                  <a:schemeClr val="tx1">
                    <a:lumMod val="75000"/>
                    <a:lumOff val="25000"/>
                  </a:schemeClr>
                </a:solidFill>
              </a:rPr>
            </a:br>
            <a:endParaRPr lang="en-GB" sz="3200" dirty="0">
              <a:solidFill>
                <a:schemeClr val="tx2">
                  <a:lumMod val="75000"/>
                </a:schemeClr>
              </a:solidFill>
            </a:endParaRPr>
          </a:p>
        </p:txBody>
      </p:sp>
      <p:sp>
        <p:nvSpPr>
          <p:cNvPr id="4" name="Footer Placeholder 3"/>
          <p:cNvSpPr>
            <a:spLocks noGrp="1"/>
          </p:cNvSpPr>
          <p:nvPr>
            <p:ph type="ftr" sz="quarter" idx="3"/>
          </p:nvPr>
        </p:nvSpPr>
        <p:spPr/>
        <p:txBody>
          <a:bodyPr/>
          <a:lstStyle/>
          <a:p>
            <a:r>
              <a:rPr lang="en-GB" dirty="0" smtClean="0">
                <a:solidFill>
                  <a:schemeClr val="tx2">
                    <a:lumMod val="75000"/>
                  </a:schemeClr>
                </a:solidFill>
              </a:rPr>
              <a:t>WANO Restricted Distribution</a:t>
            </a:r>
            <a:endParaRPr lang="en-GB" dirty="0">
              <a:solidFill>
                <a:schemeClr val="tx2">
                  <a:lumMod val="75000"/>
                </a:schemeClr>
              </a:solidFill>
            </a:endParaRPr>
          </a:p>
        </p:txBody>
      </p:sp>
      <p:sp>
        <p:nvSpPr>
          <p:cNvPr id="3" name="Прямоугольник 2"/>
          <p:cNvSpPr/>
          <p:nvPr/>
        </p:nvSpPr>
        <p:spPr>
          <a:xfrm>
            <a:off x="343920" y="1119100"/>
            <a:ext cx="8585018" cy="3711785"/>
          </a:xfrm>
          <a:prstGeom prst="rect">
            <a:avLst/>
          </a:prstGeom>
        </p:spPr>
        <p:txBody>
          <a:bodyPr wrap="square">
            <a:spAutoFit/>
          </a:bodyPr>
          <a:lstStyle/>
          <a:p>
            <a:pPr>
              <a:lnSpc>
                <a:spcPct val="120000"/>
              </a:lnSpc>
            </a:pPr>
            <a:r>
              <a:rPr lang="en-US" sz="2800" b="1" dirty="0" smtClean="0">
                <a:solidFill>
                  <a:srgbClr val="C00000"/>
                </a:solidFill>
              </a:rPr>
              <a:t>How will we do it?</a:t>
            </a:r>
          </a:p>
          <a:p>
            <a:pPr marL="457200" indent="-457200" algn="just">
              <a:lnSpc>
                <a:spcPct val="120000"/>
              </a:lnSpc>
              <a:buFont typeface="+mj-lt"/>
              <a:buAutoNum type="arabicPeriod" startAt="4"/>
            </a:pPr>
            <a:r>
              <a:rPr lang="en-US" sz="2400" b="1" dirty="0" smtClean="0">
                <a:solidFill>
                  <a:schemeClr val="tx1">
                    <a:lumMod val="75000"/>
                    <a:lumOff val="25000"/>
                  </a:schemeClr>
                </a:solidFill>
              </a:rPr>
              <a:t>Link with other Focus Area 4 initiatives to develop a strong nuclear safety culture and commitment to high standards within the nuclear workforce and supply chain.</a:t>
            </a:r>
            <a:endParaRPr lang="ru-RU" sz="2400" dirty="0" smtClean="0">
              <a:solidFill>
                <a:schemeClr val="tx1">
                  <a:lumMod val="75000"/>
                  <a:lumOff val="25000"/>
                </a:schemeClr>
              </a:solidFill>
            </a:endParaRPr>
          </a:p>
          <a:p>
            <a:pPr marL="457200" indent="-457200" algn="just">
              <a:lnSpc>
                <a:spcPct val="120000"/>
              </a:lnSpc>
              <a:buFont typeface="+mj-lt"/>
              <a:buAutoNum type="arabicPeriod" startAt="4"/>
            </a:pPr>
            <a:r>
              <a:rPr lang="en-GB" sz="2400" b="1" dirty="0" smtClean="0">
                <a:solidFill>
                  <a:schemeClr val="tx1">
                    <a:lumMod val="75000"/>
                    <a:lumOff val="25000"/>
                  </a:schemeClr>
                </a:solidFill>
              </a:rPr>
              <a:t>Conduct a detailed, WANO-wide assessment of human resource policies and practices used in the London Office and regional centres to determine if a common approach should be adopted to drive alignment and efficiencies.</a:t>
            </a:r>
            <a:endParaRPr lang="ru-RU"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 xmlns:p14="http://schemas.microsoft.com/office/powerpoint/2010/main" val="3380750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en-GB" dirty="0" smtClean="0">
                <a:solidFill>
                  <a:schemeClr val="tx2">
                    <a:lumMod val="75000"/>
                  </a:schemeClr>
                </a:solidFill>
              </a:rPr>
              <a:t>WANO Restricted Distribution</a:t>
            </a:r>
            <a:endParaRPr lang="en-GB" dirty="0">
              <a:solidFill>
                <a:schemeClr val="tx2">
                  <a:lumMod val="75000"/>
                </a:schemeClr>
              </a:solidFill>
            </a:endParaRPr>
          </a:p>
        </p:txBody>
      </p:sp>
      <p:sp>
        <p:nvSpPr>
          <p:cNvPr id="3" name="Объект 2"/>
          <p:cNvSpPr>
            <a:spLocks noGrp="1"/>
          </p:cNvSpPr>
          <p:nvPr>
            <p:ph idx="1"/>
          </p:nvPr>
        </p:nvSpPr>
        <p:spPr>
          <a:xfrm>
            <a:off x="268773" y="1889830"/>
            <a:ext cx="8606454" cy="5112568"/>
          </a:xfrm>
        </p:spPr>
        <p:txBody>
          <a:bodyPr/>
          <a:lstStyle/>
          <a:p>
            <a:pPr marL="0" indent="0" algn="ctr">
              <a:buNone/>
            </a:pPr>
            <a:r>
              <a:rPr lang="en-US" sz="3200" b="1" dirty="0" smtClean="0">
                <a:solidFill>
                  <a:schemeClr val="tx1">
                    <a:lumMod val="75000"/>
                    <a:lumOff val="25000"/>
                  </a:schemeClr>
                </a:solidFill>
              </a:rPr>
              <a:t>Focus area</a:t>
            </a:r>
            <a:r>
              <a:rPr lang="ru-RU" sz="3200" b="1" dirty="0" smtClean="0">
                <a:solidFill>
                  <a:schemeClr val="tx1">
                    <a:lumMod val="75000"/>
                    <a:lumOff val="25000"/>
                  </a:schemeClr>
                </a:solidFill>
              </a:rPr>
              <a:t> 3</a:t>
            </a:r>
            <a:endParaRPr lang="ru-RU" sz="3200" dirty="0">
              <a:solidFill>
                <a:schemeClr val="tx1">
                  <a:lumMod val="75000"/>
                  <a:lumOff val="25000"/>
                </a:schemeClr>
              </a:solidFill>
            </a:endParaRPr>
          </a:p>
          <a:p>
            <a:pPr marL="0" indent="0" algn="ctr">
              <a:buNone/>
            </a:pPr>
            <a:endParaRPr lang="ru-RU" dirty="0"/>
          </a:p>
        </p:txBody>
      </p:sp>
      <p:sp>
        <p:nvSpPr>
          <p:cNvPr id="6" name="Прямоугольник 5"/>
          <p:cNvSpPr/>
          <p:nvPr/>
        </p:nvSpPr>
        <p:spPr>
          <a:xfrm>
            <a:off x="357144" y="3061119"/>
            <a:ext cx="8429711" cy="954107"/>
          </a:xfrm>
          <a:prstGeom prst="rect">
            <a:avLst/>
          </a:prstGeom>
          <a:ln>
            <a:solidFill>
              <a:schemeClr val="tx1">
                <a:lumMod val="75000"/>
                <a:lumOff val="25000"/>
              </a:schemeClr>
            </a:solidFill>
          </a:ln>
          <a:scene3d>
            <a:camera prst="orthographicFront"/>
            <a:lightRig rig="threePt" dir="t"/>
          </a:scene3d>
          <a:sp3d>
            <a:bevelT/>
          </a:sp3d>
        </p:spPr>
        <p:style>
          <a:lnRef idx="0">
            <a:scrgbClr r="0" g="0" b="0"/>
          </a:lnRef>
          <a:fillRef idx="1002">
            <a:schemeClr val="lt1"/>
          </a:fillRef>
          <a:effectRef idx="0">
            <a:scrgbClr r="0" g="0" b="0"/>
          </a:effectRef>
          <a:fontRef idx="major"/>
        </p:style>
        <p:txBody>
          <a:bodyPr wrap="square">
            <a:spAutoFit/>
          </a:bodyPr>
          <a:lstStyle/>
          <a:p>
            <a:pPr algn="ctr"/>
            <a:r>
              <a:rPr lang="en-US" sz="2800" b="1" dirty="0" smtClean="0">
                <a:solidFill>
                  <a:srgbClr val="C00000"/>
                </a:solidFill>
              </a:rPr>
              <a:t>Forge</a:t>
            </a:r>
            <a:r>
              <a:rPr lang="en-US" sz="2800" dirty="0" smtClean="0">
                <a:solidFill>
                  <a:srgbClr val="C00000"/>
                </a:solidFill>
              </a:rPr>
              <a:t> a stronger WANO through more consistent, credible products and </a:t>
            </a:r>
            <a:r>
              <a:rPr lang="en-US" sz="2800" dirty="0" err="1" smtClean="0">
                <a:solidFill>
                  <a:srgbClr val="C00000"/>
                </a:solidFill>
              </a:rPr>
              <a:t>programmes</a:t>
            </a:r>
            <a:endParaRPr lang="ru-RU" sz="2800" dirty="0">
              <a:solidFill>
                <a:srgbClr val="C00000"/>
              </a:solidFill>
            </a:endParaRPr>
          </a:p>
        </p:txBody>
      </p:sp>
      <p:sp>
        <p:nvSpPr>
          <p:cNvPr id="8" name="Title 1"/>
          <p:cNvSpPr>
            <a:spLocks noGrp="1"/>
          </p:cNvSpPr>
          <p:nvPr>
            <p:ph type="title"/>
          </p:nvPr>
        </p:nvSpPr>
        <p:spPr>
          <a:xfrm>
            <a:off x="286027" y="209551"/>
            <a:ext cx="7310310" cy="959768"/>
          </a:xfrm>
        </p:spPr>
        <p:txBody>
          <a:bodyPr/>
          <a:lstStyle/>
          <a:p>
            <a:r>
              <a:rPr lang="en-US" sz="3200" dirty="0" smtClean="0">
                <a:solidFill>
                  <a:schemeClr val="tx2">
                    <a:lumMod val="75000"/>
                  </a:schemeClr>
                </a:solidFill>
              </a:rPr>
              <a:t>Compass </a:t>
            </a:r>
            <a:r>
              <a:rPr lang="ru-RU" sz="3200" dirty="0" smtClean="0">
                <a:solidFill>
                  <a:schemeClr val="tx2">
                    <a:lumMod val="75000"/>
                  </a:schemeClr>
                </a:solidFill>
              </a:rPr>
              <a:t/>
            </a:r>
            <a:br>
              <a:rPr lang="ru-RU" sz="3200" dirty="0" smtClean="0">
                <a:solidFill>
                  <a:schemeClr val="tx2">
                    <a:lumMod val="75000"/>
                  </a:schemeClr>
                </a:solidFill>
              </a:rPr>
            </a:br>
            <a:r>
              <a:rPr lang="en-US" sz="3200" dirty="0" smtClean="0">
                <a:solidFill>
                  <a:schemeClr val="tx2">
                    <a:lumMod val="75000"/>
                  </a:schemeClr>
                </a:solidFill>
              </a:rPr>
              <a:t>Focus areas</a:t>
            </a:r>
            <a:endParaRPr lang="en-GB" sz="3200" b="1" dirty="0">
              <a:solidFill>
                <a:schemeClr val="tx2">
                  <a:lumMod val="75000"/>
                </a:schemeClr>
              </a:solidFill>
            </a:endParaRPr>
          </a:p>
        </p:txBody>
      </p:sp>
    </p:spTree>
    <p:extLst>
      <p:ext uri="{BB962C8B-B14F-4D97-AF65-F5344CB8AC3E}">
        <p14:creationId xmlns:p14="http://schemas.microsoft.com/office/powerpoint/2010/main" xmlns="" val="27536148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675" y="209551"/>
            <a:ext cx="7310310" cy="959768"/>
          </a:xfrm>
        </p:spPr>
        <p:txBody>
          <a:bodyPr/>
          <a:lstStyle/>
          <a:p>
            <a:pPr algn="ctr"/>
            <a:r>
              <a:rPr lang="en-US" sz="3200" dirty="0" smtClean="0">
                <a:solidFill>
                  <a:schemeClr val="tx2">
                    <a:lumMod val="75000"/>
                  </a:schemeClr>
                </a:solidFill>
              </a:rPr>
              <a:t>Compass</a:t>
            </a:r>
            <a:r>
              <a:rPr lang="ru-RU" sz="3200" dirty="0" smtClean="0">
                <a:solidFill>
                  <a:schemeClr val="tx2">
                    <a:lumMod val="75000"/>
                  </a:schemeClr>
                </a:solidFill>
              </a:rPr>
              <a:t/>
            </a:r>
            <a:br>
              <a:rPr lang="ru-RU" sz="3200" dirty="0" smtClean="0">
                <a:solidFill>
                  <a:schemeClr val="tx2">
                    <a:lumMod val="75000"/>
                  </a:schemeClr>
                </a:solidFill>
              </a:rPr>
            </a:br>
            <a:r>
              <a:rPr lang="en-US" sz="3200" dirty="0" smtClean="0">
                <a:solidFill>
                  <a:schemeClr val="tx1">
                    <a:lumMod val="75000"/>
                    <a:lumOff val="25000"/>
                  </a:schemeClr>
                </a:solidFill>
              </a:rPr>
              <a:t>Focus area</a:t>
            </a:r>
            <a:r>
              <a:rPr lang="ru-RU" sz="3200" dirty="0" smtClean="0">
                <a:solidFill>
                  <a:schemeClr val="tx1">
                    <a:lumMod val="75000"/>
                    <a:lumOff val="25000"/>
                  </a:schemeClr>
                </a:solidFill>
              </a:rPr>
              <a:t> 3</a:t>
            </a:r>
            <a:endParaRPr lang="en-GB" sz="3200" dirty="0">
              <a:solidFill>
                <a:schemeClr val="tx2">
                  <a:lumMod val="75000"/>
                </a:schemeClr>
              </a:solidFill>
            </a:endParaRPr>
          </a:p>
        </p:txBody>
      </p:sp>
      <p:sp>
        <p:nvSpPr>
          <p:cNvPr id="4" name="Footer Placeholder 3"/>
          <p:cNvSpPr>
            <a:spLocks noGrp="1"/>
          </p:cNvSpPr>
          <p:nvPr>
            <p:ph type="ftr" sz="quarter" idx="3"/>
          </p:nvPr>
        </p:nvSpPr>
        <p:spPr/>
        <p:txBody>
          <a:bodyPr/>
          <a:lstStyle/>
          <a:p>
            <a:r>
              <a:rPr lang="en-GB" dirty="0" smtClean="0">
                <a:solidFill>
                  <a:schemeClr val="tx2">
                    <a:lumMod val="75000"/>
                  </a:schemeClr>
                </a:solidFill>
              </a:rPr>
              <a:t>WANO Restricted Distribution</a:t>
            </a:r>
            <a:endParaRPr lang="en-GB" dirty="0">
              <a:solidFill>
                <a:schemeClr val="tx2">
                  <a:lumMod val="75000"/>
                </a:schemeClr>
              </a:solidFill>
            </a:endParaRPr>
          </a:p>
        </p:txBody>
      </p:sp>
      <p:sp>
        <p:nvSpPr>
          <p:cNvPr id="7" name="Прямоугольник 6"/>
          <p:cNvSpPr/>
          <p:nvPr/>
        </p:nvSpPr>
        <p:spPr>
          <a:xfrm>
            <a:off x="299675" y="1405494"/>
            <a:ext cx="8429988" cy="4044184"/>
          </a:xfrm>
          <a:prstGeom prst="rect">
            <a:avLst/>
          </a:prstGeom>
        </p:spPr>
        <p:txBody>
          <a:bodyPr wrap="square">
            <a:spAutoFit/>
          </a:bodyPr>
          <a:lstStyle/>
          <a:p>
            <a:pPr algn="ctr" fontAlgn="ctr">
              <a:lnSpc>
                <a:spcPct val="120000"/>
              </a:lnSpc>
            </a:pPr>
            <a:r>
              <a:rPr lang="en-US" sz="2800" b="1" dirty="0" smtClean="0">
                <a:solidFill>
                  <a:srgbClr val="C00000"/>
                </a:solidFill>
              </a:rPr>
              <a:t>What will we do</a:t>
            </a:r>
            <a:r>
              <a:rPr lang="ru-RU" sz="2800" b="1" dirty="0" smtClean="0">
                <a:solidFill>
                  <a:srgbClr val="C00000"/>
                </a:solidFill>
              </a:rPr>
              <a:t>?</a:t>
            </a:r>
          </a:p>
          <a:p>
            <a:pPr algn="just" fontAlgn="ctr">
              <a:lnSpc>
                <a:spcPct val="120000"/>
              </a:lnSpc>
            </a:pPr>
            <a:r>
              <a:rPr lang="en-US" sz="2400" b="1" dirty="0" smtClean="0">
                <a:solidFill>
                  <a:srgbClr val="294046"/>
                </a:solidFill>
              </a:rPr>
              <a:t>We are One WANO and one industry, with a high degree of interdependency required to achieve success. We are committed to common goals, principles and standards. While these common items may have minor differences based on regional traits, our first commitment is to WANO as a whole, hence independent or autonomous approaches do not improve overall nuclear safety and reliability</a:t>
            </a:r>
            <a:r>
              <a:rPr lang="ru-RU" sz="2400" b="1" dirty="0" smtClean="0">
                <a:solidFill>
                  <a:srgbClr val="294046"/>
                </a:solidFill>
              </a:rPr>
              <a:t>.</a:t>
            </a:r>
          </a:p>
          <a:p>
            <a:pPr algn="ctr" fontAlgn="ctr">
              <a:lnSpc>
                <a:spcPct val="120000"/>
              </a:lnSpc>
            </a:pPr>
            <a:endParaRPr lang="ru-RU" dirty="0">
              <a:solidFill>
                <a:schemeClr val="tx1">
                  <a:lumMod val="75000"/>
                  <a:lumOff val="25000"/>
                </a:schemeClr>
              </a:solidFill>
            </a:endParaRPr>
          </a:p>
        </p:txBody>
      </p:sp>
    </p:spTree>
    <p:extLst>
      <p:ext uri="{BB962C8B-B14F-4D97-AF65-F5344CB8AC3E}">
        <p14:creationId xmlns:p14="http://schemas.microsoft.com/office/powerpoint/2010/main" xmlns="" val="13123848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2783" y="1605852"/>
            <a:ext cx="7955368" cy="2014876"/>
          </a:xfrm>
        </p:spPr>
        <p:txBody>
          <a:bodyPr/>
          <a:lstStyle/>
          <a:p>
            <a:pPr algn="ctr" eaLnBrk="0" hangingPunct="0">
              <a:spcBef>
                <a:spcPts val="600"/>
              </a:spcBef>
              <a:buClr>
                <a:srgbClr val="0052BA"/>
              </a:buClr>
              <a:buSzPct val="75000"/>
              <a:defRPr/>
            </a:pPr>
            <a:r>
              <a:rPr lang="en-US" sz="3600" kern="0" dirty="0" smtClean="0">
                <a:solidFill>
                  <a:srgbClr val="C00000"/>
                </a:solidFill>
                <a:latin typeface="Arial"/>
              </a:rPr>
              <a:t>Compass</a:t>
            </a:r>
            <a:endParaRPr lang="ru-RU" sz="3600" kern="0" dirty="0" smtClean="0">
              <a:solidFill>
                <a:srgbClr val="C00000"/>
              </a:solidFill>
              <a:latin typeface="Arial"/>
            </a:endParaRPr>
          </a:p>
          <a:p>
            <a:pPr algn="ctr" eaLnBrk="0" hangingPunct="0">
              <a:spcBef>
                <a:spcPts val="600"/>
              </a:spcBef>
              <a:buClr>
                <a:srgbClr val="0052BA"/>
              </a:buClr>
              <a:buSzPct val="75000"/>
              <a:defRPr/>
            </a:pPr>
            <a:r>
              <a:rPr lang="en-US" sz="3600" kern="0" dirty="0" smtClean="0">
                <a:solidFill>
                  <a:srgbClr val="C00000"/>
                </a:solidFill>
                <a:latin typeface="Arial"/>
              </a:rPr>
              <a:t>WANO Long Term Plan 2</a:t>
            </a:r>
            <a:r>
              <a:rPr lang="ru-RU" sz="3600" kern="0" dirty="0" smtClean="0">
                <a:solidFill>
                  <a:srgbClr val="C00000"/>
                </a:solidFill>
                <a:latin typeface="Arial"/>
              </a:rPr>
              <a:t>015÷2019</a:t>
            </a:r>
            <a:endParaRPr sz="3600" kern="0" dirty="0">
              <a:solidFill>
                <a:srgbClr val="C00000"/>
              </a:solidFill>
              <a:latin typeface="Arial"/>
            </a:endParaRPr>
          </a:p>
        </p:txBody>
      </p:sp>
      <p:sp>
        <p:nvSpPr>
          <p:cNvPr id="4" name="Footer Placeholder 3"/>
          <p:cNvSpPr txBox="1">
            <a:spLocks/>
          </p:cNvSpPr>
          <p:nvPr/>
        </p:nvSpPr>
        <p:spPr>
          <a:xfrm>
            <a:off x="1047750" y="6572250"/>
            <a:ext cx="7048500" cy="285750"/>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chemeClr val="tx2">
                    <a:lumMod val="75000"/>
                  </a:schemeClr>
                </a:solidFill>
                <a:effectLst/>
                <a:uLnTx/>
                <a:uFillTx/>
                <a:latin typeface="+mn-lt"/>
                <a:ea typeface="+mn-ea"/>
                <a:cs typeface="+mn-cs"/>
              </a:rPr>
              <a:t>WANO Restricted Distribution</a:t>
            </a:r>
            <a:endParaRPr kumimoji="0" lang="en-GB" sz="1200" b="0" i="0" u="none" strike="noStrike" kern="1200" cap="none" spc="0" normalizeH="0" baseline="0" noProof="0" dirty="0">
              <a:ln>
                <a:noFill/>
              </a:ln>
              <a:solidFill>
                <a:schemeClr val="tx2">
                  <a:lumMod val="75000"/>
                </a:schemeClr>
              </a:solidFill>
              <a:effectLst/>
              <a:uLnTx/>
              <a:uFillTx/>
              <a:latin typeface="+mn-lt"/>
              <a:ea typeface="+mn-ea"/>
              <a:cs typeface="+mn-cs"/>
            </a:endParaRPr>
          </a:p>
        </p:txBody>
      </p:sp>
    </p:spTree>
    <p:extLst>
      <p:ext uri="{BB962C8B-B14F-4D97-AF65-F5344CB8AC3E}">
        <p14:creationId xmlns="" xmlns:p14="http://schemas.microsoft.com/office/powerpoint/2010/main" val="33961455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675" y="209551"/>
            <a:ext cx="7310310" cy="959768"/>
          </a:xfrm>
        </p:spPr>
        <p:txBody>
          <a:bodyPr/>
          <a:lstStyle/>
          <a:p>
            <a:pPr algn="ctr"/>
            <a:r>
              <a:rPr lang="en-US" sz="3200" dirty="0" smtClean="0">
                <a:solidFill>
                  <a:schemeClr val="tx2">
                    <a:lumMod val="75000"/>
                  </a:schemeClr>
                </a:solidFill>
              </a:rPr>
              <a:t>Compass</a:t>
            </a:r>
            <a:r>
              <a:rPr lang="ru-RU" sz="3200" dirty="0" smtClean="0">
                <a:solidFill>
                  <a:schemeClr val="tx2">
                    <a:lumMod val="75000"/>
                  </a:schemeClr>
                </a:solidFill>
              </a:rPr>
              <a:t/>
            </a:r>
            <a:br>
              <a:rPr lang="ru-RU" sz="3200" dirty="0" smtClean="0">
                <a:solidFill>
                  <a:schemeClr val="tx2">
                    <a:lumMod val="75000"/>
                  </a:schemeClr>
                </a:solidFill>
              </a:rPr>
            </a:br>
            <a:r>
              <a:rPr lang="en-US" sz="3200" dirty="0" smtClean="0">
                <a:solidFill>
                  <a:schemeClr val="tx1">
                    <a:lumMod val="75000"/>
                    <a:lumOff val="25000"/>
                  </a:schemeClr>
                </a:solidFill>
              </a:rPr>
              <a:t>Focus area</a:t>
            </a:r>
            <a:r>
              <a:rPr lang="ru-RU" sz="3200" dirty="0" smtClean="0">
                <a:solidFill>
                  <a:schemeClr val="tx1">
                    <a:lumMod val="75000"/>
                    <a:lumOff val="25000"/>
                  </a:schemeClr>
                </a:solidFill>
              </a:rPr>
              <a:t> 3</a:t>
            </a:r>
            <a:endParaRPr lang="en-GB" sz="3200" dirty="0">
              <a:solidFill>
                <a:schemeClr val="tx2">
                  <a:lumMod val="75000"/>
                </a:schemeClr>
              </a:solidFill>
            </a:endParaRPr>
          </a:p>
        </p:txBody>
      </p:sp>
      <p:sp>
        <p:nvSpPr>
          <p:cNvPr id="4" name="Footer Placeholder 3"/>
          <p:cNvSpPr>
            <a:spLocks noGrp="1"/>
          </p:cNvSpPr>
          <p:nvPr>
            <p:ph type="ftr" sz="quarter" idx="3"/>
          </p:nvPr>
        </p:nvSpPr>
        <p:spPr/>
        <p:txBody>
          <a:bodyPr/>
          <a:lstStyle/>
          <a:p>
            <a:r>
              <a:rPr lang="en-GB" dirty="0" smtClean="0">
                <a:solidFill>
                  <a:schemeClr val="tx2">
                    <a:lumMod val="75000"/>
                  </a:schemeClr>
                </a:solidFill>
              </a:rPr>
              <a:t>WANO Restricted Distribution</a:t>
            </a:r>
            <a:endParaRPr lang="en-GB" dirty="0">
              <a:solidFill>
                <a:schemeClr val="tx2">
                  <a:lumMod val="75000"/>
                </a:schemeClr>
              </a:solidFill>
            </a:endParaRPr>
          </a:p>
        </p:txBody>
      </p:sp>
      <p:sp>
        <p:nvSpPr>
          <p:cNvPr id="3" name="Прямоугольник 2"/>
          <p:cNvSpPr/>
          <p:nvPr/>
        </p:nvSpPr>
        <p:spPr>
          <a:xfrm>
            <a:off x="299675" y="1330684"/>
            <a:ext cx="8501425" cy="4154984"/>
          </a:xfrm>
          <a:prstGeom prst="rect">
            <a:avLst/>
          </a:prstGeom>
        </p:spPr>
        <p:txBody>
          <a:bodyPr wrap="square">
            <a:spAutoFit/>
          </a:bodyPr>
          <a:lstStyle/>
          <a:p>
            <a:pPr>
              <a:lnSpc>
                <a:spcPct val="120000"/>
              </a:lnSpc>
              <a:spcAft>
                <a:spcPts val="0"/>
              </a:spcAft>
            </a:pPr>
            <a:r>
              <a:rPr lang="en-US" sz="2800" b="1" dirty="0" smtClean="0">
                <a:solidFill>
                  <a:srgbClr val="C00000"/>
                </a:solidFill>
              </a:rPr>
              <a:t>How will we do it?</a:t>
            </a:r>
            <a:endParaRPr lang="ru-RU" sz="2800" b="1" dirty="0" smtClean="0">
              <a:solidFill>
                <a:srgbClr val="C00000"/>
              </a:solidFill>
              <a:latin typeface="Calibri" panose="020F0502020204030204" pitchFamily="34" charset="0"/>
              <a:ea typeface="Calibri" panose="020F0502020204030204" pitchFamily="34" charset="0"/>
              <a:cs typeface="Calibri" panose="020F0502020204030204" pitchFamily="34" charset="0"/>
            </a:endParaRPr>
          </a:p>
          <a:p>
            <a:pPr>
              <a:lnSpc>
                <a:spcPct val="120000"/>
              </a:lnSpc>
              <a:spcAft>
                <a:spcPts val="0"/>
              </a:spcAft>
            </a:pPr>
            <a:endParaRPr lang="ru-RU" sz="2800" b="1" dirty="0" smtClean="0">
              <a:solidFill>
                <a:srgbClr val="C00000"/>
              </a:solidFill>
              <a:latin typeface="Calibri" panose="020F0502020204030204" pitchFamily="34" charset="0"/>
              <a:ea typeface="Calibri" panose="020F0502020204030204" pitchFamily="34" charset="0"/>
              <a:cs typeface="Calibri" panose="020F0502020204030204" pitchFamily="34" charset="0"/>
            </a:endParaRPr>
          </a:p>
          <a:p>
            <a:pPr marL="457200" lvl="0" indent="-457200" algn="just" fontAlgn="ctr">
              <a:buFont typeface="+mj-lt"/>
              <a:buAutoNum type="arabicPeriod"/>
            </a:pPr>
            <a:r>
              <a:rPr lang="en-US" sz="2400" b="1" dirty="0" smtClean="0">
                <a:solidFill>
                  <a:srgbClr val="294046"/>
                </a:solidFill>
              </a:rPr>
              <a:t>Adjust all regional centre and London Office action plans to close all outstanding AFIs identified during the mid-term assessments by the 2015 BGM</a:t>
            </a:r>
            <a:r>
              <a:rPr lang="ru-RU" sz="2400" b="1" dirty="0" smtClean="0">
                <a:solidFill>
                  <a:srgbClr val="294046"/>
                </a:solidFill>
              </a:rPr>
              <a:t>. </a:t>
            </a:r>
          </a:p>
          <a:p>
            <a:pPr marL="457200" lvl="0" indent="-457200" algn="just" fontAlgn="ctr">
              <a:buFont typeface="+mj-lt"/>
              <a:buAutoNum type="arabicPeriod"/>
            </a:pPr>
            <a:endParaRPr lang="ru-RU" sz="2400" dirty="0">
              <a:solidFill>
                <a:srgbClr val="294046"/>
              </a:solidFill>
            </a:endParaRPr>
          </a:p>
          <a:p>
            <a:pPr marL="457200" lvl="0" indent="-457200" algn="just">
              <a:buFont typeface="+mj-lt"/>
              <a:buAutoNum type="arabicPeriod"/>
            </a:pPr>
            <a:r>
              <a:rPr lang="en-US" sz="2400" b="1" dirty="0" smtClean="0">
                <a:solidFill>
                  <a:srgbClr val="294046"/>
                </a:solidFill>
              </a:rPr>
              <a:t>Work collectively as ‘One WANO’ to address the common themes, or cross-cutting issues that the assessment teams found impact all of WANO. </a:t>
            </a:r>
            <a:endParaRPr lang="ru-RU" sz="2400" dirty="0">
              <a:solidFill>
                <a:srgbClr val="294046"/>
              </a:solidFill>
            </a:endParaRPr>
          </a:p>
          <a:p>
            <a:pPr marL="457200" indent="-457200" algn="just">
              <a:lnSpc>
                <a:spcPct val="120000"/>
              </a:lnSpc>
              <a:spcAft>
                <a:spcPts val="0"/>
              </a:spcAft>
              <a:buFont typeface="+mj-lt"/>
              <a:buAutoNum type="arabicPeriod"/>
            </a:pPr>
            <a:endParaRPr lang="ru-RU" sz="24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41217563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675" y="209551"/>
            <a:ext cx="7310310" cy="959768"/>
          </a:xfrm>
        </p:spPr>
        <p:txBody>
          <a:bodyPr/>
          <a:lstStyle/>
          <a:p>
            <a:pPr algn="ctr"/>
            <a:r>
              <a:rPr lang="en-US" sz="3200" dirty="0" smtClean="0">
                <a:solidFill>
                  <a:schemeClr val="tx2">
                    <a:lumMod val="75000"/>
                  </a:schemeClr>
                </a:solidFill>
              </a:rPr>
              <a:t>Compass</a:t>
            </a:r>
            <a:r>
              <a:rPr lang="ru-RU" sz="3200" dirty="0" smtClean="0">
                <a:solidFill>
                  <a:schemeClr val="tx2">
                    <a:lumMod val="75000"/>
                  </a:schemeClr>
                </a:solidFill>
              </a:rPr>
              <a:t/>
            </a:r>
            <a:br>
              <a:rPr lang="ru-RU" sz="3200" dirty="0" smtClean="0">
                <a:solidFill>
                  <a:schemeClr val="tx2">
                    <a:lumMod val="75000"/>
                  </a:schemeClr>
                </a:solidFill>
              </a:rPr>
            </a:br>
            <a:r>
              <a:rPr lang="en-US" sz="3200" dirty="0" smtClean="0">
                <a:solidFill>
                  <a:schemeClr val="tx1">
                    <a:lumMod val="75000"/>
                    <a:lumOff val="25000"/>
                  </a:schemeClr>
                </a:solidFill>
              </a:rPr>
              <a:t>Focus area</a:t>
            </a:r>
            <a:r>
              <a:rPr lang="ru-RU" sz="3200" dirty="0" smtClean="0">
                <a:solidFill>
                  <a:schemeClr val="tx1">
                    <a:lumMod val="75000"/>
                    <a:lumOff val="25000"/>
                  </a:schemeClr>
                </a:solidFill>
              </a:rPr>
              <a:t> 3</a:t>
            </a:r>
            <a:endParaRPr lang="en-GB" sz="3200" dirty="0">
              <a:solidFill>
                <a:schemeClr val="tx2">
                  <a:lumMod val="75000"/>
                </a:schemeClr>
              </a:solidFill>
            </a:endParaRPr>
          </a:p>
        </p:txBody>
      </p:sp>
      <p:sp>
        <p:nvSpPr>
          <p:cNvPr id="4" name="Footer Placeholder 3"/>
          <p:cNvSpPr>
            <a:spLocks noGrp="1"/>
          </p:cNvSpPr>
          <p:nvPr>
            <p:ph type="ftr" sz="quarter" idx="3"/>
          </p:nvPr>
        </p:nvSpPr>
        <p:spPr/>
        <p:txBody>
          <a:bodyPr/>
          <a:lstStyle/>
          <a:p>
            <a:r>
              <a:rPr lang="en-GB" dirty="0" smtClean="0">
                <a:solidFill>
                  <a:schemeClr val="tx2">
                    <a:lumMod val="75000"/>
                  </a:schemeClr>
                </a:solidFill>
              </a:rPr>
              <a:t>WANO Restricted Distribution</a:t>
            </a:r>
            <a:endParaRPr lang="en-GB" dirty="0">
              <a:solidFill>
                <a:schemeClr val="tx2">
                  <a:lumMod val="75000"/>
                </a:schemeClr>
              </a:solidFill>
            </a:endParaRPr>
          </a:p>
        </p:txBody>
      </p:sp>
      <p:sp>
        <p:nvSpPr>
          <p:cNvPr id="3" name="Прямоугольник 2"/>
          <p:cNvSpPr/>
          <p:nvPr/>
        </p:nvSpPr>
        <p:spPr>
          <a:xfrm>
            <a:off x="299675" y="1330684"/>
            <a:ext cx="8501425" cy="4819781"/>
          </a:xfrm>
          <a:prstGeom prst="rect">
            <a:avLst/>
          </a:prstGeom>
        </p:spPr>
        <p:txBody>
          <a:bodyPr wrap="square">
            <a:spAutoFit/>
          </a:bodyPr>
          <a:lstStyle/>
          <a:p>
            <a:pPr>
              <a:lnSpc>
                <a:spcPct val="120000"/>
              </a:lnSpc>
              <a:spcAft>
                <a:spcPts val="0"/>
              </a:spcAft>
            </a:pPr>
            <a:r>
              <a:rPr lang="en-US" sz="2800" b="1" dirty="0" smtClean="0">
                <a:solidFill>
                  <a:srgbClr val="C00000"/>
                </a:solidFill>
              </a:rPr>
              <a:t>How will we do it?</a:t>
            </a:r>
            <a:endParaRPr lang="ru-RU" sz="2800" b="1" dirty="0" smtClean="0">
              <a:solidFill>
                <a:srgbClr val="C00000"/>
              </a:solidFill>
              <a:latin typeface="Calibri" panose="020F0502020204030204" pitchFamily="34" charset="0"/>
              <a:ea typeface="Calibri" panose="020F0502020204030204" pitchFamily="34" charset="0"/>
              <a:cs typeface="Calibri" panose="020F0502020204030204" pitchFamily="34" charset="0"/>
            </a:endParaRPr>
          </a:p>
          <a:p>
            <a:pPr>
              <a:lnSpc>
                <a:spcPct val="120000"/>
              </a:lnSpc>
              <a:spcAft>
                <a:spcPts val="0"/>
              </a:spcAft>
            </a:pPr>
            <a:endParaRPr lang="ru-RU" sz="2800" b="1" dirty="0" smtClean="0">
              <a:solidFill>
                <a:srgbClr val="C00000"/>
              </a:solidFill>
              <a:latin typeface="Calibri" panose="020F0502020204030204" pitchFamily="34" charset="0"/>
              <a:ea typeface="Calibri" panose="020F0502020204030204" pitchFamily="34" charset="0"/>
              <a:cs typeface="Calibri" panose="020F0502020204030204" pitchFamily="34" charset="0"/>
            </a:endParaRPr>
          </a:p>
          <a:p>
            <a:pPr marL="457200" lvl="0" indent="-457200" fontAlgn="ctr">
              <a:buFont typeface="+mj-lt"/>
              <a:buAutoNum type="arabicPeriod" startAt="3"/>
            </a:pPr>
            <a:r>
              <a:rPr lang="en-US" sz="2400" b="1" dirty="0" smtClean="0">
                <a:solidFill>
                  <a:srgbClr val="294046"/>
                </a:solidFill>
              </a:rPr>
              <a:t>Develop metrics to accurately measure WANO </a:t>
            </a:r>
            <a:r>
              <a:rPr lang="en-US" sz="2400" b="1" dirty="0" err="1" smtClean="0">
                <a:solidFill>
                  <a:srgbClr val="294046"/>
                </a:solidFill>
              </a:rPr>
              <a:t>programme</a:t>
            </a:r>
            <a:r>
              <a:rPr lang="en-US" sz="2400" b="1" dirty="0" smtClean="0">
                <a:solidFill>
                  <a:srgbClr val="294046"/>
                </a:solidFill>
              </a:rPr>
              <a:t> effectiveness and methods for members to offer constructive feedback on how </a:t>
            </a:r>
            <a:r>
              <a:rPr lang="en-US" sz="2400" b="1" dirty="0" err="1" smtClean="0">
                <a:solidFill>
                  <a:srgbClr val="294046"/>
                </a:solidFill>
              </a:rPr>
              <a:t>programmes</a:t>
            </a:r>
            <a:r>
              <a:rPr lang="en-US" sz="2400" b="1" dirty="0" smtClean="0">
                <a:solidFill>
                  <a:srgbClr val="294046"/>
                </a:solidFill>
              </a:rPr>
              <a:t> are being delivered</a:t>
            </a:r>
            <a:r>
              <a:rPr lang="ru-RU" sz="2400" b="1" dirty="0" smtClean="0">
                <a:solidFill>
                  <a:srgbClr val="294046"/>
                </a:solidFill>
              </a:rPr>
              <a:t>. </a:t>
            </a:r>
          </a:p>
          <a:p>
            <a:pPr marL="457200" lvl="0" indent="-457200" fontAlgn="ctr">
              <a:buFont typeface="+mj-lt"/>
              <a:buAutoNum type="arabicPeriod" startAt="3"/>
            </a:pPr>
            <a:endParaRPr lang="ru-RU" sz="2400" dirty="0">
              <a:solidFill>
                <a:srgbClr val="294046"/>
              </a:solidFill>
            </a:endParaRPr>
          </a:p>
          <a:p>
            <a:pPr marL="457200" lvl="0" indent="-457200" algn="just">
              <a:lnSpc>
                <a:spcPct val="120000"/>
              </a:lnSpc>
              <a:buFont typeface="+mj-lt"/>
              <a:buAutoNum type="arabicPeriod" startAt="3"/>
            </a:pPr>
            <a:r>
              <a:rPr lang="en-US" sz="2400" b="1" dirty="0" smtClean="0">
                <a:solidFill>
                  <a:srgbClr val="294046"/>
                </a:solidFill>
              </a:rPr>
              <a:t>Continue to build effective relationships with like-minded organizations to leverage resources in support of nuclear safety and reliability</a:t>
            </a:r>
            <a:r>
              <a:rPr lang="ru-RU" sz="2400" b="1" dirty="0" smtClean="0">
                <a:solidFill>
                  <a:srgbClr val="294046"/>
                </a:solidFill>
              </a:rPr>
              <a:t>. </a:t>
            </a:r>
            <a:endParaRPr lang="ru-RU" sz="2400" dirty="0">
              <a:solidFill>
                <a:srgbClr val="294046"/>
              </a:solidFill>
            </a:endParaRPr>
          </a:p>
          <a:p>
            <a:pPr marL="514350" indent="-514350" algn="just">
              <a:lnSpc>
                <a:spcPct val="120000"/>
              </a:lnSpc>
              <a:buFont typeface="+mj-lt"/>
              <a:buAutoNum type="arabicPeriod" startAt="3"/>
            </a:pPr>
            <a:endParaRPr lang="ru-RU" sz="2400" dirty="0">
              <a:solidFill>
                <a:schemeClr val="tx1">
                  <a:lumMod val="75000"/>
                  <a:lumOff val="25000"/>
                </a:schemeClr>
              </a:solidFill>
            </a:endParaRPr>
          </a:p>
          <a:p>
            <a:pPr>
              <a:lnSpc>
                <a:spcPct val="120000"/>
              </a:lnSpc>
              <a:spcAft>
                <a:spcPts val="0"/>
              </a:spcAft>
            </a:pPr>
            <a:endParaRPr lang="ru-RU"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32717193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675" y="209551"/>
            <a:ext cx="7310310" cy="959768"/>
          </a:xfrm>
        </p:spPr>
        <p:txBody>
          <a:bodyPr/>
          <a:lstStyle/>
          <a:p>
            <a:pPr algn="ctr"/>
            <a:r>
              <a:rPr lang="en-US" sz="3200" dirty="0" smtClean="0">
                <a:solidFill>
                  <a:schemeClr val="tx2">
                    <a:lumMod val="75000"/>
                  </a:schemeClr>
                </a:solidFill>
              </a:rPr>
              <a:t>Compass</a:t>
            </a:r>
            <a:r>
              <a:rPr lang="ru-RU" sz="3200" dirty="0" smtClean="0">
                <a:solidFill>
                  <a:schemeClr val="tx2">
                    <a:lumMod val="75000"/>
                  </a:schemeClr>
                </a:solidFill>
              </a:rPr>
              <a:t/>
            </a:r>
            <a:br>
              <a:rPr lang="ru-RU" sz="3200" dirty="0" smtClean="0">
                <a:solidFill>
                  <a:schemeClr val="tx2">
                    <a:lumMod val="75000"/>
                  </a:schemeClr>
                </a:solidFill>
              </a:rPr>
            </a:br>
            <a:r>
              <a:rPr lang="en-US" sz="3200" dirty="0" smtClean="0">
                <a:solidFill>
                  <a:schemeClr val="tx1">
                    <a:lumMod val="75000"/>
                    <a:lumOff val="25000"/>
                  </a:schemeClr>
                </a:solidFill>
              </a:rPr>
              <a:t>Focus area</a:t>
            </a:r>
            <a:r>
              <a:rPr lang="ru-RU" sz="3200" dirty="0" smtClean="0">
                <a:solidFill>
                  <a:schemeClr val="tx1">
                    <a:lumMod val="75000"/>
                    <a:lumOff val="25000"/>
                  </a:schemeClr>
                </a:solidFill>
              </a:rPr>
              <a:t> 3</a:t>
            </a:r>
            <a:endParaRPr lang="en-GB" sz="3200" dirty="0">
              <a:solidFill>
                <a:schemeClr val="tx2">
                  <a:lumMod val="75000"/>
                </a:schemeClr>
              </a:solidFill>
            </a:endParaRPr>
          </a:p>
        </p:txBody>
      </p:sp>
      <p:sp>
        <p:nvSpPr>
          <p:cNvPr id="4" name="Footer Placeholder 3"/>
          <p:cNvSpPr>
            <a:spLocks noGrp="1"/>
          </p:cNvSpPr>
          <p:nvPr>
            <p:ph type="ftr" sz="quarter" idx="3"/>
          </p:nvPr>
        </p:nvSpPr>
        <p:spPr/>
        <p:txBody>
          <a:bodyPr/>
          <a:lstStyle/>
          <a:p>
            <a:r>
              <a:rPr lang="en-GB" dirty="0" smtClean="0">
                <a:solidFill>
                  <a:schemeClr val="tx2">
                    <a:lumMod val="75000"/>
                  </a:schemeClr>
                </a:solidFill>
              </a:rPr>
              <a:t>WANO Restricted Distribution</a:t>
            </a:r>
            <a:endParaRPr lang="en-GB" dirty="0">
              <a:solidFill>
                <a:schemeClr val="tx2">
                  <a:lumMod val="75000"/>
                </a:schemeClr>
              </a:solidFill>
            </a:endParaRPr>
          </a:p>
        </p:txBody>
      </p:sp>
      <p:sp>
        <p:nvSpPr>
          <p:cNvPr id="3" name="Прямоугольник 2"/>
          <p:cNvSpPr/>
          <p:nvPr/>
        </p:nvSpPr>
        <p:spPr>
          <a:xfrm>
            <a:off x="299675" y="1330684"/>
            <a:ext cx="8501425" cy="4893647"/>
          </a:xfrm>
          <a:prstGeom prst="rect">
            <a:avLst/>
          </a:prstGeom>
        </p:spPr>
        <p:txBody>
          <a:bodyPr wrap="square">
            <a:spAutoFit/>
          </a:bodyPr>
          <a:lstStyle/>
          <a:p>
            <a:pPr>
              <a:lnSpc>
                <a:spcPct val="120000"/>
              </a:lnSpc>
              <a:spcAft>
                <a:spcPts val="0"/>
              </a:spcAft>
            </a:pPr>
            <a:r>
              <a:rPr lang="en-US" sz="2800" b="1" dirty="0" smtClean="0">
                <a:solidFill>
                  <a:srgbClr val="C00000"/>
                </a:solidFill>
              </a:rPr>
              <a:t>How will we do it?</a:t>
            </a:r>
            <a:endParaRPr lang="ru-RU" sz="2800" b="1" dirty="0" smtClean="0">
              <a:solidFill>
                <a:srgbClr val="C00000"/>
              </a:solidFill>
              <a:latin typeface="Calibri" panose="020F0502020204030204" pitchFamily="34" charset="0"/>
              <a:ea typeface="Calibri" panose="020F0502020204030204" pitchFamily="34" charset="0"/>
              <a:cs typeface="Calibri" panose="020F0502020204030204" pitchFamily="34" charset="0"/>
            </a:endParaRPr>
          </a:p>
          <a:p>
            <a:pPr>
              <a:lnSpc>
                <a:spcPct val="120000"/>
              </a:lnSpc>
              <a:spcAft>
                <a:spcPts val="0"/>
              </a:spcAft>
            </a:pPr>
            <a:endParaRPr lang="ru-RU" sz="2800" b="1" dirty="0" smtClean="0">
              <a:solidFill>
                <a:srgbClr val="C00000"/>
              </a:solidFill>
              <a:latin typeface="Calibri" panose="020F0502020204030204" pitchFamily="34" charset="0"/>
              <a:ea typeface="Calibri" panose="020F0502020204030204" pitchFamily="34" charset="0"/>
              <a:cs typeface="Calibri" panose="020F0502020204030204" pitchFamily="34" charset="0"/>
            </a:endParaRPr>
          </a:p>
          <a:p>
            <a:pPr marL="457200" lvl="0" indent="-457200" algn="just" fontAlgn="ctr">
              <a:buFont typeface="+mj-lt"/>
              <a:buAutoNum type="arabicPeriod" startAt="5"/>
            </a:pPr>
            <a:r>
              <a:rPr lang="en-US" sz="2400" b="1" dirty="0" smtClean="0">
                <a:solidFill>
                  <a:srgbClr val="294046"/>
                </a:solidFill>
              </a:rPr>
              <a:t>Improve the linkages between the main and regional governing boards, ensuring strategic directions are aligned and information is shared in an open and timely manner</a:t>
            </a:r>
            <a:r>
              <a:rPr lang="ru-RU" sz="2400" b="1" dirty="0" smtClean="0">
                <a:solidFill>
                  <a:srgbClr val="294046"/>
                </a:solidFill>
              </a:rPr>
              <a:t>. </a:t>
            </a:r>
          </a:p>
          <a:p>
            <a:pPr marL="457200" lvl="0" indent="-457200" algn="just" fontAlgn="ctr">
              <a:buFont typeface="+mj-lt"/>
              <a:buAutoNum type="arabicPeriod" startAt="5"/>
            </a:pPr>
            <a:endParaRPr lang="ru-RU" sz="2400" dirty="0">
              <a:solidFill>
                <a:srgbClr val="294046"/>
              </a:solidFill>
            </a:endParaRPr>
          </a:p>
          <a:p>
            <a:pPr marL="457200" lvl="0" indent="-457200" algn="just">
              <a:buFont typeface="+mj-lt"/>
              <a:buAutoNum type="arabicPeriod" startAt="5"/>
            </a:pPr>
            <a:r>
              <a:rPr lang="en-US" sz="2400" b="1" dirty="0" smtClean="0">
                <a:solidFill>
                  <a:srgbClr val="294046"/>
                </a:solidFill>
              </a:rPr>
              <a:t>Undertake a study on the current regional structure of WANO to determine if the requirement for another centre will be needed to better address the changing nuclear landscape and how best to capitalize this opportunity for the overall benefit of WANO and its members.</a:t>
            </a:r>
            <a:endParaRPr lang="ru-RU" sz="2400" dirty="0">
              <a:solidFill>
                <a:srgbClr val="294046"/>
              </a:solidFill>
            </a:endParaRPr>
          </a:p>
          <a:p>
            <a:pPr marL="457200" indent="-457200" algn="just">
              <a:lnSpc>
                <a:spcPct val="120000"/>
              </a:lnSpc>
              <a:spcAft>
                <a:spcPts val="0"/>
              </a:spcAft>
              <a:buFont typeface="+mj-lt"/>
              <a:buAutoNum type="arabicPeriod" startAt="5"/>
            </a:pPr>
            <a:endParaRPr lang="ru-RU" sz="24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22289011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en-GB" dirty="0" smtClean="0">
                <a:solidFill>
                  <a:schemeClr val="tx2">
                    <a:lumMod val="75000"/>
                  </a:schemeClr>
                </a:solidFill>
              </a:rPr>
              <a:t>WANO Restricted Distribution</a:t>
            </a:r>
            <a:endParaRPr lang="en-GB" dirty="0">
              <a:solidFill>
                <a:schemeClr val="tx2">
                  <a:lumMod val="75000"/>
                </a:schemeClr>
              </a:solidFill>
            </a:endParaRPr>
          </a:p>
        </p:txBody>
      </p:sp>
      <p:sp>
        <p:nvSpPr>
          <p:cNvPr id="3" name="Объект 2"/>
          <p:cNvSpPr>
            <a:spLocks noGrp="1"/>
          </p:cNvSpPr>
          <p:nvPr>
            <p:ph idx="1"/>
          </p:nvPr>
        </p:nvSpPr>
        <p:spPr>
          <a:xfrm>
            <a:off x="268773" y="1889830"/>
            <a:ext cx="8606454" cy="5112568"/>
          </a:xfrm>
        </p:spPr>
        <p:txBody>
          <a:bodyPr/>
          <a:lstStyle/>
          <a:p>
            <a:pPr marL="0" indent="0" algn="ctr">
              <a:buNone/>
            </a:pPr>
            <a:r>
              <a:rPr lang="en-US" sz="3200" b="1" dirty="0" smtClean="0">
                <a:solidFill>
                  <a:schemeClr val="tx1">
                    <a:lumMod val="75000"/>
                    <a:lumOff val="25000"/>
                  </a:schemeClr>
                </a:solidFill>
              </a:rPr>
              <a:t>Focus area </a:t>
            </a:r>
            <a:r>
              <a:rPr lang="ru-RU" sz="3200" b="1" dirty="0" smtClean="0">
                <a:solidFill>
                  <a:schemeClr val="tx1">
                    <a:lumMod val="75000"/>
                    <a:lumOff val="25000"/>
                  </a:schemeClr>
                </a:solidFill>
              </a:rPr>
              <a:t>4</a:t>
            </a:r>
            <a:endParaRPr lang="ru-RU" sz="3200" dirty="0">
              <a:solidFill>
                <a:schemeClr val="tx1">
                  <a:lumMod val="75000"/>
                  <a:lumOff val="25000"/>
                </a:schemeClr>
              </a:solidFill>
            </a:endParaRPr>
          </a:p>
          <a:p>
            <a:pPr marL="0" indent="0" algn="ctr">
              <a:buNone/>
            </a:pPr>
            <a:endParaRPr lang="ru-RU" dirty="0"/>
          </a:p>
        </p:txBody>
      </p:sp>
      <p:sp>
        <p:nvSpPr>
          <p:cNvPr id="7" name="Прямоугольник 6"/>
          <p:cNvSpPr/>
          <p:nvPr/>
        </p:nvSpPr>
        <p:spPr>
          <a:xfrm>
            <a:off x="409145" y="2841841"/>
            <a:ext cx="8325710" cy="1384995"/>
          </a:xfrm>
          <a:prstGeom prst="rect">
            <a:avLst/>
          </a:prstGeom>
          <a:ln>
            <a:solidFill>
              <a:schemeClr val="tx1">
                <a:lumMod val="75000"/>
                <a:lumOff val="25000"/>
              </a:schemeClr>
            </a:solidFill>
          </a:ln>
          <a:scene3d>
            <a:camera prst="orthographicFront"/>
            <a:lightRig rig="threePt" dir="t"/>
          </a:scene3d>
          <a:sp3d>
            <a:bevelT/>
          </a:sp3d>
        </p:spPr>
        <p:style>
          <a:lnRef idx="0">
            <a:scrgbClr r="0" g="0" b="0"/>
          </a:lnRef>
          <a:fillRef idx="1002">
            <a:schemeClr val="lt1"/>
          </a:fillRef>
          <a:effectRef idx="0">
            <a:scrgbClr r="0" g="0" b="0"/>
          </a:effectRef>
          <a:fontRef idx="major"/>
        </p:style>
        <p:txBody>
          <a:bodyPr wrap="square">
            <a:spAutoFit/>
          </a:bodyPr>
          <a:lstStyle/>
          <a:p>
            <a:pPr lvl="0" algn="ctr"/>
            <a:r>
              <a:rPr lang="en-GB" sz="2800" b="1" dirty="0" smtClean="0">
                <a:solidFill>
                  <a:srgbClr val="C00000"/>
                </a:solidFill>
              </a:rPr>
              <a:t>Instil </a:t>
            </a:r>
            <a:r>
              <a:rPr lang="en-GB" sz="2800" dirty="0" smtClean="0">
                <a:solidFill>
                  <a:srgbClr val="C00000"/>
                </a:solidFill>
              </a:rPr>
              <a:t>superior standards among new industry entrants and maintain them for plants approaching end-of-life, safe shutdown and decommissioning</a:t>
            </a:r>
            <a:r>
              <a:rPr lang="ru-RU" sz="2800" dirty="0" smtClean="0">
                <a:solidFill>
                  <a:srgbClr val="C00000"/>
                </a:solidFill>
              </a:rPr>
              <a:t>.</a:t>
            </a:r>
            <a:endParaRPr lang="ru-RU" sz="2800" dirty="0">
              <a:solidFill>
                <a:srgbClr val="C00000"/>
              </a:solidFill>
            </a:endParaRPr>
          </a:p>
        </p:txBody>
      </p:sp>
      <p:sp>
        <p:nvSpPr>
          <p:cNvPr id="8" name="Title 1"/>
          <p:cNvSpPr>
            <a:spLocks noGrp="1"/>
          </p:cNvSpPr>
          <p:nvPr>
            <p:ph type="title"/>
          </p:nvPr>
        </p:nvSpPr>
        <p:spPr>
          <a:xfrm>
            <a:off x="286027" y="209551"/>
            <a:ext cx="7310310" cy="959768"/>
          </a:xfrm>
        </p:spPr>
        <p:txBody>
          <a:bodyPr/>
          <a:lstStyle/>
          <a:p>
            <a:r>
              <a:rPr lang="en-US" sz="3200" dirty="0" smtClean="0">
                <a:solidFill>
                  <a:schemeClr val="tx2">
                    <a:lumMod val="75000"/>
                  </a:schemeClr>
                </a:solidFill>
              </a:rPr>
              <a:t>Compass</a:t>
            </a:r>
            <a:r>
              <a:rPr lang="ru-RU" sz="3200" dirty="0" smtClean="0">
                <a:solidFill>
                  <a:schemeClr val="tx2">
                    <a:lumMod val="75000"/>
                  </a:schemeClr>
                </a:solidFill>
              </a:rPr>
              <a:t/>
            </a:r>
            <a:br>
              <a:rPr lang="ru-RU" sz="3200" dirty="0" smtClean="0">
                <a:solidFill>
                  <a:schemeClr val="tx2">
                    <a:lumMod val="75000"/>
                  </a:schemeClr>
                </a:solidFill>
              </a:rPr>
            </a:br>
            <a:r>
              <a:rPr lang="en-US" sz="3200" dirty="0" smtClean="0">
                <a:solidFill>
                  <a:schemeClr val="tx2">
                    <a:lumMod val="75000"/>
                  </a:schemeClr>
                </a:solidFill>
              </a:rPr>
              <a:t>Focus areas</a:t>
            </a:r>
            <a:endParaRPr lang="en-GB" sz="3200" b="1" dirty="0">
              <a:solidFill>
                <a:schemeClr val="tx2">
                  <a:lumMod val="75000"/>
                </a:schemeClr>
              </a:solidFill>
            </a:endParaRPr>
          </a:p>
        </p:txBody>
      </p:sp>
    </p:spTree>
    <p:extLst>
      <p:ext uri="{BB962C8B-B14F-4D97-AF65-F5344CB8AC3E}">
        <p14:creationId xmlns:p14="http://schemas.microsoft.com/office/powerpoint/2010/main" xmlns="" val="38135094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9299" name="Rectangle 3"/>
          <p:cNvSpPr>
            <a:spLocks noGrp="1" noChangeArrowheads="1"/>
          </p:cNvSpPr>
          <p:nvPr>
            <p:ph idx="1"/>
          </p:nvPr>
        </p:nvSpPr>
        <p:spPr/>
        <p:txBody>
          <a:bodyPr>
            <a:normAutofit/>
          </a:bodyPr>
          <a:lstStyle/>
          <a:p>
            <a:pPr eaLnBrk="1" hangingPunct="1">
              <a:defRPr/>
            </a:pPr>
            <a:r>
              <a:rPr lang="en-US" b="1" dirty="0" smtClean="0">
                <a:solidFill>
                  <a:srgbClr val="0052BA"/>
                </a:solidFill>
                <a:latin typeface="+mj-lt"/>
              </a:rPr>
              <a:t>WANO Members</a:t>
            </a:r>
            <a:endParaRPr lang="en-GB" b="1" dirty="0" smtClean="0">
              <a:solidFill>
                <a:srgbClr val="0052BA"/>
              </a:solidFill>
              <a:latin typeface="+mj-lt"/>
            </a:endParaRPr>
          </a:p>
          <a:p>
            <a:pPr marL="457200" lvl="1" indent="0" eaLnBrk="1" hangingPunct="1">
              <a:buNone/>
              <a:defRPr/>
            </a:pPr>
            <a:r>
              <a:rPr lang="en-GB" sz="2800" b="1" dirty="0" smtClean="0">
                <a:solidFill>
                  <a:srgbClr val="FF0000"/>
                </a:solidFill>
                <a:latin typeface="+mj-lt"/>
              </a:rPr>
              <a:t>3</a:t>
            </a:r>
            <a:r>
              <a:rPr lang="ru-RU" sz="2800" b="1" dirty="0" smtClean="0">
                <a:solidFill>
                  <a:srgbClr val="FF0000"/>
                </a:solidFill>
                <a:latin typeface="+mj-lt"/>
              </a:rPr>
              <a:t>5</a:t>
            </a:r>
            <a:r>
              <a:rPr lang="en-GB" sz="2800" b="1" dirty="0" smtClean="0">
                <a:solidFill>
                  <a:srgbClr val="CC9900"/>
                </a:solidFill>
                <a:latin typeface="+mj-lt"/>
              </a:rPr>
              <a:t> </a:t>
            </a:r>
            <a:r>
              <a:rPr lang="en-US" sz="2800" dirty="0" smtClean="0">
                <a:solidFill>
                  <a:schemeClr val="tx1">
                    <a:lumMod val="65000"/>
                    <a:lumOff val="35000"/>
                  </a:schemeClr>
                </a:solidFill>
                <a:latin typeface="+mj-lt"/>
              </a:rPr>
              <a:t>countries</a:t>
            </a:r>
            <a:endParaRPr lang="en-GB" sz="2800" dirty="0" smtClean="0">
              <a:solidFill>
                <a:schemeClr val="tx1">
                  <a:lumMod val="65000"/>
                  <a:lumOff val="35000"/>
                </a:schemeClr>
              </a:solidFill>
              <a:latin typeface="+mj-lt"/>
            </a:endParaRPr>
          </a:p>
          <a:p>
            <a:pPr marL="457200" lvl="1" indent="0" eaLnBrk="1" hangingPunct="1">
              <a:buNone/>
              <a:defRPr/>
            </a:pPr>
            <a:r>
              <a:rPr lang="en-GB" sz="2800" b="1" dirty="0" smtClean="0">
                <a:solidFill>
                  <a:srgbClr val="FF0000"/>
                </a:solidFill>
                <a:latin typeface="+mj-lt"/>
              </a:rPr>
              <a:t>118</a:t>
            </a:r>
            <a:r>
              <a:rPr lang="en-GB" sz="2800" b="1" dirty="0" smtClean="0">
                <a:solidFill>
                  <a:srgbClr val="CC9900"/>
                </a:solidFill>
                <a:latin typeface="+mj-lt"/>
              </a:rPr>
              <a:t> </a:t>
            </a:r>
            <a:r>
              <a:rPr lang="en-GB" sz="2800" dirty="0" smtClean="0">
                <a:solidFill>
                  <a:schemeClr val="tx1">
                    <a:lumMod val="65000"/>
                    <a:lumOff val="35000"/>
                  </a:schemeClr>
                </a:solidFill>
                <a:latin typeface="+mj-lt"/>
              </a:rPr>
              <a:t>utilities</a:t>
            </a:r>
          </a:p>
          <a:p>
            <a:pPr marL="457200" lvl="1" indent="0" eaLnBrk="1" hangingPunct="1">
              <a:buNone/>
              <a:defRPr/>
            </a:pPr>
            <a:r>
              <a:rPr lang="en-GB" sz="2800" b="1" dirty="0" smtClean="0">
                <a:solidFill>
                  <a:srgbClr val="FF0000"/>
                </a:solidFill>
                <a:latin typeface="+mj-lt"/>
              </a:rPr>
              <a:t>210</a:t>
            </a:r>
            <a:r>
              <a:rPr lang="en-GB" sz="2800" b="1" dirty="0" smtClean="0">
                <a:solidFill>
                  <a:srgbClr val="CC9900"/>
                </a:solidFill>
                <a:latin typeface="+mj-lt"/>
              </a:rPr>
              <a:t> </a:t>
            </a:r>
            <a:r>
              <a:rPr lang="en-GB" sz="2800" dirty="0" smtClean="0">
                <a:solidFill>
                  <a:schemeClr val="tx1">
                    <a:lumMod val="65000"/>
                    <a:lumOff val="35000"/>
                  </a:schemeClr>
                </a:solidFill>
                <a:latin typeface="+mj-lt"/>
              </a:rPr>
              <a:t>plants</a:t>
            </a:r>
            <a:r>
              <a:rPr lang="en-US" sz="2800" dirty="0" smtClean="0">
                <a:solidFill>
                  <a:schemeClr val="tx1">
                    <a:lumMod val="65000"/>
                    <a:lumOff val="35000"/>
                  </a:schemeClr>
                </a:solidFill>
                <a:latin typeface="+mj-lt"/>
              </a:rPr>
              <a:t> </a:t>
            </a:r>
            <a:endParaRPr lang="en-GB" sz="2800" dirty="0" smtClean="0">
              <a:solidFill>
                <a:schemeClr val="tx1">
                  <a:lumMod val="65000"/>
                  <a:lumOff val="35000"/>
                </a:schemeClr>
              </a:solidFill>
              <a:latin typeface="+mj-lt"/>
            </a:endParaRPr>
          </a:p>
          <a:p>
            <a:pPr marL="457200" lvl="1" indent="0" eaLnBrk="1" hangingPunct="1">
              <a:buNone/>
              <a:defRPr/>
            </a:pPr>
            <a:r>
              <a:rPr lang="ru-RU" sz="2800" b="1" dirty="0" smtClean="0">
                <a:solidFill>
                  <a:srgbClr val="FF0000"/>
                </a:solidFill>
                <a:latin typeface="+mj-lt"/>
              </a:rPr>
              <a:t>5</a:t>
            </a:r>
            <a:r>
              <a:rPr lang="en-GB" sz="2800" b="1" dirty="0" smtClean="0">
                <a:solidFill>
                  <a:srgbClr val="FF0000"/>
                </a:solidFill>
                <a:latin typeface="+mj-lt"/>
              </a:rPr>
              <a:t>4</a:t>
            </a:r>
            <a:r>
              <a:rPr lang="ru-RU" sz="2800" b="1" dirty="0" smtClean="0">
                <a:solidFill>
                  <a:srgbClr val="FF0000"/>
                </a:solidFill>
                <a:latin typeface="+mj-lt"/>
              </a:rPr>
              <a:t>0</a:t>
            </a:r>
            <a:r>
              <a:rPr lang="en-GB" sz="2800" b="1" dirty="0" smtClean="0">
                <a:solidFill>
                  <a:srgbClr val="CC9900"/>
                </a:solidFill>
                <a:latin typeface="+mj-lt"/>
              </a:rPr>
              <a:t> </a:t>
            </a:r>
            <a:r>
              <a:rPr lang="en-US" sz="2800" dirty="0" smtClean="0">
                <a:solidFill>
                  <a:schemeClr val="tx1">
                    <a:lumMod val="65000"/>
                    <a:lumOff val="35000"/>
                  </a:schemeClr>
                </a:solidFill>
                <a:latin typeface="+mj-lt"/>
              </a:rPr>
              <a:t>units</a:t>
            </a:r>
            <a:r>
              <a:rPr lang="ru-RU" sz="2800" dirty="0" smtClean="0">
                <a:solidFill>
                  <a:schemeClr val="tx1">
                    <a:lumMod val="65000"/>
                    <a:lumOff val="35000"/>
                  </a:schemeClr>
                </a:solidFill>
                <a:latin typeface="+mj-lt"/>
              </a:rPr>
              <a:t> (</a:t>
            </a:r>
            <a:r>
              <a:rPr lang="en-US" sz="2800" dirty="0" smtClean="0">
                <a:solidFill>
                  <a:schemeClr val="tx1">
                    <a:lumMod val="65000"/>
                    <a:lumOff val="35000"/>
                  </a:schemeClr>
                </a:solidFill>
                <a:latin typeface="+mj-lt"/>
              </a:rPr>
              <a:t>in operation, undergoing  construction or decommissioning</a:t>
            </a:r>
            <a:r>
              <a:rPr lang="ru-RU" sz="2800" dirty="0" smtClean="0">
                <a:solidFill>
                  <a:schemeClr val="tx1">
                    <a:lumMod val="65000"/>
                    <a:lumOff val="35000"/>
                  </a:schemeClr>
                </a:solidFill>
                <a:latin typeface="+mj-lt"/>
              </a:rPr>
              <a:t>)</a:t>
            </a:r>
            <a:endParaRPr lang="en-GB" sz="2800" dirty="0" smtClean="0">
              <a:solidFill>
                <a:schemeClr val="tx1">
                  <a:lumMod val="65000"/>
                  <a:lumOff val="35000"/>
                </a:schemeClr>
              </a:solidFill>
              <a:latin typeface="+mj-lt"/>
            </a:endParaRPr>
          </a:p>
          <a:p>
            <a:pPr lvl="1" eaLnBrk="1" hangingPunct="1">
              <a:buFont typeface="Wingdings 3" pitchFamily="18" charset="2"/>
              <a:buNone/>
              <a:defRPr/>
            </a:pPr>
            <a:endParaRPr lang="en-GB" sz="2800" dirty="0" smtClean="0">
              <a:solidFill>
                <a:srgbClr val="CC9900"/>
              </a:solidFill>
              <a:latin typeface="+mj-lt"/>
            </a:endParaRPr>
          </a:p>
        </p:txBody>
      </p:sp>
      <p:sp>
        <p:nvSpPr>
          <p:cNvPr id="10242" name="Номер слайда 2"/>
          <p:cNvSpPr>
            <a:spLocks noGrp="1"/>
          </p:cNvSpPr>
          <p:nvPr>
            <p:ph type="sldNum" sz="quarter" idx="4"/>
          </p:nvPr>
        </p:nvSpPr>
        <p:spPr>
          <a:prstGeom prst="rect">
            <a:avLst/>
          </a:prstGeom>
          <a:noFill/>
        </p:spPr>
        <p:txBody>
          <a:bodyPr/>
          <a:lstStyle/>
          <a:p>
            <a:pPr algn="ctr"/>
            <a:fld id="{56E04FDC-0B3E-43B2-8B58-ECA5D0582922}" type="slidenum">
              <a:rPr lang="en-US" smtClean="0"/>
              <a:pPr algn="ctr"/>
              <a:t>24</a:t>
            </a:fld>
            <a:endParaRPr lang="en-US" smtClean="0"/>
          </a:p>
        </p:txBody>
      </p:sp>
      <p:sp>
        <p:nvSpPr>
          <p:cNvPr id="75778" name="Rectangle 2"/>
          <p:cNvSpPr>
            <a:spLocks noGrp="1" noChangeArrowheads="1"/>
          </p:cNvSpPr>
          <p:nvPr>
            <p:ph type="title"/>
          </p:nvPr>
        </p:nvSpPr>
        <p:spPr>
          <a:effectLst/>
        </p:spPr>
        <p:txBody>
          <a:bodyPr anchor="b">
            <a:noAutofit/>
          </a:bodyPr>
          <a:lstStyle/>
          <a:p>
            <a:pPr>
              <a:defRPr/>
            </a:pPr>
            <a:r>
              <a:rPr lang="en-US" sz="3600" dirty="0">
                <a:solidFill>
                  <a:srgbClr val="0D499C"/>
                </a:solidFill>
              </a:rPr>
              <a:t>WANO</a:t>
            </a:r>
            <a:endParaRPr lang="en-GB" sz="3600" dirty="0" smtClean="0">
              <a:solidFill>
                <a:srgbClr val="0D499C"/>
              </a:solidFill>
              <a:latin typeface="+mn-lt"/>
              <a:ea typeface="ＭＳ Ｐゴシック" charset="-128"/>
            </a:endParaRPr>
          </a:p>
        </p:txBody>
      </p:sp>
      <p:sp>
        <p:nvSpPr>
          <p:cNvPr id="1079300" name="Rectangle 3"/>
          <p:cNvSpPr>
            <a:spLocks noChangeArrowheads="1"/>
          </p:cNvSpPr>
          <p:nvPr/>
        </p:nvSpPr>
        <p:spPr bwMode="auto">
          <a:xfrm>
            <a:off x="276225" y="4660900"/>
            <a:ext cx="8534400" cy="1638300"/>
          </a:xfrm>
          <a:prstGeom prst="rect">
            <a:avLst/>
          </a:prstGeom>
          <a:noFill/>
          <a:ln w="9525">
            <a:noFill/>
            <a:miter lim="800000"/>
            <a:headEnd/>
            <a:tailEnd/>
          </a:ln>
        </p:spPr>
        <p:txBody>
          <a:bodyPr/>
          <a:lstStyle/>
          <a:p>
            <a:pPr marL="342900" indent="-342900">
              <a:spcBef>
                <a:spcPct val="20000"/>
              </a:spcBef>
              <a:buClr>
                <a:srgbClr val="0052BA"/>
              </a:buClr>
              <a:buSzPct val="75000"/>
              <a:buFont typeface="Wingdings" pitchFamily="2" charset="2"/>
              <a:buChar char="l"/>
              <a:defRPr/>
            </a:pPr>
            <a:r>
              <a:rPr lang="en-US" sz="2400" b="1" dirty="0">
                <a:solidFill>
                  <a:srgbClr val="0052BA"/>
                </a:solidFill>
                <a:latin typeface="+mj-lt"/>
              </a:rPr>
              <a:t>Changes in Nuclear Industry </a:t>
            </a:r>
            <a:endParaRPr lang="en-GB" sz="2400" b="1" dirty="0">
              <a:solidFill>
                <a:srgbClr val="0052BA"/>
              </a:solidFill>
              <a:latin typeface="+mj-lt"/>
            </a:endParaRPr>
          </a:p>
          <a:p>
            <a:pPr lvl="1">
              <a:spcBef>
                <a:spcPct val="20000"/>
              </a:spcBef>
              <a:buClr>
                <a:srgbClr val="0052BA"/>
              </a:buClr>
              <a:buSzPct val="75000"/>
              <a:defRPr/>
            </a:pPr>
            <a:r>
              <a:rPr lang="ru-RU" sz="2400" b="1" dirty="0">
                <a:solidFill>
                  <a:srgbClr val="FF0000"/>
                </a:solidFill>
                <a:latin typeface="+mj-lt"/>
              </a:rPr>
              <a:t>69</a:t>
            </a:r>
            <a:r>
              <a:rPr lang="en-GB" sz="2400" b="1" dirty="0">
                <a:solidFill>
                  <a:srgbClr val="CC9900"/>
                </a:solidFill>
                <a:latin typeface="+mj-lt"/>
              </a:rPr>
              <a:t> </a:t>
            </a:r>
            <a:r>
              <a:rPr lang="en-US" sz="2400" dirty="0">
                <a:solidFill>
                  <a:schemeClr val="tx1">
                    <a:lumMod val="65000"/>
                    <a:lumOff val="35000"/>
                  </a:schemeClr>
                </a:solidFill>
                <a:latin typeface="+mj-lt"/>
              </a:rPr>
              <a:t>units under construction </a:t>
            </a:r>
            <a:endParaRPr lang="en-GB" sz="2400" dirty="0">
              <a:solidFill>
                <a:schemeClr val="tx1">
                  <a:lumMod val="65000"/>
                  <a:lumOff val="35000"/>
                </a:schemeClr>
              </a:solidFill>
              <a:latin typeface="+mj-lt"/>
            </a:endParaRPr>
          </a:p>
          <a:p>
            <a:pPr lvl="1">
              <a:spcBef>
                <a:spcPct val="20000"/>
              </a:spcBef>
              <a:buClr>
                <a:srgbClr val="0052BA"/>
              </a:buClr>
              <a:buSzPct val="75000"/>
              <a:defRPr/>
            </a:pPr>
            <a:r>
              <a:rPr lang="en-US" sz="2400" dirty="0">
                <a:solidFill>
                  <a:schemeClr val="tx1">
                    <a:lumMod val="65000"/>
                    <a:lumOff val="35000"/>
                  </a:schemeClr>
                </a:solidFill>
                <a:latin typeface="+mj-lt"/>
              </a:rPr>
              <a:t>More than </a:t>
            </a:r>
            <a:r>
              <a:rPr lang="ru-RU" sz="2400" b="1" dirty="0">
                <a:solidFill>
                  <a:srgbClr val="FF0000"/>
                </a:solidFill>
                <a:latin typeface="+mj-lt"/>
              </a:rPr>
              <a:t>5</a:t>
            </a:r>
            <a:r>
              <a:rPr lang="en-GB" sz="2400" b="1" dirty="0">
                <a:solidFill>
                  <a:srgbClr val="FF0000"/>
                </a:solidFill>
                <a:latin typeface="+mj-lt"/>
              </a:rPr>
              <a:t>0</a:t>
            </a:r>
            <a:r>
              <a:rPr lang="ru-RU" sz="2400" b="1" dirty="0">
                <a:solidFill>
                  <a:srgbClr val="CC9900"/>
                </a:solidFill>
                <a:latin typeface="+mj-lt"/>
              </a:rPr>
              <a:t> </a:t>
            </a:r>
            <a:r>
              <a:rPr lang="en-US" sz="2400" dirty="0">
                <a:solidFill>
                  <a:schemeClr val="tx1">
                    <a:lumMod val="65000"/>
                    <a:lumOff val="35000"/>
                  </a:schemeClr>
                </a:solidFill>
                <a:latin typeface="+mj-lt"/>
              </a:rPr>
              <a:t>countries show interest in building nuclear plants</a:t>
            </a:r>
          </a:p>
        </p:txBody>
      </p:sp>
      <p:cxnSp>
        <p:nvCxnSpPr>
          <p:cNvPr id="6" name="Straight Connector 271"/>
          <p:cNvCxnSpPr/>
          <p:nvPr/>
        </p:nvCxnSpPr>
        <p:spPr>
          <a:xfrm>
            <a:off x="175769" y="1340768"/>
            <a:ext cx="7488832" cy="1733"/>
          </a:xfrm>
          <a:prstGeom prst="line">
            <a:avLst/>
          </a:prstGeom>
          <a:ln>
            <a:solidFill>
              <a:srgbClr val="0D499C"/>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406475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966" y="256402"/>
            <a:ext cx="8229600" cy="1143000"/>
          </a:xfrm>
        </p:spPr>
        <p:txBody>
          <a:bodyPr>
            <a:normAutofit/>
          </a:bodyPr>
          <a:lstStyle/>
          <a:p>
            <a:pPr algn="l"/>
            <a:r>
              <a:rPr lang="en-GB" dirty="0">
                <a:solidFill>
                  <a:srgbClr val="0D499C"/>
                </a:solidFill>
              </a:rPr>
              <a:t>NPP landscape worldwide</a:t>
            </a:r>
            <a:r>
              <a:rPr lang="en-GB" dirty="0" smtClean="0">
                <a:solidFill>
                  <a:srgbClr val="0D499C"/>
                </a:solidFill>
              </a:rPr>
              <a:t>*</a:t>
            </a:r>
            <a:endParaRPr lang="en-GB" dirty="0">
              <a:solidFill>
                <a:srgbClr val="0D499C"/>
              </a:solidFill>
            </a:endParaRPr>
          </a:p>
        </p:txBody>
      </p:sp>
      <p:pic>
        <p:nvPicPr>
          <p:cNvPr id="1026" name="Picture 2"/>
          <p:cNvPicPr>
            <a:picLocks noGrp="1" noChangeAspect="1" noChangeArrowheads="1"/>
          </p:cNvPicPr>
          <p:nvPr>
            <p:ph idx="1"/>
          </p:nvPr>
        </p:nvPicPr>
        <p:blipFill>
          <a:blip r:embed="rId2" cstate="email">
            <a:extLst>
              <a:ext uri="{28A0092B-C50C-407E-A947-70E740481C1C}">
                <a14:useLocalDpi xmlns="" xmlns:a14="http://schemas.microsoft.com/office/drawing/2010/main" val="0"/>
              </a:ext>
            </a:extLst>
          </a:blip>
          <a:srcRect/>
          <a:stretch>
            <a:fillRect/>
          </a:stretch>
        </p:blipFill>
        <p:spPr bwMode="auto">
          <a:xfrm>
            <a:off x="457200" y="1610945"/>
            <a:ext cx="8229600" cy="450447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Title 1"/>
          <p:cNvSpPr txBox="1">
            <a:spLocks/>
          </p:cNvSpPr>
          <p:nvPr/>
        </p:nvSpPr>
        <p:spPr>
          <a:xfrm>
            <a:off x="610443" y="6283295"/>
            <a:ext cx="7797552" cy="571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GB" sz="1400" dirty="0"/>
          </a:p>
        </p:txBody>
      </p:sp>
      <p:cxnSp>
        <p:nvCxnSpPr>
          <p:cNvPr id="6" name="Straight Connector 5"/>
          <p:cNvCxnSpPr/>
          <p:nvPr/>
        </p:nvCxnSpPr>
        <p:spPr>
          <a:xfrm>
            <a:off x="126879" y="1195019"/>
            <a:ext cx="7488832" cy="1733"/>
          </a:xfrm>
          <a:prstGeom prst="line">
            <a:avLst/>
          </a:prstGeom>
          <a:ln>
            <a:solidFill>
              <a:srgbClr val="0D499C"/>
            </a:solidFill>
          </a:ln>
        </p:spPr>
        <p:style>
          <a:lnRef idx="2">
            <a:schemeClr val="accent1"/>
          </a:lnRef>
          <a:fillRef idx="0">
            <a:schemeClr val="accent1"/>
          </a:fillRef>
          <a:effectRef idx="1">
            <a:schemeClr val="accent1"/>
          </a:effectRef>
          <a:fontRef idx="minor">
            <a:schemeClr val="tx1"/>
          </a:fontRef>
        </p:style>
      </p:cxnSp>
      <p:pic>
        <p:nvPicPr>
          <p:cNvPr id="7" name="Content Placeholder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740352" y="116632"/>
            <a:ext cx="1285496" cy="1422541"/>
          </a:xfrm>
          <a:prstGeom prst="rect">
            <a:avLst/>
          </a:prstGeom>
        </p:spPr>
      </p:pic>
      <p:sp>
        <p:nvSpPr>
          <p:cNvPr id="8" name="TextBox 7"/>
          <p:cNvSpPr txBox="1"/>
          <p:nvPr/>
        </p:nvSpPr>
        <p:spPr>
          <a:xfrm>
            <a:off x="611560" y="6381328"/>
            <a:ext cx="6696744" cy="261610"/>
          </a:xfrm>
          <a:prstGeom prst="rect">
            <a:avLst/>
          </a:prstGeom>
          <a:noFill/>
        </p:spPr>
        <p:txBody>
          <a:bodyPr wrap="square" rtlCol="0">
            <a:spAutoFit/>
          </a:bodyPr>
          <a:lstStyle/>
          <a:p>
            <a:r>
              <a:rPr lang="en-GB" sz="1100" dirty="0" smtClean="0"/>
              <a:t>* Source IAEA, January 2014</a:t>
            </a:r>
            <a:endParaRPr lang="en-GB" sz="1100" dirty="0"/>
          </a:p>
        </p:txBody>
      </p:sp>
    </p:spTree>
    <p:extLst>
      <p:ext uri="{BB962C8B-B14F-4D97-AF65-F5344CB8AC3E}">
        <p14:creationId xmlns="" xmlns:p14="http://schemas.microsoft.com/office/powerpoint/2010/main" val="17296732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675" y="209551"/>
            <a:ext cx="7310310" cy="959768"/>
          </a:xfrm>
        </p:spPr>
        <p:txBody>
          <a:bodyPr/>
          <a:lstStyle/>
          <a:p>
            <a:pPr algn="ctr"/>
            <a:r>
              <a:rPr lang="en-US" sz="3200" dirty="0" smtClean="0">
                <a:solidFill>
                  <a:schemeClr val="tx2">
                    <a:lumMod val="75000"/>
                  </a:schemeClr>
                </a:solidFill>
              </a:rPr>
              <a:t>Compass</a:t>
            </a:r>
            <a:r>
              <a:rPr lang="ru-RU" sz="3200" dirty="0" smtClean="0">
                <a:solidFill>
                  <a:schemeClr val="tx2">
                    <a:lumMod val="75000"/>
                  </a:schemeClr>
                </a:solidFill>
              </a:rPr>
              <a:t/>
            </a:r>
            <a:br>
              <a:rPr lang="ru-RU" sz="3200" dirty="0" smtClean="0">
                <a:solidFill>
                  <a:schemeClr val="tx2">
                    <a:lumMod val="75000"/>
                  </a:schemeClr>
                </a:solidFill>
              </a:rPr>
            </a:br>
            <a:r>
              <a:rPr lang="en-US" sz="3200" dirty="0" smtClean="0">
                <a:solidFill>
                  <a:schemeClr val="tx1">
                    <a:lumMod val="75000"/>
                    <a:lumOff val="25000"/>
                  </a:schemeClr>
                </a:solidFill>
              </a:rPr>
              <a:t>Focus area</a:t>
            </a:r>
            <a:r>
              <a:rPr lang="ru-RU" sz="3200" dirty="0" smtClean="0">
                <a:solidFill>
                  <a:schemeClr val="tx1">
                    <a:lumMod val="75000"/>
                    <a:lumOff val="25000"/>
                  </a:schemeClr>
                </a:solidFill>
              </a:rPr>
              <a:t> 4</a:t>
            </a:r>
            <a:endParaRPr lang="en-GB" sz="3200" dirty="0">
              <a:solidFill>
                <a:schemeClr val="tx2">
                  <a:lumMod val="75000"/>
                </a:schemeClr>
              </a:solidFill>
            </a:endParaRPr>
          </a:p>
        </p:txBody>
      </p:sp>
      <p:sp>
        <p:nvSpPr>
          <p:cNvPr id="4" name="Footer Placeholder 3"/>
          <p:cNvSpPr>
            <a:spLocks noGrp="1"/>
          </p:cNvSpPr>
          <p:nvPr>
            <p:ph type="ftr" sz="quarter" idx="3"/>
          </p:nvPr>
        </p:nvSpPr>
        <p:spPr/>
        <p:txBody>
          <a:bodyPr/>
          <a:lstStyle/>
          <a:p>
            <a:r>
              <a:rPr lang="en-GB" dirty="0" smtClean="0">
                <a:solidFill>
                  <a:schemeClr val="tx2">
                    <a:lumMod val="75000"/>
                  </a:schemeClr>
                </a:solidFill>
              </a:rPr>
              <a:t>WANO Restricted Distribution</a:t>
            </a:r>
            <a:endParaRPr lang="en-GB" dirty="0">
              <a:solidFill>
                <a:schemeClr val="tx2">
                  <a:lumMod val="75000"/>
                </a:schemeClr>
              </a:solidFill>
            </a:endParaRPr>
          </a:p>
        </p:txBody>
      </p:sp>
      <p:sp>
        <p:nvSpPr>
          <p:cNvPr id="3" name="Прямоугольник 2"/>
          <p:cNvSpPr/>
          <p:nvPr/>
        </p:nvSpPr>
        <p:spPr>
          <a:xfrm>
            <a:off x="349862" y="1470363"/>
            <a:ext cx="8444275" cy="3447098"/>
          </a:xfrm>
          <a:prstGeom prst="rect">
            <a:avLst/>
          </a:prstGeom>
        </p:spPr>
        <p:txBody>
          <a:bodyPr wrap="square">
            <a:spAutoFit/>
          </a:bodyPr>
          <a:lstStyle/>
          <a:p>
            <a:pPr algn="ctr"/>
            <a:r>
              <a:rPr lang="en-GB" sz="2800" b="1" dirty="0" smtClean="0">
                <a:solidFill>
                  <a:srgbClr val="C00000"/>
                </a:solidFill>
              </a:rPr>
              <a:t>What will we do</a:t>
            </a:r>
            <a:r>
              <a:rPr lang="ru-RU" sz="2800" b="1" dirty="0" smtClean="0">
                <a:solidFill>
                  <a:srgbClr val="C00000"/>
                </a:solidFill>
              </a:rPr>
              <a:t>?</a:t>
            </a:r>
          </a:p>
          <a:p>
            <a:pPr algn="ctr"/>
            <a:endParaRPr lang="ru-RU" sz="2800" b="1" dirty="0">
              <a:solidFill>
                <a:srgbClr val="C00000"/>
              </a:solidFill>
            </a:endParaRPr>
          </a:p>
          <a:p>
            <a:pPr algn="just"/>
            <a:r>
              <a:rPr lang="en-GB" sz="2400" b="1" dirty="0" smtClean="0">
                <a:solidFill>
                  <a:srgbClr val="294046"/>
                </a:solidFill>
              </a:rPr>
              <a:t>To meet the needs of members on both ends of the nuclear life cycle, WANO will need to expand its current suite of products and services and adapt to this new nuclear landscape. WANO will need to insert itself earlier into the new build process to instil the high standards of safety and performance a growing membership requires</a:t>
            </a:r>
            <a:r>
              <a:rPr lang="ru-RU" sz="2400" b="1" dirty="0" smtClean="0">
                <a:solidFill>
                  <a:srgbClr val="294046"/>
                </a:solidFill>
              </a:rPr>
              <a:t>.  </a:t>
            </a:r>
            <a:endParaRPr lang="ru-RU" sz="2400" b="1" dirty="0">
              <a:solidFill>
                <a:srgbClr val="294046"/>
              </a:solidFill>
            </a:endParaRPr>
          </a:p>
          <a:p>
            <a:endParaRPr lang="ru-RU" dirty="0"/>
          </a:p>
        </p:txBody>
      </p:sp>
    </p:spTree>
    <p:extLst>
      <p:ext uri="{BB962C8B-B14F-4D97-AF65-F5344CB8AC3E}">
        <p14:creationId xmlns:p14="http://schemas.microsoft.com/office/powerpoint/2010/main" xmlns="" val="37436314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675" y="209551"/>
            <a:ext cx="7310310" cy="959768"/>
          </a:xfrm>
        </p:spPr>
        <p:txBody>
          <a:bodyPr/>
          <a:lstStyle/>
          <a:p>
            <a:pPr algn="ctr"/>
            <a:r>
              <a:rPr lang="en-US" sz="3200" dirty="0" smtClean="0">
                <a:solidFill>
                  <a:schemeClr val="tx2">
                    <a:lumMod val="75000"/>
                  </a:schemeClr>
                </a:solidFill>
              </a:rPr>
              <a:t>Compass</a:t>
            </a:r>
            <a:r>
              <a:rPr lang="ru-RU" sz="3200" dirty="0" smtClean="0">
                <a:solidFill>
                  <a:schemeClr val="tx2">
                    <a:lumMod val="75000"/>
                  </a:schemeClr>
                </a:solidFill>
              </a:rPr>
              <a:t/>
            </a:r>
            <a:br>
              <a:rPr lang="ru-RU" sz="3200" dirty="0" smtClean="0">
                <a:solidFill>
                  <a:schemeClr val="tx2">
                    <a:lumMod val="75000"/>
                  </a:schemeClr>
                </a:solidFill>
              </a:rPr>
            </a:br>
            <a:r>
              <a:rPr lang="en-US" sz="3200" dirty="0" smtClean="0">
                <a:solidFill>
                  <a:schemeClr val="tx1">
                    <a:lumMod val="75000"/>
                    <a:lumOff val="25000"/>
                  </a:schemeClr>
                </a:solidFill>
              </a:rPr>
              <a:t>Focus area</a:t>
            </a:r>
            <a:r>
              <a:rPr lang="ru-RU" sz="3200" dirty="0" smtClean="0">
                <a:solidFill>
                  <a:schemeClr val="tx1">
                    <a:lumMod val="75000"/>
                    <a:lumOff val="25000"/>
                  </a:schemeClr>
                </a:solidFill>
              </a:rPr>
              <a:t> 4</a:t>
            </a:r>
            <a:endParaRPr lang="en-GB" sz="3200" dirty="0">
              <a:solidFill>
                <a:schemeClr val="tx2">
                  <a:lumMod val="75000"/>
                </a:schemeClr>
              </a:solidFill>
            </a:endParaRPr>
          </a:p>
        </p:txBody>
      </p:sp>
      <p:sp>
        <p:nvSpPr>
          <p:cNvPr id="4" name="Footer Placeholder 3"/>
          <p:cNvSpPr>
            <a:spLocks noGrp="1"/>
          </p:cNvSpPr>
          <p:nvPr>
            <p:ph type="ftr" sz="quarter" idx="3"/>
          </p:nvPr>
        </p:nvSpPr>
        <p:spPr/>
        <p:txBody>
          <a:bodyPr/>
          <a:lstStyle/>
          <a:p>
            <a:r>
              <a:rPr lang="en-GB" dirty="0" smtClean="0">
                <a:solidFill>
                  <a:schemeClr val="tx2">
                    <a:lumMod val="75000"/>
                  </a:schemeClr>
                </a:solidFill>
              </a:rPr>
              <a:t>WANO Restricted Distribution</a:t>
            </a:r>
            <a:endParaRPr lang="en-GB" dirty="0">
              <a:solidFill>
                <a:schemeClr val="tx2">
                  <a:lumMod val="75000"/>
                </a:schemeClr>
              </a:solidFill>
            </a:endParaRPr>
          </a:p>
        </p:txBody>
      </p:sp>
      <p:sp>
        <p:nvSpPr>
          <p:cNvPr id="3" name="Прямоугольник 2"/>
          <p:cNvSpPr/>
          <p:nvPr/>
        </p:nvSpPr>
        <p:spPr>
          <a:xfrm>
            <a:off x="299675" y="1330684"/>
            <a:ext cx="8501425" cy="3785652"/>
          </a:xfrm>
          <a:prstGeom prst="rect">
            <a:avLst/>
          </a:prstGeom>
        </p:spPr>
        <p:txBody>
          <a:bodyPr wrap="square">
            <a:spAutoFit/>
          </a:bodyPr>
          <a:lstStyle/>
          <a:p>
            <a:pPr>
              <a:lnSpc>
                <a:spcPct val="120000"/>
              </a:lnSpc>
              <a:spcAft>
                <a:spcPts val="0"/>
              </a:spcAft>
            </a:pPr>
            <a:r>
              <a:rPr lang="en-GB" sz="2800" b="1" dirty="0" smtClean="0">
                <a:solidFill>
                  <a:srgbClr val="C00000"/>
                </a:solidFill>
              </a:rPr>
              <a:t>How will we do it</a:t>
            </a:r>
            <a:r>
              <a:rPr lang="ru-RU" sz="2800" b="1" dirty="0" smtClean="0">
                <a:solidFill>
                  <a:srgbClr val="C00000"/>
                </a:solidFill>
                <a:latin typeface="Calibri" panose="020F0502020204030204" pitchFamily="34" charset="0"/>
                <a:ea typeface="Calibri" panose="020F0502020204030204" pitchFamily="34" charset="0"/>
                <a:cs typeface="Calibri" panose="020F0502020204030204" pitchFamily="34" charset="0"/>
              </a:rPr>
              <a:t>?</a:t>
            </a:r>
          </a:p>
          <a:p>
            <a:pPr>
              <a:lnSpc>
                <a:spcPct val="120000"/>
              </a:lnSpc>
              <a:spcAft>
                <a:spcPts val="0"/>
              </a:spcAft>
            </a:pPr>
            <a:endParaRPr lang="ru-RU" sz="2800" b="1" dirty="0" smtClean="0">
              <a:solidFill>
                <a:srgbClr val="C00000"/>
              </a:solidFill>
              <a:latin typeface="Calibri" panose="020F0502020204030204" pitchFamily="34" charset="0"/>
              <a:ea typeface="Calibri" panose="020F0502020204030204" pitchFamily="34" charset="0"/>
              <a:cs typeface="Calibri" panose="020F0502020204030204" pitchFamily="34" charset="0"/>
            </a:endParaRPr>
          </a:p>
          <a:p>
            <a:pPr marL="457200" lvl="0" indent="-457200" algn="just">
              <a:buFont typeface="+mj-lt"/>
              <a:buAutoNum type="arabicPeriod"/>
            </a:pPr>
            <a:r>
              <a:rPr lang="en-GB" sz="2400" b="1" dirty="0" smtClean="0">
                <a:solidFill>
                  <a:srgbClr val="294046"/>
                </a:solidFill>
              </a:rPr>
              <a:t>Engage new entrant companies and countries early in the planning and construction phase to foster a commitment to worldwide nuclear safety</a:t>
            </a:r>
            <a:r>
              <a:rPr lang="ru-RU" sz="2400" b="1" dirty="0" smtClean="0">
                <a:solidFill>
                  <a:srgbClr val="294046"/>
                </a:solidFill>
              </a:rPr>
              <a:t>. </a:t>
            </a:r>
            <a:endParaRPr lang="ru-RU" sz="2400" b="1" dirty="0">
              <a:solidFill>
                <a:srgbClr val="294046"/>
              </a:solidFill>
            </a:endParaRPr>
          </a:p>
          <a:p>
            <a:pPr marL="457200" lvl="0" indent="-457200" algn="just" fontAlgn="ctr">
              <a:buFont typeface="+mj-lt"/>
              <a:buAutoNum type="arabicPeriod"/>
            </a:pPr>
            <a:endParaRPr lang="ru-RU" sz="2400" b="1" dirty="0">
              <a:solidFill>
                <a:srgbClr val="294046"/>
              </a:solidFill>
            </a:endParaRPr>
          </a:p>
          <a:p>
            <a:pPr marL="457200" lvl="0" indent="-457200" algn="just">
              <a:buFont typeface="+mj-lt"/>
              <a:buAutoNum type="arabicPeriod"/>
            </a:pPr>
            <a:r>
              <a:rPr lang="en-GB" sz="2400" b="1" dirty="0" smtClean="0">
                <a:solidFill>
                  <a:srgbClr val="294046"/>
                </a:solidFill>
              </a:rPr>
              <a:t>Strengthen its cooperation with IAEA towards all new entrant countries</a:t>
            </a:r>
            <a:r>
              <a:rPr lang="ru-RU" sz="2400" b="1" dirty="0" smtClean="0">
                <a:solidFill>
                  <a:srgbClr val="294046"/>
                </a:solidFill>
              </a:rPr>
              <a:t>.</a:t>
            </a:r>
            <a:endParaRPr lang="ru-RU" sz="2400" b="1" dirty="0">
              <a:solidFill>
                <a:srgbClr val="294046"/>
              </a:solidFill>
            </a:endParaRPr>
          </a:p>
          <a:p>
            <a:pPr marL="457200" indent="-457200" algn="just">
              <a:lnSpc>
                <a:spcPct val="120000"/>
              </a:lnSpc>
              <a:spcAft>
                <a:spcPts val="0"/>
              </a:spcAft>
              <a:buFont typeface="+mj-lt"/>
              <a:buAutoNum type="arabicPeriod" startAt="5"/>
            </a:pPr>
            <a:endParaRPr lang="ru-RU" sz="24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2645087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675" y="209551"/>
            <a:ext cx="7310310" cy="959768"/>
          </a:xfrm>
        </p:spPr>
        <p:txBody>
          <a:bodyPr/>
          <a:lstStyle/>
          <a:p>
            <a:pPr algn="ctr"/>
            <a:r>
              <a:rPr lang="en-US" sz="3200" dirty="0" smtClean="0">
                <a:solidFill>
                  <a:schemeClr val="tx2">
                    <a:lumMod val="75000"/>
                  </a:schemeClr>
                </a:solidFill>
              </a:rPr>
              <a:t>Compass</a:t>
            </a:r>
            <a:r>
              <a:rPr lang="ru-RU" sz="3200" dirty="0" smtClean="0">
                <a:solidFill>
                  <a:schemeClr val="tx2">
                    <a:lumMod val="75000"/>
                  </a:schemeClr>
                </a:solidFill>
              </a:rPr>
              <a:t/>
            </a:r>
            <a:br>
              <a:rPr lang="ru-RU" sz="3200" dirty="0" smtClean="0">
                <a:solidFill>
                  <a:schemeClr val="tx2">
                    <a:lumMod val="75000"/>
                  </a:schemeClr>
                </a:solidFill>
              </a:rPr>
            </a:br>
            <a:r>
              <a:rPr lang="en-US" sz="3200" dirty="0" smtClean="0">
                <a:solidFill>
                  <a:schemeClr val="tx1">
                    <a:lumMod val="75000"/>
                    <a:lumOff val="25000"/>
                  </a:schemeClr>
                </a:solidFill>
              </a:rPr>
              <a:t>Focus area</a:t>
            </a:r>
            <a:r>
              <a:rPr lang="ru-RU" sz="3200" dirty="0" smtClean="0">
                <a:solidFill>
                  <a:schemeClr val="tx1">
                    <a:lumMod val="75000"/>
                    <a:lumOff val="25000"/>
                  </a:schemeClr>
                </a:solidFill>
              </a:rPr>
              <a:t> 4</a:t>
            </a:r>
            <a:endParaRPr lang="en-GB" sz="3200" dirty="0">
              <a:solidFill>
                <a:schemeClr val="tx2">
                  <a:lumMod val="75000"/>
                </a:schemeClr>
              </a:solidFill>
            </a:endParaRPr>
          </a:p>
        </p:txBody>
      </p:sp>
      <p:sp>
        <p:nvSpPr>
          <p:cNvPr id="4" name="Footer Placeholder 3"/>
          <p:cNvSpPr>
            <a:spLocks noGrp="1"/>
          </p:cNvSpPr>
          <p:nvPr>
            <p:ph type="ftr" sz="quarter" idx="3"/>
          </p:nvPr>
        </p:nvSpPr>
        <p:spPr/>
        <p:txBody>
          <a:bodyPr/>
          <a:lstStyle/>
          <a:p>
            <a:r>
              <a:rPr lang="en-GB" dirty="0" smtClean="0">
                <a:solidFill>
                  <a:schemeClr val="tx2">
                    <a:lumMod val="75000"/>
                  </a:schemeClr>
                </a:solidFill>
              </a:rPr>
              <a:t>WANO Restricted Distribution</a:t>
            </a:r>
            <a:endParaRPr lang="en-GB" dirty="0">
              <a:solidFill>
                <a:schemeClr val="tx2">
                  <a:lumMod val="75000"/>
                </a:schemeClr>
              </a:solidFill>
            </a:endParaRPr>
          </a:p>
        </p:txBody>
      </p:sp>
      <p:sp>
        <p:nvSpPr>
          <p:cNvPr id="3" name="Прямоугольник 2"/>
          <p:cNvSpPr/>
          <p:nvPr/>
        </p:nvSpPr>
        <p:spPr>
          <a:xfrm>
            <a:off x="299675" y="1330684"/>
            <a:ext cx="8501425" cy="3785652"/>
          </a:xfrm>
          <a:prstGeom prst="rect">
            <a:avLst/>
          </a:prstGeom>
        </p:spPr>
        <p:txBody>
          <a:bodyPr wrap="square">
            <a:spAutoFit/>
          </a:bodyPr>
          <a:lstStyle/>
          <a:p>
            <a:pPr>
              <a:lnSpc>
                <a:spcPct val="120000"/>
              </a:lnSpc>
              <a:spcAft>
                <a:spcPts val="0"/>
              </a:spcAft>
            </a:pPr>
            <a:r>
              <a:rPr lang="en-GB" sz="2800" b="1" dirty="0" smtClean="0">
                <a:solidFill>
                  <a:srgbClr val="C00000"/>
                </a:solidFill>
              </a:rPr>
              <a:t>How will we do it</a:t>
            </a:r>
            <a:r>
              <a:rPr lang="ru-RU" sz="2800" b="1" dirty="0" smtClean="0">
                <a:solidFill>
                  <a:srgbClr val="C00000"/>
                </a:solidFill>
                <a:latin typeface="Calibri" panose="020F0502020204030204" pitchFamily="34" charset="0"/>
                <a:ea typeface="Calibri" panose="020F0502020204030204" pitchFamily="34" charset="0"/>
                <a:cs typeface="Calibri" panose="020F0502020204030204" pitchFamily="34" charset="0"/>
              </a:rPr>
              <a:t>?</a:t>
            </a:r>
          </a:p>
          <a:p>
            <a:pPr>
              <a:lnSpc>
                <a:spcPct val="120000"/>
              </a:lnSpc>
              <a:spcAft>
                <a:spcPts val="0"/>
              </a:spcAft>
            </a:pPr>
            <a:endParaRPr lang="ru-RU" sz="2800" b="1" dirty="0" smtClean="0">
              <a:solidFill>
                <a:srgbClr val="C00000"/>
              </a:solidFill>
              <a:latin typeface="Calibri" panose="020F0502020204030204" pitchFamily="34" charset="0"/>
              <a:ea typeface="Calibri" panose="020F0502020204030204" pitchFamily="34" charset="0"/>
              <a:cs typeface="Calibri" panose="020F0502020204030204" pitchFamily="34" charset="0"/>
            </a:endParaRPr>
          </a:p>
          <a:p>
            <a:pPr marL="457200" lvl="0" indent="-457200" algn="just">
              <a:buFont typeface="+mj-lt"/>
              <a:buAutoNum type="arabicPeriod" startAt="3"/>
            </a:pPr>
            <a:r>
              <a:rPr lang="en-GB" sz="2400" b="1" dirty="0" smtClean="0">
                <a:solidFill>
                  <a:srgbClr val="294046"/>
                </a:solidFill>
              </a:rPr>
              <a:t>Expand WANO’s Operating Experience database to include information from plants under construction, refurbishment or decommissioning</a:t>
            </a:r>
            <a:r>
              <a:rPr lang="ru-RU" sz="2400" b="1" dirty="0" smtClean="0">
                <a:solidFill>
                  <a:srgbClr val="294046"/>
                </a:solidFill>
              </a:rPr>
              <a:t>.</a:t>
            </a:r>
            <a:endParaRPr lang="ru-RU" sz="2400" dirty="0">
              <a:solidFill>
                <a:srgbClr val="294046"/>
              </a:solidFill>
            </a:endParaRPr>
          </a:p>
          <a:p>
            <a:pPr marL="457200" lvl="0" indent="-457200" algn="just" fontAlgn="ctr">
              <a:buFont typeface="+mj-lt"/>
              <a:buAutoNum type="arabicPeriod" startAt="3"/>
            </a:pPr>
            <a:endParaRPr lang="ru-RU" sz="2400" dirty="0">
              <a:solidFill>
                <a:srgbClr val="294046"/>
              </a:solidFill>
            </a:endParaRPr>
          </a:p>
          <a:p>
            <a:pPr marL="457200" lvl="0" indent="-457200" algn="just">
              <a:buFont typeface="+mj-lt"/>
              <a:buAutoNum type="arabicPeriod" startAt="3"/>
            </a:pPr>
            <a:r>
              <a:rPr lang="en-GB" sz="2400" b="1" dirty="0" smtClean="0">
                <a:solidFill>
                  <a:srgbClr val="294046"/>
                </a:solidFill>
              </a:rPr>
              <a:t>Understand and monitor the changing energy policy, financial and geopolitical landscape and its effect on nuclear safety</a:t>
            </a:r>
            <a:r>
              <a:rPr lang="ru-RU" sz="2400" b="1" dirty="0" smtClean="0">
                <a:solidFill>
                  <a:srgbClr val="294046"/>
                </a:solidFill>
              </a:rPr>
              <a:t>.</a:t>
            </a:r>
            <a:endParaRPr lang="ru-RU" sz="2400" dirty="0">
              <a:solidFill>
                <a:srgbClr val="294046"/>
              </a:solidFill>
            </a:endParaRPr>
          </a:p>
          <a:p>
            <a:pPr marL="457200" indent="-457200" algn="just">
              <a:lnSpc>
                <a:spcPct val="120000"/>
              </a:lnSpc>
              <a:spcAft>
                <a:spcPts val="0"/>
              </a:spcAft>
              <a:buFont typeface="+mj-lt"/>
              <a:buAutoNum type="arabicPeriod" startAt="5"/>
            </a:pPr>
            <a:endParaRPr lang="ru-RU" sz="24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18884142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675" y="209551"/>
            <a:ext cx="7310310" cy="959768"/>
          </a:xfrm>
        </p:spPr>
        <p:txBody>
          <a:bodyPr/>
          <a:lstStyle/>
          <a:p>
            <a:pPr algn="ctr"/>
            <a:r>
              <a:rPr lang="en-US" sz="3200" dirty="0" smtClean="0">
                <a:solidFill>
                  <a:schemeClr val="tx2">
                    <a:lumMod val="75000"/>
                  </a:schemeClr>
                </a:solidFill>
              </a:rPr>
              <a:t>Compass</a:t>
            </a:r>
            <a:r>
              <a:rPr lang="ru-RU" sz="3200" dirty="0" smtClean="0">
                <a:solidFill>
                  <a:schemeClr val="tx2">
                    <a:lumMod val="75000"/>
                  </a:schemeClr>
                </a:solidFill>
              </a:rPr>
              <a:t/>
            </a:r>
            <a:br>
              <a:rPr lang="ru-RU" sz="3200" dirty="0" smtClean="0">
                <a:solidFill>
                  <a:schemeClr val="tx2">
                    <a:lumMod val="75000"/>
                  </a:schemeClr>
                </a:solidFill>
              </a:rPr>
            </a:br>
            <a:r>
              <a:rPr lang="en-US" sz="3200" dirty="0" smtClean="0">
                <a:solidFill>
                  <a:schemeClr val="tx1">
                    <a:lumMod val="75000"/>
                    <a:lumOff val="25000"/>
                  </a:schemeClr>
                </a:solidFill>
              </a:rPr>
              <a:t>Focus area</a:t>
            </a:r>
            <a:r>
              <a:rPr lang="ru-RU" sz="3200" dirty="0" smtClean="0">
                <a:solidFill>
                  <a:schemeClr val="tx1">
                    <a:lumMod val="75000"/>
                    <a:lumOff val="25000"/>
                  </a:schemeClr>
                </a:solidFill>
              </a:rPr>
              <a:t> 4</a:t>
            </a:r>
            <a:endParaRPr lang="en-GB" sz="3200" dirty="0">
              <a:solidFill>
                <a:schemeClr val="tx2">
                  <a:lumMod val="75000"/>
                </a:schemeClr>
              </a:solidFill>
            </a:endParaRPr>
          </a:p>
        </p:txBody>
      </p:sp>
      <p:sp>
        <p:nvSpPr>
          <p:cNvPr id="4" name="Footer Placeholder 3"/>
          <p:cNvSpPr>
            <a:spLocks noGrp="1"/>
          </p:cNvSpPr>
          <p:nvPr>
            <p:ph type="ftr" sz="quarter" idx="3"/>
          </p:nvPr>
        </p:nvSpPr>
        <p:spPr/>
        <p:txBody>
          <a:bodyPr/>
          <a:lstStyle/>
          <a:p>
            <a:r>
              <a:rPr lang="en-GB" dirty="0" smtClean="0">
                <a:solidFill>
                  <a:schemeClr val="tx2">
                    <a:lumMod val="75000"/>
                  </a:schemeClr>
                </a:solidFill>
              </a:rPr>
              <a:t>WANO Restricted Distribution</a:t>
            </a:r>
            <a:endParaRPr lang="en-GB" dirty="0">
              <a:solidFill>
                <a:schemeClr val="tx2">
                  <a:lumMod val="75000"/>
                </a:schemeClr>
              </a:solidFill>
            </a:endParaRPr>
          </a:p>
        </p:txBody>
      </p:sp>
      <p:sp>
        <p:nvSpPr>
          <p:cNvPr id="3" name="Прямоугольник 2"/>
          <p:cNvSpPr/>
          <p:nvPr/>
        </p:nvSpPr>
        <p:spPr>
          <a:xfrm>
            <a:off x="299675" y="1330684"/>
            <a:ext cx="8501425" cy="3046988"/>
          </a:xfrm>
          <a:prstGeom prst="rect">
            <a:avLst/>
          </a:prstGeom>
        </p:spPr>
        <p:txBody>
          <a:bodyPr wrap="square">
            <a:spAutoFit/>
          </a:bodyPr>
          <a:lstStyle/>
          <a:p>
            <a:pPr>
              <a:lnSpc>
                <a:spcPct val="120000"/>
              </a:lnSpc>
              <a:spcAft>
                <a:spcPts val="0"/>
              </a:spcAft>
            </a:pPr>
            <a:r>
              <a:rPr lang="en-GB" sz="2800" b="1" dirty="0" smtClean="0">
                <a:solidFill>
                  <a:srgbClr val="C00000"/>
                </a:solidFill>
              </a:rPr>
              <a:t>How will we do it</a:t>
            </a:r>
            <a:r>
              <a:rPr lang="ru-RU" sz="2800" b="1" dirty="0" smtClean="0">
                <a:solidFill>
                  <a:srgbClr val="C00000"/>
                </a:solidFill>
                <a:latin typeface="Calibri" panose="020F0502020204030204" pitchFamily="34" charset="0"/>
                <a:ea typeface="Calibri" panose="020F0502020204030204" pitchFamily="34" charset="0"/>
                <a:cs typeface="Calibri" panose="020F0502020204030204" pitchFamily="34" charset="0"/>
              </a:rPr>
              <a:t>?</a:t>
            </a:r>
          </a:p>
          <a:p>
            <a:pPr>
              <a:lnSpc>
                <a:spcPct val="120000"/>
              </a:lnSpc>
              <a:spcAft>
                <a:spcPts val="0"/>
              </a:spcAft>
            </a:pPr>
            <a:endParaRPr lang="ru-RU" sz="2800" b="1" dirty="0" smtClean="0">
              <a:solidFill>
                <a:srgbClr val="C00000"/>
              </a:solidFill>
              <a:latin typeface="Calibri" panose="020F0502020204030204" pitchFamily="34" charset="0"/>
              <a:ea typeface="Calibri" panose="020F0502020204030204" pitchFamily="34" charset="0"/>
              <a:cs typeface="Calibri" panose="020F0502020204030204" pitchFamily="34" charset="0"/>
            </a:endParaRPr>
          </a:p>
          <a:p>
            <a:pPr marL="457200" indent="-457200" algn="just">
              <a:buFont typeface="+mj-lt"/>
              <a:buAutoNum type="arabicPeriod" startAt="5"/>
            </a:pPr>
            <a:r>
              <a:rPr lang="en-GB" sz="2400" b="1" dirty="0" smtClean="0">
                <a:solidFill>
                  <a:srgbClr val="294046"/>
                </a:solidFill>
              </a:rPr>
              <a:t>Facilitate workshops and seminars, share operating experience for those members who are facing plant extensions, refurbishments and/or decommissioning</a:t>
            </a:r>
            <a:r>
              <a:rPr lang="ru-RU" altLang="ru-RU" sz="2400" b="1" dirty="0" smtClean="0">
                <a:solidFill>
                  <a:srgbClr val="294046"/>
                </a:solidFill>
              </a:rPr>
              <a:t>.</a:t>
            </a:r>
          </a:p>
          <a:p>
            <a:pPr marL="457200" lvl="0" indent="-457200" algn="just" fontAlgn="ctr"/>
            <a:endParaRPr lang="ru-RU" sz="2400" dirty="0">
              <a:solidFill>
                <a:schemeClr val="tx1">
                  <a:lumMod val="75000"/>
                  <a:lumOff val="25000"/>
                </a:schemeClr>
              </a:solidFill>
            </a:endParaRPr>
          </a:p>
          <a:p>
            <a:pPr marL="457200" indent="-457200" algn="just">
              <a:lnSpc>
                <a:spcPct val="120000"/>
              </a:lnSpc>
              <a:spcAft>
                <a:spcPts val="0"/>
              </a:spcAft>
              <a:buFont typeface="+mj-lt"/>
              <a:buAutoNum type="arabicPeriod" startAt="5"/>
            </a:pPr>
            <a:endParaRPr lang="ru-RU" sz="24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5" name="Rectangle 1"/>
          <p:cNvSpPr>
            <a:spLocks noChangeArrowheads="1"/>
          </p:cNvSpPr>
          <p:nvPr/>
        </p:nvSpPr>
        <p:spPr bwMode="auto">
          <a:xfrm>
            <a:off x="0" y="0"/>
            <a:ext cx="3958135"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8" defTabSz="914400" eaLnBrk="0" fontAlgn="base" hangingPunct="0">
              <a:spcBef>
                <a:spcPct val="0"/>
              </a:spcBef>
              <a:spcAft>
                <a:spcPct val="0"/>
              </a:spcAft>
              <a:buFontTx/>
              <a:buChar char="•"/>
            </a:pPr>
            <a:endParaRPr kumimoji="0" lang="ru-RU" altLang="ru-RU"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xmlns="" val="24903539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chemeClr val="tx2">
                    <a:lumMod val="75000"/>
                  </a:schemeClr>
                </a:solidFill>
              </a:rPr>
              <a:t>Compass</a:t>
            </a:r>
            <a:r>
              <a:rPr lang="ru-RU" sz="3200" dirty="0" smtClean="0">
                <a:solidFill>
                  <a:schemeClr val="tx2">
                    <a:lumMod val="75000"/>
                  </a:schemeClr>
                </a:solidFill>
              </a:rPr>
              <a:t/>
            </a:r>
            <a:br>
              <a:rPr lang="ru-RU" sz="3200" dirty="0" smtClean="0">
                <a:solidFill>
                  <a:schemeClr val="tx2">
                    <a:lumMod val="75000"/>
                  </a:schemeClr>
                </a:solidFill>
              </a:rPr>
            </a:br>
            <a:r>
              <a:rPr lang="en-US" sz="3200" dirty="0" smtClean="0">
                <a:solidFill>
                  <a:schemeClr val="tx2">
                    <a:lumMod val="75000"/>
                  </a:schemeClr>
                </a:solidFill>
              </a:rPr>
              <a:t>Focus Areas</a:t>
            </a:r>
            <a:endParaRPr lang="en-GB" sz="3200" b="1" dirty="0">
              <a:solidFill>
                <a:schemeClr val="tx2">
                  <a:lumMod val="75000"/>
                </a:schemeClr>
              </a:solidFill>
            </a:endParaRPr>
          </a:p>
        </p:txBody>
      </p:sp>
      <p:sp>
        <p:nvSpPr>
          <p:cNvPr id="4" name="Footer Placeholder 3"/>
          <p:cNvSpPr>
            <a:spLocks noGrp="1"/>
          </p:cNvSpPr>
          <p:nvPr>
            <p:ph type="ftr" sz="quarter" idx="3"/>
          </p:nvPr>
        </p:nvSpPr>
        <p:spPr/>
        <p:txBody>
          <a:bodyPr/>
          <a:lstStyle/>
          <a:p>
            <a:r>
              <a:rPr lang="en-GB" dirty="0" smtClean="0">
                <a:solidFill>
                  <a:schemeClr val="tx2">
                    <a:lumMod val="75000"/>
                  </a:schemeClr>
                </a:solidFill>
              </a:rPr>
              <a:t>WANO Restricted Distribution</a:t>
            </a:r>
            <a:endParaRPr lang="en-GB" dirty="0">
              <a:solidFill>
                <a:schemeClr val="tx2">
                  <a:lumMod val="75000"/>
                </a:schemeClr>
              </a:solidFill>
            </a:endParaRPr>
          </a:p>
        </p:txBody>
      </p:sp>
      <p:sp>
        <p:nvSpPr>
          <p:cNvPr id="3" name="Прямоугольник 2"/>
          <p:cNvSpPr/>
          <p:nvPr/>
        </p:nvSpPr>
        <p:spPr>
          <a:xfrm>
            <a:off x="286027" y="1635659"/>
            <a:ext cx="8322198" cy="954107"/>
          </a:xfrm>
          <a:prstGeom prst="rect">
            <a:avLst/>
          </a:prstGeom>
          <a:ln>
            <a:solidFill>
              <a:schemeClr val="tx1">
                <a:lumMod val="65000"/>
                <a:lumOff val="35000"/>
              </a:schemeClr>
            </a:solidFill>
          </a:ln>
          <a:effectLst/>
          <a:scene3d>
            <a:camera prst="orthographicFront"/>
            <a:lightRig rig="threePt" dir="t"/>
          </a:scene3d>
          <a:sp3d>
            <a:bevelT w="165100" prst="coolSlant"/>
          </a:sp3d>
        </p:spPr>
        <p:style>
          <a:lnRef idx="1">
            <a:schemeClr val="accent1"/>
          </a:lnRef>
          <a:fillRef idx="1002">
            <a:schemeClr val="lt1"/>
          </a:fillRef>
          <a:effectRef idx="1">
            <a:schemeClr val="accent1"/>
          </a:effectRef>
          <a:fontRef idx="minor">
            <a:schemeClr val="dk1"/>
          </a:fontRef>
        </p:style>
        <p:txBody>
          <a:bodyPr wrap="square">
            <a:spAutoFit/>
          </a:bodyPr>
          <a:lstStyle/>
          <a:p>
            <a:pPr marL="514350" lvl="0" indent="-514350" algn="ctr">
              <a:buFont typeface="+mj-lt"/>
              <a:buAutoNum type="arabicPeriod"/>
            </a:pPr>
            <a:r>
              <a:rPr lang="en-US" sz="2800" b="1" dirty="0" smtClean="0">
                <a:solidFill>
                  <a:srgbClr val="C00000"/>
                </a:solidFill>
              </a:rPr>
              <a:t>Continue </a:t>
            </a:r>
            <a:r>
              <a:rPr lang="en-US" sz="2800" dirty="0" smtClean="0">
                <a:solidFill>
                  <a:srgbClr val="C00000"/>
                </a:solidFill>
              </a:rPr>
              <a:t>to support and set the standards of high performance of the world’s existing nuclear fleet</a:t>
            </a:r>
            <a:r>
              <a:rPr lang="ru-RU" sz="2800" dirty="0" smtClean="0">
                <a:solidFill>
                  <a:srgbClr val="C00000"/>
                </a:solidFill>
              </a:rPr>
              <a:t>.</a:t>
            </a:r>
            <a:endParaRPr lang="ru-RU" sz="2800" dirty="0">
              <a:solidFill>
                <a:srgbClr val="C00000"/>
              </a:solidFill>
            </a:endParaRPr>
          </a:p>
        </p:txBody>
      </p:sp>
      <p:sp>
        <p:nvSpPr>
          <p:cNvPr id="5" name="Прямоугольник 4"/>
          <p:cNvSpPr/>
          <p:nvPr/>
        </p:nvSpPr>
        <p:spPr>
          <a:xfrm>
            <a:off x="286027" y="4010247"/>
            <a:ext cx="8322198" cy="1384995"/>
          </a:xfrm>
          <a:prstGeom prst="rect">
            <a:avLst/>
          </a:prstGeom>
          <a:ln>
            <a:solidFill>
              <a:schemeClr val="tx1">
                <a:lumMod val="65000"/>
                <a:lumOff val="35000"/>
              </a:schemeClr>
            </a:solidFill>
          </a:ln>
          <a:effectLst/>
          <a:scene3d>
            <a:camera prst="orthographicFront"/>
            <a:lightRig rig="threePt" dir="t"/>
          </a:scene3d>
          <a:sp3d>
            <a:bevelT w="165100" prst="coolSlant"/>
          </a:sp3d>
        </p:spPr>
        <p:style>
          <a:lnRef idx="0">
            <a:scrgbClr r="0" g="0" b="0"/>
          </a:lnRef>
          <a:fillRef idx="1002">
            <a:schemeClr val="lt1"/>
          </a:fillRef>
          <a:effectRef idx="0">
            <a:scrgbClr r="0" g="0" b="0"/>
          </a:effectRef>
          <a:fontRef idx="major"/>
        </p:style>
        <p:txBody>
          <a:bodyPr wrap="square">
            <a:spAutoFit/>
          </a:bodyPr>
          <a:lstStyle/>
          <a:p>
            <a:pPr marL="514350" indent="-514350" algn="ctr">
              <a:buFont typeface="+mj-lt"/>
              <a:buAutoNum type="arabicPeriod" startAt="2"/>
            </a:pPr>
            <a:r>
              <a:rPr lang="en-US" sz="2800" b="1" dirty="0" smtClean="0">
                <a:solidFill>
                  <a:srgbClr val="C00000"/>
                </a:solidFill>
              </a:rPr>
              <a:t>Build </a:t>
            </a:r>
            <a:r>
              <a:rPr lang="en-US" sz="2800" dirty="0" smtClean="0">
                <a:solidFill>
                  <a:srgbClr val="C00000"/>
                </a:solidFill>
              </a:rPr>
              <a:t>and</a:t>
            </a:r>
            <a:r>
              <a:rPr lang="en-US" sz="2800" b="1" dirty="0" smtClean="0">
                <a:solidFill>
                  <a:srgbClr val="C00000"/>
                </a:solidFill>
              </a:rPr>
              <a:t> maintain </a:t>
            </a:r>
            <a:r>
              <a:rPr lang="en-US" sz="2800" dirty="0" smtClean="0">
                <a:solidFill>
                  <a:srgbClr val="C00000"/>
                </a:solidFill>
              </a:rPr>
              <a:t>a highly-trained professional workforce in WANO and provide nuclear leadership training for our members.</a:t>
            </a:r>
            <a:endParaRPr lang="ru-RU" sz="2800" dirty="0">
              <a:solidFill>
                <a:srgbClr val="C00000"/>
              </a:solidFill>
            </a:endParaRPr>
          </a:p>
        </p:txBody>
      </p:sp>
    </p:spTree>
    <p:extLst>
      <p:ext uri="{BB962C8B-B14F-4D97-AF65-F5344CB8AC3E}">
        <p14:creationId xmlns="" xmlns:p14="http://schemas.microsoft.com/office/powerpoint/2010/main" val="8170430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5066394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en-GB" dirty="0" smtClean="0">
                <a:solidFill>
                  <a:schemeClr val="tx2">
                    <a:lumMod val="75000"/>
                  </a:schemeClr>
                </a:solidFill>
              </a:rPr>
              <a:t>WANO Restricted Distribution</a:t>
            </a:r>
            <a:endParaRPr lang="en-GB" dirty="0">
              <a:solidFill>
                <a:schemeClr val="tx2">
                  <a:lumMod val="75000"/>
                </a:schemeClr>
              </a:solidFill>
            </a:endParaRPr>
          </a:p>
        </p:txBody>
      </p:sp>
      <p:sp>
        <p:nvSpPr>
          <p:cNvPr id="3" name="Прямоугольник 2"/>
          <p:cNvSpPr/>
          <p:nvPr/>
        </p:nvSpPr>
        <p:spPr>
          <a:xfrm>
            <a:off x="286027" y="1624085"/>
            <a:ext cx="8429711" cy="954107"/>
          </a:xfrm>
          <a:prstGeom prst="rect">
            <a:avLst/>
          </a:prstGeom>
          <a:ln>
            <a:solidFill>
              <a:schemeClr val="tx1">
                <a:lumMod val="75000"/>
                <a:lumOff val="25000"/>
              </a:schemeClr>
            </a:solidFill>
          </a:ln>
          <a:scene3d>
            <a:camera prst="orthographicFront"/>
            <a:lightRig rig="threePt" dir="t"/>
          </a:scene3d>
          <a:sp3d>
            <a:bevelT/>
          </a:sp3d>
        </p:spPr>
        <p:style>
          <a:lnRef idx="0">
            <a:scrgbClr r="0" g="0" b="0"/>
          </a:lnRef>
          <a:fillRef idx="1002">
            <a:schemeClr val="lt1"/>
          </a:fillRef>
          <a:effectRef idx="0">
            <a:scrgbClr r="0" g="0" b="0"/>
          </a:effectRef>
          <a:fontRef idx="major"/>
        </p:style>
        <p:txBody>
          <a:bodyPr wrap="square">
            <a:spAutoFit/>
          </a:bodyPr>
          <a:lstStyle/>
          <a:p>
            <a:pPr marL="514350" lvl="0" indent="-514350" algn="ctr">
              <a:buFont typeface="+mj-lt"/>
              <a:buAutoNum type="arabicPeriod" startAt="3"/>
            </a:pPr>
            <a:r>
              <a:rPr lang="en-US" sz="2800" b="1" dirty="0" smtClean="0">
                <a:solidFill>
                  <a:srgbClr val="C00000"/>
                </a:solidFill>
              </a:rPr>
              <a:t>Forge</a:t>
            </a:r>
            <a:r>
              <a:rPr lang="en-US" sz="2800" dirty="0" smtClean="0">
                <a:solidFill>
                  <a:srgbClr val="C00000"/>
                </a:solidFill>
              </a:rPr>
              <a:t> a stronger WANO through more consistent, credible products and </a:t>
            </a:r>
            <a:r>
              <a:rPr lang="en-US" sz="2800" dirty="0" err="1" smtClean="0">
                <a:solidFill>
                  <a:srgbClr val="C00000"/>
                </a:solidFill>
              </a:rPr>
              <a:t>programmes</a:t>
            </a:r>
            <a:r>
              <a:rPr lang="ru-RU" sz="2800" dirty="0" smtClean="0">
                <a:solidFill>
                  <a:srgbClr val="C00000"/>
                </a:solidFill>
              </a:rPr>
              <a:t>.</a:t>
            </a:r>
            <a:endParaRPr lang="ru-RU" sz="2800" dirty="0">
              <a:solidFill>
                <a:srgbClr val="C00000"/>
              </a:solidFill>
            </a:endParaRPr>
          </a:p>
        </p:txBody>
      </p:sp>
      <p:sp>
        <p:nvSpPr>
          <p:cNvPr id="5" name="Прямоугольник 4"/>
          <p:cNvSpPr/>
          <p:nvPr/>
        </p:nvSpPr>
        <p:spPr>
          <a:xfrm>
            <a:off x="286027" y="3764466"/>
            <a:ext cx="8325710" cy="1384995"/>
          </a:xfrm>
          <a:prstGeom prst="rect">
            <a:avLst/>
          </a:prstGeom>
          <a:ln>
            <a:solidFill>
              <a:schemeClr val="tx1">
                <a:lumMod val="75000"/>
                <a:lumOff val="25000"/>
              </a:schemeClr>
            </a:solidFill>
          </a:ln>
          <a:scene3d>
            <a:camera prst="orthographicFront"/>
            <a:lightRig rig="threePt" dir="t"/>
          </a:scene3d>
          <a:sp3d>
            <a:bevelT/>
          </a:sp3d>
        </p:spPr>
        <p:style>
          <a:lnRef idx="0">
            <a:scrgbClr r="0" g="0" b="0"/>
          </a:lnRef>
          <a:fillRef idx="1002">
            <a:schemeClr val="lt1"/>
          </a:fillRef>
          <a:effectRef idx="0">
            <a:scrgbClr r="0" g="0" b="0"/>
          </a:effectRef>
          <a:fontRef idx="major"/>
        </p:style>
        <p:txBody>
          <a:bodyPr wrap="square">
            <a:spAutoFit/>
          </a:bodyPr>
          <a:lstStyle/>
          <a:p>
            <a:pPr marL="514350" lvl="0" indent="-514350" algn="ctr">
              <a:buFont typeface="+mj-lt"/>
              <a:buAutoNum type="arabicPeriod" startAt="4"/>
            </a:pPr>
            <a:r>
              <a:rPr lang="en-US" sz="2800" b="1" dirty="0" err="1" smtClean="0">
                <a:solidFill>
                  <a:srgbClr val="C00000"/>
                </a:solidFill>
              </a:rPr>
              <a:t>Instil</a:t>
            </a:r>
            <a:r>
              <a:rPr lang="en-US" sz="2800" dirty="0" smtClean="0">
                <a:solidFill>
                  <a:srgbClr val="C00000"/>
                </a:solidFill>
              </a:rPr>
              <a:t> superior standards among new industry entrants and maintain them for plants approaching end-of-life, life extensions and decommissioning</a:t>
            </a:r>
            <a:r>
              <a:rPr lang="ru-RU" sz="2800" dirty="0" smtClean="0">
                <a:solidFill>
                  <a:srgbClr val="C00000"/>
                </a:solidFill>
              </a:rPr>
              <a:t>.</a:t>
            </a:r>
            <a:endParaRPr lang="ru-RU" sz="2800" dirty="0">
              <a:solidFill>
                <a:srgbClr val="C00000"/>
              </a:solidFill>
            </a:endParaRPr>
          </a:p>
        </p:txBody>
      </p:sp>
      <p:sp>
        <p:nvSpPr>
          <p:cNvPr id="7" name="Title 1"/>
          <p:cNvSpPr txBox="1">
            <a:spLocks/>
          </p:cNvSpPr>
          <p:nvPr/>
        </p:nvSpPr>
        <p:spPr>
          <a:xfrm>
            <a:off x="239323" y="243964"/>
            <a:ext cx="7310310" cy="959768"/>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3200" dirty="0" smtClean="0">
                <a:solidFill>
                  <a:schemeClr val="tx2">
                    <a:lumMod val="75000"/>
                  </a:schemeClr>
                </a:solidFill>
                <a:latin typeface="+mj-lt"/>
                <a:ea typeface="+mj-ea"/>
                <a:cs typeface="+mj-cs"/>
              </a:rPr>
              <a:t>Compass</a:t>
            </a:r>
            <a:r>
              <a:rPr kumimoji="0" lang="ru-RU" sz="3200" b="0" i="0" u="none" strike="noStrike" kern="1200" cap="none" spc="0" normalizeH="0" baseline="0" noProof="0" dirty="0" smtClean="0">
                <a:ln>
                  <a:noFill/>
                </a:ln>
                <a:solidFill>
                  <a:schemeClr val="tx2">
                    <a:lumMod val="75000"/>
                  </a:schemeClr>
                </a:solidFill>
                <a:effectLst/>
                <a:uLnTx/>
                <a:uFillTx/>
                <a:latin typeface="+mj-lt"/>
                <a:ea typeface="+mj-ea"/>
                <a:cs typeface="+mj-cs"/>
              </a:rPr>
              <a:t/>
            </a:r>
            <a:br>
              <a:rPr kumimoji="0" lang="ru-RU" sz="3200" b="0" i="0" u="none" strike="noStrike" kern="1200" cap="none" spc="0" normalizeH="0" baseline="0" noProof="0" dirty="0" smtClean="0">
                <a:ln>
                  <a:noFill/>
                </a:ln>
                <a:solidFill>
                  <a:schemeClr val="tx2">
                    <a:lumMod val="75000"/>
                  </a:schemeClr>
                </a:solidFill>
                <a:effectLst/>
                <a:uLnTx/>
                <a:uFillTx/>
                <a:latin typeface="+mj-lt"/>
                <a:ea typeface="+mj-ea"/>
                <a:cs typeface="+mj-cs"/>
              </a:rPr>
            </a:br>
            <a:r>
              <a:rPr kumimoji="0" lang="en-US" sz="3200" b="0" i="0" u="none" strike="noStrike" kern="1200" cap="none" spc="0" normalizeH="0" baseline="0" noProof="0" dirty="0" smtClean="0">
                <a:ln>
                  <a:noFill/>
                </a:ln>
                <a:solidFill>
                  <a:schemeClr val="tx2">
                    <a:lumMod val="75000"/>
                  </a:schemeClr>
                </a:solidFill>
                <a:effectLst/>
                <a:uLnTx/>
                <a:uFillTx/>
                <a:latin typeface="+mj-lt"/>
                <a:ea typeface="+mj-ea"/>
                <a:cs typeface="+mj-cs"/>
              </a:rPr>
              <a:t>Focus</a:t>
            </a:r>
            <a:r>
              <a:rPr kumimoji="0" lang="en-US" sz="3200" b="0" i="0" u="none" strike="noStrike" kern="1200" cap="none" spc="0" normalizeH="0" noProof="0" dirty="0" smtClean="0">
                <a:ln>
                  <a:noFill/>
                </a:ln>
                <a:solidFill>
                  <a:schemeClr val="tx2">
                    <a:lumMod val="75000"/>
                  </a:schemeClr>
                </a:solidFill>
                <a:effectLst/>
                <a:uLnTx/>
                <a:uFillTx/>
                <a:latin typeface="+mj-lt"/>
                <a:ea typeface="+mj-ea"/>
                <a:cs typeface="+mj-cs"/>
              </a:rPr>
              <a:t> Areas</a:t>
            </a:r>
            <a:endParaRPr kumimoji="0" lang="en-GB" sz="3200" b="1" i="0" u="none" strike="noStrike" kern="1200" cap="none" spc="0" normalizeH="0" baseline="0" noProof="0" dirty="0">
              <a:ln>
                <a:noFill/>
              </a:ln>
              <a:solidFill>
                <a:schemeClr val="tx2">
                  <a:lumMod val="75000"/>
                </a:schemeClr>
              </a:solidFill>
              <a:effectLst/>
              <a:uLnTx/>
              <a:uFillTx/>
              <a:latin typeface="+mj-lt"/>
              <a:ea typeface="+mj-ea"/>
              <a:cs typeface="+mj-cs"/>
            </a:endParaRPr>
          </a:p>
        </p:txBody>
      </p:sp>
    </p:spTree>
    <p:extLst>
      <p:ext uri="{BB962C8B-B14F-4D97-AF65-F5344CB8AC3E}">
        <p14:creationId xmlns="" xmlns:p14="http://schemas.microsoft.com/office/powerpoint/2010/main" val="23452980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en-GB" dirty="0" smtClean="0">
                <a:solidFill>
                  <a:schemeClr val="tx2">
                    <a:lumMod val="75000"/>
                  </a:schemeClr>
                </a:solidFill>
              </a:rPr>
              <a:t>WANO Restricted Distribution</a:t>
            </a:r>
            <a:endParaRPr lang="en-GB" dirty="0">
              <a:solidFill>
                <a:schemeClr val="tx2">
                  <a:lumMod val="75000"/>
                </a:schemeClr>
              </a:solidFill>
            </a:endParaRPr>
          </a:p>
        </p:txBody>
      </p:sp>
      <p:sp>
        <p:nvSpPr>
          <p:cNvPr id="3" name="Объект 2"/>
          <p:cNvSpPr>
            <a:spLocks noGrp="1"/>
          </p:cNvSpPr>
          <p:nvPr>
            <p:ph idx="1"/>
          </p:nvPr>
        </p:nvSpPr>
        <p:spPr>
          <a:xfrm>
            <a:off x="268773" y="1889830"/>
            <a:ext cx="8606454" cy="5112568"/>
          </a:xfrm>
        </p:spPr>
        <p:txBody>
          <a:bodyPr/>
          <a:lstStyle/>
          <a:p>
            <a:pPr marL="0" indent="0" algn="ctr">
              <a:buNone/>
            </a:pPr>
            <a:r>
              <a:rPr lang="en-US" sz="3200" b="1" dirty="0" smtClean="0">
                <a:solidFill>
                  <a:schemeClr val="tx1">
                    <a:lumMod val="75000"/>
                    <a:lumOff val="25000"/>
                  </a:schemeClr>
                </a:solidFill>
              </a:rPr>
              <a:t>Focus Area 1</a:t>
            </a:r>
            <a:endParaRPr lang="ru-RU" sz="3200" dirty="0">
              <a:solidFill>
                <a:schemeClr val="tx1">
                  <a:lumMod val="75000"/>
                  <a:lumOff val="25000"/>
                </a:schemeClr>
              </a:solidFill>
            </a:endParaRPr>
          </a:p>
          <a:p>
            <a:endParaRPr lang="ru-RU" dirty="0"/>
          </a:p>
        </p:txBody>
      </p:sp>
      <p:sp>
        <p:nvSpPr>
          <p:cNvPr id="6" name="Прямоугольник 5"/>
          <p:cNvSpPr/>
          <p:nvPr/>
        </p:nvSpPr>
        <p:spPr>
          <a:xfrm>
            <a:off x="299675" y="3061119"/>
            <a:ext cx="8322198" cy="954107"/>
          </a:xfrm>
          <a:prstGeom prst="rect">
            <a:avLst/>
          </a:prstGeom>
          <a:ln>
            <a:solidFill>
              <a:schemeClr val="tx1">
                <a:lumMod val="65000"/>
                <a:lumOff val="35000"/>
              </a:schemeClr>
            </a:solidFill>
          </a:ln>
          <a:effectLst/>
          <a:scene3d>
            <a:camera prst="orthographicFront"/>
            <a:lightRig rig="threePt" dir="t"/>
          </a:scene3d>
          <a:sp3d>
            <a:bevelT w="165100" prst="coolSlant"/>
          </a:sp3d>
        </p:spPr>
        <p:style>
          <a:lnRef idx="1">
            <a:schemeClr val="accent1"/>
          </a:lnRef>
          <a:fillRef idx="1002">
            <a:schemeClr val="lt1"/>
          </a:fillRef>
          <a:effectRef idx="1">
            <a:schemeClr val="accent1"/>
          </a:effectRef>
          <a:fontRef idx="minor">
            <a:schemeClr val="dk1"/>
          </a:fontRef>
        </p:style>
        <p:txBody>
          <a:bodyPr wrap="square">
            <a:spAutoFit/>
          </a:bodyPr>
          <a:lstStyle/>
          <a:p>
            <a:pPr algn="ctr"/>
            <a:r>
              <a:rPr lang="en-GB" sz="2800" b="1" dirty="0" smtClean="0">
                <a:solidFill>
                  <a:srgbClr val="C00000"/>
                </a:solidFill>
              </a:rPr>
              <a:t>Ensure continuous, high performance </a:t>
            </a:r>
            <a:r>
              <a:rPr lang="en-GB" sz="2800" dirty="0" smtClean="0">
                <a:solidFill>
                  <a:srgbClr val="C00000"/>
                </a:solidFill>
              </a:rPr>
              <a:t>of the world’s existing fleet.</a:t>
            </a:r>
            <a:endParaRPr lang="ru-RU" sz="2800" dirty="0">
              <a:solidFill>
                <a:srgbClr val="C00000"/>
              </a:solidFill>
            </a:endParaRPr>
          </a:p>
        </p:txBody>
      </p:sp>
      <p:sp>
        <p:nvSpPr>
          <p:cNvPr id="8" name="Title 1"/>
          <p:cNvSpPr>
            <a:spLocks noGrp="1"/>
          </p:cNvSpPr>
          <p:nvPr>
            <p:ph type="title"/>
          </p:nvPr>
        </p:nvSpPr>
        <p:spPr>
          <a:xfrm>
            <a:off x="286027" y="209551"/>
            <a:ext cx="7310310" cy="959768"/>
          </a:xfrm>
        </p:spPr>
        <p:txBody>
          <a:bodyPr/>
          <a:lstStyle/>
          <a:p>
            <a:r>
              <a:rPr lang="en-US" sz="3200" dirty="0" smtClean="0">
                <a:solidFill>
                  <a:schemeClr val="tx2">
                    <a:lumMod val="75000"/>
                  </a:schemeClr>
                </a:solidFill>
              </a:rPr>
              <a:t>Compass</a:t>
            </a:r>
            <a:r>
              <a:rPr lang="ru-RU" sz="3200" dirty="0" smtClean="0">
                <a:solidFill>
                  <a:schemeClr val="tx2">
                    <a:lumMod val="75000"/>
                  </a:schemeClr>
                </a:solidFill>
              </a:rPr>
              <a:t/>
            </a:r>
            <a:br>
              <a:rPr lang="ru-RU" sz="3200" dirty="0" smtClean="0">
                <a:solidFill>
                  <a:schemeClr val="tx2">
                    <a:lumMod val="75000"/>
                  </a:schemeClr>
                </a:solidFill>
              </a:rPr>
            </a:br>
            <a:r>
              <a:rPr lang="en-US" sz="3200" dirty="0" smtClean="0">
                <a:solidFill>
                  <a:schemeClr val="tx2">
                    <a:lumMod val="75000"/>
                  </a:schemeClr>
                </a:solidFill>
              </a:rPr>
              <a:t>Focus Areas</a:t>
            </a:r>
            <a:endParaRPr lang="en-GB" sz="3200" b="1" dirty="0">
              <a:solidFill>
                <a:schemeClr val="tx2">
                  <a:lumMod val="75000"/>
                </a:schemeClr>
              </a:solidFill>
            </a:endParaRPr>
          </a:p>
        </p:txBody>
      </p:sp>
    </p:spTree>
    <p:extLst>
      <p:ext uri="{BB962C8B-B14F-4D97-AF65-F5344CB8AC3E}">
        <p14:creationId xmlns="" xmlns:p14="http://schemas.microsoft.com/office/powerpoint/2010/main" val="8170430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675" y="364409"/>
            <a:ext cx="7310310" cy="959768"/>
          </a:xfrm>
        </p:spPr>
        <p:txBody>
          <a:bodyPr/>
          <a:lstStyle/>
          <a:p>
            <a:pPr algn="ctr"/>
            <a:r>
              <a:rPr lang="en-US" sz="3200" dirty="0" smtClean="0">
                <a:solidFill>
                  <a:schemeClr val="tx2">
                    <a:lumMod val="75000"/>
                  </a:schemeClr>
                </a:solidFill>
              </a:rPr>
              <a:t>Compass</a:t>
            </a:r>
            <a:r>
              <a:rPr lang="ru-RU" sz="3200" dirty="0" smtClean="0">
                <a:solidFill>
                  <a:schemeClr val="tx2">
                    <a:lumMod val="75000"/>
                  </a:schemeClr>
                </a:solidFill>
              </a:rPr>
              <a:t/>
            </a:r>
            <a:br>
              <a:rPr lang="ru-RU" sz="3200" dirty="0" smtClean="0">
                <a:solidFill>
                  <a:schemeClr val="tx2">
                    <a:lumMod val="75000"/>
                  </a:schemeClr>
                </a:solidFill>
              </a:rPr>
            </a:br>
            <a:r>
              <a:rPr lang="en-US" sz="3200" dirty="0" smtClean="0">
                <a:solidFill>
                  <a:schemeClr val="tx1">
                    <a:lumMod val="75000"/>
                    <a:lumOff val="25000"/>
                  </a:schemeClr>
                </a:solidFill>
              </a:rPr>
              <a:t>Focus Area 1</a:t>
            </a:r>
            <a:r>
              <a:rPr lang="ru-RU" sz="3200" dirty="0">
                <a:solidFill>
                  <a:schemeClr val="tx1">
                    <a:lumMod val="75000"/>
                    <a:lumOff val="25000"/>
                  </a:schemeClr>
                </a:solidFill>
              </a:rPr>
              <a:t/>
            </a:r>
            <a:br>
              <a:rPr lang="ru-RU" sz="3200" dirty="0">
                <a:solidFill>
                  <a:schemeClr val="tx1">
                    <a:lumMod val="75000"/>
                    <a:lumOff val="25000"/>
                  </a:schemeClr>
                </a:solidFill>
              </a:rPr>
            </a:br>
            <a:endParaRPr lang="en-GB" sz="3200" dirty="0">
              <a:solidFill>
                <a:schemeClr val="tx2">
                  <a:lumMod val="75000"/>
                </a:schemeClr>
              </a:solidFill>
            </a:endParaRPr>
          </a:p>
        </p:txBody>
      </p:sp>
      <p:sp>
        <p:nvSpPr>
          <p:cNvPr id="4" name="Footer Placeholder 3"/>
          <p:cNvSpPr>
            <a:spLocks noGrp="1"/>
          </p:cNvSpPr>
          <p:nvPr>
            <p:ph type="ftr" sz="quarter" idx="3"/>
          </p:nvPr>
        </p:nvSpPr>
        <p:spPr/>
        <p:txBody>
          <a:bodyPr/>
          <a:lstStyle/>
          <a:p>
            <a:r>
              <a:rPr lang="en-GB" dirty="0" smtClean="0">
                <a:solidFill>
                  <a:schemeClr val="tx2">
                    <a:lumMod val="75000"/>
                  </a:schemeClr>
                </a:solidFill>
              </a:rPr>
              <a:t>WANO Restricted Distribution</a:t>
            </a:r>
            <a:endParaRPr lang="en-GB" dirty="0">
              <a:solidFill>
                <a:schemeClr val="tx2">
                  <a:lumMod val="75000"/>
                </a:schemeClr>
              </a:solidFill>
            </a:endParaRPr>
          </a:p>
        </p:txBody>
      </p:sp>
      <p:sp>
        <p:nvSpPr>
          <p:cNvPr id="5" name="Прямоугольник 4"/>
          <p:cNvSpPr/>
          <p:nvPr/>
        </p:nvSpPr>
        <p:spPr>
          <a:xfrm>
            <a:off x="641445" y="1590160"/>
            <a:ext cx="7861110" cy="4044184"/>
          </a:xfrm>
          <a:prstGeom prst="rect">
            <a:avLst/>
          </a:prstGeom>
        </p:spPr>
        <p:txBody>
          <a:bodyPr wrap="square">
            <a:spAutoFit/>
          </a:bodyPr>
          <a:lstStyle/>
          <a:p>
            <a:pPr algn="just" fontAlgn="ctr">
              <a:lnSpc>
                <a:spcPct val="120000"/>
              </a:lnSpc>
              <a:spcAft>
                <a:spcPts val="0"/>
              </a:spcAft>
            </a:pPr>
            <a:r>
              <a:rPr lang="en-US" sz="2800" dirty="0" smtClean="0">
                <a:solidFill>
                  <a:srgbClr val="0D499C"/>
                </a:solidFill>
              </a:rPr>
              <a:t>WANO’s mission is to </a:t>
            </a:r>
            <a:r>
              <a:rPr lang="en-US" sz="2800" dirty="0" err="1" smtClean="0">
                <a:solidFill>
                  <a:srgbClr val="0D499C"/>
                </a:solidFill>
              </a:rPr>
              <a:t>maximise</a:t>
            </a:r>
            <a:r>
              <a:rPr lang="en-US" sz="2800" dirty="0" smtClean="0">
                <a:solidFill>
                  <a:srgbClr val="0D499C"/>
                </a:solidFill>
              </a:rPr>
              <a:t> the safety and reliability of the world’s operating reactors, and this remains our most important focus area and the foundation from which all other initiatives are built.</a:t>
            </a:r>
            <a:r>
              <a:rPr lang="ru-RU" sz="2800" dirty="0" smtClean="0">
                <a:solidFill>
                  <a:schemeClr val="tx2"/>
                </a:solidFill>
                <a:ea typeface="Calibri" panose="020F0502020204030204" pitchFamily="34" charset="0"/>
                <a:cs typeface="Calibri" panose="020F0502020204030204" pitchFamily="34" charset="0"/>
              </a:rPr>
              <a:t> </a:t>
            </a:r>
            <a:endParaRPr lang="en-US" sz="2800" dirty="0" smtClean="0">
              <a:solidFill>
                <a:schemeClr val="tx2"/>
              </a:solidFill>
              <a:ea typeface="Calibri" panose="020F0502020204030204" pitchFamily="34" charset="0"/>
              <a:cs typeface="Calibri" panose="020F0502020204030204" pitchFamily="34" charset="0"/>
            </a:endParaRPr>
          </a:p>
          <a:p>
            <a:pPr algn="just" fontAlgn="ctr">
              <a:lnSpc>
                <a:spcPct val="120000"/>
              </a:lnSpc>
              <a:spcAft>
                <a:spcPts val="0"/>
              </a:spcAft>
            </a:pPr>
            <a:endParaRPr lang="ru-RU" sz="2800" dirty="0">
              <a:effectLst/>
              <a:ea typeface="Calibri" panose="020F0502020204030204" pitchFamily="34" charset="0"/>
              <a:cs typeface="Times New Roman" panose="02020603050405020304" pitchFamily="18" charset="0"/>
            </a:endParaRPr>
          </a:p>
          <a:p>
            <a:pPr algn="ctr" fontAlgn="ctr">
              <a:lnSpc>
                <a:spcPct val="120000"/>
              </a:lnSpc>
            </a:pPr>
            <a:r>
              <a:rPr lang="en-US" sz="2800" b="1" dirty="0" smtClean="0">
                <a:solidFill>
                  <a:srgbClr val="C00000"/>
                </a:solidFill>
              </a:rPr>
              <a:t>What will we do?</a:t>
            </a:r>
            <a:endParaRPr lang="ru-RU" sz="2800" dirty="0" smtClean="0">
              <a:solidFill>
                <a:srgbClr val="C00000"/>
              </a:solidFill>
            </a:endParaRPr>
          </a:p>
          <a:p>
            <a:pPr algn="ctr" fontAlgn="ctr">
              <a:lnSpc>
                <a:spcPct val="120000"/>
              </a:lnSpc>
            </a:pPr>
            <a:endParaRPr lang="ru-RU" sz="2800" dirty="0">
              <a:solidFill>
                <a:srgbClr val="C00000"/>
              </a:solidFill>
            </a:endParaRPr>
          </a:p>
          <a:p>
            <a:pPr fontAlgn="ctr">
              <a:lnSpc>
                <a:spcPct val="120000"/>
              </a:lnSpc>
              <a:spcAft>
                <a:spcPts val="0"/>
              </a:spcAft>
            </a:pP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36773190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423" y="364409"/>
            <a:ext cx="7310310" cy="959768"/>
          </a:xfrm>
        </p:spPr>
        <p:txBody>
          <a:bodyPr/>
          <a:lstStyle/>
          <a:p>
            <a:pPr algn="ctr"/>
            <a:r>
              <a:rPr lang="en-US" sz="3200" dirty="0" smtClean="0">
                <a:solidFill>
                  <a:schemeClr val="tx2">
                    <a:lumMod val="75000"/>
                  </a:schemeClr>
                </a:solidFill>
              </a:rPr>
              <a:t>Compass </a:t>
            </a:r>
            <a:r>
              <a:rPr lang="ru-RU" sz="3200" dirty="0" smtClean="0">
                <a:solidFill>
                  <a:schemeClr val="tx2">
                    <a:lumMod val="75000"/>
                  </a:schemeClr>
                </a:solidFill>
              </a:rPr>
              <a:t/>
            </a:r>
            <a:br>
              <a:rPr lang="ru-RU" sz="3200" dirty="0" smtClean="0">
                <a:solidFill>
                  <a:schemeClr val="tx2">
                    <a:lumMod val="75000"/>
                  </a:schemeClr>
                </a:solidFill>
              </a:rPr>
            </a:br>
            <a:r>
              <a:rPr lang="en-US" sz="3200" dirty="0" smtClean="0">
                <a:solidFill>
                  <a:schemeClr val="tx1">
                    <a:lumMod val="75000"/>
                    <a:lumOff val="25000"/>
                  </a:schemeClr>
                </a:solidFill>
              </a:rPr>
              <a:t>Focus Area </a:t>
            </a:r>
            <a:r>
              <a:rPr lang="ru-RU" sz="3200" dirty="0" smtClean="0">
                <a:solidFill>
                  <a:schemeClr val="tx1">
                    <a:lumMod val="75000"/>
                    <a:lumOff val="25000"/>
                  </a:schemeClr>
                </a:solidFill>
              </a:rPr>
              <a:t>1</a:t>
            </a:r>
            <a:r>
              <a:rPr lang="ru-RU" sz="3200" dirty="0">
                <a:solidFill>
                  <a:schemeClr val="tx1">
                    <a:lumMod val="75000"/>
                    <a:lumOff val="25000"/>
                  </a:schemeClr>
                </a:solidFill>
              </a:rPr>
              <a:t/>
            </a:r>
            <a:br>
              <a:rPr lang="ru-RU" sz="3200" dirty="0">
                <a:solidFill>
                  <a:schemeClr val="tx1">
                    <a:lumMod val="75000"/>
                    <a:lumOff val="25000"/>
                  </a:schemeClr>
                </a:solidFill>
              </a:rPr>
            </a:br>
            <a:endParaRPr lang="en-GB" sz="3200" dirty="0">
              <a:solidFill>
                <a:schemeClr val="tx2">
                  <a:lumMod val="75000"/>
                </a:schemeClr>
              </a:solidFill>
            </a:endParaRPr>
          </a:p>
        </p:txBody>
      </p:sp>
      <p:sp>
        <p:nvSpPr>
          <p:cNvPr id="4" name="Footer Placeholder 3"/>
          <p:cNvSpPr>
            <a:spLocks noGrp="1"/>
          </p:cNvSpPr>
          <p:nvPr>
            <p:ph type="ftr" sz="quarter" idx="3"/>
          </p:nvPr>
        </p:nvSpPr>
        <p:spPr/>
        <p:txBody>
          <a:bodyPr/>
          <a:lstStyle/>
          <a:p>
            <a:r>
              <a:rPr lang="en-GB" dirty="0" smtClean="0">
                <a:solidFill>
                  <a:schemeClr val="tx2">
                    <a:lumMod val="75000"/>
                  </a:schemeClr>
                </a:solidFill>
              </a:rPr>
              <a:t>WANO Restricted Distribution</a:t>
            </a:r>
            <a:endParaRPr lang="en-GB" dirty="0">
              <a:solidFill>
                <a:schemeClr val="tx2">
                  <a:lumMod val="75000"/>
                </a:schemeClr>
              </a:solidFill>
            </a:endParaRPr>
          </a:p>
        </p:txBody>
      </p:sp>
      <p:sp>
        <p:nvSpPr>
          <p:cNvPr id="3" name="Прямоугольник 2"/>
          <p:cNvSpPr/>
          <p:nvPr/>
        </p:nvSpPr>
        <p:spPr>
          <a:xfrm>
            <a:off x="299675" y="1309271"/>
            <a:ext cx="8557722" cy="4154984"/>
          </a:xfrm>
          <a:prstGeom prst="rect">
            <a:avLst/>
          </a:prstGeom>
        </p:spPr>
        <p:txBody>
          <a:bodyPr wrap="square">
            <a:spAutoFit/>
          </a:bodyPr>
          <a:lstStyle/>
          <a:p>
            <a:pPr algn="just" fontAlgn="ctr">
              <a:lnSpc>
                <a:spcPct val="120000"/>
              </a:lnSpc>
              <a:spcAft>
                <a:spcPts val="0"/>
              </a:spcAft>
            </a:pPr>
            <a:r>
              <a:rPr lang="en-US" sz="2800" b="1" dirty="0" smtClean="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Problems in nuclear industry:</a:t>
            </a:r>
            <a:endParaRPr lang="ru-RU" sz="2800" b="1" dirty="0" smtClean="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285750" indent="-285750" algn="just" fontAlgn="ctr">
              <a:lnSpc>
                <a:spcPct val="120000"/>
              </a:lnSpc>
              <a:spcAft>
                <a:spcPts val="0"/>
              </a:spcAft>
              <a:buFont typeface="Arial" panose="020B0604020202020204" pitchFamily="34" charset="0"/>
              <a:buChar char="•"/>
            </a:pPr>
            <a:r>
              <a:rPr lang="en-US" sz="2800" b="1" dirty="0" smtClean="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Ageing fleet in some parts of the world.</a:t>
            </a:r>
            <a:endParaRPr lang="ru-RU" sz="2800" b="1" dirty="0" smtClean="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285750" indent="-285750" algn="just" fontAlgn="ctr">
              <a:lnSpc>
                <a:spcPct val="120000"/>
              </a:lnSpc>
              <a:spcAft>
                <a:spcPts val="0"/>
              </a:spcAft>
              <a:buFont typeface="Arial" panose="020B0604020202020204" pitchFamily="34" charset="0"/>
              <a:buChar char="•"/>
            </a:pPr>
            <a:r>
              <a:rPr lang="en-US" sz="2800" b="1" dirty="0" smtClean="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Rapid expansion in others</a:t>
            </a:r>
            <a:r>
              <a:rPr lang="ru-RU" sz="2800" b="1" dirty="0" smtClean="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a:t>
            </a:r>
          </a:p>
          <a:p>
            <a:pPr marL="285750" indent="-285750" algn="just" fontAlgn="ctr">
              <a:lnSpc>
                <a:spcPct val="120000"/>
              </a:lnSpc>
              <a:spcAft>
                <a:spcPts val="0"/>
              </a:spcAft>
              <a:buFont typeface="Arial" panose="020B0604020202020204" pitchFamily="34" charset="0"/>
              <a:buChar char="•"/>
            </a:pPr>
            <a:endParaRPr lang="ru-RU" sz="2800" dirty="0" smtClean="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algn="just" fontAlgn="ctr">
              <a:lnSpc>
                <a:spcPct val="120000"/>
              </a:lnSpc>
              <a:spcAft>
                <a:spcPts val="0"/>
              </a:spcAft>
            </a:pPr>
            <a:r>
              <a:rPr lang="ru-RU" sz="2800" dirty="0" smtClean="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n-US" sz="2800" b="1" dirty="0" smtClean="0">
                <a:solidFill>
                  <a:srgbClr val="C00000"/>
                </a:solidFill>
              </a:rPr>
              <a:t>WANO must never compromise on issues that may diminish nuclear safety.</a:t>
            </a:r>
            <a:endParaRPr lang="ru-RU" sz="2800" dirty="0" smtClean="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algn="just" fontAlgn="ctr">
              <a:lnSpc>
                <a:spcPct val="120000"/>
              </a:lnSpc>
              <a:spcAft>
                <a:spcPts val="0"/>
              </a:spcAft>
            </a:pPr>
            <a:endParaRPr lang="ru-RU" sz="2800" dirty="0" smtClean="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algn="just" fontAlgn="ctr">
              <a:lnSpc>
                <a:spcPct val="120000"/>
              </a:lnSpc>
              <a:spcAft>
                <a:spcPts val="0"/>
              </a:spcAft>
            </a:pPr>
            <a:r>
              <a:rPr lang="ru-RU" sz="2400" dirty="0" smtClean="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endParaRPr lang="ru-RU" sz="2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31709456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740352" y="116632"/>
            <a:ext cx="1285496" cy="1422541"/>
          </a:xfrm>
          <a:prstGeom prst="rect">
            <a:avLst/>
          </a:prstGeom>
        </p:spPr>
      </p:pic>
      <p:sp>
        <p:nvSpPr>
          <p:cNvPr id="2" name="Title 1"/>
          <p:cNvSpPr>
            <a:spLocks noGrp="1"/>
          </p:cNvSpPr>
          <p:nvPr>
            <p:ph type="title"/>
          </p:nvPr>
        </p:nvSpPr>
        <p:spPr>
          <a:xfrm>
            <a:off x="107504" y="328410"/>
            <a:ext cx="8712968" cy="998984"/>
          </a:xfrm>
        </p:spPr>
        <p:txBody>
          <a:bodyPr>
            <a:noAutofit/>
          </a:bodyPr>
          <a:lstStyle/>
          <a:p>
            <a:pPr algn="l"/>
            <a:r>
              <a:rPr lang="en-GB" sz="3600" dirty="0">
                <a:solidFill>
                  <a:srgbClr val="0D499C"/>
                </a:solidFill>
              </a:rPr>
              <a:t>Reactor fleet approaching end of </a:t>
            </a:r>
            <a:r>
              <a:rPr lang="en-GB" sz="3600" dirty="0" smtClean="0">
                <a:solidFill>
                  <a:srgbClr val="0D499C"/>
                </a:solidFill>
              </a:rPr>
              <a:t>life*</a:t>
            </a:r>
            <a:endParaRPr lang="en-GB" sz="3600" dirty="0">
              <a:solidFill>
                <a:srgbClr val="0D499C"/>
              </a:solidFill>
            </a:endParaRPr>
          </a:p>
        </p:txBody>
      </p:sp>
      <p:pic>
        <p:nvPicPr>
          <p:cNvPr id="4" name="Picture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65313" y="1844824"/>
            <a:ext cx="8295321" cy="4608512"/>
          </a:xfrm>
          <a:prstGeom prst="rect">
            <a:avLst/>
          </a:prstGeom>
        </p:spPr>
      </p:pic>
      <p:sp>
        <p:nvSpPr>
          <p:cNvPr id="5" name="TextBox 4"/>
          <p:cNvSpPr txBox="1"/>
          <p:nvPr/>
        </p:nvSpPr>
        <p:spPr>
          <a:xfrm>
            <a:off x="611560" y="6390111"/>
            <a:ext cx="6696744" cy="261610"/>
          </a:xfrm>
          <a:prstGeom prst="rect">
            <a:avLst/>
          </a:prstGeom>
          <a:noFill/>
        </p:spPr>
        <p:txBody>
          <a:bodyPr wrap="square" rtlCol="0">
            <a:spAutoFit/>
          </a:bodyPr>
          <a:lstStyle/>
          <a:p>
            <a:r>
              <a:rPr lang="en-GB" sz="1100" dirty="0" smtClean="0"/>
              <a:t>* Source IAEA</a:t>
            </a:r>
            <a:endParaRPr lang="en-GB" sz="1100" dirty="0"/>
          </a:p>
        </p:txBody>
      </p:sp>
      <p:cxnSp>
        <p:nvCxnSpPr>
          <p:cNvPr id="6" name="Straight Connector 5"/>
          <p:cNvCxnSpPr/>
          <p:nvPr/>
        </p:nvCxnSpPr>
        <p:spPr>
          <a:xfrm>
            <a:off x="107504" y="1196752"/>
            <a:ext cx="7488832" cy="1733"/>
          </a:xfrm>
          <a:prstGeom prst="line">
            <a:avLst/>
          </a:prstGeom>
          <a:ln>
            <a:solidFill>
              <a:srgbClr val="0D499C"/>
            </a:solidFill>
          </a:ln>
        </p:spPr>
        <p:style>
          <a:lnRef idx="2">
            <a:schemeClr val="accent1"/>
          </a:lnRef>
          <a:fillRef idx="0">
            <a:schemeClr val="accent1"/>
          </a:fillRef>
          <a:effectRef idx="1">
            <a:schemeClr val="accent1"/>
          </a:effectRef>
          <a:fontRef idx="minor">
            <a:schemeClr val="tx1"/>
          </a:fontRef>
        </p:style>
      </p:cxnSp>
      <p:sp>
        <p:nvSpPr>
          <p:cNvPr id="8" name="Footer Placeholder 3"/>
          <p:cNvSpPr txBox="1">
            <a:spLocks/>
          </p:cNvSpPr>
          <p:nvPr/>
        </p:nvSpPr>
        <p:spPr>
          <a:xfrm>
            <a:off x="1047750" y="6572250"/>
            <a:ext cx="7048500" cy="285750"/>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chemeClr val="tx2">
                    <a:lumMod val="75000"/>
                  </a:schemeClr>
                </a:solidFill>
                <a:effectLst/>
                <a:uLnTx/>
                <a:uFillTx/>
                <a:latin typeface="+mn-lt"/>
                <a:ea typeface="+mn-ea"/>
                <a:cs typeface="+mn-cs"/>
              </a:rPr>
              <a:t>WANO Restricted Distribution</a:t>
            </a:r>
            <a:endParaRPr kumimoji="0" lang="en-GB" sz="1400" b="0" i="0" u="none" strike="noStrike" kern="1200" cap="none" spc="0" normalizeH="0" baseline="0" noProof="0" dirty="0">
              <a:ln>
                <a:noFill/>
              </a:ln>
              <a:solidFill>
                <a:schemeClr val="tx2">
                  <a:lumMod val="75000"/>
                </a:schemeClr>
              </a:solidFill>
              <a:effectLst/>
              <a:uLnTx/>
              <a:uFillTx/>
              <a:latin typeface="+mn-lt"/>
              <a:ea typeface="+mn-ea"/>
              <a:cs typeface="+mn-cs"/>
            </a:endParaRPr>
          </a:p>
        </p:txBody>
      </p:sp>
    </p:spTree>
    <p:extLst>
      <p:ext uri="{BB962C8B-B14F-4D97-AF65-F5344CB8AC3E}">
        <p14:creationId xmlns="" xmlns:p14="http://schemas.microsoft.com/office/powerpoint/2010/main" val="4086235883"/>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3" name="Прямоугольник 272"/>
          <p:cNvSpPr/>
          <p:nvPr/>
        </p:nvSpPr>
        <p:spPr>
          <a:xfrm>
            <a:off x="176981" y="1489587"/>
            <a:ext cx="8834284" cy="520618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788483" name="Freeform 3"/>
          <p:cNvSpPr>
            <a:spLocks/>
          </p:cNvSpPr>
          <p:nvPr/>
        </p:nvSpPr>
        <p:spPr bwMode="auto">
          <a:xfrm>
            <a:off x="2911626" y="4651577"/>
            <a:ext cx="34925" cy="9525"/>
          </a:xfrm>
          <a:custGeom>
            <a:avLst/>
            <a:gdLst/>
            <a:ahLst/>
            <a:cxnLst>
              <a:cxn ang="0">
                <a:pos x="0" y="0"/>
              </a:cxn>
              <a:cxn ang="0">
                <a:pos x="3" y="13"/>
              </a:cxn>
              <a:cxn ang="0">
                <a:pos x="44" y="8"/>
              </a:cxn>
              <a:cxn ang="0">
                <a:pos x="0" y="0"/>
              </a:cxn>
            </a:cxnLst>
            <a:rect l="0" t="0" r="r" b="b"/>
            <a:pathLst>
              <a:path w="44" h="13">
                <a:moveTo>
                  <a:pt x="0" y="0"/>
                </a:moveTo>
                <a:lnTo>
                  <a:pt x="3" y="13"/>
                </a:lnTo>
                <a:lnTo>
                  <a:pt x="44" y="8"/>
                </a:lnTo>
                <a:lnTo>
                  <a:pt x="0" y="0"/>
                </a:lnTo>
                <a:close/>
              </a:path>
            </a:pathLst>
          </a:custGeom>
          <a:solidFill>
            <a:srgbClr val="38B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484" name="Freeform 4"/>
          <p:cNvSpPr>
            <a:spLocks/>
          </p:cNvSpPr>
          <p:nvPr/>
        </p:nvSpPr>
        <p:spPr bwMode="auto">
          <a:xfrm>
            <a:off x="5843739" y="4105477"/>
            <a:ext cx="322262" cy="255588"/>
          </a:xfrm>
          <a:custGeom>
            <a:avLst/>
            <a:gdLst>
              <a:gd name="T0" fmla="*/ 0 w 407"/>
              <a:gd name="T1" fmla="*/ 153 h 320"/>
              <a:gd name="T2" fmla="*/ 4 w 407"/>
              <a:gd name="T3" fmla="*/ 238 h 320"/>
              <a:gd name="T4" fmla="*/ 33 w 407"/>
              <a:gd name="T5" fmla="*/ 262 h 320"/>
              <a:gd name="T6" fmla="*/ 9 w 407"/>
              <a:gd name="T7" fmla="*/ 304 h 320"/>
              <a:gd name="T8" fmla="*/ 55 w 407"/>
              <a:gd name="T9" fmla="*/ 320 h 320"/>
              <a:gd name="T10" fmla="*/ 160 w 407"/>
              <a:gd name="T11" fmla="*/ 304 h 320"/>
              <a:gd name="T12" fmla="*/ 180 w 407"/>
              <a:gd name="T13" fmla="*/ 256 h 320"/>
              <a:gd name="T14" fmla="*/ 253 w 407"/>
              <a:gd name="T15" fmla="*/ 232 h 320"/>
              <a:gd name="T16" fmla="*/ 258 w 407"/>
              <a:gd name="T17" fmla="*/ 190 h 320"/>
              <a:gd name="T18" fmla="*/ 282 w 407"/>
              <a:gd name="T19" fmla="*/ 183 h 320"/>
              <a:gd name="T20" fmla="*/ 272 w 407"/>
              <a:gd name="T21" fmla="*/ 163 h 320"/>
              <a:gd name="T22" fmla="*/ 297 w 407"/>
              <a:gd name="T23" fmla="*/ 160 h 320"/>
              <a:gd name="T24" fmla="*/ 318 w 407"/>
              <a:gd name="T25" fmla="*/ 120 h 320"/>
              <a:gd name="T26" fmla="*/ 308 w 407"/>
              <a:gd name="T27" fmla="*/ 81 h 320"/>
              <a:gd name="T28" fmla="*/ 405 w 407"/>
              <a:gd name="T29" fmla="*/ 50 h 320"/>
              <a:gd name="T30" fmla="*/ 407 w 407"/>
              <a:gd name="T31" fmla="*/ 43 h 320"/>
              <a:gd name="T32" fmla="*/ 373 w 407"/>
              <a:gd name="T33" fmla="*/ 36 h 320"/>
              <a:gd name="T34" fmla="*/ 320 w 407"/>
              <a:gd name="T35" fmla="*/ 62 h 320"/>
              <a:gd name="T36" fmla="*/ 296 w 407"/>
              <a:gd name="T37" fmla="*/ 0 h 320"/>
              <a:gd name="T38" fmla="*/ 253 w 407"/>
              <a:gd name="T39" fmla="*/ 47 h 320"/>
              <a:gd name="T40" fmla="*/ 127 w 407"/>
              <a:gd name="T41" fmla="*/ 43 h 320"/>
              <a:gd name="T42" fmla="*/ 62 w 407"/>
              <a:gd name="T43" fmla="*/ 118 h 320"/>
              <a:gd name="T44" fmla="*/ 19 w 407"/>
              <a:gd name="T45" fmla="*/ 93 h 320"/>
              <a:gd name="T46" fmla="*/ 0 w 407"/>
              <a:gd name="T47" fmla="*/ 153 h 3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07"/>
              <a:gd name="T73" fmla="*/ 0 h 320"/>
              <a:gd name="T74" fmla="*/ 407 w 407"/>
              <a:gd name="T75" fmla="*/ 320 h 32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07" h="320">
                <a:moveTo>
                  <a:pt x="0" y="153"/>
                </a:moveTo>
                <a:lnTo>
                  <a:pt x="4" y="238"/>
                </a:lnTo>
                <a:lnTo>
                  <a:pt x="33" y="262"/>
                </a:lnTo>
                <a:lnTo>
                  <a:pt x="9" y="304"/>
                </a:lnTo>
                <a:lnTo>
                  <a:pt x="55" y="320"/>
                </a:lnTo>
                <a:lnTo>
                  <a:pt x="160" y="304"/>
                </a:lnTo>
                <a:lnTo>
                  <a:pt x="180" y="256"/>
                </a:lnTo>
                <a:lnTo>
                  <a:pt x="253" y="232"/>
                </a:lnTo>
                <a:lnTo>
                  <a:pt x="258" y="190"/>
                </a:lnTo>
                <a:lnTo>
                  <a:pt x="282" y="183"/>
                </a:lnTo>
                <a:lnTo>
                  <a:pt x="272" y="163"/>
                </a:lnTo>
                <a:lnTo>
                  <a:pt x="297" y="160"/>
                </a:lnTo>
                <a:lnTo>
                  <a:pt x="318" y="120"/>
                </a:lnTo>
                <a:lnTo>
                  <a:pt x="308" y="81"/>
                </a:lnTo>
                <a:lnTo>
                  <a:pt x="405" y="50"/>
                </a:lnTo>
                <a:lnTo>
                  <a:pt x="407" y="43"/>
                </a:lnTo>
                <a:lnTo>
                  <a:pt x="373" y="36"/>
                </a:lnTo>
                <a:lnTo>
                  <a:pt x="320" y="62"/>
                </a:lnTo>
                <a:lnTo>
                  <a:pt x="296" y="0"/>
                </a:lnTo>
                <a:lnTo>
                  <a:pt x="253" y="47"/>
                </a:lnTo>
                <a:lnTo>
                  <a:pt x="127" y="43"/>
                </a:lnTo>
                <a:lnTo>
                  <a:pt x="62" y="118"/>
                </a:lnTo>
                <a:lnTo>
                  <a:pt x="19" y="93"/>
                </a:lnTo>
                <a:lnTo>
                  <a:pt x="0" y="153"/>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485" name="Freeform 5"/>
          <p:cNvSpPr>
            <a:spLocks/>
          </p:cNvSpPr>
          <p:nvPr/>
        </p:nvSpPr>
        <p:spPr bwMode="auto">
          <a:xfrm>
            <a:off x="4892826" y="3984827"/>
            <a:ext cx="42863" cy="85725"/>
          </a:xfrm>
          <a:custGeom>
            <a:avLst/>
            <a:gdLst>
              <a:gd name="T0" fmla="*/ 0 w 55"/>
              <a:gd name="T1" fmla="*/ 80 h 107"/>
              <a:gd name="T2" fmla="*/ 4 w 55"/>
              <a:gd name="T3" fmla="*/ 24 h 107"/>
              <a:gd name="T4" fmla="*/ 28 w 55"/>
              <a:gd name="T5" fmla="*/ 0 h 107"/>
              <a:gd name="T6" fmla="*/ 55 w 55"/>
              <a:gd name="T7" fmla="*/ 63 h 107"/>
              <a:gd name="T8" fmla="*/ 29 w 55"/>
              <a:gd name="T9" fmla="*/ 107 h 107"/>
              <a:gd name="T10" fmla="*/ 0 w 55"/>
              <a:gd name="T11" fmla="*/ 80 h 107"/>
              <a:gd name="T12" fmla="*/ 0 60000 65536"/>
              <a:gd name="T13" fmla="*/ 0 60000 65536"/>
              <a:gd name="T14" fmla="*/ 0 60000 65536"/>
              <a:gd name="T15" fmla="*/ 0 60000 65536"/>
              <a:gd name="T16" fmla="*/ 0 60000 65536"/>
              <a:gd name="T17" fmla="*/ 0 60000 65536"/>
              <a:gd name="T18" fmla="*/ 0 w 55"/>
              <a:gd name="T19" fmla="*/ 0 h 107"/>
              <a:gd name="T20" fmla="*/ 55 w 55"/>
              <a:gd name="T21" fmla="*/ 107 h 107"/>
            </a:gdLst>
            <a:ahLst/>
            <a:cxnLst>
              <a:cxn ang="T12">
                <a:pos x="T0" y="T1"/>
              </a:cxn>
              <a:cxn ang="T13">
                <a:pos x="T2" y="T3"/>
              </a:cxn>
              <a:cxn ang="T14">
                <a:pos x="T4" y="T5"/>
              </a:cxn>
              <a:cxn ang="T15">
                <a:pos x="T6" y="T7"/>
              </a:cxn>
              <a:cxn ang="T16">
                <a:pos x="T8" y="T9"/>
              </a:cxn>
              <a:cxn ang="T17">
                <a:pos x="T10" y="T11"/>
              </a:cxn>
            </a:cxnLst>
            <a:rect l="T18" t="T19" r="T20" b="T21"/>
            <a:pathLst>
              <a:path w="55" h="107">
                <a:moveTo>
                  <a:pt x="0" y="80"/>
                </a:moveTo>
                <a:lnTo>
                  <a:pt x="4" y="24"/>
                </a:lnTo>
                <a:lnTo>
                  <a:pt x="28" y="0"/>
                </a:lnTo>
                <a:lnTo>
                  <a:pt x="55" y="63"/>
                </a:lnTo>
                <a:lnTo>
                  <a:pt x="29" y="107"/>
                </a:lnTo>
                <a:lnTo>
                  <a:pt x="0" y="80"/>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486" name="Freeform 6"/>
          <p:cNvSpPr>
            <a:spLocks/>
          </p:cNvSpPr>
          <p:nvPr/>
        </p:nvSpPr>
        <p:spPr bwMode="auto">
          <a:xfrm>
            <a:off x="4256239" y="4148340"/>
            <a:ext cx="463550" cy="487362"/>
          </a:xfrm>
          <a:custGeom>
            <a:avLst/>
            <a:gdLst/>
            <a:ahLst/>
            <a:cxnLst>
              <a:cxn ang="0">
                <a:pos x="0" y="328"/>
              </a:cxn>
              <a:cxn ang="0">
                <a:pos x="4" y="339"/>
              </a:cxn>
              <a:cxn ang="0">
                <a:pos x="109" y="417"/>
              </a:cxn>
              <a:cxn ang="0">
                <a:pos x="342" y="585"/>
              </a:cxn>
              <a:cxn ang="0">
                <a:pos x="344" y="613"/>
              </a:cxn>
              <a:cxn ang="0">
                <a:pos x="367" y="609"/>
              </a:cxn>
              <a:cxn ang="0">
                <a:pos x="411" y="598"/>
              </a:cxn>
              <a:cxn ang="0">
                <a:pos x="586" y="465"/>
              </a:cxn>
              <a:cxn ang="0">
                <a:pos x="520" y="378"/>
              </a:cxn>
              <a:cxn ang="0">
                <a:pos x="521" y="236"/>
              </a:cxn>
              <a:cxn ang="0">
                <a:pos x="512" y="174"/>
              </a:cxn>
              <a:cxn ang="0">
                <a:pos x="463" y="110"/>
              </a:cxn>
              <a:cxn ang="0">
                <a:pos x="490" y="87"/>
              </a:cxn>
              <a:cxn ang="0">
                <a:pos x="500" y="0"/>
              </a:cxn>
              <a:cxn ang="0">
                <a:pos x="294" y="14"/>
              </a:cxn>
              <a:cxn ang="0">
                <a:pos x="186" y="67"/>
              </a:cxn>
              <a:cxn ang="0">
                <a:pos x="212" y="170"/>
              </a:cxn>
              <a:cxn ang="0">
                <a:pos x="167" y="174"/>
              </a:cxn>
              <a:cxn ang="0">
                <a:pos x="142" y="185"/>
              </a:cxn>
              <a:cxn ang="0">
                <a:pos x="147" y="212"/>
              </a:cxn>
              <a:cxn ang="0">
                <a:pos x="14" y="275"/>
              </a:cxn>
              <a:cxn ang="0">
                <a:pos x="0" y="328"/>
              </a:cxn>
            </a:cxnLst>
            <a:rect l="0" t="0" r="r" b="b"/>
            <a:pathLst>
              <a:path w="586" h="613">
                <a:moveTo>
                  <a:pt x="0" y="328"/>
                </a:moveTo>
                <a:lnTo>
                  <a:pt x="4" y="339"/>
                </a:lnTo>
                <a:lnTo>
                  <a:pt x="109" y="417"/>
                </a:lnTo>
                <a:lnTo>
                  <a:pt x="342" y="585"/>
                </a:lnTo>
                <a:lnTo>
                  <a:pt x="344" y="613"/>
                </a:lnTo>
                <a:lnTo>
                  <a:pt x="367" y="609"/>
                </a:lnTo>
                <a:lnTo>
                  <a:pt x="411" y="598"/>
                </a:lnTo>
                <a:lnTo>
                  <a:pt x="586" y="465"/>
                </a:lnTo>
                <a:lnTo>
                  <a:pt x="520" y="378"/>
                </a:lnTo>
                <a:lnTo>
                  <a:pt x="521" y="236"/>
                </a:lnTo>
                <a:lnTo>
                  <a:pt x="512" y="174"/>
                </a:lnTo>
                <a:lnTo>
                  <a:pt x="463" y="110"/>
                </a:lnTo>
                <a:lnTo>
                  <a:pt x="490" y="87"/>
                </a:lnTo>
                <a:lnTo>
                  <a:pt x="500" y="0"/>
                </a:lnTo>
                <a:lnTo>
                  <a:pt x="294" y="14"/>
                </a:lnTo>
                <a:lnTo>
                  <a:pt x="186" y="67"/>
                </a:lnTo>
                <a:lnTo>
                  <a:pt x="212" y="170"/>
                </a:lnTo>
                <a:lnTo>
                  <a:pt x="167" y="174"/>
                </a:lnTo>
                <a:lnTo>
                  <a:pt x="142" y="185"/>
                </a:lnTo>
                <a:lnTo>
                  <a:pt x="147" y="212"/>
                </a:lnTo>
                <a:lnTo>
                  <a:pt x="14" y="275"/>
                </a:lnTo>
                <a:lnTo>
                  <a:pt x="0" y="328"/>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487" name="Freeform 7"/>
          <p:cNvSpPr>
            <a:spLocks/>
          </p:cNvSpPr>
          <p:nvPr/>
        </p:nvSpPr>
        <p:spPr bwMode="auto">
          <a:xfrm>
            <a:off x="2768751" y="5669165"/>
            <a:ext cx="452438" cy="885825"/>
          </a:xfrm>
          <a:custGeom>
            <a:avLst/>
            <a:gdLst/>
            <a:ahLst/>
            <a:cxnLst>
              <a:cxn ang="0">
                <a:pos x="0" y="1033"/>
              </a:cxn>
              <a:cxn ang="0">
                <a:pos x="5" y="1057"/>
              </a:cxn>
              <a:cxn ang="0">
                <a:pos x="30" y="1050"/>
              </a:cxn>
              <a:cxn ang="0">
                <a:pos x="39" y="1105"/>
              </a:cxn>
              <a:cxn ang="0">
                <a:pos x="143" y="1115"/>
              </a:cxn>
              <a:cxn ang="0">
                <a:pos x="116" y="1089"/>
              </a:cxn>
              <a:cxn ang="0">
                <a:pos x="138" y="1013"/>
              </a:cxn>
              <a:cxn ang="0">
                <a:pos x="157" y="1027"/>
              </a:cxn>
              <a:cxn ang="0">
                <a:pos x="224" y="921"/>
              </a:cxn>
              <a:cxn ang="0">
                <a:pos x="172" y="862"/>
              </a:cxn>
              <a:cxn ang="0">
                <a:pos x="230" y="825"/>
              </a:cxn>
              <a:cxn ang="0">
                <a:pos x="236" y="769"/>
              </a:cxn>
              <a:cxn ang="0">
                <a:pos x="263" y="746"/>
              </a:cxn>
              <a:cxn ang="0">
                <a:pos x="240" y="736"/>
              </a:cxn>
              <a:cxn ang="0">
                <a:pos x="283" y="736"/>
              </a:cxn>
              <a:cxn ang="0">
                <a:pos x="278" y="708"/>
              </a:cxn>
              <a:cxn ang="0">
                <a:pos x="260" y="726"/>
              </a:cxn>
              <a:cxn ang="0">
                <a:pos x="240" y="705"/>
              </a:cxn>
              <a:cxn ang="0">
                <a:pos x="239" y="668"/>
              </a:cxn>
              <a:cxn ang="0">
                <a:pos x="317" y="671"/>
              </a:cxn>
              <a:cxn ang="0">
                <a:pos x="322" y="587"/>
              </a:cxn>
              <a:cxn ang="0">
                <a:pos x="446" y="576"/>
              </a:cxn>
              <a:cxn ang="0">
                <a:pos x="482" y="519"/>
              </a:cxn>
              <a:cxn ang="0">
                <a:pos x="432" y="417"/>
              </a:cxn>
              <a:cxn ang="0">
                <a:pos x="458" y="284"/>
              </a:cxn>
              <a:cxn ang="0">
                <a:pos x="570" y="178"/>
              </a:cxn>
              <a:cxn ang="0">
                <a:pos x="565" y="129"/>
              </a:cxn>
              <a:cxn ang="0">
                <a:pos x="544" y="128"/>
              </a:cxn>
              <a:cxn ang="0">
                <a:pos x="512" y="186"/>
              </a:cxn>
              <a:cxn ang="0">
                <a:pos x="436" y="182"/>
              </a:cxn>
              <a:cxn ang="0">
                <a:pos x="453" y="116"/>
              </a:cxn>
              <a:cxn ang="0">
                <a:pos x="314" y="17"/>
              </a:cxn>
              <a:cxn ang="0">
                <a:pos x="267" y="9"/>
              </a:cxn>
              <a:cxn ang="0">
                <a:pos x="262" y="29"/>
              </a:cxn>
              <a:cxn ang="0">
                <a:pos x="210" y="0"/>
              </a:cxn>
              <a:cxn ang="0">
                <a:pos x="178" y="36"/>
              </a:cxn>
              <a:cxn ang="0">
                <a:pos x="173" y="77"/>
              </a:cxn>
              <a:cxn ang="0">
                <a:pos x="143" y="92"/>
              </a:cxn>
              <a:cxn ang="0">
                <a:pos x="143" y="168"/>
              </a:cxn>
              <a:cxn ang="0">
                <a:pos x="111" y="213"/>
              </a:cxn>
              <a:cxn ang="0">
                <a:pos x="83" y="322"/>
              </a:cxn>
              <a:cxn ang="0">
                <a:pos x="104" y="425"/>
              </a:cxn>
              <a:cxn ang="0">
                <a:pos x="67" y="511"/>
              </a:cxn>
              <a:cxn ang="0">
                <a:pos x="39" y="729"/>
              </a:cxn>
              <a:cxn ang="0">
                <a:pos x="59" y="809"/>
              </a:cxn>
              <a:cxn ang="0">
                <a:pos x="40" y="816"/>
              </a:cxn>
              <a:cxn ang="0">
                <a:pos x="51" y="887"/>
              </a:cxn>
              <a:cxn ang="0">
                <a:pos x="0" y="1033"/>
              </a:cxn>
            </a:cxnLst>
            <a:rect l="0" t="0" r="r" b="b"/>
            <a:pathLst>
              <a:path w="570" h="1115">
                <a:moveTo>
                  <a:pt x="0" y="1033"/>
                </a:moveTo>
                <a:lnTo>
                  <a:pt x="5" y="1057"/>
                </a:lnTo>
                <a:lnTo>
                  <a:pt x="30" y="1050"/>
                </a:lnTo>
                <a:lnTo>
                  <a:pt x="39" y="1105"/>
                </a:lnTo>
                <a:lnTo>
                  <a:pt x="143" y="1115"/>
                </a:lnTo>
                <a:lnTo>
                  <a:pt x="116" y="1089"/>
                </a:lnTo>
                <a:lnTo>
                  <a:pt x="138" y="1013"/>
                </a:lnTo>
                <a:lnTo>
                  <a:pt x="157" y="1027"/>
                </a:lnTo>
                <a:lnTo>
                  <a:pt x="224" y="921"/>
                </a:lnTo>
                <a:lnTo>
                  <a:pt x="172" y="862"/>
                </a:lnTo>
                <a:lnTo>
                  <a:pt x="230" y="825"/>
                </a:lnTo>
                <a:lnTo>
                  <a:pt x="236" y="769"/>
                </a:lnTo>
                <a:lnTo>
                  <a:pt x="263" y="746"/>
                </a:lnTo>
                <a:lnTo>
                  <a:pt x="240" y="736"/>
                </a:lnTo>
                <a:lnTo>
                  <a:pt x="283" y="736"/>
                </a:lnTo>
                <a:lnTo>
                  <a:pt x="278" y="708"/>
                </a:lnTo>
                <a:lnTo>
                  <a:pt x="260" y="726"/>
                </a:lnTo>
                <a:lnTo>
                  <a:pt x="240" y="705"/>
                </a:lnTo>
                <a:lnTo>
                  <a:pt x="239" y="668"/>
                </a:lnTo>
                <a:lnTo>
                  <a:pt x="317" y="671"/>
                </a:lnTo>
                <a:lnTo>
                  <a:pt x="322" y="587"/>
                </a:lnTo>
                <a:lnTo>
                  <a:pt x="446" y="576"/>
                </a:lnTo>
                <a:lnTo>
                  <a:pt x="482" y="519"/>
                </a:lnTo>
                <a:lnTo>
                  <a:pt x="432" y="417"/>
                </a:lnTo>
                <a:lnTo>
                  <a:pt x="458" y="284"/>
                </a:lnTo>
                <a:lnTo>
                  <a:pt x="570" y="178"/>
                </a:lnTo>
                <a:lnTo>
                  <a:pt x="565" y="129"/>
                </a:lnTo>
                <a:lnTo>
                  <a:pt x="544" y="128"/>
                </a:lnTo>
                <a:lnTo>
                  <a:pt x="512" y="186"/>
                </a:lnTo>
                <a:lnTo>
                  <a:pt x="436" y="182"/>
                </a:lnTo>
                <a:lnTo>
                  <a:pt x="453" y="116"/>
                </a:lnTo>
                <a:lnTo>
                  <a:pt x="314" y="17"/>
                </a:lnTo>
                <a:lnTo>
                  <a:pt x="267" y="9"/>
                </a:lnTo>
                <a:lnTo>
                  <a:pt x="262" y="29"/>
                </a:lnTo>
                <a:lnTo>
                  <a:pt x="210" y="0"/>
                </a:lnTo>
                <a:lnTo>
                  <a:pt x="178" y="36"/>
                </a:lnTo>
                <a:lnTo>
                  <a:pt x="173" y="77"/>
                </a:lnTo>
                <a:lnTo>
                  <a:pt x="143" y="92"/>
                </a:lnTo>
                <a:lnTo>
                  <a:pt x="143" y="168"/>
                </a:lnTo>
                <a:lnTo>
                  <a:pt x="111" y="213"/>
                </a:lnTo>
                <a:lnTo>
                  <a:pt x="83" y="322"/>
                </a:lnTo>
                <a:lnTo>
                  <a:pt x="104" y="425"/>
                </a:lnTo>
                <a:lnTo>
                  <a:pt x="67" y="511"/>
                </a:lnTo>
                <a:lnTo>
                  <a:pt x="39" y="729"/>
                </a:lnTo>
                <a:lnTo>
                  <a:pt x="59" y="809"/>
                </a:lnTo>
                <a:lnTo>
                  <a:pt x="40" y="816"/>
                </a:lnTo>
                <a:lnTo>
                  <a:pt x="51" y="887"/>
                </a:lnTo>
                <a:lnTo>
                  <a:pt x="0" y="1033"/>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488" name="Freeform 8"/>
          <p:cNvSpPr>
            <a:spLocks/>
          </p:cNvSpPr>
          <p:nvPr/>
        </p:nvSpPr>
        <p:spPr bwMode="auto">
          <a:xfrm>
            <a:off x="2878289" y="6569277"/>
            <a:ext cx="79375" cy="77788"/>
          </a:xfrm>
          <a:custGeom>
            <a:avLst/>
            <a:gdLst/>
            <a:ahLst/>
            <a:cxnLst>
              <a:cxn ang="0">
                <a:pos x="0" y="0"/>
              </a:cxn>
              <a:cxn ang="0">
                <a:pos x="4" y="98"/>
              </a:cxn>
              <a:cxn ang="0">
                <a:pos x="101" y="89"/>
              </a:cxn>
              <a:cxn ang="0">
                <a:pos x="23" y="46"/>
              </a:cxn>
              <a:cxn ang="0">
                <a:pos x="0" y="0"/>
              </a:cxn>
            </a:cxnLst>
            <a:rect l="0" t="0" r="r" b="b"/>
            <a:pathLst>
              <a:path w="101" h="98">
                <a:moveTo>
                  <a:pt x="0" y="0"/>
                </a:moveTo>
                <a:lnTo>
                  <a:pt x="4" y="98"/>
                </a:lnTo>
                <a:lnTo>
                  <a:pt x="101" y="89"/>
                </a:lnTo>
                <a:lnTo>
                  <a:pt x="23" y="46"/>
                </a:lnTo>
                <a:lnTo>
                  <a:pt x="0" y="0"/>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489" name="Freeform 9"/>
          <p:cNvSpPr>
            <a:spLocks/>
          </p:cNvSpPr>
          <p:nvPr/>
        </p:nvSpPr>
        <p:spPr bwMode="auto">
          <a:xfrm>
            <a:off x="7047064" y="5385002"/>
            <a:ext cx="927100" cy="762000"/>
          </a:xfrm>
          <a:custGeom>
            <a:avLst/>
            <a:gdLst>
              <a:gd name="T0" fmla="*/ 22 w 1168"/>
              <a:gd name="T1" fmla="*/ 515 h 960"/>
              <a:gd name="T2" fmla="*/ 29 w 1168"/>
              <a:gd name="T3" fmla="*/ 502 h 960"/>
              <a:gd name="T4" fmla="*/ 22 w 1168"/>
              <a:gd name="T5" fmla="*/ 362 h 960"/>
              <a:gd name="T6" fmla="*/ 104 w 1168"/>
              <a:gd name="T7" fmla="*/ 318 h 960"/>
              <a:gd name="T8" fmla="*/ 264 w 1168"/>
              <a:gd name="T9" fmla="*/ 237 h 960"/>
              <a:gd name="T10" fmla="*/ 281 w 1168"/>
              <a:gd name="T11" fmla="*/ 182 h 960"/>
              <a:gd name="T12" fmla="*/ 301 w 1168"/>
              <a:gd name="T13" fmla="*/ 178 h 960"/>
              <a:gd name="T14" fmla="*/ 328 w 1168"/>
              <a:gd name="T15" fmla="*/ 154 h 960"/>
              <a:gd name="T16" fmla="*/ 419 w 1168"/>
              <a:gd name="T17" fmla="*/ 112 h 960"/>
              <a:gd name="T18" fmla="*/ 446 w 1168"/>
              <a:gd name="T19" fmla="*/ 130 h 960"/>
              <a:gd name="T20" fmla="*/ 467 w 1168"/>
              <a:gd name="T21" fmla="*/ 116 h 960"/>
              <a:gd name="T22" fmla="*/ 564 w 1168"/>
              <a:gd name="T23" fmla="*/ 45 h 960"/>
              <a:gd name="T24" fmla="*/ 678 w 1168"/>
              <a:gd name="T25" fmla="*/ 53 h 960"/>
              <a:gd name="T26" fmla="*/ 781 w 1168"/>
              <a:gd name="T27" fmla="*/ 227 h 960"/>
              <a:gd name="T28" fmla="*/ 827 w 1168"/>
              <a:gd name="T29" fmla="*/ 45 h 960"/>
              <a:gd name="T30" fmla="*/ 886 w 1168"/>
              <a:gd name="T31" fmla="*/ 113 h 960"/>
              <a:gd name="T32" fmla="*/ 961 w 1168"/>
              <a:gd name="T33" fmla="*/ 269 h 960"/>
              <a:gd name="T34" fmla="*/ 1057 w 1168"/>
              <a:gd name="T35" fmla="*/ 383 h 960"/>
              <a:gd name="T36" fmla="*/ 1090 w 1168"/>
              <a:gd name="T37" fmla="*/ 418 h 960"/>
              <a:gd name="T38" fmla="*/ 1168 w 1168"/>
              <a:gd name="T39" fmla="*/ 576 h 960"/>
              <a:gd name="T40" fmla="*/ 1104 w 1168"/>
              <a:gd name="T41" fmla="*/ 759 h 960"/>
              <a:gd name="T42" fmla="*/ 1001 w 1168"/>
              <a:gd name="T43" fmla="*/ 918 h 960"/>
              <a:gd name="T44" fmla="*/ 963 w 1168"/>
              <a:gd name="T45" fmla="*/ 960 h 960"/>
              <a:gd name="T46" fmla="*/ 876 w 1168"/>
              <a:gd name="T47" fmla="*/ 946 h 960"/>
              <a:gd name="T48" fmla="*/ 779 w 1168"/>
              <a:gd name="T49" fmla="*/ 898 h 960"/>
              <a:gd name="T50" fmla="*/ 723 w 1168"/>
              <a:gd name="T51" fmla="*/ 833 h 960"/>
              <a:gd name="T52" fmla="*/ 712 w 1168"/>
              <a:gd name="T53" fmla="*/ 816 h 960"/>
              <a:gd name="T54" fmla="*/ 712 w 1168"/>
              <a:gd name="T55" fmla="*/ 722 h 960"/>
              <a:gd name="T56" fmla="*/ 640 w 1168"/>
              <a:gd name="T57" fmla="*/ 793 h 960"/>
              <a:gd name="T58" fmla="*/ 526 w 1168"/>
              <a:gd name="T59" fmla="*/ 685 h 960"/>
              <a:gd name="T60" fmla="*/ 307 w 1168"/>
              <a:gd name="T61" fmla="*/ 767 h 960"/>
              <a:gd name="T62" fmla="*/ 140 w 1168"/>
              <a:gd name="T63" fmla="*/ 814 h 960"/>
              <a:gd name="T64" fmla="*/ 76 w 1168"/>
              <a:gd name="T65" fmla="*/ 691 h 9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68"/>
              <a:gd name="T100" fmla="*/ 0 h 960"/>
              <a:gd name="T101" fmla="*/ 1168 w 1168"/>
              <a:gd name="T102" fmla="*/ 960 h 9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68" h="960">
                <a:moveTo>
                  <a:pt x="0" y="507"/>
                </a:moveTo>
                <a:lnTo>
                  <a:pt x="22" y="515"/>
                </a:lnTo>
                <a:lnTo>
                  <a:pt x="8" y="486"/>
                </a:lnTo>
                <a:lnTo>
                  <a:pt x="29" y="502"/>
                </a:lnTo>
                <a:lnTo>
                  <a:pt x="8" y="447"/>
                </a:lnTo>
                <a:lnTo>
                  <a:pt x="22" y="362"/>
                </a:lnTo>
                <a:lnTo>
                  <a:pt x="29" y="383"/>
                </a:lnTo>
                <a:lnTo>
                  <a:pt x="104" y="318"/>
                </a:lnTo>
                <a:lnTo>
                  <a:pt x="224" y="285"/>
                </a:lnTo>
                <a:lnTo>
                  <a:pt x="264" y="237"/>
                </a:lnTo>
                <a:lnTo>
                  <a:pt x="264" y="206"/>
                </a:lnTo>
                <a:lnTo>
                  <a:pt x="281" y="182"/>
                </a:lnTo>
                <a:lnTo>
                  <a:pt x="301" y="219"/>
                </a:lnTo>
                <a:lnTo>
                  <a:pt x="301" y="178"/>
                </a:lnTo>
                <a:lnTo>
                  <a:pt x="326" y="185"/>
                </a:lnTo>
                <a:lnTo>
                  <a:pt x="328" y="154"/>
                </a:lnTo>
                <a:lnTo>
                  <a:pt x="372" y="108"/>
                </a:lnTo>
                <a:lnTo>
                  <a:pt x="419" y="112"/>
                </a:lnTo>
                <a:lnTo>
                  <a:pt x="429" y="158"/>
                </a:lnTo>
                <a:lnTo>
                  <a:pt x="446" y="130"/>
                </a:lnTo>
                <a:lnTo>
                  <a:pt x="480" y="145"/>
                </a:lnTo>
                <a:lnTo>
                  <a:pt x="467" y="116"/>
                </a:lnTo>
                <a:lnTo>
                  <a:pt x="496" y="64"/>
                </a:lnTo>
                <a:lnTo>
                  <a:pt x="564" y="45"/>
                </a:lnTo>
                <a:lnTo>
                  <a:pt x="546" y="13"/>
                </a:lnTo>
                <a:lnTo>
                  <a:pt x="678" y="53"/>
                </a:lnTo>
                <a:lnTo>
                  <a:pt x="649" y="137"/>
                </a:lnTo>
                <a:lnTo>
                  <a:pt x="781" y="227"/>
                </a:lnTo>
                <a:lnTo>
                  <a:pt x="814" y="192"/>
                </a:lnTo>
                <a:lnTo>
                  <a:pt x="827" y="45"/>
                </a:lnTo>
                <a:lnTo>
                  <a:pt x="860" y="0"/>
                </a:lnTo>
                <a:lnTo>
                  <a:pt x="886" y="113"/>
                </a:lnTo>
                <a:lnTo>
                  <a:pt x="933" y="137"/>
                </a:lnTo>
                <a:lnTo>
                  <a:pt x="961" y="269"/>
                </a:lnTo>
                <a:lnTo>
                  <a:pt x="1033" y="312"/>
                </a:lnTo>
                <a:lnTo>
                  <a:pt x="1057" y="383"/>
                </a:lnTo>
                <a:lnTo>
                  <a:pt x="1085" y="378"/>
                </a:lnTo>
                <a:lnTo>
                  <a:pt x="1090" y="418"/>
                </a:lnTo>
                <a:lnTo>
                  <a:pt x="1150" y="474"/>
                </a:lnTo>
                <a:lnTo>
                  <a:pt x="1168" y="576"/>
                </a:lnTo>
                <a:lnTo>
                  <a:pt x="1156" y="674"/>
                </a:lnTo>
                <a:lnTo>
                  <a:pt x="1104" y="759"/>
                </a:lnTo>
                <a:lnTo>
                  <a:pt x="1066" y="903"/>
                </a:lnTo>
                <a:lnTo>
                  <a:pt x="1001" y="918"/>
                </a:lnTo>
                <a:lnTo>
                  <a:pt x="960" y="944"/>
                </a:lnTo>
                <a:lnTo>
                  <a:pt x="963" y="960"/>
                </a:lnTo>
                <a:lnTo>
                  <a:pt x="920" y="913"/>
                </a:lnTo>
                <a:lnTo>
                  <a:pt x="876" y="946"/>
                </a:lnTo>
                <a:lnTo>
                  <a:pt x="821" y="931"/>
                </a:lnTo>
                <a:lnTo>
                  <a:pt x="779" y="898"/>
                </a:lnTo>
                <a:lnTo>
                  <a:pt x="756" y="824"/>
                </a:lnTo>
                <a:lnTo>
                  <a:pt x="723" y="833"/>
                </a:lnTo>
                <a:lnTo>
                  <a:pt x="722" y="785"/>
                </a:lnTo>
                <a:lnTo>
                  <a:pt x="712" y="816"/>
                </a:lnTo>
                <a:lnTo>
                  <a:pt x="688" y="816"/>
                </a:lnTo>
                <a:lnTo>
                  <a:pt x="712" y="722"/>
                </a:lnTo>
                <a:lnTo>
                  <a:pt x="663" y="812"/>
                </a:lnTo>
                <a:lnTo>
                  <a:pt x="640" y="793"/>
                </a:lnTo>
                <a:lnTo>
                  <a:pt x="613" y="724"/>
                </a:lnTo>
                <a:lnTo>
                  <a:pt x="526" y="685"/>
                </a:lnTo>
                <a:lnTo>
                  <a:pt x="370" y="717"/>
                </a:lnTo>
                <a:lnTo>
                  <a:pt x="307" y="767"/>
                </a:lnTo>
                <a:lnTo>
                  <a:pt x="201" y="771"/>
                </a:lnTo>
                <a:lnTo>
                  <a:pt x="140" y="814"/>
                </a:lnTo>
                <a:lnTo>
                  <a:pt x="57" y="783"/>
                </a:lnTo>
                <a:lnTo>
                  <a:pt x="76" y="691"/>
                </a:lnTo>
                <a:lnTo>
                  <a:pt x="0" y="507"/>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490" name="Freeform 10"/>
          <p:cNvSpPr>
            <a:spLocks/>
          </p:cNvSpPr>
          <p:nvPr/>
        </p:nvSpPr>
        <p:spPr bwMode="auto">
          <a:xfrm>
            <a:off x="7772551" y="6193040"/>
            <a:ext cx="80963" cy="85725"/>
          </a:xfrm>
          <a:custGeom>
            <a:avLst/>
            <a:gdLst>
              <a:gd name="T0" fmla="*/ 0 w 103"/>
              <a:gd name="T1" fmla="*/ 19 h 107"/>
              <a:gd name="T2" fmla="*/ 3 w 103"/>
              <a:gd name="T3" fmla="*/ 0 h 107"/>
              <a:gd name="T4" fmla="*/ 53 w 103"/>
              <a:gd name="T5" fmla="*/ 15 h 107"/>
              <a:gd name="T6" fmla="*/ 93 w 103"/>
              <a:gd name="T7" fmla="*/ 1 h 107"/>
              <a:gd name="T8" fmla="*/ 103 w 103"/>
              <a:gd name="T9" fmla="*/ 28 h 107"/>
              <a:gd name="T10" fmla="*/ 103 w 103"/>
              <a:gd name="T11" fmla="*/ 61 h 107"/>
              <a:gd name="T12" fmla="*/ 66 w 103"/>
              <a:gd name="T13" fmla="*/ 107 h 107"/>
              <a:gd name="T14" fmla="*/ 38 w 103"/>
              <a:gd name="T15" fmla="*/ 105 h 107"/>
              <a:gd name="T16" fmla="*/ 0 w 103"/>
              <a:gd name="T17" fmla="*/ 19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3"/>
              <a:gd name="T28" fmla="*/ 0 h 107"/>
              <a:gd name="T29" fmla="*/ 103 w 103"/>
              <a:gd name="T30" fmla="*/ 107 h 10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3" h="107">
                <a:moveTo>
                  <a:pt x="0" y="19"/>
                </a:moveTo>
                <a:lnTo>
                  <a:pt x="3" y="0"/>
                </a:lnTo>
                <a:lnTo>
                  <a:pt x="53" y="15"/>
                </a:lnTo>
                <a:lnTo>
                  <a:pt x="93" y="1"/>
                </a:lnTo>
                <a:lnTo>
                  <a:pt x="103" y="28"/>
                </a:lnTo>
                <a:lnTo>
                  <a:pt x="103" y="61"/>
                </a:lnTo>
                <a:lnTo>
                  <a:pt x="66" y="107"/>
                </a:lnTo>
                <a:lnTo>
                  <a:pt x="38" y="105"/>
                </a:lnTo>
                <a:lnTo>
                  <a:pt x="0" y="19"/>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491" name="Freeform 11"/>
          <p:cNvSpPr>
            <a:spLocks/>
          </p:cNvSpPr>
          <p:nvPr/>
        </p:nvSpPr>
        <p:spPr bwMode="auto">
          <a:xfrm>
            <a:off x="4668989" y="3791152"/>
            <a:ext cx="174625" cy="73025"/>
          </a:xfrm>
          <a:custGeom>
            <a:avLst/>
            <a:gdLst/>
            <a:ahLst/>
            <a:cxnLst>
              <a:cxn ang="0">
                <a:pos x="0" y="51"/>
              </a:cxn>
              <a:cxn ang="0">
                <a:pos x="5" y="55"/>
              </a:cxn>
              <a:cxn ang="0">
                <a:pos x="5" y="74"/>
              </a:cxn>
              <a:cxn ang="0">
                <a:pos x="29" y="76"/>
              </a:cxn>
              <a:cxn ang="0">
                <a:pos x="72" y="69"/>
              </a:cxn>
              <a:cxn ang="0">
                <a:pos x="123" y="92"/>
              </a:cxn>
              <a:cxn ang="0">
                <a:pos x="191" y="74"/>
              </a:cxn>
              <a:cxn ang="0">
                <a:pos x="220" y="29"/>
              </a:cxn>
              <a:cxn ang="0">
                <a:pos x="210" y="0"/>
              </a:cxn>
              <a:cxn ang="0">
                <a:pos x="124" y="1"/>
              </a:cxn>
              <a:cxn ang="0">
                <a:pos x="98" y="50"/>
              </a:cxn>
              <a:cxn ang="0">
                <a:pos x="0" y="51"/>
              </a:cxn>
            </a:cxnLst>
            <a:rect l="0" t="0" r="r" b="b"/>
            <a:pathLst>
              <a:path w="220" h="92">
                <a:moveTo>
                  <a:pt x="0" y="51"/>
                </a:moveTo>
                <a:lnTo>
                  <a:pt x="5" y="55"/>
                </a:lnTo>
                <a:lnTo>
                  <a:pt x="5" y="74"/>
                </a:lnTo>
                <a:lnTo>
                  <a:pt x="29" y="76"/>
                </a:lnTo>
                <a:lnTo>
                  <a:pt x="72" y="69"/>
                </a:lnTo>
                <a:lnTo>
                  <a:pt x="123" y="92"/>
                </a:lnTo>
                <a:lnTo>
                  <a:pt x="191" y="74"/>
                </a:lnTo>
                <a:lnTo>
                  <a:pt x="220" y="29"/>
                </a:lnTo>
                <a:lnTo>
                  <a:pt x="210" y="0"/>
                </a:lnTo>
                <a:lnTo>
                  <a:pt x="124" y="1"/>
                </a:lnTo>
                <a:lnTo>
                  <a:pt x="98" y="50"/>
                </a:lnTo>
                <a:lnTo>
                  <a:pt x="0" y="51"/>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492" name="Freeform 12"/>
          <p:cNvSpPr>
            <a:spLocks/>
          </p:cNvSpPr>
          <p:nvPr/>
        </p:nvSpPr>
        <p:spPr bwMode="auto">
          <a:xfrm>
            <a:off x="6467626" y="4438852"/>
            <a:ext cx="109538" cy="147638"/>
          </a:xfrm>
          <a:custGeom>
            <a:avLst/>
            <a:gdLst/>
            <a:ahLst/>
            <a:cxnLst>
              <a:cxn ang="0">
                <a:pos x="0" y="55"/>
              </a:cxn>
              <a:cxn ang="0">
                <a:pos x="19" y="75"/>
              </a:cxn>
              <a:cxn ang="0">
                <a:pos x="29" y="162"/>
              </a:cxn>
              <a:cxn ang="0">
                <a:pos x="64" y="157"/>
              </a:cxn>
              <a:cxn ang="0">
                <a:pos x="82" y="117"/>
              </a:cxn>
              <a:cxn ang="0">
                <a:pos x="109" y="126"/>
              </a:cxn>
              <a:cxn ang="0">
                <a:pos x="126" y="186"/>
              </a:cxn>
              <a:cxn ang="0">
                <a:pos x="138" y="154"/>
              </a:cxn>
              <a:cxn ang="0">
                <a:pos x="123" y="93"/>
              </a:cxn>
              <a:cxn ang="0">
                <a:pos x="109" y="113"/>
              </a:cxn>
              <a:cxn ang="0">
                <a:pos x="90" y="86"/>
              </a:cxn>
              <a:cxn ang="0">
                <a:pos x="126" y="49"/>
              </a:cxn>
              <a:cxn ang="0">
                <a:pos x="59" y="43"/>
              </a:cxn>
              <a:cxn ang="0">
                <a:pos x="18" y="0"/>
              </a:cxn>
              <a:cxn ang="0">
                <a:pos x="5" y="25"/>
              </a:cxn>
              <a:cxn ang="0">
                <a:pos x="19" y="43"/>
              </a:cxn>
              <a:cxn ang="0">
                <a:pos x="0" y="55"/>
              </a:cxn>
            </a:cxnLst>
            <a:rect l="0" t="0" r="r" b="b"/>
            <a:pathLst>
              <a:path w="138" h="186">
                <a:moveTo>
                  <a:pt x="0" y="55"/>
                </a:moveTo>
                <a:lnTo>
                  <a:pt x="19" y="75"/>
                </a:lnTo>
                <a:lnTo>
                  <a:pt x="29" y="162"/>
                </a:lnTo>
                <a:lnTo>
                  <a:pt x="64" y="157"/>
                </a:lnTo>
                <a:lnTo>
                  <a:pt x="82" y="117"/>
                </a:lnTo>
                <a:lnTo>
                  <a:pt x="109" y="126"/>
                </a:lnTo>
                <a:lnTo>
                  <a:pt x="126" y="186"/>
                </a:lnTo>
                <a:lnTo>
                  <a:pt x="138" y="154"/>
                </a:lnTo>
                <a:lnTo>
                  <a:pt x="123" y="93"/>
                </a:lnTo>
                <a:lnTo>
                  <a:pt x="109" y="113"/>
                </a:lnTo>
                <a:lnTo>
                  <a:pt x="90" y="86"/>
                </a:lnTo>
                <a:lnTo>
                  <a:pt x="126" y="49"/>
                </a:lnTo>
                <a:lnTo>
                  <a:pt x="59" y="43"/>
                </a:lnTo>
                <a:lnTo>
                  <a:pt x="18" y="0"/>
                </a:lnTo>
                <a:lnTo>
                  <a:pt x="5" y="25"/>
                </a:lnTo>
                <a:lnTo>
                  <a:pt x="19" y="43"/>
                </a:lnTo>
                <a:lnTo>
                  <a:pt x="0" y="55"/>
                </a:lnTo>
                <a:close/>
              </a:path>
            </a:pathLst>
          </a:custGeom>
          <a:gradFill rotWithShape="0">
            <a:gsLst>
              <a:gs pos="0">
                <a:srgbClr val="FFFF00"/>
              </a:gs>
              <a:gs pos="100000">
                <a:srgbClr val="FFFF00">
                  <a:gamma/>
                  <a:shade val="46275"/>
                  <a:invGamma/>
                </a:srgbClr>
              </a:gs>
            </a:gsLst>
            <a:path path="rect">
              <a:fillToRect l="50000" t="50000" r="50000" b="50000"/>
            </a:path>
          </a:gra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493" name="Freeform 13"/>
          <p:cNvSpPr>
            <a:spLocks/>
          </p:cNvSpPr>
          <p:nvPr/>
        </p:nvSpPr>
        <p:spPr bwMode="auto">
          <a:xfrm>
            <a:off x="4518176" y="3705427"/>
            <a:ext cx="73025" cy="58738"/>
          </a:xfrm>
          <a:custGeom>
            <a:avLst/>
            <a:gdLst/>
            <a:ahLst/>
            <a:cxnLst>
              <a:cxn ang="0">
                <a:pos x="0" y="14"/>
              </a:cxn>
              <a:cxn ang="0">
                <a:pos x="22" y="4"/>
              </a:cxn>
              <a:cxn ang="0">
                <a:pos x="64" y="0"/>
              </a:cxn>
              <a:cxn ang="0">
                <a:pos x="93" y="27"/>
              </a:cxn>
              <a:cxn ang="0">
                <a:pos x="94" y="52"/>
              </a:cxn>
              <a:cxn ang="0">
                <a:pos x="84" y="73"/>
              </a:cxn>
              <a:cxn ang="0">
                <a:pos x="0" y="14"/>
              </a:cxn>
            </a:cxnLst>
            <a:rect l="0" t="0" r="r" b="b"/>
            <a:pathLst>
              <a:path w="94" h="73">
                <a:moveTo>
                  <a:pt x="0" y="14"/>
                </a:moveTo>
                <a:lnTo>
                  <a:pt x="22" y="4"/>
                </a:lnTo>
                <a:lnTo>
                  <a:pt x="64" y="0"/>
                </a:lnTo>
                <a:lnTo>
                  <a:pt x="93" y="27"/>
                </a:lnTo>
                <a:lnTo>
                  <a:pt x="94" y="52"/>
                </a:lnTo>
                <a:lnTo>
                  <a:pt x="84" y="73"/>
                </a:lnTo>
                <a:lnTo>
                  <a:pt x="0" y="14"/>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494" name="Freeform 14"/>
          <p:cNvSpPr>
            <a:spLocks/>
          </p:cNvSpPr>
          <p:nvPr/>
        </p:nvSpPr>
        <p:spPr bwMode="auto">
          <a:xfrm>
            <a:off x="6491439" y="4391227"/>
            <a:ext cx="69850" cy="42863"/>
          </a:xfrm>
          <a:custGeom>
            <a:avLst/>
            <a:gdLst>
              <a:gd name="T0" fmla="*/ 0 w 89"/>
              <a:gd name="T1" fmla="*/ 32 h 53"/>
              <a:gd name="T2" fmla="*/ 11 w 89"/>
              <a:gd name="T3" fmla="*/ 53 h 53"/>
              <a:gd name="T4" fmla="*/ 89 w 89"/>
              <a:gd name="T5" fmla="*/ 45 h 53"/>
              <a:gd name="T6" fmla="*/ 83 w 89"/>
              <a:gd name="T7" fmla="*/ 17 h 53"/>
              <a:gd name="T8" fmla="*/ 28 w 89"/>
              <a:gd name="T9" fmla="*/ 0 h 53"/>
              <a:gd name="T10" fmla="*/ 0 w 89"/>
              <a:gd name="T11" fmla="*/ 32 h 53"/>
              <a:gd name="T12" fmla="*/ 0 60000 65536"/>
              <a:gd name="T13" fmla="*/ 0 60000 65536"/>
              <a:gd name="T14" fmla="*/ 0 60000 65536"/>
              <a:gd name="T15" fmla="*/ 0 60000 65536"/>
              <a:gd name="T16" fmla="*/ 0 60000 65536"/>
              <a:gd name="T17" fmla="*/ 0 60000 65536"/>
              <a:gd name="T18" fmla="*/ 0 w 89"/>
              <a:gd name="T19" fmla="*/ 0 h 53"/>
              <a:gd name="T20" fmla="*/ 89 w 89"/>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89" h="53">
                <a:moveTo>
                  <a:pt x="0" y="32"/>
                </a:moveTo>
                <a:lnTo>
                  <a:pt x="11" y="53"/>
                </a:lnTo>
                <a:lnTo>
                  <a:pt x="89" y="45"/>
                </a:lnTo>
                <a:lnTo>
                  <a:pt x="83" y="17"/>
                </a:lnTo>
                <a:lnTo>
                  <a:pt x="28" y="0"/>
                </a:lnTo>
                <a:lnTo>
                  <a:pt x="0" y="32"/>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495" name="Freeform 15"/>
          <p:cNvSpPr>
            <a:spLocks/>
          </p:cNvSpPr>
          <p:nvPr/>
        </p:nvSpPr>
        <p:spPr bwMode="auto">
          <a:xfrm>
            <a:off x="2854476" y="5356427"/>
            <a:ext cx="274638" cy="341313"/>
          </a:xfrm>
          <a:custGeom>
            <a:avLst/>
            <a:gdLst>
              <a:gd name="T0" fmla="*/ 0 w 345"/>
              <a:gd name="T1" fmla="*/ 45 h 431"/>
              <a:gd name="T2" fmla="*/ 25 w 345"/>
              <a:gd name="T3" fmla="*/ 90 h 431"/>
              <a:gd name="T4" fmla="*/ 7 w 345"/>
              <a:gd name="T5" fmla="*/ 187 h 431"/>
              <a:gd name="T6" fmla="*/ 25 w 345"/>
              <a:gd name="T7" fmla="*/ 198 h 431"/>
              <a:gd name="T8" fmla="*/ 17 w 345"/>
              <a:gd name="T9" fmla="*/ 214 h 431"/>
              <a:gd name="T10" fmla="*/ 2 w 345"/>
              <a:gd name="T11" fmla="*/ 255 h 431"/>
              <a:gd name="T12" fmla="*/ 33 w 345"/>
              <a:gd name="T13" fmla="*/ 311 h 431"/>
              <a:gd name="T14" fmla="*/ 48 w 345"/>
              <a:gd name="T15" fmla="*/ 428 h 431"/>
              <a:gd name="T16" fmla="*/ 69 w 345"/>
              <a:gd name="T17" fmla="*/ 431 h 431"/>
              <a:gd name="T18" fmla="*/ 101 w 345"/>
              <a:gd name="T19" fmla="*/ 395 h 431"/>
              <a:gd name="T20" fmla="*/ 153 w 345"/>
              <a:gd name="T21" fmla="*/ 424 h 431"/>
              <a:gd name="T22" fmla="*/ 158 w 345"/>
              <a:gd name="T23" fmla="*/ 404 h 431"/>
              <a:gd name="T24" fmla="*/ 205 w 345"/>
              <a:gd name="T25" fmla="*/ 412 h 431"/>
              <a:gd name="T26" fmla="*/ 222 w 345"/>
              <a:gd name="T27" fmla="*/ 326 h 431"/>
              <a:gd name="T28" fmla="*/ 307 w 345"/>
              <a:gd name="T29" fmla="*/ 311 h 431"/>
              <a:gd name="T30" fmla="*/ 335 w 345"/>
              <a:gd name="T31" fmla="*/ 338 h 431"/>
              <a:gd name="T32" fmla="*/ 345 w 345"/>
              <a:gd name="T33" fmla="*/ 275 h 431"/>
              <a:gd name="T34" fmla="*/ 327 w 345"/>
              <a:gd name="T35" fmla="*/ 219 h 431"/>
              <a:gd name="T36" fmla="*/ 277 w 345"/>
              <a:gd name="T37" fmla="*/ 215 h 431"/>
              <a:gd name="T38" fmla="*/ 256 w 345"/>
              <a:gd name="T39" fmla="*/ 132 h 431"/>
              <a:gd name="T40" fmla="*/ 127 w 345"/>
              <a:gd name="T41" fmla="*/ 74 h 431"/>
              <a:gd name="T42" fmla="*/ 122 w 345"/>
              <a:gd name="T43" fmla="*/ 0 h 431"/>
              <a:gd name="T44" fmla="*/ 34 w 345"/>
              <a:gd name="T45" fmla="*/ 48 h 431"/>
              <a:gd name="T46" fmla="*/ 0 w 345"/>
              <a:gd name="T47" fmla="*/ 45 h 4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45"/>
              <a:gd name="T73" fmla="*/ 0 h 431"/>
              <a:gd name="T74" fmla="*/ 345 w 345"/>
              <a:gd name="T75" fmla="*/ 431 h 43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45" h="431">
                <a:moveTo>
                  <a:pt x="0" y="45"/>
                </a:moveTo>
                <a:lnTo>
                  <a:pt x="25" y="90"/>
                </a:lnTo>
                <a:lnTo>
                  <a:pt x="7" y="187"/>
                </a:lnTo>
                <a:lnTo>
                  <a:pt x="25" y="198"/>
                </a:lnTo>
                <a:lnTo>
                  <a:pt x="17" y="214"/>
                </a:lnTo>
                <a:lnTo>
                  <a:pt x="2" y="255"/>
                </a:lnTo>
                <a:lnTo>
                  <a:pt x="33" y="311"/>
                </a:lnTo>
                <a:lnTo>
                  <a:pt x="48" y="428"/>
                </a:lnTo>
                <a:lnTo>
                  <a:pt x="69" y="431"/>
                </a:lnTo>
                <a:lnTo>
                  <a:pt x="101" y="395"/>
                </a:lnTo>
                <a:lnTo>
                  <a:pt x="153" y="424"/>
                </a:lnTo>
                <a:lnTo>
                  <a:pt x="158" y="404"/>
                </a:lnTo>
                <a:lnTo>
                  <a:pt x="205" y="412"/>
                </a:lnTo>
                <a:lnTo>
                  <a:pt x="222" y="326"/>
                </a:lnTo>
                <a:lnTo>
                  <a:pt x="307" y="311"/>
                </a:lnTo>
                <a:lnTo>
                  <a:pt x="335" y="338"/>
                </a:lnTo>
                <a:lnTo>
                  <a:pt x="345" y="275"/>
                </a:lnTo>
                <a:lnTo>
                  <a:pt x="327" y="219"/>
                </a:lnTo>
                <a:lnTo>
                  <a:pt x="277" y="215"/>
                </a:lnTo>
                <a:lnTo>
                  <a:pt x="256" y="132"/>
                </a:lnTo>
                <a:lnTo>
                  <a:pt x="127" y="74"/>
                </a:lnTo>
                <a:lnTo>
                  <a:pt x="122" y="0"/>
                </a:lnTo>
                <a:lnTo>
                  <a:pt x="34" y="48"/>
                </a:lnTo>
                <a:lnTo>
                  <a:pt x="0" y="45"/>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496" name="Freeform 16"/>
          <p:cNvSpPr>
            <a:spLocks/>
          </p:cNvSpPr>
          <p:nvPr/>
        </p:nvSpPr>
        <p:spPr bwMode="auto">
          <a:xfrm>
            <a:off x="2759226" y="4988127"/>
            <a:ext cx="895350" cy="1004888"/>
          </a:xfrm>
          <a:custGeom>
            <a:avLst/>
            <a:gdLst/>
            <a:ahLst/>
            <a:cxnLst>
              <a:cxn ang="0">
                <a:pos x="26" y="458"/>
              </a:cxn>
              <a:cxn ang="0">
                <a:pos x="96" y="455"/>
              </a:cxn>
              <a:cxn ang="0">
                <a:pos x="122" y="508"/>
              </a:cxn>
              <a:cxn ang="0">
                <a:pos x="244" y="463"/>
              </a:cxn>
              <a:cxn ang="0">
                <a:pos x="378" y="595"/>
              </a:cxn>
              <a:cxn ang="0">
                <a:pos x="449" y="682"/>
              </a:cxn>
              <a:cxn ang="0">
                <a:pos x="457" y="801"/>
              </a:cxn>
              <a:cxn ang="0">
                <a:pos x="521" y="878"/>
              </a:cxn>
              <a:cxn ang="0">
                <a:pos x="562" y="931"/>
              </a:cxn>
              <a:cxn ang="0">
                <a:pos x="578" y="987"/>
              </a:cxn>
              <a:cxn ang="0">
                <a:pos x="471" y="1142"/>
              </a:cxn>
              <a:cxn ang="0">
                <a:pos x="578" y="1204"/>
              </a:cxn>
              <a:cxn ang="0">
                <a:pos x="589" y="1266"/>
              </a:cxn>
              <a:cxn ang="0">
                <a:pos x="734" y="979"/>
              </a:cxn>
              <a:cxn ang="0">
                <a:pos x="917" y="894"/>
              </a:cxn>
              <a:cxn ang="0">
                <a:pos x="1002" y="722"/>
              </a:cxn>
              <a:cxn ang="0">
                <a:pos x="1118" y="446"/>
              </a:cxn>
              <a:cxn ang="0">
                <a:pos x="1110" y="327"/>
              </a:cxn>
              <a:cxn ang="0">
                <a:pos x="991" y="259"/>
              </a:cxn>
              <a:cxn ang="0">
                <a:pos x="840" y="211"/>
              </a:cxn>
              <a:cxn ang="0">
                <a:pos x="747" y="183"/>
              </a:cxn>
              <a:cxn ang="0">
                <a:pos x="708" y="219"/>
              </a:cxn>
              <a:cxn ang="0">
                <a:pos x="675" y="217"/>
              </a:cxn>
              <a:cxn ang="0">
                <a:pos x="694" y="113"/>
              </a:cxn>
              <a:cxn ang="0">
                <a:pos x="605" y="96"/>
              </a:cxn>
              <a:cxn ang="0">
                <a:pos x="502" y="101"/>
              </a:cxn>
              <a:cxn ang="0">
                <a:pos x="404" y="82"/>
              </a:cxn>
              <a:cxn ang="0">
                <a:pos x="383" y="0"/>
              </a:cxn>
              <a:cxn ang="0">
                <a:pos x="263" y="27"/>
              </a:cxn>
              <a:cxn ang="0">
                <a:pos x="306" y="92"/>
              </a:cxn>
              <a:cxn ang="0">
                <a:pos x="203" y="121"/>
              </a:cxn>
              <a:cxn ang="0">
                <a:pos x="119" y="110"/>
              </a:cxn>
              <a:cxn ang="0">
                <a:pos x="112" y="147"/>
              </a:cxn>
              <a:cxn ang="0">
                <a:pos x="115" y="292"/>
              </a:cxn>
              <a:cxn ang="0">
                <a:pos x="0" y="400"/>
              </a:cxn>
            </a:cxnLst>
            <a:rect l="0" t="0" r="r" b="b"/>
            <a:pathLst>
              <a:path w="1129" h="1266">
                <a:moveTo>
                  <a:pt x="0" y="400"/>
                </a:moveTo>
                <a:lnTo>
                  <a:pt x="26" y="458"/>
                </a:lnTo>
                <a:lnTo>
                  <a:pt x="64" y="480"/>
                </a:lnTo>
                <a:lnTo>
                  <a:pt x="96" y="455"/>
                </a:lnTo>
                <a:lnTo>
                  <a:pt x="96" y="508"/>
                </a:lnTo>
                <a:lnTo>
                  <a:pt x="122" y="508"/>
                </a:lnTo>
                <a:lnTo>
                  <a:pt x="156" y="511"/>
                </a:lnTo>
                <a:lnTo>
                  <a:pt x="244" y="463"/>
                </a:lnTo>
                <a:lnTo>
                  <a:pt x="249" y="537"/>
                </a:lnTo>
                <a:lnTo>
                  <a:pt x="378" y="595"/>
                </a:lnTo>
                <a:lnTo>
                  <a:pt x="399" y="678"/>
                </a:lnTo>
                <a:lnTo>
                  <a:pt x="449" y="682"/>
                </a:lnTo>
                <a:lnTo>
                  <a:pt x="467" y="738"/>
                </a:lnTo>
                <a:lnTo>
                  <a:pt x="457" y="801"/>
                </a:lnTo>
                <a:lnTo>
                  <a:pt x="464" y="867"/>
                </a:lnTo>
                <a:lnTo>
                  <a:pt x="521" y="878"/>
                </a:lnTo>
                <a:lnTo>
                  <a:pt x="530" y="924"/>
                </a:lnTo>
                <a:lnTo>
                  <a:pt x="562" y="931"/>
                </a:lnTo>
                <a:lnTo>
                  <a:pt x="557" y="986"/>
                </a:lnTo>
                <a:lnTo>
                  <a:pt x="578" y="987"/>
                </a:lnTo>
                <a:lnTo>
                  <a:pt x="583" y="1036"/>
                </a:lnTo>
                <a:lnTo>
                  <a:pt x="471" y="1142"/>
                </a:lnTo>
                <a:lnTo>
                  <a:pt x="492" y="1136"/>
                </a:lnTo>
                <a:lnTo>
                  <a:pt x="578" y="1204"/>
                </a:lnTo>
                <a:lnTo>
                  <a:pt x="597" y="1229"/>
                </a:lnTo>
                <a:lnTo>
                  <a:pt x="589" y="1266"/>
                </a:lnTo>
                <a:lnTo>
                  <a:pt x="727" y="1076"/>
                </a:lnTo>
                <a:lnTo>
                  <a:pt x="734" y="979"/>
                </a:lnTo>
                <a:lnTo>
                  <a:pt x="847" y="894"/>
                </a:lnTo>
                <a:lnTo>
                  <a:pt x="917" y="894"/>
                </a:lnTo>
                <a:lnTo>
                  <a:pt x="943" y="866"/>
                </a:lnTo>
                <a:lnTo>
                  <a:pt x="1002" y="722"/>
                </a:lnTo>
                <a:lnTo>
                  <a:pt x="1010" y="579"/>
                </a:lnTo>
                <a:lnTo>
                  <a:pt x="1118" y="446"/>
                </a:lnTo>
                <a:lnTo>
                  <a:pt x="1129" y="388"/>
                </a:lnTo>
                <a:lnTo>
                  <a:pt x="1110" y="327"/>
                </a:lnTo>
                <a:lnTo>
                  <a:pt x="1064" y="320"/>
                </a:lnTo>
                <a:lnTo>
                  <a:pt x="991" y="259"/>
                </a:lnTo>
                <a:lnTo>
                  <a:pt x="852" y="248"/>
                </a:lnTo>
                <a:lnTo>
                  <a:pt x="840" y="211"/>
                </a:lnTo>
                <a:lnTo>
                  <a:pt x="774" y="183"/>
                </a:lnTo>
                <a:lnTo>
                  <a:pt x="747" y="183"/>
                </a:lnTo>
                <a:lnTo>
                  <a:pt x="708" y="239"/>
                </a:lnTo>
                <a:lnTo>
                  <a:pt x="708" y="219"/>
                </a:lnTo>
                <a:lnTo>
                  <a:pt x="650" y="227"/>
                </a:lnTo>
                <a:lnTo>
                  <a:pt x="675" y="217"/>
                </a:lnTo>
                <a:lnTo>
                  <a:pt x="650" y="174"/>
                </a:lnTo>
                <a:lnTo>
                  <a:pt x="694" y="113"/>
                </a:lnTo>
                <a:lnTo>
                  <a:pt x="646" y="37"/>
                </a:lnTo>
                <a:lnTo>
                  <a:pt x="605" y="96"/>
                </a:lnTo>
                <a:lnTo>
                  <a:pt x="563" y="92"/>
                </a:lnTo>
                <a:lnTo>
                  <a:pt x="502" y="101"/>
                </a:lnTo>
                <a:lnTo>
                  <a:pt x="423" y="114"/>
                </a:lnTo>
                <a:lnTo>
                  <a:pt x="404" y="82"/>
                </a:lnTo>
                <a:lnTo>
                  <a:pt x="411" y="22"/>
                </a:lnTo>
                <a:lnTo>
                  <a:pt x="383" y="0"/>
                </a:lnTo>
                <a:lnTo>
                  <a:pt x="315" y="38"/>
                </a:lnTo>
                <a:lnTo>
                  <a:pt x="263" y="27"/>
                </a:lnTo>
                <a:lnTo>
                  <a:pt x="278" y="86"/>
                </a:lnTo>
                <a:lnTo>
                  <a:pt x="306" y="92"/>
                </a:lnTo>
                <a:lnTo>
                  <a:pt x="237" y="138"/>
                </a:lnTo>
                <a:lnTo>
                  <a:pt x="203" y="121"/>
                </a:lnTo>
                <a:lnTo>
                  <a:pt x="185" y="98"/>
                </a:lnTo>
                <a:lnTo>
                  <a:pt x="119" y="110"/>
                </a:lnTo>
                <a:lnTo>
                  <a:pt x="139" y="145"/>
                </a:lnTo>
                <a:lnTo>
                  <a:pt x="112" y="147"/>
                </a:lnTo>
                <a:lnTo>
                  <a:pt x="127" y="202"/>
                </a:lnTo>
                <a:lnTo>
                  <a:pt x="115" y="292"/>
                </a:lnTo>
                <a:lnTo>
                  <a:pt x="41" y="326"/>
                </a:lnTo>
                <a:lnTo>
                  <a:pt x="0" y="400"/>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497" name="Freeform 17"/>
          <p:cNvSpPr>
            <a:spLocks/>
          </p:cNvSpPr>
          <p:nvPr/>
        </p:nvSpPr>
        <p:spPr bwMode="auto">
          <a:xfrm>
            <a:off x="2406801" y="4651577"/>
            <a:ext cx="17463" cy="63500"/>
          </a:xfrm>
          <a:custGeom>
            <a:avLst/>
            <a:gdLst/>
            <a:ahLst/>
            <a:cxnLst>
              <a:cxn ang="0">
                <a:pos x="0" y="17"/>
              </a:cxn>
              <a:cxn ang="0">
                <a:pos x="10" y="81"/>
              </a:cxn>
              <a:cxn ang="0">
                <a:pos x="21" y="0"/>
              </a:cxn>
              <a:cxn ang="0">
                <a:pos x="0" y="17"/>
              </a:cxn>
            </a:cxnLst>
            <a:rect l="0" t="0" r="r" b="b"/>
            <a:pathLst>
              <a:path w="21" h="81">
                <a:moveTo>
                  <a:pt x="0" y="17"/>
                </a:moveTo>
                <a:lnTo>
                  <a:pt x="10" y="81"/>
                </a:lnTo>
                <a:lnTo>
                  <a:pt x="21" y="0"/>
                </a:lnTo>
                <a:lnTo>
                  <a:pt x="0" y="17"/>
                </a:lnTo>
                <a:close/>
              </a:path>
            </a:pathLst>
          </a:custGeom>
          <a:solidFill>
            <a:srgbClr val="38B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498" name="Freeform 18"/>
          <p:cNvSpPr>
            <a:spLocks/>
          </p:cNvSpPr>
          <p:nvPr/>
        </p:nvSpPr>
        <p:spPr bwMode="auto">
          <a:xfrm>
            <a:off x="7067701" y="4989715"/>
            <a:ext cx="28575" cy="26987"/>
          </a:xfrm>
          <a:custGeom>
            <a:avLst/>
            <a:gdLst/>
            <a:ahLst/>
            <a:cxnLst>
              <a:cxn ang="0">
                <a:pos x="0" y="16"/>
              </a:cxn>
              <a:cxn ang="0">
                <a:pos x="17" y="35"/>
              </a:cxn>
              <a:cxn ang="0">
                <a:pos x="36" y="0"/>
              </a:cxn>
              <a:cxn ang="0">
                <a:pos x="0" y="16"/>
              </a:cxn>
            </a:cxnLst>
            <a:rect l="0" t="0" r="r" b="b"/>
            <a:pathLst>
              <a:path w="36" h="35">
                <a:moveTo>
                  <a:pt x="0" y="16"/>
                </a:moveTo>
                <a:lnTo>
                  <a:pt x="17" y="35"/>
                </a:lnTo>
                <a:lnTo>
                  <a:pt x="36" y="0"/>
                </a:lnTo>
                <a:lnTo>
                  <a:pt x="0" y="16"/>
                </a:lnTo>
                <a:close/>
              </a:path>
            </a:pathLst>
          </a:custGeom>
          <a:solidFill>
            <a:srgbClr val="38B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499" name="Freeform 19"/>
          <p:cNvSpPr>
            <a:spLocks/>
          </p:cNvSpPr>
          <p:nvPr/>
        </p:nvSpPr>
        <p:spPr bwMode="auto">
          <a:xfrm>
            <a:off x="4965851" y="3935615"/>
            <a:ext cx="144463" cy="85725"/>
          </a:xfrm>
          <a:custGeom>
            <a:avLst/>
            <a:gdLst/>
            <a:ahLst/>
            <a:cxnLst>
              <a:cxn ang="0">
                <a:pos x="0" y="72"/>
              </a:cxn>
              <a:cxn ang="0">
                <a:pos x="10" y="0"/>
              </a:cxn>
              <a:cxn ang="0">
                <a:pos x="180" y="16"/>
              </a:cxn>
              <a:cxn ang="0">
                <a:pos x="149" y="62"/>
              </a:cxn>
              <a:cxn ang="0">
                <a:pos x="161" y="86"/>
              </a:cxn>
              <a:cxn ang="0">
                <a:pos x="116" y="91"/>
              </a:cxn>
              <a:cxn ang="0">
                <a:pos x="89" y="109"/>
              </a:cxn>
              <a:cxn ang="0">
                <a:pos x="18" y="109"/>
              </a:cxn>
              <a:cxn ang="0">
                <a:pos x="0" y="72"/>
              </a:cxn>
            </a:cxnLst>
            <a:rect l="0" t="0" r="r" b="b"/>
            <a:pathLst>
              <a:path w="180" h="109">
                <a:moveTo>
                  <a:pt x="0" y="72"/>
                </a:moveTo>
                <a:lnTo>
                  <a:pt x="10" y="0"/>
                </a:lnTo>
                <a:lnTo>
                  <a:pt x="180" y="16"/>
                </a:lnTo>
                <a:lnTo>
                  <a:pt x="149" y="62"/>
                </a:lnTo>
                <a:lnTo>
                  <a:pt x="161" y="86"/>
                </a:lnTo>
                <a:lnTo>
                  <a:pt x="116" y="91"/>
                </a:lnTo>
                <a:lnTo>
                  <a:pt x="89" y="109"/>
                </a:lnTo>
                <a:lnTo>
                  <a:pt x="18" y="109"/>
                </a:lnTo>
                <a:lnTo>
                  <a:pt x="0" y="72"/>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00" name="Freeform 20"/>
          <p:cNvSpPr>
            <a:spLocks/>
          </p:cNvSpPr>
          <p:nvPr/>
        </p:nvSpPr>
        <p:spPr bwMode="auto">
          <a:xfrm>
            <a:off x="6569226" y="4395990"/>
            <a:ext cx="204788" cy="466725"/>
          </a:xfrm>
          <a:custGeom>
            <a:avLst/>
            <a:gdLst>
              <a:gd name="T0" fmla="*/ 0 w 258"/>
              <a:gd name="T1" fmla="*/ 240 h 587"/>
              <a:gd name="T2" fmla="*/ 12 w 258"/>
              <a:gd name="T3" fmla="*/ 208 h 587"/>
              <a:gd name="T4" fmla="*/ 84 w 258"/>
              <a:gd name="T5" fmla="*/ 54 h 587"/>
              <a:gd name="T6" fmla="*/ 137 w 258"/>
              <a:gd name="T7" fmla="*/ 34 h 587"/>
              <a:gd name="T8" fmla="*/ 150 w 258"/>
              <a:gd name="T9" fmla="*/ 0 h 587"/>
              <a:gd name="T10" fmla="*/ 186 w 258"/>
              <a:gd name="T11" fmla="*/ 20 h 587"/>
              <a:gd name="T12" fmla="*/ 186 w 258"/>
              <a:gd name="T13" fmla="*/ 47 h 587"/>
              <a:gd name="T14" fmla="*/ 156 w 258"/>
              <a:gd name="T15" fmla="*/ 145 h 587"/>
              <a:gd name="T16" fmla="*/ 190 w 258"/>
              <a:gd name="T17" fmla="*/ 136 h 587"/>
              <a:gd name="T18" fmla="*/ 205 w 258"/>
              <a:gd name="T19" fmla="*/ 200 h 587"/>
              <a:gd name="T20" fmla="*/ 258 w 258"/>
              <a:gd name="T21" fmla="*/ 216 h 587"/>
              <a:gd name="T22" fmla="*/ 234 w 258"/>
              <a:gd name="T23" fmla="*/ 246 h 587"/>
              <a:gd name="T24" fmla="*/ 171 w 258"/>
              <a:gd name="T25" fmla="*/ 286 h 587"/>
              <a:gd name="T26" fmla="*/ 156 w 258"/>
              <a:gd name="T27" fmla="*/ 325 h 587"/>
              <a:gd name="T28" fmla="*/ 190 w 258"/>
              <a:gd name="T29" fmla="*/ 396 h 587"/>
              <a:gd name="T30" fmla="*/ 176 w 258"/>
              <a:gd name="T31" fmla="*/ 437 h 587"/>
              <a:gd name="T32" fmla="*/ 218 w 258"/>
              <a:gd name="T33" fmla="*/ 529 h 587"/>
              <a:gd name="T34" fmla="*/ 186 w 258"/>
              <a:gd name="T35" fmla="*/ 587 h 587"/>
              <a:gd name="T36" fmla="*/ 156 w 258"/>
              <a:gd name="T37" fmla="*/ 386 h 587"/>
              <a:gd name="T38" fmla="*/ 132 w 258"/>
              <a:gd name="T39" fmla="*/ 354 h 587"/>
              <a:gd name="T40" fmla="*/ 90 w 258"/>
              <a:gd name="T41" fmla="*/ 408 h 587"/>
              <a:gd name="T42" fmla="*/ 59 w 258"/>
              <a:gd name="T43" fmla="*/ 397 h 587"/>
              <a:gd name="T44" fmla="*/ 62 w 258"/>
              <a:gd name="T45" fmla="*/ 326 h 587"/>
              <a:gd name="T46" fmla="*/ 0 w 258"/>
              <a:gd name="T47" fmla="*/ 240 h 58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8"/>
              <a:gd name="T73" fmla="*/ 0 h 587"/>
              <a:gd name="T74" fmla="*/ 258 w 258"/>
              <a:gd name="T75" fmla="*/ 587 h 58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8" h="587">
                <a:moveTo>
                  <a:pt x="0" y="240"/>
                </a:moveTo>
                <a:lnTo>
                  <a:pt x="12" y="208"/>
                </a:lnTo>
                <a:lnTo>
                  <a:pt x="84" y="54"/>
                </a:lnTo>
                <a:lnTo>
                  <a:pt x="137" y="34"/>
                </a:lnTo>
                <a:lnTo>
                  <a:pt x="150" y="0"/>
                </a:lnTo>
                <a:lnTo>
                  <a:pt x="186" y="20"/>
                </a:lnTo>
                <a:lnTo>
                  <a:pt x="186" y="47"/>
                </a:lnTo>
                <a:lnTo>
                  <a:pt x="156" y="145"/>
                </a:lnTo>
                <a:lnTo>
                  <a:pt x="190" y="136"/>
                </a:lnTo>
                <a:lnTo>
                  <a:pt x="205" y="200"/>
                </a:lnTo>
                <a:lnTo>
                  <a:pt x="258" y="216"/>
                </a:lnTo>
                <a:lnTo>
                  <a:pt x="234" y="246"/>
                </a:lnTo>
                <a:lnTo>
                  <a:pt x="171" y="286"/>
                </a:lnTo>
                <a:lnTo>
                  <a:pt x="156" y="325"/>
                </a:lnTo>
                <a:lnTo>
                  <a:pt x="190" y="396"/>
                </a:lnTo>
                <a:lnTo>
                  <a:pt x="176" y="437"/>
                </a:lnTo>
                <a:lnTo>
                  <a:pt x="218" y="529"/>
                </a:lnTo>
                <a:lnTo>
                  <a:pt x="186" y="587"/>
                </a:lnTo>
                <a:lnTo>
                  <a:pt x="156" y="386"/>
                </a:lnTo>
                <a:lnTo>
                  <a:pt x="132" y="354"/>
                </a:lnTo>
                <a:lnTo>
                  <a:pt x="90" y="408"/>
                </a:lnTo>
                <a:lnTo>
                  <a:pt x="59" y="397"/>
                </a:lnTo>
                <a:lnTo>
                  <a:pt x="62" y="326"/>
                </a:lnTo>
                <a:lnTo>
                  <a:pt x="0" y="240"/>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01" name="Freeform 21"/>
          <p:cNvSpPr>
            <a:spLocks/>
          </p:cNvSpPr>
          <p:nvPr/>
        </p:nvSpPr>
        <p:spPr bwMode="auto">
          <a:xfrm>
            <a:off x="6805764" y="4746827"/>
            <a:ext cx="114300" cy="107950"/>
          </a:xfrm>
          <a:custGeom>
            <a:avLst/>
            <a:gdLst>
              <a:gd name="T0" fmla="*/ 0 w 144"/>
              <a:gd name="T1" fmla="*/ 28 h 135"/>
              <a:gd name="T2" fmla="*/ 10 w 144"/>
              <a:gd name="T3" fmla="*/ 96 h 135"/>
              <a:gd name="T4" fmla="*/ 29 w 144"/>
              <a:gd name="T5" fmla="*/ 132 h 135"/>
              <a:gd name="T6" fmla="*/ 58 w 144"/>
              <a:gd name="T7" fmla="*/ 135 h 135"/>
              <a:gd name="T8" fmla="*/ 144 w 144"/>
              <a:gd name="T9" fmla="*/ 72 h 135"/>
              <a:gd name="T10" fmla="*/ 141 w 144"/>
              <a:gd name="T11" fmla="*/ 0 h 135"/>
              <a:gd name="T12" fmla="*/ 76 w 144"/>
              <a:gd name="T13" fmla="*/ 12 h 135"/>
              <a:gd name="T14" fmla="*/ 21 w 144"/>
              <a:gd name="T15" fmla="*/ 9 h 135"/>
              <a:gd name="T16" fmla="*/ 0 w 144"/>
              <a:gd name="T17" fmla="*/ 28 h 1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4"/>
              <a:gd name="T28" fmla="*/ 0 h 135"/>
              <a:gd name="T29" fmla="*/ 144 w 144"/>
              <a:gd name="T30" fmla="*/ 135 h 1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4" h="135">
                <a:moveTo>
                  <a:pt x="0" y="28"/>
                </a:moveTo>
                <a:lnTo>
                  <a:pt x="10" y="96"/>
                </a:lnTo>
                <a:lnTo>
                  <a:pt x="29" y="132"/>
                </a:lnTo>
                <a:lnTo>
                  <a:pt x="58" y="135"/>
                </a:lnTo>
                <a:lnTo>
                  <a:pt x="144" y="72"/>
                </a:lnTo>
                <a:lnTo>
                  <a:pt x="141" y="0"/>
                </a:lnTo>
                <a:lnTo>
                  <a:pt x="76" y="12"/>
                </a:lnTo>
                <a:lnTo>
                  <a:pt x="21" y="9"/>
                </a:lnTo>
                <a:lnTo>
                  <a:pt x="0" y="28"/>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02" name="Freeform 22"/>
          <p:cNvSpPr>
            <a:spLocks/>
          </p:cNvSpPr>
          <p:nvPr/>
        </p:nvSpPr>
        <p:spPr bwMode="auto">
          <a:xfrm>
            <a:off x="1217764" y="2906915"/>
            <a:ext cx="1957387" cy="1095375"/>
          </a:xfrm>
          <a:custGeom>
            <a:avLst/>
            <a:gdLst/>
            <a:ahLst/>
            <a:cxnLst>
              <a:cxn ang="0">
                <a:pos x="184" y="166"/>
              </a:cxn>
              <a:cxn ang="0">
                <a:pos x="287" y="145"/>
              </a:cxn>
              <a:cxn ang="0">
                <a:pos x="439" y="150"/>
              </a:cxn>
              <a:cxn ang="0">
                <a:pos x="675" y="170"/>
              </a:cxn>
              <a:cxn ang="0">
                <a:pos x="761" y="232"/>
              </a:cxn>
              <a:cxn ang="0">
                <a:pos x="973" y="270"/>
              </a:cxn>
              <a:cxn ang="0">
                <a:pos x="930" y="203"/>
              </a:cxn>
              <a:cxn ang="0">
                <a:pos x="1117" y="237"/>
              </a:cxn>
              <a:cxn ang="0">
                <a:pos x="1265" y="221"/>
              </a:cxn>
              <a:cxn ang="0">
                <a:pos x="1280" y="219"/>
              </a:cxn>
              <a:cxn ang="0">
                <a:pos x="1312" y="217"/>
              </a:cxn>
              <a:cxn ang="0">
                <a:pos x="1369" y="142"/>
              </a:cxn>
              <a:cxn ang="0">
                <a:pos x="1323" y="0"/>
              </a:cxn>
              <a:cxn ang="0">
                <a:pos x="1403" y="101"/>
              </a:cxn>
              <a:cxn ang="0">
                <a:pos x="1432" y="150"/>
              </a:cxn>
              <a:cxn ang="0">
                <a:pos x="1536" y="212"/>
              </a:cxn>
              <a:cxn ang="0">
                <a:pos x="1598" y="188"/>
              </a:cxn>
              <a:cxn ang="0">
                <a:pos x="1722" y="163"/>
              </a:cxn>
              <a:cxn ang="0">
                <a:pos x="1720" y="272"/>
              </a:cxn>
              <a:cxn ang="0">
                <a:pos x="1574" y="299"/>
              </a:cxn>
              <a:cxn ang="0">
                <a:pos x="1503" y="361"/>
              </a:cxn>
              <a:cxn ang="0">
                <a:pos x="1456" y="458"/>
              </a:cxn>
              <a:cxn ang="0">
                <a:pos x="1403" y="494"/>
              </a:cxn>
              <a:cxn ang="0">
                <a:pos x="1340" y="559"/>
              </a:cxn>
              <a:cxn ang="0">
                <a:pos x="1396" y="767"/>
              </a:cxn>
              <a:cxn ang="0">
                <a:pos x="1598" y="859"/>
              </a:cxn>
              <a:cxn ang="0">
                <a:pos x="1720" y="970"/>
              </a:cxn>
              <a:cxn ang="0">
                <a:pos x="1767" y="1020"/>
              </a:cxn>
              <a:cxn ang="0">
                <a:pos x="1873" y="795"/>
              </a:cxn>
              <a:cxn ang="0">
                <a:pos x="1847" y="643"/>
              </a:cxn>
              <a:cxn ang="0">
                <a:pos x="1838" y="551"/>
              </a:cxn>
              <a:cxn ang="0">
                <a:pos x="1940" y="507"/>
              </a:cxn>
              <a:cxn ang="0">
                <a:pos x="2067" y="623"/>
              </a:cxn>
              <a:cxn ang="0">
                <a:pos x="2029" y="695"/>
              </a:cxn>
              <a:cxn ang="0">
                <a:pos x="2111" y="690"/>
              </a:cxn>
              <a:cxn ang="0">
                <a:pos x="2189" y="648"/>
              </a:cxn>
              <a:cxn ang="0">
                <a:pos x="2216" y="676"/>
              </a:cxn>
              <a:cxn ang="0">
                <a:pos x="2268" y="699"/>
              </a:cxn>
              <a:cxn ang="0">
                <a:pos x="2274" y="744"/>
              </a:cxn>
              <a:cxn ang="0">
                <a:pos x="2284" y="800"/>
              </a:cxn>
              <a:cxn ang="0">
                <a:pos x="2417" y="872"/>
              </a:cxn>
              <a:cxn ang="0">
                <a:pos x="2422" y="919"/>
              </a:cxn>
              <a:cxn ang="0">
                <a:pos x="2465" y="972"/>
              </a:cxn>
              <a:cxn ang="0">
                <a:pos x="2024" y="1191"/>
              </a:cxn>
              <a:cxn ang="0">
                <a:pos x="2154" y="1143"/>
              </a:cxn>
              <a:cxn ang="0">
                <a:pos x="2306" y="1242"/>
              </a:cxn>
              <a:cxn ang="0">
                <a:pos x="2308" y="1251"/>
              </a:cxn>
              <a:cxn ang="0">
                <a:pos x="2250" y="1249"/>
              </a:cxn>
              <a:cxn ang="0">
                <a:pos x="2116" y="1235"/>
              </a:cxn>
              <a:cxn ang="0">
                <a:pos x="1885" y="1284"/>
              </a:cxn>
              <a:cxn ang="0">
                <a:pos x="1798" y="1347"/>
              </a:cxn>
              <a:cxn ang="0">
                <a:pos x="1694" y="1338"/>
              </a:cxn>
              <a:cxn ang="0">
                <a:pos x="1771" y="1269"/>
              </a:cxn>
              <a:cxn ang="0">
                <a:pos x="1621" y="1147"/>
              </a:cxn>
              <a:cxn ang="0">
                <a:pos x="1556" y="1134"/>
              </a:cxn>
              <a:cxn ang="0">
                <a:pos x="1323" y="1089"/>
              </a:cxn>
              <a:cxn ang="0">
                <a:pos x="474" y="1066"/>
              </a:cxn>
              <a:cxn ang="0">
                <a:pos x="375" y="962"/>
              </a:cxn>
              <a:cxn ang="0">
                <a:pos x="316" y="805"/>
              </a:cxn>
              <a:cxn ang="0">
                <a:pos x="86" y="658"/>
              </a:cxn>
            </a:cxnLst>
            <a:rect l="0" t="0" r="r" b="b"/>
            <a:pathLst>
              <a:path w="2465" h="1379">
                <a:moveTo>
                  <a:pt x="0" y="614"/>
                </a:moveTo>
                <a:lnTo>
                  <a:pt x="0" y="128"/>
                </a:lnTo>
                <a:lnTo>
                  <a:pt x="196" y="192"/>
                </a:lnTo>
                <a:lnTo>
                  <a:pt x="184" y="166"/>
                </a:lnTo>
                <a:lnTo>
                  <a:pt x="205" y="152"/>
                </a:lnTo>
                <a:lnTo>
                  <a:pt x="326" y="97"/>
                </a:lnTo>
                <a:lnTo>
                  <a:pt x="232" y="163"/>
                </a:lnTo>
                <a:lnTo>
                  <a:pt x="287" y="145"/>
                </a:lnTo>
                <a:lnTo>
                  <a:pt x="287" y="157"/>
                </a:lnTo>
                <a:lnTo>
                  <a:pt x="385" y="99"/>
                </a:lnTo>
                <a:lnTo>
                  <a:pt x="372" y="81"/>
                </a:lnTo>
                <a:lnTo>
                  <a:pt x="439" y="150"/>
                </a:lnTo>
                <a:lnTo>
                  <a:pt x="480" y="108"/>
                </a:lnTo>
                <a:lnTo>
                  <a:pt x="478" y="150"/>
                </a:lnTo>
                <a:lnTo>
                  <a:pt x="530" y="120"/>
                </a:lnTo>
                <a:lnTo>
                  <a:pt x="675" y="170"/>
                </a:lnTo>
                <a:lnTo>
                  <a:pt x="741" y="169"/>
                </a:lnTo>
                <a:lnTo>
                  <a:pt x="781" y="197"/>
                </a:lnTo>
                <a:lnTo>
                  <a:pt x="734" y="221"/>
                </a:lnTo>
                <a:lnTo>
                  <a:pt x="761" y="232"/>
                </a:lnTo>
                <a:lnTo>
                  <a:pt x="892" y="219"/>
                </a:lnTo>
                <a:lnTo>
                  <a:pt x="952" y="261"/>
                </a:lnTo>
                <a:lnTo>
                  <a:pt x="958" y="289"/>
                </a:lnTo>
                <a:lnTo>
                  <a:pt x="973" y="270"/>
                </a:lnTo>
                <a:lnTo>
                  <a:pt x="952" y="232"/>
                </a:lnTo>
                <a:lnTo>
                  <a:pt x="1014" y="185"/>
                </a:lnTo>
                <a:lnTo>
                  <a:pt x="952" y="216"/>
                </a:lnTo>
                <a:lnTo>
                  <a:pt x="930" y="203"/>
                </a:lnTo>
                <a:lnTo>
                  <a:pt x="1006" y="166"/>
                </a:lnTo>
                <a:lnTo>
                  <a:pt x="1047" y="217"/>
                </a:lnTo>
                <a:lnTo>
                  <a:pt x="1090" y="216"/>
                </a:lnTo>
                <a:lnTo>
                  <a:pt x="1117" y="237"/>
                </a:lnTo>
                <a:lnTo>
                  <a:pt x="1231" y="232"/>
                </a:lnTo>
                <a:lnTo>
                  <a:pt x="1229" y="217"/>
                </a:lnTo>
                <a:lnTo>
                  <a:pt x="1260" y="245"/>
                </a:lnTo>
                <a:lnTo>
                  <a:pt x="1265" y="221"/>
                </a:lnTo>
                <a:lnTo>
                  <a:pt x="1240" y="228"/>
                </a:lnTo>
                <a:lnTo>
                  <a:pt x="1221" y="200"/>
                </a:lnTo>
                <a:lnTo>
                  <a:pt x="1263" y="197"/>
                </a:lnTo>
                <a:lnTo>
                  <a:pt x="1280" y="219"/>
                </a:lnTo>
                <a:lnTo>
                  <a:pt x="1297" y="213"/>
                </a:lnTo>
                <a:lnTo>
                  <a:pt x="1291" y="247"/>
                </a:lnTo>
                <a:lnTo>
                  <a:pt x="1321" y="266"/>
                </a:lnTo>
                <a:lnTo>
                  <a:pt x="1312" y="217"/>
                </a:lnTo>
                <a:lnTo>
                  <a:pt x="1371" y="189"/>
                </a:lnTo>
                <a:lnTo>
                  <a:pt x="1355" y="166"/>
                </a:lnTo>
                <a:lnTo>
                  <a:pt x="1339" y="183"/>
                </a:lnTo>
                <a:lnTo>
                  <a:pt x="1369" y="142"/>
                </a:lnTo>
                <a:lnTo>
                  <a:pt x="1283" y="111"/>
                </a:lnTo>
                <a:lnTo>
                  <a:pt x="1292" y="40"/>
                </a:lnTo>
                <a:lnTo>
                  <a:pt x="1312" y="43"/>
                </a:lnTo>
                <a:lnTo>
                  <a:pt x="1323" y="0"/>
                </a:lnTo>
                <a:lnTo>
                  <a:pt x="1387" y="40"/>
                </a:lnTo>
                <a:lnTo>
                  <a:pt x="1389" y="67"/>
                </a:lnTo>
                <a:lnTo>
                  <a:pt x="1430" y="103"/>
                </a:lnTo>
                <a:lnTo>
                  <a:pt x="1403" y="101"/>
                </a:lnTo>
                <a:lnTo>
                  <a:pt x="1414" y="115"/>
                </a:lnTo>
                <a:lnTo>
                  <a:pt x="1399" y="131"/>
                </a:lnTo>
                <a:lnTo>
                  <a:pt x="1451" y="142"/>
                </a:lnTo>
                <a:lnTo>
                  <a:pt x="1432" y="150"/>
                </a:lnTo>
                <a:lnTo>
                  <a:pt x="1464" y="208"/>
                </a:lnTo>
                <a:lnTo>
                  <a:pt x="1489" y="156"/>
                </a:lnTo>
                <a:lnTo>
                  <a:pt x="1526" y="175"/>
                </a:lnTo>
                <a:lnTo>
                  <a:pt x="1536" y="212"/>
                </a:lnTo>
                <a:lnTo>
                  <a:pt x="1518" y="221"/>
                </a:lnTo>
                <a:lnTo>
                  <a:pt x="1551" y="266"/>
                </a:lnTo>
                <a:lnTo>
                  <a:pt x="1572" y="255"/>
                </a:lnTo>
                <a:lnTo>
                  <a:pt x="1598" y="188"/>
                </a:lnTo>
                <a:lnTo>
                  <a:pt x="1628" y="180"/>
                </a:lnTo>
                <a:lnTo>
                  <a:pt x="1605" y="123"/>
                </a:lnTo>
                <a:lnTo>
                  <a:pt x="1689" y="128"/>
                </a:lnTo>
                <a:lnTo>
                  <a:pt x="1722" y="163"/>
                </a:lnTo>
                <a:lnTo>
                  <a:pt x="1709" y="179"/>
                </a:lnTo>
                <a:lnTo>
                  <a:pt x="1725" y="188"/>
                </a:lnTo>
                <a:lnTo>
                  <a:pt x="1690" y="199"/>
                </a:lnTo>
                <a:lnTo>
                  <a:pt x="1720" y="272"/>
                </a:lnTo>
                <a:lnTo>
                  <a:pt x="1667" y="310"/>
                </a:lnTo>
                <a:lnTo>
                  <a:pt x="1647" y="292"/>
                </a:lnTo>
                <a:lnTo>
                  <a:pt x="1656" y="320"/>
                </a:lnTo>
                <a:lnTo>
                  <a:pt x="1574" y="299"/>
                </a:lnTo>
                <a:lnTo>
                  <a:pt x="1590" y="325"/>
                </a:lnTo>
                <a:lnTo>
                  <a:pt x="1556" y="361"/>
                </a:lnTo>
                <a:lnTo>
                  <a:pt x="1473" y="333"/>
                </a:lnTo>
                <a:lnTo>
                  <a:pt x="1503" y="361"/>
                </a:lnTo>
                <a:lnTo>
                  <a:pt x="1565" y="369"/>
                </a:lnTo>
                <a:lnTo>
                  <a:pt x="1521" y="429"/>
                </a:lnTo>
                <a:lnTo>
                  <a:pt x="1478" y="425"/>
                </a:lnTo>
                <a:lnTo>
                  <a:pt x="1456" y="458"/>
                </a:lnTo>
                <a:lnTo>
                  <a:pt x="1377" y="430"/>
                </a:lnTo>
                <a:lnTo>
                  <a:pt x="1451" y="458"/>
                </a:lnTo>
                <a:lnTo>
                  <a:pt x="1457" y="484"/>
                </a:lnTo>
                <a:lnTo>
                  <a:pt x="1403" y="494"/>
                </a:lnTo>
                <a:lnTo>
                  <a:pt x="1414" y="502"/>
                </a:lnTo>
                <a:lnTo>
                  <a:pt x="1399" y="502"/>
                </a:lnTo>
                <a:lnTo>
                  <a:pt x="1399" y="526"/>
                </a:lnTo>
                <a:lnTo>
                  <a:pt x="1340" y="559"/>
                </a:lnTo>
                <a:lnTo>
                  <a:pt x="1330" y="671"/>
                </a:lnTo>
                <a:lnTo>
                  <a:pt x="1351" y="694"/>
                </a:lnTo>
                <a:lnTo>
                  <a:pt x="1382" y="681"/>
                </a:lnTo>
                <a:lnTo>
                  <a:pt x="1396" y="767"/>
                </a:lnTo>
                <a:lnTo>
                  <a:pt x="1441" y="750"/>
                </a:lnTo>
                <a:lnTo>
                  <a:pt x="1497" y="772"/>
                </a:lnTo>
                <a:lnTo>
                  <a:pt x="1607" y="834"/>
                </a:lnTo>
                <a:lnTo>
                  <a:pt x="1598" y="859"/>
                </a:lnTo>
                <a:lnTo>
                  <a:pt x="1610" y="841"/>
                </a:lnTo>
                <a:lnTo>
                  <a:pt x="1695" y="846"/>
                </a:lnTo>
                <a:lnTo>
                  <a:pt x="1695" y="938"/>
                </a:lnTo>
                <a:lnTo>
                  <a:pt x="1720" y="970"/>
                </a:lnTo>
                <a:lnTo>
                  <a:pt x="1700" y="976"/>
                </a:lnTo>
                <a:lnTo>
                  <a:pt x="1742" y="994"/>
                </a:lnTo>
                <a:lnTo>
                  <a:pt x="1731" y="1023"/>
                </a:lnTo>
                <a:lnTo>
                  <a:pt x="1767" y="1020"/>
                </a:lnTo>
                <a:lnTo>
                  <a:pt x="1824" y="972"/>
                </a:lnTo>
                <a:lnTo>
                  <a:pt x="1801" y="959"/>
                </a:lnTo>
                <a:lnTo>
                  <a:pt x="1767" y="872"/>
                </a:lnTo>
                <a:lnTo>
                  <a:pt x="1873" y="795"/>
                </a:lnTo>
                <a:lnTo>
                  <a:pt x="1858" y="795"/>
                </a:lnTo>
                <a:lnTo>
                  <a:pt x="1834" y="704"/>
                </a:lnTo>
                <a:lnTo>
                  <a:pt x="1798" y="681"/>
                </a:lnTo>
                <a:lnTo>
                  <a:pt x="1847" y="643"/>
                </a:lnTo>
                <a:lnTo>
                  <a:pt x="1828" y="624"/>
                </a:lnTo>
                <a:lnTo>
                  <a:pt x="1838" y="591"/>
                </a:lnTo>
                <a:lnTo>
                  <a:pt x="1816" y="585"/>
                </a:lnTo>
                <a:lnTo>
                  <a:pt x="1838" y="551"/>
                </a:lnTo>
                <a:lnTo>
                  <a:pt x="1814" y="531"/>
                </a:lnTo>
                <a:lnTo>
                  <a:pt x="1827" y="503"/>
                </a:lnTo>
                <a:lnTo>
                  <a:pt x="1906" y="522"/>
                </a:lnTo>
                <a:lnTo>
                  <a:pt x="1940" y="507"/>
                </a:lnTo>
                <a:lnTo>
                  <a:pt x="2006" y="551"/>
                </a:lnTo>
                <a:lnTo>
                  <a:pt x="2006" y="570"/>
                </a:lnTo>
                <a:lnTo>
                  <a:pt x="2064" y="575"/>
                </a:lnTo>
                <a:lnTo>
                  <a:pt x="2067" y="623"/>
                </a:lnTo>
                <a:lnTo>
                  <a:pt x="2017" y="624"/>
                </a:lnTo>
                <a:lnTo>
                  <a:pt x="2062" y="631"/>
                </a:lnTo>
                <a:lnTo>
                  <a:pt x="2076" y="658"/>
                </a:lnTo>
                <a:lnTo>
                  <a:pt x="2029" y="695"/>
                </a:lnTo>
                <a:lnTo>
                  <a:pt x="2096" y="679"/>
                </a:lnTo>
                <a:lnTo>
                  <a:pt x="2100" y="711"/>
                </a:lnTo>
                <a:lnTo>
                  <a:pt x="2071" y="726"/>
                </a:lnTo>
                <a:lnTo>
                  <a:pt x="2111" y="690"/>
                </a:lnTo>
                <a:lnTo>
                  <a:pt x="2116" y="713"/>
                </a:lnTo>
                <a:lnTo>
                  <a:pt x="2157" y="679"/>
                </a:lnTo>
                <a:lnTo>
                  <a:pt x="2163" y="695"/>
                </a:lnTo>
                <a:lnTo>
                  <a:pt x="2189" y="648"/>
                </a:lnTo>
                <a:lnTo>
                  <a:pt x="2182" y="639"/>
                </a:lnTo>
                <a:lnTo>
                  <a:pt x="2211" y="614"/>
                </a:lnTo>
                <a:lnTo>
                  <a:pt x="2248" y="663"/>
                </a:lnTo>
                <a:lnTo>
                  <a:pt x="2216" y="676"/>
                </a:lnTo>
                <a:lnTo>
                  <a:pt x="2250" y="668"/>
                </a:lnTo>
                <a:lnTo>
                  <a:pt x="2261" y="690"/>
                </a:lnTo>
                <a:lnTo>
                  <a:pt x="2240" y="694"/>
                </a:lnTo>
                <a:lnTo>
                  <a:pt x="2268" y="699"/>
                </a:lnTo>
                <a:lnTo>
                  <a:pt x="2250" y="715"/>
                </a:lnTo>
                <a:lnTo>
                  <a:pt x="2270" y="711"/>
                </a:lnTo>
                <a:lnTo>
                  <a:pt x="2284" y="733"/>
                </a:lnTo>
                <a:lnTo>
                  <a:pt x="2274" y="744"/>
                </a:lnTo>
                <a:lnTo>
                  <a:pt x="2302" y="761"/>
                </a:lnTo>
                <a:lnTo>
                  <a:pt x="2258" y="781"/>
                </a:lnTo>
                <a:lnTo>
                  <a:pt x="2291" y="781"/>
                </a:lnTo>
                <a:lnTo>
                  <a:pt x="2284" y="800"/>
                </a:lnTo>
                <a:lnTo>
                  <a:pt x="2332" y="816"/>
                </a:lnTo>
                <a:lnTo>
                  <a:pt x="2349" y="856"/>
                </a:lnTo>
                <a:lnTo>
                  <a:pt x="2369" y="844"/>
                </a:lnTo>
                <a:lnTo>
                  <a:pt x="2417" y="872"/>
                </a:lnTo>
                <a:lnTo>
                  <a:pt x="2311" y="907"/>
                </a:lnTo>
                <a:lnTo>
                  <a:pt x="2332" y="927"/>
                </a:lnTo>
                <a:lnTo>
                  <a:pt x="2422" y="887"/>
                </a:lnTo>
                <a:lnTo>
                  <a:pt x="2422" y="919"/>
                </a:lnTo>
                <a:lnTo>
                  <a:pt x="2461" y="913"/>
                </a:lnTo>
                <a:lnTo>
                  <a:pt x="2465" y="932"/>
                </a:lnTo>
                <a:lnTo>
                  <a:pt x="2446" y="932"/>
                </a:lnTo>
                <a:lnTo>
                  <a:pt x="2465" y="972"/>
                </a:lnTo>
                <a:lnTo>
                  <a:pt x="2341" y="1053"/>
                </a:lnTo>
                <a:lnTo>
                  <a:pt x="2162" y="1053"/>
                </a:lnTo>
                <a:lnTo>
                  <a:pt x="2086" y="1110"/>
                </a:lnTo>
                <a:lnTo>
                  <a:pt x="2024" y="1191"/>
                </a:lnTo>
                <a:lnTo>
                  <a:pt x="2086" y="1129"/>
                </a:lnTo>
                <a:lnTo>
                  <a:pt x="2183" y="1094"/>
                </a:lnTo>
                <a:lnTo>
                  <a:pt x="2216" y="1121"/>
                </a:lnTo>
                <a:lnTo>
                  <a:pt x="2154" y="1143"/>
                </a:lnTo>
                <a:lnTo>
                  <a:pt x="2203" y="1157"/>
                </a:lnTo>
                <a:lnTo>
                  <a:pt x="2189" y="1182"/>
                </a:lnTo>
                <a:lnTo>
                  <a:pt x="2229" y="1226"/>
                </a:lnTo>
                <a:lnTo>
                  <a:pt x="2306" y="1242"/>
                </a:lnTo>
                <a:lnTo>
                  <a:pt x="2323" y="1187"/>
                </a:lnTo>
                <a:lnTo>
                  <a:pt x="2323" y="1221"/>
                </a:lnTo>
                <a:lnTo>
                  <a:pt x="2344" y="1217"/>
                </a:lnTo>
                <a:lnTo>
                  <a:pt x="2308" y="1251"/>
                </a:lnTo>
                <a:lnTo>
                  <a:pt x="2220" y="1279"/>
                </a:lnTo>
                <a:lnTo>
                  <a:pt x="2188" y="1321"/>
                </a:lnTo>
                <a:lnTo>
                  <a:pt x="2163" y="1284"/>
                </a:lnTo>
                <a:lnTo>
                  <a:pt x="2250" y="1249"/>
                </a:lnTo>
                <a:lnTo>
                  <a:pt x="2203" y="1250"/>
                </a:lnTo>
                <a:lnTo>
                  <a:pt x="2211" y="1226"/>
                </a:lnTo>
                <a:lnTo>
                  <a:pt x="2138" y="1254"/>
                </a:lnTo>
                <a:lnTo>
                  <a:pt x="2116" y="1235"/>
                </a:lnTo>
                <a:lnTo>
                  <a:pt x="2116" y="1187"/>
                </a:lnTo>
                <a:lnTo>
                  <a:pt x="2069" y="1168"/>
                </a:lnTo>
                <a:lnTo>
                  <a:pt x="2034" y="1251"/>
                </a:lnTo>
                <a:lnTo>
                  <a:pt x="1885" y="1284"/>
                </a:lnTo>
                <a:lnTo>
                  <a:pt x="1786" y="1314"/>
                </a:lnTo>
                <a:lnTo>
                  <a:pt x="1766" y="1331"/>
                </a:lnTo>
                <a:lnTo>
                  <a:pt x="1791" y="1335"/>
                </a:lnTo>
                <a:lnTo>
                  <a:pt x="1798" y="1347"/>
                </a:lnTo>
                <a:lnTo>
                  <a:pt x="1674" y="1379"/>
                </a:lnTo>
                <a:lnTo>
                  <a:pt x="1681" y="1362"/>
                </a:lnTo>
                <a:lnTo>
                  <a:pt x="1690" y="1355"/>
                </a:lnTo>
                <a:lnTo>
                  <a:pt x="1694" y="1338"/>
                </a:lnTo>
                <a:lnTo>
                  <a:pt x="1712" y="1327"/>
                </a:lnTo>
                <a:lnTo>
                  <a:pt x="1715" y="1251"/>
                </a:lnTo>
                <a:lnTo>
                  <a:pt x="1737" y="1279"/>
                </a:lnTo>
                <a:lnTo>
                  <a:pt x="1771" y="1269"/>
                </a:lnTo>
                <a:lnTo>
                  <a:pt x="1742" y="1226"/>
                </a:lnTo>
                <a:lnTo>
                  <a:pt x="1636" y="1205"/>
                </a:lnTo>
                <a:lnTo>
                  <a:pt x="1631" y="1205"/>
                </a:lnTo>
                <a:lnTo>
                  <a:pt x="1621" y="1147"/>
                </a:lnTo>
                <a:lnTo>
                  <a:pt x="1598" y="1150"/>
                </a:lnTo>
                <a:lnTo>
                  <a:pt x="1579" y="1115"/>
                </a:lnTo>
                <a:lnTo>
                  <a:pt x="1556" y="1114"/>
                </a:lnTo>
                <a:lnTo>
                  <a:pt x="1556" y="1134"/>
                </a:lnTo>
                <a:lnTo>
                  <a:pt x="1530" y="1105"/>
                </a:lnTo>
                <a:lnTo>
                  <a:pt x="1479" y="1147"/>
                </a:lnTo>
                <a:lnTo>
                  <a:pt x="1344" y="1115"/>
                </a:lnTo>
                <a:lnTo>
                  <a:pt x="1323" y="1089"/>
                </a:lnTo>
                <a:lnTo>
                  <a:pt x="1323" y="1105"/>
                </a:lnTo>
                <a:lnTo>
                  <a:pt x="528" y="1105"/>
                </a:lnTo>
                <a:lnTo>
                  <a:pt x="516" y="1075"/>
                </a:lnTo>
                <a:lnTo>
                  <a:pt x="474" y="1066"/>
                </a:lnTo>
                <a:lnTo>
                  <a:pt x="475" y="1044"/>
                </a:lnTo>
                <a:lnTo>
                  <a:pt x="385" y="1018"/>
                </a:lnTo>
                <a:lnTo>
                  <a:pt x="396" y="1003"/>
                </a:lnTo>
                <a:lnTo>
                  <a:pt x="375" y="962"/>
                </a:lnTo>
                <a:lnTo>
                  <a:pt x="354" y="959"/>
                </a:lnTo>
                <a:lnTo>
                  <a:pt x="305" y="877"/>
                </a:lnTo>
                <a:lnTo>
                  <a:pt x="315" y="851"/>
                </a:lnTo>
                <a:lnTo>
                  <a:pt x="316" y="805"/>
                </a:lnTo>
                <a:lnTo>
                  <a:pt x="262" y="781"/>
                </a:lnTo>
                <a:lnTo>
                  <a:pt x="159" y="634"/>
                </a:lnTo>
                <a:lnTo>
                  <a:pt x="101" y="676"/>
                </a:lnTo>
                <a:lnTo>
                  <a:pt x="86" y="658"/>
                </a:lnTo>
                <a:lnTo>
                  <a:pt x="82" y="652"/>
                </a:lnTo>
                <a:lnTo>
                  <a:pt x="52" y="614"/>
                </a:lnTo>
                <a:lnTo>
                  <a:pt x="0" y="614"/>
                </a:lnTo>
                <a:close/>
              </a:path>
            </a:pathLst>
          </a:custGeom>
          <a:gradFill rotWithShape="0">
            <a:gsLst>
              <a:gs pos="0">
                <a:srgbClr val="CCFF99"/>
              </a:gs>
              <a:gs pos="100000">
                <a:srgbClr val="CCFF99">
                  <a:gamma/>
                  <a:shade val="46275"/>
                  <a:invGamma/>
                </a:srgbClr>
              </a:gs>
            </a:gsLst>
            <a:path path="rect">
              <a:fillToRect l="50000" t="50000" r="50000" b="50000"/>
            </a:path>
          </a:gra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03" name="Freeform 23"/>
          <p:cNvSpPr>
            <a:spLocks/>
          </p:cNvSpPr>
          <p:nvPr/>
        </p:nvSpPr>
        <p:spPr bwMode="auto">
          <a:xfrm>
            <a:off x="1508276" y="3726065"/>
            <a:ext cx="117475" cy="73025"/>
          </a:xfrm>
          <a:custGeom>
            <a:avLst/>
            <a:gdLst/>
            <a:ahLst/>
            <a:cxnLst>
              <a:cxn ang="0">
                <a:pos x="0" y="0"/>
              </a:cxn>
              <a:cxn ang="0">
                <a:pos x="81" y="19"/>
              </a:cxn>
              <a:cxn ang="0">
                <a:pos x="148" y="91"/>
              </a:cxn>
              <a:cxn ang="0">
                <a:pos x="109" y="78"/>
              </a:cxn>
              <a:cxn ang="0">
                <a:pos x="0" y="0"/>
              </a:cxn>
            </a:cxnLst>
            <a:rect l="0" t="0" r="r" b="b"/>
            <a:pathLst>
              <a:path w="148" h="91">
                <a:moveTo>
                  <a:pt x="0" y="0"/>
                </a:moveTo>
                <a:lnTo>
                  <a:pt x="81" y="19"/>
                </a:lnTo>
                <a:lnTo>
                  <a:pt x="148" y="91"/>
                </a:lnTo>
                <a:lnTo>
                  <a:pt x="109" y="78"/>
                </a:lnTo>
                <a:lnTo>
                  <a:pt x="0" y="0"/>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04" name="Freeform 24"/>
          <p:cNvSpPr>
            <a:spLocks/>
          </p:cNvSpPr>
          <p:nvPr/>
        </p:nvSpPr>
        <p:spPr bwMode="auto">
          <a:xfrm>
            <a:off x="1565426" y="2783090"/>
            <a:ext cx="238125" cy="163512"/>
          </a:xfrm>
          <a:custGeom>
            <a:avLst/>
            <a:gdLst/>
            <a:ahLst/>
            <a:cxnLst>
              <a:cxn ang="0">
                <a:pos x="0" y="158"/>
              </a:cxn>
              <a:cxn ang="0">
                <a:pos x="13" y="130"/>
              </a:cxn>
              <a:cxn ang="0">
                <a:pos x="54" y="44"/>
              </a:cxn>
              <a:cxn ang="0">
                <a:pos x="37" y="9"/>
              </a:cxn>
              <a:cxn ang="0">
                <a:pos x="129" y="0"/>
              </a:cxn>
              <a:cxn ang="0">
                <a:pos x="193" y="35"/>
              </a:cxn>
              <a:cxn ang="0">
                <a:pos x="238" y="15"/>
              </a:cxn>
              <a:cxn ang="0">
                <a:pos x="301" y="63"/>
              </a:cxn>
              <a:cxn ang="0">
                <a:pos x="164" y="139"/>
              </a:cxn>
              <a:cxn ang="0">
                <a:pos x="150" y="186"/>
              </a:cxn>
              <a:cxn ang="0">
                <a:pos x="83" y="207"/>
              </a:cxn>
              <a:cxn ang="0">
                <a:pos x="52" y="172"/>
              </a:cxn>
              <a:cxn ang="0">
                <a:pos x="0" y="158"/>
              </a:cxn>
            </a:cxnLst>
            <a:rect l="0" t="0" r="r" b="b"/>
            <a:pathLst>
              <a:path w="301" h="207">
                <a:moveTo>
                  <a:pt x="0" y="158"/>
                </a:moveTo>
                <a:lnTo>
                  <a:pt x="13" y="130"/>
                </a:lnTo>
                <a:lnTo>
                  <a:pt x="54" y="44"/>
                </a:lnTo>
                <a:lnTo>
                  <a:pt x="37" y="9"/>
                </a:lnTo>
                <a:lnTo>
                  <a:pt x="129" y="0"/>
                </a:lnTo>
                <a:lnTo>
                  <a:pt x="193" y="35"/>
                </a:lnTo>
                <a:lnTo>
                  <a:pt x="238" y="15"/>
                </a:lnTo>
                <a:lnTo>
                  <a:pt x="301" y="63"/>
                </a:lnTo>
                <a:lnTo>
                  <a:pt x="164" y="139"/>
                </a:lnTo>
                <a:lnTo>
                  <a:pt x="150" y="186"/>
                </a:lnTo>
                <a:lnTo>
                  <a:pt x="83" y="207"/>
                </a:lnTo>
                <a:lnTo>
                  <a:pt x="52" y="172"/>
                </a:lnTo>
                <a:lnTo>
                  <a:pt x="0" y="158"/>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05" name="Freeform 25"/>
          <p:cNvSpPr>
            <a:spLocks/>
          </p:cNvSpPr>
          <p:nvPr/>
        </p:nvSpPr>
        <p:spPr bwMode="auto">
          <a:xfrm>
            <a:off x="1633689" y="2630690"/>
            <a:ext cx="168275" cy="92075"/>
          </a:xfrm>
          <a:custGeom>
            <a:avLst/>
            <a:gdLst/>
            <a:ahLst/>
            <a:cxnLst>
              <a:cxn ang="0">
                <a:pos x="0" y="89"/>
              </a:cxn>
              <a:cxn ang="0">
                <a:pos x="48" y="105"/>
              </a:cxn>
              <a:cxn ang="0">
                <a:pos x="60" y="87"/>
              </a:cxn>
              <a:cxn ang="0">
                <a:pos x="72" y="116"/>
              </a:cxn>
              <a:cxn ang="0">
                <a:pos x="94" y="104"/>
              </a:cxn>
              <a:cxn ang="0">
                <a:pos x="89" y="79"/>
              </a:cxn>
              <a:cxn ang="0">
                <a:pos x="111" y="92"/>
              </a:cxn>
              <a:cxn ang="0">
                <a:pos x="127" y="51"/>
              </a:cxn>
              <a:cxn ang="0">
                <a:pos x="146" y="48"/>
              </a:cxn>
              <a:cxn ang="0">
                <a:pos x="152" y="87"/>
              </a:cxn>
              <a:cxn ang="0">
                <a:pos x="197" y="58"/>
              </a:cxn>
              <a:cxn ang="0">
                <a:pos x="182" y="26"/>
              </a:cxn>
              <a:cxn ang="0">
                <a:pos x="211" y="15"/>
              </a:cxn>
              <a:cxn ang="0">
                <a:pos x="181" y="0"/>
              </a:cxn>
              <a:cxn ang="0">
                <a:pos x="104" y="15"/>
              </a:cxn>
              <a:cxn ang="0">
                <a:pos x="0" y="89"/>
              </a:cxn>
            </a:cxnLst>
            <a:rect l="0" t="0" r="r" b="b"/>
            <a:pathLst>
              <a:path w="211" h="116">
                <a:moveTo>
                  <a:pt x="0" y="89"/>
                </a:moveTo>
                <a:lnTo>
                  <a:pt x="48" y="105"/>
                </a:lnTo>
                <a:lnTo>
                  <a:pt x="60" y="87"/>
                </a:lnTo>
                <a:lnTo>
                  <a:pt x="72" y="116"/>
                </a:lnTo>
                <a:lnTo>
                  <a:pt x="94" y="104"/>
                </a:lnTo>
                <a:lnTo>
                  <a:pt x="89" y="79"/>
                </a:lnTo>
                <a:lnTo>
                  <a:pt x="111" y="92"/>
                </a:lnTo>
                <a:lnTo>
                  <a:pt x="127" y="51"/>
                </a:lnTo>
                <a:lnTo>
                  <a:pt x="146" y="48"/>
                </a:lnTo>
                <a:lnTo>
                  <a:pt x="152" y="87"/>
                </a:lnTo>
                <a:lnTo>
                  <a:pt x="197" y="58"/>
                </a:lnTo>
                <a:lnTo>
                  <a:pt x="182" y="26"/>
                </a:lnTo>
                <a:lnTo>
                  <a:pt x="211" y="15"/>
                </a:lnTo>
                <a:lnTo>
                  <a:pt x="181" y="0"/>
                </a:lnTo>
                <a:lnTo>
                  <a:pt x="104" y="15"/>
                </a:lnTo>
                <a:lnTo>
                  <a:pt x="0" y="89"/>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06" name="Freeform 26"/>
          <p:cNvSpPr>
            <a:spLocks/>
          </p:cNvSpPr>
          <p:nvPr/>
        </p:nvSpPr>
        <p:spPr bwMode="auto">
          <a:xfrm>
            <a:off x="1722589" y="2841827"/>
            <a:ext cx="412750" cy="222250"/>
          </a:xfrm>
          <a:custGeom>
            <a:avLst/>
            <a:gdLst/>
            <a:ahLst/>
            <a:cxnLst>
              <a:cxn ang="0">
                <a:pos x="0" y="89"/>
              </a:cxn>
              <a:cxn ang="0">
                <a:pos x="30" y="68"/>
              </a:cxn>
              <a:cxn ang="0">
                <a:pos x="16" y="55"/>
              </a:cxn>
              <a:cxn ang="0">
                <a:pos x="76" y="17"/>
              </a:cxn>
              <a:cxn ang="0">
                <a:pos x="128" y="0"/>
              </a:cxn>
              <a:cxn ang="0">
                <a:pos x="145" y="30"/>
              </a:cxn>
              <a:cxn ang="0">
                <a:pos x="127" y="44"/>
              </a:cxn>
              <a:cxn ang="0">
                <a:pos x="174" y="22"/>
              </a:cxn>
              <a:cxn ang="0">
                <a:pos x="224" y="41"/>
              </a:cxn>
              <a:cxn ang="0">
                <a:pos x="205" y="63"/>
              </a:cxn>
              <a:cxn ang="0">
                <a:pos x="266" y="47"/>
              </a:cxn>
              <a:cxn ang="0">
                <a:pos x="247" y="26"/>
              </a:cxn>
              <a:cxn ang="0">
                <a:pos x="272" y="27"/>
              </a:cxn>
              <a:cxn ang="0">
                <a:pos x="318" y="102"/>
              </a:cxn>
              <a:cxn ang="0">
                <a:pos x="334" y="84"/>
              </a:cxn>
              <a:cxn ang="0">
                <a:pos x="317" y="2"/>
              </a:cxn>
              <a:cxn ang="0">
                <a:pos x="354" y="3"/>
              </a:cxn>
              <a:cxn ang="0">
                <a:pos x="396" y="34"/>
              </a:cxn>
              <a:cxn ang="0">
                <a:pos x="419" y="135"/>
              </a:cxn>
              <a:cxn ang="0">
                <a:pos x="521" y="184"/>
              </a:cxn>
              <a:cxn ang="0">
                <a:pos x="521" y="211"/>
              </a:cxn>
              <a:cxn ang="0">
                <a:pos x="494" y="200"/>
              </a:cxn>
              <a:cxn ang="0">
                <a:pos x="461" y="220"/>
              </a:cxn>
              <a:cxn ang="0">
                <a:pos x="507" y="240"/>
              </a:cxn>
              <a:cxn ang="0">
                <a:pos x="463" y="263"/>
              </a:cxn>
              <a:cxn ang="0">
                <a:pos x="400" y="253"/>
              </a:cxn>
              <a:cxn ang="0">
                <a:pos x="361" y="225"/>
              </a:cxn>
              <a:cxn ang="0">
                <a:pos x="274" y="271"/>
              </a:cxn>
              <a:cxn ang="0">
                <a:pos x="167" y="280"/>
              </a:cxn>
              <a:cxn ang="0">
                <a:pos x="147" y="237"/>
              </a:cxn>
              <a:cxn ang="0">
                <a:pos x="86" y="235"/>
              </a:cxn>
              <a:cxn ang="0">
                <a:pos x="50" y="195"/>
              </a:cxn>
              <a:cxn ang="0">
                <a:pos x="200" y="171"/>
              </a:cxn>
              <a:cxn ang="0">
                <a:pos x="42" y="160"/>
              </a:cxn>
              <a:cxn ang="0">
                <a:pos x="22" y="136"/>
              </a:cxn>
              <a:cxn ang="0">
                <a:pos x="102" y="111"/>
              </a:cxn>
              <a:cxn ang="0">
                <a:pos x="30" y="114"/>
              </a:cxn>
              <a:cxn ang="0">
                <a:pos x="35" y="102"/>
              </a:cxn>
              <a:cxn ang="0">
                <a:pos x="0" y="89"/>
              </a:cxn>
            </a:cxnLst>
            <a:rect l="0" t="0" r="r" b="b"/>
            <a:pathLst>
              <a:path w="521" h="280">
                <a:moveTo>
                  <a:pt x="0" y="89"/>
                </a:moveTo>
                <a:lnTo>
                  <a:pt x="30" y="68"/>
                </a:lnTo>
                <a:lnTo>
                  <a:pt x="16" y="55"/>
                </a:lnTo>
                <a:lnTo>
                  <a:pt x="76" y="17"/>
                </a:lnTo>
                <a:lnTo>
                  <a:pt x="128" y="0"/>
                </a:lnTo>
                <a:lnTo>
                  <a:pt x="145" y="30"/>
                </a:lnTo>
                <a:lnTo>
                  <a:pt x="127" y="44"/>
                </a:lnTo>
                <a:lnTo>
                  <a:pt x="174" y="22"/>
                </a:lnTo>
                <a:lnTo>
                  <a:pt x="224" y="41"/>
                </a:lnTo>
                <a:lnTo>
                  <a:pt x="205" y="63"/>
                </a:lnTo>
                <a:lnTo>
                  <a:pt x="266" y="47"/>
                </a:lnTo>
                <a:lnTo>
                  <a:pt x="247" y="26"/>
                </a:lnTo>
                <a:lnTo>
                  <a:pt x="272" y="27"/>
                </a:lnTo>
                <a:lnTo>
                  <a:pt x="318" y="102"/>
                </a:lnTo>
                <a:lnTo>
                  <a:pt x="334" y="84"/>
                </a:lnTo>
                <a:lnTo>
                  <a:pt x="317" y="2"/>
                </a:lnTo>
                <a:lnTo>
                  <a:pt x="354" y="3"/>
                </a:lnTo>
                <a:lnTo>
                  <a:pt x="396" y="34"/>
                </a:lnTo>
                <a:lnTo>
                  <a:pt x="419" y="135"/>
                </a:lnTo>
                <a:lnTo>
                  <a:pt x="521" y="184"/>
                </a:lnTo>
                <a:lnTo>
                  <a:pt x="521" y="211"/>
                </a:lnTo>
                <a:lnTo>
                  <a:pt x="494" y="200"/>
                </a:lnTo>
                <a:lnTo>
                  <a:pt x="461" y="220"/>
                </a:lnTo>
                <a:lnTo>
                  <a:pt x="507" y="240"/>
                </a:lnTo>
                <a:lnTo>
                  <a:pt x="463" y="263"/>
                </a:lnTo>
                <a:lnTo>
                  <a:pt x="400" y="253"/>
                </a:lnTo>
                <a:lnTo>
                  <a:pt x="361" y="225"/>
                </a:lnTo>
                <a:lnTo>
                  <a:pt x="274" y="271"/>
                </a:lnTo>
                <a:lnTo>
                  <a:pt x="167" y="280"/>
                </a:lnTo>
                <a:lnTo>
                  <a:pt x="147" y="237"/>
                </a:lnTo>
                <a:lnTo>
                  <a:pt x="86" y="235"/>
                </a:lnTo>
                <a:lnTo>
                  <a:pt x="50" y="195"/>
                </a:lnTo>
                <a:lnTo>
                  <a:pt x="200" y="171"/>
                </a:lnTo>
                <a:lnTo>
                  <a:pt x="42" y="160"/>
                </a:lnTo>
                <a:lnTo>
                  <a:pt x="22" y="136"/>
                </a:lnTo>
                <a:lnTo>
                  <a:pt x="102" y="111"/>
                </a:lnTo>
                <a:lnTo>
                  <a:pt x="30" y="114"/>
                </a:lnTo>
                <a:lnTo>
                  <a:pt x="35" y="102"/>
                </a:lnTo>
                <a:lnTo>
                  <a:pt x="0" y="89"/>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07" name="Freeform 27"/>
          <p:cNvSpPr>
            <a:spLocks/>
          </p:cNvSpPr>
          <p:nvPr/>
        </p:nvSpPr>
        <p:spPr bwMode="auto">
          <a:xfrm>
            <a:off x="1754339" y="2665615"/>
            <a:ext cx="280987" cy="122237"/>
          </a:xfrm>
          <a:custGeom>
            <a:avLst/>
            <a:gdLst/>
            <a:ahLst/>
            <a:cxnLst>
              <a:cxn ang="0">
                <a:pos x="0" y="104"/>
              </a:cxn>
              <a:cxn ang="0">
                <a:pos x="11" y="91"/>
              </a:cxn>
              <a:cxn ang="0">
                <a:pos x="71" y="76"/>
              </a:cxn>
              <a:cxn ang="0">
                <a:pos x="11" y="79"/>
              </a:cxn>
              <a:cxn ang="0">
                <a:pos x="82" y="64"/>
              </a:cxn>
              <a:cxn ang="0">
                <a:pos x="25" y="64"/>
              </a:cxn>
              <a:cxn ang="0">
                <a:pos x="29" y="47"/>
              </a:cxn>
              <a:cxn ang="0">
                <a:pos x="86" y="45"/>
              </a:cxn>
              <a:cxn ang="0">
                <a:pos x="45" y="41"/>
              </a:cxn>
              <a:cxn ang="0">
                <a:pos x="76" y="24"/>
              </a:cxn>
              <a:cxn ang="0">
                <a:pos x="148" y="45"/>
              </a:cxn>
              <a:cxn ang="0">
                <a:pos x="183" y="84"/>
              </a:cxn>
              <a:cxn ang="0">
                <a:pos x="250" y="88"/>
              </a:cxn>
              <a:cxn ang="0">
                <a:pos x="225" y="64"/>
              </a:cxn>
              <a:cxn ang="0">
                <a:pos x="238" y="48"/>
              </a:cxn>
              <a:cxn ang="0">
                <a:pos x="210" y="31"/>
              </a:cxn>
              <a:cxn ang="0">
                <a:pos x="255" y="0"/>
              </a:cxn>
              <a:cxn ang="0">
                <a:pos x="277" y="35"/>
              </a:cxn>
              <a:cxn ang="0">
                <a:pos x="262" y="51"/>
              </a:cxn>
              <a:cxn ang="0">
                <a:pos x="288" y="56"/>
              </a:cxn>
              <a:cxn ang="0">
                <a:pos x="278" y="72"/>
              </a:cxn>
              <a:cxn ang="0">
                <a:pos x="311" y="76"/>
              </a:cxn>
              <a:cxn ang="0">
                <a:pos x="330" y="55"/>
              </a:cxn>
              <a:cxn ang="0">
                <a:pos x="354" y="82"/>
              </a:cxn>
              <a:cxn ang="0">
                <a:pos x="335" y="118"/>
              </a:cxn>
              <a:cxn ang="0">
                <a:pos x="258" y="117"/>
              </a:cxn>
              <a:cxn ang="0">
                <a:pos x="143" y="156"/>
              </a:cxn>
              <a:cxn ang="0">
                <a:pos x="93" y="134"/>
              </a:cxn>
              <a:cxn ang="0">
                <a:pos x="193" y="100"/>
              </a:cxn>
              <a:cxn ang="0">
                <a:pos x="109" y="122"/>
              </a:cxn>
              <a:cxn ang="0">
                <a:pos x="123" y="91"/>
              </a:cxn>
              <a:cxn ang="0">
                <a:pos x="81" y="124"/>
              </a:cxn>
              <a:cxn ang="0">
                <a:pos x="29" y="117"/>
              </a:cxn>
              <a:cxn ang="0">
                <a:pos x="0" y="104"/>
              </a:cxn>
            </a:cxnLst>
            <a:rect l="0" t="0" r="r" b="b"/>
            <a:pathLst>
              <a:path w="354" h="156">
                <a:moveTo>
                  <a:pt x="0" y="104"/>
                </a:moveTo>
                <a:lnTo>
                  <a:pt x="11" y="91"/>
                </a:lnTo>
                <a:lnTo>
                  <a:pt x="71" y="76"/>
                </a:lnTo>
                <a:lnTo>
                  <a:pt x="11" y="79"/>
                </a:lnTo>
                <a:lnTo>
                  <a:pt x="82" y="64"/>
                </a:lnTo>
                <a:lnTo>
                  <a:pt x="25" y="64"/>
                </a:lnTo>
                <a:lnTo>
                  <a:pt x="29" y="47"/>
                </a:lnTo>
                <a:lnTo>
                  <a:pt x="86" y="45"/>
                </a:lnTo>
                <a:lnTo>
                  <a:pt x="45" y="41"/>
                </a:lnTo>
                <a:lnTo>
                  <a:pt x="76" y="24"/>
                </a:lnTo>
                <a:lnTo>
                  <a:pt x="148" y="45"/>
                </a:lnTo>
                <a:lnTo>
                  <a:pt x="183" y="84"/>
                </a:lnTo>
                <a:lnTo>
                  <a:pt x="250" y="88"/>
                </a:lnTo>
                <a:lnTo>
                  <a:pt x="225" y="64"/>
                </a:lnTo>
                <a:lnTo>
                  <a:pt x="238" y="48"/>
                </a:lnTo>
                <a:lnTo>
                  <a:pt x="210" y="31"/>
                </a:lnTo>
                <a:lnTo>
                  <a:pt x="255" y="0"/>
                </a:lnTo>
                <a:lnTo>
                  <a:pt x="277" y="35"/>
                </a:lnTo>
                <a:lnTo>
                  <a:pt x="262" y="51"/>
                </a:lnTo>
                <a:lnTo>
                  <a:pt x="288" y="56"/>
                </a:lnTo>
                <a:lnTo>
                  <a:pt x="278" y="72"/>
                </a:lnTo>
                <a:lnTo>
                  <a:pt x="311" y="76"/>
                </a:lnTo>
                <a:lnTo>
                  <a:pt x="330" y="55"/>
                </a:lnTo>
                <a:lnTo>
                  <a:pt x="354" y="82"/>
                </a:lnTo>
                <a:lnTo>
                  <a:pt x="335" y="118"/>
                </a:lnTo>
                <a:lnTo>
                  <a:pt x="258" y="117"/>
                </a:lnTo>
                <a:lnTo>
                  <a:pt x="143" y="156"/>
                </a:lnTo>
                <a:lnTo>
                  <a:pt x="93" y="134"/>
                </a:lnTo>
                <a:lnTo>
                  <a:pt x="193" y="100"/>
                </a:lnTo>
                <a:lnTo>
                  <a:pt x="109" y="122"/>
                </a:lnTo>
                <a:lnTo>
                  <a:pt x="123" y="91"/>
                </a:lnTo>
                <a:lnTo>
                  <a:pt x="81" y="124"/>
                </a:lnTo>
                <a:lnTo>
                  <a:pt x="29" y="117"/>
                </a:lnTo>
                <a:lnTo>
                  <a:pt x="0" y="104"/>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08" name="Freeform 28"/>
          <p:cNvSpPr>
            <a:spLocks/>
          </p:cNvSpPr>
          <p:nvPr/>
        </p:nvSpPr>
        <p:spPr bwMode="auto">
          <a:xfrm>
            <a:off x="2033739" y="2535440"/>
            <a:ext cx="144462" cy="77787"/>
          </a:xfrm>
          <a:custGeom>
            <a:avLst/>
            <a:gdLst/>
            <a:ahLst/>
            <a:cxnLst>
              <a:cxn ang="0">
                <a:pos x="0" y="0"/>
              </a:cxn>
              <a:cxn ang="0">
                <a:pos x="16" y="35"/>
              </a:cxn>
              <a:cxn ang="0">
                <a:pos x="60" y="35"/>
              </a:cxn>
              <a:cxn ang="0">
                <a:pos x="45" y="43"/>
              </a:cxn>
              <a:cxn ang="0">
                <a:pos x="55" y="54"/>
              </a:cxn>
              <a:cxn ang="0">
                <a:pos x="18" y="60"/>
              </a:cxn>
              <a:cxn ang="0">
                <a:pos x="81" y="73"/>
              </a:cxn>
              <a:cxn ang="0">
                <a:pos x="184" y="97"/>
              </a:cxn>
              <a:cxn ang="0">
                <a:pos x="169" y="41"/>
              </a:cxn>
              <a:cxn ang="0">
                <a:pos x="95" y="9"/>
              </a:cxn>
              <a:cxn ang="0">
                <a:pos x="69" y="21"/>
              </a:cxn>
              <a:cxn ang="0">
                <a:pos x="64" y="0"/>
              </a:cxn>
              <a:cxn ang="0">
                <a:pos x="0" y="0"/>
              </a:cxn>
            </a:cxnLst>
            <a:rect l="0" t="0" r="r" b="b"/>
            <a:pathLst>
              <a:path w="184" h="97">
                <a:moveTo>
                  <a:pt x="0" y="0"/>
                </a:moveTo>
                <a:lnTo>
                  <a:pt x="16" y="35"/>
                </a:lnTo>
                <a:lnTo>
                  <a:pt x="60" y="35"/>
                </a:lnTo>
                <a:lnTo>
                  <a:pt x="45" y="43"/>
                </a:lnTo>
                <a:lnTo>
                  <a:pt x="55" y="54"/>
                </a:lnTo>
                <a:lnTo>
                  <a:pt x="18" y="60"/>
                </a:lnTo>
                <a:lnTo>
                  <a:pt x="81" y="73"/>
                </a:lnTo>
                <a:lnTo>
                  <a:pt x="184" y="97"/>
                </a:lnTo>
                <a:lnTo>
                  <a:pt x="169" y="41"/>
                </a:lnTo>
                <a:lnTo>
                  <a:pt x="95" y="9"/>
                </a:lnTo>
                <a:lnTo>
                  <a:pt x="69" y="21"/>
                </a:lnTo>
                <a:lnTo>
                  <a:pt x="64" y="0"/>
                </a:lnTo>
                <a:lnTo>
                  <a:pt x="0" y="0"/>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09" name="Freeform 29"/>
          <p:cNvSpPr>
            <a:spLocks/>
          </p:cNvSpPr>
          <p:nvPr/>
        </p:nvSpPr>
        <p:spPr bwMode="auto">
          <a:xfrm>
            <a:off x="2102001" y="2683077"/>
            <a:ext cx="114300" cy="77788"/>
          </a:xfrm>
          <a:custGeom>
            <a:avLst/>
            <a:gdLst/>
            <a:ahLst/>
            <a:cxnLst>
              <a:cxn ang="0">
                <a:pos x="0" y="65"/>
              </a:cxn>
              <a:cxn ang="0">
                <a:pos x="16" y="41"/>
              </a:cxn>
              <a:cxn ang="0">
                <a:pos x="43" y="44"/>
              </a:cxn>
              <a:cxn ang="0">
                <a:pos x="9" y="20"/>
              </a:cxn>
              <a:cxn ang="0">
                <a:pos x="17" y="8"/>
              </a:cxn>
              <a:cxn ang="0">
                <a:pos x="76" y="37"/>
              </a:cxn>
              <a:cxn ang="0">
                <a:pos x="42" y="4"/>
              </a:cxn>
              <a:cxn ang="0">
                <a:pos x="129" y="0"/>
              </a:cxn>
              <a:cxn ang="0">
                <a:pos x="146" y="72"/>
              </a:cxn>
              <a:cxn ang="0">
                <a:pos x="128" y="59"/>
              </a:cxn>
              <a:cxn ang="0">
                <a:pos x="127" y="99"/>
              </a:cxn>
              <a:cxn ang="0">
                <a:pos x="56" y="95"/>
              </a:cxn>
              <a:cxn ang="0">
                <a:pos x="69" y="83"/>
              </a:cxn>
              <a:cxn ang="0">
                <a:pos x="51" y="68"/>
              </a:cxn>
              <a:cxn ang="0">
                <a:pos x="103" y="49"/>
              </a:cxn>
              <a:cxn ang="0">
                <a:pos x="0" y="65"/>
              </a:cxn>
            </a:cxnLst>
            <a:rect l="0" t="0" r="r" b="b"/>
            <a:pathLst>
              <a:path w="146" h="99">
                <a:moveTo>
                  <a:pt x="0" y="65"/>
                </a:moveTo>
                <a:lnTo>
                  <a:pt x="16" y="41"/>
                </a:lnTo>
                <a:lnTo>
                  <a:pt x="43" y="44"/>
                </a:lnTo>
                <a:lnTo>
                  <a:pt x="9" y="20"/>
                </a:lnTo>
                <a:lnTo>
                  <a:pt x="17" y="8"/>
                </a:lnTo>
                <a:lnTo>
                  <a:pt x="76" y="37"/>
                </a:lnTo>
                <a:lnTo>
                  <a:pt x="42" y="4"/>
                </a:lnTo>
                <a:lnTo>
                  <a:pt x="129" y="0"/>
                </a:lnTo>
                <a:lnTo>
                  <a:pt x="146" y="72"/>
                </a:lnTo>
                <a:lnTo>
                  <a:pt x="128" y="59"/>
                </a:lnTo>
                <a:lnTo>
                  <a:pt x="127" y="99"/>
                </a:lnTo>
                <a:lnTo>
                  <a:pt x="56" y="95"/>
                </a:lnTo>
                <a:lnTo>
                  <a:pt x="69" y="83"/>
                </a:lnTo>
                <a:lnTo>
                  <a:pt x="51" y="68"/>
                </a:lnTo>
                <a:lnTo>
                  <a:pt x="103" y="49"/>
                </a:lnTo>
                <a:lnTo>
                  <a:pt x="0" y="65"/>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10" name="Freeform 30"/>
          <p:cNvSpPr>
            <a:spLocks/>
          </p:cNvSpPr>
          <p:nvPr/>
        </p:nvSpPr>
        <p:spPr bwMode="auto">
          <a:xfrm>
            <a:off x="2105176" y="2816427"/>
            <a:ext cx="133350" cy="122238"/>
          </a:xfrm>
          <a:custGeom>
            <a:avLst/>
            <a:gdLst/>
            <a:ahLst/>
            <a:cxnLst>
              <a:cxn ang="0">
                <a:pos x="0" y="76"/>
              </a:cxn>
              <a:cxn ang="0">
                <a:pos x="8" y="58"/>
              </a:cxn>
              <a:cxn ang="0">
                <a:pos x="65" y="69"/>
              </a:cxn>
              <a:cxn ang="0">
                <a:pos x="57" y="45"/>
              </a:cxn>
              <a:cxn ang="0">
                <a:pos x="72" y="47"/>
              </a:cxn>
              <a:cxn ang="0">
                <a:pos x="36" y="34"/>
              </a:cxn>
              <a:cxn ang="0">
                <a:pos x="52" y="26"/>
              </a:cxn>
              <a:cxn ang="0">
                <a:pos x="36" y="13"/>
              </a:cxn>
              <a:cxn ang="0">
                <a:pos x="144" y="0"/>
              </a:cxn>
              <a:cxn ang="0">
                <a:pos x="147" y="34"/>
              </a:cxn>
              <a:cxn ang="0">
                <a:pos x="114" y="63"/>
              </a:cxn>
              <a:cxn ang="0">
                <a:pos x="164" y="69"/>
              </a:cxn>
              <a:cxn ang="0">
                <a:pos x="170" y="122"/>
              </a:cxn>
              <a:cxn ang="0">
                <a:pos x="95" y="154"/>
              </a:cxn>
              <a:cxn ang="0">
                <a:pos x="65" y="111"/>
              </a:cxn>
              <a:cxn ang="0">
                <a:pos x="0" y="76"/>
              </a:cxn>
            </a:cxnLst>
            <a:rect l="0" t="0" r="r" b="b"/>
            <a:pathLst>
              <a:path w="170" h="154">
                <a:moveTo>
                  <a:pt x="0" y="76"/>
                </a:moveTo>
                <a:lnTo>
                  <a:pt x="8" y="58"/>
                </a:lnTo>
                <a:lnTo>
                  <a:pt x="65" y="69"/>
                </a:lnTo>
                <a:lnTo>
                  <a:pt x="57" y="45"/>
                </a:lnTo>
                <a:lnTo>
                  <a:pt x="72" y="47"/>
                </a:lnTo>
                <a:lnTo>
                  <a:pt x="36" y="34"/>
                </a:lnTo>
                <a:lnTo>
                  <a:pt x="52" y="26"/>
                </a:lnTo>
                <a:lnTo>
                  <a:pt x="36" y="13"/>
                </a:lnTo>
                <a:lnTo>
                  <a:pt x="144" y="0"/>
                </a:lnTo>
                <a:lnTo>
                  <a:pt x="147" y="34"/>
                </a:lnTo>
                <a:lnTo>
                  <a:pt x="114" y="63"/>
                </a:lnTo>
                <a:lnTo>
                  <a:pt x="164" y="69"/>
                </a:lnTo>
                <a:lnTo>
                  <a:pt x="170" y="122"/>
                </a:lnTo>
                <a:lnTo>
                  <a:pt x="95" y="154"/>
                </a:lnTo>
                <a:lnTo>
                  <a:pt x="65" y="111"/>
                </a:lnTo>
                <a:lnTo>
                  <a:pt x="0" y="76"/>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11" name="Freeform 31"/>
          <p:cNvSpPr>
            <a:spLocks/>
          </p:cNvSpPr>
          <p:nvPr/>
        </p:nvSpPr>
        <p:spPr bwMode="auto">
          <a:xfrm>
            <a:off x="2198839" y="2554490"/>
            <a:ext cx="82550" cy="65087"/>
          </a:xfrm>
          <a:custGeom>
            <a:avLst/>
            <a:gdLst/>
            <a:ahLst/>
            <a:cxnLst>
              <a:cxn ang="0">
                <a:pos x="0" y="0"/>
              </a:cxn>
              <a:cxn ang="0">
                <a:pos x="11" y="49"/>
              </a:cxn>
              <a:cxn ang="0">
                <a:pos x="43" y="53"/>
              </a:cxn>
              <a:cxn ang="0">
                <a:pos x="16" y="58"/>
              </a:cxn>
              <a:cxn ang="0">
                <a:pos x="30" y="80"/>
              </a:cxn>
              <a:cxn ang="0">
                <a:pos x="95" y="67"/>
              </a:cxn>
              <a:cxn ang="0">
                <a:pos x="104" y="41"/>
              </a:cxn>
              <a:cxn ang="0">
                <a:pos x="0" y="0"/>
              </a:cxn>
            </a:cxnLst>
            <a:rect l="0" t="0" r="r" b="b"/>
            <a:pathLst>
              <a:path w="104" h="80">
                <a:moveTo>
                  <a:pt x="0" y="0"/>
                </a:moveTo>
                <a:lnTo>
                  <a:pt x="11" y="49"/>
                </a:lnTo>
                <a:lnTo>
                  <a:pt x="43" y="53"/>
                </a:lnTo>
                <a:lnTo>
                  <a:pt x="16" y="58"/>
                </a:lnTo>
                <a:lnTo>
                  <a:pt x="30" y="80"/>
                </a:lnTo>
                <a:lnTo>
                  <a:pt x="95" y="67"/>
                </a:lnTo>
                <a:lnTo>
                  <a:pt x="104" y="41"/>
                </a:lnTo>
                <a:lnTo>
                  <a:pt x="0" y="0"/>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12" name="Freeform 32"/>
          <p:cNvSpPr>
            <a:spLocks/>
          </p:cNvSpPr>
          <p:nvPr/>
        </p:nvSpPr>
        <p:spPr bwMode="auto">
          <a:xfrm>
            <a:off x="2227414" y="2651327"/>
            <a:ext cx="393700" cy="136525"/>
          </a:xfrm>
          <a:custGeom>
            <a:avLst/>
            <a:gdLst/>
            <a:ahLst/>
            <a:cxnLst>
              <a:cxn ang="0">
                <a:pos x="0" y="28"/>
              </a:cxn>
              <a:cxn ang="0">
                <a:pos x="30" y="0"/>
              </a:cxn>
              <a:cxn ang="0">
                <a:pos x="74" y="14"/>
              </a:cxn>
              <a:cxn ang="0">
                <a:pos x="105" y="28"/>
              </a:cxn>
              <a:cxn ang="0">
                <a:pos x="97" y="48"/>
              </a:cxn>
              <a:cxn ang="0">
                <a:pos x="153" y="31"/>
              </a:cxn>
              <a:cxn ang="0">
                <a:pos x="189" y="48"/>
              </a:cxn>
              <a:cxn ang="0">
                <a:pos x="158" y="48"/>
              </a:cxn>
              <a:cxn ang="0">
                <a:pos x="222" y="60"/>
              </a:cxn>
              <a:cxn ang="0">
                <a:pos x="153" y="65"/>
              </a:cxn>
              <a:cxn ang="0">
                <a:pos x="189" y="77"/>
              </a:cxn>
              <a:cxn ang="0">
                <a:pos x="160" y="92"/>
              </a:cxn>
              <a:cxn ang="0">
                <a:pos x="196" y="81"/>
              </a:cxn>
              <a:cxn ang="0">
                <a:pos x="227" y="113"/>
              </a:cxn>
              <a:cxn ang="0">
                <a:pos x="236" y="99"/>
              </a:cxn>
              <a:cxn ang="0">
                <a:pos x="326" y="113"/>
              </a:cxn>
              <a:cxn ang="0">
                <a:pos x="422" y="81"/>
              </a:cxn>
              <a:cxn ang="0">
                <a:pos x="495" y="121"/>
              </a:cxn>
              <a:cxn ang="0">
                <a:pos x="474" y="139"/>
              </a:cxn>
              <a:cxn ang="0">
                <a:pos x="483" y="165"/>
              </a:cxn>
              <a:cxn ang="0">
                <a:pos x="437" y="173"/>
              </a:cxn>
              <a:cxn ang="0">
                <a:pos x="385" y="146"/>
              </a:cxn>
              <a:cxn ang="0">
                <a:pos x="385" y="165"/>
              </a:cxn>
              <a:cxn ang="0">
                <a:pos x="359" y="170"/>
              </a:cxn>
              <a:cxn ang="0">
                <a:pos x="246" y="173"/>
              </a:cxn>
              <a:cxn ang="0">
                <a:pos x="236" y="150"/>
              </a:cxn>
              <a:cxn ang="0">
                <a:pos x="207" y="170"/>
              </a:cxn>
              <a:cxn ang="0">
                <a:pos x="174" y="150"/>
              </a:cxn>
              <a:cxn ang="0">
                <a:pos x="149" y="164"/>
              </a:cxn>
              <a:cxn ang="0">
                <a:pos x="108" y="52"/>
              </a:cxn>
              <a:cxn ang="0">
                <a:pos x="58" y="62"/>
              </a:cxn>
              <a:cxn ang="0">
                <a:pos x="0" y="28"/>
              </a:cxn>
            </a:cxnLst>
            <a:rect l="0" t="0" r="r" b="b"/>
            <a:pathLst>
              <a:path w="495" h="173">
                <a:moveTo>
                  <a:pt x="0" y="28"/>
                </a:moveTo>
                <a:lnTo>
                  <a:pt x="30" y="0"/>
                </a:lnTo>
                <a:lnTo>
                  <a:pt x="74" y="14"/>
                </a:lnTo>
                <a:lnTo>
                  <a:pt x="105" y="28"/>
                </a:lnTo>
                <a:lnTo>
                  <a:pt x="97" y="48"/>
                </a:lnTo>
                <a:lnTo>
                  <a:pt x="153" y="31"/>
                </a:lnTo>
                <a:lnTo>
                  <a:pt x="189" y="48"/>
                </a:lnTo>
                <a:lnTo>
                  <a:pt x="158" y="48"/>
                </a:lnTo>
                <a:lnTo>
                  <a:pt x="222" y="60"/>
                </a:lnTo>
                <a:lnTo>
                  <a:pt x="153" y="65"/>
                </a:lnTo>
                <a:lnTo>
                  <a:pt x="189" y="77"/>
                </a:lnTo>
                <a:lnTo>
                  <a:pt x="160" y="92"/>
                </a:lnTo>
                <a:lnTo>
                  <a:pt x="196" y="81"/>
                </a:lnTo>
                <a:lnTo>
                  <a:pt x="227" y="113"/>
                </a:lnTo>
                <a:lnTo>
                  <a:pt x="236" y="99"/>
                </a:lnTo>
                <a:lnTo>
                  <a:pt x="326" y="113"/>
                </a:lnTo>
                <a:lnTo>
                  <a:pt x="422" y="81"/>
                </a:lnTo>
                <a:lnTo>
                  <a:pt x="495" y="121"/>
                </a:lnTo>
                <a:lnTo>
                  <a:pt x="474" y="139"/>
                </a:lnTo>
                <a:lnTo>
                  <a:pt x="483" y="165"/>
                </a:lnTo>
                <a:lnTo>
                  <a:pt x="437" y="173"/>
                </a:lnTo>
                <a:lnTo>
                  <a:pt x="385" y="146"/>
                </a:lnTo>
                <a:lnTo>
                  <a:pt x="385" y="165"/>
                </a:lnTo>
                <a:lnTo>
                  <a:pt x="359" y="170"/>
                </a:lnTo>
                <a:lnTo>
                  <a:pt x="246" y="173"/>
                </a:lnTo>
                <a:lnTo>
                  <a:pt x="236" y="150"/>
                </a:lnTo>
                <a:lnTo>
                  <a:pt x="207" y="170"/>
                </a:lnTo>
                <a:lnTo>
                  <a:pt x="174" y="150"/>
                </a:lnTo>
                <a:lnTo>
                  <a:pt x="149" y="164"/>
                </a:lnTo>
                <a:lnTo>
                  <a:pt x="108" y="52"/>
                </a:lnTo>
                <a:lnTo>
                  <a:pt x="58" y="62"/>
                </a:lnTo>
                <a:lnTo>
                  <a:pt x="0" y="28"/>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13" name="Freeform 33"/>
          <p:cNvSpPr>
            <a:spLocks/>
          </p:cNvSpPr>
          <p:nvPr/>
        </p:nvSpPr>
        <p:spPr bwMode="auto">
          <a:xfrm>
            <a:off x="2243289" y="2417965"/>
            <a:ext cx="258762" cy="182562"/>
          </a:xfrm>
          <a:custGeom>
            <a:avLst/>
            <a:gdLst/>
            <a:ahLst/>
            <a:cxnLst>
              <a:cxn ang="0">
                <a:pos x="0" y="73"/>
              </a:cxn>
              <a:cxn ang="0">
                <a:pos x="79" y="58"/>
              </a:cxn>
              <a:cxn ang="0">
                <a:pos x="38" y="28"/>
              </a:cxn>
              <a:cxn ang="0">
                <a:pos x="107" y="12"/>
              </a:cxn>
              <a:cxn ang="0">
                <a:pos x="52" y="0"/>
              </a:cxn>
              <a:cxn ang="0">
                <a:pos x="138" y="16"/>
              </a:cxn>
              <a:cxn ang="0">
                <a:pos x="164" y="60"/>
              </a:cxn>
              <a:cxn ang="0">
                <a:pos x="210" y="60"/>
              </a:cxn>
              <a:cxn ang="0">
                <a:pos x="224" y="93"/>
              </a:cxn>
              <a:cxn ang="0">
                <a:pos x="227" y="69"/>
              </a:cxn>
              <a:cxn ang="0">
                <a:pos x="251" y="73"/>
              </a:cxn>
              <a:cxn ang="0">
                <a:pos x="241" y="93"/>
              </a:cxn>
              <a:cxn ang="0">
                <a:pos x="269" y="106"/>
              </a:cxn>
              <a:cxn ang="0">
                <a:pos x="251" y="126"/>
              </a:cxn>
              <a:cxn ang="0">
                <a:pos x="301" y="122"/>
              </a:cxn>
              <a:cxn ang="0">
                <a:pos x="325" y="154"/>
              </a:cxn>
              <a:cxn ang="0">
                <a:pos x="263" y="164"/>
              </a:cxn>
              <a:cxn ang="0">
                <a:pos x="246" y="192"/>
              </a:cxn>
              <a:cxn ang="0">
                <a:pos x="234" y="164"/>
              </a:cxn>
              <a:cxn ang="0">
                <a:pos x="219" y="229"/>
              </a:cxn>
              <a:cxn ang="0">
                <a:pos x="179" y="194"/>
              </a:cxn>
              <a:cxn ang="0">
                <a:pos x="200" y="231"/>
              </a:cxn>
              <a:cxn ang="0">
                <a:pos x="122" y="226"/>
              </a:cxn>
              <a:cxn ang="0">
                <a:pos x="100" y="207"/>
              </a:cxn>
              <a:cxn ang="0">
                <a:pos x="134" y="203"/>
              </a:cxn>
              <a:cxn ang="0">
                <a:pos x="98" y="198"/>
              </a:cxn>
              <a:cxn ang="0">
                <a:pos x="87" y="187"/>
              </a:cxn>
              <a:cxn ang="0">
                <a:pos x="107" y="184"/>
              </a:cxn>
              <a:cxn ang="0">
                <a:pos x="74" y="169"/>
              </a:cxn>
              <a:cxn ang="0">
                <a:pos x="176" y="149"/>
              </a:cxn>
              <a:cxn ang="0">
                <a:pos x="52" y="154"/>
              </a:cxn>
              <a:cxn ang="0">
                <a:pos x="29" y="130"/>
              </a:cxn>
              <a:cxn ang="0">
                <a:pos x="74" y="121"/>
              </a:cxn>
              <a:cxn ang="0">
                <a:pos x="5" y="106"/>
              </a:cxn>
              <a:cxn ang="0">
                <a:pos x="20" y="103"/>
              </a:cxn>
              <a:cxn ang="0">
                <a:pos x="1" y="89"/>
              </a:cxn>
              <a:cxn ang="0">
                <a:pos x="79" y="89"/>
              </a:cxn>
              <a:cxn ang="0">
                <a:pos x="0" y="73"/>
              </a:cxn>
            </a:cxnLst>
            <a:rect l="0" t="0" r="r" b="b"/>
            <a:pathLst>
              <a:path w="325" h="231">
                <a:moveTo>
                  <a:pt x="0" y="73"/>
                </a:moveTo>
                <a:lnTo>
                  <a:pt x="79" y="58"/>
                </a:lnTo>
                <a:lnTo>
                  <a:pt x="38" y="28"/>
                </a:lnTo>
                <a:lnTo>
                  <a:pt x="107" y="12"/>
                </a:lnTo>
                <a:lnTo>
                  <a:pt x="52" y="0"/>
                </a:lnTo>
                <a:lnTo>
                  <a:pt x="138" y="16"/>
                </a:lnTo>
                <a:lnTo>
                  <a:pt x="164" y="60"/>
                </a:lnTo>
                <a:lnTo>
                  <a:pt x="210" y="60"/>
                </a:lnTo>
                <a:lnTo>
                  <a:pt x="224" y="93"/>
                </a:lnTo>
                <a:lnTo>
                  <a:pt x="227" y="69"/>
                </a:lnTo>
                <a:lnTo>
                  <a:pt x="251" y="73"/>
                </a:lnTo>
                <a:lnTo>
                  <a:pt x="241" y="93"/>
                </a:lnTo>
                <a:lnTo>
                  <a:pt x="269" y="106"/>
                </a:lnTo>
                <a:lnTo>
                  <a:pt x="251" y="126"/>
                </a:lnTo>
                <a:lnTo>
                  <a:pt x="301" y="122"/>
                </a:lnTo>
                <a:lnTo>
                  <a:pt x="325" y="154"/>
                </a:lnTo>
                <a:lnTo>
                  <a:pt x="263" y="164"/>
                </a:lnTo>
                <a:lnTo>
                  <a:pt x="246" y="192"/>
                </a:lnTo>
                <a:lnTo>
                  <a:pt x="234" y="164"/>
                </a:lnTo>
                <a:lnTo>
                  <a:pt x="219" y="229"/>
                </a:lnTo>
                <a:lnTo>
                  <a:pt x="179" y="194"/>
                </a:lnTo>
                <a:lnTo>
                  <a:pt x="200" y="231"/>
                </a:lnTo>
                <a:lnTo>
                  <a:pt x="122" y="226"/>
                </a:lnTo>
                <a:lnTo>
                  <a:pt x="100" y="207"/>
                </a:lnTo>
                <a:lnTo>
                  <a:pt x="134" y="203"/>
                </a:lnTo>
                <a:lnTo>
                  <a:pt x="98" y="198"/>
                </a:lnTo>
                <a:lnTo>
                  <a:pt x="87" y="187"/>
                </a:lnTo>
                <a:lnTo>
                  <a:pt x="107" y="184"/>
                </a:lnTo>
                <a:lnTo>
                  <a:pt x="74" y="169"/>
                </a:lnTo>
                <a:lnTo>
                  <a:pt x="176" y="149"/>
                </a:lnTo>
                <a:lnTo>
                  <a:pt x="52" y="154"/>
                </a:lnTo>
                <a:lnTo>
                  <a:pt x="29" y="130"/>
                </a:lnTo>
                <a:lnTo>
                  <a:pt x="74" y="121"/>
                </a:lnTo>
                <a:lnTo>
                  <a:pt x="5" y="106"/>
                </a:lnTo>
                <a:lnTo>
                  <a:pt x="20" y="103"/>
                </a:lnTo>
                <a:lnTo>
                  <a:pt x="1" y="89"/>
                </a:lnTo>
                <a:lnTo>
                  <a:pt x="79" y="89"/>
                </a:lnTo>
                <a:lnTo>
                  <a:pt x="0" y="73"/>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14" name="Freeform 34"/>
          <p:cNvSpPr>
            <a:spLocks/>
          </p:cNvSpPr>
          <p:nvPr/>
        </p:nvSpPr>
        <p:spPr bwMode="auto">
          <a:xfrm>
            <a:off x="2243289" y="2730702"/>
            <a:ext cx="63500" cy="47625"/>
          </a:xfrm>
          <a:custGeom>
            <a:avLst/>
            <a:gdLst/>
            <a:ahLst/>
            <a:cxnLst>
              <a:cxn ang="0">
                <a:pos x="0" y="41"/>
              </a:cxn>
              <a:cxn ang="0">
                <a:pos x="14" y="0"/>
              </a:cxn>
              <a:cxn ang="0">
                <a:pos x="64" y="12"/>
              </a:cxn>
              <a:cxn ang="0">
                <a:pos x="79" y="59"/>
              </a:cxn>
              <a:cxn ang="0">
                <a:pos x="0" y="41"/>
              </a:cxn>
            </a:cxnLst>
            <a:rect l="0" t="0" r="r" b="b"/>
            <a:pathLst>
              <a:path w="79" h="59">
                <a:moveTo>
                  <a:pt x="0" y="41"/>
                </a:moveTo>
                <a:lnTo>
                  <a:pt x="14" y="0"/>
                </a:lnTo>
                <a:lnTo>
                  <a:pt x="64" y="12"/>
                </a:lnTo>
                <a:lnTo>
                  <a:pt x="79" y="59"/>
                </a:lnTo>
                <a:lnTo>
                  <a:pt x="0" y="41"/>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15" name="Freeform 35"/>
          <p:cNvSpPr>
            <a:spLocks/>
          </p:cNvSpPr>
          <p:nvPr/>
        </p:nvSpPr>
        <p:spPr bwMode="auto">
          <a:xfrm>
            <a:off x="2244876" y="2619577"/>
            <a:ext cx="69850" cy="15875"/>
          </a:xfrm>
          <a:custGeom>
            <a:avLst/>
            <a:gdLst/>
            <a:ahLst/>
            <a:cxnLst>
              <a:cxn ang="0">
                <a:pos x="0" y="7"/>
              </a:cxn>
              <a:cxn ang="0">
                <a:pos x="20" y="21"/>
              </a:cxn>
              <a:cxn ang="0">
                <a:pos x="89" y="7"/>
              </a:cxn>
              <a:cxn ang="0">
                <a:pos x="24" y="0"/>
              </a:cxn>
              <a:cxn ang="0">
                <a:pos x="0" y="7"/>
              </a:cxn>
            </a:cxnLst>
            <a:rect l="0" t="0" r="r" b="b"/>
            <a:pathLst>
              <a:path w="89" h="21">
                <a:moveTo>
                  <a:pt x="0" y="7"/>
                </a:moveTo>
                <a:lnTo>
                  <a:pt x="20" y="21"/>
                </a:lnTo>
                <a:lnTo>
                  <a:pt x="89" y="7"/>
                </a:lnTo>
                <a:lnTo>
                  <a:pt x="24" y="0"/>
                </a:lnTo>
                <a:lnTo>
                  <a:pt x="0" y="7"/>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16" name="Freeform 36"/>
          <p:cNvSpPr>
            <a:spLocks/>
          </p:cNvSpPr>
          <p:nvPr/>
        </p:nvSpPr>
        <p:spPr bwMode="auto">
          <a:xfrm>
            <a:off x="2257576" y="2810077"/>
            <a:ext cx="122238" cy="96838"/>
          </a:xfrm>
          <a:custGeom>
            <a:avLst/>
            <a:gdLst/>
            <a:ahLst/>
            <a:cxnLst>
              <a:cxn ang="0">
                <a:pos x="0" y="18"/>
              </a:cxn>
              <a:cxn ang="0">
                <a:pos x="4" y="77"/>
              </a:cxn>
              <a:cxn ang="0">
                <a:pos x="22" y="87"/>
              </a:cxn>
              <a:cxn ang="0">
                <a:pos x="15" y="122"/>
              </a:cxn>
              <a:cxn ang="0">
                <a:pos x="38" y="123"/>
              </a:cxn>
              <a:cxn ang="0">
                <a:pos x="66" y="95"/>
              </a:cxn>
              <a:cxn ang="0">
                <a:pos x="38" y="77"/>
              </a:cxn>
              <a:cxn ang="0">
                <a:pos x="101" y="77"/>
              </a:cxn>
              <a:cxn ang="0">
                <a:pos x="156" y="8"/>
              </a:cxn>
              <a:cxn ang="0">
                <a:pos x="13" y="0"/>
              </a:cxn>
              <a:cxn ang="0">
                <a:pos x="32" y="22"/>
              </a:cxn>
              <a:cxn ang="0">
                <a:pos x="0" y="18"/>
              </a:cxn>
            </a:cxnLst>
            <a:rect l="0" t="0" r="r" b="b"/>
            <a:pathLst>
              <a:path w="156" h="123">
                <a:moveTo>
                  <a:pt x="0" y="18"/>
                </a:moveTo>
                <a:lnTo>
                  <a:pt x="4" y="77"/>
                </a:lnTo>
                <a:lnTo>
                  <a:pt x="22" y="87"/>
                </a:lnTo>
                <a:lnTo>
                  <a:pt x="15" y="122"/>
                </a:lnTo>
                <a:lnTo>
                  <a:pt x="38" y="123"/>
                </a:lnTo>
                <a:lnTo>
                  <a:pt x="66" y="95"/>
                </a:lnTo>
                <a:lnTo>
                  <a:pt x="38" y="77"/>
                </a:lnTo>
                <a:lnTo>
                  <a:pt x="101" y="77"/>
                </a:lnTo>
                <a:lnTo>
                  <a:pt x="156" y="8"/>
                </a:lnTo>
                <a:lnTo>
                  <a:pt x="13" y="0"/>
                </a:lnTo>
                <a:lnTo>
                  <a:pt x="32" y="22"/>
                </a:lnTo>
                <a:lnTo>
                  <a:pt x="0" y="18"/>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17" name="Freeform 37"/>
          <p:cNvSpPr>
            <a:spLocks/>
          </p:cNvSpPr>
          <p:nvPr/>
        </p:nvSpPr>
        <p:spPr bwMode="auto">
          <a:xfrm>
            <a:off x="2341714" y="2310015"/>
            <a:ext cx="703262" cy="393700"/>
          </a:xfrm>
          <a:custGeom>
            <a:avLst/>
            <a:gdLst/>
            <a:ahLst/>
            <a:cxnLst>
              <a:cxn ang="0">
                <a:pos x="50" y="135"/>
              </a:cxn>
              <a:cxn ang="0">
                <a:pos x="95" y="142"/>
              </a:cxn>
              <a:cxn ang="0">
                <a:pos x="218" y="139"/>
              </a:cxn>
              <a:cxn ang="0">
                <a:pos x="193" y="156"/>
              </a:cxn>
              <a:cxn ang="0">
                <a:pos x="165" y="192"/>
              </a:cxn>
              <a:cxn ang="0">
                <a:pos x="243" y="193"/>
              </a:cxn>
              <a:cxn ang="0">
                <a:pos x="344" y="147"/>
              </a:cxn>
              <a:cxn ang="0">
                <a:pos x="476" y="163"/>
              </a:cxn>
              <a:cxn ang="0">
                <a:pos x="346" y="256"/>
              </a:cxn>
              <a:cxn ang="0">
                <a:pos x="160" y="209"/>
              </a:cxn>
              <a:cxn ang="0">
                <a:pos x="158" y="247"/>
              </a:cxn>
              <a:cxn ang="0">
                <a:pos x="301" y="305"/>
              </a:cxn>
              <a:cxn ang="0">
                <a:pos x="198" y="308"/>
              </a:cxn>
              <a:cxn ang="0">
                <a:pos x="176" y="351"/>
              </a:cxn>
              <a:cxn ang="0">
                <a:pos x="214" y="333"/>
              </a:cxn>
              <a:cxn ang="0">
                <a:pos x="179" y="375"/>
              </a:cxn>
              <a:cxn ang="0">
                <a:pos x="208" y="405"/>
              </a:cxn>
              <a:cxn ang="0">
                <a:pos x="218" y="420"/>
              </a:cxn>
              <a:cxn ang="0">
                <a:pos x="152" y="428"/>
              </a:cxn>
              <a:cxn ang="0">
                <a:pos x="97" y="453"/>
              </a:cxn>
              <a:cxn ang="0">
                <a:pos x="188" y="491"/>
              </a:cxn>
              <a:cxn ang="0">
                <a:pos x="248" y="477"/>
              </a:cxn>
              <a:cxn ang="0">
                <a:pos x="281" y="477"/>
              </a:cxn>
              <a:cxn ang="0">
                <a:pos x="317" y="494"/>
              </a:cxn>
              <a:cxn ang="0">
                <a:pos x="372" y="453"/>
              </a:cxn>
              <a:cxn ang="0">
                <a:pos x="399" y="417"/>
              </a:cxn>
              <a:cxn ang="0">
                <a:pos x="462" y="375"/>
              </a:cxn>
              <a:cxn ang="0">
                <a:pos x="491" y="357"/>
              </a:cxn>
              <a:cxn ang="0">
                <a:pos x="497" y="315"/>
              </a:cxn>
              <a:cxn ang="0">
                <a:pos x="409" y="295"/>
              </a:cxn>
              <a:cxn ang="0">
                <a:pos x="408" y="284"/>
              </a:cxn>
              <a:cxn ang="0">
                <a:pos x="585" y="256"/>
              </a:cxn>
              <a:cxn ang="0">
                <a:pos x="626" y="224"/>
              </a:cxn>
              <a:cxn ang="0">
                <a:pos x="794" y="127"/>
              </a:cxn>
              <a:cxn ang="0">
                <a:pos x="667" y="124"/>
              </a:cxn>
              <a:cxn ang="0">
                <a:pos x="888" y="76"/>
              </a:cxn>
              <a:cxn ang="0">
                <a:pos x="817" y="20"/>
              </a:cxn>
              <a:cxn ang="0">
                <a:pos x="529" y="0"/>
              </a:cxn>
              <a:cxn ang="0">
                <a:pos x="491" y="9"/>
              </a:cxn>
              <a:cxn ang="0">
                <a:pos x="440" y="53"/>
              </a:cxn>
              <a:cxn ang="0">
                <a:pos x="342" y="31"/>
              </a:cxn>
              <a:cxn ang="0">
                <a:pos x="263" y="35"/>
              </a:cxn>
              <a:cxn ang="0">
                <a:pos x="311" y="86"/>
              </a:cxn>
              <a:cxn ang="0">
                <a:pos x="193" y="87"/>
              </a:cxn>
            </a:cxnLst>
            <a:rect l="0" t="0" r="r" b="b"/>
            <a:pathLst>
              <a:path w="888" h="494">
                <a:moveTo>
                  <a:pt x="0" y="116"/>
                </a:moveTo>
                <a:lnTo>
                  <a:pt x="79" y="116"/>
                </a:lnTo>
                <a:lnTo>
                  <a:pt x="50" y="135"/>
                </a:lnTo>
                <a:lnTo>
                  <a:pt x="161" y="121"/>
                </a:lnTo>
                <a:lnTo>
                  <a:pt x="65" y="135"/>
                </a:lnTo>
                <a:lnTo>
                  <a:pt x="95" y="142"/>
                </a:lnTo>
                <a:lnTo>
                  <a:pt x="64" y="145"/>
                </a:lnTo>
                <a:lnTo>
                  <a:pt x="75" y="159"/>
                </a:lnTo>
                <a:lnTo>
                  <a:pt x="218" y="139"/>
                </a:lnTo>
                <a:lnTo>
                  <a:pt x="79" y="169"/>
                </a:lnTo>
                <a:lnTo>
                  <a:pt x="140" y="192"/>
                </a:lnTo>
                <a:lnTo>
                  <a:pt x="193" y="156"/>
                </a:lnTo>
                <a:lnTo>
                  <a:pt x="286" y="151"/>
                </a:lnTo>
                <a:lnTo>
                  <a:pt x="188" y="165"/>
                </a:lnTo>
                <a:lnTo>
                  <a:pt x="165" y="192"/>
                </a:lnTo>
                <a:lnTo>
                  <a:pt x="223" y="195"/>
                </a:lnTo>
                <a:lnTo>
                  <a:pt x="286" y="168"/>
                </a:lnTo>
                <a:lnTo>
                  <a:pt x="243" y="193"/>
                </a:lnTo>
                <a:lnTo>
                  <a:pt x="286" y="193"/>
                </a:lnTo>
                <a:lnTo>
                  <a:pt x="351" y="173"/>
                </a:lnTo>
                <a:lnTo>
                  <a:pt x="344" y="147"/>
                </a:lnTo>
                <a:lnTo>
                  <a:pt x="415" y="124"/>
                </a:lnTo>
                <a:lnTo>
                  <a:pt x="362" y="171"/>
                </a:lnTo>
                <a:lnTo>
                  <a:pt x="476" y="163"/>
                </a:lnTo>
                <a:lnTo>
                  <a:pt x="248" y="209"/>
                </a:lnTo>
                <a:lnTo>
                  <a:pt x="301" y="256"/>
                </a:lnTo>
                <a:lnTo>
                  <a:pt x="346" y="256"/>
                </a:lnTo>
                <a:lnTo>
                  <a:pt x="323" y="265"/>
                </a:lnTo>
                <a:lnTo>
                  <a:pt x="233" y="217"/>
                </a:lnTo>
                <a:lnTo>
                  <a:pt x="160" y="209"/>
                </a:lnTo>
                <a:lnTo>
                  <a:pt x="158" y="230"/>
                </a:lnTo>
                <a:lnTo>
                  <a:pt x="191" y="238"/>
                </a:lnTo>
                <a:lnTo>
                  <a:pt x="158" y="247"/>
                </a:lnTo>
                <a:lnTo>
                  <a:pt x="248" y="300"/>
                </a:lnTo>
                <a:lnTo>
                  <a:pt x="212" y="304"/>
                </a:lnTo>
                <a:lnTo>
                  <a:pt x="301" y="305"/>
                </a:lnTo>
                <a:lnTo>
                  <a:pt x="250" y="319"/>
                </a:lnTo>
                <a:lnTo>
                  <a:pt x="280" y="338"/>
                </a:lnTo>
                <a:lnTo>
                  <a:pt x="198" y="308"/>
                </a:lnTo>
                <a:lnTo>
                  <a:pt x="151" y="319"/>
                </a:lnTo>
                <a:lnTo>
                  <a:pt x="131" y="366"/>
                </a:lnTo>
                <a:lnTo>
                  <a:pt x="176" y="351"/>
                </a:lnTo>
                <a:lnTo>
                  <a:pt x="170" y="366"/>
                </a:lnTo>
                <a:lnTo>
                  <a:pt x="186" y="366"/>
                </a:lnTo>
                <a:lnTo>
                  <a:pt x="214" y="333"/>
                </a:lnTo>
                <a:lnTo>
                  <a:pt x="204" y="361"/>
                </a:lnTo>
                <a:lnTo>
                  <a:pt x="229" y="364"/>
                </a:lnTo>
                <a:lnTo>
                  <a:pt x="179" y="375"/>
                </a:lnTo>
                <a:lnTo>
                  <a:pt x="212" y="377"/>
                </a:lnTo>
                <a:lnTo>
                  <a:pt x="186" y="386"/>
                </a:lnTo>
                <a:lnTo>
                  <a:pt x="208" y="405"/>
                </a:lnTo>
                <a:lnTo>
                  <a:pt x="243" y="405"/>
                </a:lnTo>
                <a:lnTo>
                  <a:pt x="280" y="371"/>
                </a:lnTo>
                <a:lnTo>
                  <a:pt x="218" y="420"/>
                </a:lnTo>
                <a:lnTo>
                  <a:pt x="158" y="382"/>
                </a:lnTo>
                <a:lnTo>
                  <a:pt x="105" y="390"/>
                </a:lnTo>
                <a:lnTo>
                  <a:pt x="152" y="428"/>
                </a:lnTo>
                <a:lnTo>
                  <a:pt x="75" y="450"/>
                </a:lnTo>
                <a:lnTo>
                  <a:pt x="84" y="481"/>
                </a:lnTo>
                <a:lnTo>
                  <a:pt x="97" y="453"/>
                </a:lnTo>
                <a:lnTo>
                  <a:pt x="100" y="481"/>
                </a:lnTo>
                <a:lnTo>
                  <a:pt x="153" y="467"/>
                </a:lnTo>
                <a:lnTo>
                  <a:pt x="188" y="491"/>
                </a:lnTo>
                <a:lnTo>
                  <a:pt x="214" y="489"/>
                </a:lnTo>
                <a:lnTo>
                  <a:pt x="196" y="470"/>
                </a:lnTo>
                <a:lnTo>
                  <a:pt x="248" y="477"/>
                </a:lnTo>
                <a:lnTo>
                  <a:pt x="243" y="458"/>
                </a:lnTo>
                <a:lnTo>
                  <a:pt x="267" y="481"/>
                </a:lnTo>
                <a:lnTo>
                  <a:pt x="281" y="477"/>
                </a:lnTo>
                <a:lnTo>
                  <a:pt x="275" y="462"/>
                </a:lnTo>
                <a:lnTo>
                  <a:pt x="315" y="477"/>
                </a:lnTo>
                <a:lnTo>
                  <a:pt x="317" y="494"/>
                </a:lnTo>
                <a:lnTo>
                  <a:pt x="392" y="477"/>
                </a:lnTo>
                <a:lnTo>
                  <a:pt x="405" y="446"/>
                </a:lnTo>
                <a:lnTo>
                  <a:pt x="372" y="453"/>
                </a:lnTo>
                <a:lnTo>
                  <a:pt x="372" y="428"/>
                </a:lnTo>
                <a:lnTo>
                  <a:pt x="286" y="425"/>
                </a:lnTo>
                <a:lnTo>
                  <a:pt x="399" y="417"/>
                </a:lnTo>
                <a:lnTo>
                  <a:pt x="414" y="399"/>
                </a:lnTo>
                <a:lnTo>
                  <a:pt x="399" y="375"/>
                </a:lnTo>
                <a:lnTo>
                  <a:pt x="462" y="375"/>
                </a:lnTo>
                <a:lnTo>
                  <a:pt x="476" y="366"/>
                </a:lnTo>
                <a:lnTo>
                  <a:pt x="433" y="361"/>
                </a:lnTo>
                <a:lnTo>
                  <a:pt x="491" y="357"/>
                </a:lnTo>
                <a:lnTo>
                  <a:pt x="452" y="341"/>
                </a:lnTo>
                <a:lnTo>
                  <a:pt x="499" y="329"/>
                </a:lnTo>
                <a:lnTo>
                  <a:pt x="497" y="315"/>
                </a:lnTo>
                <a:lnTo>
                  <a:pt x="410" y="308"/>
                </a:lnTo>
                <a:lnTo>
                  <a:pt x="459" y="299"/>
                </a:lnTo>
                <a:lnTo>
                  <a:pt x="409" y="295"/>
                </a:lnTo>
                <a:lnTo>
                  <a:pt x="499" y="304"/>
                </a:lnTo>
                <a:lnTo>
                  <a:pt x="502" y="289"/>
                </a:lnTo>
                <a:lnTo>
                  <a:pt x="408" y="284"/>
                </a:lnTo>
                <a:lnTo>
                  <a:pt x="529" y="265"/>
                </a:lnTo>
                <a:lnTo>
                  <a:pt x="497" y="248"/>
                </a:lnTo>
                <a:lnTo>
                  <a:pt x="585" y="256"/>
                </a:lnTo>
                <a:lnTo>
                  <a:pt x="614" y="230"/>
                </a:lnTo>
                <a:lnTo>
                  <a:pt x="568" y="228"/>
                </a:lnTo>
                <a:lnTo>
                  <a:pt x="626" y="224"/>
                </a:lnTo>
                <a:lnTo>
                  <a:pt x="620" y="204"/>
                </a:lnTo>
                <a:lnTo>
                  <a:pt x="646" y="209"/>
                </a:lnTo>
                <a:lnTo>
                  <a:pt x="794" y="127"/>
                </a:lnTo>
                <a:lnTo>
                  <a:pt x="631" y="156"/>
                </a:lnTo>
                <a:lnTo>
                  <a:pt x="722" y="121"/>
                </a:lnTo>
                <a:lnTo>
                  <a:pt x="667" y="124"/>
                </a:lnTo>
                <a:lnTo>
                  <a:pt x="653" y="108"/>
                </a:lnTo>
                <a:lnTo>
                  <a:pt x="758" y="116"/>
                </a:lnTo>
                <a:lnTo>
                  <a:pt x="888" y="76"/>
                </a:lnTo>
                <a:lnTo>
                  <a:pt x="888" y="53"/>
                </a:lnTo>
                <a:lnTo>
                  <a:pt x="832" y="53"/>
                </a:lnTo>
                <a:lnTo>
                  <a:pt x="817" y="20"/>
                </a:lnTo>
                <a:lnTo>
                  <a:pt x="667" y="35"/>
                </a:lnTo>
                <a:lnTo>
                  <a:pt x="732" y="13"/>
                </a:lnTo>
                <a:lnTo>
                  <a:pt x="529" y="0"/>
                </a:lnTo>
                <a:lnTo>
                  <a:pt x="512" y="16"/>
                </a:lnTo>
                <a:lnTo>
                  <a:pt x="526" y="26"/>
                </a:lnTo>
                <a:lnTo>
                  <a:pt x="491" y="9"/>
                </a:lnTo>
                <a:lnTo>
                  <a:pt x="400" y="9"/>
                </a:lnTo>
                <a:lnTo>
                  <a:pt x="464" y="43"/>
                </a:lnTo>
                <a:lnTo>
                  <a:pt x="440" y="53"/>
                </a:lnTo>
                <a:lnTo>
                  <a:pt x="409" y="19"/>
                </a:lnTo>
                <a:lnTo>
                  <a:pt x="327" y="15"/>
                </a:lnTo>
                <a:lnTo>
                  <a:pt x="342" y="31"/>
                </a:lnTo>
                <a:lnTo>
                  <a:pt x="281" y="26"/>
                </a:lnTo>
                <a:lnTo>
                  <a:pt x="311" y="48"/>
                </a:lnTo>
                <a:lnTo>
                  <a:pt x="263" y="35"/>
                </a:lnTo>
                <a:lnTo>
                  <a:pt x="277" y="48"/>
                </a:lnTo>
                <a:lnTo>
                  <a:pt x="247" y="53"/>
                </a:lnTo>
                <a:lnTo>
                  <a:pt x="311" y="86"/>
                </a:lnTo>
                <a:lnTo>
                  <a:pt x="171" y="50"/>
                </a:lnTo>
                <a:lnTo>
                  <a:pt x="137" y="76"/>
                </a:lnTo>
                <a:lnTo>
                  <a:pt x="193" y="87"/>
                </a:lnTo>
                <a:lnTo>
                  <a:pt x="100" y="78"/>
                </a:lnTo>
                <a:lnTo>
                  <a:pt x="0" y="116"/>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18" name="Freeform 38"/>
          <p:cNvSpPr>
            <a:spLocks/>
          </p:cNvSpPr>
          <p:nvPr/>
        </p:nvSpPr>
        <p:spPr bwMode="auto">
          <a:xfrm>
            <a:off x="2386164" y="2818015"/>
            <a:ext cx="658812" cy="512762"/>
          </a:xfrm>
          <a:custGeom>
            <a:avLst/>
            <a:gdLst/>
            <a:ahLst/>
            <a:cxnLst>
              <a:cxn ang="0">
                <a:pos x="7" y="75"/>
              </a:cxn>
              <a:cxn ang="0">
                <a:pos x="100" y="0"/>
              </a:cxn>
              <a:cxn ang="0">
                <a:pos x="96" y="75"/>
              </a:cxn>
              <a:cxn ang="0">
                <a:pos x="146" y="154"/>
              </a:cxn>
              <a:cxn ang="0">
                <a:pos x="150" y="167"/>
              </a:cxn>
              <a:cxn ang="0">
                <a:pos x="118" y="114"/>
              </a:cxn>
              <a:cxn ang="0">
                <a:pos x="124" y="61"/>
              </a:cxn>
              <a:cxn ang="0">
                <a:pos x="129" y="53"/>
              </a:cxn>
              <a:cxn ang="0">
                <a:pos x="144" y="33"/>
              </a:cxn>
              <a:cxn ang="0">
                <a:pos x="213" y="9"/>
              </a:cxn>
              <a:cxn ang="0">
                <a:pos x="248" y="41"/>
              </a:cxn>
              <a:cxn ang="0">
                <a:pos x="263" y="115"/>
              </a:cxn>
              <a:cxn ang="0">
                <a:pos x="315" y="99"/>
              </a:cxn>
              <a:cxn ang="0">
                <a:pos x="428" y="86"/>
              </a:cxn>
              <a:cxn ang="0">
                <a:pos x="436" y="133"/>
              </a:cxn>
              <a:cxn ang="0">
                <a:pos x="464" y="143"/>
              </a:cxn>
              <a:cxn ang="0">
                <a:pos x="507" y="131"/>
              </a:cxn>
              <a:cxn ang="0">
                <a:pos x="548" y="162"/>
              </a:cxn>
              <a:cxn ang="0">
                <a:pos x="563" y="167"/>
              </a:cxn>
              <a:cxn ang="0">
                <a:pos x="584" y="181"/>
              </a:cxn>
              <a:cxn ang="0">
                <a:pos x="625" y="195"/>
              </a:cxn>
              <a:cxn ang="0">
                <a:pos x="620" y="215"/>
              </a:cxn>
              <a:cxn ang="0">
                <a:pos x="634" y="210"/>
              </a:cxn>
              <a:cxn ang="0">
                <a:pos x="615" y="254"/>
              </a:cxn>
              <a:cxn ang="0">
                <a:pos x="624" y="271"/>
              </a:cxn>
              <a:cxn ang="0">
                <a:pos x="627" y="303"/>
              </a:cxn>
              <a:cxn ang="0">
                <a:pos x="731" y="335"/>
              </a:cxn>
              <a:cxn ang="0">
                <a:pos x="782" y="376"/>
              </a:cxn>
              <a:cxn ang="0">
                <a:pos x="830" y="406"/>
              </a:cxn>
              <a:cxn ang="0">
                <a:pos x="797" y="428"/>
              </a:cxn>
              <a:cxn ang="0">
                <a:pos x="796" y="466"/>
              </a:cxn>
              <a:cxn ang="0">
                <a:pos x="765" y="500"/>
              </a:cxn>
              <a:cxn ang="0">
                <a:pos x="635" y="424"/>
              </a:cxn>
              <a:cxn ang="0">
                <a:pos x="643" y="466"/>
              </a:cxn>
              <a:cxn ang="0">
                <a:pos x="678" y="505"/>
              </a:cxn>
              <a:cxn ang="0">
                <a:pos x="718" y="536"/>
              </a:cxn>
              <a:cxn ang="0">
                <a:pos x="731" y="616"/>
              </a:cxn>
              <a:cxn ang="0">
                <a:pos x="692" y="647"/>
              </a:cxn>
              <a:cxn ang="0">
                <a:pos x="521" y="567"/>
              </a:cxn>
              <a:cxn ang="0">
                <a:pos x="495" y="547"/>
              </a:cxn>
              <a:cxn ang="0">
                <a:pos x="445" y="500"/>
              </a:cxn>
              <a:cxn ang="0">
                <a:pos x="419" y="512"/>
              </a:cxn>
              <a:cxn ang="0">
                <a:pos x="345" y="512"/>
              </a:cxn>
              <a:cxn ang="0">
                <a:pos x="476" y="471"/>
              </a:cxn>
              <a:cxn ang="0">
                <a:pos x="512" y="376"/>
              </a:cxn>
              <a:cxn ang="0">
                <a:pos x="440" y="294"/>
              </a:cxn>
              <a:cxn ang="0">
                <a:pos x="388" y="302"/>
              </a:cxn>
              <a:cxn ang="0">
                <a:pos x="410" y="268"/>
              </a:cxn>
              <a:cxn ang="0">
                <a:pos x="358" y="213"/>
              </a:cxn>
              <a:cxn ang="0">
                <a:pos x="325" y="234"/>
              </a:cxn>
              <a:cxn ang="0">
                <a:pos x="265" y="241"/>
              </a:cxn>
              <a:cxn ang="0">
                <a:pos x="18" y="167"/>
              </a:cxn>
              <a:cxn ang="0">
                <a:pos x="0" y="145"/>
              </a:cxn>
            </a:cxnLst>
            <a:rect l="0" t="0" r="r" b="b"/>
            <a:pathLst>
              <a:path w="830" h="647">
                <a:moveTo>
                  <a:pt x="0" y="145"/>
                </a:moveTo>
                <a:lnTo>
                  <a:pt x="7" y="75"/>
                </a:lnTo>
                <a:lnTo>
                  <a:pt x="40" y="25"/>
                </a:lnTo>
                <a:lnTo>
                  <a:pt x="100" y="0"/>
                </a:lnTo>
                <a:lnTo>
                  <a:pt x="146" y="9"/>
                </a:lnTo>
                <a:lnTo>
                  <a:pt x="96" y="75"/>
                </a:lnTo>
                <a:lnTo>
                  <a:pt x="108" y="115"/>
                </a:lnTo>
                <a:lnTo>
                  <a:pt x="146" y="154"/>
                </a:lnTo>
                <a:lnTo>
                  <a:pt x="100" y="169"/>
                </a:lnTo>
                <a:lnTo>
                  <a:pt x="150" y="167"/>
                </a:lnTo>
                <a:lnTo>
                  <a:pt x="155" y="133"/>
                </a:lnTo>
                <a:lnTo>
                  <a:pt x="118" y="114"/>
                </a:lnTo>
                <a:lnTo>
                  <a:pt x="150" y="90"/>
                </a:lnTo>
                <a:lnTo>
                  <a:pt x="124" y="61"/>
                </a:lnTo>
                <a:lnTo>
                  <a:pt x="172" y="68"/>
                </a:lnTo>
                <a:lnTo>
                  <a:pt x="129" y="53"/>
                </a:lnTo>
                <a:lnTo>
                  <a:pt x="180" y="57"/>
                </a:lnTo>
                <a:lnTo>
                  <a:pt x="144" y="33"/>
                </a:lnTo>
                <a:lnTo>
                  <a:pt x="185" y="34"/>
                </a:lnTo>
                <a:lnTo>
                  <a:pt x="213" y="9"/>
                </a:lnTo>
                <a:lnTo>
                  <a:pt x="244" y="8"/>
                </a:lnTo>
                <a:lnTo>
                  <a:pt x="248" y="41"/>
                </a:lnTo>
                <a:lnTo>
                  <a:pt x="271" y="53"/>
                </a:lnTo>
                <a:lnTo>
                  <a:pt x="263" y="115"/>
                </a:lnTo>
                <a:lnTo>
                  <a:pt x="294" y="86"/>
                </a:lnTo>
                <a:lnTo>
                  <a:pt x="315" y="99"/>
                </a:lnTo>
                <a:lnTo>
                  <a:pt x="358" y="68"/>
                </a:lnTo>
                <a:lnTo>
                  <a:pt x="428" y="86"/>
                </a:lnTo>
                <a:lnTo>
                  <a:pt x="458" y="115"/>
                </a:lnTo>
                <a:lnTo>
                  <a:pt x="436" y="133"/>
                </a:lnTo>
                <a:lnTo>
                  <a:pt x="476" y="125"/>
                </a:lnTo>
                <a:lnTo>
                  <a:pt x="464" y="143"/>
                </a:lnTo>
                <a:lnTo>
                  <a:pt x="487" y="154"/>
                </a:lnTo>
                <a:lnTo>
                  <a:pt x="507" y="131"/>
                </a:lnTo>
                <a:lnTo>
                  <a:pt x="538" y="143"/>
                </a:lnTo>
                <a:lnTo>
                  <a:pt x="548" y="162"/>
                </a:lnTo>
                <a:lnTo>
                  <a:pt x="521" y="167"/>
                </a:lnTo>
                <a:lnTo>
                  <a:pt x="563" y="167"/>
                </a:lnTo>
                <a:lnTo>
                  <a:pt x="557" y="193"/>
                </a:lnTo>
                <a:lnTo>
                  <a:pt x="584" y="181"/>
                </a:lnTo>
                <a:lnTo>
                  <a:pt x="565" y="201"/>
                </a:lnTo>
                <a:lnTo>
                  <a:pt x="625" y="195"/>
                </a:lnTo>
                <a:lnTo>
                  <a:pt x="593" y="215"/>
                </a:lnTo>
                <a:lnTo>
                  <a:pt x="620" y="215"/>
                </a:lnTo>
                <a:lnTo>
                  <a:pt x="610" y="231"/>
                </a:lnTo>
                <a:lnTo>
                  <a:pt x="634" y="210"/>
                </a:lnTo>
                <a:lnTo>
                  <a:pt x="662" y="231"/>
                </a:lnTo>
                <a:lnTo>
                  <a:pt x="615" y="254"/>
                </a:lnTo>
                <a:lnTo>
                  <a:pt x="683" y="268"/>
                </a:lnTo>
                <a:lnTo>
                  <a:pt x="624" y="271"/>
                </a:lnTo>
                <a:lnTo>
                  <a:pt x="645" y="283"/>
                </a:lnTo>
                <a:lnTo>
                  <a:pt x="627" y="303"/>
                </a:lnTo>
                <a:lnTo>
                  <a:pt x="697" y="341"/>
                </a:lnTo>
                <a:lnTo>
                  <a:pt x="731" y="335"/>
                </a:lnTo>
                <a:lnTo>
                  <a:pt x="747" y="380"/>
                </a:lnTo>
                <a:lnTo>
                  <a:pt x="782" y="376"/>
                </a:lnTo>
                <a:lnTo>
                  <a:pt x="779" y="396"/>
                </a:lnTo>
                <a:lnTo>
                  <a:pt x="830" y="406"/>
                </a:lnTo>
                <a:lnTo>
                  <a:pt x="821" y="432"/>
                </a:lnTo>
                <a:lnTo>
                  <a:pt x="797" y="428"/>
                </a:lnTo>
                <a:lnTo>
                  <a:pt x="808" y="443"/>
                </a:lnTo>
                <a:lnTo>
                  <a:pt x="796" y="466"/>
                </a:lnTo>
                <a:lnTo>
                  <a:pt x="770" y="454"/>
                </a:lnTo>
                <a:lnTo>
                  <a:pt x="765" y="500"/>
                </a:lnTo>
                <a:lnTo>
                  <a:pt x="672" y="415"/>
                </a:lnTo>
                <a:lnTo>
                  <a:pt x="635" y="424"/>
                </a:lnTo>
                <a:lnTo>
                  <a:pt x="662" y="444"/>
                </a:lnTo>
                <a:lnTo>
                  <a:pt x="643" y="466"/>
                </a:lnTo>
                <a:lnTo>
                  <a:pt x="655" y="463"/>
                </a:lnTo>
                <a:lnTo>
                  <a:pt x="678" y="505"/>
                </a:lnTo>
                <a:lnTo>
                  <a:pt x="722" y="515"/>
                </a:lnTo>
                <a:lnTo>
                  <a:pt x="718" y="536"/>
                </a:lnTo>
                <a:lnTo>
                  <a:pt x="744" y="559"/>
                </a:lnTo>
                <a:lnTo>
                  <a:pt x="731" y="616"/>
                </a:lnTo>
                <a:lnTo>
                  <a:pt x="615" y="557"/>
                </a:lnTo>
                <a:lnTo>
                  <a:pt x="692" y="647"/>
                </a:lnTo>
                <a:lnTo>
                  <a:pt x="543" y="598"/>
                </a:lnTo>
                <a:lnTo>
                  <a:pt x="521" y="567"/>
                </a:lnTo>
                <a:lnTo>
                  <a:pt x="541" y="564"/>
                </a:lnTo>
                <a:lnTo>
                  <a:pt x="495" y="547"/>
                </a:lnTo>
                <a:lnTo>
                  <a:pt x="479" y="512"/>
                </a:lnTo>
                <a:lnTo>
                  <a:pt x="445" y="500"/>
                </a:lnTo>
                <a:lnTo>
                  <a:pt x="442" y="524"/>
                </a:lnTo>
                <a:lnTo>
                  <a:pt x="419" y="512"/>
                </a:lnTo>
                <a:lnTo>
                  <a:pt x="387" y="535"/>
                </a:lnTo>
                <a:lnTo>
                  <a:pt x="345" y="512"/>
                </a:lnTo>
                <a:lnTo>
                  <a:pt x="367" y="471"/>
                </a:lnTo>
                <a:lnTo>
                  <a:pt x="476" y="471"/>
                </a:lnTo>
                <a:lnTo>
                  <a:pt x="450" y="434"/>
                </a:lnTo>
                <a:lnTo>
                  <a:pt x="512" y="376"/>
                </a:lnTo>
                <a:lnTo>
                  <a:pt x="469" y="299"/>
                </a:lnTo>
                <a:lnTo>
                  <a:pt x="440" y="294"/>
                </a:lnTo>
                <a:lnTo>
                  <a:pt x="455" y="280"/>
                </a:lnTo>
                <a:lnTo>
                  <a:pt x="388" y="302"/>
                </a:lnTo>
                <a:lnTo>
                  <a:pt x="387" y="280"/>
                </a:lnTo>
                <a:lnTo>
                  <a:pt x="410" y="268"/>
                </a:lnTo>
                <a:lnTo>
                  <a:pt x="361" y="237"/>
                </a:lnTo>
                <a:lnTo>
                  <a:pt x="358" y="213"/>
                </a:lnTo>
                <a:lnTo>
                  <a:pt x="311" y="202"/>
                </a:lnTo>
                <a:lnTo>
                  <a:pt x="325" y="234"/>
                </a:lnTo>
                <a:lnTo>
                  <a:pt x="244" y="222"/>
                </a:lnTo>
                <a:lnTo>
                  <a:pt x="265" y="241"/>
                </a:lnTo>
                <a:lnTo>
                  <a:pt x="53" y="210"/>
                </a:lnTo>
                <a:lnTo>
                  <a:pt x="18" y="167"/>
                </a:lnTo>
                <a:lnTo>
                  <a:pt x="84" y="171"/>
                </a:lnTo>
                <a:lnTo>
                  <a:pt x="0" y="145"/>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19" name="Freeform 39"/>
          <p:cNvSpPr>
            <a:spLocks/>
          </p:cNvSpPr>
          <p:nvPr/>
        </p:nvSpPr>
        <p:spPr bwMode="auto">
          <a:xfrm>
            <a:off x="2452839" y="3172027"/>
            <a:ext cx="152400" cy="112713"/>
          </a:xfrm>
          <a:custGeom>
            <a:avLst/>
            <a:gdLst/>
            <a:ahLst/>
            <a:cxnLst>
              <a:cxn ang="0">
                <a:pos x="0" y="113"/>
              </a:cxn>
              <a:cxn ang="0">
                <a:pos x="26" y="88"/>
              </a:cxn>
              <a:cxn ang="0">
                <a:pos x="45" y="0"/>
              </a:cxn>
              <a:cxn ang="0">
                <a:pos x="62" y="31"/>
              </a:cxn>
              <a:cxn ang="0">
                <a:pos x="106" y="38"/>
              </a:cxn>
              <a:cxn ang="0">
                <a:pos x="192" y="102"/>
              </a:cxn>
              <a:cxn ang="0">
                <a:pos x="181" y="125"/>
              </a:cxn>
              <a:cxn ang="0">
                <a:pos x="102" y="96"/>
              </a:cxn>
              <a:cxn ang="0">
                <a:pos x="55" y="141"/>
              </a:cxn>
              <a:cxn ang="0">
                <a:pos x="43" y="102"/>
              </a:cxn>
              <a:cxn ang="0">
                <a:pos x="0" y="113"/>
              </a:cxn>
            </a:cxnLst>
            <a:rect l="0" t="0" r="r" b="b"/>
            <a:pathLst>
              <a:path w="192" h="141">
                <a:moveTo>
                  <a:pt x="0" y="113"/>
                </a:moveTo>
                <a:lnTo>
                  <a:pt x="26" y="88"/>
                </a:lnTo>
                <a:lnTo>
                  <a:pt x="45" y="0"/>
                </a:lnTo>
                <a:lnTo>
                  <a:pt x="62" y="31"/>
                </a:lnTo>
                <a:lnTo>
                  <a:pt x="106" y="38"/>
                </a:lnTo>
                <a:lnTo>
                  <a:pt x="192" y="102"/>
                </a:lnTo>
                <a:lnTo>
                  <a:pt x="181" y="125"/>
                </a:lnTo>
                <a:lnTo>
                  <a:pt x="102" y="96"/>
                </a:lnTo>
                <a:lnTo>
                  <a:pt x="55" y="141"/>
                </a:lnTo>
                <a:lnTo>
                  <a:pt x="43" y="102"/>
                </a:lnTo>
                <a:lnTo>
                  <a:pt x="0" y="113"/>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20" name="Freeform 40"/>
          <p:cNvSpPr>
            <a:spLocks/>
          </p:cNvSpPr>
          <p:nvPr/>
        </p:nvSpPr>
        <p:spPr bwMode="auto">
          <a:xfrm>
            <a:off x="3092601" y="3699077"/>
            <a:ext cx="152400" cy="161925"/>
          </a:xfrm>
          <a:custGeom>
            <a:avLst/>
            <a:gdLst/>
            <a:ahLst/>
            <a:cxnLst>
              <a:cxn ang="0">
                <a:pos x="0" y="159"/>
              </a:cxn>
              <a:cxn ang="0">
                <a:pos x="80" y="11"/>
              </a:cxn>
              <a:cxn ang="0">
                <a:pos x="110" y="0"/>
              </a:cxn>
              <a:cxn ang="0">
                <a:pos x="72" y="79"/>
              </a:cxn>
              <a:cxn ang="0">
                <a:pos x="96" y="60"/>
              </a:cxn>
              <a:cxn ang="0">
                <a:pos x="116" y="96"/>
              </a:cxn>
              <a:cxn ang="0">
                <a:pos x="167" y="96"/>
              </a:cxn>
              <a:cxn ang="0">
                <a:pos x="154" y="125"/>
              </a:cxn>
              <a:cxn ang="0">
                <a:pos x="182" y="123"/>
              </a:cxn>
              <a:cxn ang="0">
                <a:pos x="163" y="156"/>
              </a:cxn>
              <a:cxn ang="0">
                <a:pos x="188" y="138"/>
              </a:cxn>
              <a:cxn ang="0">
                <a:pos x="193" y="169"/>
              </a:cxn>
              <a:cxn ang="0">
                <a:pos x="168" y="203"/>
              </a:cxn>
              <a:cxn ang="0">
                <a:pos x="167" y="180"/>
              </a:cxn>
              <a:cxn ang="0">
                <a:pos x="154" y="191"/>
              </a:cxn>
              <a:cxn ang="0">
                <a:pos x="154" y="152"/>
              </a:cxn>
              <a:cxn ang="0">
                <a:pos x="105" y="191"/>
              </a:cxn>
              <a:cxn ang="0">
                <a:pos x="133" y="165"/>
              </a:cxn>
              <a:cxn ang="0">
                <a:pos x="94" y="169"/>
              </a:cxn>
              <a:cxn ang="0">
                <a:pos x="104" y="155"/>
              </a:cxn>
              <a:cxn ang="0">
                <a:pos x="0" y="159"/>
              </a:cxn>
            </a:cxnLst>
            <a:rect l="0" t="0" r="r" b="b"/>
            <a:pathLst>
              <a:path w="193" h="203">
                <a:moveTo>
                  <a:pt x="0" y="159"/>
                </a:moveTo>
                <a:lnTo>
                  <a:pt x="80" y="11"/>
                </a:lnTo>
                <a:lnTo>
                  <a:pt x="110" y="0"/>
                </a:lnTo>
                <a:lnTo>
                  <a:pt x="72" y="79"/>
                </a:lnTo>
                <a:lnTo>
                  <a:pt x="96" y="60"/>
                </a:lnTo>
                <a:lnTo>
                  <a:pt x="116" y="96"/>
                </a:lnTo>
                <a:lnTo>
                  <a:pt x="167" y="96"/>
                </a:lnTo>
                <a:lnTo>
                  <a:pt x="154" y="125"/>
                </a:lnTo>
                <a:lnTo>
                  <a:pt x="182" y="123"/>
                </a:lnTo>
                <a:lnTo>
                  <a:pt x="163" y="156"/>
                </a:lnTo>
                <a:lnTo>
                  <a:pt x="188" y="138"/>
                </a:lnTo>
                <a:lnTo>
                  <a:pt x="193" y="169"/>
                </a:lnTo>
                <a:lnTo>
                  <a:pt x="168" y="203"/>
                </a:lnTo>
                <a:lnTo>
                  <a:pt x="167" y="180"/>
                </a:lnTo>
                <a:lnTo>
                  <a:pt x="154" y="191"/>
                </a:lnTo>
                <a:lnTo>
                  <a:pt x="154" y="152"/>
                </a:lnTo>
                <a:lnTo>
                  <a:pt x="105" y="191"/>
                </a:lnTo>
                <a:lnTo>
                  <a:pt x="133" y="165"/>
                </a:lnTo>
                <a:lnTo>
                  <a:pt x="94" y="169"/>
                </a:lnTo>
                <a:lnTo>
                  <a:pt x="104" y="155"/>
                </a:lnTo>
                <a:lnTo>
                  <a:pt x="0" y="159"/>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21" name="Freeform 41"/>
          <p:cNvSpPr>
            <a:spLocks/>
          </p:cNvSpPr>
          <p:nvPr/>
        </p:nvSpPr>
        <p:spPr bwMode="auto">
          <a:xfrm>
            <a:off x="6286651" y="4873827"/>
            <a:ext cx="42863" cy="90488"/>
          </a:xfrm>
          <a:custGeom>
            <a:avLst/>
            <a:gdLst>
              <a:gd name="T0" fmla="*/ 0 w 53"/>
              <a:gd name="T1" fmla="*/ 0 h 115"/>
              <a:gd name="T2" fmla="*/ 8 w 53"/>
              <a:gd name="T3" fmla="*/ 115 h 115"/>
              <a:gd name="T4" fmla="*/ 53 w 53"/>
              <a:gd name="T5" fmla="*/ 95 h 115"/>
              <a:gd name="T6" fmla="*/ 32 w 53"/>
              <a:gd name="T7" fmla="*/ 26 h 115"/>
              <a:gd name="T8" fmla="*/ 0 w 53"/>
              <a:gd name="T9" fmla="*/ 0 h 115"/>
              <a:gd name="T10" fmla="*/ 0 60000 65536"/>
              <a:gd name="T11" fmla="*/ 0 60000 65536"/>
              <a:gd name="T12" fmla="*/ 0 60000 65536"/>
              <a:gd name="T13" fmla="*/ 0 60000 65536"/>
              <a:gd name="T14" fmla="*/ 0 60000 65536"/>
              <a:gd name="T15" fmla="*/ 0 w 53"/>
              <a:gd name="T16" fmla="*/ 0 h 115"/>
              <a:gd name="T17" fmla="*/ 53 w 53"/>
              <a:gd name="T18" fmla="*/ 115 h 115"/>
            </a:gdLst>
            <a:ahLst/>
            <a:cxnLst>
              <a:cxn ang="T10">
                <a:pos x="T0" y="T1"/>
              </a:cxn>
              <a:cxn ang="T11">
                <a:pos x="T2" y="T3"/>
              </a:cxn>
              <a:cxn ang="T12">
                <a:pos x="T4" y="T5"/>
              </a:cxn>
              <a:cxn ang="T13">
                <a:pos x="T6" y="T7"/>
              </a:cxn>
              <a:cxn ang="T14">
                <a:pos x="T8" y="T9"/>
              </a:cxn>
            </a:cxnLst>
            <a:rect l="T15" t="T16" r="T17" b="T18"/>
            <a:pathLst>
              <a:path w="53" h="115">
                <a:moveTo>
                  <a:pt x="0" y="0"/>
                </a:moveTo>
                <a:lnTo>
                  <a:pt x="8" y="115"/>
                </a:lnTo>
                <a:lnTo>
                  <a:pt x="53" y="95"/>
                </a:lnTo>
                <a:lnTo>
                  <a:pt x="32" y="26"/>
                </a:lnTo>
                <a:lnTo>
                  <a:pt x="0" y="0"/>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22" name="Freeform 42"/>
          <p:cNvSpPr>
            <a:spLocks/>
          </p:cNvSpPr>
          <p:nvPr/>
        </p:nvSpPr>
        <p:spPr bwMode="auto">
          <a:xfrm>
            <a:off x="2717951" y="5558040"/>
            <a:ext cx="192088" cy="1049337"/>
          </a:xfrm>
          <a:custGeom>
            <a:avLst/>
            <a:gdLst/>
            <a:ahLst/>
            <a:cxnLst>
              <a:cxn ang="0">
                <a:pos x="0" y="1035"/>
              </a:cxn>
              <a:cxn ang="0">
                <a:pos x="21" y="998"/>
              </a:cxn>
              <a:cxn ang="0">
                <a:pos x="52" y="1023"/>
              </a:cxn>
              <a:cxn ang="0">
                <a:pos x="82" y="956"/>
              </a:cxn>
              <a:cxn ang="0">
                <a:pos x="71" y="929"/>
              </a:cxn>
              <a:cxn ang="0">
                <a:pos x="96" y="837"/>
              </a:cxn>
              <a:cxn ang="0">
                <a:pos x="50" y="828"/>
              </a:cxn>
              <a:cxn ang="0">
                <a:pos x="57" y="676"/>
              </a:cxn>
              <a:cxn ang="0">
                <a:pos x="116" y="519"/>
              </a:cxn>
              <a:cxn ang="0">
                <a:pos x="116" y="385"/>
              </a:cxn>
              <a:cxn ang="0">
                <a:pos x="159" y="133"/>
              </a:cxn>
              <a:cxn ang="0">
                <a:pos x="145" y="23"/>
              </a:cxn>
              <a:cxn ang="0">
                <a:pos x="174" y="0"/>
              </a:cxn>
              <a:cxn ang="0">
                <a:pos x="205" y="56"/>
              </a:cxn>
              <a:cxn ang="0">
                <a:pos x="220" y="173"/>
              </a:cxn>
              <a:cxn ang="0">
                <a:pos x="241" y="176"/>
              </a:cxn>
              <a:cxn ang="0">
                <a:pos x="236" y="217"/>
              </a:cxn>
              <a:cxn ang="0">
                <a:pos x="206" y="232"/>
              </a:cxn>
              <a:cxn ang="0">
                <a:pos x="206" y="308"/>
              </a:cxn>
              <a:cxn ang="0">
                <a:pos x="174" y="353"/>
              </a:cxn>
              <a:cxn ang="0">
                <a:pos x="146" y="462"/>
              </a:cxn>
              <a:cxn ang="0">
                <a:pos x="167" y="565"/>
              </a:cxn>
              <a:cxn ang="0">
                <a:pos x="130" y="651"/>
              </a:cxn>
              <a:cxn ang="0">
                <a:pos x="102" y="869"/>
              </a:cxn>
              <a:cxn ang="0">
                <a:pos x="122" y="949"/>
              </a:cxn>
              <a:cxn ang="0">
                <a:pos x="103" y="956"/>
              </a:cxn>
              <a:cxn ang="0">
                <a:pos x="114" y="1027"/>
              </a:cxn>
              <a:cxn ang="0">
                <a:pos x="63" y="1173"/>
              </a:cxn>
              <a:cxn ang="0">
                <a:pos x="68" y="1197"/>
              </a:cxn>
              <a:cxn ang="0">
                <a:pos x="93" y="1190"/>
              </a:cxn>
              <a:cxn ang="0">
                <a:pos x="102" y="1245"/>
              </a:cxn>
              <a:cxn ang="0">
                <a:pos x="206" y="1255"/>
              </a:cxn>
              <a:cxn ang="0">
                <a:pos x="139" y="1279"/>
              </a:cxn>
              <a:cxn ang="0">
                <a:pos x="130" y="1322"/>
              </a:cxn>
              <a:cxn ang="0">
                <a:pos x="98" y="1310"/>
              </a:cxn>
              <a:cxn ang="0">
                <a:pos x="134" y="1283"/>
              </a:cxn>
              <a:cxn ang="0">
                <a:pos x="82" y="1271"/>
              </a:cxn>
              <a:cxn ang="0">
                <a:pos x="76" y="1226"/>
              </a:cxn>
              <a:cxn ang="0">
                <a:pos x="62" y="1247"/>
              </a:cxn>
              <a:cxn ang="0">
                <a:pos x="44" y="1204"/>
              </a:cxn>
              <a:cxn ang="0">
                <a:pos x="53" y="1190"/>
              </a:cxn>
              <a:cxn ang="0">
                <a:pos x="31" y="1171"/>
              </a:cxn>
              <a:cxn ang="0">
                <a:pos x="50" y="1147"/>
              </a:cxn>
              <a:cxn ang="0">
                <a:pos x="31" y="1081"/>
              </a:cxn>
              <a:cxn ang="0">
                <a:pos x="68" y="1089"/>
              </a:cxn>
              <a:cxn ang="0">
                <a:pos x="31" y="1057"/>
              </a:cxn>
              <a:cxn ang="0">
                <a:pos x="40" y="1033"/>
              </a:cxn>
              <a:cxn ang="0">
                <a:pos x="0" y="1035"/>
              </a:cxn>
            </a:cxnLst>
            <a:rect l="0" t="0" r="r" b="b"/>
            <a:pathLst>
              <a:path w="241" h="1322">
                <a:moveTo>
                  <a:pt x="0" y="1035"/>
                </a:moveTo>
                <a:lnTo>
                  <a:pt x="21" y="998"/>
                </a:lnTo>
                <a:lnTo>
                  <a:pt x="52" y="1023"/>
                </a:lnTo>
                <a:lnTo>
                  <a:pt x="82" y="956"/>
                </a:lnTo>
                <a:lnTo>
                  <a:pt x="71" y="929"/>
                </a:lnTo>
                <a:lnTo>
                  <a:pt x="96" y="837"/>
                </a:lnTo>
                <a:lnTo>
                  <a:pt x="50" y="828"/>
                </a:lnTo>
                <a:lnTo>
                  <a:pt x="57" y="676"/>
                </a:lnTo>
                <a:lnTo>
                  <a:pt x="116" y="519"/>
                </a:lnTo>
                <a:lnTo>
                  <a:pt x="116" y="385"/>
                </a:lnTo>
                <a:lnTo>
                  <a:pt x="159" y="133"/>
                </a:lnTo>
                <a:lnTo>
                  <a:pt x="145" y="23"/>
                </a:lnTo>
                <a:lnTo>
                  <a:pt x="174" y="0"/>
                </a:lnTo>
                <a:lnTo>
                  <a:pt x="205" y="56"/>
                </a:lnTo>
                <a:lnTo>
                  <a:pt x="220" y="173"/>
                </a:lnTo>
                <a:lnTo>
                  <a:pt x="241" y="176"/>
                </a:lnTo>
                <a:lnTo>
                  <a:pt x="236" y="217"/>
                </a:lnTo>
                <a:lnTo>
                  <a:pt x="206" y="232"/>
                </a:lnTo>
                <a:lnTo>
                  <a:pt x="206" y="308"/>
                </a:lnTo>
                <a:lnTo>
                  <a:pt x="174" y="353"/>
                </a:lnTo>
                <a:lnTo>
                  <a:pt x="146" y="462"/>
                </a:lnTo>
                <a:lnTo>
                  <a:pt x="167" y="565"/>
                </a:lnTo>
                <a:lnTo>
                  <a:pt x="130" y="651"/>
                </a:lnTo>
                <a:lnTo>
                  <a:pt x="102" y="869"/>
                </a:lnTo>
                <a:lnTo>
                  <a:pt x="122" y="949"/>
                </a:lnTo>
                <a:lnTo>
                  <a:pt x="103" y="956"/>
                </a:lnTo>
                <a:lnTo>
                  <a:pt x="114" y="1027"/>
                </a:lnTo>
                <a:lnTo>
                  <a:pt x="63" y="1173"/>
                </a:lnTo>
                <a:lnTo>
                  <a:pt x="68" y="1197"/>
                </a:lnTo>
                <a:lnTo>
                  <a:pt x="93" y="1190"/>
                </a:lnTo>
                <a:lnTo>
                  <a:pt x="102" y="1245"/>
                </a:lnTo>
                <a:lnTo>
                  <a:pt x="206" y="1255"/>
                </a:lnTo>
                <a:lnTo>
                  <a:pt x="139" y="1279"/>
                </a:lnTo>
                <a:lnTo>
                  <a:pt x="130" y="1322"/>
                </a:lnTo>
                <a:lnTo>
                  <a:pt x="98" y="1310"/>
                </a:lnTo>
                <a:lnTo>
                  <a:pt x="134" y="1283"/>
                </a:lnTo>
                <a:lnTo>
                  <a:pt x="82" y="1271"/>
                </a:lnTo>
                <a:lnTo>
                  <a:pt x="76" y="1226"/>
                </a:lnTo>
                <a:lnTo>
                  <a:pt x="62" y="1247"/>
                </a:lnTo>
                <a:lnTo>
                  <a:pt x="44" y="1204"/>
                </a:lnTo>
                <a:lnTo>
                  <a:pt x="53" y="1190"/>
                </a:lnTo>
                <a:lnTo>
                  <a:pt x="31" y="1171"/>
                </a:lnTo>
                <a:lnTo>
                  <a:pt x="50" y="1147"/>
                </a:lnTo>
                <a:lnTo>
                  <a:pt x="31" y="1081"/>
                </a:lnTo>
                <a:lnTo>
                  <a:pt x="68" y="1089"/>
                </a:lnTo>
                <a:lnTo>
                  <a:pt x="31" y="1057"/>
                </a:lnTo>
                <a:lnTo>
                  <a:pt x="40" y="1033"/>
                </a:lnTo>
                <a:lnTo>
                  <a:pt x="0" y="1035"/>
                </a:lnTo>
                <a:close/>
              </a:path>
            </a:pathLst>
          </a:custGeom>
          <a:gradFill rotWithShape="0">
            <a:gsLst>
              <a:gs pos="0">
                <a:srgbClr val="FFFF00"/>
              </a:gs>
              <a:gs pos="100000">
                <a:srgbClr val="FFFF00">
                  <a:gamma/>
                  <a:shade val="46275"/>
                  <a:invGamma/>
                </a:srgbClr>
              </a:gs>
            </a:gsLst>
            <a:path path="rect">
              <a:fillToRect l="50000" t="50000" r="50000" b="50000"/>
            </a:path>
          </a:gra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23" name="Freeform 43"/>
          <p:cNvSpPr>
            <a:spLocks/>
          </p:cNvSpPr>
          <p:nvPr/>
        </p:nvSpPr>
        <p:spPr bwMode="auto">
          <a:xfrm>
            <a:off x="2730651" y="6437515"/>
            <a:ext cx="14288" cy="39687"/>
          </a:xfrm>
          <a:custGeom>
            <a:avLst/>
            <a:gdLst/>
            <a:ahLst/>
            <a:cxnLst>
              <a:cxn ang="0">
                <a:pos x="0" y="25"/>
              </a:cxn>
              <a:cxn ang="0">
                <a:pos x="6" y="0"/>
              </a:cxn>
              <a:cxn ang="0">
                <a:pos x="19" y="50"/>
              </a:cxn>
              <a:cxn ang="0">
                <a:pos x="0" y="25"/>
              </a:cxn>
            </a:cxnLst>
            <a:rect l="0" t="0" r="r" b="b"/>
            <a:pathLst>
              <a:path w="19" h="50">
                <a:moveTo>
                  <a:pt x="0" y="25"/>
                </a:moveTo>
                <a:lnTo>
                  <a:pt x="6" y="0"/>
                </a:lnTo>
                <a:lnTo>
                  <a:pt x="19" y="50"/>
                </a:lnTo>
                <a:lnTo>
                  <a:pt x="0" y="25"/>
                </a:lnTo>
                <a:close/>
              </a:path>
            </a:pathLst>
          </a:custGeom>
          <a:solidFill>
            <a:srgbClr val="38B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24" name="Freeform 44"/>
          <p:cNvSpPr>
            <a:spLocks/>
          </p:cNvSpPr>
          <p:nvPr/>
        </p:nvSpPr>
        <p:spPr bwMode="auto">
          <a:xfrm>
            <a:off x="2744939" y="6224790"/>
            <a:ext cx="14287" cy="50800"/>
          </a:xfrm>
          <a:custGeom>
            <a:avLst/>
            <a:gdLst/>
            <a:ahLst/>
            <a:cxnLst>
              <a:cxn ang="0">
                <a:pos x="0" y="55"/>
              </a:cxn>
              <a:cxn ang="0">
                <a:pos x="16" y="0"/>
              </a:cxn>
              <a:cxn ang="0">
                <a:pos x="16" y="63"/>
              </a:cxn>
              <a:cxn ang="0">
                <a:pos x="0" y="55"/>
              </a:cxn>
            </a:cxnLst>
            <a:rect l="0" t="0" r="r" b="b"/>
            <a:pathLst>
              <a:path w="16" h="63">
                <a:moveTo>
                  <a:pt x="0" y="55"/>
                </a:moveTo>
                <a:lnTo>
                  <a:pt x="16" y="0"/>
                </a:lnTo>
                <a:lnTo>
                  <a:pt x="16" y="63"/>
                </a:lnTo>
                <a:lnTo>
                  <a:pt x="0" y="55"/>
                </a:lnTo>
                <a:close/>
              </a:path>
            </a:pathLst>
          </a:custGeom>
          <a:solidFill>
            <a:srgbClr val="38B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25" name="Freeform 45"/>
          <p:cNvSpPr>
            <a:spLocks/>
          </p:cNvSpPr>
          <p:nvPr/>
        </p:nvSpPr>
        <p:spPr bwMode="auto">
          <a:xfrm>
            <a:off x="2760814" y="6596265"/>
            <a:ext cx="31750" cy="20637"/>
          </a:xfrm>
          <a:custGeom>
            <a:avLst/>
            <a:gdLst/>
            <a:ahLst/>
            <a:cxnLst>
              <a:cxn ang="0">
                <a:pos x="0" y="0"/>
              </a:cxn>
              <a:cxn ang="0">
                <a:pos x="38" y="7"/>
              </a:cxn>
              <a:cxn ang="0">
                <a:pos x="39" y="27"/>
              </a:cxn>
              <a:cxn ang="0">
                <a:pos x="0" y="0"/>
              </a:cxn>
            </a:cxnLst>
            <a:rect l="0" t="0" r="r" b="b"/>
            <a:pathLst>
              <a:path w="39" h="27">
                <a:moveTo>
                  <a:pt x="0" y="0"/>
                </a:moveTo>
                <a:lnTo>
                  <a:pt x="38" y="7"/>
                </a:lnTo>
                <a:lnTo>
                  <a:pt x="39" y="27"/>
                </a:lnTo>
                <a:lnTo>
                  <a:pt x="0" y="0"/>
                </a:lnTo>
                <a:close/>
              </a:path>
            </a:pathLst>
          </a:custGeom>
          <a:solidFill>
            <a:srgbClr val="38B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26" name="Freeform 46"/>
          <p:cNvSpPr>
            <a:spLocks/>
          </p:cNvSpPr>
          <p:nvPr/>
        </p:nvSpPr>
        <p:spPr bwMode="auto">
          <a:xfrm>
            <a:off x="2767164" y="6547052"/>
            <a:ext cx="44450" cy="49213"/>
          </a:xfrm>
          <a:custGeom>
            <a:avLst/>
            <a:gdLst/>
            <a:ahLst/>
            <a:cxnLst>
              <a:cxn ang="0">
                <a:pos x="0" y="10"/>
              </a:cxn>
              <a:cxn ang="0">
                <a:pos x="17" y="0"/>
              </a:cxn>
              <a:cxn ang="0">
                <a:pos x="16" y="29"/>
              </a:cxn>
              <a:cxn ang="0">
                <a:pos x="57" y="41"/>
              </a:cxn>
              <a:cxn ang="0">
                <a:pos x="31" y="62"/>
              </a:cxn>
              <a:cxn ang="0">
                <a:pos x="0" y="10"/>
              </a:cxn>
            </a:cxnLst>
            <a:rect l="0" t="0" r="r" b="b"/>
            <a:pathLst>
              <a:path w="57" h="62">
                <a:moveTo>
                  <a:pt x="0" y="10"/>
                </a:moveTo>
                <a:lnTo>
                  <a:pt x="17" y="0"/>
                </a:lnTo>
                <a:lnTo>
                  <a:pt x="16" y="29"/>
                </a:lnTo>
                <a:lnTo>
                  <a:pt x="57" y="41"/>
                </a:lnTo>
                <a:lnTo>
                  <a:pt x="31" y="62"/>
                </a:lnTo>
                <a:lnTo>
                  <a:pt x="0" y="10"/>
                </a:lnTo>
                <a:close/>
              </a:path>
            </a:pathLst>
          </a:custGeom>
          <a:solidFill>
            <a:srgbClr val="38B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27" name="Freeform 47"/>
          <p:cNvSpPr>
            <a:spLocks/>
          </p:cNvSpPr>
          <p:nvPr/>
        </p:nvSpPr>
        <p:spPr bwMode="auto">
          <a:xfrm>
            <a:off x="2800501" y="6612140"/>
            <a:ext cx="23813" cy="12700"/>
          </a:xfrm>
          <a:custGeom>
            <a:avLst/>
            <a:gdLst/>
            <a:ahLst/>
            <a:cxnLst>
              <a:cxn ang="0">
                <a:pos x="0" y="13"/>
              </a:cxn>
              <a:cxn ang="0">
                <a:pos x="10" y="0"/>
              </a:cxn>
              <a:cxn ang="0">
                <a:pos x="32" y="17"/>
              </a:cxn>
              <a:cxn ang="0">
                <a:pos x="0" y="13"/>
              </a:cxn>
            </a:cxnLst>
            <a:rect l="0" t="0" r="r" b="b"/>
            <a:pathLst>
              <a:path w="32" h="17">
                <a:moveTo>
                  <a:pt x="0" y="13"/>
                </a:moveTo>
                <a:lnTo>
                  <a:pt x="10" y="0"/>
                </a:lnTo>
                <a:lnTo>
                  <a:pt x="32" y="17"/>
                </a:lnTo>
                <a:lnTo>
                  <a:pt x="0" y="13"/>
                </a:lnTo>
                <a:close/>
              </a:path>
            </a:pathLst>
          </a:custGeom>
          <a:solidFill>
            <a:srgbClr val="38B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28" name="Freeform 48"/>
          <p:cNvSpPr>
            <a:spLocks/>
          </p:cNvSpPr>
          <p:nvPr/>
        </p:nvSpPr>
        <p:spPr bwMode="auto">
          <a:xfrm>
            <a:off x="2816376" y="6569277"/>
            <a:ext cx="65088" cy="77788"/>
          </a:xfrm>
          <a:custGeom>
            <a:avLst/>
            <a:gdLst>
              <a:gd name="T0" fmla="*/ 0 w 83"/>
              <a:gd name="T1" fmla="*/ 79 h 98"/>
              <a:gd name="T2" fmla="*/ 16 w 83"/>
              <a:gd name="T3" fmla="*/ 65 h 98"/>
              <a:gd name="T4" fmla="*/ 57 w 83"/>
              <a:gd name="T5" fmla="*/ 74 h 98"/>
              <a:gd name="T6" fmla="*/ 38 w 83"/>
              <a:gd name="T7" fmla="*/ 48 h 98"/>
              <a:gd name="T8" fmla="*/ 59 w 83"/>
              <a:gd name="T9" fmla="*/ 33 h 98"/>
              <a:gd name="T10" fmla="*/ 28 w 83"/>
              <a:gd name="T11" fmla="*/ 29 h 98"/>
              <a:gd name="T12" fmla="*/ 28 w 83"/>
              <a:gd name="T13" fmla="*/ 5 h 98"/>
              <a:gd name="T14" fmla="*/ 79 w 83"/>
              <a:gd name="T15" fmla="*/ 0 h 98"/>
              <a:gd name="T16" fmla="*/ 83 w 83"/>
              <a:gd name="T17" fmla="*/ 98 h 98"/>
              <a:gd name="T18" fmla="*/ 0 w 83"/>
              <a:gd name="T19" fmla="*/ 79 h 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3"/>
              <a:gd name="T31" fmla="*/ 0 h 98"/>
              <a:gd name="T32" fmla="*/ 83 w 83"/>
              <a:gd name="T33" fmla="*/ 98 h 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3" h="98">
                <a:moveTo>
                  <a:pt x="0" y="79"/>
                </a:moveTo>
                <a:lnTo>
                  <a:pt x="16" y="65"/>
                </a:lnTo>
                <a:lnTo>
                  <a:pt x="57" y="74"/>
                </a:lnTo>
                <a:lnTo>
                  <a:pt x="38" y="48"/>
                </a:lnTo>
                <a:lnTo>
                  <a:pt x="59" y="33"/>
                </a:lnTo>
                <a:lnTo>
                  <a:pt x="28" y="29"/>
                </a:lnTo>
                <a:lnTo>
                  <a:pt x="28" y="5"/>
                </a:lnTo>
                <a:lnTo>
                  <a:pt x="79" y="0"/>
                </a:lnTo>
                <a:lnTo>
                  <a:pt x="83" y="98"/>
                </a:lnTo>
                <a:lnTo>
                  <a:pt x="0" y="79"/>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29" name="Freeform 49"/>
          <p:cNvSpPr>
            <a:spLocks/>
          </p:cNvSpPr>
          <p:nvPr/>
        </p:nvSpPr>
        <p:spPr bwMode="auto">
          <a:xfrm>
            <a:off x="2849714" y="6658177"/>
            <a:ext cx="46037" cy="14288"/>
          </a:xfrm>
          <a:custGeom>
            <a:avLst/>
            <a:gdLst/>
            <a:ahLst/>
            <a:cxnLst>
              <a:cxn ang="0">
                <a:pos x="0" y="0"/>
              </a:cxn>
              <a:cxn ang="0">
                <a:pos x="51" y="2"/>
              </a:cxn>
              <a:cxn ang="0">
                <a:pos x="59" y="16"/>
              </a:cxn>
              <a:cxn ang="0">
                <a:pos x="0" y="0"/>
              </a:cxn>
            </a:cxnLst>
            <a:rect l="0" t="0" r="r" b="b"/>
            <a:pathLst>
              <a:path w="59" h="16">
                <a:moveTo>
                  <a:pt x="0" y="0"/>
                </a:moveTo>
                <a:lnTo>
                  <a:pt x="51" y="2"/>
                </a:lnTo>
                <a:lnTo>
                  <a:pt x="59" y="16"/>
                </a:lnTo>
                <a:lnTo>
                  <a:pt x="0" y="0"/>
                </a:lnTo>
                <a:close/>
              </a:path>
            </a:pathLst>
          </a:custGeom>
          <a:solidFill>
            <a:srgbClr val="38B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30" name="Freeform 50"/>
          <p:cNvSpPr>
            <a:spLocks/>
          </p:cNvSpPr>
          <p:nvPr/>
        </p:nvSpPr>
        <p:spPr bwMode="auto">
          <a:xfrm>
            <a:off x="2892576" y="6647065"/>
            <a:ext cx="22225" cy="11112"/>
          </a:xfrm>
          <a:custGeom>
            <a:avLst/>
            <a:gdLst/>
            <a:ahLst/>
            <a:cxnLst>
              <a:cxn ang="0">
                <a:pos x="0" y="14"/>
              </a:cxn>
              <a:cxn ang="0">
                <a:pos x="6" y="0"/>
              </a:cxn>
              <a:cxn ang="0">
                <a:pos x="28" y="14"/>
              </a:cxn>
              <a:cxn ang="0">
                <a:pos x="0" y="14"/>
              </a:cxn>
            </a:cxnLst>
            <a:rect l="0" t="0" r="r" b="b"/>
            <a:pathLst>
              <a:path w="28" h="14">
                <a:moveTo>
                  <a:pt x="0" y="14"/>
                </a:moveTo>
                <a:lnTo>
                  <a:pt x="6" y="0"/>
                </a:lnTo>
                <a:lnTo>
                  <a:pt x="28" y="14"/>
                </a:lnTo>
                <a:lnTo>
                  <a:pt x="0" y="14"/>
                </a:lnTo>
                <a:close/>
              </a:path>
            </a:pathLst>
          </a:custGeom>
          <a:solidFill>
            <a:srgbClr val="38B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31" name="Freeform 51"/>
          <p:cNvSpPr>
            <a:spLocks/>
          </p:cNvSpPr>
          <p:nvPr/>
        </p:nvSpPr>
        <p:spPr bwMode="auto">
          <a:xfrm>
            <a:off x="6143776" y="3633990"/>
            <a:ext cx="1401763" cy="969962"/>
          </a:xfrm>
          <a:custGeom>
            <a:avLst/>
            <a:gdLst/>
            <a:ahLst/>
            <a:cxnLst>
              <a:cxn ang="0">
                <a:pos x="8" y="535"/>
              </a:cxn>
              <a:cxn ang="0">
                <a:pos x="185" y="459"/>
              </a:cxn>
              <a:cxn ang="0">
                <a:pos x="180" y="353"/>
              </a:cxn>
              <a:cxn ang="0">
                <a:pos x="266" y="262"/>
              </a:cxn>
              <a:cxn ang="0">
                <a:pos x="350" y="214"/>
              </a:cxn>
              <a:cxn ang="0">
                <a:pos x="436" y="231"/>
              </a:cxn>
              <a:cxn ang="0">
                <a:pos x="493" y="335"/>
              </a:cxn>
              <a:cxn ang="0">
                <a:pos x="673" y="435"/>
              </a:cxn>
              <a:cxn ang="0">
                <a:pos x="897" y="479"/>
              </a:cxn>
              <a:cxn ang="0">
                <a:pos x="1104" y="398"/>
              </a:cxn>
              <a:cxn ang="0">
                <a:pos x="1149" y="354"/>
              </a:cxn>
              <a:cxn ang="0">
                <a:pos x="1323" y="281"/>
              </a:cxn>
              <a:cxn ang="0">
                <a:pos x="1212" y="243"/>
              </a:cxn>
              <a:cxn ang="0">
                <a:pos x="1230" y="150"/>
              </a:cxn>
              <a:cxn ang="0">
                <a:pos x="1314" y="146"/>
              </a:cxn>
              <a:cxn ang="0">
                <a:pos x="1338" y="38"/>
              </a:cxn>
              <a:cxn ang="0">
                <a:pos x="1501" y="26"/>
              </a:cxn>
              <a:cxn ang="0">
                <a:pos x="1642" y="190"/>
              </a:cxn>
              <a:cxn ang="0">
                <a:pos x="1766" y="209"/>
              </a:cxn>
              <a:cxn ang="0">
                <a:pos x="1652" y="361"/>
              </a:cxn>
              <a:cxn ang="0">
                <a:pos x="1642" y="441"/>
              </a:cxn>
              <a:cxn ang="0">
                <a:pos x="1576" y="465"/>
              </a:cxn>
              <a:cxn ang="0">
                <a:pos x="1534" y="480"/>
              </a:cxn>
              <a:cxn ang="0">
                <a:pos x="1376" y="586"/>
              </a:cxn>
              <a:cxn ang="0">
                <a:pos x="1390" y="503"/>
              </a:cxn>
              <a:cxn ang="0">
                <a:pos x="1271" y="594"/>
              </a:cxn>
              <a:cxn ang="0">
                <a:pos x="1360" y="620"/>
              </a:cxn>
              <a:cxn ang="0">
                <a:pos x="1341" y="675"/>
              </a:cxn>
              <a:cxn ang="0">
                <a:pos x="1391" y="837"/>
              </a:cxn>
              <a:cxn ang="0">
                <a:pos x="1391" y="863"/>
              </a:cxn>
              <a:cxn ang="0">
                <a:pos x="1395" y="898"/>
              </a:cxn>
              <a:cxn ang="0">
                <a:pos x="1232" y="1126"/>
              </a:cxn>
              <a:cxn ang="0">
                <a:pos x="1163" y="1145"/>
              </a:cxn>
              <a:cxn ang="0">
                <a:pos x="1132" y="1167"/>
              </a:cxn>
              <a:cxn ang="0">
                <a:pos x="1050" y="1221"/>
              </a:cxn>
              <a:cxn ang="0">
                <a:pos x="987" y="1179"/>
              </a:cxn>
              <a:cxn ang="0">
                <a:pos x="823" y="1146"/>
              </a:cxn>
              <a:cxn ang="0">
                <a:pos x="806" y="1184"/>
              </a:cxn>
              <a:cxn ang="0">
                <a:pos x="739" y="1159"/>
              </a:cxn>
              <a:cxn ang="0">
                <a:pos x="690" y="1104"/>
              </a:cxn>
              <a:cxn ang="0">
                <a:pos x="720" y="979"/>
              </a:cxn>
              <a:cxn ang="0">
                <a:pos x="654" y="947"/>
              </a:cxn>
              <a:cxn ang="0">
                <a:pos x="520" y="970"/>
              </a:cxn>
              <a:cxn ang="0">
                <a:pos x="437" y="985"/>
              </a:cxn>
              <a:cxn ang="0">
                <a:pos x="417" y="969"/>
              </a:cxn>
              <a:cxn ang="0">
                <a:pos x="303" y="917"/>
              </a:cxn>
              <a:cxn ang="0">
                <a:pos x="150" y="861"/>
              </a:cxn>
              <a:cxn ang="0">
                <a:pos x="169" y="800"/>
              </a:cxn>
              <a:cxn ang="0">
                <a:pos x="191" y="702"/>
              </a:cxn>
              <a:cxn ang="0">
                <a:pos x="113" y="705"/>
              </a:cxn>
              <a:cxn ang="0">
                <a:pos x="27" y="637"/>
              </a:cxn>
              <a:cxn ang="0">
                <a:pos x="0" y="580"/>
              </a:cxn>
            </a:cxnLst>
            <a:rect l="0" t="0" r="r" b="b"/>
            <a:pathLst>
              <a:path w="1766" h="1221">
                <a:moveTo>
                  <a:pt x="0" y="580"/>
                </a:moveTo>
                <a:lnTo>
                  <a:pt x="8" y="535"/>
                </a:lnTo>
                <a:lnTo>
                  <a:pt x="72" y="523"/>
                </a:lnTo>
                <a:lnTo>
                  <a:pt x="185" y="459"/>
                </a:lnTo>
                <a:lnTo>
                  <a:pt x="202" y="411"/>
                </a:lnTo>
                <a:lnTo>
                  <a:pt x="180" y="353"/>
                </a:lnTo>
                <a:lnTo>
                  <a:pt x="247" y="335"/>
                </a:lnTo>
                <a:lnTo>
                  <a:pt x="266" y="262"/>
                </a:lnTo>
                <a:lnTo>
                  <a:pt x="341" y="266"/>
                </a:lnTo>
                <a:lnTo>
                  <a:pt x="350" y="214"/>
                </a:lnTo>
                <a:lnTo>
                  <a:pt x="408" y="189"/>
                </a:lnTo>
                <a:lnTo>
                  <a:pt x="436" y="231"/>
                </a:lnTo>
                <a:lnTo>
                  <a:pt x="475" y="247"/>
                </a:lnTo>
                <a:lnTo>
                  <a:pt x="493" y="335"/>
                </a:lnTo>
                <a:lnTo>
                  <a:pt x="618" y="374"/>
                </a:lnTo>
                <a:lnTo>
                  <a:pt x="673" y="435"/>
                </a:lnTo>
                <a:lnTo>
                  <a:pt x="778" y="431"/>
                </a:lnTo>
                <a:lnTo>
                  <a:pt x="897" y="479"/>
                </a:lnTo>
                <a:lnTo>
                  <a:pt x="1055" y="435"/>
                </a:lnTo>
                <a:lnTo>
                  <a:pt x="1104" y="398"/>
                </a:lnTo>
                <a:lnTo>
                  <a:pt x="1104" y="350"/>
                </a:lnTo>
                <a:lnTo>
                  <a:pt x="1149" y="354"/>
                </a:lnTo>
                <a:lnTo>
                  <a:pt x="1246" y="285"/>
                </a:lnTo>
                <a:lnTo>
                  <a:pt x="1323" y="281"/>
                </a:lnTo>
                <a:lnTo>
                  <a:pt x="1284" y="227"/>
                </a:lnTo>
                <a:lnTo>
                  <a:pt x="1212" y="243"/>
                </a:lnTo>
                <a:lnTo>
                  <a:pt x="1211" y="181"/>
                </a:lnTo>
                <a:lnTo>
                  <a:pt x="1230" y="150"/>
                </a:lnTo>
                <a:lnTo>
                  <a:pt x="1274" y="169"/>
                </a:lnTo>
                <a:lnTo>
                  <a:pt x="1314" y="146"/>
                </a:lnTo>
                <a:lnTo>
                  <a:pt x="1359" y="65"/>
                </a:lnTo>
                <a:lnTo>
                  <a:pt x="1338" y="38"/>
                </a:lnTo>
                <a:lnTo>
                  <a:pt x="1443" y="0"/>
                </a:lnTo>
                <a:lnTo>
                  <a:pt x="1501" y="26"/>
                </a:lnTo>
                <a:lnTo>
                  <a:pt x="1555" y="161"/>
                </a:lnTo>
                <a:lnTo>
                  <a:pt x="1642" y="190"/>
                </a:lnTo>
                <a:lnTo>
                  <a:pt x="1658" y="241"/>
                </a:lnTo>
                <a:lnTo>
                  <a:pt x="1766" y="209"/>
                </a:lnTo>
                <a:lnTo>
                  <a:pt x="1716" y="339"/>
                </a:lnTo>
                <a:lnTo>
                  <a:pt x="1652" y="361"/>
                </a:lnTo>
                <a:lnTo>
                  <a:pt x="1662" y="411"/>
                </a:lnTo>
                <a:lnTo>
                  <a:pt x="1642" y="441"/>
                </a:lnTo>
                <a:lnTo>
                  <a:pt x="1632" y="431"/>
                </a:lnTo>
                <a:lnTo>
                  <a:pt x="1576" y="465"/>
                </a:lnTo>
                <a:lnTo>
                  <a:pt x="1576" y="488"/>
                </a:lnTo>
                <a:lnTo>
                  <a:pt x="1534" y="480"/>
                </a:lnTo>
                <a:lnTo>
                  <a:pt x="1462" y="540"/>
                </a:lnTo>
                <a:lnTo>
                  <a:pt x="1376" y="586"/>
                </a:lnTo>
                <a:lnTo>
                  <a:pt x="1402" y="523"/>
                </a:lnTo>
                <a:lnTo>
                  <a:pt x="1390" y="503"/>
                </a:lnTo>
                <a:lnTo>
                  <a:pt x="1274" y="575"/>
                </a:lnTo>
                <a:lnTo>
                  <a:pt x="1271" y="594"/>
                </a:lnTo>
                <a:lnTo>
                  <a:pt x="1308" y="641"/>
                </a:lnTo>
                <a:lnTo>
                  <a:pt x="1360" y="620"/>
                </a:lnTo>
                <a:lnTo>
                  <a:pt x="1414" y="637"/>
                </a:lnTo>
                <a:lnTo>
                  <a:pt x="1341" y="675"/>
                </a:lnTo>
                <a:lnTo>
                  <a:pt x="1317" y="725"/>
                </a:lnTo>
                <a:lnTo>
                  <a:pt x="1391" y="837"/>
                </a:lnTo>
                <a:lnTo>
                  <a:pt x="1340" y="826"/>
                </a:lnTo>
                <a:lnTo>
                  <a:pt x="1391" y="863"/>
                </a:lnTo>
                <a:lnTo>
                  <a:pt x="1340" y="889"/>
                </a:lnTo>
                <a:lnTo>
                  <a:pt x="1395" y="898"/>
                </a:lnTo>
                <a:lnTo>
                  <a:pt x="1295" y="1076"/>
                </a:lnTo>
                <a:lnTo>
                  <a:pt x="1232" y="1126"/>
                </a:lnTo>
                <a:lnTo>
                  <a:pt x="1168" y="1145"/>
                </a:lnTo>
                <a:lnTo>
                  <a:pt x="1163" y="1145"/>
                </a:lnTo>
                <a:lnTo>
                  <a:pt x="1149" y="1135"/>
                </a:lnTo>
                <a:lnTo>
                  <a:pt x="1132" y="1167"/>
                </a:lnTo>
                <a:lnTo>
                  <a:pt x="1056" y="1184"/>
                </a:lnTo>
                <a:lnTo>
                  <a:pt x="1050" y="1221"/>
                </a:lnTo>
                <a:lnTo>
                  <a:pt x="1036" y="1177"/>
                </a:lnTo>
                <a:lnTo>
                  <a:pt x="987" y="1179"/>
                </a:lnTo>
                <a:lnTo>
                  <a:pt x="909" y="1123"/>
                </a:lnTo>
                <a:lnTo>
                  <a:pt x="823" y="1146"/>
                </a:lnTo>
                <a:lnTo>
                  <a:pt x="804" y="1150"/>
                </a:lnTo>
                <a:lnTo>
                  <a:pt x="806" y="1184"/>
                </a:lnTo>
                <a:lnTo>
                  <a:pt x="792" y="1175"/>
                </a:lnTo>
                <a:lnTo>
                  <a:pt x="739" y="1159"/>
                </a:lnTo>
                <a:lnTo>
                  <a:pt x="724" y="1095"/>
                </a:lnTo>
                <a:lnTo>
                  <a:pt x="690" y="1104"/>
                </a:lnTo>
                <a:lnTo>
                  <a:pt x="720" y="1006"/>
                </a:lnTo>
                <a:lnTo>
                  <a:pt x="720" y="979"/>
                </a:lnTo>
                <a:lnTo>
                  <a:pt x="684" y="959"/>
                </a:lnTo>
                <a:lnTo>
                  <a:pt x="654" y="947"/>
                </a:lnTo>
                <a:lnTo>
                  <a:pt x="644" y="913"/>
                </a:lnTo>
                <a:lnTo>
                  <a:pt x="520" y="970"/>
                </a:lnTo>
                <a:lnTo>
                  <a:pt x="465" y="953"/>
                </a:lnTo>
                <a:lnTo>
                  <a:pt x="437" y="985"/>
                </a:lnTo>
                <a:lnTo>
                  <a:pt x="432" y="962"/>
                </a:lnTo>
                <a:lnTo>
                  <a:pt x="417" y="969"/>
                </a:lnTo>
                <a:lnTo>
                  <a:pt x="351" y="969"/>
                </a:lnTo>
                <a:lnTo>
                  <a:pt x="303" y="917"/>
                </a:lnTo>
                <a:lnTo>
                  <a:pt x="212" y="885"/>
                </a:lnTo>
                <a:lnTo>
                  <a:pt x="150" y="861"/>
                </a:lnTo>
                <a:lnTo>
                  <a:pt x="137" y="807"/>
                </a:lnTo>
                <a:lnTo>
                  <a:pt x="169" y="800"/>
                </a:lnTo>
                <a:lnTo>
                  <a:pt x="149" y="757"/>
                </a:lnTo>
                <a:lnTo>
                  <a:pt x="191" y="702"/>
                </a:lnTo>
                <a:lnTo>
                  <a:pt x="159" y="683"/>
                </a:lnTo>
                <a:lnTo>
                  <a:pt x="113" y="705"/>
                </a:lnTo>
                <a:lnTo>
                  <a:pt x="25" y="644"/>
                </a:lnTo>
                <a:lnTo>
                  <a:pt x="27" y="637"/>
                </a:lnTo>
                <a:lnTo>
                  <a:pt x="30" y="594"/>
                </a:lnTo>
                <a:lnTo>
                  <a:pt x="0" y="580"/>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32" name="Freeform 52"/>
          <p:cNvSpPr>
            <a:spLocks/>
          </p:cNvSpPr>
          <p:nvPr/>
        </p:nvSpPr>
        <p:spPr bwMode="auto">
          <a:xfrm>
            <a:off x="6947051" y="4610302"/>
            <a:ext cx="50800" cy="46038"/>
          </a:xfrm>
          <a:custGeom>
            <a:avLst/>
            <a:gdLst>
              <a:gd name="T0" fmla="*/ 0 w 64"/>
              <a:gd name="T1" fmla="*/ 48 h 60"/>
              <a:gd name="T2" fmla="*/ 20 w 64"/>
              <a:gd name="T3" fmla="*/ 0 h 60"/>
              <a:gd name="T4" fmla="*/ 64 w 64"/>
              <a:gd name="T5" fmla="*/ 12 h 60"/>
              <a:gd name="T6" fmla="*/ 29 w 64"/>
              <a:gd name="T7" fmla="*/ 60 h 60"/>
              <a:gd name="T8" fmla="*/ 0 w 64"/>
              <a:gd name="T9" fmla="*/ 48 h 60"/>
              <a:gd name="T10" fmla="*/ 0 60000 65536"/>
              <a:gd name="T11" fmla="*/ 0 60000 65536"/>
              <a:gd name="T12" fmla="*/ 0 60000 65536"/>
              <a:gd name="T13" fmla="*/ 0 60000 65536"/>
              <a:gd name="T14" fmla="*/ 0 60000 65536"/>
              <a:gd name="T15" fmla="*/ 0 w 64"/>
              <a:gd name="T16" fmla="*/ 0 h 60"/>
              <a:gd name="T17" fmla="*/ 64 w 64"/>
              <a:gd name="T18" fmla="*/ 60 h 60"/>
            </a:gdLst>
            <a:ahLst/>
            <a:cxnLst>
              <a:cxn ang="T10">
                <a:pos x="T0" y="T1"/>
              </a:cxn>
              <a:cxn ang="T11">
                <a:pos x="T2" y="T3"/>
              </a:cxn>
              <a:cxn ang="T12">
                <a:pos x="T4" y="T5"/>
              </a:cxn>
              <a:cxn ang="T13">
                <a:pos x="T6" y="T7"/>
              </a:cxn>
              <a:cxn ang="T14">
                <a:pos x="T8" y="T9"/>
              </a:cxn>
            </a:cxnLst>
            <a:rect l="T15" t="T16" r="T17" b="T18"/>
            <a:pathLst>
              <a:path w="64" h="60">
                <a:moveTo>
                  <a:pt x="0" y="48"/>
                </a:moveTo>
                <a:lnTo>
                  <a:pt x="20" y="0"/>
                </a:lnTo>
                <a:lnTo>
                  <a:pt x="64" y="12"/>
                </a:lnTo>
                <a:lnTo>
                  <a:pt x="29" y="60"/>
                </a:lnTo>
                <a:lnTo>
                  <a:pt x="0" y="48"/>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33" name="Freeform 53"/>
          <p:cNvSpPr>
            <a:spLocks/>
          </p:cNvSpPr>
          <p:nvPr/>
        </p:nvSpPr>
        <p:spPr bwMode="auto">
          <a:xfrm>
            <a:off x="7207401" y="4478540"/>
            <a:ext cx="41275" cy="82550"/>
          </a:xfrm>
          <a:custGeom>
            <a:avLst/>
            <a:gdLst/>
            <a:ahLst/>
            <a:cxnLst>
              <a:cxn ang="0">
                <a:pos x="0" y="43"/>
              </a:cxn>
              <a:cxn ang="0">
                <a:pos x="19" y="104"/>
              </a:cxn>
              <a:cxn ang="0">
                <a:pos x="50" y="0"/>
              </a:cxn>
              <a:cxn ang="0">
                <a:pos x="21" y="1"/>
              </a:cxn>
              <a:cxn ang="0">
                <a:pos x="0" y="43"/>
              </a:cxn>
            </a:cxnLst>
            <a:rect l="0" t="0" r="r" b="b"/>
            <a:pathLst>
              <a:path w="50" h="104">
                <a:moveTo>
                  <a:pt x="0" y="43"/>
                </a:moveTo>
                <a:lnTo>
                  <a:pt x="19" y="104"/>
                </a:lnTo>
                <a:lnTo>
                  <a:pt x="50" y="0"/>
                </a:lnTo>
                <a:lnTo>
                  <a:pt x="21" y="1"/>
                </a:lnTo>
                <a:lnTo>
                  <a:pt x="0" y="43"/>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34" name="Freeform 54"/>
          <p:cNvSpPr>
            <a:spLocks/>
          </p:cNvSpPr>
          <p:nvPr/>
        </p:nvSpPr>
        <p:spPr bwMode="auto">
          <a:xfrm>
            <a:off x="2644926" y="4803977"/>
            <a:ext cx="274638" cy="415925"/>
          </a:xfrm>
          <a:custGeom>
            <a:avLst/>
            <a:gdLst>
              <a:gd name="T0" fmla="*/ 0 w 345"/>
              <a:gd name="T1" fmla="*/ 350 h 524"/>
              <a:gd name="T2" fmla="*/ 41 w 345"/>
              <a:gd name="T3" fmla="*/ 388 h 524"/>
              <a:gd name="T4" fmla="*/ 102 w 345"/>
              <a:gd name="T5" fmla="*/ 398 h 524"/>
              <a:gd name="T6" fmla="*/ 164 w 345"/>
              <a:gd name="T7" fmla="*/ 467 h 524"/>
              <a:gd name="T8" fmla="*/ 247 w 345"/>
              <a:gd name="T9" fmla="*/ 476 h 524"/>
              <a:gd name="T10" fmla="*/ 236 w 345"/>
              <a:gd name="T11" fmla="*/ 514 h 524"/>
              <a:gd name="T12" fmla="*/ 257 w 345"/>
              <a:gd name="T13" fmla="*/ 524 h 524"/>
              <a:gd name="T14" fmla="*/ 269 w 345"/>
              <a:gd name="T15" fmla="*/ 434 h 524"/>
              <a:gd name="T16" fmla="*/ 254 w 345"/>
              <a:gd name="T17" fmla="*/ 379 h 524"/>
              <a:gd name="T18" fmla="*/ 281 w 345"/>
              <a:gd name="T19" fmla="*/ 377 h 524"/>
              <a:gd name="T20" fmla="*/ 261 w 345"/>
              <a:gd name="T21" fmla="*/ 342 h 524"/>
              <a:gd name="T22" fmla="*/ 327 w 345"/>
              <a:gd name="T23" fmla="*/ 330 h 524"/>
              <a:gd name="T24" fmla="*/ 345 w 345"/>
              <a:gd name="T25" fmla="*/ 353 h 524"/>
              <a:gd name="T26" fmla="*/ 318 w 345"/>
              <a:gd name="T27" fmla="*/ 309 h 524"/>
              <a:gd name="T28" fmla="*/ 327 w 345"/>
              <a:gd name="T29" fmla="*/ 197 h 524"/>
              <a:gd name="T30" fmla="*/ 271 w 345"/>
              <a:gd name="T31" fmla="*/ 201 h 524"/>
              <a:gd name="T32" fmla="*/ 254 w 345"/>
              <a:gd name="T33" fmla="*/ 177 h 524"/>
              <a:gd name="T34" fmla="*/ 195 w 345"/>
              <a:gd name="T35" fmla="*/ 168 h 524"/>
              <a:gd name="T36" fmla="*/ 160 w 345"/>
              <a:gd name="T37" fmla="*/ 107 h 524"/>
              <a:gd name="T38" fmla="*/ 214 w 345"/>
              <a:gd name="T39" fmla="*/ 22 h 524"/>
              <a:gd name="T40" fmla="*/ 208 w 345"/>
              <a:gd name="T41" fmla="*/ 0 h 524"/>
              <a:gd name="T42" fmla="*/ 112 w 345"/>
              <a:gd name="T43" fmla="*/ 48 h 524"/>
              <a:gd name="T44" fmla="*/ 56 w 345"/>
              <a:gd name="T45" fmla="*/ 143 h 524"/>
              <a:gd name="T46" fmla="*/ 40 w 345"/>
              <a:gd name="T47" fmla="*/ 120 h 524"/>
              <a:gd name="T48" fmla="*/ 26 w 345"/>
              <a:gd name="T49" fmla="*/ 165 h 524"/>
              <a:gd name="T50" fmla="*/ 40 w 345"/>
              <a:gd name="T51" fmla="*/ 270 h 524"/>
              <a:gd name="T52" fmla="*/ 51 w 345"/>
              <a:gd name="T53" fmla="*/ 270 h 524"/>
              <a:gd name="T54" fmla="*/ 0 w 345"/>
              <a:gd name="T55" fmla="*/ 350 h 52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45"/>
              <a:gd name="T85" fmla="*/ 0 h 524"/>
              <a:gd name="T86" fmla="*/ 345 w 345"/>
              <a:gd name="T87" fmla="*/ 524 h 52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45" h="524">
                <a:moveTo>
                  <a:pt x="0" y="350"/>
                </a:moveTo>
                <a:lnTo>
                  <a:pt x="41" y="388"/>
                </a:lnTo>
                <a:lnTo>
                  <a:pt x="102" y="398"/>
                </a:lnTo>
                <a:lnTo>
                  <a:pt x="164" y="467"/>
                </a:lnTo>
                <a:lnTo>
                  <a:pt x="247" y="476"/>
                </a:lnTo>
                <a:lnTo>
                  <a:pt x="236" y="514"/>
                </a:lnTo>
                <a:lnTo>
                  <a:pt x="257" y="524"/>
                </a:lnTo>
                <a:lnTo>
                  <a:pt x="269" y="434"/>
                </a:lnTo>
                <a:lnTo>
                  <a:pt x="254" y="379"/>
                </a:lnTo>
                <a:lnTo>
                  <a:pt x="281" y="377"/>
                </a:lnTo>
                <a:lnTo>
                  <a:pt x="261" y="342"/>
                </a:lnTo>
                <a:lnTo>
                  <a:pt x="327" y="330"/>
                </a:lnTo>
                <a:lnTo>
                  <a:pt x="345" y="353"/>
                </a:lnTo>
                <a:lnTo>
                  <a:pt x="318" y="309"/>
                </a:lnTo>
                <a:lnTo>
                  <a:pt x="327" y="197"/>
                </a:lnTo>
                <a:lnTo>
                  <a:pt x="271" y="201"/>
                </a:lnTo>
                <a:lnTo>
                  <a:pt x="254" y="177"/>
                </a:lnTo>
                <a:lnTo>
                  <a:pt x="195" y="168"/>
                </a:lnTo>
                <a:lnTo>
                  <a:pt x="160" y="107"/>
                </a:lnTo>
                <a:lnTo>
                  <a:pt x="214" y="22"/>
                </a:lnTo>
                <a:lnTo>
                  <a:pt x="208" y="0"/>
                </a:lnTo>
                <a:lnTo>
                  <a:pt x="112" y="48"/>
                </a:lnTo>
                <a:lnTo>
                  <a:pt x="56" y="143"/>
                </a:lnTo>
                <a:lnTo>
                  <a:pt x="40" y="120"/>
                </a:lnTo>
                <a:lnTo>
                  <a:pt x="26" y="165"/>
                </a:lnTo>
                <a:lnTo>
                  <a:pt x="40" y="270"/>
                </a:lnTo>
                <a:lnTo>
                  <a:pt x="51" y="270"/>
                </a:lnTo>
                <a:lnTo>
                  <a:pt x="0" y="350"/>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35" name="Freeform 55"/>
          <p:cNvSpPr>
            <a:spLocks/>
          </p:cNvSpPr>
          <p:nvPr/>
        </p:nvSpPr>
        <p:spPr bwMode="auto">
          <a:xfrm>
            <a:off x="2486176" y="4840490"/>
            <a:ext cx="74613" cy="68262"/>
          </a:xfrm>
          <a:custGeom>
            <a:avLst/>
            <a:gdLst>
              <a:gd name="T0" fmla="*/ 0 w 92"/>
              <a:gd name="T1" fmla="*/ 0 h 87"/>
              <a:gd name="T2" fmla="*/ 0 w 92"/>
              <a:gd name="T3" fmla="*/ 34 h 87"/>
              <a:gd name="T4" fmla="*/ 20 w 92"/>
              <a:gd name="T5" fmla="*/ 27 h 87"/>
              <a:gd name="T6" fmla="*/ 79 w 92"/>
              <a:gd name="T7" fmla="*/ 87 h 87"/>
              <a:gd name="T8" fmla="*/ 92 w 92"/>
              <a:gd name="T9" fmla="*/ 43 h 87"/>
              <a:gd name="T10" fmla="*/ 59 w 92"/>
              <a:gd name="T11" fmla="*/ 3 h 87"/>
              <a:gd name="T12" fmla="*/ 0 w 92"/>
              <a:gd name="T13" fmla="*/ 0 h 87"/>
              <a:gd name="T14" fmla="*/ 0 60000 65536"/>
              <a:gd name="T15" fmla="*/ 0 60000 65536"/>
              <a:gd name="T16" fmla="*/ 0 60000 65536"/>
              <a:gd name="T17" fmla="*/ 0 60000 65536"/>
              <a:gd name="T18" fmla="*/ 0 60000 65536"/>
              <a:gd name="T19" fmla="*/ 0 60000 65536"/>
              <a:gd name="T20" fmla="*/ 0 60000 65536"/>
              <a:gd name="T21" fmla="*/ 0 w 92"/>
              <a:gd name="T22" fmla="*/ 0 h 87"/>
              <a:gd name="T23" fmla="*/ 92 w 92"/>
              <a:gd name="T24" fmla="*/ 87 h 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2" h="87">
                <a:moveTo>
                  <a:pt x="0" y="0"/>
                </a:moveTo>
                <a:lnTo>
                  <a:pt x="0" y="34"/>
                </a:lnTo>
                <a:lnTo>
                  <a:pt x="20" y="27"/>
                </a:lnTo>
                <a:lnTo>
                  <a:pt x="79" y="87"/>
                </a:lnTo>
                <a:lnTo>
                  <a:pt x="92" y="43"/>
                </a:lnTo>
                <a:lnTo>
                  <a:pt x="59" y="3"/>
                </a:lnTo>
                <a:lnTo>
                  <a:pt x="0" y="0"/>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36" name="Freeform 56"/>
          <p:cNvSpPr>
            <a:spLocks/>
          </p:cNvSpPr>
          <p:nvPr/>
        </p:nvSpPr>
        <p:spPr bwMode="auto">
          <a:xfrm>
            <a:off x="2505226" y="4529340"/>
            <a:ext cx="246063" cy="85725"/>
          </a:xfrm>
          <a:custGeom>
            <a:avLst/>
            <a:gdLst>
              <a:gd name="T0" fmla="*/ 0 w 309"/>
              <a:gd name="T1" fmla="*/ 44 h 109"/>
              <a:gd name="T2" fmla="*/ 40 w 309"/>
              <a:gd name="T3" fmla="*/ 4 h 109"/>
              <a:gd name="T4" fmla="*/ 121 w 309"/>
              <a:gd name="T5" fmla="*/ 0 h 109"/>
              <a:gd name="T6" fmla="*/ 309 w 309"/>
              <a:gd name="T7" fmla="*/ 92 h 109"/>
              <a:gd name="T8" fmla="*/ 207 w 309"/>
              <a:gd name="T9" fmla="*/ 109 h 109"/>
              <a:gd name="T10" fmla="*/ 226 w 309"/>
              <a:gd name="T11" fmla="*/ 86 h 109"/>
              <a:gd name="T12" fmla="*/ 177 w 309"/>
              <a:gd name="T13" fmla="*/ 53 h 109"/>
              <a:gd name="T14" fmla="*/ 83 w 309"/>
              <a:gd name="T15" fmla="*/ 34 h 109"/>
              <a:gd name="T16" fmla="*/ 88 w 309"/>
              <a:gd name="T17" fmla="*/ 17 h 109"/>
              <a:gd name="T18" fmla="*/ 0 w 309"/>
              <a:gd name="T19" fmla="*/ 44 h 1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9"/>
              <a:gd name="T31" fmla="*/ 0 h 109"/>
              <a:gd name="T32" fmla="*/ 309 w 309"/>
              <a:gd name="T33" fmla="*/ 109 h 10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9" h="109">
                <a:moveTo>
                  <a:pt x="0" y="44"/>
                </a:moveTo>
                <a:lnTo>
                  <a:pt x="40" y="4"/>
                </a:lnTo>
                <a:lnTo>
                  <a:pt x="121" y="0"/>
                </a:lnTo>
                <a:lnTo>
                  <a:pt x="309" y="92"/>
                </a:lnTo>
                <a:lnTo>
                  <a:pt x="207" y="109"/>
                </a:lnTo>
                <a:lnTo>
                  <a:pt x="226" y="86"/>
                </a:lnTo>
                <a:lnTo>
                  <a:pt x="177" y="53"/>
                </a:lnTo>
                <a:lnTo>
                  <a:pt x="83" y="34"/>
                </a:lnTo>
                <a:lnTo>
                  <a:pt x="88" y="17"/>
                </a:lnTo>
                <a:lnTo>
                  <a:pt x="0" y="44"/>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37" name="Freeform 57"/>
          <p:cNvSpPr>
            <a:spLocks/>
          </p:cNvSpPr>
          <p:nvPr/>
        </p:nvSpPr>
        <p:spPr bwMode="auto">
          <a:xfrm>
            <a:off x="4726139" y="3714952"/>
            <a:ext cx="239712" cy="109538"/>
          </a:xfrm>
          <a:custGeom>
            <a:avLst/>
            <a:gdLst/>
            <a:ahLst/>
            <a:cxnLst>
              <a:cxn ang="0">
                <a:pos x="0" y="33"/>
              </a:cxn>
              <a:cxn ang="0">
                <a:pos x="53" y="96"/>
              </a:cxn>
              <a:cxn ang="0">
                <a:pos x="139" y="95"/>
              </a:cxn>
              <a:cxn ang="0">
                <a:pos x="149" y="124"/>
              </a:cxn>
              <a:cxn ang="0">
                <a:pos x="190" y="136"/>
              </a:cxn>
              <a:cxn ang="0">
                <a:pos x="258" y="105"/>
              </a:cxn>
              <a:cxn ang="0">
                <a:pos x="295" y="111"/>
              </a:cxn>
              <a:cxn ang="0">
                <a:pos x="304" y="81"/>
              </a:cxn>
              <a:cxn ang="0">
                <a:pos x="231" y="76"/>
              </a:cxn>
              <a:cxn ang="0">
                <a:pos x="80" y="10"/>
              </a:cxn>
              <a:cxn ang="0">
                <a:pos x="65" y="0"/>
              </a:cxn>
              <a:cxn ang="0">
                <a:pos x="0" y="33"/>
              </a:cxn>
            </a:cxnLst>
            <a:rect l="0" t="0" r="r" b="b"/>
            <a:pathLst>
              <a:path w="304" h="136">
                <a:moveTo>
                  <a:pt x="0" y="33"/>
                </a:moveTo>
                <a:lnTo>
                  <a:pt x="53" y="96"/>
                </a:lnTo>
                <a:lnTo>
                  <a:pt x="139" y="95"/>
                </a:lnTo>
                <a:lnTo>
                  <a:pt x="149" y="124"/>
                </a:lnTo>
                <a:lnTo>
                  <a:pt x="190" y="136"/>
                </a:lnTo>
                <a:lnTo>
                  <a:pt x="258" y="105"/>
                </a:lnTo>
                <a:lnTo>
                  <a:pt x="295" y="111"/>
                </a:lnTo>
                <a:lnTo>
                  <a:pt x="304" y="81"/>
                </a:lnTo>
                <a:lnTo>
                  <a:pt x="231" y="76"/>
                </a:lnTo>
                <a:lnTo>
                  <a:pt x="80" y="10"/>
                </a:lnTo>
                <a:lnTo>
                  <a:pt x="65" y="0"/>
                </a:lnTo>
                <a:lnTo>
                  <a:pt x="0" y="33"/>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38" name="Freeform 58"/>
          <p:cNvSpPr>
            <a:spLocks/>
          </p:cNvSpPr>
          <p:nvPr/>
        </p:nvSpPr>
        <p:spPr bwMode="auto">
          <a:xfrm>
            <a:off x="4640414" y="3489527"/>
            <a:ext cx="58737" cy="98425"/>
          </a:xfrm>
          <a:custGeom>
            <a:avLst/>
            <a:gdLst>
              <a:gd name="T0" fmla="*/ 0 w 73"/>
              <a:gd name="T1" fmla="*/ 96 h 123"/>
              <a:gd name="T2" fmla="*/ 5 w 73"/>
              <a:gd name="T3" fmla="*/ 34 h 123"/>
              <a:gd name="T4" fmla="*/ 64 w 73"/>
              <a:gd name="T5" fmla="*/ 0 h 123"/>
              <a:gd name="T6" fmla="*/ 53 w 73"/>
              <a:gd name="T7" fmla="*/ 48 h 123"/>
              <a:gd name="T8" fmla="*/ 73 w 73"/>
              <a:gd name="T9" fmla="*/ 62 h 123"/>
              <a:gd name="T10" fmla="*/ 37 w 73"/>
              <a:gd name="T11" fmla="*/ 92 h 123"/>
              <a:gd name="T12" fmla="*/ 35 w 73"/>
              <a:gd name="T13" fmla="*/ 123 h 123"/>
              <a:gd name="T14" fmla="*/ 14 w 73"/>
              <a:gd name="T15" fmla="*/ 123 h 123"/>
              <a:gd name="T16" fmla="*/ 0 w 73"/>
              <a:gd name="T17" fmla="*/ 96 h 1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
              <a:gd name="T28" fmla="*/ 0 h 123"/>
              <a:gd name="T29" fmla="*/ 73 w 73"/>
              <a:gd name="T30" fmla="*/ 123 h 1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 h="123">
                <a:moveTo>
                  <a:pt x="0" y="96"/>
                </a:moveTo>
                <a:lnTo>
                  <a:pt x="5" y="34"/>
                </a:lnTo>
                <a:lnTo>
                  <a:pt x="64" y="0"/>
                </a:lnTo>
                <a:lnTo>
                  <a:pt x="53" y="48"/>
                </a:lnTo>
                <a:lnTo>
                  <a:pt x="73" y="62"/>
                </a:lnTo>
                <a:lnTo>
                  <a:pt x="37" y="92"/>
                </a:lnTo>
                <a:lnTo>
                  <a:pt x="35" y="123"/>
                </a:lnTo>
                <a:lnTo>
                  <a:pt x="14" y="123"/>
                </a:lnTo>
                <a:lnTo>
                  <a:pt x="0" y="96"/>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39" name="Freeform 59"/>
          <p:cNvSpPr>
            <a:spLocks/>
          </p:cNvSpPr>
          <p:nvPr/>
        </p:nvSpPr>
        <p:spPr bwMode="auto">
          <a:xfrm>
            <a:off x="4680101" y="3564140"/>
            <a:ext cx="20638" cy="12700"/>
          </a:xfrm>
          <a:custGeom>
            <a:avLst/>
            <a:gdLst/>
            <a:ahLst/>
            <a:cxnLst>
              <a:cxn ang="0">
                <a:pos x="0" y="18"/>
              </a:cxn>
              <a:cxn ang="0">
                <a:pos x="20" y="0"/>
              </a:cxn>
              <a:cxn ang="0">
                <a:pos x="27" y="11"/>
              </a:cxn>
              <a:cxn ang="0">
                <a:pos x="0" y="18"/>
              </a:cxn>
            </a:cxnLst>
            <a:rect l="0" t="0" r="r" b="b"/>
            <a:pathLst>
              <a:path w="27" h="18">
                <a:moveTo>
                  <a:pt x="0" y="18"/>
                </a:moveTo>
                <a:lnTo>
                  <a:pt x="20" y="0"/>
                </a:lnTo>
                <a:lnTo>
                  <a:pt x="27" y="11"/>
                </a:lnTo>
                <a:lnTo>
                  <a:pt x="0" y="18"/>
                </a:lnTo>
                <a:close/>
              </a:path>
            </a:pathLst>
          </a:custGeom>
          <a:solidFill>
            <a:srgbClr val="38B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40" name="Freeform 60"/>
          <p:cNvSpPr>
            <a:spLocks/>
          </p:cNvSpPr>
          <p:nvPr/>
        </p:nvSpPr>
        <p:spPr bwMode="auto">
          <a:xfrm>
            <a:off x="4707089" y="3541915"/>
            <a:ext cx="36512" cy="41275"/>
          </a:xfrm>
          <a:custGeom>
            <a:avLst/>
            <a:gdLst>
              <a:gd name="T0" fmla="*/ 0 w 47"/>
              <a:gd name="T1" fmla="*/ 26 h 51"/>
              <a:gd name="T2" fmla="*/ 35 w 47"/>
              <a:gd name="T3" fmla="*/ 51 h 51"/>
              <a:gd name="T4" fmla="*/ 47 w 47"/>
              <a:gd name="T5" fmla="*/ 26 h 51"/>
              <a:gd name="T6" fmla="*/ 41 w 47"/>
              <a:gd name="T7" fmla="*/ 0 h 51"/>
              <a:gd name="T8" fmla="*/ 0 w 47"/>
              <a:gd name="T9" fmla="*/ 26 h 51"/>
              <a:gd name="T10" fmla="*/ 0 60000 65536"/>
              <a:gd name="T11" fmla="*/ 0 60000 65536"/>
              <a:gd name="T12" fmla="*/ 0 60000 65536"/>
              <a:gd name="T13" fmla="*/ 0 60000 65536"/>
              <a:gd name="T14" fmla="*/ 0 60000 65536"/>
              <a:gd name="T15" fmla="*/ 0 w 47"/>
              <a:gd name="T16" fmla="*/ 0 h 51"/>
              <a:gd name="T17" fmla="*/ 47 w 47"/>
              <a:gd name="T18" fmla="*/ 51 h 51"/>
            </a:gdLst>
            <a:ahLst/>
            <a:cxnLst>
              <a:cxn ang="T10">
                <a:pos x="T0" y="T1"/>
              </a:cxn>
              <a:cxn ang="T11">
                <a:pos x="T2" y="T3"/>
              </a:cxn>
              <a:cxn ang="T12">
                <a:pos x="T4" y="T5"/>
              </a:cxn>
              <a:cxn ang="T13">
                <a:pos x="T6" y="T7"/>
              </a:cxn>
              <a:cxn ang="T14">
                <a:pos x="T8" y="T9"/>
              </a:cxn>
            </a:cxnLst>
            <a:rect l="T15" t="T16" r="T17" b="T18"/>
            <a:pathLst>
              <a:path w="47" h="51">
                <a:moveTo>
                  <a:pt x="0" y="26"/>
                </a:moveTo>
                <a:lnTo>
                  <a:pt x="35" y="51"/>
                </a:lnTo>
                <a:lnTo>
                  <a:pt x="47" y="26"/>
                </a:lnTo>
                <a:lnTo>
                  <a:pt x="41" y="0"/>
                </a:lnTo>
                <a:lnTo>
                  <a:pt x="0" y="26"/>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41" name="Freeform 61"/>
          <p:cNvSpPr>
            <a:spLocks/>
          </p:cNvSpPr>
          <p:nvPr/>
        </p:nvSpPr>
        <p:spPr bwMode="auto">
          <a:xfrm>
            <a:off x="2805264" y="4615065"/>
            <a:ext cx="76200" cy="46037"/>
          </a:xfrm>
          <a:custGeom>
            <a:avLst/>
            <a:gdLst>
              <a:gd name="T0" fmla="*/ 0 w 97"/>
              <a:gd name="T1" fmla="*/ 0 h 58"/>
              <a:gd name="T2" fmla="*/ 0 w 97"/>
              <a:gd name="T3" fmla="*/ 58 h 58"/>
              <a:gd name="T4" fmla="*/ 97 w 97"/>
              <a:gd name="T5" fmla="*/ 41 h 58"/>
              <a:gd name="T6" fmla="*/ 56 w 97"/>
              <a:gd name="T7" fmla="*/ 7 h 58"/>
              <a:gd name="T8" fmla="*/ 0 w 97"/>
              <a:gd name="T9" fmla="*/ 0 h 58"/>
              <a:gd name="T10" fmla="*/ 0 60000 65536"/>
              <a:gd name="T11" fmla="*/ 0 60000 65536"/>
              <a:gd name="T12" fmla="*/ 0 60000 65536"/>
              <a:gd name="T13" fmla="*/ 0 60000 65536"/>
              <a:gd name="T14" fmla="*/ 0 60000 65536"/>
              <a:gd name="T15" fmla="*/ 0 w 97"/>
              <a:gd name="T16" fmla="*/ 0 h 58"/>
              <a:gd name="T17" fmla="*/ 97 w 97"/>
              <a:gd name="T18" fmla="*/ 58 h 58"/>
            </a:gdLst>
            <a:ahLst/>
            <a:cxnLst>
              <a:cxn ang="T10">
                <a:pos x="T0" y="T1"/>
              </a:cxn>
              <a:cxn ang="T11">
                <a:pos x="T2" y="T3"/>
              </a:cxn>
              <a:cxn ang="T12">
                <a:pos x="T4" y="T5"/>
              </a:cxn>
              <a:cxn ang="T13">
                <a:pos x="T6" y="T7"/>
              </a:cxn>
              <a:cxn ang="T14">
                <a:pos x="T8" y="T9"/>
              </a:cxn>
            </a:cxnLst>
            <a:rect l="T15" t="T16" r="T17" b="T18"/>
            <a:pathLst>
              <a:path w="97" h="58">
                <a:moveTo>
                  <a:pt x="0" y="0"/>
                </a:moveTo>
                <a:lnTo>
                  <a:pt x="0" y="58"/>
                </a:lnTo>
                <a:lnTo>
                  <a:pt x="97" y="41"/>
                </a:lnTo>
                <a:lnTo>
                  <a:pt x="56" y="7"/>
                </a:lnTo>
                <a:lnTo>
                  <a:pt x="0" y="0"/>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42" name="Freeform 62"/>
          <p:cNvSpPr>
            <a:spLocks/>
          </p:cNvSpPr>
          <p:nvPr/>
        </p:nvSpPr>
        <p:spPr bwMode="auto">
          <a:xfrm>
            <a:off x="2600476" y="5081790"/>
            <a:ext cx="125413" cy="157162"/>
          </a:xfrm>
          <a:custGeom>
            <a:avLst/>
            <a:gdLst>
              <a:gd name="T0" fmla="*/ 0 w 159"/>
              <a:gd name="T1" fmla="*/ 77 h 198"/>
              <a:gd name="T2" fmla="*/ 1 w 159"/>
              <a:gd name="T3" fmla="*/ 116 h 198"/>
              <a:gd name="T4" fmla="*/ 26 w 159"/>
              <a:gd name="T5" fmla="*/ 126 h 198"/>
              <a:gd name="T6" fmla="*/ 14 w 159"/>
              <a:gd name="T7" fmla="*/ 156 h 198"/>
              <a:gd name="T8" fmla="*/ 8 w 159"/>
              <a:gd name="T9" fmla="*/ 189 h 198"/>
              <a:gd name="T10" fmla="*/ 46 w 159"/>
              <a:gd name="T11" fmla="*/ 198 h 198"/>
              <a:gd name="T12" fmla="*/ 81 w 159"/>
              <a:gd name="T13" fmla="*/ 144 h 198"/>
              <a:gd name="T14" fmla="*/ 144 w 159"/>
              <a:gd name="T15" fmla="*/ 99 h 198"/>
              <a:gd name="T16" fmla="*/ 159 w 159"/>
              <a:gd name="T17" fmla="*/ 48 h 198"/>
              <a:gd name="T18" fmla="*/ 98 w 159"/>
              <a:gd name="T19" fmla="*/ 38 h 198"/>
              <a:gd name="T20" fmla="*/ 57 w 159"/>
              <a:gd name="T21" fmla="*/ 0 h 198"/>
              <a:gd name="T22" fmla="*/ 19 w 159"/>
              <a:gd name="T23" fmla="*/ 21 h 198"/>
              <a:gd name="T24" fmla="*/ 0 w 159"/>
              <a:gd name="T25" fmla="*/ 77 h 1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9"/>
              <a:gd name="T40" fmla="*/ 0 h 198"/>
              <a:gd name="T41" fmla="*/ 159 w 159"/>
              <a:gd name="T42" fmla="*/ 198 h 19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9" h="198">
                <a:moveTo>
                  <a:pt x="0" y="77"/>
                </a:moveTo>
                <a:lnTo>
                  <a:pt x="1" y="116"/>
                </a:lnTo>
                <a:lnTo>
                  <a:pt x="26" y="126"/>
                </a:lnTo>
                <a:lnTo>
                  <a:pt x="14" y="156"/>
                </a:lnTo>
                <a:lnTo>
                  <a:pt x="8" y="189"/>
                </a:lnTo>
                <a:lnTo>
                  <a:pt x="46" y="198"/>
                </a:lnTo>
                <a:lnTo>
                  <a:pt x="81" y="144"/>
                </a:lnTo>
                <a:lnTo>
                  <a:pt x="144" y="99"/>
                </a:lnTo>
                <a:lnTo>
                  <a:pt x="159" y="48"/>
                </a:lnTo>
                <a:lnTo>
                  <a:pt x="98" y="38"/>
                </a:lnTo>
                <a:lnTo>
                  <a:pt x="57" y="0"/>
                </a:lnTo>
                <a:lnTo>
                  <a:pt x="19" y="21"/>
                </a:lnTo>
                <a:lnTo>
                  <a:pt x="0" y="77"/>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43" name="Freeform 63"/>
          <p:cNvSpPr>
            <a:spLocks/>
          </p:cNvSpPr>
          <p:nvPr/>
        </p:nvSpPr>
        <p:spPr bwMode="auto">
          <a:xfrm>
            <a:off x="2387751" y="4753177"/>
            <a:ext cx="52388" cy="25400"/>
          </a:xfrm>
          <a:custGeom>
            <a:avLst/>
            <a:gdLst/>
            <a:ahLst/>
            <a:cxnLst>
              <a:cxn ang="0">
                <a:pos x="0" y="25"/>
              </a:cxn>
              <a:cxn ang="0">
                <a:pos x="19" y="0"/>
              </a:cxn>
              <a:cxn ang="0">
                <a:pos x="65" y="33"/>
              </a:cxn>
              <a:cxn ang="0">
                <a:pos x="0" y="25"/>
              </a:cxn>
            </a:cxnLst>
            <a:rect l="0" t="0" r="r" b="b"/>
            <a:pathLst>
              <a:path w="65" h="33">
                <a:moveTo>
                  <a:pt x="0" y="25"/>
                </a:moveTo>
                <a:lnTo>
                  <a:pt x="19" y="0"/>
                </a:lnTo>
                <a:lnTo>
                  <a:pt x="65" y="33"/>
                </a:lnTo>
                <a:lnTo>
                  <a:pt x="0" y="25"/>
                </a:lnTo>
                <a:close/>
              </a:path>
            </a:pathLst>
          </a:custGeom>
          <a:solidFill>
            <a:srgbClr val="38B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44" name="Freeform 64"/>
          <p:cNvSpPr>
            <a:spLocks/>
          </p:cNvSpPr>
          <p:nvPr/>
        </p:nvSpPr>
        <p:spPr bwMode="auto">
          <a:xfrm>
            <a:off x="3054501" y="6528002"/>
            <a:ext cx="38100" cy="19050"/>
          </a:xfrm>
          <a:custGeom>
            <a:avLst/>
            <a:gdLst/>
            <a:ahLst/>
            <a:cxnLst>
              <a:cxn ang="0">
                <a:pos x="0" y="26"/>
              </a:cxn>
              <a:cxn ang="0">
                <a:pos x="28" y="13"/>
              </a:cxn>
              <a:cxn ang="0">
                <a:pos x="14" y="0"/>
              </a:cxn>
              <a:cxn ang="0">
                <a:pos x="47" y="2"/>
              </a:cxn>
              <a:cxn ang="0">
                <a:pos x="0" y="26"/>
              </a:cxn>
            </a:cxnLst>
            <a:rect l="0" t="0" r="r" b="b"/>
            <a:pathLst>
              <a:path w="47" h="26">
                <a:moveTo>
                  <a:pt x="0" y="26"/>
                </a:moveTo>
                <a:lnTo>
                  <a:pt x="28" y="13"/>
                </a:lnTo>
                <a:lnTo>
                  <a:pt x="14" y="0"/>
                </a:lnTo>
                <a:lnTo>
                  <a:pt x="47" y="2"/>
                </a:lnTo>
                <a:lnTo>
                  <a:pt x="0" y="26"/>
                </a:lnTo>
                <a:close/>
              </a:path>
            </a:pathLst>
          </a:custGeom>
          <a:solidFill>
            <a:srgbClr val="38B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45" name="Freeform 65"/>
          <p:cNvSpPr>
            <a:spLocks/>
          </p:cNvSpPr>
          <p:nvPr/>
        </p:nvSpPr>
        <p:spPr bwMode="auto">
          <a:xfrm>
            <a:off x="3084664" y="6524827"/>
            <a:ext cx="42862" cy="25400"/>
          </a:xfrm>
          <a:custGeom>
            <a:avLst/>
            <a:gdLst/>
            <a:ahLst/>
            <a:cxnLst>
              <a:cxn ang="0">
                <a:pos x="0" y="32"/>
              </a:cxn>
              <a:cxn ang="0">
                <a:pos x="24" y="0"/>
              </a:cxn>
              <a:cxn ang="0">
                <a:pos x="53" y="11"/>
              </a:cxn>
              <a:cxn ang="0">
                <a:pos x="0" y="32"/>
              </a:cxn>
            </a:cxnLst>
            <a:rect l="0" t="0" r="r" b="b"/>
            <a:pathLst>
              <a:path w="53" h="32">
                <a:moveTo>
                  <a:pt x="0" y="32"/>
                </a:moveTo>
                <a:lnTo>
                  <a:pt x="24" y="0"/>
                </a:lnTo>
                <a:lnTo>
                  <a:pt x="53" y="11"/>
                </a:lnTo>
                <a:lnTo>
                  <a:pt x="0" y="32"/>
                </a:lnTo>
                <a:close/>
              </a:path>
            </a:pathLst>
          </a:custGeom>
          <a:solidFill>
            <a:srgbClr val="38B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46" name="Freeform 66"/>
          <p:cNvSpPr>
            <a:spLocks/>
          </p:cNvSpPr>
          <p:nvPr/>
        </p:nvSpPr>
        <p:spPr bwMode="auto">
          <a:xfrm>
            <a:off x="4926164" y="2997402"/>
            <a:ext cx="249237" cy="411163"/>
          </a:xfrm>
          <a:custGeom>
            <a:avLst/>
            <a:gdLst/>
            <a:ahLst/>
            <a:cxnLst>
              <a:cxn ang="0">
                <a:pos x="0" y="54"/>
              </a:cxn>
              <a:cxn ang="0">
                <a:pos x="20" y="40"/>
              </a:cxn>
              <a:cxn ang="0">
                <a:pos x="52" y="68"/>
              </a:cxn>
              <a:cxn ang="0">
                <a:pos x="114" y="73"/>
              </a:cxn>
              <a:cxn ang="0">
                <a:pos x="148" y="54"/>
              </a:cxn>
              <a:cxn ang="0">
                <a:pos x="158" y="11"/>
              </a:cxn>
              <a:cxn ang="0">
                <a:pos x="215" y="0"/>
              </a:cxn>
              <a:cxn ang="0">
                <a:pos x="245" y="16"/>
              </a:cxn>
              <a:cxn ang="0">
                <a:pos x="241" y="54"/>
              </a:cxn>
              <a:cxn ang="0">
                <a:pos x="230" y="91"/>
              </a:cxn>
              <a:cxn ang="0">
                <a:pos x="269" y="135"/>
              </a:cxn>
              <a:cxn ang="0">
                <a:pos x="246" y="169"/>
              </a:cxn>
              <a:cxn ang="0">
                <a:pos x="274" y="226"/>
              </a:cxn>
              <a:cxn ang="0">
                <a:pos x="263" y="276"/>
              </a:cxn>
              <a:cxn ang="0">
                <a:pos x="313" y="384"/>
              </a:cxn>
              <a:cxn ang="0">
                <a:pos x="201" y="487"/>
              </a:cxn>
              <a:cxn ang="0">
                <a:pos x="69" y="519"/>
              </a:cxn>
              <a:cxn ang="0">
                <a:pos x="61" y="498"/>
              </a:cxn>
              <a:cxn ang="0">
                <a:pos x="20" y="483"/>
              </a:cxn>
              <a:cxn ang="0">
                <a:pos x="15" y="382"/>
              </a:cxn>
              <a:cxn ang="0">
                <a:pos x="140" y="273"/>
              </a:cxn>
              <a:cxn ang="0">
                <a:pos x="99" y="218"/>
              </a:cxn>
              <a:cxn ang="0">
                <a:pos x="82" y="109"/>
              </a:cxn>
              <a:cxn ang="0">
                <a:pos x="0" y="54"/>
              </a:cxn>
            </a:cxnLst>
            <a:rect l="0" t="0" r="r" b="b"/>
            <a:pathLst>
              <a:path w="313" h="519">
                <a:moveTo>
                  <a:pt x="0" y="54"/>
                </a:moveTo>
                <a:lnTo>
                  <a:pt x="20" y="40"/>
                </a:lnTo>
                <a:lnTo>
                  <a:pt x="52" y="68"/>
                </a:lnTo>
                <a:lnTo>
                  <a:pt x="114" y="73"/>
                </a:lnTo>
                <a:lnTo>
                  <a:pt x="148" y="54"/>
                </a:lnTo>
                <a:lnTo>
                  <a:pt x="158" y="11"/>
                </a:lnTo>
                <a:lnTo>
                  <a:pt x="215" y="0"/>
                </a:lnTo>
                <a:lnTo>
                  <a:pt x="245" y="16"/>
                </a:lnTo>
                <a:lnTo>
                  <a:pt x="241" y="54"/>
                </a:lnTo>
                <a:lnTo>
                  <a:pt x="230" y="91"/>
                </a:lnTo>
                <a:lnTo>
                  <a:pt x="269" y="135"/>
                </a:lnTo>
                <a:lnTo>
                  <a:pt x="246" y="169"/>
                </a:lnTo>
                <a:lnTo>
                  <a:pt x="274" y="226"/>
                </a:lnTo>
                <a:lnTo>
                  <a:pt x="263" y="276"/>
                </a:lnTo>
                <a:lnTo>
                  <a:pt x="313" y="384"/>
                </a:lnTo>
                <a:lnTo>
                  <a:pt x="201" y="487"/>
                </a:lnTo>
                <a:lnTo>
                  <a:pt x="69" y="519"/>
                </a:lnTo>
                <a:lnTo>
                  <a:pt x="61" y="498"/>
                </a:lnTo>
                <a:lnTo>
                  <a:pt x="20" y="483"/>
                </a:lnTo>
                <a:lnTo>
                  <a:pt x="15" y="382"/>
                </a:lnTo>
                <a:lnTo>
                  <a:pt x="140" y="273"/>
                </a:lnTo>
                <a:lnTo>
                  <a:pt x="99" y="218"/>
                </a:lnTo>
                <a:lnTo>
                  <a:pt x="82" y="109"/>
                </a:lnTo>
                <a:lnTo>
                  <a:pt x="0" y="54"/>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47" name="Freeform 67"/>
          <p:cNvSpPr>
            <a:spLocks/>
          </p:cNvSpPr>
          <p:nvPr/>
        </p:nvSpPr>
        <p:spPr bwMode="auto">
          <a:xfrm>
            <a:off x="4349901" y="3716540"/>
            <a:ext cx="288925" cy="273050"/>
          </a:xfrm>
          <a:custGeom>
            <a:avLst/>
            <a:gdLst/>
            <a:ahLst/>
            <a:cxnLst>
              <a:cxn ang="0">
                <a:pos x="0" y="104"/>
              </a:cxn>
              <a:cxn ang="0">
                <a:pos x="11" y="135"/>
              </a:cxn>
              <a:cxn ang="0">
                <a:pos x="86" y="157"/>
              </a:cxn>
              <a:cxn ang="0">
                <a:pos x="73" y="172"/>
              </a:cxn>
              <a:cxn ang="0">
                <a:pos x="102" y="194"/>
              </a:cxn>
              <a:cxn ang="0">
                <a:pos x="114" y="232"/>
              </a:cxn>
              <a:cxn ang="0">
                <a:pos x="81" y="308"/>
              </a:cxn>
              <a:cxn ang="0">
                <a:pos x="172" y="337"/>
              </a:cxn>
              <a:cxn ang="0">
                <a:pos x="182" y="340"/>
              </a:cxn>
              <a:cxn ang="0">
                <a:pos x="224" y="343"/>
              </a:cxn>
              <a:cxn ang="0">
                <a:pos x="224" y="317"/>
              </a:cxn>
              <a:cxn ang="0">
                <a:pos x="249" y="300"/>
              </a:cxn>
              <a:cxn ang="0">
                <a:pos x="310" y="319"/>
              </a:cxn>
              <a:cxn ang="0">
                <a:pos x="346" y="292"/>
              </a:cxn>
              <a:cxn ang="0">
                <a:pos x="325" y="247"/>
              </a:cxn>
              <a:cxn ang="0">
                <a:pos x="334" y="210"/>
              </a:cxn>
              <a:cxn ang="0">
                <a:pos x="305" y="186"/>
              </a:cxn>
              <a:cxn ang="0">
                <a:pos x="346" y="140"/>
              </a:cxn>
              <a:cxn ang="0">
                <a:pos x="364" y="86"/>
              </a:cxn>
              <a:cxn ang="0">
                <a:pos x="311" y="66"/>
              </a:cxn>
              <a:cxn ang="0">
                <a:pos x="296" y="59"/>
              </a:cxn>
              <a:cxn ang="0">
                <a:pos x="212" y="0"/>
              </a:cxn>
              <a:cxn ang="0">
                <a:pos x="186" y="9"/>
              </a:cxn>
              <a:cxn ang="0">
                <a:pos x="150" y="67"/>
              </a:cxn>
              <a:cxn ang="0">
                <a:pos x="81" y="58"/>
              </a:cxn>
              <a:cxn ang="0">
                <a:pos x="91" y="102"/>
              </a:cxn>
              <a:cxn ang="0">
                <a:pos x="0" y="104"/>
              </a:cxn>
            </a:cxnLst>
            <a:rect l="0" t="0" r="r" b="b"/>
            <a:pathLst>
              <a:path w="364" h="343">
                <a:moveTo>
                  <a:pt x="0" y="104"/>
                </a:moveTo>
                <a:lnTo>
                  <a:pt x="11" y="135"/>
                </a:lnTo>
                <a:lnTo>
                  <a:pt x="86" y="157"/>
                </a:lnTo>
                <a:lnTo>
                  <a:pt x="73" y="172"/>
                </a:lnTo>
                <a:lnTo>
                  <a:pt x="102" y="194"/>
                </a:lnTo>
                <a:lnTo>
                  <a:pt x="114" y="232"/>
                </a:lnTo>
                <a:lnTo>
                  <a:pt x="81" y="308"/>
                </a:lnTo>
                <a:lnTo>
                  <a:pt x="172" y="337"/>
                </a:lnTo>
                <a:lnTo>
                  <a:pt x="182" y="340"/>
                </a:lnTo>
                <a:lnTo>
                  <a:pt x="224" y="343"/>
                </a:lnTo>
                <a:lnTo>
                  <a:pt x="224" y="317"/>
                </a:lnTo>
                <a:lnTo>
                  <a:pt x="249" y="300"/>
                </a:lnTo>
                <a:lnTo>
                  <a:pt x="310" y="319"/>
                </a:lnTo>
                <a:lnTo>
                  <a:pt x="346" y="292"/>
                </a:lnTo>
                <a:lnTo>
                  <a:pt x="325" y="247"/>
                </a:lnTo>
                <a:lnTo>
                  <a:pt x="334" y="210"/>
                </a:lnTo>
                <a:lnTo>
                  <a:pt x="305" y="186"/>
                </a:lnTo>
                <a:lnTo>
                  <a:pt x="346" y="140"/>
                </a:lnTo>
                <a:lnTo>
                  <a:pt x="364" y="86"/>
                </a:lnTo>
                <a:lnTo>
                  <a:pt x="311" y="66"/>
                </a:lnTo>
                <a:lnTo>
                  <a:pt x="296" y="59"/>
                </a:lnTo>
                <a:lnTo>
                  <a:pt x="212" y="0"/>
                </a:lnTo>
                <a:lnTo>
                  <a:pt x="186" y="9"/>
                </a:lnTo>
                <a:lnTo>
                  <a:pt x="150" y="67"/>
                </a:lnTo>
                <a:lnTo>
                  <a:pt x="81" y="58"/>
                </a:lnTo>
                <a:lnTo>
                  <a:pt x="91" y="102"/>
                </a:lnTo>
                <a:lnTo>
                  <a:pt x="0" y="104"/>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48" name="Freeform 68"/>
          <p:cNvSpPr>
            <a:spLocks/>
          </p:cNvSpPr>
          <p:nvPr/>
        </p:nvSpPr>
        <p:spPr bwMode="auto">
          <a:xfrm>
            <a:off x="4649939" y="3970540"/>
            <a:ext cx="19050" cy="50800"/>
          </a:xfrm>
          <a:custGeom>
            <a:avLst/>
            <a:gdLst/>
            <a:ahLst/>
            <a:cxnLst>
              <a:cxn ang="0">
                <a:pos x="0" y="32"/>
              </a:cxn>
              <a:cxn ang="0">
                <a:pos x="21" y="66"/>
              </a:cxn>
              <a:cxn ang="0">
                <a:pos x="24" y="0"/>
              </a:cxn>
              <a:cxn ang="0">
                <a:pos x="0" y="32"/>
              </a:cxn>
            </a:cxnLst>
            <a:rect l="0" t="0" r="r" b="b"/>
            <a:pathLst>
              <a:path w="24" h="66">
                <a:moveTo>
                  <a:pt x="0" y="32"/>
                </a:moveTo>
                <a:lnTo>
                  <a:pt x="21" y="66"/>
                </a:lnTo>
                <a:lnTo>
                  <a:pt x="24" y="0"/>
                </a:lnTo>
                <a:lnTo>
                  <a:pt x="0" y="32"/>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49" name="Freeform 69"/>
          <p:cNvSpPr>
            <a:spLocks/>
          </p:cNvSpPr>
          <p:nvPr/>
        </p:nvSpPr>
        <p:spPr bwMode="auto">
          <a:xfrm>
            <a:off x="3205314" y="4978602"/>
            <a:ext cx="66675" cy="85725"/>
          </a:xfrm>
          <a:custGeom>
            <a:avLst/>
            <a:gdLst>
              <a:gd name="T0" fmla="*/ 0 w 83"/>
              <a:gd name="T1" fmla="*/ 104 h 108"/>
              <a:gd name="T2" fmla="*/ 11 w 83"/>
              <a:gd name="T3" fmla="*/ 0 h 108"/>
              <a:gd name="T4" fmla="*/ 83 w 83"/>
              <a:gd name="T5" fmla="*/ 49 h 108"/>
              <a:gd name="T6" fmla="*/ 42 w 83"/>
              <a:gd name="T7" fmla="*/ 108 h 108"/>
              <a:gd name="T8" fmla="*/ 0 w 83"/>
              <a:gd name="T9" fmla="*/ 104 h 108"/>
              <a:gd name="T10" fmla="*/ 0 60000 65536"/>
              <a:gd name="T11" fmla="*/ 0 60000 65536"/>
              <a:gd name="T12" fmla="*/ 0 60000 65536"/>
              <a:gd name="T13" fmla="*/ 0 60000 65536"/>
              <a:gd name="T14" fmla="*/ 0 60000 65536"/>
              <a:gd name="T15" fmla="*/ 0 w 83"/>
              <a:gd name="T16" fmla="*/ 0 h 108"/>
              <a:gd name="T17" fmla="*/ 83 w 83"/>
              <a:gd name="T18" fmla="*/ 108 h 108"/>
            </a:gdLst>
            <a:ahLst/>
            <a:cxnLst>
              <a:cxn ang="T10">
                <a:pos x="T0" y="T1"/>
              </a:cxn>
              <a:cxn ang="T11">
                <a:pos x="T2" y="T3"/>
              </a:cxn>
              <a:cxn ang="T12">
                <a:pos x="T4" y="T5"/>
              </a:cxn>
              <a:cxn ang="T13">
                <a:pos x="T6" y="T7"/>
              </a:cxn>
              <a:cxn ang="T14">
                <a:pos x="T8" y="T9"/>
              </a:cxn>
            </a:cxnLst>
            <a:rect l="T15" t="T16" r="T17" b="T18"/>
            <a:pathLst>
              <a:path w="83" h="108">
                <a:moveTo>
                  <a:pt x="0" y="104"/>
                </a:moveTo>
                <a:lnTo>
                  <a:pt x="11" y="0"/>
                </a:lnTo>
                <a:lnTo>
                  <a:pt x="83" y="49"/>
                </a:lnTo>
                <a:lnTo>
                  <a:pt x="42" y="108"/>
                </a:lnTo>
                <a:lnTo>
                  <a:pt x="0" y="104"/>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50" name="Freeform 70"/>
          <p:cNvSpPr>
            <a:spLocks/>
          </p:cNvSpPr>
          <p:nvPr/>
        </p:nvSpPr>
        <p:spPr bwMode="auto">
          <a:xfrm>
            <a:off x="4589614" y="3587952"/>
            <a:ext cx="198437" cy="244475"/>
          </a:xfrm>
          <a:custGeom>
            <a:avLst/>
            <a:gdLst/>
            <a:ahLst/>
            <a:cxnLst>
              <a:cxn ang="0">
                <a:pos x="0" y="129"/>
              </a:cxn>
              <a:cxn ang="0">
                <a:pos x="2" y="176"/>
              </a:cxn>
              <a:cxn ang="0">
                <a:pos x="3" y="201"/>
              </a:cxn>
              <a:cxn ang="0">
                <a:pos x="8" y="229"/>
              </a:cxn>
              <a:cxn ang="0">
                <a:pos x="61" y="249"/>
              </a:cxn>
              <a:cxn ang="0">
                <a:pos x="43" y="303"/>
              </a:cxn>
              <a:cxn ang="0">
                <a:pos x="100" y="308"/>
              </a:cxn>
              <a:cxn ang="0">
                <a:pos x="198" y="307"/>
              </a:cxn>
              <a:cxn ang="0">
                <a:pos x="224" y="258"/>
              </a:cxn>
              <a:cxn ang="0">
                <a:pos x="171" y="195"/>
              </a:cxn>
              <a:cxn ang="0">
                <a:pos x="234" y="162"/>
              </a:cxn>
              <a:cxn ang="0">
                <a:pos x="251" y="169"/>
              </a:cxn>
              <a:cxn ang="0">
                <a:pos x="234" y="48"/>
              </a:cxn>
              <a:cxn ang="0">
                <a:pos x="189" y="19"/>
              </a:cxn>
              <a:cxn ang="0">
                <a:pos x="136" y="40"/>
              </a:cxn>
              <a:cxn ang="0">
                <a:pos x="143" y="24"/>
              </a:cxn>
              <a:cxn ang="0">
                <a:pos x="100" y="0"/>
              </a:cxn>
              <a:cxn ang="0">
                <a:pos x="79" y="0"/>
              </a:cxn>
              <a:cxn ang="0">
                <a:pos x="76" y="69"/>
              </a:cxn>
              <a:cxn ang="0">
                <a:pos x="51" y="51"/>
              </a:cxn>
              <a:cxn ang="0">
                <a:pos x="33" y="72"/>
              </a:cxn>
              <a:cxn ang="0">
                <a:pos x="31" y="113"/>
              </a:cxn>
              <a:cxn ang="0">
                <a:pos x="0" y="129"/>
              </a:cxn>
            </a:cxnLst>
            <a:rect l="0" t="0" r="r" b="b"/>
            <a:pathLst>
              <a:path w="251" h="308">
                <a:moveTo>
                  <a:pt x="0" y="129"/>
                </a:moveTo>
                <a:lnTo>
                  <a:pt x="2" y="176"/>
                </a:lnTo>
                <a:lnTo>
                  <a:pt x="3" y="201"/>
                </a:lnTo>
                <a:lnTo>
                  <a:pt x="8" y="229"/>
                </a:lnTo>
                <a:lnTo>
                  <a:pt x="61" y="249"/>
                </a:lnTo>
                <a:lnTo>
                  <a:pt x="43" y="303"/>
                </a:lnTo>
                <a:lnTo>
                  <a:pt x="100" y="308"/>
                </a:lnTo>
                <a:lnTo>
                  <a:pt x="198" y="307"/>
                </a:lnTo>
                <a:lnTo>
                  <a:pt x="224" y="258"/>
                </a:lnTo>
                <a:lnTo>
                  <a:pt x="171" y="195"/>
                </a:lnTo>
                <a:lnTo>
                  <a:pt x="234" y="162"/>
                </a:lnTo>
                <a:lnTo>
                  <a:pt x="251" y="169"/>
                </a:lnTo>
                <a:lnTo>
                  <a:pt x="234" y="48"/>
                </a:lnTo>
                <a:lnTo>
                  <a:pt x="189" y="19"/>
                </a:lnTo>
                <a:lnTo>
                  <a:pt x="136" y="40"/>
                </a:lnTo>
                <a:lnTo>
                  <a:pt x="143" y="24"/>
                </a:lnTo>
                <a:lnTo>
                  <a:pt x="100" y="0"/>
                </a:lnTo>
                <a:lnTo>
                  <a:pt x="79" y="0"/>
                </a:lnTo>
                <a:lnTo>
                  <a:pt x="76" y="69"/>
                </a:lnTo>
                <a:lnTo>
                  <a:pt x="51" y="51"/>
                </a:lnTo>
                <a:lnTo>
                  <a:pt x="33" y="72"/>
                </a:lnTo>
                <a:lnTo>
                  <a:pt x="31" y="113"/>
                </a:lnTo>
                <a:lnTo>
                  <a:pt x="0" y="129"/>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51" name="Freeform 71"/>
          <p:cNvSpPr>
            <a:spLocks/>
          </p:cNvSpPr>
          <p:nvPr/>
        </p:nvSpPr>
        <p:spPr bwMode="auto">
          <a:xfrm>
            <a:off x="4916639" y="4008640"/>
            <a:ext cx="141287" cy="155575"/>
          </a:xfrm>
          <a:custGeom>
            <a:avLst/>
            <a:gdLst>
              <a:gd name="T0" fmla="*/ 0 w 180"/>
              <a:gd name="T1" fmla="*/ 78 h 197"/>
              <a:gd name="T2" fmla="*/ 26 w 180"/>
              <a:gd name="T3" fmla="*/ 34 h 197"/>
              <a:gd name="T4" fmla="*/ 82 w 180"/>
              <a:gd name="T5" fmla="*/ 18 h 197"/>
              <a:gd name="T6" fmla="*/ 153 w 180"/>
              <a:gd name="T7" fmla="*/ 18 h 197"/>
              <a:gd name="T8" fmla="*/ 180 w 180"/>
              <a:gd name="T9" fmla="*/ 0 h 197"/>
              <a:gd name="T10" fmla="*/ 171 w 180"/>
              <a:gd name="T11" fmla="*/ 42 h 197"/>
              <a:gd name="T12" fmla="*/ 123 w 180"/>
              <a:gd name="T13" fmla="*/ 33 h 197"/>
              <a:gd name="T14" fmla="*/ 95 w 180"/>
              <a:gd name="T15" fmla="*/ 66 h 197"/>
              <a:gd name="T16" fmla="*/ 70 w 180"/>
              <a:gd name="T17" fmla="*/ 47 h 197"/>
              <a:gd name="T18" fmla="*/ 89 w 180"/>
              <a:gd name="T19" fmla="*/ 99 h 197"/>
              <a:gd name="T20" fmla="*/ 65 w 180"/>
              <a:gd name="T21" fmla="*/ 109 h 197"/>
              <a:gd name="T22" fmla="*/ 112 w 180"/>
              <a:gd name="T23" fmla="*/ 134 h 197"/>
              <a:gd name="T24" fmla="*/ 112 w 180"/>
              <a:gd name="T25" fmla="*/ 153 h 197"/>
              <a:gd name="T26" fmla="*/ 74 w 180"/>
              <a:gd name="T27" fmla="*/ 160 h 197"/>
              <a:gd name="T28" fmla="*/ 86 w 180"/>
              <a:gd name="T29" fmla="*/ 197 h 197"/>
              <a:gd name="T30" fmla="*/ 43 w 180"/>
              <a:gd name="T31" fmla="*/ 183 h 197"/>
              <a:gd name="T32" fmla="*/ 29 w 180"/>
              <a:gd name="T33" fmla="*/ 149 h 197"/>
              <a:gd name="T34" fmla="*/ 86 w 180"/>
              <a:gd name="T35" fmla="*/ 135 h 197"/>
              <a:gd name="T36" fmla="*/ 29 w 180"/>
              <a:gd name="T37" fmla="*/ 130 h 197"/>
              <a:gd name="T38" fmla="*/ 0 w 180"/>
              <a:gd name="T39" fmla="*/ 78 h 19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80"/>
              <a:gd name="T61" fmla="*/ 0 h 197"/>
              <a:gd name="T62" fmla="*/ 180 w 180"/>
              <a:gd name="T63" fmla="*/ 197 h 19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80" h="197">
                <a:moveTo>
                  <a:pt x="0" y="78"/>
                </a:moveTo>
                <a:lnTo>
                  <a:pt x="26" y="34"/>
                </a:lnTo>
                <a:lnTo>
                  <a:pt x="82" y="18"/>
                </a:lnTo>
                <a:lnTo>
                  <a:pt x="153" y="18"/>
                </a:lnTo>
                <a:lnTo>
                  <a:pt x="180" y="0"/>
                </a:lnTo>
                <a:lnTo>
                  <a:pt x="171" y="42"/>
                </a:lnTo>
                <a:lnTo>
                  <a:pt x="123" y="33"/>
                </a:lnTo>
                <a:lnTo>
                  <a:pt x="95" y="66"/>
                </a:lnTo>
                <a:lnTo>
                  <a:pt x="70" y="47"/>
                </a:lnTo>
                <a:lnTo>
                  <a:pt x="89" y="99"/>
                </a:lnTo>
                <a:lnTo>
                  <a:pt x="65" y="109"/>
                </a:lnTo>
                <a:lnTo>
                  <a:pt x="112" y="134"/>
                </a:lnTo>
                <a:lnTo>
                  <a:pt x="112" y="153"/>
                </a:lnTo>
                <a:lnTo>
                  <a:pt x="74" y="160"/>
                </a:lnTo>
                <a:lnTo>
                  <a:pt x="86" y="197"/>
                </a:lnTo>
                <a:lnTo>
                  <a:pt x="43" y="183"/>
                </a:lnTo>
                <a:lnTo>
                  <a:pt x="29" y="149"/>
                </a:lnTo>
                <a:lnTo>
                  <a:pt x="86" y="135"/>
                </a:lnTo>
                <a:lnTo>
                  <a:pt x="29" y="130"/>
                </a:lnTo>
                <a:lnTo>
                  <a:pt x="0" y="78"/>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52" name="Freeform 72"/>
          <p:cNvSpPr>
            <a:spLocks/>
          </p:cNvSpPr>
          <p:nvPr/>
        </p:nvSpPr>
        <p:spPr bwMode="auto">
          <a:xfrm>
            <a:off x="4991251" y="4191202"/>
            <a:ext cx="66675" cy="9525"/>
          </a:xfrm>
          <a:custGeom>
            <a:avLst/>
            <a:gdLst/>
            <a:ahLst/>
            <a:cxnLst>
              <a:cxn ang="0">
                <a:pos x="0" y="13"/>
              </a:cxn>
              <a:cxn ang="0">
                <a:pos x="6" y="0"/>
              </a:cxn>
              <a:cxn ang="0">
                <a:pos x="85" y="13"/>
              </a:cxn>
              <a:cxn ang="0">
                <a:pos x="28" y="13"/>
              </a:cxn>
              <a:cxn ang="0">
                <a:pos x="0" y="13"/>
              </a:cxn>
            </a:cxnLst>
            <a:rect l="0" t="0" r="r" b="b"/>
            <a:pathLst>
              <a:path w="85" h="13">
                <a:moveTo>
                  <a:pt x="0" y="13"/>
                </a:moveTo>
                <a:lnTo>
                  <a:pt x="6" y="0"/>
                </a:lnTo>
                <a:lnTo>
                  <a:pt x="85" y="13"/>
                </a:lnTo>
                <a:lnTo>
                  <a:pt x="28" y="13"/>
                </a:lnTo>
                <a:lnTo>
                  <a:pt x="0" y="13"/>
                </a:lnTo>
                <a:close/>
              </a:path>
            </a:pathLst>
          </a:custGeom>
          <a:solidFill>
            <a:srgbClr val="38B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53" name="Freeform 73"/>
          <p:cNvSpPr>
            <a:spLocks/>
          </p:cNvSpPr>
          <p:nvPr/>
        </p:nvSpPr>
        <p:spPr bwMode="auto">
          <a:xfrm>
            <a:off x="2778276" y="2283027"/>
            <a:ext cx="1393825" cy="1116013"/>
          </a:xfrm>
          <a:custGeom>
            <a:avLst/>
            <a:gdLst>
              <a:gd name="T0" fmla="*/ 197 w 1756"/>
              <a:gd name="T1" fmla="*/ 333 h 1405"/>
              <a:gd name="T2" fmla="*/ 227 w 1756"/>
              <a:gd name="T3" fmla="*/ 272 h 1405"/>
              <a:gd name="T4" fmla="*/ 151 w 1756"/>
              <a:gd name="T5" fmla="*/ 243 h 1405"/>
              <a:gd name="T6" fmla="*/ 326 w 1756"/>
              <a:gd name="T7" fmla="*/ 134 h 1405"/>
              <a:gd name="T8" fmla="*/ 505 w 1756"/>
              <a:gd name="T9" fmla="*/ 91 h 1405"/>
              <a:gd name="T10" fmla="*/ 647 w 1756"/>
              <a:gd name="T11" fmla="*/ 142 h 1405"/>
              <a:gd name="T12" fmla="*/ 610 w 1756"/>
              <a:gd name="T13" fmla="*/ 82 h 1405"/>
              <a:gd name="T14" fmla="*/ 824 w 1756"/>
              <a:gd name="T15" fmla="*/ 113 h 1405"/>
              <a:gd name="T16" fmla="*/ 931 w 1756"/>
              <a:gd name="T17" fmla="*/ 82 h 1405"/>
              <a:gd name="T18" fmla="*/ 770 w 1756"/>
              <a:gd name="T19" fmla="*/ 30 h 1405"/>
              <a:gd name="T20" fmla="*/ 960 w 1756"/>
              <a:gd name="T21" fmla="*/ 60 h 1405"/>
              <a:gd name="T22" fmla="*/ 955 w 1756"/>
              <a:gd name="T23" fmla="*/ 5 h 1405"/>
              <a:gd name="T24" fmla="*/ 1324 w 1756"/>
              <a:gd name="T25" fmla="*/ 26 h 1405"/>
              <a:gd name="T26" fmla="*/ 1354 w 1756"/>
              <a:gd name="T27" fmla="*/ 30 h 1405"/>
              <a:gd name="T28" fmla="*/ 1475 w 1756"/>
              <a:gd name="T29" fmla="*/ 74 h 1405"/>
              <a:gd name="T30" fmla="*/ 1123 w 1756"/>
              <a:gd name="T31" fmla="*/ 131 h 1405"/>
              <a:gd name="T32" fmla="*/ 1309 w 1756"/>
              <a:gd name="T33" fmla="*/ 161 h 1405"/>
              <a:gd name="T34" fmla="*/ 1520 w 1756"/>
              <a:gd name="T35" fmla="*/ 149 h 1405"/>
              <a:gd name="T36" fmla="*/ 1671 w 1756"/>
              <a:gd name="T37" fmla="*/ 125 h 1405"/>
              <a:gd name="T38" fmla="*/ 1486 w 1756"/>
              <a:gd name="T39" fmla="*/ 226 h 1405"/>
              <a:gd name="T40" fmla="*/ 1606 w 1756"/>
              <a:gd name="T41" fmla="*/ 262 h 1405"/>
              <a:gd name="T42" fmla="*/ 1500 w 1756"/>
              <a:gd name="T43" fmla="*/ 353 h 1405"/>
              <a:gd name="T44" fmla="*/ 1512 w 1756"/>
              <a:gd name="T45" fmla="*/ 424 h 1405"/>
              <a:gd name="T46" fmla="*/ 1481 w 1756"/>
              <a:gd name="T47" fmla="*/ 475 h 1405"/>
              <a:gd name="T48" fmla="*/ 1533 w 1756"/>
              <a:gd name="T49" fmla="*/ 525 h 1405"/>
              <a:gd name="T50" fmla="*/ 1469 w 1756"/>
              <a:gd name="T51" fmla="*/ 571 h 1405"/>
              <a:gd name="T52" fmla="*/ 1501 w 1756"/>
              <a:gd name="T53" fmla="*/ 624 h 1405"/>
              <a:gd name="T54" fmla="*/ 1520 w 1756"/>
              <a:gd name="T55" fmla="*/ 672 h 1405"/>
              <a:gd name="T56" fmla="*/ 1331 w 1756"/>
              <a:gd name="T57" fmla="*/ 706 h 1405"/>
              <a:gd name="T58" fmla="*/ 1371 w 1756"/>
              <a:gd name="T59" fmla="*/ 781 h 1405"/>
              <a:gd name="T60" fmla="*/ 1471 w 1756"/>
              <a:gd name="T61" fmla="*/ 801 h 1405"/>
              <a:gd name="T62" fmla="*/ 1457 w 1756"/>
              <a:gd name="T63" fmla="*/ 853 h 1405"/>
              <a:gd name="T64" fmla="*/ 1312 w 1756"/>
              <a:gd name="T65" fmla="*/ 796 h 1405"/>
              <a:gd name="T66" fmla="*/ 1342 w 1756"/>
              <a:gd name="T67" fmla="*/ 882 h 1405"/>
              <a:gd name="T68" fmla="*/ 1347 w 1756"/>
              <a:gd name="T69" fmla="*/ 971 h 1405"/>
              <a:gd name="T70" fmla="*/ 1180 w 1756"/>
              <a:gd name="T71" fmla="*/ 1005 h 1405"/>
              <a:gd name="T72" fmla="*/ 1065 w 1756"/>
              <a:gd name="T73" fmla="*/ 1119 h 1405"/>
              <a:gd name="T74" fmla="*/ 1013 w 1756"/>
              <a:gd name="T75" fmla="*/ 1096 h 1405"/>
              <a:gd name="T76" fmla="*/ 917 w 1756"/>
              <a:gd name="T77" fmla="*/ 1172 h 1405"/>
              <a:gd name="T78" fmla="*/ 911 w 1756"/>
              <a:gd name="T79" fmla="*/ 1229 h 1405"/>
              <a:gd name="T80" fmla="*/ 907 w 1756"/>
              <a:gd name="T81" fmla="*/ 1274 h 1405"/>
              <a:gd name="T82" fmla="*/ 844 w 1756"/>
              <a:gd name="T83" fmla="*/ 1386 h 1405"/>
              <a:gd name="T84" fmla="*/ 716 w 1756"/>
              <a:gd name="T85" fmla="*/ 1371 h 1405"/>
              <a:gd name="T86" fmla="*/ 682 w 1756"/>
              <a:gd name="T87" fmla="*/ 1340 h 1405"/>
              <a:gd name="T88" fmla="*/ 624 w 1756"/>
              <a:gd name="T89" fmla="*/ 1208 h 1405"/>
              <a:gd name="T90" fmla="*/ 604 w 1756"/>
              <a:gd name="T91" fmla="*/ 1145 h 1405"/>
              <a:gd name="T92" fmla="*/ 586 w 1756"/>
              <a:gd name="T93" fmla="*/ 1007 h 1405"/>
              <a:gd name="T94" fmla="*/ 582 w 1756"/>
              <a:gd name="T95" fmla="*/ 989 h 1405"/>
              <a:gd name="T96" fmla="*/ 594 w 1756"/>
              <a:gd name="T97" fmla="*/ 897 h 1405"/>
              <a:gd name="T98" fmla="*/ 647 w 1756"/>
              <a:gd name="T99" fmla="*/ 861 h 1405"/>
              <a:gd name="T100" fmla="*/ 608 w 1756"/>
              <a:gd name="T101" fmla="*/ 815 h 1405"/>
              <a:gd name="T102" fmla="*/ 548 w 1756"/>
              <a:gd name="T103" fmla="*/ 815 h 1405"/>
              <a:gd name="T104" fmla="*/ 504 w 1756"/>
              <a:gd name="T105" fmla="*/ 786 h 1405"/>
              <a:gd name="T106" fmla="*/ 466 w 1756"/>
              <a:gd name="T107" fmla="*/ 636 h 1405"/>
              <a:gd name="T108" fmla="*/ 347 w 1756"/>
              <a:gd name="T109" fmla="*/ 531 h 1405"/>
              <a:gd name="T110" fmla="*/ 192 w 1756"/>
              <a:gd name="T111" fmla="*/ 544 h 1405"/>
              <a:gd name="T112" fmla="*/ 43 w 1756"/>
              <a:gd name="T113" fmla="*/ 475 h 1405"/>
              <a:gd name="T114" fmla="*/ 191 w 1756"/>
              <a:gd name="T115" fmla="*/ 444 h 140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756"/>
              <a:gd name="T175" fmla="*/ 0 h 1405"/>
              <a:gd name="T176" fmla="*/ 1756 w 1756"/>
              <a:gd name="T177" fmla="*/ 1405 h 140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756" h="1405">
                <a:moveTo>
                  <a:pt x="0" y="395"/>
                </a:moveTo>
                <a:lnTo>
                  <a:pt x="10" y="372"/>
                </a:lnTo>
                <a:lnTo>
                  <a:pt x="124" y="333"/>
                </a:lnTo>
                <a:lnTo>
                  <a:pt x="197" y="333"/>
                </a:lnTo>
                <a:lnTo>
                  <a:pt x="236" y="299"/>
                </a:lnTo>
                <a:lnTo>
                  <a:pt x="223" y="290"/>
                </a:lnTo>
                <a:lnTo>
                  <a:pt x="249" y="280"/>
                </a:lnTo>
                <a:lnTo>
                  <a:pt x="227" y="272"/>
                </a:lnTo>
                <a:lnTo>
                  <a:pt x="268" y="260"/>
                </a:lnTo>
                <a:lnTo>
                  <a:pt x="254" y="248"/>
                </a:lnTo>
                <a:lnTo>
                  <a:pt x="202" y="271"/>
                </a:lnTo>
                <a:lnTo>
                  <a:pt x="151" y="243"/>
                </a:lnTo>
                <a:lnTo>
                  <a:pt x="217" y="226"/>
                </a:lnTo>
                <a:lnTo>
                  <a:pt x="252" y="181"/>
                </a:lnTo>
                <a:lnTo>
                  <a:pt x="331" y="181"/>
                </a:lnTo>
                <a:lnTo>
                  <a:pt x="326" y="134"/>
                </a:lnTo>
                <a:lnTo>
                  <a:pt x="385" y="131"/>
                </a:lnTo>
                <a:lnTo>
                  <a:pt x="445" y="165"/>
                </a:lnTo>
                <a:lnTo>
                  <a:pt x="375" y="120"/>
                </a:lnTo>
                <a:lnTo>
                  <a:pt x="505" y="91"/>
                </a:lnTo>
                <a:lnTo>
                  <a:pt x="538" y="111"/>
                </a:lnTo>
                <a:lnTo>
                  <a:pt x="543" y="154"/>
                </a:lnTo>
                <a:lnTo>
                  <a:pt x="561" y="117"/>
                </a:lnTo>
                <a:lnTo>
                  <a:pt x="647" y="142"/>
                </a:lnTo>
                <a:lnTo>
                  <a:pt x="615" y="123"/>
                </a:lnTo>
                <a:lnTo>
                  <a:pt x="656" y="125"/>
                </a:lnTo>
                <a:lnTo>
                  <a:pt x="624" y="102"/>
                </a:lnTo>
                <a:lnTo>
                  <a:pt x="610" y="82"/>
                </a:lnTo>
                <a:lnTo>
                  <a:pt x="632" y="78"/>
                </a:lnTo>
                <a:lnTo>
                  <a:pt x="800" y="137"/>
                </a:lnTo>
                <a:lnTo>
                  <a:pt x="786" y="117"/>
                </a:lnTo>
                <a:lnTo>
                  <a:pt x="824" y="113"/>
                </a:lnTo>
                <a:lnTo>
                  <a:pt x="800" y="98"/>
                </a:lnTo>
                <a:lnTo>
                  <a:pt x="857" y="102"/>
                </a:lnTo>
                <a:lnTo>
                  <a:pt x="766" y="60"/>
                </a:lnTo>
                <a:lnTo>
                  <a:pt x="931" y="82"/>
                </a:lnTo>
                <a:lnTo>
                  <a:pt x="892" y="58"/>
                </a:lnTo>
                <a:lnTo>
                  <a:pt x="796" y="54"/>
                </a:lnTo>
                <a:lnTo>
                  <a:pt x="829" y="53"/>
                </a:lnTo>
                <a:lnTo>
                  <a:pt x="770" y="30"/>
                </a:lnTo>
                <a:lnTo>
                  <a:pt x="839" y="36"/>
                </a:lnTo>
                <a:lnTo>
                  <a:pt x="811" y="26"/>
                </a:lnTo>
                <a:lnTo>
                  <a:pt x="840" y="19"/>
                </a:lnTo>
                <a:lnTo>
                  <a:pt x="960" y="60"/>
                </a:lnTo>
                <a:lnTo>
                  <a:pt x="949" y="45"/>
                </a:lnTo>
                <a:lnTo>
                  <a:pt x="1003" y="30"/>
                </a:lnTo>
                <a:lnTo>
                  <a:pt x="955" y="26"/>
                </a:lnTo>
                <a:lnTo>
                  <a:pt x="955" y="5"/>
                </a:lnTo>
                <a:lnTo>
                  <a:pt x="987" y="0"/>
                </a:lnTo>
                <a:lnTo>
                  <a:pt x="1309" y="7"/>
                </a:lnTo>
                <a:lnTo>
                  <a:pt x="1335" y="19"/>
                </a:lnTo>
                <a:lnTo>
                  <a:pt x="1324" y="26"/>
                </a:lnTo>
                <a:lnTo>
                  <a:pt x="1107" y="29"/>
                </a:lnTo>
                <a:lnTo>
                  <a:pt x="1131" y="40"/>
                </a:lnTo>
                <a:lnTo>
                  <a:pt x="1046" y="53"/>
                </a:lnTo>
                <a:lnTo>
                  <a:pt x="1354" y="30"/>
                </a:lnTo>
                <a:lnTo>
                  <a:pt x="1365" y="49"/>
                </a:lnTo>
                <a:lnTo>
                  <a:pt x="1324" y="62"/>
                </a:lnTo>
                <a:lnTo>
                  <a:pt x="1393" y="53"/>
                </a:lnTo>
                <a:lnTo>
                  <a:pt x="1475" y="74"/>
                </a:lnTo>
                <a:lnTo>
                  <a:pt x="1354" y="111"/>
                </a:lnTo>
                <a:lnTo>
                  <a:pt x="1159" y="110"/>
                </a:lnTo>
                <a:lnTo>
                  <a:pt x="1203" y="113"/>
                </a:lnTo>
                <a:lnTo>
                  <a:pt x="1123" y="131"/>
                </a:lnTo>
                <a:lnTo>
                  <a:pt x="1123" y="149"/>
                </a:lnTo>
                <a:lnTo>
                  <a:pt x="1337" y="120"/>
                </a:lnTo>
                <a:lnTo>
                  <a:pt x="1355" y="134"/>
                </a:lnTo>
                <a:lnTo>
                  <a:pt x="1309" y="161"/>
                </a:lnTo>
                <a:lnTo>
                  <a:pt x="1448" y="113"/>
                </a:lnTo>
                <a:lnTo>
                  <a:pt x="1457" y="158"/>
                </a:lnTo>
                <a:lnTo>
                  <a:pt x="1386" y="233"/>
                </a:lnTo>
                <a:lnTo>
                  <a:pt x="1520" y="149"/>
                </a:lnTo>
                <a:lnTo>
                  <a:pt x="1519" y="161"/>
                </a:lnTo>
                <a:lnTo>
                  <a:pt x="1582" y="159"/>
                </a:lnTo>
                <a:lnTo>
                  <a:pt x="1601" y="131"/>
                </a:lnTo>
                <a:lnTo>
                  <a:pt x="1671" y="125"/>
                </a:lnTo>
                <a:lnTo>
                  <a:pt x="1756" y="152"/>
                </a:lnTo>
                <a:lnTo>
                  <a:pt x="1675" y="190"/>
                </a:lnTo>
                <a:lnTo>
                  <a:pt x="1677" y="205"/>
                </a:lnTo>
                <a:lnTo>
                  <a:pt x="1486" y="226"/>
                </a:lnTo>
                <a:lnTo>
                  <a:pt x="1638" y="229"/>
                </a:lnTo>
                <a:lnTo>
                  <a:pt x="1514" y="262"/>
                </a:lnTo>
                <a:lnTo>
                  <a:pt x="1522" y="282"/>
                </a:lnTo>
                <a:lnTo>
                  <a:pt x="1606" y="262"/>
                </a:lnTo>
                <a:lnTo>
                  <a:pt x="1546" y="290"/>
                </a:lnTo>
                <a:lnTo>
                  <a:pt x="1536" y="329"/>
                </a:lnTo>
                <a:lnTo>
                  <a:pt x="1557" y="318"/>
                </a:lnTo>
                <a:lnTo>
                  <a:pt x="1500" y="353"/>
                </a:lnTo>
                <a:lnTo>
                  <a:pt x="1479" y="424"/>
                </a:lnTo>
                <a:lnTo>
                  <a:pt x="1509" y="409"/>
                </a:lnTo>
                <a:lnTo>
                  <a:pt x="1553" y="424"/>
                </a:lnTo>
                <a:lnTo>
                  <a:pt x="1512" y="424"/>
                </a:lnTo>
                <a:lnTo>
                  <a:pt x="1512" y="446"/>
                </a:lnTo>
                <a:lnTo>
                  <a:pt x="1579" y="454"/>
                </a:lnTo>
                <a:lnTo>
                  <a:pt x="1582" y="480"/>
                </a:lnTo>
                <a:lnTo>
                  <a:pt x="1481" y="475"/>
                </a:lnTo>
                <a:lnTo>
                  <a:pt x="1509" y="487"/>
                </a:lnTo>
                <a:lnTo>
                  <a:pt x="1453" y="496"/>
                </a:lnTo>
                <a:lnTo>
                  <a:pt x="1481" y="523"/>
                </a:lnTo>
                <a:lnTo>
                  <a:pt x="1533" y="525"/>
                </a:lnTo>
                <a:lnTo>
                  <a:pt x="1501" y="541"/>
                </a:lnTo>
                <a:lnTo>
                  <a:pt x="1542" y="556"/>
                </a:lnTo>
                <a:lnTo>
                  <a:pt x="1542" y="597"/>
                </a:lnTo>
                <a:lnTo>
                  <a:pt x="1469" y="571"/>
                </a:lnTo>
                <a:lnTo>
                  <a:pt x="1512" y="593"/>
                </a:lnTo>
                <a:lnTo>
                  <a:pt x="1485" y="605"/>
                </a:lnTo>
                <a:lnTo>
                  <a:pt x="1509" y="604"/>
                </a:lnTo>
                <a:lnTo>
                  <a:pt x="1501" y="624"/>
                </a:lnTo>
                <a:lnTo>
                  <a:pt x="1556" y="637"/>
                </a:lnTo>
                <a:lnTo>
                  <a:pt x="1471" y="629"/>
                </a:lnTo>
                <a:lnTo>
                  <a:pt x="1457" y="643"/>
                </a:lnTo>
                <a:lnTo>
                  <a:pt x="1520" y="672"/>
                </a:lnTo>
                <a:lnTo>
                  <a:pt x="1512" y="697"/>
                </a:lnTo>
                <a:lnTo>
                  <a:pt x="1460" y="713"/>
                </a:lnTo>
                <a:lnTo>
                  <a:pt x="1407" y="676"/>
                </a:lnTo>
                <a:lnTo>
                  <a:pt x="1331" y="706"/>
                </a:lnTo>
                <a:lnTo>
                  <a:pt x="1385" y="725"/>
                </a:lnTo>
                <a:lnTo>
                  <a:pt x="1335" y="742"/>
                </a:lnTo>
                <a:lnTo>
                  <a:pt x="1390" y="744"/>
                </a:lnTo>
                <a:lnTo>
                  <a:pt x="1371" y="781"/>
                </a:lnTo>
                <a:lnTo>
                  <a:pt x="1393" y="758"/>
                </a:lnTo>
                <a:lnTo>
                  <a:pt x="1457" y="787"/>
                </a:lnTo>
                <a:lnTo>
                  <a:pt x="1438" y="810"/>
                </a:lnTo>
                <a:lnTo>
                  <a:pt x="1471" y="801"/>
                </a:lnTo>
                <a:lnTo>
                  <a:pt x="1457" y="826"/>
                </a:lnTo>
                <a:lnTo>
                  <a:pt x="1480" y="815"/>
                </a:lnTo>
                <a:lnTo>
                  <a:pt x="1484" y="874"/>
                </a:lnTo>
                <a:lnTo>
                  <a:pt x="1457" y="853"/>
                </a:lnTo>
                <a:lnTo>
                  <a:pt x="1457" y="874"/>
                </a:lnTo>
                <a:lnTo>
                  <a:pt x="1429" y="874"/>
                </a:lnTo>
                <a:lnTo>
                  <a:pt x="1393" y="825"/>
                </a:lnTo>
                <a:lnTo>
                  <a:pt x="1312" y="796"/>
                </a:lnTo>
                <a:lnTo>
                  <a:pt x="1369" y="829"/>
                </a:lnTo>
                <a:lnTo>
                  <a:pt x="1290" y="846"/>
                </a:lnTo>
                <a:lnTo>
                  <a:pt x="1269" y="874"/>
                </a:lnTo>
                <a:lnTo>
                  <a:pt x="1342" y="882"/>
                </a:lnTo>
                <a:lnTo>
                  <a:pt x="1281" y="898"/>
                </a:lnTo>
                <a:lnTo>
                  <a:pt x="1374" y="877"/>
                </a:lnTo>
                <a:lnTo>
                  <a:pt x="1462" y="903"/>
                </a:lnTo>
                <a:lnTo>
                  <a:pt x="1347" y="971"/>
                </a:lnTo>
                <a:lnTo>
                  <a:pt x="1233" y="1003"/>
                </a:lnTo>
                <a:lnTo>
                  <a:pt x="1196" y="1005"/>
                </a:lnTo>
                <a:lnTo>
                  <a:pt x="1169" y="974"/>
                </a:lnTo>
                <a:lnTo>
                  <a:pt x="1180" y="1005"/>
                </a:lnTo>
                <a:lnTo>
                  <a:pt x="1149" y="1023"/>
                </a:lnTo>
                <a:lnTo>
                  <a:pt x="1107" y="1099"/>
                </a:lnTo>
                <a:lnTo>
                  <a:pt x="1072" y="1096"/>
                </a:lnTo>
                <a:lnTo>
                  <a:pt x="1065" y="1119"/>
                </a:lnTo>
                <a:lnTo>
                  <a:pt x="1030" y="1124"/>
                </a:lnTo>
                <a:lnTo>
                  <a:pt x="1013" y="1115"/>
                </a:lnTo>
                <a:lnTo>
                  <a:pt x="1036" y="1100"/>
                </a:lnTo>
                <a:lnTo>
                  <a:pt x="1013" y="1096"/>
                </a:lnTo>
                <a:lnTo>
                  <a:pt x="1001" y="1134"/>
                </a:lnTo>
                <a:lnTo>
                  <a:pt x="948" y="1138"/>
                </a:lnTo>
                <a:lnTo>
                  <a:pt x="949" y="1168"/>
                </a:lnTo>
                <a:lnTo>
                  <a:pt x="917" y="1172"/>
                </a:lnTo>
                <a:lnTo>
                  <a:pt x="945" y="1196"/>
                </a:lnTo>
                <a:lnTo>
                  <a:pt x="907" y="1201"/>
                </a:lnTo>
                <a:lnTo>
                  <a:pt x="938" y="1229"/>
                </a:lnTo>
                <a:lnTo>
                  <a:pt x="911" y="1229"/>
                </a:lnTo>
                <a:lnTo>
                  <a:pt x="931" y="1235"/>
                </a:lnTo>
                <a:lnTo>
                  <a:pt x="911" y="1266"/>
                </a:lnTo>
                <a:lnTo>
                  <a:pt x="892" y="1260"/>
                </a:lnTo>
                <a:lnTo>
                  <a:pt x="907" y="1274"/>
                </a:lnTo>
                <a:lnTo>
                  <a:pt x="872" y="1285"/>
                </a:lnTo>
                <a:lnTo>
                  <a:pt x="892" y="1327"/>
                </a:lnTo>
                <a:lnTo>
                  <a:pt x="872" y="1385"/>
                </a:lnTo>
                <a:lnTo>
                  <a:pt x="844" y="1386"/>
                </a:lnTo>
                <a:lnTo>
                  <a:pt x="866" y="1405"/>
                </a:lnTo>
                <a:lnTo>
                  <a:pt x="806" y="1405"/>
                </a:lnTo>
                <a:lnTo>
                  <a:pt x="800" y="1365"/>
                </a:lnTo>
                <a:lnTo>
                  <a:pt x="716" y="1371"/>
                </a:lnTo>
                <a:lnTo>
                  <a:pt x="735" y="1361"/>
                </a:lnTo>
                <a:lnTo>
                  <a:pt x="692" y="1345"/>
                </a:lnTo>
                <a:lnTo>
                  <a:pt x="713" y="1340"/>
                </a:lnTo>
                <a:lnTo>
                  <a:pt x="682" y="1340"/>
                </a:lnTo>
                <a:lnTo>
                  <a:pt x="695" y="1311"/>
                </a:lnTo>
                <a:lnTo>
                  <a:pt x="676" y="1316"/>
                </a:lnTo>
                <a:lnTo>
                  <a:pt x="624" y="1235"/>
                </a:lnTo>
                <a:lnTo>
                  <a:pt x="624" y="1208"/>
                </a:lnTo>
                <a:lnTo>
                  <a:pt x="661" y="1184"/>
                </a:lnTo>
                <a:lnTo>
                  <a:pt x="647" y="1176"/>
                </a:lnTo>
                <a:lnTo>
                  <a:pt x="604" y="1207"/>
                </a:lnTo>
                <a:lnTo>
                  <a:pt x="604" y="1145"/>
                </a:lnTo>
                <a:lnTo>
                  <a:pt x="566" y="1115"/>
                </a:lnTo>
                <a:lnTo>
                  <a:pt x="577" y="1067"/>
                </a:lnTo>
                <a:lnTo>
                  <a:pt x="552" y="1048"/>
                </a:lnTo>
                <a:lnTo>
                  <a:pt x="586" y="1007"/>
                </a:lnTo>
                <a:lnTo>
                  <a:pt x="566" y="1003"/>
                </a:lnTo>
                <a:lnTo>
                  <a:pt x="637" y="1003"/>
                </a:lnTo>
                <a:lnTo>
                  <a:pt x="630" y="986"/>
                </a:lnTo>
                <a:lnTo>
                  <a:pt x="582" y="989"/>
                </a:lnTo>
                <a:lnTo>
                  <a:pt x="653" y="952"/>
                </a:lnTo>
                <a:lnTo>
                  <a:pt x="637" y="940"/>
                </a:lnTo>
                <a:lnTo>
                  <a:pt x="653" y="898"/>
                </a:lnTo>
                <a:lnTo>
                  <a:pt x="594" y="897"/>
                </a:lnTo>
                <a:lnTo>
                  <a:pt x="531" y="863"/>
                </a:lnTo>
                <a:lnTo>
                  <a:pt x="647" y="882"/>
                </a:lnTo>
                <a:lnTo>
                  <a:pt x="627" y="867"/>
                </a:lnTo>
                <a:lnTo>
                  <a:pt x="647" y="861"/>
                </a:lnTo>
                <a:lnTo>
                  <a:pt x="600" y="835"/>
                </a:lnTo>
                <a:lnTo>
                  <a:pt x="615" y="825"/>
                </a:lnTo>
                <a:lnTo>
                  <a:pt x="593" y="834"/>
                </a:lnTo>
                <a:lnTo>
                  <a:pt x="608" y="815"/>
                </a:lnTo>
                <a:lnTo>
                  <a:pt x="579" y="817"/>
                </a:lnTo>
                <a:lnTo>
                  <a:pt x="610" y="803"/>
                </a:lnTo>
                <a:lnTo>
                  <a:pt x="561" y="786"/>
                </a:lnTo>
                <a:lnTo>
                  <a:pt x="548" y="815"/>
                </a:lnTo>
                <a:lnTo>
                  <a:pt x="505" y="817"/>
                </a:lnTo>
                <a:lnTo>
                  <a:pt x="498" y="803"/>
                </a:lnTo>
                <a:lnTo>
                  <a:pt x="527" y="786"/>
                </a:lnTo>
                <a:lnTo>
                  <a:pt x="504" y="786"/>
                </a:lnTo>
                <a:lnTo>
                  <a:pt x="531" y="734"/>
                </a:lnTo>
                <a:lnTo>
                  <a:pt x="499" y="725"/>
                </a:lnTo>
                <a:lnTo>
                  <a:pt x="515" y="701"/>
                </a:lnTo>
                <a:lnTo>
                  <a:pt x="466" y="636"/>
                </a:lnTo>
                <a:lnTo>
                  <a:pt x="483" y="633"/>
                </a:lnTo>
                <a:lnTo>
                  <a:pt x="418" y="579"/>
                </a:lnTo>
                <a:lnTo>
                  <a:pt x="418" y="556"/>
                </a:lnTo>
                <a:lnTo>
                  <a:pt x="347" y="531"/>
                </a:lnTo>
                <a:lnTo>
                  <a:pt x="284" y="515"/>
                </a:lnTo>
                <a:lnTo>
                  <a:pt x="222" y="540"/>
                </a:lnTo>
                <a:lnTo>
                  <a:pt x="175" y="523"/>
                </a:lnTo>
                <a:lnTo>
                  <a:pt x="192" y="544"/>
                </a:lnTo>
                <a:lnTo>
                  <a:pt x="140" y="536"/>
                </a:lnTo>
                <a:lnTo>
                  <a:pt x="98" y="515"/>
                </a:lnTo>
                <a:lnTo>
                  <a:pt x="140" y="496"/>
                </a:lnTo>
                <a:lnTo>
                  <a:pt x="43" y="475"/>
                </a:lnTo>
                <a:lnTo>
                  <a:pt x="79" y="455"/>
                </a:lnTo>
                <a:lnTo>
                  <a:pt x="197" y="462"/>
                </a:lnTo>
                <a:lnTo>
                  <a:pt x="211" y="455"/>
                </a:lnTo>
                <a:lnTo>
                  <a:pt x="191" y="444"/>
                </a:lnTo>
                <a:lnTo>
                  <a:pt x="211" y="433"/>
                </a:lnTo>
                <a:lnTo>
                  <a:pt x="105" y="443"/>
                </a:lnTo>
                <a:lnTo>
                  <a:pt x="0" y="395"/>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solidFill>
              <a:srgbClr val="000000"/>
            </a:solidFill>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54" name="Freeform 74"/>
          <p:cNvSpPr>
            <a:spLocks/>
          </p:cNvSpPr>
          <p:nvPr/>
        </p:nvSpPr>
        <p:spPr bwMode="auto">
          <a:xfrm>
            <a:off x="2333776" y="4664277"/>
            <a:ext cx="92075" cy="109538"/>
          </a:xfrm>
          <a:custGeom>
            <a:avLst/>
            <a:gdLst>
              <a:gd name="T0" fmla="*/ 0 w 115"/>
              <a:gd name="T1" fmla="*/ 109 h 137"/>
              <a:gd name="T2" fmla="*/ 25 w 115"/>
              <a:gd name="T3" fmla="*/ 59 h 137"/>
              <a:gd name="T4" fmla="*/ 55 w 115"/>
              <a:gd name="T5" fmla="*/ 58 h 137"/>
              <a:gd name="T6" fmla="*/ 24 w 115"/>
              <a:gd name="T7" fmla="*/ 16 h 137"/>
              <a:gd name="T8" fmla="*/ 92 w 115"/>
              <a:gd name="T9" fmla="*/ 0 h 137"/>
              <a:gd name="T10" fmla="*/ 102 w 115"/>
              <a:gd name="T11" fmla="*/ 64 h 137"/>
              <a:gd name="T12" fmla="*/ 115 w 115"/>
              <a:gd name="T13" fmla="*/ 70 h 137"/>
              <a:gd name="T14" fmla="*/ 86 w 115"/>
              <a:gd name="T15" fmla="*/ 112 h 137"/>
              <a:gd name="T16" fmla="*/ 67 w 115"/>
              <a:gd name="T17" fmla="*/ 137 h 137"/>
              <a:gd name="T18" fmla="*/ 0 w 115"/>
              <a:gd name="T19" fmla="*/ 109 h 1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137"/>
              <a:gd name="T32" fmla="*/ 115 w 115"/>
              <a:gd name="T33" fmla="*/ 137 h 1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137">
                <a:moveTo>
                  <a:pt x="0" y="109"/>
                </a:moveTo>
                <a:lnTo>
                  <a:pt x="25" y="59"/>
                </a:lnTo>
                <a:lnTo>
                  <a:pt x="55" y="58"/>
                </a:lnTo>
                <a:lnTo>
                  <a:pt x="24" y="16"/>
                </a:lnTo>
                <a:lnTo>
                  <a:pt x="92" y="0"/>
                </a:lnTo>
                <a:lnTo>
                  <a:pt x="102" y="64"/>
                </a:lnTo>
                <a:lnTo>
                  <a:pt x="115" y="70"/>
                </a:lnTo>
                <a:lnTo>
                  <a:pt x="86" y="112"/>
                </a:lnTo>
                <a:lnTo>
                  <a:pt x="67" y="137"/>
                </a:lnTo>
                <a:lnTo>
                  <a:pt x="0" y="109"/>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55" name="Freeform 75"/>
          <p:cNvSpPr>
            <a:spLocks/>
          </p:cNvSpPr>
          <p:nvPr/>
        </p:nvSpPr>
        <p:spPr bwMode="auto">
          <a:xfrm>
            <a:off x="3048151" y="4908752"/>
            <a:ext cx="109538" cy="169863"/>
          </a:xfrm>
          <a:custGeom>
            <a:avLst/>
            <a:gdLst>
              <a:gd name="T0" fmla="*/ 0 w 136"/>
              <a:gd name="T1" fmla="*/ 68 h 213"/>
              <a:gd name="T2" fmla="*/ 17 w 136"/>
              <a:gd name="T3" fmla="*/ 99 h 213"/>
              <a:gd name="T4" fmla="*/ 45 w 136"/>
              <a:gd name="T5" fmla="*/ 121 h 213"/>
              <a:gd name="T6" fmla="*/ 38 w 136"/>
              <a:gd name="T7" fmla="*/ 181 h 213"/>
              <a:gd name="T8" fmla="*/ 57 w 136"/>
              <a:gd name="T9" fmla="*/ 213 h 213"/>
              <a:gd name="T10" fmla="*/ 136 w 136"/>
              <a:gd name="T11" fmla="*/ 200 h 213"/>
              <a:gd name="T12" fmla="*/ 91 w 136"/>
              <a:gd name="T13" fmla="*/ 136 h 213"/>
              <a:gd name="T14" fmla="*/ 124 w 136"/>
              <a:gd name="T15" fmla="*/ 77 h 213"/>
              <a:gd name="T16" fmla="*/ 40 w 136"/>
              <a:gd name="T17" fmla="*/ 0 h 213"/>
              <a:gd name="T18" fmla="*/ 12 w 136"/>
              <a:gd name="T19" fmla="*/ 20 h 213"/>
              <a:gd name="T20" fmla="*/ 22 w 136"/>
              <a:gd name="T21" fmla="*/ 43 h 213"/>
              <a:gd name="T22" fmla="*/ 0 w 136"/>
              <a:gd name="T23" fmla="*/ 68 h 2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6"/>
              <a:gd name="T37" fmla="*/ 0 h 213"/>
              <a:gd name="T38" fmla="*/ 136 w 136"/>
              <a:gd name="T39" fmla="*/ 213 h 2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6" h="213">
                <a:moveTo>
                  <a:pt x="0" y="68"/>
                </a:moveTo>
                <a:lnTo>
                  <a:pt x="17" y="99"/>
                </a:lnTo>
                <a:lnTo>
                  <a:pt x="45" y="121"/>
                </a:lnTo>
                <a:lnTo>
                  <a:pt x="38" y="181"/>
                </a:lnTo>
                <a:lnTo>
                  <a:pt x="57" y="213"/>
                </a:lnTo>
                <a:lnTo>
                  <a:pt x="136" y="200"/>
                </a:lnTo>
                <a:lnTo>
                  <a:pt x="91" y="136"/>
                </a:lnTo>
                <a:lnTo>
                  <a:pt x="124" y="77"/>
                </a:lnTo>
                <a:lnTo>
                  <a:pt x="40" y="0"/>
                </a:lnTo>
                <a:lnTo>
                  <a:pt x="12" y="20"/>
                </a:lnTo>
                <a:lnTo>
                  <a:pt x="22" y="43"/>
                </a:lnTo>
                <a:lnTo>
                  <a:pt x="0" y="68"/>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56" name="Freeform 76"/>
          <p:cNvSpPr>
            <a:spLocks/>
          </p:cNvSpPr>
          <p:nvPr/>
        </p:nvSpPr>
        <p:spPr bwMode="auto">
          <a:xfrm>
            <a:off x="2744939" y="4615065"/>
            <a:ext cx="60325" cy="46037"/>
          </a:xfrm>
          <a:custGeom>
            <a:avLst/>
            <a:gdLst>
              <a:gd name="T0" fmla="*/ 0 w 75"/>
              <a:gd name="T1" fmla="*/ 45 h 58"/>
              <a:gd name="T2" fmla="*/ 57 w 75"/>
              <a:gd name="T3" fmla="*/ 43 h 58"/>
              <a:gd name="T4" fmla="*/ 29 w 75"/>
              <a:gd name="T5" fmla="*/ 4 h 58"/>
              <a:gd name="T6" fmla="*/ 75 w 75"/>
              <a:gd name="T7" fmla="*/ 0 h 58"/>
              <a:gd name="T8" fmla="*/ 75 w 75"/>
              <a:gd name="T9" fmla="*/ 58 h 58"/>
              <a:gd name="T10" fmla="*/ 0 w 75"/>
              <a:gd name="T11" fmla="*/ 45 h 58"/>
              <a:gd name="T12" fmla="*/ 0 60000 65536"/>
              <a:gd name="T13" fmla="*/ 0 60000 65536"/>
              <a:gd name="T14" fmla="*/ 0 60000 65536"/>
              <a:gd name="T15" fmla="*/ 0 60000 65536"/>
              <a:gd name="T16" fmla="*/ 0 60000 65536"/>
              <a:gd name="T17" fmla="*/ 0 60000 65536"/>
              <a:gd name="T18" fmla="*/ 0 w 75"/>
              <a:gd name="T19" fmla="*/ 0 h 58"/>
              <a:gd name="T20" fmla="*/ 75 w 75"/>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5" h="58">
                <a:moveTo>
                  <a:pt x="0" y="45"/>
                </a:moveTo>
                <a:lnTo>
                  <a:pt x="57" y="43"/>
                </a:lnTo>
                <a:lnTo>
                  <a:pt x="29" y="4"/>
                </a:lnTo>
                <a:lnTo>
                  <a:pt x="75" y="0"/>
                </a:lnTo>
                <a:lnTo>
                  <a:pt x="75" y="58"/>
                </a:lnTo>
                <a:lnTo>
                  <a:pt x="0" y="45"/>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57" name="Freeform 77"/>
          <p:cNvSpPr>
            <a:spLocks/>
          </p:cNvSpPr>
          <p:nvPr/>
        </p:nvSpPr>
        <p:spPr bwMode="auto">
          <a:xfrm>
            <a:off x="2402039" y="4715077"/>
            <a:ext cx="139700" cy="74613"/>
          </a:xfrm>
          <a:custGeom>
            <a:avLst/>
            <a:gdLst>
              <a:gd name="T0" fmla="*/ 0 w 175"/>
              <a:gd name="T1" fmla="*/ 48 h 95"/>
              <a:gd name="T2" fmla="*/ 29 w 175"/>
              <a:gd name="T3" fmla="*/ 6 h 95"/>
              <a:gd name="T4" fmla="*/ 125 w 175"/>
              <a:gd name="T5" fmla="*/ 0 h 95"/>
              <a:gd name="T6" fmla="*/ 175 w 175"/>
              <a:gd name="T7" fmla="*/ 29 h 95"/>
              <a:gd name="T8" fmla="*/ 134 w 175"/>
              <a:gd name="T9" fmla="*/ 37 h 95"/>
              <a:gd name="T10" fmla="*/ 59 w 175"/>
              <a:gd name="T11" fmla="*/ 95 h 95"/>
              <a:gd name="T12" fmla="*/ 46 w 175"/>
              <a:gd name="T13" fmla="*/ 81 h 95"/>
              <a:gd name="T14" fmla="*/ 0 w 175"/>
              <a:gd name="T15" fmla="*/ 48 h 95"/>
              <a:gd name="T16" fmla="*/ 0 60000 65536"/>
              <a:gd name="T17" fmla="*/ 0 60000 65536"/>
              <a:gd name="T18" fmla="*/ 0 60000 65536"/>
              <a:gd name="T19" fmla="*/ 0 60000 65536"/>
              <a:gd name="T20" fmla="*/ 0 60000 65536"/>
              <a:gd name="T21" fmla="*/ 0 60000 65536"/>
              <a:gd name="T22" fmla="*/ 0 60000 65536"/>
              <a:gd name="T23" fmla="*/ 0 60000 65536"/>
              <a:gd name="T24" fmla="*/ 0 w 175"/>
              <a:gd name="T25" fmla="*/ 0 h 95"/>
              <a:gd name="T26" fmla="*/ 175 w 175"/>
              <a:gd name="T27" fmla="*/ 95 h 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5" h="95">
                <a:moveTo>
                  <a:pt x="0" y="48"/>
                </a:moveTo>
                <a:lnTo>
                  <a:pt x="29" y="6"/>
                </a:lnTo>
                <a:lnTo>
                  <a:pt x="125" y="0"/>
                </a:lnTo>
                <a:lnTo>
                  <a:pt x="175" y="29"/>
                </a:lnTo>
                <a:lnTo>
                  <a:pt x="134" y="37"/>
                </a:lnTo>
                <a:lnTo>
                  <a:pt x="59" y="95"/>
                </a:lnTo>
                <a:lnTo>
                  <a:pt x="46" y="81"/>
                </a:lnTo>
                <a:lnTo>
                  <a:pt x="0" y="48"/>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58" name="Freeform 78"/>
          <p:cNvSpPr>
            <a:spLocks/>
          </p:cNvSpPr>
          <p:nvPr/>
        </p:nvSpPr>
        <p:spPr bwMode="auto">
          <a:xfrm>
            <a:off x="4821389" y="3799090"/>
            <a:ext cx="152400" cy="87312"/>
          </a:xfrm>
          <a:custGeom>
            <a:avLst/>
            <a:gdLst/>
            <a:ahLst/>
            <a:cxnLst>
              <a:cxn ang="0">
                <a:pos x="0" y="64"/>
              </a:cxn>
              <a:cxn ang="0">
                <a:pos x="29" y="19"/>
              </a:cxn>
              <a:cxn ang="0">
                <a:pos x="70" y="31"/>
              </a:cxn>
              <a:cxn ang="0">
                <a:pos x="138" y="0"/>
              </a:cxn>
              <a:cxn ang="0">
                <a:pos x="175" y="6"/>
              </a:cxn>
              <a:cxn ang="0">
                <a:pos x="194" y="24"/>
              </a:cxn>
              <a:cxn ang="0">
                <a:pos x="120" y="98"/>
              </a:cxn>
              <a:cxn ang="0">
                <a:pos x="56" y="111"/>
              </a:cxn>
              <a:cxn ang="0">
                <a:pos x="0" y="64"/>
              </a:cxn>
            </a:cxnLst>
            <a:rect l="0" t="0" r="r" b="b"/>
            <a:pathLst>
              <a:path w="194" h="111">
                <a:moveTo>
                  <a:pt x="0" y="64"/>
                </a:moveTo>
                <a:lnTo>
                  <a:pt x="29" y="19"/>
                </a:lnTo>
                <a:lnTo>
                  <a:pt x="70" y="31"/>
                </a:lnTo>
                <a:lnTo>
                  <a:pt x="138" y="0"/>
                </a:lnTo>
                <a:lnTo>
                  <a:pt x="175" y="6"/>
                </a:lnTo>
                <a:lnTo>
                  <a:pt x="194" y="24"/>
                </a:lnTo>
                <a:lnTo>
                  <a:pt x="120" y="98"/>
                </a:lnTo>
                <a:lnTo>
                  <a:pt x="56" y="111"/>
                </a:lnTo>
                <a:lnTo>
                  <a:pt x="0" y="64"/>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59" name="Freeform 79"/>
          <p:cNvSpPr>
            <a:spLocks/>
          </p:cNvSpPr>
          <p:nvPr/>
        </p:nvSpPr>
        <p:spPr bwMode="auto">
          <a:xfrm>
            <a:off x="3891114" y="3146627"/>
            <a:ext cx="252412" cy="127000"/>
          </a:xfrm>
          <a:custGeom>
            <a:avLst/>
            <a:gdLst>
              <a:gd name="T0" fmla="*/ 0 w 319"/>
              <a:gd name="T1" fmla="*/ 56 h 161"/>
              <a:gd name="T2" fmla="*/ 21 w 319"/>
              <a:gd name="T3" fmla="*/ 51 h 161"/>
              <a:gd name="T4" fmla="*/ 8 w 319"/>
              <a:gd name="T5" fmla="*/ 37 h 161"/>
              <a:gd name="T6" fmla="*/ 38 w 319"/>
              <a:gd name="T7" fmla="*/ 44 h 161"/>
              <a:gd name="T8" fmla="*/ 27 w 319"/>
              <a:gd name="T9" fmla="*/ 19 h 161"/>
              <a:gd name="T10" fmla="*/ 57 w 319"/>
              <a:gd name="T11" fmla="*/ 36 h 161"/>
              <a:gd name="T12" fmla="*/ 40 w 319"/>
              <a:gd name="T13" fmla="*/ 4 h 161"/>
              <a:gd name="T14" fmla="*/ 90 w 319"/>
              <a:gd name="T15" fmla="*/ 28 h 161"/>
              <a:gd name="T16" fmla="*/ 95 w 319"/>
              <a:gd name="T17" fmla="*/ 68 h 161"/>
              <a:gd name="T18" fmla="*/ 120 w 319"/>
              <a:gd name="T19" fmla="*/ 22 h 161"/>
              <a:gd name="T20" fmla="*/ 147 w 319"/>
              <a:gd name="T21" fmla="*/ 39 h 161"/>
              <a:gd name="T22" fmla="*/ 166 w 319"/>
              <a:gd name="T23" fmla="*/ 19 h 161"/>
              <a:gd name="T24" fmla="*/ 184 w 319"/>
              <a:gd name="T25" fmla="*/ 44 h 161"/>
              <a:gd name="T26" fmla="*/ 179 w 319"/>
              <a:gd name="T27" fmla="*/ 19 h 161"/>
              <a:gd name="T28" fmla="*/ 232 w 319"/>
              <a:gd name="T29" fmla="*/ 19 h 161"/>
              <a:gd name="T30" fmla="*/ 238 w 319"/>
              <a:gd name="T31" fmla="*/ 0 h 161"/>
              <a:gd name="T32" fmla="*/ 262 w 319"/>
              <a:gd name="T33" fmla="*/ 19 h 161"/>
              <a:gd name="T34" fmla="*/ 291 w 319"/>
              <a:gd name="T35" fmla="*/ 12 h 161"/>
              <a:gd name="T36" fmla="*/ 271 w 319"/>
              <a:gd name="T37" fmla="*/ 22 h 161"/>
              <a:gd name="T38" fmla="*/ 319 w 319"/>
              <a:gd name="T39" fmla="*/ 73 h 161"/>
              <a:gd name="T40" fmla="*/ 277 w 319"/>
              <a:gd name="T41" fmla="*/ 118 h 161"/>
              <a:gd name="T42" fmla="*/ 161 w 319"/>
              <a:gd name="T43" fmla="*/ 161 h 161"/>
              <a:gd name="T44" fmla="*/ 55 w 319"/>
              <a:gd name="T45" fmla="*/ 142 h 161"/>
              <a:gd name="T46" fmla="*/ 80 w 319"/>
              <a:gd name="T47" fmla="*/ 100 h 161"/>
              <a:gd name="T48" fmla="*/ 17 w 319"/>
              <a:gd name="T49" fmla="*/ 85 h 161"/>
              <a:gd name="T50" fmla="*/ 79 w 319"/>
              <a:gd name="T51" fmla="*/ 81 h 161"/>
              <a:gd name="T52" fmla="*/ 57 w 319"/>
              <a:gd name="T53" fmla="*/ 70 h 161"/>
              <a:gd name="T54" fmla="*/ 79 w 319"/>
              <a:gd name="T55" fmla="*/ 56 h 161"/>
              <a:gd name="T56" fmla="*/ 0 w 319"/>
              <a:gd name="T57" fmla="*/ 56 h 16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9"/>
              <a:gd name="T88" fmla="*/ 0 h 161"/>
              <a:gd name="T89" fmla="*/ 319 w 319"/>
              <a:gd name="T90" fmla="*/ 161 h 16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9" h="161">
                <a:moveTo>
                  <a:pt x="0" y="56"/>
                </a:moveTo>
                <a:lnTo>
                  <a:pt x="21" y="51"/>
                </a:lnTo>
                <a:lnTo>
                  <a:pt x="8" y="37"/>
                </a:lnTo>
                <a:lnTo>
                  <a:pt x="38" y="44"/>
                </a:lnTo>
                <a:lnTo>
                  <a:pt x="27" y="19"/>
                </a:lnTo>
                <a:lnTo>
                  <a:pt x="57" y="36"/>
                </a:lnTo>
                <a:lnTo>
                  <a:pt x="40" y="4"/>
                </a:lnTo>
                <a:lnTo>
                  <a:pt x="90" y="28"/>
                </a:lnTo>
                <a:lnTo>
                  <a:pt x="95" y="68"/>
                </a:lnTo>
                <a:lnTo>
                  <a:pt x="120" y="22"/>
                </a:lnTo>
                <a:lnTo>
                  <a:pt x="147" y="39"/>
                </a:lnTo>
                <a:lnTo>
                  <a:pt x="166" y="19"/>
                </a:lnTo>
                <a:lnTo>
                  <a:pt x="184" y="44"/>
                </a:lnTo>
                <a:lnTo>
                  <a:pt x="179" y="19"/>
                </a:lnTo>
                <a:lnTo>
                  <a:pt x="232" y="19"/>
                </a:lnTo>
                <a:lnTo>
                  <a:pt x="238" y="0"/>
                </a:lnTo>
                <a:lnTo>
                  <a:pt x="262" y="19"/>
                </a:lnTo>
                <a:lnTo>
                  <a:pt x="291" y="12"/>
                </a:lnTo>
                <a:lnTo>
                  <a:pt x="271" y="22"/>
                </a:lnTo>
                <a:lnTo>
                  <a:pt x="319" y="73"/>
                </a:lnTo>
                <a:lnTo>
                  <a:pt x="277" y="118"/>
                </a:lnTo>
                <a:lnTo>
                  <a:pt x="161" y="161"/>
                </a:lnTo>
                <a:lnTo>
                  <a:pt x="55" y="142"/>
                </a:lnTo>
                <a:lnTo>
                  <a:pt x="80" y="100"/>
                </a:lnTo>
                <a:lnTo>
                  <a:pt x="17" y="85"/>
                </a:lnTo>
                <a:lnTo>
                  <a:pt x="79" y="81"/>
                </a:lnTo>
                <a:lnTo>
                  <a:pt x="57" y="70"/>
                </a:lnTo>
                <a:lnTo>
                  <a:pt x="79" y="56"/>
                </a:lnTo>
                <a:lnTo>
                  <a:pt x="0" y="56"/>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60" name="Freeform 80"/>
          <p:cNvSpPr>
            <a:spLocks/>
          </p:cNvSpPr>
          <p:nvPr/>
        </p:nvSpPr>
        <p:spPr bwMode="auto">
          <a:xfrm>
            <a:off x="6013601" y="4176915"/>
            <a:ext cx="673100" cy="738187"/>
          </a:xfrm>
          <a:custGeom>
            <a:avLst/>
            <a:gdLst/>
            <a:ahLst/>
            <a:cxnLst>
              <a:cxn ang="0">
                <a:pos x="0" y="424"/>
              </a:cxn>
              <a:cxn ang="0">
                <a:pos x="26" y="402"/>
              </a:cxn>
              <a:cxn ang="0">
                <a:pos x="90" y="402"/>
              </a:cxn>
              <a:cxn ang="0">
                <a:pos x="43" y="306"/>
              </a:cxn>
              <a:cxn ang="0">
                <a:pos x="70" y="279"/>
              </a:cxn>
              <a:cxn ang="0">
                <a:pos x="108" y="282"/>
              </a:cxn>
              <a:cxn ang="0">
                <a:pos x="195" y="176"/>
              </a:cxn>
              <a:cxn ang="0">
                <a:pos x="189" y="149"/>
              </a:cxn>
              <a:cxn ang="0">
                <a:pos x="211" y="130"/>
              </a:cxn>
              <a:cxn ang="0">
                <a:pos x="173" y="96"/>
              </a:cxn>
              <a:cxn ang="0">
                <a:pos x="171" y="46"/>
              </a:cxn>
              <a:cxn ang="0">
                <a:pos x="256" y="46"/>
              </a:cxn>
              <a:cxn ang="0">
                <a:pos x="278" y="22"/>
              </a:cxn>
              <a:cxn ang="0">
                <a:pos x="324" y="0"/>
              </a:cxn>
              <a:cxn ang="0">
                <a:pos x="356" y="19"/>
              </a:cxn>
              <a:cxn ang="0">
                <a:pos x="314" y="74"/>
              </a:cxn>
              <a:cxn ang="0">
                <a:pos x="334" y="117"/>
              </a:cxn>
              <a:cxn ang="0">
                <a:pos x="302" y="124"/>
              </a:cxn>
              <a:cxn ang="0">
                <a:pos x="315" y="178"/>
              </a:cxn>
              <a:cxn ang="0">
                <a:pos x="377" y="202"/>
              </a:cxn>
              <a:cxn ang="0">
                <a:pos x="349" y="255"/>
              </a:cxn>
              <a:cxn ang="0">
                <a:pos x="423" y="299"/>
              </a:cxn>
              <a:cxn ang="0">
                <a:pos x="577" y="334"/>
              </a:cxn>
              <a:cxn ang="0">
                <a:pos x="582" y="286"/>
              </a:cxn>
              <a:cxn ang="0">
                <a:pos x="597" y="279"/>
              </a:cxn>
              <a:cxn ang="0">
                <a:pos x="602" y="302"/>
              </a:cxn>
              <a:cxn ang="0">
                <a:pos x="613" y="323"/>
              </a:cxn>
              <a:cxn ang="0">
                <a:pos x="691" y="315"/>
              </a:cxn>
              <a:cxn ang="0">
                <a:pos x="685" y="287"/>
              </a:cxn>
              <a:cxn ang="0">
                <a:pos x="809" y="230"/>
              </a:cxn>
              <a:cxn ang="0">
                <a:pos x="819" y="264"/>
              </a:cxn>
              <a:cxn ang="0">
                <a:pos x="849" y="276"/>
              </a:cxn>
              <a:cxn ang="0">
                <a:pos x="836" y="310"/>
              </a:cxn>
              <a:cxn ang="0">
                <a:pos x="783" y="330"/>
              </a:cxn>
              <a:cxn ang="0">
                <a:pos x="711" y="484"/>
              </a:cxn>
              <a:cxn ang="0">
                <a:pos x="696" y="423"/>
              </a:cxn>
              <a:cxn ang="0">
                <a:pos x="682" y="443"/>
              </a:cxn>
              <a:cxn ang="0">
                <a:pos x="663" y="416"/>
              </a:cxn>
              <a:cxn ang="0">
                <a:pos x="699" y="379"/>
              </a:cxn>
              <a:cxn ang="0">
                <a:pos x="632" y="373"/>
              </a:cxn>
              <a:cxn ang="0">
                <a:pos x="591" y="330"/>
              </a:cxn>
              <a:cxn ang="0">
                <a:pos x="578" y="355"/>
              </a:cxn>
              <a:cxn ang="0">
                <a:pos x="592" y="373"/>
              </a:cxn>
              <a:cxn ang="0">
                <a:pos x="573" y="385"/>
              </a:cxn>
              <a:cxn ang="0">
                <a:pos x="592" y="405"/>
              </a:cxn>
              <a:cxn ang="0">
                <a:pos x="602" y="492"/>
              </a:cxn>
              <a:cxn ang="0">
                <a:pos x="578" y="477"/>
              </a:cxn>
              <a:cxn ang="0">
                <a:pos x="529" y="548"/>
              </a:cxn>
              <a:cxn ang="0">
                <a:pos x="354" y="686"/>
              </a:cxn>
              <a:cxn ang="0">
                <a:pos x="342" y="858"/>
              </a:cxn>
              <a:cxn ang="0">
                <a:pos x="267" y="929"/>
              </a:cxn>
              <a:cxn ang="0">
                <a:pos x="203" y="794"/>
              </a:cxn>
              <a:cxn ang="0">
                <a:pos x="176" y="689"/>
              </a:cxn>
              <a:cxn ang="0">
                <a:pos x="153" y="664"/>
              </a:cxn>
              <a:cxn ang="0">
                <a:pos x="134" y="472"/>
              </a:cxn>
              <a:cxn ang="0">
                <a:pos x="120" y="467"/>
              </a:cxn>
              <a:cxn ang="0">
                <a:pos x="109" y="508"/>
              </a:cxn>
              <a:cxn ang="0">
                <a:pos x="67" y="520"/>
              </a:cxn>
              <a:cxn ang="0">
                <a:pos x="27" y="469"/>
              </a:cxn>
              <a:cxn ang="0">
                <a:pos x="66" y="442"/>
              </a:cxn>
              <a:cxn ang="0">
                <a:pos x="27" y="451"/>
              </a:cxn>
              <a:cxn ang="0">
                <a:pos x="0" y="424"/>
              </a:cxn>
            </a:cxnLst>
            <a:rect l="0" t="0" r="r" b="b"/>
            <a:pathLst>
              <a:path w="849" h="929">
                <a:moveTo>
                  <a:pt x="0" y="424"/>
                </a:moveTo>
                <a:lnTo>
                  <a:pt x="26" y="402"/>
                </a:lnTo>
                <a:lnTo>
                  <a:pt x="90" y="402"/>
                </a:lnTo>
                <a:lnTo>
                  <a:pt x="43" y="306"/>
                </a:lnTo>
                <a:lnTo>
                  <a:pt x="70" y="279"/>
                </a:lnTo>
                <a:lnTo>
                  <a:pt x="108" y="282"/>
                </a:lnTo>
                <a:lnTo>
                  <a:pt x="195" y="176"/>
                </a:lnTo>
                <a:lnTo>
                  <a:pt x="189" y="149"/>
                </a:lnTo>
                <a:lnTo>
                  <a:pt x="211" y="130"/>
                </a:lnTo>
                <a:lnTo>
                  <a:pt x="173" y="96"/>
                </a:lnTo>
                <a:lnTo>
                  <a:pt x="171" y="46"/>
                </a:lnTo>
                <a:lnTo>
                  <a:pt x="256" y="46"/>
                </a:lnTo>
                <a:lnTo>
                  <a:pt x="278" y="22"/>
                </a:lnTo>
                <a:lnTo>
                  <a:pt x="324" y="0"/>
                </a:lnTo>
                <a:lnTo>
                  <a:pt x="356" y="19"/>
                </a:lnTo>
                <a:lnTo>
                  <a:pt x="314" y="74"/>
                </a:lnTo>
                <a:lnTo>
                  <a:pt x="334" y="117"/>
                </a:lnTo>
                <a:lnTo>
                  <a:pt x="302" y="124"/>
                </a:lnTo>
                <a:lnTo>
                  <a:pt x="315" y="178"/>
                </a:lnTo>
                <a:lnTo>
                  <a:pt x="377" y="202"/>
                </a:lnTo>
                <a:lnTo>
                  <a:pt x="349" y="255"/>
                </a:lnTo>
                <a:lnTo>
                  <a:pt x="423" y="299"/>
                </a:lnTo>
                <a:lnTo>
                  <a:pt x="577" y="334"/>
                </a:lnTo>
                <a:lnTo>
                  <a:pt x="582" y="286"/>
                </a:lnTo>
                <a:lnTo>
                  <a:pt x="597" y="279"/>
                </a:lnTo>
                <a:lnTo>
                  <a:pt x="602" y="302"/>
                </a:lnTo>
                <a:lnTo>
                  <a:pt x="613" y="323"/>
                </a:lnTo>
                <a:lnTo>
                  <a:pt x="691" y="315"/>
                </a:lnTo>
                <a:lnTo>
                  <a:pt x="685" y="287"/>
                </a:lnTo>
                <a:lnTo>
                  <a:pt x="809" y="230"/>
                </a:lnTo>
                <a:lnTo>
                  <a:pt x="819" y="264"/>
                </a:lnTo>
                <a:lnTo>
                  <a:pt x="849" y="276"/>
                </a:lnTo>
                <a:lnTo>
                  <a:pt x="836" y="310"/>
                </a:lnTo>
                <a:lnTo>
                  <a:pt x="783" y="330"/>
                </a:lnTo>
                <a:lnTo>
                  <a:pt x="711" y="484"/>
                </a:lnTo>
                <a:lnTo>
                  <a:pt x="696" y="423"/>
                </a:lnTo>
                <a:lnTo>
                  <a:pt x="682" y="443"/>
                </a:lnTo>
                <a:lnTo>
                  <a:pt x="663" y="416"/>
                </a:lnTo>
                <a:lnTo>
                  <a:pt x="699" y="379"/>
                </a:lnTo>
                <a:lnTo>
                  <a:pt x="632" y="373"/>
                </a:lnTo>
                <a:lnTo>
                  <a:pt x="591" y="330"/>
                </a:lnTo>
                <a:lnTo>
                  <a:pt x="578" y="355"/>
                </a:lnTo>
                <a:lnTo>
                  <a:pt x="592" y="373"/>
                </a:lnTo>
                <a:lnTo>
                  <a:pt x="573" y="385"/>
                </a:lnTo>
                <a:lnTo>
                  <a:pt x="592" y="405"/>
                </a:lnTo>
                <a:lnTo>
                  <a:pt x="602" y="492"/>
                </a:lnTo>
                <a:lnTo>
                  <a:pt x="578" y="477"/>
                </a:lnTo>
                <a:lnTo>
                  <a:pt x="529" y="548"/>
                </a:lnTo>
                <a:lnTo>
                  <a:pt x="354" y="686"/>
                </a:lnTo>
                <a:lnTo>
                  <a:pt x="342" y="858"/>
                </a:lnTo>
                <a:lnTo>
                  <a:pt x="267" y="929"/>
                </a:lnTo>
                <a:lnTo>
                  <a:pt x="203" y="794"/>
                </a:lnTo>
                <a:lnTo>
                  <a:pt x="176" y="689"/>
                </a:lnTo>
                <a:lnTo>
                  <a:pt x="153" y="664"/>
                </a:lnTo>
                <a:lnTo>
                  <a:pt x="134" y="472"/>
                </a:lnTo>
                <a:lnTo>
                  <a:pt x="120" y="467"/>
                </a:lnTo>
                <a:lnTo>
                  <a:pt x="109" y="508"/>
                </a:lnTo>
                <a:lnTo>
                  <a:pt x="67" y="520"/>
                </a:lnTo>
                <a:lnTo>
                  <a:pt x="27" y="469"/>
                </a:lnTo>
                <a:lnTo>
                  <a:pt x="66" y="442"/>
                </a:lnTo>
                <a:lnTo>
                  <a:pt x="27" y="451"/>
                </a:lnTo>
                <a:lnTo>
                  <a:pt x="0" y="424"/>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61" name="Freeform 81"/>
          <p:cNvSpPr>
            <a:spLocks/>
          </p:cNvSpPr>
          <p:nvPr/>
        </p:nvSpPr>
        <p:spPr bwMode="auto">
          <a:xfrm>
            <a:off x="6637489" y="4977015"/>
            <a:ext cx="250825" cy="285750"/>
          </a:xfrm>
          <a:custGeom>
            <a:avLst/>
            <a:gdLst>
              <a:gd name="T0" fmla="*/ 0 w 316"/>
              <a:gd name="T1" fmla="*/ 0 h 361"/>
              <a:gd name="T2" fmla="*/ 70 w 316"/>
              <a:gd name="T3" fmla="*/ 15 h 361"/>
              <a:gd name="T4" fmla="*/ 158 w 316"/>
              <a:gd name="T5" fmla="*/ 107 h 361"/>
              <a:gd name="T6" fmla="*/ 229 w 316"/>
              <a:gd name="T7" fmla="*/ 144 h 361"/>
              <a:gd name="T8" fmla="*/ 220 w 316"/>
              <a:gd name="T9" fmla="*/ 169 h 361"/>
              <a:gd name="T10" fmla="*/ 247 w 316"/>
              <a:gd name="T11" fmla="*/ 165 h 361"/>
              <a:gd name="T12" fmla="*/ 244 w 316"/>
              <a:gd name="T13" fmla="*/ 202 h 361"/>
              <a:gd name="T14" fmla="*/ 316 w 316"/>
              <a:gd name="T15" fmla="*/ 270 h 361"/>
              <a:gd name="T16" fmla="*/ 308 w 316"/>
              <a:gd name="T17" fmla="*/ 359 h 361"/>
              <a:gd name="T18" fmla="*/ 277 w 316"/>
              <a:gd name="T19" fmla="*/ 361 h 361"/>
              <a:gd name="T20" fmla="*/ 213 w 316"/>
              <a:gd name="T21" fmla="*/ 307 h 361"/>
              <a:gd name="T22" fmla="*/ 108 w 316"/>
              <a:gd name="T23" fmla="*/ 125 h 361"/>
              <a:gd name="T24" fmla="*/ 0 w 316"/>
              <a:gd name="T25" fmla="*/ 0 h 3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6"/>
              <a:gd name="T40" fmla="*/ 0 h 361"/>
              <a:gd name="T41" fmla="*/ 316 w 316"/>
              <a:gd name="T42" fmla="*/ 361 h 36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6" h="361">
                <a:moveTo>
                  <a:pt x="0" y="0"/>
                </a:moveTo>
                <a:lnTo>
                  <a:pt x="70" y="15"/>
                </a:lnTo>
                <a:lnTo>
                  <a:pt x="158" y="107"/>
                </a:lnTo>
                <a:lnTo>
                  <a:pt x="229" y="144"/>
                </a:lnTo>
                <a:lnTo>
                  <a:pt x="220" y="169"/>
                </a:lnTo>
                <a:lnTo>
                  <a:pt x="247" y="165"/>
                </a:lnTo>
                <a:lnTo>
                  <a:pt x="244" y="202"/>
                </a:lnTo>
                <a:lnTo>
                  <a:pt x="316" y="270"/>
                </a:lnTo>
                <a:lnTo>
                  <a:pt x="308" y="359"/>
                </a:lnTo>
                <a:lnTo>
                  <a:pt x="277" y="361"/>
                </a:lnTo>
                <a:lnTo>
                  <a:pt x="213" y="307"/>
                </a:lnTo>
                <a:lnTo>
                  <a:pt x="108" y="125"/>
                </a:lnTo>
                <a:lnTo>
                  <a:pt x="0" y="0"/>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62" name="Freeform 82"/>
          <p:cNvSpPr>
            <a:spLocks/>
          </p:cNvSpPr>
          <p:nvPr/>
        </p:nvSpPr>
        <p:spPr bwMode="auto">
          <a:xfrm>
            <a:off x="6872439" y="5265940"/>
            <a:ext cx="207962" cy="71437"/>
          </a:xfrm>
          <a:custGeom>
            <a:avLst/>
            <a:gdLst>
              <a:gd name="T0" fmla="*/ 0 w 263"/>
              <a:gd name="T1" fmla="*/ 25 h 89"/>
              <a:gd name="T2" fmla="*/ 18 w 263"/>
              <a:gd name="T3" fmla="*/ 0 h 89"/>
              <a:gd name="T4" fmla="*/ 202 w 263"/>
              <a:gd name="T5" fmla="*/ 29 h 89"/>
              <a:gd name="T6" fmla="*/ 220 w 263"/>
              <a:gd name="T7" fmla="*/ 52 h 89"/>
              <a:gd name="T8" fmla="*/ 258 w 263"/>
              <a:gd name="T9" fmla="*/ 59 h 89"/>
              <a:gd name="T10" fmla="*/ 263 w 263"/>
              <a:gd name="T11" fmla="*/ 89 h 89"/>
              <a:gd name="T12" fmla="*/ 46 w 263"/>
              <a:gd name="T13" fmla="*/ 49 h 89"/>
              <a:gd name="T14" fmla="*/ 0 w 263"/>
              <a:gd name="T15" fmla="*/ 25 h 89"/>
              <a:gd name="T16" fmla="*/ 0 60000 65536"/>
              <a:gd name="T17" fmla="*/ 0 60000 65536"/>
              <a:gd name="T18" fmla="*/ 0 60000 65536"/>
              <a:gd name="T19" fmla="*/ 0 60000 65536"/>
              <a:gd name="T20" fmla="*/ 0 60000 65536"/>
              <a:gd name="T21" fmla="*/ 0 60000 65536"/>
              <a:gd name="T22" fmla="*/ 0 60000 65536"/>
              <a:gd name="T23" fmla="*/ 0 60000 65536"/>
              <a:gd name="T24" fmla="*/ 0 w 263"/>
              <a:gd name="T25" fmla="*/ 0 h 89"/>
              <a:gd name="T26" fmla="*/ 263 w 263"/>
              <a:gd name="T27" fmla="*/ 89 h 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3" h="89">
                <a:moveTo>
                  <a:pt x="0" y="25"/>
                </a:moveTo>
                <a:lnTo>
                  <a:pt x="18" y="0"/>
                </a:lnTo>
                <a:lnTo>
                  <a:pt x="202" y="29"/>
                </a:lnTo>
                <a:lnTo>
                  <a:pt x="220" y="52"/>
                </a:lnTo>
                <a:lnTo>
                  <a:pt x="258" y="59"/>
                </a:lnTo>
                <a:lnTo>
                  <a:pt x="263" y="89"/>
                </a:lnTo>
                <a:lnTo>
                  <a:pt x="46" y="49"/>
                </a:lnTo>
                <a:lnTo>
                  <a:pt x="0" y="25"/>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63" name="Freeform 83"/>
          <p:cNvSpPr>
            <a:spLocks/>
          </p:cNvSpPr>
          <p:nvPr/>
        </p:nvSpPr>
        <p:spPr bwMode="auto">
          <a:xfrm>
            <a:off x="6954989" y="5008765"/>
            <a:ext cx="225425" cy="211137"/>
          </a:xfrm>
          <a:custGeom>
            <a:avLst/>
            <a:gdLst>
              <a:gd name="T0" fmla="*/ 0 w 284"/>
              <a:gd name="T1" fmla="*/ 120 h 265"/>
              <a:gd name="T2" fmla="*/ 19 w 284"/>
              <a:gd name="T3" fmla="*/ 83 h 265"/>
              <a:gd name="T4" fmla="*/ 43 w 284"/>
              <a:gd name="T5" fmla="*/ 107 h 265"/>
              <a:gd name="T6" fmla="*/ 130 w 284"/>
              <a:gd name="T7" fmla="*/ 100 h 265"/>
              <a:gd name="T8" fmla="*/ 158 w 284"/>
              <a:gd name="T9" fmla="*/ 86 h 265"/>
              <a:gd name="T10" fmla="*/ 199 w 284"/>
              <a:gd name="T11" fmla="*/ 0 h 265"/>
              <a:gd name="T12" fmla="*/ 247 w 284"/>
              <a:gd name="T13" fmla="*/ 4 h 265"/>
              <a:gd name="T14" fmla="*/ 236 w 284"/>
              <a:gd name="T15" fmla="*/ 26 h 265"/>
              <a:gd name="T16" fmla="*/ 284 w 284"/>
              <a:gd name="T17" fmla="*/ 107 h 265"/>
              <a:gd name="T18" fmla="*/ 258 w 284"/>
              <a:gd name="T19" fmla="*/ 100 h 265"/>
              <a:gd name="T20" fmla="*/ 209 w 284"/>
              <a:gd name="T21" fmla="*/ 190 h 265"/>
              <a:gd name="T22" fmla="*/ 201 w 284"/>
              <a:gd name="T23" fmla="*/ 248 h 265"/>
              <a:gd name="T24" fmla="*/ 169 w 284"/>
              <a:gd name="T25" fmla="*/ 265 h 265"/>
              <a:gd name="T26" fmla="*/ 115 w 284"/>
              <a:gd name="T27" fmla="*/ 232 h 265"/>
              <a:gd name="T28" fmla="*/ 83 w 284"/>
              <a:gd name="T29" fmla="*/ 247 h 265"/>
              <a:gd name="T30" fmla="*/ 78 w 284"/>
              <a:gd name="T31" fmla="*/ 221 h 265"/>
              <a:gd name="T32" fmla="*/ 34 w 284"/>
              <a:gd name="T33" fmla="*/ 226 h 265"/>
              <a:gd name="T34" fmla="*/ 0 w 284"/>
              <a:gd name="T35" fmla="*/ 120 h 26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4"/>
              <a:gd name="T55" fmla="*/ 0 h 265"/>
              <a:gd name="T56" fmla="*/ 284 w 284"/>
              <a:gd name="T57" fmla="*/ 265 h 26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4" h="265">
                <a:moveTo>
                  <a:pt x="0" y="120"/>
                </a:moveTo>
                <a:lnTo>
                  <a:pt x="19" y="83"/>
                </a:lnTo>
                <a:lnTo>
                  <a:pt x="43" y="107"/>
                </a:lnTo>
                <a:lnTo>
                  <a:pt x="130" y="100"/>
                </a:lnTo>
                <a:lnTo>
                  <a:pt x="158" y="86"/>
                </a:lnTo>
                <a:lnTo>
                  <a:pt x="199" y="0"/>
                </a:lnTo>
                <a:lnTo>
                  <a:pt x="247" y="4"/>
                </a:lnTo>
                <a:lnTo>
                  <a:pt x="236" y="26"/>
                </a:lnTo>
                <a:lnTo>
                  <a:pt x="284" y="107"/>
                </a:lnTo>
                <a:lnTo>
                  <a:pt x="258" y="100"/>
                </a:lnTo>
                <a:lnTo>
                  <a:pt x="209" y="190"/>
                </a:lnTo>
                <a:lnTo>
                  <a:pt x="201" y="248"/>
                </a:lnTo>
                <a:lnTo>
                  <a:pt x="169" y="265"/>
                </a:lnTo>
                <a:lnTo>
                  <a:pt x="115" y="232"/>
                </a:lnTo>
                <a:lnTo>
                  <a:pt x="83" y="247"/>
                </a:lnTo>
                <a:lnTo>
                  <a:pt x="78" y="221"/>
                </a:lnTo>
                <a:lnTo>
                  <a:pt x="34" y="226"/>
                </a:lnTo>
                <a:lnTo>
                  <a:pt x="0" y="120"/>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64" name="Freeform 84"/>
          <p:cNvSpPr>
            <a:spLocks/>
          </p:cNvSpPr>
          <p:nvPr/>
        </p:nvSpPr>
        <p:spPr bwMode="auto">
          <a:xfrm>
            <a:off x="7134376" y="5327852"/>
            <a:ext cx="53975" cy="14288"/>
          </a:xfrm>
          <a:custGeom>
            <a:avLst/>
            <a:gdLst/>
            <a:ahLst/>
            <a:cxnLst>
              <a:cxn ang="0">
                <a:pos x="0" y="3"/>
              </a:cxn>
              <a:cxn ang="0">
                <a:pos x="8" y="19"/>
              </a:cxn>
              <a:cxn ang="0">
                <a:pos x="68" y="6"/>
              </a:cxn>
              <a:cxn ang="0">
                <a:pos x="22" y="0"/>
              </a:cxn>
              <a:cxn ang="0">
                <a:pos x="0" y="3"/>
              </a:cxn>
            </a:cxnLst>
            <a:rect l="0" t="0" r="r" b="b"/>
            <a:pathLst>
              <a:path w="68" h="19">
                <a:moveTo>
                  <a:pt x="0" y="3"/>
                </a:moveTo>
                <a:lnTo>
                  <a:pt x="8" y="19"/>
                </a:lnTo>
                <a:lnTo>
                  <a:pt x="68" y="6"/>
                </a:lnTo>
                <a:lnTo>
                  <a:pt x="22" y="0"/>
                </a:lnTo>
                <a:lnTo>
                  <a:pt x="0" y="3"/>
                </a:lnTo>
                <a:close/>
              </a:path>
            </a:pathLst>
          </a:custGeom>
          <a:solidFill>
            <a:srgbClr val="38B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65" name="Freeform 85"/>
          <p:cNvSpPr>
            <a:spLocks/>
          </p:cNvSpPr>
          <p:nvPr/>
        </p:nvSpPr>
        <p:spPr bwMode="auto">
          <a:xfrm>
            <a:off x="7180414" y="5072265"/>
            <a:ext cx="141287" cy="184150"/>
          </a:xfrm>
          <a:custGeom>
            <a:avLst/>
            <a:gdLst>
              <a:gd name="T0" fmla="*/ 0 w 177"/>
              <a:gd name="T1" fmla="*/ 140 h 233"/>
              <a:gd name="T2" fmla="*/ 23 w 177"/>
              <a:gd name="T3" fmla="*/ 182 h 233"/>
              <a:gd name="T4" fmla="*/ 17 w 177"/>
              <a:gd name="T5" fmla="*/ 225 h 233"/>
              <a:gd name="T6" fmla="*/ 43 w 177"/>
              <a:gd name="T7" fmla="*/ 233 h 233"/>
              <a:gd name="T8" fmla="*/ 41 w 177"/>
              <a:gd name="T9" fmla="*/ 148 h 233"/>
              <a:gd name="T10" fmla="*/ 61 w 177"/>
              <a:gd name="T11" fmla="*/ 140 h 233"/>
              <a:gd name="T12" fmla="*/ 64 w 177"/>
              <a:gd name="T13" fmla="*/ 173 h 233"/>
              <a:gd name="T14" fmla="*/ 80 w 177"/>
              <a:gd name="T15" fmla="*/ 209 h 233"/>
              <a:gd name="T16" fmla="*/ 112 w 177"/>
              <a:gd name="T17" fmla="*/ 193 h 233"/>
              <a:gd name="T18" fmla="*/ 74 w 177"/>
              <a:gd name="T19" fmla="*/ 112 h 233"/>
              <a:gd name="T20" fmla="*/ 133 w 177"/>
              <a:gd name="T21" fmla="*/ 78 h 233"/>
              <a:gd name="T22" fmla="*/ 54 w 177"/>
              <a:gd name="T23" fmla="*/ 101 h 233"/>
              <a:gd name="T24" fmla="*/ 40 w 177"/>
              <a:gd name="T25" fmla="*/ 49 h 233"/>
              <a:gd name="T26" fmla="*/ 157 w 177"/>
              <a:gd name="T27" fmla="*/ 44 h 233"/>
              <a:gd name="T28" fmla="*/ 177 w 177"/>
              <a:gd name="T29" fmla="*/ 0 h 233"/>
              <a:gd name="T30" fmla="*/ 145 w 177"/>
              <a:gd name="T31" fmla="*/ 29 h 233"/>
              <a:gd name="T32" fmla="*/ 61 w 177"/>
              <a:gd name="T33" fmla="*/ 13 h 233"/>
              <a:gd name="T34" fmla="*/ 33 w 177"/>
              <a:gd name="T35" fmla="*/ 34 h 233"/>
              <a:gd name="T36" fmla="*/ 0 w 177"/>
              <a:gd name="T37" fmla="*/ 140 h 2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7"/>
              <a:gd name="T58" fmla="*/ 0 h 233"/>
              <a:gd name="T59" fmla="*/ 177 w 177"/>
              <a:gd name="T60" fmla="*/ 233 h 2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7" h="233">
                <a:moveTo>
                  <a:pt x="0" y="140"/>
                </a:moveTo>
                <a:lnTo>
                  <a:pt x="23" y="182"/>
                </a:lnTo>
                <a:lnTo>
                  <a:pt x="17" y="225"/>
                </a:lnTo>
                <a:lnTo>
                  <a:pt x="43" y="233"/>
                </a:lnTo>
                <a:lnTo>
                  <a:pt x="41" y="148"/>
                </a:lnTo>
                <a:lnTo>
                  <a:pt x="61" y="140"/>
                </a:lnTo>
                <a:lnTo>
                  <a:pt x="64" y="173"/>
                </a:lnTo>
                <a:lnTo>
                  <a:pt x="80" y="209"/>
                </a:lnTo>
                <a:lnTo>
                  <a:pt x="112" y="193"/>
                </a:lnTo>
                <a:lnTo>
                  <a:pt x="74" y="112"/>
                </a:lnTo>
                <a:lnTo>
                  <a:pt x="133" y="78"/>
                </a:lnTo>
                <a:lnTo>
                  <a:pt x="54" y="101"/>
                </a:lnTo>
                <a:lnTo>
                  <a:pt x="40" y="49"/>
                </a:lnTo>
                <a:lnTo>
                  <a:pt x="157" y="44"/>
                </a:lnTo>
                <a:lnTo>
                  <a:pt x="177" y="0"/>
                </a:lnTo>
                <a:lnTo>
                  <a:pt x="145" y="29"/>
                </a:lnTo>
                <a:lnTo>
                  <a:pt x="61" y="13"/>
                </a:lnTo>
                <a:lnTo>
                  <a:pt x="33" y="34"/>
                </a:lnTo>
                <a:lnTo>
                  <a:pt x="0" y="140"/>
                </a:lnTo>
                <a:close/>
              </a:path>
            </a:pathLst>
          </a:custGeom>
          <a:gradFill rotWithShape="0">
            <a:gsLst>
              <a:gs pos="0">
                <a:srgbClr val="FFFF00"/>
              </a:gs>
              <a:gs pos="100000">
                <a:srgbClr val="767600"/>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66" name="Freeform 86"/>
          <p:cNvSpPr>
            <a:spLocks/>
          </p:cNvSpPr>
          <p:nvPr/>
        </p:nvSpPr>
        <p:spPr bwMode="auto">
          <a:xfrm>
            <a:off x="7293126" y="5327852"/>
            <a:ext cx="77788" cy="47625"/>
          </a:xfrm>
          <a:custGeom>
            <a:avLst/>
            <a:gdLst/>
            <a:ahLst/>
            <a:cxnLst>
              <a:cxn ang="0">
                <a:pos x="0" y="35"/>
              </a:cxn>
              <a:cxn ang="0">
                <a:pos x="5" y="61"/>
              </a:cxn>
              <a:cxn ang="0">
                <a:pos x="99" y="0"/>
              </a:cxn>
              <a:cxn ang="0">
                <a:pos x="27" y="19"/>
              </a:cxn>
              <a:cxn ang="0">
                <a:pos x="0" y="35"/>
              </a:cxn>
            </a:cxnLst>
            <a:rect l="0" t="0" r="r" b="b"/>
            <a:pathLst>
              <a:path w="99" h="61">
                <a:moveTo>
                  <a:pt x="0" y="35"/>
                </a:moveTo>
                <a:lnTo>
                  <a:pt x="5" y="61"/>
                </a:lnTo>
                <a:lnTo>
                  <a:pt x="99" y="0"/>
                </a:lnTo>
                <a:lnTo>
                  <a:pt x="27" y="19"/>
                </a:lnTo>
                <a:lnTo>
                  <a:pt x="0" y="35"/>
                </a:lnTo>
                <a:close/>
              </a:path>
            </a:pathLst>
          </a:custGeom>
          <a:solidFill>
            <a:srgbClr val="38B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67" name="Freeform 87"/>
          <p:cNvSpPr>
            <a:spLocks/>
          </p:cNvSpPr>
          <p:nvPr/>
        </p:nvSpPr>
        <p:spPr bwMode="auto">
          <a:xfrm>
            <a:off x="7375676" y="5061152"/>
            <a:ext cx="28575" cy="77788"/>
          </a:xfrm>
          <a:custGeom>
            <a:avLst/>
            <a:gdLst/>
            <a:ahLst/>
            <a:cxnLst>
              <a:cxn ang="0">
                <a:pos x="0" y="35"/>
              </a:cxn>
              <a:cxn ang="0">
                <a:pos x="8" y="77"/>
              </a:cxn>
              <a:cxn ang="0">
                <a:pos x="28" y="98"/>
              </a:cxn>
              <a:cxn ang="0">
                <a:pos x="14" y="57"/>
              </a:cxn>
              <a:cxn ang="0">
                <a:pos x="34" y="53"/>
              </a:cxn>
              <a:cxn ang="0">
                <a:pos x="33" y="21"/>
              </a:cxn>
              <a:cxn ang="0">
                <a:pos x="8" y="42"/>
              </a:cxn>
              <a:cxn ang="0">
                <a:pos x="19" y="0"/>
              </a:cxn>
              <a:cxn ang="0">
                <a:pos x="0" y="35"/>
              </a:cxn>
            </a:cxnLst>
            <a:rect l="0" t="0" r="r" b="b"/>
            <a:pathLst>
              <a:path w="34" h="98">
                <a:moveTo>
                  <a:pt x="0" y="35"/>
                </a:moveTo>
                <a:lnTo>
                  <a:pt x="8" y="77"/>
                </a:lnTo>
                <a:lnTo>
                  <a:pt x="28" y="98"/>
                </a:lnTo>
                <a:lnTo>
                  <a:pt x="14" y="57"/>
                </a:lnTo>
                <a:lnTo>
                  <a:pt x="34" y="53"/>
                </a:lnTo>
                <a:lnTo>
                  <a:pt x="33" y="21"/>
                </a:lnTo>
                <a:lnTo>
                  <a:pt x="8" y="42"/>
                </a:lnTo>
                <a:lnTo>
                  <a:pt x="19" y="0"/>
                </a:lnTo>
                <a:lnTo>
                  <a:pt x="0" y="35"/>
                </a:lnTo>
                <a:close/>
              </a:path>
            </a:pathLst>
          </a:custGeom>
          <a:solidFill>
            <a:srgbClr val="38B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68" name="Freeform 88"/>
          <p:cNvSpPr>
            <a:spLocks/>
          </p:cNvSpPr>
          <p:nvPr/>
        </p:nvSpPr>
        <p:spPr bwMode="auto">
          <a:xfrm>
            <a:off x="7386789" y="5184977"/>
            <a:ext cx="65087" cy="25400"/>
          </a:xfrm>
          <a:custGeom>
            <a:avLst/>
            <a:gdLst/>
            <a:ahLst/>
            <a:cxnLst>
              <a:cxn ang="0">
                <a:pos x="0" y="10"/>
              </a:cxn>
              <a:cxn ang="0">
                <a:pos x="47" y="0"/>
              </a:cxn>
              <a:cxn ang="0">
                <a:pos x="81" y="30"/>
              </a:cxn>
              <a:cxn ang="0">
                <a:pos x="0" y="10"/>
              </a:cxn>
            </a:cxnLst>
            <a:rect l="0" t="0" r="r" b="b"/>
            <a:pathLst>
              <a:path w="81" h="30">
                <a:moveTo>
                  <a:pt x="0" y="10"/>
                </a:moveTo>
                <a:lnTo>
                  <a:pt x="47" y="0"/>
                </a:lnTo>
                <a:lnTo>
                  <a:pt x="81" y="30"/>
                </a:lnTo>
                <a:lnTo>
                  <a:pt x="0" y="10"/>
                </a:lnTo>
                <a:close/>
              </a:path>
            </a:pathLst>
          </a:custGeom>
          <a:solidFill>
            <a:srgbClr val="38B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69" name="Freeform 89"/>
          <p:cNvSpPr>
            <a:spLocks/>
          </p:cNvSpPr>
          <p:nvPr/>
        </p:nvSpPr>
        <p:spPr bwMode="auto">
          <a:xfrm>
            <a:off x="7453464" y="5126240"/>
            <a:ext cx="241300" cy="215900"/>
          </a:xfrm>
          <a:custGeom>
            <a:avLst/>
            <a:gdLst>
              <a:gd name="T0" fmla="*/ 0 w 305"/>
              <a:gd name="T1" fmla="*/ 33 h 273"/>
              <a:gd name="T2" fmla="*/ 47 w 305"/>
              <a:gd name="T3" fmla="*/ 60 h 273"/>
              <a:gd name="T4" fmla="*/ 91 w 305"/>
              <a:gd name="T5" fmla="*/ 52 h 273"/>
              <a:gd name="T6" fmla="*/ 35 w 305"/>
              <a:gd name="T7" fmla="*/ 74 h 273"/>
              <a:gd name="T8" fmla="*/ 61 w 305"/>
              <a:gd name="T9" fmla="*/ 117 h 273"/>
              <a:gd name="T10" fmla="*/ 87 w 305"/>
              <a:gd name="T11" fmla="*/ 81 h 273"/>
              <a:gd name="T12" fmla="*/ 106 w 305"/>
              <a:gd name="T13" fmla="*/ 117 h 273"/>
              <a:gd name="T14" fmla="*/ 214 w 305"/>
              <a:gd name="T15" fmla="*/ 158 h 273"/>
              <a:gd name="T16" fmla="*/ 242 w 305"/>
              <a:gd name="T17" fmla="*/ 226 h 273"/>
              <a:gd name="T18" fmla="*/ 220 w 305"/>
              <a:gd name="T19" fmla="*/ 225 h 273"/>
              <a:gd name="T20" fmla="*/ 204 w 305"/>
              <a:gd name="T21" fmla="*/ 254 h 273"/>
              <a:gd name="T22" fmla="*/ 269 w 305"/>
              <a:gd name="T23" fmla="*/ 241 h 273"/>
              <a:gd name="T24" fmla="*/ 305 w 305"/>
              <a:gd name="T25" fmla="*/ 273 h 273"/>
              <a:gd name="T26" fmla="*/ 300 w 305"/>
              <a:gd name="T27" fmla="*/ 70 h 273"/>
              <a:gd name="T28" fmla="*/ 206 w 305"/>
              <a:gd name="T29" fmla="*/ 33 h 273"/>
              <a:gd name="T30" fmla="*/ 132 w 305"/>
              <a:gd name="T31" fmla="*/ 94 h 273"/>
              <a:gd name="T32" fmla="*/ 101 w 305"/>
              <a:gd name="T33" fmla="*/ 61 h 273"/>
              <a:gd name="T34" fmla="*/ 91 w 305"/>
              <a:gd name="T35" fmla="*/ 13 h 273"/>
              <a:gd name="T36" fmla="*/ 47 w 305"/>
              <a:gd name="T37" fmla="*/ 0 h 273"/>
              <a:gd name="T38" fmla="*/ 0 w 305"/>
              <a:gd name="T39" fmla="*/ 33 h 27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05"/>
              <a:gd name="T61" fmla="*/ 0 h 273"/>
              <a:gd name="T62" fmla="*/ 305 w 305"/>
              <a:gd name="T63" fmla="*/ 273 h 27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05" h="273">
                <a:moveTo>
                  <a:pt x="0" y="33"/>
                </a:moveTo>
                <a:lnTo>
                  <a:pt x="47" y="60"/>
                </a:lnTo>
                <a:lnTo>
                  <a:pt x="91" y="52"/>
                </a:lnTo>
                <a:lnTo>
                  <a:pt x="35" y="74"/>
                </a:lnTo>
                <a:lnTo>
                  <a:pt x="61" y="117"/>
                </a:lnTo>
                <a:lnTo>
                  <a:pt x="87" y="81"/>
                </a:lnTo>
                <a:lnTo>
                  <a:pt x="106" y="117"/>
                </a:lnTo>
                <a:lnTo>
                  <a:pt x="214" y="158"/>
                </a:lnTo>
                <a:lnTo>
                  <a:pt x="242" y="226"/>
                </a:lnTo>
                <a:lnTo>
                  <a:pt x="220" y="225"/>
                </a:lnTo>
                <a:lnTo>
                  <a:pt x="204" y="254"/>
                </a:lnTo>
                <a:lnTo>
                  <a:pt x="269" y="241"/>
                </a:lnTo>
                <a:lnTo>
                  <a:pt x="305" y="273"/>
                </a:lnTo>
                <a:lnTo>
                  <a:pt x="300" y="70"/>
                </a:lnTo>
                <a:lnTo>
                  <a:pt x="206" y="33"/>
                </a:lnTo>
                <a:lnTo>
                  <a:pt x="132" y="94"/>
                </a:lnTo>
                <a:lnTo>
                  <a:pt x="101" y="61"/>
                </a:lnTo>
                <a:lnTo>
                  <a:pt x="91" y="13"/>
                </a:lnTo>
                <a:lnTo>
                  <a:pt x="47" y="0"/>
                </a:lnTo>
                <a:lnTo>
                  <a:pt x="0" y="33"/>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70" name="Freeform 90"/>
          <p:cNvSpPr>
            <a:spLocks/>
          </p:cNvSpPr>
          <p:nvPr/>
        </p:nvSpPr>
        <p:spPr bwMode="auto">
          <a:xfrm>
            <a:off x="7462989" y="5296102"/>
            <a:ext cx="11112" cy="19050"/>
          </a:xfrm>
          <a:custGeom>
            <a:avLst/>
            <a:gdLst/>
            <a:ahLst/>
            <a:cxnLst>
              <a:cxn ang="0">
                <a:pos x="0" y="24"/>
              </a:cxn>
              <a:cxn ang="0">
                <a:pos x="8" y="0"/>
              </a:cxn>
              <a:cxn ang="0">
                <a:pos x="13" y="12"/>
              </a:cxn>
              <a:cxn ang="0">
                <a:pos x="0" y="24"/>
              </a:cxn>
            </a:cxnLst>
            <a:rect l="0" t="0" r="r" b="b"/>
            <a:pathLst>
              <a:path w="13" h="24">
                <a:moveTo>
                  <a:pt x="0" y="24"/>
                </a:moveTo>
                <a:lnTo>
                  <a:pt x="8" y="0"/>
                </a:lnTo>
                <a:lnTo>
                  <a:pt x="13" y="12"/>
                </a:lnTo>
                <a:lnTo>
                  <a:pt x="0" y="24"/>
                </a:lnTo>
                <a:close/>
              </a:path>
            </a:pathLst>
          </a:custGeom>
          <a:solidFill>
            <a:srgbClr val="38B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71" name="Freeform 91"/>
          <p:cNvSpPr>
            <a:spLocks/>
          </p:cNvSpPr>
          <p:nvPr/>
        </p:nvSpPr>
        <p:spPr bwMode="auto">
          <a:xfrm>
            <a:off x="5465914" y="4064202"/>
            <a:ext cx="438150" cy="411163"/>
          </a:xfrm>
          <a:custGeom>
            <a:avLst/>
            <a:gdLst/>
            <a:ahLst/>
            <a:cxnLst>
              <a:cxn ang="0">
                <a:pos x="0" y="18"/>
              </a:cxn>
              <a:cxn ang="0">
                <a:pos x="13" y="0"/>
              </a:cxn>
              <a:cxn ang="0">
                <a:pos x="56" y="38"/>
              </a:cxn>
              <a:cxn ang="0">
                <a:pos x="109" y="7"/>
              </a:cxn>
              <a:cxn ang="0">
                <a:pos x="114" y="38"/>
              </a:cxn>
              <a:cxn ang="0">
                <a:pos x="138" y="48"/>
              </a:cxn>
              <a:cxn ang="0">
                <a:pos x="143" y="82"/>
              </a:cxn>
              <a:cxn ang="0">
                <a:pos x="221" y="119"/>
              </a:cxn>
              <a:cxn ang="0">
                <a:pos x="288" y="107"/>
              </a:cxn>
              <a:cxn ang="0">
                <a:pos x="283" y="89"/>
              </a:cxn>
              <a:cxn ang="0">
                <a:pos x="373" y="55"/>
              </a:cxn>
              <a:cxn ang="0">
                <a:pos x="491" y="112"/>
              </a:cxn>
              <a:cxn ang="0">
                <a:pos x="494" y="146"/>
              </a:cxn>
              <a:cxn ang="0">
                <a:pos x="475" y="206"/>
              </a:cxn>
              <a:cxn ang="0">
                <a:pos x="479" y="291"/>
              </a:cxn>
              <a:cxn ang="0">
                <a:pos x="508" y="315"/>
              </a:cxn>
              <a:cxn ang="0">
                <a:pos x="484" y="357"/>
              </a:cxn>
              <a:cxn ang="0">
                <a:pos x="551" y="452"/>
              </a:cxn>
              <a:cxn ang="0">
                <a:pos x="506" y="518"/>
              </a:cxn>
              <a:cxn ang="0">
                <a:pos x="383" y="497"/>
              </a:cxn>
              <a:cxn ang="0">
                <a:pos x="357" y="453"/>
              </a:cxn>
              <a:cxn ang="0">
                <a:pos x="272" y="465"/>
              </a:cxn>
              <a:cxn ang="0">
                <a:pos x="210" y="428"/>
              </a:cxn>
              <a:cxn ang="0">
                <a:pos x="168" y="348"/>
              </a:cxn>
              <a:cxn ang="0">
                <a:pos x="135" y="333"/>
              </a:cxn>
              <a:cxn ang="0">
                <a:pos x="128" y="352"/>
              </a:cxn>
              <a:cxn ang="0">
                <a:pos x="90" y="271"/>
              </a:cxn>
              <a:cxn ang="0">
                <a:pos x="37" y="223"/>
              </a:cxn>
              <a:cxn ang="0">
                <a:pos x="61" y="146"/>
              </a:cxn>
              <a:cxn ang="0">
                <a:pos x="38" y="136"/>
              </a:cxn>
              <a:cxn ang="0">
                <a:pos x="18" y="96"/>
              </a:cxn>
              <a:cxn ang="0">
                <a:pos x="0" y="18"/>
              </a:cxn>
            </a:cxnLst>
            <a:rect l="0" t="0" r="r" b="b"/>
            <a:pathLst>
              <a:path w="551" h="518">
                <a:moveTo>
                  <a:pt x="0" y="18"/>
                </a:moveTo>
                <a:lnTo>
                  <a:pt x="13" y="0"/>
                </a:lnTo>
                <a:lnTo>
                  <a:pt x="56" y="38"/>
                </a:lnTo>
                <a:lnTo>
                  <a:pt x="109" y="7"/>
                </a:lnTo>
                <a:lnTo>
                  <a:pt x="114" y="38"/>
                </a:lnTo>
                <a:lnTo>
                  <a:pt x="138" y="48"/>
                </a:lnTo>
                <a:lnTo>
                  <a:pt x="143" y="82"/>
                </a:lnTo>
                <a:lnTo>
                  <a:pt x="221" y="119"/>
                </a:lnTo>
                <a:lnTo>
                  <a:pt x="288" y="107"/>
                </a:lnTo>
                <a:lnTo>
                  <a:pt x="283" y="89"/>
                </a:lnTo>
                <a:lnTo>
                  <a:pt x="373" y="55"/>
                </a:lnTo>
                <a:lnTo>
                  <a:pt x="491" y="112"/>
                </a:lnTo>
                <a:lnTo>
                  <a:pt x="494" y="146"/>
                </a:lnTo>
                <a:lnTo>
                  <a:pt x="475" y="206"/>
                </a:lnTo>
                <a:lnTo>
                  <a:pt x="479" y="291"/>
                </a:lnTo>
                <a:lnTo>
                  <a:pt x="508" y="315"/>
                </a:lnTo>
                <a:lnTo>
                  <a:pt x="484" y="357"/>
                </a:lnTo>
                <a:lnTo>
                  <a:pt x="551" y="452"/>
                </a:lnTo>
                <a:lnTo>
                  <a:pt x="506" y="518"/>
                </a:lnTo>
                <a:lnTo>
                  <a:pt x="383" y="497"/>
                </a:lnTo>
                <a:lnTo>
                  <a:pt x="357" y="453"/>
                </a:lnTo>
                <a:lnTo>
                  <a:pt x="272" y="465"/>
                </a:lnTo>
                <a:lnTo>
                  <a:pt x="210" y="428"/>
                </a:lnTo>
                <a:lnTo>
                  <a:pt x="168" y="348"/>
                </a:lnTo>
                <a:lnTo>
                  <a:pt x="135" y="333"/>
                </a:lnTo>
                <a:lnTo>
                  <a:pt x="128" y="352"/>
                </a:lnTo>
                <a:lnTo>
                  <a:pt x="90" y="271"/>
                </a:lnTo>
                <a:lnTo>
                  <a:pt x="37" y="223"/>
                </a:lnTo>
                <a:lnTo>
                  <a:pt x="61" y="146"/>
                </a:lnTo>
                <a:lnTo>
                  <a:pt x="38" y="136"/>
                </a:lnTo>
                <a:lnTo>
                  <a:pt x="18" y="96"/>
                </a:lnTo>
                <a:lnTo>
                  <a:pt x="0" y="18"/>
                </a:lnTo>
                <a:close/>
              </a:path>
            </a:pathLst>
          </a:custGeom>
          <a:gradFill rotWithShape="0">
            <a:gsLst>
              <a:gs pos="0">
                <a:srgbClr val="008000"/>
              </a:gs>
              <a:gs pos="100000">
                <a:srgbClr val="008000">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72" name="Freeform 92"/>
          <p:cNvSpPr>
            <a:spLocks/>
          </p:cNvSpPr>
          <p:nvPr/>
        </p:nvSpPr>
        <p:spPr bwMode="auto">
          <a:xfrm>
            <a:off x="5338914" y="4140402"/>
            <a:ext cx="228600" cy="228600"/>
          </a:xfrm>
          <a:custGeom>
            <a:avLst/>
            <a:gdLst>
              <a:gd name="T0" fmla="*/ 0 w 287"/>
              <a:gd name="T1" fmla="*/ 141 h 289"/>
              <a:gd name="T2" fmla="*/ 14 w 287"/>
              <a:gd name="T3" fmla="*/ 180 h 289"/>
              <a:gd name="T4" fmla="*/ 144 w 287"/>
              <a:gd name="T5" fmla="*/ 245 h 289"/>
              <a:gd name="T6" fmla="*/ 144 w 287"/>
              <a:gd name="T7" fmla="*/ 269 h 289"/>
              <a:gd name="T8" fmla="*/ 175 w 287"/>
              <a:gd name="T9" fmla="*/ 284 h 289"/>
              <a:gd name="T10" fmla="*/ 226 w 287"/>
              <a:gd name="T11" fmla="*/ 289 h 289"/>
              <a:gd name="T12" fmla="*/ 272 w 287"/>
              <a:gd name="T13" fmla="*/ 257 h 289"/>
              <a:gd name="T14" fmla="*/ 287 w 287"/>
              <a:gd name="T15" fmla="*/ 256 h 289"/>
              <a:gd name="T16" fmla="*/ 249 w 287"/>
              <a:gd name="T17" fmla="*/ 175 h 289"/>
              <a:gd name="T18" fmla="*/ 196 w 287"/>
              <a:gd name="T19" fmla="*/ 127 h 289"/>
              <a:gd name="T20" fmla="*/ 220 w 287"/>
              <a:gd name="T21" fmla="*/ 50 h 289"/>
              <a:gd name="T22" fmla="*/ 197 w 287"/>
              <a:gd name="T23" fmla="*/ 40 h 289"/>
              <a:gd name="T24" fmla="*/ 177 w 287"/>
              <a:gd name="T25" fmla="*/ 0 h 289"/>
              <a:gd name="T26" fmla="*/ 112 w 287"/>
              <a:gd name="T27" fmla="*/ 4 h 289"/>
              <a:gd name="T28" fmla="*/ 81 w 287"/>
              <a:gd name="T29" fmla="*/ 28 h 289"/>
              <a:gd name="T30" fmla="*/ 71 w 287"/>
              <a:gd name="T31" fmla="*/ 99 h 289"/>
              <a:gd name="T32" fmla="*/ 0 w 287"/>
              <a:gd name="T33" fmla="*/ 141 h 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7"/>
              <a:gd name="T52" fmla="*/ 0 h 289"/>
              <a:gd name="T53" fmla="*/ 287 w 287"/>
              <a:gd name="T54" fmla="*/ 289 h 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7" h="289">
                <a:moveTo>
                  <a:pt x="0" y="141"/>
                </a:moveTo>
                <a:lnTo>
                  <a:pt x="14" y="180"/>
                </a:lnTo>
                <a:lnTo>
                  <a:pt x="144" y="245"/>
                </a:lnTo>
                <a:lnTo>
                  <a:pt x="144" y="269"/>
                </a:lnTo>
                <a:lnTo>
                  <a:pt x="175" y="284"/>
                </a:lnTo>
                <a:lnTo>
                  <a:pt x="226" y="289"/>
                </a:lnTo>
                <a:lnTo>
                  <a:pt x="272" y="257"/>
                </a:lnTo>
                <a:lnTo>
                  <a:pt x="287" y="256"/>
                </a:lnTo>
                <a:lnTo>
                  <a:pt x="249" y="175"/>
                </a:lnTo>
                <a:lnTo>
                  <a:pt x="196" y="127"/>
                </a:lnTo>
                <a:lnTo>
                  <a:pt x="220" y="50"/>
                </a:lnTo>
                <a:lnTo>
                  <a:pt x="197" y="40"/>
                </a:lnTo>
                <a:lnTo>
                  <a:pt x="177" y="0"/>
                </a:lnTo>
                <a:lnTo>
                  <a:pt x="112" y="4"/>
                </a:lnTo>
                <a:lnTo>
                  <a:pt x="81" y="28"/>
                </a:lnTo>
                <a:lnTo>
                  <a:pt x="71" y="99"/>
                </a:lnTo>
                <a:lnTo>
                  <a:pt x="0" y="141"/>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73" name="Freeform 93"/>
          <p:cNvSpPr>
            <a:spLocks/>
          </p:cNvSpPr>
          <p:nvPr/>
        </p:nvSpPr>
        <p:spPr bwMode="auto">
          <a:xfrm>
            <a:off x="4607076" y="3845127"/>
            <a:ext cx="268288" cy="274638"/>
          </a:xfrm>
          <a:custGeom>
            <a:avLst/>
            <a:gdLst>
              <a:gd name="T0" fmla="*/ 0 w 339"/>
              <a:gd name="T1" fmla="*/ 84 h 346"/>
              <a:gd name="T2" fmla="*/ 9 w 339"/>
              <a:gd name="T3" fmla="*/ 47 h 346"/>
              <a:gd name="T4" fmla="*/ 49 w 339"/>
              <a:gd name="T5" fmla="*/ 25 h 346"/>
              <a:gd name="T6" fmla="*/ 67 w 339"/>
              <a:gd name="T7" fmla="*/ 44 h 346"/>
              <a:gd name="T8" fmla="*/ 107 w 339"/>
              <a:gd name="T9" fmla="*/ 7 h 346"/>
              <a:gd name="T10" fmla="*/ 150 w 339"/>
              <a:gd name="T11" fmla="*/ 0 h 346"/>
              <a:gd name="T12" fmla="*/ 201 w 339"/>
              <a:gd name="T13" fmla="*/ 23 h 346"/>
              <a:gd name="T14" fmla="*/ 201 w 339"/>
              <a:gd name="T15" fmla="*/ 60 h 346"/>
              <a:gd name="T16" fmla="*/ 162 w 339"/>
              <a:gd name="T17" fmla="*/ 67 h 346"/>
              <a:gd name="T18" fmla="*/ 166 w 339"/>
              <a:gd name="T19" fmla="*/ 113 h 346"/>
              <a:gd name="T20" fmla="*/ 229 w 339"/>
              <a:gd name="T21" fmla="*/ 192 h 346"/>
              <a:gd name="T22" fmla="*/ 269 w 339"/>
              <a:gd name="T23" fmla="*/ 197 h 346"/>
              <a:gd name="T24" fmla="*/ 267 w 339"/>
              <a:gd name="T25" fmla="*/ 214 h 346"/>
              <a:gd name="T26" fmla="*/ 339 w 339"/>
              <a:gd name="T27" fmla="*/ 266 h 346"/>
              <a:gd name="T28" fmla="*/ 289 w 339"/>
              <a:gd name="T29" fmla="*/ 257 h 346"/>
              <a:gd name="T30" fmla="*/ 298 w 339"/>
              <a:gd name="T31" fmla="*/ 309 h 346"/>
              <a:gd name="T32" fmla="*/ 269 w 339"/>
              <a:gd name="T33" fmla="*/ 346 h 346"/>
              <a:gd name="T34" fmla="*/ 257 w 339"/>
              <a:gd name="T35" fmla="*/ 266 h 346"/>
              <a:gd name="T36" fmla="*/ 129 w 339"/>
              <a:gd name="T37" fmla="*/ 179 h 346"/>
              <a:gd name="T38" fmla="*/ 99 w 339"/>
              <a:gd name="T39" fmla="*/ 122 h 346"/>
              <a:gd name="T40" fmla="*/ 59 w 339"/>
              <a:gd name="T41" fmla="*/ 105 h 346"/>
              <a:gd name="T42" fmla="*/ 21 w 339"/>
              <a:gd name="T43" fmla="*/ 129 h 346"/>
              <a:gd name="T44" fmla="*/ 0 w 339"/>
              <a:gd name="T45" fmla="*/ 84 h 3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39"/>
              <a:gd name="T70" fmla="*/ 0 h 346"/>
              <a:gd name="T71" fmla="*/ 339 w 339"/>
              <a:gd name="T72" fmla="*/ 346 h 34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39" h="346">
                <a:moveTo>
                  <a:pt x="0" y="84"/>
                </a:moveTo>
                <a:lnTo>
                  <a:pt x="9" y="47"/>
                </a:lnTo>
                <a:lnTo>
                  <a:pt x="49" y="25"/>
                </a:lnTo>
                <a:lnTo>
                  <a:pt x="67" y="44"/>
                </a:lnTo>
                <a:lnTo>
                  <a:pt x="107" y="7"/>
                </a:lnTo>
                <a:lnTo>
                  <a:pt x="150" y="0"/>
                </a:lnTo>
                <a:lnTo>
                  <a:pt x="201" y="23"/>
                </a:lnTo>
                <a:lnTo>
                  <a:pt x="201" y="60"/>
                </a:lnTo>
                <a:lnTo>
                  <a:pt x="162" y="67"/>
                </a:lnTo>
                <a:lnTo>
                  <a:pt x="166" y="113"/>
                </a:lnTo>
                <a:lnTo>
                  <a:pt x="229" y="192"/>
                </a:lnTo>
                <a:lnTo>
                  <a:pt x="269" y="197"/>
                </a:lnTo>
                <a:lnTo>
                  <a:pt x="267" y="214"/>
                </a:lnTo>
                <a:lnTo>
                  <a:pt x="339" y="266"/>
                </a:lnTo>
                <a:lnTo>
                  <a:pt x="289" y="257"/>
                </a:lnTo>
                <a:lnTo>
                  <a:pt x="298" y="309"/>
                </a:lnTo>
                <a:lnTo>
                  <a:pt x="269" y="346"/>
                </a:lnTo>
                <a:lnTo>
                  <a:pt x="257" y="266"/>
                </a:lnTo>
                <a:lnTo>
                  <a:pt x="129" y="179"/>
                </a:lnTo>
                <a:lnTo>
                  <a:pt x="99" y="122"/>
                </a:lnTo>
                <a:lnTo>
                  <a:pt x="59" y="105"/>
                </a:lnTo>
                <a:lnTo>
                  <a:pt x="21" y="129"/>
                </a:lnTo>
                <a:lnTo>
                  <a:pt x="0" y="84"/>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74" name="Freeform 94"/>
          <p:cNvSpPr>
            <a:spLocks/>
          </p:cNvSpPr>
          <p:nvPr/>
        </p:nvSpPr>
        <p:spPr bwMode="auto">
          <a:xfrm>
            <a:off x="4642001" y="4021340"/>
            <a:ext cx="34925" cy="69850"/>
          </a:xfrm>
          <a:custGeom>
            <a:avLst/>
            <a:gdLst>
              <a:gd name="T0" fmla="*/ 0 w 43"/>
              <a:gd name="T1" fmla="*/ 15 h 87"/>
              <a:gd name="T2" fmla="*/ 8 w 43"/>
              <a:gd name="T3" fmla="*/ 79 h 87"/>
              <a:gd name="T4" fmla="*/ 25 w 43"/>
              <a:gd name="T5" fmla="*/ 87 h 87"/>
              <a:gd name="T6" fmla="*/ 43 w 43"/>
              <a:gd name="T7" fmla="*/ 33 h 87"/>
              <a:gd name="T8" fmla="*/ 25 w 43"/>
              <a:gd name="T9" fmla="*/ 0 h 87"/>
              <a:gd name="T10" fmla="*/ 0 w 43"/>
              <a:gd name="T11" fmla="*/ 15 h 87"/>
              <a:gd name="T12" fmla="*/ 0 60000 65536"/>
              <a:gd name="T13" fmla="*/ 0 60000 65536"/>
              <a:gd name="T14" fmla="*/ 0 60000 65536"/>
              <a:gd name="T15" fmla="*/ 0 60000 65536"/>
              <a:gd name="T16" fmla="*/ 0 60000 65536"/>
              <a:gd name="T17" fmla="*/ 0 60000 65536"/>
              <a:gd name="T18" fmla="*/ 0 w 43"/>
              <a:gd name="T19" fmla="*/ 0 h 87"/>
              <a:gd name="T20" fmla="*/ 43 w 43"/>
              <a:gd name="T21" fmla="*/ 87 h 87"/>
            </a:gdLst>
            <a:ahLst/>
            <a:cxnLst>
              <a:cxn ang="T12">
                <a:pos x="T0" y="T1"/>
              </a:cxn>
              <a:cxn ang="T13">
                <a:pos x="T2" y="T3"/>
              </a:cxn>
              <a:cxn ang="T14">
                <a:pos x="T4" y="T5"/>
              </a:cxn>
              <a:cxn ang="T15">
                <a:pos x="T6" y="T7"/>
              </a:cxn>
              <a:cxn ang="T16">
                <a:pos x="T8" y="T9"/>
              </a:cxn>
              <a:cxn ang="T17">
                <a:pos x="T10" y="T11"/>
              </a:cxn>
            </a:cxnLst>
            <a:rect l="T18" t="T19" r="T20" b="T21"/>
            <a:pathLst>
              <a:path w="43" h="87">
                <a:moveTo>
                  <a:pt x="0" y="15"/>
                </a:moveTo>
                <a:lnTo>
                  <a:pt x="8" y="79"/>
                </a:lnTo>
                <a:lnTo>
                  <a:pt x="25" y="87"/>
                </a:lnTo>
                <a:lnTo>
                  <a:pt x="43" y="33"/>
                </a:lnTo>
                <a:lnTo>
                  <a:pt x="25" y="0"/>
                </a:lnTo>
                <a:lnTo>
                  <a:pt x="0" y="15"/>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75" name="Freeform 95"/>
          <p:cNvSpPr>
            <a:spLocks/>
          </p:cNvSpPr>
          <p:nvPr/>
        </p:nvSpPr>
        <p:spPr bwMode="auto">
          <a:xfrm>
            <a:off x="4742014" y="4111827"/>
            <a:ext cx="68262" cy="42863"/>
          </a:xfrm>
          <a:custGeom>
            <a:avLst/>
            <a:gdLst>
              <a:gd name="T0" fmla="*/ 0 w 88"/>
              <a:gd name="T1" fmla="*/ 12 h 55"/>
              <a:gd name="T2" fmla="*/ 74 w 88"/>
              <a:gd name="T3" fmla="*/ 55 h 55"/>
              <a:gd name="T4" fmla="*/ 88 w 88"/>
              <a:gd name="T5" fmla="*/ 0 h 55"/>
              <a:gd name="T6" fmla="*/ 0 w 88"/>
              <a:gd name="T7" fmla="*/ 12 h 55"/>
              <a:gd name="T8" fmla="*/ 0 60000 65536"/>
              <a:gd name="T9" fmla="*/ 0 60000 65536"/>
              <a:gd name="T10" fmla="*/ 0 60000 65536"/>
              <a:gd name="T11" fmla="*/ 0 60000 65536"/>
              <a:gd name="T12" fmla="*/ 0 w 88"/>
              <a:gd name="T13" fmla="*/ 0 h 55"/>
              <a:gd name="T14" fmla="*/ 88 w 88"/>
              <a:gd name="T15" fmla="*/ 55 h 55"/>
            </a:gdLst>
            <a:ahLst/>
            <a:cxnLst>
              <a:cxn ang="T8">
                <a:pos x="T0" y="T1"/>
              </a:cxn>
              <a:cxn ang="T9">
                <a:pos x="T2" y="T3"/>
              </a:cxn>
              <a:cxn ang="T10">
                <a:pos x="T4" y="T5"/>
              </a:cxn>
              <a:cxn ang="T11">
                <a:pos x="T6" y="T7"/>
              </a:cxn>
            </a:cxnLst>
            <a:rect l="T12" t="T13" r="T14" b="T15"/>
            <a:pathLst>
              <a:path w="88" h="55">
                <a:moveTo>
                  <a:pt x="0" y="12"/>
                </a:moveTo>
                <a:lnTo>
                  <a:pt x="74" y="55"/>
                </a:lnTo>
                <a:lnTo>
                  <a:pt x="88" y="0"/>
                </a:lnTo>
                <a:lnTo>
                  <a:pt x="0" y="12"/>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76" name="Freeform 96"/>
          <p:cNvSpPr>
            <a:spLocks/>
          </p:cNvSpPr>
          <p:nvPr/>
        </p:nvSpPr>
        <p:spPr bwMode="auto">
          <a:xfrm>
            <a:off x="7428064" y="4238827"/>
            <a:ext cx="53975" cy="69850"/>
          </a:xfrm>
          <a:custGeom>
            <a:avLst/>
            <a:gdLst/>
            <a:ahLst/>
            <a:cxnLst>
              <a:cxn ang="0">
                <a:pos x="0" y="21"/>
              </a:cxn>
              <a:cxn ang="0">
                <a:pos x="1" y="45"/>
              </a:cxn>
              <a:cxn ang="0">
                <a:pos x="19" y="21"/>
              </a:cxn>
              <a:cxn ang="0">
                <a:pos x="24" y="35"/>
              </a:cxn>
              <a:cxn ang="0">
                <a:pos x="16" y="87"/>
              </a:cxn>
              <a:cxn ang="0">
                <a:pos x="49" y="87"/>
              </a:cxn>
              <a:cxn ang="0">
                <a:pos x="67" y="31"/>
              </a:cxn>
              <a:cxn ang="0">
                <a:pos x="57" y="3"/>
              </a:cxn>
              <a:cxn ang="0">
                <a:pos x="25" y="0"/>
              </a:cxn>
              <a:cxn ang="0">
                <a:pos x="0" y="21"/>
              </a:cxn>
            </a:cxnLst>
            <a:rect l="0" t="0" r="r" b="b"/>
            <a:pathLst>
              <a:path w="67" h="87">
                <a:moveTo>
                  <a:pt x="0" y="21"/>
                </a:moveTo>
                <a:lnTo>
                  <a:pt x="1" y="45"/>
                </a:lnTo>
                <a:lnTo>
                  <a:pt x="19" y="21"/>
                </a:lnTo>
                <a:lnTo>
                  <a:pt x="24" y="35"/>
                </a:lnTo>
                <a:lnTo>
                  <a:pt x="16" y="87"/>
                </a:lnTo>
                <a:lnTo>
                  <a:pt x="49" y="87"/>
                </a:lnTo>
                <a:lnTo>
                  <a:pt x="67" y="31"/>
                </a:lnTo>
                <a:lnTo>
                  <a:pt x="57" y="3"/>
                </a:lnTo>
                <a:lnTo>
                  <a:pt x="25" y="0"/>
                </a:lnTo>
                <a:lnTo>
                  <a:pt x="0" y="21"/>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77" name="Freeform 97"/>
          <p:cNvSpPr>
            <a:spLocks/>
          </p:cNvSpPr>
          <p:nvPr/>
        </p:nvSpPr>
        <p:spPr bwMode="auto">
          <a:xfrm>
            <a:off x="7455051" y="4021340"/>
            <a:ext cx="260350" cy="228600"/>
          </a:xfrm>
          <a:custGeom>
            <a:avLst/>
            <a:gdLst/>
            <a:ahLst/>
            <a:cxnLst>
              <a:cxn ang="0">
                <a:pos x="0" y="270"/>
              </a:cxn>
              <a:cxn ang="0">
                <a:pos x="58" y="215"/>
              </a:cxn>
              <a:cxn ang="0">
                <a:pos x="141" y="215"/>
              </a:cxn>
              <a:cxn ang="0">
                <a:pos x="175" y="150"/>
              </a:cxn>
              <a:cxn ang="0">
                <a:pos x="188" y="145"/>
              </a:cxn>
              <a:cxn ang="0">
                <a:pos x="188" y="169"/>
              </a:cxn>
              <a:cxn ang="0">
                <a:pos x="227" y="145"/>
              </a:cxn>
              <a:cxn ang="0">
                <a:pos x="259" y="97"/>
              </a:cxn>
              <a:cxn ang="0">
                <a:pos x="274" y="14"/>
              </a:cxn>
              <a:cxn ang="0">
                <a:pos x="299" y="17"/>
              </a:cxn>
              <a:cxn ang="0">
                <a:pos x="290" y="0"/>
              </a:cxn>
              <a:cxn ang="0">
                <a:pos x="306" y="1"/>
              </a:cxn>
              <a:cxn ang="0">
                <a:pos x="327" y="68"/>
              </a:cxn>
              <a:cxn ang="0">
                <a:pos x="299" y="117"/>
              </a:cxn>
              <a:cxn ang="0">
                <a:pos x="299" y="160"/>
              </a:cxn>
              <a:cxn ang="0">
                <a:pos x="279" y="227"/>
              </a:cxn>
              <a:cxn ang="0">
                <a:pos x="264" y="236"/>
              </a:cxn>
              <a:cxn ang="0">
                <a:pos x="264" y="213"/>
              </a:cxn>
              <a:cxn ang="0">
                <a:pos x="213" y="247"/>
              </a:cxn>
              <a:cxn ang="0">
                <a:pos x="175" y="231"/>
              </a:cxn>
              <a:cxn ang="0">
                <a:pos x="177" y="262"/>
              </a:cxn>
              <a:cxn ang="0">
                <a:pos x="142" y="287"/>
              </a:cxn>
              <a:cxn ang="0">
                <a:pos x="132" y="246"/>
              </a:cxn>
              <a:cxn ang="0">
                <a:pos x="0" y="270"/>
              </a:cxn>
            </a:cxnLst>
            <a:rect l="0" t="0" r="r" b="b"/>
            <a:pathLst>
              <a:path w="327" h="287">
                <a:moveTo>
                  <a:pt x="0" y="270"/>
                </a:moveTo>
                <a:lnTo>
                  <a:pt x="58" y="215"/>
                </a:lnTo>
                <a:lnTo>
                  <a:pt x="141" y="215"/>
                </a:lnTo>
                <a:lnTo>
                  <a:pt x="175" y="150"/>
                </a:lnTo>
                <a:lnTo>
                  <a:pt x="188" y="145"/>
                </a:lnTo>
                <a:lnTo>
                  <a:pt x="188" y="169"/>
                </a:lnTo>
                <a:lnTo>
                  <a:pt x="227" y="145"/>
                </a:lnTo>
                <a:lnTo>
                  <a:pt x="259" y="97"/>
                </a:lnTo>
                <a:lnTo>
                  <a:pt x="274" y="14"/>
                </a:lnTo>
                <a:lnTo>
                  <a:pt x="299" y="17"/>
                </a:lnTo>
                <a:lnTo>
                  <a:pt x="290" y="0"/>
                </a:lnTo>
                <a:lnTo>
                  <a:pt x="306" y="1"/>
                </a:lnTo>
                <a:lnTo>
                  <a:pt x="327" y="68"/>
                </a:lnTo>
                <a:lnTo>
                  <a:pt x="299" y="117"/>
                </a:lnTo>
                <a:lnTo>
                  <a:pt x="299" y="160"/>
                </a:lnTo>
                <a:lnTo>
                  <a:pt x="279" y="227"/>
                </a:lnTo>
                <a:lnTo>
                  <a:pt x="264" y="236"/>
                </a:lnTo>
                <a:lnTo>
                  <a:pt x="264" y="213"/>
                </a:lnTo>
                <a:lnTo>
                  <a:pt x="213" y="247"/>
                </a:lnTo>
                <a:lnTo>
                  <a:pt x="175" y="231"/>
                </a:lnTo>
                <a:lnTo>
                  <a:pt x="177" y="262"/>
                </a:lnTo>
                <a:lnTo>
                  <a:pt x="142" y="287"/>
                </a:lnTo>
                <a:lnTo>
                  <a:pt x="132" y="246"/>
                </a:lnTo>
                <a:lnTo>
                  <a:pt x="0" y="270"/>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78" name="Freeform 98"/>
          <p:cNvSpPr>
            <a:spLocks/>
          </p:cNvSpPr>
          <p:nvPr/>
        </p:nvSpPr>
        <p:spPr bwMode="auto">
          <a:xfrm>
            <a:off x="7486801" y="4229302"/>
            <a:ext cx="52388" cy="39688"/>
          </a:xfrm>
          <a:custGeom>
            <a:avLst/>
            <a:gdLst/>
            <a:ahLst/>
            <a:cxnLst>
              <a:cxn ang="0">
                <a:pos x="0" y="28"/>
              </a:cxn>
              <a:cxn ang="0">
                <a:pos x="23" y="51"/>
              </a:cxn>
              <a:cxn ang="0">
                <a:pos x="61" y="30"/>
              </a:cxn>
              <a:cxn ang="0">
                <a:pos x="66" y="0"/>
              </a:cxn>
              <a:cxn ang="0">
                <a:pos x="0" y="28"/>
              </a:cxn>
            </a:cxnLst>
            <a:rect l="0" t="0" r="r" b="b"/>
            <a:pathLst>
              <a:path w="66" h="51">
                <a:moveTo>
                  <a:pt x="0" y="28"/>
                </a:moveTo>
                <a:lnTo>
                  <a:pt x="23" y="51"/>
                </a:lnTo>
                <a:lnTo>
                  <a:pt x="61" y="30"/>
                </a:lnTo>
                <a:lnTo>
                  <a:pt x="66" y="0"/>
                </a:lnTo>
                <a:lnTo>
                  <a:pt x="0" y="28"/>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79" name="Freeform 99"/>
          <p:cNvSpPr>
            <a:spLocks/>
          </p:cNvSpPr>
          <p:nvPr/>
        </p:nvSpPr>
        <p:spPr bwMode="auto">
          <a:xfrm>
            <a:off x="7664601" y="3897515"/>
            <a:ext cx="131763" cy="123825"/>
          </a:xfrm>
          <a:custGeom>
            <a:avLst/>
            <a:gdLst/>
            <a:ahLst/>
            <a:cxnLst>
              <a:cxn ang="0">
                <a:pos x="0" y="111"/>
              </a:cxn>
              <a:cxn ang="0">
                <a:pos x="6" y="157"/>
              </a:cxn>
              <a:cxn ang="0">
                <a:pos x="35" y="140"/>
              </a:cxn>
              <a:cxn ang="0">
                <a:pos x="16" y="113"/>
              </a:cxn>
              <a:cxn ang="0">
                <a:pos x="95" y="135"/>
              </a:cxn>
              <a:cxn ang="0">
                <a:pos x="115" y="101"/>
              </a:cxn>
              <a:cxn ang="0">
                <a:pos x="167" y="89"/>
              </a:cxn>
              <a:cxn ang="0">
                <a:pos x="150" y="65"/>
              </a:cxn>
              <a:cxn ang="0">
                <a:pos x="155" y="46"/>
              </a:cxn>
              <a:cxn ang="0">
                <a:pos x="110" y="49"/>
              </a:cxn>
              <a:cxn ang="0">
                <a:pos x="57" y="0"/>
              </a:cxn>
              <a:cxn ang="0">
                <a:pos x="38" y="90"/>
              </a:cxn>
              <a:cxn ang="0">
                <a:pos x="15" y="85"/>
              </a:cxn>
              <a:cxn ang="0">
                <a:pos x="0" y="111"/>
              </a:cxn>
            </a:cxnLst>
            <a:rect l="0" t="0" r="r" b="b"/>
            <a:pathLst>
              <a:path w="167" h="157">
                <a:moveTo>
                  <a:pt x="0" y="111"/>
                </a:moveTo>
                <a:lnTo>
                  <a:pt x="6" y="157"/>
                </a:lnTo>
                <a:lnTo>
                  <a:pt x="35" y="140"/>
                </a:lnTo>
                <a:lnTo>
                  <a:pt x="16" y="113"/>
                </a:lnTo>
                <a:lnTo>
                  <a:pt x="95" y="135"/>
                </a:lnTo>
                <a:lnTo>
                  <a:pt x="115" y="101"/>
                </a:lnTo>
                <a:lnTo>
                  <a:pt x="167" y="89"/>
                </a:lnTo>
                <a:lnTo>
                  <a:pt x="150" y="65"/>
                </a:lnTo>
                <a:lnTo>
                  <a:pt x="155" y="46"/>
                </a:lnTo>
                <a:lnTo>
                  <a:pt x="110" y="49"/>
                </a:lnTo>
                <a:lnTo>
                  <a:pt x="57" y="0"/>
                </a:lnTo>
                <a:lnTo>
                  <a:pt x="38" y="90"/>
                </a:lnTo>
                <a:lnTo>
                  <a:pt x="15" y="85"/>
                </a:lnTo>
                <a:lnTo>
                  <a:pt x="0" y="111"/>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80" name="Freeform 100"/>
          <p:cNvSpPr>
            <a:spLocks/>
          </p:cNvSpPr>
          <p:nvPr/>
        </p:nvSpPr>
        <p:spPr bwMode="auto">
          <a:xfrm>
            <a:off x="7305826" y="3976890"/>
            <a:ext cx="142875" cy="152400"/>
          </a:xfrm>
          <a:custGeom>
            <a:avLst/>
            <a:gdLst>
              <a:gd name="T0" fmla="*/ 0 w 181"/>
              <a:gd name="T1" fmla="*/ 109 h 192"/>
              <a:gd name="T2" fmla="*/ 34 w 181"/>
              <a:gd name="T3" fmla="*/ 124 h 192"/>
              <a:gd name="T4" fmla="*/ 12 w 181"/>
              <a:gd name="T5" fmla="*/ 181 h 192"/>
              <a:gd name="T6" fmla="*/ 63 w 181"/>
              <a:gd name="T7" fmla="*/ 192 h 192"/>
              <a:gd name="T8" fmla="*/ 119 w 181"/>
              <a:gd name="T9" fmla="*/ 159 h 192"/>
              <a:gd name="T10" fmla="*/ 94 w 181"/>
              <a:gd name="T11" fmla="*/ 114 h 192"/>
              <a:gd name="T12" fmla="*/ 156 w 181"/>
              <a:gd name="T13" fmla="*/ 73 h 192"/>
              <a:gd name="T14" fmla="*/ 181 w 181"/>
              <a:gd name="T15" fmla="*/ 15 h 192"/>
              <a:gd name="T16" fmla="*/ 180 w 181"/>
              <a:gd name="T17" fmla="*/ 10 h 192"/>
              <a:gd name="T18" fmla="*/ 170 w 181"/>
              <a:gd name="T19" fmla="*/ 0 h 192"/>
              <a:gd name="T20" fmla="*/ 114 w 181"/>
              <a:gd name="T21" fmla="*/ 34 h 192"/>
              <a:gd name="T22" fmla="*/ 114 w 181"/>
              <a:gd name="T23" fmla="*/ 57 h 192"/>
              <a:gd name="T24" fmla="*/ 72 w 181"/>
              <a:gd name="T25" fmla="*/ 49 h 192"/>
              <a:gd name="T26" fmla="*/ 0 w 181"/>
              <a:gd name="T27" fmla="*/ 109 h 19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1"/>
              <a:gd name="T43" fmla="*/ 0 h 192"/>
              <a:gd name="T44" fmla="*/ 181 w 181"/>
              <a:gd name="T45" fmla="*/ 192 h 19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1" h="192">
                <a:moveTo>
                  <a:pt x="0" y="109"/>
                </a:moveTo>
                <a:lnTo>
                  <a:pt x="34" y="124"/>
                </a:lnTo>
                <a:lnTo>
                  <a:pt x="12" y="181"/>
                </a:lnTo>
                <a:lnTo>
                  <a:pt x="63" y="192"/>
                </a:lnTo>
                <a:lnTo>
                  <a:pt x="119" y="159"/>
                </a:lnTo>
                <a:lnTo>
                  <a:pt x="94" y="114"/>
                </a:lnTo>
                <a:lnTo>
                  <a:pt x="156" y="73"/>
                </a:lnTo>
                <a:lnTo>
                  <a:pt x="181" y="15"/>
                </a:lnTo>
                <a:lnTo>
                  <a:pt x="180" y="10"/>
                </a:lnTo>
                <a:lnTo>
                  <a:pt x="170" y="0"/>
                </a:lnTo>
                <a:lnTo>
                  <a:pt x="114" y="34"/>
                </a:lnTo>
                <a:lnTo>
                  <a:pt x="114" y="57"/>
                </a:lnTo>
                <a:lnTo>
                  <a:pt x="72" y="49"/>
                </a:lnTo>
                <a:lnTo>
                  <a:pt x="0" y="109"/>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81" name="Freeform 101"/>
          <p:cNvSpPr>
            <a:spLocks/>
          </p:cNvSpPr>
          <p:nvPr/>
        </p:nvSpPr>
        <p:spPr bwMode="auto">
          <a:xfrm>
            <a:off x="7347101" y="4103890"/>
            <a:ext cx="80963" cy="119062"/>
          </a:xfrm>
          <a:custGeom>
            <a:avLst/>
            <a:gdLst/>
            <a:ahLst/>
            <a:cxnLst>
              <a:cxn ang="0">
                <a:pos x="0" y="152"/>
              </a:cxn>
              <a:cxn ang="0">
                <a:pos x="10" y="33"/>
              </a:cxn>
              <a:cxn ang="0">
                <a:pos x="66" y="0"/>
              </a:cxn>
              <a:cxn ang="0">
                <a:pos x="101" y="93"/>
              </a:cxn>
              <a:cxn ang="0">
                <a:pos x="65" y="136"/>
              </a:cxn>
              <a:cxn ang="0">
                <a:pos x="0" y="152"/>
              </a:cxn>
            </a:cxnLst>
            <a:rect l="0" t="0" r="r" b="b"/>
            <a:pathLst>
              <a:path w="101" h="152">
                <a:moveTo>
                  <a:pt x="0" y="152"/>
                </a:moveTo>
                <a:lnTo>
                  <a:pt x="10" y="33"/>
                </a:lnTo>
                <a:lnTo>
                  <a:pt x="66" y="0"/>
                </a:lnTo>
                <a:lnTo>
                  <a:pt x="101" y="93"/>
                </a:lnTo>
                <a:lnTo>
                  <a:pt x="65" y="136"/>
                </a:lnTo>
                <a:lnTo>
                  <a:pt x="0" y="152"/>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82" name="Freeform 102"/>
          <p:cNvSpPr>
            <a:spLocks/>
          </p:cNvSpPr>
          <p:nvPr/>
        </p:nvSpPr>
        <p:spPr bwMode="auto">
          <a:xfrm>
            <a:off x="6754964" y="4545215"/>
            <a:ext cx="163512" cy="211137"/>
          </a:xfrm>
          <a:custGeom>
            <a:avLst/>
            <a:gdLst>
              <a:gd name="T0" fmla="*/ 0 w 206"/>
              <a:gd name="T1" fmla="*/ 59 h 267"/>
              <a:gd name="T2" fmla="*/ 24 w 206"/>
              <a:gd name="T3" fmla="*/ 98 h 267"/>
              <a:gd name="T4" fmla="*/ 18 w 206"/>
              <a:gd name="T5" fmla="*/ 162 h 267"/>
              <a:gd name="T6" fmla="*/ 91 w 206"/>
              <a:gd name="T7" fmla="*/ 134 h 267"/>
              <a:gd name="T8" fmla="*/ 123 w 206"/>
              <a:gd name="T9" fmla="*/ 162 h 267"/>
              <a:gd name="T10" fmla="*/ 149 w 206"/>
              <a:gd name="T11" fmla="*/ 226 h 267"/>
              <a:gd name="T12" fmla="*/ 141 w 206"/>
              <a:gd name="T13" fmla="*/ 267 h 267"/>
              <a:gd name="T14" fmla="*/ 206 w 206"/>
              <a:gd name="T15" fmla="*/ 255 h 267"/>
              <a:gd name="T16" fmla="*/ 175 w 206"/>
              <a:gd name="T17" fmla="*/ 171 h 267"/>
              <a:gd name="T18" fmla="*/ 104 w 206"/>
              <a:gd name="T19" fmla="*/ 106 h 267"/>
              <a:gd name="T20" fmla="*/ 124 w 206"/>
              <a:gd name="T21" fmla="*/ 72 h 267"/>
              <a:gd name="T22" fmla="*/ 86 w 206"/>
              <a:gd name="T23" fmla="*/ 52 h 267"/>
              <a:gd name="T24" fmla="*/ 55 w 206"/>
              <a:gd name="T25" fmla="*/ 0 h 267"/>
              <a:gd name="T26" fmla="*/ 36 w 206"/>
              <a:gd name="T27" fmla="*/ 4 h 267"/>
              <a:gd name="T28" fmla="*/ 38 w 206"/>
              <a:gd name="T29" fmla="*/ 38 h 267"/>
              <a:gd name="T30" fmla="*/ 24 w 206"/>
              <a:gd name="T31" fmla="*/ 29 h 267"/>
              <a:gd name="T32" fmla="*/ 0 w 206"/>
              <a:gd name="T33" fmla="*/ 59 h 2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6"/>
              <a:gd name="T52" fmla="*/ 0 h 267"/>
              <a:gd name="T53" fmla="*/ 206 w 206"/>
              <a:gd name="T54" fmla="*/ 267 h 2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6" h="267">
                <a:moveTo>
                  <a:pt x="0" y="59"/>
                </a:moveTo>
                <a:lnTo>
                  <a:pt x="24" y="98"/>
                </a:lnTo>
                <a:lnTo>
                  <a:pt x="18" y="162"/>
                </a:lnTo>
                <a:lnTo>
                  <a:pt x="91" y="134"/>
                </a:lnTo>
                <a:lnTo>
                  <a:pt x="123" y="162"/>
                </a:lnTo>
                <a:lnTo>
                  <a:pt x="149" y="226"/>
                </a:lnTo>
                <a:lnTo>
                  <a:pt x="141" y="267"/>
                </a:lnTo>
                <a:lnTo>
                  <a:pt x="206" y="255"/>
                </a:lnTo>
                <a:lnTo>
                  <a:pt x="175" y="171"/>
                </a:lnTo>
                <a:lnTo>
                  <a:pt x="104" y="106"/>
                </a:lnTo>
                <a:lnTo>
                  <a:pt x="124" y="72"/>
                </a:lnTo>
                <a:lnTo>
                  <a:pt x="86" y="52"/>
                </a:lnTo>
                <a:lnTo>
                  <a:pt x="55" y="0"/>
                </a:lnTo>
                <a:lnTo>
                  <a:pt x="36" y="4"/>
                </a:lnTo>
                <a:lnTo>
                  <a:pt x="38" y="38"/>
                </a:lnTo>
                <a:lnTo>
                  <a:pt x="24" y="29"/>
                </a:lnTo>
                <a:lnTo>
                  <a:pt x="0" y="59"/>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83" name="Freeform 103"/>
          <p:cNvSpPr>
            <a:spLocks/>
          </p:cNvSpPr>
          <p:nvPr/>
        </p:nvSpPr>
        <p:spPr bwMode="auto">
          <a:xfrm>
            <a:off x="4583264" y="3746702"/>
            <a:ext cx="12700" cy="22225"/>
          </a:xfrm>
          <a:custGeom>
            <a:avLst/>
            <a:gdLst/>
            <a:ahLst/>
            <a:cxnLst>
              <a:cxn ang="0">
                <a:pos x="0" y="21"/>
              </a:cxn>
              <a:cxn ang="0">
                <a:pos x="10" y="0"/>
              </a:cxn>
              <a:cxn ang="0">
                <a:pos x="15" y="28"/>
              </a:cxn>
              <a:cxn ang="0">
                <a:pos x="0" y="21"/>
              </a:cxn>
            </a:cxnLst>
            <a:rect l="0" t="0" r="r" b="b"/>
            <a:pathLst>
              <a:path w="15" h="28">
                <a:moveTo>
                  <a:pt x="0" y="21"/>
                </a:moveTo>
                <a:lnTo>
                  <a:pt x="10" y="0"/>
                </a:lnTo>
                <a:lnTo>
                  <a:pt x="15" y="28"/>
                </a:lnTo>
                <a:lnTo>
                  <a:pt x="0" y="21"/>
                </a:lnTo>
                <a:close/>
              </a:path>
            </a:pathLst>
          </a:custGeom>
          <a:solidFill>
            <a:srgbClr val="38B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84" name="Freeform 104"/>
          <p:cNvSpPr>
            <a:spLocks/>
          </p:cNvSpPr>
          <p:nvPr/>
        </p:nvSpPr>
        <p:spPr bwMode="auto">
          <a:xfrm>
            <a:off x="6754964" y="4951615"/>
            <a:ext cx="84137" cy="125412"/>
          </a:xfrm>
          <a:custGeom>
            <a:avLst/>
            <a:gdLst/>
            <a:ahLst/>
            <a:cxnLst>
              <a:cxn ang="0">
                <a:pos x="0" y="0"/>
              </a:cxn>
              <a:cxn ang="0">
                <a:pos x="20" y="0"/>
              </a:cxn>
              <a:cxn ang="0">
                <a:pos x="28" y="30"/>
              </a:cxn>
              <a:cxn ang="0">
                <a:pos x="55" y="11"/>
              </a:cxn>
              <a:cxn ang="0">
                <a:pos x="91" y="48"/>
              </a:cxn>
              <a:cxn ang="0">
                <a:pos x="108" y="159"/>
              </a:cxn>
              <a:cxn ang="0">
                <a:pos x="33" y="113"/>
              </a:cxn>
              <a:cxn ang="0">
                <a:pos x="0" y="0"/>
              </a:cxn>
            </a:cxnLst>
            <a:rect l="0" t="0" r="r" b="b"/>
            <a:pathLst>
              <a:path w="108" h="159">
                <a:moveTo>
                  <a:pt x="0" y="0"/>
                </a:moveTo>
                <a:lnTo>
                  <a:pt x="20" y="0"/>
                </a:lnTo>
                <a:lnTo>
                  <a:pt x="28" y="30"/>
                </a:lnTo>
                <a:lnTo>
                  <a:pt x="55" y="11"/>
                </a:lnTo>
                <a:lnTo>
                  <a:pt x="91" y="48"/>
                </a:lnTo>
                <a:lnTo>
                  <a:pt x="108" y="159"/>
                </a:lnTo>
                <a:lnTo>
                  <a:pt x="33" y="113"/>
                </a:lnTo>
                <a:lnTo>
                  <a:pt x="0" y="0"/>
                </a:lnTo>
                <a:close/>
              </a:path>
            </a:pathLst>
          </a:custGeom>
          <a:gradFill rotWithShape="0">
            <a:gsLst>
              <a:gs pos="0">
                <a:srgbClr val="FFFF00"/>
              </a:gs>
              <a:gs pos="100000">
                <a:srgbClr val="FFFF00">
                  <a:gamma/>
                  <a:shade val="46275"/>
                  <a:invGamma/>
                </a:srgbClr>
              </a:gs>
            </a:gsLst>
            <a:path path="rect">
              <a:fillToRect l="50000" t="50000" r="50000" b="50000"/>
            </a:path>
          </a:gra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85" name="Freeform 105"/>
          <p:cNvSpPr>
            <a:spLocks/>
          </p:cNvSpPr>
          <p:nvPr/>
        </p:nvSpPr>
        <p:spPr bwMode="auto">
          <a:xfrm>
            <a:off x="6970864" y="4943677"/>
            <a:ext cx="219075" cy="150813"/>
          </a:xfrm>
          <a:custGeom>
            <a:avLst/>
            <a:gdLst>
              <a:gd name="T0" fmla="*/ 0 w 277"/>
              <a:gd name="T1" fmla="*/ 165 h 189"/>
              <a:gd name="T2" fmla="*/ 24 w 277"/>
              <a:gd name="T3" fmla="*/ 189 h 189"/>
              <a:gd name="T4" fmla="*/ 111 w 277"/>
              <a:gd name="T5" fmla="*/ 182 h 189"/>
              <a:gd name="T6" fmla="*/ 139 w 277"/>
              <a:gd name="T7" fmla="*/ 168 h 189"/>
              <a:gd name="T8" fmla="*/ 180 w 277"/>
              <a:gd name="T9" fmla="*/ 82 h 189"/>
              <a:gd name="T10" fmla="*/ 228 w 277"/>
              <a:gd name="T11" fmla="*/ 86 h 189"/>
              <a:gd name="T12" fmla="*/ 277 w 277"/>
              <a:gd name="T13" fmla="*/ 55 h 189"/>
              <a:gd name="T14" fmla="*/ 231 w 277"/>
              <a:gd name="T15" fmla="*/ 29 h 189"/>
              <a:gd name="T16" fmla="*/ 216 w 277"/>
              <a:gd name="T17" fmla="*/ 0 h 189"/>
              <a:gd name="T18" fmla="*/ 159 w 277"/>
              <a:gd name="T19" fmla="*/ 57 h 189"/>
              <a:gd name="T20" fmla="*/ 140 w 277"/>
              <a:gd name="T21" fmla="*/ 92 h 189"/>
              <a:gd name="T22" fmla="*/ 123 w 277"/>
              <a:gd name="T23" fmla="*/ 73 h 189"/>
              <a:gd name="T24" fmla="*/ 91 w 277"/>
              <a:gd name="T25" fmla="*/ 121 h 189"/>
              <a:gd name="T26" fmla="*/ 54 w 277"/>
              <a:gd name="T27" fmla="*/ 126 h 189"/>
              <a:gd name="T28" fmla="*/ 43 w 277"/>
              <a:gd name="T29" fmla="*/ 168 h 189"/>
              <a:gd name="T30" fmla="*/ 0 w 277"/>
              <a:gd name="T31" fmla="*/ 165 h 1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7"/>
              <a:gd name="T49" fmla="*/ 0 h 189"/>
              <a:gd name="T50" fmla="*/ 277 w 277"/>
              <a:gd name="T51" fmla="*/ 189 h 18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7" h="189">
                <a:moveTo>
                  <a:pt x="0" y="165"/>
                </a:moveTo>
                <a:lnTo>
                  <a:pt x="24" y="189"/>
                </a:lnTo>
                <a:lnTo>
                  <a:pt x="111" y="182"/>
                </a:lnTo>
                <a:lnTo>
                  <a:pt x="139" y="168"/>
                </a:lnTo>
                <a:lnTo>
                  <a:pt x="180" y="82"/>
                </a:lnTo>
                <a:lnTo>
                  <a:pt x="228" y="86"/>
                </a:lnTo>
                <a:lnTo>
                  <a:pt x="277" y="55"/>
                </a:lnTo>
                <a:lnTo>
                  <a:pt x="231" y="29"/>
                </a:lnTo>
                <a:lnTo>
                  <a:pt x="216" y="0"/>
                </a:lnTo>
                <a:lnTo>
                  <a:pt x="159" y="57"/>
                </a:lnTo>
                <a:lnTo>
                  <a:pt x="140" y="92"/>
                </a:lnTo>
                <a:lnTo>
                  <a:pt x="123" y="73"/>
                </a:lnTo>
                <a:lnTo>
                  <a:pt x="91" y="121"/>
                </a:lnTo>
                <a:lnTo>
                  <a:pt x="54" y="126"/>
                </a:lnTo>
                <a:lnTo>
                  <a:pt x="43" y="168"/>
                </a:lnTo>
                <a:lnTo>
                  <a:pt x="0" y="165"/>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86" name="Freeform 106"/>
          <p:cNvSpPr>
            <a:spLocks/>
          </p:cNvSpPr>
          <p:nvPr/>
        </p:nvSpPr>
        <p:spPr bwMode="auto">
          <a:xfrm>
            <a:off x="1768626" y="4270577"/>
            <a:ext cx="693738" cy="481013"/>
          </a:xfrm>
          <a:custGeom>
            <a:avLst/>
            <a:gdLst/>
            <a:ahLst/>
            <a:cxnLst>
              <a:cxn ang="0">
                <a:pos x="0" y="6"/>
              </a:cxn>
              <a:cxn ang="0">
                <a:pos x="40" y="102"/>
              </a:cxn>
              <a:cxn ang="0">
                <a:pos x="90" y="146"/>
              </a:cxn>
              <a:cxn ang="0">
                <a:pos x="87" y="170"/>
              </a:cxn>
              <a:cxn ang="0">
                <a:pos x="62" y="176"/>
              </a:cxn>
              <a:cxn ang="0">
                <a:pos x="115" y="197"/>
              </a:cxn>
              <a:cxn ang="0">
                <a:pos x="145" y="240"/>
              </a:cxn>
              <a:cxn ang="0">
                <a:pos x="144" y="275"/>
              </a:cxn>
              <a:cxn ang="0">
                <a:pos x="206" y="333"/>
              </a:cxn>
              <a:cxn ang="0">
                <a:pos x="219" y="315"/>
              </a:cxn>
              <a:cxn ang="0">
                <a:pos x="73" y="88"/>
              </a:cxn>
              <a:cxn ang="0">
                <a:pos x="63" y="25"/>
              </a:cxn>
              <a:cxn ang="0">
                <a:pos x="95" y="41"/>
              </a:cxn>
              <a:cxn ang="0">
                <a:pos x="150" y="141"/>
              </a:cxn>
              <a:cxn ang="0">
                <a:pos x="227" y="216"/>
              </a:cxn>
              <a:cxn ang="0">
                <a:pos x="224" y="246"/>
              </a:cxn>
              <a:cxn ang="0">
                <a:pos x="332" y="344"/>
              </a:cxn>
              <a:cxn ang="0">
                <a:pos x="345" y="387"/>
              </a:cxn>
              <a:cxn ang="0">
                <a:pos x="332" y="417"/>
              </a:cxn>
              <a:cxn ang="0">
                <a:pos x="356" y="455"/>
              </a:cxn>
              <a:cxn ang="0">
                <a:pos x="564" y="562"/>
              </a:cxn>
              <a:cxn ang="0">
                <a:pos x="655" y="554"/>
              </a:cxn>
              <a:cxn ang="0">
                <a:pos x="712" y="605"/>
              </a:cxn>
              <a:cxn ang="0">
                <a:pos x="737" y="555"/>
              </a:cxn>
              <a:cxn ang="0">
                <a:pos x="767" y="554"/>
              </a:cxn>
              <a:cxn ang="0">
                <a:pos x="736" y="512"/>
              </a:cxn>
              <a:cxn ang="0">
                <a:pos x="804" y="496"/>
              </a:cxn>
              <a:cxn ang="0">
                <a:pos x="825" y="479"/>
              </a:cxn>
              <a:cxn ang="0">
                <a:pos x="836" y="468"/>
              </a:cxn>
              <a:cxn ang="0">
                <a:pos x="842" y="491"/>
              </a:cxn>
              <a:cxn ang="0">
                <a:pos x="872" y="390"/>
              </a:cxn>
              <a:cxn ang="0">
                <a:pos x="834" y="374"/>
              </a:cxn>
              <a:cxn ang="0">
                <a:pos x="769" y="390"/>
              </a:cxn>
              <a:cxn ang="0">
                <a:pos x="733" y="479"/>
              </a:cxn>
              <a:cxn ang="0">
                <a:pos x="650" y="487"/>
              </a:cxn>
              <a:cxn ang="0">
                <a:pos x="614" y="464"/>
              </a:cxn>
              <a:cxn ang="0">
                <a:pos x="559" y="358"/>
              </a:cxn>
              <a:cxn ang="0">
                <a:pos x="557" y="275"/>
              </a:cxn>
              <a:cxn ang="0">
                <a:pos x="576" y="237"/>
              </a:cxn>
              <a:cxn ang="0">
                <a:pos x="517" y="213"/>
              </a:cxn>
              <a:cxn ang="0">
                <a:pos x="447" y="101"/>
              </a:cxn>
              <a:cxn ang="0">
                <a:pos x="385" y="126"/>
              </a:cxn>
              <a:cxn ang="0">
                <a:pos x="306" y="31"/>
              </a:cxn>
              <a:cxn ang="0">
                <a:pos x="177" y="49"/>
              </a:cxn>
              <a:cxn ang="0">
                <a:pos x="67" y="0"/>
              </a:cxn>
              <a:cxn ang="0">
                <a:pos x="0" y="6"/>
              </a:cxn>
            </a:cxnLst>
            <a:rect l="0" t="0" r="r" b="b"/>
            <a:pathLst>
              <a:path w="872" h="605">
                <a:moveTo>
                  <a:pt x="0" y="6"/>
                </a:moveTo>
                <a:lnTo>
                  <a:pt x="40" y="102"/>
                </a:lnTo>
                <a:lnTo>
                  <a:pt x="90" y="146"/>
                </a:lnTo>
                <a:lnTo>
                  <a:pt x="87" y="170"/>
                </a:lnTo>
                <a:lnTo>
                  <a:pt x="62" y="176"/>
                </a:lnTo>
                <a:lnTo>
                  <a:pt x="115" y="197"/>
                </a:lnTo>
                <a:lnTo>
                  <a:pt x="145" y="240"/>
                </a:lnTo>
                <a:lnTo>
                  <a:pt x="144" y="275"/>
                </a:lnTo>
                <a:lnTo>
                  <a:pt x="206" y="333"/>
                </a:lnTo>
                <a:lnTo>
                  <a:pt x="219" y="315"/>
                </a:lnTo>
                <a:lnTo>
                  <a:pt x="73" y="88"/>
                </a:lnTo>
                <a:lnTo>
                  <a:pt x="63" y="25"/>
                </a:lnTo>
                <a:lnTo>
                  <a:pt x="95" y="41"/>
                </a:lnTo>
                <a:lnTo>
                  <a:pt x="150" y="141"/>
                </a:lnTo>
                <a:lnTo>
                  <a:pt x="227" y="216"/>
                </a:lnTo>
                <a:lnTo>
                  <a:pt x="224" y="246"/>
                </a:lnTo>
                <a:lnTo>
                  <a:pt x="332" y="344"/>
                </a:lnTo>
                <a:lnTo>
                  <a:pt x="345" y="387"/>
                </a:lnTo>
                <a:lnTo>
                  <a:pt x="332" y="417"/>
                </a:lnTo>
                <a:lnTo>
                  <a:pt x="356" y="455"/>
                </a:lnTo>
                <a:lnTo>
                  <a:pt x="564" y="562"/>
                </a:lnTo>
                <a:lnTo>
                  <a:pt x="655" y="554"/>
                </a:lnTo>
                <a:lnTo>
                  <a:pt x="712" y="605"/>
                </a:lnTo>
                <a:lnTo>
                  <a:pt x="737" y="555"/>
                </a:lnTo>
                <a:lnTo>
                  <a:pt x="767" y="554"/>
                </a:lnTo>
                <a:lnTo>
                  <a:pt x="736" y="512"/>
                </a:lnTo>
                <a:lnTo>
                  <a:pt x="804" y="496"/>
                </a:lnTo>
                <a:lnTo>
                  <a:pt x="825" y="479"/>
                </a:lnTo>
                <a:lnTo>
                  <a:pt x="836" y="468"/>
                </a:lnTo>
                <a:lnTo>
                  <a:pt x="842" y="491"/>
                </a:lnTo>
                <a:lnTo>
                  <a:pt x="872" y="390"/>
                </a:lnTo>
                <a:lnTo>
                  <a:pt x="834" y="374"/>
                </a:lnTo>
                <a:lnTo>
                  <a:pt x="769" y="390"/>
                </a:lnTo>
                <a:lnTo>
                  <a:pt x="733" y="479"/>
                </a:lnTo>
                <a:lnTo>
                  <a:pt x="650" y="487"/>
                </a:lnTo>
                <a:lnTo>
                  <a:pt x="614" y="464"/>
                </a:lnTo>
                <a:lnTo>
                  <a:pt x="559" y="358"/>
                </a:lnTo>
                <a:lnTo>
                  <a:pt x="557" y="275"/>
                </a:lnTo>
                <a:lnTo>
                  <a:pt x="576" y="237"/>
                </a:lnTo>
                <a:lnTo>
                  <a:pt x="517" y="213"/>
                </a:lnTo>
                <a:lnTo>
                  <a:pt x="447" y="101"/>
                </a:lnTo>
                <a:lnTo>
                  <a:pt x="385" y="126"/>
                </a:lnTo>
                <a:lnTo>
                  <a:pt x="306" y="31"/>
                </a:lnTo>
                <a:lnTo>
                  <a:pt x="177" y="49"/>
                </a:lnTo>
                <a:lnTo>
                  <a:pt x="67" y="0"/>
                </a:lnTo>
                <a:lnTo>
                  <a:pt x="0" y="6"/>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87" name="Freeform 107"/>
          <p:cNvSpPr>
            <a:spLocks/>
          </p:cNvSpPr>
          <p:nvPr/>
        </p:nvSpPr>
        <p:spPr bwMode="auto">
          <a:xfrm>
            <a:off x="6467626" y="3680027"/>
            <a:ext cx="727075" cy="334963"/>
          </a:xfrm>
          <a:custGeom>
            <a:avLst/>
            <a:gdLst>
              <a:gd name="T0" fmla="*/ 0 w 915"/>
              <a:gd name="T1" fmla="*/ 133 h 423"/>
              <a:gd name="T2" fmla="*/ 28 w 915"/>
              <a:gd name="T3" fmla="*/ 175 h 423"/>
              <a:gd name="T4" fmla="*/ 67 w 915"/>
              <a:gd name="T5" fmla="*/ 191 h 423"/>
              <a:gd name="T6" fmla="*/ 85 w 915"/>
              <a:gd name="T7" fmla="*/ 279 h 423"/>
              <a:gd name="T8" fmla="*/ 210 w 915"/>
              <a:gd name="T9" fmla="*/ 318 h 423"/>
              <a:gd name="T10" fmla="*/ 265 w 915"/>
              <a:gd name="T11" fmla="*/ 379 h 423"/>
              <a:gd name="T12" fmla="*/ 370 w 915"/>
              <a:gd name="T13" fmla="*/ 375 h 423"/>
              <a:gd name="T14" fmla="*/ 489 w 915"/>
              <a:gd name="T15" fmla="*/ 423 h 423"/>
              <a:gd name="T16" fmla="*/ 647 w 915"/>
              <a:gd name="T17" fmla="*/ 379 h 423"/>
              <a:gd name="T18" fmla="*/ 696 w 915"/>
              <a:gd name="T19" fmla="*/ 342 h 423"/>
              <a:gd name="T20" fmla="*/ 696 w 915"/>
              <a:gd name="T21" fmla="*/ 294 h 423"/>
              <a:gd name="T22" fmla="*/ 741 w 915"/>
              <a:gd name="T23" fmla="*/ 298 h 423"/>
              <a:gd name="T24" fmla="*/ 838 w 915"/>
              <a:gd name="T25" fmla="*/ 229 h 423"/>
              <a:gd name="T26" fmla="*/ 915 w 915"/>
              <a:gd name="T27" fmla="*/ 225 h 423"/>
              <a:gd name="T28" fmla="*/ 876 w 915"/>
              <a:gd name="T29" fmla="*/ 171 h 423"/>
              <a:gd name="T30" fmla="*/ 804 w 915"/>
              <a:gd name="T31" fmla="*/ 187 h 423"/>
              <a:gd name="T32" fmla="*/ 803 w 915"/>
              <a:gd name="T33" fmla="*/ 125 h 423"/>
              <a:gd name="T34" fmla="*/ 822 w 915"/>
              <a:gd name="T35" fmla="*/ 94 h 423"/>
              <a:gd name="T36" fmla="*/ 767 w 915"/>
              <a:gd name="T37" fmla="*/ 85 h 423"/>
              <a:gd name="T38" fmla="*/ 632 w 915"/>
              <a:gd name="T39" fmla="*/ 122 h 423"/>
              <a:gd name="T40" fmla="*/ 511 w 915"/>
              <a:gd name="T41" fmla="*/ 65 h 423"/>
              <a:gd name="T42" fmla="*/ 435 w 915"/>
              <a:gd name="T43" fmla="*/ 76 h 423"/>
              <a:gd name="T44" fmla="*/ 406 w 915"/>
              <a:gd name="T45" fmla="*/ 31 h 423"/>
              <a:gd name="T46" fmla="*/ 329 w 915"/>
              <a:gd name="T47" fmla="*/ 0 h 423"/>
              <a:gd name="T48" fmla="*/ 291 w 915"/>
              <a:gd name="T49" fmla="*/ 33 h 423"/>
              <a:gd name="T50" fmla="*/ 287 w 915"/>
              <a:gd name="T51" fmla="*/ 93 h 423"/>
              <a:gd name="T52" fmla="*/ 114 w 915"/>
              <a:gd name="T53" fmla="*/ 65 h 423"/>
              <a:gd name="T54" fmla="*/ 0 w 915"/>
              <a:gd name="T55" fmla="*/ 133 h 4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15"/>
              <a:gd name="T85" fmla="*/ 0 h 423"/>
              <a:gd name="T86" fmla="*/ 915 w 915"/>
              <a:gd name="T87" fmla="*/ 423 h 42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15" h="423">
                <a:moveTo>
                  <a:pt x="0" y="133"/>
                </a:moveTo>
                <a:lnTo>
                  <a:pt x="28" y="175"/>
                </a:lnTo>
                <a:lnTo>
                  <a:pt x="67" y="191"/>
                </a:lnTo>
                <a:lnTo>
                  <a:pt x="85" y="279"/>
                </a:lnTo>
                <a:lnTo>
                  <a:pt x="210" y="318"/>
                </a:lnTo>
                <a:lnTo>
                  <a:pt x="265" y="379"/>
                </a:lnTo>
                <a:lnTo>
                  <a:pt x="370" y="375"/>
                </a:lnTo>
                <a:lnTo>
                  <a:pt x="489" y="423"/>
                </a:lnTo>
                <a:lnTo>
                  <a:pt x="647" y="379"/>
                </a:lnTo>
                <a:lnTo>
                  <a:pt x="696" y="342"/>
                </a:lnTo>
                <a:lnTo>
                  <a:pt x="696" y="294"/>
                </a:lnTo>
                <a:lnTo>
                  <a:pt x="741" y="298"/>
                </a:lnTo>
                <a:lnTo>
                  <a:pt x="838" y="229"/>
                </a:lnTo>
                <a:lnTo>
                  <a:pt x="915" y="225"/>
                </a:lnTo>
                <a:lnTo>
                  <a:pt x="876" y="171"/>
                </a:lnTo>
                <a:lnTo>
                  <a:pt x="804" y="187"/>
                </a:lnTo>
                <a:lnTo>
                  <a:pt x="803" y="125"/>
                </a:lnTo>
                <a:lnTo>
                  <a:pt x="822" y="94"/>
                </a:lnTo>
                <a:lnTo>
                  <a:pt x="767" y="85"/>
                </a:lnTo>
                <a:lnTo>
                  <a:pt x="632" y="122"/>
                </a:lnTo>
                <a:lnTo>
                  <a:pt x="511" y="65"/>
                </a:lnTo>
                <a:lnTo>
                  <a:pt x="435" y="76"/>
                </a:lnTo>
                <a:lnTo>
                  <a:pt x="406" y="31"/>
                </a:lnTo>
                <a:lnTo>
                  <a:pt x="329" y="0"/>
                </a:lnTo>
                <a:lnTo>
                  <a:pt x="291" y="33"/>
                </a:lnTo>
                <a:lnTo>
                  <a:pt x="287" y="93"/>
                </a:lnTo>
                <a:lnTo>
                  <a:pt x="114" y="65"/>
                </a:lnTo>
                <a:lnTo>
                  <a:pt x="0" y="133"/>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88" name="Freeform 108"/>
          <p:cNvSpPr>
            <a:spLocks/>
          </p:cNvSpPr>
          <p:nvPr/>
        </p:nvSpPr>
        <p:spPr bwMode="auto">
          <a:xfrm>
            <a:off x="5646889" y="4481715"/>
            <a:ext cx="174625" cy="217487"/>
          </a:xfrm>
          <a:custGeom>
            <a:avLst/>
            <a:gdLst>
              <a:gd name="T0" fmla="*/ 0 w 220"/>
              <a:gd name="T1" fmla="*/ 193 h 274"/>
              <a:gd name="T2" fmla="*/ 28 w 220"/>
              <a:gd name="T3" fmla="*/ 274 h 274"/>
              <a:gd name="T4" fmla="*/ 80 w 220"/>
              <a:gd name="T5" fmla="*/ 260 h 274"/>
              <a:gd name="T6" fmla="*/ 164 w 220"/>
              <a:gd name="T7" fmla="*/ 193 h 274"/>
              <a:gd name="T8" fmla="*/ 163 w 220"/>
              <a:gd name="T9" fmla="*/ 160 h 274"/>
              <a:gd name="T10" fmla="*/ 215 w 220"/>
              <a:gd name="T11" fmla="*/ 101 h 274"/>
              <a:gd name="T12" fmla="*/ 220 w 220"/>
              <a:gd name="T13" fmla="*/ 79 h 274"/>
              <a:gd name="T14" fmla="*/ 191 w 220"/>
              <a:gd name="T15" fmla="*/ 45 h 274"/>
              <a:gd name="T16" fmla="*/ 122 w 220"/>
              <a:gd name="T17" fmla="*/ 0 h 274"/>
              <a:gd name="T18" fmla="*/ 105 w 220"/>
              <a:gd name="T19" fmla="*/ 1 h 274"/>
              <a:gd name="T20" fmla="*/ 115 w 220"/>
              <a:gd name="T21" fmla="*/ 28 h 274"/>
              <a:gd name="T22" fmla="*/ 90 w 220"/>
              <a:gd name="T23" fmla="*/ 72 h 274"/>
              <a:gd name="T24" fmla="*/ 105 w 220"/>
              <a:gd name="T25" fmla="*/ 97 h 274"/>
              <a:gd name="T26" fmla="*/ 81 w 220"/>
              <a:gd name="T27" fmla="*/ 161 h 274"/>
              <a:gd name="T28" fmla="*/ 0 w 220"/>
              <a:gd name="T29" fmla="*/ 193 h 27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0"/>
              <a:gd name="T46" fmla="*/ 0 h 274"/>
              <a:gd name="T47" fmla="*/ 220 w 220"/>
              <a:gd name="T48" fmla="*/ 274 h 27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0" h="274">
                <a:moveTo>
                  <a:pt x="0" y="193"/>
                </a:moveTo>
                <a:lnTo>
                  <a:pt x="28" y="274"/>
                </a:lnTo>
                <a:lnTo>
                  <a:pt x="80" y="260"/>
                </a:lnTo>
                <a:lnTo>
                  <a:pt x="164" y="193"/>
                </a:lnTo>
                <a:lnTo>
                  <a:pt x="163" y="160"/>
                </a:lnTo>
                <a:lnTo>
                  <a:pt x="215" y="101"/>
                </a:lnTo>
                <a:lnTo>
                  <a:pt x="220" y="79"/>
                </a:lnTo>
                <a:lnTo>
                  <a:pt x="191" y="45"/>
                </a:lnTo>
                <a:lnTo>
                  <a:pt x="122" y="0"/>
                </a:lnTo>
                <a:lnTo>
                  <a:pt x="105" y="1"/>
                </a:lnTo>
                <a:lnTo>
                  <a:pt x="115" y="28"/>
                </a:lnTo>
                <a:lnTo>
                  <a:pt x="90" y="72"/>
                </a:lnTo>
                <a:lnTo>
                  <a:pt x="105" y="97"/>
                </a:lnTo>
                <a:lnTo>
                  <a:pt x="81" y="161"/>
                </a:lnTo>
                <a:lnTo>
                  <a:pt x="0" y="193"/>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89" name="Freeform 109"/>
          <p:cNvSpPr>
            <a:spLocks/>
          </p:cNvSpPr>
          <p:nvPr/>
        </p:nvSpPr>
        <p:spPr bwMode="auto">
          <a:xfrm>
            <a:off x="6291414" y="4337252"/>
            <a:ext cx="184150" cy="104775"/>
          </a:xfrm>
          <a:custGeom>
            <a:avLst/>
            <a:gdLst>
              <a:gd name="T0" fmla="*/ 0 w 233"/>
              <a:gd name="T1" fmla="*/ 53 h 132"/>
              <a:gd name="T2" fmla="*/ 28 w 233"/>
              <a:gd name="T3" fmla="*/ 0 h 132"/>
              <a:gd name="T4" fmla="*/ 119 w 233"/>
              <a:gd name="T5" fmla="*/ 32 h 132"/>
              <a:gd name="T6" fmla="*/ 167 w 233"/>
              <a:gd name="T7" fmla="*/ 84 h 132"/>
              <a:gd name="T8" fmla="*/ 233 w 233"/>
              <a:gd name="T9" fmla="*/ 84 h 132"/>
              <a:gd name="T10" fmla="*/ 228 w 233"/>
              <a:gd name="T11" fmla="*/ 132 h 132"/>
              <a:gd name="T12" fmla="*/ 74 w 233"/>
              <a:gd name="T13" fmla="*/ 97 h 132"/>
              <a:gd name="T14" fmla="*/ 0 w 233"/>
              <a:gd name="T15" fmla="*/ 53 h 132"/>
              <a:gd name="T16" fmla="*/ 0 60000 65536"/>
              <a:gd name="T17" fmla="*/ 0 60000 65536"/>
              <a:gd name="T18" fmla="*/ 0 60000 65536"/>
              <a:gd name="T19" fmla="*/ 0 60000 65536"/>
              <a:gd name="T20" fmla="*/ 0 60000 65536"/>
              <a:gd name="T21" fmla="*/ 0 60000 65536"/>
              <a:gd name="T22" fmla="*/ 0 60000 65536"/>
              <a:gd name="T23" fmla="*/ 0 60000 65536"/>
              <a:gd name="T24" fmla="*/ 0 w 233"/>
              <a:gd name="T25" fmla="*/ 0 h 132"/>
              <a:gd name="T26" fmla="*/ 233 w 233"/>
              <a:gd name="T27" fmla="*/ 132 h 1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3" h="132">
                <a:moveTo>
                  <a:pt x="0" y="53"/>
                </a:moveTo>
                <a:lnTo>
                  <a:pt x="28" y="0"/>
                </a:lnTo>
                <a:lnTo>
                  <a:pt x="119" y="32"/>
                </a:lnTo>
                <a:lnTo>
                  <a:pt x="167" y="84"/>
                </a:lnTo>
                <a:lnTo>
                  <a:pt x="233" y="84"/>
                </a:lnTo>
                <a:lnTo>
                  <a:pt x="228" y="132"/>
                </a:lnTo>
                <a:lnTo>
                  <a:pt x="74" y="97"/>
                </a:lnTo>
                <a:lnTo>
                  <a:pt x="0" y="53"/>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90" name="Freeform 110"/>
          <p:cNvSpPr>
            <a:spLocks/>
          </p:cNvSpPr>
          <p:nvPr/>
        </p:nvSpPr>
        <p:spPr bwMode="auto">
          <a:xfrm>
            <a:off x="4534051" y="3645102"/>
            <a:ext cx="82550" cy="80963"/>
          </a:xfrm>
          <a:custGeom>
            <a:avLst/>
            <a:gdLst/>
            <a:ahLst/>
            <a:cxnLst>
              <a:cxn ang="0">
                <a:pos x="0" y="81"/>
              </a:cxn>
              <a:cxn ang="0">
                <a:pos x="40" y="68"/>
              </a:cxn>
              <a:cxn ang="0">
                <a:pos x="19" y="53"/>
              </a:cxn>
              <a:cxn ang="0">
                <a:pos x="39" y="18"/>
              </a:cxn>
              <a:cxn ang="0">
                <a:pos x="56" y="41"/>
              </a:cxn>
              <a:cxn ang="0">
                <a:pos x="56" y="0"/>
              </a:cxn>
              <a:cxn ang="0">
                <a:pos x="102" y="0"/>
              </a:cxn>
              <a:cxn ang="0">
                <a:pos x="100" y="41"/>
              </a:cxn>
              <a:cxn ang="0">
                <a:pos x="69" y="57"/>
              </a:cxn>
              <a:cxn ang="0">
                <a:pos x="71" y="104"/>
              </a:cxn>
              <a:cxn ang="0">
                <a:pos x="42" y="77"/>
              </a:cxn>
              <a:cxn ang="0">
                <a:pos x="0" y="81"/>
              </a:cxn>
            </a:cxnLst>
            <a:rect l="0" t="0" r="r" b="b"/>
            <a:pathLst>
              <a:path w="102" h="104">
                <a:moveTo>
                  <a:pt x="0" y="81"/>
                </a:moveTo>
                <a:lnTo>
                  <a:pt x="40" y="68"/>
                </a:lnTo>
                <a:lnTo>
                  <a:pt x="19" y="53"/>
                </a:lnTo>
                <a:lnTo>
                  <a:pt x="39" y="18"/>
                </a:lnTo>
                <a:lnTo>
                  <a:pt x="56" y="41"/>
                </a:lnTo>
                <a:lnTo>
                  <a:pt x="56" y="0"/>
                </a:lnTo>
                <a:lnTo>
                  <a:pt x="102" y="0"/>
                </a:lnTo>
                <a:lnTo>
                  <a:pt x="100" y="41"/>
                </a:lnTo>
                <a:lnTo>
                  <a:pt x="69" y="57"/>
                </a:lnTo>
                <a:lnTo>
                  <a:pt x="71" y="104"/>
                </a:lnTo>
                <a:lnTo>
                  <a:pt x="42" y="77"/>
                </a:lnTo>
                <a:lnTo>
                  <a:pt x="0" y="81"/>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91" name="Freeform 111"/>
          <p:cNvSpPr>
            <a:spLocks/>
          </p:cNvSpPr>
          <p:nvPr/>
        </p:nvSpPr>
        <p:spPr bwMode="auto">
          <a:xfrm>
            <a:off x="8349127" y="6294640"/>
            <a:ext cx="177800" cy="182562"/>
          </a:xfrm>
          <a:custGeom>
            <a:avLst/>
            <a:gdLst>
              <a:gd name="T0" fmla="*/ 0 w 223"/>
              <a:gd name="T1" fmla="*/ 201 h 230"/>
              <a:gd name="T2" fmla="*/ 48 w 223"/>
              <a:gd name="T3" fmla="*/ 129 h 230"/>
              <a:gd name="T4" fmla="*/ 129 w 223"/>
              <a:gd name="T5" fmla="*/ 77 h 230"/>
              <a:gd name="T6" fmla="*/ 169 w 223"/>
              <a:gd name="T7" fmla="*/ 0 h 230"/>
              <a:gd name="T8" fmla="*/ 192 w 223"/>
              <a:gd name="T9" fmla="*/ 24 h 230"/>
              <a:gd name="T10" fmla="*/ 220 w 223"/>
              <a:gd name="T11" fmla="*/ 13 h 230"/>
              <a:gd name="T12" fmla="*/ 223 w 223"/>
              <a:gd name="T13" fmla="*/ 39 h 230"/>
              <a:gd name="T14" fmla="*/ 182 w 223"/>
              <a:gd name="T15" fmla="*/ 95 h 230"/>
              <a:gd name="T16" fmla="*/ 189 w 223"/>
              <a:gd name="T17" fmla="*/ 117 h 230"/>
              <a:gd name="T18" fmla="*/ 144 w 223"/>
              <a:gd name="T19" fmla="*/ 127 h 230"/>
              <a:gd name="T20" fmla="*/ 122 w 223"/>
              <a:gd name="T21" fmla="*/ 206 h 230"/>
              <a:gd name="T22" fmla="*/ 70 w 223"/>
              <a:gd name="T23" fmla="*/ 230 h 230"/>
              <a:gd name="T24" fmla="*/ 0 w 223"/>
              <a:gd name="T25" fmla="*/ 201 h 2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3"/>
              <a:gd name="T40" fmla="*/ 0 h 230"/>
              <a:gd name="T41" fmla="*/ 223 w 223"/>
              <a:gd name="T42" fmla="*/ 230 h 2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3" h="230">
                <a:moveTo>
                  <a:pt x="0" y="201"/>
                </a:moveTo>
                <a:lnTo>
                  <a:pt x="48" y="129"/>
                </a:lnTo>
                <a:lnTo>
                  <a:pt x="129" y="77"/>
                </a:lnTo>
                <a:lnTo>
                  <a:pt x="169" y="0"/>
                </a:lnTo>
                <a:lnTo>
                  <a:pt x="192" y="24"/>
                </a:lnTo>
                <a:lnTo>
                  <a:pt x="220" y="13"/>
                </a:lnTo>
                <a:lnTo>
                  <a:pt x="223" y="39"/>
                </a:lnTo>
                <a:lnTo>
                  <a:pt x="182" y="95"/>
                </a:lnTo>
                <a:lnTo>
                  <a:pt x="189" y="117"/>
                </a:lnTo>
                <a:lnTo>
                  <a:pt x="144" y="127"/>
                </a:lnTo>
                <a:lnTo>
                  <a:pt x="122" y="206"/>
                </a:lnTo>
                <a:lnTo>
                  <a:pt x="70" y="230"/>
                </a:lnTo>
                <a:lnTo>
                  <a:pt x="0" y="201"/>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92" name="Freeform 112"/>
          <p:cNvSpPr>
            <a:spLocks/>
          </p:cNvSpPr>
          <p:nvPr/>
        </p:nvSpPr>
        <p:spPr bwMode="auto">
          <a:xfrm>
            <a:off x="8412314" y="6012065"/>
            <a:ext cx="133350" cy="203200"/>
          </a:xfrm>
          <a:custGeom>
            <a:avLst/>
            <a:gdLst>
              <a:gd name="T0" fmla="*/ 0 w 167"/>
              <a:gd name="T1" fmla="*/ 0 h 256"/>
              <a:gd name="T2" fmla="*/ 45 w 167"/>
              <a:gd name="T3" fmla="*/ 30 h 256"/>
              <a:gd name="T4" fmla="*/ 58 w 167"/>
              <a:gd name="T5" fmla="*/ 87 h 256"/>
              <a:gd name="T6" fmla="*/ 77 w 167"/>
              <a:gd name="T7" fmla="*/ 103 h 256"/>
              <a:gd name="T8" fmla="*/ 88 w 167"/>
              <a:gd name="T9" fmla="*/ 78 h 256"/>
              <a:gd name="T10" fmla="*/ 98 w 167"/>
              <a:gd name="T11" fmla="*/ 117 h 256"/>
              <a:gd name="T12" fmla="*/ 167 w 167"/>
              <a:gd name="T13" fmla="*/ 117 h 256"/>
              <a:gd name="T14" fmla="*/ 152 w 167"/>
              <a:gd name="T15" fmla="*/ 171 h 256"/>
              <a:gd name="T16" fmla="*/ 119 w 167"/>
              <a:gd name="T17" fmla="*/ 179 h 256"/>
              <a:gd name="T18" fmla="*/ 90 w 167"/>
              <a:gd name="T19" fmla="*/ 253 h 256"/>
              <a:gd name="T20" fmla="*/ 58 w 167"/>
              <a:gd name="T21" fmla="*/ 256 h 256"/>
              <a:gd name="T22" fmla="*/ 72 w 167"/>
              <a:gd name="T23" fmla="*/ 228 h 256"/>
              <a:gd name="T24" fmla="*/ 30 w 167"/>
              <a:gd name="T25" fmla="*/ 175 h 256"/>
              <a:gd name="T26" fmla="*/ 64 w 167"/>
              <a:gd name="T27" fmla="*/ 132 h 256"/>
              <a:gd name="T28" fmla="*/ 58 w 167"/>
              <a:gd name="T29" fmla="*/ 93 h 256"/>
              <a:gd name="T30" fmla="*/ 0 w 167"/>
              <a:gd name="T31" fmla="*/ 0 h 2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7"/>
              <a:gd name="T49" fmla="*/ 0 h 256"/>
              <a:gd name="T50" fmla="*/ 167 w 167"/>
              <a:gd name="T51" fmla="*/ 256 h 25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7" h="256">
                <a:moveTo>
                  <a:pt x="0" y="0"/>
                </a:moveTo>
                <a:lnTo>
                  <a:pt x="45" y="30"/>
                </a:lnTo>
                <a:lnTo>
                  <a:pt x="58" y="87"/>
                </a:lnTo>
                <a:lnTo>
                  <a:pt x="77" y="103"/>
                </a:lnTo>
                <a:lnTo>
                  <a:pt x="88" y="78"/>
                </a:lnTo>
                <a:lnTo>
                  <a:pt x="98" y="117"/>
                </a:lnTo>
                <a:lnTo>
                  <a:pt x="167" y="117"/>
                </a:lnTo>
                <a:lnTo>
                  <a:pt x="152" y="171"/>
                </a:lnTo>
                <a:lnTo>
                  <a:pt x="119" y="179"/>
                </a:lnTo>
                <a:lnTo>
                  <a:pt x="90" y="253"/>
                </a:lnTo>
                <a:lnTo>
                  <a:pt x="58" y="256"/>
                </a:lnTo>
                <a:lnTo>
                  <a:pt x="72" y="228"/>
                </a:lnTo>
                <a:lnTo>
                  <a:pt x="30" y="175"/>
                </a:lnTo>
                <a:lnTo>
                  <a:pt x="64" y="132"/>
                </a:lnTo>
                <a:lnTo>
                  <a:pt x="58" y="93"/>
                </a:lnTo>
                <a:lnTo>
                  <a:pt x="0" y="0"/>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93" name="Freeform 113"/>
          <p:cNvSpPr>
            <a:spLocks/>
          </p:cNvSpPr>
          <p:nvPr/>
        </p:nvSpPr>
        <p:spPr bwMode="auto">
          <a:xfrm>
            <a:off x="2449664" y="4737302"/>
            <a:ext cx="92075" cy="106363"/>
          </a:xfrm>
          <a:custGeom>
            <a:avLst/>
            <a:gdLst>
              <a:gd name="T0" fmla="*/ 0 w 116"/>
              <a:gd name="T1" fmla="*/ 66 h 132"/>
              <a:gd name="T2" fmla="*/ 47 w 116"/>
              <a:gd name="T3" fmla="*/ 129 h 132"/>
              <a:gd name="T4" fmla="*/ 106 w 116"/>
              <a:gd name="T5" fmla="*/ 132 h 132"/>
              <a:gd name="T6" fmla="*/ 116 w 116"/>
              <a:gd name="T7" fmla="*/ 0 h 132"/>
              <a:gd name="T8" fmla="*/ 75 w 116"/>
              <a:gd name="T9" fmla="*/ 8 h 132"/>
              <a:gd name="T10" fmla="*/ 0 w 116"/>
              <a:gd name="T11" fmla="*/ 66 h 132"/>
              <a:gd name="T12" fmla="*/ 0 60000 65536"/>
              <a:gd name="T13" fmla="*/ 0 60000 65536"/>
              <a:gd name="T14" fmla="*/ 0 60000 65536"/>
              <a:gd name="T15" fmla="*/ 0 60000 65536"/>
              <a:gd name="T16" fmla="*/ 0 60000 65536"/>
              <a:gd name="T17" fmla="*/ 0 60000 65536"/>
              <a:gd name="T18" fmla="*/ 0 w 116"/>
              <a:gd name="T19" fmla="*/ 0 h 132"/>
              <a:gd name="T20" fmla="*/ 116 w 116"/>
              <a:gd name="T21" fmla="*/ 132 h 132"/>
            </a:gdLst>
            <a:ahLst/>
            <a:cxnLst>
              <a:cxn ang="T12">
                <a:pos x="T0" y="T1"/>
              </a:cxn>
              <a:cxn ang="T13">
                <a:pos x="T2" y="T3"/>
              </a:cxn>
              <a:cxn ang="T14">
                <a:pos x="T4" y="T5"/>
              </a:cxn>
              <a:cxn ang="T15">
                <a:pos x="T6" y="T7"/>
              </a:cxn>
              <a:cxn ang="T16">
                <a:pos x="T8" y="T9"/>
              </a:cxn>
              <a:cxn ang="T17">
                <a:pos x="T10" y="T11"/>
              </a:cxn>
            </a:cxnLst>
            <a:rect l="T18" t="T19" r="T20" b="T21"/>
            <a:pathLst>
              <a:path w="116" h="132">
                <a:moveTo>
                  <a:pt x="0" y="66"/>
                </a:moveTo>
                <a:lnTo>
                  <a:pt x="47" y="129"/>
                </a:lnTo>
                <a:lnTo>
                  <a:pt x="106" y="132"/>
                </a:lnTo>
                <a:lnTo>
                  <a:pt x="116" y="0"/>
                </a:lnTo>
                <a:lnTo>
                  <a:pt x="75" y="8"/>
                </a:lnTo>
                <a:lnTo>
                  <a:pt x="0" y="66"/>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94" name="Freeform 114"/>
          <p:cNvSpPr>
            <a:spLocks/>
          </p:cNvSpPr>
          <p:nvPr/>
        </p:nvSpPr>
        <p:spPr bwMode="auto">
          <a:xfrm>
            <a:off x="4567389" y="2948190"/>
            <a:ext cx="595312" cy="522287"/>
          </a:xfrm>
          <a:custGeom>
            <a:avLst/>
            <a:gdLst>
              <a:gd name="T0" fmla="*/ 3 w 748"/>
              <a:gd name="T1" fmla="*/ 518 h 657"/>
              <a:gd name="T2" fmla="*/ 74 w 748"/>
              <a:gd name="T3" fmla="*/ 510 h 657"/>
              <a:gd name="T4" fmla="*/ 20 w 748"/>
              <a:gd name="T5" fmla="*/ 543 h 657"/>
              <a:gd name="T6" fmla="*/ 60 w 748"/>
              <a:gd name="T7" fmla="*/ 548 h 657"/>
              <a:gd name="T8" fmla="*/ 38 w 748"/>
              <a:gd name="T9" fmla="*/ 596 h 657"/>
              <a:gd name="T10" fmla="*/ 92 w 748"/>
              <a:gd name="T11" fmla="*/ 657 h 657"/>
              <a:gd name="T12" fmla="*/ 160 w 748"/>
              <a:gd name="T13" fmla="*/ 579 h 657"/>
              <a:gd name="T14" fmla="*/ 213 w 748"/>
              <a:gd name="T15" fmla="*/ 571 h 657"/>
              <a:gd name="T16" fmla="*/ 221 w 748"/>
              <a:gd name="T17" fmla="*/ 509 h 657"/>
              <a:gd name="T18" fmla="*/ 209 w 748"/>
              <a:gd name="T19" fmla="*/ 394 h 657"/>
              <a:gd name="T20" fmla="*/ 251 w 748"/>
              <a:gd name="T21" fmla="*/ 345 h 657"/>
              <a:gd name="T22" fmla="*/ 326 w 748"/>
              <a:gd name="T23" fmla="*/ 222 h 657"/>
              <a:gd name="T24" fmla="*/ 370 w 748"/>
              <a:gd name="T25" fmla="*/ 169 h 657"/>
              <a:gd name="T26" fmla="*/ 436 w 748"/>
              <a:gd name="T27" fmla="*/ 148 h 657"/>
              <a:gd name="T28" fmla="*/ 451 w 748"/>
              <a:gd name="T29" fmla="*/ 114 h 657"/>
              <a:gd name="T30" fmla="*/ 503 w 748"/>
              <a:gd name="T31" fmla="*/ 128 h 657"/>
              <a:gd name="T32" fmla="*/ 599 w 748"/>
              <a:gd name="T33" fmla="*/ 114 h 657"/>
              <a:gd name="T34" fmla="*/ 666 w 748"/>
              <a:gd name="T35" fmla="*/ 60 h 657"/>
              <a:gd name="T36" fmla="*/ 692 w 748"/>
              <a:gd name="T37" fmla="*/ 114 h 657"/>
              <a:gd name="T38" fmla="*/ 709 w 748"/>
              <a:gd name="T39" fmla="*/ 79 h 657"/>
              <a:gd name="T40" fmla="*/ 682 w 748"/>
              <a:gd name="T41" fmla="*/ 56 h 657"/>
              <a:gd name="T42" fmla="*/ 696 w 748"/>
              <a:gd name="T43" fmla="*/ 12 h 657"/>
              <a:gd name="T44" fmla="*/ 678 w 748"/>
              <a:gd name="T45" fmla="*/ 5 h 657"/>
              <a:gd name="T46" fmla="*/ 636 w 748"/>
              <a:gd name="T47" fmla="*/ 36 h 657"/>
              <a:gd name="T48" fmla="*/ 625 w 748"/>
              <a:gd name="T49" fmla="*/ 8 h 657"/>
              <a:gd name="T50" fmla="*/ 601 w 748"/>
              <a:gd name="T51" fmla="*/ 15 h 657"/>
              <a:gd name="T52" fmla="*/ 524 w 748"/>
              <a:gd name="T53" fmla="*/ 63 h 657"/>
              <a:gd name="T54" fmla="*/ 490 w 748"/>
              <a:gd name="T55" fmla="*/ 76 h 657"/>
              <a:gd name="T56" fmla="*/ 437 w 748"/>
              <a:gd name="T57" fmla="*/ 102 h 657"/>
              <a:gd name="T58" fmla="*/ 421 w 748"/>
              <a:gd name="T59" fmla="*/ 97 h 657"/>
              <a:gd name="T60" fmla="*/ 418 w 748"/>
              <a:gd name="T61" fmla="*/ 104 h 657"/>
              <a:gd name="T62" fmla="*/ 368 w 748"/>
              <a:gd name="T63" fmla="*/ 131 h 657"/>
              <a:gd name="T64" fmla="*/ 365 w 748"/>
              <a:gd name="T65" fmla="*/ 147 h 657"/>
              <a:gd name="T66" fmla="*/ 295 w 748"/>
              <a:gd name="T67" fmla="*/ 195 h 657"/>
              <a:gd name="T68" fmla="*/ 240 w 748"/>
              <a:gd name="T69" fmla="*/ 240 h 657"/>
              <a:gd name="T70" fmla="*/ 136 w 748"/>
              <a:gd name="T71" fmla="*/ 383 h 657"/>
              <a:gd name="T72" fmla="*/ 182 w 748"/>
              <a:gd name="T73" fmla="*/ 389 h 657"/>
              <a:gd name="T74" fmla="*/ 60 w 748"/>
              <a:gd name="T75" fmla="*/ 436 h 657"/>
              <a:gd name="T76" fmla="*/ 39 w 748"/>
              <a:gd name="T77" fmla="*/ 450 h 657"/>
              <a:gd name="T78" fmla="*/ 5 w 748"/>
              <a:gd name="T79" fmla="*/ 470 h 657"/>
              <a:gd name="T80" fmla="*/ 0 w 748"/>
              <a:gd name="T81" fmla="*/ 493 h 65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48"/>
              <a:gd name="T124" fmla="*/ 0 h 657"/>
              <a:gd name="T125" fmla="*/ 748 w 748"/>
              <a:gd name="T126" fmla="*/ 657 h 65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48" h="657">
                <a:moveTo>
                  <a:pt x="0" y="493"/>
                </a:moveTo>
                <a:lnTo>
                  <a:pt x="3" y="518"/>
                </a:lnTo>
                <a:lnTo>
                  <a:pt x="70" y="502"/>
                </a:lnTo>
                <a:lnTo>
                  <a:pt x="74" y="510"/>
                </a:lnTo>
                <a:lnTo>
                  <a:pt x="2" y="531"/>
                </a:lnTo>
                <a:lnTo>
                  <a:pt x="20" y="543"/>
                </a:lnTo>
                <a:lnTo>
                  <a:pt x="14" y="576"/>
                </a:lnTo>
                <a:lnTo>
                  <a:pt x="60" y="548"/>
                </a:lnTo>
                <a:lnTo>
                  <a:pt x="8" y="596"/>
                </a:lnTo>
                <a:lnTo>
                  <a:pt x="38" y="596"/>
                </a:lnTo>
                <a:lnTo>
                  <a:pt x="20" y="638"/>
                </a:lnTo>
                <a:lnTo>
                  <a:pt x="92" y="657"/>
                </a:lnTo>
                <a:lnTo>
                  <a:pt x="148" y="616"/>
                </a:lnTo>
                <a:lnTo>
                  <a:pt x="160" y="579"/>
                </a:lnTo>
                <a:lnTo>
                  <a:pt x="178" y="616"/>
                </a:lnTo>
                <a:lnTo>
                  <a:pt x="213" y="571"/>
                </a:lnTo>
                <a:lnTo>
                  <a:pt x="206" y="527"/>
                </a:lnTo>
                <a:lnTo>
                  <a:pt x="221" y="509"/>
                </a:lnTo>
                <a:lnTo>
                  <a:pt x="206" y="490"/>
                </a:lnTo>
                <a:lnTo>
                  <a:pt x="209" y="394"/>
                </a:lnTo>
                <a:lnTo>
                  <a:pt x="261" y="373"/>
                </a:lnTo>
                <a:lnTo>
                  <a:pt x="251" y="345"/>
                </a:lnTo>
                <a:lnTo>
                  <a:pt x="275" y="273"/>
                </a:lnTo>
                <a:lnTo>
                  <a:pt x="326" y="222"/>
                </a:lnTo>
                <a:lnTo>
                  <a:pt x="336" y="176"/>
                </a:lnTo>
                <a:lnTo>
                  <a:pt x="370" y="169"/>
                </a:lnTo>
                <a:lnTo>
                  <a:pt x="383" y="143"/>
                </a:lnTo>
                <a:lnTo>
                  <a:pt x="436" y="148"/>
                </a:lnTo>
                <a:lnTo>
                  <a:pt x="437" y="114"/>
                </a:lnTo>
                <a:lnTo>
                  <a:pt x="451" y="114"/>
                </a:lnTo>
                <a:lnTo>
                  <a:pt x="471" y="100"/>
                </a:lnTo>
                <a:lnTo>
                  <a:pt x="503" y="128"/>
                </a:lnTo>
                <a:lnTo>
                  <a:pt x="565" y="133"/>
                </a:lnTo>
                <a:lnTo>
                  <a:pt x="599" y="114"/>
                </a:lnTo>
                <a:lnTo>
                  <a:pt x="609" y="71"/>
                </a:lnTo>
                <a:lnTo>
                  <a:pt x="666" y="60"/>
                </a:lnTo>
                <a:lnTo>
                  <a:pt x="696" y="76"/>
                </a:lnTo>
                <a:lnTo>
                  <a:pt x="692" y="114"/>
                </a:lnTo>
                <a:lnTo>
                  <a:pt x="745" y="71"/>
                </a:lnTo>
                <a:lnTo>
                  <a:pt x="709" y="79"/>
                </a:lnTo>
                <a:lnTo>
                  <a:pt x="719" y="68"/>
                </a:lnTo>
                <a:lnTo>
                  <a:pt x="682" y="56"/>
                </a:lnTo>
                <a:lnTo>
                  <a:pt x="748" y="36"/>
                </a:lnTo>
                <a:lnTo>
                  <a:pt x="696" y="12"/>
                </a:lnTo>
                <a:lnTo>
                  <a:pt x="662" y="36"/>
                </a:lnTo>
                <a:lnTo>
                  <a:pt x="678" y="5"/>
                </a:lnTo>
                <a:lnTo>
                  <a:pt x="652" y="0"/>
                </a:lnTo>
                <a:lnTo>
                  <a:pt x="636" y="36"/>
                </a:lnTo>
                <a:lnTo>
                  <a:pt x="625" y="39"/>
                </a:lnTo>
                <a:lnTo>
                  <a:pt x="625" y="8"/>
                </a:lnTo>
                <a:lnTo>
                  <a:pt x="579" y="60"/>
                </a:lnTo>
                <a:lnTo>
                  <a:pt x="601" y="15"/>
                </a:lnTo>
                <a:lnTo>
                  <a:pt x="579" y="5"/>
                </a:lnTo>
                <a:lnTo>
                  <a:pt x="524" y="63"/>
                </a:lnTo>
                <a:lnTo>
                  <a:pt x="477" y="44"/>
                </a:lnTo>
                <a:lnTo>
                  <a:pt x="490" y="76"/>
                </a:lnTo>
                <a:lnTo>
                  <a:pt x="471" y="60"/>
                </a:lnTo>
                <a:lnTo>
                  <a:pt x="437" y="102"/>
                </a:lnTo>
                <a:lnTo>
                  <a:pt x="441" y="65"/>
                </a:lnTo>
                <a:lnTo>
                  <a:pt x="421" y="97"/>
                </a:lnTo>
                <a:lnTo>
                  <a:pt x="405" y="75"/>
                </a:lnTo>
                <a:lnTo>
                  <a:pt x="418" y="104"/>
                </a:lnTo>
                <a:lnTo>
                  <a:pt x="379" y="93"/>
                </a:lnTo>
                <a:lnTo>
                  <a:pt x="368" y="131"/>
                </a:lnTo>
                <a:lnTo>
                  <a:pt x="332" y="145"/>
                </a:lnTo>
                <a:lnTo>
                  <a:pt x="365" y="147"/>
                </a:lnTo>
                <a:lnTo>
                  <a:pt x="306" y="167"/>
                </a:lnTo>
                <a:lnTo>
                  <a:pt x="295" y="195"/>
                </a:lnTo>
                <a:lnTo>
                  <a:pt x="313" y="195"/>
                </a:lnTo>
                <a:lnTo>
                  <a:pt x="240" y="240"/>
                </a:lnTo>
                <a:lnTo>
                  <a:pt x="215" y="319"/>
                </a:lnTo>
                <a:lnTo>
                  <a:pt x="136" y="383"/>
                </a:lnTo>
                <a:lnTo>
                  <a:pt x="148" y="401"/>
                </a:lnTo>
                <a:lnTo>
                  <a:pt x="182" y="389"/>
                </a:lnTo>
                <a:lnTo>
                  <a:pt x="103" y="410"/>
                </a:lnTo>
                <a:lnTo>
                  <a:pt x="60" y="436"/>
                </a:lnTo>
                <a:lnTo>
                  <a:pt x="70" y="450"/>
                </a:lnTo>
                <a:lnTo>
                  <a:pt x="39" y="450"/>
                </a:lnTo>
                <a:lnTo>
                  <a:pt x="43" y="470"/>
                </a:lnTo>
                <a:lnTo>
                  <a:pt x="5" y="470"/>
                </a:lnTo>
                <a:lnTo>
                  <a:pt x="39" y="481"/>
                </a:lnTo>
                <a:lnTo>
                  <a:pt x="0" y="493"/>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95" name="Freeform 115"/>
          <p:cNvSpPr>
            <a:spLocks/>
          </p:cNvSpPr>
          <p:nvPr/>
        </p:nvSpPr>
        <p:spPr bwMode="auto">
          <a:xfrm>
            <a:off x="5850089" y="4146752"/>
            <a:ext cx="384175" cy="366713"/>
          </a:xfrm>
          <a:custGeom>
            <a:avLst/>
            <a:gdLst/>
            <a:ahLst/>
            <a:cxnLst>
              <a:cxn ang="0">
                <a:pos x="0" y="254"/>
              </a:cxn>
              <a:cxn ang="0">
                <a:pos x="46" y="270"/>
              </a:cxn>
              <a:cxn ang="0">
                <a:pos x="151" y="254"/>
              </a:cxn>
              <a:cxn ang="0">
                <a:pos x="171" y="206"/>
              </a:cxn>
              <a:cxn ang="0">
                <a:pos x="244" y="182"/>
              </a:cxn>
              <a:cxn ang="0">
                <a:pos x="249" y="140"/>
              </a:cxn>
              <a:cxn ang="0">
                <a:pos x="273" y="133"/>
              </a:cxn>
              <a:cxn ang="0">
                <a:pos x="263" y="113"/>
              </a:cxn>
              <a:cxn ang="0">
                <a:pos x="288" y="110"/>
              </a:cxn>
              <a:cxn ang="0">
                <a:pos x="309" y="70"/>
              </a:cxn>
              <a:cxn ang="0">
                <a:pos x="299" y="31"/>
              </a:cxn>
              <a:cxn ang="0">
                <a:pos x="396" y="0"/>
              </a:cxn>
              <a:cxn ang="0">
                <a:pos x="484" y="61"/>
              </a:cxn>
              <a:cxn ang="0">
                <a:pos x="462" y="85"/>
              </a:cxn>
              <a:cxn ang="0">
                <a:pos x="377" y="85"/>
              </a:cxn>
              <a:cxn ang="0">
                <a:pos x="379" y="135"/>
              </a:cxn>
              <a:cxn ang="0">
                <a:pos x="417" y="169"/>
              </a:cxn>
              <a:cxn ang="0">
                <a:pos x="395" y="188"/>
              </a:cxn>
              <a:cxn ang="0">
                <a:pos x="401" y="215"/>
              </a:cxn>
              <a:cxn ang="0">
                <a:pos x="314" y="321"/>
              </a:cxn>
              <a:cxn ang="0">
                <a:pos x="276" y="318"/>
              </a:cxn>
              <a:cxn ang="0">
                <a:pos x="249" y="345"/>
              </a:cxn>
              <a:cxn ang="0">
                <a:pos x="296" y="441"/>
              </a:cxn>
              <a:cxn ang="0">
                <a:pos x="232" y="441"/>
              </a:cxn>
              <a:cxn ang="0">
                <a:pos x="206" y="463"/>
              </a:cxn>
              <a:cxn ang="0">
                <a:pos x="156" y="407"/>
              </a:cxn>
              <a:cxn ang="0">
                <a:pos x="22" y="415"/>
              </a:cxn>
              <a:cxn ang="0">
                <a:pos x="67" y="349"/>
              </a:cxn>
              <a:cxn ang="0">
                <a:pos x="0" y="254"/>
              </a:cxn>
            </a:cxnLst>
            <a:rect l="0" t="0" r="r" b="b"/>
            <a:pathLst>
              <a:path w="484" h="463">
                <a:moveTo>
                  <a:pt x="0" y="254"/>
                </a:moveTo>
                <a:lnTo>
                  <a:pt x="46" y="270"/>
                </a:lnTo>
                <a:lnTo>
                  <a:pt x="151" y="254"/>
                </a:lnTo>
                <a:lnTo>
                  <a:pt x="171" y="206"/>
                </a:lnTo>
                <a:lnTo>
                  <a:pt x="244" y="182"/>
                </a:lnTo>
                <a:lnTo>
                  <a:pt x="249" y="140"/>
                </a:lnTo>
                <a:lnTo>
                  <a:pt x="273" y="133"/>
                </a:lnTo>
                <a:lnTo>
                  <a:pt x="263" y="113"/>
                </a:lnTo>
                <a:lnTo>
                  <a:pt x="288" y="110"/>
                </a:lnTo>
                <a:lnTo>
                  <a:pt x="309" y="70"/>
                </a:lnTo>
                <a:lnTo>
                  <a:pt x="299" y="31"/>
                </a:lnTo>
                <a:lnTo>
                  <a:pt x="396" y="0"/>
                </a:lnTo>
                <a:lnTo>
                  <a:pt x="484" y="61"/>
                </a:lnTo>
                <a:lnTo>
                  <a:pt x="462" y="85"/>
                </a:lnTo>
                <a:lnTo>
                  <a:pt x="377" y="85"/>
                </a:lnTo>
                <a:lnTo>
                  <a:pt x="379" y="135"/>
                </a:lnTo>
                <a:lnTo>
                  <a:pt x="417" y="169"/>
                </a:lnTo>
                <a:lnTo>
                  <a:pt x="395" y="188"/>
                </a:lnTo>
                <a:lnTo>
                  <a:pt x="401" y="215"/>
                </a:lnTo>
                <a:lnTo>
                  <a:pt x="314" y="321"/>
                </a:lnTo>
                <a:lnTo>
                  <a:pt x="276" y="318"/>
                </a:lnTo>
                <a:lnTo>
                  <a:pt x="249" y="345"/>
                </a:lnTo>
                <a:lnTo>
                  <a:pt x="296" y="441"/>
                </a:lnTo>
                <a:lnTo>
                  <a:pt x="232" y="441"/>
                </a:lnTo>
                <a:lnTo>
                  <a:pt x="206" y="463"/>
                </a:lnTo>
                <a:lnTo>
                  <a:pt x="156" y="407"/>
                </a:lnTo>
                <a:lnTo>
                  <a:pt x="22" y="415"/>
                </a:lnTo>
                <a:lnTo>
                  <a:pt x="67" y="349"/>
                </a:lnTo>
                <a:lnTo>
                  <a:pt x="0" y="254"/>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96" name="Freeform 116"/>
          <p:cNvSpPr>
            <a:spLocks/>
          </p:cNvSpPr>
          <p:nvPr/>
        </p:nvSpPr>
        <p:spPr bwMode="auto">
          <a:xfrm>
            <a:off x="2549676" y="4873827"/>
            <a:ext cx="127000" cy="63500"/>
          </a:xfrm>
          <a:custGeom>
            <a:avLst/>
            <a:gdLst>
              <a:gd name="T0" fmla="*/ 0 w 161"/>
              <a:gd name="T1" fmla="*/ 44 h 79"/>
              <a:gd name="T2" fmla="*/ 13 w 161"/>
              <a:gd name="T3" fmla="*/ 0 h 79"/>
              <a:gd name="T4" fmla="*/ 47 w 161"/>
              <a:gd name="T5" fmla="*/ 25 h 79"/>
              <a:gd name="T6" fmla="*/ 109 w 161"/>
              <a:gd name="T7" fmla="*/ 1 h 79"/>
              <a:gd name="T8" fmla="*/ 161 w 161"/>
              <a:gd name="T9" fmla="*/ 31 h 79"/>
              <a:gd name="T10" fmla="*/ 147 w 161"/>
              <a:gd name="T11" fmla="*/ 76 h 79"/>
              <a:gd name="T12" fmla="*/ 142 w 161"/>
              <a:gd name="T13" fmla="*/ 39 h 79"/>
              <a:gd name="T14" fmla="*/ 109 w 161"/>
              <a:gd name="T15" fmla="*/ 24 h 79"/>
              <a:gd name="T16" fmla="*/ 74 w 161"/>
              <a:gd name="T17" fmla="*/ 49 h 79"/>
              <a:gd name="T18" fmla="*/ 83 w 161"/>
              <a:gd name="T19" fmla="*/ 69 h 79"/>
              <a:gd name="T20" fmla="*/ 69 w 161"/>
              <a:gd name="T21" fmla="*/ 79 h 79"/>
              <a:gd name="T22" fmla="*/ 0 w 161"/>
              <a:gd name="T23" fmla="*/ 44 h 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1"/>
              <a:gd name="T37" fmla="*/ 0 h 79"/>
              <a:gd name="T38" fmla="*/ 161 w 161"/>
              <a:gd name="T39" fmla="*/ 79 h 7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1" h="79">
                <a:moveTo>
                  <a:pt x="0" y="44"/>
                </a:moveTo>
                <a:lnTo>
                  <a:pt x="13" y="0"/>
                </a:lnTo>
                <a:lnTo>
                  <a:pt x="47" y="25"/>
                </a:lnTo>
                <a:lnTo>
                  <a:pt x="109" y="1"/>
                </a:lnTo>
                <a:lnTo>
                  <a:pt x="161" y="31"/>
                </a:lnTo>
                <a:lnTo>
                  <a:pt x="147" y="76"/>
                </a:lnTo>
                <a:lnTo>
                  <a:pt x="142" y="39"/>
                </a:lnTo>
                <a:lnTo>
                  <a:pt x="109" y="24"/>
                </a:lnTo>
                <a:lnTo>
                  <a:pt x="74" y="49"/>
                </a:lnTo>
                <a:lnTo>
                  <a:pt x="83" y="69"/>
                </a:lnTo>
                <a:lnTo>
                  <a:pt x="69" y="79"/>
                </a:lnTo>
                <a:lnTo>
                  <a:pt x="0" y="44"/>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97" name="Freeform 117"/>
          <p:cNvSpPr>
            <a:spLocks/>
          </p:cNvSpPr>
          <p:nvPr/>
        </p:nvSpPr>
        <p:spPr bwMode="auto">
          <a:xfrm>
            <a:off x="7690001" y="5181802"/>
            <a:ext cx="228600" cy="193675"/>
          </a:xfrm>
          <a:custGeom>
            <a:avLst/>
            <a:gdLst>
              <a:gd name="T0" fmla="*/ 0 w 287"/>
              <a:gd name="T1" fmla="*/ 0 h 245"/>
              <a:gd name="T2" fmla="*/ 5 w 287"/>
              <a:gd name="T3" fmla="*/ 203 h 245"/>
              <a:gd name="T4" fmla="*/ 52 w 287"/>
              <a:gd name="T5" fmla="*/ 211 h 245"/>
              <a:gd name="T6" fmla="*/ 97 w 287"/>
              <a:gd name="T7" fmla="*/ 155 h 245"/>
              <a:gd name="T8" fmla="*/ 148 w 287"/>
              <a:gd name="T9" fmla="*/ 179 h 245"/>
              <a:gd name="T10" fmla="*/ 196 w 287"/>
              <a:gd name="T11" fmla="*/ 236 h 245"/>
              <a:gd name="T12" fmla="*/ 287 w 287"/>
              <a:gd name="T13" fmla="*/ 245 h 245"/>
              <a:gd name="T14" fmla="*/ 184 w 287"/>
              <a:gd name="T15" fmla="*/ 155 h 245"/>
              <a:gd name="T16" fmla="*/ 191 w 287"/>
              <a:gd name="T17" fmla="*/ 107 h 245"/>
              <a:gd name="T18" fmla="*/ 141 w 287"/>
              <a:gd name="T19" fmla="*/ 92 h 245"/>
              <a:gd name="T20" fmla="*/ 96 w 287"/>
              <a:gd name="T21" fmla="*/ 38 h 245"/>
              <a:gd name="T22" fmla="*/ 0 w 287"/>
              <a:gd name="T23" fmla="*/ 0 h 2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7"/>
              <a:gd name="T37" fmla="*/ 0 h 245"/>
              <a:gd name="T38" fmla="*/ 287 w 287"/>
              <a:gd name="T39" fmla="*/ 245 h 2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7" h="245">
                <a:moveTo>
                  <a:pt x="0" y="0"/>
                </a:moveTo>
                <a:lnTo>
                  <a:pt x="5" y="203"/>
                </a:lnTo>
                <a:lnTo>
                  <a:pt x="52" y="211"/>
                </a:lnTo>
                <a:lnTo>
                  <a:pt x="97" y="155"/>
                </a:lnTo>
                <a:lnTo>
                  <a:pt x="148" y="179"/>
                </a:lnTo>
                <a:lnTo>
                  <a:pt x="196" y="236"/>
                </a:lnTo>
                <a:lnTo>
                  <a:pt x="287" y="245"/>
                </a:lnTo>
                <a:lnTo>
                  <a:pt x="184" y="155"/>
                </a:lnTo>
                <a:lnTo>
                  <a:pt x="191" y="107"/>
                </a:lnTo>
                <a:lnTo>
                  <a:pt x="141" y="92"/>
                </a:lnTo>
                <a:lnTo>
                  <a:pt x="96" y="38"/>
                </a:lnTo>
                <a:lnTo>
                  <a:pt x="0" y="0"/>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98" name="Freeform 118"/>
          <p:cNvSpPr>
            <a:spLocks/>
          </p:cNvSpPr>
          <p:nvPr/>
        </p:nvSpPr>
        <p:spPr bwMode="auto">
          <a:xfrm>
            <a:off x="7856689" y="5221490"/>
            <a:ext cx="95250" cy="52387"/>
          </a:xfrm>
          <a:custGeom>
            <a:avLst/>
            <a:gdLst>
              <a:gd name="T0" fmla="*/ 0 w 118"/>
              <a:gd name="T1" fmla="*/ 42 h 66"/>
              <a:gd name="T2" fmla="*/ 68 w 118"/>
              <a:gd name="T3" fmla="*/ 66 h 66"/>
              <a:gd name="T4" fmla="*/ 118 w 118"/>
              <a:gd name="T5" fmla="*/ 20 h 66"/>
              <a:gd name="T6" fmla="*/ 98 w 118"/>
              <a:gd name="T7" fmla="*/ 0 h 66"/>
              <a:gd name="T8" fmla="*/ 84 w 118"/>
              <a:gd name="T9" fmla="*/ 26 h 66"/>
              <a:gd name="T10" fmla="*/ 0 w 118"/>
              <a:gd name="T11" fmla="*/ 42 h 66"/>
              <a:gd name="T12" fmla="*/ 0 60000 65536"/>
              <a:gd name="T13" fmla="*/ 0 60000 65536"/>
              <a:gd name="T14" fmla="*/ 0 60000 65536"/>
              <a:gd name="T15" fmla="*/ 0 60000 65536"/>
              <a:gd name="T16" fmla="*/ 0 60000 65536"/>
              <a:gd name="T17" fmla="*/ 0 60000 65536"/>
              <a:gd name="T18" fmla="*/ 0 w 118"/>
              <a:gd name="T19" fmla="*/ 0 h 66"/>
              <a:gd name="T20" fmla="*/ 118 w 118"/>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118" h="66">
                <a:moveTo>
                  <a:pt x="0" y="42"/>
                </a:moveTo>
                <a:lnTo>
                  <a:pt x="68" y="66"/>
                </a:lnTo>
                <a:lnTo>
                  <a:pt x="118" y="20"/>
                </a:lnTo>
                <a:lnTo>
                  <a:pt x="98" y="0"/>
                </a:lnTo>
                <a:lnTo>
                  <a:pt x="84" y="26"/>
                </a:lnTo>
                <a:lnTo>
                  <a:pt x="0" y="42"/>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99" name="Freeform 119"/>
          <p:cNvSpPr>
            <a:spLocks/>
          </p:cNvSpPr>
          <p:nvPr/>
        </p:nvSpPr>
        <p:spPr bwMode="auto">
          <a:xfrm>
            <a:off x="7915426" y="5184977"/>
            <a:ext cx="49213" cy="49213"/>
          </a:xfrm>
          <a:custGeom>
            <a:avLst/>
            <a:gdLst/>
            <a:ahLst/>
            <a:cxnLst>
              <a:cxn ang="0">
                <a:pos x="0" y="0"/>
              </a:cxn>
              <a:cxn ang="0">
                <a:pos x="47" y="27"/>
              </a:cxn>
              <a:cxn ang="0">
                <a:pos x="62" y="61"/>
              </a:cxn>
              <a:cxn ang="0">
                <a:pos x="61" y="35"/>
              </a:cxn>
              <a:cxn ang="0">
                <a:pos x="0" y="0"/>
              </a:cxn>
            </a:cxnLst>
            <a:rect l="0" t="0" r="r" b="b"/>
            <a:pathLst>
              <a:path w="62" h="61">
                <a:moveTo>
                  <a:pt x="0" y="0"/>
                </a:moveTo>
                <a:lnTo>
                  <a:pt x="47" y="27"/>
                </a:lnTo>
                <a:lnTo>
                  <a:pt x="62" y="61"/>
                </a:lnTo>
                <a:lnTo>
                  <a:pt x="61" y="35"/>
                </a:lnTo>
                <a:lnTo>
                  <a:pt x="0" y="0"/>
                </a:lnTo>
                <a:close/>
              </a:path>
            </a:pathLst>
          </a:custGeom>
          <a:solidFill>
            <a:srgbClr val="38B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00" name="Freeform 120"/>
          <p:cNvSpPr>
            <a:spLocks/>
          </p:cNvSpPr>
          <p:nvPr/>
        </p:nvSpPr>
        <p:spPr bwMode="auto">
          <a:xfrm>
            <a:off x="3017989" y="5602490"/>
            <a:ext cx="185737" cy="214312"/>
          </a:xfrm>
          <a:custGeom>
            <a:avLst/>
            <a:gdLst>
              <a:gd name="T0" fmla="*/ 0 w 235"/>
              <a:gd name="T1" fmla="*/ 101 h 270"/>
              <a:gd name="T2" fmla="*/ 17 w 235"/>
              <a:gd name="T3" fmla="*/ 15 h 270"/>
              <a:gd name="T4" fmla="*/ 102 w 235"/>
              <a:gd name="T5" fmla="*/ 0 h 270"/>
              <a:gd name="T6" fmla="*/ 130 w 235"/>
              <a:gd name="T7" fmla="*/ 27 h 270"/>
              <a:gd name="T8" fmla="*/ 137 w 235"/>
              <a:gd name="T9" fmla="*/ 93 h 270"/>
              <a:gd name="T10" fmla="*/ 194 w 235"/>
              <a:gd name="T11" fmla="*/ 104 h 270"/>
              <a:gd name="T12" fmla="*/ 203 w 235"/>
              <a:gd name="T13" fmla="*/ 150 h 270"/>
              <a:gd name="T14" fmla="*/ 235 w 235"/>
              <a:gd name="T15" fmla="*/ 157 h 270"/>
              <a:gd name="T16" fmla="*/ 230 w 235"/>
              <a:gd name="T17" fmla="*/ 212 h 270"/>
              <a:gd name="T18" fmla="*/ 198 w 235"/>
              <a:gd name="T19" fmla="*/ 270 h 270"/>
              <a:gd name="T20" fmla="*/ 122 w 235"/>
              <a:gd name="T21" fmla="*/ 266 h 270"/>
              <a:gd name="T22" fmla="*/ 139 w 235"/>
              <a:gd name="T23" fmla="*/ 200 h 270"/>
              <a:gd name="T24" fmla="*/ 0 w 235"/>
              <a:gd name="T25" fmla="*/ 101 h 2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5"/>
              <a:gd name="T40" fmla="*/ 0 h 270"/>
              <a:gd name="T41" fmla="*/ 235 w 235"/>
              <a:gd name="T42" fmla="*/ 270 h 27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5" h="270">
                <a:moveTo>
                  <a:pt x="0" y="101"/>
                </a:moveTo>
                <a:lnTo>
                  <a:pt x="17" y="15"/>
                </a:lnTo>
                <a:lnTo>
                  <a:pt x="102" y="0"/>
                </a:lnTo>
                <a:lnTo>
                  <a:pt x="130" y="27"/>
                </a:lnTo>
                <a:lnTo>
                  <a:pt x="137" y="93"/>
                </a:lnTo>
                <a:lnTo>
                  <a:pt x="194" y="104"/>
                </a:lnTo>
                <a:lnTo>
                  <a:pt x="203" y="150"/>
                </a:lnTo>
                <a:lnTo>
                  <a:pt x="235" y="157"/>
                </a:lnTo>
                <a:lnTo>
                  <a:pt x="230" y="212"/>
                </a:lnTo>
                <a:lnTo>
                  <a:pt x="198" y="270"/>
                </a:lnTo>
                <a:lnTo>
                  <a:pt x="122" y="266"/>
                </a:lnTo>
                <a:lnTo>
                  <a:pt x="139" y="200"/>
                </a:lnTo>
                <a:lnTo>
                  <a:pt x="0" y="101"/>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01" name="Freeform 121"/>
          <p:cNvSpPr>
            <a:spLocks/>
          </p:cNvSpPr>
          <p:nvPr/>
        </p:nvSpPr>
        <p:spPr bwMode="auto">
          <a:xfrm>
            <a:off x="2587776" y="5119890"/>
            <a:ext cx="287338" cy="455612"/>
          </a:xfrm>
          <a:custGeom>
            <a:avLst/>
            <a:gdLst>
              <a:gd name="T0" fmla="*/ 0 w 362"/>
              <a:gd name="T1" fmla="*/ 133 h 575"/>
              <a:gd name="T2" fmla="*/ 7 w 362"/>
              <a:gd name="T3" fmla="*/ 180 h 575"/>
              <a:gd name="T4" fmla="*/ 73 w 362"/>
              <a:gd name="T5" fmla="*/ 260 h 575"/>
              <a:gd name="T6" fmla="*/ 145 w 362"/>
              <a:gd name="T7" fmla="*/ 447 h 575"/>
              <a:gd name="T8" fmla="*/ 310 w 362"/>
              <a:gd name="T9" fmla="*/ 575 h 575"/>
              <a:gd name="T10" fmla="*/ 339 w 362"/>
              <a:gd name="T11" fmla="*/ 552 h 575"/>
              <a:gd name="T12" fmla="*/ 354 w 362"/>
              <a:gd name="T13" fmla="*/ 511 h 575"/>
              <a:gd name="T14" fmla="*/ 330 w 362"/>
              <a:gd name="T15" fmla="*/ 495 h 575"/>
              <a:gd name="T16" fmla="*/ 344 w 362"/>
              <a:gd name="T17" fmla="*/ 484 h 575"/>
              <a:gd name="T18" fmla="*/ 362 w 362"/>
              <a:gd name="T19" fmla="*/ 387 h 575"/>
              <a:gd name="T20" fmla="*/ 337 w 362"/>
              <a:gd name="T21" fmla="*/ 342 h 575"/>
              <a:gd name="T22" fmla="*/ 311 w 362"/>
              <a:gd name="T23" fmla="*/ 342 h 575"/>
              <a:gd name="T24" fmla="*/ 311 w 362"/>
              <a:gd name="T25" fmla="*/ 289 h 575"/>
              <a:gd name="T26" fmla="*/ 279 w 362"/>
              <a:gd name="T27" fmla="*/ 314 h 575"/>
              <a:gd name="T28" fmla="*/ 241 w 362"/>
              <a:gd name="T29" fmla="*/ 292 h 575"/>
              <a:gd name="T30" fmla="*/ 215 w 362"/>
              <a:gd name="T31" fmla="*/ 234 h 575"/>
              <a:gd name="T32" fmla="*/ 256 w 362"/>
              <a:gd name="T33" fmla="*/ 160 h 575"/>
              <a:gd name="T34" fmla="*/ 330 w 362"/>
              <a:gd name="T35" fmla="*/ 126 h 575"/>
              <a:gd name="T36" fmla="*/ 309 w 362"/>
              <a:gd name="T37" fmla="*/ 116 h 575"/>
              <a:gd name="T38" fmla="*/ 320 w 362"/>
              <a:gd name="T39" fmla="*/ 78 h 575"/>
              <a:gd name="T40" fmla="*/ 237 w 362"/>
              <a:gd name="T41" fmla="*/ 69 h 575"/>
              <a:gd name="T42" fmla="*/ 175 w 362"/>
              <a:gd name="T43" fmla="*/ 0 h 575"/>
              <a:gd name="T44" fmla="*/ 160 w 362"/>
              <a:gd name="T45" fmla="*/ 51 h 575"/>
              <a:gd name="T46" fmla="*/ 97 w 362"/>
              <a:gd name="T47" fmla="*/ 96 h 575"/>
              <a:gd name="T48" fmla="*/ 62 w 362"/>
              <a:gd name="T49" fmla="*/ 150 h 575"/>
              <a:gd name="T50" fmla="*/ 24 w 362"/>
              <a:gd name="T51" fmla="*/ 141 h 575"/>
              <a:gd name="T52" fmla="*/ 30 w 362"/>
              <a:gd name="T53" fmla="*/ 108 h 575"/>
              <a:gd name="T54" fmla="*/ 0 w 362"/>
              <a:gd name="T55" fmla="*/ 133 h 57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62"/>
              <a:gd name="T85" fmla="*/ 0 h 575"/>
              <a:gd name="T86" fmla="*/ 362 w 362"/>
              <a:gd name="T87" fmla="*/ 575 h 57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62" h="575">
                <a:moveTo>
                  <a:pt x="0" y="133"/>
                </a:moveTo>
                <a:lnTo>
                  <a:pt x="7" y="180"/>
                </a:lnTo>
                <a:lnTo>
                  <a:pt x="73" y="260"/>
                </a:lnTo>
                <a:lnTo>
                  <a:pt x="145" y="447"/>
                </a:lnTo>
                <a:lnTo>
                  <a:pt x="310" y="575"/>
                </a:lnTo>
                <a:lnTo>
                  <a:pt x="339" y="552"/>
                </a:lnTo>
                <a:lnTo>
                  <a:pt x="354" y="511"/>
                </a:lnTo>
                <a:lnTo>
                  <a:pt x="330" y="495"/>
                </a:lnTo>
                <a:lnTo>
                  <a:pt x="344" y="484"/>
                </a:lnTo>
                <a:lnTo>
                  <a:pt x="362" y="387"/>
                </a:lnTo>
                <a:lnTo>
                  <a:pt x="337" y="342"/>
                </a:lnTo>
                <a:lnTo>
                  <a:pt x="311" y="342"/>
                </a:lnTo>
                <a:lnTo>
                  <a:pt x="311" y="289"/>
                </a:lnTo>
                <a:lnTo>
                  <a:pt x="279" y="314"/>
                </a:lnTo>
                <a:lnTo>
                  <a:pt x="241" y="292"/>
                </a:lnTo>
                <a:lnTo>
                  <a:pt x="215" y="234"/>
                </a:lnTo>
                <a:lnTo>
                  <a:pt x="256" y="160"/>
                </a:lnTo>
                <a:lnTo>
                  <a:pt x="330" y="126"/>
                </a:lnTo>
                <a:lnTo>
                  <a:pt x="309" y="116"/>
                </a:lnTo>
                <a:lnTo>
                  <a:pt x="320" y="78"/>
                </a:lnTo>
                <a:lnTo>
                  <a:pt x="237" y="69"/>
                </a:lnTo>
                <a:lnTo>
                  <a:pt x="175" y="0"/>
                </a:lnTo>
                <a:lnTo>
                  <a:pt x="160" y="51"/>
                </a:lnTo>
                <a:lnTo>
                  <a:pt x="97" y="96"/>
                </a:lnTo>
                <a:lnTo>
                  <a:pt x="62" y="150"/>
                </a:lnTo>
                <a:lnTo>
                  <a:pt x="24" y="141"/>
                </a:lnTo>
                <a:lnTo>
                  <a:pt x="30" y="108"/>
                </a:lnTo>
                <a:lnTo>
                  <a:pt x="0" y="133"/>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02" name="Freeform 122"/>
          <p:cNvSpPr>
            <a:spLocks/>
          </p:cNvSpPr>
          <p:nvPr/>
        </p:nvSpPr>
        <p:spPr bwMode="auto">
          <a:xfrm>
            <a:off x="7142314" y="4832552"/>
            <a:ext cx="52387" cy="71438"/>
          </a:xfrm>
          <a:custGeom>
            <a:avLst/>
            <a:gdLst>
              <a:gd name="T0" fmla="*/ 0 w 66"/>
              <a:gd name="T1" fmla="*/ 89 h 89"/>
              <a:gd name="T2" fmla="*/ 45 w 66"/>
              <a:gd name="T3" fmla="*/ 47 h 89"/>
              <a:gd name="T4" fmla="*/ 66 w 66"/>
              <a:gd name="T5" fmla="*/ 0 h 89"/>
              <a:gd name="T6" fmla="*/ 0 w 66"/>
              <a:gd name="T7" fmla="*/ 89 h 89"/>
              <a:gd name="T8" fmla="*/ 0 60000 65536"/>
              <a:gd name="T9" fmla="*/ 0 60000 65536"/>
              <a:gd name="T10" fmla="*/ 0 60000 65536"/>
              <a:gd name="T11" fmla="*/ 0 60000 65536"/>
              <a:gd name="T12" fmla="*/ 0 w 66"/>
              <a:gd name="T13" fmla="*/ 0 h 89"/>
              <a:gd name="T14" fmla="*/ 66 w 66"/>
              <a:gd name="T15" fmla="*/ 89 h 89"/>
            </a:gdLst>
            <a:ahLst/>
            <a:cxnLst>
              <a:cxn ang="T8">
                <a:pos x="T0" y="T1"/>
              </a:cxn>
              <a:cxn ang="T9">
                <a:pos x="T2" y="T3"/>
              </a:cxn>
              <a:cxn ang="T10">
                <a:pos x="T4" y="T5"/>
              </a:cxn>
              <a:cxn ang="T11">
                <a:pos x="T6" y="T7"/>
              </a:cxn>
            </a:cxnLst>
            <a:rect l="T12" t="T13" r="T14" b="T15"/>
            <a:pathLst>
              <a:path w="66" h="89">
                <a:moveTo>
                  <a:pt x="0" y="89"/>
                </a:moveTo>
                <a:lnTo>
                  <a:pt x="45" y="47"/>
                </a:lnTo>
                <a:lnTo>
                  <a:pt x="66" y="0"/>
                </a:lnTo>
                <a:lnTo>
                  <a:pt x="0" y="89"/>
                </a:lnTo>
                <a:close/>
              </a:path>
            </a:pathLst>
          </a:custGeom>
          <a:gradFill rotWithShape="0">
            <a:gsLst>
              <a:gs pos="0">
                <a:srgbClr val="FFFF00"/>
              </a:gs>
              <a:gs pos="100000">
                <a:srgbClr val="767600"/>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03" name="Freeform 123"/>
          <p:cNvSpPr>
            <a:spLocks/>
          </p:cNvSpPr>
          <p:nvPr/>
        </p:nvSpPr>
        <p:spPr bwMode="auto">
          <a:xfrm>
            <a:off x="7205814" y="4648402"/>
            <a:ext cx="92075" cy="152400"/>
          </a:xfrm>
          <a:custGeom>
            <a:avLst/>
            <a:gdLst>
              <a:gd name="T0" fmla="*/ 0 w 116"/>
              <a:gd name="T1" fmla="*/ 75 h 192"/>
              <a:gd name="T2" fmla="*/ 22 w 116"/>
              <a:gd name="T3" fmla="*/ 0 h 192"/>
              <a:gd name="T4" fmla="*/ 63 w 116"/>
              <a:gd name="T5" fmla="*/ 4 h 192"/>
              <a:gd name="T6" fmla="*/ 73 w 116"/>
              <a:gd name="T7" fmla="*/ 51 h 192"/>
              <a:gd name="T8" fmla="*/ 42 w 116"/>
              <a:gd name="T9" fmla="*/ 105 h 192"/>
              <a:gd name="T10" fmla="*/ 48 w 116"/>
              <a:gd name="T11" fmla="*/ 134 h 192"/>
              <a:gd name="T12" fmla="*/ 113 w 116"/>
              <a:gd name="T13" fmla="*/ 153 h 192"/>
              <a:gd name="T14" fmla="*/ 116 w 116"/>
              <a:gd name="T15" fmla="*/ 192 h 192"/>
              <a:gd name="T16" fmla="*/ 77 w 116"/>
              <a:gd name="T17" fmla="*/ 153 h 192"/>
              <a:gd name="T18" fmla="*/ 77 w 116"/>
              <a:gd name="T19" fmla="*/ 173 h 192"/>
              <a:gd name="T20" fmla="*/ 22 w 116"/>
              <a:gd name="T21" fmla="*/ 153 h 192"/>
              <a:gd name="T22" fmla="*/ 0 w 116"/>
              <a:gd name="T23" fmla="*/ 75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6"/>
              <a:gd name="T37" fmla="*/ 0 h 192"/>
              <a:gd name="T38" fmla="*/ 116 w 116"/>
              <a:gd name="T39" fmla="*/ 192 h 1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6" h="192">
                <a:moveTo>
                  <a:pt x="0" y="75"/>
                </a:moveTo>
                <a:lnTo>
                  <a:pt x="22" y="0"/>
                </a:lnTo>
                <a:lnTo>
                  <a:pt x="63" y="4"/>
                </a:lnTo>
                <a:lnTo>
                  <a:pt x="73" y="51"/>
                </a:lnTo>
                <a:lnTo>
                  <a:pt x="42" y="105"/>
                </a:lnTo>
                <a:lnTo>
                  <a:pt x="48" y="134"/>
                </a:lnTo>
                <a:lnTo>
                  <a:pt x="113" y="153"/>
                </a:lnTo>
                <a:lnTo>
                  <a:pt x="116" y="192"/>
                </a:lnTo>
                <a:lnTo>
                  <a:pt x="77" y="153"/>
                </a:lnTo>
                <a:lnTo>
                  <a:pt x="77" y="173"/>
                </a:lnTo>
                <a:lnTo>
                  <a:pt x="22" y="153"/>
                </a:lnTo>
                <a:lnTo>
                  <a:pt x="0" y="75"/>
                </a:lnTo>
                <a:close/>
              </a:path>
            </a:pathLst>
          </a:custGeom>
          <a:gradFill rotWithShape="0">
            <a:gsLst>
              <a:gs pos="0">
                <a:srgbClr val="FFFF00"/>
              </a:gs>
              <a:gs pos="100000">
                <a:srgbClr val="767600"/>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04" name="Freeform 124"/>
          <p:cNvSpPr>
            <a:spLocks/>
          </p:cNvSpPr>
          <p:nvPr/>
        </p:nvSpPr>
        <p:spPr bwMode="auto">
          <a:xfrm>
            <a:off x="7212164" y="4778577"/>
            <a:ext cx="26987" cy="28575"/>
          </a:xfrm>
          <a:custGeom>
            <a:avLst/>
            <a:gdLst/>
            <a:ahLst/>
            <a:cxnLst>
              <a:cxn ang="0">
                <a:pos x="0" y="0"/>
              </a:cxn>
              <a:cxn ang="0">
                <a:pos x="16" y="0"/>
              </a:cxn>
              <a:cxn ang="0">
                <a:pos x="34" y="7"/>
              </a:cxn>
              <a:cxn ang="0">
                <a:pos x="25" y="35"/>
              </a:cxn>
              <a:cxn ang="0">
                <a:pos x="0" y="0"/>
              </a:cxn>
            </a:cxnLst>
            <a:rect l="0" t="0" r="r" b="b"/>
            <a:pathLst>
              <a:path w="34" h="35">
                <a:moveTo>
                  <a:pt x="0" y="0"/>
                </a:moveTo>
                <a:lnTo>
                  <a:pt x="16" y="0"/>
                </a:lnTo>
                <a:lnTo>
                  <a:pt x="34" y="7"/>
                </a:lnTo>
                <a:lnTo>
                  <a:pt x="25" y="35"/>
                </a:lnTo>
                <a:lnTo>
                  <a:pt x="0" y="0"/>
                </a:lnTo>
                <a:close/>
              </a:path>
            </a:pathLst>
          </a:custGeom>
          <a:solidFill>
            <a:srgbClr val="38B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05" name="Freeform 125"/>
          <p:cNvSpPr>
            <a:spLocks/>
          </p:cNvSpPr>
          <p:nvPr/>
        </p:nvSpPr>
        <p:spPr bwMode="auto">
          <a:xfrm>
            <a:off x="7248676" y="4816677"/>
            <a:ext cx="23813" cy="39688"/>
          </a:xfrm>
          <a:custGeom>
            <a:avLst/>
            <a:gdLst/>
            <a:ahLst/>
            <a:cxnLst>
              <a:cxn ang="0">
                <a:pos x="0" y="0"/>
              </a:cxn>
              <a:cxn ang="0">
                <a:pos x="4" y="51"/>
              </a:cxn>
              <a:cxn ang="0">
                <a:pos x="31" y="29"/>
              </a:cxn>
              <a:cxn ang="0">
                <a:pos x="0" y="0"/>
              </a:cxn>
            </a:cxnLst>
            <a:rect l="0" t="0" r="r" b="b"/>
            <a:pathLst>
              <a:path w="31" h="51">
                <a:moveTo>
                  <a:pt x="0" y="0"/>
                </a:moveTo>
                <a:lnTo>
                  <a:pt x="4" y="51"/>
                </a:lnTo>
                <a:lnTo>
                  <a:pt x="31" y="29"/>
                </a:lnTo>
                <a:lnTo>
                  <a:pt x="0" y="0"/>
                </a:lnTo>
                <a:close/>
              </a:path>
            </a:pathLst>
          </a:custGeom>
          <a:solidFill>
            <a:srgbClr val="38B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06" name="Freeform 126"/>
          <p:cNvSpPr>
            <a:spLocks/>
          </p:cNvSpPr>
          <p:nvPr/>
        </p:nvSpPr>
        <p:spPr bwMode="auto">
          <a:xfrm>
            <a:off x="7251851" y="4873827"/>
            <a:ext cx="100013" cy="103188"/>
          </a:xfrm>
          <a:custGeom>
            <a:avLst/>
            <a:gdLst>
              <a:gd name="T0" fmla="*/ 0 w 125"/>
              <a:gd name="T1" fmla="*/ 90 h 130"/>
              <a:gd name="T2" fmla="*/ 27 w 125"/>
              <a:gd name="T3" fmla="*/ 42 h 130"/>
              <a:gd name="T4" fmla="*/ 60 w 125"/>
              <a:gd name="T5" fmla="*/ 51 h 130"/>
              <a:gd name="T6" fmla="*/ 104 w 125"/>
              <a:gd name="T7" fmla="*/ 0 h 130"/>
              <a:gd name="T8" fmla="*/ 125 w 125"/>
              <a:gd name="T9" fmla="*/ 29 h 130"/>
              <a:gd name="T10" fmla="*/ 123 w 125"/>
              <a:gd name="T11" fmla="*/ 106 h 130"/>
              <a:gd name="T12" fmla="*/ 111 w 125"/>
              <a:gd name="T13" fmla="*/ 75 h 130"/>
              <a:gd name="T14" fmla="*/ 99 w 125"/>
              <a:gd name="T15" fmla="*/ 130 h 130"/>
              <a:gd name="T16" fmla="*/ 67 w 125"/>
              <a:gd name="T17" fmla="*/ 114 h 130"/>
              <a:gd name="T18" fmla="*/ 50 w 125"/>
              <a:gd name="T19" fmla="*/ 58 h 130"/>
              <a:gd name="T20" fmla="*/ 0 w 125"/>
              <a:gd name="T21" fmla="*/ 90 h 1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5"/>
              <a:gd name="T34" fmla="*/ 0 h 130"/>
              <a:gd name="T35" fmla="*/ 125 w 125"/>
              <a:gd name="T36" fmla="*/ 130 h 1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5" h="130">
                <a:moveTo>
                  <a:pt x="0" y="90"/>
                </a:moveTo>
                <a:lnTo>
                  <a:pt x="27" y="42"/>
                </a:lnTo>
                <a:lnTo>
                  <a:pt x="60" y="51"/>
                </a:lnTo>
                <a:lnTo>
                  <a:pt x="104" y="0"/>
                </a:lnTo>
                <a:lnTo>
                  <a:pt x="125" y="29"/>
                </a:lnTo>
                <a:lnTo>
                  <a:pt x="123" y="106"/>
                </a:lnTo>
                <a:lnTo>
                  <a:pt x="111" y="75"/>
                </a:lnTo>
                <a:lnTo>
                  <a:pt x="99" y="130"/>
                </a:lnTo>
                <a:lnTo>
                  <a:pt x="67" y="114"/>
                </a:lnTo>
                <a:lnTo>
                  <a:pt x="50" y="58"/>
                </a:lnTo>
                <a:lnTo>
                  <a:pt x="0" y="90"/>
                </a:lnTo>
                <a:close/>
              </a:path>
            </a:pathLst>
          </a:custGeom>
          <a:gradFill rotWithShape="0">
            <a:gsLst>
              <a:gs pos="0">
                <a:srgbClr val="FFFF00"/>
              </a:gs>
              <a:gs pos="100000">
                <a:srgbClr val="767600"/>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07" name="Freeform 127"/>
          <p:cNvSpPr>
            <a:spLocks/>
          </p:cNvSpPr>
          <p:nvPr/>
        </p:nvSpPr>
        <p:spPr bwMode="auto">
          <a:xfrm>
            <a:off x="7262964" y="4846840"/>
            <a:ext cx="23812" cy="42862"/>
          </a:xfrm>
          <a:custGeom>
            <a:avLst/>
            <a:gdLst>
              <a:gd name="T0" fmla="*/ 0 w 29"/>
              <a:gd name="T1" fmla="*/ 34 h 54"/>
              <a:gd name="T2" fmla="*/ 6 w 29"/>
              <a:gd name="T3" fmla="*/ 24 h 54"/>
              <a:gd name="T4" fmla="*/ 29 w 29"/>
              <a:gd name="T5" fmla="*/ 0 h 54"/>
              <a:gd name="T6" fmla="*/ 19 w 29"/>
              <a:gd name="T7" fmla="*/ 54 h 54"/>
              <a:gd name="T8" fmla="*/ 0 w 29"/>
              <a:gd name="T9" fmla="*/ 34 h 54"/>
              <a:gd name="T10" fmla="*/ 0 60000 65536"/>
              <a:gd name="T11" fmla="*/ 0 60000 65536"/>
              <a:gd name="T12" fmla="*/ 0 60000 65536"/>
              <a:gd name="T13" fmla="*/ 0 60000 65536"/>
              <a:gd name="T14" fmla="*/ 0 60000 65536"/>
              <a:gd name="T15" fmla="*/ 0 w 29"/>
              <a:gd name="T16" fmla="*/ 0 h 54"/>
              <a:gd name="T17" fmla="*/ 29 w 29"/>
              <a:gd name="T18" fmla="*/ 54 h 54"/>
            </a:gdLst>
            <a:ahLst/>
            <a:cxnLst>
              <a:cxn ang="T10">
                <a:pos x="T0" y="T1"/>
              </a:cxn>
              <a:cxn ang="T11">
                <a:pos x="T2" y="T3"/>
              </a:cxn>
              <a:cxn ang="T12">
                <a:pos x="T4" y="T5"/>
              </a:cxn>
              <a:cxn ang="T13">
                <a:pos x="T6" y="T7"/>
              </a:cxn>
              <a:cxn ang="T14">
                <a:pos x="T8" y="T9"/>
              </a:cxn>
            </a:cxnLst>
            <a:rect l="T15" t="T16" r="T17" b="T18"/>
            <a:pathLst>
              <a:path w="29" h="54">
                <a:moveTo>
                  <a:pt x="0" y="34"/>
                </a:moveTo>
                <a:lnTo>
                  <a:pt x="6" y="24"/>
                </a:lnTo>
                <a:lnTo>
                  <a:pt x="29" y="0"/>
                </a:lnTo>
                <a:lnTo>
                  <a:pt x="19" y="54"/>
                </a:lnTo>
                <a:lnTo>
                  <a:pt x="0" y="34"/>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08" name="Freeform 128"/>
          <p:cNvSpPr>
            <a:spLocks/>
          </p:cNvSpPr>
          <p:nvPr/>
        </p:nvSpPr>
        <p:spPr bwMode="auto">
          <a:xfrm>
            <a:off x="4775351" y="3592715"/>
            <a:ext cx="228600" cy="187325"/>
          </a:xfrm>
          <a:custGeom>
            <a:avLst/>
            <a:gdLst>
              <a:gd name="T0" fmla="*/ 0 w 289"/>
              <a:gd name="T1" fmla="*/ 41 h 236"/>
              <a:gd name="T2" fmla="*/ 17 w 289"/>
              <a:gd name="T3" fmla="*/ 165 h 236"/>
              <a:gd name="T4" fmla="*/ 168 w 289"/>
              <a:gd name="T5" fmla="*/ 231 h 236"/>
              <a:gd name="T6" fmla="*/ 241 w 289"/>
              <a:gd name="T7" fmla="*/ 236 h 236"/>
              <a:gd name="T8" fmla="*/ 289 w 289"/>
              <a:gd name="T9" fmla="*/ 174 h 236"/>
              <a:gd name="T10" fmla="*/ 263 w 289"/>
              <a:gd name="T11" fmla="*/ 103 h 236"/>
              <a:gd name="T12" fmla="*/ 281 w 289"/>
              <a:gd name="T13" fmla="*/ 86 h 236"/>
              <a:gd name="T14" fmla="*/ 268 w 289"/>
              <a:gd name="T15" fmla="*/ 29 h 236"/>
              <a:gd name="T16" fmla="*/ 160 w 289"/>
              <a:gd name="T17" fmla="*/ 12 h 236"/>
              <a:gd name="T18" fmla="*/ 89 w 289"/>
              <a:gd name="T19" fmla="*/ 0 h 236"/>
              <a:gd name="T20" fmla="*/ 0 w 289"/>
              <a:gd name="T21" fmla="*/ 41 h 2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9"/>
              <a:gd name="T34" fmla="*/ 0 h 236"/>
              <a:gd name="T35" fmla="*/ 289 w 289"/>
              <a:gd name="T36" fmla="*/ 236 h 2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9" h="236">
                <a:moveTo>
                  <a:pt x="0" y="41"/>
                </a:moveTo>
                <a:lnTo>
                  <a:pt x="17" y="165"/>
                </a:lnTo>
                <a:lnTo>
                  <a:pt x="168" y="231"/>
                </a:lnTo>
                <a:lnTo>
                  <a:pt x="241" y="236"/>
                </a:lnTo>
                <a:lnTo>
                  <a:pt x="289" y="174"/>
                </a:lnTo>
                <a:lnTo>
                  <a:pt x="263" y="103"/>
                </a:lnTo>
                <a:lnTo>
                  <a:pt x="281" y="86"/>
                </a:lnTo>
                <a:lnTo>
                  <a:pt x="268" y="29"/>
                </a:lnTo>
                <a:lnTo>
                  <a:pt x="160" y="12"/>
                </a:lnTo>
                <a:lnTo>
                  <a:pt x="89" y="0"/>
                </a:lnTo>
                <a:lnTo>
                  <a:pt x="0" y="41"/>
                </a:lnTo>
                <a:close/>
              </a:path>
            </a:pathLst>
          </a:custGeom>
          <a:gradFill rotWithShape="0">
            <a:gsLst>
              <a:gs pos="0">
                <a:srgbClr val="FFFF00"/>
              </a:gs>
              <a:gs pos="100000">
                <a:srgbClr val="767600"/>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09" name="Freeform 129"/>
          <p:cNvSpPr>
            <a:spLocks/>
          </p:cNvSpPr>
          <p:nvPr/>
        </p:nvSpPr>
        <p:spPr bwMode="auto">
          <a:xfrm>
            <a:off x="4243539" y="4008640"/>
            <a:ext cx="69850" cy="138112"/>
          </a:xfrm>
          <a:custGeom>
            <a:avLst/>
            <a:gdLst>
              <a:gd name="T0" fmla="*/ 0 w 89"/>
              <a:gd name="T1" fmla="*/ 115 h 174"/>
              <a:gd name="T2" fmla="*/ 16 w 89"/>
              <a:gd name="T3" fmla="*/ 0 h 174"/>
              <a:gd name="T4" fmla="*/ 89 w 89"/>
              <a:gd name="T5" fmla="*/ 7 h 174"/>
              <a:gd name="T6" fmla="*/ 57 w 89"/>
              <a:gd name="T7" fmla="*/ 81 h 174"/>
              <a:gd name="T8" fmla="*/ 57 w 89"/>
              <a:gd name="T9" fmla="*/ 171 h 174"/>
              <a:gd name="T10" fmla="*/ 13 w 89"/>
              <a:gd name="T11" fmla="*/ 174 h 174"/>
              <a:gd name="T12" fmla="*/ 20 w 89"/>
              <a:gd name="T13" fmla="*/ 120 h 174"/>
              <a:gd name="T14" fmla="*/ 0 w 89"/>
              <a:gd name="T15" fmla="*/ 115 h 174"/>
              <a:gd name="T16" fmla="*/ 0 60000 65536"/>
              <a:gd name="T17" fmla="*/ 0 60000 65536"/>
              <a:gd name="T18" fmla="*/ 0 60000 65536"/>
              <a:gd name="T19" fmla="*/ 0 60000 65536"/>
              <a:gd name="T20" fmla="*/ 0 60000 65536"/>
              <a:gd name="T21" fmla="*/ 0 60000 65536"/>
              <a:gd name="T22" fmla="*/ 0 60000 65536"/>
              <a:gd name="T23" fmla="*/ 0 60000 65536"/>
              <a:gd name="T24" fmla="*/ 0 w 89"/>
              <a:gd name="T25" fmla="*/ 0 h 174"/>
              <a:gd name="T26" fmla="*/ 89 w 89"/>
              <a:gd name="T27" fmla="*/ 174 h 1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9" h="174">
                <a:moveTo>
                  <a:pt x="0" y="115"/>
                </a:moveTo>
                <a:lnTo>
                  <a:pt x="16" y="0"/>
                </a:lnTo>
                <a:lnTo>
                  <a:pt x="89" y="7"/>
                </a:lnTo>
                <a:lnTo>
                  <a:pt x="57" y="81"/>
                </a:lnTo>
                <a:lnTo>
                  <a:pt x="57" y="171"/>
                </a:lnTo>
                <a:lnTo>
                  <a:pt x="13" y="174"/>
                </a:lnTo>
                <a:lnTo>
                  <a:pt x="20" y="120"/>
                </a:lnTo>
                <a:lnTo>
                  <a:pt x="0" y="115"/>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10" name="Freeform 130"/>
          <p:cNvSpPr>
            <a:spLocks/>
          </p:cNvSpPr>
          <p:nvPr/>
        </p:nvSpPr>
        <p:spPr bwMode="auto">
          <a:xfrm>
            <a:off x="4916639" y="3807027"/>
            <a:ext cx="217487" cy="141288"/>
          </a:xfrm>
          <a:custGeom>
            <a:avLst/>
            <a:gdLst/>
            <a:ahLst/>
            <a:cxnLst>
              <a:cxn ang="0">
                <a:pos x="0" y="87"/>
              </a:cxn>
              <a:cxn ang="0">
                <a:pos x="74" y="161"/>
              </a:cxn>
              <a:cxn ang="0">
                <a:pos x="244" y="177"/>
              </a:cxn>
              <a:cxn ang="0">
                <a:pos x="275" y="115"/>
              </a:cxn>
              <a:cxn ang="0">
                <a:pos x="230" y="111"/>
              </a:cxn>
              <a:cxn ang="0">
                <a:pos x="228" y="57"/>
              </a:cxn>
              <a:cxn ang="0">
                <a:pos x="189" y="0"/>
              </a:cxn>
              <a:cxn ang="0">
                <a:pos x="74" y="13"/>
              </a:cxn>
              <a:cxn ang="0">
                <a:pos x="0" y="87"/>
              </a:cxn>
            </a:cxnLst>
            <a:rect l="0" t="0" r="r" b="b"/>
            <a:pathLst>
              <a:path w="275" h="177">
                <a:moveTo>
                  <a:pt x="0" y="87"/>
                </a:moveTo>
                <a:lnTo>
                  <a:pt x="74" y="161"/>
                </a:lnTo>
                <a:lnTo>
                  <a:pt x="244" y="177"/>
                </a:lnTo>
                <a:lnTo>
                  <a:pt x="275" y="115"/>
                </a:lnTo>
                <a:lnTo>
                  <a:pt x="230" y="111"/>
                </a:lnTo>
                <a:lnTo>
                  <a:pt x="228" y="57"/>
                </a:lnTo>
                <a:lnTo>
                  <a:pt x="189" y="0"/>
                </a:lnTo>
                <a:lnTo>
                  <a:pt x="74" y="13"/>
                </a:lnTo>
                <a:lnTo>
                  <a:pt x="0" y="87"/>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11" name="Freeform 131"/>
          <p:cNvSpPr>
            <a:spLocks/>
          </p:cNvSpPr>
          <p:nvPr/>
        </p:nvSpPr>
        <p:spPr bwMode="auto">
          <a:xfrm>
            <a:off x="5246839" y="4283277"/>
            <a:ext cx="484187" cy="441325"/>
          </a:xfrm>
          <a:custGeom>
            <a:avLst/>
            <a:gdLst/>
            <a:ahLst/>
            <a:cxnLst>
              <a:cxn ang="0">
                <a:pos x="0" y="145"/>
              </a:cxn>
              <a:cxn ang="0">
                <a:pos x="8" y="97"/>
              </a:cxn>
              <a:cxn ang="0">
                <a:pos x="41" y="109"/>
              </a:cxn>
              <a:cxn ang="0">
                <a:pos x="81" y="77"/>
              </a:cxn>
              <a:cxn ang="0">
                <a:pos x="97" y="57"/>
              </a:cxn>
              <a:cxn ang="0">
                <a:pos x="66" y="24"/>
              </a:cxn>
              <a:cxn ang="0">
                <a:pos x="131" y="0"/>
              </a:cxn>
              <a:cxn ang="0">
                <a:pos x="261" y="65"/>
              </a:cxn>
              <a:cxn ang="0">
                <a:pos x="261" y="89"/>
              </a:cxn>
              <a:cxn ang="0">
                <a:pos x="292" y="104"/>
              </a:cxn>
              <a:cxn ang="0">
                <a:pos x="322" y="121"/>
              </a:cxn>
              <a:cxn ang="0">
                <a:pos x="343" y="109"/>
              </a:cxn>
              <a:cxn ang="0">
                <a:pos x="399" y="126"/>
              </a:cxn>
              <a:cxn ang="0">
                <a:pos x="467" y="254"/>
              </a:cxn>
              <a:cxn ang="0">
                <a:pos x="476" y="263"/>
              </a:cxn>
              <a:cxn ang="0">
                <a:pos x="505" y="309"/>
              </a:cxn>
              <a:cxn ang="0">
                <a:pos x="595" y="322"/>
              </a:cxn>
              <a:cxn ang="0">
                <a:pos x="610" y="347"/>
              </a:cxn>
              <a:cxn ang="0">
                <a:pos x="586" y="411"/>
              </a:cxn>
              <a:cxn ang="0">
                <a:pos x="505" y="443"/>
              </a:cxn>
              <a:cxn ang="0">
                <a:pos x="410" y="468"/>
              </a:cxn>
              <a:cxn ang="0">
                <a:pos x="337" y="555"/>
              </a:cxn>
              <a:cxn ang="0">
                <a:pos x="337" y="520"/>
              </a:cxn>
              <a:cxn ang="0">
                <a:pos x="284" y="500"/>
              </a:cxn>
              <a:cxn ang="0">
                <a:pos x="231" y="528"/>
              </a:cxn>
              <a:cxn ang="0">
                <a:pos x="179" y="428"/>
              </a:cxn>
              <a:cxn ang="0">
                <a:pos x="137" y="390"/>
              </a:cxn>
              <a:cxn ang="0">
                <a:pos x="110" y="287"/>
              </a:cxn>
              <a:cxn ang="0">
                <a:pos x="0" y="145"/>
              </a:cxn>
            </a:cxnLst>
            <a:rect l="0" t="0" r="r" b="b"/>
            <a:pathLst>
              <a:path w="610" h="555">
                <a:moveTo>
                  <a:pt x="0" y="145"/>
                </a:moveTo>
                <a:lnTo>
                  <a:pt x="8" y="97"/>
                </a:lnTo>
                <a:lnTo>
                  <a:pt x="41" y="109"/>
                </a:lnTo>
                <a:lnTo>
                  <a:pt x="81" y="77"/>
                </a:lnTo>
                <a:lnTo>
                  <a:pt x="97" y="57"/>
                </a:lnTo>
                <a:lnTo>
                  <a:pt x="66" y="24"/>
                </a:lnTo>
                <a:lnTo>
                  <a:pt x="131" y="0"/>
                </a:lnTo>
                <a:lnTo>
                  <a:pt x="261" y="65"/>
                </a:lnTo>
                <a:lnTo>
                  <a:pt x="261" y="89"/>
                </a:lnTo>
                <a:lnTo>
                  <a:pt x="292" y="104"/>
                </a:lnTo>
                <a:lnTo>
                  <a:pt x="322" y="121"/>
                </a:lnTo>
                <a:lnTo>
                  <a:pt x="343" y="109"/>
                </a:lnTo>
                <a:lnTo>
                  <a:pt x="399" y="126"/>
                </a:lnTo>
                <a:lnTo>
                  <a:pt x="467" y="254"/>
                </a:lnTo>
                <a:lnTo>
                  <a:pt x="476" y="263"/>
                </a:lnTo>
                <a:lnTo>
                  <a:pt x="505" y="309"/>
                </a:lnTo>
                <a:lnTo>
                  <a:pt x="595" y="322"/>
                </a:lnTo>
                <a:lnTo>
                  <a:pt x="610" y="347"/>
                </a:lnTo>
                <a:lnTo>
                  <a:pt x="586" y="411"/>
                </a:lnTo>
                <a:lnTo>
                  <a:pt x="505" y="443"/>
                </a:lnTo>
                <a:lnTo>
                  <a:pt x="410" y="468"/>
                </a:lnTo>
                <a:lnTo>
                  <a:pt x="337" y="555"/>
                </a:lnTo>
                <a:lnTo>
                  <a:pt x="337" y="520"/>
                </a:lnTo>
                <a:lnTo>
                  <a:pt x="284" y="500"/>
                </a:lnTo>
                <a:lnTo>
                  <a:pt x="231" y="528"/>
                </a:lnTo>
                <a:lnTo>
                  <a:pt x="179" y="428"/>
                </a:lnTo>
                <a:lnTo>
                  <a:pt x="137" y="390"/>
                </a:lnTo>
                <a:lnTo>
                  <a:pt x="110" y="287"/>
                </a:lnTo>
                <a:lnTo>
                  <a:pt x="0" y="145"/>
                </a:lnTo>
                <a:close/>
              </a:path>
            </a:pathLst>
          </a:custGeom>
          <a:gradFill rotWithShape="0">
            <a:gsLst>
              <a:gs pos="0">
                <a:srgbClr val="008000"/>
              </a:gs>
              <a:gs pos="100000">
                <a:srgbClr val="008000">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12" name="Freeform 132"/>
          <p:cNvSpPr>
            <a:spLocks/>
          </p:cNvSpPr>
          <p:nvPr/>
        </p:nvSpPr>
        <p:spPr bwMode="auto">
          <a:xfrm>
            <a:off x="4902351" y="2622752"/>
            <a:ext cx="3916363" cy="1376363"/>
          </a:xfrm>
          <a:custGeom>
            <a:avLst/>
            <a:gdLst/>
            <a:ahLst/>
            <a:cxnLst>
              <a:cxn ang="0">
                <a:pos x="82" y="1090"/>
              </a:cxn>
              <a:cxn ang="0">
                <a:pos x="261" y="949"/>
              </a:cxn>
              <a:cxn ang="0">
                <a:pos x="260" y="561"/>
              </a:cxn>
              <a:cxn ang="0">
                <a:pos x="470" y="515"/>
              </a:cxn>
              <a:cxn ang="0">
                <a:pos x="519" y="801"/>
              </a:cxn>
              <a:cxn ang="0">
                <a:pos x="582" y="707"/>
              </a:cxn>
              <a:cxn ang="0">
                <a:pos x="735" y="611"/>
              </a:cxn>
              <a:cxn ang="0">
                <a:pos x="1136" y="524"/>
              </a:cxn>
              <a:cxn ang="0">
                <a:pos x="1432" y="537"/>
              </a:cxn>
              <a:cxn ang="0">
                <a:pos x="1438" y="301"/>
              </a:cxn>
              <a:cxn ang="0">
                <a:pos x="1546" y="595"/>
              </a:cxn>
              <a:cxn ang="0">
                <a:pos x="1610" y="537"/>
              </a:cxn>
              <a:cxn ang="0">
                <a:pos x="1678" y="537"/>
              </a:cxn>
              <a:cxn ang="0">
                <a:pos x="1606" y="389"/>
              </a:cxn>
              <a:cxn ang="0">
                <a:pos x="1838" y="377"/>
              </a:cxn>
              <a:cxn ang="0">
                <a:pos x="1936" y="243"/>
              </a:cxn>
              <a:cxn ang="0">
                <a:pos x="2203" y="100"/>
              </a:cxn>
              <a:cxn ang="0">
                <a:pos x="2357" y="44"/>
              </a:cxn>
              <a:cxn ang="0">
                <a:pos x="2723" y="116"/>
              </a:cxn>
              <a:cxn ang="0">
                <a:pos x="2508" y="286"/>
              </a:cxn>
              <a:cxn ang="0">
                <a:pos x="2745" y="288"/>
              </a:cxn>
              <a:cxn ang="0">
                <a:pos x="2997" y="248"/>
              </a:cxn>
              <a:cxn ang="0">
                <a:pos x="3350" y="377"/>
              </a:cxn>
              <a:cxn ang="0">
                <a:pos x="3738" y="375"/>
              </a:cxn>
              <a:cxn ang="0">
                <a:pos x="4125" y="486"/>
              </a:cxn>
              <a:cxn ang="0">
                <a:pos x="4366" y="470"/>
              </a:cxn>
              <a:cxn ang="0">
                <a:pos x="4831" y="644"/>
              </a:cxn>
              <a:cxn ang="0">
                <a:pos x="4807" y="768"/>
              </a:cxn>
              <a:cxn ang="0">
                <a:pos x="4654" y="672"/>
              </a:cxn>
              <a:cxn ang="0">
                <a:pos x="4607" y="869"/>
              </a:cxn>
              <a:cxn ang="0">
                <a:pos x="4233" y="958"/>
              </a:cxn>
              <a:cxn ang="0">
                <a:pos x="4123" y="1153"/>
              </a:cxn>
              <a:cxn ang="0">
                <a:pos x="3967" y="1386"/>
              </a:cxn>
              <a:cxn ang="0">
                <a:pos x="4180" y="876"/>
              </a:cxn>
              <a:cxn ang="0">
                <a:pos x="3889" y="990"/>
              </a:cxn>
              <a:cxn ang="0">
                <a:pos x="3556" y="1023"/>
              </a:cxn>
              <a:cxn ang="0">
                <a:pos x="3433" y="1274"/>
              </a:cxn>
              <a:cxn ang="0">
                <a:pos x="3495" y="1391"/>
              </a:cxn>
              <a:cxn ang="0">
                <a:pos x="3227" y="1685"/>
              </a:cxn>
              <a:cxn ang="0">
                <a:pos x="3066" y="1300"/>
              </a:cxn>
              <a:cxn ang="0">
                <a:pos x="2740" y="1415"/>
              </a:cxn>
              <a:cxn ang="0">
                <a:pos x="2260" y="1423"/>
              </a:cxn>
              <a:cxn ang="0">
                <a:pos x="1745" y="1420"/>
              </a:cxn>
              <a:cxn ang="0">
                <a:pos x="1513" y="1293"/>
              </a:cxn>
              <a:cxn ang="0">
                <a:pos x="1230" y="1202"/>
              </a:cxn>
              <a:cxn ang="0">
                <a:pos x="1034" y="1241"/>
              </a:cxn>
              <a:cxn ang="0">
                <a:pos x="1078" y="1386"/>
              </a:cxn>
              <a:cxn ang="0">
                <a:pos x="945" y="1375"/>
              </a:cxn>
              <a:cxn ang="0">
                <a:pos x="775" y="1406"/>
              </a:cxn>
              <a:cxn ang="0">
                <a:pos x="769" y="1494"/>
              </a:cxn>
              <a:cxn ang="0">
                <a:pos x="806" y="1568"/>
              </a:cxn>
              <a:cxn ang="0">
                <a:pos x="756" y="1703"/>
              </a:cxn>
              <a:cxn ang="0">
                <a:pos x="557" y="1650"/>
              </a:cxn>
              <a:cxn ang="0">
                <a:pos x="566" y="1448"/>
              </a:cxn>
              <a:cxn ang="0">
                <a:pos x="385" y="1324"/>
              </a:cxn>
              <a:cxn ang="0">
                <a:pos x="333" y="1291"/>
              </a:cxn>
              <a:cxn ang="0">
                <a:pos x="201" y="1188"/>
              </a:cxn>
              <a:cxn ang="0">
                <a:pos x="121" y="1271"/>
              </a:cxn>
            </a:cxnLst>
            <a:rect l="0" t="0" r="r" b="b"/>
            <a:pathLst>
              <a:path w="4934" h="1733">
                <a:moveTo>
                  <a:pt x="0" y="1233"/>
                </a:moveTo>
                <a:lnTo>
                  <a:pt x="43" y="1192"/>
                </a:lnTo>
                <a:lnTo>
                  <a:pt x="30" y="1209"/>
                </a:lnTo>
                <a:lnTo>
                  <a:pt x="46" y="1214"/>
                </a:lnTo>
                <a:lnTo>
                  <a:pt x="43" y="1132"/>
                </a:lnTo>
                <a:lnTo>
                  <a:pt x="58" y="1095"/>
                </a:lnTo>
                <a:lnTo>
                  <a:pt x="82" y="1090"/>
                </a:lnTo>
                <a:lnTo>
                  <a:pt x="130" y="1125"/>
                </a:lnTo>
                <a:lnTo>
                  <a:pt x="140" y="1055"/>
                </a:lnTo>
                <a:lnTo>
                  <a:pt x="118" y="1057"/>
                </a:lnTo>
                <a:lnTo>
                  <a:pt x="111" y="1020"/>
                </a:lnTo>
                <a:lnTo>
                  <a:pt x="307" y="982"/>
                </a:lnTo>
                <a:lnTo>
                  <a:pt x="260" y="970"/>
                </a:lnTo>
                <a:lnTo>
                  <a:pt x="261" y="949"/>
                </a:lnTo>
                <a:lnTo>
                  <a:pt x="231" y="957"/>
                </a:lnTo>
                <a:lnTo>
                  <a:pt x="343" y="854"/>
                </a:lnTo>
                <a:lnTo>
                  <a:pt x="293" y="746"/>
                </a:lnTo>
                <a:lnTo>
                  <a:pt x="304" y="696"/>
                </a:lnTo>
                <a:lnTo>
                  <a:pt x="276" y="639"/>
                </a:lnTo>
                <a:lnTo>
                  <a:pt x="299" y="605"/>
                </a:lnTo>
                <a:lnTo>
                  <a:pt x="260" y="561"/>
                </a:lnTo>
                <a:lnTo>
                  <a:pt x="271" y="524"/>
                </a:lnTo>
                <a:lnTo>
                  <a:pt x="324" y="481"/>
                </a:lnTo>
                <a:lnTo>
                  <a:pt x="355" y="475"/>
                </a:lnTo>
                <a:lnTo>
                  <a:pt x="391" y="486"/>
                </a:lnTo>
                <a:lnTo>
                  <a:pt x="360" y="498"/>
                </a:lnTo>
                <a:lnTo>
                  <a:pt x="385" y="512"/>
                </a:lnTo>
                <a:lnTo>
                  <a:pt x="470" y="515"/>
                </a:lnTo>
                <a:lnTo>
                  <a:pt x="622" y="603"/>
                </a:lnTo>
                <a:lnTo>
                  <a:pt x="625" y="647"/>
                </a:lnTo>
                <a:lnTo>
                  <a:pt x="560" y="683"/>
                </a:lnTo>
                <a:lnTo>
                  <a:pt x="356" y="632"/>
                </a:lnTo>
                <a:lnTo>
                  <a:pt x="440" y="695"/>
                </a:lnTo>
                <a:lnTo>
                  <a:pt x="436" y="767"/>
                </a:lnTo>
                <a:lnTo>
                  <a:pt x="519" y="801"/>
                </a:lnTo>
                <a:lnTo>
                  <a:pt x="539" y="793"/>
                </a:lnTo>
                <a:lnTo>
                  <a:pt x="531" y="767"/>
                </a:lnTo>
                <a:lnTo>
                  <a:pt x="493" y="753"/>
                </a:lnTo>
                <a:lnTo>
                  <a:pt x="500" y="729"/>
                </a:lnTo>
                <a:lnTo>
                  <a:pt x="538" y="756"/>
                </a:lnTo>
                <a:lnTo>
                  <a:pt x="617" y="767"/>
                </a:lnTo>
                <a:lnTo>
                  <a:pt x="582" y="707"/>
                </a:lnTo>
                <a:lnTo>
                  <a:pt x="657" y="659"/>
                </a:lnTo>
                <a:lnTo>
                  <a:pt x="711" y="695"/>
                </a:lnTo>
                <a:lnTo>
                  <a:pt x="710" y="565"/>
                </a:lnTo>
                <a:lnTo>
                  <a:pt x="687" y="543"/>
                </a:lnTo>
                <a:lnTo>
                  <a:pt x="775" y="574"/>
                </a:lnTo>
                <a:lnTo>
                  <a:pt x="781" y="587"/>
                </a:lnTo>
                <a:lnTo>
                  <a:pt x="735" y="611"/>
                </a:lnTo>
                <a:lnTo>
                  <a:pt x="781" y="654"/>
                </a:lnTo>
                <a:lnTo>
                  <a:pt x="823" y="605"/>
                </a:lnTo>
                <a:lnTo>
                  <a:pt x="988" y="529"/>
                </a:lnTo>
                <a:lnTo>
                  <a:pt x="1013" y="524"/>
                </a:lnTo>
                <a:lnTo>
                  <a:pt x="988" y="538"/>
                </a:lnTo>
                <a:lnTo>
                  <a:pt x="1017" y="575"/>
                </a:lnTo>
                <a:lnTo>
                  <a:pt x="1136" y="524"/>
                </a:lnTo>
                <a:lnTo>
                  <a:pt x="1164" y="562"/>
                </a:lnTo>
                <a:lnTo>
                  <a:pt x="1193" y="533"/>
                </a:lnTo>
                <a:lnTo>
                  <a:pt x="1178" y="493"/>
                </a:lnTo>
                <a:lnTo>
                  <a:pt x="1194" y="479"/>
                </a:lnTo>
                <a:lnTo>
                  <a:pt x="1288" y="500"/>
                </a:lnTo>
                <a:lnTo>
                  <a:pt x="1409" y="571"/>
                </a:lnTo>
                <a:lnTo>
                  <a:pt x="1432" y="537"/>
                </a:lnTo>
                <a:lnTo>
                  <a:pt x="1405" y="500"/>
                </a:lnTo>
                <a:lnTo>
                  <a:pt x="1367" y="490"/>
                </a:lnTo>
                <a:lnTo>
                  <a:pt x="1383" y="433"/>
                </a:lnTo>
                <a:lnTo>
                  <a:pt x="1357" y="425"/>
                </a:lnTo>
                <a:lnTo>
                  <a:pt x="1365" y="398"/>
                </a:lnTo>
                <a:lnTo>
                  <a:pt x="1410" y="369"/>
                </a:lnTo>
                <a:lnTo>
                  <a:pt x="1438" y="301"/>
                </a:lnTo>
                <a:lnTo>
                  <a:pt x="1503" y="302"/>
                </a:lnTo>
                <a:lnTo>
                  <a:pt x="1530" y="312"/>
                </a:lnTo>
                <a:lnTo>
                  <a:pt x="1508" y="386"/>
                </a:lnTo>
                <a:lnTo>
                  <a:pt x="1534" y="422"/>
                </a:lnTo>
                <a:lnTo>
                  <a:pt x="1525" y="524"/>
                </a:lnTo>
                <a:lnTo>
                  <a:pt x="1558" y="558"/>
                </a:lnTo>
                <a:lnTo>
                  <a:pt x="1546" y="595"/>
                </a:lnTo>
                <a:lnTo>
                  <a:pt x="1498" y="624"/>
                </a:lnTo>
                <a:lnTo>
                  <a:pt x="1513" y="639"/>
                </a:lnTo>
                <a:lnTo>
                  <a:pt x="1451" y="652"/>
                </a:lnTo>
                <a:lnTo>
                  <a:pt x="1515" y="678"/>
                </a:lnTo>
                <a:lnTo>
                  <a:pt x="1591" y="595"/>
                </a:lnTo>
                <a:lnTo>
                  <a:pt x="1584" y="543"/>
                </a:lnTo>
                <a:lnTo>
                  <a:pt x="1610" y="537"/>
                </a:lnTo>
                <a:lnTo>
                  <a:pt x="1648" y="528"/>
                </a:lnTo>
                <a:lnTo>
                  <a:pt x="1667" y="557"/>
                </a:lnTo>
                <a:lnTo>
                  <a:pt x="1666" y="594"/>
                </a:lnTo>
                <a:lnTo>
                  <a:pt x="1714" y="605"/>
                </a:lnTo>
                <a:lnTo>
                  <a:pt x="1677" y="591"/>
                </a:lnTo>
                <a:lnTo>
                  <a:pt x="1692" y="571"/>
                </a:lnTo>
                <a:lnTo>
                  <a:pt x="1678" y="537"/>
                </a:lnTo>
                <a:lnTo>
                  <a:pt x="1566" y="515"/>
                </a:lnTo>
                <a:lnTo>
                  <a:pt x="1584" y="435"/>
                </a:lnTo>
                <a:lnTo>
                  <a:pt x="1544" y="386"/>
                </a:lnTo>
                <a:lnTo>
                  <a:pt x="1600" y="339"/>
                </a:lnTo>
                <a:lnTo>
                  <a:pt x="1592" y="309"/>
                </a:lnTo>
                <a:lnTo>
                  <a:pt x="1622" y="325"/>
                </a:lnTo>
                <a:lnTo>
                  <a:pt x="1606" y="389"/>
                </a:lnTo>
                <a:lnTo>
                  <a:pt x="1627" y="398"/>
                </a:lnTo>
                <a:lnTo>
                  <a:pt x="1699" y="418"/>
                </a:lnTo>
                <a:lnTo>
                  <a:pt x="1632" y="364"/>
                </a:lnTo>
                <a:lnTo>
                  <a:pt x="1683" y="365"/>
                </a:lnTo>
                <a:lnTo>
                  <a:pt x="1672" y="346"/>
                </a:lnTo>
                <a:lnTo>
                  <a:pt x="1699" y="336"/>
                </a:lnTo>
                <a:lnTo>
                  <a:pt x="1838" y="377"/>
                </a:lnTo>
                <a:lnTo>
                  <a:pt x="1811" y="406"/>
                </a:lnTo>
                <a:lnTo>
                  <a:pt x="1809" y="446"/>
                </a:lnTo>
                <a:lnTo>
                  <a:pt x="1836" y="470"/>
                </a:lnTo>
                <a:lnTo>
                  <a:pt x="1853" y="377"/>
                </a:lnTo>
                <a:lnTo>
                  <a:pt x="1777" y="330"/>
                </a:lnTo>
                <a:lnTo>
                  <a:pt x="1761" y="268"/>
                </a:lnTo>
                <a:lnTo>
                  <a:pt x="1936" y="243"/>
                </a:lnTo>
                <a:lnTo>
                  <a:pt x="1915" y="185"/>
                </a:lnTo>
                <a:lnTo>
                  <a:pt x="1936" y="196"/>
                </a:lnTo>
                <a:lnTo>
                  <a:pt x="1968" y="176"/>
                </a:lnTo>
                <a:lnTo>
                  <a:pt x="1945" y="169"/>
                </a:lnTo>
                <a:lnTo>
                  <a:pt x="2132" y="119"/>
                </a:lnTo>
                <a:lnTo>
                  <a:pt x="2116" y="107"/>
                </a:lnTo>
                <a:lnTo>
                  <a:pt x="2203" y="100"/>
                </a:lnTo>
                <a:lnTo>
                  <a:pt x="2202" y="116"/>
                </a:lnTo>
                <a:lnTo>
                  <a:pt x="2223" y="116"/>
                </a:lnTo>
                <a:lnTo>
                  <a:pt x="2285" y="95"/>
                </a:lnTo>
                <a:lnTo>
                  <a:pt x="2314" y="108"/>
                </a:lnTo>
                <a:lnTo>
                  <a:pt x="2286" y="83"/>
                </a:lnTo>
                <a:lnTo>
                  <a:pt x="2357" y="76"/>
                </a:lnTo>
                <a:lnTo>
                  <a:pt x="2357" y="44"/>
                </a:lnTo>
                <a:lnTo>
                  <a:pt x="2442" y="0"/>
                </a:lnTo>
                <a:lnTo>
                  <a:pt x="2499" y="23"/>
                </a:lnTo>
                <a:lnTo>
                  <a:pt x="2451" y="49"/>
                </a:lnTo>
                <a:lnTo>
                  <a:pt x="2534" y="47"/>
                </a:lnTo>
                <a:lnTo>
                  <a:pt x="2501" y="83"/>
                </a:lnTo>
                <a:lnTo>
                  <a:pt x="2643" y="64"/>
                </a:lnTo>
                <a:lnTo>
                  <a:pt x="2723" y="116"/>
                </a:lnTo>
                <a:lnTo>
                  <a:pt x="2709" y="136"/>
                </a:lnTo>
                <a:lnTo>
                  <a:pt x="2683" y="124"/>
                </a:lnTo>
                <a:lnTo>
                  <a:pt x="2719" y="141"/>
                </a:lnTo>
                <a:lnTo>
                  <a:pt x="2701" y="174"/>
                </a:lnTo>
                <a:lnTo>
                  <a:pt x="2442" y="325"/>
                </a:lnTo>
                <a:lnTo>
                  <a:pt x="2523" y="306"/>
                </a:lnTo>
                <a:lnTo>
                  <a:pt x="2508" y="286"/>
                </a:lnTo>
                <a:lnTo>
                  <a:pt x="2639" y="256"/>
                </a:lnTo>
                <a:lnTo>
                  <a:pt x="2601" y="261"/>
                </a:lnTo>
                <a:lnTo>
                  <a:pt x="2610" y="235"/>
                </a:lnTo>
                <a:lnTo>
                  <a:pt x="2683" y="256"/>
                </a:lnTo>
                <a:lnTo>
                  <a:pt x="2694" y="235"/>
                </a:lnTo>
                <a:lnTo>
                  <a:pt x="2711" y="286"/>
                </a:lnTo>
                <a:lnTo>
                  <a:pt x="2745" y="288"/>
                </a:lnTo>
                <a:lnTo>
                  <a:pt x="2714" y="268"/>
                </a:lnTo>
                <a:lnTo>
                  <a:pt x="2785" y="253"/>
                </a:lnTo>
                <a:lnTo>
                  <a:pt x="2865" y="268"/>
                </a:lnTo>
                <a:lnTo>
                  <a:pt x="2857" y="286"/>
                </a:lnTo>
                <a:lnTo>
                  <a:pt x="2931" y="301"/>
                </a:lnTo>
                <a:lnTo>
                  <a:pt x="2994" y="297"/>
                </a:lnTo>
                <a:lnTo>
                  <a:pt x="2997" y="248"/>
                </a:lnTo>
                <a:lnTo>
                  <a:pt x="3017" y="244"/>
                </a:lnTo>
                <a:lnTo>
                  <a:pt x="3176" y="297"/>
                </a:lnTo>
                <a:lnTo>
                  <a:pt x="3152" y="377"/>
                </a:lnTo>
                <a:lnTo>
                  <a:pt x="3228" y="433"/>
                </a:lnTo>
                <a:lnTo>
                  <a:pt x="3270" y="358"/>
                </a:lnTo>
                <a:lnTo>
                  <a:pt x="3295" y="389"/>
                </a:lnTo>
                <a:lnTo>
                  <a:pt x="3350" y="377"/>
                </a:lnTo>
                <a:lnTo>
                  <a:pt x="3422" y="406"/>
                </a:lnTo>
                <a:lnTo>
                  <a:pt x="3480" y="387"/>
                </a:lnTo>
                <a:lnTo>
                  <a:pt x="3475" y="358"/>
                </a:lnTo>
                <a:lnTo>
                  <a:pt x="3513" y="306"/>
                </a:lnTo>
                <a:lnTo>
                  <a:pt x="3753" y="343"/>
                </a:lnTo>
                <a:lnTo>
                  <a:pt x="3768" y="365"/>
                </a:lnTo>
                <a:lnTo>
                  <a:pt x="3738" y="375"/>
                </a:lnTo>
                <a:lnTo>
                  <a:pt x="3817" y="387"/>
                </a:lnTo>
                <a:lnTo>
                  <a:pt x="3845" y="425"/>
                </a:lnTo>
                <a:lnTo>
                  <a:pt x="4027" y="418"/>
                </a:lnTo>
                <a:lnTo>
                  <a:pt x="4060" y="446"/>
                </a:lnTo>
                <a:lnTo>
                  <a:pt x="4047" y="481"/>
                </a:lnTo>
                <a:lnTo>
                  <a:pt x="4098" y="508"/>
                </a:lnTo>
                <a:lnTo>
                  <a:pt x="4125" y="486"/>
                </a:lnTo>
                <a:lnTo>
                  <a:pt x="4255" y="503"/>
                </a:lnTo>
                <a:lnTo>
                  <a:pt x="4283" y="481"/>
                </a:lnTo>
                <a:lnTo>
                  <a:pt x="4298" y="514"/>
                </a:lnTo>
                <a:lnTo>
                  <a:pt x="4351" y="538"/>
                </a:lnTo>
                <a:lnTo>
                  <a:pt x="4376" y="521"/>
                </a:lnTo>
                <a:lnTo>
                  <a:pt x="4350" y="493"/>
                </a:lnTo>
                <a:lnTo>
                  <a:pt x="4366" y="470"/>
                </a:lnTo>
                <a:lnTo>
                  <a:pt x="4590" y="507"/>
                </a:lnTo>
                <a:lnTo>
                  <a:pt x="4738" y="595"/>
                </a:lnTo>
                <a:lnTo>
                  <a:pt x="4769" y="595"/>
                </a:lnTo>
                <a:lnTo>
                  <a:pt x="4807" y="672"/>
                </a:lnTo>
                <a:lnTo>
                  <a:pt x="4792" y="632"/>
                </a:lnTo>
                <a:lnTo>
                  <a:pt x="4815" y="628"/>
                </a:lnTo>
                <a:lnTo>
                  <a:pt x="4831" y="644"/>
                </a:lnTo>
                <a:lnTo>
                  <a:pt x="4873" y="639"/>
                </a:lnTo>
                <a:lnTo>
                  <a:pt x="4934" y="681"/>
                </a:lnTo>
                <a:lnTo>
                  <a:pt x="4848" y="727"/>
                </a:lnTo>
                <a:lnTo>
                  <a:pt x="4865" y="740"/>
                </a:lnTo>
                <a:lnTo>
                  <a:pt x="4835" y="749"/>
                </a:lnTo>
                <a:lnTo>
                  <a:pt x="4860" y="768"/>
                </a:lnTo>
                <a:lnTo>
                  <a:pt x="4807" y="768"/>
                </a:lnTo>
                <a:lnTo>
                  <a:pt x="4789" y="740"/>
                </a:lnTo>
                <a:lnTo>
                  <a:pt x="4771" y="751"/>
                </a:lnTo>
                <a:lnTo>
                  <a:pt x="4738" y="707"/>
                </a:lnTo>
                <a:lnTo>
                  <a:pt x="4677" y="710"/>
                </a:lnTo>
                <a:lnTo>
                  <a:pt x="4664" y="683"/>
                </a:lnTo>
                <a:lnTo>
                  <a:pt x="4676" y="672"/>
                </a:lnTo>
                <a:lnTo>
                  <a:pt x="4654" y="672"/>
                </a:lnTo>
                <a:lnTo>
                  <a:pt x="4635" y="681"/>
                </a:lnTo>
                <a:lnTo>
                  <a:pt x="4657" y="710"/>
                </a:lnTo>
                <a:lnTo>
                  <a:pt x="4644" y="729"/>
                </a:lnTo>
                <a:lnTo>
                  <a:pt x="4594" y="759"/>
                </a:lnTo>
                <a:lnTo>
                  <a:pt x="4561" y="753"/>
                </a:lnTo>
                <a:lnTo>
                  <a:pt x="4615" y="838"/>
                </a:lnTo>
                <a:lnTo>
                  <a:pt x="4607" y="869"/>
                </a:lnTo>
                <a:lnTo>
                  <a:pt x="4551" y="849"/>
                </a:lnTo>
                <a:lnTo>
                  <a:pt x="4552" y="860"/>
                </a:lnTo>
                <a:lnTo>
                  <a:pt x="4447" y="900"/>
                </a:lnTo>
                <a:lnTo>
                  <a:pt x="4355" y="986"/>
                </a:lnTo>
                <a:lnTo>
                  <a:pt x="4293" y="955"/>
                </a:lnTo>
                <a:lnTo>
                  <a:pt x="4233" y="990"/>
                </a:lnTo>
                <a:lnTo>
                  <a:pt x="4233" y="958"/>
                </a:lnTo>
                <a:lnTo>
                  <a:pt x="4200" y="992"/>
                </a:lnTo>
                <a:lnTo>
                  <a:pt x="4160" y="989"/>
                </a:lnTo>
                <a:lnTo>
                  <a:pt x="4117" y="1073"/>
                </a:lnTo>
                <a:lnTo>
                  <a:pt x="4151" y="1090"/>
                </a:lnTo>
                <a:lnTo>
                  <a:pt x="4135" y="1115"/>
                </a:lnTo>
                <a:lnTo>
                  <a:pt x="4152" y="1159"/>
                </a:lnTo>
                <a:lnTo>
                  <a:pt x="4123" y="1153"/>
                </a:lnTo>
                <a:lnTo>
                  <a:pt x="4104" y="1190"/>
                </a:lnTo>
                <a:lnTo>
                  <a:pt x="4117" y="1223"/>
                </a:lnTo>
                <a:lnTo>
                  <a:pt x="4055" y="1251"/>
                </a:lnTo>
                <a:lnTo>
                  <a:pt x="4060" y="1291"/>
                </a:lnTo>
                <a:lnTo>
                  <a:pt x="4016" y="1300"/>
                </a:lnTo>
                <a:lnTo>
                  <a:pt x="4004" y="1343"/>
                </a:lnTo>
                <a:lnTo>
                  <a:pt x="3967" y="1386"/>
                </a:lnTo>
                <a:lnTo>
                  <a:pt x="3935" y="1223"/>
                </a:lnTo>
                <a:lnTo>
                  <a:pt x="3939" y="1135"/>
                </a:lnTo>
                <a:lnTo>
                  <a:pt x="3967" y="1084"/>
                </a:lnTo>
                <a:lnTo>
                  <a:pt x="4011" y="1073"/>
                </a:lnTo>
                <a:lnTo>
                  <a:pt x="4113" y="965"/>
                </a:lnTo>
                <a:lnTo>
                  <a:pt x="4162" y="941"/>
                </a:lnTo>
                <a:lnTo>
                  <a:pt x="4180" y="876"/>
                </a:lnTo>
                <a:lnTo>
                  <a:pt x="4200" y="861"/>
                </a:lnTo>
                <a:lnTo>
                  <a:pt x="4161" y="860"/>
                </a:lnTo>
                <a:lnTo>
                  <a:pt x="4150" y="912"/>
                </a:lnTo>
                <a:lnTo>
                  <a:pt x="4064" y="957"/>
                </a:lnTo>
                <a:lnTo>
                  <a:pt x="4070" y="889"/>
                </a:lnTo>
                <a:lnTo>
                  <a:pt x="3977" y="904"/>
                </a:lnTo>
                <a:lnTo>
                  <a:pt x="3889" y="990"/>
                </a:lnTo>
                <a:lnTo>
                  <a:pt x="3907" y="1025"/>
                </a:lnTo>
                <a:lnTo>
                  <a:pt x="3812" y="1037"/>
                </a:lnTo>
                <a:lnTo>
                  <a:pt x="3801" y="1026"/>
                </a:lnTo>
                <a:lnTo>
                  <a:pt x="3833" y="1021"/>
                </a:lnTo>
                <a:lnTo>
                  <a:pt x="3754" y="999"/>
                </a:lnTo>
                <a:lnTo>
                  <a:pt x="3733" y="1021"/>
                </a:lnTo>
                <a:lnTo>
                  <a:pt x="3556" y="1023"/>
                </a:lnTo>
                <a:lnTo>
                  <a:pt x="3345" y="1221"/>
                </a:lnTo>
                <a:lnTo>
                  <a:pt x="3386" y="1230"/>
                </a:lnTo>
                <a:lnTo>
                  <a:pt x="3386" y="1262"/>
                </a:lnTo>
                <a:lnTo>
                  <a:pt x="3412" y="1242"/>
                </a:lnTo>
                <a:lnTo>
                  <a:pt x="3404" y="1271"/>
                </a:lnTo>
                <a:lnTo>
                  <a:pt x="3436" y="1254"/>
                </a:lnTo>
                <a:lnTo>
                  <a:pt x="3433" y="1274"/>
                </a:lnTo>
                <a:lnTo>
                  <a:pt x="3443" y="1242"/>
                </a:lnTo>
                <a:lnTo>
                  <a:pt x="3475" y="1242"/>
                </a:lnTo>
                <a:lnTo>
                  <a:pt x="3518" y="1285"/>
                </a:lnTo>
                <a:lnTo>
                  <a:pt x="3480" y="1290"/>
                </a:lnTo>
                <a:lnTo>
                  <a:pt x="3515" y="1303"/>
                </a:lnTo>
                <a:lnTo>
                  <a:pt x="3522" y="1330"/>
                </a:lnTo>
                <a:lnTo>
                  <a:pt x="3495" y="1391"/>
                </a:lnTo>
                <a:lnTo>
                  <a:pt x="3487" y="1487"/>
                </a:lnTo>
                <a:lnTo>
                  <a:pt x="3341" y="1685"/>
                </a:lnTo>
                <a:lnTo>
                  <a:pt x="3286" y="1710"/>
                </a:lnTo>
                <a:lnTo>
                  <a:pt x="3247" y="1685"/>
                </a:lnTo>
                <a:lnTo>
                  <a:pt x="3208" y="1720"/>
                </a:lnTo>
                <a:lnTo>
                  <a:pt x="3207" y="1715"/>
                </a:lnTo>
                <a:lnTo>
                  <a:pt x="3227" y="1685"/>
                </a:lnTo>
                <a:lnTo>
                  <a:pt x="3217" y="1635"/>
                </a:lnTo>
                <a:lnTo>
                  <a:pt x="3281" y="1613"/>
                </a:lnTo>
                <a:lnTo>
                  <a:pt x="3331" y="1483"/>
                </a:lnTo>
                <a:lnTo>
                  <a:pt x="3223" y="1515"/>
                </a:lnTo>
                <a:lnTo>
                  <a:pt x="3207" y="1464"/>
                </a:lnTo>
                <a:lnTo>
                  <a:pt x="3120" y="1435"/>
                </a:lnTo>
                <a:lnTo>
                  <a:pt x="3066" y="1300"/>
                </a:lnTo>
                <a:lnTo>
                  <a:pt x="3008" y="1274"/>
                </a:lnTo>
                <a:lnTo>
                  <a:pt x="2903" y="1312"/>
                </a:lnTo>
                <a:lnTo>
                  <a:pt x="2924" y="1339"/>
                </a:lnTo>
                <a:lnTo>
                  <a:pt x="2879" y="1420"/>
                </a:lnTo>
                <a:lnTo>
                  <a:pt x="2839" y="1443"/>
                </a:lnTo>
                <a:lnTo>
                  <a:pt x="2795" y="1424"/>
                </a:lnTo>
                <a:lnTo>
                  <a:pt x="2740" y="1415"/>
                </a:lnTo>
                <a:lnTo>
                  <a:pt x="2605" y="1452"/>
                </a:lnTo>
                <a:lnTo>
                  <a:pt x="2484" y="1395"/>
                </a:lnTo>
                <a:lnTo>
                  <a:pt x="2408" y="1406"/>
                </a:lnTo>
                <a:lnTo>
                  <a:pt x="2379" y="1361"/>
                </a:lnTo>
                <a:lnTo>
                  <a:pt x="2302" y="1330"/>
                </a:lnTo>
                <a:lnTo>
                  <a:pt x="2264" y="1363"/>
                </a:lnTo>
                <a:lnTo>
                  <a:pt x="2260" y="1423"/>
                </a:lnTo>
                <a:lnTo>
                  <a:pt x="2087" y="1395"/>
                </a:lnTo>
                <a:lnTo>
                  <a:pt x="1993" y="1452"/>
                </a:lnTo>
                <a:lnTo>
                  <a:pt x="1945" y="1472"/>
                </a:lnTo>
                <a:lnTo>
                  <a:pt x="1884" y="1429"/>
                </a:lnTo>
                <a:lnTo>
                  <a:pt x="1847" y="1453"/>
                </a:lnTo>
                <a:lnTo>
                  <a:pt x="1772" y="1424"/>
                </a:lnTo>
                <a:lnTo>
                  <a:pt x="1745" y="1420"/>
                </a:lnTo>
                <a:lnTo>
                  <a:pt x="1723" y="1375"/>
                </a:lnTo>
                <a:lnTo>
                  <a:pt x="1683" y="1375"/>
                </a:lnTo>
                <a:lnTo>
                  <a:pt x="1667" y="1381"/>
                </a:lnTo>
                <a:lnTo>
                  <a:pt x="1637" y="1347"/>
                </a:lnTo>
                <a:lnTo>
                  <a:pt x="1616" y="1356"/>
                </a:lnTo>
                <a:lnTo>
                  <a:pt x="1595" y="1367"/>
                </a:lnTo>
                <a:lnTo>
                  <a:pt x="1513" y="1293"/>
                </a:lnTo>
                <a:lnTo>
                  <a:pt x="1490" y="1286"/>
                </a:lnTo>
                <a:lnTo>
                  <a:pt x="1436" y="1230"/>
                </a:lnTo>
                <a:lnTo>
                  <a:pt x="1383" y="1262"/>
                </a:lnTo>
                <a:lnTo>
                  <a:pt x="1374" y="1241"/>
                </a:lnTo>
                <a:lnTo>
                  <a:pt x="1298" y="1238"/>
                </a:lnTo>
                <a:lnTo>
                  <a:pt x="1268" y="1198"/>
                </a:lnTo>
                <a:lnTo>
                  <a:pt x="1230" y="1202"/>
                </a:lnTo>
                <a:lnTo>
                  <a:pt x="1214" y="1217"/>
                </a:lnTo>
                <a:lnTo>
                  <a:pt x="1164" y="1227"/>
                </a:lnTo>
                <a:lnTo>
                  <a:pt x="1147" y="1217"/>
                </a:lnTo>
                <a:lnTo>
                  <a:pt x="1130" y="1247"/>
                </a:lnTo>
                <a:lnTo>
                  <a:pt x="1115" y="1241"/>
                </a:lnTo>
                <a:lnTo>
                  <a:pt x="1055" y="1250"/>
                </a:lnTo>
                <a:lnTo>
                  <a:pt x="1034" y="1241"/>
                </a:lnTo>
                <a:lnTo>
                  <a:pt x="1025" y="1250"/>
                </a:lnTo>
                <a:lnTo>
                  <a:pt x="1059" y="1286"/>
                </a:lnTo>
                <a:lnTo>
                  <a:pt x="1035" y="1308"/>
                </a:lnTo>
                <a:lnTo>
                  <a:pt x="1039" y="1338"/>
                </a:lnTo>
                <a:lnTo>
                  <a:pt x="1073" y="1339"/>
                </a:lnTo>
                <a:lnTo>
                  <a:pt x="1087" y="1367"/>
                </a:lnTo>
                <a:lnTo>
                  <a:pt x="1078" y="1386"/>
                </a:lnTo>
                <a:lnTo>
                  <a:pt x="1055" y="1375"/>
                </a:lnTo>
                <a:lnTo>
                  <a:pt x="1034" y="1386"/>
                </a:lnTo>
                <a:lnTo>
                  <a:pt x="1015" y="1376"/>
                </a:lnTo>
                <a:lnTo>
                  <a:pt x="1005" y="1356"/>
                </a:lnTo>
                <a:lnTo>
                  <a:pt x="982" y="1367"/>
                </a:lnTo>
                <a:lnTo>
                  <a:pt x="963" y="1358"/>
                </a:lnTo>
                <a:lnTo>
                  <a:pt x="945" y="1375"/>
                </a:lnTo>
                <a:lnTo>
                  <a:pt x="916" y="1377"/>
                </a:lnTo>
                <a:lnTo>
                  <a:pt x="901" y="1356"/>
                </a:lnTo>
                <a:lnTo>
                  <a:pt x="807" y="1348"/>
                </a:lnTo>
                <a:lnTo>
                  <a:pt x="796" y="1361"/>
                </a:lnTo>
                <a:lnTo>
                  <a:pt x="786" y="1359"/>
                </a:lnTo>
                <a:lnTo>
                  <a:pt x="772" y="1382"/>
                </a:lnTo>
                <a:lnTo>
                  <a:pt x="775" y="1406"/>
                </a:lnTo>
                <a:lnTo>
                  <a:pt x="766" y="1407"/>
                </a:lnTo>
                <a:lnTo>
                  <a:pt x="757" y="1386"/>
                </a:lnTo>
                <a:lnTo>
                  <a:pt x="743" y="1390"/>
                </a:lnTo>
                <a:lnTo>
                  <a:pt x="740" y="1457"/>
                </a:lnTo>
                <a:lnTo>
                  <a:pt x="756" y="1477"/>
                </a:lnTo>
                <a:lnTo>
                  <a:pt x="756" y="1496"/>
                </a:lnTo>
                <a:lnTo>
                  <a:pt x="769" y="1494"/>
                </a:lnTo>
                <a:lnTo>
                  <a:pt x="786" y="1484"/>
                </a:lnTo>
                <a:lnTo>
                  <a:pt x="804" y="1515"/>
                </a:lnTo>
                <a:lnTo>
                  <a:pt x="819" y="1536"/>
                </a:lnTo>
                <a:lnTo>
                  <a:pt x="833" y="1559"/>
                </a:lnTo>
                <a:lnTo>
                  <a:pt x="853" y="1565"/>
                </a:lnTo>
                <a:lnTo>
                  <a:pt x="825" y="1587"/>
                </a:lnTo>
                <a:lnTo>
                  <a:pt x="806" y="1568"/>
                </a:lnTo>
                <a:lnTo>
                  <a:pt x="786" y="1645"/>
                </a:lnTo>
                <a:lnTo>
                  <a:pt x="809" y="1662"/>
                </a:lnTo>
                <a:lnTo>
                  <a:pt x="830" y="1733"/>
                </a:lnTo>
                <a:lnTo>
                  <a:pt x="812" y="1720"/>
                </a:lnTo>
                <a:lnTo>
                  <a:pt x="791" y="1715"/>
                </a:lnTo>
                <a:lnTo>
                  <a:pt x="769" y="1710"/>
                </a:lnTo>
                <a:lnTo>
                  <a:pt x="756" y="1703"/>
                </a:lnTo>
                <a:lnTo>
                  <a:pt x="740" y="1701"/>
                </a:lnTo>
                <a:lnTo>
                  <a:pt x="726" y="1674"/>
                </a:lnTo>
                <a:lnTo>
                  <a:pt x="695" y="1690"/>
                </a:lnTo>
                <a:lnTo>
                  <a:pt x="668" y="1689"/>
                </a:lnTo>
                <a:lnTo>
                  <a:pt x="652" y="1666"/>
                </a:lnTo>
                <a:lnTo>
                  <a:pt x="605" y="1646"/>
                </a:lnTo>
                <a:lnTo>
                  <a:pt x="557" y="1650"/>
                </a:lnTo>
                <a:lnTo>
                  <a:pt x="509" y="1612"/>
                </a:lnTo>
                <a:lnTo>
                  <a:pt x="547" y="1579"/>
                </a:lnTo>
                <a:lnTo>
                  <a:pt x="552" y="1549"/>
                </a:lnTo>
                <a:lnTo>
                  <a:pt x="551" y="1521"/>
                </a:lnTo>
                <a:lnTo>
                  <a:pt x="555" y="1500"/>
                </a:lnTo>
                <a:lnTo>
                  <a:pt x="580" y="1491"/>
                </a:lnTo>
                <a:lnTo>
                  <a:pt x="566" y="1448"/>
                </a:lnTo>
                <a:lnTo>
                  <a:pt x="536" y="1435"/>
                </a:lnTo>
                <a:lnTo>
                  <a:pt x="523" y="1428"/>
                </a:lnTo>
                <a:lnTo>
                  <a:pt x="503" y="1435"/>
                </a:lnTo>
                <a:lnTo>
                  <a:pt x="458" y="1423"/>
                </a:lnTo>
                <a:lnTo>
                  <a:pt x="424" y="1378"/>
                </a:lnTo>
                <a:lnTo>
                  <a:pt x="398" y="1367"/>
                </a:lnTo>
                <a:lnTo>
                  <a:pt x="385" y="1324"/>
                </a:lnTo>
                <a:lnTo>
                  <a:pt x="360" y="1320"/>
                </a:lnTo>
                <a:lnTo>
                  <a:pt x="337" y="1334"/>
                </a:lnTo>
                <a:lnTo>
                  <a:pt x="322" y="1343"/>
                </a:lnTo>
                <a:lnTo>
                  <a:pt x="313" y="1324"/>
                </a:lnTo>
                <a:lnTo>
                  <a:pt x="302" y="1307"/>
                </a:lnTo>
                <a:lnTo>
                  <a:pt x="335" y="1304"/>
                </a:lnTo>
                <a:lnTo>
                  <a:pt x="333" y="1291"/>
                </a:lnTo>
                <a:lnTo>
                  <a:pt x="324" y="1281"/>
                </a:lnTo>
                <a:lnTo>
                  <a:pt x="313" y="1271"/>
                </a:lnTo>
                <a:lnTo>
                  <a:pt x="297" y="1227"/>
                </a:lnTo>
                <a:lnTo>
                  <a:pt x="271" y="1203"/>
                </a:lnTo>
                <a:lnTo>
                  <a:pt x="245" y="1202"/>
                </a:lnTo>
                <a:lnTo>
                  <a:pt x="221" y="1202"/>
                </a:lnTo>
                <a:lnTo>
                  <a:pt x="201" y="1188"/>
                </a:lnTo>
                <a:lnTo>
                  <a:pt x="184" y="1184"/>
                </a:lnTo>
                <a:lnTo>
                  <a:pt x="169" y="1184"/>
                </a:lnTo>
                <a:lnTo>
                  <a:pt x="160" y="1198"/>
                </a:lnTo>
                <a:lnTo>
                  <a:pt x="142" y="1214"/>
                </a:lnTo>
                <a:lnTo>
                  <a:pt x="140" y="1235"/>
                </a:lnTo>
                <a:lnTo>
                  <a:pt x="132" y="1241"/>
                </a:lnTo>
                <a:lnTo>
                  <a:pt x="121" y="1271"/>
                </a:lnTo>
                <a:lnTo>
                  <a:pt x="112" y="1262"/>
                </a:lnTo>
                <a:lnTo>
                  <a:pt x="108" y="1250"/>
                </a:lnTo>
                <a:lnTo>
                  <a:pt x="0" y="1233"/>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13" name="Freeform 133"/>
          <p:cNvSpPr>
            <a:spLocks/>
          </p:cNvSpPr>
          <p:nvPr/>
        </p:nvSpPr>
        <p:spPr bwMode="auto">
          <a:xfrm>
            <a:off x="5521476" y="2443365"/>
            <a:ext cx="114300" cy="55562"/>
          </a:xfrm>
          <a:custGeom>
            <a:avLst/>
            <a:gdLst>
              <a:gd name="T0" fmla="*/ 0 w 145"/>
              <a:gd name="T1" fmla="*/ 49 h 69"/>
              <a:gd name="T2" fmla="*/ 29 w 145"/>
              <a:gd name="T3" fmla="*/ 31 h 69"/>
              <a:gd name="T4" fmla="*/ 6 w 145"/>
              <a:gd name="T5" fmla="*/ 19 h 69"/>
              <a:gd name="T6" fmla="*/ 111 w 145"/>
              <a:gd name="T7" fmla="*/ 0 h 69"/>
              <a:gd name="T8" fmla="*/ 127 w 145"/>
              <a:gd name="T9" fmla="*/ 1 h 69"/>
              <a:gd name="T10" fmla="*/ 110 w 145"/>
              <a:gd name="T11" fmla="*/ 16 h 69"/>
              <a:gd name="T12" fmla="*/ 145 w 145"/>
              <a:gd name="T13" fmla="*/ 16 h 69"/>
              <a:gd name="T14" fmla="*/ 53 w 145"/>
              <a:gd name="T15" fmla="*/ 56 h 69"/>
              <a:gd name="T16" fmla="*/ 29 w 145"/>
              <a:gd name="T17" fmla="*/ 69 h 69"/>
              <a:gd name="T18" fmla="*/ 35 w 145"/>
              <a:gd name="T19" fmla="*/ 50 h 69"/>
              <a:gd name="T20" fmla="*/ 0 w 145"/>
              <a:gd name="T21" fmla="*/ 49 h 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5"/>
              <a:gd name="T34" fmla="*/ 0 h 69"/>
              <a:gd name="T35" fmla="*/ 145 w 145"/>
              <a:gd name="T36" fmla="*/ 69 h 6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5" h="69">
                <a:moveTo>
                  <a:pt x="0" y="49"/>
                </a:moveTo>
                <a:lnTo>
                  <a:pt x="29" y="31"/>
                </a:lnTo>
                <a:lnTo>
                  <a:pt x="6" y="19"/>
                </a:lnTo>
                <a:lnTo>
                  <a:pt x="111" y="0"/>
                </a:lnTo>
                <a:lnTo>
                  <a:pt x="127" y="1"/>
                </a:lnTo>
                <a:lnTo>
                  <a:pt x="110" y="16"/>
                </a:lnTo>
                <a:lnTo>
                  <a:pt x="145" y="16"/>
                </a:lnTo>
                <a:lnTo>
                  <a:pt x="53" y="56"/>
                </a:lnTo>
                <a:lnTo>
                  <a:pt x="29" y="69"/>
                </a:lnTo>
                <a:lnTo>
                  <a:pt x="35" y="50"/>
                </a:lnTo>
                <a:lnTo>
                  <a:pt x="0" y="49"/>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14" name="Freeform 134"/>
          <p:cNvSpPr>
            <a:spLocks/>
          </p:cNvSpPr>
          <p:nvPr/>
        </p:nvSpPr>
        <p:spPr bwMode="auto">
          <a:xfrm>
            <a:off x="5557989" y="3022802"/>
            <a:ext cx="46037" cy="26988"/>
          </a:xfrm>
          <a:custGeom>
            <a:avLst/>
            <a:gdLst/>
            <a:ahLst/>
            <a:cxnLst>
              <a:cxn ang="0">
                <a:pos x="0" y="34"/>
              </a:cxn>
              <a:cxn ang="0">
                <a:pos x="18" y="0"/>
              </a:cxn>
              <a:cxn ang="0">
                <a:pos x="58" y="18"/>
              </a:cxn>
              <a:cxn ang="0">
                <a:pos x="0" y="34"/>
              </a:cxn>
            </a:cxnLst>
            <a:rect l="0" t="0" r="r" b="b"/>
            <a:pathLst>
              <a:path w="58" h="34">
                <a:moveTo>
                  <a:pt x="0" y="34"/>
                </a:moveTo>
                <a:lnTo>
                  <a:pt x="18" y="0"/>
                </a:lnTo>
                <a:lnTo>
                  <a:pt x="58" y="18"/>
                </a:lnTo>
                <a:lnTo>
                  <a:pt x="0" y="34"/>
                </a:lnTo>
                <a:close/>
              </a:path>
            </a:pathLst>
          </a:custGeom>
          <a:solidFill>
            <a:srgbClr val="38B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15" name="Freeform 135"/>
          <p:cNvSpPr>
            <a:spLocks/>
          </p:cNvSpPr>
          <p:nvPr/>
        </p:nvSpPr>
        <p:spPr bwMode="auto">
          <a:xfrm>
            <a:off x="5634189" y="2849765"/>
            <a:ext cx="141287" cy="115887"/>
          </a:xfrm>
          <a:custGeom>
            <a:avLst/>
            <a:gdLst>
              <a:gd name="T0" fmla="*/ 0 w 179"/>
              <a:gd name="T1" fmla="*/ 72 h 145"/>
              <a:gd name="T2" fmla="*/ 17 w 179"/>
              <a:gd name="T3" fmla="*/ 101 h 145"/>
              <a:gd name="T4" fmla="*/ 35 w 179"/>
              <a:gd name="T5" fmla="*/ 91 h 145"/>
              <a:gd name="T6" fmla="*/ 55 w 179"/>
              <a:gd name="T7" fmla="*/ 112 h 145"/>
              <a:gd name="T8" fmla="*/ 72 w 179"/>
              <a:gd name="T9" fmla="*/ 101 h 145"/>
              <a:gd name="T10" fmla="*/ 66 w 179"/>
              <a:gd name="T11" fmla="*/ 139 h 145"/>
              <a:gd name="T12" fmla="*/ 179 w 179"/>
              <a:gd name="T13" fmla="*/ 145 h 145"/>
              <a:gd name="T14" fmla="*/ 134 w 179"/>
              <a:gd name="T15" fmla="*/ 120 h 145"/>
              <a:gd name="T16" fmla="*/ 112 w 179"/>
              <a:gd name="T17" fmla="*/ 73 h 145"/>
              <a:gd name="T18" fmla="*/ 115 w 179"/>
              <a:gd name="T19" fmla="*/ 26 h 145"/>
              <a:gd name="T20" fmla="*/ 143 w 179"/>
              <a:gd name="T21" fmla="*/ 0 h 145"/>
              <a:gd name="T22" fmla="*/ 46 w 179"/>
              <a:gd name="T23" fmla="*/ 9 h 145"/>
              <a:gd name="T24" fmla="*/ 24 w 179"/>
              <a:gd name="T25" fmla="*/ 72 h 145"/>
              <a:gd name="T26" fmla="*/ 0 w 179"/>
              <a:gd name="T27" fmla="*/ 72 h 1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9"/>
              <a:gd name="T43" fmla="*/ 0 h 145"/>
              <a:gd name="T44" fmla="*/ 179 w 179"/>
              <a:gd name="T45" fmla="*/ 145 h 1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9" h="145">
                <a:moveTo>
                  <a:pt x="0" y="72"/>
                </a:moveTo>
                <a:lnTo>
                  <a:pt x="17" y="101"/>
                </a:lnTo>
                <a:lnTo>
                  <a:pt x="35" y="91"/>
                </a:lnTo>
                <a:lnTo>
                  <a:pt x="55" y="112"/>
                </a:lnTo>
                <a:lnTo>
                  <a:pt x="72" y="101"/>
                </a:lnTo>
                <a:lnTo>
                  <a:pt x="66" y="139"/>
                </a:lnTo>
                <a:lnTo>
                  <a:pt x="179" y="145"/>
                </a:lnTo>
                <a:lnTo>
                  <a:pt x="134" y="120"/>
                </a:lnTo>
                <a:lnTo>
                  <a:pt x="112" y="73"/>
                </a:lnTo>
                <a:lnTo>
                  <a:pt x="115" y="26"/>
                </a:lnTo>
                <a:lnTo>
                  <a:pt x="143" y="0"/>
                </a:lnTo>
                <a:lnTo>
                  <a:pt x="46" y="9"/>
                </a:lnTo>
                <a:lnTo>
                  <a:pt x="24" y="72"/>
                </a:lnTo>
                <a:lnTo>
                  <a:pt x="0" y="72"/>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16" name="Freeform 136"/>
          <p:cNvSpPr>
            <a:spLocks/>
          </p:cNvSpPr>
          <p:nvPr/>
        </p:nvSpPr>
        <p:spPr bwMode="auto">
          <a:xfrm>
            <a:off x="5683401" y="2660852"/>
            <a:ext cx="354013" cy="188913"/>
          </a:xfrm>
          <a:custGeom>
            <a:avLst/>
            <a:gdLst>
              <a:gd name="T0" fmla="*/ 0 w 447"/>
              <a:gd name="T1" fmla="*/ 201 h 238"/>
              <a:gd name="T2" fmla="*/ 41 w 447"/>
              <a:gd name="T3" fmla="*/ 209 h 238"/>
              <a:gd name="T4" fmla="*/ 14 w 447"/>
              <a:gd name="T5" fmla="*/ 230 h 238"/>
              <a:gd name="T6" fmla="*/ 89 w 447"/>
              <a:gd name="T7" fmla="*/ 238 h 238"/>
              <a:gd name="T8" fmla="*/ 93 w 447"/>
              <a:gd name="T9" fmla="*/ 209 h 238"/>
              <a:gd name="T10" fmla="*/ 112 w 447"/>
              <a:gd name="T11" fmla="*/ 214 h 238"/>
              <a:gd name="T12" fmla="*/ 91 w 447"/>
              <a:gd name="T13" fmla="*/ 197 h 238"/>
              <a:gd name="T14" fmla="*/ 119 w 447"/>
              <a:gd name="T15" fmla="*/ 202 h 238"/>
              <a:gd name="T16" fmla="*/ 113 w 447"/>
              <a:gd name="T17" fmla="*/ 173 h 238"/>
              <a:gd name="T18" fmla="*/ 128 w 447"/>
              <a:gd name="T19" fmla="*/ 192 h 238"/>
              <a:gd name="T20" fmla="*/ 148 w 447"/>
              <a:gd name="T21" fmla="*/ 176 h 238"/>
              <a:gd name="T22" fmla="*/ 136 w 447"/>
              <a:gd name="T23" fmla="*/ 154 h 238"/>
              <a:gd name="T24" fmla="*/ 180 w 447"/>
              <a:gd name="T25" fmla="*/ 158 h 238"/>
              <a:gd name="T26" fmla="*/ 167 w 447"/>
              <a:gd name="T27" fmla="*/ 146 h 238"/>
              <a:gd name="T28" fmla="*/ 189 w 447"/>
              <a:gd name="T29" fmla="*/ 148 h 238"/>
              <a:gd name="T30" fmla="*/ 201 w 447"/>
              <a:gd name="T31" fmla="*/ 127 h 238"/>
              <a:gd name="T32" fmla="*/ 423 w 447"/>
              <a:gd name="T33" fmla="*/ 50 h 238"/>
              <a:gd name="T34" fmla="*/ 447 w 447"/>
              <a:gd name="T35" fmla="*/ 21 h 238"/>
              <a:gd name="T36" fmla="*/ 402 w 447"/>
              <a:gd name="T37" fmla="*/ 0 h 238"/>
              <a:gd name="T38" fmla="*/ 309 w 447"/>
              <a:gd name="T39" fmla="*/ 48 h 238"/>
              <a:gd name="T40" fmla="*/ 214 w 447"/>
              <a:gd name="T41" fmla="*/ 48 h 238"/>
              <a:gd name="T42" fmla="*/ 112 w 447"/>
              <a:gd name="T43" fmla="*/ 111 h 238"/>
              <a:gd name="T44" fmla="*/ 55 w 447"/>
              <a:gd name="T45" fmla="*/ 122 h 238"/>
              <a:gd name="T46" fmla="*/ 56 w 447"/>
              <a:gd name="T47" fmla="*/ 146 h 238"/>
              <a:gd name="T48" fmla="*/ 89 w 447"/>
              <a:gd name="T49" fmla="*/ 148 h 238"/>
              <a:gd name="T50" fmla="*/ 53 w 447"/>
              <a:gd name="T51" fmla="*/ 149 h 238"/>
              <a:gd name="T52" fmla="*/ 70 w 447"/>
              <a:gd name="T53" fmla="*/ 162 h 238"/>
              <a:gd name="T54" fmla="*/ 41 w 447"/>
              <a:gd name="T55" fmla="*/ 176 h 238"/>
              <a:gd name="T56" fmla="*/ 72 w 447"/>
              <a:gd name="T57" fmla="*/ 188 h 238"/>
              <a:gd name="T58" fmla="*/ 0 w 447"/>
              <a:gd name="T59" fmla="*/ 201 h 23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47"/>
              <a:gd name="T91" fmla="*/ 0 h 238"/>
              <a:gd name="T92" fmla="*/ 447 w 447"/>
              <a:gd name="T93" fmla="*/ 238 h 23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47" h="238">
                <a:moveTo>
                  <a:pt x="0" y="201"/>
                </a:moveTo>
                <a:lnTo>
                  <a:pt x="41" y="209"/>
                </a:lnTo>
                <a:lnTo>
                  <a:pt x="14" y="230"/>
                </a:lnTo>
                <a:lnTo>
                  <a:pt x="89" y="238"/>
                </a:lnTo>
                <a:lnTo>
                  <a:pt x="93" y="209"/>
                </a:lnTo>
                <a:lnTo>
                  <a:pt x="112" y="214"/>
                </a:lnTo>
                <a:lnTo>
                  <a:pt x="91" y="197"/>
                </a:lnTo>
                <a:lnTo>
                  <a:pt x="119" y="202"/>
                </a:lnTo>
                <a:lnTo>
                  <a:pt x="113" y="173"/>
                </a:lnTo>
                <a:lnTo>
                  <a:pt x="128" y="192"/>
                </a:lnTo>
                <a:lnTo>
                  <a:pt x="148" y="176"/>
                </a:lnTo>
                <a:lnTo>
                  <a:pt x="136" y="154"/>
                </a:lnTo>
                <a:lnTo>
                  <a:pt x="180" y="158"/>
                </a:lnTo>
                <a:lnTo>
                  <a:pt x="167" y="146"/>
                </a:lnTo>
                <a:lnTo>
                  <a:pt x="189" y="148"/>
                </a:lnTo>
                <a:lnTo>
                  <a:pt x="201" y="127"/>
                </a:lnTo>
                <a:lnTo>
                  <a:pt x="423" y="50"/>
                </a:lnTo>
                <a:lnTo>
                  <a:pt x="447" y="21"/>
                </a:lnTo>
                <a:lnTo>
                  <a:pt x="402" y="0"/>
                </a:lnTo>
                <a:lnTo>
                  <a:pt x="309" y="48"/>
                </a:lnTo>
                <a:lnTo>
                  <a:pt x="214" y="48"/>
                </a:lnTo>
                <a:lnTo>
                  <a:pt x="112" y="111"/>
                </a:lnTo>
                <a:lnTo>
                  <a:pt x="55" y="122"/>
                </a:lnTo>
                <a:lnTo>
                  <a:pt x="56" y="146"/>
                </a:lnTo>
                <a:lnTo>
                  <a:pt x="89" y="148"/>
                </a:lnTo>
                <a:lnTo>
                  <a:pt x="53" y="149"/>
                </a:lnTo>
                <a:lnTo>
                  <a:pt x="70" y="162"/>
                </a:lnTo>
                <a:lnTo>
                  <a:pt x="41" y="176"/>
                </a:lnTo>
                <a:lnTo>
                  <a:pt x="72" y="188"/>
                </a:lnTo>
                <a:lnTo>
                  <a:pt x="0" y="201"/>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17" name="Freeform 137"/>
          <p:cNvSpPr>
            <a:spLocks/>
          </p:cNvSpPr>
          <p:nvPr/>
        </p:nvSpPr>
        <p:spPr bwMode="auto">
          <a:xfrm>
            <a:off x="5886601" y="2414790"/>
            <a:ext cx="68263" cy="38100"/>
          </a:xfrm>
          <a:custGeom>
            <a:avLst/>
            <a:gdLst>
              <a:gd name="T0" fmla="*/ 0 w 86"/>
              <a:gd name="T1" fmla="*/ 34 h 48"/>
              <a:gd name="T2" fmla="*/ 25 w 86"/>
              <a:gd name="T3" fmla="*/ 48 h 48"/>
              <a:gd name="T4" fmla="*/ 86 w 86"/>
              <a:gd name="T5" fmla="*/ 32 h 48"/>
              <a:gd name="T6" fmla="*/ 50 w 86"/>
              <a:gd name="T7" fmla="*/ 0 h 48"/>
              <a:gd name="T8" fmla="*/ 0 w 86"/>
              <a:gd name="T9" fmla="*/ 34 h 48"/>
              <a:gd name="T10" fmla="*/ 0 60000 65536"/>
              <a:gd name="T11" fmla="*/ 0 60000 65536"/>
              <a:gd name="T12" fmla="*/ 0 60000 65536"/>
              <a:gd name="T13" fmla="*/ 0 60000 65536"/>
              <a:gd name="T14" fmla="*/ 0 60000 65536"/>
              <a:gd name="T15" fmla="*/ 0 w 86"/>
              <a:gd name="T16" fmla="*/ 0 h 48"/>
              <a:gd name="T17" fmla="*/ 86 w 86"/>
              <a:gd name="T18" fmla="*/ 48 h 48"/>
            </a:gdLst>
            <a:ahLst/>
            <a:cxnLst>
              <a:cxn ang="T10">
                <a:pos x="T0" y="T1"/>
              </a:cxn>
              <a:cxn ang="T11">
                <a:pos x="T2" y="T3"/>
              </a:cxn>
              <a:cxn ang="T12">
                <a:pos x="T4" y="T5"/>
              </a:cxn>
              <a:cxn ang="T13">
                <a:pos x="T6" y="T7"/>
              </a:cxn>
              <a:cxn ang="T14">
                <a:pos x="T8" y="T9"/>
              </a:cxn>
            </a:cxnLst>
            <a:rect l="T15" t="T16" r="T17" b="T18"/>
            <a:pathLst>
              <a:path w="86" h="48">
                <a:moveTo>
                  <a:pt x="0" y="34"/>
                </a:moveTo>
                <a:lnTo>
                  <a:pt x="25" y="48"/>
                </a:lnTo>
                <a:lnTo>
                  <a:pt x="86" y="32"/>
                </a:lnTo>
                <a:lnTo>
                  <a:pt x="50" y="0"/>
                </a:lnTo>
                <a:lnTo>
                  <a:pt x="0" y="34"/>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18" name="Freeform 138"/>
          <p:cNvSpPr>
            <a:spLocks/>
          </p:cNvSpPr>
          <p:nvPr/>
        </p:nvSpPr>
        <p:spPr bwMode="auto">
          <a:xfrm>
            <a:off x="6539064" y="2492577"/>
            <a:ext cx="63500" cy="20638"/>
          </a:xfrm>
          <a:custGeom>
            <a:avLst/>
            <a:gdLst/>
            <a:ahLst/>
            <a:cxnLst>
              <a:cxn ang="0">
                <a:pos x="0" y="0"/>
              </a:cxn>
              <a:cxn ang="0">
                <a:pos x="36" y="23"/>
              </a:cxn>
              <a:cxn ang="0">
                <a:pos x="24" y="28"/>
              </a:cxn>
              <a:cxn ang="0">
                <a:pos x="54" y="28"/>
              </a:cxn>
              <a:cxn ang="0">
                <a:pos x="78" y="13"/>
              </a:cxn>
              <a:cxn ang="0">
                <a:pos x="0" y="0"/>
              </a:cxn>
            </a:cxnLst>
            <a:rect l="0" t="0" r="r" b="b"/>
            <a:pathLst>
              <a:path w="78" h="28">
                <a:moveTo>
                  <a:pt x="0" y="0"/>
                </a:moveTo>
                <a:lnTo>
                  <a:pt x="36" y="23"/>
                </a:lnTo>
                <a:lnTo>
                  <a:pt x="24" y="28"/>
                </a:lnTo>
                <a:lnTo>
                  <a:pt x="54" y="28"/>
                </a:lnTo>
                <a:lnTo>
                  <a:pt x="78" y="13"/>
                </a:lnTo>
                <a:lnTo>
                  <a:pt x="0" y="0"/>
                </a:lnTo>
                <a:close/>
              </a:path>
            </a:pathLst>
          </a:custGeom>
          <a:solidFill>
            <a:srgbClr val="38B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19" name="Freeform 139"/>
          <p:cNvSpPr>
            <a:spLocks/>
          </p:cNvSpPr>
          <p:nvPr/>
        </p:nvSpPr>
        <p:spPr bwMode="auto">
          <a:xfrm>
            <a:off x="6550176" y="2424315"/>
            <a:ext cx="146050" cy="71437"/>
          </a:xfrm>
          <a:custGeom>
            <a:avLst/>
            <a:gdLst>
              <a:gd name="T0" fmla="*/ 0 w 183"/>
              <a:gd name="T1" fmla="*/ 72 h 90"/>
              <a:gd name="T2" fmla="*/ 49 w 183"/>
              <a:gd name="T3" fmla="*/ 23 h 90"/>
              <a:gd name="T4" fmla="*/ 117 w 183"/>
              <a:gd name="T5" fmla="*/ 0 h 90"/>
              <a:gd name="T6" fmla="*/ 183 w 183"/>
              <a:gd name="T7" fmla="*/ 42 h 90"/>
              <a:gd name="T8" fmla="*/ 161 w 183"/>
              <a:gd name="T9" fmla="*/ 50 h 90"/>
              <a:gd name="T10" fmla="*/ 168 w 183"/>
              <a:gd name="T11" fmla="*/ 71 h 90"/>
              <a:gd name="T12" fmla="*/ 74 w 183"/>
              <a:gd name="T13" fmla="*/ 90 h 90"/>
              <a:gd name="T14" fmla="*/ 0 w 183"/>
              <a:gd name="T15" fmla="*/ 72 h 90"/>
              <a:gd name="T16" fmla="*/ 0 60000 65536"/>
              <a:gd name="T17" fmla="*/ 0 60000 65536"/>
              <a:gd name="T18" fmla="*/ 0 60000 65536"/>
              <a:gd name="T19" fmla="*/ 0 60000 65536"/>
              <a:gd name="T20" fmla="*/ 0 60000 65536"/>
              <a:gd name="T21" fmla="*/ 0 60000 65536"/>
              <a:gd name="T22" fmla="*/ 0 60000 65536"/>
              <a:gd name="T23" fmla="*/ 0 60000 65536"/>
              <a:gd name="T24" fmla="*/ 0 w 183"/>
              <a:gd name="T25" fmla="*/ 0 h 90"/>
              <a:gd name="T26" fmla="*/ 183 w 183"/>
              <a:gd name="T27" fmla="*/ 90 h 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3" h="90">
                <a:moveTo>
                  <a:pt x="0" y="72"/>
                </a:moveTo>
                <a:lnTo>
                  <a:pt x="49" y="23"/>
                </a:lnTo>
                <a:lnTo>
                  <a:pt x="117" y="0"/>
                </a:lnTo>
                <a:lnTo>
                  <a:pt x="183" y="42"/>
                </a:lnTo>
                <a:lnTo>
                  <a:pt x="161" y="50"/>
                </a:lnTo>
                <a:lnTo>
                  <a:pt x="168" y="71"/>
                </a:lnTo>
                <a:lnTo>
                  <a:pt x="74" y="90"/>
                </a:lnTo>
                <a:lnTo>
                  <a:pt x="0" y="72"/>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20" name="Freeform 140"/>
          <p:cNvSpPr>
            <a:spLocks/>
          </p:cNvSpPr>
          <p:nvPr/>
        </p:nvSpPr>
        <p:spPr bwMode="auto">
          <a:xfrm>
            <a:off x="6581926" y="2484640"/>
            <a:ext cx="165100" cy="79375"/>
          </a:xfrm>
          <a:custGeom>
            <a:avLst/>
            <a:gdLst>
              <a:gd name="T0" fmla="*/ 0 w 208"/>
              <a:gd name="T1" fmla="*/ 43 h 101"/>
              <a:gd name="T2" fmla="*/ 38 w 208"/>
              <a:gd name="T3" fmla="*/ 49 h 101"/>
              <a:gd name="T4" fmla="*/ 64 w 208"/>
              <a:gd name="T5" fmla="*/ 86 h 101"/>
              <a:gd name="T6" fmla="*/ 86 w 208"/>
              <a:gd name="T7" fmla="*/ 75 h 101"/>
              <a:gd name="T8" fmla="*/ 170 w 208"/>
              <a:gd name="T9" fmla="*/ 101 h 101"/>
              <a:gd name="T10" fmla="*/ 201 w 208"/>
              <a:gd name="T11" fmla="*/ 90 h 101"/>
              <a:gd name="T12" fmla="*/ 177 w 208"/>
              <a:gd name="T13" fmla="*/ 63 h 101"/>
              <a:gd name="T14" fmla="*/ 196 w 208"/>
              <a:gd name="T15" fmla="*/ 71 h 101"/>
              <a:gd name="T16" fmla="*/ 208 w 208"/>
              <a:gd name="T17" fmla="*/ 29 h 101"/>
              <a:gd name="T18" fmla="*/ 163 w 208"/>
              <a:gd name="T19" fmla="*/ 12 h 101"/>
              <a:gd name="T20" fmla="*/ 119 w 208"/>
              <a:gd name="T21" fmla="*/ 38 h 101"/>
              <a:gd name="T22" fmla="*/ 154 w 208"/>
              <a:gd name="T23" fmla="*/ 23 h 101"/>
              <a:gd name="T24" fmla="*/ 133 w 208"/>
              <a:gd name="T25" fmla="*/ 0 h 101"/>
              <a:gd name="T26" fmla="*/ 59 w 208"/>
              <a:gd name="T27" fmla="*/ 10 h 101"/>
              <a:gd name="T28" fmla="*/ 0 w 208"/>
              <a:gd name="T29" fmla="*/ 43 h 10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8"/>
              <a:gd name="T46" fmla="*/ 0 h 101"/>
              <a:gd name="T47" fmla="*/ 208 w 208"/>
              <a:gd name="T48" fmla="*/ 101 h 10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8" h="101">
                <a:moveTo>
                  <a:pt x="0" y="43"/>
                </a:moveTo>
                <a:lnTo>
                  <a:pt x="38" y="49"/>
                </a:lnTo>
                <a:lnTo>
                  <a:pt x="64" y="86"/>
                </a:lnTo>
                <a:lnTo>
                  <a:pt x="86" y="75"/>
                </a:lnTo>
                <a:lnTo>
                  <a:pt x="170" y="101"/>
                </a:lnTo>
                <a:lnTo>
                  <a:pt x="201" y="90"/>
                </a:lnTo>
                <a:lnTo>
                  <a:pt x="177" y="63"/>
                </a:lnTo>
                <a:lnTo>
                  <a:pt x="196" y="71"/>
                </a:lnTo>
                <a:lnTo>
                  <a:pt x="208" y="29"/>
                </a:lnTo>
                <a:lnTo>
                  <a:pt x="163" y="12"/>
                </a:lnTo>
                <a:lnTo>
                  <a:pt x="119" y="38"/>
                </a:lnTo>
                <a:lnTo>
                  <a:pt x="154" y="23"/>
                </a:lnTo>
                <a:lnTo>
                  <a:pt x="133" y="0"/>
                </a:lnTo>
                <a:lnTo>
                  <a:pt x="59" y="10"/>
                </a:lnTo>
                <a:lnTo>
                  <a:pt x="0" y="43"/>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21" name="Freeform 141"/>
          <p:cNvSpPr>
            <a:spLocks/>
          </p:cNvSpPr>
          <p:nvPr/>
        </p:nvSpPr>
        <p:spPr bwMode="auto">
          <a:xfrm>
            <a:off x="6735914" y="2525915"/>
            <a:ext cx="136525" cy="82550"/>
          </a:xfrm>
          <a:custGeom>
            <a:avLst/>
            <a:gdLst>
              <a:gd name="T0" fmla="*/ 0 w 172"/>
              <a:gd name="T1" fmla="*/ 90 h 104"/>
              <a:gd name="T2" fmla="*/ 14 w 172"/>
              <a:gd name="T3" fmla="*/ 104 h 104"/>
              <a:gd name="T4" fmla="*/ 158 w 172"/>
              <a:gd name="T5" fmla="*/ 83 h 104"/>
              <a:gd name="T6" fmla="*/ 172 w 172"/>
              <a:gd name="T7" fmla="*/ 48 h 104"/>
              <a:gd name="T8" fmla="*/ 132 w 172"/>
              <a:gd name="T9" fmla="*/ 22 h 104"/>
              <a:gd name="T10" fmla="*/ 96 w 172"/>
              <a:gd name="T11" fmla="*/ 33 h 104"/>
              <a:gd name="T12" fmla="*/ 104 w 172"/>
              <a:gd name="T13" fmla="*/ 9 h 104"/>
              <a:gd name="T14" fmla="*/ 84 w 172"/>
              <a:gd name="T15" fmla="*/ 0 h 104"/>
              <a:gd name="T16" fmla="*/ 18 w 172"/>
              <a:gd name="T17" fmla="*/ 78 h 104"/>
              <a:gd name="T18" fmla="*/ 0 w 172"/>
              <a:gd name="T19" fmla="*/ 90 h 1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2"/>
              <a:gd name="T31" fmla="*/ 0 h 104"/>
              <a:gd name="T32" fmla="*/ 172 w 172"/>
              <a:gd name="T33" fmla="*/ 104 h 1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2" h="104">
                <a:moveTo>
                  <a:pt x="0" y="90"/>
                </a:moveTo>
                <a:lnTo>
                  <a:pt x="14" y="104"/>
                </a:lnTo>
                <a:lnTo>
                  <a:pt x="158" y="83"/>
                </a:lnTo>
                <a:lnTo>
                  <a:pt x="172" y="48"/>
                </a:lnTo>
                <a:lnTo>
                  <a:pt x="132" y="22"/>
                </a:lnTo>
                <a:lnTo>
                  <a:pt x="96" y="33"/>
                </a:lnTo>
                <a:lnTo>
                  <a:pt x="104" y="9"/>
                </a:lnTo>
                <a:lnTo>
                  <a:pt x="84" y="0"/>
                </a:lnTo>
                <a:lnTo>
                  <a:pt x="18" y="78"/>
                </a:lnTo>
                <a:lnTo>
                  <a:pt x="0" y="90"/>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22" name="Freeform 142"/>
          <p:cNvSpPr>
            <a:spLocks/>
          </p:cNvSpPr>
          <p:nvPr/>
        </p:nvSpPr>
        <p:spPr bwMode="auto">
          <a:xfrm>
            <a:off x="7586814" y="2700540"/>
            <a:ext cx="152400" cy="77787"/>
          </a:xfrm>
          <a:custGeom>
            <a:avLst/>
            <a:gdLst>
              <a:gd name="T0" fmla="*/ 0 w 193"/>
              <a:gd name="T1" fmla="*/ 54 h 98"/>
              <a:gd name="T2" fmla="*/ 40 w 193"/>
              <a:gd name="T3" fmla="*/ 3 h 98"/>
              <a:gd name="T4" fmla="*/ 69 w 193"/>
              <a:gd name="T5" fmla="*/ 0 h 98"/>
              <a:gd name="T6" fmla="*/ 113 w 193"/>
              <a:gd name="T7" fmla="*/ 37 h 98"/>
              <a:gd name="T8" fmla="*/ 119 w 193"/>
              <a:gd name="T9" fmla="*/ 11 h 98"/>
              <a:gd name="T10" fmla="*/ 167 w 193"/>
              <a:gd name="T11" fmla="*/ 31 h 98"/>
              <a:gd name="T12" fmla="*/ 162 w 193"/>
              <a:gd name="T13" fmla="*/ 69 h 98"/>
              <a:gd name="T14" fmla="*/ 193 w 193"/>
              <a:gd name="T15" fmla="*/ 80 h 98"/>
              <a:gd name="T16" fmla="*/ 93 w 193"/>
              <a:gd name="T17" fmla="*/ 88 h 98"/>
              <a:gd name="T18" fmla="*/ 88 w 193"/>
              <a:gd name="T19" fmla="*/ 73 h 98"/>
              <a:gd name="T20" fmla="*/ 70 w 193"/>
              <a:gd name="T21" fmla="*/ 98 h 98"/>
              <a:gd name="T22" fmla="*/ 0 w 193"/>
              <a:gd name="T23" fmla="*/ 54 h 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3"/>
              <a:gd name="T37" fmla="*/ 0 h 98"/>
              <a:gd name="T38" fmla="*/ 193 w 193"/>
              <a:gd name="T39" fmla="*/ 98 h 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3" h="98">
                <a:moveTo>
                  <a:pt x="0" y="54"/>
                </a:moveTo>
                <a:lnTo>
                  <a:pt x="40" y="3"/>
                </a:lnTo>
                <a:lnTo>
                  <a:pt x="69" y="0"/>
                </a:lnTo>
                <a:lnTo>
                  <a:pt x="113" y="37"/>
                </a:lnTo>
                <a:lnTo>
                  <a:pt x="119" y="11"/>
                </a:lnTo>
                <a:lnTo>
                  <a:pt x="167" y="31"/>
                </a:lnTo>
                <a:lnTo>
                  <a:pt x="162" y="69"/>
                </a:lnTo>
                <a:lnTo>
                  <a:pt x="193" y="80"/>
                </a:lnTo>
                <a:lnTo>
                  <a:pt x="93" y="88"/>
                </a:lnTo>
                <a:lnTo>
                  <a:pt x="88" y="73"/>
                </a:lnTo>
                <a:lnTo>
                  <a:pt x="70" y="98"/>
                </a:lnTo>
                <a:lnTo>
                  <a:pt x="0" y="54"/>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23" name="Freeform 143"/>
          <p:cNvSpPr>
            <a:spLocks/>
          </p:cNvSpPr>
          <p:nvPr/>
        </p:nvSpPr>
        <p:spPr bwMode="auto">
          <a:xfrm>
            <a:off x="7694764" y="2703715"/>
            <a:ext cx="93662" cy="53975"/>
          </a:xfrm>
          <a:custGeom>
            <a:avLst/>
            <a:gdLst>
              <a:gd name="T0" fmla="*/ 0 w 117"/>
              <a:gd name="T1" fmla="*/ 0 h 69"/>
              <a:gd name="T2" fmla="*/ 38 w 117"/>
              <a:gd name="T3" fmla="*/ 24 h 69"/>
              <a:gd name="T4" fmla="*/ 29 w 117"/>
              <a:gd name="T5" fmla="*/ 48 h 69"/>
              <a:gd name="T6" fmla="*/ 49 w 117"/>
              <a:gd name="T7" fmla="*/ 69 h 69"/>
              <a:gd name="T8" fmla="*/ 84 w 117"/>
              <a:gd name="T9" fmla="*/ 69 h 69"/>
              <a:gd name="T10" fmla="*/ 117 w 117"/>
              <a:gd name="T11" fmla="*/ 43 h 69"/>
              <a:gd name="T12" fmla="*/ 0 w 117"/>
              <a:gd name="T13" fmla="*/ 0 h 69"/>
              <a:gd name="T14" fmla="*/ 0 60000 65536"/>
              <a:gd name="T15" fmla="*/ 0 60000 65536"/>
              <a:gd name="T16" fmla="*/ 0 60000 65536"/>
              <a:gd name="T17" fmla="*/ 0 60000 65536"/>
              <a:gd name="T18" fmla="*/ 0 60000 65536"/>
              <a:gd name="T19" fmla="*/ 0 60000 65536"/>
              <a:gd name="T20" fmla="*/ 0 60000 65536"/>
              <a:gd name="T21" fmla="*/ 0 w 117"/>
              <a:gd name="T22" fmla="*/ 0 h 69"/>
              <a:gd name="T23" fmla="*/ 117 w 117"/>
              <a:gd name="T24" fmla="*/ 69 h 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 h="69">
                <a:moveTo>
                  <a:pt x="0" y="0"/>
                </a:moveTo>
                <a:lnTo>
                  <a:pt x="38" y="24"/>
                </a:lnTo>
                <a:lnTo>
                  <a:pt x="29" y="48"/>
                </a:lnTo>
                <a:lnTo>
                  <a:pt x="49" y="69"/>
                </a:lnTo>
                <a:lnTo>
                  <a:pt x="84" y="69"/>
                </a:lnTo>
                <a:lnTo>
                  <a:pt x="117" y="43"/>
                </a:lnTo>
                <a:lnTo>
                  <a:pt x="0" y="0"/>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24" name="Freeform 144"/>
          <p:cNvSpPr>
            <a:spLocks/>
          </p:cNvSpPr>
          <p:nvPr/>
        </p:nvSpPr>
        <p:spPr bwMode="auto">
          <a:xfrm>
            <a:off x="7704289" y="3607002"/>
            <a:ext cx="69850" cy="274638"/>
          </a:xfrm>
          <a:custGeom>
            <a:avLst/>
            <a:gdLst>
              <a:gd name="T0" fmla="*/ 0 w 90"/>
              <a:gd name="T1" fmla="*/ 89 h 346"/>
              <a:gd name="T2" fmla="*/ 15 w 90"/>
              <a:gd name="T3" fmla="*/ 133 h 346"/>
              <a:gd name="T4" fmla="*/ 15 w 90"/>
              <a:gd name="T5" fmla="*/ 346 h 346"/>
              <a:gd name="T6" fmla="*/ 32 w 90"/>
              <a:gd name="T7" fmla="*/ 321 h 346"/>
              <a:gd name="T8" fmla="*/ 54 w 90"/>
              <a:gd name="T9" fmla="*/ 337 h 346"/>
              <a:gd name="T10" fmla="*/ 27 w 90"/>
              <a:gd name="T11" fmla="*/ 279 h 346"/>
              <a:gd name="T12" fmla="*/ 43 w 90"/>
              <a:gd name="T13" fmla="*/ 217 h 346"/>
              <a:gd name="T14" fmla="*/ 90 w 90"/>
              <a:gd name="T15" fmla="*/ 235 h 346"/>
              <a:gd name="T16" fmla="*/ 44 w 90"/>
              <a:gd name="T17" fmla="*/ 123 h 346"/>
              <a:gd name="T18" fmla="*/ 32 w 90"/>
              <a:gd name="T19" fmla="*/ 0 h 346"/>
              <a:gd name="T20" fmla="*/ 0 w 90"/>
              <a:gd name="T21" fmla="*/ 89 h 3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346"/>
              <a:gd name="T35" fmla="*/ 90 w 90"/>
              <a:gd name="T36" fmla="*/ 346 h 3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346">
                <a:moveTo>
                  <a:pt x="0" y="89"/>
                </a:moveTo>
                <a:lnTo>
                  <a:pt x="15" y="133"/>
                </a:lnTo>
                <a:lnTo>
                  <a:pt x="15" y="346"/>
                </a:lnTo>
                <a:lnTo>
                  <a:pt x="32" y="321"/>
                </a:lnTo>
                <a:lnTo>
                  <a:pt x="54" y="337"/>
                </a:lnTo>
                <a:lnTo>
                  <a:pt x="27" y="279"/>
                </a:lnTo>
                <a:lnTo>
                  <a:pt x="43" y="217"/>
                </a:lnTo>
                <a:lnTo>
                  <a:pt x="90" y="235"/>
                </a:lnTo>
                <a:lnTo>
                  <a:pt x="44" y="123"/>
                </a:lnTo>
                <a:lnTo>
                  <a:pt x="32" y="0"/>
                </a:lnTo>
                <a:lnTo>
                  <a:pt x="0" y="89"/>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25" name="Freeform 145"/>
          <p:cNvSpPr>
            <a:spLocks/>
          </p:cNvSpPr>
          <p:nvPr/>
        </p:nvSpPr>
        <p:spPr bwMode="auto">
          <a:xfrm>
            <a:off x="7807476" y="2733877"/>
            <a:ext cx="107950" cy="39688"/>
          </a:xfrm>
          <a:custGeom>
            <a:avLst/>
            <a:gdLst>
              <a:gd name="T0" fmla="*/ 0 w 135"/>
              <a:gd name="T1" fmla="*/ 0 h 49"/>
              <a:gd name="T2" fmla="*/ 25 w 135"/>
              <a:gd name="T3" fmla="*/ 34 h 49"/>
              <a:gd name="T4" fmla="*/ 86 w 135"/>
              <a:gd name="T5" fmla="*/ 49 h 49"/>
              <a:gd name="T6" fmla="*/ 135 w 135"/>
              <a:gd name="T7" fmla="*/ 37 h 49"/>
              <a:gd name="T8" fmla="*/ 0 w 135"/>
              <a:gd name="T9" fmla="*/ 0 h 49"/>
              <a:gd name="T10" fmla="*/ 0 60000 65536"/>
              <a:gd name="T11" fmla="*/ 0 60000 65536"/>
              <a:gd name="T12" fmla="*/ 0 60000 65536"/>
              <a:gd name="T13" fmla="*/ 0 60000 65536"/>
              <a:gd name="T14" fmla="*/ 0 60000 65536"/>
              <a:gd name="T15" fmla="*/ 0 w 135"/>
              <a:gd name="T16" fmla="*/ 0 h 49"/>
              <a:gd name="T17" fmla="*/ 135 w 135"/>
              <a:gd name="T18" fmla="*/ 49 h 49"/>
            </a:gdLst>
            <a:ahLst/>
            <a:cxnLst>
              <a:cxn ang="T10">
                <a:pos x="T0" y="T1"/>
              </a:cxn>
              <a:cxn ang="T11">
                <a:pos x="T2" y="T3"/>
              </a:cxn>
              <a:cxn ang="T12">
                <a:pos x="T4" y="T5"/>
              </a:cxn>
              <a:cxn ang="T13">
                <a:pos x="T6" y="T7"/>
              </a:cxn>
              <a:cxn ang="T14">
                <a:pos x="T8" y="T9"/>
              </a:cxn>
            </a:cxnLst>
            <a:rect l="T15" t="T16" r="T17" b="T18"/>
            <a:pathLst>
              <a:path w="135" h="49">
                <a:moveTo>
                  <a:pt x="0" y="0"/>
                </a:moveTo>
                <a:lnTo>
                  <a:pt x="25" y="34"/>
                </a:lnTo>
                <a:lnTo>
                  <a:pt x="86" y="49"/>
                </a:lnTo>
                <a:lnTo>
                  <a:pt x="135" y="37"/>
                </a:lnTo>
                <a:lnTo>
                  <a:pt x="0" y="0"/>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26" name="Freeform 146"/>
          <p:cNvSpPr>
            <a:spLocks/>
          </p:cNvSpPr>
          <p:nvPr/>
        </p:nvSpPr>
        <p:spPr bwMode="auto">
          <a:xfrm>
            <a:off x="4245126" y="3951490"/>
            <a:ext cx="280988" cy="222250"/>
          </a:xfrm>
          <a:custGeom>
            <a:avLst/>
            <a:gdLst/>
            <a:ahLst/>
            <a:cxnLst>
              <a:cxn ang="0">
                <a:pos x="0" y="24"/>
              </a:cxn>
              <a:cxn ang="0">
                <a:pos x="13" y="70"/>
              </a:cxn>
              <a:cxn ang="0">
                <a:pos x="86" y="77"/>
              </a:cxn>
              <a:cxn ang="0">
                <a:pos x="54" y="151"/>
              </a:cxn>
              <a:cxn ang="0">
                <a:pos x="54" y="241"/>
              </a:cxn>
              <a:cxn ang="0">
                <a:pos x="107" y="280"/>
              </a:cxn>
              <a:cxn ang="0">
                <a:pos x="209" y="253"/>
              </a:cxn>
              <a:cxn ang="0">
                <a:pos x="270" y="186"/>
              </a:cxn>
              <a:cxn ang="0">
                <a:pos x="256" y="160"/>
              </a:cxn>
              <a:cxn ang="0">
                <a:pos x="288" y="111"/>
              </a:cxn>
              <a:cxn ang="0">
                <a:pos x="355" y="70"/>
              </a:cxn>
              <a:cxn ang="0">
                <a:pos x="355" y="46"/>
              </a:cxn>
              <a:cxn ang="0">
                <a:pos x="313" y="43"/>
              </a:cxn>
              <a:cxn ang="0">
                <a:pos x="303" y="40"/>
              </a:cxn>
              <a:cxn ang="0">
                <a:pos x="212" y="11"/>
              </a:cxn>
              <a:cxn ang="0">
                <a:pos x="29" y="0"/>
              </a:cxn>
              <a:cxn ang="0">
                <a:pos x="0" y="24"/>
              </a:cxn>
            </a:cxnLst>
            <a:rect l="0" t="0" r="r" b="b"/>
            <a:pathLst>
              <a:path w="355" h="280">
                <a:moveTo>
                  <a:pt x="0" y="24"/>
                </a:moveTo>
                <a:lnTo>
                  <a:pt x="13" y="70"/>
                </a:lnTo>
                <a:lnTo>
                  <a:pt x="86" y="77"/>
                </a:lnTo>
                <a:lnTo>
                  <a:pt x="54" y="151"/>
                </a:lnTo>
                <a:lnTo>
                  <a:pt x="54" y="241"/>
                </a:lnTo>
                <a:lnTo>
                  <a:pt x="107" y="280"/>
                </a:lnTo>
                <a:lnTo>
                  <a:pt x="209" y="253"/>
                </a:lnTo>
                <a:lnTo>
                  <a:pt x="270" y="186"/>
                </a:lnTo>
                <a:lnTo>
                  <a:pt x="256" y="160"/>
                </a:lnTo>
                <a:lnTo>
                  <a:pt x="288" y="111"/>
                </a:lnTo>
                <a:lnTo>
                  <a:pt x="355" y="70"/>
                </a:lnTo>
                <a:lnTo>
                  <a:pt x="355" y="46"/>
                </a:lnTo>
                <a:lnTo>
                  <a:pt x="313" y="43"/>
                </a:lnTo>
                <a:lnTo>
                  <a:pt x="303" y="40"/>
                </a:lnTo>
                <a:lnTo>
                  <a:pt x="212" y="11"/>
                </a:lnTo>
                <a:lnTo>
                  <a:pt x="29" y="0"/>
                </a:lnTo>
                <a:lnTo>
                  <a:pt x="0" y="24"/>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27" name="Freeform 147"/>
          <p:cNvSpPr>
            <a:spLocks/>
          </p:cNvSpPr>
          <p:nvPr/>
        </p:nvSpPr>
        <p:spPr bwMode="auto">
          <a:xfrm>
            <a:off x="3121176" y="4970665"/>
            <a:ext cx="93663" cy="98425"/>
          </a:xfrm>
          <a:custGeom>
            <a:avLst/>
            <a:gdLst>
              <a:gd name="T0" fmla="*/ 0 w 117"/>
              <a:gd name="T1" fmla="*/ 59 h 123"/>
              <a:gd name="T2" fmla="*/ 33 w 117"/>
              <a:gd name="T3" fmla="*/ 0 h 123"/>
              <a:gd name="T4" fmla="*/ 117 w 117"/>
              <a:gd name="T5" fmla="*/ 10 h 123"/>
              <a:gd name="T6" fmla="*/ 106 w 117"/>
              <a:gd name="T7" fmla="*/ 114 h 123"/>
              <a:gd name="T8" fmla="*/ 45 w 117"/>
              <a:gd name="T9" fmla="*/ 123 h 123"/>
              <a:gd name="T10" fmla="*/ 0 w 117"/>
              <a:gd name="T11" fmla="*/ 59 h 123"/>
              <a:gd name="T12" fmla="*/ 0 60000 65536"/>
              <a:gd name="T13" fmla="*/ 0 60000 65536"/>
              <a:gd name="T14" fmla="*/ 0 60000 65536"/>
              <a:gd name="T15" fmla="*/ 0 60000 65536"/>
              <a:gd name="T16" fmla="*/ 0 60000 65536"/>
              <a:gd name="T17" fmla="*/ 0 60000 65536"/>
              <a:gd name="T18" fmla="*/ 0 w 117"/>
              <a:gd name="T19" fmla="*/ 0 h 123"/>
              <a:gd name="T20" fmla="*/ 117 w 117"/>
              <a:gd name="T21" fmla="*/ 123 h 123"/>
            </a:gdLst>
            <a:ahLst/>
            <a:cxnLst>
              <a:cxn ang="T12">
                <a:pos x="T0" y="T1"/>
              </a:cxn>
              <a:cxn ang="T13">
                <a:pos x="T2" y="T3"/>
              </a:cxn>
              <a:cxn ang="T14">
                <a:pos x="T4" y="T5"/>
              </a:cxn>
              <a:cxn ang="T15">
                <a:pos x="T6" y="T7"/>
              </a:cxn>
              <a:cxn ang="T16">
                <a:pos x="T8" y="T9"/>
              </a:cxn>
              <a:cxn ang="T17">
                <a:pos x="T10" y="T11"/>
              </a:cxn>
            </a:cxnLst>
            <a:rect l="T18" t="T19" r="T20" b="T21"/>
            <a:pathLst>
              <a:path w="117" h="123">
                <a:moveTo>
                  <a:pt x="0" y="59"/>
                </a:moveTo>
                <a:lnTo>
                  <a:pt x="33" y="0"/>
                </a:lnTo>
                <a:lnTo>
                  <a:pt x="117" y="10"/>
                </a:lnTo>
                <a:lnTo>
                  <a:pt x="106" y="114"/>
                </a:lnTo>
                <a:lnTo>
                  <a:pt x="45" y="123"/>
                </a:lnTo>
                <a:lnTo>
                  <a:pt x="0" y="59"/>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28" name="Freeform 148"/>
          <p:cNvSpPr>
            <a:spLocks/>
          </p:cNvSpPr>
          <p:nvPr/>
        </p:nvSpPr>
        <p:spPr bwMode="auto">
          <a:xfrm>
            <a:off x="4699151" y="2492577"/>
            <a:ext cx="244475" cy="187325"/>
          </a:xfrm>
          <a:custGeom>
            <a:avLst/>
            <a:gdLst>
              <a:gd name="T0" fmla="*/ 0 w 307"/>
              <a:gd name="T1" fmla="*/ 28 h 237"/>
              <a:gd name="T2" fmla="*/ 3 w 307"/>
              <a:gd name="T3" fmla="*/ 56 h 237"/>
              <a:gd name="T4" fmla="*/ 34 w 307"/>
              <a:gd name="T5" fmla="*/ 56 h 237"/>
              <a:gd name="T6" fmla="*/ 24 w 307"/>
              <a:gd name="T7" fmla="*/ 71 h 237"/>
              <a:gd name="T8" fmla="*/ 50 w 307"/>
              <a:gd name="T9" fmla="*/ 80 h 237"/>
              <a:gd name="T10" fmla="*/ 17 w 307"/>
              <a:gd name="T11" fmla="*/ 77 h 237"/>
              <a:gd name="T12" fmla="*/ 74 w 307"/>
              <a:gd name="T13" fmla="*/ 105 h 237"/>
              <a:gd name="T14" fmla="*/ 50 w 307"/>
              <a:gd name="T15" fmla="*/ 114 h 237"/>
              <a:gd name="T16" fmla="*/ 66 w 307"/>
              <a:gd name="T17" fmla="*/ 133 h 237"/>
              <a:gd name="T18" fmla="*/ 113 w 307"/>
              <a:gd name="T19" fmla="*/ 121 h 237"/>
              <a:gd name="T20" fmla="*/ 113 w 307"/>
              <a:gd name="T21" fmla="*/ 96 h 237"/>
              <a:gd name="T22" fmla="*/ 137 w 307"/>
              <a:gd name="T23" fmla="*/ 85 h 237"/>
              <a:gd name="T24" fmla="*/ 141 w 307"/>
              <a:gd name="T25" fmla="*/ 114 h 237"/>
              <a:gd name="T26" fmla="*/ 171 w 307"/>
              <a:gd name="T27" fmla="*/ 96 h 237"/>
              <a:gd name="T28" fmla="*/ 166 w 307"/>
              <a:gd name="T29" fmla="*/ 114 h 237"/>
              <a:gd name="T30" fmla="*/ 192 w 307"/>
              <a:gd name="T31" fmla="*/ 116 h 237"/>
              <a:gd name="T32" fmla="*/ 86 w 307"/>
              <a:gd name="T33" fmla="*/ 143 h 237"/>
              <a:gd name="T34" fmla="*/ 91 w 307"/>
              <a:gd name="T35" fmla="*/ 164 h 237"/>
              <a:gd name="T36" fmla="*/ 177 w 307"/>
              <a:gd name="T37" fmla="*/ 147 h 237"/>
              <a:gd name="T38" fmla="*/ 118 w 307"/>
              <a:gd name="T39" fmla="*/ 167 h 237"/>
              <a:gd name="T40" fmla="*/ 152 w 307"/>
              <a:gd name="T41" fmla="*/ 181 h 237"/>
              <a:gd name="T42" fmla="*/ 94 w 307"/>
              <a:gd name="T43" fmla="*/ 188 h 237"/>
              <a:gd name="T44" fmla="*/ 182 w 307"/>
              <a:gd name="T45" fmla="*/ 237 h 237"/>
              <a:gd name="T46" fmla="*/ 239 w 307"/>
              <a:gd name="T47" fmla="*/ 114 h 237"/>
              <a:gd name="T48" fmla="*/ 307 w 307"/>
              <a:gd name="T49" fmla="*/ 85 h 237"/>
              <a:gd name="T50" fmla="*/ 233 w 307"/>
              <a:gd name="T51" fmla="*/ 65 h 237"/>
              <a:gd name="T52" fmla="*/ 223 w 307"/>
              <a:gd name="T53" fmla="*/ 33 h 237"/>
              <a:gd name="T54" fmla="*/ 200 w 307"/>
              <a:gd name="T55" fmla="*/ 52 h 237"/>
              <a:gd name="T56" fmla="*/ 209 w 307"/>
              <a:gd name="T57" fmla="*/ 23 h 237"/>
              <a:gd name="T58" fmla="*/ 158 w 307"/>
              <a:gd name="T59" fmla="*/ 0 h 237"/>
              <a:gd name="T60" fmla="*/ 142 w 307"/>
              <a:gd name="T61" fmla="*/ 23 h 237"/>
              <a:gd name="T62" fmla="*/ 166 w 307"/>
              <a:gd name="T63" fmla="*/ 80 h 237"/>
              <a:gd name="T64" fmla="*/ 110 w 307"/>
              <a:gd name="T65" fmla="*/ 20 h 237"/>
              <a:gd name="T66" fmla="*/ 91 w 307"/>
              <a:gd name="T67" fmla="*/ 33 h 237"/>
              <a:gd name="T68" fmla="*/ 103 w 307"/>
              <a:gd name="T69" fmla="*/ 63 h 237"/>
              <a:gd name="T70" fmla="*/ 48 w 307"/>
              <a:gd name="T71" fmla="*/ 36 h 237"/>
              <a:gd name="T72" fmla="*/ 86 w 307"/>
              <a:gd name="T73" fmla="*/ 19 h 237"/>
              <a:gd name="T74" fmla="*/ 0 w 307"/>
              <a:gd name="T75" fmla="*/ 28 h 2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7"/>
              <a:gd name="T115" fmla="*/ 0 h 237"/>
              <a:gd name="T116" fmla="*/ 307 w 307"/>
              <a:gd name="T117" fmla="*/ 237 h 23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7" h="237">
                <a:moveTo>
                  <a:pt x="0" y="28"/>
                </a:moveTo>
                <a:lnTo>
                  <a:pt x="3" y="56"/>
                </a:lnTo>
                <a:lnTo>
                  <a:pt x="34" y="56"/>
                </a:lnTo>
                <a:lnTo>
                  <a:pt x="24" y="71"/>
                </a:lnTo>
                <a:lnTo>
                  <a:pt x="50" y="80"/>
                </a:lnTo>
                <a:lnTo>
                  <a:pt x="17" y="77"/>
                </a:lnTo>
                <a:lnTo>
                  <a:pt x="74" y="105"/>
                </a:lnTo>
                <a:lnTo>
                  <a:pt x="50" y="114"/>
                </a:lnTo>
                <a:lnTo>
                  <a:pt x="66" y="133"/>
                </a:lnTo>
                <a:lnTo>
                  <a:pt x="113" y="121"/>
                </a:lnTo>
                <a:lnTo>
                  <a:pt x="113" y="96"/>
                </a:lnTo>
                <a:lnTo>
                  <a:pt x="137" y="85"/>
                </a:lnTo>
                <a:lnTo>
                  <a:pt x="141" y="114"/>
                </a:lnTo>
                <a:lnTo>
                  <a:pt x="171" y="96"/>
                </a:lnTo>
                <a:lnTo>
                  <a:pt x="166" y="114"/>
                </a:lnTo>
                <a:lnTo>
                  <a:pt x="192" y="116"/>
                </a:lnTo>
                <a:lnTo>
                  <a:pt x="86" y="143"/>
                </a:lnTo>
                <a:lnTo>
                  <a:pt x="91" y="164"/>
                </a:lnTo>
                <a:lnTo>
                  <a:pt x="177" y="147"/>
                </a:lnTo>
                <a:lnTo>
                  <a:pt x="118" y="167"/>
                </a:lnTo>
                <a:lnTo>
                  <a:pt x="152" y="181"/>
                </a:lnTo>
                <a:lnTo>
                  <a:pt x="94" y="188"/>
                </a:lnTo>
                <a:lnTo>
                  <a:pt x="182" y="237"/>
                </a:lnTo>
                <a:lnTo>
                  <a:pt x="239" y="114"/>
                </a:lnTo>
                <a:lnTo>
                  <a:pt x="307" y="85"/>
                </a:lnTo>
                <a:lnTo>
                  <a:pt x="233" y="65"/>
                </a:lnTo>
                <a:lnTo>
                  <a:pt x="223" y="33"/>
                </a:lnTo>
                <a:lnTo>
                  <a:pt x="200" y="52"/>
                </a:lnTo>
                <a:lnTo>
                  <a:pt x="209" y="23"/>
                </a:lnTo>
                <a:lnTo>
                  <a:pt x="158" y="0"/>
                </a:lnTo>
                <a:lnTo>
                  <a:pt x="142" y="23"/>
                </a:lnTo>
                <a:lnTo>
                  <a:pt x="166" y="80"/>
                </a:lnTo>
                <a:lnTo>
                  <a:pt x="110" y="20"/>
                </a:lnTo>
                <a:lnTo>
                  <a:pt x="91" y="33"/>
                </a:lnTo>
                <a:lnTo>
                  <a:pt x="103" y="63"/>
                </a:lnTo>
                <a:lnTo>
                  <a:pt x="48" y="36"/>
                </a:lnTo>
                <a:lnTo>
                  <a:pt x="86" y="19"/>
                </a:lnTo>
                <a:lnTo>
                  <a:pt x="0" y="28"/>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29" name="Freeform 149"/>
          <p:cNvSpPr>
            <a:spLocks/>
          </p:cNvSpPr>
          <p:nvPr/>
        </p:nvSpPr>
        <p:spPr bwMode="auto">
          <a:xfrm>
            <a:off x="4856314" y="2464002"/>
            <a:ext cx="220662" cy="80963"/>
          </a:xfrm>
          <a:custGeom>
            <a:avLst/>
            <a:gdLst>
              <a:gd name="T0" fmla="*/ 0 w 279"/>
              <a:gd name="T1" fmla="*/ 29 h 102"/>
              <a:gd name="T2" fmla="*/ 41 w 279"/>
              <a:gd name="T3" fmla="*/ 37 h 102"/>
              <a:gd name="T4" fmla="*/ 16 w 279"/>
              <a:gd name="T5" fmla="*/ 48 h 102"/>
              <a:gd name="T6" fmla="*/ 26 w 279"/>
              <a:gd name="T7" fmla="*/ 55 h 102"/>
              <a:gd name="T8" fmla="*/ 128 w 279"/>
              <a:gd name="T9" fmla="*/ 54 h 102"/>
              <a:gd name="T10" fmla="*/ 64 w 279"/>
              <a:gd name="T11" fmla="*/ 68 h 102"/>
              <a:gd name="T12" fmla="*/ 165 w 279"/>
              <a:gd name="T13" fmla="*/ 102 h 102"/>
              <a:gd name="T14" fmla="*/ 233 w 279"/>
              <a:gd name="T15" fmla="*/ 82 h 102"/>
              <a:gd name="T16" fmla="*/ 279 w 279"/>
              <a:gd name="T17" fmla="*/ 48 h 102"/>
              <a:gd name="T18" fmla="*/ 266 w 279"/>
              <a:gd name="T19" fmla="*/ 31 h 102"/>
              <a:gd name="T20" fmla="*/ 201 w 279"/>
              <a:gd name="T21" fmla="*/ 33 h 102"/>
              <a:gd name="T22" fmla="*/ 213 w 279"/>
              <a:gd name="T23" fmla="*/ 15 h 102"/>
              <a:gd name="T24" fmla="*/ 158 w 279"/>
              <a:gd name="T25" fmla="*/ 33 h 102"/>
              <a:gd name="T26" fmla="*/ 150 w 279"/>
              <a:gd name="T27" fmla="*/ 0 h 102"/>
              <a:gd name="T28" fmla="*/ 138 w 279"/>
              <a:gd name="T29" fmla="*/ 42 h 102"/>
              <a:gd name="T30" fmla="*/ 64 w 279"/>
              <a:gd name="T31" fmla="*/ 0 h 102"/>
              <a:gd name="T32" fmla="*/ 66 w 279"/>
              <a:gd name="T33" fmla="*/ 25 h 102"/>
              <a:gd name="T34" fmla="*/ 42 w 279"/>
              <a:gd name="T35" fmla="*/ 15 h 102"/>
              <a:gd name="T36" fmla="*/ 52 w 279"/>
              <a:gd name="T37" fmla="*/ 39 h 102"/>
              <a:gd name="T38" fmla="*/ 0 w 279"/>
              <a:gd name="T39" fmla="*/ 29 h 10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79"/>
              <a:gd name="T61" fmla="*/ 0 h 102"/>
              <a:gd name="T62" fmla="*/ 279 w 279"/>
              <a:gd name="T63" fmla="*/ 102 h 10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79" h="102">
                <a:moveTo>
                  <a:pt x="0" y="29"/>
                </a:moveTo>
                <a:lnTo>
                  <a:pt x="41" y="37"/>
                </a:lnTo>
                <a:lnTo>
                  <a:pt x="16" y="48"/>
                </a:lnTo>
                <a:lnTo>
                  <a:pt x="26" y="55"/>
                </a:lnTo>
                <a:lnTo>
                  <a:pt x="128" y="54"/>
                </a:lnTo>
                <a:lnTo>
                  <a:pt x="64" y="68"/>
                </a:lnTo>
                <a:lnTo>
                  <a:pt x="165" y="102"/>
                </a:lnTo>
                <a:lnTo>
                  <a:pt x="233" y="82"/>
                </a:lnTo>
                <a:lnTo>
                  <a:pt x="279" y="48"/>
                </a:lnTo>
                <a:lnTo>
                  <a:pt x="266" y="31"/>
                </a:lnTo>
                <a:lnTo>
                  <a:pt x="201" y="33"/>
                </a:lnTo>
                <a:lnTo>
                  <a:pt x="213" y="15"/>
                </a:lnTo>
                <a:lnTo>
                  <a:pt x="158" y="33"/>
                </a:lnTo>
                <a:lnTo>
                  <a:pt x="150" y="0"/>
                </a:lnTo>
                <a:lnTo>
                  <a:pt x="138" y="42"/>
                </a:lnTo>
                <a:lnTo>
                  <a:pt x="64" y="0"/>
                </a:lnTo>
                <a:lnTo>
                  <a:pt x="66" y="25"/>
                </a:lnTo>
                <a:lnTo>
                  <a:pt x="42" y="15"/>
                </a:lnTo>
                <a:lnTo>
                  <a:pt x="52" y="39"/>
                </a:lnTo>
                <a:lnTo>
                  <a:pt x="0" y="29"/>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30" name="Freeform 150"/>
          <p:cNvSpPr>
            <a:spLocks/>
          </p:cNvSpPr>
          <p:nvPr/>
        </p:nvSpPr>
        <p:spPr bwMode="auto">
          <a:xfrm>
            <a:off x="4932514" y="2594177"/>
            <a:ext cx="95250" cy="50800"/>
          </a:xfrm>
          <a:custGeom>
            <a:avLst/>
            <a:gdLst>
              <a:gd name="T0" fmla="*/ 0 w 120"/>
              <a:gd name="T1" fmla="*/ 52 h 64"/>
              <a:gd name="T2" fmla="*/ 8 w 120"/>
              <a:gd name="T3" fmla="*/ 18 h 64"/>
              <a:gd name="T4" fmla="*/ 58 w 120"/>
              <a:gd name="T5" fmla="*/ 0 h 64"/>
              <a:gd name="T6" fmla="*/ 65 w 120"/>
              <a:gd name="T7" fmla="*/ 18 h 64"/>
              <a:gd name="T8" fmla="*/ 120 w 120"/>
              <a:gd name="T9" fmla="*/ 33 h 64"/>
              <a:gd name="T10" fmla="*/ 44 w 120"/>
              <a:gd name="T11" fmla="*/ 64 h 64"/>
              <a:gd name="T12" fmla="*/ 58 w 120"/>
              <a:gd name="T13" fmla="*/ 48 h 64"/>
              <a:gd name="T14" fmla="*/ 0 w 120"/>
              <a:gd name="T15" fmla="*/ 52 h 64"/>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64"/>
              <a:gd name="T26" fmla="*/ 120 w 120"/>
              <a:gd name="T27" fmla="*/ 64 h 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64">
                <a:moveTo>
                  <a:pt x="0" y="52"/>
                </a:moveTo>
                <a:lnTo>
                  <a:pt x="8" y="18"/>
                </a:lnTo>
                <a:lnTo>
                  <a:pt x="58" y="0"/>
                </a:lnTo>
                <a:lnTo>
                  <a:pt x="65" y="18"/>
                </a:lnTo>
                <a:lnTo>
                  <a:pt x="120" y="33"/>
                </a:lnTo>
                <a:lnTo>
                  <a:pt x="44" y="64"/>
                </a:lnTo>
                <a:lnTo>
                  <a:pt x="58" y="48"/>
                </a:lnTo>
                <a:lnTo>
                  <a:pt x="0" y="52"/>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31" name="Freeform 151"/>
          <p:cNvSpPr>
            <a:spLocks/>
          </p:cNvSpPr>
          <p:nvPr/>
        </p:nvSpPr>
        <p:spPr bwMode="auto">
          <a:xfrm>
            <a:off x="4708676" y="3040265"/>
            <a:ext cx="295275" cy="528637"/>
          </a:xfrm>
          <a:custGeom>
            <a:avLst/>
            <a:gdLst/>
            <a:ahLst/>
            <a:cxnLst>
              <a:cxn ang="0">
                <a:pos x="0" y="502"/>
              </a:cxn>
              <a:cxn ang="0">
                <a:pos x="15" y="581"/>
              </a:cxn>
              <a:cxn ang="0">
                <a:pos x="48" y="615"/>
              </a:cxn>
              <a:cxn ang="0">
                <a:pos x="45" y="668"/>
              </a:cxn>
              <a:cxn ang="0">
                <a:pos x="135" y="634"/>
              </a:cxn>
              <a:cxn ang="0">
                <a:pos x="159" y="525"/>
              </a:cxn>
              <a:cxn ang="0">
                <a:pos x="140" y="524"/>
              </a:cxn>
              <a:cxn ang="0">
                <a:pos x="210" y="492"/>
              </a:cxn>
              <a:cxn ang="0">
                <a:pos x="144" y="482"/>
              </a:cxn>
              <a:cxn ang="0">
                <a:pos x="192" y="492"/>
              </a:cxn>
              <a:cxn ang="0">
                <a:pos x="220" y="462"/>
              </a:cxn>
              <a:cxn ang="0">
                <a:pos x="179" y="429"/>
              </a:cxn>
              <a:cxn ang="0">
                <a:pos x="144" y="453"/>
              </a:cxn>
              <a:cxn ang="0">
                <a:pos x="172" y="433"/>
              </a:cxn>
              <a:cxn ang="0">
                <a:pos x="174" y="336"/>
              </a:cxn>
              <a:cxn ang="0">
                <a:pos x="299" y="244"/>
              </a:cxn>
              <a:cxn ang="0">
                <a:pos x="289" y="224"/>
              </a:cxn>
              <a:cxn ang="0">
                <a:pos x="311" y="178"/>
              </a:cxn>
              <a:cxn ang="0">
                <a:pos x="372" y="164"/>
              </a:cxn>
              <a:cxn ang="0">
                <a:pos x="355" y="55"/>
              </a:cxn>
              <a:cxn ang="0">
                <a:pos x="273" y="0"/>
              </a:cxn>
              <a:cxn ang="0">
                <a:pos x="259" y="0"/>
              </a:cxn>
              <a:cxn ang="0">
                <a:pos x="258" y="34"/>
              </a:cxn>
              <a:cxn ang="0">
                <a:pos x="205" y="29"/>
              </a:cxn>
              <a:cxn ang="0">
                <a:pos x="192" y="55"/>
              </a:cxn>
              <a:cxn ang="0">
                <a:pos x="158" y="62"/>
              </a:cxn>
              <a:cxn ang="0">
                <a:pos x="148" y="108"/>
              </a:cxn>
              <a:cxn ang="0">
                <a:pos x="97" y="159"/>
              </a:cxn>
              <a:cxn ang="0">
                <a:pos x="73" y="231"/>
              </a:cxn>
              <a:cxn ang="0">
                <a:pos x="83" y="259"/>
              </a:cxn>
              <a:cxn ang="0">
                <a:pos x="31" y="280"/>
              </a:cxn>
              <a:cxn ang="0">
                <a:pos x="28" y="376"/>
              </a:cxn>
              <a:cxn ang="0">
                <a:pos x="43" y="395"/>
              </a:cxn>
              <a:cxn ang="0">
                <a:pos x="28" y="413"/>
              </a:cxn>
              <a:cxn ang="0">
                <a:pos x="35" y="457"/>
              </a:cxn>
              <a:cxn ang="0">
                <a:pos x="0" y="502"/>
              </a:cxn>
            </a:cxnLst>
            <a:rect l="0" t="0" r="r" b="b"/>
            <a:pathLst>
              <a:path w="372" h="668">
                <a:moveTo>
                  <a:pt x="0" y="502"/>
                </a:moveTo>
                <a:lnTo>
                  <a:pt x="15" y="581"/>
                </a:lnTo>
                <a:lnTo>
                  <a:pt x="48" y="615"/>
                </a:lnTo>
                <a:lnTo>
                  <a:pt x="45" y="668"/>
                </a:lnTo>
                <a:lnTo>
                  <a:pt x="135" y="634"/>
                </a:lnTo>
                <a:lnTo>
                  <a:pt x="159" y="525"/>
                </a:lnTo>
                <a:lnTo>
                  <a:pt x="140" y="524"/>
                </a:lnTo>
                <a:lnTo>
                  <a:pt x="210" y="492"/>
                </a:lnTo>
                <a:lnTo>
                  <a:pt x="144" y="482"/>
                </a:lnTo>
                <a:lnTo>
                  <a:pt x="192" y="492"/>
                </a:lnTo>
                <a:lnTo>
                  <a:pt x="220" y="462"/>
                </a:lnTo>
                <a:lnTo>
                  <a:pt x="179" y="429"/>
                </a:lnTo>
                <a:lnTo>
                  <a:pt x="144" y="453"/>
                </a:lnTo>
                <a:lnTo>
                  <a:pt x="172" y="433"/>
                </a:lnTo>
                <a:lnTo>
                  <a:pt x="174" y="336"/>
                </a:lnTo>
                <a:lnTo>
                  <a:pt x="299" y="244"/>
                </a:lnTo>
                <a:lnTo>
                  <a:pt x="289" y="224"/>
                </a:lnTo>
                <a:lnTo>
                  <a:pt x="311" y="178"/>
                </a:lnTo>
                <a:lnTo>
                  <a:pt x="372" y="164"/>
                </a:lnTo>
                <a:lnTo>
                  <a:pt x="355" y="55"/>
                </a:lnTo>
                <a:lnTo>
                  <a:pt x="273" y="0"/>
                </a:lnTo>
                <a:lnTo>
                  <a:pt x="259" y="0"/>
                </a:lnTo>
                <a:lnTo>
                  <a:pt x="258" y="34"/>
                </a:lnTo>
                <a:lnTo>
                  <a:pt x="205" y="29"/>
                </a:lnTo>
                <a:lnTo>
                  <a:pt x="192" y="55"/>
                </a:lnTo>
                <a:lnTo>
                  <a:pt x="158" y="62"/>
                </a:lnTo>
                <a:lnTo>
                  <a:pt x="148" y="108"/>
                </a:lnTo>
                <a:lnTo>
                  <a:pt x="97" y="159"/>
                </a:lnTo>
                <a:lnTo>
                  <a:pt x="73" y="231"/>
                </a:lnTo>
                <a:lnTo>
                  <a:pt x="83" y="259"/>
                </a:lnTo>
                <a:lnTo>
                  <a:pt x="31" y="280"/>
                </a:lnTo>
                <a:lnTo>
                  <a:pt x="28" y="376"/>
                </a:lnTo>
                <a:lnTo>
                  <a:pt x="43" y="395"/>
                </a:lnTo>
                <a:lnTo>
                  <a:pt x="28" y="413"/>
                </a:lnTo>
                <a:lnTo>
                  <a:pt x="35" y="457"/>
                </a:lnTo>
                <a:lnTo>
                  <a:pt x="0" y="502"/>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32" name="Freeform 152"/>
          <p:cNvSpPr>
            <a:spLocks/>
          </p:cNvSpPr>
          <p:nvPr/>
        </p:nvSpPr>
        <p:spPr bwMode="auto">
          <a:xfrm>
            <a:off x="4591201" y="3827665"/>
            <a:ext cx="101600" cy="55562"/>
          </a:xfrm>
          <a:custGeom>
            <a:avLst/>
            <a:gdLst/>
            <a:ahLst/>
            <a:cxnLst>
              <a:cxn ang="0">
                <a:pos x="0" y="46"/>
              </a:cxn>
              <a:cxn ang="0">
                <a:pos x="29" y="70"/>
              </a:cxn>
              <a:cxn ang="0">
                <a:pos x="69" y="48"/>
              </a:cxn>
              <a:cxn ang="0">
                <a:pos x="87" y="67"/>
              </a:cxn>
              <a:cxn ang="0">
                <a:pos x="127" y="30"/>
              </a:cxn>
              <a:cxn ang="0">
                <a:pos x="103" y="28"/>
              </a:cxn>
              <a:cxn ang="0">
                <a:pos x="103" y="9"/>
              </a:cxn>
              <a:cxn ang="0">
                <a:pos x="98" y="5"/>
              </a:cxn>
              <a:cxn ang="0">
                <a:pos x="41" y="0"/>
              </a:cxn>
              <a:cxn ang="0">
                <a:pos x="0" y="46"/>
              </a:cxn>
            </a:cxnLst>
            <a:rect l="0" t="0" r="r" b="b"/>
            <a:pathLst>
              <a:path w="127" h="70">
                <a:moveTo>
                  <a:pt x="0" y="46"/>
                </a:moveTo>
                <a:lnTo>
                  <a:pt x="29" y="70"/>
                </a:lnTo>
                <a:lnTo>
                  <a:pt x="69" y="48"/>
                </a:lnTo>
                <a:lnTo>
                  <a:pt x="87" y="67"/>
                </a:lnTo>
                <a:lnTo>
                  <a:pt x="127" y="30"/>
                </a:lnTo>
                <a:lnTo>
                  <a:pt x="103" y="28"/>
                </a:lnTo>
                <a:lnTo>
                  <a:pt x="103" y="9"/>
                </a:lnTo>
                <a:lnTo>
                  <a:pt x="98" y="5"/>
                </a:lnTo>
                <a:lnTo>
                  <a:pt x="41" y="0"/>
                </a:lnTo>
                <a:lnTo>
                  <a:pt x="0" y="46"/>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33" name="Freeform 153"/>
          <p:cNvSpPr>
            <a:spLocks/>
          </p:cNvSpPr>
          <p:nvPr/>
        </p:nvSpPr>
        <p:spPr bwMode="auto">
          <a:xfrm>
            <a:off x="5265889" y="4143577"/>
            <a:ext cx="163512" cy="136525"/>
          </a:xfrm>
          <a:custGeom>
            <a:avLst/>
            <a:gdLst/>
            <a:ahLst/>
            <a:cxnLst>
              <a:cxn ang="0">
                <a:pos x="0" y="159"/>
              </a:cxn>
              <a:cxn ang="0">
                <a:pos x="4" y="140"/>
              </a:cxn>
              <a:cxn ang="0">
                <a:pos x="36" y="106"/>
              </a:cxn>
              <a:cxn ang="0">
                <a:pos x="17" y="88"/>
              </a:cxn>
              <a:cxn ang="0">
                <a:pos x="17" y="42"/>
              </a:cxn>
              <a:cxn ang="0">
                <a:pos x="36" y="7"/>
              </a:cxn>
              <a:cxn ang="0">
                <a:pos x="206" y="0"/>
              </a:cxn>
              <a:cxn ang="0">
                <a:pos x="175" y="24"/>
              </a:cxn>
              <a:cxn ang="0">
                <a:pos x="165" y="95"/>
              </a:cxn>
              <a:cxn ang="0">
                <a:pos x="94" y="137"/>
              </a:cxn>
              <a:cxn ang="0">
                <a:pos x="32" y="172"/>
              </a:cxn>
              <a:cxn ang="0">
                <a:pos x="0" y="159"/>
              </a:cxn>
            </a:cxnLst>
            <a:rect l="0" t="0" r="r" b="b"/>
            <a:pathLst>
              <a:path w="206" h="172">
                <a:moveTo>
                  <a:pt x="0" y="159"/>
                </a:moveTo>
                <a:lnTo>
                  <a:pt x="4" y="140"/>
                </a:lnTo>
                <a:lnTo>
                  <a:pt x="36" y="106"/>
                </a:lnTo>
                <a:lnTo>
                  <a:pt x="17" y="88"/>
                </a:lnTo>
                <a:lnTo>
                  <a:pt x="17" y="42"/>
                </a:lnTo>
                <a:lnTo>
                  <a:pt x="36" y="7"/>
                </a:lnTo>
                <a:lnTo>
                  <a:pt x="206" y="0"/>
                </a:lnTo>
                <a:lnTo>
                  <a:pt x="175" y="24"/>
                </a:lnTo>
                <a:lnTo>
                  <a:pt x="165" y="95"/>
                </a:lnTo>
                <a:lnTo>
                  <a:pt x="94" y="137"/>
                </a:lnTo>
                <a:lnTo>
                  <a:pt x="32" y="172"/>
                </a:lnTo>
                <a:lnTo>
                  <a:pt x="0" y="159"/>
                </a:lnTo>
                <a:close/>
              </a:path>
            </a:pathLst>
          </a:custGeom>
          <a:gradFill rotWithShape="0">
            <a:gsLst>
              <a:gs pos="0">
                <a:srgbClr val="FFFF00"/>
              </a:gs>
              <a:gs pos="100000">
                <a:srgbClr val="FFFF00">
                  <a:gamma/>
                  <a:shade val="46275"/>
                  <a:invGamma/>
                </a:srgbClr>
              </a:gs>
            </a:gsLst>
            <a:path path="rect">
              <a:fillToRect l="50000" t="50000" r="50000" b="50000"/>
            </a:path>
          </a:gra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34" name="Freeform 154"/>
          <p:cNvSpPr>
            <a:spLocks/>
          </p:cNvSpPr>
          <p:nvPr/>
        </p:nvSpPr>
        <p:spPr bwMode="auto">
          <a:xfrm>
            <a:off x="6691464" y="4591252"/>
            <a:ext cx="180975" cy="384175"/>
          </a:xfrm>
          <a:custGeom>
            <a:avLst/>
            <a:gdLst/>
            <a:ahLst/>
            <a:cxnLst>
              <a:cxn ang="0">
                <a:pos x="0" y="79"/>
              </a:cxn>
              <a:cxn ang="0">
                <a:pos x="15" y="40"/>
              </a:cxn>
              <a:cxn ang="0">
                <a:pos x="78" y="0"/>
              </a:cxn>
              <a:cxn ang="0">
                <a:pos x="102" y="39"/>
              </a:cxn>
              <a:cxn ang="0">
                <a:pos x="96" y="103"/>
              </a:cxn>
              <a:cxn ang="0">
                <a:pos x="169" y="75"/>
              </a:cxn>
              <a:cxn ang="0">
                <a:pos x="201" y="103"/>
              </a:cxn>
              <a:cxn ang="0">
                <a:pos x="227" y="167"/>
              </a:cxn>
              <a:cxn ang="0">
                <a:pos x="219" y="208"/>
              </a:cxn>
              <a:cxn ang="0">
                <a:pos x="164" y="205"/>
              </a:cxn>
              <a:cxn ang="0">
                <a:pos x="143" y="224"/>
              </a:cxn>
              <a:cxn ang="0">
                <a:pos x="153" y="292"/>
              </a:cxn>
              <a:cxn ang="0">
                <a:pos x="78" y="233"/>
              </a:cxn>
              <a:cxn ang="0">
                <a:pos x="47" y="336"/>
              </a:cxn>
              <a:cxn ang="0">
                <a:pos x="82" y="432"/>
              </a:cxn>
              <a:cxn ang="0">
                <a:pos x="133" y="465"/>
              </a:cxn>
              <a:cxn ang="0">
                <a:pos x="106" y="484"/>
              </a:cxn>
              <a:cxn ang="0">
                <a:pos x="98" y="454"/>
              </a:cxn>
              <a:cxn ang="0">
                <a:pos x="78" y="454"/>
              </a:cxn>
              <a:cxn ang="0">
                <a:pos x="20" y="403"/>
              </a:cxn>
              <a:cxn ang="0">
                <a:pos x="30" y="341"/>
              </a:cxn>
              <a:cxn ang="0">
                <a:pos x="62" y="283"/>
              </a:cxn>
              <a:cxn ang="0">
                <a:pos x="20" y="191"/>
              </a:cxn>
              <a:cxn ang="0">
                <a:pos x="34" y="150"/>
              </a:cxn>
              <a:cxn ang="0">
                <a:pos x="0" y="79"/>
              </a:cxn>
            </a:cxnLst>
            <a:rect l="0" t="0" r="r" b="b"/>
            <a:pathLst>
              <a:path w="227" h="484">
                <a:moveTo>
                  <a:pt x="0" y="79"/>
                </a:moveTo>
                <a:lnTo>
                  <a:pt x="15" y="40"/>
                </a:lnTo>
                <a:lnTo>
                  <a:pt x="78" y="0"/>
                </a:lnTo>
                <a:lnTo>
                  <a:pt x="102" y="39"/>
                </a:lnTo>
                <a:lnTo>
                  <a:pt x="96" y="103"/>
                </a:lnTo>
                <a:lnTo>
                  <a:pt x="169" y="75"/>
                </a:lnTo>
                <a:lnTo>
                  <a:pt x="201" y="103"/>
                </a:lnTo>
                <a:lnTo>
                  <a:pt x="227" y="167"/>
                </a:lnTo>
                <a:lnTo>
                  <a:pt x="219" y="208"/>
                </a:lnTo>
                <a:lnTo>
                  <a:pt x="164" y="205"/>
                </a:lnTo>
                <a:lnTo>
                  <a:pt x="143" y="224"/>
                </a:lnTo>
                <a:lnTo>
                  <a:pt x="153" y="292"/>
                </a:lnTo>
                <a:lnTo>
                  <a:pt x="78" y="233"/>
                </a:lnTo>
                <a:lnTo>
                  <a:pt x="47" y="336"/>
                </a:lnTo>
                <a:lnTo>
                  <a:pt x="82" y="432"/>
                </a:lnTo>
                <a:lnTo>
                  <a:pt x="133" y="465"/>
                </a:lnTo>
                <a:lnTo>
                  <a:pt x="106" y="484"/>
                </a:lnTo>
                <a:lnTo>
                  <a:pt x="98" y="454"/>
                </a:lnTo>
                <a:lnTo>
                  <a:pt x="78" y="454"/>
                </a:lnTo>
                <a:lnTo>
                  <a:pt x="20" y="403"/>
                </a:lnTo>
                <a:lnTo>
                  <a:pt x="30" y="341"/>
                </a:lnTo>
                <a:lnTo>
                  <a:pt x="62" y="283"/>
                </a:lnTo>
                <a:lnTo>
                  <a:pt x="20" y="191"/>
                </a:lnTo>
                <a:lnTo>
                  <a:pt x="34" y="150"/>
                </a:lnTo>
                <a:lnTo>
                  <a:pt x="0" y="79"/>
                </a:lnTo>
                <a:close/>
              </a:path>
            </a:pathLst>
          </a:custGeom>
          <a:gradFill rotWithShape="0">
            <a:gsLst>
              <a:gs pos="0">
                <a:srgbClr val="FFFF00"/>
              </a:gs>
              <a:gs pos="100000">
                <a:srgbClr val="FFFF00">
                  <a:gamma/>
                  <a:shade val="46275"/>
                  <a:invGamma/>
                </a:srgbClr>
              </a:gs>
            </a:gsLst>
            <a:path path="rect">
              <a:fillToRect l="50000" t="50000" r="50000" b="50000"/>
            </a:path>
          </a:gra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35" name="Freeform 155"/>
          <p:cNvSpPr>
            <a:spLocks/>
          </p:cNvSpPr>
          <p:nvPr/>
        </p:nvSpPr>
        <p:spPr bwMode="auto">
          <a:xfrm>
            <a:off x="3032276" y="4846840"/>
            <a:ext cx="20638" cy="19050"/>
          </a:xfrm>
          <a:custGeom>
            <a:avLst/>
            <a:gdLst/>
            <a:ahLst/>
            <a:cxnLst>
              <a:cxn ang="0">
                <a:pos x="0" y="24"/>
              </a:cxn>
              <a:cxn ang="0">
                <a:pos x="27" y="20"/>
              </a:cxn>
              <a:cxn ang="0">
                <a:pos x="27" y="0"/>
              </a:cxn>
              <a:cxn ang="0">
                <a:pos x="0" y="24"/>
              </a:cxn>
            </a:cxnLst>
            <a:rect l="0" t="0" r="r" b="b"/>
            <a:pathLst>
              <a:path w="27" h="24">
                <a:moveTo>
                  <a:pt x="0" y="24"/>
                </a:moveTo>
                <a:lnTo>
                  <a:pt x="27" y="20"/>
                </a:lnTo>
                <a:lnTo>
                  <a:pt x="27" y="0"/>
                </a:lnTo>
                <a:lnTo>
                  <a:pt x="0" y="24"/>
                </a:lnTo>
                <a:close/>
              </a:path>
            </a:pathLst>
          </a:custGeom>
          <a:solidFill>
            <a:srgbClr val="38B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36" name="Freeform 156"/>
          <p:cNvSpPr>
            <a:spLocks/>
          </p:cNvSpPr>
          <p:nvPr/>
        </p:nvSpPr>
        <p:spPr bwMode="auto">
          <a:xfrm>
            <a:off x="5624664" y="4449965"/>
            <a:ext cx="120650" cy="88900"/>
          </a:xfrm>
          <a:custGeom>
            <a:avLst/>
            <a:gdLst>
              <a:gd name="T0" fmla="*/ 0 w 151"/>
              <a:gd name="T1" fmla="*/ 53 h 112"/>
              <a:gd name="T2" fmla="*/ 7 w 151"/>
              <a:gd name="T3" fmla="*/ 49 h 112"/>
              <a:gd name="T4" fmla="*/ 21 w 151"/>
              <a:gd name="T5" fmla="*/ 68 h 112"/>
              <a:gd name="T6" fmla="*/ 84 w 151"/>
              <a:gd name="T7" fmla="*/ 68 h 112"/>
              <a:gd name="T8" fmla="*/ 144 w 151"/>
              <a:gd name="T9" fmla="*/ 0 h 112"/>
              <a:gd name="T10" fmla="*/ 151 w 151"/>
              <a:gd name="T11" fmla="*/ 40 h 112"/>
              <a:gd name="T12" fmla="*/ 134 w 151"/>
              <a:gd name="T13" fmla="*/ 41 h 112"/>
              <a:gd name="T14" fmla="*/ 144 w 151"/>
              <a:gd name="T15" fmla="*/ 68 h 112"/>
              <a:gd name="T16" fmla="*/ 119 w 151"/>
              <a:gd name="T17" fmla="*/ 112 h 112"/>
              <a:gd name="T18" fmla="*/ 29 w 151"/>
              <a:gd name="T19" fmla="*/ 99 h 112"/>
              <a:gd name="T20" fmla="*/ 0 w 151"/>
              <a:gd name="T21" fmla="*/ 53 h 1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1"/>
              <a:gd name="T34" fmla="*/ 0 h 112"/>
              <a:gd name="T35" fmla="*/ 151 w 151"/>
              <a:gd name="T36" fmla="*/ 112 h 1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1" h="112">
                <a:moveTo>
                  <a:pt x="0" y="53"/>
                </a:moveTo>
                <a:lnTo>
                  <a:pt x="7" y="49"/>
                </a:lnTo>
                <a:lnTo>
                  <a:pt x="21" y="68"/>
                </a:lnTo>
                <a:lnTo>
                  <a:pt x="84" y="68"/>
                </a:lnTo>
                <a:lnTo>
                  <a:pt x="144" y="0"/>
                </a:lnTo>
                <a:lnTo>
                  <a:pt x="151" y="40"/>
                </a:lnTo>
                <a:lnTo>
                  <a:pt x="134" y="41"/>
                </a:lnTo>
                <a:lnTo>
                  <a:pt x="144" y="68"/>
                </a:lnTo>
                <a:lnTo>
                  <a:pt x="119" y="112"/>
                </a:lnTo>
                <a:lnTo>
                  <a:pt x="29" y="99"/>
                </a:lnTo>
                <a:lnTo>
                  <a:pt x="0" y="53"/>
                </a:lnTo>
                <a:close/>
              </a:path>
            </a:pathLst>
          </a:custGeom>
          <a:gradFill rotWithShape="0">
            <a:gsLst>
              <a:gs pos="0">
                <a:srgbClr val="008000"/>
              </a:gs>
              <a:gs pos="100000">
                <a:srgbClr val="003B00"/>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37" name="Freeform 157"/>
          <p:cNvSpPr>
            <a:spLocks/>
          </p:cNvSpPr>
          <p:nvPr/>
        </p:nvSpPr>
        <p:spPr bwMode="auto">
          <a:xfrm>
            <a:off x="4622951" y="4146752"/>
            <a:ext cx="88900" cy="188913"/>
          </a:xfrm>
          <a:custGeom>
            <a:avLst/>
            <a:gdLst/>
            <a:ahLst/>
            <a:cxnLst>
              <a:cxn ang="0">
                <a:pos x="0" y="113"/>
              </a:cxn>
              <a:cxn ang="0">
                <a:pos x="27" y="90"/>
              </a:cxn>
              <a:cxn ang="0">
                <a:pos x="37" y="3"/>
              </a:cxn>
              <a:cxn ang="0">
                <a:pos x="105" y="0"/>
              </a:cxn>
              <a:cxn ang="0">
                <a:pos x="89" y="31"/>
              </a:cxn>
              <a:cxn ang="0">
                <a:pos x="109" y="68"/>
              </a:cxn>
              <a:cxn ang="0">
                <a:pos x="70" y="113"/>
              </a:cxn>
              <a:cxn ang="0">
                <a:pos x="113" y="139"/>
              </a:cxn>
              <a:cxn ang="0">
                <a:pos x="58" y="239"/>
              </a:cxn>
              <a:cxn ang="0">
                <a:pos x="49" y="177"/>
              </a:cxn>
              <a:cxn ang="0">
                <a:pos x="0" y="113"/>
              </a:cxn>
            </a:cxnLst>
            <a:rect l="0" t="0" r="r" b="b"/>
            <a:pathLst>
              <a:path w="113" h="239">
                <a:moveTo>
                  <a:pt x="0" y="113"/>
                </a:moveTo>
                <a:lnTo>
                  <a:pt x="27" y="90"/>
                </a:lnTo>
                <a:lnTo>
                  <a:pt x="37" y="3"/>
                </a:lnTo>
                <a:lnTo>
                  <a:pt x="105" y="0"/>
                </a:lnTo>
                <a:lnTo>
                  <a:pt x="89" y="31"/>
                </a:lnTo>
                <a:lnTo>
                  <a:pt x="109" y="68"/>
                </a:lnTo>
                <a:lnTo>
                  <a:pt x="70" y="113"/>
                </a:lnTo>
                <a:lnTo>
                  <a:pt x="113" y="139"/>
                </a:lnTo>
                <a:lnTo>
                  <a:pt x="58" y="239"/>
                </a:lnTo>
                <a:lnTo>
                  <a:pt x="49" y="177"/>
                </a:lnTo>
                <a:lnTo>
                  <a:pt x="0" y="113"/>
                </a:lnTo>
                <a:close/>
              </a:path>
            </a:pathLst>
          </a:custGeom>
          <a:gradFill rotWithShape="0">
            <a:gsLst>
              <a:gs pos="0">
                <a:srgbClr val="FFFF00"/>
              </a:gs>
              <a:gs pos="100000">
                <a:srgbClr val="FFFF00">
                  <a:gamma/>
                  <a:shade val="46275"/>
                  <a:invGamma/>
                </a:srgbClr>
              </a:gs>
            </a:gsLst>
            <a:path path="rect">
              <a:fillToRect l="50000" t="50000" r="50000" b="50000"/>
            </a:path>
          </a:gra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38" name="Freeform 158"/>
          <p:cNvSpPr>
            <a:spLocks/>
          </p:cNvSpPr>
          <p:nvPr/>
        </p:nvSpPr>
        <p:spPr bwMode="auto">
          <a:xfrm>
            <a:off x="5051576" y="4003877"/>
            <a:ext cx="65088" cy="53975"/>
          </a:xfrm>
          <a:custGeom>
            <a:avLst/>
            <a:gdLst/>
            <a:ahLst/>
            <a:cxnLst>
              <a:cxn ang="0">
                <a:pos x="0" y="47"/>
              </a:cxn>
              <a:cxn ang="0">
                <a:pos x="9" y="5"/>
              </a:cxn>
              <a:cxn ang="0">
                <a:pos x="54" y="0"/>
              </a:cxn>
              <a:cxn ang="0">
                <a:pos x="82" y="34"/>
              </a:cxn>
              <a:cxn ang="0">
                <a:pos x="43" y="36"/>
              </a:cxn>
              <a:cxn ang="0">
                <a:pos x="4" y="67"/>
              </a:cxn>
              <a:cxn ang="0">
                <a:pos x="21" y="47"/>
              </a:cxn>
              <a:cxn ang="0">
                <a:pos x="0" y="47"/>
              </a:cxn>
            </a:cxnLst>
            <a:rect l="0" t="0" r="r" b="b"/>
            <a:pathLst>
              <a:path w="82" h="67">
                <a:moveTo>
                  <a:pt x="0" y="47"/>
                </a:moveTo>
                <a:lnTo>
                  <a:pt x="9" y="5"/>
                </a:lnTo>
                <a:lnTo>
                  <a:pt x="54" y="0"/>
                </a:lnTo>
                <a:lnTo>
                  <a:pt x="82" y="34"/>
                </a:lnTo>
                <a:lnTo>
                  <a:pt x="43" y="36"/>
                </a:lnTo>
                <a:lnTo>
                  <a:pt x="4" y="67"/>
                </a:lnTo>
                <a:lnTo>
                  <a:pt x="21" y="47"/>
                </a:lnTo>
                <a:lnTo>
                  <a:pt x="0" y="47"/>
                </a:lnTo>
                <a:close/>
              </a:path>
            </a:pathLst>
          </a:custGeom>
          <a:solidFill>
            <a:srgbClr val="38B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39" name="Freeform 159"/>
          <p:cNvSpPr>
            <a:spLocks/>
          </p:cNvSpPr>
          <p:nvPr/>
        </p:nvSpPr>
        <p:spPr bwMode="auto">
          <a:xfrm>
            <a:off x="5057926" y="3997527"/>
            <a:ext cx="422275" cy="179388"/>
          </a:xfrm>
          <a:custGeom>
            <a:avLst/>
            <a:gdLst/>
            <a:ahLst/>
            <a:cxnLst>
              <a:cxn ang="0">
                <a:pos x="0" y="77"/>
              </a:cxn>
              <a:cxn ang="0">
                <a:pos x="24" y="136"/>
              </a:cxn>
              <a:cxn ang="0">
                <a:pos x="1" y="142"/>
              </a:cxn>
              <a:cxn ang="0">
                <a:pos x="24" y="151"/>
              </a:cxn>
              <a:cxn ang="0">
                <a:pos x="30" y="186"/>
              </a:cxn>
              <a:cxn ang="0">
                <a:pos x="60" y="183"/>
              </a:cxn>
              <a:cxn ang="0">
                <a:pos x="30" y="198"/>
              </a:cxn>
              <a:cxn ang="0">
                <a:pos x="65" y="193"/>
              </a:cxn>
              <a:cxn ang="0">
                <a:pos x="102" y="217"/>
              </a:cxn>
              <a:cxn ang="0">
                <a:pos x="136" y="190"/>
              </a:cxn>
              <a:cxn ang="0">
                <a:pos x="189" y="223"/>
              </a:cxn>
              <a:cxn ang="0">
                <a:pos x="279" y="190"/>
              </a:cxn>
              <a:cxn ang="0">
                <a:pos x="278" y="225"/>
              </a:cxn>
              <a:cxn ang="0">
                <a:pos x="297" y="190"/>
              </a:cxn>
              <a:cxn ang="0">
                <a:pos x="467" y="183"/>
              </a:cxn>
              <a:cxn ang="0">
                <a:pos x="532" y="179"/>
              </a:cxn>
              <a:cxn ang="0">
                <a:pos x="514" y="101"/>
              </a:cxn>
              <a:cxn ang="0">
                <a:pos x="527" y="83"/>
              </a:cxn>
              <a:cxn ang="0">
                <a:pos x="472" y="17"/>
              </a:cxn>
              <a:cxn ang="0">
                <a:pos x="437" y="17"/>
              </a:cxn>
              <a:cxn ang="0">
                <a:pos x="340" y="45"/>
              </a:cxn>
              <a:cxn ang="0">
                <a:pos x="255" y="0"/>
              </a:cxn>
              <a:cxn ang="0">
                <a:pos x="206" y="1"/>
              </a:cxn>
              <a:cxn ang="0">
                <a:pos x="137" y="41"/>
              </a:cxn>
              <a:cxn ang="0">
                <a:pos x="83" y="30"/>
              </a:cxn>
              <a:cxn ang="0">
                <a:pos x="101" y="53"/>
              </a:cxn>
              <a:cxn ang="0">
                <a:pos x="0" y="77"/>
              </a:cxn>
            </a:cxnLst>
            <a:rect l="0" t="0" r="r" b="b"/>
            <a:pathLst>
              <a:path w="532" h="225">
                <a:moveTo>
                  <a:pt x="0" y="77"/>
                </a:moveTo>
                <a:lnTo>
                  <a:pt x="24" y="136"/>
                </a:lnTo>
                <a:lnTo>
                  <a:pt x="1" y="142"/>
                </a:lnTo>
                <a:lnTo>
                  <a:pt x="24" y="151"/>
                </a:lnTo>
                <a:lnTo>
                  <a:pt x="30" y="186"/>
                </a:lnTo>
                <a:lnTo>
                  <a:pt x="60" y="183"/>
                </a:lnTo>
                <a:lnTo>
                  <a:pt x="30" y="198"/>
                </a:lnTo>
                <a:lnTo>
                  <a:pt x="65" y="193"/>
                </a:lnTo>
                <a:lnTo>
                  <a:pt x="102" y="217"/>
                </a:lnTo>
                <a:lnTo>
                  <a:pt x="136" y="190"/>
                </a:lnTo>
                <a:lnTo>
                  <a:pt x="189" y="223"/>
                </a:lnTo>
                <a:lnTo>
                  <a:pt x="279" y="190"/>
                </a:lnTo>
                <a:lnTo>
                  <a:pt x="278" y="225"/>
                </a:lnTo>
                <a:lnTo>
                  <a:pt x="297" y="190"/>
                </a:lnTo>
                <a:lnTo>
                  <a:pt x="467" y="183"/>
                </a:lnTo>
                <a:lnTo>
                  <a:pt x="532" y="179"/>
                </a:lnTo>
                <a:lnTo>
                  <a:pt x="514" y="101"/>
                </a:lnTo>
                <a:lnTo>
                  <a:pt x="527" y="83"/>
                </a:lnTo>
                <a:lnTo>
                  <a:pt x="472" y="17"/>
                </a:lnTo>
                <a:lnTo>
                  <a:pt x="437" y="17"/>
                </a:lnTo>
                <a:lnTo>
                  <a:pt x="340" y="45"/>
                </a:lnTo>
                <a:lnTo>
                  <a:pt x="255" y="0"/>
                </a:lnTo>
                <a:lnTo>
                  <a:pt x="206" y="1"/>
                </a:lnTo>
                <a:lnTo>
                  <a:pt x="137" y="41"/>
                </a:lnTo>
                <a:lnTo>
                  <a:pt x="83" y="30"/>
                </a:lnTo>
                <a:lnTo>
                  <a:pt x="101" y="53"/>
                </a:lnTo>
                <a:lnTo>
                  <a:pt x="0" y="77"/>
                </a:lnTo>
                <a:close/>
              </a:path>
            </a:pathLst>
          </a:custGeom>
          <a:gradFill rotWithShape="0">
            <a:gsLst>
              <a:gs pos="0">
                <a:srgbClr val="008000"/>
              </a:gs>
              <a:gs pos="100000">
                <a:srgbClr val="008000">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40" name="Freeform 160"/>
          <p:cNvSpPr>
            <a:spLocks/>
          </p:cNvSpPr>
          <p:nvPr/>
        </p:nvSpPr>
        <p:spPr bwMode="auto">
          <a:xfrm>
            <a:off x="4221314" y="3580015"/>
            <a:ext cx="92075" cy="119062"/>
          </a:xfrm>
          <a:custGeom>
            <a:avLst/>
            <a:gdLst>
              <a:gd name="T0" fmla="*/ 0 w 117"/>
              <a:gd name="T1" fmla="*/ 124 h 150"/>
              <a:gd name="T2" fmla="*/ 15 w 117"/>
              <a:gd name="T3" fmla="*/ 138 h 150"/>
              <a:gd name="T4" fmla="*/ 4 w 117"/>
              <a:gd name="T5" fmla="*/ 150 h 150"/>
              <a:gd name="T6" fmla="*/ 110 w 117"/>
              <a:gd name="T7" fmla="*/ 126 h 150"/>
              <a:gd name="T8" fmla="*/ 117 w 117"/>
              <a:gd name="T9" fmla="*/ 48 h 150"/>
              <a:gd name="T10" fmla="*/ 105 w 117"/>
              <a:gd name="T11" fmla="*/ 29 h 150"/>
              <a:gd name="T12" fmla="*/ 74 w 117"/>
              <a:gd name="T13" fmla="*/ 39 h 150"/>
              <a:gd name="T14" fmla="*/ 60 w 117"/>
              <a:gd name="T15" fmla="*/ 27 h 150"/>
              <a:gd name="T16" fmla="*/ 75 w 117"/>
              <a:gd name="T17" fmla="*/ 8 h 150"/>
              <a:gd name="T18" fmla="*/ 60 w 117"/>
              <a:gd name="T19" fmla="*/ 0 h 150"/>
              <a:gd name="T20" fmla="*/ 50 w 117"/>
              <a:gd name="T21" fmla="*/ 36 h 150"/>
              <a:gd name="T22" fmla="*/ 4 w 117"/>
              <a:gd name="T23" fmla="*/ 48 h 150"/>
              <a:gd name="T24" fmla="*/ 18 w 117"/>
              <a:gd name="T25" fmla="*/ 56 h 150"/>
              <a:gd name="T26" fmla="*/ 9 w 117"/>
              <a:gd name="T27" fmla="*/ 77 h 150"/>
              <a:gd name="T28" fmla="*/ 39 w 117"/>
              <a:gd name="T29" fmla="*/ 84 h 150"/>
              <a:gd name="T30" fmla="*/ 13 w 117"/>
              <a:gd name="T31" fmla="*/ 111 h 150"/>
              <a:gd name="T32" fmla="*/ 44 w 117"/>
              <a:gd name="T33" fmla="*/ 106 h 150"/>
              <a:gd name="T34" fmla="*/ 0 w 117"/>
              <a:gd name="T35" fmla="*/ 124 h 1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7"/>
              <a:gd name="T55" fmla="*/ 0 h 150"/>
              <a:gd name="T56" fmla="*/ 117 w 117"/>
              <a:gd name="T57" fmla="*/ 150 h 15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7" h="150">
                <a:moveTo>
                  <a:pt x="0" y="124"/>
                </a:moveTo>
                <a:lnTo>
                  <a:pt x="15" y="138"/>
                </a:lnTo>
                <a:lnTo>
                  <a:pt x="4" y="150"/>
                </a:lnTo>
                <a:lnTo>
                  <a:pt x="110" y="126"/>
                </a:lnTo>
                <a:lnTo>
                  <a:pt x="117" y="48"/>
                </a:lnTo>
                <a:lnTo>
                  <a:pt x="105" y="29"/>
                </a:lnTo>
                <a:lnTo>
                  <a:pt x="74" y="39"/>
                </a:lnTo>
                <a:lnTo>
                  <a:pt x="60" y="27"/>
                </a:lnTo>
                <a:lnTo>
                  <a:pt x="75" y="8"/>
                </a:lnTo>
                <a:lnTo>
                  <a:pt x="60" y="0"/>
                </a:lnTo>
                <a:lnTo>
                  <a:pt x="50" y="36"/>
                </a:lnTo>
                <a:lnTo>
                  <a:pt x="4" y="48"/>
                </a:lnTo>
                <a:lnTo>
                  <a:pt x="18" y="56"/>
                </a:lnTo>
                <a:lnTo>
                  <a:pt x="9" y="77"/>
                </a:lnTo>
                <a:lnTo>
                  <a:pt x="39" y="84"/>
                </a:lnTo>
                <a:lnTo>
                  <a:pt x="13" y="111"/>
                </a:lnTo>
                <a:lnTo>
                  <a:pt x="44" y="106"/>
                </a:lnTo>
                <a:lnTo>
                  <a:pt x="0" y="124"/>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41" name="Freeform 161"/>
          <p:cNvSpPr>
            <a:spLocks/>
          </p:cNvSpPr>
          <p:nvPr/>
        </p:nvSpPr>
        <p:spPr bwMode="auto">
          <a:xfrm>
            <a:off x="4267351" y="3572077"/>
            <a:ext cx="60325" cy="46038"/>
          </a:xfrm>
          <a:custGeom>
            <a:avLst/>
            <a:gdLst>
              <a:gd name="T0" fmla="*/ 0 w 75"/>
              <a:gd name="T1" fmla="*/ 38 h 59"/>
              <a:gd name="T2" fmla="*/ 14 w 75"/>
              <a:gd name="T3" fmla="*/ 50 h 59"/>
              <a:gd name="T4" fmla="*/ 45 w 75"/>
              <a:gd name="T5" fmla="*/ 40 h 59"/>
              <a:gd name="T6" fmla="*/ 57 w 75"/>
              <a:gd name="T7" fmla="*/ 59 h 59"/>
              <a:gd name="T8" fmla="*/ 75 w 75"/>
              <a:gd name="T9" fmla="*/ 38 h 59"/>
              <a:gd name="T10" fmla="*/ 58 w 75"/>
              <a:gd name="T11" fmla="*/ 9 h 59"/>
              <a:gd name="T12" fmla="*/ 24 w 75"/>
              <a:gd name="T13" fmla="*/ 0 h 59"/>
              <a:gd name="T14" fmla="*/ 15 w 75"/>
              <a:gd name="T15" fmla="*/ 19 h 59"/>
              <a:gd name="T16" fmla="*/ 0 w 75"/>
              <a:gd name="T17" fmla="*/ 38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59"/>
              <a:gd name="T29" fmla="*/ 75 w 75"/>
              <a:gd name="T30" fmla="*/ 59 h 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59">
                <a:moveTo>
                  <a:pt x="0" y="38"/>
                </a:moveTo>
                <a:lnTo>
                  <a:pt x="14" y="50"/>
                </a:lnTo>
                <a:lnTo>
                  <a:pt x="45" y="40"/>
                </a:lnTo>
                <a:lnTo>
                  <a:pt x="57" y="59"/>
                </a:lnTo>
                <a:lnTo>
                  <a:pt x="75" y="38"/>
                </a:lnTo>
                <a:lnTo>
                  <a:pt x="58" y="9"/>
                </a:lnTo>
                <a:lnTo>
                  <a:pt x="24" y="0"/>
                </a:lnTo>
                <a:lnTo>
                  <a:pt x="15" y="19"/>
                </a:lnTo>
                <a:lnTo>
                  <a:pt x="0" y="38"/>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42" name="Freeform 162"/>
          <p:cNvSpPr>
            <a:spLocks/>
          </p:cNvSpPr>
          <p:nvPr/>
        </p:nvSpPr>
        <p:spPr bwMode="auto">
          <a:xfrm>
            <a:off x="4295926" y="3465715"/>
            <a:ext cx="14288" cy="22225"/>
          </a:xfrm>
          <a:custGeom>
            <a:avLst/>
            <a:gdLst/>
            <a:ahLst/>
            <a:cxnLst>
              <a:cxn ang="0">
                <a:pos x="0" y="28"/>
              </a:cxn>
              <a:cxn ang="0">
                <a:pos x="0" y="5"/>
              </a:cxn>
              <a:cxn ang="0">
                <a:pos x="18" y="0"/>
              </a:cxn>
              <a:cxn ang="0">
                <a:pos x="0" y="28"/>
              </a:cxn>
            </a:cxnLst>
            <a:rect l="0" t="0" r="r" b="b"/>
            <a:pathLst>
              <a:path w="18" h="28">
                <a:moveTo>
                  <a:pt x="0" y="28"/>
                </a:moveTo>
                <a:lnTo>
                  <a:pt x="0" y="5"/>
                </a:lnTo>
                <a:lnTo>
                  <a:pt x="18" y="0"/>
                </a:lnTo>
                <a:lnTo>
                  <a:pt x="0" y="28"/>
                </a:lnTo>
                <a:close/>
              </a:path>
            </a:pathLst>
          </a:custGeom>
          <a:solidFill>
            <a:srgbClr val="CD3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43" name="Freeform 163"/>
          <p:cNvSpPr>
            <a:spLocks/>
          </p:cNvSpPr>
          <p:nvPr/>
        </p:nvSpPr>
        <p:spPr bwMode="auto">
          <a:xfrm>
            <a:off x="4302276" y="3489527"/>
            <a:ext cx="14288" cy="14288"/>
          </a:xfrm>
          <a:custGeom>
            <a:avLst/>
            <a:gdLst/>
            <a:ahLst/>
            <a:cxnLst>
              <a:cxn ang="0">
                <a:pos x="0" y="14"/>
              </a:cxn>
              <a:cxn ang="0">
                <a:pos x="8" y="0"/>
              </a:cxn>
              <a:cxn ang="0">
                <a:pos x="17" y="17"/>
              </a:cxn>
              <a:cxn ang="0">
                <a:pos x="0" y="14"/>
              </a:cxn>
            </a:cxnLst>
            <a:rect l="0" t="0" r="r" b="b"/>
            <a:pathLst>
              <a:path w="17" h="17">
                <a:moveTo>
                  <a:pt x="0" y="14"/>
                </a:moveTo>
                <a:lnTo>
                  <a:pt x="8" y="0"/>
                </a:lnTo>
                <a:lnTo>
                  <a:pt x="17" y="17"/>
                </a:lnTo>
                <a:lnTo>
                  <a:pt x="0" y="14"/>
                </a:lnTo>
                <a:close/>
              </a:path>
            </a:pathLst>
          </a:custGeom>
          <a:solidFill>
            <a:srgbClr val="CD3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44" name="Freeform 164"/>
          <p:cNvSpPr>
            <a:spLocks/>
          </p:cNvSpPr>
          <p:nvPr/>
        </p:nvSpPr>
        <p:spPr bwMode="auto">
          <a:xfrm>
            <a:off x="4316564" y="3454602"/>
            <a:ext cx="177800" cy="298450"/>
          </a:xfrm>
          <a:custGeom>
            <a:avLst/>
            <a:gdLst/>
            <a:ahLst/>
            <a:cxnLst>
              <a:cxn ang="0">
                <a:pos x="0" y="89"/>
              </a:cxn>
              <a:cxn ang="0">
                <a:pos x="8" y="38"/>
              </a:cxn>
              <a:cxn ang="0">
                <a:pos x="33" y="0"/>
              </a:cxn>
              <a:cxn ang="0">
                <a:pos x="85" y="0"/>
              </a:cxn>
              <a:cxn ang="0">
                <a:pos x="53" y="47"/>
              </a:cxn>
              <a:cxn ang="0">
                <a:pos x="123" y="57"/>
              </a:cxn>
              <a:cxn ang="0">
                <a:pos x="80" y="117"/>
              </a:cxn>
              <a:cxn ang="0">
                <a:pos x="131" y="139"/>
              </a:cxn>
              <a:cxn ang="0">
                <a:pos x="181" y="214"/>
              </a:cxn>
              <a:cxn ang="0">
                <a:pos x="166" y="218"/>
              </a:cxn>
              <a:cxn ang="0">
                <a:pos x="187" y="238"/>
              </a:cxn>
              <a:cxn ang="0">
                <a:pos x="175" y="259"/>
              </a:cxn>
              <a:cxn ang="0">
                <a:pos x="224" y="264"/>
              </a:cxn>
              <a:cxn ang="0">
                <a:pos x="194" y="313"/>
              </a:cxn>
              <a:cxn ang="0">
                <a:pos x="214" y="328"/>
              </a:cxn>
              <a:cxn ang="0">
                <a:pos x="13" y="376"/>
              </a:cxn>
              <a:cxn ang="0">
                <a:pos x="104" y="306"/>
              </a:cxn>
              <a:cxn ang="0">
                <a:pos x="76" y="317"/>
              </a:cxn>
              <a:cxn ang="0">
                <a:pos x="26" y="296"/>
              </a:cxn>
              <a:cxn ang="0">
                <a:pos x="64" y="269"/>
              </a:cxn>
              <a:cxn ang="0">
                <a:pos x="41" y="259"/>
              </a:cxn>
              <a:cxn ang="0">
                <a:pos x="91" y="229"/>
              </a:cxn>
              <a:cxn ang="0">
                <a:pos x="99" y="197"/>
              </a:cxn>
              <a:cxn ang="0">
                <a:pos x="71" y="185"/>
              </a:cxn>
              <a:cxn ang="0">
                <a:pos x="85" y="166"/>
              </a:cxn>
              <a:cxn ang="0">
                <a:pos x="32" y="175"/>
              </a:cxn>
              <a:cxn ang="0">
                <a:pos x="33" y="122"/>
              </a:cxn>
              <a:cxn ang="0">
                <a:pos x="8" y="147"/>
              </a:cxn>
              <a:cxn ang="0">
                <a:pos x="23" y="91"/>
              </a:cxn>
              <a:cxn ang="0">
                <a:pos x="0" y="89"/>
              </a:cxn>
            </a:cxnLst>
            <a:rect l="0" t="0" r="r" b="b"/>
            <a:pathLst>
              <a:path w="224" h="376">
                <a:moveTo>
                  <a:pt x="0" y="89"/>
                </a:moveTo>
                <a:lnTo>
                  <a:pt x="8" y="38"/>
                </a:lnTo>
                <a:lnTo>
                  <a:pt x="33" y="0"/>
                </a:lnTo>
                <a:lnTo>
                  <a:pt x="85" y="0"/>
                </a:lnTo>
                <a:lnTo>
                  <a:pt x="53" y="47"/>
                </a:lnTo>
                <a:lnTo>
                  <a:pt x="123" y="57"/>
                </a:lnTo>
                <a:lnTo>
                  <a:pt x="80" y="117"/>
                </a:lnTo>
                <a:lnTo>
                  <a:pt x="131" y="139"/>
                </a:lnTo>
                <a:lnTo>
                  <a:pt x="181" y="214"/>
                </a:lnTo>
                <a:lnTo>
                  <a:pt x="166" y="218"/>
                </a:lnTo>
                <a:lnTo>
                  <a:pt x="187" y="238"/>
                </a:lnTo>
                <a:lnTo>
                  <a:pt x="175" y="259"/>
                </a:lnTo>
                <a:lnTo>
                  <a:pt x="224" y="264"/>
                </a:lnTo>
                <a:lnTo>
                  <a:pt x="194" y="313"/>
                </a:lnTo>
                <a:lnTo>
                  <a:pt x="214" y="328"/>
                </a:lnTo>
                <a:lnTo>
                  <a:pt x="13" y="376"/>
                </a:lnTo>
                <a:lnTo>
                  <a:pt x="104" y="306"/>
                </a:lnTo>
                <a:lnTo>
                  <a:pt x="76" y="317"/>
                </a:lnTo>
                <a:lnTo>
                  <a:pt x="26" y="296"/>
                </a:lnTo>
                <a:lnTo>
                  <a:pt x="64" y="269"/>
                </a:lnTo>
                <a:lnTo>
                  <a:pt x="41" y="259"/>
                </a:lnTo>
                <a:lnTo>
                  <a:pt x="91" y="229"/>
                </a:lnTo>
                <a:lnTo>
                  <a:pt x="99" y="197"/>
                </a:lnTo>
                <a:lnTo>
                  <a:pt x="71" y="185"/>
                </a:lnTo>
                <a:lnTo>
                  <a:pt x="85" y="166"/>
                </a:lnTo>
                <a:lnTo>
                  <a:pt x="32" y="175"/>
                </a:lnTo>
                <a:lnTo>
                  <a:pt x="33" y="122"/>
                </a:lnTo>
                <a:lnTo>
                  <a:pt x="8" y="147"/>
                </a:lnTo>
                <a:lnTo>
                  <a:pt x="23" y="91"/>
                </a:lnTo>
                <a:lnTo>
                  <a:pt x="0" y="89"/>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45" name="Freeform 165"/>
          <p:cNvSpPr>
            <a:spLocks/>
          </p:cNvSpPr>
          <p:nvPr/>
        </p:nvSpPr>
        <p:spPr bwMode="auto">
          <a:xfrm>
            <a:off x="601814" y="2933902"/>
            <a:ext cx="682625" cy="654050"/>
          </a:xfrm>
          <a:custGeom>
            <a:avLst/>
            <a:gdLst/>
            <a:ahLst/>
            <a:cxnLst>
              <a:cxn ang="0">
                <a:pos x="54" y="331"/>
              </a:cxn>
              <a:cxn ang="0">
                <a:pos x="55" y="368"/>
              </a:cxn>
              <a:cxn ang="0">
                <a:pos x="151" y="386"/>
              </a:cxn>
              <a:cxn ang="0">
                <a:pos x="186" y="372"/>
              </a:cxn>
              <a:cxn ang="0">
                <a:pos x="84" y="469"/>
              </a:cxn>
              <a:cxn ang="0">
                <a:pos x="81" y="513"/>
              </a:cxn>
              <a:cxn ang="0">
                <a:pos x="81" y="545"/>
              </a:cxn>
              <a:cxn ang="0">
                <a:pos x="97" y="581"/>
              </a:cxn>
              <a:cxn ang="0">
                <a:pos x="137" y="610"/>
              </a:cxn>
              <a:cxn ang="0">
                <a:pos x="156" y="581"/>
              </a:cxn>
              <a:cxn ang="0">
                <a:pos x="168" y="657"/>
              </a:cxn>
              <a:cxn ang="0">
                <a:pos x="256" y="662"/>
              </a:cxn>
              <a:cxn ang="0">
                <a:pos x="282" y="657"/>
              </a:cxn>
              <a:cxn ang="0">
                <a:pos x="264" y="739"/>
              </a:cxn>
              <a:cxn ang="0">
                <a:pos x="221" y="782"/>
              </a:cxn>
              <a:cxn ang="0">
                <a:pos x="130" y="823"/>
              </a:cxn>
              <a:cxn ang="0">
                <a:pos x="235" y="796"/>
              </a:cxn>
              <a:cxn ang="0">
                <a:pos x="251" y="748"/>
              </a:cxn>
              <a:cxn ang="0">
                <a:pos x="397" y="675"/>
              </a:cxn>
              <a:cxn ang="0">
                <a:pos x="399" y="625"/>
              </a:cxn>
              <a:cxn ang="0">
                <a:pos x="508" y="482"/>
              </a:cxn>
              <a:cxn ang="0">
                <a:pos x="534" y="521"/>
              </a:cxn>
              <a:cxn ang="0">
                <a:pos x="543" y="550"/>
              </a:cxn>
              <a:cxn ang="0">
                <a:pos x="461" y="601"/>
              </a:cxn>
              <a:cxn ang="0">
                <a:pos x="462" y="632"/>
              </a:cxn>
              <a:cxn ang="0">
                <a:pos x="569" y="567"/>
              </a:cxn>
              <a:cxn ang="0">
                <a:pos x="576" y="529"/>
              </a:cxn>
              <a:cxn ang="0">
                <a:pos x="618" y="537"/>
              </a:cxn>
              <a:cxn ang="0">
                <a:pos x="686" y="591"/>
              </a:cxn>
              <a:cxn ang="0">
                <a:pos x="815" y="590"/>
              </a:cxn>
              <a:cxn ang="0">
                <a:pos x="810" y="615"/>
              </a:cxn>
              <a:cxn ang="0">
                <a:pos x="858" y="619"/>
              </a:cxn>
              <a:cxn ang="0">
                <a:pos x="776" y="581"/>
              </a:cxn>
              <a:cxn ang="0">
                <a:pos x="465" y="55"/>
              </a:cxn>
              <a:cxn ang="0">
                <a:pos x="369" y="16"/>
              </a:cxn>
              <a:cxn ang="0">
                <a:pos x="333" y="31"/>
              </a:cxn>
              <a:cxn ang="0">
                <a:pos x="322" y="0"/>
              </a:cxn>
              <a:cxn ang="0">
                <a:pos x="231" y="37"/>
              </a:cxn>
              <a:cxn ang="0">
                <a:pos x="223" y="48"/>
              </a:cxn>
              <a:cxn ang="0">
                <a:pos x="179" y="84"/>
              </a:cxn>
              <a:cxn ang="0">
                <a:pos x="122" y="124"/>
              </a:cxn>
              <a:cxn ang="0">
                <a:pos x="55" y="164"/>
              </a:cxn>
              <a:cxn ang="0">
                <a:pos x="121" y="239"/>
              </a:cxn>
              <a:cxn ang="0">
                <a:pos x="168" y="261"/>
              </a:cxn>
              <a:cxn ang="0">
                <a:pos x="201" y="281"/>
              </a:cxn>
              <a:cxn ang="0">
                <a:pos x="121" y="292"/>
              </a:cxn>
              <a:cxn ang="0">
                <a:pos x="96" y="266"/>
              </a:cxn>
            </a:cxnLst>
            <a:rect l="0" t="0" r="r" b="b"/>
            <a:pathLst>
              <a:path w="858" h="823">
                <a:moveTo>
                  <a:pt x="0" y="315"/>
                </a:moveTo>
                <a:lnTo>
                  <a:pt x="54" y="331"/>
                </a:lnTo>
                <a:lnTo>
                  <a:pt x="33" y="338"/>
                </a:lnTo>
                <a:lnTo>
                  <a:pt x="55" y="368"/>
                </a:lnTo>
                <a:lnTo>
                  <a:pt x="137" y="365"/>
                </a:lnTo>
                <a:lnTo>
                  <a:pt x="151" y="386"/>
                </a:lnTo>
                <a:lnTo>
                  <a:pt x="206" y="360"/>
                </a:lnTo>
                <a:lnTo>
                  <a:pt x="186" y="372"/>
                </a:lnTo>
                <a:lnTo>
                  <a:pt x="198" y="421"/>
                </a:lnTo>
                <a:lnTo>
                  <a:pt x="84" y="469"/>
                </a:lnTo>
                <a:lnTo>
                  <a:pt x="52" y="522"/>
                </a:lnTo>
                <a:lnTo>
                  <a:pt x="81" y="513"/>
                </a:lnTo>
                <a:lnTo>
                  <a:pt x="59" y="526"/>
                </a:lnTo>
                <a:lnTo>
                  <a:pt x="81" y="545"/>
                </a:lnTo>
                <a:lnTo>
                  <a:pt x="120" y="552"/>
                </a:lnTo>
                <a:lnTo>
                  <a:pt x="97" y="581"/>
                </a:lnTo>
                <a:lnTo>
                  <a:pt x="117" y="606"/>
                </a:lnTo>
                <a:lnTo>
                  <a:pt x="137" y="610"/>
                </a:lnTo>
                <a:lnTo>
                  <a:pt x="184" y="552"/>
                </a:lnTo>
                <a:lnTo>
                  <a:pt x="156" y="581"/>
                </a:lnTo>
                <a:lnTo>
                  <a:pt x="179" y="634"/>
                </a:lnTo>
                <a:lnTo>
                  <a:pt x="168" y="657"/>
                </a:lnTo>
                <a:lnTo>
                  <a:pt x="221" y="625"/>
                </a:lnTo>
                <a:lnTo>
                  <a:pt x="256" y="662"/>
                </a:lnTo>
                <a:lnTo>
                  <a:pt x="266" y="642"/>
                </a:lnTo>
                <a:lnTo>
                  <a:pt x="282" y="657"/>
                </a:lnTo>
                <a:lnTo>
                  <a:pt x="321" y="635"/>
                </a:lnTo>
                <a:lnTo>
                  <a:pt x="264" y="739"/>
                </a:lnTo>
                <a:lnTo>
                  <a:pt x="221" y="759"/>
                </a:lnTo>
                <a:lnTo>
                  <a:pt x="221" y="782"/>
                </a:lnTo>
                <a:lnTo>
                  <a:pt x="168" y="783"/>
                </a:lnTo>
                <a:lnTo>
                  <a:pt x="130" y="823"/>
                </a:lnTo>
                <a:lnTo>
                  <a:pt x="179" y="793"/>
                </a:lnTo>
                <a:lnTo>
                  <a:pt x="235" y="796"/>
                </a:lnTo>
                <a:lnTo>
                  <a:pt x="265" y="770"/>
                </a:lnTo>
                <a:lnTo>
                  <a:pt x="251" y="748"/>
                </a:lnTo>
                <a:lnTo>
                  <a:pt x="287" y="751"/>
                </a:lnTo>
                <a:lnTo>
                  <a:pt x="397" y="675"/>
                </a:lnTo>
                <a:lnTo>
                  <a:pt x="417" y="646"/>
                </a:lnTo>
                <a:lnTo>
                  <a:pt x="399" y="625"/>
                </a:lnTo>
                <a:lnTo>
                  <a:pt x="491" y="528"/>
                </a:lnTo>
                <a:lnTo>
                  <a:pt x="508" y="482"/>
                </a:lnTo>
                <a:lnTo>
                  <a:pt x="495" y="528"/>
                </a:lnTo>
                <a:lnTo>
                  <a:pt x="534" y="521"/>
                </a:lnTo>
                <a:lnTo>
                  <a:pt x="514" y="538"/>
                </a:lnTo>
                <a:lnTo>
                  <a:pt x="543" y="550"/>
                </a:lnTo>
                <a:lnTo>
                  <a:pt x="472" y="558"/>
                </a:lnTo>
                <a:lnTo>
                  <a:pt x="461" y="601"/>
                </a:lnTo>
                <a:lnTo>
                  <a:pt x="485" y="601"/>
                </a:lnTo>
                <a:lnTo>
                  <a:pt x="462" y="632"/>
                </a:lnTo>
                <a:lnTo>
                  <a:pt x="555" y="591"/>
                </a:lnTo>
                <a:lnTo>
                  <a:pt x="569" y="567"/>
                </a:lnTo>
                <a:lnTo>
                  <a:pt x="555" y="553"/>
                </a:lnTo>
                <a:lnTo>
                  <a:pt x="576" y="529"/>
                </a:lnTo>
                <a:lnTo>
                  <a:pt x="574" y="550"/>
                </a:lnTo>
                <a:lnTo>
                  <a:pt x="618" y="537"/>
                </a:lnTo>
                <a:lnTo>
                  <a:pt x="608" y="558"/>
                </a:lnTo>
                <a:lnTo>
                  <a:pt x="686" y="591"/>
                </a:lnTo>
                <a:lnTo>
                  <a:pt x="795" y="606"/>
                </a:lnTo>
                <a:lnTo>
                  <a:pt x="815" y="590"/>
                </a:lnTo>
                <a:lnTo>
                  <a:pt x="830" y="598"/>
                </a:lnTo>
                <a:lnTo>
                  <a:pt x="810" y="615"/>
                </a:lnTo>
                <a:lnTo>
                  <a:pt x="842" y="634"/>
                </a:lnTo>
                <a:lnTo>
                  <a:pt x="858" y="619"/>
                </a:lnTo>
                <a:lnTo>
                  <a:pt x="828" y="581"/>
                </a:lnTo>
                <a:lnTo>
                  <a:pt x="776" y="581"/>
                </a:lnTo>
                <a:lnTo>
                  <a:pt x="776" y="95"/>
                </a:lnTo>
                <a:lnTo>
                  <a:pt x="465" y="55"/>
                </a:lnTo>
                <a:lnTo>
                  <a:pt x="455" y="34"/>
                </a:lnTo>
                <a:lnTo>
                  <a:pt x="369" y="16"/>
                </a:lnTo>
                <a:lnTo>
                  <a:pt x="359" y="37"/>
                </a:lnTo>
                <a:lnTo>
                  <a:pt x="333" y="31"/>
                </a:lnTo>
                <a:lnTo>
                  <a:pt x="357" y="15"/>
                </a:lnTo>
                <a:lnTo>
                  <a:pt x="322" y="0"/>
                </a:lnTo>
                <a:lnTo>
                  <a:pt x="287" y="34"/>
                </a:lnTo>
                <a:lnTo>
                  <a:pt x="231" y="37"/>
                </a:lnTo>
                <a:lnTo>
                  <a:pt x="230" y="64"/>
                </a:lnTo>
                <a:lnTo>
                  <a:pt x="223" y="48"/>
                </a:lnTo>
                <a:lnTo>
                  <a:pt x="172" y="63"/>
                </a:lnTo>
                <a:lnTo>
                  <a:pt x="179" y="84"/>
                </a:lnTo>
                <a:lnTo>
                  <a:pt x="156" y="79"/>
                </a:lnTo>
                <a:lnTo>
                  <a:pt x="122" y="124"/>
                </a:lnTo>
                <a:lnTo>
                  <a:pt x="52" y="142"/>
                </a:lnTo>
                <a:lnTo>
                  <a:pt x="55" y="164"/>
                </a:lnTo>
                <a:lnTo>
                  <a:pt x="33" y="170"/>
                </a:lnTo>
                <a:lnTo>
                  <a:pt x="121" y="239"/>
                </a:lnTo>
                <a:lnTo>
                  <a:pt x="244" y="270"/>
                </a:lnTo>
                <a:lnTo>
                  <a:pt x="168" y="261"/>
                </a:lnTo>
                <a:lnTo>
                  <a:pt x="172" y="281"/>
                </a:lnTo>
                <a:lnTo>
                  <a:pt x="201" y="281"/>
                </a:lnTo>
                <a:lnTo>
                  <a:pt x="177" y="296"/>
                </a:lnTo>
                <a:lnTo>
                  <a:pt x="121" y="292"/>
                </a:lnTo>
                <a:lnTo>
                  <a:pt x="121" y="263"/>
                </a:lnTo>
                <a:lnTo>
                  <a:pt x="96" y="266"/>
                </a:lnTo>
                <a:lnTo>
                  <a:pt x="0" y="315"/>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46" name="Freeform 166"/>
          <p:cNvSpPr>
            <a:spLocks/>
          </p:cNvSpPr>
          <p:nvPr/>
        </p:nvSpPr>
        <p:spPr bwMode="auto">
          <a:xfrm>
            <a:off x="874864" y="4608715"/>
            <a:ext cx="26987" cy="34925"/>
          </a:xfrm>
          <a:custGeom>
            <a:avLst/>
            <a:gdLst>
              <a:gd name="T0" fmla="*/ 0 w 34"/>
              <a:gd name="T1" fmla="*/ 17 h 43"/>
              <a:gd name="T2" fmla="*/ 3 w 34"/>
              <a:gd name="T3" fmla="*/ 0 h 43"/>
              <a:gd name="T4" fmla="*/ 34 w 34"/>
              <a:gd name="T5" fmla="*/ 25 h 43"/>
              <a:gd name="T6" fmla="*/ 11 w 34"/>
              <a:gd name="T7" fmla="*/ 43 h 43"/>
              <a:gd name="T8" fmla="*/ 0 w 34"/>
              <a:gd name="T9" fmla="*/ 17 h 43"/>
              <a:gd name="T10" fmla="*/ 0 60000 65536"/>
              <a:gd name="T11" fmla="*/ 0 60000 65536"/>
              <a:gd name="T12" fmla="*/ 0 60000 65536"/>
              <a:gd name="T13" fmla="*/ 0 60000 65536"/>
              <a:gd name="T14" fmla="*/ 0 60000 65536"/>
              <a:gd name="T15" fmla="*/ 0 w 34"/>
              <a:gd name="T16" fmla="*/ 0 h 43"/>
              <a:gd name="T17" fmla="*/ 34 w 34"/>
              <a:gd name="T18" fmla="*/ 43 h 43"/>
            </a:gdLst>
            <a:ahLst/>
            <a:cxnLst>
              <a:cxn ang="T10">
                <a:pos x="T0" y="T1"/>
              </a:cxn>
              <a:cxn ang="T11">
                <a:pos x="T2" y="T3"/>
              </a:cxn>
              <a:cxn ang="T12">
                <a:pos x="T4" y="T5"/>
              </a:cxn>
              <a:cxn ang="T13">
                <a:pos x="T6" y="T7"/>
              </a:cxn>
              <a:cxn ang="T14">
                <a:pos x="T8" y="T9"/>
              </a:cxn>
            </a:cxnLst>
            <a:rect l="T15" t="T16" r="T17" b="T18"/>
            <a:pathLst>
              <a:path w="34" h="43">
                <a:moveTo>
                  <a:pt x="0" y="17"/>
                </a:moveTo>
                <a:lnTo>
                  <a:pt x="3" y="0"/>
                </a:lnTo>
                <a:lnTo>
                  <a:pt x="34" y="25"/>
                </a:lnTo>
                <a:lnTo>
                  <a:pt x="11" y="43"/>
                </a:lnTo>
                <a:lnTo>
                  <a:pt x="0" y="17"/>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47" name="Freeform 167"/>
          <p:cNvSpPr>
            <a:spLocks/>
          </p:cNvSpPr>
          <p:nvPr/>
        </p:nvSpPr>
        <p:spPr bwMode="auto">
          <a:xfrm>
            <a:off x="900264" y="3484765"/>
            <a:ext cx="60325" cy="38100"/>
          </a:xfrm>
          <a:custGeom>
            <a:avLst/>
            <a:gdLst/>
            <a:ahLst/>
            <a:cxnLst>
              <a:cxn ang="0">
                <a:pos x="0" y="21"/>
              </a:cxn>
              <a:cxn ang="0">
                <a:pos x="24" y="48"/>
              </a:cxn>
              <a:cxn ang="0">
                <a:pos x="76" y="7"/>
              </a:cxn>
              <a:cxn ang="0">
                <a:pos x="27" y="0"/>
              </a:cxn>
              <a:cxn ang="0">
                <a:pos x="32" y="18"/>
              </a:cxn>
              <a:cxn ang="0">
                <a:pos x="0" y="21"/>
              </a:cxn>
            </a:cxnLst>
            <a:rect l="0" t="0" r="r" b="b"/>
            <a:pathLst>
              <a:path w="76" h="48">
                <a:moveTo>
                  <a:pt x="0" y="21"/>
                </a:moveTo>
                <a:lnTo>
                  <a:pt x="24" y="48"/>
                </a:lnTo>
                <a:lnTo>
                  <a:pt x="76" y="7"/>
                </a:lnTo>
                <a:lnTo>
                  <a:pt x="27" y="0"/>
                </a:lnTo>
                <a:lnTo>
                  <a:pt x="32" y="18"/>
                </a:lnTo>
                <a:lnTo>
                  <a:pt x="0" y="21"/>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48" name="Freeform 168"/>
          <p:cNvSpPr>
            <a:spLocks/>
          </p:cNvSpPr>
          <p:nvPr/>
        </p:nvSpPr>
        <p:spPr bwMode="auto">
          <a:xfrm>
            <a:off x="1286026" y="3411740"/>
            <a:ext cx="182563" cy="180975"/>
          </a:xfrm>
          <a:custGeom>
            <a:avLst/>
            <a:gdLst/>
            <a:ahLst/>
            <a:cxnLst>
              <a:cxn ang="0">
                <a:pos x="0" y="24"/>
              </a:cxn>
              <a:cxn ang="0">
                <a:pos x="10" y="56"/>
              </a:cxn>
              <a:cxn ang="0">
                <a:pos x="42" y="70"/>
              </a:cxn>
              <a:cxn ang="0">
                <a:pos x="54" y="57"/>
              </a:cxn>
              <a:cxn ang="0">
                <a:pos x="28" y="42"/>
              </a:cxn>
              <a:cxn ang="0">
                <a:pos x="54" y="42"/>
              </a:cxn>
              <a:cxn ang="0">
                <a:pos x="79" y="70"/>
              </a:cxn>
              <a:cxn ang="0">
                <a:pos x="72" y="21"/>
              </a:cxn>
              <a:cxn ang="0">
                <a:pos x="92" y="63"/>
              </a:cxn>
              <a:cxn ang="0">
                <a:pos x="140" y="90"/>
              </a:cxn>
              <a:cxn ang="0">
                <a:pos x="130" y="123"/>
              </a:cxn>
              <a:cxn ang="0">
                <a:pos x="186" y="161"/>
              </a:cxn>
              <a:cxn ang="0">
                <a:pos x="171" y="195"/>
              </a:cxn>
              <a:cxn ang="0">
                <a:pos x="201" y="167"/>
              </a:cxn>
              <a:cxn ang="0">
                <a:pos x="206" y="229"/>
              </a:cxn>
              <a:cxn ang="0">
                <a:pos x="229" y="217"/>
              </a:cxn>
              <a:cxn ang="0">
                <a:pos x="230" y="171"/>
              </a:cxn>
              <a:cxn ang="0">
                <a:pos x="176" y="147"/>
              </a:cxn>
              <a:cxn ang="0">
                <a:pos x="73" y="0"/>
              </a:cxn>
              <a:cxn ang="0">
                <a:pos x="15" y="42"/>
              </a:cxn>
              <a:cxn ang="0">
                <a:pos x="0" y="24"/>
              </a:cxn>
            </a:cxnLst>
            <a:rect l="0" t="0" r="r" b="b"/>
            <a:pathLst>
              <a:path w="230" h="229">
                <a:moveTo>
                  <a:pt x="0" y="24"/>
                </a:moveTo>
                <a:lnTo>
                  <a:pt x="10" y="56"/>
                </a:lnTo>
                <a:lnTo>
                  <a:pt x="42" y="70"/>
                </a:lnTo>
                <a:lnTo>
                  <a:pt x="54" y="57"/>
                </a:lnTo>
                <a:lnTo>
                  <a:pt x="28" y="42"/>
                </a:lnTo>
                <a:lnTo>
                  <a:pt x="54" y="42"/>
                </a:lnTo>
                <a:lnTo>
                  <a:pt x="79" y="70"/>
                </a:lnTo>
                <a:lnTo>
                  <a:pt x="72" y="21"/>
                </a:lnTo>
                <a:lnTo>
                  <a:pt x="92" y="63"/>
                </a:lnTo>
                <a:lnTo>
                  <a:pt x="140" y="90"/>
                </a:lnTo>
                <a:lnTo>
                  <a:pt x="130" y="123"/>
                </a:lnTo>
                <a:lnTo>
                  <a:pt x="186" y="161"/>
                </a:lnTo>
                <a:lnTo>
                  <a:pt x="171" y="195"/>
                </a:lnTo>
                <a:lnTo>
                  <a:pt x="201" y="167"/>
                </a:lnTo>
                <a:lnTo>
                  <a:pt x="206" y="229"/>
                </a:lnTo>
                <a:lnTo>
                  <a:pt x="229" y="217"/>
                </a:lnTo>
                <a:lnTo>
                  <a:pt x="230" y="171"/>
                </a:lnTo>
                <a:lnTo>
                  <a:pt x="176" y="147"/>
                </a:lnTo>
                <a:lnTo>
                  <a:pt x="73" y="0"/>
                </a:lnTo>
                <a:lnTo>
                  <a:pt x="15" y="42"/>
                </a:lnTo>
                <a:lnTo>
                  <a:pt x="0" y="24"/>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49" name="Freeform 169"/>
          <p:cNvSpPr>
            <a:spLocks/>
          </p:cNvSpPr>
          <p:nvPr/>
        </p:nvSpPr>
        <p:spPr bwMode="auto">
          <a:xfrm>
            <a:off x="1325714" y="3468890"/>
            <a:ext cx="31750" cy="30162"/>
          </a:xfrm>
          <a:custGeom>
            <a:avLst/>
            <a:gdLst/>
            <a:ahLst/>
            <a:cxnLst>
              <a:cxn ang="0">
                <a:pos x="0" y="0"/>
              </a:cxn>
              <a:cxn ang="0">
                <a:pos x="13" y="36"/>
              </a:cxn>
              <a:cxn ang="0">
                <a:pos x="14" y="18"/>
              </a:cxn>
              <a:cxn ang="0">
                <a:pos x="39" y="35"/>
              </a:cxn>
              <a:cxn ang="0">
                <a:pos x="18" y="18"/>
              </a:cxn>
              <a:cxn ang="0">
                <a:pos x="39" y="7"/>
              </a:cxn>
              <a:cxn ang="0">
                <a:pos x="0" y="0"/>
              </a:cxn>
            </a:cxnLst>
            <a:rect l="0" t="0" r="r" b="b"/>
            <a:pathLst>
              <a:path w="39" h="36">
                <a:moveTo>
                  <a:pt x="0" y="0"/>
                </a:moveTo>
                <a:lnTo>
                  <a:pt x="13" y="36"/>
                </a:lnTo>
                <a:lnTo>
                  <a:pt x="14" y="18"/>
                </a:lnTo>
                <a:lnTo>
                  <a:pt x="39" y="35"/>
                </a:lnTo>
                <a:lnTo>
                  <a:pt x="18" y="18"/>
                </a:lnTo>
                <a:lnTo>
                  <a:pt x="39" y="7"/>
                </a:lnTo>
                <a:lnTo>
                  <a:pt x="0" y="0"/>
                </a:lnTo>
                <a:close/>
              </a:path>
            </a:pathLst>
          </a:custGeom>
          <a:gradFill rotWithShape="0">
            <a:gsLst>
              <a:gs pos="0">
                <a:srgbClr val="FFCC99"/>
              </a:gs>
              <a:gs pos="100000">
                <a:srgbClr val="FFCC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50" name="Freeform 170"/>
          <p:cNvSpPr>
            <a:spLocks/>
          </p:cNvSpPr>
          <p:nvPr/>
        </p:nvSpPr>
        <p:spPr bwMode="auto">
          <a:xfrm>
            <a:off x="1341589" y="3494290"/>
            <a:ext cx="19050" cy="44450"/>
          </a:xfrm>
          <a:custGeom>
            <a:avLst/>
            <a:gdLst/>
            <a:ahLst/>
            <a:cxnLst>
              <a:cxn ang="0">
                <a:pos x="0" y="0"/>
              </a:cxn>
              <a:cxn ang="0">
                <a:pos x="22" y="11"/>
              </a:cxn>
              <a:cxn ang="0">
                <a:pos x="24" y="56"/>
              </a:cxn>
              <a:cxn ang="0">
                <a:pos x="0" y="0"/>
              </a:cxn>
            </a:cxnLst>
            <a:rect l="0" t="0" r="r" b="b"/>
            <a:pathLst>
              <a:path w="24" h="56">
                <a:moveTo>
                  <a:pt x="0" y="0"/>
                </a:moveTo>
                <a:lnTo>
                  <a:pt x="22" y="11"/>
                </a:lnTo>
                <a:lnTo>
                  <a:pt x="24" y="56"/>
                </a:lnTo>
                <a:lnTo>
                  <a:pt x="0" y="0"/>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51" name="Freeform 171"/>
          <p:cNvSpPr>
            <a:spLocks/>
          </p:cNvSpPr>
          <p:nvPr/>
        </p:nvSpPr>
        <p:spPr bwMode="auto">
          <a:xfrm>
            <a:off x="1360639" y="3472065"/>
            <a:ext cx="22225" cy="28575"/>
          </a:xfrm>
          <a:custGeom>
            <a:avLst/>
            <a:gdLst/>
            <a:ahLst/>
            <a:cxnLst>
              <a:cxn ang="0">
                <a:pos x="0" y="0"/>
              </a:cxn>
              <a:cxn ang="0">
                <a:pos x="5" y="36"/>
              </a:cxn>
              <a:cxn ang="0">
                <a:pos x="23" y="36"/>
              </a:cxn>
              <a:cxn ang="0">
                <a:pos x="16" y="4"/>
              </a:cxn>
              <a:cxn ang="0">
                <a:pos x="28" y="26"/>
              </a:cxn>
              <a:cxn ang="0">
                <a:pos x="17" y="0"/>
              </a:cxn>
              <a:cxn ang="0">
                <a:pos x="0" y="0"/>
              </a:cxn>
            </a:cxnLst>
            <a:rect l="0" t="0" r="r" b="b"/>
            <a:pathLst>
              <a:path w="28" h="36">
                <a:moveTo>
                  <a:pt x="0" y="0"/>
                </a:moveTo>
                <a:lnTo>
                  <a:pt x="5" y="36"/>
                </a:lnTo>
                <a:lnTo>
                  <a:pt x="23" y="36"/>
                </a:lnTo>
                <a:lnTo>
                  <a:pt x="16" y="4"/>
                </a:lnTo>
                <a:lnTo>
                  <a:pt x="28" y="26"/>
                </a:lnTo>
                <a:lnTo>
                  <a:pt x="17" y="0"/>
                </a:lnTo>
                <a:lnTo>
                  <a:pt x="0" y="0"/>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52" name="Freeform 172"/>
          <p:cNvSpPr>
            <a:spLocks/>
          </p:cNvSpPr>
          <p:nvPr/>
        </p:nvSpPr>
        <p:spPr bwMode="auto">
          <a:xfrm>
            <a:off x="1379689" y="3511752"/>
            <a:ext cx="19050" cy="19050"/>
          </a:xfrm>
          <a:custGeom>
            <a:avLst/>
            <a:gdLst/>
            <a:ahLst/>
            <a:cxnLst>
              <a:cxn ang="0">
                <a:pos x="0" y="0"/>
              </a:cxn>
              <a:cxn ang="0">
                <a:pos x="24" y="23"/>
              </a:cxn>
              <a:cxn ang="0">
                <a:pos x="25" y="2"/>
              </a:cxn>
              <a:cxn ang="0">
                <a:pos x="0" y="0"/>
              </a:cxn>
            </a:cxnLst>
            <a:rect l="0" t="0" r="r" b="b"/>
            <a:pathLst>
              <a:path w="25" h="23">
                <a:moveTo>
                  <a:pt x="0" y="0"/>
                </a:moveTo>
                <a:lnTo>
                  <a:pt x="24" y="23"/>
                </a:lnTo>
                <a:lnTo>
                  <a:pt x="25" y="2"/>
                </a:lnTo>
                <a:lnTo>
                  <a:pt x="0" y="0"/>
                </a:lnTo>
                <a:close/>
              </a:path>
            </a:pathLst>
          </a:custGeom>
          <a:gradFill rotWithShape="0">
            <a:gsLst>
              <a:gs pos="0">
                <a:srgbClr val="FFCC99"/>
              </a:gs>
              <a:gs pos="100000">
                <a:srgbClr val="FFCC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53" name="Freeform 173"/>
          <p:cNvSpPr>
            <a:spLocks/>
          </p:cNvSpPr>
          <p:nvPr/>
        </p:nvSpPr>
        <p:spPr bwMode="auto">
          <a:xfrm>
            <a:off x="1384451" y="3538740"/>
            <a:ext cx="30163" cy="44450"/>
          </a:xfrm>
          <a:custGeom>
            <a:avLst/>
            <a:gdLst/>
            <a:ahLst/>
            <a:cxnLst>
              <a:cxn ang="0">
                <a:pos x="0" y="0"/>
              </a:cxn>
              <a:cxn ang="0">
                <a:pos x="30" y="20"/>
              </a:cxn>
              <a:cxn ang="0">
                <a:pos x="38" y="56"/>
              </a:cxn>
              <a:cxn ang="0">
                <a:pos x="0" y="0"/>
              </a:cxn>
            </a:cxnLst>
            <a:rect l="0" t="0" r="r" b="b"/>
            <a:pathLst>
              <a:path w="38" h="56">
                <a:moveTo>
                  <a:pt x="0" y="0"/>
                </a:moveTo>
                <a:lnTo>
                  <a:pt x="30" y="20"/>
                </a:lnTo>
                <a:lnTo>
                  <a:pt x="38" y="56"/>
                </a:lnTo>
                <a:lnTo>
                  <a:pt x="0" y="0"/>
                </a:lnTo>
                <a:close/>
              </a:path>
            </a:pathLst>
          </a:custGeom>
          <a:gradFill rotWithShape="0">
            <a:gsLst>
              <a:gs pos="0">
                <a:srgbClr val="FFCC99"/>
              </a:gs>
              <a:gs pos="100000">
                <a:srgbClr val="FFCC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54" name="Freeform 174"/>
          <p:cNvSpPr>
            <a:spLocks/>
          </p:cNvSpPr>
          <p:nvPr/>
        </p:nvSpPr>
        <p:spPr bwMode="auto">
          <a:xfrm>
            <a:off x="1433664" y="3551440"/>
            <a:ext cx="15875" cy="26987"/>
          </a:xfrm>
          <a:custGeom>
            <a:avLst/>
            <a:gdLst/>
            <a:ahLst/>
            <a:cxnLst>
              <a:cxn ang="0">
                <a:pos x="0" y="19"/>
              </a:cxn>
              <a:cxn ang="0">
                <a:pos x="10" y="0"/>
              </a:cxn>
              <a:cxn ang="0">
                <a:pos x="20" y="34"/>
              </a:cxn>
              <a:cxn ang="0">
                <a:pos x="0" y="19"/>
              </a:cxn>
            </a:cxnLst>
            <a:rect l="0" t="0" r="r" b="b"/>
            <a:pathLst>
              <a:path w="20" h="34">
                <a:moveTo>
                  <a:pt x="0" y="19"/>
                </a:moveTo>
                <a:lnTo>
                  <a:pt x="10" y="0"/>
                </a:lnTo>
                <a:lnTo>
                  <a:pt x="20" y="34"/>
                </a:lnTo>
                <a:lnTo>
                  <a:pt x="0" y="19"/>
                </a:lnTo>
                <a:close/>
              </a:path>
            </a:pathLst>
          </a:custGeom>
          <a:solidFill>
            <a:srgbClr val="CD3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55" name="Freeform 175"/>
          <p:cNvSpPr>
            <a:spLocks/>
          </p:cNvSpPr>
          <p:nvPr/>
        </p:nvSpPr>
        <p:spPr bwMode="auto">
          <a:xfrm>
            <a:off x="1594001" y="3772102"/>
            <a:ext cx="1320800" cy="703263"/>
          </a:xfrm>
          <a:custGeom>
            <a:avLst/>
            <a:gdLst/>
            <a:ahLst/>
            <a:cxnLst>
              <a:cxn ang="0">
                <a:pos x="16" y="121"/>
              </a:cxn>
              <a:cxn ang="0">
                <a:pos x="21" y="132"/>
              </a:cxn>
              <a:cxn ang="0">
                <a:pos x="51" y="436"/>
              </a:cxn>
              <a:cxn ang="0">
                <a:pos x="67" y="468"/>
              </a:cxn>
              <a:cxn ang="0">
                <a:pos x="176" y="584"/>
              </a:cxn>
              <a:cxn ang="0">
                <a:pos x="287" y="628"/>
              </a:cxn>
              <a:cxn ang="0">
                <a:pos x="526" y="659"/>
              </a:cxn>
              <a:cxn ang="0">
                <a:pos x="667" y="729"/>
              </a:cxn>
              <a:cxn ang="0">
                <a:pos x="796" y="865"/>
              </a:cxn>
              <a:cxn ang="0">
                <a:pos x="849" y="759"/>
              </a:cxn>
              <a:cxn ang="0">
                <a:pos x="942" y="729"/>
              </a:cxn>
              <a:cxn ang="0">
                <a:pos x="1019" y="716"/>
              </a:cxn>
              <a:cxn ang="0">
                <a:pos x="1050" y="709"/>
              </a:cxn>
              <a:cxn ang="0">
                <a:pos x="1059" y="712"/>
              </a:cxn>
              <a:cxn ang="0">
                <a:pos x="1210" y="753"/>
              </a:cxn>
              <a:cxn ang="0">
                <a:pos x="1251" y="885"/>
              </a:cxn>
              <a:cxn ang="0">
                <a:pos x="1284" y="825"/>
              </a:cxn>
              <a:cxn ang="0">
                <a:pos x="1268" y="634"/>
              </a:cxn>
              <a:cxn ang="0">
                <a:pos x="1385" y="512"/>
              </a:cxn>
              <a:cxn ang="0">
                <a:pos x="1392" y="471"/>
              </a:cxn>
              <a:cxn ang="0">
                <a:pos x="1368" y="416"/>
              </a:cxn>
              <a:cxn ang="0">
                <a:pos x="1387" y="394"/>
              </a:cxn>
              <a:cxn ang="0">
                <a:pos x="1411" y="468"/>
              </a:cxn>
              <a:cxn ang="0">
                <a:pos x="1420" y="378"/>
              </a:cxn>
              <a:cxn ang="0">
                <a:pos x="1466" y="331"/>
              </a:cxn>
              <a:cxn ang="0">
                <a:pos x="1554" y="278"/>
              </a:cxn>
              <a:cxn ang="0">
                <a:pos x="1662" y="188"/>
              </a:cxn>
              <a:cxn ang="0">
                <a:pos x="1642" y="146"/>
              </a:cxn>
              <a:cxn ang="0">
                <a:pos x="1595" y="79"/>
              </a:cxn>
              <a:cxn ang="0">
                <a:pos x="1411" y="195"/>
              </a:cxn>
              <a:cxn ang="0">
                <a:pos x="1317" y="246"/>
              </a:cxn>
              <a:cxn ang="0">
                <a:pos x="1238" y="307"/>
              </a:cxn>
              <a:cxn ang="0">
                <a:pos x="1200" y="290"/>
              </a:cxn>
              <a:cxn ang="0">
                <a:pos x="1216" y="266"/>
              </a:cxn>
              <a:cxn ang="0">
                <a:pos x="1207" y="211"/>
              </a:cxn>
              <a:cxn ang="0">
                <a:pos x="1187" y="162"/>
              </a:cxn>
              <a:cxn ang="0">
                <a:pos x="1107" y="188"/>
              </a:cxn>
              <a:cxn ang="0">
                <a:pos x="1069" y="297"/>
              </a:cxn>
              <a:cxn ang="0">
                <a:pos x="1082" y="166"/>
              </a:cxn>
              <a:cxn ang="0">
                <a:pos x="1098" y="140"/>
              </a:cxn>
              <a:cxn ang="0">
                <a:pos x="1162" y="116"/>
              </a:cxn>
              <a:cxn ang="0">
                <a:pos x="1044" y="104"/>
              </a:cxn>
              <a:cxn ang="0">
                <a:pos x="994" y="112"/>
              </a:cxn>
              <a:cxn ang="0">
                <a:pos x="1005" y="58"/>
              </a:cxn>
              <a:cxn ang="0">
                <a:pos x="849" y="0"/>
              </a:cxn>
              <a:cxn ang="0">
                <a:pos x="54" y="16"/>
              </a:cxn>
              <a:cxn ang="0">
                <a:pos x="51" y="79"/>
              </a:cxn>
              <a:cxn ang="0">
                <a:pos x="0" y="49"/>
              </a:cxn>
            </a:cxnLst>
            <a:rect l="0" t="0" r="r" b="b"/>
            <a:pathLst>
              <a:path w="1664" h="885">
                <a:moveTo>
                  <a:pt x="0" y="49"/>
                </a:moveTo>
                <a:lnTo>
                  <a:pt x="16" y="121"/>
                </a:lnTo>
                <a:lnTo>
                  <a:pt x="42" y="128"/>
                </a:lnTo>
                <a:lnTo>
                  <a:pt x="21" y="132"/>
                </a:lnTo>
                <a:lnTo>
                  <a:pt x="9" y="350"/>
                </a:lnTo>
                <a:lnTo>
                  <a:pt x="51" y="436"/>
                </a:lnTo>
                <a:lnTo>
                  <a:pt x="77" y="436"/>
                </a:lnTo>
                <a:lnTo>
                  <a:pt x="67" y="468"/>
                </a:lnTo>
                <a:lnTo>
                  <a:pt x="121" y="561"/>
                </a:lnTo>
                <a:lnTo>
                  <a:pt x="176" y="584"/>
                </a:lnTo>
                <a:lnTo>
                  <a:pt x="220" y="634"/>
                </a:lnTo>
                <a:lnTo>
                  <a:pt x="287" y="628"/>
                </a:lnTo>
                <a:lnTo>
                  <a:pt x="397" y="677"/>
                </a:lnTo>
                <a:lnTo>
                  <a:pt x="526" y="659"/>
                </a:lnTo>
                <a:lnTo>
                  <a:pt x="605" y="754"/>
                </a:lnTo>
                <a:lnTo>
                  <a:pt x="667" y="729"/>
                </a:lnTo>
                <a:lnTo>
                  <a:pt x="737" y="841"/>
                </a:lnTo>
                <a:lnTo>
                  <a:pt x="796" y="865"/>
                </a:lnTo>
                <a:lnTo>
                  <a:pt x="789" y="798"/>
                </a:lnTo>
                <a:lnTo>
                  <a:pt x="849" y="759"/>
                </a:lnTo>
                <a:lnTo>
                  <a:pt x="856" y="730"/>
                </a:lnTo>
                <a:lnTo>
                  <a:pt x="942" y="729"/>
                </a:lnTo>
                <a:lnTo>
                  <a:pt x="1018" y="754"/>
                </a:lnTo>
                <a:lnTo>
                  <a:pt x="1019" y="716"/>
                </a:lnTo>
                <a:lnTo>
                  <a:pt x="989" y="710"/>
                </a:lnTo>
                <a:lnTo>
                  <a:pt x="1050" y="709"/>
                </a:lnTo>
                <a:lnTo>
                  <a:pt x="1056" y="690"/>
                </a:lnTo>
                <a:lnTo>
                  <a:pt x="1059" y="712"/>
                </a:lnTo>
                <a:lnTo>
                  <a:pt x="1177" y="720"/>
                </a:lnTo>
                <a:lnTo>
                  <a:pt x="1210" y="753"/>
                </a:lnTo>
                <a:lnTo>
                  <a:pt x="1215" y="808"/>
                </a:lnTo>
                <a:lnTo>
                  <a:pt x="1251" y="885"/>
                </a:lnTo>
                <a:lnTo>
                  <a:pt x="1274" y="883"/>
                </a:lnTo>
                <a:lnTo>
                  <a:pt x="1284" y="825"/>
                </a:lnTo>
                <a:lnTo>
                  <a:pt x="1245" y="690"/>
                </a:lnTo>
                <a:lnTo>
                  <a:pt x="1268" y="634"/>
                </a:lnTo>
                <a:lnTo>
                  <a:pt x="1415" y="527"/>
                </a:lnTo>
                <a:lnTo>
                  <a:pt x="1385" y="512"/>
                </a:lnTo>
                <a:lnTo>
                  <a:pt x="1411" y="508"/>
                </a:lnTo>
                <a:lnTo>
                  <a:pt x="1392" y="471"/>
                </a:lnTo>
                <a:lnTo>
                  <a:pt x="1397" y="440"/>
                </a:lnTo>
                <a:lnTo>
                  <a:pt x="1368" y="416"/>
                </a:lnTo>
                <a:lnTo>
                  <a:pt x="1397" y="435"/>
                </a:lnTo>
                <a:lnTo>
                  <a:pt x="1387" y="394"/>
                </a:lnTo>
                <a:lnTo>
                  <a:pt x="1407" y="382"/>
                </a:lnTo>
                <a:lnTo>
                  <a:pt x="1411" y="468"/>
                </a:lnTo>
                <a:lnTo>
                  <a:pt x="1436" y="417"/>
                </a:lnTo>
                <a:lnTo>
                  <a:pt x="1420" y="378"/>
                </a:lnTo>
                <a:lnTo>
                  <a:pt x="1437" y="402"/>
                </a:lnTo>
                <a:lnTo>
                  <a:pt x="1466" y="331"/>
                </a:lnTo>
                <a:lnTo>
                  <a:pt x="1583" y="300"/>
                </a:lnTo>
                <a:lnTo>
                  <a:pt x="1554" y="278"/>
                </a:lnTo>
                <a:lnTo>
                  <a:pt x="1575" y="227"/>
                </a:lnTo>
                <a:lnTo>
                  <a:pt x="1662" y="188"/>
                </a:lnTo>
                <a:lnTo>
                  <a:pt x="1664" y="165"/>
                </a:lnTo>
                <a:lnTo>
                  <a:pt x="1642" y="146"/>
                </a:lnTo>
                <a:lnTo>
                  <a:pt x="1642" y="98"/>
                </a:lnTo>
                <a:lnTo>
                  <a:pt x="1595" y="79"/>
                </a:lnTo>
                <a:lnTo>
                  <a:pt x="1560" y="162"/>
                </a:lnTo>
                <a:lnTo>
                  <a:pt x="1411" y="195"/>
                </a:lnTo>
                <a:lnTo>
                  <a:pt x="1402" y="230"/>
                </a:lnTo>
                <a:lnTo>
                  <a:pt x="1317" y="246"/>
                </a:lnTo>
                <a:lnTo>
                  <a:pt x="1324" y="258"/>
                </a:lnTo>
                <a:lnTo>
                  <a:pt x="1238" y="307"/>
                </a:lnTo>
                <a:lnTo>
                  <a:pt x="1203" y="306"/>
                </a:lnTo>
                <a:lnTo>
                  <a:pt x="1200" y="290"/>
                </a:lnTo>
                <a:lnTo>
                  <a:pt x="1207" y="273"/>
                </a:lnTo>
                <a:lnTo>
                  <a:pt x="1216" y="266"/>
                </a:lnTo>
                <a:lnTo>
                  <a:pt x="1220" y="249"/>
                </a:lnTo>
                <a:lnTo>
                  <a:pt x="1207" y="211"/>
                </a:lnTo>
                <a:lnTo>
                  <a:pt x="1177" y="225"/>
                </a:lnTo>
                <a:lnTo>
                  <a:pt x="1187" y="162"/>
                </a:lnTo>
                <a:lnTo>
                  <a:pt x="1143" y="146"/>
                </a:lnTo>
                <a:lnTo>
                  <a:pt x="1107" y="188"/>
                </a:lnTo>
                <a:lnTo>
                  <a:pt x="1097" y="292"/>
                </a:lnTo>
                <a:lnTo>
                  <a:pt x="1069" y="297"/>
                </a:lnTo>
                <a:lnTo>
                  <a:pt x="1061" y="247"/>
                </a:lnTo>
                <a:lnTo>
                  <a:pt x="1082" y="166"/>
                </a:lnTo>
                <a:lnTo>
                  <a:pt x="1062" y="180"/>
                </a:lnTo>
                <a:lnTo>
                  <a:pt x="1098" y="140"/>
                </a:lnTo>
                <a:lnTo>
                  <a:pt x="1174" y="137"/>
                </a:lnTo>
                <a:lnTo>
                  <a:pt x="1162" y="116"/>
                </a:lnTo>
                <a:lnTo>
                  <a:pt x="1157" y="116"/>
                </a:lnTo>
                <a:lnTo>
                  <a:pt x="1044" y="104"/>
                </a:lnTo>
                <a:lnTo>
                  <a:pt x="1062" y="78"/>
                </a:lnTo>
                <a:lnTo>
                  <a:pt x="994" y="112"/>
                </a:lnTo>
                <a:lnTo>
                  <a:pt x="940" y="112"/>
                </a:lnTo>
                <a:lnTo>
                  <a:pt x="1005" y="58"/>
                </a:lnTo>
                <a:lnTo>
                  <a:pt x="870" y="26"/>
                </a:lnTo>
                <a:lnTo>
                  <a:pt x="849" y="0"/>
                </a:lnTo>
                <a:lnTo>
                  <a:pt x="849" y="16"/>
                </a:lnTo>
                <a:lnTo>
                  <a:pt x="54" y="16"/>
                </a:lnTo>
                <a:lnTo>
                  <a:pt x="68" y="53"/>
                </a:lnTo>
                <a:lnTo>
                  <a:pt x="51" y="79"/>
                </a:lnTo>
                <a:lnTo>
                  <a:pt x="57" y="50"/>
                </a:lnTo>
                <a:lnTo>
                  <a:pt x="0" y="49"/>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56" name="Freeform 176"/>
          <p:cNvSpPr>
            <a:spLocks/>
          </p:cNvSpPr>
          <p:nvPr/>
        </p:nvSpPr>
        <p:spPr bwMode="auto">
          <a:xfrm>
            <a:off x="8764739" y="3264102"/>
            <a:ext cx="69850" cy="25400"/>
          </a:xfrm>
          <a:custGeom>
            <a:avLst/>
            <a:gdLst/>
            <a:ahLst/>
            <a:cxnLst>
              <a:cxn ang="0">
                <a:pos x="0" y="9"/>
              </a:cxn>
              <a:cxn ang="0">
                <a:pos x="53" y="0"/>
              </a:cxn>
              <a:cxn ang="0">
                <a:pos x="87" y="14"/>
              </a:cxn>
              <a:cxn ang="0">
                <a:pos x="70" y="31"/>
              </a:cxn>
              <a:cxn ang="0">
                <a:pos x="0" y="9"/>
              </a:cxn>
            </a:cxnLst>
            <a:rect l="0" t="0" r="r" b="b"/>
            <a:pathLst>
              <a:path w="87" h="31">
                <a:moveTo>
                  <a:pt x="0" y="9"/>
                </a:moveTo>
                <a:lnTo>
                  <a:pt x="53" y="0"/>
                </a:lnTo>
                <a:lnTo>
                  <a:pt x="87" y="14"/>
                </a:lnTo>
                <a:lnTo>
                  <a:pt x="70" y="31"/>
                </a:lnTo>
                <a:lnTo>
                  <a:pt x="0" y="9"/>
                </a:lnTo>
                <a:close/>
              </a:path>
            </a:pathLst>
          </a:custGeom>
          <a:solidFill>
            <a:srgbClr val="FFCC99"/>
          </a:soli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57" name="Freeform 177"/>
          <p:cNvSpPr>
            <a:spLocks/>
          </p:cNvSpPr>
          <p:nvPr/>
        </p:nvSpPr>
        <p:spPr bwMode="auto">
          <a:xfrm>
            <a:off x="3111651" y="5889827"/>
            <a:ext cx="120650" cy="133350"/>
          </a:xfrm>
          <a:custGeom>
            <a:avLst/>
            <a:gdLst>
              <a:gd name="T0" fmla="*/ 0 w 152"/>
              <a:gd name="T1" fmla="*/ 139 h 169"/>
              <a:gd name="T2" fmla="*/ 26 w 152"/>
              <a:gd name="T3" fmla="*/ 6 h 169"/>
              <a:gd name="T4" fmla="*/ 47 w 152"/>
              <a:gd name="T5" fmla="*/ 0 h 169"/>
              <a:gd name="T6" fmla="*/ 133 w 152"/>
              <a:gd name="T7" fmla="*/ 68 h 169"/>
              <a:gd name="T8" fmla="*/ 152 w 152"/>
              <a:gd name="T9" fmla="*/ 93 h 169"/>
              <a:gd name="T10" fmla="*/ 144 w 152"/>
              <a:gd name="T11" fmla="*/ 130 h 169"/>
              <a:gd name="T12" fmla="*/ 104 w 152"/>
              <a:gd name="T13" fmla="*/ 169 h 169"/>
              <a:gd name="T14" fmla="*/ 0 w 152"/>
              <a:gd name="T15" fmla="*/ 139 h 169"/>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169"/>
              <a:gd name="T26" fmla="*/ 152 w 152"/>
              <a:gd name="T27" fmla="*/ 169 h 1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169">
                <a:moveTo>
                  <a:pt x="0" y="139"/>
                </a:moveTo>
                <a:lnTo>
                  <a:pt x="26" y="6"/>
                </a:lnTo>
                <a:lnTo>
                  <a:pt x="47" y="0"/>
                </a:lnTo>
                <a:lnTo>
                  <a:pt x="133" y="68"/>
                </a:lnTo>
                <a:lnTo>
                  <a:pt x="152" y="93"/>
                </a:lnTo>
                <a:lnTo>
                  <a:pt x="144" y="130"/>
                </a:lnTo>
                <a:lnTo>
                  <a:pt x="104" y="169"/>
                </a:lnTo>
                <a:lnTo>
                  <a:pt x="0" y="139"/>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58" name="Freeform 178"/>
          <p:cNvSpPr>
            <a:spLocks/>
          </p:cNvSpPr>
          <p:nvPr/>
        </p:nvSpPr>
        <p:spPr bwMode="auto">
          <a:xfrm>
            <a:off x="2773514" y="4807152"/>
            <a:ext cx="307975" cy="290513"/>
          </a:xfrm>
          <a:custGeom>
            <a:avLst/>
            <a:gdLst/>
            <a:ahLst/>
            <a:cxnLst>
              <a:cxn ang="0">
                <a:pos x="0" y="103"/>
              </a:cxn>
              <a:cxn ang="0">
                <a:pos x="35" y="164"/>
              </a:cxn>
              <a:cxn ang="0">
                <a:pos x="94" y="173"/>
              </a:cxn>
              <a:cxn ang="0">
                <a:pos x="111" y="197"/>
              </a:cxn>
              <a:cxn ang="0">
                <a:pos x="167" y="193"/>
              </a:cxn>
              <a:cxn ang="0">
                <a:pos x="158" y="305"/>
              </a:cxn>
              <a:cxn ang="0">
                <a:pos x="185" y="349"/>
              </a:cxn>
              <a:cxn ang="0">
                <a:pos x="219" y="366"/>
              </a:cxn>
              <a:cxn ang="0">
                <a:pos x="288" y="320"/>
              </a:cxn>
              <a:cxn ang="0">
                <a:pos x="260" y="314"/>
              </a:cxn>
              <a:cxn ang="0">
                <a:pos x="245" y="255"/>
              </a:cxn>
              <a:cxn ang="0">
                <a:pos x="297" y="266"/>
              </a:cxn>
              <a:cxn ang="0">
                <a:pos x="365" y="228"/>
              </a:cxn>
              <a:cxn ang="0">
                <a:pos x="348" y="197"/>
              </a:cxn>
              <a:cxn ang="0">
                <a:pos x="370" y="172"/>
              </a:cxn>
              <a:cxn ang="0">
                <a:pos x="360" y="149"/>
              </a:cxn>
              <a:cxn ang="0">
                <a:pos x="388" y="129"/>
              </a:cxn>
              <a:cxn ang="0">
                <a:pos x="353" y="121"/>
              </a:cxn>
              <a:cxn ang="0">
                <a:pos x="353" y="93"/>
              </a:cxn>
              <a:cxn ang="0">
                <a:pos x="298" y="62"/>
              </a:cxn>
              <a:cxn ang="0">
                <a:pos x="322" y="53"/>
              </a:cxn>
              <a:cxn ang="0">
                <a:pos x="152" y="59"/>
              </a:cxn>
              <a:cxn ang="0">
                <a:pos x="97" y="0"/>
              </a:cxn>
              <a:cxn ang="0">
                <a:pos x="101" y="29"/>
              </a:cxn>
              <a:cxn ang="0">
                <a:pos x="51" y="49"/>
              </a:cxn>
              <a:cxn ang="0">
                <a:pos x="66" y="93"/>
              </a:cxn>
              <a:cxn ang="0">
                <a:pos x="48" y="109"/>
              </a:cxn>
              <a:cxn ang="0">
                <a:pos x="35" y="69"/>
              </a:cxn>
              <a:cxn ang="0">
                <a:pos x="54" y="18"/>
              </a:cxn>
              <a:cxn ang="0">
                <a:pos x="0" y="103"/>
              </a:cxn>
            </a:cxnLst>
            <a:rect l="0" t="0" r="r" b="b"/>
            <a:pathLst>
              <a:path w="388" h="366">
                <a:moveTo>
                  <a:pt x="0" y="103"/>
                </a:moveTo>
                <a:lnTo>
                  <a:pt x="35" y="164"/>
                </a:lnTo>
                <a:lnTo>
                  <a:pt x="94" y="173"/>
                </a:lnTo>
                <a:lnTo>
                  <a:pt x="111" y="197"/>
                </a:lnTo>
                <a:lnTo>
                  <a:pt x="167" y="193"/>
                </a:lnTo>
                <a:lnTo>
                  <a:pt x="158" y="305"/>
                </a:lnTo>
                <a:lnTo>
                  <a:pt x="185" y="349"/>
                </a:lnTo>
                <a:lnTo>
                  <a:pt x="219" y="366"/>
                </a:lnTo>
                <a:lnTo>
                  <a:pt x="288" y="320"/>
                </a:lnTo>
                <a:lnTo>
                  <a:pt x="260" y="314"/>
                </a:lnTo>
                <a:lnTo>
                  <a:pt x="245" y="255"/>
                </a:lnTo>
                <a:lnTo>
                  <a:pt x="297" y="266"/>
                </a:lnTo>
                <a:lnTo>
                  <a:pt x="365" y="228"/>
                </a:lnTo>
                <a:lnTo>
                  <a:pt x="348" y="197"/>
                </a:lnTo>
                <a:lnTo>
                  <a:pt x="370" y="172"/>
                </a:lnTo>
                <a:lnTo>
                  <a:pt x="360" y="149"/>
                </a:lnTo>
                <a:lnTo>
                  <a:pt x="388" y="129"/>
                </a:lnTo>
                <a:lnTo>
                  <a:pt x="353" y="121"/>
                </a:lnTo>
                <a:lnTo>
                  <a:pt x="353" y="93"/>
                </a:lnTo>
                <a:lnTo>
                  <a:pt x="298" y="62"/>
                </a:lnTo>
                <a:lnTo>
                  <a:pt x="322" y="53"/>
                </a:lnTo>
                <a:lnTo>
                  <a:pt x="152" y="59"/>
                </a:lnTo>
                <a:lnTo>
                  <a:pt x="97" y="0"/>
                </a:lnTo>
                <a:lnTo>
                  <a:pt x="101" y="29"/>
                </a:lnTo>
                <a:lnTo>
                  <a:pt x="51" y="49"/>
                </a:lnTo>
                <a:lnTo>
                  <a:pt x="66" y="93"/>
                </a:lnTo>
                <a:lnTo>
                  <a:pt x="48" y="109"/>
                </a:lnTo>
                <a:lnTo>
                  <a:pt x="35" y="69"/>
                </a:lnTo>
                <a:lnTo>
                  <a:pt x="54" y="18"/>
                </a:lnTo>
                <a:lnTo>
                  <a:pt x="0" y="103"/>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59" name="Freeform 179"/>
          <p:cNvSpPr>
            <a:spLocks/>
          </p:cNvSpPr>
          <p:nvPr/>
        </p:nvSpPr>
        <p:spPr bwMode="auto">
          <a:xfrm>
            <a:off x="6797826" y="4526165"/>
            <a:ext cx="158750" cy="374650"/>
          </a:xfrm>
          <a:custGeom>
            <a:avLst/>
            <a:gdLst/>
            <a:ahLst/>
            <a:cxnLst>
              <a:cxn ang="0">
                <a:pos x="0" y="23"/>
              </a:cxn>
              <a:cxn ang="0">
                <a:pos x="31" y="75"/>
              </a:cxn>
              <a:cxn ang="0">
                <a:pos x="69" y="95"/>
              </a:cxn>
              <a:cxn ang="0">
                <a:pos x="49" y="129"/>
              </a:cxn>
              <a:cxn ang="0">
                <a:pos x="120" y="194"/>
              </a:cxn>
              <a:cxn ang="0">
                <a:pos x="151" y="278"/>
              </a:cxn>
              <a:cxn ang="0">
                <a:pos x="154" y="350"/>
              </a:cxn>
              <a:cxn ang="0">
                <a:pos x="68" y="413"/>
              </a:cxn>
              <a:cxn ang="0">
                <a:pos x="83" y="471"/>
              </a:cxn>
              <a:cxn ang="0">
                <a:pos x="110" y="431"/>
              </a:cxn>
              <a:cxn ang="0">
                <a:pos x="123" y="442"/>
              </a:cxn>
              <a:cxn ang="0">
                <a:pos x="130" y="416"/>
              </a:cxn>
              <a:cxn ang="0">
                <a:pos x="201" y="374"/>
              </a:cxn>
              <a:cxn ang="0">
                <a:pos x="192" y="257"/>
              </a:cxn>
              <a:cxn ang="0">
                <a:pos x="98" y="146"/>
              </a:cxn>
              <a:cxn ang="0">
                <a:pos x="108" y="109"/>
              </a:cxn>
              <a:cxn ang="0">
                <a:pos x="164" y="56"/>
              </a:cxn>
              <a:cxn ang="0">
                <a:pos x="86" y="0"/>
              </a:cxn>
              <a:cxn ang="0">
                <a:pos x="0" y="23"/>
              </a:cxn>
            </a:cxnLst>
            <a:rect l="0" t="0" r="r" b="b"/>
            <a:pathLst>
              <a:path w="201" h="471">
                <a:moveTo>
                  <a:pt x="0" y="23"/>
                </a:moveTo>
                <a:lnTo>
                  <a:pt x="31" y="75"/>
                </a:lnTo>
                <a:lnTo>
                  <a:pt x="69" y="95"/>
                </a:lnTo>
                <a:lnTo>
                  <a:pt x="49" y="129"/>
                </a:lnTo>
                <a:lnTo>
                  <a:pt x="120" y="194"/>
                </a:lnTo>
                <a:lnTo>
                  <a:pt x="151" y="278"/>
                </a:lnTo>
                <a:lnTo>
                  <a:pt x="154" y="350"/>
                </a:lnTo>
                <a:lnTo>
                  <a:pt x="68" y="413"/>
                </a:lnTo>
                <a:lnTo>
                  <a:pt x="83" y="471"/>
                </a:lnTo>
                <a:lnTo>
                  <a:pt x="110" y="431"/>
                </a:lnTo>
                <a:lnTo>
                  <a:pt x="123" y="442"/>
                </a:lnTo>
                <a:lnTo>
                  <a:pt x="130" y="416"/>
                </a:lnTo>
                <a:lnTo>
                  <a:pt x="201" y="374"/>
                </a:lnTo>
                <a:lnTo>
                  <a:pt x="192" y="257"/>
                </a:lnTo>
                <a:lnTo>
                  <a:pt x="98" y="146"/>
                </a:lnTo>
                <a:lnTo>
                  <a:pt x="108" y="109"/>
                </a:lnTo>
                <a:lnTo>
                  <a:pt x="164" y="56"/>
                </a:lnTo>
                <a:lnTo>
                  <a:pt x="86" y="0"/>
                </a:lnTo>
                <a:lnTo>
                  <a:pt x="0" y="23"/>
                </a:lnTo>
                <a:close/>
              </a:path>
            </a:pathLst>
          </a:custGeom>
          <a:gradFill rotWithShape="0">
            <a:gsLst>
              <a:gs pos="0">
                <a:srgbClr val="008000"/>
              </a:gs>
              <a:gs pos="100000">
                <a:srgbClr val="008000">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60" name="Freeform 180"/>
          <p:cNvSpPr>
            <a:spLocks/>
          </p:cNvSpPr>
          <p:nvPr/>
        </p:nvSpPr>
        <p:spPr bwMode="auto">
          <a:xfrm>
            <a:off x="5448451" y="4635702"/>
            <a:ext cx="220663" cy="161925"/>
          </a:xfrm>
          <a:custGeom>
            <a:avLst/>
            <a:gdLst>
              <a:gd name="T0" fmla="*/ 0 w 278"/>
              <a:gd name="T1" fmla="*/ 204 h 204"/>
              <a:gd name="T2" fmla="*/ 74 w 278"/>
              <a:gd name="T3" fmla="*/ 162 h 204"/>
              <a:gd name="T4" fmla="*/ 62 w 278"/>
              <a:gd name="T5" fmla="*/ 140 h 204"/>
              <a:gd name="T6" fmla="*/ 82 w 278"/>
              <a:gd name="T7" fmla="*/ 112 h 204"/>
              <a:gd name="T8" fmla="*/ 155 w 278"/>
              <a:gd name="T9" fmla="*/ 25 h 204"/>
              <a:gd name="T10" fmla="*/ 250 w 278"/>
              <a:gd name="T11" fmla="*/ 0 h 204"/>
              <a:gd name="T12" fmla="*/ 278 w 278"/>
              <a:gd name="T13" fmla="*/ 81 h 204"/>
              <a:gd name="T14" fmla="*/ 254 w 278"/>
              <a:gd name="T15" fmla="*/ 112 h 204"/>
              <a:gd name="T16" fmla="*/ 149 w 278"/>
              <a:gd name="T17" fmla="*/ 167 h 204"/>
              <a:gd name="T18" fmla="*/ 0 w 278"/>
              <a:gd name="T19" fmla="*/ 204 h 2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8"/>
              <a:gd name="T31" fmla="*/ 0 h 204"/>
              <a:gd name="T32" fmla="*/ 278 w 278"/>
              <a:gd name="T33" fmla="*/ 204 h 2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8" h="204">
                <a:moveTo>
                  <a:pt x="0" y="204"/>
                </a:moveTo>
                <a:lnTo>
                  <a:pt x="74" y="162"/>
                </a:lnTo>
                <a:lnTo>
                  <a:pt x="62" y="140"/>
                </a:lnTo>
                <a:lnTo>
                  <a:pt x="82" y="112"/>
                </a:lnTo>
                <a:lnTo>
                  <a:pt x="155" y="25"/>
                </a:lnTo>
                <a:lnTo>
                  <a:pt x="250" y="0"/>
                </a:lnTo>
                <a:lnTo>
                  <a:pt x="278" y="81"/>
                </a:lnTo>
                <a:lnTo>
                  <a:pt x="254" y="112"/>
                </a:lnTo>
                <a:lnTo>
                  <a:pt x="149" y="167"/>
                </a:lnTo>
                <a:lnTo>
                  <a:pt x="0" y="204"/>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61" name="Freeform 181"/>
          <p:cNvSpPr>
            <a:spLocks/>
          </p:cNvSpPr>
          <p:nvPr/>
        </p:nvSpPr>
        <p:spPr bwMode="auto">
          <a:xfrm>
            <a:off x="5429401" y="4680152"/>
            <a:ext cx="84138" cy="117475"/>
          </a:xfrm>
          <a:custGeom>
            <a:avLst/>
            <a:gdLst>
              <a:gd name="T0" fmla="*/ 0 w 106"/>
              <a:gd name="T1" fmla="*/ 28 h 147"/>
              <a:gd name="T2" fmla="*/ 24 w 106"/>
              <a:gd name="T3" fmla="*/ 147 h 147"/>
              <a:gd name="T4" fmla="*/ 98 w 106"/>
              <a:gd name="T5" fmla="*/ 105 h 147"/>
              <a:gd name="T6" fmla="*/ 86 w 106"/>
              <a:gd name="T7" fmla="*/ 83 h 147"/>
              <a:gd name="T8" fmla="*/ 106 w 106"/>
              <a:gd name="T9" fmla="*/ 55 h 147"/>
              <a:gd name="T10" fmla="*/ 106 w 106"/>
              <a:gd name="T11" fmla="*/ 20 h 147"/>
              <a:gd name="T12" fmla="*/ 53 w 106"/>
              <a:gd name="T13" fmla="*/ 0 h 147"/>
              <a:gd name="T14" fmla="*/ 0 w 106"/>
              <a:gd name="T15" fmla="*/ 28 h 147"/>
              <a:gd name="T16" fmla="*/ 0 60000 65536"/>
              <a:gd name="T17" fmla="*/ 0 60000 65536"/>
              <a:gd name="T18" fmla="*/ 0 60000 65536"/>
              <a:gd name="T19" fmla="*/ 0 60000 65536"/>
              <a:gd name="T20" fmla="*/ 0 60000 65536"/>
              <a:gd name="T21" fmla="*/ 0 60000 65536"/>
              <a:gd name="T22" fmla="*/ 0 60000 65536"/>
              <a:gd name="T23" fmla="*/ 0 60000 65536"/>
              <a:gd name="T24" fmla="*/ 0 w 106"/>
              <a:gd name="T25" fmla="*/ 0 h 147"/>
              <a:gd name="T26" fmla="*/ 106 w 106"/>
              <a:gd name="T27" fmla="*/ 147 h 1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6" h="147">
                <a:moveTo>
                  <a:pt x="0" y="28"/>
                </a:moveTo>
                <a:lnTo>
                  <a:pt x="24" y="147"/>
                </a:lnTo>
                <a:lnTo>
                  <a:pt x="98" y="105"/>
                </a:lnTo>
                <a:lnTo>
                  <a:pt x="86" y="83"/>
                </a:lnTo>
                <a:lnTo>
                  <a:pt x="106" y="55"/>
                </a:lnTo>
                <a:lnTo>
                  <a:pt x="106" y="20"/>
                </a:lnTo>
                <a:lnTo>
                  <a:pt x="53" y="0"/>
                </a:lnTo>
                <a:lnTo>
                  <a:pt x="0" y="28"/>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62" name="Freeform 182"/>
          <p:cNvSpPr>
            <a:spLocks/>
          </p:cNvSpPr>
          <p:nvPr/>
        </p:nvSpPr>
        <p:spPr bwMode="auto">
          <a:xfrm>
            <a:off x="4788051" y="3870527"/>
            <a:ext cx="193675" cy="165100"/>
          </a:xfrm>
          <a:custGeom>
            <a:avLst/>
            <a:gdLst>
              <a:gd name="T0" fmla="*/ 0 w 270"/>
              <a:gd name="T1" fmla="*/ 55 h 233"/>
              <a:gd name="T2" fmla="*/ 0 w 270"/>
              <a:gd name="T3" fmla="*/ 18 h 233"/>
              <a:gd name="T4" fmla="*/ 68 w 270"/>
              <a:gd name="T5" fmla="*/ 0 h 233"/>
              <a:gd name="T6" fmla="*/ 124 w 270"/>
              <a:gd name="T7" fmla="*/ 47 h 233"/>
              <a:gd name="T8" fmla="*/ 188 w 270"/>
              <a:gd name="T9" fmla="*/ 34 h 233"/>
              <a:gd name="T10" fmla="*/ 262 w 270"/>
              <a:gd name="T11" fmla="*/ 108 h 233"/>
              <a:gd name="T12" fmla="*/ 252 w 270"/>
              <a:gd name="T13" fmla="*/ 180 h 233"/>
              <a:gd name="T14" fmla="*/ 270 w 270"/>
              <a:gd name="T15" fmla="*/ 217 h 233"/>
              <a:gd name="T16" fmla="*/ 214 w 270"/>
              <a:gd name="T17" fmla="*/ 233 h 233"/>
              <a:gd name="T18" fmla="*/ 187 w 270"/>
              <a:gd name="T19" fmla="*/ 170 h 233"/>
              <a:gd name="T20" fmla="*/ 163 w 270"/>
              <a:gd name="T21" fmla="*/ 194 h 233"/>
              <a:gd name="T22" fmla="*/ 68 w 270"/>
              <a:gd name="T23" fmla="*/ 132 h 233"/>
              <a:gd name="T24" fmla="*/ 25 w 270"/>
              <a:gd name="T25" fmla="*/ 64 h 233"/>
              <a:gd name="T26" fmla="*/ 4 w 270"/>
              <a:gd name="T27" fmla="*/ 79 h 233"/>
              <a:gd name="T28" fmla="*/ 0 w 270"/>
              <a:gd name="T29" fmla="*/ 55 h 2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0"/>
              <a:gd name="T46" fmla="*/ 0 h 233"/>
              <a:gd name="T47" fmla="*/ 270 w 270"/>
              <a:gd name="T48" fmla="*/ 233 h 2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0" h="233">
                <a:moveTo>
                  <a:pt x="0" y="55"/>
                </a:moveTo>
                <a:lnTo>
                  <a:pt x="0" y="18"/>
                </a:lnTo>
                <a:lnTo>
                  <a:pt x="68" y="0"/>
                </a:lnTo>
                <a:lnTo>
                  <a:pt x="124" y="47"/>
                </a:lnTo>
                <a:lnTo>
                  <a:pt x="188" y="34"/>
                </a:lnTo>
                <a:lnTo>
                  <a:pt x="262" y="108"/>
                </a:lnTo>
                <a:lnTo>
                  <a:pt x="252" y="180"/>
                </a:lnTo>
                <a:lnTo>
                  <a:pt x="270" y="217"/>
                </a:lnTo>
                <a:lnTo>
                  <a:pt x="214" y="233"/>
                </a:lnTo>
                <a:lnTo>
                  <a:pt x="187" y="170"/>
                </a:lnTo>
                <a:lnTo>
                  <a:pt x="163" y="194"/>
                </a:lnTo>
                <a:lnTo>
                  <a:pt x="68" y="132"/>
                </a:lnTo>
                <a:lnTo>
                  <a:pt x="25" y="64"/>
                </a:lnTo>
                <a:lnTo>
                  <a:pt x="4" y="79"/>
                </a:lnTo>
                <a:lnTo>
                  <a:pt x="0" y="55"/>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63" name="Freeform 183"/>
          <p:cNvSpPr>
            <a:spLocks/>
          </p:cNvSpPr>
          <p:nvPr/>
        </p:nvSpPr>
        <p:spPr bwMode="auto">
          <a:xfrm>
            <a:off x="4716614" y="5261177"/>
            <a:ext cx="292100" cy="312738"/>
          </a:xfrm>
          <a:custGeom>
            <a:avLst/>
            <a:gdLst>
              <a:gd name="T0" fmla="*/ 0 w 367"/>
              <a:gd name="T1" fmla="*/ 369 h 393"/>
              <a:gd name="T2" fmla="*/ 48 w 367"/>
              <a:gd name="T3" fmla="*/ 354 h 393"/>
              <a:gd name="T4" fmla="*/ 284 w 367"/>
              <a:gd name="T5" fmla="*/ 393 h 393"/>
              <a:gd name="T6" fmla="*/ 336 w 367"/>
              <a:gd name="T7" fmla="*/ 375 h 393"/>
              <a:gd name="T8" fmla="*/ 302 w 367"/>
              <a:gd name="T9" fmla="*/ 344 h 393"/>
              <a:gd name="T10" fmla="*/ 302 w 367"/>
              <a:gd name="T11" fmla="*/ 225 h 393"/>
              <a:gd name="T12" fmla="*/ 367 w 367"/>
              <a:gd name="T13" fmla="*/ 225 h 393"/>
              <a:gd name="T14" fmla="*/ 362 w 367"/>
              <a:gd name="T15" fmla="*/ 161 h 393"/>
              <a:gd name="T16" fmla="*/ 302 w 367"/>
              <a:gd name="T17" fmla="*/ 169 h 393"/>
              <a:gd name="T18" fmla="*/ 296 w 367"/>
              <a:gd name="T19" fmla="*/ 55 h 393"/>
              <a:gd name="T20" fmla="*/ 269 w 367"/>
              <a:gd name="T21" fmla="*/ 35 h 393"/>
              <a:gd name="T22" fmla="*/ 231 w 367"/>
              <a:gd name="T23" fmla="*/ 36 h 393"/>
              <a:gd name="T24" fmla="*/ 221 w 367"/>
              <a:gd name="T25" fmla="*/ 69 h 393"/>
              <a:gd name="T26" fmla="*/ 181 w 367"/>
              <a:gd name="T27" fmla="*/ 73 h 393"/>
              <a:gd name="T28" fmla="*/ 134 w 367"/>
              <a:gd name="T29" fmla="*/ 0 h 393"/>
              <a:gd name="T30" fmla="*/ 25 w 367"/>
              <a:gd name="T31" fmla="*/ 16 h 393"/>
              <a:gd name="T32" fmla="*/ 66 w 367"/>
              <a:gd name="T33" fmla="*/ 164 h 393"/>
              <a:gd name="T34" fmla="*/ 0 w 367"/>
              <a:gd name="T35" fmla="*/ 369 h 39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7"/>
              <a:gd name="T55" fmla="*/ 0 h 393"/>
              <a:gd name="T56" fmla="*/ 367 w 367"/>
              <a:gd name="T57" fmla="*/ 393 h 39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7" h="393">
                <a:moveTo>
                  <a:pt x="0" y="369"/>
                </a:moveTo>
                <a:lnTo>
                  <a:pt x="48" y="354"/>
                </a:lnTo>
                <a:lnTo>
                  <a:pt x="284" y="393"/>
                </a:lnTo>
                <a:lnTo>
                  <a:pt x="336" y="375"/>
                </a:lnTo>
                <a:lnTo>
                  <a:pt x="302" y="344"/>
                </a:lnTo>
                <a:lnTo>
                  <a:pt x="302" y="225"/>
                </a:lnTo>
                <a:lnTo>
                  <a:pt x="367" y="225"/>
                </a:lnTo>
                <a:lnTo>
                  <a:pt x="362" y="161"/>
                </a:lnTo>
                <a:lnTo>
                  <a:pt x="302" y="169"/>
                </a:lnTo>
                <a:lnTo>
                  <a:pt x="296" y="55"/>
                </a:lnTo>
                <a:lnTo>
                  <a:pt x="269" y="35"/>
                </a:lnTo>
                <a:lnTo>
                  <a:pt x="231" y="36"/>
                </a:lnTo>
                <a:lnTo>
                  <a:pt x="221" y="69"/>
                </a:lnTo>
                <a:lnTo>
                  <a:pt x="181" y="73"/>
                </a:lnTo>
                <a:lnTo>
                  <a:pt x="134" y="0"/>
                </a:lnTo>
                <a:lnTo>
                  <a:pt x="25" y="16"/>
                </a:lnTo>
                <a:lnTo>
                  <a:pt x="66" y="164"/>
                </a:lnTo>
                <a:lnTo>
                  <a:pt x="0" y="369"/>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64" name="Freeform 184"/>
          <p:cNvSpPr>
            <a:spLocks/>
          </p:cNvSpPr>
          <p:nvPr/>
        </p:nvSpPr>
        <p:spPr bwMode="auto">
          <a:xfrm>
            <a:off x="4726139" y="5234190"/>
            <a:ext cx="23812" cy="26987"/>
          </a:xfrm>
          <a:custGeom>
            <a:avLst/>
            <a:gdLst/>
            <a:ahLst/>
            <a:cxnLst>
              <a:cxn ang="0">
                <a:pos x="0" y="11"/>
              </a:cxn>
              <a:cxn ang="0">
                <a:pos x="12" y="35"/>
              </a:cxn>
              <a:cxn ang="0">
                <a:pos x="31" y="0"/>
              </a:cxn>
              <a:cxn ang="0">
                <a:pos x="0" y="11"/>
              </a:cxn>
            </a:cxnLst>
            <a:rect l="0" t="0" r="r" b="b"/>
            <a:pathLst>
              <a:path w="31" h="35">
                <a:moveTo>
                  <a:pt x="0" y="11"/>
                </a:moveTo>
                <a:lnTo>
                  <a:pt x="12" y="35"/>
                </a:lnTo>
                <a:lnTo>
                  <a:pt x="31" y="0"/>
                </a:lnTo>
                <a:lnTo>
                  <a:pt x="0" y="11"/>
                </a:lnTo>
                <a:close/>
              </a:path>
            </a:pathLst>
          </a:custGeom>
          <a:solidFill>
            <a:srgbClr val="38B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65" name="Freeform 185"/>
          <p:cNvSpPr>
            <a:spLocks/>
          </p:cNvSpPr>
          <p:nvPr/>
        </p:nvSpPr>
        <p:spPr bwMode="auto">
          <a:xfrm>
            <a:off x="4908701" y="5565977"/>
            <a:ext cx="214313" cy="231775"/>
          </a:xfrm>
          <a:custGeom>
            <a:avLst/>
            <a:gdLst>
              <a:gd name="T0" fmla="*/ 0 w 271"/>
              <a:gd name="T1" fmla="*/ 225 h 293"/>
              <a:gd name="T2" fmla="*/ 0 w 271"/>
              <a:gd name="T3" fmla="*/ 139 h 293"/>
              <a:gd name="T4" fmla="*/ 32 w 271"/>
              <a:gd name="T5" fmla="*/ 136 h 293"/>
              <a:gd name="T6" fmla="*/ 32 w 271"/>
              <a:gd name="T7" fmla="*/ 24 h 293"/>
              <a:gd name="T8" fmla="*/ 86 w 271"/>
              <a:gd name="T9" fmla="*/ 10 h 293"/>
              <a:gd name="T10" fmla="*/ 103 w 271"/>
              <a:gd name="T11" fmla="*/ 28 h 293"/>
              <a:gd name="T12" fmla="*/ 152 w 271"/>
              <a:gd name="T13" fmla="*/ 0 h 293"/>
              <a:gd name="T14" fmla="*/ 233 w 271"/>
              <a:gd name="T15" fmla="*/ 122 h 293"/>
              <a:gd name="T16" fmla="*/ 271 w 271"/>
              <a:gd name="T17" fmla="*/ 143 h 293"/>
              <a:gd name="T18" fmla="*/ 162 w 271"/>
              <a:gd name="T19" fmla="*/ 252 h 293"/>
              <a:gd name="T20" fmla="*/ 98 w 271"/>
              <a:gd name="T21" fmla="*/ 252 h 293"/>
              <a:gd name="T22" fmla="*/ 64 w 271"/>
              <a:gd name="T23" fmla="*/ 291 h 293"/>
              <a:gd name="T24" fmla="*/ 24 w 271"/>
              <a:gd name="T25" fmla="*/ 293 h 293"/>
              <a:gd name="T26" fmla="*/ 27 w 271"/>
              <a:gd name="T27" fmla="*/ 259 h 293"/>
              <a:gd name="T28" fmla="*/ 0 w 271"/>
              <a:gd name="T29" fmla="*/ 225 h 2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1"/>
              <a:gd name="T46" fmla="*/ 0 h 293"/>
              <a:gd name="T47" fmla="*/ 271 w 271"/>
              <a:gd name="T48" fmla="*/ 293 h 29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1" h="293">
                <a:moveTo>
                  <a:pt x="0" y="225"/>
                </a:moveTo>
                <a:lnTo>
                  <a:pt x="0" y="139"/>
                </a:lnTo>
                <a:lnTo>
                  <a:pt x="32" y="136"/>
                </a:lnTo>
                <a:lnTo>
                  <a:pt x="32" y="24"/>
                </a:lnTo>
                <a:lnTo>
                  <a:pt x="86" y="10"/>
                </a:lnTo>
                <a:lnTo>
                  <a:pt x="103" y="28"/>
                </a:lnTo>
                <a:lnTo>
                  <a:pt x="152" y="0"/>
                </a:lnTo>
                <a:lnTo>
                  <a:pt x="233" y="122"/>
                </a:lnTo>
                <a:lnTo>
                  <a:pt x="271" y="143"/>
                </a:lnTo>
                <a:lnTo>
                  <a:pt x="162" y="252"/>
                </a:lnTo>
                <a:lnTo>
                  <a:pt x="98" y="252"/>
                </a:lnTo>
                <a:lnTo>
                  <a:pt x="64" y="291"/>
                </a:lnTo>
                <a:lnTo>
                  <a:pt x="24" y="293"/>
                </a:lnTo>
                <a:lnTo>
                  <a:pt x="27" y="259"/>
                </a:lnTo>
                <a:lnTo>
                  <a:pt x="0" y="225"/>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66" name="Freeform 186"/>
          <p:cNvSpPr>
            <a:spLocks/>
          </p:cNvSpPr>
          <p:nvPr/>
        </p:nvSpPr>
        <p:spPr bwMode="auto">
          <a:xfrm>
            <a:off x="5121426" y="5175452"/>
            <a:ext cx="38100" cy="49213"/>
          </a:xfrm>
          <a:custGeom>
            <a:avLst/>
            <a:gdLst/>
            <a:ahLst/>
            <a:cxnLst>
              <a:cxn ang="0">
                <a:pos x="0" y="10"/>
              </a:cxn>
              <a:cxn ang="0">
                <a:pos x="7" y="33"/>
              </a:cxn>
              <a:cxn ang="0">
                <a:pos x="17" y="63"/>
              </a:cxn>
              <a:cxn ang="0">
                <a:pos x="49" y="27"/>
              </a:cxn>
              <a:cxn ang="0">
                <a:pos x="47" y="0"/>
              </a:cxn>
              <a:cxn ang="0">
                <a:pos x="0" y="10"/>
              </a:cxn>
            </a:cxnLst>
            <a:rect l="0" t="0" r="r" b="b"/>
            <a:pathLst>
              <a:path w="49" h="63">
                <a:moveTo>
                  <a:pt x="0" y="10"/>
                </a:moveTo>
                <a:lnTo>
                  <a:pt x="7" y="33"/>
                </a:lnTo>
                <a:lnTo>
                  <a:pt x="17" y="63"/>
                </a:lnTo>
                <a:lnTo>
                  <a:pt x="49" y="27"/>
                </a:lnTo>
                <a:lnTo>
                  <a:pt x="47" y="0"/>
                </a:lnTo>
                <a:lnTo>
                  <a:pt x="0" y="10"/>
                </a:lnTo>
                <a:close/>
              </a:path>
            </a:pathLst>
          </a:custGeom>
          <a:solidFill>
            <a:srgbClr val="38B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67" name="Freeform 187"/>
          <p:cNvSpPr>
            <a:spLocks/>
          </p:cNvSpPr>
          <p:nvPr/>
        </p:nvSpPr>
        <p:spPr bwMode="auto">
          <a:xfrm>
            <a:off x="4646764" y="4796040"/>
            <a:ext cx="176212" cy="280987"/>
          </a:xfrm>
          <a:custGeom>
            <a:avLst/>
            <a:gdLst>
              <a:gd name="T0" fmla="*/ 0 w 223"/>
              <a:gd name="T1" fmla="*/ 255 h 355"/>
              <a:gd name="T2" fmla="*/ 31 w 223"/>
              <a:gd name="T3" fmla="*/ 187 h 355"/>
              <a:gd name="T4" fmla="*/ 84 w 223"/>
              <a:gd name="T5" fmla="*/ 196 h 355"/>
              <a:gd name="T6" fmla="*/ 146 w 223"/>
              <a:gd name="T7" fmla="*/ 58 h 355"/>
              <a:gd name="T8" fmla="*/ 175 w 223"/>
              <a:gd name="T9" fmla="*/ 34 h 355"/>
              <a:gd name="T10" fmla="*/ 163 w 223"/>
              <a:gd name="T11" fmla="*/ 5 h 355"/>
              <a:gd name="T12" fmla="*/ 177 w 223"/>
              <a:gd name="T13" fmla="*/ 0 h 355"/>
              <a:gd name="T14" fmla="*/ 199 w 223"/>
              <a:gd name="T15" fmla="*/ 87 h 355"/>
              <a:gd name="T16" fmla="*/ 163 w 223"/>
              <a:gd name="T17" fmla="*/ 102 h 355"/>
              <a:gd name="T18" fmla="*/ 203 w 223"/>
              <a:gd name="T19" fmla="*/ 170 h 355"/>
              <a:gd name="T20" fmla="*/ 177 w 223"/>
              <a:gd name="T21" fmla="*/ 251 h 355"/>
              <a:gd name="T22" fmla="*/ 223 w 223"/>
              <a:gd name="T23" fmla="*/ 313 h 355"/>
              <a:gd name="T24" fmla="*/ 218 w 223"/>
              <a:gd name="T25" fmla="*/ 355 h 355"/>
              <a:gd name="T26" fmla="*/ 142 w 223"/>
              <a:gd name="T27" fmla="*/ 334 h 355"/>
              <a:gd name="T28" fmla="*/ 81 w 223"/>
              <a:gd name="T29" fmla="*/ 334 h 355"/>
              <a:gd name="T30" fmla="*/ 36 w 223"/>
              <a:gd name="T31" fmla="*/ 334 h 355"/>
              <a:gd name="T32" fmla="*/ 34 w 223"/>
              <a:gd name="T33" fmla="*/ 279 h 355"/>
              <a:gd name="T34" fmla="*/ 0 w 223"/>
              <a:gd name="T35" fmla="*/ 255 h 3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3"/>
              <a:gd name="T55" fmla="*/ 0 h 355"/>
              <a:gd name="T56" fmla="*/ 223 w 223"/>
              <a:gd name="T57" fmla="*/ 355 h 3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3" h="355">
                <a:moveTo>
                  <a:pt x="0" y="255"/>
                </a:moveTo>
                <a:lnTo>
                  <a:pt x="31" y="187"/>
                </a:lnTo>
                <a:lnTo>
                  <a:pt x="84" y="196"/>
                </a:lnTo>
                <a:lnTo>
                  <a:pt x="146" y="58"/>
                </a:lnTo>
                <a:lnTo>
                  <a:pt x="175" y="34"/>
                </a:lnTo>
                <a:lnTo>
                  <a:pt x="163" y="5"/>
                </a:lnTo>
                <a:lnTo>
                  <a:pt x="177" y="0"/>
                </a:lnTo>
                <a:lnTo>
                  <a:pt x="199" y="87"/>
                </a:lnTo>
                <a:lnTo>
                  <a:pt x="163" y="102"/>
                </a:lnTo>
                <a:lnTo>
                  <a:pt x="203" y="170"/>
                </a:lnTo>
                <a:lnTo>
                  <a:pt x="177" y="251"/>
                </a:lnTo>
                <a:lnTo>
                  <a:pt x="223" y="313"/>
                </a:lnTo>
                <a:lnTo>
                  <a:pt x="218" y="355"/>
                </a:lnTo>
                <a:lnTo>
                  <a:pt x="142" y="334"/>
                </a:lnTo>
                <a:lnTo>
                  <a:pt x="81" y="334"/>
                </a:lnTo>
                <a:lnTo>
                  <a:pt x="36" y="334"/>
                </a:lnTo>
                <a:lnTo>
                  <a:pt x="34" y="279"/>
                </a:lnTo>
                <a:lnTo>
                  <a:pt x="0" y="255"/>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68" name="Freeform 188"/>
          <p:cNvSpPr>
            <a:spLocks/>
          </p:cNvSpPr>
          <p:nvPr/>
        </p:nvSpPr>
        <p:spPr bwMode="auto">
          <a:xfrm>
            <a:off x="4786464" y="4840490"/>
            <a:ext cx="298450" cy="204787"/>
          </a:xfrm>
          <a:custGeom>
            <a:avLst/>
            <a:gdLst>
              <a:gd name="T0" fmla="*/ 0 w 377"/>
              <a:gd name="T1" fmla="*/ 195 h 257"/>
              <a:gd name="T2" fmla="*/ 26 w 377"/>
              <a:gd name="T3" fmla="*/ 114 h 257"/>
              <a:gd name="T4" fmla="*/ 120 w 377"/>
              <a:gd name="T5" fmla="*/ 96 h 257"/>
              <a:gd name="T6" fmla="*/ 129 w 377"/>
              <a:gd name="T7" fmla="*/ 67 h 257"/>
              <a:gd name="T8" fmla="*/ 173 w 377"/>
              <a:gd name="T9" fmla="*/ 59 h 257"/>
              <a:gd name="T10" fmla="*/ 237 w 377"/>
              <a:gd name="T11" fmla="*/ 0 h 257"/>
              <a:gd name="T12" fmla="*/ 257 w 377"/>
              <a:gd name="T13" fmla="*/ 68 h 257"/>
              <a:gd name="T14" fmla="*/ 309 w 377"/>
              <a:gd name="T15" fmla="*/ 96 h 257"/>
              <a:gd name="T16" fmla="*/ 377 w 377"/>
              <a:gd name="T17" fmla="*/ 186 h 257"/>
              <a:gd name="T18" fmla="*/ 202 w 377"/>
              <a:gd name="T19" fmla="*/ 213 h 257"/>
              <a:gd name="T20" fmla="*/ 144 w 377"/>
              <a:gd name="T21" fmla="*/ 186 h 257"/>
              <a:gd name="T22" fmla="*/ 120 w 377"/>
              <a:gd name="T23" fmla="*/ 232 h 257"/>
              <a:gd name="T24" fmla="*/ 68 w 377"/>
              <a:gd name="T25" fmla="*/ 232 h 257"/>
              <a:gd name="T26" fmla="*/ 46 w 377"/>
              <a:gd name="T27" fmla="*/ 257 h 257"/>
              <a:gd name="T28" fmla="*/ 0 w 377"/>
              <a:gd name="T29" fmla="*/ 195 h 2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77"/>
              <a:gd name="T46" fmla="*/ 0 h 257"/>
              <a:gd name="T47" fmla="*/ 377 w 377"/>
              <a:gd name="T48" fmla="*/ 257 h 2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77" h="257">
                <a:moveTo>
                  <a:pt x="0" y="195"/>
                </a:moveTo>
                <a:lnTo>
                  <a:pt x="26" y="114"/>
                </a:lnTo>
                <a:lnTo>
                  <a:pt x="120" y="96"/>
                </a:lnTo>
                <a:lnTo>
                  <a:pt x="129" y="67"/>
                </a:lnTo>
                <a:lnTo>
                  <a:pt x="173" y="59"/>
                </a:lnTo>
                <a:lnTo>
                  <a:pt x="237" y="0"/>
                </a:lnTo>
                <a:lnTo>
                  <a:pt x="257" y="68"/>
                </a:lnTo>
                <a:lnTo>
                  <a:pt x="309" y="96"/>
                </a:lnTo>
                <a:lnTo>
                  <a:pt x="377" y="186"/>
                </a:lnTo>
                <a:lnTo>
                  <a:pt x="202" y="213"/>
                </a:lnTo>
                <a:lnTo>
                  <a:pt x="144" y="186"/>
                </a:lnTo>
                <a:lnTo>
                  <a:pt x="120" y="232"/>
                </a:lnTo>
                <a:lnTo>
                  <a:pt x="68" y="232"/>
                </a:lnTo>
                <a:lnTo>
                  <a:pt x="46" y="257"/>
                </a:lnTo>
                <a:lnTo>
                  <a:pt x="0" y="195"/>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69" name="Freeform 189"/>
          <p:cNvSpPr>
            <a:spLocks/>
          </p:cNvSpPr>
          <p:nvPr/>
        </p:nvSpPr>
        <p:spPr bwMode="auto">
          <a:xfrm>
            <a:off x="4759476" y="4521402"/>
            <a:ext cx="246063" cy="409575"/>
          </a:xfrm>
          <a:custGeom>
            <a:avLst/>
            <a:gdLst>
              <a:gd name="T0" fmla="*/ 0 w 310"/>
              <a:gd name="T1" fmla="*/ 297 h 517"/>
              <a:gd name="T2" fmla="*/ 46 w 310"/>
              <a:gd name="T3" fmla="*/ 322 h 517"/>
              <a:gd name="T4" fmla="*/ 34 w 310"/>
              <a:gd name="T5" fmla="*/ 347 h 517"/>
              <a:gd name="T6" fmla="*/ 56 w 310"/>
              <a:gd name="T7" fmla="*/ 434 h 517"/>
              <a:gd name="T8" fmla="*/ 20 w 310"/>
              <a:gd name="T9" fmla="*/ 449 h 517"/>
              <a:gd name="T10" fmla="*/ 60 w 310"/>
              <a:gd name="T11" fmla="*/ 517 h 517"/>
              <a:gd name="T12" fmla="*/ 154 w 310"/>
              <a:gd name="T13" fmla="*/ 499 h 517"/>
              <a:gd name="T14" fmla="*/ 163 w 310"/>
              <a:gd name="T15" fmla="*/ 470 h 517"/>
              <a:gd name="T16" fmla="*/ 207 w 310"/>
              <a:gd name="T17" fmla="*/ 462 h 517"/>
              <a:gd name="T18" fmla="*/ 271 w 310"/>
              <a:gd name="T19" fmla="*/ 403 h 517"/>
              <a:gd name="T20" fmla="*/ 248 w 310"/>
              <a:gd name="T21" fmla="*/ 340 h 517"/>
              <a:gd name="T22" fmla="*/ 279 w 310"/>
              <a:gd name="T23" fmla="*/ 256 h 517"/>
              <a:gd name="T24" fmla="*/ 309 w 310"/>
              <a:gd name="T25" fmla="*/ 249 h 517"/>
              <a:gd name="T26" fmla="*/ 310 w 310"/>
              <a:gd name="T27" fmla="*/ 129 h 517"/>
              <a:gd name="T28" fmla="*/ 77 w 310"/>
              <a:gd name="T29" fmla="*/ 0 h 517"/>
              <a:gd name="T30" fmla="*/ 47 w 310"/>
              <a:gd name="T31" fmla="*/ 10 h 517"/>
              <a:gd name="T32" fmla="*/ 47 w 310"/>
              <a:gd name="T33" fmla="*/ 63 h 517"/>
              <a:gd name="T34" fmla="*/ 77 w 310"/>
              <a:gd name="T35" fmla="*/ 99 h 517"/>
              <a:gd name="T36" fmla="*/ 60 w 310"/>
              <a:gd name="T37" fmla="*/ 211 h 517"/>
              <a:gd name="T38" fmla="*/ 0 w 310"/>
              <a:gd name="T39" fmla="*/ 297 h 5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0"/>
              <a:gd name="T61" fmla="*/ 0 h 517"/>
              <a:gd name="T62" fmla="*/ 310 w 310"/>
              <a:gd name="T63" fmla="*/ 517 h 5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0" h="517">
                <a:moveTo>
                  <a:pt x="0" y="297"/>
                </a:moveTo>
                <a:lnTo>
                  <a:pt x="46" y="322"/>
                </a:lnTo>
                <a:lnTo>
                  <a:pt x="34" y="347"/>
                </a:lnTo>
                <a:lnTo>
                  <a:pt x="56" y="434"/>
                </a:lnTo>
                <a:lnTo>
                  <a:pt x="20" y="449"/>
                </a:lnTo>
                <a:lnTo>
                  <a:pt x="60" y="517"/>
                </a:lnTo>
                <a:lnTo>
                  <a:pt x="154" y="499"/>
                </a:lnTo>
                <a:lnTo>
                  <a:pt x="163" y="470"/>
                </a:lnTo>
                <a:lnTo>
                  <a:pt x="207" y="462"/>
                </a:lnTo>
                <a:lnTo>
                  <a:pt x="271" y="403"/>
                </a:lnTo>
                <a:lnTo>
                  <a:pt x="248" y="340"/>
                </a:lnTo>
                <a:lnTo>
                  <a:pt x="279" y="256"/>
                </a:lnTo>
                <a:lnTo>
                  <a:pt x="309" y="249"/>
                </a:lnTo>
                <a:lnTo>
                  <a:pt x="310" y="129"/>
                </a:lnTo>
                <a:lnTo>
                  <a:pt x="77" y="0"/>
                </a:lnTo>
                <a:lnTo>
                  <a:pt x="47" y="10"/>
                </a:lnTo>
                <a:lnTo>
                  <a:pt x="47" y="63"/>
                </a:lnTo>
                <a:lnTo>
                  <a:pt x="77" y="99"/>
                </a:lnTo>
                <a:lnTo>
                  <a:pt x="60" y="211"/>
                </a:lnTo>
                <a:lnTo>
                  <a:pt x="0" y="297"/>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70" name="Freeform 190"/>
          <p:cNvSpPr>
            <a:spLocks/>
          </p:cNvSpPr>
          <p:nvPr/>
        </p:nvSpPr>
        <p:spPr bwMode="auto">
          <a:xfrm>
            <a:off x="4708676" y="5024640"/>
            <a:ext cx="173038" cy="217487"/>
          </a:xfrm>
          <a:custGeom>
            <a:avLst/>
            <a:gdLst>
              <a:gd name="T0" fmla="*/ 0 w 218"/>
              <a:gd name="T1" fmla="*/ 239 h 274"/>
              <a:gd name="T2" fmla="*/ 22 w 218"/>
              <a:gd name="T3" fmla="*/ 274 h 274"/>
              <a:gd name="T4" fmla="*/ 53 w 218"/>
              <a:gd name="T5" fmla="*/ 263 h 274"/>
              <a:gd name="T6" fmla="*/ 98 w 218"/>
              <a:gd name="T7" fmla="*/ 266 h 274"/>
              <a:gd name="T8" fmla="*/ 136 w 218"/>
              <a:gd name="T9" fmla="*/ 237 h 274"/>
              <a:gd name="T10" fmla="*/ 149 w 218"/>
              <a:gd name="T11" fmla="*/ 181 h 274"/>
              <a:gd name="T12" fmla="*/ 191 w 218"/>
              <a:gd name="T13" fmla="*/ 137 h 274"/>
              <a:gd name="T14" fmla="*/ 218 w 218"/>
              <a:gd name="T15" fmla="*/ 0 h 274"/>
              <a:gd name="T16" fmla="*/ 166 w 218"/>
              <a:gd name="T17" fmla="*/ 0 h 274"/>
              <a:gd name="T18" fmla="*/ 144 w 218"/>
              <a:gd name="T19" fmla="*/ 25 h 274"/>
              <a:gd name="T20" fmla="*/ 139 w 218"/>
              <a:gd name="T21" fmla="*/ 67 h 274"/>
              <a:gd name="T22" fmla="*/ 63 w 218"/>
              <a:gd name="T23" fmla="*/ 46 h 274"/>
              <a:gd name="T24" fmla="*/ 59 w 218"/>
              <a:gd name="T25" fmla="*/ 75 h 274"/>
              <a:gd name="T26" fmla="*/ 91 w 218"/>
              <a:gd name="T27" fmla="*/ 81 h 274"/>
              <a:gd name="T28" fmla="*/ 82 w 218"/>
              <a:gd name="T29" fmla="*/ 188 h 274"/>
              <a:gd name="T30" fmla="*/ 44 w 218"/>
              <a:gd name="T31" fmla="*/ 174 h 274"/>
              <a:gd name="T32" fmla="*/ 0 w 218"/>
              <a:gd name="T33" fmla="*/ 239 h 2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8"/>
              <a:gd name="T52" fmla="*/ 0 h 274"/>
              <a:gd name="T53" fmla="*/ 218 w 218"/>
              <a:gd name="T54" fmla="*/ 274 h 2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8" h="274">
                <a:moveTo>
                  <a:pt x="0" y="239"/>
                </a:moveTo>
                <a:lnTo>
                  <a:pt x="22" y="274"/>
                </a:lnTo>
                <a:lnTo>
                  <a:pt x="53" y="263"/>
                </a:lnTo>
                <a:lnTo>
                  <a:pt x="98" y="266"/>
                </a:lnTo>
                <a:lnTo>
                  <a:pt x="136" y="237"/>
                </a:lnTo>
                <a:lnTo>
                  <a:pt x="149" y="181"/>
                </a:lnTo>
                <a:lnTo>
                  <a:pt x="191" y="137"/>
                </a:lnTo>
                <a:lnTo>
                  <a:pt x="218" y="0"/>
                </a:lnTo>
                <a:lnTo>
                  <a:pt x="166" y="0"/>
                </a:lnTo>
                <a:lnTo>
                  <a:pt x="144" y="25"/>
                </a:lnTo>
                <a:lnTo>
                  <a:pt x="139" y="67"/>
                </a:lnTo>
                <a:lnTo>
                  <a:pt x="63" y="46"/>
                </a:lnTo>
                <a:lnTo>
                  <a:pt x="59" y="75"/>
                </a:lnTo>
                <a:lnTo>
                  <a:pt x="91" y="81"/>
                </a:lnTo>
                <a:lnTo>
                  <a:pt x="82" y="188"/>
                </a:lnTo>
                <a:lnTo>
                  <a:pt x="44" y="174"/>
                </a:lnTo>
                <a:lnTo>
                  <a:pt x="0" y="239"/>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71" name="Freeform 191"/>
          <p:cNvSpPr>
            <a:spLocks/>
          </p:cNvSpPr>
          <p:nvPr/>
        </p:nvSpPr>
        <p:spPr bwMode="auto">
          <a:xfrm>
            <a:off x="4735664" y="4988127"/>
            <a:ext cx="434975" cy="460375"/>
          </a:xfrm>
          <a:custGeom>
            <a:avLst/>
            <a:gdLst>
              <a:gd name="T0" fmla="*/ 0 w 548"/>
              <a:gd name="T1" fmla="*/ 344 h 579"/>
              <a:gd name="T2" fmla="*/ 2 w 548"/>
              <a:gd name="T3" fmla="*/ 360 h 579"/>
              <a:gd name="T4" fmla="*/ 111 w 548"/>
              <a:gd name="T5" fmla="*/ 344 h 579"/>
              <a:gd name="T6" fmla="*/ 158 w 548"/>
              <a:gd name="T7" fmla="*/ 417 h 579"/>
              <a:gd name="T8" fmla="*/ 198 w 548"/>
              <a:gd name="T9" fmla="*/ 413 h 579"/>
              <a:gd name="T10" fmla="*/ 208 w 548"/>
              <a:gd name="T11" fmla="*/ 380 h 579"/>
              <a:gd name="T12" fmla="*/ 246 w 548"/>
              <a:gd name="T13" fmla="*/ 379 h 579"/>
              <a:gd name="T14" fmla="*/ 273 w 548"/>
              <a:gd name="T15" fmla="*/ 399 h 579"/>
              <a:gd name="T16" fmla="*/ 279 w 548"/>
              <a:gd name="T17" fmla="*/ 513 h 579"/>
              <a:gd name="T18" fmla="*/ 339 w 548"/>
              <a:gd name="T19" fmla="*/ 505 h 579"/>
              <a:gd name="T20" fmla="*/ 503 w 548"/>
              <a:gd name="T21" fmla="*/ 579 h 579"/>
              <a:gd name="T22" fmla="*/ 502 w 548"/>
              <a:gd name="T23" fmla="*/ 545 h 579"/>
              <a:gd name="T24" fmla="*/ 471 w 548"/>
              <a:gd name="T25" fmla="*/ 531 h 579"/>
              <a:gd name="T26" fmla="*/ 476 w 548"/>
              <a:gd name="T27" fmla="*/ 447 h 579"/>
              <a:gd name="T28" fmla="*/ 528 w 548"/>
              <a:gd name="T29" fmla="*/ 419 h 579"/>
              <a:gd name="T30" fmla="*/ 497 w 548"/>
              <a:gd name="T31" fmla="*/ 364 h 579"/>
              <a:gd name="T32" fmla="*/ 492 w 548"/>
              <a:gd name="T33" fmla="*/ 268 h 579"/>
              <a:gd name="T34" fmla="*/ 485 w 548"/>
              <a:gd name="T35" fmla="*/ 245 h 579"/>
              <a:gd name="T36" fmla="*/ 503 w 548"/>
              <a:gd name="T37" fmla="*/ 202 h 579"/>
              <a:gd name="T38" fmla="*/ 528 w 548"/>
              <a:gd name="T39" fmla="*/ 121 h 579"/>
              <a:gd name="T40" fmla="*/ 548 w 548"/>
              <a:gd name="T41" fmla="*/ 92 h 579"/>
              <a:gd name="T42" fmla="*/ 537 w 548"/>
              <a:gd name="T43" fmla="*/ 47 h 579"/>
              <a:gd name="T44" fmla="*/ 441 w 548"/>
              <a:gd name="T45" fmla="*/ 0 h 579"/>
              <a:gd name="T46" fmla="*/ 266 w 548"/>
              <a:gd name="T47" fmla="*/ 27 h 579"/>
              <a:gd name="T48" fmla="*/ 208 w 548"/>
              <a:gd name="T49" fmla="*/ 0 h 579"/>
              <a:gd name="T50" fmla="*/ 184 w 548"/>
              <a:gd name="T51" fmla="*/ 46 h 579"/>
              <a:gd name="T52" fmla="*/ 157 w 548"/>
              <a:gd name="T53" fmla="*/ 183 h 579"/>
              <a:gd name="T54" fmla="*/ 115 w 548"/>
              <a:gd name="T55" fmla="*/ 227 h 579"/>
              <a:gd name="T56" fmla="*/ 102 w 548"/>
              <a:gd name="T57" fmla="*/ 283 h 579"/>
              <a:gd name="T58" fmla="*/ 64 w 548"/>
              <a:gd name="T59" fmla="*/ 312 h 579"/>
              <a:gd name="T60" fmla="*/ 19 w 548"/>
              <a:gd name="T61" fmla="*/ 309 h 579"/>
              <a:gd name="T62" fmla="*/ 0 w 548"/>
              <a:gd name="T63" fmla="*/ 344 h 57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48"/>
              <a:gd name="T97" fmla="*/ 0 h 579"/>
              <a:gd name="T98" fmla="*/ 548 w 548"/>
              <a:gd name="T99" fmla="*/ 579 h 57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48" h="579">
                <a:moveTo>
                  <a:pt x="0" y="344"/>
                </a:moveTo>
                <a:lnTo>
                  <a:pt x="2" y="360"/>
                </a:lnTo>
                <a:lnTo>
                  <a:pt x="111" y="344"/>
                </a:lnTo>
                <a:lnTo>
                  <a:pt x="158" y="417"/>
                </a:lnTo>
                <a:lnTo>
                  <a:pt x="198" y="413"/>
                </a:lnTo>
                <a:lnTo>
                  <a:pt x="208" y="380"/>
                </a:lnTo>
                <a:lnTo>
                  <a:pt x="246" y="379"/>
                </a:lnTo>
                <a:lnTo>
                  <a:pt x="273" y="399"/>
                </a:lnTo>
                <a:lnTo>
                  <a:pt x="279" y="513"/>
                </a:lnTo>
                <a:lnTo>
                  <a:pt x="339" y="505"/>
                </a:lnTo>
                <a:lnTo>
                  <a:pt x="503" y="579"/>
                </a:lnTo>
                <a:lnTo>
                  <a:pt x="502" y="545"/>
                </a:lnTo>
                <a:lnTo>
                  <a:pt x="471" y="531"/>
                </a:lnTo>
                <a:lnTo>
                  <a:pt x="476" y="447"/>
                </a:lnTo>
                <a:lnTo>
                  <a:pt x="528" y="419"/>
                </a:lnTo>
                <a:lnTo>
                  <a:pt x="497" y="364"/>
                </a:lnTo>
                <a:lnTo>
                  <a:pt x="492" y="268"/>
                </a:lnTo>
                <a:lnTo>
                  <a:pt x="485" y="245"/>
                </a:lnTo>
                <a:lnTo>
                  <a:pt x="503" y="202"/>
                </a:lnTo>
                <a:lnTo>
                  <a:pt x="528" y="121"/>
                </a:lnTo>
                <a:lnTo>
                  <a:pt x="548" y="92"/>
                </a:lnTo>
                <a:lnTo>
                  <a:pt x="537" y="47"/>
                </a:lnTo>
                <a:lnTo>
                  <a:pt x="441" y="0"/>
                </a:lnTo>
                <a:lnTo>
                  <a:pt x="266" y="27"/>
                </a:lnTo>
                <a:lnTo>
                  <a:pt x="208" y="0"/>
                </a:lnTo>
                <a:lnTo>
                  <a:pt x="184" y="46"/>
                </a:lnTo>
                <a:lnTo>
                  <a:pt x="157" y="183"/>
                </a:lnTo>
                <a:lnTo>
                  <a:pt x="115" y="227"/>
                </a:lnTo>
                <a:lnTo>
                  <a:pt x="102" y="283"/>
                </a:lnTo>
                <a:lnTo>
                  <a:pt x="64" y="312"/>
                </a:lnTo>
                <a:lnTo>
                  <a:pt x="19" y="309"/>
                </a:lnTo>
                <a:lnTo>
                  <a:pt x="0" y="344"/>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72" name="Freeform 192"/>
          <p:cNvSpPr>
            <a:spLocks/>
          </p:cNvSpPr>
          <p:nvPr/>
        </p:nvSpPr>
        <p:spPr bwMode="auto">
          <a:xfrm>
            <a:off x="5196039" y="4188027"/>
            <a:ext cx="52387" cy="28575"/>
          </a:xfrm>
          <a:custGeom>
            <a:avLst/>
            <a:gdLst/>
            <a:ahLst/>
            <a:cxnLst>
              <a:cxn ang="0">
                <a:pos x="0" y="20"/>
              </a:cxn>
              <a:cxn ang="0">
                <a:pos x="23" y="38"/>
              </a:cxn>
              <a:cxn ang="0">
                <a:pos x="66" y="0"/>
              </a:cxn>
              <a:cxn ang="0">
                <a:pos x="0" y="20"/>
              </a:cxn>
            </a:cxnLst>
            <a:rect l="0" t="0" r="r" b="b"/>
            <a:pathLst>
              <a:path w="66" h="38">
                <a:moveTo>
                  <a:pt x="0" y="20"/>
                </a:moveTo>
                <a:lnTo>
                  <a:pt x="23" y="38"/>
                </a:lnTo>
                <a:lnTo>
                  <a:pt x="66" y="0"/>
                </a:lnTo>
                <a:lnTo>
                  <a:pt x="0" y="20"/>
                </a:lnTo>
                <a:close/>
              </a:path>
            </a:pathLst>
          </a:custGeom>
          <a:solidFill>
            <a:srgbClr val="38B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73" name="Freeform 193"/>
          <p:cNvSpPr>
            <a:spLocks/>
          </p:cNvSpPr>
          <p:nvPr/>
        </p:nvSpPr>
        <p:spPr bwMode="auto">
          <a:xfrm>
            <a:off x="4473726" y="4803977"/>
            <a:ext cx="63500" cy="155575"/>
          </a:xfrm>
          <a:custGeom>
            <a:avLst/>
            <a:gdLst>
              <a:gd name="T0" fmla="*/ 0 w 79"/>
              <a:gd name="T1" fmla="*/ 48 h 196"/>
              <a:gd name="T2" fmla="*/ 31 w 79"/>
              <a:gd name="T3" fmla="*/ 196 h 196"/>
              <a:gd name="T4" fmla="*/ 55 w 79"/>
              <a:gd name="T5" fmla="*/ 193 h 196"/>
              <a:gd name="T6" fmla="*/ 79 w 79"/>
              <a:gd name="T7" fmla="*/ 24 h 196"/>
              <a:gd name="T8" fmla="*/ 55 w 79"/>
              <a:gd name="T9" fmla="*/ 0 h 196"/>
              <a:gd name="T10" fmla="*/ 42 w 79"/>
              <a:gd name="T11" fmla="*/ 15 h 196"/>
              <a:gd name="T12" fmla="*/ 0 w 79"/>
              <a:gd name="T13" fmla="*/ 48 h 196"/>
              <a:gd name="T14" fmla="*/ 0 60000 65536"/>
              <a:gd name="T15" fmla="*/ 0 60000 65536"/>
              <a:gd name="T16" fmla="*/ 0 60000 65536"/>
              <a:gd name="T17" fmla="*/ 0 60000 65536"/>
              <a:gd name="T18" fmla="*/ 0 60000 65536"/>
              <a:gd name="T19" fmla="*/ 0 60000 65536"/>
              <a:gd name="T20" fmla="*/ 0 60000 65536"/>
              <a:gd name="T21" fmla="*/ 0 w 79"/>
              <a:gd name="T22" fmla="*/ 0 h 196"/>
              <a:gd name="T23" fmla="*/ 79 w 79"/>
              <a:gd name="T24" fmla="*/ 196 h 1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9" h="196">
                <a:moveTo>
                  <a:pt x="0" y="48"/>
                </a:moveTo>
                <a:lnTo>
                  <a:pt x="31" y="196"/>
                </a:lnTo>
                <a:lnTo>
                  <a:pt x="55" y="193"/>
                </a:lnTo>
                <a:lnTo>
                  <a:pt x="79" y="24"/>
                </a:lnTo>
                <a:lnTo>
                  <a:pt x="55" y="0"/>
                </a:lnTo>
                <a:lnTo>
                  <a:pt x="42" y="15"/>
                </a:lnTo>
                <a:lnTo>
                  <a:pt x="0" y="48"/>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74" name="Freeform 194"/>
          <p:cNvSpPr>
            <a:spLocks/>
          </p:cNvSpPr>
          <p:nvPr/>
        </p:nvSpPr>
        <p:spPr bwMode="auto">
          <a:xfrm>
            <a:off x="4670576" y="5061152"/>
            <a:ext cx="39688" cy="31750"/>
          </a:xfrm>
          <a:custGeom>
            <a:avLst/>
            <a:gdLst/>
            <a:ahLst/>
            <a:cxnLst>
              <a:cxn ang="0">
                <a:pos x="0" y="40"/>
              </a:cxn>
              <a:cxn ang="0">
                <a:pos x="5" y="0"/>
              </a:cxn>
              <a:cxn ang="0">
                <a:pos x="50" y="0"/>
              </a:cxn>
              <a:cxn ang="0">
                <a:pos x="50" y="35"/>
              </a:cxn>
              <a:cxn ang="0">
                <a:pos x="0" y="40"/>
              </a:cxn>
            </a:cxnLst>
            <a:rect l="0" t="0" r="r" b="b"/>
            <a:pathLst>
              <a:path w="50" h="40">
                <a:moveTo>
                  <a:pt x="0" y="40"/>
                </a:moveTo>
                <a:lnTo>
                  <a:pt x="5" y="0"/>
                </a:lnTo>
                <a:lnTo>
                  <a:pt x="50" y="0"/>
                </a:lnTo>
                <a:lnTo>
                  <a:pt x="50" y="35"/>
                </a:lnTo>
                <a:lnTo>
                  <a:pt x="0" y="40"/>
                </a:lnTo>
                <a:close/>
              </a:path>
            </a:pathLst>
          </a:custGeom>
          <a:solidFill>
            <a:srgbClr val="38B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75" name="Freeform 195"/>
          <p:cNvSpPr>
            <a:spLocks/>
          </p:cNvSpPr>
          <p:nvPr/>
        </p:nvSpPr>
        <p:spPr bwMode="auto">
          <a:xfrm>
            <a:off x="5210326" y="4661102"/>
            <a:ext cx="346075" cy="369888"/>
          </a:xfrm>
          <a:custGeom>
            <a:avLst/>
            <a:gdLst>
              <a:gd name="T0" fmla="*/ 0 w 436"/>
              <a:gd name="T1" fmla="*/ 325 h 465"/>
              <a:gd name="T2" fmla="*/ 31 w 436"/>
              <a:gd name="T3" fmla="*/ 300 h 465"/>
              <a:gd name="T4" fmla="*/ 34 w 436"/>
              <a:gd name="T5" fmla="*/ 243 h 465"/>
              <a:gd name="T6" fmla="*/ 92 w 436"/>
              <a:gd name="T7" fmla="*/ 164 h 465"/>
              <a:gd name="T8" fmla="*/ 116 w 436"/>
              <a:gd name="T9" fmla="*/ 28 h 465"/>
              <a:gd name="T10" fmla="*/ 159 w 436"/>
              <a:gd name="T11" fmla="*/ 0 h 465"/>
              <a:gd name="T12" fmla="*/ 193 w 436"/>
              <a:gd name="T13" fmla="*/ 92 h 465"/>
              <a:gd name="T14" fmla="*/ 289 w 436"/>
              <a:gd name="T15" fmla="*/ 171 h 465"/>
              <a:gd name="T16" fmla="*/ 255 w 436"/>
              <a:gd name="T17" fmla="*/ 219 h 465"/>
              <a:gd name="T18" fmla="*/ 285 w 436"/>
              <a:gd name="T19" fmla="*/ 229 h 465"/>
              <a:gd name="T20" fmla="*/ 322 w 436"/>
              <a:gd name="T21" fmla="*/ 289 h 465"/>
              <a:gd name="T22" fmla="*/ 436 w 436"/>
              <a:gd name="T23" fmla="*/ 322 h 465"/>
              <a:gd name="T24" fmla="*/ 347 w 436"/>
              <a:gd name="T25" fmla="*/ 414 h 465"/>
              <a:gd name="T26" fmla="*/ 256 w 436"/>
              <a:gd name="T27" fmla="*/ 450 h 465"/>
              <a:gd name="T28" fmla="*/ 173 w 436"/>
              <a:gd name="T29" fmla="*/ 465 h 465"/>
              <a:gd name="T30" fmla="*/ 82 w 436"/>
              <a:gd name="T31" fmla="*/ 430 h 465"/>
              <a:gd name="T32" fmla="*/ 49 w 436"/>
              <a:gd name="T33" fmla="*/ 362 h 465"/>
              <a:gd name="T34" fmla="*/ 0 w 436"/>
              <a:gd name="T35" fmla="*/ 325 h 46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6"/>
              <a:gd name="T55" fmla="*/ 0 h 465"/>
              <a:gd name="T56" fmla="*/ 436 w 436"/>
              <a:gd name="T57" fmla="*/ 465 h 46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6" h="465">
                <a:moveTo>
                  <a:pt x="0" y="325"/>
                </a:moveTo>
                <a:lnTo>
                  <a:pt x="31" y="300"/>
                </a:lnTo>
                <a:lnTo>
                  <a:pt x="34" y="243"/>
                </a:lnTo>
                <a:lnTo>
                  <a:pt x="92" y="164"/>
                </a:lnTo>
                <a:lnTo>
                  <a:pt x="116" y="28"/>
                </a:lnTo>
                <a:lnTo>
                  <a:pt x="159" y="0"/>
                </a:lnTo>
                <a:lnTo>
                  <a:pt x="193" y="92"/>
                </a:lnTo>
                <a:lnTo>
                  <a:pt x="289" y="171"/>
                </a:lnTo>
                <a:lnTo>
                  <a:pt x="255" y="219"/>
                </a:lnTo>
                <a:lnTo>
                  <a:pt x="285" y="229"/>
                </a:lnTo>
                <a:lnTo>
                  <a:pt x="322" y="289"/>
                </a:lnTo>
                <a:lnTo>
                  <a:pt x="436" y="322"/>
                </a:lnTo>
                <a:lnTo>
                  <a:pt x="347" y="414"/>
                </a:lnTo>
                <a:lnTo>
                  <a:pt x="256" y="450"/>
                </a:lnTo>
                <a:lnTo>
                  <a:pt x="173" y="465"/>
                </a:lnTo>
                <a:lnTo>
                  <a:pt x="82" y="430"/>
                </a:lnTo>
                <a:lnTo>
                  <a:pt x="49" y="362"/>
                </a:lnTo>
                <a:lnTo>
                  <a:pt x="0" y="325"/>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76" name="Freeform 196"/>
          <p:cNvSpPr>
            <a:spLocks/>
          </p:cNvSpPr>
          <p:nvPr/>
        </p:nvSpPr>
        <p:spPr bwMode="auto">
          <a:xfrm>
            <a:off x="5413526" y="4797627"/>
            <a:ext cx="34925" cy="46038"/>
          </a:xfrm>
          <a:custGeom>
            <a:avLst/>
            <a:gdLst/>
            <a:ahLst/>
            <a:cxnLst>
              <a:cxn ang="0">
                <a:pos x="0" y="48"/>
              </a:cxn>
              <a:cxn ang="0">
                <a:pos x="30" y="58"/>
              </a:cxn>
              <a:cxn ang="0">
                <a:pos x="44" y="42"/>
              </a:cxn>
              <a:cxn ang="0">
                <a:pos x="20" y="38"/>
              </a:cxn>
              <a:cxn ang="0">
                <a:pos x="44" y="23"/>
              </a:cxn>
              <a:cxn ang="0">
                <a:pos x="34" y="0"/>
              </a:cxn>
              <a:cxn ang="0">
                <a:pos x="0" y="48"/>
              </a:cxn>
            </a:cxnLst>
            <a:rect l="0" t="0" r="r" b="b"/>
            <a:pathLst>
              <a:path w="44" h="58">
                <a:moveTo>
                  <a:pt x="0" y="48"/>
                </a:moveTo>
                <a:lnTo>
                  <a:pt x="30" y="58"/>
                </a:lnTo>
                <a:lnTo>
                  <a:pt x="44" y="42"/>
                </a:lnTo>
                <a:lnTo>
                  <a:pt x="20" y="38"/>
                </a:lnTo>
                <a:lnTo>
                  <a:pt x="44" y="23"/>
                </a:lnTo>
                <a:lnTo>
                  <a:pt x="34" y="0"/>
                </a:lnTo>
                <a:lnTo>
                  <a:pt x="0" y="48"/>
                </a:lnTo>
                <a:close/>
              </a:path>
            </a:pathLst>
          </a:custGeom>
          <a:solidFill>
            <a:srgbClr val="38B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77" name="Freeform 197"/>
          <p:cNvSpPr>
            <a:spLocks/>
          </p:cNvSpPr>
          <p:nvPr/>
        </p:nvSpPr>
        <p:spPr bwMode="auto">
          <a:xfrm>
            <a:off x="4653114" y="5061152"/>
            <a:ext cx="127000" cy="153988"/>
          </a:xfrm>
          <a:custGeom>
            <a:avLst/>
            <a:gdLst>
              <a:gd name="T0" fmla="*/ 0 w 161"/>
              <a:gd name="T1" fmla="*/ 91 h 193"/>
              <a:gd name="T2" fmla="*/ 19 w 161"/>
              <a:gd name="T3" fmla="*/ 62 h 193"/>
              <a:gd name="T4" fmla="*/ 30 w 161"/>
              <a:gd name="T5" fmla="*/ 64 h 193"/>
              <a:gd name="T6" fmla="*/ 22 w 161"/>
              <a:gd name="T7" fmla="*/ 40 h 193"/>
              <a:gd name="T8" fmla="*/ 72 w 161"/>
              <a:gd name="T9" fmla="*/ 35 h 193"/>
              <a:gd name="T10" fmla="*/ 72 w 161"/>
              <a:gd name="T11" fmla="*/ 0 h 193"/>
              <a:gd name="T12" fmla="*/ 133 w 161"/>
              <a:gd name="T13" fmla="*/ 0 h 193"/>
              <a:gd name="T14" fmla="*/ 129 w 161"/>
              <a:gd name="T15" fmla="*/ 29 h 193"/>
              <a:gd name="T16" fmla="*/ 161 w 161"/>
              <a:gd name="T17" fmla="*/ 35 h 193"/>
              <a:gd name="T18" fmla="*/ 152 w 161"/>
              <a:gd name="T19" fmla="*/ 142 h 193"/>
              <a:gd name="T20" fmla="*/ 114 w 161"/>
              <a:gd name="T21" fmla="*/ 128 h 193"/>
              <a:gd name="T22" fmla="*/ 70 w 161"/>
              <a:gd name="T23" fmla="*/ 193 h 193"/>
              <a:gd name="T24" fmla="*/ 0 w 161"/>
              <a:gd name="T25" fmla="*/ 91 h 1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1"/>
              <a:gd name="T40" fmla="*/ 0 h 193"/>
              <a:gd name="T41" fmla="*/ 161 w 161"/>
              <a:gd name="T42" fmla="*/ 193 h 1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1" h="193">
                <a:moveTo>
                  <a:pt x="0" y="91"/>
                </a:moveTo>
                <a:lnTo>
                  <a:pt x="19" y="62"/>
                </a:lnTo>
                <a:lnTo>
                  <a:pt x="30" y="64"/>
                </a:lnTo>
                <a:lnTo>
                  <a:pt x="22" y="40"/>
                </a:lnTo>
                <a:lnTo>
                  <a:pt x="72" y="35"/>
                </a:lnTo>
                <a:lnTo>
                  <a:pt x="72" y="0"/>
                </a:lnTo>
                <a:lnTo>
                  <a:pt x="133" y="0"/>
                </a:lnTo>
                <a:lnTo>
                  <a:pt x="129" y="29"/>
                </a:lnTo>
                <a:lnTo>
                  <a:pt x="161" y="35"/>
                </a:lnTo>
                <a:lnTo>
                  <a:pt x="152" y="142"/>
                </a:lnTo>
                <a:lnTo>
                  <a:pt x="114" y="128"/>
                </a:lnTo>
                <a:lnTo>
                  <a:pt x="70" y="193"/>
                </a:lnTo>
                <a:lnTo>
                  <a:pt x="0" y="91"/>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78" name="Freeform 198"/>
          <p:cNvSpPr>
            <a:spLocks/>
          </p:cNvSpPr>
          <p:nvPr/>
        </p:nvSpPr>
        <p:spPr bwMode="auto">
          <a:xfrm>
            <a:off x="4068914" y="4775402"/>
            <a:ext cx="68262" cy="12700"/>
          </a:xfrm>
          <a:custGeom>
            <a:avLst/>
            <a:gdLst/>
            <a:ahLst/>
            <a:cxnLst>
              <a:cxn ang="0">
                <a:pos x="0" y="16"/>
              </a:cxn>
              <a:cxn ang="0">
                <a:pos x="5" y="0"/>
              </a:cxn>
              <a:cxn ang="0">
                <a:pos x="87" y="5"/>
              </a:cxn>
              <a:cxn ang="0">
                <a:pos x="0" y="16"/>
              </a:cxn>
            </a:cxnLst>
            <a:rect l="0" t="0" r="r" b="b"/>
            <a:pathLst>
              <a:path w="87" h="16">
                <a:moveTo>
                  <a:pt x="0" y="16"/>
                </a:moveTo>
                <a:lnTo>
                  <a:pt x="5" y="0"/>
                </a:lnTo>
                <a:lnTo>
                  <a:pt x="87" y="5"/>
                </a:lnTo>
                <a:lnTo>
                  <a:pt x="0" y="16"/>
                </a:lnTo>
                <a:close/>
              </a:path>
            </a:pathLst>
          </a:custGeom>
          <a:solidFill>
            <a:srgbClr val="38B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79" name="Freeform 199"/>
          <p:cNvSpPr>
            <a:spLocks/>
          </p:cNvSpPr>
          <p:nvPr/>
        </p:nvSpPr>
        <p:spPr bwMode="auto">
          <a:xfrm>
            <a:off x="4383239" y="4835727"/>
            <a:ext cx="98425" cy="163513"/>
          </a:xfrm>
          <a:custGeom>
            <a:avLst/>
            <a:gdLst>
              <a:gd name="T0" fmla="*/ 0 w 124"/>
              <a:gd name="T1" fmla="*/ 193 h 205"/>
              <a:gd name="T2" fmla="*/ 14 w 124"/>
              <a:gd name="T3" fmla="*/ 51 h 205"/>
              <a:gd name="T4" fmla="*/ 6 w 124"/>
              <a:gd name="T5" fmla="*/ 7 h 205"/>
              <a:gd name="T6" fmla="*/ 82 w 124"/>
              <a:gd name="T7" fmla="*/ 0 h 205"/>
              <a:gd name="T8" fmla="*/ 124 w 124"/>
              <a:gd name="T9" fmla="*/ 160 h 205"/>
              <a:gd name="T10" fmla="*/ 30 w 124"/>
              <a:gd name="T11" fmla="*/ 205 h 205"/>
              <a:gd name="T12" fmla="*/ 0 w 124"/>
              <a:gd name="T13" fmla="*/ 193 h 205"/>
              <a:gd name="T14" fmla="*/ 0 60000 65536"/>
              <a:gd name="T15" fmla="*/ 0 60000 65536"/>
              <a:gd name="T16" fmla="*/ 0 60000 65536"/>
              <a:gd name="T17" fmla="*/ 0 60000 65536"/>
              <a:gd name="T18" fmla="*/ 0 60000 65536"/>
              <a:gd name="T19" fmla="*/ 0 60000 65536"/>
              <a:gd name="T20" fmla="*/ 0 60000 65536"/>
              <a:gd name="T21" fmla="*/ 0 w 124"/>
              <a:gd name="T22" fmla="*/ 0 h 205"/>
              <a:gd name="T23" fmla="*/ 124 w 124"/>
              <a:gd name="T24" fmla="*/ 205 h 2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 h="205">
                <a:moveTo>
                  <a:pt x="0" y="193"/>
                </a:moveTo>
                <a:lnTo>
                  <a:pt x="14" y="51"/>
                </a:lnTo>
                <a:lnTo>
                  <a:pt x="6" y="7"/>
                </a:lnTo>
                <a:lnTo>
                  <a:pt x="82" y="0"/>
                </a:lnTo>
                <a:lnTo>
                  <a:pt x="124" y="160"/>
                </a:lnTo>
                <a:lnTo>
                  <a:pt x="30" y="205"/>
                </a:lnTo>
                <a:lnTo>
                  <a:pt x="0" y="193"/>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80" name="Freeform 200"/>
          <p:cNvSpPr>
            <a:spLocks/>
          </p:cNvSpPr>
          <p:nvPr/>
        </p:nvSpPr>
        <p:spPr bwMode="auto">
          <a:xfrm>
            <a:off x="4110189" y="4797627"/>
            <a:ext cx="166687" cy="134938"/>
          </a:xfrm>
          <a:custGeom>
            <a:avLst/>
            <a:gdLst>
              <a:gd name="T0" fmla="*/ 0 w 210"/>
              <a:gd name="T1" fmla="*/ 57 h 171"/>
              <a:gd name="T2" fmla="*/ 34 w 210"/>
              <a:gd name="T3" fmla="*/ 33 h 171"/>
              <a:gd name="T4" fmla="*/ 34 w 210"/>
              <a:gd name="T5" fmla="*/ 0 h 171"/>
              <a:gd name="T6" fmla="*/ 105 w 210"/>
              <a:gd name="T7" fmla="*/ 5 h 171"/>
              <a:gd name="T8" fmla="*/ 125 w 210"/>
              <a:gd name="T9" fmla="*/ 23 h 171"/>
              <a:gd name="T10" fmla="*/ 173 w 210"/>
              <a:gd name="T11" fmla="*/ 4 h 171"/>
              <a:gd name="T12" fmla="*/ 201 w 210"/>
              <a:gd name="T13" fmla="*/ 81 h 171"/>
              <a:gd name="T14" fmla="*/ 210 w 210"/>
              <a:gd name="T15" fmla="*/ 138 h 171"/>
              <a:gd name="T16" fmla="*/ 192 w 210"/>
              <a:gd name="T17" fmla="*/ 134 h 171"/>
              <a:gd name="T18" fmla="*/ 189 w 210"/>
              <a:gd name="T19" fmla="*/ 166 h 171"/>
              <a:gd name="T20" fmla="*/ 157 w 210"/>
              <a:gd name="T21" fmla="*/ 171 h 171"/>
              <a:gd name="T22" fmla="*/ 157 w 210"/>
              <a:gd name="T23" fmla="*/ 138 h 171"/>
              <a:gd name="T24" fmla="*/ 138 w 210"/>
              <a:gd name="T25" fmla="*/ 137 h 171"/>
              <a:gd name="T26" fmla="*/ 110 w 210"/>
              <a:gd name="T27" fmla="*/ 89 h 171"/>
              <a:gd name="T28" fmla="*/ 48 w 210"/>
              <a:gd name="T29" fmla="*/ 116 h 171"/>
              <a:gd name="T30" fmla="*/ 0 w 210"/>
              <a:gd name="T31" fmla="*/ 57 h 1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0"/>
              <a:gd name="T49" fmla="*/ 0 h 171"/>
              <a:gd name="T50" fmla="*/ 210 w 210"/>
              <a:gd name="T51" fmla="*/ 171 h 1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0" h="171">
                <a:moveTo>
                  <a:pt x="0" y="57"/>
                </a:moveTo>
                <a:lnTo>
                  <a:pt x="34" y="33"/>
                </a:lnTo>
                <a:lnTo>
                  <a:pt x="34" y="0"/>
                </a:lnTo>
                <a:lnTo>
                  <a:pt x="105" y="5"/>
                </a:lnTo>
                <a:lnTo>
                  <a:pt x="125" y="23"/>
                </a:lnTo>
                <a:lnTo>
                  <a:pt x="173" y="4"/>
                </a:lnTo>
                <a:lnTo>
                  <a:pt x="201" y="81"/>
                </a:lnTo>
                <a:lnTo>
                  <a:pt x="210" y="138"/>
                </a:lnTo>
                <a:lnTo>
                  <a:pt x="192" y="134"/>
                </a:lnTo>
                <a:lnTo>
                  <a:pt x="189" y="166"/>
                </a:lnTo>
                <a:lnTo>
                  <a:pt x="157" y="171"/>
                </a:lnTo>
                <a:lnTo>
                  <a:pt x="157" y="138"/>
                </a:lnTo>
                <a:lnTo>
                  <a:pt x="138" y="137"/>
                </a:lnTo>
                <a:lnTo>
                  <a:pt x="110" y="89"/>
                </a:lnTo>
                <a:lnTo>
                  <a:pt x="48" y="116"/>
                </a:lnTo>
                <a:lnTo>
                  <a:pt x="0" y="57"/>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81" name="Freeform 201"/>
          <p:cNvSpPr>
            <a:spLocks/>
          </p:cNvSpPr>
          <p:nvPr/>
        </p:nvSpPr>
        <p:spPr bwMode="auto">
          <a:xfrm>
            <a:off x="5478614" y="4365827"/>
            <a:ext cx="41275" cy="14288"/>
          </a:xfrm>
          <a:custGeom>
            <a:avLst/>
            <a:gdLst/>
            <a:ahLst/>
            <a:cxnLst>
              <a:cxn ang="0">
                <a:pos x="0" y="0"/>
              </a:cxn>
              <a:cxn ang="0">
                <a:pos x="30" y="17"/>
              </a:cxn>
              <a:cxn ang="0">
                <a:pos x="51" y="5"/>
              </a:cxn>
              <a:cxn ang="0">
                <a:pos x="0" y="0"/>
              </a:cxn>
            </a:cxnLst>
            <a:rect l="0" t="0" r="r" b="b"/>
            <a:pathLst>
              <a:path w="51" h="17">
                <a:moveTo>
                  <a:pt x="0" y="0"/>
                </a:moveTo>
                <a:lnTo>
                  <a:pt x="30" y="17"/>
                </a:lnTo>
                <a:lnTo>
                  <a:pt x="51" y="5"/>
                </a:lnTo>
                <a:lnTo>
                  <a:pt x="0" y="0"/>
                </a:lnTo>
                <a:close/>
              </a:path>
            </a:pathLst>
          </a:custGeom>
          <a:solidFill>
            <a:srgbClr val="38B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82" name="Freeform 202"/>
          <p:cNvSpPr>
            <a:spLocks/>
          </p:cNvSpPr>
          <p:nvPr/>
        </p:nvSpPr>
        <p:spPr bwMode="auto">
          <a:xfrm>
            <a:off x="5232551" y="4254702"/>
            <a:ext cx="36513" cy="107950"/>
          </a:xfrm>
          <a:custGeom>
            <a:avLst/>
            <a:gdLst/>
            <a:ahLst/>
            <a:cxnLst>
              <a:cxn ang="0">
                <a:pos x="0" y="68"/>
              </a:cxn>
              <a:cxn ang="0">
                <a:pos x="23" y="136"/>
              </a:cxn>
              <a:cxn ang="0">
                <a:pos x="25" y="133"/>
              </a:cxn>
              <a:cxn ang="0">
                <a:pos x="39" y="61"/>
              </a:cxn>
              <a:cxn ang="0">
                <a:pos x="23" y="68"/>
              </a:cxn>
              <a:cxn ang="0">
                <a:pos x="25" y="36"/>
              </a:cxn>
              <a:cxn ang="0">
                <a:pos x="40" y="19"/>
              </a:cxn>
              <a:cxn ang="0">
                <a:pos x="44" y="0"/>
              </a:cxn>
              <a:cxn ang="0">
                <a:pos x="29" y="2"/>
              </a:cxn>
              <a:cxn ang="0">
                <a:pos x="0" y="68"/>
              </a:cxn>
            </a:cxnLst>
            <a:rect l="0" t="0" r="r" b="b"/>
            <a:pathLst>
              <a:path w="44" h="136">
                <a:moveTo>
                  <a:pt x="0" y="68"/>
                </a:moveTo>
                <a:lnTo>
                  <a:pt x="23" y="136"/>
                </a:lnTo>
                <a:lnTo>
                  <a:pt x="25" y="133"/>
                </a:lnTo>
                <a:lnTo>
                  <a:pt x="39" y="61"/>
                </a:lnTo>
                <a:lnTo>
                  <a:pt x="23" y="68"/>
                </a:lnTo>
                <a:lnTo>
                  <a:pt x="25" y="36"/>
                </a:lnTo>
                <a:lnTo>
                  <a:pt x="40" y="19"/>
                </a:lnTo>
                <a:lnTo>
                  <a:pt x="44" y="0"/>
                </a:lnTo>
                <a:lnTo>
                  <a:pt x="29" y="2"/>
                </a:lnTo>
                <a:lnTo>
                  <a:pt x="0" y="68"/>
                </a:lnTo>
                <a:close/>
              </a:path>
            </a:pathLst>
          </a:custGeom>
          <a:solidFill>
            <a:srgbClr val="38B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83" name="Freeform 203"/>
          <p:cNvSpPr>
            <a:spLocks/>
          </p:cNvSpPr>
          <p:nvPr/>
        </p:nvSpPr>
        <p:spPr bwMode="auto">
          <a:xfrm>
            <a:off x="4259414" y="4846840"/>
            <a:ext cx="134937" cy="158750"/>
          </a:xfrm>
          <a:custGeom>
            <a:avLst/>
            <a:gdLst>
              <a:gd name="T0" fmla="*/ 0 w 171"/>
              <a:gd name="T1" fmla="*/ 133 h 201"/>
              <a:gd name="T2" fmla="*/ 2 w 171"/>
              <a:gd name="T3" fmla="*/ 104 h 201"/>
              <a:gd name="T4" fmla="*/ 5 w 171"/>
              <a:gd name="T5" fmla="*/ 72 h 201"/>
              <a:gd name="T6" fmla="*/ 23 w 171"/>
              <a:gd name="T7" fmla="*/ 76 h 201"/>
              <a:gd name="T8" fmla="*/ 14 w 171"/>
              <a:gd name="T9" fmla="*/ 19 h 201"/>
              <a:gd name="T10" fmla="*/ 65 w 171"/>
              <a:gd name="T11" fmla="*/ 0 h 201"/>
              <a:gd name="T12" fmla="*/ 95 w 171"/>
              <a:gd name="T13" fmla="*/ 13 h 201"/>
              <a:gd name="T14" fmla="*/ 110 w 171"/>
              <a:gd name="T15" fmla="*/ 34 h 201"/>
              <a:gd name="T16" fmla="*/ 171 w 171"/>
              <a:gd name="T17" fmla="*/ 39 h 201"/>
              <a:gd name="T18" fmla="*/ 157 w 171"/>
              <a:gd name="T19" fmla="*/ 181 h 201"/>
              <a:gd name="T20" fmla="*/ 27 w 171"/>
              <a:gd name="T21" fmla="*/ 201 h 201"/>
              <a:gd name="T22" fmla="*/ 31 w 171"/>
              <a:gd name="T23" fmla="*/ 155 h 201"/>
              <a:gd name="T24" fmla="*/ 0 w 171"/>
              <a:gd name="T25" fmla="*/ 133 h 20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1"/>
              <a:gd name="T40" fmla="*/ 0 h 201"/>
              <a:gd name="T41" fmla="*/ 171 w 171"/>
              <a:gd name="T42" fmla="*/ 201 h 20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1" h="201">
                <a:moveTo>
                  <a:pt x="0" y="133"/>
                </a:moveTo>
                <a:lnTo>
                  <a:pt x="2" y="104"/>
                </a:lnTo>
                <a:lnTo>
                  <a:pt x="5" y="72"/>
                </a:lnTo>
                <a:lnTo>
                  <a:pt x="23" y="76"/>
                </a:lnTo>
                <a:lnTo>
                  <a:pt x="14" y="19"/>
                </a:lnTo>
                <a:lnTo>
                  <a:pt x="65" y="0"/>
                </a:lnTo>
                <a:lnTo>
                  <a:pt x="95" y="13"/>
                </a:lnTo>
                <a:lnTo>
                  <a:pt x="110" y="34"/>
                </a:lnTo>
                <a:lnTo>
                  <a:pt x="171" y="39"/>
                </a:lnTo>
                <a:lnTo>
                  <a:pt x="157" y="181"/>
                </a:lnTo>
                <a:lnTo>
                  <a:pt x="27" y="201"/>
                </a:lnTo>
                <a:lnTo>
                  <a:pt x="31" y="155"/>
                </a:lnTo>
                <a:lnTo>
                  <a:pt x="0" y="133"/>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84" name="Freeform 204"/>
          <p:cNvSpPr>
            <a:spLocks/>
          </p:cNvSpPr>
          <p:nvPr/>
        </p:nvSpPr>
        <p:spPr bwMode="auto">
          <a:xfrm>
            <a:off x="5251601" y="4253115"/>
            <a:ext cx="98425" cy="115887"/>
          </a:xfrm>
          <a:custGeom>
            <a:avLst/>
            <a:gdLst>
              <a:gd name="T0" fmla="*/ 0 w 125"/>
              <a:gd name="T1" fmla="*/ 71 h 148"/>
              <a:gd name="T2" fmla="*/ 2 w 125"/>
              <a:gd name="T3" fmla="*/ 39 h 148"/>
              <a:gd name="T4" fmla="*/ 17 w 125"/>
              <a:gd name="T5" fmla="*/ 22 h 148"/>
              <a:gd name="T6" fmla="*/ 49 w 125"/>
              <a:gd name="T7" fmla="*/ 35 h 148"/>
              <a:gd name="T8" fmla="*/ 111 w 125"/>
              <a:gd name="T9" fmla="*/ 0 h 148"/>
              <a:gd name="T10" fmla="*/ 125 w 125"/>
              <a:gd name="T11" fmla="*/ 39 h 148"/>
              <a:gd name="T12" fmla="*/ 60 w 125"/>
              <a:gd name="T13" fmla="*/ 63 h 148"/>
              <a:gd name="T14" fmla="*/ 91 w 125"/>
              <a:gd name="T15" fmla="*/ 96 h 148"/>
              <a:gd name="T16" fmla="*/ 75 w 125"/>
              <a:gd name="T17" fmla="*/ 116 h 148"/>
              <a:gd name="T18" fmla="*/ 35 w 125"/>
              <a:gd name="T19" fmla="*/ 148 h 148"/>
              <a:gd name="T20" fmla="*/ 2 w 125"/>
              <a:gd name="T21" fmla="*/ 136 h 148"/>
              <a:gd name="T22" fmla="*/ 16 w 125"/>
              <a:gd name="T23" fmla="*/ 64 h 148"/>
              <a:gd name="T24" fmla="*/ 0 w 125"/>
              <a:gd name="T25" fmla="*/ 71 h 1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5"/>
              <a:gd name="T40" fmla="*/ 0 h 148"/>
              <a:gd name="T41" fmla="*/ 125 w 125"/>
              <a:gd name="T42" fmla="*/ 148 h 1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5" h="148">
                <a:moveTo>
                  <a:pt x="0" y="71"/>
                </a:moveTo>
                <a:lnTo>
                  <a:pt x="2" y="39"/>
                </a:lnTo>
                <a:lnTo>
                  <a:pt x="17" y="22"/>
                </a:lnTo>
                <a:lnTo>
                  <a:pt x="49" y="35"/>
                </a:lnTo>
                <a:lnTo>
                  <a:pt x="111" y="0"/>
                </a:lnTo>
                <a:lnTo>
                  <a:pt x="125" y="39"/>
                </a:lnTo>
                <a:lnTo>
                  <a:pt x="60" y="63"/>
                </a:lnTo>
                <a:lnTo>
                  <a:pt x="91" y="96"/>
                </a:lnTo>
                <a:lnTo>
                  <a:pt x="75" y="116"/>
                </a:lnTo>
                <a:lnTo>
                  <a:pt x="35" y="148"/>
                </a:lnTo>
                <a:lnTo>
                  <a:pt x="2" y="136"/>
                </a:lnTo>
                <a:lnTo>
                  <a:pt x="16" y="64"/>
                </a:lnTo>
                <a:lnTo>
                  <a:pt x="0" y="71"/>
                </a:lnTo>
                <a:close/>
              </a:path>
            </a:pathLst>
          </a:custGeom>
          <a:gradFill rotWithShape="1">
            <a:gsLst>
              <a:gs pos="0">
                <a:srgbClr val="008000">
                  <a:alpha val="45000"/>
                </a:srgbClr>
              </a:gs>
              <a:gs pos="100000">
                <a:srgbClr val="008000">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85" name="Freeform 205"/>
          <p:cNvSpPr>
            <a:spLocks/>
          </p:cNvSpPr>
          <p:nvPr/>
        </p:nvSpPr>
        <p:spPr bwMode="auto">
          <a:xfrm>
            <a:off x="5232551" y="5002415"/>
            <a:ext cx="180975" cy="228600"/>
          </a:xfrm>
          <a:custGeom>
            <a:avLst/>
            <a:gdLst>
              <a:gd name="T0" fmla="*/ 0 w 227"/>
              <a:gd name="T1" fmla="*/ 19 h 289"/>
              <a:gd name="T2" fmla="*/ 30 w 227"/>
              <a:gd name="T3" fmla="*/ 78 h 289"/>
              <a:gd name="T4" fmla="*/ 0 w 227"/>
              <a:gd name="T5" fmla="*/ 136 h 289"/>
              <a:gd name="T6" fmla="*/ 23 w 227"/>
              <a:gd name="T7" fmla="*/ 151 h 289"/>
              <a:gd name="T8" fmla="*/ 5 w 227"/>
              <a:gd name="T9" fmla="*/ 173 h 289"/>
              <a:gd name="T10" fmla="*/ 155 w 227"/>
              <a:gd name="T11" fmla="*/ 289 h 289"/>
              <a:gd name="T12" fmla="*/ 217 w 227"/>
              <a:gd name="T13" fmla="*/ 197 h 289"/>
              <a:gd name="T14" fmla="*/ 205 w 227"/>
              <a:gd name="T15" fmla="*/ 172 h 289"/>
              <a:gd name="T16" fmla="*/ 205 w 227"/>
              <a:gd name="T17" fmla="*/ 56 h 289"/>
              <a:gd name="T18" fmla="*/ 227 w 227"/>
              <a:gd name="T19" fmla="*/ 20 h 289"/>
              <a:gd name="T20" fmla="*/ 144 w 227"/>
              <a:gd name="T21" fmla="*/ 35 h 289"/>
              <a:gd name="T22" fmla="*/ 53 w 227"/>
              <a:gd name="T23" fmla="*/ 0 h 289"/>
              <a:gd name="T24" fmla="*/ 0 w 227"/>
              <a:gd name="T25" fmla="*/ 19 h 2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7"/>
              <a:gd name="T40" fmla="*/ 0 h 289"/>
              <a:gd name="T41" fmla="*/ 227 w 227"/>
              <a:gd name="T42" fmla="*/ 289 h 28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7" h="289">
                <a:moveTo>
                  <a:pt x="0" y="19"/>
                </a:moveTo>
                <a:lnTo>
                  <a:pt x="30" y="78"/>
                </a:lnTo>
                <a:lnTo>
                  <a:pt x="0" y="136"/>
                </a:lnTo>
                <a:lnTo>
                  <a:pt x="23" y="151"/>
                </a:lnTo>
                <a:lnTo>
                  <a:pt x="5" y="173"/>
                </a:lnTo>
                <a:lnTo>
                  <a:pt x="155" y="289"/>
                </a:lnTo>
                <a:lnTo>
                  <a:pt x="217" y="197"/>
                </a:lnTo>
                <a:lnTo>
                  <a:pt x="205" y="172"/>
                </a:lnTo>
                <a:lnTo>
                  <a:pt x="205" y="56"/>
                </a:lnTo>
                <a:lnTo>
                  <a:pt x="227" y="20"/>
                </a:lnTo>
                <a:lnTo>
                  <a:pt x="144" y="35"/>
                </a:lnTo>
                <a:lnTo>
                  <a:pt x="53" y="0"/>
                </a:lnTo>
                <a:lnTo>
                  <a:pt x="0" y="19"/>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86" name="Freeform 206"/>
          <p:cNvSpPr>
            <a:spLocks/>
          </p:cNvSpPr>
          <p:nvPr/>
        </p:nvSpPr>
        <p:spPr bwMode="auto">
          <a:xfrm>
            <a:off x="5519889" y="4345190"/>
            <a:ext cx="42862" cy="38100"/>
          </a:xfrm>
          <a:custGeom>
            <a:avLst/>
            <a:gdLst/>
            <a:ahLst/>
            <a:cxnLst>
              <a:cxn ang="0">
                <a:pos x="0" y="32"/>
              </a:cxn>
              <a:cxn ang="0">
                <a:pos x="46" y="0"/>
              </a:cxn>
              <a:cxn ang="0">
                <a:pos x="56" y="49"/>
              </a:cxn>
              <a:cxn ang="0">
                <a:pos x="0" y="32"/>
              </a:cxn>
            </a:cxnLst>
            <a:rect l="0" t="0" r="r" b="b"/>
            <a:pathLst>
              <a:path w="56" h="49">
                <a:moveTo>
                  <a:pt x="0" y="32"/>
                </a:moveTo>
                <a:lnTo>
                  <a:pt x="46" y="0"/>
                </a:lnTo>
                <a:lnTo>
                  <a:pt x="56" y="49"/>
                </a:lnTo>
                <a:lnTo>
                  <a:pt x="0" y="32"/>
                </a:lnTo>
                <a:close/>
              </a:path>
            </a:pathLst>
          </a:custGeom>
          <a:solidFill>
            <a:srgbClr val="FFFF00"/>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87" name="Freeform 207"/>
          <p:cNvSpPr>
            <a:spLocks/>
          </p:cNvSpPr>
          <p:nvPr/>
        </p:nvSpPr>
        <p:spPr bwMode="auto">
          <a:xfrm>
            <a:off x="5256364" y="4213427"/>
            <a:ext cx="36512" cy="42863"/>
          </a:xfrm>
          <a:custGeom>
            <a:avLst/>
            <a:gdLst/>
            <a:ahLst/>
            <a:cxnLst>
              <a:cxn ang="0">
                <a:pos x="0" y="54"/>
              </a:cxn>
              <a:cxn ang="0">
                <a:pos x="15" y="52"/>
              </a:cxn>
              <a:cxn ang="0">
                <a:pos x="47" y="18"/>
              </a:cxn>
              <a:cxn ang="0">
                <a:pos x="28" y="0"/>
              </a:cxn>
              <a:cxn ang="0">
                <a:pos x="0" y="54"/>
              </a:cxn>
            </a:cxnLst>
            <a:rect l="0" t="0" r="r" b="b"/>
            <a:pathLst>
              <a:path w="47" h="54">
                <a:moveTo>
                  <a:pt x="0" y="54"/>
                </a:moveTo>
                <a:lnTo>
                  <a:pt x="15" y="52"/>
                </a:lnTo>
                <a:lnTo>
                  <a:pt x="47" y="18"/>
                </a:lnTo>
                <a:lnTo>
                  <a:pt x="28" y="0"/>
                </a:lnTo>
                <a:lnTo>
                  <a:pt x="0" y="54"/>
                </a:lnTo>
                <a:close/>
              </a:path>
            </a:pathLst>
          </a:custGeom>
          <a:solidFill>
            <a:srgbClr val="38B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88" name="Freeform 208"/>
          <p:cNvSpPr>
            <a:spLocks/>
          </p:cNvSpPr>
          <p:nvPr/>
        </p:nvSpPr>
        <p:spPr bwMode="auto">
          <a:xfrm>
            <a:off x="4191151" y="4905577"/>
            <a:ext cx="92075" cy="100013"/>
          </a:xfrm>
          <a:custGeom>
            <a:avLst/>
            <a:gdLst>
              <a:gd name="T0" fmla="*/ 0 w 115"/>
              <a:gd name="T1" fmla="*/ 48 h 126"/>
              <a:gd name="T2" fmla="*/ 35 w 115"/>
              <a:gd name="T3" fmla="*/ 0 h 126"/>
              <a:gd name="T4" fmla="*/ 54 w 115"/>
              <a:gd name="T5" fmla="*/ 1 h 126"/>
              <a:gd name="T6" fmla="*/ 54 w 115"/>
              <a:gd name="T7" fmla="*/ 34 h 126"/>
              <a:gd name="T8" fmla="*/ 86 w 115"/>
              <a:gd name="T9" fmla="*/ 29 h 126"/>
              <a:gd name="T10" fmla="*/ 84 w 115"/>
              <a:gd name="T11" fmla="*/ 58 h 126"/>
              <a:gd name="T12" fmla="*/ 115 w 115"/>
              <a:gd name="T13" fmla="*/ 80 h 126"/>
              <a:gd name="T14" fmla="*/ 111 w 115"/>
              <a:gd name="T15" fmla="*/ 126 h 126"/>
              <a:gd name="T16" fmla="*/ 0 w 115"/>
              <a:gd name="T17" fmla="*/ 48 h 1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5"/>
              <a:gd name="T28" fmla="*/ 0 h 126"/>
              <a:gd name="T29" fmla="*/ 115 w 115"/>
              <a:gd name="T30" fmla="*/ 126 h 1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5" h="126">
                <a:moveTo>
                  <a:pt x="0" y="48"/>
                </a:moveTo>
                <a:lnTo>
                  <a:pt x="35" y="0"/>
                </a:lnTo>
                <a:lnTo>
                  <a:pt x="54" y="1"/>
                </a:lnTo>
                <a:lnTo>
                  <a:pt x="54" y="34"/>
                </a:lnTo>
                <a:lnTo>
                  <a:pt x="86" y="29"/>
                </a:lnTo>
                <a:lnTo>
                  <a:pt x="84" y="58"/>
                </a:lnTo>
                <a:lnTo>
                  <a:pt x="115" y="80"/>
                </a:lnTo>
                <a:lnTo>
                  <a:pt x="111" y="126"/>
                </a:lnTo>
                <a:lnTo>
                  <a:pt x="0" y="48"/>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89" name="Freeform 209"/>
          <p:cNvSpPr>
            <a:spLocks/>
          </p:cNvSpPr>
          <p:nvPr/>
        </p:nvSpPr>
        <p:spPr bwMode="auto">
          <a:xfrm>
            <a:off x="4668989" y="4256290"/>
            <a:ext cx="358775" cy="366712"/>
          </a:xfrm>
          <a:custGeom>
            <a:avLst/>
            <a:gdLst>
              <a:gd name="T0" fmla="*/ 0 w 453"/>
              <a:gd name="T1" fmla="*/ 242 h 462"/>
              <a:gd name="T2" fmla="*/ 1 w 453"/>
              <a:gd name="T3" fmla="*/ 100 h 462"/>
              <a:gd name="T4" fmla="*/ 56 w 453"/>
              <a:gd name="T5" fmla="*/ 0 h 462"/>
              <a:gd name="T6" fmla="*/ 164 w 453"/>
              <a:gd name="T7" fmla="*/ 30 h 462"/>
              <a:gd name="T8" fmla="*/ 185 w 453"/>
              <a:gd name="T9" fmla="*/ 66 h 462"/>
              <a:gd name="T10" fmla="*/ 273 w 453"/>
              <a:gd name="T11" fmla="*/ 100 h 462"/>
              <a:gd name="T12" fmla="*/ 300 w 453"/>
              <a:gd name="T13" fmla="*/ 87 h 462"/>
              <a:gd name="T14" fmla="*/ 303 w 453"/>
              <a:gd name="T15" fmla="*/ 39 h 462"/>
              <a:gd name="T16" fmla="*/ 333 w 453"/>
              <a:gd name="T17" fmla="*/ 14 h 462"/>
              <a:gd name="T18" fmla="*/ 453 w 453"/>
              <a:gd name="T19" fmla="*/ 54 h 462"/>
              <a:gd name="T20" fmla="*/ 439 w 453"/>
              <a:gd name="T21" fmla="*/ 110 h 462"/>
              <a:gd name="T22" fmla="*/ 453 w 453"/>
              <a:gd name="T23" fmla="*/ 380 h 462"/>
              <a:gd name="T24" fmla="*/ 453 w 453"/>
              <a:gd name="T25" fmla="*/ 444 h 462"/>
              <a:gd name="T26" fmla="*/ 425 w 453"/>
              <a:gd name="T27" fmla="*/ 444 h 462"/>
              <a:gd name="T28" fmla="*/ 425 w 453"/>
              <a:gd name="T29" fmla="*/ 462 h 462"/>
              <a:gd name="T30" fmla="*/ 192 w 453"/>
              <a:gd name="T31" fmla="*/ 333 h 462"/>
              <a:gd name="T32" fmla="*/ 162 w 453"/>
              <a:gd name="T33" fmla="*/ 343 h 462"/>
              <a:gd name="T34" fmla="*/ 66 w 453"/>
              <a:gd name="T35" fmla="*/ 329 h 462"/>
              <a:gd name="T36" fmla="*/ 0 w 453"/>
              <a:gd name="T37" fmla="*/ 242 h 4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3"/>
              <a:gd name="T58" fmla="*/ 0 h 462"/>
              <a:gd name="T59" fmla="*/ 453 w 453"/>
              <a:gd name="T60" fmla="*/ 462 h 46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3" h="462">
                <a:moveTo>
                  <a:pt x="0" y="242"/>
                </a:moveTo>
                <a:lnTo>
                  <a:pt x="1" y="100"/>
                </a:lnTo>
                <a:lnTo>
                  <a:pt x="56" y="0"/>
                </a:lnTo>
                <a:lnTo>
                  <a:pt x="164" y="30"/>
                </a:lnTo>
                <a:lnTo>
                  <a:pt x="185" y="66"/>
                </a:lnTo>
                <a:lnTo>
                  <a:pt x="273" y="100"/>
                </a:lnTo>
                <a:lnTo>
                  <a:pt x="300" y="87"/>
                </a:lnTo>
                <a:lnTo>
                  <a:pt x="303" y="39"/>
                </a:lnTo>
                <a:lnTo>
                  <a:pt x="333" y="14"/>
                </a:lnTo>
                <a:lnTo>
                  <a:pt x="453" y="54"/>
                </a:lnTo>
                <a:lnTo>
                  <a:pt x="439" y="110"/>
                </a:lnTo>
                <a:lnTo>
                  <a:pt x="453" y="380"/>
                </a:lnTo>
                <a:lnTo>
                  <a:pt x="453" y="444"/>
                </a:lnTo>
                <a:lnTo>
                  <a:pt x="425" y="444"/>
                </a:lnTo>
                <a:lnTo>
                  <a:pt x="425" y="462"/>
                </a:lnTo>
                <a:lnTo>
                  <a:pt x="192" y="333"/>
                </a:lnTo>
                <a:lnTo>
                  <a:pt x="162" y="343"/>
                </a:lnTo>
                <a:lnTo>
                  <a:pt x="66" y="329"/>
                </a:lnTo>
                <a:lnTo>
                  <a:pt x="0" y="242"/>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90" name="Freeform 210"/>
          <p:cNvSpPr>
            <a:spLocks/>
          </p:cNvSpPr>
          <p:nvPr/>
        </p:nvSpPr>
        <p:spPr bwMode="auto">
          <a:xfrm>
            <a:off x="5440514" y="5421515"/>
            <a:ext cx="163512" cy="349250"/>
          </a:xfrm>
          <a:custGeom>
            <a:avLst/>
            <a:gdLst>
              <a:gd name="T0" fmla="*/ 0 w 205"/>
              <a:gd name="T1" fmla="*/ 314 h 441"/>
              <a:gd name="T2" fmla="*/ 21 w 205"/>
              <a:gd name="T3" fmla="*/ 405 h 441"/>
              <a:gd name="T4" fmla="*/ 57 w 205"/>
              <a:gd name="T5" fmla="*/ 441 h 441"/>
              <a:gd name="T6" fmla="*/ 119 w 205"/>
              <a:gd name="T7" fmla="*/ 405 h 441"/>
              <a:gd name="T8" fmla="*/ 191 w 205"/>
              <a:gd name="T9" fmla="*/ 103 h 441"/>
              <a:gd name="T10" fmla="*/ 205 w 205"/>
              <a:gd name="T11" fmla="*/ 115 h 441"/>
              <a:gd name="T12" fmla="*/ 175 w 205"/>
              <a:gd name="T13" fmla="*/ 0 h 441"/>
              <a:gd name="T14" fmla="*/ 137 w 205"/>
              <a:gd name="T15" fmla="*/ 50 h 441"/>
              <a:gd name="T16" fmla="*/ 140 w 205"/>
              <a:gd name="T17" fmla="*/ 82 h 441"/>
              <a:gd name="T18" fmla="*/ 93 w 205"/>
              <a:gd name="T19" fmla="*/ 116 h 441"/>
              <a:gd name="T20" fmla="*/ 37 w 205"/>
              <a:gd name="T21" fmla="*/ 133 h 441"/>
              <a:gd name="T22" fmla="*/ 22 w 205"/>
              <a:gd name="T23" fmla="*/ 173 h 441"/>
              <a:gd name="T24" fmla="*/ 37 w 205"/>
              <a:gd name="T25" fmla="*/ 248 h 441"/>
              <a:gd name="T26" fmla="*/ 0 w 205"/>
              <a:gd name="T27" fmla="*/ 314 h 4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5"/>
              <a:gd name="T43" fmla="*/ 0 h 441"/>
              <a:gd name="T44" fmla="*/ 205 w 205"/>
              <a:gd name="T45" fmla="*/ 441 h 4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5" h="441">
                <a:moveTo>
                  <a:pt x="0" y="314"/>
                </a:moveTo>
                <a:lnTo>
                  <a:pt x="21" y="405"/>
                </a:lnTo>
                <a:lnTo>
                  <a:pt x="57" y="441"/>
                </a:lnTo>
                <a:lnTo>
                  <a:pt x="119" y="405"/>
                </a:lnTo>
                <a:lnTo>
                  <a:pt x="191" y="103"/>
                </a:lnTo>
                <a:lnTo>
                  <a:pt x="205" y="115"/>
                </a:lnTo>
                <a:lnTo>
                  <a:pt x="175" y="0"/>
                </a:lnTo>
                <a:lnTo>
                  <a:pt x="137" y="50"/>
                </a:lnTo>
                <a:lnTo>
                  <a:pt x="140" y="82"/>
                </a:lnTo>
                <a:lnTo>
                  <a:pt x="93" y="116"/>
                </a:lnTo>
                <a:lnTo>
                  <a:pt x="37" y="133"/>
                </a:lnTo>
                <a:lnTo>
                  <a:pt x="22" y="173"/>
                </a:lnTo>
                <a:lnTo>
                  <a:pt x="37" y="248"/>
                </a:lnTo>
                <a:lnTo>
                  <a:pt x="0" y="314"/>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91" name="Freeform 211"/>
          <p:cNvSpPr>
            <a:spLocks/>
          </p:cNvSpPr>
          <p:nvPr/>
        </p:nvSpPr>
        <p:spPr bwMode="auto">
          <a:xfrm>
            <a:off x="5205564" y="5351665"/>
            <a:ext cx="73025" cy="196850"/>
          </a:xfrm>
          <a:custGeom>
            <a:avLst/>
            <a:gdLst>
              <a:gd name="T0" fmla="*/ 0 w 93"/>
              <a:gd name="T1" fmla="*/ 137 h 249"/>
              <a:gd name="T2" fmla="*/ 12 w 93"/>
              <a:gd name="T3" fmla="*/ 150 h 249"/>
              <a:gd name="T4" fmla="*/ 48 w 93"/>
              <a:gd name="T5" fmla="*/ 163 h 249"/>
              <a:gd name="T6" fmla="*/ 43 w 93"/>
              <a:gd name="T7" fmla="*/ 211 h 249"/>
              <a:gd name="T8" fmla="*/ 75 w 93"/>
              <a:gd name="T9" fmla="*/ 249 h 249"/>
              <a:gd name="T10" fmla="*/ 93 w 93"/>
              <a:gd name="T11" fmla="*/ 178 h 249"/>
              <a:gd name="T12" fmla="*/ 61 w 93"/>
              <a:gd name="T13" fmla="*/ 132 h 249"/>
              <a:gd name="T14" fmla="*/ 71 w 93"/>
              <a:gd name="T15" fmla="*/ 158 h 249"/>
              <a:gd name="T16" fmla="*/ 53 w 93"/>
              <a:gd name="T17" fmla="*/ 155 h 249"/>
              <a:gd name="T18" fmla="*/ 36 w 93"/>
              <a:gd name="T19" fmla="*/ 94 h 249"/>
              <a:gd name="T20" fmla="*/ 35 w 93"/>
              <a:gd name="T21" fmla="*/ 5 h 249"/>
              <a:gd name="T22" fmla="*/ 7 w 93"/>
              <a:gd name="T23" fmla="*/ 0 h 249"/>
              <a:gd name="T24" fmla="*/ 29 w 93"/>
              <a:gd name="T25" fmla="*/ 39 h 249"/>
              <a:gd name="T26" fmla="*/ 0 w 93"/>
              <a:gd name="T27" fmla="*/ 137 h 24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3"/>
              <a:gd name="T43" fmla="*/ 0 h 249"/>
              <a:gd name="T44" fmla="*/ 93 w 93"/>
              <a:gd name="T45" fmla="*/ 249 h 24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3" h="249">
                <a:moveTo>
                  <a:pt x="0" y="137"/>
                </a:moveTo>
                <a:lnTo>
                  <a:pt x="12" y="150"/>
                </a:lnTo>
                <a:lnTo>
                  <a:pt x="48" y="163"/>
                </a:lnTo>
                <a:lnTo>
                  <a:pt x="43" y="211"/>
                </a:lnTo>
                <a:lnTo>
                  <a:pt x="75" y="249"/>
                </a:lnTo>
                <a:lnTo>
                  <a:pt x="93" y="178"/>
                </a:lnTo>
                <a:lnTo>
                  <a:pt x="61" y="132"/>
                </a:lnTo>
                <a:lnTo>
                  <a:pt x="71" y="158"/>
                </a:lnTo>
                <a:lnTo>
                  <a:pt x="53" y="155"/>
                </a:lnTo>
                <a:lnTo>
                  <a:pt x="36" y="94"/>
                </a:lnTo>
                <a:lnTo>
                  <a:pt x="35" y="5"/>
                </a:lnTo>
                <a:lnTo>
                  <a:pt x="7" y="0"/>
                </a:lnTo>
                <a:lnTo>
                  <a:pt x="29" y="39"/>
                </a:lnTo>
                <a:lnTo>
                  <a:pt x="0" y="137"/>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92" name="Freeform 212"/>
          <p:cNvSpPr>
            <a:spLocks/>
          </p:cNvSpPr>
          <p:nvPr/>
        </p:nvSpPr>
        <p:spPr bwMode="auto">
          <a:xfrm>
            <a:off x="4175276" y="4480127"/>
            <a:ext cx="373063" cy="381000"/>
          </a:xfrm>
          <a:custGeom>
            <a:avLst/>
            <a:gdLst>
              <a:gd name="T0" fmla="*/ 0 w 472"/>
              <a:gd name="T1" fmla="*/ 334 h 481"/>
              <a:gd name="T2" fmla="*/ 24 w 472"/>
              <a:gd name="T3" fmla="*/ 299 h 481"/>
              <a:gd name="T4" fmla="*/ 46 w 472"/>
              <a:gd name="T5" fmla="*/ 321 h 481"/>
              <a:gd name="T6" fmla="*/ 191 w 472"/>
              <a:gd name="T7" fmla="*/ 311 h 481"/>
              <a:gd name="T8" fmla="*/ 161 w 472"/>
              <a:gd name="T9" fmla="*/ 0 h 481"/>
              <a:gd name="T10" fmla="*/ 211 w 472"/>
              <a:gd name="T11" fmla="*/ 0 h 481"/>
              <a:gd name="T12" fmla="*/ 444 w 472"/>
              <a:gd name="T13" fmla="*/ 168 h 481"/>
              <a:gd name="T14" fmla="*/ 446 w 472"/>
              <a:gd name="T15" fmla="*/ 196 h 481"/>
              <a:gd name="T16" fmla="*/ 469 w 472"/>
              <a:gd name="T17" fmla="*/ 192 h 481"/>
              <a:gd name="T18" fmla="*/ 472 w 472"/>
              <a:gd name="T19" fmla="*/ 292 h 481"/>
              <a:gd name="T20" fmla="*/ 451 w 472"/>
              <a:gd name="T21" fmla="*/ 316 h 481"/>
              <a:gd name="T22" fmla="*/ 357 w 472"/>
              <a:gd name="T23" fmla="*/ 326 h 481"/>
              <a:gd name="T24" fmla="*/ 236 w 472"/>
              <a:gd name="T25" fmla="*/ 385 h 481"/>
              <a:gd name="T26" fmla="*/ 201 w 472"/>
              <a:gd name="T27" fmla="*/ 475 h 481"/>
              <a:gd name="T28" fmla="*/ 171 w 472"/>
              <a:gd name="T29" fmla="*/ 462 h 481"/>
              <a:gd name="T30" fmla="*/ 120 w 472"/>
              <a:gd name="T31" fmla="*/ 481 h 481"/>
              <a:gd name="T32" fmla="*/ 92 w 472"/>
              <a:gd name="T33" fmla="*/ 404 h 481"/>
              <a:gd name="T34" fmla="*/ 44 w 472"/>
              <a:gd name="T35" fmla="*/ 423 h 481"/>
              <a:gd name="T36" fmla="*/ 24 w 472"/>
              <a:gd name="T37" fmla="*/ 405 h 481"/>
              <a:gd name="T38" fmla="*/ 0 w 472"/>
              <a:gd name="T39" fmla="*/ 334 h 4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72"/>
              <a:gd name="T61" fmla="*/ 0 h 481"/>
              <a:gd name="T62" fmla="*/ 472 w 472"/>
              <a:gd name="T63" fmla="*/ 481 h 4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72" h="481">
                <a:moveTo>
                  <a:pt x="0" y="334"/>
                </a:moveTo>
                <a:lnTo>
                  <a:pt x="24" y="299"/>
                </a:lnTo>
                <a:lnTo>
                  <a:pt x="46" y="321"/>
                </a:lnTo>
                <a:lnTo>
                  <a:pt x="191" y="311"/>
                </a:lnTo>
                <a:lnTo>
                  <a:pt x="161" y="0"/>
                </a:lnTo>
                <a:lnTo>
                  <a:pt x="211" y="0"/>
                </a:lnTo>
                <a:lnTo>
                  <a:pt x="444" y="168"/>
                </a:lnTo>
                <a:lnTo>
                  <a:pt x="446" y="196"/>
                </a:lnTo>
                <a:lnTo>
                  <a:pt x="469" y="192"/>
                </a:lnTo>
                <a:lnTo>
                  <a:pt x="472" y="292"/>
                </a:lnTo>
                <a:lnTo>
                  <a:pt x="451" y="316"/>
                </a:lnTo>
                <a:lnTo>
                  <a:pt x="357" y="326"/>
                </a:lnTo>
                <a:lnTo>
                  <a:pt x="236" y="385"/>
                </a:lnTo>
                <a:lnTo>
                  <a:pt x="201" y="475"/>
                </a:lnTo>
                <a:lnTo>
                  <a:pt x="171" y="462"/>
                </a:lnTo>
                <a:lnTo>
                  <a:pt x="120" y="481"/>
                </a:lnTo>
                <a:lnTo>
                  <a:pt x="92" y="404"/>
                </a:lnTo>
                <a:lnTo>
                  <a:pt x="44" y="423"/>
                </a:lnTo>
                <a:lnTo>
                  <a:pt x="24" y="405"/>
                </a:lnTo>
                <a:lnTo>
                  <a:pt x="0" y="334"/>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93" name="Freeform 213"/>
          <p:cNvSpPr>
            <a:spLocks/>
          </p:cNvSpPr>
          <p:nvPr/>
        </p:nvSpPr>
        <p:spPr bwMode="auto">
          <a:xfrm>
            <a:off x="4065739" y="4418215"/>
            <a:ext cx="276225" cy="325437"/>
          </a:xfrm>
          <a:custGeom>
            <a:avLst/>
            <a:gdLst>
              <a:gd name="T0" fmla="*/ 0 w 347"/>
              <a:gd name="T1" fmla="*/ 208 h 412"/>
              <a:gd name="T2" fmla="*/ 19 w 347"/>
              <a:gd name="T3" fmla="*/ 232 h 412"/>
              <a:gd name="T4" fmla="*/ 24 w 347"/>
              <a:gd name="T5" fmla="*/ 294 h 412"/>
              <a:gd name="T6" fmla="*/ 7 w 347"/>
              <a:gd name="T7" fmla="*/ 369 h 412"/>
              <a:gd name="T8" fmla="*/ 74 w 347"/>
              <a:gd name="T9" fmla="*/ 351 h 412"/>
              <a:gd name="T10" fmla="*/ 136 w 347"/>
              <a:gd name="T11" fmla="*/ 412 h 412"/>
              <a:gd name="T12" fmla="*/ 160 w 347"/>
              <a:gd name="T13" fmla="*/ 377 h 412"/>
              <a:gd name="T14" fmla="*/ 182 w 347"/>
              <a:gd name="T15" fmla="*/ 399 h 412"/>
              <a:gd name="T16" fmla="*/ 327 w 347"/>
              <a:gd name="T17" fmla="*/ 389 h 412"/>
              <a:gd name="T18" fmla="*/ 297 w 347"/>
              <a:gd name="T19" fmla="*/ 78 h 412"/>
              <a:gd name="T20" fmla="*/ 347 w 347"/>
              <a:gd name="T21" fmla="*/ 78 h 412"/>
              <a:gd name="T22" fmla="*/ 242 w 347"/>
              <a:gd name="T23" fmla="*/ 0 h 412"/>
              <a:gd name="T24" fmla="*/ 238 w 347"/>
              <a:gd name="T25" fmla="*/ 43 h 412"/>
              <a:gd name="T26" fmla="*/ 145 w 347"/>
              <a:gd name="T27" fmla="*/ 41 h 412"/>
              <a:gd name="T28" fmla="*/ 144 w 347"/>
              <a:gd name="T29" fmla="*/ 126 h 412"/>
              <a:gd name="T30" fmla="*/ 111 w 347"/>
              <a:gd name="T31" fmla="*/ 140 h 412"/>
              <a:gd name="T32" fmla="*/ 113 w 347"/>
              <a:gd name="T33" fmla="*/ 195 h 412"/>
              <a:gd name="T34" fmla="*/ 0 w 347"/>
              <a:gd name="T35" fmla="*/ 208 h 4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7"/>
              <a:gd name="T55" fmla="*/ 0 h 412"/>
              <a:gd name="T56" fmla="*/ 347 w 347"/>
              <a:gd name="T57" fmla="*/ 412 h 4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7" h="412">
                <a:moveTo>
                  <a:pt x="0" y="208"/>
                </a:moveTo>
                <a:lnTo>
                  <a:pt x="19" y="232"/>
                </a:lnTo>
                <a:lnTo>
                  <a:pt x="24" y="294"/>
                </a:lnTo>
                <a:lnTo>
                  <a:pt x="7" y="369"/>
                </a:lnTo>
                <a:lnTo>
                  <a:pt x="74" y="351"/>
                </a:lnTo>
                <a:lnTo>
                  <a:pt x="136" y="412"/>
                </a:lnTo>
                <a:lnTo>
                  <a:pt x="160" y="377"/>
                </a:lnTo>
                <a:lnTo>
                  <a:pt x="182" y="399"/>
                </a:lnTo>
                <a:lnTo>
                  <a:pt x="327" y="389"/>
                </a:lnTo>
                <a:lnTo>
                  <a:pt x="297" y="78"/>
                </a:lnTo>
                <a:lnTo>
                  <a:pt x="347" y="78"/>
                </a:lnTo>
                <a:lnTo>
                  <a:pt x="242" y="0"/>
                </a:lnTo>
                <a:lnTo>
                  <a:pt x="238" y="43"/>
                </a:lnTo>
                <a:lnTo>
                  <a:pt x="145" y="41"/>
                </a:lnTo>
                <a:lnTo>
                  <a:pt x="144" y="126"/>
                </a:lnTo>
                <a:lnTo>
                  <a:pt x="111" y="140"/>
                </a:lnTo>
                <a:lnTo>
                  <a:pt x="113" y="195"/>
                </a:lnTo>
                <a:lnTo>
                  <a:pt x="0" y="208"/>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94" name="Freeform 214"/>
          <p:cNvSpPr>
            <a:spLocks/>
          </p:cNvSpPr>
          <p:nvPr/>
        </p:nvSpPr>
        <p:spPr bwMode="auto">
          <a:xfrm>
            <a:off x="4154639" y="4188027"/>
            <a:ext cx="268287" cy="220663"/>
          </a:xfrm>
          <a:custGeom>
            <a:avLst/>
            <a:gdLst/>
            <a:ahLst/>
            <a:cxnLst>
              <a:cxn ang="0">
                <a:pos x="0" y="275"/>
              </a:cxn>
              <a:cxn ang="0">
                <a:pos x="83" y="221"/>
              </a:cxn>
              <a:cxn ang="0">
                <a:pos x="114" y="111"/>
              </a:cxn>
              <a:cxn ang="0">
                <a:pos x="186" y="54"/>
              </a:cxn>
              <a:cxn ang="0">
                <a:pos x="210" y="0"/>
              </a:cxn>
              <a:cxn ang="0">
                <a:pos x="313" y="18"/>
              </a:cxn>
              <a:cxn ang="0">
                <a:pos x="339" y="121"/>
              </a:cxn>
              <a:cxn ang="0">
                <a:pos x="294" y="125"/>
              </a:cxn>
              <a:cxn ang="0">
                <a:pos x="269" y="136"/>
              </a:cxn>
              <a:cxn ang="0">
                <a:pos x="274" y="163"/>
              </a:cxn>
              <a:cxn ang="0">
                <a:pos x="141" y="226"/>
              </a:cxn>
              <a:cxn ang="0">
                <a:pos x="127" y="279"/>
              </a:cxn>
              <a:cxn ang="0">
                <a:pos x="0" y="275"/>
              </a:cxn>
            </a:cxnLst>
            <a:rect l="0" t="0" r="r" b="b"/>
            <a:pathLst>
              <a:path w="339" h="279">
                <a:moveTo>
                  <a:pt x="0" y="275"/>
                </a:moveTo>
                <a:lnTo>
                  <a:pt x="83" y="221"/>
                </a:lnTo>
                <a:lnTo>
                  <a:pt x="114" y="111"/>
                </a:lnTo>
                <a:lnTo>
                  <a:pt x="186" y="54"/>
                </a:lnTo>
                <a:lnTo>
                  <a:pt x="210" y="0"/>
                </a:lnTo>
                <a:lnTo>
                  <a:pt x="313" y="18"/>
                </a:lnTo>
                <a:lnTo>
                  <a:pt x="339" y="121"/>
                </a:lnTo>
                <a:lnTo>
                  <a:pt x="294" y="125"/>
                </a:lnTo>
                <a:lnTo>
                  <a:pt x="269" y="136"/>
                </a:lnTo>
                <a:lnTo>
                  <a:pt x="274" y="163"/>
                </a:lnTo>
                <a:lnTo>
                  <a:pt x="141" y="226"/>
                </a:lnTo>
                <a:lnTo>
                  <a:pt x="127" y="279"/>
                </a:lnTo>
                <a:lnTo>
                  <a:pt x="0" y="275"/>
                </a:lnTo>
                <a:close/>
              </a:path>
            </a:pathLst>
          </a:custGeom>
          <a:gradFill rotWithShape="0">
            <a:gsLst>
              <a:gs pos="0">
                <a:srgbClr val="FFFF00"/>
              </a:gs>
              <a:gs pos="100000">
                <a:srgbClr val="FFFF00">
                  <a:gamma/>
                  <a:shade val="46275"/>
                  <a:invGamma/>
                </a:srgbClr>
              </a:gs>
            </a:gsLst>
            <a:path path="rect">
              <a:fillToRect l="50000" t="50000" r="50000" b="50000"/>
            </a:path>
          </a:gra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95" name="Freeform 215"/>
          <p:cNvSpPr>
            <a:spLocks/>
          </p:cNvSpPr>
          <p:nvPr/>
        </p:nvSpPr>
        <p:spPr bwMode="auto">
          <a:xfrm>
            <a:off x="5140476" y="5378652"/>
            <a:ext cx="242888" cy="419100"/>
          </a:xfrm>
          <a:custGeom>
            <a:avLst/>
            <a:gdLst>
              <a:gd name="T0" fmla="*/ 0 w 306"/>
              <a:gd name="T1" fmla="*/ 148 h 528"/>
              <a:gd name="T2" fmla="*/ 9 w 306"/>
              <a:gd name="T3" fmla="*/ 164 h 528"/>
              <a:gd name="T4" fmla="*/ 81 w 306"/>
              <a:gd name="T5" fmla="*/ 190 h 528"/>
              <a:gd name="T6" fmla="*/ 89 w 306"/>
              <a:gd name="T7" fmla="*/ 222 h 528"/>
              <a:gd name="T8" fmla="*/ 84 w 306"/>
              <a:gd name="T9" fmla="*/ 306 h 528"/>
              <a:gd name="T10" fmla="*/ 46 w 306"/>
              <a:gd name="T11" fmla="*/ 394 h 528"/>
              <a:gd name="T12" fmla="*/ 57 w 306"/>
              <a:gd name="T13" fmla="*/ 497 h 528"/>
              <a:gd name="T14" fmla="*/ 61 w 306"/>
              <a:gd name="T15" fmla="*/ 528 h 528"/>
              <a:gd name="T16" fmla="*/ 84 w 306"/>
              <a:gd name="T17" fmla="*/ 528 h 528"/>
              <a:gd name="T18" fmla="*/ 84 w 306"/>
              <a:gd name="T19" fmla="*/ 494 h 528"/>
              <a:gd name="T20" fmla="*/ 157 w 306"/>
              <a:gd name="T21" fmla="*/ 447 h 528"/>
              <a:gd name="T22" fmla="*/ 135 w 306"/>
              <a:gd name="T23" fmla="*/ 306 h 528"/>
              <a:gd name="T24" fmla="*/ 302 w 306"/>
              <a:gd name="T25" fmla="*/ 162 h 528"/>
              <a:gd name="T26" fmla="*/ 306 w 306"/>
              <a:gd name="T27" fmla="*/ 0 h 528"/>
              <a:gd name="T28" fmla="*/ 262 w 306"/>
              <a:gd name="T29" fmla="*/ 29 h 528"/>
              <a:gd name="T30" fmla="*/ 147 w 306"/>
              <a:gd name="T31" fmla="*/ 37 h 528"/>
              <a:gd name="T32" fmla="*/ 143 w 306"/>
              <a:gd name="T33" fmla="*/ 98 h 528"/>
              <a:gd name="T34" fmla="*/ 175 w 306"/>
              <a:gd name="T35" fmla="*/ 144 h 528"/>
              <a:gd name="T36" fmla="*/ 157 w 306"/>
              <a:gd name="T37" fmla="*/ 215 h 528"/>
              <a:gd name="T38" fmla="*/ 125 w 306"/>
              <a:gd name="T39" fmla="*/ 177 h 528"/>
              <a:gd name="T40" fmla="*/ 130 w 306"/>
              <a:gd name="T41" fmla="*/ 129 h 528"/>
              <a:gd name="T42" fmla="*/ 94 w 306"/>
              <a:gd name="T43" fmla="*/ 116 h 528"/>
              <a:gd name="T44" fmla="*/ 0 w 306"/>
              <a:gd name="T45" fmla="*/ 148 h 5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6"/>
              <a:gd name="T70" fmla="*/ 0 h 528"/>
              <a:gd name="T71" fmla="*/ 306 w 306"/>
              <a:gd name="T72" fmla="*/ 528 h 5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6" h="528">
                <a:moveTo>
                  <a:pt x="0" y="148"/>
                </a:moveTo>
                <a:lnTo>
                  <a:pt x="9" y="164"/>
                </a:lnTo>
                <a:lnTo>
                  <a:pt x="81" y="190"/>
                </a:lnTo>
                <a:lnTo>
                  <a:pt x="89" y="222"/>
                </a:lnTo>
                <a:lnTo>
                  <a:pt x="84" y="306"/>
                </a:lnTo>
                <a:lnTo>
                  <a:pt x="46" y="394"/>
                </a:lnTo>
                <a:lnTo>
                  <a:pt x="57" y="497"/>
                </a:lnTo>
                <a:lnTo>
                  <a:pt x="61" y="528"/>
                </a:lnTo>
                <a:lnTo>
                  <a:pt x="84" y="528"/>
                </a:lnTo>
                <a:lnTo>
                  <a:pt x="84" y="494"/>
                </a:lnTo>
                <a:lnTo>
                  <a:pt x="157" y="447"/>
                </a:lnTo>
                <a:lnTo>
                  <a:pt x="135" y="306"/>
                </a:lnTo>
                <a:lnTo>
                  <a:pt x="302" y="162"/>
                </a:lnTo>
                <a:lnTo>
                  <a:pt x="306" y="0"/>
                </a:lnTo>
                <a:lnTo>
                  <a:pt x="262" y="29"/>
                </a:lnTo>
                <a:lnTo>
                  <a:pt x="147" y="37"/>
                </a:lnTo>
                <a:lnTo>
                  <a:pt x="143" y="98"/>
                </a:lnTo>
                <a:lnTo>
                  <a:pt x="175" y="144"/>
                </a:lnTo>
                <a:lnTo>
                  <a:pt x="157" y="215"/>
                </a:lnTo>
                <a:lnTo>
                  <a:pt x="125" y="177"/>
                </a:lnTo>
                <a:lnTo>
                  <a:pt x="130" y="129"/>
                </a:lnTo>
                <a:lnTo>
                  <a:pt x="94" y="116"/>
                </a:lnTo>
                <a:lnTo>
                  <a:pt x="0" y="148"/>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96" name="Freeform 216"/>
          <p:cNvSpPr>
            <a:spLocks/>
          </p:cNvSpPr>
          <p:nvPr/>
        </p:nvSpPr>
        <p:spPr bwMode="auto">
          <a:xfrm>
            <a:off x="4457851" y="4518227"/>
            <a:ext cx="363538" cy="304800"/>
          </a:xfrm>
          <a:custGeom>
            <a:avLst/>
            <a:gdLst>
              <a:gd name="T0" fmla="*/ 0 w 457"/>
              <a:gd name="T1" fmla="*/ 278 h 385"/>
              <a:gd name="T2" fmla="*/ 5 w 457"/>
              <a:gd name="T3" fmla="*/ 312 h 385"/>
              <a:gd name="T4" fmla="*/ 62 w 457"/>
              <a:gd name="T5" fmla="*/ 376 h 385"/>
              <a:gd name="T6" fmla="*/ 75 w 457"/>
              <a:gd name="T7" fmla="*/ 361 h 385"/>
              <a:gd name="T8" fmla="*/ 99 w 457"/>
              <a:gd name="T9" fmla="*/ 385 h 385"/>
              <a:gd name="T10" fmla="*/ 132 w 457"/>
              <a:gd name="T11" fmla="*/ 318 h 385"/>
              <a:gd name="T12" fmla="*/ 265 w 457"/>
              <a:gd name="T13" fmla="*/ 351 h 385"/>
              <a:gd name="T14" fmla="*/ 378 w 457"/>
              <a:gd name="T15" fmla="*/ 317 h 385"/>
              <a:gd name="T16" fmla="*/ 380 w 457"/>
              <a:gd name="T17" fmla="*/ 301 h 385"/>
              <a:gd name="T18" fmla="*/ 440 w 457"/>
              <a:gd name="T19" fmla="*/ 215 h 385"/>
              <a:gd name="T20" fmla="*/ 457 w 457"/>
              <a:gd name="T21" fmla="*/ 103 h 385"/>
              <a:gd name="T22" fmla="*/ 427 w 457"/>
              <a:gd name="T23" fmla="*/ 67 h 385"/>
              <a:gd name="T24" fmla="*/ 427 w 457"/>
              <a:gd name="T25" fmla="*/ 14 h 385"/>
              <a:gd name="T26" fmla="*/ 331 w 457"/>
              <a:gd name="T27" fmla="*/ 0 h 385"/>
              <a:gd name="T28" fmla="*/ 156 w 457"/>
              <a:gd name="T29" fmla="*/ 133 h 385"/>
              <a:gd name="T30" fmla="*/ 112 w 457"/>
              <a:gd name="T31" fmla="*/ 144 h 385"/>
              <a:gd name="T32" fmla="*/ 115 w 457"/>
              <a:gd name="T33" fmla="*/ 244 h 385"/>
              <a:gd name="T34" fmla="*/ 94 w 457"/>
              <a:gd name="T35" fmla="*/ 268 h 385"/>
              <a:gd name="T36" fmla="*/ 0 w 457"/>
              <a:gd name="T37" fmla="*/ 278 h 3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7"/>
              <a:gd name="T58" fmla="*/ 0 h 385"/>
              <a:gd name="T59" fmla="*/ 457 w 457"/>
              <a:gd name="T60" fmla="*/ 385 h 38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7" h="385">
                <a:moveTo>
                  <a:pt x="0" y="278"/>
                </a:moveTo>
                <a:lnTo>
                  <a:pt x="5" y="312"/>
                </a:lnTo>
                <a:lnTo>
                  <a:pt x="62" y="376"/>
                </a:lnTo>
                <a:lnTo>
                  <a:pt x="75" y="361"/>
                </a:lnTo>
                <a:lnTo>
                  <a:pt x="99" y="385"/>
                </a:lnTo>
                <a:lnTo>
                  <a:pt x="132" y="318"/>
                </a:lnTo>
                <a:lnTo>
                  <a:pt x="265" y="351"/>
                </a:lnTo>
                <a:lnTo>
                  <a:pt x="378" y="317"/>
                </a:lnTo>
                <a:lnTo>
                  <a:pt x="380" y="301"/>
                </a:lnTo>
                <a:lnTo>
                  <a:pt x="440" y="215"/>
                </a:lnTo>
                <a:lnTo>
                  <a:pt x="457" y="103"/>
                </a:lnTo>
                <a:lnTo>
                  <a:pt x="427" y="67"/>
                </a:lnTo>
                <a:lnTo>
                  <a:pt x="427" y="14"/>
                </a:lnTo>
                <a:lnTo>
                  <a:pt x="331" y="0"/>
                </a:lnTo>
                <a:lnTo>
                  <a:pt x="156" y="133"/>
                </a:lnTo>
                <a:lnTo>
                  <a:pt x="112" y="144"/>
                </a:lnTo>
                <a:lnTo>
                  <a:pt x="115" y="244"/>
                </a:lnTo>
                <a:lnTo>
                  <a:pt x="94" y="268"/>
                </a:lnTo>
                <a:lnTo>
                  <a:pt x="0" y="278"/>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97" name="Freeform 217"/>
          <p:cNvSpPr>
            <a:spLocks/>
          </p:cNvSpPr>
          <p:nvPr/>
        </p:nvSpPr>
        <p:spPr bwMode="auto">
          <a:xfrm>
            <a:off x="4518176" y="4769052"/>
            <a:ext cx="266700" cy="242888"/>
          </a:xfrm>
          <a:custGeom>
            <a:avLst/>
            <a:gdLst/>
            <a:ahLst/>
            <a:cxnLst>
              <a:cxn ang="0">
                <a:pos x="0" y="237"/>
              </a:cxn>
              <a:cxn ang="0">
                <a:pos x="24" y="68"/>
              </a:cxn>
              <a:cxn ang="0">
                <a:pos x="57" y="1"/>
              </a:cxn>
              <a:cxn ang="0">
                <a:pos x="190" y="34"/>
              </a:cxn>
              <a:cxn ang="0">
                <a:pos x="303" y="0"/>
              </a:cxn>
              <a:cxn ang="0">
                <a:pos x="325" y="39"/>
              </a:cxn>
              <a:cxn ang="0">
                <a:pos x="337" y="68"/>
              </a:cxn>
              <a:cxn ang="0">
                <a:pos x="308" y="92"/>
              </a:cxn>
              <a:cxn ang="0">
                <a:pos x="246" y="230"/>
              </a:cxn>
              <a:cxn ang="0">
                <a:pos x="193" y="221"/>
              </a:cxn>
              <a:cxn ang="0">
                <a:pos x="162" y="289"/>
              </a:cxn>
              <a:cxn ang="0">
                <a:pos x="98" y="307"/>
              </a:cxn>
              <a:cxn ang="0">
                <a:pos x="57" y="245"/>
              </a:cxn>
              <a:cxn ang="0">
                <a:pos x="0" y="237"/>
              </a:cxn>
            </a:cxnLst>
            <a:rect l="0" t="0" r="r" b="b"/>
            <a:pathLst>
              <a:path w="337" h="307">
                <a:moveTo>
                  <a:pt x="0" y="237"/>
                </a:moveTo>
                <a:lnTo>
                  <a:pt x="24" y="68"/>
                </a:lnTo>
                <a:lnTo>
                  <a:pt x="57" y="1"/>
                </a:lnTo>
                <a:lnTo>
                  <a:pt x="190" y="34"/>
                </a:lnTo>
                <a:lnTo>
                  <a:pt x="303" y="0"/>
                </a:lnTo>
                <a:lnTo>
                  <a:pt x="325" y="39"/>
                </a:lnTo>
                <a:lnTo>
                  <a:pt x="337" y="68"/>
                </a:lnTo>
                <a:lnTo>
                  <a:pt x="308" y="92"/>
                </a:lnTo>
                <a:lnTo>
                  <a:pt x="246" y="230"/>
                </a:lnTo>
                <a:lnTo>
                  <a:pt x="193" y="221"/>
                </a:lnTo>
                <a:lnTo>
                  <a:pt x="162" y="289"/>
                </a:lnTo>
                <a:lnTo>
                  <a:pt x="98" y="307"/>
                </a:lnTo>
                <a:lnTo>
                  <a:pt x="57" y="245"/>
                </a:lnTo>
                <a:lnTo>
                  <a:pt x="0" y="237"/>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98" name="Freeform 218"/>
          <p:cNvSpPr>
            <a:spLocks/>
          </p:cNvSpPr>
          <p:nvPr/>
        </p:nvSpPr>
        <p:spPr bwMode="auto">
          <a:xfrm>
            <a:off x="4068914" y="4797627"/>
            <a:ext cx="68262" cy="44450"/>
          </a:xfrm>
          <a:custGeom>
            <a:avLst/>
            <a:gdLst>
              <a:gd name="T0" fmla="*/ 0 w 87"/>
              <a:gd name="T1" fmla="*/ 5 h 57"/>
              <a:gd name="T2" fmla="*/ 27 w 87"/>
              <a:gd name="T3" fmla="*/ 33 h 57"/>
              <a:gd name="T4" fmla="*/ 57 w 87"/>
              <a:gd name="T5" fmla="*/ 24 h 57"/>
              <a:gd name="T6" fmla="*/ 41 w 87"/>
              <a:gd name="T7" fmla="*/ 33 h 57"/>
              <a:gd name="T8" fmla="*/ 53 w 87"/>
              <a:gd name="T9" fmla="*/ 57 h 57"/>
              <a:gd name="T10" fmla="*/ 87 w 87"/>
              <a:gd name="T11" fmla="*/ 33 h 57"/>
              <a:gd name="T12" fmla="*/ 87 w 87"/>
              <a:gd name="T13" fmla="*/ 0 h 57"/>
              <a:gd name="T14" fmla="*/ 0 w 87"/>
              <a:gd name="T15" fmla="*/ 5 h 57"/>
              <a:gd name="T16" fmla="*/ 0 60000 65536"/>
              <a:gd name="T17" fmla="*/ 0 60000 65536"/>
              <a:gd name="T18" fmla="*/ 0 60000 65536"/>
              <a:gd name="T19" fmla="*/ 0 60000 65536"/>
              <a:gd name="T20" fmla="*/ 0 60000 65536"/>
              <a:gd name="T21" fmla="*/ 0 60000 65536"/>
              <a:gd name="T22" fmla="*/ 0 60000 65536"/>
              <a:gd name="T23" fmla="*/ 0 60000 65536"/>
              <a:gd name="T24" fmla="*/ 0 w 87"/>
              <a:gd name="T25" fmla="*/ 0 h 57"/>
              <a:gd name="T26" fmla="*/ 87 w 87"/>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7" h="57">
                <a:moveTo>
                  <a:pt x="0" y="5"/>
                </a:moveTo>
                <a:lnTo>
                  <a:pt x="27" y="33"/>
                </a:lnTo>
                <a:lnTo>
                  <a:pt x="57" y="24"/>
                </a:lnTo>
                <a:lnTo>
                  <a:pt x="41" y="33"/>
                </a:lnTo>
                <a:lnTo>
                  <a:pt x="53" y="57"/>
                </a:lnTo>
                <a:lnTo>
                  <a:pt x="87" y="33"/>
                </a:lnTo>
                <a:lnTo>
                  <a:pt x="87" y="0"/>
                </a:lnTo>
                <a:lnTo>
                  <a:pt x="0" y="5"/>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99" name="Freeform 219"/>
          <p:cNvSpPr>
            <a:spLocks/>
          </p:cNvSpPr>
          <p:nvPr/>
        </p:nvSpPr>
        <p:spPr bwMode="auto">
          <a:xfrm>
            <a:off x="5616726" y="4449965"/>
            <a:ext cx="14288" cy="41275"/>
          </a:xfrm>
          <a:custGeom>
            <a:avLst/>
            <a:gdLst/>
            <a:ahLst/>
            <a:cxnLst>
              <a:cxn ang="0">
                <a:pos x="0" y="44"/>
              </a:cxn>
              <a:cxn ang="0">
                <a:pos x="9" y="53"/>
              </a:cxn>
              <a:cxn ang="0">
                <a:pos x="16" y="49"/>
              </a:cxn>
              <a:cxn ang="0">
                <a:pos x="10" y="0"/>
              </a:cxn>
              <a:cxn ang="0">
                <a:pos x="0" y="44"/>
              </a:cxn>
            </a:cxnLst>
            <a:rect l="0" t="0" r="r" b="b"/>
            <a:pathLst>
              <a:path w="16" h="53">
                <a:moveTo>
                  <a:pt x="0" y="44"/>
                </a:moveTo>
                <a:lnTo>
                  <a:pt x="9" y="53"/>
                </a:lnTo>
                <a:lnTo>
                  <a:pt x="16" y="49"/>
                </a:lnTo>
                <a:lnTo>
                  <a:pt x="10" y="0"/>
                </a:lnTo>
                <a:lnTo>
                  <a:pt x="0" y="44"/>
                </a:lnTo>
                <a:close/>
              </a:path>
            </a:pathLst>
          </a:custGeom>
          <a:solidFill>
            <a:srgbClr val="38B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700" name="Freeform 220"/>
          <p:cNvSpPr>
            <a:spLocks/>
          </p:cNvSpPr>
          <p:nvPr/>
        </p:nvSpPr>
        <p:spPr bwMode="auto">
          <a:xfrm>
            <a:off x="5121426" y="5142115"/>
            <a:ext cx="36513" cy="41275"/>
          </a:xfrm>
          <a:custGeom>
            <a:avLst/>
            <a:gdLst>
              <a:gd name="T0" fmla="*/ 0 w 47"/>
              <a:gd name="T1" fmla="*/ 52 h 52"/>
              <a:gd name="T2" fmla="*/ 18 w 47"/>
              <a:gd name="T3" fmla="*/ 9 h 52"/>
              <a:gd name="T4" fmla="*/ 42 w 47"/>
              <a:gd name="T5" fmla="*/ 0 h 52"/>
              <a:gd name="T6" fmla="*/ 47 w 47"/>
              <a:gd name="T7" fmla="*/ 42 h 52"/>
              <a:gd name="T8" fmla="*/ 0 w 47"/>
              <a:gd name="T9" fmla="*/ 52 h 52"/>
              <a:gd name="T10" fmla="*/ 0 60000 65536"/>
              <a:gd name="T11" fmla="*/ 0 60000 65536"/>
              <a:gd name="T12" fmla="*/ 0 60000 65536"/>
              <a:gd name="T13" fmla="*/ 0 60000 65536"/>
              <a:gd name="T14" fmla="*/ 0 60000 65536"/>
              <a:gd name="T15" fmla="*/ 0 w 47"/>
              <a:gd name="T16" fmla="*/ 0 h 52"/>
              <a:gd name="T17" fmla="*/ 47 w 47"/>
              <a:gd name="T18" fmla="*/ 52 h 52"/>
            </a:gdLst>
            <a:ahLst/>
            <a:cxnLst>
              <a:cxn ang="T10">
                <a:pos x="T0" y="T1"/>
              </a:cxn>
              <a:cxn ang="T11">
                <a:pos x="T2" y="T3"/>
              </a:cxn>
              <a:cxn ang="T12">
                <a:pos x="T4" y="T5"/>
              </a:cxn>
              <a:cxn ang="T13">
                <a:pos x="T6" y="T7"/>
              </a:cxn>
              <a:cxn ang="T14">
                <a:pos x="T8" y="T9"/>
              </a:cxn>
            </a:cxnLst>
            <a:rect l="T15" t="T16" r="T17" b="T18"/>
            <a:pathLst>
              <a:path w="47" h="52">
                <a:moveTo>
                  <a:pt x="0" y="52"/>
                </a:moveTo>
                <a:lnTo>
                  <a:pt x="18" y="9"/>
                </a:lnTo>
                <a:lnTo>
                  <a:pt x="42" y="0"/>
                </a:lnTo>
                <a:lnTo>
                  <a:pt x="47" y="42"/>
                </a:lnTo>
                <a:lnTo>
                  <a:pt x="0" y="52"/>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701" name="Freeform 221"/>
          <p:cNvSpPr>
            <a:spLocks/>
          </p:cNvSpPr>
          <p:nvPr/>
        </p:nvSpPr>
        <p:spPr bwMode="auto">
          <a:xfrm>
            <a:off x="4051451" y="4696027"/>
            <a:ext cx="142875" cy="104775"/>
          </a:xfrm>
          <a:custGeom>
            <a:avLst/>
            <a:gdLst>
              <a:gd name="T0" fmla="*/ 0 w 179"/>
              <a:gd name="T1" fmla="*/ 61 h 132"/>
              <a:gd name="T2" fmla="*/ 26 w 179"/>
              <a:gd name="T3" fmla="*/ 100 h 132"/>
              <a:gd name="T4" fmla="*/ 108 w 179"/>
              <a:gd name="T5" fmla="*/ 105 h 132"/>
              <a:gd name="T6" fmla="*/ 21 w 179"/>
              <a:gd name="T7" fmla="*/ 116 h 132"/>
              <a:gd name="T8" fmla="*/ 21 w 179"/>
              <a:gd name="T9" fmla="*/ 132 h 132"/>
              <a:gd name="T10" fmla="*/ 108 w 179"/>
              <a:gd name="T11" fmla="*/ 127 h 132"/>
              <a:gd name="T12" fmla="*/ 179 w 179"/>
              <a:gd name="T13" fmla="*/ 132 h 132"/>
              <a:gd name="T14" fmla="*/ 155 w 179"/>
              <a:gd name="T15" fmla="*/ 61 h 132"/>
              <a:gd name="T16" fmla="*/ 93 w 179"/>
              <a:gd name="T17" fmla="*/ 0 h 132"/>
              <a:gd name="T18" fmla="*/ 26 w 179"/>
              <a:gd name="T19" fmla="*/ 18 h 132"/>
              <a:gd name="T20" fmla="*/ 0 w 179"/>
              <a:gd name="T21" fmla="*/ 61 h 1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9"/>
              <a:gd name="T34" fmla="*/ 0 h 132"/>
              <a:gd name="T35" fmla="*/ 179 w 179"/>
              <a:gd name="T36" fmla="*/ 132 h 1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9" h="132">
                <a:moveTo>
                  <a:pt x="0" y="61"/>
                </a:moveTo>
                <a:lnTo>
                  <a:pt x="26" y="100"/>
                </a:lnTo>
                <a:lnTo>
                  <a:pt x="108" y="105"/>
                </a:lnTo>
                <a:lnTo>
                  <a:pt x="21" y="116"/>
                </a:lnTo>
                <a:lnTo>
                  <a:pt x="21" y="132"/>
                </a:lnTo>
                <a:lnTo>
                  <a:pt x="108" y="127"/>
                </a:lnTo>
                <a:lnTo>
                  <a:pt x="179" y="132"/>
                </a:lnTo>
                <a:lnTo>
                  <a:pt x="155" y="61"/>
                </a:lnTo>
                <a:lnTo>
                  <a:pt x="93" y="0"/>
                </a:lnTo>
                <a:lnTo>
                  <a:pt x="26" y="18"/>
                </a:lnTo>
                <a:lnTo>
                  <a:pt x="0" y="61"/>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702" name="Freeform 222"/>
          <p:cNvSpPr>
            <a:spLocks/>
          </p:cNvSpPr>
          <p:nvPr/>
        </p:nvSpPr>
        <p:spPr bwMode="auto">
          <a:xfrm>
            <a:off x="4148289" y="4867477"/>
            <a:ext cx="71437" cy="76200"/>
          </a:xfrm>
          <a:custGeom>
            <a:avLst/>
            <a:gdLst>
              <a:gd name="T0" fmla="*/ 0 w 90"/>
              <a:gd name="T1" fmla="*/ 27 h 96"/>
              <a:gd name="T2" fmla="*/ 10 w 90"/>
              <a:gd name="T3" fmla="*/ 65 h 96"/>
              <a:gd name="T4" fmla="*/ 55 w 90"/>
              <a:gd name="T5" fmla="*/ 96 h 96"/>
              <a:gd name="T6" fmla="*/ 90 w 90"/>
              <a:gd name="T7" fmla="*/ 48 h 96"/>
              <a:gd name="T8" fmla="*/ 62 w 90"/>
              <a:gd name="T9" fmla="*/ 0 h 96"/>
              <a:gd name="T10" fmla="*/ 0 w 90"/>
              <a:gd name="T11" fmla="*/ 27 h 96"/>
              <a:gd name="T12" fmla="*/ 0 60000 65536"/>
              <a:gd name="T13" fmla="*/ 0 60000 65536"/>
              <a:gd name="T14" fmla="*/ 0 60000 65536"/>
              <a:gd name="T15" fmla="*/ 0 60000 65536"/>
              <a:gd name="T16" fmla="*/ 0 60000 65536"/>
              <a:gd name="T17" fmla="*/ 0 60000 65536"/>
              <a:gd name="T18" fmla="*/ 0 w 90"/>
              <a:gd name="T19" fmla="*/ 0 h 96"/>
              <a:gd name="T20" fmla="*/ 90 w 90"/>
              <a:gd name="T21" fmla="*/ 96 h 96"/>
            </a:gdLst>
            <a:ahLst/>
            <a:cxnLst>
              <a:cxn ang="T12">
                <a:pos x="T0" y="T1"/>
              </a:cxn>
              <a:cxn ang="T13">
                <a:pos x="T2" y="T3"/>
              </a:cxn>
              <a:cxn ang="T14">
                <a:pos x="T4" y="T5"/>
              </a:cxn>
              <a:cxn ang="T15">
                <a:pos x="T6" y="T7"/>
              </a:cxn>
              <a:cxn ang="T16">
                <a:pos x="T8" y="T9"/>
              </a:cxn>
              <a:cxn ang="T17">
                <a:pos x="T10" y="T11"/>
              </a:cxn>
            </a:cxnLst>
            <a:rect l="T18" t="T19" r="T20" b="T21"/>
            <a:pathLst>
              <a:path w="90" h="96">
                <a:moveTo>
                  <a:pt x="0" y="27"/>
                </a:moveTo>
                <a:lnTo>
                  <a:pt x="10" y="65"/>
                </a:lnTo>
                <a:lnTo>
                  <a:pt x="55" y="96"/>
                </a:lnTo>
                <a:lnTo>
                  <a:pt x="90" y="48"/>
                </a:lnTo>
                <a:lnTo>
                  <a:pt x="62" y="0"/>
                </a:lnTo>
                <a:lnTo>
                  <a:pt x="0" y="27"/>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703" name="Freeform 223"/>
          <p:cNvSpPr>
            <a:spLocks/>
          </p:cNvSpPr>
          <p:nvPr/>
        </p:nvSpPr>
        <p:spPr bwMode="auto">
          <a:xfrm>
            <a:off x="5396064" y="4816677"/>
            <a:ext cx="233362" cy="341313"/>
          </a:xfrm>
          <a:custGeom>
            <a:avLst/>
            <a:gdLst>
              <a:gd name="T0" fmla="*/ 0 w 294"/>
              <a:gd name="T1" fmla="*/ 407 h 432"/>
              <a:gd name="T2" fmla="*/ 0 w 294"/>
              <a:gd name="T3" fmla="*/ 291 h 432"/>
              <a:gd name="T4" fmla="*/ 22 w 294"/>
              <a:gd name="T5" fmla="*/ 255 h 432"/>
              <a:gd name="T6" fmla="*/ 113 w 294"/>
              <a:gd name="T7" fmla="*/ 219 h 432"/>
              <a:gd name="T8" fmla="*/ 202 w 294"/>
              <a:gd name="T9" fmla="*/ 127 h 432"/>
              <a:gd name="T10" fmla="*/ 88 w 294"/>
              <a:gd name="T11" fmla="*/ 94 h 432"/>
              <a:gd name="T12" fmla="*/ 51 w 294"/>
              <a:gd name="T13" fmla="*/ 34 h 432"/>
              <a:gd name="T14" fmla="*/ 65 w 294"/>
              <a:gd name="T15" fmla="*/ 18 h 432"/>
              <a:gd name="T16" fmla="*/ 110 w 294"/>
              <a:gd name="T17" fmla="*/ 51 h 432"/>
              <a:gd name="T18" fmla="*/ 280 w 294"/>
              <a:gd name="T19" fmla="*/ 0 h 432"/>
              <a:gd name="T20" fmla="*/ 294 w 294"/>
              <a:gd name="T21" fmla="*/ 51 h 432"/>
              <a:gd name="T22" fmla="*/ 190 w 294"/>
              <a:gd name="T23" fmla="*/ 254 h 432"/>
              <a:gd name="T24" fmla="*/ 12 w 294"/>
              <a:gd name="T25" fmla="*/ 432 h 432"/>
              <a:gd name="T26" fmla="*/ 0 w 294"/>
              <a:gd name="T27" fmla="*/ 407 h 4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4"/>
              <a:gd name="T43" fmla="*/ 0 h 432"/>
              <a:gd name="T44" fmla="*/ 294 w 294"/>
              <a:gd name="T45" fmla="*/ 432 h 4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4" h="432">
                <a:moveTo>
                  <a:pt x="0" y="407"/>
                </a:moveTo>
                <a:lnTo>
                  <a:pt x="0" y="291"/>
                </a:lnTo>
                <a:lnTo>
                  <a:pt x="22" y="255"/>
                </a:lnTo>
                <a:lnTo>
                  <a:pt x="113" y="219"/>
                </a:lnTo>
                <a:lnTo>
                  <a:pt x="202" y="127"/>
                </a:lnTo>
                <a:lnTo>
                  <a:pt x="88" y="94"/>
                </a:lnTo>
                <a:lnTo>
                  <a:pt x="51" y="34"/>
                </a:lnTo>
                <a:lnTo>
                  <a:pt x="65" y="18"/>
                </a:lnTo>
                <a:lnTo>
                  <a:pt x="110" y="51"/>
                </a:lnTo>
                <a:lnTo>
                  <a:pt x="280" y="0"/>
                </a:lnTo>
                <a:lnTo>
                  <a:pt x="294" y="51"/>
                </a:lnTo>
                <a:lnTo>
                  <a:pt x="190" y="254"/>
                </a:lnTo>
                <a:lnTo>
                  <a:pt x="12" y="432"/>
                </a:lnTo>
                <a:lnTo>
                  <a:pt x="0" y="407"/>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704" name="Freeform 224"/>
          <p:cNvSpPr>
            <a:spLocks/>
          </p:cNvSpPr>
          <p:nvPr/>
        </p:nvSpPr>
        <p:spPr bwMode="auto">
          <a:xfrm>
            <a:off x="5029351" y="5508827"/>
            <a:ext cx="180975" cy="182563"/>
          </a:xfrm>
          <a:custGeom>
            <a:avLst/>
            <a:gdLst>
              <a:gd name="T0" fmla="*/ 0 w 228"/>
              <a:gd name="T1" fmla="*/ 71 h 230"/>
              <a:gd name="T2" fmla="*/ 51 w 228"/>
              <a:gd name="T3" fmla="*/ 74 h 230"/>
              <a:gd name="T4" fmla="*/ 101 w 228"/>
              <a:gd name="T5" fmla="*/ 29 h 230"/>
              <a:gd name="T6" fmla="*/ 105 w 228"/>
              <a:gd name="T7" fmla="*/ 13 h 230"/>
              <a:gd name="T8" fmla="*/ 148 w 228"/>
              <a:gd name="T9" fmla="*/ 0 h 230"/>
              <a:gd name="T10" fmla="*/ 220 w 228"/>
              <a:gd name="T11" fmla="*/ 26 h 230"/>
              <a:gd name="T12" fmla="*/ 228 w 228"/>
              <a:gd name="T13" fmla="*/ 58 h 230"/>
              <a:gd name="T14" fmla="*/ 223 w 228"/>
              <a:gd name="T15" fmla="*/ 142 h 230"/>
              <a:gd name="T16" fmla="*/ 185 w 228"/>
              <a:gd name="T17" fmla="*/ 230 h 230"/>
              <a:gd name="T18" fmla="*/ 119 w 228"/>
              <a:gd name="T19" fmla="*/ 214 h 230"/>
              <a:gd name="T20" fmla="*/ 81 w 228"/>
              <a:gd name="T21" fmla="*/ 193 h 230"/>
              <a:gd name="T22" fmla="*/ 0 w 228"/>
              <a:gd name="T23" fmla="*/ 71 h 2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8"/>
              <a:gd name="T37" fmla="*/ 0 h 230"/>
              <a:gd name="T38" fmla="*/ 228 w 228"/>
              <a:gd name="T39" fmla="*/ 230 h 2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8" h="230">
                <a:moveTo>
                  <a:pt x="0" y="71"/>
                </a:moveTo>
                <a:lnTo>
                  <a:pt x="51" y="74"/>
                </a:lnTo>
                <a:lnTo>
                  <a:pt x="101" y="29"/>
                </a:lnTo>
                <a:lnTo>
                  <a:pt x="105" y="13"/>
                </a:lnTo>
                <a:lnTo>
                  <a:pt x="148" y="0"/>
                </a:lnTo>
                <a:lnTo>
                  <a:pt x="220" y="26"/>
                </a:lnTo>
                <a:lnTo>
                  <a:pt x="228" y="58"/>
                </a:lnTo>
                <a:lnTo>
                  <a:pt x="223" y="142"/>
                </a:lnTo>
                <a:lnTo>
                  <a:pt x="185" y="230"/>
                </a:lnTo>
                <a:lnTo>
                  <a:pt x="119" y="214"/>
                </a:lnTo>
                <a:lnTo>
                  <a:pt x="81" y="193"/>
                </a:lnTo>
                <a:lnTo>
                  <a:pt x="0" y="71"/>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705" name="Freeform 225"/>
          <p:cNvSpPr>
            <a:spLocks/>
          </p:cNvSpPr>
          <p:nvPr/>
        </p:nvSpPr>
        <p:spPr bwMode="auto">
          <a:xfrm>
            <a:off x="4716614" y="5542165"/>
            <a:ext cx="312737" cy="320675"/>
          </a:xfrm>
          <a:custGeom>
            <a:avLst/>
            <a:gdLst/>
            <a:ahLst/>
            <a:cxnLst>
              <a:cxn ang="0">
                <a:pos x="0" y="15"/>
              </a:cxn>
              <a:cxn ang="0">
                <a:pos x="48" y="0"/>
              </a:cxn>
              <a:cxn ang="0">
                <a:pos x="284" y="39"/>
              </a:cxn>
              <a:cxn ang="0">
                <a:pos x="336" y="21"/>
              </a:cxn>
              <a:cxn ang="0">
                <a:pos x="393" y="29"/>
              </a:cxn>
              <a:cxn ang="0">
                <a:pos x="344" y="57"/>
              </a:cxn>
              <a:cxn ang="0">
                <a:pos x="327" y="39"/>
              </a:cxn>
              <a:cxn ang="0">
                <a:pos x="273" y="53"/>
              </a:cxn>
              <a:cxn ang="0">
                <a:pos x="273" y="165"/>
              </a:cxn>
              <a:cxn ang="0">
                <a:pos x="241" y="168"/>
              </a:cxn>
              <a:cxn ang="0">
                <a:pos x="241" y="254"/>
              </a:cxn>
              <a:cxn ang="0">
                <a:pos x="241" y="386"/>
              </a:cxn>
              <a:cxn ang="0">
                <a:pos x="216" y="405"/>
              </a:cxn>
              <a:cxn ang="0">
                <a:pos x="180" y="405"/>
              </a:cxn>
              <a:cxn ang="0">
                <a:pos x="159" y="377"/>
              </a:cxn>
              <a:cxn ang="0">
                <a:pos x="143" y="391"/>
              </a:cxn>
              <a:cxn ang="0">
                <a:pos x="104" y="347"/>
              </a:cxn>
              <a:cxn ang="0">
                <a:pos x="85" y="204"/>
              </a:cxn>
              <a:cxn ang="0">
                <a:pos x="85" y="188"/>
              </a:cxn>
              <a:cxn ang="0">
                <a:pos x="0" y="15"/>
              </a:cxn>
            </a:cxnLst>
            <a:rect l="0" t="0" r="r" b="b"/>
            <a:pathLst>
              <a:path w="393" h="405">
                <a:moveTo>
                  <a:pt x="0" y="15"/>
                </a:moveTo>
                <a:lnTo>
                  <a:pt x="48" y="0"/>
                </a:lnTo>
                <a:lnTo>
                  <a:pt x="284" y="39"/>
                </a:lnTo>
                <a:lnTo>
                  <a:pt x="336" y="21"/>
                </a:lnTo>
                <a:lnTo>
                  <a:pt x="393" y="29"/>
                </a:lnTo>
                <a:lnTo>
                  <a:pt x="344" y="57"/>
                </a:lnTo>
                <a:lnTo>
                  <a:pt x="327" y="39"/>
                </a:lnTo>
                <a:lnTo>
                  <a:pt x="273" y="53"/>
                </a:lnTo>
                <a:lnTo>
                  <a:pt x="273" y="165"/>
                </a:lnTo>
                <a:lnTo>
                  <a:pt x="241" y="168"/>
                </a:lnTo>
                <a:lnTo>
                  <a:pt x="241" y="254"/>
                </a:lnTo>
                <a:lnTo>
                  <a:pt x="241" y="386"/>
                </a:lnTo>
                <a:lnTo>
                  <a:pt x="216" y="405"/>
                </a:lnTo>
                <a:lnTo>
                  <a:pt x="180" y="405"/>
                </a:lnTo>
                <a:lnTo>
                  <a:pt x="159" y="377"/>
                </a:lnTo>
                <a:lnTo>
                  <a:pt x="143" y="391"/>
                </a:lnTo>
                <a:lnTo>
                  <a:pt x="104" y="347"/>
                </a:lnTo>
                <a:lnTo>
                  <a:pt x="85" y="204"/>
                </a:lnTo>
                <a:lnTo>
                  <a:pt x="85" y="188"/>
                </a:lnTo>
                <a:lnTo>
                  <a:pt x="0" y="15"/>
                </a:lnTo>
                <a:close/>
              </a:path>
            </a:pathLst>
          </a:custGeom>
          <a:gradFill rotWithShape="0">
            <a:gsLst>
              <a:gs pos="0">
                <a:srgbClr val="FFFF00"/>
              </a:gs>
              <a:gs pos="100000">
                <a:srgbClr val="FFFF00">
                  <a:gamma/>
                  <a:shade val="46275"/>
                  <a:invGamma/>
                </a:srgbClr>
              </a:gs>
            </a:gsLst>
            <a:path path="rect">
              <a:fillToRect l="50000" t="50000" r="50000" b="50000"/>
            </a:path>
          </a:gra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706" name="Freeform 226"/>
          <p:cNvSpPr>
            <a:spLocks/>
          </p:cNvSpPr>
          <p:nvPr/>
        </p:nvSpPr>
        <p:spPr bwMode="auto">
          <a:xfrm>
            <a:off x="4065739" y="4405515"/>
            <a:ext cx="193675" cy="177800"/>
          </a:xfrm>
          <a:custGeom>
            <a:avLst/>
            <a:gdLst>
              <a:gd name="T0" fmla="*/ 0 w 242"/>
              <a:gd name="T1" fmla="*/ 223 h 223"/>
              <a:gd name="T2" fmla="*/ 111 w 242"/>
              <a:gd name="T3" fmla="*/ 0 h 223"/>
              <a:gd name="T4" fmla="*/ 238 w 242"/>
              <a:gd name="T5" fmla="*/ 4 h 223"/>
              <a:gd name="T6" fmla="*/ 242 w 242"/>
              <a:gd name="T7" fmla="*/ 15 h 223"/>
              <a:gd name="T8" fmla="*/ 238 w 242"/>
              <a:gd name="T9" fmla="*/ 58 h 223"/>
              <a:gd name="T10" fmla="*/ 145 w 242"/>
              <a:gd name="T11" fmla="*/ 56 h 223"/>
              <a:gd name="T12" fmla="*/ 144 w 242"/>
              <a:gd name="T13" fmla="*/ 141 h 223"/>
              <a:gd name="T14" fmla="*/ 111 w 242"/>
              <a:gd name="T15" fmla="*/ 155 h 223"/>
              <a:gd name="T16" fmla="*/ 113 w 242"/>
              <a:gd name="T17" fmla="*/ 210 h 223"/>
              <a:gd name="T18" fmla="*/ 0 w 242"/>
              <a:gd name="T19" fmla="*/ 223 h 2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2"/>
              <a:gd name="T31" fmla="*/ 0 h 223"/>
              <a:gd name="T32" fmla="*/ 242 w 242"/>
              <a:gd name="T33" fmla="*/ 223 h 2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2" h="223">
                <a:moveTo>
                  <a:pt x="0" y="223"/>
                </a:moveTo>
                <a:lnTo>
                  <a:pt x="111" y="0"/>
                </a:lnTo>
                <a:lnTo>
                  <a:pt x="238" y="4"/>
                </a:lnTo>
                <a:lnTo>
                  <a:pt x="242" y="15"/>
                </a:lnTo>
                <a:lnTo>
                  <a:pt x="238" y="58"/>
                </a:lnTo>
                <a:lnTo>
                  <a:pt x="145" y="56"/>
                </a:lnTo>
                <a:lnTo>
                  <a:pt x="144" y="141"/>
                </a:lnTo>
                <a:lnTo>
                  <a:pt x="111" y="155"/>
                </a:lnTo>
                <a:lnTo>
                  <a:pt x="113" y="210"/>
                </a:lnTo>
                <a:lnTo>
                  <a:pt x="0" y="223"/>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707" name="Freeform 227"/>
          <p:cNvSpPr>
            <a:spLocks/>
          </p:cNvSpPr>
          <p:nvPr/>
        </p:nvSpPr>
        <p:spPr bwMode="auto">
          <a:xfrm>
            <a:off x="4956326" y="4529340"/>
            <a:ext cx="379413" cy="496887"/>
          </a:xfrm>
          <a:custGeom>
            <a:avLst/>
            <a:gdLst>
              <a:gd name="T0" fmla="*/ 0 w 479"/>
              <a:gd name="T1" fmla="*/ 330 h 626"/>
              <a:gd name="T2" fmla="*/ 23 w 479"/>
              <a:gd name="T3" fmla="*/ 393 h 626"/>
              <a:gd name="T4" fmla="*/ 43 w 479"/>
              <a:gd name="T5" fmla="*/ 461 h 626"/>
              <a:gd name="T6" fmla="*/ 95 w 479"/>
              <a:gd name="T7" fmla="*/ 489 h 626"/>
              <a:gd name="T8" fmla="*/ 163 w 479"/>
              <a:gd name="T9" fmla="*/ 579 h 626"/>
              <a:gd name="T10" fmla="*/ 259 w 479"/>
              <a:gd name="T11" fmla="*/ 626 h 626"/>
              <a:gd name="T12" fmla="*/ 349 w 479"/>
              <a:gd name="T13" fmla="*/ 616 h 626"/>
              <a:gd name="T14" fmla="*/ 402 w 479"/>
              <a:gd name="T15" fmla="*/ 597 h 626"/>
              <a:gd name="T16" fmla="*/ 369 w 479"/>
              <a:gd name="T17" fmla="*/ 529 h 626"/>
              <a:gd name="T18" fmla="*/ 320 w 479"/>
              <a:gd name="T19" fmla="*/ 492 h 626"/>
              <a:gd name="T20" fmla="*/ 351 w 479"/>
              <a:gd name="T21" fmla="*/ 467 h 626"/>
              <a:gd name="T22" fmla="*/ 354 w 479"/>
              <a:gd name="T23" fmla="*/ 410 h 626"/>
              <a:gd name="T24" fmla="*/ 412 w 479"/>
              <a:gd name="T25" fmla="*/ 331 h 626"/>
              <a:gd name="T26" fmla="*/ 436 w 479"/>
              <a:gd name="T27" fmla="*/ 195 h 626"/>
              <a:gd name="T28" fmla="*/ 479 w 479"/>
              <a:gd name="T29" fmla="*/ 167 h 626"/>
              <a:gd name="T30" fmla="*/ 446 w 479"/>
              <a:gd name="T31" fmla="*/ 139 h 626"/>
              <a:gd name="T32" fmla="*/ 432 w 479"/>
              <a:gd name="T33" fmla="*/ 38 h 626"/>
              <a:gd name="T34" fmla="*/ 393 w 479"/>
              <a:gd name="T35" fmla="*/ 0 h 626"/>
              <a:gd name="T36" fmla="*/ 349 w 479"/>
              <a:gd name="T37" fmla="*/ 44 h 626"/>
              <a:gd name="T38" fmla="*/ 90 w 479"/>
              <a:gd name="T39" fmla="*/ 37 h 626"/>
              <a:gd name="T40" fmla="*/ 90 w 479"/>
              <a:gd name="T41" fmla="*/ 101 h 626"/>
              <a:gd name="T42" fmla="*/ 62 w 479"/>
              <a:gd name="T43" fmla="*/ 101 h 626"/>
              <a:gd name="T44" fmla="*/ 62 w 479"/>
              <a:gd name="T45" fmla="*/ 119 h 626"/>
              <a:gd name="T46" fmla="*/ 61 w 479"/>
              <a:gd name="T47" fmla="*/ 239 h 626"/>
              <a:gd name="T48" fmla="*/ 31 w 479"/>
              <a:gd name="T49" fmla="*/ 246 h 626"/>
              <a:gd name="T50" fmla="*/ 0 w 479"/>
              <a:gd name="T51" fmla="*/ 330 h 62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79"/>
              <a:gd name="T79" fmla="*/ 0 h 626"/>
              <a:gd name="T80" fmla="*/ 479 w 479"/>
              <a:gd name="T81" fmla="*/ 626 h 62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79" h="626">
                <a:moveTo>
                  <a:pt x="0" y="330"/>
                </a:moveTo>
                <a:lnTo>
                  <a:pt x="23" y="393"/>
                </a:lnTo>
                <a:lnTo>
                  <a:pt x="43" y="461"/>
                </a:lnTo>
                <a:lnTo>
                  <a:pt x="95" y="489"/>
                </a:lnTo>
                <a:lnTo>
                  <a:pt x="163" y="579"/>
                </a:lnTo>
                <a:lnTo>
                  <a:pt x="259" y="626"/>
                </a:lnTo>
                <a:lnTo>
                  <a:pt x="349" y="616"/>
                </a:lnTo>
                <a:lnTo>
                  <a:pt x="402" y="597"/>
                </a:lnTo>
                <a:lnTo>
                  <a:pt x="369" y="529"/>
                </a:lnTo>
                <a:lnTo>
                  <a:pt x="320" y="492"/>
                </a:lnTo>
                <a:lnTo>
                  <a:pt x="351" y="467"/>
                </a:lnTo>
                <a:lnTo>
                  <a:pt x="354" y="410"/>
                </a:lnTo>
                <a:lnTo>
                  <a:pt x="412" y="331"/>
                </a:lnTo>
                <a:lnTo>
                  <a:pt x="436" y="195"/>
                </a:lnTo>
                <a:lnTo>
                  <a:pt x="479" y="167"/>
                </a:lnTo>
                <a:lnTo>
                  <a:pt x="446" y="139"/>
                </a:lnTo>
                <a:lnTo>
                  <a:pt x="432" y="38"/>
                </a:lnTo>
                <a:lnTo>
                  <a:pt x="393" y="0"/>
                </a:lnTo>
                <a:lnTo>
                  <a:pt x="349" y="44"/>
                </a:lnTo>
                <a:lnTo>
                  <a:pt x="90" y="37"/>
                </a:lnTo>
                <a:lnTo>
                  <a:pt x="90" y="101"/>
                </a:lnTo>
                <a:lnTo>
                  <a:pt x="62" y="101"/>
                </a:lnTo>
                <a:lnTo>
                  <a:pt x="62" y="119"/>
                </a:lnTo>
                <a:lnTo>
                  <a:pt x="61" y="239"/>
                </a:lnTo>
                <a:lnTo>
                  <a:pt x="31" y="246"/>
                </a:lnTo>
                <a:lnTo>
                  <a:pt x="0" y="330"/>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708" name="Freeform 228"/>
          <p:cNvSpPr>
            <a:spLocks/>
          </p:cNvSpPr>
          <p:nvPr/>
        </p:nvSpPr>
        <p:spPr bwMode="auto">
          <a:xfrm>
            <a:off x="5159526" y="5773940"/>
            <a:ext cx="28575" cy="39687"/>
          </a:xfrm>
          <a:custGeom>
            <a:avLst/>
            <a:gdLst/>
            <a:ahLst/>
            <a:cxnLst>
              <a:cxn ang="0">
                <a:pos x="0" y="27"/>
              </a:cxn>
              <a:cxn ang="0">
                <a:pos x="19" y="51"/>
              </a:cxn>
              <a:cxn ang="0">
                <a:pos x="36" y="31"/>
              </a:cxn>
              <a:cxn ang="0">
                <a:pos x="32" y="0"/>
              </a:cxn>
              <a:cxn ang="0">
                <a:pos x="0" y="27"/>
              </a:cxn>
            </a:cxnLst>
            <a:rect l="0" t="0" r="r" b="b"/>
            <a:pathLst>
              <a:path w="36" h="51">
                <a:moveTo>
                  <a:pt x="0" y="27"/>
                </a:moveTo>
                <a:lnTo>
                  <a:pt x="19" y="51"/>
                </a:lnTo>
                <a:lnTo>
                  <a:pt x="36" y="31"/>
                </a:lnTo>
                <a:lnTo>
                  <a:pt x="32" y="0"/>
                </a:lnTo>
                <a:lnTo>
                  <a:pt x="0" y="27"/>
                </a:lnTo>
                <a:close/>
              </a:path>
            </a:pathLst>
          </a:custGeom>
          <a:solidFill>
            <a:srgbClr val="38B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709" name="Freeform 229"/>
          <p:cNvSpPr>
            <a:spLocks/>
          </p:cNvSpPr>
          <p:nvPr/>
        </p:nvSpPr>
        <p:spPr bwMode="auto">
          <a:xfrm>
            <a:off x="5134126" y="5138940"/>
            <a:ext cx="249238" cy="268287"/>
          </a:xfrm>
          <a:custGeom>
            <a:avLst/>
            <a:gdLst>
              <a:gd name="T0" fmla="*/ 0 w 313"/>
              <a:gd name="T1" fmla="*/ 107 h 338"/>
              <a:gd name="T2" fmla="*/ 2 w 313"/>
              <a:gd name="T3" fmla="*/ 173 h 338"/>
              <a:gd name="T4" fmla="*/ 41 w 313"/>
              <a:gd name="T5" fmla="*/ 237 h 338"/>
              <a:gd name="T6" fmla="*/ 96 w 313"/>
              <a:gd name="T7" fmla="*/ 267 h 338"/>
              <a:gd name="T8" fmla="*/ 124 w 313"/>
              <a:gd name="T9" fmla="*/ 272 h 338"/>
              <a:gd name="T10" fmla="*/ 154 w 313"/>
              <a:gd name="T11" fmla="*/ 338 h 338"/>
              <a:gd name="T12" fmla="*/ 269 w 313"/>
              <a:gd name="T13" fmla="*/ 330 h 338"/>
              <a:gd name="T14" fmla="*/ 313 w 313"/>
              <a:gd name="T15" fmla="*/ 301 h 338"/>
              <a:gd name="T16" fmla="*/ 269 w 313"/>
              <a:gd name="T17" fmla="*/ 169 h 338"/>
              <a:gd name="T18" fmla="*/ 280 w 313"/>
              <a:gd name="T19" fmla="*/ 116 h 338"/>
              <a:gd name="T20" fmla="*/ 130 w 313"/>
              <a:gd name="T21" fmla="*/ 0 h 338"/>
              <a:gd name="T22" fmla="*/ 93 w 313"/>
              <a:gd name="T23" fmla="*/ 60 h 338"/>
              <a:gd name="T24" fmla="*/ 75 w 313"/>
              <a:gd name="T25" fmla="*/ 43 h 338"/>
              <a:gd name="T26" fmla="*/ 64 w 313"/>
              <a:gd name="T27" fmla="*/ 57 h 338"/>
              <a:gd name="T28" fmla="*/ 63 w 313"/>
              <a:gd name="T29" fmla="*/ 0 h 338"/>
              <a:gd name="T30" fmla="*/ 25 w 313"/>
              <a:gd name="T31" fmla="*/ 2 h 338"/>
              <a:gd name="T32" fmla="*/ 30 w 313"/>
              <a:gd name="T33" fmla="*/ 44 h 338"/>
              <a:gd name="T34" fmla="*/ 32 w 313"/>
              <a:gd name="T35" fmla="*/ 71 h 338"/>
              <a:gd name="T36" fmla="*/ 0 w 313"/>
              <a:gd name="T37" fmla="*/ 107 h 3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3"/>
              <a:gd name="T58" fmla="*/ 0 h 338"/>
              <a:gd name="T59" fmla="*/ 313 w 313"/>
              <a:gd name="T60" fmla="*/ 338 h 3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3" h="338">
                <a:moveTo>
                  <a:pt x="0" y="107"/>
                </a:moveTo>
                <a:lnTo>
                  <a:pt x="2" y="173"/>
                </a:lnTo>
                <a:lnTo>
                  <a:pt x="41" y="237"/>
                </a:lnTo>
                <a:lnTo>
                  <a:pt x="96" y="267"/>
                </a:lnTo>
                <a:lnTo>
                  <a:pt x="124" y="272"/>
                </a:lnTo>
                <a:lnTo>
                  <a:pt x="154" y="338"/>
                </a:lnTo>
                <a:lnTo>
                  <a:pt x="269" y="330"/>
                </a:lnTo>
                <a:lnTo>
                  <a:pt x="313" y="301"/>
                </a:lnTo>
                <a:lnTo>
                  <a:pt x="269" y="169"/>
                </a:lnTo>
                <a:lnTo>
                  <a:pt x="280" y="116"/>
                </a:lnTo>
                <a:lnTo>
                  <a:pt x="130" y="0"/>
                </a:lnTo>
                <a:lnTo>
                  <a:pt x="93" y="60"/>
                </a:lnTo>
                <a:lnTo>
                  <a:pt x="75" y="43"/>
                </a:lnTo>
                <a:lnTo>
                  <a:pt x="64" y="57"/>
                </a:lnTo>
                <a:lnTo>
                  <a:pt x="63" y="0"/>
                </a:lnTo>
                <a:lnTo>
                  <a:pt x="25" y="2"/>
                </a:lnTo>
                <a:lnTo>
                  <a:pt x="30" y="44"/>
                </a:lnTo>
                <a:lnTo>
                  <a:pt x="32" y="71"/>
                </a:lnTo>
                <a:lnTo>
                  <a:pt x="0" y="107"/>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710" name="Freeform 230"/>
          <p:cNvSpPr>
            <a:spLocks/>
          </p:cNvSpPr>
          <p:nvPr/>
        </p:nvSpPr>
        <p:spPr bwMode="auto">
          <a:xfrm>
            <a:off x="4448326" y="4835727"/>
            <a:ext cx="50800" cy="127000"/>
          </a:xfrm>
          <a:custGeom>
            <a:avLst/>
            <a:gdLst>
              <a:gd name="T0" fmla="*/ 0 w 63"/>
              <a:gd name="T1" fmla="*/ 0 h 160"/>
              <a:gd name="T2" fmla="*/ 32 w 63"/>
              <a:gd name="T3" fmla="*/ 7 h 160"/>
              <a:gd name="T4" fmla="*/ 63 w 63"/>
              <a:gd name="T5" fmla="*/ 155 h 160"/>
              <a:gd name="T6" fmla="*/ 42 w 63"/>
              <a:gd name="T7" fmla="*/ 160 h 160"/>
              <a:gd name="T8" fmla="*/ 0 w 63"/>
              <a:gd name="T9" fmla="*/ 0 h 160"/>
              <a:gd name="T10" fmla="*/ 0 60000 65536"/>
              <a:gd name="T11" fmla="*/ 0 60000 65536"/>
              <a:gd name="T12" fmla="*/ 0 60000 65536"/>
              <a:gd name="T13" fmla="*/ 0 60000 65536"/>
              <a:gd name="T14" fmla="*/ 0 60000 65536"/>
              <a:gd name="T15" fmla="*/ 0 w 63"/>
              <a:gd name="T16" fmla="*/ 0 h 160"/>
              <a:gd name="T17" fmla="*/ 63 w 63"/>
              <a:gd name="T18" fmla="*/ 160 h 160"/>
            </a:gdLst>
            <a:ahLst/>
            <a:cxnLst>
              <a:cxn ang="T10">
                <a:pos x="T0" y="T1"/>
              </a:cxn>
              <a:cxn ang="T11">
                <a:pos x="T2" y="T3"/>
              </a:cxn>
              <a:cxn ang="T12">
                <a:pos x="T4" y="T5"/>
              </a:cxn>
              <a:cxn ang="T13">
                <a:pos x="T6" y="T7"/>
              </a:cxn>
              <a:cxn ang="T14">
                <a:pos x="T8" y="T9"/>
              </a:cxn>
            </a:cxnLst>
            <a:rect l="T15" t="T16" r="T17" b="T18"/>
            <a:pathLst>
              <a:path w="63" h="160">
                <a:moveTo>
                  <a:pt x="0" y="0"/>
                </a:moveTo>
                <a:lnTo>
                  <a:pt x="32" y="7"/>
                </a:lnTo>
                <a:lnTo>
                  <a:pt x="63" y="155"/>
                </a:lnTo>
                <a:lnTo>
                  <a:pt x="42" y="160"/>
                </a:lnTo>
                <a:lnTo>
                  <a:pt x="0" y="0"/>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711" name="Freeform 231"/>
          <p:cNvSpPr>
            <a:spLocks/>
          </p:cNvSpPr>
          <p:nvPr/>
        </p:nvSpPr>
        <p:spPr bwMode="auto">
          <a:xfrm>
            <a:off x="5134126" y="5016702"/>
            <a:ext cx="123825" cy="131763"/>
          </a:xfrm>
          <a:custGeom>
            <a:avLst/>
            <a:gdLst>
              <a:gd name="T0" fmla="*/ 0 w 154"/>
              <a:gd name="T1" fmla="*/ 165 h 165"/>
              <a:gd name="T2" fmla="*/ 24 w 154"/>
              <a:gd name="T3" fmla="*/ 156 h 165"/>
              <a:gd name="T4" fmla="*/ 62 w 154"/>
              <a:gd name="T5" fmla="*/ 154 h 165"/>
              <a:gd name="T6" fmla="*/ 63 w 154"/>
              <a:gd name="T7" fmla="*/ 130 h 165"/>
              <a:gd name="T8" fmla="*/ 124 w 154"/>
              <a:gd name="T9" fmla="*/ 117 h 165"/>
              <a:gd name="T10" fmla="*/ 154 w 154"/>
              <a:gd name="T11" fmla="*/ 59 h 165"/>
              <a:gd name="T12" fmla="*/ 124 w 154"/>
              <a:gd name="T13" fmla="*/ 0 h 165"/>
              <a:gd name="T14" fmla="*/ 34 w 154"/>
              <a:gd name="T15" fmla="*/ 10 h 165"/>
              <a:gd name="T16" fmla="*/ 45 w 154"/>
              <a:gd name="T17" fmla="*/ 55 h 165"/>
              <a:gd name="T18" fmla="*/ 25 w 154"/>
              <a:gd name="T19" fmla="*/ 84 h 165"/>
              <a:gd name="T20" fmla="*/ 0 w 154"/>
              <a:gd name="T21" fmla="*/ 165 h 1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4"/>
              <a:gd name="T34" fmla="*/ 0 h 165"/>
              <a:gd name="T35" fmla="*/ 154 w 154"/>
              <a:gd name="T36" fmla="*/ 165 h 16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4" h="165">
                <a:moveTo>
                  <a:pt x="0" y="165"/>
                </a:moveTo>
                <a:lnTo>
                  <a:pt x="24" y="156"/>
                </a:lnTo>
                <a:lnTo>
                  <a:pt x="62" y="154"/>
                </a:lnTo>
                <a:lnTo>
                  <a:pt x="63" y="130"/>
                </a:lnTo>
                <a:lnTo>
                  <a:pt x="124" y="117"/>
                </a:lnTo>
                <a:lnTo>
                  <a:pt x="154" y="59"/>
                </a:lnTo>
                <a:lnTo>
                  <a:pt x="124" y="0"/>
                </a:lnTo>
                <a:lnTo>
                  <a:pt x="34" y="10"/>
                </a:lnTo>
                <a:lnTo>
                  <a:pt x="45" y="55"/>
                </a:lnTo>
                <a:lnTo>
                  <a:pt x="25" y="84"/>
                </a:lnTo>
                <a:lnTo>
                  <a:pt x="0" y="165"/>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712" name="Freeform 232"/>
          <p:cNvSpPr>
            <a:spLocks/>
          </p:cNvSpPr>
          <p:nvPr/>
        </p:nvSpPr>
        <p:spPr bwMode="auto">
          <a:xfrm>
            <a:off x="5016651" y="4299152"/>
            <a:ext cx="255588" cy="265113"/>
          </a:xfrm>
          <a:custGeom>
            <a:avLst/>
            <a:gdLst/>
            <a:ahLst/>
            <a:cxnLst>
              <a:cxn ang="0">
                <a:pos x="0" y="56"/>
              </a:cxn>
              <a:cxn ang="0">
                <a:pos x="14" y="326"/>
              </a:cxn>
              <a:cxn ang="0">
                <a:pos x="273" y="333"/>
              </a:cxn>
              <a:cxn ang="0">
                <a:pos x="317" y="289"/>
              </a:cxn>
              <a:cxn ang="0">
                <a:pos x="322" y="262"/>
              </a:cxn>
              <a:cxn ang="0">
                <a:pos x="226" y="70"/>
              </a:cxn>
              <a:cxn ang="0">
                <a:pos x="273" y="133"/>
              </a:cxn>
              <a:cxn ang="0">
                <a:pos x="296" y="80"/>
              </a:cxn>
              <a:cxn ang="0">
                <a:pos x="273" y="12"/>
              </a:cxn>
              <a:cxn ang="0">
                <a:pos x="212" y="22"/>
              </a:cxn>
              <a:cxn ang="0">
                <a:pos x="211" y="4"/>
              </a:cxn>
              <a:cxn ang="0">
                <a:pos x="178" y="4"/>
              </a:cxn>
              <a:cxn ang="0">
                <a:pos x="126" y="28"/>
              </a:cxn>
              <a:cxn ang="0">
                <a:pos x="14" y="0"/>
              </a:cxn>
              <a:cxn ang="0">
                <a:pos x="0" y="56"/>
              </a:cxn>
            </a:cxnLst>
            <a:rect l="0" t="0" r="r" b="b"/>
            <a:pathLst>
              <a:path w="322" h="333">
                <a:moveTo>
                  <a:pt x="0" y="56"/>
                </a:moveTo>
                <a:lnTo>
                  <a:pt x="14" y="326"/>
                </a:lnTo>
                <a:lnTo>
                  <a:pt x="273" y="333"/>
                </a:lnTo>
                <a:lnTo>
                  <a:pt x="317" y="289"/>
                </a:lnTo>
                <a:lnTo>
                  <a:pt x="322" y="262"/>
                </a:lnTo>
                <a:lnTo>
                  <a:pt x="226" y="70"/>
                </a:lnTo>
                <a:lnTo>
                  <a:pt x="273" y="133"/>
                </a:lnTo>
                <a:lnTo>
                  <a:pt x="296" y="80"/>
                </a:lnTo>
                <a:lnTo>
                  <a:pt x="273" y="12"/>
                </a:lnTo>
                <a:lnTo>
                  <a:pt x="212" y="22"/>
                </a:lnTo>
                <a:lnTo>
                  <a:pt x="211" y="4"/>
                </a:lnTo>
                <a:lnTo>
                  <a:pt x="178" y="4"/>
                </a:lnTo>
                <a:lnTo>
                  <a:pt x="126" y="28"/>
                </a:lnTo>
                <a:lnTo>
                  <a:pt x="14" y="0"/>
                </a:lnTo>
                <a:lnTo>
                  <a:pt x="0" y="56"/>
                </a:lnTo>
                <a:close/>
              </a:path>
            </a:pathLst>
          </a:custGeom>
          <a:gradFill rotWithShape="0">
            <a:gsLst>
              <a:gs pos="0">
                <a:srgbClr val="FFFF00"/>
              </a:gs>
              <a:gs pos="100000">
                <a:srgbClr val="FFFF00">
                  <a:gamma/>
                  <a:shade val="46275"/>
                  <a:invGamma/>
                </a:srgbClr>
              </a:gs>
            </a:gsLst>
            <a:path path="rect">
              <a:fillToRect l="50000" t="50000" r="50000" b="50000"/>
            </a:path>
          </a:gra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713" name="Freeform 233"/>
          <p:cNvSpPr>
            <a:spLocks/>
          </p:cNvSpPr>
          <p:nvPr/>
        </p:nvSpPr>
        <p:spPr bwMode="auto">
          <a:xfrm>
            <a:off x="4334026" y="4737302"/>
            <a:ext cx="173038" cy="139700"/>
          </a:xfrm>
          <a:custGeom>
            <a:avLst/>
            <a:gdLst>
              <a:gd name="T0" fmla="*/ 0 w 218"/>
              <a:gd name="T1" fmla="*/ 149 h 175"/>
              <a:gd name="T2" fmla="*/ 15 w 218"/>
              <a:gd name="T3" fmla="*/ 170 h 175"/>
              <a:gd name="T4" fmla="*/ 76 w 218"/>
              <a:gd name="T5" fmla="*/ 175 h 175"/>
              <a:gd name="T6" fmla="*/ 68 w 218"/>
              <a:gd name="T7" fmla="*/ 131 h 175"/>
              <a:gd name="T8" fmla="*/ 144 w 218"/>
              <a:gd name="T9" fmla="*/ 124 h 175"/>
              <a:gd name="T10" fmla="*/ 176 w 218"/>
              <a:gd name="T11" fmla="*/ 131 h 175"/>
              <a:gd name="T12" fmla="*/ 218 w 218"/>
              <a:gd name="T13" fmla="*/ 98 h 175"/>
              <a:gd name="T14" fmla="*/ 161 w 218"/>
              <a:gd name="T15" fmla="*/ 34 h 175"/>
              <a:gd name="T16" fmla="*/ 156 w 218"/>
              <a:gd name="T17" fmla="*/ 0 h 175"/>
              <a:gd name="T18" fmla="*/ 35 w 218"/>
              <a:gd name="T19" fmla="*/ 59 h 175"/>
              <a:gd name="T20" fmla="*/ 0 w 218"/>
              <a:gd name="T21" fmla="*/ 149 h 1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8"/>
              <a:gd name="T34" fmla="*/ 0 h 175"/>
              <a:gd name="T35" fmla="*/ 218 w 218"/>
              <a:gd name="T36" fmla="*/ 175 h 17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8" h="175">
                <a:moveTo>
                  <a:pt x="0" y="149"/>
                </a:moveTo>
                <a:lnTo>
                  <a:pt x="15" y="170"/>
                </a:lnTo>
                <a:lnTo>
                  <a:pt x="76" y="175"/>
                </a:lnTo>
                <a:lnTo>
                  <a:pt x="68" y="131"/>
                </a:lnTo>
                <a:lnTo>
                  <a:pt x="144" y="124"/>
                </a:lnTo>
                <a:lnTo>
                  <a:pt x="176" y="131"/>
                </a:lnTo>
                <a:lnTo>
                  <a:pt x="218" y="98"/>
                </a:lnTo>
                <a:lnTo>
                  <a:pt x="161" y="34"/>
                </a:lnTo>
                <a:lnTo>
                  <a:pt x="156" y="0"/>
                </a:lnTo>
                <a:lnTo>
                  <a:pt x="35" y="59"/>
                </a:lnTo>
                <a:lnTo>
                  <a:pt x="0" y="149"/>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714" name="Freeform 234"/>
          <p:cNvSpPr>
            <a:spLocks/>
          </p:cNvSpPr>
          <p:nvPr/>
        </p:nvSpPr>
        <p:spPr bwMode="auto">
          <a:xfrm>
            <a:off x="4957914" y="5321502"/>
            <a:ext cx="269875" cy="246063"/>
          </a:xfrm>
          <a:custGeom>
            <a:avLst/>
            <a:gdLst>
              <a:gd name="T0" fmla="*/ 0 w 341"/>
              <a:gd name="T1" fmla="*/ 150 h 311"/>
              <a:gd name="T2" fmla="*/ 0 w 341"/>
              <a:gd name="T3" fmla="*/ 269 h 311"/>
              <a:gd name="T4" fmla="*/ 34 w 341"/>
              <a:gd name="T5" fmla="*/ 300 h 311"/>
              <a:gd name="T6" fmla="*/ 91 w 341"/>
              <a:gd name="T7" fmla="*/ 308 h 311"/>
              <a:gd name="T8" fmla="*/ 142 w 341"/>
              <a:gd name="T9" fmla="*/ 311 h 311"/>
              <a:gd name="T10" fmla="*/ 192 w 341"/>
              <a:gd name="T11" fmla="*/ 266 h 311"/>
              <a:gd name="T12" fmla="*/ 196 w 341"/>
              <a:gd name="T13" fmla="*/ 250 h 311"/>
              <a:gd name="T14" fmla="*/ 239 w 341"/>
              <a:gd name="T15" fmla="*/ 237 h 311"/>
              <a:gd name="T16" fmla="*/ 230 w 341"/>
              <a:gd name="T17" fmla="*/ 221 h 311"/>
              <a:gd name="T18" fmla="*/ 324 w 341"/>
              <a:gd name="T19" fmla="*/ 189 h 311"/>
              <a:gd name="T20" fmla="*/ 312 w 341"/>
              <a:gd name="T21" fmla="*/ 176 h 311"/>
              <a:gd name="T22" fmla="*/ 341 w 341"/>
              <a:gd name="T23" fmla="*/ 78 h 311"/>
              <a:gd name="T24" fmla="*/ 319 w 341"/>
              <a:gd name="T25" fmla="*/ 39 h 311"/>
              <a:gd name="T26" fmla="*/ 264 w 341"/>
              <a:gd name="T27" fmla="*/ 9 h 311"/>
              <a:gd name="T28" fmla="*/ 249 w 341"/>
              <a:gd name="T29" fmla="*/ 0 h 311"/>
              <a:gd name="T30" fmla="*/ 197 w 341"/>
              <a:gd name="T31" fmla="*/ 28 h 311"/>
              <a:gd name="T32" fmla="*/ 192 w 341"/>
              <a:gd name="T33" fmla="*/ 112 h 311"/>
              <a:gd name="T34" fmla="*/ 223 w 341"/>
              <a:gd name="T35" fmla="*/ 126 h 311"/>
              <a:gd name="T36" fmla="*/ 224 w 341"/>
              <a:gd name="T37" fmla="*/ 160 h 311"/>
              <a:gd name="T38" fmla="*/ 60 w 341"/>
              <a:gd name="T39" fmla="*/ 86 h 311"/>
              <a:gd name="T40" fmla="*/ 65 w 341"/>
              <a:gd name="T41" fmla="*/ 150 h 311"/>
              <a:gd name="T42" fmla="*/ 0 w 341"/>
              <a:gd name="T43" fmla="*/ 150 h 31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41"/>
              <a:gd name="T67" fmla="*/ 0 h 311"/>
              <a:gd name="T68" fmla="*/ 341 w 341"/>
              <a:gd name="T69" fmla="*/ 311 h 31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41" h="311">
                <a:moveTo>
                  <a:pt x="0" y="150"/>
                </a:moveTo>
                <a:lnTo>
                  <a:pt x="0" y="269"/>
                </a:lnTo>
                <a:lnTo>
                  <a:pt x="34" y="300"/>
                </a:lnTo>
                <a:lnTo>
                  <a:pt x="91" y="308"/>
                </a:lnTo>
                <a:lnTo>
                  <a:pt x="142" y="311"/>
                </a:lnTo>
                <a:lnTo>
                  <a:pt x="192" y="266"/>
                </a:lnTo>
                <a:lnTo>
                  <a:pt x="196" y="250"/>
                </a:lnTo>
                <a:lnTo>
                  <a:pt x="239" y="237"/>
                </a:lnTo>
                <a:lnTo>
                  <a:pt x="230" y="221"/>
                </a:lnTo>
                <a:lnTo>
                  <a:pt x="324" y="189"/>
                </a:lnTo>
                <a:lnTo>
                  <a:pt x="312" y="176"/>
                </a:lnTo>
                <a:lnTo>
                  <a:pt x="341" y="78"/>
                </a:lnTo>
                <a:lnTo>
                  <a:pt x="319" y="39"/>
                </a:lnTo>
                <a:lnTo>
                  <a:pt x="264" y="9"/>
                </a:lnTo>
                <a:lnTo>
                  <a:pt x="249" y="0"/>
                </a:lnTo>
                <a:lnTo>
                  <a:pt x="197" y="28"/>
                </a:lnTo>
                <a:lnTo>
                  <a:pt x="192" y="112"/>
                </a:lnTo>
                <a:lnTo>
                  <a:pt x="223" y="126"/>
                </a:lnTo>
                <a:lnTo>
                  <a:pt x="224" y="160"/>
                </a:lnTo>
                <a:lnTo>
                  <a:pt x="60" y="86"/>
                </a:lnTo>
                <a:lnTo>
                  <a:pt x="65" y="150"/>
                </a:lnTo>
                <a:lnTo>
                  <a:pt x="0" y="150"/>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715" name="Freeform 235"/>
          <p:cNvSpPr>
            <a:spLocks/>
          </p:cNvSpPr>
          <p:nvPr/>
        </p:nvSpPr>
        <p:spPr bwMode="auto">
          <a:xfrm>
            <a:off x="4830914" y="5678690"/>
            <a:ext cx="374650" cy="330200"/>
          </a:xfrm>
          <a:custGeom>
            <a:avLst/>
            <a:gdLst/>
            <a:ahLst/>
            <a:cxnLst>
              <a:cxn ang="0">
                <a:pos x="0" y="219"/>
              </a:cxn>
              <a:cxn ang="0">
                <a:pos x="16" y="205"/>
              </a:cxn>
              <a:cxn ang="0">
                <a:pos x="37" y="233"/>
              </a:cxn>
              <a:cxn ang="0">
                <a:pos x="73" y="233"/>
              </a:cxn>
              <a:cxn ang="0">
                <a:pos x="98" y="214"/>
              </a:cxn>
              <a:cxn ang="0">
                <a:pos x="98" y="82"/>
              </a:cxn>
              <a:cxn ang="0">
                <a:pos x="125" y="116"/>
              </a:cxn>
              <a:cxn ang="0">
                <a:pos x="122" y="150"/>
              </a:cxn>
              <a:cxn ang="0">
                <a:pos x="162" y="148"/>
              </a:cxn>
              <a:cxn ang="0">
                <a:pos x="196" y="109"/>
              </a:cxn>
              <a:cxn ang="0">
                <a:pos x="260" y="109"/>
              </a:cxn>
              <a:cxn ang="0">
                <a:pos x="369" y="0"/>
              </a:cxn>
              <a:cxn ang="0">
                <a:pos x="435" y="16"/>
              </a:cxn>
              <a:cxn ang="0">
                <a:pos x="446" y="119"/>
              </a:cxn>
              <a:cxn ang="0">
                <a:pos x="414" y="146"/>
              </a:cxn>
              <a:cxn ang="0">
                <a:pos x="433" y="170"/>
              </a:cxn>
              <a:cxn ang="0">
                <a:pos x="450" y="150"/>
              </a:cxn>
              <a:cxn ang="0">
                <a:pos x="473" y="150"/>
              </a:cxn>
              <a:cxn ang="0">
                <a:pos x="460" y="214"/>
              </a:cxn>
              <a:cxn ang="0">
                <a:pos x="389" y="306"/>
              </a:cxn>
              <a:cxn ang="0">
                <a:pos x="306" y="387"/>
              </a:cxn>
              <a:cxn ang="0">
                <a:pos x="243" y="415"/>
              </a:cxn>
              <a:cxn ang="0">
                <a:pos x="57" y="416"/>
              </a:cxn>
              <a:cxn ang="0">
                <a:pos x="39" y="369"/>
              </a:cxn>
              <a:cxn ang="0">
                <a:pos x="48" y="334"/>
              </a:cxn>
              <a:cxn ang="0">
                <a:pos x="0" y="219"/>
              </a:cxn>
            </a:cxnLst>
            <a:rect l="0" t="0" r="r" b="b"/>
            <a:pathLst>
              <a:path w="473" h="416">
                <a:moveTo>
                  <a:pt x="0" y="219"/>
                </a:moveTo>
                <a:lnTo>
                  <a:pt x="16" y="205"/>
                </a:lnTo>
                <a:lnTo>
                  <a:pt x="37" y="233"/>
                </a:lnTo>
                <a:lnTo>
                  <a:pt x="73" y="233"/>
                </a:lnTo>
                <a:lnTo>
                  <a:pt x="98" y="214"/>
                </a:lnTo>
                <a:lnTo>
                  <a:pt x="98" y="82"/>
                </a:lnTo>
                <a:lnTo>
                  <a:pt x="125" y="116"/>
                </a:lnTo>
                <a:lnTo>
                  <a:pt x="122" y="150"/>
                </a:lnTo>
                <a:lnTo>
                  <a:pt x="162" y="148"/>
                </a:lnTo>
                <a:lnTo>
                  <a:pt x="196" y="109"/>
                </a:lnTo>
                <a:lnTo>
                  <a:pt x="260" y="109"/>
                </a:lnTo>
                <a:lnTo>
                  <a:pt x="369" y="0"/>
                </a:lnTo>
                <a:lnTo>
                  <a:pt x="435" y="16"/>
                </a:lnTo>
                <a:lnTo>
                  <a:pt x="446" y="119"/>
                </a:lnTo>
                <a:lnTo>
                  <a:pt x="414" y="146"/>
                </a:lnTo>
                <a:lnTo>
                  <a:pt x="433" y="170"/>
                </a:lnTo>
                <a:lnTo>
                  <a:pt x="450" y="150"/>
                </a:lnTo>
                <a:lnTo>
                  <a:pt x="473" y="150"/>
                </a:lnTo>
                <a:lnTo>
                  <a:pt x="460" y="214"/>
                </a:lnTo>
                <a:lnTo>
                  <a:pt x="389" y="306"/>
                </a:lnTo>
                <a:lnTo>
                  <a:pt x="306" y="387"/>
                </a:lnTo>
                <a:lnTo>
                  <a:pt x="243" y="415"/>
                </a:lnTo>
                <a:lnTo>
                  <a:pt x="57" y="416"/>
                </a:lnTo>
                <a:lnTo>
                  <a:pt x="39" y="369"/>
                </a:lnTo>
                <a:lnTo>
                  <a:pt x="48" y="334"/>
                </a:lnTo>
                <a:lnTo>
                  <a:pt x="0" y="219"/>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716" name="Freeform 236"/>
          <p:cNvSpPr>
            <a:spLocks/>
          </p:cNvSpPr>
          <p:nvPr/>
        </p:nvSpPr>
        <p:spPr bwMode="auto">
          <a:xfrm>
            <a:off x="5072214" y="5854902"/>
            <a:ext cx="53975" cy="60325"/>
          </a:xfrm>
          <a:custGeom>
            <a:avLst/>
            <a:gdLst>
              <a:gd name="T0" fmla="*/ 0 w 67"/>
              <a:gd name="T1" fmla="*/ 35 h 76"/>
              <a:gd name="T2" fmla="*/ 26 w 67"/>
              <a:gd name="T3" fmla="*/ 76 h 76"/>
              <a:gd name="T4" fmla="*/ 67 w 67"/>
              <a:gd name="T5" fmla="*/ 35 h 76"/>
              <a:gd name="T6" fmla="*/ 46 w 67"/>
              <a:gd name="T7" fmla="*/ 0 h 76"/>
              <a:gd name="T8" fmla="*/ 0 w 67"/>
              <a:gd name="T9" fmla="*/ 35 h 76"/>
              <a:gd name="T10" fmla="*/ 0 60000 65536"/>
              <a:gd name="T11" fmla="*/ 0 60000 65536"/>
              <a:gd name="T12" fmla="*/ 0 60000 65536"/>
              <a:gd name="T13" fmla="*/ 0 60000 65536"/>
              <a:gd name="T14" fmla="*/ 0 60000 65536"/>
              <a:gd name="T15" fmla="*/ 0 w 67"/>
              <a:gd name="T16" fmla="*/ 0 h 76"/>
              <a:gd name="T17" fmla="*/ 67 w 67"/>
              <a:gd name="T18" fmla="*/ 76 h 76"/>
            </a:gdLst>
            <a:ahLst/>
            <a:cxnLst>
              <a:cxn ang="T10">
                <a:pos x="T0" y="T1"/>
              </a:cxn>
              <a:cxn ang="T11">
                <a:pos x="T2" y="T3"/>
              </a:cxn>
              <a:cxn ang="T12">
                <a:pos x="T4" y="T5"/>
              </a:cxn>
              <a:cxn ang="T13">
                <a:pos x="T6" y="T7"/>
              </a:cxn>
              <a:cxn ang="T14">
                <a:pos x="T8" y="T9"/>
              </a:cxn>
            </a:cxnLst>
            <a:rect l="T15" t="T16" r="T17" b="T18"/>
            <a:pathLst>
              <a:path w="67" h="76">
                <a:moveTo>
                  <a:pt x="0" y="35"/>
                </a:moveTo>
                <a:lnTo>
                  <a:pt x="26" y="76"/>
                </a:lnTo>
                <a:lnTo>
                  <a:pt x="67" y="35"/>
                </a:lnTo>
                <a:lnTo>
                  <a:pt x="46" y="0"/>
                </a:lnTo>
                <a:lnTo>
                  <a:pt x="0" y="35"/>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717" name="Freeform 237"/>
          <p:cNvSpPr>
            <a:spLocks/>
          </p:cNvSpPr>
          <p:nvPr/>
        </p:nvSpPr>
        <p:spPr bwMode="auto">
          <a:xfrm>
            <a:off x="4984901" y="3564140"/>
            <a:ext cx="182563" cy="153987"/>
          </a:xfrm>
          <a:custGeom>
            <a:avLst/>
            <a:gdLst/>
            <a:ahLst/>
            <a:cxnLst>
              <a:cxn ang="0">
                <a:pos x="77" y="0"/>
              </a:cxn>
              <a:cxn ang="0">
                <a:pos x="98" y="4"/>
              </a:cxn>
              <a:cxn ang="0">
                <a:pos x="117" y="18"/>
              </a:cxn>
              <a:cxn ang="0">
                <a:pos x="147" y="18"/>
              </a:cxn>
              <a:cxn ang="0">
                <a:pos x="180" y="22"/>
              </a:cxn>
              <a:cxn ang="0">
                <a:pos x="194" y="46"/>
              </a:cxn>
              <a:cxn ang="0">
                <a:pos x="206" y="78"/>
              </a:cxn>
              <a:cxn ang="0">
                <a:pos x="211" y="90"/>
              </a:cxn>
              <a:cxn ang="0">
                <a:pos x="224" y="101"/>
              </a:cxn>
              <a:cxn ang="0">
                <a:pos x="232" y="111"/>
              </a:cxn>
              <a:cxn ang="0">
                <a:pos x="232" y="123"/>
              </a:cxn>
              <a:cxn ang="0">
                <a:pos x="219" y="123"/>
              </a:cxn>
              <a:cxn ang="0">
                <a:pos x="196" y="123"/>
              </a:cxn>
              <a:cxn ang="0">
                <a:pos x="206" y="135"/>
              </a:cxn>
              <a:cxn ang="0">
                <a:pos x="215" y="143"/>
              </a:cxn>
              <a:cxn ang="0">
                <a:pos x="219" y="160"/>
              </a:cxn>
              <a:cxn ang="0">
                <a:pos x="206" y="168"/>
              </a:cxn>
              <a:cxn ang="0">
                <a:pos x="189" y="168"/>
              </a:cxn>
              <a:cxn ang="0">
                <a:pos x="186" y="168"/>
              </a:cxn>
              <a:cxn ang="0">
                <a:pos x="180" y="175"/>
              </a:cxn>
              <a:cxn ang="0">
                <a:pos x="180" y="192"/>
              </a:cxn>
              <a:cxn ang="0">
                <a:pos x="167" y="194"/>
              </a:cxn>
              <a:cxn ang="0">
                <a:pos x="154" y="188"/>
              </a:cxn>
              <a:cxn ang="0">
                <a:pos x="138" y="183"/>
              </a:cxn>
              <a:cxn ang="0">
                <a:pos x="122" y="175"/>
              </a:cxn>
              <a:cxn ang="0">
                <a:pos x="106" y="179"/>
              </a:cxn>
              <a:cxn ang="0">
                <a:pos x="60" y="160"/>
              </a:cxn>
              <a:cxn ang="0">
                <a:pos x="39" y="164"/>
              </a:cxn>
              <a:cxn ang="0">
                <a:pos x="20" y="160"/>
              </a:cxn>
              <a:cxn ang="0">
                <a:pos x="13" y="175"/>
              </a:cxn>
              <a:cxn ang="0">
                <a:pos x="0" y="140"/>
              </a:cxn>
              <a:cxn ang="0">
                <a:pos x="24" y="123"/>
              </a:cxn>
              <a:cxn ang="0">
                <a:pos x="8" y="78"/>
              </a:cxn>
              <a:cxn ang="0">
                <a:pos x="20" y="82"/>
              </a:cxn>
              <a:cxn ang="0">
                <a:pos x="24" y="73"/>
              </a:cxn>
              <a:cxn ang="0">
                <a:pos x="29" y="58"/>
              </a:cxn>
              <a:cxn ang="0">
                <a:pos x="37" y="51"/>
              </a:cxn>
              <a:cxn ang="0">
                <a:pos x="39" y="33"/>
              </a:cxn>
              <a:cxn ang="0">
                <a:pos x="55" y="15"/>
              </a:cxn>
              <a:cxn ang="0">
                <a:pos x="65" y="0"/>
              </a:cxn>
              <a:cxn ang="0">
                <a:pos x="77" y="0"/>
              </a:cxn>
            </a:cxnLst>
            <a:rect l="0" t="0" r="r" b="b"/>
            <a:pathLst>
              <a:path w="232" h="194">
                <a:moveTo>
                  <a:pt x="77" y="0"/>
                </a:moveTo>
                <a:lnTo>
                  <a:pt x="98" y="4"/>
                </a:lnTo>
                <a:lnTo>
                  <a:pt x="117" y="18"/>
                </a:lnTo>
                <a:lnTo>
                  <a:pt x="147" y="18"/>
                </a:lnTo>
                <a:lnTo>
                  <a:pt x="180" y="22"/>
                </a:lnTo>
                <a:lnTo>
                  <a:pt x="194" y="46"/>
                </a:lnTo>
                <a:lnTo>
                  <a:pt x="206" y="78"/>
                </a:lnTo>
                <a:lnTo>
                  <a:pt x="211" y="90"/>
                </a:lnTo>
                <a:lnTo>
                  <a:pt x="224" y="101"/>
                </a:lnTo>
                <a:lnTo>
                  <a:pt x="232" y="111"/>
                </a:lnTo>
                <a:lnTo>
                  <a:pt x="232" y="123"/>
                </a:lnTo>
                <a:lnTo>
                  <a:pt x="219" y="123"/>
                </a:lnTo>
                <a:lnTo>
                  <a:pt x="196" y="123"/>
                </a:lnTo>
                <a:lnTo>
                  <a:pt x="206" y="135"/>
                </a:lnTo>
                <a:lnTo>
                  <a:pt x="215" y="143"/>
                </a:lnTo>
                <a:lnTo>
                  <a:pt x="219" y="160"/>
                </a:lnTo>
                <a:lnTo>
                  <a:pt x="206" y="168"/>
                </a:lnTo>
                <a:lnTo>
                  <a:pt x="189" y="168"/>
                </a:lnTo>
                <a:lnTo>
                  <a:pt x="186" y="168"/>
                </a:lnTo>
                <a:lnTo>
                  <a:pt x="180" y="175"/>
                </a:lnTo>
                <a:lnTo>
                  <a:pt x="180" y="192"/>
                </a:lnTo>
                <a:lnTo>
                  <a:pt x="167" y="194"/>
                </a:lnTo>
                <a:lnTo>
                  <a:pt x="154" y="188"/>
                </a:lnTo>
                <a:lnTo>
                  <a:pt x="138" y="183"/>
                </a:lnTo>
                <a:lnTo>
                  <a:pt x="122" y="175"/>
                </a:lnTo>
                <a:lnTo>
                  <a:pt x="106" y="179"/>
                </a:lnTo>
                <a:lnTo>
                  <a:pt x="60" y="160"/>
                </a:lnTo>
                <a:lnTo>
                  <a:pt x="39" y="164"/>
                </a:lnTo>
                <a:lnTo>
                  <a:pt x="20" y="160"/>
                </a:lnTo>
                <a:lnTo>
                  <a:pt x="13" y="175"/>
                </a:lnTo>
                <a:lnTo>
                  <a:pt x="0" y="140"/>
                </a:lnTo>
                <a:lnTo>
                  <a:pt x="24" y="123"/>
                </a:lnTo>
                <a:lnTo>
                  <a:pt x="8" y="78"/>
                </a:lnTo>
                <a:lnTo>
                  <a:pt x="20" y="82"/>
                </a:lnTo>
                <a:lnTo>
                  <a:pt x="24" y="73"/>
                </a:lnTo>
                <a:lnTo>
                  <a:pt x="29" y="58"/>
                </a:lnTo>
                <a:lnTo>
                  <a:pt x="37" y="51"/>
                </a:lnTo>
                <a:lnTo>
                  <a:pt x="39" y="33"/>
                </a:lnTo>
                <a:lnTo>
                  <a:pt x="55" y="15"/>
                </a:lnTo>
                <a:lnTo>
                  <a:pt x="65" y="0"/>
                </a:lnTo>
                <a:lnTo>
                  <a:pt x="77" y="0"/>
                </a:lnTo>
                <a:close/>
              </a:path>
            </a:pathLst>
          </a:custGeom>
          <a:gradFill rotWithShape="0">
            <a:gsLst>
              <a:gs pos="0">
                <a:srgbClr val="008000"/>
              </a:gs>
              <a:gs pos="100000">
                <a:srgbClr val="008000">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718" name="Freeform 238"/>
          <p:cNvSpPr>
            <a:spLocks/>
          </p:cNvSpPr>
          <p:nvPr/>
        </p:nvSpPr>
        <p:spPr bwMode="auto">
          <a:xfrm>
            <a:off x="4959501" y="3673677"/>
            <a:ext cx="404813" cy="255588"/>
          </a:xfrm>
          <a:custGeom>
            <a:avLst/>
            <a:gdLst/>
            <a:ahLst/>
            <a:cxnLst>
              <a:cxn ang="0">
                <a:pos x="261" y="13"/>
              </a:cxn>
              <a:cxn ang="0">
                <a:pos x="287" y="0"/>
              </a:cxn>
              <a:cxn ang="0">
                <a:pos x="318" y="21"/>
              </a:cxn>
              <a:cxn ang="0">
                <a:pos x="330" y="48"/>
              </a:cxn>
              <a:cxn ang="0">
                <a:pos x="365" y="67"/>
              </a:cxn>
              <a:cxn ang="0">
                <a:pos x="413" y="105"/>
              </a:cxn>
              <a:cxn ang="0">
                <a:pos x="447" y="105"/>
              </a:cxn>
              <a:cxn ang="0">
                <a:pos x="494" y="120"/>
              </a:cxn>
              <a:cxn ang="0">
                <a:pos x="483" y="174"/>
              </a:cxn>
              <a:cxn ang="0">
                <a:pos x="441" y="222"/>
              </a:cxn>
              <a:cxn ang="0">
                <a:pos x="374" y="264"/>
              </a:cxn>
              <a:cxn ang="0">
                <a:pos x="375" y="281"/>
              </a:cxn>
              <a:cxn ang="0">
                <a:pos x="345" y="322"/>
              </a:cxn>
              <a:cxn ang="0">
                <a:pos x="338" y="257"/>
              </a:cxn>
              <a:cxn ang="0">
                <a:pos x="284" y="250"/>
              </a:cxn>
              <a:cxn ang="0">
                <a:pos x="283" y="230"/>
              </a:cxn>
              <a:cxn ang="0">
                <a:pos x="216" y="284"/>
              </a:cxn>
              <a:cxn ang="0">
                <a:pos x="194" y="253"/>
              </a:cxn>
              <a:cxn ang="0">
                <a:pos x="215" y="233"/>
              </a:cxn>
              <a:cxn ang="0">
                <a:pos x="225" y="217"/>
              </a:cxn>
              <a:cxn ang="0">
                <a:pos x="201" y="182"/>
              </a:cxn>
              <a:cxn ang="0">
                <a:pos x="154" y="164"/>
              </a:cxn>
              <a:cxn ang="0">
                <a:pos x="78" y="174"/>
              </a:cxn>
              <a:cxn ang="0">
                <a:pos x="19" y="180"/>
              </a:cxn>
              <a:cxn ang="0">
                <a:pos x="12" y="132"/>
              </a:cxn>
              <a:cxn ang="0">
                <a:pos x="55" y="71"/>
              </a:cxn>
              <a:cxn ang="0">
                <a:pos x="45" y="29"/>
              </a:cxn>
              <a:cxn ang="0">
                <a:pos x="70" y="25"/>
              </a:cxn>
              <a:cxn ang="0">
                <a:pos x="112" y="31"/>
              </a:cxn>
              <a:cxn ang="0">
                <a:pos x="153" y="35"/>
              </a:cxn>
              <a:cxn ang="0">
                <a:pos x="185" y="49"/>
              </a:cxn>
              <a:cxn ang="0">
                <a:pos x="211" y="53"/>
              </a:cxn>
              <a:cxn ang="0">
                <a:pos x="217" y="29"/>
              </a:cxn>
              <a:cxn ang="0">
                <a:pos x="246" y="25"/>
              </a:cxn>
            </a:cxnLst>
            <a:rect l="0" t="0" r="r" b="b"/>
            <a:pathLst>
              <a:path w="509" h="322">
                <a:moveTo>
                  <a:pt x="252" y="16"/>
                </a:moveTo>
                <a:lnTo>
                  <a:pt x="261" y="13"/>
                </a:lnTo>
                <a:lnTo>
                  <a:pt x="277" y="4"/>
                </a:lnTo>
                <a:lnTo>
                  <a:pt x="287" y="0"/>
                </a:lnTo>
                <a:lnTo>
                  <a:pt x="309" y="4"/>
                </a:lnTo>
                <a:lnTo>
                  <a:pt x="318" y="21"/>
                </a:lnTo>
                <a:lnTo>
                  <a:pt x="323" y="40"/>
                </a:lnTo>
                <a:lnTo>
                  <a:pt x="330" y="48"/>
                </a:lnTo>
                <a:lnTo>
                  <a:pt x="341" y="44"/>
                </a:lnTo>
                <a:lnTo>
                  <a:pt x="365" y="67"/>
                </a:lnTo>
                <a:lnTo>
                  <a:pt x="379" y="89"/>
                </a:lnTo>
                <a:lnTo>
                  <a:pt x="413" y="105"/>
                </a:lnTo>
                <a:lnTo>
                  <a:pt x="437" y="108"/>
                </a:lnTo>
                <a:lnTo>
                  <a:pt x="447" y="105"/>
                </a:lnTo>
                <a:lnTo>
                  <a:pt x="467" y="116"/>
                </a:lnTo>
                <a:lnTo>
                  <a:pt x="494" y="120"/>
                </a:lnTo>
                <a:lnTo>
                  <a:pt x="509" y="168"/>
                </a:lnTo>
                <a:lnTo>
                  <a:pt x="483" y="174"/>
                </a:lnTo>
                <a:lnTo>
                  <a:pt x="478" y="198"/>
                </a:lnTo>
                <a:lnTo>
                  <a:pt x="441" y="222"/>
                </a:lnTo>
                <a:lnTo>
                  <a:pt x="379" y="240"/>
                </a:lnTo>
                <a:lnTo>
                  <a:pt x="374" y="264"/>
                </a:lnTo>
                <a:lnTo>
                  <a:pt x="349" y="253"/>
                </a:lnTo>
                <a:lnTo>
                  <a:pt x="375" y="281"/>
                </a:lnTo>
                <a:lnTo>
                  <a:pt x="411" y="286"/>
                </a:lnTo>
                <a:lnTo>
                  <a:pt x="345" y="322"/>
                </a:lnTo>
                <a:lnTo>
                  <a:pt x="306" y="284"/>
                </a:lnTo>
                <a:lnTo>
                  <a:pt x="338" y="257"/>
                </a:lnTo>
                <a:lnTo>
                  <a:pt x="306" y="250"/>
                </a:lnTo>
                <a:lnTo>
                  <a:pt x="284" y="250"/>
                </a:lnTo>
                <a:lnTo>
                  <a:pt x="289" y="226"/>
                </a:lnTo>
                <a:lnTo>
                  <a:pt x="283" y="230"/>
                </a:lnTo>
                <a:lnTo>
                  <a:pt x="235" y="242"/>
                </a:lnTo>
                <a:lnTo>
                  <a:pt x="216" y="284"/>
                </a:lnTo>
                <a:lnTo>
                  <a:pt x="185" y="281"/>
                </a:lnTo>
                <a:lnTo>
                  <a:pt x="194" y="253"/>
                </a:lnTo>
                <a:lnTo>
                  <a:pt x="196" y="240"/>
                </a:lnTo>
                <a:lnTo>
                  <a:pt x="215" y="233"/>
                </a:lnTo>
                <a:lnTo>
                  <a:pt x="222" y="224"/>
                </a:lnTo>
                <a:lnTo>
                  <a:pt x="225" y="217"/>
                </a:lnTo>
                <a:lnTo>
                  <a:pt x="215" y="213"/>
                </a:lnTo>
                <a:lnTo>
                  <a:pt x="201" y="182"/>
                </a:lnTo>
                <a:lnTo>
                  <a:pt x="180" y="164"/>
                </a:lnTo>
                <a:lnTo>
                  <a:pt x="154" y="164"/>
                </a:lnTo>
                <a:lnTo>
                  <a:pt x="124" y="173"/>
                </a:lnTo>
                <a:lnTo>
                  <a:pt x="78" y="174"/>
                </a:lnTo>
                <a:lnTo>
                  <a:pt x="55" y="180"/>
                </a:lnTo>
                <a:lnTo>
                  <a:pt x="19" y="180"/>
                </a:lnTo>
                <a:lnTo>
                  <a:pt x="0" y="161"/>
                </a:lnTo>
                <a:lnTo>
                  <a:pt x="12" y="132"/>
                </a:lnTo>
                <a:lnTo>
                  <a:pt x="31" y="103"/>
                </a:lnTo>
                <a:lnTo>
                  <a:pt x="55" y="71"/>
                </a:lnTo>
                <a:lnTo>
                  <a:pt x="44" y="35"/>
                </a:lnTo>
                <a:lnTo>
                  <a:pt x="45" y="29"/>
                </a:lnTo>
                <a:lnTo>
                  <a:pt x="51" y="21"/>
                </a:lnTo>
                <a:lnTo>
                  <a:pt x="70" y="25"/>
                </a:lnTo>
                <a:lnTo>
                  <a:pt x="91" y="21"/>
                </a:lnTo>
                <a:lnTo>
                  <a:pt x="112" y="31"/>
                </a:lnTo>
                <a:lnTo>
                  <a:pt x="135" y="40"/>
                </a:lnTo>
                <a:lnTo>
                  <a:pt x="153" y="35"/>
                </a:lnTo>
                <a:lnTo>
                  <a:pt x="169" y="44"/>
                </a:lnTo>
                <a:lnTo>
                  <a:pt x="185" y="49"/>
                </a:lnTo>
                <a:lnTo>
                  <a:pt x="198" y="55"/>
                </a:lnTo>
                <a:lnTo>
                  <a:pt x="211" y="53"/>
                </a:lnTo>
                <a:lnTo>
                  <a:pt x="211" y="36"/>
                </a:lnTo>
                <a:lnTo>
                  <a:pt x="217" y="29"/>
                </a:lnTo>
                <a:lnTo>
                  <a:pt x="237" y="29"/>
                </a:lnTo>
                <a:lnTo>
                  <a:pt x="246" y="25"/>
                </a:lnTo>
                <a:lnTo>
                  <a:pt x="252" y="16"/>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719" name="Freeform 239"/>
          <p:cNvSpPr>
            <a:spLocks/>
          </p:cNvSpPr>
          <p:nvPr/>
        </p:nvSpPr>
        <p:spPr bwMode="auto">
          <a:xfrm>
            <a:off x="5064276" y="3803852"/>
            <a:ext cx="74613" cy="92075"/>
          </a:xfrm>
          <a:custGeom>
            <a:avLst/>
            <a:gdLst>
              <a:gd name="T0" fmla="*/ 22 w 94"/>
              <a:gd name="T1" fmla="*/ 33 h 116"/>
              <a:gd name="T2" fmla="*/ 32 w 94"/>
              <a:gd name="T3" fmla="*/ 49 h 116"/>
              <a:gd name="T4" fmla="*/ 38 w 94"/>
              <a:gd name="T5" fmla="*/ 60 h 116"/>
              <a:gd name="T6" fmla="*/ 43 w 94"/>
              <a:gd name="T7" fmla="*/ 113 h 116"/>
              <a:gd name="T8" fmla="*/ 53 w 94"/>
              <a:gd name="T9" fmla="*/ 116 h 116"/>
              <a:gd name="T10" fmla="*/ 62 w 94"/>
              <a:gd name="T11" fmla="*/ 89 h 116"/>
              <a:gd name="T12" fmla="*/ 64 w 94"/>
              <a:gd name="T13" fmla="*/ 76 h 116"/>
              <a:gd name="T14" fmla="*/ 88 w 94"/>
              <a:gd name="T15" fmla="*/ 66 h 116"/>
              <a:gd name="T16" fmla="*/ 94 w 94"/>
              <a:gd name="T17" fmla="*/ 54 h 116"/>
              <a:gd name="T18" fmla="*/ 83 w 94"/>
              <a:gd name="T19" fmla="*/ 50 h 116"/>
              <a:gd name="T20" fmla="*/ 71 w 94"/>
              <a:gd name="T21" fmla="*/ 20 h 116"/>
              <a:gd name="T22" fmla="*/ 48 w 94"/>
              <a:gd name="T23" fmla="*/ 1 h 116"/>
              <a:gd name="T24" fmla="*/ 22 w 94"/>
              <a:gd name="T25" fmla="*/ 0 h 116"/>
              <a:gd name="T26" fmla="*/ 0 w 94"/>
              <a:gd name="T27" fmla="*/ 4 h 116"/>
              <a:gd name="T28" fmla="*/ 22 w 94"/>
              <a:gd name="T29" fmla="*/ 33 h 1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4"/>
              <a:gd name="T46" fmla="*/ 0 h 116"/>
              <a:gd name="T47" fmla="*/ 94 w 94"/>
              <a:gd name="T48" fmla="*/ 116 h 1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4" h="116">
                <a:moveTo>
                  <a:pt x="22" y="33"/>
                </a:moveTo>
                <a:lnTo>
                  <a:pt x="32" y="49"/>
                </a:lnTo>
                <a:lnTo>
                  <a:pt x="38" y="60"/>
                </a:lnTo>
                <a:lnTo>
                  <a:pt x="43" y="113"/>
                </a:lnTo>
                <a:lnTo>
                  <a:pt x="53" y="116"/>
                </a:lnTo>
                <a:lnTo>
                  <a:pt x="62" y="89"/>
                </a:lnTo>
                <a:lnTo>
                  <a:pt x="64" y="76"/>
                </a:lnTo>
                <a:lnTo>
                  <a:pt x="88" y="66"/>
                </a:lnTo>
                <a:lnTo>
                  <a:pt x="94" y="54"/>
                </a:lnTo>
                <a:lnTo>
                  <a:pt x="83" y="50"/>
                </a:lnTo>
                <a:lnTo>
                  <a:pt x="71" y="20"/>
                </a:lnTo>
                <a:lnTo>
                  <a:pt x="48" y="1"/>
                </a:lnTo>
                <a:lnTo>
                  <a:pt x="22" y="0"/>
                </a:lnTo>
                <a:lnTo>
                  <a:pt x="0" y="4"/>
                </a:lnTo>
                <a:lnTo>
                  <a:pt x="22" y="33"/>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720" name="Freeform 240"/>
          <p:cNvSpPr>
            <a:spLocks/>
          </p:cNvSpPr>
          <p:nvPr/>
        </p:nvSpPr>
        <p:spPr bwMode="auto">
          <a:xfrm>
            <a:off x="5338914" y="3929265"/>
            <a:ext cx="171450" cy="82550"/>
          </a:xfrm>
          <a:custGeom>
            <a:avLst/>
            <a:gdLst>
              <a:gd name="T0" fmla="*/ 0 w 215"/>
              <a:gd name="T1" fmla="*/ 6 h 103"/>
              <a:gd name="T2" fmla="*/ 50 w 215"/>
              <a:gd name="T3" fmla="*/ 0 h 103"/>
              <a:gd name="T4" fmla="*/ 101 w 215"/>
              <a:gd name="T5" fmla="*/ 20 h 103"/>
              <a:gd name="T6" fmla="*/ 119 w 215"/>
              <a:gd name="T7" fmla="*/ 44 h 103"/>
              <a:gd name="T8" fmla="*/ 144 w 215"/>
              <a:gd name="T9" fmla="*/ 44 h 103"/>
              <a:gd name="T10" fmla="*/ 163 w 215"/>
              <a:gd name="T11" fmla="*/ 33 h 103"/>
              <a:gd name="T12" fmla="*/ 175 w 215"/>
              <a:gd name="T13" fmla="*/ 30 h 103"/>
              <a:gd name="T14" fmla="*/ 189 w 215"/>
              <a:gd name="T15" fmla="*/ 55 h 103"/>
              <a:gd name="T16" fmla="*/ 212 w 215"/>
              <a:gd name="T17" fmla="*/ 59 h 103"/>
              <a:gd name="T18" fmla="*/ 207 w 215"/>
              <a:gd name="T19" fmla="*/ 69 h 103"/>
              <a:gd name="T20" fmla="*/ 215 w 215"/>
              <a:gd name="T21" fmla="*/ 87 h 103"/>
              <a:gd name="T22" fmla="*/ 212 w 215"/>
              <a:gd name="T23" fmla="*/ 103 h 103"/>
              <a:gd name="T24" fmla="*/ 189 w 215"/>
              <a:gd name="T25" fmla="*/ 78 h 103"/>
              <a:gd name="T26" fmla="*/ 175 w 215"/>
              <a:gd name="T27" fmla="*/ 73 h 103"/>
              <a:gd name="T28" fmla="*/ 164 w 215"/>
              <a:gd name="T29" fmla="*/ 73 h 103"/>
              <a:gd name="T30" fmla="*/ 159 w 215"/>
              <a:gd name="T31" fmla="*/ 98 h 103"/>
              <a:gd name="T32" fmla="*/ 141 w 215"/>
              <a:gd name="T33" fmla="*/ 89 h 103"/>
              <a:gd name="T34" fmla="*/ 114 w 215"/>
              <a:gd name="T35" fmla="*/ 103 h 103"/>
              <a:gd name="T36" fmla="*/ 82 w 215"/>
              <a:gd name="T37" fmla="*/ 101 h 103"/>
              <a:gd name="T38" fmla="*/ 81 w 215"/>
              <a:gd name="T39" fmla="*/ 59 h 103"/>
              <a:gd name="T40" fmla="*/ 29 w 215"/>
              <a:gd name="T41" fmla="*/ 24 h 103"/>
              <a:gd name="T42" fmla="*/ 0 w 215"/>
              <a:gd name="T43" fmla="*/ 6 h 10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5"/>
              <a:gd name="T67" fmla="*/ 0 h 103"/>
              <a:gd name="T68" fmla="*/ 215 w 215"/>
              <a:gd name="T69" fmla="*/ 103 h 10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5" h="103">
                <a:moveTo>
                  <a:pt x="0" y="6"/>
                </a:moveTo>
                <a:lnTo>
                  <a:pt x="50" y="0"/>
                </a:lnTo>
                <a:lnTo>
                  <a:pt x="101" y="20"/>
                </a:lnTo>
                <a:lnTo>
                  <a:pt x="119" y="44"/>
                </a:lnTo>
                <a:lnTo>
                  <a:pt x="144" y="44"/>
                </a:lnTo>
                <a:lnTo>
                  <a:pt x="163" y="33"/>
                </a:lnTo>
                <a:lnTo>
                  <a:pt x="175" y="30"/>
                </a:lnTo>
                <a:lnTo>
                  <a:pt x="189" y="55"/>
                </a:lnTo>
                <a:lnTo>
                  <a:pt x="212" y="59"/>
                </a:lnTo>
                <a:lnTo>
                  <a:pt x="207" y="69"/>
                </a:lnTo>
                <a:lnTo>
                  <a:pt x="215" y="87"/>
                </a:lnTo>
                <a:lnTo>
                  <a:pt x="212" y="103"/>
                </a:lnTo>
                <a:lnTo>
                  <a:pt x="189" y="78"/>
                </a:lnTo>
                <a:lnTo>
                  <a:pt x="175" y="73"/>
                </a:lnTo>
                <a:lnTo>
                  <a:pt x="164" y="73"/>
                </a:lnTo>
                <a:lnTo>
                  <a:pt x="159" y="98"/>
                </a:lnTo>
                <a:lnTo>
                  <a:pt x="141" y="89"/>
                </a:lnTo>
                <a:lnTo>
                  <a:pt x="114" y="103"/>
                </a:lnTo>
                <a:lnTo>
                  <a:pt x="82" y="101"/>
                </a:lnTo>
                <a:lnTo>
                  <a:pt x="81" y="59"/>
                </a:lnTo>
                <a:lnTo>
                  <a:pt x="29" y="24"/>
                </a:lnTo>
                <a:lnTo>
                  <a:pt x="0" y="6"/>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721" name="Freeform 241"/>
          <p:cNvSpPr>
            <a:spLocks/>
          </p:cNvSpPr>
          <p:nvPr/>
        </p:nvSpPr>
        <p:spPr bwMode="auto">
          <a:xfrm>
            <a:off x="5465914" y="3976890"/>
            <a:ext cx="139700" cy="125412"/>
          </a:xfrm>
          <a:custGeom>
            <a:avLst/>
            <a:gdLst>
              <a:gd name="T0" fmla="*/ 65 w 176"/>
              <a:gd name="T1" fmla="*/ 8 h 158"/>
              <a:gd name="T2" fmla="*/ 75 w 176"/>
              <a:gd name="T3" fmla="*/ 8 h 158"/>
              <a:gd name="T4" fmla="*/ 102 w 176"/>
              <a:gd name="T5" fmla="*/ 14 h 158"/>
              <a:gd name="T6" fmla="*/ 128 w 176"/>
              <a:gd name="T7" fmla="*/ 34 h 158"/>
              <a:gd name="T8" fmla="*/ 143 w 176"/>
              <a:gd name="T9" fmla="*/ 61 h 158"/>
              <a:gd name="T10" fmla="*/ 176 w 176"/>
              <a:gd name="T11" fmla="*/ 90 h 158"/>
              <a:gd name="T12" fmla="*/ 159 w 176"/>
              <a:gd name="T13" fmla="*/ 96 h 158"/>
              <a:gd name="T14" fmla="*/ 145 w 176"/>
              <a:gd name="T15" fmla="*/ 114 h 158"/>
              <a:gd name="T16" fmla="*/ 144 w 176"/>
              <a:gd name="T17" fmla="*/ 124 h 158"/>
              <a:gd name="T18" fmla="*/ 138 w 176"/>
              <a:gd name="T19" fmla="*/ 158 h 158"/>
              <a:gd name="T20" fmla="*/ 114 w 176"/>
              <a:gd name="T21" fmla="*/ 148 h 158"/>
              <a:gd name="T22" fmla="*/ 108 w 176"/>
              <a:gd name="T23" fmla="*/ 120 h 158"/>
              <a:gd name="T24" fmla="*/ 82 w 176"/>
              <a:gd name="T25" fmla="*/ 131 h 158"/>
              <a:gd name="T26" fmla="*/ 59 w 176"/>
              <a:gd name="T27" fmla="*/ 148 h 158"/>
              <a:gd name="T28" fmla="*/ 46 w 176"/>
              <a:gd name="T29" fmla="*/ 144 h 158"/>
              <a:gd name="T30" fmla="*/ 32 w 176"/>
              <a:gd name="T31" fmla="*/ 129 h 158"/>
              <a:gd name="T32" fmla="*/ 23 w 176"/>
              <a:gd name="T33" fmla="*/ 114 h 158"/>
              <a:gd name="T34" fmla="*/ 33 w 176"/>
              <a:gd name="T35" fmla="*/ 101 h 158"/>
              <a:gd name="T36" fmla="*/ 42 w 176"/>
              <a:gd name="T37" fmla="*/ 112 h 158"/>
              <a:gd name="T38" fmla="*/ 71 w 176"/>
              <a:gd name="T39" fmla="*/ 129 h 158"/>
              <a:gd name="T40" fmla="*/ 76 w 176"/>
              <a:gd name="T41" fmla="*/ 114 h 158"/>
              <a:gd name="T42" fmla="*/ 51 w 176"/>
              <a:gd name="T43" fmla="*/ 88 h 158"/>
              <a:gd name="T44" fmla="*/ 41 w 176"/>
              <a:gd name="T45" fmla="*/ 68 h 158"/>
              <a:gd name="T46" fmla="*/ 30 w 176"/>
              <a:gd name="T47" fmla="*/ 61 h 158"/>
              <a:gd name="T48" fmla="*/ 30 w 176"/>
              <a:gd name="T49" fmla="*/ 48 h 158"/>
              <a:gd name="T50" fmla="*/ 16 w 176"/>
              <a:gd name="T51" fmla="*/ 44 h 158"/>
              <a:gd name="T52" fmla="*/ 0 w 176"/>
              <a:gd name="T53" fmla="*/ 39 h 158"/>
              <a:gd name="T54" fmla="*/ 4 w 176"/>
              <a:gd name="T55" fmla="*/ 23 h 158"/>
              <a:gd name="T56" fmla="*/ 6 w 176"/>
              <a:gd name="T57" fmla="*/ 14 h 158"/>
              <a:gd name="T58" fmla="*/ 20 w 176"/>
              <a:gd name="T59" fmla="*/ 14 h 158"/>
              <a:gd name="T60" fmla="*/ 30 w 176"/>
              <a:gd name="T61" fmla="*/ 19 h 158"/>
              <a:gd name="T62" fmla="*/ 53 w 176"/>
              <a:gd name="T63" fmla="*/ 44 h 158"/>
              <a:gd name="T64" fmla="*/ 56 w 176"/>
              <a:gd name="T65" fmla="*/ 28 h 158"/>
              <a:gd name="T66" fmla="*/ 48 w 176"/>
              <a:gd name="T67" fmla="*/ 12 h 158"/>
              <a:gd name="T68" fmla="*/ 53 w 176"/>
              <a:gd name="T69" fmla="*/ 0 h 158"/>
              <a:gd name="T70" fmla="*/ 65 w 176"/>
              <a:gd name="T71" fmla="*/ 8 h 15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6"/>
              <a:gd name="T109" fmla="*/ 0 h 158"/>
              <a:gd name="T110" fmla="*/ 176 w 176"/>
              <a:gd name="T111" fmla="*/ 158 h 15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6" h="158">
                <a:moveTo>
                  <a:pt x="65" y="8"/>
                </a:moveTo>
                <a:lnTo>
                  <a:pt x="75" y="8"/>
                </a:lnTo>
                <a:lnTo>
                  <a:pt x="102" y="14"/>
                </a:lnTo>
                <a:lnTo>
                  <a:pt x="128" y="34"/>
                </a:lnTo>
                <a:lnTo>
                  <a:pt x="143" y="61"/>
                </a:lnTo>
                <a:lnTo>
                  <a:pt x="176" y="90"/>
                </a:lnTo>
                <a:lnTo>
                  <a:pt x="159" y="96"/>
                </a:lnTo>
                <a:lnTo>
                  <a:pt x="145" y="114"/>
                </a:lnTo>
                <a:lnTo>
                  <a:pt x="144" y="124"/>
                </a:lnTo>
                <a:lnTo>
                  <a:pt x="138" y="158"/>
                </a:lnTo>
                <a:lnTo>
                  <a:pt x="114" y="148"/>
                </a:lnTo>
                <a:lnTo>
                  <a:pt x="108" y="120"/>
                </a:lnTo>
                <a:lnTo>
                  <a:pt x="82" y="131"/>
                </a:lnTo>
                <a:lnTo>
                  <a:pt x="59" y="148"/>
                </a:lnTo>
                <a:lnTo>
                  <a:pt x="46" y="144"/>
                </a:lnTo>
                <a:lnTo>
                  <a:pt x="32" y="129"/>
                </a:lnTo>
                <a:lnTo>
                  <a:pt x="23" y="114"/>
                </a:lnTo>
                <a:lnTo>
                  <a:pt x="33" y="101"/>
                </a:lnTo>
                <a:lnTo>
                  <a:pt x="42" y="112"/>
                </a:lnTo>
                <a:lnTo>
                  <a:pt x="71" y="129"/>
                </a:lnTo>
                <a:lnTo>
                  <a:pt x="76" y="114"/>
                </a:lnTo>
                <a:lnTo>
                  <a:pt x="51" y="88"/>
                </a:lnTo>
                <a:lnTo>
                  <a:pt x="41" y="68"/>
                </a:lnTo>
                <a:lnTo>
                  <a:pt x="30" y="61"/>
                </a:lnTo>
                <a:lnTo>
                  <a:pt x="30" y="48"/>
                </a:lnTo>
                <a:lnTo>
                  <a:pt x="16" y="44"/>
                </a:lnTo>
                <a:lnTo>
                  <a:pt x="0" y="39"/>
                </a:lnTo>
                <a:lnTo>
                  <a:pt x="4" y="23"/>
                </a:lnTo>
                <a:lnTo>
                  <a:pt x="6" y="14"/>
                </a:lnTo>
                <a:lnTo>
                  <a:pt x="20" y="14"/>
                </a:lnTo>
                <a:lnTo>
                  <a:pt x="30" y="19"/>
                </a:lnTo>
                <a:lnTo>
                  <a:pt x="53" y="44"/>
                </a:lnTo>
                <a:lnTo>
                  <a:pt x="56" y="28"/>
                </a:lnTo>
                <a:lnTo>
                  <a:pt x="48" y="12"/>
                </a:lnTo>
                <a:lnTo>
                  <a:pt x="53" y="0"/>
                </a:lnTo>
                <a:lnTo>
                  <a:pt x="65" y="8"/>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722" name="Freeform 242"/>
          <p:cNvSpPr>
            <a:spLocks/>
          </p:cNvSpPr>
          <p:nvPr/>
        </p:nvSpPr>
        <p:spPr bwMode="auto">
          <a:xfrm>
            <a:off x="5434164" y="4000702"/>
            <a:ext cx="92075" cy="77788"/>
          </a:xfrm>
          <a:custGeom>
            <a:avLst/>
            <a:gdLst>
              <a:gd name="T0" fmla="*/ 0 w 116"/>
              <a:gd name="T1" fmla="*/ 16 h 99"/>
              <a:gd name="T2" fmla="*/ 15 w 116"/>
              <a:gd name="T3" fmla="*/ 33 h 99"/>
              <a:gd name="T4" fmla="*/ 34 w 116"/>
              <a:gd name="T5" fmla="*/ 55 h 99"/>
              <a:gd name="T6" fmla="*/ 60 w 116"/>
              <a:gd name="T7" fmla="*/ 86 h 99"/>
              <a:gd name="T8" fmla="*/ 78 w 116"/>
              <a:gd name="T9" fmla="*/ 67 h 99"/>
              <a:gd name="T10" fmla="*/ 78 w 116"/>
              <a:gd name="T11" fmla="*/ 84 h 99"/>
              <a:gd name="T12" fmla="*/ 92 w 116"/>
              <a:gd name="T13" fmla="*/ 86 h 99"/>
              <a:gd name="T14" fmla="*/ 110 w 116"/>
              <a:gd name="T15" fmla="*/ 99 h 99"/>
              <a:gd name="T16" fmla="*/ 116 w 116"/>
              <a:gd name="T17" fmla="*/ 84 h 99"/>
              <a:gd name="T18" fmla="*/ 91 w 116"/>
              <a:gd name="T19" fmla="*/ 58 h 99"/>
              <a:gd name="T20" fmla="*/ 82 w 116"/>
              <a:gd name="T21" fmla="*/ 40 h 99"/>
              <a:gd name="T22" fmla="*/ 70 w 116"/>
              <a:gd name="T23" fmla="*/ 31 h 99"/>
              <a:gd name="T24" fmla="*/ 70 w 116"/>
              <a:gd name="T25" fmla="*/ 18 h 99"/>
              <a:gd name="T26" fmla="*/ 56 w 116"/>
              <a:gd name="T27" fmla="*/ 14 h 99"/>
              <a:gd name="T28" fmla="*/ 40 w 116"/>
              <a:gd name="T29" fmla="*/ 9 h 99"/>
              <a:gd name="T30" fmla="*/ 20 w 116"/>
              <a:gd name="T31" fmla="*/ 0 h 99"/>
              <a:gd name="T32" fmla="*/ 7 w 116"/>
              <a:gd name="T33" fmla="*/ 2 h 99"/>
              <a:gd name="T34" fmla="*/ 0 w 116"/>
              <a:gd name="T35" fmla="*/ 16 h 9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6"/>
              <a:gd name="T55" fmla="*/ 0 h 99"/>
              <a:gd name="T56" fmla="*/ 116 w 116"/>
              <a:gd name="T57" fmla="*/ 99 h 9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6" h="99">
                <a:moveTo>
                  <a:pt x="0" y="16"/>
                </a:moveTo>
                <a:lnTo>
                  <a:pt x="15" y="33"/>
                </a:lnTo>
                <a:lnTo>
                  <a:pt x="34" y="55"/>
                </a:lnTo>
                <a:lnTo>
                  <a:pt x="60" y="86"/>
                </a:lnTo>
                <a:lnTo>
                  <a:pt x="78" y="67"/>
                </a:lnTo>
                <a:lnTo>
                  <a:pt x="78" y="84"/>
                </a:lnTo>
                <a:lnTo>
                  <a:pt x="92" y="86"/>
                </a:lnTo>
                <a:lnTo>
                  <a:pt x="110" y="99"/>
                </a:lnTo>
                <a:lnTo>
                  <a:pt x="116" y="84"/>
                </a:lnTo>
                <a:lnTo>
                  <a:pt x="91" y="58"/>
                </a:lnTo>
                <a:lnTo>
                  <a:pt x="82" y="40"/>
                </a:lnTo>
                <a:lnTo>
                  <a:pt x="70" y="31"/>
                </a:lnTo>
                <a:lnTo>
                  <a:pt x="70" y="18"/>
                </a:lnTo>
                <a:lnTo>
                  <a:pt x="56" y="14"/>
                </a:lnTo>
                <a:lnTo>
                  <a:pt x="40" y="9"/>
                </a:lnTo>
                <a:lnTo>
                  <a:pt x="20" y="0"/>
                </a:lnTo>
                <a:lnTo>
                  <a:pt x="7" y="2"/>
                </a:lnTo>
                <a:lnTo>
                  <a:pt x="0" y="16"/>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723" name="Freeform 243"/>
          <p:cNvSpPr>
            <a:spLocks/>
          </p:cNvSpPr>
          <p:nvPr/>
        </p:nvSpPr>
        <p:spPr bwMode="auto">
          <a:xfrm>
            <a:off x="5489726" y="3572077"/>
            <a:ext cx="957263" cy="452438"/>
          </a:xfrm>
          <a:custGeom>
            <a:avLst/>
            <a:gdLst>
              <a:gd name="T0" fmla="*/ 1146 w 1206"/>
              <a:gd name="T1" fmla="*/ 234 h 569"/>
              <a:gd name="T2" fmla="*/ 1027 w 1206"/>
              <a:gd name="T3" fmla="*/ 221 h 569"/>
              <a:gd name="T4" fmla="*/ 980 w 1206"/>
              <a:gd name="T5" fmla="*/ 177 h 569"/>
              <a:gd name="T6" fmla="*/ 923 w 1206"/>
              <a:gd name="T7" fmla="*/ 183 h 569"/>
              <a:gd name="T8" fmla="*/ 870 w 1206"/>
              <a:gd name="T9" fmla="*/ 164 h 569"/>
              <a:gd name="T10" fmla="*/ 768 w 1206"/>
              <a:gd name="T11" fmla="*/ 96 h 569"/>
              <a:gd name="T12" fmla="*/ 643 w 1206"/>
              <a:gd name="T13" fmla="*/ 67 h 569"/>
              <a:gd name="T14" fmla="*/ 557 w 1206"/>
              <a:gd name="T15" fmla="*/ 42 h 569"/>
              <a:gd name="T16" fmla="*/ 469 w 1206"/>
              <a:gd name="T17" fmla="*/ 22 h 569"/>
              <a:gd name="T18" fmla="*/ 387 w 1206"/>
              <a:gd name="T19" fmla="*/ 47 h 569"/>
              <a:gd name="T20" fmla="*/ 294 w 1206"/>
              <a:gd name="T21" fmla="*/ 47 h 569"/>
              <a:gd name="T22" fmla="*/ 294 w 1206"/>
              <a:gd name="T23" fmla="*/ 115 h 569"/>
              <a:gd name="T24" fmla="*/ 332 w 1206"/>
              <a:gd name="T25" fmla="*/ 144 h 569"/>
              <a:gd name="T26" fmla="*/ 332 w 1206"/>
              <a:gd name="T27" fmla="*/ 187 h 569"/>
              <a:gd name="T28" fmla="*/ 294 w 1206"/>
              <a:gd name="T29" fmla="*/ 191 h 569"/>
              <a:gd name="T30" fmla="*/ 242 w 1206"/>
              <a:gd name="T31" fmla="*/ 168 h 569"/>
              <a:gd name="T32" fmla="*/ 206 w 1206"/>
              <a:gd name="T33" fmla="*/ 177 h 569"/>
              <a:gd name="T34" fmla="*/ 165 w 1206"/>
              <a:gd name="T35" fmla="*/ 161 h 569"/>
              <a:gd name="T36" fmla="*/ 61 w 1206"/>
              <a:gd name="T37" fmla="*/ 159 h 569"/>
              <a:gd name="T38" fmla="*/ 37 w 1206"/>
              <a:gd name="T39" fmla="*/ 182 h 569"/>
              <a:gd name="T40" fmla="*/ 36 w 1206"/>
              <a:gd name="T41" fmla="*/ 212 h 569"/>
              <a:gd name="T42" fmla="*/ 3 w 1206"/>
              <a:gd name="T43" fmla="*/ 195 h 569"/>
              <a:gd name="T44" fmla="*/ 0 w 1206"/>
              <a:gd name="T45" fmla="*/ 260 h 569"/>
              <a:gd name="T46" fmla="*/ 16 w 1206"/>
              <a:gd name="T47" fmla="*/ 305 h 569"/>
              <a:gd name="T48" fmla="*/ 51 w 1206"/>
              <a:gd name="T49" fmla="*/ 301 h 569"/>
              <a:gd name="T50" fmla="*/ 90 w 1206"/>
              <a:gd name="T51" fmla="*/ 365 h 569"/>
              <a:gd name="T52" fmla="*/ 217 w 1206"/>
              <a:gd name="T53" fmla="*/ 341 h 569"/>
              <a:gd name="T54" fmla="*/ 206 w 1206"/>
              <a:gd name="T55" fmla="*/ 408 h 569"/>
              <a:gd name="T56" fmla="*/ 143 w 1206"/>
              <a:gd name="T57" fmla="*/ 443 h 569"/>
              <a:gd name="T58" fmla="*/ 215 w 1206"/>
              <a:gd name="T59" fmla="*/ 508 h 569"/>
              <a:gd name="T60" fmla="*/ 265 w 1206"/>
              <a:gd name="T61" fmla="*/ 518 h 569"/>
              <a:gd name="T62" fmla="*/ 305 w 1206"/>
              <a:gd name="T63" fmla="*/ 524 h 569"/>
              <a:gd name="T64" fmla="*/ 304 w 1206"/>
              <a:gd name="T65" fmla="*/ 397 h 569"/>
              <a:gd name="T66" fmla="*/ 353 w 1206"/>
              <a:gd name="T67" fmla="*/ 358 h 569"/>
              <a:gd name="T68" fmla="*/ 372 w 1206"/>
              <a:gd name="T69" fmla="*/ 341 h 569"/>
              <a:gd name="T70" fmla="*/ 396 w 1206"/>
              <a:gd name="T71" fmla="*/ 352 h 569"/>
              <a:gd name="T72" fmla="*/ 407 w 1206"/>
              <a:gd name="T73" fmla="*/ 364 h 569"/>
              <a:gd name="T74" fmla="*/ 443 w 1206"/>
              <a:gd name="T75" fmla="*/ 414 h 569"/>
              <a:gd name="T76" fmla="*/ 468 w 1206"/>
              <a:gd name="T77" fmla="*/ 451 h 569"/>
              <a:gd name="T78" fmla="*/ 539 w 1206"/>
              <a:gd name="T79" fmla="*/ 451 h 569"/>
              <a:gd name="T80" fmla="*/ 567 w 1206"/>
              <a:gd name="T81" fmla="*/ 538 h 569"/>
              <a:gd name="T82" fmla="*/ 593 w 1206"/>
              <a:gd name="T83" fmla="*/ 569 h 569"/>
              <a:gd name="T84" fmla="*/ 665 w 1206"/>
              <a:gd name="T85" fmla="*/ 554 h 569"/>
              <a:gd name="T86" fmla="*/ 748 w 1206"/>
              <a:gd name="T87" fmla="*/ 556 h 569"/>
              <a:gd name="T88" fmla="*/ 742 w 1206"/>
              <a:gd name="T89" fmla="*/ 519 h 569"/>
              <a:gd name="T90" fmla="*/ 758 w 1206"/>
              <a:gd name="T91" fmla="*/ 499 h 569"/>
              <a:gd name="T92" fmla="*/ 809 w 1206"/>
              <a:gd name="T93" fmla="*/ 506 h 569"/>
              <a:gd name="T94" fmla="*/ 882 w 1206"/>
              <a:gd name="T95" fmla="*/ 487 h 569"/>
              <a:gd name="T96" fmla="*/ 1004 w 1206"/>
              <a:gd name="T97" fmla="*/ 515 h 569"/>
              <a:gd name="T98" fmla="*/ 1004 w 1206"/>
              <a:gd name="T99" fmla="*/ 433 h 569"/>
              <a:gd name="T100" fmla="*/ 1091 w 1206"/>
              <a:gd name="T101" fmla="*/ 341 h 5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06"/>
              <a:gd name="T154" fmla="*/ 0 h 569"/>
              <a:gd name="T155" fmla="*/ 1206 w 1206"/>
              <a:gd name="T156" fmla="*/ 569 h 5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06" h="569">
                <a:moveTo>
                  <a:pt x="1179" y="292"/>
                </a:moveTo>
                <a:lnTo>
                  <a:pt x="1206" y="281"/>
                </a:lnTo>
                <a:lnTo>
                  <a:pt x="1146" y="234"/>
                </a:lnTo>
                <a:lnTo>
                  <a:pt x="1108" y="253"/>
                </a:lnTo>
                <a:lnTo>
                  <a:pt x="1052" y="236"/>
                </a:lnTo>
                <a:lnTo>
                  <a:pt x="1027" y="221"/>
                </a:lnTo>
                <a:lnTo>
                  <a:pt x="1004" y="221"/>
                </a:lnTo>
                <a:lnTo>
                  <a:pt x="990" y="192"/>
                </a:lnTo>
                <a:lnTo>
                  <a:pt x="980" y="177"/>
                </a:lnTo>
                <a:lnTo>
                  <a:pt x="959" y="177"/>
                </a:lnTo>
                <a:lnTo>
                  <a:pt x="942" y="177"/>
                </a:lnTo>
                <a:lnTo>
                  <a:pt x="923" y="183"/>
                </a:lnTo>
                <a:lnTo>
                  <a:pt x="897" y="153"/>
                </a:lnTo>
                <a:lnTo>
                  <a:pt x="884" y="159"/>
                </a:lnTo>
                <a:lnTo>
                  <a:pt x="870" y="164"/>
                </a:lnTo>
                <a:lnTo>
                  <a:pt x="852" y="172"/>
                </a:lnTo>
                <a:lnTo>
                  <a:pt x="828" y="148"/>
                </a:lnTo>
                <a:lnTo>
                  <a:pt x="768" y="96"/>
                </a:lnTo>
                <a:lnTo>
                  <a:pt x="722" y="62"/>
                </a:lnTo>
                <a:lnTo>
                  <a:pt x="693" y="35"/>
                </a:lnTo>
                <a:lnTo>
                  <a:pt x="643" y="67"/>
                </a:lnTo>
                <a:lnTo>
                  <a:pt x="635" y="43"/>
                </a:lnTo>
                <a:lnTo>
                  <a:pt x="565" y="42"/>
                </a:lnTo>
                <a:lnTo>
                  <a:pt x="557" y="42"/>
                </a:lnTo>
                <a:lnTo>
                  <a:pt x="525" y="0"/>
                </a:lnTo>
                <a:lnTo>
                  <a:pt x="491" y="7"/>
                </a:lnTo>
                <a:lnTo>
                  <a:pt x="469" y="22"/>
                </a:lnTo>
                <a:lnTo>
                  <a:pt x="425" y="32"/>
                </a:lnTo>
                <a:lnTo>
                  <a:pt x="411" y="23"/>
                </a:lnTo>
                <a:lnTo>
                  <a:pt x="387" y="47"/>
                </a:lnTo>
                <a:lnTo>
                  <a:pt x="372" y="43"/>
                </a:lnTo>
                <a:lnTo>
                  <a:pt x="309" y="51"/>
                </a:lnTo>
                <a:lnTo>
                  <a:pt x="294" y="47"/>
                </a:lnTo>
                <a:lnTo>
                  <a:pt x="285" y="52"/>
                </a:lnTo>
                <a:lnTo>
                  <a:pt x="314" y="84"/>
                </a:lnTo>
                <a:lnTo>
                  <a:pt x="294" y="115"/>
                </a:lnTo>
                <a:lnTo>
                  <a:pt x="297" y="135"/>
                </a:lnTo>
                <a:lnTo>
                  <a:pt x="297" y="144"/>
                </a:lnTo>
                <a:lnTo>
                  <a:pt x="332" y="144"/>
                </a:lnTo>
                <a:lnTo>
                  <a:pt x="342" y="164"/>
                </a:lnTo>
                <a:lnTo>
                  <a:pt x="342" y="183"/>
                </a:lnTo>
                <a:lnTo>
                  <a:pt x="332" y="187"/>
                </a:lnTo>
                <a:lnTo>
                  <a:pt x="319" y="177"/>
                </a:lnTo>
                <a:lnTo>
                  <a:pt x="304" y="183"/>
                </a:lnTo>
                <a:lnTo>
                  <a:pt x="294" y="191"/>
                </a:lnTo>
                <a:lnTo>
                  <a:pt x="272" y="177"/>
                </a:lnTo>
                <a:lnTo>
                  <a:pt x="263" y="161"/>
                </a:lnTo>
                <a:lnTo>
                  <a:pt x="242" y="168"/>
                </a:lnTo>
                <a:lnTo>
                  <a:pt x="242" y="173"/>
                </a:lnTo>
                <a:lnTo>
                  <a:pt x="225" y="161"/>
                </a:lnTo>
                <a:lnTo>
                  <a:pt x="206" y="177"/>
                </a:lnTo>
                <a:lnTo>
                  <a:pt x="180" y="183"/>
                </a:lnTo>
                <a:lnTo>
                  <a:pt x="171" y="177"/>
                </a:lnTo>
                <a:lnTo>
                  <a:pt x="165" y="161"/>
                </a:lnTo>
                <a:lnTo>
                  <a:pt x="131" y="159"/>
                </a:lnTo>
                <a:lnTo>
                  <a:pt x="75" y="153"/>
                </a:lnTo>
                <a:lnTo>
                  <a:pt x="61" y="159"/>
                </a:lnTo>
                <a:lnTo>
                  <a:pt x="56" y="168"/>
                </a:lnTo>
                <a:lnTo>
                  <a:pt x="46" y="164"/>
                </a:lnTo>
                <a:lnTo>
                  <a:pt x="37" y="182"/>
                </a:lnTo>
                <a:lnTo>
                  <a:pt x="31" y="192"/>
                </a:lnTo>
                <a:lnTo>
                  <a:pt x="31" y="200"/>
                </a:lnTo>
                <a:lnTo>
                  <a:pt x="36" y="212"/>
                </a:lnTo>
                <a:lnTo>
                  <a:pt x="27" y="216"/>
                </a:lnTo>
                <a:lnTo>
                  <a:pt x="18" y="192"/>
                </a:lnTo>
                <a:lnTo>
                  <a:pt x="3" y="195"/>
                </a:lnTo>
                <a:lnTo>
                  <a:pt x="0" y="228"/>
                </a:lnTo>
                <a:lnTo>
                  <a:pt x="0" y="245"/>
                </a:lnTo>
                <a:lnTo>
                  <a:pt x="0" y="260"/>
                </a:lnTo>
                <a:lnTo>
                  <a:pt x="7" y="276"/>
                </a:lnTo>
                <a:lnTo>
                  <a:pt x="16" y="286"/>
                </a:lnTo>
                <a:lnTo>
                  <a:pt x="16" y="305"/>
                </a:lnTo>
                <a:lnTo>
                  <a:pt x="27" y="301"/>
                </a:lnTo>
                <a:lnTo>
                  <a:pt x="42" y="288"/>
                </a:lnTo>
                <a:lnTo>
                  <a:pt x="51" y="301"/>
                </a:lnTo>
                <a:lnTo>
                  <a:pt x="64" y="320"/>
                </a:lnTo>
                <a:lnTo>
                  <a:pt x="78" y="335"/>
                </a:lnTo>
                <a:lnTo>
                  <a:pt x="90" y="365"/>
                </a:lnTo>
                <a:lnTo>
                  <a:pt x="114" y="358"/>
                </a:lnTo>
                <a:lnTo>
                  <a:pt x="155" y="350"/>
                </a:lnTo>
                <a:lnTo>
                  <a:pt x="217" y="341"/>
                </a:lnTo>
                <a:lnTo>
                  <a:pt x="233" y="361"/>
                </a:lnTo>
                <a:lnTo>
                  <a:pt x="236" y="400"/>
                </a:lnTo>
                <a:lnTo>
                  <a:pt x="206" y="408"/>
                </a:lnTo>
                <a:lnTo>
                  <a:pt x="180" y="414"/>
                </a:lnTo>
                <a:lnTo>
                  <a:pt x="182" y="443"/>
                </a:lnTo>
                <a:lnTo>
                  <a:pt x="143" y="443"/>
                </a:lnTo>
                <a:lnTo>
                  <a:pt x="180" y="501"/>
                </a:lnTo>
                <a:lnTo>
                  <a:pt x="198" y="505"/>
                </a:lnTo>
                <a:lnTo>
                  <a:pt x="215" y="508"/>
                </a:lnTo>
                <a:lnTo>
                  <a:pt x="222" y="529"/>
                </a:lnTo>
                <a:lnTo>
                  <a:pt x="232" y="522"/>
                </a:lnTo>
                <a:lnTo>
                  <a:pt x="265" y="518"/>
                </a:lnTo>
                <a:lnTo>
                  <a:pt x="282" y="524"/>
                </a:lnTo>
                <a:lnTo>
                  <a:pt x="294" y="537"/>
                </a:lnTo>
                <a:lnTo>
                  <a:pt x="305" y="524"/>
                </a:lnTo>
                <a:lnTo>
                  <a:pt x="327" y="528"/>
                </a:lnTo>
                <a:lnTo>
                  <a:pt x="289" y="402"/>
                </a:lnTo>
                <a:lnTo>
                  <a:pt x="304" y="397"/>
                </a:lnTo>
                <a:lnTo>
                  <a:pt x="352" y="369"/>
                </a:lnTo>
                <a:lnTo>
                  <a:pt x="361" y="368"/>
                </a:lnTo>
                <a:lnTo>
                  <a:pt x="353" y="358"/>
                </a:lnTo>
                <a:lnTo>
                  <a:pt x="363" y="364"/>
                </a:lnTo>
                <a:lnTo>
                  <a:pt x="363" y="350"/>
                </a:lnTo>
                <a:lnTo>
                  <a:pt x="372" y="341"/>
                </a:lnTo>
                <a:lnTo>
                  <a:pt x="375" y="345"/>
                </a:lnTo>
                <a:lnTo>
                  <a:pt x="385" y="345"/>
                </a:lnTo>
                <a:lnTo>
                  <a:pt x="396" y="352"/>
                </a:lnTo>
                <a:lnTo>
                  <a:pt x="410" y="337"/>
                </a:lnTo>
                <a:lnTo>
                  <a:pt x="419" y="341"/>
                </a:lnTo>
                <a:lnTo>
                  <a:pt x="407" y="364"/>
                </a:lnTo>
                <a:lnTo>
                  <a:pt x="414" y="392"/>
                </a:lnTo>
                <a:lnTo>
                  <a:pt x="443" y="409"/>
                </a:lnTo>
                <a:lnTo>
                  <a:pt x="443" y="414"/>
                </a:lnTo>
                <a:lnTo>
                  <a:pt x="433" y="429"/>
                </a:lnTo>
                <a:lnTo>
                  <a:pt x="438" y="438"/>
                </a:lnTo>
                <a:lnTo>
                  <a:pt x="468" y="451"/>
                </a:lnTo>
                <a:lnTo>
                  <a:pt x="476" y="467"/>
                </a:lnTo>
                <a:lnTo>
                  <a:pt x="506" y="458"/>
                </a:lnTo>
                <a:lnTo>
                  <a:pt x="539" y="451"/>
                </a:lnTo>
                <a:lnTo>
                  <a:pt x="565" y="506"/>
                </a:lnTo>
                <a:lnTo>
                  <a:pt x="576" y="530"/>
                </a:lnTo>
                <a:lnTo>
                  <a:pt x="567" y="538"/>
                </a:lnTo>
                <a:lnTo>
                  <a:pt x="562" y="549"/>
                </a:lnTo>
                <a:lnTo>
                  <a:pt x="586" y="558"/>
                </a:lnTo>
                <a:lnTo>
                  <a:pt x="593" y="569"/>
                </a:lnTo>
                <a:lnTo>
                  <a:pt x="629" y="558"/>
                </a:lnTo>
                <a:lnTo>
                  <a:pt x="640" y="569"/>
                </a:lnTo>
                <a:lnTo>
                  <a:pt x="665" y="554"/>
                </a:lnTo>
                <a:lnTo>
                  <a:pt x="682" y="552"/>
                </a:lnTo>
                <a:lnTo>
                  <a:pt x="703" y="556"/>
                </a:lnTo>
                <a:lnTo>
                  <a:pt x="748" y="556"/>
                </a:lnTo>
                <a:lnTo>
                  <a:pt x="736" y="544"/>
                </a:lnTo>
                <a:lnTo>
                  <a:pt x="736" y="528"/>
                </a:lnTo>
                <a:lnTo>
                  <a:pt x="742" y="519"/>
                </a:lnTo>
                <a:lnTo>
                  <a:pt x="742" y="510"/>
                </a:lnTo>
                <a:lnTo>
                  <a:pt x="727" y="501"/>
                </a:lnTo>
                <a:lnTo>
                  <a:pt x="758" y="499"/>
                </a:lnTo>
                <a:lnTo>
                  <a:pt x="783" y="501"/>
                </a:lnTo>
                <a:lnTo>
                  <a:pt x="789" y="510"/>
                </a:lnTo>
                <a:lnTo>
                  <a:pt x="809" y="506"/>
                </a:lnTo>
                <a:lnTo>
                  <a:pt x="794" y="482"/>
                </a:lnTo>
                <a:lnTo>
                  <a:pt x="811" y="477"/>
                </a:lnTo>
                <a:lnTo>
                  <a:pt x="882" y="487"/>
                </a:lnTo>
                <a:lnTo>
                  <a:pt x="938" y="494"/>
                </a:lnTo>
                <a:lnTo>
                  <a:pt x="980" y="515"/>
                </a:lnTo>
                <a:lnTo>
                  <a:pt x="1004" y="515"/>
                </a:lnTo>
                <a:lnTo>
                  <a:pt x="1010" y="537"/>
                </a:lnTo>
                <a:lnTo>
                  <a:pt x="1027" y="487"/>
                </a:lnTo>
                <a:lnTo>
                  <a:pt x="1004" y="433"/>
                </a:lnTo>
                <a:lnTo>
                  <a:pt x="1072" y="414"/>
                </a:lnTo>
                <a:lnTo>
                  <a:pt x="1081" y="385"/>
                </a:lnTo>
                <a:lnTo>
                  <a:pt x="1091" y="341"/>
                </a:lnTo>
                <a:lnTo>
                  <a:pt x="1166" y="345"/>
                </a:lnTo>
                <a:lnTo>
                  <a:pt x="1179" y="292"/>
                </a:lnTo>
                <a:close/>
              </a:path>
            </a:pathLst>
          </a:custGeom>
          <a:gradFill rotWithShape="0">
            <a:gsLst>
              <a:gs pos="0">
                <a:srgbClr val="FFFF00"/>
              </a:gs>
              <a:gs pos="100000">
                <a:srgbClr val="767600"/>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724" name="Freeform 244"/>
          <p:cNvSpPr>
            <a:spLocks/>
          </p:cNvSpPr>
          <p:nvPr/>
        </p:nvSpPr>
        <p:spPr bwMode="auto">
          <a:xfrm>
            <a:off x="5718326" y="3864177"/>
            <a:ext cx="419100" cy="279400"/>
          </a:xfrm>
          <a:custGeom>
            <a:avLst/>
            <a:gdLst>
              <a:gd name="T0" fmla="*/ 49 w 527"/>
              <a:gd name="T1" fmla="*/ 156 h 352"/>
              <a:gd name="T2" fmla="*/ 59 w 527"/>
              <a:gd name="T3" fmla="*/ 133 h 352"/>
              <a:gd name="T4" fmla="*/ 72 w 527"/>
              <a:gd name="T5" fmla="*/ 119 h 352"/>
              <a:gd name="T6" fmla="*/ 93 w 527"/>
              <a:gd name="T7" fmla="*/ 126 h 352"/>
              <a:gd name="T8" fmla="*/ 118 w 527"/>
              <a:gd name="T9" fmla="*/ 133 h 352"/>
              <a:gd name="T10" fmla="*/ 125 w 527"/>
              <a:gd name="T11" fmla="*/ 142 h 352"/>
              <a:gd name="T12" fmla="*/ 144 w 527"/>
              <a:gd name="T13" fmla="*/ 156 h 352"/>
              <a:gd name="T14" fmla="*/ 156 w 527"/>
              <a:gd name="T15" fmla="*/ 199 h 352"/>
              <a:gd name="T16" fmla="*/ 175 w 527"/>
              <a:gd name="T17" fmla="*/ 195 h 352"/>
              <a:gd name="T18" fmla="*/ 206 w 527"/>
              <a:gd name="T19" fmla="*/ 199 h 352"/>
              <a:gd name="T20" fmla="*/ 247 w 527"/>
              <a:gd name="T21" fmla="*/ 246 h 352"/>
              <a:gd name="T22" fmla="*/ 292 w 527"/>
              <a:gd name="T23" fmla="*/ 275 h 352"/>
              <a:gd name="T24" fmla="*/ 333 w 527"/>
              <a:gd name="T25" fmla="*/ 304 h 352"/>
              <a:gd name="T26" fmla="*/ 350 w 527"/>
              <a:gd name="T27" fmla="*/ 352 h 352"/>
              <a:gd name="T28" fmla="*/ 378 w 527"/>
              <a:gd name="T29" fmla="*/ 315 h 352"/>
              <a:gd name="T30" fmla="*/ 380 w 527"/>
              <a:gd name="T31" fmla="*/ 276 h 352"/>
              <a:gd name="T32" fmla="*/ 365 w 527"/>
              <a:gd name="T33" fmla="*/ 223 h 352"/>
              <a:gd name="T34" fmla="*/ 399 w 527"/>
              <a:gd name="T35" fmla="*/ 214 h 352"/>
              <a:gd name="T36" fmla="*/ 442 w 527"/>
              <a:gd name="T37" fmla="*/ 223 h 352"/>
              <a:gd name="T38" fmla="*/ 515 w 527"/>
              <a:gd name="T39" fmla="*/ 219 h 352"/>
              <a:gd name="T40" fmla="*/ 515 w 527"/>
              <a:gd name="T41" fmla="*/ 186 h 352"/>
              <a:gd name="T42" fmla="*/ 429 w 527"/>
              <a:gd name="T43" fmla="*/ 186 h 352"/>
              <a:gd name="T44" fmla="*/ 388 w 527"/>
              <a:gd name="T45" fmla="*/ 183 h 352"/>
              <a:gd name="T46" fmla="*/ 349 w 527"/>
              <a:gd name="T47" fmla="*/ 199 h 352"/>
              <a:gd name="T48" fmla="*/ 321 w 527"/>
              <a:gd name="T49" fmla="*/ 195 h 352"/>
              <a:gd name="T50" fmla="*/ 300 w 527"/>
              <a:gd name="T51" fmla="*/ 198 h 352"/>
              <a:gd name="T52" fmla="*/ 278 w 527"/>
              <a:gd name="T53" fmla="*/ 183 h 352"/>
              <a:gd name="T54" fmla="*/ 276 w 527"/>
              <a:gd name="T55" fmla="*/ 170 h 352"/>
              <a:gd name="T56" fmla="*/ 273 w 527"/>
              <a:gd name="T57" fmla="*/ 131 h 352"/>
              <a:gd name="T58" fmla="*/ 189 w 527"/>
              <a:gd name="T59" fmla="*/ 98 h 352"/>
              <a:gd name="T60" fmla="*/ 149 w 527"/>
              <a:gd name="T61" fmla="*/ 70 h 352"/>
              <a:gd name="T62" fmla="*/ 96 w 527"/>
              <a:gd name="T63" fmla="*/ 85 h 352"/>
              <a:gd name="T64" fmla="*/ 62 w 527"/>
              <a:gd name="T65" fmla="*/ 36 h 352"/>
              <a:gd name="T66" fmla="*/ 63 w 527"/>
              <a:gd name="T67" fmla="*/ 0 h 352"/>
              <a:gd name="T68" fmla="*/ 38 w 527"/>
              <a:gd name="T69" fmla="*/ 160 h 3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7"/>
              <a:gd name="T106" fmla="*/ 0 h 352"/>
              <a:gd name="T107" fmla="*/ 527 w 527"/>
              <a:gd name="T108" fmla="*/ 352 h 3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7" h="352">
                <a:moveTo>
                  <a:pt x="38" y="160"/>
                </a:moveTo>
                <a:lnTo>
                  <a:pt x="49" y="156"/>
                </a:lnTo>
                <a:lnTo>
                  <a:pt x="54" y="143"/>
                </a:lnTo>
                <a:lnTo>
                  <a:pt x="59" y="133"/>
                </a:lnTo>
                <a:lnTo>
                  <a:pt x="74" y="138"/>
                </a:lnTo>
                <a:lnTo>
                  <a:pt x="72" y="119"/>
                </a:lnTo>
                <a:lnTo>
                  <a:pt x="86" y="114"/>
                </a:lnTo>
                <a:lnTo>
                  <a:pt x="93" y="126"/>
                </a:lnTo>
                <a:lnTo>
                  <a:pt x="107" y="126"/>
                </a:lnTo>
                <a:lnTo>
                  <a:pt x="118" y="133"/>
                </a:lnTo>
                <a:lnTo>
                  <a:pt x="125" y="138"/>
                </a:lnTo>
                <a:lnTo>
                  <a:pt x="125" y="142"/>
                </a:lnTo>
                <a:lnTo>
                  <a:pt x="129" y="152"/>
                </a:lnTo>
                <a:lnTo>
                  <a:pt x="144" y="156"/>
                </a:lnTo>
                <a:lnTo>
                  <a:pt x="144" y="172"/>
                </a:lnTo>
                <a:lnTo>
                  <a:pt x="156" y="199"/>
                </a:lnTo>
                <a:lnTo>
                  <a:pt x="170" y="201"/>
                </a:lnTo>
                <a:lnTo>
                  <a:pt x="175" y="195"/>
                </a:lnTo>
                <a:lnTo>
                  <a:pt x="192" y="186"/>
                </a:lnTo>
                <a:lnTo>
                  <a:pt x="206" y="199"/>
                </a:lnTo>
                <a:lnTo>
                  <a:pt x="222" y="219"/>
                </a:lnTo>
                <a:lnTo>
                  <a:pt x="247" y="246"/>
                </a:lnTo>
                <a:lnTo>
                  <a:pt x="292" y="256"/>
                </a:lnTo>
                <a:lnTo>
                  <a:pt x="292" y="275"/>
                </a:lnTo>
                <a:lnTo>
                  <a:pt x="319" y="286"/>
                </a:lnTo>
                <a:lnTo>
                  <a:pt x="333" y="304"/>
                </a:lnTo>
                <a:lnTo>
                  <a:pt x="323" y="352"/>
                </a:lnTo>
                <a:lnTo>
                  <a:pt x="350" y="352"/>
                </a:lnTo>
                <a:lnTo>
                  <a:pt x="366" y="328"/>
                </a:lnTo>
                <a:lnTo>
                  <a:pt x="378" y="315"/>
                </a:lnTo>
                <a:lnTo>
                  <a:pt x="385" y="300"/>
                </a:lnTo>
                <a:lnTo>
                  <a:pt x="380" y="276"/>
                </a:lnTo>
                <a:lnTo>
                  <a:pt x="360" y="267"/>
                </a:lnTo>
                <a:lnTo>
                  <a:pt x="365" y="223"/>
                </a:lnTo>
                <a:lnTo>
                  <a:pt x="383" y="208"/>
                </a:lnTo>
                <a:lnTo>
                  <a:pt x="399" y="214"/>
                </a:lnTo>
                <a:lnTo>
                  <a:pt x="437" y="205"/>
                </a:lnTo>
                <a:lnTo>
                  <a:pt x="442" y="223"/>
                </a:lnTo>
                <a:lnTo>
                  <a:pt x="466" y="223"/>
                </a:lnTo>
                <a:lnTo>
                  <a:pt x="515" y="219"/>
                </a:lnTo>
                <a:lnTo>
                  <a:pt x="527" y="199"/>
                </a:lnTo>
                <a:lnTo>
                  <a:pt x="515" y="186"/>
                </a:lnTo>
                <a:lnTo>
                  <a:pt x="484" y="186"/>
                </a:lnTo>
                <a:lnTo>
                  <a:pt x="429" y="186"/>
                </a:lnTo>
                <a:lnTo>
                  <a:pt x="409" y="186"/>
                </a:lnTo>
                <a:lnTo>
                  <a:pt x="388" y="183"/>
                </a:lnTo>
                <a:lnTo>
                  <a:pt x="351" y="201"/>
                </a:lnTo>
                <a:lnTo>
                  <a:pt x="349" y="199"/>
                </a:lnTo>
                <a:lnTo>
                  <a:pt x="340" y="190"/>
                </a:lnTo>
                <a:lnTo>
                  <a:pt x="321" y="195"/>
                </a:lnTo>
                <a:lnTo>
                  <a:pt x="304" y="201"/>
                </a:lnTo>
                <a:lnTo>
                  <a:pt x="300" y="198"/>
                </a:lnTo>
                <a:lnTo>
                  <a:pt x="298" y="190"/>
                </a:lnTo>
                <a:lnTo>
                  <a:pt x="278" y="183"/>
                </a:lnTo>
                <a:lnTo>
                  <a:pt x="273" y="181"/>
                </a:lnTo>
                <a:lnTo>
                  <a:pt x="276" y="170"/>
                </a:lnTo>
                <a:lnTo>
                  <a:pt x="288" y="162"/>
                </a:lnTo>
                <a:lnTo>
                  <a:pt x="273" y="131"/>
                </a:lnTo>
                <a:lnTo>
                  <a:pt x="250" y="83"/>
                </a:lnTo>
                <a:lnTo>
                  <a:pt x="189" y="98"/>
                </a:lnTo>
                <a:lnTo>
                  <a:pt x="175" y="83"/>
                </a:lnTo>
                <a:lnTo>
                  <a:pt x="149" y="70"/>
                </a:lnTo>
                <a:lnTo>
                  <a:pt x="121" y="90"/>
                </a:lnTo>
                <a:lnTo>
                  <a:pt x="96" y="85"/>
                </a:lnTo>
                <a:lnTo>
                  <a:pt x="67" y="61"/>
                </a:lnTo>
                <a:lnTo>
                  <a:pt x="62" y="36"/>
                </a:lnTo>
                <a:lnTo>
                  <a:pt x="64" y="17"/>
                </a:lnTo>
                <a:lnTo>
                  <a:pt x="63" y="0"/>
                </a:lnTo>
                <a:lnTo>
                  <a:pt x="0" y="36"/>
                </a:lnTo>
                <a:lnTo>
                  <a:pt x="38" y="160"/>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725" name="Freeform 245"/>
          <p:cNvSpPr>
            <a:spLocks/>
          </p:cNvSpPr>
          <p:nvPr/>
        </p:nvSpPr>
        <p:spPr bwMode="auto">
          <a:xfrm>
            <a:off x="5664351" y="3954665"/>
            <a:ext cx="320675" cy="246062"/>
          </a:xfrm>
          <a:custGeom>
            <a:avLst/>
            <a:gdLst>
              <a:gd name="T0" fmla="*/ 0 w 404"/>
              <a:gd name="T1" fmla="*/ 42 h 309"/>
              <a:gd name="T2" fmla="*/ 2 w 404"/>
              <a:gd name="T3" fmla="*/ 85 h 309"/>
              <a:gd name="T4" fmla="*/ 24 w 404"/>
              <a:gd name="T5" fmla="*/ 58 h 309"/>
              <a:gd name="T6" fmla="*/ 55 w 404"/>
              <a:gd name="T7" fmla="*/ 91 h 309"/>
              <a:gd name="T8" fmla="*/ 42 w 404"/>
              <a:gd name="T9" fmla="*/ 109 h 309"/>
              <a:gd name="T10" fmla="*/ 5 w 404"/>
              <a:gd name="T11" fmla="*/ 93 h 309"/>
              <a:gd name="T12" fmla="*/ 0 w 404"/>
              <a:gd name="T13" fmla="*/ 118 h 309"/>
              <a:gd name="T14" fmla="*/ 5 w 404"/>
              <a:gd name="T15" fmla="*/ 135 h 309"/>
              <a:gd name="T16" fmla="*/ 24 w 404"/>
              <a:gd name="T17" fmla="*/ 138 h 309"/>
              <a:gd name="T18" fmla="*/ 16 w 404"/>
              <a:gd name="T19" fmla="*/ 157 h 309"/>
              <a:gd name="T20" fmla="*/ 33 w 404"/>
              <a:gd name="T21" fmla="*/ 169 h 309"/>
              <a:gd name="T22" fmla="*/ 33 w 404"/>
              <a:gd name="T23" fmla="*/ 224 h 309"/>
              <a:gd name="T24" fmla="*/ 89 w 404"/>
              <a:gd name="T25" fmla="*/ 209 h 309"/>
              <a:gd name="T26" fmla="*/ 118 w 404"/>
              <a:gd name="T27" fmla="*/ 191 h 309"/>
              <a:gd name="T28" fmla="*/ 190 w 404"/>
              <a:gd name="T29" fmla="*/ 229 h 309"/>
              <a:gd name="T30" fmla="*/ 234 w 404"/>
              <a:gd name="T31" fmla="*/ 249 h 309"/>
              <a:gd name="T32" fmla="*/ 244 w 404"/>
              <a:gd name="T33" fmla="*/ 260 h 309"/>
              <a:gd name="T34" fmla="*/ 248 w 404"/>
              <a:gd name="T35" fmla="*/ 288 h 309"/>
              <a:gd name="T36" fmla="*/ 291 w 404"/>
              <a:gd name="T37" fmla="*/ 309 h 309"/>
              <a:gd name="T38" fmla="*/ 352 w 404"/>
              <a:gd name="T39" fmla="*/ 234 h 309"/>
              <a:gd name="T40" fmla="*/ 392 w 404"/>
              <a:gd name="T41" fmla="*/ 234 h 309"/>
              <a:gd name="T42" fmla="*/ 399 w 404"/>
              <a:gd name="T43" fmla="*/ 205 h 309"/>
              <a:gd name="T44" fmla="*/ 404 w 404"/>
              <a:gd name="T45" fmla="*/ 191 h 309"/>
              <a:gd name="T46" fmla="*/ 390 w 404"/>
              <a:gd name="T47" fmla="*/ 172 h 309"/>
              <a:gd name="T48" fmla="*/ 361 w 404"/>
              <a:gd name="T49" fmla="*/ 159 h 309"/>
              <a:gd name="T50" fmla="*/ 358 w 404"/>
              <a:gd name="T51" fmla="*/ 142 h 309"/>
              <a:gd name="T52" fmla="*/ 316 w 404"/>
              <a:gd name="T53" fmla="*/ 132 h 309"/>
              <a:gd name="T54" fmla="*/ 291 w 404"/>
              <a:gd name="T55" fmla="*/ 105 h 309"/>
              <a:gd name="T56" fmla="*/ 281 w 404"/>
              <a:gd name="T57" fmla="*/ 87 h 309"/>
              <a:gd name="T58" fmla="*/ 261 w 404"/>
              <a:gd name="T59" fmla="*/ 70 h 309"/>
              <a:gd name="T60" fmla="*/ 248 w 404"/>
              <a:gd name="T61" fmla="*/ 80 h 309"/>
              <a:gd name="T62" fmla="*/ 239 w 404"/>
              <a:gd name="T63" fmla="*/ 87 h 309"/>
              <a:gd name="T64" fmla="*/ 225 w 404"/>
              <a:gd name="T65" fmla="*/ 85 h 309"/>
              <a:gd name="T66" fmla="*/ 213 w 404"/>
              <a:gd name="T67" fmla="*/ 58 h 309"/>
              <a:gd name="T68" fmla="*/ 213 w 404"/>
              <a:gd name="T69" fmla="*/ 42 h 309"/>
              <a:gd name="T70" fmla="*/ 198 w 404"/>
              <a:gd name="T71" fmla="*/ 38 h 309"/>
              <a:gd name="T72" fmla="*/ 193 w 404"/>
              <a:gd name="T73" fmla="*/ 24 h 309"/>
              <a:gd name="T74" fmla="*/ 176 w 404"/>
              <a:gd name="T75" fmla="*/ 12 h 309"/>
              <a:gd name="T76" fmla="*/ 162 w 404"/>
              <a:gd name="T77" fmla="*/ 12 h 309"/>
              <a:gd name="T78" fmla="*/ 155 w 404"/>
              <a:gd name="T79" fmla="*/ 0 h 309"/>
              <a:gd name="T80" fmla="*/ 141 w 404"/>
              <a:gd name="T81" fmla="*/ 5 h 309"/>
              <a:gd name="T82" fmla="*/ 146 w 404"/>
              <a:gd name="T83" fmla="*/ 24 h 309"/>
              <a:gd name="T84" fmla="*/ 138 w 404"/>
              <a:gd name="T85" fmla="*/ 21 h 309"/>
              <a:gd name="T86" fmla="*/ 128 w 404"/>
              <a:gd name="T87" fmla="*/ 19 h 309"/>
              <a:gd name="T88" fmla="*/ 118 w 404"/>
              <a:gd name="T89" fmla="*/ 42 h 309"/>
              <a:gd name="T90" fmla="*/ 105 w 404"/>
              <a:gd name="T91" fmla="*/ 46 h 309"/>
              <a:gd name="T92" fmla="*/ 89 w 404"/>
              <a:gd name="T93" fmla="*/ 42 h 309"/>
              <a:gd name="T94" fmla="*/ 74 w 404"/>
              <a:gd name="T95" fmla="*/ 55 h 309"/>
              <a:gd name="T96" fmla="*/ 62 w 404"/>
              <a:gd name="T97" fmla="*/ 42 h 309"/>
              <a:gd name="T98" fmla="*/ 43 w 404"/>
              <a:gd name="T99" fmla="*/ 33 h 309"/>
              <a:gd name="T100" fmla="*/ 0 w 404"/>
              <a:gd name="T101" fmla="*/ 42 h 30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4"/>
              <a:gd name="T154" fmla="*/ 0 h 309"/>
              <a:gd name="T155" fmla="*/ 404 w 404"/>
              <a:gd name="T156" fmla="*/ 309 h 30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4" h="309">
                <a:moveTo>
                  <a:pt x="0" y="42"/>
                </a:moveTo>
                <a:lnTo>
                  <a:pt x="2" y="85"/>
                </a:lnTo>
                <a:lnTo>
                  <a:pt x="24" y="58"/>
                </a:lnTo>
                <a:lnTo>
                  <a:pt x="55" y="91"/>
                </a:lnTo>
                <a:lnTo>
                  <a:pt x="42" y="109"/>
                </a:lnTo>
                <a:lnTo>
                  <a:pt x="5" y="93"/>
                </a:lnTo>
                <a:lnTo>
                  <a:pt x="0" y="118"/>
                </a:lnTo>
                <a:lnTo>
                  <a:pt x="5" y="135"/>
                </a:lnTo>
                <a:lnTo>
                  <a:pt x="24" y="138"/>
                </a:lnTo>
                <a:lnTo>
                  <a:pt x="16" y="157"/>
                </a:lnTo>
                <a:lnTo>
                  <a:pt x="33" y="169"/>
                </a:lnTo>
                <a:lnTo>
                  <a:pt x="33" y="224"/>
                </a:lnTo>
                <a:lnTo>
                  <a:pt x="89" y="209"/>
                </a:lnTo>
                <a:lnTo>
                  <a:pt x="118" y="191"/>
                </a:lnTo>
                <a:lnTo>
                  <a:pt x="190" y="229"/>
                </a:lnTo>
                <a:lnTo>
                  <a:pt x="234" y="249"/>
                </a:lnTo>
                <a:lnTo>
                  <a:pt x="244" y="260"/>
                </a:lnTo>
                <a:lnTo>
                  <a:pt x="248" y="288"/>
                </a:lnTo>
                <a:lnTo>
                  <a:pt x="291" y="309"/>
                </a:lnTo>
                <a:lnTo>
                  <a:pt x="352" y="234"/>
                </a:lnTo>
                <a:lnTo>
                  <a:pt x="392" y="234"/>
                </a:lnTo>
                <a:lnTo>
                  <a:pt x="399" y="205"/>
                </a:lnTo>
                <a:lnTo>
                  <a:pt x="404" y="191"/>
                </a:lnTo>
                <a:lnTo>
                  <a:pt x="390" y="172"/>
                </a:lnTo>
                <a:lnTo>
                  <a:pt x="361" y="159"/>
                </a:lnTo>
                <a:lnTo>
                  <a:pt x="358" y="142"/>
                </a:lnTo>
                <a:lnTo>
                  <a:pt x="316" y="132"/>
                </a:lnTo>
                <a:lnTo>
                  <a:pt x="291" y="105"/>
                </a:lnTo>
                <a:lnTo>
                  <a:pt x="281" y="87"/>
                </a:lnTo>
                <a:lnTo>
                  <a:pt x="261" y="70"/>
                </a:lnTo>
                <a:lnTo>
                  <a:pt x="248" y="80"/>
                </a:lnTo>
                <a:lnTo>
                  <a:pt x="239" y="87"/>
                </a:lnTo>
                <a:lnTo>
                  <a:pt x="225" y="85"/>
                </a:lnTo>
                <a:lnTo>
                  <a:pt x="213" y="58"/>
                </a:lnTo>
                <a:lnTo>
                  <a:pt x="213" y="42"/>
                </a:lnTo>
                <a:lnTo>
                  <a:pt x="198" y="38"/>
                </a:lnTo>
                <a:lnTo>
                  <a:pt x="193" y="24"/>
                </a:lnTo>
                <a:lnTo>
                  <a:pt x="176" y="12"/>
                </a:lnTo>
                <a:lnTo>
                  <a:pt x="162" y="12"/>
                </a:lnTo>
                <a:lnTo>
                  <a:pt x="155" y="0"/>
                </a:lnTo>
                <a:lnTo>
                  <a:pt x="141" y="5"/>
                </a:lnTo>
                <a:lnTo>
                  <a:pt x="146" y="24"/>
                </a:lnTo>
                <a:lnTo>
                  <a:pt x="138" y="21"/>
                </a:lnTo>
                <a:lnTo>
                  <a:pt x="128" y="19"/>
                </a:lnTo>
                <a:lnTo>
                  <a:pt x="118" y="42"/>
                </a:lnTo>
                <a:lnTo>
                  <a:pt x="105" y="46"/>
                </a:lnTo>
                <a:lnTo>
                  <a:pt x="89" y="42"/>
                </a:lnTo>
                <a:lnTo>
                  <a:pt x="74" y="55"/>
                </a:lnTo>
                <a:lnTo>
                  <a:pt x="62" y="42"/>
                </a:lnTo>
                <a:lnTo>
                  <a:pt x="43" y="33"/>
                </a:lnTo>
                <a:lnTo>
                  <a:pt x="0" y="42"/>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726" name="Freeform 246"/>
          <p:cNvSpPr>
            <a:spLocks/>
          </p:cNvSpPr>
          <p:nvPr/>
        </p:nvSpPr>
        <p:spPr bwMode="auto">
          <a:xfrm>
            <a:off x="6023126" y="3951490"/>
            <a:ext cx="268288" cy="125412"/>
          </a:xfrm>
          <a:custGeom>
            <a:avLst/>
            <a:gdLst>
              <a:gd name="T0" fmla="*/ 86 w 337"/>
              <a:gd name="T1" fmla="*/ 114 h 158"/>
              <a:gd name="T2" fmla="*/ 59 w 337"/>
              <a:gd name="T3" fmla="*/ 114 h 158"/>
              <a:gd name="T4" fmla="*/ 14 w 337"/>
              <a:gd name="T5" fmla="*/ 119 h 158"/>
              <a:gd name="T6" fmla="*/ 0 w 337"/>
              <a:gd name="T7" fmla="*/ 137 h 158"/>
              <a:gd name="T8" fmla="*/ 14 w 337"/>
              <a:gd name="T9" fmla="*/ 143 h 158"/>
              <a:gd name="T10" fmla="*/ 24 w 337"/>
              <a:gd name="T11" fmla="*/ 149 h 158"/>
              <a:gd name="T12" fmla="*/ 91 w 337"/>
              <a:gd name="T13" fmla="*/ 147 h 158"/>
              <a:gd name="T14" fmla="*/ 136 w 337"/>
              <a:gd name="T15" fmla="*/ 147 h 158"/>
              <a:gd name="T16" fmla="*/ 156 w 337"/>
              <a:gd name="T17" fmla="*/ 158 h 158"/>
              <a:gd name="T18" fmla="*/ 163 w 337"/>
              <a:gd name="T19" fmla="*/ 138 h 158"/>
              <a:gd name="T20" fmla="*/ 183 w 337"/>
              <a:gd name="T21" fmla="*/ 137 h 158"/>
              <a:gd name="T22" fmla="*/ 211 w 337"/>
              <a:gd name="T23" fmla="*/ 129 h 158"/>
              <a:gd name="T24" fmla="*/ 234 w 337"/>
              <a:gd name="T25" fmla="*/ 123 h 158"/>
              <a:gd name="T26" fmla="*/ 275 w 337"/>
              <a:gd name="T27" fmla="*/ 99 h 158"/>
              <a:gd name="T28" fmla="*/ 322 w 337"/>
              <a:gd name="T29" fmla="*/ 74 h 158"/>
              <a:gd name="T30" fmla="*/ 337 w 337"/>
              <a:gd name="T31" fmla="*/ 60 h 158"/>
              <a:gd name="T32" fmla="*/ 332 w 337"/>
              <a:gd name="T33" fmla="*/ 38 h 158"/>
              <a:gd name="T34" fmla="*/ 308 w 337"/>
              <a:gd name="T35" fmla="*/ 38 h 158"/>
              <a:gd name="T36" fmla="*/ 287 w 337"/>
              <a:gd name="T37" fmla="*/ 26 h 158"/>
              <a:gd name="T38" fmla="*/ 265 w 337"/>
              <a:gd name="T39" fmla="*/ 17 h 158"/>
              <a:gd name="T40" fmla="*/ 210 w 337"/>
              <a:gd name="T41" fmla="*/ 10 h 158"/>
              <a:gd name="T42" fmla="*/ 139 w 337"/>
              <a:gd name="T43" fmla="*/ 0 h 158"/>
              <a:gd name="T44" fmla="*/ 124 w 337"/>
              <a:gd name="T45" fmla="*/ 5 h 158"/>
              <a:gd name="T46" fmla="*/ 129 w 337"/>
              <a:gd name="T47" fmla="*/ 17 h 158"/>
              <a:gd name="T48" fmla="*/ 137 w 337"/>
              <a:gd name="T49" fmla="*/ 29 h 158"/>
              <a:gd name="T50" fmla="*/ 117 w 337"/>
              <a:gd name="T51" fmla="*/ 33 h 158"/>
              <a:gd name="T52" fmla="*/ 111 w 337"/>
              <a:gd name="T53" fmla="*/ 24 h 158"/>
              <a:gd name="T54" fmla="*/ 89 w 337"/>
              <a:gd name="T55" fmla="*/ 22 h 158"/>
              <a:gd name="T56" fmla="*/ 55 w 337"/>
              <a:gd name="T57" fmla="*/ 24 h 158"/>
              <a:gd name="T58" fmla="*/ 70 w 337"/>
              <a:gd name="T59" fmla="*/ 33 h 158"/>
              <a:gd name="T60" fmla="*/ 73 w 337"/>
              <a:gd name="T61" fmla="*/ 42 h 158"/>
              <a:gd name="T62" fmla="*/ 64 w 337"/>
              <a:gd name="T63" fmla="*/ 51 h 158"/>
              <a:gd name="T64" fmla="*/ 64 w 337"/>
              <a:gd name="T65" fmla="*/ 67 h 158"/>
              <a:gd name="T66" fmla="*/ 76 w 337"/>
              <a:gd name="T67" fmla="*/ 79 h 158"/>
              <a:gd name="T68" fmla="*/ 117 w 337"/>
              <a:gd name="T69" fmla="*/ 79 h 158"/>
              <a:gd name="T70" fmla="*/ 131 w 337"/>
              <a:gd name="T71" fmla="*/ 77 h 158"/>
              <a:gd name="T72" fmla="*/ 144 w 337"/>
              <a:gd name="T73" fmla="*/ 92 h 158"/>
              <a:gd name="T74" fmla="*/ 131 w 337"/>
              <a:gd name="T75" fmla="*/ 110 h 158"/>
              <a:gd name="T76" fmla="*/ 116 w 337"/>
              <a:gd name="T77" fmla="*/ 110 h 158"/>
              <a:gd name="T78" fmla="*/ 101 w 337"/>
              <a:gd name="T79" fmla="*/ 110 h 158"/>
              <a:gd name="T80" fmla="*/ 93 w 337"/>
              <a:gd name="T81" fmla="*/ 110 h 158"/>
              <a:gd name="T82" fmla="*/ 86 w 337"/>
              <a:gd name="T83" fmla="*/ 114 h 15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37"/>
              <a:gd name="T127" fmla="*/ 0 h 158"/>
              <a:gd name="T128" fmla="*/ 337 w 337"/>
              <a:gd name="T129" fmla="*/ 158 h 15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37" h="158">
                <a:moveTo>
                  <a:pt x="86" y="114"/>
                </a:moveTo>
                <a:lnTo>
                  <a:pt x="59" y="114"/>
                </a:lnTo>
                <a:lnTo>
                  <a:pt x="14" y="119"/>
                </a:lnTo>
                <a:lnTo>
                  <a:pt x="0" y="137"/>
                </a:lnTo>
                <a:lnTo>
                  <a:pt x="14" y="143"/>
                </a:lnTo>
                <a:lnTo>
                  <a:pt x="24" y="149"/>
                </a:lnTo>
                <a:lnTo>
                  <a:pt x="91" y="147"/>
                </a:lnTo>
                <a:lnTo>
                  <a:pt x="136" y="147"/>
                </a:lnTo>
                <a:lnTo>
                  <a:pt x="156" y="158"/>
                </a:lnTo>
                <a:lnTo>
                  <a:pt x="163" y="138"/>
                </a:lnTo>
                <a:lnTo>
                  <a:pt x="183" y="137"/>
                </a:lnTo>
                <a:lnTo>
                  <a:pt x="211" y="129"/>
                </a:lnTo>
                <a:lnTo>
                  <a:pt x="234" y="123"/>
                </a:lnTo>
                <a:lnTo>
                  <a:pt x="275" y="99"/>
                </a:lnTo>
                <a:lnTo>
                  <a:pt x="322" y="74"/>
                </a:lnTo>
                <a:lnTo>
                  <a:pt x="337" y="60"/>
                </a:lnTo>
                <a:lnTo>
                  <a:pt x="332" y="38"/>
                </a:lnTo>
                <a:lnTo>
                  <a:pt x="308" y="38"/>
                </a:lnTo>
                <a:lnTo>
                  <a:pt x="287" y="26"/>
                </a:lnTo>
                <a:lnTo>
                  <a:pt x="265" y="17"/>
                </a:lnTo>
                <a:lnTo>
                  <a:pt x="210" y="10"/>
                </a:lnTo>
                <a:lnTo>
                  <a:pt x="139" y="0"/>
                </a:lnTo>
                <a:lnTo>
                  <a:pt x="124" y="5"/>
                </a:lnTo>
                <a:lnTo>
                  <a:pt x="129" y="17"/>
                </a:lnTo>
                <a:lnTo>
                  <a:pt x="137" y="29"/>
                </a:lnTo>
                <a:lnTo>
                  <a:pt x="117" y="33"/>
                </a:lnTo>
                <a:lnTo>
                  <a:pt x="111" y="24"/>
                </a:lnTo>
                <a:lnTo>
                  <a:pt x="89" y="22"/>
                </a:lnTo>
                <a:lnTo>
                  <a:pt x="55" y="24"/>
                </a:lnTo>
                <a:lnTo>
                  <a:pt x="70" y="33"/>
                </a:lnTo>
                <a:lnTo>
                  <a:pt x="73" y="42"/>
                </a:lnTo>
                <a:lnTo>
                  <a:pt x="64" y="51"/>
                </a:lnTo>
                <a:lnTo>
                  <a:pt x="64" y="67"/>
                </a:lnTo>
                <a:lnTo>
                  <a:pt x="76" y="79"/>
                </a:lnTo>
                <a:lnTo>
                  <a:pt x="117" y="79"/>
                </a:lnTo>
                <a:lnTo>
                  <a:pt x="131" y="77"/>
                </a:lnTo>
                <a:lnTo>
                  <a:pt x="144" y="92"/>
                </a:lnTo>
                <a:lnTo>
                  <a:pt x="131" y="110"/>
                </a:lnTo>
                <a:lnTo>
                  <a:pt x="116" y="110"/>
                </a:lnTo>
                <a:lnTo>
                  <a:pt x="101" y="110"/>
                </a:lnTo>
                <a:lnTo>
                  <a:pt x="93" y="110"/>
                </a:lnTo>
                <a:lnTo>
                  <a:pt x="86" y="114"/>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727" name="Freeform 247"/>
          <p:cNvSpPr>
            <a:spLocks/>
          </p:cNvSpPr>
          <p:nvPr/>
        </p:nvSpPr>
        <p:spPr bwMode="auto">
          <a:xfrm>
            <a:off x="5997726" y="4027690"/>
            <a:ext cx="169863" cy="127000"/>
          </a:xfrm>
          <a:custGeom>
            <a:avLst/>
            <a:gdLst>
              <a:gd name="T0" fmla="*/ 0 w 215"/>
              <a:gd name="T1" fmla="*/ 138 h 162"/>
              <a:gd name="T2" fmla="*/ 3 w 215"/>
              <a:gd name="T3" fmla="*/ 145 h 162"/>
              <a:gd name="T4" fmla="*/ 20 w 215"/>
              <a:gd name="T5" fmla="*/ 147 h 162"/>
              <a:gd name="T6" fmla="*/ 58 w 215"/>
              <a:gd name="T7" fmla="*/ 149 h 162"/>
              <a:gd name="T8" fmla="*/ 101 w 215"/>
              <a:gd name="T9" fmla="*/ 99 h 162"/>
              <a:gd name="T10" fmla="*/ 113 w 215"/>
              <a:gd name="T11" fmla="*/ 130 h 162"/>
              <a:gd name="T12" fmla="*/ 125 w 215"/>
              <a:gd name="T13" fmla="*/ 162 h 162"/>
              <a:gd name="T14" fmla="*/ 153 w 215"/>
              <a:gd name="T15" fmla="*/ 150 h 162"/>
              <a:gd name="T16" fmla="*/ 185 w 215"/>
              <a:gd name="T17" fmla="*/ 138 h 162"/>
              <a:gd name="T18" fmla="*/ 212 w 215"/>
              <a:gd name="T19" fmla="*/ 147 h 162"/>
              <a:gd name="T20" fmla="*/ 215 w 215"/>
              <a:gd name="T21" fmla="*/ 100 h 162"/>
              <a:gd name="T22" fmla="*/ 193 w 215"/>
              <a:gd name="T23" fmla="*/ 91 h 162"/>
              <a:gd name="T24" fmla="*/ 183 w 215"/>
              <a:gd name="T25" fmla="*/ 91 h 162"/>
              <a:gd name="T26" fmla="*/ 190 w 215"/>
              <a:gd name="T27" fmla="*/ 61 h 162"/>
              <a:gd name="T28" fmla="*/ 166 w 215"/>
              <a:gd name="T29" fmla="*/ 54 h 162"/>
              <a:gd name="T30" fmla="*/ 144 w 215"/>
              <a:gd name="T31" fmla="*/ 51 h 162"/>
              <a:gd name="T32" fmla="*/ 113 w 215"/>
              <a:gd name="T33" fmla="*/ 51 h 162"/>
              <a:gd name="T34" fmla="*/ 90 w 215"/>
              <a:gd name="T35" fmla="*/ 51 h 162"/>
              <a:gd name="T36" fmla="*/ 62 w 215"/>
              <a:gd name="T37" fmla="*/ 51 h 162"/>
              <a:gd name="T38" fmla="*/ 37 w 215"/>
              <a:gd name="T39" fmla="*/ 47 h 162"/>
              <a:gd name="T40" fmla="*/ 34 w 215"/>
              <a:gd name="T41" fmla="*/ 42 h 162"/>
              <a:gd name="T42" fmla="*/ 38 w 215"/>
              <a:gd name="T43" fmla="*/ 31 h 162"/>
              <a:gd name="T44" fmla="*/ 51 w 215"/>
              <a:gd name="T45" fmla="*/ 23 h 162"/>
              <a:gd name="T46" fmla="*/ 87 w 215"/>
              <a:gd name="T47" fmla="*/ 17 h 162"/>
              <a:gd name="T48" fmla="*/ 86 w 215"/>
              <a:gd name="T49" fmla="*/ 0 h 162"/>
              <a:gd name="T50" fmla="*/ 57 w 215"/>
              <a:gd name="T51" fmla="*/ 5 h 162"/>
              <a:gd name="T52" fmla="*/ 30 w 215"/>
              <a:gd name="T53" fmla="*/ 5 h 162"/>
              <a:gd name="T54" fmla="*/ 14 w 215"/>
              <a:gd name="T55" fmla="*/ 18 h 162"/>
              <a:gd name="T56" fmla="*/ 6 w 215"/>
              <a:gd name="T57" fmla="*/ 51 h 162"/>
              <a:gd name="T58" fmla="*/ 9 w 215"/>
              <a:gd name="T59" fmla="*/ 61 h 162"/>
              <a:gd name="T60" fmla="*/ 6 w 215"/>
              <a:gd name="T61" fmla="*/ 62 h 162"/>
              <a:gd name="T62" fmla="*/ 25 w 215"/>
              <a:gd name="T63" fmla="*/ 70 h 162"/>
              <a:gd name="T64" fmla="*/ 35 w 215"/>
              <a:gd name="T65" fmla="*/ 86 h 162"/>
              <a:gd name="T66" fmla="*/ 29 w 215"/>
              <a:gd name="T67" fmla="*/ 110 h 162"/>
              <a:gd name="T68" fmla="*/ 24 w 215"/>
              <a:gd name="T69" fmla="*/ 111 h 162"/>
              <a:gd name="T70" fmla="*/ 16 w 215"/>
              <a:gd name="T71" fmla="*/ 119 h 162"/>
              <a:gd name="T72" fmla="*/ 0 w 215"/>
              <a:gd name="T73" fmla="*/ 138 h 16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5"/>
              <a:gd name="T112" fmla="*/ 0 h 162"/>
              <a:gd name="T113" fmla="*/ 215 w 215"/>
              <a:gd name="T114" fmla="*/ 162 h 16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5" h="162">
                <a:moveTo>
                  <a:pt x="0" y="138"/>
                </a:moveTo>
                <a:lnTo>
                  <a:pt x="3" y="145"/>
                </a:lnTo>
                <a:lnTo>
                  <a:pt x="20" y="147"/>
                </a:lnTo>
                <a:lnTo>
                  <a:pt x="58" y="149"/>
                </a:lnTo>
                <a:lnTo>
                  <a:pt x="101" y="99"/>
                </a:lnTo>
                <a:lnTo>
                  <a:pt x="113" y="130"/>
                </a:lnTo>
                <a:lnTo>
                  <a:pt x="125" y="162"/>
                </a:lnTo>
                <a:lnTo>
                  <a:pt x="153" y="150"/>
                </a:lnTo>
                <a:lnTo>
                  <a:pt x="185" y="138"/>
                </a:lnTo>
                <a:lnTo>
                  <a:pt x="212" y="147"/>
                </a:lnTo>
                <a:lnTo>
                  <a:pt x="215" y="100"/>
                </a:lnTo>
                <a:lnTo>
                  <a:pt x="193" y="91"/>
                </a:lnTo>
                <a:lnTo>
                  <a:pt x="183" y="91"/>
                </a:lnTo>
                <a:lnTo>
                  <a:pt x="190" y="61"/>
                </a:lnTo>
                <a:lnTo>
                  <a:pt x="166" y="54"/>
                </a:lnTo>
                <a:lnTo>
                  <a:pt x="144" y="51"/>
                </a:lnTo>
                <a:lnTo>
                  <a:pt x="113" y="51"/>
                </a:lnTo>
                <a:lnTo>
                  <a:pt x="90" y="51"/>
                </a:lnTo>
                <a:lnTo>
                  <a:pt x="62" y="51"/>
                </a:lnTo>
                <a:lnTo>
                  <a:pt x="37" y="47"/>
                </a:lnTo>
                <a:lnTo>
                  <a:pt x="34" y="42"/>
                </a:lnTo>
                <a:lnTo>
                  <a:pt x="38" y="31"/>
                </a:lnTo>
                <a:lnTo>
                  <a:pt x="51" y="23"/>
                </a:lnTo>
                <a:lnTo>
                  <a:pt x="87" y="17"/>
                </a:lnTo>
                <a:lnTo>
                  <a:pt x="86" y="0"/>
                </a:lnTo>
                <a:lnTo>
                  <a:pt x="57" y="5"/>
                </a:lnTo>
                <a:lnTo>
                  <a:pt x="30" y="5"/>
                </a:lnTo>
                <a:lnTo>
                  <a:pt x="14" y="18"/>
                </a:lnTo>
                <a:lnTo>
                  <a:pt x="6" y="51"/>
                </a:lnTo>
                <a:lnTo>
                  <a:pt x="9" y="61"/>
                </a:lnTo>
                <a:lnTo>
                  <a:pt x="6" y="62"/>
                </a:lnTo>
                <a:lnTo>
                  <a:pt x="25" y="70"/>
                </a:lnTo>
                <a:lnTo>
                  <a:pt x="35" y="86"/>
                </a:lnTo>
                <a:lnTo>
                  <a:pt x="29" y="110"/>
                </a:lnTo>
                <a:lnTo>
                  <a:pt x="24" y="111"/>
                </a:lnTo>
                <a:lnTo>
                  <a:pt x="16" y="119"/>
                </a:lnTo>
                <a:lnTo>
                  <a:pt x="0" y="138"/>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grpSp>
        <p:nvGrpSpPr>
          <p:cNvPr id="17655" name="Group 273"/>
          <p:cNvGrpSpPr>
            <a:grpSpLocks/>
          </p:cNvGrpSpPr>
          <p:nvPr/>
        </p:nvGrpSpPr>
        <p:grpSpPr bwMode="auto">
          <a:xfrm>
            <a:off x="3729758" y="1668347"/>
            <a:ext cx="5067300" cy="330200"/>
            <a:chOff x="2003" y="3712"/>
            <a:chExt cx="3192" cy="208"/>
          </a:xfrm>
        </p:grpSpPr>
        <p:sp>
          <p:nvSpPr>
            <p:cNvPr id="17671" name="Rectangle 265"/>
            <p:cNvSpPr>
              <a:spLocks noChangeArrowheads="1"/>
            </p:cNvSpPr>
            <p:nvPr/>
          </p:nvSpPr>
          <p:spPr bwMode="auto">
            <a:xfrm>
              <a:off x="2003" y="3776"/>
              <a:ext cx="184" cy="144"/>
            </a:xfrm>
            <a:prstGeom prst="rect">
              <a:avLst/>
            </a:prstGeom>
            <a:gradFill rotWithShape="0">
              <a:gsLst>
                <a:gs pos="0">
                  <a:srgbClr val="CCFF99"/>
                </a:gs>
                <a:gs pos="100000">
                  <a:srgbClr val="5E7647"/>
                </a:gs>
              </a:gsLst>
              <a:path path="shape">
                <a:fillToRect l="50000" t="50000" r="50000" b="50000"/>
              </a:path>
            </a:gradFill>
            <a:ln>
              <a:noFill/>
            </a:ln>
            <a:effectLst/>
            <a:extLst>
              <a:ext uri="{91240B29-F687-4F45-9708-019B960494DF}">
                <a14:hiddenLine xmlns="" xmlns:a14="http://schemas.microsoft.com/office/drawing/2010/main" w="127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CA"/>
            </a:p>
          </p:txBody>
        </p:sp>
        <p:sp>
          <p:nvSpPr>
            <p:cNvPr id="17672" name="Text Box 266"/>
            <p:cNvSpPr txBox="1">
              <a:spLocks noChangeArrowheads="1"/>
            </p:cNvSpPr>
            <p:nvPr/>
          </p:nvSpPr>
          <p:spPr bwMode="auto">
            <a:xfrm>
              <a:off x="2163" y="3712"/>
              <a:ext cx="752" cy="192"/>
            </a:xfrm>
            <a:prstGeom prst="rect">
              <a:avLst/>
            </a:prstGeom>
            <a:noFill/>
            <a:ln>
              <a:noFill/>
            </a:ln>
            <a:effectLst/>
            <a:extLst>
              <a:ext uri="{909E8E84-426E-40DD-AFC4-6F175D3DCCD1}">
                <a14:hiddenFill xmlns="" xmlns:a14="http://schemas.microsoft.com/office/drawing/2010/main">
                  <a:solidFill>
                    <a:srgbClr val="4F81BD"/>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CA" sz="1400" b="1" dirty="0">
                  <a:solidFill>
                    <a:srgbClr val="1F497D"/>
                  </a:solidFill>
                </a:rPr>
                <a:t>operating</a:t>
              </a:r>
            </a:p>
          </p:txBody>
        </p:sp>
        <p:sp>
          <p:nvSpPr>
            <p:cNvPr id="17673" name="Rectangle 267"/>
            <p:cNvSpPr>
              <a:spLocks noChangeArrowheads="1"/>
            </p:cNvSpPr>
            <p:nvPr/>
          </p:nvSpPr>
          <p:spPr bwMode="auto">
            <a:xfrm>
              <a:off x="2963" y="3768"/>
              <a:ext cx="176" cy="144"/>
            </a:xfrm>
            <a:prstGeom prst="rect">
              <a:avLst/>
            </a:prstGeom>
            <a:gradFill rotWithShape="0">
              <a:gsLst>
                <a:gs pos="0">
                  <a:srgbClr val="008000"/>
                </a:gs>
                <a:gs pos="100000">
                  <a:srgbClr val="003B00"/>
                </a:gs>
              </a:gsLst>
              <a:path path="shape">
                <a:fillToRect l="50000" t="50000" r="50000" b="50000"/>
              </a:path>
            </a:gradFill>
            <a:ln>
              <a:noFill/>
            </a:ln>
            <a:effectLst/>
            <a:extLst>
              <a:ext uri="{91240B29-F687-4F45-9708-019B960494DF}">
                <a14:hiddenLine xmlns="" xmlns:a14="http://schemas.microsoft.com/office/drawing/2010/main" w="127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CA"/>
            </a:p>
          </p:txBody>
        </p:sp>
        <p:sp>
          <p:nvSpPr>
            <p:cNvPr id="17674" name="Text Box 268"/>
            <p:cNvSpPr txBox="1">
              <a:spLocks noChangeArrowheads="1"/>
            </p:cNvSpPr>
            <p:nvPr/>
          </p:nvSpPr>
          <p:spPr bwMode="auto">
            <a:xfrm>
              <a:off x="3107" y="3712"/>
              <a:ext cx="1200" cy="192"/>
            </a:xfrm>
            <a:prstGeom prst="rect">
              <a:avLst/>
            </a:prstGeom>
            <a:noFill/>
            <a:ln>
              <a:noFill/>
            </a:ln>
            <a:effectLst/>
            <a:extLst>
              <a:ext uri="{909E8E84-426E-40DD-AFC4-6F175D3DCCD1}">
                <a14:hiddenFill xmlns="" xmlns:a14="http://schemas.microsoft.com/office/drawing/2010/main">
                  <a:solidFill>
                    <a:srgbClr val="4F81BD"/>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CA" sz="1400" b="1">
                  <a:solidFill>
                    <a:srgbClr val="1F497D"/>
                  </a:solidFill>
                </a:rPr>
                <a:t>serious</a:t>
              </a:r>
            </a:p>
          </p:txBody>
        </p:sp>
        <p:sp>
          <p:nvSpPr>
            <p:cNvPr id="17675" name="Rectangle 269"/>
            <p:cNvSpPr>
              <a:spLocks noChangeArrowheads="1"/>
            </p:cNvSpPr>
            <p:nvPr/>
          </p:nvSpPr>
          <p:spPr bwMode="auto">
            <a:xfrm>
              <a:off x="3835" y="3776"/>
              <a:ext cx="176" cy="144"/>
            </a:xfrm>
            <a:prstGeom prst="rect">
              <a:avLst/>
            </a:prstGeom>
            <a:gradFill rotWithShape="0">
              <a:gsLst>
                <a:gs pos="0">
                  <a:srgbClr val="FFFF00"/>
                </a:gs>
                <a:gs pos="100000">
                  <a:srgbClr val="767600"/>
                </a:gs>
              </a:gsLst>
              <a:path path="shape">
                <a:fillToRect l="50000" t="50000" r="50000" b="50000"/>
              </a:path>
            </a:gra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7676" name="Text Box 270"/>
            <p:cNvSpPr txBox="1">
              <a:spLocks noChangeArrowheads="1"/>
            </p:cNvSpPr>
            <p:nvPr/>
          </p:nvSpPr>
          <p:spPr bwMode="auto">
            <a:xfrm>
              <a:off x="3995" y="3712"/>
              <a:ext cx="1200" cy="192"/>
            </a:xfrm>
            <a:prstGeom prst="rect">
              <a:avLst/>
            </a:prstGeom>
            <a:noFill/>
            <a:ln>
              <a:noFill/>
            </a:ln>
            <a:effectLst/>
            <a:extLst>
              <a:ext uri="{909E8E84-426E-40DD-AFC4-6F175D3DCCD1}">
                <a14:hiddenFill xmlns="" xmlns:a14="http://schemas.microsoft.com/office/drawing/2010/main">
                  <a:solidFill>
                    <a:srgbClr val="4F81BD"/>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CA" sz="1400" b="1">
                  <a:solidFill>
                    <a:srgbClr val="1F497D"/>
                  </a:solidFill>
                </a:rPr>
                <a:t>emerging</a:t>
              </a:r>
            </a:p>
          </p:txBody>
        </p:sp>
      </p:grpSp>
      <p:sp>
        <p:nvSpPr>
          <p:cNvPr id="258" name="Freeform 150"/>
          <p:cNvSpPr>
            <a:spLocks/>
          </p:cNvSpPr>
          <p:nvPr/>
        </p:nvSpPr>
        <p:spPr bwMode="auto">
          <a:xfrm>
            <a:off x="4913464" y="3546677"/>
            <a:ext cx="115887" cy="74613"/>
          </a:xfrm>
          <a:custGeom>
            <a:avLst/>
            <a:gdLst>
              <a:gd name="T0" fmla="*/ 0 w 120"/>
              <a:gd name="T1" fmla="*/ 52 h 64"/>
              <a:gd name="T2" fmla="*/ 8 w 120"/>
              <a:gd name="T3" fmla="*/ 18 h 64"/>
              <a:gd name="T4" fmla="*/ 58 w 120"/>
              <a:gd name="T5" fmla="*/ 0 h 64"/>
              <a:gd name="T6" fmla="*/ 65 w 120"/>
              <a:gd name="T7" fmla="*/ 18 h 64"/>
              <a:gd name="T8" fmla="*/ 120 w 120"/>
              <a:gd name="T9" fmla="*/ 33 h 64"/>
              <a:gd name="T10" fmla="*/ 44 w 120"/>
              <a:gd name="T11" fmla="*/ 64 h 64"/>
              <a:gd name="T12" fmla="*/ 58 w 120"/>
              <a:gd name="T13" fmla="*/ 48 h 64"/>
              <a:gd name="T14" fmla="*/ 0 w 120"/>
              <a:gd name="T15" fmla="*/ 52 h 64"/>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64"/>
              <a:gd name="T26" fmla="*/ 120 w 120"/>
              <a:gd name="T27" fmla="*/ 64 h 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64">
                <a:moveTo>
                  <a:pt x="0" y="52"/>
                </a:moveTo>
                <a:lnTo>
                  <a:pt x="8" y="18"/>
                </a:lnTo>
                <a:lnTo>
                  <a:pt x="58" y="0"/>
                </a:lnTo>
                <a:lnTo>
                  <a:pt x="65" y="18"/>
                </a:lnTo>
                <a:lnTo>
                  <a:pt x="120" y="33"/>
                </a:lnTo>
                <a:lnTo>
                  <a:pt x="44" y="64"/>
                </a:lnTo>
                <a:lnTo>
                  <a:pt x="58" y="48"/>
                </a:lnTo>
                <a:lnTo>
                  <a:pt x="0" y="52"/>
                </a:lnTo>
                <a:close/>
              </a:path>
            </a:pathLst>
          </a:custGeom>
          <a:gradFill rotWithShape="0">
            <a:gsLst>
              <a:gs pos="0">
                <a:srgbClr val="FFFF00"/>
              </a:gs>
              <a:gs pos="100000">
                <a:srgbClr val="FFFF00">
                  <a:gamma/>
                  <a:shade val="46275"/>
                  <a:invGamma/>
                </a:srgbClr>
              </a:gs>
            </a:gsLst>
            <a:path path="rect">
              <a:fillToRect l="50000" t="50000" r="50000" b="50000"/>
            </a:path>
          </a:gra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259" name="Freeform 140"/>
          <p:cNvSpPr>
            <a:spLocks/>
          </p:cNvSpPr>
          <p:nvPr/>
        </p:nvSpPr>
        <p:spPr bwMode="auto">
          <a:xfrm>
            <a:off x="4915051" y="3499052"/>
            <a:ext cx="98425" cy="65088"/>
          </a:xfrm>
          <a:custGeom>
            <a:avLst/>
            <a:gdLst>
              <a:gd name="T0" fmla="*/ 0 w 208"/>
              <a:gd name="T1" fmla="*/ 43 h 101"/>
              <a:gd name="T2" fmla="*/ 38 w 208"/>
              <a:gd name="T3" fmla="*/ 49 h 101"/>
              <a:gd name="T4" fmla="*/ 64 w 208"/>
              <a:gd name="T5" fmla="*/ 86 h 101"/>
              <a:gd name="T6" fmla="*/ 86 w 208"/>
              <a:gd name="T7" fmla="*/ 75 h 101"/>
              <a:gd name="T8" fmla="*/ 170 w 208"/>
              <a:gd name="T9" fmla="*/ 101 h 101"/>
              <a:gd name="T10" fmla="*/ 201 w 208"/>
              <a:gd name="T11" fmla="*/ 90 h 101"/>
              <a:gd name="T12" fmla="*/ 177 w 208"/>
              <a:gd name="T13" fmla="*/ 63 h 101"/>
              <a:gd name="T14" fmla="*/ 196 w 208"/>
              <a:gd name="T15" fmla="*/ 71 h 101"/>
              <a:gd name="T16" fmla="*/ 208 w 208"/>
              <a:gd name="T17" fmla="*/ 29 h 101"/>
              <a:gd name="T18" fmla="*/ 163 w 208"/>
              <a:gd name="T19" fmla="*/ 12 h 101"/>
              <a:gd name="T20" fmla="*/ 119 w 208"/>
              <a:gd name="T21" fmla="*/ 38 h 101"/>
              <a:gd name="T22" fmla="*/ 154 w 208"/>
              <a:gd name="T23" fmla="*/ 23 h 101"/>
              <a:gd name="T24" fmla="*/ 133 w 208"/>
              <a:gd name="T25" fmla="*/ 0 h 101"/>
              <a:gd name="T26" fmla="*/ 59 w 208"/>
              <a:gd name="T27" fmla="*/ 10 h 101"/>
              <a:gd name="T28" fmla="*/ 0 w 208"/>
              <a:gd name="T29" fmla="*/ 43 h 10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8"/>
              <a:gd name="T46" fmla="*/ 0 h 101"/>
              <a:gd name="T47" fmla="*/ 208 w 208"/>
              <a:gd name="T48" fmla="*/ 101 h 10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8" h="101">
                <a:moveTo>
                  <a:pt x="0" y="43"/>
                </a:moveTo>
                <a:lnTo>
                  <a:pt x="38" y="49"/>
                </a:lnTo>
                <a:lnTo>
                  <a:pt x="64" y="86"/>
                </a:lnTo>
                <a:lnTo>
                  <a:pt x="86" y="75"/>
                </a:lnTo>
                <a:lnTo>
                  <a:pt x="170" y="101"/>
                </a:lnTo>
                <a:lnTo>
                  <a:pt x="201" y="90"/>
                </a:lnTo>
                <a:lnTo>
                  <a:pt x="177" y="63"/>
                </a:lnTo>
                <a:lnTo>
                  <a:pt x="196" y="71"/>
                </a:lnTo>
                <a:lnTo>
                  <a:pt x="208" y="29"/>
                </a:lnTo>
                <a:lnTo>
                  <a:pt x="163" y="12"/>
                </a:lnTo>
                <a:lnTo>
                  <a:pt x="119" y="38"/>
                </a:lnTo>
                <a:lnTo>
                  <a:pt x="154" y="23"/>
                </a:lnTo>
                <a:lnTo>
                  <a:pt x="133" y="0"/>
                </a:lnTo>
                <a:lnTo>
                  <a:pt x="59" y="10"/>
                </a:lnTo>
                <a:lnTo>
                  <a:pt x="0" y="43"/>
                </a:lnTo>
                <a:close/>
              </a:path>
            </a:pathLst>
          </a:custGeom>
          <a:gradFill rotWithShape="0">
            <a:gsLst>
              <a:gs pos="0">
                <a:srgbClr val="CCFF99"/>
              </a:gs>
              <a:gs pos="100000">
                <a:srgbClr val="5E7647"/>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260" name="Freeform 147"/>
          <p:cNvSpPr>
            <a:spLocks/>
          </p:cNvSpPr>
          <p:nvPr/>
        </p:nvSpPr>
        <p:spPr bwMode="auto">
          <a:xfrm>
            <a:off x="4943626" y="3438727"/>
            <a:ext cx="69850" cy="73025"/>
          </a:xfrm>
          <a:custGeom>
            <a:avLst/>
            <a:gdLst>
              <a:gd name="T0" fmla="*/ 0 w 117"/>
              <a:gd name="T1" fmla="*/ 59 h 123"/>
              <a:gd name="T2" fmla="*/ 33 w 117"/>
              <a:gd name="T3" fmla="*/ 0 h 123"/>
              <a:gd name="T4" fmla="*/ 117 w 117"/>
              <a:gd name="T5" fmla="*/ 10 h 123"/>
              <a:gd name="T6" fmla="*/ 106 w 117"/>
              <a:gd name="T7" fmla="*/ 114 h 123"/>
              <a:gd name="T8" fmla="*/ 45 w 117"/>
              <a:gd name="T9" fmla="*/ 123 h 123"/>
              <a:gd name="T10" fmla="*/ 0 w 117"/>
              <a:gd name="T11" fmla="*/ 59 h 123"/>
              <a:gd name="T12" fmla="*/ 0 60000 65536"/>
              <a:gd name="T13" fmla="*/ 0 60000 65536"/>
              <a:gd name="T14" fmla="*/ 0 60000 65536"/>
              <a:gd name="T15" fmla="*/ 0 60000 65536"/>
              <a:gd name="T16" fmla="*/ 0 60000 65536"/>
              <a:gd name="T17" fmla="*/ 0 60000 65536"/>
              <a:gd name="T18" fmla="*/ 0 w 117"/>
              <a:gd name="T19" fmla="*/ 0 h 123"/>
              <a:gd name="T20" fmla="*/ 117 w 117"/>
              <a:gd name="T21" fmla="*/ 123 h 123"/>
            </a:gdLst>
            <a:ahLst/>
            <a:cxnLst>
              <a:cxn ang="T12">
                <a:pos x="T0" y="T1"/>
              </a:cxn>
              <a:cxn ang="T13">
                <a:pos x="T2" y="T3"/>
              </a:cxn>
              <a:cxn ang="T14">
                <a:pos x="T4" y="T5"/>
              </a:cxn>
              <a:cxn ang="T15">
                <a:pos x="T6" y="T7"/>
              </a:cxn>
              <a:cxn ang="T16">
                <a:pos x="T8" y="T9"/>
              </a:cxn>
              <a:cxn ang="T17">
                <a:pos x="T10" y="T11"/>
              </a:cxn>
            </a:cxnLst>
            <a:rect l="T18" t="T19" r="T20" b="T21"/>
            <a:pathLst>
              <a:path w="117" h="123">
                <a:moveTo>
                  <a:pt x="0" y="59"/>
                </a:moveTo>
                <a:lnTo>
                  <a:pt x="33" y="0"/>
                </a:lnTo>
                <a:lnTo>
                  <a:pt x="117" y="10"/>
                </a:lnTo>
                <a:lnTo>
                  <a:pt x="106" y="114"/>
                </a:lnTo>
                <a:lnTo>
                  <a:pt x="45" y="123"/>
                </a:lnTo>
                <a:lnTo>
                  <a:pt x="0" y="59"/>
                </a:lnTo>
                <a:close/>
              </a:path>
            </a:pathLst>
          </a:custGeom>
          <a:gradFill rotWithShape="0">
            <a:gsLst>
              <a:gs pos="0">
                <a:srgbClr val="CCFF99"/>
              </a:gs>
              <a:gs pos="100000">
                <a:srgbClr val="5E7647"/>
              </a:gs>
            </a:gsLst>
            <a:path path="rect">
              <a:fillToRect l="50000" t="50000" r="50000" b="50000"/>
            </a:path>
          </a:gradFill>
          <a:ln w="12700" algn="ctr">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261" name="Rectangle 248"/>
          <p:cNvSpPr>
            <a:spLocks noChangeArrowheads="1"/>
          </p:cNvSpPr>
          <p:nvPr/>
        </p:nvSpPr>
        <p:spPr bwMode="auto">
          <a:xfrm>
            <a:off x="251520" y="200025"/>
            <a:ext cx="8663880" cy="762000"/>
          </a:xfrm>
          <a:prstGeom prst="rect">
            <a:avLst/>
          </a:prstGeom>
          <a:noFill/>
          <a:ln w="9525">
            <a:noFill/>
            <a:miter lim="800000"/>
            <a:headEnd/>
            <a:tailEnd/>
          </a:ln>
          <a:effectLst/>
        </p:spPr>
        <p:txBody>
          <a:bodyPr/>
          <a:lstStyle/>
          <a:p>
            <a:pPr eaLnBrk="0" hangingPunct="0">
              <a:lnSpc>
                <a:spcPct val="110000"/>
              </a:lnSpc>
              <a:defRPr/>
            </a:pPr>
            <a:r>
              <a:rPr lang="en-CA" sz="3600" dirty="0">
                <a:solidFill>
                  <a:srgbClr val="0D499C"/>
                </a:solidFill>
                <a:latin typeface="+mj-lt"/>
              </a:rPr>
              <a:t>Reference Case Capacity</a:t>
            </a:r>
          </a:p>
          <a:p>
            <a:pPr eaLnBrk="0" hangingPunct="0">
              <a:lnSpc>
                <a:spcPct val="110000"/>
              </a:lnSpc>
              <a:defRPr/>
            </a:pPr>
            <a:r>
              <a:rPr lang="en-CA" sz="2800" dirty="0">
                <a:solidFill>
                  <a:srgbClr val="0D499C"/>
                </a:solidFill>
                <a:latin typeface="+mj-lt"/>
              </a:rPr>
              <a:t>Net GWe </a:t>
            </a:r>
            <a:r>
              <a:rPr lang="en-CA" dirty="0">
                <a:solidFill>
                  <a:srgbClr val="0D499C"/>
                </a:solidFill>
                <a:latin typeface="+mj-lt"/>
              </a:rPr>
              <a:t>(</a:t>
            </a:r>
            <a:r>
              <a:rPr lang="en-CA" dirty="0" smtClean="0">
                <a:solidFill>
                  <a:srgbClr val="0D499C"/>
                </a:solidFill>
                <a:latin typeface="+mj-lt"/>
              </a:rPr>
              <a:t>2013 </a:t>
            </a:r>
            <a:r>
              <a:rPr lang="en-CA" dirty="0">
                <a:solidFill>
                  <a:srgbClr val="0D499C"/>
                </a:solidFill>
                <a:latin typeface="+mj-lt"/>
              </a:rPr>
              <a:t>to 2030)</a:t>
            </a:r>
            <a:r>
              <a:rPr lang="en-CA" sz="800" b="1" dirty="0">
                <a:solidFill>
                  <a:schemeClr val="tx2"/>
                </a:solidFill>
                <a:effectLst>
                  <a:outerShdw blurRad="38100" dist="38100" dir="2700000" algn="tl">
                    <a:srgbClr val="C0C0C0"/>
                  </a:outerShdw>
                </a:effectLst>
                <a:latin typeface="Trebuchet MS" pitchFamily="34" charset="0"/>
              </a:rPr>
              <a:t/>
            </a:r>
            <a:br>
              <a:rPr lang="en-CA" sz="800" b="1" dirty="0">
                <a:solidFill>
                  <a:schemeClr val="tx2"/>
                </a:solidFill>
                <a:effectLst>
                  <a:outerShdw blurRad="38100" dist="38100" dir="2700000" algn="tl">
                    <a:srgbClr val="C0C0C0"/>
                  </a:outerShdw>
                </a:effectLst>
                <a:latin typeface="Trebuchet MS" pitchFamily="34" charset="0"/>
              </a:rPr>
            </a:br>
            <a:endParaRPr lang="en-CA" b="1" dirty="0">
              <a:solidFill>
                <a:schemeClr val="tx2"/>
              </a:solidFill>
              <a:effectLst>
                <a:outerShdw blurRad="38100" dist="38100" dir="2700000" algn="tl">
                  <a:srgbClr val="C0C0C0"/>
                </a:outerShdw>
              </a:effectLst>
              <a:latin typeface="Trebuchet MS" pitchFamily="34" charset="0"/>
            </a:endParaRPr>
          </a:p>
        </p:txBody>
      </p:sp>
      <p:graphicFrame>
        <p:nvGraphicFramePr>
          <p:cNvPr id="22" name="Object 2"/>
          <p:cNvGraphicFramePr>
            <a:graphicFrameLocks noChangeAspect="1"/>
          </p:cNvGraphicFramePr>
          <p:nvPr>
            <p:extLst/>
          </p:nvPr>
        </p:nvGraphicFramePr>
        <p:xfrm>
          <a:off x="63651" y="4860925"/>
          <a:ext cx="1793875" cy="17367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Object 3"/>
          <p:cNvGraphicFramePr>
            <a:graphicFrameLocks noChangeAspect="1"/>
          </p:cNvGraphicFramePr>
          <p:nvPr>
            <p:extLst/>
          </p:nvPr>
        </p:nvGraphicFramePr>
        <p:xfrm>
          <a:off x="1220939" y="2122690"/>
          <a:ext cx="1611312" cy="154463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Object 5"/>
          <p:cNvGraphicFramePr>
            <a:graphicFrameLocks noChangeAspect="1"/>
          </p:cNvGraphicFramePr>
          <p:nvPr>
            <p:extLst/>
          </p:nvPr>
        </p:nvGraphicFramePr>
        <p:xfrm>
          <a:off x="2324251" y="4759527"/>
          <a:ext cx="1611313" cy="154463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 name="Object 6"/>
          <p:cNvGraphicFramePr>
            <a:graphicFrameLocks noChangeAspect="1"/>
          </p:cNvGraphicFramePr>
          <p:nvPr>
            <p:extLst/>
          </p:nvPr>
        </p:nvGraphicFramePr>
        <p:xfrm>
          <a:off x="3533132" y="2469559"/>
          <a:ext cx="1611313" cy="15446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7" name="Object 7"/>
          <p:cNvGraphicFramePr>
            <a:graphicFrameLocks noChangeAspect="1"/>
          </p:cNvGraphicFramePr>
          <p:nvPr>
            <p:extLst/>
          </p:nvPr>
        </p:nvGraphicFramePr>
        <p:xfrm>
          <a:off x="4343551" y="3344086"/>
          <a:ext cx="1611313" cy="15446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0" name="Object 8"/>
          <p:cNvGraphicFramePr>
            <a:graphicFrameLocks noChangeAspect="1"/>
          </p:cNvGraphicFramePr>
          <p:nvPr>
            <p:extLst/>
          </p:nvPr>
        </p:nvGraphicFramePr>
        <p:xfrm>
          <a:off x="4688832" y="2581600"/>
          <a:ext cx="1617662" cy="155257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8" name="Object 9"/>
          <p:cNvGraphicFramePr>
            <a:graphicFrameLocks noChangeAspect="1"/>
          </p:cNvGraphicFramePr>
          <p:nvPr>
            <p:extLst/>
          </p:nvPr>
        </p:nvGraphicFramePr>
        <p:xfrm>
          <a:off x="5440514" y="2063103"/>
          <a:ext cx="1611312" cy="154622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9" name="Object 10"/>
          <p:cNvGraphicFramePr>
            <a:graphicFrameLocks noChangeAspect="1"/>
          </p:cNvGraphicFramePr>
          <p:nvPr>
            <p:extLst/>
          </p:nvPr>
        </p:nvGraphicFramePr>
        <p:xfrm>
          <a:off x="6043875" y="3045820"/>
          <a:ext cx="1611312" cy="1544638"/>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5" name="Object 11"/>
          <p:cNvGraphicFramePr>
            <a:graphicFrameLocks noChangeAspect="1"/>
          </p:cNvGraphicFramePr>
          <p:nvPr>
            <p:extLst/>
          </p:nvPr>
        </p:nvGraphicFramePr>
        <p:xfrm>
          <a:off x="6947475" y="3633990"/>
          <a:ext cx="1611313" cy="1544638"/>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1" name="Object 271"/>
          <p:cNvGraphicFramePr>
            <a:graphicFrameLocks noChangeAspect="1"/>
          </p:cNvGraphicFramePr>
          <p:nvPr>
            <p:extLst/>
          </p:nvPr>
        </p:nvGraphicFramePr>
        <p:xfrm>
          <a:off x="5399049" y="3872908"/>
          <a:ext cx="1611313" cy="1544638"/>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269" name="Object 5"/>
          <p:cNvGraphicFramePr>
            <a:graphicFrameLocks noChangeAspect="1"/>
          </p:cNvGraphicFramePr>
          <p:nvPr>
            <p:extLst/>
          </p:nvPr>
        </p:nvGraphicFramePr>
        <p:xfrm>
          <a:off x="1399532" y="3380783"/>
          <a:ext cx="1611313" cy="1544638"/>
        </p:xfrm>
        <a:graphic>
          <a:graphicData uri="http://schemas.openxmlformats.org/drawingml/2006/chart">
            <c:chart xmlns:c="http://schemas.openxmlformats.org/drawingml/2006/chart" xmlns:r="http://schemas.openxmlformats.org/officeDocument/2006/relationships" r:id="rId13"/>
          </a:graphicData>
        </a:graphic>
      </p:graphicFrame>
      <p:pic>
        <p:nvPicPr>
          <p:cNvPr id="271" name="Content Placeholder 5"/>
          <p:cNvPicPr>
            <a:picLocks noChangeAspect="1"/>
          </p:cNvPicPr>
          <p:nvPr/>
        </p:nvPicPr>
        <p:blipFill>
          <a:blip r:embed="rId14" cstate="print">
            <a:extLst>
              <a:ext uri="{28A0092B-C50C-407E-A947-70E740481C1C}">
                <a14:useLocalDpi xmlns="" xmlns:a14="http://schemas.microsoft.com/office/drawing/2010/main" val="0"/>
              </a:ext>
            </a:extLst>
          </a:blip>
          <a:stretch>
            <a:fillRect/>
          </a:stretch>
        </p:blipFill>
        <p:spPr>
          <a:xfrm>
            <a:off x="7740352" y="116632"/>
            <a:ext cx="1285496" cy="1422541"/>
          </a:xfrm>
          <a:prstGeom prst="rect">
            <a:avLst/>
          </a:prstGeom>
        </p:spPr>
      </p:pic>
      <p:cxnSp>
        <p:nvCxnSpPr>
          <p:cNvPr id="272" name="Straight Connector 271"/>
          <p:cNvCxnSpPr/>
          <p:nvPr/>
        </p:nvCxnSpPr>
        <p:spPr>
          <a:xfrm>
            <a:off x="175769" y="1340768"/>
            <a:ext cx="7488832" cy="1733"/>
          </a:xfrm>
          <a:prstGeom prst="line">
            <a:avLst/>
          </a:prstGeom>
          <a:ln>
            <a:solidFill>
              <a:srgbClr val="0D499C"/>
            </a:solidFill>
          </a:ln>
        </p:spPr>
        <p:style>
          <a:lnRef idx="2">
            <a:schemeClr val="accent1"/>
          </a:lnRef>
          <a:fillRef idx="0">
            <a:schemeClr val="accent1"/>
          </a:fillRef>
          <a:effectRef idx="1">
            <a:schemeClr val="accent1"/>
          </a:effectRef>
          <a:fontRef idx="minor">
            <a:schemeClr val="tx1"/>
          </a:fontRef>
        </p:style>
      </p:cxnSp>
      <p:sp>
        <p:nvSpPr>
          <p:cNvPr id="274" name="Footer Placeholder 3"/>
          <p:cNvSpPr txBox="1">
            <a:spLocks/>
          </p:cNvSpPr>
          <p:nvPr/>
        </p:nvSpPr>
        <p:spPr>
          <a:xfrm>
            <a:off x="1047750" y="6572250"/>
            <a:ext cx="7048500" cy="285750"/>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chemeClr val="tx2">
                    <a:lumMod val="75000"/>
                  </a:schemeClr>
                </a:solidFill>
                <a:effectLst/>
                <a:uLnTx/>
                <a:uFillTx/>
                <a:latin typeface="+mn-lt"/>
                <a:ea typeface="+mn-ea"/>
                <a:cs typeface="+mn-cs"/>
              </a:rPr>
              <a:t>WANO Restricted Distribution</a:t>
            </a:r>
            <a:endParaRPr kumimoji="0" lang="en-GB" sz="1400" b="0" i="0" u="none" strike="noStrike" kern="1200" cap="none" spc="0" normalizeH="0" baseline="0" noProof="0" dirty="0">
              <a:ln>
                <a:noFill/>
              </a:ln>
              <a:solidFill>
                <a:schemeClr val="tx2">
                  <a:lumMod val="75000"/>
                </a:schemeClr>
              </a:solidFill>
              <a:effectLst/>
              <a:uLnTx/>
              <a:uFillTx/>
              <a:latin typeface="+mn-lt"/>
              <a:ea typeface="+mn-ea"/>
              <a:cs typeface="+mn-cs"/>
            </a:endParaRPr>
          </a:p>
        </p:txBody>
      </p:sp>
    </p:spTree>
    <p:extLst>
      <p:ext uri="{BB962C8B-B14F-4D97-AF65-F5344CB8AC3E}">
        <p14:creationId xmlns="" xmlns:p14="http://schemas.microsoft.com/office/powerpoint/2010/main" val="153026723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strVal val="#ppt_w*0.70"/>
                                          </p:val>
                                        </p:tav>
                                        <p:tav tm="100000">
                                          <p:val>
                                            <p:strVal val="#ppt_w"/>
                                          </p:val>
                                        </p:tav>
                                      </p:tavLst>
                                    </p:anim>
                                    <p:anim calcmode="lin" valueType="num">
                                      <p:cBhvr>
                                        <p:cTn id="8" dur="1000" fill="hold"/>
                                        <p:tgtEl>
                                          <p:spTgt spid="22"/>
                                        </p:tgtEl>
                                        <p:attrNameLst>
                                          <p:attrName>ppt_h</p:attrName>
                                        </p:attrNameLst>
                                      </p:cBhvr>
                                      <p:tavLst>
                                        <p:tav tm="0">
                                          <p:val>
                                            <p:strVal val="#ppt_h"/>
                                          </p:val>
                                        </p:tav>
                                        <p:tav tm="100000">
                                          <p:val>
                                            <p:strVal val="#ppt_h"/>
                                          </p:val>
                                        </p:tav>
                                      </p:tavLst>
                                    </p:anim>
                                    <p:animEffect transition="in" filter="fade">
                                      <p:cBhvr>
                                        <p:cTn id="9" dur="1000"/>
                                        <p:tgtEl>
                                          <p:spTgt spid="22"/>
                                        </p:tgtEl>
                                      </p:cBhvr>
                                    </p:animEffect>
                                  </p:childTnLst>
                                </p:cTn>
                              </p:par>
                            </p:childTnLst>
                          </p:cTn>
                        </p:par>
                        <p:par>
                          <p:cTn id="10" fill="hold" nodeType="afterGroup">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1000" fill="hold"/>
                                        <p:tgtEl>
                                          <p:spTgt spid="16"/>
                                        </p:tgtEl>
                                        <p:attrNameLst>
                                          <p:attrName>ppt_w</p:attrName>
                                        </p:attrNameLst>
                                      </p:cBhvr>
                                      <p:tavLst>
                                        <p:tav tm="0">
                                          <p:val>
                                            <p:strVal val="#ppt_w*0.70"/>
                                          </p:val>
                                        </p:tav>
                                        <p:tav tm="100000">
                                          <p:val>
                                            <p:strVal val="#ppt_w"/>
                                          </p:val>
                                        </p:tav>
                                      </p:tavLst>
                                    </p:anim>
                                    <p:anim calcmode="lin" valueType="num">
                                      <p:cBhvr>
                                        <p:cTn id="14" dur="1000" fill="hold"/>
                                        <p:tgtEl>
                                          <p:spTgt spid="16"/>
                                        </p:tgtEl>
                                        <p:attrNameLst>
                                          <p:attrName>ppt_h</p:attrName>
                                        </p:attrNameLst>
                                      </p:cBhvr>
                                      <p:tavLst>
                                        <p:tav tm="0">
                                          <p:val>
                                            <p:strVal val="#ppt_h"/>
                                          </p:val>
                                        </p:tav>
                                        <p:tav tm="100000">
                                          <p:val>
                                            <p:strVal val="#ppt_h"/>
                                          </p:val>
                                        </p:tav>
                                      </p:tavLst>
                                    </p:anim>
                                    <p:animEffect transition="in" filter="fade">
                                      <p:cBhvr>
                                        <p:cTn id="15" dur="1000"/>
                                        <p:tgtEl>
                                          <p:spTgt spid="16"/>
                                        </p:tgtEl>
                                      </p:cBhvr>
                                    </p:animEffect>
                                  </p:childTnLst>
                                </p:cTn>
                              </p:par>
                            </p:childTnLst>
                          </p:cTn>
                        </p:par>
                        <p:par>
                          <p:cTn id="16" fill="hold" nodeType="afterGroup">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1000" fill="hold"/>
                                        <p:tgtEl>
                                          <p:spTgt spid="13"/>
                                        </p:tgtEl>
                                        <p:attrNameLst>
                                          <p:attrName>ppt_w</p:attrName>
                                        </p:attrNameLst>
                                      </p:cBhvr>
                                      <p:tavLst>
                                        <p:tav tm="0">
                                          <p:val>
                                            <p:strVal val="#ppt_w*0.70"/>
                                          </p:val>
                                        </p:tav>
                                        <p:tav tm="100000">
                                          <p:val>
                                            <p:strVal val="#ppt_w"/>
                                          </p:val>
                                        </p:tav>
                                      </p:tavLst>
                                    </p:anim>
                                    <p:anim calcmode="lin" valueType="num">
                                      <p:cBhvr>
                                        <p:cTn id="20" dur="1000" fill="hold"/>
                                        <p:tgtEl>
                                          <p:spTgt spid="13"/>
                                        </p:tgtEl>
                                        <p:attrNameLst>
                                          <p:attrName>ppt_h</p:attrName>
                                        </p:attrNameLst>
                                      </p:cBhvr>
                                      <p:tavLst>
                                        <p:tav tm="0">
                                          <p:val>
                                            <p:strVal val="#ppt_h"/>
                                          </p:val>
                                        </p:tav>
                                        <p:tav tm="100000">
                                          <p:val>
                                            <p:strVal val="#ppt_h"/>
                                          </p:val>
                                        </p:tav>
                                      </p:tavLst>
                                    </p:anim>
                                    <p:animEffect transition="in" filter="fade">
                                      <p:cBhvr>
                                        <p:cTn id="21" dur="1000"/>
                                        <p:tgtEl>
                                          <p:spTgt spid="13"/>
                                        </p:tgtEl>
                                      </p:cBhvr>
                                    </p:animEffect>
                                  </p:childTnLst>
                                </p:cTn>
                              </p:par>
                            </p:childTnLst>
                          </p:cTn>
                        </p:par>
                        <p:par>
                          <p:cTn id="22" fill="hold" nodeType="afterGroup">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1000" fill="hold"/>
                                        <p:tgtEl>
                                          <p:spTgt spid="2"/>
                                        </p:tgtEl>
                                        <p:attrNameLst>
                                          <p:attrName>ppt_w</p:attrName>
                                        </p:attrNameLst>
                                      </p:cBhvr>
                                      <p:tavLst>
                                        <p:tav tm="0">
                                          <p:val>
                                            <p:strVal val="#ppt_w*0.70"/>
                                          </p:val>
                                        </p:tav>
                                        <p:tav tm="100000">
                                          <p:val>
                                            <p:strVal val="#ppt_w"/>
                                          </p:val>
                                        </p:tav>
                                      </p:tavLst>
                                    </p:anim>
                                    <p:anim calcmode="lin" valueType="num">
                                      <p:cBhvr>
                                        <p:cTn id="26" dur="1000" fill="hold"/>
                                        <p:tgtEl>
                                          <p:spTgt spid="2"/>
                                        </p:tgtEl>
                                        <p:attrNameLst>
                                          <p:attrName>ppt_h</p:attrName>
                                        </p:attrNameLst>
                                      </p:cBhvr>
                                      <p:tavLst>
                                        <p:tav tm="0">
                                          <p:val>
                                            <p:strVal val="#ppt_h"/>
                                          </p:val>
                                        </p:tav>
                                        <p:tav tm="100000">
                                          <p:val>
                                            <p:strVal val="#ppt_h"/>
                                          </p:val>
                                        </p:tav>
                                      </p:tavLst>
                                    </p:anim>
                                    <p:animEffect transition="in" filter="fade">
                                      <p:cBhvr>
                                        <p:cTn id="27" dur="1000"/>
                                        <p:tgtEl>
                                          <p:spTgt spid="2"/>
                                        </p:tgtEl>
                                      </p:cBhvr>
                                    </p:animEffect>
                                  </p:childTnLst>
                                </p:cTn>
                              </p:par>
                            </p:childTnLst>
                          </p:cTn>
                        </p:par>
                        <p:par>
                          <p:cTn id="28" fill="hold" nodeType="afterGroup">
                            <p:stCondLst>
                              <p:cond delay="4000"/>
                            </p:stCondLst>
                            <p:childTnLst>
                              <p:par>
                                <p:cTn id="29" presetID="55"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1000" fill="hold"/>
                                        <p:tgtEl>
                                          <p:spTgt spid="20"/>
                                        </p:tgtEl>
                                        <p:attrNameLst>
                                          <p:attrName>ppt_w</p:attrName>
                                        </p:attrNameLst>
                                      </p:cBhvr>
                                      <p:tavLst>
                                        <p:tav tm="0">
                                          <p:val>
                                            <p:strVal val="#ppt_w*0.70"/>
                                          </p:val>
                                        </p:tav>
                                        <p:tav tm="100000">
                                          <p:val>
                                            <p:strVal val="#ppt_w"/>
                                          </p:val>
                                        </p:tav>
                                      </p:tavLst>
                                    </p:anim>
                                    <p:anim calcmode="lin" valueType="num">
                                      <p:cBhvr>
                                        <p:cTn id="32" dur="1000" fill="hold"/>
                                        <p:tgtEl>
                                          <p:spTgt spid="20"/>
                                        </p:tgtEl>
                                        <p:attrNameLst>
                                          <p:attrName>ppt_h</p:attrName>
                                        </p:attrNameLst>
                                      </p:cBhvr>
                                      <p:tavLst>
                                        <p:tav tm="0">
                                          <p:val>
                                            <p:strVal val="#ppt_h"/>
                                          </p:val>
                                        </p:tav>
                                        <p:tav tm="100000">
                                          <p:val>
                                            <p:strVal val="#ppt_h"/>
                                          </p:val>
                                        </p:tav>
                                      </p:tavLst>
                                    </p:anim>
                                    <p:animEffect transition="in" filter="fade">
                                      <p:cBhvr>
                                        <p:cTn id="33" dur="1000"/>
                                        <p:tgtEl>
                                          <p:spTgt spid="20"/>
                                        </p:tgtEl>
                                      </p:cBhvr>
                                    </p:animEffect>
                                  </p:childTnLst>
                                </p:cTn>
                              </p:par>
                            </p:childTnLst>
                          </p:cTn>
                        </p:par>
                        <p:par>
                          <p:cTn id="34" fill="hold" nodeType="afterGroup">
                            <p:stCondLst>
                              <p:cond delay="5000"/>
                            </p:stCondLst>
                            <p:childTnLst>
                              <p:par>
                                <p:cTn id="35" presetID="55"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1000" fill="hold"/>
                                        <p:tgtEl>
                                          <p:spTgt spid="18"/>
                                        </p:tgtEl>
                                        <p:attrNameLst>
                                          <p:attrName>ppt_w</p:attrName>
                                        </p:attrNameLst>
                                      </p:cBhvr>
                                      <p:tavLst>
                                        <p:tav tm="0">
                                          <p:val>
                                            <p:strVal val="#ppt_w*0.70"/>
                                          </p:val>
                                        </p:tav>
                                        <p:tav tm="100000">
                                          <p:val>
                                            <p:strVal val="#ppt_w"/>
                                          </p:val>
                                        </p:tav>
                                      </p:tavLst>
                                    </p:anim>
                                    <p:anim calcmode="lin" valueType="num">
                                      <p:cBhvr>
                                        <p:cTn id="38" dur="1000" fill="hold"/>
                                        <p:tgtEl>
                                          <p:spTgt spid="18"/>
                                        </p:tgtEl>
                                        <p:attrNameLst>
                                          <p:attrName>ppt_h</p:attrName>
                                        </p:attrNameLst>
                                      </p:cBhvr>
                                      <p:tavLst>
                                        <p:tav tm="0">
                                          <p:val>
                                            <p:strVal val="#ppt_h"/>
                                          </p:val>
                                        </p:tav>
                                        <p:tav tm="100000">
                                          <p:val>
                                            <p:strVal val="#ppt_h"/>
                                          </p:val>
                                        </p:tav>
                                      </p:tavLst>
                                    </p:anim>
                                    <p:animEffect transition="in" filter="fade">
                                      <p:cBhvr>
                                        <p:cTn id="39" dur="1000"/>
                                        <p:tgtEl>
                                          <p:spTgt spid="18"/>
                                        </p:tgtEl>
                                      </p:cBhvr>
                                    </p:animEffect>
                                  </p:childTnLst>
                                </p:cTn>
                              </p:par>
                            </p:childTnLst>
                          </p:cTn>
                        </p:par>
                        <p:par>
                          <p:cTn id="40" fill="hold" nodeType="afterGroup">
                            <p:stCondLst>
                              <p:cond delay="6000"/>
                            </p:stCondLst>
                            <p:childTnLst>
                              <p:par>
                                <p:cTn id="41" presetID="55" presetClass="entr" presetSubtype="0"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strVal val="#ppt_w*0.70"/>
                                          </p:val>
                                        </p:tav>
                                        <p:tav tm="100000">
                                          <p:val>
                                            <p:strVal val="#ppt_w"/>
                                          </p:val>
                                        </p:tav>
                                      </p:tavLst>
                                    </p:anim>
                                    <p:anim calcmode="lin" valueType="num">
                                      <p:cBhvr>
                                        <p:cTn id="44" dur="1000" fill="hold"/>
                                        <p:tgtEl>
                                          <p:spTgt spid="15"/>
                                        </p:tgtEl>
                                        <p:attrNameLst>
                                          <p:attrName>ppt_h</p:attrName>
                                        </p:attrNameLst>
                                      </p:cBhvr>
                                      <p:tavLst>
                                        <p:tav tm="0">
                                          <p:val>
                                            <p:strVal val="#ppt_h"/>
                                          </p:val>
                                        </p:tav>
                                        <p:tav tm="100000">
                                          <p:val>
                                            <p:strVal val="#ppt_h"/>
                                          </p:val>
                                        </p:tav>
                                      </p:tavLst>
                                    </p:anim>
                                    <p:animEffect transition="in" filter="fade">
                                      <p:cBhvr>
                                        <p:cTn id="45" dur="1000"/>
                                        <p:tgtEl>
                                          <p:spTgt spid="15"/>
                                        </p:tgtEl>
                                      </p:cBhvr>
                                    </p:animEffect>
                                  </p:childTnLst>
                                </p:cTn>
                              </p:par>
                            </p:childTnLst>
                          </p:cTn>
                        </p:par>
                        <p:par>
                          <p:cTn id="46" fill="hold" nodeType="afterGroup">
                            <p:stCondLst>
                              <p:cond delay="7000"/>
                            </p:stCondLst>
                            <p:childTnLst>
                              <p:par>
                                <p:cTn id="47" presetID="55" presetClass="entr" presetSubtype="0"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1000" fill="hold"/>
                                        <p:tgtEl>
                                          <p:spTgt spid="19"/>
                                        </p:tgtEl>
                                        <p:attrNameLst>
                                          <p:attrName>ppt_w</p:attrName>
                                        </p:attrNameLst>
                                      </p:cBhvr>
                                      <p:tavLst>
                                        <p:tav tm="0">
                                          <p:val>
                                            <p:strVal val="#ppt_w*0.70"/>
                                          </p:val>
                                        </p:tav>
                                        <p:tav tm="100000">
                                          <p:val>
                                            <p:strVal val="#ppt_w"/>
                                          </p:val>
                                        </p:tav>
                                      </p:tavLst>
                                    </p:anim>
                                    <p:anim calcmode="lin" valueType="num">
                                      <p:cBhvr>
                                        <p:cTn id="50" dur="1000" fill="hold"/>
                                        <p:tgtEl>
                                          <p:spTgt spid="19"/>
                                        </p:tgtEl>
                                        <p:attrNameLst>
                                          <p:attrName>ppt_h</p:attrName>
                                        </p:attrNameLst>
                                      </p:cBhvr>
                                      <p:tavLst>
                                        <p:tav tm="0">
                                          <p:val>
                                            <p:strVal val="#ppt_h"/>
                                          </p:val>
                                        </p:tav>
                                        <p:tav tm="100000">
                                          <p:val>
                                            <p:strVal val="#ppt_h"/>
                                          </p:val>
                                        </p:tav>
                                      </p:tavLst>
                                    </p:anim>
                                    <p:animEffect transition="in" filter="fade">
                                      <p:cBhvr>
                                        <p:cTn id="51" dur="1000"/>
                                        <p:tgtEl>
                                          <p:spTgt spid="19"/>
                                        </p:tgtEl>
                                      </p:cBhvr>
                                    </p:animEffect>
                                  </p:childTnLst>
                                </p:cTn>
                              </p:par>
                            </p:childTnLst>
                          </p:cTn>
                        </p:par>
                        <p:par>
                          <p:cTn id="52" fill="hold" nodeType="afterGroup">
                            <p:stCondLst>
                              <p:cond delay="8000"/>
                            </p:stCondLst>
                            <p:childTnLst>
                              <p:par>
                                <p:cTn id="53" presetID="55"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1000" fill="hold"/>
                                        <p:tgtEl>
                                          <p:spTgt spid="17"/>
                                        </p:tgtEl>
                                        <p:attrNameLst>
                                          <p:attrName>ppt_w</p:attrName>
                                        </p:attrNameLst>
                                      </p:cBhvr>
                                      <p:tavLst>
                                        <p:tav tm="0">
                                          <p:val>
                                            <p:strVal val="#ppt_w*0.70"/>
                                          </p:val>
                                        </p:tav>
                                        <p:tav tm="100000">
                                          <p:val>
                                            <p:strVal val="#ppt_w"/>
                                          </p:val>
                                        </p:tav>
                                      </p:tavLst>
                                    </p:anim>
                                    <p:anim calcmode="lin" valueType="num">
                                      <p:cBhvr>
                                        <p:cTn id="56" dur="1000" fill="hold"/>
                                        <p:tgtEl>
                                          <p:spTgt spid="17"/>
                                        </p:tgtEl>
                                        <p:attrNameLst>
                                          <p:attrName>ppt_h</p:attrName>
                                        </p:attrNameLst>
                                      </p:cBhvr>
                                      <p:tavLst>
                                        <p:tav tm="0">
                                          <p:val>
                                            <p:strVal val="#ppt_h"/>
                                          </p:val>
                                        </p:tav>
                                        <p:tav tm="100000">
                                          <p:val>
                                            <p:strVal val="#ppt_h"/>
                                          </p:val>
                                        </p:tav>
                                      </p:tavLst>
                                    </p:anim>
                                    <p:animEffect transition="in" filter="fade">
                                      <p:cBhvr>
                                        <p:cTn id="57" dur="1000"/>
                                        <p:tgtEl>
                                          <p:spTgt spid="17"/>
                                        </p:tgtEl>
                                      </p:cBhvr>
                                    </p:animEffect>
                                  </p:childTnLst>
                                </p:cTn>
                              </p:par>
                            </p:childTnLst>
                          </p:cTn>
                        </p:par>
                        <p:par>
                          <p:cTn id="58" fill="hold" nodeType="afterGroup">
                            <p:stCondLst>
                              <p:cond delay="9000"/>
                            </p:stCondLst>
                            <p:childTnLst>
                              <p:par>
                                <p:cTn id="59" presetID="55" presetClass="entr" presetSubtype="0"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p:cTn id="61" dur="1000" fill="hold"/>
                                        <p:tgtEl>
                                          <p:spTgt spid="21"/>
                                        </p:tgtEl>
                                        <p:attrNameLst>
                                          <p:attrName>ppt_w</p:attrName>
                                        </p:attrNameLst>
                                      </p:cBhvr>
                                      <p:tavLst>
                                        <p:tav tm="0">
                                          <p:val>
                                            <p:strVal val="#ppt_w*0.70"/>
                                          </p:val>
                                        </p:tav>
                                        <p:tav tm="100000">
                                          <p:val>
                                            <p:strVal val="#ppt_w"/>
                                          </p:val>
                                        </p:tav>
                                      </p:tavLst>
                                    </p:anim>
                                    <p:anim calcmode="lin" valueType="num">
                                      <p:cBhvr>
                                        <p:cTn id="62" dur="1000" fill="hold"/>
                                        <p:tgtEl>
                                          <p:spTgt spid="21"/>
                                        </p:tgtEl>
                                        <p:attrNameLst>
                                          <p:attrName>ppt_h</p:attrName>
                                        </p:attrNameLst>
                                      </p:cBhvr>
                                      <p:tavLst>
                                        <p:tav tm="0">
                                          <p:val>
                                            <p:strVal val="#ppt_h"/>
                                          </p:val>
                                        </p:tav>
                                        <p:tav tm="100000">
                                          <p:val>
                                            <p:strVal val="#ppt_h"/>
                                          </p:val>
                                        </p:tav>
                                      </p:tavLst>
                                    </p:anim>
                                    <p:animEffect transition="in" filter="fade">
                                      <p:cBhvr>
                                        <p:cTn id="63" dur="1000"/>
                                        <p:tgtEl>
                                          <p:spTgt spid="21"/>
                                        </p:tgtEl>
                                      </p:cBhvr>
                                    </p:animEffect>
                                  </p:childTnLst>
                                </p:cTn>
                              </p:par>
                            </p:childTnLst>
                          </p:cTn>
                        </p:par>
                        <p:par>
                          <p:cTn id="64" fill="hold">
                            <p:stCondLst>
                              <p:cond delay="10000"/>
                            </p:stCondLst>
                            <p:childTnLst>
                              <p:par>
                                <p:cTn id="65" presetID="55" presetClass="entr" presetSubtype="0" fill="hold" grpId="0" nodeType="afterEffect">
                                  <p:stCondLst>
                                    <p:cond delay="0"/>
                                  </p:stCondLst>
                                  <p:childTnLst>
                                    <p:set>
                                      <p:cBhvr>
                                        <p:cTn id="66" dur="1" fill="hold">
                                          <p:stCondLst>
                                            <p:cond delay="0"/>
                                          </p:stCondLst>
                                        </p:cTn>
                                        <p:tgtEl>
                                          <p:spTgt spid="269"/>
                                        </p:tgtEl>
                                        <p:attrNameLst>
                                          <p:attrName>style.visibility</p:attrName>
                                        </p:attrNameLst>
                                      </p:cBhvr>
                                      <p:to>
                                        <p:strVal val="visible"/>
                                      </p:to>
                                    </p:set>
                                    <p:anim calcmode="lin" valueType="num">
                                      <p:cBhvr>
                                        <p:cTn id="67" dur="1000" fill="hold"/>
                                        <p:tgtEl>
                                          <p:spTgt spid="269"/>
                                        </p:tgtEl>
                                        <p:attrNameLst>
                                          <p:attrName>ppt_w</p:attrName>
                                        </p:attrNameLst>
                                      </p:cBhvr>
                                      <p:tavLst>
                                        <p:tav tm="0">
                                          <p:val>
                                            <p:strVal val="#ppt_w*0.70"/>
                                          </p:val>
                                        </p:tav>
                                        <p:tav tm="100000">
                                          <p:val>
                                            <p:strVal val="#ppt_w"/>
                                          </p:val>
                                        </p:tav>
                                      </p:tavLst>
                                    </p:anim>
                                    <p:anim calcmode="lin" valueType="num">
                                      <p:cBhvr>
                                        <p:cTn id="68" dur="1000" fill="hold"/>
                                        <p:tgtEl>
                                          <p:spTgt spid="269"/>
                                        </p:tgtEl>
                                        <p:attrNameLst>
                                          <p:attrName>ppt_h</p:attrName>
                                        </p:attrNameLst>
                                      </p:cBhvr>
                                      <p:tavLst>
                                        <p:tav tm="0">
                                          <p:val>
                                            <p:strVal val="#ppt_h"/>
                                          </p:val>
                                        </p:tav>
                                        <p:tav tm="100000">
                                          <p:val>
                                            <p:strVal val="#ppt_h"/>
                                          </p:val>
                                        </p:tav>
                                      </p:tavLst>
                                    </p:anim>
                                    <p:animEffect transition="in" filter="fade">
                                      <p:cBhvr>
                                        <p:cTn id="69" dur="1000"/>
                                        <p:tgtEl>
                                          <p:spTgt spid="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p:bldAsOne/>
      </p:bldGraphic>
      <p:bldGraphic spid="16" grpId="0">
        <p:bldAsOne/>
      </p:bldGraphic>
      <p:bldGraphic spid="13" grpId="0">
        <p:bldAsOne/>
      </p:bldGraphic>
      <p:bldGraphic spid="2" grpId="0">
        <p:bldAsOne/>
      </p:bldGraphic>
      <p:bldGraphic spid="17" grpId="0">
        <p:bldAsOne/>
      </p:bldGraphic>
      <p:bldGraphic spid="20" grpId="0">
        <p:bldAsOne/>
      </p:bldGraphic>
      <p:bldGraphic spid="18" grpId="0">
        <p:bldAsOne/>
      </p:bldGraphic>
      <p:bldGraphic spid="19" grpId="0">
        <p:bldAsOne/>
      </p:bldGraphic>
      <p:bldGraphic spid="15" grpId="0">
        <p:bldAsOne/>
      </p:bldGraphic>
      <p:bldGraphic spid="21" grpId="0">
        <p:bldAsOne/>
      </p:bldGraphic>
      <p:bldGraphic spid="269" grpId="0">
        <p:bldAsOne/>
      </p:bldGraphic>
    </p:bldLst>
  </p:timing>
</p:sld>
</file>

<file path=ppt/theme/theme1.xml><?xml version="1.0" encoding="utf-8"?>
<a:theme xmlns:a="http://schemas.openxmlformats.org/drawingml/2006/main" name="WANO Gener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ommunications_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P&amp;TD_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Peer Review_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S&amp;E_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e5fe077-b1cd-48d0-84b0-e3d3060de593">
      <Value>258</Value>
      <Value>103</Value>
      <Value>363</Value>
      <Value>162</Value>
      <Value>237</Value>
    </TaxCatchAll>
    <c4492934f82648f6bf8c3df783690b16 xmlns="8032f6c5-ee86-4850-9e4a-5bdd649cb002">
      <Terms xmlns="http://schemas.microsoft.com/office/infopath/2007/PartnerControls">
        <TermInfo xmlns="http://schemas.microsoft.com/office/infopath/2007/PartnerControls">
          <TermName xmlns="http://schemas.microsoft.com/office/infopath/2007/PartnerControls">Governance</TermName>
          <TermId xmlns="http://schemas.microsoft.com/office/infopath/2007/PartnerControls">f9ef38ab-e298-4ca2-bf8a-3d7d23fe1633</TermId>
        </TermInfo>
      </Terms>
    </c4492934f82648f6bf8c3df783690b16>
    <g0323e1db8b8480995966dbaf00e4fb6 xmlns="b24a0e6e-04e8-475b-98da-7261f4fee30e">
      <Terms xmlns="http://schemas.microsoft.com/office/infopath/2007/PartnerControls">
        <TermInfo xmlns="http://schemas.microsoft.com/office/infopath/2007/PartnerControls">
          <TermName xmlns="http://schemas.microsoft.com/office/infopath/2007/PartnerControls">Template</TermName>
          <TermId xmlns="http://schemas.microsoft.com/office/infopath/2007/PartnerControls">ffe6c495-82e4-49db-bcd4-6b3a0e31635e</TermId>
        </TermInfo>
      </Terms>
    </g0323e1db8b8480995966dbaf00e4fb6>
    <mefd9d5c249f46daa6cc5613bffd3e7e xmlns="77971c7b-542d-43f4-926a-d38b58471ec3">
      <Terms xmlns="http://schemas.microsoft.com/office/infopath/2007/PartnerControls">
        <TermInfo xmlns="http://schemas.microsoft.com/office/infopath/2007/PartnerControls">
          <TermName xmlns="http://schemas.microsoft.com/office/infopath/2007/PartnerControls">Presentations</TermName>
          <TermId xmlns="http://schemas.microsoft.com/office/infopath/2007/PartnerControls">12126438-7459-4f88-ae37-f6968d18d71e</TermId>
        </TermInfo>
      </Terms>
    </mefd9d5c249f46daa6cc5613bffd3e7e>
    <cd96452d2ee54ae4bc31b9daaae3e26c xmlns="b24a0e6e-04e8-475b-98da-7261f4fee30e">
      <Terms xmlns="http://schemas.microsoft.com/office/infopath/2007/PartnerControls">
        <TermInfo xmlns="http://schemas.microsoft.com/office/infopath/2007/PartnerControls">
          <TermName xmlns="http://schemas.microsoft.com/office/infopath/2007/PartnerControls">Governing Board</TermName>
          <TermId xmlns="http://schemas.microsoft.com/office/infopath/2007/PartnerControls">ed24ab79-2115-45e4-9b97-b85f8dd27d92</TermId>
        </TermInfo>
      </Terms>
    </cd96452d2ee54ae4bc31b9daaae3e26c>
    <ncdaf359daf340cfbb58a662d0920f93 xmlns="b24a0e6e-04e8-475b-98da-7261f4fee30e">
      <Terms xmlns="http://schemas.microsoft.com/office/infopath/2007/PartnerControls">
        <TermInfo xmlns="http://schemas.microsoft.com/office/infopath/2007/PartnerControls">
          <TermName xmlns="http://schemas.microsoft.com/office/infopath/2007/PartnerControls">Current</TermName>
          <TermId xmlns="http://schemas.microsoft.com/office/infopath/2007/PartnerControls">b1561ebf-ff51-4e0a-ba52-89b7296a967f</TermId>
        </TermInfo>
      </Terms>
    </ncdaf359daf340cfbb58a662d0920f93>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E1778F7660C2A48B89D067F322082E2" ma:contentTypeVersion="22" ma:contentTypeDescription="Create a new document." ma:contentTypeScope="" ma:versionID="dc8122c5bdfe3411a6f006e665f8716a">
  <xsd:schema xmlns:xsd="http://www.w3.org/2001/XMLSchema" xmlns:xs="http://www.w3.org/2001/XMLSchema" xmlns:p="http://schemas.microsoft.com/office/2006/metadata/properties" xmlns:ns2="8032f6c5-ee86-4850-9e4a-5bdd649cb002" xmlns:ns3="77971c7b-542d-43f4-926a-d38b58471ec3" xmlns:ns4="b24a0e6e-04e8-475b-98da-7261f4fee30e" xmlns:ns5="7e5fe077-b1cd-48d0-84b0-e3d3060de593" xmlns:ns6="496bc128-af12-4690-bcc6-a59aad1284f8" targetNamespace="http://schemas.microsoft.com/office/2006/metadata/properties" ma:root="true" ma:fieldsID="c00a1ffba0c735f25b14d442abf30da5" ns2:_="" ns3:_="" ns4:_="" ns5:_="" ns6:_="">
    <xsd:import namespace="8032f6c5-ee86-4850-9e4a-5bdd649cb002"/>
    <xsd:import namespace="77971c7b-542d-43f4-926a-d38b58471ec3"/>
    <xsd:import namespace="b24a0e6e-04e8-475b-98da-7261f4fee30e"/>
    <xsd:import namespace="7e5fe077-b1cd-48d0-84b0-e3d3060de593"/>
    <xsd:import namespace="496bc128-af12-4690-bcc6-a59aad1284f8"/>
    <xsd:element name="properties">
      <xsd:complexType>
        <xsd:sequence>
          <xsd:element name="documentManagement">
            <xsd:complexType>
              <xsd:all>
                <xsd:element ref="ns2:c4492934f82648f6bf8c3df783690b16" minOccurs="0"/>
                <xsd:element ref="ns5:TaxCatchAll" minOccurs="0"/>
                <xsd:element ref="ns3:mefd9d5c249f46daa6cc5613bffd3e7e" minOccurs="0"/>
                <xsd:element ref="ns4:cd96452d2ee54ae4bc31b9daaae3e26c" minOccurs="0"/>
                <xsd:element ref="ns4:g0323e1db8b8480995966dbaf00e4fb6" minOccurs="0"/>
                <xsd:element ref="ns4:ncdaf359daf340cfbb58a662d0920f93" minOccurs="0"/>
                <xsd:element ref="ns6: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32f6c5-ee86-4850-9e4a-5bdd649cb002" elementFormDefault="qualified">
    <xsd:import namespace="http://schemas.microsoft.com/office/2006/documentManagement/types"/>
    <xsd:import namespace="http://schemas.microsoft.com/office/infopath/2007/PartnerControls"/>
    <xsd:element name="c4492934f82648f6bf8c3df783690b16" ma:index="8" ma:taxonomy="true" ma:internalName="c4492934f82648f6bf8c3df783690b16" ma:taxonomyFieldName="Department" ma:displayName="Department" ma:indexed="true" ma:default="6;#Comms|8a7cc28b-65cc-408f-887b-6308cc5562da" ma:fieldId="{c4492934-f826-48f6-bf8c-3df783690b16}" ma:sspId="b96e348e-4606-44cf-8618-9e79763aab8c" ma:termSetId="8ed8c9ea-7052-4c1d-a4d7-b9c10bffea6f"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7971c7b-542d-43f4-926a-d38b58471ec3" elementFormDefault="qualified">
    <xsd:import namespace="http://schemas.microsoft.com/office/2006/documentManagement/types"/>
    <xsd:import namespace="http://schemas.microsoft.com/office/infopath/2007/PartnerControls"/>
    <xsd:element name="mefd9d5c249f46daa6cc5613bffd3e7e" ma:index="10" ma:taxonomy="true" ma:internalName="mefd9d5c249f46daa6cc5613bffd3e7e" ma:taxonomyFieldName="Document_x0020_Type" ma:displayName="Document Type" ma:default="" ma:fieldId="{6efd9d5c-249f-46da-a6cc-5613bffd3e7e}" ma:sspId="b96e348e-4606-44cf-8618-9e79763aab8c" ma:termSetId="3898feb5-5836-4cd7-9aa2-6685f3d4fc06"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24a0e6e-04e8-475b-98da-7261f4fee30e" elementFormDefault="qualified">
    <xsd:import namespace="http://schemas.microsoft.com/office/2006/documentManagement/types"/>
    <xsd:import namespace="http://schemas.microsoft.com/office/infopath/2007/PartnerControls"/>
    <xsd:element name="cd96452d2ee54ae4bc31b9daaae3e26c" ma:index="11" ma:taxonomy="true" ma:internalName="cd96452d2ee54ae4bc31b9daaae3e26c" ma:taxonomyFieldName="Sub_x0020_Type" ma:displayName="Sub Type" ma:readOnly="false" ma:default="" ma:fieldId="{cd96452d-2ee5-4ae4-bc31-b9daaae3e26c}" ma:sspId="b96e348e-4606-44cf-8618-9e79763aab8c" ma:termSetId="1e96b284-37b2-44a2-8732-80a5d4353b0f" ma:anchorId="00000000-0000-0000-0000-000000000000" ma:open="false" ma:isKeyword="false">
      <xsd:complexType>
        <xsd:sequence>
          <xsd:element ref="pc:Terms" minOccurs="0" maxOccurs="1"/>
        </xsd:sequence>
      </xsd:complexType>
    </xsd:element>
    <xsd:element name="g0323e1db8b8480995966dbaf00e4fb6" ma:index="12" ma:taxonomy="true" ma:internalName="g0323e1db8b8480995966dbaf00e4fb6" ma:taxonomyFieldName="Revision" ma:displayName="Revision" ma:readOnly="false" ma:default="" ma:fieldId="{00323e1d-b8b8-4809-9596-6dbaf00e4fb6}" ma:sspId="b96e348e-4606-44cf-8618-9e79763aab8c" ma:termSetId="c492dd89-f14a-49ae-b2fd-65a77584c376" ma:anchorId="00000000-0000-0000-0000-000000000000" ma:open="true" ma:isKeyword="false">
      <xsd:complexType>
        <xsd:sequence>
          <xsd:element ref="pc:Terms" minOccurs="0" maxOccurs="1"/>
        </xsd:sequence>
      </xsd:complexType>
    </xsd:element>
    <xsd:element name="ncdaf359daf340cfbb58a662d0920f93" ma:index="18" ma:taxonomy="true" ma:internalName="ncdaf359daf340cfbb58a662d0920f93" ma:taxonomyFieldName="Year" ma:displayName="Year" ma:default="" ma:fieldId="{7cdaf359-daf3-40cf-bb58-a662d0920f93}" ma:sspId="b96e348e-4606-44cf-8618-9e79763aab8c" ma:termSetId="360ceda4-7018-4cf2-9edc-bf1aba26c471"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e5fe077-b1cd-48d0-84b0-e3d3060de593" elementFormDefault="qualified">
    <xsd:import namespace="http://schemas.microsoft.com/office/2006/documentManagement/types"/>
    <xsd:import namespace="http://schemas.microsoft.com/office/infopath/2007/PartnerControls"/>
    <xsd:element name="TaxCatchAll" ma:index="9" nillable="true" ma:displayName="Taxonomy Catch All Column" ma:description="" ma:hidden="true" ma:list="{18131a5e-7ccb-4c99-88b9-46d043dde22b}" ma:internalName="TaxCatchAll" ma:showField="CatchAllData" ma:web="7e5fe077-b1cd-48d0-84b0-e3d3060de59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96bc128-af12-4690-bcc6-a59aad1284f8"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6759D7-F966-4A7E-8160-B8E3005D99C8}">
  <ds:schemaRefs>
    <ds:schemaRef ds:uri="http://purl.org/dc/dcmitype/"/>
    <ds:schemaRef ds:uri="http://schemas.microsoft.com/office/2006/metadata/properties"/>
    <ds:schemaRef ds:uri="http://schemas.microsoft.com/office/2006/documentManagement/types"/>
    <ds:schemaRef ds:uri="http://schemas.openxmlformats.org/package/2006/metadata/core-properties"/>
    <ds:schemaRef ds:uri="77971c7b-542d-43f4-926a-d38b58471ec3"/>
    <ds:schemaRef ds:uri="b24a0e6e-04e8-475b-98da-7261f4fee30e"/>
    <ds:schemaRef ds:uri="http://schemas.microsoft.com/office/infopath/2007/PartnerControls"/>
    <ds:schemaRef ds:uri="7e5fe077-b1cd-48d0-84b0-e3d3060de593"/>
    <ds:schemaRef ds:uri="http://purl.org/dc/terms/"/>
    <ds:schemaRef ds:uri="http://purl.org/dc/elements/1.1/"/>
    <ds:schemaRef ds:uri="496bc128-af12-4690-bcc6-a59aad1284f8"/>
    <ds:schemaRef ds:uri="8032f6c5-ee86-4850-9e4a-5bdd649cb002"/>
    <ds:schemaRef ds:uri="http://www.w3.org/XML/1998/namespace"/>
  </ds:schemaRefs>
</ds:datastoreItem>
</file>

<file path=customXml/itemProps2.xml><?xml version="1.0" encoding="utf-8"?>
<ds:datastoreItem xmlns:ds="http://schemas.openxmlformats.org/officeDocument/2006/customXml" ds:itemID="{524A3D4C-909E-4878-9B76-00D8B15FD7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32f6c5-ee86-4850-9e4a-5bdd649cb002"/>
    <ds:schemaRef ds:uri="77971c7b-542d-43f4-926a-d38b58471ec3"/>
    <ds:schemaRef ds:uri="b24a0e6e-04e8-475b-98da-7261f4fee30e"/>
    <ds:schemaRef ds:uri="7e5fe077-b1cd-48d0-84b0-e3d3060de593"/>
    <ds:schemaRef ds:uri="496bc128-af12-4690-bcc6-a59aad1284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71D49F3-A70E-4078-8806-9AC0B36E48E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WANO General</Template>
  <TotalTime>2386</TotalTime>
  <Words>1464</Words>
  <Application>Microsoft Office PowerPoint</Application>
  <PresentationFormat>Экран (4:3)</PresentationFormat>
  <Paragraphs>191</Paragraphs>
  <Slides>30</Slides>
  <Notes>2</Notes>
  <HiddenSlides>0</HiddenSlides>
  <MMClips>0</MMClips>
  <ScaleCrop>false</ScaleCrop>
  <HeadingPairs>
    <vt:vector size="4" baseType="variant">
      <vt:variant>
        <vt:lpstr>Тема</vt:lpstr>
      </vt:variant>
      <vt:variant>
        <vt:i4>6</vt:i4>
      </vt:variant>
      <vt:variant>
        <vt:lpstr>Заголовки слайдов</vt:lpstr>
      </vt:variant>
      <vt:variant>
        <vt:i4>30</vt:i4>
      </vt:variant>
    </vt:vector>
  </HeadingPairs>
  <TitlesOfParts>
    <vt:vector size="36" baseType="lpstr">
      <vt:lpstr>WANO General</vt:lpstr>
      <vt:lpstr>1_OE Theme</vt:lpstr>
      <vt:lpstr>Communications_Theme</vt:lpstr>
      <vt:lpstr>P&amp;TD_Theme</vt:lpstr>
      <vt:lpstr>Peer Review_Theme</vt:lpstr>
      <vt:lpstr>TS&amp;E_Theme</vt:lpstr>
      <vt:lpstr>Слайд 1</vt:lpstr>
      <vt:lpstr>Слайд 2</vt:lpstr>
      <vt:lpstr>Compass Focus Areas</vt:lpstr>
      <vt:lpstr>Слайд 4</vt:lpstr>
      <vt:lpstr>Compass Focus Areas</vt:lpstr>
      <vt:lpstr>Compass Focus Area 1 </vt:lpstr>
      <vt:lpstr>Compass  Focus Area 1 </vt:lpstr>
      <vt:lpstr>Reactor fleet approaching end of life*</vt:lpstr>
      <vt:lpstr>Слайд 9</vt:lpstr>
      <vt:lpstr>Compass Focus Area 1 </vt:lpstr>
      <vt:lpstr>Compass Focus Area 1 </vt:lpstr>
      <vt:lpstr>Compass  Focus Areas</vt:lpstr>
      <vt:lpstr>Compass Focus Area 2 </vt:lpstr>
      <vt:lpstr>Compass Focus Area 2 </vt:lpstr>
      <vt:lpstr>Compass Focus Area 2 </vt:lpstr>
      <vt:lpstr>Compass Focus Area 2 </vt:lpstr>
      <vt:lpstr>Compass Focus Area 2 </vt:lpstr>
      <vt:lpstr>Compass  Focus areas</vt:lpstr>
      <vt:lpstr>Compass Focus area 3</vt:lpstr>
      <vt:lpstr>Compass Focus area 3</vt:lpstr>
      <vt:lpstr>Compass Focus area 3</vt:lpstr>
      <vt:lpstr>Compass Focus area 3</vt:lpstr>
      <vt:lpstr>Compass Focus areas</vt:lpstr>
      <vt:lpstr>WANO</vt:lpstr>
      <vt:lpstr>NPP landscape worldwide*</vt:lpstr>
      <vt:lpstr>Compass Focus area 4</vt:lpstr>
      <vt:lpstr>Compass Focus area 4</vt:lpstr>
      <vt:lpstr>Compass Focus area 4</vt:lpstr>
      <vt:lpstr>Compass Focus area 4</vt:lpstr>
      <vt:lpstr>Слайд 30</vt:lpstr>
    </vt:vector>
  </TitlesOfParts>
  <Company>WANO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Regional Centre Presentation for the GB meeting - Template</dc:title>
  <dc:creator>Jade Knowles</dc:creator>
  <cp:lastModifiedBy>tarykin</cp:lastModifiedBy>
  <cp:revision>135</cp:revision>
  <dcterms:created xsi:type="dcterms:W3CDTF">2014-11-07T09:56:36Z</dcterms:created>
  <dcterms:modified xsi:type="dcterms:W3CDTF">2015-04-13T10:58:53Z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0x010100BE1778F7660C2A48B89D067F322082E2</vt:lpwstr>
  </property>
  <property fmtid="{D5CDD505-2E9C-101B-9397-08002B2CF9AE}" pid="3" name="Year">
    <vt:lpwstr>237;#Current|b1561ebf-ff51-4e0a-ba52-89b7296a967f</vt:lpwstr>
  </property>
  <property fmtid="{D5CDD505-2E9C-101B-9397-08002B2CF9AE}" pid="4" name="Sub Type">
    <vt:lpwstr>363;#Governing Board|ed24ab79-2115-45e4-9b97-b85f8dd27d92</vt:lpwstr>
  </property>
  <property fmtid="{D5CDD505-2E9C-101B-9397-08002B2CF9AE}" pid="5" name="Document Type">
    <vt:lpwstr>103;#Presentations|12126438-7459-4f88-ae37-f6968d18d71e</vt:lpwstr>
  </property>
  <property fmtid="{D5CDD505-2E9C-101B-9397-08002B2CF9AE}" pid="6" name="Department">
    <vt:lpwstr>258;#Governance|f9ef38ab-e298-4ca2-bf8a-3d7d23fe1633</vt:lpwstr>
  </property>
  <property fmtid="{D5CDD505-2E9C-101B-9397-08002B2CF9AE}" pid="7" name="Revision">
    <vt:lpwstr>162;#Template|ffe6c495-82e4-49db-bcd4-6b3a0e31635e</vt:lpwstr>
  </property>
</Properties>
</file>