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5" r:id="rId3"/>
    <p:sldId id="264" r:id="rId4"/>
    <p:sldId id="269" r:id="rId5"/>
    <p:sldId id="266" r:id="rId6"/>
    <p:sldId id="257" r:id="rId7"/>
    <p:sldId id="258" r:id="rId8"/>
    <p:sldId id="259" r:id="rId9"/>
    <p:sldId id="260" r:id="rId10"/>
    <p:sldId id="262" r:id="rId11"/>
    <p:sldId id="267" r:id="rId12"/>
    <p:sldId id="263" r:id="rId13"/>
    <p:sldId id="268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716" autoAdjust="0"/>
  </p:normalViewPr>
  <p:slideViewPr>
    <p:cSldViewPr>
      <p:cViewPr>
        <p:scale>
          <a:sx n="90" d="100"/>
          <a:sy n="90" d="100"/>
        </p:scale>
        <p:origin x="-499" y="-18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1E8BD6-A899-4F64-9AC2-5C56FAEE2196}" type="datetimeFigureOut">
              <a:rPr lang="en-US" smtClean="0"/>
              <a:t>8/10/2020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AFB13-5E3C-4E87-B080-9FD8D1D95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324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FB13-5E3C-4E87-B080-9FD8D1D950B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841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FB13-5E3C-4E87-B080-9FD8D1D950B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841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2343150"/>
            <a:ext cx="6172200" cy="142077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3752492"/>
            <a:ext cx="6172200" cy="10287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50371" y="832948"/>
            <a:ext cx="1714500" cy="381000"/>
          </a:xfrm>
        </p:spPr>
        <p:txBody>
          <a:bodyPr/>
          <a:lstStyle/>
          <a:p>
            <a:fld id="{2E699CD1-466B-4014-85DD-349C85539C4C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469" y="3088246"/>
            <a:ext cx="27432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4125474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4341114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3371850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3696527"/>
            <a:ext cx="609600" cy="388143"/>
          </a:xfrm>
        </p:spPr>
        <p:txBody>
          <a:bodyPr/>
          <a:lstStyle/>
          <a:p>
            <a:fld id="{A3A9A52D-D9AD-44B4-B980-A7805940FA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99CD1-466B-4014-85DD-349C85539C4C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A52D-D9AD-44B4-B980-A7805940FA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1676400" cy="4388644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99CD1-466B-4014-85DD-349C85539C4C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A52D-D9AD-44B4-B980-A7805940FA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467600" cy="365531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699CD1-466B-4014-85DD-349C85539C4C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3A9A52D-D9AD-44B4-B980-A7805940FA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171700"/>
            <a:ext cx="6172200" cy="1540193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3757613"/>
            <a:ext cx="6172200" cy="10287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49006" y="830199"/>
            <a:ext cx="1714500" cy="381000"/>
          </a:xfrm>
        </p:spPr>
        <p:txBody>
          <a:bodyPr/>
          <a:lstStyle/>
          <a:p>
            <a:fld id="{2E699CD1-466B-4014-85DD-349C85539C4C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656" y="3086100"/>
            <a:ext cx="27432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4125474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4343400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3359916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3696527"/>
            <a:ext cx="609600" cy="388143"/>
          </a:xfrm>
        </p:spPr>
        <p:txBody>
          <a:bodyPr/>
          <a:lstStyle/>
          <a:p>
            <a:fld id="{A3A9A52D-D9AD-44B4-B980-A7805940FA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99CD1-466B-4014-85DD-349C85539C4C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A52D-D9AD-44B4-B980-A7805940FA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200150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7543800" cy="85725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99CD1-466B-4014-85DD-349C85539C4C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A52D-D9AD-44B4-B980-A7805940FA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1771650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1771650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699CD1-466B-4014-85DD-349C85539C4C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3A9A52D-D9AD-44B4-B980-A7805940FA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99CD1-466B-4014-85DD-349C85539C4C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9A52D-D9AD-44B4-B980-A7805940FA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4160520" y="2343150"/>
            <a:ext cx="473202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05740"/>
            <a:ext cx="1527048" cy="373761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05740"/>
            <a:ext cx="5638800" cy="4745736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699CD1-466B-4014-85DD-349C85539C4C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3A9A52D-D9AD-44B4-B980-A7805940FA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4138803" y="2343150"/>
            <a:ext cx="473202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51435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198596"/>
            <a:ext cx="1524000" cy="3717036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699CD1-466B-4014-85DD-349C85539C4C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3A9A52D-D9AD-44B4-B980-A7805940FA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467600" cy="365531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840980" y="763382"/>
            <a:ext cx="150876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E699CD1-466B-4014-85DD-349C85539C4C}" type="datetimeFigureOut">
              <a:rPr lang="en-US" smtClean="0"/>
              <a:pPr/>
              <a:t>8/10/2020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7390236" y="2757210"/>
            <a:ext cx="24003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4300538"/>
            <a:ext cx="609600" cy="390906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3A9A52D-D9AD-44B4-B980-A7805940FA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79712" y="3813888"/>
            <a:ext cx="6172200" cy="1188132"/>
          </a:xfrm>
        </p:spPr>
        <p:txBody>
          <a:bodyPr>
            <a:normAutofit fontScale="92500" lnSpcReduction="10000"/>
          </a:bodyPr>
          <a:lstStyle/>
          <a:p>
            <a:pPr algn="ctr" rtl="1"/>
            <a:endParaRPr lang="fa-IR" dirty="0" smtClean="0">
              <a:cs typeface="B Traffic" pitchFamily="2" charset="-78"/>
            </a:endParaRPr>
          </a:p>
          <a:p>
            <a:pPr algn="ctr" rtl="1"/>
            <a:r>
              <a:rPr lang="fa-IR" dirty="0" smtClean="0">
                <a:cs typeface="B Traffic" pitchFamily="2" charset="-78"/>
              </a:rPr>
              <a:t/>
            </a:r>
            <a:br>
              <a:rPr lang="fa-IR" dirty="0" smtClean="0">
                <a:cs typeface="B Traffic" pitchFamily="2" charset="-78"/>
              </a:rPr>
            </a:br>
            <a:r>
              <a:rPr lang="fa-IR" dirty="0" smtClean="0">
                <a:cs typeface="B Traffic" pitchFamily="2" charset="-78"/>
              </a:rPr>
              <a:t>(امرداد- 1399)</a:t>
            </a:r>
            <a:br>
              <a:rPr lang="fa-IR" dirty="0" smtClean="0">
                <a:cs typeface="B Traffic" pitchFamily="2" charset="-78"/>
              </a:rPr>
            </a:br>
            <a:endParaRPr lang="en-US" dirty="0">
              <a:cs typeface="B Traffic" pitchFamily="2" charset="-78"/>
            </a:endParaRPr>
          </a:p>
        </p:txBody>
      </p:sp>
      <p:pic>
        <p:nvPicPr>
          <p:cNvPr id="4" name="Picture 3" descr="1419917666537_6-th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286215"/>
            <a:ext cx="5842000" cy="30956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51520" y="303498"/>
            <a:ext cx="8280920" cy="489701"/>
          </a:xfrm>
        </p:spPr>
        <p:txBody>
          <a:bodyPr>
            <a:noAutofit/>
          </a:bodyPr>
          <a:lstStyle/>
          <a:p>
            <a:pPr algn="ctr" rtl="1"/>
            <a:r>
              <a:rPr lang="fa-IR" sz="2000" dirty="0" smtClean="0">
                <a:solidFill>
                  <a:schemeClr val="tx1"/>
                </a:solidFill>
                <a:cs typeface="B Titr" pitchFamily="2" charset="-78"/>
              </a:rPr>
              <a:t>نمونه اقدامات اجرایی فاز قبل از حادثه (شرایط کار عادی نیروگاه)</a:t>
            </a:r>
            <a:endParaRPr lang="en-US" sz="2000" dirty="0" smtClean="0">
              <a:solidFill>
                <a:schemeClr val="tx1"/>
              </a:solidFill>
              <a:cs typeface="B Titr" pitchFamily="2" charset="-78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291856"/>
              </p:ext>
            </p:extLst>
          </p:nvPr>
        </p:nvGraphicFramePr>
        <p:xfrm>
          <a:off x="395535" y="1047750"/>
          <a:ext cx="7920879" cy="2460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5919"/>
                <a:gridCol w="1614937"/>
                <a:gridCol w="1307330"/>
                <a:gridCol w="1512400"/>
                <a:gridCol w="1409867"/>
                <a:gridCol w="1230426"/>
              </a:tblGrid>
              <a:tr h="292726">
                <a:tc>
                  <a:txBody>
                    <a:bodyPr/>
                    <a:lstStyle/>
                    <a:p>
                      <a:pPr algn="ctr"/>
                      <a:r>
                        <a:rPr kumimoji="0" lang="fa-IR" sz="1100" b="1" kern="1200" dirty="0" smtClean="0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B Mitra"/>
                        </a:rPr>
                        <a:t>هزینه</a:t>
                      </a:r>
                      <a:endParaRPr kumimoji="0" lang="en-US" sz="1100" b="1" kern="1200" dirty="0" smtClean="0">
                        <a:solidFill>
                          <a:schemeClr val="lt1"/>
                        </a:solidFill>
                        <a:latin typeface="Calibri"/>
                        <a:ea typeface="Calibri"/>
                        <a:cs typeface="B Mitra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b="1" dirty="0" smtClean="0">
                          <a:latin typeface="Calibri"/>
                          <a:ea typeface="Calibri"/>
                          <a:cs typeface="B Mitra"/>
                        </a:rPr>
                        <a:t>مسئول کنترل فعالیت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b="1" dirty="0">
                          <a:latin typeface="Calibri"/>
                          <a:ea typeface="Calibri"/>
                          <a:cs typeface="B Mitra"/>
                        </a:rPr>
                        <a:t>اقدام کننده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b="1" dirty="0">
                          <a:latin typeface="Calibri"/>
                          <a:ea typeface="Calibri"/>
                          <a:cs typeface="B Mitra"/>
                        </a:rPr>
                        <a:t>عملیات مرتبط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b="1" dirty="0">
                          <a:latin typeface="Calibri"/>
                          <a:ea typeface="Calibri"/>
                          <a:cs typeface="B Mitra"/>
                        </a:rPr>
                        <a:t>جامعه هدف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b="1" dirty="0">
                          <a:latin typeface="Calibri"/>
                          <a:ea typeface="Calibri"/>
                          <a:cs typeface="B Mitra"/>
                        </a:rPr>
                        <a:t>نوع اقدام</a:t>
                      </a:r>
                      <a:endParaRPr lang="en-US" sz="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811614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cs typeface="B Mitra" pitchFamily="2" charset="-78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209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Mitra" pitchFamily="2" charset="-78"/>
                        </a:rPr>
                        <a:t>مدیریت شرایط اضطراری</a:t>
                      </a:r>
                      <a:endParaRPr lang="en-US" sz="1100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09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Mitra" pitchFamily="2" charset="-78"/>
                        </a:rPr>
                        <a:t>مرکز منابع انسانی و آموزش</a:t>
                      </a:r>
                      <a:endParaRPr lang="en-US" sz="1100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Mitra" pitchFamily="2" charset="-78"/>
                        </a:rPr>
                        <a:t>اجرای برنامه آموزشی 4 ساعته</a:t>
                      </a:r>
                      <a:endParaRPr lang="en-US" sz="1100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Mitra" pitchFamily="2" charset="-78"/>
                        </a:rPr>
                        <a:t>کارکنان</a:t>
                      </a:r>
                      <a:endParaRPr lang="en-US" sz="1100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Mitra" pitchFamily="2" charset="-78"/>
                        </a:rPr>
                        <a:t>(بهره بردار،تپنا، پارسیان مجری طرح و شرکت های تابعه)</a:t>
                      </a:r>
                      <a:endParaRPr lang="en-US" sz="1100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b="1" dirty="0">
                          <a:latin typeface="Calibri"/>
                          <a:ea typeface="Calibri"/>
                          <a:cs typeface="B Mitra" pitchFamily="2" charset="-78"/>
                        </a:rPr>
                        <a:t>اجرای دوره های آموزشی</a:t>
                      </a:r>
                      <a:endParaRPr lang="en-US" sz="900" b="1" dirty="0">
                        <a:latin typeface="Calibri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1355764">
                <a:tc>
                  <a:txBody>
                    <a:bodyPr/>
                    <a:lstStyle/>
                    <a:p>
                      <a:pPr algn="ctr"/>
                      <a:endParaRPr lang="en-US" sz="1100">
                        <a:cs typeface="B Mitra" pitchFamily="2" charset="-78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209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Mitra"/>
                        </a:rPr>
                        <a:t>کارگروه آموزش و اطلاع رسانی نیروگاه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09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Mitra"/>
                        </a:rPr>
                        <a:t>مدیریت شرایط اضطراری 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0955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Mitra"/>
                        </a:rPr>
                        <a:t>تهیه ، ترجمه و ارائه مدارک 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dirty="0">
                          <a:latin typeface="Calibri"/>
                          <a:ea typeface="Calibri"/>
                          <a:cs typeface="B Mitra"/>
                        </a:rPr>
                        <a:t>سازمانهای پاسخگوی استان، اعضاءکارگروه آموزش و اطلاع رسانی نیروگاه و استان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fa-IR" sz="1100" b="1" kern="12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B Mitra" pitchFamily="2" charset="-78"/>
                        </a:rPr>
                        <a:t>آشنایی با مدارک ،الزامات و توصیه های  </a:t>
                      </a:r>
                      <a:r>
                        <a:rPr kumimoji="0" lang="en-US" sz="1100" b="1" kern="12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B Mitra" pitchFamily="2" charset="-78"/>
                        </a:rPr>
                        <a:t>IAEA  , WANO </a:t>
                      </a:r>
                      <a:r>
                        <a:rPr kumimoji="0" lang="fa-IR" sz="1100" b="1" kern="12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B Mitra" pitchFamily="2" charset="-78"/>
                        </a:rPr>
                        <a:t>در حوزه آموزش و آگاه سازی مردم در شرایط اضطراری</a:t>
                      </a:r>
                      <a:endParaRPr kumimoji="0" lang="en-US" sz="1100" b="1" kern="1200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B Mitra" pitchFamily="2" charset="-78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05979"/>
            <a:ext cx="7467600" cy="558094"/>
          </a:xfrm>
        </p:spPr>
        <p:txBody>
          <a:bodyPr/>
          <a:lstStyle/>
          <a:p>
            <a:pPr algn="r" rtl="1"/>
            <a:r>
              <a:rPr lang="fa-IR" b="1" dirty="0" smtClean="0">
                <a:cs typeface="B Nazanin" pitchFamily="2" charset="-78"/>
              </a:rPr>
              <a:t>پیشنهادات</a:t>
            </a:r>
            <a:endParaRPr lang="fa-IR" b="1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3568" y="1200150"/>
            <a:ext cx="7776864" cy="2883768"/>
          </a:xfrm>
        </p:spPr>
        <p:txBody>
          <a:bodyPr>
            <a:noAutofit/>
          </a:bodyPr>
          <a:lstStyle/>
          <a:p>
            <a:pPr algn="r" rtl="1">
              <a:lnSpc>
                <a:spcPct val="170000"/>
              </a:lnSpc>
            </a:pPr>
            <a:r>
              <a:rPr lang="fa-IR" sz="1400" b="1" dirty="0">
                <a:cs typeface="B Nazanin" pitchFamily="2" charset="-78"/>
              </a:rPr>
              <a:t>تدقیق وظایف و </a:t>
            </a:r>
            <a:r>
              <a:rPr lang="fa-IR" sz="1400" b="1" dirty="0" smtClean="0">
                <a:cs typeface="B Nazanin" pitchFamily="2" charset="-78"/>
              </a:rPr>
              <a:t>اختیارات افراد/مدیریت ها و ایجاد هماهنگی فی مابین </a:t>
            </a:r>
            <a:r>
              <a:rPr lang="fa-IR" sz="1400" b="1" dirty="0">
                <a:cs typeface="B Nazanin" pitchFamily="2" charset="-78"/>
              </a:rPr>
              <a:t>مدیریت های درگیر با موضوع جلسه؛</a:t>
            </a:r>
          </a:p>
          <a:p>
            <a:pPr algn="r" rtl="1">
              <a:lnSpc>
                <a:spcPct val="170000"/>
              </a:lnSpc>
            </a:pPr>
            <a:r>
              <a:rPr lang="fa-IR" sz="1400" b="1" dirty="0">
                <a:cs typeface="B Nazanin" pitchFamily="2" charset="-78"/>
              </a:rPr>
              <a:t>تشکیل کارگروه عملیاتی با حضور نماینده سازمان، شرکت تولید و </a:t>
            </a:r>
            <a:r>
              <a:rPr lang="fa-IR" sz="1400" b="1" dirty="0" smtClean="0">
                <a:cs typeface="B Nazanin" pitchFamily="2" charset="-78"/>
              </a:rPr>
              <a:t>توسعه، </a:t>
            </a:r>
            <a:r>
              <a:rPr lang="fa-IR" sz="1400" b="1" dirty="0">
                <a:cs typeface="B Nazanin" pitchFamily="2" charset="-78"/>
              </a:rPr>
              <a:t>شرکت بهره برداری، مدیریت حفاظت و امنیت هسته ای</a:t>
            </a:r>
            <a:r>
              <a:rPr lang="fa-IR" sz="1400" b="1" dirty="0" smtClean="0">
                <a:cs typeface="B Nazanin" pitchFamily="2" charset="-78"/>
              </a:rPr>
              <a:t>؛</a:t>
            </a:r>
            <a:endParaRPr lang="fa-IR" sz="1400" b="1" dirty="0">
              <a:cs typeface="B Nazanin" pitchFamily="2" charset="-78"/>
            </a:endParaRPr>
          </a:p>
          <a:p>
            <a:pPr algn="r" rtl="1">
              <a:lnSpc>
                <a:spcPct val="170000"/>
              </a:lnSpc>
            </a:pPr>
            <a:r>
              <a:rPr lang="fa-IR" sz="1400" b="1" dirty="0" smtClean="0">
                <a:cs typeface="B Nazanin" pitchFamily="2" charset="-78"/>
              </a:rPr>
              <a:t>فعال </a:t>
            </a:r>
            <a:r>
              <a:rPr lang="fa-IR" sz="1400" b="1" dirty="0">
                <a:cs typeface="B Nazanin" pitchFamily="2" charset="-78"/>
              </a:rPr>
              <a:t>سازی ارتباطات با نهادها و سازمان های درگیر </a:t>
            </a:r>
            <a:r>
              <a:rPr lang="fa-IR" sz="1400" b="1" dirty="0" smtClean="0">
                <a:cs typeface="B Nazanin" pitchFamily="2" charset="-78"/>
              </a:rPr>
              <a:t>موضوع ( پدافند </a:t>
            </a:r>
            <a:r>
              <a:rPr lang="fa-IR" sz="1400" b="1" dirty="0">
                <a:cs typeface="B Nazanin" pitchFamily="2" charset="-78"/>
              </a:rPr>
              <a:t>غیرعامل کشور، پدافند غیرعامل استان </a:t>
            </a:r>
            <a:r>
              <a:rPr lang="fa-IR" sz="1400" b="1" dirty="0" smtClean="0">
                <a:cs typeface="B Nazanin" pitchFamily="2" charset="-78"/>
              </a:rPr>
              <a:t>بوشهر، </a:t>
            </a:r>
            <a:r>
              <a:rPr lang="fa-IR" sz="1400" b="1" dirty="0" smtClean="0">
                <a:cs typeface="B Nazanin" pitchFamily="2" charset="-78"/>
              </a:rPr>
              <a:t>کارگروه آموزش و اطلاع رسانی قرارگاه پرتویی استان بوشهر)؛</a:t>
            </a:r>
            <a:endParaRPr lang="fa-IR" sz="1400" b="1" dirty="0">
              <a:cs typeface="B Nazanin" pitchFamily="2" charset="-78"/>
            </a:endParaRPr>
          </a:p>
          <a:p>
            <a:pPr algn="r" rtl="1">
              <a:lnSpc>
                <a:spcPct val="170000"/>
              </a:lnSpc>
            </a:pPr>
            <a:r>
              <a:rPr lang="fa-IR" sz="1400" b="1" dirty="0" smtClean="0">
                <a:cs typeface="B Nazanin" pitchFamily="2" charset="-78"/>
              </a:rPr>
              <a:t>تأمین </a:t>
            </a:r>
            <a:r>
              <a:rPr lang="fa-IR" sz="1400" b="1" dirty="0">
                <a:cs typeface="B Nazanin" pitchFamily="2" charset="-78"/>
              </a:rPr>
              <a:t>بودجه </a:t>
            </a:r>
            <a:r>
              <a:rPr lang="fa-IR" sz="1400" b="1" dirty="0" smtClean="0">
                <a:cs typeface="B Nazanin" pitchFamily="2" charset="-78"/>
              </a:rPr>
              <a:t>هرینه های </a:t>
            </a:r>
            <a:r>
              <a:rPr lang="fa-IR" sz="1400" b="1" dirty="0">
                <a:cs typeface="B Nazanin" pitchFamily="2" charset="-78"/>
              </a:rPr>
              <a:t>مرتبط؛</a:t>
            </a:r>
          </a:p>
        </p:txBody>
      </p:sp>
    </p:spTree>
    <p:extLst>
      <p:ext uri="{BB962C8B-B14F-4D97-AF65-F5344CB8AC3E}">
        <p14:creationId xmlns:p14="http://schemas.microsoft.com/office/powerpoint/2010/main" val="125985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 algn="ctr"/>
            <a:fld id="{2BBB5E19-F10A-4C2F-BF6F-11C513378A2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algn="ctr"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0"/>
            <a:ext cx="9180512" cy="5122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131840" y="141481"/>
            <a:ext cx="58252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48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Esfehan" pitchFamily="2" charset="-78"/>
              </a:rPr>
              <a:t>مزیت ها و ملاحظات زیست محیطی نیروگاه‌های هسته‌ای </a:t>
            </a:r>
          </a:p>
        </p:txBody>
      </p:sp>
      <p:grpSp>
        <p:nvGrpSpPr>
          <p:cNvPr id="9" name="Group 6"/>
          <p:cNvGrpSpPr>
            <a:grpSpLocks/>
          </p:cNvGrpSpPr>
          <p:nvPr/>
        </p:nvGrpSpPr>
        <p:grpSpPr bwMode="auto">
          <a:xfrm>
            <a:off x="373717" y="51479"/>
            <a:ext cx="883051" cy="567851"/>
            <a:chOff x="31994" y="367687"/>
            <a:chExt cx="1346057" cy="691376"/>
          </a:xfrm>
        </p:grpSpPr>
        <p:pic>
          <p:nvPicPr>
            <p:cNvPr id="10" name="Picture 55" descr="arm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prstClr val="black"/>
                <a:schemeClr val="tx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735" y="367687"/>
              <a:ext cx="1150576" cy="3939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1"/>
            <p:cNvSpPr txBox="1">
              <a:spLocks noChangeArrowheads="1"/>
            </p:cNvSpPr>
            <p:nvPr/>
          </p:nvSpPr>
          <p:spPr bwMode="auto">
            <a:xfrm>
              <a:off x="31994" y="778018"/>
              <a:ext cx="1346057" cy="2810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fa-IR" sz="900" b="1" dirty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IranNastaliq" pitchFamily="18" charset="0"/>
                  <a:cs typeface="IranNastaliq" pitchFamily="18" charset="0"/>
                </a:rPr>
                <a:t>سازمان انرژی اتمی ایران</a:t>
              </a:r>
              <a:endParaRPr lang="en-US" sz="9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itchFamily="18" charset="0"/>
                <a:cs typeface="IranNastaliq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0094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20824" y="1524186"/>
            <a:ext cx="7467600" cy="72352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fa-IR" dirty="0" smtClean="0">
                <a:cs typeface="2  Mitra" pitchFamily="2" charset="-78"/>
              </a:rPr>
              <a:t>تصویر بند مربوطه در مصوبه جلسه قبل</a:t>
            </a:r>
          </a:p>
          <a:p>
            <a:pPr marL="0" indent="0" algn="ctr">
              <a:buNone/>
            </a:pPr>
            <a:r>
              <a:rPr lang="fa-IR" dirty="0" smtClean="0">
                <a:cs typeface="2  Mitra" pitchFamily="2" charset="-78"/>
              </a:rPr>
              <a:t> همراه با توضیحات مربوط به پیگیری های انجام شده</a:t>
            </a:r>
            <a:endParaRPr lang="fa-IR" dirty="0">
              <a:cs typeface="2 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5763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9736" y="116926"/>
            <a:ext cx="4506520" cy="4885094"/>
          </a:xfrm>
          <a:ln>
            <a:solidFill>
              <a:schemeClr val="accent1">
                <a:lumMod val="40000"/>
                <a:lumOff val="6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70126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11560" y="321354"/>
            <a:ext cx="7632848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just" rtl="1">
              <a:buFont typeface="Courier New" pitchFamily="49" charset="0"/>
              <a:buChar char="o"/>
            </a:pPr>
            <a:r>
              <a:rPr lang="fa-IR" b="1" dirty="0">
                <a:solidFill>
                  <a:schemeClr val="accent1"/>
                </a:solidFill>
                <a:cs typeface="B Nazanin" pitchFamily="2" charset="-78"/>
              </a:rPr>
              <a:t>هدف	</a:t>
            </a:r>
            <a:endParaRPr lang="en-US" b="1" dirty="0">
              <a:solidFill>
                <a:schemeClr val="accent1"/>
              </a:solidFill>
              <a:cs typeface="B Nazanin" pitchFamily="2" charset="-78"/>
            </a:endParaRPr>
          </a:p>
          <a:p>
            <a:pPr algn="just" rtl="1"/>
            <a:r>
              <a:rPr lang="fa-IR" b="1" dirty="0" smtClean="0">
                <a:cs typeface="B Nazanin" pitchFamily="2" charset="-78"/>
              </a:rPr>
              <a:t>برنامه حاضر</a:t>
            </a:r>
            <a:r>
              <a:rPr lang="fa-IR" b="1" dirty="0">
                <a:cs typeface="B Nazanin" pitchFamily="2" charset="-78"/>
              </a:rPr>
              <a:t>، به منظور سازماندهي جهت آموزش و آگاه سازي كاركنان نيروگاه، ساكنين كمپ مسكوني و روستاهاي هليله و بندرگاه نسبت به حوادث هسته‌اي، تدوين شده است.</a:t>
            </a:r>
            <a:endParaRPr lang="en-US" b="1" dirty="0">
              <a:cs typeface="B Nazanin" pitchFamily="2" charset="-78"/>
            </a:endParaRPr>
          </a:p>
          <a:p>
            <a:pPr algn="just"/>
            <a:endParaRPr lang="fa-IR" b="1" dirty="0">
              <a:cs typeface="B Nazanin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9552" y="1779662"/>
            <a:ext cx="7632848" cy="29731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buFont typeface="Courier New" pitchFamily="49" charset="0"/>
              <a:buChar char="o"/>
            </a:pPr>
            <a:r>
              <a:rPr lang="fa-IR" b="1" dirty="0" smtClean="0">
                <a:solidFill>
                  <a:schemeClr val="accent1"/>
                </a:solidFill>
                <a:cs typeface="B Nazanin" pitchFamily="2" charset="-78"/>
              </a:rPr>
              <a:t>شرح</a:t>
            </a:r>
            <a:r>
              <a:rPr lang="fa-IR" b="1" dirty="0">
                <a:solidFill>
                  <a:schemeClr val="accent1"/>
                </a:solidFill>
                <a:cs typeface="B Nazanin" pitchFamily="2" charset="-78"/>
              </a:rPr>
              <a:t>	</a:t>
            </a:r>
            <a:endParaRPr lang="en-US" b="1" dirty="0">
              <a:solidFill>
                <a:schemeClr val="accent1"/>
              </a:solidFill>
              <a:cs typeface="B Nazanin" pitchFamily="2" charset="-78"/>
            </a:endParaRPr>
          </a:p>
          <a:p>
            <a:pPr algn="just" rtl="1">
              <a:lnSpc>
                <a:spcPct val="120000"/>
              </a:lnSpc>
            </a:pPr>
            <a:r>
              <a:rPr lang="fa-IR" b="1" dirty="0">
                <a:cs typeface="B Nazanin" pitchFamily="2" charset="-78"/>
              </a:rPr>
              <a:t>آموزش به موقع و آگاه‌سازي افراد نسبت به حوادث هسته­اي مي‌تواند تا حد بسيار زيادي از عواقب و خسارات بحران‌ها بكاهد. اين دو مقوله اگر توسط متوليان امر به صورت منطقي و با تجزيه و تحليل علمي و روانشناختي بيان گردد، قبل از رخداد بحران يعني در مراحل پيش بينی و پيشگيري و آمادگي، منجر به افزايش توان و ظرفيت عموم جامعه به لحاظ آمادگي در برابر بحران­هاي احتمالي خواهد شد؛ اگر نوع اين آموزش‌ها توسط متخصصين امر به صورت صحيح صورت نگيرد نه تنها مؤثر نخواهد بود بلكه باعث ايجاد تشويش و نگراني و آشفتگي‌هاي رواني جامعه مي‌گردد</a:t>
            </a:r>
            <a:r>
              <a:rPr lang="en-US" b="1" dirty="0">
                <a:cs typeface="B Nazanin" pitchFamily="2" charset="-78"/>
              </a:rPr>
              <a:t>.</a:t>
            </a:r>
          </a:p>
          <a:p>
            <a:pPr algn="r"/>
            <a:endParaRPr lang="fa-IR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13009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755576" y="411510"/>
            <a:ext cx="7632848" cy="379719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lnSpc>
                <a:spcPct val="150000"/>
              </a:lnSpc>
              <a:buFont typeface="Courier New" pitchFamily="49" charset="0"/>
              <a:buChar char="o"/>
            </a:pPr>
            <a:r>
              <a:rPr lang="fa-IR" b="1" dirty="0" smtClean="0">
                <a:solidFill>
                  <a:schemeClr val="accent1"/>
                </a:solidFill>
                <a:cs typeface="B Nazanin" pitchFamily="2" charset="-78"/>
              </a:rPr>
              <a:t>رویکرد</a:t>
            </a:r>
            <a:r>
              <a:rPr lang="fa-IR" b="1" dirty="0">
                <a:solidFill>
                  <a:schemeClr val="accent1"/>
                </a:solidFill>
                <a:cs typeface="B Nazanin" pitchFamily="2" charset="-78"/>
              </a:rPr>
              <a:t>	</a:t>
            </a:r>
            <a:endParaRPr lang="fa-IR" b="1" dirty="0" smtClean="0">
              <a:solidFill>
                <a:schemeClr val="accent1"/>
              </a:solidFill>
              <a:cs typeface="B Nazanin" pitchFamily="2" charset="-78"/>
            </a:endParaRPr>
          </a:p>
          <a:p>
            <a:pPr marL="285750" lvl="0" indent="-285750" algn="r" rtl="1">
              <a:lnSpc>
                <a:spcPct val="150000"/>
              </a:lnSpc>
              <a:buFont typeface="Courier New" pitchFamily="49" charset="0"/>
              <a:buChar char="o"/>
            </a:pPr>
            <a:r>
              <a:rPr lang="fa-IR" b="1" dirty="0">
                <a:cs typeface="B Nazanin" pitchFamily="2" charset="-78"/>
              </a:rPr>
              <a:t>آموزش و آگاه سازي مردم در قبال حوادث هسته‌اي؛</a:t>
            </a:r>
          </a:p>
          <a:p>
            <a:pPr marL="285750" lvl="0" indent="-285750" algn="r" rtl="1">
              <a:lnSpc>
                <a:spcPct val="150000"/>
              </a:lnSpc>
              <a:buFont typeface="Courier New" pitchFamily="49" charset="0"/>
              <a:buChar char="o"/>
            </a:pPr>
            <a:r>
              <a:rPr lang="fa-IR" b="1" dirty="0">
                <a:cs typeface="B Nazanin" pitchFamily="2" charset="-78"/>
              </a:rPr>
              <a:t>اقدام در جهت كاهش اضطراب و اعتماد سازي در شرايط بحراني؛</a:t>
            </a:r>
          </a:p>
          <a:p>
            <a:pPr marL="285750" lvl="0" indent="-285750" algn="r" rtl="1">
              <a:lnSpc>
                <a:spcPct val="150000"/>
              </a:lnSpc>
              <a:buFont typeface="Courier New" pitchFamily="49" charset="0"/>
              <a:buChar char="o"/>
            </a:pPr>
            <a:r>
              <a:rPr lang="fa-IR" b="1" dirty="0">
                <a:cs typeface="B Nazanin" pitchFamily="2" charset="-78"/>
              </a:rPr>
              <a:t>پاسخ به نيازهاي رسانه‌هاي اجتماعي؛</a:t>
            </a:r>
          </a:p>
          <a:p>
            <a:pPr marL="285750" lvl="0" indent="-285750" algn="r" rtl="1">
              <a:lnSpc>
                <a:spcPct val="150000"/>
              </a:lnSpc>
              <a:buFont typeface="Courier New" pitchFamily="49" charset="0"/>
              <a:buChar char="o"/>
            </a:pPr>
            <a:r>
              <a:rPr lang="fa-IR" b="1" dirty="0">
                <a:cs typeface="B Nazanin" pitchFamily="2" charset="-78"/>
              </a:rPr>
              <a:t>حفظ ارتباطات بين مديريت بحران نيروگاه و سازمان‌هاي مرتبط مطابق با مدرك دستورالعمل نحوه اطلاع رساني شرايط اضطراري هنگام وقوع حادثه در نيروگاه اتمي با كد </a:t>
            </a:r>
            <a:r>
              <a:rPr lang="en-US" b="1" dirty="0">
                <a:cs typeface="B Nazanin" pitchFamily="2" charset="-78"/>
              </a:rPr>
              <a:t>99.BU.10.0.GO.INS.CMC0044</a:t>
            </a:r>
            <a:r>
              <a:rPr lang="fa-IR" b="1" dirty="0">
                <a:cs typeface="B Nazanin" pitchFamily="2" charset="-78"/>
              </a:rPr>
              <a:t>؛</a:t>
            </a:r>
          </a:p>
          <a:p>
            <a:pPr marL="285750" lvl="0" indent="-285750" algn="r" rtl="1">
              <a:lnSpc>
                <a:spcPct val="150000"/>
              </a:lnSpc>
              <a:buFont typeface="Courier New" pitchFamily="49" charset="0"/>
              <a:buChar char="o"/>
            </a:pPr>
            <a:r>
              <a:rPr lang="fa-IR" b="1" dirty="0">
                <a:cs typeface="B Nazanin" pitchFamily="2" charset="-78"/>
              </a:rPr>
              <a:t>زمينه‌سازي، تسهيل و كمك به شناخت و ارتباط بهينه مردم با سازمان‌ها و نهاد‌هاي امدادرسان در شرايط بحراني</a:t>
            </a:r>
            <a:r>
              <a:rPr lang="fa-IR" b="1" dirty="0" smtClean="0">
                <a:cs typeface="B Nazanin" pitchFamily="2" charset="-78"/>
              </a:rPr>
              <a:t>.</a:t>
            </a:r>
            <a:endParaRPr lang="en-US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40047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411510"/>
            <a:ext cx="7467600" cy="543707"/>
          </a:xfrm>
        </p:spPr>
        <p:txBody>
          <a:bodyPr>
            <a:normAutofit/>
          </a:bodyPr>
          <a:lstStyle/>
          <a:p>
            <a:pPr algn="ctr" rtl="1"/>
            <a:r>
              <a:rPr lang="fa-IR" sz="2400" dirty="0" smtClean="0">
                <a:solidFill>
                  <a:schemeClr val="tx1"/>
                </a:solidFill>
                <a:cs typeface="B Titr" pitchFamily="2" charset="-78"/>
              </a:rPr>
              <a:t>اقدامات مرتبط </a:t>
            </a:r>
            <a:r>
              <a:rPr lang="fa-IR" sz="2400" dirty="0" smtClean="0">
                <a:solidFill>
                  <a:schemeClr val="tx1"/>
                </a:solidFill>
                <a:cs typeface="B Titr" pitchFamily="2" charset="-78"/>
              </a:rPr>
              <a:t>با </a:t>
            </a:r>
            <a:r>
              <a:rPr lang="fa-IR" sz="2400" dirty="0" smtClean="0">
                <a:solidFill>
                  <a:schemeClr val="tx1"/>
                </a:solidFill>
                <a:cs typeface="B Titr" pitchFamily="2" charset="-78"/>
              </a:rPr>
              <a:t>آموزش و آگاه سازی </a:t>
            </a:r>
            <a:r>
              <a:rPr lang="fa-IR" sz="2400" dirty="0" smtClean="0">
                <a:solidFill>
                  <a:schemeClr val="tx1"/>
                </a:solidFill>
                <a:cs typeface="B Titr" pitchFamily="2" charset="-78"/>
              </a:rPr>
              <a:t>عمومی</a:t>
            </a:r>
            <a:endParaRPr lang="en-US" sz="24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539552" y="1347614"/>
            <a:ext cx="7673280" cy="2592288"/>
          </a:xfrm>
        </p:spPr>
        <p:txBody>
          <a:bodyPr>
            <a:no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fa-IR" sz="1800" b="1" dirty="0" smtClean="0">
                <a:cs typeface="B Nazanin" pitchFamily="2" charset="-78"/>
              </a:rPr>
              <a:t>اقدامات مرتبط با آموزش و آگاه سازی در سه سطح زیر طبقه بندی </a:t>
            </a:r>
            <a:r>
              <a:rPr lang="fa-IR" sz="1800" b="1" dirty="0" smtClean="0">
                <a:cs typeface="B Nazanin" pitchFamily="2" charset="-78"/>
              </a:rPr>
              <a:t>شده است: </a:t>
            </a:r>
            <a:endParaRPr lang="fa-IR" sz="1800" b="1" dirty="0" smtClean="0">
              <a:cs typeface="B Nazanin" pitchFamily="2" charset="-78"/>
            </a:endParaRPr>
          </a:p>
          <a:p>
            <a:pPr algn="r" rtl="1">
              <a:buFont typeface="Wingdings" pitchFamily="2" charset="2"/>
              <a:buChar char="q"/>
            </a:pPr>
            <a:endParaRPr lang="fa-IR" sz="1400" b="1" dirty="0" smtClean="0">
              <a:cs typeface="B Nazanin" pitchFamily="2" charset="-78"/>
            </a:endParaRPr>
          </a:p>
          <a:p>
            <a:pPr lvl="1" algn="r" rtl="1"/>
            <a:r>
              <a:rPr lang="fa-IR" sz="1800" b="1" dirty="0" smtClean="0">
                <a:cs typeface="B Nazanin" pitchFamily="2" charset="-78"/>
              </a:rPr>
              <a:t>سطح 1: قبل از حادثه (اقدامات زیربنایی، آموزش و آگاه سازی)</a:t>
            </a:r>
          </a:p>
          <a:p>
            <a:pPr lvl="1" algn="r" rtl="1"/>
            <a:endParaRPr lang="fa-IR" sz="1800" b="1" dirty="0" smtClean="0">
              <a:cs typeface="B Nazanin" pitchFamily="2" charset="-78"/>
            </a:endParaRPr>
          </a:p>
          <a:p>
            <a:pPr lvl="1" algn="r" rtl="1"/>
            <a:r>
              <a:rPr lang="fa-IR" sz="1800" b="1" dirty="0" smtClean="0">
                <a:cs typeface="B Nazanin" pitchFamily="2" charset="-78"/>
              </a:rPr>
              <a:t>سطح 2: هنگام حادثه (اقدامات اجرایی)</a:t>
            </a:r>
          </a:p>
          <a:p>
            <a:pPr lvl="1" algn="r" rtl="1"/>
            <a:endParaRPr lang="fa-IR" sz="1800" b="1" dirty="0" smtClean="0">
              <a:cs typeface="B Nazanin" pitchFamily="2" charset="-78"/>
            </a:endParaRPr>
          </a:p>
          <a:p>
            <a:pPr lvl="1" algn="r" rtl="1"/>
            <a:r>
              <a:rPr lang="fa-IR" sz="1800" b="1" dirty="0" smtClean="0">
                <a:cs typeface="B Nazanin" pitchFamily="2" charset="-78"/>
              </a:rPr>
              <a:t>سطح 3: بعد از حادثه (آگاه سازی زمان پایان حادثه و بازگشت به شرایط عادی)</a:t>
            </a:r>
          </a:p>
          <a:p>
            <a:pPr algn="r" rtl="1"/>
            <a:endParaRPr lang="en-US" sz="1600" b="1" dirty="0">
              <a:cs typeface="B Nazanin" pitchFamily="2" charset="-78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510"/>
            <a:ext cx="7467600" cy="489701"/>
          </a:xfrm>
        </p:spPr>
        <p:txBody>
          <a:bodyPr>
            <a:normAutofit fontScale="90000"/>
          </a:bodyPr>
          <a:lstStyle/>
          <a:p>
            <a:pPr algn="ctr" rtl="1"/>
            <a:r>
              <a:rPr lang="fa-IR" sz="2800" dirty="0" smtClean="0">
                <a:solidFill>
                  <a:schemeClr val="tx1"/>
                </a:solidFill>
                <a:cs typeface="B Titr" pitchFamily="2" charset="-78"/>
              </a:rPr>
              <a:t>طبقه بندی تعیین شده برای </a:t>
            </a:r>
            <a:r>
              <a:rPr lang="fa-IR" sz="2800" dirty="0" smtClean="0">
                <a:solidFill>
                  <a:schemeClr val="tx1"/>
                </a:solidFill>
                <a:cs typeface="B Titr" pitchFamily="2" charset="-78"/>
              </a:rPr>
              <a:t>سطوح </a:t>
            </a:r>
            <a:r>
              <a:rPr lang="fa-IR" sz="2800" dirty="0" smtClean="0">
                <a:solidFill>
                  <a:schemeClr val="tx1"/>
                </a:solidFill>
                <a:cs typeface="B Titr" pitchFamily="2" charset="-78"/>
              </a:rPr>
              <a:t>برنامه</a:t>
            </a:r>
            <a:r>
              <a:rPr lang="fa-IR" sz="2800" dirty="0" smtClean="0">
                <a:solidFill>
                  <a:schemeClr val="tx1"/>
                </a:solidFill>
                <a:cs typeface="B Titr" pitchFamily="2" charset="-78"/>
              </a:rPr>
              <a:t> </a:t>
            </a:r>
            <a:endParaRPr lang="en-US" sz="28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547664" y="1200150"/>
            <a:ext cx="6377136" cy="3243808"/>
          </a:xfrm>
        </p:spPr>
        <p:txBody>
          <a:bodyPr/>
          <a:lstStyle/>
          <a:p>
            <a:pPr algn="r" rtl="1"/>
            <a:r>
              <a:rPr lang="fa-IR" b="1" dirty="0" smtClean="0">
                <a:cs typeface="B Mitra" pitchFamily="2" charset="-78"/>
              </a:rPr>
              <a:t>نوع اقدام</a:t>
            </a:r>
          </a:p>
          <a:p>
            <a:pPr algn="r" rtl="1"/>
            <a:r>
              <a:rPr lang="fa-IR" b="1" dirty="0" smtClean="0">
                <a:cs typeface="B Mitra" pitchFamily="2" charset="-78"/>
              </a:rPr>
              <a:t>جامعه هدف</a:t>
            </a:r>
          </a:p>
          <a:p>
            <a:pPr algn="r" rtl="1"/>
            <a:r>
              <a:rPr lang="fa-IR" b="1" dirty="0" smtClean="0">
                <a:cs typeface="B Mitra" pitchFamily="2" charset="-78"/>
              </a:rPr>
              <a:t>عملیات مرتبط</a:t>
            </a:r>
          </a:p>
          <a:p>
            <a:pPr algn="r" rtl="1"/>
            <a:r>
              <a:rPr lang="fa-IR" b="1" dirty="0" smtClean="0">
                <a:cs typeface="B Mitra" pitchFamily="2" charset="-78"/>
              </a:rPr>
              <a:t>زمان بندی</a:t>
            </a:r>
          </a:p>
          <a:p>
            <a:pPr algn="r" rtl="1"/>
            <a:r>
              <a:rPr lang="fa-IR" b="1" dirty="0" smtClean="0">
                <a:cs typeface="B Mitra" pitchFamily="2" charset="-78"/>
              </a:rPr>
              <a:t>مسئول انجام کار</a:t>
            </a:r>
          </a:p>
          <a:p>
            <a:pPr algn="r" rtl="1"/>
            <a:r>
              <a:rPr lang="fa-IR" b="1" dirty="0" smtClean="0">
                <a:cs typeface="B Mitra" pitchFamily="2" charset="-78"/>
              </a:rPr>
              <a:t>مسئول کنترل فعالیت</a:t>
            </a:r>
          </a:p>
          <a:p>
            <a:pPr algn="r" rtl="1"/>
            <a:r>
              <a:rPr lang="fa-IR" b="1" dirty="0" smtClean="0">
                <a:cs typeface="B Mitra" pitchFamily="2" charset="-78"/>
              </a:rPr>
              <a:t>هزینه</a:t>
            </a:r>
            <a:endParaRPr lang="en-US" b="1" dirty="0">
              <a:cs typeface="B Mitra" pitchFamily="2" charset="-78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95536" y="915566"/>
            <a:ext cx="7776864" cy="3960440"/>
          </a:xfrm>
        </p:spPr>
        <p:txBody>
          <a:bodyPr>
            <a:normAutofit fontScale="77500" lnSpcReduction="20000"/>
          </a:bodyPr>
          <a:lstStyle/>
          <a:p>
            <a:pPr algn="r" rtl="1"/>
            <a:r>
              <a:rPr lang="fa-IR" sz="2000" b="1" dirty="0" smtClean="0">
                <a:cs typeface="B Mitra" pitchFamily="2" charset="-78"/>
              </a:rPr>
              <a:t>تهیه محتواهای آموزشی شرایط اضطراری با توجه به گروه مخاطبین</a:t>
            </a:r>
          </a:p>
          <a:p>
            <a:pPr algn="r" rtl="1"/>
            <a:r>
              <a:rPr lang="fa-IR" sz="2000" b="1" dirty="0" smtClean="0">
                <a:cs typeface="B Mitra" pitchFamily="2" charset="-78"/>
              </a:rPr>
              <a:t>تدوین دستورالعمل های اقدامات مرتبط با آموزش و اطلاع رسانی در شرایط اضطراری با توجه به </a:t>
            </a:r>
            <a:endParaRPr lang="fa-IR" sz="2000" b="1" dirty="0" smtClean="0">
              <a:cs typeface="B Mitra" pitchFamily="2" charset="-78"/>
            </a:endParaRPr>
          </a:p>
          <a:p>
            <a:pPr marL="0" indent="0" algn="r" rtl="1">
              <a:buNone/>
            </a:pPr>
            <a:r>
              <a:rPr lang="fa-IR" sz="2000" b="1" dirty="0" smtClean="0">
                <a:cs typeface="B Mitra" pitchFamily="2" charset="-78"/>
              </a:rPr>
              <a:t>گروه </a:t>
            </a:r>
            <a:r>
              <a:rPr lang="fa-IR" sz="2000" b="1" dirty="0" smtClean="0">
                <a:cs typeface="B Mitra" pitchFamily="2" charset="-78"/>
              </a:rPr>
              <a:t>های هدف</a:t>
            </a:r>
          </a:p>
          <a:p>
            <a:pPr algn="r" rtl="1"/>
            <a:r>
              <a:rPr lang="fa-IR" sz="2000" b="1" dirty="0" smtClean="0">
                <a:cs typeface="B Mitra" pitchFamily="2" charset="-78"/>
              </a:rPr>
              <a:t>تامین زیرساخت های سیستم های ارتباطی </a:t>
            </a:r>
            <a:endParaRPr lang="en-US" sz="2000" b="1" dirty="0" smtClean="0">
              <a:cs typeface="B Mitra" pitchFamily="2" charset="-78"/>
            </a:endParaRPr>
          </a:p>
          <a:p>
            <a:pPr algn="just" rtl="1"/>
            <a:r>
              <a:rPr lang="fa-IR" sz="2000" b="1" dirty="0" smtClean="0">
                <a:cs typeface="B Mitra" pitchFamily="2" charset="-78"/>
              </a:rPr>
              <a:t>تدوین برنامه اطلاع رسانی حادثه</a:t>
            </a:r>
          </a:p>
          <a:p>
            <a:pPr algn="just" rtl="1"/>
            <a:r>
              <a:rPr lang="fa-IR" sz="2000" b="1" dirty="0" smtClean="0">
                <a:cs typeface="B Mitra" pitchFamily="2" charset="-78"/>
              </a:rPr>
              <a:t>تعیین و تامین زیرساخت های اطلاع رسانی</a:t>
            </a:r>
          </a:p>
          <a:p>
            <a:pPr algn="just" rtl="1"/>
            <a:r>
              <a:rPr lang="fa-IR" sz="2000" b="1" dirty="0" smtClean="0">
                <a:cs typeface="B Mitra" pitchFamily="2" charset="-78"/>
              </a:rPr>
              <a:t>آشنایی با مدارک، الزامات و توصیه های  </a:t>
            </a:r>
            <a:r>
              <a:rPr lang="en-US" sz="1600" b="1" dirty="0" smtClean="0">
                <a:cs typeface="B Mitra" pitchFamily="2" charset="-78"/>
              </a:rPr>
              <a:t>IAEA</a:t>
            </a:r>
            <a:r>
              <a:rPr lang="en-US" sz="2000" b="1" dirty="0" smtClean="0">
                <a:cs typeface="B Mitra" pitchFamily="2" charset="-78"/>
              </a:rPr>
              <a:t>  , </a:t>
            </a:r>
            <a:r>
              <a:rPr lang="en-US" sz="1600" b="1" dirty="0" smtClean="0">
                <a:cs typeface="B Mitra" pitchFamily="2" charset="-78"/>
              </a:rPr>
              <a:t>WANO</a:t>
            </a:r>
            <a:r>
              <a:rPr lang="en-US" sz="2000" b="1" dirty="0" smtClean="0">
                <a:cs typeface="B Mitra" pitchFamily="2" charset="-78"/>
              </a:rPr>
              <a:t> </a:t>
            </a:r>
            <a:r>
              <a:rPr lang="fa-IR" sz="2000" b="1" dirty="0" smtClean="0">
                <a:cs typeface="B Mitra" pitchFamily="2" charset="-78"/>
              </a:rPr>
              <a:t> در حوزه آموزش و آگاه سازی مردم </a:t>
            </a:r>
            <a:r>
              <a:rPr lang="fa-IR" sz="2000" b="1" dirty="0" smtClean="0">
                <a:cs typeface="B Mitra" pitchFamily="2" charset="-78"/>
              </a:rPr>
              <a:t>در</a:t>
            </a:r>
          </a:p>
          <a:p>
            <a:pPr marL="0" indent="0" algn="just" rtl="1">
              <a:buNone/>
            </a:pPr>
            <a:r>
              <a:rPr lang="fa-IR" sz="2000" b="1" dirty="0" smtClean="0">
                <a:cs typeface="B Mitra" pitchFamily="2" charset="-78"/>
              </a:rPr>
              <a:t> </a:t>
            </a:r>
            <a:r>
              <a:rPr lang="fa-IR" sz="2000" b="1" dirty="0" smtClean="0">
                <a:cs typeface="B Mitra" pitchFamily="2" charset="-78"/>
              </a:rPr>
              <a:t>شرایط اضطراری</a:t>
            </a:r>
          </a:p>
          <a:p>
            <a:pPr algn="just" rtl="1"/>
            <a:r>
              <a:rPr lang="fa-IR" sz="2000" b="1" dirty="0" smtClean="0">
                <a:cs typeface="B Mitra" pitchFamily="2" charset="-78"/>
              </a:rPr>
              <a:t>تدوین سناریوهای مانورهای شرایط اضطراری</a:t>
            </a:r>
          </a:p>
          <a:p>
            <a:pPr algn="just" rtl="1"/>
            <a:r>
              <a:rPr lang="fa-IR" sz="2000" b="1" dirty="0" smtClean="0">
                <a:cs typeface="B Mitra" pitchFamily="2" charset="-78"/>
              </a:rPr>
              <a:t>عقد تفاهم نامه با ارگان های ذیربط در حوزه های آموزش و آگاه سازی  شرایط اضطراری</a:t>
            </a:r>
          </a:p>
          <a:p>
            <a:pPr algn="just" rtl="1"/>
            <a:r>
              <a:rPr lang="fa-IR" sz="2000" b="1" dirty="0" smtClean="0">
                <a:cs typeface="B Mitra" pitchFamily="2" charset="-78"/>
              </a:rPr>
              <a:t>تعیین و ابلاغ وظایف معاونت ها/ مدیریت ها، اعضا، کارگروه آموزش و اطلاع رسانی، اعضاء </a:t>
            </a:r>
            <a:r>
              <a:rPr lang="fa-IR" sz="2000" b="1" dirty="0" smtClean="0">
                <a:cs typeface="B Mitra" pitchFamily="2" charset="-78"/>
              </a:rPr>
              <a:t>کمیته</a:t>
            </a:r>
          </a:p>
          <a:p>
            <a:pPr marL="0" indent="0" algn="just" rtl="1">
              <a:buNone/>
            </a:pPr>
            <a:r>
              <a:rPr lang="fa-IR" sz="2000" b="1" dirty="0" smtClean="0">
                <a:cs typeface="B Mitra" pitchFamily="2" charset="-78"/>
              </a:rPr>
              <a:t> </a:t>
            </a:r>
            <a:r>
              <a:rPr lang="fa-IR" sz="2000" b="1" dirty="0" smtClean="0">
                <a:cs typeface="B Mitra" pitchFamily="2" charset="-78"/>
              </a:rPr>
              <a:t>بحران نیروگاه در حوزه آموزش و اطلاع رسانی</a:t>
            </a:r>
          </a:p>
          <a:p>
            <a:pPr algn="just" rtl="1"/>
            <a:r>
              <a:rPr lang="fa-IR" sz="2000" b="1" dirty="0" smtClean="0">
                <a:cs typeface="B Mitra" pitchFamily="2" charset="-78"/>
              </a:rPr>
              <a:t>آشنایی با وظایف قرارگاه پرتوی استان و سازمان پدافند غیر عامل کشور در حوزه آموزش و </a:t>
            </a:r>
            <a:endParaRPr lang="fa-IR" sz="2000" b="1" dirty="0" smtClean="0">
              <a:cs typeface="B Mitra" pitchFamily="2" charset="-78"/>
            </a:endParaRPr>
          </a:p>
          <a:p>
            <a:pPr marL="0" indent="0" algn="just" rtl="1">
              <a:buNone/>
            </a:pPr>
            <a:r>
              <a:rPr lang="fa-IR" sz="2000" b="1" dirty="0" smtClean="0">
                <a:cs typeface="B Mitra" pitchFamily="2" charset="-78"/>
              </a:rPr>
              <a:t>اطلاع رسانی</a:t>
            </a:r>
            <a:endParaRPr lang="fa-IR" sz="2000" b="1" dirty="0" smtClean="0">
              <a:cs typeface="B Mitra" pitchFamily="2" charset="-78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5536" y="303498"/>
            <a:ext cx="7601272" cy="489701"/>
          </a:xfrm>
        </p:spPr>
        <p:txBody>
          <a:bodyPr>
            <a:noAutofit/>
          </a:bodyPr>
          <a:lstStyle/>
          <a:p>
            <a:pPr algn="ctr" rtl="1"/>
            <a:r>
              <a:rPr lang="fa-IR" sz="2000" dirty="0" smtClean="0">
                <a:solidFill>
                  <a:schemeClr val="tx1"/>
                </a:solidFill>
                <a:cs typeface="B Titr" pitchFamily="2" charset="-78"/>
              </a:rPr>
              <a:t>اقدامات سطح 1: قبل از حادثه (اقدامات زیربنایی، آموزش و آگاه سازی)</a:t>
            </a:r>
            <a:endParaRPr lang="en-US" sz="2000" dirty="0">
              <a:solidFill>
                <a:schemeClr val="tx1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95536" y="303498"/>
            <a:ext cx="7601272" cy="489701"/>
          </a:xfrm>
        </p:spPr>
        <p:txBody>
          <a:bodyPr>
            <a:noAutofit/>
          </a:bodyPr>
          <a:lstStyle/>
          <a:p>
            <a:pPr algn="ctr" rtl="1"/>
            <a:r>
              <a:rPr lang="fa-IR" sz="2000" dirty="0" smtClean="0">
                <a:solidFill>
                  <a:schemeClr val="tx1"/>
                </a:solidFill>
                <a:cs typeface="B Titr" pitchFamily="2" charset="-78"/>
              </a:rPr>
              <a:t>اقدامات سطح 2: هنگام حادثه (اقدامات اجرایی)</a:t>
            </a:r>
            <a:endParaRPr lang="en-US" sz="20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827584" y="843558"/>
            <a:ext cx="7035552" cy="1656184"/>
          </a:xfrm>
        </p:spPr>
        <p:txBody>
          <a:bodyPr>
            <a:normAutofit/>
          </a:bodyPr>
          <a:lstStyle/>
          <a:p>
            <a:pPr algn="r" rtl="1"/>
            <a:r>
              <a:rPr lang="fa-IR" sz="2000" b="1" dirty="0" smtClean="0">
                <a:cs typeface="B Mitra" pitchFamily="2" charset="-78"/>
              </a:rPr>
              <a:t>فعال سازی سیستم های ارتباطی </a:t>
            </a:r>
          </a:p>
          <a:p>
            <a:pPr algn="r" rtl="1"/>
            <a:r>
              <a:rPr lang="fa-IR" sz="2000" b="1" dirty="0" smtClean="0">
                <a:cs typeface="B Mitra" pitchFamily="2" charset="-78"/>
              </a:rPr>
              <a:t>ارسال پیام ها به گروه های ذینفع </a:t>
            </a:r>
          </a:p>
          <a:p>
            <a:pPr algn="r" rtl="1"/>
            <a:r>
              <a:rPr lang="fa-IR" sz="2000" b="1" dirty="0" smtClean="0">
                <a:cs typeface="B Mitra" pitchFamily="2" charset="-78"/>
              </a:rPr>
              <a:t>اطلاع رسانی مطابق زونبندی شرایط اضطراری (مثال زون اول: کمپ مسکونی، بندرگاه و .... زون دوم: تنگک. زون سوم: شهر و ...).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51520" y="2409732"/>
            <a:ext cx="8280920" cy="489701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000" b="0" i="0" u="none" strike="noStrike" kern="1200" cap="small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B Titr" pitchFamily="2" charset="-78"/>
              </a:rPr>
              <a:t>اقدامات سطح 3: بعد از حادثه  </a:t>
            </a:r>
            <a:endParaRPr kumimoji="0" lang="en-US" sz="2000" b="0" i="0" u="none" strike="noStrike" kern="1200" cap="small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Titr" pitchFamily="2" charset="-78"/>
            </a:endParaRP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1115616" y="3165816"/>
            <a:ext cx="6747520" cy="1134126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fa-I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آگاه سازی زمان پایان حادثه</a:t>
            </a: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fa-I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تهیه دستورالعملهای بازگشت برای عموم </a:t>
            </a:r>
          </a:p>
          <a:p>
            <a:pPr marL="274320" marR="0" lvl="0" indent="-274320" algn="r" defTabSz="914400" rtl="1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fa-IR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Mitra" pitchFamily="2" charset="-78"/>
              </a:rPr>
              <a:t>اطلاع رسانی مطابق زونبندی مدیریت شرایط اضطراری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307</TotalTime>
  <Words>532</Words>
  <Application>Microsoft Office PowerPoint</Application>
  <PresentationFormat>On-screen Show (16:9)</PresentationFormat>
  <Paragraphs>81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Oriel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اقدامات مرتبط با آموزش و آگاه سازی عمومی</vt:lpstr>
      <vt:lpstr>طبقه بندی تعیین شده برای سطوح برنامه </vt:lpstr>
      <vt:lpstr>اقدامات سطح 1: قبل از حادثه (اقدامات زیربنایی، آموزش و آگاه سازی)</vt:lpstr>
      <vt:lpstr>اقدامات سطح 2: هنگام حادثه (اقدامات اجرایی)</vt:lpstr>
      <vt:lpstr>نمونه اقدامات اجرایی فاز قبل از حادثه (شرایط کار عادی نیروگاه)</vt:lpstr>
      <vt:lpstr>پیشنهادات</vt:lpstr>
      <vt:lpstr>PowerPoint Presentation</vt:lpstr>
      <vt:lpstr>PowerPoint Presentation</vt:lpstr>
    </vt:vector>
  </TitlesOfParts>
  <Company>nppd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Mohammadi</dc:creator>
  <cp:lastModifiedBy>fatourechian</cp:lastModifiedBy>
  <cp:revision>77</cp:revision>
  <dcterms:created xsi:type="dcterms:W3CDTF">2019-07-24T08:38:13Z</dcterms:created>
  <dcterms:modified xsi:type="dcterms:W3CDTF">2020-08-10T17:41:58Z</dcterms:modified>
</cp:coreProperties>
</file>