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14"/>
  </p:notesMasterIdLst>
  <p:handoutMasterIdLst>
    <p:handoutMasterId r:id="rId15"/>
  </p:handoutMasterIdLst>
  <p:sldIdLst>
    <p:sldId id="257" r:id="rId2"/>
    <p:sldId id="259" r:id="rId3"/>
    <p:sldId id="261" r:id="rId4"/>
    <p:sldId id="260" r:id="rId5"/>
    <p:sldId id="266" r:id="rId6"/>
    <p:sldId id="262" r:id="rId7"/>
    <p:sldId id="263" r:id="rId8"/>
    <p:sldId id="268" r:id="rId9"/>
    <p:sldId id="265" r:id="rId10"/>
    <p:sldId id="267" r:id="rId11"/>
    <p:sldId id="264" r:id="rId12"/>
    <p:sldId id="258" r:id="rId13"/>
  </p:sldIdLst>
  <p:sldSz cx="12192000"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3" d="100"/>
          <a:sy n="83" d="100"/>
        </p:scale>
        <p:origin x="45" y="561"/>
      </p:cViewPr>
      <p:guideLst/>
    </p:cSldViewPr>
  </p:slid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3A8DBB9-FF4D-4FDA-AD34-27FA86519578}" type="datetime1">
              <a:rPr lang="zh-CN" altLang="en-US" smtClean="0"/>
              <a:t>2022/4/5</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E1CCE20-FD2F-40C5-ABE3-3369F20AA0E6}" type="datetime1">
              <a:rPr lang="zh-CN" altLang="en-US" smtClean="0"/>
              <a:t>2022/4/5</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t>单击此处编辑母版文本样式</a:t>
            </a:r>
            <a:endParaRPr lang="en-US"/>
          </a:p>
          <a:p>
            <a:pPr lvl="1" rtl="0"/>
            <a:r>
              <a:rPr lang="zh-cn"/>
              <a:t>第二级</a:t>
            </a:r>
          </a:p>
          <a:p>
            <a:pPr lvl="2" rtl="0"/>
            <a:r>
              <a:rPr lang="zh-cn"/>
              <a:t>第三级</a:t>
            </a:r>
          </a:p>
          <a:p>
            <a:pPr lvl="3" rtl="0"/>
            <a:r>
              <a:rPr lang="zh-cn"/>
              <a:t>第四级</a:t>
            </a:r>
          </a:p>
          <a:p>
            <a:pPr lvl="4" rtl="0"/>
            <a:r>
              <a:rPr lang="zh-cn"/>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长方形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zh-CN" altLang="en-US"/>
              <a:t>单击此处编辑母版标题样式</a:t>
            </a:r>
            <a:endParaRPr lang="en-US" dirty="0"/>
          </a:p>
        </p:txBody>
      </p:sp>
      <p:sp>
        <p:nvSpPr>
          <p:cNvPr id="3" name="副标题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zh-CN" altLang="en-US"/>
              <a:t>单击此处编辑母版副标题样式</a:t>
            </a:r>
            <a:endParaRPr lang="en-US" dirty="0"/>
          </a:p>
        </p:txBody>
      </p:sp>
      <p:cxnSp>
        <p:nvCxnSpPr>
          <p:cNvPr id="9" name="直接连接符​​(S)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日期占位符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E203234F-2943-4AD6-8E73-34C216403FC9}" type="datetime1">
              <a:rPr lang="zh-CN" altLang="en-US" smtClean="0"/>
              <a:t>2022/4/5</a:t>
            </a:fld>
            <a:endParaRPr lang="en-US" dirty="0"/>
          </a:p>
        </p:txBody>
      </p:sp>
      <p:sp>
        <p:nvSpPr>
          <p:cNvPr id="5" name="页脚占位符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灯片编号占位符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en-US" dirty="0"/>
          </a:p>
        </p:txBody>
      </p:sp>
      <p:sp>
        <p:nvSpPr>
          <p:cNvPr id="3" name="垂直文本占位符 2"/>
          <p:cNvSpPr>
            <a:spLocks noGrp="1"/>
          </p:cNvSpPr>
          <p:nvPr>
            <p:ph type="body" orient="vert" idx="1"/>
          </p:nvPr>
        </p:nvSpPr>
        <p:spPr/>
        <p:txBody>
          <a:bodyPr vert="eaVert" lIns="45720" tIns="0" rIns="45720" bIns="0"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7" name="日期占位符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6818B044-5115-4C63-8F06-0D627F0729F0}" type="datetime1">
              <a:rPr lang="zh-CN" altLang="en-US" smtClean="0"/>
              <a:t>2022/4/5</a:t>
            </a:fld>
            <a:endParaRPr lang="en-US" dirty="0"/>
          </a:p>
        </p:txBody>
      </p:sp>
      <p:sp>
        <p:nvSpPr>
          <p:cNvPr id="8" name="页脚占位符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灯片编号占位符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标题与文本">
    <p:spTree>
      <p:nvGrpSpPr>
        <p:cNvPr id="1" name=""/>
        <p:cNvGrpSpPr/>
        <p:nvPr/>
      </p:nvGrpSpPr>
      <p:grpSpPr>
        <a:xfrm>
          <a:off x="0" y="0"/>
          <a:ext cx="0" cy="0"/>
          <a:chOff x="0" y="0"/>
          <a:chExt cx="0" cy="0"/>
        </a:xfrm>
      </p:grpSpPr>
      <p:sp>
        <p:nvSpPr>
          <p:cNvPr id="9" name="长方形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垂直标题 1"/>
          <p:cNvSpPr>
            <a:spLocks noGrp="1"/>
          </p:cNvSpPr>
          <p:nvPr>
            <p:ph type="title" orient="vert"/>
          </p:nvPr>
        </p:nvSpPr>
        <p:spPr>
          <a:xfrm>
            <a:off x="8724900" y="412302"/>
            <a:ext cx="2628900" cy="5759898"/>
          </a:xfrm>
        </p:spPr>
        <p:txBody>
          <a:bodyPr vert="eaVert" rtlCol="0"/>
          <a:lstStyle/>
          <a:p>
            <a:pPr rtl="0"/>
            <a:r>
              <a:rPr lang="zh-CN" altLang="en-US"/>
              <a:t>单击此处编辑母版标题样式</a:t>
            </a:r>
            <a:endParaRPr lang="en-US" dirty="0"/>
          </a:p>
        </p:txBody>
      </p:sp>
      <p:sp>
        <p:nvSpPr>
          <p:cNvPr id="3" name="垂直文本占位符 2"/>
          <p:cNvSpPr>
            <a:spLocks noGrp="1"/>
          </p:cNvSpPr>
          <p:nvPr>
            <p:ph type="body" orient="vert" idx="1"/>
          </p:nvPr>
        </p:nvSpPr>
        <p:spPr>
          <a:xfrm>
            <a:off x="838200" y="412302"/>
            <a:ext cx="7734300" cy="5759898"/>
          </a:xfrm>
        </p:spPr>
        <p:txBody>
          <a:bodyPr vert="eaVert" lIns="45720" tIns="0" rIns="45720" bIns="0"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7" name="日期占位符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C0E476C3-78BD-40CB-9C6F-0D41DD7E1D50}" type="datetime1">
              <a:rPr lang="zh-CN" altLang="en-US" smtClean="0"/>
              <a:t>2022/4/5</a:t>
            </a:fld>
            <a:endParaRPr lang="en-US" dirty="0"/>
          </a:p>
        </p:txBody>
      </p:sp>
      <p:sp>
        <p:nvSpPr>
          <p:cNvPr id="8" name="页脚占位符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灯片编号占位符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en-US" dirty="0"/>
          </a:p>
        </p:txBody>
      </p:sp>
      <p:sp>
        <p:nvSpPr>
          <p:cNvPr id="3" name="内容占位符 2"/>
          <p:cNvSpPr>
            <a:spLocks noGrp="1"/>
          </p:cNvSpPr>
          <p:nvPr>
            <p:ph idx="1"/>
          </p:nvPr>
        </p:nvSpPr>
        <p:spPr/>
        <p:txBody>
          <a:bodyPr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7" name="日期占位符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A24A4C0A-F292-41BE-9CD1-530467B1B9F8}" type="datetime1">
              <a:rPr lang="zh-CN" altLang="en-US" smtClean="0"/>
              <a:t>2022/4/5</a:t>
            </a:fld>
            <a:endParaRPr lang="en-US" dirty="0"/>
          </a:p>
        </p:txBody>
      </p:sp>
      <p:sp>
        <p:nvSpPr>
          <p:cNvPr id="8" name="页脚占位符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灯片编号占位符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10" name="长方形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zh-CN" altLang="en-US"/>
              <a:t>单击此处编辑母版标题样式</a:t>
            </a:r>
            <a:endParaRPr lang="en-US" dirty="0"/>
          </a:p>
        </p:txBody>
      </p:sp>
      <p:sp>
        <p:nvSpPr>
          <p:cNvPr id="3" name="文本占位符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a:t>单击此处编辑母版文本样式</a:t>
            </a:r>
          </a:p>
        </p:txBody>
      </p:sp>
      <p:cxnSp>
        <p:nvCxnSpPr>
          <p:cNvPr id="9" name="直接连接符​​(S)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日期占位符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C31630FC-7090-4D1C-93D5-113C82941F4E}" type="datetime1">
              <a:rPr lang="zh-CN" altLang="en-US" smtClean="0"/>
              <a:t>2022/4/5</a:t>
            </a:fld>
            <a:endParaRPr lang="en-US" dirty="0"/>
          </a:p>
        </p:txBody>
      </p:sp>
      <p:sp>
        <p:nvSpPr>
          <p:cNvPr id="8" name="页脚占位符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灯片编号占位符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标题 7"/>
          <p:cNvSpPr>
            <a:spLocks noGrp="1"/>
          </p:cNvSpPr>
          <p:nvPr>
            <p:ph type="title"/>
          </p:nvPr>
        </p:nvSpPr>
        <p:spPr>
          <a:xfrm>
            <a:off x="1097280" y="286603"/>
            <a:ext cx="10058400" cy="1450757"/>
          </a:xfrm>
        </p:spPr>
        <p:txBody>
          <a:bodyPr rtlCol="0"/>
          <a:lstStyle/>
          <a:p>
            <a:pPr rtl="0"/>
            <a:r>
              <a:rPr lang="zh-CN" altLang="en-US"/>
              <a:t>单击此处编辑母版标题样式</a:t>
            </a:r>
            <a:endParaRPr lang="en-US" dirty="0"/>
          </a:p>
        </p:txBody>
      </p:sp>
      <p:sp>
        <p:nvSpPr>
          <p:cNvPr id="3" name="内容占位符 2"/>
          <p:cNvSpPr>
            <a:spLocks noGrp="1"/>
          </p:cNvSpPr>
          <p:nvPr>
            <p:ph sz="half" idx="1"/>
          </p:nvPr>
        </p:nvSpPr>
        <p:spPr>
          <a:xfrm>
            <a:off x="1097280" y="2120900"/>
            <a:ext cx="4639736" cy="3748193"/>
          </a:xfrm>
        </p:spPr>
        <p:txBody>
          <a:bodyPr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4" name="内容占位符 3"/>
          <p:cNvSpPr>
            <a:spLocks noGrp="1"/>
          </p:cNvSpPr>
          <p:nvPr>
            <p:ph sz="half" idx="2"/>
          </p:nvPr>
        </p:nvSpPr>
        <p:spPr>
          <a:xfrm>
            <a:off x="6515944" y="2120900"/>
            <a:ext cx="4639736" cy="3748194"/>
          </a:xfrm>
        </p:spPr>
        <p:txBody>
          <a:bodyPr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2" name="日期占位符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81EDFCFC-F8E9-4049-95DD-C79391CC7BFF}" type="datetime1">
              <a:rPr lang="zh-CN" altLang="en-US" smtClean="0"/>
              <a:t>2022/4/5</a:t>
            </a:fld>
            <a:endParaRPr lang="en-US" dirty="0"/>
          </a:p>
        </p:txBody>
      </p:sp>
      <p:sp>
        <p:nvSpPr>
          <p:cNvPr id="9" name="页脚占位符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幻灯片编号占位符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标题 9"/>
          <p:cNvSpPr>
            <a:spLocks noGrp="1"/>
          </p:cNvSpPr>
          <p:nvPr>
            <p:ph type="title"/>
          </p:nvPr>
        </p:nvSpPr>
        <p:spPr>
          <a:xfrm>
            <a:off x="1097280" y="286603"/>
            <a:ext cx="10058400" cy="1450757"/>
          </a:xfrm>
        </p:spPr>
        <p:txBody>
          <a:bodyPr rtlCol="0"/>
          <a:lstStyle/>
          <a:p>
            <a:pPr rtl="0"/>
            <a:r>
              <a:rPr lang="zh-CN" altLang="en-US"/>
              <a:t>单击此处编辑母版标题样式</a:t>
            </a:r>
            <a:endParaRPr lang="en-US" dirty="0"/>
          </a:p>
        </p:txBody>
      </p:sp>
      <p:sp>
        <p:nvSpPr>
          <p:cNvPr id="3" name="文本占位符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a:t>单击此处编辑母版文本样式</a:t>
            </a:r>
          </a:p>
        </p:txBody>
      </p:sp>
      <p:sp>
        <p:nvSpPr>
          <p:cNvPr id="4" name="内容占位符 3"/>
          <p:cNvSpPr>
            <a:spLocks noGrp="1"/>
          </p:cNvSpPr>
          <p:nvPr>
            <p:ph sz="half" idx="2"/>
          </p:nvPr>
        </p:nvSpPr>
        <p:spPr>
          <a:xfrm>
            <a:off x="1097280" y="2958274"/>
            <a:ext cx="4639736" cy="2910821"/>
          </a:xfrm>
        </p:spPr>
        <p:txBody>
          <a:bodyPr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5" name="文本占位符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a:t>单击此处编辑母版文本样式</a:t>
            </a:r>
          </a:p>
        </p:txBody>
      </p:sp>
      <p:sp>
        <p:nvSpPr>
          <p:cNvPr id="6" name="内容占位符 5"/>
          <p:cNvSpPr>
            <a:spLocks noGrp="1"/>
          </p:cNvSpPr>
          <p:nvPr>
            <p:ph sz="quarter" idx="4"/>
          </p:nvPr>
        </p:nvSpPr>
        <p:spPr>
          <a:xfrm>
            <a:off x="6515944" y="2958273"/>
            <a:ext cx="4639736" cy="2910821"/>
          </a:xfrm>
        </p:spPr>
        <p:txBody>
          <a:bodyPr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2" name="日期占位符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EFBE5E81-E012-42C1-892B-1E2892457684}" type="datetime1">
              <a:rPr lang="zh-CN" altLang="en-US" smtClean="0"/>
              <a:t>2022/4/5</a:t>
            </a:fld>
            <a:endParaRPr lang="en-US" dirty="0"/>
          </a:p>
        </p:txBody>
      </p:sp>
      <p:sp>
        <p:nvSpPr>
          <p:cNvPr id="11" name="页脚占位符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灯片编号占位符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en-US" dirty="0"/>
          </a:p>
        </p:txBody>
      </p:sp>
      <p:sp>
        <p:nvSpPr>
          <p:cNvPr id="6" name="日期占位符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DA05DBCF-E3D4-4FC7-9203-C0C05B2BAA55}" type="datetime1">
              <a:rPr lang="zh-CN" altLang="en-US" smtClean="0"/>
              <a:t>2022/4/5</a:t>
            </a:fld>
            <a:endParaRPr lang="en-US" dirty="0"/>
          </a:p>
        </p:txBody>
      </p:sp>
      <p:sp>
        <p:nvSpPr>
          <p:cNvPr id="7" name="页脚占位符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灯片编号占位符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0" name="长方形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日期占位符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4910A522-F0F5-43AE-870D-B1652467F5E7}" type="datetime1">
              <a:rPr lang="zh-CN" altLang="en-US" smtClean="0"/>
              <a:t>2022/4/5</a:t>
            </a:fld>
            <a:endParaRPr lang="en-US" dirty="0"/>
          </a:p>
        </p:txBody>
      </p:sp>
      <p:sp>
        <p:nvSpPr>
          <p:cNvPr id="3" name="页脚占位符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灯片编号占位符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带标题的内容">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zh-CN" altLang="en-US"/>
              <a:t>单击此处编辑母版标题样式</a:t>
            </a:r>
            <a:endParaRPr lang="en-US" dirty="0"/>
          </a:p>
        </p:txBody>
      </p:sp>
      <p:sp>
        <p:nvSpPr>
          <p:cNvPr id="3" name="内容占位符 2"/>
          <p:cNvSpPr>
            <a:spLocks noGrp="1"/>
          </p:cNvSpPr>
          <p:nvPr>
            <p:ph idx="1"/>
          </p:nvPr>
        </p:nvSpPr>
        <p:spPr>
          <a:xfrm>
            <a:off x="5458984" y="812799"/>
            <a:ext cx="5928344" cy="5294757"/>
          </a:xfrm>
        </p:spPr>
        <p:txBody>
          <a:bodyPr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4" name="文本占位符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a:t>单击此处编辑母版文本样式</a:t>
            </a:r>
          </a:p>
        </p:txBody>
      </p:sp>
      <p:sp>
        <p:nvSpPr>
          <p:cNvPr id="5" name="日期占位符 4"/>
          <p:cNvSpPr>
            <a:spLocks noGrp="1"/>
          </p:cNvSpPr>
          <p:nvPr>
            <p:ph type="dt" sz="half" idx="10"/>
          </p:nvPr>
        </p:nvSpPr>
        <p:spPr>
          <a:xfrm>
            <a:off x="643464" y="6446520"/>
            <a:ext cx="3517568" cy="365125"/>
          </a:xfrm>
        </p:spPr>
        <p:txBody>
          <a:bodyPr rtlCol="0"/>
          <a:lstStyle>
            <a:lvl1pPr algn="l">
              <a:defRPr/>
            </a:lvl1pPr>
          </a:lstStyle>
          <a:p>
            <a:pPr rtl="0"/>
            <a:fld id="{4571CF06-CFCF-4651-AD58-EA72AF9A9AA5}" type="datetime1">
              <a:rPr lang="zh-CN" altLang="en-US" smtClean="0"/>
              <a:t>2022/4/5</a:t>
            </a:fld>
            <a:endParaRPr lang="en-US" dirty="0"/>
          </a:p>
        </p:txBody>
      </p:sp>
      <p:sp>
        <p:nvSpPr>
          <p:cNvPr id="6" name="页脚占位符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幻灯片编号占位符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带标题的图片">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图片占位符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a:t>单击图标添加图片</a:t>
            </a:r>
            <a:endParaRPr lang="en-US" dirty="0"/>
          </a:p>
        </p:txBody>
      </p:sp>
      <p:sp>
        <p:nvSpPr>
          <p:cNvPr id="2" name="标题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zh-CN" altLang="en-US"/>
              <a:t>单击此处编辑母版标题样式</a:t>
            </a:r>
            <a:endParaRPr lang="en-US" dirty="0"/>
          </a:p>
        </p:txBody>
      </p:sp>
      <p:sp>
        <p:nvSpPr>
          <p:cNvPr id="4" name="文本占位符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a:t>单击此处编辑母版文本样式</a:t>
            </a:r>
          </a:p>
        </p:txBody>
      </p:sp>
      <p:sp>
        <p:nvSpPr>
          <p:cNvPr id="5" name="日期占位符 4"/>
          <p:cNvSpPr>
            <a:spLocks noGrp="1"/>
          </p:cNvSpPr>
          <p:nvPr>
            <p:ph type="dt" sz="half" idx="10"/>
          </p:nvPr>
        </p:nvSpPr>
        <p:spPr/>
        <p:txBody>
          <a:bodyPr rtlCol="0"/>
          <a:lstStyle>
            <a:lvl1pPr>
              <a:defRPr/>
            </a:lvl1pPr>
          </a:lstStyle>
          <a:p>
            <a:pPr rtl="0"/>
            <a:fld id="{A78803E1-1726-4879-80E3-452B390141DD}" type="datetime1">
              <a:rPr lang="zh-CN" altLang="en-US" smtClean="0"/>
              <a:t>2022/4/5</a:t>
            </a:fld>
            <a:endParaRPr lang="en-US" dirty="0"/>
          </a:p>
        </p:txBody>
      </p:sp>
      <p:sp>
        <p:nvSpPr>
          <p:cNvPr id="6" name="页脚占位符 5"/>
          <p:cNvSpPr>
            <a:spLocks noGrp="1"/>
          </p:cNvSpPr>
          <p:nvPr>
            <p:ph type="ftr" sz="quarter" idx="11"/>
          </p:nvPr>
        </p:nvSpPr>
        <p:spPr>
          <a:xfrm>
            <a:off x="1097279" y="6446838"/>
            <a:ext cx="6818262" cy="365125"/>
          </a:xfrm>
        </p:spPr>
        <p:txBody>
          <a:bodyPr rtlCol="0"/>
          <a:lstStyle/>
          <a:p>
            <a:pPr algn="l" rtl="0"/>
            <a:endParaRPr lang="en-US" dirty="0"/>
          </a:p>
        </p:txBody>
      </p:sp>
      <p:sp>
        <p:nvSpPr>
          <p:cNvPr id="7" name="灯片编号占位符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长方形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占位符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zh-cn" dirty="0"/>
              <a:t>单击此处编辑母版标题样式</a:t>
            </a:r>
            <a:endParaRPr lang="en-US" dirty="0"/>
          </a:p>
        </p:txBody>
      </p:sp>
      <p:sp>
        <p:nvSpPr>
          <p:cNvPr id="3" name="文本占位符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zh-cn" dirty="0"/>
              <a:t>单击此处编辑母版文本样式</a:t>
            </a:r>
          </a:p>
          <a:p>
            <a:pPr lvl="1" rtl="0"/>
            <a:r>
              <a:rPr lang="zh-cn" dirty="0"/>
              <a:t>第二级</a:t>
            </a:r>
          </a:p>
          <a:p>
            <a:pPr lvl="2" rtl="0"/>
            <a:r>
              <a:rPr lang="zh-cn" dirty="0"/>
              <a:t>第三级</a:t>
            </a:r>
          </a:p>
          <a:p>
            <a:pPr lvl="3" rtl="0"/>
            <a:r>
              <a:rPr lang="zh-cn" dirty="0"/>
              <a:t>第四级</a:t>
            </a:r>
          </a:p>
          <a:p>
            <a:pPr lvl="4" rtl="0"/>
            <a:r>
              <a:rPr lang="zh-cn" dirty="0"/>
              <a:t>第五级</a:t>
            </a:r>
            <a:endParaRPr lang="en-US" dirty="0"/>
          </a:p>
        </p:txBody>
      </p:sp>
      <p:sp>
        <p:nvSpPr>
          <p:cNvPr id="4" name="日期占位符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latin typeface="Microsoft YaHei UI" panose="020B0503020204020204" pitchFamily="34" charset="-122"/>
                <a:ea typeface="Microsoft YaHei UI" panose="020B0503020204020204" pitchFamily="34" charset="-122"/>
              </a:defRPr>
            </a:lvl1pPr>
          </a:lstStyle>
          <a:p>
            <a:fld id="{4ECCA8BC-1B61-46E2-9581-00FC2FDA063C}" type="datetime1">
              <a:rPr lang="zh-CN" altLang="en-US" smtClean="0"/>
              <a:t>2022/4/5</a:t>
            </a:fld>
            <a:endParaRPr lang="en-US" dirty="0"/>
          </a:p>
        </p:txBody>
      </p:sp>
      <p:sp>
        <p:nvSpPr>
          <p:cNvPr id="5" name="页脚占位符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latin typeface="Microsoft YaHei UI" panose="020B0503020204020204" pitchFamily="34" charset="-122"/>
                <a:ea typeface="Microsoft YaHei UI" panose="020B0503020204020204" pitchFamily="34" charset="-122"/>
              </a:defRPr>
            </a:lvl1pPr>
          </a:lstStyle>
          <a:p>
            <a:endParaRPr lang="en-US" dirty="0"/>
          </a:p>
        </p:txBody>
      </p:sp>
      <p:sp>
        <p:nvSpPr>
          <p:cNvPr id="6" name="幻灯片编号占位符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latin typeface="Microsoft YaHei UI" panose="020B0503020204020204" pitchFamily="34" charset="-122"/>
                <a:ea typeface="Microsoft YaHei UI" panose="020B0503020204020204" pitchFamily="34" charset="-122"/>
              </a:defRPr>
            </a:lvl1pPr>
          </a:lstStyle>
          <a:p>
            <a:fld id="{3A98EE3D-8CD1-4C3F-BD1C-C98C9596463C}" type="slidenum">
              <a:rPr lang="en-US" smtClean="0"/>
              <a:pPr/>
              <a:t>‹#›</a:t>
            </a:fld>
            <a:endParaRPr lang="en-US" dirty="0"/>
          </a:p>
        </p:txBody>
      </p:sp>
      <p:cxnSp>
        <p:nvCxnSpPr>
          <p:cNvPr id="10" name="直接连接符​​(S)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新宋体" panose="02010609030101010101" pitchFamily="49" charset="-122"/>
          <a:ea typeface="新宋体" panose="02010609030101010101" pitchFamily="49" charset="-122"/>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zsss.ay123.net/9796.html"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长方形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标题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rtlCol="0">
            <a:normAutofit/>
          </a:bodyPr>
          <a:lstStyle/>
          <a:p>
            <a:pPr rtl="0"/>
            <a:r>
              <a:rPr lang="en-US" altLang="zh-CN" sz="4000" b="1" i="0" dirty="0">
                <a:solidFill>
                  <a:srgbClr val="222222"/>
                </a:solidFill>
                <a:effectLst/>
                <a:latin typeface="Lantinghei SC"/>
              </a:rPr>
              <a:t>PI I-WG: CPI Sub-committee Lead Introduction</a:t>
            </a:r>
            <a:endParaRPr lang="zh-cn" sz="4000" dirty="0"/>
          </a:p>
        </p:txBody>
      </p:sp>
      <p:sp>
        <p:nvSpPr>
          <p:cNvPr id="3" name="副标题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rtlCol="0">
            <a:normAutofit lnSpcReduction="10000"/>
          </a:bodyPr>
          <a:lstStyle/>
          <a:p>
            <a:pPr rtl="0"/>
            <a:r>
              <a:rPr lang="en-US" altLang="zh-CN" sz="2400" dirty="0">
                <a:solidFill>
                  <a:schemeClr val="tx1">
                    <a:lumMod val="85000"/>
                    <a:lumOff val="15000"/>
                  </a:schemeClr>
                </a:solidFill>
              </a:rPr>
              <a:t>Yu ZHANG</a:t>
            </a:r>
          </a:p>
          <a:p>
            <a:pPr rtl="0"/>
            <a:r>
              <a:rPr lang="en-US" altLang="zh-CN" dirty="0">
                <a:solidFill>
                  <a:schemeClr val="tx1">
                    <a:lumMod val="85000"/>
                    <a:lumOff val="15000"/>
                  </a:schemeClr>
                </a:solidFill>
              </a:rPr>
              <a:t>06-04-2022</a:t>
            </a:r>
            <a:endParaRPr lang="zh-cn" sz="2400" dirty="0">
              <a:solidFill>
                <a:schemeClr val="tx1">
                  <a:lumMod val="85000"/>
                  <a:lumOff val="15000"/>
                </a:schemeClr>
              </a:solidFill>
            </a:endParaRPr>
          </a:p>
        </p:txBody>
      </p:sp>
      <p:pic>
        <p:nvPicPr>
          <p:cNvPr id="5" name="图片 4" descr="一张显示了建筑物、坐姿、长凳和侧边的图片&#10;&#10;说明自动生成">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直接连接符​​(S)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6513E7-9D73-4DB6-A447-138275EECF89}"/>
              </a:ext>
            </a:extLst>
          </p:cNvPr>
          <p:cNvSpPr>
            <a:spLocks noGrp="1"/>
          </p:cNvSpPr>
          <p:nvPr>
            <p:ph type="title"/>
          </p:nvPr>
        </p:nvSpPr>
        <p:spPr/>
        <p:txBody>
          <a:bodyPr/>
          <a:lstStyle/>
          <a:p>
            <a:r>
              <a:rPr lang="en-US" altLang="zh-CN" sz="4800" dirty="0"/>
              <a:t>How</a:t>
            </a:r>
            <a:endParaRPr lang="zh-CN" altLang="en-US" dirty="0"/>
          </a:p>
        </p:txBody>
      </p:sp>
      <p:sp>
        <p:nvSpPr>
          <p:cNvPr id="3" name="内容占位符 2">
            <a:extLst>
              <a:ext uri="{FF2B5EF4-FFF2-40B4-BE49-F238E27FC236}">
                <a16:creationId xmlns:a16="http://schemas.microsoft.com/office/drawing/2014/main" id="{7FCF5BB1-CAD6-45FF-9FC3-80565BF569B2}"/>
              </a:ext>
            </a:extLst>
          </p:cNvPr>
          <p:cNvSpPr>
            <a:spLocks noGrp="1"/>
          </p:cNvSpPr>
          <p:nvPr>
            <p:ph idx="1"/>
          </p:nvPr>
        </p:nvSpPr>
        <p:spPr>
          <a:xfrm>
            <a:off x="1097280" y="1989827"/>
            <a:ext cx="10058400" cy="4192438"/>
          </a:xfrm>
        </p:spPr>
        <p:txBody>
          <a:bodyPr>
            <a:normAutofit lnSpcReduction="10000"/>
          </a:bodyPr>
          <a:lstStyle/>
          <a:p>
            <a:pPr marL="631825" indent="-457200">
              <a:buClr>
                <a:schemeClr val="bg1">
                  <a:lumMod val="75000"/>
                </a:schemeClr>
              </a:buClr>
              <a:buSzPct val="100000"/>
              <a:buFont typeface="Wingdings" panose="05000000000000000000" pitchFamily="2" charset="2"/>
              <a:buChar char="Ø"/>
            </a:pPr>
            <a:r>
              <a:rPr lang="en-US" altLang="zh-CN" sz="2000" dirty="0"/>
              <a:t>Team work of  the CPI sub-committee.</a:t>
            </a:r>
          </a:p>
          <a:p>
            <a:pPr marL="631825" indent="-457200">
              <a:buClr>
                <a:schemeClr val="bg1">
                  <a:lumMod val="75000"/>
                </a:schemeClr>
              </a:buClr>
              <a:buSzPct val="100000"/>
              <a:buFont typeface="Wingdings" panose="05000000000000000000" pitchFamily="2" charset="2"/>
              <a:buChar char="Ø"/>
            </a:pPr>
            <a:r>
              <a:rPr lang="en-US" altLang="zh-CN" sz="2000" dirty="0"/>
              <a:t>Team Rules - </a:t>
            </a:r>
            <a:r>
              <a:rPr lang="en-US" altLang="zh-CN" sz="2000" b="1" dirty="0"/>
              <a:t>Make decisions </a:t>
            </a:r>
            <a:r>
              <a:rPr lang="en-US" altLang="zh-CN" sz="2000" dirty="0"/>
              <a:t>in a timely manner to obtain an outcome that is acceptable to the majority of members.</a:t>
            </a:r>
          </a:p>
          <a:p>
            <a:pPr marL="631825" indent="-457200">
              <a:buClr>
                <a:schemeClr val="bg1">
                  <a:lumMod val="75000"/>
                </a:schemeClr>
              </a:buClr>
              <a:buSzPct val="100000"/>
              <a:buFont typeface="Wingdings" panose="05000000000000000000" pitchFamily="2" charset="2"/>
              <a:buChar char="Ø"/>
            </a:pPr>
            <a:r>
              <a:rPr lang="en-US" altLang="zh-CN" sz="2000" dirty="0"/>
              <a:t>SWOT</a:t>
            </a:r>
          </a:p>
          <a:p>
            <a:pPr marL="924433" lvl="1" indent="-457200">
              <a:buClr>
                <a:schemeClr val="bg1">
                  <a:lumMod val="75000"/>
                </a:schemeClr>
              </a:buClr>
              <a:buSzPct val="100000"/>
              <a:buFont typeface="Wingdings" panose="05000000000000000000" pitchFamily="2" charset="2"/>
              <a:buChar char="Ø"/>
            </a:pPr>
            <a:r>
              <a:rPr lang="en-US" altLang="zh-CN" sz="1800" dirty="0"/>
              <a:t>S:  Targets was set by the WANO CEO and supported by the Global CNOs.</a:t>
            </a:r>
          </a:p>
          <a:p>
            <a:pPr marL="924433" lvl="1" indent="-457200">
              <a:buClr>
                <a:schemeClr val="bg1">
                  <a:lumMod val="75000"/>
                </a:schemeClr>
              </a:buClr>
              <a:buSzPct val="100000"/>
              <a:buFont typeface="Wingdings" panose="05000000000000000000" pitchFamily="2" charset="2"/>
              <a:buChar char="Ø"/>
            </a:pPr>
            <a:r>
              <a:rPr lang="en-US" altLang="zh-CN" sz="1800" dirty="0"/>
              <a:t>W: CPI Sub-committee members works in a 24 hour time zone.</a:t>
            </a:r>
          </a:p>
          <a:p>
            <a:pPr marL="924433" lvl="1" indent="-457200">
              <a:buClr>
                <a:schemeClr val="bg1">
                  <a:lumMod val="75000"/>
                </a:schemeClr>
              </a:buClr>
              <a:buSzPct val="100000"/>
              <a:buFont typeface="Wingdings" panose="05000000000000000000" pitchFamily="2" charset="2"/>
              <a:buChar char="Ø"/>
            </a:pPr>
            <a:r>
              <a:rPr lang="en-US" altLang="zh-CN" sz="1800" dirty="0"/>
              <a:t>O: A state-of-the-art WANO CPI will help global plant members on their journey towards excellence and contribute to their long-term equipment reliability. Even if it is challenging again and needs further work to achieve excellence performance.</a:t>
            </a:r>
          </a:p>
          <a:p>
            <a:pPr marL="924433" lvl="1" indent="-457200">
              <a:buClr>
                <a:schemeClr val="bg1">
                  <a:lumMod val="75000"/>
                </a:schemeClr>
              </a:buClr>
              <a:buSzPct val="100000"/>
              <a:buFont typeface="Wingdings" panose="05000000000000000000" pitchFamily="2" charset="2"/>
              <a:buChar char="Ø"/>
            </a:pPr>
            <a:r>
              <a:rPr lang="en-US" altLang="zh-CN" sz="1800" dirty="0"/>
              <a:t>T:  Some CY managers are hesitant to change the current WANO CPI because it can provide them with a satisfied benchmark result that </a:t>
            </a:r>
            <a:r>
              <a:rPr lang="en-US" altLang="zh-CN" sz="1800" b="1" dirty="0"/>
              <a:t>the majority units are the best in the world </a:t>
            </a:r>
            <a:r>
              <a:rPr lang="en-US" altLang="zh-CN" sz="1800" dirty="0"/>
              <a:t>(Approximately seventy percent of the units in the world, 2016-2018).</a:t>
            </a:r>
          </a:p>
        </p:txBody>
      </p:sp>
      <p:sp>
        <p:nvSpPr>
          <p:cNvPr id="4" name="日期占位符 3">
            <a:extLst>
              <a:ext uri="{FF2B5EF4-FFF2-40B4-BE49-F238E27FC236}">
                <a16:creationId xmlns:a16="http://schemas.microsoft.com/office/drawing/2014/main" id="{AF253192-00F2-4365-9FFD-F9F1DF5F1C60}"/>
              </a:ext>
            </a:extLst>
          </p:cNvPr>
          <p:cNvSpPr>
            <a:spLocks noGrp="1"/>
          </p:cNvSpPr>
          <p:nvPr>
            <p:ph type="dt" sz="half" idx="10"/>
          </p:nvPr>
        </p:nvSpPr>
        <p:spPr/>
        <p:txBody>
          <a:bodyPr/>
          <a:lstStyle/>
          <a:p>
            <a:pPr rtl="0"/>
            <a:fld id="{A24A4C0A-F292-41BE-9CD1-530467B1B9F8}" type="datetime1">
              <a:rPr lang="zh-CN" altLang="en-US" smtClean="0"/>
              <a:t>2022/4/5</a:t>
            </a:fld>
            <a:endParaRPr lang="en-US" dirty="0"/>
          </a:p>
        </p:txBody>
      </p:sp>
    </p:spTree>
    <p:extLst>
      <p:ext uri="{BB962C8B-B14F-4D97-AF65-F5344CB8AC3E}">
        <p14:creationId xmlns:p14="http://schemas.microsoft.com/office/powerpoint/2010/main" val="80296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6513E7-9D73-4DB6-A447-138275EECF89}"/>
              </a:ext>
            </a:extLst>
          </p:cNvPr>
          <p:cNvSpPr>
            <a:spLocks noGrp="1"/>
          </p:cNvSpPr>
          <p:nvPr>
            <p:ph type="title"/>
          </p:nvPr>
        </p:nvSpPr>
        <p:spPr/>
        <p:txBody>
          <a:bodyPr/>
          <a:lstStyle/>
          <a:p>
            <a:r>
              <a:rPr lang="en-US" altLang="zh-CN" sz="4800" dirty="0"/>
              <a:t>Questions</a:t>
            </a:r>
            <a:endParaRPr lang="zh-CN" altLang="en-US" dirty="0"/>
          </a:p>
        </p:txBody>
      </p:sp>
      <p:sp>
        <p:nvSpPr>
          <p:cNvPr id="3" name="内容占位符 2">
            <a:extLst>
              <a:ext uri="{FF2B5EF4-FFF2-40B4-BE49-F238E27FC236}">
                <a16:creationId xmlns:a16="http://schemas.microsoft.com/office/drawing/2014/main" id="{7FCF5BB1-CAD6-45FF-9FC3-80565BF569B2}"/>
              </a:ext>
            </a:extLst>
          </p:cNvPr>
          <p:cNvSpPr>
            <a:spLocks noGrp="1"/>
          </p:cNvSpPr>
          <p:nvPr>
            <p:ph idx="1"/>
          </p:nvPr>
        </p:nvSpPr>
        <p:spPr>
          <a:xfrm>
            <a:off x="1097280" y="2108202"/>
            <a:ext cx="10058400" cy="2423542"/>
          </a:xfrm>
        </p:spPr>
        <p:txBody>
          <a:bodyPr>
            <a:normAutofit/>
          </a:bodyPr>
          <a:lstStyle/>
          <a:p>
            <a:pPr marL="631825" indent="-457200">
              <a:buClr>
                <a:schemeClr val="bg1">
                  <a:lumMod val="75000"/>
                </a:schemeClr>
              </a:buClr>
              <a:buFont typeface="Wingdings" panose="05000000000000000000" pitchFamily="2" charset="2"/>
              <a:buChar char="Ø"/>
            </a:pPr>
            <a:r>
              <a:rPr lang="en-US" altLang="zh-CN" sz="2000" dirty="0"/>
              <a:t>How the INPO representative in CPI Sub-committee help the team? </a:t>
            </a:r>
          </a:p>
          <a:p>
            <a:pPr marL="631825" indent="-457200">
              <a:buClr>
                <a:schemeClr val="bg1">
                  <a:lumMod val="75000"/>
                </a:schemeClr>
              </a:buClr>
              <a:buFont typeface="Wingdings" panose="05000000000000000000" pitchFamily="2" charset="2"/>
              <a:buChar char="Ø"/>
            </a:pPr>
            <a:r>
              <a:rPr lang="en-US" altLang="zh-CN" sz="2000" dirty="0"/>
              <a:t>As we know, WANO CPI is an engineering issue, not a purely chemical one. It was designed by engineers in the field of engineering. What kind of help can the CPI Sub-committee get from WANO's strong Engineering area?</a:t>
            </a:r>
          </a:p>
        </p:txBody>
      </p:sp>
      <p:sp>
        <p:nvSpPr>
          <p:cNvPr id="4" name="日期占位符 3">
            <a:extLst>
              <a:ext uri="{FF2B5EF4-FFF2-40B4-BE49-F238E27FC236}">
                <a16:creationId xmlns:a16="http://schemas.microsoft.com/office/drawing/2014/main" id="{AF253192-00F2-4365-9FFD-F9F1DF5F1C60}"/>
              </a:ext>
            </a:extLst>
          </p:cNvPr>
          <p:cNvSpPr>
            <a:spLocks noGrp="1"/>
          </p:cNvSpPr>
          <p:nvPr>
            <p:ph type="dt" sz="half" idx="10"/>
          </p:nvPr>
        </p:nvSpPr>
        <p:spPr/>
        <p:txBody>
          <a:bodyPr/>
          <a:lstStyle/>
          <a:p>
            <a:pPr rtl="0"/>
            <a:fld id="{A24A4C0A-F292-41BE-9CD1-530467B1B9F8}" type="datetime1">
              <a:rPr lang="zh-CN" altLang="en-US" smtClean="0"/>
              <a:t>2022/4/5</a:t>
            </a:fld>
            <a:endParaRPr lang="en-US" dirty="0"/>
          </a:p>
        </p:txBody>
      </p:sp>
    </p:spTree>
    <p:extLst>
      <p:ext uri="{BB962C8B-B14F-4D97-AF65-F5344CB8AC3E}">
        <p14:creationId xmlns:p14="http://schemas.microsoft.com/office/powerpoint/2010/main" val="2409778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长方形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标题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rtlCol="0" anchor="ctr">
            <a:normAutofit/>
          </a:bodyPr>
          <a:lstStyle/>
          <a:p>
            <a:pPr lvl="0" rtl="0"/>
            <a:r>
              <a:rPr lang="en-US" altLang="zh-CN" sz="4800" i="1" dirty="0">
                <a:solidFill>
                  <a:srgbClr val="FFFFFF"/>
                </a:solidFill>
              </a:rPr>
              <a:t>THANK YOU FOR LISTENING</a:t>
            </a:r>
            <a:endParaRPr lang="zh-cn" sz="4800" i="1" dirty="0">
              <a:solidFill>
                <a:srgbClr val="FFFFFF"/>
              </a:solidFill>
            </a:endParaRPr>
          </a:p>
        </p:txBody>
      </p:sp>
      <p:sp>
        <p:nvSpPr>
          <p:cNvPr id="49" name="长方形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714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6513E7-9D73-4DB6-A447-138275EECF89}"/>
              </a:ext>
            </a:extLst>
          </p:cNvPr>
          <p:cNvSpPr>
            <a:spLocks noGrp="1"/>
          </p:cNvSpPr>
          <p:nvPr>
            <p:ph type="title"/>
          </p:nvPr>
        </p:nvSpPr>
        <p:spPr/>
        <p:txBody>
          <a:bodyPr/>
          <a:lstStyle/>
          <a:p>
            <a:r>
              <a:rPr lang="en-US" altLang="zh-CN" sz="4800" dirty="0"/>
              <a:t>Contents</a:t>
            </a:r>
            <a:endParaRPr lang="zh-CN" altLang="en-US" dirty="0"/>
          </a:p>
        </p:txBody>
      </p:sp>
      <p:sp>
        <p:nvSpPr>
          <p:cNvPr id="3" name="内容占位符 2">
            <a:extLst>
              <a:ext uri="{FF2B5EF4-FFF2-40B4-BE49-F238E27FC236}">
                <a16:creationId xmlns:a16="http://schemas.microsoft.com/office/drawing/2014/main" id="{7FCF5BB1-CAD6-45FF-9FC3-80565BF569B2}"/>
              </a:ext>
            </a:extLst>
          </p:cNvPr>
          <p:cNvSpPr>
            <a:spLocks noGrp="1"/>
          </p:cNvSpPr>
          <p:nvPr>
            <p:ph idx="1"/>
          </p:nvPr>
        </p:nvSpPr>
        <p:spPr/>
        <p:txBody>
          <a:bodyPr/>
          <a:lstStyle/>
          <a:p>
            <a:pPr marL="631825" indent="-457200">
              <a:buClr>
                <a:schemeClr val="bg1">
                  <a:lumMod val="75000"/>
                </a:schemeClr>
              </a:buClr>
              <a:buSzPct val="100000"/>
              <a:buFont typeface="Wingdings" panose="05000000000000000000" pitchFamily="2" charset="2"/>
              <a:buChar char="Ø"/>
            </a:pPr>
            <a:r>
              <a:rPr lang="en-US" altLang="zh-CN" sz="3200" dirty="0"/>
              <a:t>Review </a:t>
            </a:r>
          </a:p>
          <a:p>
            <a:pPr marL="631825" indent="-457200">
              <a:buClr>
                <a:schemeClr val="bg1">
                  <a:lumMod val="75000"/>
                </a:schemeClr>
              </a:buClr>
              <a:buSzPct val="100000"/>
              <a:buFont typeface="Wingdings" panose="05000000000000000000" pitchFamily="2" charset="2"/>
              <a:buChar char="Ø"/>
            </a:pPr>
            <a:r>
              <a:rPr lang="en-US" altLang="zh-CN" sz="3200" dirty="0"/>
              <a:t>Expectations</a:t>
            </a:r>
          </a:p>
          <a:p>
            <a:pPr marL="631825" indent="-457200">
              <a:buClr>
                <a:schemeClr val="bg1">
                  <a:lumMod val="75000"/>
                </a:schemeClr>
              </a:buClr>
              <a:buSzPct val="100000"/>
              <a:buFont typeface="Wingdings" panose="05000000000000000000" pitchFamily="2" charset="2"/>
              <a:buChar char="Ø"/>
            </a:pPr>
            <a:r>
              <a:rPr lang="en-US" altLang="zh-CN" sz="3200" dirty="0"/>
              <a:t>Quick look ahead</a:t>
            </a:r>
          </a:p>
          <a:p>
            <a:pPr marL="631825" indent="-457200">
              <a:buClr>
                <a:schemeClr val="bg1">
                  <a:lumMod val="75000"/>
                </a:schemeClr>
              </a:buClr>
              <a:buSzPct val="100000"/>
              <a:buFont typeface="Wingdings" panose="05000000000000000000" pitchFamily="2" charset="2"/>
              <a:buChar char="Ø"/>
            </a:pPr>
            <a:r>
              <a:rPr lang="en-US" altLang="zh-CN" sz="3200" dirty="0"/>
              <a:t>Questions ? Issues ?</a:t>
            </a:r>
          </a:p>
          <a:p>
            <a:endParaRPr lang="zh-CN" altLang="en-US" dirty="0"/>
          </a:p>
        </p:txBody>
      </p:sp>
      <p:sp>
        <p:nvSpPr>
          <p:cNvPr id="4" name="日期占位符 3">
            <a:extLst>
              <a:ext uri="{FF2B5EF4-FFF2-40B4-BE49-F238E27FC236}">
                <a16:creationId xmlns:a16="http://schemas.microsoft.com/office/drawing/2014/main" id="{AF253192-00F2-4365-9FFD-F9F1DF5F1C60}"/>
              </a:ext>
            </a:extLst>
          </p:cNvPr>
          <p:cNvSpPr>
            <a:spLocks noGrp="1"/>
          </p:cNvSpPr>
          <p:nvPr>
            <p:ph type="dt" sz="half" idx="10"/>
          </p:nvPr>
        </p:nvSpPr>
        <p:spPr/>
        <p:txBody>
          <a:bodyPr/>
          <a:lstStyle/>
          <a:p>
            <a:pPr rtl="0"/>
            <a:fld id="{A24A4C0A-F292-41BE-9CD1-530467B1B9F8}" type="datetime1">
              <a:rPr lang="zh-CN" altLang="en-US" smtClean="0"/>
              <a:t>2022/4/5</a:t>
            </a:fld>
            <a:endParaRPr lang="en-US" dirty="0"/>
          </a:p>
        </p:txBody>
      </p:sp>
    </p:spTree>
    <p:extLst>
      <p:ext uri="{BB962C8B-B14F-4D97-AF65-F5344CB8AC3E}">
        <p14:creationId xmlns:p14="http://schemas.microsoft.com/office/powerpoint/2010/main" val="1085709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6513E7-9D73-4DB6-A447-138275EECF89}"/>
              </a:ext>
            </a:extLst>
          </p:cNvPr>
          <p:cNvSpPr>
            <a:spLocks noGrp="1"/>
          </p:cNvSpPr>
          <p:nvPr>
            <p:ph type="title"/>
          </p:nvPr>
        </p:nvSpPr>
        <p:spPr>
          <a:xfrm>
            <a:off x="1166291" y="460076"/>
            <a:ext cx="10058400" cy="996432"/>
          </a:xfrm>
        </p:spPr>
        <p:txBody>
          <a:bodyPr/>
          <a:lstStyle/>
          <a:p>
            <a:r>
              <a:rPr lang="en-US" altLang="zh-CN" sz="4800" dirty="0"/>
              <a:t>Review</a:t>
            </a:r>
            <a:endParaRPr lang="zh-CN" altLang="en-US" dirty="0"/>
          </a:p>
        </p:txBody>
      </p:sp>
      <p:sp>
        <p:nvSpPr>
          <p:cNvPr id="3" name="内容占位符 2">
            <a:extLst>
              <a:ext uri="{FF2B5EF4-FFF2-40B4-BE49-F238E27FC236}">
                <a16:creationId xmlns:a16="http://schemas.microsoft.com/office/drawing/2014/main" id="{7FCF5BB1-CAD6-45FF-9FC3-80565BF569B2}"/>
              </a:ext>
            </a:extLst>
          </p:cNvPr>
          <p:cNvSpPr>
            <a:spLocks noGrp="1"/>
          </p:cNvSpPr>
          <p:nvPr>
            <p:ph idx="1"/>
          </p:nvPr>
        </p:nvSpPr>
        <p:spPr>
          <a:xfrm>
            <a:off x="1166291" y="1883914"/>
            <a:ext cx="10058399" cy="3760891"/>
          </a:xfrm>
        </p:spPr>
        <p:txBody>
          <a:bodyPr>
            <a:noAutofit/>
          </a:bodyPr>
          <a:lstStyle/>
          <a:p>
            <a:r>
              <a:rPr lang="en-US" altLang="zh-CN" sz="2400" dirty="0"/>
              <a:t>Over the past years, WANO has often received comments on the current format &amp; methodology of the CPI indicators- Incomplete, Inconsistent, Not fully applicable to specific station circumstances … </a:t>
            </a:r>
          </a:p>
          <a:p>
            <a:r>
              <a:rPr lang="en-US" altLang="zh-CN" sz="2400" dirty="0"/>
              <a:t>Objective of this new Subcommittees To identify and evaluate the current issues confronting the CPI indicators If at all possible, to summaries and review some of the work that has been already done in the past. Either to </a:t>
            </a:r>
            <a:r>
              <a:rPr lang="en-US" altLang="zh-CN" sz="2400" b="1" dirty="0"/>
              <a:t>develop proposals for modifying and improving the current calculation models for this indicator</a:t>
            </a:r>
            <a:r>
              <a:rPr lang="en-US" altLang="zh-CN" sz="2400" dirty="0"/>
              <a:t>, or if appropriate, to </a:t>
            </a:r>
            <a:r>
              <a:rPr lang="en-US" altLang="zh-CN" sz="2400" b="1" dirty="0"/>
              <a:t>propose alternatives that would better reflect industry performance</a:t>
            </a:r>
            <a:r>
              <a:rPr lang="en-US" altLang="zh-CN" sz="2400" dirty="0"/>
              <a:t>.</a:t>
            </a:r>
            <a:endParaRPr lang="zh-CN" altLang="en-US" sz="2400" dirty="0"/>
          </a:p>
        </p:txBody>
      </p:sp>
      <p:sp>
        <p:nvSpPr>
          <p:cNvPr id="4" name="日期占位符 3">
            <a:extLst>
              <a:ext uri="{FF2B5EF4-FFF2-40B4-BE49-F238E27FC236}">
                <a16:creationId xmlns:a16="http://schemas.microsoft.com/office/drawing/2014/main" id="{AF253192-00F2-4365-9FFD-F9F1DF5F1C60}"/>
              </a:ext>
            </a:extLst>
          </p:cNvPr>
          <p:cNvSpPr>
            <a:spLocks noGrp="1"/>
          </p:cNvSpPr>
          <p:nvPr>
            <p:ph type="dt" sz="half" idx="10"/>
          </p:nvPr>
        </p:nvSpPr>
        <p:spPr/>
        <p:txBody>
          <a:bodyPr/>
          <a:lstStyle/>
          <a:p>
            <a:pPr rtl="0"/>
            <a:fld id="{A24A4C0A-F292-41BE-9CD1-530467B1B9F8}" type="datetime1">
              <a:rPr lang="zh-CN" altLang="en-US" smtClean="0"/>
              <a:t>2022/4/5</a:t>
            </a:fld>
            <a:endParaRPr lang="en-US" dirty="0"/>
          </a:p>
        </p:txBody>
      </p:sp>
    </p:spTree>
    <p:extLst>
      <p:ext uri="{BB962C8B-B14F-4D97-AF65-F5344CB8AC3E}">
        <p14:creationId xmlns:p14="http://schemas.microsoft.com/office/powerpoint/2010/main" val="2512663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6513E7-9D73-4DB6-A447-138275EECF89}"/>
              </a:ext>
            </a:extLst>
          </p:cNvPr>
          <p:cNvSpPr>
            <a:spLocks noGrp="1"/>
          </p:cNvSpPr>
          <p:nvPr>
            <p:ph type="title"/>
          </p:nvPr>
        </p:nvSpPr>
        <p:spPr>
          <a:xfrm>
            <a:off x="1097279" y="286603"/>
            <a:ext cx="10479369" cy="1450757"/>
          </a:xfrm>
        </p:spPr>
        <p:txBody>
          <a:bodyPr/>
          <a:lstStyle/>
          <a:p>
            <a:r>
              <a:rPr lang="en-GB" altLang="zh-CN" sz="4800" dirty="0"/>
              <a:t>Expectations for CPI sub-committee</a:t>
            </a:r>
            <a:endParaRPr lang="zh-CN" altLang="en-US" dirty="0"/>
          </a:p>
        </p:txBody>
      </p:sp>
      <p:sp>
        <p:nvSpPr>
          <p:cNvPr id="3" name="内容占位符 2">
            <a:extLst>
              <a:ext uri="{FF2B5EF4-FFF2-40B4-BE49-F238E27FC236}">
                <a16:creationId xmlns:a16="http://schemas.microsoft.com/office/drawing/2014/main" id="{7FCF5BB1-CAD6-45FF-9FC3-80565BF569B2}"/>
              </a:ext>
            </a:extLst>
          </p:cNvPr>
          <p:cNvSpPr>
            <a:spLocks noGrp="1"/>
          </p:cNvSpPr>
          <p:nvPr>
            <p:ph idx="1"/>
          </p:nvPr>
        </p:nvSpPr>
        <p:spPr/>
        <p:txBody>
          <a:bodyPr>
            <a:normAutofit fontScale="92500" lnSpcReduction="20000"/>
          </a:bodyPr>
          <a:lstStyle/>
          <a:p>
            <a:pPr marL="631825" indent="-457200">
              <a:buClr>
                <a:schemeClr val="bg1">
                  <a:lumMod val="75000"/>
                </a:schemeClr>
              </a:buClr>
              <a:buSzPct val="100000"/>
              <a:buFont typeface="Wingdings" panose="05000000000000000000" pitchFamily="2" charset="2"/>
              <a:buChar char="Ø"/>
            </a:pPr>
            <a:r>
              <a:rPr lang="en-US" altLang="zh-CN" sz="2800" dirty="0">
                <a:effectLst/>
                <a:latin typeface="Calibri" panose="020F0502020204030204" pitchFamily="34" charset="0"/>
                <a:ea typeface="宋体" panose="02010600030101010101" pitchFamily="2" charset="-122"/>
                <a:cs typeface="Times New Roman" panose="02020603050405020304" pitchFamily="18" charset="0"/>
              </a:rPr>
              <a:t>What’s the goal- to improve the current CPI methodology and remedy its perceived shortcomings. (There is also a platform where we can network with other colleagues in the chemistry community and learn how to improve the performance of their own stations.)</a:t>
            </a:r>
          </a:p>
          <a:p>
            <a:pPr marL="631825" indent="-457200">
              <a:buClr>
                <a:schemeClr val="bg1">
                  <a:lumMod val="75000"/>
                </a:schemeClr>
              </a:buClr>
              <a:buSzPct val="100000"/>
              <a:buFont typeface="Wingdings" panose="05000000000000000000" pitchFamily="2" charset="2"/>
              <a:buChar char="Ø"/>
            </a:pPr>
            <a:r>
              <a:rPr lang="en-US" altLang="zh-CN" sz="2800" dirty="0">
                <a:effectLst/>
                <a:latin typeface="Calibri" panose="020F0502020204030204" pitchFamily="34" charset="0"/>
                <a:ea typeface="宋体" panose="02010600030101010101" pitchFamily="2" charset="-122"/>
                <a:cs typeface="Times New Roman" panose="02020603050405020304" pitchFamily="18" charset="0"/>
              </a:rPr>
              <a:t>When we get this goal?</a:t>
            </a:r>
          </a:p>
          <a:p>
            <a:pPr marL="631825" indent="-457200">
              <a:buClr>
                <a:schemeClr val="bg1">
                  <a:lumMod val="75000"/>
                </a:schemeClr>
              </a:buClr>
              <a:buSzPct val="100000"/>
              <a:buFont typeface="Wingdings" panose="05000000000000000000" pitchFamily="2" charset="2"/>
              <a:buChar char="Ø"/>
            </a:pPr>
            <a:r>
              <a:rPr lang="en-US" altLang="zh-CN" sz="2800" dirty="0">
                <a:effectLst/>
                <a:latin typeface="Calibri" panose="020F0502020204030204" pitchFamily="34" charset="0"/>
                <a:ea typeface="宋体" panose="02010600030101010101" pitchFamily="2" charset="-122"/>
                <a:cs typeface="Times New Roman" panose="02020603050405020304" pitchFamily="18" charset="0"/>
              </a:rPr>
              <a:t>Who - who will do it and who can do it?</a:t>
            </a:r>
          </a:p>
          <a:p>
            <a:pPr marL="631825" indent="-457200">
              <a:buClr>
                <a:schemeClr val="bg1">
                  <a:lumMod val="75000"/>
                </a:schemeClr>
              </a:buClr>
              <a:buFont typeface="Wingdings" panose="05000000000000000000" pitchFamily="2" charset="2"/>
              <a:buChar char="Ø"/>
            </a:pPr>
            <a:r>
              <a:rPr lang="en-US" altLang="zh-CN" sz="2800" dirty="0">
                <a:effectLst/>
                <a:latin typeface="Calibri" panose="020F0502020204030204" pitchFamily="34" charset="0"/>
                <a:ea typeface="宋体" panose="02010600030101010101" pitchFamily="2" charset="-122"/>
                <a:cs typeface="Times New Roman" panose="02020603050405020304" pitchFamily="18" charset="0"/>
              </a:rPr>
              <a:t>How - how to organize the team in an effective </a:t>
            </a:r>
            <a:r>
              <a:rPr lang="en-US" altLang="zh-CN" sz="2800" dirty="0">
                <a:latin typeface="Calibri" panose="020F0502020204030204" pitchFamily="34" charset="0"/>
                <a:ea typeface="宋体" panose="02010600030101010101" pitchFamily="2" charset="-122"/>
                <a:cs typeface="Times New Roman" panose="02020603050405020304" pitchFamily="18" charset="0"/>
              </a:rPr>
              <a:t>way? How do we make that team work SMART?</a:t>
            </a:r>
            <a:endParaRPr lang="en-US"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AF253192-00F2-4365-9FFD-F9F1DF5F1C60}"/>
              </a:ext>
            </a:extLst>
          </p:cNvPr>
          <p:cNvSpPr>
            <a:spLocks noGrp="1"/>
          </p:cNvSpPr>
          <p:nvPr>
            <p:ph type="dt" sz="half" idx="10"/>
          </p:nvPr>
        </p:nvSpPr>
        <p:spPr/>
        <p:txBody>
          <a:bodyPr/>
          <a:lstStyle/>
          <a:p>
            <a:pPr rtl="0"/>
            <a:fld id="{A24A4C0A-F292-41BE-9CD1-530467B1B9F8}" type="datetime1">
              <a:rPr lang="zh-CN" altLang="en-US" smtClean="0"/>
              <a:t>2022/4/5</a:t>
            </a:fld>
            <a:endParaRPr lang="en-US" dirty="0"/>
          </a:p>
        </p:txBody>
      </p:sp>
    </p:spTree>
    <p:extLst>
      <p:ext uri="{BB962C8B-B14F-4D97-AF65-F5344CB8AC3E}">
        <p14:creationId xmlns:p14="http://schemas.microsoft.com/office/powerpoint/2010/main" val="1543335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6513E7-9D73-4DB6-A447-138275EECF89}"/>
              </a:ext>
            </a:extLst>
          </p:cNvPr>
          <p:cNvSpPr>
            <a:spLocks noGrp="1"/>
          </p:cNvSpPr>
          <p:nvPr>
            <p:ph type="title"/>
          </p:nvPr>
        </p:nvSpPr>
        <p:spPr/>
        <p:txBody>
          <a:bodyPr/>
          <a:lstStyle/>
          <a:p>
            <a:pPr marL="174625">
              <a:buClr>
                <a:schemeClr val="bg1">
                  <a:lumMod val="75000"/>
                </a:schemeClr>
              </a:buClr>
              <a:buSzPct val="100000"/>
            </a:pPr>
            <a:r>
              <a:rPr lang="en-US" altLang="zh-CN" sz="4800" dirty="0"/>
              <a:t>Quick look ahead</a:t>
            </a:r>
          </a:p>
        </p:txBody>
      </p:sp>
      <p:sp>
        <p:nvSpPr>
          <p:cNvPr id="4" name="日期占位符 3">
            <a:extLst>
              <a:ext uri="{FF2B5EF4-FFF2-40B4-BE49-F238E27FC236}">
                <a16:creationId xmlns:a16="http://schemas.microsoft.com/office/drawing/2014/main" id="{AF253192-00F2-4365-9FFD-F9F1DF5F1C60}"/>
              </a:ext>
            </a:extLst>
          </p:cNvPr>
          <p:cNvSpPr>
            <a:spLocks noGrp="1"/>
          </p:cNvSpPr>
          <p:nvPr>
            <p:ph type="dt" sz="half" idx="10"/>
          </p:nvPr>
        </p:nvSpPr>
        <p:spPr/>
        <p:txBody>
          <a:bodyPr/>
          <a:lstStyle/>
          <a:p>
            <a:pPr rtl="0"/>
            <a:fld id="{A24A4C0A-F292-41BE-9CD1-530467B1B9F8}" type="datetime1">
              <a:rPr lang="zh-CN" altLang="en-US" smtClean="0"/>
              <a:t>2022/4/5</a:t>
            </a:fld>
            <a:endParaRPr lang="en-US" dirty="0"/>
          </a:p>
        </p:txBody>
      </p:sp>
      <p:pic>
        <p:nvPicPr>
          <p:cNvPr id="17" name="内容占位符 16">
            <a:extLst>
              <a:ext uri="{FF2B5EF4-FFF2-40B4-BE49-F238E27FC236}">
                <a16:creationId xmlns:a16="http://schemas.microsoft.com/office/drawing/2014/main" id="{BAC926A9-32AE-447D-84E0-B35B5110A71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42249" y="1921230"/>
            <a:ext cx="5888921" cy="3947758"/>
          </a:xfrm>
        </p:spPr>
      </p:pic>
    </p:spTree>
    <p:extLst>
      <p:ext uri="{BB962C8B-B14F-4D97-AF65-F5344CB8AC3E}">
        <p14:creationId xmlns:p14="http://schemas.microsoft.com/office/powerpoint/2010/main" val="3168669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6513E7-9D73-4DB6-A447-138275EECF89}"/>
              </a:ext>
            </a:extLst>
          </p:cNvPr>
          <p:cNvSpPr>
            <a:spLocks noGrp="1"/>
          </p:cNvSpPr>
          <p:nvPr>
            <p:ph type="title"/>
          </p:nvPr>
        </p:nvSpPr>
        <p:spPr/>
        <p:txBody>
          <a:bodyPr/>
          <a:lstStyle/>
          <a:p>
            <a:r>
              <a:rPr lang="en-US" altLang="zh-CN" sz="4800" dirty="0"/>
              <a:t>What</a:t>
            </a:r>
            <a:endParaRPr lang="zh-CN" altLang="en-US" dirty="0"/>
          </a:p>
        </p:txBody>
      </p:sp>
      <p:sp>
        <p:nvSpPr>
          <p:cNvPr id="3" name="内容占位符 2">
            <a:extLst>
              <a:ext uri="{FF2B5EF4-FFF2-40B4-BE49-F238E27FC236}">
                <a16:creationId xmlns:a16="http://schemas.microsoft.com/office/drawing/2014/main" id="{7FCF5BB1-CAD6-45FF-9FC3-80565BF569B2}"/>
              </a:ext>
            </a:extLst>
          </p:cNvPr>
          <p:cNvSpPr>
            <a:spLocks noGrp="1"/>
          </p:cNvSpPr>
          <p:nvPr>
            <p:ph idx="1"/>
          </p:nvPr>
        </p:nvSpPr>
        <p:spPr>
          <a:xfrm>
            <a:off x="1097280" y="1995577"/>
            <a:ext cx="10058400" cy="4249948"/>
          </a:xfrm>
        </p:spPr>
        <p:txBody>
          <a:bodyPr>
            <a:normAutofit lnSpcReduction="10000"/>
          </a:bodyPr>
          <a:lstStyle/>
          <a:p>
            <a:pPr marL="631825" indent="-457200">
              <a:buClr>
                <a:schemeClr val="bg1">
                  <a:lumMod val="75000"/>
                </a:schemeClr>
              </a:buClr>
              <a:buSzPct val="100000"/>
              <a:buFont typeface="Wingdings" panose="05000000000000000000" pitchFamily="2" charset="2"/>
              <a:buChar char="Ø"/>
            </a:pPr>
            <a:r>
              <a:rPr lang="en-US" altLang="zh-CN" sz="2000" dirty="0"/>
              <a:t>Either to develop proposals for modifying and improving the current calculation models for this indicator, </a:t>
            </a:r>
          </a:p>
          <a:p>
            <a:pPr marL="631825" indent="-457200">
              <a:buClr>
                <a:schemeClr val="bg1">
                  <a:lumMod val="75000"/>
                </a:schemeClr>
              </a:buClr>
              <a:buSzPct val="100000"/>
              <a:buFont typeface="Wingdings" panose="05000000000000000000" pitchFamily="2" charset="2"/>
              <a:buChar char="Ø"/>
            </a:pPr>
            <a:r>
              <a:rPr lang="en-US" altLang="zh-CN" sz="2000" dirty="0"/>
              <a:t>Or, </a:t>
            </a:r>
            <a:r>
              <a:rPr lang="en-US" altLang="zh-CN" sz="2000" b="1" dirty="0"/>
              <a:t>to propose alternatives that would better reflect industry performance</a:t>
            </a:r>
          </a:p>
          <a:p>
            <a:pPr marL="631825" indent="-457200">
              <a:buClr>
                <a:schemeClr val="bg1">
                  <a:lumMod val="75000"/>
                </a:schemeClr>
              </a:buClr>
              <a:buSzPct val="100000"/>
              <a:buFont typeface="Wingdings" panose="05000000000000000000" pitchFamily="2" charset="2"/>
              <a:buChar char="Ø"/>
            </a:pPr>
            <a:r>
              <a:rPr lang="en-US" altLang="zh-CN" sz="2000" dirty="0"/>
              <a:t>SWOT</a:t>
            </a:r>
          </a:p>
          <a:p>
            <a:pPr marL="924433" lvl="1" indent="-457200">
              <a:buClr>
                <a:schemeClr val="bg1">
                  <a:lumMod val="75000"/>
                </a:schemeClr>
              </a:buClr>
              <a:buSzPct val="100000"/>
              <a:buFont typeface="Wingdings" panose="05000000000000000000" pitchFamily="2" charset="2"/>
              <a:buChar char="Ø"/>
            </a:pPr>
            <a:r>
              <a:rPr lang="en-US" altLang="zh-CN" sz="1800" dirty="0"/>
              <a:t>S: Most members (units) are now using an alternative CPI than WANO CPI.</a:t>
            </a:r>
          </a:p>
          <a:p>
            <a:pPr marL="924433" lvl="1" indent="-457200">
              <a:buClr>
                <a:schemeClr val="bg1">
                  <a:lumMod val="75000"/>
                </a:schemeClr>
              </a:buClr>
              <a:buSzPct val="100000"/>
              <a:buFont typeface="Wingdings" panose="05000000000000000000" pitchFamily="2" charset="2"/>
              <a:buChar char="Ø"/>
            </a:pPr>
            <a:r>
              <a:rPr lang="en-US" altLang="zh-CN" sz="1800" dirty="0"/>
              <a:t>W: Few people in the plant know the 'Know-why' of the current model and threshold setting for calculating current WANO CPI indicator. A black box!</a:t>
            </a:r>
          </a:p>
          <a:p>
            <a:pPr marL="924433" lvl="1" indent="-457200">
              <a:buClr>
                <a:schemeClr val="bg1">
                  <a:lumMod val="75000"/>
                </a:schemeClr>
              </a:buClr>
              <a:buSzPct val="100000"/>
              <a:buFont typeface="Wingdings" panose="05000000000000000000" pitchFamily="2" charset="2"/>
              <a:buChar char="Ø"/>
            </a:pPr>
            <a:r>
              <a:rPr lang="en-US" altLang="zh-CN" sz="1800" dirty="0"/>
              <a:t>O: Yes, I believe that we can do it by the global plant members together.</a:t>
            </a:r>
          </a:p>
          <a:p>
            <a:pPr marL="924433" lvl="1" indent="-457200">
              <a:buClr>
                <a:schemeClr val="bg1">
                  <a:lumMod val="75000"/>
                </a:schemeClr>
              </a:buClr>
              <a:buSzPct val="100000"/>
              <a:buFont typeface="Wingdings" panose="05000000000000000000" pitchFamily="2" charset="2"/>
              <a:buChar char="Ø"/>
            </a:pPr>
            <a:r>
              <a:rPr lang="en-US" altLang="zh-CN" sz="1800" dirty="0"/>
              <a:t>T: What a great pity! INPO is no longer doing (free) sharing for the version of CPI it is using and adapting it to be suitable for global WANO member bench-marking as before.</a:t>
            </a:r>
          </a:p>
        </p:txBody>
      </p:sp>
      <p:sp>
        <p:nvSpPr>
          <p:cNvPr id="4" name="日期占位符 3">
            <a:extLst>
              <a:ext uri="{FF2B5EF4-FFF2-40B4-BE49-F238E27FC236}">
                <a16:creationId xmlns:a16="http://schemas.microsoft.com/office/drawing/2014/main" id="{AF253192-00F2-4365-9FFD-F9F1DF5F1C60}"/>
              </a:ext>
            </a:extLst>
          </p:cNvPr>
          <p:cNvSpPr>
            <a:spLocks noGrp="1"/>
          </p:cNvSpPr>
          <p:nvPr>
            <p:ph type="dt" sz="half" idx="10"/>
          </p:nvPr>
        </p:nvSpPr>
        <p:spPr/>
        <p:txBody>
          <a:bodyPr/>
          <a:lstStyle/>
          <a:p>
            <a:pPr rtl="0"/>
            <a:fld id="{A24A4C0A-F292-41BE-9CD1-530467B1B9F8}" type="datetime1">
              <a:rPr lang="zh-CN" altLang="en-US" smtClean="0"/>
              <a:t>2022/4/5</a:t>
            </a:fld>
            <a:endParaRPr lang="en-US" dirty="0"/>
          </a:p>
        </p:txBody>
      </p:sp>
    </p:spTree>
    <p:extLst>
      <p:ext uri="{BB962C8B-B14F-4D97-AF65-F5344CB8AC3E}">
        <p14:creationId xmlns:p14="http://schemas.microsoft.com/office/powerpoint/2010/main" val="89267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6513E7-9D73-4DB6-A447-138275EECF89}"/>
              </a:ext>
            </a:extLst>
          </p:cNvPr>
          <p:cNvSpPr>
            <a:spLocks noGrp="1"/>
          </p:cNvSpPr>
          <p:nvPr>
            <p:ph type="title"/>
          </p:nvPr>
        </p:nvSpPr>
        <p:spPr/>
        <p:txBody>
          <a:bodyPr/>
          <a:lstStyle/>
          <a:p>
            <a:r>
              <a:rPr lang="en-US" altLang="zh-CN" sz="4800" dirty="0"/>
              <a:t>When</a:t>
            </a:r>
            <a:endParaRPr lang="zh-CN" altLang="en-US" dirty="0"/>
          </a:p>
        </p:txBody>
      </p:sp>
      <p:sp>
        <p:nvSpPr>
          <p:cNvPr id="3" name="内容占位符 2">
            <a:extLst>
              <a:ext uri="{FF2B5EF4-FFF2-40B4-BE49-F238E27FC236}">
                <a16:creationId xmlns:a16="http://schemas.microsoft.com/office/drawing/2014/main" id="{7FCF5BB1-CAD6-45FF-9FC3-80565BF569B2}"/>
              </a:ext>
            </a:extLst>
          </p:cNvPr>
          <p:cNvSpPr>
            <a:spLocks noGrp="1"/>
          </p:cNvSpPr>
          <p:nvPr>
            <p:ph idx="1"/>
          </p:nvPr>
        </p:nvSpPr>
        <p:spPr/>
        <p:txBody>
          <a:bodyPr>
            <a:normAutofit lnSpcReduction="10000"/>
          </a:bodyPr>
          <a:lstStyle/>
          <a:p>
            <a:pPr marL="174625" indent="0">
              <a:buClr>
                <a:schemeClr val="bg1">
                  <a:lumMod val="75000"/>
                </a:schemeClr>
              </a:buClr>
              <a:buSzPct val="100000"/>
              <a:buNone/>
            </a:pPr>
            <a:r>
              <a:rPr lang="en-US" altLang="zh-CN" sz="2000" dirty="0"/>
              <a:t>Why do we need to improve the format and methodology of the current CPI indicator, and what do we need to focus on for WANO in the coming years, in addition to the various requests we have encountered from our members over the last few years?</a:t>
            </a:r>
          </a:p>
          <a:p>
            <a:pPr marL="631825" indent="-457200">
              <a:buClr>
                <a:schemeClr val="bg1">
                  <a:lumMod val="75000"/>
                </a:schemeClr>
              </a:buClr>
              <a:buSzPct val="100000"/>
              <a:buFont typeface="Wingdings" panose="05000000000000000000" pitchFamily="2" charset="2"/>
              <a:buChar char="Ø"/>
            </a:pPr>
            <a:r>
              <a:rPr lang="en-US" altLang="zh-CN" sz="2000" dirty="0"/>
              <a:t>Action for Excellence, WANO 2030 Goal</a:t>
            </a:r>
          </a:p>
          <a:p>
            <a:pPr marL="631825" indent="-457200">
              <a:buClr>
                <a:schemeClr val="bg1">
                  <a:lumMod val="75000"/>
                </a:schemeClr>
              </a:buClr>
              <a:buSzPct val="100000"/>
              <a:buFont typeface="Wingdings" panose="05000000000000000000" pitchFamily="2" charset="2"/>
              <a:buChar char="Ø"/>
            </a:pPr>
            <a:r>
              <a:rPr lang="en-US" altLang="zh-CN" sz="2000" dirty="0"/>
              <a:t>e-PM 2025</a:t>
            </a:r>
          </a:p>
          <a:p>
            <a:pPr marL="174625" indent="0">
              <a:buClr>
                <a:schemeClr val="bg1">
                  <a:lumMod val="75000"/>
                </a:schemeClr>
              </a:buClr>
              <a:buSzPct val="100000"/>
              <a:buNone/>
            </a:pPr>
            <a:r>
              <a:rPr lang="en-US" altLang="zh-CN" sz="1800" b="0" i="0" dirty="0">
                <a:solidFill>
                  <a:srgbClr val="000000"/>
                </a:solidFill>
                <a:effectLst/>
                <a:latin typeface="Times New Roman" panose="02020603050405020304" pitchFamily="18" charset="0"/>
              </a:rPr>
              <a:t> </a:t>
            </a:r>
            <a:r>
              <a:rPr lang="en-US" altLang="zh-CN" sz="2000" dirty="0"/>
              <a:t> </a:t>
            </a:r>
            <a:r>
              <a:rPr lang="en-US" altLang="zh-CN" sz="1800" b="0" i="0" dirty="0">
                <a:solidFill>
                  <a:srgbClr val="000000"/>
                </a:solidFill>
                <a:effectLst/>
                <a:latin typeface="Times New Roman" panose="02020603050405020304" pitchFamily="18" charset="0"/>
              </a:rPr>
              <a:t> </a:t>
            </a:r>
          </a:p>
          <a:p>
            <a:pPr marL="174625" indent="0">
              <a:buClr>
                <a:schemeClr val="bg1">
                  <a:lumMod val="75000"/>
                </a:schemeClr>
              </a:buClr>
              <a:buSzPct val="100000"/>
              <a:buNone/>
            </a:pPr>
            <a:r>
              <a:rPr lang="en-US" altLang="zh-CN" sz="2000" dirty="0"/>
              <a:t>The first step. the evolution of the CPI </a:t>
            </a:r>
          </a:p>
          <a:p>
            <a:pPr marL="174625" indent="0">
              <a:buClr>
                <a:schemeClr val="bg1">
                  <a:lumMod val="75000"/>
                </a:schemeClr>
              </a:buClr>
              <a:buSzPct val="100000"/>
              <a:buNone/>
            </a:pPr>
            <a:r>
              <a:rPr lang="en-US" altLang="zh-CN" sz="2000" dirty="0"/>
              <a:t>Step two: Overall change in CPI</a:t>
            </a:r>
          </a:p>
        </p:txBody>
      </p:sp>
      <p:sp>
        <p:nvSpPr>
          <p:cNvPr id="4" name="日期占位符 3">
            <a:extLst>
              <a:ext uri="{FF2B5EF4-FFF2-40B4-BE49-F238E27FC236}">
                <a16:creationId xmlns:a16="http://schemas.microsoft.com/office/drawing/2014/main" id="{AF253192-00F2-4365-9FFD-F9F1DF5F1C60}"/>
              </a:ext>
            </a:extLst>
          </p:cNvPr>
          <p:cNvSpPr>
            <a:spLocks noGrp="1"/>
          </p:cNvSpPr>
          <p:nvPr>
            <p:ph type="dt" sz="half" idx="10"/>
          </p:nvPr>
        </p:nvSpPr>
        <p:spPr/>
        <p:txBody>
          <a:bodyPr/>
          <a:lstStyle/>
          <a:p>
            <a:pPr rtl="0"/>
            <a:fld id="{A24A4C0A-F292-41BE-9CD1-530467B1B9F8}" type="datetime1">
              <a:rPr lang="zh-CN" altLang="en-US" smtClean="0"/>
              <a:t>2022/4/5</a:t>
            </a:fld>
            <a:endParaRPr lang="en-US" dirty="0"/>
          </a:p>
        </p:txBody>
      </p:sp>
    </p:spTree>
    <p:extLst>
      <p:ext uri="{BB962C8B-B14F-4D97-AF65-F5344CB8AC3E}">
        <p14:creationId xmlns:p14="http://schemas.microsoft.com/office/powerpoint/2010/main" val="3059772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602A3E-529A-4668-A6A9-56C8A955D147}"/>
              </a:ext>
            </a:extLst>
          </p:cNvPr>
          <p:cNvSpPr>
            <a:spLocks noGrp="1"/>
          </p:cNvSpPr>
          <p:nvPr>
            <p:ph type="title"/>
          </p:nvPr>
        </p:nvSpPr>
        <p:spPr/>
        <p:txBody>
          <a:bodyPr/>
          <a:lstStyle/>
          <a:p>
            <a:r>
              <a:rPr lang="en-US" altLang="zh-CN" dirty="0"/>
              <a:t>The current WANO CPI </a:t>
            </a:r>
            <a:endParaRPr lang="zh-CN" altLang="en-US" dirty="0"/>
          </a:p>
        </p:txBody>
      </p:sp>
      <p:sp>
        <p:nvSpPr>
          <p:cNvPr id="3" name="内容占位符 2">
            <a:extLst>
              <a:ext uri="{FF2B5EF4-FFF2-40B4-BE49-F238E27FC236}">
                <a16:creationId xmlns:a16="http://schemas.microsoft.com/office/drawing/2014/main" id="{03779124-7E1A-4B6F-B19B-FA71A98A0045}"/>
              </a:ext>
            </a:extLst>
          </p:cNvPr>
          <p:cNvSpPr>
            <a:spLocks noGrp="1"/>
          </p:cNvSpPr>
          <p:nvPr>
            <p:ph idx="1"/>
          </p:nvPr>
        </p:nvSpPr>
        <p:spPr/>
        <p:txBody>
          <a:bodyPr>
            <a:normAutofit fontScale="92500" lnSpcReduction="10000"/>
          </a:bodyPr>
          <a:lstStyle/>
          <a:p>
            <a:r>
              <a:rPr lang="en-US" altLang="zh-CN" b="0" i="0" dirty="0">
                <a:solidFill>
                  <a:srgbClr val="000000"/>
                </a:solidFill>
                <a:effectLst/>
                <a:latin typeface="宋体" panose="02010600030101010101" pitchFamily="2" charset="-122"/>
                <a:ea typeface="宋体" panose="02010600030101010101" pitchFamily="2" charset="-122"/>
              </a:rPr>
              <a:t>The WANO Performance Indicator Manual shows the CPIs used by WANO members worldwide, of which </a:t>
            </a:r>
            <a:r>
              <a:rPr lang="en-US" altLang="zh-CN" b="1" i="0" dirty="0">
                <a:solidFill>
                  <a:srgbClr val="000000"/>
                </a:solidFill>
                <a:effectLst/>
                <a:latin typeface="宋体" panose="02010600030101010101" pitchFamily="2" charset="-122"/>
                <a:ea typeface="宋体" panose="02010600030101010101" pitchFamily="2" charset="-122"/>
              </a:rPr>
              <a:t>there are 13 groups, 6 groups for PWR and 4 groups for PHWR.</a:t>
            </a:r>
            <a:r>
              <a:rPr lang="en-US" altLang="zh-CN" b="0" i="0" dirty="0">
                <a:solidFill>
                  <a:srgbClr val="000000"/>
                </a:solidFill>
                <a:effectLst/>
                <a:latin typeface="宋体" panose="02010600030101010101" pitchFamily="2" charset="-122"/>
                <a:ea typeface="宋体" panose="02010600030101010101" pitchFamily="2" charset="-122"/>
              </a:rPr>
              <a:t> So how can we imagine all the WANO members discussing the WANO CPIs in several meetings and trying to find a common solution for all these CPIs. </a:t>
            </a:r>
          </a:p>
          <a:p>
            <a:r>
              <a:rPr lang="en-US" altLang="zh-CN" dirty="0">
                <a:solidFill>
                  <a:srgbClr val="000000"/>
                </a:solidFill>
                <a:latin typeface="宋体" panose="02010600030101010101" pitchFamily="2" charset="-122"/>
                <a:ea typeface="宋体" panose="02010600030101010101" pitchFamily="2" charset="-122"/>
              </a:rPr>
              <a:t>There are a few examples:</a:t>
            </a:r>
          </a:p>
          <a:p>
            <a:r>
              <a:rPr lang="en-US" altLang="zh-CN" dirty="0">
                <a:solidFill>
                  <a:srgbClr val="000000"/>
                </a:solidFill>
                <a:latin typeface="宋体" panose="02010600030101010101" pitchFamily="2" charset="-122"/>
                <a:ea typeface="宋体" panose="02010600030101010101" pitchFamily="2" charset="-122"/>
              </a:rPr>
              <a:t>One WANO member in China uses condenser oxygen to calculate WANO CPI, however, with deaerator, this should control the oxygen in the main feed water to protect the steam generator. And industry experience has proven that a not too low oxygen will benefit the FAC challenge at the condenser site in the secondary circuit.</a:t>
            </a:r>
          </a:p>
          <a:p>
            <a:r>
              <a:rPr lang="en-US" altLang="zh-CN" dirty="0">
                <a:solidFill>
                  <a:srgbClr val="000000"/>
                </a:solidFill>
                <a:latin typeface="宋体" panose="02010600030101010101" pitchFamily="2" charset="-122"/>
                <a:ea typeface="宋体" panose="02010600030101010101" pitchFamily="2" charset="-122"/>
              </a:rPr>
              <a:t>For the same reactor type, M310 units in CGN and EDF belong to different CPI PWR groups due to history CPI reason.</a:t>
            </a:r>
          </a:p>
          <a:p>
            <a:endParaRPr lang="zh-CN" altLang="en-US" dirty="0"/>
          </a:p>
        </p:txBody>
      </p:sp>
      <p:sp>
        <p:nvSpPr>
          <p:cNvPr id="4" name="日期占位符 3">
            <a:extLst>
              <a:ext uri="{FF2B5EF4-FFF2-40B4-BE49-F238E27FC236}">
                <a16:creationId xmlns:a16="http://schemas.microsoft.com/office/drawing/2014/main" id="{A59E2A62-3F3D-4366-B9DB-EE944534E616}"/>
              </a:ext>
            </a:extLst>
          </p:cNvPr>
          <p:cNvSpPr>
            <a:spLocks noGrp="1"/>
          </p:cNvSpPr>
          <p:nvPr>
            <p:ph type="dt" sz="half" idx="10"/>
          </p:nvPr>
        </p:nvSpPr>
        <p:spPr/>
        <p:txBody>
          <a:bodyPr/>
          <a:lstStyle/>
          <a:p>
            <a:pPr rtl="0"/>
            <a:fld id="{A24A4C0A-F292-41BE-9CD1-530467B1B9F8}" type="datetime1">
              <a:rPr lang="zh-CN" altLang="en-US" smtClean="0"/>
              <a:t>2022/4/5</a:t>
            </a:fld>
            <a:endParaRPr lang="en-US" dirty="0"/>
          </a:p>
        </p:txBody>
      </p:sp>
    </p:spTree>
    <p:extLst>
      <p:ext uri="{BB962C8B-B14F-4D97-AF65-F5344CB8AC3E}">
        <p14:creationId xmlns:p14="http://schemas.microsoft.com/office/powerpoint/2010/main" val="1456311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6513E7-9D73-4DB6-A447-138275EECF89}"/>
              </a:ext>
            </a:extLst>
          </p:cNvPr>
          <p:cNvSpPr>
            <a:spLocks noGrp="1"/>
          </p:cNvSpPr>
          <p:nvPr>
            <p:ph type="title"/>
          </p:nvPr>
        </p:nvSpPr>
        <p:spPr/>
        <p:txBody>
          <a:bodyPr/>
          <a:lstStyle/>
          <a:p>
            <a:r>
              <a:rPr lang="en-US" altLang="zh-CN" sz="4800" dirty="0"/>
              <a:t>Who</a:t>
            </a:r>
            <a:endParaRPr lang="zh-CN" altLang="en-US" dirty="0"/>
          </a:p>
        </p:txBody>
      </p:sp>
      <p:sp>
        <p:nvSpPr>
          <p:cNvPr id="3" name="内容占位符 2">
            <a:extLst>
              <a:ext uri="{FF2B5EF4-FFF2-40B4-BE49-F238E27FC236}">
                <a16:creationId xmlns:a16="http://schemas.microsoft.com/office/drawing/2014/main" id="{7FCF5BB1-CAD6-45FF-9FC3-80565BF569B2}"/>
              </a:ext>
            </a:extLst>
          </p:cNvPr>
          <p:cNvSpPr>
            <a:spLocks noGrp="1"/>
          </p:cNvSpPr>
          <p:nvPr>
            <p:ph idx="1"/>
          </p:nvPr>
        </p:nvSpPr>
        <p:spPr>
          <a:xfrm>
            <a:off x="1097279" y="2018581"/>
            <a:ext cx="10467867" cy="4215442"/>
          </a:xfrm>
        </p:spPr>
        <p:txBody>
          <a:bodyPr>
            <a:normAutofit fontScale="85000" lnSpcReduction="10000"/>
          </a:bodyPr>
          <a:lstStyle/>
          <a:p>
            <a:pPr marL="631825" indent="-457200">
              <a:buClr>
                <a:schemeClr val="bg1">
                  <a:lumMod val="75000"/>
                </a:schemeClr>
              </a:buClr>
              <a:buFont typeface="Wingdings" panose="05000000000000000000" pitchFamily="2" charset="2"/>
              <a:buChar char="Ø"/>
            </a:pPr>
            <a:r>
              <a:rPr lang="en-US" altLang="zh-CN" sz="2000" dirty="0"/>
              <a:t>WANO CPI is an engineering design and not a purely chemistry issue. It has been designed by engineers in the field of engineering who are responsible for material reliability. In the current WANO CPI calculation model, there are multiple subgroups even within the </a:t>
            </a:r>
            <a:r>
              <a:rPr lang="en-US" altLang="zh-CN" sz="2000" dirty="0" err="1"/>
              <a:t>Pressurised</a:t>
            </a:r>
            <a:r>
              <a:rPr lang="en-US" altLang="zh-CN" sz="2000" dirty="0"/>
              <a:t> Water Reactors Group.</a:t>
            </a:r>
          </a:p>
          <a:p>
            <a:pPr marL="631825" indent="-457200">
              <a:buClr>
                <a:schemeClr val="bg1">
                  <a:lumMod val="75000"/>
                </a:schemeClr>
              </a:buClr>
              <a:buSzPct val="100000"/>
              <a:buFont typeface="Wingdings" panose="05000000000000000000" pitchFamily="2" charset="2"/>
              <a:buChar char="Ø"/>
            </a:pPr>
            <a:r>
              <a:rPr lang="en-US" altLang="zh-CN" sz="2000" dirty="0"/>
              <a:t>SWOT</a:t>
            </a:r>
          </a:p>
          <a:p>
            <a:pPr marL="924433" lvl="1" indent="-457200">
              <a:buClr>
                <a:schemeClr val="bg1">
                  <a:lumMod val="75000"/>
                </a:schemeClr>
              </a:buClr>
              <a:buSzPct val="100000"/>
              <a:buFont typeface="Wingdings" panose="05000000000000000000" pitchFamily="2" charset="2"/>
              <a:buChar char="Ø"/>
            </a:pPr>
            <a:r>
              <a:rPr lang="en-US" altLang="zh-CN" sz="1800" dirty="0"/>
              <a:t>S: CPI is about long-term equipment reliability, something that most senior plant managers agree on.</a:t>
            </a:r>
          </a:p>
          <a:p>
            <a:pPr marL="924433" lvl="1" indent="-457200">
              <a:buClr>
                <a:schemeClr val="bg1">
                  <a:lumMod val="75000"/>
                </a:schemeClr>
              </a:buClr>
              <a:buSzPct val="100000"/>
              <a:buFont typeface="Wingdings" panose="05000000000000000000" pitchFamily="2" charset="2"/>
              <a:buChar char="Ø"/>
            </a:pPr>
            <a:r>
              <a:rPr lang="en-US" altLang="zh-CN" sz="1800" dirty="0"/>
              <a:t>W: Most of the CPI Sub-committee members are CY managers who may generally lack  an in-depth technical understanding of WANO CPI. In addition, no chemist in WPC, lots of chemists in WMC or WTC or Chemists in LO?</a:t>
            </a:r>
          </a:p>
          <a:p>
            <a:pPr marL="924433" lvl="1" indent="-457200">
              <a:buClr>
                <a:schemeClr val="bg1">
                  <a:lumMod val="75000"/>
                </a:schemeClr>
              </a:buClr>
              <a:buSzPct val="100000"/>
              <a:buFont typeface="Wingdings" panose="05000000000000000000" pitchFamily="2" charset="2"/>
              <a:buChar char="Ø"/>
            </a:pPr>
            <a:r>
              <a:rPr lang="en-US" altLang="zh-CN" sz="1800" dirty="0"/>
              <a:t>O: INPO knows all the knowledge and skills of the new CPIs and CPI Sub-committee has an INPO representative on the team. As I know, EDF and CGN also developed similar their own new CPI as the CEI in INPO.</a:t>
            </a:r>
          </a:p>
          <a:p>
            <a:pPr marL="924433" lvl="1" indent="-457200">
              <a:buClr>
                <a:schemeClr val="bg1">
                  <a:lumMod val="75000"/>
                </a:schemeClr>
              </a:buClr>
              <a:buSzPct val="100000"/>
              <a:buFont typeface="Wingdings" panose="05000000000000000000" pitchFamily="2" charset="2"/>
              <a:buChar char="Ø"/>
            </a:pPr>
            <a:r>
              <a:rPr lang="en-US" altLang="zh-CN" sz="1800" dirty="0"/>
              <a:t>T: Currently WANO's CPI is an engineering black box and the industry need to spend millions of Euros researching how to develop a new CPI. Most importantly, collecting data from members in a confidential manner to test the new CPI is critical to the development of the new CPI.</a:t>
            </a:r>
          </a:p>
        </p:txBody>
      </p:sp>
      <p:sp>
        <p:nvSpPr>
          <p:cNvPr id="4" name="日期占位符 3">
            <a:extLst>
              <a:ext uri="{FF2B5EF4-FFF2-40B4-BE49-F238E27FC236}">
                <a16:creationId xmlns:a16="http://schemas.microsoft.com/office/drawing/2014/main" id="{AF253192-00F2-4365-9FFD-F9F1DF5F1C60}"/>
              </a:ext>
            </a:extLst>
          </p:cNvPr>
          <p:cNvSpPr>
            <a:spLocks noGrp="1"/>
          </p:cNvSpPr>
          <p:nvPr>
            <p:ph type="dt" sz="half" idx="10"/>
          </p:nvPr>
        </p:nvSpPr>
        <p:spPr/>
        <p:txBody>
          <a:bodyPr/>
          <a:lstStyle/>
          <a:p>
            <a:pPr rtl="0"/>
            <a:fld id="{A24A4C0A-F292-41BE-9CD1-530467B1B9F8}" type="datetime1">
              <a:rPr lang="zh-CN" altLang="en-US" smtClean="0"/>
              <a:t>2022/4/5</a:t>
            </a:fld>
            <a:endParaRPr lang="en-US" dirty="0"/>
          </a:p>
        </p:txBody>
      </p:sp>
    </p:spTree>
    <p:extLst>
      <p:ext uri="{BB962C8B-B14F-4D97-AF65-F5344CB8AC3E}">
        <p14:creationId xmlns:p14="http://schemas.microsoft.com/office/powerpoint/2010/main" val="1164770898"/>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650_TF56160789.potx" id="{3F1A5A69-5FBD-4BC0-A5BD-1C78ACF4E2B8}" vid="{F8855046-FD5E-4BF4-A180-69AC9E1877E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{2F0FC5CA-E836-4CBD-A692-51DB6FCC0275}tf56160789_win32</Template>
  <TotalTime>373</TotalTime>
  <Words>995</Words>
  <Application>Microsoft Office PowerPoint</Application>
  <PresentationFormat>宽屏</PresentationFormat>
  <Paragraphs>66</Paragraphs>
  <Slides>12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Lantinghei SC</vt:lpstr>
      <vt:lpstr>Microsoft YaHei UI</vt:lpstr>
      <vt:lpstr>宋体</vt:lpstr>
      <vt:lpstr>新宋体</vt:lpstr>
      <vt:lpstr>Calibri</vt:lpstr>
      <vt:lpstr>Franklin Gothic Book</vt:lpstr>
      <vt:lpstr>Times New Roman</vt:lpstr>
      <vt:lpstr>Wingdings</vt:lpstr>
      <vt:lpstr>1_RetrospectVTI</vt:lpstr>
      <vt:lpstr>PI I-WG: CPI Sub-committee Lead Introduction</vt:lpstr>
      <vt:lpstr>Contents</vt:lpstr>
      <vt:lpstr>Review</vt:lpstr>
      <vt:lpstr>Expectations for CPI sub-committee</vt:lpstr>
      <vt:lpstr>Quick look ahead</vt:lpstr>
      <vt:lpstr>What</vt:lpstr>
      <vt:lpstr>When</vt:lpstr>
      <vt:lpstr>The current WANO CPI </vt:lpstr>
      <vt:lpstr>Who</vt:lpstr>
      <vt:lpstr>How</vt:lpstr>
      <vt:lpstr>Questions</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zhang yu</dc:creator>
  <cp:lastModifiedBy>zhang yu</cp:lastModifiedBy>
  <cp:revision>19</cp:revision>
  <dcterms:created xsi:type="dcterms:W3CDTF">2022-01-24T07:20:22Z</dcterms:created>
  <dcterms:modified xsi:type="dcterms:W3CDTF">2022-04-05T13:43:30Z</dcterms:modified>
</cp:coreProperties>
</file>