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95" r:id="rId3"/>
    <p:sldId id="296" r:id="rId4"/>
    <p:sldId id="297" r:id="rId5"/>
    <p:sldId id="258" r:id="rId6"/>
    <p:sldId id="304" r:id="rId7"/>
    <p:sldId id="305" r:id="rId8"/>
    <p:sldId id="306" r:id="rId9"/>
    <p:sldId id="307" r:id="rId10"/>
    <p:sldId id="308" r:id="rId11"/>
    <p:sldId id="309" r:id="rId12"/>
    <p:sldId id="262" r:id="rId13"/>
    <p:sldId id="302" r:id="rId14"/>
    <p:sldId id="303" r:id="rId15"/>
    <p:sldId id="287" r:id="rId16"/>
    <p:sldId id="301" r:id="rId17"/>
    <p:sldId id="310" r:id="rId18"/>
    <p:sldId id="311" r:id="rId19"/>
    <p:sldId id="312" r:id="rId20"/>
    <p:sldId id="313" r:id="rId21"/>
    <p:sldId id="299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0" autoAdjust="0"/>
    <p:restoredTop sz="95399" autoAdjust="0"/>
  </p:normalViewPr>
  <p:slideViewPr>
    <p:cSldViewPr>
      <p:cViewPr>
        <p:scale>
          <a:sx n="73" d="100"/>
          <a:sy n="73" d="100"/>
        </p:scale>
        <p:origin x="11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856F59-7E32-4A36-809B-2BB6D9E2AB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AFF17034-ADE3-4FAC-BD08-57C9FC81FB17}">
      <dgm:prSet/>
      <dgm:spPr/>
      <dgm:t>
        <a:bodyPr/>
        <a:lstStyle/>
        <a:p>
          <a:pPr algn="just" rtl="1"/>
          <a:r>
            <a:rPr lang="fa-IR" b="1" dirty="0" smtClean="0"/>
            <a:t>تدوین طراحی تجهیز یک مرحله از عمر محصول است که با استقرار مجموعه ای از فعالیتها برای تهیه تمامی اسناد فنی، ساخت و تست نمونه های فنی و تدقیق مدارک مرجع تولید بر اساس نتایج تستها شناخته میشود.</a:t>
          </a:r>
          <a:endParaRPr lang="fa-IR" b="1" dirty="0"/>
        </a:p>
      </dgm:t>
    </dgm:pt>
    <dgm:pt modelId="{CF1FF315-6927-41DB-8476-09A535E16BBD}" type="parTrans" cxnId="{14AEB2CB-BAF7-4105-9476-33D0FF24BCF4}">
      <dgm:prSet/>
      <dgm:spPr/>
      <dgm:t>
        <a:bodyPr/>
        <a:lstStyle/>
        <a:p>
          <a:pPr rtl="1"/>
          <a:endParaRPr lang="fa-IR"/>
        </a:p>
      </dgm:t>
    </dgm:pt>
    <dgm:pt modelId="{7220AB1E-8343-467F-A4F8-7B563F7003DC}" type="sibTrans" cxnId="{14AEB2CB-BAF7-4105-9476-33D0FF24BCF4}">
      <dgm:prSet/>
      <dgm:spPr/>
      <dgm:t>
        <a:bodyPr/>
        <a:lstStyle/>
        <a:p>
          <a:pPr rtl="1"/>
          <a:endParaRPr lang="fa-IR"/>
        </a:p>
      </dgm:t>
    </dgm:pt>
    <dgm:pt modelId="{5A66B39F-A0BD-4F15-82FE-625521EC126B}">
      <dgm:prSet custT="1"/>
      <dgm:spPr/>
      <dgm:t>
        <a:bodyPr/>
        <a:lstStyle/>
        <a:p>
          <a:pPr rtl="0"/>
          <a:r>
            <a:rPr lang="en-US" sz="2000" dirty="0" smtClean="0"/>
            <a:t>Government of The Russian Federation Resolution, Dated June 15, 2016 N 544</a:t>
          </a:r>
          <a:endParaRPr lang="fa-IR" sz="2000" dirty="0"/>
        </a:p>
      </dgm:t>
    </dgm:pt>
    <dgm:pt modelId="{951969BC-6098-4EC2-8685-31EEC0B7FEEB}" type="parTrans" cxnId="{5AFEA4B6-0BD1-4907-9273-422BF9D228F9}">
      <dgm:prSet/>
      <dgm:spPr/>
      <dgm:t>
        <a:bodyPr/>
        <a:lstStyle/>
        <a:p>
          <a:pPr rtl="1"/>
          <a:endParaRPr lang="fa-IR"/>
        </a:p>
      </dgm:t>
    </dgm:pt>
    <dgm:pt modelId="{A264E6B0-07D5-45D7-BBDF-5E51B7EDA27F}" type="sibTrans" cxnId="{5AFEA4B6-0BD1-4907-9273-422BF9D228F9}">
      <dgm:prSet/>
      <dgm:spPr/>
      <dgm:t>
        <a:bodyPr/>
        <a:lstStyle/>
        <a:p>
          <a:pPr rtl="1"/>
          <a:endParaRPr lang="fa-IR"/>
        </a:p>
      </dgm:t>
    </dgm:pt>
    <dgm:pt modelId="{3D09C133-33F2-418B-A321-6CE41193BE34}" type="pres">
      <dgm:prSet presAssocID="{25856F59-7E32-4A36-809B-2BB6D9E2AB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C53F1B-0A3B-43FC-912F-08A4EBAC17BF}" type="pres">
      <dgm:prSet presAssocID="{AFF17034-ADE3-4FAC-BD08-57C9FC81FB17}" presName="parentText" presStyleLbl="node1" presStyleIdx="0" presStyleCnt="2" custLinFactNeighborX="-2752" custLinFactNeighborY="-4736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D5E4515-130E-41E5-89A3-E692E4DF5063}" type="pres">
      <dgm:prSet presAssocID="{7220AB1E-8343-467F-A4F8-7B563F7003DC}" presName="spacer" presStyleCnt="0"/>
      <dgm:spPr/>
    </dgm:pt>
    <dgm:pt modelId="{26DE929C-FC5D-4564-98E4-1F53864A141B}" type="pres">
      <dgm:prSet presAssocID="{5A66B39F-A0BD-4F15-82FE-625521EC126B}" presName="parentText" presStyleLbl="node1" presStyleIdx="1" presStyleCnt="2" custScaleX="100000" custScaleY="43688" custLinFactY="-198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481581FC-AA84-4E72-91F6-6B385809B724}" type="presOf" srcId="{AFF17034-ADE3-4FAC-BD08-57C9FC81FB17}" destId="{DFC53F1B-0A3B-43FC-912F-08A4EBAC17BF}" srcOrd="0" destOrd="0" presId="urn:microsoft.com/office/officeart/2005/8/layout/vList2"/>
    <dgm:cxn modelId="{5AFEA4B6-0BD1-4907-9273-422BF9D228F9}" srcId="{25856F59-7E32-4A36-809B-2BB6D9E2AB7C}" destId="{5A66B39F-A0BD-4F15-82FE-625521EC126B}" srcOrd="1" destOrd="0" parTransId="{951969BC-6098-4EC2-8685-31EEC0B7FEEB}" sibTransId="{A264E6B0-07D5-45D7-BBDF-5E51B7EDA27F}"/>
    <dgm:cxn modelId="{EDCDCED2-10C8-4256-B665-9AB7E526C14C}" type="presOf" srcId="{5A66B39F-A0BD-4F15-82FE-625521EC126B}" destId="{26DE929C-FC5D-4564-98E4-1F53864A141B}" srcOrd="0" destOrd="0" presId="urn:microsoft.com/office/officeart/2005/8/layout/vList2"/>
    <dgm:cxn modelId="{14AEB2CB-BAF7-4105-9476-33D0FF24BCF4}" srcId="{25856F59-7E32-4A36-809B-2BB6D9E2AB7C}" destId="{AFF17034-ADE3-4FAC-BD08-57C9FC81FB17}" srcOrd="0" destOrd="0" parTransId="{CF1FF315-6927-41DB-8476-09A535E16BBD}" sibTransId="{7220AB1E-8343-467F-A4F8-7B563F7003DC}"/>
    <dgm:cxn modelId="{0D8829F3-0A79-4CD2-9986-4F46F6092534}" type="presOf" srcId="{25856F59-7E32-4A36-809B-2BB6D9E2AB7C}" destId="{3D09C133-33F2-418B-A321-6CE41193BE34}" srcOrd="0" destOrd="0" presId="urn:microsoft.com/office/officeart/2005/8/layout/vList2"/>
    <dgm:cxn modelId="{B9808BE0-A5AD-48E3-B212-815BB225FC1C}" type="presParOf" srcId="{3D09C133-33F2-418B-A321-6CE41193BE34}" destId="{DFC53F1B-0A3B-43FC-912F-08A4EBAC17BF}" srcOrd="0" destOrd="0" presId="urn:microsoft.com/office/officeart/2005/8/layout/vList2"/>
    <dgm:cxn modelId="{FC68F792-7A56-4143-981F-A3D7174EA124}" type="presParOf" srcId="{3D09C133-33F2-418B-A321-6CE41193BE34}" destId="{3D5E4515-130E-41E5-89A3-E692E4DF5063}" srcOrd="1" destOrd="0" presId="urn:microsoft.com/office/officeart/2005/8/layout/vList2"/>
    <dgm:cxn modelId="{067A94B2-DFCC-4077-9890-86173619920C}" type="presParOf" srcId="{3D09C133-33F2-418B-A321-6CE41193BE34}" destId="{26DE929C-FC5D-4564-98E4-1F53864A141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</inkml:traceFormat>
        <inkml:channelProperties>
          <inkml:channelProperty channel="X" name="resolution" value="420.86804" units="1/cm"/>
          <inkml:channelProperty channel="Y" name="resolution" value="473.37277" units="1/cm"/>
          <inkml:channelProperty channel="F" name="resolution" value="0" units="1/dev"/>
        </inkml:channelProperties>
      </inkml:inkSource>
      <inkml:timestamp xml:id="ts0" timeString="2020-05-01T09:14:20.416"/>
    </inkml:context>
    <inkml:brush xml:id="br0">
      <inkml:brushProperty name="width" value="0.15875" units="cm"/>
      <inkml:brushProperty name="height" value="0.15875" units="cm"/>
      <inkml:brushProperty name="color" value="#7030A0"/>
      <inkml:brushProperty name="fitToCurve" value="1"/>
    </inkml:brush>
  </inkml:definitions>
  <inkml:trace contextRef="#ctx0" brushRef="#br0">12309 5077 228,'-7'0'128,"-3"0"-68,10 0 0,-4 0-40,4 0 4,-4 0-16,1 3 4,3 4 8,-4 2 4,4 4-20,-3 2 4,3 7-8,0 0 4,3 6-4,4-2 0,4 5 4,0 3 0,3 4-4,0 0 4,3-4 0,1 1 4,3-4 4,4 0 0,7-5-4,-1-5 4,4 5-8,7-9 0,-3 2 0,3-3 4,1-4-4,3-2 0,3-1 0,0-2 0,1-1-4,6-3 4,1 0-4,-1 0 4,4 0-8,-3 0 4,-1 4 0,-3-4 4,0 3 0,3 0 0,-10 4-4,-3-1 4,13 13 12,1-3 4,-5 0-20,-2 0 4,-8-1-4,1 4 4,-8 4-4,0 5 4,-7 0-4,1 1 4,-5 2-4,1 4 0,-4-1 0,-3 4 4,-4-6-4,0-1 4,-3 1-4,-1-1 4,1 4-4,-1-1 0,1-2 4,0 3 0,-1-1-4,4 7 0,-3-3 0,-1 3 0,1-3 0,-4 6 4,4-3-8,-1-7 4,1 1 4,3 3 4,-7 3-8,4-7 0,-1 4 0,-6 12 0,3 1 0,0-4 4,0 0-4,0 16 4,-4-10-4,-3-2 0,0 2 0,-3 4 4,-1-4-8,1 10 4,3 0 4,-4-3 0,-3 6-4,0-5 4,-3-1-4,3 3 0,-4 0 0,4-3 4,-7 3-4,7 6 4,-4-3-4,1 6 4,-5-6 0,5 0 0,-4-3-4,0-3 0,0-1 0,3-5 0,-3-4 4,3 13 0,1-10-4,-1-2 0,0-1 0,1-3 4,-1 0-4,1-3 0,-1-3 0,1-6 0,3 0 0,-1-1 4,-6 1-8,7 3 4,-3-7 0,-4 1 4,-1-1-4,5 4 4,-8 3-8,8-4 4,-4-2 0,-1 2 0,5-5 0,-1 5 4,1-5-4,-1-1 4,0-3-4,1 1 0,-1-1 0,1 0 0,3-3 0,0 0 0,0 0 4,-1-3 0,1-1-4,0 1 0,0 0 0,0 3 0,0-3 0,0-3 0,-3 0-4,2 9 4,-6-6 0,4 3 4,-1 3-8,1-6 4,-1 0 0,4 0 4,-4 0-4,1 0 0,-1 0 0,1 0 0,-4 0 0,-1 0 4,1-3-8,0-4 4,-3 4 0,-1-3 0,0 0 0,1-1 4,-5 1-4,1-4 0,-11 4 0,4 0 0,0 3 0,0-4 0,3-2 0,-3 3 0,3-4 0,-3 1 0,0-1 0,-8 1 0,5-1 0,-1 1 4,0-4-8,-3 4 4,0-1 0,-4 7 0,0-6 0,-14-4 4,4 4-8,-1 5 4,1-2 0,3-10 4,-11 4-8,8-1 4,-3-2 0,-1 2 4,-3-3-4,-4-3 0,-4 4 0,1-4 0,3 0-4,-4-3 4,-3 3 0,4 0 4,-1-3-4,1 3 0,-4-6-4,-4 3 4,4 3 0,0 0 4,-7 1-4,7-1 0,0 0 0,-4 0 0,-3 0 0,0 0 0,0 0 0,0 4 0,-4-4-4,4 6 4,0-6 0,0 4 4,3-7-4,1 0 0,-8 0 0,4-3 0,3-1 0,4 1 4,0-6-8,0-1 4,4 1-4,-1 0 4,4-4 0,-3 4 0,-4-4 0,0 4 0,3-1 0,0 1 0,1-1 0,3 4 0,0-3 0,0 2 0,0 1 0,4 0 0,-11-3 0,3-1 0,0 1 0,1-1 0,0 1 0,3 3 0,-3-1 0,-4 4 0,3 0 0,-3 3 0,-3-3 0,-1 3 0,1 0 0,3 3 0,-1-3 0,-2 3 0,6 0-4,-3 0 4,-7 1 0,0-1 4,7-3-4,4 3 0,-4-3-4,-1 6 4,8-6-4,-3 0 4,-1 0 0,-3 0 4,-3 0-8,3 0 4,3-6 0,-3 6 0,4-3 0,-1 0 0,4-1 0,-3 1 0,3 0 0,3 0 0,-10-3 0,4 3 0,-1-4 0,8 4 0,-1 0-4,4 0 4,0 0 0,-3 0 0,3 0 0,0-1 4,0 1-8,-3 0 4,-8 3 0,4 0 0,4 0 0,3 0 4,-7 3-8,7 0 4,0 1 0,4-1 4,-1 0-4,-6 0 0,6 0-4,-9 0 4,3 0 0,3 1 4,-4-1-4,4 3 0,-3 0 0,3 0 0,0 1 0,-3 5 0,3-5-4,0 5 0,-7-2 4,3 2 4,-3 4-4,7 3 4,4-4-8,3 4 4,-3 3-4,3-3 4,-4 3 0,8 9 0,0-6 0,3 4 0,0-4 0,4 0 0,-11 3-4,0 0 4,4 0 0,-1 1 0,5 2 0,-1 0 0,0 1 0,-10 5 0,6 4 0,4 6 0,-6 0 0,2 7 0,1-7 0,-4 0 0,-3 0 0,-4 3 0,3-3 0,4-3 0,4-3 0,0 2 4,6 5-8,5-1 4,-5-7 0,1 4 0,3 0 0,1 3 0,2-3 0,-2-1 0,2-2 0,1 0 4,0-4-4,3 1 0,0 3 0,1-4 4,-1-2-4,4-4 0,-7 1 0,-11 8 4,7-2-4,0-4 0,4-2 0,0-1 4,0 4-4,-1-7 4,1 0-4,-4 0 4,-3-3-4,3-3 0,4 0 0,0-3 0,0 3 0,-1-3 0,1 0 0,0 0 0,0-1 0,3 1 0,-10 0 0,-1 0 0,5-3 0,-1 2 0,4-5 0,0-1 0,3 1 0,0 0 0,0-4 0,1 0 0,3 1 0,-1-1 4,1-3-4,-4 1 0,2-1 0,2 0 0,-1 1 0,1-1 4,0-3 4,0 0 0,3 0 4,-3 0 4,0-3-16,3 4 4,1-4-4,-5 0 4,1 0-8,-7 0 4,-7 0-16,-4 3 4,0-3 24,0 3 4,-3-3-16,-4 3 0,4 0 0,3 0 0,0-3 0,0 3 0,-3-3 0,7 0 0,3-3-4,0 0 4,-3-3 0,-4 3 4,4-4-8,3 1 4,0 0-12,4 0 4,3-4 20,1 1 0,2-1-12,1 1 0,0 0 0,0-1 0,0 1 0,0-1 0,-1 1 0,5-4 0,-11 4 0,6-4 0,1-2 0,4 2 0,-8-3 0,4-2 4,0-4-4,3 3 4,0-6-8,1 0 4,-1 0 0,0-7 0,4 1 0,0-1 0,0-2 0,-4-1 0,4-2 0,-3-1 0,-1-3-4,-3 4 4,10-1 0,1-9 0,2-3 0,-6 0 0,11-10 0,-8 1 0,11-1 0,-7-6 0,11 4-12,3 0 0,0-14 12,0 7 0,0-6 12,0 3 0,0 3-28,-3-3 4,3 6 12,-4 0 4,1-3 8,-1 3 0,1 0-12,-4-6 0,0 0 0,0 0 0,0 0 0,0 0 0,0-1-16,-4 1 4,4-6 12,-3 6 4,3-3-4,0-1 0,0 4 8,0-3 4,0 6-12,0 3 4,-4-6-4,4-3 0,-3-4 0,-4 5 0,0-1 0,-8-4 4,1 7-20,0-3 4,4-4 20,-1-2 4,0 2-24,1 4 0,-1 0 12,1 3 0,3-4 0,0 7 4,3-3-8,1-6 4,3 6 0,-4-10 0,4 4 0,0-4 4,0 4-8,0-1 0,4-5 4,-1-1 0,-3-9 0,0 6 4,0-3-4,4 3 0,6 0-4,-3 5 0,0-18 4,0 10 4,4 1-8,7 2 0,-1 0 4,-3 3 0,0-3 0,1 4 0,-1-7 0,0 9 0,0 1-4,0 2 4,0 7 0,0 0 0,4 0-4,3 0 4,-7 3 0,0-3 4,0 3-8,4 6 4,0 3-4,3 1 4,0 5 0,0 4 4,0 3-8,1 6 0,-1 0 4,0 1 0,0-1 0,7 0 0,1 7 0,2 2 0,1 1 0,0 4 0,0-2 0,-1 4 0,1-3-4,3 3 4,-3 0 0,0 6 0,0 0 0,3 1 0,0-4 0,1 6 0,-5 3 0,5 4 0,-1 0-4,4 2 4,3 1 0,0 0 0,-3-1 0,0 4 4,3 0-8,-3 0 4,-4 0 0,1 0 4,3 0-8,-1-1 4,-2-2 0,-1 3 0,0 0 0,-3 0 0,0 3-4,-1 0 4,5 0 0,5 3 4,-2 0-4,-4 0 0,4 0-4,-4 4 4,1-4 0,-1 3 4,-3-3-4,-1 3 0,5-2-4,3-1 4,-4-3 0,-3 3 4,-1 0-4,1 0 0,0 0 0,0 4 4,-4-4-4,18 3 0,-7-3 0,-4 3 0,0 4-4,4-1 4,-4 1 0,0-4 4,1 3-4,3-2 0,-8-1 0,5 0 0,-1-3 0,-3 0 0,-1 0 0,5-3 0,-1 4-4,7-4 4,1 3 0,3 0 4,-4-3-4,0 3 0,-3 0 0,7 0 0,-7 7 0,0-7 0,-1-3 0,1 3 0,-3-3 0,-1 3 0,4 0 0,-4-3 0,0 3 0,0 1 0,8-4-4,-4 6 4,-1-3 0,1 3 0,4 0 0,-8 1 4,0-1-4,0 3 0,1 1 0,-1-1 0,-3 1 0,7-4 0,-4 0 0,0 0 4,1-2-4,-5 8 0,5-9 0,2 4 0,1-1 0,4 0 0,-8-6 0,0 5 4,0-1-8,1-1 4,-1-3 0,-3 3 0,3-6 0,-7 3 0,0 3-4,1-6 4,-1 3 0,0 0 4,0 3-4,1 0 4,-5 0-4,5-3 0,6 0 0,-7 0 0,7 0 0,-3 0 0,0-3 0,3 6 0,0-3 0,-3 3 0,4-6-4,-1 0 4,-3 6 0,-4-3 4,4 0-4,-1-3 0,0-3-4,1 3 4,-4-1 4,7 1 0,-6-2-4,-1-1 0,7-1-4,-3 1 4,0-3 4,-1-1 0,1 4-4,-4 0 0,8 0-4,-8-1 4,0-2 0,0 3 4,-3-7-4,3 0 0,-3 4 0,0-3 4,-1-4-8,1 0 4,3 0 0,-7 1 0,1-1 0,-1 0 4,0 4-4,0-1 0,0 1-4,-3-1 4,0 1 0,-1-4 0,11 0 0,1 1 0,-1-1 0,-3 0 4,-1 1-4,1-7 4,-4 6-8,0-3 4,-3 3 0,0 1 4,3-1-4,-3 0 0,-1-2-4,1-1 4,-1 0 0,5-6 0,-8 3 0,0 3 4,0-3-4,0 0 4,-3-6-4,3 0 0,0-1-4,-4-2 4,1 3 0,3 0 4,0-1-4,-3-2 0,-1 0 0,1-4 0,0 7 0,-1 0 0,1 0 0,-1-7 4,1 1-4,0-7 0,-1 3-4,1-6 4,3 0-4,-4 0 4,-2 4 4,-1 2 0,0 0-4,0 1 0,0-4-4,0 6 4,0 4 0,0 0 4,0-1-4,4-2 0,-4-1 0,0 4 0,3-4 0,-3 1 0,-3 3 0,6-10 0,-6 6 0,-1 1 0,5 2 0,-1-2 0,0-1-4,-4 1 4,4-1 0,-3 1 4,-1-1-4,1-1 0,3 4 0,-7 1 0,3 0 0,1-4 0,-1-2 0,1 5 0,0-9 0,-1 1 0,1 2 0,-1 0 0,1 4 0,-1 2 0,1-5-4,-4 2 4,3-2 0,1 2 4,-1 4-4,1-4 0,-1 4 0,1-4 0,-1 4 0,1-3 0,-1-1-4,8 1 4,-4-7 0,-3 0 4,-1 3-8,4 10 4,-3-6 0,-1 2 0,1-2 0,3 2 0,0 1 0,0 0 0,0 2 0,0-5 0,4 3 0,-1 2 0,1-2 0,-1 0 0,1-4 0,0 4 0,-1 3-4,1-10 4,-1 0 0,-3 4 4,0 2-4,4-8 0,0 5 0,-1 1 0,1-4 0,-1 4 0,1-4 0,0 7 4,-1 2-8,1 1 4,3-13-4,-4 4 4,1-1 0,0 0 0,-1 1 0,1-1 0,-1 4-4,1-4 4,0 8 0,-1 1 0,-3 4 0,4 0 0,-4 3 0,7-3 0,0 3 0,4 0 0,-1 0 0,1 0 0,0 0 0,-1 4 0,1-4 0,3 3 0,-3-3 0,-1 3 0,5 3 0,-5-3 0,4 7-4,1-7 4,-1 0-4,0 4 4,-3-4 0,-1 3 0,4-6 0,1 3 4,2 1-4,-3-4 0,1 3-4,2 3 4,1-9 0,0 3 4,3 0-4,4 6 0,-1-6 0,1 7 0,3-1 0,-3 0 0,0 4 0,0-7 0,0 6 0,-1-5 0,1 2 0,0 0 0,0 1 0,3 2 0,-3 0 0,-1 1 0,1-1 0,3 1 0,1 2 0,3-5 0,-1 5 0,1-5 0,-4 5 0,1 4 0,-1-3 0,0-1 0,-4 4 0,1 3 0,3-7-4,0 4 4,1 0 0,-1 3 0,0 0 0,1-4 4,-1 1-8,11 0 4,3-1 0,-3 4 4,0-9-8,0 2 4,0 7 0,-1-6 4,1 3-4,-3-1 0,-1 1-4,-3 6 4,0-3 0,-4 3 0,4 3 0,-7 0 0,3 3 0,-3 1 0,3 2 0,0-6 0,0 7 0,1-4 0,6 6 0,-3-5 0,0 2 0,0 4 4,6-4-8,-2 0 0,-1 1 4,4-1 4,-7 1-4,0 2 0,-1 4 0,1 0 0,0 2 0,-4 1 0,4-3-4,-7 6 4,0-6 0,-1 12 4,-2 3-4,-1 4 0,0-7-4,0 0 4,1 0 0,2 1 4,-2-11-4,-1 1 0,0 0-4,0 6 4,0-6 0,-3 0 0,0 3 0,0-10 4,-4 7-4,7-3 0,0-4 0,0 4 0,-3 0 0,0 3 0,-4-7 0,4 4 0,-4 3 0,0-4 0,0 1 0,0 3 0,4 0 0,0 3 0,0-7-4,-1 4 4,1 6 0,3-6 4,-3 6-4,0 0 0,-1 3 0,1 1 0,0 2-4,-1 3 4,-2-3 0,-1-3 4,0 0-4,4 0 0,-4 1 0,3-1 4,1 0-4,-4 0 0,1 4 0,-5-4 0,1-3 0,-4 0 0,7 3 0,-7 1 0,0-1 0,-3 6 4,-1-2-8,1-1 4,0 7 0,-1-7 4,1 10-8,-4-7 4,3 1 0,-2-1 0,-1 1 0,0 9 0,0-13 0,-4 4 0,4-1 0,0 4 0,-3-1 0,-1 1 0,1 3 0,-1-4 0,1 4 0,0-3 0,-4 0 0,0-1 4,0-5-4,0-1 0,0 3-4,0-2 4,0 5 0,0-8 4,0 2-4,0 4 0,0 2 0,-4 1 0,4 3 0,-4-1 4,1 7-4,-1-9 0,1 6-4,-1-6 4,1-1 0,-1 4 0,4-3 0,-3-4 0,3 1 0,0-1 0,0 4 0,3-4 4,1-2-8,-1-1 4,1 7 0,3 1 0,-4 5 0,1-9 4,0 6-4,-1-1 0,-3 1 0,0-3 0,0-1-4,4-2 4,-4 3 0,0-7 0,3 0 0,1 1 0,-1-4 0,1 0 0,-1-3 0,1 7 4,-1-4-4,4 6 0,-3-5 0,-1 2 0,4 0 0,-3 4 4,3-7-4,0 0 0,-3 4-4,-1-1 4,1-3 0,-1 4 4,1-4-8,3-3 4,0 0 0,0 0 0,-7 0 4,7-3 0,-3 3-4,3-3 0,0 0 0,0 0 0,-4-3 0,4 0 0,-3 3 0,-1-4 4,4 14-4,-3-7 0,-1 0 0,1-3 0,-1 3-4,1-3 4,0 0 0,-1 0 0,1 0 0,-1 3 4,1 0-4,-1-3 0,1 3 0,-1-6 4,1 0 4,-1 0 0,1 3-8,-1-7 0,1 1-12,-1 0 0,1-1 24,-1-2 0,1-1-24,0 1 4,-1-1 8,1 1 0,-1 0-4,1-1 4,3 1 0,-4 2 4,4-2-8,-3-1 4,2-2 4,-3 2 0,1-2 4,3-1 0,-3 1-20,3 2 0,0-2 12,0 2 4,0 7-4,0-7 0,0 4 0,0-3 4,7 6 4,-7-7 0,4 1-8,-4-4 0,0 0-12,0 1 4,0-1 16,0 1 4,0-1-16,-3 0 4,3 1-8,-4-1 0,1-2 8,-1-1 4,4 3 4,-3 1 0,-1-4-12,1 0 4,-1 0 0,-3 1 4,4-1-4,-1-3 0,1 0-8,0 4 0,3-1 4,-4 0 0,1-4 4,3 5 4,0-4-4,-4 3 0,1 0 0,-1-3 0,4 4 0,0-4 0,0 3 0,1-3 0,-1 3-8,0-2 4,3 2-52,4 0 0,0-3 52,4 0 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26EC23A-5BE7-47DF-920E-0FC03F3DA7DB}" type="datetimeFigureOut">
              <a:rPr lang="fa-IR" smtClean="0"/>
              <a:t>28/04/1442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614AAEF-27CB-454D-A991-DC94567056B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826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4AAEF-27CB-454D-A991-DC94567056BE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8999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CEEA9F-EB3E-45AC-9AD2-20B742C67DFE}" type="datetime1">
              <a:rPr lang="en-US" smtClean="0"/>
              <a:t>12/13/2020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4E0E1-5AE6-4C47-8615-BF4909521F9C}" type="datetime1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BA8354-8CDA-4714-B280-0CFB7F6267E3}" type="datetime1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5DA5CA-2494-4FB0-A7EA-23FC9A533F0E}" type="datetime1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E5C71-04A7-4D73-BF0C-F97F5EAD74FE}" type="datetime1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57ED6F-0558-45CF-B98F-60B1FDB28E72}" type="datetime1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6DAF43-8D8B-46CB-8CEE-17926BF90C14}" type="datetime1">
              <a:rPr lang="en-US" smtClean="0"/>
              <a:t>12/13/2020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AD18A5-6549-4A99-AA4B-069972E2ED5D}" type="datetime1">
              <a:rPr lang="en-US" smtClean="0"/>
              <a:t>12/13/2020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4A188-6C3E-49CB-921A-C5D1DEF9CD74}" type="datetime1">
              <a:rPr lang="en-US" smtClean="0"/>
              <a:t>12/13/2020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680AB9-71DC-4C05-AF59-C594FFF2D295}" type="datetime1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A0611B-0EFA-49CC-AF0A-774758F966A8}" type="datetime1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6407948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2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055BE2-9369-4DB8-9622-A82F595C121C}" type="datetime1">
              <a:rPr lang="en-US" smtClean="0"/>
              <a:t>12/13/2020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6407948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8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8077200" cy="43434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latin typeface="B Nazanin"/>
                <a:cs typeface="B Nazanin"/>
              </a:rPr>
              <a:t>تعاریف و </a:t>
            </a:r>
            <a:r>
              <a:rPr lang="fa-IR" dirty="0" smtClean="0">
                <a:latin typeface="B Nazanin"/>
                <a:cs typeface="B Nazanin"/>
              </a:rPr>
              <a:t>مراحل </a:t>
            </a:r>
            <a:r>
              <a:rPr lang="fa-IR" dirty="0" smtClean="0">
                <a:latin typeface="B Nazanin"/>
                <a:cs typeface="B Nazanin"/>
              </a:rPr>
              <a:t>اجرایی </a:t>
            </a:r>
            <a:br>
              <a:rPr lang="fa-IR" dirty="0" smtClean="0">
                <a:latin typeface="B Nazanin"/>
                <a:cs typeface="B Nazanin"/>
              </a:rPr>
            </a:br>
            <a:r>
              <a:rPr lang="fa-IR" dirty="0" smtClean="0">
                <a:latin typeface="B Nazanin"/>
                <a:cs typeface="B Nazanin"/>
              </a:rPr>
              <a:t>استقرار طراح </a:t>
            </a:r>
            <a:r>
              <a:rPr lang="fa-IR" dirty="0" smtClean="0">
                <a:latin typeface="B Nazanin"/>
                <a:cs typeface="B Nazanin"/>
              </a:rPr>
              <a:t>تجهیزات</a:t>
            </a:r>
            <a:r>
              <a:rPr lang="en-US" dirty="0" smtClean="0">
                <a:latin typeface="Times New Roman" pitchFamily="18" charset="0"/>
                <a:cs typeface="B Nazanin"/>
              </a:rPr>
              <a:t/>
            </a:r>
            <a:br>
              <a:rPr lang="en-US" dirty="0" smtClean="0">
                <a:latin typeface="Times New Roman" pitchFamily="18" charset="0"/>
                <a:cs typeface="B Nazanin"/>
              </a:rPr>
            </a:br>
            <a:r>
              <a:rPr lang="en-US" dirty="0" smtClean="0">
                <a:latin typeface="Times New Roman" pitchFamily="18" charset="0"/>
                <a:cs typeface="B Nazanin"/>
              </a:rPr>
              <a:t> Design Developer</a:t>
            </a:r>
            <a:r>
              <a:rPr lang="en-US" dirty="0" smtClean="0">
                <a:latin typeface="B Nazanin"/>
                <a:cs typeface="B Nazanin"/>
              </a:rPr>
              <a:t/>
            </a:r>
            <a:br>
              <a:rPr lang="en-US" dirty="0" smtClean="0">
                <a:latin typeface="B Nazanin"/>
                <a:cs typeface="B Nazanin"/>
              </a:rPr>
            </a:br>
            <a:r>
              <a:rPr lang="fa-IR" dirty="0" smtClean="0">
                <a:latin typeface="B Nazanin"/>
                <a:cs typeface="B Nazanin"/>
              </a:rPr>
              <a:t>برای مشارکت صنایع داخلی در طرح احداث</a:t>
            </a:r>
            <a:endParaRPr lang="fa-IR" dirty="0">
              <a:latin typeface="B Nazanin"/>
              <a:cs typeface="B Nazani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5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934873"/>
          </a:xfrm>
        </p:spPr>
        <p:txBody>
          <a:bodyPr>
            <a:normAutofit/>
          </a:bodyPr>
          <a:lstStyle/>
          <a:p>
            <a:r>
              <a:rPr lang="fa-IR" dirty="0" smtClean="0"/>
              <a:t>در مرحله تدوین اسناد کاری، </a:t>
            </a:r>
            <a:r>
              <a:rPr lang="fa-IR" dirty="0"/>
              <a:t>نقشه های نهایی نمای کلی تجهیزات ، نقشه مونتاژ تجهیزات به طور کلی ، نقشه های مونتاژ </a:t>
            </a:r>
            <a:r>
              <a:rPr lang="fa-IR" dirty="0" smtClean="0"/>
              <a:t>تمام اجزای آن </a:t>
            </a:r>
            <a:r>
              <a:rPr lang="fa-IR" dirty="0"/>
              <a:t>، نقشه های </a:t>
            </a:r>
            <a:r>
              <a:rPr lang="fa-IR" dirty="0" smtClean="0"/>
              <a:t>تولید </a:t>
            </a:r>
            <a:r>
              <a:rPr lang="fa-IR" dirty="0"/>
              <a:t>تمام قطعات و واحدهای مونتاژ </a:t>
            </a:r>
            <a:r>
              <a:rPr lang="fa-IR" dirty="0" smtClean="0"/>
              <a:t>تهیه می </a:t>
            </a:r>
            <a:r>
              <a:rPr lang="fa-IR" dirty="0"/>
              <a:t>شوند. در این مرحله ، یک یادداشت توضیحی </a:t>
            </a:r>
            <a:r>
              <a:rPr lang="az-Cyrl-AZ" dirty="0"/>
              <a:t>(ПЗ)</a:t>
            </a:r>
            <a:r>
              <a:rPr lang="en-US" dirty="0" smtClean="0"/>
              <a:t>، </a:t>
            </a:r>
            <a:r>
              <a:rPr lang="fa-IR" dirty="0"/>
              <a:t>توضیحات </a:t>
            </a:r>
            <a:r>
              <a:rPr lang="fa-IR" dirty="0" smtClean="0"/>
              <a:t>فنی</a:t>
            </a:r>
            <a:r>
              <a:rPr lang="az-Cyrl-AZ" dirty="0"/>
              <a:t>(ТО)</a:t>
            </a:r>
            <a:r>
              <a:rPr lang="en-US" dirty="0" smtClean="0"/>
              <a:t> </a:t>
            </a:r>
            <a:r>
              <a:rPr lang="fa-IR" dirty="0"/>
              <a:t>و سایر اسناد متنی تهیه می شود که مکمل طراحی و اسناد </a:t>
            </a:r>
            <a:r>
              <a:rPr lang="fa-IR" dirty="0" smtClean="0"/>
              <a:t>تکنولوژیکی </a:t>
            </a:r>
            <a:r>
              <a:rPr lang="fa-IR" dirty="0" smtClean="0"/>
              <a:t>است</a:t>
            </a:r>
            <a:r>
              <a:rPr lang="fa-IR" dirty="0"/>
              <a:t>. مجموعه ای از نقشه ها همراه با </a:t>
            </a:r>
            <a:r>
              <a:rPr lang="az-Cyrl-AZ" dirty="0"/>
              <a:t>ПЗ, ТО </a:t>
            </a:r>
            <a:r>
              <a:rPr lang="fa-IR" dirty="0" smtClean="0"/>
              <a:t> و</a:t>
            </a:r>
            <a:r>
              <a:rPr lang="az-Cyrl-AZ" dirty="0" smtClean="0"/>
              <a:t> </a:t>
            </a:r>
            <a:r>
              <a:rPr lang="az-Cyrl-AZ" dirty="0"/>
              <a:t>ТУ</a:t>
            </a:r>
            <a:r>
              <a:rPr lang="fa-IR" dirty="0" smtClean="0"/>
              <a:t>مجموعه </a:t>
            </a:r>
            <a:r>
              <a:rPr lang="fa-IR" dirty="0"/>
              <a:t>ای از اسناد طراحی و فناوری </a:t>
            </a:r>
            <a:r>
              <a:rPr lang="az-Cyrl-AZ" dirty="0"/>
              <a:t>(ККТД</a:t>
            </a:r>
            <a:r>
              <a:rPr lang="az-Cyrl-AZ" dirty="0" smtClean="0"/>
              <a:t>)</a:t>
            </a:r>
            <a:r>
              <a:rPr lang="fa-IR" dirty="0" smtClean="0"/>
              <a:t> </a:t>
            </a:r>
            <a:r>
              <a:rPr lang="fa-IR" dirty="0" smtClean="0"/>
              <a:t>را </a:t>
            </a:r>
            <a:r>
              <a:rPr lang="fa-IR" dirty="0"/>
              <a:t>برای تولید نمونه های اولیه تجهیزات </a:t>
            </a:r>
            <a:r>
              <a:rPr lang="fa-IR" dirty="0" smtClean="0"/>
              <a:t>تشکیل </a:t>
            </a:r>
            <a:r>
              <a:rPr lang="fa-IR" dirty="0"/>
              <a:t>می دهند. کنترل بر پیشرفت تولید آزمایشی دقیقاً </a:t>
            </a:r>
            <a:r>
              <a:rPr lang="fa-IR" dirty="0" smtClean="0"/>
              <a:t>طبق</a:t>
            </a:r>
            <a:r>
              <a:rPr lang="en-US" dirty="0" smtClean="0"/>
              <a:t>KKTD </a:t>
            </a:r>
            <a:r>
              <a:rPr lang="fa-IR" dirty="0" smtClean="0"/>
              <a:t> انجام </a:t>
            </a:r>
            <a:r>
              <a:rPr lang="fa-IR" dirty="0"/>
              <a:t>می شود. در حین تولید آزمایشی ، تغییرات لازم در طراحی تجهیزات یا </a:t>
            </a:r>
            <a:r>
              <a:rPr lang="az-Cyrl-AZ" dirty="0" smtClean="0"/>
              <a:t>ТП</a:t>
            </a:r>
            <a:r>
              <a:rPr lang="fa-IR" dirty="0" smtClean="0"/>
              <a:t> </a:t>
            </a:r>
            <a:r>
              <a:rPr lang="en-US" dirty="0" smtClean="0"/>
              <a:t> </a:t>
            </a:r>
            <a:r>
              <a:rPr lang="fa-IR" dirty="0" smtClean="0"/>
              <a:t>ساخت </a:t>
            </a:r>
            <a:r>
              <a:rPr lang="fa-IR" dirty="0"/>
              <a:t>آن با معرفی اجباری کلیه تغییرات </a:t>
            </a:r>
            <a:r>
              <a:rPr lang="fa-IR" dirty="0" smtClean="0"/>
              <a:t>در</a:t>
            </a:r>
            <a:r>
              <a:rPr lang="en-US" dirty="0" smtClean="0"/>
              <a:t>KKTD </a:t>
            </a:r>
            <a:r>
              <a:rPr lang="fa-IR" dirty="0"/>
              <a:t>وارد می شود</a:t>
            </a:r>
            <a:r>
              <a:rPr lang="fa-IR" dirty="0" smtClean="0"/>
              <a:t>.</a:t>
            </a: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6272" y="457200"/>
            <a:ext cx="80010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fa-IR" sz="4400" dirty="0"/>
              <a:t>تدوین اسناد </a:t>
            </a:r>
            <a:r>
              <a:rPr lang="fa-IR" sz="4400" dirty="0" smtClean="0"/>
              <a:t>کاری </a:t>
            </a:r>
            <a:r>
              <a:rPr lang="fa-IR" sz="4400" dirty="0"/>
              <a:t/>
            </a:r>
            <a:br>
              <a:rPr lang="fa-IR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047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7690"/>
            <a:ext cx="8229600" cy="5130710"/>
          </a:xfrm>
        </p:spPr>
        <p:txBody>
          <a:bodyPr/>
          <a:lstStyle/>
          <a:p>
            <a:r>
              <a:rPr lang="fa-IR" dirty="0"/>
              <a:t>نتیجه نهایی کار تدوین ، آزمایش تجهیزات در شرایط عملیاتی فرض شده و تعیین درجه مطابقت مشخصات فنی واقعی آنها با موارد قبلی است. پس از آن ، در مورد امکان تولید این تجهیزات به صورت دسته ای یا انبوه نتیجه گیری می شود</a:t>
            </a:r>
            <a:r>
              <a:rPr lang="fa-IR" dirty="0" smtClean="0"/>
              <a:t>.</a:t>
            </a:r>
          </a:p>
          <a:p>
            <a:r>
              <a:rPr lang="fa-IR" dirty="0"/>
              <a:t>تمام اسناد طراحی کاملا مطابق با سیستم یکپارچه اسناد طراحی فنی</a:t>
            </a:r>
            <a:r>
              <a:rPr lang="en-US" dirty="0" smtClean="0"/>
              <a:t>ESKD</a:t>
            </a:r>
            <a:r>
              <a:rPr lang="fa-IR" dirty="0" smtClean="0"/>
              <a:t> - </a:t>
            </a:r>
            <a:r>
              <a:rPr lang="fa-IR" dirty="0"/>
              <a:t>با سیستم یکپارچه اسناد </a:t>
            </a:r>
            <a:r>
              <a:rPr lang="fa-IR" dirty="0" smtClean="0"/>
              <a:t>تکنولوژیکی </a:t>
            </a:r>
            <a:r>
              <a:rPr lang="en-US" dirty="0" smtClean="0"/>
              <a:t>ESTD</a:t>
            </a:r>
            <a:r>
              <a:rPr lang="fa-IR" dirty="0" smtClean="0"/>
              <a:t>انجام </a:t>
            </a:r>
            <a:r>
              <a:rPr lang="fa-IR" dirty="0"/>
              <a:t>می </a:t>
            </a:r>
            <a:r>
              <a:rPr lang="fa-IR" dirty="0" smtClean="0"/>
              <a:t>شود.</a:t>
            </a:r>
            <a:endParaRPr lang="fa-IR" dirty="0"/>
          </a:p>
          <a:p>
            <a:pPr lvl="0" algn="l" rtl="0">
              <a:buClr>
                <a:srgbClr val="2DA2BF"/>
              </a:buClr>
            </a:pPr>
            <a:r>
              <a:rPr lang="az-Cyrl-AZ" sz="2200" dirty="0">
                <a:solidFill>
                  <a:prstClr val="black"/>
                </a:solidFill>
              </a:rPr>
              <a:t>техническое описание (ТО)</a:t>
            </a:r>
            <a:r>
              <a:rPr lang="fa-IR" sz="2200" dirty="0">
                <a:solidFill>
                  <a:prstClr val="black"/>
                </a:solidFill>
              </a:rPr>
              <a:t> =</a:t>
            </a:r>
            <a:r>
              <a:rPr lang="en-US" sz="2200" dirty="0">
                <a:solidFill>
                  <a:prstClr val="black"/>
                </a:solidFill>
              </a:rPr>
              <a:t> technical description</a:t>
            </a:r>
            <a:r>
              <a:rPr lang="fa-IR" sz="2200" dirty="0">
                <a:solidFill>
                  <a:prstClr val="black"/>
                </a:solidFill>
              </a:rPr>
              <a:t> </a:t>
            </a:r>
          </a:p>
          <a:p>
            <a:pPr lvl="0" algn="l" rtl="0">
              <a:buClr>
                <a:srgbClr val="2DA2BF"/>
              </a:buClr>
            </a:pPr>
            <a:r>
              <a:rPr lang="az-Cyrl-AZ" sz="2200" dirty="0">
                <a:solidFill>
                  <a:prstClr val="black"/>
                </a:solidFill>
              </a:rPr>
              <a:t>пояснительная записка (ПЗ)</a:t>
            </a:r>
            <a:r>
              <a:rPr lang="fa-IR" sz="2200" dirty="0">
                <a:solidFill>
                  <a:prstClr val="black"/>
                </a:solidFill>
              </a:rPr>
              <a:t> = </a:t>
            </a:r>
            <a:r>
              <a:rPr lang="en-US" sz="2200" dirty="0">
                <a:solidFill>
                  <a:prstClr val="black"/>
                </a:solidFill>
              </a:rPr>
              <a:t>explanatory note</a:t>
            </a:r>
            <a:endParaRPr lang="fa-IR" sz="2200" dirty="0">
              <a:solidFill>
                <a:prstClr val="black"/>
              </a:solidFill>
            </a:endParaRPr>
          </a:p>
          <a:p>
            <a:pPr lvl="0" algn="l" rtl="0">
              <a:buClr>
                <a:srgbClr val="2DA2BF"/>
              </a:buClr>
            </a:pPr>
            <a:r>
              <a:rPr lang="az-Cyrl-AZ" sz="2200" dirty="0">
                <a:solidFill>
                  <a:prstClr val="black"/>
                </a:solidFill>
              </a:rPr>
              <a:t>комплект конструкторско-технологической документации (ККТД)</a:t>
            </a:r>
            <a:r>
              <a:rPr lang="fa-IR" sz="2200" dirty="0">
                <a:solidFill>
                  <a:prstClr val="black"/>
                </a:solidFill>
              </a:rPr>
              <a:t> = </a:t>
            </a:r>
            <a:r>
              <a:rPr lang="en-US" sz="2200" dirty="0">
                <a:solidFill>
                  <a:prstClr val="black"/>
                </a:solidFill>
              </a:rPr>
              <a:t>set of design and technological documentation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83504"/>
          </a:xfrm>
        </p:spPr>
        <p:txBody>
          <a:bodyPr>
            <a:normAutofit fontScale="90000"/>
          </a:bodyPr>
          <a:lstStyle/>
          <a:p>
            <a:pPr algn="r"/>
            <a:r>
              <a:rPr lang="fa-IR" sz="4000" dirty="0"/>
              <a:t>تدوین اسناد کاری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67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05800" cy="4995672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458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/>
              <a:t>میزان افزایش بومی سازی</a:t>
            </a:r>
            <a:r>
              <a:rPr lang="en-US" dirty="0" smtClean="0"/>
              <a:t> </a:t>
            </a:r>
            <a:r>
              <a:rPr lang="fa-IR" dirty="0" smtClean="0"/>
              <a:t>تجهیزات در قراردهای خارجی </a:t>
            </a:r>
            <a:r>
              <a:rPr lang="en-US" dirty="0" smtClean="0"/>
              <a:t>ROSATOM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60498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5"/>
          </a:xfrm>
        </p:spPr>
        <p:txBody>
          <a:bodyPr>
            <a:noAutofit/>
          </a:bodyPr>
          <a:lstStyle/>
          <a:p>
            <a:pPr marL="109728" indent="0" algn="ctr" rtl="0">
              <a:buNone/>
            </a:pPr>
            <a:r>
              <a:rPr lang="en-US" sz="2400" b="1" dirty="0" smtClean="0">
                <a:latin typeface="Times New Roman" pitchFamily="18" charset="0"/>
                <a:cs typeface="+mj-cs"/>
              </a:rPr>
              <a:t>Design </a:t>
            </a:r>
            <a:r>
              <a:rPr lang="en-US" sz="2400" b="1" dirty="0">
                <a:latin typeface="Times New Roman" pitchFamily="18" charset="0"/>
                <a:cs typeface="+mj-cs"/>
              </a:rPr>
              <a:t>of Power </a:t>
            </a:r>
            <a:r>
              <a:rPr lang="en-US" sz="2400" b="1" dirty="0" smtClean="0">
                <a:latin typeface="Times New Roman" pitchFamily="18" charset="0"/>
                <a:cs typeface="+mj-cs"/>
              </a:rPr>
              <a:t>Equipment (CKTI), </a:t>
            </a:r>
            <a:r>
              <a:rPr lang="en-US" sz="2400" b="1" dirty="0" err="1" smtClean="0">
                <a:latin typeface="Times New Roman" pitchFamily="18" charset="0"/>
                <a:cs typeface="+mj-cs"/>
              </a:rPr>
              <a:t>Sayoz</a:t>
            </a:r>
            <a:r>
              <a:rPr lang="en-US" sz="2400" b="1" dirty="0" smtClean="0">
                <a:latin typeface="Times New Roman" pitchFamily="18" charset="0"/>
                <a:cs typeface="+mj-cs"/>
              </a:rPr>
              <a:t>,</a:t>
            </a:r>
            <a:r>
              <a:rPr lang="fa-IR" sz="2400" b="1" dirty="0" smtClean="0">
                <a:latin typeface="Times New Roman" pitchFamily="18" charset="0"/>
                <a:cs typeface="+mj-cs"/>
              </a:rPr>
              <a:t>  </a:t>
            </a:r>
            <a:r>
              <a:rPr lang="fa-IR" sz="2400" b="1" dirty="0" smtClean="0">
                <a:latin typeface="Times New Roman" pitchFamily="18" charset="0"/>
                <a:cs typeface="+mj-cs"/>
              </a:rPr>
              <a:t>...</a:t>
            </a:r>
            <a:endParaRPr lang="en-US" sz="2400" b="1" dirty="0" smtClean="0">
              <a:latin typeface="Times New Roman" pitchFamily="18" charset="0"/>
              <a:cs typeface="+mj-cs"/>
            </a:endParaRPr>
          </a:p>
          <a:p>
            <a:r>
              <a:rPr lang="fa-IR" sz="2400" b="1" dirty="0" smtClean="0">
                <a:latin typeface="Times New Roman" pitchFamily="18" charset="0"/>
                <a:cs typeface="+mj-cs"/>
              </a:rPr>
              <a:t>شرکت در مناقصات، طراحی و تدوین، ساخت و راه اندازی تجهیزات نیروگاههای اتمی و گارانتی تجهیزات. (عموما تجهیزاتی که سازنده اصلی ندارند)</a:t>
            </a:r>
          </a:p>
          <a:p>
            <a:r>
              <a:rPr lang="fa-IR" sz="2400" b="1" dirty="0" smtClean="0">
                <a:latin typeface="Times New Roman" pitchFamily="18" charset="0"/>
                <a:cs typeface="+mj-cs"/>
              </a:rPr>
              <a:t>تدوین مدارک فرآیندی تکنولوژیکی، تولید محصول، محاسبات مقاومتی و عملکردی تجهیزات.</a:t>
            </a:r>
          </a:p>
          <a:p>
            <a:r>
              <a:rPr lang="fa-IR" sz="2400" b="1" dirty="0" smtClean="0">
                <a:latin typeface="Times New Roman" pitchFamily="18" charset="0"/>
                <a:cs typeface="+mj-cs"/>
              </a:rPr>
              <a:t> مدیریت ساخت و تولید تجهیزات</a:t>
            </a:r>
            <a:r>
              <a:rPr lang="fa-IR" sz="2400" b="1" dirty="0">
                <a:latin typeface="Times New Roman" pitchFamily="18" charset="0"/>
                <a:cs typeface="+mj-cs"/>
              </a:rPr>
              <a:t>.</a:t>
            </a:r>
            <a:endParaRPr lang="fa-IR" sz="2400" b="1" dirty="0" smtClean="0">
              <a:latin typeface="Times New Roman" pitchFamily="18" charset="0"/>
              <a:cs typeface="+mj-cs"/>
            </a:endParaRPr>
          </a:p>
          <a:p>
            <a:r>
              <a:rPr lang="fa-IR" sz="2400" b="1" dirty="0" smtClean="0">
                <a:latin typeface="Times New Roman" pitchFamily="18" charset="0"/>
                <a:cs typeface="+mj-cs"/>
              </a:rPr>
              <a:t>طراحی و ساخت استند های تست و عهده داری تست و پذیرش تجهیزات</a:t>
            </a:r>
            <a:r>
              <a:rPr lang="fa-IR" sz="2400" b="1" dirty="0" smtClean="0">
                <a:latin typeface="Times New Roman" pitchFamily="18" charset="0"/>
                <a:cs typeface="+mj-cs"/>
              </a:rPr>
              <a:t>.</a:t>
            </a:r>
            <a:endParaRPr lang="en-US" sz="2400" b="1" dirty="0" smtClean="0">
              <a:latin typeface="Times New Roman" pitchFamily="18" charset="0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6858000" cy="715962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>
                <a:solidFill>
                  <a:srgbClr val="464646"/>
                </a:solidFill>
              </a:rPr>
              <a:t>شرح خدمات ارگان </a:t>
            </a:r>
            <a:r>
              <a:rPr lang="fa-IR" sz="2400" dirty="0">
                <a:solidFill>
                  <a:srgbClr val="464646"/>
                </a:solidFill>
              </a:rPr>
              <a:t>طراح </a:t>
            </a:r>
            <a:r>
              <a:rPr lang="fa-IR" sz="2400" dirty="0" smtClean="0">
                <a:solidFill>
                  <a:srgbClr val="464646"/>
                </a:solidFill>
              </a:rPr>
              <a:t>تجهیز</a:t>
            </a:r>
            <a:br>
              <a:rPr lang="fa-IR" sz="2400" dirty="0" smtClean="0">
                <a:solidFill>
                  <a:srgbClr val="464646"/>
                </a:solidFill>
              </a:rPr>
            </a:br>
            <a:r>
              <a:rPr lang="fa-IR" sz="2400" dirty="0" smtClean="0">
                <a:solidFill>
                  <a:srgbClr val="464646"/>
                </a:solidFill>
              </a:rPr>
              <a:t>(بررسی همتایان)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1547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5"/>
          </a:xfrm>
        </p:spPr>
        <p:txBody>
          <a:bodyPr>
            <a:normAutofit/>
          </a:bodyPr>
          <a:lstStyle/>
          <a:p>
            <a:pPr lvl="0">
              <a:buClr>
                <a:srgbClr val="2DA2BF"/>
              </a:buClr>
            </a:pPr>
            <a:r>
              <a:rPr lang="fa-IR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انجام تستهای تشخیصی فنی تجهیزات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Technical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diagnostics)</a:t>
            </a:r>
            <a:r>
              <a:rPr lang="fa-IR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شامل ارتعاشات، بازدهی، شرایط اجزا متحرک، شرایط سیستمهای فونداسیون دوار، آب بندها و غیره.</a:t>
            </a:r>
          </a:p>
          <a:p>
            <a:pPr lvl="0">
              <a:buClr>
                <a:srgbClr val="2DA2BF"/>
              </a:buClr>
            </a:pPr>
            <a:r>
              <a:rPr lang="fa-IR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انجام ارزیابی تخصصی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(Expert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examination)</a:t>
            </a:r>
            <a:r>
              <a:rPr lang="fa-IR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بر اساس الزامات شرایط فنی، اقتصادی، محیطی و ایمنی صنعتی</a:t>
            </a:r>
          </a:p>
          <a:p>
            <a:pPr lvl="0">
              <a:buClr>
                <a:srgbClr val="2DA2BF"/>
              </a:buClr>
            </a:pPr>
            <a:r>
              <a:rPr lang="fa-IR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انجام تستهای مختلف بر روی استند و در شرایط بهره برداری برای محصولات مهندسی نیروگاه و تولید آنها و صدور گواهینامه های گارانتی</a:t>
            </a:r>
          </a:p>
          <a:p>
            <a:pPr lvl="0">
              <a:buClr>
                <a:srgbClr val="2DA2BF"/>
              </a:buClr>
            </a:pPr>
            <a:r>
              <a:rPr lang="fa-IR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استقرار بستر فنی دانشی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scientific and technical basis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a-IR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طراحی و تولید تجهیزات نیروگاههای اتمی و سیستم نگهداری این بستر.</a:t>
            </a:r>
          </a:p>
          <a:p>
            <a:pPr lvl="0">
              <a:buClr>
                <a:srgbClr val="2DA2BF"/>
              </a:buClr>
            </a:pPr>
            <a:r>
              <a:rPr lang="fa-IR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استقرار و نگاهداشت سیستم استاندارد و </a:t>
            </a:r>
            <a:r>
              <a:rPr lang="fa-IR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قوانین طراحی و تولید تجهیزات نیروگاههای اتمی </a:t>
            </a:r>
            <a:r>
              <a:rPr lang="fa-IR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7315200" cy="792162"/>
          </a:xfrm>
        </p:spPr>
        <p:txBody>
          <a:bodyPr/>
          <a:lstStyle/>
          <a:p>
            <a:pPr algn="ctr"/>
            <a:r>
              <a:rPr lang="fa-IR" sz="3700" dirty="0">
                <a:solidFill>
                  <a:srgbClr val="464646"/>
                </a:solidFill>
                <a:cs typeface="+mn-cs"/>
              </a:rPr>
              <a:t>شرح خدمات ارگان طراح تجهیز</a:t>
            </a:r>
            <a:endParaRPr lang="fa-IR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585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45295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عهده داری مناقصات تامین تجهیزات.</a:t>
            </a:r>
          </a:p>
          <a:p>
            <a:pPr algn="r"/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توسعه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 تأیید مشخصات فنی ، الزامات فنی و مشخصات فنی ؛</a:t>
            </a:r>
          </a:p>
          <a:p>
            <a:pPr algn="r"/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توسعه طراحی ،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تدوین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 برآورد مستندات با همکاری سازمان های طراحی ؛</a:t>
            </a:r>
          </a:p>
          <a:p>
            <a:pPr algn="r"/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ثبت و تصویب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تصمیمات فنی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در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مورد طراحی و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امکان استفاده از مواد و تجهیزات در نیروگاه های هسته ای ؛</a:t>
            </a:r>
          </a:p>
          <a:p>
            <a:pPr algn="r"/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تهیه اسناد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فنی مورد نیاز برای ساخت ، تحویل ، نصب و راه اندازی تجهیزات.</a:t>
            </a:r>
          </a:p>
          <a:p>
            <a:pPr algn="r"/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ارائه پشتیبانی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و بررسی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اسناد طراحی و برآورد و نظارت میدانی ؛</a:t>
            </a:r>
          </a:p>
          <a:p>
            <a:pPr algn="r"/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راه اندازی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تجهیزات تولید شده.</a:t>
            </a:r>
          </a:p>
          <a:p>
            <a:pPr algn="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KOMLEKT ENERGO</a:t>
            </a:r>
            <a:endParaRPr lang="fa-I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7200" cy="868362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464646"/>
                </a:solidFill>
                <a:latin typeface="B Nazanin"/>
                <a:cs typeface="+mn-cs"/>
              </a:rPr>
              <a:t>وظایف فنی کلی ارگان طراح تجهیز </a:t>
            </a:r>
            <a:r>
              <a:rPr lang="en-US" dirty="0" smtClean="0">
                <a:solidFill>
                  <a:srgbClr val="464646"/>
                </a:solidFill>
                <a:latin typeface="B Nazanin"/>
                <a:cs typeface="+mn-cs"/>
              </a:rPr>
              <a:t>)</a:t>
            </a:r>
            <a:r>
              <a:rPr lang="fa-IR" dirty="0" smtClean="0">
                <a:solidFill>
                  <a:srgbClr val="464646"/>
                </a:solidFill>
                <a:latin typeface="B Nazanin"/>
                <a:cs typeface="+mn-cs"/>
              </a:rPr>
              <a:t>همتایان</a:t>
            </a:r>
            <a:r>
              <a:rPr lang="en-US" dirty="0" smtClean="0">
                <a:solidFill>
                  <a:srgbClr val="464646"/>
                </a:solidFill>
                <a:latin typeface="B Nazanin"/>
                <a:cs typeface="+mn-cs"/>
              </a:rPr>
              <a:t>(</a:t>
            </a:r>
            <a:endParaRPr lang="fa-IR" dirty="0">
              <a:latin typeface="B Nazani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81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 rtl="0"/>
            <a:r>
              <a:rPr lang="fa-IR" sz="2800" dirty="0" smtClean="0"/>
              <a:t>)</a:t>
            </a:r>
            <a:r>
              <a:rPr lang="en-US" sz="2800" dirty="0" smtClean="0"/>
              <a:t> </a:t>
            </a:r>
            <a:r>
              <a:rPr lang="fa-IR" sz="2800" dirty="0" smtClean="0"/>
              <a:t>وظایف فنی ارگان طراح تجهیز </a:t>
            </a:r>
            <a:r>
              <a:rPr lang="fa-IR" sz="2800" dirty="0" smtClean="0"/>
              <a:t>(همتایان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5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توسعه ، تنظیم ، نوسازی و آزمایش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تجهیزات نیروگاهی، شامل تجهیزات پمپاژ و دوار.</a:t>
            </a:r>
            <a:endParaRPr lang="fa-I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ارزیابی های تخصصی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 از جمله اسناد طراحی ، با در نظر گرفتن جنبه های فنی ، اقتصادی ، زیست محیطی و الزامات ایمنی صنعتی.</a:t>
            </a:r>
          </a:p>
          <a:p>
            <a:pPr marL="624078" indent="-514350">
              <a:buFont typeface="+mj-lt"/>
              <a:buAutoNum type="arabicPeriod"/>
            </a:pP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توسعه و اجرای ابزارهای فنی برای کاهش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پالس های فشار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 شوک های هیدرولیکی در سیستم های هیدرولیک.</a:t>
            </a:r>
          </a:p>
          <a:p>
            <a:pPr marL="624078" indent="-514350">
              <a:buFont typeface="+mj-lt"/>
              <a:buAutoNum type="arabicPeriod"/>
            </a:pP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محاسبات و شبیه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سازی عددی جریان ، انجام محاسبات هیدرودینامیکی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 قدرت،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محاسبات جریان های دو فاز.</a:t>
            </a:r>
          </a:p>
          <a:p>
            <a:pPr marL="624078" indent="-514350">
              <a:buFont typeface="+mj-lt"/>
              <a:buAutoNum type="arabicPeriod"/>
            </a:pP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طراحی و ساخت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استندهای تست برای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اهداف مختلف.</a:t>
            </a:r>
          </a:p>
          <a:p>
            <a:pPr marL="624078" indent="-514350">
              <a:buFont typeface="+mj-lt"/>
              <a:buAutoNum type="arabicPeriod"/>
            </a:pP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اجرای طراحی و توسعه اختصاص داده شده.</a:t>
            </a:r>
          </a:p>
          <a:p>
            <a:pPr marL="624078" indent="-514350">
              <a:buFont typeface="+mj-lt"/>
              <a:buAutoNum type="arabicPeriod"/>
            </a:pP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فعالیت در زمینه های اولویت دار توسعه علمی و فن آوری نیروگاه های </a:t>
            </a: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برق اتمی.</a:t>
            </a:r>
            <a:endParaRPr lang="fa-I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fa-I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آزمایشگاههای استند تست </a:t>
            </a:r>
            <a:r>
              <a:rPr lang="fa-I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کمپرسورها ، اتصالات ، مبدل های حرارتی ، شیرآلات ، واحدهای پمپاژ و سایر نمونه های محصولات صنعتی.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078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80679"/>
            <a:ext cx="8229600" cy="5472521"/>
          </a:xfrm>
        </p:spPr>
        <p:txBody>
          <a:bodyPr>
            <a:normAutofit fontScale="85000" lnSpcReduction="20000"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fa-IR" dirty="0"/>
              <a:t>شرکت در مناقصات، طراحی و تدوین، ساخت و راه اندازی تجهیزات نیروگاههای اتمی و گارانتی </a:t>
            </a:r>
            <a:r>
              <a:rPr lang="fa-IR" dirty="0" smtClean="0"/>
              <a:t>تجهیزات</a:t>
            </a:r>
            <a:r>
              <a:rPr lang="fa-IR" dirty="0"/>
              <a:t> </a:t>
            </a:r>
            <a:r>
              <a:rPr lang="fa-IR" dirty="0" smtClean="0"/>
              <a:t>عهده داری شده.</a:t>
            </a:r>
          </a:p>
          <a:p>
            <a:pPr marL="624078" lvl="0" indent="-514350">
              <a:buFont typeface="+mj-lt"/>
              <a:buAutoNum type="arabicPeriod"/>
            </a:pPr>
            <a:r>
              <a:rPr lang="fa-IR" dirty="0" smtClean="0"/>
              <a:t>تدوین </a:t>
            </a:r>
            <a:r>
              <a:rPr lang="fa-IR" dirty="0"/>
              <a:t>مدارک فرآیندی تکنولوژیکی، تولید محصول، محاسبات مقاومتی، قابلیت اطمینان و عملکردی تجهیزات.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fa-IR" dirty="0"/>
              <a:t>مدیریت </a:t>
            </a:r>
            <a:r>
              <a:rPr lang="fa-IR" dirty="0" smtClean="0"/>
              <a:t> طراحی ساخت، تولید، تست و زنجیره تامین </a:t>
            </a:r>
            <a:r>
              <a:rPr lang="fa-IR" dirty="0"/>
              <a:t>تجهیزات.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fa-IR" dirty="0"/>
              <a:t>طراحی و ساخت استند های تست و عهده داری تست و پذیرش تجهیزات.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fa-IR" dirty="0"/>
              <a:t>انجام ارزیابی تخصصی (</a:t>
            </a:r>
            <a:r>
              <a:rPr lang="en-US" dirty="0"/>
              <a:t>Expert examination</a:t>
            </a:r>
            <a:r>
              <a:rPr lang="fa-IR" dirty="0"/>
              <a:t>) بر اساس الزامات شرایط فنی، اقتصادی، محیطی و ایمنی صنعتی.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fa-IR" dirty="0" smtClean="0"/>
              <a:t>استقرار شرایط تستهای </a:t>
            </a:r>
            <a:r>
              <a:rPr lang="fa-IR" dirty="0"/>
              <a:t>مختلف بر روی استند </a:t>
            </a:r>
            <a:r>
              <a:rPr lang="fa-IR" dirty="0" smtClean="0"/>
              <a:t>طراحی </a:t>
            </a:r>
            <a:r>
              <a:rPr lang="fa-IR" dirty="0"/>
              <a:t>برای محصولات مهندسی نیروگاه و تولید آنها و صدور </a:t>
            </a:r>
            <a:r>
              <a:rPr lang="fa-IR" dirty="0" smtClean="0"/>
              <a:t>پروتکل </a:t>
            </a:r>
            <a:r>
              <a:rPr lang="fa-IR" dirty="0"/>
              <a:t>های تست مربوطه.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fa-IR" dirty="0"/>
              <a:t>مشارکت با سازندگان، تامین کنندگان و مشارکت کنندگان مناقصات تجهیزات تولید نیروگاههای اتمی.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fa-IR" dirty="0"/>
              <a:t>ارائه خدمات مشاوره به سازندگان و تامین کنندگان تجهیزات نیروگاههای اتمی.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fa-IR" dirty="0"/>
              <a:t>استقرار بستر فنی دانشی (</a:t>
            </a:r>
            <a:r>
              <a:rPr lang="en-US" dirty="0"/>
              <a:t>scientific and technical basis</a:t>
            </a:r>
            <a:r>
              <a:rPr lang="fa-IR" dirty="0"/>
              <a:t> ) طراحی و تولید تجهیزات نیروگاههای اتمی و سیستم نگهداری این بستر.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fa-IR" dirty="0"/>
              <a:t>استقرار و نگاهداشت سیستم استاندارد و قوانین طراحی و تولید تجهیزات نیروگاههای اتمی.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41"/>
          </a:xfrm>
        </p:spPr>
        <p:txBody>
          <a:bodyPr>
            <a:noAutofit/>
          </a:bodyPr>
          <a:lstStyle/>
          <a:p>
            <a:pPr algn="r"/>
            <a:r>
              <a:rPr lang="fa-IR" sz="3200" dirty="0">
                <a:effectLst/>
              </a:rPr>
              <a:t>اهم </a:t>
            </a:r>
            <a:r>
              <a:rPr lang="fa-IR" sz="3200" dirty="0" smtClean="0">
                <a:effectLst/>
              </a:rPr>
              <a:t>ماموریتهای </a:t>
            </a:r>
            <a:r>
              <a:rPr lang="fa-IR" sz="3200" dirty="0">
                <a:effectLst/>
              </a:rPr>
              <a:t>شرکت طراح تجهیز </a:t>
            </a:r>
            <a:r>
              <a:rPr lang="fa-IR" sz="3200" dirty="0" smtClean="0">
                <a:effectLst/>
              </a:rPr>
              <a:t>برای </a:t>
            </a:r>
            <a:r>
              <a:rPr lang="fa-IR" sz="3200" dirty="0">
                <a:effectLst/>
              </a:rPr>
              <a:t>تجهیزات ساخت داخل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5622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fa-IR" sz="2400" b="1" dirty="0"/>
              <a:t>تدوین مشخصات فنی مرجع </a:t>
            </a:r>
            <a:r>
              <a:rPr lang="en-US" sz="2400" b="1" dirty="0"/>
              <a:t>Terms of References (TOR)؛</a:t>
            </a:r>
            <a:endParaRPr lang="fa-IR" sz="2400" b="1" dirty="0"/>
          </a:p>
          <a:p>
            <a:pPr marL="624078" indent="-514350">
              <a:buFont typeface="+mj-lt"/>
              <a:buAutoNum type="arabicPeriod"/>
            </a:pPr>
            <a:r>
              <a:rPr lang="fa-IR" sz="2400" b="1" dirty="0"/>
              <a:t>تدوین </a:t>
            </a:r>
            <a:r>
              <a:rPr lang="fa-IR" sz="2400" b="1" dirty="0" smtClean="0"/>
              <a:t>طراحی مقدماتی تجهیزات </a:t>
            </a:r>
            <a:r>
              <a:rPr lang="en-US" sz="2400" b="1" dirty="0" smtClean="0"/>
              <a:t>preliminary design</a:t>
            </a:r>
            <a:endParaRPr lang="fa-IR" sz="2400" b="1" dirty="0"/>
          </a:p>
          <a:p>
            <a:pPr marL="624078" indent="-514350">
              <a:buFont typeface="+mj-lt"/>
              <a:buAutoNum type="arabicPeriod"/>
            </a:pPr>
            <a:r>
              <a:rPr lang="fa-IR" sz="2400" b="1" dirty="0"/>
              <a:t>تدوین طراحی </a:t>
            </a:r>
            <a:r>
              <a:rPr lang="fa-IR" sz="2400" b="1" dirty="0" smtClean="0"/>
              <a:t>فنی شامل </a:t>
            </a:r>
            <a:r>
              <a:rPr lang="az-Cyrl-AZ" sz="2400" b="1" dirty="0" smtClean="0"/>
              <a:t>ТУ</a:t>
            </a:r>
            <a:r>
              <a:rPr lang="en-US" sz="2400" b="1" dirty="0" smtClean="0"/>
              <a:t> ,</a:t>
            </a:r>
            <a:r>
              <a:rPr lang="az-Cyrl-AZ" sz="2400" b="1" dirty="0"/>
              <a:t> ТП</a:t>
            </a:r>
            <a:r>
              <a:rPr lang="en-US" sz="2400" b="1" dirty="0" smtClean="0"/>
              <a:t> </a:t>
            </a:r>
            <a:r>
              <a:rPr lang="fa-IR" sz="2400" b="1" dirty="0" smtClean="0"/>
              <a:t> اخذ تاییدیه های مربوطه.</a:t>
            </a:r>
            <a:endParaRPr lang="fa-IR" sz="2400" b="1" dirty="0"/>
          </a:p>
          <a:p>
            <a:pPr marL="624078" indent="-514350">
              <a:buFont typeface="+mj-lt"/>
              <a:buAutoNum type="arabicPeriod"/>
            </a:pPr>
            <a:r>
              <a:rPr lang="fa-IR" sz="2400" b="1" dirty="0"/>
              <a:t>تدوین اسناد </a:t>
            </a:r>
            <a:r>
              <a:rPr lang="fa-IR" sz="2400" b="1" dirty="0" smtClean="0"/>
              <a:t>کاری</a:t>
            </a:r>
            <a:r>
              <a:rPr lang="fa-IR" sz="2400" b="1" dirty="0"/>
              <a:t> </a:t>
            </a:r>
            <a:r>
              <a:rPr lang="fa-IR" sz="2400" b="1" dirty="0" smtClean="0"/>
              <a:t>و نقشه ها و نیز مدارک شامل </a:t>
            </a:r>
            <a:r>
              <a:rPr lang="az-Cyrl-AZ" sz="2400" b="1" dirty="0" smtClean="0"/>
              <a:t>ПЗ</a:t>
            </a:r>
            <a:r>
              <a:rPr lang="fa-IR" sz="2400" b="1" dirty="0" smtClean="0"/>
              <a:t> و </a:t>
            </a:r>
            <a:r>
              <a:rPr lang="az-Cyrl-AZ" sz="2400" b="1" dirty="0" smtClean="0"/>
              <a:t>ТО</a:t>
            </a:r>
            <a:r>
              <a:rPr lang="fa-IR" sz="2400" b="1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fa-IR" sz="2400" b="1" dirty="0" smtClean="0"/>
              <a:t>تدوین نهایی مجموعه مدارک طراحی و تولید </a:t>
            </a:r>
            <a:r>
              <a:rPr lang="az-Cyrl-AZ" sz="2400" b="1" dirty="0"/>
              <a:t>ККТД</a:t>
            </a:r>
            <a:endParaRPr lang="fa-IR" sz="2400" b="1" dirty="0" smtClean="0"/>
          </a:p>
          <a:p>
            <a:pPr marL="624078" indent="-514350">
              <a:buFont typeface="+mj-lt"/>
              <a:buAutoNum type="arabicPeriod"/>
            </a:pPr>
            <a:r>
              <a:rPr lang="fa-IR" sz="2400" b="1" dirty="0" smtClean="0"/>
              <a:t>عهده داری، استقرار و نظارت بر اعمال </a:t>
            </a:r>
            <a:r>
              <a:rPr lang="az-Cyrl-AZ" sz="2400" b="1" dirty="0" smtClean="0"/>
              <a:t>ККТД</a:t>
            </a:r>
            <a:r>
              <a:rPr lang="fa-IR" sz="2400" b="1" dirty="0" smtClean="0"/>
              <a:t> در فرایندهای ساخت.</a:t>
            </a:r>
          </a:p>
          <a:p>
            <a:pPr marL="624078" indent="-514350">
              <a:buFont typeface="+mj-lt"/>
              <a:buAutoNum type="arabicPeriod"/>
            </a:pPr>
            <a:r>
              <a:rPr lang="fa-IR" sz="2400" b="1" dirty="0" smtClean="0"/>
              <a:t>اتخاذ تصیملات فنی و بکارگیری </a:t>
            </a:r>
            <a:r>
              <a:rPr lang="en-US" sz="2400" b="1" dirty="0" smtClean="0"/>
              <a:t>Patent</a:t>
            </a:r>
            <a:r>
              <a:rPr lang="fa-IR" sz="2400" b="1" dirty="0" smtClean="0"/>
              <a:t> های مورد لزوم و اخذ تاییدیه.</a:t>
            </a:r>
          </a:p>
          <a:p>
            <a:pPr marL="624078" indent="-514350">
              <a:buFont typeface="+mj-lt"/>
              <a:buAutoNum type="arabicPeriod"/>
            </a:pPr>
            <a:r>
              <a:rPr lang="fa-IR" sz="2400" b="1" dirty="0" smtClean="0"/>
              <a:t>تدوین مستندات و پشتیبانی عملیات تست تجهیزات</a:t>
            </a:r>
            <a:r>
              <a:rPr lang="en-US" sz="2400" b="1" dirty="0" smtClean="0"/>
              <a:t> </a:t>
            </a:r>
            <a:r>
              <a:rPr lang="fa-IR" sz="2400" b="1" dirty="0"/>
              <a:t> </a:t>
            </a:r>
            <a:r>
              <a:rPr lang="fa-IR" sz="2400" b="1" dirty="0" smtClean="0"/>
              <a:t>و اخذ تاییدیه های مربوطه.</a:t>
            </a:r>
          </a:p>
          <a:p>
            <a:pPr marL="624078" indent="-514350">
              <a:buFont typeface="+mj-lt"/>
              <a:buAutoNum type="arabicPeriod"/>
            </a:pPr>
            <a:r>
              <a:rPr lang="fa-IR" sz="2400" b="1" dirty="0" smtClean="0"/>
              <a:t>ارائه خدمات طراحی و تدوین به پیمانکاران احداث مطابق </a:t>
            </a:r>
            <a:r>
              <a:rPr lang="en-US" sz="2400" b="1" dirty="0"/>
              <a:t>SNIP 1.02.01-85</a:t>
            </a:r>
            <a:endParaRPr lang="fa-IR" sz="2400" b="1" dirty="0"/>
          </a:p>
          <a:p>
            <a:pPr marL="624078" indent="-514350">
              <a:buFont typeface="+mj-lt"/>
              <a:buAutoNum type="arabicPeriod"/>
            </a:pPr>
            <a:r>
              <a:rPr lang="fa-IR" sz="2400" b="1" dirty="0" smtClean="0"/>
              <a:t>استقرار کامل استانداردهای طراحی و تولید و رعایت مفادمجموعه استانداردهای سیستم </a:t>
            </a:r>
            <a:r>
              <a:rPr lang="fa-IR" sz="2400" b="1" dirty="0"/>
              <a:t>یکپارچه اسناد طراحی فنی</a:t>
            </a:r>
            <a:r>
              <a:rPr lang="en-US" sz="2400" b="1" dirty="0"/>
              <a:t>ESKD</a:t>
            </a:r>
            <a:r>
              <a:rPr lang="fa-IR" sz="2400" b="1" dirty="0"/>
              <a:t> - با سیستم یکپارچه اسناد تکنولوژیکی </a:t>
            </a:r>
            <a:r>
              <a:rPr lang="en-US" sz="2400" b="1" dirty="0" smtClean="0"/>
              <a:t>ESTD</a:t>
            </a:r>
            <a:endParaRPr lang="fa-IR" sz="2400" b="1" dirty="0" smtClean="0"/>
          </a:p>
          <a:p>
            <a:pPr marL="624078" indent="-514350">
              <a:buFont typeface="+mj-lt"/>
              <a:buAutoNum type="arabicPeriod"/>
            </a:pPr>
            <a:r>
              <a:rPr lang="fa-IR" sz="2400" b="1" dirty="0" smtClean="0"/>
              <a:t>نگاهداشت و رسوب دانش فنی طراحی </a:t>
            </a:r>
            <a:r>
              <a:rPr lang="fa-IR" sz="2400" b="1" dirty="0"/>
              <a:t>و تولید تجهیزات نیروگاههای اتمی.</a:t>
            </a:r>
            <a:endParaRPr lang="en-US" sz="2400" b="1" dirty="0"/>
          </a:p>
          <a:p>
            <a:pPr marL="624078" indent="-514350">
              <a:buFont typeface="+mj-lt"/>
              <a:buAutoNum type="arabicPeriod"/>
            </a:pPr>
            <a:endParaRPr lang="fa-IR" sz="2400" b="1" dirty="0" smtClean="0"/>
          </a:p>
          <a:p>
            <a:pPr marL="624078" indent="-514350" algn="l">
              <a:buFont typeface="+mj-lt"/>
              <a:buAutoNum type="arabicPeriod"/>
            </a:pPr>
            <a:endParaRPr lang="fa-IR" sz="2400" b="1" dirty="0" smtClean="0"/>
          </a:p>
          <a:p>
            <a:pPr marL="624078" indent="-514350">
              <a:buFont typeface="+mj-lt"/>
              <a:buAutoNum type="arabicPeriod"/>
            </a:pPr>
            <a:endParaRPr lang="fa-IR" sz="2400" b="1" dirty="0"/>
          </a:p>
          <a:p>
            <a:pPr marL="624078" indent="-514350">
              <a:buFont typeface="+mj-lt"/>
              <a:buAutoNum type="arabicPeriod"/>
            </a:pP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>
                <a:effectLst/>
              </a:rPr>
              <a:t>اهم </a:t>
            </a:r>
            <a:r>
              <a:rPr lang="fa-IR" sz="2800" dirty="0" smtClean="0">
                <a:effectLst/>
              </a:rPr>
              <a:t>ماموریتهای تدوین شرکت طراح تجهیز برای </a:t>
            </a:r>
            <a:r>
              <a:rPr lang="fa-IR" sz="2800" dirty="0">
                <a:effectLst/>
              </a:rPr>
              <a:t>تجهیزات ساخت داخل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0682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2"/>
            <a:ext cx="8229600" cy="5333998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fa-IR" dirty="0" smtClean="0"/>
              <a:t>مناقصات تامین خطوط </a:t>
            </a:r>
            <a:r>
              <a:rPr lang="fa-IR" dirty="0"/>
              <a:t>لوله داخلی درز دار و بدون </a:t>
            </a:r>
            <a:r>
              <a:rPr lang="fa-IR" dirty="0" smtClean="0"/>
              <a:t>درز با ساپورتها شامل طراحی و تولید و محاسبات پایپنگ داخلی. (مشارکت شرکتهای لوله سازی اسفراین، لوله سازی گروه صفا، لوله دقیق کاوه، فولاد اسفراین، توس پیوند از صنایع تجهیزات نفت)</a:t>
            </a:r>
          </a:p>
          <a:p>
            <a:pPr marL="624078" indent="-514350">
              <a:buFont typeface="+mj-lt"/>
              <a:buAutoNum type="arabicPeriod"/>
            </a:pPr>
            <a:r>
              <a:rPr lang="fa-IR" dirty="0" smtClean="0"/>
              <a:t>مناقصات شیرآلات گلوب، کنترلی، دروازه ای، پروانه ای، یکطرفه تا فشار 200 بار و کلاس نشتی </a:t>
            </a:r>
            <a:r>
              <a:rPr lang="en-US" dirty="0" smtClean="0"/>
              <a:t>A</a:t>
            </a:r>
            <a:r>
              <a:rPr lang="fa-IR" dirty="0" smtClean="0"/>
              <a:t> و دمای 350 درجه کلاس 2 و3 و4 (مشارکت شرکت های گسترش شیرسازی و پارس پنگان از تجهیزات نفت، شرکت گداختار، شیر سازی اردبیل، رادمان، وتکو و صنعت گسترشایسته)</a:t>
            </a:r>
          </a:p>
          <a:p>
            <a:pPr marL="624078" indent="-514350">
              <a:buFont typeface="+mj-lt"/>
              <a:buAutoNum type="arabicPeriod"/>
            </a:pPr>
            <a:r>
              <a:rPr lang="fa-IR" dirty="0" smtClean="0"/>
              <a:t>مناقصات پمپهای</a:t>
            </a:r>
            <a:r>
              <a:rPr lang="en-US" dirty="0" smtClean="0"/>
              <a:t>Between Bearing, Vertically suspended , overhung</a:t>
            </a:r>
            <a:r>
              <a:rPr lang="fa-IR" dirty="0" smtClean="0"/>
              <a:t>  </a:t>
            </a:r>
            <a:r>
              <a:rPr lang="fa-IR" dirty="0"/>
              <a:t>،</a:t>
            </a:r>
            <a:r>
              <a:rPr lang="fa-IR" dirty="0" smtClean="0"/>
              <a:t>پمپهای خلا، رفت و برگشتی و </a:t>
            </a:r>
            <a:r>
              <a:rPr lang="en-US" dirty="0" smtClean="0"/>
              <a:t>canned </a:t>
            </a:r>
            <a:r>
              <a:rPr lang="fa-IR" dirty="0" smtClean="0"/>
              <a:t> برای کلاس ایمنی 2 و3 و4 تا فشار 220 بار و دبی 20000 متر مکعب بر ساعت و توان 6 مگاوات (مشارکت پمپهای صنعتی ایران ، نوید سهند، پتروپدم، وکیوم سبلان، پتکو، سابان پلانجر و کالای پمپ)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15962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بازار هدف در مجموعه نیروگاههای اتمی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6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256645"/>
              </p:ext>
            </p:extLst>
          </p:nvPr>
        </p:nvGraphicFramePr>
        <p:xfrm>
          <a:off x="457200" y="1066800"/>
          <a:ext cx="8305800" cy="4940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+mn-cs"/>
              </a:rPr>
              <a:t>تعریف طراحی تجهیزات</a:t>
            </a:r>
            <a:endParaRPr lang="fa-IR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07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5"/>
          </a:xfrm>
        </p:spPr>
        <p:txBody>
          <a:bodyPr>
            <a:normAutofit/>
          </a:bodyPr>
          <a:lstStyle/>
          <a:p>
            <a:r>
              <a:rPr lang="fa-IR" dirty="0" smtClean="0"/>
              <a:t>مناقصات تابلوها، سویچ گیر رکتیفایر و اینورتر (مشارکت مجموعه الکتروکویر، رسم آرا و جهاد دانشگاهی علم و صنعت)</a:t>
            </a:r>
          </a:p>
          <a:p>
            <a:r>
              <a:rPr lang="fa-IR" dirty="0" smtClean="0"/>
              <a:t>مناقصات بلورها و کمپرسورها (مشارکت مجموعه </a:t>
            </a:r>
            <a:r>
              <a:rPr lang="en-US" dirty="0" smtClean="0"/>
              <a:t>OTC</a:t>
            </a:r>
            <a:r>
              <a:rPr lang="fa-IR" dirty="0" smtClean="0"/>
              <a:t>، تاپکو و یکتا)</a:t>
            </a:r>
          </a:p>
          <a:p>
            <a:r>
              <a:rPr lang="fa-IR" dirty="0" smtClean="0"/>
              <a:t>مناقصات مخازن و مبدلهای حرارتی (مشارکت تاشا و مصنوعات فلزی سنگین و بخر گستر)</a:t>
            </a:r>
          </a:p>
          <a:p>
            <a:r>
              <a:rPr lang="fa-IR" dirty="0" smtClean="0"/>
              <a:t>مناقصات فیلترها و سپرتورها و تجهیزات فرآیندی( مشارکت شرکت کسراوند)</a:t>
            </a:r>
          </a:p>
          <a:p>
            <a:r>
              <a:rPr lang="fa-IR" dirty="0" smtClean="0"/>
              <a:t>مناقصات جرثقیلها (مشارکت شرکت فیروزا، دیبا و کیسون)</a:t>
            </a:r>
          </a:p>
          <a:p>
            <a:r>
              <a:rPr lang="fa-IR" dirty="0" smtClean="0"/>
              <a:t>مناقصات عمومی (مشارکت شرکتهای کیسون و فلات)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بازار هدف در مجموعه نیروگاههای اتمی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4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590" y="152400"/>
            <a:ext cx="434009" cy="66405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NPPD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29497" y="76200"/>
            <a:ext cx="6126950" cy="4508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BNPP PM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1600" y="644525"/>
            <a:ext cx="3810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ASE BNPP PM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1492243"/>
            <a:ext cx="1371600" cy="527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DEZ</a:t>
            </a:r>
          </a:p>
          <a:p>
            <a:pPr algn="ctr"/>
            <a:r>
              <a:rPr lang="en-US" sz="1200" dirty="0" err="1" smtClean="0">
                <a:solidFill>
                  <a:prstClr val="white"/>
                </a:solidFill>
              </a:rPr>
              <a:t>AtomKomplekt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08480" y="1665272"/>
            <a:ext cx="933450" cy="290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ROSSEM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6950" y="1371601"/>
            <a:ext cx="762000" cy="647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NI AEP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30941" y="691762"/>
            <a:ext cx="500932" cy="61662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en-US" dirty="0" smtClean="0">
                <a:solidFill>
                  <a:prstClr val="white"/>
                </a:solidFill>
              </a:rPr>
              <a:t>OCE /Collaboration Group(MASNA, TAVANA, / ESIWG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08878" y="2001804"/>
            <a:ext cx="414338" cy="1635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construction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91492" y="2001804"/>
            <a:ext cx="327818" cy="1628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installation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534400" y="1665272"/>
            <a:ext cx="457200" cy="188755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Commissioning/ operation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871677" y="2037895"/>
            <a:ext cx="762000" cy="2000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TA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837825" y="2278915"/>
            <a:ext cx="829705" cy="330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BD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837825" y="2616812"/>
            <a:ext cx="762000" cy="269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ITR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4826000" y="2910173"/>
            <a:ext cx="772767" cy="318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DD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26225" y="2024256"/>
            <a:ext cx="558800" cy="1676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IRI commercial dealer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67400" y="2028831"/>
            <a:ext cx="533400" cy="17113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IRI design Developer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67270" y="2594764"/>
            <a:ext cx="557254" cy="10231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LJWG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629650" y="4114800"/>
            <a:ext cx="456040" cy="2536407"/>
          </a:xfrm>
          <a:prstGeom prst="roundRect">
            <a:avLst>
              <a:gd name="adj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 Main installation company</a:t>
            </a:r>
            <a:endParaRPr lang="en-US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391400" y="4114800"/>
            <a:ext cx="569122" cy="160975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Head Electrical / I&amp;C man./ dev.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587126" y="4171929"/>
            <a:ext cx="651873" cy="160975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Head valve and fitting man./ dev.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920482" y="4171929"/>
            <a:ext cx="620019" cy="160975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Head rotary man./ dev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181600" y="4190979"/>
            <a:ext cx="609600" cy="1609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Head vessel /heat exchanger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16324" y="762000"/>
            <a:ext cx="1295400" cy="6096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IRI GC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404874" y="4203352"/>
            <a:ext cx="620019" cy="159737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Head Pipeline //etc. man.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894099" y="1597719"/>
            <a:ext cx="694133" cy="213205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GC structure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157812" y="3600809"/>
            <a:ext cx="557255" cy="3228699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          Facilitating body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8091492" y="4093554"/>
            <a:ext cx="456040" cy="2536407"/>
          </a:xfrm>
          <a:prstGeom prst="roundRect">
            <a:avLst>
              <a:gd name="adj" fmla="val 0"/>
            </a:avLst>
          </a:prstGeom>
          <a:solidFill>
            <a:srgbClr val="92D050">
              <a:alpha val="88000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 construction companies</a:t>
            </a:r>
            <a:endParaRPr lang="en-US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35467" y="5943600"/>
            <a:ext cx="425055" cy="7838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Manufactures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930628" y="5968779"/>
            <a:ext cx="425055" cy="7838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Manufactures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491113" y="5943600"/>
            <a:ext cx="425055" cy="7838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Manufactures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026472" y="5943600"/>
            <a:ext cx="425055" cy="7838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Manufactures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781" y="143275"/>
            <a:ext cx="361950" cy="67147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INRA/ NNSD/ </a:t>
            </a:r>
            <a:r>
              <a:rPr lang="en-US" dirty="0" err="1" smtClean="0">
                <a:solidFill>
                  <a:prstClr val="white"/>
                </a:solidFill>
              </a:rPr>
              <a:t>RosTekhNadzor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366145" y="5958177"/>
            <a:ext cx="425055" cy="7838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Manufactures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771687" y="5958176"/>
            <a:ext cx="425055" cy="7838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Manufactures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241166" y="5945529"/>
            <a:ext cx="425055" cy="7838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Manufactures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18248" y="76200"/>
            <a:ext cx="1517801" cy="30430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prstClr val="white"/>
                </a:solidFill>
              </a:rPr>
              <a:t>BNPP PM Organization</a:t>
            </a:r>
          </a:p>
          <a:p>
            <a:endParaRPr lang="en-US" sz="1600" dirty="0">
              <a:solidFill>
                <a:prstClr val="white"/>
              </a:solidFill>
            </a:endParaRPr>
          </a:p>
          <a:p>
            <a:endParaRPr lang="en-US" sz="1600" dirty="0" smtClean="0">
              <a:solidFill>
                <a:prstClr val="white"/>
              </a:solidFill>
            </a:endParaRPr>
          </a:p>
          <a:p>
            <a:r>
              <a:rPr lang="en-US" sz="1600" dirty="0" smtClean="0">
                <a:solidFill>
                  <a:prstClr val="white"/>
                </a:solidFill>
              </a:rPr>
              <a:t>-Technical</a:t>
            </a:r>
          </a:p>
          <a:p>
            <a:r>
              <a:rPr lang="en-US" sz="1600" dirty="0" smtClean="0">
                <a:solidFill>
                  <a:prstClr val="white"/>
                </a:solidFill>
              </a:rPr>
              <a:t>-</a:t>
            </a:r>
            <a:r>
              <a:rPr lang="en-US" sz="1600" dirty="0">
                <a:solidFill>
                  <a:prstClr val="white"/>
                </a:solidFill>
              </a:rPr>
              <a:t>E</a:t>
            </a:r>
            <a:r>
              <a:rPr lang="en-US" sz="1600" dirty="0" smtClean="0">
                <a:solidFill>
                  <a:prstClr val="white"/>
                </a:solidFill>
              </a:rPr>
              <a:t>ngineering</a:t>
            </a:r>
          </a:p>
          <a:p>
            <a:r>
              <a:rPr lang="en-US" sz="1600" dirty="0" smtClean="0">
                <a:solidFill>
                  <a:prstClr val="white"/>
                </a:solidFill>
              </a:rPr>
              <a:t>-Financial</a:t>
            </a:r>
          </a:p>
          <a:p>
            <a:r>
              <a:rPr lang="en-US" sz="1600" dirty="0" smtClean="0">
                <a:solidFill>
                  <a:prstClr val="white"/>
                </a:solidFill>
              </a:rPr>
              <a:t>-Legal</a:t>
            </a:r>
          </a:p>
          <a:p>
            <a:r>
              <a:rPr lang="en-US" sz="1600" dirty="0" smtClean="0">
                <a:solidFill>
                  <a:prstClr val="white"/>
                </a:solidFill>
              </a:rPr>
              <a:t>-Training</a:t>
            </a:r>
          </a:p>
          <a:p>
            <a:r>
              <a:rPr lang="en-US" sz="1600" dirty="0" smtClean="0">
                <a:solidFill>
                  <a:prstClr val="white"/>
                </a:solidFill>
              </a:rPr>
              <a:t>-planning</a:t>
            </a:r>
          </a:p>
          <a:p>
            <a:r>
              <a:rPr lang="en-US" sz="1600" dirty="0" smtClean="0">
                <a:solidFill>
                  <a:prstClr val="white"/>
                </a:solidFill>
              </a:rPr>
              <a:t>-Quality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2081574" y="3228869"/>
            <a:ext cx="408852" cy="362913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CB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9" name="Down Arrow 58"/>
          <p:cNvSpPr/>
          <p:nvPr/>
        </p:nvSpPr>
        <p:spPr>
          <a:xfrm>
            <a:off x="1672722" y="3228869"/>
            <a:ext cx="408852" cy="362913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LMO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" name="Down Arrow 59"/>
          <p:cNvSpPr/>
          <p:nvPr/>
        </p:nvSpPr>
        <p:spPr>
          <a:xfrm>
            <a:off x="1214076" y="3238399"/>
            <a:ext cx="408852" cy="362913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Authorized Organization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6400800" y="527050"/>
            <a:ext cx="0" cy="234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Down Arrow 91"/>
          <p:cNvSpPr/>
          <p:nvPr/>
        </p:nvSpPr>
        <p:spPr>
          <a:xfrm flipH="1">
            <a:off x="4103146" y="527050"/>
            <a:ext cx="186569" cy="3206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3" name="Down Arrow 92"/>
          <p:cNvSpPr/>
          <p:nvPr/>
        </p:nvSpPr>
        <p:spPr>
          <a:xfrm>
            <a:off x="6680780" y="457200"/>
            <a:ext cx="200328" cy="293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4" name="Down Arrow 93"/>
          <p:cNvSpPr/>
          <p:nvPr/>
        </p:nvSpPr>
        <p:spPr>
          <a:xfrm>
            <a:off x="6428105" y="1224757"/>
            <a:ext cx="200328" cy="293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Down Arrow 94"/>
          <p:cNvSpPr/>
          <p:nvPr/>
        </p:nvSpPr>
        <p:spPr>
          <a:xfrm>
            <a:off x="7725096" y="1304031"/>
            <a:ext cx="200328" cy="293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6" name="Down Arrow 95"/>
          <p:cNvSpPr/>
          <p:nvPr/>
        </p:nvSpPr>
        <p:spPr>
          <a:xfrm>
            <a:off x="8629650" y="1304031"/>
            <a:ext cx="228020" cy="3914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Down Arrow 96"/>
          <p:cNvSpPr/>
          <p:nvPr/>
        </p:nvSpPr>
        <p:spPr>
          <a:xfrm>
            <a:off x="5265981" y="1195906"/>
            <a:ext cx="200328" cy="293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Down Arrow 97"/>
          <p:cNvSpPr/>
          <p:nvPr/>
        </p:nvSpPr>
        <p:spPr>
          <a:xfrm>
            <a:off x="4096266" y="1304031"/>
            <a:ext cx="167758" cy="404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8" name="Straight Arrow Connector 117"/>
          <p:cNvCxnSpPr>
            <a:endCxn id="26" idx="0"/>
          </p:cNvCxnSpPr>
          <p:nvPr/>
        </p:nvCxnSpPr>
        <p:spPr>
          <a:xfrm>
            <a:off x="7026472" y="3729771"/>
            <a:ext cx="649489" cy="3850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endCxn id="32" idx="0"/>
          </p:cNvCxnSpPr>
          <p:nvPr/>
        </p:nvCxnSpPr>
        <p:spPr>
          <a:xfrm flipH="1">
            <a:off x="6913063" y="3738736"/>
            <a:ext cx="66872" cy="433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>
            <a:off x="6410832" y="3700656"/>
            <a:ext cx="550452" cy="4712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21" idx="2"/>
            <a:endCxn id="38" idx="0"/>
          </p:cNvCxnSpPr>
          <p:nvPr/>
        </p:nvCxnSpPr>
        <p:spPr>
          <a:xfrm flipH="1">
            <a:off x="4714884" y="3700656"/>
            <a:ext cx="2190741" cy="502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5" idx="2"/>
          </p:cNvCxnSpPr>
          <p:nvPr/>
        </p:nvCxnSpPr>
        <p:spPr>
          <a:xfrm>
            <a:off x="8255401" y="3630618"/>
            <a:ext cx="736199" cy="4629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21" idx="2"/>
            <a:endCxn id="34" idx="0"/>
          </p:cNvCxnSpPr>
          <p:nvPr/>
        </p:nvCxnSpPr>
        <p:spPr>
          <a:xfrm flipH="1">
            <a:off x="5486400" y="3700656"/>
            <a:ext cx="1419225" cy="490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4" idx="2"/>
            <a:endCxn id="41" idx="0"/>
          </p:cNvCxnSpPr>
          <p:nvPr/>
        </p:nvCxnSpPr>
        <p:spPr>
          <a:xfrm>
            <a:off x="7716047" y="3636938"/>
            <a:ext cx="603465" cy="456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22" idx="2"/>
            <a:endCxn id="26" idx="0"/>
          </p:cNvCxnSpPr>
          <p:nvPr/>
        </p:nvCxnSpPr>
        <p:spPr>
          <a:xfrm>
            <a:off x="6134100" y="3740164"/>
            <a:ext cx="1541861" cy="374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22" idx="2"/>
            <a:endCxn id="32" idx="0"/>
          </p:cNvCxnSpPr>
          <p:nvPr/>
        </p:nvCxnSpPr>
        <p:spPr>
          <a:xfrm>
            <a:off x="6134100" y="3740164"/>
            <a:ext cx="778963" cy="4317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22" idx="2"/>
            <a:endCxn id="33" idx="0"/>
          </p:cNvCxnSpPr>
          <p:nvPr/>
        </p:nvCxnSpPr>
        <p:spPr>
          <a:xfrm>
            <a:off x="6134100" y="3740164"/>
            <a:ext cx="96392" cy="4317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>
            <a:off x="5366145" y="3740164"/>
            <a:ext cx="653655" cy="450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flipH="1">
            <a:off x="4588232" y="3617907"/>
            <a:ext cx="1342396" cy="58544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35" idx="1"/>
          </p:cNvCxnSpPr>
          <p:nvPr/>
        </p:nvCxnSpPr>
        <p:spPr>
          <a:xfrm>
            <a:off x="3259704" y="1066800"/>
            <a:ext cx="35662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Down Arrow 151"/>
          <p:cNvSpPr/>
          <p:nvPr/>
        </p:nvSpPr>
        <p:spPr>
          <a:xfrm>
            <a:off x="2879946" y="327421"/>
            <a:ext cx="202923" cy="399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3" name="Right Arrow 152"/>
          <p:cNvSpPr/>
          <p:nvPr/>
        </p:nvSpPr>
        <p:spPr>
          <a:xfrm>
            <a:off x="3294560" y="921006"/>
            <a:ext cx="33793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9" name="Left-Right Arrow 158"/>
          <p:cNvSpPr/>
          <p:nvPr/>
        </p:nvSpPr>
        <p:spPr>
          <a:xfrm>
            <a:off x="6355683" y="2862456"/>
            <a:ext cx="330375" cy="2070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63" name="Straight Arrow Connector 162"/>
          <p:cNvCxnSpPr/>
          <p:nvPr/>
        </p:nvCxnSpPr>
        <p:spPr>
          <a:xfrm flipV="1">
            <a:off x="3699863" y="3356638"/>
            <a:ext cx="2142876" cy="1190731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flipV="1">
            <a:off x="3704051" y="5562600"/>
            <a:ext cx="949581" cy="1"/>
          </a:xfrm>
          <a:prstGeom prst="straightConnector1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3706936" y="5722754"/>
            <a:ext cx="2409576" cy="0"/>
          </a:xfrm>
          <a:prstGeom prst="straightConnector1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flipV="1">
            <a:off x="3747239" y="4343400"/>
            <a:ext cx="3214045" cy="26621"/>
          </a:xfrm>
          <a:prstGeom prst="straightConnector1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>
            <a:off x="3724524" y="4267200"/>
            <a:ext cx="1874243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3717507" y="5638800"/>
            <a:ext cx="3934453" cy="35343"/>
          </a:xfrm>
          <a:prstGeom prst="straightConnector1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0" name="Ink 29"/>
              <p14:cNvContentPartPr/>
              <p14:nvPr/>
            </p14:nvContentPartPr>
            <p14:xfrm>
              <a:off x="3064410" y="1925850"/>
              <a:ext cx="5126400" cy="482076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18703" y="1881230"/>
                <a:ext cx="5213496" cy="491215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23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+mn-cs"/>
              </a:rPr>
              <a:t>با تشکر از توجه شما</a:t>
            </a:r>
            <a:endParaRPr lang="fa-IR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54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a-IR" b="1" dirty="0" smtClean="0"/>
              <a:t>عدم وجود طراحی های تجهیز مطابق با </a:t>
            </a:r>
            <a:r>
              <a:rPr lang="en-US" b="1" dirty="0" smtClean="0"/>
              <a:t>ITR </a:t>
            </a:r>
            <a:r>
              <a:rPr lang="fa-IR" b="1" dirty="0" smtClean="0"/>
              <a:t> و مشخصات فنی طرح احداث</a:t>
            </a:r>
            <a:r>
              <a:rPr lang="ru-RU" b="1" dirty="0"/>
              <a:t> </a:t>
            </a:r>
            <a:r>
              <a:rPr lang="fa-IR" b="1" dirty="0"/>
              <a:t> </a:t>
            </a:r>
            <a:r>
              <a:rPr lang="fa-IR" b="1" dirty="0" smtClean="0"/>
              <a:t>بر اساس استانداردهای پایه طراحی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b="1" dirty="0" smtClean="0"/>
              <a:t>تفاوت ماهوی بین طرحهای پایه پیمانکار روس و طرحهای مرجع سازندگان داخلی علی رغم کاربری یکسان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b="1" dirty="0" smtClean="0"/>
              <a:t>عدم آشنایی صنایع داخلی با سیستم تدوین مدارک و مستندات در صنایع داخلی مطابق با سری استانداردهای  </a:t>
            </a:r>
            <a:r>
              <a:rPr lang="en-US" b="1" dirty="0" smtClean="0"/>
              <a:t>GOST2. </a:t>
            </a:r>
            <a:r>
              <a:rPr lang="ru-RU" b="1" dirty="0" smtClean="0"/>
              <a:t>21</a:t>
            </a:r>
            <a:r>
              <a:rPr lang="en-US" b="1" dirty="0" smtClean="0"/>
              <a:t>, GOST15.</a:t>
            </a:r>
            <a:r>
              <a:rPr lang="fa-IR" b="1" dirty="0" smtClean="0"/>
              <a:t> که در مناقصات الزام شده است.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b="1" dirty="0" smtClean="0"/>
              <a:t>عدم آشنایی صنایع داخلی  با الزامات نیروگاههای اتمی </a:t>
            </a:r>
            <a:r>
              <a:rPr lang="en-US" b="1" dirty="0" smtClean="0"/>
              <a:t>NP, PNAEG , RD, </a:t>
            </a:r>
            <a:r>
              <a:rPr lang="ru-RU" b="1" dirty="0" smtClean="0"/>
              <a:t>ТУ</a:t>
            </a:r>
            <a:r>
              <a:rPr lang="fa-IR" b="1" dirty="0"/>
              <a:t> </a:t>
            </a:r>
            <a:r>
              <a:rPr lang="fa-IR" b="1" dirty="0" smtClean="0"/>
              <a:t>و نیز</a:t>
            </a:r>
            <a:r>
              <a:rPr lang="en-US" b="1" dirty="0" smtClean="0"/>
              <a:t> </a:t>
            </a:r>
            <a:r>
              <a:rPr lang="fa-IR" b="1" dirty="0" smtClean="0"/>
              <a:t>مشخصه های </a:t>
            </a:r>
            <a:r>
              <a:rPr lang="en-US" b="1" dirty="0" smtClean="0"/>
              <a:t>SNIP, OCT, </a:t>
            </a:r>
            <a:r>
              <a:rPr lang="fa-IR" b="1" dirty="0"/>
              <a:t> </a:t>
            </a:r>
            <a:r>
              <a:rPr lang="ru-RU" b="1" dirty="0"/>
              <a:t>С</a:t>
            </a:r>
            <a:r>
              <a:rPr lang="en-US" b="1" dirty="0" smtClean="0"/>
              <a:t>TO</a:t>
            </a:r>
            <a:r>
              <a:rPr lang="fa-IR" b="1" dirty="0" smtClean="0"/>
              <a:t>که عموما در متن مناقصات الزام گردیده اند.</a:t>
            </a:r>
          </a:p>
          <a:p>
            <a:pPr>
              <a:buFont typeface="Wingdings" panose="05000000000000000000" pitchFamily="2" charset="2"/>
              <a:buChar char="v"/>
            </a:pPr>
            <a:endParaRPr lang="fa-IR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>
                <a:latin typeface="B Nazanin"/>
                <a:cs typeface="+mn-cs"/>
              </a:rPr>
              <a:t>توجیه استقرار و نیاز به طراح تجهیز </a:t>
            </a:r>
            <a:r>
              <a:rPr lang="fa-IR" dirty="0" smtClean="0">
                <a:latin typeface="B Nazanin"/>
                <a:cs typeface="+mn-cs"/>
              </a:rPr>
              <a:t>داخلی</a:t>
            </a:r>
            <a:endParaRPr lang="fa-IR" dirty="0">
              <a:latin typeface="B Nazani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00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fa-IR" b="1" dirty="0" smtClean="0"/>
              <a:t>در دسترس نبودن منابع مالی لازم برای صنایع داخلی جهت استقرار المانهای ارگان طراح تجهیز.</a:t>
            </a:r>
          </a:p>
          <a:p>
            <a:pPr marL="624078" indent="-514350">
              <a:buFont typeface="+mj-lt"/>
              <a:buAutoNum type="arabicPeriod"/>
            </a:pPr>
            <a:r>
              <a:rPr lang="fa-IR" b="1" dirty="0" smtClean="0"/>
              <a:t>ایجاد ریسک برای پیمانکاران  داخلی در صورتی که خدمات طراحی و مهندسی مناسب در اختیار نداشته باشند.</a:t>
            </a:r>
          </a:p>
          <a:p>
            <a:pPr marL="624078" indent="-514350">
              <a:buFont typeface="+mj-lt"/>
              <a:buAutoNum type="arabicPeriod"/>
            </a:pPr>
            <a:r>
              <a:rPr lang="fa-IR" b="1" dirty="0" smtClean="0"/>
              <a:t>عدم دسترسی  مشارکت کنندگان داخلی به تکنولوژی های مورد لزوم برای تجهیزات مورد اشاره علی رغم وجود زیر ساختهای مناسب در تولید.</a:t>
            </a:r>
          </a:p>
          <a:p>
            <a:pPr marL="624078" indent="-514350">
              <a:buFont typeface="+mj-lt"/>
              <a:buAutoNum type="arabicPeriod"/>
            </a:pPr>
            <a:endParaRPr lang="fa-IR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>
                <a:cs typeface="+mn-cs"/>
              </a:rPr>
              <a:t>توجیه استقرار و نیاز به طراح تجهیز داخلی</a:t>
            </a:r>
          </a:p>
        </p:txBody>
      </p:sp>
    </p:spTree>
    <p:extLst>
      <p:ext uri="{BB962C8B-B14F-4D97-AF65-F5344CB8AC3E}">
        <p14:creationId xmlns:p14="http://schemas.microsoft.com/office/powerpoint/2010/main" val="37440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a-IR" b="1" dirty="0" smtClean="0">
                <a:latin typeface="B Nazanin"/>
                <a:cs typeface="Arial" panose="020B0604020202020204" pitchFamily="34" charset="0"/>
              </a:rPr>
              <a:t>عدم توانمندی سازندگان داخلی در حوزه های طراحی تجهیزات برای نیروگاههای اتمی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b="1" dirty="0" smtClean="0">
                <a:latin typeface="B Nazanin"/>
                <a:cs typeface="Arial" panose="020B0604020202020204" pitchFamily="34" charset="0"/>
              </a:rPr>
              <a:t>هزینه بالای </a:t>
            </a:r>
            <a:r>
              <a:rPr lang="fa-IR" b="1" dirty="0">
                <a:latin typeface="B Nazanin"/>
                <a:cs typeface="Arial" panose="020B0604020202020204" pitchFamily="34" charset="0"/>
              </a:rPr>
              <a:t>سربار </a:t>
            </a:r>
            <a:r>
              <a:rPr lang="fa-IR" b="1" dirty="0" smtClean="0">
                <a:latin typeface="B Nazanin"/>
                <a:cs typeface="Arial" panose="020B0604020202020204" pitchFamily="34" charset="0"/>
              </a:rPr>
              <a:t>خدمات طراحی و مهندسی برای سازندگان داخلی تجهیزات خاص</a:t>
            </a:r>
            <a:r>
              <a:rPr lang="en-US" b="1" dirty="0" smtClean="0">
                <a:latin typeface="B Nazanin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b="1" dirty="0" smtClean="0">
                <a:latin typeface="B Nazanin"/>
                <a:cs typeface="Arial" panose="020B0604020202020204" pitchFamily="34" charset="0"/>
              </a:rPr>
              <a:t>انصراف بسیاری از سازندگان توانمند بدلیل عدم آشنایی با موضوعات مد نظر پیمانکار از فرآیندهای طراحی و تولید که یکی از چالشهای عدم مشارکت میباشد.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b="1" dirty="0" smtClean="0">
                <a:latin typeface="B Nazanin"/>
                <a:cs typeface="Arial" panose="020B0604020202020204" pitchFamily="34" charset="0"/>
              </a:rPr>
              <a:t>عدم امکان یکپارچه سازی شرکت در مناقصه طرح هایی که شامل چندین گروه تجهیز میباشند. مانند یونیتهای پس مانداری و واحدهای عملیات آب که حجم بالایی از پروژه ها را شامل میشوند. </a:t>
            </a:r>
          </a:p>
          <a:p>
            <a:pPr>
              <a:buFont typeface="Wingdings" panose="05000000000000000000" pitchFamily="2" charset="2"/>
              <a:buChar char="v"/>
            </a:pPr>
            <a:endParaRPr lang="fa-IR" b="1" dirty="0">
              <a:latin typeface="B Nazanin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838200"/>
          </a:xfrm>
        </p:spPr>
        <p:txBody>
          <a:bodyPr>
            <a:normAutofit/>
          </a:bodyPr>
          <a:lstStyle/>
          <a:p>
            <a:pPr algn="ctr"/>
            <a:r>
              <a:rPr lang="fa-IR" dirty="0"/>
              <a:t>توجیه استقرار و نیاز به </a:t>
            </a:r>
            <a:r>
              <a:rPr lang="fa-IR" dirty="0" smtClean="0"/>
              <a:t>طراح تجهیز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0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fa-IR" sz="2800" b="1" dirty="0" smtClean="0"/>
              <a:t>تدوین مشخصات فنی مرجع </a:t>
            </a:r>
            <a:r>
              <a:rPr lang="en-US" sz="2800" b="1" dirty="0" smtClean="0"/>
              <a:t>Terms of References (TOR)؛</a:t>
            </a:r>
            <a:endParaRPr lang="fa-IR" sz="2800" b="1" dirty="0" smtClean="0"/>
          </a:p>
          <a:p>
            <a:pPr marL="624078" indent="-514350">
              <a:buFont typeface="+mj-lt"/>
              <a:buAutoNum type="arabicPeriod"/>
            </a:pPr>
            <a:r>
              <a:rPr lang="fa-IR" sz="2800" b="1" dirty="0"/>
              <a:t>تدوین</a:t>
            </a:r>
            <a:r>
              <a:rPr lang="fa-IR" sz="2800" b="1" dirty="0" smtClean="0"/>
              <a:t> پیش </a:t>
            </a:r>
            <a:r>
              <a:rPr lang="fa-IR" sz="2800" b="1" dirty="0"/>
              <a:t>نویس </a:t>
            </a:r>
            <a:r>
              <a:rPr lang="fa-IR" sz="2800" b="1" dirty="0" smtClean="0"/>
              <a:t>طراحی یا طراحی مقدماتی.</a:t>
            </a:r>
            <a:endParaRPr lang="fa-IR" sz="2800" b="1" dirty="0"/>
          </a:p>
          <a:p>
            <a:pPr marL="624078" indent="-514350">
              <a:buFont typeface="+mj-lt"/>
              <a:buAutoNum type="arabicPeriod"/>
            </a:pPr>
            <a:r>
              <a:rPr lang="fa-IR" sz="2800" b="1" dirty="0"/>
              <a:t>تدوین</a:t>
            </a:r>
            <a:r>
              <a:rPr lang="fa-IR" sz="2800" b="1" dirty="0" smtClean="0"/>
              <a:t> طراحی </a:t>
            </a:r>
            <a:r>
              <a:rPr lang="fa-IR" sz="2800" b="1" dirty="0"/>
              <a:t>فنی</a:t>
            </a:r>
            <a:r>
              <a:rPr lang="fa-IR" sz="2800" b="1" dirty="0" smtClean="0"/>
              <a:t>. </a:t>
            </a:r>
            <a:endParaRPr lang="fa-IR" sz="2800" b="1" dirty="0"/>
          </a:p>
          <a:p>
            <a:pPr marL="624078" indent="-514350">
              <a:buFont typeface="+mj-lt"/>
              <a:buAutoNum type="arabicPeriod"/>
            </a:pPr>
            <a:r>
              <a:rPr lang="fa-IR" sz="2800" b="1" dirty="0"/>
              <a:t>تدوین</a:t>
            </a:r>
            <a:r>
              <a:rPr lang="fa-IR" sz="2800" b="1" dirty="0" smtClean="0"/>
              <a:t> </a:t>
            </a:r>
            <a:r>
              <a:rPr lang="fa-IR" sz="2800" b="1" dirty="0"/>
              <a:t>اسناد کاری</a:t>
            </a:r>
            <a:r>
              <a:rPr lang="fa-IR" sz="2800" b="1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endParaRPr lang="fa-IR" sz="2800" b="1" dirty="0"/>
          </a:p>
          <a:p>
            <a:pPr marL="109728" indent="0">
              <a:buNone/>
            </a:pPr>
            <a:r>
              <a:rPr lang="fa-IR" sz="2800" b="1" dirty="0"/>
              <a:t>مراحل ذکر شده در قالب اسناد فنی تهیه می شود که در مجموع آنها مجموعه ای از اسناد طراحی </a:t>
            </a:r>
            <a:r>
              <a:rPr lang="ru-RU" sz="2800" dirty="0"/>
              <a:t>конструкторской документации (КД), </a:t>
            </a:r>
            <a:r>
              <a:rPr lang="fa-IR" sz="2800" dirty="0" smtClean="0"/>
              <a:t> </a:t>
            </a:r>
            <a:r>
              <a:rPr lang="fa-IR" sz="2800" b="1" dirty="0" smtClean="0"/>
              <a:t>را </a:t>
            </a:r>
            <a:r>
              <a:rPr lang="fa-IR" sz="2800" b="1" dirty="0"/>
              <a:t>تشکیل می دهد که شامل اسناد متنی و </a:t>
            </a:r>
            <a:r>
              <a:rPr lang="fa-IR" sz="2800" b="1" dirty="0" smtClean="0"/>
              <a:t>نقشه ها </a:t>
            </a:r>
            <a:r>
              <a:rPr lang="fa-IR" sz="2800" b="1" dirty="0"/>
              <a:t>است. اسناد طراحی مطابق با استانداردهای یک سیستم واحد برای اسناد طراحی </a:t>
            </a:r>
            <a:r>
              <a:rPr lang="en-US" sz="2800" b="1" dirty="0" smtClean="0"/>
              <a:t>ESKD</a:t>
            </a:r>
            <a:r>
              <a:rPr lang="fa-IR" sz="2800" b="1" dirty="0" smtClean="0"/>
              <a:t>تهیه </a:t>
            </a:r>
            <a:r>
              <a:rPr lang="fa-IR" sz="2800" b="1" dirty="0"/>
              <a:t>می شوند.</a:t>
            </a:r>
            <a:endParaRPr lang="fa-IR" sz="2800" b="1" dirty="0" smtClean="0"/>
          </a:p>
          <a:p>
            <a:endParaRPr lang="fa-IR" sz="2800" b="1" dirty="0"/>
          </a:p>
          <a:p>
            <a:r>
              <a:rPr lang="fa-IR" sz="2800" b="1" dirty="0" smtClean="0"/>
              <a:t>بر اساس رفرنس</a:t>
            </a:r>
            <a:r>
              <a:rPr lang="en-US" sz="2800" b="1" dirty="0"/>
              <a:t>GOST2.102 </a:t>
            </a:r>
            <a:endParaRPr lang="fa-IR" sz="2800" b="1" dirty="0" smtClean="0"/>
          </a:p>
          <a:p>
            <a:endParaRPr lang="fa-IR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مراحل طراحی </a:t>
            </a:r>
            <a:r>
              <a:rPr lang="fa-IR" dirty="0"/>
              <a:t>تجهیزات </a:t>
            </a:r>
            <a:r>
              <a:rPr lang="fa-IR" dirty="0" smtClean="0"/>
              <a:t>فنی</a:t>
            </a: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1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شرایط مرجع یک سند فنی است که تجهیزات در حال ایجاد را توصیف می کند و ویژگی های اصلی فنی آن را ارائه می دهد. این </a:t>
            </a:r>
            <a:r>
              <a:rPr lang="fa-IR" dirty="0" smtClean="0"/>
              <a:t>مدرک شامل نام </a:t>
            </a:r>
            <a:r>
              <a:rPr lang="fa-IR" dirty="0"/>
              <a:t>تجهیزات طراحی شده ، هدف </a:t>
            </a:r>
            <a:r>
              <a:rPr lang="fa-IR" dirty="0" smtClean="0"/>
              <a:t>آنها </a:t>
            </a:r>
            <a:r>
              <a:rPr lang="fa-IR" dirty="0"/>
              <a:t>، عملکردهای اصلی </a:t>
            </a:r>
            <a:r>
              <a:rPr lang="fa-IR" dirty="0" smtClean="0"/>
              <a:t>(</a:t>
            </a:r>
            <a:r>
              <a:rPr lang="fa-IR" dirty="0"/>
              <a:t>فرایندهای </a:t>
            </a:r>
            <a:r>
              <a:rPr lang="fa-IR" dirty="0" smtClean="0"/>
              <a:t>بهره برداری) </a:t>
            </a:r>
            <a:r>
              <a:rPr lang="fa-IR" dirty="0"/>
              <a:t>، پارامترهای اصلی فنی و </a:t>
            </a:r>
            <a:r>
              <a:rPr lang="fa-IR" dirty="0" smtClean="0"/>
              <a:t>مشخصه ها میباشد. پارامترها و مشخصات فنی، بیان </a:t>
            </a:r>
            <a:r>
              <a:rPr lang="fa-IR" dirty="0"/>
              <a:t>کمی خصوصیات اصلی </a:t>
            </a:r>
            <a:r>
              <a:rPr lang="fa-IR" dirty="0" smtClean="0"/>
              <a:t>تجهیزطراحی </a:t>
            </a:r>
            <a:r>
              <a:rPr lang="fa-IR" dirty="0"/>
              <a:t>شده است</a:t>
            </a:r>
            <a:r>
              <a:rPr lang="fa-IR" dirty="0" smtClean="0"/>
              <a:t>.</a:t>
            </a:r>
          </a:p>
          <a:p>
            <a:r>
              <a:rPr lang="fa-IR" dirty="0" smtClean="0"/>
              <a:t>این مدرک همچنین </a:t>
            </a:r>
            <a:r>
              <a:rPr lang="fa-IR" dirty="0"/>
              <a:t>شرایط عملیاتی ، وزن و ابعاد ، نیازهای عملیاتی و </a:t>
            </a:r>
            <a:r>
              <a:rPr lang="fa-IR" dirty="0" smtClean="0"/>
              <a:t>کاربری را </a:t>
            </a:r>
            <a:r>
              <a:rPr lang="fa-IR" dirty="0"/>
              <a:t>نشان می دهد</a:t>
            </a:r>
            <a:r>
              <a:rPr lang="fa-IR" dirty="0" smtClean="0"/>
              <a:t>.</a:t>
            </a:r>
          </a:p>
          <a:p>
            <a:r>
              <a:rPr lang="fa-IR" dirty="0" smtClean="0"/>
              <a:t>به این مدرک چنانچه توسط طراح اصلی و یا کارفرما تدوین شود تکلیف فنی اطلاق میگردد.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شرایط مرجع فنی </a:t>
            </a:r>
            <a:r>
              <a:rPr lang="en-US" sz="4400" dirty="0"/>
              <a:t>Terms of References</a:t>
            </a:r>
            <a:r>
              <a:rPr lang="fa-I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7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5"/>
          </a:xfrm>
        </p:spPr>
        <p:txBody>
          <a:bodyPr/>
          <a:lstStyle/>
          <a:p>
            <a:r>
              <a:rPr lang="fa-IR" dirty="0"/>
              <a:t>طرح اولیه شامل راه حل های مدار (الکتریکی ، </a:t>
            </a:r>
            <a:r>
              <a:rPr lang="fa-IR" dirty="0" smtClean="0"/>
              <a:t>سینماتیکی </a:t>
            </a:r>
            <a:r>
              <a:rPr lang="fa-IR" dirty="0"/>
              <a:t>، هیدرولیکی و غیره) ، طرح هایی از نمای کلی محصول طراحی شده و قطعات اصلی آن ، محاسبات طراحی لازم و شرح مختصری از تجهیزات و عملکرد آن است. یک طرح اولیه می تواند شامل چندین </a:t>
            </a:r>
            <a:r>
              <a:rPr lang="fa-IR" dirty="0" smtClean="0"/>
              <a:t>گزینه (غالبا شامل) برای تولید </a:t>
            </a:r>
            <a:r>
              <a:rPr lang="fa-IR" dirty="0"/>
              <a:t>تجهیزات فنی </a:t>
            </a:r>
            <a:r>
              <a:rPr lang="fa-IR" dirty="0" smtClean="0"/>
              <a:t>میباشد. که </a:t>
            </a:r>
            <a:r>
              <a:rPr lang="fa-IR" dirty="0"/>
              <a:t>یکی از آنها (بهترین گزینه طبق برخی معیارها) به عنوان یک طرح فنی </a:t>
            </a:r>
            <a:r>
              <a:rPr lang="fa-IR" dirty="0" smtClean="0"/>
              <a:t>تدوین و تخصیص می یابد</a:t>
            </a:r>
            <a:r>
              <a:rPr lang="fa-IR" dirty="0" smtClean="0"/>
              <a:t>.</a:t>
            </a:r>
          </a:p>
          <a:p>
            <a:pPr algn="l" rtl="0"/>
            <a:r>
              <a:rPr lang="en-US" dirty="0" smtClean="0"/>
              <a:t>Preliminary design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4400" dirty="0" smtClean="0"/>
              <a:t>پیش </a:t>
            </a:r>
            <a:r>
              <a:rPr lang="fa-IR" sz="4400" dirty="0"/>
              <a:t>نویس طراحی یا طراحی </a:t>
            </a:r>
            <a:r>
              <a:rPr lang="fa-IR" sz="4400" dirty="0" smtClean="0"/>
              <a:t>مقدماتی</a:t>
            </a:r>
            <a:r>
              <a:rPr lang="fa-IR" sz="4400" dirty="0"/>
              <a:t/>
            </a:r>
            <a:br>
              <a:rPr lang="fa-IR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356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711895"/>
          </a:xfrm>
        </p:spPr>
        <p:txBody>
          <a:bodyPr>
            <a:normAutofit fontScale="70000" lnSpcReduction="20000"/>
          </a:bodyPr>
          <a:lstStyle/>
          <a:p>
            <a:r>
              <a:rPr lang="fa-IR" dirty="0" smtClean="0"/>
              <a:t>طراحی </a:t>
            </a:r>
            <a:r>
              <a:rPr lang="fa-IR" dirty="0"/>
              <a:t>فنی ، نقشه های نمای کلی تجهیزات در حال ایجاد ، نقشه های مونتاژ واحدهای اصلی و نقشه های کاری (جزئیات) قطعات اصلی ساخته شده است. در </a:t>
            </a:r>
            <a:r>
              <a:rPr lang="fa-IR" dirty="0" smtClean="0"/>
              <a:t>مرحله تدوین یک </a:t>
            </a:r>
            <a:r>
              <a:rPr lang="fa-IR" dirty="0"/>
              <a:t>طرح فنی ، تناقضات فنی آشکار می شود که دستیابی به وظایف محوله و بدست آوردن پارامترها و ویژگی های لازم (مطابقت کامل با شرایط فنی) را مجاز نمی داند. به عنوان مثال ، کاهش در ابعاد یک تجهیزات منجر به کاهش مقاومت و سختی قطعات ، افزایش دقت ابعاد ساخت - افزایش شدید هزینه ، افزایش مقاومت در برابر حرارت و مقاومت در برابر لرزش - به استفاده از مواد کمیاب و بنابراین گران تر. </a:t>
            </a:r>
            <a:endParaRPr lang="en-US" dirty="0" smtClean="0"/>
          </a:p>
          <a:p>
            <a:r>
              <a:rPr lang="fa-IR" dirty="0" smtClean="0"/>
              <a:t>همزمان </a:t>
            </a:r>
            <a:r>
              <a:rPr lang="fa-IR" dirty="0"/>
              <a:t>با توسعه نقشه ها ، اسناد </a:t>
            </a:r>
            <a:r>
              <a:rPr lang="fa-IR" dirty="0" smtClean="0"/>
              <a:t>دیگری هم در این مرحله تدوین میشود، </a:t>
            </a:r>
            <a:r>
              <a:rPr lang="fa-IR" dirty="0"/>
              <a:t>مانند: </a:t>
            </a:r>
            <a:r>
              <a:rPr lang="fa-IR" dirty="0" smtClean="0"/>
              <a:t>شرایط فنی </a:t>
            </a:r>
            <a:r>
              <a:rPr lang="en-US" dirty="0" smtClean="0"/>
              <a:t>TU)</a:t>
            </a:r>
            <a:r>
              <a:rPr lang="fa-IR" dirty="0" smtClean="0"/>
              <a:t>و تکنولوژی ساخت </a:t>
            </a:r>
            <a:r>
              <a:rPr lang="fa-IR" dirty="0"/>
              <a:t>تجهیزات در دست </a:t>
            </a:r>
            <a:r>
              <a:rPr lang="fa-IR" dirty="0" smtClean="0"/>
              <a:t>طراحی </a:t>
            </a:r>
            <a:r>
              <a:rPr lang="en-US" dirty="0" smtClean="0"/>
              <a:t>TP</a:t>
            </a:r>
            <a:r>
              <a:rPr lang="fa-IR" dirty="0" smtClean="0"/>
              <a:t>.</a:t>
            </a:r>
          </a:p>
          <a:p>
            <a:r>
              <a:rPr lang="en-US" dirty="0" smtClean="0"/>
              <a:t>TU </a:t>
            </a:r>
            <a:r>
              <a:rPr lang="fa-IR" dirty="0"/>
              <a:t>نام تجهیزات ، هدف ، شرایط کار ، پارامترها و مشخصات اصلی فنی ، و همچنین روش های آزمایش و شرایط پذیرش برای تجهیزات تولید شده را نشان می دهد. </a:t>
            </a:r>
            <a:r>
              <a:rPr lang="en-US" dirty="0"/>
              <a:t>TP </a:t>
            </a:r>
            <a:r>
              <a:rPr lang="fa-IR" dirty="0"/>
              <a:t>شامل توصیفی از روند ساخت تجهیزات به صورت اسناد فنی (نمودار جریان برای عملیات </a:t>
            </a:r>
            <a:r>
              <a:rPr lang="fa-IR" dirty="0" smtClean="0"/>
              <a:t>مربوطه </a:t>
            </a:r>
            <a:r>
              <a:rPr lang="fa-IR" dirty="0"/>
              <a:t>، تجهیزات و ابزار مورد استفاده </a:t>
            </a:r>
            <a:r>
              <a:rPr lang="fa-IR" dirty="0" smtClean="0"/>
              <a:t>،شرایط فرآیندی، </a:t>
            </a:r>
            <a:r>
              <a:rPr lang="fa-IR" dirty="0"/>
              <a:t>محاسبات زمان صرف شده برای ساخت و سایر اطلاعات لازم </a:t>
            </a:r>
            <a:r>
              <a:rPr lang="fa-IR" dirty="0" smtClean="0"/>
              <a:t>میباشد که بدون آن روند </a:t>
            </a:r>
            <a:r>
              <a:rPr lang="fa-IR" dirty="0"/>
              <a:t>تولید </a:t>
            </a:r>
            <a:r>
              <a:rPr lang="fa-IR" dirty="0" smtClean="0"/>
              <a:t>غیرممکن </a:t>
            </a:r>
            <a:r>
              <a:rPr lang="fa-IR" dirty="0"/>
              <a:t>است</a:t>
            </a:r>
            <a:r>
              <a:rPr lang="fa-IR" dirty="0" smtClean="0"/>
              <a:t>)</a:t>
            </a:r>
          </a:p>
          <a:p>
            <a:pPr algn="l" rtl="0"/>
            <a:r>
              <a:rPr lang="ru-RU" dirty="0"/>
              <a:t>технические условия (ТУ</a:t>
            </a:r>
            <a:r>
              <a:rPr lang="ru-RU" dirty="0" smtClean="0"/>
              <a:t>)</a:t>
            </a:r>
            <a:endParaRPr lang="fa-IR" dirty="0" smtClean="0"/>
          </a:p>
          <a:p>
            <a:pPr algn="l" rtl="0"/>
            <a:r>
              <a:rPr lang="ru-RU" dirty="0"/>
              <a:t>технологический проект на изготовление разрабатываемого устройства (ТП</a:t>
            </a:r>
            <a:r>
              <a:rPr lang="ru-RU" dirty="0" smtClean="0"/>
              <a:t>).</a:t>
            </a:r>
            <a:r>
              <a:rPr lang="en-US" dirty="0" smtClean="0"/>
              <a:t>(</a:t>
            </a:r>
            <a:r>
              <a:rPr lang="fa-IR" dirty="0" smtClean="0"/>
              <a:t> </a:t>
            </a:r>
            <a:r>
              <a:rPr lang="en-US" dirty="0"/>
              <a:t>technological </a:t>
            </a:r>
            <a:r>
              <a:rPr lang="en-US" dirty="0" smtClean="0"/>
              <a:t>design the manufacturing </a:t>
            </a:r>
            <a:r>
              <a:rPr lang="en-US" dirty="0"/>
              <a:t>of the developed </a:t>
            </a:r>
            <a:r>
              <a:rPr lang="en-US" dirty="0" smtClean="0"/>
              <a:t>device)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طراحی فنی </a:t>
            </a:r>
            <a:r>
              <a:rPr lang="en-US" dirty="0" smtClean="0"/>
              <a:t>Technical Design</a:t>
            </a:r>
            <a:r>
              <a:rPr lang="fa-I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95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1530</TotalTime>
  <Words>2266</Words>
  <Application>Microsoft Office PowerPoint</Application>
  <PresentationFormat>On-screen Show (4:3)</PresentationFormat>
  <Paragraphs>188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B Nazanin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تعاریف و مراحل اجرایی  استقرار طراح تجهیزات  Design Developer برای مشارکت صنایع داخلی در طرح احداث</vt:lpstr>
      <vt:lpstr>تعریف طراحی تجهیزات</vt:lpstr>
      <vt:lpstr>توجیه استقرار و نیاز به طراح تجهیز داخلی</vt:lpstr>
      <vt:lpstr>توجیه استقرار و نیاز به طراح تجهیز داخلی</vt:lpstr>
      <vt:lpstr>توجیه استقرار و نیاز به طراح تجهیز</vt:lpstr>
      <vt:lpstr>مراحل طراحی تجهیزات فنی </vt:lpstr>
      <vt:lpstr>شرایط مرجع فنی Terms of References </vt:lpstr>
      <vt:lpstr>پیش نویس طراحی یا طراحی مقدماتی </vt:lpstr>
      <vt:lpstr>طراحی فنی Technical Design </vt:lpstr>
      <vt:lpstr>تدوین اسناد کاری  </vt:lpstr>
      <vt:lpstr>تدوین اسناد کاری</vt:lpstr>
      <vt:lpstr>میزان افزایش بومی سازی تجهیزات در قراردهای خارجی ROSATOM</vt:lpstr>
      <vt:lpstr>شرح خدمات ارگان طراح تجهیز (بررسی همتایان)</vt:lpstr>
      <vt:lpstr>شرح خدمات ارگان طراح تجهیز</vt:lpstr>
      <vt:lpstr>وظایف فنی کلی ارگان طراح تجهیز )همتایان(</vt:lpstr>
      <vt:lpstr>) وظایف فنی ارگان طراح تجهیز (همتایان</vt:lpstr>
      <vt:lpstr>اهم ماموریتهای شرکت طراح تجهیز برای تجهیزات ساخت داخل</vt:lpstr>
      <vt:lpstr>اهم ماموریتهای تدوین شرکت طراح تجهیز برای تجهیزات ساخت داخل</vt:lpstr>
      <vt:lpstr>بازار هدف در مجموعه نیروگاههای اتمی</vt:lpstr>
      <vt:lpstr>بازار هدف در مجموعه نیروگاههای اتمی</vt:lpstr>
      <vt:lpstr>PowerPoint Presentation</vt:lpstr>
      <vt:lpstr>با تشکر از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Establishment of Dealers/ Designer Developer organizations</dc:title>
  <dc:creator>Dashti</dc:creator>
  <cp:lastModifiedBy>ethen</cp:lastModifiedBy>
  <cp:revision>177</cp:revision>
  <dcterms:created xsi:type="dcterms:W3CDTF">2006-08-16T00:00:00Z</dcterms:created>
  <dcterms:modified xsi:type="dcterms:W3CDTF">2020-12-13T23:27:15Z</dcterms:modified>
</cp:coreProperties>
</file>