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9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048000"/>
            <a:ext cx="9144000" cy="762000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688" y="3810000"/>
            <a:ext cx="9104312" cy="457200"/>
          </a:xfrm>
        </p:spPr>
        <p:txBody>
          <a:bodyPr/>
          <a:lstStyle>
            <a:lvl1pPr marL="0" indent="0" algn="r" rtl="1">
              <a:buFontTx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b="0"/>
            </a:lvl1pPr>
          </a:lstStyle>
          <a:p>
            <a:endParaRPr lang="fa-I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b="0"/>
            </a:lvl1pPr>
          </a:lstStyle>
          <a:p>
            <a:endParaRPr lang="fa-IR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b="0"/>
            </a:lvl1pPr>
          </a:lstStyle>
          <a:p>
            <a:fld id="{E2142011-FA2F-4A88-875E-80F4ED9B95C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4648708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10FF79-27BB-4EED-A174-2A3AA447E81D}" type="datetimeFigureOut">
              <a:rPr lang="fa-IR" smtClean="0"/>
              <a:pPr/>
              <a:t>18/08/1437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142011-FA2F-4A88-875E-80F4ED9B95C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5825661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0"/>
            <a:ext cx="2305050" cy="640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0"/>
            <a:ext cx="6762750" cy="640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10FF79-27BB-4EED-A174-2A3AA447E81D}" type="datetimeFigureOut">
              <a:rPr lang="fa-IR" smtClean="0"/>
              <a:pPr/>
              <a:t>18/08/1437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142011-FA2F-4A88-875E-80F4ED9B95C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54327330"/>
      </p:ext>
    </p:extLst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91440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762000"/>
            <a:ext cx="44958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0" y="762000"/>
            <a:ext cx="44958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6294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E810FF79-27BB-4EED-A174-2A3AA447E81D}" type="datetimeFigureOut">
              <a:rPr lang="fa-IR" smtClean="0"/>
              <a:pPr/>
              <a:t>18/08/1437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629400"/>
            <a:ext cx="2895600" cy="228600"/>
          </a:xfrm>
        </p:spPr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39000" y="66294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E2142011-FA2F-4A88-875E-80F4ED9B95C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86912805"/>
      </p:ext>
    </p:extLst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91440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762000"/>
            <a:ext cx="44958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762000"/>
            <a:ext cx="44958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6294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E810FF79-27BB-4EED-A174-2A3AA447E81D}" type="datetimeFigureOut">
              <a:rPr lang="fa-IR" smtClean="0"/>
              <a:pPr/>
              <a:t>18/08/1437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629400"/>
            <a:ext cx="2895600" cy="228600"/>
          </a:xfrm>
        </p:spPr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39000" y="66294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E2142011-FA2F-4A88-875E-80F4ED9B95C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91428787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763000" cy="685800"/>
          </a:xfrm>
        </p:spPr>
        <p:txBody>
          <a:bodyPr/>
          <a:lstStyle>
            <a:lvl1pPr algn="r">
              <a:defRPr>
                <a:cs typeface="B Titr" panose="00000700000000000000" pitchFamily="2" charset="-78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686800" cy="5486400"/>
          </a:xfrm>
        </p:spPr>
        <p:txBody>
          <a:bodyPr/>
          <a:lstStyle>
            <a:lvl1pPr algn="r" rtl="1">
              <a:defRPr i="0">
                <a:cs typeface="B Nazanin" panose="00000400000000000000" pitchFamily="2" charset="-78"/>
              </a:defRPr>
            </a:lvl1pPr>
            <a:lvl2pPr algn="r" rtl="1">
              <a:defRPr i="0">
                <a:cs typeface="B Nazanin" panose="00000400000000000000" pitchFamily="2" charset="-78"/>
              </a:defRPr>
            </a:lvl2pPr>
            <a:lvl3pPr algn="r" rtl="1">
              <a:defRPr i="0">
                <a:cs typeface="B Nazanin" panose="00000400000000000000" pitchFamily="2" charset="-78"/>
              </a:defRPr>
            </a:lvl3pPr>
            <a:lvl4pPr algn="r" rtl="1">
              <a:defRPr i="0">
                <a:cs typeface="B Nazanin" panose="00000400000000000000" pitchFamily="2" charset="-78"/>
              </a:defRPr>
            </a:lvl4pPr>
            <a:lvl5pPr algn="r" rtl="1">
              <a:defRPr i="0">
                <a:cs typeface="B Nazanin" panose="00000400000000000000" pitchFamily="2" charset="-78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B Nazanin" panose="00000400000000000000" pitchFamily="2" charset="-78"/>
              </a:defRPr>
            </a:lvl1pPr>
          </a:lstStyle>
          <a:p>
            <a:r>
              <a:rPr lang="fa-IR" smtClean="0"/>
              <a:t>خرداد 1395</a:t>
            </a:r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142011-FA2F-4A88-875E-80F4ED9B95C8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9" name="Rectangle 8"/>
          <p:cNvSpPr/>
          <p:nvPr userDrawn="1"/>
        </p:nvSpPr>
        <p:spPr>
          <a:xfrm>
            <a:off x="107504" y="6392361"/>
            <a:ext cx="78739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1200" smtClean="0">
                <a:cs typeface="B Nazanin" panose="00000400000000000000" pitchFamily="2" charset="-78"/>
              </a:rPr>
              <a:t>خرداد 1395</a:t>
            </a:r>
            <a:endParaRPr lang="fa-IR" sz="120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5497445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10FF79-27BB-4EED-A174-2A3AA447E81D}" type="datetimeFigureOut">
              <a:rPr lang="fa-IR" smtClean="0"/>
              <a:pPr/>
              <a:t>18/08/1437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142011-FA2F-4A88-875E-80F4ED9B95C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9242136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762000"/>
            <a:ext cx="44958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762000"/>
            <a:ext cx="44958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10FF79-27BB-4EED-A174-2A3AA447E81D}" type="datetimeFigureOut">
              <a:rPr lang="fa-IR" smtClean="0"/>
              <a:pPr/>
              <a:t>18/08/1437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142011-FA2F-4A88-875E-80F4ED9B95C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43971629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10FF79-27BB-4EED-A174-2A3AA447E81D}" type="datetimeFigureOut">
              <a:rPr lang="fa-IR" smtClean="0"/>
              <a:pPr/>
              <a:t>18/08/1437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142011-FA2F-4A88-875E-80F4ED9B95C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26799018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10FF79-27BB-4EED-A174-2A3AA447E81D}" type="datetimeFigureOut">
              <a:rPr lang="fa-IR" smtClean="0"/>
              <a:pPr/>
              <a:t>18/08/1437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142011-FA2F-4A88-875E-80F4ED9B95C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8525796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10FF79-27BB-4EED-A174-2A3AA447E81D}" type="datetimeFigureOut">
              <a:rPr lang="fa-IR" smtClean="0"/>
              <a:pPr/>
              <a:t>18/08/1437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142011-FA2F-4A88-875E-80F4ED9B95C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41848333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10FF79-27BB-4EED-A174-2A3AA447E81D}" type="datetimeFigureOut">
              <a:rPr lang="fa-IR" smtClean="0"/>
              <a:pPr/>
              <a:t>18/08/1437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142011-FA2F-4A88-875E-80F4ED9B95C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88636322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10FF79-27BB-4EED-A174-2A3AA447E81D}" type="datetimeFigureOut">
              <a:rPr lang="fa-IR" smtClean="0"/>
              <a:pPr/>
              <a:t>18/08/1437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142011-FA2F-4A88-875E-80F4ED9B95C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7388600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0" y="0"/>
            <a:ext cx="9144000" cy="498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762000"/>
            <a:ext cx="9144000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000" b="1"/>
            </a:lvl1pPr>
          </a:lstStyle>
          <a:p>
            <a:fld id="{E810FF79-27BB-4EED-A174-2A3AA447E81D}" type="datetimeFigureOut">
              <a:rPr lang="fa-IR" smtClean="0"/>
              <a:pPr/>
              <a:t>18/08/1437</a:t>
            </a:fld>
            <a:endParaRPr lang="fa-I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 b="1"/>
            </a:lvl1pPr>
          </a:lstStyle>
          <a:p>
            <a:endParaRPr lang="fa-I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 b="1"/>
            </a:lvl1pPr>
          </a:lstStyle>
          <a:p>
            <a:fld id="{E2142011-FA2F-4A88-875E-80F4ED9B95C8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5436096" y="6381328"/>
            <a:ext cx="3555504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rtl="0"/>
            <a:r>
              <a:rPr lang="fa-IR" sz="1400" b="1" smtClean="0">
                <a:solidFill>
                  <a:srgbClr val="482400"/>
                </a:solidFill>
                <a:cs typeface="B Nazanin" panose="00000400000000000000" pitchFamily="2" charset="-78"/>
              </a:rPr>
              <a:t>شرکت</a:t>
            </a:r>
            <a:r>
              <a:rPr lang="fa-IR" sz="1400" b="1" baseline="0" smtClean="0">
                <a:solidFill>
                  <a:srgbClr val="482400"/>
                </a:solidFill>
                <a:cs typeface="B Nazanin" panose="00000400000000000000" pitchFamily="2" charset="-78"/>
              </a:rPr>
              <a:t> مادر تخصصی تولید و توسعه انرژی اتمی ایران</a:t>
            </a:r>
            <a:endParaRPr lang="en-US" sz="1400" b="1">
              <a:solidFill>
                <a:srgbClr val="4824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54886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  <p:sldLayoutId id="2147483809" r:id="rId12"/>
    <p:sldLayoutId id="2147483810" r:id="rId13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r" rtl="1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2pPr>
      <a:lvl3pPr algn="l" rtl="1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3pPr>
      <a:lvl4pPr algn="l" rtl="1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4pPr>
      <a:lvl5pPr algn="l" rtl="1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5pPr>
      <a:lvl6pPr marL="457200" algn="l" rtl="1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6pPr>
      <a:lvl7pPr marL="914400" algn="l" rtl="1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7pPr>
      <a:lvl8pPr marL="1371600" algn="l" rtl="1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8pPr>
      <a:lvl9pPr marL="1828800" algn="l" rtl="1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har char="•"/>
        <a:defRPr sz="3200" i="0" kern="1200">
          <a:solidFill>
            <a:srgbClr val="996633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har char="•"/>
        <a:defRPr sz="2800" i="0" kern="1200">
          <a:solidFill>
            <a:srgbClr val="996633"/>
          </a:solidFill>
          <a:latin typeface="+mn-lt"/>
          <a:ea typeface="+mn-ea"/>
          <a:cs typeface="+mn-cs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har char="•"/>
        <a:defRPr sz="2400" i="0" kern="1200">
          <a:solidFill>
            <a:srgbClr val="996633"/>
          </a:solidFill>
          <a:latin typeface="+mn-lt"/>
          <a:ea typeface="+mn-ea"/>
          <a:cs typeface="+mn-cs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har char="•"/>
        <a:defRPr sz="2000" i="0" kern="1200">
          <a:solidFill>
            <a:srgbClr val="996633"/>
          </a:solidFill>
          <a:latin typeface="+mn-lt"/>
          <a:ea typeface="+mn-ea"/>
          <a:cs typeface="+mn-cs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har char="•"/>
        <a:defRPr sz="2000" i="0" kern="1200">
          <a:solidFill>
            <a:srgbClr val="99663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592571"/>
            <a:ext cx="8633940" cy="1143000"/>
          </a:xfrm>
        </p:spPr>
        <p:txBody>
          <a:bodyPr>
            <a:noAutofit/>
          </a:bodyPr>
          <a:lstStyle/>
          <a:p>
            <a:pPr algn="ctr"/>
            <a:r>
              <a:rPr lang="fa-IR" sz="2800" dirty="0">
                <a:cs typeface="B Titr" panose="00000700000000000000" pitchFamily="2" charset="-78"/>
              </a:rPr>
              <a:t>گزارش </a:t>
            </a:r>
            <a:r>
              <a:rPr lang="fa-IR" sz="2800">
                <a:cs typeface="B Titr" panose="00000700000000000000" pitchFamily="2" charset="-78"/>
              </a:rPr>
              <a:t>عملكرد </a:t>
            </a:r>
            <a:r>
              <a:rPr lang="en-US" sz="2800" smtClean="0">
                <a:cs typeface="B Titr" panose="00000700000000000000" pitchFamily="2" charset="-78"/>
              </a:rPr>
              <a:t/>
            </a:r>
            <a:br>
              <a:rPr lang="en-US" sz="2800" smtClean="0">
                <a:cs typeface="B Titr" panose="00000700000000000000" pitchFamily="2" charset="-78"/>
              </a:rPr>
            </a:br>
            <a:r>
              <a:rPr lang="fa-IR" sz="2800" dirty="0">
                <a:cs typeface="B Titr" panose="00000700000000000000" pitchFamily="2" charset="-78"/>
              </a:rPr>
              <a:t> </a:t>
            </a:r>
            <a:r>
              <a:rPr lang="fa-IR" sz="2800" dirty="0" smtClean="0">
                <a:cs typeface="B Titr" panose="00000700000000000000" pitchFamily="2" charset="-78"/>
              </a:rPr>
              <a:t>كميته </a:t>
            </a:r>
            <a:r>
              <a:rPr lang="fa-IR" sz="2800" dirty="0">
                <a:cs typeface="B Titr" panose="00000700000000000000" pitchFamily="2" charset="-78"/>
              </a:rPr>
              <a:t>حمايت از پروژه‌ها، پايان‌نامه‌ها و </a:t>
            </a:r>
            <a:r>
              <a:rPr lang="fa-IR" sz="2800">
                <a:cs typeface="B Titr" panose="00000700000000000000" pitchFamily="2" charset="-78"/>
              </a:rPr>
              <a:t>رساله‌هاي </a:t>
            </a:r>
            <a:r>
              <a:rPr lang="fa-IR" sz="2800" smtClean="0">
                <a:cs typeface="B Titr" panose="00000700000000000000" pitchFamily="2" charset="-78"/>
              </a:rPr>
              <a:t>تحصيلي</a:t>
            </a:r>
            <a:r>
              <a:rPr lang="en-US" sz="2800" smtClean="0">
                <a:cs typeface="B Titr" panose="00000700000000000000" pitchFamily="2" charset="-78"/>
              </a:rPr>
              <a:t/>
            </a:r>
            <a:br>
              <a:rPr lang="en-US" sz="2800" smtClean="0">
                <a:cs typeface="B Titr" panose="00000700000000000000" pitchFamily="2" charset="-78"/>
              </a:rPr>
            </a:br>
            <a:r>
              <a:rPr lang="fa-IR" sz="2800" smtClean="0">
                <a:cs typeface="B Titr" panose="00000700000000000000" pitchFamily="2" charset="-78"/>
              </a:rPr>
              <a:t>دوره </a:t>
            </a:r>
            <a:r>
              <a:rPr lang="fa-IR" sz="2800" dirty="0">
                <a:cs typeface="B Titr" panose="00000700000000000000" pitchFamily="2" charset="-78"/>
              </a:rPr>
              <a:t>تحصيلات تكميلي دانشگاه‌ها و مراكز پژوهشي </a:t>
            </a:r>
            <a:r>
              <a:rPr lang="en-US" sz="2800" dirty="0">
                <a:cs typeface="B Titr" panose="00000700000000000000" pitchFamily="2" charset="-78"/>
              </a:rPr>
              <a:t/>
            </a:r>
            <a:br>
              <a:rPr lang="en-US" sz="2800" dirty="0">
                <a:cs typeface="B Titr" panose="00000700000000000000" pitchFamily="2" charset="-78"/>
              </a:rPr>
            </a:br>
            <a:endParaRPr lang="fa-IR" sz="2800" dirty="0"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6889" y="5528319"/>
            <a:ext cx="5374298" cy="1429073"/>
          </a:xfrm>
        </p:spPr>
        <p:txBody>
          <a:bodyPr>
            <a:normAutofit fontScale="92500"/>
          </a:bodyPr>
          <a:lstStyle/>
          <a:p>
            <a:pPr algn="ctr"/>
            <a:r>
              <a:rPr lang="fa-IR" i="0" smtClean="0">
                <a:cs typeface="B Homa" panose="00000400000000000000" pitchFamily="2" charset="-78"/>
              </a:rPr>
              <a:t>شرکت مادر تخصصی تولید و توسعه انرژی اتمی ایران</a:t>
            </a:r>
            <a:endParaRPr lang="en-US" i="0" smtClean="0">
              <a:cs typeface="B Homa" panose="00000400000000000000" pitchFamily="2" charset="-78"/>
            </a:endParaRPr>
          </a:p>
          <a:p>
            <a:pPr algn="ctr"/>
            <a:r>
              <a:rPr lang="fa-IR" i="0" smtClean="0">
                <a:cs typeface="B Homa" panose="00000400000000000000" pitchFamily="2" charset="-78"/>
              </a:rPr>
              <a:t>معاونت </a:t>
            </a:r>
            <a:r>
              <a:rPr lang="fa-IR" i="0" dirty="0" smtClean="0">
                <a:cs typeface="B Homa" panose="00000400000000000000" pitchFamily="2" charset="-78"/>
              </a:rPr>
              <a:t>برنامه ريزي و توسعه</a:t>
            </a:r>
          </a:p>
          <a:p>
            <a:pPr algn="ctr"/>
            <a:r>
              <a:rPr lang="fa-IR" i="0" smtClean="0">
                <a:cs typeface="B Homa" panose="00000400000000000000" pitchFamily="2" charset="-78"/>
              </a:rPr>
              <a:t>خرداد </a:t>
            </a:r>
            <a:r>
              <a:rPr lang="fa-IR" i="0" dirty="0" smtClean="0">
                <a:cs typeface="B Homa" panose="00000400000000000000" pitchFamily="2" charset="-78"/>
              </a:rPr>
              <a:t>1395</a:t>
            </a:r>
            <a:endParaRPr lang="fa-IR" i="0" dirty="0">
              <a:cs typeface="B Homa" panose="00000400000000000000" pitchFamily="2" charset="-78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710" t="3094" r="13577" b="19915"/>
          <a:stretch/>
        </p:blipFill>
        <p:spPr>
          <a:xfrm>
            <a:off x="3286066" y="551657"/>
            <a:ext cx="2088232" cy="8307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3034038" y="1423417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mtClean="0">
                <a:cs typeface="B Nazanin" panose="00000400000000000000" pitchFamily="2" charset="-78"/>
              </a:rPr>
              <a:t>بسمه تعالی</a:t>
            </a:r>
            <a:endParaRPr lang="en-US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fa-IR" smtClean="0"/>
          </a:p>
          <a:p>
            <a:pPr algn="ctr"/>
            <a:endParaRPr lang="fa-IR"/>
          </a:p>
          <a:p>
            <a:pPr algn="ctr"/>
            <a:endParaRPr lang="fa-IR" smtClean="0"/>
          </a:p>
          <a:p>
            <a:pPr marL="0" indent="0" algn="ctr">
              <a:buNone/>
            </a:pPr>
            <a:r>
              <a:rPr lang="fa-IR" smtClean="0"/>
              <a:t>و من الله التوفیق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77906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مقدمه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fa-IR" b="1" dirty="0" smtClean="0">
                <a:latin typeface="Arial" charset="0"/>
                <a:cs typeface="B Nazanin" pitchFamily="2" charset="-78"/>
              </a:rPr>
              <a:t>در راستاي </a:t>
            </a:r>
            <a:r>
              <a:rPr lang="ar-SA" b="1" dirty="0" smtClean="0">
                <a:latin typeface="Arial" charset="0"/>
                <a:cs typeface="B Nazanin" pitchFamily="2" charset="-78"/>
              </a:rPr>
              <a:t>تحقق و اجراي مفاد ماده 12 مصوبه هيات محترم وزيران به شماره 98721/ت 38030 ﻫ مورخ</a:t>
            </a:r>
            <a:r>
              <a:rPr lang="fa-IR" b="1" dirty="0" smtClean="0">
                <a:latin typeface="Arial" charset="0"/>
                <a:cs typeface="B Nazanin" pitchFamily="2" charset="-78"/>
              </a:rPr>
              <a:t> 1386/6/20 </a:t>
            </a:r>
            <a:r>
              <a:rPr lang="ar-SA" b="1" dirty="0" smtClean="0">
                <a:latin typeface="Arial" charset="0"/>
                <a:cs typeface="B Nazanin" pitchFamily="2" charset="-78"/>
              </a:rPr>
              <a:t>و ماده 48 آئين نامه استخدامي شركت مادر تخصصي توليد و توسعه انرژي اتمي ايران</a:t>
            </a:r>
            <a:r>
              <a:rPr lang="fa-IR" b="1" dirty="0" smtClean="0">
                <a:latin typeface="Arial" charset="0"/>
                <a:cs typeface="B Nazanin" pitchFamily="2" charset="-78"/>
              </a:rPr>
              <a:t>، ”كميته</a:t>
            </a:r>
            <a:r>
              <a:rPr lang="ar-SA" b="1" dirty="0" smtClean="0">
                <a:latin typeface="Arial" charset="0"/>
                <a:cs typeface="B Nazanin" pitchFamily="2" charset="-78"/>
              </a:rPr>
              <a:t> </a:t>
            </a:r>
            <a:r>
              <a:rPr lang="fa-IR" b="1" dirty="0" smtClean="0">
                <a:latin typeface="Arial" charset="0"/>
                <a:cs typeface="B Nazanin" pitchFamily="2" charset="-78"/>
              </a:rPr>
              <a:t>حمايت از پايان نامه‌ها و رساله‌هاي تحصيلي دانشجويان دوره كارشناسي ارشد و دكتري دانشگاه‌ها و مراكز پژوهشي“ از سال 1388 در سطح شركت تشكيل شد.</a:t>
            </a:r>
          </a:p>
          <a:p>
            <a:pPr algn="just"/>
            <a:endParaRPr lang="fa-I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005064"/>
            <a:ext cx="2266950" cy="20193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اهداف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711087"/>
            <a:ext cx="8651304" cy="4525963"/>
          </a:xfrm>
        </p:spPr>
        <p:txBody>
          <a:bodyPr>
            <a:noAutofit/>
          </a:bodyPr>
          <a:lstStyle/>
          <a:p>
            <a:pPr marL="514350" lvl="0" indent="-507600" algn="just">
              <a:lnSpc>
                <a:spcPct val="140000"/>
              </a:lnSpc>
            </a:pPr>
            <a:r>
              <a:rPr lang="fa-IR" sz="2300" dirty="0" smtClean="0"/>
              <a:t>استفاده و حمايت از خدمات علمي-پژوهشي دانشجويان تحصيلات تكميلي دانشگاه‌ها در جهت رفع نيازهاي آموزشي، مديريتي، پژوهشي، فناوري، كاربردي و عملياتي نيروگاه‌هاي هسته‌اي؛</a:t>
            </a:r>
            <a:endParaRPr lang="en-US" sz="2300" dirty="0" smtClean="0"/>
          </a:p>
          <a:p>
            <a:pPr marL="514350" indent="-507600" algn="just">
              <a:lnSpc>
                <a:spcPct val="140000"/>
              </a:lnSpc>
            </a:pPr>
            <a:r>
              <a:rPr lang="fa-IR" sz="2300" dirty="0" smtClean="0">
                <a:latin typeface="Arial" charset="0"/>
              </a:rPr>
              <a:t>رفع نيازهاي پژوهشي– تحقيقاتي شركت و شركت‌هاي زيرمجموعه</a:t>
            </a:r>
          </a:p>
          <a:p>
            <a:pPr marL="514350" indent="-507600" algn="just">
              <a:lnSpc>
                <a:spcPct val="140000"/>
              </a:lnSpc>
            </a:pPr>
            <a:r>
              <a:rPr lang="fa-IR" sz="2300" dirty="0" smtClean="0"/>
              <a:t>هدفمند كردن و </a:t>
            </a:r>
            <a:r>
              <a:rPr lang="fa-IR" sz="2300" dirty="0" smtClean="0">
                <a:latin typeface="Arial" charset="0"/>
              </a:rPr>
              <a:t>هدايت پروژه‌ها و پژوهش‌هاي دانشگاهي در راستاي نيروگاه‌هاي هسته‌اي</a:t>
            </a:r>
          </a:p>
          <a:p>
            <a:pPr marL="514350" lvl="0" indent="-507600" algn="just">
              <a:lnSpc>
                <a:spcPct val="140000"/>
              </a:lnSpc>
            </a:pPr>
            <a:r>
              <a:rPr lang="fa-IR" sz="2300" dirty="0" smtClean="0"/>
              <a:t>گسترش و تقويت ارتباط با دانشگاه‌ها و مراكز علمي-پژوهشي كشور</a:t>
            </a:r>
          </a:p>
          <a:p>
            <a:pPr marL="514350" indent="-507600" algn="just">
              <a:lnSpc>
                <a:spcPct val="140000"/>
              </a:lnSpc>
            </a:pPr>
            <a:r>
              <a:rPr lang="fa-IR" sz="2300" dirty="0" smtClean="0">
                <a:latin typeface="Arial" charset="0"/>
              </a:rPr>
              <a:t>شناسايي اساتيد، محققان و دانشجويان متخصص در اين حوزه در سطح</a:t>
            </a:r>
            <a:r>
              <a:rPr lang="en-US" sz="2300" dirty="0" smtClean="0">
                <a:latin typeface="Arial" charset="0"/>
              </a:rPr>
              <a:t> </a:t>
            </a:r>
            <a:r>
              <a:rPr lang="fa-IR" sz="2300" dirty="0" smtClean="0">
                <a:latin typeface="Arial" charset="0"/>
              </a:rPr>
              <a:t>كشور</a:t>
            </a:r>
          </a:p>
          <a:p>
            <a:pPr marL="514350" indent="-507600" algn="just">
              <a:lnSpc>
                <a:spcPct val="140000"/>
              </a:lnSpc>
            </a:pPr>
            <a:r>
              <a:rPr lang="fa-IR" sz="2300" dirty="0" smtClean="0">
                <a:latin typeface="Arial" charset="0"/>
              </a:rPr>
              <a:t>انطباق موضوعات پايان نامه‌ها/رساله‌ها و پروژه‌هاي دانشجويي با اهداف و پروژه‌هاي مورد نياز</a:t>
            </a:r>
            <a:r>
              <a:rPr lang="fa-IR" sz="2300" dirty="0" smtClean="0"/>
              <a:t> فعلي و نيازهاي آينده شركت </a:t>
            </a:r>
            <a:endParaRPr lang="fa-IR" sz="2300" dirty="0" smtClean="0">
              <a:latin typeface="Arial" charset="0"/>
            </a:endParaRPr>
          </a:p>
          <a:p>
            <a:endParaRPr lang="fa-IR" sz="2000" dirty="0"/>
          </a:p>
        </p:txBody>
      </p:sp>
      <p:pic>
        <p:nvPicPr>
          <p:cNvPr id="4" name="Picture 5" descr="Picture1"/>
          <p:cNvPicPr>
            <a:picLocks noChangeAspect="1" noChangeArrowheads="1" noCrop="1"/>
          </p:cNvPicPr>
          <p:nvPr/>
        </p:nvPicPr>
        <p:blipFill>
          <a:blip r:embed="rId2">
            <a:lum bright="3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373216"/>
            <a:ext cx="781050" cy="79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اعضاي </a:t>
            </a:r>
            <a:r>
              <a:rPr lang="fa-IR"/>
              <a:t>كميته 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endParaRPr lang="fa-IR" b="1" dirty="0" smtClean="0"/>
          </a:p>
          <a:p>
            <a:pPr lvl="0"/>
            <a:r>
              <a:rPr lang="fa-IR" smtClean="0"/>
              <a:t>مدير </a:t>
            </a:r>
            <a:r>
              <a:rPr lang="fa-IR" dirty="0"/>
              <a:t>دانش و تعالي سازماني؛</a:t>
            </a:r>
            <a:endParaRPr lang="en-US" sz="2800" b="1" dirty="0"/>
          </a:p>
          <a:p>
            <a:pPr lvl="0"/>
            <a:r>
              <a:rPr lang="fa-IR" dirty="0"/>
              <a:t>سه نفر از كارشناسان ذي‌صلاح شركت با پيشنهاد معاونين فني‌مهندسي و برنامه‌ريزي و توسعه و تاييد مدير عامل شركت؛</a:t>
            </a:r>
            <a:endParaRPr lang="en-US" sz="2800" b="1" dirty="0"/>
          </a:p>
          <a:p>
            <a:pPr lvl="0"/>
            <a:r>
              <a:rPr lang="fa-IR" dirty="0"/>
              <a:t>يك نفر به عنوان نماينده مدير عامل. </a:t>
            </a:r>
            <a:endParaRPr lang="fa-IR" dirty="0" smtClean="0"/>
          </a:p>
          <a:p>
            <a:pPr lvl="0"/>
            <a:endParaRPr lang="en-US" sz="2800" b="1" dirty="0"/>
          </a:p>
          <a:p>
            <a:endParaRPr lang="fa-I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356992"/>
            <a:ext cx="2910897" cy="25163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بررسی</a:t>
            </a:r>
            <a:r>
              <a:rPr lang="fa-IR" smtClean="0"/>
              <a:t> آماری</a:t>
            </a:r>
            <a:endParaRPr lang="fa-I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135804"/>
              </p:ext>
            </p:extLst>
          </p:nvPr>
        </p:nvGraphicFramePr>
        <p:xfrm>
          <a:off x="1259632" y="908720"/>
          <a:ext cx="3252451" cy="5266680"/>
        </p:xfrm>
        <a:graphic>
          <a:graphicData uri="http://schemas.openxmlformats.org/drawingml/2006/table">
            <a:tbl>
              <a:tblPr rtl="1"/>
              <a:tblGrid>
                <a:gridCol w="642421"/>
                <a:gridCol w="572252"/>
                <a:gridCol w="1088922"/>
                <a:gridCol w="948856"/>
              </a:tblGrid>
              <a:tr h="964553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2000" b="1" i="0" u="none" strike="noStrike" kern="1200" dirty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رديف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1" i="0" u="none" strike="noStrike" kern="1200" dirty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سال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1" i="0" u="none" strike="noStrike" kern="1200" dirty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تعداد كل درخواست‌ها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1" i="0" u="none" strike="noStrike" kern="1200" dirty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تعداد درخواست تائيد شده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47615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B Mitra"/>
                          <a:cs typeface="B Nazanin" pitchFamily="2" charset="-7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B Mitra"/>
                          <a:cs typeface="B Nazanin" pitchFamily="2" charset="-78"/>
                        </a:rPr>
                        <a:t>1388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B Mitra"/>
                          <a:cs typeface="B Nazanin" pitchFamily="2" charset="-78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B Mitra"/>
                          <a:cs typeface="B Nazanin" pitchFamily="2" charset="-78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1389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1390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1391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1392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20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latin typeface="B Mitra"/>
                        <a:ea typeface="+mn-ea"/>
                        <a:cs typeface="B Nazanin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1" i="0" u="none" strike="noStrike" kern="1200" dirty="0" smtClean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6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latin typeface="B Mitra"/>
                        <a:ea typeface="+mn-ea"/>
                        <a:cs typeface="B Nazanin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1" i="0" u="none" strike="noStrike" kern="1200" dirty="0" smtClean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1393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latin typeface="B Mitra"/>
                        <a:ea typeface="+mn-ea"/>
                        <a:cs typeface="B Nazanin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1" i="0" u="none" strike="noStrike" kern="1200" dirty="0" smtClean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19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latin typeface="B Mitra"/>
                        <a:ea typeface="+mn-ea"/>
                        <a:cs typeface="B Nazanin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1" i="0" u="none" strike="noStrike" kern="1200" dirty="0" smtClean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13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latin typeface="B Mitra"/>
                        <a:ea typeface="+mn-ea"/>
                        <a:cs typeface="B Nazanin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1" i="0" u="none" strike="noStrike" kern="1200" dirty="0" smtClean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7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latin typeface="B Mitra"/>
                        <a:ea typeface="+mn-ea"/>
                        <a:cs typeface="B Nazanin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1" i="0" u="none" strike="noStrike" kern="1200" dirty="0" smtClean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1394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latin typeface="B Mitra"/>
                        <a:ea typeface="+mn-ea"/>
                        <a:cs typeface="B Nazanin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59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latin typeface="B Mitra"/>
                        <a:ea typeface="+mn-ea"/>
                        <a:cs typeface="B Nazanin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27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latin typeface="B Mitra"/>
                        <a:ea typeface="+mn-ea"/>
                        <a:cs typeface="B Nazanin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168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fa-IR" sz="2400" b="1" i="0" u="none" strike="noStrike" kern="1200" dirty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جمع كل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400" b="1" i="0" u="none" strike="noStrike" kern="1200" dirty="0" smtClean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162</a:t>
                      </a:r>
                      <a:endParaRPr lang="en-US" sz="2400" b="1" i="0" u="none" strike="noStrike" kern="1200" dirty="0">
                        <a:solidFill>
                          <a:srgbClr val="000000"/>
                        </a:solidFill>
                        <a:latin typeface="B Mitra"/>
                        <a:ea typeface="+mn-ea"/>
                        <a:cs typeface="B Nazanin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400" b="1" i="0" u="none" strike="noStrike" kern="1200" dirty="0" smtClean="0">
                          <a:solidFill>
                            <a:srgbClr val="000000"/>
                          </a:solidFill>
                          <a:latin typeface="B Mitra"/>
                          <a:ea typeface="+mn-ea"/>
                          <a:cs typeface="B Nazanin" pitchFamily="2" charset="-78"/>
                        </a:rPr>
                        <a:t>82</a:t>
                      </a:r>
                      <a:endParaRPr lang="en-US" sz="2400" b="1" i="0" u="none" strike="noStrike" kern="1200" dirty="0">
                        <a:solidFill>
                          <a:srgbClr val="000000"/>
                        </a:solidFill>
                        <a:latin typeface="B Mitra"/>
                        <a:ea typeface="+mn-ea"/>
                        <a:cs typeface="B Nazanin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Down Arrow 4"/>
          <p:cNvSpPr/>
          <p:nvPr/>
        </p:nvSpPr>
        <p:spPr bwMode="auto">
          <a:xfrm>
            <a:off x="767667" y="1988840"/>
            <a:ext cx="432048" cy="3096344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788024" y="1482080"/>
            <a:ext cx="5112568" cy="3459088"/>
          </a:xfrm>
        </p:spPr>
        <p:txBody>
          <a:bodyPr>
            <a:normAutofit lnSpcReduction="10000"/>
          </a:bodyPr>
          <a:lstStyle/>
          <a:p>
            <a:pPr lvl="2"/>
            <a:r>
              <a:rPr lang="fa-IR" b="1" smtClean="0"/>
              <a:t>نرخ رشد سالانه </a:t>
            </a:r>
          </a:p>
          <a:p>
            <a:pPr lvl="2"/>
            <a:r>
              <a:rPr lang="fa-IR" b="1" smtClean="0"/>
              <a:t>نرخ سه برابری تقاضا نسبت به سال اول</a:t>
            </a:r>
          </a:p>
          <a:p>
            <a:pPr lvl="2"/>
            <a:r>
              <a:rPr lang="fa-IR" b="1" smtClean="0"/>
              <a:t>نرخ 3/35 برابری افزایش درخواست های تایید شده نسبت به سال اول</a:t>
            </a:r>
          </a:p>
          <a:p>
            <a:pPr lvl="2"/>
            <a:r>
              <a:rPr lang="fa-IR" b="1"/>
              <a:t>رشد </a:t>
            </a:r>
            <a:r>
              <a:rPr lang="fa-IR" b="1" smtClean="0"/>
              <a:t>سه برابری تقاضا </a:t>
            </a:r>
            <a:r>
              <a:rPr lang="fa-IR" b="1"/>
              <a:t>سال 94 نسبت به 93</a:t>
            </a:r>
          </a:p>
          <a:p>
            <a:pPr lvl="2"/>
            <a:r>
              <a:rPr lang="fa-IR" b="1" smtClean="0"/>
              <a:t>رشد دوبرابری مصوب سال 94 نسبت به 93</a:t>
            </a:r>
            <a:endParaRPr lang="fa-IR" b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بررسی آماری</a:t>
            </a: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4339549"/>
              </p:ext>
            </p:extLst>
          </p:nvPr>
        </p:nvGraphicFramePr>
        <p:xfrm>
          <a:off x="895341" y="1412776"/>
          <a:ext cx="7344815" cy="4832184"/>
        </p:xfrm>
        <a:graphic>
          <a:graphicData uri="http://schemas.openxmlformats.org/drawingml/2006/table">
            <a:tbl>
              <a:tblPr rtl="1"/>
              <a:tblGrid>
                <a:gridCol w="5603757"/>
                <a:gridCol w="919532"/>
                <a:gridCol w="821526"/>
              </a:tblGrid>
              <a:tr h="63011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99160" algn="l"/>
                        </a:tabLs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Nazanin"/>
                        </a:rPr>
                        <a:t>عنوان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Nazanin"/>
                        </a:rPr>
                        <a:t>تعداد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Nazanin"/>
                        </a:rPr>
                        <a:t>(درخواستها)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Nazanin"/>
                        </a:rPr>
                        <a:t>درصد از کل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525099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latin typeface="Calibri"/>
                          <a:ea typeface="Calibri"/>
                          <a:cs typeface="B Nazanin"/>
                        </a:rPr>
                        <a:t>تعداد كل طرح­هاي دريافت شده در كميته</a:t>
                      </a:r>
                      <a:endParaRPr lang="en-US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Nazanin"/>
                        </a:rPr>
                        <a:t>59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Nazanin"/>
                        </a:rPr>
                        <a:t>100%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540319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latin typeface="Calibri"/>
                          <a:ea typeface="Calibri"/>
                          <a:cs typeface="B Nazanin"/>
                        </a:rPr>
                        <a:t>تعداد طرحهای پیشنهادی متقاضی </a:t>
                      </a:r>
                      <a:r>
                        <a:rPr lang="fa-IR" sz="1600" u="sng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B Nazanin"/>
                        </a:rPr>
                        <a:t>کسر خدمت</a:t>
                      </a:r>
                      <a:endParaRPr lang="en-US" sz="1050" u="sng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Nazanin"/>
                        </a:rPr>
                        <a:t>32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Nazanin"/>
                        </a:rPr>
                        <a:t>54%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491941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latin typeface="Calibri"/>
                          <a:ea typeface="Calibri"/>
                          <a:cs typeface="B Nazanin"/>
                        </a:rPr>
                        <a:t>تعداد طرحهای پیشنهادی متقاضی حمایت مالی</a:t>
                      </a:r>
                      <a:endParaRPr lang="en-US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Nazanin"/>
                        </a:rPr>
                        <a:t>27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Nazanin"/>
                        </a:rPr>
                        <a:t>46%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547930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latin typeface="Calibri"/>
                          <a:ea typeface="Calibri"/>
                          <a:cs typeface="B Nazanin"/>
                        </a:rPr>
                        <a:t>تعداد طرحهای پیشنهادی که مورد حمایت قرار نگرفته و دراولویتهای شرکت نبوده اند(کسر خدمت و حمایت مالی)</a:t>
                      </a:r>
                      <a:endParaRPr lang="en-US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B Nazanin"/>
                        </a:rPr>
                        <a:t>22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B Nazanin"/>
                        </a:rPr>
                        <a:t>37%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547930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latin typeface="Calibri"/>
                          <a:ea typeface="Calibri"/>
                          <a:cs typeface="B Nazanin"/>
                        </a:rPr>
                        <a:t>تعداد طرحهای پیشنهادی که بدلیل نقص مدارک و عدم پیگیری توسط دانشجو، مسکوت مانده اند</a:t>
                      </a:r>
                      <a:endParaRPr lang="en-US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B Nazanin"/>
                        </a:rPr>
                        <a:t>10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B Nazanin"/>
                        </a:rPr>
                        <a:t>17%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420732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>
                          <a:latin typeface="Calibri"/>
                          <a:ea typeface="Calibri"/>
                          <a:cs typeface="B Nazanin"/>
                        </a:rPr>
                        <a:t>تعداد طرحهای پیشنهادی منجر به قرارداد و در حال انجام</a:t>
                      </a:r>
                      <a:endParaRPr lang="en-US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B Nazanin"/>
                        </a:rPr>
                        <a:t>8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B Nazanin"/>
                        </a:rPr>
                        <a:t>14%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821894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>
                          <a:latin typeface="Calibri"/>
                          <a:ea typeface="Calibri"/>
                          <a:cs typeface="B Nazanin"/>
                        </a:rPr>
                        <a:t>تعداد طرحهای پیشنهادی در مراحل تکمیل مدارک، ارسال جهت تعیین مشاور صنعتی، تنظیم قرارداد و یا در انتظار جوابیه ستاد کل نیروهای مسلح</a:t>
                      </a:r>
                      <a:endParaRPr lang="en-US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B Nazanin"/>
                        </a:rPr>
                        <a:t>19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B Nazanin"/>
                        </a:rPr>
                        <a:t>32%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8707" marR="58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</a:tbl>
          </a:graphicData>
        </a:graphic>
      </p:graphicFrame>
      <p:sp>
        <p:nvSpPr>
          <p:cNvPr id="5" name="Left-Up Arrow 4"/>
          <p:cNvSpPr/>
          <p:nvPr/>
        </p:nvSpPr>
        <p:spPr>
          <a:xfrm rot="8234325">
            <a:off x="458916" y="2783955"/>
            <a:ext cx="590719" cy="630087"/>
          </a:xfrm>
          <a:prstGeom prst="leftUpArrow">
            <a:avLst>
              <a:gd name="adj1" fmla="val 9685"/>
              <a:gd name="adj2" fmla="val 19247"/>
              <a:gd name="adj3" fmla="val 23722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/>
          </a:p>
        </p:txBody>
      </p:sp>
      <p:sp>
        <p:nvSpPr>
          <p:cNvPr id="6" name="Left Arrow 5"/>
          <p:cNvSpPr/>
          <p:nvPr/>
        </p:nvSpPr>
        <p:spPr>
          <a:xfrm rot="19643519">
            <a:off x="2285525" y="1934593"/>
            <a:ext cx="766402" cy="237729"/>
          </a:xfrm>
          <a:prstGeom prst="lef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/>
          </a:p>
        </p:txBody>
      </p:sp>
      <p:sp>
        <p:nvSpPr>
          <p:cNvPr id="7" name="TextBox 6"/>
          <p:cNvSpPr txBox="1"/>
          <p:nvPr/>
        </p:nvSpPr>
        <p:spPr>
          <a:xfrm>
            <a:off x="3707904" y="886385"/>
            <a:ext cx="180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b="1" u="sng" dirty="0" smtClean="0">
                <a:solidFill>
                  <a:srgbClr val="FF0000"/>
                </a:solidFill>
                <a:cs typeface="B Nazanin" panose="00000400000000000000" pitchFamily="2" charset="-78"/>
              </a:rPr>
              <a:t>سال 1394</a:t>
            </a:r>
            <a:endParaRPr lang="fa-IR" b="1" u="sng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32" presetClass="emph" presetSubtype="0" repeatCount="1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دانشگاه های تحت حمایت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smtClean="0"/>
              <a:t>دانشگاه صنعتی شریف </a:t>
            </a:r>
          </a:p>
          <a:p>
            <a:r>
              <a:rPr lang="fa-IR" smtClean="0"/>
              <a:t>دانشگاه شهیدبهشتی</a:t>
            </a:r>
          </a:p>
          <a:p>
            <a:r>
              <a:rPr lang="fa-IR"/>
              <a:t>دانشگاه صنعتی </a:t>
            </a:r>
            <a:r>
              <a:rPr lang="fa-IR"/>
              <a:t>خواجه </a:t>
            </a:r>
            <a:r>
              <a:rPr lang="fa-IR" smtClean="0"/>
              <a:t>نصیر</a:t>
            </a:r>
          </a:p>
          <a:p>
            <a:r>
              <a:rPr lang="fa-IR" smtClean="0"/>
              <a:t>دانشگاه صنعتی امیرکبیر</a:t>
            </a:r>
            <a:endParaRPr lang="fa-IR"/>
          </a:p>
          <a:p>
            <a:r>
              <a:rPr lang="fa-IR"/>
              <a:t>دانشگاه صنعتی اصفهان</a:t>
            </a:r>
          </a:p>
          <a:p>
            <a:r>
              <a:rPr lang="fa-IR" smtClean="0"/>
              <a:t>دانشگاه آزاد واحد علوم تحقیقات</a:t>
            </a:r>
          </a:p>
          <a:p>
            <a:r>
              <a:rPr lang="fa-IR"/>
              <a:t>دانشگاه </a:t>
            </a:r>
            <a:r>
              <a:rPr lang="fa-IR"/>
              <a:t>آزاد </a:t>
            </a:r>
            <a:r>
              <a:rPr lang="fa-IR" smtClean="0"/>
              <a:t>واحد خلیج فارس</a:t>
            </a:r>
          </a:p>
          <a:p>
            <a:r>
              <a:rPr lang="fa-IR" smtClean="0"/>
              <a:t>......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492896"/>
            <a:ext cx="3559696" cy="123600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81920843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موانع و مشکلات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fa-IR" dirty="0"/>
              <a:t>موانع و مشکلات استخراج شده گامی برای شناخت وضع موجود و ایجاد وضعیت </a:t>
            </a:r>
            <a:r>
              <a:rPr lang="fa-IR"/>
              <a:t>بهتر </a:t>
            </a:r>
            <a:r>
              <a:rPr lang="fa-IR" smtClean="0"/>
              <a:t>است: </a:t>
            </a:r>
            <a:endParaRPr lang="en-US" dirty="0"/>
          </a:p>
          <a:p>
            <a:pPr lvl="0" algn="just"/>
            <a:r>
              <a:rPr lang="fa-IR" smtClean="0"/>
              <a:t>عدم دسترسی کافی محققان به مدارک و اطلاعات علمی و فنی واقعی </a:t>
            </a:r>
            <a:r>
              <a:rPr lang="fa-IR" sz="1600" smtClean="0"/>
              <a:t>(مشکل سازمانی)</a:t>
            </a:r>
          </a:p>
          <a:p>
            <a:pPr algn="just"/>
            <a:r>
              <a:rPr lang="fa-IR" smtClean="0"/>
              <a:t>مشکل تردد محققین به داخل مجموعه ها</a:t>
            </a:r>
            <a:r>
              <a:rPr lang="fa-IR"/>
              <a:t> </a:t>
            </a:r>
            <a:r>
              <a:rPr lang="fa-IR" sz="1900"/>
              <a:t>(مشکل </a:t>
            </a:r>
            <a:r>
              <a:rPr lang="fa-IR" sz="1900"/>
              <a:t>سازمانی</a:t>
            </a:r>
            <a:r>
              <a:rPr lang="fa-IR" sz="1900" smtClean="0"/>
              <a:t>)</a:t>
            </a:r>
            <a:endParaRPr lang="fa-IR" sz="1900" smtClean="0"/>
          </a:p>
          <a:p>
            <a:pPr algn="just"/>
            <a:r>
              <a:rPr lang="fa-IR"/>
              <a:t>طولانی بودن روند تایید </a:t>
            </a:r>
            <a:r>
              <a:rPr lang="fa-IR"/>
              <a:t>امنیتی </a:t>
            </a:r>
            <a:r>
              <a:rPr lang="fa-IR" smtClean="0"/>
              <a:t>دانشجویان </a:t>
            </a:r>
            <a:r>
              <a:rPr lang="fa-IR" sz="1900"/>
              <a:t>(مشکل </a:t>
            </a:r>
            <a:r>
              <a:rPr lang="fa-IR" sz="1900"/>
              <a:t>سازمانی</a:t>
            </a:r>
            <a:r>
              <a:rPr lang="fa-IR" sz="1900" smtClean="0"/>
              <a:t>)</a:t>
            </a:r>
            <a:endParaRPr lang="en-US"/>
          </a:p>
          <a:p>
            <a:pPr lvl="0" algn="just"/>
            <a:r>
              <a:rPr lang="fa-IR"/>
              <a:t>ارتباطات ضعیف بین شرکت و دانشجو به جهت ندادن مجوز امنيت براي ايجاد پایگاه اينترنتي </a:t>
            </a:r>
            <a:r>
              <a:rPr lang="fa-IR"/>
              <a:t>مختص </a:t>
            </a:r>
            <a:r>
              <a:rPr lang="fa-IR"/>
              <a:t>کمیته </a:t>
            </a:r>
            <a:r>
              <a:rPr lang="fa-IR" sz="2100"/>
              <a:t>(مشکل سازمانی)</a:t>
            </a:r>
            <a:endParaRPr lang="en-US" sz="2100"/>
          </a:p>
          <a:p>
            <a:pPr algn="just"/>
            <a:r>
              <a:rPr lang="fa-IR" smtClean="0"/>
              <a:t>ناچيز </a:t>
            </a:r>
            <a:r>
              <a:rPr lang="fa-IR"/>
              <a:t>بودن مبلغ </a:t>
            </a:r>
            <a:r>
              <a:rPr lang="fa-IR"/>
              <a:t>حمايت </a:t>
            </a:r>
            <a:r>
              <a:rPr lang="fa-IR" smtClean="0"/>
              <a:t>مالی</a:t>
            </a:r>
            <a:r>
              <a:rPr lang="fa-IR"/>
              <a:t> </a:t>
            </a:r>
            <a:r>
              <a:rPr lang="fa-IR" sz="1900"/>
              <a:t>(مشکل سازمانی)</a:t>
            </a:r>
          </a:p>
          <a:p>
            <a:pPr lvl="0" algn="just"/>
            <a:r>
              <a:rPr lang="fa-IR" smtClean="0"/>
              <a:t>اعتقاد </a:t>
            </a:r>
            <a:r>
              <a:rPr lang="fa-IR" dirty="0" smtClean="0"/>
              <a:t>نداشتن معاونت فني و مهندسي شركت و مديريت نيروگاه به اهداف اين كميته</a:t>
            </a:r>
            <a:endParaRPr lang="en-US" dirty="0"/>
          </a:p>
          <a:p>
            <a:pPr lvl="0" algn="just"/>
            <a:r>
              <a:rPr lang="fa-IR" smtClean="0"/>
              <a:t>عدم </a:t>
            </a:r>
            <a:r>
              <a:rPr lang="fa-IR" dirty="0"/>
              <a:t>استقبال دانشگاه ها </a:t>
            </a:r>
            <a:r>
              <a:rPr lang="fa-IR" dirty="0" smtClean="0"/>
              <a:t>(از بعد مالی و از بعد عناوين اتمي) </a:t>
            </a:r>
            <a:endParaRPr lang="en-US" dirty="0"/>
          </a:p>
          <a:p>
            <a:pPr lvl="0" algn="just"/>
            <a:r>
              <a:rPr lang="fa-IR" smtClean="0"/>
              <a:t>کم </a:t>
            </a:r>
            <a:r>
              <a:rPr lang="fa-IR" dirty="0"/>
              <a:t>بودن تعداد پروژه های </a:t>
            </a:r>
            <a:r>
              <a:rPr lang="fa-IR"/>
              <a:t>کسر </a:t>
            </a:r>
            <a:r>
              <a:rPr lang="fa-IR" smtClean="0"/>
              <a:t>خدمت</a:t>
            </a:r>
          </a:p>
          <a:p>
            <a:pPr lvl="0" algn="just"/>
            <a:r>
              <a:rPr lang="fa-IR"/>
              <a:t>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b="1" dirty="0" smtClean="0"/>
              <a:t>راهكارهاي پيشنهادي</a:t>
            </a:r>
            <a:endParaRPr lang="fa-IR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0378985"/>
              </p:ext>
            </p:extLst>
          </p:nvPr>
        </p:nvGraphicFramePr>
        <p:xfrm>
          <a:off x="1187624" y="1556792"/>
          <a:ext cx="6264696" cy="3718496"/>
        </p:xfrm>
        <a:graphic>
          <a:graphicData uri="http://schemas.openxmlformats.org/drawingml/2006/table">
            <a:tbl>
              <a:tblPr rtl="1"/>
              <a:tblGrid>
                <a:gridCol w="579654"/>
                <a:gridCol w="5685042"/>
              </a:tblGrid>
              <a:tr h="45222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رديف</a:t>
                      </a:r>
                      <a:endParaRPr lang="en-US" sz="160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عنوان راهكارها</a:t>
                      </a:r>
                      <a:endParaRPr lang="en-US" sz="160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408284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1</a:t>
                      </a:r>
                      <a:endParaRPr lang="en-US" sz="160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 smtClean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برطرف</a:t>
                      </a:r>
                      <a:r>
                        <a:rPr lang="fa-IR" sz="1600" baseline="0" smtClean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 نمودن مشکلات سازمانی</a:t>
                      </a:r>
                      <a:endParaRPr lang="en-US" sz="160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408284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2</a:t>
                      </a:r>
                      <a:endParaRPr lang="en-US" sz="160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 smtClean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تسهیل در تردد</a:t>
                      </a:r>
                      <a:r>
                        <a:rPr lang="fa-IR" sz="1600" baseline="0" smtClean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 محققین</a:t>
                      </a:r>
                      <a:endParaRPr lang="en-US" sz="160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408284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3</a:t>
                      </a:r>
                      <a:endParaRPr lang="en-US" sz="160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پیش بینی ساز و کار مناسب  جهت ارائه اطلاعات مورد نیاز دانشجویان </a:t>
                      </a:r>
                      <a:endParaRPr lang="en-US" sz="1600" smtClean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408284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4</a:t>
                      </a:r>
                      <a:endParaRPr lang="en-US" sz="160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جهت گیری و سیاست گذاری در مسیر ایجاد هسته های مشترک همکاری با دانشگاهها</a:t>
                      </a:r>
                      <a:endParaRPr lang="en-US" sz="1600" smtClean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408284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5</a:t>
                      </a:r>
                      <a:endParaRPr lang="en-US" sz="160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تعامل با دانشگاهها و اساتید شاخص بطور تخصصی </a:t>
                      </a:r>
                      <a:endParaRPr lang="en-US" sz="1600" smtClean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408284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6</a:t>
                      </a:r>
                      <a:endParaRPr lang="en-US" sz="160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اصلاح عناوین پروژه ها با کمک اساتید برجسته و منتخب دانشگاهها</a:t>
                      </a:r>
                      <a:endParaRPr lang="en-US" sz="1600" smtClean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408284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 smtClean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7</a:t>
                      </a:r>
                      <a:endParaRPr lang="en-US" sz="160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هماهنگی با فاوا سازمان برای ایجاد وبگاه</a:t>
                      </a:r>
                      <a:endParaRPr lang="en-US" sz="1600" smtClean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408284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8</a:t>
                      </a:r>
                      <a:endParaRPr lang="en-US" sz="160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اصلاح مبالغ حمایتی واقدام جهت افزایش آن</a:t>
                      </a:r>
                      <a:endParaRPr lang="en-US" sz="1600" smtClean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5">
  <a:themeElements>
    <a:clrScheme name="01181339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01181339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01181339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81339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81339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81339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81339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81339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81339 7">
        <a:dk1>
          <a:srgbClr val="969696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7F7F7F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5" id="{BB8D0FD6-11A0-4BE2-9D83-DB3CEFD06B99}" vid="{DB752789-AA29-469D-A3B0-425B3941B5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Theme5</Template>
  <TotalTime>248</TotalTime>
  <Words>652</Words>
  <Application>Microsoft Office PowerPoint</Application>
  <PresentationFormat>On-screen Show (4:3)</PresentationFormat>
  <Paragraphs>130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Arial Black</vt:lpstr>
      <vt:lpstr>B Homa</vt:lpstr>
      <vt:lpstr>B Mitra</vt:lpstr>
      <vt:lpstr>B Nazanin</vt:lpstr>
      <vt:lpstr>B Titr</vt:lpstr>
      <vt:lpstr>Calibri</vt:lpstr>
      <vt:lpstr>Times New Roman</vt:lpstr>
      <vt:lpstr>Wingdings</vt:lpstr>
      <vt:lpstr>Theme5</vt:lpstr>
      <vt:lpstr>گزارش عملكرد   كميته حمايت از پروژه‌ها، پايان‌نامه‌ها و رساله‌هاي تحصيلي دوره تحصيلات تكميلي دانشگاه‌ها و مراكز پژوهشي  </vt:lpstr>
      <vt:lpstr>مقدمه</vt:lpstr>
      <vt:lpstr>اهداف</vt:lpstr>
      <vt:lpstr>اعضاي كميته </vt:lpstr>
      <vt:lpstr>بررسی آماری</vt:lpstr>
      <vt:lpstr>بررسی آماری</vt:lpstr>
      <vt:lpstr>دانشگاه های تحت حمایت</vt:lpstr>
      <vt:lpstr>موانع و مشکلات</vt:lpstr>
      <vt:lpstr>راهكارهاي پيشنهادي</vt:lpstr>
      <vt:lpstr>PowerPoint Presentation</vt:lpstr>
    </vt:vector>
  </TitlesOfParts>
  <Company>nppd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گزارش عملكرد   كميته حمايت از پروژه‌ها، پايان‌نامه‌ها و رساله‌هاي تحصيلي دانشجويان دوره تحصيلات تكميلي دانشگاه‌ها و مراكز پژوهشي</dc:title>
  <dc:creator>Test</dc:creator>
  <cp:lastModifiedBy>Lenovo</cp:lastModifiedBy>
  <cp:revision>35</cp:revision>
  <dcterms:created xsi:type="dcterms:W3CDTF">2016-05-25T14:42:52Z</dcterms:created>
  <dcterms:modified xsi:type="dcterms:W3CDTF">2016-05-25T08:35:04Z</dcterms:modified>
</cp:coreProperties>
</file>