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28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FBF6BAED-F78F-498F-82AF-E48E2C9A2C93}" type="datetimeFigureOut">
              <a:rPr lang="en-US"/>
              <a:pPr>
                <a:defRPr/>
              </a:pPr>
              <a:t>6/2/2014</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1CBF3A89-2788-4815-A565-418137A5125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4FA2767-2AF2-4DF3-950D-F7AA9D8238B9}" type="datetimeFigureOut">
              <a:rPr lang="en-US"/>
              <a:pPr>
                <a:defRPr/>
              </a:pPr>
              <a:t>6/2/2014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9A29E09-5EA9-4A25-B862-5A64B0DC352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9A3DA3C-2B87-4650-9764-73631E4E86E0}" type="datetimeFigureOut">
              <a:rPr lang="en-US"/>
              <a:pPr>
                <a:defRPr/>
              </a:pPr>
              <a:t>6/2/2014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CC3D53C-076D-4281-85FD-FB953F07CC1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2F22ABB1-464F-4FEF-AF75-9A666AD96670}" type="datetimeFigureOut">
              <a:rPr lang="en-US"/>
              <a:pPr>
                <a:defRPr/>
              </a:pPr>
              <a:t>6/2/2014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8E344EA-B6A7-47B2-859B-67510E4178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5E668A25-8951-44C1-B7D3-60FBF2915694}" type="datetimeFigureOut">
              <a:rPr lang="en-US"/>
              <a:pPr>
                <a:defRPr/>
              </a:pPr>
              <a:t>6/2/2014</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A2966019-3A53-4110-9704-377EE2C439A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1D6FC8A5-0256-47B0-BB20-FC5FEF48858D}" type="datetimeFigureOut">
              <a:rPr lang="en-US"/>
              <a:pPr>
                <a:defRPr/>
              </a:pPr>
              <a:t>6/2/2014</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08BCE47-5A44-4046-BF36-79ECC9322D1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456D4D0A-88E4-4C55-978D-3F8C7A3EC8BC}" type="datetimeFigureOut">
              <a:rPr lang="en-US"/>
              <a:pPr>
                <a:defRPr/>
              </a:pPr>
              <a:t>6/2/2014</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27AD2F5B-B2A9-4D69-A510-952E3CB146E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A5BFA617-D271-400B-BD88-5C710C5F46FB}" type="datetimeFigureOut">
              <a:rPr lang="en-US"/>
              <a:pPr>
                <a:defRPr/>
              </a:pPr>
              <a:t>6/2/2014</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0720B2D9-8B07-45D0-B794-21A29D66B02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398CB66-3AB3-485E-A55B-57AD76F8C3D2}" type="datetimeFigureOut">
              <a:rPr lang="en-US"/>
              <a:pPr>
                <a:defRPr/>
              </a:pPr>
              <a:t>6/2/2014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BDB6154-455A-4438-A11E-DF8EBE82C90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1AF67967-36A0-408E-B6A7-BDB9BD42E68C}" type="datetimeFigureOut">
              <a:rPr lang="en-US"/>
              <a:pPr>
                <a:defRPr/>
              </a:pPr>
              <a:t>6/2/2014</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35C91D1-4F65-4506-970E-2452105ED1E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B9D178D-B34D-49B0-AFAB-D32D4E9549B8}" type="datetimeFigureOut">
              <a:rPr lang="en-US"/>
              <a:pPr>
                <a:defRPr/>
              </a:pPr>
              <a:t>6/2/2014</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456F1101-6D9B-44C7-81B6-CF5AFB258F4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rtl="0" eaLnBrk="1" fontAlgn="auto" latinLnBrk="0" hangingPunct="1">
              <a:spcBef>
                <a:spcPts val="0"/>
              </a:spcBef>
              <a:spcAft>
                <a:spcPts val="0"/>
              </a:spcAft>
              <a:defRPr kumimoji="0" sz="1000">
                <a:solidFill>
                  <a:schemeClr val="tx1"/>
                </a:solidFill>
                <a:latin typeface="+mn-lt"/>
                <a:cs typeface="+mn-cs"/>
              </a:defRPr>
            </a:lvl1pPr>
            <a:extLst/>
          </a:lstStyle>
          <a:p>
            <a:pPr>
              <a:defRPr/>
            </a:pPr>
            <a:fld id="{F2B6E3E2-C9FA-4B1C-95F6-BFB54C942649}" type="datetimeFigureOut">
              <a:rPr lang="en-US"/>
              <a:pPr>
                <a:defRPr/>
              </a:pPr>
              <a:t>6/2/2014</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rtl="0"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rtl="0" eaLnBrk="1" fontAlgn="auto" latinLnBrk="0" hangingPunct="1">
              <a:spcBef>
                <a:spcPts val="0"/>
              </a:spcBef>
              <a:spcAft>
                <a:spcPts val="0"/>
              </a:spcAft>
              <a:defRPr kumimoji="0" sz="1000" b="0">
                <a:solidFill>
                  <a:schemeClr val="tx1"/>
                </a:solidFill>
                <a:latin typeface="+mn-lt"/>
                <a:cs typeface="+mn-cs"/>
              </a:defRPr>
            </a:lvl1pPr>
            <a:extLst/>
          </a:lstStyle>
          <a:p>
            <a:pPr>
              <a:defRPr/>
            </a:pPr>
            <a:fld id="{9F7410AC-C17F-4EA8-9A6C-3BEE13862D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itchFamily="34" charset="0"/>
        </a:defRPr>
      </a:lvl2pPr>
      <a:lvl3pPr algn="l" rtl="1" eaLnBrk="0" fontAlgn="base" hangingPunct="0">
        <a:spcBef>
          <a:spcPct val="0"/>
        </a:spcBef>
        <a:spcAft>
          <a:spcPct val="0"/>
        </a:spcAft>
        <a:defRPr sz="4100" b="1">
          <a:solidFill>
            <a:schemeClr val="tx2"/>
          </a:solidFill>
          <a:latin typeface="Lucida Sans Unicode" pitchFamily="34" charset="0"/>
        </a:defRPr>
      </a:lvl3pPr>
      <a:lvl4pPr algn="l" rtl="1" eaLnBrk="0" fontAlgn="base" hangingPunct="0">
        <a:spcBef>
          <a:spcPct val="0"/>
        </a:spcBef>
        <a:spcAft>
          <a:spcPct val="0"/>
        </a:spcAft>
        <a:defRPr sz="4100" b="1">
          <a:solidFill>
            <a:schemeClr val="tx2"/>
          </a:solidFill>
          <a:latin typeface="Lucida Sans Unicode" pitchFamily="34" charset="0"/>
        </a:defRPr>
      </a:lvl4pPr>
      <a:lvl5pPr algn="l" rtl="1" eaLnBrk="0" fontAlgn="base" hangingPunct="0">
        <a:spcBef>
          <a:spcPct val="0"/>
        </a:spcBef>
        <a:spcAft>
          <a:spcPct val="0"/>
        </a:spcAft>
        <a:defRPr sz="4100" b="1">
          <a:solidFill>
            <a:schemeClr val="tx2"/>
          </a:solidFill>
          <a:latin typeface="Lucida Sans Unicode" pitchFamily="34" charset="0"/>
        </a:defRPr>
      </a:lvl5pPr>
      <a:lvl6pPr marL="457200" algn="l" rtl="1" fontAlgn="base">
        <a:spcBef>
          <a:spcPct val="0"/>
        </a:spcBef>
        <a:spcAft>
          <a:spcPct val="0"/>
        </a:spcAft>
        <a:defRPr sz="4100" b="1">
          <a:solidFill>
            <a:schemeClr val="tx2"/>
          </a:solidFill>
          <a:latin typeface="Lucida Sans Unicode" pitchFamily="34" charset="0"/>
        </a:defRPr>
      </a:lvl6pPr>
      <a:lvl7pPr marL="914400" algn="l" rtl="1" fontAlgn="base">
        <a:spcBef>
          <a:spcPct val="0"/>
        </a:spcBef>
        <a:spcAft>
          <a:spcPct val="0"/>
        </a:spcAft>
        <a:defRPr sz="4100" b="1">
          <a:solidFill>
            <a:schemeClr val="tx2"/>
          </a:solidFill>
          <a:latin typeface="Lucida Sans Unicode" pitchFamily="34" charset="0"/>
        </a:defRPr>
      </a:lvl7pPr>
      <a:lvl8pPr marL="1371600" algn="l" rtl="1" fontAlgn="base">
        <a:spcBef>
          <a:spcPct val="0"/>
        </a:spcBef>
        <a:spcAft>
          <a:spcPct val="0"/>
        </a:spcAft>
        <a:defRPr sz="4100" b="1">
          <a:solidFill>
            <a:schemeClr val="tx2"/>
          </a:solidFill>
          <a:latin typeface="Lucida Sans Unicode" pitchFamily="34" charset="0"/>
        </a:defRPr>
      </a:lvl8pPr>
      <a:lvl9pPr marL="1828800" algn="l" rtl="1" fontAlgn="base">
        <a:spcBef>
          <a:spcPct val="0"/>
        </a:spcBef>
        <a:spcAft>
          <a:spcPct val="0"/>
        </a:spcAft>
        <a:defRPr sz="4100" b="1">
          <a:solidFill>
            <a:schemeClr val="tx2"/>
          </a:solidFill>
          <a:latin typeface="Lucida Sans Unicode"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81000" y="457200"/>
            <a:ext cx="8153400" cy="4343400"/>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4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fa-IR" sz="4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4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4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A General Introduction to NPPs Repairs and  Support Company (TAPNA Co.) </a:t>
            </a:r>
            <a:r>
              <a:rPr kumimoji="0" lang="fa-IR" sz="4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4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endParaRPr kumimoji="0" lang="fa-IR" sz="4800" b="1" i="0" u="none" strike="noStrike" kern="1200" cap="none" spc="0" normalizeH="0" baseline="0" noProof="0" dirty="0">
              <a:ln>
                <a:noFill/>
              </a:ln>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81000" y="457200"/>
            <a:ext cx="8534400" cy="5410200"/>
          </a:xfrm>
          <a:prstGeom prst="rect">
            <a:avLst/>
          </a:prstGeom>
        </p:spPr>
        <p:txBody>
          <a:bodyPr vert="horz" rtlCol="0" anchor="ctr">
            <a:noAutofit/>
            <a:scene3d>
              <a:camera prst="orthographicFront"/>
              <a:lightRig rig="soft" dir="t"/>
            </a:scene3d>
            <a:sp3d prstMaterial="softEdge">
              <a:bevelT w="25400" h="25400"/>
            </a:sp3d>
          </a:bodyPr>
          <a:lstStyle/>
          <a:p>
            <a:pPr marL="742950" marR="0" lvl="0" indent="-742950" algn="l" defTabSz="914400" rtl="1" eaLnBrk="1" fontAlgn="auto" latinLnBrk="0" hangingPunct="1">
              <a:lnSpc>
                <a:spcPct val="100000"/>
              </a:lnSpc>
              <a:spcBef>
                <a:spcPct val="0"/>
              </a:spcBef>
              <a:spcAft>
                <a:spcPts val="0"/>
              </a:spcAft>
              <a:buClrTx/>
              <a:buSzTx/>
              <a:buFontTx/>
              <a:buNone/>
              <a:tabLst/>
              <a:defRPr/>
            </a:pPr>
            <a:r>
              <a:rPr kumimoji="0" lang="fa-IR"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1- Training M&amp;R Personnel;</a:t>
            </a:r>
            <a:b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2- Providing and purchasing the Spare Parts</a:t>
            </a:r>
            <a:b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3- Participating in Updating and Upgrading the technical systems and equipment  of BNPP</a:t>
            </a:r>
            <a:b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4-Enjoying the advanced auxiliary equipment and tools for repair (ACCESSORIES)</a:t>
            </a:r>
            <a:b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5-Enjoying the new software systems in the field of M&amp;R (CMMS)</a:t>
            </a:r>
            <a:br>
              <a:rPr kumimoji="0" lang="en-US"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endParaRPr kumimoji="0" lang="fa-IR"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09600" y="381000"/>
            <a:ext cx="8229600" cy="55165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justLow"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en-US"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44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NPPs Repairs and Support Company (TAPNA Co.) was established in 2010 with the aim of offering the support services and performing the maintenance and repairs operations of NPPs.</a:t>
            </a:r>
            <a:endParaRPr kumimoji="0" lang="fa-IR" sz="4400" b="1" i="0" u="none" strike="noStrike" kern="1200" cap="none" spc="-15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09600" y="304800"/>
            <a:ext cx="8305800" cy="5287962"/>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TAPNA Co. started its activities since 2011by supporting the BNPP-1 Operating Co. through providing the necessary manpower.</a:t>
            </a:r>
            <a:endParaRPr kumimoji="0" lang="fa-IR" sz="4400" b="1" i="0" u="none" strike="noStrike" kern="1200" cap="none" spc="0" normalizeH="0" baseline="0" noProof="0" dirty="0">
              <a:ln>
                <a:noFill/>
              </a:ln>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33400" y="457200"/>
            <a:ext cx="8382000" cy="52879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en-US"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After commissioning and operating BNPP-1, the responsibility of managing and performing the planned, current and emergency repairs of NPP equipment was transferred to TAPNA Co.</a:t>
            </a:r>
            <a:r>
              <a:rPr kumimoji="0" lang="fa-IR"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endParaRPr kumimoji="0" lang="fa-IR"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Box 3"/>
          <p:cNvSpPr txBox="1">
            <a:spLocks noChangeArrowheads="1"/>
          </p:cNvSpPr>
          <p:nvPr/>
        </p:nvSpPr>
        <p:spPr bwMode="auto">
          <a:xfrm>
            <a:off x="533400" y="457200"/>
            <a:ext cx="8153400" cy="4401205"/>
          </a:xfrm>
          <a:prstGeom prst="rect">
            <a:avLst/>
          </a:prstGeom>
          <a:noFill/>
          <a:ln w="9525">
            <a:noFill/>
            <a:miter lim="800000"/>
            <a:headEnd/>
            <a:tailEnd/>
          </a:ln>
        </p:spPr>
        <p:txBody>
          <a:bodyPr wrap="square">
            <a:spAutoFit/>
          </a:bodyPr>
          <a:lstStyle/>
          <a:p>
            <a:pPr algn="just" rtl="0"/>
            <a:r>
              <a:rPr lang="en-US" sz="2800" dirty="0">
                <a:latin typeface="Lucida Sans Unicode" pitchFamily="34" charset="0"/>
                <a:cs typeface="B Nazanin" pitchFamily="2" charset="-78"/>
              </a:rPr>
              <a:t>From the middle of 2012, planning for performing the first planned repairs of NPP in 2013 began and TAPNA Co. managed and performed the following:  preparation activities of workshops, provision of required manpower since 2013 through recruiting and employing people , employing the contractual companies through concluding the contract and provision of necessary equipment and machinery within the contractual program.</a:t>
            </a:r>
            <a:endParaRPr lang="en-US" sz="2800" dirty="0">
              <a:latin typeface="Lucida Sans Unicode"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09600" y="457200"/>
            <a:ext cx="8229600" cy="4906962"/>
          </a:xfrm>
          <a:prstGeom prst="rect">
            <a:avLst/>
          </a:prstGeom>
        </p:spPr>
        <p:txBody>
          <a:bodyPr anchor="ctr">
            <a:normAutofit/>
            <a:scene3d>
              <a:camera prst="orthographicFront"/>
              <a:lightRig rig="soft" dir="t"/>
            </a:scene3d>
            <a:sp3d prstMaterial="softEdge">
              <a:bevelT w="25400" h="25400"/>
            </a:sp3d>
          </a:bodyPr>
          <a:lstStyle/>
          <a:p>
            <a:pPr algn="just" rtl="0" fontAlgn="auto">
              <a:spcAft>
                <a:spcPts val="0"/>
              </a:spcAft>
              <a:defRPr/>
            </a:pPr>
            <a:r>
              <a:rPr lang="en-US" sz="4000" dirty="0">
                <a:latin typeface="+mj-lt"/>
                <a:ea typeface="+mj-ea"/>
                <a:cs typeface="B Nazanin" pitchFamily="2" charset="-78"/>
              </a:rPr>
              <a:t>After getting prepared and obtaining the necessary legal permits, the first planned repairs started since February 2014 and ended in May 2014.</a:t>
            </a:r>
            <a:endParaRPr lang="fa-IR" sz="4000" dirty="0">
              <a:latin typeface="+mj-lt"/>
              <a:ea typeface="+mj-ea"/>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33400" y="457200"/>
            <a:ext cx="8458200" cy="56689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
            </a:r>
            <a:br>
              <a:rPr kumimoji="0" lang="en-US"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rPr>
              <a:t>In this period of repairs, a part of activities was handed over to the domestic and international contractors and another  part was implemented by the experts of BNPP-1 Operating Company and TAPNA Company.</a:t>
            </a:r>
            <a:endParaRPr kumimoji="0" lang="fa-IR"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09600" y="457200"/>
            <a:ext cx="8229600" cy="5059362"/>
          </a:xfrm>
          <a:prstGeom prst="rect">
            <a:avLst/>
          </a:prstGeom>
        </p:spPr>
        <p:txBody>
          <a:bodyPr anchor="ctr">
            <a:scene3d>
              <a:camera prst="orthographicFront"/>
              <a:lightRig rig="soft" dir="t"/>
            </a:scene3d>
            <a:sp3d prstMaterial="softEdge">
              <a:bevelT w="25400" h="25400"/>
            </a:sp3d>
          </a:bodyPr>
          <a:lstStyle/>
          <a:p>
            <a:pPr algn="just" rtl="0" fontAlgn="auto">
              <a:spcAft>
                <a:spcPts val="0"/>
              </a:spcAft>
              <a:defRPr/>
            </a:pPr>
            <a:r>
              <a:rPr lang="en-US" sz="3200" dirty="0">
                <a:latin typeface="+mj-lt"/>
                <a:ea typeface="+mj-ea"/>
                <a:cs typeface="B Nazanin" pitchFamily="2" charset="-78"/>
              </a:rPr>
              <a:t>After the successful accomplishment of first planned repairs of BNPP, planning for performing the second planned repairs at the beginning of 2015 is being started with the aim of shortening the repairs period and promoting the qualitative and quantitative level of services offered and including the economic parameters.  </a:t>
            </a:r>
            <a:endParaRPr lang="fa-IR" sz="3200" dirty="0">
              <a:latin typeface="+mj-lt"/>
              <a:ea typeface="+mj-ea"/>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33400" y="304800"/>
            <a:ext cx="8229600" cy="502920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fa-IR" sz="44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mj-cs"/>
              </a:rPr>
              <a:t/>
            </a:r>
            <a:br>
              <a:rPr kumimoji="0" lang="fa-IR" sz="44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mj-lt"/>
                <a:ea typeface="+mj-ea"/>
                <a:cs typeface="+mj-cs"/>
              </a:rPr>
              <a:t>Titles and Fields of Cooperation with Experienced Companies in Repairs </a:t>
            </a:r>
            <a:endParaRPr kumimoji="0" lang="fa-IR" sz="4400" b="1" i="0" u="none" strike="noStrike" kern="1200" cap="none" spc="0" normalizeH="0" baseline="0" noProof="0" dirty="0">
              <a:ln>
                <a:noFill/>
              </a:ln>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226</TotalTime>
  <Words>159</Words>
  <Application>Microsoft Office PowerPoint</Application>
  <PresentationFormat>On-screen Show (4:3)</PresentationFormat>
  <Paragraphs>10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Lucida Sans Unicode</vt:lpstr>
      <vt:lpstr>Wingdings 3</vt:lpstr>
      <vt:lpstr>Verdana</vt:lpstr>
      <vt:lpstr>Wingdings 2</vt:lpstr>
      <vt:lpstr>Calibri</vt:lpstr>
      <vt:lpstr>B Nazanin</vt:lpstr>
      <vt:lpstr>Concourse</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معرفي اجمالي شركت تعميرات و پشتيباني نيروگاههاي اتمي(تپنا)</dc:title>
  <dc:creator/>
  <cp:lastModifiedBy>hajijalili</cp:lastModifiedBy>
  <cp:revision>66</cp:revision>
  <dcterms:created xsi:type="dcterms:W3CDTF">2006-08-16T00:00:00Z</dcterms:created>
  <dcterms:modified xsi:type="dcterms:W3CDTF">2014-06-02T10:10:48Z</dcterms:modified>
</cp:coreProperties>
</file>