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0" r:id="rId5"/>
    <p:sldId id="259" r:id="rId6"/>
    <p:sldId id="258" r:id="rId7"/>
    <p:sldId id="261" r:id="rId8"/>
    <p:sldId id="262" r:id="rId9"/>
    <p:sldId id="268" r:id="rId10"/>
    <p:sldId id="267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D7D1-A9E5-4C81-A6FD-0023B39C0B57}" type="datetimeFigureOut">
              <a:rPr lang="en-US" smtClean="0"/>
              <a:t>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98579-180A-4332-92DC-C90D5322AA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dirty="0"/>
              <a:t>بررسي و رسيدگي به كاركنان مساله­ساز</a:t>
            </a:r>
            <a:endParaRPr lang="en-US" dirty="0"/>
          </a:p>
          <a:p>
            <a:pPr algn="r" rtl="1"/>
            <a:r>
              <a:rPr lang="fa-IR" dirty="0"/>
              <a:t>تعریف عملیاتی </a:t>
            </a:r>
            <a:r>
              <a:rPr lang="ar-SA" dirty="0"/>
              <a:t>این متغیر شامل مولفه­های ذیل می­باشد:</a:t>
            </a:r>
            <a:endParaRPr lang="en-US" dirty="0"/>
          </a:p>
          <a:p>
            <a:pPr lvl="0" algn="r" rtl="1"/>
            <a:r>
              <a:rPr lang="ar-SA" dirty="0"/>
              <a:t>در مرحله اولیه تضاد، آنرا شناسایی می‏کند.</a:t>
            </a:r>
            <a:endParaRPr lang="en-US" dirty="0"/>
          </a:p>
          <a:p>
            <a:pPr lvl="0" algn="r" rtl="1"/>
            <a:r>
              <a:rPr lang="ar-SA" dirty="0"/>
              <a:t>تضاد را با همکاران حل می‏کند.</a:t>
            </a:r>
            <a:endParaRPr lang="en-US" dirty="0"/>
          </a:p>
          <a:p>
            <a:pPr lvl="0" algn="r" rtl="1"/>
            <a:r>
              <a:rPr lang="ar-SA" dirty="0"/>
              <a:t>تضاد را با زیردستان حل می‏کند.</a:t>
            </a:r>
            <a:endParaRPr lang="en-US" dirty="0"/>
          </a:p>
          <a:p>
            <a:pPr lvl="0" algn="r" rtl="1"/>
            <a:r>
              <a:rPr lang="ar-SA" dirty="0"/>
              <a:t>به اوضاع کارکنان مسئله ساز رسیدگی می‏کند.</a:t>
            </a:r>
            <a:endParaRPr lang="en-US" dirty="0"/>
          </a:p>
          <a:p>
            <a:pPr lvl="0" algn="r" rtl="1"/>
            <a:r>
              <a:rPr lang="ar-SA" dirty="0"/>
              <a:t>به زیردستان انگیزه می‏دهد.</a:t>
            </a:r>
            <a:endParaRPr lang="en-US" dirty="0"/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/>
            <a:r>
              <a:rPr lang="ar-SA" dirty="0"/>
              <a:t>حمايت فني</a:t>
            </a:r>
            <a:endParaRPr lang="en-US" dirty="0"/>
          </a:p>
          <a:p>
            <a:pPr algn="r" rtl="1"/>
            <a:r>
              <a:rPr lang="fa-IR" dirty="0"/>
              <a:t>تعریف </a:t>
            </a:r>
            <a:r>
              <a:rPr lang="ar-SA" dirty="0"/>
              <a:t>این متغیر شامل مولفه­های ذیل می­باشد:</a:t>
            </a:r>
            <a:endParaRPr lang="en-US" dirty="0"/>
          </a:p>
          <a:p>
            <a:pPr lvl="0" algn="r" rtl="1"/>
            <a:r>
              <a:rPr lang="ar-SA" dirty="0"/>
              <a:t>کارکنان را در مسائل فنی حمایت می­کند.</a:t>
            </a:r>
            <a:endParaRPr lang="en-US" dirty="0"/>
          </a:p>
          <a:p>
            <a:pPr lvl="0" algn="r" rtl="1"/>
            <a:r>
              <a:rPr lang="ar-SA" dirty="0"/>
              <a:t>به هنگام ایجاد مسئله یا سئوال به سرعت آماده می­باشد.</a:t>
            </a:r>
            <a:endParaRPr lang="en-US" dirty="0"/>
          </a:p>
          <a:p>
            <a:pPr lvl="0" algn="r" rtl="1"/>
            <a:r>
              <a:rPr lang="ar-SA" dirty="0"/>
              <a:t>دانش فنی را در اختیار کارکنان قرار می­دهد.</a:t>
            </a:r>
            <a:endParaRPr lang="en-US" dirty="0"/>
          </a:p>
          <a:p>
            <a:pPr lvl="0" algn="r" rtl="1"/>
            <a:r>
              <a:rPr lang="ar-SA" dirty="0"/>
              <a:t>انجام وظايف</a:t>
            </a:r>
            <a:endParaRPr lang="en-US" dirty="0"/>
          </a:p>
          <a:p>
            <a:pPr algn="r" rtl="1"/>
            <a:r>
              <a:rPr lang="fa-IR" dirty="0"/>
              <a:t>تعریف عملیاتی </a:t>
            </a:r>
            <a:r>
              <a:rPr lang="ar-SA" dirty="0"/>
              <a:t>این متغیر شامل مولفه­های ذیل می­باشد:</a:t>
            </a:r>
            <a:endParaRPr lang="en-US" dirty="0"/>
          </a:p>
          <a:p>
            <a:pPr lvl="0" algn="r" rtl="1"/>
            <a:r>
              <a:rPr lang="ar-SA" dirty="0"/>
              <a:t>تصمیمات سریع و روشن می­گیرد.</a:t>
            </a:r>
            <a:endParaRPr lang="en-US" dirty="0"/>
          </a:p>
          <a:p>
            <a:pPr lvl="0" algn="r" rtl="1"/>
            <a:r>
              <a:rPr lang="ar-SA" dirty="0"/>
              <a:t>اشتباهات را می‏پذیرد.</a:t>
            </a:r>
            <a:endParaRPr lang="en-US" dirty="0"/>
          </a:p>
          <a:p>
            <a:pPr lvl="0" algn="r" rtl="1"/>
            <a:r>
              <a:rPr lang="ar-SA" dirty="0"/>
              <a:t>مسائل را تحلیل کرده و بهترین راه حل­ها را پیدا می­کند.</a:t>
            </a:r>
            <a:endParaRPr lang="en-US" dirty="0"/>
          </a:p>
          <a:p>
            <a:pPr lvl="0" algn="r" rtl="1"/>
            <a:r>
              <a:rPr lang="ar-SA" dirty="0"/>
              <a:t>بطور اثربخش زمان را مدیریت می­کند.</a:t>
            </a:r>
            <a:endParaRPr lang="en-US" dirty="0"/>
          </a:p>
          <a:p>
            <a:pPr lvl="0" algn="r" rtl="1"/>
            <a:r>
              <a:rPr lang="ar-SA" dirty="0"/>
              <a:t>به عنوان یک الگو و نمونه می­باشد (از نظر قابلیت، اعتماد، اعتبار و صداقت و...)</a:t>
            </a:r>
            <a:endParaRPr lang="en-US" dirty="0"/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/>
              <a:t>توانمندی‌های مديران و كاركنان، روشی را برای ارزیابی و بهبود عملكرد </a:t>
            </a:r>
            <a:endParaRPr lang="en-US" dirty="0" smtClean="0"/>
          </a:p>
          <a:p>
            <a:pPr algn="r" rtl="1"/>
            <a:r>
              <a:rPr lang="fa-IR" dirty="0" smtClean="0"/>
              <a:t>● </a:t>
            </a:r>
            <a:r>
              <a:rPr lang="fa-IR" dirty="0"/>
              <a:t>اولا كارآ و اثربخش باشد و به گونه‌ای كم هزینه و بهنگام، ‌عملكرد افراد را ارزیابی نموده و بهبود بخشد.</a:t>
            </a:r>
            <a:endParaRPr lang="en-US" dirty="0"/>
          </a:p>
          <a:p>
            <a:pPr algn="r" rtl="1"/>
            <a:r>
              <a:rPr lang="fa-IR" dirty="0"/>
              <a:t>● ثانیا: هزینه‌های آموزش را بهینه‌سازی نماید.</a:t>
            </a:r>
            <a:endParaRPr lang="en-US" dirty="0"/>
          </a:p>
          <a:p>
            <a:pPr algn="r" rtl="1"/>
            <a:r>
              <a:rPr lang="fa-IR" dirty="0"/>
              <a:t>● ثالثا: رهبرانی را پرورش دهد كه در كاركنان انگیزه و عشق به كار ایجاد كنند و موجب كاهش ترك خدمت و افزایش بهره‌وری كلی سازمان شوند.</a:t>
            </a:r>
            <a:endParaRPr lang="en-US" dirty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هدف اصلی تحقيق</a:t>
            </a:r>
            <a:endParaRPr lang="en-US" b="1" dirty="0"/>
          </a:p>
          <a:p>
            <a:pPr algn="r"/>
            <a:r>
              <a:rPr lang="fa-IR" dirty="0"/>
              <a:t>ارائه روشی به­منظور ارزيابي شایستگی­های مدیران واحدهای تولیدی بر اساس مدل توماس زوئیک، در شرکت­های تولیدی مستقر در شهرک صنعتی بوشهر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b="1" dirty="0"/>
              <a:t>اهداف ویژه تحقيق</a:t>
            </a:r>
            <a:endParaRPr lang="en-US" b="1" dirty="0"/>
          </a:p>
          <a:p>
            <a:pPr lvl="0" algn="r" rtl="1"/>
            <a:r>
              <a:rPr lang="fa-IR" dirty="0"/>
              <a:t>ارزيابي ابعاد مختلف شايستگي مدیران واحدهای تولیدی مستقر در شهرک صنعتی بوشهر</a:t>
            </a:r>
            <a:endParaRPr lang="en-US" dirty="0"/>
          </a:p>
          <a:p>
            <a:pPr lvl="0" algn="r" rtl="1"/>
            <a:r>
              <a:rPr lang="fa-IR" dirty="0"/>
              <a:t>اولویت­بندی هر یک از ابعاد مختلف شايستگي مدیران واحدهای تولیدی مستقر در شهرک صنعتی بوشهر</a:t>
            </a:r>
            <a:endParaRPr lang="en-US" dirty="0"/>
          </a:p>
          <a:p>
            <a:pPr lvl="0" algn="r" rtl="1"/>
            <a:r>
              <a:rPr lang="ar-SA" dirty="0"/>
              <a:t>ارائه بازخورد از نقطه­نظرات، انتظارات و دیدگاه­های کارشناسان، مدیران و متخصصان امر، </a:t>
            </a:r>
            <a:r>
              <a:rPr lang="fa-IR" dirty="0"/>
              <a:t>در ارتباط با شايستگي مدیران واحدهای تولیدی مستقر در شهرک صنعتی بوشهر</a:t>
            </a:r>
            <a:endParaRPr lang="en-US" dirty="0"/>
          </a:p>
          <a:p>
            <a:pPr lvl="0" algn="r" rtl="1"/>
            <a:r>
              <a:rPr lang="ar-SA" dirty="0"/>
              <a:t>ارائه راهکارها و الگویی جهت بهبود هر يك از </a:t>
            </a:r>
            <a:r>
              <a:rPr lang="fa-IR" dirty="0"/>
              <a:t>ابعاد شايستگي مدیران واحدهای تولیدی مستقر در شهرک صنعتی بوشهر</a:t>
            </a:r>
            <a:endParaRPr lang="en-US" dirty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r>
              <a:rPr lang="ar-SA" b="1" dirty="0"/>
              <a:t>سؤال اصلی تحقیق</a:t>
            </a:r>
            <a:endParaRPr lang="en-US" b="1" dirty="0"/>
          </a:p>
          <a:p>
            <a:pPr algn="r" rtl="1"/>
            <a:r>
              <a:rPr lang="fa-IR" dirty="0"/>
              <a:t>ارزيابي شایستگی‏های مدیران واحدهای تولیدی بر اساس شاخص‏هاي مدل توماس زوئیک چگونه مي‏باشد؟</a:t>
            </a:r>
            <a:endParaRPr lang="en-US" dirty="0"/>
          </a:p>
          <a:p>
            <a:pPr algn="r" rtl="1"/>
            <a:r>
              <a:rPr lang="ar-SA" b="1" dirty="0"/>
              <a:t>سؤالات فرعی تحقیق</a:t>
            </a:r>
            <a:endParaRPr lang="en-US" b="1" dirty="0"/>
          </a:p>
          <a:p>
            <a:pPr lvl="0" algn="r" rtl="1"/>
            <a:r>
              <a:rPr lang="fa-IR" dirty="0"/>
              <a:t>آیا میانگین سطح شايستگي مدیران واحدهای تولیدی مستقر در شهرک صنعتی بوشهر، در بُعد ارتباطات، بالاتر از حد متوسط می­باشد؟</a:t>
            </a:r>
            <a:endParaRPr lang="en-US" dirty="0"/>
          </a:p>
          <a:p>
            <a:pPr lvl="0" algn="r" rtl="1"/>
            <a:r>
              <a:rPr lang="fa-IR" dirty="0"/>
              <a:t>آیا میانگین سطح شايستگي مدیران واحدهای تولیدی مستقر در شهرک صنعتی بوشهر، در بُعد تفويض اختيار، بالاتر از حد متوسط می­باشد؟</a:t>
            </a:r>
            <a:endParaRPr lang="en-US" dirty="0"/>
          </a:p>
          <a:p>
            <a:pPr lvl="0" algn="r" rtl="1"/>
            <a:r>
              <a:rPr lang="fa-IR" dirty="0"/>
              <a:t>آیا میانگین سطح شايستگي مدیران واحدهای تولیدی مستقر در شهرک صنعتی بوشهر، در بُعد ارائه بازخورد، بالاتر از حد متوسط می­باشد؟</a:t>
            </a:r>
            <a:endParaRPr lang="en-US" dirty="0"/>
          </a:p>
          <a:p>
            <a:pPr lvl="0" algn="r" rtl="1"/>
            <a:r>
              <a:rPr lang="fa-IR" dirty="0"/>
              <a:t>آیا میانگین سطح شايستگي مدیران واحدهای تولیدی مستقر در شهرک صنعتی بوشهر، در بُعد بررسي و رسيدگي به كاركنان مساله­ساز، بالاتر از حد متوسط می­باشد؟</a:t>
            </a:r>
            <a:endParaRPr lang="en-US" dirty="0"/>
          </a:p>
          <a:p>
            <a:pPr lvl="0" algn="r" rtl="1"/>
            <a:r>
              <a:rPr lang="fa-IR" dirty="0"/>
              <a:t>آیا میانگین سطح شايستگي مدیران واحدهای تولیدی مستقر در شهرک صنعتی بوشهر، در بُعد حمايت فني، بالاتر از حد متوسط می­باشد؟</a:t>
            </a:r>
            <a:endParaRPr lang="en-US" dirty="0"/>
          </a:p>
          <a:p>
            <a:pPr lvl="0" algn="r" rtl="1"/>
            <a:r>
              <a:rPr lang="fa-IR" dirty="0"/>
              <a:t>آیا میانگین سطح شايستگي مدیران واحدهای تولیدی مستقر در شهرک صنعتی بوشهر، در بُعد انجام وظايف، بالاتر از حد متوسط می­باشد؟</a:t>
            </a:r>
            <a:endParaRPr lang="en-US" dirty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r>
              <a:rPr lang="ar-SA" b="1" dirty="0"/>
              <a:t>فرضيه</a:t>
            </a:r>
            <a:r>
              <a:rPr lang="en-US" b="1" dirty="0"/>
              <a:t>­­</a:t>
            </a:r>
            <a:r>
              <a:rPr lang="ar-SA" b="1" dirty="0"/>
              <a:t>های تحقیق</a:t>
            </a:r>
            <a:endParaRPr lang="en-US" b="1" dirty="0"/>
          </a:p>
          <a:p>
            <a:pPr lvl="0" algn="r" rtl="1"/>
            <a:r>
              <a:rPr lang="fa-IR" dirty="0"/>
              <a:t>میانگین سطح شايستگي مدیران واحدهای تولیدی مستقر در شهرک صنعتی بوشهر، در بُعد ارتباطات، بالاتر از حد متوسط می­باشد</a:t>
            </a:r>
            <a:r>
              <a:rPr lang="en-CA" dirty="0"/>
              <a:t>.</a:t>
            </a:r>
            <a:endParaRPr lang="en-US" dirty="0"/>
          </a:p>
          <a:p>
            <a:pPr lvl="0" algn="r" rtl="1"/>
            <a:r>
              <a:rPr lang="fa-IR" dirty="0"/>
              <a:t>میانگین سطح شايستگي مدیران واحدهای تولیدی مستقر در شهرک صنعتی بوشهر، در بُعد تفويض اختيار، بالاتر از حد متوسط می­باشد</a:t>
            </a:r>
            <a:r>
              <a:rPr lang="en-CA" dirty="0"/>
              <a:t>.</a:t>
            </a:r>
            <a:endParaRPr lang="en-US" dirty="0"/>
          </a:p>
          <a:p>
            <a:pPr lvl="0" algn="r" rtl="1"/>
            <a:r>
              <a:rPr lang="fa-IR" dirty="0"/>
              <a:t>میانگین سطح شايستگي مدیران واحدهای تولیدی مستقر در شهرک صنعتی بوشهر، در بُعد ارائه بازخورد، بالاتر از حد متوسط می­باشد</a:t>
            </a:r>
            <a:r>
              <a:rPr lang="en-CA" dirty="0"/>
              <a:t>.</a:t>
            </a:r>
            <a:endParaRPr lang="en-US" dirty="0"/>
          </a:p>
          <a:p>
            <a:pPr lvl="0" algn="r" rtl="1"/>
            <a:r>
              <a:rPr lang="fa-IR" dirty="0"/>
              <a:t>میانگین سطح شايستگي مدیران واحدهای تولیدی مستقر در شهرک صنعتی بوشهر، در بُعد بررسي و رسيدگي به كاركنان مساله­ساز، بالاتر از حد متوسط می­باشد</a:t>
            </a:r>
            <a:r>
              <a:rPr lang="en-CA" dirty="0"/>
              <a:t>.</a:t>
            </a:r>
            <a:endParaRPr lang="en-US" dirty="0"/>
          </a:p>
          <a:p>
            <a:pPr lvl="0" algn="r" rtl="1"/>
            <a:r>
              <a:rPr lang="fa-IR" dirty="0"/>
              <a:t>میانگین سطح شايستگي مدیران واحدهای تولیدی مستقر در شهرک صنعتی بوشهر، در بُعد حمايت فني، بالاتر از حد متوسط می­باشد</a:t>
            </a:r>
            <a:r>
              <a:rPr lang="en-CA" dirty="0"/>
              <a:t>.</a:t>
            </a:r>
            <a:endParaRPr lang="en-US" dirty="0"/>
          </a:p>
          <a:p>
            <a:pPr lvl="0" algn="r" rtl="1"/>
            <a:r>
              <a:rPr lang="fa-IR" dirty="0"/>
              <a:t>میانگین سطح شايستگي مدیران واحدهای تولیدی مستقر در شهرک صنعتی بوشهر، در بُعد انجام وظايف، بالاتر از حد متوسط می­باشد</a:t>
            </a:r>
            <a:r>
              <a:rPr lang="en-CA" dirty="0"/>
              <a:t>.</a:t>
            </a:r>
            <a:endParaRPr lang="en-US" dirty="0"/>
          </a:p>
          <a:p>
            <a:pPr lvl="0" algn="r" rtl="1"/>
            <a:r>
              <a:rPr lang="ar-SA" dirty="0"/>
              <a:t>میانگین رتبه­ای هریک از ابعاد مختلف </a:t>
            </a:r>
            <a:r>
              <a:rPr lang="fa-IR" dirty="0"/>
              <a:t>شايستگي مدیران واحدهای تولیدی مستقر در شهرک صنعتی بوشهر، </a:t>
            </a:r>
            <a:r>
              <a:rPr lang="ar-SA" dirty="0"/>
              <a:t>یکسان نمی­باشد</a:t>
            </a:r>
            <a:r>
              <a:rPr lang="fa-IR" dirty="0"/>
              <a:t>.</a:t>
            </a:r>
            <a:endParaRPr lang="en-US" dirty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 rtl="1"/>
            <a:r>
              <a:rPr lang="ar-SA" b="1" dirty="0"/>
              <a:t>تعريف واژه­ها، مفاهيم و متغيرها</a:t>
            </a:r>
            <a:endParaRPr lang="en-US" b="1" dirty="0"/>
          </a:p>
          <a:p>
            <a:pPr lvl="0" algn="r" rtl="1"/>
            <a:r>
              <a:rPr lang="ar-SA" dirty="0"/>
              <a:t>ارتباطات</a:t>
            </a:r>
            <a:endParaRPr lang="en-US" dirty="0"/>
          </a:p>
          <a:p>
            <a:pPr algn="r" rtl="1"/>
            <a:r>
              <a:rPr lang="fa-IR" dirty="0"/>
              <a:t>تعریف عملیاتی </a:t>
            </a:r>
            <a:r>
              <a:rPr lang="ar-SA" dirty="0"/>
              <a:t>این متغیر شامل مهارت­های ارتباطی و همچنین رابطه با زیردستان، در قالب مولفه­های ذیل می­باشد:</a:t>
            </a:r>
            <a:endParaRPr lang="en-US" dirty="0"/>
          </a:p>
          <a:p>
            <a:pPr lvl="0" algn="r" rtl="1"/>
            <a:r>
              <a:rPr lang="ar-SA" dirty="0"/>
              <a:t>اطلاعات را به زیردستان انتقال می‏دهد.</a:t>
            </a:r>
            <a:endParaRPr lang="en-US" dirty="0"/>
          </a:p>
          <a:p>
            <a:pPr lvl="0" algn="r" rtl="1"/>
            <a:r>
              <a:rPr lang="ar-SA" dirty="0"/>
              <a:t>جلسات گروهی را بطور اثر بخشی هدایت می‏کند.</a:t>
            </a:r>
            <a:endParaRPr lang="en-US" dirty="0"/>
          </a:p>
          <a:p>
            <a:pPr lvl="0" algn="r" rtl="1"/>
            <a:r>
              <a:rPr lang="ar-SA" dirty="0"/>
              <a:t>توافقات روشنی را با کارکنان ایجاد می‏کند.</a:t>
            </a:r>
            <a:endParaRPr lang="en-US" dirty="0"/>
          </a:p>
          <a:p>
            <a:pPr lvl="0" algn="r" rtl="1"/>
            <a:r>
              <a:rPr lang="ar-SA" dirty="0"/>
              <a:t>برای نظرات افراد ارزش قائل می‏شود.</a:t>
            </a:r>
            <a:endParaRPr lang="en-US" dirty="0"/>
          </a:p>
          <a:p>
            <a:pPr lvl="0" algn="r" rtl="1"/>
            <a:r>
              <a:rPr lang="ar-SA" dirty="0"/>
              <a:t>اطلاعات را با همکاران سایر واحدها مبادله می‌کند.</a:t>
            </a:r>
            <a:endParaRPr lang="en-US" dirty="0"/>
          </a:p>
          <a:p>
            <a:pPr lvl="0" algn="r" rtl="1"/>
            <a:r>
              <a:rPr lang="ar-SA" dirty="0"/>
              <a:t>منافع حقیقی کارکنان را به آنها نشان می‏دهد.</a:t>
            </a:r>
            <a:endParaRPr lang="en-US" dirty="0"/>
          </a:p>
          <a:p>
            <a:pPr lvl="0" algn="r" rtl="1"/>
            <a:r>
              <a:rPr lang="ar-SA" dirty="0"/>
              <a:t>بطور منظم با زیردستان در ارتباط است.</a:t>
            </a:r>
            <a:endParaRPr lang="en-US" dirty="0"/>
          </a:p>
          <a:p>
            <a:pPr lvl="0" algn="r" rtl="1"/>
            <a:r>
              <a:rPr lang="ar-SA" dirty="0"/>
              <a:t>زیردستان را به عنوان شرکاء خود می­داند.</a:t>
            </a:r>
            <a:endParaRPr lang="en-US" dirty="0"/>
          </a:p>
          <a:p>
            <a:pPr lvl="0" algn="r" rtl="1"/>
            <a:r>
              <a:rPr lang="ar-SA" dirty="0"/>
              <a:t>در برابر انتقادات و شرایط دشوار، از زیردستان حمایت می‌کند.</a:t>
            </a:r>
            <a:endParaRPr lang="en-US" dirty="0"/>
          </a:p>
          <a:p>
            <a:pPr lvl="0" algn="r" rtl="1"/>
            <a:r>
              <a:rPr lang="ar-SA" dirty="0"/>
              <a:t>منافع حوزه کاری را به مدیران نشان می‏دهد.</a:t>
            </a:r>
            <a:endParaRPr lang="en-US" dirty="0"/>
          </a:p>
          <a:p>
            <a:pPr algn="r" rtl="1"/>
            <a:r>
              <a:rPr lang="ar-SA" dirty="0"/>
              <a:t>منافع حوزه کاری را به همکاران نشان می‏دهد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dirty="0"/>
              <a:t>تفويض اختيار</a:t>
            </a:r>
            <a:endParaRPr lang="en-US" dirty="0"/>
          </a:p>
          <a:p>
            <a:pPr algn="r" rtl="1"/>
            <a:r>
              <a:rPr lang="fa-IR" dirty="0"/>
              <a:t>تعریف عملیاتی </a:t>
            </a:r>
            <a:r>
              <a:rPr lang="ar-SA" dirty="0"/>
              <a:t>این متغیر شامل مولفه­های ذیل می­باشد:</a:t>
            </a:r>
            <a:endParaRPr lang="en-US" dirty="0"/>
          </a:p>
          <a:p>
            <a:pPr lvl="0" algn="r" rtl="1"/>
            <a:r>
              <a:rPr lang="ar-SA" dirty="0"/>
              <a:t>وظایف را به کارکنان تفویض می‏کند.</a:t>
            </a:r>
            <a:endParaRPr lang="en-US" dirty="0"/>
          </a:p>
          <a:p>
            <a:pPr lvl="0" algn="r" rtl="1"/>
            <a:r>
              <a:rPr lang="ar-SA" dirty="0"/>
              <a:t>در مورد اهداف با کارکنان مذاکره می‏کند.</a:t>
            </a:r>
            <a:endParaRPr lang="en-US" dirty="0"/>
          </a:p>
          <a:p>
            <a:pPr lvl="0" algn="r" rtl="1"/>
            <a:r>
              <a:rPr lang="ar-SA" dirty="0"/>
              <a:t>به کارکنان مسئولیت می‏دهد.</a:t>
            </a:r>
            <a:endParaRPr lang="en-US" dirty="0"/>
          </a:p>
          <a:p>
            <a:pPr algn="r" rtl="1"/>
            <a:r>
              <a:rPr lang="ar-SA" dirty="0"/>
              <a:t>بر انجام درست کارها توسط کارکنان اتکا دارد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/>
            <a:r>
              <a:rPr lang="ar-SA" dirty="0"/>
              <a:t>ارائه بازخورد</a:t>
            </a:r>
            <a:endParaRPr lang="en-US" dirty="0"/>
          </a:p>
          <a:p>
            <a:pPr algn="r" rtl="1"/>
            <a:r>
              <a:rPr lang="fa-IR" dirty="0"/>
              <a:t>تعریف عملیاتی </a:t>
            </a:r>
            <a:r>
              <a:rPr lang="ar-SA" dirty="0"/>
              <a:t>این متغیر شامل مولفه­های ذیل می­باشد:</a:t>
            </a:r>
            <a:endParaRPr lang="en-US" dirty="0"/>
          </a:p>
          <a:p>
            <a:pPr lvl="0" algn="r" rtl="1"/>
            <a:r>
              <a:rPr lang="ar-SA" dirty="0"/>
              <a:t>در مورد میزان نیل به اهداف به کارکنان بازخورد می‏دهد.</a:t>
            </a:r>
            <a:endParaRPr lang="en-US" dirty="0"/>
          </a:p>
          <a:p>
            <a:pPr lvl="0" algn="r" rtl="1"/>
            <a:r>
              <a:rPr lang="ar-SA" dirty="0"/>
              <a:t>رفتار عملکرد را بصورت عادلانه ارزیابی می‏کند.</a:t>
            </a:r>
            <a:endParaRPr lang="en-US" dirty="0"/>
          </a:p>
          <a:p>
            <a:pPr lvl="0" algn="r" rtl="1"/>
            <a:r>
              <a:rPr lang="ar-SA" dirty="0"/>
              <a:t>عملکرد خوب را تشخیص داده و مورد ستایش قرار می‌دهد.</a:t>
            </a:r>
            <a:endParaRPr lang="en-US" dirty="0"/>
          </a:p>
          <a:p>
            <a:pPr lvl="0" algn="r" rtl="1"/>
            <a:r>
              <a:rPr lang="ar-SA" dirty="0"/>
              <a:t>در مورد عملکرد ضعیف با کارکنان صحبت می‏کند.</a:t>
            </a:r>
            <a:endParaRPr lang="en-US" dirty="0"/>
          </a:p>
          <a:p>
            <a:pPr lvl="0" algn="r" rtl="1"/>
            <a:r>
              <a:rPr lang="ar-SA" dirty="0"/>
              <a:t>به کارکنانی که تلاش نمی‏کنند بازخورد منفی می‏دهد.</a:t>
            </a:r>
            <a:endParaRPr lang="en-US" dirty="0"/>
          </a:p>
          <a:p>
            <a:pPr lvl="0" algn="r" rtl="1"/>
            <a:r>
              <a:rPr lang="ar-SA" dirty="0"/>
              <a:t>یک شیوه ارزیابی عملکرد اثر بخش را بکار می‏گیرد.</a:t>
            </a:r>
            <a:endParaRPr lang="en-US" dirty="0"/>
          </a:p>
          <a:p>
            <a:pPr lvl="0" algn="r" rtl="1"/>
            <a:r>
              <a:rPr lang="ar-SA" dirty="0"/>
              <a:t>با کارکنانی که پیوسته یک اشتباه را تکرار می‏کنند صحبت می‌کند.</a:t>
            </a:r>
            <a:endParaRPr lang="en-US" dirty="0"/>
          </a:p>
          <a:p>
            <a:pPr algn="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945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SRB</dc:creator>
  <cp:lastModifiedBy>SRB</cp:lastModifiedBy>
  <cp:revision>9</cp:revision>
  <dcterms:created xsi:type="dcterms:W3CDTF">2017-02-11T16:58:05Z</dcterms:created>
  <dcterms:modified xsi:type="dcterms:W3CDTF">2017-02-11T18:25:24Z</dcterms:modified>
</cp:coreProperties>
</file>