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7"/>
  </p:notesMasterIdLst>
  <p:handoutMasterIdLst>
    <p:handoutMasterId r:id="rId38"/>
  </p:handoutMasterIdLst>
  <p:sldIdLst>
    <p:sldId id="276" r:id="rId2"/>
    <p:sldId id="297" r:id="rId3"/>
    <p:sldId id="312" r:id="rId4"/>
    <p:sldId id="315" r:id="rId5"/>
    <p:sldId id="317" r:id="rId6"/>
    <p:sldId id="318" r:id="rId7"/>
    <p:sldId id="319" r:id="rId8"/>
    <p:sldId id="320" r:id="rId9"/>
    <p:sldId id="321" r:id="rId10"/>
    <p:sldId id="322" r:id="rId11"/>
    <p:sldId id="323" r:id="rId12"/>
    <p:sldId id="324"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25" r:id="rId33"/>
    <p:sldId id="345" r:id="rId34"/>
    <p:sldId id="346" r:id="rId35"/>
    <p:sldId id="288"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F"/>
    <a:srgbClr val="00B3DC"/>
    <a:srgbClr val="E99347"/>
    <a:srgbClr val="0D499C"/>
    <a:srgbClr val="152225"/>
    <a:srgbClr val="102E50"/>
    <a:srgbClr val="1A4B7F"/>
    <a:srgbClr val="294046"/>
    <a:srgbClr val="242F5F"/>
    <a:srgbClr val="0D4C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87" autoAdjust="0"/>
  </p:normalViewPr>
  <p:slideViewPr>
    <p:cSldViewPr snapToGrid="0">
      <p:cViewPr varScale="1">
        <p:scale>
          <a:sx n="73" d="100"/>
          <a:sy n="73" d="100"/>
        </p:scale>
        <p:origin x="1062" y="54"/>
      </p:cViewPr>
      <p:guideLst>
        <p:guide orient="horz" pos="214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Water Hammer WERs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Sheet!$A$49</c:f>
              <c:strCache>
                <c:ptCount val="1"/>
                <c:pt idx="0">
                  <c:v>SIG+NOT+TRE</c:v>
                </c:pt>
              </c:strCache>
            </c:strRef>
          </c:tx>
          <c:spPr>
            <a:solidFill>
              <a:schemeClr val="accent1"/>
            </a:solidFill>
            <a:ln>
              <a:noFill/>
            </a:ln>
            <a:effectLst/>
            <a:sp3d/>
          </c:spPr>
          <c:invertIfNegative val="0"/>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Sheet!$B$48:$E$48</c:f>
              <c:strCache>
                <c:ptCount val="4"/>
                <c:pt idx="0">
                  <c:v>2016</c:v>
                </c:pt>
                <c:pt idx="1">
                  <c:v>2017</c:v>
                </c:pt>
                <c:pt idx="2">
                  <c:v>2018</c:v>
                </c:pt>
                <c:pt idx="3">
                  <c:v>2019</c:v>
                </c:pt>
              </c:strCache>
            </c:strRef>
          </c:cat>
          <c:val>
            <c:numRef>
              <c:f>Sheet!$B$49:$E$49</c:f>
              <c:numCache>
                <c:formatCode>General</c:formatCode>
                <c:ptCount val="4"/>
                <c:pt idx="0">
                  <c:v>7</c:v>
                </c:pt>
                <c:pt idx="1">
                  <c:v>6</c:v>
                </c:pt>
                <c:pt idx="2">
                  <c:v>7</c:v>
                </c:pt>
                <c:pt idx="3">
                  <c:v>11</c:v>
                </c:pt>
              </c:numCache>
            </c:numRef>
          </c:val>
          <c:extLst>
            <c:ext xmlns:c16="http://schemas.microsoft.com/office/drawing/2014/chart" uri="{C3380CC4-5D6E-409C-BE32-E72D297353CC}">
              <c16:uniqueId val="{00000000-3AB4-4E36-8D8C-2694EB298226}"/>
            </c:ext>
          </c:extLst>
        </c:ser>
        <c:ser>
          <c:idx val="1"/>
          <c:order val="1"/>
          <c:tx>
            <c:strRef>
              <c:f>Sheet!$A$50</c:f>
              <c:strCache>
                <c:ptCount val="1"/>
                <c:pt idx="0">
                  <c:v>OTH</c:v>
                </c:pt>
              </c:strCache>
            </c:strRef>
          </c:tx>
          <c:spPr>
            <a:solidFill>
              <a:schemeClr val="accent2"/>
            </a:solidFill>
            <a:ln>
              <a:noFill/>
            </a:ln>
            <a:effectLst/>
            <a:sp3d/>
          </c:spPr>
          <c:invertIfNegative val="0"/>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Sheet!$B$48:$E$48</c:f>
              <c:strCache>
                <c:ptCount val="4"/>
                <c:pt idx="0">
                  <c:v>2016</c:v>
                </c:pt>
                <c:pt idx="1">
                  <c:v>2017</c:v>
                </c:pt>
                <c:pt idx="2">
                  <c:v>2018</c:v>
                </c:pt>
                <c:pt idx="3">
                  <c:v>2019</c:v>
                </c:pt>
              </c:strCache>
            </c:strRef>
          </c:cat>
          <c:val>
            <c:numRef>
              <c:f>Sheet!$B$50:$E$50</c:f>
              <c:numCache>
                <c:formatCode>General</c:formatCode>
                <c:ptCount val="4"/>
                <c:pt idx="0">
                  <c:v>5</c:v>
                </c:pt>
                <c:pt idx="1">
                  <c:v>4</c:v>
                </c:pt>
                <c:pt idx="2">
                  <c:v>4</c:v>
                </c:pt>
                <c:pt idx="3">
                  <c:v>1</c:v>
                </c:pt>
              </c:numCache>
            </c:numRef>
          </c:val>
          <c:extLst>
            <c:ext xmlns:c16="http://schemas.microsoft.com/office/drawing/2014/chart" uri="{C3380CC4-5D6E-409C-BE32-E72D297353CC}">
              <c16:uniqueId val="{00000001-3AB4-4E36-8D8C-2694EB298226}"/>
            </c:ext>
          </c:extLst>
        </c:ser>
        <c:dLbls>
          <c:showLegendKey val="0"/>
          <c:showVal val="1"/>
          <c:showCatName val="0"/>
          <c:showSerName val="0"/>
          <c:showPercent val="0"/>
          <c:showBubbleSize val="0"/>
        </c:dLbls>
        <c:gapWidth val="150"/>
        <c:shape val="box"/>
        <c:axId val="-268563616"/>
        <c:axId val="-268560352"/>
        <c:axId val="0"/>
      </c:bar3DChart>
      <c:catAx>
        <c:axId val="-268563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268560352"/>
        <c:crosses val="autoZero"/>
        <c:auto val="1"/>
        <c:lblAlgn val="ctr"/>
        <c:lblOffset val="100"/>
        <c:noMultiLvlLbl val="0"/>
      </c:catAx>
      <c:valAx>
        <c:axId val="-26856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268563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BCFEF-6AA8-4A75-8A31-7A2B44A2E37A}"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GB"/>
        </a:p>
      </dgm:t>
    </dgm:pt>
    <dgm:pt modelId="{E14081BD-8D3E-4B62-95A8-053409CFAC52}">
      <dgm:prSet phldrT="[Text]" custT="1"/>
      <dgm:spPr/>
      <dgm:t>
        <a:bodyPr/>
        <a:lstStyle/>
        <a:p>
          <a:r>
            <a:rPr lang="en-GB" sz="1400" b="1" dirty="0" smtClean="0">
              <a:solidFill>
                <a:schemeClr val="accent2">
                  <a:lumMod val="75000"/>
                </a:schemeClr>
              </a:solidFill>
            </a:rPr>
            <a:t>Significant aspects of the event</a:t>
          </a:r>
          <a:endParaRPr lang="en-GB" sz="1400" b="1" dirty="0">
            <a:solidFill>
              <a:schemeClr val="accent2">
                <a:lumMod val="75000"/>
              </a:schemeClr>
            </a:solidFill>
          </a:endParaRPr>
        </a:p>
      </dgm:t>
    </dgm:pt>
    <dgm:pt modelId="{51A2DCE0-816A-4614-BCBD-C7CDF0CBB414}" type="parTrans" cxnId="{EBE8EDD0-1D3F-49A4-AC6C-6BAD5E421828}">
      <dgm:prSet/>
      <dgm:spPr/>
      <dgm:t>
        <a:bodyPr/>
        <a:lstStyle/>
        <a:p>
          <a:endParaRPr lang="en-GB" sz="1000"/>
        </a:p>
      </dgm:t>
    </dgm:pt>
    <dgm:pt modelId="{D1E814D4-1188-49B4-BFB1-A434CF977BF6}" type="sibTrans" cxnId="{EBE8EDD0-1D3F-49A4-AC6C-6BAD5E421828}">
      <dgm:prSet/>
      <dgm:spPr/>
      <dgm:t>
        <a:bodyPr/>
        <a:lstStyle/>
        <a:p>
          <a:endParaRPr lang="en-GB" sz="1000"/>
        </a:p>
      </dgm:t>
    </dgm:pt>
    <dgm:pt modelId="{309727BB-6A2E-4C8C-B82B-58D3E4030532}">
      <dgm:prSet phldrT="[Text]" custT="1"/>
      <dgm:spPr/>
      <dgm:t>
        <a:bodyPr/>
        <a:lstStyle/>
        <a:p>
          <a:r>
            <a:rPr lang="en-GB" sz="1400" dirty="0" smtClean="0"/>
            <a:t>Serious injury of three workers</a:t>
          </a:r>
          <a:endParaRPr lang="en-GB" sz="1400" dirty="0"/>
        </a:p>
      </dgm:t>
    </dgm:pt>
    <dgm:pt modelId="{DB746DCF-9F37-423A-BA7A-DC4A295B7A1B}" type="parTrans" cxnId="{3006EC5A-58C4-4622-B103-653FF4F174E2}">
      <dgm:prSet custT="1"/>
      <dgm:spPr/>
      <dgm:t>
        <a:bodyPr/>
        <a:lstStyle/>
        <a:p>
          <a:endParaRPr lang="en-GB" sz="100"/>
        </a:p>
      </dgm:t>
    </dgm:pt>
    <dgm:pt modelId="{46830B2C-CA88-4E67-82D0-CEABDDEFB8A4}" type="sibTrans" cxnId="{3006EC5A-58C4-4622-B103-653FF4F174E2}">
      <dgm:prSet/>
      <dgm:spPr/>
      <dgm:t>
        <a:bodyPr/>
        <a:lstStyle/>
        <a:p>
          <a:endParaRPr lang="en-GB" sz="1000"/>
        </a:p>
      </dgm:t>
    </dgm:pt>
    <dgm:pt modelId="{8332ECC6-B91C-45B1-86B6-9F566B15FA18}">
      <dgm:prSet phldrT="[Text]" custT="1"/>
      <dgm:spPr/>
      <dgm:t>
        <a:bodyPr/>
        <a:lstStyle/>
        <a:p>
          <a:r>
            <a:rPr lang="en-GB" sz="1400" dirty="0" smtClean="0"/>
            <a:t>System degradation leading to  catastrophic equipment damage</a:t>
          </a:r>
          <a:endParaRPr lang="en-GB" sz="1400" dirty="0"/>
        </a:p>
      </dgm:t>
    </dgm:pt>
    <dgm:pt modelId="{5C4184AC-A50B-4046-8F59-C624C074DCE7}" type="parTrans" cxnId="{5BEF147A-5609-4DAD-A2F4-13C2EF3588F1}">
      <dgm:prSet custT="1"/>
      <dgm:spPr/>
      <dgm:t>
        <a:bodyPr/>
        <a:lstStyle/>
        <a:p>
          <a:endParaRPr lang="en-GB" sz="100"/>
        </a:p>
      </dgm:t>
    </dgm:pt>
    <dgm:pt modelId="{20D7B34A-DF97-464C-8FCC-EDA1CE5EEFD3}" type="sibTrans" cxnId="{5BEF147A-5609-4DAD-A2F4-13C2EF3588F1}">
      <dgm:prSet/>
      <dgm:spPr/>
      <dgm:t>
        <a:bodyPr/>
        <a:lstStyle/>
        <a:p>
          <a:endParaRPr lang="en-GB" sz="1000"/>
        </a:p>
      </dgm:t>
    </dgm:pt>
    <dgm:pt modelId="{CBD954B5-8910-4831-939E-90A5D1FEDFEC}">
      <dgm:prSet phldrT="[Text]" custT="1"/>
      <dgm:spPr/>
      <dgm:t>
        <a:bodyPr/>
        <a:lstStyle/>
        <a:p>
          <a:r>
            <a:rPr lang="en-GB" sz="1400" dirty="0" smtClean="0"/>
            <a:t>Understanding water hammer, knowledge</a:t>
          </a:r>
          <a:endParaRPr lang="en-GB" sz="1400" dirty="0"/>
        </a:p>
      </dgm:t>
    </dgm:pt>
    <dgm:pt modelId="{741AF235-A112-433F-A9A5-F13524B34C08}" type="parTrans" cxnId="{C62C16C9-B16B-4E0F-BC71-6AEF393896D1}">
      <dgm:prSet custT="1"/>
      <dgm:spPr/>
      <dgm:t>
        <a:bodyPr/>
        <a:lstStyle/>
        <a:p>
          <a:endParaRPr lang="en-GB" sz="100"/>
        </a:p>
      </dgm:t>
    </dgm:pt>
    <dgm:pt modelId="{35DBB5AD-FA32-40A4-8F5A-9D2784C3D98E}" type="sibTrans" cxnId="{C62C16C9-B16B-4E0F-BC71-6AEF393896D1}">
      <dgm:prSet/>
      <dgm:spPr/>
      <dgm:t>
        <a:bodyPr/>
        <a:lstStyle/>
        <a:p>
          <a:endParaRPr lang="en-GB" sz="1000"/>
        </a:p>
      </dgm:t>
    </dgm:pt>
    <dgm:pt modelId="{5A7255BD-08DC-4C33-84E5-5420485CA6B6}">
      <dgm:prSet phldrT="[Text]" custT="1"/>
      <dgm:spPr/>
      <dgm:t>
        <a:bodyPr/>
        <a:lstStyle/>
        <a:p>
          <a:r>
            <a:rPr lang="en-GB" sz="1400" dirty="0" smtClean="0"/>
            <a:t>Leaders / managers / professional behaviour</a:t>
          </a:r>
          <a:endParaRPr lang="en-GB" sz="1400" dirty="0"/>
        </a:p>
      </dgm:t>
    </dgm:pt>
    <dgm:pt modelId="{C59CA81A-B803-405C-A225-9D25BC9338C8}" type="parTrans" cxnId="{8F035284-42F7-4924-B6BD-8CCC010ABFB1}">
      <dgm:prSet custT="1"/>
      <dgm:spPr/>
      <dgm:t>
        <a:bodyPr/>
        <a:lstStyle/>
        <a:p>
          <a:endParaRPr lang="en-GB" sz="100"/>
        </a:p>
      </dgm:t>
    </dgm:pt>
    <dgm:pt modelId="{8C7F28CC-38FE-4DC5-B39D-212D3A354BE7}" type="sibTrans" cxnId="{8F035284-42F7-4924-B6BD-8CCC010ABFB1}">
      <dgm:prSet/>
      <dgm:spPr/>
      <dgm:t>
        <a:bodyPr/>
        <a:lstStyle/>
        <a:p>
          <a:endParaRPr lang="en-GB" sz="1000"/>
        </a:p>
      </dgm:t>
    </dgm:pt>
    <dgm:pt modelId="{4A598B9B-CA95-411F-A18F-5B0EE83336B6}" type="pres">
      <dgm:prSet presAssocID="{D9ABCFEF-6AA8-4A75-8A31-7A2B44A2E37A}" presName="cycle" presStyleCnt="0">
        <dgm:presLayoutVars>
          <dgm:chMax val="1"/>
          <dgm:dir/>
          <dgm:animLvl val="ctr"/>
          <dgm:resizeHandles val="exact"/>
        </dgm:presLayoutVars>
      </dgm:prSet>
      <dgm:spPr/>
      <dgm:t>
        <a:bodyPr/>
        <a:lstStyle/>
        <a:p>
          <a:endParaRPr lang="en-GB"/>
        </a:p>
      </dgm:t>
    </dgm:pt>
    <dgm:pt modelId="{6607485C-D2C8-4ADC-A11D-090E81B72141}" type="pres">
      <dgm:prSet presAssocID="{E14081BD-8D3E-4B62-95A8-053409CFAC52}" presName="centerShape" presStyleLbl="node0" presStyleIdx="0" presStyleCnt="1"/>
      <dgm:spPr/>
      <dgm:t>
        <a:bodyPr/>
        <a:lstStyle/>
        <a:p>
          <a:endParaRPr lang="en-GB"/>
        </a:p>
      </dgm:t>
    </dgm:pt>
    <dgm:pt modelId="{BD59FE5F-8892-4605-BF04-1E67DEE79568}" type="pres">
      <dgm:prSet presAssocID="{DB746DCF-9F37-423A-BA7A-DC4A295B7A1B}" presName="Name9" presStyleLbl="parChTrans1D2" presStyleIdx="0" presStyleCnt="4"/>
      <dgm:spPr/>
      <dgm:t>
        <a:bodyPr/>
        <a:lstStyle/>
        <a:p>
          <a:endParaRPr lang="en-GB"/>
        </a:p>
      </dgm:t>
    </dgm:pt>
    <dgm:pt modelId="{307790B9-166B-46C4-BFA9-13C7AE10FF92}" type="pres">
      <dgm:prSet presAssocID="{DB746DCF-9F37-423A-BA7A-DC4A295B7A1B}" presName="connTx" presStyleLbl="parChTrans1D2" presStyleIdx="0" presStyleCnt="4"/>
      <dgm:spPr/>
      <dgm:t>
        <a:bodyPr/>
        <a:lstStyle/>
        <a:p>
          <a:endParaRPr lang="en-GB"/>
        </a:p>
      </dgm:t>
    </dgm:pt>
    <dgm:pt modelId="{6BA87BF2-59CA-4DFC-A961-503895899118}" type="pres">
      <dgm:prSet presAssocID="{309727BB-6A2E-4C8C-B82B-58D3E4030532}" presName="node" presStyleLbl="node1" presStyleIdx="0" presStyleCnt="4" custScaleX="92149" custScaleY="87306">
        <dgm:presLayoutVars>
          <dgm:bulletEnabled val="1"/>
        </dgm:presLayoutVars>
      </dgm:prSet>
      <dgm:spPr/>
      <dgm:t>
        <a:bodyPr/>
        <a:lstStyle/>
        <a:p>
          <a:endParaRPr lang="en-GB"/>
        </a:p>
      </dgm:t>
    </dgm:pt>
    <dgm:pt modelId="{8F50C018-CD4D-476C-9150-096E8FB64163}" type="pres">
      <dgm:prSet presAssocID="{5C4184AC-A50B-4046-8F59-C624C074DCE7}" presName="Name9" presStyleLbl="parChTrans1D2" presStyleIdx="1" presStyleCnt="4"/>
      <dgm:spPr/>
      <dgm:t>
        <a:bodyPr/>
        <a:lstStyle/>
        <a:p>
          <a:endParaRPr lang="en-GB"/>
        </a:p>
      </dgm:t>
    </dgm:pt>
    <dgm:pt modelId="{EDB70CB7-C348-4C1A-979A-D3A381B227D2}" type="pres">
      <dgm:prSet presAssocID="{5C4184AC-A50B-4046-8F59-C624C074DCE7}" presName="connTx" presStyleLbl="parChTrans1D2" presStyleIdx="1" presStyleCnt="4"/>
      <dgm:spPr/>
      <dgm:t>
        <a:bodyPr/>
        <a:lstStyle/>
        <a:p>
          <a:endParaRPr lang="en-GB"/>
        </a:p>
      </dgm:t>
    </dgm:pt>
    <dgm:pt modelId="{170EA74E-54E6-4B2F-AEE7-13FDFE5E37F3}" type="pres">
      <dgm:prSet presAssocID="{8332ECC6-B91C-45B1-86B6-9F566B15FA18}" presName="node" presStyleLbl="node1" presStyleIdx="1" presStyleCnt="4" custScaleX="115634" custScaleY="114593">
        <dgm:presLayoutVars>
          <dgm:bulletEnabled val="1"/>
        </dgm:presLayoutVars>
      </dgm:prSet>
      <dgm:spPr/>
      <dgm:t>
        <a:bodyPr/>
        <a:lstStyle/>
        <a:p>
          <a:endParaRPr lang="en-GB"/>
        </a:p>
      </dgm:t>
    </dgm:pt>
    <dgm:pt modelId="{90F0B48F-F272-498D-9F9B-6C5DFEE83F6A}" type="pres">
      <dgm:prSet presAssocID="{741AF235-A112-433F-A9A5-F13524B34C08}" presName="Name9" presStyleLbl="parChTrans1D2" presStyleIdx="2" presStyleCnt="4"/>
      <dgm:spPr/>
      <dgm:t>
        <a:bodyPr/>
        <a:lstStyle/>
        <a:p>
          <a:endParaRPr lang="en-GB"/>
        </a:p>
      </dgm:t>
    </dgm:pt>
    <dgm:pt modelId="{F8E33E47-8F2F-4F80-A4D5-FCF081E85C8A}" type="pres">
      <dgm:prSet presAssocID="{741AF235-A112-433F-A9A5-F13524B34C08}" presName="connTx" presStyleLbl="parChTrans1D2" presStyleIdx="2" presStyleCnt="4"/>
      <dgm:spPr/>
      <dgm:t>
        <a:bodyPr/>
        <a:lstStyle/>
        <a:p>
          <a:endParaRPr lang="en-GB"/>
        </a:p>
      </dgm:t>
    </dgm:pt>
    <dgm:pt modelId="{F60DB6A8-70B3-4CD2-B48E-368CB8D7FB82}" type="pres">
      <dgm:prSet presAssocID="{CBD954B5-8910-4831-939E-90A5D1FEDFEC}" presName="node" presStyleLbl="node1" presStyleIdx="2" presStyleCnt="4" custScaleX="120107" custScaleY="112245">
        <dgm:presLayoutVars>
          <dgm:bulletEnabled val="1"/>
        </dgm:presLayoutVars>
      </dgm:prSet>
      <dgm:spPr/>
      <dgm:t>
        <a:bodyPr/>
        <a:lstStyle/>
        <a:p>
          <a:endParaRPr lang="en-GB"/>
        </a:p>
      </dgm:t>
    </dgm:pt>
    <dgm:pt modelId="{7E0B1B34-4797-472A-81BB-9F8977C66183}" type="pres">
      <dgm:prSet presAssocID="{C59CA81A-B803-405C-A225-9D25BC9338C8}" presName="Name9" presStyleLbl="parChTrans1D2" presStyleIdx="3" presStyleCnt="4"/>
      <dgm:spPr/>
      <dgm:t>
        <a:bodyPr/>
        <a:lstStyle/>
        <a:p>
          <a:endParaRPr lang="en-GB"/>
        </a:p>
      </dgm:t>
    </dgm:pt>
    <dgm:pt modelId="{B08D871B-71E2-4E80-91EA-2879D5AF42FE}" type="pres">
      <dgm:prSet presAssocID="{C59CA81A-B803-405C-A225-9D25BC9338C8}" presName="connTx" presStyleLbl="parChTrans1D2" presStyleIdx="3" presStyleCnt="4"/>
      <dgm:spPr/>
      <dgm:t>
        <a:bodyPr/>
        <a:lstStyle/>
        <a:p>
          <a:endParaRPr lang="en-GB"/>
        </a:p>
      </dgm:t>
    </dgm:pt>
    <dgm:pt modelId="{6F4C4D9F-09C0-40D0-8BE7-E6664956472B}" type="pres">
      <dgm:prSet presAssocID="{5A7255BD-08DC-4C33-84E5-5420485CA6B6}" presName="node" presStyleLbl="node1" presStyleIdx="3" presStyleCnt="4" custScaleX="98934" custScaleY="95090">
        <dgm:presLayoutVars>
          <dgm:bulletEnabled val="1"/>
        </dgm:presLayoutVars>
      </dgm:prSet>
      <dgm:spPr/>
      <dgm:t>
        <a:bodyPr/>
        <a:lstStyle/>
        <a:p>
          <a:endParaRPr lang="en-GB"/>
        </a:p>
      </dgm:t>
    </dgm:pt>
  </dgm:ptLst>
  <dgm:cxnLst>
    <dgm:cxn modelId="{2812432D-C31B-4B13-B8BE-75BE30067378}" type="presOf" srcId="{DB746DCF-9F37-423A-BA7A-DC4A295B7A1B}" destId="{307790B9-166B-46C4-BFA9-13C7AE10FF92}" srcOrd="1" destOrd="0" presId="urn:microsoft.com/office/officeart/2005/8/layout/radial1"/>
    <dgm:cxn modelId="{A1086A39-C265-4889-9136-3ABE079B4D70}" type="presOf" srcId="{5A7255BD-08DC-4C33-84E5-5420485CA6B6}" destId="{6F4C4D9F-09C0-40D0-8BE7-E6664956472B}" srcOrd="0" destOrd="0" presId="urn:microsoft.com/office/officeart/2005/8/layout/radial1"/>
    <dgm:cxn modelId="{5BEF147A-5609-4DAD-A2F4-13C2EF3588F1}" srcId="{E14081BD-8D3E-4B62-95A8-053409CFAC52}" destId="{8332ECC6-B91C-45B1-86B6-9F566B15FA18}" srcOrd="1" destOrd="0" parTransId="{5C4184AC-A50B-4046-8F59-C624C074DCE7}" sibTransId="{20D7B34A-DF97-464C-8FCC-EDA1CE5EEFD3}"/>
    <dgm:cxn modelId="{9D7BBFD1-EC85-4029-AAAE-B3FA724D2476}" type="presOf" srcId="{5C4184AC-A50B-4046-8F59-C624C074DCE7}" destId="{EDB70CB7-C348-4C1A-979A-D3A381B227D2}" srcOrd="1" destOrd="0" presId="urn:microsoft.com/office/officeart/2005/8/layout/radial1"/>
    <dgm:cxn modelId="{E4FE19E0-3195-4728-96E2-33B8F8EAEAF0}" type="presOf" srcId="{CBD954B5-8910-4831-939E-90A5D1FEDFEC}" destId="{F60DB6A8-70B3-4CD2-B48E-368CB8D7FB82}" srcOrd="0" destOrd="0" presId="urn:microsoft.com/office/officeart/2005/8/layout/radial1"/>
    <dgm:cxn modelId="{B55CCC7F-07DB-4706-9820-D84B7F638BB3}" type="presOf" srcId="{309727BB-6A2E-4C8C-B82B-58D3E4030532}" destId="{6BA87BF2-59CA-4DFC-A961-503895899118}" srcOrd="0" destOrd="0" presId="urn:microsoft.com/office/officeart/2005/8/layout/radial1"/>
    <dgm:cxn modelId="{1663970D-5217-4068-9EFA-626AB001F1AF}" type="presOf" srcId="{5C4184AC-A50B-4046-8F59-C624C074DCE7}" destId="{8F50C018-CD4D-476C-9150-096E8FB64163}" srcOrd="0" destOrd="0" presId="urn:microsoft.com/office/officeart/2005/8/layout/radial1"/>
    <dgm:cxn modelId="{D7DDF40A-0F87-4336-A36A-440A077BC4CF}" type="presOf" srcId="{C59CA81A-B803-405C-A225-9D25BC9338C8}" destId="{7E0B1B34-4797-472A-81BB-9F8977C66183}" srcOrd="0" destOrd="0" presId="urn:microsoft.com/office/officeart/2005/8/layout/radial1"/>
    <dgm:cxn modelId="{F2512E59-8E37-4E9A-884E-527EC30B0594}" type="presOf" srcId="{741AF235-A112-433F-A9A5-F13524B34C08}" destId="{90F0B48F-F272-498D-9F9B-6C5DFEE83F6A}" srcOrd="0" destOrd="0" presId="urn:microsoft.com/office/officeart/2005/8/layout/radial1"/>
    <dgm:cxn modelId="{AE8C9045-95E2-40FC-B030-391D58BA18F2}" type="presOf" srcId="{D9ABCFEF-6AA8-4A75-8A31-7A2B44A2E37A}" destId="{4A598B9B-CA95-411F-A18F-5B0EE83336B6}" srcOrd="0" destOrd="0" presId="urn:microsoft.com/office/officeart/2005/8/layout/radial1"/>
    <dgm:cxn modelId="{24DC954C-4CFE-4566-9DEA-4B70AA2E1A6C}" type="presOf" srcId="{DB746DCF-9F37-423A-BA7A-DC4A295B7A1B}" destId="{BD59FE5F-8892-4605-BF04-1E67DEE79568}" srcOrd="0" destOrd="0" presId="urn:microsoft.com/office/officeart/2005/8/layout/radial1"/>
    <dgm:cxn modelId="{EBE8EDD0-1D3F-49A4-AC6C-6BAD5E421828}" srcId="{D9ABCFEF-6AA8-4A75-8A31-7A2B44A2E37A}" destId="{E14081BD-8D3E-4B62-95A8-053409CFAC52}" srcOrd="0" destOrd="0" parTransId="{51A2DCE0-816A-4614-BCBD-C7CDF0CBB414}" sibTransId="{D1E814D4-1188-49B4-BFB1-A434CF977BF6}"/>
    <dgm:cxn modelId="{6DA1F8C2-133C-4DF9-B7B0-92103BE040E4}" type="presOf" srcId="{8332ECC6-B91C-45B1-86B6-9F566B15FA18}" destId="{170EA74E-54E6-4B2F-AEE7-13FDFE5E37F3}" srcOrd="0" destOrd="0" presId="urn:microsoft.com/office/officeart/2005/8/layout/radial1"/>
    <dgm:cxn modelId="{3006EC5A-58C4-4622-B103-653FF4F174E2}" srcId="{E14081BD-8D3E-4B62-95A8-053409CFAC52}" destId="{309727BB-6A2E-4C8C-B82B-58D3E4030532}" srcOrd="0" destOrd="0" parTransId="{DB746DCF-9F37-423A-BA7A-DC4A295B7A1B}" sibTransId="{46830B2C-CA88-4E67-82D0-CEABDDEFB8A4}"/>
    <dgm:cxn modelId="{7D74DD15-417B-431C-84AD-FAA43DF9AE03}" type="presOf" srcId="{C59CA81A-B803-405C-A225-9D25BC9338C8}" destId="{B08D871B-71E2-4E80-91EA-2879D5AF42FE}" srcOrd="1" destOrd="0" presId="urn:microsoft.com/office/officeart/2005/8/layout/radial1"/>
    <dgm:cxn modelId="{9781FDF7-6993-4AD0-A0CA-473FCE3FDDB9}" type="presOf" srcId="{741AF235-A112-433F-A9A5-F13524B34C08}" destId="{F8E33E47-8F2F-4F80-A4D5-FCF081E85C8A}" srcOrd="1" destOrd="0" presId="urn:microsoft.com/office/officeart/2005/8/layout/radial1"/>
    <dgm:cxn modelId="{C62C16C9-B16B-4E0F-BC71-6AEF393896D1}" srcId="{E14081BD-8D3E-4B62-95A8-053409CFAC52}" destId="{CBD954B5-8910-4831-939E-90A5D1FEDFEC}" srcOrd="2" destOrd="0" parTransId="{741AF235-A112-433F-A9A5-F13524B34C08}" sibTransId="{35DBB5AD-FA32-40A4-8F5A-9D2784C3D98E}"/>
    <dgm:cxn modelId="{8F035284-42F7-4924-B6BD-8CCC010ABFB1}" srcId="{E14081BD-8D3E-4B62-95A8-053409CFAC52}" destId="{5A7255BD-08DC-4C33-84E5-5420485CA6B6}" srcOrd="3" destOrd="0" parTransId="{C59CA81A-B803-405C-A225-9D25BC9338C8}" sibTransId="{8C7F28CC-38FE-4DC5-B39D-212D3A354BE7}"/>
    <dgm:cxn modelId="{93A0986B-6802-47CB-B2A8-0E27FD0DA7CB}" type="presOf" srcId="{E14081BD-8D3E-4B62-95A8-053409CFAC52}" destId="{6607485C-D2C8-4ADC-A11D-090E81B72141}" srcOrd="0" destOrd="0" presId="urn:microsoft.com/office/officeart/2005/8/layout/radial1"/>
    <dgm:cxn modelId="{9D9150A9-B476-4FA3-AC37-3E410EFD00DC}" type="presParOf" srcId="{4A598B9B-CA95-411F-A18F-5B0EE83336B6}" destId="{6607485C-D2C8-4ADC-A11D-090E81B72141}" srcOrd="0" destOrd="0" presId="urn:microsoft.com/office/officeart/2005/8/layout/radial1"/>
    <dgm:cxn modelId="{5798682A-BC28-4150-81E4-F42B644D025F}" type="presParOf" srcId="{4A598B9B-CA95-411F-A18F-5B0EE83336B6}" destId="{BD59FE5F-8892-4605-BF04-1E67DEE79568}" srcOrd="1" destOrd="0" presId="urn:microsoft.com/office/officeart/2005/8/layout/radial1"/>
    <dgm:cxn modelId="{3A2E8C21-F34D-4447-AF7D-2DD95AD62858}" type="presParOf" srcId="{BD59FE5F-8892-4605-BF04-1E67DEE79568}" destId="{307790B9-166B-46C4-BFA9-13C7AE10FF92}" srcOrd="0" destOrd="0" presId="urn:microsoft.com/office/officeart/2005/8/layout/radial1"/>
    <dgm:cxn modelId="{50A9A5AC-0635-4C42-929E-6957BFC33C0E}" type="presParOf" srcId="{4A598B9B-CA95-411F-A18F-5B0EE83336B6}" destId="{6BA87BF2-59CA-4DFC-A961-503895899118}" srcOrd="2" destOrd="0" presId="urn:microsoft.com/office/officeart/2005/8/layout/radial1"/>
    <dgm:cxn modelId="{40A49985-22F1-471E-8C6B-5F94C2FE621A}" type="presParOf" srcId="{4A598B9B-CA95-411F-A18F-5B0EE83336B6}" destId="{8F50C018-CD4D-476C-9150-096E8FB64163}" srcOrd="3" destOrd="0" presId="urn:microsoft.com/office/officeart/2005/8/layout/radial1"/>
    <dgm:cxn modelId="{B81AEF86-8767-410E-B477-8C33AD8C6D1E}" type="presParOf" srcId="{8F50C018-CD4D-476C-9150-096E8FB64163}" destId="{EDB70CB7-C348-4C1A-979A-D3A381B227D2}" srcOrd="0" destOrd="0" presId="urn:microsoft.com/office/officeart/2005/8/layout/radial1"/>
    <dgm:cxn modelId="{B90AB445-11AF-4337-B36E-947BA646716D}" type="presParOf" srcId="{4A598B9B-CA95-411F-A18F-5B0EE83336B6}" destId="{170EA74E-54E6-4B2F-AEE7-13FDFE5E37F3}" srcOrd="4" destOrd="0" presId="urn:microsoft.com/office/officeart/2005/8/layout/radial1"/>
    <dgm:cxn modelId="{593C9EF7-AE46-4247-8B65-CE33FB6B6CF5}" type="presParOf" srcId="{4A598B9B-CA95-411F-A18F-5B0EE83336B6}" destId="{90F0B48F-F272-498D-9F9B-6C5DFEE83F6A}" srcOrd="5" destOrd="0" presId="urn:microsoft.com/office/officeart/2005/8/layout/radial1"/>
    <dgm:cxn modelId="{B1C64FCA-CB9F-47BE-8B3C-0A15BA1C22AF}" type="presParOf" srcId="{90F0B48F-F272-498D-9F9B-6C5DFEE83F6A}" destId="{F8E33E47-8F2F-4F80-A4D5-FCF081E85C8A}" srcOrd="0" destOrd="0" presId="urn:microsoft.com/office/officeart/2005/8/layout/radial1"/>
    <dgm:cxn modelId="{A5AB5F2D-B284-4890-970F-C9A69201CC24}" type="presParOf" srcId="{4A598B9B-CA95-411F-A18F-5B0EE83336B6}" destId="{F60DB6A8-70B3-4CD2-B48E-368CB8D7FB82}" srcOrd="6" destOrd="0" presId="urn:microsoft.com/office/officeart/2005/8/layout/radial1"/>
    <dgm:cxn modelId="{2F7C533A-9ED6-4E8E-A2AC-E4F01390F8FD}" type="presParOf" srcId="{4A598B9B-CA95-411F-A18F-5B0EE83336B6}" destId="{7E0B1B34-4797-472A-81BB-9F8977C66183}" srcOrd="7" destOrd="0" presId="urn:microsoft.com/office/officeart/2005/8/layout/radial1"/>
    <dgm:cxn modelId="{85DEC30C-96F1-4311-B9C2-DF3DB36B6B83}" type="presParOf" srcId="{7E0B1B34-4797-472A-81BB-9F8977C66183}" destId="{B08D871B-71E2-4E80-91EA-2879D5AF42FE}" srcOrd="0" destOrd="0" presId="urn:microsoft.com/office/officeart/2005/8/layout/radial1"/>
    <dgm:cxn modelId="{CDD85B56-9325-4243-AAC8-01B8A8D63A29}" type="presParOf" srcId="{4A598B9B-CA95-411F-A18F-5B0EE83336B6}" destId="{6F4C4D9F-09C0-40D0-8BE7-E6664956472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7485C-D2C8-4ADC-A11D-090E81B72141}">
      <dsp:nvSpPr>
        <dsp:cNvPr id="0" name=""/>
        <dsp:cNvSpPr/>
      </dsp:nvSpPr>
      <dsp:spPr>
        <a:xfrm>
          <a:off x="3505263" y="1668235"/>
          <a:ext cx="1330862" cy="133086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accent2">
                  <a:lumMod val="75000"/>
                </a:schemeClr>
              </a:solidFill>
            </a:rPr>
            <a:t>Significant aspects of the event</a:t>
          </a:r>
          <a:endParaRPr lang="en-GB" sz="1400" b="1" kern="1200" dirty="0">
            <a:solidFill>
              <a:schemeClr val="accent2">
                <a:lumMod val="75000"/>
              </a:schemeClr>
            </a:solidFill>
          </a:endParaRPr>
        </a:p>
      </dsp:txBody>
      <dsp:txXfrm>
        <a:off x="3700163" y="1863135"/>
        <a:ext cx="941062" cy="941062"/>
      </dsp:txXfrm>
    </dsp:sp>
    <dsp:sp modelId="{BD59FE5F-8892-4605-BF04-1E67DEE79568}">
      <dsp:nvSpPr>
        <dsp:cNvPr id="0" name=""/>
        <dsp:cNvSpPr/>
      </dsp:nvSpPr>
      <dsp:spPr>
        <a:xfrm rot="16200000">
          <a:off x="3927349" y="1410720"/>
          <a:ext cx="486689" cy="28341"/>
        </a:xfrm>
        <a:custGeom>
          <a:avLst/>
          <a:gdLst/>
          <a:ahLst/>
          <a:cxnLst/>
          <a:rect l="0" t="0" r="0" b="0"/>
          <a:pathLst>
            <a:path>
              <a:moveTo>
                <a:pt x="0" y="14170"/>
              </a:moveTo>
              <a:lnTo>
                <a:pt x="486689"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4158527" y="1412723"/>
        <a:ext cx="24334" cy="24334"/>
      </dsp:txXfrm>
    </dsp:sp>
    <dsp:sp modelId="{6BA87BF2-59CA-4DFC-A961-503895899118}">
      <dsp:nvSpPr>
        <dsp:cNvPr id="0" name=""/>
        <dsp:cNvSpPr/>
      </dsp:nvSpPr>
      <dsp:spPr>
        <a:xfrm>
          <a:off x="3557506" y="19623"/>
          <a:ext cx="1226376" cy="116192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Serious injury of three workers</a:t>
          </a:r>
          <a:endParaRPr lang="en-GB" sz="1400" kern="1200" dirty="0"/>
        </a:p>
      </dsp:txBody>
      <dsp:txXfrm>
        <a:off x="3737105" y="189783"/>
        <a:ext cx="867178" cy="821602"/>
      </dsp:txXfrm>
    </dsp:sp>
    <dsp:sp modelId="{8F50C018-CD4D-476C-9150-096E8FB64163}">
      <dsp:nvSpPr>
        <dsp:cNvPr id="0" name=""/>
        <dsp:cNvSpPr/>
      </dsp:nvSpPr>
      <dsp:spPr>
        <a:xfrm>
          <a:off x="4836125" y="2319495"/>
          <a:ext cx="298185" cy="28341"/>
        </a:xfrm>
        <a:custGeom>
          <a:avLst/>
          <a:gdLst/>
          <a:ahLst/>
          <a:cxnLst/>
          <a:rect l="0" t="0" r="0" b="0"/>
          <a:pathLst>
            <a:path>
              <a:moveTo>
                <a:pt x="0" y="14170"/>
              </a:moveTo>
              <a:lnTo>
                <a:pt x="298185"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4977764" y="2326211"/>
        <a:ext cx="14909" cy="14909"/>
      </dsp:txXfrm>
    </dsp:sp>
    <dsp:sp modelId="{170EA74E-54E6-4B2F-AEE7-13FDFE5E37F3}">
      <dsp:nvSpPr>
        <dsp:cNvPr id="0" name=""/>
        <dsp:cNvSpPr/>
      </dsp:nvSpPr>
      <dsp:spPr>
        <a:xfrm>
          <a:off x="5134311" y="1571128"/>
          <a:ext cx="1538929" cy="152507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System degradation leading to  catastrophic equipment damage</a:t>
          </a:r>
          <a:endParaRPr lang="en-GB" sz="1400" kern="1200" dirty="0"/>
        </a:p>
      </dsp:txBody>
      <dsp:txXfrm>
        <a:off x="5359682" y="1794470"/>
        <a:ext cx="1088187" cy="1078391"/>
      </dsp:txXfrm>
    </dsp:sp>
    <dsp:sp modelId="{90F0B48F-F272-498D-9F9B-6C5DFEE83F6A}">
      <dsp:nvSpPr>
        <dsp:cNvPr id="0" name=""/>
        <dsp:cNvSpPr/>
      </dsp:nvSpPr>
      <dsp:spPr>
        <a:xfrm rot="5400000">
          <a:off x="4010325" y="3145295"/>
          <a:ext cx="320737" cy="28341"/>
        </a:xfrm>
        <a:custGeom>
          <a:avLst/>
          <a:gdLst/>
          <a:ahLst/>
          <a:cxnLst/>
          <a:rect l="0" t="0" r="0" b="0"/>
          <a:pathLst>
            <a:path>
              <a:moveTo>
                <a:pt x="0" y="14170"/>
              </a:moveTo>
              <a:lnTo>
                <a:pt x="320737"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a:off x="4162676" y="3151448"/>
        <a:ext cx="16036" cy="16036"/>
      </dsp:txXfrm>
    </dsp:sp>
    <dsp:sp modelId="{F60DB6A8-70B3-4CD2-B48E-368CB8D7FB82}">
      <dsp:nvSpPr>
        <dsp:cNvPr id="0" name=""/>
        <dsp:cNvSpPr/>
      </dsp:nvSpPr>
      <dsp:spPr>
        <a:xfrm>
          <a:off x="3371465" y="3319835"/>
          <a:ext cx="1598458" cy="149382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Understanding water hammer, knowledge</a:t>
          </a:r>
          <a:endParaRPr lang="en-GB" sz="1400" kern="1200" dirty="0"/>
        </a:p>
      </dsp:txBody>
      <dsp:txXfrm>
        <a:off x="3605554" y="3538601"/>
        <a:ext cx="1130280" cy="1056294"/>
      </dsp:txXfrm>
    </dsp:sp>
    <dsp:sp modelId="{7E0B1B34-4797-472A-81BB-9F8977C66183}">
      <dsp:nvSpPr>
        <dsp:cNvPr id="0" name=""/>
        <dsp:cNvSpPr/>
      </dsp:nvSpPr>
      <dsp:spPr>
        <a:xfrm rot="10800000">
          <a:off x="3095950" y="2319495"/>
          <a:ext cx="409312" cy="28341"/>
        </a:xfrm>
        <a:custGeom>
          <a:avLst/>
          <a:gdLst/>
          <a:ahLst/>
          <a:cxnLst/>
          <a:rect l="0" t="0" r="0" b="0"/>
          <a:pathLst>
            <a:path>
              <a:moveTo>
                <a:pt x="0" y="14170"/>
              </a:moveTo>
              <a:lnTo>
                <a:pt x="409312" y="14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p>
      </dsp:txBody>
      <dsp:txXfrm rot="10800000">
        <a:off x="3290373" y="2323433"/>
        <a:ext cx="20465" cy="20465"/>
      </dsp:txXfrm>
    </dsp:sp>
    <dsp:sp modelId="{6F4C4D9F-09C0-40D0-8BE7-E6664956472B}">
      <dsp:nvSpPr>
        <dsp:cNvPr id="0" name=""/>
        <dsp:cNvSpPr/>
      </dsp:nvSpPr>
      <dsp:spPr>
        <a:xfrm>
          <a:off x="1779274" y="1700908"/>
          <a:ext cx="1316675" cy="126551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Leaders / managers / professional behaviour</a:t>
          </a:r>
          <a:endParaRPr lang="en-GB" sz="1400" kern="1200" dirty="0"/>
        </a:p>
      </dsp:txBody>
      <dsp:txXfrm>
        <a:off x="1972097" y="1886239"/>
        <a:ext cx="931029" cy="8948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2DCE4C-9DF6-4613-895B-1C42EDC0CA5C}" type="datetimeFigureOut">
              <a:rPr lang="en-GB" smtClean="0"/>
              <a:t>21/09/2020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5C1156D-CB3F-4C3B-B7AC-F0771338D9D3}" type="slidenum">
              <a:rPr lang="en-GB" smtClean="0"/>
              <a:t>‹#›</a:t>
            </a:fld>
            <a:endParaRPr lang="en-GB"/>
          </a:p>
        </p:txBody>
      </p:sp>
    </p:spTree>
    <p:extLst>
      <p:ext uri="{BB962C8B-B14F-4D97-AF65-F5344CB8AC3E}">
        <p14:creationId xmlns:p14="http://schemas.microsoft.com/office/powerpoint/2010/main" val="324636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F79C97-F0C3-4425-BBC4-D863BA7157CB}" type="datetimeFigureOut">
              <a:rPr lang="en-GB" smtClean="0"/>
              <a:t>21/09/2020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65A1C8-55F9-423E-A89D-EDAF9AB7E184}" type="slidenum">
              <a:rPr lang="en-GB" smtClean="0"/>
              <a:t>‹#›</a:t>
            </a:fld>
            <a:endParaRPr lang="en-GB"/>
          </a:p>
        </p:txBody>
      </p:sp>
    </p:spTree>
    <p:extLst>
      <p:ext uri="{BB962C8B-B14F-4D97-AF65-F5344CB8AC3E}">
        <p14:creationId xmlns:p14="http://schemas.microsoft.com/office/powerpoint/2010/main" val="314484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65A1C8-55F9-423E-A89D-EDAF9AB7E184}" type="slidenum">
              <a:rPr lang="en-GB" smtClean="0"/>
              <a:t>1</a:t>
            </a:fld>
            <a:endParaRPr lang="en-GB"/>
          </a:p>
        </p:txBody>
      </p:sp>
    </p:spTree>
    <p:extLst>
      <p:ext uri="{BB962C8B-B14F-4D97-AF65-F5344CB8AC3E}">
        <p14:creationId xmlns:p14="http://schemas.microsoft.com/office/powerpoint/2010/main" val="1037748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wano.info"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hyperlink" Target="http://members.wano.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4980" y="1140332"/>
            <a:ext cx="5501640" cy="4195001"/>
          </a:xfrm>
          <a:prstGeom prst="rect">
            <a:avLst/>
          </a:prstGeom>
        </p:spPr>
      </p:pic>
    </p:spTree>
    <p:extLst>
      <p:ext uri="{BB962C8B-B14F-4D97-AF65-F5344CB8AC3E}">
        <p14:creationId xmlns:p14="http://schemas.microsoft.com/office/powerpoint/2010/main" val="31448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Opening Page">
    <p:spTree>
      <p:nvGrpSpPr>
        <p:cNvPr id="1" name=""/>
        <p:cNvGrpSpPr/>
        <p:nvPr/>
      </p:nvGrpSpPr>
      <p:grpSpPr>
        <a:xfrm>
          <a:off x="0" y="0"/>
          <a:ext cx="0" cy="0"/>
          <a:chOff x="0" y="0"/>
          <a:chExt cx="0" cy="0"/>
        </a:xfrm>
      </p:grpSpPr>
      <p:sp>
        <p:nvSpPr>
          <p:cNvPr id="4" name="Rectangle 3"/>
          <p:cNvSpPr/>
          <p:nvPr userDrawn="1"/>
        </p:nvSpPr>
        <p:spPr>
          <a:xfrm>
            <a:off x="-59267" y="-67733"/>
            <a:ext cx="9279467" cy="6993466"/>
          </a:xfrm>
          <a:prstGeom prst="rect">
            <a:avLst/>
          </a:prstGeom>
          <a:solidFill>
            <a:srgbClr val="00355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4980" y="1148523"/>
            <a:ext cx="5501640" cy="4195001"/>
          </a:xfrm>
          <a:prstGeom prst="rect">
            <a:avLst/>
          </a:prstGeom>
        </p:spPr>
      </p:pic>
    </p:spTree>
    <p:extLst>
      <p:ext uri="{BB962C8B-B14F-4D97-AF65-F5344CB8AC3E}">
        <p14:creationId xmlns:p14="http://schemas.microsoft.com/office/powerpoint/2010/main" val="22541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66543F6-203B-B64E-84F0-05F0F76CD679}"/>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ltLang="en-US" dirty="0" smtClean="0">
                <a:solidFill>
                  <a:prstClr val="white"/>
                </a:solidFill>
              </a:rPr>
              <a:t>SER 2020-1 Water Hammer Events</a:t>
            </a:r>
          </a:p>
        </p:txBody>
      </p:sp>
      <p:sp>
        <p:nvSpPr>
          <p:cNvPr id="6" name="Slide Number Placeholder 5">
            <a:extLst>
              <a:ext uri="{FF2B5EF4-FFF2-40B4-BE49-F238E27FC236}">
                <a16:creationId xmlns:a16="http://schemas.microsoft.com/office/drawing/2014/main" id="{509643A0-662E-964E-ACC6-28958D12F742}"/>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8" name="Content Placeholder 1"/>
          <p:cNvSpPr>
            <a:spLocks noGrp="1"/>
          </p:cNvSpPr>
          <p:nvPr>
            <p:ph idx="4294967295"/>
          </p:nvPr>
        </p:nvSpPr>
        <p:spPr>
          <a:xfrm>
            <a:off x="2285999" y="1680063"/>
            <a:ext cx="6379699" cy="4544892"/>
          </a:xfrm>
        </p:spPr>
        <p:txBody>
          <a:bodyPr>
            <a:normAutofit/>
          </a:bodyPr>
          <a:lstStyle>
            <a:lvl1pPr>
              <a:defRPr>
                <a:solidFill>
                  <a:schemeClr val="tx1">
                    <a:lumMod val="65000"/>
                    <a:lumOff val="35000"/>
                  </a:schemeClr>
                </a:solidFill>
              </a:defRPr>
            </a:lvl1pPr>
          </a:lstStyle>
          <a:p>
            <a:pPr marL="0" lvl="0" indent="0">
              <a:spcBef>
                <a:spcPts val="0"/>
              </a:spcBef>
              <a:spcAft>
                <a:spcPts val="2100"/>
              </a:spcAft>
              <a:buNone/>
            </a:pPr>
            <a:r>
              <a:rPr lang="en-US" sz="2000" smtClean="0"/>
              <a:t>Click to edit Master text styles</a:t>
            </a:r>
          </a:p>
          <a:p>
            <a:pPr marL="0" lvl="1" indent="0">
              <a:spcBef>
                <a:spcPts val="0"/>
              </a:spcBef>
              <a:spcAft>
                <a:spcPts val="2100"/>
              </a:spcAft>
              <a:buNone/>
            </a:pPr>
            <a:r>
              <a:rPr lang="en-US" sz="2000" smtClean="0"/>
              <a:t>Second level</a:t>
            </a:r>
          </a:p>
          <a:p>
            <a:pPr marL="0" lvl="2" indent="0">
              <a:spcBef>
                <a:spcPts val="0"/>
              </a:spcBef>
              <a:spcAft>
                <a:spcPts val="2100"/>
              </a:spcAft>
              <a:buNone/>
            </a:pPr>
            <a:r>
              <a:rPr lang="en-US" sz="2000" smtClean="0"/>
              <a:t>Third level</a:t>
            </a:r>
          </a:p>
        </p:txBody>
      </p:sp>
      <p:sp>
        <p:nvSpPr>
          <p:cNvPr id="11" name="Title 2"/>
          <p:cNvSpPr>
            <a:spLocks noGrp="1"/>
          </p:cNvSpPr>
          <p:nvPr>
            <p:ph type="title"/>
          </p:nvPr>
        </p:nvSpPr>
        <p:spPr>
          <a:xfrm>
            <a:off x="471267" y="209551"/>
            <a:ext cx="7125069" cy="959768"/>
          </a:xfrm>
        </p:spPr>
        <p:txBody>
          <a:bodyPr/>
          <a:lstStyle/>
          <a:p>
            <a:r>
              <a:rPr lang="en-US" smtClean="0"/>
              <a:t>Click to edit Master title style</a:t>
            </a:r>
            <a:endParaRPr lang="en-GB" dirty="0"/>
          </a:p>
        </p:txBody>
      </p:sp>
      <p:sp>
        <p:nvSpPr>
          <p:cNvPr id="12" name="TextBox 11">
            <a:extLst>
              <a:ext uri="{FF2B5EF4-FFF2-40B4-BE49-F238E27FC236}">
                <a16:creationId xmlns:a16="http://schemas.microsoft.com/office/drawing/2014/main" id="{46FF9C7E-AF8D-4046-ACFC-179B9DBDE3AA}"/>
              </a:ext>
            </a:extLst>
          </p:cNvPr>
          <p:cNvSpPr txBox="1"/>
          <p:nvPr userDrawn="1"/>
        </p:nvSpPr>
        <p:spPr>
          <a:xfrm>
            <a:off x="2285999" y="5264628"/>
            <a:ext cx="6388663" cy="629660"/>
          </a:xfrm>
          <a:prstGeom prst="rect">
            <a:avLst/>
          </a:prstGeom>
          <a:noFill/>
        </p:spPr>
        <p:txBody>
          <a:bodyPr wrap="square" lIns="0" tIns="0" rIns="0" bIns="0" rtlCol="0" anchor="ctr" anchorCtr="0">
            <a:spAutoFit/>
          </a:bodyPr>
          <a:lstStyle/>
          <a:p>
            <a:pPr>
              <a:lnSpc>
                <a:spcPct val="200000"/>
              </a:lnSpc>
            </a:pPr>
            <a:r>
              <a:rPr lang="en-US" sz="1100" b="1" spc="300" dirty="0">
                <a:solidFill>
                  <a:srgbClr val="00355F"/>
                </a:solidFill>
                <a:latin typeface="+mj-lt"/>
              </a:rPr>
              <a:t>DISTRIBUTION CLASSIFICATION</a:t>
            </a:r>
            <a:r>
              <a:rPr lang="en-US" sz="1100" spc="300" dirty="0">
                <a:solidFill>
                  <a:srgbClr val="00355F"/>
                </a:solidFill>
                <a:latin typeface="+mj-lt"/>
              </a:rPr>
              <a:t>:</a:t>
            </a:r>
            <a:br>
              <a:rPr lang="en-US" sz="1100" spc="300" dirty="0">
                <a:solidFill>
                  <a:srgbClr val="00355F"/>
                </a:solidFill>
                <a:latin typeface="+mj-lt"/>
              </a:rPr>
            </a:br>
            <a:r>
              <a:rPr lang="en-US" sz="1100" spc="300" dirty="0">
                <a:solidFill>
                  <a:srgbClr val="00355F"/>
                </a:solidFill>
                <a:latin typeface="+mj-lt"/>
              </a:rPr>
              <a:t>[OPEN/GENERAL/LIMITED/RESTRICTED]</a:t>
            </a:r>
          </a:p>
        </p:txBody>
      </p:sp>
    </p:spTree>
    <p:extLst>
      <p:ext uri="{BB962C8B-B14F-4D97-AF65-F5344CB8AC3E}">
        <p14:creationId xmlns:p14="http://schemas.microsoft.com/office/powerpoint/2010/main" val="42890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61CBB9-B9D1-2441-9496-593A633E0A8A}"/>
              </a:ext>
            </a:extLst>
          </p:cNvPr>
          <p:cNvSpPr>
            <a:spLocks noGrp="1"/>
          </p:cNvSpPr>
          <p:nvPr>
            <p:ph type="title"/>
          </p:nvPr>
        </p:nvSpPr>
        <p:spPr>
          <a:xfrm>
            <a:off x="467669" y="309259"/>
            <a:ext cx="6633077" cy="853080"/>
          </a:xfrm>
          <a:prstGeom prst="rect">
            <a:avLst/>
          </a:prstGeom>
        </p:spPr>
        <p:txBody>
          <a:bodyPr vert="horz" lIns="0" tIns="0" rIns="0" bIns="0" rtlCol="0" anchor="ctr">
            <a:noAutofit/>
          </a:bodyPr>
          <a:lstStyle/>
          <a:p>
            <a:r>
              <a:rPr lang="en-US" smtClean="0"/>
              <a:t>Click to edit Master title style</a:t>
            </a:r>
            <a:endParaRPr lang="en-US" dirty="0"/>
          </a:p>
        </p:txBody>
      </p:sp>
      <p:sp>
        <p:nvSpPr>
          <p:cNvPr id="12" name="Text Placeholder 2">
            <a:extLst>
              <a:ext uri="{FF2B5EF4-FFF2-40B4-BE49-F238E27FC236}">
                <a16:creationId xmlns:a16="http://schemas.microsoft.com/office/drawing/2014/main" id="{862CB6A7-90EE-4049-BC2C-BAECB868123B}"/>
              </a:ext>
            </a:extLst>
          </p:cNvPr>
          <p:cNvSpPr>
            <a:spLocks noGrp="1"/>
          </p:cNvSpPr>
          <p:nvPr>
            <p:ph idx="1"/>
          </p:nvPr>
        </p:nvSpPr>
        <p:spPr>
          <a:xfrm>
            <a:off x="2156867" y="1647316"/>
            <a:ext cx="6516154" cy="4924934"/>
          </a:xfrm>
          <a:prstGeom prst="rect">
            <a:avLst/>
          </a:prstGeom>
        </p:spPr>
        <p:txBody>
          <a:bodyPr vert="horz" lIns="0" tIns="0" rIns="0" bIns="0" rtlCol="0">
            <a:normAutofit/>
          </a:bodyPr>
          <a:lstStyle>
            <a:lvl1pPr>
              <a:defRPr sz="22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3">
            <a:extLst>
              <a:ext uri="{FF2B5EF4-FFF2-40B4-BE49-F238E27FC236}">
                <a16:creationId xmlns:a16="http://schemas.microsoft.com/office/drawing/2014/main" id="{68BA4052-5CAD-9E4F-9568-E2ADEF8C1ED0}"/>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ltLang="en-US" dirty="0" smtClean="0">
                <a:solidFill>
                  <a:prstClr val="white"/>
                </a:solidFill>
              </a:rPr>
              <a:t>SER 2020-1 Water Hammer Events</a:t>
            </a:r>
          </a:p>
        </p:txBody>
      </p:sp>
      <p:sp>
        <p:nvSpPr>
          <p:cNvPr id="7" name="Slide Number Placeholder 5">
            <a:extLst>
              <a:ext uri="{FF2B5EF4-FFF2-40B4-BE49-F238E27FC236}">
                <a16:creationId xmlns:a16="http://schemas.microsoft.com/office/drawing/2014/main" id="{0D8FBD3C-B900-C64A-9FB9-125694A613E5}"/>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Tree>
    <p:extLst>
      <p:ext uri="{BB962C8B-B14F-4D97-AF65-F5344CB8AC3E}">
        <p14:creationId xmlns:p14="http://schemas.microsoft.com/office/powerpoint/2010/main" val="32667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6196FE8-B6D9-584C-B71C-E1F8AA7B2D6E}"/>
              </a:ext>
            </a:extLst>
          </p:cNvPr>
          <p:cNvSpPr txBox="1">
            <a:spLocks/>
          </p:cNvSpPr>
          <p:nvPr userDrawn="1"/>
        </p:nvSpPr>
        <p:spPr>
          <a:xfrm>
            <a:off x="2338352" y="1532908"/>
            <a:ext cx="6289118" cy="853080"/>
          </a:xfrm>
          <a:prstGeom prst="rect">
            <a:avLst/>
          </a:prstGeom>
        </p:spPr>
        <p:txBody>
          <a:bodyPr vert="horz" lIns="0" tIns="0" rIns="0" bIns="0" rtlCol="0" anchor="ctr">
            <a:noAutofit/>
          </a:bodyPr>
          <a:lstStyle>
            <a:lvl1pPr algn="l" defTabSz="457200" rtl="0" eaLnBrk="1" latinLnBrk="0" hangingPunct="1">
              <a:spcBef>
                <a:spcPct val="0"/>
              </a:spcBef>
              <a:buNone/>
              <a:defRPr sz="2400" b="1" kern="1200" spc="300">
                <a:solidFill>
                  <a:srgbClr val="00355F"/>
                </a:solidFill>
                <a:latin typeface="+mj-lt"/>
                <a:ea typeface="+mj-ea"/>
                <a:cs typeface="+mj-cs"/>
              </a:defRPr>
            </a:lvl1pPr>
          </a:lstStyle>
          <a:p>
            <a:r>
              <a:rPr lang="en-US" dirty="0"/>
              <a:t>THANK YOU FOR LISTENING</a:t>
            </a:r>
          </a:p>
        </p:txBody>
      </p:sp>
      <p:cxnSp>
        <p:nvCxnSpPr>
          <p:cNvPr id="10" name="Straight Connector 9">
            <a:extLst>
              <a:ext uri="{FF2B5EF4-FFF2-40B4-BE49-F238E27FC236}">
                <a16:creationId xmlns:a16="http://schemas.microsoft.com/office/drawing/2014/main" id="{3FA0AAE0-273D-C447-A84C-069F93913794}"/>
              </a:ext>
            </a:extLst>
          </p:cNvPr>
          <p:cNvCxnSpPr>
            <a:cxnSpLocks/>
          </p:cNvCxnSpPr>
          <p:nvPr userDrawn="1"/>
        </p:nvCxnSpPr>
        <p:spPr>
          <a:xfrm>
            <a:off x="2338351" y="2385988"/>
            <a:ext cx="6289118"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89D7F819-5424-0849-B572-55E21EFDB80D}"/>
              </a:ext>
            </a:extLst>
          </p:cNvPr>
          <p:cNvSpPr/>
          <p:nvPr userDrawn="1"/>
        </p:nvSpPr>
        <p:spPr>
          <a:xfrm>
            <a:off x="0" y="6473628"/>
            <a:ext cx="9144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A47634B-C7C3-B440-A4CD-605578E3DD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8172476" y="6365492"/>
            <a:ext cx="727385" cy="600644"/>
          </a:xfrm>
          <a:prstGeom prst="rect">
            <a:avLst/>
          </a:prstGeom>
        </p:spPr>
      </p:pic>
      <p:sp>
        <p:nvSpPr>
          <p:cNvPr id="15" name="Footer Placeholder 3">
            <a:extLst>
              <a:ext uri="{FF2B5EF4-FFF2-40B4-BE49-F238E27FC236}">
                <a16:creationId xmlns:a16="http://schemas.microsoft.com/office/drawing/2014/main" id="{1F65C27E-E666-904B-B68D-6AA77548B707}"/>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endParaRPr lang="en-GB" dirty="0"/>
          </a:p>
        </p:txBody>
      </p:sp>
      <p:sp>
        <p:nvSpPr>
          <p:cNvPr id="16" name="Slide Number Placeholder 5">
            <a:extLst>
              <a:ext uri="{FF2B5EF4-FFF2-40B4-BE49-F238E27FC236}">
                <a16:creationId xmlns:a16="http://schemas.microsoft.com/office/drawing/2014/main" id="{414D27F8-3053-AE4E-92F9-41335606BAF0}"/>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pic>
        <p:nvPicPr>
          <p:cNvPr id="18" name="Picture 17">
            <a:extLst>
              <a:ext uri="{FF2B5EF4-FFF2-40B4-BE49-F238E27FC236}">
                <a16:creationId xmlns:a16="http://schemas.microsoft.com/office/drawing/2014/main" id="{8B293773-E496-8F4A-BA86-5F33DB419D6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5534"/>
          <a:stretch/>
        </p:blipFill>
        <p:spPr>
          <a:xfrm>
            <a:off x="-97971" y="2317670"/>
            <a:ext cx="2073353" cy="3850294"/>
          </a:xfrm>
          <a:prstGeom prst="rect">
            <a:avLst/>
          </a:prstGeom>
        </p:spPr>
      </p:pic>
      <p:sp>
        <p:nvSpPr>
          <p:cNvPr id="19" name="Rectangle 18">
            <a:extLst>
              <a:ext uri="{FF2B5EF4-FFF2-40B4-BE49-F238E27FC236}">
                <a16:creationId xmlns:a16="http://schemas.microsoft.com/office/drawing/2014/main" id="{DCA0828F-7379-7942-9F76-920C1A67486B}"/>
              </a:ext>
            </a:extLst>
          </p:cNvPr>
          <p:cNvSpPr/>
          <p:nvPr userDrawn="1"/>
        </p:nvSpPr>
        <p:spPr>
          <a:xfrm>
            <a:off x="7920547" y="6287512"/>
            <a:ext cx="1223453"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6CD3F8-0A32-4F42-B19B-B23A5495CD0A}"/>
              </a:ext>
            </a:extLst>
          </p:cNvPr>
          <p:cNvGrpSpPr/>
          <p:nvPr userDrawn="1"/>
        </p:nvGrpSpPr>
        <p:grpSpPr>
          <a:xfrm>
            <a:off x="2314075" y="3230977"/>
            <a:ext cx="6289118" cy="1156740"/>
            <a:chOff x="2314075" y="3230977"/>
            <a:chExt cx="6289118" cy="1156740"/>
          </a:xfrm>
        </p:grpSpPr>
        <p:sp>
          <p:nvSpPr>
            <p:cNvPr id="13" name="Title 1">
              <a:extLst>
                <a:ext uri="{FF2B5EF4-FFF2-40B4-BE49-F238E27FC236}">
                  <a16:creationId xmlns:a16="http://schemas.microsoft.com/office/drawing/2014/main" id="{60089013-E93A-4E44-8524-3F636F68482B}"/>
                </a:ext>
              </a:extLst>
            </p:cNvPr>
            <p:cNvSpPr txBox="1">
              <a:spLocks/>
            </p:cNvSpPr>
            <p:nvPr/>
          </p:nvSpPr>
          <p:spPr>
            <a:xfrm>
              <a:off x="2314075" y="3243660"/>
              <a:ext cx="6289118" cy="1144057"/>
            </a:xfrm>
            <a:prstGeom prst="rect">
              <a:avLst/>
            </a:prstGeom>
          </p:spPr>
          <p:txBody>
            <a:bodyPr lIns="0" tIns="0" rIns="0" bIns="0" anchor="t">
              <a:noAutofit/>
            </a:bodyPr>
            <a:lstStyle>
              <a:lvl1pPr algn="l" defTabSz="457200" rtl="0" eaLnBrk="1" latinLnBrk="0" hangingPunct="1">
                <a:spcBef>
                  <a:spcPct val="0"/>
                </a:spcBef>
                <a:buNone/>
                <a:defRPr sz="2400" b="0" kern="1200" cap="none" spc="0" baseline="0">
                  <a:solidFill>
                    <a:schemeClr val="tx1">
                      <a:lumMod val="50000"/>
                      <a:lumOff val="50000"/>
                    </a:schemeClr>
                  </a:solidFill>
                  <a:latin typeface="+mj-lt"/>
                  <a:ea typeface="+mj-ea"/>
                  <a:cs typeface="+mj-cs"/>
                </a:defRPr>
              </a:lvl1pPr>
            </a:lstStyle>
            <a:p>
              <a:r>
                <a:rPr lang="en-US" dirty="0">
                  <a:solidFill>
                    <a:schemeClr val="tx1">
                      <a:lumMod val="65000"/>
                      <a:lumOff val="35000"/>
                    </a:schemeClr>
                  </a:solidFill>
                </a:rPr>
                <a:t>Public</a:t>
              </a:r>
              <a:r>
                <a:rPr lang="en-US" dirty="0"/>
                <a:t/>
              </a:r>
              <a:br>
                <a:rPr lang="en-US" dirty="0"/>
              </a:br>
              <a:r>
                <a:rPr lang="en-US" dirty="0">
                  <a:solidFill>
                    <a:schemeClr val="tx1">
                      <a:lumMod val="65000"/>
                      <a:lumOff val="35000"/>
                    </a:schemeClr>
                  </a:solidFill>
                </a:rPr>
                <a:t>WANO Members</a:t>
              </a:r>
            </a:p>
          </p:txBody>
        </p:sp>
        <p:sp>
          <p:nvSpPr>
            <p:cNvPr id="20" name="TextBox 19">
              <a:extLst>
                <a:ext uri="{FF2B5EF4-FFF2-40B4-BE49-F238E27FC236}">
                  <a16:creationId xmlns:a16="http://schemas.microsoft.com/office/drawing/2014/main" id="{5D4E5154-1913-D64A-9D74-19847AB8C668}"/>
                </a:ext>
              </a:extLst>
            </p:cNvPr>
            <p:cNvSpPr txBox="1"/>
            <p:nvPr/>
          </p:nvSpPr>
          <p:spPr>
            <a:xfrm>
              <a:off x="3212538" y="3230977"/>
              <a:ext cx="3795165" cy="369332"/>
            </a:xfrm>
            <a:prstGeom prst="rect">
              <a:avLst/>
            </a:prstGeom>
            <a:noFill/>
          </p:spPr>
          <p:txBody>
            <a:bodyPr wrap="square" lIns="0" tIns="0" rIns="0" bIns="0" rtlCol="0">
              <a:spAutoFit/>
            </a:bodyPr>
            <a:lstStyle/>
            <a:p>
              <a:r>
                <a:rPr lang="en-US" sz="2400" dirty="0">
                  <a:hlinkClick r:id="rId3"/>
                </a:rPr>
                <a:t>wano.info</a:t>
              </a:r>
              <a:endParaRPr lang="en-US" sz="2400" dirty="0"/>
            </a:p>
          </p:txBody>
        </p:sp>
        <p:sp>
          <p:nvSpPr>
            <p:cNvPr id="21" name="TextBox 20">
              <a:extLst>
                <a:ext uri="{FF2B5EF4-FFF2-40B4-BE49-F238E27FC236}">
                  <a16:creationId xmlns:a16="http://schemas.microsoft.com/office/drawing/2014/main" id="{B739BBE0-5C74-5949-A800-BDAC74B85C57}"/>
                </a:ext>
              </a:extLst>
            </p:cNvPr>
            <p:cNvSpPr txBox="1"/>
            <p:nvPr/>
          </p:nvSpPr>
          <p:spPr>
            <a:xfrm>
              <a:off x="4547724" y="3602847"/>
              <a:ext cx="3795165" cy="369332"/>
            </a:xfrm>
            <a:prstGeom prst="rect">
              <a:avLst/>
            </a:prstGeom>
            <a:noFill/>
          </p:spPr>
          <p:txBody>
            <a:bodyPr wrap="square" lIns="0" tIns="0" rIns="0" bIns="0" rtlCol="0">
              <a:spAutoFit/>
            </a:bodyPr>
            <a:lstStyle/>
            <a:p>
              <a:r>
                <a:rPr lang="en-US" sz="2400" dirty="0">
                  <a:hlinkClick r:id="rId4"/>
                </a:rPr>
                <a:t>members.wano.org</a:t>
              </a:r>
              <a:endParaRPr lang="en-US" sz="2400" dirty="0"/>
            </a:p>
          </p:txBody>
        </p:sp>
      </p:grpSp>
      <p:sp>
        <p:nvSpPr>
          <p:cNvPr id="22" name="Content Placeholder 1">
            <a:extLst>
              <a:ext uri="{FF2B5EF4-FFF2-40B4-BE49-F238E27FC236}">
                <a16:creationId xmlns:a16="http://schemas.microsoft.com/office/drawing/2014/main" id="{E12CD371-0EE5-0142-AF51-99B42A7EF1B2}"/>
              </a:ext>
            </a:extLst>
          </p:cNvPr>
          <p:cNvSpPr txBox="1">
            <a:spLocks/>
          </p:cNvSpPr>
          <p:nvPr userDrawn="1"/>
        </p:nvSpPr>
        <p:spPr>
          <a:xfrm>
            <a:off x="2319453" y="2720844"/>
            <a:ext cx="6346245" cy="319722"/>
          </a:xfrm>
          <a:prstGeom prst="rect">
            <a:avLst/>
          </a:prstGeom>
        </p:spPr>
        <p:txBody>
          <a:bodyPr vert="horz" lIns="0" tIns="0" rIns="0" bIns="0" rtlCol="0">
            <a:normAutofit lnSpcReduction="10000"/>
          </a:bodyPr>
          <a:lstStyle>
            <a:lvl1pPr marL="342900" indent="-342900" algn="l" defTabSz="457200" rtl="0" eaLnBrk="1" latinLnBrk="0" hangingPunct="1">
              <a:spcBef>
                <a:spcPts val="300"/>
              </a:spcBef>
              <a:spcAft>
                <a:spcPts val="300"/>
              </a:spcAft>
              <a:buClr>
                <a:srgbClr val="0D499C"/>
              </a:buClr>
              <a:buSzPct val="95000"/>
              <a:buFontTx/>
              <a:buBlip>
                <a:blip r:embed="rId5"/>
              </a:buBlip>
              <a:defRPr lang="en-US" sz="2500" kern="1200" dirty="0" smtClean="0">
                <a:solidFill>
                  <a:schemeClr val="tx1">
                    <a:lumMod val="50000"/>
                    <a:lumOff val="50000"/>
                  </a:schemeClr>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Tx/>
              <a:buBlip>
                <a:blip r:embed="rId5"/>
              </a:buBlip>
              <a:defRPr lang="en-US" sz="1800" kern="1200" baseline="0" dirty="0" smtClean="0">
                <a:solidFill>
                  <a:schemeClr val="tx1">
                    <a:lumMod val="50000"/>
                    <a:lumOff val="50000"/>
                  </a:schemeClr>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Tx/>
              <a:buBlip>
                <a:blip r:embed="rId5"/>
              </a:buBlip>
              <a:defRPr lang="en-US" sz="1800" kern="1200" baseline="0" dirty="0" smtClean="0">
                <a:solidFill>
                  <a:schemeClr val="tx1">
                    <a:lumMod val="50000"/>
                    <a:lumOff val="50000"/>
                  </a:schemeClr>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2100"/>
              </a:spcAft>
              <a:buNone/>
            </a:pPr>
            <a:r>
              <a:rPr lang="en-GB" sz="2200" b="1" spc="300" dirty="0">
                <a:solidFill>
                  <a:srgbClr val="00B3DC"/>
                </a:solidFill>
              </a:rPr>
              <a:t>FOR MORE INFORMATION PLEASE VISIT</a:t>
            </a:r>
            <a:endParaRPr lang="en-GB" spc="300" dirty="0">
              <a:solidFill>
                <a:srgbClr val="00B3DC"/>
              </a:solidFill>
            </a:endParaRPr>
          </a:p>
        </p:txBody>
      </p:sp>
      <p:pic>
        <p:nvPicPr>
          <p:cNvPr id="23" name="Picture 22"/>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144238" y="108403"/>
            <a:ext cx="1862143" cy="1419884"/>
          </a:xfrm>
          <a:prstGeom prst="rect">
            <a:avLst/>
          </a:prstGeom>
        </p:spPr>
      </p:pic>
    </p:spTree>
    <p:extLst>
      <p:ext uri="{BB962C8B-B14F-4D97-AF65-F5344CB8AC3E}">
        <p14:creationId xmlns:p14="http://schemas.microsoft.com/office/powerpoint/2010/main" val="265459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97171C-F98A-A248-A605-336424B068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5044"/>
          <a:stretch/>
        </p:blipFill>
        <p:spPr>
          <a:xfrm>
            <a:off x="-120770" y="2317670"/>
            <a:ext cx="2096152" cy="3850294"/>
          </a:xfrm>
          <a:prstGeom prst="rect">
            <a:avLst/>
          </a:prstGeom>
        </p:spPr>
      </p:pic>
      <p:sp>
        <p:nvSpPr>
          <p:cNvPr id="4" name="Title Placeholder 1"/>
          <p:cNvSpPr>
            <a:spLocks noGrp="1"/>
          </p:cNvSpPr>
          <p:nvPr>
            <p:ph type="title"/>
          </p:nvPr>
        </p:nvSpPr>
        <p:spPr>
          <a:xfrm>
            <a:off x="467669" y="309259"/>
            <a:ext cx="6633077" cy="853080"/>
          </a:xfrm>
          <a:prstGeom prst="rect">
            <a:avLst/>
          </a:prstGeom>
        </p:spPr>
        <p:txBody>
          <a:bodyPr vert="horz" lIns="0" tIns="0" rIns="0" bIns="0" rtlCol="0" anchor="ctr">
            <a:noAutofit/>
          </a:body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4238" y="108403"/>
            <a:ext cx="1862143" cy="1419884"/>
          </a:xfrm>
          <a:prstGeom prst="rect">
            <a:avLst/>
          </a:prstGeom>
        </p:spPr>
      </p:pic>
    </p:spTree>
    <p:extLst>
      <p:ext uri="{BB962C8B-B14F-4D97-AF65-F5344CB8AC3E}">
        <p14:creationId xmlns:p14="http://schemas.microsoft.com/office/powerpoint/2010/main" val="299540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084F4-3321-394E-927D-51F0FEE3FC5E}"/>
              </a:ext>
            </a:extLst>
          </p:cNvPr>
          <p:cNvSpPr>
            <a:spLocks noGrp="1"/>
          </p:cNvSpPr>
          <p:nvPr>
            <p:ph idx="1"/>
          </p:nvPr>
        </p:nvSpPr>
        <p:spPr>
          <a:xfrm>
            <a:off x="412694" y="1647316"/>
            <a:ext cx="8260327" cy="4532059"/>
          </a:xfrm>
          <a:prstGeom prst="rect">
            <a:avLst/>
          </a:prstGeom>
        </p:spPr>
        <p:txBody>
          <a:bodyPr vert="horz" lIns="0" tIns="0" rIns="0" bIns="0" rtlCol="0">
            <a:normAutofit/>
          </a:bodyPr>
          <a:lstStyle>
            <a:lvl1pPr>
              <a:defRPr sz="22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3">
            <a:extLst>
              <a:ext uri="{FF2B5EF4-FFF2-40B4-BE49-F238E27FC236}">
                <a16:creationId xmlns:a16="http://schemas.microsoft.com/office/drawing/2014/main" id="{D16631F2-1636-8A4C-B3A2-2DBCF7F3D24C}"/>
              </a:ext>
            </a:extLst>
          </p:cNvPr>
          <p:cNvSpPr/>
          <p:nvPr userDrawn="1"/>
        </p:nvSpPr>
        <p:spPr>
          <a:xfrm>
            <a:off x="0" y="6473628"/>
            <a:ext cx="9144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78817E-91B1-5449-887B-794040B198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8172476" y="6365492"/>
            <a:ext cx="727385" cy="600644"/>
          </a:xfrm>
          <a:prstGeom prst="rect">
            <a:avLst/>
          </a:prstGeom>
        </p:spPr>
      </p:pic>
      <p:sp>
        <p:nvSpPr>
          <p:cNvPr id="7" name="Footer Placeholder 3">
            <a:extLst>
              <a:ext uri="{FF2B5EF4-FFF2-40B4-BE49-F238E27FC236}">
                <a16:creationId xmlns:a16="http://schemas.microsoft.com/office/drawing/2014/main" id="{DF94BEBF-1037-D042-AD83-5FD9A3C9F075}"/>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endParaRPr lang="en-GB" dirty="0"/>
          </a:p>
        </p:txBody>
      </p:sp>
      <p:sp>
        <p:nvSpPr>
          <p:cNvPr id="8" name="Slide Number Placeholder 5">
            <a:extLst>
              <a:ext uri="{FF2B5EF4-FFF2-40B4-BE49-F238E27FC236}">
                <a16:creationId xmlns:a16="http://schemas.microsoft.com/office/drawing/2014/main" id="{674CC138-7C65-824C-B674-C2B016E5C503}"/>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9" name="Rectangle 8">
            <a:extLst>
              <a:ext uri="{FF2B5EF4-FFF2-40B4-BE49-F238E27FC236}">
                <a16:creationId xmlns:a16="http://schemas.microsoft.com/office/drawing/2014/main" id="{8D6DBBBB-AF78-0344-99BC-5FBA894207A3}"/>
              </a:ext>
            </a:extLst>
          </p:cNvPr>
          <p:cNvSpPr/>
          <p:nvPr userDrawn="1"/>
        </p:nvSpPr>
        <p:spPr>
          <a:xfrm>
            <a:off x="7920547" y="6287512"/>
            <a:ext cx="1223453"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67669" y="309259"/>
            <a:ext cx="6633077" cy="853080"/>
          </a:xfrm>
          <a:prstGeom prst="rect">
            <a:avLst/>
          </a:prstGeom>
        </p:spPr>
        <p:txBody>
          <a:bodyPr vert="horz" lIns="0" tIns="0" rIns="0" bIns="0" rtlCol="0" anchor="ctr">
            <a:noAutofit/>
          </a:bodyPr>
          <a:lstStyle/>
          <a:p>
            <a:r>
              <a:rPr lang="en-US" smtClean="0"/>
              <a:t>Click to edit Master 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4238" y="108403"/>
            <a:ext cx="1862143" cy="1419884"/>
          </a:xfrm>
          <a:prstGeom prst="rect">
            <a:avLst/>
          </a:prstGeom>
        </p:spPr>
      </p:pic>
    </p:spTree>
    <p:extLst>
      <p:ext uri="{BB962C8B-B14F-4D97-AF65-F5344CB8AC3E}">
        <p14:creationId xmlns:p14="http://schemas.microsoft.com/office/powerpoint/2010/main" val="129657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084F4-3321-394E-927D-51F0FEE3FC5E}"/>
              </a:ext>
            </a:extLst>
          </p:cNvPr>
          <p:cNvSpPr>
            <a:spLocks noGrp="1"/>
          </p:cNvSpPr>
          <p:nvPr>
            <p:ph idx="1"/>
          </p:nvPr>
        </p:nvSpPr>
        <p:spPr>
          <a:xfrm>
            <a:off x="412694" y="1647316"/>
            <a:ext cx="8260327" cy="4532059"/>
          </a:xfrm>
          <a:prstGeom prst="rect">
            <a:avLst/>
          </a:prstGeom>
        </p:spPr>
        <p:txBody>
          <a:bodyPr vert="horz" lIns="0" tIns="0" rIns="0" bIns="0" rtlCol="0">
            <a:normAutofit/>
          </a:bodyPr>
          <a:lstStyle>
            <a:lvl1pPr>
              <a:defRPr sz="22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3">
            <a:extLst>
              <a:ext uri="{FF2B5EF4-FFF2-40B4-BE49-F238E27FC236}">
                <a16:creationId xmlns:a16="http://schemas.microsoft.com/office/drawing/2014/main" id="{D16631F2-1636-8A4C-B3A2-2DBCF7F3D24C}"/>
              </a:ext>
            </a:extLst>
          </p:cNvPr>
          <p:cNvSpPr/>
          <p:nvPr userDrawn="1"/>
        </p:nvSpPr>
        <p:spPr>
          <a:xfrm>
            <a:off x="0" y="6473628"/>
            <a:ext cx="9144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78817E-91B1-5449-887B-794040B198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8172476" y="6365492"/>
            <a:ext cx="727385" cy="600644"/>
          </a:xfrm>
          <a:prstGeom prst="rect">
            <a:avLst/>
          </a:prstGeom>
        </p:spPr>
      </p:pic>
      <p:sp>
        <p:nvSpPr>
          <p:cNvPr id="7" name="Footer Placeholder 3">
            <a:extLst>
              <a:ext uri="{FF2B5EF4-FFF2-40B4-BE49-F238E27FC236}">
                <a16:creationId xmlns:a16="http://schemas.microsoft.com/office/drawing/2014/main" id="{DF94BEBF-1037-D042-AD83-5FD9A3C9F075}"/>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ltLang="en-US" dirty="0" smtClean="0">
                <a:solidFill>
                  <a:prstClr val="white"/>
                </a:solidFill>
              </a:rPr>
              <a:t>SER 2020-1 Water Hammer Events</a:t>
            </a:r>
          </a:p>
        </p:txBody>
      </p:sp>
      <p:sp>
        <p:nvSpPr>
          <p:cNvPr id="8" name="Slide Number Placeholder 5">
            <a:extLst>
              <a:ext uri="{FF2B5EF4-FFF2-40B4-BE49-F238E27FC236}">
                <a16:creationId xmlns:a16="http://schemas.microsoft.com/office/drawing/2014/main" id="{674CC138-7C65-824C-B674-C2B016E5C503}"/>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9" name="Rectangle 8">
            <a:extLst>
              <a:ext uri="{FF2B5EF4-FFF2-40B4-BE49-F238E27FC236}">
                <a16:creationId xmlns:a16="http://schemas.microsoft.com/office/drawing/2014/main" id="{8D6DBBBB-AF78-0344-99BC-5FBA894207A3}"/>
              </a:ext>
            </a:extLst>
          </p:cNvPr>
          <p:cNvSpPr/>
          <p:nvPr userDrawn="1"/>
        </p:nvSpPr>
        <p:spPr>
          <a:xfrm>
            <a:off x="7920547" y="6287512"/>
            <a:ext cx="1223453"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67669" y="309259"/>
            <a:ext cx="6633077" cy="853080"/>
          </a:xfrm>
          <a:prstGeom prst="rect">
            <a:avLst/>
          </a:prstGeom>
        </p:spPr>
        <p:txBody>
          <a:bodyPr vert="horz" lIns="0" tIns="0" rIns="0" bIns="0" rtlCol="0" anchor="ctr">
            <a:noAutofit/>
          </a:bodyPr>
          <a:lstStyle/>
          <a:p>
            <a:r>
              <a:rPr lang="en-US" smtClean="0"/>
              <a:t>Click to edit Master title style</a:t>
            </a:r>
            <a:endParaRPr lang="en-US" dirty="0"/>
          </a:p>
        </p:txBody>
      </p:sp>
      <p:cxnSp>
        <p:nvCxnSpPr>
          <p:cNvPr id="11" name="Straight Connector 10"/>
          <p:cNvCxnSpPr>
            <a:cxnSpLocks/>
          </p:cNvCxnSpPr>
          <p:nvPr userDrawn="1"/>
        </p:nvCxnSpPr>
        <p:spPr>
          <a:xfrm>
            <a:off x="467669" y="1196752"/>
            <a:ext cx="6633077" cy="0"/>
          </a:xfrm>
          <a:prstGeom prst="line">
            <a:avLst/>
          </a:prstGeom>
          <a:ln w="12700" cap="sq">
            <a:solidFill>
              <a:srgbClr val="00355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4238" y="108403"/>
            <a:ext cx="1862143" cy="1419884"/>
          </a:xfrm>
          <a:prstGeom prst="rect">
            <a:avLst/>
          </a:prstGeom>
        </p:spPr>
      </p:pic>
    </p:spTree>
    <p:extLst>
      <p:ext uri="{BB962C8B-B14F-4D97-AF65-F5344CB8AC3E}">
        <p14:creationId xmlns:p14="http://schemas.microsoft.com/office/powerpoint/2010/main" val="17966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084F4-3321-394E-927D-51F0FEE3FC5E}"/>
              </a:ext>
            </a:extLst>
          </p:cNvPr>
          <p:cNvSpPr>
            <a:spLocks noGrp="1"/>
          </p:cNvSpPr>
          <p:nvPr>
            <p:ph idx="1"/>
          </p:nvPr>
        </p:nvSpPr>
        <p:spPr>
          <a:xfrm>
            <a:off x="412694" y="1647316"/>
            <a:ext cx="8260327" cy="4532059"/>
          </a:xfrm>
          <a:prstGeom prst="rect">
            <a:avLst/>
          </a:prstGeom>
        </p:spPr>
        <p:txBody>
          <a:bodyPr vert="horz" lIns="0" tIns="0" rIns="0" bIns="0" rtlCol="0">
            <a:normAutofit/>
          </a:bodyPr>
          <a:lstStyle>
            <a:lvl1pPr>
              <a:defRPr sz="22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stStyle>
          <a:p>
            <a:pPr lvl="0"/>
            <a:r>
              <a:rPr lang="en-US" smtClean="0"/>
              <a:t>Click to edit Master text styles</a:t>
            </a:r>
          </a:p>
          <a:p>
            <a:pPr lvl="1"/>
            <a:r>
              <a:rPr lang="en-US" smtClean="0"/>
              <a:t>Second level</a:t>
            </a:r>
          </a:p>
          <a:p>
            <a:pPr lvl="2"/>
            <a:r>
              <a:rPr lang="en-US" smtClean="0"/>
              <a:t>Third level</a:t>
            </a:r>
          </a:p>
        </p:txBody>
      </p:sp>
      <p:pic>
        <p:nvPicPr>
          <p:cNvPr id="5" name="Picture 4">
            <a:extLst>
              <a:ext uri="{FF2B5EF4-FFF2-40B4-BE49-F238E27FC236}">
                <a16:creationId xmlns:a16="http://schemas.microsoft.com/office/drawing/2014/main" id="{5678817E-91B1-5449-887B-794040B198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8172476" y="6365492"/>
            <a:ext cx="727385" cy="600644"/>
          </a:xfrm>
          <a:prstGeom prst="rect">
            <a:avLst/>
          </a:prstGeom>
        </p:spPr>
      </p:pic>
      <p:sp>
        <p:nvSpPr>
          <p:cNvPr id="7" name="Footer Placeholder 3">
            <a:extLst>
              <a:ext uri="{FF2B5EF4-FFF2-40B4-BE49-F238E27FC236}">
                <a16:creationId xmlns:a16="http://schemas.microsoft.com/office/drawing/2014/main" id="{DF94BEBF-1037-D042-AD83-5FD9A3C9F075}"/>
              </a:ext>
            </a:extLst>
          </p:cNvPr>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endParaRPr lang="en-GB" dirty="0"/>
          </a:p>
        </p:txBody>
      </p:sp>
      <p:sp>
        <p:nvSpPr>
          <p:cNvPr id="8" name="Slide Number Placeholder 5">
            <a:extLst>
              <a:ext uri="{FF2B5EF4-FFF2-40B4-BE49-F238E27FC236}">
                <a16:creationId xmlns:a16="http://schemas.microsoft.com/office/drawing/2014/main" id="{674CC138-7C65-824C-B674-C2B016E5C503}"/>
              </a:ext>
            </a:extLst>
          </p:cNvPr>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4238" y="108403"/>
            <a:ext cx="1862143" cy="1419884"/>
          </a:xfrm>
          <a:prstGeom prst="rect">
            <a:avLst/>
          </a:prstGeom>
        </p:spPr>
      </p:pic>
    </p:spTree>
    <p:extLst>
      <p:ext uri="{BB962C8B-B14F-4D97-AF65-F5344CB8AC3E}">
        <p14:creationId xmlns:p14="http://schemas.microsoft.com/office/powerpoint/2010/main" val="10168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1401A9-7F83-1841-984A-D491EB8D18BF}"/>
              </a:ext>
            </a:extLst>
          </p:cNvPr>
          <p:cNvSpPr/>
          <p:nvPr userDrawn="1"/>
        </p:nvSpPr>
        <p:spPr>
          <a:xfrm>
            <a:off x="0" y="6473628"/>
            <a:ext cx="9144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F326036-AFC7-1F4D-A46F-DE6C7A573986}"/>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0800000">
            <a:off x="8172476" y="6365492"/>
            <a:ext cx="727385" cy="600644"/>
          </a:xfrm>
          <a:prstGeom prst="rect">
            <a:avLst/>
          </a:prstGeom>
        </p:spPr>
      </p:pic>
      <p:sp>
        <p:nvSpPr>
          <p:cNvPr id="2" name="Title Placeholder 1"/>
          <p:cNvSpPr>
            <a:spLocks noGrp="1"/>
          </p:cNvSpPr>
          <p:nvPr>
            <p:ph type="title"/>
          </p:nvPr>
        </p:nvSpPr>
        <p:spPr>
          <a:xfrm>
            <a:off x="467669" y="309259"/>
            <a:ext cx="6633077" cy="853080"/>
          </a:xfrm>
          <a:prstGeom prst="rect">
            <a:avLst/>
          </a:prstGeom>
        </p:spPr>
        <p:txBody>
          <a:bodyPr vert="horz" lIns="0" tIns="0" rIns="0" bIns="0" rtlCol="0" anchor="ctr">
            <a:noAutofit/>
          </a:bodyPr>
          <a:lstStyle/>
          <a:p>
            <a:r>
              <a:rPr lang="en-US" dirty="0"/>
              <a:t>CLICK HERE TO EDIT MASTER TEXT STYLE</a:t>
            </a:r>
          </a:p>
        </p:txBody>
      </p:sp>
      <p:sp>
        <p:nvSpPr>
          <p:cNvPr id="4" name="Footer Placeholder 3"/>
          <p:cNvSpPr>
            <a:spLocks noGrp="1"/>
          </p:cNvSpPr>
          <p:nvPr>
            <p:ph type="ftr" sz="quarter" idx="3"/>
          </p:nvPr>
        </p:nvSpPr>
        <p:spPr>
          <a:xfrm>
            <a:off x="467669" y="6465535"/>
            <a:ext cx="7452878"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ltLang="en-US" dirty="0" smtClean="0">
                <a:solidFill>
                  <a:prstClr val="white"/>
                </a:solidFill>
              </a:rPr>
              <a:t>SER 2020-1 Water Hammer Events</a:t>
            </a:r>
          </a:p>
        </p:txBody>
      </p:sp>
      <p:sp>
        <p:nvSpPr>
          <p:cNvPr id="6" name="Slide Number Placeholder 5"/>
          <p:cNvSpPr>
            <a:spLocks noGrp="1"/>
          </p:cNvSpPr>
          <p:nvPr>
            <p:ph type="sldNum" sz="quarter" idx="4"/>
          </p:nvPr>
        </p:nvSpPr>
        <p:spPr>
          <a:xfrm>
            <a:off x="7920547" y="6457442"/>
            <a:ext cx="752474"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cxnSp>
        <p:nvCxnSpPr>
          <p:cNvPr id="9" name="Straight Connector 8"/>
          <p:cNvCxnSpPr>
            <a:cxnSpLocks/>
          </p:cNvCxnSpPr>
          <p:nvPr userDrawn="1"/>
        </p:nvCxnSpPr>
        <p:spPr>
          <a:xfrm>
            <a:off x="467669" y="1196752"/>
            <a:ext cx="6633077" cy="0"/>
          </a:xfrm>
          <a:prstGeom prst="line">
            <a:avLst/>
          </a:prstGeom>
          <a:ln w="12700" cap="sq">
            <a:solidFill>
              <a:srgbClr val="00355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
          </p:nvPr>
        </p:nvSpPr>
        <p:spPr>
          <a:xfrm>
            <a:off x="2156867" y="1647316"/>
            <a:ext cx="6516154" cy="492493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pic>
        <p:nvPicPr>
          <p:cNvPr id="17" name="Picture 16">
            <a:extLst>
              <a:ext uri="{FF2B5EF4-FFF2-40B4-BE49-F238E27FC236}">
                <a16:creationId xmlns:a16="http://schemas.microsoft.com/office/drawing/2014/main" id="{CA56098D-1748-C14A-98DB-F6FD4C6E4962}"/>
              </a:ext>
            </a:extLst>
          </p:cNvPr>
          <p:cNvPicPr>
            <a:picLocks noChangeAspect="1"/>
          </p:cNvPicPr>
          <p:nvPr userDrawn="1"/>
        </p:nvPicPr>
        <p:blipFill rotWithShape="1">
          <a:blip r:embed="rId11" cstate="screen">
            <a:extLst>
              <a:ext uri="{28A0092B-C50C-407E-A947-70E740481C1C}">
                <a14:useLocalDpi xmlns:a14="http://schemas.microsoft.com/office/drawing/2010/main" val="0"/>
              </a:ext>
            </a:extLst>
          </a:blip>
          <a:srcRect l="56525"/>
          <a:stretch/>
        </p:blipFill>
        <p:spPr>
          <a:xfrm>
            <a:off x="-51758" y="2317670"/>
            <a:ext cx="2027140" cy="3850294"/>
          </a:xfrm>
          <a:prstGeom prst="rect">
            <a:avLst/>
          </a:prstGeom>
        </p:spPr>
      </p:pic>
      <p:sp>
        <p:nvSpPr>
          <p:cNvPr id="7" name="Rectangle 6">
            <a:extLst>
              <a:ext uri="{FF2B5EF4-FFF2-40B4-BE49-F238E27FC236}">
                <a16:creationId xmlns:a16="http://schemas.microsoft.com/office/drawing/2014/main" id="{07B5B982-D2F0-6E43-BF79-1602805A5127}"/>
              </a:ext>
            </a:extLst>
          </p:cNvPr>
          <p:cNvSpPr/>
          <p:nvPr userDrawn="1"/>
        </p:nvSpPr>
        <p:spPr>
          <a:xfrm>
            <a:off x="7920547" y="6287512"/>
            <a:ext cx="1223453"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12" cstate="screen">
            <a:extLst>
              <a:ext uri="{28A0092B-C50C-407E-A947-70E740481C1C}">
                <a14:useLocalDpi xmlns:a14="http://schemas.microsoft.com/office/drawing/2010/main" val="0"/>
              </a:ext>
            </a:extLst>
          </a:blip>
          <a:srcRect/>
          <a:stretch/>
        </p:blipFill>
        <p:spPr>
          <a:xfrm>
            <a:off x="7144238" y="116959"/>
            <a:ext cx="1862143" cy="1411328"/>
          </a:xfrm>
          <a:prstGeom prst="rect">
            <a:avLst/>
          </a:prstGeom>
        </p:spPr>
      </p:pic>
    </p:spTree>
    <p:extLst>
      <p:ext uri="{BB962C8B-B14F-4D97-AF65-F5344CB8AC3E}">
        <p14:creationId xmlns:p14="http://schemas.microsoft.com/office/powerpoint/2010/main" val="1116159919"/>
      </p:ext>
    </p:extLst>
  </p:cSld>
  <p:clrMap bg1="lt1" tx1="dk1" bg2="lt2" tx2="dk2" accent1="accent1" accent2="accent2" accent3="accent3" accent4="accent4" accent5="accent5" accent6="accent6" hlink="hlink" folHlink="folHlink"/>
  <p:sldLayoutIdLst>
    <p:sldLayoutId id="2147483688" r:id="rId1"/>
    <p:sldLayoutId id="2147483737" r:id="rId2"/>
    <p:sldLayoutId id="2147483726" r:id="rId3"/>
    <p:sldLayoutId id="2147483672" r:id="rId4"/>
    <p:sldLayoutId id="2147483736" r:id="rId5"/>
    <p:sldLayoutId id="2147483739" r:id="rId6"/>
    <p:sldLayoutId id="2147483743" r:id="rId7"/>
    <p:sldLayoutId id="2147483745" r:id="rId8"/>
    <p:sldLayoutId id="2147483744" r:id="rId9"/>
  </p:sldLayoutIdLst>
  <p:hf hdr="0" dt="0"/>
  <p:txStyles>
    <p:titleStyle>
      <a:lvl1pPr algn="l" defTabSz="457200" rtl="0" eaLnBrk="1" latinLnBrk="0" hangingPunct="1">
        <a:spcBef>
          <a:spcPct val="0"/>
        </a:spcBef>
        <a:buNone/>
        <a:defRPr sz="2400" b="1" kern="1200" spc="300">
          <a:solidFill>
            <a:srgbClr val="00355F"/>
          </a:solidFill>
          <a:latin typeface="+mj-lt"/>
          <a:ea typeface="+mj-ea"/>
          <a:cs typeface="+mj-cs"/>
        </a:defRPr>
      </a:lvl1pPr>
    </p:titleStyle>
    <p:bodyStyle>
      <a:lvl1pPr marL="342900" indent="-342900" algn="l" defTabSz="457200" rtl="0" eaLnBrk="1" latinLnBrk="0" hangingPunct="1">
        <a:spcBef>
          <a:spcPts val="300"/>
        </a:spcBef>
        <a:spcAft>
          <a:spcPts val="300"/>
        </a:spcAft>
        <a:buClr>
          <a:srgbClr val="0D499C"/>
        </a:buClr>
        <a:buSzPct val="95000"/>
        <a:buFontTx/>
        <a:buBlip>
          <a:blip r:embed="rId13"/>
        </a:buBlip>
        <a:defRPr lang="en-US" sz="2500" kern="1200" dirty="0" smtClean="0">
          <a:solidFill>
            <a:schemeClr val="tx1">
              <a:lumMod val="65000"/>
              <a:lumOff val="35000"/>
            </a:schemeClr>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Tx/>
        <a:buBlip>
          <a:blip r:embed="rId13"/>
        </a:buBlip>
        <a:defRPr lang="en-US" sz="1800" kern="1200" baseline="0" dirty="0" smtClean="0">
          <a:solidFill>
            <a:schemeClr val="tx1">
              <a:lumMod val="65000"/>
              <a:lumOff val="35000"/>
            </a:schemeClr>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Tx/>
        <a:buBlip>
          <a:blip r:embed="rId13"/>
        </a:buBlip>
        <a:defRPr lang="en-US" sz="1800" kern="1200" baseline="0" dirty="0" smtClean="0">
          <a:solidFill>
            <a:schemeClr val="tx1">
              <a:lumMod val="65000"/>
              <a:lumOff val="35000"/>
            </a:schemeClr>
          </a:solidFill>
          <a:latin typeface="+mn-lt"/>
          <a:ea typeface="+mn-ea"/>
          <a:cs typeface="+mn-cs"/>
        </a:defRPr>
      </a:lvl3pPr>
      <a:lvl4pPr marL="720000" indent="0" algn="l" defTabSz="457200" rtl="0" eaLnBrk="1" latinLnBrk="0" hangingPunct="1">
        <a:spcBef>
          <a:spcPts val="300"/>
        </a:spcBef>
        <a:spcAft>
          <a:spcPts val="300"/>
        </a:spcAft>
        <a:buClr>
          <a:srgbClr val="00B3DC"/>
        </a:buClr>
        <a:buSzPct val="100000"/>
        <a:buFont typeface="Courier New" panose="02070309020205020404" pitchFamily="49" charset="0"/>
        <a:buNone/>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no.org/OperatingExperience/OE_Database_2012/Pages/EventReportDetail.aspx?ids=27411&amp;bt=0" TargetMode="External"/><Relationship Id="rId2" Type="http://schemas.openxmlformats.org/officeDocument/2006/relationships/hyperlink" Target="https://www.wano.org/OperatingExperience/OE_Database_2012/Pages/EventReportDetail.aspx?ids=34908" TargetMode="External"/><Relationship Id="rId1" Type="http://schemas.openxmlformats.org/officeDocument/2006/relationships/slideLayout" Target="../slideLayouts/slideLayout8.xml"/><Relationship Id="rId4" Type="http://schemas.openxmlformats.org/officeDocument/2006/relationships/hyperlink" Target="https://www.wano.org/OperatingExperience/OE_Database_2012/Pages/EventReportDetail.aspx?ids=35385"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members.wano.org/Library/SOERs-SERs-JITs-and-Analysis-Reports/WANO-SERs/SER-2020-01-Water-Hammer-Event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wano.org/OperatingExperience/OE_Database_2012/Pages/EventReportDetail.aspx?ids=32716"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wano.org/OperatingExperience/OE_Database_2012/Pages/EventReportDetail.aspx?ids=24619&amp;TriedOnce=True" TargetMode="External"/><Relationship Id="rId2" Type="http://schemas.openxmlformats.org/officeDocument/2006/relationships/hyperlink" Target="https://www.wano.org/OperatingExperience/OE_Database_2012/Pages/EventReportDetail.aspx?ids=29886"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members.wano.org/library/soers-sers-jits-and-analysis-reports/wano-soers/soer-2015-2"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wano.org/OperatingExperience/OE_Database_2012/Pages/EventReportDetail.aspx?ids=34212"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During the shift hand-over at 19:30, the RTS form was passed to the night-shift operation technicians. </a:t>
            </a:r>
          </a:p>
          <a:p>
            <a:r>
              <a:rPr lang="en-GB" dirty="0"/>
              <a:t>An operations technician attempted to open the SA/738 valve further at about 22:15, but it was not possible. </a:t>
            </a:r>
          </a:p>
          <a:p>
            <a:r>
              <a:rPr lang="en-GB" dirty="0"/>
              <a:t>Two other operations technicians were called to help to operate the valve. At approximately 22:30, two separate 1/8 turns open were achieved on the SA/738 valve. </a:t>
            </a:r>
          </a:p>
          <a:p>
            <a:r>
              <a:rPr lang="en-GB" dirty="0"/>
              <a:t>Following the second 1/8 turn an initial bang was heard, followed by a louder second bang and the release of steam from the SA/738 valve body due to a circumferential fracture.</a:t>
            </a:r>
          </a:p>
          <a:p>
            <a:r>
              <a:rPr lang="en-GB" dirty="0"/>
              <a:t>This exposed all three technicians to a significant release of steam causing severe burn injuries. </a:t>
            </a:r>
          </a:p>
          <a:p>
            <a:r>
              <a:rPr lang="en-GB" dirty="0"/>
              <a:t>They exited the elevated platform as quickly as possible to escape the steam release with further injuries (broken bones) as a result.</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10</a:t>
            </a:fld>
            <a:endParaRPr lang="en-GB" dirty="0"/>
          </a:p>
        </p:txBody>
      </p:sp>
      <p:sp>
        <p:nvSpPr>
          <p:cNvPr id="5" name="Title 4"/>
          <p:cNvSpPr>
            <a:spLocks noGrp="1"/>
          </p:cNvSpPr>
          <p:nvPr>
            <p:ph type="title"/>
          </p:nvPr>
        </p:nvSpPr>
        <p:spPr/>
        <p:txBody>
          <a:bodyPr/>
          <a:lstStyle/>
          <a:p>
            <a:r>
              <a:rPr lang="en-GB" dirty="0" err="1" smtClean="0"/>
              <a:t>Heysham</a:t>
            </a:r>
            <a:r>
              <a:rPr lang="en-GB" dirty="0" smtClean="0"/>
              <a:t> A Event Description</a:t>
            </a:r>
            <a:endParaRPr lang="en-GB" dirty="0"/>
          </a:p>
        </p:txBody>
      </p:sp>
    </p:spTree>
    <p:extLst>
      <p:ext uri="{BB962C8B-B14F-4D97-AF65-F5344CB8AC3E}">
        <p14:creationId xmlns:p14="http://schemas.microsoft.com/office/powerpoint/2010/main" val="393401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11</a:t>
            </a:fld>
            <a:endParaRPr lang="en-GB" dirty="0"/>
          </a:p>
        </p:txBody>
      </p:sp>
      <p:sp>
        <p:nvSpPr>
          <p:cNvPr id="5" name="Title 4"/>
          <p:cNvSpPr>
            <a:spLocks noGrp="1"/>
          </p:cNvSpPr>
          <p:nvPr>
            <p:ph type="title"/>
          </p:nvPr>
        </p:nvSpPr>
        <p:spPr/>
        <p:txBody>
          <a:bodyPr/>
          <a:lstStyle/>
          <a:p>
            <a:r>
              <a:rPr lang="en-GB" dirty="0" err="1"/>
              <a:t>Heysham</a:t>
            </a:r>
            <a:r>
              <a:rPr lang="en-GB" dirty="0"/>
              <a:t> A Event Description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69" y="1301754"/>
            <a:ext cx="2857647" cy="195590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38609" y="1318787"/>
            <a:ext cx="2702013" cy="19574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69" y="3782023"/>
            <a:ext cx="2857648" cy="23305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061" y="4106347"/>
            <a:ext cx="2857647" cy="2000353"/>
          </a:xfrm>
          <a:prstGeom prst="rect">
            <a:avLst/>
          </a:prstGeom>
        </p:spPr>
      </p:pic>
      <p:sp>
        <p:nvSpPr>
          <p:cNvPr id="10" name="Rectangle 9"/>
          <p:cNvSpPr/>
          <p:nvPr/>
        </p:nvSpPr>
        <p:spPr>
          <a:xfrm>
            <a:off x="1290755" y="3265748"/>
            <a:ext cx="4570225" cy="369332"/>
          </a:xfrm>
          <a:prstGeom prst="rect">
            <a:avLst/>
          </a:prstGeom>
        </p:spPr>
        <p:txBody>
          <a:bodyPr wrap="none">
            <a:spAutoFit/>
          </a:bodyPr>
          <a:lstStyle/>
          <a:p>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Fractured SA/738 cast iron isolation valve body</a:t>
            </a:r>
            <a:endParaRPr lang="en-GB" dirty="0"/>
          </a:p>
        </p:txBody>
      </p:sp>
      <p:sp>
        <p:nvSpPr>
          <p:cNvPr id="11" name="Rectangle 10"/>
          <p:cNvSpPr/>
          <p:nvPr/>
        </p:nvSpPr>
        <p:spPr>
          <a:xfrm>
            <a:off x="375225" y="6074871"/>
            <a:ext cx="6926768" cy="369332"/>
          </a:xfrm>
          <a:prstGeom prst="rect">
            <a:avLst/>
          </a:prstGeom>
        </p:spPr>
        <p:txBody>
          <a:bodyPr wrap="none">
            <a:spAutoFit/>
          </a:bodyPr>
          <a:lstStyle/>
          <a:p>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Valve SA/738 access platform and three personnel sited on the platform</a:t>
            </a:r>
            <a:endParaRPr lang="en-GB" dirty="0"/>
          </a:p>
        </p:txBody>
      </p:sp>
    </p:spTree>
    <p:extLst>
      <p:ext uri="{BB962C8B-B14F-4D97-AF65-F5344CB8AC3E}">
        <p14:creationId xmlns:p14="http://schemas.microsoft.com/office/powerpoint/2010/main" val="327789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Fire alarms were initiated in the central control room and reported over the radio system for immediate investigation. No fire was confirmed. </a:t>
            </a:r>
          </a:p>
          <a:p>
            <a:r>
              <a:rPr lang="en-GB" dirty="0"/>
              <a:t>A first aider provided the first aid to all three injured personnel within a few minutes and then they were transported to the local hospital. </a:t>
            </a:r>
          </a:p>
          <a:p>
            <a:r>
              <a:rPr lang="en-GB" dirty="0"/>
              <a:t>An operational alert was declared at 22:57 and the emergency control centre was established at 23:40 to provide support. </a:t>
            </a:r>
          </a:p>
          <a:p>
            <a:r>
              <a:rPr lang="en-GB" dirty="0"/>
              <a:t>The operational alert was stood down and a transition into event recovery was made at 16:25 the following day.</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12</a:t>
            </a:fld>
            <a:endParaRPr lang="en-GB" dirty="0"/>
          </a:p>
        </p:txBody>
      </p:sp>
      <p:sp>
        <p:nvSpPr>
          <p:cNvPr id="5" name="Title 4"/>
          <p:cNvSpPr>
            <a:spLocks noGrp="1"/>
          </p:cNvSpPr>
          <p:nvPr>
            <p:ph type="title"/>
          </p:nvPr>
        </p:nvSpPr>
        <p:spPr/>
        <p:txBody>
          <a:bodyPr/>
          <a:lstStyle/>
          <a:p>
            <a:r>
              <a:rPr lang="en-GB" dirty="0" err="1"/>
              <a:t>Heysham</a:t>
            </a:r>
            <a:r>
              <a:rPr lang="en-GB" dirty="0"/>
              <a:t> A Event Description</a:t>
            </a:r>
          </a:p>
        </p:txBody>
      </p:sp>
    </p:spTree>
    <p:extLst>
      <p:ext uri="{BB962C8B-B14F-4D97-AF65-F5344CB8AC3E}">
        <p14:creationId xmlns:p14="http://schemas.microsoft.com/office/powerpoint/2010/main" val="1223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393" y="1575469"/>
            <a:ext cx="7472119" cy="4035340"/>
          </a:xfrm>
        </p:spPr>
      </p:pic>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13</a:t>
            </a:fld>
            <a:endParaRPr lang="en-GB" dirty="0"/>
          </a:p>
        </p:txBody>
      </p:sp>
      <p:sp>
        <p:nvSpPr>
          <p:cNvPr id="5" name="Title 4"/>
          <p:cNvSpPr>
            <a:spLocks noGrp="1"/>
          </p:cNvSpPr>
          <p:nvPr>
            <p:ph type="title"/>
          </p:nvPr>
        </p:nvSpPr>
        <p:spPr/>
        <p:txBody>
          <a:bodyPr/>
          <a:lstStyle/>
          <a:p>
            <a:r>
              <a:rPr lang="en-GB" dirty="0" err="1"/>
              <a:t>Heysham</a:t>
            </a:r>
            <a:r>
              <a:rPr lang="en-GB" dirty="0"/>
              <a:t> A Event Description</a:t>
            </a:r>
          </a:p>
        </p:txBody>
      </p:sp>
      <p:sp>
        <p:nvSpPr>
          <p:cNvPr id="6" name="Rectangle 5"/>
          <p:cNvSpPr/>
          <p:nvPr/>
        </p:nvSpPr>
        <p:spPr>
          <a:xfrm>
            <a:off x="774924" y="5923809"/>
            <a:ext cx="7103227" cy="369332"/>
          </a:xfrm>
          <a:prstGeom prst="rect">
            <a:avLst/>
          </a:prstGeom>
        </p:spPr>
        <p:txBody>
          <a:bodyPr wrap="none">
            <a:spAutoFit/>
          </a:bodyPr>
          <a:lstStyle/>
          <a:p>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The pipework arrangement associated with the valves SA/738 and SA/691</a:t>
            </a:r>
            <a:endParaRPr lang="en-GB" dirty="0"/>
          </a:p>
        </p:txBody>
      </p:sp>
      <p:sp>
        <p:nvSpPr>
          <p:cNvPr id="8" name="Oval 7"/>
          <p:cNvSpPr/>
          <p:nvPr/>
        </p:nvSpPr>
        <p:spPr>
          <a:xfrm>
            <a:off x="1890944" y="2672180"/>
            <a:ext cx="1171852" cy="541538"/>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6320900" y="2672179"/>
            <a:ext cx="1358284" cy="328473"/>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355436" y="2395180"/>
            <a:ext cx="1201333" cy="276999"/>
          </a:xfrm>
          <a:prstGeom prst="rect">
            <a:avLst/>
          </a:prstGeom>
          <a:noFill/>
        </p:spPr>
        <p:txBody>
          <a:bodyPr wrap="square" rtlCol="0">
            <a:spAutoFit/>
          </a:bodyPr>
          <a:lstStyle/>
          <a:p>
            <a:r>
              <a:rPr lang="en-GB" sz="1200" b="1" dirty="0" smtClean="0">
                <a:solidFill>
                  <a:srgbClr val="00B050"/>
                </a:solidFill>
              </a:rPr>
              <a:t>Fractured valve</a:t>
            </a:r>
            <a:endParaRPr lang="en-GB" sz="1200" b="1" dirty="0">
              <a:solidFill>
                <a:srgbClr val="00B050"/>
              </a:solidFill>
            </a:endParaRPr>
          </a:p>
        </p:txBody>
      </p:sp>
      <p:sp>
        <p:nvSpPr>
          <p:cNvPr id="11" name="TextBox 10"/>
          <p:cNvSpPr txBox="1"/>
          <p:nvPr/>
        </p:nvSpPr>
        <p:spPr>
          <a:xfrm>
            <a:off x="7679184" y="2654424"/>
            <a:ext cx="1070541" cy="461665"/>
          </a:xfrm>
          <a:prstGeom prst="rect">
            <a:avLst/>
          </a:prstGeom>
          <a:noFill/>
        </p:spPr>
        <p:txBody>
          <a:bodyPr wrap="square" rtlCol="0">
            <a:spAutoFit/>
          </a:bodyPr>
          <a:lstStyle/>
          <a:p>
            <a:r>
              <a:rPr lang="en-GB" sz="1200" b="1" dirty="0" smtClean="0">
                <a:solidFill>
                  <a:srgbClr val="00B050"/>
                </a:solidFill>
              </a:rPr>
              <a:t>Missing steam trap</a:t>
            </a:r>
            <a:endParaRPr lang="en-GB" sz="1200" b="1" dirty="0">
              <a:solidFill>
                <a:srgbClr val="00B050"/>
              </a:solidFill>
            </a:endParaRPr>
          </a:p>
        </p:txBody>
      </p:sp>
    </p:spTree>
    <p:extLst>
      <p:ext uri="{BB962C8B-B14F-4D97-AF65-F5344CB8AC3E}">
        <p14:creationId xmlns:p14="http://schemas.microsoft.com/office/powerpoint/2010/main" val="311231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A significant volume of condensate accumulated in the auxiliary steam supply pipework due to </a:t>
            </a:r>
            <a:r>
              <a:rPr lang="en-GB" b="1" dirty="0"/>
              <a:t>inadequate condensate drainage</a:t>
            </a:r>
            <a:r>
              <a:rPr lang="en-GB" dirty="0"/>
              <a:t>. The condensate induced WH which led to the circumferential fracture of the valve body.</a:t>
            </a:r>
          </a:p>
          <a:p>
            <a:r>
              <a:rPr lang="en-GB" b="1" dirty="0"/>
              <a:t>Steam traps </a:t>
            </a:r>
            <a:r>
              <a:rPr lang="en-GB" dirty="0"/>
              <a:t>in the auxiliary steam supply were not given adequate priority for the performance of maintenance, inspection and testing. The </a:t>
            </a:r>
            <a:r>
              <a:rPr lang="en-GB" b="1" dirty="0"/>
              <a:t>equipment classification</a:t>
            </a:r>
            <a:r>
              <a:rPr lang="en-GB" dirty="0"/>
              <a:t> was not commensurate with the industrial safety hazard posed by the system, resulting in inadequate maintenance prioritisation.</a:t>
            </a:r>
          </a:p>
          <a:p>
            <a:r>
              <a:rPr lang="en-GB" dirty="0"/>
              <a:t>Although the system was designed with the use of flake graphite cast iron valves, it was fit for purpose. But the </a:t>
            </a:r>
            <a:r>
              <a:rPr lang="en-GB" b="1" dirty="0"/>
              <a:t>system configuration was not maintained </a:t>
            </a:r>
            <a:r>
              <a:rPr lang="en-GB" dirty="0"/>
              <a:t>as expected (steam traps inoperable and material condition of some equipment deteriorated). This resulted in the condensation induced WH generating forces exceeding the component strength and leading to destruction of the valve body.</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14</a:t>
            </a:fld>
            <a:endParaRPr lang="en-GB" dirty="0"/>
          </a:p>
        </p:txBody>
      </p:sp>
      <p:sp>
        <p:nvSpPr>
          <p:cNvPr id="5" name="Title 4"/>
          <p:cNvSpPr>
            <a:spLocks noGrp="1"/>
          </p:cNvSpPr>
          <p:nvPr>
            <p:ph type="title"/>
          </p:nvPr>
        </p:nvSpPr>
        <p:spPr/>
        <p:txBody>
          <a:bodyPr/>
          <a:lstStyle/>
          <a:p>
            <a:r>
              <a:rPr lang="en-GB" dirty="0"/>
              <a:t>Causes and Contributing Factors</a:t>
            </a:r>
          </a:p>
        </p:txBody>
      </p:sp>
    </p:spTree>
    <p:extLst>
      <p:ext uri="{BB962C8B-B14F-4D97-AF65-F5344CB8AC3E}">
        <p14:creationId xmlns:p14="http://schemas.microsoft.com/office/powerpoint/2010/main" val="289558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There was a </a:t>
            </a:r>
            <a:r>
              <a:rPr lang="en-GB" b="1" dirty="0"/>
              <a:t>lack of knowledge and training regarding WH</a:t>
            </a:r>
            <a:r>
              <a:rPr lang="en-GB" dirty="0"/>
              <a:t>. This created conditions where risk associated with personnel and plant safety were tolerated and not understood. As a result, the plant lost the capability to assess the WH risk accurately. It was therefore unable to either recognise the risk that the degraded plant state posed, or take straightforward actions that could have prevented plant damage and injuries.</a:t>
            </a:r>
          </a:p>
          <a:p>
            <a:r>
              <a:rPr lang="en-GB" dirty="0"/>
              <a:t>The organisation did not learn from or act on </a:t>
            </a:r>
            <a:r>
              <a:rPr lang="en-GB" b="1" dirty="0"/>
              <a:t>fleet and industry operating experience</a:t>
            </a:r>
            <a:r>
              <a:rPr lang="en-GB" dirty="0"/>
              <a:t> that was available in this area; as it was not appropriately screened, categorised, reviewed and disseminated. As a result, the opportunity to implement effective barriers to the valve failure was missed.</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15</a:t>
            </a:fld>
            <a:endParaRPr lang="en-GB" dirty="0"/>
          </a:p>
        </p:txBody>
      </p:sp>
      <p:sp>
        <p:nvSpPr>
          <p:cNvPr id="5" name="Title 4"/>
          <p:cNvSpPr>
            <a:spLocks noGrp="1"/>
          </p:cNvSpPr>
          <p:nvPr>
            <p:ph type="title"/>
          </p:nvPr>
        </p:nvSpPr>
        <p:spPr/>
        <p:txBody>
          <a:bodyPr/>
          <a:lstStyle/>
          <a:p>
            <a:r>
              <a:rPr lang="en-GB" dirty="0"/>
              <a:t>Causes and Contributing Factors</a:t>
            </a:r>
          </a:p>
        </p:txBody>
      </p:sp>
    </p:spTree>
    <p:extLst>
      <p:ext uri="{BB962C8B-B14F-4D97-AF65-F5344CB8AC3E}">
        <p14:creationId xmlns:p14="http://schemas.microsoft.com/office/powerpoint/2010/main" val="247521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Tolerance of auxiliary steam supply degradation was enabled by governance arrangements within the </a:t>
            </a:r>
            <a:r>
              <a:rPr lang="en-GB" b="1" dirty="0"/>
              <a:t>station engineering function</a:t>
            </a:r>
            <a:r>
              <a:rPr lang="en-GB" dirty="0"/>
              <a:t>. The existing </a:t>
            </a:r>
            <a:r>
              <a:rPr lang="en-GB" b="1" dirty="0"/>
              <a:t>processes</a:t>
            </a:r>
            <a:r>
              <a:rPr lang="en-GB" dirty="0"/>
              <a:t>, including the corrective action programme, work management and equipment reliability programme, were </a:t>
            </a:r>
            <a:r>
              <a:rPr lang="en-GB" b="1" dirty="0"/>
              <a:t>not effectively used</a:t>
            </a:r>
            <a:r>
              <a:rPr lang="en-GB" dirty="0"/>
              <a:t> to identify, prioritise and address equipment issues and to ensure adequate system configuration and reliability.</a:t>
            </a:r>
          </a:p>
          <a:p>
            <a:r>
              <a:rPr lang="en-GB" b="1" dirty="0"/>
              <a:t>Procedures used for operation of the auxiliary steam supply </a:t>
            </a:r>
            <a:r>
              <a:rPr lang="en-GB" dirty="0"/>
              <a:t>did not highlight system derived hazards and did not identify the requirements to ensure safe and reliable operation. For example, stiff operation of valve SA/738 could have been caused by flawed return to service operations leading to the creation of high differential pressure between upstream and downstream pipework.</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16</a:t>
            </a:fld>
            <a:endParaRPr lang="en-GB" dirty="0"/>
          </a:p>
        </p:txBody>
      </p:sp>
      <p:sp>
        <p:nvSpPr>
          <p:cNvPr id="5" name="Title 4"/>
          <p:cNvSpPr>
            <a:spLocks noGrp="1"/>
          </p:cNvSpPr>
          <p:nvPr>
            <p:ph type="title"/>
          </p:nvPr>
        </p:nvSpPr>
        <p:spPr/>
        <p:txBody>
          <a:bodyPr/>
          <a:lstStyle/>
          <a:p>
            <a:r>
              <a:rPr lang="en-GB" dirty="0"/>
              <a:t>Causes and Contributing Factors</a:t>
            </a:r>
          </a:p>
        </p:txBody>
      </p:sp>
    </p:spTree>
    <p:extLst>
      <p:ext uri="{BB962C8B-B14F-4D97-AF65-F5344CB8AC3E}">
        <p14:creationId xmlns:p14="http://schemas.microsoft.com/office/powerpoint/2010/main" val="328370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Another reason for the stiff valve operation could have been a </a:t>
            </a:r>
            <a:r>
              <a:rPr lang="en-GB" b="1" dirty="0"/>
              <a:t>design flaw, as the valve spindle was about 30 degrees below horizontal</a:t>
            </a:r>
            <a:r>
              <a:rPr lang="en-GB" dirty="0"/>
              <a:t>, causing condensate accumulation in the valve bonnet and body and leading to hydraulic valve locking</a:t>
            </a:r>
            <a:r>
              <a:rPr lang="en-GB" dirty="0" smtClean="0"/>
              <a:t>.</a:t>
            </a: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p>
        </p:txBody>
      </p:sp>
      <p:sp>
        <p:nvSpPr>
          <p:cNvPr id="4" name="Slide Number Placeholder 3"/>
          <p:cNvSpPr>
            <a:spLocks noGrp="1"/>
          </p:cNvSpPr>
          <p:nvPr>
            <p:ph type="sldNum" sz="quarter" idx="4"/>
          </p:nvPr>
        </p:nvSpPr>
        <p:spPr/>
        <p:txBody>
          <a:bodyPr/>
          <a:lstStyle/>
          <a:p>
            <a:fld id="{60FA6291-0391-4E9F-A857-B3DC68EC0E99}" type="slidenum">
              <a:rPr lang="en-GB" smtClean="0"/>
              <a:pPr/>
              <a:t>17</a:t>
            </a:fld>
            <a:endParaRPr lang="en-GB" dirty="0"/>
          </a:p>
        </p:txBody>
      </p:sp>
      <p:sp>
        <p:nvSpPr>
          <p:cNvPr id="5" name="Title 4"/>
          <p:cNvSpPr>
            <a:spLocks noGrp="1"/>
          </p:cNvSpPr>
          <p:nvPr>
            <p:ph type="title"/>
          </p:nvPr>
        </p:nvSpPr>
        <p:spPr/>
        <p:txBody>
          <a:bodyPr/>
          <a:lstStyle/>
          <a:p>
            <a:r>
              <a:rPr lang="en-GB" dirty="0"/>
              <a:t>Causes and Contributing Factors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702" y="3261827"/>
            <a:ext cx="4445228" cy="2590933"/>
          </a:xfrm>
          <a:prstGeom prst="rect">
            <a:avLst/>
          </a:prstGeom>
        </p:spPr>
      </p:pic>
    </p:spTree>
    <p:extLst>
      <p:ext uri="{BB962C8B-B14F-4D97-AF65-F5344CB8AC3E}">
        <p14:creationId xmlns:p14="http://schemas.microsoft.com/office/powerpoint/2010/main" val="410133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a:t>45 WH-related events reported to WANO between Jan 2016 – Dec 2019. </a:t>
            </a:r>
          </a:p>
          <a:p>
            <a:r>
              <a:rPr lang="en-GB" sz="2000" dirty="0"/>
              <a:t>One Significant (SIG), six Noteworthy (NOT), 24 Trending (TRE) and 14 Other (OTH) WANO Event Reports (WERs).</a:t>
            </a:r>
          </a:p>
          <a:p>
            <a:r>
              <a:rPr lang="en-GB" sz="2000" dirty="0"/>
              <a:t>Several NOT and TRE are briefly described further on.</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18</a:t>
            </a:fld>
            <a:endParaRPr lang="en-GB" dirty="0"/>
          </a:p>
        </p:txBody>
      </p:sp>
      <p:sp>
        <p:nvSpPr>
          <p:cNvPr id="5" name="Title 4"/>
          <p:cNvSpPr>
            <a:spLocks noGrp="1"/>
          </p:cNvSpPr>
          <p:nvPr>
            <p:ph type="title"/>
          </p:nvPr>
        </p:nvSpPr>
        <p:spPr/>
        <p:txBody>
          <a:bodyPr/>
          <a:lstStyle/>
          <a:p>
            <a:r>
              <a:rPr lang="en-GB" dirty="0"/>
              <a:t>Industry Operating Experience</a:t>
            </a:r>
          </a:p>
        </p:txBody>
      </p:sp>
      <p:graphicFrame>
        <p:nvGraphicFramePr>
          <p:cNvPr id="6" name="Chart 5"/>
          <p:cNvGraphicFramePr/>
          <p:nvPr>
            <p:extLst>
              <p:ext uri="{D42A27DB-BD31-4B8C-83A1-F6EECF244321}">
                <p14:modId xmlns:p14="http://schemas.microsoft.com/office/powerpoint/2010/main" val="2818281102"/>
              </p:ext>
            </p:extLst>
          </p:nvPr>
        </p:nvGraphicFramePr>
        <p:xfrm>
          <a:off x="1526959" y="3165641"/>
          <a:ext cx="5573788" cy="3082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84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During normal operation and while performing a reactor protection safety injection (SI) system logic test, a weld on a pipe connecting the high-pressure and low-pressure (LP) SI systems failed, rendering the LP system inoperable. The cause was that gas accumulation induced a WH after pump start, resulting in high vibrations and weld cracking. </a:t>
            </a:r>
            <a:r>
              <a:rPr lang="en-GB" b="1" u="sng" dirty="0">
                <a:hlinkClick r:id="rId2"/>
              </a:rPr>
              <a:t>WER TYO </a:t>
            </a:r>
            <a:r>
              <a:rPr lang="en-GB" b="1" u="sng" dirty="0" smtClean="0">
                <a:hlinkClick r:id="rId2"/>
              </a:rPr>
              <a:t>19-0230</a:t>
            </a:r>
            <a:endParaRPr lang="en-GB" dirty="0"/>
          </a:p>
          <a:p>
            <a:r>
              <a:rPr lang="en-GB" dirty="0"/>
              <a:t>During normal operation in commissioning stage, excessive vibration of main pipeline from steam and water separator drain tank to high pressure drain expander caused breaking of a sampling pipe on the main pipe. This resulted in leakage of water, requiring reactor shutdown for repairs. The causes were WH due to large differential pressure across the drain valve.</a:t>
            </a:r>
            <a:r>
              <a:rPr lang="en-GB" b="1" dirty="0"/>
              <a:t> </a:t>
            </a:r>
            <a:r>
              <a:rPr lang="en-GB" b="1" u="sng" dirty="0">
                <a:hlinkClick r:id="rId3"/>
              </a:rPr>
              <a:t>WER TYO 17-0019</a:t>
            </a:r>
            <a:endParaRPr lang="en-GB" dirty="0"/>
          </a:p>
          <a:p>
            <a:r>
              <a:rPr lang="en-GB" dirty="0"/>
              <a:t>During an outage, safety valve lift testing on the start-up feed heater relief valve was being performed. When pressure was applied to the start-up feed heater system, pipework connecting the exhaust of the discharge valve catastrophically failed due to WH, releasing hot water and steam into the building. </a:t>
            </a:r>
            <a:r>
              <a:rPr lang="en-GB" b="1" u="sng" dirty="0">
                <a:hlinkClick r:id="rId4"/>
              </a:rPr>
              <a:t>WER PAR 19-0512</a:t>
            </a:r>
            <a:endParaRPr lang="en-GB" dirty="0"/>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19</a:t>
            </a:fld>
            <a:endParaRPr lang="en-GB" dirty="0"/>
          </a:p>
        </p:txBody>
      </p:sp>
      <p:sp>
        <p:nvSpPr>
          <p:cNvPr id="5" name="Title 4"/>
          <p:cNvSpPr>
            <a:spLocks noGrp="1"/>
          </p:cNvSpPr>
          <p:nvPr>
            <p:ph type="title"/>
          </p:nvPr>
        </p:nvSpPr>
        <p:spPr/>
        <p:txBody>
          <a:bodyPr/>
          <a:lstStyle/>
          <a:p>
            <a:r>
              <a:rPr lang="en-GB" dirty="0"/>
              <a:t>Industry Operating Experience</a:t>
            </a:r>
          </a:p>
        </p:txBody>
      </p:sp>
    </p:spTree>
    <p:extLst>
      <p:ext uri="{BB962C8B-B14F-4D97-AF65-F5344CB8AC3E}">
        <p14:creationId xmlns:p14="http://schemas.microsoft.com/office/powerpoint/2010/main" val="295598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5999" y="1680063"/>
            <a:ext cx="6379699" cy="4544892"/>
          </a:xfrm>
        </p:spPr>
        <p:txBody>
          <a:bodyPr>
            <a:normAutofit/>
          </a:bodyPr>
          <a:lstStyle/>
          <a:p>
            <a:pPr marL="0" indent="0">
              <a:spcBef>
                <a:spcPts val="0"/>
              </a:spcBef>
              <a:spcAft>
                <a:spcPts val="0"/>
              </a:spcAft>
              <a:buNone/>
            </a:pPr>
            <a:endParaRPr lang="en-GB" sz="2800" b="1" dirty="0" smtClean="0"/>
          </a:p>
          <a:p>
            <a:pPr marL="0" indent="0">
              <a:spcBef>
                <a:spcPts val="0"/>
              </a:spcBef>
              <a:spcAft>
                <a:spcPts val="0"/>
              </a:spcAft>
              <a:buNone/>
            </a:pPr>
            <a:endParaRPr lang="en-GB" sz="2800" b="1" dirty="0"/>
          </a:p>
          <a:p>
            <a:pPr marL="0" indent="0">
              <a:spcBef>
                <a:spcPts val="0"/>
              </a:spcBef>
              <a:spcAft>
                <a:spcPts val="0"/>
              </a:spcAft>
              <a:buNone/>
            </a:pPr>
            <a:endParaRPr lang="en-GB" sz="2800" b="1" dirty="0" smtClean="0"/>
          </a:p>
          <a:p>
            <a:pPr marL="0" indent="0">
              <a:spcBef>
                <a:spcPts val="0"/>
              </a:spcBef>
              <a:spcAft>
                <a:spcPts val="0"/>
              </a:spcAft>
              <a:buNone/>
            </a:pPr>
            <a:r>
              <a:rPr lang="en-GB" sz="2800" b="1" dirty="0" smtClean="0"/>
              <a:t>SER 2020-01, Water Hammer Events</a:t>
            </a:r>
          </a:p>
          <a:p>
            <a:pPr marL="0" indent="0">
              <a:spcBef>
                <a:spcPts val="0"/>
              </a:spcBef>
              <a:spcAft>
                <a:spcPts val="2100"/>
              </a:spcAft>
              <a:buNone/>
            </a:pPr>
            <a:r>
              <a:rPr lang="en-GB" sz="2000" dirty="0" smtClean="0">
                <a:hlinkClick r:id="rId2"/>
              </a:rPr>
              <a:t>Click here to access the report&gt;&gt;</a:t>
            </a:r>
            <a:endParaRPr lang="en-GB" sz="2000" dirty="0"/>
          </a:p>
        </p:txBody>
      </p:sp>
      <p:sp>
        <p:nvSpPr>
          <p:cNvPr id="3" name="Title 2"/>
          <p:cNvSpPr>
            <a:spLocks noGrp="1"/>
          </p:cNvSpPr>
          <p:nvPr>
            <p:ph type="title"/>
          </p:nvPr>
        </p:nvSpPr>
        <p:spPr>
          <a:xfrm>
            <a:off x="471267" y="209551"/>
            <a:ext cx="7125069" cy="959768"/>
          </a:xfrm>
        </p:spPr>
        <p:txBody>
          <a:bodyPr/>
          <a:lstStyle/>
          <a:p>
            <a:r>
              <a:rPr lang="en-GB" dirty="0" smtClean="0"/>
              <a:t>SIGNIFICANT EVENT REPORT SER 2020-01</a:t>
            </a:r>
            <a:endParaRPr lang="en-GB" dirty="0"/>
          </a:p>
        </p:txBody>
      </p:sp>
      <p:sp>
        <p:nvSpPr>
          <p:cNvPr id="5" name="Footer Placeholder 4">
            <a:extLst>
              <a:ext uri="{FF2B5EF4-FFF2-40B4-BE49-F238E27FC236}">
                <a16:creationId xmlns:a16="http://schemas.microsoft.com/office/drawing/2014/main" id="{D9AC1CC8-F411-FF4D-95C0-DB299BEA661D}"/>
              </a:ext>
            </a:extLst>
          </p:cNvPr>
          <p:cNvSpPr>
            <a:spLocks noGrp="1"/>
          </p:cNvSpPr>
          <p:nvPr>
            <p:ph type="ftr" sz="quarter" idx="3"/>
          </p:nvPr>
        </p:nvSpPr>
        <p:spPr>
          <a:xfrm>
            <a:off x="467669" y="6465536"/>
            <a:ext cx="7452878" cy="392464"/>
          </a:xfrm>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6" name="Slide Number Placeholder 5">
            <a:extLst>
              <a:ext uri="{FF2B5EF4-FFF2-40B4-BE49-F238E27FC236}">
                <a16:creationId xmlns:a16="http://schemas.microsoft.com/office/drawing/2014/main" id="{39412380-D9C1-B647-AE30-4C9F18C1C2C6}"/>
              </a:ext>
            </a:extLst>
          </p:cNvPr>
          <p:cNvSpPr>
            <a:spLocks noGrp="1"/>
          </p:cNvSpPr>
          <p:nvPr>
            <p:ph type="sldNum" sz="quarter" idx="4"/>
          </p:nvPr>
        </p:nvSpPr>
        <p:spPr>
          <a:xfrm>
            <a:off x="8017651" y="6465536"/>
            <a:ext cx="752474" cy="392464"/>
          </a:xfrm>
        </p:spPr>
        <p:txBody>
          <a:bodyPr/>
          <a:lstStyle/>
          <a:p>
            <a:fld id="{60FA6291-0391-4E9F-A857-B3DC68EC0E99}" type="slidenum">
              <a:rPr lang="en-GB" smtClean="0"/>
              <a:pPr/>
              <a:t>2</a:t>
            </a:fld>
            <a:endParaRPr lang="en-GB" dirty="0"/>
          </a:p>
        </p:txBody>
      </p:sp>
      <p:sp>
        <p:nvSpPr>
          <p:cNvPr id="7" name="TextBox 6">
            <a:extLst>
              <a:ext uri="{FF2B5EF4-FFF2-40B4-BE49-F238E27FC236}">
                <a16:creationId xmlns:a16="http://schemas.microsoft.com/office/drawing/2014/main" id="{46FF9C7E-AF8D-4046-ACFC-179B9DBDE3AA}"/>
              </a:ext>
            </a:extLst>
          </p:cNvPr>
          <p:cNvSpPr txBox="1"/>
          <p:nvPr/>
        </p:nvSpPr>
        <p:spPr>
          <a:xfrm>
            <a:off x="2285999" y="5240904"/>
            <a:ext cx="6388663" cy="677108"/>
          </a:xfrm>
          <a:prstGeom prst="rect">
            <a:avLst/>
          </a:prstGeom>
          <a:noFill/>
        </p:spPr>
        <p:txBody>
          <a:bodyPr wrap="square" lIns="0" tIns="0" rIns="0" bIns="0" rtlCol="0" anchor="ctr" anchorCtr="0">
            <a:spAutoFit/>
          </a:bodyPr>
          <a:lstStyle/>
          <a:p>
            <a:pPr>
              <a:lnSpc>
                <a:spcPct val="200000"/>
              </a:lnSpc>
            </a:pPr>
            <a:r>
              <a:rPr lang="en-US" sz="1100" b="1" spc="300" dirty="0">
                <a:solidFill>
                  <a:srgbClr val="00355F"/>
                </a:solidFill>
                <a:latin typeface="+mj-lt"/>
              </a:rPr>
              <a:t>DISTRIBUTION CLASSIFICATION</a:t>
            </a:r>
            <a:r>
              <a:rPr lang="en-US" sz="1100" spc="300" dirty="0">
                <a:solidFill>
                  <a:srgbClr val="00355F"/>
                </a:solidFill>
                <a:latin typeface="+mj-lt"/>
              </a:rPr>
              <a:t>:</a:t>
            </a:r>
            <a:br>
              <a:rPr lang="en-US" sz="1100" spc="300" dirty="0">
                <a:solidFill>
                  <a:srgbClr val="00355F"/>
                </a:solidFill>
                <a:latin typeface="+mj-lt"/>
              </a:rPr>
            </a:br>
            <a:r>
              <a:rPr lang="en-US" sz="1100" spc="300" dirty="0" smtClean="0">
                <a:solidFill>
                  <a:srgbClr val="00355F"/>
                </a:solidFill>
                <a:latin typeface="+mj-lt"/>
              </a:rPr>
              <a:t>LIMITED</a:t>
            </a:r>
            <a:endParaRPr lang="en-US" sz="1100" spc="300" dirty="0">
              <a:solidFill>
                <a:srgbClr val="00355F"/>
              </a:solidFill>
              <a:latin typeface="+mj-lt"/>
            </a:endParaRPr>
          </a:p>
        </p:txBody>
      </p:sp>
    </p:spTree>
    <p:extLst>
      <p:ext uri="{BB962C8B-B14F-4D97-AF65-F5344CB8AC3E}">
        <p14:creationId xmlns:p14="http://schemas.microsoft.com/office/powerpoint/2010/main" val="316527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694" y="1647317"/>
            <a:ext cx="8260327" cy="1753610"/>
          </a:xfrm>
        </p:spPr>
        <p:txBody>
          <a:bodyPr>
            <a:normAutofit fontScale="92500" lnSpcReduction="10000"/>
          </a:bodyPr>
          <a:lstStyle/>
          <a:p>
            <a:r>
              <a:rPr lang="en-GB" dirty="0"/>
              <a:t>At the beginning of refuelling outage, with the plant in hot standby, three actuators and pipe supports were damaged while carrying out the main steam relief control valve test. It was caused by WH due to a high volume of water accumulation in the discharge lines due to a clogged drain line. A limiting condition of operation was entered requiring forced unit cooldown. </a:t>
            </a:r>
            <a:r>
              <a:rPr lang="en-GB" b="1" u="sng" dirty="0">
                <a:hlinkClick r:id="rId2"/>
              </a:rPr>
              <a:t>WER PAR 18-0504</a:t>
            </a:r>
            <a:endParaRPr lang="en-GB" dirty="0"/>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20</a:t>
            </a:fld>
            <a:endParaRPr lang="en-GB" dirty="0"/>
          </a:p>
        </p:txBody>
      </p:sp>
      <p:sp>
        <p:nvSpPr>
          <p:cNvPr id="5" name="Title 4"/>
          <p:cNvSpPr>
            <a:spLocks noGrp="1"/>
          </p:cNvSpPr>
          <p:nvPr>
            <p:ph type="title"/>
          </p:nvPr>
        </p:nvSpPr>
        <p:spPr/>
        <p:txBody>
          <a:bodyPr/>
          <a:lstStyle/>
          <a:p>
            <a:r>
              <a:rPr lang="en-GB" dirty="0"/>
              <a:t>Industry Operating Experience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148" y="3704055"/>
            <a:ext cx="5080000" cy="2070100"/>
          </a:xfrm>
          <a:prstGeom prst="rect">
            <a:avLst/>
          </a:prstGeom>
        </p:spPr>
      </p:pic>
      <p:sp>
        <p:nvSpPr>
          <p:cNvPr id="7" name="Rectangle 6"/>
          <p:cNvSpPr/>
          <p:nvPr/>
        </p:nvSpPr>
        <p:spPr>
          <a:xfrm>
            <a:off x="3816650" y="3885905"/>
            <a:ext cx="1452413" cy="1785104"/>
          </a:xfrm>
          <a:prstGeom prst="rect">
            <a:avLst/>
          </a:prstGeom>
        </p:spPr>
        <p:txBody>
          <a:bodyPr wrap="square">
            <a:spAutoFit/>
          </a:bodyPr>
          <a:lstStyle/>
          <a:p>
            <a:pPr algn="ctr"/>
            <a:r>
              <a:rPr lang="en-GB" sz="2200" dirty="0">
                <a:solidFill>
                  <a:schemeClr val="tx1">
                    <a:lumMod val="65000"/>
                    <a:lumOff val="35000"/>
                  </a:schemeClr>
                </a:solidFill>
              </a:rPr>
              <a:t>Damaged actuator &amp; </a:t>
            </a:r>
            <a:endParaRPr lang="en-GB" sz="2200" dirty="0" smtClean="0">
              <a:solidFill>
                <a:schemeClr val="tx1">
                  <a:lumMod val="65000"/>
                  <a:lumOff val="35000"/>
                </a:schemeClr>
              </a:solidFill>
            </a:endParaRPr>
          </a:p>
          <a:p>
            <a:pPr algn="ctr"/>
            <a:r>
              <a:rPr lang="en-GB" sz="2200" dirty="0" smtClean="0">
                <a:solidFill>
                  <a:schemeClr val="tx1">
                    <a:lumMod val="65000"/>
                    <a:lumOff val="35000"/>
                  </a:schemeClr>
                </a:solidFill>
              </a:rPr>
              <a:t>main </a:t>
            </a:r>
            <a:r>
              <a:rPr lang="en-GB" sz="2200" dirty="0">
                <a:solidFill>
                  <a:schemeClr val="tx1">
                    <a:lumMod val="65000"/>
                    <a:lumOff val="35000"/>
                  </a:schemeClr>
                </a:solidFill>
              </a:rPr>
              <a:t>steam line supports</a:t>
            </a:r>
          </a:p>
        </p:txBody>
      </p:sp>
    </p:spTree>
    <p:extLst>
      <p:ext uri="{BB962C8B-B14F-4D97-AF65-F5344CB8AC3E}">
        <p14:creationId xmlns:p14="http://schemas.microsoft.com/office/powerpoint/2010/main" val="389414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During power ascension after an outage, and while attempting to place a heater drain tank in service, a flow control valve malfunctioned resulting in a WH to the pipeline pumping heater condensate into the turbine condensate system. The cause was an incorrectly selected flow control valve actuator due to an inadequately conceived design change. The power had to be held at 46% for several days to develop and implement a design change to replace the valve actuator. </a:t>
            </a:r>
            <a:r>
              <a:rPr lang="en-GB" b="1" u="sng" dirty="0">
                <a:hlinkClick r:id="rId2"/>
              </a:rPr>
              <a:t>WER ATL 17-1193</a:t>
            </a:r>
            <a:endParaRPr lang="en-GB" dirty="0"/>
          </a:p>
          <a:p>
            <a:r>
              <a:rPr lang="en-GB" dirty="0"/>
              <a:t>While operating at 80% power, a steam leak was observed from the flow transmitter impulse line in the </a:t>
            </a:r>
            <a:r>
              <a:rPr lang="en-GB" dirty="0" err="1"/>
              <a:t>feedwater</a:t>
            </a:r>
            <a:r>
              <a:rPr lang="en-GB" dirty="0"/>
              <a:t> </a:t>
            </a:r>
            <a:r>
              <a:rPr lang="en-GB" dirty="0" err="1"/>
              <a:t>reheater</a:t>
            </a:r>
            <a:r>
              <a:rPr lang="en-GB" dirty="0"/>
              <a:t> drain system pump discharge path. The unit was shut down for four days for repair. The cause was a failed weld joint due to WH induced by inadequate pipe warm up and insufficient water drainage. Incorrect installation of pipe routes and an inadequate weld quality were contributors.</a:t>
            </a:r>
            <a:r>
              <a:rPr lang="en-GB" b="1" dirty="0"/>
              <a:t> </a:t>
            </a:r>
            <a:r>
              <a:rPr lang="en-GB" b="1" u="sng" dirty="0">
                <a:hlinkClick r:id="rId3"/>
              </a:rPr>
              <a:t>WER MOW </a:t>
            </a:r>
            <a:r>
              <a:rPr lang="en-GB" b="1" u="sng" dirty="0" smtClean="0">
                <a:hlinkClick r:id="rId3"/>
              </a:rPr>
              <a:t>16-0076</a:t>
            </a: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21</a:t>
            </a:fld>
            <a:endParaRPr lang="en-GB" dirty="0"/>
          </a:p>
        </p:txBody>
      </p:sp>
      <p:sp>
        <p:nvSpPr>
          <p:cNvPr id="5" name="Title 4"/>
          <p:cNvSpPr>
            <a:spLocks noGrp="1"/>
          </p:cNvSpPr>
          <p:nvPr>
            <p:ph type="title"/>
          </p:nvPr>
        </p:nvSpPr>
        <p:spPr/>
        <p:txBody>
          <a:bodyPr/>
          <a:lstStyle/>
          <a:p>
            <a:r>
              <a:rPr lang="en-GB" dirty="0"/>
              <a:t>Industry Operating Experience</a:t>
            </a:r>
          </a:p>
        </p:txBody>
      </p:sp>
    </p:spTree>
    <p:extLst>
      <p:ext uri="{BB962C8B-B14F-4D97-AF65-F5344CB8AC3E}">
        <p14:creationId xmlns:p14="http://schemas.microsoft.com/office/powerpoint/2010/main" val="179260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694" y="1352885"/>
            <a:ext cx="8260327" cy="716548"/>
          </a:xfrm>
        </p:spPr>
        <p:txBody>
          <a:bodyPr/>
          <a:lstStyle/>
          <a:p>
            <a:r>
              <a:rPr lang="en-GB" dirty="0"/>
              <a:t>Lessons, particularly from Significant and Noteworthy WH related events, can be categorised in six different areas </a:t>
            </a:r>
          </a:p>
          <a:p>
            <a:endParaRPr lang="en-GB" dirty="0"/>
          </a:p>
        </p:txBody>
      </p:sp>
      <p:sp>
        <p:nvSpPr>
          <p:cNvPr id="3" name="Footer Placeholder 2"/>
          <p:cNvSpPr>
            <a:spLocks noGrp="1"/>
          </p:cNvSpPr>
          <p:nvPr>
            <p:ph type="ftr" sz="quarter" idx="3"/>
          </p:nvPr>
        </p:nvSpPr>
        <p:spPr>
          <a:xfrm>
            <a:off x="462322" y="6465535"/>
            <a:ext cx="7452878" cy="384373"/>
          </a:xfrm>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22</a:t>
            </a:fld>
            <a:endParaRPr lang="en-GB" dirty="0"/>
          </a:p>
        </p:txBody>
      </p:sp>
      <p:sp>
        <p:nvSpPr>
          <p:cNvPr id="5" name="Title 4"/>
          <p:cNvSpPr>
            <a:spLocks noGrp="1"/>
          </p:cNvSpPr>
          <p:nvPr>
            <p:ph type="title"/>
          </p:nvPr>
        </p:nvSpPr>
        <p:spPr/>
        <p:txBody>
          <a:bodyPr/>
          <a:lstStyle/>
          <a:p>
            <a:r>
              <a:rPr lang="en-GB" dirty="0"/>
              <a:t>Lessons Learnt</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2963" y="2114174"/>
            <a:ext cx="7511143" cy="4290523"/>
          </a:xfrm>
          <a:prstGeom prst="rect">
            <a:avLst/>
          </a:prstGeom>
        </p:spPr>
      </p:pic>
    </p:spTree>
    <p:extLst>
      <p:ext uri="{BB962C8B-B14F-4D97-AF65-F5344CB8AC3E}">
        <p14:creationId xmlns:p14="http://schemas.microsoft.com/office/powerpoint/2010/main" val="355086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b="1" dirty="0" smtClean="0"/>
              <a:t>1. Equipment </a:t>
            </a:r>
            <a:r>
              <a:rPr lang="en-GB" b="1" dirty="0"/>
              <a:t>reliability programme and risk assessment</a:t>
            </a:r>
          </a:p>
          <a:p>
            <a:pPr lvl="0"/>
            <a:r>
              <a:rPr lang="en-GB" dirty="0"/>
              <a:t>Ensure that scoping and identification of component criticality, including steam traps, takes into account consequences of their failure, including industrial safety hazards posed by the system.</a:t>
            </a:r>
          </a:p>
          <a:p>
            <a:pPr lvl="0"/>
            <a:r>
              <a:rPr lang="en-GB" dirty="0"/>
              <a:t>Assess WH risks and set due operational priorities for resolution of related equipment deficiencies. </a:t>
            </a:r>
          </a:p>
          <a:p>
            <a:pPr lvl="0"/>
            <a:r>
              <a:rPr lang="en-GB" dirty="0"/>
              <a:t>Cumulative risk assessment has to be considered when equipment of the same or associated system are unavailable or impaired.</a:t>
            </a:r>
          </a:p>
          <a:p>
            <a:pPr lvl="0"/>
            <a:r>
              <a:rPr lang="en-GB" dirty="0"/>
              <a:t>Adequate risk assessment during design reviews and when proposing corrective actions of operational issues must be performed to guarantee operational conditions do not unacceptably deteriorate during the fuel cycle or between two preventive maintenance works.</a:t>
            </a:r>
          </a:p>
          <a:p>
            <a:pPr lvl="0"/>
            <a:r>
              <a:rPr lang="en-GB" dirty="0"/>
              <a:t>Recommendations in </a:t>
            </a:r>
            <a:r>
              <a:rPr lang="en-GB" u="sng" dirty="0">
                <a:hlinkClick r:id="rId2"/>
              </a:rPr>
              <a:t>SOER 2015-2, </a:t>
            </a:r>
            <a:r>
              <a:rPr lang="en-GB" i="1" u="sng" dirty="0">
                <a:hlinkClick r:id="rId2"/>
              </a:rPr>
              <a:t>Risk Management Challenges</a:t>
            </a:r>
            <a:r>
              <a:rPr lang="en-GB" dirty="0"/>
              <a:t>, are also broadly applicable for managing risks associated with WH</a:t>
            </a:r>
            <a:r>
              <a:rPr lang="en-GB" dirty="0" smtClean="0"/>
              <a:t>.</a:t>
            </a: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23</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293915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2. System </a:t>
            </a:r>
            <a:r>
              <a:rPr lang="en-GB" b="1" dirty="0"/>
              <a:t>configuration control</a:t>
            </a:r>
          </a:p>
          <a:p>
            <a:pPr lvl="0"/>
            <a:r>
              <a:rPr lang="en-GB" dirty="0"/>
              <a:t>Maintaining design configuration of systems is essential in order to avoid WH-related events. Appropriate risk assessment and prioritisation of equipment defects should be performed.</a:t>
            </a:r>
          </a:p>
          <a:p>
            <a:r>
              <a:rPr lang="en-GB" dirty="0"/>
              <a:t>Ensure adequate performance monitoring techniques are used to make sure that component degradation is detected early, analysed, communicated and measures are taken to ensure operational configuration is maintained. </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24</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103775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b="1" dirty="0"/>
              <a:t>3. Ensuring design adequacy</a:t>
            </a:r>
          </a:p>
          <a:p>
            <a:pPr marL="0" indent="0">
              <a:buNone/>
            </a:pPr>
            <a:r>
              <a:rPr lang="en-GB" b="1" dirty="0"/>
              <a:t>Original design</a:t>
            </a:r>
            <a:r>
              <a:rPr lang="en-GB" dirty="0"/>
              <a:t> </a:t>
            </a:r>
          </a:p>
          <a:p>
            <a:pPr lvl="0"/>
            <a:r>
              <a:rPr lang="en-GB" dirty="0"/>
              <a:t>Ensure possible original design vulnerabilities of systems sensitive to WH, particularly steam and condensate systems, are identified. </a:t>
            </a:r>
          </a:p>
          <a:p>
            <a:r>
              <a:rPr lang="en-GB" dirty="0"/>
              <a:t>Internal and industry operating experience is one of the useful means to be used to identify possible design vulnerabilities. </a:t>
            </a:r>
          </a:p>
          <a:p>
            <a:pPr marL="0" indent="0">
              <a:buNone/>
            </a:pPr>
            <a:r>
              <a:rPr lang="en-GB" b="1" dirty="0"/>
              <a:t>Design changes </a:t>
            </a:r>
            <a:endParaRPr lang="en-GB" dirty="0"/>
          </a:p>
          <a:p>
            <a:pPr lvl="0"/>
            <a:r>
              <a:rPr lang="en-GB" dirty="0"/>
              <a:t>Ensure system design basis is maintained during equipment modifications.</a:t>
            </a:r>
          </a:p>
          <a:p>
            <a:pPr lvl="0"/>
            <a:r>
              <a:rPr lang="en-GB" dirty="0"/>
              <a:t>Ensure the design phase identifies and considers all credible operational conditions of the modified system, including dynamic loading induced by WH, which may occur during postulated plant conditions.</a:t>
            </a:r>
          </a:p>
          <a:p>
            <a:r>
              <a:rPr lang="en-GB" dirty="0"/>
              <a:t>When the implementation time of proposed equipment modifications is long or implementation of measures is delayed, make sure additional risk assessment is performed and bridging or additional mitigation strategies are implemented.</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25</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174535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4. Operational lessons learnt</a:t>
            </a:r>
            <a:endParaRPr lang="en-GB" dirty="0"/>
          </a:p>
          <a:p>
            <a:pPr lvl="0"/>
            <a:r>
              <a:rPr lang="en-GB" dirty="0"/>
              <a:t>Steam systems must be returned to service and operated so that condensate build-up or steam and condensate mixing is prevented.</a:t>
            </a:r>
          </a:p>
          <a:p>
            <a:pPr lvl="0"/>
            <a:r>
              <a:rPr lang="en-GB" dirty="0"/>
              <a:t>Attention is to be paid when returning water systems to service, as well as stand-by systems, to ensure they are water solid and ready to operate without WH. </a:t>
            </a:r>
          </a:p>
          <a:p>
            <a:r>
              <a:rPr lang="en-GB" dirty="0"/>
              <a:t>Highlighting possible WH hazards in relevant procedures and during pre-job briefings are examples of organisational measures which can prevent WH.</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26</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53262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5. Training and understanding WH phenomena</a:t>
            </a:r>
            <a:endParaRPr lang="en-GB" dirty="0"/>
          </a:p>
          <a:p>
            <a:pPr lvl="0"/>
            <a:r>
              <a:rPr lang="en-GB" dirty="0"/>
              <a:t>Ensure station staff involved in operation, maintenance, work management and other programmes and processes are knowledgeable of WH phenomena and hazards. </a:t>
            </a:r>
          </a:p>
          <a:p>
            <a:r>
              <a:rPr lang="en-GB" dirty="0"/>
              <a:t>Suitable initial and ongoing training tailored to various target groups is essential for maintaining site knowledge regarding WH. This knowledge and skill should ensure that circumstances which would contribute to event occurrence, due to underestimation or misunderstanding of WH risks, should be avoided.</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27</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411021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b="1" dirty="0"/>
              <a:t>6. Importance of leadership and safety culture</a:t>
            </a:r>
          </a:p>
          <a:p>
            <a:pPr marL="0" indent="0">
              <a:buNone/>
            </a:pPr>
            <a:r>
              <a:rPr lang="en-GB" dirty="0"/>
              <a:t>Several leadership attributes and safety culture traits, if understood and exhibited, could have helped prevent WH issues. In particular in relation to the </a:t>
            </a:r>
            <a:r>
              <a:rPr lang="en-GB" b="1" dirty="0"/>
              <a:t>following programmes</a:t>
            </a:r>
            <a:r>
              <a:rPr lang="en-GB" dirty="0"/>
              <a:t>:</a:t>
            </a:r>
          </a:p>
          <a:p>
            <a:pPr lvl="0"/>
            <a:r>
              <a:rPr lang="en-GB" b="1" dirty="0"/>
              <a:t>Equipment reliability </a:t>
            </a:r>
            <a:r>
              <a:rPr lang="en-GB" dirty="0"/>
              <a:t>– ensure system health reports highlight important equipment issues and receive appropriate attention from equipment reliability review panels or equivalent management boards.   </a:t>
            </a:r>
          </a:p>
          <a:p>
            <a:pPr lvl="0"/>
            <a:r>
              <a:rPr lang="en-GB" b="1" dirty="0"/>
              <a:t>Operating experienc</a:t>
            </a:r>
            <a:r>
              <a:rPr lang="en-GB" dirty="0"/>
              <a:t>e (OE) – require that OE related to WH is identified and effectively internalised.</a:t>
            </a:r>
          </a:p>
          <a:p>
            <a:pPr lvl="0"/>
            <a:r>
              <a:rPr lang="en-GB" b="1" dirty="0"/>
              <a:t>Work management </a:t>
            </a:r>
            <a:r>
              <a:rPr lang="en-GB" dirty="0"/>
              <a:t>– emphasise adequate risk assessment is performed to identify and effectively mitigate all risks related to planned work, including industrial safety risks. </a:t>
            </a:r>
          </a:p>
          <a:p>
            <a:r>
              <a:rPr lang="en-GB" b="1" dirty="0"/>
              <a:t>Training</a:t>
            </a:r>
            <a:r>
              <a:rPr lang="en-GB" dirty="0"/>
              <a:t> – require reviews of training programmes, including those related to maintaining WH awareness, are regularly performed to make sure gaps are timely identified and training tailored to actual needs.</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28</a:t>
            </a:fld>
            <a:endParaRPr lang="en-GB" dirty="0"/>
          </a:p>
        </p:txBody>
      </p:sp>
      <p:sp>
        <p:nvSpPr>
          <p:cNvPr id="5" name="Title 4"/>
          <p:cNvSpPr>
            <a:spLocks noGrp="1"/>
          </p:cNvSpPr>
          <p:nvPr>
            <p:ph type="title"/>
          </p:nvPr>
        </p:nvSpPr>
        <p:spPr/>
        <p:txBody>
          <a:bodyPr/>
          <a:lstStyle/>
          <a:p>
            <a:r>
              <a:rPr lang="en-GB" dirty="0"/>
              <a:t>Lessons Learnt</a:t>
            </a:r>
          </a:p>
        </p:txBody>
      </p:sp>
    </p:spTree>
    <p:extLst>
      <p:ext uri="{BB962C8B-B14F-4D97-AF65-F5344CB8AC3E}">
        <p14:creationId xmlns:p14="http://schemas.microsoft.com/office/powerpoint/2010/main" val="2094741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Prevent events is intended for use particularly by front line workers, technicians, supervisors, engineers and other staff during beginning of shift meetings, pre-job briefings and work meetings to communicate key industry experience and increase awareness of WH phenomena.</a:t>
            </a:r>
          </a:p>
          <a:p>
            <a:r>
              <a:rPr lang="en-GB" dirty="0"/>
              <a:t>Examples of practical actions which may help prevent or mitigate the problems associated with WH are gathered into four areas. </a:t>
            </a:r>
          </a:p>
          <a:p>
            <a:pPr marL="819150" lvl="1" indent="-457200">
              <a:buFont typeface="+mj-lt"/>
              <a:buAutoNum type="arabicPeriod"/>
            </a:pPr>
            <a:r>
              <a:rPr lang="en-GB" sz="2200" dirty="0"/>
              <a:t>Operations</a:t>
            </a:r>
          </a:p>
          <a:p>
            <a:pPr marL="819150" lvl="1" indent="-457200">
              <a:buFont typeface="+mj-lt"/>
              <a:buAutoNum type="arabicPeriod"/>
            </a:pPr>
            <a:r>
              <a:rPr lang="en-GB" sz="2200" dirty="0"/>
              <a:t>Equipment reliability and system configuration control</a:t>
            </a:r>
          </a:p>
          <a:p>
            <a:pPr marL="819150" lvl="1" indent="-457200">
              <a:buFont typeface="+mj-lt"/>
              <a:buAutoNum type="arabicPeriod"/>
            </a:pPr>
            <a:r>
              <a:rPr lang="en-GB" sz="2200" dirty="0"/>
              <a:t>Risk management</a:t>
            </a:r>
          </a:p>
          <a:p>
            <a:pPr marL="819150" lvl="1" indent="-457200">
              <a:buFont typeface="+mj-lt"/>
              <a:buAutoNum type="arabicPeriod"/>
            </a:pPr>
            <a:r>
              <a:rPr lang="en-GB" sz="2200" dirty="0"/>
              <a:t>Design considerations</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29</a:t>
            </a:fld>
            <a:endParaRPr lang="en-GB" dirty="0"/>
          </a:p>
        </p:txBody>
      </p:sp>
      <p:sp>
        <p:nvSpPr>
          <p:cNvPr id="5" name="Title 4"/>
          <p:cNvSpPr>
            <a:spLocks noGrp="1"/>
          </p:cNvSpPr>
          <p:nvPr>
            <p:ph type="title"/>
          </p:nvPr>
        </p:nvSpPr>
        <p:spPr/>
        <p:txBody>
          <a:bodyPr/>
          <a:lstStyle/>
          <a:p>
            <a:r>
              <a:rPr lang="en-GB" dirty="0" smtClean="0"/>
              <a:t>Prevent Events</a:t>
            </a:r>
            <a:endParaRPr lang="en-GB" dirty="0"/>
          </a:p>
        </p:txBody>
      </p:sp>
    </p:spTree>
    <p:extLst>
      <p:ext uri="{BB962C8B-B14F-4D97-AF65-F5344CB8AC3E}">
        <p14:creationId xmlns:p14="http://schemas.microsoft.com/office/powerpoint/2010/main" val="251793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a:t>Discuss aspects of one significant event caused by water hammer (WH) including:</a:t>
            </a:r>
          </a:p>
          <a:p>
            <a:pPr marL="703263" lvl="2" indent="-342900">
              <a:buSzPct val="95000"/>
            </a:pPr>
            <a:r>
              <a:rPr lang="en-GB" sz="2200" dirty="0"/>
              <a:t>Consequences</a:t>
            </a:r>
          </a:p>
          <a:p>
            <a:pPr marL="703263" lvl="2" indent="-342900">
              <a:buSzPct val="95000"/>
            </a:pPr>
            <a:r>
              <a:rPr lang="en-GB" sz="2200" dirty="0"/>
              <a:t>Causes and contributing factors of the event </a:t>
            </a:r>
          </a:p>
          <a:p>
            <a:endParaRPr lang="en-GB" dirty="0"/>
          </a:p>
          <a:p>
            <a:r>
              <a:rPr lang="en-GB" dirty="0"/>
              <a:t>Discuss the important lessons learnt associated with WH events and general WH phenomena</a:t>
            </a:r>
            <a:r>
              <a:rPr lang="en-GB" dirty="0" smtClean="0"/>
              <a:t>.</a:t>
            </a:r>
            <a:endParaRPr lang="en-GB" dirty="0"/>
          </a:p>
        </p:txBody>
      </p:sp>
      <p:sp>
        <p:nvSpPr>
          <p:cNvPr id="4" name="Footer Placeholder 3"/>
          <p:cNvSpPr>
            <a:spLocks noGrp="1"/>
          </p:cNvSpPr>
          <p:nvPr>
            <p:ph type="ftr" sz="quarter" idx="3"/>
          </p:nvPr>
        </p:nvSpPr>
        <p:spPr/>
        <p:txBody>
          <a:bodyPr/>
          <a:lstStyle/>
          <a:p>
            <a:r>
              <a:rPr lang="en-GB" altLang="en-US" dirty="0">
                <a:solidFill>
                  <a:prstClr val="white"/>
                </a:solidFill>
              </a:rPr>
              <a:t>SER 2020-01 Water Hammer Events</a:t>
            </a:r>
          </a:p>
        </p:txBody>
      </p:sp>
      <p:sp>
        <p:nvSpPr>
          <p:cNvPr id="5" name="Slide Number Placeholder 4"/>
          <p:cNvSpPr>
            <a:spLocks noGrp="1"/>
          </p:cNvSpPr>
          <p:nvPr>
            <p:ph type="sldNum" sz="quarter" idx="4"/>
          </p:nvPr>
        </p:nvSpPr>
        <p:spPr/>
        <p:txBody>
          <a:bodyPr/>
          <a:lstStyle/>
          <a:p>
            <a:fld id="{60FA6291-0391-4E9F-A857-B3DC68EC0E99}" type="slidenum">
              <a:rPr lang="en-GB" smtClean="0"/>
              <a:pPr/>
              <a:t>3</a:t>
            </a:fld>
            <a:endParaRPr lang="en-GB" dirty="0"/>
          </a:p>
        </p:txBody>
      </p:sp>
    </p:spTree>
    <p:extLst>
      <p:ext uri="{BB962C8B-B14F-4D97-AF65-F5344CB8AC3E}">
        <p14:creationId xmlns:p14="http://schemas.microsoft.com/office/powerpoint/2010/main" val="3186438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spcAft>
                <a:spcPts val="600"/>
              </a:spcAft>
              <a:buNone/>
            </a:pPr>
            <a:r>
              <a:rPr lang="en-GB" sz="2800" b="1" dirty="0"/>
              <a:t>1. Operations</a:t>
            </a:r>
          </a:p>
          <a:p>
            <a:pPr marL="457200" indent="-457200">
              <a:buFont typeface="+mj-lt"/>
              <a:buAutoNum type="arabicPeriod"/>
            </a:pPr>
            <a:r>
              <a:rPr lang="en-GB" sz="2000" dirty="0"/>
              <a:t>Ensure that downstream steam lines are fully drained before return to service activities commence.</a:t>
            </a:r>
          </a:p>
          <a:p>
            <a:pPr marL="457200" indent="-457200">
              <a:buFont typeface="+mj-lt"/>
              <a:buAutoNum type="arabicPeriod"/>
            </a:pPr>
            <a:r>
              <a:rPr lang="en-GB" sz="2000" dirty="0"/>
              <a:t>Be aware of and verify actual equipment conditions, including steam traps. Verify they are operating and draining condensate correctly. </a:t>
            </a:r>
          </a:p>
          <a:p>
            <a:pPr marL="457200" indent="-457200">
              <a:buFont typeface="+mj-lt"/>
              <a:buAutoNum type="arabicPeriod"/>
            </a:pPr>
            <a:r>
              <a:rPr lang="en-GB" sz="2000" dirty="0"/>
              <a:t>When condensate is present in steam supply pipework, do not use ‘cracking open’ of the isolation valve to avoid condensation induced WH.</a:t>
            </a:r>
          </a:p>
          <a:p>
            <a:pPr marL="457200" indent="-457200">
              <a:buFont typeface="+mj-lt"/>
              <a:buAutoNum type="arabicPeriod"/>
            </a:pPr>
            <a:r>
              <a:rPr lang="en-GB" sz="2000" dirty="0"/>
              <a:t>If subcooled condensate is suspected in a steam line, isolate the steam supply and then drain the condensate (attempting to drain the condensate first could trigger a WH event). </a:t>
            </a:r>
          </a:p>
          <a:p>
            <a:pPr marL="457200" indent="-457200">
              <a:buFont typeface="+mj-lt"/>
              <a:buAutoNum type="arabicPeriod"/>
            </a:pPr>
            <a:r>
              <a:rPr lang="en-GB" sz="2000" dirty="0"/>
              <a:t>If the system pipework is fragmented, do not allow subcooled condensate to be pushed or drawn into a steam-filled line. Instead, drain the condensate off.</a:t>
            </a:r>
          </a:p>
          <a:p>
            <a:pPr marL="457200" indent="-457200">
              <a:buFont typeface="+mj-lt"/>
              <a:buAutoNum type="arabicPeriod"/>
            </a:pPr>
            <a:r>
              <a:rPr lang="en-GB" sz="2000" dirty="0"/>
              <a:t>If a steam line drain line is opened and the line vibrates, or hammers, close the drain and shut the steam off. Allow any condensate to drain before proceeding.</a:t>
            </a:r>
          </a:p>
          <a:p>
            <a:pPr marL="457200" indent="-457200">
              <a:buFont typeface="+mj-lt"/>
              <a:buAutoNum type="arabicPeriod"/>
            </a:pPr>
            <a:r>
              <a:rPr lang="en-GB" sz="2000" dirty="0"/>
              <a:t>When returning a confirmed drained line to service, warm slowly and ensure downstream drain point(s) remain open until the line reaches the system temperature and pressure.</a:t>
            </a:r>
          </a:p>
          <a:p>
            <a:pPr marL="457200" indent="-457200">
              <a:buFont typeface="+mj-lt"/>
              <a:buAutoNum type="arabicPeriod"/>
            </a:pPr>
            <a:r>
              <a:rPr lang="en-GB" sz="2000" dirty="0"/>
              <a:t>When isolating a system, ensure sufficient time is given for cool down.</a:t>
            </a:r>
          </a:p>
          <a:p>
            <a:pPr marL="457200" indent="-457200">
              <a:buFont typeface="+mj-lt"/>
              <a:buAutoNum type="arabicPeriod"/>
            </a:pPr>
            <a:r>
              <a:rPr lang="en-GB" sz="2000" dirty="0"/>
              <a:t>Ensure stand-by water systems and water systems being returned to service are adequately vented and primed. </a:t>
            </a:r>
          </a:p>
          <a:p>
            <a:pPr marL="457200" indent="-457200">
              <a:buFont typeface="+mj-lt"/>
              <a:buAutoNum type="arabicPeriod"/>
            </a:pPr>
            <a:r>
              <a:rPr lang="en-GB" sz="2000" dirty="0"/>
              <a:t>Highlight possible WH hazards during pre-job briefings</a:t>
            </a:r>
            <a:r>
              <a:rPr lang="en-GB" sz="2000" dirty="0" smtClean="0"/>
              <a:t>.</a:t>
            </a:r>
            <a:endParaRPr lang="en-GB" sz="2000"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30</a:t>
            </a:fld>
            <a:endParaRPr lang="en-GB" dirty="0"/>
          </a:p>
        </p:txBody>
      </p:sp>
      <p:sp>
        <p:nvSpPr>
          <p:cNvPr id="5" name="Title 4"/>
          <p:cNvSpPr>
            <a:spLocks noGrp="1"/>
          </p:cNvSpPr>
          <p:nvPr>
            <p:ph type="title"/>
          </p:nvPr>
        </p:nvSpPr>
        <p:spPr/>
        <p:txBody>
          <a:bodyPr/>
          <a:lstStyle/>
          <a:p>
            <a:r>
              <a:rPr lang="en-GB" dirty="0" smtClean="0"/>
              <a:t>Prevent Events</a:t>
            </a:r>
            <a:endParaRPr lang="en-GB" dirty="0"/>
          </a:p>
        </p:txBody>
      </p:sp>
    </p:spTree>
    <p:extLst>
      <p:ext uri="{BB962C8B-B14F-4D97-AF65-F5344CB8AC3E}">
        <p14:creationId xmlns:p14="http://schemas.microsoft.com/office/powerpoint/2010/main" val="2482783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GB" sz="2400" b="1" dirty="0"/>
              <a:t>2. Equipment reliability and system configuration control</a:t>
            </a:r>
          </a:p>
          <a:p>
            <a:pPr marL="457200" indent="-457200">
              <a:buFont typeface="+mj-lt"/>
              <a:buAutoNum type="arabicPeriod"/>
            </a:pPr>
            <a:r>
              <a:rPr lang="en-GB" sz="2400" dirty="0"/>
              <a:t>Identify components such as cast iron or other brittle components, with possible WH-related failure mechanisms which are important to maintain plant safety, personnel safety and reliability. Correct scoping and identification of components is essential for ensuring adequate preventive maintenance as well as for sound prioritisation of corrective maintenance.</a:t>
            </a:r>
          </a:p>
          <a:p>
            <a:pPr marL="457200" indent="-457200">
              <a:buFont typeface="+mj-lt"/>
              <a:buAutoNum type="arabicPeriod"/>
            </a:pPr>
            <a:r>
              <a:rPr lang="en-GB" sz="2400" dirty="0"/>
              <a:t>Ensure preventive maintenance strategies for components important to prevention of WH events, such as steam traps, are developed.</a:t>
            </a:r>
          </a:p>
          <a:p>
            <a:pPr marL="457200" indent="-457200">
              <a:buFont typeface="+mj-lt"/>
              <a:buAutoNum type="arabicPeriod"/>
            </a:pPr>
            <a:r>
              <a:rPr lang="en-GB" sz="2400" dirty="0"/>
              <a:t>Ensure failures and adverse conditions of this equipment are identified, reported, screened, prioritised and corrected commensurate with the requirements of their desired maintenance strategy or performance criteria.</a:t>
            </a:r>
          </a:p>
          <a:p>
            <a:pPr marL="457200" indent="-457200">
              <a:buFont typeface="+mj-lt"/>
              <a:buAutoNum type="arabicPeriod"/>
            </a:pPr>
            <a:r>
              <a:rPr lang="en-GB" sz="2400" dirty="0"/>
              <a:t>Ensure design configuration by maintaining equipment in good condition, in particular steam traps and valves, drain lines, flow restrictors and dry deluge pipework free of debris or corrosion products</a:t>
            </a:r>
            <a:r>
              <a:rPr lang="en-GB" sz="2400" dirty="0" smtClean="0"/>
              <a:t>.</a:t>
            </a:r>
            <a:endParaRPr lang="en-GB" sz="2400"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31</a:t>
            </a:fld>
            <a:endParaRPr lang="en-GB" dirty="0"/>
          </a:p>
        </p:txBody>
      </p:sp>
      <p:sp>
        <p:nvSpPr>
          <p:cNvPr id="5" name="Title 4"/>
          <p:cNvSpPr>
            <a:spLocks noGrp="1"/>
          </p:cNvSpPr>
          <p:nvPr>
            <p:ph type="title"/>
          </p:nvPr>
        </p:nvSpPr>
        <p:spPr/>
        <p:txBody>
          <a:bodyPr/>
          <a:lstStyle/>
          <a:p>
            <a:r>
              <a:rPr lang="en-GB" dirty="0"/>
              <a:t>Prevent Events</a:t>
            </a:r>
          </a:p>
        </p:txBody>
      </p:sp>
    </p:spTree>
    <p:extLst>
      <p:ext uri="{BB962C8B-B14F-4D97-AF65-F5344CB8AC3E}">
        <p14:creationId xmlns:p14="http://schemas.microsoft.com/office/powerpoint/2010/main" val="3776717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3. Risk management</a:t>
            </a:r>
          </a:p>
          <a:p>
            <a:r>
              <a:rPr lang="en-GB" dirty="0"/>
              <a:t>Identify, assess and minimise all risks prior to conducting operations and maintenance activities, including industrial safety risks and possibility of WH. Identified risks should be discussed during pre-job briefs.</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32</a:t>
            </a:fld>
            <a:endParaRPr lang="en-GB" dirty="0"/>
          </a:p>
        </p:txBody>
      </p:sp>
      <p:sp>
        <p:nvSpPr>
          <p:cNvPr id="5" name="Title 4"/>
          <p:cNvSpPr>
            <a:spLocks noGrp="1"/>
          </p:cNvSpPr>
          <p:nvPr>
            <p:ph type="title"/>
          </p:nvPr>
        </p:nvSpPr>
        <p:spPr/>
        <p:txBody>
          <a:bodyPr/>
          <a:lstStyle/>
          <a:p>
            <a:r>
              <a:rPr lang="en-GB" dirty="0"/>
              <a:t>Prevent Events</a:t>
            </a:r>
          </a:p>
        </p:txBody>
      </p:sp>
    </p:spTree>
    <p:extLst>
      <p:ext uri="{BB962C8B-B14F-4D97-AF65-F5344CB8AC3E}">
        <p14:creationId xmlns:p14="http://schemas.microsoft.com/office/powerpoint/2010/main" val="395339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b="1" dirty="0"/>
              <a:t>4. Design considerations</a:t>
            </a:r>
          </a:p>
          <a:p>
            <a:pPr marL="0" indent="0">
              <a:buNone/>
            </a:pPr>
            <a:r>
              <a:rPr lang="en-GB" dirty="0"/>
              <a:t>Consider the following during design reviews and equipment modifications of steam and condensate systems:</a:t>
            </a:r>
            <a:endParaRPr lang="en-GB" b="1" dirty="0"/>
          </a:p>
          <a:p>
            <a:pPr marL="457200" lvl="3" indent="-457200">
              <a:buClr>
                <a:srgbClr val="0D499C"/>
              </a:buClr>
              <a:buSzPct val="95000"/>
              <a:buFont typeface="+mj-lt"/>
              <a:buAutoNum type="arabicPeriod"/>
            </a:pPr>
            <a:r>
              <a:rPr lang="en-GB" sz="2000" dirty="0">
                <a:solidFill>
                  <a:schemeClr val="tx1">
                    <a:lumMod val="65000"/>
                    <a:lumOff val="35000"/>
                  </a:schemeClr>
                </a:solidFill>
              </a:rPr>
              <a:t>Sufficient and appropriately placed venting lines, drains and steam traps, especially in horizontal sections and where condensate can accumulate, as these pose the greatest risk from WH. </a:t>
            </a:r>
          </a:p>
          <a:p>
            <a:pPr marL="457200" lvl="3" indent="-457200">
              <a:buClr>
                <a:srgbClr val="0D499C"/>
              </a:buClr>
              <a:buSzPct val="95000"/>
              <a:buFont typeface="+mj-lt"/>
              <a:buAutoNum type="arabicPeriod"/>
            </a:pPr>
            <a:r>
              <a:rPr lang="en-GB" sz="2000" dirty="0">
                <a:solidFill>
                  <a:schemeClr val="tx1">
                    <a:lumMod val="65000"/>
                    <a:lumOff val="35000"/>
                  </a:schemeClr>
                </a:solidFill>
              </a:rPr>
              <a:t>Adequate pipework slope in the direction of the steam flow.</a:t>
            </a:r>
          </a:p>
          <a:p>
            <a:pPr marL="457200" lvl="3" indent="-457200">
              <a:buClr>
                <a:srgbClr val="0D499C"/>
              </a:buClr>
              <a:buSzPct val="95000"/>
              <a:buFont typeface="+mj-lt"/>
              <a:buAutoNum type="arabicPeriod"/>
            </a:pPr>
            <a:r>
              <a:rPr lang="en-GB" sz="2000" dirty="0">
                <a:solidFill>
                  <a:schemeClr val="tx1">
                    <a:lumMod val="65000"/>
                    <a:lumOff val="35000"/>
                  </a:schemeClr>
                </a:solidFill>
              </a:rPr>
              <a:t>Excluding cast iron valve use within steam systems and consideration of their replacement to improve resistance to brittle fracture.</a:t>
            </a:r>
          </a:p>
          <a:p>
            <a:pPr marL="457200" lvl="3" indent="-457200">
              <a:buClr>
                <a:srgbClr val="0D499C"/>
              </a:buClr>
              <a:buSzPct val="95000"/>
              <a:buFont typeface="+mj-lt"/>
              <a:buAutoNum type="arabicPeriod"/>
            </a:pPr>
            <a:r>
              <a:rPr lang="en-GB" sz="2000" dirty="0">
                <a:solidFill>
                  <a:schemeClr val="tx1">
                    <a:lumMod val="65000"/>
                    <a:lumOff val="35000"/>
                  </a:schemeClr>
                </a:solidFill>
              </a:rPr>
              <a:t>Spindle orientation of isolation valves used on steam systems is verified to minimise the potential for ‘hydraulic locking’ and WH due to non-vertical orientation.</a:t>
            </a:r>
          </a:p>
          <a:p>
            <a:pPr marL="457200" lvl="3" indent="-457200">
              <a:buClr>
                <a:srgbClr val="0D499C"/>
              </a:buClr>
              <a:buSzPct val="95000"/>
              <a:buFont typeface="+mj-lt"/>
              <a:buAutoNum type="arabicPeriod"/>
            </a:pPr>
            <a:r>
              <a:rPr lang="en-GB" sz="2000" dirty="0">
                <a:solidFill>
                  <a:schemeClr val="tx1">
                    <a:lumMod val="65000"/>
                    <a:lumOff val="35000"/>
                  </a:schemeClr>
                </a:solidFill>
              </a:rPr>
              <a:t>Need for a small bypass line installation around steam isolation valves to enable gradual warming of steam systems</a:t>
            </a:r>
            <a:r>
              <a:rPr lang="en-GB" sz="2000" dirty="0" smtClean="0">
                <a:solidFill>
                  <a:schemeClr val="tx1">
                    <a:lumMod val="65000"/>
                    <a:lumOff val="35000"/>
                  </a:schemeClr>
                </a:solidFill>
              </a:rPr>
              <a:t>.</a:t>
            </a:r>
            <a:endParaRPr lang="en-GB" sz="2000" dirty="0">
              <a:solidFill>
                <a:schemeClr val="tx1">
                  <a:lumMod val="65000"/>
                  <a:lumOff val="35000"/>
                </a:schemeClr>
              </a:solidFill>
            </a:endParaRPr>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33</a:t>
            </a:fld>
            <a:endParaRPr lang="en-GB" dirty="0"/>
          </a:p>
        </p:txBody>
      </p:sp>
      <p:sp>
        <p:nvSpPr>
          <p:cNvPr id="5" name="Title 4"/>
          <p:cNvSpPr>
            <a:spLocks noGrp="1"/>
          </p:cNvSpPr>
          <p:nvPr>
            <p:ph type="title"/>
          </p:nvPr>
        </p:nvSpPr>
        <p:spPr/>
        <p:txBody>
          <a:bodyPr/>
          <a:lstStyle/>
          <a:p>
            <a:r>
              <a:rPr lang="en-GB" dirty="0"/>
              <a:t>Prevent Events</a:t>
            </a:r>
          </a:p>
        </p:txBody>
      </p:sp>
    </p:spTree>
    <p:extLst>
      <p:ext uri="{BB962C8B-B14F-4D97-AF65-F5344CB8AC3E}">
        <p14:creationId xmlns:p14="http://schemas.microsoft.com/office/powerpoint/2010/main" val="123038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Lessons learnt are applicable for preventing similar events at any type of reactor.</a:t>
            </a:r>
          </a:p>
          <a:p>
            <a:endParaRPr lang="en-GB" dirty="0"/>
          </a:p>
          <a:p>
            <a:r>
              <a:rPr lang="en-GB" dirty="0"/>
              <a:t>This SER highlights how lack of understanding, knowledge and training on WH phenomena can lead to inadequately maintained, configured or operated systems, bring about WH events and result in equipment damage or injuries. </a:t>
            </a:r>
          </a:p>
          <a:p>
            <a:endParaRPr lang="en-GB" dirty="0"/>
          </a:p>
          <a:p>
            <a:r>
              <a:rPr lang="en-GB" dirty="0"/>
              <a:t>Events demonstrate how flawed organisational defences and barriers (e.g. procedures, training, work processes or programmes) in conjunction with gaps in effective leadership can inhibit the organisational effectiveness and its capability for avoiding events with significant safety consequences</a:t>
            </a:r>
            <a:r>
              <a:rPr lang="en-GB" dirty="0" smtClean="0"/>
              <a:t>.</a:t>
            </a: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34</a:t>
            </a:fld>
            <a:endParaRPr lang="en-GB" dirty="0"/>
          </a:p>
        </p:txBody>
      </p:sp>
      <p:sp>
        <p:nvSpPr>
          <p:cNvPr id="5" name="Title 4"/>
          <p:cNvSpPr>
            <a:spLocks noGrp="1"/>
          </p:cNvSpPr>
          <p:nvPr>
            <p:ph type="title"/>
          </p:nvPr>
        </p:nvSpPr>
        <p:spPr/>
        <p:txBody>
          <a:bodyPr/>
          <a:lstStyle/>
          <a:p>
            <a:r>
              <a:rPr lang="en-GB" dirty="0"/>
              <a:t>Applicability to your Plant?</a:t>
            </a:r>
          </a:p>
        </p:txBody>
      </p:sp>
    </p:spTree>
    <p:extLst>
      <p:ext uri="{BB962C8B-B14F-4D97-AF65-F5344CB8AC3E}">
        <p14:creationId xmlns:p14="http://schemas.microsoft.com/office/powerpoint/2010/main" val="65988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5B7D7B-A4FD-BE41-9019-87B397CFB196}"/>
              </a:ext>
            </a:extLst>
          </p:cNvPr>
          <p:cNvSpPr>
            <a:spLocks noGrp="1"/>
          </p:cNvSpPr>
          <p:nvPr>
            <p:ph type="sldNum" sz="quarter" idx="4"/>
          </p:nvPr>
        </p:nvSpPr>
        <p:spPr/>
        <p:txBody>
          <a:bodyPr/>
          <a:lstStyle/>
          <a:p>
            <a:fld id="{60FA6291-0391-4E9F-A857-B3DC68EC0E99}" type="slidenum">
              <a:rPr lang="en-GB" smtClean="0"/>
              <a:pPr/>
              <a:t>35</a:t>
            </a:fld>
            <a:endParaRPr lang="en-GB" dirty="0"/>
          </a:p>
        </p:txBody>
      </p:sp>
    </p:spTree>
    <p:extLst>
      <p:ext uri="{BB962C8B-B14F-4D97-AF65-F5344CB8AC3E}">
        <p14:creationId xmlns:p14="http://schemas.microsoft.com/office/powerpoint/2010/main" val="41962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GB" dirty="0"/>
              <a:t>WH is a long-standing safety issue not only in the nuclear power industry, but also in other power generation and process industries.</a:t>
            </a:r>
          </a:p>
          <a:p>
            <a:r>
              <a:rPr lang="en-GB" dirty="0"/>
              <a:t>WH is the change in the pressure of a fluid in a closed conduit caused by a rapid change in the fluid velocity. This pressure change is the result of the conversion of kinetic energy into pressure (compression waves) or the conversion of pressure into kinetic energy. </a:t>
            </a:r>
          </a:p>
          <a:p>
            <a:r>
              <a:rPr lang="en-GB" dirty="0"/>
              <a:t>Three WH mechanisms occurring in power plants can be identified, the first two also known as condensation-induced WH. </a:t>
            </a:r>
          </a:p>
          <a:p>
            <a:pPr marL="355600" indent="-355600">
              <a:buFont typeface="+mj-lt"/>
              <a:buAutoNum type="arabicPeriod"/>
            </a:pPr>
            <a:r>
              <a:rPr lang="en-GB" dirty="0"/>
              <a:t>High-speed condensate slamming into steam-filled lines</a:t>
            </a:r>
          </a:p>
          <a:p>
            <a:pPr marL="355600" indent="-355600">
              <a:buFont typeface="+mj-lt"/>
              <a:buAutoNum type="arabicPeriod"/>
            </a:pPr>
            <a:r>
              <a:rPr lang="en-GB" dirty="0"/>
              <a:t>Sudden condensation of steam in a steam line</a:t>
            </a:r>
          </a:p>
          <a:p>
            <a:pPr marL="0" indent="0">
              <a:spcBef>
                <a:spcPts val="1200"/>
              </a:spcBef>
              <a:buNone/>
            </a:pPr>
            <a:r>
              <a:rPr lang="en-GB" dirty="0"/>
              <a:t>Voiding in normally water-filled lines, in particular in standby </a:t>
            </a:r>
            <a:r>
              <a:rPr lang="en-GB" dirty="0" smtClean="0"/>
              <a:t>systems</a:t>
            </a:r>
          </a:p>
          <a:p>
            <a:pPr marL="0" indent="0">
              <a:spcBef>
                <a:spcPts val="1200"/>
              </a:spcBef>
              <a:buNone/>
            </a:pPr>
            <a:endParaRPr lang="en-GB" sz="2400" dirty="0">
              <a:solidFill>
                <a:schemeClr val="accent2"/>
              </a:solidFill>
            </a:endParaRPr>
          </a:p>
          <a:p>
            <a:pPr marL="0" indent="0">
              <a:spcBef>
                <a:spcPts val="1200"/>
              </a:spcBef>
              <a:buNone/>
            </a:pPr>
            <a:r>
              <a:rPr lang="en-GB" sz="1900" dirty="0">
                <a:solidFill>
                  <a:schemeClr val="accent2"/>
                </a:solidFill>
              </a:rPr>
              <a:t>Note: A lot of demonstration &amp; training videos and pictures can be found on Internet </a:t>
            </a:r>
          </a:p>
          <a:p>
            <a:pPr marL="355600" indent="-3556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5" name="Slide Number Placeholder 4"/>
          <p:cNvSpPr>
            <a:spLocks noGrp="1"/>
          </p:cNvSpPr>
          <p:nvPr>
            <p:ph type="sldNum" sz="quarter" idx="4"/>
          </p:nvPr>
        </p:nvSpPr>
        <p:spPr/>
        <p:txBody>
          <a:bodyPr/>
          <a:lstStyle/>
          <a:p>
            <a:fld id="{60FA6291-0391-4E9F-A857-B3DC68EC0E99}" type="slidenum">
              <a:rPr lang="en-GB" smtClean="0"/>
              <a:pPr/>
              <a:t>4</a:t>
            </a:fld>
            <a:endParaRPr lang="en-GB" dirty="0"/>
          </a:p>
        </p:txBody>
      </p:sp>
      <p:sp>
        <p:nvSpPr>
          <p:cNvPr id="6" name="Title 5"/>
          <p:cNvSpPr>
            <a:spLocks noGrp="1"/>
          </p:cNvSpPr>
          <p:nvPr>
            <p:ph type="title"/>
          </p:nvPr>
        </p:nvSpPr>
        <p:spPr/>
        <p:txBody>
          <a:bodyPr/>
          <a:lstStyle/>
          <a:p>
            <a:r>
              <a:rPr lang="en-GB" dirty="0"/>
              <a:t>What is Water </a:t>
            </a:r>
            <a:r>
              <a:rPr lang="en-GB" dirty="0" smtClean="0"/>
              <a:t>Hammer?</a:t>
            </a:r>
            <a:r>
              <a:rPr lang="en-GB" dirty="0"/>
              <a:t/>
            </a:r>
            <a:br>
              <a:rPr lang="en-GB" dirty="0"/>
            </a:br>
            <a:r>
              <a:rPr lang="en-GB" sz="2000" b="0" dirty="0"/>
              <a:t>General Phenomena</a:t>
            </a:r>
            <a:endParaRPr lang="en-GB" dirty="0"/>
          </a:p>
        </p:txBody>
      </p:sp>
    </p:spTree>
    <p:extLst>
      <p:ext uri="{BB962C8B-B14F-4D97-AF65-F5344CB8AC3E}">
        <p14:creationId xmlns:p14="http://schemas.microsoft.com/office/powerpoint/2010/main" val="419051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694" y="1761285"/>
            <a:ext cx="4432021" cy="4532059"/>
          </a:xfrm>
        </p:spPr>
        <p:txBody>
          <a:bodyPr>
            <a:normAutofit fontScale="70000" lnSpcReduction="20000"/>
          </a:bodyPr>
          <a:lstStyle/>
          <a:p>
            <a:pPr marL="266700" lvl="3" indent="-266700">
              <a:buClr>
                <a:srgbClr val="0D499C"/>
              </a:buClr>
              <a:buSzPct val="95000"/>
              <a:buFont typeface="+mj-lt"/>
              <a:buAutoNum type="arabicPeriod"/>
            </a:pPr>
            <a:r>
              <a:rPr lang="en-GB" sz="2400" dirty="0">
                <a:solidFill>
                  <a:schemeClr val="tx1">
                    <a:lumMod val="65000"/>
                    <a:lumOff val="35000"/>
                  </a:schemeClr>
                </a:solidFill>
              </a:rPr>
              <a:t>Steam is allowed to flow over an accumulation of cooled condensate</a:t>
            </a:r>
          </a:p>
          <a:p>
            <a:pPr marL="266700" lvl="3" indent="-266700">
              <a:buClr>
                <a:srgbClr val="0D499C"/>
              </a:buClr>
              <a:buSzPct val="95000"/>
              <a:buFont typeface="+mj-lt"/>
              <a:buAutoNum type="arabicPeriod"/>
            </a:pPr>
            <a:r>
              <a:rPr lang="en-GB" sz="2400" dirty="0">
                <a:solidFill>
                  <a:schemeClr val="tx1">
                    <a:lumMod val="65000"/>
                    <a:lumOff val="35000"/>
                  </a:schemeClr>
                </a:solidFill>
              </a:rPr>
              <a:t>The hot steam collapses on contact with the subcooled condensate which draws more steam into the line.</a:t>
            </a:r>
          </a:p>
          <a:p>
            <a:pPr marL="266700" lvl="3" indent="-266700">
              <a:buClr>
                <a:srgbClr val="0D499C"/>
              </a:buClr>
              <a:buSzPct val="95000"/>
              <a:buFont typeface="+mj-lt"/>
              <a:buAutoNum type="arabicPeriod"/>
            </a:pPr>
            <a:r>
              <a:rPr lang="en-GB" sz="2400" dirty="0">
                <a:solidFill>
                  <a:schemeClr val="tx1">
                    <a:lumMod val="65000"/>
                    <a:lumOff val="35000"/>
                  </a:schemeClr>
                </a:solidFill>
              </a:rPr>
              <a:t>Enough flow occurs to form a wave in the condensate that contacts the top of the pipe, isolating a pocket of steam.</a:t>
            </a:r>
          </a:p>
          <a:p>
            <a:pPr marL="266700" lvl="3" indent="-266700">
              <a:buClr>
                <a:srgbClr val="0D499C"/>
              </a:buClr>
              <a:buSzPct val="95000"/>
              <a:buFont typeface="+mj-lt"/>
              <a:buAutoNum type="arabicPeriod"/>
            </a:pPr>
            <a:r>
              <a:rPr lang="en-GB" sz="2400" dirty="0">
                <a:solidFill>
                  <a:schemeClr val="tx1">
                    <a:lumMod val="65000"/>
                    <a:lumOff val="35000"/>
                  </a:schemeClr>
                </a:solidFill>
              </a:rPr>
              <a:t>The trapped steam pocket rapidly condenses causing the bubble to collapse and creating a pressure wave due to the surrounding condensate filling the low pressure void.</a:t>
            </a:r>
          </a:p>
          <a:p>
            <a:pPr marL="266700" lvl="3" indent="-266700">
              <a:buClr>
                <a:srgbClr val="0D499C"/>
              </a:buClr>
              <a:buSzPct val="95000"/>
              <a:buFont typeface="+mj-lt"/>
              <a:buAutoNum type="arabicPeriod"/>
            </a:pPr>
            <a:r>
              <a:rPr lang="en-GB" sz="2400" dirty="0">
                <a:solidFill>
                  <a:schemeClr val="tx1">
                    <a:lumMod val="65000"/>
                    <a:lumOff val="35000"/>
                  </a:schemeClr>
                </a:solidFill>
              </a:rPr>
              <a:t>This change in momentum of the incompressible condensate is converted to overpressure.</a:t>
            </a:r>
          </a:p>
          <a:p>
            <a:pPr marL="266700" lvl="3" indent="-266700">
              <a:buClr>
                <a:srgbClr val="0D499C"/>
              </a:buClr>
              <a:buSzPct val="95000"/>
              <a:buFont typeface="+mj-lt"/>
              <a:buAutoNum type="arabicPeriod"/>
            </a:pPr>
            <a:r>
              <a:rPr lang="en-GB" sz="2400" dirty="0">
                <a:solidFill>
                  <a:schemeClr val="tx1">
                    <a:lumMod val="65000"/>
                    <a:lumOff val="35000"/>
                  </a:schemeClr>
                </a:solidFill>
              </a:rPr>
              <a:t>The resulting force created by the WH can be substantial and certainly has the potential to lead to catastrophic component failure</a:t>
            </a:r>
          </a:p>
          <a:p>
            <a:pPr marL="0" indent="0">
              <a:buNone/>
            </a:pPr>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5</a:t>
            </a:fld>
            <a:endParaRPr lang="en-GB" dirty="0"/>
          </a:p>
        </p:txBody>
      </p:sp>
      <p:sp>
        <p:nvSpPr>
          <p:cNvPr id="5" name="Title 4"/>
          <p:cNvSpPr>
            <a:spLocks noGrp="1"/>
          </p:cNvSpPr>
          <p:nvPr>
            <p:ph type="title"/>
          </p:nvPr>
        </p:nvSpPr>
        <p:spPr/>
        <p:txBody>
          <a:bodyPr/>
          <a:lstStyle/>
          <a:p>
            <a:r>
              <a:rPr lang="en-GB" dirty="0"/>
              <a:t>What is Water Hammer</a:t>
            </a:r>
            <a:br>
              <a:rPr lang="en-GB" dirty="0"/>
            </a:br>
            <a:r>
              <a:rPr lang="en-GB" sz="2000" b="0" dirty="0"/>
              <a:t>Description of the Condensation-Induced WH Mechanism </a:t>
            </a:r>
            <a:endParaRPr lang="en-GB" dirty="0"/>
          </a:p>
        </p:txBody>
      </p:sp>
      <p:sp>
        <p:nvSpPr>
          <p:cNvPr id="6" name="Rectangle 5"/>
          <p:cNvSpPr/>
          <p:nvPr/>
        </p:nvSpPr>
        <p:spPr>
          <a:xfrm>
            <a:off x="355107" y="1269451"/>
            <a:ext cx="8788893" cy="384721"/>
          </a:xfrm>
          <a:prstGeom prst="rect">
            <a:avLst/>
          </a:prstGeom>
        </p:spPr>
        <p:txBody>
          <a:bodyPr wrap="square">
            <a:spAutoFit/>
          </a:bodyPr>
          <a:lstStyle/>
          <a:p>
            <a:r>
              <a:rPr lang="en-GB" sz="1900" dirty="0" smtClean="0">
                <a:solidFill>
                  <a:schemeClr val="tx1">
                    <a:lumMod val="65000"/>
                    <a:lumOff val="35000"/>
                  </a:schemeClr>
                </a:solidFill>
              </a:rPr>
              <a:t>(</a:t>
            </a:r>
            <a:r>
              <a:rPr lang="en-GB" sz="1900" dirty="0">
                <a:solidFill>
                  <a:schemeClr val="tx1">
                    <a:lumMod val="65000"/>
                    <a:lumOff val="35000"/>
                  </a:schemeClr>
                </a:solidFill>
              </a:rPr>
              <a:t>Source: Heysham A event report analysis).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43" y="1826363"/>
            <a:ext cx="3879850" cy="3873500"/>
          </a:xfrm>
          <a:prstGeom prst="rect">
            <a:avLst/>
          </a:prstGeom>
        </p:spPr>
      </p:pic>
    </p:spTree>
    <p:extLst>
      <p:ext uri="{BB962C8B-B14F-4D97-AF65-F5344CB8AC3E}">
        <p14:creationId xmlns:p14="http://schemas.microsoft.com/office/powerpoint/2010/main" val="266317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u="sng" dirty="0">
                <a:hlinkClick r:id="rId2"/>
              </a:rPr>
              <a:t>WER PAR 19-0101</a:t>
            </a:r>
            <a:r>
              <a:rPr lang="en-GB" dirty="0"/>
              <a:t> </a:t>
            </a:r>
            <a:r>
              <a:rPr lang="en-GB" i="1" dirty="0"/>
              <a:t>Catastrophic Failure of Auxiliary Steam Isolation Valve </a:t>
            </a:r>
          </a:p>
          <a:p>
            <a:r>
              <a:rPr lang="en-GB" dirty="0"/>
              <a:t>Unit 1 of </a:t>
            </a:r>
            <a:r>
              <a:rPr lang="en-GB" dirty="0" err="1"/>
              <a:t>Heysham</a:t>
            </a:r>
            <a:r>
              <a:rPr lang="en-GB" dirty="0"/>
              <a:t> A station was in steady operation, and the auxiliary steam supply for the reactor building heating and ventilating system (HVAC) was being returned to service. </a:t>
            </a:r>
          </a:p>
          <a:p>
            <a:r>
              <a:rPr lang="en-GB" dirty="0"/>
              <a:t>During operation of a manual isolation valve, the valve body circumferentially fractured due to WH. </a:t>
            </a:r>
          </a:p>
          <a:p>
            <a:r>
              <a:rPr lang="en-GB" dirty="0"/>
              <a:t>This was caused by a significant volume of condensate accumulated in the steam supply pipework as a result of degradation of the system equipment. </a:t>
            </a:r>
          </a:p>
          <a:p>
            <a:r>
              <a:rPr lang="en-GB" dirty="0"/>
              <a:t>It was followed by a significant steam leak and resulted in serious burns and serious injuries to three workers. </a:t>
            </a:r>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6</a:t>
            </a:fld>
            <a:endParaRPr lang="en-GB" dirty="0"/>
          </a:p>
        </p:txBody>
      </p:sp>
      <p:sp>
        <p:nvSpPr>
          <p:cNvPr id="5" name="Title 4"/>
          <p:cNvSpPr>
            <a:spLocks noGrp="1"/>
          </p:cNvSpPr>
          <p:nvPr>
            <p:ph type="title"/>
          </p:nvPr>
        </p:nvSpPr>
        <p:spPr/>
        <p:txBody>
          <a:bodyPr/>
          <a:lstStyle/>
          <a:p>
            <a:r>
              <a:rPr lang="en-GB" dirty="0" smtClean="0"/>
              <a:t>What happened?</a:t>
            </a:r>
            <a:endParaRPr lang="en-GB" dirty="0"/>
          </a:p>
        </p:txBody>
      </p:sp>
    </p:spTree>
    <p:extLst>
      <p:ext uri="{BB962C8B-B14F-4D97-AF65-F5344CB8AC3E}">
        <p14:creationId xmlns:p14="http://schemas.microsoft.com/office/powerpoint/2010/main" val="203720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196" y="1331821"/>
            <a:ext cx="8596120" cy="1293737"/>
          </a:xfrm>
        </p:spPr>
        <p:txBody>
          <a:bodyPr>
            <a:normAutofit/>
          </a:bodyPr>
          <a:lstStyle/>
          <a:p>
            <a:r>
              <a:rPr lang="en-GB" sz="1600" dirty="0"/>
              <a:t>Significant aspects of the event are key reasons (including consequences and essential gaps) why the event is classified as Significant </a:t>
            </a:r>
          </a:p>
          <a:p>
            <a:r>
              <a:rPr lang="en-GB" sz="1600" dirty="0"/>
              <a:t>They can be identified in four areas</a:t>
            </a:r>
          </a:p>
          <a:p>
            <a:endParaRPr lang="en-GB" sz="1400"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7</a:t>
            </a:fld>
            <a:endParaRPr lang="en-GB" dirty="0"/>
          </a:p>
        </p:txBody>
      </p:sp>
      <p:sp>
        <p:nvSpPr>
          <p:cNvPr id="5" name="Title 4"/>
          <p:cNvSpPr>
            <a:spLocks noGrp="1"/>
          </p:cNvSpPr>
          <p:nvPr>
            <p:ph type="title"/>
          </p:nvPr>
        </p:nvSpPr>
        <p:spPr/>
        <p:txBody>
          <a:bodyPr/>
          <a:lstStyle/>
          <a:p>
            <a:r>
              <a:rPr lang="en-GB" dirty="0"/>
              <a:t>Significant Aspects of the Event</a:t>
            </a:r>
          </a:p>
        </p:txBody>
      </p:sp>
      <p:grpSp>
        <p:nvGrpSpPr>
          <p:cNvPr id="6" name="Group 5"/>
          <p:cNvGrpSpPr/>
          <p:nvPr/>
        </p:nvGrpSpPr>
        <p:grpSpPr>
          <a:xfrm>
            <a:off x="574766" y="1632250"/>
            <a:ext cx="8452516" cy="4833285"/>
            <a:chOff x="501349" y="1632250"/>
            <a:chExt cx="8525933" cy="5003800"/>
          </a:xfrm>
        </p:grpSpPr>
        <p:graphicFrame>
          <p:nvGraphicFramePr>
            <p:cNvPr id="7" name="Content Placeholder 5"/>
            <p:cNvGraphicFramePr>
              <a:graphicFrameLocks/>
            </p:cNvGraphicFramePr>
            <p:nvPr>
              <p:extLst>
                <p:ext uri="{D42A27DB-BD31-4B8C-83A1-F6EECF244321}">
                  <p14:modId xmlns:p14="http://schemas.microsoft.com/office/powerpoint/2010/main" val="4237821597"/>
                </p:ext>
              </p:extLst>
            </p:nvPr>
          </p:nvGraphicFramePr>
          <p:xfrm>
            <a:off x="501349" y="1632250"/>
            <a:ext cx="8525933"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entagon 7"/>
            <p:cNvSpPr/>
            <p:nvPr/>
          </p:nvSpPr>
          <p:spPr>
            <a:xfrm rot="10800000" flipV="1">
              <a:off x="5400195" y="1979776"/>
              <a:ext cx="1654755" cy="660775"/>
            </a:xfrm>
            <a:prstGeom prst="homePlate">
              <a:avLst>
                <a:gd name="adj" fmla="val 3734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0000"/>
                  </a:solidFill>
                </a:rPr>
                <a:t>Industrial safety</a:t>
              </a:r>
              <a:endParaRPr lang="en-GB" sz="1200" dirty="0">
                <a:solidFill>
                  <a:srgbClr val="0070C0"/>
                </a:solidFill>
              </a:endParaRPr>
            </a:p>
          </p:txBody>
        </p:sp>
        <p:sp>
          <p:nvSpPr>
            <p:cNvPr id="9" name="Pentagon 8"/>
            <p:cNvSpPr/>
            <p:nvPr/>
          </p:nvSpPr>
          <p:spPr>
            <a:xfrm rot="10800000" flipV="1">
              <a:off x="7372527" y="3655265"/>
              <a:ext cx="1654755" cy="866052"/>
            </a:xfrm>
            <a:prstGeom prst="homePlate">
              <a:avLst>
                <a:gd name="adj" fmla="val 3734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0000"/>
                  </a:solidFill>
                </a:rPr>
                <a:t>Equipment reliability programme</a:t>
              </a:r>
            </a:p>
            <a:p>
              <a:pPr algn="ctr"/>
              <a:r>
                <a:rPr lang="en-GB" sz="1200" dirty="0" smtClean="0">
                  <a:solidFill>
                    <a:srgbClr val="FF0000"/>
                  </a:solidFill>
                </a:rPr>
                <a:t>Operational focus</a:t>
              </a:r>
              <a:endParaRPr lang="en-GB" sz="1200" dirty="0">
                <a:solidFill>
                  <a:srgbClr val="0070C0"/>
                </a:solidFill>
              </a:endParaRPr>
            </a:p>
          </p:txBody>
        </p:sp>
        <p:sp>
          <p:nvSpPr>
            <p:cNvPr id="10" name="Pentagon 9"/>
            <p:cNvSpPr/>
            <p:nvPr/>
          </p:nvSpPr>
          <p:spPr>
            <a:xfrm rot="10800000" flipV="1">
              <a:off x="5624690" y="5527869"/>
              <a:ext cx="1654755" cy="660775"/>
            </a:xfrm>
            <a:prstGeom prst="homePlate">
              <a:avLst>
                <a:gd name="adj" fmla="val 3734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0000"/>
                  </a:solidFill>
                </a:rPr>
                <a:t>Training system</a:t>
              </a:r>
              <a:endParaRPr lang="en-GB" sz="1200" dirty="0">
                <a:solidFill>
                  <a:srgbClr val="0070C0"/>
                </a:solidFill>
              </a:endParaRPr>
            </a:p>
          </p:txBody>
        </p:sp>
        <p:sp>
          <p:nvSpPr>
            <p:cNvPr id="11" name="Pentagon 10"/>
            <p:cNvSpPr/>
            <p:nvPr/>
          </p:nvSpPr>
          <p:spPr>
            <a:xfrm>
              <a:off x="627284" y="3793660"/>
              <a:ext cx="1490133" cy="589262"/>
            </a:xfrm>
            <a:prstGeom prst="homePlate">
              <a:avLst>
                <a:gd name="adj" fmla="val 2472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FF0000"/>
                  </a:solidFill>
                </a:rPr>
                <a:t>Leadership, safety culture</a:t>
              </a:r>
              <a:endParaRPr lang="en-GB" sz="1200" dirty="0">
                <a:solidFill>
                  <a:schemeClr val="tx1"/>
                </a:solidFill>
              </a:endParaRPr>
            </a:p>
          </p:txBody>
        </p:sp>
      </p:grpSp>
    </p:spTree>
    <p:extLst>
      <p:ext uri="{BB962C8B-B14F-4D97-AF65-F5344CB8AC3E}">
        <p14:creationId xmlns:p14="http://schemas.microsoft.com/office/powerpoint/2010/main" val="356296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694" y="4475747"/>
            <a:ext cx="8260327" cy="1703628"/>
          </a:xfrm>
        </p:spPr>
        <p:txBody>
          <a:bodyPr>
            <a:normAutofit fontScale="77500" lnSpcReduction="20000"/>
          </a:bodyPr>
          <a:lstStyle/>
          <a:p>
            <a:r>
              <a:rPr lang="en-GB" dirty="0"/>
              <a:t>Four units in operation, with two AGR reactors at both </a:t>
            </a:r>
            <a:r>
              <a:rPr lang="en-GB" dirty="0" err="1"/>
              <a:t>Heysham</a:t>
            </a:r>
            <a:r>
              <a:rPr lang="en-GB" dirty="0"/>
              <a:t> A and </a:t>
            </a:r>
            <a:r>
              <a:rPr lang="en-GB" dirty="0" err="1"/>
              <a:t>Heysham</a:t>
            </a:r>
            <a:r>
              <a:rPr lang="en-GB" dirty="0"/>
              <a:t> B stations</a:t>
            </a:r>
          </a:p>
          <a:p>
            <a:r>
              <a:rPr lang="en-GB" dirty="0"/>
              <a:t>The auxiliary steam supply is a complex system used for steam supply to several systems of both units, including HVAC systems, CO2 plant vaporisers, reactor pressure vessel heating plant, and several other</a:t>
            </a:r>
          </a:p>
          <a:p>
            <a:r>
              <a:rPr lang="en-GB" dirty="0"/>
              <a:t>Parameters – saturated steam, nominal pressure 6.2 to 6.9 bars, temperature  approximately 170°C </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8</a:t>
            </a:fld>
            <a:endParaRPr lang="en-GB" dirty="0"/>
          </a:p>
        </p:txBody>
      </p:sp>
      <p:sp>
        <p:nvSpPr>
          <p:cNvPr id="5" name="Title 4"/>
          <p:cNvSpPr>
            <a:spLocks noGrp="1"/>
          </p:cNvSpPr>
          <p:nvPr>
            <p:ph type="title"/>
          </p:nvPr>
        </p:nvSpPr>
        <p:spPr/>
        <p:txBody>
          <a:bodyPr/>
          <a:lstStyle/>
          <a:p>
            <a:r>
              <a:rPr lang="en-GB" dirty="0" smtClean="0"/>
              <a:t>Plant description</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4" y="1537834"/>
            <a:ext cx="4467225" cy="2514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802" y="1308851"/>
            <a:ext cx="3915321" cy="2743583"/>
          </a:xfrm>
          <a:prstGeom prst="rect">
            <a:avLst/>
          </a:prstGeom>
        </p:spPr>
      </p:pic>
      <p:cxnSp>
        <p:nvCxnSpPr>
          <p:cNvPr id="8" name="Straight Arrow Connector 7"/>
          <p:cNvCxnSpPr/>
          <p:nvPr/>
        </p:nvCxnSpPr>
        <p:spPr>
          <a:xfrm flipV="1">
            <a:off x="3445209" y="2125293"/>
            <a:ext cx="2195295" cy="372863"/>
          </a:xfrm>
          <a:prstGeom prst="straightConnector1">
            <a:avLst/>
          </a:prstGeom>
          <a:ln w="28575">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60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On 19 November 2018 the plant was in steady operation. </a:t>
            </a:r>
          </a:p>
          <a:p>
            <a:r>
              <a:rPr lang="en-GB" dirty="0"/>
              <a:t>The auxiliary steam supply system and the reactor building HVAC system were being returned to service. </a:t>
            </a:r>
          </a:p>
          <a:p>
            <a:r>
              <a:rPr lang="en-GB" dirty="0"/>
              <a:t>To warm up the system pipework, the return to service (RTS) form outlined a requirement  for a gradual warming of the system through gradual opening of the  manually operated isolation valve SA/738 to reduce potential for ‘banging and crashing’ of pipework. </a:t>
            </a:r>
          </a:p>
          <a:p>
            <a:r>
              <a:rPr lang="en-GB" dirty="0"/>
              <a:t>Stiff operation of the valve was foreseen and discussed during a pre-job briefing. </a:t>
            </a:r>
          </a:p>
          <a:p>
            <a:r>
              <a:rPr lang="en-GB" dirty="0"/>
              <a:t>The activity was commenced at about 18:00. The effort of two operations technicians was necessary to crack open the valve between 1 and 1.5 turns using a spanner.</a:t>
            </a:r>
          </a:p>
          <a:p>
            <a:r>
              <a:rPr lang="en-GB" dirty="0"/>
              <a:t>The system was then left to warm through.</a:t>
            </a:r>
          </a:p>
          <a:p>
            <a:endParaRPr lang="en-GB" dirty="0"/>
          </a:p>
        </p:txBody>
      </p:sp>
      <p:sp>
        <p:nvSpPr>
          <p:cNvPr id="3" name="Footer Placeholder 2"/>
          <p:cNvSpPr>
            <a:spLocks noGrp="1"/>
          </p:cNvSpPr>
          <p:nvPr>
            <p:ph type="ftr" sz="quarter" idx="3"/>
          </p:nvPr>
        </p:nvSpPr>
        <p:spPr/>
        <p:txBody>
          <a:bodyPr/>
          <a:lstStyle/>
          <a:p>
            <a:r>
              <a:rPr lang="en-GB" altLang="en-US" dirty="0">
                <a:solidFill>
                  <a:prstClr val="white"/>
                </a:solidFill>
              </a:rPr>
              <a:t>SER </a:t>
            </a:r>
            <a:r>
              <a:rPr lang="en-GB" altLang="en-US" dirty="0" smtClean="0">
                <a:solidFill>
                  <a:prstClr val="white"/>
                </a:solidFill>
              </a:rPr>
              <a:t>2020-01 </a:t>
            </a:r>
            <a:r>
              <a:rPr lang="en-GB" altLang="en-US" dirty="0">
                <a:solidFill>
                  <a:prstClr val="white"/>
                </a:solidFill>
              </a:rPr>
              <a:t>Water Hammer </a:t>
            </a:r>
            <a:r>
              <a:rPr lang="en-GB" altLang="en-US" dirty="0" smtClean="0">
                <a:solidFill>
                  <a:prstClr val="white"/>
                </a:solidFill>
              </a:rPr>
              <a:t>Events</a:t>
            </a:r>
            <a:endParaRPr lang="en-GB" altLang="en-US" dirty="0">
              <a:solidFill>
                <a:prstClr val="white"/>
              </a:solidFill>
            </a:endParaRPr>
          </a:p>
        </p:txBody>
      </p:sp>
      <p:sp>
        <p:nvSpPr>
          <p:cNvPr id="4" name="Slide Number Placeholder 3"/>
          <p:cNvSpPr>
            <a:spLocks noGrp="1"/>
          </p:cNvSpPr>
          <p:nvPr>
            <p:ph type="sldNum" sz="quarter" idx="4"/>
          </p:nvPr>
        </p:nvSpPr>
        <p:spPr/>
        <p:txBody>
          <a:bodyPr/>
          <a:lstStyle/>
          <a:p>
            <a:fld id="{60FA6291-0391-4E9F-A857-B3DC68EC0E99}" type="slidenum">
              <a:rPr lang="en-GB" smtClean="0"/>
              <a:pPr/>
              <a:t>9</a:t>
            </a:fld>
            <a:endParaRPr lang="en-GB" dirty="0"/>
          </a:p>
        </p:txBody>
      </p:sp>
      <p:sp>
        <p:nvSpPr>
          <p:cNvPr id="5" name="Title 4"/>
          <p:cNvSpPr>
            <a:spLocks noGrp="1"/>
          </p:cNvSpPr>
          <p:nvPr>
            <p:ph type="title"/>
          </p:nvPr>
        </p:nvSpPr>
        <p:spPr/>
        <p:txBody>
          <a:bodyPr/>
          <a:lstStyle/>
          <a:p>
            <a:r>
              <a:rPr lang="en-GB" dirty="0" err="1" smtClean="0"/>
              <a:t>Heysham</a:t>
            </a:r>
            <a:r>
              <a:rPr lang="en-GB" dirty="0" smtClean="0"/>
              <a:t> A Event Description</a:t>
            </a:r>
            <a:endParaRPr lang="en-GB" dirty="0"/>
          </a:p>
        </p:txBody>
      </p:sp>
    </p:spTree>
    <p:extLst>
      <p:ext uri="{BB962C8B-B14F-4D97-AF65-F5344CB8AC3E}">
        <p14:creationId xmlns:p14="http://schemas.microsoft.com/office/powerpoint/2010/main" val="2055180832"/>
      </p:ext>
    </p:extLst>
  </p:cSld>
  <p:clrMapOvr>
    <a:masterClrMapping/>
  </p:clrMapOvr>
</p:sld>
</file>

<file path=ppt/theme/theme1.xml><?xml version="1.0" encoding="utf-8"?>
<a:theme xmlns:a="http://schemas.openxmlformats.org/drawingml/2006/main" name="Organisation/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template" id="{C97DDF5A-C578-451E-914D-350E1B540B91}" vid="{F80E77F3-54EA-460A-9B9B-D6919B252D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General template</Template>
  <TotalTime>312</TotalTime>
  <Words>3494</Words>
  <Application>Microsoft Office PowerPoint</Application>
  <PresentationFormat>Экран (4:3)</PresentationFormat>
  <Paragraphs>255</Paragraphs>
  <Slides>35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Courier New</vt:lpstr>
      <vt:lpstr>Times New Roman</vt:lpstr>
      <vt:lpstr>Organisation/General Theme</vt:lpstr>
      <vt:lpstr>Презентация PowerPoint</vt:lpstr>
      <vt:lpstr>SIGNIFICANT EVENT REPORT SER 2020-01</vt:lpstr>
      <vt:lpstr>Objectives</vt:lpstr>
      <vt:lpstr>What is Water Hammer? General Phenomena</vt:lpstr>
      <vt:lpstr>What is Water Hammer Description of the Condensation-Induced WH Mechanism </vt:lpstr>
      <vt:lpstr>What happened?</vt:lpstr>
      <vt:lpstr>Significant Aspects of the Event</vt:lpstr>
      <vt:lpstr>Plant description</vt:lpstr>
      <vt:lpstr>Heysham A Event Description</vt:lpstr>
      <vt:lpstr>Heysham A Event Description</vt:lpstr>
      <vt:lpstr>Heysham A Event Description</vt:lpstr>
      <vt:lpstr>Heysham A Event Description</vt:lpstr>
      <vt:lpstr>Heysham A Event Description</vt:lpstr>
      <vt:lpstr>Causes and Contributing Factors</vt:lpstr>
      <vt:lpstr>Causes and Contributing Factors</vt:lpstr>
      <vt:lpstr>Causes and Contributing Factors</vt:lpstr>
      <vt:lpstr>Causes and Contributing Factors</vt:lpstr>
      <vt:lpstr>Industry Operating Experience</vt:lpstr>
      <vt:lpstr>Industry Operating Experience</vt:lpstr>
      <vt:lpstr>Industry Operating Experience</vt:lpstr>
      <vt:lpstr>Industry Operating Experience</vt:lpstr>
      <vt:lpstr>Lessons Learnt</vt:lpstr>
      <vt:lpstr>Lessons Learnt</vt:lpstr>
      <vt:lpstr>Lessons Learnt</vt:lpstr>
      <vt:lpstr>Lessons Learnt</vt:lpstr>
      <vt:lpstr>Lessons Learnt</vt:lpstr>
      <vt:lpstr>Lessons Learnt</vt:lpstr>
      <vt:lpstr>Lessons Learnt</vt:lpstr>
      <vt:lpstr>Prevent Events</vt:lpstr>
      <vt:lpstr>Prevent Events</vt:lpstr>
      <vt:lpstr>Prevent Events</vt:lpstr>
      <vt:lpstr>Prevent Events</vt:lpstr>
      <vt:lpstr>Prevent Events</vt:lpstr>
      <vt:lpstr>Applicability to your Plant?</vt:lpstr>
      <vt:lpstr>Презентация PowerPoint</vt:lpstr>
    </vt:vector>
  </TitlesOfParts>
  <Company>WANO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Bailey</dc:creator>
  <cp:lastModifiedBy>Жук Юрий Константинович (Yury Zhuk)</cp:lastModifiedBy>
  <cp:revision>15</cp:revision>
  <cp:lastPrinted>2018-05-01T11:48:37Z</cp:lastPrinted>
  <dcterms:created xsi:type="dcterms:W3CDTF">2020-07-16T10:55:49Z</dcterms:created>
  <dcterms:modified xsi:type="dcterms:W3CDTF">2020-09-21T10:56:18Z</dcterms:modified>
</cp:coreProperties>
</file>