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1"/>
  </p:notesMasterIdLst>
  <p:handoutMasterIdLst>
    <p:handoutMasterId r:id="rId12"/>
  </p:handoutMasterIdLst>
  <p:sldIdLst>
    <p:sldId id="295" r:id="rId2"/>
    <p:sldId id="321" r:id="rId3"/>
    <p:sldId id="330" r:id="rId4"/>
    <p:sldId id="331" r:id="rId5"/>
    <p:sldId id="332" r:id="rId6"/>
    <p:sldId id="333" r:id="rId7"/>
    <p:sldId id="334" r:id="rId8"/>
    <p:sldId id="335" r:id="rId9"/>
    <p:sldId id="336" r:id="rId10"/>
  </p:sldIdLst>
  <p:sldSz cx="9144000" cy="6858000" type="screen4x3"/>
  <p:notesSz cx="6858000" cy="9661525"/>
  <p:embeddedFontLst>
    <p:embeddedFont>
      <p:font typeface="CountryBlueprint" panose="00000400000000000000" pitchFamily="2" charset="2"/>
      <p:regular r:id="rId13"/>
    </p:embeddedFont>
    <p:embeddedFont>
      <p:font typeface="B Titr" panose="00000700000000000000" pitchFamily="2" charset="-78"/>
      <p:bold r:id="rId14"/>
    </p:embeddedFont>
    <p:embeddedFont>
      <p:font typeface="Calibri" panose="020F0502020204030204" pitchFamily="34" charset="0"/>
      <p:regular r:id="rId15"/>
      <p:bold r:id="rId16"/>
      <p:italic r:id="rId17"/>
      <p:boldItalic r:id="rId18"/>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FFE07D"/>
    <a:srgbClr val="9999FF"/>
    <a:srgbClr val="D2A000"/>
    <a:srgbClr val="6600CC"/>
    <a:srgbClr val="CCECFF"/>
    <a:srgbClr val="FFFFFF"/>
    <a:srgbClr val="CCCCFF"/>
    <a:srgbClr val="C0E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94" autoAdjust="0"/>
    <p:restoredTop sz="94622" autoAdjust="0"/>
  </p:normalViewPr>
  <p:slideViewPr>
    <p:cSldViewPr>
      <p:cViewPr varScale="1">
        <p:scale>
          <a:sx n="81" d="100"/>
          <a:sy n="81" d="100"/>
        </p:scale>
        <p:origin x="126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E1762A-B5D5-456A-B7E4-9EF630406894}" type="doc">
      <dgm:prSet loTypeId="urn:microsoft.com/office/officeart/2005/8/layout/cycle8" loCatId="cycle" qsTypeId="urn:microsoft.com/office/officeart/2005/8/quickstyle/simple1" qsCatId="simple" csTypeId="urn:microsoft.com/office/officeart/2005/8/colors/accent1_2" csCatId="accent1" phldr="1"/>
      <dgm:spPr/>
    </dgm:pt>
    <dgm:pt modelId="{1346FA0D-E5E1-4E9C-803D-57D246B8B9C3}">
      <dgm:prSet phldrT="[Text]" custT="1"/>
      <dgm:spPr>
        <a:solidFill>
          <a:srgbClr val="FF0000"/>
        </a:solidFill>
      </dgm:spPr>
      <dgm:t>
        <a:bodyPr/>
        <a:lstStyle/>
        <a:p>
          <a:r>
            <a:rPr lang="en-US" sz="2000" b="1" dirty="0" smtClean="0">
              <a:solidFill>
                <a:schemeClr val="tx1"/>
              </a:solidFill>
            </a:rPr>
            <a:t>New EOP, SAMG</a:t>
          </a:r>
          <a:endParaRPr lang="en-US" sz="2000" b="1" dirty="0">
            <a:solidFill>
              <a:schemeClr val="tx1"/>
            </a:solidFill>
          </a:endParaRPr>
        </a:p>
      </dgm:t>
    </dgm:pt>
    <dgm:pt modelId="{7D16D3C3-F14E-4E28-996E-CB077AF18C53}" type="parTrans" cxnId="{A87D2E4C-ABA1-47C8-978A-519B44758F6E}">
      <dgm:prSet/>
      <dgm:spPr/>
      <dgm:t>
        <a:bodyPr/>
        <a:lstStyle/>
        <a:p>
          <a:endParaRPr lang="en-US"/>
        </a:p>
      </dgm:t>
    </dgm:pt>
    <dgm:pt modelId="{AE9F55B1-9B63-4D9F-ADC9-A94559299124}" type="sibTrans" cxnId="{A87D2E4C-ABA1-47C8-978A-519B44758F6E}">
      <dgm:prSet/>
      <dgm:spPr/>
      <dgm:t>
        <a:bodyPr/>
        <a:lstStyle/>
        <a:p>
          <a:endParaRPr lang="en-US"/>
        </a:p>
      </dgm:t>
    </dgm:pt>
    <dgm:pt modelId="{FF8EAFC5-6A0F-4786-917B-8006F14EE4C0}">
      <dgm:prSet phldrT="[Text]" custT="1"/>
      <dgm:spPr>
        <a:solidFill>
          <a:srgbClr val="0000FF"/>
        </a:solidFill>
      </dgm:spPr>
      <dgm:t>
        <a:bodyPr/>
        <a:lstStyle/>
        <a:p>
          <a:r>
            <a:rPr lang="en-US" sz="2000" b="1" dirty="0" smtClean="0">
              <a:solidFill>
                <a:schemeClr val="bg1"/>
              </a:solidFill>
            </a:rPr>
            <a:t>Radiological Analysis</a:t>
          </a:r>
          <a:endParaRPr lang="en-US" sz="2000" b="1" dirty="0">
            <a:solidFill>
              <a:schemeClr val="bg1"/>
            </a:solidFill>
          </a:endParaRPr>
        </a:p>
      </dgm:t>
    </dgm:pt>
    <dgm:pt modelId="{3DE76569-F366-43F5-9DAF-3E2645F0474F}" type="parTrans" cxnId="{D25CA329-1FD0-43AB-9F8F-31792DB8E24D}">
      <dgm:prSet/>
      <dgm:spPr/>
      <dgm:t>
        <a:bodyPr/>
        <a:lstStyle/>
        <a:p>
          <a:endParaRPr lang="en-US"/>
        </a:p>
      </dgm:t>
    </dgm:pt>
    <dgm:pt modelId="{A1C2D2F8-D658-4935-A494-410A5B01A1C2}" type="sibTrans" cxnId="{D25CA329-1FD0-43AB-9F8F-31792DB8E24D}">
      <dgm:prSet/>
      <dgm:spPr/>
      <dgm:t>
        <a:bodyPr/>
        <a:lstStyle/>
        <a:p>
          <a:endParaRPr lang="en-US"/>
        </a:p>
      </dgm:t>
    </dgm:pt>
    <dgm:pt modelId="{3E5C0BB4-E533-4741-AFF1-F994017B7035}">
      <dgm:prSet phldrT="[Text]" custT="1"/>
      <dgm:spPr>
        <a:solidFill>
          <a:srgbClr val="92D050"/>
        </a:solidFill>
      </dgm:spPr>
      <dgm:t>
        <a:bodyPr/>
        <a:lstStyle/>
        <a:p>
          <a:r>
            <a:rPr lang="en-US" sz="2000" b="1" dirty="0" smtClean="0">
              <a:solidFill>
                <a:schemeClr val="tx1"/>
              </a:solidFill>
            </a:rPr>
            <a:t>Mobile Equipment</a:t>
          </a:r>
          <a:endParaRPr lang="en-US" sz="2000" b="1" dirty="0">
            <a:solidFill>
              <a:schemeClr val="tx1"/>
            </a:solidFill>
          </a:endParaRPr>
        </a:p>
      </dgm:t>
    </dgm:pt>
    <dgm:pt modelId="{CCB35F60-E66F-43E0-B8BE-640061F1C36E}" type="parTrans" cxnId="{0D8EB6FA-3A25-4318-96B8-1B5D9EF4235E}">
      <dgm:prSet/>
      <dgm:spPr/>
      <dgm:t>
        <a:bodyPr/>
        <a:lstStyle/>
        <a:p>
          <a:endParaRPr lang="en-US"/>
        </a:p>
      </dgm:t>
    </dgm:pt>
    <dgm:pt modelId="{440C0270-C3CB-4B78-9A47-27EB0B7B273B}" type="sibTrans" cxnId="{0D8EB6FA-3A25-4318-96B8-1B5D9EF4235E}">
      <dgm:prSet/>
      <dgm:spPr/>
      <dgm:t>
        <a:bodyPr/>
        <a:lstStyle/>
        <a:p>
          <a:endParaRPr lang="en-US"/>
        </a:p>
      </dgm:t>
    </dgm:pt>
    <dgm:pt modelId="{84895409-7913-46A1-BFB8-FB995E7A13EF}" type="pres">
      <dgm:prSet presAssocID="{2BE1762A-B5D5-456A-B7E4-9EF630406894}" presName="compositeShape" presStyleCnt="0">
        <dgm:presLayoutVars>
          <dgm:chMax val="7"/>
          <dgm:dir/>
          <dgm:resizeHandles val="exact"/>
        </dgm:presLayoutVars>
      </dgm:prSet>
      <dgm:spPr/>
    </dgm:pt>
    <dgm:pt modelId="{74BE7E1C-76BF-4C04-9752-F18B47B273B8}" type="pres">
      <dgm:prSet presAssocID="{2BE1762A-B5D5-456A-B7E4-9EF630406894}" presName="wedge1" presStyleLbl="node1" presStyleIdx="0" presStyleCnt="3"/>
      <dgm:spPr/>
      <dgm:t>
        <a:bodyPr/>
        <a:lstStyle/>
        <a:p>
          <a:endParaRPr lang="en-US"/>
        </a:p>
      </dgm:t>
    </dgm:pt>
    <dgm:pt modelId="{C5160AC2-B19F-497E-947F-268E48CD28EC}" type="pres">
      <dgm:prSet presAssocID="{2BE1762A-B5D5-456A-B7E4-9EF630406894}" presName="dummy1a" presStyleCnt="0"/>
      <dgm:spPr/>
    </dgm:pt>
    <dgm:pt modelId="{45D93FCA-CDE4-4915-B604-4C65A14DB52E}" type="pres">
      <dgm:prSet presAssocID="{2BE1762A-B5D5-456A-B7E4-9EF630406894}" presName="dummy1b" presStyleCnt="0"/>
      <dgm:spPr/>
    </dgm:pt>
    <dgm:pt modelId="{D606D913-223E-4CEB-9BDB-9E863D72FAD5}" type="pres">
      <dgm:prSet presAssocID="{2BE1762A-B5D5-456A-B7E4-9EF630406894}" presName="wedge1Tx" presStyleLbl="node1" presStyleIdx="0" presStyleCnt="3">
        <dgm:presLayoutVars>
          <dgm:chMax val="0"/>
          <dgm:chPref val="0"/>
          <dgm:bulletEnabled val="1"/>
        </dgm:presLayoutVars>
      </dgm:prSet>
      <dgm:spPr/>
      <dgm:t>
        <a:bodyPr/>
        <a:lstStyle/>
        <a:p>
          <a:endParaRPr lang="en-US"/>
        </a:p>
      </dgm:t>
    </dgm:pt>
    <dgm:pt modelId="{BDC7FA0A-C4FC-4E3C-9E29-C55BBBCE5F23}" type="pres">
      <dgm:prSet presAssocID="{2BE1762A-B5D5-456A-B7E4-9EF630406894}" presName="wedge2" presStyleLbl="node1" presStyleIdx="1" presStyleCnt="3"/>
      <dgm:spPr/>
      <dgm:t>
        <a:bodyPr/>
        <a:lstStyle/>
        <a:p>
          <a:endParaRPr lang="en-US"/>
        </a:p>
      </dgm:t>
    </dgm:pt>
    <dgm:pt modelId="{F92158BC-473E-4839-B4F9-2484CB99195A}" type="pres">
      <dgm:prSet presAssocID="{2BE1762A-B5D5-456A-B7E4-9EF630406894}" presName="dummy2a" presStyleCnt="0"/>
      <dgm:spPr/>
    </dgm:pt>
    <dgm:pt modelId="{F28C3C62-AE32-4EF2-BFD9-3F5726952AA1}" type="pres">
      <dgm:prSet presAssocID="{2BE1762A-B5D5-456A-B7E4-9EF630406894}" presName="dummy2b" presStyleCnt="0"/>
      <dgm:spPr/>
    </dgm:pt>
    <dgm:pt modelId="{6BF64023-4541-48E6-B8FE-33171DD427E9}" type="pres">
      <dgm:prSet presAssocID="{2BE1762A-B5D5-456A-B7E4-9EF630406894}" presName="wedge2Tx" presStyleLbl="node1" presStyleIdx="1" presStyleCnt="3">
        <dgm:presLayoutVars>
          <dgm:chMax val="0"/>
          <dgm:chPref val="0"/>
          <dgm:bulletEnabled val="1"/>
        </dgm:presLayoutVars>
      </dgm:prSet>
      <dgm:spPr/>
      <dgm:t>
        <a:bodyPr/>
        <a:lstStyle/>
        <a:p>
          <a:endParaRPr lang="en-US"/>
        </a:p>
      </dgm:t>
    </dgm:pt>
    <dgm:pt modelId="{5F733B99-477F-4E5B-AE9B-4DD0F9929078}" type="pres">
      <dgm:prSet presAssocID="{2BE1762A-B5D5-456A-B7E4-9EF630406894}" presName="wedge3" presStyleLbl="node1" presStyleIdx="2" presStyleCnt="3"/>
      <dgm:spPr/>
      <dgm:t>
        <a:bodyPr/>
        <a:lstStyle/>
        <a:p>
          <a:endParaRPr lang="en-US"/>
        </a:p>
      </dgm:t>
    </dgm:pt>
    <dgm:pt modelId="{8B7CF7EE-094E-4677-B5FE-BFCA18DC1191}" type="pres">
      <dgm:prSet presAssocID="{2BE1762A-B5D5-456A-B7E4-9EF630406894}" presName="dummy3a" presStyleCnt="0"/>
      <dgm:spPr/>
    </dgm:pt>
    <dgm:pt modelId="{24A2A6B8-C04E-49B0-9C8C-D2753C5E2817}" type="pres">
      <dgm:prSet presAssocID="{2BE1762A-B5D5-456A-B7E4-9EF630406894}" presName="dummy3b" presStyleCnt="0"/>
      <dgm:spPr/>
    </dgm:pt>
    <dgm:pt modelId="{42AB6DFB-AAA6-429E-83C7-99423612A169}" type="pres">
      <dgm:prSet presAssocID="{2BE1762A-B5D5-456A-B7E4-9EF630406894}" presName="wedge3Tx" presStyleLbl="node1" presStyleIdx="2" presStyleCnt="3">
        <dgm:presLayoutVars>
          <dgm:chMax val="0"/>
          <dgm:chPref val="0"/>
          <dgm:bulletEnabled val="1"/>
        </dgm:presLayoutVars>
      </dgm:prSet>
      <dgm:spPr/>
      <dgm:t>
        <a:bodyPr/>
        <a:lstStyle/>
        <a:p>
          <a:endParaRPr lang="en-US"/>
        </a:p>
      </dgm:t>
    </dgm:pt>
    <dgm:pt modelId="{C8A386C0-3840-4124-B110-91A26B4C54A4}" type="pres">
      <dgm:prSet presAssocID="{AE9F55B1-9B63-4D9F-ADC9-A94559299124}" presName="arrowWedge1" presStyleLbl="fgSibTrans2D1" presStyleIdx="0" presStyleCnt="3"/>
      <dgm:spPr/>
    </dgm:pt>
    <dgm:pt modelId="{4F3BB602-F730-49B6-BB0B-8B24DE3BAB58}" type="pres">
      <dgm:prSet presAssocID="{A1C2D2F8-D658-4935-A494-410A5B01A1C2}" presName="arrowWedge2" presStyleLbl="fgSibTrans2D1" presStyleIdx="1" presStyleCnt="3"/>
      <dgm:spPr/>
    </dgm:pt>
    <dgm:pt modelId="{4938E89B-9833-471F-BE89-7C14C4937248}" type="pres">
      <dgm:prSet presAssocID="{440C0270-C3CB-4B78-9A47-27EB0B7B273B}" presName="arrowWedge3" presStyleLbl="fgSibTrans2D1" presStyleIdx="2" presStyleCnt="3"/>
      <dgm:spPr/>
    </dgm:pt>
  </dgm:ptLst>
  <dgm:cxnLst>
    <dgm:cxn modelId="{A87D2E4C-ABA1-47C8-978A-519B44758F6E}" srcId="{2BE1762A-B5D5-456A-B7E4-9EF630406894}" destId="{1346FA0D-E5E1-4E9C-803D-57D246B8B9C3}" srcOrd="0" destOrd="0" parTransId="{7D16D3C3-F14E-4E28-996E-CB077AF18C53}" sibTransId="{AE9F55B1-9B63-4D9F-ADC9-A94559299124}"/>
    <dgm:cxn modelId="{33CBD772-01A2-43AE-9ABA-AC13C2F2B21C}" type="presOf" srcId="{1346FA0D-E5E1-4E9C-803D-57D246B8B9C3}" destId="{74BE7E1C-76BF-4C04-9752-F18B47B273B8}" srcOrd="0" destOrd="0" presId="urn:microsoft.com/office/officeart/2005/8/layout/cycle8"/>
    <dgm:cxn modelId="{C23CFCE5-94C1-4CD9-B974-82232A114C35}" type="presOf" srcId="{1346FA0D-E5E1-4E9C-803D-57D246B8B9C3}" destId="{D606D913-223E-4CEB-9BDB-9E863D72FAD5}" srcOrd="1" destOrd="0" presId="urn:microsoft.com/office/officeart/2005/8/layout/cycle8"/>
    <dgm:cxn modelId="{0D8EB6FA-3A25-4318-96B8-1B5D9EF4235E}" srcId="{2BE1762A-B5D5-456A-B7E4-9EF630406894}" destId="{3E5C0BB4-E533-4741-AFF1-F994017B7035}" srcOrd="2" destOrd="0" parTransId="{CCB35F60-E66F-43E0-B8BE-640061F1C36E}" sibTransId="{440C0270-C3CB-4B78-9A47-27EB0B7B273B}"/>
    <dgm:cxn modelId="{00002707-E118-40E6-B5E3-9586FBDCFC8D}" type="presOf" srcId="{2BE1762A-B5D5-456A-B7E4-9EF630406894}" destId="{84895409-7913-46A1-BFB8-FB995E7A13EF}" srcOrd="0" destOrd="0" presId="urn:microsoft.com/office/officeart/2005/8/layout/cycle8"/>
    <dgm:cxn modelId="{172B97A0-696B-4BF3-A804-D47B036C7E4E}" type="presOf" srcId="{3E5C0BB4-E533-4741-AFF1-F994017B7035}" destId="{42AB6DFB-AAA6-429E-83C7-99423612A169}" srcOrd="1" destOrd="0" presId="urn:microsoft.com/office/officeart/2005/8/layout/cycle8"/>
    <dgm:cxn modelId="{F75EA084-D2D0-4465-99C5-7BFE73EE7AB3}" type="presOf" srcId="{FF8EAFC5-6A0F-4786-917B-8006F14EE4C0}" destId="{6BF64023-4541-48E6-B8FE-33171DD427E9}" srcOrd="1" destOrd="0" presId="urn:microsoft.com/office/officeart/2005/8/layout/cycle8"/>
    <dgm:cxn modelId="{1B53FC73-2CD6-431A-AFDD-E726B8C4F7D6}" type="presOf" srcId="{FF8EAFC5-6A0F-4786-917B-8006F14EE4C0}" destId="{BDC7FA0A-C4FC-4E3C-9E29-C55BBBCE5F23}" srcOrd="0" destOrd="0" presId="urn:microsoft.com/office/officeart/2005/8/layout/cycle8"/>
    <dgm:cxn modelId="{E40B7113-EA75-4FA8-A1FE-E20F1A793F4E}" type="presOf" srcId="{3E5C0BB4-E533-4741-AFF1-F994017B7035}" destId="{5F733B99-477F-4E5B-AE9B-4DD0F9929078}" srcOrd="0" destOrd="0" presId="urn:microsoft.com/office/officeart/2005/8/layout/cycle8"/>
    <dgm:cxn modelId="{D25CA329-1FD0-43AB-9F8F-31792DB8E24D}" srcId="{2BE1762A-B5D5-456A-B7E4-9EF630406894}" destId="{FF8EAFC5-6A0F-4786-917B-8006F14EE4C0}" srcOrd="1" destOrd="0" parTransId="{3DE76569-F366-43F5-9DAF-3E2645F0474F}" sibTransId="{A1C2D2F8-D658-4935-A494-410A5B01A1C2}"/>
    <dgm:cxn modelId="{95DF2F6E-3A77-48EB-B47F-7BC6F7E992A6}" type="presParOf" srcId="{84895409-7913-46A1-BFB8-FB995E7A13EF}" destId="{74BE7E1C-76BF-4C04-9752-F18B47B273B8}" srcOrd="0" destOrd="0" presId="urn:microsoft.com/office/officeart/2005/8/layout/cycle8"/>
    <dgm:cxn modelId="{D3AC65C3-0704-43EE-AF9C-276C4472419C}" type="presParOf" srcId="{84895409-7913-46A1-BFB8-FB995E7A13EF}" destId="{C5160AC2-B19F-497E-947F-268E48CD28EC}" srcOrd="1" destOrd="0" presId="urn:microsoft.com/office/officeart/2005/8/layout/cycle8"/>
    <dgm:cxn modelId="{95660B3C-AD41-48EB-B25E-00F8201067E6}" type="presParOf" srcId="{84895409-7913-46A1-BFB8-FB995E7A13EF}" destId="{45D93FCA-CDE4-4915-B604-4C65A14DB52E}" srcOrd="2" destOrd="0" presId="urn:microsoft.com/office/officeart/2005/8/layout/cycle8"/>
    <dgm:cxn modelId="{16A77063-0A7F-4ED9-909B-72E089777D67}" type="presParOf" srcId="{84895409-7913-46A1-BFB8-FB995E7A13EF}" destId="{D606D913-223E-4CEB-9BDB-9E863D72FAD5}" srcOrd="3" destOrd="0" presId="urn:microsoft.com/office/officeart/2005/8/layout/cycle8"/>
    <dgm:cxn modelId="{9209C361-E196-49AA-933D-68F1337D6400}" type="presParOf" srcId="{84895409-7913-46A1-BFB8-FB995E7A13EF}" destId="{BDC7FA0A-C4FC-4E3C-9E29-C55BBBCE5F23}" srcOrd="4" destOrd="0" presId="urn:microsoft.com/office/officeart/2005/8/layout/cycle8"/>
    <dgm:cxn modelId="{8357AE0F-BF99-4745-91E4-76AA5932D711}" type="presParOf" srcId="{84895409-7913-46A1-BFB8-FB995E7A13EF}" destId="{F92158BC-473E-4839-B4F9-2484CB99195A}" srcOrd="5" destOrd="0" presId="urn:microsoft.com/office/officeart/2005/8/layout/cycle8"/>
    <dgm:cxn modelId="{76EFC7BC-9F00-48D1-B6DA-65F938C0DBE5}" type="presParOf" srcId="{84895409-7913-46A1-BFB8-FB995E7A13EF}" destId="{F28C3C62-AE32-4EF2-BFD9-3F5726952AA1}" srcOrd="6" destOrd="0" presId="urn:microsoft.com/office/officeart/2005/8/layout/cycle8"/>
    <dgm:cxn modelId="{0C3E8132-C403-4300-936D-244CA1ECCD12}" type="presParOf" srcId="{84895409-7913-46A1-BFB8-FB995E7A13EF}" destId="{6BF64023-4541-48E6-B8FE-33171DD427E9}" srcOrd="7" destOrd="0" presId="urn:microsoft.com/office/officeart/2005/8/layout/cycle8"/>
    <dgm:cxn modelId="{B120232B-B391-4591-BCE2-357EB4F63C05}" type="presParOf" srcId="{84895409-7913-46A1-BFB8-FB995E7A13EF}" destId="{5F733B99-477F-4E5B-AE9B-4DD0F9929078}" srcOrd="8" destOrd="0" presId="urn:microsoft.com/office/officeart/2005/8/layout/cycle8"/>
    <dgm:cxn modelId="{E73AFB43-6E15-494C-949E-6197E532CB73}" type="presParOf" srcId="{84895409-7913-46A1-BFB8-FB995E7A13EF}" destId="{8B7CF7EE-094E-4677-B5FE-BFCA18DC1191}" srcOrd="9" destOrd="0" presId="urn:microsoft.com/office/officeart/2005/8/layout/cycle8"/>
    <dgm:cxn modelId="{32F6CE31-2F4B-4632-8C84-BBD06AA5BE97}" type="presParOf" srcId="{84895409-7913-46A1-BFB8-FB995E7A13EF}" destId="{24A2A6B8-C04E-49B0-9C8C-D2753C5E2817}" srcOrd="10" destOrd="0" presId="urn:microsoft.com/office/officeart/2005/8/layout/cycle8"/>
    <dgm:cxn modelId="{2A9BEF10-FF55-4B07-A58E-8E0473887CE2}" type="presParOf" srcId="{84895409-7913-46A1-BFB8-FB995E7A13EF}" destId="{42AB6DFB-AAA6-429E-83C7-99423612A169}" srcOrd="11" destOrd="0" presId="urn:microsoft.com/office/officeart/2005/8/layout/cycle8"/>
    <dgm:cxn modelId="{A77F40D2-BD0B-4309-8ED3-F1916725FAF6}" type="presParOf" srcId="{84895409-7913-46A1-BFB8-FB995E7A13EF}" destId="{C8A386C0-3840-4124-B110-91A26B4C54A4}" srcOrd="12" destOrd="0" presId="urn:microsoft.com/office/officeart/2005/8/layout/cycle8"/>
    <dgm:cxn modelId="{A73E47D2-28AA-4F7A-BC76-8D76D78FC882}" type="presParOf" srcId="{84895409-7913-46A1-BFB8-FB995E7A13EF}" destId="{4F3BB602-F730-49B6-BB0B-8B24DE3BAB58}" srcOrd="13" destOrd="0" presId="urn:microsoft.com/office/officeart/2005/8/layout/cycle8"/>
    <dgm:cxn modelId="{EEABA354-CEB3-4400-9E9D-538B1E70BF4E}" type="presParOf" srcId="{84895409-7913-46A1-BFB8-FB995E7A13EF}" destId="{4938E89B-9833-471F-BE89-7C14C4937248}"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E1762A-B5D5-456A-B7E4-9EF630406894}" type="doc">
      <dgm:prSet loTypeId="urn:microsoft.com/office/officeart/2005/8/layout/cycle8" loCatId="cycle" qsTypeId="urn:microsoft.com/office/officeart/2005/8/quickstyle/simple1" qsCatId="simple" csTypeId="urn:microsoft.com/office/officeart/2005/8/colors/accent1_2" csCatId="accent1" phldr="1"/>
      <dgm:spPr/>
    </dgm:pt>
    <dgm:pt modelId="{1346FA0D-E5E1-4E9C-803D-57D246B8B9C3}">
      <dgm:prSet phldrT="[Text]" custT="1"/>
      <dgm:spPr>
        <a:solidFill>
          <a:srgbClr val="FF0000"/>
        </a:solidFill>
      </dgm:spPr>
      <dgm:t>
        <a:bodyPr/>
        <a:lstStyle/>
        <a:p>
          <a:r>
            <a:rPr lang="en-US" sz="1600" b="1" dirty="0" smtClean="0">
              <a:solidFill>
                <a:schemeClr val="tx1"/>
              </a:solidFill>
            </a:rPr>
            <a:t>New EOP, SAMG</a:t>
          </a:r>
          <a:endParaRPr lang="en-US" sz="1600" b="1" dirty="0">
            <a:solidFill>
              <a:schemeClr val="tx1"/>
            </a:solidFill>
          </a:endParaRPr>
        </a:p>
      </dgm:t>
    </dgm:pt>
    <dgm:pt modelId="{7D16D3C3-F14E-4E28-996E-CB077AF18C53}" type="parTrans" cxnId="{A87D2E4C-ABA1-47C8-978A-519B44758F6E}">
      <dgm:prSet/>
      <dgm:spPr/>
      <dgm:t>
        <a:bodyPr/>
        <a:lstStyle/>
        <a:p>
          <a:endParaRPr lang="en-US"/>
        </a:p>
      </dgm:t>
    </dgm:pt>
    <dgm:pt modelId="{AE9F55B1-9B63-4D9F-ADC9-A94559299124}" type="sibTrans" cxnId="{A87D2E4C-ABA1-47C8-978A-519B44758F6E}">
      <dgm:prSet/>
      <dgm:spPr/>
      <dgm:t>
        <a:bodyPr/>
        <a:lstStyle/>
        <a:p>
          <a:endParaRPr lang="en-US"/>
        </a:p>
      </dgm:t>
    </dgm:pt>
    <dgm:pt modelId="{FF8EAFC5-6A0F-4786-917B-8006F14EE4C0}">
      <dgm:prSet phldrT="[Text]" custT="1"/>
      <dgm:spPr>
        <a:solidFill>
          <a:srgbClr val="0000FF"/>
        </a:solidFill>
      </dgm:spPr>
      <dgm:t>
        <a:bodyPr/>
        <a:lstStyle/>
        <a:p>
          <a:r>
            <a:rPr lang="en-US" sz="1800" b="1" dirty="0" smtClean="0">
              <a:solidFill>
                <a:schemeClr val="bg1"/>
              </a:solidFill>
            </a:rPr>
            <a:t>Radiological Analysis</a:t>
          </a:r>
          <a:endParaRPr lang="en-US" sz="1800" b="1" dirty="0">
            <a:solidFill>
              <a:schemeClr val="bg1"/>
            </a:solidFill>
          </a:endParaRPr>
        </a:p>
      </dgm:t>
    </dgm:pt>
    <dgm:pt modelId="{3DE76569-F366-43F5-9DAF-3E2645F0474F}" type="parTrans" cxnId="{D25CA329-1FD0-43AB-9F8F-31792DB8E24D}">
      <dgm:prSet/>
      <dgm:spPr/>
      <dgm:t>
        <a:bodyPr/>
        <a:lstStyle/>
        <a:p>
          <a:endParaRPr lang="en-US"/>
        </a:p>
      </dgm:t>
    </dgm:pt>
    <dgm:pt modelId="{A1C2D2F8-D658-4935-A494-410A5B01A1C2}" type="sibTrans" cxnId="{D25CA329-1FD0-43AB-9F8F-31792DB8E24D}">
      <dgm:prSet/>
      <dgm:spPr/>
      <dgm:t>
        <a:bodyPr/>
        <a:lstStyle/>
        <a:p>
          <a:endParaRPr lang="en-US"/>
        </a:p>
      </dgm:t>
    </dgm:pt>
    <dgm:pt modelId="{3E5C0BB4-E533-4741-AFF1-F994017B7035}">
      <dgm:prSet phldrT="[Text]" custT="1"/>
      <dgm:spPr>
        <a:solidFill>
          <a:srgbClr val="92D050"/>
        </a:solidFill>
      </dgm:spPr>
      <dgm:t>
        <a:bodyPr/>
        <a:lstStyle/>
        <a:p>
          <a:r>
            <a:rPr lang="en-US" sz="1800" b="1" dirty="0" smtClean="0">
              <a:solidFill>
                <a:schemeClr val="tx1"/>
              </a:solidFill>
            </a:rPr>
            <a:t>Mobile Equipment</a:t>
          </a:r>
          <a:endParaRPr lang="en-US" sz="1800" b="1" dirty="0">
            <a:solidFill>
              <a:schemeClr val="tx1"/>
            </a:solidFill>
          </a:endParaRPr>
        </a:p>
      </dgm:t>
    </dgm:pt>
    <dgm:pt modelId="{CCB35F60-E66F-43E0-B8BE-640061F1C36E}" type="parTrans" cxnId="{0D8EB6FA-3A25-4318-96B8-1B5D9EF4235E}">
      <dgm:prSet/>
      <dgm:spPr/>
      <dgm:t>
        <a:bodyPr/>
        <a:lstStyle/>
        <a:p>
          <a:endParaRPr lang="en-US"/>
        </a:p>
      </dgm:t>
    </dgm:pt>
    <dgm:pt modelId="{440C0270-C3CB-4B78-9A47-27EB0B7B273B}" type="sibTrans" cxnId="{0D8EB6FA-3A25-4318-96B8-1B5D9EF4235E}">
      <dgm:prSet/>
      <dgm:spPr/>
      <dgm:t>
        <a:bodyPr/>
        <a:lstStyle/>
        <a:p>
          <a:endParaRPr lang="en-US"/>
        </a:p>
      </dgm:t>
    </dgm:pt>
    <dgm:pt modelId="{84895409-7913-46A1-BFB8-FB995E7A13EF}" type="pres">
      <dgm:prSet presAssocID="{2BE1762A-B5D5-456A-B7E4-9EF630406894}" presName="compositeShape" presStyleCnt="0">
        <dgm:presLayoutVars>
          <dgm:chMax val="7"/>
          <dgm:dir/>
          <dgm:resizeHandles val="exact"/>
        </dgm:presLayoutVars>
      </dgm:prSet>
      <dgm:spPr/>
    </dgm:pt>
    <dgm:pt modelId="{74BE7E1C-76BF-4C04-9752-F18B47B273B8}" type="pres">
      <dgm:prSet presAssocID="{2BE1762A-B5D5-456A-B7E4-9EF630406894}" presName="wedge1" presStyleLbl="node1" presStyleIdx="0" presStyleCnt="3"/>
      <dgm:spPr/>
      <dgm:t>
        <a:bodyPr/>
        <a:lstStyle/>
        <a:p>
          <a:endParaRPr lang="en-US"/>
        </a:p>
      </dgm:t>
    </dgm:pt>
    <dgm:pt modelId="{C5160AC2-B19F-497E-947F-268E48CD28EC}" type="pres">
      <dgm:prSet presAssocID="{2BE1762A-B5D5-456A-B7E4-9EF630406894}" presName="dummy1a" presStyleCnt="0"/>
      <dgm:spPr/>
    </dgm:pt>
    <dgm:pt modelId="{45D93FCA-CDE4-4915-B604-4C65A14DB52E}" type="pres">
      <dgm:prSet presAssocID="{2BE1762A-B5D5-456A-B7E4-9EF630406894}" presName="dummy1b" presStyleCnt="0"/>
      <dgm:spPr/>
    </dgm:pt>
    <dgm:pt modelId="{D606D913-223E-4CEB-9BDB-9E863D72FAD5}" type="pres">
      <dgm:prSet presAssocID="{2BE1762A-B5D5-456A-B7E4-9EF630406894}" presName="wedge1Tx" presStyleLbl="node1" presStyleIdx="0" presStyleCnt="3">
        <dgm:presLayoutVars>
          <dgm:chMax val="0"/>
          <dgm:chPref val="0"/>
          <dgm:bulletEnabled val="1"/>
        </dgm:presLayoutVars>
      </dgm:prSet>
      <dgm:spPr/>
      <dgm:t>
        <a:bodyPr/>
        <a:lstStyle/>
        <a:p>
          <a:endParaRPr lang="en-US"/>
        </a:p>
      </dgm:t>
    </dgm:pt>
    <dgm:pt modelId="{BDC7FA0A-C4FC-4E3C-9E29-C55BBBCE5F23}" type="pres">
      <dgm:prSet presAssocID="{2BE1762A-B5D5-456A-B7E4-9EF630406894}" presName="wedge2" presStyleLbl="node1" presStyleIdx="1" presStyleCnt="3"/>
      <dgm:spPr/>
      <dgm:t>
        <a:bodyPr/>
        <a:lstStyle/>
        <a:p>
          <a:endParaRPr lang="en-US"/>
        </a:p>
      </dgm:t>
    </dgm:pt>
    <dgm:pt modelId="{F92158BC-473E-4839-B4F9-2484CB99195A}" type="pres">
      <dgm:prSet presAssocID="{2BE1762A-B5D5-456A-B7E4-9EF630406894}" presName="dummy2a" presStyleCnt="0"/>
      <dgm:spPr/>
    </dgm:pt>
    <dgm:pt modelId="{F28C3C62-AE32-4EF2-BFD9-3F5726952AA1}" type="pres">
      <dgm:prSet presAssocID="{2BE1762A-B5D5-456A-B7E4-9EF630406894}" presName="dummy2b" presStyleCnt="0"/>
      <dgm:spPr/>
    </dgm:pt>
    <dgm:pt modelId="{6BF64023-4541-48E6-B8FE-33171DD427E9}" type="pres">
      <dgm:prSet presAssocID="{2BE1762A-B5D5-456A-B7E4-9EF630406894}" presName="wedge2Tx" presStyleLbl="node1" presStyleIdx="1" presStyleCnt="3">
        <dgm:presLayoutVars>
          <dgm:chMax val="0"/>
          <dgm:chPref val="0"/>
          <dgm:bulletEnabled val="1"/>
        </dgm:presLayoutVars>
      </dgm:prSet>
      <dgm:spPr/>
      <dgm:t>
        <a:bodyPr/>
        <a:lstStyle/>
        <a:p>
          <a:endParaRPr lang="en-US"/>
        </a:p>
      </dgm:t>
    </dgm:pt>
    <dgm:pt modelId="{5F733B99-477F-4E5B-AE9B-4DD0F9929078}" type="pres">
      <dgm:prSet presAssocID="{2BE1762A-B5D5-456A-B7E4-9EF630406894}" presName="wedge3" presStyleLbl="node1" presStyleIdx="2" presStyleCnt="3"/>
      <dgm:spPr/>
      <dgm:t>
        <a:bodyPr/>
        <a:lstStyle/>
        <a:p>
          <a:endParaRPr lang="en-US"/>
        </a:p>
      </dgm:t>
    </dgm:pt>
    <dgm:pt modelId="{8B7CF7EE-094E-4677-B5FE-BFCA18DC1191}" type="pres">
      <dgm:prSet presAssocID="{2BE1762A-B5D5-456A-B7E4-9EF630406894}" presName="dummy3a" presStyleCnt="0"/>
      <dgm:spPr/>
    </dgm:pt>
    <dgm:pt modelId="{24A2A6B8-C04E-49B0-9C8C-D2753C5E2817}" type="pres">
      <dgm:prSet presAssocID="{2BE1762A-B5D5-456A-B7E4-9EF630406894}" presName="dummy3b" presStyleCnt="0"/>
      <dgm:spPr/>
    </dgm:pt>
    <dgm:pt modelId="{42AB6DFB-AAA6-429E-83C7-99423612A169}" type="pres">
      <dgm:prSet presAssocID="{2BE1762A-B5D5-456A-B7E4-9EF630406894}" presName="wedge3Tx" presStyleLbl="node1" presStyleIdx="2" presStyleCnt="3">
        <dgm:presLayoutVars>
          <dgm:chMax val="0"/>
          <dgm:chPref val="0"/>
          <dgm:bulletEnabled val="1"/>
        </dgm:presLayoutVars>
      </dgm:prSet>
      <dgm:spPr/>
      <dgm:t>
        <a:bodyPr/>
        <a:lstStyle/>
        <a:p>
          <a:endParaRPr lang="en-US"/>
        </a:p>
      </dgm:t>
    </dgm:pt>
    <dgm:pt modelId="{C8A386C0-3840-4124-B110-91A26B4C54A4}" type="pres">
      <dgm:prSet presAssocID="{AE9F55B1-9B63-4D9F-ADC9-A94559299124}" presName="arrowWedge1" presStyleLbl="fgSibTrans2D1" presStyleIdx="0" presStyleCnt="3"/>
      <dgm:spPr/>
    </dgm:pt>
    <dgm:pt modelId="{4F3BB602-F730-49B6-BB0B-8B24DE3BAB58}" type="pres">
      <dgm:prSet presAssocID="{A1C2D2F8-D658-4935-A494-410A5B01A1C2}" presName="arrowWedge2" presStyleLbl="fgSibTrans2D1" presStyleIdx="1" presStyleCnt="3"/>
      <dgm:spPr/>
    </dgm:pt>
    <dgm:pt modelId="{4938E89B-9833-471F-BE89-7C14C4937248}" type="pres">
      <dgm:prSet presAssocID="{440C0270-C3CB-4B78-9A47-27EB0B7B273B}" presName="arrowWedge3" presStyleLbl="fgSibTrans2D1" presStyleIdx="2" presStyleCnt="3"/>
      <dgm:spPr/>
    </dgm:pt>
  </dgm:ptLst>
  <dgm:cxnLst>
    <dgm:cxn modelId="{A87D2E4C-ABA1-47C8-978A-519B44758F6E}" srcId="{2BE1762A-B5D5-456A-B7E4-9EF630406894}" destId="{1346FA0D-E5E1-4E9C-803D-57D246B8B9C3}" srcOrd="0" destOrd="0" parTransId="{7D16D3C3-F14E-4E28-996E-CB077AF18C53}" sibTransId="{AE9F55B1-9B63-4D9F-ADC9-A94559299124}"/>
    <dgm:cxn modelId="{0D8EB6FA-3A25-4318-96B8-1B5D9EF4235E}" srcId="{2BE1762A-B5D5-456A-B7E4-9EF630406894}" destId="{3E5C0BB4-E533-4741-AFF1-F994017B7035}" srcOrd="2" destOrd="0" parTransId="{CCB35F60-E66F-43E0-B8BE-640061F1C36E}" sibTransId="{440C0270-C3CB-4B78-9A47-27EB0B7B273B}"/>
    <dgm:cxn modelId="{8F23625E-68AD-417E-B7F9-D77899D7FA92}" type="presOf" srcId="{3E5C0BB4-E533-4741-AFF1-F994017B7035}" destId="{42AB6DFB-AAA6-429E-83C7-99423612A169}" srcOrd="1" destOrd="0" presId="urn:microsoft.com/office/officeart/2005/8/layout/cycle8"/>
    <dgm:cxn modelId="{E5BA2C7C-867D-4958-A591-94A88C42E730}" type="presOf" srcId="{1346FA0D-E5E1-4E9C-803D-57D246B8B9C3}" destId="{D606D913-223E-4CEB-9BDB-9E863D72FAD5}" srcOrd="1" destOrd="0" presId="urn:microsoft.com/office/officeart/2005/8/layout/cycle8"/>
    <dgm:cxn modelId="{8447F887-5B39-4EA4-B64C-B3F81BF820A6}" type="presOf" srcId="{3E5C0BB4-E533-4741-AFF1-F994017B7035}" destId="{5F733B99-477F-4E5B-AE9B-4DD0F9929078}" srcOrd="0" destOrd="0" presId="urn:microsoft.com/office/officeart/2005/8/layout/cycle8"/>
    <dgm:cxn modelId="{097AC966-B26A-4A41-9B2D-78AD3AB71C9A}" type="presOf" srcId="{FF8EAFC5-6A0F-4786-917B-8006F14EE4C0}" destId="{6BF64023-4541-48E6-B8FE-33171DD427E9}" srcOrd="1" destOrd="0" presId="urn:microsoft.com/office/officeart/2005/8/layout/cycle8"/>
    <dgm:cxn modelId="{81CAB10D-EF03-4C5B-8D4A-FEBD4A7FA88D}" type="presOf" srcId="{FF8EAFC5-6A0F-4786-917B-8006F14EE4C0}" destId="{BDC7FA0A-C4FC-4E3C-9E29-C55BBBCE5F23}" srcOrd="0" destOrd="0" presId="urn:microsoft.com/office/officeart/2005/8/layout/cycle8"/>
    <dgm:cxn modelId="{D25CA329-1FD0-43AB-9F8F-31792DB8E24D}" srcId="{2BE1762A-B5D5-456A-B7E4-9EF630406894}" destId="{FF8EAFC5-6A0F-4786-917B-8006F14EE4C0}" srcOrd="1" destOrd="0" parTransId="{3DE76569-F366-43F5-9DAF-3E2645F0474F}" sibTransId="{A1C2D2F8-D658-4935-A494-410A5B01A1C2}"/>
    <dgm:cxn modelId="{B3134215-BD5B-44C8-9001-9195C8BED2A4}" type="presOf" srcId="{2BE1762A-B5D5-456A-B7E4-9EF630406894}" destId="{84895409-7913-46A1-BFB8-FB995E7A13EF}" srcOrd="0" destOrd="0" presId="urn:microsoft.com/office/officeart/2005/8/layout/cycle8"/>
    <dgm:cxn modelId="{CAD75239-E4F7-441F-ABA7-7D494D7D8E02}" type="presOf" srcId="{1346FA0D-E5E1-4E9C-803D-57D246B8B9C3}" destId="{74BE7E1C-76BF-4C04-9752-F18B47B273B8}" srcOrd="0" destOrd="0" presId="urn:microsoft.com/office/officeart/2005/8/layout/cycle8"/>
    <dgm:cxn modelId="{143586B4-D515-4314-A6DE-A3B3BA414D88}" type="presParOf" srcId="{84895409-7913-46A1-BFB8-FB995E7A13EF}" destId="{74BE7E1C-76BF-4C04-9752-F18B47B273B8}" srcOrd="0" destOrd="0" presId="urn:microsoft.com/office/officeart/2005/8/layout/cycle8"/>
    <dgm:cxn modelId="{0E1A2A1E-644D-40F2-AF9B-092E9704FECA}" type="presParOf" srcId="{84895409-7913-46A1-BFB8-FB995E7A13EF}" destId="{C5160AC2-B19F-497E-947F-268E48CD28EC}" srcOrd="1" destOrd="0" presId="urn:microsoft.com/office/officeart/2005/8/layout/cycle8"/>
    <dgm:cxn modelId="{D925FB83-685F-4DF6-A335-FE64A9F6D8DF}" type="presParOf" srcId="{84895409-7913-46A1-BFB8-FB995E7A13EF}" destId="{45D93FCA-CDE4-4915-B604-4C65A14DB52E}" srcOrd="2" destOrd="0" presId="urn:microsoft.com/office/officeart/2005/8/layout/cycle8"/>
    <dgm:cxn modelId="{A07A9183-B1F4-41BE-8FD3-B1F33519EC54}" type="presParOf" srcId="{84895409-7913-46A1-BFB8-FB995E7A13EF}" destId="{D606D913-223E-4CEB-9BDB-9E863D72FAD5}" srcOrd="3" destOrd="0" presId="urn:microsoft.com/office/officeart/2005/8/layout/cycle8"/>
    <dgm:cxn modelId="{52A71B2C-93B5-49CE-B503-A06251045AFD}" type="presParOf" srcId="{84895409-7913-46A1-BFB8-FB995E7A13EF}" destId="{BDC7FA0A-C4FC-4E3C-9E29-C55BBBCE5F23}" srcOrd="4" destOrd="0" presId="urn:microsoft.com/office/officeart/2005/8/layout/cycle8"/>
    <dgm:cxn modelId="{F01494B6-6573-4E0F-BBAC-4DB4E388BA65}" type="presParOf" srcId="{84895409-7913-46A1-BFB8-FB995E7A13EF}" destId="{F92158BC-473E-4839-B4F9-2484CB99195A}" srcOrd="5" destOrd="0" presId="urn:microsoft.com/office/officeart/2005/8/layout/cycle8"/>
    <dgm:cxn modelId="{D51611FD-F0E0-43D2-AA1C-41F7C54B54EB}" type="presParOf" srcId="{84895409-7913-46A1-BFB8-FB995E7A13EF}" destId="{F28C3C62-AE32-4EF2-BFD9-3F5726952AA1}" srcOrd="6" destOrd="0" presId="urn:microsoft.com/office/officeart/2005/8/layout/cycle8"/>
    <dgm:cxn modelId="{25333673-1AD1-4282-AD06-1E1125FB7EFD}" type="presParOf" srcId="{84895409-7913-46A1-BFB8-FB995E7A13EF}" destId="{6BF64023-4541-48E6-B8FE-33171DD427E9}" srcOrd="7" destOrd="0" presId="urn:microsoft.com/office/officeart/2005/8/layout/cycle8"/>
    <dgm:cxn modelId="{DA079DB0-A2F5-4CF1-A04C-34330090C39B}" type="presParOf" srcId="{84895409-7913-46A1-BFB8-FB995E7A13EF}" destId="{5F733B99-477F-4E5B-AE9B-4DD0F9929078}" srcOrd="8" destOrd="0" presId="urn:microsoft.com/office/officeart/2005/8/layout/cycle8"/>
    <dgm:cxn modelId="{2B05F105-E379-45F3-BFDA-A567D4415EA6}" type="presParOf" srcId="{84895409-7913-46A1-BFB8-FB995E7A13EF}" destId="{8B7CF7EE-094E-4677-B5FE-BFCA18DC1191}" srcOrd="9" destOrd="0" presId="urn:microsoft.com/office/officeart/2005/8/layout/cycle8"/>
    <dgm:cxn modelId="{04D130AC-319F-4129-80F4-73DC6047730F}" type="presParOf" srcId="{84895409-7913-46A1-BFB8-FB995E7A13EF}" destId="{24A2A6B8-C04E-49B0-9C8C-D2753C5E2817}" srcOrd="10" destOrd="0" presId="urn:microsoft.com/office/officeart/2005/8/layout/cycle8"/>
    <dgm:cxn modelId="{188C3C75-74DC-421D-AB7E-3F6794D401EF}" type="presParOf" srcId="{84895409-7913-46A1-BFB8-FB995E7A13EF}" destId="{42AB6DFB-AAA6-429E-83C7-99423612A169}" srcOrd="11" destOrd="0" presId="urn:microsoft.com/office/officeart/2005/8/layout/cycle8"/>
    <dgm:cxn modelId="{00131E08-0200-4CCB-BE0D-558A483D8D73}" type="presParOf" srcId="{84895409-7913-46A1-BFB8-FB995E7A13EF}" destId="{C8A386C0-3840-4124-B110-91A26B4C54A4}" srcOrd="12" destOrd="0" presId="urn:microsoft.com/office/officeart/2005/8/layout/cycle8"/>
    <dgm:cxn modelId="{6A1427C2-4269-4382-9848-73A5DA68DB96}" type="presParOf" srcId="{84895409-7913-46A1-BFB8-FB995E7A13EF}" destId="{4F3BB602-F730-49B6-BB0B-8B24DE3BAB58}" srcOrd="13" destOrd="0" presId="urn:microsoft.com/office/officeart/2005/8/layout/cycle8"/>
    <dgm:cxn modelId="{8992E6AE-8FCE-4ABF-A654-20149BB28332}" type="presParOf" srcId="{84895409-7913-46A1-BFB8-FB995E7A13EF}" destId="{4938E89B-9833-471F-BE89-7C14C4937248}"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E7E1C-76BF-4C04-9752-F18B47B273B8}">
      <dsp:nvSpPr>
        <dsp:cNvPr id="0" name=""/>
        <dsp:cNvSpPr/>
      </dsp:nvSpPr>
      <dsp:spPr>
        <a:xfrm>
          <a:off x="1139231" y="289646"/>
          <a:ext cx="3743118" cy="3743118"/>
        </a:xfrm>
        <a:prstGeom prst="pie">
          <a:avLst>
            <a:gd name="adj1" fmla="val 16200000"/>
            <a:gd name="adj2" fmla="val 180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New EOP, SAMG</a:t>
          </a:r>
          <a:endParaRPr lang="en-US" sz="2000" b="1" kern="1200" dirty="0">
            <a:solidFill>
              <a:schemeClr val="tx1"/>
            </a:solidFill>
          </a:endParaRPr>
        </a:p>
      </dsp:txBody>
      <dsp:txXfrm>
        <a:off x="3111943" y="1082830"/>
        <a:ext cx="1336827" cy="1114023"/>
      </dsp:txXfrm>
    </dsp:sp>
    <dsp:sp modelId="{BDC7FA0A-C4FC-4E3C-9E29-C55BBBCE5F23}">
      <dsp:nvSpPr>
        <dsp:cNvPr id="0" name=""/>
        <dsp:cNvSpPr/>
      </dsp:nvSpPr>
      <dsp:spPr>
        <a:xfrm>
          <a:off x="1062140" y="423328"/>
          <a:ext cx="3743118" cy="3743118"/>
        </a:xfrm>
        <a:prstGeom prst="pie">
          <a:avLst>
            <a:gd name="adj1" fmla="val 1800000"/>
            <a:gd name="adj2" fmla="val 900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Radiological Analysis</a:t>
          </a:r>
          <a:endParaRPr lang="en-US" sz="2000" b="1" kern="1200" dirty="0">
            <a:solidFill>
              <a:schemeClr val="bg1"/>
            </a:solidFill>
          </a:endParaRPr>
        </a:p>
      </dsp:txBody>
      <dsp:txXfrm>
        <a:off x="1953359" y="2851899"/>
        <a:ext cx="2005241" cy="980340"/>
      </dsp:txXfrm>
    </dsp:sp>
    <dsp:sp modelId="{5F733B99-477F-4E5B-AE9B-4DD0F9929078}">
      <dsp:nvSpPr>
        <dsp:cNvPr id="0" name=""/>
        <dsp:cNvSpPr/>
      </dsp:nvSpPr>
      <dsp:spPr>
        <a:xfrm>
          <a:off x="985050" y="289646"/>
          <a:ext cx="3743118" cy="3743118"/>
        </a:xfrm>
        <a:prstGeom prst="pie">
          <a:avLst>
            <a:gd name="adj1" fmla="val 9000000"/>
            <a:gd name="adj2" fmla="val 1620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Mobile Equipment</a:t>
          </a:r>
          <a:endParaRPr lang="en-US" sz="2000" b="1" kern="1200" dirty="0">
            <a:solidFill>
              <a:schemeClr val="tx1"/>
            </a:solidFill>
          </a:endParaRPr>
        </a:p>
      </dsp:txBody>
      <dsp:txXfrm>
        <a:off x="1418628" y="1082830"/>
        <a:ext cx="1336827" cy="1114023"/>
      </dsp:txXfrm>
    </dsp:sp>
    <dsp:sp modelId="{C8A386C0-3840-4124-B110-91A26B4C54A4}">
      <dsp:nvSpPr>
        <dsp:cNvPr id="0" name=""/>
        <dsp:cNvSpPr/>
      </dsp:nvSpPr>
      <dsp:spPr>
        <a:xfrm>
          <a:off x="907823" y="57929"/>
          <a:ext cx="4206551" cy="420655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3BB602-F730-49B6-BB0B-8B24DE3BAB58}">
      <dsp:nvSpPr>
        <dsp:cNvPr id="0" name=""/>
        <dsp:cNvSpPr/>
      </dsp:nvSpPr>
      <dsp:spPr>
        <a:xfrm>
          <a:off x="830424" y="191375"/>
          <a:ext cx="4206551" cy="420655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38E89B-9833-471F-BE89-7C14C4937248}">
      <dsp:nvSpPr>
        <dsp:cNvPr id="0" name=""/>
        <dsp:cNvSpPr/>
      </dsp:nvSpPr>
      <dsp:spPr>
        <a:xfrm>
          <a:off x="753024" y="57929"/>
          <a:ext cx="4206551" cy="420655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E7E1C-76BF-4C04-9752-F18B47B273B8}">
      <dsp:nvSpPr>
        <dsp:cNvPr id="0" name=""/>
        <dsp:cNvSpPr/>
      </dsp:nvSpPr>
      <dsp:spPr>
        <a:xfrm>
          <a:off x="1094613" y="247649"/>
          <a:ext cx="3200400" cy="3200400"/>
        </a:xfrm>
        <a:prstGeom prst="pie">
          <a:avLst>
            <a:gd name="adj1" fmla="val 16200000"/>
            <a:gd name="adj2" fmla="val 180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New EOP, SAMG</a:t>
          </a:r>
          <a:endParaRPr lang="en-US" sz="1600" b="1" kern="1200" dirty="0">
            <a:solidFill>
              <a:schemeClr val="tx1"/>
            </a:solidFill>
          </a:endParaRPr>
        </a:p>
      </dsp:txBody>
      <dsp:txXfrm>
        <a:off x="2781299" y="925830"/>
        <a:ext cx="1143000" cy="952500"/>
      </dsp:txXfrm>
    </dsp:sp>
    <dsp:sp modelId="{BDC7FA0A-C4FC-4E3C-9E29-C55BBBCE5F23}">
      <dsp:nvSpPr>
        <dsp:cNvPr id="0" name=""/>
        <dsp:cNvSpPr/>
      </dsp:nvSpPr>
      <dsp:spPr>
        <a:xfrm>
          <a:off x="1028700" y="361949"/>
          <a:ext cx="3200400" cy="3200400"/>
        </a:xfrm>
        <a:prstGeom prst="pie">
          <a:avLst>
            <a:gd name="adj1" fmla="val 1800000"/>
            <a:gd name="adj2" fmla="val 900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Radiological Analysis</a:t>
          </a:r>
          <a:endParaRPr lang="en-US" sz="1800" b="1" kern="1200" dirty="0">
            <a:solidFill>
              <a:schemeClr val="bg1"/>
            </a:solidFill>
          </a:endParaRPr>
        </a:p>
      </dsp:txBody>
      <dsp:txXfrm>
        <a:off x="1790700" y="2438400"/>
        <a:ext cx="1714500" cy="838200"/>
      </dsp:txXfrm>
    </dsp:sp>
    <dsp:sp modelId="{5F733B99-477F-4E5B-AE9B-4DD0F9929078}">
      <dsp:nvSpPr>
        <dsp:cNvPr id="0" name=""/>
        <dsp:cNvSpPr/>
      </dsp:nvSpPr>
      <dsp:spPr>
        <a:xfrm>
          <a:off x="962787" y="247649"/>
          <a:ext cx="3200400" cy="3200400"/>
        </a:xfrm>
        <a:prstGeom prst="pie">
          <a:avLst>
            <a:gd name="adj1" fmla="val 9000000"/>
            <a:gd name="adj2" fmla="val 1620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Mobile Equipment</a:t>
          </a:r>
          <a:endParaRPr lang="en-US" sz="1800" b="1" kern="1200" dirty="0">
            <a:solidFill>
              <a:schemeClr val="tx1"/>
            </a:solidFill>
          </a:endParaRPr>
        </a:p>
      </dsp:txBody>
      <dsp:txXfrm>
        <a:off x="1333499" y="925830"/>
        <a:ext cx="1143000" cy="952500"/>
      </dsp:txXfrm>
    </dsp:sp>
    <dsp:sp modelId="{C8A386C0-3840-4124-B110-91A26B4C54A4}">
      <dsp:nvSpPr>
        <dsp:cNvPr id="0" name=""/>
        <dsp:cNvSpPr/>
      </dsp:nvSpPr>
      <dsp:spPr>
        <a:xfrm>
          <a:off x="896757" y="49529"/>
          <a:ext cx="3596640" cy="3596640"/>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3BB602-F730-49B6-BB0B-8B24DE3BAB58}">
      <dsp:nvSpPr>
        <dsp:cNvPr id="0" name=""/>
        <dsp:cNvSpPr/>
      </dsp:nvSpPr>
      <dsp:spPr>
        <a:xfrm>
          <a:off x="830580" y="163627"/>
          <a:ext cx="3596640" cy="3596640"/>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38E89B-9833-471F-BE89-7C14C4937248}">
      <dsp:nvSpPr>
        <dsp:cNvPr id="0" name=""/>
        <dsp:cNvSpPr/>
      </dsp:nvSpPr>
      <dsp:spPr>
        <a:xfrm>
          <a:off x="764402" y="49529"/>
          <a:ext cx="3596640" cy="3596640"/>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26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82600"/>
          </a:xfrm>
          <a:prstGeom prst="rect">
            <a:avLst/>
          </a:prstGeom>
        </p:spPr>
        <p:txBody>
          <a:bodyPr vert="horz" lIns="91440" tIns="45720" rIns="91440" bIns="45720" rtlCol="0"/>
          <a:lstStyle>
            <a:lvl1pPr algn="r">
              <a:defRPr sz="1200"/>
            </a:lvl1pPr>
          </a:lstStyle>
          <a:p>
            <a:fld id="{36CD5661-F995-43F5-886E-91019D9D9D6D}" type="datetimeFigureOut">
              <a:rPr lang="en-US" smtClean="0"/>
              <a:t>12/14/2020</a:t>
            </a:fld>
            <a:endParaRPr lang="en-US"/>
          </a:p>
        </p:txBody>
      </p:sp>
      <p:sp>
        <p:nvSpPr>
          <p:cNvPr id="4" name="Footer Placeholder 3"/>
          <p:cNvSpPr>
            <a:spLocks noGrp="1"/>
          </p:cNvSpPr>
          <p:nvPr>
            <p:ph type="ftr" sz="quarter" idx="2"/>
          </p:nvPr>
        </p:nvSpPr>
        <p:spPr>
          <a:xfrm>
            <a:off x="0" y="9177338"/>
            <a:ext cx="2971800" cy="4826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177338"/>
            <a:ext cx="2971800" cy="482600"/>
          </a:xfrm>
          <a:prstGeom prst="rect">
            <a:avLst/>
          </a:prstGeom>
        </p:spPr>
        <p:txBody>
          <a:bodyPr vert="horz" lIns="91440" tIns="45720" rIns="91440" bIns="45720" rtlCol="0" anchor="b"/>
          <a:lstStyle>
            <a:lvl1pPr algn="r">
              <a:defRPr sz="1200"/>
            </a:lvl1pPr>
          </a:lstStyle>
          <a:p>
            <a:fld id="{ED9E8B10-1DF9-410A-B63B-74E9DE3171A5}" type="slidenum">
              <a:rPr lang="en-US" smtClean="0"/>
              <a:t>‹#›</a:t>
            </a:fld>
            <a:endParaRPr lang="en-US"/>
          </a:p>
        </p:txBody>
      </p:sp>
    </p:spTree>
    <p:extLst>
      <p:ext uri="{BB962C8B-B14F-4D97-AF65-F5344CB8AC3E}">
        <p14:creationId xmlns:p14="http://schemas.microsoft.com/office/powerpoint/2010/main" val="368590796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26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2600"/>
          </a:xfrm>
          <a:prstGeom prst="rect">
            <a:avLst/>
          </a:prstGeom>
        </p:spPr>
        <p:txBody>
          <a:bodyPr vert="horz" lIns="91440" tIns="45720" rIns="91440" bIns="45720" rtlCol="0"/>
          <a:lstStyle>
            <a:lvl1pPr algn="r">
              <a:defRPr sz="1200"/>
            </a:lvl1pPr>
          </a:lstStyle>
          <a:p>
            <a:fld id="{02B39143-D0DD-4A48-9DCB-3313C75252C8}" type="datetimeFigureOut">
              <a:rPr lang="en-US" smtClean="0"/>
              <a:t>12/14/2020</a:t>
            </a:fld>
            <a:endParaRPr lang="en-US"/>
          </a:p>
        </p:txBody>
      </p:sp>
      <p:sp>
        <p:nvSpPr>
          <p:cNvPr id="4" name="Slide Image Placeholder 3"/>
          <p:cNvSpPr>
            <a:spLocks noGrp="1" noRot="1" noChangeAspect="1"/>
          </p:cNvSpPr>
          <p:nvPr>
            <p:ph type="sldImg" idx="2"/>
          </p:nvPr>
        </p:nvSpPr>
        <p:spPr>
          <a:xfrm>
            <a:off x="1012825" y="723900"/>
            <a:ext cx="4832350" cy="36242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589463"/>
            <a:ext cx="5486400" cy="43481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77338"/>
            <a:ext cx="2971800" cy="4826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177338"/>
            <a:ext cx="2971800" cy="482600"/>
          </a:xfrm>
          <a:prstGeom prst="rect">
            <a:avLst/>
          </a:prstGeom>
        </p:spPr>
        <p:txBody>
          <a:bodyPr vert="horz" lIns="91440" tIns="45720" rIns="91440" bIns="45720" rtlCol="0" anchor="b"/>
          <a:lstStyle>
            <a:lvl1pPr algn="r">
              <a:defRPr sz="1200"/>
            </a:lvl1pPr>
          </a:lstStyle>
          <a:p>
            <a:fld id="{D4028F19-F4A0-443F-9867-AA2690AE2B8C}" type="slidenum">
              <a:rPr lang="en-US" smtClean="0"/>
              <a:t>‹#›</a:t>
            </a:fld>
            <a:endParaRPr lang="en-US"/>
          </a:p>
        </p:txBody>
      </p:sp>
    </p:spTree>
    <p:extLst>
      <p:ext uri="{BB962C8B-B14F-4D97-AF65-F5344CB8AC3E}">
        <p14:creationId xmlns:p14="http://schemas.microsoft.com/office/powerpoint/2010/main" val="197859559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028F19-F4A0-443F-9867-AA2690AE2B8C}" type="slidenum">
              <a:rPr lang="en-US" smtClean="0"/>
              <a:t>1</a:t>
            </a:fld>
            <a:endParaRPr lang="en-US"/>
          </a:p>
        </p:txBody>
      </p:sp>
      <p:sp>
        <p:nvSpPr>
          <p:cNvPr id="6" name="Footer Placeholder 5"/>
          <p:cNvSpPr>
            <a:spLocks noGrp="1"/>
          </p:cNvSpPr>
          <p:nvPr>
            <p:ph type="ftr" sz="quarter" idx="11"/>
          </p:nvPr>
        </p:nvSpPr>
        <p:spPr/>
        <p:txBody>
          <a:bodyPr/>
          <a:lstStyle/>
          <a:p>
            <a:endParaRPr lang="en-US"/>
          </a:p>
        </p:txBody>
      </p:sp>
      <p:sp>
        <p:nvSpPr>
          <p:cNvPr id="7" name="Header Placeholder 6"/>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1223037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2887CA8-482B-40C4-9465-930B27BD2DF4}" type="datetime1">
              <a:rPr lang="en-US" smtClean="0"/>
              <a:t>12/14/2020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6CCC85-941D-4393-A31D-CFD946D6AE90}" type="slidenum">
              <a:rPr lang="en-US"/>
              <a:pPr>
                <a:defRPr/>
              </a:pPr>
              <a:t>‹#›</a:t>
            </a:fld>
            <a:endParaRPr lang="en-US"/>
          </a:p>
        </p:txBody>
      </p:sp>
    </p:spTree>
    <p:extLst>
      <p:ext uri="{BB962C8B-B14F-4D97-AF65-F5344CB8AC3E}">
        <p14:creationId xmlns:p14="http://schemas.microsoft.com/office/powerpoint/2010/main" val="103657308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5DA9C6-E2D8-4710-9183-7838E64D9DD1}" type="datetime1">
              <a:rPr lang="en-US" smtClean="0"/>
              <a:t>12/14/2020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99A2EC-1E8C-4CD4-903C-F719543C27D2}" type="slidenum">
              <a:rPr lang="en-US"/>
              <a:pPr>
                <a:defRPr/>
              </a:pPr>
              <a:t>‹#›</a:t>
            </a:fld>
            <a:endParaRPr lang="en-US"/>
          </a:p>
        </p:txBody>
      </p:sp>
    </p:spTree>
    <p:extLst>
      <p:ext uri="{BB962C8B-B14F-4D97-AF65-F5344CB8AC3E}">
        <p14:creationId xmlns:p14="http://schemas.microsoft.com/office/powerpoint/2010/main" val="214558030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5CC1D4-2B05-4574-9E42-151066CC5BC4}" type="datetime1">
              <a:rPr lang="en-US" smtClean="0"/>
              <a:t>12/14/2020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DB9D4E-CEAD-43A9-BA5D-B9FF4CD9E438}" type="slidenum">
              <a:rPr lang="en-US"/>
              <a:pPr>
                <a:defRPr/>
              </a:pPr>
              <a:t>‹#›</a:t>
            </a:fld>
            <a:endParaRPr lang="en-US"/>
          </a:p>
        </p:txBody>
      </p:sp>
    </p:spTree>
    <p:extLst>
      <p:ext uri="{BB962C8B-B14F-4D97-AF65-F5344CB8AC3E}">
        <p14:creationId xmlns:p14="http://schemas.microsoft.com/office/powerpoint/2010/main" val="372453929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663F12-367F-4529-82D8-DD659F98AE9C}" type="datetime1">
              <a:rPr lang="en-US" smtClean="0"/>
              <a:t>12/14/2020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FD6F85-A2BF-40B0-9B9D-EA4A4A5E25DE}" type="slidenum">
              <a:rPr lang="en-US"/>
              <a:pPr>
                <a:defRPr/>
              </a:pPr>
              <a:t>‹#›</a:t>
            </a:fld>
            <a:endParaRPr lang="en-US"/>
          </a:p>
        </p:txBody>
      </p:sp>
    </p:spTree>
    <p:extLst>
      <p:ext uri="{BB962C8B-B14F-4D97-AF65-F5344CB8AC3E}">
        <p14:creationId xmlns:p14="http://schemas.microsoft.com/office/powerpoint/2010/main" val="245912287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03320D2-92E3-401E-BB31-E531FDE7B155}" type="datetime1">
              <a:rPr lang="en-US" smtClean="0"/>
              <a:t>12/14/2020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FE59E7-F064-42A4-821C-527B6866C9F2}" type="slidenum">
              <a:rPr lang="en-US"/>
              <a:pPr>
                <a:defRPr/>
              </a:pPr>
              <a:t>‹#›</a:t>
            </a:fld>
            <a:endParaRPr lang="en-US"/>
          </a:p>
        </p:txBody>
      </p:sp>
    </p:spTree>
    <p:extLst>
      <p:ext uri="{BB962C8B-B14F-4D97-AF65-F5344CB8AC3E}">
        <p14:creationId xmlns:p14="http://schemas.microsoft.com/office/powerpoint/2010/main" val="96936320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768881D-3939-4CFE-AAC9-4F82183A6E77}" type="datetime1">
              <a:rPr lang="en-US" smtClean="0"/>
              <a:t>12/14/2020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A3B17C-73FF-46CF-A596-EA3F396BE2D4}" type="slidenum">
              <a:rPr lang="en-US"/>
              <a:pPr>
                <a:defRPr/>
              </a:pPr>
              <a:t>‹#›</a:t>
            </a:fld>
            <a:endParaRPr lang="en-US"/>
          </a:p>
        </p:txBody>
      </p:sp>
    </p:spTree>
    <p:extLst>
      <p:ext uri="{BB962C8B-B14F-4D97-AF65-F5344CB8AC3E}">
        <p14:creationId xmlns:p14="http://schemas.microsoft.com/office/powerpoint/2010/main" val="50760156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3E30F9F-4791-464B-9523-5BA1F4E02D12}" type="datetime1">
              <a:rPr lang="en-US" smtClean="0"/>
              <a:t>12/14/2020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06F5DF1-BFFC-41AA-9A51-6E643204F04E}" type="slidenum">
              <a:rPr lang="en-US"/>
              <a:pPr>
                <a:defRPr/>
              </a:pPr>
              <a:t>‹#›</a:t>
            </a:fld>
            <a:endParaRPr lang="en-US"/>
          </a:p>
        </p:txBody>
      </p:sp>
    </p:spTree>
    <p:extLst>
      <p:ext uri="{BB962C8B-B14F-4D97-AF65-F5344CB8AC3E}">
        <p14:creationId xmlns:p14="http://schemas.microsoft.com/office/powerpoint/2010/main" val="393767873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BDDF814-7E79-493A-80B9-E41E15E96783}" type="datetime1">
              <a:rPr lang="en-US" smtClean="0"/>
              <a:t>12/14/2020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7FC8E3C-A79A-4C31-9D03-6817E95FA854}" type="slidenum">
              <a:rPr lang="en-US"/>
              <a:pPr>
                <a:defRPr/>
              </a:pPr>
              <a:t>‹#›</a:t>
            </a:fld>
            <a:endParaRPr lang="en-US"/>
          </a:p>
        </p:txBody>
      </p:sp>
    </p:spTree>
    <p:extLst>
      <p:ext uri="{BB962C8B-B14F-4D97-AF65-F5344CB8AC3E}">
        <p14:creationId xmlns:p14="http://schemas.microsoft.com/office/powerpoint/2010/main" val="64832231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1B648D-9C5B-41B7-9088-164144B6EBC6}" type="datetime1">
              <a:rPr lang="en-US" smtClean="0"/>
              <a:t>12/14/2020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58C6298-5786-4B9E-B79F-52C1D66442D3}" type="slidenum">
              <a:rPr lang="en-US"/>
              <a:pPr>
                <a:defRPr/>
              </a:pPr>
              <a:t>‹#›</a:t>
            </a:fld>
            <a:endParaRPr lang="en-US"/>
          </a:p>
        </p:txBody>
      </p:sp>
    </p:spTree>
    <p:extLst>
      <p:ext uri="{BB962C8B-B14F-4D97-AF65-F5344CB8AC3E}">
        <p14:creationId xmlns:p14="http://schemas.microsoft.com/office/powerpoint/2010/main" val="173450745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53881E-ABEA-4E6D-9787-0D5640F0A8A0}" type="datetime1">
              <a:rPr lang="en-US" smtClean="0"/>
              <a:t>12/14/2020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E46D60-33DC-430B-8EA4-AE2FB0F2F66A}" type="slidenum">
              <a:rPr lang="en-US"/>
              <a:pPr>
                <a:defRPr/>
              </a:pPr>
              <a:t>‹#›</a:t>
            </a:fld>
            <a:endParaRPr lang="en-US"/>
          </a:p>
        </p:txBody>
      </p:sp>
    </p:spTree>
    <p:extLst>
      <p:ext uri="{BB962C8B-B14F-4D97-AF65-F5344CB8AC3E}">
        <p14:creationId xmlns:p14="http://schemas.microsoft.com/office/powerpoint/2010/main" val="313296844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1511D1-04A9-480E-83C8-363D656C1AF1}" type="datetime1">
              <a:rPr lang="en-US" smtClean="0"/>
              <a:t>12/14/2020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D89D27-9FDD-42A0-B70C-EE7BBA98EC2B}" type="slidenum">
              <a:rPr lang="en-US"/>
              <a:pPr>
                <a:defRPr/>
              </a:pPr>
              <a:t>‹#›</a:t>
            </a:fld>
            <a:endParaRPr lang="en-US"/>
          </a:p>
        </p:txBody>
      </p:sp>
    </p:spTree>
    <p:extLst>
      <p:ext uri="{BB962C8B-B14F-4D97-AF65-F5344CB8AC3E}">
        <p14:creationId xmlns:p14="http://schemas.microsoft.com/office/powerpoint/2010/main" val="27931032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A02950F-AE7F-413C-A2D8-8070A5316565}" type="datetime1">
              <a:rPr lang="en-US" smtClean="0"/>
              <a:t>12/14/2020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F1E3D416-40DC-4BEB-BA93-C6864F9BCD0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4503" y="1609106"/>
            <a:ext cx="7772400" cy="2862322"/>
          </a:xfrm>
          <a:prstGeom prst="rect">
            <a:avLst/>
          </a:prstGeom>
        </p:spPr>
        <p:txBody>
          <a:bodyPr wrap="square">
            <a:spAutoFit/>
          </a:bodyPr>
          <a:lstStyle/>
          <a:p>
            <a:pPr algn="ctr">
              <a:lnSpc>
                <a:spcPct val="150000"/>
              </a:lnSpc>
            </a:pPr>
            <a:r>
              <a:rPr lang="en-US" sz="3600" b="1" dirty="0" smtClean="0"/>
              <a:t> </a:t>
            </a:r>
            <a:r>
              <a:rPr lang="en-US" sz="2400" b="1" dirty="0"/>
              <a:t>Project INSC IRN3.01/16 Lot </a:t>
            </a:r>
            <a:r>
              <a:rPr lang="en-US" sz="2400" b="1" dirty="0" smtClean="0"/>
              <a:t>2</a:t>
            </a:r>
          </a:p>
          <a:p>
            <a:pPr algn="ctr">
              <a:lnSpc>
                <a:spcPct val="150000"/>
              </a:lnSpc>
            </a:pPr>
            <a:r>
              <a:rPr lang="en-US" sz="2400" b="1" dirty="0" smtClean="0"/>
              <a:t> </a:t>
            </a:r>
            <a:r>
              <a:rPr lang="en-US" sz="2400" b="1" dirty="0"/>
              <a:t>“Support in the Stress Test Exercise</a:t>
            </a:r>
            <a:r>
              <a:rPr lang="en-US" sz="2400" b="1" dirty="0" smtClean="0"/>
              <a:t>”</a:t>
            </a:r>
          </a:p>
          <a:p>
            <a:pPr algn="ctr">
              <a:lnSpc>
                <a:spcPct val="150000"/>
              </a:lnSpc>
            </a:pPr>
            <a:endParaRPr lang="en-US" sz="2400" b="1" dirty="0" smtClean="0"/>
          </a:p>
          <a:p>
            <a:pPr algn="ctr">
              <a:lnSpc>
                <a:spcPct val="150000"/>
              </a:lnSpc>
            </a:pPr>
            <a:r>
              <a:rPr lang="en-US" sz="3600" b="1" dirty="0" smtClean="0"/>
              <a:t>NPP Prospect for Future Activities</a:t>
            </a:r>
            <a:endParaRPr lang="en-US" b="1" dirty="0" smtClean="0"/>
          </a:p>
        </p:txBody>
      </p:sp>
      <p:sp>
        <p:nvSpPr>
          <p:cNvPr id="5" name="Rectangle 4"/>
          <p:cNvSpPr/>
          <p:nvPr/>
        </p:nvSpPr>
        <p:spPr>
          <a:xfrm>
            <a:off x="2438400" y="5105400"/>
            <a:ext cx="4644606" cy="707886"/>
          </a:xfrm>
          <a:prstGeom prst="rect">
            <a:avLst/>
          </a:prstGeom>
        </p:spPr>
        <p:txBody>
          <a:bodyPr wrap="square">
            <a:spAutoFit/>
          </a:bodyPr>
          <a:lstStyle/>
          <a:p>
            <a:pPr algn="ctr" rtl="1"/>
            <a:r>
              <a:rPr lang="en-US" altLang="en-US" sz="2000" b="1" dirty="0" smtClean="0">
                <a:solidFill>
                  <a:srgbClr val="0000FF"/>
                </a:solidFill>
                <a:latin typeface="Calibri"/>
                <a:ea typeface="+mj-ea"/>
                <a:cs typeface="B Titr" panose="00000700000000000000" pitchFamily="2" charset="-78"/>
              </a:rPr>
              <a:t>NPPs Safety Development and Improvement Co. (TAVANA)</a:t>
            </a:r>
            <a:endParaRPr lang="en-US" sz="1400" b="1" dirty="0">
              <a:solidFill>
                <a:srgbClr val="0000FF"/>
              </a:solidFill>
            </a:endParaRPr>
          </a:p>
        </p:txBody>
      </p:sp>
      <p:sp>
        <p:nvSpPr>
          <p:cNvPr id="6" name="Rectangle 5"/>
          <p:cNvSpPr/>
          <p:nvPr/>
        </p:nvSpPr>
        <p:spPr>
          <a:xfrm>
            <a:off x="2438400" y="5892140"/>
            <a:ext cx="4644606" cy="400110"/>
          </a:xfrm>
          <a:prstGeom prst="rect">
            <a:avLst/>
          </a:prstGeom>
        </p:spPr>
        <p:txBody>
          <a:bodyPr wrap="square">
            <a:spAutoFit/>
          </a:bodyPr>
          <a:lstStyle/>
          <a:p>
            <a:pPr algn="ctr" rtl="1"/>
            <a:r>
              <a:rPr lang="en-US" altLang="en-US" sz="2000" dirty="0" smtClean="0">
                <a:solidFill>
                  <a:srgbClr val="0000FF"/>
                </a:solidFill>
                <a:latin typeface="Calibri"/>
                <a:ea typeface="+mj-ea"/>
                <a:cs typeface="B Titr" panose="00000700000000000000" pitchFamily="2" charset="-78"/>
              </a:rPr>
              <a:t>December 2020</a:t>
            </a:r>
            <a:endParaRPr lang="en-US" sz="1400" dirty="0">
              <a:solidFill>
                <a:srgbClr val="0000FF"/>
              </a:solidFill>
            </a:endParaRPr>
          </a:p>
        </p:txBody>
      </p:sp>
    </p:spTree>
    <p:extLst>
      <p:ext uri="{BB962C8B-B14F-4D97-AF65-F5344CB8AC3E}">
        <p14:creationId xmlns:p14="http://schemas.microsoft.com/office/powerpoint/2010/main" val="37187750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solidFill>
                  <a:prstClr val="black">
                    <a:tint val="75000"/>
                  </a:prstClr>
                </a:solidFill>
              </a:rPr>
              <a:pPr>
                <a:defRPr/>
              </a:pPr>
              <a:t>2</a:t>
            </a:fld>
            <a:endParaRPr lang="en-US">
              <a:solidFill>
                <a:prstClr val="black">
                  <a:tint val="75000"/>
                </a:prstClr>
              </a:solidFill>
            </a:endParaRPr>
          </a:p>
        </p:txBody>
      </p:sp>
      <p:sp>
        <p:nvSpPr>
          <p:cNvPr id="3" name="TextBox 2"/>
          <p:cNvSpPr txBox="1"/>
          <p:nvPr/>
        </p:nvSpPr>
        <p:spPr>
          <a:xfrm>
            <a:off x="381000" y="451262"/>
            <a:ext cx="1676400" cy="523220"/>
          </a:xfrm>
          <a:prstGeom prst="rect">
            <a:avLst/>
          </a:prstGeom>
          <a:noFill/>
        </p:spPr>
        <p:txBody>
          <a:bodyPr wrap="square" rtlCol="0">
            <a:spAutoFit/>
          </a:bodyPr>
          <a:lstStyle/>
          <a:p>
            <a:r>
              <a:rPr lang="en-US" sz="2800" b="1" dirty="0" smtClean="0">
                <a:solidFill>
                  <a:schemeClr val="bg1"/>
                </a:solidFill>
              </a:rPr>
              <a:t>Content</a:t>
            </a:r>
            <a:endParaRPr lang="en-US" sz="2800" b="1" dirty="0">
              <a:solidFill>
                <a:schemeClr val="bg1"/>
              </a:solidFill>
            </a:endParaRPr>
          </a:p>
        </p:txBody>
      </p:sp>
      <p:sp>
        <p:nvSpPr>
          <p:cNvPr id="5" name="TextBox 4"/>
          <p:cNvSpPr txBox="1"/>
          <p:nvPr/>
        </p:nvSpPr>
        <p:spPr>
          <a:xfrm>
            <a:off x="533400" y="1676400"/>
            <a:ext cx="6975692" cy="2492990"/>
          </a:xfrm>
          <a:prstGeom prst="rect">
            <a:avLst/>
          </a:prstGeom>
          <a:noFill/>
        </p:spPr>
        <p:txBody>
          <a:bodyPr wrap="none" rtlCol="0">
            <a:spAutoFit/>
          </a:bodyPr>
          <a:lstStyle/>
          <a:p>
            <a:pPr marL="342900" indent="-342900">
              <a:buFont typeface="Wingdings" panose="05000000000000000000" pitchFamily="2" charset="2"/>
              <a:buChar char="q"/>
            </a:pPr>
            <a:r>
              <a:rPr lang="en-US" sz="2400" b="1" dirty="0" smtClean="0">
                <a:solidFill>
                  <a:srgbClr val="0000FF"/>
                </a:solidFill>
              </a:rPr>
              <a:t>Briefing the Project Status and Milestones</a:t>
            </a:r>
          </a:p>
          <a:p>
            <a:pPr marL="342900" indent="-342900">
              <a:buFont typeface="Wingdings" panose="05000000000000000000" pitchFamily="2" charset="2"/>
              <a:buChar char="q"/>
            </a:pPr>
            <a:endParaRPr lang="en-US" sz="2400" b="1" dirty="0">
              <a:solidFill>
                <a:srgbClr val="0000FF"/>
              </a:solidFill>
            </a:endParaRPr>
          </a:p>
          <a:p>
            <a:pPr marL="342900" indent="-342900">
              <a:buFont typeface="Wingdings" panose="05000000000000000000" pitchFamily="2" charset="2"/>
              <a:buChar char="q"/>
            </a:pPr>
            <a:r>
              <a:rPr lang="en-US" sz="2400" b="1" dirty="0" smtClean="0">
                <a:solidFill>
                  <a:srgbClr val="0000FF"/>
                </a:solidFill>
              </a:rPr>
              <a:t>Review of Tentative Time-table of Future Activities</a:t>
            </a:r>
          </a:p>
          <a:p>
            <a:pPr marL="342900" indent="-342900">
              <a:buFont typeface="Wingdings" panose="05000000000000000000" pitchFamily="2" charset="2"/>
              <a:buChar char="q"/>
            </a:pPr>
            <a:endParaRPr lang="en-US" sz="2400" b="1" dirty="0">
              <a:solidFill>
                <a:srgbClr val="0000FF"/>
              </a:solidFill>
            </a:endParaRPr>
          </a:p>
          <a:p>
            <a:pPr marL="342900" indent="-342900">
              <a:buFont typeface="Wingdings" panose="05000000000000000000" pitchFamily="2" charset="2"/>
              <a:buChar char="q"/>
            </a:pPr>
            <a:r>
              <a:rPr lang="en-US" sz="2400" b="1" dirty="0" smtClean="0">
                <a:solidFill>
                  <a:srgbClr val="0000FF"/>
                </a:solidFill>
              </a:rPr>
              <a:t>NPP Prospect </a:t>
            </a:r>
          </a:p>
          <a:p>
            <a:endParaRPr lang="en-US" dirty="0"/>
          </a:p>
          <a:p>
            <a:endParaRPr lang="en-US" dirty="0"/>
          </a:p>
        </p:txBody>
      </p:sp>
    </p:spTree>
    <p:extLst>
      <p:ext uri="{BB962C8B-B14F-4D97-AF65-F5344CB8AC3E}">
        <p14:creationId xmlns:p14="http://schemas.microsoft.com/office/powerpoint/2010/main" val="931052169"/>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284" y="278472"/>
            <a:ext cx="7086601" cy="954107"/>
          </a:xfrm>
          <a:prstGeom prst="rect">
            <a:avLst/>
          </a:prstGeom>
          <a:noFill/>
        </p:spPr>
        <p:txBody>
          <a:bodyPr wrap="square" rtlCol="0">
            <a:spAutoFit/>
          </a:bodyPr>
          <a:lstStyle/>
          <a:p>
            <a:r>
              <a:rPr lang="en-US" sz="2800" b="1" dirty="0">
                <a:solidFill>
                  <a:schemeClr val="bg1"/>
                </a:solidFill>
              </a:rPr>
              <a:t>Briefing the Project </a:t>
            </a:r>
            <a:r>
              <a:rPr lang="en-US" sz="2800" b="1" dirty="0" smtClean="0">
                <a:solidFill>
                  <a:schemeClr val="bg1"/>
                </a:solidFill>
              </a:rPr>
              <a:t>Status and Milestones</a:t>
            </a:r>
            <a:endParaRPr lang="en-US" sz="2800" b="1" dirty="0">
              <a:solidFill>
                <a:schemeClr val="bg1"/>
              </a:solidFill>
            </a:endParaRPr>
          </a:p>
          <a:p>
            <a:endParaRPr lang="en-US" sz="2800" b="1" dirty="0"/>
          </a:p>
        </p:txBody>
      </p:sp>
      <p:sp>
        <p:nvSpPr>
          <p:cNvPr id="5" name="TextBox 4"/>
          <p:cNvSpPr txBox="1"/>
          <p:nvPr/>
        </p:nvSpPr>
        <p:spPr>
          <a:xfrm>
            <a:off x="174124" y="1143000"/>
            <a:ext cx="2391316" cy="369332"/>
          </a:xfrm>
          <a:prstGeom prst="rect">
            <a:avLst/>
          </a:prstGeom>
          <a:noFill/>
          <a:ln w="19050">
            <a:solidFill>
              <a:srgbClr val="C00000"/>
            </a:solidFill>
          </a:ln>
        </p:spPr>
        <p:txBody>
          <a:bodyPr wrap="square" rtlCol="0">
            <a:spAutoFit/>
          </a:bodyPr>
          <a:lstStyle/>
          <a:p>
            <a:r>
              <a:rPr lang="en-US" b="1" dirty="0" smtClean="0"/>
              <a:t>Launched in </a:t>
            </a:r>
            <a:r>
              <a:rPr lang="en-US" b="1" dirty="0" smtClean="0">
                <a:solidFill>
                  <a:srgbClr val="0000FF"/>
                </a:solidFill>
              </a:rPr>
              <a:t>May 2018</a:t>
            </a:r>
            <a:endParaRPr lang="en-US" b="1" dirty="0">
              <a:solidFill>
                <a:srgbClr val="0000FF"/>
              </a:solidFill>
            </a:endParaRPr>
          </a:p>
        </p:txBody>
      </p:sp>
      <p:sp>
        <p:nvSpPr>
          <p:cNvPr id="6" name="TextBox 5"/>
          <p:cNvSpPr txBox="1"/>
          <p:nvPr/>
        </p:nvSpPr>
        <p:spPr>
          <a:xfrm>
            <a:off x="1630251" y="1704916"/>
            <a:ext cx="2743200" cy="369332"/>
          </a:xfrm>
          <a:prstGeom prst="rect">
            <a:avLst/>
          </a:prstGeom>
          <a:noFill/>
          <a:ln w="19050">
            <a:solidFill>
              <a:srgbClr val="C00000"/>
            </a:solidFill>
          </a:ln>
        </p:spPr>
        <p:txBody>
          <a:bodyPr wrap="square" rtlCol="0">
            <a:spAutoFit/>
          </a:bodyPr>
          <a:lstStyle/>
          <a:p>
            <a:r>
              <a:rPr lang="en-US" b="1" dirty="0" smtClean="0"/>
              <a:t>1</a:t>
            </a:r>
            <a:r>
              <a:rPr lang="en-US" b="1" baseline="30000" dirty="0" smtClean="0"/>
              <a:t>St</a:t>
            </a:r>
            <a:r>
              <a:rPr lang="en-US" b="1" dirty="0" smtClean="0"/>
              <a:t> Workshop in </a:t>
            </a:r>
            <a:r>
              <a:rPr lang="en-US" b="1" dirty="0" smtClean="0">
                <a:solidFill>
                  <a:srgbClr val="0000FF"/>
                </a:solidFill>
              </a:rPr>
              <a:t>June 2018</a:t>
            </a:r>
            <a:endParaRPr lang="en-US" b="1" dirty="0">
              <a:solidFill>
                <a:srgbClr val="0000FF"/>
              </a:solidFill>
            </a:endParaRPr>
          </a:p>
        </p:txBody>
      </p:sp>
      <p:sp>
        <p:nvSpPr>
          <p:cNvPr id="7" name="TextBox 6"/>
          <p:cNvSpPr txBox="1"/>
          <p:nvPr/>
        </p:nvSpPr>
        <p:spPr>
          <a:xfrm>
            <a:off x="2337406" y="2377953"/>
            <a:ext cx="3285847" cy="369332"/>
          </a:xfrm>
          <a:prstGeom prst="rect">
            <a:avLst/>
          </a:prstGeom>
          <a:noFill/>
          <a:ln w="19050">
            <a:solidFill>
              <a:srgbClr val="C00000"/>
            </a:solidFill>
          </a:ln>
        </p:spPr>
        <p:txBody>
          <a:bodyPr wrap="square" rtlCol="0">
            <a:spAutoFit/>
          </a:bodyPr>
          <a:lstStyle/>
          <a:p>
            <a:r>
              <a:rPr lang="en-US" b="1" dirty="0" smtClean="0"/>
              <a:t>1</a:t>
            </a:r>
            <a:r>
              <a:rPr lang="en-US" b="1" baseline="30000" dirty="0" smtClean="0"/>
              <a:t>St</a:t>
            </a:r>
            <a:r>
              <a:rPr lang="en-US" b="1" dirty="0" smtClean="0"/>
              <a:t> Technical Visit in </a:t>
            </a:r>
            <a:r>
              <a:rPr lang="en-US" b="1" dirty="0" smtClean="0">
                <a:solidFill>
                  <a:srgbClr val="0000FF"/>
                </a:solidFill>
              </a:rPr>
              <a:t>Sep 2018</a:t>
            </a:r>
            <a:endParaRPr lang="en-US" b="1" dirty="0">
              <a:solidFill>
                <a:srgbClr val="0000FF"/>
              </a:solidFill>
            </a:endParaRPr>
          </a:p>
        </p:txBody>
      </p:sp>
      <p:sp>
        <p:nvSpPr>
          <p:cNvPr id="8" name="TextBox 7"/>
          <p:cNvSpPr txBox="1"/>
          <p:nvPr/>
        </p:nvSpPr>
        <p:spPr>
          <a:xfrm>
            <a:off x="3526694" y="3046178"/>
            <a:ext cx="3031135" cy="369332"/>
          </a:xfrm>
          <a:prstGeom prst="rect">
            <a:avLst/>
          </a:prstGeom>
          <a:noFill/>
          <a:ln w="19050">
            <a:solidFill>
              <a:srgbClr val="C00000"/>
            </a:solidFill>
          </a:ln>
        </p:spPr>
        <p:txBody>
          <a:bodyPr wrap="square" rtlCol="0">
            <a:spAutoFit/>
          </a:bodyPr>
          <a:lstStyle/>
          <a:p>
            <a:r>
              <a:rPr lang="en-US" b="1" dirty="0" smtClean="0"/>
              <a:t>2</a:t>
            </a:r>
            <a:r>
              <a:rPr lang="en-US" b="1" baseline="30000" dirty="0" smtClean="0"/>
              <a:t>nd</a:t>
            </a:r>
            <a:r>
              <a:rPr lang="en-US" b="1" dirty="0" smtClean="0"/>
              <a:t> Workshop in </a:t>
            </a:r>
            <a:r>
              <a:rPr lang="en-US" b="1" dirty="0" smtClean="0">
                <a:solidFill>
                  <a:srgbClr val="0000FF"/>
                </a:solidFill>
              </a:rPr>
              <a:t>Nov 2018</a:t>
            </a:r>
            <a:endParaRPr lang="en-US" b="1" dirty="0">
              <a:solidFill>
                <a:srgbClr val="0000FF"/>
              </a:solidFill>
            </a:endParaRPr>
          </a:p>
        </p:txBody>
      </p:sp>
      <p:sp>
        <p:nvSpPr>
          <p:cNvPr id="10" name="TextBox 9"/>
          <p:cNvSpPr txBox="1"/>
          <p:nvPr/>
        </p:nvSpPr>
        <p:spPr>
          <a:xfrm>
            <a:off x="4953000" y="3633753"/>
            <a:ext cx="3014846" cy="646331"/>
          </a:xfrm>
          <a:prstGeom prst="rect">
            <a:avLst/>
          </a:prstGeom>
          <a:noFill/>
          <a:ln w="19050">
            <a:solidFill>
              <a:srgbClr val="C00000"/>
            </a:solidFill>
          </a:ln>
        </p:spPr>
        <p:txBody>
          <a:bodyPr wrap="square" rtlCol="0">
            <a:spAutoFit/>
          </a:bodyPr>
          <a:lstStyle/>
          <a:p>
            <a:r>
              <a:rPr lang="en-US" b="1" dirty="0" smtClean="0"/>
              <a:t>1</a:t>
            </a:r>
            <a:r>
              <a:rPr lang="en-US" b="1" baseline="30000" dirty="0" smtClean="0"/>
              <a:t>st</a:t>
            </a:r>
            <a:r>
              <a:rPr lang="en-US" b="1" dirty="0" smtClean="0"/>
              <a:t> and 2</a:t>
            </a:r>
            <a:r>
              <a:rPr lang="en-US" b="1" baseline="30000" dirty="0" smtClean="0"/>
              <a:t>nd</a:t>
            </a:r>
            <a:r>
              <a:rPr lang="en-US" b="1" dirty="0" smtClean="0"/>
              <a:t> Technical Meetings in </a:t>
            </a:r>
            <a:r>
              <a:rPr lang="en-US" b="1" dirty="0" smtClean="0">
                <a:solidFill>
                  <a:srgbClr val="0000FF"/>
                </a:solidFill>
              </a:rPr>
              <a:t>May-June 2019</a:t>
            </a:r>
            <a:endParaRPr lang="en-US" b="1" dirty="0">
              <a:solidFill>
                <a:srgbClr val="0000FF"/>
              </a:solidFill>
            </a:endParaRPr>
          </a:p>
        </p:txBody>
      </p:sp>
      <p:sp>
        <p:nvSpPr>
          <p:cNvPr id="11" name="TextBox 10"/>
          <p:cNvSpPr txBox="1"/>
          <p:nvPr/>
        </p:nvSpPr>
        <p:spPr>
          <a:xfrm>
            <a:off x="5715000" y="4445211"/>
            <a:ext cx="2362200" cy="646331"/>
          </a:xfrm>
          <a:prstGeom prst="rect">
            <a:avLst/>
          </a:prstGeom>
          <a:noFill/>
          <a:ln w="19050">
            <a:solidFill>
              <a:srgbClr val="C00000"/>
            </a:solidFill>
          </a:ln>
        </p:spPr>
        <p:txBody>
          <a:bodyPr wrap="square" rtlCol="0">
            <a:spAutoFit/>
          </a:bodyPr>
          <a:lstStyle/>
          <a:p>
            <a:r>
              <a:rPr lang="en-US" b="1" dirty="0" smtClean="0"/>
              <a:t>3</a:t>
            </a:r>
            <a:r>
              <a:rPr lang="en-US" b="1" baseline="30000" dirty="0" smtClean="0"/>
              <a:t>rd</a:t>
            </a:r>
            <a:r>
              <a:rPr lang="en-US" b="1" dirty="0" smtClean="0"/>
              <a:t> Technical Meeting in </a:t>
            </a:r>
            <a:r>
              <a:rPr lang="en-US" b="1" dirty="0" smtClean="0">
                <a:solidFill>
                  <a:srgbClr val="0000FF"/>
                </a:solidFill>
              </a:rPr>
              <a:t>Dec 2019</a:t>
            </a:r>
            <a:endParaRPr lang="en-US" b="1" dirty="0">
              <a:solidFill>
                <a:srgbClr val="0000FF"/>
              </a:solidFill>
            </a:endParaRPr>
          </a:p>
        </p:txBody>
      </p:sp>
      <p:sp>
        <p:nvSpPr>
          <p:cNvPr id="12" name="TextBox 11"/>
          <p:cNvSpPr txBox="1"/>
          <p:nvPr/>
        </p:nvSpPr>
        <p:spPr>
          <a:xfrm>
            <a:off x="6329051" y="5220446"/>
            <a:ext cx="2834244" cy="646331"/>
          </a:xfrm>
          <a:prstGeom prst="rect">
            <a:avLst/>
          </a:prstGeom>
          <a:noFill/>
          <a:ln w="19050">
            <a:solidFill>
              <a:srgbClr val="C00000"/>
            </a:solidFill>
          </a:ln>
        </p:spPr>
        <p:txBody>
          <a:bodyPr wrap="square" rtlCol="0">
            <a:spAutoFit/>
          </a:bodyPr>
          <a:lstStyle/>
          <a:p>
            <a:r>
              <a:rPr lang="en-US" b="1" dirty="0" smtClean="0"/>
              <a:t>Submission of SAST Report to INRA in </a:t>
            </a:r>
            <a:r>
              <a:rPr lang="en-US" b="1" dirty="0" smtClean="0">
                <a:solidFill>
                  <a:srgbClr val="0000FF"/>
                </a:solidFill>
              </a:rPr>
              <a:t>May 2020</a:t>
            </a:r>
            <a:endParaRPr lang="en-US" b="1" dirty="0">
              <a:solidFill>
                <a:srgbClr val="0000FF"/>
              </a:solidFill>
            </a:endParaRPr>
          </a:p>
        </p:txBody>
      </p:sp>
      <p:sp>
        <p:nvSpPr>
          <p:cNvPr id="2" name="TextBox 1"/>
          <p:cNvSpPr txBox="1"/>
          <p:nvPr/>
        </p:nvSpPr>
        <p:spPr>
          <a:xfrm>
            <a:off x="-21974" y="2239454"/>
            <a:ext cx="1751663" cy="646331"/>
          </a:xfrm>
          <a:prstGeom prst="rect">
            <a:avLst/>
          </a:prstGeom>
          <a:solidFill>
            <a:schemeClr val="accent1"/>
          </a:solidFill>
          <a:ln w="19050">
            <a:solidFill>
              <a:srgbClr val="0000FF"/>
            </a:solidFill>
          </a:ln>
        </p:spPr>
        <p:txBody>
          <a:bodyPr wrap="square" rtlCol="0">
            <a:spAutoFit/>
          </a:bodyPr>
          <a:lstStyle/>
          <a:p>
            <a:r>
              <a:rPr lang="en-US" dirty="0" smtClean="0"/>
              <a:t>Kick-off meeting</a:t>
            </a:r>
          </a:p>
          <a:p>
            <a:r>
              <a:rPr lang="en-US" dirty="0" smtClean="0"/>
              <a:t>Inception Report</a:t>
            </a:r>
            <a:endParaRPr lang="en-US" dirty="0"/>
          </a:p>
        </p:txBody>
      </p:sp>
      <p:sp>
        <p:nvSpPr>
          <p:cNvPr id="13" name="TextBox 12"/>
          <p:cNvSpPr txBox="1"/>
          <p:nvPr/>
        </p:nvSpPr>
        <p:spPr>
          <a:xfrm>
            <a:off x="570038" y="3207849"/>
            <a:ext cx="1611210" cy="646331"/>
          </a:xfrm>
          <a:prstGeom prst="rect">
            <a:avLst/>
          </a:prstGeom>
          <a:solidFill>
            <a:schemeClr val="accent1"/>
          </a:solidFill>
          <a:ln w="19050">
            <a:solidFill>
              <a:srgbClr val="0000FF"/>
            </a:solidFill>
          </a:ln>
        </p:spPr>
        <p:txBody>
          <a:bodyPr wrap="square" rtlCol="0">
            <a:spAutoFit/>
          </a:bodyPr>
          <a:lstStyle>
            <a:defPPr>
              <a:defRPr lang="en-US"/>
            </a:defPPr>
          </a:lstStyle>
          <a:p>
            <a:r>
              <a:rPr lang="en-US" dirty="0"/>
              <a:t>Data Collection</a:t>
            </a:r>
          </a:p>
          <a:p>
            <a:r>
              <a:rPr lang="en-US" dirty="0"/>
              <a:t>Gap Analysis</a:t>
            </a:r>
          </a:p>
        </p:txBody>
      </p:sp>
      <p:sp>
        <p:nvSpPr>
          <p:cNvPr id="14" name="TextBox 13"/>
          <p:cNvSpPr txBox="1"/>
          <p:nvPr/>
        </p:nvSpPr>
        <p:spPr>
          <a:xfrm>
            <a:off x="1067979" y="4125453"/>
            <a:ext cx="2226537" cy="369332"/>
          </a:xfrm>
          <a:prstGeom prst="rect">
            <a:avLst/>
          </a:prstGeom>
          <a:solidFill>
            <a:schemeClr val="accent1"/>
          </a:solidFill>
          <a:ln w="19050">
            <a:solidFill>
              <a:srgbClr val="0000FF"/>
            </a:solidFill>
          </a:ln>
        </p:spPr>
        <p:txBody>
          <a:bodyPr wrap="square" rtlCol="0">
            <a:spAutoFit/>
          </a:bodyPr>
          <a:lstStyle>
            <a:defPPr>
              <a:defRPr lang="en-US"/>
            </a:defPPr>
          </a:lstStyle>
          <a:p>
            <a:r>
              <a:rPr lang="en-US" dirty="0"/>
              <a:t>Technical Visit Report</a:t>
            </a:r>
          </a:p>
        </p:txBody>
      </p:sp>
      <p:sp>
        <p:nvSpPr>
          <p:cNvPr id="15" name="TextBox 14"/>
          <p:cNvSpPr txBox="1"/>
          <p:nvPr/>
        </p:nvSpPr>
        <p:spPr>
          <a:xfrm>
            <a:off x="1606223" y="4621420"/>
            <a:ext cx="2997808" cy="584775"/>
          </a:xfrm>
          <a:prstGeom prst="rect">
            <a:avLst/>
          </a:prstGeom>
          <a:solidFill>
            <a:schemeClr val="accent1"/>
          </a:solidFill>
          <a:ln w="19050">
            <a:solidFill>
              <a:srgbClr val="0000FF"/>
            </a:solidFill>
          </a:ln>
        </p:spPr>
        <p:txBody>
          <a:bodyPr wrap="square" rtlCol="0">
            <a:spAutoFit/>
          </a:bodyPr>
          <a:lstStyle>
            <a:defPPr>
              <a:defRPr lang="en-US"/>
            </a:defPPr>
          </a:lstStyle>
          <a:p>
            <a:r>
              <a:rPr lang="en-US" sz="1600" dirty="0"/>
              <a:t>Self-assessment </a:t>
            </a:r>
            <a:r>
              <a:rPr lang="en-US" sz="1600" dirty="0" smtClean="0"/>
              <a:t>Methodology</a:t>
            </a:r>
          </a:p>
          <a:p>
            <a:r>
              <a:rPr lang="en-US" sz="1600" dirty="0" smtClean="0"/>
              <a:t>SAST report drafting plan</a:t>
            </a:r>
            <a:endParaRPr lang="en-US" sz="1600" dirty="0"/>
          </a:p>
        </p:txBody>
      </p:sp>
      <p:sp>
        <p:nvSpPr>
          <p:cNvPr id="16" name="TextBox 15"/>
          <p:cNvSpPr txBox="1"/>
          <p:nvPr/>
        </p:nvSpPr>
        <p:spPr>
          <a:xfrm>
            <a:off x="2337406" y="5358945"/>
            <a:ext cx="3028425" cy="338554"/>
          </a:xfrm>
          <a:prstGeom prst="rect">
            <a:avLst/>
          </a:prstGeom>
          <a:solidFill>
            <a:schemeClr val="accent1"/>
          </a:solidFill>
          <a:ln w="19050">
            <a:solidFill>
              <a:srgbClr val="0000FF"/>
            </a:solidFill>
          </a:ln>
        </p:spPr>
        <p:txBody>
          <a:bodyPr wrap="square" rtlCol="0">
            <a:spAutoFit/>
          </a:bodyPr>
          <a:lstStyle>
            <a:defPPr>
              <a:defRPr lang="en-US"/>
            </a:defPPr>
          </a:lstStyle>
          <a:p>
            <a:pPr algn="ctr"/>
            <a:r>
              <a:rPr lang="en-US" sz="1600" dirty="0" smtClean="0"/>
              <a:t>SAST Report Draft</a:t>
            </a:r>
            <a:endParaRPr lang="en-US" sz="1600" dirty="0"/>
          </a:p>
        </p:txBody>
      </p:sp>
      <p:sp>
        <p:nvSpPr>
          <p:cNvPr id="17" name="TextBox 16"/>
          <p:cNvSpPr txBox="1"/>
          <p:nvPr/>
        </p:nvSpPr>
        <p:spPr>
          <a:xfrm>
            <a:off x="2743200" y="5838609"/>
            <a:ext cx="3490228" cy="584775"/>
          </a:xfrm>
          <a:prstGeom prst="rect">
            <a:avLst/>
          </a:prstGeom>
          <a:solidFill>
            <a:schemeClr val="accent1"/>
          </a:solidFill>
          <a:ln w="19050">
            <a:solidFill>
              <a:srgbClr val="0000FF"/>
            </a:solidFill>
          </a:ln>
        </p:spPr>
        <p:txBody>
          <a:bodyPr wrap="square" rtlCol="0">
            <a:spAutoFit/>
          </a:bodyPr>
          <a:lstStyle>
            <a:defPPr>
              <a:defRPr lang="en-US"/>
            </a:defPPr>
          </a:lstStyle>
          <a:p>
            <a:pPr algn="ctr"/>
            <a:r>
              <a:rPr lang="en-US" sz="1600" dirty="0"/>
              <a:t>Safety </a:t>
            </a:r>
            <a:r>
              <a:rPr lang="en-US" sz="1600" dirty="0" smtClean="0"/>
              <a:t>improvement Recommendations</a:t>
            </a:r>
          </a:p>
          <a:p>
            <a:pPr algn="ctr"/>
            <a:r>
              <a:rPr lang="en-US" sz="1600" dirty="0" smtClean="0"/>
              <a:t>EC comments incorporated</a:t>
            </a:r>
            <a:endParaRPr lang="en-US" sz="1600" dirty="0"/>
          </a:p>
        </p:txBody>
      </p:sp>
      <p:sp>
        <p:nvSpPr>
          <p:cNvPr id="18" name="TextBox 17"/>
          <p:cNvSpPr txBox="1"/>
          <p:nvPr/>
        </p:nvSpPr>
        <p:spPr>
          <a:xfrm>
            <a:off x="5986056" y="6527471"/>
            <a:ext cx="2447658" cy="338554"/>
          </a:xfrm>
          <a:prstGeom prst="rect">
            <a:avLst/>
          </a:prstGeom>
          <a:solidFill>
            <a:schemeClr val="accent1"/>
          </a:solidFill>
          <a:ln w="19050">
            <a:solidFill>
              <a:srgbClr val="0000FF"/>
            </a:solidFill>
          </a:ln>
        </p:spPr>
        <p:txBody>
          <a:bodyPr wrap="square" rtlCol="0">
            <a:spAutoFit/>
          </a:bodyPr>
          <a:lstStyle>
            <a:defPPr>
              <a:defRPr lang="en-US"/>
            </a:defPPr>
          </a:lstStyle>
          <a:p>
            <a:r>
              <a:rPr lang="en-US" sz="1600" dirty="0"/>
              <a:t>SAST Report Finalization</a:t>
            </a:r>
          </a:p>
        </p:txBody>
      </p:sp>
      <p:cxnSp>
        <p:nvCxnSpPr>
          <p:cNvPr id="19" name="Straight Arrow Connector 18"/>
          <p:cNvCxnSpPr/>
          <p:nvPr/>
        </p:nvCxnSpPr>
        <p:spPr>
          <a:xfrm>
            <a:off x="990600" y="1512332"/>
            <a:ext cx="0" cy="71376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905000" y="2074248"/>
            <a:ext cx="0" cy="1133601"/>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743200" y="2747285"/>
            <a:ext cx="0" cy="137816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810000" y="3436369"/>
            <a:ext cx="9896" cy="117395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042261" y="4280084"/>
            <a:ext cx="0" cy="1078861"/>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931033" y="5119729"/>
            <a:ext cx="0" cy="74704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781800" y="5866777"/>
            <a:ext cx="0" cy="673037"/>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ular Callout 8"/>
          <p:cNvSpPr/>
          <p:nvPr/>
        </p:nvSpPr>
        <p:spPr>
          <a:xfrm>
            <a:off x="6629400" y="2357090"/>
            <a:ext cx="914400" cy="441129"/>
          </a:xfrm>
          <a:prstGeom prst="wedgeRoundRectCallout">
            <a:avLst>
              <a:gd name="adj1" fmla="val -75378"/>
              <a:gd name="adj2" fmla="val 95452"/>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TASK 1</a:t>
            </a:r>
            <a:endParaRPr lang="en-US" b="1" dirty="0"/>
          </a:p>
        </p:txBody>
      </p:sp>
      <p:sp>
        <p:nvSpPr>
          <p:cNvPr id="26" name="Rounded Rectangular Callout 25"/>
          <p:cNvSpPr/>
          <p:nvPr/>
        </p:nvSpPr>
        <p:spPr>
          <a:xfrm>
            <a:off x="8153400" y="4445211"/>
            <a:ext cx="1009895" cy="441129"/>
          </a:xfrm>
          <a:prstGeom prst="wedgeRoundRectCallout">
            <a:avLst>
              <a:gd name="adj1" fmla="val -53739"/>
              <a:gd name="adj2" fmla="val 114296"/>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TASK 3</a:t>
            </a:r>
            <a:endParaRPr lang="en-US" b="1" dirty="0"/>
          </a:p>
        </p:txBody>
      </p:sp>
      <p:sp>
        <p:nvSpPr>
          <p:cNvPr id="28" name="Rounded Rectangular Callout 27"/>
          <p:cNvSpPr/>
          <p:nvPr/>
        </p:nvSpPr>
        <p:spPr>
          <a:xfrm>
            <a:off x="7550233" y="2962587"/>
            <a:ext cx="914400" cy="441129"/>
          </a:xfrm>
          <a:prstGeom prst="wedgeRoundRectCallout">
            <a:avLst>
              <a:gd name="adj1" fmla="val -75378"/>
              <a:gd name="adj2" fmla="val 95452"/>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TASK 2</a:t>
            </a:r>
            <a:endParaRPr lang="en-US" b="1" dirty="0"/>
          </a:p>
        </p:txBody>
      </p:sp>
      <p:sp>
        <p:nvSpPr>
          <p:cNvPr id="31" name="Rounded Rectangular Callout 30"/>
          <p:cNvSpPr/>
          <p:nvPr/>
        </p:nvSpPr>
        <p:spPr>
          <a:xfrm>
            <a:off x="2895600" y="1071203"/>
            <a:ext cx="914400" cy="441129"/>
          </a:xfrm>
          <a:prstGeom prst="wedgeRoundRectCallout">
            <a:avLst>
              <a:gd name="adj1" fmla="val -87066"/>
              <a:gd name="adj2" fmla="val 20075"/>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TASK 0</a:t>
            </a:r>
            <a:endParaRPr lang="en-US" b="1" dirty="0"/>
          </a:p>
        </p:txBody>
      </p:sp>
      <p:sp>
        <p:nvSpPr>
          <p:cNvPr id="32" name="Rounded Rectangular Callout 31"/>
          <p:cNvSpPr/>
          <p:nvPr/>
        </p:nvSpPr>
        <p:spPr>
          <a:xfrm>
            <a:off x="4628059" y="1263787"/>
            <a:ext cx="914400" cy="441129"/>
          </a:xfrm>
          <a:prstGeom prst="wedgeRoundRectCallout">
            <a:avLst>
              <a:gd name="adj1" fmla="val -75378"/>
              <a:gd name="adj2" fmla="val 95452"/>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TASK 1</a:t>
            </a:r>
            <a:endParaRPr lang="en-US" b="1" dirty="0"/>
          </a:p>
        </p:txBody>
      </p:sp>
      <p:sp>
        <p:nvSpPr>
          <p:cNvPr id="33" name="Rounded Rectangular Callout 32"/>
          <p:cNvSpPr/>
          <p:nvPr/>
        </p:nvSpPr>
        <p:spPr>
          <a:xfrm>
            <a:off x="5867400" y="1704916"/>
            <a:ext cx="914400" cy="441129"/>
          </a:xfrm>
          <a:prstGeom prst="wedgeRoundRectCallout">
            <a:avLst>
              <a:gd name="adj1" fmla="val -75378"/>
              <a:gd name="adj2" fmla="val 95452"/>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TASK 1</a:t>
            </a:r>
            <a:endParaRPr lang="en-US" b="1" dirty="0"/>
          </a:p>
        </p:txBody>
      </p:sp>
      <p:sp>
        <p:nvSpPr>
          <p:cNvPr id="34" name="Rounded Rectangular Callout 33"/>
          <p:cNvSpPr/>
          <p:nvPr/>
        </p:nvSpPr>
        <p:spPr>
          <a:xfrm>
            <a:off x="8077200" y="3755729"/>
            <a:ext cx="914400" cy="441129"/>
          </a:xfrm>
          <a:prstGeom prst="wedgeRoundRectCallout">
            <a:avLst>
              <a:gd name="adj1" fmla="val -75378"/>
              <a:gd name="adj2" fmla="val 95452"/>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TASK 2</a:t>
            </a:r>
            <a:endParaRPr lang="en-US" b="1" dirty="0"/>
          </a:p>
        </p:txBody>
      </p:sp>
    </p:spTree>
    <p:extLst>
      <p:ext uri="{BB962C8B-B14F-4D97-AF65-F5344CB8AC3E}">
        <p14:creationId xmlns:p14="http://schemas.microsoft.com/office/powerpoint/2010/main" val="27498588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heel(1)">
                                      <p:cBhvr>
                                        <p:cTn id="13" dur="2000"/>
                                        <p:tgtEl>
                                          <p:spTgt spid="19"/>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1" presetClass="entr" presetSubtype="1"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heel(1)">
                                      <p:cBhvr>
                                        <p:cTn id="27" dur="2000"/>
                                        <p:tgtEl>
                                          <p:spTgt spid="20"/>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heel(1)">
                                      <p:cBhvr>
                                        <p:cTn id="30" dur="2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21" presetClass="entr" presetSubtype="1"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heel(1)">
                                      <p:cBhvr>
                                        <p:cTn id="41" dur="2000"/>
                                        <p:tgtEl>
                                          <p:spTgt spid="23"/>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heel(1)">
                                      <p:cBhvr>
                                        <p:cTn id="44" dur="20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par>
                          <p:cTn id="52" fill="hold">
                            <p:stCondLst>
                              <p:cond delay="1000"/>
                            </p:stCondLst>
                            <p:childTnLst>
                              <p:par>
                                <p:cTn id="53" presetID="21" presetClass="entr" presetSubtype="1"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heel(1)">
                                      <p:cBhvr>
                                        <p:cTn id="55" dur="2000"/>
                                        <p:tgtEl>
                                          <p:spTgt spid="25"/>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heel(1)">
                                      <p:cBhvr>
                                        <p:cTn id="58" dur="20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par>
                          <p:cTn id="66" fill="hold">
                            <p:stCondLst>
                              <p:cond delay="1000"/>
                            </p:stCondLst>
                            <p:childTnLst>
                              <p:par>
                                <p:cTn id="67" presetID="21" presetClass="entr" presetSubtype="1"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heel(1)">
                                      <p:cBhvr>
                                        <p:cTn id="69" dur="2000"/>
                                        <p:tgtEl>
                                          <p:spTgt spid="27"/>
                                        </p:tgtEl>
                                      </p:cBhvr>
                                    </p:animEffect>
                                  </p:childTnLst>
                                </p:cTn>
                              </p:par>
                              <p:par>
                                <p:cTn id="70" presetID="21" presetClass="entr" presetSubtype="1"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heel(1)">
                                      <p:cBhvr>
                                        <p:cTn id="72" dur="20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1000"/>
                                        <p:tgtEl>
                                          <p:spTgt spid="11"/>
                                        </p:tgtEl>
                                      </p:cBhvr>
                                    </p:animEffect>
                                    <p:anim calcmode="lin" valueType="num">
                                      <p:cBhvr>
                                        <p:cTn id="78" dur="1000" fill="hold"/>
                                        <p:tgtEl>
                                          <p:spTgt spid="11"/>
                                        </p:tgtEl>
                                        <p:attrNameLst>
                                          <p:attrName>ppt_x</p:attrName>
                                        </p:attrNameLst>
                                      </p:cBhvr>
                                      <p:tavLst>
                                        <p:tav tm="0">
                                          <p:val>
                                            <p:strVal val="#ppt_x"/>
                                          </p:val>
                                        </p:tav>
                                        <p:tav tm="100000">
                                          <p:val>
                                            <p:strVal val="#ppt_x"/>
                                          </p:val>
                                        </p:tav>
                                      </p:tavLst>
                                    </p:anim>
                                    <p:anim calcmode="lin" valueType="num">
                                      <p:cBhvr>
                                        <p:cTn id="79" dur="1000" fill="hold"/>
                                        <p:tgtEl>
                                          <p:spTgt spid="11"/>
                                        </p:tgtEl>
                                        <p:attrNameLst>
                                          <p:attrName>ppt_y</p:attrName>
                                        </p:attrNameLst>
                                      </p:cBhvr>
                                      <p:tavLst>
                                        <p:tav tm="0">
                                          <p:val>
                                            <p:strVal val="#ppt_y+.1"/>
                                          </p:val>
                                        </p:tav>
                                        <p:tav tm="100000">
                                          <p:val>
                                            <p:strVal val="#ppt_y"/>
                                          </p:val>
                                        </p:tav>
                                      </p:tavLst>
                                    </p:anim>
                                  </p:childTnLst>
                                </p:cTn>
                              </p:par>
                            </p:childTnLst>
                          </p:cTn>
                        </p:par>
                        <p:par>
                          <p:cTn id="80" fill="hold">
                            <p:stCondLst>
                              <p:cond delay="1000"/>
                            </p:stCondLst>
                            <p:childTnLst>
                              <p:par>
                                <p:cTn id="81" presetID="21" presetClass="entr" presetSubtype="1"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heel(1)">
                                      <p:cBhvr>
                                        <p:cTn id="83" dur="2000"/>
                                        <p:tgtEl>
                                          <p:spTgt spid="29"/>
                                        </p:tgtEl>
                                      </p:cBhvr>
                                    </p:animEffect>
                                  </p:childTnLst>
                                </p:cTn>
                              </p:par>
                              <p:par>
                                <p:cTn id="84" presetID="21" presetClass="entr" presetSubtype="1"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wheel(1)">
                                      <p:cBhvr>
                                        <p:cTn id="86" dur="2000"/>
                                        <p:tgtEl>
                                          <p:spTgt spid="17"/>
                                        </p:tgtEl>
                                      </p:cBhvr>
                                    </p:animEffec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fade">
                                      <p:cBhvr>
                                        <p:cTn id="91" dur="1000"/>
                                        <p:tgtEl>
                                          <p:spTgt spid="12"/>
                                        </p:tgtEl>
                                      </p:cBhvr>
                                    </p:animEffect>
                                    <p:anim calcmode="lin" valueType="num">
                                      <p:cBhvr>
                                        <p:cTn id="92" dur="1000" fill="hold"/>
                                        <p:tgtEl>
                                          <p:spTgt spid="12"/>
                                        </p:tgtEl>
                                        <p:attrNameLst>
                                          <p:attrName>ppt_x</p:attrName>
                                        </p:attrNameLst>
                                      </p:cBhvr>
                                      <p:tavLst>
                                        <p:tav tm="0">
                                          <p:val>
                                            <p:strVal val="#ppt_x"/>
                                          </p:val>
                                        </p:tav>
                                        <p:tav tm="100000">
                                          <p:val>
                                            <p:strVal val="#ppt_x"/>
                                          </p:val>
                                        </p:tav>
                                      </p:tavLst>
                                    </p:anim>
                                    <p:anim calcmode="lin" valueType="num">
                                      <p:cBhvr>
                                        <p:cTn id="93" dur="1000" fill="hold"/>
                                        <p:tgtEl>
                                          <p:spTgt spid="12"/>
                                        </p:tgtEl>
                                        <p:attrNameLst>
                                          <p:attrName>ppt_y</p:attrName>
                                        </p:attrNameLst>
                                      </p:cBhvr>
                                      <p:tavLst>
                                        <p:tav tm="0">
                                          <p:val>
                                            <p:strVal val="#ppt_y+.1"/>
                                          </p:val>
                                        </p:tav>
                                        <p:tav tm="100000">
                                          <p:val>
                                            <p:strVal val="#ppt_y"/>
                                          </p:val>
                                        </p:tav>
                                      </p:tavLst>
                                    </p:anim>
                                  </p:childTnLst>
                                </p:cTn>
                              </p:par>
                            </p:childTnLst>
                          </p:cTn>
                        </p:par>
                        <p:par>
                          <p:cTn id="94" fill="hold">
                            <p:stCondLst>
                              <p:cond delay="1000"/>
                            </p:stCondLst>
                            <p:childTnLst>
                              <p:par>
                                <p:cTn id="95" presetID="21" presetClass="entr" presetSubtype="1" fill="hold" nodeType="after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wheel(1)">
                                      <p:cBhvr>
                                        <p:cTn id="97" dur="2000"/>
                                        <p:tgtEl>
                                          <p:spTgt spid="30"/>
                                        </p:tgtEl>
                                      </p:cBhvr>
                                    </p:animEffect>
                                  </p:childTnLst>
                                </p:cTn>
                              </p:par>
                              <p:par>
                                <p:cTn id="98" presetID="21" presetClass="entr" presetSubtype="1" fill="hold" grpId="0" nodeType="with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wheel(1)">
                                      <p:cBhvr>
                                        <p:cTn id="100" dur="2000"/>
                                        <p:tgtEl>
                                          <p:spTgt spid="18"/>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31"/>
                                        </p:tgtEl>
                                        <p:attrNameLst>
                                          <p:attrName>style.visibility</p:attrName>
                                        </p:attrNameLst>
                                      </p:cBhvr>
                                      <p:to>
                                        <p:strVal val="visible"/>
                                      </p:to>
                                    </p:set>
                                    <p:anim calcmode="lin" valueType="num">
                                      <p:cBhvr additive="base">
                                        <p:cTn id="105" dur="1000" fill="hold"/>
                                        <p:tgtEl>
                                          <p:spTgt spid="31"/>
                                        </p:tgtEl>
                                        <p:attrNameLst>
                                          <p:attrName>ppt_x</p:attrName>
                                        </p:attrNameLst>
                                      </p:cBhvr>
                                      <p:tavLst>
                                        <p:tav tm="0">
                                          <p:val>
                                            <p:strVal val="#ppt_x"/>
                                          </p:val>
                                        </p:tav>
                                        <p:tav tm="100000">
                                          <p:val>
                                            <p:strVal val="#ppt_x"/>
                                          </p:val>
                                        </p:tav>
                                      </p:tavLst>
                                    </p:anim>
                                    <p:anim calcmode="lin" valueType="num">
                                      <p:cBhvr additive="base">
                                        <p:cTn id="106" dur="1000" fill="hold"/>
                                        <p:tgtEl>
                                          <p:spTgt spid="31"/>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additive="base">
                                        <p:cTn id="109" dur="1000" fill="hold"/>
                                        <p:tgtEl>
                                          <p:spTgt spid="32"/>
                                        </p:tgtEl>
                                        <p:attrNameLst>
                                          <p:attrName>ppt_x</p:attrName>
                                        </p:attrNameLst>
                                      </p:cBhvr>
                                      <p:tavLst>
                                        <p:tav tm="0">
                                          <p:val>
                                            <p:strVal val="#ppt_x"/>
                                          </p:val>
                                        </p:tav>
                                        <p:tav tm="100000">
                                          <p:val>
                                            <p:strVal val="#ppt_x"/>
                                          </p:val>
                                        </p:tav>
                                      </p:tavLst>
                                    </p:anim>
                                    <p:anim calcmode="lin" valueType="num">
                                      <p:cBhvr additive="base">
                                        <p:cTn id="110" dur="1000" fill="hold"/>
                                        <p:tgtEl>
                                          <p:spTgt spid="32"/>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 calcmode="lin" valueType="num">
                                      <p:cBhvr additive="base">
                                        <p:cTn id="113" dur="1000" fill="hold"/>
                                        <p:tgtEl>
                                          <p:spTgt spid="33"/>
                                        </p:tgtEl>
                                        <p:attrNameLst>
                                          <p:attrName>ppt_x</p:attrName>
                                        </p:attrNameLst>
                                      </p:cBhvr>
                                      <p:tavLst>
                                        <p:tav tm="0">
                                          <p:val>
                                            <p:strVal val="#ppt_x"/>
                                          </p:val>
                                        </p:tav>
                                        <p:tav tm="100000">
                                          <p:val>
                                            <p:strVal val="#ppt_x"/>
                                          </p:val>
                                        </p:tav>
                                      </p:tavLst>
                                    </p:anim>
                                    <p:anim calcmode="lin" valueType="num">
                                      <p:cBhvr additive="base">
                                        <p:cTn id="114" dur="1000" fill="hold"/>
                                        <p:tgtEl>
                                          <p:spTgt spid="33"/>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9"/>
                                        </p:tgtEl>
                                        <p:attrNameLst>
                                          <p:attrName>style.visibility</p:attrName>
                                        </p:attrNameLst>
                                      </p:cBhvr>
                                      <p:to>
                                        <p:strVal val="visible"/>
                                      </p:to>
                                    </p:set>
                                    <p:anim calcmode="lin" valueType="num">
                                      <p:cBhvr additive="base">
                                        <p:cTn id="117" dur="1000" fill="hold"/>
                                        <p:tgtEl>
                                          <p:spTgt spid="9"/>
                                        </p:tgtEl>
                                        <p:attrNameLst>
                                          <p:attrName>ppt_x</p:attrName>
                                        </p:attrNameLst>
                                      </p:cBhvr>
                                      <p:tavLst>
                                        <p:tav tm="0">
                                          <p:val>
                                            <p:strVal val="#ppt_x"/>
                                          </p:val>
                                        </p:tav>
                                        <p:tav tm="100000">
                                          <p:val>
                                            <p:strVal val="#ppt_x"/>
                                          </p:val>
                                        </p:tav>
                                      </p:tavLst>
                                    </p:anim>
                                    <p:anim calcmode="lin" valueType="num">
                                      <p:cBhvr additive="base">
                                        <p:cTn id="118" dur="1000" fill="hold"/>
                                        <p:tgtEl>
                                          <p:spTgt spid="9"/>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28"/>
                                        </p:tgtEl>
                                        <p:attrNameLst>
                                          <p:attrName>style.visibility</p:attrName>
                                        </p:attrNameLst>
                                      </p:cBhvr>
                                      <p:to>
                                        <p:strVal val="visible"/>
                                      </p:to>
                                    </p:set>
                                    <p:anim calcmode="lin" valueType="num">
                                      <p:cBhvr additive="base">
                                        <p:cTn id="121" dur="1000" fill="hold"/>
                                        <p:tgtEl>
                                          <p:spTgt spid="28"/>
                                        </p:tgtEl>
                                        <p:attrNameLst>
                                          <p:attrName>ppt_x</p:attrName>
                                        </p:attrNameLst>
                                      </p:cBhvr>
                                      <p:tavLst>
                                        <p:tav tm="0">
                                          <p:val>
                                            <p:strVal val="#ppt_x"/>
                                          </p:val>
                                        </p:tav>
                                        <p:tav tm="100000">
                                          <p:val>
                                            <p:strVal val="#ppt_x"/>
                                          </p:val>
                                        </p:tav>
                                      </p:tavLst>
                                    </p:anim>
                                    <p:anim calcmode="lin" valueType="num">
                                      <p:cBhvr additive="base">
                                        <p:cTn id="122" dur="1000" fill="hold"/>
                                        <p:tgtEl>
                                          <p:spTgt spid="28"/>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 calcmode="lin" valueType="num">
                                      <p:cBhvr additive="base">
                                        <p:cTn id="125" dur="1000" fill="hold"/>
                                        <p:tgtEl>
                                          <p:spTgt spid="34"/>
                                        </p:tgtEl>
                                        <p:attrNameLst>
                                          <p:attrName>ppt_x</p:attrName>
                                        </p:attrNameLst>
                                      </p:cBhvr>
                                      <p:tavLst>
                                        <p:tav tm="0">
                                          <p:val>
                                            <p:strVal val="#ppt_x"/>
                                          </p:val>
                                        </p:tav>
                                        <p:tav tm="100000">
                                          <p:val>
                                            <p:strVal val="#ppt_x"/>
                                          </p:val>
                                        </p:tav>
                                      </p:tavLst>
                                    </p:anim>
                                    <p:anim calcmode="lin" valueType="num">
                                      <p:cBhvr additive="base">
                                        <p:cTn id="126" dur="1000" fill="hold"/>
                                        <p:tgtEl>
                                          <p:spTgt spid="34"/>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26"/>
                                        </p:tgtEl>
                                        <p:attrNameLst>
                                          <p:attrName>style.visibility</p:attrName>
                                        </p:attrNameLst>
                                      </p:cBhvr>
                                      <p:to>
                                        <p:strVal val="visible"/>
                                      </p:to>
                                    </p:set>
                                    <p:anim calcmode="lin" valueType="num">
                                      <p:cBhvr additive="base">
                                        <p:cTn id="129" dur="1000" fill="hold"/>
                                        <p:tgtEl>
                                          <p:spTgt spid="26"/>
                                        </p:tgtEl>
                                        <p:attrNameLst>
                                          <p:attrName>ppt_x</p:attrName>
                                        </p:attrNameLst>
                                      </p:cBhvr>
                                      <p:tavLst>
                                        <p:tav tm="0">
                                          <p:val>
                                            <p:strVal val="#ppt_x"/>
                                          </p:val>
                                        </p:tav>
                                        <p:tav tm="100000">
                                          <p:val>
                                            <p:strVal val="#ppt_x"/>
                                          </p:val>
                                        </p:tav>
                                      </p:tavLst>
                                    </p:anim>
                                    <p:anim calcmode="lin" valueType="num">
                                      <p:cBhvr additive="base">
                                        <p:cTn id="130"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2" grpId="0" animBg="1"/>
      <p:bldP spid="13" grpId="0" animBg="1"/>
      <p:bldP spid="14" grpId="0" animBg="1"/>
      <p:bldP spid="15" grpId="0" animBg="1"/>
      <p:bldP spid="16" grpId="0" animBg="1"/>
      <p:bldP spid="17" grpId="0" animBg="1"/>
      <p:bldP spid="18" grpId="0" animBg="1"/>
      <p:bldP spid="9" grpId="0" animBg="1"/>
      <p:bldP spid="26" grpId="0" animBg="1"/>
      <p:bldP spid="28" grpId="0" animBg="1"/>
      <p:bldP spid="31" grpId="0" animBg="1"/>
      <p:bldP spid="32" grpId="0" animBg="1"/>
      <p:bldP spid="3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solidFill>
                  <a:prstClr val="black">
                    <a:tint val="75000"/>
                  </a:prstClr>
                </a:solidFill>
              </a:rPr>
              <a:pPr>
                <a:defRPr/>
              </a:pPr>
              <a:t>4</a:t>
            </a:fld>
            <a:endParaRPr lang="en-US">
              <a:solidFill>
                <a:prstClr val="black">
                  <a:tint val="75000"/>
                </a:prstClr>
              </a:solidFill>
            </a:endParaRPr>
          </a:p>
        </p:txBody>
      </p:sp>
      <p:sp>
        <p:nvSpPr>
          <p:cNvPr id="3" name="TextBox 2"/>
          <p:cNvSpPr txBox="1"/>
          <p:nvPr/>
        </p:nvSpPr>
        <p:spPr>
          <a:xfrm>
            <a:off x="152400" y="304800"/>
            <a:ext cx="7924800" cy="523220"/>
          </a:xfrm>
          <a:prstGeom prst="rect">
            <a:avLst/>
          </a:prstGeom>
          <a:noFill/>
        </p:spPr>
        <p:txBody>
          <a:bodyPr wrap="square" rtlCol="0">
            <a:spAutoFit/>
          </a:bodyPr>
          <a:lstStyle/>
          <a:p>
            <a:r>
              <a:rPr lang="en-US" sz="2800" b="1" dirty="0">
                <a:solidFill>
                  <a:schemeClr val="bg1"/>
                </a:solidFill>
              </a:rPr>
              <a:t>Review of Tentative Time-table of Future Activities</a:t>
            </a:r>
          </a:p>
        </p:txBody>
      </p:sp>
      <p:sp>
        <p:nvSpPr>
          <p:cNvPr id="5" name="TextBox 4"/>
          <p:cNvSpPr txBox="1"/>
          <p:nvPr/>
        </p:nvSpPr>
        <p:spPr>
          <a:xfrm>
            <a:off x="685800" y="1524000"/>
            <a:ext cx="184731" cy="646331"/>
          </a:xfrm>
          <a:prstGeom prst="rect">
            <a:avLst/>
          </a:prstGeom>
          <a:noFill/>
        </p:spPr>
        <p:txBody>
          <a:bodyPr wrap="none" rtlCol="0">
            <a:spAutoFit/>
          </a:bodyPr>
          <a:lstStyle/>
          <a:p>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320141"/>
            <a:ext cx="4947551"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1320141"/>
            <a:ext cx="4114800" cy="5016758"/>
          </a:xfrm>
          <a:prstGeom prst="rect">
            <a:avLst/>
          </a:prstGeom>
          <a:noFill/>
        </p:spPr>
        <p:txBody>
          <a:bodyPr wrap="square" rtlCol="0">
            <a:spAutoFit/>
          </a:bodyPr>
          <a:lstStyle/>
          <a:p>
            <a:pPr marL="285750" indent="-285750" algn="just">
              <a:buFont typeface="Wingdings" panose="05000000000000000000" pitchFamily="2" charset="2"/>
              <a:buChar char="q"/>
            </a:pPr>
            <a:r>
              <a:rPr lang="en-US" sz="1600" b="1" dirty="0" smtClean="0">
                <a:solidFill>
                  <a:srgbClr val="0000FF"/>
                </a:solidFill>
              </a:rPr>
              <a:t>Remaining tasks </a:t>
            </a:r>
            <a:r>
              <a:rPr lang="en-US" sz="1600" b="1" dirty="0" smtClean="0">
                <a:solidFill>
                  <a:srgbClr val="FF0000"/>
                </a:solidFill>
              </a:rPr>
              <a:t>(4, 5) </a:t>
            </a:r>
            <a:r>
              <a:rPr lang="en-US" sz="1600" b="1" dirty="0" smtClean="0">
                <a:solidFill>
                  <a:srgbClr val="0000FF"/>
                </a:solidFill>
              </a:rPr>
              <a:t>of the project are well covered.</a:t>
            </a:r>
          </a:p>
          <a:p>
            <a:pPr algn="just"/>
            <a:endParaRPr lang="en-US" sz="1600" b="1" dirty="0" smtClean="0">
              <a:solidFill>
                <a:srgbClr val="0000FF"/>
              </a:solidFill>
            </a:endParaRPr>
          </a:p>
          <a:p>
            <a:pPr marL="285750" indent="-285750" algn="just">
              <a:buFont typeface="Wingdings" panose="05000000000000000000" pitchFamily="2" charset="2"/>
              <a:buChar char="q"/>
            </a:pPr>
            <a:r>
              <a:rPr lang="en-US" sz="1600" b="1" dirty="0" smtClean="0">
                <a:solidFill>
                  <a:srgbClr val="0000FF"/>
                </a:solidFill>
              </a:rPr>
              <a:t>Implementation of INRA comments is expected to take longer if new recommendations are proposed by INRA. </a:t>
            </a:r>
          </a:p>
          <a:p>
            <a:pPr algn="just"/>
            <a:endParaRPr lang="en-US" sz="1600" b="1" dirty="0" smtClean="0">
              <a:solidFill>
                <a:srgbClr val="0000FF"/>
              </a:solidFill>
            </a:endParaRPr>
          </a:p>
          <a:p>
            <a:pPr marL="285750" indent="-285750" algn="just">
              <a:buFont typeface="Wingdings" panose="05000000000000000000" pitchFamily="2" charset="2"/>
              <a:buChar char="q"/>
            </a:pPr>
            <a:r>
              <a:rPr lang="en-US" sz="1600" b="1" dirty="0" smtClean="0">
                <a:solidFill>
                  <a:srgbClr val="0000FF"/>
                </a:solidFill>
              </a:rPr>
              <a:t>According to </a:t>
            </a:r>
            <a:r>
              <a:rPr lang="en-US" sz="1600" b="1" dirty="0" err="1" smtClean="0">
                <a:solidFill>
                  <a:srgbClr val="0000FF"/>
                </a:solidFill>
              </a:rPr>
              <a:t>ToR</a:t>
            </a:r>
            <a:r>
              <a:rPr lang="en-US" sz="1600" b="1" dirty="0" smtClean="0">
                <a:solidFill>
                  <a:srgbClr val="0000FF"/>
                </a:solidFill>
              </a:rPr>
              <a:t>, Encourage/Support NPP in presentation of SAST report in international conferences should be considered as an activity in near future.</a:t>
            </a:r>
          </a:p>
          <a:p>
            <a:pPr algn="just"/>
            <a:endParaRPr lang="en-US" sz="1600" b="1" dirty="0" smtClean="0">
              <a:solidFill>
                <a:srgbClr val="0000FF"/>
              </a:solidFill>
            </a:endParaRPr>
          </a:p>
          <a:p>
            <a:pPr marL="285750" indent="-285750" algn="just">
              <a:buFont typeface="Wingdings" panose="05000000000000000000" pitchFamily="2" charset="2"/>
              <a:buChar char="q"/>
            </a:pPr>
            <a:r>
              <a:rPr lang="en-US" sz="1600" b="1" dirty="0">
                <a:solidFill>
                  <a:srgbClr val="0000FF"/>
                </a:solidFill>
              </a:rPr>
              <a:t>According to </a:t>
            </a:r>
            <a:r>
              <a:rPr lang="en-US" sz="1600" b="1" dirty="0" err="1" smtClean="0">
                <a:solidFill>
                  <a:srgbClr val="0000FF"/>
                </a:solidFill>
              </a:rPr>
              <a:t>ToR</a:t>
            </a:r>
            <a:r>
              <a:rPr lang="en-US" sz="1600" b="1" dirty="0" smtClean="0">
                <a:solidFill>
                  <a:srgbClr val="0000FF"/>
                </a:solidFill>
              </a:rPr>
              <a:t>, Technical Visit to EU power plants should be </a:t>
            </a:r>
            <a:r>
              <a:rPr lang="en-US" sz="1600" b="1" dirty="0">
                <a:solidFill>
                  <a:srgbClr val="0000FF"/>
                </a:solidFill>
              </a:rPr>
              <a:t>considered as an activity in near future. </a:t>
            </a:r>
            <a:r>
              <a:rPr lang="en-US" sz="1600" b="1" dirty="0" smtClean="0">
                <a:solidFill>
                  <a:srgbClr val="0000FF"/>
                </a:solidFill>
              </a:rPr>
              <a:t>.</a:t>
            </a:r>
          </a:p>
          <a:p>
            <a:pPr algn="just"/>
            <a:endParaRPr lang="en-US" sz="1600" b="1" dirty="0" smtClean="0">
              <a:solidFill>
                <a:srgbClr val="0000FF"/>
              </a:solidFill>
            </a:endParaRPr>
          </a:p>
          <a:p>
            <a:pPr marL="285750" indent="-285750" algn="just">
              <a:buFont typeface="Wingdings" panose="05000000000000000000" pitchFamily="2" charset="2"/>
              <a:buChar char="q"/>
            </a:pPr>
            <a:r>
              <a:rPr lang="en-US" sz="1600" b="1" dirty="0" smtClean="0">
                <a:solidFill>
                  <a:srgbClr val="0000FF"/>
                </a:solidFill>
              </a:rPr>
              <a:t>Bring “Direct analytical/designing support” activity forward according to End-user needs so that the end-user will be able to benefit from UJV support from now on.</a:t>
            </a:r>
            <a:endParaRPr lang="en-US" sz="1600" b="1" dirty="0">
              <a:solidFill>
                <a:srgbClr val="0000FF"/>
              </a:solidFill>
            </a:endParaRPr>
          </a:p>
        </p:txBody>
      </p:sp>
    </p:spTree>
    <p:extLst>
      <p:ext uri="{BB962C8B-B14F-4D97-AF65-F5344CB8AC3E}">
        <p14:creationId xmlns:p14="http://schemas.microsoft.com/office/powerpoint/2010/main" val="2654045198"/>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solidFill>
                  <a:prstClr val="black">
                    <a:tint val="75000"/>
                  </a:prstClr>
                </a:solidFill>
              </a:rPr>
              <a:pPr>
                <a:defRPr/>
              </a:pPr>
              <a:t>5</a:t>
            </a:fld>
            <a:endParaRPr lang="en-US">
              <a:solidFill>
                <a:prstClr val="black">
                  <a:tint val="75000"/>
                </a:prstClr>
              </a:solidFill>
            </a:endParaRPr>
          </a:p>
        </p:txBody>
      </p:sp>
      <p:sp>
        <p:nvSpPr>
          <p:cNvPr id="3" name="TextBox 2"/>
          <p:cNvSpPr txBox="1"/>
          <p:nvPr/>
        </p:nvSpPr>
        <p:spPr>
          <a:xfrm>
            <a:off x="228600" y="341293"/>
            <a:ext cx="2743200" cy="954107"/>
          </a:xfrm>
          <a:prstGeom prst="rect">
            <a:avLst/>
          </a:prstGeom>
          <a:noFill/>
        </p:spPr>
        <p:txBody>
          <a:bodyPr wrap="square" rtlCol="0">
            <a:spAutoFit/>
          </a:bodyPr>
          <a:lstStyle/>
          <a:p>
            <a:r>
              <a:rPr lang="en-US" sz="2800" b="1" dirty="0" smtClean="0">
                <a:solidFill>
                  <a:schemeClr val="bg1"/>
                </a:solidFill>
              </a:rPr>
              <a:t>NPP </a:t>
            </a:r>
            <a:r>
              <a:rPr lang="en-US" sz="2800" b="1" dirty="0">
                <a:solidFill>
                  <a:schemeClr val="bg1"/>
                </a:solidFill>
              </a:rPr>
              <a:t>Prospect </a:t>
            </a:r>
          </a:p>
          <a:p>
            <a:endParaRPr lang="en-US" sz="2800" b="1" dirty="0"/>
          </a:p>
        </p:txBody>
      </p:sp>
      <p:sp>
        <p:nvSpPr>
          <p:cNvPr id="5" name="TextBox 4"/>
          <p:cNvSpPr txBox="1"/>
          <p:nvPr/>
        </p:nvSpPr>
        <p:spPr>
          <a:xfrm>
            <a:off x="457200" y="1295400"/>
            <a:ext cx="8229600" cy="5847755"/>
          </a:xfrm>
          <a:prstGeom prst="rect">
            <a:avLst/>
          </a:prstGeom>
          <a:noFill/>
        </p:spPr>
        <p:txBody>
          <a:bodyPr wrap="square" rtlCol="0">
            <a:spAutoFit/>
          </a:bodyPr>
          <a:lstStyle/>
          <a:p>
            <a:pPr marL="285750" indent="-285750" algn="just">
              <a:buFont typeface="Wingdings" panose="05000000000000000000" pitchFamily="2" charset="2"/>
              <a:buChar char="q"/>
            </a:pPr>
            <a:r>
              <a:rPr lang="en-US" sz="2000" b="1" dirty="0" smtClean="0"/>
              <a:t>Mutual cooperation with EC/UJV in the framework of the project proved to be a successful example which could be adopted for future NPP technical support activities.</a:t>
            </a:r>
          </a:p>
          <a:p>
            <a:pPr marL="285750" indent="-285750" algn="just">
              <a:buFont typeface="Wingdings" panose="05000000000000000000" pitchFamily="2" charset="2"/>
              <a:buChar char="q"/>
            </a:pPr>
            <a:endParaRPr lang="en-US" sz="2000" b="1" dirty="0"/>
          </a:p>
          <a:p>
            <a:pPr marL="285750" indent="-285750" algn="just">
              <a:buFont typeface="Wingdings" panose="05000000000000000000" pitchFamily="2" charset="2"/>
              <a:buChar char="q"/>
            </a:pPr>
            <a:r>
              <a:rPr lang="en-US" sz="2000" b="1" dirty="0" smtClean="0">
                <a:solidFill>
                  <a:srgbClr val="0000FF"/>
                </a:solidFill>
              </a:rPr>
              <a:t>Project Extension provides valuable opportunity for further mutual cooperation. Receiving technical support for implementation of safety recommendations is of great importance for the End-user</a:t>
            </a:r>
            <a:r>
              <a:rPr lang="en-US" sz="2000" b="1" dirty="0" smtClean="0"/>
              <a:t>.</a:t>
            </a:r>
          </a:p>
          <a:p>
            <a:pPr marL="285750" indent="-285750" algn="just">
              <a:buFont typeface="Wingdings" panose="05000000000000000000" pitchFamily="2" charset="2"/>
              <a:buChar char="q"/>
            </a:pPr>
            <a:endParaRPr lang="en-US" sz="2000" b="1" dirty="0" smtClean="0"/>
          </a:p>
          <a:p>
            <a:pPr marL="285750" indent="-285750" algn="just">
              <a:buFont typeface="Wingdings" panose="05000000000000000000" pitchFamily="2" charset="2"/>
              <a:buChar char="q"/>
            </a:pPr>
            <a:r>
              <a:rPr lang="en-US" sz="2000" b="1" dirty="0" smtClean="0"/>
              <a:t>Most important task of the project (task 5), including general and detailed technical support for addressing selected safety recommendations is expected to be performed within the extended time. Hence next stage of the project requires specific attention on behalf of the End-user and the Contractor.</a:t>
            </a:r>
          </a:p>
          <a:p>
            <a:pPr marL="285750" indent="-285750" algn="just">
              <a:buFont typeface="Wingdings" panose="05000000000000000000" pitchFamily="2" charset="2"/>
              <a:buChar char="q"/>
            </a:pPr>
            <a:endParaRPr lang="en-US" sz="2000" b="1" dirty="0" smtClean="0"/>
          </a:p>
          <a:p>
            <a:pPr marL="285750" indent="-285750" algn="just">
              <a:buFont typeface="Wingdings" panose="05000000000000000000" pitchFamily="2" charset="2"/>
              <a:buChar char="q"/>
            </a:pPr>
            <a:r>
              <a:rPr lang="en-US" sz="2000" b="1" dirty="0" smtClean="0">
                <a:solidFill>
                  <a:srgbClr val="0000FF"/>
                </a:solidFill>
              </a:rPr>
              <a:t>As  COVID-19 pandemic limitations are still in place, effective cooperation during the extended time should be carefully planned in advance.</a:t>
            </a:r>
          </a:p>
          <a:p>
            <a:endParaRPr lang="en-US" dirty="0" smtClean="0"/>
          </a:p>
          <a:p>
            <a:endParaRPr lang="en-US" dirty="0" smtClean="0"/>
          </a:p>
          <a:p>
            <a:r>
              <a:rPr lang="en-US" dirty="0" smtClean="0"/>
              <a:t>     </a:t>
            </a:r>
            <a:endParaRPr lang="en-US" dirty="0"/>
          </a:p>
        </p:txBody>
      </p:sp>
    </p:spTree>
    <p:extLst>
      <p:ext uri="{BB962C8B-B14F-4D97-AF65-F5344CB8AC3E}">
        <p14:creationId xmlns:p14="http://schemas.microsoft.com/office/powerpoint/2010/main" val="725258345"/>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6</a:t>
            </a:fld>
            <a:endParaRPr lang="en-US"/>
          </a:p>
        </p:txBody>
      </p:sp>
      <p:sp>
        <p:nvSpPr>
          <p:cNvPr id="7" name="TextBox 6"/>
          <p:cNvSpPr txBox="1"/>
          <p:nvPr/>
        </p:nvSpPr>
        <p:spPr>
          <a:xfrm>
            <a:off x="228600" y="381000"/>
            <a:ext cx="2743200" cy="954107"/>
          </a:xfrm>
          <a:prstGeom prst="rect">
            <a:avLst/>
          </a:prstGeom>
          <a:noFill/>
        </p:spPr>
        <p:txBody>
          <a:bodyPr wrap="square" rtlCol="0">
            <a:spAutoFit/>
          </a:bodyPr>
          <a:lstStyle/>
          <a:p>
            <a:r>
              <a:rPr lang="en-US" sz="2800" b="1" dirty="0" smtClean="0">
                <a:solidFill>
                  <a:schemeClr val="bg1"/>
                </a:solidFill>
              </a:rPr>
              <a:t>NPP </a:t>
            </a:r>
            <a:r>
              <a:rPr lang="en-US" sz="2800" b="1" dirty="0">
                <a:solidFill>
                  <a:schemeClr val="bg1"/>
                </a:solidFill>
              </a:rPr>
              <a:t>Prospect </a:t>
            </a:r>
          </a:p>
          <a:p>
            <a:endParaRPr lang="en-US" sz="2800" b="1" dirty="0"/>
          </a:p>
        </p:txBody>
      </p:sp>
      <p:sp>
        <p:nvSpPr>
          <p:cNvPr id="8" name="TextBox 7"/>
          <p:cNvSpPr txBox="1"/>
          <p:nvPr/>
        </p:nvSpPr>
        <p:spPr>
          <a:xfrm>
            <a:off x="206829" y="1335107"/>
            <a:ext cx="4855030" cy="6001643"/>
          </a:xfrm>
          <a:prstGeom prst="rect">
            <a:avLst/>
          </a:prstGeom>
          <a:noFill/>
        </p:spPr>
        <p:txBody>
          <a:bodyPr wrap="square" rtlCol="0">
            <a:spAutoFit/>
          </a:bodyPr>
          <a:lstStyle/>
          <a:p>
            <a:pPr marL="285750" indent="-285750">
              <a:buFont typeface="Wingdings" panose="05000000000000000000" pitchFamily="2" charset="2"/>
              <a:buChar char="q"/>
            </a:pPr>
            <a:r>
              <a:rPr lang="en-US" sz="2000" b="1" dirty="0" smtClean="0"/>
              <a:t>It is recommended that more important Safety recommendations, implementation of which needs technical/analytical support from UJV be identified by the End-user.</a:t>
            </a:r>
          </a:p>
          <a:p>
            <a:pPr algn="just"/>
            <a:endParaRPr lang="en-US" sz="2000" b="1" dirty="0"/>
          </a:p>
          <a:p>
            <a:pPr marL="285750" indent="-285750" algn="just">
              <a:buFont typeface="Wingdings" panose="05000000000000000000" pitchFamily="2" charset="2"/>
              <a:buChar char="q"/>
            </a:pPr>
            <a:r>
              <a:rPr lang="en-US" sz="2000" b="1" dirty="0" smtClean="0"/>
              <a:t>If done, it is expected that the identified safety recommendations fall into the following categorization:</a:t>
            </a:r>
          </a:p>
          <a:p>
            <a:pPr algn="just"/>
            <a:endParaRPr lang="en-US" sz="2000" b="1" dirty="0" smtClean="0"/>
          </a:p>
          <a:p>
            <a:pPr marL="800100" lvl="1" indent="-342900">
              <a:buFont typeface="Wingdings" panose="05000000000000000000" pitchFamily="2" charset="2"/>
              <a:buChar char="Ø"/>
            </a:pPr>
            <a:r>
              <a:rPr lang="en-US" b="1" i="1" dirty="0" smtClean="0">
                <a:solidFill>
                  <a:srgbClr val="0000FF"/>
                </a:solidFill>
              </a:rPr>
              <a:t>Mobile Equipment Implementation/Procurement</a:t>
            </a:r>
          </a:p>
          <a:p>
            <a:pPr marL="800100" lvl="1" indent="-342900">
              <a:buFont typeface="Wingdings" panose="05000000000000000000" pitchFamily="2" charset="2"/>
              <a:buChar char="Ø"/>
            </a:pPr>
            <a:endParaRPr lang="en-US" b="1" i="1" dirty="0">
              <a:solidFill>
                <a:srgbClr val="0000FF"/>
              </a:solidFill>
            </a:endParaRPr>
          </a:p>
          <a:p>
            <a:pPr marL="800100" lvl="1" indent="-342900">
              <a:buFont typeface="Wingdings" panose="05000000000000000000" pitchFamily="2" charset="2"/>
              <a:buChar char="Ø"/>
            </a:pPr>
            <a:r>
              <a:rPr lang="en-US" b="1" i="1" dirty="0" smtClean="0">
                <a:solidFill>
                  <a:srgbClr val="0000FF"/>
                </a:solidFill>
              </a:rPr>
              <a:t>Newly developed symptom-based AM instructions</a:t>
            </a:r>
          </a:p>
          <a:p>
            <a:pPr marL="800100" lvl="1" indent="-342900">
              <a:buFont typeface="Wingdings" panose="05000000000000000000" pitchFamily="2" charset="2"/>
              <a:buChar char="Ø"/>
            </a:pPr>
            <a:endParaRPr lang="en-US" b="1" i="1" dirty="0">
              <a:solidFill>
                <a:srgbClr val="0000FF"/>
              </a:solidFill>
            </a:endParaRPr>
          </a:p>
          <a:p>
            <a:pPr marL="800100" lvl="1" indent="-342900">
              <a:buFont typeface="Wingdings" panose="05000000000000000000" pitchFamily="2" charset="2"/>
              <a:buChar char="Ø"/>
            </a:pPr>
            <a:r>
              <a:rPr lang="en-US" b="1" i="1" dirty="0" smtClean="0">
                <a:solidFill>
                  <a:srgbClr val="0000FF"/>
                </a:solidFill>
              </a:rPr>
              <a:t>Analysis of radiological consequences of accidents and relevant issues</a:t>
            </a:r>
          </a:p>
          <a:p>
            <a:pPr marL="800100" lvl="1" indent="-342900" algn="just">
              <a:buFont typeface="Wingdings" panose="05000000000000000000" pitchFamily="2" charset="2"/>
              <a:buChar char="Ø"/>
            </a:pPr>
            <a:endParaRPr lang="en-US" sz="2000" b="1" dirty="0" smtClean="0"/>
          </a:p>
          <a:p>
            <a:r>
              <a:rPr lang="en-US" sz="2000" dirty="0" smtClean="0"/>
              <a:t>  </a:t>
            </a:r>
            <a:endParaRPr lang="en-US" sz="2000" dirty="0"/>
          </a:p>
        </p:txBody>
      </p:sp>
      <p:graphicFrame>
        <p:nvGraphicFramePr>
          <p:cNvPr id="9" name="Diagram 8"/>
          <p:cNvGraphicFramePr/>
          <p:nvPr>
            <p:extLst>
              <p:ext uri="{D42A27DB-BD31-4B8C-83A1-F6EECF244321}">
                <p14:modId xmlns:p14="http://schemas.microsoft.com/office/powerpoint/2010/main" val="1487193530"/>
              </p:ext>
            </p:extLst>
          </p:nvPr>
        </p:nvGraphicFramePr>
        <p:xfrm>
          <a:off x="4114800" y="1335107"/>
          <a:ext cx="5867400" cy="4456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53965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99"/>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 calcmode="lin" valueType="num">
                                      <p:cBhvr additive="base">
                                        <p:cTn id="1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8">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 calcmode="lin" valueType="num">
                                      <p:cBhvr additive="base">
                                        <p:cTn id="1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8">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anim calcmode="lin" valueType="num">
                                      <p:cBhvr additive="base">
                                        <p:cTn id="23"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8">
                                            <p:txEl>
                                              <p:pRg st="8" end="8"/>
                                            </p:txEl>
                                          </p:spTgt>
                                        </p:tgtEl>
                                        <p:attrNameLst>
                                          <p:attrName>ppt_y</p:attrName>
                                        </p:attrNameLst>
                                      </p:cBhvr>
                                      <p:tavLst>
                                        <p:tav tm="0">
                                          <p:val>
                                            <p:strVal val="1+#ppt_h/2"/>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7</a:t>
            </a:fld>
            <a:endParaRPr lang="en-US"/>
          </a:p>
        </p:txBody>
      </p:sp>
      <p:graphicFrame>
        <p:nvGraphicFramePr>
          <p:cNvPr id="5" name="Diagram 4"/>
          <p:cNvGraphicFramePr/>
          <p:nvPr>
            <p:extLst>
              <p:ext uri="{D42A27DB-BD31-4B8C-83A1-F6EECF244321}">
                <p14:modId xmlns:p14="http://schemas.microsoft.com/office/powerpoint/2010/main" val="2989140788"/>
              </p:ext>
            </p:extLst>
          </p:nvPr>
        </p:nvGraphicFramePr>
        <p:xfrm>
          <a:off x="1699450" y="857990"/>
          <a:ext cx="52578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Left-Right Arrow 7"/>
          <p:cNvSpPr/>
          <p:nvPr/>
        </p:nvSpPr>
        <p:spPr>
          <a:xfrm rot="19352161">
            <a:off x="1850416" y="2183303"/>
            <a:ext cx="801685" cy="404341"/>
          </a:xfrm>
          <a:prstGeom prst="leftRightArrow">
            <a:avLst/>
          </a:prstGeom>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Right Arrow 8"/>
          <p:cNvSpPr/>
          <p:nvPr/>
        </p:nvSpPr>
        <p:spPr>
          <a:xfrm rot="2121901">
            <a:off x="5812630" y="2183304"/>
            <a:ext cx="801685" cy="404341"/>
          </a:xfrm>
          <a:prstGeom prst="leftRightArrow">
            <a:avLst/>
          </a:prstGeom>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Right Arrow 9"/>
          <p:cNvSpPr/>
          <p:nvPr/>
        </p:nvSpPr>
        <p:spPr>
          <a:xfrm rot="16200000">
            <a:off x="3979802" y="4499467"/>
            <a:ext cx="655124" cy="404341"/>
          </a:xfrm>
          <a:prstGeom prst="leftRightArrow">
            <a:avLst/>
          </a:prstGeom>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2769572"/>
            <a:ext cx="3241964" cy="1938992"/>
          </a:xfrm>
          <a:prstGeom prst="rect">
            <a:avLst/>
          </a:prstGeom>
          <a:noFill/>
        </p:spPr>
        <p:txBody>
          <a:bodyPr wrap="square" rtlCol="0">
            <a:spAutoFit/>
          </a:bodyPr>
          <a:lstStyle/>
          <a:p>
            <a:pPr marL="342900" indent="-342900">
              <a:buFont typeface="Wingdings" panose="05000000000000000000" pitchFamily="2" charset="2"/>
              <a:buChar char="§"/>
            </a:pPr>
            <a:r>
              <a:rPr lang="en-US" sz="2000" b="1" i="1" dirty="0"/>
              <a:t>Optimum use of </a:t>
            </a:r>
            <a:r>
              <a:rPr lang="en-US" sz="2000" b="1" i="1" dirty="0" smtClean="0"/>
              <a:t>MDGs</a:t>
            </a:r>
          </a:p>
          <a:p>
            <a:pPr marL="342900" indent="-342900">
              <a:buFont typeface="Wingdings" panose="05000000000000000000" pitchFamily="2" charset="2"/>
              <a:buChar char="§"/>
            </a:pPr>
            <a:r>
              <a:rPr lang="en-US" sz="2000" b="1" i="1" dirty="0" smtClean="0"/>
              <a:t>Connection points</a:t>
            </a:r>
          </a:p>
          <a:p>
            <a:pPr marL="342900" indent="-342900">
              <a:buFont typeface="Wingdings" panose="05000000000000000000" pitchFamily="2" charset="2"/>
              <a:buChar char="§"/>
            </a:pPr>
            <a:r>
              <a:rPr lang="en-US" sz="2000" b="1" i="1" dirty="0" smtClean="0"/>
              <a:t>Procedures</a:t>
            </a:r>
          </a:p>
          <a:p>
            <a:pPr marL="342900" indent="-342900">
              <a:buFont typeface="Wingdings" panose="05000000000000000000" pitchFamily="2" charset="2"/>
              <a:buChar char="§"/>
            </a:pPr>
            <a:r>
              <a:rPr lang="en-US" sz="2000" b="1" i="1" dirty="0" smtClean="0"/>
              <a:t>DC load optimization</a:t>
            </a:r>
          </a:p>
          <a:p>
            <a:pPr marL="342900" indent="-342900">
              <a:buFont typeface="Wingdings" panose="05000000000000000000" pitchFamily="2" charset="2"/>
              <a:buChar char="§"/>
            </a:pPr>
            <a:r>
              <a:rPr lang="en-US" sz="2000" b="1" i="1" dirty="0" smtClean="0"/>
              <a:t>Water supply</a:t>
            </a:r>
          </a:p>
          <a:p>
            <a:pPr marL="342900" indent="-342900">
              <a:buFont typeface="Wingdings" panose="05000000000000000000" pitchFamily="2" charset="2"/>
              <a:buChar char="§"/>
            </a:pPr>
            <a:r>
              <a:rPr lang="en-US" sz="2000" b="1" i="1" dirty="0" smtClean="0"/>
              <a:t>…</a:t>
            </a:r>
            <a:endParaRPr lang="en-US" sz="2000" b="1" i="1" dirty="0"/>
          </a:p>
        </p:txBody>
      </p:sp>
      <p:sp>
        <p:nvSpPr>
          <p:cNvPr id="12" name="TextBox 11"/>
          <p:cNvSpPr txBox="1"/>
          <p:nvPr/>
        </p:nvSpPr>
        <p:spPr>
          <a:xfrm>
            <a:off x="6019800" y="2610683"/>
            <a:ext cx="2971800" cy="4247317"/>
          </a:xfrm>
          <a:prstGeom prst="rect">
            <a:avLst/>
          </a:prstGeom>
          <a:noFill/>
        </p:spPr>
        <p:txBody>
          <a:bodyPr wrap="square" rtlCol="0">
            <a:spAutoFit/>
          </a:bodyPr>
          <a:lstStyle/>
          <a:p>
            <a:pPr marL="342900" indent="-342900" algn="just">
              <a:buFont typeface="Wingdings" panose="05000000000000000000" pitchFamily="2" charset="2"/>
              <a:buChar char="§"/>
            </a:pPr>
            <a:r>
              <a:rPr lang="en-US" b="1" i="1" dirty="0" smtClean="0"/>
              <a:t>Quality &amp; consistency with plant safety upgrading</a:t>
            </a:r>
          </a:p>
          <a:p>
            <a:pPr marL="342900" indent="-342900" algn="just">
              <a:buFont typeface="Wingdings" panose="05000000000000000000" pitchFamily="2" charset="2"/>
              <a:buChar char="§"/>
            </a:pPr>
            <a:r>
              <a:rPr lang="en-US" b="1" i="1" dirty="0" smtClean="0"/>
              <a:t>Independent Review of AM documentation</a:t>
            </a:r>
          </a:p>
          <a:p>
            <a:pPr marL="342900" indent="-342900" algn="just">
              <a:buFont typeface="Wingdings" panose="05000000000000000000" pitchFamily="2" charset="2"/>
              <a:buChar char="§"/>
            </a:pPr>
            <a:r>
              <a:rPr lang="en-US" b="1" i="1" dirty="0" smtClean="0"/>
              <a:t>Training </a:t>
            </a:r>
            <a:r>
              <a:rPr lang="en-US" b="1" i="1" dirty="0" err="1" smtClean="0"/>
              <a:t>programme</a:t>
            </a:r>
            <a:endParaRPr lang="en-US" b="1" i="1" dirty="0" smtClean="0"/>
          </a:p>
          <a:p>
            <a:pPr marL="342900" indent="-342900" algn="just">
              <a:buFont typeface="Wingdings" panose="05000000000000000000" pitchFamily="2" charset="2"/>
              <a:buChar char="§"/>
            </a:pPr>
            <a:r>
              <a:rPr lang="en-US" b="1" i="1" dirty="0" smtClean="0"/>
              <a:t>Safety Parameters display system</a:t>
            </a:r>
          </a:p>
          <a:p>
            <a:pPr marL="342900" indent="-342900" algn="just">
              <a:buFont typeface="Wingdings" panose="05000000000000000000" pitchFamily="2" charset="2"/>
              <a:buChar char="§"/>
            </a:pPr>
            <a:r>
              <a:rPr lang="en-US" b="1" i="1" dirty="0" smtClean="0"/>
              <a:t>I&amp;C functioning under severe condition</a:t>
            </a:r>
          </a:p>
          <a:p>
            <a:pPr marL="342900" indent="-342900" algn="just">
              <a:buFont typeface="Wingdings" panose="05000000000000000000" pitchFamily="2" charset="2"/>
              <a:buChar char="§"/>
            </a:pPr>
            <a:r>
              <a:rPr lang="en-US" b="1" i="1" dirty="0" smtClean="0"/>
              <a:t>Accidents in SFP</a:t>
            </a:r>
          </a:p>
          <a:p>
            <a:pPr marL="342900" indent="-342900" algn="just">
              <a:buFont typeface="Wingdings" panose="05000000000000000000" pitchFamily="2" charset="2"/>
              <a:buChar char="§"/>
            </a:pPr>
            <a:r>
              <a:rPr lang="en-US" b="1" i="1" dirty="0" smtClean="0"/>
              <a:t>Primary depressurization, CF venting, CF sub-atmospheric,</a:t>
            </a:r>
          </a:p>
          <a:p>
            <a:pPr marL="342900" indent="-342900" algn="just">
              <a:buFont typeface="Wingdings" panose="05000000000000000000" pitchFamily="2" charset="2"/>
              <a:buChar char="§"/>
            </a:pPr>
            <a:r>
              <a:rPr lang="en-US" b="1" i="1" dirty="0" smtClean="0"/>
              <a:t> …</a:t>
            </a:r>
            <a:endParaRPr lang="en-US" b="1" i="1" dirty="0"/>
          </a:p>
        </p:txBody>
      </p:sp>
      <p:sp>
        <p:nvSpPr>
          <p:cNvPr id="13" name="TextBox 12"/>
          <p:cNvSpPr txBox="1"/>
          <p:nvPr/>
        </p:nvSpPr>
        <p:spPr>
          <a:xfrm>
            <a:off x="2004250" y="5039298"/>
            <a:ext cx="4525899" cy="1938992"/>
          </a:xfrm>
          <a:prstGeom prst="rect">
            <a:avLst/>
          </a:prstGeom>
          <a:noFill/>
        </p:spPr>
        <p:txBody>
          <a:bodyPr wrap="square" rtlCol="0">
            <a:spAutoFit/>
          </a:bodyPr>
          <a:lstStyle/>
          <a:p>
            <a:pPr marL="342900" indent="-342900">
              <a:buFont typeface="Wingdings" panose="05000000000000000000" pitchFamily="2" charset="2"/>
              <a:buChar char="§"/>
            </a:pPr>
            <a:r>
              <a:rPr lang="en-US" sz="2000" b="1" i="1" dirty="0"/>
              <a:t>Post Accident Conditions</a:t>
            </a:r>
          </a:p>
          <a:p>
            <a:pPr marL="342900" indent="-342900">
              <a:buFont typeface="Wingdings" panose="05000000000000000000" pitchFamily="2" charset="2"/>
              <a:buChar char="§"/>
            </a:pPr>
            <a:r>
              <a:rPr lang="en-US" sz="2000" b="1" i="1" dirty="0"/>
              <a:t>On-line assessment of radiological conditions</a:t>
            </a:r>
          </a:p>
          <a:p>
            <a:pPr marL="342900" indent="-342900">
              <a:buFont typeface="Wingdings" panose="05000000000000000000" pitchFamily="2" charset="2"/>
              <a:buChar char="§"/>
            </a:pPr>
            <a:r>
              <a:rPr lang="en-US" sz="2000" b="1" i="1" dirty="0"/>
              <a:t>Control places habitability</a:t>
            </a:r>
          </a:p>
          <a:p>
            <a:pPr marL="342900" indent="-342900">
              <a:buFont typeface="Wingdings" panose="05000000000000000000" pitchFamily="2" charset="2"/>
              <a:buChar char="§"/>
            </a:pPr>
            <a:r>
              <a:rPr lang="en-US" sz="2000" b="1" i="1" dirty="0"/>
              <a:t>Links between EP and </a:t>
            </a:r>
            <a:r>
              <a:rPr lang="en-US" sz="2000" b="1" i="1" dirty="0" smtClean="0"/>
              <a:t>AM</a:t>
            </a:r>
          </a:p>
          <a:p>
            <a:pPr marL="342900" indent="-342900">
              <a:buFont typeface="Wingdings" panose="05000000000000000000" pitchFamily="2" charset="2"/>
              <a:buChar char="§"/>
            </a:pPr>
            <a:r>
              <a:rPr lang="en-US" sz="2000" b="1" i="1" dirty="0" smtClean="0"/>
              <a:t>…</a:t>
            </a:r>
            <a:endParaRPr lang="en-US" sz="2000" b="1" i="1" dirty="0"/>
          </a:p>
        </p:txBody>
      </p:sp>
      <p:sp>
        <p:nvSpPr>
          <p:cNvPr id="14" name="Rectangle 13"/>
          <p:cNvSpPr/>
          <p:nvPr/>
        </p:nvSpPr>
        <p:spPr>
          <a:xfrm>
            <a:off x="224604" y="381000"/>
            <a:ext cx="2467791" cy="523220"/>
          </a:xfrm>
          <a:prstGeom prst="rect">
            <a:avLst/>
          </a:prstGeom>
          <a:noFill/>
        </p:spPr>
        <p:txBody>
          <a:bodyPr wrap="square" rtlCol="0">
            <a:spAutoFit/>
          </a:bodyPr>
          <a:lstStyle/>
          <a:p>
            <a:r>
              <a:rPr lang="en-US" sz="2800" b="1" dirty="0" smtClean="0">
                <a:solidFill>
                  <a:schemeClr val="bg1"/>
                </a:solidFill>
              </a:rPr>
              <a:t>NPP </a:t>
            </a:r>
            <a:r>
              <a:rPr lang="en-US" sz="2800" b="1" dirty="0">
                <a:solidFill>
                  <a:schemeClr val="bg1"/>
                </a:solidFill>
              </a:rPr>
              <a:t>Prospect </a:t>
            </a:r>
          </a:p>
        </p:txBody>
      </p:sp>
      <p:sp>
        <p:nvSpPr>
          <p:cNvPr id="2" name="TextBox 1"/>
          <p:cNvSpPr txBox="1"/>
          <p:nvPr/>
        </p:nvSpPr>
        <p:spPr>
          <a:xfrm>
            <a:off x="2971800" y="319444"/>
            <a:ext cx="3837754" cy="646331"/>
          </a:xfrm>
          <a:prstGeom prst="rect">
            <a:avLst/>
          </a:prstGeom>
          <a:noFill/>
        </p:spPr>
        <p:txBody>
          <a:bodyPr wrap="square" rtlCol="0">
            <a:spAutoFit/>
          </a:bodyPr>
          <a:lstStyle/>
          <a:p>
            <a:r>
              <a:rPr lang="en-US" i="1" dirty="0" smtClean="0">
                <a:solidFill>
                  <a:schemeClr val="bg1"/>
                </a:solidFill>
              </a:rPr>
              <a:t>Example of safety recommendations requiring support from UJV</a:t>
            </a:r>
            <a:endParaRPr lang="en-US" i="1" dirty="0">
              <a:solidFill>
                <a:schemeClr val="bg1"/>
              </a:solidFill>
            </a:endParaRPr>
          </a:p>
        </p:txBody>
      </p:sp>
    </p:spTree>
    <p:extLst>
      <p:ext uri="{BB962C8B-B14F-4D97-AF65-F5344CB8AC3E}">
        <p14:creationId xmlns:p14="http://schemas.microsoft.com/office/powerpoint/2010/main" val="29003041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750"/>
                                        <p:tgtEl>
                                          <p:spTgt spid="9"/>
                                        </p:tgtEl>
                                      </p:cBhvr>
                                    </p:animEffect>
                                  </p:childTnLst>
                                </p:cTn>
                              </p:par>
                            </p:childTnLst>
                          </p:cTn>
                        </p:par>
                        <p:par>
                          <p:cTn id="18" fill="hold">
                            <p:stCondLst>
                              <p:cond delay="7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1000" fill="hold"/>
                                        <p:tgtEl>
                                          <p:spTgt spid="12"/>
                                        </p:tgtEl>
                                        <p:attrNameLst>
                                          <p:attrName>ppt_x</p:attrName>
                                        </p:attrNameLst>
                                      </p:cBhvr>
                                      <p:tavLst>
                                        <p:tav tm="0">
                                          <p:val>
                                            <p:strVal val="#ppt_x"/>
                                          </p:val>
                                        </p:tav>
                                        <p:tav tm="100000">
                                          <p:val>
                                            <p:strVal val="#ppt_x"/>
                                          </p:val>
                                        </p:tav>
                                      </p:tavLst>
                                    </p:anim>
                                    <p:anim calcmode="lin" valueType="num">
                                      <p:cBhvr additive="base">
                                        <p:cTn id="22"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750"/>
                                        <p:tgtEl>
                                          <p:spTgt spid="10"/>
                                        </p:tgtEl>
                                      </p:cBhvr>
                                    </p:animEffect>
                                  </p:childTnLst>
                                </p:cTn>
                              </p:par>
                            </p:childTnLst>
                          </p:cTn>
                        </p:par>
                        <p:par>
                          <p:cTn id="28" fill="hold">
                            <p:stCondLst>
                              <p:cond delay="750"/>
                            </p:stCondLst>
                            <p:childTnLst>
                              <p:par>
                                <p:cTn id="29" presetID="2" presetClass="entr" presetSubtype="4"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ppt_x"/>
                                          </p:val>
                                        </p:tav>
                                        <p:tav tm="100000">
                                          <p:val>
                                            <p:strVal val="#ppt_x"/>
                                          </p:val>
                                        </p:tav>
                                      </p:tavLst>
                                    </p:anim>
                                    <p:anim calcmode="lin" valueType="num">
                                      <p:cBhvr additive="base">
                                        <p:cTn id="32"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solidFill>
                  <a:prstClr val="black">
                    <a:tint val="75000"/>
                  </a:prstClr>
                </a:solidFill>
              </a:rPr>
              <a:pPr>
                <a:defRPr/>
              </a:pPr>
              <a:t>8</a:t>
            </a:fld>
            <a:endParaRPr lang="en-US">
              <a:solidFill>
                <a:prstClr val="black">
                  <a:tint val="75000"/>
                </a:prstClr>
              </a:solidFill>
            </a:endParaRPr>
          </a:p>
        </p:txBody>
      </p:sp>
      <p:sp>
        <p:nvSpPr>
          <p:cNvPr id="3" name="TextBox 2"/>
          <p:cNvSpPr txBox="1"/>
          <p:nvPr/>
        </p:nvSpPr>
        <p:spPr>
          <a:xfrm>
            <a:off x="228600" y="341293"/>
            <a:ext cx="2743200" cy="954107"/>
          </a:xfrm>
          <a:prstGeom prst="rect">
            <a:avLst/>
          </a:prstGeom>
          <a:noFill/>
        </p:spPr>
        <p:txBody>
          <a:bodyPr wrap="square" rtlCol="0">
            <a:spAutoFit/>
          </a:bodyPr>
          <a:lstStyle/>
          <a:p>
            <a:r>
              <a:rPr lang="en-US" sz="2800" b="1" dirty="0" smtClean="0">
                <a:solidFill>
                  <a:schemeClr val="bg1"/>
                </a:solidFill>
              </a:rPr>
              <a:t>NPP </a:t>
            </a:r>
            <a:r>
              <a:rPr lang="en-US" sz="2800" b="1" dirty="0">
                <a:solidFill>
                  <a:schemeClr val="bg1"/>
                </a:solidFill>
              </a:rPr>
              <a:t>Prospect </a:t>
            </a:r>
          </a:p>
          <a:p>
            <a:endParaRPr lang="en-US" sz="2800" b="1" dirty="0"/>
          </a:p>
        </p:txBody>
      </p:sp>
      <p:sp>
        <p:nvSpPr>
          <p:cNvPr id="5" name="TextBox 4"/>
          <p:cNvSpPr txBox="1"/>
          <p:nvPr/>
        </p:nvSpPr>
        <p:spPr>
          <a:xfrm>
            <a:off x="247650" y="1295400"/>
            <a:ext cx="7239000" cy="6955750"/>
          </a:xfrm>
          <a:prstGeom prst="rect">
            <a:avLst/>
          </a:prstGeom>
          <a:noFill/>
        </p:spPr>
        <p:txBody>
          <a:bodyPr wrap="square" rtlCol="0">
            <a:spAutoFit/>
          </a:bodyPr>
          <a:lstStyle/>
          <a:p>
            <a:pPr marL="285750" indent="-285750" algn="just">
              <a:buFont typeface="Wingdings" panose="05000000000000000000" pitchFamily="2" charset="2"/>
              <a:buChar char="q"/>
            </a:pPr>
            <a:r>
              <a:rPr lang="en-US" sz="2000" b="1" dirty="0" smtClean="0"/>
              <a:t>The End-user expects to receive technical support from UJV in the identified areas through various means where applicable:</a:t>
            </a:r>
          </a:p>
          <a:p>
            <a:pPr algn="just"/>
            <a:endParaRPr lang="en-US" dirty="0" smtClean="0"/>
          </a:p>
          <a:p>
            <a:pPr marL="285750" indent="-285750" algn="just">
              <a:buFont typeface="Wingdings" panose="05000000000000000000" pitchFamily="2" charset="2"/>
              <a:buChar char="Ø"/>
            </a:pPr>
            <a:r>
              <a:rPr lang="en-US" sz="2000" b="1" i="1" dirty="0">
                <a:solidFill>
                  <a:srgbClr val="3333FF"/>
                </a:solidFill>
              </a:rPr>
              <a:t>Development of detailed implementation plan for selected safety recommendations </a:t>
            </a:r>
          </a:p>
          <a:p>
            <a:pPr marL="285750" indent="-285750" algn="just">
              <a:buFont typeface="Wingdings" panose="05000000000000000000" pitchFamily="2" charset="2"/>
              <a:buChar char="Ø"/>
            </a:pPr>
            <a:r>
              <a:rPr lang="en-US" sz="2000" b="1" i="1" dirty="0" smtClean="0">
                <a:solidFill>
                  <a:srgbClr val="3333FF"/>
                </a:solidFill>
              </a:rPr>
              <a:t>Technical/Scientific Visit to EU power plants</a:t>
            </a:r>
          </a:p>
          <a:p>
            <a:pPr marL="285750" indent="-285750" algn="just">
              <a:buFont typeface="Wingdings" panose="05000000000000000000" pitchFamily="2" charset="2"/>
              <a:buChar char="Ø"/>
            </a:pPr>
            <a:r>
              <a:rPr lang="en-US" sz="2000" b="1" i="1" dirty="0" smtClean="0">
                <a:solidFill>
                  <a:srgbClr val="3333FF"/>
                </a:solidFill>
              </a:rPr>
              <a:t>In-depth Review of relevant documents (e.g. EOP &amp; SAMG) developed by Russian Vendor</a:t>
            </a:r>
          </a:p>
          <a:p>
            <a:pPr marL="285750" indent="-285750" algn="just">
              <a:buFont typeface="Wingdings" panose="05000000000000000000" pitchFamily="2" charset="2"/>
              <a:buChar char="Ø"/>
            </a:pPr>
            <a:r>
              <a:rPr lang="en-US" sz="2000" b="1" i="1" dirty="0" smtClean="0">
                <a:solidFill>
                  <a:srgbClr val="3333FF"/>
                </a:solidFill>
              </a:rPr>
              <a:t>Review of relevant documents (i.e. design for connection of mobile equipment to plant systems, instructions,…)  developed by TAVANA</a:t>
            </a:r>
          </a:p>
          <a:p>
            <a:pPr marL="285750" indent="-285750" algn="just">
              <a:buFont typeface="Wingdings" panose="05000000000000000000" pitchFamily="2" charset="2"/>
              <a:buChar char="Ø"/>
            </a:pPr>
            <a:r>
              <a:rPr lang="en-US" sz="2000" b="1" i="1" dirty="0" smtClean="0">
                <a:solidFill>
                  <a:srgbClr val="3333FF"/>
                </a:solidFill>
              </a:rPr>
              <a:t>Delivery of useful reports on implementation of similar safety upgrading measures in EU power plants or indicating relevant international experiences</a:t>
            </a:r>
          </a:p>
          <a:p>
            <a:pPr marL="285750" indent="-285750" algn="just">
              <a:buFont typeface="Wingdings" panose="05000000000000000000" pitchFamily="2" charset="2"/>
              <a:buChar char="Ø"/>
            </a:pPr>
            <a:r>
              <a:rPr lang="en-US" sz="2000" b="1" i="1" dirty="0" smtClean="0">
                <a:solidFill>
                  <a:srgbClr val="3333FF"/>
                </a:solidFill>
              </a:rPr>
              <a:t>Performing independent calculations</a:t>
            </a:r>
            <a:endParaRPr lang="en-US" sz="2000" b="1" i="1" dirty="0">
              <a:solidFill>
                <a:srgbClr val="3333FF"/>
              </a:solidFill>
            </a:endParaRPr>
          </a:p>
          <a:p>
            <a:pPr marL="285750" indent="-285750" algn="just">
              <a:buFont typeface="Wingdings" panose="05000000000000000000" pitchFamily="2" charset="2"/>
              <a:buChar char="Ø"/>
            </a:pPr>
            <a:r>
              <a:rPr lang="en-US" sz="2000" b="1" i="1" dirty="0" smtClean="0">
                <a:solidFill>
                  <a:srgbClr val="3333FF"/>
                </a:solidFill>
              </a:rPr>
              <a:t>Supply Computer Codes for Safety analyses of Plant.</a:t>
            </a:r>
          </a:p>
          <a:p>
            <a:pPr marL="285750" indent="-285750" algn="just">
              <a:buFont typeface="Wingdings" panose="05000000000000000000" pitchFamily="2" charset="2"/>
              <a:buChar char="Ø"/>
            </a:pPr>
            <a:r>
              <a:rPr lang="en-US" sz="2000" b="1" i="1" dirty="0" smtClean="0">
                <a:solidFill>
                  <a:srgbClr val="3333FF"/>
                </a:solidFill>
              </a:rPr>
              <a:t>…. </a:t>
            </a:r>
          </a:p>
          <a:p>
            <a:endParaRPr lang="en-US" dirty="0" smtClean="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smtClean="0"/>
          </a:p>
          <a:p>
            <a:endParaRPr lang="en-US" dirty="0" smtClean="0"/>
          </a:p>
          <a:p>
            <a:r>
              <a:rPr lang="en-US" dirty="0" smtClean="0"/>
              <a:t>     </a:t>
            </a:r>
            <a:endParaRPr lang="en-US" dirty="0"/>
          </a:p>
        </p:txBody>
      </p:sp>
    </p:spTree>
    <p:extLst>
      <p:ext uri="{BB962C8B-B14F-4D97-AF65-F5344CB8AC3E}">
        <p14:creationId xmlns:p14="http://schemas.microsoft.com/office/powerpoint/2010/main" val="19945888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circle(in)">
                                      <p:cBhvr>
                                        <p:cTn id="7" dur="2000"/>
                                        <p:tgtEl>
                                          <p:spTgt spid="5">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circle(in)">
                                      <p:cBhvr>
                                        <p:cTn id="10" dur="2000"/>
                                        <p:tgtEl>
                                          <p:spTgt spid="5">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circle(in)">
                                      <p:cBhvr>
                                        <p:cTn id="13" dur="2000"/>
                                        <p:tgtEl>
                                          <p:spTgt spid="5">
                                            <p:txEl>
                                              <p:pRg st="4" end="4"/>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circle(in)">
                                      <p:cBhvr>
                                        <p:cTn id="16" dur="2000"/>
                                        <p:tgtEl>
                                          <p:spTgt spid="5">
                                            <p:txEl>
                                              <p:pRg st="5" end="5"/>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circle(in)">
                                      <p:cBhvr>
                                        <p:cTn id="19" dur="2000"/>
                                        <p:tgtEl>
                                          <p:spTgt spid="5">
                                            <p:txEl>
                                              <p:pRg st="6" end="6"/>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circle(in)">
                                      <p:cBhvr>
                                        <p:cTn id="22" dur="2000"/>
                                        <p:tgtEl>
                                          <p:spTgt spid="5">
                                            <p:txEl>
                                              <p:pRg st="7" end="7"/>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animEffect transition="in" filter="circle(in)">
                                      <p:cBhvr>
                                        <p:cTn id="25" dur="2000"/>
                                        <p:tgtEl>
                                          <p:spTgt spid="5">
                                            <p:txEl>
                                              <p:pRg st="8" end="8"/>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5">
                                            <p:txEl>
                                              <p:pRg st="9" end="9"/>
                                            </p:txEl>
                                          </p:spTgt>
                                        </p:tgtEl>
                                        <p:attrNameLst>
                                          <p:attrName>style.visibility</p:attrName>
                                        </p:attrNameLst>
                                      </p:cBhvr>
                                      <p:to>
                                        <p:strVal val="visible"/>
                                      </p:to>
                                    </p:set>
                                    <p:animEffect transition="in" filter="circle(in)">
                                      <p:cBhvr>
                                        <p:cTn id="28" dur="2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9</a:t>
            </a:fld>
            <a:endParaRPr lang="en-US"/>
          </a:p>
        </p:txBody>
      </p:sp>
      <p:pic>
        <p:nvPicPr>
          <p:cNvPr id="3074" name="Picture 2" descr="C:\Users\tavakoli-el\Desktop\uramana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84865" y="457200"/>
            <a:ext cx="2957861" cy="830997"/>
          </a:xfrm>
          <a:prstGeom prst="rect">
            <a:avLst/>
          </a:prstGeom>
          <a:noFill/>
        </p:spPr>
        <p:txBody>
          <a:bodyPr wrap="none" rtlCol="0">
            <a:spAutoFit/>
          </a:bodyPr>
          <a:lstStyle/>
          <a:p>
            <a:r>
              <a:rPr lang="en-US" sz="4800" b="1" i="1" dirty="0" smtClean="0">
                <a:solidFill>
                  <a:schemeClr val="bg1"/>
                </a:solidFill>
                <a:latin typeface="CountryBlueprint" panose="00000400000000000000" pitchFamily="2" charset="2"/>
              </a:rPr>
              <a:t>Thank You!</a:t>
            </a:r>
            <a:endParaRPr lang="en-US" sz="4800" b="1" i="1" dirty="0">
              <a:solidFill>
                <a:schemeClr val="bg1"/>
              </a:solidFill>
              <a:latin typeface="CountryBlueprint" panose="00000400000000000000" pitchFamily="2" charset="2"/>
            </a:endParaRPr>
          </a:p>
        </p:txBody>
      </p:sp>
    </p:spTree>
    <p:extLst>
      <p:ext uri="{BB962C8B-B14F-4D97-AF65-F5344CB8AC3E}">
        <p14:creationId xmlns:p14="http://schemas.microsoft.com/office/powerpoint/2010/main" val="2115333528"/>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5262</TotalTime>
  <Words>650</Words>
  <Application>Microsoft Office PowerPoint</Application>
  <PresentationFormat>On-screen Show (4:3)</PresentationFormat>
  <Paragraphs>124</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CountryBlueprint</vt:lpstr>
      <vt:lpstr>B Titr</vt:lpstr>
      <vt:lpstr>Calibri</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Mghods</dc:creator>
  <cp:lastModifiedBy>Ehs</cp:lastModifiedBy>
  <cp:revision>692</cp:revision>
  <dcterms:created xsi:type="dcterms:W3CDTF">2006-08-16T00:00:00Z</dcterms:created>
  <dcterms:modified xsi:type="dcterms:W3CDTF">2020-12-14T13:27:52Z</dcterms:modified>
</cp:coreProperties>
</file>