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0" r:id="rId4"/>
    <p:sldId id="310" r:id="rId5"/>
    <p:sldId id="293" r:id="rId6"/>
    <p:sldId id="308" r:id="rId7"/>
    <p:sldId id="316" r:id="rId8"/>
    <p:sldId id="317" r:id="rId9"/>
    <p:sldId id="296" r:id="rId10"/>
    <p:sldId id="309" r:id="rId11"/>
    <p:sldId id="311" r:id="rId12"/>
    <p:sldId id="282" r:id="rId13"/>
    <p:sldId id="300" r:id="rId14"/>
    <p:sldId id="315" r:id="rId15"/>
    <p:sldId id="258" r:id="rId16"/>
    <p:sldId id="302" r:id="rId17"/>
    <p:sldId id="303" r:id="rId18"/>
    <p:sldId id="306" r:id="rId19"/>
    <p:sldId id="297" r:id="rId20"/>
    <p:sldId id="313" r:id="rId21"/>
    <p:sldId id="314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870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9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Sheet1!$C$1:$F$3</c:f>
              <c:multiLvlStrCache>
                <c:ptCount val="4"/>
                <c:lvl>
                  <c:pt idx="1">
                    <c:v>مرحله 2 قرارداد</c:v>
                  </c:pt>
                  <c:pt idx="2">
                    <c:v>مرحله 4 قرارداد</c:v>
                  </c:pt>
                  <c:pt idx="3">
                    <c:v>مرحله 6 قرارداد</c:v>
                  </c:pt>
                </c:lvl>
                <c:lvl>
                  <c:pt idx="1">
                    <c:v>توقف سال 97-98</c:v>
                  </c:pt>
                  <c:pt idx="2">
                    <c:v>توقف سال 98-99</c:v>
                  </c:pt>
                  <c:pt idx="3">
                    <c:v>توقف سال 99-400</c:v>
                  </c:pt>
                </c:lvl>
                <c:lvl>
                  <c:pt idx="0">
                    <c:v>نفر ساعت واگذاری به پیمانکار در تعمیرات نیمه اساسی نیروگاه اتمی بوشهر  بر اساس قرار داد
PPM/T-4100
Sep2017 </c:v>
                  </c:pt>
                  <c:pt idx="1">
                    <c:v>نفر ساعت واقعی کار انجام شده پیمانکار روس در توقفات اخیر</c:v>
                  </c:pt>
                </c:lvl>
              </c:multiLvlStrCache>
            </c:multiLvlStrRef>
          </c:cat>
          <c:val>
            <c:numRef>
              <c:f>Sheet1!$C$4:$F$4</c:f>
              <c:numCache>
                <c:formatCode>0.00</c:formatCode>
                <c:ptCount val="4"/>
                <c:pt idx="0">
                  <c:v>54087.195500000002</c:v>
                </c:pt>
                <c:pt idx="1">
                  <c:v>42031.95</c:v>
                </c:pt>
                <c:pt idx="2">
                  <c:v>39150.07</c:v>
                </c:pt>
                <c:pt idx="3">
                  <c:v>31224.799999999999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613312"/>
        <c:axId val="137614848"/>
      </c:barChart>
      <c:catAx>
        <c:axId val="137613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7614848"/>
        <c:crosses val="autoZero"/>
        <c:auto val="1"/>
        <c:lblAlgn val="ctr"/>
        <c:lblOffset val="100"/>
        <c:noMultiLvlLbl val="0"/>
      </c:catAx>
      <c:valAx>
        <c:axId val="137614848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137613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cs typeface="B Mitra" pitchFamily="2" charset="-78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Sheet1!$C$8:$F$10</c:f>
              <c:multiLvlStrCache>
                <c:ptCount val="4"/>
                <c:lvl>
                  <c:pt idx="1">
                    <c:v>مرحله 1 قرارداد</c:v>
                  </c:pt>
                  <c:pt idx="2">
                    <c:v>مرحله 3 قرارداد</c:v>
                  </c:pt>
                  <c:pt idx="3">
                    <c:v>مرحله 5 قرارداد</c:v>
                  </c:pt>
                </c:lvl>
                <c:lvl>
                  <c:pt idx="1">
                    <c:v>توقف سال 97-98</c:v>
                  </c:pt>
                  <c:pt idx="2">
                    <c:v>توقف سال 98-99</c:v>
                  </c:pt>
                  <c:pt idx="3">
                    <c:v>توقف سال 99-400</c:v>
                  </c:pt>
                </c:lvl>
                <c:lvl>
                  <c:pt idx="0">
                    <c:v>نفر ماه استفاده از خدمات مشاوره ای پیمانکار در تعمیرات نیمه اساسی نیروگاه اتمی بوشهر  بر اساس قرار داد
PPM/T-4100
Sep2017 </c:v>
                  </c:pt>
                  <c:pt idx="1">
                    <c:v>نفر ماه واقعی استفاده شده از خدمات پیمانکار روس در توقفات اخیر</c:v>
                  </c:pt>
                </c:lvl>
              </c:multiLvlStrCache>
            </c:multiLvlStrRef>
          </c:cat>
          <c:val>
            <c:numRef>
              <c:f>Sheet1!$C$11:$F$11</c:f>
              <c:numCache>
                <c:formatCode>0.00</c:formatCode>
                <c:ptCount val="4"/>
                <c:pt idx="0">
                  <c:v>127.5</c:v>
                </c:pt>
                <c:pt idx="1">
                  <c:v>118.5</c:v>
                </c:pt>
                <c:pt idx="2">
                  <c:v>52.75</c:v>
                </c:pt>
                <c:pt idx="3">
                  <c:v>43.25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254976"/>
        <c:axId val="138256768"/>
      </c:barChart>
      <c:catAx>
        <c:axId val="138254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anchor="ctr"/>
          <a:lstStyle/>
          <a:p>
            <a:pPr>
              <a:defRPr b="1"/>
            </a:pPr>
            <a:endParaRPr lang="en-US"/>
          </a:p>
        </c:txPr>
        <c:crossAx val="138256768"/>
        <c:crosses val="autoZero"/>
        <c:auto val="1"/>
        <c:lblAlgn val="ctr"/>
        <c:lblOffset val="100"/>
        <c:noMultiLvlLbl val="0"/>
      </c:catAx>
      <c:valAx>
        <c:axId val="138256768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138254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cs typeface="B Mitra" pitchFamily="2" charset="-78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r>
            <a:rPr lang="fa-IR" b="1" dirty="0" smtClean="0">
              <a:latin typeface="Calibri" panose="020F0502020204030204" pitchFamily="34" charset="0"/>
            </a:rPr>
            <a:t>1</a:t>
          </a:r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/>
      <dgm:spPr/>
      <dgm:t>
        <a:bodyPr/>
        <a:lstStyle/>
        <a:p>
          <a:pPr rtl="1"/>
          <a:r>
            <a:rPr lang="ar-SA" b="1" smtClean="0">
              <a:effectLst/>
              <a:latin typeface="Arial"/>
              <a:ea typeface="Gulim"/>
              <a:cs typeface="B Mitra"/>
            </a:rPr>
            <a:t>مقدمه</a:t>
          </a:r>
          <a:endParaRPr lang="en-US" dirty="0"/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00000" custLinFactNeighborX="50548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Y="-39860" custLinFactNeighborX="-934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052393AC-93E3-49B5-9E55-01A9A0EBB756}" type="presOf" srcId="{299C251D-0673-4523-9DEA-E486B9F26DC3}" destId="{6E2323F2-426D-4BBC-AFFE-DDCA75546845}" srcOrd="0" destOrd="0" presId="urn:microsoft.com/office/officeart/2005/8/layout/chevron2"/>
    <dgm:cxn modelId="{FF777C08-27F1-4CE3-AED8-21135788B832}" type="presOf" srcId="{9C06B37A-A39D-4A5E-9FF1-5010CC4F47CD}" destId="{4BCDAD50-F872-4740-BECC-439986F356AC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4E7E28C3-EA7F-4DC3-B75B-859202CE1DCE}" type="presOf" srcId="{3DE7657F-CBF2-4DBB-A723-D3FCB9666BDF}" destId="{57A8F202-FCF1-42FF-B720-98A8FB6EFC1D}" srcOrd="0" destOrd="0" presId="urn:microsoft.com/office/officeart/2005/8/layout/chevron2"/>
    <dgm:cxn modelId="{0FB601DF-45FE-4A52-A97A-7FEBEE8F1BDF}" type="presParOf" srcId="{57A8F202-FCF1-42FF-B720-98A8FB6EFC1D}" destId="{EAB9AB09-68BE-4A22-8BDB-D026B8ACCD09}" srcOrd="0" destOrd="0" presId="urn:microsoft.com/office/officeart/2005/8/layout/chevron2"/>
    <dgm:cxn modelId="{BE8B8BE7-D6A0-41E9-BCE0-E0DEB2FA6C72}" type="presParOf" srcId="{EAB9AB09-68BE-4A22-8BDB-D026B8ACCD09}" destId="{6E2323F2-426D-4BBC-AFFE-DDCA75546845}" srcOrd="0" destOrd="0" presId="urn:microsoft.com/office/officeart/2005/8/layout/chevron2"/>
    <dgm:cxn modelId="{4968228B-5181-4555-A80B-7ADA17CFD47B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r>
            <a:rPr lang="fa-IR" b="1" dirty="0" smtClean="0">
              <a:latin typeface="Calibri" panose="020F0502020204030204" pitchFamily="34" charset="0"/>
            </a:rPr>
            <a:t>5</a:t>
          </a:r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1800" b="1" dirty="0" smtClean="0">
              <a:effectLst/>
              <a:cs typeface="B Mitra"/>
            </a:rPr>
            <a:t>انجام برنامه ریزی جهت کاهش فعالیت های برنامه ریزی نشده - تدابیر اصلاحی/جبرانی </a:t>
          </a:r>
          <a:endParaRPr lang="en-US" sz="1800" dirty="0"/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1003093" custLinFactNeighborX="1100000" custLinFactNeighborY="-143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X="109059" custScaleY="190432" custLinFactNeighborX="-2265" custLinFactNeighborY="-20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201818-3F6D-4A90-A2DE-D2850EDA4178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28CBC7BF-63A9-4FC5-BA60-7731165162D5}" type="presOf" srcId="{9C06B37A-A39D-4A5E-9FF1-5010CC4F47CD}" destId="{4BCDAD50-F872-4740-BECC-439986F356AC}" srcOrd="0" destOrd="0" presId="urn:microsoft.com/office/officeart/2005/8/layout/chevron2"/>
    <dgm:cxn modelId="{E666F695-86D3-4BD5-90F3-797FDA991B2D}" type="presOf" srcId="{299C251D-0673-4523-9DEA-E486B9F26DC3}" destId="{6E2323F2-426D-4BBC-AFFE-DDCA75546845}" srcOrd="0" destOrd="0" presId="urn:microsoft.com/office/officeart/2005/8/layout/chevron2"/>
    <dgm:cxn modelId="{001855DA-31EE-4559-BF5D-2828F640379E}" type="presParOf" srcId="{57A8F202-FCF1-42FF-B720-98A8FB6EFC1D}" destId="{EAB9AB09-68BE-4A22-8BDB-D026B8ACCD09}" srcOrd="0" destOrd="0" presId="urn:microsoft.com/office/officeart/2005/8/layout/chevron2"/>
    <dgm:cxn modelId="{FD319238-B6E8-434F-8E0B-0D3D5EF883AD}" type="presParOf" srcId="{EAB9AB09-68BE-4A22-8BDB-D026B8ACCD09}" destId="{6E2323F2-426D-4BBC-AFFE-DDCA75546845}" srcOrd="0" destOrd="0" presId="urn:microsoft.com/office/officeart/2005/8/layout/chevron2"/>
    <dgm:cxn modelId="{7E02A97A-58A5-45E3-B4AF-D34F202B94FD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r>
            <a:rPr lang="fa-IR" b="1" dirty="0" smtClean="0">
              <a:latin typeface="Calibri" panose="020F0502020204030204" pitchFamily="34" charset="0"/>
            </a:rPr>
            <a:t>6</a:t>
          </a:r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1600" b="1" dirty="0" smtClean="0">
              <a:effectLst/>
              <a:cs typeface="B Mitra"/>
            </a:rPr>
            <a:t>	فعالیت‌های برنامه‌ریزی شده‌ی اجرا نشده به دلیل عدم تامین قطعات یدکی و مواد مصرفی</a:t>
          </a:r>
          <a:endParaRPr lang="en-US" sz="1600" dirty="0"/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858624" custLinFactNeighborX="900000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X="-5607" custLinFactNeighborY="20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44666D-8918-4D2C-9307-532726AAC64E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27F56923-F640-44E7-9A8F-2E35F93A00CB}" type="presOf" srcId="{9C06B37A-A39D-4A5E-9FF1-5010CC4F47CD}" destId="{4BCDAD50-F872-4740-BECC-439986F356AC}" srcOrd="0" destOrd="0" presId="urn:microsoft.com/office/officeart/2005/8/layout/chevron2"/>
    <dgm:cxn modelId="{433646D1-4EF3-41B3-9A3F-6686FEB27851}" type="presOf" srcId="{299C251D-0673-4523-9DEA-E486B9F26DC3}" destId="{6E2323F2-426D-4BBC-AFFE-DDCA75546845}" srcOrd="0" destOrd="0" presId="urn:microsoft.com/office/officeart/2005/8/layout/chevron2"/>
    <dgm:cxn modelId="{0C17BC66-8E8D-4A97-9EF8-2AB26693A59E}" type="presParOf" srcId="{57A8F202-FCF1-42FF-B720-98A8FB6EFC1D}" destId="{EAB9AB09-68BE-4A22-8BDB-D026B8ACCD09}" srcOrd="0" destOrd="0" presId="urn:microsoft.com/office/officeart/2005/8/layout/chevron2"/>
    <dgm:cxn modelId="{22D6990B-D304-4576-B4D3-D8D4DD1D6107}" type="presParOf" srcId="{EAB9AB09-68BE-4A22-8BDB-D026B8ACCD09}" destId="{6E2323F2-426D-4BBC-AFFE-DDCA75546845}" srcOrd="0" destOrd="0" presId="urn:microsoft.com/office/officeart/2005/8/layout/chevron2"/>
    <dgm:cxn modelId="{4BCBE22A-2AA0-43DB-B609-0C48E977F9ED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r>
            <a:rPr lang="fa-IR" b="1" dirty="0" smtClean="0">
              <a:latin typeface="Calibri" panose="020F0502020204030204" pitchFamily="34" charset="0"/>
            </a:rPr>
            <a:t>6</a:t>
          </a:r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1600" b="1" dirty="0" smtClean="0">
              <a:effectLst/>
              <a:cs typeface="B Mitra"/>
            </a:rPr>
            <a:t>	فعالیت‌های برنامه‌ریزی شده‌ی اجرا نشده</a:t>
          </a:r>
          <a:endParaRPr lang="en-US" sz="1600" dirty="0"/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858624" custLinFactNeighborX="900000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X="-5081" custLinFactNeighborY="19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B6F81-A5B1-4428-AA27-1AEB960C5BE1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0564E414-4576-4B0F-BEDC-B3190F846FF2}" type="presOf" srcId="{299C251D-0673-4523-9DEA-E486B9F26DC3}" destId="{6E2323F2-426D-4BBC-AFFE-DDCA75546845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5AFBBE1A-4204-4782-BD45-335569DE06B4}" type="presOf" srcId="{9C06B37A-A39D-4A5E-9FF1-5010CC4F47CD}" destId="{4BCDAD50-F872-4740-BECC-439986F356AC}" srcOrd="0" destOrd="0" presId="urn:microsoft.com/office/officeart/2005/8/layout/chevron2"/>
    <dgm:cxn modelId="{19A922F4-CCC9-4809-BA12-1D2EA886736D}" type="presParOf" srcId="{57A8F202-FCF1-42FF-B720-98A8FB6EFC1D}" destId="{EAB9AB09-68BE-4A22-8BDB-D026B8ACCD09}" srcOrd="0" destOrd="0" presId="urn:microsoft.com/office/officeart/2005/8/layout/chevron2"/>
    <dgm:cxn modelId="{C44948CF-D2FA-4E78-85CB-0DC4217A2C8A}" type="presParOf" srcId="{EAB9AB09-68BE-4A22-8BDB-D026B8ACCD09}" destId="{6E2323F2-426D-4BBC-AFFE-DDCA75546845}" srcOrd="0" destOrd="0" presId="urn:microsoft.com/office/officeart/2005/8/layout/chevron2"/>
    <dgm:cxn modelId="{B7D58448-FCF1-4697-A2F3-F312FD74C314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r>
            <a:rPr lang="fa-IR" b="1" dirty="0" smtClean="0">
              <a:latin typeface="Calibri" panose="020F0502020204030204" pitchFamily="34" charset="0"/>
            </a:rPr>
            <a:t>7</a:t>
          </a:r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2400" b="1" dirty="0" smtClean="0">
              <a:effectLst/>
              <a:cs typeface="B Mitra"/>
            </a:rPr>
            <a:t>دلایل اصلی عدم توفیق دراجرا </a:t>
          </a:r>
          <a:endParaRPr lang="en-US" sz="2400" dirty="0"/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00000" custLinFactNeighborX="50548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Y="-39860" custLinFactNeighborX="-934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01926B-2BD4-447C-8574-E48733E88918}" type="presOf" srcId="{299C251D-0673-4523-9DEA-E486B9F26DC3}" destId="{6E2323F2-426D-4BBC-AFFE-DDCA75546845}" srcOrd="0" destOrd="0" presId="urn:microsoft.com/office/officeart/2005/8/layout/chevron2"/>
    <dgm:cxn modelId="{B042D709-F198-4755-AD1A-235E66C82704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D81E99F4-866E-4949-A58B-C2759B4E48F3}" type="presOf" srcId="{9C06B37A-A39D-4A5E-9FF1-5010CC4F47CD}" destId="{4BCDAD50-F872-4740-BECC-439986F356AC}" srcOrd="0" destOrd="0" presId="urn:microsoft.com/office/officeart/2005/8/layout/chevron2"/>
    <dgm:cxn modelId="{2A9AF8AE-B068-4C62-BD30-BC5370274C6E}" type="presParOf" srcId="{57A8F202-FCF1-42FF-B720-98A8FB6EFC1D}" destId="{EAB9AB09-68BE-4A22-8BDB-D026B8ACCD09}" srcOrd="0" destOrd="0" presId="urn:microsoft.com/office/officeart/2005/8/layout/chevron2"/>
    <dgm:cxn modelId="{7349E6DF-934D-4D88-875E-A1900564E521}" type="presParOf" srcId="{EAB9AB09-68BE-4A22-8BDB-D026B8ACCD09}" destId="{6E2323F2-426D-4BBC-AFFE-DDCA75546845}" srcOrd="0" destOrd="0" presId="urn:microsoft.com/office/officeart/2005/8/layout/chevron2"/>
    <dgm:cxn modelId="{0CABAAC8-FC83-4CC0-8242-C54A7E980110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r>
            <a:rPr lang="fa-IR" b="1" dirty="0" smtClean="0">
              <a:latin typeface="Calibri" panose="020F0502020204030204" pitchFamily="34" charset="0"/>
            </a:rPr>
            <a:t>8</a:t>
          </a:r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2400" b="1" dirty="0" smtClean="0">
              <a:effectLst/>
              <a:cs typeface="B Mitra"/>
            </a:rPr>
            <a:t>فعالیت‌های مربوط به مدرنیزاسیون و بهسازی </a:t>
          </a:r>
          <a:endParaRPr lang="en-US" sz="2400" dirty="0"/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00000" custLinFactNeighborX="50548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Y="-39860" custLinFactNeighborX="-934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0C068767-7B21-45B9-9D6D-9492A511A8C1}" type="presOf" srcId="{9C06B37A-A39D-4A5E-9FF1-5010CC4F47CD}" destId="{4BCDAD50-F872-4740-BECC-439986F356AC}" srcOrd="0" destOrd="0" presId="urn:microsoft.com/office/officeart/2005/8/layout/chevron2"/>
    <dgm:cxn modelId="{7BB12C46-5894-40A9-BDFA-F83656D5DE16}" type="presOf" srcId="{3DE7657F-CBF2-4DBB-A723-D3FCB9666BDF}" destId="{57A8F202-FCF1-42FF-B720-98A8FB6EFC1D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48E5A11B-41EF-444F-AD85-7591C5CF037F}" type="presOf" srcId="{299C251D-0673-4523-9DEA-E486B9F26DC3}" destId="{6E2323F2-426D-4BBC-AFFE-DDCA75546845}" srcOrd="0" destOrd="0" presId="urn:microsoft.com/office/officeart/2005/8/layout/chevron2"/>
    <dgm:cxn modelId="{445E98B3-300C-4430-88DF-85C6DB9CC50D}" type="presParOf" srcId="{57A8F202-FCF1-42FF-B720-98A8FB6EFC1D}" destId="{EAB9AB09-68BE-4A22-8BDB-D026B8ACCD09}" srcOrd="0" destOrd="0" presId="urn:microsoft.com/office/officeart/2005/8/layout/chevron2"/>
    <dgm:cxn modelId="{4A9D9065-CDFE-4502-8343-5D0DB96C0B7E}" type="presParOf" srcId="{EAB9AB09-68BE-4A22-8BDB-D026B8ACCD09}" destId="{6E2323F2-426D-4BBC-AFFE-DDCA75546845}" srcOrd="0" destOrd="0" presId="urn:microsoft.com/office/officeart/2005/8/layout/chevron2"/>
    <dgm:cxn modelId="{84D75CF8-482E-41DD-910C-83F914843A95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r>
            <a:rPr lang="fa-IR" b="1" dirty="0" smtClean="0">
              <a:latin typeface="Calibri" panose="020F0502020204030204" pitchFamily="34" charset="0"/>
            </a:rPr>
            <a:t>9</a:t>
          </a:r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1800" b="1" dirty="0" smtClean="0">
              <a:effectLst/>
              <a:cs typeface="B Mitra"/>
            </a:rPr>
            <a:t>لیست پیمانکاران داخلی به همراه شرح مختصری از فعالیت و ارزیابی آن‌ها</a:t>
          </a:r>
          <a:endParaRPr lang="en-US" sz="1800" dirty="0"/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58682" custLinFactNeighborX="600000" custLinFactNeighborY="39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X="109059" custLinFactNeighborX="-11406" custLinFactNeighborY="-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AA628D-01A4-4C3F-87FA-EDB6299663B5}" type="presOf" srcId="{299C251D-0673-4523-9DEA-E486B9F26DC3}" destId="{6E2323F2-426D-4BBC-AFFE-DDCA75546845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7D5BA9DF-18C4-4A41-A60C-40B4BCC815CE}" type="presOf" srcId="{3DE7657F-CBF2-4DBB-A723-D3FCB9666BDF}" destId="{57A8F202-FCF1-42FF-B720-98A8FB6EFC1D}" srcOrd="0" destOrd="0" presId="urn:microsoft.com/office/officeart/2005/8/layout/chevron2"/>
    <dgm:cxn modelId="{BCA26FBC-0C37-4FDB-87B9-20457E6E638F}" type="presOf" srcId="{9C06B37A-A39D-4A5E-9FF1-5010CC4F47CD}" destId="{4BCDAD50-F872-4740-BECC-439986F356AC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44EAE64B-C1F1-4D4B-9E8E-D45506BF6BAA}" type="presParOf" srcId="{57A8F202-FCF1-42FF-B720-98A8FB6EFC1D}" destId="{EAB9AB09-68BE-4A22-8BDB-D026B8ACCD09}" srcOrd="0" destOrd="0" presId="urn:microsoft.com/office/officeart/2005/8/layout/chevron2"/>
    <dgm:cxn modelId="{C98FAF4E-AA11-47B1-B0DA-2AE7C800A2B2}" type="presParOf" srcId="{EAB9AB09-68BE-4A22-8BDB-D026B8ACCD09}" destId="{6E2323F2-426D-4BBC-AFFE-DDCA75546845}" srcOrd="0" destOrd="0" presId="urn:microsoft.com/office/officeart/2005/8/layout/chevron2"/>
    <dgm:cxn modelId="{325AF98E-3F1E-486F-88AC-C60EECCC59FC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r>
            <a:rPr lang="fa-IR" b="1" dirty="0" smtClean="0">
              <a:latin typeface="Calibri" panose="020F0502020204030204" pitchFamily="34" charset="0"/>
            </a:rPr>
            <a:t>9</a:t>
          </a:r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1800" b="1" dirty="0" smtClean="0">
              <a:effectLst/>
              <a:cs typeface="B Mitra"/>
            </a:rPr>
            <a:t>لیست پیمانکاران داخلی به همراه شرح مختصری از فعالیت و ارزیابی آن‌ها</a:t>
          </a:r>
          <a:endParaRPr lang="en-US" sz="1800" dirty="0"/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58682" custLinFactNeighborX="600000" custLinFactNeighborY="39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X="109059" custLinFactNeighborX="-11406" custLinFactNeighborY="-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68E53944-E8BB-4F0F-8C92-009F7149DA63}" type="presOf" srcId="{9C06B37A-A39D-4A5E-9FF1-5010CC4F47CD}" destId="{4BCDAD50-F872-4740-BECC-439986F356AC}" srcOrd="0" destOrd="0" presId="urn:microsoft.com/office/officeart/2005/8/layout/chevron2"/>
    <dgm:cxn modelId="{622EB3DB-8F07-41A6-94A9-891706DD2454}" type="presOf" srcId="{3DE7657F-CBF2-4DBB-A723-D3FCB9666BDF}" destId="{57A8F202-FCF1-42FF-B720-98A8FB6EFC1D}" srcOrd="0" destOrd="0" presId="urn:microsoft.com/office/officeart/2005/8/layout/chevron2"/>
    <dgm:cxn modelId="{C1BE8872-EEF3-459E-8175-7298CD5AC644}" type="presOf" srcId="{299C251D-0673-4523-9DEA-E486B9F26DC3}" destId="{6E2323F2-426D-4BBC-AFFE-DDCA75546845}" srcOrd="0" destOrd="0" presId="urn:microsoft.com/office/officeart/2005/8/layout/chevron2"/>
    <dgm:cxn modelId="{27A37DC7-F06E-4247-86B0-FCB1C6CCD334}" type="presParOf" srcId="{57A8F202-FCF1-42FF-B720-98A8FB6EFC1D}" destId="{EAB9AB09-68BE-4A22-8BDB-D026B8ACCD09}" srcOrd="0" destOrd="0" presId="urn:microsoft.com/office/officeart/2005/8/layout/chevron2"/>
    <dgm:cxn modelId="{556B954A-5160-48B5-B2B6-5D16E69A1CF1}" type="presParOf" srcId="{EAB9AB09-68BE-4A22-8BDB-D026B8ACCD09}" destId="{6E2323F2-426D-4BBC-AFFE-DDCA75546845}" srcOrd="0" destOrd="0" presId="urn:microsoft.com/office/officeart/2005/8/layout/chevron2"/>
    <dgm:cxn modelId="{0C725E85-DFA6-4AC7-9010-46288022D7C8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r>
            <a:rPr lang="fa-IR" b="1" dirty="0" smtClean="0">
              <a:latin typeface="Calibri" panose="020F0502020204030204" pitchFamily="34" charset="0"/>
            </a:rPr>
            <a:t>10</a:t>
          </a:r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1600" b="1" dirty="0" smtClean="0">
              <a:effectLst/>
              <a:cs typeface="B Mitra"/>
            </a:rPr>
            <a:t>لیست قطعات و تجهیزات برونسپاری شده جهت انجام خدمات و نعمیرات</a:t>
          </a:r>
          <a:endParaRPr lang="en-US" sz="1600" dirty="0"/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800000" custLinFactNeighborX="851710" custLinFactNeighborY="10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Y="-39860" custLinFactNeighborX="-934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5BCB554D-F12C-4CF9-9E26-4FBC5C00F56A}" type="presOf" srcId="{299C251D-0673-4523-9DEA-E486B9F26DC3}" destId="{6E2323F2-426D-4BBC-AFFE-DDCA75546845}" srcOrd="0" destOrd="0" presId="urn:microsoft.com/office/officeart/2005/8/layout/chevron2"/>
    <dgm:cxn modelId="{BA44F02E-98E5-4727-AF2F-FC22E8F1DE67}" type="presOf" srcId="{9C06B37A-A39D-4A5E-9FF1-5010CC4F47CD}" destId="{4BCDAD50-F872-4740-BECC-439986F356AC}" srcOrd="0" destOrd="0" presId="urn:microsoft.com/office/officeart/2005/8/layout/chevron2"/>
    <dgm:cxn modelId="{7C59D7DE-C931-43D4-926D-38DA6B3ED1B8}" type="presOf" srcId="{3DE7657F-CBF2-4DBB-A723-D3FCB9666BDF}" destId="{57A8F202-FCF1-42FF-B720-98A8FB6EFC1D}" srcOrd="0" destOrd="0" presId="urn:microsoft.com/office/officeart/2005/8/layout/chevron2"/>
    <dgm:cxn modelId="{42351A26-E61C-4274-821A-331BA74ABE55}" type="presParOf" srcId="{57A8F202-FCF1-42FF-B720-98A8FB6EFC1D}" destId="{EAB9AB09-68BE-4A22-8BDB-D026B8ACCD09}" srcOrd="0" destOrd="0" presId="urn:microsoft.com/office/officeart/2005/8/layout/chevron2"/>
    <dgm:cxn modelId="{6C72AA01-4605-46F9-8747-50698688D298}" type="presParOf" srcId="{EAB9AB09-68BE-4A22-8BDB-D026B8ACCD09}" destId="{6E2323F2-426D-4BBC-AFFE-DDCA75546845}" srcOrd="0" destOrd="0" presId="urn:microsoft.com/office/officeart/2005/8/layout/chevron2"/>
    <dgm:cxn modelId="{FFE47CCA-9C42-48D1-B93D-AD70774C1892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r>
            <a:rPr lang="fa-IR" b="1" dirty="0" smtClean="0">
              <a:latin typeface="Calibri" panose="020F0502020204030204" pitchFamily="34" charset="0"/>
            </a:rPr>
            <a:t>1</a:t>
          </a:r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/>
      <dgm:spPr/>
      <dgm:t>
        <a:bodyPr/>
        <a:lstStyle/>
        <a:p>
          <a:pPr rtl="1"/>
          <a:r>
            <a:rPr lang="fa-IR" b="1" dirty="0" smtClean="0">
              <a:effectLst/>
              <a:latin typeface="Arial"/>
              <a:ea typeface="Gulim"/>
              <a:cs typeface="B Mitra"/>
            </a:rPr>
            <a:t>چالش ها و مشکلات موجود</a:t>
          </a:r>
          <a:endParaRPr lang="en-US" dirty="0"/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00000" custLinFactNeighborX="50548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Y="-39860" custLinFactNeighborX="-934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26B462D1-F8B9-4E24-9A57-EF1024BDFD60}" type="presOf" srcId="{3DE7657F-CBF2-4DBB-A723-D3FCB9666BDF}" destId="{57A8F202-FCF1-42FF-B720-98A8FB6EFC1D}" srcOrd="0" destOrd="0" presId="urn:microsoft.com/office/officeart/2005/8/layout/chevron2"/>
    <dgm:cxn modelId="{654A8F11-8833-41AC-8864-9F5BC25E23D4}" type="presOf" srcId="{9C06B37A-A39D-4A5E-9FF1-5010CC4F47CD}" destId="{4BCDAD50-F872-4740-BECC-439986F356AC}" srcOrd="0" destOrd="0" presId="urn:microsoft.com/office/officeart/2005/8/layout/chevron2"/>
    <dgm:cxn modelId="{C51473FE-6EDB-45B6-8050-A50DBD1B29FC}" type="presOf" srcId="{299C251D-0673-4523-9DEA-E486B9F26DC3}" destId="{6E2323F2-426D-4BBC-AFFE-DDCA75546845}" srcOrd="0" destOrd="0" presId="urn:microsoft.com/office/officeart/2005/8/layout/chevron2"/>
    <dgm:cxn modelId="{E3C85C1A-A599-47E1-8AC2-DCC524B91050}" type="presParOf" srcId="{57A8F202-FCF1-42FF-B720-98A8FB6EFC1D}" destId="{EAB9AB09-68BE-4A22-8BDB-D026B8ACCD09}" srcOrd="0" destOrd="0" presId="urn:microsoft.com/office/officeart/2005/8/layout/chevron2"/>
    <dgm:cxn modelId="{30964D22-DDE6-441F-9B3F-2062392F6763}" type="presParOf" srcId="{EAB9AB09-68BE-4A22-8BDB-D026B8ACCD09}" destId="{6E2323F2-426D-4BBC-AFFE-DDCA75546845}" srcOrd="0" destOrd="0" presId="urn:microsoft.com/office/officeart/2005/8/layout/chevron2"/>
    <dgm:cxn modelId="{E08212AA-4CF4-4079-80F5-C3B13650D94A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r>
            <a:rPr lang="fa-IR" b="1" dirty="0" smtClean="0">
              <a:latin typeface="Calibri" panose="020F0502020204030204" pitchFamily="34" charset="0"/>
            </a:rPr>
            <a:t>2</a:t>
          </a:r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/>
      <dgm:spPr/>
      <dgm:t>
        <a:bodyPr/>
        <a:lstStyle/>
        <a:p>
          <a:pPr rtl="1"/>
          <a:r>
            <a:rPr lang="fa-IR" b="1" dirty="0" smtClean="0">
              <a:effectLst/>
              <a:cs typeface="B Mitra"/>
            </a:rPr>
            <a:t>1.	مدت زمان توقف</a:t>
          </a:r>
          <a:endParaRPr lang="en-US" dirty="0"/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00000" custLinFactNeighborX="50548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Y="-39860" custLinFactNeighborX="-934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D80CFAB1-12AC-4653-9550-603242025040}" type="presOf" srcId="{299C251D-0673-4523-9DEA-E486B9F26DC3}" destId="{6E2323F2-426D-4BBC-AFFE-DDCA75546845}" srcOrd="0" destOrd="0" presId="urn:microsoft.com/office/officeart/2005/8/layout/chevron2"/>
    <dgm:cxn modelId="{03FB9150-4CC7-4981-B506-06F842A9CD05}" type="presOf" srcId="{9C06B37A-A39D-4A5E-9FF1-5010CC4F47CD}" destId="{4BCDAD50-F872-4740-BECC-439986F356AC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2B048716-B5B4-4AAF-B68D-17925CE9A383}" type="presOf" srcId="{3DE7657F-CBF2-4DBB-A723-D3FCB9666BDF}" destId="{57A8F202-FCF1-42FF-B720-98A8FB6EFC1D}" srcOrd="0" destOrd="0" presId="urn:microsoft.com/office/officeart/2005/8/layout/chevron2"/>
    <dgm:cxn modelId="{36C261C5-833C-46C8-AC43-80D412C46BB8}" type="presParOf" srcId="{57A8F202-FCF1-42FF-B720-98A8FB6EFC1D}" destId="{EAB9AB09-68BE-4A22-8BDB-D026B8ACCD09}" srcOrd="0" destOrd="0" presId="urn:microsoft.com/office/officeart/2005/8/layout/chevron2"/>
    <dgm:cxn modelId="{79CA56C8-EABF-4005-8542-EECDFEFBA6A3}" type="presParOf" srcId="{EAB9AB09-68BE-4A22-8BDB-D026B8ACCD09}" destId="{6E2323F2-426D-4BBC-AFFE-DDCA75546845}" srcOrd="0" destOrd="0" presId="urn:microsoft.com/office/officeart/2005/8/layout/chevron2"/>
    <dgm:cxn modelId="{50ED3B0C-CEE6-40FA-9E22-6A2A88CAACF8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r>
            <a:rPr lang="fa-IR" dirty="0" smtClean="0">
              <a:latin typeface="Calibri" panose="020F0502020204030204" pitchFamily="34" charset="0"/>
            </a:rPr>
            <a:t>3</a:t>
          </a:r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1800" b="1" dirty="0" smtClean="0">
              <a:effectLst/>
              <a:cs typeface="B Mitra"/>
            </a:rPr>
            <a:t>	نیروی انسانی فعال در دوره توقف واحد – تعداد/ نفرساعت</a:t>
          </a:r>
          <a:endParaRPr lang="en-US" sz="1800" dirty="0"/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00000" custLinFactNeighborX="50548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Y="-39860" custLinFactNeighborX="-934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0BAAF0-D502-4631-AB20-674AB6B5FCD2}" type="presOf" srcId="{299C251D-0673-4523-9DEA-E486B9F26DC3}" destId="{6E2323F2-426D-4BBC-AFFE-DDCA75546845}" srcOrd="0" destOrd="0" presId="urn:microsoft.com/office/officeart/2005/8/layout/chevron2"/>
    <dgm:cxn modelId="{BF53302F-6CFD-4F1D-8548-1FB747454E58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0BD39925-CA9E-4635-AEC7-A4D0526D703A}" type="presOf" srcId="{9C06B37A-A39D-4A5E-9FF1-5010CC4F47CD}" destId="{4BCDAD50-F872-4740-BECC-439986F356AC}" srcOrd="0" destOrd="0" presId="urn:microsoft.com/office/officeart/2005/8/layout/chevron2"/>
    <dgm:cxn modelId="{AF325433-C886-46A0-BB53-4A594F1837A9}" type="presParOf" srcId="{57A8F202-FCF1-42FF-B720-98A8FB6EFC1D}" destId="{EAB9AB09-68BE-4A22-8BDB-D026B8ACCD09}" srcOrd="0" destOrd="0" presId="urn:microsoft.com/office/officeart/2005/8/layout/chevron2"/>
    <dgm:cxn modelId="{DE80340D-D95F-419F-AFC0-D068FD0852D5}" type="presParOf" srcId="{EAB9AB09-68BE-4A22-8BDB-D026B8ACCD09}" destId="{6E2323F2-426D-4BBC-AFFE-DDCA75546845}" srcOrd="0" destOrd="0" presId="urn:microsoft.com/office/officeart/2005/8/layout/chevron2"/>
    <dgm:cxn modelId="{5739C54D-EEB9-4CFA-B7B1-5B1215C53926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r>
            <a:rPr lang="fa-IR" dirty="0" smtClean="0">
              <a:latin typeface="Calibri" panose="020F0502020204030204" pitchFamily="34" charset="0"/>
            </a:rPr>
            <a:t>3</a:t>
          </a:r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1800" b="1" dirty="0" smtClean="0">
              <a:effectLst/>
              <a:cs typeface="B Mitra"/>
            </a:rPr>
            <a:t>	حجم کلیه فعالیت های دوره توقف واحد - نفرساعت</a:t>
          </a:r>
          <a:endParaRPr lang="en-US" sz="1800" dirty="0"/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00000" custLinFactNeighborX="50548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Y="-39860" custLinFactNeighborX="-934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3E67EA-B118-4D4A-A625-F2FA893988DB}" type="presOf" srcId="{9C06B37A-A39D-4A5E-9FF1-5010CC4F47CD}" destId="{4BCDAD50-F872-4740-BECC-439986F356AC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579CC67F-88E2-45EE-AF58-92A2250BAD90}" type="presOf" srcId="{3DE7657F-CBF2-4DBB-A723-D3FCB9666BDF}" destId="{57A8F202-FCF1-42FF-B720-98A8FB6EFC1D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4FE92514-4475-49CA-A0A9-0BD1B5381E20}" type="presOf" srcId="{299C251D-0673-4523-9DEA-E486B9F26DC3}" destId="{6E2323F2-426D-4BBC-AFFE-DDCA75546845}" srcOrd="0" destOrd="0" presId="urn:microsoft.com/office/officeart/2005/8/layout/chevron2"/>
    <dgm:cxn modelId="{20015D00-5E78-4ED5-A7DF-A0EC5A037433}" type="presParOf" srcId="{57A8F202-FCF1-42FF-B720-98A8FB6EFC1D}" destId="{EAB9AB09-68BE-4A22-8BDB-D026B8ACCD09}" srcOrd="0" destOrd="0" presId="urn:microsoft.com/office/officeart/2005/8/layout/chevron2"/>
    <dgm:cxn modelId="{6AAE82A7-82B3-4840-936C-DFF453CC998B}" type="presParOf" srcId="{EAB9AB09-68BE-4A22-8BDB-D026B8ACCD09}" destId="{6E2323F2-426D-4BBC-AFFE-DDCA75546845}" srcOrd="0" destOrd="0" presId="urn:microsoft.com/office/officeart/2005/8/layout/chevron2"/>
    <dgm:cxn modelId="{305D7B30-8F23-4AF7-A886-8271FC437325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r>
            <a:rPr lang="fa-IR" dirty="0" smtClean="0">
              <a:latin typeface="Calibri" panose="020F0502020204030204" pitchFamily="34" charset="0"/>
            </a:rPr>
            <a:t>3</a:t>
          </a:r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1800" b="1" dirty="0" smtClean="0">
              <a:effectLst/>
              <a:cs typeface="B Mitra"/>
            </a:rPr>
            <a:t>	حجم فعالیت های پیمانکار روس دوره توقف واحد - نفرساعت</a:t>
          </a:r>
          <a:endParaRPr lang="en-US" sz="1800" dirty="0"/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00000" custLinFactNeighborX="50548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Y="-39860" custLinFactNeighborX="-934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73B5C2-285C-4EA1-844C-52E60D9A73EA}" type="presOf" srcId="{3DE7657F-CBF2-4DBB-A723-D3FCB9666BDF}" destId="{57A8F202-FCF1-42FF-B720-98A8FB6EFC1D}" srcOrd="0" destOrd="0" presId="urn:microsoft.com/office/officeart/2005/8/layout/chevron2"/>
    <dgm:cxn modelId="{FEF204B8-DB4E-4C00-AEFA-03A1114537C7}" type="presOf" srcId="{9C06B37A-A39D-4A5E-9FF1-5010CC4F47CD}" destId="{4BCDAD50-F872-4740-BECC-439986F356AC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DE38D84E-C828-4D8F-A956-5BC8027CBB23}" type="presOf" srcId="{299C251D-0673-4523-9DEA-E486B9F26DC3}" destId="{6E2323F2-426D-4BBC-AFFE-DDCA75546845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4AA2881F-0C62-4D49-BA04-076D05FA53C2}" type="presParOf" srcId="{57A8F202-FCF1-42FF-B720-98A8FB6EFC1D}" destId="{EAB9AB09-68BE-4A22-8BDB-D026B8ACCD09}" srcOrd="0" destOrd="0" presId="urn:microsoft.com/office/officeart/2005/8/layout/chevron2"/>
    <dgm:cxn modelId="{B40E7242-8CFF-4B43-9E18-16C3F8EAD532}" type="presParOf" srcId="{EAB9AB09-68BE-4A22-8BDB-D026B8ACCD09}" destId="{6E2323F2-426D-4BBC-AFFE-DDCA75546845}" srcOrd="0" destOrd="0" presId="urn:microsoft.com/office/officeart/2005/8/layout/chevron2"/>
    <dgm:cxn modelId="{F37C38BE-5C66-4B76-95B7-D3BD660600A6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r>
            <a:rPr lang="fa-IR" b="1" dirty="0" smtClean="0">
              <a:latin typeface="Calibri" panose="020F0502020204030204" pitchFamily="34" charset="0"/>
            </a:rPr>
            <a:t>4</a:t>
          </a:r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1600" b="1" dirty="0" smtClean="0">
              <a:effectLst/>
              <a:cs typeface="B Mitra"/>
            </a:rPr>
            <a:t>مهمترین فعالیت‌های برنامه‌ریزی نشده اجرا شده -</a:t>
          </a:r>
          <a:r>
            <a:rPr lang="fa-IR" sz="1600" b="1" u="none" strike="noStrike" dirty="0" smtClean="0">
              <a:effectLst/>
              <a:cs typeface="B Nazanin" pitchFamily="2" charset="-78"/>
            </a:rPr>
            <a:t>منطقه تحت کنترل</a:t>
          </a:r>
          <a:endParaRPr lang="en-US" sz="1600" b="1" dirty="0">
            <a:effectLst/>
            <a:cs typeface="B Mitra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00000" custLinFactNeighborX="50548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X="-11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17716340-530C-45C3-B1A8-62232AAF518D}" type="presOf" srcId="{9C06B37A-A39D-4A5E-9FF1-5010CC4F47CD}" destId="{4BCDAD50-F872-4740-BECC-439986F356AC}" srcOrd="0" destOrd="0" presId="urn:microsoft.com/office/officeart/2005/8/layout/chevron2"/>
    <dgm:cxn modelId="{AE62B1B2-841D-4533-ABE1-4696A0C9B331}" type="presOf" srcId="{299C251D-0673-4523-9DEA-E486B9F26DC3}" destId="{6E2323F2-426D-4BBC-AFFE-DDCA75546845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B3E9EC04-7B9C-4085-924C-F4E78353E3C4}" type="presOf" srcId="{3DE7657F-CBF2-4DBB-A723-D3FCB9666BDF}" destId="{57A8F202-FCF1-42FF-B720-98A8FB6EFC1D}" srcOrd="0" destOrd="0" presId="urn:microsoft.com/office/officeart/2005/8/layout/chevron2"/>
    <dgm:cxn modelId="{26211C8C-1E5F-4750-A006-515A122E0654}" type="presParOf" srcId="{57A8F202-FCF1-42FF-B720-98A8FB6EFC1D}" destId="{EAB9AB09-68BE-4A22-8BDB-D026B8ACCD09}" srcOrd="0" destOrd="0" presId="urn:microsoft.com/office/officeart/2005/8/layout/chevron2"/>
    <dgm:cxn modelId="{72334A6A-3A77-4560-893D-898F0916063B}" type="presParOf" srcId="{EAB9AB09-68BE-4A22-8BDB-D026B8ACCD09}" destId="{6E2323F2-426D-4BBC-AFFE-DDCA75546845}" srcOrd="0" destOrd="0" presId="urn:microsoft.com/office/officeart/2005/8/layout/chevron2"/>
    <dgm:cxn modelId="{93960591-E003-485B-9559-686FFA00EA70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r>
            <a:rPr lang="fa-IR" b="1" dirty="0" smtClean="0">
              <a:latin typeface="Calibri" panose="020F0502020204030204" pitchFamily="34" charset="0"/>
            </a:rPr>
            <a:t>4</a:t>
          </a:r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1600" b="1" dirty="0" smtClean="0">
              <a:effectLst/>
              <a:cs typeface="B Mitra"/>
            </a:rPr>
            <a:t>مهمترین فعالیت‌های برنامه‌ریزی نشده اجرا شده-منطقه آزاد </a:t>
          </a:r>
          <a:endParaRPr lang="en-US" sz="1600" b="1" dirty="0">
            <a:effectLst/>
            <a:cs typeface="B Mitra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00000" custLinFactNeighborX="50548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X="-11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D5ECFC-044A-4622-A50C-4FA816AA22B9}" type="presOf" srcId="{299C251D-0673-4523-9DEA-E486B9F26DC3}" destId="{6E2323F2-426D-4BBC-AFFE-DDCA75546845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FA97E264-2F83-4D08-BE53-0A2942A2434D}" type="presOf" srcId="{3DE7657F-CBF2-4DBB-A723-D3FCB9666BDF}" destId="{57A8F202-FCF1-42FF-B720-98A8FB6EFC1D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5D38696C-2103-4886-AAE0-F0E759F84EB9}" type="presOf" srcId="{9C06B37A-A39D-4A5E-9FF1-5010CC4F47CD}" destId="{4BCDAD50-F872-4740-BECC-439986F356AC}" srcOrd="0" destOrd="0" presId="urn:microsoft.com/office/officeart/2005/8/layout/chevron2"/>
    <dgm:cxn modelId="{842B6354-C6DA-42CA-BE16-F12DC3BC2D18}" type="presParOf" srcId="{57A8F202-FCF1-42FF-B720-98A8FB6EFC1D}" destId="{EAB9AB09-68BE-4A22-8BDB-D026B8ACCD09}" srcOrd="0" destOrd="0" presId="urn:microsoft.com/office/officeart/2005/8/layout/chevron2"/>
    <dgm:cxn modelId="{9CC963C3-F9F2-4E3C-8D68-1F0D04761CA8}" type="presParOf" srcId="{EAB9AB09-68BE-4A22-8BDB-D026B8ACCD09}" destId="{6E2323F2-426D-4BBC-AFFE-DDCA75546845}" srcOrd="0" destOrd="0" presId="urn:microsoft.com/office/officeart/2005/8/layout/chevron2"/>
    <dgm:cxn modelId="{3CA18D9A-98E6-4E8D-8A3B-EFDA5CFE799D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r>
            <a:rPr lang="fa-IR" b="1" dirty="0" smtClean="0">
              <a:latin typeface="Calibri" panose="020F0502020204030204" pitchFamily="34" charset="0"/>
            </a:rPr>
            <a:t>4</a:t>
          </a:r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1600" b="1" dirty="0" smtClean="0">
              <a:effectLst/>
              <a:cs typeface="B Mitra"/>
            </a:rPr>
            <a:t>مهمترین فعالیت‌های برنامه‌ریزی نشده اجرا شده-منطقه آزاد </a:t>
          </a:r>
          <a:endParaRPr lang="en-US" sz="1600" b="1" dirty="0">
            <a:effectLst/>
            <a:cs typeface="B Mitra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00000" custLinFactNeighborX="50548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X="-11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06CD24-F289-4D72-A311-1E69E2426EB5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EDF731FE-162A-48A3-914A-C112C970801C}" type="presOf" srcId="{9C06B37A-A39D-4A5E-9FF1-5010CC4F47CD}" destId="{4BCDAD50-F872-4740-BECC-439986F356AC}" srcOrd="0" destOrd="0" presId="urn:microsoft.com/office/officeart/2005/8/layout/chevron2"/>
    <dgm:cxn modelId="{69AD48FE-B241-4D47-A547-548F448EE478}" type="presOf" srcId="{299C251D-0673-4523-9DEA-E486B9F26DC3}" destId="{6E2323F2-426D-4BBC-AFFE-DDCA75546845}" srcOrd="0" destOrd="0" presId="urn:microsoft.com/office/officeart/2005/8/layout/chevron2"/>
    <dgm:cxn modelId="{51C4EFBC-9DAE-4676-A38A-E45A6769E901}" type="presParOf" srcId="{57A8F202-FCF1-42FF-B720-98A8FB6EFC1D}" destId="{EAB9AB09-68BE-4A22-8BDB-D026B8ACCD09}" srcOrd="0" destOrd="0" presId="urn:microsoft.com/office/officeart/2005/8/layout/chevron2"/>
    <dgm:cxn modelId="{003B58BA-9357-4082-96AE-D20A746E7A44}" type="presParOf" srcId="{EAB9AB09-68BE-4A22-8BDB-D026B8ACCD09}" destId="{6E2323F2-426D-4BBC-AFFE-DDCA75546845}" srcOrd="0" destOrd="0" presId="urn:microsoft.com/office/officeart/2005/8/layout/chevron2"/>
    <dgm:cxn modelId="{08878500-ADF5-4B4B-BA6F-5FBF582A6EED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5764528" y="125730"/>
          <a:ext cx="838200" cy="586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latin typeface="Calibri" panose="020F0502020204030204" pitchFamily="34" charset="0"/>
            </a:rPr>
            <a:t>1</a:t>
          </a:r>
          <a:endParaRPr lang="en-US" sz="1600" kern="1200" dirty="0">
            <a:latin typeface="Calibri" panose="020F0502020204030204" pitchFamily="34" charset="0"/>
          </a:endParaRPr>
        </a:p>
      </dsp:txBody>
      <dsp:txXfrm rot="-5400000">
        <a:off x="5890258" y="293370"/>
        <a:ext cx="586740" cy="251460"/>
      </dsp:txXfrm>
    </dsp:sp>
    <dsp:sp modelId="{4BCDAD50-F872-4740-BECC-439986F356AC}">
      <dsp:nvSpPr>
        <dsp:cNvPr id="0" name=""/>
        <dsp:cNvSpPr/>
      </dsp:nvSpPr>
      <dsp:spPr>
        <a:xfrm rot="5400000">
          <a:off x="2708833" y="-2672714"/>
          <a:ext cx="544830" cy="5890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500" b="1" kern="1200" smtClean="0">
              <a:effectLst/>
              <a:latin typeface="Arial"/>
              <a:ea typeface="Gulim"/>
              <a:cs typeface="B Mitra"/>
            </a:rPr>
            <a:t>مقدمه</a:t>
          </a:r>
          <a:endParaRPr lang="en-US" sz="2500" kern="1200" dirty="0"/>
        </a:p>
      </dsp:txBody>
      <dsp:txXfrm rot="-5400000">
        <a:off x="36119" y="26596"/>
        <a:ext cx="5863662" cy="4916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5764528" y="125730"/>
          <a:ext cx="838200" cy="586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latin typeface="Calibri" panose="020F0502020204030204" pitchFamily="34" charset="0"/>
            </a:rPr>
            <a:t>1</a:t>
          </a:r>
          <a:endParaRPr lang="en-US" sz="1600" kern="1200" dirty="0">
            <a:latin typeface="Calibri" panose="020F0502020204030204" pitchFamily="34" charset="0"/>
          </a:endParaRPr>
        </a:p>
      </dsp:txBody>
      <dsp:txXfrm rot="-5400000">
        <a:off x="5890258" y="293370"/>
        <a:ext cx="586740" cy="251460"/>
      </dsp:txXfrm>
    </dsp:sp>
    <dsp:sp modelId="{4BCDAD50-F872-4740-BECC-439986F356AC}">
      <dsp:nvSpPr>
        <dsp:cNvPr id="0" name=""/>
        <dsp:cNvSpPr/>
      </dsp:nvSpPr>
      <dsp:spPr>
        <a:xfrm rot="5400000">
          <a:off x="2708833" y="-2672714"/>
          <a:ext cx="544830" cy="5890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b="1" kern="1200" dirty="0" smtClean="0">
              <a:effectLst/>
              <a:latin typeface="Arial"/>
              <a:ea typeface="Gulim"/>
              <a:cs typeface="B Mitra"/>
            </a:rPr>
            <a:t>چالش ها و مشکلات موجود</a:t>
          </a:r>
          <a:endParaRPr lang="en-US" sz="2500" kern="1200" dirty="0"/>
        </a:p>
      </dsp:txBody>
      <dsp:txXfrm rot="-5400000">
        <a:off x="36119" y="26596"/>
        <a:ext cx="5863662" cy="491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5764528" y="125730"/>
          <a:ext cx="838200" cy="586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latin typeface="Calibri" panose="020F0502020204030204" pitchFamily="34" charset="0"/>
            </a:rPr>
            <a:t>2</a:t>
          </a:r>
          <a:endParaRPr lang="en-US" sz="1600" kern="1200" dirty="0">
            <a:latin typeface="Calibri" panose="020F0502020204030204" pitchFamily="34" charset="0"/>
          </a:endParaRPr>
        </a:p>
      </dsp:txBody>
      <dsp:txXfrm rot="-5400000">
        <a:off x="5890258" y="293370"/>
        <a:ext cx="586740" cy="251460"/>
      </dsp:txXfrm>
    </dsp:sp>
    <dsp:sp modelId="{4BCDAD50-F872-4740-BECC-439986F356AC}">
      <dsp:nvSpPr>
        <dsp:cNvPr id="0" name=""/>
        <dsp:cNvSpPr/>
      </dsp:nvSpPr>
      <dsp:spPr>
        <a:xfrm rot="5400000">
          <a:off x="2708833" y="-2672714"/>
          <a:ext cx="544830" cy="5890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b="1" kern="1200" dirty="0" smtClean="0">
              <a:effectLst/>
              <a:cs typeface="B Mitra"/>
            </a:rPr>
            <a:t>1.	مدت زمان توقف</a:t>
          </a:r>
          <a:endParaRPr lang="en-US" sz="2500" kern="1200" dirty="0"/>
        </a:p>
      </dsp:txBody>
      <dsp:txXfrm rot="-5400000">
        <a:off x="36119" y="26596"/>
        <a:ext cx="5863662" cy="4916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5764528" y="125730"/>
          <a:ext cx="838200" cy="586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latin typeface="Calibri" panose="020F0502020204030204" pitchFamily="34" charset="0"/>
            </a:rPr>
            <a:t>3</a:t>
          </a:r>
          <a:endParaRPr lang="en-US" sz="1600" kern="1200" dirty="0">
            <a:latin typeface="Calibri" panose="020F0502020204030204" pitchFamily="34" charset="0"/>
          </a:endParaRPr>
        </a:p>
      </dsp:txBody>
      <dsp:txXfrm rot="-5400000">
        <a:off x="5890258" y="293370"/>
        <a:ext cx="586740" cy="251460"/>
      </dsp:txXfrm>
    </dsp:sp>
    <dsp:sp modelId="{4BCDAD50-F872-4740-BECC-439986F356AC}">
      <dsp:nvSpPr>
        <dsp:cNvPr id="0" name=""/>
        <dsp:cNvSpPr/>
      </dsp:nvSpPr>
      <dsp:spPr>
        <a:xfrm rot="5400000">
          <a:off x="2708833" y="-2672714"/>
          <a:ext cx="544830" cy="5890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effectLst/>
              <a:cs typeface="B Mitra"/>
            </a:rPr>
            <a:t>	نیروی انسانی فعال در دوره توقف واحد – تعداد/ نفرساعت</a:t>
          </a:r>
          <a:endParaRPr lang="en-US" sz="1800" kern="1200" dirty="0"/>
        </a:p>
      </dsp:txBody>
      <dsp:txXfrm rot="-5400000">
        <a:off x="36119" y="26596"/>
        <a:ext cx="5863662" cy="4916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257E-26B5-4C4C-9BB1-B39B9368D12C}" type="datetimeFigureOut">
              <a:rPr lang="en-US" smtClean="0"/>
              <a:t>8/14/2021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9523C-C276-4B3A-9596-BEBF31C7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917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21F90-AF61-4492-8B3C-D6AFE87F5360}" type="datetimeFigureOut">
              <a:rPr lang="en-US" smtClean="0"/>
              <a:t>8/14/2021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CD941-4DA9-4E64-819A-17C55A286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016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2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2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1401-E81E-4E72-87A4-29894F525904}" type="datetime1">
              <a:rPr lang="en-US" smtClean="0"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221F-1F03-4289-9BFA-55D1C63EBCD5}" type="datetime1">
              <a:rPr lang="en-US" smtClean="0"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42B4-A740-447A-8E38-13F45D504D08}" type="datetime1">
              <a:rPr lang="en-US" smtClean="0"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B3F6-0811-4F52-AC3F-0AC6BDE69A59}" type="datetime1">
              <a:rPr lang="en-US" smtClean="0"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D876-0086-4D77-B7D4-71ED72F04665}" type="datetime1">
              <a:rPr lang="en-US" smtClean="0"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F90-2846-4987-931B-231E9A47F055}" type="datetime1">
              <a:rPr lang="en-US" smtClean="0"/>
              <a:t>8/14/2021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3458-06AE-490E-8E9C-E93D8008096E}" type="datetime1">
              <a:rPr lang="en-US" smtClean="0"/>
              <a:t>8/14/2021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BD19-2B7F-4097-B92D-EE2D964D6688}" type="datetime1">
              <a:rPr lang="en-US" smtClean="0"/>
              <a:t>8/14/2021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100B-72B8-451C-8239-A3B186D51C7B}" type="datetime1">
              <a:rPr lang="en-US" smtClean="0"/>
              <a:t>8/14/2021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DB16-61FF-4FCB-8C96-462310196E29}" type="datetime1">
              <a:rPr lang="en-US" smtClean="0"/>
              <a:t>8/14/2021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E1D9-3250-49E4-8FDF-C1DFC8B8BE62}" type="datetime1">
              <a:rPr lang="en-US" smtClean="0"/>
              <a:t>8/14/2021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D7A16D-AB12-4A82-A874-BC446D6A5F6F}" type="datetime1">
              <a:rPr lang="en-US" smtClean="0"/>
              <a:t>8/14/2021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5393757-99DF-42C5-BA1D-EB1B518FED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5.png"/><Relationship Id="rId9" Type="http://schemas.microsoft.com/office/2007/relationships/diagramDrawing" Target="../diagrams/drawing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5.png"/><Relationship Id="rId9" Type="http://schemas.microsoft.com/office/2007/relationships/diagramDrawing" Target="../diagrams/drawing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5.png"/><Relationship Id="rId9" Type="http://schemas.microsoft.com/office/2007/relationships/diagramDrawing" Target="../diagrams/drawing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5.png"/><Relationship Id="rId9" Type="http://schemas.microsoft.com/office/2007/relationships/diagramDrawing" Target="../diagrams/drawing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5.png"/><Relationship Id="rId9" Type="http://schemas.microsoft.com/office/2007/relationships/diagramDrawing" Target="../diagrams/drawing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5.png"/><Relationship Id="rId9" Type="http://schemas.microsoft.com/office/2007/relationships/diagramDrawing" Target="../diagrams/drawing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5.png"/><Relationship Id="rId9" Type="http://schemas.microsoft.com/office/2007/relationships/diagramDrawing" Target="../diagrams/drawin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بایگانی سال 98\دی\مدیریت سیستم مدیریت و نظارت\power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81" y="152400"/>
            <a:ext cx="1036638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بایگانی سال 98\دی\مدیریت سیستم مدیریت و نظارت\power\Picture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4" y="3124200"/>
            <a:ext cx="7587656" cy="528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0072" y="1905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Bushehr Nuclear Power Plant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144" y="6248704"/>
            <a:ext cx="167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500" b="1" dirty="0" smtClean="0">
                <a:latin typeface="Calibri" panose="020F0502020204030204" pitchFamily="34" charset="0"/>
                <a:cs typeface="B Mitra" pitchFamily="2" charset="-78"/>
              </a:rPr>
              <a:t>مرداد ماه1400</a:t>
            </a:r>
            <a:endParaRPr lang="en-US" sz="1500" b="1" dirty="0">
              <a:latin typeface="Calibri" panose="020F0502020204030204" pitchFamily="34" charset="0"/>
              <a:cs typeface="B Mitra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6248704"/>
            <a:ext cx="2971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300" b="1" dirty="0" smtClean="0">
                <a:cs typeface="B Mitra" panose="00000400000000000000" pitchFamily="2" charset="-78"/>
              </a:rPr>
              <a:t>نیروگاه اتمی بوشهر</a:t>
            </a:r>
            <a:endParaRPr lang="en-US" sz="1300" b="1" dirty="0"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100" y="747294"/>
            <a:ext cx="2971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00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شرکت بهره برداری نیروگاه اتمی بوشهر</a:t>
            </a:r>
            <a:endParaRPr lang="en-US" sz="13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98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4646">
                    <a:lumMod val="90000"/>
                    <a:lumOff val="10000"/>
                  </a:srgbClr>
                </a:solidFill>
                <a:latin typeface="Calibri" panose="020F0502020204030204" pitchFamily="34" charset="0"/>
              </a:rPr>
              <a:t>Bushehr Nuclear Power Plant</a:t>
            </a:r>
            <a:endParaRPr lang="en-US" dirty="0">
              <a:solidFill>
                <a:srgbClr val="464646">
                  <a:lumMod val="90000"/>
                  <a:lumOff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53400" y="6226722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6290770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50148463"/>
              </p:ext>
            </p:extLst>
          </p:nvPr>
        </p:nvGraphicFramePr>
        <p:xfrm>
          <a:off x="1600200" y="3810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75687"/>
              </p:ext>
            </p:extLst>
          </p:nvPr>
        </p:nvGraphicFramePr>
        <p:xfrm>
          <a:off x="1981200" y="3962400"/>
          <a:ext cx="4572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724371"/>
              </p:ext>
            </p:extLst>
          </p:nvPr>
        </p:nvGraphicFramePr>
        <p:xfrm>
          <a:off x="990602" y="785510"/>
          <a:ext cx="7772397" cy="56931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51116"/>
                <a:gridCol w="1783341"/>
                <a:gridCol w="1783341"/>
                <a:gridCol w="3254599"/>
              </a:tblGrid>
              <a:tr h="36336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 dirty="0">
                          <a:effectLst/>
                        </a:rPr>
                        <a:t>رديف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AKZ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 dirty="0">
                          <a:effectLst/>
                        </a:rPr>
                        <a:t>نفر ساعت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>
                          <a:effectLst/>
                        </a:rPr>
                        <a:t>نوع فعاليت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 dirty="0">
                          <a:effectLst/>
                        </a:rPr>
                        <a:t>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VC10D001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>
                          <a:effectLst/>
                        </a:rPr>
                        <a:t>تعمير اساسي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VC20D001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>
                          <a:effectLst/>
                        </a:rPr>
                        <a:t>تعمير اساسي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VC10D002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>
                          <a:effectLst/>
                        </a:rPr>
                        <a:t>تعمير اساسي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VC40D003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>
                          <a:effectLst/>
                        </a:rPr>
                        <a:t>تعمير اساسي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VC40D002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>
                          <a:effectLst/>
                        </a:rPr>
                        <a:t>جاري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VC30D003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>
                          <a:effectLst/>
                        </a:rPr>
                        <a:t>جاري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VC30D002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>
                          <a:effectLst/>
                        </a:rPr>
                        <a:t>جاري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 dirty="0">
                          <a:effectLst/>
                        </a:rPr>
                        <a:t>VC20D003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>
                          <a:effectLst/>
                        </a:rPr>
                        <a:t>جاري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VC20D002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>
                          <a:effectLst/>
                        </a:rPr>
                        <a:t>جاري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10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VC10D003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>
                          <a:effectLst/>
                        </a:rPr>
                        <a:t>جاري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11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VC10D002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 dirty="0">
                          <a:effectLst/>
                        </a:rPr>
                        <a:t>جاري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SC00B001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/>
                        </a:rPr>
                        <a:t>تعمیر اساسی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12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 dirty="0">
                          <a:effectLst/>
                        </a:rPr>
                        <a:t>VE21D001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 dirty="0">
                          <a:effectLst/>
                        </a:rPr>
                        <a:t>تعمير اساسي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13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VF14D001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>
                          <a:effectLst/>
                        </a:rPr>
                        <a:t>تعمير اساسي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14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VF11D001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>
                          <a:effectLst/>
                        </a:rPr>
                        <a:t>تعمير اساسي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15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VF12D001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>
                          <a:effectLst/>
                        </a:rPr>
                        <a:t>تعمير اساسي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16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VE11D001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 dirty="0">
                          <a:effectLst/>
                        </a:rPr>
                        <a:t>تعمير اساسي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17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VP14D001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>
                          <a:effectLst/>
                        </a:rPr>
                        <a:t>تعمير اساسي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VE22D001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>
                          <a:effectLst/>
                        </a:rPr>
                        <a:t>تعمير جاري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19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VE42D001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>
                          <a:effectLst/>
                        </a:rPr>
                        <a:t>تعمير جاري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20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VE23D001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>
                          <a:effectLst/>
                        </a:rPr>
                        <a:t>تعمير جاري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21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VF13D001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>
                          <a:effectLst/>
                        </a:rPr>
                        <a:t>تعمير جاري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  <a:tr h="23172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u="none" strike="noStrike">
                          <a:effectLst/>
                        </a:rPr>
                        <a:t>VE31D001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80" marR="6780" marT="678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 dirty="0">
                          <a:effectLst/>
                        </a:rPr>
                        <a:t>تعمير جاري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6780" marR="6780" marT="678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8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4646">
                    <a:lumMod val="90000"/>
                    <a:lumOff val="10000"/>
                  </a:srgbClr>
                </a:solidFill>
                <a:latin typeface="Calibri" panose="020F0502020204030204" pitchFamily="34" charset="0"/>
              </a:rPr>
              <a:t>Bushehr Nuclear Power Plant</a:t>
            </a:r>
            <a:endParaRPr lang="en-US" dirty="0">
              <a:solidFill>
                <a:srgbClr val="464646">
                  <a:lumMod val="90000"/>
                  <a:lumOff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53400" y="6226722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6290770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98248658"/>
              </p:ext>
            </p:extLst>
          </p:nvPr>
        </p:nvGraphicFramePr>
        <p:xfrm>
          <a:off x="1600200" y="3810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217149"/>
              </p:ext>
            </p:extLst>
          </p:nvPr>
        </p:nvGraphicFramePr>
        <p:xfrm>
          <a:off x="609599" y="948078"/>
          <a:ext cx="8047721" cy="5939285"/>
        </p:xfrm>
        <a:graphic>
          <a:graphicData uri="http://schemas.openxmlformats.org/drawingml/2006/table">
            <a:tbl>
              <a:tblPr rtl="1" firstRow="1" lastRow="1" bandRow="1">
                <a:tableStyleId>{5C22544A-7EE6-4342-B048-85BDC9FD1C3A}</a:tableStyleId>
              </a:tblPr>
              <a:tblGrid>
                <a:gridCol w="803858"/>
                <a:gridCol w="3797319"/>
                <a:gridCol w="1138623"/>
                <a:gridCol w="2307921"/>
              </a:tblGrid>
              <a:tr h="28039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u="none" strike="noStrike" dirty="0">
                          <a:effectLst/>
                        </a:rPr>
                        <a:t>رديف</a:t>
                      </a:r>
                      <a:endParaRPr lang="fa-IR" sz="9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AKZ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u="none" strike="noStrike" dirty="0">
                          <a:effectLst/>
                        </a:rPr>
                        <a:t>نفر ساعت</a:t>
                      </a:r>
                      <a:endParaRPr lang="fa-IR" sz="9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u="none" strike="noStrike">
                          <a:effectLst/>
                        </a:rPr>
                        <a:t>نوع فعاليت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14720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 dirty="0">
                          <a:effectLst/>
                        </a:rPr>
                        <a:t>23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VE41D001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u="none" strike="noStrike">
                          <a:effectLst/>
                        </a:rPr>
                        <a:t>تعمير جاري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14720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24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VP11D001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u="none" strike="noStrike">
                          <a:effectLst/>
                        </a:rPr>
                        <a:t>تعمير جاري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14720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25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VP12D001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u="none" strike="noStrike">
                          <a:effectLst/>
                        </a:rPr>
                        <a:t>تعمير جاري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14720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26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VC10B001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u="none" strike="noStrike">
                          <a:effectLst/>
                        </a:rPr>
                        <a:t>تعمير جاري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14720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27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VC20B001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u="none" strike="noStrike">
                          <a:effectLst/>
                        </a:rPr>
                        <a:t>تعمير جاري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14720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28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VC30B001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u="none" strike="noStrike">
                          <a:effectLst/>
                        </a:rPr>
                        <a:t>تعمير جاري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14720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29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VC40B001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u="none" strike="noStrike">
                          <a:effectLst/>
                        </a:rPr>
                        <a:t>تعمير جاري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14720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30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900" b="1" u="none" strike="noStrike">
                          <a:effectLst/>
                        </a:rPr>
                        <a:t>RG16S802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u="none" strike="noStrike">
                          <a:effectLst/>
                        </a:rPr>
                        <a:t>رفع عیب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337052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31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900" b="1" u="none" strike="noStrike" dirty="0">
                          <a:effectLst/>
                        </a:rPr>
                        <a:t>انجام تعمیرات جاری شیرهای گیوتینی </a:t>
                      </a:r>
                      <a:r>
                        <a:rPr lang="en-US" sz="900" b="1" u="none" strike="noStrike" dirty="0">
                          <a:effectLst/>
                        </a:rPr>
                        <a:t>VE11,42,43S001 , </a:t>
                      </a:r>
                      <a:endParaRPr lang="fa-IR" sz="9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u="none" strike="noStrike">
                          <a:effectLst/>
                        </a:rPr>
                        <a:t>تعمیر جاری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30543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32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900" b="1" u="none" strike="noStrike" dirty="0">
                          <a:effectLst/>
                        </a:rPr>
                        <a:t>انجام تعمیرات جاری شیرهای گیوتینی </a:t>
                      </a:r>
                      <a:r>
                        <a:rPr lang="en-US" sz="900" b="1" u="none" strike="noStrike" dirty="0">
                          <a:effectLst/>
                        </a:rPr>
                        <a:t>VE11,42,43S001 , </a:t>
                      </a:r>
                      <a:endParaRPr lang="fa-IR" sz="9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u="none" strike="noStrike">
                          <a:effectLst/>
                        </a:rPr>
                        <a:t>تعمیر جاری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33577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33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900" b="1" u="none" strike="noStrike" dirty="0">
                          <a:effectLst/>
                        </a:rPr>
                        <a:t>انجام تعمیرات جاری شیرهای گیوتینی </a:t>
                      </a:r>
                      <a:r>
                        <a:rPr lang="en-US" sz="900" b="1" u="none" strike="noStrike" dirty="0">
                          <a:effectLst/>
                        </a:rPr>
                        <a:t>VE11,42,43S001 , </a:t>
                      </a:r>
                      <a:endParaRPr lang="fa-IR" sz="9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u="none" strike="noStrike">
                          <a:effectLst/>
                        </a:rPr>
                        <a:t>تعمیر جاری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31999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34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900" b="1" u="none" strike="noStrike" dirty="0">
                          <a:effectLst/>
                        </a:rPr>
                        <a:t>انجام تعمیرات جاری شیرهای گیوتینی </a:t>
                      </a:r>
                      <a:r>
                        <a:rPr lang="en-US" sz="900" b="1" u="none" strike="noStrike" dirty="0">
                          <a:effectLst/>
                        </a:rPr>
                        <a:t>VE11,42,43S001 , </a:t>
                      </a:r>
                      <a:endParaRPr lang="fa-IR" sz="9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u="none" strike="noStrike">
                          <a:effectLst/>
                        </a:rPr>
                        <a:t>تعمیر جاری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384218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35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900" b="1" u="none" strike="noStrike" dirty="0">
                          <a:effectLst/>
                        </a:rPr>
                        <a:t>باز کردن دریچه استاپ والو </a:t>
                      </a:r>
                      <a:r>
                        <a:rPr lang="en-US" sz="900" b="1" u="none" strike="noStrike" dirty="0">
                          <a:effectLst/>
                        </a:rPr>
                        <a:t>SA03S010  </a:t>
                      </a:r>
                      <a:r>
                        <a:rPr lang="fa-IR" sz="900" b="1" u="none" strike="noStrike" dirty="0">
                          <a:effectLst/>
                        </a:rPr>
                        <a:t>و بازدید فضای داخلی کنترل استاپ والو </a:t>
                      </a:r>
                      <a:r>
                        <a:rPr lang="fa-IR" sz="900" b="1" u="none" strike="noStrike" dirty="0" smtClean="0">
                          <a:effectLst/>
                        </a:rPr>
                        <a:t>توربین</a:t>
                      </a:r>
                      <a:endParaRPr lang="fa-IR" sz="9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u="none" strike="noStrike">
                          <a:effectLst/>
                        </a:rPr>
                        <a:t>بازدید داخلی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218403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36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900" b="1" u="none" strike="noStrike">
                          <a:effectLst/>
                        </a:rPr>
                        <a:t>سرویس فنی  130دستگاه تهویه </a:t>
                      </a:r>
                      <a:r>
                        <a:rPr lang="en-US" sz="900" b="1" u="none" strike="noStrike">
                          <a:effectLst/>
                        </a:rPr>
                        <a:t>UV, TL   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u="none" strike="noStrike">
                          <a:effectLst/>
                        </a:rPr>
                        <a:t>در ساختمان های مختلف نیروگاه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188212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37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900" b="1" u="none" strike="noStrike">
                          <a:effectLst/>
                        </a:rPr>
                        <a:t>تعمیر جاری  43 دستگاه تهویه </a:t>
                      </a:r>
                      <a:r>
                        <a:rPr lang="en-US" sz="900" b="1" u="none" strike="noStrike">
                          <a:effectLst/>
                        </a:rPr>
                        <a:t>UV, TL   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u="none" strike="noStrike">
                          <a:effectLst/>
                        </a:rPr>
                        <a:t>در ساختمان های مختلف نیروگاه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14720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38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900" b="1" u="none" strike="noStrike">
                          <a:effectLst/>
                        </a:rPr>
                        <a:t>رفع نشتی سرسیلندر </a:t>
                      </a:r>
                      <a:r>
                        <a:rPr lang="en-US" sz="900" b="1" u="none" strike="noStrike">
                          <a:effectLst/>
                        </a:rPr>
                        <a:t>UF06D002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900" b="1" u="none" strike="noStrike">
                          <a:effectLst/>
                        </a:rPr>
                        <a:t>رفع عیب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218403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39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900" b="1" u="none" strike="noStrike">
                          <a:effectLst/>
                        </a:rPr>
                        <a:t>تعمیرات اساسی کمپرسور انتقال فریون </a:t>
                      </a:r>
                      <a:r>
                        <a:rPr lang="en-US" sz="900" b="1" u="none" strike="noStrike">
                          <a:effectLst/>
                        </a:rPr>
                        <a:t>UF07D001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900" b="1" u="none" strike="noStrike">
                          <a:effectLst/>
                        </a:rPr>
                        <a:t>رفع عیب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24473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40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900" b="1" u="none" strike="noStrike">
                          <a:effectLst/>
                        </a:rPr>
                        <a:t>رفع نشتی یاتاقان شماره یک الکتروموتور  </a:t>
                      </a:r>
                      <a:r>
                        <a:rPr lang="en-US" sz="900" b="1" u="none" strike="noStrike">
                          <a:effectLst/>
                        </a:rPr>
                        <a:t>UF02D001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900" b="1" u="none" strike="noStrike">
                          <a:effectLst/>
                        </a:rPr>
                        <a:t>رفع عیب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183073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41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900" b="1" u="none" strike="noStrike">
                          <a:effectLst/>
                        </a:rPr>
                        <a:t>رفع نشتی از </a:t>
                      </a:r>
                      <a:r>
                        <a:rPr lang="en-US" sz="900" b="1" u="none" strike="noStrike">
                          <a:effectLst/>
                        </a:rPr>
                        <a:t>PRV </a:t>
                      </a:r>
                      <a:r>
                        <a:rPr lang="fa-IR" sz="900" b="1" u="none" strike="noStrike">
                          <a:effectLst/>
                        </a:rPr>
                        <a:t>مربوط به </a:t>
                      </a:r>
                      <a:r>
                        <a:rPr lang="en-US" sz="900" b="1" u="none" strike="noStrike">
                          <a:effectLst/>
                        </a:rPr>
                        <a:t>UF02D001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900" b="1" u="none" strike="noStrike">
                          <a:effectLst/>
                        </a:rPr>
                        <a:t>رفع عیب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183073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42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900" b="1" u="none" strike="noStrike">
                          <a:effectLst/>
                        </a:rPr>
                        <a:t>تعویض شیر باک ذخیره فریون </a:t>
                      </a:r>
                      <a:r>
                        <a:rPr lang="en-US" sz="900" b="1" u="none" strike="noStrike">
                          <a:effectLst/>
                        </a:rPr>
                        <a:t>VS11S022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900" b="1" u="none" strike="noStrike">
                          <a:effectLst/>
                        </a:rPr>
                        <a:t>تعویض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147209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43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900" b="1" u="none" strike="noStrike">
                          <a:effectLst/>
                        </a:rPr>
                        <a:t>رفع نشتی شیر  </a:t>
                      </a:r>
                      <a:r>
                        <a:rPr lang="en-US" sz="900" b="1" u="none" strike="noStrike">
                          <a:effectLst/>
                        </a:rPr>
                        <a:t>UF50S042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900" b="1" u="none" strike="noStrike">
                          <a:effectLst/>
                        </a:rPr>
                        <a:t>رفع عیب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218403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44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900" b="1" u="none" strike="noStrike">
                          <a:effectLst/>
                        </a:rPr>
                        <a:t>رفع عیب کمپرسور سیستم هوای فشرده </a:t>
                      </a:r>
                      <a:r>
                        <a:rPr lang="en-US" sz="900" b="1" u="none" strike="noStrike">
                          <a:effectLst/>
                        </a:rPr>
                        <a:t>UF05D002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900" b="1" u="none" strike="noStrike">
                          <a:effectLst/>
                        </a:rPr>
                        <a:t>رفع عیب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6582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1" u="none" strike="noStrike">
                          <a:effectLst/>
                        </a:rPr>
                        <a:t>45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900" b="1" u="none" strike="noStrike">
                          <a:effectLst/>
                        </a:rPr>
                        <a:t>رفع عیب کمپرسور سیستم هوای فشرده </a:t>
                      </a:r>
                      <a:r>
                        <a:rPr lang="en-US" sz="900" b="1" u="none" strike="noStrike">
                          <a:effectLst/>
                        </a:rPr>
                        <a:t>UF06D001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900" b="1" u="none" strike="noStrike">
                          <a:effectLst/>
                        </a:rPr>
                        <a:t>رفع عیب</a:t>
                      </a:r>
                      <a:endParaRPr lang="fa-IR" sz="9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3059" marR="3059" marT="3059" marB="0" anchor="ctr"/>
                </a:tc>
              </a:tr>
              <a:tr h="3828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9" marR="3059" marT="305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9" marR="3059" marT="305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9" marR="3059" marT="305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7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4646">
                    <a:lumMod val="90000"/>
                    <a:lumOff val="10000"/>
                  </a:srgbClr>
                </a:solidFill>
                <a:latin typeface="Calibri" panose="020F0502020204030204" pitchFamily="34" charset="0"/>
              </a:rPr>
              <a:t>Bushehr Nuclear Power Plant</a:t>
            </a:r>
            <a:endParaRPr lang="en-US" dirty="0">
              <a:solidFill>
                <a:srgbClr val="464646">
                  <a:lumMod val="90000"/>
                  <a:lumOff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5285969"/>
              </p:ext>
            </p:extLst>
          </p:nvPr>
        </p:nvGraphicFramePr>
        <p:xfrm>
          <a:off x="609601" y="533400"/>
          <a:ext cx="7924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199"/>
            <a:ext cx="7924800" cy="5029201"/>
          </a:xfrm>
        </p:spPr>
        <p:txBody>
          <a:bodyPr>
            <a:normAutofit/>
          </a:bodyPr>
          <a:lstStyle/>
          <a:p>
            <a:pPr marL="400050" indent="-342900" algn="r" rtl="1">
              <a:tabLst>
                <a:tab pos="514350" algn="l"/>
              </a:tabLst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تغییر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 سیکل نگهداری و تعمیرات تجهیزات و اعمال آن در گراف سالانه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نت؛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400050" indent="-342900" algn="r" rtl="1">
              <a:tabLst>
                <a:tab pos="514350" algn="l"/>
              </a:tabLst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تغییر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 برنامه پایش وضعیت تجهیزات مهم و حساس؛</a:t>
            </a:r>
          </a:p>
          <a:p>
            <a:pPr marL="400050" indent="-342900" algn="r" rtl="1">
              <a:tabLst>
                <a:tab pos="514350" algn="l"/>
              </a:tabLst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تشکیل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جلسات بررسی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و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تعیین علل بروز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رویدادو اقدامات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اصلاحی لازم؛</a:t>
            </a:r>
          </a:p>
          <a:p>
            <a:pPr marL="400050" indent="-342900" algn="r" rtl="1">
              <a:tabLst>
                <a:tab pos="514350" algn="l"/>
              </a:tabLst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بررسی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کیفیت قطعات یدکی و مواد مصرفی در موارد بروز عیب و اتخاذ تدابیر جبرانی جهت تغییر تامین کنندگان و یا جایگزینی با قطعات با کیفیت؛</a:t>
            </a:r>
          </a:p>
          <a:p>
            <a:pPr marL="400050" indent="-342900" algn="r" rtl="1">
              <a:tabLst>
                <a:tab pos="514350" algn="l"/>
              </a:tabLst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پیگیری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فرآیند بومی سازی بوش و یاتاقان های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داخلی؛</a:t>
            </a:r>
          </a:p>
          <a:p>
            <a:pPr marL="400050" indent="-342900" algn="r" rtl="1">
              <a:tabLst>
                <a:tab pos="514350" algn="l"/>
              </a:tabLst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تخلیه، بازرسی و تمیزکاری کامل سیستم روغن اصلی توربین؛</a:t>
            </a:r>
          </a:p>
          <a:p>
            <a:pPr marL="400050" indent="-342900" algn="r" rtl="1">
              <a:tabLst>
                <a:tab pos="514350" algn="l"/>
              </a:tabLst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اعمال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تغییرات در دستورالعمل های جاری بر اساس نتایج حاصل از بررسی عیوب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38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610600" cy="52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25532133"/>
              </p:ext>
            </p:extLst>
          </p:nvPr>
        </p:nvGraphicFramePr>
        <p:xfrm>
          <a:off x="838201" y="381000"/>
          <a:ext cx="7924799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525257"/>
              </p:ext>
            </p:extLst>
          </p:nvPr>
        </p:nvGraphicFramePr>
        <p:xfrm>
          <a:off x="762001" y="1363970"/>
          <a:ext cx="8001000" cy="466059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27417"/>
                <a:gridCol w="6973583"/>
              </a:tblGrid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مدیریت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شرح فعالیت‌ها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مکانیک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TA32D001</a:t>
                      </a:r>
                      <a:r>
                        <a:rPr lang="en-US" sz="1400" u="none" strike="noStrike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به دلیل نبود مکانیکال سیل تعمیرات اساسی این پمپ انجام نشد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مکانیک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YD20DZ001 </a:t>
                      </a:r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به دلیل نبود قطعه یدکی خاص این پایه پمپ اصلی مدار اول تعمیرات اساسی انجام نشد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مکانیک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YD30DZ001</a:t>
                      </a:r>
                      <a:r>
                        <a:rPr lang="en-US" sz="1400" u="none" strike="noStrike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به دلیل نبود قطعه یدکی خاص این پایه پمپ اصلی مدار اول تعمیرات اساسی انجام نشد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مکانیک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YD40DZ001</a:t>
                      </a:r>
                      <a:r>
                        <a:rPr lang="en-US" sz="1400" u="none" strike="noStrike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به دلیل نبود قطعه یدکی خاص این پایه پمپ اصلی مدار اول تعمیرات اساسی انجام نشد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مکانیک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GY20D303</a:t>
                      </a:r>
                      <a:r>
                        <a:rPr lang="en-US" sz="1400" u="none" strike="noStrike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به دلیل نبود یاتاقان، محور، آببند، اورینگ، سوپاپ اطمینان تعمیر اساسی این پمپ انجام نشد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مکانیک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GY20D304</a:t>
                      </a:r>
                      <a:r>
                        <a:rPr lang="en-US" sz="1400" u="none" strike="noStrike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به دلیل نبود یاتاقان، محور، آببند ، اورینگ، سوپاپ اطمینان تعمیر اساسی این پمپ انجام نشد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مکانیک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GY21D303</a:t>
                      </a:r>
                      <a:r>
                        <a:rPr lang="en-US" sz="1400" u="none" strike="noStrike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به دلیل نبود یاتاقان، محور، آببند ، اورینگ، سوپاپ اطمینان تعمیر اساسی این پمپ انجام نشد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مکانیک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GY21D304</a:t>
                      </a:r>
                      <a:r>
                        <a:rPr lang="en-US" sz="1400" u="none" strike="noStrike">
                          <a:effectLst/>
                          <a:cs typeface="B Nazanin" pitchFamily="2" charset="-78"/>
                        </a:rPr>
                        <a:t>  </a:t>
                      </a:r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به دلیل نبود یاتاقان، محور، آببند، اورینگ، سوپاپ اطمینان تعمیر اساسی این پمپ انجام نشد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مکانیک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GY41D304</a:t>
                      </a:r>
                      <a:r>
                        <a:rPr lang="en-US" sz="1400" u="none" strike="noStrike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به دلیل نبود یاتاقان، محور، آببند، اورینگ، سوپاپ اطمینان تعمیر اساسی این پمپ انجام نشد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مکانیک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GY10D304 </a:t>
                      </a:r>
                      <a:r>
                        <a:rPr lang="en-US" sz="1400" u="none" strike="noStrike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به دلیل نبود یاتاقان، محور، آببند، اورینگ، سوپاپ اطمینان تعمیر اساسی این پمپ انجام نشد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مکانیک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SA42S020 </a:t>
                      </a:r>
                      <a:r>
                        <a:rPr lang="en-US" sz="1400" u="none" strike="noStrike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نبود قطعه یدکی مدرنیزه شده فیکس کننده محور کوپل دیسک آببندی این والو فشار ضعیف 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مکانیک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TK20S008</a:t>
                      </a:r>
                      <a:r>
                        <a:rPr lang="en-US" sz="1400" u="none" strike="noStrike">
                          <a:effectLst/>
                          <a:cs typeface="B Nazanin" pitchFamily="2" charset="-78"/>
                        </a:rPr>
                        <a:t>  </a:t>
                      </a:r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به دلیل نبود قطعه سیلفونی آببند محور این والو تعمیر بر روی این والو صورت نپذیرفت 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مکانیک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SN81D001</a:t>
                      </a:r>
                      <a:r>
                        <a:rPr lang="en-US" sz="1400" u="none" strike="noStrike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به دلیل نبود لوله کربن استیل سایز 3 اینچ مدرنیزاسیون انجام نشد 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مکانیک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SN82D001</a:t>
                      </a:r>
                      <a:r>
                        <a:rPr lang="en-US" sz="1400" u="none" strike="noStrike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به دلیل نبود لوله کربن استیل سایز 3 اینچ مدرنیزاسیون انجام نشد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مکانیک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SN91D001</a:t>
                      </a:r>
                      <a:r>
                        <a:rPr lang="en-US" sz="1400" u="none" strike="noStrike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به دلیل نبود لوله کربن استیل سایز 3 اینچ مدرنیزاسیون انجام نشد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مکانیک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SN92D001</a:t>
                      </a:r>
                      <a:r>
                        <a:rPr lang="en-US" sz="1400" u="none" strike="noStrike">
                          <a:effectLst/>
                          <a:cs typeface="B Nazanin" pitchFamily="2" charset="-78"/>
                        </a:rPr>
                        <a:t>  </a:t>
                      </a:r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به دلیل نبود لوله کربن استیل سایز 3 اینچ مدرنیزاسیون انجام نشد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مکانیک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VT</a:t>
                      </a:r>
                      <a:r>
                        <a:rPr lang="en-US" sz="1400" u="none" strike="noStrike">
                          <a:effectLst/>
                          <a:cs typeface="B Nazanin" pitchFamily="2" charset="-78"/>
                        </a:rPr>
                        <a:t>   </a:t>
                      </a:r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نبود سطح سنج جهت جوشکاری بر روی این سیستم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مکانیک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10UH40</a:t>
                      </a:r>
                      <a:r>
                        <a:rPr lang="en-US" sz="1400" u="none" strike="noStrike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نبود خط لوله استینلس استیل سایز 18 میلی متر و 21 میلیمتر و اتصالات مربوطه</a:t>
                      </a:r>
                      <a:endParaRPr lang="fa-I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برق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سرویس فنی اینورترها به دلیل نداشتن خازن‌های مربوط به فن‌های خنک کننده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  <a:tr h="2209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>
                          <a:effectLst/>
                          <a:cs typeface="B Nazanin" pitchFamily="2" charset="-78"/>
                        </a:rPr>
                        <a:t>ابزاردقیق</a:t>
                      </a:r>
                      <a:endParaRPr lang="fa-IR" sz="14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u="none" strike="noStrike" dirty="0">
                          <a:effectLst/>
                          <a:cs typeface="B Nazanin" pitchFamily="2" charset="-78"/>
                        </a:rPr>
                        <a:t>موردی وجود ندارد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8573" marR="8573" marT="857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6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610600" cy="52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43077082"/>
              </p:ext>
            </p:extLst>
          </p:nvPr>
        </p:nvGraphicFramePr>
        <p:xfrm>
          <a:off x="838201" y="381000"/>
          <a:ext cx="7924799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005559"/>
              </p:ext>
            </p:extLst>
          </p:nvPr>
        </p:nvGraphicFramePr>
        <p:xfrm>
          <a:off x="685802" y="914399"/>
          <a:ext cx="7924798" cy="569898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44595"/>
                <a:gridCol w="1306465"/>
                <a:gridCol w="867310"/>
                <a:gridCol w="1055670"/>
                <a:gridCol w="494016"/>
                <a:gridCol w="1558248"/>
                <a:gridCol w="1197095"/>
                <a:gridCol w="901399"/>
              </a:tblGrid>
              <a:tr h="384039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u="none" strike="noStrike" dirty="0">
                          <a:effectLst/>
                        </a:rPr>
                        <a:t>رديف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u="none" strike="noStrike">
                          <a:effectLst/>
                        </a:rPr>
                        <a:t>شناسه تجهیز</a:t>
                      </a:r>
                      <a:endParaRPr lang="fa-IR" sz="10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>
                          <a:effectLst/>
                        </a:rPr>
                        <a:t>نوع فعاليت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>
                          <a:effectLst/>
                        </a:rPr>
                        <a:t>نفر ساعت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100" u="none" strike="noStrike">
                          <a:effectLst/>
                        </a:rPr>
                        <a:t>رديف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u="none" strike="noStrike">
                          <a:effectLst/>
                        </a:rPr>
                        <a:t>شناسه تجهیز</a:t>
                      </a:r>
                      <a:endParaRPr lang="fa-IR" sz="1000" b="1" i="0" u="none" strike="noStrike">
                        <a:solidFill>
                          <a:srgbClr val="000000"/>
                        </a:solidFill>
                        <a:effectLst/>
                        <a:latin typeface="B Nazanin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>
                          <a:effectLst/>
                        </a:rPr>
                        <a:t>نوع فعاليت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>
                          <a:effectLst/>
                        </a:rPr>
                        <a:t>نفر ساعت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</a:endParaRPr>
                    </a:p>
                  </a:txBody>
                  <a:tcPr marL="8349" marR="8349" marT="8349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TS22B001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TD16S002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YD10B004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TE10S019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YD10B007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TE10S022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YD10B008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TF31D001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YD10B009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TF64S001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YD20B004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TG32S011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YD20B007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TG32S019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YD20B008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TK11S002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YD30B004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39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TK11S006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YD30B007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TV95S020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RA20S011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TW20S001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RA30S011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TY17S004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TN30D001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TY17S007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10TA10GZ901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TY17S008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10TA10GZ902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VG14B001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10TA10GZ903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YP13S001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10TA20GZ901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GY10S231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PP10S001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RG14B001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PP10S003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TC13N001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PP20S001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VC10S512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PP20S003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VC20S512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RA10S011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VC30S512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RS19S001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VC40S512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RS51S982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VC70N001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SA42S021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VC70S001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SA42S022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VC80N001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TA52S002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VC80S001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TA53S002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VJ10B001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17159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TD14S002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 rowSpan="2" gridSpan="3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smtClean="0">
                          <a:effectLst/>
                        </a:rPr>
                        <a:t>مجموع (نفر ساعت)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1462</a:t>
                      </a:r>
                    </a:p>
                  </a:txBody>
                  <a:tcPr marL="9525" marR="9525" marT="9525" marB="0" anchor="ctr"/>
                </a:tc>
              </a:tr>
              <a:tr h="16342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TD15S002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9" marR="8349" marT="834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0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7"/>
            <a:ext cx="8610600" cy="574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65510595"/>
              </p:ext>
            </p:extLst>
          </p:nvPr>
        </p:nvGraphicFramePr>
        <p:xfrm>
          <a:off x="1477275" y="3810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578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عدم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حضور به موقع پيمانکار براي شروع کار؛</a:t>
            </a:r>
          </a:p>
          <a:p>
            <a:pPr algn="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شرايط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بيماري کرونا و محدوديت‌هاي کاري به وجود آمده؛</a:t>
            </a:r>
          </a:p>
          <a:p>
            <a:pPr algn="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محدودیت‌های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تکنولوژیکی؛</a:t>
            </a:r>
          </a:p>
          <a:p>
            <a:pPr algn="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درگیر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شدن همکاران با بیماری کرونا  و به تبع آن کمبود نیرو؛</a:t>
            </a:r>
          </a:p>
          <a:p>
            <a:pPr algn="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کمبود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قطعات یدکی و مواد مصرفی؛</a:t>
            </a:r>
          </a:p>
          <a:p>
            <a:pPr algn="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تاخیر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 تامین قطعات یدکی و مواد مصرفی؛</a:t>
            </a:r>
          </a:p>
          <a:p>
            <a:pPr algn="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کاهش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زمان در نظر گرفته شده برای سرویس فنی جرثقیل قطبی  به علت مشکل پمپ اصلی مدار اول؛</a:t>
            </a:r>
          </a:p>
          <a:p>
            <a:pPr algn="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مشاهده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مشکل در برخی تجهیزات و اضافه شدن آن‌ها به حجم کار توقف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.</a:t>
            </a:r>
          </a:p>
          <a:p>
            <a:pPr marL="0" indent="0" algn="ctr" rtl="1">
              <a:buNone/>
            </a:pPr>
            <a:endParaRPr lang="fa-I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marL="0" indent="0" algn="ctr" rtl="1">
              <a:buNone/>
            </a:pP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درصد فعالیت های انجام نشده نسبت به فعالیت های اجرا شده (1462 نفر ساعت) نسبت به نفر ساعت اجرا شده (334068نفر ساعت) کمتر از یک درصدمعادل </a:t>
            </a:r>
            <a:r>
              <a:rPr lang="fa-I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0.43% 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می باشد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6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7"/>
            <a:ext cx="8610600" cy="574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4646">
                    <a:lumMod val="90000"/>
                    <a:lumOff val="10000"/>
                  </a:srgbClr>
                </a:solidFill>
                <a:latin typeface="Calibri" panose="020F0502020204030204" pitchFamily="34" charset="0"/>
              </a:rPr>
              <a:t>Bushehr Nuclear Power Plant</a:t>
            </a:r>
            <a:endParaRPr lang="en-US" dirty="0">
              <a:solidFill>
                <a:srgbClr val="464646">
                  <a:lumMod val="90000"/>
                  <a:lumOff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12013958"/>
              </p:ext>
            </p:extLst>
          </p:nvPr>
        </p:nvGraphicFramePr>
        <p:xfrm>
          <a:off x="1477275" y="3810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873113"/>
              </p:ext>
            </p:extLst>
          </p:nvPr>
        </p:nvGraphicFramePr>
        <p:xfrm>
          <a:off x="457200" y="1181100"/>
          <a:ext cx="8229599" cy="476250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13560"/>
                <a:gridCol w="4931830"/>
                <a:gridCol w="727647"/>
                <a:gridCol w="1956562"/>
              </a:tblGrid>
              <a:tr h="5013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itchFamily="2" charset="-78"/>
                        </a:rPr>
                        <a:t>ردیف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فهرست انجام فعالیت‌های مربوط به مدرنیزاسیون و بهسازی سیستم‌ها و تجهیزات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نفر - ساعت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مجری فعالیت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5065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تصحیح رنگ هشداری توان الکتریکی </a:t>
                      </a:r>
                      <a:r>
                        <a:rPr lang="ru-RU" sz="1200">
                          <a:effectLst/>
                          <a:cs typeface="B Nazanin" pitchFamily="2" charset="-78"/>
                        </a:rPr>
                        <a:t>10SPR10CE901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18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مدیریت کنترل و ابزار دقیق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5065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جایگزینی نسل جدید </a:t>
                      </a:r>
                      <a:r>
                        <a:rPr lang="ru-RU" sz="1200">
                          <a:effectLst/>
                          <a:cs typeface="B Nazanin" pitchFamily="2" charset="-78"/>
                        </a:rPr>
                        <a:t>GATEWAY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120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مدیریت کنترل و ابزار دقیق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13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مدرنيزه کردن سيستم مانيتورينگ و </a:t>
                      </a:r>
                      <a:r>
                        <a:rPr lang="ru-RU" sz="1200">
                          <a:effectLst/>
                          <a:cs typeface="B Nazanin" pitchFamily="2" charset="-78"/>
                        </a:rPr>
                        <a:t>PLC</a:t>
                      </a:r>
                      <a:r>
                        <a:rPr lang="fa-IR" sz="1400">
                          <a:effectLst/>
                          <a:cs typeface="B Nazanin" pitchFamily="2" charset="-78"/>
                        </a:rPr>
                        <a:t> واحد کلرزني نيروگاه </a:t>
                      </a:r>
                      <a:r>
                        <a:rPr lang="fa-IR" sz="1200">
                          <a:effectLst/>
                          <a:cs typeface="B Nazanin" pitchFamily="2" charset="-78"/>
                        </a:rPr>
                        <a:t>(</a:t>
                      </a:r>
                      <a:r>
                        <a:rPr lang="ru-RU" sz="1200">
                          <a:effectLst/>
                          <a:cs typeface="B Nazanin" pitchFamily="2" charset="-78"/>
                        </a:rPr>
                        <a:t>ZM9</a:t>
                      </a:r>
                      <a:r>
                        <a:rPr lang="fa-IR" sz="1200">
                          <a:effectLst/>
                          <a:cs typeface="B Nazanin" pitchFamily="2" charset="-78"/>
                        </a:rPr>
                        <a:t>)</a:t>
                      </a:r>
                      <a:r>
                        <a:rPr lang="fa-IR" sz="1400">
                          <a:effectLst/>
                          <a:cs typeface="B Nazanin" pitchFamily="2" charset="-78"/>
                        </a:rPr>
                        <a:t> با نرم‌افزار و سيستم کنترلي زیمنس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180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مدیریت کنترل و ابزار دقیق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13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مدرنيزه کردن سيستم کنترلی و مانيتورينگ سیستم هوای فشرده مورد نیاز تست کره فلزی نيروگاه</a:t>
                      </a:r>
                      <a:r>
                        <a:rPr lang="fa-IR" sz="1200">
                          <a:effectLst/>
                          <a:cs typeface="B Nazanin" pitchFamily="2" charset="-78"/>
                        </a:rPr>
                        <a:t> (</a:t>
                      </a:r>
                      <a:r>
                        <a:rPr lang="ru-RU" sz="1200">
                          <a:effectLst/>
                          <a:cs typeface="B Nazanin" pitchFamily="2" charset="-78"/>
                        </a:rPr>
                        <a:t>ZL17</a:t>
                      </a:r>
                      <a:r>
                        <a:rPr lang="fa-IR" sz="1200">
                          <a:effectLst/>
                          <a:cs typeface="B Nazanin" pitchFamily="2" charset="-78"/>
                        </a:rPr>
                        <a:t>)</a:t>
                      </a:r>
                      <a:r>
                        <a:rPr lang="fa-IR" sz="1400">
                          <a:effectLst/>
                          <a:cs typeface="B Nazanin" pitchFamily="2" charset="-78"/>
                        </a:rPr>
                        <a:t> با نرم‌افزار و سيستم کنترلي زیمنس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240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مدیریت کنترل و ابزار دقیق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13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مونتاژ، کالیبره قطعات کنترل و ابزاردقیق و تنظیمات برنامه سیستم کنترلی بازوی سوخت مصرفی </a:t>
                      </a:r>
                      <a:r>
                        <a:rPr lang="ru-RU" sz="1200">
                          <a:effectLst/>
                          <a:cs typeface="B Nazanin" pitchFamily="2" charset="-78"/>
                        </a:rPr>
                        <a:t>(шои)</a:t>
                      </a:r>
                      <a:r>
                        <a:rPr lang="fa-IR" sz="1400">
                          <a:effectLst/>
                          <a:cs typeface="B Nazanin" pitchFamily="2" charset="-78"/>
                        </a:rPr>
                        <a:t> ماشین تعویض سوخت و شرکت در تست موفقیت‌آمیز آن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150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مدیریت کنترل و ابزار دقیق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5065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مدرنیزه پانل کنترلی </a:t>
                      </a:r>
                      <a:r>
                        <a:rPr lang="ru-RU" sz="1200">
                          <a:effectLst/>
                          <a:cs typeface="B Nazanin" pitchFamily="2" charset="-78"/>
                        </a:rPr>
                        <a:t>10LXU66</a:t>
                      </a:r>
                      <a:r>
                        <a:rPr lang="fa-IR" sz="1400">
                          <a:effectLst/>
                          <a:cs typeface="B Nazanin" pitchFamily="2" charset="-78"/>
                        </a:rPr>
                        <a:t> مربوط به کمپرسورهای </a:t>
                      </a:r>
                      <a:r>
                        <a:rPr lang="ru-RU" sz="1200">
                          <a:effectLst/>
                          <a:cs typeface="B Nazanin" pitchFamily="2" charset="-78"/>
                        </a:rPr>
                        <a:t>UF05/06</a:t>
                      </a:r>
                      <a:r>
                        <a:rPr lang="fa-IR" sz="1400">
                          <a:effectLst/>
                          <a:cs typeface="B Nazanin" pitchFamily="2" charset="-78"/>
                        </a:rPr>
                        <a:t> در ساختمان </a:t>
                      </a:r>
                      <a:r>
                        <a:rPr lang="ru-RU" sz="1200">
                          <a:effectLst/>
                          <a:cs typeface="B Nazanin" pitchFamily="2" charset="-78"/>
                        </a:rPr>
                        <a:t>ZL6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180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مدیریت کنترل و ابزار دقیق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5065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مدرنیزه پانل کنترلی </a:t>
                      </a:r>
                      <a:r>
                        <a:rPr lang="ru-RU" sz="1200">
                          <a:effectLst/>
                          <a:cs typeface="B Nazanin" pitchFamily="2" charset="-78"/>
                        </a:rPr>
                        <a:t>10LXU60</a:t>
                      </a:r>
                      <a:r>
                        <a:rPr lang="fa-IR" sz="1400">
                          <a:effectLst/>
                          <a:cs typeface="B Nazanin" pitchFamily="2" charset="-78"/>
                        </a:rPr>
                        <a:t> مربوط به </a:t>
                      </a:r>
                      <a:r>
                        <a:rPr lang="ru-RU" sz="1200">
                          <a:effectLst/>
                          <a:cs typeface="B Nazanin" pitchFamily="2" charset="-78"/>
                        </a:rPr>
                        <a:t>4 </a:t>
                      </a:r>
                      <a:r>
                        <a:rPr lang="fa-IR" sz="1400">
                          <a:effectLst/>
                          <a:cs typeface="B Nazanin" pitchFamily="2" charset="-78"/>
                        </a:rPr>
                        <a:t>عدد پمپ </a:t>
                      </a:r>
                      <a:r>
                        <a:rPr lang="ru-RU" sz="1200">
                          <a:effectLst/>
                          <a:cs typeface="B Nazanin" pitchFamily="2" charset="-78"/>
                        </a:rPr>
                        <a:t>UL</a:t>
                      </a:r>
                      <a:r>
                        <a:rPr lang="fa-IR" sz="1400">
                          <a:effectLst/>
                          <a:cs typeface="B Nazanin" pitchFamily="2" charset="-78"/>
                        </a:rPr>
                        <a:t> در ساختمان </a:t>
                      </a:r>
                      <a:r>
                        <a:rPr lang="ru-RU" sz="1200">
                          <a:effectLst/>
                          <a:cs typeface="B Nazanin" pitchFamily="2" charset="-78"/>
                        </a:rPr>
                        <a:t>ZL6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180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مدیریت کنترل و ابزار دقیق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5065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مدرنیزه پانل کنترلی </a:t>
                      </a:r>
                      <a:r>
                        <a:rPr lang="ru-RU" sz="1200">
                          <a:effectLst/>
                          <a:cs typeface="B Nazanin" pitchFamily="2" charset="-78"/>
                        </a:rPr>
                        <a:t>10LXU55</a:t>
                      </a:r>
                      <a:r>
                        <a:rPr lang="fa-IR" sz="1400">
                          <a:effectLst/>
                          <a:cs typeface="B Nazanin" pitchFamily="2" charset="-78"/>
                        </a:rPr>
                        <a:t> مربوط به </a:t>
                      </a:r>
                      <a:r>
                        <a:rPr lang="ru-RU" sz="1200">
                          <a:effectLst/>
                          <a:cs typeface="B Nazanin" pitchFamily="2" charset="-78"/>
                        </a:rPr>
                        <a:t>4 </a:t>
                      </a:r>
                      <a:r>
                        <a:rPr lang="fa-IR" sz="1400">
                          <a:effectLst/>
                          <a:cs typeface="B Nazanin" pitchFamily="2" charset="-78"/>
                        </a:rPr>
                        <a:t>عدد کمپرسور </a:t>
                      </a:r>
                      <a:r>
                        <a:rPr lang="ru-RU" sz="1200">
                          <a:effectLst/>
                          <a:cs typeface="B Nazanin" pitchFamily="2" charset="-78"/>
                        </a:rPr>
                        <a:t>VS15</a:t>
                      </a:r>
                      <a:r>
                        <a:rPr lang="fa-IR" sz="1400">
                          <a:effectLst/>
                          <a:cs typeface="B Nazanin" pitchFamily="2" charset="-78"/>
                        </a:rPr>
                        <a:t> در ساختمان </a:t>
                      </a:r>
                      <a:r>
                        <a:rPr lang="ru-RU" sz="1200">
                          <a:effectLst/>
                          <a:cs typeface="B Nazanin" pitchFamily="2" charset="-78"/>
                        </a:rPr>
                        <a:t>ZL2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180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مدیریت کنترل و ابزار دقیق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5065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itchFamily="2" charset="-78"/>
                        </a:rPr>
                        <a:t>تامین مسیر انتقال داده سیستم متحرک نشت یاب غلاف سوخت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60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itchFamily="2" charset="-78"/>
                        </a:rPr>
                        <a:t>مدیریت کنترل و ابزار دقیق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5065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طراحی و ساخت تعداد20 گوه و 96 عدد ترمز تکستولیتی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مدیریت برق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13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مدرنیزاسیون و طراحی مدار فرمان تراورس عمودی، مدرنیزاسیون تابلو فرمان گاری حمل تجهیزات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192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مدیریت برق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5065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نصب سیستم نشت یابی غلاف سوخت  </a:t>
                      </a:r>
                      <a:r>
                        <a:rPr lang="ru-RU" sz="1200">
                          <a:effectLst/>
                          <a:cs typeface="B Nazanin" pitchFamily="2" charset="-78"/>
                        </a:rPr>
                        <a:t>SIPPING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1200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تعویض سوخت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5065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اژکتور آببندی توربین </a:t>
                      </a:r>
                      <a:r>
                        <a:rPr lang="ru-RU" sz="1200" dirty="0">
                          <a:effectLst/>
                          <a:cs typeface="B Nazanin" pitchFamily="2" charset="-78"/>
                        </a:rPr>
                        <a:t>SG70B001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itchFamily="2" charset="-78"/>
                        </a:rPr>
                        <a:t>1071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itchFamily="2" charset="-78"/>
                        </a:rPr>
                        <a:t>جوش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5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7"/>
            <a:ext cx="8610600" cy="574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4646">
                    <a:lumMod val="90000"/>
                    <a:lumOff val="10000"/>
                  </a:srgbClr>
                </a:solidFill>
                <a:latin typeface="Calibri" panose="020F0502020204030204" pitchFamily="34" charset="0"/>
              </a:rPr>
              <a:t>Bushehr Nuclear Power Plant</a:t>
            </a:r>
            <a:endParaRPr lang="en-US" dirty="0">
              <a:solidFill>
                <a:srgbClr val="464646">
                  <a:lumMod val="90000"/>
                  <a:lumOff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99804" y="6131474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04" y="625102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45906380"/>
              </p:ext>
            </p:extLst>
          </p:nvPr>
        </p:nvGraphicFramePr>
        <p:xfrm>
          <a:off x="1066801" y="381000"/>
          <a:ext cx="6887474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150576"/>
              </p:ext>
            </p:extLst>
          </p:nvPr>
        </p:nvGraphicFramePr>
        <p:xfrm>
          <a:off x="304799" y="950344"/>
          <a:ext cx="8534400" cy="560766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14549"/>
                <a:gridCol w="2247900"/>
                <a:gridCol w="1238250"/>
                <a:gridCol w="1257300"/>
                <a:gridCol w="1676401"/>
              </a:tblGrid>
              <a:tr h="3401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itchFamily="2" charset="-78"/>
                        </a:rPr>
                        <a:t>فهرست پیمانکاران داخلی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شرح فعالیت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نفر - ساعت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itchFamily="2" charset="-78"/>
                        </a:rPr>
                        <a:t>مدیریت </a:t>
                      </a:r>
                      <a:r>
                        <a:rPr lang="ar-SA" sz="1200" dirty="0" smtClean="0">
                          <a:effectLst/>
                          <a:cs typeface="B Nazanin" pitchFamily="2" charset="-78"/>
                        </a:rPr>
                        <a:t>ناظر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ارزیابی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</a:tr>
              <a:tr h="59260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شرکت متانير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انجام تعميرات دوره‌اي تجهيزات فشار متوسط و ضعيف (پانل و سوئيچگيرها تا 10 کيلو ولت)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برنامه ريزي شده:  6853.5</a:t>
                      </a:r>
                      <a:endParaRPr lang="en-US" sz="1200">
                        <a:effectLst/>
                        <a:cs typeface="B Nazanin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انجام شده: 4625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برق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خوب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</a:tr>
              <a:tr h="31821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شرکت دسا (دیزل سنگین) </a:t>
                      </a:r>
                      <a:r>
                        <a:rPr lang="en-US" sz="1200">
                          <a:effectLst/>
                          <a:cs typeface="B Nazanin" pitchFamily="2" charset="-78"/>
                          <a:sym typeface="Wingdings 2"/>
                        </a:rPr>
                        <a:t>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تعمیر و سرویس 2 عدد دیزل ژنراتور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برق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نامطلوب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</a:tr>
              <a:tr h="159105">
                <a:tc rowSpan="7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شرکت ماهان اتصال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 rowSpan="7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تامین نیروی فنی استادکار و کارگر فنی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10455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برق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 rowSpan="7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کلیه مدیریت‌ها به صورت تجمیعی 35167 نفر- ساعت از خدمات پرسنل پیمانکار تامین نیروی فنی و استادکار استفاده نموده‌اند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</a:tr>
              <a:tr h="1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4518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ابزاردقیق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5639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دوار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8361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استاتیک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2366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بالابر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3107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جوش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2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721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دیزل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21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شرکت تهران جوان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انجام فعالیت عایق و داربست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34000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 smtClean="0">
                          <a:effectLst/>
                          <a:cs typeface="B Nazanin" pitchFamily="2" charset="-78"/>
                        </a:rPr>
                        <a:t>پشتيباني نت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34000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</a:tr>
              <a:tr h="159105">
                <a:tc rowSpan="7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کیفیت آزما نخلستان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 rowSpan="7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تامین نیروی کارگر ساده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3032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پشتیبانی بهره‌برداری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 rowSpan="7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در زمینه تامین نیروی کارگری ساده در مجموع 35468 نفر- ساعت از خدمات نیروهای پیمانکار استفاده شده است.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</a:tr>
              <a:tr h="1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8267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برق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3890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آزمایشگاه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2535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دوار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12638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استاتیک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908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بالابر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4198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جوش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21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دریا شکوه قشم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انجام عملیات غواصی در پمپ خانه ساحلی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1832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تاسیسات مشترک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</a:tr>
              <a:tr h="47731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دیزل سنگین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انجام تعمیرات دو دستگاه ژنراتور مربوط به دیزل‌های کانال‌های ایمنی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637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برق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7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7"/>
            <a:ext cx="8610600" cy="574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4646">
                    <a:lumMod val="90000"/>
                    <a:lumOff val="10000"/>
                  </a:srgbClr>
                </a:solidFill>
                <a:latin typeface="Calibri" panose="020F0502020204030204" pitchFamily="34" charset="0"/>
              </a:rPr>
              <a:t>Bushehr Nuclear Power Plant</a:t>
            </a:r>
            <a:endParaRPr lang="en-US" dirty="0">
              <a:solidFill>
                <a:srgbClr val="464646">
                  <a:lumMod val="90000"/>
                  <a:lumOff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99804" y="6131474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04" y="625102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80969932"/>
              </p:ext>
            </p:extLst>
          </p:nvPr>
        </p:nvGraphicFramePr>
        <p:xfrm>
          <a:off x="1066801" y="381000"/>
          <a:ext cx="6887474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011242"/>
              </p:ext>
            </p:extLst>
          </p:nvPr>
        </p:nvGraphicFramePr>
        <p:xfrm>
          <a:off x="228598" y="950341"/>
          <a:ext cx="8686801" cy="559935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71699"/>
                <a:gridCol w="2857500"/>
                <a:gridCol w="990600"/>
                <a:gridCol w="1232174"/>
                <a:gridCol w="1434828"/>
              </a:tblGrid>
              <a:tr h="3851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itchFamily="2" charset="-78"/>
                        </a:rPr>
                        <a:t>فهرست پیمانکاران داخلی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شرح فعالیت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نفر - ساعت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itchFamily="2" charset="-78"/>
                        </a:rPr>
                        <a:t>مدیریت </a:t>
                      </a:r>
                      <a:r>
                        <a:rPr lang="ar-SA" sz="1200" dirty="0" smtClean="0">
                          <a:effectLst/>
                          <a:cs typeface="B Nazanin" pitchFamily="2" charset="-78"/>
                        </a:rPr>
                        <a:t>ناظر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itchFamily="2" charset="-78"/>
                        </a:rPr>
                        <a:t>ارزیابی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</a:tr>
              <a:tr h="191480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شرکت مپنا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نظارت بر روند تعمیرات توربین و ژنراتور نیروگاه اتمی بوشهر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864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برق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در زمینه خدمات مشاوره و نظارت بر توربین در مجموع 2159 نفر- ساعت از خدمات نیروهای پیمانکار استفاده شده است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</a:tr>
              <a:tr h="10696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1295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مکانیک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33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جمکو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تعمیر 3 دستگاه الکتروموتور پمپ‌های مدار اول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2147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برق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</a:tr>
              <a:tr h="36033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متانیر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تعمیر و سرویس تابلوها و سویچگیرها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7767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برق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</a:tr>
              <a:tr h="36033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گل نور دشتستان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تامین وسایط نقلیه تعمیرات و انجام ایاب و ذهاب پرسنل نیروگاه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1400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خدمات پشتيباني لجستيكي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</a:tr>
              <a:tr h="18016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قایق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اجاره قایق با ناخدا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540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سیستم‌های مشترک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</a:tr>
              <a:tr h="36033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توان تجهیز آسیا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انجام دمونتاژ و مونتاژ حلقه بانداژ ژنراتور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120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برق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</a:tr>
              <a:tr h="36033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تسلا پیشرو اخوان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انجام تست تخلیه جزیی ژنراتور و الکتروموتورهای پمپ آب تغذیه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150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برق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</a:tr>
              <a:tr h="36033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افق نوین هما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تعمیر و سرویس فنی تعداد 98 عدد الکتروموتور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2645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برق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</a:tr>
              <a:tr h="72066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شرکت سگال آسانبر ایمن رو پارسه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انجام خدمات سرویس، نگهداری و تغییرات آسانسورها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مستمر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پشتيباني کارگاه و فني تعميرات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در طول دوره سالیانه خدمات مربوط به آسانسورها را انجام می‌دهند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</a:tr>
              <a:tr h="72066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شرکت پریمان دشتستان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توزیع و طبخ غذا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مستمر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>
                          <a:effectLst/>
                          <a:cs typeface="B Nazanin" pitchFamily="2" charset="-78"/>
                        </a:rPr>
                        <a:t>پشتیبانی شرکت بهره‌برداری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200" dirty="0">
                          <a:effectLst/>
                          <a:cs typeface="B Nazanin" pitchFamily="2" charset="-78"/>
                        </a:rPr>
                        <a:t>در طول دوره سالیانه خدمات مربوط تهیه و توزیع و طبخ غذا را انجام می‌دهند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29309" marR="2930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1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7"/>
            <a:ext cx="8610600" cy="52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05756037"/>
              </p:ext>
            </p:extLst>
          </p:nvPr>
        </p:nvGraphicFramePr>
        <p:xfrm>
          <a:off x="838201" y="381000"/>
          <a:ext cx="7467597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896274"/>
              </p:ext>
            </p:extLst>
          </p:nvPr>
        </p:nvGraphicFramePr>
        <p:xfrm>
          <a:off x="304801" y="1143000"/>
          <a:ext cx="8458198" cy="4669698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618406"/>
                <a:gridCol w="3686893"/>
                <a:gridCol w="1943100"/>
                <a:gridCol w="2209799"/>
              </a:tblGrid>
              <a:tr h="492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 dirty="0">
                          <a:effectLst/>
                          <a:cs typeface="B Nazanin" pitchFamily="2" charset="-78"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برون‌سپاری سوراخ‌کاری و سختی‌کاری محور کنترل والو  </a:t>
                      </a:r>
                      <a:r>
                        <a:rPr lang="en-US" sz="1100" b="1" dirty="0">
                          <a:effectLst/>
                          <a:cs typeface="B Nazanin" pitchFamily="2" charset="-78"/>
                        </a:rPr>
                        <a:t>RM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Nazanin" pitchFamily="2" charset="-78"/>
                        </a:rPr>
                        <a:t>شرکت ظریف افزار - شرکت فرا استحکام- کارگاه لعاب (شیراز)</a:t>
                      </a:r>
                      <a:endParaRPr lang="en-US" sz="1100" b="1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 b="1">
                          <a:effectLst/>
                          <a:cs typeface="B Nazanin" pitchFamily="2" charset="-78"/>
                        </a:rPr>
                        <a:t>محدودیت کارگاهی</a:t>
                      </a:r>
                      <a:endParaRPr lang="en-US" sz="1100" b="1">
                        <a:effectLst/>
                        <a:cs typeface="B Nazanin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 b="1">
                          <a:effectLst/>
                          <a:cs typeface="B Nazanin" pitchFamily="2" charset="-78"/>
                        </a:rPr>
                        <a:t>عملیات سخت کاری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</a:tr>
              <a:tr h="36166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>
                          <a:effectLst/>
                          <a:cs typeface="B Nazanin" pitchFamily="2" charset="-78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اجاره یک دستگاه لپینگ 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شرکت ماهان اتصال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 b="1">
                          <a:effectLst/>
                          <a:cs typeface="B Nazanin" pitchFamily="2" charset="-78"/>
                        </a:rPr>
                        <a:t>کمبود تجهیزات و ابزارآلات تعمیرات</a:t>
                      </a:r>
                      <a:endParaRPr lang="en-US" sz="1100" b="1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</a:tr>
              <a:tr h="492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>
                          <a:effectLst/>
                          <a:cs typeface="B Nazanin" pitchFamily="2" charset="-78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Nazanin" pitchFamily="2" charset="-78"/>
                        </a:rPr>
                        <a:t>برون‌سپاری سوراخ‌کاری قطعه رولیک روتور توربین نیروگاه اتمی بوشهر</a:t>
                      </a:r>
                      <a:endParaRPr lang="en-US" sz="1100" b="1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شرکت فارس فرز (شیراز)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محدودیت کارگاهی</a:t>
                      </a:r>
                      <a:endParaRPr lang="en-US" sz="1100" b="1" dirty="0">
                        <a:effectLst/>
                        <a:cs typeface="B Nazanin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ماشین افزار </a:t>
                      </a:r>
                      <a:r>
                        <a:rPr lang="en-US" sz="1100" b="1" dirty="0">
                          <a:effectLst/>
                          <a:cs typeface="B Nazanin" pitchFamily="2" charset="-78"/>
                        </a:rPr>
                        <a:t>CNC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</a:tr>
              <a:tr h="6735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>
                          <a:effectLst/>
                          <a:cs typeface="B Nazanin" pitchFamily="2" charset="-78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Nazanin" pitchFamily="2" charset="-78"/>
                        </a:rPr>
                        <a:t>دمونتاژ و مونتاژ حلقه‌های آب‌بندی دوسر ژنراتور</a:t>
                      </a:r>
                      <a:endParaRPr lang="en-US" sz="1100" b="1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شرکت توان تجهیز آسیا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محدودیت کارگاهی</a:t>
                      </a:r>
                      <a:endParaRPr lang="en-US" sz="1100" b="1" dirty="0">
                        <a:effectLst/>
                        <a:cs typeface="B Nazanin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ماشین افزار خاص و نیروی متخصص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</a:tr>
              <a:tr h="6735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>
                          <a:effectLst/>
                          <a:cs typeface="B Nazanin" pitchFamily="2" charset="-78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ماشین‌کاری گلند حلقه‌های آب‌بندی ژنراتور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Nazanin" pitchFamily="2" charset="-78"/>
                        </a:rPr>
                        <a:t>تعمیرات نیروگاهی ایران</a:t>
                      </a:r>
                      <a:endParaRPr lang="en-US" sz="1100" b="1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محدودیت کارگاهی</a:t>
                      </a:r>
                      <a:endParaRPr lang="en-US" sz="1100" b="1" dirty="0">
                        <a:effectLst/>
                        <a:cs typeface="B Nazanin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ماشین افزار خاص و نیروی متخصص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</a:tr>
              <a:tr h="6735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>
                          <a:effectLst/>
                          <a:cs typeface="B Nazanin" pitchFamily="2" charset="-78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Nazanin" pitchFamily="2" charset="-78"/>
                        </a:rPr>
                        <a:t>برون‌سپاری و اصلاح بابیت‌ریزی مسیر جکینگ چهار عدد یاتاقان توربین</a:t>
                      </a:r>
                      <a:endParaRPr lang="en-US" sz="1100" b="1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شرکت سازه‌های یاتاقان شهریار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محدودیت کارگاهی</a:t>
                      </a:r>
                      <a:endParaRPr lang="en-US" sz="1100" b="1" dirty="0">
                        <a:effectLst/>
                        <a:cs typeface="B Nazanin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عملیات تخصصی بابیت ریزی یاتاقان ها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</a:tr>
              <a:tr h="6735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>
                          <a:effectLst/>
                          <a:cs typeface="B Nazanin" pitchFamily="2" charset="-78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Nazanin" pitchFamily="2" charset="-78"/>
                        </a:rPr>
                        <a:t>بابیت‌ریزی تعداد 16 عدد لقمه یاتاقان کف‌گرد پمپ‌های  </a:t>
                      </a:r>
                      <a:r>
                        <a:rPr lang="en-US" sz="1100" b="1">
                          <a:effectLst/>
                          <a:cs typeface="B Nazanin" pitchFamily="2" charset="-78"/>
                        </a:rPr>
                        <a:t>VC  </a:t>
                      </a:r>
                      <a:endParaRPr lang="en-US" sz="1100" b="1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Nazanin" pitchFamily="2" charset="-78"/>
                        </a:rPr>
                        <a:t>شرکت سازه‌های یاتاقان شهریار</a:t>
                      </a:r>
                      <a:endParaRPr lang="en-US" sz="1100" b="1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محدودیت کارگاهی</a:t>
                      </a:r>
                      <a:endParaRPr lang="en-US" sz="1100" b="1" dirty="0">
                        <a:effectLst/>
                        <a:cs typeface="B Nazanin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عملیات تخصصی بابیت ریزی یاتاقان ها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</a:tr>
              <a:tr h="492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>
                          <a:effectLst/>
                          <a:cs typeface="B Nazanin" pitchFamily="2" charset="-78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Nazanin" pitchFamily="2" charset="-78"/>
                        </a:rPr>
                        <a:t>ماشین‌کاری بدنه پمپ  </a:t>
                      </a:r>
                      <a:r>
                        <a:rPr lang="en-US" sz="1100" b="1">
                          <a:effectLst/>
                          <a:cs typeface="B Nazanin" pitchFamily="2" charset="-78"/>
                        </a:rPr>
                        <a:t>RK </a:t>
                      </a:r>
                      <a:endParaRPr lang="en-US" sz="1100" b="1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100" b="1">
                          <a:effectLst/>
                          <a:cs typeface="B Nazanin" pitchFamily="2" charset="-78"/>
                        </a:rPr>
                        <a:t>شرکت ماشین افزار مکث</a:t>
                      </a:r>
                      <a:endParaRPr lang="en-US" sz="1100" b="1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محدودیت کارگاهی</a:t>
                      </a:r>
                      <a:endParaRPr lang="en-US" sz="1100" b="1" dirty="0">
                        <a:effectLst/>
                        <a:cs typeface="B Nazanin" pitchFamily="2" charset="-78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1100" b="1" dirty="0">
                          <a:effectLst/>
                          <a:cs typeface="B Nazanin" pitchFamily="2" charset="-78"/>
                        </a:rPr>
                        <a:t>ماشین کف تراش پرتابل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B Nazanin" pitchFamily="2" charset="-78"/>
                      </a:endParaRPr>
                    </a:p>
                  </a:txBody>
                  <a:tcPr marL="58967" marR="5896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0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3246"/>
            <a:ext cx="8001000" cy="565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3919" y="1066800"/>
            <a:ext cx="7498080" cy="4572000"/>
          </a:xfrm>
        </p:spPr>
        <p:txBody>
          <a:bodyPr>
            <a:normAutofit/>
          </a:bodyPr>
          <a:lstStyle/>
          <a:p>
            <a:pPr marL="0" marR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B Mitra"/>
              </a:rPr>
              <a:t>گزارش </a:t>
            </a:r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B Mitra"/>
              </a:rPr>
              <a:t>تعمیرات </a:t>
            </a:r>
            <a:r>
              <a:rPr lang="ar-S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B Mitra"/>
              </a:rPr>
              <a:t>نیمه </a:t>
            </a:r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B Mitra"/>
              </a:rPr>
              <a:t>اساسی</a:t>
            </a:r>
            <a: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B Mitra"/>
              </a:rPr>
              <a:t/>
            </a:r>
            <a:b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B Mitra"/>
              </a:rPr>
            </a:br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B Mitra"/>
              </a:rPr>
              <a:t> </a:t>
            </a:r>
            <a: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B Mitra"/>
              </a:rPr>
              <a:t>سال </a:t>
            </a:r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B Mitra"/>
              </a:rPr>
              <a:t>1399</a:t>
            </a:r>
            <a: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B Mitra"/>
              </a:rPr>
              <a:t>-1400</a:t>
            </a:r>
            <a:b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B Mitra"/>
              </a:rPr>
            </a:br>
            <a: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B Mitra"/>
              </a:rPr>
              <a:t>توقف 2021-1</a:t>
            </a:r>
            <a:b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B Mitra"/>
              </a:rPr>
            </a:br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B Mitra"/>
              </a:rPr>
              <a:t>نيروگاه </a:t>
            </a:r>
            <a:r>
              <a:rPr lang="ar-S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B Mitra"/>
              </a:rPr>
              <a:t>اتمي بوشهر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B Mitra"/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B Mitra"/>
              </a:rPr>
            </a:br>
            <a:r>
              <a:rPr lang="ar-SA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  <a:cs typeface="Lotus"/>
              </a:rPr>
              <a:t>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33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162800" cy="715962"/>
          </a:xfrm>
        </p:spPr>
        <p:txBody>
          <a:bodyPr>
            <a:normAutofit/>
          </a:bodyPr>
          <a:lstStyle/>
          <a:p>
            <a:pPr algn="r"/>
            <a:r>
              <a:rPr lang="fa-IR" sz="1600" dirty="0" smtClean="0">
                <a:solidFill>
                  <a:schemeClr val="tx1"/>
                </a:solidFill>
                <a:cs typeface="B Mitra" pitchFamily="2" charset="-78"/>
              </a:rPr>
              <a:t>خلاصه روند تصدی گری امور پیمانکار خارجی</a:t>
            </a:r>
            <a:endParaRPr lang="en-US" sz="16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914400"/>
            <a:ext cx="8534400" cy="5257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r" rtl="1">
              <a:lnSpc>
                <a:spcPct val="150000"/>
              </a:lnSpc>
              <a:spcBef>
                <a:spcPts val="0"/>
              </a:spcBef>
              <a:buClr>
                <a:srgbClr val="873624"/>
              </a:buClr>
              <a:buFont typeface="Wingdings 3"/>
              <a:buNone/>
              <a:tabLst>
                <a:tab pos="457200" algn="l"/>
              </a:tabLst>
            </a:pPr>
            <a:endParaRPr lang="fa-IR" sz="2300" dirty="0">
              <a:solidFill>
                <a:prstClr val="black"/>
              </a:solidFill>
              <a:cs typeface="B Nazanin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97476"/>
              </p:ext>
            </p:extLst>
          </p:nvPr>
        </p:nvGraphicFramePr>
        <p:xfrm>
          <a:off x="381002" y="1066800"/>
          <a:ext cx="8045449" cy="1857375"/>
        </p:xfrm>
        <a:graphic>
          <a:graphicData uri="http://schemas.openxmlformats.org/drawingml/2006/table">
            <a:tbl>
              <a:tblPr rtl="1" firstRow="1" firstCol="1" lastRow="1" bandRow="1">
                <a:tableStyleId>{5C22544A-7EE6-4342-B048-85BDC9FD1C3A}</a:tableStyleId>
              </a:tblPr>
              <a:tblGrid>
                <a:gridCol w="2875065"/>
                <a:gridCol w="1762900"/>
                <a:gridCol w="1135828"/>
                <a:gridCol w="1135828"/>
                <a:gridCol w="1135828"/>
              </a:tblGrid>
              <a:tr h="476250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 dirty="0">
                          <a:effectLst/>
                          <a:cs typeface="B Mitra" pitchFamily="2" charset="-78"/>
                        </a:rPr>
                        <a:t>حجم نفر ساعت کار واگذاری به پیمانکار خارجی در حوزه تجهیزات مکانیکی - حرارتی</a:t>
                      </a:r>
                      <a:br>
                        <a:rPr lang="fa-IR" sz="1100" u="none" strike="noStrike" dirty="0">
                          <a:effectLst/>
                          <a:cs typeface="B Mitra" pitchFamily="2" charset="-78"/>
                        </a:rPr>
                      </a:br>
                      <a:r>
                        <a:rPr lang="fa-IR" sz="1100" u="none" strike="noStrike" dirty="0">
                          <a:effectLst/>
                          <a:cs typeface="B Mitra" pitchFamily="2" charset="-78"/>
                        </a:rPr>
                        <a:t>شرکت تپنا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B Mitra" pitchFamily="2" charset="-78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 dirty="0">
                          <a:effectLst/>
                          <a:cs typeface="B Mitra" pitchFamily="2" charset="-78"/>
                        </a:rPr>
                        <a:t>نفر ساعت واگذاری به پیمانکار در تعمیرات نیمه اساسی نیروگاه اتمی بوشهر  بر اساس قرار داد</a:t>
                      </a:r>
                      <a:br>
                        <a:rPr lang="fa-IR" sz="1100" u="none" strike="noStrike" dirty="0">
                          <a:effectLst/>
                          <a:cs typeface="B Mitra" pitchFamily="2" charset="-78"/>
                        </a:rPr>
                      </a:br>
                      <a:r>
                        <a:rPr lang="en-US" sz="1100" u="none" strike="noStrike" dirty="0">
                          <a:effectLst/>
                          <a:cs typeface="B Mitra" pitchFamily="2" charset="-78"/>
                        </a:rPr>
                        <a:t>PPM/T-4100</a:t>
                      </a:r>
                      <a:br>
                        <a:rPr lang="en-US" sz="1100" u="none" strike="noStrike" dirty="0">
                          <a:effectLst/>
                          <a:cs typeface="B Mitra" pitchFamily="2" charset="-78"/>
                        </a:rPr>
                      </a:br>
                      <a:r>
                        <a:rPr lang="en-US" sz="1100" u="none" strike="noStrike" dirty="0">
                          <a:effectLst/>
                          <a:cs typeface="B Mitra" pitchFamily="2" charset="-78"/>
                        </a:rPr>
                        <a:t>Sep2017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B Mitra" pitchFamily="2" charset="-78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fa-IR" sz="1100" u="none" strike="noStrike">
                          <a:effectLst/>
                          <a:cs typeface="B Mitra" pitchFamily="2" charset="-78"/>
                        </a:rPr>
                        <a:t>نفر ساعت واقعی کار انجام شده پیمانکار روس در توقفات اخیر</a:t>
                      </a:r>
                      <a:endParaRPr lang="fa-I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Mitra" pitchFamily="2" charset="-7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 dirty="0">
                          <a:effectLst/>
                          <a:cs typeface="B Mitra" pitchFamily="2" charset="-78"/>
                        </a:rPr>
                        <a:t>توقف سال 97-98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B Mitr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 dirty="0">
                          <a:effectLst/>
                          <a:cs typeface="B Mitra" pitchFamily="2" charset="-78"/>
                        </a:rPr>
                        <a:t>توقف سال 98-99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B Mitr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 dirty="0">
                          <a:effectLst/>
                          <a:cs typeface="B Mitra" pitchFamily="2" charset="-78"/>
                        </a:rPr>
                        <a:t>توقف سال 99-400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B Mitra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14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 dirty="0">
                          <a:effectLst/>
                          <a:cs typeface="B Mitra" pitchFamily="2" charset="-78"/>
                        </a:rPr>
                        <a:t>مرحله 2 قرارداد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B Mitr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 dirty="0">
                          <a:effectLst/>
                          <a:cs typeface="B Mitra" pitchFamily="2" charset="-78"/>
                        </a:rPr>
                        <a:t>مرحله 4 قرارداد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B Mitr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u="none" strike="noStrike" dirty="0">
                          <a:effectLst/>
                          <a:cs typeface="B Mitra" pitchFamily="2" charset="-78"/>
                        </a:rPr>
                        <a:t>مرحله 6 </a:t>
                      </a:r>
                      <a:r>
                        <a:rPr lang="fa-IR" sz="1100" b="1" u="none" strike="noStrike" dirty="0" smtClean="0">
                          <a:effectLst/>
                          <a:cs typeface="B Mitra" pitchFamily="2" charset="-78"/>
                        </a:rPr>
                        <a:t>قرارداد(2021-1)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B Mitra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cs typeface="B Mitra" pitchFamily="2" charset="-78"/>
                        </a:rPr>
                        <a:t>54087.20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  <a:cs typeface="B Mitr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cs typeface="B Mitra" pitchFamily="2" charset="-78"/>
                        </a:rPr>
                        <a:t>42031.95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  <a:cs typeface="B Mitr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cs typeface="B Mitra" pitchFamily="2" charset="-78"/>
                        </a:rPr>
                        <a:t>39150.07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 Cyr"/>
                        <a:cs typeface="B Mitra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cs typeface="B Mitra" pitchFamily="2" charset="-78"/>
                        </a:rPr>
                        <a:t>31224.80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  <a:cs typeface="B Mitra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913270"/>
              </p:ext>
            </p:extLst>
          </p:nvPr>
        </p:nvGraphicFramePr>
        <p:xfrm>
          <a:off x="533400" y="3048000"/>
          <a:ext cx="73533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2081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162800" cy="715962"/>
          </a:xfrm>
        </p:spPr>
        <p:txBody>
          <a:bodyPr>
            <a:normAutofit/>
          </a:bodyPr>
          <a:lstStyle/>
          <a:p>
            <a:pPr algn="r"/>
            <a:r>
              <a:rPr lang="fa-IR" sz="1600" dirty="0" smtClean="0">
                <a:solidFill>
                  <a:schemeClr val="tx1"/>
                </a:solidFill>
                <a:cs typeface="B Mitra" pitchFamily="2" charset="-78"/>
              </a:rPr>
              <a:t>خلاصه روند تصدی گری امور پیمانکار خارجی</a:t>
            </a:r>
            <a:endParaRPr lang="en-US" sz="1600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914400"/>
            <a:ext cx="8534400" cy="5257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r" rtl="1">
              <a:lnSpc>
                <a:spcPct val="150000"/>
              </a:lnSpc>
              <a:spcBef>
                <a:spcPts val="0"/>
              </a:spcBef>
              <a:buClr>
                <a:srgbClr val="873624"/>
              </a:buClr>
              <a:buFont typeface="Wingdings 3"/>
              <a:buNone/>
              <a:tabLst>
                <a:tab pos="457200" algn="l"/>
              </a:tabLst>
            </a:pPr>
            <a:endParaRPr lang="fa-IR" sz="2300" dirty="0">
              <a:solidFill>
                <a:prstClr val="black"/>
              </a:solidFill>
              <a:cs typeface="B Nazanin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81859"/>
              </p:ext>
            </p:extLst>
          </p:nvPr>
        </p:nvGraphicFramePr>
        <p:xfrm>
          <a:off x="381001" y="938815"/>
          <a:ext cx="8362764" cy="1973700"/>
        </p:xfrm>
        <a:graphic>
          <a:graphicData uri="http://schemas.openxmlformats.org/drawingml/2006/table">
            <a:tbl>
              <a:tblPr rtl="1" firstRow="1" lastRow="1" bandRow="1">
                <a:tableStyleId>{5C22544A-7EE6-4342-B048-85BDC9FD1C3A}</a:tableStyleId>
              </a:tblPr>
              <a:tblGrid>
                <a:gridCol w="3074038"/>
                <a:gridCol w="1803251"/>
                <a:gridCol w="1161825"/>
                <a:gridCol w="1161825"/>
                <a:gridCol w="1161825"/>
              </a:tblGrid>
              <a:tr h="508985">
                <a:tc rowSpan="4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fa-IR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میزان استفاده از خدمات مشاوره فنی تعمیرات از  پیمانکار خارجی در حوزه تجهیزات مکانیکی - حرارتی</a:t>
                      </a:r>
                      <a:br>
                        <a:rPr kumimoji="0" lang="fa-IR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</a:br>
                      <a:r>
                        <a:rPr kumimoji="0" lang="fa-IR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شرکت تپنا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fa-IR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نفر ماه استفاده از خدمات مشاوره ای پیمانکار در تعمیرات نیمه اساسی نیروگاه اتمی بوشهر  بر اساس قرار داد</a:t>
                      </a:r>
                      <a:br>
                        <a:rPr kumimoji="0" lang="fa-IR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</a:br>
                      <a:r>
                        <a:rPr kumimoji="0" lang="en-US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PPM/T-4100</a:t>
                      </a:r>
                      <a:br>
                        <a:rPr kumimoji="0" lang="en-US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</a:br>
                      <a:r>
                        <a:rPr kumimoji="0" lang="en-US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Sep2017 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fa-IR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نفر ماه واقعی استفاده شده از خدمات پیمانکار روس در توقفات اخیر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fa-I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توقف سال 97-98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fa-I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توقف سال 98-99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fa-IR" sz="12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توقف سال 99-400</a:t>
                      </a:r>
                    </a:p>
                  </a:txBody>
                  <a:tcPr marL="9525" marR="9525" marT="9525" marB="0" anchor="ctr"/>
                </a:tc>
              </a:tr>
              <a:tr h="551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fa-I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مرحله 1 قرارداد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fa-I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مرحله 3 قرارداد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fa-IR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مرحله 5 قرارداد</a:t>
                      </a:r>
                    </a:p>
                  </a:txBody>
                  <a:tcPr marL="9525" marR="9525" marT="9525" marB="0" anchor="ctr"/>
                </a:tc>
              </a:tr>
              <a:tr h="585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2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127.50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2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118.50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52.75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Mitra" pitchFamily="2" charset="-78"/>
                        </a:rPr>
                        <a:t>43.25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249756"/>
              </p:ext>
            </p:extLst>
          </p:nvPr>
        </p:nvGraphicFramePr>
        <p:xfrm>
          <a:off x="762000" y="2971800"/>
          <a:ext cx="7391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2581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بایگانی سال 98\دی\مدیریت سیستم مدیریت و نظارت\power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066800"/>
            <a:ext cx="4768256" cy="33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81202" y="3958015"/>
            <a:ext cx="51815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 smtClean="0">
                <a:latin typeface="Calibri" panose="020F0502020204030204" pitchFamily="34" charset="0"/>
                <a:cs typeface="B Mitra" panose="00000400000000000000" pitchFamily="2" charset="-78"/>
              </a:rPr>
              <a:t>با تشکر از توجه شما</a:t>
            </a:r>
            <a:endParaRPr lang="en-US" sz="1500" b="1" dirty="0"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1026" name="Picture 2" descr="C:\Users\veysi_fo\Desktop\Tazhib #30 (1016) [Converted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34" y="3781076"/>
            <a:ext cx="1420666" cy="82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eysi_fo\Desktop\Tazhib #30 (1016) [Converted] cop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1371600" cy="80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33800" y="6277316"/>
            <a:ext cx="167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 smtClean="0">
                <a:latin typeface="Calibri" panose="020F0502020204030204" pitchFamily="34" charset="0"/>
                <a:cs typeface="B Mitra" pitchFamily="2" charset="-78"/>
              </a:rPr>
              <a:t>مرداد ماه 1400</a:t>
            </a:r>
            <a:endParaRPr lang="en-US" sz="1500" b="1" dirty="0">
              <a:latin typeface="Calibri" panose="020F0502020204030204" pitchFamily="34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04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7074"/>
            <a:ext cx="8382000" cy="4784175"/>
          </a:xfrm>
        </p:spPr>
        <p:txBody>
          <a:bodyPr>
            <a:normAutofit/>
          </a:bodyPr>
          <a:lstStyle/>
          <a:p>
            <a:pPr marL="577215" indent="-342900" algn="just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3891A7"/>
              </a:buClr>
              <a:buSzPct val="80000"/>
              <a:buFont typeface="Wingdings" pitchFamily="2" charset="2"/>
              <a:buChar char="q"/>
            </a:pPr>
            <a:r>
              <a:rPr lang="fa-IR" dirty="0">
                <a:solidFill>
                  <a:prstClr val="black"/>
                </a:solidFill>
                <a:latin typeface="Arial"/>
                <a:ea typeface="Times New Roman"/>
                <a:cs typeface="B Nazanin" pitchFamily="2" charset="-78"/>
              </a:rPr>
              <a:t>گزارش حاضر مطابق با فرمت جديد مدنظر شرکت توليد و توسعه و بر مبناي پيوست ابلاغيه شماره 9684737-4100 مورخ 28/05/1396، نتایج جلسات برگزار شده و براساس فرمت پیشنهادی در نامه شماره 275986-1510 مدیریت برنامه‌ریزی و سازمان‌دهی نت و رفع ملاحظات و تایید نهایی طی نامه شماره     0010247-4900 مورخ 03/03/1400 معاونت فنی و مهندسی شرکت تولید و توسعه تهيه و تنظيم گرديده است. در اين گزارش سعي شده است تا از پرداختن به جزئيات و نحوه انجام فعاليت‌ها پرهيز گردد و نتايج اقدامات و فعاليت‌هاي انجام شده به صورت کلی منعكس گردد. </a:t>
            </a:r>
            <a:endParaRPr lang="fa-IR" dirty="0" smtClean="0">
              <a:solidFill>
                <a:prstClr val="black"/>
              </a:solidFill>
              <a:latin typeface="Arial"/>
              <a:ea typeface="Times New Roman"/>
              <a:cs typeface="B Nazanin" pitchFamily="2" charset="-7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4646">
                    <a:lumMod val="90000"/>
                    <a:lumOff val="10000"/>
                  </a:srgbClr>
                </a:solidFill>
                <a:latin typeface="Calibri" panose="020F0502020204030204" pitchFamily="34" charset="0"/>
              </a:rPr>
              <a:t>Bushehr Nuclear Power Plant</a:t>
            </a:r>
            <a:endParaRPr lang="en-US" dirty="0">
              <a:solidFill>
                <a:srgbClr val="464646">
                  <a:lumMod val="90000"/>
                  <a:lumOff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4793659"/>
              </p:ext>
            </p:extLst>
          </p:nvPr>
        </p:nvGraphicFramePr>
        <p:xfrm>
          <a:off x="1467750" y="6096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46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7074"/>
            <a:ext cx="8382000" cy="4784175"/>
          </a:xfrm>
        </p:spPr>
        <p:txBody>
          <a:bodyPr>
            <a:normAutofit fontScale="70000" lnSpcReduction="20000"/>
          </a:bodyPr>
          <a:lstStyle/>
          <a:p>
            <a:pPr marL="577215" indent="-342900" algn="just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3891A7"/>
              </a:buClr>
              <a:buSzPct val="80000"/>
              <a:buFont typeface="Wingdings" pitchFamily="2" charset="2"/>
              <a:buChar char="q"/>
            </a:pPr>
            <a:r>
              <a:rPr lang="fa-IR" dirty="0" smtClean="0">
                <a:solidFill>
                  <a:prstClr val="black"/>
                </a:solidFill>
                <a:latin typeface="Arial"/>
                <a:ea typeface="Times New Roman"/>
                <a:cs typeface="B Nazanin" pitchFamily="2" charset="-78"/>
              </a:rPr>
              <a:t>عدم </a:t>
            </a:r>
            <a:r>
              <a:rPr lang="fa-IR" dirty="0">
                <a:solidFill>
                  <a:prstClr val="black"/>
                </a:solidFill>
                <a:latin typeface="Arial"/>
                <a:ea typeface="Times New Roman"/>
                <a:cs typeface="B Nazanin" pitchFamily="2" charset="-78"/>
              </a:rPr>
              <a:t>حضور به موقع پيمانکار براي شروع کار، به دلیل توقف واحد زودتر از موعد مقرر؛</a:t>
            </a:r>
          </a:p>
          <a:p>
            <a:pPr marL="577215" indent="-342900" algn="just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3891A7"/>
              </a:buClr>
              <a:buSzPct val="80000"/>
              <a:buFont typeface="Wingdings" pitchFamily="2" charset="2"/>
              <a:buChar char="q"/>
            </a:pPr>
            <a:r>
              <a:rPr lang="fa-IR" dirty="0" smtClean="0">
                <a:solidFill>
                  <a:prstClr val="black"/>
                </a:solidFill>
                <a:latin typeface="Arial"/>
                <a:ea typeface="Times New Roman"/>
                <a:cs typeface="B Nazanin" pitchFamily="2" charset="-78"/>
              </a:rPr>
              <a:t>شرايط </a:t>
            </a:r>
            <a:r>
              <a:rPr lang="fa-IR" dirty="0">
                <a:solidFill>
                  <a:prstClr val="black"/>
                </a:solidFill>
                <a:latin typeface="Arial"/>
                <a:ea typeface="Times New Roman"/>
                <a:cs typeface="B Nazanin" pitchFamily="2" charset="-78"/>
              </a:rPr>
              <a:t>بيماري کرونا و محدوديت‌هاي کاري به وجود آمده؛</a:t>
            </a:r>
          </a:p>
          <a:p>
            <a:pPr marL="577215" indent="-342900" algn="just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3891A7"/>
              </a:buClr>
              <a:buSzPct val="80000"/>
              <a:buFont typeface="Wingdings" pitchFamily="2" charset="2"/>
              <a:buChar char="q"/>
            </a:pPr>
            <a:r>
              <a:rPr lang="fa-IR" dirty="0" smtClean="0">
                <a:solidFill>
                  <a:prstClr val="black"/>
                </a:solidFill>
                <a:latin typeface="Arial"/>
                <a:ea typeface="Times New Roman"/>
                <a:cs typeface="B Nazanin" pitchFamily="2" charset="-78"/>
              </a:rPr>
              <a:t>همزمانی </a:t>
            </a:r>
            <a:r>
              <a:rPr lang="fa-IR" dirty="0">
                <a:solidFill>
                  <a:prstClr val="black"/>
                </a:solidFill>
                <a:latin typeface="Arial"/>
                <a:ea typeface="Times New Roman"/>
                <a:cs typeface="B Nazanin" pitchFamily="2" charset="-78"/>
              </a:rPr>
              <a:t>توقف با ایام تعطیلات عید نوروزو دور بودن از خانواده ها؛</a:t>
            </a:r>
          </a:p>
          <a:p>
            <a:pPr marL="577215" indent="-342900" algn="just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3891A7"/>
              </a:buClr>
              <a:buSzPct val="80000"/>
              <a:buFont typeface="Wingdings" pitchFamily="2" charset="2"/>
              <a:buChar char="q"/>
            </a:pPr>
            <a:r>
              <a:rPr lang="fa-IR" dirty="0" smtClean="0">
                <a:solidFill>
                  <a:prstClr val="black"/>
                </a:solidFill>
                <a:latin typeface="Arial"/>
                <a:ea typeface="Times New Roman"/>
                <a:cs typeface="B Nazanin" pitchFamily="2" charset="-78"/>
              </a:rPr>
              <a:t>همزمانی </a:t>
            </a:r>
            <a:r>
              <a:rPr lang="fa-IR" dirty="0">
                <a:solidFill>
                  <a:prstClr val="black"/>
                </a:solidFill>
                <a:latin typeface="Arial"/>
                <a:ea typeface="Times New Roman"/>
                <a:cs typeface="B Nazanin" pitchFamily="2" charset="-78"/>
              </a:rPr>
              <a:t>با ایام ماه مبارک رمضان و مشکلات مرتبط با آن ؛</a:t>
            </a:r>
          </a:p>
          <a:p>
            <a:pPr marL="577215" indent="-342900" algn="just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3891A7"/>
              </a:buClr>
              <a:buSzPct val="80000"/>
              <a:buFont typeface="Wingdings" pitchFamily="2" charset="2"/>
              <a:buChar char="q"/>
            </a:pPr>
            <a:r>
              <a:rPr lang="fa-IR" dirty="0" smtClean="0">
                <a:solidFill>
                  <a:prstClr val="black"/>
                </a:solidFill>
                <a:latin typeface="Arial"/>
                <a:ea typeface="Times New Roman"/>
                <a:cs typeface="B Nazanin" pitchFamily="2" charset="-78"/>
              </a:rPr>
              <a:t>درگیر </a:t>
            </a:r>
            <a:r>
              <a:rPr lang="fa-IR" dirty="0">
                <a:solidFill>
                  <a:prstClr val="black"/>
                </a:solidFill>
                <a:latin typeface="Arial"/>
                <a:ea typeface="Times New Roman"/>
                <a:cs typeface="B Nazanin" pitchFamily="2" charset="-78"/>
              </a:rPr>
              <a:t>شدن تعدادی همکاران با بیماری کرونا  و به تبع آن کمبود نیرو؛</a:t>
            </a:r>
          </a:p>
          <a:p>
            <a:pPr marL="577215" indent="-342900" algn="just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3891A7"/>
              </a:buClr>
              <a:buSzPct val="80000"/>
              <a:buFont typeface="Wingdings" pitchFamily="2" charset="2"/>
              <a:buChar char="q"/>
            </a:pPr>
            <a:r>
              <a:rPr lang="fa-IR" dirty="0" smtClean="0">
                <a:solidFill>
                  <a:prstClr val="black"/>
                </a:solidFill>
                <a:latin typeface="Arial"/>
                <a:ea typeface="Times New Roman"/>
                <a:cs typeface="B Nazanin" pitchFamily="2" charset="-78"/>
              </a:rPr>
              <a:t>فقدان  </a:t>
            </a:r>
            <a:r>
              <a:rPr lang="fa-IR" dirty="0">
                <a:solidFill>
                  <a:prstClr val="black"/>
                </a:solidFill>
                <a:latin typeface="Arial"/>
                <a:ea typeface="Times New Roman"/>
                <a:cs typeface="B Nazanin" pitchFamily="2" charset="-78"/>
              </a:rPr>
              <a:t>قطعات یدکی وتاخیر در تامین قطعات یدکی و مواد مصرفی از خارج به دلیل مشکلات مالی؛</a:t>
            </a:r>
          </a:p>
          <a:p>
            <a:pPr marL="577215" indent="-342900" algn="just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3891A7"/>
              </a:buClr>
              <a:buSzPct val="80000"/>
              <a:buFont typeface="Wingdings" pitchFamily="2" charset="2"/>
              <a:buChar char="q"/>
            </a:pPr>
            <a:r>
              <a:rPr lang="fa-IR" dirty="0" smtClean="0">
                <a:solidFill>
                  <a:prstClr val="black"/>
                </a:solidFill>
                <a:latin typeface="Arial"/>
                <a:ea typeface="Times New Roman"/>
                <a:cs typeface="B Nazanin" pitchFamily="2" charset="-78"/>
              </a:rPr>
              <a:t>کاهش </a:t>
            </a:r>
            <a:r>
              <a:rPr lang="fa-IR" dirty="0">
                <a:solidFill>
                  <a:prstClr val="black"/>
                </a:solidFill>
                <a:latin typeface="Arial"/>
                <a:ea typeface="Times New Roman"/>
                <a:cs typeface="B Nazanin" pitchFamily="2" charset="-78"/>
              </a:rPr>
              <a:t>زمان در نظر گرفته شده برای سرویس فنی جرثقیل قطبی  به علت مشکل پمپ اصلی مدار اول؛</a:t>
            </a:r>
          </a:p>
          <a:p>
            <a:pPr marL="577215" indent="-342900" algn="just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3891A7"/>
              </a:buClr>
              <a:buSzPct val="80000"/>
              <a:buFont typeface="Wingdings" pitchFamily="2" charset="2"/>
              <a:buChar char="q"/>
            </a:pPr>
            <a:r>
              <a:rPr lang="fa-IR" dirty="0" smtClean="0">
                <a:solidFill>
                  <a:prstClr val="black"/>
                </a:solidFill>
                <a:latin typeface="Arial"/>
                <a:ea typeface="Times New Roman"/>
                <a:cs typeface="B Nazanin" pitchFamily="2" charset="-78"/>
              </a:rPr>
              <a:t>مشاهده </a:t>
            </a:r>
            <a:r>
              <a:rPr lang="fa-IR" dirty="0">
                <a:solidFill>
                  <a:prstClr val="black"/>
                </a:solidFill>
                <a:latin typeface="Arial"/>
                <a:ea typeface="Times New Roman"/>
                <a:cs typeface="B Nazanin" pitchFamily="2" charset="-78"/>
              </a:rPr>
              <a:t>مشکل در برخی تجهیزات و اضافه شدن آن‌ها به حجم کار توقف.</a:t>
            </a:r>
          </a:p>
          <a:p>
            <a:pPr marL="234315" indent="0" algn="just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3891A7"/>
              </a:buClr>
              <a:buSzPct val="80000"/>
              <a:buNone/>
            </a:pPr>
            <a:r>
              <a:rPr lang="fa-IR" dirty="0">
                <a:solidFill>
                  <a:prstClr val="black"/>
                </a:solidFill>
                <a:latin typeface="Arial"/>
                <a:ea typeface="Times New Roman"/>
                <a:cs typeface="B Nazanin" pitchFamily="2" charset="-78"/>
              </a:rPr>
              <a:t>در این توقف عملکرد بسیار مناسبی داشتیم و حجم بالایی از فعالیت ها را مطابق برنامه انجام داده و حجم فعالیت های مهمی هم محقق گردید.</a:t>
            </a:r>
          </a:p>
          <a:p>
            <a:pPr marL="577215" indent="-342900" algn="just" rtl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3891A7"/>
              </a:buClr>
              <a:buSzPct val="80000"/>
              <a:buFont typeface="Wingdings" pitchFamily="2" charset="2"/>
              <a:buChar char="q"/>
            </a:pPr>
            <a:endParaRPr lang="fa-IR" dirty="0" smtClean="0">
              <a:solidFill>
                <a:prstClr val="black"/>
              </a:solidFill>
              <a:latin typeface="Arial"/>
              <a:ea typeface="Times New Roman"/>
              <a:cs typeface="B Nazanin" pitchFamily="2" charset="-7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4646">
                    <a:lumMod val="90000"/>
                    <a:lumOff val="10000"/>
                  </a:srgbClr>
                </a:solidFill>
                <a:latin typeface="Calibri" panose="020F0502020204030204" pitchFamily="34" charset="0"/>
              </a:rPr>
              <a:t>Bushehr Nuclear Power Plant</a:t>
            </a:r>
            <a:endParaRPr lang="en-US" dirty="0">
              <a:solidFill>
                <a:srgbClr val="464646">
                  <a:lumMod val="90000"/>
                  <a:lumOff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46874180"/>
              </p:ext>
            </p:extLst>
          </p:nvPr>
        </p:nvGraphicFramePr>
        <p:xfrm>
          <a:off x="1467750" y="6096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31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056806"/>
              </p:ext>
            </p:extLst>
          </p:nvPr>
        </p:nvGraphicFramePr>
        <p:xfrm>
          <a:off x="533400" y="1600200"/>
          <a:ext cx="8153398" cy="396240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54185"/>
                <a:gridCol w="1427060"/>
                <a:gridCol w="1337721"/>
                <a:gridCol w="1131918"/>
                <a:gridCol w="2802514"/>
              </a:tblGrid>
              <a:tr h="13208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دوره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مدت زمان برنامه‌ریزی شده (ساعت)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مدت زمان واقعی(ساعت)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مدت زمان تاخیر(ساعت)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دلایل تاخیر یا تمدید (درصورت وجود)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604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توقف و خنک‌سازی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itchFamily="2" charset="-78"/>
                        </a:rPr>
                        <a:t>78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78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604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انجام تعمیرات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2325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2325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0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604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راه‌اندازی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105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153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48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راه­اندازی سیستم­های روغن توربین و تنظیم </a:t>
                      </a:r>
                      <a:r>
                        <a:rPr lang="ru-RU" sz="1600">
                          <a:effectLst/>
                          <a:cs typeface="B Nazanin" pitchFamily="2" charset="-78"/>
                        </a:rPr>
                        <a:t>ЭГП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604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کل دوره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2508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2556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itchFamily="2" charset="-78"/>
                        </a:rPr>
                        <a:t>48</a:t>
                      </a:r>
                      <a:endParaRPr lang="en-US" sz="160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itchFamily="2" charset="-78"/>
                        </a:rPr>
                        <a:t>-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4646">
                    <a:lumMod val="90000"/>
                    <a:lumOff val="10000"/>
                  </a:srgbClr>
                </a:solidFill>
                <a:latin typeface="Calibri" panose="020F0502020204030204" pitchFamily="34" charset="0"/>
              </a:rPr>
              <a:t>Bushehr Nuclear Power Plant</a:t>
            </a:r>
            <a:endParaRPr lang="en-US" dirty="0">
              <a:solidFill>
                <a:srgbClr val="464646">
                  <a:lumMod val="90000"/>
                  <a:lumOff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45404694"/>
              </p:ext>
            </p:extLst>
          </p:nvPr>
        </p:nvGraphicFramePr>
        <p:xfrm>
          <a:off x="1467750" y="6096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67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4646">
                    <a:lumMod val="90000"/>
                    <a:lumOff val="10000"/>
                  </a:srgbClr>
                </a:solidFill>
                <a:latin typeface="Calibri" panose="020F0502020204030204" pitchFamily="34" charset="0"/>
              </a:rPr>
              <a:t>Bushehr Nuclear Power Plant</a:t>
            </a:r>
            <a:endParaRPr lang="en-US" dirty="0">
              <a:solidFill>
                <a:srgbClr val="464646">
                  <a:lumMod val="90000"/>
                  <a:lumOff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5412784"/>
              </p:ext>
            </p:extLst>
          </p:nvPr>
        </p:nvGraphicFramePr>
        <p:xfrm>
          <a:off x="1467750" y="6096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235164"/>
              </p:ext>
            </p:extLst>
          </p:nvPr>
        </p:nvGraphicFramePr>
        <p:xfrm>
          <a:off x="381000" y="1600200"/>
          <a:ext cx="8229599" cy="2973291"/>
        </p:xfrm>
        <a:graphic>
          <a:graphicData uri="http://schemas.openxmlformats.org/drawingml/2006/table">
            <a:tbl>
              <a:tblPr rtl="1" firstRow="1" lastRow="1" bandRow="1">
                <a:tableStyleId>{5C22544A-7EE6-4342-B048-85BDC9FD1C3A}</a:tableStyleId>
              </a:tblPr>
              <a:tblGrid>
                <a:gridCol w="3530031"/>
                <a:gridCol w="1443518"/>
                <a:gridCol w="1605338"/>
                <a:gridCol w="1650712"/>
              </a:tblGrid>
              <a:tr h="4953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 dirty="0">
                          <a:effectLst/>
                          <a:cs typeface="B Nazanin" pitchFamily="2" charset="-78"/>
                        </a:rPr>
                        <a:t>شرکت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 dirty="0">
                          <a:effectLst/>
                          <a:cs typeface="B Nazanin" pitchFamily="2" charset="-78"/>
                        </a:rPr>
                        <a:t>تعداد نیرو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 dirty="0">
                          <a:effectLst/>
                          <a:cs typeface="B Nazanin" pitchFamily="2" charset="-78"/>
                        </a:rPr>
                        <a:t>روز موثر تعمیرات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 dirty="0">
                          <a:effectLst/>
                          <a:cs typeface="B Nazanin" pitchFamily="2" charset="-78"/>
                        </a:rPr>
                        <a:t>نفر ساعت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1" u="none" strike="noStrike" dirty="0">
                          <a:effectLst/>
                          <a:cs typeface="B Nazanin" pitchFamily="2" charset="-78"/>
                        </a:rPr>
                        <a:t>تپنا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cs typeface="B Nazanin" pitchFamily="2" charset="-78"/>
                        </a:rPr>
                        <a:t>345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cs typeface="B Nazanin" pitchFamily="2" charset="-78"/>
                        </a:rPr>
                        <a:t>78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cs typeface="B Nazanin" pitchFamily="2" charset="-78"/>
                        </a:rPr>
                        <a:t>215280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B Nazanin" pitchFamily="2" charset="-78"/>
                        </a:rPr>
                        <a:t>پیمانکار</a:t>
                      </a:r>
                      <a:r>
                        <a:rPr lang="fa-IR" sz="16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B Nazanin" pitchFamily="2" charset="-78"/>
                        </a:rPr>
                        <a:t> روس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cs typeface="B Nazanin" pitchFamily="2" charset="-78"/>
                        </a:rPr>
                        <a:t>107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cs typeface="B Nazanin" pitchFamily="2" charset="-78"/>
                        </a:rPr>
                        <a:t>78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cs typeface="B Nazanin" pitchFamily="2" charset="-78"/>
                        </a:rPr>
                        <a:t>66768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1" u="none" strike="noStrike" dirty="0" smtClean="0">
                          <a:effectLst/>
                          <a:cs typeface="B Nazanin" pitchFamily="2" charset="-78"/>
                        </a:rPr>
                        <a:t>پیمانکاران ایرانی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cs typeface="B Nazanin" pitchFamily="2" charset="-78"/>
                        </a:rPr>
                        <a:t>251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78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cs typeface="B Nazanin" pitchFamily="2" charset="-78"/>
                        </a:rPr>
                        <a:t>156624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1" u="none" strike="noStrike" dirty="0" smtClean="0">
                          <a:effectLst/>
                          <a:cs typeface="B Nazanin" pitchFamily="2" charset="-78"/>
                        </a:rPr>
                        <a:t>کارکنان تعمیرات مدیریت های</a:t>
                      </a:r>
                    </a:p>
                    <a:p>
                      <a:pPr algn="r" rtl="1" fontAlgn="b"/>
                      <a:r>
                        <a:rPr lang="fa-IR" sz="1600" b="1" u="none" strike="noStrike" dirty="0" smtClean="0">
                          <a:effectLst/>
                          <a:cs typeface="B Nazanin" pitchFamily="2" charset="-78"/>
                        </a:rPr>
                        <a:t> برق </a:t>
                      </a:r>
                      <a:r>
                        <a:rPr lang="fa-IR" sz="1600" b="1" u="none" strike="noStrike" dirty="0">
                          <a:effectLst/>
                          <a:cs typeface="B Nazanin" pitchFamily="2" charset="-78"/>
                        </a:rPr>
                        <a:t>و ابزار دقیق بهره برداری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smtClean="0">
                          <a:effectLst/>
                          <a:cs typeface="B Nazanin" pitchFamily="2" charset="-78"/>
                        </a:rPr>
                        <a:t>70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78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smtClean="0">
                          <a:effectLst/>
                          <a:cs typeface="B Nazanin" pitchFamily="2" charset="-78"/>
                        </a:rPr>
                        <a:t>43670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</a:tr>
              <a:tr h="49530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fa-I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Nazanin" pitchFamily="2" charset="-78"/>
                        </a:rPr>
                        <a:t>مجموع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11" marR="9111" marT="9111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11" marR="9111" marT="911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smtClean="0">
                          <a:effectLst/>
                          <a:cs typeface="B Nazanin" pitchFamily="2" charset="-78"/>
                        </a:rPr>
                        <a:t>482352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81000" y="4980753"/>
            <a:ext cx="8077199" cy="544830"/>
            <a:chOff x="36119" y="0"/>
            <a:chExt cx="5890258" cy="544830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2708833" y="-2672714"/>
              <a:ext cx="544830" cy="5890258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1925447" y="26596"/>
              <a:ext cx="3974333" cy="491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0" lvl="1" algn="r" defTabSz="8001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a-IR" sz="1800" b="1" kern="1200" dirty="0" smtClean="0">
                  <a:effectLst/>
                  <a:cs typeface="B Mitra"/>
                </a:rPr>
                <a:t>مبنای محاسبه بر اساس کارکرد موثر روزانه کارکنان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47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4646">
                    <a:lumMod val="90000"/>
                    <a:lumOff val="10000"/>
                  </a:srgbClr>
                </a:solidFill>
                <a:latin typeface="Calibri" panose="020F0502020204030204" pitchFamily="34" charset="0"/>
              </a:rPr>
              <a:t>Bushehr Nuclear Power Plant</a:t>
            </a:r>
            <a:endParaRPr lang="en-US" dirty="0">
              <a:solidFill>
                <a:srgbClr val="464646">
                  <a:lumMod val="90000"/>
                  <a:lumOff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35495099"/>
              </p:ext>
            </p:extLst>
          </p:nvPr>
        </p:nvGraphicFramePr>
        <p:xfrm>
          <a:off x="1467750" y="6096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929051"/>
              </p:ext>
            </p:extLst>
          </p:nvPr>
        </p:nvGraphicFramePr>
        <p:xfrm>
          <a:off x="736312" y="1981200"/>
          <a:ext cx="7645687" cy="3505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02443"/>
                <a:gridCol w="1677592"/>
                <a:gridCol w="1865652"/>
              </a:tblGrid>
              <a:tr h="8763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 dirty="0" smtClean="0">
                          <a:effectLst/>
                          <a:cs typeface="B Nazanin" pitchFamily="2" charset="-78"/>
                        </a:rPr>
                        <a:t>نوع فعالیت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 dirty="0" smtClean="0">
                          <a:effectLst/>
                          <a:cs typeface="B Nazanin" pitchFamily="2" charset="-78"/>
                        </a:rPr>
                        <a:t>نفر ساعت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 dirty="0" smtClean="0">
                          <a:effectLst/>
                          <a:cs typeface="B Nazanin" pitchFamily="2" charset="-78"/>
                        </a:rPr>
                        <a:t>درصد کل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</a:tr>
              <a:tr h="87630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1" u="none" strike="noStrike" dirty="0" smtClean="0">
                          <a:effectLst/>
                          <a:cs typeface="B Nazanin" pitchFamily="2" charset="-78"/>
                        </a:rPr>
                        <a:t>فعالیت های برنامه ریزی شده اجرا شده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smtClean="0">
                          <a:effectLst/>
                          <a:cs typeface="B Nazanin" pitchFamily="2" charset="-78"/>
                        </a:rPr>
                        <a:t>334068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smtClean="0">
                          <a:effectLst/>
                          <a:cs typeface="B Nazanin" pitchFamily="2" charset="-78"/>
                        </a:rPr>
                        <a:t>69%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</a:tr>
              <a:tr h="87630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B Nazanin" pitchFamily="2" charset="-78"/>
                        </a:rPr>
                        <a:t>فعالیت های خارج از برنامه اجرا شده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smtClean="0">
                          <a:effectLst/>
                          <a:cs typeface="B Nazanin" pitchFamily="2" charset="-78"/>
                        </a:rPr>
                        <a:t>148284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smtClean="0">
                          <a:effectLst/>
                          <a:cs typeface="B Nazanin" pitchFamily="2" charset="-78"/>
                        </a:rPr>
                        <a:t>31%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</a:tr>
              <a:tr h="876300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600" b="1" u="none" strike="noStrike" dirty="0" smtClean="0">
                          <a:effectLst/>
                          <a:cs typeface="B Nazanin" pitchFamily="2" charset="-78"/>
                        </a:rPr>
                        <a:t>کل حجم کار انجام شده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smtClean="0">
                          <a:effectLst/>
                          <a:cs typeface="B Nazanin" pitchFamily="2" charset="-78"/>
                        </a:rPr>
                        <a:t>482352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 smtClean="0">
                          <a:effectLst/>
                          <a:cs typeface="B Nazanin" pitchFamily="2" charset="-78"/>
                        </a:rPr>
                        <a:t>100%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111" marR="9111" marT="911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8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4646">
                    <a:lumMod val="90000"/>
                    <a:lumOff val="10000"/>
                  </a:srgbClr>
                </a:solidFill>
                <a:latin typeface="Calibri" panose="020F0502020204030204" pitchFamily="34" charset="0"/>
              </a:rPr>
              <a:t>Bushehr Nuclear Power Plant</a:t>
            </a:r>
            <a:endParaRPr lang="en-US" dirty="0">
              <a:solidFill>
                <a:srgbClr val="464646">
                  <a:lumMod val="90000"/>
                  <a:lumOff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16498775"/>
              </p:ext>
            </p:extLst>
          </p:nvPr>
        </p:nvGraphicFramePr>
        <p:xfrm>
          <a:off x="1467750" y="6096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730023"/>
              </p:ext>
            </p:extLst>
          </p:nvPr>
        </p:nvGraphicFramePr>
        <p:xfrm>
          <a:off x="457198" y="1962150"/>
          <a:ext cx="8153401" cy="3829049"/>
        </p:xfrm>
        <a:graphic>
          <a:graphicData uri="http://schemas.openxmlformats.org/drawingml/2006/table">
            <a:tbl>
              <a:tblPr rtl="1" firstRow="1" lastRow="1" bandRow="1">
                <a:tableStyleId>{5C22544A-7EE6-4342-B048-85BDC9FD1C3A}</a:tableStyleId>
              </a:tblPr>
              <a:tblGrid>
                <a:gridCol w="1655417"/>
                <a:gridCol w="1427083"/>
                <a:gridCol w="1926562"/>
                <a:gridCol w="1869478"/>
                <a:gridCol w="1274861"/>
              </a:tblGrid>
              <a:tr h="5470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حجم کار اصلی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حجم کار اضافه شده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حجم کار حذف شده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مجموع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4700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راکتور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13697.62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818.34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520.73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13995.23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4700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توربین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37501.81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4568.68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32933.13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4700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برق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19347.03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58.65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279.2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19126.48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4700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کنترل و ابزار دقیق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676.16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330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1006.16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4700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قرنطینه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1720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1720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  <a:tr h="54700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cs typeface="B Nazanin" pitchFamily="2" charset="-78"/>
                        </a:rPr>
                        <a:t>مجموع</a:t>
                      </a:r>
                      <a:endParaRPr lang="fa-I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71222.62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2926.99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>
                          <a:effectLst/>
                          <a:cs typeface="B Nazanin" pitchFamily="2" charset="-78"/>
                        </a:rPr>
                        <a:t>5368.61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u="none" strike="noStrike" dirty="0">
                          <a:effectLst/>
                          <a:cs typeface="B Nazanin" pitchFamily="2" charset="-78"/>
                        </a:rPr>
                        <a:t>68781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6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4646">
                    <a:lumMod val="90000"/>
                    <a:lumOff val="10000"/>
                  </a:srgbClr>
                </a:solidFill>
                <a:latin typeface="Calibri" panose="020F0502020204030204" pitchFamily="34" charset="0"/>
              </a:rPr>
              <a:t>Bushehr Nuclear Power Plant</a:t>
            </a:r>
            <a:endParaRPr lang="en-US" dirty="0">
              <a:solidFill>
                <a:srgbClr val="464646">
                  <a:lumMod val="90000"/>
                  <a:lumOff val="1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53400" y="6226722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6290770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32755724"/>
              </p:ext>
            </p:extLst>
          </p:nvPr>
        </p:nvGraphicFramePr>
        <p:xfrm>
          <a:off x="1600200" y="381000"/>
          <a:ext cx="6476999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671045"/>
              </p:ext>
            </p:extLst>
          </p:nvPr>
        </p:nvGraphicFramePr>
        <p:xfrm>
          <a:off x="1981200" y="3962400"/>
          <a:ext cx="4572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138751"/>
              </p:ext>
            </p:extLst>
          </p:nvPr>
        </p:nvGraphicFramePr>
        <p:xfrm>
          <a:off x="533400" y="1066800"/>
          <a:ext cx="7971525" cy="4404649"/>
        </p:xfrm>
        <a:graphic>
          <a:graphicData uri="http://schemas.openxmlformats.org/drawingml/2006/table">
            <a:tbl>
              <a:tblPr rtl="1" firstRow="1" lastRow="1" bandRow="1">
                <a:tableStyleId>{5C22544A-7EE6-4342-B048-85BDC9FD1C3A}</a:tableStyleId>
              </a:tblPr>
              <a:tblGrid>
                <a:gridCol w="605192"/>
                <a:gridCol w="3025963"/>
                <a:gridCol w="1134738"/>
                <a:gridCol w="1134738"/>
                <a:gridCol w="2070894"/>
              </a:tblGrid>
              <a:tr h="4572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effectLst/>
                          <a:cs typeface="B Nazanin" pitchFamily="2" charset="-78"/>
                        </a:rPr>
                        <a:t>رديف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effectLst/>
                          <a:cs typeface="B Nazanin" pitchFamily="2" charset="-78"/>
                        </a:rPr>
                        <a:t>شرح فعاليت</a:t>
                      </a:r>
                      <a:endParaRPr lang="fa-IR" sz="12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AKZ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effectLst/>
                          <a:cs typeface="B Nazanin" pitchFamily="2" charset="-78"/>
                        </a:rPr>
                        <a:t>نفر ساعت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effectLst/>
                          <a:cs typeface="B Nazanin" pitchFamily="2" charset="-78"/>
                        </a:rPr>
                        <a:t>نوع فعاليت</a:t>
                      </a:r>
                      <a:endParaRPr lang="fa-IR" sz="1200" b="1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</a:tr>
              <a:tr h="41490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000" u="none" strike="noStrike" dirty="0">
                          <a:effectLst/>
                          <a:cs typeface="B Nazanin" pitchFamily="2" charset="-78"/>
                        </a:rPr>
                        <a:t>          </a:t>
                      </a:r>
                      <a:r>
                        <a:rPr lang="en-US" sz="1200" u="none" strike="noStrike" dirty="0">
                          <a:effectLst/>
                          <a:cs typeface="B Nazanin" pitchFamily="2" charset="-78"/>
                        </a:rPr>
                        <a:t>1</a:t>
                      </a:r>
                      <a:r>
                        <a:rPr lang="en-US" sz="1000" u="none" strike="noStrike" dirty="0">
                          <a:effectLst/>
                          <a:cs typeface="B Nazanin" pitchFamily="2" charset="-78"/>
                        </a:rPr>
                        <a:t>          </a:t>
                      </a:r>
                      <a:r>
                        <a:rPr lang="en-US" sz="1200" u="none" strike="noStrike" dirty="0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u="none" strike="noStrike" dirty="0">
                          <a:effectLst/>
                          <a:cs typeface="B Nazanin" pitchFamily="2" charset="-78"/>
                        </a:rPr>
                        <a:t>رفع عيب پمپ هاي </a:t>
                      </a:r>
                      <a:r>
                        <a:rPr lang="en-US" sz="1100" u="none" strike="noStrike" dirty="0">
                          <a:effectLst/>
                          <a:cs typeface="B Nazanin" pitchFamily="2" charset="-78"/>
                        </a:rPr>
                        <a:t>TR32D001,TR24D001,YD43D001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TR32D001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effectLst/>
                          <a:cs typeface="B Nazanin" pitchFamily="2" charset="-78"/>
                        </a:rPr>
                        <a:t>رفع عيب</a:t>
                      </a:r>
                      <a:endParaRPr lang="fa-IR" sz="12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</a:tr>
              <a:tr h="41490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000" u="none" strike="noStrike">
                          <a:effectLst/>
                          <a:cs typeface="B Nazanin" pitchFamily="2" charset="-78"/>
                        </a:rPr>
                        <a:t>          </a:t>
                      </a:r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1</a:t>
                      </a:r>
                      <a:r>
                        <a:rPr lang="en-US" sz="1000" u="none" strike="noStrike">
                          <a:effectLst/>
                          <a:cs typeface="B Nazanin" pitchFamily="2" charset="-78"/>
                        </a:rPr>
                        <a:t>          </a:t>
                      </a:r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u="none" strike="noStrike">
                          <a:effectLst/>
                          <a:cs typeface="B Nazanin" pitchFamily="2" charset="-78"/>
                        </a:rPr>
                        <a:t>رفع عيب پمپ هاي </a:t>
                      </a:r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TR32D001,TR24D001,YD43D001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TR24D001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effectLst/>
                          <a:cs typeface="B Nazanin" pitchFamily="2" charset="-78"/>
                        </a:rPr>
                        <a:t>رفع عيب</a:t>
                      </a:r>
                      <a:endParaRPr lang="fa-IR" sz="12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</a:tr>
              <a:tr h="41490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000" u="none" strike="noStrike">
                          <a:effectLst/>
                          <a:cs typeface="B Nazanin" pitchFamily="2" charset="-78"/>
                        </a:rPr>
                        <a:t>          </a:t>
                      </a:r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1</a:t>
                      </a:r>
                      <a:r>
                        <a:rPr lang="en-US" sz="1000" u="none" strike="noStrike">
                          <a:effectLst/>
                          <a:cs typeface="B Nazanin" pitchFamily="2" charset="-78"/>
                        </a:rPr>
                        <a:t>          </a:t>
                      </a:r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u="none" strike="noStrike">
                          <a:effectLst/>
                          <a:cs typeface="B Nazanin" pitchFamily="2" charset="-78"/>
                        </a:rPr>
                        <a:t>رفع عيب پمپ هاي </a:t>
                      </a:r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TR32D001,TR24D001,YD43D001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YD43D001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effectLst/>
                          <a:cs typeface="B Nazanin" pitchFamily="2" charset="-78"/>
                        </a:rPr>
                        <a:t>رفع عيب</a:t>
                      </a:r>
                      <a:endParaRPr lang="fa-IR" sz="12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</a:tr>
              <a:tr h="41490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000" u="none" strike="noStrike">
                          <a:effectLst/>
                          <a:cs typeface="B Nazanin" pitchFamily="2" charset="-78"/>
                        </a:rPr>
                        <a:t>          </a:t>
                      </a:r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2</a:t>
                      </a:r>
                      <a:r>
                        <a:rPr lang="en-US" sz="1000" u="none" strike="noStrike">
                          <a:effectLst/>
                          <a:cs typeface="B Nazanin" pitchFamily="2" charset="-78"/>
                        </a:rPr>
                        <a:t>          </a:t>
                      </a:r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u="none" strike="noStrike">
                          <a:effectLst/>
                          <a:cs typeface="B Nazanin" pitchFamily="2" charset="-78"/>
                        </a:rPr>
                        <a:t>تعمیر اساسی پمپ سانتریفیوز افقی </a:t>
                      </a:r>
                      <a:r>
                        <a:rPr lang="fa-IR" sz="1100" u="none" strike="noStrike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TD22D001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TD22D001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effectLst/>
                          <a:cs typeface="B Nazanin" pitchFamily="2" charset="-78"/>
                        </a:rPr>
                        <a:t>تعمیر اساسی</a:t>
                      </a:r>
                      <a:endParaRPr lang="fa-IR" sz="12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</a:tr>
              <a:tr h="468236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000" u="none" strike="noStrike">
                          <a:effectLst/>
                          <a:cs typeface="B Nazanin" pitchFamily="2" charset="-78"/>
                        </a:rPr>
                        <a:t>          </a:t>
                      </a:r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3</a:t>
                      </a:r>
                      <a:r>
                        <a:rPr lang="en-US" sz="1000" u="none" strike="noStrike">
                          <a:effectLst/>
                          <a:cs typeface="B Nazanin" pitchFamily="2" charset="-78"/>
                        </a:rPr>
                        <a:t>          </a:t>
                      </a:r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u="none" strike="noStrike">
                          <a:effectLst/>
                          <a:cs typeface="B Nazanin" pitchFamily="2" charset="-78"/>
                        </a:rPr>
                        <a:t>دمونتاژ و مونتاژ كردن پمپ جديد و جايگزين كردن با پمپ قديمي </a:t>
                      </a:r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YD21D001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YD21D001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effectLst/>
                          <a:cs typeface="B Nazanin" pitchFamily="2" charset="-78"/>
                        </a:rPr>
                        <a:t>رفع عیب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</a:tr>
              <a:tr h="414901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000" u="none" strike="noStrike">
                          <a:effectLst/>
                          <a:cs typeface="B Nazanin" pitchFamily="2" charset="-78"/>
                        </a:rPr>
                        <a:t>          </a:t>
                      </a:r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4</a:t>
                      </a:r>
                      <a:r>
                        <a:rPr lang="en-US" sz="1000" u="none" strike="noStrike">
                          <a:effectLst/>
                          <a:cs typeface="B Nazanin" pitchFamily="2" charset="-78"/>
                        </a:rPr>
                        <a:t>          </a:t>
                      </a:r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u="none" strike="noStrike">
                          <a:effectLst/>
                          <a:cs typeface="B Nazanin" pitchFamily="2" charset="-78"/>
                        </a:rPr>
                        <a:t>بازكردن لوله هاي روغن الكتروموتور </a:t>
                      </a:r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YD10D001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 dirty="0">
                          <a:effectLst/>
                          <a:cs typeface="B Nazanin" pitchFamily="2" charset="-78"/>
                        </a:rPr>
                        <a:t>YD10D001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effectLst/>
                          <a:cs typeface="B Nazanin" pitchFamily="2" charset="-78"/>
                        </a:rPr>
                        <a:t>تعمیر جاری</a:t>
                      </a:r>
                      <a:endParaRPr lang="fa-IR" sz="12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</a:tr>
              <a:tr h="468236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000" u="none" strike="noStrike">
                          <a:effectLst/>
                          <a:cs typeface="B Nazanin" pitchFamily="2" charset="-78"/>
                        </a:rPr>
                        <a:t>          </a:t>
                      </a:r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5</a:t>
                      </a:r>
                      <a:r>
                        <a:rPr lang="en-US" sz="1000" u="none" strike="noStrike">
                          <a:effectLst/>
                          <a:cs typeface="B Nazanin" pitchFamily="2" charset="-78"/>
                        </a:rPr>
                        <a:t>          </a:t>
                      </a:r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u="none" strike="noStrike">
                          <a:effectLst/>
                          <a:cs typeface="B Nazanin" pitchFamily="2" charset="-78"/>
                        </a:rPr>
                        <a:t>تست آببندي</a:t>
                      </a:r>
                      <a:r>
                        <a:rPr lang="ru-RU" sz="1100" u="none" strike="noStrike">
                          <a:effectLst/>
                          <a:cs typeface="B Nazanin" pitchFamily="2" charset="-78"/>
                        </a:rPr>
                        <a:t>МПП) </a:t>
                      </a:r>
                      <a:r>
                        <a:rPr lang="ru-RU" sz="1200" u="none" strike="noStrike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ru-RU" sz="1100" u="none" strike="noStrike">
                          <a:effectLst/>
                          <a:cs typeface="B Nazanin" pitchFamily="2" charset="-78"/>
                        </a:rPr>
                        <a:t>( </a:t>
                      </a:r>
                      <a:r>
                        <a:rPr lang="fa-IR" sz="1200" u="none" strike="noStrike">
                          <a:effectLst/>
                          <a:cs typeface="B Nazanin" pitchFamily="2" charset="-78"/>
                        </a:rPr>
                        <a:t>پمپ اصلي مدار اول </a:t>
                      </a:r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YD20D001,YD30D001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YD20D001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>
                          <a:effectLst/>
                          <a:cs typeface="B Nazanin" pitchFamily="2" charset="-78"/>
                        </a:rPr>
                        <a:t>تست</a:t>
                      </a:r>
                      <a:endParaRPr lang="fa-IR" sz="12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</a:tr>
              <a:tr h="468236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000" u="none" strike="noStrike">
                          <a:effectLst/>
                          <a:cs typeface="B Nazanin" pitchFamily="2" charset="-78"/>
                        </a:rPr>
                        <a:t>          </a:t>
                      </a:r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5</a:t>
                      </a:r>
                      <a:r>
                        <a:rPr lang="en-US" sz="1000" u="none" strike="noStrike">
                          <a:effectLst/>
                          <a:cs typeface="B Nazanin" pitchFamily="2" charset="-78"/>
                        </a:rPr>
                        <a:t>          </a:t>
                      </a:r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u="none" strike="noStrike">
                          <a:effectLst/>
                          <a:cs typeface="B Nazanin" pitchFamily="2" charset="-78"/>
                        </a:rPr>
                        <a:t>تست آببندي</a:t>
                      </a:r>
                      <a:r>
                        <a:rPr lang="ru-RU" sz="1100" u="none" strike="noStrike">
                          <a:effectLst/>
                          <a:cs typeface="B Nazanin" pitchFamily="2" charset="-78"/>
                        </a:rPr>
                        <a:t>МПП) </a:t>
                      </a:r>
                      <a:r>
                        <a:rPr lang="ru-RU" sz="1200" u="none" strike="noStrike">
                          <a:effectLst/>
                          <a:cs typeface="B Nazanin" pitchFamily="2" charset="-78"/>
                        </a:rPr>
                        <a:t> </a:t>
                      </a:r>
                      <a:r>
                        <a:rPr lang="ru-RU" sz="1100" u="none" strike="noStrike">
                          <a:effectLst/>
                          <a:cs typeface="B Nazanin" pitchFamily="2" charset="-78"/>
                        </a:rPr>
                        <a:t>( </a:t>
                      </a:r>
                      <a:r>
                        <a:rPr lang="fa-IR" sz="1200" u="none" strike="noStrike">
                          <a:effectLst/>
                          <a:cs typeface="B Nazanin" pitchFamily="2" charset="-78"/>
                        </a:rPr>
                        <a:t>پمپ اصلي مدار اول </a:t>
                      </a:r>
                      <a:r>
                        <a:rPr lang="en-US" sz="1100" u="none" strike="noStrike">
                          <a:effectLst/>
                          <a:cs typeface="B Nazanin" pitchFamily="2" charset="-78"/>
                        </a:rPr>
                        <a:t>YD20D001,YD30D001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200" u="none" strike="noStrike">
                          <a:effectLst/>
                          <a:cs typeface="B Nazanin" pitchFamily="2" charset="-78"/>
                        </a:rPr>
                        <a:t>YD30D001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u="none" strike="noStrike" dirty="0">
                          <a:effectLst/>
                          <a:cs typeface="B Nazanin" pitchFamily="2" charset="-78"/>
                        </a:rPr>
                        <a:t>تست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</a:tr>
              <a:tr h="46823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B Nazanin" pitchFamily="2" charset="-78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Nazanin" pitchFamily="2" charset="-78"/>
                        </a:rPr>
                        <a:t>مجموع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/>
                          <a:cs typeface="B Nazanin" pitchFamily="2" charset="-78"/>
                        </a:rPr>
                        <a:t>نفرساعت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Mitra"/>
                        <a:cs typeface="B Nazanin" pitchFamily="2" charset="-78"/>
                      </a:endParaRPr>
                    </a:p>
                  </a:txBody>
                  <a:tcPr marL="6273" marR="6273" marT="627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3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2813</Words>
  <Application>Microsoft Office PowerPoint</Application>
  <PresentationFormat>On-screen Show (4:3)</PresentationFormat>
  <Paragraphs>962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NewsPrint</vt:lpstr>
      <vt:lpstr>PowerPoint Presentation</vt:lpstr>
      <vt:lpstr>گزارش تعمیرات نیمه اساسی  سال 1399-1400 توقف 2021-1 نيروگاه اتمي بوشهر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خلاصه روند تصدی گری امور پیمانکار خارجی</vt:lpstr>
      <vt:lpstr>خلاصه روند تصدی گری امور پیمانکار خارجی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Veysi, Fozieh</dc:creator>
  <cp:lastModifiedBy>Mahmoudi, Rasoul</cp:lastModifiedBy>
  <cp:revision>205</cp:revision>
  <dcterms:created xsi:type="dcterms:W3CDTF">2019-12-21T07:34:32Z</dcterms:created>
  <dcterms:modified xsi:type="dcterms:W3CDTF">2021-08-14T11:08:16Z</dcterms:modified>
</cp:coreProperties>
</file>