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70" r:id="rId1"/>
    <p:sldMasterId id="2147483721" r:id="rId2"/>
    <p:sldMasterId id="2147483699" r:id="rId3"/>
    <p:sldMasterId id="2147483704" r:id="rId4"/>
    <p:sldMasterId id="2147483709" r:id="rId5"/>
    <p:sldMasterId id="2147483714" r:id="rId6"/>
    <p:sldMasterId id="2147483737" r:id="rId7"/>
  </p:sldMasterIdLst>
  <p:notesMasterIdLst>
    <p:notesMasterId r:id="rId97"/>
  </p:notesMasterIdLst>
  <p:handoutMasterIdLst>
    <p:handoutMasterId r:id="rId98"/>
  </p:handoutMasterIdLst>
  <p:sldIdLst>
    <p:sldId id="276" r:id="rId8"/>
    <p:sldId id="412" r:id="rId9"/>
    <p:sldId id="413" r:id="rId10"/>
    <p:sldId id="414" r:id="rId11"/>
    <p:sldId id="3957" r:id="rId12"/>
    <p:sldId id="2506" r:id="rId13"/>
    <p:sldId id="3845" r:id="rId14"/>
    <p:sldId id="3847" r:id="rId15"/>
    <p:sldId id="3859" r:id="rId16"/>
    <p:sldId id="3849" r:id="rId17"/>
    <p:sldId id="3851" r:id="rId18"/>
    <p:sldId id="3853" r:id="rId19"/>
    <p:sldId id="3855" r:id="rId20"/>
    <p:sldId id="3857" r:id="rId21"/>
    <p:sldId id="3863" r:id="rId22"/>
    <p:sldId id="3861" r:id="rId23"/>
    <p:sldId id="3865" r:id="rId24"/>
    <p:sldId id="3625" r:id="rId25"/>
    <p:sldId id="3627" r:id="rId26"/>
    <p:sldId id="3665" r:id="rId27"/>
    <p:sldId id="3867" r:id="rId28"/>
    <p:sldId id="3871" r:id="rId29"/>
    <p:sldId id="3869" r:id="rId30"/>
    <p:sldId id="3873" r:id="rId31"/>
    <p:sldId id="3875" r:id="rId32"/>
    <p:sldId id="3633" r:id="rId33"/>
    <p:sldId id="3877" r:id="rId34"/>
    <p:sldId id="3879" r:id="rId35"/>
    <p:sldId id="3671" r:id="rId36"/>
    <p:sldId id="3669" r:id="rId37"/>
    <p:sldId id="3881" r:id="rId38"/>
    <p:sldId id="3663" r:id="rId39"/>
    <p:sldId id="3667" r:id="rId40"/>
    <p:sldId id="3883" r:id="rId41"/>
    <p:sldId id="3885" r:id="rId42"/>
    <p:sldId id="3887" r:id="rId43"/>
    <p:sldId id="3897" r:id="rId44"/>
    <p:sldId id="3889" r:id="rId45"/>
    <p:sldId id="3891" r:id="rId46"/>
    <p:sldId id="3895" r:id="rId47"/>
    <p:sldId id="3899" r:id="rId48"/>
    <p:sldId id="3901" r:id="rId49"/>
    <p:sldId id="3903" r:id="rId50"/>
    <p:sldId id="3905" r:id="rId51"/>
    <p:sldId id="3915" r:id="rId52"/>
    <p:sldId id="3911" r:id="rId53"/>
    <p:sldId id="3917" r:id="rId54"/>
    <p:sldId id="3919" r:id="rId55"/>
    <p:sldId id="3913" r:id="rId56"/>
    <p:sldId id="3921" r:id="rId57"/>
    <p:sldId id="3923" r:id="rId58"/>
    <p:sldId id="3925" r:id="rId59"/>
    <p:sldId id="3927" r:id="rId60"/>
    <p:sldId id="3929" r:id="rId61"/>
    <p:sldId id="3939" r:id="rId62"/>
    <p:sldId id="3931" r:id="rId63"/>
    <p:sldId id="3941" r:id="rId64"/>
    <p:sldId id="3935" r:id="rId65"/>
    <p:sldId id="3937" r:id="rId66"/>
    <p:sldId id="3943" r:id="rId67"/>
    <p:sldId id="3945" r:id="rId68"/>
    <p:sldId id="3959" r:id="rId69"/>
    <p:sldId id="3947" r:id="rId70"/>
    <p:sldId id="3951" r:id="rId71"/>
    <p:sldId id="3961" r:id="rId72"/>
    <p:sldId id="3955" r:id="rId73"/>
    <p:sldId id="3757" r:id="rId74"/>
    <p:sldId id="3759" r:id="rId75"/>
    <p:sldId id="3761" r:id="rId76"/>
    <p:sldId id="3781" r:id="rId77"/>
    <p:sldId id="3965" r:id="rId78"/>
    <p:sldId id="3967" r:id="rId79"/>
    <p:sldId id="3969" r:id="rId80"/>
    <p:sldId id="3971" r:id="rId81"/>
    <p:sldId id="3973" r:id="rId82"/>
    <p:sldId id="3771" r:id="rId83"/>
    <p:sldId id="3775" r:id="rId84"/>
    <p:sldId id="3975" r:id="rId85"/>
    <p:sldId id="3977" r:id="rId86"/>
    <p:sldId id="3979" r:id="rId87"/>
    <p:sldId id="3983" r:id="rId88"/>
    <p:sldId id="3985" r:id="rId89"/>
    <p:sldId id="3987" r:id="rId90"/>
    <p:sldId id="3989" r:id="rId91"/>
    <p:sldId id="3995" r:id="rId92"/>
    <p:sldId id="3997" r:id="rId93"/>
    <p:sldId id="3999" r:id="rId94"/>
    <p:sldId id="4001" r:id="rId95"/>
    <p:sldId id="814" r:id="rId96"/>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99C"/>
    <a:srgbClr val="0000FF"/>
    <a:srgbClr val="152225"/>
    <a:srgbClr val="102E50"/>
    <a:srgbClr val="1A4B7F"/>
    <a:srgbClr val="294046"/>
    <a:srgbClr val="242F5F"/>
    <a:srgbClr val="0D4C99"/>
    <a:srgbClr val="121D20"/>
    <a:srgbClr val="572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94000" autoAdjust="0"/>
  </p:normalViewPr>
  <p:slideViewPr>
    <p:cSldViewPr snapToGrid="0">
      <p:cViewPr varScale="1">
        <p:scale>
          <a:sx n="84" d="100"/>
          <a:sy n="84" d="100"/>
        </p:scale>
        <p:origin x="1244" y="64"/>
      </p:cViewPr>
      <p:guideLst>
        <p:guide orient="horz" pos="214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2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9575" cy="498475"/>
          </a:xfrm>
          <a:prstGeom prst="rect">
            <a:avLst/>
          </a:prstGeom>
        </p:spPr>
        <p:txBody>
          <a:bodyPr vert="horz" lIns="91422" tIns="45710" rIns="91422" bIns="45710" rtlCol="0"/>
          <a:lstStyle>
            <a:lvl1pPr algn="l">
              <a:defRPr sz="1200"/>
            </a:lvl1pPr>
          </a:lstStyle>
          <a:p>
            <a:endParaRPr lang="ru-RU" dirty="0"/>
          </a:p>
        </p:txBody>
      </p:sp>
      <p:sp>
        <p:nvSpPr>
          <p:cNvPr id="3" name="Дата 2"/>
          <p:cNvSpPr>
            <a:spLocks noGrp="1"/>
          </p:cNvSpPr>
          <p:nvPr>
            <p:ph type="dt" sz="quarter" idx="1"/>
          </p:nvPr>
        </p:nvSpPr>
        <p:spPr>
          <a:xfrm>
            <a:off x="3854452" y="0"/>
            <a:ext cx="2949575" cy="498475"/>
          </a:xfrm>
          <a:prstGeom prst="rect">
            <a:avLst/>
          </a:prstGeom>
        </p:spPr>
        <p:txBody>
          <a:bodyPr vert="horz" lIns="91422" tIns="45710" rIns="91422" bIns="45710" rtlCol="0"/>
          <a:lstStyle>
            <a:lvl1pPr algn="r">
              <a:defRPr sz="1200"/>
            </a:lvl1pPr>
          </a:lstStyle>
          <a:p>
            <a:fld id="{CD014E97-99C0-4341-9A6E-2F7A9E5BC509}" type="datetimeFigureOut">
              <a:rPr lang="ru-RU" smtClean="0"/>
              <a:pPr/>
              <a:t>26.06.2020</a:t>
            </a:fld>
            <a:endParaRPr lang="ru-RU" dirty="0"/>
          </a:p>
        </p:txBody>
      </p:sp>
      <p:sp>
        <p:nvSpPr>
          <p:cNvPr id="4" name="Нижний колонтитул 3"/>
          <p:cNvSpPr>
            <a:spLocks noGrp="1"/>
          </p:cNvSpPr>
          <p:nvPr>
            <p:ph type="ftr" sz="quarter" idx="2"/>
          </p:nvPr>
        </p:nvSpPr>
        <p:spPr>
          <a:xfrm>
            <a:off x="2" y="9445627"/>
            <a:ext cx="2949575" cy="498475"/>
          </a:xfrm>
          <a:prstGeom prst="rect">
            <a:avLst/>
          </a:prstGeom>
        </p:spPr>
        <p:txBody>
          <a:bodyPr vert="horz" lIns="91422" tIns="45710" rIns="91422" bIns="4571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4452" y="9445627"/>
            <a:ext cx="2949575" cy="498475"/>
          </a:xfrm>
          <a:prstGeom prst="rect">
            <a:avLst/>
          </a:prstGeom>
        </p:spPr>
        <p:txBody>
          <a:bodyPr vert="horz" lIns="91422" tIns="45710" rIns="91422" bIns="45710" rtlCol="0" anchor="b"/>
          <a:lstStyle>
            <a:lvl1pPr algn="r">
              <a:defRPr sz="1200"/>
            </a:lvl1pPr>
          </a:lstStyle>
          <a:p>
            <a:fld id="{73640EAA-D8A2-49C5-BFAA-1D5B79458A2C}" type="slidenum">
              <a:rPr lang="ru-RU" smtClean="0"/>
              <a:pPr/>
              <a:t>‹#›</a:t>
            </a:fld>
            <a:endParaRPr lang="ru-RU" dirty="0"/>
          </a:p>
        </p:txBody>
      </p:sp>
    </p:spTree>
    <p:extLst>
      <p:ext uri="{BB962C8B-B14F-4D97-AF65-F5344CB8AC3E}">
        <p14:creationId xmlns:p14="http://schemas.microsoft.com/office/powerpoint/2010/main" val="39302007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099" cy="497205"/>
          </a:xfrm>
          <a:prstGeom prst="rect">
            <a:avLst/>
          </a:prstGeom>
        </p:spPr>
        <p:txBody>
          <a:bodyPr vert="horz" lIns="91422" tIns="45710" rIns="91422" bIns="45710" rtlCol="0"/>
          <a:lstStyle>
            <a:lvl1pPr algn="l">
              <a:defRPr sz="1200"/>
            </a:lvl1pPr>
          </a:lstStyle>
          <a:p>
            <a:endParaRPr lang="en-GB" dirty="0"/>
          </a:p>
        </p:txBody>
      </p:sp>
      <p:sp>
        <p:nvSpPr>
          <p:cNvPr id="3" name="Date Placeholder 2"/>
          <p:cNvSpPr>
            <a:spLocks noGrp="1"/>
          </p:cNvSpPr>
          <p:nvPr>
            <p:ph type="dt" idx="1"/>
          </p:nvPr>
        </p:nvSpPr>
        <p:spPr>
          <a:xfrm>
            <a:off x="3854941" y="0"/>
            <a:ext cx="2949099" cy="497205"/>
          </a:xfrm>
          <a:prstGeom prst="rect">
            <a:avLst/>
          </a:prstGeom>
        </p:spPr>
        <p:txBody>
          <a:bodyPr vert="horz" lIns="91422" tIns="45710" rIns="91422" bIns="45710" rtlCol="0"/>
          <a:lstStyle>
            <a:lvl1pPr algn="r">
              <a:defRPr sz="1200"/>
            </a:lvl1pPr>
          </a:lstStyle>
          <a:p>
            <a:fld id="{20F79C97-F0C3-4425-BBC4-D863BA7157CB}" type="datetimeFigureOut">
              <a:rPr lang="en-GB" smtClean="0"/>
              <a:pPr/>
              <a:t>26/06/2020</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22" tIns="45710" rIns="91422" bIns="45710" rtlCol="0" anchor="ctr"/>
          <a:lstStyle/>
          <a:p>
            <a:endParaRPr lang="en-GB" dirty="0"/>
          </a:p>
        </p:txBody>
      </p:sp>
      <p:sp>
        <p:nvSpPr>
          <p:cNvPr id="5" name="Notes Placeholder 4"/>
          <p:cNvSpPr>
            <a:spLocks noGrp="1"/>
          </p:cNvSpPr>
          <p:nvPr>
            <p:ph type="body" sz="quarter" idx="3"/>
          </p:nvPr>
        </p:nvSpPr>
        <p:spPr>
          <a:xfrm>
            <a:off x="680562" y="4723450"/>
            <a:ext cx="5444490" cy="4474845"/>
          </a:xfrm>
          <a:prstGeom prst="rect">
            <a:avLst/>
          </a:prstGeom>
        </p:spPr>
        <p:txBody>
          <a:bodyPr vert="horz" lIns="91422" tIns="45710" rIns="91422" bIns="457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45171"/>
            <a:ext cx="2949099" cy="497205"/>
          </a:xfrm>
          <a:prstGeom prst="rect">
            <a:avLst/>
          </a:prstGeom>
        </p:spPr>
        <p:txBody>
          <a:bodyPr vert="horz" lIns="91422" tIns="45710" rIns="91422" bIns="4571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1" y="9445171"/>
            <a:ext cx="2949099" cy="497205"/>
          </a:xfrm>
          <a:prstGeom prst="rect">
            <a:avLst/>
          </a:prstGeom>
        </p:spPr>
        <p:txBody>
          <a:bodyPr vert="horz" lIns="91422" tIns="45710" rIns="91422" bIns="45710" rtlCol="0" anchor="b"/>
          <a:lstStyle>
            <a:lvl1pPr algn="r">
              <a:defRPr sz="1200"/>
            </a:lvl1pPr>
          </a:lstStyle>
          <a:p>
            <a:fld id="{CF65A1C8-55F9-423E-A89D-EDAF9AB7E184}" type="slidenum">
              <a:rPr lang="en-GB" smtClean="0"/>
              <a:pPr/>
              <a:t>‹#›</a:t>
            </a:fld>
            <a:endParaRPr lang="en-GB" dirty="0"/>
          </a:p>
        </p:txBody>
      </p:sp>
    </p:spTree>
    <p:extLst>
      <p:ext uri="{BB962C8B-B14F-4D97-AF65-F5344CB8AC3E}">
        <p14:creationId xmlns:p14="http://schemas.microsoft.com/office/powerpoint/2010/main" val="31448439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a:ln/>
        </p:spPr>
      </p:sp>
      <p:sp>
        <p:nvSpPr>
          <p:cNvPr id="788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122758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164169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76534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958954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228448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07426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223570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228662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717391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60634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80979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3283865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61697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807895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53533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69913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813987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927855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23069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90501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67230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39512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203943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007754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244283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792981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077410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464702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928124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3794532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716685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818897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50392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71037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412196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257455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15476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177134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33759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919156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755113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324504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2371646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488963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952592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93010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380420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4810653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746166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203878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1610518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6219932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1011494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320598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411061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144779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7514657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1778750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10120641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5082110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9642859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7922705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2554707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6780213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138643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35235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2464816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8345443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6941697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6426343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5518031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latin typeface="Arial" panose="020B0604020202020204" pitchFamily="34" charset="0"/>
            </a:endParaRPr>
          </a:p>
        </p:txBody>
      </p:sp>
    </p:spTree>
    <p:extLst>
      <p:ext uri="{BB962C8B-B14F-4D97-AF65-F5344CB8AC3E}">
        <p14:creationId xmlns:p14="http://schemas.microsoft.com/office/powerpoint/2010/main" val="23957071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9370134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6481426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0938453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7319092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33126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9858424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9283534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233094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0176762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2554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endParaRPr>
          </a:p>
        </p:txBody>
      </p:sp>
    </p:spTree>
    <p:extLst>
      <p:ext uri="{BB962C8B-B14F-4D97-AF65-F5344CB8AC3E}">
        <p14:creationId xmlns:p14="http://schemas.microsoft.com/office/powerpoint/2010/main" val="3827974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no.info/" TargetMode="External"/><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no.info/"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60775" y="2675384"/>
            <a:ext cx="7221472" cy="3134866"/>
          </a:xfrm>
        </p:spPr>
        <p:txBody>
          <a:bodyPr anchor="t">
            <a:noAutofit/>
          </a:bodyPr>
          <a:lstStyle>
            <a:lvl1pPr algn="l">
              <a:defRPr sz="3600" b="0" cap="none" baseline="0">
                <a:solidFill>
                  <a:srgbClr val="0D499C"/>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8"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242F5F"/>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5" name="Straight Connector 4"/>
          <p:cNvCxnSpPr/>
          <p:nvPr userDrawn="1"/>
        </p:nvCxnSpPr>
        <p:spPr>
          <a:xfrm>
            <a:off x="539552" y="2420888"/>
            <a:ext cx="7488832" cy="1733"/>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794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anchor="ctr" anchorCtr="1">
            <a:normAutofit/>
          </a:bodyPr>
          <a:lstStyle>
            <a:lvl1pPr marL="0" indent="0" algn="ctr">
              <a:buClr>
                <a:srgbClr val="498934"/>
              </a:buClr>
              <a:buNone/>
              <a:defRPr sz="3600">
                <a:solidFill>
                  <a:srgbClr val="498934"/>
                </a:solidFill>
              </a:defRPr>
            </a:lvl1pPr>
            <a:lvl2pPr marL="360000" indent="0">
              <a:buClr>
                <a:srgbClr val="498934"/>
              </a:buClr>
              <a:buSzPct val="100000"/>
              <a:buFont typeface="Wingdings" pitchFamily="2" charset="2"/>
              <a:buNone/>
              <a:defRPr/>
            </a:lvl2pPr>
            <a:lvl3pPr marL="720000" indent="0">
              <a:buClr>
                <a:srgbClr val="498934"/>
              </a:buClr>
              <a:buNone/>
              <a:defRPr/>
            </a:lvl3pPr>
            <a:lvl4pPr>
              <a:buClr>
                <a:srgbClr val="498934"/>
              </a:buClr>
              <a:buSzPct val="100000"/>
              <a:defRPr baseline="0"/>
            </a:lvl4pPr>
          </a:lstStyle>
          <a:p>
            <a:pPr lvl="0"/>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7" name="Straight Connector 6"/>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178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881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F1921E"/>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B86A0C"/>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B86A0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7666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defRPr lang="en-GB" dirty="0" smtClean="0"/>
            </a:lvl1pPr>
            <a:lvl2pPr>
              <a:defRPr/>
            </a:lvl2pPr>
            <a:lvl3pPr>
              <a:defRPr lang="en-GB" dirty="0" smtClean="0"/>
            </a:lvl3pPr>
            <a:lvl4pPr>
              <a:defRPr lang="en-GB" dirty="0" smtClean="0"/>
            </a:lvl4pPr>
          </a:lstStyle>
          <a:p>
            <a:pPr lvl="0">
              <a:buClr>
                <a:srgbClr val="F1921E"/>
              </a:buClr>
            </a:pPr>
            <a:r>
              <a:rPr lang="en-GB" dirty="0" smtClean="0"/>
              <a:t>Click to edit Master text styles</a:t>
            </a:r>
          </a:p>
          <a:p>
            <a:pPr lvl="1">
              <a:buClr>
                <a:srgbClr val="F1921E"/>
              </a:buClr>
            </a:pPr>
            <a:r>
              <a:rPr lang="en-GB" dirty="0" smtClean="0"/>
              <a:t>Second level</a:t>
            </a:r>
          </a:p>
          <a:p>
            <a:pPr lvl="2">
              <a:buClr>
                <a:srgbClr val="F1921E"/>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7"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8" name="Straight Connector 7"/>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544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F1921E"/>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6"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17" name="Straight Connector 16"/>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6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57203D"/>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2060C"/>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2060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8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buClr>
                <a:srgbClr val="57203D"/>
              </a:buClr>
              <a:defRPr lang="en-GB" dirty="0" smtClean="0"/>
            </a:lvl1pPr>
            <a:lvl2pPr>
              <a:defRPr baseline="0"/>
            </a:lvl2pPr>
            <a:lvl3pPr>
              <a:buClr>
                <a:srgbClr val="57203D"/>
              </a:buClr>
              <a:defRPr lang="en-GB" dirty="0" smtClean="0"/>
            </a:lvl3pPr>
            <a:lvl4pPr>
              <a:buClr>
                <a:srgbClr val="57203D"/>
              </a:buClr>
              <a:defRPr lang="en-GB" dirty="0" smtClean="0"/>
            </a:lvl4pPr>
          </a:lstStyle>
          <a:p>
            <a:pPr lvl="0">
              <a:buClr>
                <a:srgbClr val="57203D"/>
              </a:buClr>
            </a:pPr>
            <a:r>
              <a:rPr lang="en-GB" dirty="0" smtClean="0"/>
              <a:t>Click to edit Master text styles</a:t>
            </a:r>
          </a:p>
          <a:p>
            <a:pPr lvl="1">
              <a:buClr>
                <a:srgbClr val="57203D"/>
              </a:buClr>
            </a:pPr>
            <a:r>
              <a:rPr lang="en-GB" dirty="0" smtClean="0"/>
              <a:t>Second level</a:t>
            </a:r>
          </a:p>
          <a:p>
            <a:pPr lvl="2">
              <a:buClr>
                <a:srgbClr val="57203D"/>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57203D"/>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505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57203D"/>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57203D"/>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17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7" name="Straight Connector 6"/>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idx="1"/>
          </p:nvPr>
        </p:nvSpPr>
        <p:spPr>
          <a:xfrm>
            <a:off x="286026" y="1412776"/>
            <a:ext cx="8606454" cy="51125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p:txBody>
      </p: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73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294046"/>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21D2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21D2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582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buClr>
                <a:srgbClr val="294046"/>
              </a:buClr>
              <a:defRPr lang="en-GB" dirty="0" smtClean="0"/>
            </a:lvl1pPr>
            <a:lvl2pPr marL="720000" indent="-360000">
              <a:buSzPct val="100000"/>
              <a:defRPr baseline="0"/>
            </a:lvl2pPr>
            <a:lvl3pPr marL="1080000" indent="-360000">
              <a:buClr>
                <a:srgbClr val="294046"/>
              </a:buClr>
              <a:defRPr lang="en-GB" sz="1600" dirty="0" smtClean="0"/>
            </a:lvl3pPr>
            <a:lvl4pPr>
              <a:buClr>
                <a:srgbClr val="294046"/>
              </a:buClr>
              <a:defRPr lang="en-GB" dirty="0" smtClean="0"/>
            </a:lvl4pPr>
          </a:lstStyle>
          <a:p>
            <a:pPr lvl="0">
              <a:buClr>
                <a:srgbClr val="294046"/>
              </a:buClr>
            </a:pPr>
            <a:r>
              <a:rPr lang="en-GB" dirty="0" smtClean="0"/>
              <a:t>Click to edit Master text styles</a:t>
            </a:r>
          </a:p>
          <a:p>
            <a:pPr lvl="1">
              <a:buClr>
                <a:srgbClr val="294046"/>
              </a:buClr>
            </a:pPr>
            <a:r>
              <a:rPr lang="en-GB" dirty="0" smtClean="0"/>
              <a:t>Second level</a:t>
            </a:r>
          </a:p>
          <a:p>
            <a:pPr lvl="2">
              <a:buClr>
                <a:srgbClr val="294046"/>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294046"/>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030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294046"/>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294046"/>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074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1A4B7F"/>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02E5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52225"/>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395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defRPr lang="en-GB" dirty="0" smtClean="0"/>
            </a:lvl1pPr>
            <a:lvl2pPr>
              <a:buClr>
                <a:srgbClr val="1A4B7F"/>
              </a:buClr>
              <a:defRPr/>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1A4B7F"/>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99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294046"/>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1A4B7F"/>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597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4"/>
          <p:cNvCxnSpPr/>
          <p:nvPr userDrawn="1"/>
        </p:nvCxnSpPr>
        <p:spPr>
          <a:xfrm>
            <a:off x="539750" y="2420938"/>
            <a:ext cx="7488238" cy="1587"/>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60775" y="2675384"/>
            <a:ext cx="7221472" cy="3134866"/>
          </a:xfrm>
        </p:spPr>
        <p:txBody>
          <a:bodyPr anchor="t">
            <a:noAutofit/>
          </a:bodyPr>
          <a:lstStyle>
            <a:lvl1pPr algn="l">
              <a:defRPr sz="3600" b="0" cap="none" baseline="0">
                <a:solidFill>
                  <a:srgbClr val="0D499C"/>
                </a:solidFill>
              </a:defRPr>
            </a:lvl1pPr>
          </a:lstStyle>
          <a:p>
            <a:r>
              <a:rPr lang="ru-RU" smtClean="0"/>
              <a:t>Образец заголовка</a:t>
            </a:r>
            <a:endParaRPr lang="en-US" dirty="0"/>
          </a:p>
        </p:txBody>
      </p:sp>
      <p:sp>
        <p:nvSpPr>
          <p:cNvPr id="8" name="Text Placeholder 2"/>
          <p:cNvSpPr>
            <a:spLocks noGrp="1"/>
          </p:cNvSpPr>
          <p:nvPr>
            <p:ph type="body" idx="1"/>
          </p:nvPr>
        </p:nvSpPr>
        <p:spPr>
          <a:xfrm>
            <a:off x="563775" y="1476375"/>
            <a:ext cx="7221472" cy="892800"/>
          </a:xfrm>
          <a:prstGeom prst="rect">
            <a:avLst/>
          </a:prstGeom>
        </p:spPr>
        <p:txBody>
          <a:bodyPr anchor="b">
            <a:noAutofit/>
          </a:bodyPr>
          <a:lstStyle>
            <a:lvl1pPr marL="0" indent="0">
              <a:buNone/>
              <a:defRPr sz="4000">
                <a:solidFill>
                  <a:srgbClr val="242F5F"/>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val="3384132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cxnSp>
        <p:nvCxnSpPr>
          <p:cNvPr id="4" name="Straight Connector 6"/>
          <p:cNvCxnSpPr/>
          <p:nvPr userDrawn="1"/>
        </p:nvCxnSpPr>
        <p:spPr>
          <a:xfrm>
            <a:off x="107950" y="1196975"/>
            <a:ext cx="7488238" cy="1588"/>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idx="1"/>
          </p:nvPr>
        </p:nvSpPr>
        <p:spPr>
          <a:xfrm>
            <a:off x="286026" y="1412776"/>
            <a:ext cx="8606454" cy="5112568"/>
          </a:xfrm>
          <a:prstGeom prst="rect">
            <a:avLst/>
          </a:prstGeom>
        </p:spPr>
        <p:txBody>
          <a:bodyPr rtlCol="0">
            <a:normAutofit/>
          </a:bodyPr>
          <a:lstStyle/>
          <a:p>
            <a:pPr lvl="0"/>
            <a:r>
              <a:rPr lang="en-US" smtClean="0"/>
              <a:t>Click to edit Master text styles</a:t>
            </a:r>
          </a:p>
          <a:p>
            <a:pPr lvl="1"/>
            <a:r>
              <a:rPr lang="en-US" smtClean="0"/>
              <a:t>Second level</a:t>
            </a:r>
          </a:p>
          <a:p>
            <a:pPr lvl="2"/>
            <a:r>
              <a:rPr lang="en-US" smtClean="0"/>
              <a:t>Third level</a:t>
            </a:r>
          </a:p>
        </p:txBody>
      </p:sp>
      <p:sp>
        <p:nvSpPr>
          <p:cNvPr id="9" name="Title Placeholder 1"/>
          <p:cNvSpPr>
            <a:spLocks noGrp="1"/>
          </p:cNvSpPr>
          <p:nvPr>
            <p:ph type="title"/>
          </p:nvPr>
        </p:nvSpPr>
        <p:spPr>
          <a:xfrm>
            <a:off x="286027" y="209551"/>
            <a:ext cx="7310310" cy="959768"/>
          </a:xfrm>
          <a:prstGeom prst="rect">
            <a:avLst/>
          </a:prstGeom>
        </p:spPr>
        <p:txBody>
          <a:bodyPr rtlCol="0">
            <a:noAutofit/>
          </a:bodyPr>
          <a:lstStyle/>
          <a:p>
            <a:r>
              <a:rPr lang="en-US" smtClean="0"/>
              <a:t>Click to edit Master title style</a:t>
            </a:r>
            <a:endParaRPr lang="en-US" dirty="0"/>
          </a:p>
        </p:txBody>
      </p:sp>
      <p:sp>
        <p:nvSpPr>
          <p:cNvPr id="6" name="Footer Placeholder 3"/>
          <p:cNvSpPr>
            <a:spLocks noGrp="1"/>
          </p:cNvSpPr>
          <p:nvPr>
            <p:ph type="ftr" sz="quarter" idx="10"/>
          </p:nvPr>
        </p:nvSpPr>
        <p:spPr/>
        <p:txBody>
          <a:bodyPr/>
          <a:lstStyle>
            <a:lvl1pPr algn="ctr">
              <a:defRPr sz="1200">
                <a:solidFill>
                  <a:schemeClr val="tx1"/>
                </a:solidFill>
              </a:defRPr>
            </a:lvl1pPr>
          </a:lstStyle>
          <a:p>
            <a:pPr>
              <a:defRPr/>
            </a:pPr>
            <a:r>
              <a:rPr lang="ru-RU" dirty="0" smtClean="0">
                <a:solidFill>
                  <a:prstClr val="black"/>
                </a:solidFill>
              </a:rPr>
              <a:t>ОГРАНИЧЕННОЕ РАСПРОСТРАНЕНИЕ </a:t>
            </a:r>
            <a:r>
              <a:rPr lang="en-US" dirty="0" smtClean="0">
                <a:solidFill>
                  <a:prstClr val="black"/>
                </a:solidFill>
              </a:rPr>
              <a:t>LIMITED DISTRIBUTION</a:t>
            </a:r>
            <a:endParaRPr lang="en-GB" dirty="0">
              <a:solidFill>
                <a:prstClr val="black"/>
              </a:solidFill>
            </a:endParaRPr>
          </a:p>
        </p:txBody>
      </p:sp>
      <p:sp>
        <p:nvSpPr>
          <p:cNvPr id="7" name="Slide Number Placeholder 5"/>
          <p:cNvSpPr>
            <a:spLocks noGrp="1"/>
          </p:cNvSpPr>
          <p:nvPr>
            <p:ph type="sldNum" sz="quarter" idx="11"/>
          </p:nvPr>
        </p:nvSpPr>
        <p:spPr/>
        <p:txBody>
          <a:bodyPr/>
          <a:lstStyle>
            <a:lvl1pPr algn="r">
              <a:defRPr sz="1200">
                <a:solidFill>
                  <a:schemeClr val="tx1"/>
                </a:solidFill>
              </a:defRPr>
            </a:lvl1pPr>
          </a:lstStyle>
          <a:p>
            <a:pPr>
              <a:defRPr/>
            </a:pPr>
            <a:fld id="{04E587BD-FC07-4D48-AEAF-22206CF8FB73}"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16252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7" name="Straight Connector 6"/>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sz="quarter" idx="10"/>
          </p:nvPr>
        </p:nvSpPr>
        <p:spPr>
          <a:xfrm>
            <a:off x="295275" y="1462088"/>
            <a:ext cx="8620125" cy="5024437"/>
          </a:xfrm>
        </p:spPr>
        <p:txBody>
          <a:bodyPr anchor="ctr" anchorCtr="1">
            <a:normAutofit/>
          </a:bodyPr>
          <a:lstStyle>
            <a:lvl1pPr marL="0" indent="0" algn="ctr">
              <a:buNone/>
              <a:defRPr sz="3600">
                <a:solidFill>
                  <a:srgbClr val="0D499C"/>
                </a:solidFill>
              </a:defRPr>
            </a:lvl1pPr>
          </a:lstStyle>
          <a:p>
            <a:pPr lvl="0"/>
            <a:r>
              <a:rPr lang="en-US" smtClean="0"/>
              <a:t>Click to edit Master text styles</a:t>
            </a: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336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82613" y="1462088"/>
            <a:ext cx="762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p:nvPr userDrawn="1"/>
        </p:nvCxnSpPr>
        <p:spPr>
          <a:xfrm>
            <a:off x="107950" y="1196975"/>
            <a:ext cx="7488238" cy="1588"/>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laceholder 1"/>
          <p:cNvSpPr>
            <a:spLocks noGrp="1"/>
          </p:cNvSpPr>
          <p:nvPr>
            <p:ph type="title"/>
          </p:nvPr>
        </p:nvSpPr>
        <p:spPr>
          <a:xfrm>
            <a:off x="286027" y="209551"/>
            <a:ext cx="7310310" cy="959768"/>
          </a:xfrm>
          <a:prstGeom prst="rect">
            <a:avLst/>
          </a:prstGeom>
        </p:spPr>
        <p:txBody>
          <a:bodyPr rtlCol="0">
            <a:noAutofit/>
          </a:bodyPr>
          <a:lstStyle/>
          <a:p>
            <a:r>
              <a:rPr lang="en-US" smtClean="0"/>
              <a:t>Click to edit Master title style</a:t>
            </a:r>
            <a:endParaRPr lang="en-US" dirty="0"/>
          </a:p>
        </p:txBody>
      </p:sp>
      <p:sp>
        <p:nvSpPr>
          <p:cNvPr id="3" name="Text Placeholder 2"/>
          <p:cNvSpPr>
            <a:spLocks noGrp="1"/>
          </p:cNvSpPr>
          <p:nvPr>
            <p:ph type="body" sz="quarter" idx="10"/>
          </p:nvPr>
        </p:nvSpPr>
        <p:spPr>
          <a:xfrm>
            <a:off x="295275" y="1462088"/>
            <a:ext cx="8620125" cy="5024437"/>
          </a:xfrm>
        </p:spPr>
        <p:txBody>
          <a:bodyPr anchor="ctr" anchorCtr="1">
            <a:normAutofit/>
          </a:bodyPr>
          <a:lstStyle>
            <a:lvl1pPr marL="0" indent="0" algn="ctr">
              <a:buNone/>
              <a:defRPr sz="3600">
                <a:solidFill>
                  <a:srgbClr val="0D499C"/>
                </a:solidFill>
              </a:defRPr>
            </a:lvl1pPr>
          </a:lstStyle>
          <a:p>
            <a:pPr lvl="0"/>
            <a:r>
              <a:rPr lang="en-US" smtClean="0"/>
              <a:t>Click to edit Master text styles</a:t>
            </a:r>
          </a:p>
        </p:txBody>
      </p:sp>
      <p:sp>
        <p:nvSpPr>
          <p:cNvPr id="7" name="Footer Placeholder 3"/>
          <p:cNvSpPr>
            <a:spLocks noGrp="1"/>
          </p:cNvSpPr>
          <p:nvPr>
            <p:ph type="ftr" sz="quarter" idx="11"/>
          </p:nvPr>
        </p:nvSpPr>
        <p:spPr/>
        <p:txBody>
          <a:bodyPr/>
          <a:lstStyle>
            <a:lvl1pPr algn="ctr">
              <a:defRPr sz="1200">
                <a:solidFill>
                  <a:schemeClr val="tx1"/>
                </a:solidFill>
              </a:defRPr>
            </a:lvl1pPr>
          </a:lstStyle>
          <a:p>
            <a:pPr>
              <a:defRPr/>
            </a:pPr>
            <a:r>
              <a:rPr lang="ru-RU" dirty="0" smtClean="0">
                <a:solidFill>
                  <a:prstClr val="black"/>
                </a:solidFill>
              </a:rPr>
              <a:t>ОГРАНИЧЕННОЕ РАСПРОСТРАНЕНИЕ </a:t>
            </a:r>
            <a:r>
              <a:rPr lang="en-US" dirty="0" smtClean="0">
                <a:solidFill>
                  <a:prstClr val="black"/>
                </a:solidFill>
              </a:rPr>
              <a:t>LIMITED DISTRIBUTION</a:t>
            </a:r>
            <a:endParaRPr lang="en-GB" dirty="0">
              <a:solidFill>
                <a:prstClr val="black"/>
              </a:solidFill>
            </a:endParaRPr>
          </a:p>
        </p:txBody>
      </p:sp>
      <p:sp>
        <p:nvSpPr>
          <p:cNvPr id="8" name="Slide Number Placeholder 5"/>
          <p:cNvSpPr>
            <a:spLocks noGrp="1"/>
          </p:cNvSpPr>
          <p:nvPr>
            <p:ph type="sldNum" sz="quarter" idx="12"/>
          </p:nvPr>
        </p:nvSpPr>
        <p:spPr/>
        <p:txBody>
          <a:bodyPr/>
          <a:lstStyle>
            <a:lvl1pPr algn="r">
              <a:defRPr sz="1200">
                <a:solidFill>
                  <a:schemeClr val="tx1"/>
                </a:solidFill>
              </a:defRPr>
            </a:lvl1pPr>
          </a:lstStyle>
          <a:p>
            <a:pPr>
              <a:defRPr/>
            </a:pPr>
            <a:fld id="{F6BC43FB-644A-4945-A108-128322AB117E}"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277449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cxnSp>
        <p:nvCxnSpPr>
          <p:cNvPr id="2" name="Straight Connector 8"/>
          <p:cNvCxnSpPr/>
          <p:nvPr userDrawn="1"/>
        </p:nvCxnSpPr>
        <p:spPr>
          <a:xfrm>
            <a:off x="827088" y="2997200"/>
            <a:ext cx="7489825" cy="1588"/>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 name="TextBox 2"/>
          <p:cNvSpPr txBox="1">
            <a:spLocks noChangeArrowheads="1"/>
          </p:cNvSpPr>
          <p:nvPr userDrawn="1"/>
        </p:nvSpPr>
        <p:spPr bwMode="auto">
          <a:xfrm>
            <a:off x="561975" y="3067050"/>
            <a:ext cx="8029575" cy="3038475"/>
          </a:xfrm>
          <a:prstGeom prst="rect">
            <a:avLst/>
          </a:prstGeom>
          <a:noFill/>
          <a:ln>
            <a:noFill/>
          </a:ln>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GB" sz="3200" dirty="0" smtClean="0">
                <a:solidFill>
                  <a:srgbClr val="0D499C"/>
                </a:solidFill>
                <a:latin typeface="Calibri" pitchFamily="34" charset="0"/>
              </a:rPr>
              <a:t>For more information please visit </a:t>
            </a:r>
            <a:r>
              <a:rPr lang="en-GB" sz="3200" dirty="0" smtClean="0">
                <a:solidFill>
                  <a:srgbClr val="0D499C"/>
                </a:solidFill>
                <a:latin typeface="Calibri" pitchFamily="34" charset="0"/>
                <a:hlinkClick r:id="rId2"/>
              </a:rPr>
              <a:t>www.wano.info</a:t>
            </a:r>
            <a:endParaRPr lang="en-GB" sz="3200" dirty="0" smtClean="0">
              <a:solidFill>
                <a:srgbClr val="0D499C"/>
              </a:solidFill>
              <a:latin typeface="Calibri" pitchFamily="34" charset="0"/>
            </a:endParaRPr>
          </a:p>
          <a:p>
            <a:pPr algn="ctr" eaLnBrk="1" fontAlgn="base" hangingPunct="1">
              <a:spcBef>
                <a:spcPct val="0"/>
              </a:spcBef>
              <a:spcAft>
                <a:spcPct val="0"/>
              </a:spcAft>
              <a:defRPr/>
            </a:pPr>
            <a:endParaRPr lang="en-GB" sz="3200" dirty="0" smtClean="0">
              <a:solidFill>
                <a:prstClr val="black"/>
              </a:solidFill>
              <a:latin typeface="Calibri" pitchFamily="34" charset="0"/>
            </a:endParaRPr>
          </a:p>
        </p:txBody>
      </p:sp>
      <p:sp>
        <p:nvSpPr>
          <p:cNvPr id="4" name="TextBox 3"/>
          <p:cNvSpPr txBox="1">
            <a:spLocks noChangeArrowheads="1"/>
          </p:cNvSpPr>
          <p:nvPr userDrawn="1"/>
        </p:nvSpPr>
        <p:spPr bwMode="auto">
          <a:xfrm>
            <a:off x="827088" y="1752600"/>
            <a:ext cx="7489825" cy="1143000"/>
          </a:xfrm>
          <a:prstGeom prst="rect">
            <a:avLst/>
          </a:prstGeom>
          <a:noFill/>
          <a:ln>
            <a:noFill/>
          </a:ln>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en-GB" sz="4400" dirty="0" smtClean="0">
                <a:solidFill>
                  <a:srgbClr val="242F5F"/>
                </a:solidFill>
                <a:latin typeface="Calibri" pitchFamily="34" charset="0"/>
              </a:rPr>
              <a:t>Thank you for listening</a:t>
            </a:r>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196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6925" y="2660650"/>
            <a:ext cx="48672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82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cxnSp>
        <p:nvCxnSpPr>
          <p:cNvPr id="9" name="Straight Connector 8"/>
          <p:cNvCxnSpPr/>
          <p:nvPr userDrawn="1"/>
        </p:nvCxnSpPr>
        <p:spPr>
          <a:xfrm>
            <a:off x="827584" y="2996952"/>
            <a:ext cx="7488832" cy="1733"/>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561975" y="3067050"/>
            <a:ext cx="8029575" cy="3038475"/>
          </a:xfrm>
          <a:prstGeom prst="rect">
            <a:avLst/>
          </a:prstGeom>
          <a:noFill/>
        </p:spPr>
        <p:txBody>
          <a:bodyPr wrap="square"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dirty="0" smtClean="0">
                <a:solidFill>
                  <a:srgbClr val="0D499C"/>
                </a:solidFill>
              </a:rPr>
              <a:t>For more information please visit </a:t>
            </a:r>
            <a:r>
              <a:rPr lang="en-GB" sz="3200" dirty="0" smtClean="0">
                <a:solidFill>
                  <a:srgbClr val="0D499C"/>
                </a:solidFill>
                <a:hlinkClick r:id="rId2"/>
              </a:rPr>
              <a:t>www.wano.info</a:t>
            </a:r>
            <a:endParaRPr lang="en-GB" sz="3200" dirty="0" smtClean="0">
              <a:solidFill>
                <a:srgbClr val="0D499C"/>
              </a:solidFill>
            </a:endParaRPr>
          </a:p>
          <a:p>
            <a:pPr algn="ctr"/>
            <a:endParaRPr lang="en-GB" sz="3200" dirty="0"/>
          </a:p>
        </p:txBody>
      </p:sp>
      <p:sp>
        <p:nvSpPr>
          <p:cNvPr id="14" name="TextBox 13"/>
          <p:cNvSpPr txBox="1"/>
          <p:nvPr userDrawn="1"/>
        </p:nvSpPr>
        <p:spPr>
          <a:xfrm>
            <a:off x="827584" y="1752600"/>
            <a:ext cx="7488832" cy="1143000"/>
          </a:xfrm>
          <a:prstGeom prst="rect">
            <a:avLst/>
          </a:prstGeom>
          <a:noFill/>
        </p:spPr>
        <p:txBody>
          <a:bodyPr wrap="square" rtlCol="0" anchor="b" anchorCtr="0">
            <a:noAutofit/>
          </a:bodyPr>
          <a:lstStyle/>
          <a:p>
            <a:pPr algn="ctr"/>
            <a:r>
              <a:rPr lang="en-GB" sz="4400" dirty="0" smtClean="0">
                <a:solidFill>
                  <a:srgbClr val="242F5F"/>
                </a:solidFill>
              </a:rPr>
              <a:t>Thank you for listening</a:t>
            </a: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5934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90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ru-RU" dirty="0" smtClean="0"/>
              <a:t>ОГРАНИЧЕННОЕ РАСПРОСТРАНЕНИЕ </a:t>
            </a:r>
            <a:r>
              <a:rPr lang="en-US" dirty="0" smtClean="0"/>
              <a:t>LIMITED DISTRIBUTION</a:t>
            </a:r>
            <a:endParaRPr lang="en-US" dirty="0"/>
          </a:p>
        </p:txBody>
      </p:sp>
      <p:sp>
        <p:nvSpPr>
          <p:cNvPr id="5" name="Rectangle 6"/>
          <p:cNvSpPr>
            <a:spLocks noGrp="1" noChangeArrowheads="1"/>
          </p:cNvSpPr>
          <p:nvPr>
            <p:ph type="sldNum" sz="quarter" idx="11"/>
          </p:nvPr>
        </p:nvSpPr>
        <p:spPr>
          <a:ln/>
        </p:spPr>
        <p:txBody>
          <a:bodyPr/>
          <a:lstStyle>
            <a:lvl1pPr>
              <a:defRPr/>
            </a:lvl1pPr>
          </a:lstStyle>
          <a:p>
            <a:fld id="{1E358FE7-90FA-4A1B-8D62-E9035EBA7248}" type="slidenum">
              <a:rPr lang="en-US" altLang="ru-RU"/>
              <a:pPr/>
              <a:t>‹#›</a:t>
            </a:fld>
            <a:endParaRPr lang="en-US" altLang="ru-RU" dirty="0"/>
          </a:p>
        </p:txBody>
      </p:sp>
    </p:spTree>
    <p:extLst>
      <p:ext uri="{BB962C8B-B14F-4D97-AF65-F5344CB8AC3E}">
        <p14:creationId xmlns:p14="http://schemas.microsoft.com/office/powerpoint/2010/main" val="2724842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ftr" sz="quarter" idx="10"/>
          </p:nvPr>
        </p:nvSpPr>
        <p:spPr>
          <a:ln/>
        </p:spPr>
        <p:txBody>
          <a:bodyPr/>
          <a:lstStyle>
            <a:lvl1pPr>
              <a:defRPr/>
            </a:lvl1pPr>
          </a:lstStyle>
          <a:p>
            <a:pPr>
              <a:defRPr/>
            </a:pPr>
            <a:r>
              <a:rPr lang="ru-RU" dirty="0" smtClean="0"/>
              <a:t>ОГРАНИЧЕННОЕ РАСПРОСТРАНЕНИЕ </a:t>
            </a:r>
            <a:r>
              <a:rPr lang="en-US" dirty="0" smtClean="0"/>
              <a:t>LIMITED DISTRIBUTION</a:t>
            </a:r>
            <a:endParaRPr lang="en-US" dirty="0"/>
          </a:p>
        </p:txBody>
      </p:sp>
      <p:sp>
        <p:nvSpPr>
          <p:cNvPr id="4" name="Rectangle 6"/>
          <p:cNvSpPr>
            <a:spLocks noGrp="1" noChangeArrowheads="1"/>
          </p:cNvSpPr>
          <p:nvPr>
            <p:ph type="sldNum" sz="quarter" idx="11"/>
          </p:nvPr>
        </p:nvSpPr>
        <p:spPr>
          <a:xfrm>
            <a:off x="8577330" y="6572250"/>
            <a:ext cx="415342" cy="285750"/>
          </a:xfrm>
          <a:ln/>
        </p:spPr>
        <p:txBody>
          <a:bodyPr/>
          <a:lstStyle>
            <a:lvl1pPr>
              <a:defRPr b="1"/>
            </a:lvl1pPr>
          </a:lstStyle>
          <a:p>
            <a:fld id="{CF0B9A92-F4E1-4039-BF29-24BCE2E3EEAA}" type="slidenum">
              <a:rPr lang="en-US" altLang="ru-RU" smtClean="0"/>
              <a:pPr/>
              <a:t>‹#›</a:t>
            </a:fld>
            <a:endParaRPr lang="en-US" altLang="ru-RU" dirty="0"/>
          </a:p>
        </p:txBody>
      </p:sp>
    </p:spTree>
    <p:extLst>
      <p:ext uri="{BB962C8B-B14F-4D97-AF65-F5344CB8AC3E}">
        <p14:creationId xmlns:p14="http://schemas.microsoft.com/office/powerpoint/2010/main" val="17235946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p:spPr>
        <p:txBody>
          <a:bodyPr anchor="t">
            <a:noAutofit/>
          </a:bodyPr>
          <a:lstStyle>
            <a:lvl1pPr algn="l">
              <a:defRPr sz="3600" b="0" cap="none" baseline="0">
                <a:solidFill>
                  <a:srgbClr val="498934"/>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2E5921"/>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620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a:lstStyle>
            <a:lvl1pPr>
              <a:buClr>
                <a:srgbClr val="498934"/>
              </a:buClr>
              <a:defRPr>
                <a:solidFill>
                  <a:schemeClr val="tx1"/>
                </a:solidFill>
              </a:defRPr>
            </a:lvl1pPr>
            <a:lvl2pPr marL="720000" indent="-360000">
              <a:buClr>
                <a:srgbClr val="498934"/>
              </a:buClr>
              <a:buSzPct val="100000"/>
              <a:buFont typeface="Wingdings" pitchFamily="2" charset="2"/>
              <a:buChar char="q"/>
              <a:defRPr/>
            </a:lvl2pPr>
            <a:lvl3pPr>
              <a:buClr>
                <a:srgbClr val="498934"/>
              </a:buClr>
              <a:defRPr/>
            </a:lvl3pPr>
            <a:lvl4pPr>
              <a:buClr>
                <a:srgbClr val="498934"/>
              </a:buClr>
              <a:buSzPct val="100000"/>
              <a:defRPr baseline="0"/>
            </a:lvl4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6" name="Straight Connector 5"/>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75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8"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186613" y="316239"/>
            <a:ext cx="1620000"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6"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cxnSp>
        <p:nvCxnSpPr>
          <p:cNvPr id="9" name="Straight Connector 8"/>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2" name="Picture 2"/>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59919"/>
      </p:ext>
    </p:extLst>
  </p:cSld>
  <p:clrMap bg1="lt1" tx1="dk1" bg2="lt2" tx2="dk2" accent1="accent1" accent2="accent2" accent3="accent3" accent4="accent4" accent5="accent5" accent6="accent6" hlink="hlink" folHlink="folHlink"/>
  <p:sldLayoutIdLst>
    <p:sldLayoutId id="2147483726" r:id="rId1"/>
    <p:sldLayoutId id="2147483672" r:id="rId2"/>
    <p:sldLayoutId id="2147483728" r:id="rId3"/>
    <p:sldLayoutId id="2147483736" r:id="rId4"/>
    <p:sldLayoutId id="2147483688" r:id="rId5"/>
    <p:sldLayoutId id="2147483744" r:id="rId6"/>
    <p:sldLayoutId id="2147483745" r:id="rId7"/>
  </p:sldLayoutIdLst>
  <p:timing>
    <p:tnLst>
      <p:par>
        <p:cTn id="1" dur="indefinite" restart="never" nodeType="tmRoot"/>
      </p:par>
    </p:tnLst>
  </p:timing>
  <p:hf hdr="0" dt="0"/>
  <p:txStyles>
    <p:titleStyle>
      <a:lvl1pPr algn="l" defTabSz="457200" rtl="0" eaLnBrk="1" latinLnBrk="0" hangingPunct="1">
        <a:spcBef>
          <a:spcPct val="0"/>
        </a:spcBef>
        <a:buNone/>
        <a:defRPr sz="4400" kern="1200">
          <a:solidFill>
            <a:srgbClr val="0D499C"/>
          </a:solidFill>
          <a:latin typeface="+mj-lt"/>
          <a:ea typeface="+mj-ea"/>
          <a:cs typeface="+mj-cs"/>
        </a:defRPr>
      </a:lvl1pPr>
    </p:titleStyle>
    <p:bodyStyle>
      <a:lvl1pPr marL="342900" indent="-342900" algn="l" defTabSz="457200" rtl="0" eaLnBrk="1" latinLnBrk="0" hangingPunct="1">
        <a:spcBef>
          <a:spcPts val="300"/>
        </a:spcBef>
        <a:spcAft>
          <a:spcPts val="300"/>
        </a:spcAft>
        <a:buClr>
          <a:srgbClr val="0D499C"/>
        </a:buClr>
        <a:buSzPct val="95000"/>
        <a:buFont typeface="Wingdings" pitchFamily="2" charset="2"/>
        <a:buChar char=""/>
        <a:defRPr lang="en-US" sz="2500" kern="1200" dirty="0" smtClean="0">
          <a:solidFill>
            <a:schemeClr val="tx1"/>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836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7" r:id="rId3"/>
    <p:sldLayoutId id="2147483725" r:id="rId4"/>
  </p:sldLayoutIdLst>
  <p:timing>
    <p:tnLst>
      <p:par>
        <p:cTn id="1" dur="indefinite" restart="never" nodeType="tmRoot"/>
      </p:par>
    </p:tnLst>
  </p:timing>
  <p:hf hdr="0" dt="0"/>
  <p:txStyles>
    <p:titleStyle>
      <a:lvl1pPr algn="l" defTabSz="457200" rtl="0" eaLnBrk="1" latinLnBrk="0" hangingPunct="1">
        <a:spcBef>
          <a:spcPct val="0"/>
        </a:spcBef>
        <a:buNone/>
        <a:defRPr sz="4400" kern="1200">
          <a:solidFill>
            <a:srgbClr val="498934"/>
          </a:solidFill>
          <a:latin typeface="+mj-lt"/>
          <a:ea typeface="+mj-ea"/>
          <a:cs typeface="+mj-cs"/>
        </a:defRPr>
      </a:lvl1pPr>
    </p:titleStyle>
    <p:bodyStyle>
      <a:lvl1pPr marL="360000" indent="-360000" algn="l" defTabSz="457200" rtl="0" eaLnBrk="1" latinLnBrk="0" hangingPunct="1">
        <a:spcBef>
          <a:spcPts val="300"/>
        </a:spcBef>
        <a:spcAft>
          <a:spcPts val="300"/>
        </a:spcAft>
        <a:buClr>
          <a:srgbClr val="498934"/>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498934"/>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F1921E"/>
              </a:buClr>
            </a:pPr>
            <a:r>
              <a:rPr lang="en-US" dirty="0" smtClean="0"/>
              <a:t>Click to edit Master text styles</a:t>
            </a:r>
          </a:p>
          <a:p>
            <a:pPr lvl="1">
              <a:buClr>
                <a:srgbClr val="F1921E"/>
              </a:buClr>
            </a:pPr>
            <a:r>
              <a:rPr lang="en-US" dirty="0" smtClean="0"/>
              <a:t>Second level</a:t>
            </a:r>
          </a:p>
          <a:p>
            <a:pPr lvl="2">
              <a:buClr>
                <a:srgbClr val="F1921E"/>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1"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12" name="Straight Connector 11"/>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64777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31" r:id="rId3"/>
    <p:sldLayoutId id="2147483703" r:id="rId4"/>
  </p:sldLayoutIdLst>
  <p:timing>
    <p:tnLst>
      <p:par>
        <p:cTn id="1" dur="indefinite" restart="never" nodeType="tmRoot"/>
      </p:par>
    </p:tnLst>
  </p:timing>
  <p:hf hdr="0" dt="0"/>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F1921E"/>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F1921E"/>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F1921E"/>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F1921E"/>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57203D"/>
              </a:buClr>
            </a:pPr>
            <a:r>
              <a:rPr lang="en-US" dirty="0" smtClean="0"/>
              <a:t>Click to edit Master text styles</a:t>
            </a:r>
          </a:p>
          <a:p>
            <a:pPr lvl="1">
              <a:buClr>
                <a:srgbClr val="57203D"/>
              </a:buClr>
            </a:pPr>
            <a:r>
              <a:rPr lang="en-US" dirty="0" smtClean="0"/>
              <a:t>Second level</a:t>
            </a:r>
          </a:p>
          <a:p>
            <a:pPr lvl="2">
              <a:buClr>
                <a:srgbClr val="57203D"/>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1"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57203D"/>
                </a:solidFill>
                <a:latin typeface="+mj-lt"/>
                <a:ea typeface="+mj-ea"/>
                <a:cs typeface="+mj-cs"/>
              </a:defRPr>
            </a:lvl1pPr>
          </a:lstStyle>
          <a:p>
            <a:r>
              <a:rPr lang="en-US" dirty="0" smtClean="0"/>
              <a:t>Click to edit Master title style</a:t>
            </a:r>
            <a:endParaRPr lang="en-US" dirty="0"/>
          </a:p>
        </p:txBody>
      </p:sp>
      <p:cxnSp>
        <p:nvCxnSpPr>
          <p:cNvPr id="12" name="Straight Connector 11"/>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2857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32" r:id="rId3"/>
    <p:sldLayoutId id="2147483708" r:id="rId4"/>
  </p:sldLayoutIdLst>
  <p:timing>
    <p:tnLst>
      <p:par>
        <p:cTn id="1" dur="indefinite" restart="never" nodeType="tmRoot"/>
      </p:par>
    </p:tnLst>
  </p:timing>
  <p:hf hdr="0" dt="0"/>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57203D"/>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57203D"/>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57203D"/>
        </a:buClr>
        <a:buSzPct val="100000"/>
        <a:buFont typeface="Wingdings" pitchFamily="2" charset="2"/>
        <a:buChar char="q"/>
        <a:defRPr lang="en-US" sz="1600" kern="1200" baseline="0" dirty="0" smtClean="0">
          <a:solidFill>
            <a:schemeClr val="tx1"/>
          </a:solidFill>
          <a:latin typeface="+mn-lt"/>
          <a:ea typeface="+mn-ea"/>
          <a:cs typeface="+mn-cs"/>
        </a:defRPr>
      </a:lvl3pPr>
      <a:lvl4pPr marL="720000" indent="0" algn="l" defTabSz="457200" rtl="0" eaLnBrk="1" latinLnBrk="0" hangingPunct="1">
        <a:spcBef>
          <a:spcPts val="300"/>
        </a:spcBef>
        <a:spcAft>
          <a:spcPts val="300"/>
        </a:spcAft>
        <a:buClr>
          <a:srgbClr val="57203D"/>
        </a:buClr>
        <a:buSzPct val="100000"/>
        <a:buFont typeface="Wingdings" pitchFamily="2" charset="2"/>
        <a:buNone/>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294046"/>
              </a:buClr>
            </a:pPr>
            <a:r>
              <a:rPr lang="en-US" dirty="0" smtClean="0"/>
              <a:t>Click to edit Master text styles</a:t>
            </a:r>
          </a:p>
          <a:p>
            <a:pPr lvl="1">
              <a:buClr>
                <a:srgbClr val="294046"/>
              </a:buClr>
            </a:pPr>
            <a:r>
              <a:rPr lang="en-US" dirty="0" smtClean="0"/>
              <a:t>Second level</a:t>
            </a:r>
          </a:p>
          <a:p>
            <a:pPr lvl="2">
              <a:buClr>
                <a:srgbClr val="294046"/>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1"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294046"/>
                </a:solidFill>
                <a:latin typeface="+mj-lt"/>
                <a:ea typeface="+mj-ea"/>
                <a:cs typeface="+mj-cs"/>
              </a:defRPr>
            </a:lvl1pPr>
          </a:lstStyle>
          <a:p>
            <a:r>
              <a:rPr lang="en-US" dirty="0" smtClean="0"/>
              <a:t>Click to edit Master title style</a:t>
            </a:r>
            <a:endParaRPr lang="en-US" dirty="0"/>
          </a:p>
        </p:txBody>
      </p:sp>
      <p:cxnSp>
        <p:nvCxnSpPr>
          <p:cNvPr id="12" name="Straight Connector 11"/>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441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33" r:id="rId3"/>
    <p:sldLayoutId id="2147483713" r:id="rId4"/>
  </p:sldLayoutIdLst>
  <p:timing>
    <p:tnLst>
      <p:par>
        <p:cTn id="1" dur="indefinite" restart="never" nodeType="tmRoot"/>
      </p:par>
    </p:tnLst>
  </p:timing>
  <p:hf hdr="0" dt="0"/>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294046"/>
        </a:buClr>
        <a:buSzPct val="100000"/>
        <a:buFont typeface="Wingdings" pitchFamily="2" charset="2"/>
        <a:buChar char="q"/>
        <a:defRPr lang="en-US" sz="2500" kern="1200" dirty="0" smtClean="0">
          <a:solidFill>
            <a:srgbClr val="152225"/>
          </a:solidFill>
          <a:latin typeface="+mn-lt"/>
          <a:ea typeface="+mn-ea"/>
          <a:cs typeface="+mn-cs"/>
        </a:defRPr>
      </a:lvl1pPr>
      <a:lvl2pPr marL="720725" indent="-358775" algn="l" defTabSz="457200" rtl="0" eaLnBrk="1" latinLnBrk="0" hangingPunct="1">
        <a:spcBef>
          <a:spcPts val="300"/>
        </a:spcBef>
        <a:spcAft>
          <a:spcPts val="300"/>
        </a:spcAft>
        <a:buClr>
          <a:srgbClr val="294046"/>
        </a:buClr>
        <a:buSzPct val="100000"/>
        <a:buFont typeface="Wingdings" pitchFamily="2" charset="2"/>
        <a:buChar char="q"/>
        <a:defRPr lang="en-US" sz="1800" kern="1200" baseline="0" dirty="0" smtClean="0">
          <a:solidFill>
            <a:srgbClr val="152225"/>
          </a:solidFill>
          <a:latin typeface="+mn-lt"/>
          <a:ea typeface="+mn-ea"/>
          <a:cs typeface="+mn-cs"/>
        </a:defRPr>
      </a:lvl2pPr>
      <a:lvl3pPr marL="1080000" indent="-360000" algn="l" defTabSz="457200" rtl="0" eaLnBrk="1" latinLnBrk="0" hangingPunct="1">
        <a:spcBef>
          <a:spcPts val="300"/>
        </a:spcBef>
        <a:spcAft>
          <a:spcPts val="300"/>
        </a:spcAft>
        <a:buClr>
          <a:srgbClr val="294046"/>
        </a:buClr>
        <a:buSzPct val="100000"/>
        <a:buFont typeface="Wingdings" pitchFamily="2" charset="2"/>
        <a:buChar char="q"/>
        <a:defRPr lang="en-US" sz="1600" kern="1200" dirty="0" smtClean="0">
          <a:solidFill>
            <a:srgbClr val="152225"/>
          </a:solidFill>
          <a:latin typeface="+mn-lt"/>
          <a:ea typeface="+mn-ea"/>
          <a:cs typeface="+mn-cs"/>
        </a:defRPr>
      </a:lvl3pPr>
      <a:lvl4pPr marL="1080000" indent="-360000" algn="l" defTabSz="457200" rtl="0" eaLnBrk="1" latinLnBrk="0" hangingPunct="1">
        <a:spcBef>
          <a:spcPts val="300"/>
        </a:spcBef>
        <a:spcAft>
          <a:spcPts val="300"/>
        </a:spcAft>
        <a:buClr>
          <a:srgbClr val="294046"/>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1A4B7F"/>
              </a:buClr>
            </a:pPr>
            <a:r>
              <a:rPr lang="en-US" dirty="0" smtClean="0"/>
              <a:t>Click to edit Master text styles</a:t>
            </a:r>
          </a:p>
          <a:p>
            <a:pPr lvl="1">
              <a:buClr>
                <a:srgbClr val="1A4B7F"/>
              </a:buClr>
            </a:pPr>
            <a:r>
              <a:rPr lang="en-US" dirty="0" smtClean="0"/>
              <a:t>Second level</a:t>
            </a:r>
          </a:p>
          <a:p>
            <a:pPr lvl="2">
              <a:buClr>
                <a:srgbClr val="1A4B7F"/>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r>
              <a:rPr lang="ru-RU" dirty="0" smtClean="0"/>
              <a:t>ОГРАНИЧЕННОЕ РАСПРОСТРАНЕНИЕ </a:t>
            </a:r>
            <a:r>
              <a:rPr lang="en-US" dirty="0" smtClean="0"/>
              <a:t>LIMITED DISTRIBUTION</a:t>
            </a:r>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dirty="0"/>
          </a:p>
        </p:txBody>
      </p:sp>
      <p:sp>
        <p:nvSpPr>
          <p:cNvPr id="11"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1A4B7F"/>
                </a:solidFill>
                <a:latin typeface="+mj-lt"/>
                <a:ea typeface="+mj-ea"/>
                <a:cs typeface="+mj-cs"/>
              </a:defRPr>
            </a:lvl1pPr>
          </a:lstStyle>
          <a:p>
            <a:r>
              <a:rPr lang="en-US" dirty="0" smtClean="0"/>
              <a:t>Click to edit Master title style</a:t>
            </a:r>
            <a:endParaRPr lang="en-US" dirty="0"/>
          </a:p>
        </p:txBody>
      </p:sp>
      <p:cxnSp>
        <p:nvCxnSpPr>
          <p:cNvPr id="12" name="Straight Connector 11"/>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914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34" r:id="rId3"/>
    <p:sldLayoutId id="2147483718" r:id="rId4"/>
  </p:sldLayoutIdLst>
  <p:timing>
    <p:tnLst>
      <p:par>
        <p:cTn id="1" dur="indefinite" restart="never" nodeType="tmRoot"/>
      </p:par>
    </p:tnLst>
  </p:timing>
  <p:hf hdr="0" dt="0"/>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1A4B7F"/>
        </a:buClr>
        <a:buSzPct val="100000"/>
        <a:buFont typeface="Wingdings" pitchFamily="2" charset="2"/>
        <a:buChar char="q"/>
        <a:defRPr lang="en-US" sz="2500" kern="1200" dirty="0" smtClean="0">
          <a:solidFill>
            <a:schemeClr val="tx1"/>
          </a:solidFill>
          <a:latin typeface="+mn-lt"/>
          <a:ea typeface="+mn-ea"/>
          <a:cs typeface="+mn-cs"/>
        </a:defRPr>
      </a:lvl1pPr>
      <a:lvl2pPr marL="720000" indent="-360000" algn="l" defTabSz="457200" rtl="0" eaLnBrk="1" latinLnBrk="0" hangingPunct="1">
        <a:spcBef>
          <a:spcPts val="300"/>
        </a:spcBef>
        <a:spcAft>
          <a:spcPts val="300"/>
        </a:spcAft>
        <a:buClr>
          <a:srgbClr val="1A4B7F"/>
        </a:buClr>
        <a:buSzPct val="100000"/>
        <a:buFont typeface="Wingdings" pitchFamily="2" charset="2"/>
        <a:buChar char="q"/>
        <a:defRPr lang="en-US" sz="1800" kern="1200" dirty="0" smtClean="0">
          <a:solidFill>
            <a:schemeClr val="tx1"/>
          </a:solidFill>
          <a:latin typeface="+mn-lt"/>
          <a:ea typeface="+mn-ea"/>
          <a:cs typeface="+mn-cs"/>
        </a:defRPr>
      </a:lvl2pPr>
      <a:lvl3pPr marL="1081088" indent="-358775" algn="l" defTabSz="457200" rtl="0" eaLnBrk="1" latinLnBrk="0" hangingPunct="1">
        <a:spcBef>
          <a:spcPts val="300"/>
        </a:spcBef>
        <a:spcAft>
          <a:spcPts val="300"/>
        </a:spcAft>
        <a:buClr>
          <a:srgbClr val="1A4B7F"/>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1A4B7F"/>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5750" y="209550"/>
            <a:ext cx="73104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613" y="315913"/>
            <a:ext cx="16192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r>
              <a:rPr lang="ru-RU" dirty="0" smtClean="0">
                <a:solidFill>
                  <a:prstClr val="black"/>
                </a:solidFill>
              </a:rPr>
              <a:t>ОГРАНИЧЕННОЕ РАСПРОСТРАНЕНИЕ </a:t>
            </a:r>
            <a:r>
              <a:rPr lang="en-US" dirty="0" smtClean="0">
                <a:solidFill>
                  <a:prstClr val="black"/>
                </a:solidFill>
              </a:rPr>
              <a:t>LIMITED DISTRIBUTION</a:t>
            </a:r>
            <a:endParaRPr lang="en-GB" dirty="0">
              <a:solidFill>
                <a:prstClr val="black"/>
              </a:solidFill>
            </a:endParaRPr>
          </a:p>
        </p:txBody>
      </p:sp>
      <p:sp>
        <p:nvSpPr>
          <p:cNvPr id="6" name="Slide Number Placeholder 5"/>
          <p:cNvSpPr>
            <a:spLocks noGrp="1"/>
          </p:cNvSpPr>
          <p:nvPr>
            <p:ph type="sldNum" sz="quarter" idx="4"/>
          </p:nvPr>
        </p:nvSpPr>
        <p:spPr>
          <a:xfrm>
            <a:off x="8162925" y="6572250"/>
            <a:ext cx="752475" cy="285750"/>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3F7063A6-CA2D-499C-AAFD-A8046AF4F64A}" type="slidenum">
              <a:rPr lang="en-GB">
                <a:solidFill>
                  <a:prstClr val="black"/>
                </a:solidFill>
              </a:rPr>
              <a:pPr>
                <a:defRPr/>
              </a:pPr>
              <a:t>‹#›</a:t>
            </a:fld>
            <a:endParaRPr lang="en-GB" dirty="0">
              <a:solidFill>
                <a:prstClr val="black"/>
              </a:solidFill>
            </a:endParaRPr>
          </a:p>
        </p:txBody>
      </p:sp>
      <p:cxnSp>
        <p:nvCxnSpPr>
          <p:cNvPr id="9" name="Straight Connector 8"/>
          <p:cNvCxnSpPr/>
          <p:nvPr/>
        </p:nvCxnSpPr>
        <p:spPr>
          <a:xfrm>
            <a:off x="107950" y="1196975"/>
            <a:ext cx="7488238" cy="1588"/>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31" name="Text Placeholder 2"/>
          <p:cNvSpPr>
            <a:spLocks noGrp="1"/>
          </p:cNvSpPr>
          <p:nvPr>
            <p:ph type="body" idx="1"/>
          </p:nvPr>
        </p:nvSpPr>
        <p:spPr bwMode="auto">
          <a:xfrm>
            <a:off x="285750" y="1412875"/>
            <a:ext cx="8607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3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3825" y="439738"/>
            <a:ext cx="12827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86346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4400" kern="1200">
          <a:solidFill>
            <a:srgbClr val="0D499C"/>
          </a:solidFill>
          <a:latin typeface="+mj-lt"/>
          <a:ea typeface="+mj-ea"/>
          <a:cs typeface="+mj-cs"/>
        </a:defRPr>
      </a:lvl1pPr>
      <a:lvl2pPr algn="l" defTabSz="457200" rtl="0" eaLnBrk="0" fontAlgn="base" hangingPunct="0">
        <a:spcBef>
          <a:spcPct val="0"/>
        </a:spcBef>
        <a:spcAft>
          <a:spcPct val="0"/>
        </a:spcAft>
        <a:defRPr sz="4400">
          <a:solidFill>
            <a:srgbClr val="0D499C"/>
          </a:solidFill>
          <a:latin typeface="Calibri" pitchFamily="34" charset="0"/>
        </a:defRPr>
      </a:lvl2pPr>
      <a:lvl3pPr algn="l" defTabSz="457200" rtl="0" eaLnBrk="0" fontAlgn="base" hangingPunct="0">
        <a:spcBef>
          <a:spcPct val="0"/>
        </a:spcBef>
        <a:spcAft>
          <a:spcPct val="0"/>
        </a:spcAft>
        <a:defRPr sz="4400">
          <a:solidFill>
            <a:srgbClr val="0D499C"/>
          </a:solidFill>
          <a:latin typeface="Calibri" pitchFamily="34" charset="0"/>
        </a:defRPr>
      </a:lvl3pPr>
      <a:lvl4pPr algn="l" defTabSz="457200" rtl="0" eaLnBrk="0" fontAlgn="base" hangingPunct="0">
        <a:spcBef>
          <a:spcPct val="0"/>
        </a:spcBef>
        <a:spcAft>
          <a:spcPct val="0"/>
        </a:spcAft>
        <a:defRPr sz="4400">
          <a:solidFill>
            <a:srgbClr val="0D499C"/>
          </a:solidFill>
          <a:latin typeface="Calibri" pitchFamily="34" charset="0"/>
        </a:defRPr>
      </a:lvl4pPr>
      <a:lvl5pPr algn="l" defTabSz="457200" rtl="0" eaLnBrk="0" fontAlgn="base" hangingPunct="0">
        <a:spcBef>
          <a:spcPct val="0"/>
        </a:spcBef>
        <a:spcAft>
          <a:spcPct val="0"/>
        </a:spcAft>
        <a:defRPr sz="4400">
          <a:solidFill>
            <a:srgbClr val="0D499C"/>
          </a:solidFill>
          <a:latin typeface="Calibri" pitchFamily="34" charset="0"/>
        </a:defRPr>
      </a:lvl5pPr>
      <a:lvl6pPr marL="457200" algn="l" defTabSz="457200" rtl="0" fontAlgn="base">
        <a:spcBef>
          <a:spcPct val="0"/>
        </a:spcBef>
        <a:spcAft>
          <a:spcPct val="0"/>
        </a:spcAft>
        <a:defRPr sz="4400">
          <a:solidFill>
            <a:srgbClr val="0D499C"/>
          </a:solidFill>
          <a:latin typeface="Calibri" pitchFamily="34" charset="0"/>
        </a:defRPr>
      </a:lvl6pPr>
      <a:lvl7pPr marL="914400" algn="l" defTabSz="457200" rtl="0" fontAlgn="base">
        <a:spcBef>
          <a:spcPct val="0"/>
        </a:spcBef>
        <a:spcAft>
          <a:spcPct val="0"/>
        </a:spcAft>
        <a:defRPr sz="4400">
          <a:solidFill>
            <a:srgbClr val="0D499C"/>
          </a:solidFill>
          <a:latin typeface="Calibri" pitchFamily="34" charset="0"/>
        </a:defRPr>
      </a:lvl7pPr>
      <a:lvl8pPr marL="1371600" algn="l" defTabSz="457200" rtl="0" fontAlgn="base">
        <a:spcBef>
          <a:spcPct val="0"/>
        </a:spcBef>
        <a:spcAft>
          <a:spcPct val="0"/>
        </a:spcAft>
        <a:defRPr sz="4400">
          <a:solidFill>
            <a:srgbClr val="0D499C"/>
          </a:solidFill>
          <a:latin typeface="Calibri" pitchFamily="34" charset="0"/>
        </a:defRPr>
      </a:lvl8pPr>
      <a:lvl9pPr marL="1828800" algn="l" defTabSz="457200" rtl="0" fontAlgn="base">
        <a:spcBef>
          <a:spcPct val="0"/>
        </a:spcBef>
        <a:spcAft>
          <a:spcPct val="0"/>
        </a:spcAft>
        <a:defRPr sz="4400">
          <a:solidFill>
            <a:srgbClr val="0D499C"/>
          </a:solidFill>
          <a:latin typeface="Calibri" pitchFamily="34" charset="0"/>
        </a:defRPr>
      </a:lvl9pPr>
    </p:titleStyle>
    <p:bodyStyle>
      <a:lvl1pPr marL="342900" indent="-342900" algn="l" defTabSz="457200" rtl="0" eaLnBrk="0" fontAlgn="base" hangingPunct="0">
        <a:spcBef>
          <a:spcPts val="300"/>
        </a:spcBef>
        <a:spcAft>
          <a:spcPts val="300"/>
        </a:spcAft>
        <a:buClr>
          <a:srgbClr val="0D499C"/>
        </a:buClr>
        <a:buSzPct val="95000"/>
        <a:buFont typeface="Wingdings" pitchFamily="2" charset="2"/>
        <a:buChar char=""/>
        <a:defRPr lang="en-US" sz="2500" kern="1200" dirty="0">
          <a:solidFill>
            <a:schemeClr val="tx1"/>
          </a:solidFill>
          <a:latin typeface="+mn-lt"/>
          <a:ea typeface="+mn-ea"/>
          <a:cs typeface="+mn-cs"/>
        </a:defRPr>
      </a:lvl1pPr>
      <a:lvl2pPr marL="647700" indent="-285750" algn="l" defTabSz="457200" rtl="0" eaLnBrk="0" fontAlgn="base" hangingPunct="0">
        <a:spcBef>
          <a:spcPts val="300"/>
        </a:spcBef>
        <a:spcAft>
          <a:spcPts val="300"/>
        </a:spcAft>
        <a:buClr>
          <a:srgbClr val="0D499C"/>
        </a:buClr>
        <a:buSzPct val="100000"/>
        <a:buFont typeface="Wingdings" pitchFamily="2" charset="2"/>
        <a:buChar char=""/>
        <a:defRPr lang="en-US" kern="1200" dirty="0">
          <a:solidFill>
            <a:schemeClr val="tx1"/>
          </a:solidFill>
          <a:latin typeface="+mn-lt"/>
          <a:ea typeface="+mn-ea"/>
          <a:cs typeface="+mn-cs"/>
        </a:defRPr>
      </a:lvl2pPr>
      <a:lvl3pPr marL="1008063" indent="-285750" algn="l" defTabSz="457200" rtl="0" eaLnBrk="0" fontAlgn="base" hangingPunct="0">
        <a:spcBef>
          <a:spcPts val="300"/>
        </a:spcBef>
        <a:spcAft>
          <a:spcPts val="300"/>
        </a:spcAft>
        <a:buClr>
          <a:srgbClr val="0D499C"/>
        </a:buClr>
        <a:buSzPct val="100000"/>
        <a:buFont typeface="Wingdings" pitchFamily="2" charset="2"/>
        <a:buChar char=""/>
        <a:defRPr lang="en-US" kern="1200" dirty="0">
          <a:solidFill>
            <a:schemeClr val="tx1"/>
          </a:solidFill>
          <a:latin typeface="+mn-lt"/>
          <a:ea typeface="+mn-ea"/>
          <a:cs typeface="+mn-cs"/>
        </a:defRPr>
      </a:lvl3pPr>
      <a:lvl4pPr marL="1079500" indent="-358775" algn="l" defTabSz="457200" rtl="0" eaLnBrk="0" fontAlgn="base" hangingPunct="0">
        <a:spcBef>
          <a:spcPts val="300"/>
        </a:spcBef>
        <a:spcAft>
          <a:spcPts val="300"/>
        </a:spcAft>
        <a:buClr>
          <a:srgbClr val="498934"/>
        </a:buClr>
        <a:buSzPct val="100000"/>
        <a:buFont typeface="Wingdings" pitchFamily="2" charset="2"/>
        <a:buChar char="q"/>
        <a:defRPr lang="en-US" sz="1600" kern="1200" dirty="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94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824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altLang="ru-RU" sz="2400" b="1" i="1" dirty="0" smtClean="0">
                <a:solidFill>
                  <a:srgbClr val="0000FF"/>
                </a:solidFill>
                <a:latin typeface="Calibri" panose="020F0502020204030204" pitchFamily="34" charset="0"/>
              </a:rPr>
              <a:t>Description</a:t>
            </a:r>
            <a:r>
              <a:rPr lang="ru-RU" altLang="ru-RU" sz="2400" b="1" i="1" dirty="0">
                <a:solidFill>
                  <a:srgbClr val="0000FF"/>
                </a:solidFill>
                <a:latin typeface="Calibri" panose="020F0502020204030204" pitchFamily="34" charset="0"/>
              </a:rPr>
              <a:t>:</a:t>
            </a:r>
          </a:p>
          <a:p>
            <a:pPr>
              <a:spcBef>
                <a:spcPts val="300"/>
              </a:spcBef>
              <a:buClrTx/>
              <a:buSzTx/>
              <a:buNone/>
            </a:pPr>
            <a:r>
              <a:rPr lang="en-US" sz="2400" dirty="0" smtClean="0">
                <a:latin typeface="Calibri" panose="020F0502020204030204" pitchFamily="34" charset="0"/>
              </a:rPr>
              <a:t>On </a:t>
            </a:r>
            <a:r>
              <a:rPr lang="en-US" sz="2400" dirty="0">
                <a:latin typeface="Calibri" panose="020F0502020204030204" pitchFamily="34" charset="0"/>
              </a:rPr>
              <a:t>November 29, 2019 after pool cleaning, the filter in the pool remediation equipment was to be replaced. A total of five people, two reactor hall mechanics, two radiation protection technicians and one cleaning staff participated. Everyone has approved radiation protection training and a PJB was conducted before the work was started. The area was clearly closed off and two radiation protection technicians were present throughout the work so that no unauthorized persons could be in the area. All personnel had electronic dosimeters with preset alarm levels</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696066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When </a:t>
            </a:r>
            <a:r>
              <a:rPr lang="en-US" sz="2400" dirty="0">
                <a:latin typeface="Calibri" panose="020F0502020204030204" pitchFamily="34" charset="0"/>
              </a:rPr>
              <a:t>lifting the filter, the electronic dosimeter began to alarm for the individual who handled the filter, the activity alarm in the ceiling of the reactor building began to alarm shortly afterwards. The electronic dosimeter to one of the radiation protection technician also began to alarm. These alarms safely interrupted the work. The individual who handled the filter received a dose of 1.7 mSv and was exposed to a dose rate of 1.73 </a:t>
            </a:r>
            <a:r>
              <a:rPr lang="en-US" sz="2400" dirty="0" smtClean="0">
                <a:latin typeface="Calibri" panose="020F0502020204030204" pitchFamily="34" charset="0"/>
              </a:rPr>
              <a:t>Sv/h</a:t>
            </a:r>
            <a:r>
              <a:rPr lang="en-US" sz="2400" dirty="0">
                <a:latin typeface="Calibri" panose="020F0502020204030204" pitchFamily="34" charset="0"/>
              </a:rPr>
              <a:t>, the radiation protection technician closest to the filter received a dose of 0.3 mSv and was exposed to a dose rate of 20 </a:t>
            </a:r>
            <a:r>
              <a:rPr lang="en-US" sz="2400" dirty="0" smtClean="0">
                <a:latin typeface="Calibri" panose="020F0502020204030204" pitchFamily="34" charset="0"/>
              </a:rPr>
              <a:t>mSv/h</a:t>
            </a:r>
            <a:r>
              <a:rPr lang="en-US" sz="2400" dirty="0">
                <a:latin typeface="Calibri" panose="020F0502020204030204" pitchFamily="34" charset="0"/>
              </a:rPr>
              <a:t>, the cleaner received a dose of 0.075 mSv and was exposed to a dose rate of 8.4 </a:t>
            </a:r>
            <a:r>
              <a:rPr lang="en-US" sz="2400" dirty="0" smtClean="0">
                <a:latin typeface="Calibri" panose="020F0502020204030204" pitchFamily="34" charset="0"/>
              </a:rPr>
              <a:t>mSv/h.</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8174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51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Analysis and comments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None/>
            </a:pPr>
            <a:r>
              <a:rPr lang="en-US" sz="2400" dirty="0" smtClean="0">
                <a:latin typeface="+mn-lt"/>
              </a:rPr>
              <a:t>When </a:t>
            </a:r>
            <a:r>
              <a:rPr lang="en-US" sz="2400" dirty="0">
                <a:latin typeface="+mn-lt"/>
              </a:rPr>
              <a:t>considering the number of independent safety barriers, it is necessary to consider the number of alarms and how the staff reacted to the alarms separately. In this case, there were four independent safety barriers:</a:t>
            </a:r>
            <a:endParaRPr lang="ru-RU" sz="2400" dirty="0">
              <a:latin typeface="+mn-lt"/>
            </a:endParaRPr>
          </a:p>
          <a:p>
            <a:pPr marL="342900" indent="-342900">
              <a:spcBef>
                <a:spcPts val="300"/>
              </a:spcBef>
              <a:buFont typeface="Wingdings" panose="05000000000000000000" pitchFamily="2" charset="2"/>
              <a:buChar char="§"/>
            </a:pPr>
            <a:r>
              <a:rPr lang="en-US" sz="2400" dirty="0" smtClean="0">
                <a:latin typeface="+mn-lt"/>
              </a:rPr>
              <a:t>Personal </a:t>
            </a:r>
            <a:r>
              <a:rPr lang="en-US" sz="2400" dirty="0">
                <a:latin typeface="+mn-lt"/>
              </a:rPr>
              <a:t>electronic dosimeters with preset alarm levels. These worked as expected.</a:t>
            </a:r>
            <a:endParaRPr lang="ru-RU" sz="2400" dirty="0">
              <a:latin typeface="+mn-lt"/>
            </a:endParaRPr>
          </a:p>
          <a:p>
            <a:pPr marL="342900" indent="-342900">
              <a:spcBef>
                <a:spcPts val="300"/>
              </a:spcBef>
              <a:buFont typeface="Wingdings" panose="05000000000000000000" pitchFamily="2" charset="2"/>
              <a:buChar char="§"/>
            </a:pPr>
            <a:r>
              <a:rPr lang="en-US" sz="2400" dirty="0" smtClean="0">
                <a:latin typeface="+mn-lt"/>
              </a:rPr>
              <a:t>Installed </a:t>
            </a:r>
            <a:r>
              <a:rPr lang="en-US" sz="2400" dirty="0">
                <a:latin typeface="+mn-lt"/>
              </a:rPr>
              <a:t>gamma alarm in Reactor Hall ceiling. This worked and alarmed functioning as expected</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572693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63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marL="342900" indent="-342900">
              <a:spcBef>
                <a:spcPts val="300"/>
              </a:spcBef>
              <a:buFont typeface="Wingdings" panose="05000000000000000000" pitchFamily="2" charset="2"/>
              <a:buChar char="§"/>
            </a:pPr>
            <a:r>
              <a:rPr lang="en-US" sz="2400" dirty="0" smtClean="0">
                <a:latin typeface="+mn-lt"/>
              </a:rPr>
              <a:t>Portable </a:t>
            </a:r>
            <a:r>
              <a:rPr lang="en-US" sz="2400" dirty="0">
                <a:latin typeface="+mn-lt"/>
              </a:rPr>
              <a:t>air monitoring. This did not alarm because it was too far away from the filter.</a:t>
            </a:r>
            <a:endParaRPr lang="ru-RU" sz="2400" dirty="0">
              <a:latin typeface="+mn-lt"/>
            </a:endParaRPr>
          </a:p>
          <a:p>
            <a:pPr marL="342900" indent="-342900">
              <a:spcBef>
                <a:spcPts val="300"/>
              </a:spcBef>
              <a:buFont typeface="Wingdings" panose="05000000000000000000" pitchFamily="2" charset="2"/>
              <a:buChar char="§"/>
            </a:pPr>
            <a:r>
              <a:rPr lang="en-US" sz="2400" dirty="0" smtClean="0">
                <a:latin typeface="+mn-lt"/>
              </a:rPr>
              <a:t>Radiation </a:t>
            </a:r>
            <a:r>
              <a:rPr lang="en-US" sz="2400" dirty="0">
                <a:latin typeface="+mn-lt"/>
              </a:rPr>
              <a:t>protection technician with radiation protection instruments. The instrument malfunctioned and showed an incorrect measurement value.</a:t>
            </a:r>
            <a:endParaRPr lang="ru-RU" sz="2400" dirty="0">
              <a:latin typeface="+mn-lt"/>
            </a:endParaRPr>
          </a:p>
          <a:p>
            <a:pPr>
              <a:spcBef>
                <a:spcPts val="300"/>
              </a:spcBef>
              <a:buNone/>
            </a:pPr>
            <a:r>
              <a:rPr lang="en-US" sz="2400" dirty="0">
                <a:latin typeface="+mn-lt"/>
              </a:rPr>
              <a:t>The two alarms that worked require staff to respond to the alarm. The work was safely interrupted as soon as possible when the alarms were triggered.</a:t>
            </a:r>
            <a:endParaRPr lang="ru-RU" sz="2400" dirty="0">
              <a:latin typeface="+mn-lt"/>
            </a:endParaRPr>
          </a:p>
          <a:p>
            <a:pPr>
              <a:spcBef>
                <a:spcPts val="300"/>
              </a:spcBef>
              <a:buNone/>
            </a:pPr>
            <a:r>
              <a:rPr lang="en-US" sz="2400" dirty="0">
                <a:latin typeface="+mn-lt"/>
              </a:rPr>
              <a:t>There were a total of five people present, including two radiation protection technicians. The likelihood that all individuals would ignore an alarm is extremely small. Therefore, it is judged that two independent safety barriers existed</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98769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None/>
            </a:pPr>
            <a:r>
              <a:rPr lang="en-US" sz="2400" dirty="0" smtClean="0">
                <a:latin typeface="+mn-lt"/>
              </a:rPr>
              <a:t>According </a:t>
            </a:r>
            <a:r>
              <a:rPr lang="en-US" sz="2400" dirty="0">
                <a:latin typeface="+mn-lt"/>
              </a:rPr>
              <a:t>to Chapter 6.2.3.1 Table 11 in "The International Nuclear and Radiological Event Scale User’s Manual, 2008 Edition", with two independent safety barriers and the maximum consequence level 3, the initial INES classification becomes level 1.</a:t>
            </a:r>
            <a:endParaRPr lang="ru-RU" sz="2400" dirty="0">
              <a:latin typeface="+mn-lt"/>
            </a:endParaRPr>
          </a:p>
          <a:p>
            <a:pPr>
              <a:spcBef>
                <a:spcPts val="300"/>
              </a:spcBef>
              <a:buNone/>
            </a:pPr>
            <a:r>
              <a:rPr lang="en-US" sz="2400" dirty="0">
                <a:latin typeface="+mn-lt"/>
              </a:rPr>
              <a:t> </a:t>
            </a:r>
            <a:endParaRPr lang="ru-RU" sz="2400" dirty="0">
              <a:latin typeface="+mn-lt"/>
            </a:endParaRPr>
          </a:p>
          <a:p>
            <a:pPr>
              <a:spcBef>
                <a:spcPts val="300"/>
              </a:spcBef>
              <a:buNone/>
            </a:pPr>
            <a:r>
              <a:rPr lang="en-US" sz="2400" i="1" dirty="0">
                <a:latin typeface="+mn-lt"/>
              </a:rPr>
              <a:t>Direct cause</a:t>
            </a:r>
            <a:r>
              <a:rPr lang="en-US" sz="2400" i="1" dirty="0" smtClean="0">
                <a:latin typeface="+mn-lt"/>
              </a:rPr>
              <a:t>:</a:t>
            </a:r>
            <a:r>
              <a:rPr lang="en-US" sz="2400" i="1" dirty="0">
                <a:latin typeface="+mn-lt"/>
              </a:rPr>
              <a:t/>
            </a:r>
            <a:br>
              <a:rPr lang="en-US" sz="2400" i="1" dirty="0">
                <a:latin typeface="+mn-lt"/>
              </a:rPr>
            </a:br>
            <a:r>
              <a:rPr lang="en-US" sz="2400" dirty="0">
                <a:latin typeface="+mn-lt"/>
              </a:rPr>
              <a:t>When changing filters to Luxembourgers, a malfunctioning measuring instrument of the model teletechtor was used by radiation protection personnel. The fact that this was a mistake was not known to radiation protection personnel</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024894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None/>
            </a:pPr>
            <a:r>
              <a:rPr lang="en-US" sz="2400" i="1" dirty="0" smtClean="0">
                <a:latin typeface="+mn-lt"/>
              </a:rPr>
              <a:t>Underlying </a:t>
            </a:r>
            <a:r>
              <a:rPr lang="en-US" sz="2400" i="1" dirty="0">
                <a:latin typeface="+mn-lt"/>
              </a:rPr>
              <a:t>cause</a:t>
            </a:r>
            <a:r>
              <a:rPr lang="en-US" sz="2400" i="1" dirty="0" smtClean="0">
                <a:latin typeface="+mn-lt"/>
              </a:rPr>
              <a:t>:</a:t>
            </a:r>
            <a:r>
              <a:rPr lang="en-US" sz="2400" i="1" dirty="0">
                <a:latin typeface="+mn-lt"/>
              </a:rPr>
              <a:t/>
            </a:r>
            <a:br>
              <a:rPr lang="en-US" sz="2400" i="1" dirty="0">
                <a:latin typeface="+mn-lt"/>
              </a:rPr>
            </a:br>
            <a:r>
              <a:rPr lang="en-US" sz="2400" dirty="0">
                <a:latin typeface="+mn-lt"/>
              </a:rPr>
              <a:t>Procedural deficiencies – Teletechtors have not been functionally checked with respect to the high dose probe, despite the fact that all other radiation protection instruments are functionally tested before use. This is due to the lack of high-dose material available for the functional control of the high dose probe. Shortcomings in safety culture – It is clear from interviews with staff involved that the working environment has been stressed and error prevention methods have not been applied</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218229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03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altLang="ru-RU" sz="2300" b="1" i="1" dirty="0" smtClean="0">
                <a:solidFill>
                  <a:srgbClr val="0000FF"/>
                </a:solidFill>
                <a:latin typeface="Calibri" panose="020F0502020204030204" pitchFamily="34" charset="0"/>
              </a:rPr>
              <a:t>Actions</a:t>
            </a:r>
            <a:r>
              <a:rPr lang="ru-RU" altLang="ru-RU" sz="2300" b="1" i="1" dirty="0">
                <a:solidFill>
                  <a:srgbClr val="0000FF"/>
                </a:solidFill>
                <a:latin typeface="Calibri" panose="020F0502020204030204" pitchFamily="34" charset="0"/>
              </a:rPr>
              <a:t>:</a:t>
            </a:r>
          </a:p>
          <a:p>
            <a:pPr lvl="0">
              <a:spcBef>
                <a:spcPts val="300"/>
              </a:spcBef>
              <a:buNone/>
            </a:pPr>
            <a:r>
              <a:rPr lang="ru-RU" sz="2400" dirty="0" smtClean="0">
                <a:latin typeface="+mn-lt"/>
              </a:rPr>
              <a:t>- </a:t>
            </a:r>
            <a:r>
              <a:rPr lang="en-US" sz="2400" dirty="0" smtClean="0">
                <a:latin typeface="+mn-lt"/>
              </a:rPr>
              <a:t>Risk </a:t>
            </a:r>
            <a:r>
              <a:rPr lang="en-US" sz="2400" dirty="0">
                <a:latin typeface="+mn-lt"/>
              </a:rPr>
              <a:t>assessment of high-dose </a:t>
            </a:r>
            <a:r>
              <a:rPr lang="en-US" sz="2400" dirty="0" smtClean="0">
                <a:latin typeface="+mn-lt"/>
              </a:rPr>
              <a:t>jobs.</a:t>
            </a:r>
            <a:endParaRPr lang="ru-RU" sz="2400" dirty="0">
              <a:latin typeface="+mn-lt"/>
            </a:endParaRPr>
          </a:p>
          <a:p>
            <a:pPr lvl="0">
              <a:spcBef>
                <a:spcPts val="300"/>
              </a:spcBef>
              <a:buNone/>
            </a:pPr>
            <a:r>
              <a:rPr lang="ru-RU" sz="2400" dirty="0" smtClean="0">
                <a:latin typeface="+mn-lt"/>
              </a:rPr>
              <a:t>- </a:t>
            </a:r>
            <a:r>
              <a:rPr lang="en-US" sz="2400" dirty="0" smtClean="0">
                <a:latin typeface="+mn-lt"/>
              </a:rPr>
              <a:t>More </a:t>
            </a:r>
            <a:r>
              <a:rPr lang="en-US" sz="2400" dirty="0">
                <a:latin typeface="+mn-lt"/>
              </a:rPr>
              <a:t>frequent calibration interval for the </a:t>
            </a:r>
            <a:r>
              <a:rPr lang="en-US" sz="2400" dirty="0" smtClean="0">
                <a:latin typeface="+mn-lt"/>
              </a:rPr>
              <a:t>teletechtor</a:t>
            </a:r>
            <a:r>
              <a:rPr lang="en-US" sz="2400" dirty="0">
                <a:latin typeface="+mn-lt"/>
              </a:rPr>
              <a:t>.</a:t>
            </a:r>
            <a:endParaRPr lang="ru-RU" sz="2400" dirty="0">
              <a:latin typeface="+mn-lt"/>
            </a:endParaRPr>
          </a:p>
          <a:p>
            <a:pPr lvl="0">
              <a:spcBef>
                <a:spcPts val="300"/>
              </a:spcBef>
              <a:buNone/>
            </a:pPr>
            <a:r>
              <a:rPr lang="ru-RU" sz="2400" dirty="0" smtClean="0">
                <a:latin typeface="+mn-lt"/>
              </a:rPr>
              <a:t>- </a:t>
            </a:r>
            <a:r>
              <a:rPr lang="en-US" sz="2400" dirty="0" smtClean="0">
                <a:latin typeface="+mn-lt"/>
              </a:rPr>
              <a:t>Redundancy </a:t>
            </a:r>
            <a:r>
              <a:rPr lang="en-US" sz="2400" dirty="0">
                <a:latin typeface="+mn-lt"/>
              </a:rPr>
              <a:t>through independent measurements when working with a high dose </a:t>
            </a:r>
            <a:r>
              <a:rPr lang="en-US" sz="2400" dirty="0" smtClean="0">
                <a:latin typeface="+mn-lt"/>
              </a:rPr>
              <a:t>rate.</a:t>
            </a:r>
            <a:endParaRPr lang="ru-RU" sz="2400" dirty="0">
              <a:latin typeface="+mn-lt"/>
            </a:endParaRPr>
          </a:p>
          <a:p>
            <a:pPr lvl="0">
              <a:spcBef>
                <a:spcPts val="300"/>
              </a:spcBef>
              <a:buNone/>
            </a:pPr>
            <a:r>
              <a:rPr lang="ru-RU" sz="2400" dirty="0" smtClean="0">
                <a:latin typeface="+mn-lt"/>
              </a:rPr>
              <a:t>- </a:t>
            </a:r>
            <a:r>
              <a:rPr lang="en-US" sz="2400" dirty="0" smtClean="0">
                <a:latin typeface="+mn-lt"/>
              </a:rPr>
              <a:t>Diversification </a:t>
            </a:r>
            <a:r>
              <a:rPr lang="en-US" sz="2400" dirty="0">
                <a:latin typeface="+mn-lt"/>
              </a:rPr>
              <a:t>by adapting alarms on fixed equipment to current </a:t>
            </a:r>
            <a:r>
              <a:rPr lang="en-US" sz="2400" dirty="0" smtClean="0">
                <a:latin typeface="+mn-lt"/>
              </a:rPr>
              <a:t>work.</a:t>
            </a:r>
            <a:endParaRPr lang="ru-RU" sz="2400" dirty="0">
              <a:latin typeface="+mn-lt"/>
            </a:endParaRPr>
          </a:p>
          <a:p>
            <a:pPr lvl="0">
              <a:spcBef>
                <a:spcPts val="300"/>
              </a:spcBef>
              <a:buNone/>
            </a:pPr>
            <a:r>
              <a:rPr lang="ru-RU" sz="2400" dirty="0" smtClean="0">
                <a:latin typeface="+mn-lt"/>
              </a:rPr>
              <a:t>- </a:t>
            </a:r>
            <a:r>
              <a:rPr lang="en-US" sz="2400" dirty="0" smtClean="0">
                <a:latin typeface="+mn-lt"/>
              </a:rPr>
              <a:t>Targeted </a:t>
            </a:r>
            <a:r>
              <a:rPr lang="en-US" sz="2400" dirty="0">
                <a:latin typeface="+mn-lt"/>
              </a:rPr>
              <a:t>instrument training for radiation protection personnel </a:t>
            </a:r>
            <a:endParaRPr lang="ru-RU" sz="2400" dirty="0">
              <a:latin typeface="+mn-lt"/>
            </a:endParaRPr>
          </a:p>
          <a:p>
            <a:pPr lvl="0">
              <a:spcBef>
                <a:spcPts val="300"/>
              </a:spcBef>
              <a:buNone/>
            </a:pPr>
            <a:r>
              <a:rPr lang="en-US" sz="2400" dirty="0">
                <a:latin typeface="+mn-lt"/>
              </a:rPr>
              <a:t>Investigation interviews with staff </a:t>
            </a:r>
            <a:r>
              <a:rPr lang="en-US" sz="2400" dirty="0" smtClean="0">
                <a:latin typeface="+mn-lt"/>
              </a:rPr>
              <a:t>involved.</a:t>
            </a:r>
            <a:endParaRPr lang="ru-RU" sz="2400" dirty="0">
              <a:latin typeface="+mn-lt"/>
            </a:endParaRPr>
          </a:p>
          <a:p>
            <a:pPr lvl="0">
              <a:spcBef>
                <a:spcPts val="300"/>
              </a:spcBef>
              <a:buNone/>
            </a:pPr>
            <a:r>
              <a:rPr lang="ru-RU" sz="2400" dirty="0" smtClean="0">
                <a:latin typeface="+mn-lt"/>
              </a:rPr>
              <a:t>- </a:t>
            </a:r>
            <a:r>
              <a:rPr lang="en-US" sz="2400" dirty="0" smtClean="0">
                <a:latin typeface="+mn-lt"/>
              </a:rPr>
              <a:t>Event verification.</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3789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lvl="0">
              <a:spcBef>
                <a:spcPts val="300"/>
              </a:spcBef>
              <a:buNone/>
            </a:pPr>
            <a:r>
              <a:rPr lang="ru-RU" sz="2400" dirty="0" smtClean="0">
                <a:latin typeface="+mn-lt"/>
              </a:rPr>
              <a:t>- </a:t>
            </a:r>
            <a:r>
              <a:rPr lang="en-US" sz="2400" dirty="0" smtClean="0">
                <a:latin typeface="+mn-lt"/>
              </a:rPr>
              <a:t>Human</a:t>
            </a:r>
            <a:r>
              <a:rPr lang="en-US" sz="2400" dirty="0">
                <a:latin typeface="+mn-lt"/>
              </a:rPr>
              <a:t>, Technology, Organisation investigation and investigation within the </a:t>
            </a:r>
            <a:r>
              <a:rPr lang="en-US" sz="2400" dirty="0" smtClean="0">
                <a:latin typeface="+mn-lt"/>
              </a:rPr>
              <a:t>HP department </a:t>
            </a:r>
            <a:r>
              <a:rPr lang="en-US" sz="2400" dirty="0">
                <a:latin typeface="+mn-lt"/>
              </a:rPr>
              <a:t>initiated to identify long-term </a:t>
            </a:r>
            <a:r>
              <a:rPr lang="en-US" sz="2400" dirty="0" smtClean="0">
                <a:latin typeface="+mn-lt"/>
              </a:rPr>
              <a:t>measures.</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082183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960522"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en-US" altLang="ru-RU" sz="2400" b="0" dirty="0" smtClean="0">
                <a:latin typeface="Calibri" panose="020F0502020204030204" pitchFamily="34" charset="0"/>
              </a:rPr>
              <a:t>Borssele NPP</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Netherlands</a:t>
            </a:r>
            <a:r>
              <a:rPr lang="ru-RU" altLang="ru-RU" sz="2400" b="0" dirty="0" smtClean="0">
                <a:latin typeface="Calibri" panose="020F0502020204030204" pitchFamily="34" charset="0"/>
              </a:rPr>
              <a:t>):</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1</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unit</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en-US" altLang="ru-RU" sz="2000" b="0" dirty="0" smtClean="0">
                <a:latin typeface="Calibri" panose="020F0502020204030204" pitchFamily="34" charset="0"/>
              </a:rPr>
              <a:t>Reactor type</a:t>
            </a:r>
            <a:r>
              <a:rPr lang="ru-RU" altLang="en-US" sz="2000" b="0" dirty="0" smtClean="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en-US" altLang="en-US" sz="2000" b="0" dirty="0" smtClean="0">
                <a:latin typeface="Calibri" panose="020F0502020204030204" pitchFamily="34" charset="0"/>
              </a:rPr>
              <a:t>Power</a:t>
            </a:r>
            <a:r>
              <a:rPr lang="ru-RU" altLang="en-US" sz="2000" b="0" dirty="0" smtClean="0">
                <a:latin typeface="Calibri" panose="020F0502020204030204" pitchFamily="34" charset="0"/>
              </a:rPr>
              <a:t>:</a:t>
            </a:r>
            <a:endParaRPr lang="ru-RU" altLang="en-US" sz="2000" b="0" dirty="0">
              <a:latin typeface="Calibri" panose="020F0502020204030204" pitchFamily="34" charset="0"/>
            </a:endParaRPr>
          </a:p>
          <a:p>
            <a:pPr>
              <a:spcBef>
                <a:spcPct val="0"/>
              </a:spcBef>
              <a:buClrTx/>
              <a:buSzTx/>
              <a:buNone/>
            </a:pPr>
            <a:r>
              <a:rPr lang="en-US" altLang="en-US" sz="2000" dirty="0" smtClean="0">
                <a:latin typeface="Calibri" panose="020F0502020204030204" pitchFamily="34" charset="0"/>
              </a:rPr>
              <a:t>Unit</a:t>
            </a:r>
            <a:r>
              <a:rPr lang="ru-RU" altLang="en-US" sz="2000" dirty="0" smtClean="0">
                <a:latin typeface="Calibri" panose="020F0502020204030204" pitchFamily="34" charset="0"/>
              </a:rPr>
              <a:t> </a:t>
            </a:r>
            <a:r>
              <a:rPr lang="en-US" altLang="en-US" sz="2000" dirty="0" smtClean="0">
                <a:latin typeface="Calibri" panose="020F0502020204030204" pitchFamily="34" charset="0"/>
              </a:rPr>
              <a:t>1</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515</a:t>
            </a:r>
            <a:r>
              <a:rPr lang="ru-RU" altLang="en-US" sz="2000" dirty="0" smtClean="0">
                <a:latin typeface="Calibri" panose="020F0502020204030204" pitchFamily="34" charset="0"/>
              </a:rPr>
              <a:t> </a:t>
            </a:r>
            <a:r>
              <a:rPr lang="en-US" altLang="en-US" sz="2000" dirty="0" smtClean="0">
                <a:latin typeface="Calibri" panose="020F0502020204030204" pitchFamily="34" charset="0"/>
              </a:rPr>
              <a:t>MWe</a:t>
            </a:r>
            <a:endParaRPr lang="en-US"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560888"/>
            <a:ext cx="8002587"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Event date</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04</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08</a:t>
            </a:r>
            <a:r>
              <a:rPr lang="ru-RU" altLang="en-US" sz="2200" b="0" dirty="0" smtClean="0">
                <a:solidFill>
                  <a:srgbClr val="0000FF"/>
                </a:solidFill>
                <a:latin typeface="Calibri" panose="020F0502020204030204" pitchFamily="34" charset="0"/>
              </a:rPr>
              <a:t>.20</a:t>
            </a:r>
            <a:r>
              <a:rPr lang="en-US" altLang="en-US" sz="2200" b="0" dirty="0" smtClean="0">
                <a:solidFill>
                  <a:srgbClr val="0000FF"/>
                </a:solidFill>
                <a:latin typeface="Calibri" panose="020F0502020204030204" pitchFamily="34" charset="0"/>
              </a:rPr>
              <a:t>18</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Unit</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Borssele</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1</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en-US" sz="2400" b="1" dirty="0" smtClean="0">
                <a:solidFill>
                  <a:srgbClr val="7030A0"/>
                </a:solidFill>
                <a:latin typeface="Calibri" panose="020F0502020204030204" pitchFamily="34" charset="0"/>
              </a:rPr>
              <a:t>Reactor </a:t>
            </a:r>
            <a:r>
              <a:rPr lang="en-US" sz="2400" b="1" dirty="0">
                <a:solidFill>
                  <a:srgbClr val="7030A0"/>
                </a:solidFill>
                <a:latin typeface="Calibri" panose="020F0502020204030204" pitchFamily="34" charset="0"/>
              </a:rPr>
              <a:t>Protection System Failure Led to Scram and Major Degradation of RCP </a:t>
            </a:r>
            <a:r>
              <a:rPr lang="en-US" sz="2400" b="1" dirty="0" smtClean="0">
                <a:solidFill>
                  <a:srgbClr val="7030A0"/>
                </a:solidFill>
                <a:latin typeface="Calibri" panose="020F0502020204030204" pitchFamily="34" charset="0"/>
              </a:rPr>
              <a:t>Pump</a:t>
            </a:r>
            <a:endParaRPr lang="en-US" altLang="ru-RU" sz="2400" b="1" dirty="0" smtClean="0">
              <a:solidFill>
                <a:srgbClr val="7030A0"/>
              </a:solidFill>
              <a:latin typeface="Calibri" panose="020F0502020204030204" pitchFamily="34" charset="0"/>
            </a:endParaRPr>
          </a:p>
          <a:p>
            <a:pPr>
              <a:spcBef>
                <a:spcPct val="0"/>
              </a:spcBef>
              <a:buClrTx/>
              <a:buSzTx/>
              <a:buFontTx/>
              <a:buNone/>
            </a:pPr>
            <a:r>
              <a:rPr lang="en-US" altLang="ru-RU" sz="2200" b="0" dirty="0" smtClean="0">
                <a:solidFill>
                  <a:srgbClr val="0000FF"/>
                </a:solidFill>
                <a:latin typeface="Calibri" panose="020F0502020204030204" pitchFamily="34" charset="0"/>
              </a:rPr>
              <a:t>Event report:</a:t>
            </a:r>
            <a:r>
              <a:rPr lang="ru-RU" altLang="ru-RU" sz="2200" b="0" dirty="0" smtClean="0">
                <a:solidFill>
                  <a:srgbClr val="0000FF"/>
                </a:solidFill>
                <a:latin typeface="Calibri" panose="020F0502020204030204" pitchFamily="34" charset="0"/>
              </a:rPr>
              <a:t> </a:t>
            </a:r>
            <a:r>
              <a:rPr lang="en-GB" altLang="en-US" sz="2200" b="0" dirty="0" smtClean="0">
                <a:solidFill>
                  <a:srgbClr val="0000FF"/>
                </a:solidFill>
                <a:latin typeface="Calibri" panose="020F0502020204030204" pitchFamily="34" charset="0"/>
              </a:rPr>
              <a:t>WER PAR</a:t>
            </a:r>
            <a:r>
              <a:rPr lang="en-US" altLang="en-US" sz="2200" b="0" dirty="0" smtClean="0">
                <a:solidFill>
                  <a:srgbClr val="0000FF"/>
                </a:solidFill>
                <a:latin typeface="Calibri" panose="020F0502020204030204" pitchFamily="34" charset="0"/>
              </a:rPr>
              <a:t> 18</a:t>
            </a:r>
            <a:r>
              <a:rPr lang="en-GB" altLang="en-US" sz="2200" b="0" dirty="0" smtClean="0">
                <a:solidFill>
                  <a:srgbClr val="0000FF"/>
                </a:solidFill>
                <a:latin typeface="Calibri" panose="020F0502020204030204" pitchFamily="34" charset="0"/>
              </a:rPr>
              <a:t>-0765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en-US" altLang="en-US" sz="3200" dirty="0" smtClean="0">
                <a:latin typeface="Calibri" panose="020F0502020204030204" pitchFamily="34" charset="0"/>
              </a:rPr>
              <a:t>Event at Borssele</a:t>
            </a:r>
            <a:r>
              <a:rPr lang="ru-RU" altLang="en-US" sz="3200" dirty="0" smtClean="0">
                <a:latin typeface="Calibri" panose="020F0502020204030204" pitchFamily="34" charset="0"/>
              </a:rPr>
              <a:t>-</a:t>
            </a:r>
            <a:r>
              <a:rPr lang="en-US" altLang="en-US" sz="3200" dirty="0" smtClean="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18</a:t>
            </a:fld>
            <a:endParaRPr lang="en-US" altLang="ru-RU" dirty="0"/>
          </a:p>
        </p:txBody>
      </p:sp>
      <p:sp>
        <p:nvSpPr>
          <p:cNvPr id="10"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9" name="Рисунок 8"/>
          <p:cNvPicPr>
            <a:picLocks noChangeAspect="1"/>
          </p:cNvPicPr>
          <p:nvPr/>
        </p:nvPicPr>
        <p:blipFill>
          <a:blip r:embed="rId3"/>
          <a:stretch>
            <a:fillRect/>
          </a:stretch>
        </p:blipFill>
        <p:spPr>
          <a:xfrm>
            <a:off x="249385" y="1432951"/>
            <a:ext cx="4547253" cy="3032983"/>
          </a:xfrm>
          <a:prstGeom prst="rect">
            <a:avLst/>
          </a:prstGeom>
        </p:spPr>
      </p:pic>
    </p:spTree>
    <p:extLst>
      <p:ext uri="{BB962C8B-B14F-4D97-AF65-F5344CB8AC3E}">
        <p14:creationId xmlns:p14="http://schemas.microsoft.com/office/powerpoint/2010/main" val="1560070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Short 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US" sz="2400" dirty="0" smtClean="0">
                <a:latin typeface="Calibri" panose="020F0502020204030204" pitchFamily="34" charset="0"/>
              </a:rPr>
              <a:t>On 04/08/2018 </a:t>
            </a:r>
            <a:r>
              <a:rPr lang="en-US" sz="2400" dirty="0">
                <a:latin typeface="Calibri" panose="020F0502020204030204" pitchFamily="34" charset="0"/>
              </a:rPr>
              <a:t>with unit </a:t>
            </a:r>
            <a:r>
              <a:rPr lang="en-US" sz="2400" dirty="0" smtClean="0">
                <a:latin typeface="Calibri" panose="020F0502020204030204" pitchFamily="34" charset="0"/>
              </a:rPr>
              <a:t>1 at </a:t>
            </a:r>
            <a:r>
              <a:rPr lang="en-US" sz="2400" dirty="0">
                <a:latin typeface="Calibri" panose="020F0502020204030204" pitchFamily="34" charset="0"/>
              </a:rPr>
              <a:t>power steady operation, an interruption of the reactor protection system (RPS) pulse train lasting less than 150 </a:t>
            </a:r>
            <a:r>
              <a:rPr lang="en-US" sz="2400" dirty="0" smtClean="0">
                <a:latin typeface="Calibri" panose="020F0502020204030204" pitchFamily="34" charset="0"/>
              </a:rPr>
              <a:t>milliseconds </a:t>
            </a:r>
            <a:r>
              <a:rPr lang="en-US" sz="2400" dirty="0">
                <a:latin typeface="Calibri" panose="020F0502020204030204" pitchFamily="34" charset="0"/>
              </a:rPr>
              <a:t>resulted in an automatic reactor SCRAM. Reactor coolant pump 2 (RCP) failed to stop, causing significant damage to its bearings and sealing gland due to lack of lubrication and </a:t>
            </a:r>
            <a:r>
              <a:rPr lang="en-US" sz="2400" dirty="0" smtClean="0">
                <a:latin typeface="Calibri" panose="020F0502020204030204" pitchFamily="34" charset="0"/>
              </a:rPr>
              <a:t>150 m3 </a:t>
            </a:r>
            <a:r>
              <a:rPr lang="en-US" sz="2400" dirty="0">
                <a:latin typeface="Calibri" panose="020F0502020204030204" pitchFamily="34" charset="0"/>
              </a:rPr>
              <a:t>of </a:t>
            </a:r>
            <a:r>
              <a:rPr lang="en-US" sz="2400" dirty="0" smtClean="0">
                <a:latin typeface="Calibri" panose="020F0502020204030204" pitchFamily="34" charset="0"/>
              </a:rPr>
              <a:t>borated </a:t>
            </a:r>
            <a:r>
              <a:rPr lang="en-US" sz="2400" dirty="0">
                <a:latin typeface="Calibri" panose="020F0502020204030204" pitchFamily="34" charset="0"/>
              </a:rPr>
              <a:t>water went in the reactor sump. </a:t>
            </a:r>
            <a:r>
              <a:rPr lang="en-US" sz="2400" i="1" dirty="0">
                <a:latin typeface="Calibri" panose="020F0502020204030204" pitchFamily="34" charset="0"/>
              </a:rPr>
              <a:t>The root cause </a:t>
            </a:r>
            <a:r>
              <a:rPr lang="en-US" sz="2400" dirty="0">
                <a:latin typeface="Calibri" panose="020F0502020204030204" pitchFamily="34" charset="0"/>
              </a:rPr>
              <a:t>of the RPS interruption was a design weakness on an electronic card (Siemens type BSX46-16 RTG module K110), identified and accepted with a low (random) failure probability during a modification in 1997</a:t>
            </a:r>
            <a:r>
              <a:rPr lang="en-US" sz="2400" dirty="0" smtClean="0">
                <a:latin typeface="Calibri" panose="020F0502020204030204" pitchFamily="34" charset="0"/>
              </a:rPr>
              <a:t>.</a:t>
            </a: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19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834836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559837" y="2768142"/>
            <a:ext cx="7810811" cy="2164080"/>
          </a:xfrm>
          <a:prstGeom prst="rect">
            <a:avLst/>
          </a:prstGeom>
          <a:noFill/>
          <a:ln>
            <a:noFill/>
          </a:ln>
          <a:extLst/>
        </p:spPr>
        <p:txBody>
          <a:bodyPr/>
          <a:lstStyle>
            <a:lvl1pPr algn="l" defTabSz="457200" rtl="0" eaLnBrk="0" fontAlgn="base" hangingPunct="0">
              <a:spcBef>
                <a:spcPct val="0"/>
              </a:spcBef>
              <a:spcAft>
                <a:spcPct val="0"/>
              </a:spcAft>
              <a:defRPr sz="3600" b="0" kern="1200" cap="none" baseline="0">
                <a:solidFill>
                  <a:srgbClr val="0D499C"/>
                </a:solidFill>
                <a:latin typeface="+mj-lt"/>
                <a:ea typeface="+mj-ea"/>
                <a:cs typeface="+mj-cs"/>
              </a:defRPr>
            </a:lvl1pPr>
            <a:lvl2pPr algn="l" defTabSz="457200" rtl="0" eaLnBrk="0" fontAlgn="base" hangingPunct="0">
              <a:spcBef>
                <a:spcPct val="0"/>
              </a:spcBef>
              <a:spcAft>
                <a:spcPct val="0"/>
              </a:spcAft>
              <a:defRPr sz="4400">
                <a:solidFill>
                  <a:srgbClr val="0D499C"/>
                </a:solidFill>
                <a:latin typeface="Calibri" panose="020F0502020204030204" pitchFamily="34" charset="0"/>
              </a:defRPr>
            </a:lvl2pPr>
            <a:lvl3pPr algn="l" defTabSz="457200" rtl="0" eaLnBrk="0" fontAlgn="base" hangingPunct="0">
              <a:spcBef>
                <a:spcPct val="0"/>
              </a:spcBef>
              <a:spcAft>
                <a:spcPct val="0"/>
              </a:spcAft>
              <a:defRPr sz="4400">
                <a:solidFill>
                  <a:srgbClr val="0D499C"/>
                </a:solidFill>
                <a:latin typeface="Calibri" panose="020F0502020204030204" pitchFamily="34" charset="0"/>
              </a:defRPr>
            </a:lvl3pPr>
            <a:lvl4pPr algn="l" defTabSz="457200" rtl="0" eaLnBrk="0" fontAlgn="base" hangingPunct="0">
              <a:spcBef>
                <a:spcPct val="0"/>
              </a:spcBef>
              <a:spcAft>
                <a:spcPct val="0"/>
              </a:spcAft>
              <a:defRPr sz="4400">
                <a:solidFill>
                  <a:srgbClr val="0D499C"/>
                </a:solidFill>
                <a:latin typeface="Calibri" panose="020F0502020204030204" pitchFamily="34" charset="0"/>
              </a:defRPr>
            </a:lvl4pPr>
            <a:lvl5pPr algn="l" defTabSz="457200" rtl="0" eaLnBrk="0" fontAlgn="base" hangingPunct="0">
              <a:spcBef>
                <a:spcPct val="0"/>
              </a:spcBef>
              <a:spcAft>
                <a:spcPct val="0"/>
              </a:spcAft>
              <a:defRPr sz="4400">
                <a:solidFill>
                  <a:srgbClr val="0D499C"/>
                </a:solidFill>
                <a:latin typeface="Calibri" panose="020F0502020204030204" pitchFamily="34" charset="0"/>
              </a:defRPr>
            </a:lvl5pPr>
            <a:lvl6pPr marL="457200" algn="l" defTabSz="457200" rtl="0" fontAlgn="base">
              <a:spcBef>
                <a:spcPct val="0"/>
              </a:spcBef>
              <a:spcAft>
                <a:spcPct val="0"/>
              </a:spcAft>
              <a:defRPr sz="4400">
                <a:solidFill>
                  <a:srgbClr val="0D499C"/>
                </a:solidFill>
                <a:latin typeface="Calibri" panose="020F0502020204030204" pitchFamily="34" charset="0"/>
              </a:defRPr>
            </a:lvl6pPr>
            <a:lvl7pPr marL="914400" algn="l" defTabSz="457200" rtl="0" fontAlgn="base">
              <a:spcBef>
                <a:spcPct val="0"/>
              </a:spcBef>
              <a:spcAft>
                <a:spcPct val="0"/>
              </a:spcAft>
              <a:defRPr sz="4400">
                <a:solidFill>
                  <a:srgbClr val="0D499C"/>
                </a:solidFill>
                <a:latin typeface="Calibri" panose="020F0502020204030204" pitchFamily="34" charset="0"/>
              </a:defRPr>
            </a:lvl7pPr>
            <a:lvl8pPr marL="1371600" algn="l" defTabSz="457200" rtl="0" fontAlgn="base">
              <a:spcBef>
                <a:spcPct val="0"/>
              </a:spcBef>
              <a:spcAft>
                <a:spcPct val="0"/>
              </a:spcAft>
              <a:defRPr sz="4400">
                <a:solidFill>
                  <a:srgbClr val="0D499C"/>
                </a:solidFill>
                <a:latin typeface="Calibri" panose="020F0502020204030204" pitchFamily="34" charset="0"/>
              </a:defRPr>
            </a:lvl8pPr>
            <a:lvl9pPr marL="1828800" algn="l" defTabSz="457200" rtl="0" fontAlgn="base">
              <a:spcBef>
                <a:spcPct val="0"/>
              </a:spcBef>
              <a:spcAft>
                <a:spcPct val="0"/>
              </a:spcAft>
              <a:defRPr sz="4400">
                <a:solidFill>
                  <a:srgbClr val="0D499C"/>
                </a:solidFill>
                <a:latin typeface="Calibri" panose="020F0502020204030204" pitchFamily="34" charset="0"/>
              </a:defRPr>
            </a:lvl9pPr>
          </a:lstStyle>
          <a:p>
            <a:pPr algn="ctr">
              <a:defRPr/>
            </a:pPr>
            <a:r>
              <a:rPr lang="en-US" sz="4400" dirty="0" smtClean="0">
                <a:effectLst>
                  <a:outerShdw blurRad="38100" dist="38100" dir="2700000" algn="tl">
                    <a:srgbClr val="C0C0C0"/>
                  </a:outerShdw>
                </a:effectLst>
                <a:latin typeface="Calibri" panose="020F0502020204030204" pitchFamily="34" charset="0"/>
              </a:rPr>
              <a:t>Summary </a:t>
            </a:r>
            <a:r>
              <a:rPr lang="en-US" sz="4400" dirty="0">
                <a:effectLst>
                  <a:outerShdw blurRad="38100" dist="38100" dir="2700000" algn="tl">
                    <a:srgbClr val="C0C0C0"/>
                  </a:outerShdw>
                </a:effectLst>
                <a:latin typeface="Calibri" panose="020F0502020204030204" pitchFamily="34" charset="0"/>
              </a:rPr>
              <a:t>of significant </a:t>
            </a:r>
            <a:r>
              <a:rPr lang="en-US" sz="4400" dirty="0" smtClean="0">
                <a:effectLst>
                  <a:outerShdw blurRad="38100" dist="38100" dir="2700000" algn="tl">
                    <a:srgbClr val="C0C0C0"/>
                  </a:outerShdw>
                </a:effectLst>
                <a:latin typeface="Calibri" panose="020F0502020204030204" pitchFamily="34" charset="0"/>
              </a:rPr>
              <a:t>events</a:t>
            </a:r>
            <a:br>
              <a:rPr lang="en-US" sz="4400" dirty="0" smtClean="0">
                <a:effectLst>
                  <a:outerShdw blurRad="38100" dist="38100" dir="2700000" algn="tl">
                    <a:srgbClr val="C0C0C0"/>
                  </a:outerShdw>
                </a:effectLst>
                <a:latin typeface="Calibri" panose="020F0502020204030204" pitchFamily="34" charset="0"/>
              </a:rPr>
            </a:br>
            <a:r>
              <a:rPr lang="en-US" sz="4400" dirty="0" smtClean="0">
                <a:effectLst>
                  <a:outerShdw blurRad="38100" dist="38100" dir="2700000" algn="tl">
                    <a:srgbClr val="C0C0C0"/>
                  </a:outerShdw>
                </a:effectLst>
                <a:latin typeface="Calibri" panose="020F0502020204030204" pitchFamily="34" charset="0"/>
              </a:rPr>
              <a:t>at </a:t>
            </a:r>
            <a:r>
              <a:rPr lang="en-US" sz="4400" dirty="0">
                <a:effectLst>
                  <a:outerShdw blurRad="38100" dist="38100" dir="2700000" algn="tl">
                    <a:srgbClr val="C0C0C0"/>
                  </a:outerShdw>
                </a:effectLst>
                <a:latin typeface="Calibri" panose="020F0502020204030204" pitchFamily="34" charset="0"/>
              </a:rPr>
              <a:t>NPPs</a:t>
            </a:r>
            <a:r>
              <a:rPr lang="ru-RU" sz="4400" dirty="0">
                <a:effectLst>
                  <a:outerShdw blurRad="38100" dist="38100" dir="2700000" algn="tl">
                    <a:srgbClr val="C0C0C0"/>
                  </a:outerShdw>
                </a:effectLst>
                <a:latin typeface="Calibri" panose="020F0502020204030204" pitchFamily="34" charset="0"/>
              </a:rPr>
              <a:t/>
            </a:r>
            <a:br>
              <a:rPr lang="ru-RU" sz="4400" dirty="0">
                <a:effectLst>
                  <a:outerShdw blurRad="38100" dist="38100" dir="2700000" algn="tl">
                    <a:srgbClr val="C0C0C0"/>
                  </a:outerShdw>
                </a:effectLst>
                <a:latin typeface="Calibri" panose="020F0502020204030204" pitchFamily="34" charset="0"/>
              </a:rPr>
            </a:br>
            <a:r>
              <a:rPr lang="en-US" sz="4400" dirty="0">
                <a:effectLst>
                  <a:outerShdw blurRad="38100" dist="38100" dir="2700000" algn="tl">
                    <a:srgbClr val="C0C0C0"/>
                  </a:outerShdw>
                </a:effectLst>
                <a:latin typeface="Calibri" panose="020F0502020204030204" pitchFamily="34" charset="0"/>
              </a:rPr>
              <a:t>of WANO AC, PC and TC</a:t>
            </a:r>
            <a:endParaRPr lang="ru-RU" sz="4400" dirty="0">
              <a:effectLst>
                <a:outerShdw blurRad="38100" dist="38100" dir="2700000" algn="tl">
                  <a:srgbClr val="C0C0C0"/>
                </a:outerShdw>
              </a:effectLst>
              <a:latin typeface="Calibri" panose="020F0502020204030204" pitchFamily="34" charset="0"/>
            </a:endParaRPr>
          </a:p>
        </p:txBody>
      </p:sp>
      <p:sp>
        <p:nvSpPr>
          <p:cNvPr id="4" name="Title 3"/>
          <p:cNvSpPr>
            <a:spLocks noGrp="1"/>
          </p:cNvSpPr>
          <p:nvPr>
            <p:ph type="title"/>
          </p:nvPr>
        </p:nvSpPr>
        <p:spPr>
          <a:xfrm>
            <a:off x="961231" y="5001492"/>
            <a:ext cx="7046696" cy="774066"/>
          </a:xfrm>
        </p:spPr>
        <p:txBody>
          <a:bodyPr/>
          <a:lstStyle/>
          <a:p>
            <a:pPr algn="ctr" eaLnBrk="1" hangingPunct="1"/>
            <a:r>
              <a:rPr lang="en-US" altLang="ru-RU" sz="4000" dirty="0" smtClean="0">
                <a:effectLst>
                  <a:outerShdw blurRad="38100" dist="38100" dir="2700000" algn="tl">
                    <a:srgbClr val="C0C0C0"/>
                  </a:outerShdw>
                </a:effectLst>
                <a:latin typeface="Calibri" panose="020F0502020204030204" pitchFamily="34" charset="0"/>
              </a:rPr>
              <a:t>May</a:t>
            </a:r>
            <a:r>
              <a:rPr lang="ru-RU" altLang="ru-RU" sz="4000" dirty="0" smtClean="0">
                <a:effectLst>
                  <a:outerShdw blurRad="38100" dist="38100" dir="2700000" algn="tl">
                    <a:srgbClr val="C0C0C0"/>
                  </a:outerShdw>
                </a:effectLst>
                <a:latin typeface="Calibri" panose="020F0502020204030204" pitchFamily="34" charset="0"/>
              </a:rPr>
              <a:t> 20</a:t>
            </a:r>
            <a:r>
              <a:rPr lang="en-US" altLang="ru-RU" sz="4000" dirty="0" smtClean="0">
                <a:effectLst>
                  <a:outerShdw blurRad="38100" dist="38100" dir="2700000" algn="tl">
                    <a:srgbClr val="C0C0C0"/>
                  </a:outerShdw>
                </a:effectLst>
                <a:latin typeface="Calibri" panose="020F0502020204030204" pitchFamily="34" charset="0"/>
              </a:rPr>
              <a:t>20</a:t>
            </a:r>
            <a:endParaRPr lang="en-GB" altLang="ru-RU" sz="4000" dirty="0">
              <a:effectLst>
                <a:outerShdw blurRad="38100" dist="38100" dir="2700000" algn="tl">
                  <a:srgbClr val="C0C0C0"/>
                </a:outerShdw>
              </a:effectLst>
              <a:latin typeface="Calibri" panose="020F0502020204030204" pitchFamily="34" charset="0"/>
            </a:endParaRPr>
          </a:p>
        </p:txBody>
      </p:sp>
      <p:sp>
        <p:nvSpPr>
          <p:cNvPr id="3" name="Прямоугольник 2"/>
          <p:cNvSpPr/>
          <p:nvPr/>
        </p:nvSpPr>
        <p:spPr>
          <a:xfrm>
            <a:off x="559837" y="847589"/>
            <a:ext cx="7184854" cy="1077218"/>
          </a:xfrm>
          <a:prstGeom prst="rect">
            <a:avLst/>
          </a:prstGeom>
        </p:spPr>
        <p:txBody>
          <a:bodyPr wrap="square">
            <a:spAutoFit/>
          </a:bodyPr>
          <a:lstStyle/>
          <a:p>
            <a:pPr algn="ctr"/>
            <a:r>
              <a:rPr lang="en-US" altLang="ru-RU" sz="3200" dirty="0" smtClean="0">
                <a:solidFill>
                  <a:schemeClr val="tx2">
                    <a:lumMod val="75000"/>
                  </a:schemeClr>
                </a:solidFill>
                <a:effectLst>
                  <a:outerShdw blurRad="38100" dist="38100" dir="2700000" algn="tl">
                    <a:srgbClr val="000000">
                      <a:alpha val="43137"/>
                    </a:srgbClr>
                  </a:outerShdw>
                </a:effectLst>
              </a:rPr>
              <a:t>Operating Experience Programme</a:t>
            </a:r>
            <a:r>
              <a:rPr lang="ru-RU" altLang="ru-RU" sz="3200" dirty="0" smtClean="0">
                <a:solidFill>
                  <a:schemeClr val="tx2">
                    <a:lumMod val="75000"/>
                  </a:schemeClr>
                </a:solidFill>
                <a:effectLst>
                  <a:outerShdw blurRad="38100" dist="38100" dir="2700000" algn="tl">
                    <a:srgbClr val="000000">
                      <a:alpha val="43137"/>
                    </a:srgbClr>
                  </a:outerShdw>
                </a:effectLst>
              </a:rPr>
              <a:t/>
            </a:r>
            <a:br>
              <a:rPr lang="ru-RU" altLang="ru-RU" sz="3200" dirty="0" smtClean="0">
                <a:solidFill>
                  <a:schemeClr val="tx2">
                    <a:lumMod val="75000"/>
                  </a:schemeClr>
                </a:solidFill>
                <a:effectLst>
                  <a:outerShdw blurRad="38100" dist="38100" dir="2700000" algn="tl">
                    <a:srgbClr val="000000">
                      <a:alpha val="43137"/>
                    </a:srgbClr>
                  </a:outerShdw>
                </a:effectLst>
              </a:rPr>
            </a:br>
            <a:r>
              <a:rPr lang="en-US" altLang="ru-RU" sz="3200" dirty="0" smtClean="0">
                <a:solidFill>
                  <a:schemeClr val="tx2">
                    <a:lumMod val="75000"/>
                  </a:schemeClr>
                </a:solidFill>
                <a:effectLst>
                  <a:outerShdw blurRad="38100" dist="38100" dir="2700000" algn="tl">
                    <a:srgbClr val="000000">
                      <a:alpha val="43137"/>
                    </a:srgbClr>
                  </a:outerShdw>
                </a:effectLst>
              </a:rPr>
              <a:t>WANO</a:t>
            </a:r>
            <a:r>
              <a:rPr lang="ru-RU" altLang="ru-RU" sz="3200" dirty="0" smtClean="0">
                <a:solidFill>
                  <a:schemeClr val="tx2">
                    <a:lumMod val="75000"/>
                  </a:schemeClr>
                </a:solidFill>
                <a:effectLst>
                  <a:outerShdw blurRad="38100" dist="38100" dir="2700000" algn="tl">
                    <a:srgbClr val="000000">
                      <a:alpha val="43137"/>
                    </a:srgbClr>
                  </a:outerShdw>
                </a:effectLst>
              </a:rPr>
              <a:t>-</a:t>
            </a:r>
            <a:r>
              <a:rPr lang="en-US" altLang="ru-RU" sz="3200" dirty="0" smtClean="0">
                <a:solidFill>
                  <a:schemeClr val="tx2">
                    <a:lumMod val="75000"/>
                  </a:schemeClr>
                </a:solidFill>
                <a:effectLst>
                  <a:outerShdw blurRad="38100" dist="38100" dir="2700000" algn="tl">
                    <a:srgbClr val="000000">
                      <a:alpha val="43137"/>
                    </a:srgbClr>
                  </a:outerShdw>
                </a:effectLst>
              </a:rPr>
              <a:t>MC</a:t>
            </a:r>
            <a:endParaRPr lang="ru-RU" sz="3200" dirty="0">
              <a:effectLst>
                <a:outerShdw blurRad="38100" dist="38100" dir="2700000" algn="tl">
                  <a:srgbClr val="000000">
                    <a:alpha val="43137"/>
                  </a:srgbClr>
                </a:outerShdw>
              </a:effectLst>
            </a:endParaRPr>
          </a:p>
        </p:txBody>
      </p:sp>
      <p:sp>
        <p:nvSpPr>
          <p:cNvPr id="5" name="Прямоугольник 4"/>
          <p:cNvSpPr/>
          <p:nvPr/>
        </p:nvSpPr>
        <p:spPr>
          <a:xfrm>
            <a:off x="2202870" y="6126140"/>
            <a:ext cx="4572000" cy="338554"/>
          </a:xfrm>
          <a:prstGeom prst="rect">
            <a:avLst/>
          </a:prstGeom>
        </p:spPr>
        <p:txBody>
          <a:bodyPr>
            <a:spAutoFit/>
          </a:bodyPr>
          <a:lstStyle/>
          <a:p>
            <a:pPr algn="ctr">
              <a:defRPr/>
            </a:pPr>
            <a:r>
              <a:rPr lang="en-US" sz="1600" b="1" dirty="0" smtClean="0"/>
              <a:t>LIMITED </a:t>
            </a:r>
            <a:r>
              <a:rPr lang="en-US" sz="1600" b="1" dirty="0"/>
              <a:t>DISTRIBUTION</a:t>
            </a:r>
          </a:p>
        </p:txBody>
      </p:sp>
    </p:spTree>
    <p:extLst>
      <p:ext uri="{BB962C8B-B14F-4D97-AF65-F5344CB8AC3E}">
        <p14:creationId xmlns:p14="http://schemas.microsoft.com/office/powerpoint/2010/main" val="3026290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sz="2400" dirty="0" smtClean="0">
                <a:latin typeface="Calibri" panose="020F0502020204030204" pitchFamily="34" charset="0"/>
              </a:rPr>
              <a:t>The </a:t>
            </a:r>
            <a:r>
              <a:rPr lang="en-US" sz="2400" dirty="0">
                <a:latin typeface="Calibri" panose="020F0502020204030204" pitchFamily="34" charset="0"/>
              </a:rPr>
              <a:t>risk of damage to the RCP pump after pulse train failure was known and had been accepted. An unplanned outage of 42 days occurred to repair the pump. A further planned outage in 02/2019 was also undertaken to replace all other RPS pulse train modules. </a:t>
            </a:r>
            <a:r>
              <a:rPr lang="en-US" sz="2400" dirty="0" smtClean="0">
                <a:latin typeface="Calibri" panose="020F0502020204030204" pitchFamily="34" charset="0"/>
              </a:rPr>
              <a:t>INES classification – level 1.</a:t>
            </a:r>
          </a:p>
          <a:p>
            <a:pPr>
              <a:buNone/>
            </a:pPr>
            <a:endParaRPr lang="en-US" sz="2400" dirty="0">
              <a:latin typeface="Calibri" panose="020F0502020204030204" pitchFamily="34" charset="0"/>
            </a:endParaRPr>
          </a:p>
          <a:p>
            <a:pPr>
              <a:buNone/>
            </a:pPr>
            <a:r>
              <a:rPr lang="en-US" sz="2400" i="1" dirty="0" smtClean="0">
                <a:latin typeface="Calibri" panose="020F0502020204030204" pitchFamily="34" charset="0"/>
              </a:rPr>
              <a:t>Illustrations </a:t>
            </a:r>
            <a:r>
              <a:rPr lang="en-US" sz="2400" i="1" dirty="0">
                <a:latin typeface="Calibri" panose="020F0502020204030204" pitchFamily="34" charset="0"/>
              </a:rPr>
              <a:t>for this event are shown on the following slides</a:t>
            </a:r>
            <a:r>
              <a:rPr lang="en-US" sz="2400" i="1"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918729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95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US" sz="2400" dirty="0" smtClean="0">
                <a:latin typeface="Calibri" panose="020F0502020204030204" pitchFamily="34" charset="0"/>
              </a:rPr>
              <a:t>On </a:t>
            </a:r>
            <a:r>
              <a:rPr lang="en-US" sz="2400" dirty="0">
                <a:latin typeface="Calibri" panose="020F0502020204030204" pitchFamily="34" charset="0"/>
              </a:rPr>
              <a:t>the 4th of august 2018 14:27, at Borssele </a:t>
            </a:r>
            <a:r>
              <a:rPr lang="en-US" sz="2400" dirty="0" smtClean="0">
                <a:latin typeface="Calibri" panose="020F0502020204030204" pitchFamily="34" charset="0"/>
              </a:rPr>
              <a:t>NPP </a:t>
            </a:r>
            <a:r>
              <a:rPr lang="en-US" sz="2400" dirty="0">
                <a:latin typeface="Calibri" panose="020F0502020204030204" pitchFamily="34" charset="0"/>
              </a:rPr>
              <a:t>(KCB) during normal operation, reactor at </a:t>
            </a:r>
            <a:r>
              <a:rPr lang="en-US" sz="2400" dirty="0" smtClean="0">
                <a:latin typeface="Calibri" panose="020F0502020204030204" pitchFamily="34" charset="0"/>
              </a:rPr>
              <a:t>100</a:t>
            </a:r>
            <a:r>
              <a:rPr lang="ru-RU" sz="2400" dirty="0" smtClean="0">
                <a:latin typeface="Calibri" panose="020F0502020204030204" pitchFamily="34" charset="0"/>
              </a:rPr>
              <a:t> </a:t>
            </a:r>
            <a:r>
              <a:rPr lang="en-US" sz="2400" dirty="0" smtClean="0">
                <a:latin typeface="Calibri" panose="020F0502020204030204" pitchFamily="34" charset="0"/>
              </a:rPr>
              <a:t>% </a:t>
            </a:r>
            <a:r>
              <a:rPr lang="en-US" sz="2400" dirty="0">
                <a:latin typeface="Calibri" panose="020F0502020204030204" pitchFamily="34" charset="0"/>
              </a:rPr>
              <a:t>a short interruption of about </a:t>
            </a:r>
            <a:r>
              <a:rPr lang="en-US" sz="2400" dirty="0" smtClean="0">
                <a:latin typeface="Calibri" panose="020F0502020204030204" pitchFamily="34" charset="0"/>
              </a:rPr>
              <a:t>30</a:t>
            </a:r>
            <a:r>
              <a:rPr lang="ru-RU" sz="2400" dirty="0" smtClean="0">
                <a:latin typeface="Calibri" panose="020F0502020204030204" pitchFamily="34" charset="0"/>
              </a:rPr>
              <a:t> </a:t>
            </a:r>
            <a:r>
              <a:rPr lang="en-US" sz="2400" dirty="0" smtClean="0">
                <a:latin typeface="Calibri" panose="020F0502020204030204" pitchFamily="34" charset="0"/>
              </a:rPr>
              <a:t>msec </a:t>
            </a:r>
            <a:r>
              <a:rPr lang="en-US" sz="2400" dirty="0">
                <a:latin typeface="Calibri" panose="020F0502020204030204" pitchFamily="34" charset="0"/>
              </a:rPr>
              <a:t>of the A-impulse of the Reactor Protection System pulse train resulted (as designed) in the activation of several automatic actions that are designed to control design-basis-accidents. Short interruptions occurred in total 4 times at </a:t>
            </a:r>
            <a:r>
              <a:rPr lang="en-US" sz="2400" dirty="0" smtClean="0">
                <a:latin typeface="Calibri" panose="020F0502020204030204" pitchFamily="34" charset="0"/>
              </a:rPr>
              <a:t>4th, </a:t>
            </a:r>
            <a:r>
              <a:rPr lang="en-US" sz="2400" dirty="0">
                <a:latin typeface="Calibri" panose="020F0502020204030204" pitchFamily="34" charset="0"/>
              </a:rPr>
              <a:t>5th and 6th of August where only at the 4th and 6th of August the interruption was long enough to activate automatic actions by the Reactor Protection System.</a:t>
            </a:r>
            <a:br>
              <a:rPr lang="en-US" sz="2400" dirty="0">
                <a:latin typeface="Calibri" panose="020F0502020204030204" pitchFamily="34" charset="0"/>
              </a:rPr>
            </a:br>
            <a:r>
              <a:rPr lang="en-US" sz="2400" dirty="0" smtClean="0">
                <a:latin typeface="Calibri" panose="020F0502020204030204" pitchFamily="34" charset="0"/>
              </a:rPr>
              <a:t>Timeline </a:t>
            </a:r>
            <a:r>
              <a:rPr lang="en-US" sz="2400" dirty="0">
                <a:latin typeface="Calibri" panose="020F0502020204030204" pitchFamily="34" charset="0"/>
              </a:rPr>
              <a:t>04 August of the high impact events:</a:t>
            </a:r>
            <a:br>
              <a:rPr lang="en-US" sz="2400" dirty="0">
                <a:latin typeface="Calibri" panose="020F0502020204030204" pitchFamily="34" charset="0"/>
              </a:rPr>
            </a:br>
            <a:r>
              <a:rPr lang="en-US" sz="2400" dirty="0">
                <a:latin typeface="Calibri" panose="020F0502020204030204" pitchFamily="34" charset="0"/>
              </a:rPr>
              <a:t>14:27:25  Activation of 32 RPS-signals in redundancy </a:t>
            </a:r>
            <a:r>
              <a:rPr lang="en-US" sz="2400" dirty="0" smtClean="0">
                <a:latin typeface="Calibri" panose="020F0502020204030204" pitchFamily="34" charset="0"/>
              </a:rPr>
              <a:t>1. </a:t>
            </a:r>
            <a:r>
              <a:rPr lang="en-US" sz="2400" dirty="0">
                <a:latin typeface="Calibri" panose="020F0502020204030204" pitchFamily="34" charset="0"/>
              </a:rPr>
              <a:t>No activation of RPS-signals in redundancy </a:t>
            </a:r>
            <a:r>
              <a:rPr lang="en-US" sz="2400" dirty="0" smtClean="0">
                <a:latin typeface="Calibri" panose="020F0502020204030204" pitchFamily="34" charset="0"/>
              </a:rPr>
              <a:t>2.</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792321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sz="2400" dirty="0" smtClean="0">
                <a:latin typeface="Calibri" panose="020F0502020204030204" pitchFamily="34" charset="0"/>
              </a:rPr>
              <a:t>14:28:08 </a:t>
            </a:r>
            <a:r>
              <a:rPr lang="en-US" sz="2400" dirty="0">
                <a:latin typeface="Calibri" panose="020F0502020204030204" pitchFamily="34" charset="0"/>
              </a:rPr>
              <a:t>Opening of one containment sump suction valve, open connection between 2 Refueling Water Storage Tanks (RWST) and the containment </a:t>
            </a:r>
            <a:r>
              <a:rPr lang="en-US" sz="2400" dirty="0" smtClean="0">
                <a:latin typeface="Calibri" panose="020F0502020204030204" pitchFamily="34" charset="0"/>
              </a:rPr>
              <a:t>sump.</a:t>
            </a: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14:28:30 Closure of the main steam isolation valve (by RPS</a:t>
            </a:r>
            <a:r>
              <a:rPr lang="en-US" sz="2400" dirty="0" smtClean="0">
                <a:latin typeface="Calibri" panose="020F0502020204030204" pitchFamily="34" charset="0"/>
              </a:rPr>
              <a:t>).</a:t>
            </a: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14:28:40 Reactor Scram on high steam pressure loop </a:t>
            </a:r>
            <a:r>
              <a:rPr lang="en-US" sz="2400" dirty="0" smtClean="0">
                <a:latin typeface="Calibri" panose="020F0502020204030204" pitchFamily="34" charset="0"/>
              </a:rPr>
              <a:t>1.</a:t>
            </a:r>
          </a:p>
          <a:p>
            <a:pPr>
              <a:buNone/>
            </a:pPr>
            <a:r>
              <a:rPr lang="en-US" sz="2400" dirty="0" smtClean="0">
                <a:latin typeface="Calibri" panose="020F0502020204030204" pitchFamily="34" charset="0"/>
              </a:rPr>
              <a:t>14:31:25 </a:t>
            </a:r>
            <a:r>
              <a:rPr lang="en-US" sz="2400" dirty="0">
                <a:latin typeface="Calibri" panose="020F0502020204030204" pitchFamily="34" charset="0"/>
              </a:rPr>
              <a:t>Containment isolation of Reactor Coolant Pumps. Isolation of seal water and lubrication oil for both RCPs.</a:t>
            </a:r>
            <a:br>
              <a:rPr lang="en-US" sz="2400" dirty="0">
                <a:latin typeface="Calibri" panose="020F0502020204030204" pitchFamily="34" charset="0"/>
              </a:rPr>
            </a:br>
            <a:r>
              <a:rPr lang="en-US" sz="2400" dirty="0">
                <a:latin typeface="Calibri" panose="020F0502020204030204" pitchFamily="34" charset="0"/>
              </a:rPr>
              <a:t>Reactor Coolant Pump loop 1 stopped by pump </a:t>
            </a:r>
            <a:r>
              <a:rPr lang="en-US" sz="2400" dirty="0" smtClean="0">
                <a:latin typeface="Calibri" panose="020F0502020204030204" pitchFamily="34" charset="0"/>
              </a:rPr>
              <a:t>protection.</a:t>
            </a: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Reactor Coolant Pump loop 2 kept running (pump protection and manual commands from control room were blocked</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519718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sz="2400" dirty="0" smtClean="0">
                <a:latin typeface="Calibri" panose="020F0502020204030204" pitchFamily="34" charset="0"/>
              </a:rPr>
              <a:t>14:33:30 </a:t>
            </a:r>
            <a:r>
              <a:rPr lang="en-US" sz="2400" dirty="0">
                <a:latin typeface="Calibri" panose="020F0502020204030204" pitchFamily="34" charset="0"/>
              </a:rPr>
              <a:t>Activation of the Level Indication alarm in the containment </a:t>
            </a:r>
            <a:r>
              <a:rPr lang="en-US" sz="2400" dirty="0" smtClean="0">
                <a:latin typeface="Calibri" panose="020F0502020204030204" pitchFamily="34" charset="0"/>
              </a:rPr>
              <a:t>sump.</a:t>
            </a: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14:38:52 Manual isolation from control room of the boric water flow from the RWST to the containment </a:t>
            </a:r>
            <a:r>
              <a:rPr lang="en-US" sz="2400" dirty="0" smtClean="0">
                <a:latin typeface="Calibri" panose="020F0502020204030204" pitchFamily="34" charset="0"/>
              </a:rPr>
              <a:t>sump.</a:t>
            </a:r>
            <a:r>
              <a:rPr lang="en-US" sz="2400" dirty="0">
                <a:latin typeface="Calibri" panose="020F0502020204030204" pitchFamily="34" charset="0"/>
              </a:rPr>
              <a:t> </a:t>
            </a:r>
            <a:br>
              <a:rPr lang="en-US" sz="2400" dirty="0">
                <a:latin typeface="Calibri" panose="020F0502020204030204" pitchFamily="34" charset="0"/>
              </a:rPr>
            </a:br>
            <a:r>
              <a:rPr lang="en-US" sz="2400" dirty="0">
                <a:latin typeface="Calibri" panose="020F0502020204030204" pitchFamily="34" charset="0"/>
              </a:rPr>
              <a:t>14:40:31 Manual power off Reactor Coolant Pump loop 2, locally at the power supply </a:t>
            </a:r>
            <a:r>
              <a:rPr lang="en-US" sz="2400" dirty="0" smtClean="0">
                <a:latin typeface="Calibri" panose="020F0502020204030204" pitchFamily="34" charset="0"/>
              </a:rPr>
              <a:t>switchboard.</a:t>
            </a: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14:42 Start resetting RPS-signals and stabilizing unit at operating status </a:t>
            </a:r>
            <a:r>
              <a:rPr lang="en-US" sz="2400" dirty="0" smtClean="0">
                <a:latin typeface="Calibri" panose="020F0502020204030204" pitchFamily="34" charset="0"/>
              </a:rPr>
              <a:t>warm-subcritical.</a:t>
            </a: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23:30 Start cool down to cold-subcritical by natural </a:t>
            </a:r>
            <a:r>
              <a:rPr lang="en-US" sz="2400" dirty="0" smtClean="0">
                <a:latin typeface="Calibri" panose="020F0502020204030204" pitchFamily="34" charset="0"/>
              </a:rPr>
              <a:t>circulation.</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972304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sz="2400" dirty="0" smtClean="0">
                <a:latin typeface="Calibri" panose="020F0502020204030204" pitchFamily="34" charset="0"/>
              </a:rPr>
              <a:t>After </a:t>
            </a:r>
            <a:r>
              <a:rPr lang="en-US" sz="2400" dirty="0">
                <a:latin typeface="Calibri" panose="020F0502020204030204" pitchFamily="34" charset="0"/>
              </a:rPr>
              <a:t>stabilizing the installation in operating status warm-subcritical with both Reactor Coolant Pumps unavailable the reactor is taken to operating status cold subcritical by natural circulation. During this period recurrence of short interruptions (msec) of the PRS pulse train has occurred three times</a:t>
            </a:r>
            <a:r>
              <a:rPr lang="en-US" sz="2400" dirty="0" smtClean="0">
                <a:latin typeface="Calibri" panose="020F0502020204030204" pitchFamily="34" charset="0"/>
              </a:rPr>
              <a:t>.</a:t>
            </a:r>
            <a:r>
              <a:rPr lang="en-US" sz="2400" dirty="0">
                <a:latin typeface="Calibri" panose="020F0502020204030204" pitchFamily="34" charset="0"/>
              </a:rPr>
              <a:t/>
            </a:r>
            <a:br>
              <a:rPr lang="en-US" sz="2400" dirty="0">
                <a:latin typeface="Calibri" panose="020F0502020204030204" pitchFamily="34" charset="0"/>
              </a:rPr>
            </a:br>
            <a:r>
              <a:rPr lang="en-US" sz="2400" dirty="0" smtClean="0">
                <a:latin typeface="Calibri" panose="020F0502020204030204" pitchFamily="34" charset="0"/>
              </a:rPr>
              <a:t>On </a:t>
            </a:r>
            <a:r>
              <a:rPr lang="en-US" sz="2400" dirty="0">
                <a:latin typeface="Calibri" panose="020F0502020204030204" pitchFamily="34" charset="0"/>
              </a:rPr>
              <a:t>the 4th of August at 22:34:00 Interruption too short to activate RPS signals, only thresholds are activated.</a:t>
            </a:r>
            <a:br>
              <a:rPr lang="en-US" sz="2400" dirty="0">
                <a:latin typeface="Calibri" panose="020F0502020204030204" pitchFamily="34" charset="0"/>
              </a:rPr>
            </a:br>
            <a:r>
              <a:rPr lang="en-US" sz="2400" dirty="0">
                <a:latin typeface="Calibri" panose="020F0502020204030204" pitchFamily="34" charset="0"/>
              </a:rPr>
              <a:t>On the 5th of August at 22:54:48 Interruption too short to activate RPS signals, only thresholds are activated.</a:t>
            </a:r>
            <a:br>
              <a:rPr lang="en-US" sz="2400" dirty="0">
                <a:latin typeface="Calibri" panose="020F0502020204030204" pitchFamily="34" charset="0"/>
              </a:rPr>
            </a:br>
            <a:r>
              <a:rPr lang="en-US" sz="2400" dirty="0">
                <a:latin typeface="Calibri" panose="020F0502020204030204" pitchFamily="34" charset="0"/>
              </a:rPr>
              <a:t>On the 6th of August at 10:51:02 RPS-signals activated (cold shutdown) Interruption time approx. 30 </a:t>
            </a:r>
            <a:r>
              <a:rPr lang="en-US" sz="2400" dirty="0" smtClean="0">
                <a:latin typeface="Calibri" panose="020F0502020204030204" pitchFamily="34" charset="0"/>
              </a:rPr>
              <a:t>msec.</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478793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sz="2400" dirty="0" smtClean="0">
                <a:latin typeface="Calibri" panose="020F0502020204030204" pitchFamily="34" charset="0"/>
              </a:rPr>
              <a:t>Resulting </a:t>
            </a:r>
            <a:r>
              <a:rPr lang="en-US" sz="2400" dirty="0">
                <a:latin typeface="Calibri" panose="020F0502020204030204" pitchFamily="34" charset="0"/>
              </a:rPr>
              <a:t>in</a:t>
            </a:r>
            <a:r>
              <a:rPr lang="en-US" sz="2400" dirty="0" smtClean="0">
                <a:latin typeface="Calibri" panose="020F0502020204030204" pitchFamily="34" charset="0"/>
              </a:rPr>
              <a:t>:</a:t>
            </a: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 Stopping the Residual Heat Removal pumps. Quickly identified and solved by the control room, the disposal of decay heat was restored</a:t>
            </a:r>
            <a:r>
              <a:rPr lang="en-US" sz="2400" dirty="0" smtClean="0">
                <a:latin typeface="Calibri" panose="020F0502020204030204" pitchFamily="34" charset="0"/>
              </a:rPr>
              <a:t>.</a:t>
            </a: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 Loss of power of one emergency power supply rail, resulting in starting and coupling one of the Station Blackout Diesel Generators</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638835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1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Analysis and comments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US" sz="2400" i="1" dirty="0" smtClean="0">
                <a:latin typeface="Calibri" panose="020F0502020204030204" pitchFamily="34" charset="0"/>
              </a:rPr>
              <a:t>Direct Cause:</a:t>
            </a:r>
            <a:r>
              <a:rPr lang="en-US" sz="2400" i="1" dirty="0">
                <a:latin typeface="Calibri" panose="020F0502020204030204" pitchFamily="34" charset="0"/>
              </a:rPr>
              <a:t/>
            </a:r>
            <a:br>
              <a:rPr lang="en-US" sz="2400" i="1" dirty="0">
                <a:latin typeface="Calibri" panose="020F0502020204030204" pitchFamily="34" charset="0"/>
              </a:rPr>
            </a:br>
            <a:r>
              <a:rPr lang="en-US" sz="2400" dirty="0">
                <a:latin typeface="Calibri" panose="020F0502020204030204" pitchFamily="34" charset="0"/>
              </a:rPr>
              <a:t>Short interruption of the A-impulse of the Reactor Protection System pulse train module </a:t>
            </a:r>
            <a:r>
              <a:rPr lang="en-US" sz="2400" dirty="0" smtClean="0">
                <a:latin typeface="Calibri" panose="020F0502020204030204" pitchFamily="34" charset="0"/>
              </a:rPr>
              <a:t>K110.</a:t>
            </a:r>
            <a:r>
              <a:rPr lang="en-US" sz="2400" dirty="0">
                <a:latin typeface="Calibri" panose="020F0502020204030204" pitchFamily="34" charset="0"/>
              </a:rPr>
              <a:t/>
            </a:r>
            <a:br>
              <a:rPr lang="en-US" sz="2400" dirty="0">
                <a:latin typeface="Calibri" panose="020F0502020204030204" pitchFamily="34" charset="0"/>
              </a:rPr>
            </a:br>
            <a:r>
              <a:rPr lang="en-US" sz="2400" i="1" dirty="0">
                <a:latin typeface="Calibri" panose="020F0502020204030204" pitchFamily="34" charset="0"/>
              </a:rPr>
              <a:t>Technical Root </a:t>
            </a:r>
            <a:r>
              <a:rPr lang="en-US" sz="2400" i="1" dirty="0" smtClean="0">
                <a:latin typeface="Calibri" panose="020F0502020204030204" pitchFamily="34" charset="0"/>
              </a:rPr>
              <a:t>Cause 1 </a:t>
            </a:r>
            <a:r>
              <a:rPr lang="en-US" sz="2400" i="1" dirty="0">
                <a:latin typeface="Calibri" panose="020F0502020204030204" pitchFamily="34" charset="0"/>
              </a:rPr>
              <a:t>(equipment fabrication</a:t>
            </a:r>
            <a:r>
              <a:rPr lang="en-US" sz="2400" i="1" dirty="0" smtClean="0">
                <a:latin typeface="Calibri" panose="020F0502020204030204" pitchFamily="34" charset="0"/>
              </a:rPr>
              <a:t>):</a:t>
            </a:r>
            <a:r>
              <a:rPr lang="en-US" sz="2400" i="1" dirty="0">
                <a:latin typeface="Calibri" panose="020F0502020204030204" pitchFamily="34" charset="0"/>
              </a:rPr>
              <a:t/>
            </a:r>
            <a:br>
              <a:rPr lang="en-US" sz="2400" i="1" dirty="0">
                <a:latin typeface="Calibri" panose="020F0502020204030204" pitchFamily="34" charset="0"/>
              </a:rPr>
            </a:br>
            <a:r>
              <a:rPr lang="en-US" sz="2400" dirty="0">
                <a:latin typeface="Calibri" panose="020F0502020204030204" pitchFamily="34" charset="0"/>
              </a:rPr>
              <a:t>Whisker formation on end-transistors RTG modules K110. </a:t>
            </a:r>
            <a:br>
              <a:rPr lang="en-US" sz="2400" dirty="0">
                <a:latin typeface="Calibri" panose="020F0502020204030204" pitchFamily="34" charset="0"/>
              </a:rPr>
            </a:br>
            <a:r>
              <a:rPr lang="en-US" sz="2400" dirty="0">
                <a:latin typeface="Calibri" panose="020F0502020204030204" pitchFamily="34" charset="0"/>
              </a:rPr>
              <a:t>Loose whisker found on mounting-pad can explain the brief and repeated failure. </a:t>
            </a:r>
            <a:br>
              <a:rPr lang="en-US" sz="2400" dirty="0">
                <a:latin typeface="Calibri" panose="020F0502020204030204" pitchFamily="34" charset="0"/>
              </a:rPr>
            </a:br>
            <a:r>
              <a:rPr lang="en-US" sz="2400" dirty="0" smtClean="0">
                <a:latin typeface="Calibri" panose="020F0502020204030204" pitchFamily="34" charset="0"/>
              </a:rPr>
              <a:t>-- </a:t>
            </a:r>
            <a:r>
              <a:rPr lang="en-US" sz="2400" dirty="0">
                <a:latin typeface="Calibri" panose="020F0502020204030204" pitchFamily="34" charset="0"/>
              </a:rPr>
              <a:t>Type: BSX46-16 </a:t>
            </a:r>
            <a:br>
              <a:rPr lang="en-US" sz="2400" dirty="0">
                <a:latin typeface="Calibri" panose="020F0502020204030204" pitchFamily="34" charset="0"/>
              </a:rPr>
            </a:br>
            <a:r>
              <a:rPr lang="en-US" sz="2400" dirty="0" smtClean="0">
                <a:latin typeface="Calibri" panose="020F0502020204030204" pitchFamily="34" charset="0"/>
              </a:rPr>
              <a:t>-- </a:t>
            </a:r>
            <a:r>
              <a:rPr lang="en-US" sz="2400" dirty="0">
                <a:latin typeface="Calibri" panose="020F0502020204030204" pitchFamily="34" charset="0"/>
              </a:rPr>
              <a:t>Manufacturer: Siemens </a:t>
            </a:r>
            <a:br>
              <a:rPr lang="en-US" sz="2400" dirty="0">
                <a:latin typeface="Calibri" panose="020F0502020204030204" pitchFamily="34" charset="0"/>
              </a:rPr>
            </a:br>
            <a:r>
              <a:rPr lang="en-US" sz="2400" dirty="0" smtClean="0">
                <a:latin typeface="Calibri" panose="020F0502020204030204" pitchFamily="34" charset="0"/>
              </a:rPr>
              <a:t>-- </a:t>
            </a:r>
            <a:r>
              <a:rPr lang="en-US" sz="2400" dirty="0">
                <a:latin typeface="Calibri" panose="020F0502020204030204" pitchFamily="34" charset="0"/>
              </a:rPr>
              <a:t>Production </a:t>
            </a:r>
            <a:r>
              <a:rPr lang="en-US" sz="2400" dirty="0" smtClean="0">
                <a:latin typeface="Calibri" panose="020F0502020204030204" pitchFamily="34" charset="0"/>
              </a:rPr>
              <a:t>period: early ’80’s.</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327140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sz="2400" i="1" dirty="0" smtClean="0">
                <a:latin typeface="Calibri" panose="020F0502020204030204" pitchFamily="34" charset="0"/>
              </a:rPr>
              <a:t>Root </a:t>
            </a:r>
            <a:r>
              <a:rPr lang="en-US" sz="2400" i="1" dirty="0">
                <a:latin typeface="Calibri" panose="020F0502020204030204" pitchFamily="34" charset="0"/>
              </a:rPr>
              <a:t>Cause </a:t>
            </a:r>
            <a:r>
              <a:rPr lang="en-US" sz="2400" i="1" dirty="0" smtClean="0">
                <a:latin typeface="Calibri" panose="020F0502020204030204" pitchFamily="34" charset="0"/>
              </a:rPr>
              <a:t>2 </a:t>
            </a:r>
            <a:r>
              <a:rPr lang="en-US" sz="2400" i="1" dirty="0">
                <a:latin typeface="Calibri" panose="020F0502020204030204" pitchFamily="34" charset="0"/>
              </a:rPr>
              <a:t>(design / design change</a:t>
            </a:r>
            <a:r>
              <a:rPr lang="en-US" sz="2400" i="1" dirty="0" smtClean="0">
                <a:latin typeface="Calibri" panose="020F0502020204030204" pitchFamily="34" charset="0"/>
              </a:rPr>
              <a:t>):</a:t>
            </a:r>
            <a:r>
              <a:rPr lang="en-US" sz="2400" i="1" dirty="0">
                <a:latin typeface="Calibri" panose="020F0502020204030204" pitchFamily="34" charset="0"/>
              </a:rPr>
              <a:t/>
            </a:r>
            <a:br>
              <a:rPr lang="en-US" sz="2400" i="1" dirty="0">
                <a:latin typeface="Calibri" panose="020F0502020204030204" pitchFamily="34" charset="0"/>
              </a:rPr>
            </a:br>
            <a:r>
              <a:rPr lang="en-US" sz="2400" dirty="0">
                <a:latin typeface="Calibri" panose="020F0502020204030204" pitchFamily="34" charset="0"/>
              </a:rPr>
              <a:t>A design weakness was introduced with the modification of the RPS in 97</a:t>
            </a:r>
            <a:r>
              <a:rPr lang="en-US" sz="2400" dirty="0" smtClean="0">
                <a:latin typeface="Calibri" panose="020F0502020204030204" pitchFamily="34" charset="0"/>
              </a:rPr>
              <a:t>’.</a:t>
            </a:r>
            <a:r>
              <a:rPr lang="en-US" sz="2400" dirty="0">
                <a:latin typeface="Calibri" panose="020F0502020204030204" pitchFamily="34" charset="0"/>
              </a:rPr>
              <a:t/>
            </a:r>
            <a:br>
              <a:rPr lang="en-US" sz="2400" dirty="0">
                <a:latin typeface="Calibri" panose="020F0502020204030204" pitchFamily="34" charset="0"/>
              </a:rPr>
            </a:br>
            <a:r>
              <a:rPr lang="en-US" sz="2400" dirty="0">
                <a:latin typeface="Calibri" panose="020F0502020204030204" pitchFamily="34" charset="0"/>
              </a:rPr>
              <a:t>This was partially recognized in the review process and accepted because it was perceived as not being safety significant</a:t>
            </a:r>
            <a:r>
              <a:rPr lang="en-US" sz="2400" dirty="0" smtClean="0">
                <a:latin typeface="Calibri" panose="020F0502020204030204" pitchFamily="34" charset="0"/>
              </a:rPr>
              <a:t>.</a:t>
            </a:r>
          </a:p>
          <a:p>
            <a:pPr>
              <a:spcBef>
                <a:spcPct val="0"/>
              </a:spcBef>
              <a:buClrTx/>
              <a:buSzTx/>
              <a:buNone/>
            </a:pPr>
            <a:r>
              <a:rPr lang="en-US" sz="2400" dirty="0" smtClean="0">
                <a:latin typeface="Calibri" panose="020F0502020204030204" pitchFamily="34" charset="0"/>
              </a:rPr>
              <a:t/>
            </a:r>
            <a:br>
              <a:rPr lang="en-US" sz="2400" dirty="0" smtClean="0">
                <a:latin typeface="Calibri" panose="020F0502020204030204" pitchFamily="34" charset="0"/>
              </a:rPr>
            </a:br>
            <a:r>
              <a:rPr lang="en-US" sz="2400" i="1" dirty="0" smtClean="0">
                <a:latin typeface="Calibri" panose="020F0502020204030204" pitchFamily="34" charset="0"/>
              </a:rPr>
              <a:t>Contributing Cause:</a:t>
            </a:r>
          </a:p>
          <a:p>
            <a:pPr>
              <a:spcBef>
                <a:spcPct val="0"/>
              </a:spcBef>
              <a:buClrTx/>
              <a:buSzTx/>
              <a:buNone/>
            </a:pPr>
            <a:r>
              <a:rPr lang="en-US" sz="2400" dirty="0" smtClean="0">
                <a:latin typeface="Calibri" panose="020F0502020204030204" pitchFamily="34" charset="0"/>
              </a:rPr>
              <a:t>Risk </a:t>
            </a:r>
            <a:r>
              <a:rPr lang="en-US" sz="2400" dirty="0">
                <a:latin typeface="Calibri" panose="020F0502020204030204" pitchFamily="34" charset="0"/>
              </a:rPr>
              <a:t>awareness. The risk of damage to RCP after pulse train failure was identified but seen as economic with a low (random) failure probability</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948427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449699" y="1803897"/>
            <a:ext cx="6530513" cy="4513783"/>
          </a:xfrm>
          <a:prstGeom prst="rect">
            <a:avLst/>
          </a:prstGeom>
          <a:noFill/>
          <a:ln>
            <a:noFill/>
          </a:ln>
        </p:spPr>
      </p:pic>
      <p:sp>
        <p:nvSpPr>
          <p:cNvPr id="8" name="Прямоугольник 7"/>
          <p:cNvSpPr/>
          <p:nvPr/>
        </p:nvSpPr>
        <p:spPr>
          <a:xfrm>
            <a:off x="3733999" y="1304696"/>
            <a:ext cx="1218603" cy="369332"/>
          </a:xfrm>
          <a:prstGeom prst="rect">
            <a:avLst/>
          </a:prstGeom>
        </p:spPr>
        <p:txBody>
          <a:bodyPr wrap="none">
            <a:sp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RPS design</a:t>
            </a:r>
            <a:endParaRPr lang="ru-RU" b="1" dirty="0"/>
          </a:p>
        </p:txBody>
      </p:sp>
    </p:spTree>
    <p:extLst>
      <p:ext uri="{BB962C8B-B14F-4D97-AF65-F5344CB8AC3E}">
        <p14:creationId xmlns:p14="http://schemas.microsoft.com/office/powerpoint/2010/main" val="244721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29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122230" y="1812557"/>
            <a:ext cx="6863022" cy="4685233"/>
          </a:xfrm>
          <a:prstGeom prst="rect">
            <a:avLst/>
          </a:prstGeom>
          <a:noFill/>
          <a:ln>
            <a:noFill/>
          </a:ln>
        </p:spPr>
      </p:pic>
      <p:sp>
        <p:nvSpPr>
          <p:cNvPr id="8" name="Прямоугольник 7"/>
          <p:cNvSpPr/>
          <p:nvPr/>
        </p:nvSpPr>
        <p:spPr>
          <a:xfrm>
            <a:off x="2958143" y="1304696"/>
            <a:ext cx="2619692" cy="369332"/>
          </a:xfrm>
          <a:prstGeom prst="rect">
            <a:avLst/>
          </a:prstGeom>
        </p:spPr>
        <p:txBody>
          <a:bodyPr wrap="none">
            <a:sp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Failure impulse generator</a:t>
            </a:r>
            <a:endParaRPr lang="ru-RU" b="1" dirty="0"/>
          </a:p>
        </p:txBody>
      </p:sp>
    </p:spTree>
    <p:extLst>
      <p:ext uri="{BB962C8B-B14F-4D97-AF65-F5344CB8AC3E}">
        <p14:creationId xmlns:p14="http://schemas.microsoft.com/office/powerpoint/2010/main" val="94625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97273" y="309135"/>
            <a:ext cx="7495019" cy="609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pPr algn="ctr"/>
            <a:r>
              <a:rPr lang="en-US" altLang="en-US" sz="3200" dirty="0" smtClean="0">
                <a:latin typeface="Calibri" panose="020F0502020204030204" pitchFamily="34" charset="0"/>
              </a:rPr>
              <a:t>May</a:t>
            </a:r>
            <a:r>
              <a:rPr lang="ru-RU" altLang="en-US" sz="3200" dirty="0" smtClean="0">
                <a:latin typeface="Calibri" panose="020F0502020204030204" pitchFamily="34" charset="0"/>
              </a:rPr>
              <a:t> 20</a:t>
            </a:r>
            <a:r>
              <a:rPr lang="en-US" altLang="en-US" sz="3200" dirty="0" smtClean="0">
                <a:latin typeface="Calibri" panose="020F0502020204030204" pitchFamily="34" charset="0"/>
              </a:rPr>
              <a:t>20</a:t>
            </a:r>
            <a:endParaRPr lang="en-GB" altLang="en-US" dirty="0" smtClean="0">
              <a:latin typeface="Calibri" panose="020F050202020403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296897527"/>
              </p:ext>
            </p:extLst>
          </p:nvPr>
        </p:nvGraphicFramePr>
        <p:xfrm>
          <a:off x="599063" y="1716149"/>
          <a:ext cx="7834312" cy="2084389"/>
        </p:xfrm>
        <a:graphic>
          <a:graphicData uri="http://schemas.openxmlformats.org/drawingml/2006/table">
            <a:tbl>
              <a:tblPr firstRow="1" firstCol="1" bandRow="1"/>
              <a:tblGrid>
                <a:gridCol w="1539885">
                  <a:extLst>
                    <a:ext uri="{9D8B030D-6E8A-4147-A177-3AD203B41FA5}">
                      <a16:colId xmlns="" xmlns:a16="http://schemas.microsoft.com/office/drawing/2014/main" val="20000"/>
                    </a:ext>
                  </a:extLst>
                </a:gridCol>
                <a:gridCol w="1453590">
                  <a:extLst>
                    <a:ext uri="{9D8B030D-6E8A-4147-A177-3AD203B41FA5}">
                      <a16:colId xmlns="" xmlns:a16="http://schemas.microsoft.com/office/drawing/2014/main" val="20001"/>
                    </a:ext>
                  </a:extLst>
                </a:gridCol>
                <a:gridCol w="2029164">
                  <a:extLst>
                    <a:ext uri="{9D8B030D-6E8A-4147-A177-3AD203B41FA5}">
                      <a16:colId xmlns="" xmlns:a16="http://schemas.microsoft.com/office/drawing/2014/main" val="20002"/>
                    </a:ext>
                  </a:extLst>
                </a:gridCol>
                <a:gridCol w="1688177">
                  <a:extLst>
                    <a:ext uri="{9D8B030D-6E8A-4147-A177-3AD203B41FA5}">
                      <a16:colId xmlns="" xmlns:a16="http://schemas.microsoft.com/office/drawing/2014/main" val="20003"/>
                    </a:ext>
                  </a:extLst>
                </a:gridCol>
                <a:gridCol w="1123496">
                  <a:extLst>
                    <a:ext uri="{9D8B030D-6E8A-4147-A177-3AD203B41FA5}">
                      <a16:colId xmlns="" xmlns:a16="http://schemas.microsoft.com/office/drawing/2014/main" val="20004"/>
                    </a:ext>
                  </a:extLst>
                </a:gridCol>
              </a:tblGrid>
              <a:tr h="521842">
                <a:tc>
                  <a:txBody>
                    <a:bodyPr/>
                    <a:lstStyle/>
                    <a:p>
                      <a:pPr algn="ctr">
                        <a:lnSpc>
                          <a:spcPct val="107000"/>
                        </a:lnSpc>
                        <a:spcAft>
                          <a:spcPts val="0"/>
                        </a:spcAft>
                      </a:pPr>
                      <a: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Regional</a:t>
                      </a:r>
                      <a:b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br>
                      <a: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Centre</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Construction</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Decommissioned</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Operational</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Total</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0"/>
                  </a:ext>
                </a:extLst>
              </a:tr>
              <a:tr h="293497">
                <a:tc>
                  <a:txBody>
                    <a:bodyPr/>
                    <a:lstStyle/>
                    <a:p>
                      <a:pPr>
                        <a:lnSpc>
                          <a:spcPct val="107000"/>
                        </a:lnSpc>
                        <a:spcAft>
                          <a:spcPts val="0"/>
                        </a:spcAft>
                      </a:pP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Atlanta</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a:t>
                      </a: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a:t>
                      </a: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12</a:t>
                      </a: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4</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a:t>
                      </a: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55</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1"/>
                  </a:ext>
                </a:extLst>
              </a:tr>
              <a:tr h="293497">
                <a:tc>
                  <a:txBody>
                    <a:bodyPr/>
                    <a:lstStyle/>
                    <a:p>
                      <a:pPr>
                        <a:lnSpc>
                          <a:spcPct val="107000"/>
                        </a:lnSpc>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Moscow</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ru-RU"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12</a:t>
                      </a:r>
                      <a:endParaRPr lang="ru-RU" sz="1800" b="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20</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ru-RU"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80</a:t>
                      </a:r>
                      <a:r>
                        <a:rPr lang="en-US"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r>
                        <a:rPr lang="ru-RU" sz="18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r>
                        <a:rPr lang="en-US" sz="18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77</a:t>
                      </a:r>
                      <a:r>
                        <a:rPr lang="ru-RU" sz="18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r>
                        <a:rPr lang="en-US" sz="18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4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FlU</a:t>
                      </a:r>
                      <a:r>
                        <a:rPr lang="ru-RU" sz="18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r>
                        <a:rPr lang="en-US" sz="18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en-US" sz="14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AF</a:t>
                      </a:r>
                      <a:r>
                        <a:rPr lang="ru-RU" sz="1800" b="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en-US"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ru-RU"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2"/>
                  </a:ext>
                </a:extLst>
              </a:tr>
              <a:tr h="388558">
                <a:tc>
                  <a:txBody>
                    <a:bodyPr/>
                    <a:lstStyle/>
                    <a:p>
                      <a:pPr>
                        <a:lnSpc>
                          <a:spcPct val="107000"/>
                        </a:lnSpc>
                        <a:spcAft>
                          <a:spcPts val="0"/>
                        </a:spcAft>
                      </a:pP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Paris</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800" b="1"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rPr>
                        <a:t>8</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GB"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54</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GB"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151</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GB"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213</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3"/>
                  </a:ext>
                </a:extLst>
              </a:tr>
              <a:tr h="293497">
                <a:tc>
                  <a:txBody>
                    <a:bodyPr/>
                    <a:lstStyle/>
                    <a:p>
                      <a:pPr>
                        <a:lnSpc>
                          <a:spcPct val="107000"/>
                        </a:lnSpc>
                        <a:spcAft>
                          <a:spcPts val="0"/>
                        </a:spcAft>
                      </a:pP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Tokyo</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a:t>
                      </a: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7</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800" b="1"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rPr>
                        <a:t>26</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457200" rtl="0" eaLnBrk="1"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107</a:t>
                      </a:r>
                      <a:endParaRPr lang="ru-RU"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GB"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150</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4"/>
                  </a:ext>
                </a:extLst>
              </a:tr>
              <a:tr h="293497">
                <a:tc>
                  <a:txBody>
                    <a:bodyPr/>
                    <a:lstStyle/>
                    <a:p>
                      <a:pPr algn="r">
                        <a:lnSpc>
                          <a:spcPct val="107000"/>
                        </a:lnSpc>
                        <a:spcAft>
                          <a:spcPts val="0"/>
                        </a:spcAft>
                      </a:pP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Total</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47</a:t>
                      </a:r>
                      <a:endParaRPr lang="ru-RU" sz="1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121</a:t>
                      </a:r>
                      <a:endParaRPr lang="ru-RU" sz="1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GB"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46</a:t>
                      </a:r>
                      <a:r>
                        <a:rPr lang="ru-RU"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2</a:t>
                      </a:r>
                      <a:endParaRPr lang="ru-RU" sz="1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ru-RU" sz="1800" b="1" dirty="0" smtClean="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rPr>
                        <a:t>630</a:t>
                      </a:r>
                      <a:endParaRPr lang="ru-RU" sz="1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10" name="TextBox 2"/>
          <p:cNvSpPr txBox="1">
            <a:spLocks noChangeArrowheads="1"/>
          </p:cNvSpPr>
          <p:nvPr/>
        </p:nvSpPr>
        <p:spPr bwMode="auto">
          <a:xfrm>
            <a:off x="2560635" y="1318053"/>
            <a:ext cx="3930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1800" b="1" dirty="0" smtClean="0">
                <a:latin typeface="Calibri" panose="020F0502020204030204" pitchFamily="34" charset="0"/>
              </a:rPr>
              <a:t>Number of Units </a:t>
            </a:r>
            <a:r>
              <a:rPr lang="ru-RU" altLang="ru-RU" sz="1800" dirty="0" smtClean="0">
                <a:latin typeface="Calibri" panose="020F0502020204030204" pitchFamily="34" charset="0"/>
              </a:rPr>
              <a:t>(</a:t>
            </a:r>
            <a:r>
              <a:rPr lang="en-US" altLang="ru-RU" sz="1800" dirty="0" smtClean="0">
                <a:latin typeface="Calibri" panose="020F0502020204030204" pitchFamily="34" charset="0"/>
              </a:rPr>
              <a:t>according to WANO</a:t>
            </a:r>
            <a:r>
              <a:rPr lang="ru-RU" altLang="ru-RU" sz="1800" dirty="0" smtClean="0">
                <a:latin typeface="Calibri" panose="020F0502020204030204" pitchFamily="34" charset="0"/>
              </a:rPr>
              <a:t>)</a:t>
            </a:r>
            <a:endParaRPr lang="ru-RU" altLang="ru-RU" sz="1800" dirty="0">
              <a:latin typeface="Calibri" panose="020F050202020403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824258684"/>
              </p:ext>
            </p:extLst>
          </p:nvPr>
        </p:nvGraphicFramePr>
        <p:xfrm>
          <a:off x="585640" y="4348792"/>
          <a:ext cx="7834313" cy="2202073"/>
        </p:xfrm>
        <a:graphic>
          <a:graphicData uri="http://schemas.openxmlformats.org/drawingml/2006/table">
            <a:tbl>
              <a:tblPr firstRow="1" firstCol="1" bandRow="1"/>
              <a:tblGrid>
                <a:gridCol w="1436461">
                  <a:extLst>
                    <a:ext uri="{9D8B030D-6E8A-4147-A177-3AD203B41FA5}">
                      <a16:colId xmlns="" xmlns:a16="http://schemas.microsoft.com/office/drawing/2014/main" val="20000"/>
                    </a:ext>
                  </a:extLst>
                </a:gridCol>
                <a:gridCol w="970552">
                  <a:extLst>
                    <a:ext uri="{9D8B030D-6E8A-4147-A177-3AD203B41FA5}">
                      <a16:colId xmlns="" xmlns:a16="http://schemas.microsoft.com/office/drawing/2014/main" val="20001"/>
                    </a:ext>
                  </a:extLst>
                </a:gridCol>
                <a:gridCol w="1090476">
                  <a:extLst>
                    <a:ext uri="{9D8B030D-6E8A-4147-A177-3AD203B41FA5}">
                      <a16:colId xmlns="" xmlns:a16="http://schemas.microsoft.com/office/drawing/2014/main" val="20002"/>
                    </a:ext>
                  </a:extLst>
                </a:gridCol>
                <a:gridCol w="1277257">
                  <a:extLst>
                    <a:ext uri="{9D8B030D-6E8A-4147-A177-3AD203B41FA5}">
                      <a16:colId xmlns="" xmlns:a16="http://schemas.microsoft.com/office/drawing/2014/main" val="20003"/>
                    </a:ext>
                  </a:extLst>
                </a:gridCol>
                <a:gridCol w="1001486">
                  <a:extLst>
                    <a:ext uri="{9D8B030D-6E8A-4147-A177-3AD203B41FA5}">
                      <a16:colId xmlns="" xmlns:a16="http://schemas.microsoft.com/office/drawing/2014/main" val="20004"/>
                    </a:ext>
                  </a:extLst>
                </a:gridCol>
                <a:gridCol w="996191">
                  <a:extLst>
                    <a:ext uri="{9D8B030D-6E8A-4147-A177-3AD203B41FA5}">
                      <a16:colId xmlns="" xmlns:a16="http://schemas.microsoft.com/office/drawing/2014/main" val="20005"/>
                    </a:ext>
                  </a:extLst>
                </a:gridCol>
                <a:gridCol w="1061890">
                  <a:extLst>
                    <a:ext uri="{9D8B030D-6E8A-4147-A177-3AD203B41FA5}">
                      <a16:colId xmlns="" xmlns:a16="http://schemas.microsoft.com/office/drawing/2014/main" val="20006"/>
                    </a:ext>
                  </a:extLst>
                </a:gridCol>
              </a:tblGrid>
              <a:tr h="694263">
                <a:tc>
                  <a:txBody>
                    <a:bodyPr/>
                    <a:lstStyle/>
                    <a:p>
                      <a:pPr algn="ctr">
                        <a:lnSpc>
                          <a:spcPct val="107000"/>
                        </a:lnSpc>
                        <a:spcAft>
                          <a:spcPts val="0"/>
                        </a:spcAft>
                      </a:pPr>
                      <a: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Regional Centre</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Signifi</a:t>
                      </a:r>
                      <a:r>
                        <a:rPr lang="ru-RU"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a:t>
                      </a:r>
                      <a: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
                      </a:r>
                      <a:b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br>
                      <a: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cant</a:t>
                      </a:r>
                      <a:endPar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Note</a:t>
                      </a:r>
                      <a:r>
                        <a:rPr lang="ru-RU"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a:t>
                      </a:r>
                      <a: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
                      </a:r>
                      <a:b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br>
                      <a: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worthy</a:t>
                      </a:r>
                      <a:endPar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Trending</a:t>
                      </a:r>
                      <a:endPar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Other</a:t>
                      </a:r>
                      <a:endParaRPr lang="ru-RU"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Not Evaluated</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a:lnSpc>
                          <a:spcPct val="107000"/>
                        </a:lnSpc>
                        <a:spcAft>
                          <a:spcPts val="0"/>
                        </a:spcAft>
                      </a:pPr>
                      <a:r>
                        <a:rPr lang="en-US" sz="16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Total</a:t>
                      </a:r>
                      <a:endParaRPr lang="ru-R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0"/>
                  </a:ext>
                </a:extLst>
              </a:tr>
              <a:tr h="303547">
                <a:tc>
                  <a:txBody>
                    <a:bodyPr/>
                    <a:lstStyle/>
                    <a:p>
                      <a:pPr>
                        <a:lnSpc>
                          <a:spcPct val="107000"/>
                        </a:lnSpc>
                        <a:spcAft>
                          <a:spcPts val="0"/>
                        </a:spcAft>
                      </a:pP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Atlanta</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3</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3</a:t>
                      </a: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8</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6</a:t>
                      </a: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101</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1"/>
                  </a:ext>
                </a:extLst>
              </a:tr>
              <a:tr h="303165">
                <a:tc>
                  <a:txBody>
                    <a:bodyPr/>
                    <a:lstStyle/>
                    <a:p>
                      <a:pPr>
                        <a:lnSpc>
                          <a:spcPct val="107000"/>
                        </a:lnSpc>
                        <a:spcAft>
                          <a:spcPts val="0"/>
                        </a:spcAft>
                      </a:pPr>
                      <a:r>
                        <a:rPr lang="en-US" sz="18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Moscow</a:t>
                      </a:r>
                      <a:endParaRPr lang="ru-RU"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11</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40</a:t>
                      </a:r>
                      <a:endParaRPr lang="en-GB" sz="18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2"/>
                  </a:ext>
                </a:extLst>
              </a:tr>
              <a:tr h="303547">
                <a:tc>
                  <a:txBody>
                    <a:bodyPr/>
                    <a:lstStyle/>
                    <a:p>
                      <a:pPr>
                        <a:lnSpc>
                          <a:spcPct val="107000"/>
                        </a:lnSpc>
                        <a:spcAft>
                          <a:spcPts val="0"/>
                        </a:spcAft>
                      </a:pP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Paris</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45</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23</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72</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3"/>
                  </a:ext>
                </a:extLst>
              </a:tr>
              <a:tr h="303547">
                <a:tc>
                  <a:txBody>
                    <a:bodyPr/>
                    <a:lstStyle/>
                    <a:p>
                      <a:pPr>
                        <a:lnSpc>
                          <a:spcPct val="107000"/>
                        </a:lnSpc>
                        <a:spcAft>
                          <a:spcPts val="0"/>
                        </a:spcAft>
                      </a:pP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Tokyo</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3</a:t>
                      </a: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3</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40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0</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en-US"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7</a:t>
                      </a:r>
                      <a:r>
                        <a:rPr lang="ru-RU" sz="1800" b="1" kern="1200"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3</a:t>
                      </a:r>
                      <a:endParaRPr lang="en-GB" sz="1800" b="1" kern="12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4"/>
                  </a:ext>
                </a:extLst>
              </a:tr>
              <a:tr h="294004">
                <a:tc>
                  <a:txBody>
                    <a:bodyPr/>
                    <a:lstStyle/>
                    <a:p>
                      <a:pPr algn="r">
                        <a:lnSpc>
                          <a:spcPct val="107000"/>
                        </a:lnSpc>
                        <a:spcAft>
                          <a:spcPts val="0"/>
                        </a:spcAft>
                      </a:pPr>
                      <a:r>
                        <a:rPr lang="en-US" sz="1800" b="1" dirty="0" smtClean="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Total</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en-US"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3</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en-US"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5</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en-GB"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14</a:t>
                      </a:r>
                      <a:r>
                        <a:rPr lang="ru-RU"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4</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en-US"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134</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ru-RU"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0</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tc>
                  <a:txBody>
                    <a:bodyPr/>
                    <a:lstStyle/>
                    <a:p>
                      <a:pPr algn="ctr" fontAlgn="ctr"/>
                      <a:r>
                        <a:rPr lang="en-US"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28</a:t>
                      </a:r>
                      <a:r>
                        <a:rPr lang="ru-RU" sz="1800" b="1" i="0" u="none" strike="noStrike" dirty="0" smtClean="0">
                          <a:solidFill>
                            <a:srgbClr val="002060"/>
                          </a:solidFill>
                          <a:effectLst>
                            <a:outerShdw blurRad="38100" dist="38100" dir="2700000" algn="tl">
                              <a:srgbClr val="000000">
                                <a:alpha val="43137"/>
                              </a:srgbClr>
                            </a:outerShdw>
                          </a:effectLst>
                          <a:latin typeface="Calibri" panose="020F0502020204030204" pitchFamily="34" charset="0"/>
                        </a:rPr>
                        <a:t>6</a:t>
                      </a:r>
                      <a:endParaRPr lang="en-GB" sz="18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endParaRPr>
                    </a:p>
                  </a:txBody>
                  <a:tcPr marL="9525" marR="9525" marT="9543" marB="0" anchor="ctr">
                    <a:lnL w="12700" cap="flat" cmpd="sng" algn="ctr">
                      <a:solidFill>
                        <a:srgbClr val="C6DAF8"/>
                      </a:solidFill>
                      <a:prstDash val="solid"/>
                      <a:round/>
                      <a:headEnd type="none" w="med" len="med"/>
                      <a:tailEnd type="none" w="med" len="med"/>
                    </a:lnL>
                    <a:lnR w="12700" cap="flat" cmpd="sng" algn="ctr">
                      <a:solidFill>
                        <a:srgbClr val="C6DAF8"/>
                      </a:solidFill>
                      <a:prstDash val="solid"/>
                      <a:round/>
                      <a:headEnd type="none" w="med" len="med"/>
                      <a:tailEnd type="none" w="med" len="med"/>
                    </a:lnR>
                    <a:lnT w="12700" cap="flat" cmpd="sng" algn="ctr">
                      <a:solidFill>
                        <a:srgbClr val="C6DAF8"/>
                      </a:solidFill>
                      <a:prstDash val="solid"/>
                      <a:round/>
                      <a:headEnd type="none" w="med" len="med"/>
                      <a:tailEnd type="none" w="med" len="med"/>
                    </a:lnT>
                    <a:lnB w="12700" cap="flat" cmpd="sng" algn="ctr">
                      <a:solidFill>
                        <a:srgbClr val="C6DAF8"/>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12" name="TextBox 10"/>
          <p:cNvSpPr txBox="1">
            <a:spLocks noChangeArrowheads="1"/>
          </p:cNvSpPr>
          <p:nvPr/>
        </p:nvSpPr>
        <p:spPr bwMode="auto">
          <a:xfrm>
            <a:off x="2201748" y="3932509"/>
            <a:ext cx="47266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marL="0" algn="ctr" defTabSz="457200" rtl="0" eaLnBrk="1" latinLnBrk="0" hangingPunct="1">
              <a:spcBef>
                <a:spcPct val="0"/>
              </a:spcBef>
              <a:buClrTx/>
              <a:buSzTx/>
              <a:buFontTx/>
              <a:buNone/>
            </a:pPr>
            <a:r>
              <a:rPr lang="en-US" altLang="ru-RU" sz="1800" b="1" kern="1200" dirty="0" smtClean="0">
                <a:solidFill>
                  <a:schemeClr val="tx1"/>
                </a:solidFill>
                <a:latin typeface="Calibri" panose="020F0502020204030204" pitchFamily="34" charset="0"/>
                <a:ea typeface="+mn-ea"/>
                <a:cs typeface="+mn-cs"/>
              </a:rPr>
              <a:t>Number of Submitted Reports </a:t>
            </a:r>
            <a:r>
              <a:rPr lang="en-US" altLang="ru-RU" sz="1800" kern="1200" dirty="0" smtClean="0">
                <a:solidFill>
                  <a:schemeClr val="tx1"/>
                </a:solidFill>
                <a:latin typeface="Calibri" panose="020F0502020204030204" pitchFamily="34" charset="0"/>
                <a:ea typeface="+mn-ea"/>
                <a:cs typeface="+mn-cs"/>
              </a:rPr>
              <a:t>(01-31</a:t>
            </a:r>
            <a:r>
              <a:rPr lang="ru-RU" altLang="ru-RU" sz="1800" kern="1200" dirty="0" smtClean="0">
                <a:solidFill>
                  <a:schemeClr val="tx1"/>
                </a:solidFill>
                <a:latin typeface="Calibri" panose="020F0502020204030204" pitchFamily="34" charset="0"/>
                <a:ea typeface="+mn-ea"/>
                <a:cs typeface="+mn-cs"/>
              </a:rPr>
              <a:t>.</a:t>
            </a:r>
            <a:r>
              <a:rPr lang="en-US" altLang="ru-RU" sz="1800" kern="1200" dirty="0" smtClean="0">
                <a:solidFill>
                  <a:schemeClr val="tx1"/>
                </a:solidFill>
                <a:latin typeface="Calibri" panose="020F0502020204030204" pitchFamily="34" charset="0"/>
                <a:ea typeface="+mn-ea"/>
                <a:cs typeface="+mn-cs"/>
              </a:rPr>
              <a:t>05.2020)</a:t>
            </a:r>
            <a:endParaRPr lang="ru-RU" altLang="ru-RU" sz="1800" kern="1200" dirty="0">
              <a:solidFill>
                <a:schemeClr val="tx1"/>
              </a:solidFill>
              <a:latin typeface="Calibri" panose="020F0502020204030204" pitchFamily="34" charset="0"/>
              <a:ea typeface="+mn-ea"/>
              <a:cs typeface="+mn-cs"/>
            </a:endParaRPr>
          </a:p>
        </p:txBody>
      </p:sp>
      <p:sp>
        <p:nvSpPr>
          <p:cNvPr id="4" name="Номер слайда 3"/>
          <p:cNvSpPr>
            <a:spLocks noGrp="1"/>
          </p:cNvSpPr>
          <p:nvPr>
            <p:ph type="sldNum" sz="quarter" idx="11"/>
          </p:nvPr>
        </p:nvSpPr>
        <p:spPr/>
        <p:txBody>
          <a:bodyPr/>
          <a:lstStyle/>
          <a:p>
            <a:fld id="{1E358FE7-90FA-4A1B-8D62-E9035EBA7248}" type="slidenum">
              <a:rPr lang="en-US" altLang="ru-RU" smtClean="0"/>
              <a:pPr/>
              <a:t>3</a:t>
            </a:fld>
            <a:endParaRPr lang="en-US" altLang="ru-RU" dirty="0"/>
          </a:p>
        </p:txBody>
      </p:sp>
      <p:sp>
        <p:nvSpPr>
          <p:cNvPr id="13"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017401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997524" y="1676400"/>
            <a:ext cx="7164157" cy="4765964"/>
          </a:xfrm>
          <a:prstGeom prst="rect">
            <a:avLst/>
          </a:prstGeom>
          <a:noFill/>
          <a:ln>
            <a:noFill/>
          </a:ln>
        </p:spPr>
      </p:pic>
      <p:sp>
        <p:nvSpPr>
          <p:cNvPr id="8" name="Прямоугольник 7"/>
          <p:cNvSpPr/>
          <p:nvPr/>
        </p:nvSpPr>
        <p:spPr>
          <a:xfrm>
            <a:off x="2715510" y="1252455"/>
            <a:ext cx="3351495"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Findings impulse generator</a:t>
            </a:r>
            <a:r>
              <a:rPr lang="ru-RU" b="1" dirty="0">
                <a:latin typeface="Calibri" panose="020F0502020204030204" pitchFamily="34" charset="0"/>
                <a:ea typeface="Calibri" panose="020F0502020204030204" pitchFamily="34" charset="0"/>
                <a:cs typeface="Times New Roman" panose="02020603050405020304" pitchFamily="18" charset="0"/>
              </a:rPr>
              <a:t> </a:t>
            </a:r>
            <a:r>
              <a:rPr lang="ru-RU" b="1" dirty="0" smtClean="0">
                <a:latin typeface="Calibri" panose="020F0502020204030204" pitchFamily="34" charset="0"/>
                <a:ea typeface="Calibri" panose="020F0502020204030204" pitchFamily="34" charset="0"/>
                <a:cs typeface="Times New Roman" panose="02020603050405020304" pitchFamily="18" charset="0"/>
              </a:rPr>
              <a:t>К110</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669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
        <p:nvSpPr>
          <p:cNvPr id="7" name="Прямоугольник 6"/>
          <p:cNvSpPr/>
          <p:nvPr/>
        </p:nvSpPr>
        <p:spPr>
          <a:xfrm>
            <a:off x="2604682" y="1266310"/>
            <a:ext cx="3412409" cy="369332"/>
          </a:xfrm>
          <a:prstGeom prst="rect">
            <a:avLst/>
          </a:prstGeom>
        </p:spPr>
        <p:txBody>
          <a:bodyPr wrap="none">
            <a:sp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Findings impulse generator</a:t>
            </a:r>
            <a:r>
              <a:rPr lang="ru-RU" b="1" dirty="0" smtClean="0">
                <a:latin typeface="Calibri" panose="020F0502020204030204" pitchFamily="34" charset="0"/>
                <a:ea typeface="Calibri" panose="020F0502020204030204" pitchFamily="34" charset="0"/>
                <a:cs typeface="Times New Roman" panose="02020603050405020304" pitchFamily="18" charset="0"/>
              </a:rPr>
              <a:t> К120</a:t>
            </a:r>
            <a:endParaRPr lang="ru-RU"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761991" y="1724465"/>
            <a:ext cx="7609167" cy="4565500"/>
          </a:xfrm>
          <a:prstGeom prst="rect">
            <a:avLst/>
          </a:prstGeom>
        </p:spPr>
      </p:pic>
    </p:spTree>
    <p:extLst>
      <p:ext uri="{BB962C8B-B14F-4D97-AF65-F5344CB8AC3E}">
        <p14:creationId xmlns:p14="http://schemas.microsoft.com/office/powerpoint/2010/main" val="1161468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8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Actions</a:t>
            </a:r>
            <a:r>
              <a:rPr lang="ru-RU" altLang="ru-RU" sz="2300" b="1" i="1" dirty="0">
                <a:solidFill>
                  <a:srgbClr val="0000FF"/>
                </a:solidFill>
                <a:latin typeface="Calibri" panose="020F0502020204030204" pitchFamily="34" charset="0"/>
              </a:rPr>
              <a:t>:</a:t>
            </a:r>
          </a:p>
          <a:p>
            <a:pPr>
              <a:buNone/>
            </a:pPr>
            <a:r>
              <a:rPr lang="en-US" sz="2400" dirty="0">
                <a:latin typeface="Calibri" panose="020F0502020204030204" pitchFamily="34" charset="0"/>
              </a:rPr>
              <a:t>Action 1: Design weakness with Reactor coolant pumps was fixed.</a:t>
            </a:r>
            <a:br>
              <a:rPr lang="en-US" sz="2400" dirty="0">
                <a:latin typeface="Calibri" panose="020F0502020204030204" pitchFamily="34" charset="0"/>
              </a:rPr>
            </a:br>
            <a:r>
              <a:rPr lang="en-US" sz="2400" dirty="0">
                <a:latin typeface="Calibri" panose="020F0502020204030204" pitchFamily="34" charset="0"/>
              </a:rPr>
              <a:t>Action 2: In an ODM it was decided to replace all modules with end transistors of the type in which whisker formation was found during an additional short outage.</a:t>
            </a:r>
            <a:br>
              <a:rPr lang="en-US" sz="2400" dirty="0">
                <a:latin typeface="Calibri" panose="020F0502020204030204" pitchFamily="34" charset="0"/>
              </a:rPr>
            </a:br>
            <a:r>
              <a:rPr lang="en-US" sz="2400" dirty="0">
                <a:latin typeface="Calibri" panose="020F0502020204030204" pitchFamily="34" charset="0"/>
              </a:rPr>
              <a:t>Action 3: An additional internal (complete) and external investigation of failure modes of brief failure of modules within impulse trains.</a:t>
            </a:r>
            <a:br>
              <a:rPr lang="en-US" sz="2400" dirty="0">
                <a:latin typeface="Calibri" panose="020F0502020204030204" pitchFamily="34" charset="0"/>
              </a:rPr>
            </a:br>
            <a:r>
              <a:rPr lang="en-US" sz="2400" dirty="0">
                <a:latin typeface="Calibri" panose="020F0502020204030204" pitchFamily="34" charset="0"/>
              </a:rPr>
              <a:t>Action 4: Review maintenance strategies of modules.</a:t>
            </a:r>
            <a:br>
              <a:rPr lang="en-US" sz="2400" dirty="0">
                <a:latin typeface="Calibri" panose="020F0502020204030204" pitchFamily="34" charset="0"/>
              </a:rPr>
            </a:br>
            <a:r>
              <a:rPr lang="en-US" sz="2400" dirty="0">
                <a:latin typeface="Calibri" panose="020F0502020204030204" pitchFamily="34" charset="0"/>
              </a:rPr>
              <a:t>Action 5: Improve risk review process of modification portfolio.</a:t>
            </a: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264999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sz="2400" dirty="0" smtClean="0">
                <a:latin typeface="Calibri" panose="020F0502020204030204" pitchFamily="34" charset="0"/>
              </a:rPr>
              <a:t>Action </a:t>
            </a:r>
            <a:r>
              <a:rPr lang="en-US" sz="2400" dirty="0">
                <a:latin typeface="Calibri" panose="020F0502020204030204" pitchFamily="34" charset="0"/>
              </a:rPr>
              <a:t>on Operations:</a:t>
            </a:r>
            <a:br>
              <a:rPr lang="en-US" sz="2400" dirty="0">
                <a:latin typeface="Calibri" panose="020F0502020204030204" pitchFamily="34" charset="0"/>
              </a:rPr>
            </a:br>
            <a:r>
              <a:rPr lang="en-US" sz="2400" dirty="0">
                <a:latin typeface="Calibri" panose="020F0502020204030204" pitchFamily="34" charset="0"/>
              </a:rPr>
              <a:t>Action 1: Several procedural actions to quickly diagnose and take </a:t>
            </a:r>
            <a:r>
              <a:rPr lang="en-US" sz="2400" dirty="0" smtClean="0">
                <a:latin typeface="Calibri" panose="020F0502020204030204" pitchFamily="34" charset="0"/>
              </a:rPr>
              <a:t>actions </a:t>
            </a:r>
            <a:r>
              <a:rPr lang="en-US" sz="2400" dirty="0">
                <a:latin typeface="Calibri" panose="020F0502020204030204" pitchFamily="34" charset="0"/>
              </a:rPr>
              <a:t>to prevent unwanted effects of pulse train failure</a:t>
            </a:r>
            <a:r>
              <a:rPr lang="en-US"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Borssele</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121175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en-US" altLang="ru-RU" sz="2400" b="0" dirty="0" smtClean="0">
                <a:latin typeface="Calibri" panose="020F0502020204030204" pitchFamily="34" charset="0"/>
              </a:rPr>
              <a:t>Diablo Canyon NPP</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USA</a:t>
            </a:r>
            <a:r>
              <a:rPr lang="ru-RU" altLang="ru-RU" sz="2400" b="0" dirty="0" smtClean="0">
                <a:latin typeface="Calibri" panose="020F0502020204030204" pitchFamily="34" charset="0"/>
              </a:rPr>
              <a:t>):</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2</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units</a:t>
            </a:r>
            <a:r>
              <a:rPr lang="ru-RU" altLang="ru-RU" sz="2400" b="0" dirty="0" smtClean="0">
                <a:latin typeface="Calibri" panose="020F0502020204030204" pitchFamily="34" charset="0"/>
              </a:rPr>
              <a:t>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en-US" altLang="ru-RU" sz="2000" b="0" dirty="0" smtClean="0">
                <a:latin typeface="Calibri" panose="020F0502020204030204" pitchFamily="34" charset="0"/>
              </a:rPr>
              <a:t>Reactor type</a:t>
            </a:r>
            <a:r>
              <a:rPr lang="ru-RU" altLang="en-US" sz="2000" b="0" dirty="0" smtClean="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en-US" altLang="en-US" sz="2000" b="0" dirty="0" smtClean="0">
                <a:latin typeface="Calibri" panose="020F0502020204030204" pitchFamily="34" charset="0"/>
              </a:rPr>
              <a:t>Power</a:t>
            </a:r>
            <a:r>
              <a:rPr lang="ru-RU" altLang="en-US" sz="2000" b="0" dirty="0" smtClean="0">
                <a:latin typeface="Calibri" panose="020F0502020204030204" pitchFamily="34" charset="0"/>
              </a:rPr>
              <a:t>:</a:t>
            </a:r>
            <a:endParaRPr lang="ru-RU" altLang="en-US" sz="2000" b="0" dirty="0">
              <a:latin typeface="Calibri" panose="020F0502020204030204" pitchFamily="34" charset="0"/>
            </a:endParaRPr>
          </a:p>
          <a:p>
            <a:pPr>
              <a:spcBef>
                <a:spcPct val="0"/>
              </a:spcBef>
              <a:buClrTx/>
              <a:buSzTx/>
              <a:buFontTx/>
              <a:buNone/>
            </a:pPr>
            <a:r>
              <a:rPr lang="en-US" altLang="en-US" sz="2000" b="0" dirty="0" smtClean="0">
                <a:latin typeface="Calibri" panose="020F0502020204030204" pitchFamily="34" charset="0"/>
              </a:rPr>
              <a:t>Units</a:t>
            </a:r>
            <a:r>
              <a:rPr lang="ru-RU" altLang="en-US" sz="2000" b="0" dirty="0" smtClean="0">
                <a:latin typeface="Calibri" panose="020F0502020204030204" pitchFamily="34" charset="0"/>
              </a:rPr>
              <a:t> </a:t>
            </a:r>
            <a:r>
              <a:rPr lang="en-US" altLang="en-US" sz="2000" b="0" dirty="0" smtClean="0">
                <a:latin typeface="Calibri" panose="020F0502020204030204" pitchFamily="34" charset="0"/>
              </a:rPr>
              <a:t>1-2</a:t>
            </a:r>
            <a:r>
              <a:rPr lang="ru-RU" altLang="en-US" sz="2000" b="0" dirty="0" smtClean="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1197</a:t>
            </a:r>
            <a:r>
              <a:rPr lang="ru-RU" altLang="en-US" sz="2000" b="0" dirty="0" smtClean="0">
                <a:latin typeface="Calibri" panose="020F0502020204030204" pitchFamily="34" charset="0"/>
              </a:rPr>
              <a:t> </a:t>
            </a:r>
            <a:r>
              <a:rPr lang="en-US" altLang="en-US" sz="2000" b="0" dirty="0" smtClean="0">
                <a:latin typeface="Calibri" panose="020F0502020204030204" pitchFamily="34" charset="0"/>
              </a:rPr>
              <a:t>MWe each</a:t>
            </a:r>
            <a:endParaRPr lang="ru-RU" altLang="en-US" sz="2000" b="0" dirty="0">
              <a:latin typeface="Calibri" panose="020F0502020204030204" pitchFamily="34" charset="0"/>
            </a:endParaRPr>
          </a:p>
        </p:txBody>
      </p:sp>
      <p:sp>
        <p:nvSpPr>
          <p:cNvPr id="8197" name="Прямоугольник 3"/>
          <p:cNvSpPr>
            <a:spLocks noChangeArrowheads="1"/>
          </p:cNvSpPr>
          <p:nvPr/>
        </p:nvSpPr>
        <p:spPr bwMode="auto">
          <a:xfrm>
            <a:off x="160338" y="4560888"/>
            <a:ext cx="8002587"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Event date</a:t>
            </a:r>
            <a:r>
              <a:rPr lang="ru-RU" altLang="ru-RU" sz="2200" b="0" dirty="0" smtClean="0">
                <a:solidFill>
                  <a:srgbClr val="0000FF"/>
                </a:solidFill>
                <a:latin typeface="Calibri" panose="020F0502020204030204" pitchFamily="34" charset="0"/>
              </a:rPr>
              <a:t>: 3</a:t>
            </a:r>
            <a:r>
              <a:rPr lang="en-US" altLang="ru-RU" sz="2200" b="0" dirty="0" smtClean="0">
                <a:solidFill>
                  <a:srgbClr val="0000FF"/>
                </a:solidFill>
                <a:latin typeface="Calibri" panose="020F0502020204030204" pitchFamily="34" charset="0"/>
              </a:rPr>
              <a:t>0</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1</a:t>
            </a:r>
            <a:r>
              <a:rPr lang="ru-RU" altLang="ru-RU" sz="2200" b="0" dirty="0" smtClean="0">
                <a:solidFill>
                  <a:srgbClr val="0000FF"/>
                </a:solidFill>
                <a:latin typeface="Calibri" panose="020F0502020204030204" pitchFamily="34" charset="0"/>
              </a:rPr>
              <a:t>1</a:t>
            </a:r>
            <a:r>
              <a:rPr lang="ru-RU" altLang="en-US" sz="2200" b="0" dirty="0" smtClean="0">
                <a:solidFill>
                  <a:srgbClr val="0000FF"/>
                </a:solidFill>
                <a:latin typeface="Calibri" panose="020F0502020204030204" pitchFamily="34" charset="0"/>
              </a:rPr>
              <a:t>.201</a:t>
            </a:r>
            <a:r>
              <a:rPr lang="en-US" altLang="en-US" sz="2200" b="0" dirty="0" smtClean="0">
                <a:solidFill>
                  <a:srgbClr val="0000FF"/>
                </a:solidFill>
                <a:latin typeface="Calibri" panose="020F0502020204030204" pitchFamily="34" charset="0"/>
              </a:rPr>
              <a:t>9</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Unit</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Diablo Canyon</a:t>
            </a:r>
            <a:r>
              <a:rPr lang="ru-RU" altLang="ru-RU" sz="2200" b="0" dirty="0" smtClean="0">
                <a:solidFill>
                  <a:srgbClr val="0000FF"/>
                </a:solidFill>
                <a:latin typeface="Calibri" panose="020F0502020204030204" pitchFamily="34" charset="0"/>
              </a:rPr>
              <a:t>-</a:t>
            </a:r>
            <a:r>
              <a:rPr lang="ru-RU" altLang="ru-RU" sz="2200" dirty="0">
                <a:solidFill>
                  <a:srgbClr val="0000FF"/>
                </a:solidFill>
                <a:latin typeface="Calibri" panose="020F0502020204030204" pitchFamily="34" charset="0"/>
              </a:rPr>
              <a:t>2</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en-US" sz="2400" b="1" dirty="0" smtClean="0">
                <a:solidFill>
                  <a:srgbClr val="7030A0"/>
                </a:solidFill>
                <a:latin typeface="Calibri" panose="020F0502020204030204" pitchFamily="34" charset="0"/>
              </a:rPr>
              <a:t>Both </a:t>
            </a:r>
            <a:r>
              <a:rPr lang="en-US" sz="2400" b="1" dirty="0">
                <a:solidFill>
                  <a:srgbClr val="7030A0"/>
                </a:solidFill>
                <a:latin typeface="Calibri" panose="020F0502020204030204" pitchFamily="34" charset="0"/>
              </a:rPr>
              <a:t>Trains of Containment Spray Removed from Service in Error </a:t>
            </a:r>
            <a:r>
              <a:rPr lang="en-US" sz="2400" b="1" dirty="0" smtClean="0">
                <a:solidFill>
                  <a:srgbClr val="7030A0"/>
                </a:solidFill>
                <a:latin typeface="Calibri" panose="020F0502020204030204" pitchFamily="34" charset="0"/>
              </a:rPr>
              <a:t>Prior</a:t>
            </a:r>
            <a:r>
              <a:rPr lang="ru-RU" sz="2400" b="1" dirty="0" smtClean="0">
                <a:solidFill>
                  <a:srgbClr val="7030A0"/>
                </a:solidFill>
                <a:latin typeface="Calibri" panose="020F0502020204030204" pitchFamily="34" charset="0"/>
              </a:rPr>
              <a:t> </a:t>
            </a:r>
            <a:r>
              <a:rPr lang="en-US" sz="2400" b="1" dirty="0" smtClean="0">
                <a:solidFill>
                  <a:srgbClr val="7030A0"/>
                </a:solidFill>
                <a:latin typeface="Calibri" panose="020F0502020204030204" pitchFamily="34" charset="0"/>
              </a:rPr>
              <a:t>to </a:t>
            </a:r>
            <a:r>
              <a:rPr lang="en-US" sz="2400" b="1" dirty="0">
                <a:solidFill>
                  <a:srgbClr val="7030A0"/>
                </a:solidFill>
                <a:latin typeface="Calibri" panose="020F0502020204030204" pitchFamily="34" charset="0"/>
              </a:rPr>
              <a:t>Mode </a:t>
            </a:r>
            <a:r>
              <a:rPr lang="en-US" sz="2400" b="1" dirty="0" smtClean="0">
                <a:solidFill>
                  <a:srgbClr val="7030A0"/>
                </a:solidFill>
                <a:latin typeface="Calibri" panose="020F0502020204030204" pitchFamily="34" charset="0"/>
              </a:rPr>
              <a:t>Change</a:t>
            </a:r>
            <a:endParaRPr lang="en-US" altLang="ru-RU" sz="2400" b="1" dirty="0" smtClean="0">
              <a:solidFill>
                <a:srgbClr val="7030A0"/>
              </a:solidFill>
              <a:latin typeface="Calibri" panose="020F0502020204030204" pitchFamily="34" charset="0"/>
            </a:endParaRPr>
          </a:p>
          <a:p>
            <a:pPr>
              <a:spcBef>
                <a:spcPct val="0"/>
              </a:spcBef>
              <a:buClrTx/>
              <a:buSzTx/>
              <a:buFontTx/>
              <a:buNone/>
            </a:pPr>
            <a:r>
              <a:rPr lang="en-US" altLang="ru-RU" sz="2200" b="0" dirty="0" smtClean="0">
                <a:solidFill>
                  <a:srgbClr val="0000FF"/>
                </a:solidFill>
                <a:latin typeface="Calibri" panose="020F0502020204030204" pitchFamily="34" charset="0"/>
              </a:rPr>
              <a:t>Event report</a:t>
            </a:r>
            <a:r>
              <a:rPr lang="ru-RU" altLang="ru-RU" sz="2200" b="0" dirty="0" smtClean="0">
                <a:solidFill>
                  <a:srgbClr val="0000FF"/>
                </a:solidFill>
                <a:latin typeface="Calibri" panose="020F0502020204030204" pitchFamily="34" charset="0"/>
              </a:rPr>
              <a:t>: </a:t>
            </a:r>
            <a:r>
              <a:rPr lang="en-GB" altLang="en-US" sz="2200" b="0" dirty="0">
                <a:solidFill>
                  <a:srgbClr val="0000FF"/>
                </a:solidFill>
                <a:latin typeface="Calibri" panose="020F0502020204030204" pitchFamily="34" charset="0"/>
              </a:rPr>
              <a:t>WER </a:t>
            </a:r>
            <a:r>
              <a:rPr lang="en-US" altLang="en-US" sz="2200" b="0" dirty="0">
                <a:solidFill>
                  <a:srgbClr val="0000FF"/>
                </a:solidFill>
                <a:latin typeface="Calibri" panose="020F0502020204030204" pitchFamily="34" charset="0"/>
              </a:rPr>
              <a:t>ATL </a:t>
            </a:r>
            <a:r>
              <a:rPr lang="en-US"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a:t>
            </a:r>
            <a:r>
              <a:rPr lang="ru-RU" altLang="en-US" sz="2200" b="0" dirty="0" smtClean="0">
                <a:solidFill>
                  <a:srgbClr val="0000FF"/>
                </a:solidFill>
                <a:latin typeface="Calibri" panose="020F0502020204030204" pitchFamily="34" charset="0"/>
              </a:rPr>
              <a:t>0</a:t>
            </a:r>
            <a:r>
              <a:rPr lang="en-US" altLang="en-US" sz="2200" b="0" dirty="0" smtClean="0">
                <a:solidFill>
                  <a:srgbClr val="0000FF"/>
                </a:solidFill>
                <a:latin typeface="Calibri" panose="020F0502020204030204" pitchFamily="34" charset="0"/>
              </a:rPr>
              <a:t>2</a:t>
            </a:r>
            <a:r>
              <a:rPr lang="ru-RU" altLang="en-US" sz="2200" b="0" dirty="0" smtClean="0">
                <a:solidFill>
                  <a:srgbClr val="0000FF"/>
                </a:solidFill>
                <a:latin typeface="Calibri" panose="020F0502020204030204" pitchFamily="34" charset="0"/>
              </a:rPr>
              <a:t>56</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en-US" altLang="en-US" sz="3200" dirty="0" smtClean="0">
                <a:latin typeface="Calibri" panose="020F0502020204030204" pitchFamily="34" charset="0"/>
              </a:rPr>
              <a:t>Event at Diablo Canyon-2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34</a:t>
            </a:fld>
            <a:endParaRPr lang="en-US" altLang="ru-RU" dirty="0"/>
          </a:p>
        </p:txBody>
      </p:sp>
      <p:sp>
        <p:nvSpPr>
          <p:cNvPr id="8"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26" y="1417557"/>
            <a:ext cx="4668256" cy="2915612"/>
          </a:xfrm>
          <a:prstGeom prst="rect">
            <a:avLst/>
          </a:prstGeom>
        </p:spPr>
      </p:pic>
    </p:spTree>
    <p:extLst>
      <p:ext uri="{BB962C8B-B14F-4D97-AF65-F5344CB8AC3E}">
        <p14:creationId xmlns:p14="http://schemas.microsoft.com/office/powerpoint/2010/main" val="324900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07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Short 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dirty="0" smtClean="0">
                <a:latin typeface="Calibri" panose="020F0502020204030204" pitchFamily="34" charset="0"/>
              </a:rPr>
              <a:t>With </a:t>
            </a:r>
            <a:r>
              <a:rPr lang="en-US" sz="2400" dirty="0">
                <a:latin typeface="Calibri" panose="020F0502020204030204" pitchFamily="34" charset="0"/>
              </a:rPr>
              <a:t>the unit in Mode 4 (Hot Shutdown) following a refueling outage, both trains of containment spray were removed from service as part of preparations for a planned return to Mode 5 (Cold Shutdown). The containment spray pumps are required to be operable (along with the containment fan cooler units) in Modes 1 through 4 in accordance with Technical Specification requirements. </a:t>
            </a:r>
            <a:r>
              <a:rPr lang="en-US" sz="2400" i="1" dirty="0">
                <a:latin typeface="Calibri" panose="020F0502020204030204" pitchFamily="34" charset="0"/>
              </a:rPr>
              <a:t>The cause </a:t>
            </a:r>
            <a:r>
              <a:rPr lang="en-US" sz="2400" dirty="0">
                <a:latin typeface="Calibri" panose="020F0502020204030204" pitchFamily="34" charset="0"/>
              </a:rPr>
              <a:t>was determined to be a human performance error</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Diablo Canyon-2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986764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80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dirty="0" smtClean="0">
                <a:latin typeface="Calibri" panose="020F0502020204030204" pitchFamily="34" charset="0"/>
              </a:rPr>
              <a:t>During </a:t>
            </a:r>
            <a:r>
              <a:rPr lang="en-US" sz="2400" dirty="0">
                <a:latin typeface="Calibri" panose="020F0502020204030204" pitchFamily="34" charset="0"/>
              </a:rPr>
              <a:t>the evening of November 29, 2019, while the unit was nearing the end of a refueling outage, with the unit in Mode 4 (Hot Shutdown), an operational decision was made to return to Mode 5 (Cold Shutdown) due to concerns about running reactor coolant pump (RCP) 2-2 at low reactor coolant system (RCS) temperatures and heating up the secondary plant with ongoing maintenance and testing on the Main Turbine Generator. Operations prepared for Mode 5 entry by writing necessary clearances, preparing procedures, and hanging configuration control tags</a:t>
            </a:r>
            <a:r>
              <a:rPr lang="en-US" sz="2400" dirty="0" smtClean="0">
                <a:latin typeface="Calibri" panose="020F0502020204030204" pitchFamily="34" charset="0"/>
              </a:rPr>
              <a:t>.</a:t>
            </a:r>
            <a:endParaRPr lang="ru-RU" sz="2400" dirty="0" smtClean="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Diablo Canyon-2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96925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One </a:t>
            </a:r>
            <a:r>
              <a:rPr lang="en-US" sz="2400" dirty="0">
                <a:latin typeface="Calibri" panose="020F0502020204030204" pitchFamily="34" charset="0"/>
              </a:rPr>
              <a:t>such action was to disable the containment spray pumps by opening their associated DC control power knife switches. This action, which should have been performed following entry into Mode 5, was completed at approximately 0237 hours on November 30, 2019, with the unit still in Mode 4. The DC control power was removed from the containment spray pumps as a result of human error. At 1100, the next operating crew (day shift) recognized the error and immediately entered the appropriate Technical Specification (TS) action, due to two trains of containment spray being inoperable</a:t>
            </a:r>
            <a:r>
              <a:rPr lang="en-US" sz="2400" dirty="0" smtClean="0">
                <a:latin typeface="Calibri" panose="020F0502020204030204" pitchFamily="34" charset="0"/>
              </a:rPr>
              <a:t>.</a:t>
            </a:r>
            <a:endParaRPr lang="ru-RU" sz="2400" dirty="0" smtClean="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Diablo Canyon-2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516957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Technical </a:t>
            </a:r>
            <a:r>
              <a:rPr lang="en-US" sz="2400" dirty="0">
                <a:latin typeface="Calibri" panose="020F0502020204030204" pitchFamily="34" charset="0"/>
              </a:rPr>
              <a:t>Specifications require both trains of Containment Spray to be Operable in Modes 1-4. Both pumps were restored to operable status on November 30, 2019, at 1125, and the TS was exited</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Diablo Canyon-2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085580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36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Analysis and comments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US" sz="2400" i="1" dirty="0" smtClean="0">
                <a:latin typeface="+mn-lt"/>
              </a:rPr>
              <a:t>The </a:t>
            </a:r>
            <a:r>
              <a:rPr lang="en-US" sz="2400" i="1" dirty="0">
                <a:latin typeface="+mn-lt"/>
              </a:rPr>
              <a:t>cause </a:t>
            </a:r>
            <a:r>
              <a:rPr lang="en-US" sz="2400" dirty="0">
                <a:latin typeface="+mn-lt"/>
              </a:rPr>
              <a:t>of this event was determined to be an unintended human performance error made by a Senior Reactor Operator. Direction to non-licensed operators to remove both trains of containment spray from service was given before plant conditions were appropriate for the action</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Diablo Canyon-2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39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850101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List of Events to Review</a:t>
            </a:r>
            <a:r>
              <a:rPr lang="ru-RU" altLang="en-US" sz="3200" dirty="0">
                <a:latin typeface="Calibri" panose="020F0502020204030204" pitchFamily="34" charset="0"/>
              </a:rPr>
              <a:t>  </a:t>
            </a:r>
            <a:r>
              <a:rPr lang="ru-RU" altLang="en-US" sz="2000" dirty="0" smtClean="0">
                <a:latin typeface="Calibri" panose="020F0502020204030204" pitchFamily="34" charset="0"/>
              </a:rPr>
              <a:t>(1)</a:t>
            </a:r>
            <a:endParaRPr lang="en-GB" altLang="en-US" dirty="0" smtClean="0">
              <a:latin typeface="Calibri" panose="020F0502020204030204" pitchFamily="34" charset="0"/>
            </a:endParaRPr>
          </a:p>
        </p:txBody>
      </p:sp>
      <p:sp>
        <p:nvSpPr>
          <p:cNvPr id="6148" name="Прямоугольник 5"/>
          <p:cNvSpPr>
            <a:spLocks noChangeArrowheads="1"/>
          </p:cNvSpPr>
          <p:nvPr/>
        </p:nvSpPr>
        <p:spPr bwMode="auto">
          <a:xfrm>
            <a:off x="452438" y="1601614"/>
            <a:ext cx="8410208"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2000" b="1" dirty="0" smtClean="0">
                <a:solidFill>
                  <a:srgbClr val="0070C0"/>
                </a:solidFill>
                <a:latin typeface="Calibri" panose="020F0502020204030204" pitchFamily="34" charset="0"/>
              </a:rPr>
              <a:t>(</a:t>
            </a:r>
            <a:r>
              <a:rPr lang="en-US" altLang="en-US" sz="2000" b="1" dirty="0" smtClean="0">
                <a:solidFill>
                  <a:srgbClr val="0070C0"/>
                </a:solidFill>
                <a:latin typeface="Calibri" panose="020F0502020204030204" pitchFamily="34" charset="0"/>
              </a:rPr>
              <a:t>S)</a:t>
            </a:r>
            <a:r>
              <a:rPr lang="en-US" altLang="en-US" sz="2000" b="1" dirty="0" smtClean="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 </a:t>
            </a:r>
            <a:r>
              <a:rPr lang="en-US" altLang="en-US" sz="2000" b="1" dirty="0">
                <a:solidFill>
                  <a:srgbClr val="0000FF"/>
                </a:solidFill>
                <a:latin typeface="Calibri" panose="020F0502020204030204" pitchFamily="34" charset="0"/>
              </a:rPr>
              <a:t>WER </a:t>
            </a:r>
            <a:r>
              <a:rPr lang="en-US" altLang="en-US" sz="2000" b="1" dirty="0" smtClean="0">
                <a:solidFill>
                  <a:srgbClr val="0000FF"/>
                </a:solidFill>
                <a:latin typeface="Calibri" panose="020F0502020204030204" pitchFamily="34" charset="0"/>
              </a:rPr>
              <a:t>PAR </a:t>
            </a:r>
            <a:r>
              <a:rPr lang="ru-RU" altLang="en-US" sz="2000" b="1" dirty="0" smtClean="0">
                <a:solidFill>
                  <a:srgbClr val="0000FF"/>
                </a:solidFill>
                <a:latin typeface="Calibri" panose="020F0502020204030204" pitchFamily="34" charset="0"/>
              </a:rPr>
              <a:t>19</a:t>
            </a:r>
            <a:r>
              <a:rPr lang="en-US" altLang="en-US" sz="2000" b="1" dirty="0" smtClean="0">
                <a:solidFill>
                  <a:srgbClr val="0000FF"/>
                </a:solidFill>
                <a:latin typeface="Calibri" panose="020F0502020204030204" pitchFamily="34" charset="0"/>
              </a:rPr>
              <a:t>-09</a:t>
            </a:r>
            <a:r>
              <a:rPr lang="ru-RU" altLang="en-US" sz="2000" b="1" dirty="0" smtClean="0">
                <a:solidFill>
                  <a:srgbClr val="0000FF"/>
                </a:solidFill>
                <a:latin typeface="Calibri" panose="020F0502020204030204" pitchFamily="34" charset="0"/>
              </a:rPr>
              <a:t>0</a:t>
            </a:r>
            <a:r>
              <a:rPr lang="en-US" altLang="en-US" sz="2000" b="1" dirty="0" smtClean="0">
                <a:solidFill>
                  <a:srgbClr val="0000FF"/>
                </a:solidFill>
                <a:latin typeface="Calibri" panose="020F0502020204030204" pitchFamily="34" charset="0"/>
              </a:rPr>
              <a:t>2  </a:t>
            </a:r>
            <a:r>
              <a:rPr lang="ru-RU" altLang="en-US" sz="2000" b="1" dirty="0" smtClean="0">
                <a:solidFill>
                  <a:srgbClr val="0000FF"/>
                </a:solidFill>
                <a:latin typeface="Calibri" panose="020F0502020204030204" pitchFamily="34" charset="0"/>
              </a:rPr>
              <a:t>  </a:t>
            </a:r>
            <a:r>
              <a:rPr lang="en-US" altLang="en-US" sz="2000" b="1" dirty="0" smtClean="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 </a:t>
            </a:r>
            <a:r>
              <a:rPr lang="en-US" altLang="en-US" sz="2000" b="1" dirty="0" smtClean="0">
                <a:latin typeface="Calibri" panose="020F0502020204030204" pitchFamily="34" charset="0"/>
              </a:rPr>
              <a:t>29.</a:t>
            </a:r>
            <a:r>
              <a:rPr lang="ru-RU" altLang="en-US" sz="2000" b="1" dirty="0" smtClean="0">
                <a:latin typeface="Calibri" panose="020F0502020204030204" pitchFamily="34" charset="0"/>
              </a:rPr>
              <a:t>1</a:t>
            </a:r>
            <a:r>
              <a:rPr lang="en-US" altLang="en-US" sz="2000" b="1" dirty="0" smtClean="0">
                <a:latin typeface="Calibri" panose="020F0502020204030204" pitchFamily="34" charset="0"/>
              </a:rPr>
              <a:t>1.201</a:t>
            </a:r>
            <a:r>
              <a:rPr lang="ru-RU" altLang="en-US" sz="2000" b="1" dirty="0" smtClean="0">
                <a:latin typeface="Calibri" panose="020F0502020204030204" pitchFamily="34" charset="0"/>
              </a:rPr>
              <a:t>9</a:t>
            </a:r>
            <a:r>
              <a:rPr lang="en-US" altLang="en-US" sz="2000" b="1" dirty="0" smtClean="0">
                <a:latin typeface="Calibri" panose="020F0502020204030204" pitchFamily="34" charset="0"/>
              </a:rPr>
              <a:t>      Forsmark-2 </a:t>
            </a:r>
            <a:r>
              <a:rPr lang="en-US" altLang="en-US" sz="2000" b="1" dirty="0">
                <a:latin typeface="Calibri" panose="020F0502020204030204" pitchFamily="34" charset="0"/>
              </a:rPr>
              <a:t>NPP  </a:t>
            </a:r>
            <a:r>
              <a:rPr lang="en-US" altLang="en-US" sz="2000" b="1" dirty="0" smtClean="0">
                <a:latin typeface="Calibri" panose="020F0502020204030204" pitchFamily="34" charset="0"/>
              </a:rPr>
              <a:t>(Sweden)</a:t>
            </a:r>
            <a:endParaRPr lang="en-US" altLang="en-US" sz="2000" b="1" dirty="0">
              <a:latin typeface="Calibri" panose="020F0502020204030204" pitchFamily="34" charset="0"/>
            </a:endParaRPr>
          </a:p>
          <a:p>
            <a:pPr>
              <a:spcBef>
                <a:spcPct val="0"/>
              </a:spcBef>
              <a:buClrTx/>
              <a:buSzTx/>
              <a:buNone/>
            </a:pPr>
            <a:r>
              <a:rPr lang="en-US" sz="2000" b="1" dirty="0" smtClean="0">
                <a:solidFill>
                  <a:srgbClr val="7030A0"/>
                </a:solidFill>
                <a:latin typeface="Calibri" panose="020F0502020204030204" pitchFamily="34" charset="0"/>
              </a:rPr>
              <a:t>Unplanned </a:t>
            </a:r>
            <a:r>
              <a:rPr lang="en-US" sz="2000" b="1" dirty="0">
                <a:solidFill>
                  <a:srgbClr val="7030A0"/>
                </a:solidFill>
                <a:latin typeface="Calibri" panose="020F0502020204030204" pitchFamily="34" charset="0"/>
              </a:rPr>
              <a:t>High Dose </a:t>
            </a:r>
            <a:r>
              <a:rPr lang="en-US" sz="2000" b="1" dirty="0" smtClean="0">
                <a:solidFill>
                  <a:srgbClr val="7030A0"/>
                </a:solidFill>
                <a:latin typeface="Calibri" panose="020F0502020204030204" pitchFamily="34" charset="0"/>
              </a:rPr>
              <a:t>to </a:t>
            </a:r>
            <a:r>
              <a:rPr lang="en-US" sz="2000" b="1" dirty="0">
                <a:solidFill>
                  <a:srgbClr val="7030A0"/>
                </a:solidFill>
                <a:latin typeface="Calibri" panose="020F0502020204030204" pitchFamily="34" charset="0"/>
              </a:rPr>
              <a:t>5 People due to Faulty Telescoping Radiation Monitoring </a:t>
            </a:r>
            <a:r>
              <a:rPr lang="en-US" sz="2000" b="1" dirty="0" smtClean="0">
                <a:solidFill>
                  <a:srgbClr val="7030A0"/>
                </a:solidFill>
                <a:latin typeface="Calibri" panose="020F0502020204030204" pitchFamily="34" charset="0"/>
              </a:rPr>
              <a:t>Instrument</a:t>
            </a:r>
            <a:endParaRPr lang="en-US" altLang="ru-RU" sz="2000" b="1" dirty="0">
              <a:solidFill>
                <a:srgbClr val="7030A0"/>
              </a:solidFill>
              <a:latin typeface="Calibri" panose="020F0502020204030204" pitchFamily="34" charset="0"/>
            </a:endParaRPr>
          </a:p>
          <a:p>
            <a:pPr>
              <a:spcBef>
                <a:spcPct val="0"/>
              </a:spcBef>
              <a:buClrTx/>
              <a:buSzTx/>
              <a:buNone/>
            </a:pPr>
            <a:endParaRPr lang="en-US" altLang="ru-RU" sz="1600" dirty="0">
              <a:solidFill>
                <a:srgbClr val="7030A0"/>
              </a:solidFill>
              <a:latin typeface="Calibri" panose="020F0502020204030204" pitchFamily="34" charset="0"/>
            </a:endParaRPr>
          </a:p>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S)</a:t>
            </a:r>
            <a:r>
              <a:rPr lang="en-US" altLang="en-US" sz="2000" b="1" dirty="0">
                <a:solidFill>
                  <a:srgbClr val="0000FF"/>
                </a:solidFill>
                <a:latin typeface="Calibri" panose="020F0502020204030204" pitchFamily="34" charset="0"/>
              </a:rPr>
              <a:t> </a:t>
            </a:r>
            <a:r>
              <a:rPr lang="ru-RU" altLang="en-US" sz="2000" b="1" dirty="0">
                <a:solidFill>
                  <a:srgbClr val="0000FF"/>
                </a:solidFill>
                <a:latin typeface="Calibri" panose="020F0502020204030204" pitchFamily="34" charset="0"/>
              </a:rPr>
              <a:t> </a:t>
            </a:r>
            <a:r>
              <a:rPr lang="en-GB" altLang="en-US" sz="2000" b="1" dirty="0" smtClean="0">
                <a:solidFill>
                  <a:srgbClr val="0000FF"/>
                </a:solidFill>
                <a:latin typeface="Calibri" panose="020F0502020204030204" pitchFamily="34" charset="0"/>
              </a:rPr>
              <a:t>WER </a:t>
            </a:r>
            <a:r>
              <a:rPr lang="en-US" altLang="en-US" sz="2000" b="1" dirty="0" smtClean="0">
                <a:solidFill>
                  <a:srgbClr val="0000FF"/>
                </a:solidFill>
                <a:latin typeface="Calibri" panose="020F0502020204030204" pitchFamily="34" charset="0"/>
              </a:rPr>
              <a:t>PAR</a:t>
            </a:r>
            <a:r>
              <a:rPr lang="en-US" altLang="ru-RU" sz="2000" b="1" dirty="0" smtClean="0">
                <a:solidFill>
                  <a:srgbClr val="0000FF"/>
                </a:solidFill>
                <a:latin typeface="Calibri" panose="020F0502020204030204" pitchFamily="34" charset="0"/>
              </a:rPr>
              <a:t> 18</a:t>
            </a:r>
            <a:r>
              <a:rPr lang="en-US" altLang="en-US" sz="2000" b="1" dirty="0" smtClean="0">
                <a:solidFill>
                  <a:srgbClr val="0000FF"/>
                </a:solidFill>
                <a:latin typeface="Calibri" panose="020F0502020204030204" pitchFamily="34" charset="0"/>
              </a:rPr>
              <a:t>-0765</a:t>
            </a:r>
            <a:r>
              <a:rPr lang="en-US" altLang="en-US" sz="2000" b="1" dirty="0" smtClean="0">
                <a:latin typeface="Calibri" panose="020F0502020204030204" pitchFamily="34" charset="0"/>
              </a:rPr>
              <a:t>    </a:t>
            </a:r>
            <a:r>
              <a:rPr lang="ru-RU" altLang="en-US" sz="2000" b="1" dirty="0" smtClean="0">
                <a:latin typeface="Calibri" panose="020F0502020204030204" pitchFamily="34" charset="0"/>
              </a:rPr>
              <a:t>  </a:t>
            </a:r>
            <a:r>
              <a:rPr lang="en-US" altLang="en-US" sz="2000" b="1" dirty="0" smtClean="0">
                <a:latin typeface="Calibri" panose="020F0502020204030204" pitchFamily="34" charset="0"/>
              </a:rPr>
              <a:t>04.</a:t>
            </a:r>
            <a:r>
              <a:rPr lang="ru-RU" altLang="en-US" sz="2000" b="1" dirty="0" smtClean="0">
                <a:latin typeface="Calibri" panose="020F0502020204030204" pitchFamily="34" charset="0"/>
              </a:rPr>
              <a:t>0</a:t>
            </a:r>
            <a:r>
              <a:rPr lang="en-US" altLang="en-US" sz="2000" b="1" dirty="0" smtClean="0">
                <a:latin typeface="Calibri" panose="020F0502020204030204" pitchFamily="34" charset="0"/>
              </a:rPr>
              <a:t>8.2018     </a:t>
            </a:r>
            <a:r>
              <a:rPr lang="ru-RU" altLang="en-US" sz="2000" b="1" dirty="0" smtClean="0">
                <a:latin typeface="Calibri" panose="020F0502020204030204" pitchFamily="34" charset="0"/>
              </a:rPr>
              <a:t> </a:t>
            </a:r>
            <a:r>
              <a:rPr lang="en-US" altLang="en-US" sz="2000" b="1" dirty="0" smtClean="0">
                <a:latin typeface="Calibri" panose="020F0502020204030204" pitchFamily="34" charset="0"/>
              </a:rPr>
              <a:t>Borssele-1</a:t>
            </a:r>
            <a:r>
              <a:rPr lang="en-US" altLang="ru-RU" sz="2000" b="1" dirty="0" smtClean="0">
                <a:latin typeface="Calibri" panose="020F0502020204030204" pitchFamily="34" charset="0"/>
              </a:rPr>
              <a:t> </a:t>
            </a:r>
            <a:r>
              <a:rPr lang="en-US" altLang="ru-RU" sz="2000" b="1" dirty="0">
                <a:latin typeface="Calibri" panose="020F0502020204030204" pitchFamily="34" charset="0"/>
              </a:rPr>
              <a:t>NPP </a:t>
            </a:r>
            <a:r>
              <a:rPr lang="en-US" altLang="en-US" sz="2000" b="1" dirty="0">
                <a:latin typeface="Calibri" panose="020F0502020204030204" pitchFamily="34" charset="0"/>
              </a:rPr>
              <a:t> </a:t>
            </a:r>
            <a:r>
              <a:rPr lang="en-US" altLang="en-US" sz="2000" b="1" dirty="0" smtClean="0">
                <a:latin typeface="Calibri" panose="020F0502020204030204" pitchFamily="34" charset="0"/>
              </a:rPr>
              <a:t>(Netherland</a:t>
            </a:r>
            <a:r>
              <a:rPr lang="en-US" altLang="en-US" sz="2000" b="1" dirty="0">
                <a:latin typeface="Calibri" panose="020F0502020204030204" pitchFamily="34" charset="0"/>
              </a:rPr>
              <a:t>s</a:t>
            </a:r>
            <a:r>
              <a:rPr lang="en-US" altLang="en-US" sz="2000" b="1" dirty="0" smtClean="0">
                <a:latin typeface="Calibri" panose="020F0502020204030204" pitchFamily="34" charset="0"/>
              </a:rPr>
              <a:t>)</a:t>
            </a:r>
            <a:r>
              <a:rPr lang="en-US" altLang="en-US" sz="2000" b="1" dirty="0">
                <a:latin typeface="Calibri" panose="020F0502020204030204" pitchFamily="34" charset="0"/>
              </a:rPr>
              <a:t/>
            </a:r>
            <a:br>
              <a:rPr lang="en-US" altLang="en-US" sz="2000" b="1" dirty="0">
                <a:latin typeface="Calibri" panose="020F0502020204030204" pitchFamily="34" charset="0"/>
              </a:rPr>
            </a:br>
            <a:endParaRPr lang="en-US" altLang="en-US" sz="200" b="1" dirty="0">
              <a:solidFill>
                <a:srgbClr val="FF0000"/>
              </a:solidFill>
              <a:latin typeface="Calibri" panose="020F0502020204030204" pitchFamily="34" charset="0"/>
            </a:endParaRPr>
          </a:p>
          <a:p>
            <a:pPr>
              <a:spcBef>
                <a:spcPct val="0"/>
              </a:spcBef>
              <a:buClrTx/>
              <a:buSzTx/>
              <a:buNone/>
            </a:pPr>
            <a:r>
              <a:rPr lang="en-US" sz="2000" b="1" dirty="0" smtClean="0">
                <a:solidFill>
                  <a:srgbClr val="7030A0"/>
                </a:solidFill>
                <a:latin typeface="Calibri" panose="020F0502020204030204" pitchFamily="34" charset="0"/>
              </a:rPr>
              <a:t>Reactor Protection System </a:t>
            </a:r>
            <a:r>
              <a:rPr lang="en-US" sz="2000" b="1" dirty="0">
                <a:solidFill>
                  <a:srgbClr val="7030A0"/>
                </a:solidFill>
                <a:latin typeface="Calibri" panose="020F0502020204030204" pitchFamily="34" charset="0"/>
              </a:rPr>
              <a:t>F</a:t>
            </a:r>
            <a:r>
              <a:rPr lang="en-US" sz="2000" b="1" dirty="0" smtClean="0">
                <a:solidFill>
                  <a:srgbClr val="7030A0"/>
                </a:solidFill>
                <a:latin typeface="Calibri" panose="020F0502020204030204" pitchFamily="34" charset="0"/>
              </a:rPr>
              <a:t>ailure Led </a:t>
            </a:r>
            <a:r>
              <a:rPr lang="en-US" sz="2000" b="1" dirty="0">
                <a:solidFill>
                  <a:srgbClr val="7030A0"/>
                </a:solidFill>
                <a:latin typeface="Calibri" panose="020F0502020204030204" pitchFamily="34" charset="0"/>
              </a:rPr>
              <a:t>to </a:t>
            </a:r>
            <a:r>
              <a:rPr lang="en-US" sz="2000" b="1" dirty="0" smtClean="0">
                <a:solidFill>
                  <a:srgbClr val="7030A0"/>
                </a:solidFill>
                <a:latin typeface="Calibri" panose="020F0502020204030204" pitchFamily="34" charset="0"/>
              </a:rPr>
              <a:t>Scram </a:t>
            </a:r>
            <a:r>
              <a:rPr lang="en-US" sz="2000" b="1" dirty="0">
                <a:solidFill>
                  <a:srgbClr val="7030A0"/>
                </a:solidFill>
                <a:latin typeface="Calibri" panose="020F0502020204030204" pitchFamily="34" charset="0"/>
              </a:rPr>
              <a:t>and </a:t>
            </a:r>
            <a:r>
              <a:rPr lang="en-US" sz="2000" b="1" dirty="0" smtClean="0">
                <a:solidFill>
                  <a:srgbClr val="7030A0"/>
                </a:solidFill>
                <a:latin typeface="Calibri" panose="020F0502020204030204" pitchFamily="34" charset="0"/>
              </a:rPr>
              <a:t>Major Degradation</a:t>
            </a:r>
            <a:r>
              <a:rPr lang="ru-RU" sz="2000" b="1" dirty="0" smtClean="0">
                <a:solidFill>
                  <a:srgbClr val="7030A0"/>
                </a:solidFill>
                <a:latin typeface="Calibri" panose="020F0502020204030204" pitchFamily="34" charset="0"/>
              </a:rPr>
              <a:t/>
            </a:r>
            <a:br>
              <a:rPr lang="ru-RU" sz="2000" b="1" dirty="0" smtClean="0">
                <a:solidFill>
                  <a:srgbClr val="7030A0"/>
                </a:solidFill>
                <a:latin typeface="Calibri" panose="020F0502020204030204" pitchFamily="34" charset="0"/>
              </a:rPr>
            </a:br>
            <a:r>
              <a:rPr lang="en-US" sz="2000" b="1" dirty="0" smtClean="0">
                <a:solidFill>
                  <a:srgbClr val="7030A0"/>
                </a:solidFill>
                <a:latin typeface="Calibri" panose="020F0502020204030204" pitchFamily="34" charset="0"/>
              </a:rPr>
              <a:t>of </a:t>
            </a:r>
            <a:r>
              <a:rPr lang="en-US" sz="2000" b="1" dirty="0">
                <a:solidFill>
                  <a:srgbClr val="7030A0"/>
                </a:solidFill>
                <a:latin typeface="Calibri" panose="020F0502020204030204" pitchFamily="34" charset="0"/>
              </a:rPr>
              <a:t>RCP </a:t>
            </a:r>
            <a:r>
              <a:rPr lang="en-US" sz="2000" b="1" dirty="0" smtClean="0">
                <a:solidFill>
                  <a:srgbClr val="7030A0"/>
                </a:solidFill>
                <a:latin typeface="Calibri" panose="020F0502020204030204" pitchFamily="34" charset="0"/>
              </a:rPr>
              <a:t>Pump</a:t>
            </a:r>
            <a:endParaRPr lang="en-US" altLang="en-US" sz="2000" b="1" dirty="0">
              <a:solidFill>
                <a:srgbClr val="7030A0"/>
              </a:solidFill>
              <a:latin typeface="Calibri" panose="020F0502020204030204" pitchFamily="34" charset="0"/>
            </a:endParaRPr>
          </a:p>
          <a:p>
            <a:pPr algn="just">
              <a:spcBef>
                <a:spcPct val="0"/>
              </a:spcBef>
              <a:buClrTx/>
              <a:buSzTx/>
              <a:buFontTx/>
              <a:buNone/>
            </a:pPr>
            <a:endParaRPr lang="ru-RU" altLang="en-US" sz="1600" dirty="0">
              <a:latin typeface="Calibri" panose="020F0502020204030204" pitchFamily="34" charset="0"/>
            </a:endParaRPr>
          </a:p>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N)</a:t>
            </a:r>
            <a:r>
              <a:rPr lang="en-US" altLang="en-US" sz="2000" b="1" dirty="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ATL</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a:solidFill>
                  <a:srgbClr val="0000FF"/>
                </a:solidFill>
                <a:latin typeface="Calibri" panose="020F0502020204030204" pitchFamily="34" charset="0"/>
              </a:rPr>
              <a:t>-</a:t>
            </a:r>
            <a:r>
              <a:rPr lang="en-US" altLang="ru-RU" sz="2000" b="1" dirty="0" smtClean="0">
                <a:solidFill>
                  <a:srgbClr val="0000FF"/>
                </a:solidFill>
                <a:latin typeface="Calibri" panose="020F0502020204030204" pitchFamily="34" charset="0"/>
              </a:rPr>
              <a:t>02</a:t>
            </a:r>
            <a:r>
              <a:rPr lang="ru-RU" altLang="ru-RU" sz="2000" b="1" dirty="0" smtClean="0">
                <a:solidFill>
                  <a:srgbClr val="0000FF"/>
                </a:solidFill>
                <a:latin typeface="Calibri" panose="020F0502020204030204" pitchFamily="34" charset="0"/>
              </a:rPr>
              <a:t>56</a:t>
            </a:r>
            <a:r>
              <a:rPr lang="ru-RU" altLang="en-US" sz="2000" b="1" dirty="0" smtClean="0">
                <a:solidFill>
                  <a:srgbClr val="0000FF"/>
                </a:solidFill>
                <a:latin typeface="Calibri" panose="020F0502020204030204" pitchFamily="34" charset="0"/>
              </a:rPr>
              <a:t> </a:t>
            </a:r>
            <a:r>
              <a:rPr lang="en-US" altLang="en-US" sz="2000" b="1" dirty="0" smtClean="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   </a:t>
            </a:r>
            <a:r>
              <a:rPr lang="ru-RU" altLang="en-US" sz="2000" b="1" dirty="0" smtClean="0">
                <a:latin typeface="Calibri" panose="020F0502020204030204" pitchFamily="34" charset="0"/>
              </a:rPr>
              <a:t>30.</a:t>
            </a:r>
            <a:r>
              <a:rPr lang="en-US" altLang="en-US" sz="2000" b="1" dirty="0" smtClean="0">
                <a:latin typeface="Calibri" panose="020F0502020204030204" pitchFamily="34" charset="0"/>
              </a:rPr>
              <a:t>1</a:t>
            </a:r>
            <a:r>
              <a:rPr lang="ru-RU" altLang="en-US" sz="2000" b="1" dirty="0" smtClean="0">
                <a:latin typeface="Calibri" panose="020F0502020204030204" pitchFamily="34" charset="0"/>
              </a:rPr>
              <a:t>1.2019      </a:t>
            </a:r>
            <a:r>
              <a:rPr lang="en-US" altLang="en-US" sz="2000" b="1" dirty="0" smtClean="0">
                <a:latin typeface="Calibri" panose="020F0502020204030204" pitchFamily="34" charset="0"/>
              </a:rPr>
              <a:t>Diablo Canyon</a:t>
            </a:r>
            <a:r>
              <a:rPr lang="ru-RU" altLang="en-US" sz="2000" b="1" dirty="0" smtClean="0">
                <a:latin typeface="Calibri" panose="020F0502020204030204" pitchFamily="34" charset="0"/>
              </a:rPr>
              <a:t>-</a:t>
            </a:r>
            <a:r>
              <a:rPr lang="en-US" altLang="en-US" sz="2000" b="1" dirty="0" smtClean="0">
                <a:latin typeface="Calibri" panose="020F0502020204030204" pitchFamily="34" charset="0"/>
              </a:rPr>
              <a:t>2 </a:t>
            </a:r>
            <a:r>
              <a:rPr lang="en-US" altLang="en-US" sz="2000" b="1" dirty="0">
                <a:latin typeface="Calibri" panose="020F0502020204030204" pitchFamily="34" charset="0"/>
              </a:rPr>
              <a:t>NPP</a:t>
            </a:r>
            <a:r>
              <a:rPr lang="ru-RU" altLang="en-US" sz="2000" b="1" dirty="0">
                <a:latin typeface="Calibri" panose="020F0502020204030204" pitchFamily="34" charset="0"/>
              </a:rPr>
              <a:t>  (</a:t>
            </a:r>
            <a:r>
              <a:rPr lang="en-US" altLang="en-US" sz="2000" b="1" dirty="0">
                <a:latin typeface="Calibri" panose="020F0502020204030204" pitchFamily="34" charset="0"/>
              </a:rPr>
              <a:t>USA</a:t>
            </a:r>
            <a:r>
              <a:rPr lang="ru-RU" altLang="en-US" sz="2000" b="1" dirty="0">
                <a:latin typeface="Calibri" panose="020F0502020204030204" pitchFamily="34" charset="0"/>
              </a:rPr>
              <a:t>)</a:t>
            </a:r>
            <a:br>
              <a:rPr lang="ru-RU" altLang="en-US" sz="2000" b="1" dirty="0">
                <a:latin typeface="Calibri" panose="020F0502020204030204" pitchFamily="34" charset="0"/>
              </a:rPr>
            </a:br>
            <a:endParaRPr lang="ru-RU" altLang="en-US" sz="200" b="1" dirty="0">
              <a:solidFill>
                <a:srgbClr val="FF0000"/>
              </a:solidFill>
              <a:latin typeface="Calibri" panose="020F0502020204030204" pitchFamily="34" charset="0"/>
            </a:endParaRPr>
          </a:p>
          <a:p>
            <a:pPr>
              <a:spcBef>
                <a:spcPct val="0"/>
              </a:spcBef>
              <a:buClrTx/>
              <a:buSzTx/>
              <a:buNone/>
            </a:pPr>
            <a:r>
              <a:rPr lang="en-US" sz="2000" b="1" dirty="0" smtClean="0">
                <a:solidFill>
                  <a:srgbClr val="7030A0"/>
                </a:solidFill>
                <a:latin typeface="Calibri" panose="020F0502020204030204" pitchFamily="34" charset="0"/>
              </a:rPr>
              <a:t>Both </a:t>
            </a:r>
            <a:r>
              <a:rPr lang="en-US" sz="2000" b="1" dirty="0">
                <a:solidFill>
                  <a:srgbClr val="7030A0"/>
                </a:solidFill>
                <a:latin typeface="Calibri" panose="020F0502020204030204" pitchFamily="34" charset="0"/>
              </a:rPr>
              <a:t>Trains of Containment Spray Removed from Service in Error </a:t>
            </a:r>
            <a:r>
              <a:rPr lang="en-US" sz="2000" b="1" dirty="0" smtClean="0">
                <a:solidFill>
                  <a:srgbClr val="7030A0"/>
                </a:solidFill>
                <a:latin typeface="Calibri" panose="020F0502020204030204" pitchFamily="34" charset="0"/>
              </a:rPr>
              <a:t>Prior</a:t>
            </a:r>
            <a:r>
              <a:rPr lang="ru-RU" sz="2000" b="1" dirty="0" smtClean="0">
                <a:solidFill>
                  <a:srgbClr val="7030A0"/>
                </a:solidFill>
                <a:latin typeface="Calibri" panose="020F0502020204030204" pitchFamily="34" charset="0"/>
              </a:rPr>
              <a:t/>
            </a:r>
            <a:br>
              <a:rPr lang="ru-RU" sz="2000" b="1" dirty="0" smtClean="0">
                <a:solidFill>
                  <a:srgbClr val="7030A0"/>
                </a:solidFill>
                <a:latin typeface="Calibri" panose="020F0502020204030204" pitchFamily="34" charset="0"/>
              </a:rPr>
            </a:br>
            <a:r>
              <a:rPr lang="en-US" sz="2000" b="1" dirty="0" smtClean="0">
                <a:solidFill>
                  <a:srgbClr val="7030A0"/>
                </a:solidFill>
                <a:latin typeface="Calibri" panose="020F0502020204030204" pitchFamily="34" charset="0"/>
              </a:rPr>
              <a:t>to </a:t>
            </a:r>
            <a:r>
              <a:rPr lang="en-US" sz="2000" b="1" dirty="0">
                <a:solidFill>
                  <a:srgbClr val="7030A0"/>
                </a:solidFill>
                <a:latin typeface="Calibri" panose="020F0502020204030204" pitchFamily="34" charset="0"/>
              </a:rPr>
              <a:t>Mode </a:t>
            </a:r>
            <a:r>
              <a:rPr lang="en-US" sz="2000" b="1" dirty="0" smtClean="0">
                <a:solidFill>
                  <a:srgbClr val="7030A0"/>
                </a:solidFill>
                <a:latin typeface="Calibri" panose="020F0502020204030204" pitchFamily="34" charset="0"/>
              </a:rPr>
              <a:t>Change</a:t>
            </a:r>
            <a:endParaRPr lang="ru-RU" sz="2000" b="1" dirty="0">
              <a:solidFill>
                <a:srgbClr val="7030A0"/>
              </a:solidFill>
              <a:latin typeface="Calibri" panose="020F0502020204030204" pitchFamily="34" charset="0"/>
            </a:endParaRPr>
          </a:p>
          <a:p>
            <a:pPr>
              <a:spcBef>
                <a:spcPct val="0"/>
              </a:spcBef>
              <a:buClrTx/>
              <a:buSzTx/>
              <a:buNone/>
            </a:pPr>
            <a:endParaRPr lang="en-US" sz="1600" dirty="0">
              <a:solidFill>
                <a:srgbClr val="7030A0"/>
              </a:solidFill>
              <a:latin typeface="Calibri" panose="020F0502020204030204" pitchFamily="34" charset="0"/>
            </a:endParaRPr>
          </a:p>
        </p:txBody>
      </p:sp>
      <p:sp>
        <p:nvSpPr>
          <p:cNvPr id="6149" name="Прямоугольник 1"/>
          <p:cNvSpPr>
            <a:spLocks noChangeArrowheads="1"/>
          </p:cNvSpPr>
          <p:nvPr/>
        </p:nvSpPr>
        <p:spPr bwMode="auto">
          <a:xfrm>
            <a:off x="452438" y="5860472"/>
            <a:ext cx="7832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S)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en-US" altLang="en-US" sz="1400" b="0" dirty="0" smtClean="0">
                <a:latin typeface="Calibri" panose="020F0502020204030204" pitchFamily="34" charset="0"/>
              </a:rPr>
              <a:t>Significant</a:t>
            </a:r>
            <a:r>
              <a:rPr lang="ru-RU" altLang="en-US" sz="1400" b="0" dirty="0" smtClean="0">
                <a:latin typeface="Calibri" panose="020F0502020204030204" pitchFamily="34" charset="0"/>
              </a:rPr>
              <a:t>;</a:t>
            </a:r>
            <a:r>
              <a:rPr lang="en-US" altLang="en-US" sz="1400" b="0" dirty="0" smtClean="0">
                <a:latin typeface="Calibri" panose="020F0502020204030204" pitchFamily="34" charset="0"/>
              </a:rPr>
              <a:t>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N)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en-US" altLang="en-US" sz="1400" b="0" dirty="0" smtClean="0">
                <a:latin typeface="Calibri" panose="020F0502020204030204" pitchFamily="34" charset="0"/>
              </a:rPr>
              <a:t>Noteworthy</a:t>
            </a:r>
            <a:r>
              <a:rPr lang="ru-RU" altLang="en-US" sz="1400" b="0" dirty="0" smtClean="0">
                <a:latin typeface="Calibri" panose="020F0502020204030204" pitchFamily="34" charset="0"/>
              </a:rPr>
              <a:t>;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T)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en-US" altLang="en-US" sz="1400" b="0" dirty="0" smtClean="0">
                <a:latin typeface="Calibri" panose="020F0502020204030204" pitchFamily="34" charset="0"/>
              </a:rPr>
              <a:t>Trending</a:t>
            </a:r>
            <a:r>
              <a:rPr lang="ru-RU" altLang="en-US" sz="1400" dirty="0" smtClean="0">
                <a:latin typeface="Calibri" panose="020F0502020204030204" pitchFamily="34" charset="0"/>
              </a:rPr>
              <a:t>; </a:t>
            </a:r>
            <a:r>
              <a:rPr lang="ru-RU" altLang="en-US" sz="1400" dirty="0" smtClean="0">
                <a:solidFill>
                  <a:srgbClr val="0070C0"/>
                </a:solidFill>
                <a:latin typeface="Calibri" panose="020F0502020204030204" pitchFamily="34" charset="0"/>
              </a:rPr>
              <a:t>(</a:t>
            </a:r>
            <a:r>
              <a:rPr lang="en-US" altLang="en-US" sz="1400" dirty="0" smtClean="0">
                <a:solidFill>
                  <a:srgbClr val="0070C0"/>
                </a:solidFill>
                <a:latin typeface="Calibri" panose="020F0502020204030204" pitchFamily="34" charset="0"/>
              </a:rPr>
              <a:t>O) </a:t>
            </a:r>
            <a:r>
              <a:rPr lang="ru-RU" altLang="en-US" sz="1400" dirty="0">
                <a:latin typeface="Calibri" panose="020F0502020204030204" pitchFamily="34" charset="0"/>
              </a:rPr>
              <a:t>–</a:t>
            </a:r>
            <a:r>
              <a:rPr lang="en-US" altLang="en-US" sz="1400" dirty="0">
                <a:latin typeface="Calibri" panose="020F0502020204030204" pitchFamily="34" charset="0"/>
              </a:rPr>
              <a:t> </a:t>
            </a:r>
            <a:r>
              <a:rPr lang="en-US" altLang="en-US" sz="1400" dirty="0" smtClean="0">
                <a:latin typeface="Calibri" panose="020F0502020204030204" pitchFamily="34" charset="0"/>
              </a:rPr>
              <a:t>Other</a:t>
            </a:r>
            <a:endParaRPr lang="ru-RU" altLang="en-US" sz="1400" b="0" dirty="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791643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36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Actions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US" sz="2400" dirty="0" smtClean="0">
                <a:latin typeface="Calibri" panose="020F0502020204030204" pitchFamily="34" charset="0"/>
              </a:rPr>
              <a:t>The </a:t>
            </a:r>
            <a:r>
              <a:rPr lang="en-US" sz="2400" dirty="0">
                <a:latin typeface="Calibri" panose="020F0502020204030204" pitchFamily="34" charset="0"/>
              </a:rPr>
              <a:t>containment spray pumps were promptly restored to operable status upon identification of the error. Qualifications for the SRO directing the work were removed, and a remediation plan was completed. The event was declared a Station Level Event (SLE) and communicated to the station</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Diablo Canyon-2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40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19215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en-US" altLang="ru-RU" sz="2400" b="0" dirty="0" smtClean="0">
                <a:latin typeface="Calibri" panose="020F0502020204030204" pitchFamily="34" charset="0"/>
              </a:rPr>
              <a:t>Point Lepreau NPP</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Canada</a:t>
            </a:r>
            <a:r>
              <a:rPr lang="ru-RU" altLang="ru-RU" sz="2400" b="0" dirty="0" smtClean="0">
                <a:latin typeface="Calibri" panose="020F0502020204030204" pitchFamily="34" charset="0"/>
              </a:rPr>
              <a:t>):</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1</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unit</a:t>
            </a:r>
            <a:r>
              <a:rPr lang="ru-RU" altLang="ru-RU" sz="2400" b="0" dirty="0" smtClean="0">
                <a:latin typeface="Calibri" panose="020F0502020204030204" pitchFamily="34" charset="0"/>
              </a:rPr>
              <a:t>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en-US" altLang="ru-RU" sz="2000" dirty="0" smtClean="0">
                <a:latin typeface="Calibri" panose="020F0502020204030204" pitchFamily="34" charset="0"/>
              </a:rPr>
              <a:t>Reactor type</a:t>
            </a:r>
            <a:r>
              <a:rPr lang="ru-RU" altLang="en-US" sz="2000" b="0" dirty="0" smtClean="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PHWR</a:t>
            </a:r>
            <a:endParaRPr lang="en-US" altLang="ru-RU" sz="700" b="0" dirty="0">
              <a:latin typeface="Calibri" panose="020F0502020204030204" pitchFamily="34" charset="0"/>
            </a:endParaRPr>
          </a:p>
          <a:p>
            <a:pPr>
              <a:spcBef>
                <a:spcPct val="0"/>
              </a:spcBef>
              <a:buClrTx/>
              <a:buSzTx/>
              <a:buFontTx/>
              <a:buNone/>
            </a:pPr>
            <a:r>
              <a:rPr lang="en-US" altLang="en-US" sz="2000" b="0" dirty="0" smtClean="0">
                <a:latin typeface="Calibri" panose="020F0502020204030204" pitchFamily="34" charset="0"/>
              </a:rPr>
              <a:t>Power</a:t>
            </a:r>
            <a:r>
              <a:rPr lang="ru-RU" altLang="en-US" sz="2000" b="0" dirty="0" smtClean="0">
                <a:latin typeface="Calibri" panose="020F0502020204030204" pitchFamily="34" charset="0"/>
              </a:rPr>
              <a:t>:</a:t>
            </a:r>
            <a:endParaRPr lang="ru-RU" altLang="en-US" sz="2000" b="0" dirty="0">
              <a:latin typeface="Calibri" panose="020F0502020204030204" pitchFamily="34" charset="0"/>
            </a:endParaRPr>
          </a:p>
          <a:p>
            <a:pPr>
              <a:spcBef>
                <a:spcPct val="0"/>
              </a:spcBef>
              <a:buClrTx/>
              <a:buSzTx/>
              <a:buFontTx/>
              <a:buNone/>
            </a:pPr>
            <a:r>
              <a:rPr lang="en-US" altLang="en-US" sz="2000" dirty="0" smtClean="0">
                <a:latin typeface="Calibri" panose="020F0502020204030204" pitchFamily="34" charset="0"/>
              </a:rPr>
              <a:t>Unit</a:t>
            </a:r>
            <a:r>
              <a:rPr lang="ru-RU" altLang="en-US" sz="2000" dirty="0" smtClean="0">
                <a:latin typeface="Calibri" panose="020F0502020204030204" pitchFamily="34" charset="0"/>
              </a:rPr>
              <a:t> </a:t>
            </a:r>
            <a:r>
              <a:rPr lang="en-US" altLang="en-US" sz="2000" dirty="0" smtClean="0">
                <a:latin typeface="Calibri" panose="020F0502020204030204" pitchFamily="34" charset="0"/>
              </a:rPr>
              <a:t>1</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705</a:t>
            </a:r>
            <a:r>
              <a:rPr lang="ru-RU" altLang="en-US" sz="2000" dirty="0" smtClean="0">
                <a:latin typeface="Calibri" panose="020F0502020204030204" pitchFamily="34" charset="0"/>
              </a:rPr>
              <a:t> </a:t>
            </a:r>
            <a:r>
              <a:rPr lang="en-US" altLang="en-US" sz="2000" dirty="0" smtClean="0">
                <a:latin typeface="Calibri" panose="020F0502020204030204" pitchFamily="34" charset="0"/>
              </a:rPr>
              <a:t>MWe</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657873"/>
            <a:ext cx="8002587"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Event date</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15</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01</a:t>
            </a:r>
            <a:r>
              <a:rPr lang="ru-RU" altLang="en-US" sz="2200" b="0" dirty="0" smtClean="0">
                <a:solidFill>
                  <a:srgbClr val="0000FF"/>
                </a:solidFill>
                <a:latin typeface="Calibri" panose="020F0502020204030204" pitchFamily="34" charset="0"/>
              </a:rPr>
              <a:t>.20</a:t>
            </a:r>
            <a:r>
              <a:rPr lang="en-US" altLang="en-US" sz="2200" b="0" dirty="0" smtClean="0">
                <a:solidFill>
                  <a:srgbClr val="0000FF"/>
                </a:solidFill>
                <a:latin typeface="Calibri" panose="020F0502020204030204" pitchFamily="34" charset="0"/>
              </a:rPr>
              <a:t>20</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Unit</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Point Lepreau</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1</a:t>
            </a:r>
            <a:endParaRPr lang="ru-RU" altLang="en-US" sz="2200" b="0" dirty="0">
              <a:solidFill>
                <a:srgbClr val="0000FF"/>
              </a:solidFill>
              <a:latin typeface="Calibri" panose="020F0502020204030204" pitchFamily="34" charset="0"/>
            </a:endParaRPr>
          </a:p>
          <a:p>
            <a:pPr>
              <a:spcBef>
                <a:spcPct val="0"/>
              </a:spcBef>
              <a:buClrTx/>
              <a:buSzTx/>
              <a:buNone/>
            </a:pPr>
            <a:r>
              <a:rPr lang="en-US" sz="2400" b="1" dirty="0" smtClean="0">
                <a:solidFill>
                  <a:srgbClr val="7030A0"/>
                </a:solidFill>
                <a:latin typeface="Calibri" panose="020F0502020204030204" pitchFamily="34" charset="0"/>
              </a:rPr>
              <a:t>Electrical </a:t>
            </a:r>
            <a:r>
              <a:rPr lang="en-US" sz="2400" b="1" dirty="0">
                <a:solidFill>
                  <a:srgbClr val="7030A0"/>
                </a:solidFill>
                <a:latin typeface="Calibri" panose="020F0502020204030204" pitchFamily="34" charset="0"/>
              </a:rPr>
              <a:t>Contractor Performed Maintenance on the Wrong Exhaust </a:t>
            </a:r>
            <a:r>
              <a:rPr lang="en-US" sz="2400" b="1" dirty="0" smtClean="0">
                <a:solidFill>
                  <a:srgbClr val="7030A0"/>
                </a:solidFill>
                <a:latin typeface="Calibri" panose="020F0502020204030204" pitchFamily="34" charset="0"/>
              </a:rPr>
              <a:t>Fan</a:t>
            </a:r>
            <a:endParaRPr lang="en-US" altLang="ru-RU" sz="2400" dirty="0">
              <a:solidFill>
                <a:srgbClr val="7030A0"/>
              </a:solidFill>
              <a:latin typeface="Calibri" panose="020F0502020204030204" pitchFamily="34" charset="0"/>
            </a:endParaRPr>
          </a:p>
          <a:p>
            <a:pPr>
              <a:spcBef>
                <a:spcPct val="0"/>
              </a:spcBef>
              <a:buClrTx/>
              <a:buSzTx/>
              <a:buFontTx/>
              <a:buNone/>
            </a:pPr>
            <a:r>
              <a:rPr lang="en-US" altLang="ru-RU" sz="2200" b="0" dirty="0" smtClean="0">
                <a:solidFill>
                  <a:srgbClr val="0000FF"/>
                </a:solidFill>
                <a:latin typeface="Calibri" panose="020F0502020204030204" pitchFamily="34" charset="0"/>
              </a:rPr>
              <a:t>Event report:</a:t>
            </a:r>
            <a:r>
              <a:rPr lang="ru-RU" altLang="ru-RU" sz="2200" b="0" dirty="0" smtClean="0">
                <a:solidFill>
                  <a:srgbClr val="0000FF"/>
                </a:solidFill>
                <a:latin typeface="Calibri" panose="020F0502020204030204" pitchFamily="34" charset="0"/>
              </a:rPr>
              <a:t> </a:t>
            </a:r>
            <a:r>
              <a:rPr lang="en-GB" altLang="en-US" sz="2200" b="0" dirty="0">
                <a:solidFill>
                  <a:srgbClr val="0000FF"/>
                </a:solidFill>
                <a:latin typeface="Calibri" panose="020F0502020204030204" pitchFamily="34" charset="0"/>
              </a:rPr>
              <a:t>WER </a:t>
            </a:r>
            <a:r>
              <a:rPr lang="en-US" altLang="en-US" sz="2200" b="0" dirty="0" smtClean="0">
                <a:solidFill>
                  <a:srgbClr val="0000FF"/>
                </a:solidFill>
                <a:latin typeface="Calibri" panose="020F0502020204030204" pitchFamily="34" charset="0"/>
              </a:rPr>
              <a:t>ATL </a:t>
            </a:r>
            <a:r>
              <a:rPr lang="ru-RU"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-02</a:t>
            </a:r>
            <a:r>
              <a:rPr lang="en-US" altLang="en-US" sz="2200" b="0" dirty="0" smtClean="0">
                <a:solidFill>
                  <a:srgbClr val="0000FF"/>
                </a:solidFill>
                <a:latin typeface="Calibri" panose="020F0502020204030204" pitchFamily="34" charset="0"/>
              </a:rPr>
              <a:t>26</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en-US" altLang="en-US" sz="3200" dirty="0" smtClean="0">
                <a:latin typeface="Calibri" panose="020F0502020204030204" pitchFamily="34" charset="0"/>
              </a:rPr>
              <a:t>Event at Point Lepreau</a:t>
            </a:r>
            <a:r>
              <a:rPr lang="ru-RU" altLang="en-US" sz="3200" dirty="0" smtClean="0">
                <a:latin typeface="Calibri" panose="020F0502020204030204" pitchFamily="34" charset="0"/>
              </a:rPr>
              <a:t>-</a:t>
            </a:r>
            <a:r>
              <a:rPr lang="en-US" altLang="en-US" sz="3200" dirty="0" smtClean="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41</a:t>
            </a:fld>
            <a:endParaRPr lang="en-US" altLang="ru-RU" dirty="0"/>
          </a:p>
        </p:txBody>
      </p:sp>
      <p:sp>
        <p:nvSpPr>
          <p:cNvPr id="9"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56" y="1404938"/>
            <a:ext cx="4689222" cy="3113936"/>
          </a:xfrm>
          <a:prstGeom prst="rect">
            <a:avLst/>
          </a:prstGeom>
        </p:spPr>
      </p:pic>
    </p:spTree>
    <p:extLst>
      <p:ext uri="{BB962C8B-B14F-4D97-AF65-F5344CB8AC3E}">
        <p14:creationId xmlns:p14="http://schemas.microsoft.com/office/powerpoint/2010/main" val="3501753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Short 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dirty="0">
                <a:latin typeface="Calibri" panose="020F0502020204030204" pitchFamily="34" charset="0"/>
              </a:rPr>
              <a:t>Point Lepreau Nuclear Generating Station (PLNGS) consists of a single unit Pressurized Heavy Water Reactor.</a:t>
            </a:r>
            <a:endParaRPr lang="ru-RU" sz="2400" dirty="0">
              <a:latin typeface="Calibri" panose="020F0502020204030204" pitchFamily="34" charset="0"/>
            </a:endParaRPr>
          </a:p>
          <a:p>
            <a:pPr>
              <a:spcBef>
                <a:spcPts val="300"/>
              </a:spcBef>
              <a:buClrTx/>
              <a:buSzTx/>
              <a:buNone/>
            </a:pPr>
            <a:r>
              <a:rPr lang="en-US" sz="2400" dirty="0">
                <a:latin typeface="Calibri" panose="020F0502020204030204" pitchFamily="34" charset="0"/>
              </a:rPr>
              <a:t>There are four (4) exhaust fans located on the roof of the office building which draw air from various areas of the office building and exhaust it through the roof via the exhaust fans</a:t>
            </a:r>
            <a:r>
              <a:rPr lang="en-US" sz="2400" dirty="0" smtClean="0">
                <a:latin typeface="Calibri" panose="020F0502020204030204" pitchFamily="34" charset="0"/>
              </a:rPr>
              <a:t>.</a:t>
            </a:r>
            <a:endParaRPr lang="ru-RU" sz="2400" dirty="0">
              <a:latin typeface="Calibri" panose="020F0502020204030204" pitchFamily="34" charset="0"/>
            </a:endParaRPr>
          </a:p>
          <a:p>
            <a:pPr>
              <a:spcBef>
                <a:spcPts val="300"/>
              </a:spcBef>
              <a:buClrTx/>
              <a:buSzTx/>
              <a:buNone/>
            </a:pPr>
            <a:r>
              <a:rPr lang="en-US" sz="2400" dirty="0" smtClean="0">
                <a:latin typeface="Calibri" panose="020F0502020204030204" pitchFamily="34" charset="0"/>
              </a:rPr>
              <a:t>On </a:t>
            </a:r>
            <a:r>
              <a:rPr lang="en-US" sz="2400" dirty="0">
                <a:latin typeface="Calibri" panose="020F0502020204030204" pitchFamily="34" charset="0"/>
              </a:rPr>
              <a:t>January 15th, 2020 at Point Lepreau Nuclear Generating Station (PLNGS), an electrical contractor performed maintenance on the wrong office building six hundred (600) </a:t>
            </a:r>
            <a:r>
              <a:rPr lang="en-US" sz="2400" dirty="0" smtClean="0">
                <a:latin typeface="Calibri" panose="020F0502020204030204" pitchFamily="34" charset="0"/>
              </a:rPr>
              <a:t>Volt </a:t>
            </a:r>
            <a:r>
              <a:rPr lang="en-US" sz="2400" dirty="0">
                <a:latin typeface="Calibri" panose="020F0502020204030204" pitchFamily="34" charset="0"/>
              </a:rPr>
              <a:t>Exhaust Fan (EF) that could have resulted in serious injury as the fan was not electrically isolated</a:t>
            </a:r>
            <a:r>
              <a:rPr lang="en-US"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775806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08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a:latin typeface="Calibri" panose="020F0502020204030204" pitchFamily="34" charset="0"/>
              </a:rPr>
              <a:t>The contractor was given the task of installing a new fan motor on EF-4. The old fan motor had been taken off approximately two (2) weeks prior by other electricians.</a:t>
            </a:r>
            <a:endParaRPr lang="ru-RU" sz="2400" dirty="0">
              <a:latin typeface="Calibri" panose="020F0502020204030204" pitchFamily="34" charset="0"/>
            </a:endParaRPr>
          </a:p>
          <a:p>
            <a:pPr>
              <a:spcBef>
                <a:spcPts val="300"/>
              </a:spcBef>
              <a:buClrTx/>
              <a:buSzTx/>
              <a:buNone/>
            </a:pPr>
            <a:r>
              <a:rPr lang="en-US" sz="2400" dirty="0" smtClean="0">
                <a:latin typeface="Calibri" panose="020F0502020204030204" pitchFamily="34" charset="0"/>
              </a:rPr>
              <a:t>The </a:t>
            </a:r>
            <a:r>
              <a:rPr lang="en-US" sz="2400" dirty="0">
                <a:latin typeface="Calibri" panose="020F0502020204030204" pitchFamily="34" charset="0"/>
              </a:rPr>
              <a:t>contractor completed a verbal Pre-task / Pre-Job with the contractor foreman and then proceeded to walk down and verify the Lock-out Tag-out (LOTO) isolations. The contractor proceeded to the rooftop of the office building, incorrectly identified the fan to be worked on and replaced the fan motor and switch on EF-3</a:t>
            </a:r>
            <a:r>
              <a:rPr lang="en-US"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5303571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a:latin typeface="Calibri" panose="020F0502020204030204" pitchFamily="34" charset="0"/>
              </a:rPr>
              <a:t>After the maintenance was complete, the contractor notified the contractor foreman that the incorrect unit was worked on who then contacted the PLNGS Supervisor overseeing the work.</a:t>
            </a:r>
            <a:endParaRPr lang="ru-RU" sz="2400" dirty="0">
              <a:latin typeface="Calibri" panose="020F0502020204030204" pitchFamily="34" charset="0"/>
            </a:endParaRPr>
          </a:p>
          <a:p>
            <a:pPr>
              <a:spcBef>
                <a:spcPts val="300"/>
              </a:spcBef>
              <a:buClrTx/>
              <a:buSzTx/>
              <a:buNone/>
            </a:pPr>
            <a:r>
              <a:rPr lang="en-US" sz="2400" dirty="0" smtClean="0">
                <a:latin typeface="Calibri" panose="020F0502020204030204" pitchFamily="34" charset="0"/>
              </a:rPr>
              <a:t>No </a:t>
            </a:r>
            <a:r>
              <a:rPr lang="en-US" sz="2400" dirty="0">
                <a:latin typeface="Calibri" panose="020F0502020204030204" pitchFamily="34" charset="0"/>
              </a:rPr>
              <a:t>voltage was present at EF-3 as the overload protection was tripped at the motor starter</a:t>
            </a:r>
            <a:r>
              <a:rPr lang="en-US"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500640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3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A </a:t>
            </a:r>
            <a:r>
              <a:rPr lang="en-US" sz="2400" dirty="0">
                <a:latin typeface="Calibri" panose="020F0502020204030204" pitchFamily="34" charset="0"/>
              </a:rPr>
              <a:t>stand-down was immediately completed with the workgroup to discuss the event and review the Station Departmental Procedure on Locking and Tagging for Non-power Block Equipment.</a:t>
            </a:r>
            <a:endParaRPr lang="ru-RU" sz="2400" dirty="0">
              <a:latin typeface="Calibri" panose="020F0502020204030204" pitchFamily="34" charset="0"/>
            </a:endParaRPr>
          </a:p>
          <a:p>
            <a:pPr>
              <a:spcBef>
                <a:spcPts val="300"/>
              </a:spcBef>
              <a:buClrTx/>
              <a:buSzTx/>
              <a:buNone/>
            </a:pPr>
            <a:r>
              <a:rPr lang="en-US" sz="2400" dirty="0">
                <a:latin typeface="Calibri" panose="020F0502020204030204" pitchFamily="34" charset="0"/>
              </a:rPr>
              <a:t>The new fan motor was removed from EF-3 and installed on EF-4 as per the original plan. The motor originally on EF-3 was re-installed on the fan</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917638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54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Analysis and comments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US" sz="2400" i="1" dirty="0" smtClean="0">
                <a:latin typeface="+mn-lt"/>
              </a:rPr>
              <a:t>The </a:t>
            </a:r>
            <a:r>
              <a:rPr lang="en-US" sz="2400" i="1" dirty="0">
                <a:latin typeface="+mn-lt"/>
              </a:rPr>
              <a:t>direct cause </a:t>
            </a:r>
            <a:r>
              <a:rPr lang="en-US" sz="2400" dirty="0">
                <a:latin typeface="+mn-lt"/>
              </a:rPr>
              <a:t>of the event was the contractor not effectively using Human Performance (HU) Tools, specifically Correct Component Verification and Knowing when to Stop. Rather than using prescribed verification techniques to verify the correct component, they listened to see which fan was shut down and verified with a potential check</a:t>
            </a:r>
            <a:r>
              <a:rPr lang="en-US" sz="2400" dirty="0" smtClean="0">
                <a:latin typeface="+mn-lt"/>
              </a:rPr>
              <a:t>.</a:t>
            </a:r>
          </a:p>
          <a:p>
            <a:pPr>
              <a:buNone/>
            </a:pPr>
            <a:r>
              <a:rPr lang="en-US" sz="2400" dirty="0" smtClean="0">
                <a:latin typeface="+mn-lt"/>
              </a:rPr>
              <a:t>With </a:t>
            </a:r>
            <a:r>
              <a:rPr lang="en-US" sz="2400" dirty="0">
                <a:latin typeface="+mn-lt"/>
              </a:rPr>
              <a:t>the overload tripped for EF-3 and the fan not running, the contractor assumed they were on the correct component</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079823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sz="2400" i="1" dirty="0" smtClean="0">
                <a:latin typeface="+mn-lt"/>
              </a:rPr>
              <a:t>Contributing </a:t>
            </a:r>
            <a:r>
              <a:rPr lang="en-US" sz="2400" i="1" dirty="0">
                <a:latin typeface="+mn-lt"/>
              </a:rPr>
              <a:t>causes </a:t>
            </a:r>
            <a:r>
              <a:rPr lang="en-US" sz="2400" dirty="0">
                <a:latin typeface="+mn-lt"/>
              </a:rPr>
              <a:t>to the event were the job was perceived as routine/low risk by the contractor, the exhaust fans are not adequately identified in the field and the Station Departmental Procedure for Locking and Tagging Non-Power Block Equipment was not followed as written.</a:t>
            </a:r>
            <a:endParaRPr lang="ru-RU" sz="2400" dirty="0">
              <a:latin typeface="+mn-lt"/>
            </a:endParaRPr>
          </a:p>
          <a:p>
            <a:pPr>
              <a:buNone/>
            </a:pPr>
            <a:r>
              <a:rPr lang="en-US" sz="2400" dirty="0">
                <a:latin typeface="+mn-lt"/>
              </a:rPr>
              <a:t>The evaluation for this event determined the Human Performance issue was specific to this individual contractor and is not an organizational issue</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013611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sz="2400" i="1" dirty="0" smtClean="0">
                <a:latin typeface="+mn-lt"/>
              </a:rPr>
              <a:t>Lessons Learned:</a:t>
            </a:r>
          </a:p>
          <a:p>
            <a:pPr lvl="0">
              <a:buNone/>
            </a:pPr>
            <a:r>
              <a:rPr lang="ru-RU" sz="2400" dirty="0" smtClean="0">
                <a:latin typeface="+mn-lt"/>
              </a:rPr>
              <a:t>- </a:t>
            </a:r>
            <a:r>
              <a:rPr lang="en-US" sz="2400" dirty="0" smtClean="0">
                <a:latin typeface="+mn-lt"/>
              </a:rPr>
              <a:t>Procedural </a:t>
            </a:r>
            <a:r>
              <a:rPr lang="en-US" sz="2400" dirty="0">
                <a:latin typeface="+mn-lt"/>
              </a:rPr>
              <a:t>adherence and effective use of HU Tools are crucial for every task, every time, to prevent HU related events from </a:t>
            </a:r>
            <a:r>
              <a:rPr lang="en-US" sz="2400" dirty="0" smtClean="0">
                <a:latin typeface="+mn-lt"/>
              </a:rPr>
              <a:t>occurring.</a:t>
            </a:r>
            <a:endParaRPr lang="ru-RU" sz="2400" dirty="0">
              <a:latin typeface="+mn-lt"/>
            </a:endParaRPr>
          </a:p>
          <a:p>
            <a:pPr lvl="0">
              <a:buNone/>
            </a:pPr>
            <a:r>
              <a:rPr lang="ru-RU" sz="2400" dirty="0" smtClean="0">
                <a:latin typeface="+mn-lt"/>
              </a:rPr>
              <a:t>- </a:t>
            </a:r>
            <a:r>
              <a:rPr lang="en-US" sz="2400" dirty="0" smtClean="0">
                <a:latin typeface="+mn-lt"/>
              </a:rPr>
              <a:t>The </a:t>
            </a:r>
            <a:r>
              <a:rPr lang="en-US" sz="2400" dirty="0">
                <a:latin typeface="+mn-lt"/>
              </a:rPr>
              <a:t>same level of rigor must be applied to tasks perceived as routine/low risk as those that are complex and/or high risk</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9585025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Actions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lvl="0">
              <a:buNone/>
            </a:pPr>
            <a:r>
              <a:rPr lang="en-US" sz="2400" dirty="0" smtClean="0">
                <a:latin typeface="+mn-lt"/>
              </a:rPr>
              <a:t>- </a:t>
            </a:r>
            <a:r>
              <a:rPr lang="en-US" sz="2400" dirty="0">
                <a:latin typeface="+mn-lt"/>
              </a:rPr>
              <a:t>A stand-down was immediately completed with the workgroup to discuss the event and review the Station Departmental Procedure on Locking and Tagging for Non-power Block Equipment.</a:t>
            </a:r>
            <a:endParaRPr lang="ru-RU" sz="2400" dirty="0">
              <a:latin typeface="+mn-lt"/>
            </a:endParaRPr>
          </a:p>
          <a:p>
            <a:pPr lvl="0">
              <a:buNone/>
            </a:pPr>
            <a:r>
              <a:rPr lang="en-US" sz="2400" dirty="0">
                <a:latin typeface="+mn-lt"/>
              </a:rPr>
              <a:t>- Increased Observation and Coaching has been initiated for the Electrical Non-Power Block work group with a specific focus around the LOTO process</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49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177090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List of Events to Review</a:t>
            </a:r>
            <a:r>
              <a:rPr lang="ru-RU" altLang="en-US" sz="3200" dirty="0">
                <a:latin typeface="Calibri" panose="020F0502020204030204" pitchFamily="34" charset="0"/>
              </a:rPr>
              <a:t>  </a:t>
            </a:r>
            <a:r>
              <a:rPr lang="ru-RU" altLang="en-US" sz="2000" dirty="0" smtClean="0">
                <a:latin typeface="Calibri" panose="020F0502020204030204" pitchFamily="34" charset="0"/>
              </a:rPr>
              <a:t>(</a:t>
            </a:r>
            <a:r>
              <a:rPr lang="en-US" altLang="en-US" sz="2000" dirty="0">
                <a:latin typeface="Calibri" panose="020F0502020204030204" pitchFamily="34" charset="0"/>
              </a:rPr>
              <a:t>2</a:t>
            </a:r>
            <a:r>
              <a:rPr lang="ru-RU" altLang="en-US" sz="2000" dirty="0" smtClean="0">
                <a:latin typeface="Calibri" panose="020F0502020204030204" pitchFamily="34" charset="0"/>
              </a:rPr>
              <a:t>)</a:t>
            </a:r>
            <a:endParaRPr lang="en-GB" altLang="en-US" dirty="0" smtClean="0">
              <a:latin typeface="Calibri" panose="020F0502020204030204" pitchFamily="34" charset="0"/>
            </a:endParaRPr>
          </a:p>
        </p:txBody>
      </p:sp>
      <p:sp>
        <p:nvSpPr>
          <p:cNvPr id="6148" name="Прямоугольник 5"/>
          <p:cNvSpPr>
            <a:spLocks noChangeArrowheads="1"/>
          </p:cNvSpPr>
          <p:nvPr/>
        </p:nvSpPr>
        <p:spPr bwMode="auto">
          <a:xfrm>
            <a:off x="338855" y="1466860"/>
            <a:ext cx="8576544"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N)</a:t>
            </a:r>
            <a:r>
              <a:rPr lang="en-US" altLang="en-US" sz="2000" b="1" dirty="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ATL</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a:solidFill>
                  <a:srgbClr val="0000FF"/>
                </a:solidFill>
                <a:latin typeface="Calibri" panose="020F0502020204030204" pitchFamily="34" charset="0"/>
              </a:rPr>
              <a:t>-</a:t>
            </a:r>
            <a:r>
              <a:rPr lang="en-US" altLang="ru-RU" sz="2000" b="1" dirty="0" smtClean="0">
                <a:solidFill>
                  <a:srgbClr val="0000FF"/>
                </a:solidFill>
                <a:latin typeface="Calibri" panose="020F0502020204030204" pitchFamily="34" charset="0"/>
              </a:rPr>
              <a:t>02</a:t>
            </a:r>
            <a:r>
              <a:rPr lang="ru-RU" altLang="ru-RU" sz="2000" b="1" dirty="0" smtClean="0">
                <a:solidFill>
                  <a:srgbClr val="0000FF"/>
                </a:solidFill>
                <a:latin typeface="Calibri" panose="020F0502020204030204" pitchFamily="34" charset="0"/>
              </a:rPr>
              <a:t>26  </a:t>
            </a:r>
            <a:r>
              <a:rPr lang="ru-RU" altLang="en-US" sz="2000" b="1" dirty="0" smtClean="0">
                <a:solidFill>
                  <a:srgbClr val="0000FF"/>
                </a:solidFill>
                <a:latin typeface="Calibri" panose="020F0502020204030204" pitchFamily="34" charset="0"/>
              </a:rPr>
              <a:t> </a:t>
            </a:r>
            <a:r>
              <a:rPr lang="en-US" altLang="en-US" sz="2000" b="1" dirty="0" smtClean="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   </a:t>
            </a:r>
            <a:r>
              <a:rPr lang="ru-RU" altLang="en-US" sz="2000" b="1" dirty="0" smtClean="0">
                <a:latin typeface="Calibri" panose="020F0502020204030204" pitchFamily="34" charset="0"/>
              </a:rPr>
              <a:t>15.0</a:t>
            </a:r>
            <a:r>
              <a:rPr lang="en-US" altLang="en-US" sz="2000" b="1" dirty="0" smtClean="0">
                <a:latin typeface="Calibri" panose="020F0502020204030204" pitchFamily="34" charset="0"/>
              </a:rPr>
              <a:t>1</a:t>
            </a:r>
            <a:r>
              <a:rPr lang="ru-RU" altLang="en-US" sz="2000" b="1" dirty="0" smtClean="0">
                <a:latin typeface="Calibri" panose="020F0502020204030204" pitchFamily="34" charset="0"/>
              </a:rPr>
              <a:t>.2020      </a:t>
            </a:r>
            <a:r>
              <a:rPr lang="en-US" altLang="en-US" sz="2000" b="1" dirty="0" smtClean="0">
                <a:latin typeface="Calibri" panose="020F0502020204030204" pitchFamily="34" charset="0"/>
              </a:rPr>
              <a:t>Point Lepreau</a:t>
            </a:r>
            <a:r>
              <a:rPr lang="ru-RU" altLang="en-US" sz="2000" b="1" dirty="0" smtClean="0">
                <a:latin typeface="Calibri" panose="020F0502020204030204" pitchFamily="34" charset="0"/>
              </a:rPr>
              <a:t>-</a:t>
            </a:r>
            <a:r>
              <a:rPr lang="en-US" altLang="en-US" sz="2000" b="1" dirty="0">
                <a:latin typeface="Calibri" panose="020F0502020204030204" pitchFamily="34" charset="0"/>
              </a:rPr>
              <a:t>1 NPP</a:t>
            </a:r>
            <a:r>
              <a:rPr lang="ru-RU" altLang="en-US" sz="2000" b="1" dirty="0">
                <a:latin typeface="Calibri" panose="020F0502020204030204" pitchFamily="34" charset="0"/>
              </a:rPr>
              <a:t>  </a:t>
            </a:r>
            <a:r>
              <a:rPr lang="ru-RU" altLang="en-US" sz="2000" b="1" dirty="0" smtClean="0">
                <a:latin typeface="Calibri" panose="020F0502020204030204" pitchFamily="34" charset="0"/>
              </a:rPr>
              <a:t>(</a:t>
            </a:r>
            <a:r>
              <a:rPr lang="en-US" altLang="en-US" sz="2000" b="1" dirty="0" smtClean="0">
                <a:latin typeface="Calibri" panose="020F0502020204030204" pitchFamily="34" charset="0"/>
              </a:rPr>
              <a:t>Canada</a:t>
            </a:r>
            <a:r>
              <a:rPr lang="ru-RU" altLang="en-US" sz="2000" b="1" dirty="0" smtClean="0">
                <a:latin typeface="Calibri" panose="020F0502020204030204" pitchFamily="34" charset="0"/>
              </a:rPr>
              <a:t>)</a:t>
            </a:r>
            <a:r>
              <a:rPr lang="ru-RU" altLang="en-US" sz="2000" b="1" dirty="0">
                <a:latin typeface="Calibri" panose="020F0502020204030204" pitchFamily="34" charset="0"/>
              </a:rPr>
              <a:t/>
            </a:r>
            <a:br>
              <a:rPr lang="ru-RU" altLang="en-US" sz="2000" b="1" dirty="0">
                <a:latin typeface="Calibri" panose="020F0502020204030204" pitchFamily="34" charset="0"/>
              </a:rPr>
            </a:br>
            <a:endParaRPr lang="ru-RU" altLang="en-US" sz="200" b="1" dirty="0">
              <a:solidFill>
                <a:srgbClr val="FF0000"/>
              </a:solidFill>
              <a:latin typeface="Calibri" panose="020F0502020204030204" pitchFamily="34" charset="0"/>
            </a:endParaRPr>
          </a:p>
          <a:p>
            <a:pPr>
              <a:spcBef>
                <a:spcPct val="0"/>
              </a:spcBef>
              <a:buClrTx/>
              <a:buSzTx/>
              <a:buNone/>
            </a:pPr>
            <a:r>
              <a:rPr lang="en-US" sz="2000" b="1" dirty="0" smtClean="0">
                <a:solidFill>
                  <a:srgbClr val="7030A0"/>
                </a:solidFill>
                <a:latin typeface="Calibri" panose="020F0502020204030204" pitchFamily="34" charset="0"/>
              </a:rPr>
              <a:t>Electrical </a:t>
            </a:r>
            <a:r>
              <a:rPr lang="en-US" sz="2000" b="1" dirty="0">
                <a:solidFill>
                  <a:srgbClr val="7030A0"/>
                </a:solidFill>
                <a:latin typeface="Calibri" panose="020F0502020204030204" pitchFamily="34" charset="0"/>
              </a:rPr>
              <a:t>Contractor Performed Maintenance on the Wrong Exhaust </a:t>
            </a:r>
            <a:r>
              <a:rPr lang="en-US" sz="2000" b="1" dirty="0" smtClean="0">
                <a:solidFill>
                  <a:srgbClr val="7030A0"/>
                </a:solidFill>
                <a:latin typeface="Calibri" panose="020F0502020204030204" pitchFamily="34" charset="0"/>
              </a:rPr>
              <a:t>Fan</a:t>
            </a:r>
            <a:endParaRPr lang="ru-RU" sz="2000" b="1" dirty="0">
              <a:solidFill>
                <a:srgbClr val="7030A0"/>
              </a:solidFill>
              <a:latin typeface="Calibri" panose="020F0502020204030204" pitchFamily="34" charset="0"/>
            </a:endParaRPr>
          </a:p>
          <a:p>
            <a:pPr>
              <a:spcBef>
                <a:spcPct val="0"/>
              </a:spcBef>
              <a:buClrTx/>
              <a:buSzTx/>
              <a:buNone/>
            </a:pPr>
            <a:endParaRPr lang="en-US" sz="1600" dirty="0">
              <a:solidFill>
                <a:srgbClr val="7030A0"/>
              </a:solidFill>
              <a:latin typeface="Calibri" panose="020F0502020204030204" pitchFamily="34" charset="0"/>
            </a:endParaRPr>
          </a:p>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N) </a:t>
            </a:r>
            <a:r>
              <a:rPr lang="en-US" altLang="en-US" sz="2000" b="1" dirty="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PAR</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smtClean="0">
                <a:solidFill>
                  <a:srgbClr val="0000FF"/>
                </a:solidFill>
                <a:latin typeface="Calibri" panose="020F0502020204030204" pitchFamily="34" charset="0"/>
              </a:rPr>
              <a:t>-0209</a:t>
            </a:r>
            <a:r>
              <a:rPr lang="en-US" altLang="ru-RU" sz="2000" b="1" dirty="0" smtClean="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    </a:t>
            </a:r>
            <a:r>
              <a:rPr lang="ru-RU" altLang="en-US" sz="2000" b="1" dirty="0" smtClean="0">
                <a:latin typeface="Calibri" panose="020F0502020204030204" pitchFamily="34" charset="0"/>
              </a:rPr>
              <a:t>31.1</a:t>
            </a:r>
            <a:r>
              <a:rPr lang="en-US" altLang="en-US" sz="2000" b="1" dirty="0">
                <a:latin typeface="Calibri" panose="020F0502020204030204" pitchFamily="34" charset="0"/>
              </a:rPr>
              <a:t>0</a:t>
            </a:r>
            <a:r>
              <a:rPr lang="ru-RU" altLang="en-US" sz="2000" b="1" dirty="0" smtClean="0">
                <a:latin typeface="Calibri" panose="020F0502020204030204" pitchFamily="34" charset="0"/>
              </a:rPr>
              <a:t>.2019      </a:t>
            </a:r>
            <a:r>
              <a:rPr lang="en-US" altLang="en-US" sz="2000" b="1" dirty="0" smtClean="0">
                <a:latin typeface="Calibri" panose="020F0502020204030204" pitchFamily="34" charset="0"/>
              </a:rPr>
              <a:t>Civaux</a:t>
            </a:r>
            <a:r>
              <a:rPr lang="ru-RU" altLang="en-US" sz="2000" b="1" dirty="0" smtClean="0">
                <a:latin typeface="Calibri" panose="020F0502020204030204" pitchFamily="34" charset="0"/>
              </a:rPr>
              <a:t>-</a:t>
            </a:r>
            <a:r>
              <a:rPr lang="en-US" altLang="en-US" sz="2000" b="1" dirty="0">
                <a:latin typeface="Calibri" panose="020F0502020204030204" pitchFamily="34" charset="0"/>
              </a:rPr>
              <a:t>1</a:t>
            </a:r>
            <a:r>
              <a:rPr lang="ru-RU" altLang="en-US" sz="2000" b="1" dirty="0">
                <a:latin typeface="Calibri" panose="020F0502020204030204" pitchFamily="34" charset="0"/>
              </a:rPr>
              <a:t> </a:t>
            </a:r>
            <a:r>
              <a:rPr lang="en-US" altLang="en-US" sz="2000" b="1" dirty="0">
                <a:latin typeface="Calibri" panose="020F0502020204030204" pitchFamily="34" charset="0"/>
              </a:rPr>
              <a:t>NPP </a:t>
            </a:r>
            <a:r>
              <a:rPr lang="ru-RU" altLang="en-US" sz="2000" b="1" dirty="0">
                <a:latin typeface="Calibri" panose="020F0502020204030204" pitchFamily="34" charset="0"/>
              </a:rPr>
              <a:t> (</a:t>
            </a:r>
            <a:r>
              <a:rPr lang="en-US" altLang="en-US" sz="2000" b="1" dirty="0">
                <a:latin typeface="Calibri" panose="020F0502020204030204" pitchFamily="34" charset="0"/>
              </a:rPr>
              <a:t>France</a:t>
            </a:r>
            <a:r>
              <a:rPr lang="ru-RU" altLang="en-US" sz="2000" b="1" dirty="0">
                <a:latin typeface="Calibri" panose="020F0502020204030204" pitchFamily="34" charset="0"/>
              </a:rPr>
              <a:t>)</a:t>
            </a:r>
            <a:br>
              <a:rPr lang="ru-RU" altLang="en-US" sz="2000" b="1" dirty="0">
                <a:latin typeface="Calibri" panose="020F0502020204030204" pitchFamily="34" charset="0"/>
              </a:rPr>
            </a:br>
            <a:endParaRPr lang="ru-RU" altLang="en-US" sz="200" b="1" dirty="0">
              <a:solidFill>
                <a:srgbClr val="FF0000"/>
              </a:solidFill>
              <a:latin typeface="Calibri" panose="020F0502020204030204" pitchFamily="34" charset="0"/>
            </a:endParaRPr>
          </a:p>
          <a:p>
            <a:pPr>
              <a:spcBef>
                <a:spcPct val="0"/>
              </a:spcBef>
              <a:buClrTx/>
              <a:buSzTx/>
              <a:buNone/>
            </a:pPr>
            <a:r>
              <a:rPr lang="en-US" sz="2000" b="1" dirty="0" smtClean="0">
                <a:solidFill>
                  <a:srgbClr val="7030A0"/>
                </a:solidFill>
                <a:latin typeface="Calibri" panose="020F0502020204030204" pitchFamily="34" charset="0"/>
              </a:rPr>
              <a:t>Generic Event </a:t>
            </a:r>
            <a:r>
              <a:rPr lang="en-US" sz="2000" b="1" dirty="0">
                <a:solidFill>
                  <a:srgbClr val="7030A0"/>
                </a:solidFill>
                <a:latin typeface="Calibri" panose="020F0502020204030204" pitchFamily="34" charset="0"/>
              </a:rPr>
              <a:t>R</a:t>
            </a:r>
            <a:r>
              <a:rPr lang="en-US" sz="2000" b="1" dirty="0" smtClean="0">
                <a:solidFill>
                  <a:srgbClr val="7030A0"/>
                </a:solidFill>
                <a:latin typeface="Calibri" panose="020F0502020204030204" pitchFamily="34" charset="0"/>
              </a:rPr>
              <a:t>elating </a:t>
            </a:r>
            <a:r>
              <a:rPr lang="en-US" sz="2000" b="1" dirty="0">
                <a:solidFill>
                  <a:srgbClr val="7030A0"/>
                </a:solidFill>
                <a:latin typeface="Calibri" panose="020F0502020204030204" pitchFamily="34" charset="0"/>
              </a:rPr>
              <a:t>to </a:t>
            </a:r>
            <a:r>
              <a:rPr lang="en-US" sz="2000" b="1" dirty="0" smtClean="0">
                <a:solidFill>
                  <a:srgbClr val="7030A0"/>
                </a:solidFill>
                <a:latin typeface="Calibri" panose="020F0502020204030204" pitchFamily="34" charset="0"/>
              </a:rPr>
              <a:t>Compliance </a:t>
            </a:r>
            <a:r>
              <a:rPr lang="en-US" sz="2000" b="1" dirty="0">
                <a:solidFill>
                  <a:srgbClr val="7030A0"/>
                </a:solidFill>
                <a:latin typeface="Calibri" panose="020F0502020204030204" pitchFamily="34" charset="0"/>
              </a:rPr>
              <a:t>of </a:t>
            </a:r>
            <a:r>
              <a:rPr lang="en-US" sz="2000" b="1" dirty="0" smtClean="0">
                <a:solidFill>
                  <a:srgbClr val="7030A0"/>
                </a:solidFill>
                <a:latin typeface="Calibri" panose="020F0502020204030204" pitchFamily="34" charset="0"/>
              </a:rPr>
              <a:t>Diesel Generator Sets </a:t>
            </a:r>
            <a:r>
              <a:rPr lang="en-US" sz="2000" b="1" dirty="0">
                <a:solidFill>
                  <a:srgbClr val="7030A0"/>
                </a:solidFill>
                <a:latin typeface="Calibri" panose="020F0502020204030204" pitchFamily="34" charset="0"/>
              </a:rPr>
              <a:t>with </a:t>
            </a:r>
            <a:r>
              <a:rPr lang="en-US" sz="2000" b="1" dirty="0" smtClean="0">
                <a:solidFill>
                  <a:srgbClr val="7030A0"/>
                </a:solidFill>
                <a:latin typeface="Calibri" panose="020F0502020204030204" pitchFamily="34" charset="0"/>
              </a:rPr>
              <a:t>Internal </a:t>
            </a:r>
            <a:r>
              <a:rPr lang="en-US" sz="2000" b="1" dirty="0">
                <a:solidFill>
                  <a:srgbClr val="7030A0"/>
                </a:solidFill>
                <a:latin typeface="Calibri" panose="020F0502020204030204" pitchFamily="34" charset="0"/>
              </a:rPr>
              <a:t>E</a:t>
            </a:r>
            <a:r>
              <a:rPr lang="en-US" sz="2000" b="1" dirty="0" smtClean="0">
                <a:solidFill>
                  <a:srgbClr val="7030A0"/>
                </a:solidFill>
                <a:latin typeface="Calibri" panose="020F0502020204030204" pitchFamily="34" charset="0"/>
              </a:rPr>
              <a:t>lectrical Sources </a:t>
            </a:r>
            <a:r>
              <a:rPr lang="en-US" sz="2000" b="1" dirty="0">
                <a:solidFill>
                  <a:srgbClr val="7030A0"/>
                </a:solidFill>
                <a:latin typeface="Calibri" panose="020F0502020204030204" pitchFamily="34" charset="0"/>
              </a:rPr>
              <a:t>and 1,300 MW and N4 </a:t>
            </a:r>
            <a:r>
              <a:rPr lang="en-US" sz="2000" b="1" dirty="0" smtClean="0">
                <a:solidFill>
                  <a:srgbClr val="7030A0"/>
                </a:solidFill>
                <a:latin typeface="Calibri" panose="020F0502020204030204" pitchFamily="34" charset="0"/>
              </a:rPr>
              <a:t>Series </a:t>
            </a:r>
            <a:r>
              <a:rPr lang="en-US" sz="2000" b="1" dirty="0">
                <a:solidFill>
                  <a:srgbClr val="7030A0"/>
                </a:solidFill>
                <a:latin typeface="Calibri" panose="020F0502020204030204" pitchFamily="34" charset="0"/>
              </a:rPr>
              <a:t>6.6 kV </a:t>
            </a:r>
            <a:r>
              <a:rPr lang="en-US" sz="2000" b="1" dirty="0" smtClean="0">
                <a:solidFill>
                  <a:srgbClr val="7030A0"/>
                </a:solidFill>
                <a:latin typeface="Calibri" panose="020F0502020204030204" pitchFamily="34" charset="0"/>
              </a:rPr>
              <a:t>Emergency </a:t>
            </a:r>
            <a:r>
              <a:rPr lang="en-US" sz="2000" b="1" dirty="0">
                <a:solidFill>
                  <a:srgbClr val="7030A0"/>
                </a:solidFill>
                <a:latin typeface="Calibri" panose="020F0502020204030204" pitchFamily="34" charset="0"/>
              </a:rPr>
              <a:t>D</a:t>
            </a:r>
            <a:r>
              <a:rPr lang="en-US" sz="2000" b="1" dirty="0" smtClean="0">
                <a:solidFill>
                  <a:srgbClr val="7030A0"/>
                </a:solidFill>
                <a:latin typeface="Calibri" panose="020F0502020204030204" pitchFamily="34" charset="0"/>
              </a:rPr>
              <a:t>iesel Generator Sets</a:t>
            </a:r>
            <a:endParaRPr lang="ru-RU" sz="2000" b="1" dirty="0">
              <a:solidFill>
                <a:srgbClr val="7030A0"/>
              </a:solidFill>
              <a:latin typeface="Calibri" panose="020F0502020204030204" pitchFamily="34" charset="0"/>
            </a:endParaRPr>
          </a:p>
          <a:p>
            <a:pPr>
              <a:spcBef>
                <a:spcPct val="0"/>
              </a:spcBef>
              <a:buClrTx/>
              <a:buSzTx/>
              <a:buNone/>
            </a:pPr>
            <a:endParaRPr lang="en-US" altLang="en-US" sz="1600" dirty="0">
              <a:solidFill>
                <a:srgbClr val="7030A0"/>
              </a:solidFill>
              <a:latin typeface="Calibri" panose="020F0502020204030204" pitchFamily="34" charset="0"/>
            </a:endParaRPr>
          </a:p>
          <a:p>
            <a:pPr>
              <a:spcBef>
                <a:spcPct val="0"/>
              </a:spcBef>
              <a:buClrTx/>
              <a:buSzTx/>
              <a:buFontTx/>
              <a:buNone/>
            </a:pPr>
            <a:r>
              <a:rPr lang="ru-RU" altLang="en-US" sz="2000" b="1" dirty="0">
                <a:solidFill>
                  <a:srgbClr val="0070C0"/>
                </a:solidFill>
                <a:latin typeface="Calibri" panose="020F0502020204030204" pitchFamily="34" charset="0"/>
              </a:rPr>
              <a:t>(</a:t>
            </a:r>
            <a:r>
              <a:rPr lang="en-US" altLang="en-US" sz="2000" b="1" dirty="0">
                <a:solidFill>
                  <a:srgbClr val="0070C0"/>
                </a:solidFill>
                <a:latin typeface="Calibri" panose="020F0502020204030204" pitchFamily="34" charset="0"/>
              </a:rPr>
              <a:t>N)</a:t>
            </a:r>
            <a:r>
              <a:rPr lang="en-US" altLang="en-US" sz="2000" b="1" dirty="0">
                <a:solidFill>
                  <a:srgbClr val="0000FF"/>
                </a:solidFill>
                <a:latin typeface="Calibri" panose="020F0502020204030204" pitchFamily="34" charset="0"/>
              </a:rPr>
              <a:t> </a:t>
            </a:r>
            <a:r>
              <a:rPr lang="ru-RU" altLang="en-US" sz="2000" b="1" dirty="0">
                <a:solidFill>
                  <a:srgbClr val="0000FF"/>
                </a:solidFill>
                <a:latin typeface="Calibri" panose="020F0502020204030204" pitchFamily="34" charset="0"/>
              </a:rPr>
              <a:t> </a:t>
            </a:r>
            <a:r>
              <a:rPr lang="en-GB" altLang="en-US" sz="2000" b="1" dirty="0">
                <a:solidFill>
                  <a:srgbClr val="0000FF"/>
                </a:solidFill>
                <a:latin typeface="Calibri" panose="020F0502020204030204" pitchFamily="34" charset="0"/>
              </a:rPr>
              <a:t>WER </a:t>
            </a:r>
            <a:r>
              <a:rPr lang="en-US" altLang="en-US" sz="2000" b="1" dirty="0">
                <a:solidFill>
                  <a:srgbClr val="0000FF"/>
                </a:solidFill>
                <a:latin typeface="Calibri" panose="020F0502020204030204" pitchFamily="34" charset="0"/>
              </a:rPr>
              <a:t>PAR</a:t>
            </a:r>
            <a:r>
              <a:rPr lang="en-US" altLang="ru-RU" sz="2000" b="1" dirty="0">
                <a:solidFill>
                  <a:srgbClr val="0000FF"/>
                </a:solidFill>
                <a:latin typeface="Calibri" panose="020F0502020204030204" pitchFamily="34" charset="0"/>
              </a:rPr>
              <a:t> </a:t>
            </a:r>
            <a:r>
              <a:rPr lang="ru-RU" altLang="en-US" sz="2000" b="1" dirty="0" smtClean="0">
                <a:solidFill>
                  <a:srgbClr val="0000FF"/>
                </a:solidFill>
                <a:latin typeface="Calibri" panose="020F0502020204030204" pitchFamily="34" charset="0"/>
              </a:rPr>
              <a:t>20</a:t>
            </a:r>
            <a:r>
              <a:rPr lang="en-US" altLang="en-US" sz="2000" b="1" dirty="0" smtClean="0">
                <a:solidFill>
                  <a:srgbClr val="0000FF"/>
                </a:solidFill>
                <a:latin typeface="Calibri" panose="020F0502020204030204" pitchFamily="34" charset="0"/>
              </a:rPr>
              <a:t>-0</a:t>
            </a:r>
            <a:r>
              <a:rPr lang="ru-RU" altLang="en-US" sz="2000" b="1" dirty="0" smtClean="0">
                <a:solidFill>
                  <a:srgbClr val="0000FF"/>
                </a:solidFill>
                <a:latin typeface="Calibri" panose="020F0502020204030204" pitchFamily="34" charset="0"/>
              </a:rPr>
              <a:t>251</a:t>
            </a:r>
            <a:r>
              <a:rPr lang="en-US" altLang="en-US" sz="2000" b="1" dirty="0" smtClean="0">
                <a:latin typeface="Calibri" panose="020F0502020204030204" pitchFamily="34" charset="0"/>
              </a:rPr>
              <a:t>     </a:t>
            </a:r>
            <a:r>
              <a:rPr lang="ru-RU" altLang="en-US" sz="2000" b="1" dirty="0" smtClean="0">
                <a:latin typeface="Calibri" panose="020F0502020204030204" pitchFamily="34" charset="0"/>
              </a:rPr>
              <a:t> </a:t>
            </a:r>
            <a:r>
              <a:rPr lang="en-US" altLang="en-US" sz="2000" b="1" dirty="0" smtClean="0">
                <a:latin typeface="Calibri" panose="020F0502020204030204" pitchFamily="34" charset="0"/>
              </a:rPr>
              <a:t> </a:t>
            </a:r>
            <a:r>
              <a:rPr lang="ru-RU" altLang="en-US" sz="2000" b="1" dirty="0" smtClean="0">
                <a:latin typeface="Calibri" panose="020F0502020204030204" pitchFamily="34" charset="0"/>
              </a:rPr>
              <a:t>24</a:t>
            </a:r>
            <a:r>
              <a:rPr lang="en-US" altLang="en-US" sz="2000" b="1" dirty="0" smtClean="0">
                <a:latin typeface="Calibri" panose="020F0502020204030204" pitchFamily="34" charset="0"/>
              </a:rPr>
              <a:t>.</a:t>
            </a:r>
            <a:r>
              <a:rPr lang="ru-RU" altLang="en-US" sz="2000" b="1" dirty="0" smtClean="0">
                <a:latin typeface="Calibri" panose="020F0502020204030204" pitchFamily="34" charset="0"/>
              </a:rPr>
              <a:t>05</a:t>
            </a:r>
            <a:r>
              <a:rPr lang="en-US" altLang="en-US" sz="2000" b="1" dirty="0" smtClean="0">
                <a:latin typeface="Calibri" panose="020F0502020204030204" pitchFamily="34" charset="0"/>
              </a:rPr>
              <a:t>.201</a:t>
            </a:r>
            <a:r>
              <a:rPr lang="ru-RU" altLang="en-US" sz="2000" b="1" dirty="0" smtClean="0">
                <a:latin typeface="Calibri" panose="020F0502020204030204" pitchFamily="34" charset="0"/>
              </a:rPr>
              <a:t>9</a:t>
            </a:r>
            <a:r>
              <a:rPr lang="en-US" altLang="en-US" sz="2000" b="1" dirty="0" smtClean="0">
                <a:latin typeface="Calibri" panose="020F0502020204030204" pitchFamily="34" charset="0"/>
              </a:rPr>
              <a:t>      Cattenom-</a:t>
            </a:r>
            <a:r>
              <a:rPr lang="ru-RU" altLang="en-US" sz="2000" b="1" dirty="0" smtClean="0">
                <a:latin typeface="Calibri" panose="020F0502020204030204" pitchFamily="34" charset="0"/>
              </a:rPr>
              <a:t>3</a:t>
            </a:r>
            <a:r>
              <a:rPr lang="en-US" altLang="ru-RU" sz="2000" b="1" dirty="0" smtClean="0">
                <a:latin typeface="Calibri" panose="020F0502020204030204" pitchFamily="34" charset="0"/>
              </a:rPr>
              <a:t> </a:t>
            </a:r>
            <a:r>
              <a:rPr lang="en-US" altLang="ru-RU" sz="2000" b="1" dirty="0">
                <a:latin typeface="Calibri" panose="020F0502020204030204" pitchFamily="34" charset="0"/>
              </a:rPr>
              <a:t>NPP </a:t>
            </a:r>
            <a:r>
              <a:rPr lang="en-US" altLang="en-US" sz="2000" b="1" dirty="0">
                <a:latin typeface="Calibri" panose="020F0502020204030204" pitchFamily="34" charset="0"/>
              </a:rPr>
              <a:t> (France)</a:t>
            </a:r>
            <a:br>
              <a:rPr lang="en-US" altLang="en-US" sz="2000" b="1" dirty="0">
                <a:latin typeface="Calibri" panose="020F0502020204030204" pitchFamily="34" charset="0"/>
              </a:rPr>
            </a:br>
            <a:endParaRPr lang="en-US" altLang="en-US" sz="200" b="1" dirty="0">
              <a:solidFill>
                <a:srgbClr val="FF0000"/>
              </a:solidFill>
              <a:latin typeface="Calibri" panose="020F0502020204030204" pitchFamily="34" charset="0"/>
            </a:endParaRPr>
          </a:p>
          <a:p>
            <a:pPr>
              <a:spcBef>
                <a:spcPct val="0"/>
              </a:spcBef>
              <a:buClrTx/>
              <a:buSzTx/>
              <a:buNone/>
            </a:pPr>
            <a:r>
              <a:rPr lang="en-US" sz="2000" b="1" dirty="0" smtClean="0">
                <a:solidFill>
                  <a:srgbClr val="7030A0"/>
                </a:solidFill>
                <a:latin typeface="Calibri" panose="020F0502020204030204" pitchFamily="34" charset="0"/>
              </a:rPr>
              <a:t>Shutdown </a:t>
            </a:r>
            <a:r>
              <a:rPr lang="en-US" sz="2000" b="1" dirty="0">
                <a:solidFill>
                  <a:srgbClr val="7030A0"/>
                </a:solidFill>
                <a:latin typeface="Calibri" panose="020F0502020204030204" pitchFamily="34" charset="0"/>
              </a:rPr>
              <a:t>for 18 </a:t>
            </a:r>
            <a:r>
              <a:rPr lang="en-US" sz="2000" b="1" dirty="0" smtClean="0">
                <a:solidFill>
                  <a:srgbClr val="7030A0"/>
                </a:solidFill>
                <a:latin typeface="Calibri" panose="020F0502020204030204" pitchFamily="34" charset="0"/>
              </a:rPr>
              <a:t>Days </a:t>
            </a:r>
            <a:r>
              <a:rPr lang="en-US" sz="2000" b="1" dirty="0">
                <a:solidFill>
                  <a:srgbClr val="7030A0"/>
                </a:solidFill>
                <a:latin typeface="Calibri" panose="020F0502020204030204" pitchFamily="34" charset="0"/>
              </a:rPr>
              <a:t>to </a:t>
            </a:r>
            <a:r>
              <a:rPr lang="en-US" sz="2000" b="1" dirty="0" smtClean="0">
                <a:solidFill>
                  <a:srgbClr val="7030A0"/>
                </a:solidFill>
                <a:latin typeface="Calibri" panose="020F0502020204030204" pitchFamily="34" charset="0"/>
              </a:rPr>
              <a:t>Repair Leak </a:t>
            </a:r>
            <a:r>
              <a:rPr lang="en-US" sz="2000" b="1" dirty="0">
                <a:solidFill>
                  <a:srgbClr val="7030A0"/>
                </a:solidFill>
                <a:latin typeface="Calibri" panose="020F0502020204030204" pitchFamily="34" charset="0"/>
              </a:rPr>
              <a:t>from </a:t>
            </a:r>
            <a:r>
              <a:rPr lang="en-US" sz="2000" b="1" dirty="0" smtClean="0">
                <a:solidFill>
                  <a:srgbClr val="7030A0"/>
                </a:solidFill>
                <a:latin typeface="Calibri" panose="020F0502020204030204" pitchFamily="34" charset="0"/>
              </a:rPr>
              <a:t>Internal </a:t>
            </a:r>
            <a:r>
              <a:rPr lang="en-US" sz="2000" b="1" dirty="0">
                <a:solidFill>
                  <a:srgbClr val="7030A0"/>
                </a:solidFill>
                <a:latin typeface="Calibri" panose="020F0502020204030204" pitchFamily="34" charset="0"/>
              </a:rPr>
              <a:t>and </a:t>
            </a:r>
            <a:r>
              <a:rPr lang="en-US" sz="2000" b="1" dirty="0" smtClean="0">
                <a:solidFill>
                  <a:srgbClr val="7030A0"/>
                </a:solidFill>
                <a:latin typeface="Calibri" panose="020F0502020204030204" pitchFamily="34" charset="0"/>
              </a:rPr>
              <a:t>External Vessel Gaskets </a:t>
            </a:r>
            <a:r>
              <a:rPr lang="en-US" sz="2000" b="1" dirty="0">
                <a:solidFill>
                  <a:srgbClr val="7030A0"/>
                </a:solidFill>
                <a:latin typeface="Calibri" panose="020F0502020204030204" pitchFamily="34" charset="0"/>
              </a:rPr>
              <a:t>due to </a:t>
            </a:r>
            <a:r>
              <a:rPr lang="en-US" sz="2000" b="1" dirty="0" smtClean="0">
                <a:solidFill>
                  <a:srgbClr val="7030A0"/>
                </a:solidFill>
                <a:latin typeface="Calibri" panose="020F0502020204030204" pitchFamily="34" charset="0"/>
              </a:rPr>
              <a:t>Maintenance </a:t>
            </a:r>
            <a:r>
              <a:rPr lang="en-US" sz="2000" b="1" dirty="0">
                <a:solidFill>
                  <a:srgbClr val="7030A0"/>
                </a:solidFill>
                <a:latin typeface="Calibri" panose="020F0502020204030204" pitchFamily="34" charset="0"/>
              </a:rPr>
              <a:t>Q</a:t>
            </a:r>
            <a:r>
              <a:rPr lang="en-US" sz="2000" b="1" dirty="0" smtClean="0">
                <a:solidFill>
                  <a:srgbClr val="7030A0"/>
                </a:solidFill>
                <a:latin typeface="Calibri" panose="020F0502020204030204" pitchFamily="34" charset="0"/>
              </a:rPr>
              <a:t>uality Failure</a:t>
            </a:r>
            <a:endParaRPr lang="en-US" altLang="en-US" sz="2000" b="1" dirty="0">
              <a:solidFill>
                <a:srgbClr val="7030A0"/>
              </a:solidFill>
              <a:latin typeface="Calibri" panose="020F0502020204030204" pitchFamily="34" charset="0"/>
            </a:endParaRPr>
          </a:p>
        </p:txBody>
      </p:sp>
      <p:sp>
        <p:nvSpPr>
          <p:cNvPr id="6149" name="Прямоугольник 1"/>
          <p:cNvSpPr>
            <a:spLocks noChangeArrowheads="1"/>
          </p:cNvSpPr>
          <p:nvPr/>
        </p:nvSpPr>
        <p:spPr bwMode="auto">
          <a:xfrm>
            <a:off x="452438" y="5860472"/>
            <a:ext cx="7832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S)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en-US" altLang="en-US" sz="1400" b="0" dirty="0" smtClean="0">
                <a:latin typeface="Calibri" panose="020F0502020204030204" pitchFamily="34" charset="0"/>
              </a:rPr>
              <a:t>Significant</a:t>
            </a:r>
            <a:r>
              <a:rPr lang="ru-RU" altLang="en-US" sz="1400" b="0" dirty="0" smtClean="0">
                <a:latin typeface="Calibri" panose="020F0502020204030204" pitchFamily="34" charset="0"/>
              </a:rPr>
              <a:t>;</a:t>
            </a:r>
            <a:r>
              <a:rPr lang="en-US" altLang="en-US" sz="1400" b="0" dirty="0" smtClean="0">
                <a:latin typeface="Calibri" panose="020F0502020204030204" pitchFamily="34" charset="0"/>
              </a:rPr>
              <a:t>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N)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en-US" altLang="en-US" sz="1400" b="0" dirty="0" smtClean="0">
                <a:latin typeface="Calibri" panose="020F0502020204030204" pitchFamily="34" charset="0"/>
              </a:rPr>
              <a:t>Noteworthy</a:t>
            </a:r>
            <a:r>
              <a:rPr lang="ru-RU" altLang="en-US" sz="1400" b="0" dirty="0" smtClean="0">
                <a:latin typeface="Calibri" panose="020F0502020204030204" pitchFamily="34" charset="0"/>
              </a:rPr>
              <a:t>;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T)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en-US" altLang="en-US" sz="1400" b="0" dirty="0" smtClean="0">
                <a:latin typeface="Calibri" panose="020F0502020204030204" pitchFamily="34" charset="0"/>
              </a:rPr>
              <a:t>Trending</a:t>
            </a:r>
            <a:r>
              <a:rPr lang="ru-RU" altLang="en-US" sz="1400" dirty="0" smtClean="0">
                <a:latin typeface="Calibri" panose="020F0502020204030204" pitchFamily="34" charset="0"/>
              </a:rPr>
              <a:t>; </a:t>
            </a:r>
            <a:r>
              <a:rPr lang="ru-RU" altLang="en-US" sz="1400" dirty="0" smtClean="0">
                <a:solidFill>
                  <a:srgbClr val="0070C0"/>
                </a:solidFill>
                <a:latin typeface="Calibri" panose="020F0502020204030204" pitchFamily="34" charset="0"/>
              </a:rPr>
              <a:t>(</a:t>
            </a:r>
            <a:r>
              <a:rPr lang="en-US" altLang="en-US" sz="1400" dirty="0" smtClean="0">
                <a:solidFill>
                  <a:srgbClr val="0070C0"/>
                </a:solidFill>
                <a:latin typeface="Calibri" panose="020F0502020204030204" pitchFamily="34" charset="0"/>
              </a:rPr>
              <a:t>O) </a:t>
            </a:r>
            <a:r>
              <a:rPr lang="ru-RU" altLang="en-US" sz="1400" dirty="0">
                <a:latin typeface="Calibri" panose="020F0502020204030204" pitchFamily="34" charset="0"/>
              </a:rPr>
              <a:t>–</a:t>
            </a:r>
            <a:r>
              <a:rPr lang="en-US" altLang="en-US" sz="1400" dirty="0">
                <a:latin typeface="Calibri" panose="020F0502020204030204" pitchFamily="34" charset="0"/>
              </a:rPr>
              <a:t> </a:t>
            </a:r>
            <a:r>
              <a:rPr lang="en-US" altLang="en-US" sz="1400" dirty="0" smtClean="0">
                <a:latin typeface="Calibri" panose="020F0502020204030204" pitchFamily="34" charset="0"/>
              </a:rPr>
              <a:t>Other</a:t>
            </a:r>
            <a:endParaRPr lang="ru-RU" altLang="en-US" sz="1400" b="0" dirty="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0783077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lvl="0">
              <a:buNone/>
            </a:pPr>
            <a:r>
              <a:rPr lang="en-US" sz="2400" dirty="0" smtClean="0">
                <a:latin typeface="+mn-lt"/>
              </a:rPr>
              <a:t>- </a:t>
            </a:r>
            <a:r>
              <a:rPr lang="en-US" sz="2400" dirty="0">
                <a:latin typeface="+mn-lt"/>
              </a:rPr>
              <a:t>Station Departmental Procedure for Locking and Tagging Non-Power Block Equipment revised to better align the process with Occupational Health and Safety Act 91-191, make the work flow more efficient, recognize current business practices and give it clearer accountabilities.</a:t>
            </a:r>
            <a:endParaRPr lang="ru-RU" sz="2400" dirty="0">
              <a:latin typeface="+mn-lt"/>
            </a:endParaRPr>
          </a:p>
          <a:p>
            <a:pPr lvl="0">
              <a:buNone/>
            </a:pPr>
            <a:r>
              <a:rPr lang="en-US" sz="2400" dirty="0">
                <a:latin typeface="+mn-lt"/>
              </a:rPr>
              <a:t>- HU Guide was revised to remove the verbal Pre-Job Brief criteria for LOTO in Non-Power Block work and ensure it is a written Pre-Job Brief</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372675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lvl="0">
              <a:buNone/>
            </a:pPr>
            <a:r>
              <a:rPr lang="en-US" sz="2400" dirty="0" smtClean="0">
                <a:latin typeface="+mn-lt"/>
              </a:rPr>
              <a:t>- </a:t>
            </a:r>
            <a:r>
              <a:rPr lang="en-US" sz="2400" dirty="0">
                <a:latin typeface="+mn-lt"/>
              </a:rPr>
              <a:t>A Training Needs Analysis (TNA) was performed in regards to the LOTO process and an action is underway to develop LOTO refresher training with a requalification frequency of every three (3) years to address a gap identified in the TNA.</a:t>
            </a:r>
            <a:endParaRPr lang="ru-RU" sz="2400" dirty="0">
              <a:latin typeface="+mn-lt"/>
            </a:endParaRPr>
          </a:p>
          <a:p>
            <a:pPr lvl="0">
              <a:buNone/>
            </a:pPr>
            <a:r>
              <a:rPr lang="en-US" sz="2400" dirty="0">
                <a:latin typeface="+mn-lt"/>
              </a:rPr>
              <a:t>- A “Toolbox Talk” for the event was developed and delivered to the appropriate employees</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49736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lvl="0">
              <a:buNone/>
            </a:pPr>
            <a:r>
              <a:rPr lang="en-US" sz="2400" dirty="0" smtClean="0">
                <a:latin typeface="+mn-lt"/>
              </a:rPr>
              <a:t>- </a:t>
            </a:r>
            <a:r>
              <a:rPr lang="en-US" sz="2400" dirty="0">
                <a:latin typeface="+mn-lt"/>
              </a:rPr>
              <a:t>Station Departmental Procedure for Locking and Tagging Non-Power Block Equipment changes rolled-out to work groups who, in addition to the Electrical Non-Power Block group, may be required to work under that process</a:t>
            </a:r>
            <a:r>
              <a:rPr lang="en-US" sz="2400" dirty="0" smtClean="0">
                <a:latin typeface="+mn-lt"/>
              </a:rPr>
              <a:t>.</a:t>
            </a: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Point Lepreau</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820874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en-US" altLang="ru-RU" sz="2400" b="0" dirty="0" smtClean="0">
                <a:latin typeface="Calibri" panose="020F0502020204030204" pitchFamily="34" charset="0"/>
              </a:rPr>
              <a:t>Civaux NPP</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France</a:t>
            </a:r>
            <a:r>
              <a:rPr lang="ru-RU" altLang="ru-RU" sz="2400" b="0" dirty="0" smtClean="0">
                <a:latin typeface="Calibri" panose="020F0502020204030204" pitchFamily="34" charset="0"/>
              </a:rPr>
              <a:t>):</a:t>
            </a:r>
            <a:endParaRPr lang="ru-RU" altLang="ru-RU" sz="500" b="0" dirty="0">
              <a:latin typeface="Calibri" panose="020F0502020204030204" pitchFamily="34" charset="0"/>
            </a:endParaRPr>
          </a:p>
          <a:p>
            <a:pPr>
              <a:spcBef>
                <a:spcPct val="0"/>
              </a:spcBef>
              <a:buClrTx/>
              <a:buSzTx/>
              <a:buFontTx/>
              <a:buNone/>
            </a:pPr>
            <a:r>
              <a:rPr lang="ru-RU" altLang="ru-RU" sz="2400" b="0" dirty="0" smtClean="0">
                <a:latin typeface="Calibri" panose="020F0502020204030204" pitchFamily="34" charset="0"/>
              </a:rPr>
              <a:t>2 </a:t>
            </a:r>
            <a:r>
              <a:rPr lang="en-US" altLang="ru-RU" sz="2400" b="0" dirty="0" smtClean="0">
                <a:latin typeface="Calibri" panose="020F0502020204030204" pitchFamily="34" charset="0"/>
              </a:rPr>
              <a:t>units</a:t>
            </a:r>
            <a:r>
              <a:rPr lang="ru-RU" altLang="ru-RU" sz="2400" b="0" dirty="0" smtClean="0">
                <a:latin typeface="Calibri" panose="020F0502020204030204" pitchFamily="34" charset="0"/>
              </a:rPr>
              <a:t>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en-US" altLang="ru-RU" sz="2000" dirty="0" smtClean="0">
                <a:latin typeface="Calibri" panose="020F0502020204030204" pitchFamily="34" charset="0"/>
              </a:rPr>
              <a:t>Reactor type</a:t>
            </a:r>
            <a:r>
              <a:rPr lang="ru-RU" altLang="en-US" sz="2000" b="0" dirty="0" smtClean="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en-US" altLang="en-US" sz="2000" b="0" dirty="0" smtClean="0">
                <a:latin typeface="Calibri" panose="020F0502020204030204" pitchFamily="34" charset="0"/>
              </a:rPr>
              <a:t>Power</a:t>
            </a:r>
            <a:r>
              <a:rPr lang="ru-RU" altLang="en-US" sz="2000" b="0" dirty="0" smtClean="0">
                <a:latin typeface="Calibri" panose="020F0502020204030204" pitchFamily="34" charset="0"/>
              </a:rPr>
              <a:t>:</a:t>
            </a:r>
            <a:endParaRPr lang="ru-RU" altLang="en-US" sz="2000" b="0" dirty="0">
              <a:latin typeface="Calibri" panose="020F0502020204030204" pitchFamily="34" charset="0"/>
            </a:endParaRPr>
          </a:p>
          <a:p>
            <a:pPr>
              <a:spcBef>
                <a:spcPct val="0"/>
              </a:spcBef>
              <a:buClrTx/>
              <a:buSzTx/>
              <a:buNone/>
            </a:pPr>
            <a:r>
              <a:rPr lang="en-US" altLang="en-US" sz="2000" dirty="0" smtClean="0">
                <a:latin typeface="Calibri" panose="020F0502020204030204" pitchFamily="34" charset="0"/>
              </a:rPr>
              <a:t>Units</a:t>
            </a:r>
            <a:r>
              <a:rPr lang="ru-RU" altLang="en-US" sz="2000" dirty="0" smtClean="0">
                <a:latin typeface="Calibri" panose="020F0502020204030204" pitchFamily="34" charset="0"/>
              </a:rPr>
              <a:t> 1</a:t>
            </a:r>
            <a:r>
              <a:rPr lang="en-US" altLang="en-US" sz="2000" dirty="0" smtClean="0">
                <a:latin typeface="Calibri" panose="020F0502020204030204" pitchFamily="34" charset="0"/>
              </a:rPr>
              <a:t>-</a:t>
            </a:r>
            <a:r>
              <a:rPr lang="ru-RU" altLang="en-US" sz="2000" dirty="0" smtClean="0">
                <a:latin typeface="Calibri" panose="020F0502020204030204" pitchFamily="34" charset="0"/>
              </a:rPr>
              <a:t>2 </a:t>
            </a:r>
            <a:r>
              <a:rPr lang="en-US" altLang="en-US" sz="2000" dirty="0">
                <a:latin typeface="Calibri" panose="020F0502020204030204" pitchFamily="34" charset="0"/>
              </a:rPr>
              <a:t>-</a:t>
            </a:r>
            <a:r>
              <a:rPr lang="ru-RU" altLang="en-US" sz="2000" dirty="0">
                <a:latin typeface="Calibri" panose="020F0502020204030204" pitchFamily="34" charset="0"/>
              </a:rPr>
              <a:t> </a:t>
            </a:r>
            <a:r>
              <a:rPr lang="ru-RU" altLang="en-US" sz="2000" dirty="0" smtClean="0">
                <a:latin typeface="Calibri" panose="020F0502020204030204" pitchFamily="34" charset="0"/>
              </a:rPr>
              <a:t>1</a:t>
            </a:r>
            <a:r>
              <a:rPr lang="en-US" altLang="en-US" sz="2000" dirty="0" smtClean="0">
                <a:latin typeface="Calibri" panose="020F0502020204030204" pitchFamily="34" charset="0"/>
              </a:rPr>
              <a:t>561</a:t>
            </a:r>
            <a:r>
              <a:rPr lang="ru-RU" altLang="en-US" sz="2000" dirty="0" smtClean="0">
                <a:latin typeface="Calibri" panose="020F0502020204030204" pitchFamily="34" charset="0"/>
              </a:rPr>
              <a:t> </a:t>
            </a:r>
            <a:r>
              <a:rPr lang="en-US" altLang="en-US" sz="2000" dirty="0">
                <a:latin typeface="Calibri" panose="020F0502020204030204" pitchFamily="34" charset="0"/>
              </a:rPr>
              <a:t>MWe </a:t>
            </a:r>
            <a:r>
              <a:rPr lang="en-US" altLang="en-US" sz="2000" dirty="0" smtClean="0">
                <a:latin typeface="Calibri" panose="020F0502020204030204" pitchFamily="34" charset="0"/>
              </a:rPr>
              <a:t>each</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657873"/>
            <a:ext cx="8623445"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Event date</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31</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1</a:t>
            </a:r>
            <a:r>
              <a:rPr lang="ru-RU" altLang="ru-RU" sz="2200" b="0" dirty="0" smtClean="0">
                <a:solidFill>
                  <a:srgbClr val="0000FF"/>
                </a:solidFill>
                <a:latin typeface="Calibri" panose="020F0502020204030204" pitchFamily="34" charset="0"/>
              </a:rPr>
              <a:t>0</a:t>
            </a:r>
            <a:r>
              <a:rPr lang="ru-RU" altLang="en-US" sz="2200" b="0" dirty="0" smtClean="0">
                <a:solidFill>
                  <a:srgbClr val="0000FF"/>
                </a:solidFill>
                <a:latin typeface="Calibri" panose="020F0502020204030204" pitchFamily="34" charset="0"/>
              </a:rPr>
              <a:t>.201</a:t>
            </a:r>
            <a:r>
              <a:rPr lang="en-US" altLang="en-US" sz="2200" b="0" dirty="0" smtClean="0">
                <a:solidFill>
                  <a:srgbClr val="0000FF"/>
                </a:solidFill>
                <a:latin typeface="Calibri" panose="020F0502020204030204" pitchFamily="34" charset="0"/>
              </a:rPr>
              <a:t>9</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Unit</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Civaux</a:t>
            </a:r>
            <a:r>
              <a:rPr lang="ru-RU" altLang="ru-RU" sz="2200" b="0" dirty="0" smtClean="0">
                <a:solidFill>
                  <a:srgbClr val="0000FF"/>
                </a:solidFill>
                <a:latin typeface="Calibri" panose="020F0502020204030204" pitchFamily="34" charset="0"/>
              </a:rPr>
              <a:t>-1</a:t>
            </a:r>
            <a:endParaRPr lang="ru-RU" altLang="en-US" sz="2200" b="0" dirty="0" smtClean="0">
              <a:solidFill>
                <a:srgbClr val="0000FF"/>
              </a:solidFill>
              <a:latin typeface="Calibri" panose="020F0502020204030204" pitchFamily="34" charset="0"/>
            </a:endParaRPr>
          </a:p>
          <a:p>
            <a:pPr>
              <a:spcBef>
                <a:spcPct val="0"/>
              </a:spcBef>
              <a:spcAft>
                <a:spcPts val="300"/>
              </a:spcAft>
              <a:buClrTx/>
              <a:buSzTx/>
              <a:buNone/>
            </a:pPr>
            <a:r>
              <a:rPr lang="en-US" sz="2000" b="1" dirty="0" smtClean="0">
                <a:solidFill>
                  <a:srgbClr val="7030A0"/>
                </a:solidFill>
                <a:latin typeface="Calibri" panose="020F0502020204030204" pitchFamily="34" charset="0"/>
              </a:rPr>
              <a:t>Generic </a:t>
            </a:r>
            <a:r>
              <a:rPr lang="en-US" sz="2000" b="1" dirty="0">
                <a:solidFill>
                  <a:srgbClr val="7030A0"/>
                </a:solidFill>
                <a:latin typeface="Calibri" panose="020F0502020204030204" pitchFamily="34" charset="0"/>
              </a:rPr>
              <a:t>Event Relating to Compliance of Diesel Generator Sets with Internal Electrical Sources and 1,300 MW and N4 Series 6.6 kV Emergency Diesel Generator </a:t>
            </a:r>
            <a:r>
              <a:rPr lang="en-US" sz="2000" b="1" dirty="0" smtClean="0">
                <a:solidFill>
                  <a:srgbClr val="7030A0"/>
                </a:solidFill>
                <a:latin typeface="Calibri" panose="020F0502020204030204" pitchFamily="34" charset="0"/>
              </a:rPr>
              <a:t>Sets</a:t>
            </a:r>
            <a:endParaRPr lang="en-US" altLang="ru-RU" sz="2000" b="1" dirty="0" smtClean="0">
              <a:solidFill>
                <a:srgbClr val="7030A0"/>
              </a:solidFill>
              <a:latin typeface="Calibri" panose="020F0502020204030204" pitchFamily="34" charset="0"/>
            </a:endParaRPr>
          </a:p>
          <a:p>
            <a:pPr>
              <a:spcBef>
                <a:spcPct val="0"/>
              </a:spcBef>
              <a:buClrTx/>
              <a:buSzTx/>
              <a:buFontTx/>
              <a:buNone/>
            </a:pPr>
            <a:r>
              <a:rPr lang="en-US" altLang="ru-RU" sz="2200" b="0" dirty="0" smtClean="0">
                <a:solidFill>
                  <a:srgbClr val="0000FF"/>
                </a:solidFill>
                <a:latin typeface="Calibri" panose="020F0502020204030204" pitchFamily="34" charset="0"/>
              </a:rPr>
              <a:t>Event report:</a:t>
            </a:r>
            <a:r>
              <a:rPr lang="ru-RU" altLang="ru-RU" sz="2200" b="0" dirty="0" smtClean="0">
                <a:solidFill>
                  <a:srgbClr val="0000FF"/>
                </a:solidFill>
                <a:latin typeface="Calibri" panose="020F0502020204030204" pitchFamily="34" charset="0"/>
              </a:rPr>
              <a:t> </a:t>
            </a:r>
            <a:r>
              <a:rPr lang="en-GB" altLang="en-US" sz="2200" b="0" dirty="0">
                <a:solidFill>
                  <a:srgbClr val="0000FF"/>
                </a:solidFill>
                <a:latin typeface="Calibri" panose="020F0502020204030204" pitchFamily="34" charset="0"/>
              </a:rPr>
              <a:t>WER </a:t>
            </a:r>
            <a:r>
              <a:rPr lang="en-GB" altLang="en-US" sz="2200" b="0" dirty="0" smtClean="0">
                <a:solidFill>
                  <a:srgbClr val="0000FF"/>
                </a:solidFill>
                <a:latin typeface="Calibri" panose="020F0502020204030204" pitchFamily="34" charset="0"/>
              </a:rPr>
              <a:t>PAR</a:t>
            </a:r>
            <a:r>
              <a:rPr lang="en-US" altLang="en-US" sz="2200" b="0" dirty="0" smtClean="0">
                <a:solidFill>
                  <a:srgbClr val="0000FF"/>
                </a:solidFill>
                <a:latin typeface="Calibri" panose="020F0502020204030204" pitchFamily="34" charset="0"/>
              </a:rPr>
              <a:t> </a:t>
            </a:r>
            <a:r>
              <a:rPr lang="ru-RU"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-0209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en-US" altLang="en-US" sz="3200" dirty="0" smtClean="0">
                <a:latin typeface="Calibri" panose="020F0502020204030204" pitchFamily="34" charset="0"/>
              </a:rPr>
              <a:t>Event at Civaux</a:t>
            </a:r>
            <a:r>
              <a:rPr lang="ru-RU" altLang="en-US" sz="3200" dirty="0" smtClean="0">
                <a:latin typeface="Calibri" panose="020F0502020204030204" pitchFamily="34" charset="0"/>
              </a:rPr>
              <a:t>-</a:t>
            </a:r>
            <a:r>
              <a:rPr lang="en-US" altLang="en-US" sz="3200" dirty="0" smtClean="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53</a:t>
            </a:fld>
            <a:endParaRPr lang="en-US" altLang="ru-RU" dirty="0"/>
          </a:p>
        </p:txBody>
      </p:sp>
      <p:sp>
        <p:nvSpPr>
          <p:cNvPr id="8"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9" name="Рисунок 8"/>
          <p:cNvPicPr>
            <a:picLocks noChangeAspect="1"/>
          </p:cNvPicPr>
          <p:nvPr/>
        </p:nvPicPr>
        <p:blipFill>
          <a:blip r:embed="rId3"/>
          <a:stretch>
            <a:fillRect/>
          </a:stretch>
        </p:blipFill>
        <p:spPr>
          <a:xfrm>
            <a:off x="410312" y="1380393"/>
            <a:ext cx="4337538" cy="3253154"/>
          </a:xfrm>
          <a:prstGeom prst="rect">
            <a:avLst/>
          </a:prstGeom>
        </p:spPr>
      </p:pic>
    </p:spTree>
    <p:extLst>
      <p:ext uri="{BB962C8B-B14F-4D97-AF65-F5344CB8AC3E}">
        <p14:creationId xmlns:p14="http://schemas.microsoft.com/office/powerpoint/2010/main" val="36788342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Short 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dirty="0" smtClean="0">
                <a:latin typeface="Calibri" panose="020F0502020204030204" pitchFamily="34" charset="0"/>
              </a:rPr>
              <a:t>This problem </a:t>
            </a:r>
            <a:r>
              <a:rPr lang="en-US" sz="2400" dirty="0">
                <a:latin typeface="Calibri" panose="020F0502020204030204" pitchFamily="34" charset="0"/>
              </a:rPr>
              <a:t>also affects the following nuclear power plant units in France: </a:t>
            </a:r>
            <a:r>
              <a:rPr lang="en-US" sz="2400" dirty="0" smtClean="0">
                <a:latin typeface="Calibri" panose="020F0502020204030204" pitchFamily="34" charset="0"/>
              </a:rPr>
              <a:t>Belleville</a:t>
            </a:r>
            <a:r>
              <a:rPr lang="ru-RU" sz="2400" dirty="0" smtClean="0">
                <a:latin typeface="Calibri" panose="020F0502020204030204" pitchFamily="34" charset="0"/>
              </a:rPr>
              <a:t>-1</a:t>
            </a:r>
            <a:r>
              <a:rPr lang="ru-RU" sz="2400" dirty="0">
                <a:latin typeface="Calibri" panose="020F0502020204030204" pitchFamily="34" charset="0"/>
              </a:rPr>
              <a:t>, </a:t>
            </a:r>
            <a:r>
              <a:rPr lang="en-US" sz="2400" dirty="0" smtClean="0">
                <a:latin typeface="Calibri" panose="020F0502020204030204" pitchFamily="34" charset="0"/>
              </a:rPr>
              <a:t>Paluel</a:t>
            </a:r>
            <a:r>
              <a:rPr lang="ru-RU" sz="2400" dirty="0" smtClean="0">
                <a:latin typeface="Calibri" panose="020F0502020204030204" pitchFamily="34" charset="0"/>
              </a:rPr>
              <a:t>-1,2,3,4</a:t>
            </a:r>
            <a:r>
              <a:rPr lang="ru-RU" sz="2400" dirty="0">
                <a:latin typeface="Calibri" panose="020F0502020204030204" pitchFamily="34" charset="0"/>
              </a:rPr>
              <a:t>, </a:t>
            </a:r>
            <a:r>
              <a:rPr lang="en-US" sz="2400" dirty="0" smtClean="0">
                <a:latin typeface="Calibri" panose="020F0502020204030204" pitchFamily="34" charset="0"/>
              </a:rPr>
              <a:t>Flamanville</a:t>
            </a:r>
            <a:r>
              <a:rPr lang="ru-RU" sz="2400" dirty="0" smtClean="0">
                <a:latin typeface="Calibri" panose="020F0502020204030204" pitchFamily="34" charset="0"/>
              </a:rPr>
              <a:t>-1,2</a:t>
            </a:r>
            <a:r>
              <a:rPr lang="ru-RU" sz="2400" dirty="0">
                <a:latin typeface="Calibri" panose="020F0502020204030204" pitchFamily="34" charset="0"/>
              </a:rPr>
              <a:t>, </a:t>
            </a:r>
            <a:r>
              <a:rPr lang="en-US" sz="2400" dirty="0" smtClean="0">
                <a:latin typeface="Calibri" panose="020F0502020204030204" pitchFamily="34" charset="0"/>
              </a:rPr>
              <a:t>Cattenom</a:t>
            </a:r>
            <a:r>
              <a:rPr lang="ru-RU" sz="2400" dirty="0" smtClean="0">
                <a:latin typeface="Calibri" panose="020F0502020204030204" pitchFamily="34" charset="0"/>
              </a:rPr>
              <a:t>-1,3</a:t>
            </a:r>
            <a:r>
              <a:rPr lang="ru-RU" sz="2400" dirty="0">
                <a:latin typeface="Calibri" panose="020F0502020204030204" pitchFamily="34" charset="0"/>
              </a:rPr>
              <a:t>, </a:t>
            </a:r>
            <a:r>
              <a:rPr lang="en-US" sz="2400" dirty="0" smtClean="0">
                <a:latin typeface="Calibri" panose="020F0502020204030204" pitchFamily="34" charset="0"/>
              </a:rPr>
              <a:t>Nogent</a:t>
            </a:r>
            <a:r>
              <a:rPr lang="ru-RU" sz="2400" dirty="0" smtClean="0">
                <a:latin typeface="Calibri" panose="020F0502020204030204" pitchFamily="34" charset="0"/>
              </a:rPr>
              <a:t>-1</a:t>
            </a:r>
            <a:r>
              <a:rPr lang="ru-RU" sz="2400" dirty="0">
                <a:latin typeface="Calibri" panose="020F0502020204030204" pitchFamily="34" charset="0"/>
              </a:rPr>
              <a:t>, </a:t>
            </a:r>
            <a:r>
              <a:rPr lang="en-US" sz="2400" dirty="0" smtClean="0">
                <a:latin typeface="Calibri" panose="020F0502020204030204" pitchFamily="34" charset="0"/>
              </a:rPr>
              <a:t>Penly</a:t>
            </a:r>
            <a:r>
              <a:rPr lang="ru-RU" sz="2400" dirty="0" smtClean="0">
                <a:latin typeface="Calibri" panose="020F0502020204030204" pitchFamily="34" charset="0"/>
              </a:rPr>
              <a:t>-1,2</a:t>
            </a:r>
            <a:r>
              <a:rPr lang="ru-RU" sz="2400" dirty="0">
                <a:latin typeface="Calibri" panose="020F0502020204030204" pitchFamily="34" charset="0"/>
              </a:rPr>
              <a:t>, </a:t>
            </a:r>
            <a:r>
              <a:rPr lang="en-US" sz="2400" dirty="0" smtClean="0">
                <a:latin typeface="Calibri" panose="020F0502020204030204" pitchFamily="34" charset="0"/>
              </a:rPr>
              <a:t>Chooz</a:t>
            </a:r>
            <a:r>
              <a:rPr lang="ru-RU" sz="2400" dirty="0" smtClean="0">
                <a:latin typeface="Calibri" panose="020F0502020204030204" pitchFamily="34" charset="0"/>
              </a:rPr>
              <a:t>-</a:t>
            </a:r>
            <a:r>
              <a:rPr lang="en-US" sz="2400" dirty="0">
                <a:latin typeface="Calibri" panose="020F0502020204030204" pitchFamily="34" charset="0"/>
              </a:rPr>
              <a:t>B</a:t>
            </a:r>
            <a:r>
              <a:rPr lang="ru-RU" sz="2400" dirty="0">
                <a:latin typeface="Calibri" panose="020F0502020204030204" pitchFamily="34" charset="0"/>
              </a:rPr>
              <a:t>2.</a:t>
            </a:r>
          </a:p>
          <a:p>
            <a:pPr>
              <a:spcBef>
                <a:spcPts val="300"/>
              </a:spcBef>
              <a:buClrTx/>
              <a:buSzTx/>
              <a:buNone/>
            </a:pPr>
            <a:r>
              <a:rPr lang="en-GB" sz="2400" dirty="0">
                <a:latin typeface="Calibri" panose="020F0502020204030204" pitchFamily="34" charset="0"/>
              </a:rPr>
              <a:t>On 19 February 2019 the regulator required that a review of the internal electrical sources be conducted on the 1,300 MW and N4 series diesel generator sets. This was conducted in September 2019 and a report provided to the regulator on 31 October 2019. The investigation revealed situations for which the earthquake resistance of certain equipment had not been properly demonstrated, and which therefore constitute deviations in compliance</a:t>
            </a:r>
            <a:r>
              <a:rPr lang="en-GB" sz="2400" dirty="0" smtClean="0">
                <a:latin typeface="Calibri" panose="020F0502020204030204" pitchFamily="34" charset="0"/>
              </a:rPr>
              <a:t>.</a:t>
            </a: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Civaux</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0512700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GB" sz="2400" dirty="0" smtClean="0">
                <a:latin typeface="Calibri" panose="020F0502020204030204" pitchFamily="34" charset="0"/>
              </a:rPr>
              <a:t>Faults </a:t>
            </a:r>
            <a:r>
              <a:rPr lang="en-GB" sz="2400" dirty="0">
                <a:latin typeface="Calibri" panose="020F0502020204030204" pitchFamily="34" charset="0"/>
              </a:rPr>
              <a:t>were found with elastomer expansion joint assemblies on 11 reactors; with corrosion on pipework and supports, and with FASTON terminal connectors in the electrical cabinets on 8 reactors. Due to accumulation of maintenance equipment faults and poor maintenance quality which had not been picked up by post maintenance testing due to inadequate test acceptance criteria. The deviations affecting seven diesel generator sets could have led to potential loss of the emergency generating unit in question in the event of an earthquake. The inspections carried out on the redundant diesel generator set did not reveal any deviations. The deviations have been resolved in all reactors</a:t>
            </a:r>
            <a:r>
              <a:rPr lang="en-GB"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Civaux</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156202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Consequences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u="sng" dirty="0" smtClean="0">
                <a:latin typeface="Calibri" panose="020F0502020204030204" pitchFamily="34" charset="0"/>
              </a:rPr>
              <a:t>Actual:</a:t>
            </a:r>
            <a:endParaRPr lang="ru-RU" sz="2400" dirty="0">
              <a:latin typeface="Calibri" panose="020F0502020204030204" pitchFamily="34" charset="0"/>
            </a:endParaRPr>
          </a:p>
          <a:p>
            <a:pPr>
              <a:spcBef>
                <a:spcPts val="300"/>
              </a:spcBef>
              <a:buClrTx/>
              <a:buSzTx/>
              <a:buNone/>
            </a:pPr>
            <a:r>
              <a:rPr lang="en-GB" sz="2400" dirty="0">
                <a:latin typeface="Calibri" panose="020F0502020204030204" pitchFamily="34" charset="0"/>
              </a:rPr>
              <a:t>None, no significant earthquake has affected these installations</a:t>
            </a:r>
            <a:br>
              <a:rPr lang="en-GB" sz="2400" dirty="0">
                <a:latin typeface="Calibri" panose="020F0502020204030204" pitchFamily="34" charset="0"/>
              </a:rPr>
            </a:br>
            <a:r>
              <a:rPr lang="en-US" sz="2400" u="sng" dirty="0">
                <a:latin typeface="Calibri" panose="020F0502020204030204" pitchFamily="34" charset="0"/>
              </a:rPr>
              <a:t>Potential</a:t>
            </a:r>
            <a:r>
              <a:rPr lang="en-US" sz="2400" u="sng" dirty="0" smtClean="0">
                <a:latin typeface="Calibri" panose="020F0502020204030204" pitchFamily="34" charset="0"/>
              </a:rPr>
              <a:t>:</a:t>
            </a:r>
            <a:endParaRPr lang="ru-RU" sz="2400" u="sng" dirty="0">
              <a:latin typeface="Calibri" panose="020F0502020204030204" pitchFamily="34" charset="0"/>
            </a:endParaRPr>
          </a:p>
          <a:p>
            <a:pPr>
              <a:spcBef>
                <a:spcPts val="300"/>
              </a:spcBef>
              <a:buClrTx/>
              <a:buSzTx/>
              <a:buNone/>
            </a:pPr>
            <a:r>
              <a:rPr lang="en-GB" sz="2400" dirty="0">
                <a:latin typeface="Calibri" panose="020F0502020204030204" pitchFamily="34" charset="0"/>
              </a:rPr>
              <a:t>Functional consequences by type of deviation</a:t>
            </a:r>
            <a:r>
              <a:rPr lang="en-GB" sz="2400" dirty="0" smtClean="0">
                <a:latin typeface="Calibri" panose="020F0502020204030204" pitchFamily="34" charset="0"/>
              </a:rPr>
              <a:t>.</a:t>
            </a:r>
            <a:r>
              <a:rPr lang="en-US" sz="2400" dirty="0">
                <a:latin typeface="Calibri" panose="020F0502020204030204" pitchFamily="34" charset="0"/>
              </a:rPr>
              <a:t> </a:t>
            </a:r>
            <a:endParaRPr lang="ru-RU" sz="2400" dirty="0">
              <a:latin typeface="Calibri" panose="020F0502020204030204" pitchFamily="34" charset="0"/>
            </a:endParaRPr>
          </a:p>
          <a:p>
            <a:pPr>
              <a:spcBef>
                <a:spcPts val="300"/>
              </a:spcBef>
              <a:buClrTx/>
              <a:buSzTx/>
              <a:buNone/>
            </a:pPr>
            <a:r>
              <a:rPr lang="en-GB" sz="2400" dirty="0">
                <a:latin typeface="Calibri" panose="020F0502020204030204" pitchFamily="34" charset="0"/>
              </a:rPr>
              <a:t>1. Faults with elastomer expansion joint assembly (</a:t>
            </a:r>
            <a:r>
              <a:rPr lang="en-GB" sz="2400" dirty="0" err="1">
                <a:latin typeface="Calibri" panose="020F0502020204030204" pitchFamily="34" charset="0"/>
              </a:rPr>
              <a:t>Manchons</a:t>
            </a:r>
            <a:r>
              <a:rPr lang="en-GB" sz="2400" dirty="0">
                <a:latin typeface="Calibri" panose="020F0502020204030204" pitchFamily="34" charset="0"/>
              </a:rPr>
              <a:t> </a:t>
            </a:r>
            <a:r>
              <a:rPr lang="en-GB" sz="2400" dirty="0" err="1">
                <a:latin typeface="Calibri" panose="020F0502020204030204" pitchFamily="34" charset="0"/>
              </a:rPr>
              <a:t>Compensateurs</a:t>
            </a:r>
            <a:r>
              <a:rPr lang="en-GB" sz="2400" dirty="0">
                <a:latin typeface="Calibri" panose="020F0502020204030204" pitchFamily="34" charset="0"/>
              </a:rPr>
              <a:t> </a:t>
            </a:r>
            <a:r>
              <a:rPr lang="en-GB" sz="2400" dirty="0" err="1">
                <a:latin typeface="Calibri" panose="020F0502020204030204" pitchFamily="34" charset="0"/>
              </a:rPr>
              <a:t>en</a:t>
            </a:r>
            <a:r>
              <a:rPr lang="en-GB" sz="2400" dirty="0">
                <a:latin typeface="Calibri" panose="020F0502020204030204" pitchFamily="34" charset="0"/>
              </a:rPr>
              <a:t> </a:t>
            </a:r>
            <a:r>
              <a:rPr lang="en-GB" sz="2400" dirty="0" err="1">
                <a:latin typeface="Calibri" panose="020F0502020204030204" pitchFamily="34" charset="0"/>
              </a:rPr>
              <a:t>Élastomère</a:t>
            </a:r>
            <a:r>
              <a:rPr lang="en-GB" sz="2400" dirty="0">
                <a:latin typeface="Calibri" panose="020F0502020204030204" pitchFamily="34" charset="0"/>
              </a:rPr>
              <a:t> - MCEs).</a:t>
            </a:r>
            <a:endParaRPr lang="ru-RU" sz="2400" dirty="0">
              <a:latin typeface="Calibri" panose="020F0502020204030204" pitchFamily="34" charset="0"/>
            </a:endParaRPr>
          </a:p>
          <a:p>
            <a:pPr>
              <a:spcBef>
                <a:spcPts val="300"/>
              </a:spcBef>
              <a:buClrTx/>
              <a:buSzTx/>
              <a:buNone/>
            </a:pPr>
            <a:r>
              <a:rPr lang="en-GB" sz="2400" dirty="0">
                <a:latin typeface="Calibri" panose="020F0502020204030204" pitchFamily="34" charset="0"/>
              </a:rPr>
              <a:t>The MCE assembly faults cover geometric faults and inappropriate MCE types that are likely to adversely affect operation of the diesel generator set in question, in relation to its load cases.</a:t>
            </a:r>
            <a:endParaRPr lang="ru-RU" sz="2400" dirty="0">
              <a:latin typeface="Calibri" panose="020F0502020204030204" pitchFamily="34" charset="0"/>
            </a:endParaRPr>
          </a:p>
          <a:p>
            <a:pPr>
              <a:spcBef>
                <a:spcPts val="300"/>
              </a:spcBef>
              <a:buClrTx/>
              <a:buSzTx/>
              <a:buNone/>
            </a:pP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Civaux</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812120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GB" sz="2400" dirty="0" smtClean="0">
                <a:latin typeface="Calibri" panose="020F0502020204030204" pitchFamily="34" charset="0"/>
              </a:rPr>
              <a:t>2</a:t>
            </a:r>
            <a:r>
              <a:rPr lang="en-GB" sz="2400" dirty="0">
                <a:latin typeface="Calibri" panose="020F0502020204030204" pitchFamily="34" charset="0"/>
              </a:rPr>
              <a:t>. Corrosion of certain portions of pipes or their supports.</a:t>
            </a:r>
            <a:endParaRPr lang="ru-RU" sz="2400" dirty="0">
              <a:latin typeface="Calibri" panose="020F0502020204030204" pitchFamily="34" charset="0"/>
            </a:endParaRPr>
          </a:p>
          <a:p>
            <a:pPr>
              <a:spcBef>
                <a:spcPts val="300"/>
              </a:spcBef>
              <a:buClrTx/>
              <a:buSzTx/>
              <a:buNone/>
            </a:pPr>
            <a:r>
              <a:rPr lang="en-GB" sz="2400" dirty="0">
                <a:latin typeface="Calibri" panose="020F0502020204030204" pitchFamily="34" charset="0"/>
              </a:rPr>
              <a:t>Thin sections observed in certain sections of pipe or on certain supports are likely to adversely affect the pipes' earthquake qualification</a:t>
            </a:r>
            <a:r>
              <a:rPr lang="en-GB" sz="2400" dirty="0" smtClean="0">
                <a:latin typeface="Calibri" panose="020F0502020204030204" pitchFamily="34" charset="0"/>
              </a:rPr>
              <a:t>.</a:t>
            </a:r>
            <a:endParaRPr lang="ru-RU" sz="2400" dirty="0">
              <a:latin typeface="Calibri" panose="020F0502020204030204" pitchFamily="34" charset="0"/>
            </a:endParaRPr>
          </a:p>
          <a:p>
            <a:pPr>
              <a:spcBef>
                <a:spcPts val="300"/>
              </a:spcBef>
              <a:buClrTx/>
              <a:buSzTx/>
              <a:buNone/>
            </a:pPr>
            <a:r>
              <a:rPr lang="en-GB" sz="2400" dirty="0">
                <a:latin typeface="Calibri" panose="020F0502020204030204" pitchFamily="34" charset="0"/>
              </a:rPr>
              <a:t>3. FASTON connector faults in the electrical cabinets.</a:t>
            </a:r>
            <a:endParaRPr lang="ru-RU" sz="2400" dirty="0">
              <a:latin typeface="Calibri" panose="020F0502020204030204" pitchFamily="34" charset="0"/>
            </a:endParaRPr>
          </a:p>
          <a:p>
            <a:pPr>
              <a:spcBef>
                <a:spcPts val="300"/>
              </a:spcBef>
              <a:buClrTx/>
              <a:buSzTx/>
              <a:buNone/>
            </a:pPr>
            <a:r>
              <a:rPr lang="en-GB" sz="2400" dirty="0">
                <a:latin typeface="Calibri" panose="020F0502020204030204" pitchFamily="34" charset="0"/>
              </a:rPr>
              <a:t>The deviations identified are varied in nature and could, in the event of an earthquake, adversely affect the assignment, either of the auxiliaries for the diesel generator set that are needed for its proper operation, or of the electrical equipment supplied by the diesel generator set during the load shedding and reloading sequences</a:t>
            </a:r>
            <a:r>
              <a:rPr lang="en-GB"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Civaux</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8621849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170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Analysis and comments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GB" sz="2400" i="1" dirty="0" smtClean="0">
                <a:latin typeface="+mn-lt"/>
              </a:rPr>
              <a:t>The </a:t>
            </a:r>
            <a:r>
              <a:rPr lang="en-GB" sz="2400" i="1" dirty="0">
                <a:latin typeface="+mn-lt"/>
              </a:rPr>
              <a:t>causes </a:t>
            </a:r>
            <a:r>
              <a:rPr lang="en-GB" sz="2400" dirty="0">
                <a:latin typeface="+mn-lt"/>
              </a:rPr>
              <a:t>of these deviations are the accumulation of maintenance equipment quality defects and </a:t>
            </a:r>
            <a:r>
              <a:rPr lang="en-GB" sz="2400" dirty="0" smtClean="0">
                <a:latin typeface="+mn-lt"/>
              </a:rPr>
              <a:t>corrosion.</a:t>
            </a:r>
            <a:endParaRPr lang="ru-RU" sz="2400" dirty="0">
              <a:latin typeface="+mn-lt"/>
            </a:endParaRPr>
          </a:p>
          <a:p>
            <a:pPr>
              <a:buNone/>
            </a:pPr>
            <a:endParaRPr lang="ru-RU"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Civaux</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8927276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51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Actions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GB" sz="2400" dirty="0" smtClean="0">
                <a:latin typeface="Calibri" panose="020F0502020204030204" pitchFamily="34" charset="0"/>
              </a:rPr>
              <a:t>-</a:t>
            </a:r>
            <a:r>
              <a:rPr lang="en-GB" sz="2400" dirty="0">
                <a:latin typeface="Calibri" panose="020F0502020204030204" pitchFamily="34" charset="0"/>
              </a:rPr>
              <a:t> </a:t>
            </a:r>
            <a:r>
              <a:rPr lang="en-US" sz="2400" dirty="0" smtClean="0">
                <a:latin typeface="Calibri" panose="020F0502020204030204" pitchFamily="34" charset="0"/>
              </a:rPr>
              <a:t>Rapid </a:t>
            </a:r>
            <a:r>
              <a:rPr lang="en-US" sz="2400" dirty="0">
                <a:latin typeface="Calibri" panose="020F0502020204030204" pitchFamily="34" charset="0"/>
              </a:rPr>
              <a:t>feedback report (RER) sent to other sites and to the Nuclear Corporate Engineering and Maintenance Support Units.</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The </a:t>
            </a:r>
            <a:r>
              <a:rPr lang="en-GB" sz="2400" dirty="0">
                <a:latin typeface="Calibri" panose="020F0502020204030204" pitchFamily="34" charset="0"/>
              </a:rPr>
              <a:t>palliative actions taken were proportionate to the faults discovered on the </a:t>
            </a:r>
            <a:r>
              <a:rPr lang="en-GB" sz="2400" dirty="0" smtClean="0">
                <a:latin typeface="Calibri" panose="020F0502020204030204" pitchFamily="34" charset="0"/>
              </a:rPr>
              <a:t>sites.</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The </a:t>
            </a:r>
            <a:r>
              <a:rPr lang="en-GB" sz="2400" dirty="0">
                <a:latin typeface="Calibri" panose="020F0502020204030204" pitchFamily="34" charset="0"/>
              </a:rPr>
              <a:t>faults were corrected as quickly as possible and according to the basic maintenance programme, except for Flamanville 2, which is in the process of being brought into line as this report is being written</a:t>
            </a:r>
            <a:r>
              <a:rPr lang="en-GB"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Civaux</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59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295695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List of Events to Review</a:t>
            </a:r>
            <a:r>
              <a:rPr lang="ru-RU" altLang="en-US" sz="3200" dirty="0">
                <a:latin typeface="Calibri" panose="020F0502020204030204" pitchFamily="34" charset="0"/>
              </a:rPr>
              <a:t>  </a:t>
            </a:r>
            <a:r>
              <a:rPr lang="ru-RU" altLang="en-US" sz="2000" dirty="0" smtClean="0">
                <a:latin typeface="Calibri" panose="020F0502020204030204" pitchFamily="34" charset="0"/>
              </a:rPr>
              <a:t>(</a:t>
            </a:r>
            <a:r>
              <a:rPr lang="en-US" altLang="en-US" sz="2000" dirty="0" smtClean="0">
                <a:latin typeface="Calibri" panose="020F0502020204030204" pitchFamily="34" charset="0"/>
              </a:rPr>
              <a:t>3</a:t>
            </a:r>
            <a:r>
              <a:rPr lang="ru-RU" altLang="en-US" sz="2000" dirty="0" smtClean="0">
                <a:latin typeface="Calibri" panose="020F0502020204030204" pitchFamily="34" charset="0"/>
              </a:rPr>
              <a:t>)</a:t>
            </a:r>
            <a:endParaRPr lang="en-GB" altLang="en-US" dirty="0" smtClean="0">
              <a:latin typeface="Calibri" panose="020F0502020204030204" pitchFamily="34" charset="0"/>
            </a:endParaRPr>
          </a:p>
        </p:txBody>
      </p:sp>
      <p:sp>
        <p:nvSpPr>
          <p:cNvPr id="6148" name="Прямоугольник 5"/>
          <p:cNvSpPr>
            <a:spLocks noChangeArrowheads="1"/>
          </p:cNvSpPr>
          <p:nvPr/>
        </p:nvSpPr>
        <p:spPr bwMode="auto">
          <a:xfrm>
            <a:off x="338855" y="1466860"/>
            <a:ext cx="8576544" cy="27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2000" b="1" dirty="0" smtClean="0">
                <a:solidFill>
                  <a:srgbClr val="0070C0"/>
                </a:solidFill>
                <a:latin typeface="Calibri" panose="020F0502020204030204" pitchFamily="34" charset="0"/>
              </a:rPr>
              <a:t>(</a:t>
            </a:r>
            <a:r>
              <a:rPr lang="en-US" altLang="en-US" sz="2000" b="1" dirty="0" smtClean="0">
                <a:solidFill>
                  <a:srgbClr val="0070C0"/>
                </a:solidFill>
                <a:latin typeface="Calibri" panose="020F0502020204030204" pitchFamily="34" charset="0"/>
              </a:rPr>
              <a:t>T) </a:t>
            </a:r>
            <a:r>
              <a:rPr lang="en-US" altLang="en-US" sz="2000" b="1" dirty="0" smtClean="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ATL</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smtClean="0">
                <a:solidFill>
                  <a:srgbClr val="0000FF"/>
                </a:solidFill>
                <a:latin typeface="Calibri" panose="020F0502020204030204" pitchFamily="34" charset="0"/>
              </a:rPr>
              <a:t>-028</a:t>
            </a:r>
            <a:r>
              <a:rPr lang="en-US" altLang="ru-RU" sz="2000" b="1" dirty="0" smtClean="0">
                <a:solidFill>
                  <a:srgbClr val="0000FF"/>
                </a:solidFill>
                <a:latin typeface="Calibri" panose="020F0502020204030204" pitchFamily="34" charset="0"/>
              </a:rPr>
              <a:t>1 </a:t>
            </a:r>
            <a:r>
              <a:rPr lang="ru-RU" altLang="en-US" sz="2000" b="1" dirty="0" smtClean="0">
                <a:solidFill>
                  <a:srgbClr val="0000FF"/>
                </a:solidFill>
                <a:latin typeface="Calibri" panose="020F0502020204030204" pitchFamily="34" charset="0"/>
              </a:rPr>
              <a:t>      </a:t>
            </a:r>
            <a:r>
              <a:rPr lang="en-US" altLang="en-US" sz="2000" b="1" dirty="0" smtClean="0">
                <a:latin typeface="Calibri" panose="020F0502020204030204" pitchFamily="34" charset="0"/>
              </a:rPr>
              <a:t>10</a:t>
            </a:r>
            <a:r>
              <a:rPr lang="ru-RU" altLang="en-US" sz="2000" b="1" dirty="0" smtClean="0">
                <a:latin typeface="Calibri" panose="020F0502020204030204" pitchFamily="34" charset="0"/>
              </a:rPr>
              <a:t>.</a:t>
            </a:r>
            <a:r>
              <a:rPr lang="en-US" altLang="en-US" sz="2000" b="1" dirty="0" smtClean="0">
                <a:latin typeface="Calibri" panose="020F0502020204030204" pitchFamily="34" charset="0"/>
              </a:rPr>
              <a:t>02</a:t>
            </a:r>
            <a:r>
              <a:rPr lang="ru-RU" altLang="en-US" sz="2000" b="1" dirty="0" smtClean="0">
                <a:latin typeface="Calibri" panose="020F0502020204030204" pitchFamily="34" charset="0"/>
              </a:rPr>
              <a:t>.20</a:t>
            </a:r>
            <a:r>
              <a:rPr lang="en-US" altLang="en-US" sz="2000" b="1" dirty="0" smtClean="0">
                <a:latin typeface="Calibri" panose="020F0502020204030204" pitchFamily="34" charset="0"/>
              </a:rPr>
              <a:t>20</a:t>
            </a:r>
            <a:r>
              <a:rPr lang="ru-RU" altLang="en-US" sz="2000" b="1" dirty="0" smtClean="0">
                <a:latin typeface="Calibri" panose="020F0502020204030204" pitchFamily="34" charset="0"/>
              </a:rPr>
              <a:t>      </a:t>
            </a:r>
            <a:r>
              <a:rPr lang="en-US" altLang="en-US" sz="2000" b="1" dirty="0" smtClean="0">
                <a:latin typeface="Calibri" panose="020F0502020204030204" pitchFamily="34" charset="0"/>
              </a:rPr>
              <a:t>Sequoyah</a:t>
            </a:r>
            <a:r>
              <a:rPr lang="ru-RU" altLang="en-US" sz="2000" b="1" dirty="0" smtClean="0">
                <a:latin typeface="Calibri" panose="020F0502020204030204" pitchFamily="34" charset="0"/>
              </a:rPr>
              <a:t>-</a:t>
            </a:r>
            <a:r>
              <a:rPr lang="en-US" altLang="en-US" sz="2000" b="1" dirty="0" smtClean="0">
                <a:latin typeface="Calibri" panose="020F0502020204030204" pitchFamily="34" charset="0"/>
              </a:rPr>
              <a:t>1</a:t>
            </a:r>
            <a:r>
              <a:rPr lang="ru-RU" altLang="en-US" sz="2000" b="1" dirty="0" smtClean="0">
                <a:latin typeface="Calibri" panose="020F0502020204030204" pitchFamily="34" charset="0"/>
              </a:rPr>
              <a:t> </a:t>
            </a:r>
            <a:r>
              <a:rPr lang="en-US" altLang="en-US" sz="2000" b="1" dirty="0">
                <a:latin typeface="Calibri" panose="020F0502020204030204" pitchFamily="34" charset="0"/>
              </a:rPr>
              <a:t>NPP </a:t>
            </a:r>
            <a:r>
              <a:rPr lang="ru-RU" altLang="en-US" sz="2000" b="1" dirty="0">
                <a:latin typeface="Calibri" panose="020F0502020204030204" pitchFamily="34" charset="0"/>
              </a:rPr>
              <a:t> (</a:t>
            </a:r>
            <a:r>
              <a:rPr lang="en-US" altLang="en-US" sz="2000" b="1" dirty="0">
                <a:latin typeface="Calibri" panose="020F0502020204030204" pitchFamily="34" charset="0"/>
              </a:rPr>
              <a:t>USA</a:t>
            </a:r>
            <a:r>
              <a:rPr lang="ru-RU" altLang="en-US" sz="2000" b="1" dirty="0">
                <a:latin typeface="Calibri" panose="020F0502020204030204" pitchFamily="34" charset="0"/>
              </a:rPr>
              <a:t>)</a:t>
            </a:r>
            <a:br>
              <a:rPr lang="ru-RU" altLang="en-US" sz="2000" b="1" dirty="0">
                <a:latin typeface="Calibri" panose="020F0502020204030204" pitchFamily="34" charset="0"/>
              </a:rPr>
            </a:br>
            <a:endParaRPr lang="ru-RU" altLang="en-US" sz="200" b="1" dirty="0">
              <a:solidFill>
                <a:srgbClr val="FF0000"/>
              </a:solidFill>
              <a:latin typeface="Calibri" panose="020F0502020204030204" pitchFamily="34" charset="0"/>
            </a:endParaRPr>
          </a:p>
          <a:p>
            <a:pPr>
              <a:spcBef>
                <a:spcPct val="0"/>
              </a:spcBef>
              <a:buClrTx/>
              <a:buSzTx/>
              <a:buNone/>
            </a:pPr>
            <a:r>
              <a:rPr lang="en-US" sz="2000" b="1" dirty="0" smtClean="0">
                <a:solidFill>
                  <a:srgbClr val="7030A0"/>
                </a:solidFill>
                <a:latin typeface="Calibri" panose="020F0502020204030204" pitchFamily="34" charset="0"/>
              </a:rPr>
              <a:t>Unplanned Internal Dose </a:t>
            </a:r>
            <a:r>
              <a:rPr lang="en-US" sz="2000" b="1" dirty="0">
                <a:solidFill>
                  <a:srgbClr val="7030A0"/>
                </a:solidFill>
                <a:latin typeface="Calibri" panose="020F0502020204030204" pitchFamily="34" charset="0"/>
              </a:rPr>
              <a:t>d</a:t>
            </a:r>
            <a:r>
              <a:rPr lang="en-US" sz="2000" b="1" dirty="0" smtClean="0">
                <a:solidFill>
                  <a:srgbClr val="7030A0"/>
                </a:solidFill>
                <a:latin typeface="Calibri" panose="020F0502020204030204" pitchFamily="34" charset="0"/>
              </a:rPr>
              <a:t>uring Reactor Cavity Decontamination</a:t>
            </a:r>
          </a:p>
          <a:p>
            <a:pPr>
              <a:spcBef>
                <a:spcPct val="0"/>
              </a:spcBef>
              <a:buClrTx/>
              <a:buSzTx/>
              <a:buNone/>
            </a:pPr>
            <a:endParaRPr lang="en-US" altLang="ru-RU" sz="1600" dirty="0">
              <a:solidFill>
                <a:srgbClr val="7030A0"/>
              </a:solidFill>
              <a:latin typeface="Calibri" panose="020F0502020204030204" pitchFamily="34" charset="0"/>
            </a:endParaRPr>
          </a:p>
          <a:p>
            <a:pPr>
              <a:spcBef>
                <a:spcPct val="0"/>
              </a:spcBef>
              <a:buClrTx/>
              <a:buSzTx/>
              <a:buFontTx/>
              <a:buNone/>
            </a:pPr>
            <a:r>
              <a:rPr lang="ru-RU" altLang="en-US" sz="2000" b="1" dirty="0" smtClean="0">
                <a:solidFill>
                  <a:srgbClr val="0070C0"/>
                </a:solidFill>
                <a:latin typeface="Calibri" panose="020F0502020204030204" pitchFamily="34" charset="0"/>
              </a:rPr>
              <a:t>(</a:t>
            </a:r>
            <a:r>
              <a:rPr lang="en-US" altLang="en-US" sz="2000" b="1" dirty="0" smtClean="0">
                <a:solidFill>
                  <a:srgbClr val="0070C0"/>
                </a:solidFill>
                <a:latin typeface="Calibri" panose="020F0502020204030204" pitchFamily="34" charset="0"/>
              </a:rPr>
              <a:t>T) </a:t>
            </a:r>
            <a:r>
              <a:rPr lang="en-US" altLang="en-US" sz="2000" b="1" dirty="0" smtClean="0">
                <a:solidFill>
                  <a:srgbClr val="0000FF"/>
                </a:solidFill>
                <a:latin typeface="Calibri" panose="020F0502020204030204" pitchFamily="34" charset="0"/>
              </a:rPr>
              <a:t> </a:t>
            </a:r>
            <a:r>
              <a:rPr lang="ru-RU" altLang="ru-RU" sz="2000" b="1" dirty="0">
                <a:solidFill>
                  <a:srgbClr val="0000FF"/>
                </a:solidFill>
                <a:latin typeface="Calibri" panose="020F0502020204030204" pitchFamily="34" charset="0"/>
              </a:rPr>
              <a:t>WER </a:t>
            </a:r>
            <a:r>
              <a:rPr lang="en-US" altLang="ru-RU" sz="2000" b="1" dirty="0">
                <a:solidFill>
                  <a:srgbClr val="0000FF"/>
                </a:solidFill>
                <a:latin typeface="Calibri" panose="020F0502020204030204" pitchFamily="34" charset="0"/>
              </a:rPr>
              <a:t>PAR</a:t>
            </a:r>
            <a:r>
              <a:rPr lang="ru-RU" altLang="ru-RU" sz="2000" b="1" dirty="0">
                <a:solidFill>
                  <a:srgbClr val="0000FF"/>
                </a:solidFill>
                <a:latin typeface="Calibri" panose="020F0502020204030204" pitchFamily="34" charset="0"/>
              </a:rPr>
              <a:t> </a:t>
            </a:r>
            <a:r>
              <a:rPr lang="en-US" altLang="ru-RU" sz="2000" b="1" dirty="0">
                <a:solidFill>
                  <a:srgbClr val="0000FF"/>
                </a:solidFill>
                <a:latin typeface="Calibri" panose="020F0502020204030204" pitchFamily="34" charset="0"/>
              </a:rPr>
              <a:t>20</a:t>
            </a:r>
            <a:r>
              <a:rPr lang="ru-RU" altLang="ru-RU" sz="2000" b="1" dirty="0" smtClean="0">
                <a:solidFill>
                  <a:srgbClr val="0000FF"/>
                </a:solidFill>
                <a:latin typeface="Calibri" panose="020F0502020204030204" pitchFamily="34" charset="0"/>
              </a:rPr>
              <a:t>-0</a:t>
            </a:r>
            <a:r>
              <a:rPr lang="en-US" altLang="ru-RU" sz="2000" b="1" dirty="0" smtClean="0">
                <a:solidFill>
                  <a:srgbClr val="0000FF"/>
                </a:solidFill>
                <a:latin typeface="Calibri" panose="020F0502020204030204" pitchFamily="34" charset="0"/>
              </a:rPr>
              <a:t>156    </a:t>
            </a:r>
            <a:r>
              <a:rPr lang="ru-RU" altLang="en-US" sz="2000" b="1" dirty="0" smtClean="0">
                <a:solidFill>
                  <a:srgbClr val="0000FF"/>
                </a:solidFill>
                <a:latin typeface="Calibri" panose="020F0502020204030204" pitchFamily="34" charset="0"/>
              </a:rPr>
              <a:t>  </a:t>
            </a:r>
            <a:r>
              <a:rPr lang="en-US" altLang="en-US" sz="2000" b="1" dirty="0" smtClean="0">
                <a:solidFill>
                  <a:srgbClr val="0000FF"/>
                </a:solidFill>
                <a:latin typeface="Calibri" panose="020F0502020204030204" pitchFamily="34" charset="0"/>
              </a:rPr>
              <a:t> </a:t>
            </a:r>
            <a:r>
              <a:rPr lang="en-US" altLang="en-US" sz="2000" b="1" dirty="0" smtClean="0">
                <a:latin typeface="Calibri" panose="020F0502020204030204" pitchFamily="34" charset="0"/>
              </a:rPr>
              <a:t>03</a:t>
            </a:r>
            <a:r>
              <a:rPr lang="ru-RU" altLang="en-US" sz="2000" b="1" dirty="0" smtClean="0">
                <a:latin typeface="Calibri" panose="020F0502020204030204" pitchFamily="34" charset="0"/>
              </a:rPr>
              <a:t>.0</a:t>
            </a:r>
            <a:r>
              <a:rPr lang="en-US" altLang="en-US" sz="2000" b="1" dirty="0" smtClean="0">
                <a:latin typeface="Calibri" panose="020F0502020204030204" pitchFamily="34" charset="0"/>
              </a:rPr>
              <a:t>8.</a:t>
            </a:r>
            <a:r>
              <a:rPr lang="ru-RU" altLang="en-US" sz="2000" b="1" dirty="0">
                <a:latin typeface="Calibri" panose="020F0502020204030204" pitchFamily="34" charset="0"/>
              </a:rPr>
              <a:t>201</a:t>
            </a:r>
            <a:r>
              <a:rPr lang="en-US" altLang="en-US" sz="2000" b="1" dirty="0">
                <a:latin typeface="Calibri" panose="020F0502020204030204" pitchFamily="34" charset="0"/>
              </a:rPr>
              <a:t>9</a:t>
            </a:r>
            <a:r>
              <a:rPr lang="ru-RU" altLang="en-US" sz="2000" b="1" dirty="0">
                <a:latin typeface="Calibri" panose="020F0502020204030204" pitchFamily="34" charset="0"/>
              </a:rPr>
              <a:t>      </a:t>
            </a:r>
            <a:r>
              <a:rPr lang="en-US" altLang="en-US" sz="2000" b="1" dirty="0">
                <a:latin typeface="Calibri" panose="020F0502020204030204" pitchFamily="34" charset="0"/>
              </a:rPr>
              <a:t>Nogent</a:t>
            </a:r>
            <a:r>
              <a:rPr lang="ru-RU" altLang="en-US" sz="2000" b="1" dirty="0">
                <a:latin typeface="Calibri" panose="020F0502020204030204" pitchFamily="34" charset="0"/>
              </a:rPr>
              <a:t>-</a:t>
            </a:r>
            <a:r>
              <a:rPr lang="en-US" altLang="en-US" sz="2000" b="1" dirty="0">
                <a:latin typeface="Calibri" panose="020F0502020204030204" pitchFamily="34" charset="0"/>
              </a:rPr>
              <a:t>1 NPP</a:t>
            </a:r>
            <a:r>
              <a:rPr lang="ru-RU" altLang="en-US" sz="2000" b="1" dirty="0">
                <a:latin typeface="Calibri" panose="020F0502020204030204" pitchFamily="34" charset="0"/>
              </a:rPr>
              <a:t>  (</a:t>
            </a:r>
            <a:r>
              <a:rPr lang="en-US" altLang="en-US" sz="2000" b="1" dirty="0">
                <a:latin typeface="Calibri" panose="020F0502020204030204" pitchFamily="34" charset="0"/>
              </a:rPr>
              <a:t>France</a:t>
            </a:r>
            <a:r>
              <a:rPr lang="ru-RU" altLang="en-US" sz="2000" b="1" dirty="0">
                <a:latin typeface="Calibri" panose="020F0502020204030204" pitchFamily="34" charset="0"/>
              </a:rPr>
              <a:t>)</a:t>
            </a:r>
            <a:br>
              <a:rPr lang="ru-RU" altLang="en-US" sz="2000" b="1" dirty="0">
                <a:latin typeface="Calibri" panose="020F0502020204030204" pitchFamily="34" charset="0"/>
              </a:rPr>
            </a:br>
            <a:endParaRPr lang="ru-RU" altLang="en-US" sz="300" b="1" dirty="0">
              <a:solidFill>
                <a:srgbClr val="FF0000"/>
              </a:solidFill>
              <a:latin typeface="Calibri" panose="020F0502020204030204" pitchFamily="34" charset="0"/>
            </a:endParaRPr>
          </a:p>
          <a:p>
            <a:pPr>
              <a:spcBef>
                <a:spcPct val="0"/>
              </a:spcBef>
              <a:buClrTx/>
              <a:buSzTx/>
              <a:buNone/>
            </a:pPr>
            <a:r>
              <a:rPr lang="en-US" sz="2000" b="1" dirty="0" smtClean="0">
                <a:solidFill>
                  <a:srgbClr val="7030A0"/>
                </a:solidFill>
                <a:latin typeface="Calibri" panose="020F0502020204030204" pitchFamily="34" charset="0"/>
              </a:rPr>
              <a:t>Accident Subsequent </a:t>
            </a:r>
            <a:r>
              <a:rPr lang="en-US" sz="2000" b="1" dirty="0">
                <a:solidFill>
                  <a:srgbClr val="7030A0"/>
                </a:solidFill>
                <a:latin typeface="Calibri" panose="020F0502020204030204" pitchFamily="34" charset="0"/>
              </a:rPr>
              <a:t>to the </a:t>
            </a:r>
            <a:r>
              <a:rPr lang="en-US" sz="2000" b="1" dirty="0" smtClean="0">
                <a:solidFill>
                  <a:srgbClr val="7030A0"/>
                </a:solidFill>
                <a:latin typeface="Calibri" panose="020F0502020204030204" pitchFamily="34" charset="0"/>
              </a:rPr>
              <a:t>Ejection </a:t>
            </a:r>
            <a:r>
              <a:rPr lang="en-US" sz="2000" b="1" dirty="0">
                <a:solidFill>
                  <a:srgbClr val="7030A0"/>
                </a:solidFill>
                <a:latin typeface="Calibri" panose="020F0502020204030204" pitchFamily="34" charset="0"/>
              </a:rPr>
              <a:t>of a </a:t>
            </a:r>
            <a:r>
              <a:rPr lang="en-US" sz="2000" b="1" dirty="0" smtClean="0">
                <a:solidFill>
                  <a:srgbClr val="7030A0"/>
                </a:solidFill>
                <a:latin typeface="Calibri" panose="020F0502020204030204" pitchFamily="34" charset="0"/>
              </a:rPr>
              <a:t>Main Steam </a:t>
            </a:r>
            <a:r>
              <a:rPr lang="en-US" sz="2000" b="1" dirty="0">
                <a:solidFill>
                  <a:srgbClr val="7030A0"/>
                </a:solidFill>
                <a:latin typeface="Calibri" panose="020F0502020204030204" pitchFamily="34" charset="0"/>
              </a:rPr>
              <a:t>L</a:t>
            </a:r>
            <a:r>
              <a:rPr lang="en-US" sz="2000" b="1" dirty="0" smtClean="0">
                <a:solidFill>
                  <a:srgbClr val="7030A0"/>
                </a:solidFill>
                <a:latin typeface="Calibri" panose="020F0502020204030204" pitchFamily="34" charset="0"/>
              </a:rPr>
              <a:t>ine Plug </a:t>
            </a:r>
            <a:r>
              <a:rPr lang="en-US" sz="2000" b="1" dirty="0">
                <a:solidFill>
                  <a:srgbClr val="7030A0"/>
                </a:solidFill>
                <a:latin typeface="Calibri" panose="020F0502020204030204" pitchFamily="34" charset="0"/>
              </a:rPr>
              <a:t>from a </a:t>
            </a:r>
            <a:r>
              <a:rPr lang="en-US" sz="2000" b="1" dirty="0" smtClean="0">
                <a:solidFill>
                  <a:srgbClr val="7030A0"/>
                </a:solidFill>
                <a:latin typeface="Calibri" panose="020F0502020204030204" pitchFamily="34" charset="0"/>
              </a:rPr>
              <a:t>Steam Generator</a:t>
            </a:r>
            <a:endParaRPr lang="ru-RU" sz="2000" b="1" dirty="0">
              <a:solidFill>
                <a:srgbClr val="7030A0"/>
              </a:solidFill>
              <a:latin typeface="Calibri" panose="020F0502020204030204" pitchFamily="34" charset="0"/>
            </a:endParaRPr>
          </a:p>
          <a:p>
            <a:pPr>
              <a:spcBef>
                <a:spcPct val="0"/>
              </a:spcBef>
              <a:buClrTx/>
              <a:buSzTx/>
              <a:buNone/>
            </a:pPr>
            <a:endParaRPr lang="en-US" sz="1600" dirty="0">
              <a:solidFill>
                <a:srgbClr val="7030A0"/>
              </a:solidFill>
              <a:latin typeface="Calibri" panose="020F0502020204030204" pitchFamily="34" charset="0"/>
            </a:endParaRPr>
          </a:p>
          <a:p>
            <a:pPr>
              <a:spcBef>
                <a:spcPct val="0"/>
              </a:spcBef>
              <a:buClrTx/>
              <a:buSzTx/>
              <a:buNone/>
            </a:pPr>
            <a:endParaRPr lang="ru-RU" sz="1600" dirty="0">
              <a:solidFill>
                <a:srgbClr val="7030A0"/>
              </a:solidFill>
              <a:latin typeface="Calibri" panose="020F0502020204030204" pitchFamily="34" charset="0"/>
            </a:endParaRPr>
          </a:p>
          <a:p>
            <a:pPr algn="just">
              <a:spcBef>
                <a:spcPct val="0"/>
              </a:spcBef>
              <a:buClrTx/>
              <a:buSzTx/>
              <a:buNone/>
            </a:pPr>
            <a:r>
              <a:rPr lang="ru-RU" altLang="en-US" sz="2000" dirty="0" smtClean="0">
                <a:latin typeface="Calibri" panose="020F0502020204030204" pitchFamily="34" charset="0"/>
              </a:rPr>
              <a:t>(</a:t>
            </a:r>
            <a:r>
              <a:rPr lang="en-US" altLang="en-US" sz="2000" dirty="0">
                <a:latin typeface="Calibri" panose="020F0502020204030204" pitchFamily="34" charset="0"/>
              </a:rPr>
              <a:t>See detailed information on these events in the original WERs</a:t>
            </a:r>
            <a:r>
              <a:rPr lang="ru-RU" altLang="en-US" sz="2000" dirty="0" smtClean="0">
                <a:latin typeface="Calibri" panose="020F0502020204030204" pitchFamily="34" charset="0"/>
              </a:rPr>
              <a:t>)</a:t>
            </a:r>
            <a:endParaRPr lang="en-US" sz="2000" b="1" dirty="0">
              <a:solidFill>
                <a:srgbClr val="7030A0"/>
              </a:solidFill>
              <a:latin typeface="Calibri" panose="020F0502020204030204" pitchFamily="34" charset="0"/>
            </a:endParaRPr>
          </a:p>
        </p:txBody>
      </p:sp>
      <p:sp>
        <p:nvSpPr>
          <p:cNvPr id="6149" name="Прямоугольник 1"/>
          <p:cNvSpPr>
            <a:spLocks noChangeArrowheads="1"/>
          </p:cNvSpPr>
          <p:nvPr/>
        </p:nvSpPr>
        <p:spPr bwMode="auto">
          <a:xfrm>
            <a:off x="452438" y="5860472"/>
            <a:ext cx="78325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S)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en-US" altLang="en-US" sz="1400" b="0" dirty="0" smtClean="0">
                <a:latin typeface="Calibri" panose="020F0502020204030204" pitchFamily="34" charset="0"/>
              </a:rPr>
              <a:t>Significant</a:t>
            </a:r>
            <a:r>
              <a:rPr lang="ru-RU" altLang="en-US" sz="1400" b="0" dirty="0" smtClean="0">
                <a:latin typeface="Calibri" panose="020F0502020204030204" pitchFamily="34" charset="0"/>
              </a:rPr>
              <a:t>;</a:t>
            </a:r>
            <a:r>
              <a:rPr lang="en-US" altLang="en-US" sz="1400" b="0" dirty="0" smtClean="0">
                <a:latin typeface="Calibri" panose="020F0502020204030204" pitchFamily="34" charset="0"/>
              </a:rPr>
              <a:t>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N)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en-US" altLang="en-US" sz="1400" b="0" dirty="0" smtClean="0">
                <a:latin typeface="Calibri" panose="020F0502020204030204" pitchFamily="34" charset="0"/>
              </a:rPr>
              <a:t>Noteworthy</a:t>
            </a:r>
            <a:r>
              <a:rPr lang="ru-RU" altLang="en-US" sz="1400" b="0" dirty="0" smtClean="0">
                <a:latin typeface="Calibri" panose="020F0502020204030204" pitchFamily="34" charset="0"/>
              </a:rPr>
              <a:t>; </a:t>
            </a:r>
            <a:r>
              <a:rPr lang="ru-RU" altLang="en-US" sz="1400" b="0" dirty="0">
                <a:solidFill>
                  <a:srgbClr val="0070C0"/>
                </a:solidFill>
                <a:latin typeface="Calibri" panose="020F0502020204030204" pitchFamily="34" charset="0"/>
              </a:rPr>
              <a:t>(</a:t>
            </a:r>
            <a:r>
              <a:rPr lang="en-US" altLang="en-US" sz="1400" b="0" dirty="0">
                <a:solidFill>
                  <a:srgbClr val="0070C0"/>
                </a:solidFill>
                <a:latin typeface="Calibri" panose="020F0502020204030204" pitchFamily="34" charset="0"/>
              </a:rPr>
              <a:t>T) </a:t>
            </a:r>
            <a:r>
              <a:rPr lang="ru-RU" altLang="en-US" sz="1400" b="0" dirty="0">
                <a:latin typeface="Calibri" panose="020F0502020204030204" pitchFamily="34" charset="0"/>
              </a:rPr>
              <a:t>–</a:t>
            </a:r>
            <a:r>
              <a:rPr lang="en-US" altLang="en-US" sz="1400" b="0" dirty="0">
                <a:latin typeface="Calibri" panose="020F0502020204030204" pitchFamily="34" charset="0"/>
              </a:rPr>
              <a:t> </a:t>
            </a:r>
            <a:r>
              <a:rPr lang="en-US" altLang="en-US" sz="1400" b="0" dirty="0" smtClean="0">
                <a:latin typeface="Calibri" panose="020F0502020204030204" pitchFamily="34" charset="0"/>
              </a:rPr>
              <a:t>Trending</a:t>
            </a:r>
            <a:r>
              <a:rPr lang="ru-RU" altLang="en-US" sz="1400" dirty="0" smtClean="0">
                <a:latin typeface="Calibri" panose="020F0502020204030204" pitchFamily="34" charset="0"/>
              </a:rPr>
              <a:t>; </a:t>
            </a:r>
            <a:r>
              <a:rPr lang="ru-RU" altLang="en-US" sz="1400" dirty="0" smtClean="0">
                <a:solidFill>
                  <a:srgbClr val="0070C0"/>
                </a:solidFill>
                <a:latin typeface="Calibri" panose="020F0502020204030204" pitchFamily="34" charset="0"/>
              </a:rPr>
              <a:t>(</a:t>
            </a:r>
            <a:r>
              <a:rPr lang="en-US" altLang="en-US" sz="1400" dirty="0" smtClean="0">
                <a:solidFill>
                  <a:srgbClr val="0070C0"/>
                </a:solidFill>
                <a:latin typeface="Calibri" panose="020F0502020204030204" pitchFamily="34" charset="0"/>
              </a:rPr>
              <a:t>O) </a:t>
            </a:r>
            <a:r>
              <a:rPr lang="ru-RU" altLang="en-US" sz="1400" dirty="0">
                <a:latin typeface="Calibri" panose="020F0502020204030204" pitchFamily="34" charset="0"/>
              </a:rPr>
              <a:t>–</a:t>
            </a:r>
            <a:r>
              <a:rPr lang="en-US" altLang="en-US" sz="1400" dirty="0">
                <a:latin typeface="Calibri" panose="020F0502020204030204" pitchFamily="34" charset="0"/>
              </a:rPr>
              <a:t> </a:t>
            </a:r>
            <a:r>
              <a:rPr lang="en-US" altLang="en-US" sz="1400" dirty="0" smtClean="0">
                <a:latin typeface="Calibri" panose="020F0502020204030204" pitchFamily="34" charset="0"/>
              </a:rPr>
              <a:t>Other</a:t>
            </a:r>
            <a:endParaRPr lang="ru-RU" altLang="en-US" sz="1400" b="0" dirty="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1748575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en-US" altLang="ru-RU" sz="2400" b="0" dirty="0" smtClean="0">
                <a:latin typeface="Calibri" panose="020F0502020204030204" pitchFamily="34" charset="0"/>
              </a:rPr>
              <a:t>Cattenom NPP</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France</a:t>
            </a:r>
            <a:r>
              <a:rPr lang="ru-RU" altLang="ru-RU" sz="2400" b="0" dirty="0" smtClean="0">
                <a:latin typeface="Calibri" panose="020F0502020204030204" pitchFamily="34" charset="0"/>
              </a:rPr>
              <a:t>):</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4</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units</a:t>
            </a:r>
            <a:r>
              <a:rPr lang="ru-RU" altLang="ru-RU" sz="2400" b="0" dirty="0" smtClean="0">
                <a:latin typeface="Calibri" panose="020F0502020204030204" pitchFamily="34" charset="0"/>
              </a:rPr>
              <a:t>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en-US" altLang="ru-RU" sz="2000" dirty="0" smtClean="0">
                <a:latin typeface="Calibri" panose="020F0502020204030204" pitchFamily="34" charset="0"/>
              </a:rPr>
              <a:t>Reactor type</a:t>
            </a:r>
            <a:r>
              <a:rPr lang="ru-RU" altLang="en-US" sz="2000" b="0" dirty="0" smtClean="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en-US" altLang="en-US" sz="2000" b="0" dirty="0" smtClean="0">
                <a:latin typeface="Calibri" panose="020F0502020204030204" pitchFamily="34" charset="0"/>
              </a:rPr>
              <a:t>Power</a:t>
            </a:r>
            <a:r>
              <a:rPr lang="ru-RU" altLang="en-US" sz="2000" b="0" dirty="0" smtClean="0">
                <a:latin typeface="Calibri" panose="020F0502020204030204" pitchFamily="34" charset="0"/>
              </a:rPr>
              <a:t>:</a:t>
            </a:r>
            <a:endParaRPr lang="ru-RU" altLang="en-US" sz="2000" b="0" dirty="0">
              <a:latin typeface="Calibri" panose="020F0502020204030204" pitchFamily="34" charset="0"/>
            </a:endParaRPr>
          </a:p>
          <a:p>
            <a:pPr>
              <a:spcBef>
                <a:spcPct val="0"/>
              </a:spcBef>
              <a:buClrTx/>
              <a:buSzTx/>
              <a:buFontTx/>
              <a:buNone/>
            </a:pPr>
            <a:r>
              <a:rPr lang="en-US" altLang="en-US" sz="2000" dirty="0" smtClean="0">
                <a:latin typeface="Calibri" panose="020F0502020204030204" pitchFamily="34" charset="0"/>
              </a:rPr>
              <a:t>Units</a:t>
            </a:r>
            <a:r>
              <a:rPr lang="ru-RU" altLang="en-US" sz="2000" dirty="0" smtClean="0">
                <a:latin typeface="Calibri" panose="020F0502020204030204" pitchFamily="34" charset="0"/>
              </a:rPr>
              <a:t> </a:t>
            </a:r>
            <a:r>
              <a:rPr lang="en-US" altLang="en-US" sz="2000" dirty="0" smtClean="0">
                <a:latin typeface="Calibri" panose="020F0502020204030204" pitchFamily="34" charset="0"/>
              </a:rPr>
              <a:t>1-4</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1362</a:t>
            </a:r>
            <a:r>
              <a:rPr lang="ru-RU" altLang="en-US" sz="2000" dirty="0" smtClean="0">
                <a:latin typeface="Calibri" panose="020F0502020204030204" pitchFamily="34" charset="0"/>
              </a:rPr>
              <a:t> </a:t>
            </a:r>
            <a:r>
              <a:rPr lang="en-US" altLang="en-US" sz="2000" dirty="0" smtClean="0">
                <a:latin typeface="Calibri" panose="020F0502020204030204" pitchFamily="34" charset="0"/>
              </a:rPr>
              <a:t>MWe each</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657873"/>
            <a:ext cx="8623445" cy="19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Event date</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2</a:t>
            </a:r>
            <a:r>
              <a:rPr lang="ru-RU" altLang="ru-RU" sz="2200" b="0" dirty="0" smtClean="0">
                <a:solidFill>
                  <a:srgbClr val="0000FF"/>
                </a:solidFill>
                <a:latin typeface="Calibri" panose="020F0502020204030204" pitchFamily="34" charset="0"/>
              </a:rPr>
              <a:t>4.</a:t>
            </a:r>
            <a:r>
              <a:rPr lang="en-US" altLang="en-US" sz="2200" b="0" dirty="0" smtClean="0">
                <a:solidFill>
                  <a:srgbClr val="0000FF"/>
                </a:solidFill>
                <a:latin typeface="Calibri" panose="020F0502020204030204" pitchFamily="34" charset="0"/>
              </a:rPr>
              <a:t>0</a:t>
            </a:r>
            <a:r>
              <a:rPr lang="ru-RU" altLang="en-US" sz="2200" b="0" dirty="0" smtClean="0">
                <a:solidFill>
                  <a:srgbClr val="0000FF"/>
                </a:solidFill>
                <a:latin typeface="Calibri" panose="020F0502020204030204" pitchFamily="34" charset="0"/>
              </a:rPr>
              <a:t>5.2019</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Unit</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Cattenom</a:t>
            </a:r>
            <a:r>
              <a:rPr lang="ru-RU" altLang="ru-RU" sz="2200" b="0" dirty="0" smtClean="0">
                <a:solidFill>
                  <a:srgbClr val="0000FF"/>
                </a:solidFill>
                <a:latin typeface="Calibri" panose="020F0502020204030204" pitchFamily="34" charset="0"/>
              </a:rPr>
              <a:t>-3</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en-US" sz="2200" b="1" dirty="0" smtClean="0">
                <a:solidFill>
                  <a:srgbClr val="7030A0"/>
                </a:solidFill>
                <a:latin typeface="Calibri" panose="020F0502020204030204" pitchFamily="34" charset="0"/>
              </a:rPr>
              <a:t>Shutdown </a:t>
            </a:r>
            <a:r>
              <a:rPr lang="en-US" sz="2200" b="1" dirty="0">
                <a:solidFill>
                  <a:srgbClr val="7030A0"/>
                </a:solidFill>
                <a:latin typeface="Calibri" panose="020F0502020204030204" pitchFamily="34" charset="0"/>
              </a:rPr>
              <a:t>for 18 Days to Repair Leak from Internal and External Vessel Gaskets due to Maintenance Quality </a:t>
            </a:r>
            <a:r>
              <a:rPr lang="en-US" sz="2200" b="1" dirty="0" smtClean="0">
                <a:solidFill>
                  <a:srgbClr val="7030A0"/>
                </a:solidFill>
                <a:latin typeface="Calibri" panose="020F0502020204030204" pitchFamily="34" charset="0"/>
              </a:rPr>
              <a:t>Failure</a:t>
            </a:r>
            <a:endParaRPr lang="en-US" altLang="ru-RU" sz="2200" b="1" dirty="0" smtClean="0">
              <a:solidFill>
                <a:srgbClr val="7030A0"/>
              </a:solidFill>
              <a:latin typeface="Calibri" panose="020F0502020204030204" pitchFamily="34" charset="0"/>
            </a:endParaRPr>
          </a:p>
          <a:p>
            <a:pPr>
              <a:spcBef>
                <a:spcPct val="0"/>
              </a:spcBef>
              <a:buClrTx/>
              <a:buSzTx/>
              <a:buFontTx/>
              <a:buNone/>
            </a:pPr>
            <a:r>
              <a:rPr lang="en-US" altLang="ru-RU" sz="2200" b="0" dirty="0" smtClean="0">
                <a:solidFill>
                  <a:srgbClr val="0000FF"/>
                </a:solidFill>
                <a:latin typeface="Calibri" panose="020F0502020204030204" pitchFamily="34" charset="0"/>
              </a:rPr>
              <a:t>Event report:</a:t>
            </a:r>
            <a:r>
              <a:rPr lang="ru-RU" altLang="ru-RU" sz="2200" b="0" dirty="0" smtClean="0">
                <a:solidFill>
                  <a:srgbClr val="0000FF"/>
                </a:solidFill>
                <a:latin typeface="Calibri" panose="020F0502020204030204" pitchFamily="34" charset="0"/>
              </a:rPr>
              <a:t> </a:t>
            </a:r>
            <a:r>
              <a:rPr lang="en-GB" altLang="en-US" sz="2200" b="0" dirty="0">
                <a:solidFill>
                  <a:srgbClr val="0000FF"/>
                </a:solidFill>
                <a:latin typeface="Calibri" panose="020F0502020204030204" pitchFamily="34" charset="0"/>
              </a:rPr>
              <a:t>WER </a:t>
            </a:r>
            <a:r>
              <a:rPr lang="en-GB" altLang="en-US" sz="2200" b="0" dirty="0" smtClean="0">
                <a:solidFill>
                  <a:srgbClr val="0000FF"/>
                </a:solidFill>
                <a:latin typeface="Calibri" panose="020F0502020204030204" pitchFamily="34" charset="0"/>
              </a:rPr>
              <a:t>PAR</a:t>
            </a:r>
            <a:r>
              <a:rPr lang="en-US" altLang="en-US" sz="2200" b="0" dirty="0" smtClean="0">
                <a:solidFill>
                  <a:srgbClr val="0000FF"/>
                </a:solidFill>
                <a:latin typeface="Calibri" panose="020F0502020204030204" pitchFamily="34" charset="0"/>
              </a:rPr>
              <a:t> </a:t>
            </a:r>
            <a:r>
              <a:rPr lang="ru-RU"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-0</a:t>
            </a:r>
            <a:r>
              <a:rPr lang="ru-RU" altLang="en-US" sz="2200" b="0" dirty="0" smtClean="0">
                <a:solidFill>
                  <a:srgbClr val="0000FF"/>
                </a:solidFill>
                <a:latin typeface="Calibri" panose="020F0502020204030204" pitchFamily="34" charset="0"/>
              </a:rPr>
              <a:t>2</a:t>
            </a:r>
            <a:r>
              <a:rPr lang="en-GB" altLang="en-US" sz="2200" b="0" dirty="0" smtClean="0">
                <a:solidFill>
                  <a:srgbClr val="0000FF"/>
                </a:solidFill>
                <a:latin typeface="Calibri" panose="020F0502020204030204" pitchFamily="34" charset="0"/>
              </a:rPr>
              <a:t>5</a:t>
            </a:r>
            <a:r>
              <a:rPr lang="ru-RU" altLang="en-US" sz="2200" b="0" dirty="0" smtClean="0">
                <a:solidFill>
                  <a:srgbClr val="0000FF"/>
                </a:solidFill>
                <a:latin typeface="Calibri" panose="020F0502020204030204" pitchFamily="34" charset="0"/>
              </a:rPr>
              <a:t>1</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en-US" altLang="en-US" sz="3200" dirty="0" smtClean="0">
                <a:latin typeface="Calibri" panose="020F0502020204030204" pitchFamily="34" charset="0"/>
              </a:rPr>
              <a:t>Event at Cattenom</a:t>
            </a:r>
            <a:r>
              <a:rPr lang="ru-RU" altLang="en-US" sz="3200" dirty="0" smtClean="0">
                <a:latin typeface="Calibri" panose="020F0502020204030204" pitchFamily="34" charset="0"/>
              </a:rPr>
              <a:t>-3</a:t>
            </a:r>
            <a:r>
              <a:rPr lang="en-US" altLang="en-US" sz="3200" dirty="0" smtClean="0">
                <a:latin typeface="Calibri" panose="020F0502020204030204" pitchFamily="34" charset="0"/>
              </a:rPr>
              <a:t>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60</a:t>
            </a:fld>
            <a:endParaRPr lang="en-US" altLang="ru-RU"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61" y="1381992"/>
            <a:ext cx="4239485" cy="3179614"/>
          </a:xfrm>
          <a:prstGeom prst="rect">
            <a:avLst/>
          </a:prstGeom>
        </p:spPr>
      </p:pic>
      <p:sp>
        <p:nvSpPr>
          <p:cNvPr id="9"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348600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9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Short 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dirty="0" smtClean="0">
                <a:latin typeface="Calibri" panose="020F0502020204030204" pitchFamily="34" charset="0"/>
              </a:rPr>
              <a:t>On </a:t>
            </a:r>
            <a:r>
              <a:rPr lang="en-US" sz="2400" dirty="0">
                <a:latin typeface="Calibri" panose="020F0502020204030204" pitchFamily="34" charset="0"/>
              </a:rPr>
              <a:t>24/05/2019 with unit 3 at full power, an alarm representative of a leak from the inner gasket of the vessel cover triggered. In the event of a vessel gasket leak, Technical Specifications require placing the reactor in cold shutdown within 15 days if  the leak remains less than 20 l/h or immediately if the outer gasket in turn starts to leak and shut down was started. Three days later, the outer gasket began to leak at 30 l/h </a:t>
            </a:r>
            <a:r>
              <a:rPr lang="en-US" sz="2400" dirty="0" smtClean="0">
                <a:latin typeface="Calibri" panose="020F0502020204030204" pitchFamily="34" charset="0"/>
              </a:rPr>
              <a:t>and </a:t>
            </a:r>
            <a:r>
              <a:rPr lang="en-US" sz="2400" dirty="0">
                <a:latin typeface="Calibri" panose="020F0502020204030204" pitchFamily="34" charset="0"/>
              </a:rPr>
              <a:t>the unit was immediately shut down. </a:t>
            </a:r>
            <a:r>
              <a:rPr lang="en-GB" sz="2400" dirty="0">
                <a:latin typeface="Calibri" panose="020F0502020204030204" pitchFamily="34" charset="0"/>
              </a:rPr>
              <a:t>Due to failed cleaning and gasket surface preparation and lack of visual inspection prior to assembly</a:t>
            </a:r>
            <a:r>
              <a:rPr lang="en-US" sz="2400" dirty="0">
                <a:latin typeface="Calibri" panose="020F0502020204030204" pitchFamily="34" charset="0"/>
              </a:rPr>
              <a:t>. The leak remained confined between the two gaskets, which did not lead to a second containment barrier breach. Led to the loss of 18 equivalent days of full production</a:t>
            </a:r>
            <a:r>
              <a:rPr lang="en-US"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Cattenom</a:t>
            </a:r>
            <a:r>
              <a:rPr lang="ru-RU" altLang="en-US" sz="3200" dirty="0" smtClean="0">
                <a:latin typeface="Calibri" panose="020F0502020204030204" pitchFamily="34" charset="0"/>
              </a:rPr>
              <a:t>-3</a:t>
            </a:r>
            <a:r>
              <a:rPr lang="en-US" altLang="en-US" sz="3200" dirty="0" smtClean="0">
                <a:latin typeface="Calibri" panose="020F0502020204030204" pitchFamily="34" charset="0"/>
              </a:rPr>
              <a:t> </a:t>
            </a:r>
            <a:r>
              <a:rPr lang="en-US" altLang="en-US" sz="3200" dirty="0">
                <a:latin typeface="Calibri" panose="020F0502020204030204" pitchFamily="34" charset="0"/>
              </a:rPr>
              <a:t>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4152253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8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GB" sz="2400" dirty="0" smtClean="0">
                <a:latin typeface="Calibri" panose="020F0502020204030204" pitchFamily="34" charset="0"/>
              </a:rPr>
              <a:t>On </a:t>
            </a:r>
            <a:r>
              <a:rPr lang="en-GB" sz="2400" dirty="0">
                <a:latin typeface="Calibri" panose="020F0502020204030204" pitchFamily="34" charset="0"/>
              </a:rPr>
              <a:t>24/05, the “Vessel gasket leak high temperature” alarm appeared in the control room. The detection of this alarm comes from a temperature sensor located on the line for collecting vessel inter-gasket leaks. The change in the temperature is representative of a leak inside the vessel cover.</a:t>
            </a:r>
            <a:br>
              <a:rPr lang="en-GB" sz="2400" dirty="0">
                <a:latin typeface="Calibri" panose="020F0502020204030204" pitchFamily="34" charset="0"/>
              </a:rPr>
            </a:br>
            <a:r>
              <a:rPr lang="en-GB" sz="2400" dirty="0" smtClean="0">
                <a:latin typeface="Calibri" panose="020F0502020204030204" pitchFamily="34" charset="0"/>
              </a:rPr>
              <a:t>The </a:t>
            </a:r>
            <a:r>
              <a:rPr lang="en-GB" sz="2400" dirty="0">
                <a:latin typeface="Calibri" panose="020F0502020204030204" pitchFamily="34" charset="0"/>
              </a:rPr>
              <a:t>“Operation with a leak at the vessel gaskets” </a:t>
            </a:r>
            <a:r>
              <a:rPr lang="en-GB" sz="2400" dirty="0" err="1">
                <a:latin typeface="Calibri" panose="020F0502020204030204" pitchFamily="34" charset="0"/>
              </a:rPr>
              <a:t>setpoint</a:t>
            </a:r>
            <a:r>
              <a:rPr lang="en-GB" sz="2400" dirty="0">
                <a:latin typeface="Calibri" panose="020F0502020204030204" pitchFamily="34" charset="0"/>
              </a:rPr>
              <a:t> is implemented as per Technical Specifications and requires shutdown of the installation in cold shutdown mode (API) as soon as a leak from the inner gasket reaches 20 L/h</a:t>
            </a:r>
            <a:r>
              <a:rPr lang="en-GB"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Cattenom</a:t>
            </a:r>
            <a:r>
              <a:rPr lang="ru-RU" altLang="en-US" sz="3200" dirty="0" smtClean="0">
                <a:latin typeface="Calibri" panose="020F0502020204030204" pitchFamily="34" charset="0"/>
              </a:rPr>
              <a:t>-3</a:t>
            </a:r>
            <a:r>
              <a:rPr lang="en-US" altLang="en-US" sz="3200" dirty="0" smtClean="0">
                <a:latin typeface="Calibri" panose="020F0502020204030204" pitchFamily="34" charset="0"/>
              </a:rPr>
              <a:t> </a:t>
            </a:r>
            <a:r>
              <a:rPr lang="en-US" altLang="en-US" sz="3200" dirty="0">
                <a:latin typeface="Calibri" panose="020F0502020204030204" pitchFamily="34" charset="0"/>
              </a:rPr>
              <a:t>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966118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GB" sz="2400" dirty="0" smtClean="0">
                <a:latin typeface="Calibri" panose="020F0502020204030204" pitchFamily="34" charset="0"/>
              </a:rPr>
              <a:t>If </a:t>
            </a:r>
            <a:r>
              <a:rPr lang="en-GB" sz="2400" dirty="0">
                <a:latin typeface="Calibri" panose="020F0502020204030204" pitchFamily="34" charset="0"/>
              </a:rPr>
              <a:t>the inner gasket flow rate is less than 20 L/h, shutdown in API within 15 days is </a:t>
            </a:r>
            <a:r>
              <a:rPr lang="en-GB" sz="2400" dirty="0" smtClean="0">
                <a:latin typeface="Calibri" panose="020F0502020204030204" pitchFamily="34" charset="0"/>
              </a:rPr>
              <a:t>requested.</a:t>
            </a:r>
          </a:p>
          <a:p>
            <a:pPr>
              <a:spcBef>
                <a:spcPts val="300"/>
              </a:spcBef>
              <a:buClrTx/>
              <a:buSzTx/>
              <a:buNone/>
            </a:pPr>
            <a:r>
              <a:rPr lang="en-GB" sz="2400" dirty="0" smtClean="0">
                <a:latin typeface="Calibri" panose="020F0502020204030204" pitchFamily="34" charset="0"/>
              </a:rPr>
              <a:t>If </a:t>
            </a:r>
            <a:r>
              <a:rPr lang="en-GB" sz="2400" dirty="0">
                <a:latin typeface="Calibri" panose="020F0502020204030204" pitchFamily="34" charset="0"/>
              </a:rPr>
              <a:t>the outer gasket in turn starts to leak, the installation must immediately fall back in </a:t>
            </a:r>
            <a:r>
              <a:rPr lang="en-GB" sz="2400" dirty="0" smtClean="0">
                <a:latin typeface="Calibri" panose="020F0502020204030204" pitchFamily="34" charset="0"/>
              </a:rPr>
              <a:t>API.</a:t>
            </a:r>
          </a:p>
          <a:p>
            <a:pPr>
              <a:spcBef>
                <a:spcPts val="300"/>
              </a:spcBef>
              <a:buClrTx/>
              <a:buSzTx/>
              <a:buNone/>
            </a:pPr>
            <a:r>
              <a:rPr lang="en-GB" sz="2400" dirty="0" smtClean="0">
                <a:latin typeface="Calibri" panose="020F0502020204030204" pitchFamily="34" charset="0"/>
              </a:rPr>
              <a:t>On </a:t>
            </a:r>
            <a:r>
              <a:rPr lang="en-GB" sz="2400" dirty="0">
                <a:latin typeface="Calibri" panose="020F0502020204030204" pitchFamily="34" charset="0"/>
              </a:rPr>
              <a:t>25/05, the increased leak was quantified at 4 L/h, thus lower than the 20 L/h </a:t>
            </a:r>
            <a:r>
              <a:rPr lang="en-GB" sz="2400" dirty="0" smtClean="0">
                <a:latin typeface="Calibri" panose="020F0502020204030204" pitchFamily="34" charset="0"/>
              </a:rPr>
              <a:t>threshold.</a:t>
            </a:r>
          </a:p>
          <a:p>
            <a:pPr>
              <a:spcBef>
                <a:spcPts val="300"/>
              </a:spcBef>
              <a:buClrTx/>
              <a:buSzTx/>
              <a:buNone/>
            </a:pPr>
            <a:r>
              <a:rPr lang="en-GB" sz="2400" dirty="0" smtClean="0">
                <a:latin typeface="Calibri" panose="020F0502020204030204" pitchFamily="34" charset="0"/>
              </a:rPr>
              <a:t>Until </a:t>
            </a:r>
            <a:r>
              <a:rPr lang="en-GB" sz="2400" dirty="0">
                <a:latin typeface="Calibri" panose="020F0502020204030204" pitchFamily="34" charset="0"/>
              </a:rPr>
              <a:t>26/05, the leak was stable at around 4 L/h. Preparation for a cold shutdown was </a:t>
            </a:r>
            <a:r>
              <a:rPr lang="en-GB" sz="2400" dirty="0" smtClean="0">
                <a:latin typeface="Calibri" panose="020F0502020204030204" pitchFamily="34" charset="0"/>
              </a:rPr>
              <a:t>begun.</a:t>
            </a:r>
          </a:p>
          <a:p>
            <a:pPr>
              <a:spcBef>
                <a:spcPts val="300"/>
              </a:spcBef>
              <a:buClrTx/>
              <a:buSzTx/>
              <a:buNone/>
            </a:pPr>
            <a:r>
              <a:rPr lang="en-GB" sz="2400" dirty="0" smtClean="0">
                <a:latin typeface="Calibri" panose="020F0502020204030204" pitchFamily="34" charset="0"/>
              </a:rPr>
              <a:t>On </a:t>
            </a:r>
            <a:r>
              <a:rPr lang="en-GB" sz="2400" dirty="0">
                <a:latin typeface="Calibri" panose="020F0502020204030204" pitchFamily="34" charset="0"/>
              </a:rPr>
              <a:t>26/05, the temperature of the line collecting inter-gasket leaks dropped. This is representative of recovery of the inner gasket sealing or failure of the outer gasket sealing</a:t>
            </a:r>
            <a:r>
              <a:rPr lang="en-GB"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Cattenom</a:t>
            </a:r>
            <a:r>
              <a:rPr lang="ru-RU" altLang="en-US" sz="3200" dirty="0" smtClean="0">
                <a:latin typeface="Calibri" panose="020F0502020204030204" pitchFamily="34" charset="0"/>
              </a:rPr>
              <a:t>-3</a:t>
            </a:r>
            <a:r>
              <a:rPr lang="en-US" altLang="en-US" sz="3200" dirty="0" smtClean="0">
                <a:latin typeface="Calibri" panose="020F0502020204030204" pitchFamily="34" charset="0"/>
              </a:rPr>
              <a:t> </a:t>
            </a:r>
            <a:r>
              <a:rPr lang="en-US" altLang="en-US" sz="3200" dirty="0">
                <a:latin typeface="Calibri" panose="020F0502020204030204" pitchFamily="34" charset="0"/>
              </a:rPr>
              <a:t>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1955571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GB" sz="2400" dirty="0" smtClean="0">
                <a:latin typeface="Calibri" panose="020F0502020204030204" pitchFamily="34" charset="0"/>
              </a:rPr>
              <a:t>On </a:t>
            </a:r>
            <a:r>
              <a:rPr lang="en-GB" sz="2400" dirty="0">
                <a:latin typeface="Calibri" panose="020F0502020204030204" pitchFamily="34" charset="0"/>
              </a:rPr>
              <a:t>27/05, a change in the value of the containment air aerosol activity measuring channel was observed from 0 Bq/m3 to 100 Bq/m3 without any alarm </a:t>
            </a:r>
            <a:r>
              <a:rPr lang="en-GB" sz="2400" dirty="0" smtClean="0">
                <a:latin typeface="Calibri" panose="020F0502020204030204" pitchFamily="34" charset="0"/>
              </a:rPr>
              <a:t>appearing.</a:t>
            </a:r>
          </a:p>
          <a:p>
            <a:pPr>
              <a:buNone/>
            </a:pPr>
            <a:r>
              <a:rPr lang="en-GB" sz="2400" dirty="0" smtClean="0">
                <a:latin typeface="Calibri" panose="020F0502020204030204" pitchFamily="34" charset="0"/>
              </a:rPr>
              <a:t>The </a:t>
            </a:r>
            <a:r>
              <a:rPr lang="en-GB" sz="2400" dirty="0">
                <a:latin typeface="Calibri" panose="020F0502020204030204" pitchFamily="34" charset="0"/>
              </a:rPr>
              <a:t>level of the chemical drainage sump in the Reactor Building </a:t>
            </a:r>
            <a:r>
              <a:rPr lang="en-GB" sz="2400" dirty="0" smtClean="0">
                <a:latin typeface="Calibri" panose="020F0502020204030204" pitchFamily="34" charset="0"/>
              </a:rPr>
              <a:t>increased.</a:t>
            </a:r>
          </a:p>
          <a:p>
            <a:pPr>
              <a:buNone/>
            </a:pPr>
            <a:r>
              <a:rPr lang="en-GB" sz="2400" dirty="0" smtClean="0">
                <a:latin typeface="Calibri" panose="020F0502020204030204" pitchFamily="34" charset="0"/>
              </a:rPr>
              <a:t>The </a:t>
            </a:r>
            <a:r>
              <a:rPr lang="en-GB" sz="2400" dirty="0">
                <a:latin typeface="Calibri" panose="020F0502020204030204" pitchFamily="34" charset="0"/>
              </a:rPr>
              <a:t>leak recovered in the sump was estimated at 30 </a:t>
            </a:r>
            <a:r>
              <a:rPr lang="en-GB" sz="2400" dirty="0" smtClean="0">
                <a:latin typeface="Calibri" panose="020F0502020204030204" pitchFamily="34" charset="0"/>
              </a:rPr>
              <a:t>L/h.</a:t>
            </a:r>
          </a:p>
          <a:p>
            <a:pPr>
              <a:buNone/>
            </a:pPr>
            <a:r>
              <a:rPr lang="en-GB" sz="2400" dirty="0" smtClean="0">
                <a:latin typeface="Calibri" panose="020F0502020204030204" pitchFamily="34" charset="0"/>
              </a:rPr>
              <a:t>A </a:t>
            </a:r>
            <a:r>
              <a:rPr lang="en-GB" sz="2400" dirty="0">
                <a:latin typeface="Calibri" panose="020F0502020204030204" pitchFamily="34" charset="0"/>
              </a:rPr>
              <a:t>periodic test carried out found a non-quantified leak rate of 83 L/h, but it remained compliant with the spec </a:t>
            </a:r>
            <a:r>
              <a:rPr lang="en-GB" sz="2400" dirty="0" smtClean="0">
                <a:latin typeface="Calibri" panose="020F0502020204030204" pitchFamily="34" charset="0"/>
              </a:rPr>
              <a:t>tech.</a:t>
            </a:r>
          </a:p>
          <a:p>
            <a:pPr>
              <a:buNone/>
            </a:pPr>
            <a:r>
              <a:rPr lang="en-GB" sz="2400" dirty="0" smtClean="0">
                <a:latin typeface="Calibri" panose="020F0502020204030204" pitchFamily="34" charset="0"/>
              </a:rPr>
              <a:t>After </a:t>
            </a:r>
            <a:r>
              <a:rPr lang="en-GB" sz="2400" dirty="0">
                <a:latin typeface="Calibri" panose="020F0502020204030204" pitchFamily="34" charset="0"/>
              </a:rPr>
              <a:t>analysis of the elements, it appeared that the integrity of the outer gasket was compromised</a:t>
            </a:r>
            <a:r>
              <a:rPr lang="en-GB"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Cattenom</a:t>
            </a:r>
            <a:r>
              <a:rPr lang="ru-RU" altLang="en-US" sz="3200" dirty="0" smtClean="0">
                <a:latin typeface="Calibri" panose="020F0502020204030204" pitchFamily="34" charset="0"/>
              </a:rPr>
              <a:t>-3</a:t>
            </a:r>
            <a:r>
              <a:rPr lang="en-US" altLang="en-US" sz="3200" dirty="0" smtClean="0">
                <a:latin typeface="Calibri" panose="020F0502020204030204" pitchFamily="34" charset="0"/>
              </a:rPr>
              <a:t> </a:t>
            </a:r>
            <a:r>
              <a:rPr lang="en-US" altLang="en-US" sz="3200" dirty="0">
                <a:latin typeface="Calibri" panose="020F0502020204030204" pitchFamily="34" charset="0"/>
              </a:rPr>
              <a:t>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0716497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0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GB" sz="2400" dirty="0" smtClean="0">
                <a:latin typeface="Calibri" panose="020F0502020204030204" pitchFamily="34" charset="0"/>
              </a:rPr>
              <a:t>Given </a:t>
            </a:r>
            <a:r>
              <a:rPr lang="en-GB" sz="2400" dirty="0">
                <a:latin typeface="Calibri" panose="020F0502020204030204" pitchFamily="34" charset="0"/>
              </a:rPr>
              <a:t>the risk of fast deterioration of gaskets, it was decided to immediately place the unit in Hot Standby under residual heat removal system </a:t>
            </a:r>
            <a:r>
              <a:rPr lang="en-GB" sz="2400" dirty="0" smtClean="0">
                <a:latin typeface="Calibri" panose="020F0502020204030204" pitchFamily="34" charset="0"/>
              </a:rPr>
              <a:t>conditions.</a:t>
            </a:r>
          </a:p>
          <a:p>
            <a:pPr>
              <a:buNone/>
            </a:pPr>
            <a:r>
              <a:rPr lang="en-GB" sz="2400" dirty="0" smtClean="0">
                <a:latin typeface="Calibri" panose="020F0502020204030204" pitchFamily="34" charset="0"/>
              </a:rPr>
              <a:t>At </a:t>
            </a:r>
            <a:r>
              <a:rPr lang="en-GB" sz="2400" dirty="0">
                <a:latin typeface="Calibri" panose="020F0502020204030204" pitchFamily="34" charset="0"/>
              </a:rPr>
              <a:t>this first step, one of the aims is to observe the behaviour of the leak at the </a:t>
            </a:r>
            <a:r>
              <a:rPr lang="en-GB" sz="2400" dirty="0" smtClean="0">
                <a:latin typeface="Calibri" panose="020F0502020204030204" pitchFamily="34" charset="0"/>
              </a:rPr>
              <a:t>gaskets.</a:t>
            </a:r>
          </a:p>
          <a:p>
            <a:pPr>
              <a:buNone/>
            </a:pPr>
            <a:r>
              <a:rPr lang="en-GB" sz="2400" dirty="0" smtClean="0">
                <a:latin typeface="Calibri" panose="020F0502020204030204" pitchFamily="34" charset="0"/>
              </a:rPr>
              <a:t>On </a:t>
            </a:r>
            <a:r>
              <a:rPr lang="en-GB" sz="2400" dirty="0">
                <a:latin typeface="Calibri" panose="020F0502020204030204" pitchFamily="34" charset="0"/>
              </a:rPr>
              <a:t>02/06, Unit 3 went into cold shutdown</a:t>
            </a:r>
            <a:r>
              <a:rPr lang="en-GB" sz="2400" dirty="0" smtClean="0">
                <a:latin typeface="Calibri" panose="020F0502020204030204" pitchFamily="34" charset="0"/>
              </a:rPr>
              <a:t>.</a:t>
            </a:r>
          </a:p>
          <a:p>
            <a:pPr>
              <a:buNone/>
            </a:pPr>
            <a:endParaRPr lang="en-GB" sz="2400" dirty="0">
              <a:latin typeface="Calibri" panose="020F0502020204030204" pitchFamily="34" charset="0"/>
            </a:endParaRPr>
          </a:p>
          <a:p>
            <a:pPr>
              <a:spcBef>
                <a:spcPct val="0"/>
              </a:spcBef>
              <a:buClrTx/>
              <a:buSzTx/>
              <a:buNone/>
            </a:pPr>
            <a:r>
              <a:rPr lang="en-US" altLang="ru-RU" sz="2300" b="1" i="1" dirty="0">
                <a:solidFill>
                  <a:srgbClr val="0000FF"/>
                </a:solidFill>
                <a:latin typeface="Calibri" panose="020F0502020204030204" pitchFamily="34" charset="0"/>
              </a:rPr>
              <a:t>Analysis and comments</a:t>
            </a:r>
            <a:r>
              <a:rPr lang="ru-RU" altLang="ru-RU" sz="2300" b="1" i="1" dirty="0">
                <a:solidFill>
                  <a:srgbClr val="0000FF"/>
                </a:solidFill>
                <a:latin typeface="Calibri" panose="020F0502020204030204" pitchFamily="34" charset="0"/>
              </a:rPr>
              <a:t>:</a:t>
            </a:r>
          </a:p>
          <a:p>
            <a:pPr>
              <a:buNone/>
            </a:pPr>
            <a:r>
              <a:rPr lang="en-GB" sz="2400" dirty="0">
                <a:latin typeface="Calibri" panose="020F0502020204030204" pitchFamily="34" charset="0"/>
              </a:rPr>
              <a:t>The causes of this are poor preparation and cleaning of the gasket surfaces and a failure of the visual inspection before assembly.</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Cattenom</a:t>
            </a:r>
            <a:r>
              <a:rPr lang="ru-RU" altLang="en-US" sz="3200" dirty="0" smtClean="0">
                <a:latin typeface="Calibri" panose="020F0502020204030204" pitchFamily="34" charset="0"/>
              </a:rPr>
              <a:t>-3</a:t>
            </a:r>
            <a:r>
              <a:rPr lang="en-US" altLang="en-US" sz="3200" dirty="0" smtClean="0">
                <a:latin typeface="Calibri" panose="020F0502020204030204" pitchFamily="34" charset="0"/>
              </a:rPr>
              <a:t> </a:t>
            </a:r>
            <a:r>
              <a:rPr lang="en-US" altLang="en-US" sz="3200" dirty="0">
                <a:latin typeface="Calibri" panose="020F0502020204030204" pitchFamily="34" charset="0"/>
              </a:rPr>
              <a:t>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412001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Actions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GB" sz="2400" dirty="0" smtClean="0">
                <a:latin typeface="Calibri" panose="020F0502020204030204" pitchFamily="34" charset="0"/>
              </a:rPr>
              <a:t>-</a:t>
            </a:r>
            <a:r>
              <a:rPr lang="en-GB" sz="2400" dirty="0">
                <a:latin typeface="Calibri" panose="020F0502020204030204" pitchFamily="34" charset="0"/>
              </a:rPr>
              <a:t> </a:t>
            </a:r>
            <a:r>
              <a:rPr lang="en-GB" sz="2400" dirty="0" smtClean="0">
                <a:latin typeface="Calibri" panose="020F0502020204030204" pitchFamily="34" charset="0"/>
              </a:rPr>
              <a:t>Rapid </a:t>
            </a:r>
            <a:r>
              <a:rPr lang="en-GB" sz="2400" dirty="0">
                <a:latin typeface="Calibri" panose="020F0502020204030204" pitchFamily="34" charset="0"/>
              </a:rPr>
              <a:t>feedback report sent to other sites and to the Nuclear Corporate Engineering and Maintenance Support Units.</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To </a:t>
            </a:r>
            <a:r>
              <a:rPr lang="en-GB" sz="2400" dirty="0">
                <a:latin typeface="Calibri" panose="020F0502020204030204" pitchFamily="34" charset="0"/>
              </a:rPr>
              <a:t>restore the safety level, the unit was placed in fallback within 15 days following discovery of the leak at the inner gasket, less than 20 L/h.</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Immediate </a:t>
            </a:r>
            <a:r>
              <a:rPr lang="en-GB" sz="2400" dirty="0">
                <a:latin typeface="Calibri" panose="020F0502020204030204" pitchFamily="34" charset="0"/>
              </a:rPr>
              <a:t>fallback of the unit in hot standby under residual heat removal system connection conditions as soon as the leak from the outer gasket was detected</a:t>
            </a:r>
            <a:r>
              <a:rPr lang="en-GB" sz="2400" dirty="0" smtClean="0">
                <a:latin typeface="Calibri" panose="020F0502020204030204" pitchFamily="34" charset="0"/>
              </a:rPr>
              <a:t>.</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Switch </a:t>
            </a:r>
            <a:r>
              <a:rPr lang="en-GB" sz="2400" dirty="0">
                <a:latin typeface="Calibri" panose="020F0502020204030204" pitchFamily="34" charset="0"/>
              </a:rPr>
              <a:t>to API was carried out according to the usual schedule for a Corrective Outage</a:t>
            </a:r>
            <a:r>
              <a:rPr lang="en-GB"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Cattenom</a:t>
            </a:r>
            <a:r>
              <a:rPr lang="ru-RU" altLang="en-US" sz="3200" dirty="0" smtClean="0">
                <a:latin typeface="Calibri" panose="020F0502020204030204" pitchFamily="34" charset="0"/>
              </a:rPr>
              <a:t>-3</a:t>
            </a:r>
            <a:r>
              <a:rPr lang="en-US" altLang="en-US" sz="3200" dirty="0" smtClean="0">
                <a:latin typeface="Calibri" panose="020F0502020204030204" pitchFamily="34" charset="0"/>
              </a:rPr>
              <a:t> </a:t>
            </a:r>
            <a:r>
              <a:rPr lang="en-US" altLang="en-US" sz="3200" dirty="0">
                <a:latin typeface="Calibri" panose="020F0502020204030204" pitchFamily="34" charset="0"/>
              </a:rPr>
              <a:t>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21690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en-US" altLang="ru-RU" sz="2400" b="0" dirty="0" smtClean="0">
                <a:latin typeface="Calibri" panose="020F0502020204030204" pitchFamily="34" charset="0"/>
              </a:rPr>
              <a:t>Sequoyah NPP</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USA</a:t>
            </a:r>
            <a:r>
              <a:rPr lang="ru-RU" altLang="ru-RU" sz="2400" b="0" dirty="0" smtClean="0">
                <a:latin typeface="Calibri" panose="020F0502020204030204" pitchFamily="34" charset="0"/>
              </a:rPr>
              <a:t>):</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2</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units</a:t>
            </a:r>
            <a:r>
              <a:rPr lang="ru-RU" altLang="ru-RU" sz="2400" b="0" dirty="0" smtClean="0">
                <a:latin typeface="Calibri" panose="020F0502020204030204" pitchFamily="34" charset="0"/>
              </a:rPr>
              <a:t> </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en-US" altLang="ru-RU" sz="2000" dirty="0" smtClean="0">
                <a:latin typeface="Calibri" panose="020F0502020204030204" pitchFamily="34" charset="0"/>
              </a:rPr>
              <a:t>Reactor type</a:t>
            </a:r>
            <a:r>
              <a:rPr lang="ru-RU" altLang="en-US" sz="2000" b="0" dirty="0" smtClean="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en-US" altLang="en-US" sz="2000" b="0" dirty="0" smtClean="0">
                <a:latin typeface="Calibri" panose="020F0502020204030204" pitchFamily="34" charset="0"/>
              </a:rPr>
              <a:t>Power</a:t>
            </a:r>
            <a:r>
              <a:rPr lang="ru-RU" altLang="en-US" sz="2000" b="0" dirty="0" smtClean="0">
                <a:latin typeface="Calibri" panose="020F0502020204030204" pitchFamily="34" charset="0"/>
              </a:rPr>
              <a:t>:</a:t>
            </a:r>
            <a:endParaRPr lang="ru-RU" altLang="en-US" sz="2000" b="0" dirty="0">
              <a:latin typeface="Calibri" panose="020F0502020204030204" pitchFamily="34" charset="0"/>
            </a:endParaRPr>
          </a:p>
          <a:p>
            <a:pPr>
              <a:spcBef>
                <a:spcPct val="0"/>
              </a:spcBef>
              <a:buClrTx/>
              <a:buSzTx/>
              <a:buFontTx/>
              <a:buNone/>
            </a:pPr>
            <a:r>
              <a:rPr lang="en-US" altLang="en-US" sz="2000" dirty="0" smtClean="0">
                <a:latin typeface="Calibri" panose="020F0502020204030204" pitchFamily="34" charset="0"/>
              </a:rPr>
              <a:t>Unit</a:t>
            </a:r>
            <a:r>
              <a:rPr lang="ru-RU" altLang="en-US" sz="2000" dirty="0" smtClean="0">
                <a:latin typeface="Calibri" panose="020F0502020204030204" pitchFamily="34" charset="0"/>
              </a:rPr>
              <a:t> </a:t>
            </a:r>
            <a:r>
              <a:rPr lang="en-US" altLang="en-US" sz="2000" dirty="0" smtClean="0">
                <a:latin typeface="Calibri" panose="020F0502020204030204" pitchFamily="34" charset="0"/>
              </a:rPr>
              <a:t>1</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1221</a:t>
            </a:r>
            <a:r>
              <a:rPr lang="ru-RU" altLang="en-US" sz="2000" dirty="0" smtClean="0">
                <a:latin typeface="Calibri" panose="020F0502020204030204" pitchFamily="34" charset="0"/>
              </a:rPr>
              <a:t> </a:t>
            </a:r>
            <a:r>
              <a:rPr lang="en-US" altLang="en-US" sz="2000" dirty="0" smtClean="0">
                <a:latin typeface="Calibri" panose="020F0502020204030204" pitchFamily="34" charset="0"/>
              </a:rPr>
              <a:t>MWe</a:t>
            </a:r>
          </a:p>
          <a:p>
            <a:pPr>
              <a:spcBef>
                <a:spcPct val="0"/>
              </a:spcBef>
              <a:buClrTx/>
              <a:buSzTx/>
              <a:buFontTx/>
              <a:buNone/>
            </a:pPr>
            <a:r>
              <a:rPr lang="en-US" altLang="en-US" sz="2000" dirty="0" smtClean="0">
                <a:latin typeface="Calibri" panose="020F0502020204030204" pitchFamily="34" charset="0"/>
              </a:rPr>
              <a:t>Unit 2 - 1200 MWe</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657873"/>
            <a:ext cx="8002587"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Event date</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10</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02</a:t>
            </a:r>
            <a:r>
              <a:rPr lang="ru-RU" altLang="en-US" sz="2200" b="0" dirty="0" smtClean="0">
                <a:solidFill>
                  <a:srgbClr val="0000FF"/>
                </a:solidFill>
                <a:latin typeface="Calibri" panose="020F0502020204030204" pitchFamily="34" charset="0"/>
              </a:rPr>
              <a:t>.20</a:t>
            </a:r>
            <a:r>
              <a:rPr lang="en-US" altLang="en-US" sz="2200" b="0" dirty="0" smtClean="0">
                <a:solidFill>
                  <a:srgbClr val="0000FF"/>
                </a:solidFill>
                <a:latin typeface="Calibri" panose="020F0502020204030204" pitchFamily="34" charset="0"/>
              </a:rPr>
              <a:t>20</a:t>
            </a:r>
            <a:r>
              <a:rPr lang="en-US" altLang="ru-RU" sz="2200" b="0" dirty="0" smtClean="0">
                <a:solidFill>
                  <a:srgbClr val="0000FF"/>
                </a:solidFill>
                <a:latin typeface="Calibri" panose="020F0502020204030204" pitchFamily="34" charset="0"/>
              </a:rPr>
              <a:t> </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Unit</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Sequoyah</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1</a:t>
            </a:r>
            <a:endParaRPr lang="ru-RU" altLang="en-US" sz="2200" b="0" dirty="0">
              <a:solidFill>
                <a:srgbClr val="0000FF"/>
              </a:solidFill>
              <a:latin typeface="Calibri" panose="020F0502020204030204" pitchFamily="34" charset="0"/>
            </a:endParaRPr>
          </a:p>
          <a:p>
            <a:pPr>
              <a:spcBef>
                <a:spcPct val="0"/>
              </a:spcBef>
              <a:buClrTx/>
              <a:buSzTx/>
              <a:buNone/>
            </a:pPr>
            <a:r>
              <a:rPr lang="en-US" sz="2400" b="1" dirty="0" smtClean="0">
                <a:solidFill>
                  <a:srgbClr val="7030A0"/>
                </a:solidFill>
                <a:latin typeface="Calibri" panose="020F0502020204030204" pitchFamily="34" charset="0"/>
              </a:rPr>
              <a:t>Unplanned </a:t>
            </a:r>
            <a:r>
              <a:rPr lang="en-US" sz="2400" b="1" dirty="0">
                <a:solidFill>
                  <a:srgbClr val="7030A0"/>
                </a:solidFill>
                <a:latin typeface="Calibri" panose="020F0502020204030204" pitchFamily="34" charset="0"/>
              </a:rPr>
              <a:t>Internal Dose during Reactor Cavity </a:t>
            </a:r>
            <a:r>
              <a:rPr lang="en-US" sz="2400" b="1" dirty="0" smtClean="0">
                <a:solidFill>
                  <a:srgbClr val="7030A0"/>
                </a:solidFill>
                <a:latin typeface="Calibri" panose="020F0502020204030204" pitchFamily="34" charset="0"/>
              </a:rPr>
              <a:t>Decontamination</a:t>
            </a:r>
            <a:endParaRPr lang="en-US" altLang="ru-RU" sz="2400" dirty="0">
              <a:solidFill>
                <a:srgbClr val="7030A0"/>
              </a:solidFill>
              <a:latin typeface="Calibri" panose="020F0502020204030204" pitchFamily="34" charset="0"/>
            </a:endParaRPr>
          </a:p>
          <a:p>
            <a:pPr>
              <a:spcBef>
                <a:spcPct val="0"/>
              </a:spcBef>
              <a:buClrTx/>
              <a:buSzTx/>
              <a:buFontTx/>
              <a:buNone/>
            </a:pPr>
            <a:r>
              <a:rPr lang="en-US" altLang="ru-RU" sz="2200" b="0" dirty="0" smtClean="0">
                <a:solidFill>
                  <a:srgbClr val="0000FF"/>
                </a:solidFill>
                <a:latin typeface="Calibri" panose="020F0502020204030204" pitchFamily="34" charset="0"/>
              </a:rPr>
              <a:t>Event report:</a:t>
            </a:r>
            <a:r>
              <a:rPr lang="ru-RU" altLang="ru-RU" sz="2200" b="0" dirty="0" smtClean="0">
                <a:solidFill>
                  <a:srgbClr val="0000FF"/>
                </a:solidFill>
                <a:latin typeface="Calibri" panose="020F0502020204030204" pitchFamily="34" charset="0"/>
              </a:rPr>
              <a:t> </a:t>
            </a:r>
            <a:r>
              <a:rPr lang="en-GB" altLang="en-US" sz="2200" b="0" dirty="0">
                <a:solidFill>
                  <a:srgbClr val="0000FF"/>
                </a:solidFill>
                <a:latin typeface="Calibri" panose="020F0502020204030204" pitchFamily="34" charset="0"/>
              </a:rPr>
              <a:t>WER </a:t>
            </a:r>
            <a:r>
              <a:rPr lang="en-US" altLang="en-US" sz="2200" b="0" dirty="0" smtClean="0">
                <a:solidFill>
                  <a:srgbClr val="0000FF"/>
                </a:solidFill>
                <a:latin typeface="Calibri" panose="020F0502020204030204" pitchFamily="34" charset="0"/>
              </a:rPr>
              <a:t>ATL </a:t>
            </a:r>
            <a:r>
              <a:rPr lang="ru-RU" altLang="en-US" sz="2200" b="0" dirty="0" smtClean="0">
                <a:solidFill>
                  <a:srgbClr val="0000FF"/>
                </a:solidFill>
                <a:latin typeface="Calibri" panose="020F0502020204030204" pitchFamily="34" charset="0"/>
              </a:rPr>
              <a:t>20</a:t>
            </a:r>
            <a:r>
              <a:rPr lang="en-GB" altLang="en-US" sz="2200" b="0" dirty="0" smtClean="0">
                <a:solidFill>
                  <a:srgbClr val="0000FF"/>
                </a:solidFill>
                <a:latin typeface="Calibri" panose="020F0502020204030204" pitchFamily="34" charset="0"/>
              </a:rPr>
              <a:t>-028</a:t>
            </a:r>
            <a:r>
              <a:rPr lang="en-US" altLang="en-US" sz="2200" b="0" dirty="0" smtClean="0">
                <a:solidFill>
                  <a:srgbClr val="0000FF"/>
                </a:solidFill>
                <a:latin typeface="Calibri" panose="020F0502020204030204" pitchFamily="34" charset="0"/>
              </a:rPr>
              <a:t>1</a:t>
            </a:r>
            <a:r>
              <a:rPr lang="en-GB" altLang="en-US" sz="2200" b="0" dirty="0" smtClean="0">
                <a:solidFill>
                  <a:srgbClr val="0000FF"/>
                </a:solidFill>
                <a:latin typeface="Calibri" panose="020F0502020204030204" pitchFamily="34" charset="0"/>
              </a:rPr>
              <a:t> </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en-US" altLang="en-US" sz="3200" dirty="0" smtClean="0">
                <a:latin typeface="Calibri" panose="020F0502020204030204" pitchFamily="34" charset="0"/>
              </a:rPr>
              <a:t>Event at Sequoyah</a:t>
            </a:r>
            <a:r>
              <a:rPr lang="ru-RU" altLang="en-US" sz="3200" dirty="0" smtClean="0">
                <a:latin typeface="Calibri" panose="020F0502020204030204" pitchFamily="34" charset="0"/>
              </a:rPr>
              <a:t>-</a:t>
            </a:r>
            <a:r>
              <a:rPr lang="en-US" altLang="en-US" sz="3200" dirty="0" smtClean="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67</a:t>
            </a:fld>
            <a:endParaRPr lang="en-US" altLang="ru-RU" dirty="0"/>
          </a:p>
        </p:txBody>
      </p:sp>
      <p:sp>
        <p:nvSpPr>
          <p:cNvPr id="9"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8" name="Рисунок 7"/>
          <p:cNvPicPr>
            <a:picLocks noChangeAspect="1"/>
          </p:cNvPicPr>
          <p:nvPr/>
        </p:nvPicPr>
        <p:blipFill>
          <a:blip r:embed="rId3"/>
          <a:stretch>
            <a:fillRect/>
          </a:stretch>
        </p:blipFill>
        <p:spPr>
          <a:xfrm>
            <a:off x="129540" y="1400175"/>
            <a:ext cx="4753735" cy="3164205"/>
          </a:xfrm>
          <a:prstGeom prst="rect">
            <a:avLst/>
          </a:prstGeom>
        </p:spPr>
      </p:pic>
    </p:spTree>
    <p:extLst>
      <p:ext uri="{BB962C8B-B14F-4D97-AF65-F5344CB8AC3E}">
        <p14:creationId xmlns:p14="http://schemas.microsoft.com/office/powerpoint/2010/main" val="10272208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07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Short 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dirty="0" smtClean="0">
                <a:latin typeface="Calibri" panose="020F0502020204030204" pitchFamily="34" charset="0"/>
              </a:rPr>
              <a:t>During initial reactor cavity decontamination following reactor head set on 10/28/2019, two radiation protection laborers received intakes of radioactive material. Subsequent analysis of the intakes completed on 02/10/2020, determined that one of the workers received internal dose of 12 </a:t>
            </a:r>
            <a:r>
              <a:rPr lang="en-US" sz="2400" dirty="0" err="1" smtClean="0">
                <a:latin typeface="Calibri" panose="020F0502020204030204" pitchFamily="34" charset="0"/>
              </a:rPr>
              <a:t>mrem</a:t>
            </a:r>
            <a:r>
              <a:rPr lang="en-US" sz="2400" dirty="0" smtClean="0">
                <a:latin typeface="Calibri" panose="020F0502020204030204" pitchFamily="34" charset="0"/>
              </a:rPr>
              <a:t>. </a:t>
            </a:r>
            <a:r>
              <a:rPr lang="en-US" sz="2400" i="1" dirty="0" smtClean="0">
                <a:latin typeface="Calibri" panose="020F0502020204030204" pitchFamily="34" charset="0"/>
              </a:rPr>
              <a:t>The cause </a:t>
            </a:r>
            <a:r>
              <a:rPr lang="en-US" sz="2400" dirty="0" smtClean="0">
                <a:latin typeface="Calibri" panose="020F0502020204030204" pitchFamily="34" charset="0"/>
              </a:rPr>
              <a:t>was procedural guidance for as low as reasonably achievable planning (ALARA) had not been followed during preparation.</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635439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07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dirty="0" smtClean="0">
                <a:latin typeface="Calibri" panose="020F0502020204030204" pitchFamily="34" charset="0"/>
              </a:rPr>
              <a:t>During initial reactor cavity decontamination following reactor head set on 10/28/2019, two radiation protection laborers received intakes of radioactive material. Subsequent analysis of the intakes completed on 02/10/2020, determined that one of the workers received internal dose of 12 </a:t>
            </a:r>
            <a:r>
              <a:rPr lang="en-US" sz="2400" dirty="0" err="1" smtClean="0">
                <a:latin typeface="Calibri" panose="020F0502020204030204" pitchFamily="34" charset="0"/>
              </a:rPr>
              <a:t>millirem</a:t>
            </a:r>
            <a:r>
              <a:rPr lang="en-US" sz="2400" dirty="0" smtClean="0">
                <a:latin typeface="Calibri" panose="020F0502020204030204" pitchFamily="34" charset="0"/>
              </a:rPr>
              <a:t> (</a:t>
            </a:r>
            <a:r>
              <a:rPr lang="en-US" sz="2400" dirty="0" err="1" smtClean="0">
                <a:latin typeface="Calibri" panose="020F0502020204030204" pitchFamily="34" charset="0"/>
              </a:rPr>
              <a:t>mrem</a:t>
            </a:r>
            <a:r>
              <a:rPr lang="en-US" sz="2400" dirty="0" smtClean="0">
                <a:latin typeface="Calibri" panose="020F0502020204030204" pitchFamily="34" charset="0"/>
              </a:rPr>
              <a:t>). During preparation, procedural guidance for as low as reasonably achievable (ALARA) planning had not been followed.</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69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175064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828905"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en-US" altLang="ru-RU" sz="2400" b="0" dirty="0" smtClean="0">
                <a:latin typeface="Calibri" panose="020F0502020204030204" pitchFamily="34" charset="0"/>
              </a:rPr>
              <a:t>Forsmark NPP</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Sweden</a:t>
            </a:r>
            <a:r>
              <a:rPr lang="ru-RU" altLang="ru-RU" sz="2400" b="0" dirty="0" smtClean="0">
                <a:latin typeface="Calibri" panose="020F0502020204030204" pitchFamily="34" charset="0"/>
              </a:rPr>
              <a:t>):</a:t>
            </a:r>
            <a:endParaRPr lang="ru-RU" altLang="ru-RU" sz="500" b="0" dirty="0">
              <a:latin typeface="Calibri" panose="020F0502020204030204" pitchFamily="34" charset="0"/>
            </a:endParaRPr>
          </a:p>
          <a:p>
            <a:pPr>
              <a:spcBef>
                <a:spcPct val="0"/>
              </a:spcBef>
              <a:buClrTx/>
              <a:buSzTx/>
              <a:buFontTx/>
              <a:buNone/>
            </a:pPr>
            <a:r>
              <a:rPr lang="en-US" altLang="ru-RU" sz="2400" b="0" dirty="0" smtClean="0">
                <a:latin typeface="Calibri" panose="020F0502020204030204" pitchFamily="34" charset="0"/>
              </a:rPr>
              <a:t>3</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units</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en-US" altLang="ru-RU" sz="2000" b="0" dirty="0" smtClean="0">
                <a:latin typeface="Calibri" panose="020F0502020204030204" pitchFamily="34" charset="0"/>
              </a:rPr>
              <a:t>Reactor type</a:t>
            </a:r>
            <a:r>
              <a:rPr lang="ru-RU" altLang="en-US" sz="2000" b="0" dirty="0" smtClean="0">
                <a:latin typeface="Calibri" panose="020F0502020204030204" pitchFamily="34" charset="0"/>
              </a:rPr>
              <a:t> </a:t>
            </a:r>
            <a:r>
              <a:rPr lang="en-US" altLang="en-US" sz="2000" b="0" dirty="0" smtClean="0">
                <a:latin typeface="Calibri" panose="020F0502020204030204" pitchFamily="34" charset="0"/>
              </a:rPr>
              <a:t>-</a:t>
            </a:r>
            <a:r>
              <a:rPr lang="ru-RU" altLang="en-US" sz="2000" b="0" dirty="0" smtClean="0">
                <a:latin typeface="Calibri" panose="020F0502020204030204" pitchFamily="34" charset="0"/>
              </a:rPr>
              <a:t> </a:t>
            </a:r>
            <a:r>
              <a:rPr lang="en-US" altLang="en-US" sz="2000" b="0" dirty="0" smtClean="0">
                <a:latin typeface="Calibri" panose="020F0502020204030204" pitchFamily="34" charset="0"/>
              </a:rPr>
              <a:t>BWR</a:t>
            </a:r>
            <a:endParaRPr lang="en-US" altLang="ru-RU" sz="700" b="0" dirty="0">
              <a:latin typeface="Calibri" panose="020F0502020204030204" pitchFamily="34" charset="0"/>
            </a:endParaRPr>
          </a:p>
          <a:p>
            <a:pPr>
              <a:spcBef>
                <a:spcPct val="0"/>
              </a:spcBef>
              <a:buClrTx/>
              <a:buSzTx/>
              <a:buFontTx/>
              <a:buNone/>
            </a:pPr>
            <a:r>
              <a:rPr lang="en-US" altLang="en-US" sz="2000" b="0" dirty="0" smtClean="0">
                <a:latin typeface="Calibri" panose="020F0502020204030204" pitchFamily="34" charset="0"/>
              </a:rPr>
              <a:t>Power</a:t>
            </a:r>
            <a:r>
              <a:rPr lang="ru-RU" altLang="en-US" sz="2000" b="0" dirty="0" smtClean="0">
                <a:latin typeface="Calibri" panose="020F0502020204030204" pitchFamily="34" charset="0"/>
              </a:rPr>
              <a:t>:</a:t>
            </a:r>
            <a:endParaRPr lang="ru-RU" altLang="en-US" sz="2000" b="0" dirty="0">
              <a:latin typeface="Calibri" panose="020F0502020204030204" pitchFamily="34" charset="0"/>
            </a:endParaRPr>
          </a:p>
          <a:p>
            <a:pPr>
              <a:spcBef>
                <a:spcPct val="0"/>
              </a:spcBef>
              <a:buClrTx/>
              <a:buSzTx/>
              <a:buNone/>
            </a:pPr>
            <a:r>
              <a:rPr lang="en-US" altLang="en-US" sz="2000" dirty="0">
                <a:latin typeface="Calibri" panose="020F0502020204030204" pitchFamily="34" charset="0"/>
              </a:rPr>
              <a:t>Unit</a:t>
            </a:r>
            <a:r>
              <a:rPr lang="ru-RU" altLang="en-US" sz="2000" dirty="0">
                <a:latin typeface="Calibri" panose="020F0502020204030204" pitchFamily="34" charset="0"/>
              </a:rPr>
              <a:t> </a:t>
            </a:r>
            <a:r>
              <a:rPr lang="en-US" altLang="en-US" sz="2000" dirty="0">
                <a:latin typeface="Calibri" panose="020F0502020204030204" pitchFamily="34" charset="0"/>
              </a:rPr>
              <a:t>1</a:t>
            </a:r>
            <a:r>
              <a:rPr lang="ru-RU" altLang="en-US" sz="2000" dirty="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1022</a:t>
            </a:r>
            <a:r>
              <a:rPr lang="ru-RU" altLang="en-US" sz="2000" dirty="0" smtClean="0">
                <a:latin typeface="Calibri" panose="020F0502020204030204" pitchFamily="34" charset="0"/>
              </a:rPr>
              <a:t> </a:t>
            </a:r>
            <a:r>
              <a:rPr lang="en-US" altLang="en-US" sz="2000" dirty="0" smtClean="0">
                <a:latin typeface="Calibri" panose="020F0502020204030204" pitchFamily="34" charset="0"/>
              </a:rPr>
              <a:t>MWe</a:t>
            </a:r>
          </a:p>
          <a:p>
            <a:pPr>
              <a:spcBef>
                <a:spcPct val="0"/>
              </a:spcBef>
              <a:buClrTx/>
              <a:buSzTx/>
              <a:buNone/>
            </a:pPr>
            <a:r>
              <a:rPr lang="en-US" altLang="en-US" sz="2000" dirty="0" smtClean="0">
                <a:latin typeface="Calibri" panose="020F0502020204030204" pitchFamily="34" charset="0"/>
              </a:rPr>
              <a:t>Unit</a:t>
            </a:r>
            <a:r>
              <a:rPr lang="ru-RU" altLang="en-US" sz="2000" dirty="0" smtClean="0">
                <a:latin typeface="Calibri" panose="020F0502020204030204" pitchFamily="34" charset="0"/>
              </a:rPr>
              <a:t> </a:t>
            </a:r>
            <a:r>
              <a:rPr lang="en-US" altLang="en-US" sz="2000" dirty="0" smtClean="0">
                <a:latin typeface="Calibri" panose="020F0502020204030204" pitchFamily="34" charset="0"/>
              </a:rPr>
              <a:t>2</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1156</a:t>
            </a:r>
            <a:r>
              <a:rPr lang="ru-RU" altLang="en-US" sz="2000" dirty="0" smtClean="0">
                <a:latin typeface="Calibri" panose="020F0502020204030204" pitchFamily="34" charset="0"/>
              </a:rPr>
              <a:t> </a:t>
            </a:r>
            <a:r>
              <a:rPr lang="en-US" altLang="en-US" sz="2000" dirty="0" smtClean="0">
                <a:latin typeface="Calibri" panose="020F0502020204030204" pitchFamily="34" charset="0"/>
              </a:rPr>
              <a:t>MWe</a:t>
            </a:r>
          </a:p>
          <a:p>
            <a:pPr>
              <a:spcBef>
                <a:spcPct val="0"/>
              </a:spcBef>
              <a:buClrTx/>
              <a:buSzTx/>
              <a:buNone/>
            </a:pPr>
            <a:r>
              <a:rPr lang="en-US" altLang="en-US" sz="2000" dirty="0">
                <a:latin typeface="Calibri" panose="020F0502020204030204" pitchFamily="34" charset="0"/>
              </a:rPr>
              <a:t>Unit</a:t>
            </a:r>
            <a:r>
              <a:rPr lang="ru-RU" altLang="en-US" sz="2000" dirty="0">
                <a:latin typeface="Calibri" panose="020F0502020204030204" pitchFamily="34" charset="0"/>
              </a:rPr>
              <a:t> </a:t>
            </a:r>
            <a:r>
              <a:rPr lang="en-US" altLang="en-US" sz="2000" dirty="0" smtClean="0">
                <a:latin typeface="Calibri" panose="020F0502020204030204" pitchFamily="34" charset="0"/>
              </a:rPr>
              <a:t>3</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1195</a:t>
            </a:r>
            <a:r>
              <a:rPr lang="ru-RU" altLang="en-US" sz="2000" dirty="0" smtClean="0">
                <a:latin typeface="Calibri" panose="020F0502020204030204" pitchFamily="34" charset="0"/>
              </a:rPr>
              <a:t> </a:t>
            </a:r>
            <a:r>
              <a:rPr lang="en-US" altLang="en-US" sz="2000" dirty="0" smtClean="0">
                <a:latin typeface="Calibri" panose="020F0502020204030204" pitchFamily="34" charset="0"/>
              </a:rPr>
              <a:t>MWe</a:t>
            </a:r>
            <a:endParaRPr lang="ru-RU" altLang="en-US" sz="2000" dirty="0">
              <a:latin typeface="Calibri" panose="020F0502020204030204" pitchFamily="34" charset="0"/>
            </a:endParaRPr>
          </a:p>
        </p:txBody>
      </p:sp>
      <p:sp>
        <p:nvSpPr>
          <p:cNvPr id="8197" name="Прямоугольник 3"/>
          <p:cNvSpPr>
            <a:spLocks noChangeArrowheads="1"/>
          </p:cNvSpPr>
          <p:nvPr/>
        </p:nvSpPr>
        <p:spPr bwMode="auto">
          <a:xfrm>
            <a:off x="160338" y="4560888"/>
            <a:ext cx="8002587"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Event date</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29</a:t>
            </a:r>
            <a:r>
              <a:rPr lang="ru-RU" altLang="ru-RU" sz="2200" b="0" dirty="0" smtClean="0">
                <a:solidFill>
                  <a:srgbClr val="0000FF"/>
                </a:solidFill>
                <a:latin typeface="Calibri" panose="020F0502020204030204" pitchFamily="34" charset="0"/>
              </a:rPr>
              <a:t>.</a:t>
            </a:r>
            <a:r>
              <a:rPr lang="en-US" altLang="en-US" sz="2200" b="0" dirty="0" smtClean="0">
                <a:solidFill>
                  <a:srgbClr val="0000FF"/>
                </a:solidFill>
                <a:latin typeface="Calibri" panose="020F0502020204030204" pitchFamily="34" charset="0"/>
              </a:rPr>
              <a:t>11</a:t>
            </a:r>
            <a:r>
              <a:rPr lang="ru-RU" altLang="en-US" sz="2200" b="0" dirty="0" smtClean="0">
                <a:solidFill>
                  <a:srgbClr val="0000FF"/>
                </a:solidFill>
                <a:latin typeface="Calibri" panose="020F0502020204030204" pitchFamily="34" charset="0"/>
              </a:rPr>
              <a:t>.201</a:t>
            </a:r>
            <a:r>
              <a:rPr lang="en-US" altLang="en-US" sz="2200" dirty="0">
                <a:solidFill>
                  <a:srgbClr val="0000FF"/>
                </a:solidFill>
                <a:latin typeface="Calibri" panose="020F0502020204030204" pitchFamily="34" charset="0"/>
              </a:rPr>
              <a:t>9</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Unit</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Forsmark</a:t>
            </a:r>
            <a:r>
              <a:rPr lang="ru-RU" altLang="ru-RU" sz="2200" b="0" dirty="0" smtClean="0">
                <a:solidFill>
                  <a:srgbClr val="0000FF"/>
                </a:solidFill>
                <a:latin typeface="Calibri" panose="020F0502020204030204" pitchFamily="34" charset="0"/>
              </a:rPr>
              <a:t>-</a:t>
            </a:r>
            <a:r>
              <a:rPr lang="en-US" altLang="ru-RU" sz="2200" b="0" dirty="0" smtClean="0">
                <a:solidFill>
                  <a:srgbClr val="0000FF"/>
                </a:solidFill>
                <a:latin typeface="Calibri" panose="020F0502020204030204" pitchFamily="34" charset="0"/>
              </a:rPr>
              <a:t>2</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en-US" sz="2400" b="1" dirty="0" smtClean="0">
                <a:solidFill>
                  <a:srgbClr val="7030A0"/>
                </a:solidFill>
                <a:latin typeface="Calibri" panose="020F0502020204030204" pitchFamily="34" charset="0"/>
              </a:rPr>
              <a:t>Unplanned </a:t>
            </a:r>
            <a:r>
              <a:rPr lang="en-US" sz="2400" b="1" dirty="0">
                <a:solidFill>
                  <a:srgbClr val="7030A0"/>
                </a:solidFill>
                <a:latin typeface="Calibri" panose="020F0502020204030204" pitchFamily="34" charset="0"/>
              </a:rPr>
              <a:t>High Dose </a:t>
            </a:r>
            <a:r>
              <a:rPr lang="en-US" sz="2400" b="1" dirty="0" smtClean="0">
                <a:solidFill>
                  <a:srgbClr val="7030A0"/>
                </a:solidFill>
                <a:latin typeface="Calibri" panose="020F0502020204030204" pitchFamily="34" charset="0"/>
              </a:rPr>
              <a:t>to </a:t>
            </a:r>
            <a:r>
              <a:rPr lang="en-US" sz="2400" b="1" dirty="0">
                <a:solidFill>
                  <a:srgbClr val="7030A0"/>
                </a:solidFill>
                <a:latin typeface="Calibri" panose="020F0502020204030204" pitchFamily="34" charset="0"/>
              </a:rPr>
              <a:t>5 People due to Faulty Telescoping Radiation Monitoring </a:t>
            </a:r>
            <a:r>
              <a:rPr lang="en-US" sz="2400" b="1" dirty="0" smtClean="0">
                <a:solidFill>
                  <a:srgbClr val="7030A0"/>
                </a:solidFill>
                <a:latin typeface="Calibri" panose="020F0502020204030204" pitchFamily="34" charset="0"/>
              </a:rPr>
              <a:t>Instrument</a:t>
            </a:r>
            <a:endParaRPr lang="ru-RU" altLang="ru-RU" sz="2400" b="1" dirty="0">
              <a:solidFill>
                <a:srgbClr val="7030A0"/>
              </a:solidFill>
              <a:latin typeface="Calibri" panose="020F0502020204030204" pitchFamily="34" charset="0"/>
            </a:endParaRPr>
          </a:p>
          <a:p>
            <a:pPr>
              <a:spcBef>
                <a:spcPct val="0"/>
              </a:spcBef>
              <a:buClrTx/>
              <a:buSzTx/>
              <a:buFontTx/>
              <a:buNone/>
            </a:pPr>
            <a:r>
              <a:rPr lang="en-US" altLang="ru-RU" sz="2200" b="0" dirty="0" smtClean="0">
                <a:solidFill>
                  <a:srgbClr val="0000FF"/>
                </a:solidFill>
                <a:latin typeface="Calibri" panose="020F0502020204030204" pitchFamily="34" charset="0"/>
              </a:rPr>
              <a:t>Event report</a:t>
            </a:r>
            <a:r>
              <a:rPr lang="ru-RU" altLang="ru-RU" sz="2200" b="0" dirty="0" smtClean="0">
                <a:solidFill>
                  <a:srgbClr val="0000FF"/>
                </a:solidFill>
                <a:latin typeface="Calibri" panose="020F0502020204030204" pitchFamily="34" charset="0"/>
              </a:rPr>
              <a:t>: </a:t>
            </a:r>
            <a:r>
              <a:rPr lang="en-GB" altLang="en-US" sz="2200" b="0" dirty="0" smtClean="0">
                <a:solidFill>
                  <a:srgbClr val="0000FF"/>
                </a:solidFill>
                <a:latin typeface="Calibri" panose="020F0502020204030204" pitchFamily="34" charset="0"/>
              </a:rPr>
              <a:t>WER P</a:t>
            </a:r>
            <a:r>
              <a:rPr lang="en-US" altLang="en-US" sz="2200" b="0" dirty="0" smtClean="0">
                <a:solidFill>
                  <a:srgbClr val="0000FF"/>
                </a:solidFill>
                <a:latin typeface="Calibri" panose="020F0502020204030204" pitchFamily="34" charset="0"/>
              </a:rPr>
              <a:t>AR </a:t>
            </a:r>
            <a:r>
              <a:rPr lang="en-GB" altLang="en-US" sz="2200" b="0" dirty="0" smtClean="0">
                <a:solidFill>
                  <a:srgbClr val="0000FF"/>
                </a:solidFill>
                <a:latin typeface="Calibri" panose="020F0502020204030204" pitchFamily="34" charset="0"/>
              </a:rPr>
              <a:t>19-</a:t>
            </a:r>
            <a:r>
              <a:rPr lang="ru-RU" altLang="en-US" sz="2200" b="0" dirty="0" smtClean="0">
                <a:solidFill>
                  <a:srgbClr val="0000FF"/>
                </a:solidFill>
                <a:latin typeface="Calibri" panose="020F0502020204030204" pitchFamily="34" charset="0"/>
              </a:rPr>
              <a:t>0</a:t>
            </a:r>
            <a:r>
              <a:rPr lang="en-US" altLang="en-US" sz="2200" b="0" dirty="0" smtClean="0">
                <a:solidFill>
                  <a:srgbClr val="0000FF"/>
                </a:solidFill>
                <a:latin typeface="Calibri" panose="020F0502020204030204" pitchFamily="34" charset="0"/>
              </a:rPr>
              <a:t>902</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en-US" altLang="en-US" sz="3200" dirty="0" smtClean="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a:t>
            </a:fld>
            <a:endParaRPr lang="en-US" altLang="ru-RU" dirty="0"/>
          </a:p>
        </p:txBody>
      </p:sp>
      <p:sp>
        <p:nvSpPr>
          <p:cNvPr id="9"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74" y="1339785"/>
            <a:ext cx="3893137" cy="3165700"/>
          </a:xfrm>
          <a:prstGeom prst="rect">
            <a:avLst/>
          </a:prstGeom>
        </p:spPr>
      </p:pic>
    </p:spTree>
    <p:extLst>
      <p:ext uri="{BB962C8B-B14F-4D97-AF65-F5344CB8AC3E}">
        <p14:creationId xmlns:p14="http://schemas.microsoft.com/office/powerpoint/2010/main" val="2413354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Lessons learned included that rigorous adherence to ALARA planning guidance would have prevented the event and that there is an increased potential for airborne radioactivity when using rotating head surface cleaning attachments on pressure washers. This event occurred because, during the preparation for this activity, RP technicians and leaders did not recognize and mitigate the radiological risk created by use of a different tool and additional scope for upper cavity decontamination.</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70</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9716264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This decontamination had traditionally been performed using the same pressure washers and detergents that were used during this activity. However during this evolution, a rotating head surface cleaning attachment was used and additional focus was given to decontaminating the cavity walls. These two factors created a elevated concentration of respirable radioactive aerosols that had not previously been experienced during this evolution.</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71</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7857559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During preparation, an opportunity to identify and mitigate the risk was missed because field operations RP personnel inappropriately assumed that a TEDE ALARA Evaluation had been performed on the task. However, procedural guidance for ALARA planning had not been followed. In preparation for the cavity decontamination activity, a TEDE ALARA Evaluation had not been completed because this activity had historically been preformed without creating airborne radioactivity.</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72</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3833387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The decision to not perform the TEDE ALARA Evaluation was based on a flawed interpretation of the fleet ALARA planning procedure which requires completion of an evaluation when respiratory protection or work will be performed in an Airborne Radioactivity Area (ARA). The procedure also requires these evaluations for more subjective situations such as when ‘work may create an ARA’.</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73</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5151672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Investigation revealed, that as in this case, the procedure had often been misinterpreted to only require TEDE ALARA Evaluations when respiratory protection was worn or ARA conditions were anticipated. More subjective guidance, directing performing the evaluation when ARA ‘could’ occur, had been inappropriately rationalized as not applicable because past performance had not created airborne conditions.</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74</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4630352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dirty="0" smtClean="0">
                <a:latin typeface="Calibri" panose="020F0502020204030204" pitchFamily="34" charset="0"/>
              </a:rPr>
              <a:t>Subsequent analysis determined that had a TEDE ALARA Evaluation been completed, it would have correctly predicted the radiological conditions created by the work activity. This event and subsequent use of the rotating head surface cleaning tool, when appropriate controls were in place, revealed that while the device was very effective at decontamination it increases the potential for airborne radioactivity to occur.</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75</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9232945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199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Analysis and comments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US" sz="2400" dirty="0" smtClean="0">
                <a:latin typeface="+mn-lt"/>
              </a:rPr>
              <a:t>This event occurred because, during the preparation for this activity, RP technicians and leaders did not recognize and mitigate the radiological risk created by use of a different tool and additional scope for upper cavity decontamination.</a:t>
            </a:r>
            <a:endParaRPr lang="en-US"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76</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29738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58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Actions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US" sz="2400" dirty="0" smtClean="0">
                <a:latin typeface="+mn-lt"/>
              </a:rPr>
              <a:t>The following immediate actions were implemented during the refueling outage:</a:t>
            </a:r>
          </a:p>
          <a:p>
            <a:pPr>
              <a:buNone/>
            </a:pPr>
            <a:r>
              <a:rPr lang="en-US" sz="2400" dirty="0" smtClean="0">
                <a:latin typeface="+mn-lt"/>
              </a:rPr>
              <a:t>- TEDE ALARA Forms created for all activities such as decontamination that had potential for airborne radioactivity.</a:t>
            </a:r>
          </a:p>
          <a:p>
            <a:pPr>
              <a:buNone/>
            </a:pPr>
            <a:r>
              <a:rPr lang="en-US" sz="2400" dirty="0" smtClean="0">
                <a:latin typeface="+mn-lt"/>
              </a:rPr>
              <a:t>- Respiratory protection and enhanced engineering controls required for future use of the rotating head surface cleaner.</a:t>
            </a:r>
          </a:p>
          <a:p>
            <a:pPr>
              <a:buNone/>
            </a:pPr>
            <a:endParaRPr lang="en-US" sz="2400" dirty="0" smtClean="0">
              <a:latin typeface="+mn-lt"/>
            </a:endParaRPr>
          </a:p>
          <a:p>
            <a:pPr>
              <a:buNone/>
            </a:pPr>
            <a:r>
              <a:rPr lang="en-US" sz="2400" dirty="0" smtClean="0">
                <a:latin typeface="+mn-lt"/>
              </a:rPr>
              <a:t>The following actions were completed following outage:</a:t>
            </a:r>
          </a:p>
          <a:p>
            <a:pPr>
              <a:buNone/>
            </a:pPr>
            <a:r>
              <a:rPr lang="en-US" sz="2400" dirty="0" smtClean="0">
                <a:latin typeface="+mn-lt"/>
              </a:rPr>
              <a:t>- This event, its contributors, and corrective actions have been incorporated in RP technician JITT for upcoming outage.</a:t>
            </a: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77</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15215286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sz="2400" dirty="0" smtClean="0">
                <a:latin typeface="+mn-lt"/>
              </a:rPr>
              <a:t>- Lessons learned regarding flawed assumptions and radiological risk recognition and mitigation have been incorporated into upcoming outage JITT and department focus area.</a:t>
            </a:r>
          </a:p>
          <a:p>
            <a:pPr>
              <a:buNone/>
            </a:pPr>
            <a:r>
              <a:rPr lang="en-US" sz="2400" dirty="0" smtClean="0">
                <a:latin typeface="+mn-lt"/>
              </a:rPr>
              <a:t>- Enhanced software was implemented to improve the efficiency and effectiveness of the TEDE ALARA Evaluation process.</a:t>
            </a:r>
          </a:p>
          <a:p>
            <a:pPr>
              <a:buNone/>
            </a:pPr>
            <a:r>
              <a:rPr lang="en-US" sz="2400" dirty="0" smtClean="0">
                <a:latin typeface="+mn-lt"/>
              </a:rPr>
              <a:t>- Outage and online RP work planning process revised to require RP field operations and ALARA personnel to align on all process changes and assumptions made when establishing radiological work controls and protective measures.</a:t>
            </a:r>
            <a:endParaRPr lang="en-US" sz="2400" dirty="0">
              <a:latin typeface="+mn-lt"/>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Sequoyah</a:t>
            </a:r>
            <a:r>
              <a:rPr lang="ru-RU" altLang="en-US" sz="3200" dirty="0">
                <a:latin typeface="Calibri" panose="020F0502020204030204" pitchFamily="34" charset="0"/>
              </a:rPr>
              <a:t>-</a:t>
            </a:r>
            <a:r>
              <a:rPr lang="en-US" altLang="en-US" sz="3200" dirty="0">
                <a:latin typeface="Calibri" panose="020F0502020204030204" pitchFamily="34" charset="0"/>
              </a:rPr>
              <a:t>1 NPP</a:t>
            </a:r>
            <a:endParaRPr lang="en-GB" altLang="en-US"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CF0B9A92-F4E1-4039-BF29-24BCE2E3EEAA}" type="slidenum">
              <a:rPr lang="en-US" altLang="ru-RU" smtClean="0"/>
              <a:pPr/>
              <a:t>78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5416561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3"/>
          <p:cNvSpPr>
            <a:spLocks noChangeArrowheads="1"/>
          </p:cNvSpPr>
          <p:nvPr/>
        </p:nvSpPr>
        <p:spPr bwMode="auto">
          <a:xfrm>
            <a:off x="4954878" y="1369875"/>
            <a:ext cx="3960522" cy="18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FontTx/>
              <a:buNone/>
            </a:pPr>
            <a:r>
              <a:rPr lang="en-US" altLang="ru-RU" sz="2400" b="0" dirty="0" smtClean="0">
                <a:latin typeface="Calibri" panose="020F0502020204030204" pitchFamily="34" charset="0"/>
              </a:rPr>
              <a:t>Nogent NPP</a:t>
            </a:r>
            <a:r>
              <a:rPr lang="ru-RU" altLang="ru-RU" sz="2400" b="0" dirty="0" smtClean="0">
                <a:latin typeface="Calibri" panose="020F0502020204030204" pitchFamily="34" charset="0"/>
              </a:rPr>
              <a:t> (</a:t>
            </a:r>
            <a:r>
              <a:rPr lang="en-US" altLang="ru-RU" sz="2400" b="0" dirty="0" smtClean="0">
                <a:latin typeface="Calibri" panose="020F0502020204030204" pitchFamily="34" charset="0"/>
              </a:rPr>
              <a:t>France</a:t>
            </a:r>
            <a:r>
              <a:rPr lang="ru-RU" altLang="ru-RU" sz="2400" b="0" dirty="0" smtClean="0">
                <a:latin typeface="Calibri" panose="020F0502020204030204" pitchFamily="34" charset="0"/>
              </a:rPr>
              <a:t>):</a:t>
            </a:r>
            <a:endParaRPr lang="ru-RU" altLang="ru-RU" sz="500" b="0" dirty="0">
              <a:latin typeface="Calibri" panose="020F0502020204030204" pitchFamily="34" charset="0"/>
            </a:endParaRPr>
          </a:p>
          <a:p>
            <a:pPr>
              <a:spcBef>
                <a:spcPct val="0"/>
              </a:spcBef>
              <a:buClrTx/>
              <a:buSzTx/>
              <a:buNone/>
            </a:pPr>
            <a:r>
              <a:rPr lang="en-US" altLang="ru-RU" sz="2400" b="0" dirty="0" smtClean="0">
                <a:latin typeface="Calibri" panose="020F0502020204030204" pitchFamily="34" charset="0"/>
              </a:rPr>
              <a:t>2</a:t>
            </a:r>
            <a:r>
              <a:rPr lang="ru-RU" altLang="ru-RU" sz="2400" b="0" dirty="0" smtClean="0">
                <a:latin typeface="Calibri" panose="020F0502020204030204" pitchFamily="34" charset="0"/>
              </a:rPr>
              <a:t> </a:t>
            </a:r>
            <a:r>
              <a:rPr lang="en-US" altLang="ru-RU" sz="2400" dirty="0" smtClean="0">
                <a:latin typeface="Calibri" panose="020F0502020204030204" pitchFamily="34" charset="0"/>
              </a:rPr>
              <a:t>units</a:t>
            </a:r>
            <a:endParaRPr lang="ru-RU" altLang="ru-RU" sz="2400" b="0" dirty="0">
              <a:latin typeface="Calibri" panose="020F0502020204030204" pitchFamily="34" charset="0"/>
            </a:endParaRPr>
          </a:p>
          <a:p>
            <a:pPr>
              <a:spcBef>
                <a:spcPct val="0"/>
              </a:spcBef>
              <a:buClrTx/>
              <a:buSzTx/>
              <a:buFontTx/>
              <a:buNone/>
            </a:pPr>
            <a:endParaRPr lang="ru-RU" altLang="ru-RU" sz="500" b="0" dirty="0">
              <a:latin typeface="Calibri" panose="020F0502020204030204" pitchFamily="34" charset="0"/>
            </a:endParaRPr>
          </a:p>
          <a:p>
            <a:pPr>
              <a:spcBef>
                <a:spcPct val="0"/>
              </a:spcBef>
              <a:buClrTx/>
              <a:buSzTx/>
              <a:buFontTx/>
              <a:buNone/>
            </a:pPr>
            <a:r>
              <a:rPr lang="en-US" altLang="ru-RU" sz="2000" b="0" dirty="0" smtClean="0">
                <a:latin typeface="Calibri" panose="020F0502020204030204" pitchFamily="34" charset="0"/>
              </a:rPr>
              <a:t>Reactor type</a:t>
            </a:r>
            <a:r>
              <a:rPr lang="ru-RU" altLang="en-US" sz="2000" b="0" dirty="0" smtClean="0">
                <a:latin typeface="Calibri" panose="020F0502020204030204" pitchFamily="34" charset="0"/>
              </a:rPr>
              <a:t> </a:t>
            </a:r>
            <a:r>
              <a:rPr lang="en-US" altLang="en-US" sz="2000" b="0" dirty="0">
                <a:latin typeface="Calibri" panose="020F0502020204030204" pitchFamily="34" charset="0"/>
              </a:rPr>
              <a:t>-</a:t>
            </a:r>
            <a:r>
              <a:rPr lang="ru-RU" altLang="en-US" sz="2000" b="0" dirty="0">
                <a:latin typeface="Calibri" panose="020F0502020204030204" pitchFamily="34" charset="0"/>
              </a:rPr>
              <a:t> </a:t>
            </a:r>
            <a:r>
              <a:rPr lang="en-US" altLang="en-US" sz="2000" b="0" dirty="0" smtClean="0">
                <a:latin typeface="Calibri" panose="020F0502020204030204" pitchFamily="34" charset="0"/>
              </a:rPr>
              <a:t>PWR</a:t>
            </a:r>
            <a:endParaRPr lang="en-US" altLang="ru-RU" sz="700" b="0" dirty="0">
              <a:latin typeface="Calibri" panose="020F0502020204030204" pitchFamily="34" charset="0"/>
            </a:endParaRPr>
          </a:p>
          <a:p>
            <a:pPr>
              <a:spcBef>
                <a:spcPct val="0"/>
              </a:spcBef>
              <a:buClrTx/>
              <a:buSzTx/>
              <a:buFontTx/>
              <a:buNone/>
            </a:pPr>
            <a:r>
              <a:rPr lang="en-US" altLang="en-US" sz="2000" b="0" dirty="0" smtClean="0">
                <a:latin typeface="Calibri" panose="020F0502020204030204" pitchFamily="34" charset="0"/>
              </a:rPr>
              <a:t>Power</a:t>
            </a:r>
            <a:r>
              <a:rPr lang="ru-RU" altLang="en-US" sz="2000" b="0" dirty="0" smtClean="0">
                <a:latin typeface="Calibri" panose="020F0502020204030204" pitchFamily="34" charset="0"/>
              </a:rPr>
              <a:t>:</a:t>
            </a:r>
            <a:endParaRPr lang="ru-RU" altLang="en-US" sz="2000" b="0" dirty="0">
              <a:latin typeface="Calibri" panose="020F0502020204030204" pitchFamily="34" charset="0"/>
            </a:endParaRPr>
          </a:p>
          <a:p>
            <a:pPr>
              <a:spcBef>
                <a:spcPct val="0"/>
              </a:spcBef>
              <a:buClrTx/>
              <a:buSzTx/>
              <a:buNone/>
            </a:pPr>
            <a:r>
              <a:rPr lang="en-US" altLang="en-US" sz="2000" dirty="0" smtClean="0">
                <a:latin typeface="Calibri" panose="020F0502020204030204" pitchFamily="34" charset="0"/>
              </a:rPr>
              <a:t>Units</a:t>
            </a:r>
            <a:r>
              <a:rPr lang="ru-RU" altLang="en-US" sz="2000" dirty="0" smtClean="0">
                <a:latin typeface="Calibri" panose="020F0502020204030204" pitchFamily="34" charset="0"/>
              </a:rPr>
              <a:t> </a:t>
            </a:r>
            <a:r>
              <a:rPr lang="en-US" altLang="en-US" sz="2000" dirty="0" smtClean="0">
                <a:latin typeface="Calibri" panose="020F0502020204030204" pitchFamily="34" charset="0"/>
              </a:rPr>
              <a:t>1-2</a:t>
            </a:r>
            <a:r>
              <a:rPr lang="ru-RU" altLang="en-US" sz="2000" dirty="0" smtClean="0">
                <a:latin typeface="Calibri" panose="020F0502020204030204" pitchFamily="34" charset="0"/>
              </a:rPr>
              <a:t> </a:t>
            </a:r>
            <a:r>
              <a:rPr lang="en-US" altLang="en-US" sz="2000" dirty="0">
                <a:latin typeface="Calibri" panose="020F0502020204030204" pitchFamily="34" charset="0"/>
              </a:rPr>
              <a:t>-</a:t>
            </a:r>
            <a:r>
              <a:rPr lang="ru-RU" altLang="en-US" sz="2000" dirty="0">
                <a:latin typeface="Calibri" panose="020F0502020204030204" pitchFamily="34" charset="0"/>
              </a:rPr>
              <a:t> </a:t>
            </a:r>
            <a:r>
              <a:rPr lang="en-US" altLang="en-US" sz="2000" dirty="0" smtClean="0">
                <a:latin typeface="Calibri" panose="020F0502020204030204" pitchFamily="34" charset="0"/>
              </a:rPr>
              <a:t>1363</a:t>
            </a:r>
            <a:r>
              <a:rPr lang="ru-RU" altLang="en-US" sz="2000" dirty="0" smtClean="0">
                <a:latin typeface="Calibri" panose="020F0502020204030204" pitchFamily="34" charset="0"/>
              </a:rPr>
              <a:t> </a:t>
            </a:r>
            <a:r>
              <a:rPr lang="en-US" altLang="en-US" sz="2000" dirty="0" smtClean="0">
                <a:latin typeface="Calibri" panose="020F0502020204030204" pitchFamily="34" charset="0"/>
              </a:rPr>
              <a:t>MWe each</a:t>
            </a:r>
          </a:p>
        </p:txBody>
      </p:sp>
      <p:sp>
        <p:nvSpPr>
          <p:cNvPr id="8197" name="Прямоугольник 3"/>
          <p:cNvSpPr>
            <a:spLocks noChangeArrowheads="1"/>
          </p:cNvSpPr>
          <p:nvPr/>
        </p:nvSpPr>
        <p:spPr bwMode="auto">
          <a:xfrm>
            <a:off x="160338" y="4560888"/>
            <a:ext cx="8002587"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Event date</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03</a:t>
            </a:r>
            <a:r>
              <a:rPr lang="ru-RU" altLang="ru-RU" sz="2200" b="0" dirty="0" smtClean="0">
                <a:solidFill>
                  <a:srgbClr val="0000FF"/>
                </a:solidFill>
                <a:latin typeface="Calibri" panose="020F0502020204030204" pitchFamily="34" charset="0"/>
              </a:rPr>
              <a:t>.0</a:t>
            </a:r>
            <a:r>
              <a:rPr lang="en-US" altLang="ru-RU" sz="2200" b="0" dirty="0" smtClean="0">
                <a:solidFill>
                  <a:srgbClr val="0000FF"/>
                </a:solidFill>
                <a:latin typeface="Calibri" panose="020F0502020204030204" pitchFamily="34" charset="0"/>
              </a:rPr>
              <a:t>8</a:t>
            </a:r>
            <a:r>
              <a:rPr lang="ru-RU" altLang="en-US" sz="2200" b="0" dirty="0" smtClean="0">
                <a:solidFill>
                  <a:srgbClr val="0000FF"/>
                </a:solidFill>
                <a:latin typeface="Calibri" panose="020F0502020204030204" pitchFamily="34" charset="0"/>
              </a:rPr>
              <a:t>.201</a:t>
            </a:r>
            <a:r>
              <a:rPr lang="en-US" altLang="en-US" sz="2200" b="0" dirty="0" smtClean="0">
                <a:solidFill>
                  <a:srgbClr val="0000FF"/>
                </a:solidFill>
                <a:latin typeface="Calibri" panose="020F0502020204030204" pitchFamily="34" charset="0"/>
              </a:rPr>
              <a:t>9</a:t>
            </a:r>
            <a:endParaRPr lang="en-US" altLang="ru-RU" sz="2200" b="0" dirty="0">
              <a:solidFill>
                <a:srgbClr val="0000FF"/>
              </a:solidFill>
              <a:latin typeface="Calibri" panose="020F0502020204030204" pitchFamily="34" charset="0"/>
            </a:endParaRPr>
          </a:p>
          <a:p>
            <a:pPr>
              <a:spcBef>
                <a:spcPct val="0"/>
              </a:spcBef>
              <a:spcAft>
                <a:spcPts val="300"/>
              </a:spcAft>
              <a:buClrTx/>
              <a:buSzTx/>
              <a:buFontTx/>
              <a:buNone/>
            </a:pPr>
            <a:r>
              <a:rPr lang="en-US" altLang="ru-RU" sz="2200" b="0" dirty="0" smtClean="0">
                <a:solidFill>
                  <a:srgbClr val="0000FF"/>
                </a:solidFill>
                <a:latin typeface="Calibri" panose="020F0502020204030204" pitchFamily="34" charset="0"/>
              </a:rPr>
              <a:t>Unit</a:t>
            </a:r>
            <a:r>
              <a:rPr lang="ru-RU" altLang="ru-RU" sz="2200" b="0" dirty="0" smtClean="0">
                <a:solidFill>
                  <a:srgbClr val="0000FF"/>
                </a:solidFill>
                <a:latin typeface="Calibri" panose="020F0502020204030204" pitchFamily="34" charset="0"/>
              </a:rPr>
              <a:t>: </a:t>
            </a:r>
            <a:r>
              <a:rPr lang="en-US" altLang="ru-RU" sz="2200" b="0" dirty="0" smtClean="0">
                <a:solidFill>
                  <a:srgbClr val="0000FF"/>
                </a:solidFill>
                <a:latin typeface="Calibri" panose="020F0502020204030204" pitchFamily="34" charset="0"/>
              </a:rPr>
              <a:t>Nogent-1</a:t>
            </a:r>
            <a:endParaRPr lang="ru-RU" altLang="en-US" sz="2200" b="0" dirty="0">
              <a:solidFill>
                <a:srgbClr val="0000FF"/>
              </a:solidFill>
              <a:latin typeface="Calibri" panose="020F0502020204030204" pitchFamily="34" charset="0"/>
            </a:endParaRPr>
          </a:p>
          <a:p>
            <a:pPr>
              <a:spcBef>
                <a:spcPct val="0"/>
              </a:spcBef>
              <a:spcAft>
                <a:spcPts val="300"/>
              </a:spcAft>
              <a:buClrTx/>
              <a:buSzTx/>
              <a:buNone/>
            </a:pPr>
            <a:r>
              <a:rPr lang="en-US" sz="2400" b="1" dirty="0" smtClean="0">
                <a:solidFill>
                  <a:srgbClr val="7030A0"/>
                </a:solidFill>
                <a:latin typeface="Calibri" panose="020F0502020204030204" pitchFamily="34" charset="0"/>
              </a:rPr>
              <a:t>Accident </a:t>
            </a:r>
            <a:r>
              <a:rPr lang="en-US" sz="2400" b="1" dirty="0">
                <a:solidFill>
                  <a:srgbClr val="7030A0"/>
                </a:solidFill>
                <a:latin typeface="Calibri" panose="020F0502020204030204" pitchFamily="34" charset="0"/>
              </a:rPr>
              <a:t>Subsequent to the Ejection of a Main Steam Line Plug from a Steam </a:t>
            </a:r>
            <a:r>
              <a:rPr lang="en-US" sz="2400" b="1" dirty="0" smtClean="0">
                <a:solidFill>
                  <a:srgbClr val="7030A0"/>
                </a:solidFill>
                <a:latin typeface="Calibri" panose="020F0502020204030204" pitchFamily="34" charset="0"/>
              </a:rPr>
              <a:t>Generator</a:t>
            </a:r>
            <a:endParaRPr lang="en-US" altLang="ru-RU" sz="2100" b="1" dirty="0">
              <a:solidFill>
                <a:srgbClr val="7030A0"/>
              </a:solidFill>
              <a:latin typeface="Calibri" panose="020F0502020204030204" pitchFamily="34" charset="0"/>
            </a:endParaRPr>
          </a:p>
          <a:p>
            <a:pPr>
              <a:spcBef>
                <a:spcPct val="0"/>
              </a:spcBef>
              <a:buClrTx/>
              <a:buSzTx/>
              <a:buFontTx/>
              <a:buNone/>
            </a:pPr>
            <a:r>
              <a:rPr lang="en-US" altLang="ru-RU" sz="2200" b="0" dirty="0" smtClean="0">
                <a:solidFill>
                  <a:srgbClr val="0000FF"/>
                </a:solidFill>
                <a:latin typeface="Calibri" panose="020F0502020204030204" pitchFamily="34" charset="0"/>
              </a:rPr>
              <a:t>Event report:</a:t>
            </a:r>
            <a:r>
              <a:rPr lang="ru-RU" altLang="ru-RU" sz="2200" b="0" dirty="0" smtClean="0">
                <a:solidFill>
                  <a:srgbClr val="0000FF"/>
                </a:solidFill>
                <a:latin typeface="Calibri" panose="020F0502020204030204" pitchFamily="34" charset="0"/>
              </a:rPr>
              <a:t> </a:t>
            </a:r>
            <a:r>
              <a:rPr lang="en-GB" altLang="en-US" sz="2200" b="0" dirty="0">
                <a:solidFill>
                  <a:srgbClr val="0000FF"/>
                </a:solidFill>
                <a:latin typeface="Calibri" panose="020F0502020204030204" pitchFamily="34" charset="0"/>
              </a:rPr>
              <a:t>WER </a:t>
            </a:r>
            <a:r>
              <a:rPr lang="en-GB" altLang="en-US" sz="2200" b="0" dirty="0" smtClean="0">
                <a:solidFill>
                  <a:srgbClr val="0000FF"/>
                </a:solidFill>
                <a:latin typeface="Calibri" panose="020F0502020204030204" pitchFamily="34" charset="0"/>
              </a:rPr>
              <a:t>P</a:t>
            </a:r>
            <a:r>
              <a:rPr lang="en-US" altLang="en-US" sz="2200" b="0" dirty="0" smtClean="0">
                <a:solidFill>
                  <a:srgbClr val="0000FF"/>
                </a:solidFill>
                <a:latin typeface="Calibri" panose="020F0502020204030204" pitchFamily="34" charset="0"/>
              </a:rPr>
              <a:t>AR 20</a:t>
            </a:r>
            <a:r>
              <a:rPr lang="en-GB" altLang="en-US" sz="2200" b="0" dirty="0" smtClean="0">
                <a:solidFill>
                  <a:srgbClr val="0000FF"/>
                </a:solidFill>
                <a:latin typeface="Calibri" panose="020F0502020204030204" pitchFamily="34" charset="0"/>
              </a:rPr>
              <a:t>-0156</a:t>
            </a:r>
            <a:endParaRPr lang="ru-RU" altLang="ru-RU" sz="2200" b="0" dirty="0">
              <a:solidFill>
                <a:srgbClr val="0000FF"/>
              </a:solidFill>
              <a:latin typeface="Calibri" panose="020F0502020204030204" pitchFamily="34" charset="0"/>
            </a:endParaRPr>
          </a:p>
        </p:txBody>
      </p:sp>
      <p:sp>
        <p:nvSpPr>
          <p:cNvPr id="7" name="Заголовок 1"/>
          <p:cNvSpPr>
            <a:spLocks noGrp="1"/>
          </p:cNvSpPr>
          <p:nvPr>
            <p:ph type="title"/>
          </p:nvPr>
        </p:nvSpPr>
        <p:spPr>
          <a:xfrm>
            <a:off x="97273" y="309135"/>
            <a:ext cx="7495019" cy="609600"/>
          </a:xfrm>
        </p:spPr>
        <p:txBody>
          <a:bodyPr/>
          <a:lstStyle/>
          <a:p>
            <a:pPr algn="ctr"/>
            <a:r>
              <a:rPr lang="en-US" altLang="en-US" sz="3200" dirty="0" smtClean="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79</a:t>
            </a:fld>
            <a:endParaRPr lang="en-US" altLang="ru-RU" dirty="0"/>
          </a:p>
        </p:txBody>
      </p:sp>
      <p:sp>
        <p:nvSpPr>
          <p:cNvPr id="10"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63" y="1341295"/>
            <a:ext cx="4270672" cy="3203004"/>
          </a:xfrm>
          <a:prstGeom prst="rect">
            <a:avLst/>
          </a:prstGeom>
        </p:spPr>
      </p:pic>
    </p:spTree>
    <p:extLst>
      <p:ext uri="{BB962C8B-B14F-4D97-AF65-F5344CB8AC3E}">
        <p14:creationId xmlns:p14="http://schemas.microsoft.com/office/powerpoint/2010/main" val="2631561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Short 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dirty="0" smtClean="0">
                <a:latin typeface="Calibri" panose="020F0502020204030204" pitchFamily="34" charset="0"/>
              </a:rPr>
              <a:t>On 29/11/2019 with unit 2 at full power, </a:t>
            </a:r>
            <a:r>
              <a:rPr lang="en-US" sz="2400" dirty="0">
                <a:latin typeface="Calibri" panose="020F0502020204030204" pitchFamily="34" charset="0"/>
              </a:rPr>
              <a:t>five workers were exposed to high dose rates (1.73 </a:t>
            </a:r>
            <a:r>
              <a:rPr lang="en-US" sz="2400" dirty="0" smtClean="0">
                <a:latin typeface="Calibri" panose="020F0502020204030204" pitchFamily="34" charset="0"/>
              </a:rPr>
              <a:t>Sv/h</a:t>
            </a:r>
            <a:r>
              <a:rPr lang="en-US" sz="2400" dirty="0">
                <a:latin typeface="Calibri" panose="020F0502020204030204" pitchFamily="34" charset="0"/>
              </a:rPr>
              <a:t>). The highest dose received by one of the worker was </a:t>
            </a:r>
            <a:r>
              <a:rPr lang="en-US" sz="2400" dirty="0" smtClean="0">
                <a:latin typeface="Calibri" panose="020F0502020204030204" pitchFamily="34" charset="0"/>
              </a:rPr>
              <a:t>1.7</a:t>
            </a:r>
            <a:r>
              <a:rPr lang="ru-RU" sz="2400" dirty="0" smtClean="0">
                <a:latin typeface="Calibri" panose="020F0502020204030204" pitchFamily="34" charset="0"/>
              </a:rPr>
              <a:t> </a:t>
            </a:r>
            <a:r>
              <a:rPr lang="en-US" sz="2400" dirty="0" smtClean="0">
                <a:latin typeface="Calibri" panose="020F0502020204030204" pitchFamily="34" charset="0"/>
              </a:rPr>
              <a:t>mSv</a:t>
            </a:r>
            <a:r>
              <a:rPr lang="en-US" sz="2400" dirty="0">
                <a:latin typeface="Calibri" panose="020F0502020204030204" pitchFamily="34" charset="0"/>
              </a:rPr>
              <a:t>. Two reactor hall mechanics, two radiation protection technicians and one cleaning staff were replacing the pool remediation filter, using a telescope radiologic detector showing an incorrect lower dose rate value. The team stopped the activity when personal dosimeters and reactor building dose rate alarm were triggered</a:t>
            </a:r>
            <a:r>
              <a:rPr lang="en-US" sz="2400" dirty="0" smtClean="0">
                <a:latin typeface="Calibri" panose="020F0502020204030204" pitchFamily="34" charset="0"/>
              </a:rPr>
              <a:t>.</a:t>
            </a:r>
            <a:endParaRPr lang="ru-RU" sz="2400" dirty="0" smtClean="0">
              <a:latin typeface="Calibri" panose="020F0502020204030204" pitchFamily="34" charset="0"/>
            </a:endParaRPr>
          </a:p>
          <a:p>
            <a:pPr>
              <a:spcBef>
                <a:spcPts val="300"/>
              </a:spcBef>
              <a:buClrTx/>
              <a:buSzTx/>
              <a:buNone/>
            </a:pPr>
            <a:r>
              <a:rPr lang="en-US" sz="2400" i="1" dirty="0" smtClean="0">
                <a:latin typeface="Calibri" panose="020F0502020204030204" pitchFamily="34" charset="0"/>
              </a:rPr>
              <a:t>The </a:t>
            </a:r>
            <a:r>
              <a:rPr lang="en-US" sz="2400" i="1" dirty="0">
                <a:latin typeface="Calibri" panose="020F0502020204030204" pitchFamily="34" charset="0"/>
              </a:rPr>
              <a:t>direct cause </a:t>
            </a:r>
            <a:r>
              <a:rPr lang="en-US" sz="2400" dirty="0">
                <a:latin typeface="Calibri" panose="020F0502020204030204" pitchFamily="34" charset="0"/>
              </a:rPr>
              <a:t>was that the defective detector did not alert about the high-dose rate. The high dose probe has not been functionally checked, as there was no high-dose source to test it</a:t>
            </a:r>
            <a:r>
              <a:rPr lang="en-US" sz="2400" dirty="0" smtClean="0">
                <a:latin typeface="Calibri" panose="020F0502020204030204" pitchFamily="34" charset="0"/>
              </a:rPr>
              <a:t>.</a:t>
            </a:r>
            <a:endParaRPr lang="ru-RU" sz="2400" dirty="0" smtClean="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5194693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492837" cy="532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Short description</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buNone/>
            </a:pPr>
            <a:r>
              <a:rPr lang="en-US" sz="2400" dirty="0" smtClean="0">
                <a:latin typeface="Calibri" panose="020F0502020204030204" pitchFamily="34" charset="0"/>
              </a:rPr>
              <a:t>On </a:t>
            </a:r>
            <a:r>
              <a:rPr lang="en-US" sz="2400" dirty="0">
                <a:latin typeface="Calibri" panose="020F0502020204030204" pitchFamily="34" charset="0"/>
              </a:rPr>
              <a:t>03/08/2019 with unit 1 shut down for </a:t>
            </a:r>
            <a:r>
              <a:rPr lang="en-US" sz="2400" dirty="0" err="1">
                <a:latin typeface="Calibri" panose="020F0502020204030204" pitchFamily="34" charset="0"/>
              </a:rPr>
              <a:t>refuelling</a:t>
            </a:r>
            <a:r>
              <a:rPr lang="en-US" sz="2400" dirty="0">
                <a:latin typeface="Calibri" panose="020F0502020204030204" pitchFamily="34" charset="0"/>
              </a:rPr>
              <a:t> two workers were struck by an ejected plug they were dismantling during work on the secondary part of a steam generator to remove plugs installed at the main steam line inlet. Due to the unexpected presence of pressure inside the piping. Due to lack of a work procedure, no available operating experience from past work, inadequate implementation of the corporate baseline stipulating conditions for maintenance and usage of the plugs, and the unavailability of all the main steam system pressure sensors due to an ongoing modification preventing any detection at the time of rising pressure in the pipes. The physical consequences for both workers were benign and there was no injury requiring medical attention</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80</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8728085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423565" cy="46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US" altLang="ru-RU" sz="2400" b="1" i="1" dirty="0" smtClean="0">
                <a:solidFill>
                  <a:srgbClr val="0000FF"/>
                </a:solidFill>
                <a:latin typeface="Calibri" panose="020F0502020204030204" pitchFamily="34" charset="0"/>
              </a:rPr>
              <a:t>Description</a:t>
            </a:r>
            <a:r>
              <a:rPr lang="ru-RU" altLang="ru-RU" sz="2400" b="1" i="1" dirty="0">
                <a:solidFill>
                  <a:srgbClr val="0000FF"/>
                </a:solidFill>
                <a:latin typeface="Calibri" panose="020F0502020204030204" pitchFamily="34" charset="0"/>
              </a:rPr>
              <a:t>:</a:t>
            </a:r>
          </a:p>
          <a:p>
            <a:pPr>
              <a:buNone/>
            </a:pPr>
            <a:r>
              <a:rPr lang="en-GB" sz="2400" dirty="0" smtClean="0">
                <a:latin typeface="Calibri" panose="020F0502020204030204" pitchFamily="34" charset="0"/>
              </a:rPr>
              <a:t>From 11</a:t>
            </a:r>
            <a:r>
              <a:rPr lang="en-GB" sz="2400" dirty="0">
                <a:latin typeface="Calibri" panose="020F0502020204030204" pitchFamily="34" charset="0"/>
              </a:rPr>
              <a:t>/06</a:t>
            </a:r>
            <a:r>
              <a:rPr lang="en-GB" sz="2400" dirty="0" smtClean="0">
                <a:latin typeface="Calibri" panose="020F0502020204030204" pitchFamily="34" charset="0"/>
              </a:rPr>
              <a:t> </a:t>
            </a:r>
            <a:r>
              <a:rPr lang="en-GB" sz="2400" dirty="0">
                <a:latin typeface="Calibri" panose="020F0502020204030204" pitchFamily="34" charset="0"/>
              </a:rPr>
              <a:t>to 14/06/2019, in order to achieve steam generator steam saturation during </a:t>
            </a:r>
            <a:r>
              <a:rPr lang="en-GB" sz="2400" dirty="0" err="1">
                <a:latin typeface="Calibri" panose="020F0502020204030204" pitchFamily="34" charset="0"/>
              </a:rPr>
              <a:t>hydrotesting</a:t>
            </a:r>
            <a:r>
              <a:rPr lang="en-GB" sz="2400" dirty="0">
                <a:latin typeface="Calibri" panose="020F0502020204030204" pitchFamily="34" charset="0"/>
              </a:rPr>
              <a:t> of the primary circuit, followed by air and helium leak tests, plugs were installed on the secondary side of the steam generators, at the main steam piping inlet (7 per steam generator). These plugs had previously been used at Paluel NPP, and had been checked before dispatch to Nogent. A contractor company fitted the plugs to the steam generators without using a procedure. None of the plugs was found to be defective during installation</a:t>
            </a:r>
            <a:r>
              <a:rPr lang="en-GB" sz="2400" dirty="0" smtClean="0">
                <a:latin typeface="Calibri" panose="020F0502020204030204" pitchFamily="34" charset="0"/>
              </a:rPr>
              <a:t>.</a:t>
            </a:r>
            <a:endParaRPr lang="ru-RU" sz="2400" dirty="0">
              <a:latin typeface="Calibri" panose="020F0502020204030204" pitchFamily="34" charset="0"/>
            </a:endParaRPr>
          </a:p>
          <a:p>
            <a:pPr>
              <a:buNone/>
            </a:pPr>
            <a:r>
              <a:rPr lang="en-GB" sz="2400" dirty="0">
                <a:latin typeface="Calibri" panose="020F0502020204030204" pitchFamily="34" charset="0"/>
              </a:rPr>
              <a:t>From 28/06 to 06/07/2019, primary circuit </a:t>
            </a:r>
            <a:r>
              <a:rPr lang="en-GB" sz="2400" dirty="0" err="1">
                <a:latin typeface="Calibri" panose="020F0502020204030204" pitchFamily="34" charset="0"/>
              </a:rPr>
              <a:t>hydrotesting</a:t>
            </a:r>
            <a:r>
              <a:rPr lang="en-GB" sz="2400" dirty="0">
                <a:latin typeface="Calibri" panose="020F0502020204030204" pitchFamily="34" charset="0"/>
              </a:rPr>
              <a:t> was completed, and the plug elastomer was not replaced</a:t>
            </a:r>
            <a:r>
              <a:rPr lang="en-GB"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81</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6184132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423565"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buNone/>
            </a:pPr>
            <a:r>
              <a:rPr lang="en-GB" sz="2400" dirty="0" smtClean="0">
                <a:latin typeface="Calibri" panose="020F0502020204030204" pitchFamily="34" charset="0"/>
              </a:rPr>
              <a:t>From </a:t>
            </a:r>
            <a:r>
              <a:rPr lang="en-GB" sz="2400" dirty="0">
                <a:latin typeface="Calibri" panose="020F0502020204030204" pitchFamily="34" charset="0"/>
              </a:rPr>
              <a:t>24 to 30/07/2019, helium leak testing of the steam generators was performed.</a:t>
            </a:r>
            <a:endParaRPr lang="ru-RU" sz="2400" dirty="0">
              <a:latin typeface="Calibri" panose="020F0502020204030204" pitchFamily="34" charset="0"/>
            </a:endParaRPr>
          </a:p>
          <a:p>
            <a:pPr>
              <a:buNone/>
            </a:pPr>
            <a:r>
              <a:rPr lang="en-GB" sz="2400" dirty="0">
                <a:latin typeface="Calibri" panose="020F0502020204030204" pitchFamily="34" charset="0"/>
              </a:rPr>
              <a:t>On 02/08/2019, steam generator 44 was depressurised. The main steam piping downstream of the steam generator was not vented to equalise pressure</a:t>
            </a:r>
            <a:r>
              <a:rPr lang="en-GB" sz="2400" dirty="0" smtClean="0">
                <a:latin typeface="Calibri" panose="020F0502020204030204" pitchFamily="34" charset="0"/>
              </a:rPr>
              <a:t>.</a:t>
            </a:r>
            <a:endParaRPr lang="ru-RU" sz="2400" dirty="0">
              <a:latin typeface="Calibri" panose="020F0502020204030204" pitchFamily="34" charset="0"/>
            </a:endParaRPr>
          </a:p>
          <a:p>
            <a:pPr>
              <a:buNone/>
            </a:pPr>
            <a:r>
              <a:rPr lang="en-GB" sz="2400" dirty="0">
                <a:latin typeface="Calibri" panose="020F0502020204030204" pitchFamily="34" charset="0"/>
              </a:rPr>
              <a:t>On 03/08/2019, two contractor workers entered steam generator 44 and began removing the first plug. It was ejected and struck the two workers, who were then forced back against the scaffold deck for a few seconds by the gas escaping from the main steam line. The medical centre took charge of the two workers.</a:t>
            </a:r>
            <a:endParaRPr lang="ru-RU" sz="2400" dirty="0">
              <a:latin typeface="Calibri" panose="020F0502020204030204" pitchFamily="34" charset="0"/>
            </a:endParaRPr>
          </a:p>
          <a:p>
            <a:pPr>
              <a:buNone/>
            </a:pPr>
            <a:r>
              <a:rPr lang="en-GB" sz="2400" dirty="0">
                <a:latin typeface="Calibri" panose="020F0502020204030204" pitchFamily="34" charset="0"/>
              </a:rPr>
              <a:t>The pressure inside the main steam line downstream of steam generator 41 was then checked, and was measured at approximately 1 bar</a:t>
            </a:r>
            <a:r>
              <a:rPr lang="en-GB" sz="2400" dirty="0" smtClean="0">
                <a:latin typeface="Calibri" panose="020F0502020204030204" pitchFamily="34" charset="0"/>
              </a:rPr>
              <a:t>.</a:t>
            </a:r>
            <a:endParaRPr lang="en-GB"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82</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2763853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83</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6" name="Image 5"/>
          <p:cNvPicPr/>
          <p:nvPr/>
        </p:nvPicPr>
        <p:blipFill>
          <a:blip r:embed="rId3"/>
          <a:stretch>
            <a:fillRect/>
          </a:stretch>
        </p:blipFill>
        <p:spPr>
          <a:xfrm>
            <a:off x="495300" y="2107247"/>
            <a:ext cx="3672840" cy="4232593"/>
          </a:xfrm>
          <a:prstGeom prst="rect">
            <a:avLst/>
          </a:prstGeom>
        </p:spPr>
      </p:pic>
      <p:pic>
        <p:nvPicPr>
          <p:cNvPr id="8" name="Image 6"/>
          <p:cNvPicPr/>
          <p:nvPr/>
        </p:nvPicPr>
        <p:blipFill>
          <a:blip r:embed="rId4"/>
          <a:stretch>
            <a:fillRect/>
          </a:stretch>
        </p:blipFill>
        <p:spPr>
          <a:xfrm>
            <a:off x="4373880" y="2122487"/>
            <a:ext cx="4254817" cy="4184015"/>
          </a:xfrm>
          <a:prstGeom prst="rect">
            <a:avLst/>
          </a:prstGeom>
        </p:spPr>
      </p:pic>
      <p:sp>
        <p:nvSpPr>
          <p:cNvPr id="9" name="Прямоугольник 8"/>
          <p:cNvSpPr/>
          <p:nvPr/>
        </p:nvSpPr>
        <p:spPr>
          <a:xfrm>
            <a:off x="495300" y="1389995"/>
            <a:ext cx="3733800" cy="584775"/>
          </a:xfrm>
          <a:prstGeom prst="rect">
            <a:avLst/>
          </a:prstGeom>
        </p:spPr>
        <p:txBody>
          <a:bodyPr wrap="square">
            <a:spAutoFit/>
          </a:bodyPr>
          <a:lstStyle/>
          <a:p>
            <a:pPr marL="165100" algn="ctr">
              <a:spcAft>
                <a:spcPts val="0"/>
              </a:spcAft>
            </a:pPr>
            <a:r>
              <a:rPr lang="en-US" sz="1600" b="1" dirty="0" smtClean="0">
                <a:solidFill>
                  <a:srgbClr val="000000"/>
                </a:solidFill>
                <a:latin typeface="Calibri" panose="020F0502020204030204" pitchFamily="34" charset="0"/>
                <a:ea typeface="Times New Roman" panose="02020603050405020304" pitchFamily="18" charset="0"/>
              </a:rPr>
              <a:t>Operating </a:t>
            </a:r>
            <a:r>
              <a:rPr lang="en-US" sz="1600" b="1" dirty="0" err="1" smtClean="0">
                <a:solidFill>
                  <a:srgbClr val="000000"/>
                </a:solidFill>
                <a:latin typeface="Calibri" panose="020F0502020204030204" pitchFamily="34" charset="0"/>
                <a:ea typeface="Times New Roman" panose="02020603050405020304" pitchFamily="18" charset="0"/>
              </a:rPr>
              <a:t>diagramme</a:t>
            </a:r>
            <a:r>
              <a:rPr lang="en-US" sz="1600" b="1" dirty="0" smtClean="0">
                <a:solidFill>
                  <a:srgbClr val="000000"/>
                </a:solidFill>
                <a:latin typeface="Calibri" panose="020F0502020204030204" pitchFamily="34" charset="0"/>
                <a:ea typeface="Times New Roman" panose="02020603050405020304" pitchFamily="18" charset="0"/>
              </a:rPr>
              <a:t> of the SG</a:t>
            </a:r>
          </a:p>
          <a:p>
            <a:pPr marL="165100" algn="ctr">
              <a:spcAft>
                <a:spcPts val="0"/>
              </a:spcAft>
            </a:pPr>
            <a:r>
              <a:rPr lang="ru-RU" sz="1600" b="1" dirty="0" smtClean="0">
                <a:solidFill>
                  <a:srgbClr val="000000"/>
                </a:solidFill>
                <a:latin typeface="Calibri" panose="020F0502020204030204" pitchFamily="34" charset="0"/>
                <a:ea typeface="Calibri" panose="020F0502020204030204" pitchFamily="34" charset="0"/>
              </a:rPr>
              <a:t>(VVP </a:t>
            </a:r>
            <a:r>
              <a:rPr lang="ru-RU" sz="1600" b="1" dirty="0">
                <a:solidFill>
                  <a:srgbClr val="000000"/>
                </a:solidFill>
                <a:latin typeface="Calibri" panose="020F0502020204030204" pitchFamily="34" charset="0"/>
                <a:ea typeface="Calibri" panose="020F0502020204030204" pitchFamily="34" charset="0"/>
              </a:rPr>
              <a:t>= </a:t>
            </a:r>
            <a:r>
              <a:rPr lang="en-US" sz="1600" b="1" dirty="0" smtClean="0">
                <a:solidFill>
                  <a:srgbClr val="000000"/>
                </a:solidFill>
                <a:latin typeface="Calibri" panose="020F0502020204030204" pitchFamily="34" charset="0"/>
                <a:ea typeface="Calibri" panose="020F0502020204030204" pitchFamily="34" charset="0"/>
              </a:rPr>
              <a:t>Main Steam System</a:t>
            </a:r>
            <a:r>
              <a:rPr lang="ru-RU" sz="1600" b="1" dirty="0" smtClean="0">
                <a:solidFill>
                  <a:srgbClr val="000000"/>
                </a:solidFill>
                <a:latin typeface="Calibri" panose="020F0502020204030204" pitchFamily="34" charset="0"/>
                <a:ea typeface="Calibri" panose="020F0502020204030204" pitchFamily="34" charset="0"/>
              </a:rPr>
              <a:t>)</a:t>
            </a:r>
            <a:endParaRPr lang="ru-RU" sz="1600" b="1" dirty="0"/>
          </a:p>
        </p:txBody>
      </p:sp>
      <p:sp>
        <p:nvSpPr>
          <p:cNvPr id="10" name="Прямоугольник 9"/>
          <p:cNvSpPr/>
          <p:nvPr/>
        </p:nvSpPr>
        <p:spPr>
          <a:xfrm>
            <a:off x="5804837" y="1666994"/>
            <a:ext cx="1003801" cy="338554"/>
          </a:xfrm>
          <a:prstGeom prst="rect">
            <a:avLst/>
          </a:prstGeom>
        </p:spPr>
        <p:txBody>
          <a:bodyPr wrap="none">
            <a:spAutoFit/>
          </a:bodyPr>
          <a:lstStyle/>
          <a:p>
            <a:r>
              <a:rPr lang="en-US" sz="1600" b="1" dirty="0" smtClean="0">
                <a:solidFill>
                  <a:srgbClr val="000000"/>
                </a:solidFill>
                <a:latin typeface="Calibri" panose="020F0502020204030204" pitchFamily="34" charset="0"/>
                <a:ea typeface="Times New Roman" panose="02020603050405020304" pitchFamily="18" charset="0"/>
              </a:rPr>
              <a:t>Plug used</a:t>
            </a:r>
            <a:endParaRPr lang="ru-RU" sz="1600" b="1" dirty="0"/>
          </a:p>
        </p:txBody>
      </p:sp>
    </p:spTree>
    <p:extLst>
      <p:ext uri="{BB962C8B-B14F-4D97-AF65-F5344CB8AC3E}">
        <p14:creationId xmlns:p14="http://schemas.microsoft.com/office/powerpoint/2010/main" val="26511792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84</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pic>
        <p:nvPicPr>
          <p:cNvPr id="6" name="Image 10"/>
          <p:cNvPicPr/>
          <p:nvPr/>
        </p:nvPicPr>
        <p:blipFill>
          <a:blip r:embed="rId3"/>
          <a:stretch>
            <a:fillRect/>
          </a:stretch>
        </p:blipFill>
        <p:spPr>
          <a:xfrm>
            <a:off x="617220" y="1930400"/>
            <a:ext cx="2848610" cy="4599940"/>
          </a:xfrm>
          <a:prstGeom prst="rect">
            <a:avLst/>
          </a:prstGeom>
        </p:spPr>
      </p:pic>
      <p:pic>
        <p:nvPicPr>
          <p:cNvPr id="8" name="Picture 1"/>
          <p:cNvPicPr/>
          <p:nvPr/>
        </p:nvPicPr>
        <p:blipFill>
          <a:blip r:embed="rId4" cstate="print"/>
          <a:srcRect/>
          <a:stretch>
            <a:fillRect/>
          </a:stretch>
        </p:blipFill>
        <p:spPr bwMode="auto">
          <a:xfrm>
            <a:off x="4861242" y="3665221"/>
            <a:ext cx="3716088" cy="2659062"/>
          </a:xfrm>
          <a:prstGeom prst="rect">
            <a:avLst/>
          </a:prstGeom>
          <a:noFill/>
          <a:ln w="9525">
            <a:noFill/>
            <a:miter lim="800000"/>
            <a:headEnd/>
            <a:tailEnd/>
          </a:ln>
        </p:spPr>
      </p:pic>
      <p:sp>
        <p:nvSpPr>
          <p:cNvPr id="9" name="Прямоугольник 8"/>
          <p:cNvSpPr/>
          <p:nvPr/>
        </p:nvSpPr>
        <p:spPr>
          <a:xfrm>
            <a:off x="4831080" y="2846755"/>
            <a:ext cx="3741420" cy="584775"/>
          </a:xfrm>
          <a:prstGeom prst="rect">
            <a:avLst/>
          </a:prstGeom>
        </p:spPr>
        <p:txBody>
          <a:bodyPr wrap="square">
            <a:spAutoFit/>
          </a:bodyPr>
          <a:lstStyle/>
          <a:p>
            <a:pPr algn="ctr"/>
            <a:r>
              <a:rPr lang="en-US" sz="1600" b="1" dirty="0" smtClean="0">
                <a:solidFill>
                  <a:srgbClr val="000000"/>
                </a:solidFill>
                <a:latin typeface="Calibri" panose="020F0502020204030204" pitchFamily="34" charset="0"/>
                <a:ea typeface="Calibri" panose="020F0502020204030204" pitchFamily="34" charset="0"/>
              </a:rPr>
              <a:t>Steam outlet nozzles, inner face of the SG secondary side</a:t>
            </a:r>
            <a:endParaRPr lang="ru-RU" sz="1600" b="1" dirty="0"/>
          </a:p>
        </p:txBody>
      </p:sp>
      <p:sp>
        <p:nvSpPr>
          <p:cNvPr id="4" name="Прямоугольник 3"/>
          <p:cNvSpPr/>
          <p:nvPr/>
        </p:nvSpPr>
        <p:spPr>
          <a:xfrm>
            <a:off x="617220" y="1371426"/>
            <a:ext cx="2848610" cy="584775"/>
          </a:xfrm>
          <a:prstGeom prst="rect">
            <a:avLst/>
          </a:prstGeom>
        </p:spPr>
        <p:txBody>
          <a:bodyPr wrap="square">
            <a:spAutoFit/>
          </a:bodyPr>
          <a:lstStyle/>
          <a:p>
            <a:pPr algn="ctr"/>
            <a:r>
              <a:rPr lang="en-US" sz="1600" b="1" dirty="0" smtClean="0">
                <a:solidFill>
                  <a:srgbClr val="000000"/>
                </a:solidFill>
                <a:latin typeface="Calibri" panose="020F0502020204030204" pitchFamily="34" charset="0"/>
                <a:ea typeface="Calibri" panose="020F0502020204030204" pitchFamily="34" charset="0"/>
              </a:rPr>
              <a:t>Representation of the worker inside the SG</a:t>
            </a:r>
            <a:endParaRPr lang="ru-RU" sz="1600" b="1" dirty="0"/>
          </a:p>
        </p:txBody>
      </p:sp>
    </p:spTree>
    <p:extLst>
      <p:ext uri="{BB962C8B-B14F-4D97-AF65-F5344CB8AC3E}">
        <p14:creationId xmlns:p14="http://schemas.microsoft.com/office/powerpoint/2010/main" val="10466527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Analysis and comments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GB" sz="2400" dirty="0" smtClean="0">
                <a:latin typeface="Calibri" panose="020F0502020204030204" pitchFamily="34" charset="0"/>
              </a:rPr>
              <a:t>The </a:t>
            </a:r>
            <a:r>
              <a:rPr lang="en-GB" sz="2400" dirty="0">
                <a:latin typeface="Calibri" panose="020F0502020204030204" pitchFamily="34" charset="0"/>
              </a:rPr>
              <a:t>following </a:t>
            </a:r>
            <a:r>
              <a:rPr lang="en-GB" sz="2400" i="1" dirty="0">
                <a:latin typeface="Calibri" panose="020F0502020204030204" pitchFamily="34" charset="0"/>
              </a:rPr>
              <a:t>root causes </a:t>
            </a:r>
            <a:r>
              <a:rPr lang="en-GB" sz="2400" dirty="0">
                <a:latin typeface="Calibri" panose="020F0502020204030204" pitchFamily="34" charset="0"/>
              </a:rPr>
              <a:t>were identified:</a:t>
            </a:r>
            <a:endParaRPr lang="ru-RU" sz="2400" dirty="0">
              <a:latin typeface="Calibri" panose="020F0502020204030204" pitchFamily="34" charset="0"/>
            </a:endParaRPr>
          </a:p>
          <a:p>
            <a:pPr>
              <a:spcBef>
                <a:spcPts val="300"/>
              </a:spcBef>
              <a:buClrTx/>
              <a:buSzTx/>
              <a:buNone/>
            </a:pPr>
            <a:r>
              <a:rPr lang="ru-RU" sz="2400" dirty="0" smtClean="0">
                <a:latin typeface="Calibri" panose="020F0502020204030204" pitchFamily="34" charset="0"/>
              </a:rPr>
              <a:t>- </a:t>
            </a:r>
            <a:r>
              <a:rPr lang="en-GB" sz="2400" dirty="0" smtClean="0">
                <a:latin typeface="Calibri" panose="020F0502020204030204" pitchFamily="34" charset="0"/>
              </a:rPr>
              <a:t>The </a:t>
            </a:r>
            <a:r>
              <a:rPr lang="en-GB" sz="2400" dirty="0">
                <a:latin typeface="Calibri" panose="020F0502020204030204" pitchFamily="34" charset="0"/>
              </a:rPr>
              <a:t>workers did not have a procedure for the installation and removal of the plugs.</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The </a:t>
            </a:r>
            <a:r>
              <a:rPr lang="en-GB" sz="2400" dirty="0">
                <a:latin typeface="Calibri" panose="020F0502020204030204" pitchFamily="34" charset="0"/>
              </a:rPr>
              <a:t>corporate baseline specifying the conditions for usage, management and maintenance of the plugs had not been correctly implemented on site. In particular, the baseline stipulated that if the plugs were being used for primary circuit </a:t>
            </a:r>
            <a:r>
              <a:rPr lang="en-GB" sz="2400" dirty="0" err="1">
                <a:latin typeface="Calibri" panose="020F0502020204030204" pitchFamily="34" charset="0"/>
              </a:rPr>
              <a:t>hydrotesting</a:t>
            </a:r>
            <a:r>
              <a:rPr lang="en-GB" sz="2400" dirty="0">
                <a:latin typeface="Calibri" panose="020F0502020204030204" pitchFamily="34" charset="0"/>
              </a:rPr>
              <a:t>, then the elastomer should systematically be replaced</a:t>
            </a:r>
            <a:r>
              <a:rPr lang="en-GB" sz="2400" dirty="0" smtClean="0">
                <a:latin typeface="Calibri" panose="020F0502020204030204" pitchFamily="34" charset="0"/>
              </a:rPr>
              <a:t>.</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There </a:t>
            </a:r>
            <a:r>
              <a:rPr lang="en-GB" sz="2400" dirty="0">
                <a:latin typeface="Calibri" panose="020F0502020204030204" pitchFamily="34" charset="0"/>
              </a:rPr>
              <a:t>was no formal operating experience available in corporate databases for plug removal and installation activities</a:t>
            </a:r>
            <a:r>
              <a:rPr lang="en-GB"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85</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2620574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GB" sz="2400" dirty="0" smtClean="0">
                <a:latin typeface="Calibri" panose="020F0502020204030204" pitchFamily="34" charset="0"/>
              </a:rPr>
              <a:t>- </a:t>
            </a:r>
            <a:r>
              <a:rPr lang="en-GB" sz="2400" dirty="0">
                <a:latin typeface="Calibri" panose="020F0502020204030204" pitchFamily="34" charset="0"/>
              </a:rPr>
              <a:t>The requalification tests performed during most of July, subsequent to the refurbishment of the digital part of the reactor protection system, meant that all the pressure sensors for the main steam system were unavailable, thereby preventing the detection at the time of rising pressure in the main steam line piping</a:t>
            </a:r>
            <a:r>
              <a:rPr lang="en-GB" sz="2400" dirty="0" smtClean="0">
                <a:latin typeface="Calibri" panose="020F0502020204030204" pitchFamily="34" charset="0"/>
              </a:rPr>
              <a:t>.</a:t>
            </a:r>
            <a:endParaRPr lang="en-US"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86</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5119213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ct val="0"/>
              </a:spcBef>
              <a:buClrTx/>
              <a:buSzTx/>
              <a:buNone/>
            </a:pPr>
            <a:r>
              <a:rPr lang="en-US" altLang="ru-RU" sz="2300" b="1" i="1" dirty="0" smtClean="0">
                <a:solidFill>
                  <a:srgbClr val="0000FF"/>
                </a:solidFill>
                <a:latin typeface="Calibri" panose="020F0502020204030204" pitchFamily="34" charset="0"/>
              </a:rPr>
              <a:t>Actions</a:t>
            </a:r>
            <a:r>
              <a:rPr lang="ru-RU" altLang="ru-RU" sz="2300" b="1" i="1" dirty="0" smtClean="0">
                <a:solidFill>
                  <a:srgbClr val="0000FF"/>
                </a:solidFill>
                <a:latin typeface="Calibri" panose="020F0502020204030204" pitchFamily="34" charset="0"/>
              </a:rPr>
              <a:t>:</a:t>
            </a:r>
            <a:endParaRPr lang="ru-RU" altLang="ru-RU" sz="2300" b="1" i="1" dirty="0">
              <a:solidFill>
                <a:srgbClr val="0000FF"/>
              </a:solidFill>
              <a:latin typeface="Calibri" panose="020F0502020204030204" pitchFamily="34" charset="0"/>
            </a:endParaRPr>
          </a:p>
          <a:p>
            <a:pPr>
              <a:spcBef>
                <a:spcPts val="300"/>
              </a:spcBef>
              <a:buClrTx/>
              <a:buSzTx/>
              <a:buNone/>
            </a:pPr>
            <a:r>
              <a:rPr lang="en-US" sz="2400" dirty="0" smtClean="0">
                <a:latin typeface="Calibri" panose="020F0502020204030204" pitchFamily="34" charset="0"/>
              </a:rPr>
              <a:t>- Rapid </a:t>
            </a:r>
            <a:r>
              <a:rPr lang="en-US" sz="2400" dirty="0">
                <a:latin typeface="Calibri" panose="020F0502020204030204" pitchFamily="34" charset="0"/>
              </a:rPr>
              <a:t>feedback report (RER) sent to other sites and to the Nuclear Corporate Engineering and Maintenance Support Units</a:t>
            </a:r>
            <a:r>
              <a:rPr lang="en-US" sz="2400" dirty="0" smtClean="0">
                <a:latin typeface="Calibri" panose="020F0502020204030204" pitchFamily="34" charset="0"/>
              </a:rPr>
              <a:t>.</a:t>
            </a:r>
          </a:p>
          <a:p>
            <a:pPr lvl="0">
              <a:spcBef>
                <a:spcPts val="300"/>
              </a:spcBef>
              <a:buClrTx/>
              <a:buSzTx/>
              <a:buNone/>
            </a:pPr>
            <a:r>
              <a:rPr lang="en-GB" sz="2400" dirty="0" smtClean="0">
                <a:latin typeface="Calibri" panose="020F0502020204030204" pitchFamily="34" charset="0"/>
              </a:rPr>
              <a:t>- Verification </a:t>
            </a:r>
            <a:r>
              <a:rPr lang="en-GB" sz="2400" dirty="0">
                <a:latin typeface="Calibri" panose="020F0502020204030204" pitchFamily="34" charset="0"/>
              </a:rPr>
              <a:t>of the pressure in the steam pipes of the remaining steam generators still fitted with a plug</a:t>
            </a:r>
            <a:r>
              <a:rPr lang="en-GB" sz="2400" dirty="0" smtClean="0">
                <a:latin typeface="Calibri" panose="020F0502020204030204" pitchFamily="34" charset="0"/>
              </a:rPr>
              <a:t>.</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Amendment </a:t>
            </a:r>
            <a:r>
              <a:rPr lang="en-GB" sz="2400" dirty="0">
                <a:latin typeface="Calibri" panose="020F0502020204030204" pitchFamily="34" charset="0"/>
              </a:rPr>
              <a:t>of the risk assessment for installation/removal of main steam line plugs by adding the ‘risk of pressure</a:t>
            </a:r>
            <a:r>
              <a:rPr lang="en-GB" sz="2400" dirty="0" smtClean="0">
                <a:latin typeface="Calibri" panose="020F0502020204030204" pitchFamily="34" charset="0"/>
              </a:rPr>
              <a:t>’.</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Amendment </a:t>
            </a:r>
            <a:r>
              <a:rPr lang="en-GB" sz="2400" dirty="0">
                <a:latin typeface="Calibri" panose="020F0502020204030204" pitchFamily="34" charset="0"/>
              </a:rPr>
              <a:t>of the tagging permits used for restoring the steam generators to compliance status after helium leak tests, by adding details of the valves to be opened in the steam piping, as well as an instruction to check the absence of pressure on the sensors fitted to these pipes</a:t>
            </a:r>
            <a:r>
              <a:rPr lang="en-GB" sz="2400" dirty="0" smtClean="0">
                <a:latin typeface="Calibri" panose="020F0502020204030204" pitchFamily="34" charset="0"/>
              </a:rPr>
              <a:t>.</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87</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42306191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353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lvl="0">
              <a:spcBef>
                <a:spcPts val="300"/>
              </a:spcBef>
              <a:buClrTx/>
              <a:buSzTx/>
              <a:buNone/>
            </a:pPr>
            <a:r>
              <a:rPr lang="en-GB" sz="2400" dirty="0" smtClean="0">
                <a:latin typeface="Calibri" panose="020F0502020204030204" pitchFamily="34" charset="0"/>
              </a:rPr>
              <a:t>- Creation </a:t>
            </a:r>
            <a:r>
              <a:rPr lang="en-GB" sz="2400" dirty="0">
                <a:latin typeface="Calibri" panose="020F0502020204030204" pitchFamily="34" charset="0"/>
              </a:rPr>
              <a:t>of a procedure for the installation/removal of main steam system plugs.</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Implementation </a:t>
            </a:r>
            <a:r>
              <a:rPr lang="en-GB" sz="2400" dirty="0">
                <a:latin typeface="Calibri" panose="020F0502020204030204" pitchFamily="34" charset="0"/>
              </a:rPr>
              <a:t>of the corporate baseline specifying the conditions for using, managing and maintaining the plugs.</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Replacement </a:t>
            </a:r>
            <a:r>
              <a:rPr lang="en-GB" sz="2400" dirty="0">
                <a:latin typeface="Calibri" panose="020F0502020204030204" pitchFamily="34" charset="0"/>
              </a:rPr>
              <a:t>of the elastomer in the main steam line plugs after their use during the coming unit 2 outage.</a:t>
            </a:r>
            <a:endParaRPr lang="ru-RU" sz="2400" dirty="0">
              <a:latin typeface="Calibri" panose="020F0502020204030204" pitchFamily="34" charset="0"/>
            </a:endParaRPr>
          </a:p>
          <a:p>
            <a:pPr lvl="0">
              <a:spcBef>
                <a:spcPts val="300"/>
              </a:spcBef>
              <a:buClrTx/>
              <a:buSzTx/>
              <a:buNone/>
            </a:pPr>
            <a:r>
              <a:rPr lang="en-GB" sz="2400" dirty="0" smtClean="0">
                <a:latin typeface="Calibri" panose="020F0502020204030204" pitchFamily="34" charset="0"/>
              </a:rPr>
              <a:t>- Amendment </a:t>
            </a:r>
            <a:r>
              <a:rPr lang="en-GB" sz="2400" dirty="0">
                <a:latin typeface="Calibri" panose="020F0502020204030204" pitchFamily="34" charset="0"/>
              </a:rPr>
              <a:t>of helium leak test work permits, by adding a verification of the pressure in piping downstream of the main steam system plugs.</a:t>
            </a:r>
            <a:endParaRPr lang="ru-RU"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Nogent-1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88</a:t>
            </a:fld>
            <a:endParaRPr lang="en-US" altLang="ru-RU" dirty="0"/>
          </a:p>
        </p:txBody>
      </p:sp>
      <p:sp>
        <p:nvSpPr>
          <p:cNvPr id="7"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5168579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ъект 2"/>
          <p:cNvSpPr>
            <a:spLocks noGrp="1"/>
          </p:cNvSpPr>
          <p:nvPr>
            <p:ph idx="1"/>
          </p:nvPr>
        </p:nvSpPr>
        <p:spPr>
          <a:xfrm>
            <a:off x="450274" y="2639736"/>
            <a:ext cx="8028710" cy="1142563"/>
          </a:xfrm>
        </p:spPr>
        <p:txBody>
          <a:bodyPr>
            <a:normAutofit/>
          </a:bodyPr>
          <a:lstStyle/>
          <a:p>
            <a:pPr marL="0" indent="0" algn="ctr">
              <a:buNone/>
            </a:pPr>
            <a:r>
              <a:rPr lang="en-US" altLang="ru-RU" sz="2800" dirty="0">
                <a:latin typeface="Calibri" panose="020F0502020204030204" pitchFamily="34" charset="0"/>
              </a:rPr>
              <a:t>Information prepared by </a:t>
            </a:r>
            <a:br>
              <a:rPr lang="en-US" altLang="ru-RU" sz="2800" dirty="0">
                <a:latin typeface="Calibri" panose="020F0502020204030204" pitchFamily="34" charset="0"/>
              </a:rPr>
            </a:br>
            <a:r>
              <a:rPr lang="en-US" altLang="ru-RU" sz="2800" dirty="0">
                <a:latin typeface="Calibri" panose="020F0502020204030204" pitchFamily="34" charset="0"/>
              </a:rPr>
              <a:t>WANO-MC OE Group staff</a:t>
            </a:r>
            <a:endParaRPr lang="ru-RU" altLang="ru-RU" sz="2800" dirty="0">
              <a:latin typeface="Calibri" panose="020F0502020204030204" pitchFamily="34" charset="0"/>
            </a:endParaRPr>
          </a:p>
          <a:p>
            <a:pPr marL="0" indent="0" algn="ctr">
              <a:buFont typeface="Wingdings" panose="05000000000000000000" pitchFamily="2" charset="2"/>
              <a:buNone/>
            </a:pPr>
            <a:endParaRPr lang="ru-RU" altLang="ru-RU" sz="2800" dirty="0" smtClean="0">
              <a:latin typeface="Calibri" panose="020F0502020204030204" pitchFamily="34" charset="0"/>
            </a:endParaRPr>
          </a:p>
        </p:txBody>
      </p:sp>
      <p:sp>
        <p:nvSpPr>
          <p:cNvPr id="4" name="Номер слайда 3"/>
          <p:cNvSpPr>
            <a:spLocks noGrp="1"/>
          </p:cNvSpPr>
          <p:nvPr>
            <p:ph type="sldNum" sz="quarter" idx="11"/>
          </p:nvPr>
        </p:nvSpPr>
        <p:spPr/>
        <p:txBody>
          <a:bodyPr/>
          <a:lstStyle/>
          <a:p>
            <a:fld id="{1E358FE7-90FA-4A1B-8D62-E9035EBA7248}" type="slidenum">
              <a:rPr lang="en-US" altLang="ru-RU" smtClean="0"/>
              <a:pPr/>
              <a:t>89</a:t>
            </a:fld>
            <a:endParaRPr lang="en-US" altLang="ru-RU" dirty="0"/>
          </a:p>
        </p:txBody>
      </p:sp>
      <p:sp>
        <p:nvSpPr>
          <p:cNvPr id="5"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25023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3"/>
          <p:cNvSpPr>
            <a:spLocks noChangeArrowheads="1"/>
          </p:cNvSpPr>
          <p:nvPr/>
        </p:nvSpPr>
        <p:spPr bwMode="auto">
          <a:xfrm>
            <a:off x="277090" y="1366553"/>
            <a:ext cx="853440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2BA"/>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rgbClr val="0052BA"/>
              </a:buClr>
              <a:buSzPct val="75000"/>
              <a:buFont typeface="Wingdings 3" panose="05040102010807070707" pitchFamily="18" charset="2"/>
              <a:buChar char="Æ"/>
              <a:defRPr sz="2400">
                <a:solidFill>
                  <a:schemeClr val="tx1"/>
                </a:solidFill>
                <a:latin typeface="Arial" panose="020B0604020202020204" pitchFamily="34" charset="0"/>
              </a:defRPr>
            </a:lvl2pPr>
            <a:lvl3pPr marL="1143000" indent="-228600">
              <a:spcBef>
                <a:spcPct val="20000"/>
              </a:spcBef>
              <a:buClr>
                <a:srgbClr val="0052BA"/>
              </a:buClr>
              <a:buSzPct val="75000"/>
              <a:buFont typeface="Wingdings 2" panose="05020102010507070707" pitchFamily="18" charset="2"/>
              <a:buChar char="è"/>
              <a:defRPr sz="2000">
                <a:solidFill>
                  <a:schemeClr val="tx1"/>
                </a:solidFill>
                <a:latin typeface="Arial" panose="020B0604020202020204" pitchFamily="34" charset="0"/>
              </a:defRPr>
            </a:lvl3pPr>
            <a:lvl4pPr marL="1600200" indent="-228600">
              <a:spcBef>
                <a:spcPct val="20000"/>
              </a:spcBef>
              <a:buClr>
                <a:srgbClr val="0052BA"/>
              </a:buClr>
              <a:buSzPct val="75000"/>
              <a:buFont typeface="Wingdings" panose="05000000000000000000" pitchFamily="2" charset="2"/>
              <a:buChar char="u"/>
              <a:defRPr>
                <a:solidFill>
                  <a:schemeClr val="tx1"/>
                </a:solidFill>
                <a:latin typeface="Arial" panose="020B0604020202020204" pitchFamily="34" charset="0"/>
              </a:defRPr>
            </a:lvl4pPr>
            <a:lvl5pPr marL="2057400" indent="-228600">
              <a:spcBef>
                <a:spcPct val="20000"/>
              </a:spcBef>
              <a:buClr>
                <a:srgbClr val="0052BA"/>
              </a:buClr>
              <a:buSzPct val="75000"/>
              <a:buFont typeface="Wingdings" panose="05000000000000000000" pitchFamily="2" charset="2"/>
              <a:buChar char="ð"/>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2BA"/>
              </a:buClr>
              <a:buSzPct val="75000"/>
              <a:buFont typeface="Wingdings" panose="05000000000000000000" pitchFamily="2" charset="2"/>
              <a:buChar char="ð"/>
              <a:defRPr>
                <a:solidFill>
                  <a:schemeClr val="tx1"/>
                </a:solidFill>
                <a:latin typeface="Arial" panose="020B0604020202020204" pitchFamily="34" charset="0"/>
              </a:defRPr>
            </a:lvl9pPr>
          </a:lstStyle>
          <a:p>
            <a:pPr>
              <a:spcBef>
                <a:spcPts val="300"/>
              </a:spcBef>
              <a:buClrTx/>
              <a:buSzTx/>
              <a:buNone/>
            </a:pPr>
            <a:r>
              <a:rPr lang="en-US" sz="2400" i="1" dirty="0" smtClean="0">
                <a:latin typeface="Calibri" panose="020F0502020204030204" pitchFamily="34" charset="0"/>
              </a:rPr>
              <a:t>Contributor</a:t>
            </a:r>
            <a:r>
              <a:rPr lang="en-US" sz="2400" dirty="0" smtClean="0">
                <a:latin typeface="Calibri" panose="020F0502020204030204" pitchFamily="34" charset="0"/>
              </a:rPr>
              <a:t> </a:t>
            </a:r>
            <a:r>
              <a:rPr lang="en-US" sz="2400" dirty="0">
                <a:latin typeface="Calibri" panose="020F0502020204030204" pitchFamily="34" charset="0"/>
              </a:rPr>
              <a:t>were stressful environment and lack of HU tools use</a:t>
            </a:r>
            <a:r>
              <a:rPr lang="en-US" sz="2400" dirty="0" smtClean="0">
                <a:latin typeface="Calibri" panose="020F0502020204030204" pitchFamily="34" charset="0"/>
              </a:rPr>
              <a:t>.</a:t>
            </a:r>
            <a:endParaRPr lang="ru-RU" sz="2400" dirty="0" smtClean="0">
              <a:latin typeface="Calibri" panose="020F0502020204030204" pitchFamily="34" charset="0"/>
            </a:endParaRPr>
          </a:p>
          <a:p>
            <a:pPr>
              <a:spcBef>
                <a:spcPts val="300"/>
              </a:spcBef>
              <a:buClrTx/>
              <a:buSzTx/>
              <a:buNone/>
            </a:pPr>
            <a:r>
              <a:rPr lang="en-US" sz="2400" dirty="0" smtClean="0">
                <a:latin typeface="Calibri" panose="020F0502020204030204" pitchFamily="34" charset="0"/>
              </a:rPr>
              <a:t>Corrective </a:t>
            </a:r>
            <a:r>
              <a:rPr lang="en-US" sz="2400" dirty="0">
                <a:latin typeface="Calibri" panose="020F0502020204030204" pitchFamily="34" charset="0"/>
              </a:rPr>
              <a:t>actions were adaptation of local alarms to on-going job, and shortening of the telescope detector calibration interval</a:t>
            </a:r>
            <a:r>
              <a:rPr lang="en-US" sz="2400" dirty="0" smtClean="0">
                <a:latin typeface="Calibri" panose="020F0502020204030204" pitchFamily="34" charset="0"/>
              </a:rPr>
              <a:t>.</a:t>
            </a:r>
            <a:endParaRPr lang="ru-RU" sz="2400" dirty="0" smtClean="0">
              <a:latin typeface="Calibri" panose="020F0502020204030204" pitchFamily="34" charset="0"/>
            </a:endParaRPr>
          </a:p>
          <a:p>
            <a:pPr>
              <a:spcBef>
                <a:spcPts val="300"/>
              </a:spcBef>
              <a:buClrTx/>
              <a:buSzTx/>
              <a:buNone/>
            </a:pPr>
            <a:r>
              <a:rPr lang="en-US" sz="2400" dirty="0" smtClean="0">
                <a:latin typeface="Calibri" panose="020F0502020204030204" pitchFamily="34" charset="0"/>
              </a:rPr>
              <a:t>INES </a:t>
            </a:r>
            <a:r>
              <a:rPr lang="en-US" sz="2400" dirty="0">
                <a:latin typeface="Calibri" panose="020F0502020204030204" pitchFamily="34" charset="0"/>
              </a:rPr>
              <a:t>1 </a:t>
            </a:r>
            <a:r>
              <a:rPr lang="en-US" sz="2400" dirty="0" smtClean="0">
                <a:latin typeface="Calibri" panose="020F0502020204030204" pitchFamily="34" charset="0"/>
              </a:rPr>
              <a:t>event.</a:t>
            </a:r>
            <a:endParaRPr lang="en-GB" sz="2400" dirty="0">
              <a:latin typeface="Calibri" panose="020F0502020204030204" pitchFamily="34" charset="0"/>
            </a:endParaRPr>
          </a:p>
        </p:txBody>
      </p:sp>
      <p:sp>
        <p:nvSpPr>
          <p:cNvPr id="5" name="Заголовок 1"/>
          <p:cNvSpPr>
            <a:spLocks noGrp="1"/>
          </p:cNvSpPr>
          <p:nvPr>
            <p:ph type="title"/>
          </p:nvPr>
        </p:nvSpPr>
        <p:spPr>
          <a:xfrm>
            <a:off x="97273" y="309135"/>
            <a:ext cx="7495019" cy="609600"/>
          </a:xfrm>
        </p:spPr>
        <p:txBody>
          <a:bodyPr/>
          <a:lstStyle/>
          <a:p>
            <a:pPr algn="ctr"/>
            <a:r>
              <a:rPr lang="en-US" altLang="en-US" sz="3200" dirty="0">
                <a:latin typeface="Calibri" panose="020F0502020204030204" pitchFamily="34" charset="0"/>
              </a:rPr>
              <a:t>Event at Forsmark-2 NPP</a:t>
            </a:r>
            <a:endParaRPr lang="en-GB" altLang="en-US" dirty="0" smtClean="0">
              <a:latin typeface="Calibri" panose="020F0502020204030204" pitchFamily="34" charset="0"/>
            </a:endParaRPr>
          </a:p>
        </p:txBody>
      </p:sp>
      <p:sp>
        <p:nvSpPr>
          <p:cNvPr id="3" name="Номер слайда 2"/>
          <p:cNvSpPr>
            <a:spLocks noGrp="1"/>
          </p:cNvSpPr>
          <p:nvPr>
            <p:ph type="sldNum" sz="quarter" idx="11"/>
          </p:nvPr>
        </p:nvSpPr>
        <p:spPr/>
        <p:txBody>
          <a:bodyPr/>
          <a:lstStyle/>
          <a:p>
            <a:fld id="{CF0B9A92-F4E1-4039-BF29-24BCE2E3EEAA}" type="slidenum">
              <a:rPr lang="en-US" altLang="ru-RU" smtClean="0"/>
              <a:pPr/>
              <a:t>9</a:t>
            </a:fld>
            <a:endParaRPr lang="en-US" altLang="ru-RU" dirty="0"/>
          </a:p>
        </p:txBody>
      </p:sp>
      <p:sp>
        <p:nvSpPr>
          <p:cNvPr id="6" name="Нижний колонтитул 1"/>
          <p:cNvSpPr>
            <a:spLocks noGrp="1"/>
          </p:cNvSpPr>
          <p:nvPr>
            <p:ph type="ftr" sz="quarter" idx="10"/>
          </p:nvPr>
        </p:nvSpPr>
        <p:spPr>
          <a:xfrm>
            <a:off x="2959689" y="6586106"/>
            <a:ext cx="3025483" cy="244184"/>
          </a:xfrm>
        </p:spPr>
        <p:txBody>
          <a:bodyPr/>
          <a:lstStyle/>
          <a:p>
            <a:pPr>
              <a:defRPr/>
            </a:pPr>
            <a:r>
              <a:rPr lang="en-US" sz="1400" b="1" dirty="0" smtClean="0"/>
              <a:t>LIMITED  DISTRIBUTION</a:t>
            </a:r>
            <a:endParaRPr lang="en-US" sz="1400" b="1" dirty="0"/>
          </a:p>
        </p:txBody>
      </p:sp>
    </p:spTree>
    <p:extLst>
      <p:ext uri="{BB962C8B-B14F-4D97-AF65-F5344CB8AC3E}">
        <p14:creationId xmlns:p14="http://schemas.microsoft.com/office/powerpoint/2010/main" val="3082731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rganisation/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mp;TD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eer Review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S&amp;E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28083</TotalTime>
  <Words>5448</Words>
  <Application>Microsoft Office PowerPoint</Application>
  <PresentationFormat>Экран (4:3)</PresentationFormat>
  <Paragraphs>635</Paragraphs>
  <Slides>89</Slides>
  <Notes>83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7</vt:i4>
      </vt:variant>
      <vt:variant>
        <vt:lpstr>Заголовки слайдов</vt:lpstr>
      </vt:variant>
      <vt:variant>
        <vt:i4>89</vt:i4>
      </vt:variant>
    </vt:vector>
  </HeadingPairs>
  <TitlesOfParts>
    <vt:vector size="100" baseType="lpstr">
      <vt:lpstr>Arial</vt:lpstr>
      <vt:lpstr>Calibri</vt:lpstr>
      <vt:lpstr>Times New Roman</vt:lpstr>
      <vt:lpstr>Wingdings</vt:lpstr>
      <vt:lpstr>Organisation/General Theme</vt:lpstr>
      <vt:lpstr>1_OE Theme</vt:lpstr>
      <vt:lpstr>Communications_Theme</vt:lpstr>
      <vt:lpstr>P&amp;TD_Theme</vt:lpstr>
      <vt:lpstr>Peer Review_Theme</vt:lpstr>
      <vt:lpstr>TS&amp;E_Theme</vt:lpstr>
      <vt:lpstr>Blank</vt:lpstr>
      <vt:lpstr>Презентация PowerPoint</vt:lpstr>
      <vt:lpstr>May 2020</vt:lpstr>
      <vt:lpstr>Презентация PowerPoint</vt:lpstr>
      <vt:lpstr>List of Events to Review  (1)</vt:lpstr>
      <vt:lpstr>List of Events to Review  (2)</vt:lpstr>
      <vt:lpstr>List of Events to Review  (3)</vt:lpstr>
      <vt:lpstr>Event at Forsmark-2 NPP</vt:lpstr>
      <vt:lpstr>Event at Forsmark-2 NPP</vt:lpstr>
      <vt:lpstr>Event at Forsmark-2 NPP</vt:lpstr>
      <vt:lpstr>Event at Forsmark-2 NPP</vt:lpstr>
      <vt:lpstr>Event at Forsmark-2 NPP</vt:lpstr>
      <vt:lpstr>Event at Forsmark-2 NPP</vt:lpstr>
      <vt:lpstr>Event at Forsmark-2 NPP</vt:lpstr>
      <vt:lpstr>Event at Forsmark-2 NPP</vt:lpstr>
      <vt:lpstr>Event at Forsmark-2 NPP</vt:lpstr>
      <vt:lpstr>Event at Forsmark-2 NPP</vt:lpstr>
      <vt:lpstr>Event at Forsmark-2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Borssele-1 NPP</vt:lpstr>
      <vt:lpstr>Event at Diablo Canyon-2 NPP</vt:lpstr>
      <vt:lpstr>Event at Diablo Canyon-2 NPP</vt:lpstr>
      <vt:lpstr>Event at Diablo Canyon-2 NPP</vt:lpstr>
      <vt:lpstr>Event at Diablo Canyon-2 NPP</vt:lpstr>
      <vt:lpstr>Event at Diablo Canyon-2 NPP</vt:lpstr>
      <vt:lpstr>Event at Diablo Canyon-2 NPP</vt:lpstr>
      <vt:lpstr>Event at Diablo Canyon-2 NPP</vt:lpstr>
      <vt:lpstr>Event at Point Lepreau-1 NPP</vt:lpstr>
      <vt:lpstr>Event at Point Lepreau-1 NPP</vt:lpstr>
      <vt:lpstr>Event at Point Lepreau-1 NPP</vt:lpstr>
      <vt:lpstr>Event at Point Lepreau-1 NPP</vt:lpstr>
      <vt:lpstr>Event at Point Lepreau-1 NPP</vt:lpstr>
      <vt:lpstr>Event at Point Lepreau-1 NPP</vt:lpstr>
      <vt:lpstr>Event at Point Lepreau-1 NPP</vt:lpstr>
      <vt:lpstr>Event at Point Lepreau-1 NPP</vt:lpstr>
      <vt:lpstr>Event at Point Lepreau-1 NPP</vt:lpstr>
      <vt:lpstr>Event at Point Lepreau-1 NPP</vt:lpstr>
      <vt:lpstr>Event at Point Lepreau-1 NPP</vt:lpstr>
      <vt:lpstr>Event at Point Lepreau-1 NPP</vt:lpstr>
      <vt:lpstr>Event at Civaux-1 NPP</vt:lpstr>
      <vt:lpstr>Event at Civaux-1 NPP</vt:lpstr>
      <vt:lpstr>Event at Civaux-1 NPP</vt:lpstr>
      <vt:lpstr>Event at Civaux-1 NPP</vt:lpstr>
      <vt:lpstr>Event at Civaux-1 NPP</vt:lpstr>
      <vt:lpstr>Event at Civaux-1 NPP</vt:lpstr>
      <vt:lpstr>Event at Civaux-1 NPP</vt:lpstr>
      <vt:lpstr>Event at Cattenom-3 NPP</vt:lpstr>
      <vt:lpstr>Event at Cattenom-3 NPP</vt:lpstr>
      <vt:lpstr>Event at Cattenom-3 NPP</vt:lpstr>
      <vt:lpstr>Event at Cattenom-3 NPP</vt:lpstr>
      <vt:lpstr>Event at Cattenom-3 NPP</vt:lpstr>
      <vt:lpstr>Event at Cattenom-3 NPP</vt:lpstr>
      <vt:lpstr>Event at Cattenom-3 NPP</vt:lpstr>
      <vt:lpstr>Event at Sequoyah-1 NPP</vt:lpstr>
      <vt:lpstr>Event at Sequoyah-1 NPP</vt:lpstr>
      <vt:lpstr>Event at Sequoyah-1 NPP</vt:lpstr>
      <vt:lpstr>Event at Sequoyah-1 NPP</vt:lpstr>
      <vt:lpstr>Event at Sequoyah-1 NPP</vt:lpstr>
      <vt:lpstr>Event at Sequoyah-1 NPP</vt:lpstr>
      <vt:lpstr>Event at Sequoyah-1 NPP</vt:lpstr>
      <vt:lpstr>Event at Sequoyah-1 NPP</vt:lpstr>
      <vt:lpstr>Event at Sequoyah-1 NPP</vt:lpstr>
      <vt:lpstr>Event at Sequoyah-1 NPP</vt:lpstr>
      <vt:lpstr>Event at Sequoyah-1 NPP</vt:lpstr>
      <vt:lpstr>Event at Sequoyah-1 NPP</vt:lpstr>
      <vt:lpstr>Event at Nogent-1 NPP</vt:lpstr>
      <vt:lpstr>Event at Nogent-1 NPP</vt:lpstr>
      <vt:lpstr>Event at Nogent-1 NPP</vt:lpstr>
      <vt:lpstr>Event at Nogent-1 NPP</vt:lpstr>
      <vt:lpstr>Event at Nogent-1 NPP</vt:lpstr>
      <vt:lpstr>Event at Nogent-1 NPP</vt:lpstr>
      <vt:lpstr>Event at Nogent-1 NPP</vt:lpstr>
      <vt:lpstr>Event at Nogent-1 NPP</vt:lpstr>
      <vt:lpstr>Event at Nogent-1 NPP</vt:lpstr>
      <vt:lpstr>Event at Nogent-1 NPP</vt:lpstr>
      <vt:lpstr>Презентация PowerPoint</vt:lpstr>
    </vt:vector>
  </TitlesOfParts>
  <Company>WANO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zhuk@wanomc.ru</dc:creator>
  <cp:lastModifiedBy>Yury Zhuk</cp:lastModifiedBy>
  <cp:revision>3213</cp:revision>
  <cp:lastPrinted>2020-02-19T13:31:26Z</cp:lastPrinted>
  <dcterms:created xsi:type="dcterms:W3CDTF">2016-10-18T13:54:08Z</dcterms:created>
  <dcterms:modified xsi:type="dcterms:W3CDTF">2020-06-26T17:26:42Z</dcterms:modified>
</cp:coreProperties>
</file>