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257" r:id="rId3"/>
    <p:sldId id="258" r:id="rId4"/>
    <p:sldId id="272" r:id="rId5"/>
    <p:sldId id="264" r:id="rId6"/>
    <p:sldId id="269" r:id="rId7"/>
    <p:sldId id="266" r:id="rId8"/>
    <p:sldId id="267" r:id="rId9"/>
    <p:sldId id="274" r:id="rId10"/>
    <p:sldId id="276" r:id="rId11"/>
    <p:sldId id="268" r:id="rId12"/>
    <p:sldId id="275"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hankar, Abbasali" initials="RA"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2" y="-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29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D:\Omid\&#1711;&#1586;&#1575;&#1585;&#1588;%20&#1607;&#1575;\&#1662;&#1585;&#1586;&#1606;&#1578;\wano-izadi\&#1580;&#1583;&#1608;&#1604;%20&#1586;&#1605;&#1575;&#1606;&#1576;&#1606;&#1583;&#1740;%20&#1583;&#1608;&#1585;&#1607;%20&#1607;&#1575;&#1740;%20&#1578;&#1608;&#1602;&#16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Omid\&#1711;&#1586;&#1575;&#1585;&#1588;%20&#1607;&#1575;\&#1662;&#1585;&#1586;&#1606;&#1578;\wano-izadi\&#1580;&#1583;&#1608;&#1604;%20&#1586;&#1605;&#1575;&#1606;&#1576;&#1606;&#1583;&#1740;%20&#1583;&#1608;&#1585;&#1607;%20&#1607;&#1575;&#1740;%20&#1578;&#1608;&#1602;&#16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Omid\&#1711;&#1586;&#1575;&#1585;&#1588;%20&#1607;&#1575;\&#1662;&#1585;&#1586;&#1606;&#1578;\wano-izadi\&#1580;&#1583;&#1608;&#1604;%20&#1586;&#1605;&#1575;&#1606;&#1576;&#1606;&#1583;&#1740;%20&#1583;&#1608;&#1585;&#1607;%20&#1607;&#1575;&#1740;%20&#1578;&#1608;&#1602;&#16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4.5465879265091866E-2"/>
          <c:y val="3.2786885245901641E-2"/>
          <c:w val="0.93786745406824146"/>
          <c:h val="0.90569661374295429"/>
        </c:manualLayout>
      </c:layout>
      <c:barChart>
        <c:barDir val="col"/>
        <c:grouping val="clustered"/>
        <c:varyColors val="0"/>
        <c:dLbls>
          <c:showLegendKey val="0"/>
          <c:showVal val="1"/>
          <c:showCatName val="0"/>
          <c:showSerName val="0"/>
          <c:showPercent val="0"/>
          <c:showBubbleSize val="0"/>
        </c:dLbls>
        <c:gapWidth val="75"/>
        <c:axId val="69358720"/>
        <c:axId val="69360256"/>
      </c:barChart>
      <c:catAx>
        <c:axId val="69358720"/>
        <c:scaling>
          <c:orientation val="minMax"/>
        </c:scaling>
        <c:delete val="0"/>
        <c:axPos val="b"/>
        <c:numFmt formatCode="General" sourceLinked="1"/>
        <c:majorTickMark val="none"/>
        <c:minorTickMark val="none"/>
        <c:tickLblPos val="nextTo"/>
        <c:crossAx val="69360256"/>
        <c:crosses val="autoZero"/>
        <c:auto val="1"/>
        <c:lblAlgn val="ctr"/>
        <c:lblOffset val="100"/>
        <c:noMultiLvlLbl val="0"/>
      </c:catAx>
      <c:valAx>
        <c:axId val="69360256"/>
        <c:scaling>
          <c:orientation val="minMax"/>
        </c:scaling>
        <c:delete val="0"/>
        <c:axPos val="l"/>
        <c:numFmt formatCode="General" sourceLinked="1"/>
        <c:majorTickMark val="none"/>
        <c:minorTickMark val="none"/>
        <c:tickLblPos val="nextTo"/>
        <c:crossAx val="69358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barChart>
        <c:barDir val="col"/>
        <c:grouping val="clustered"/>
        <c:varyColors val="0"/>
        <c:dLbls>
          <c:showLegendKey val="0"/>
          <c:showVal val="1"/>
          <c:showCatName val="0"/>
          <c:showSerName val="0"/>
          <c:showPercent val="0"/>
          <c:showBubbleSize val="0"/>
        </c:dLbls>
        <c:gapWidth val="75"/>
        <c:axId val="68097536"/>
        <c:axId val="68099072"/>
      </c:barChart>
      <c:catAx>
        <c:axId val="68097536"/>
        <c:scaling>
          <c:orientation val="minMax"/>
        </c:scaling>
        <c:delete val="0"/>
        <c:axPos val="b"/>
        <c:numFmt formatCode="General" sourceLinked="1"/>
        <c:majorTickMark val="none"/>
        <c:minorTickMark val="none"/>
        <c:tickLblPos val="nextTo"/>
        <c:crossAx val="68099072"/>
        <c:crosses val="autoZero"/>
        <c:auto val="1"/>
        <c:lblAlgn val="ctr"/>
        <c:lblOffset val="100"/>
        <c:noMultiLvlLbl val="0"/>
      </c:catAx>
      <c:valAx>
        <c:axId val="68099072"/>
        <c:scaling>
          <c:orientation val="minMax"/>
        </c:scaling>
        <c:delete val="0"/>
        <c:axPos val="l"/>
        <c:numFmt formatCode="General" sourceLinked="1"/>
        <c:majorTickMark val="none"/>
        <c:minorTickMark val="none"/>
        <c:tickLblPos val="nextTo"/>
        <c:crossAx val="6809753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0"/>
        <c:ser>
          <c:idx val="0"/>
          <c:order val="0"/>
          <c:tx>
            <c:strRef>
              <c:f>Sheet1!$U$10</c:f>
              <c:strCache>
                <c:ptCount val="1"/>
                <c:pt idx="0">
                  <c:v>PLAN</c:v>
                </c:pt>
              </c:strCache>
            </c:strRef>
          </c:tx>
          <c:invertIfNegative val="0"/>
          <c:cat>
            <c:numRef>
              <c:f>Sheet1!$V$9:$Y$9</c:f>
              <c:numCache>
                <c:formatCode>General</c:formatCode>
                <c:ptCount val="4"/>
                <c:pt idx="0">
                  <c:v>2017</c:v>
                </c:pt>
                <c:pt idx="1">
                  <c:v>2018</c:v>
                </c:pt>
                <c:pt idx="2">
                  <c:v>2019</c:v>
                </c:pt>
                <c:pt idx="3">
                  <c:v>2020</c:v>
                </c:pt>
              </c:numCache>
            </c:numRef>
          </c:cat>
          <c:val>
            <c:numRef>
              <c:f>Sheet1!$V$10:$Y$10</c:f>
              <c:numCache>
                <c:formatCode>General</c:formatCode>
                <c:ptCount val="4"/>
                <c:pt idx="0">
                  <c:v>74</c:v>
                </c:pt>
                <c:pt idx="1">
                  <c:v>78</c:v>
                </c:pt>
                <c:pt idx="2">
                  <c:v>62.5</c:v>
                </c:pt>
                <c:pt idx="3">
                  <c:v>57</c:v>
                </c:pt>
              </c:numCache>
            </c:numRef>
          </c:val>
        </c:ser>
        <c:ser>
          <c:idx val="1"/>
          <c:order val="1"/>
          <c:tx>
            <c:strRef>
              <c:f>Sheet1!$U$11</c:f>
              <c:strCache>
                <c:ptCount val="1"/>
                <c:pt idx="0">
                  <c:v>ACTUAL</c:v>
                </c:pt>
              </c:strCache>
            </c:strRef>
          </c:tx>
          <c:spPr>
            <a:solidFill>
              <a:schemeClr val="accent2">
                <a:lumMod val="60000"/>
                <a:lumOff val="40000"/>
              </a:schemeClr>
            </a:solidFill>
          </c:spPr>
          <c:invertIfNegative val="0"/>
          <c:cat>
            <c:numRef>
              <c:f>Sheet1!$V$9:$Y$9</c:f>
              <c:numCache>
                <c:formatCode>General</c:formatCode>
                <c:ptCount val="4"/>
                <c:pt idx="0">
                  <c:v>2017</c:v>
                </c:pt>
                <c:pt idx="1">
                  <c:v>2018</c:v>
                </c:pt>
                <c:pt idx="2">
                  <c:v>2019</c:v>
                </c:pt>
                <c:pt idx="3">
                  <c:v>2020</c:v>
                </c:pt>
              </c:numCache>
            </c:numRef>
          </c:cat>
          <c:val>
            <c:numRef>
              <c:f>Sheet1!$V$11:$Y$11</c:f>
              <c:numCache>
                <c:formatCode>General</c:formatCode>
                <c:ptCount val="4"/>
                <c:pt idx="0">
                  <c:v>77</c:v>
                </c:pt>
                <c:pt idx="1">
                  <c:v>80</c:v>
                </c:pt>
                <c:pt idx="2">
                  <c:v>61</c:v>
                </c:pt>
                <c:pt idx="3">
                  <c:v>70</c:v>
                </c:pt>
              </c:numCache>
            </c:numRef>
          </c:val>
        </c:ser>
        <c:dLbls>
          <c:showLegendKey val="0"/>
          <c:showVal val="1"/>
          <c:showCatName val="0"/>
          <c:showSerName val="0"/>
          <c:showPercent val="0"/>
          <c:showBubbleSize val="0"/>
        </c:dLbls>
        <c:gapWidth val="75"/>
        <c:axId val="69394816"/>
        <c:axId val="69396352"/>
      </c:barChart>
      <c:catAx>
        <c:axId val="69394816"/>
        <c:scaling>
          <c:orientation val="minMax"/>
        </c:scaling>
        <c:delete val="0"/>
        <c:axPos val="b"/>
        <c:numFmt formatCode="General" sourceLinked="1"/>
        <c:majorTickMark val="none"/>
        <c:minorTickMark val="none"/>
        <c:tickLblPos val="nextTo"/>
        <c:crossAx val="69396352"/>
        <c:crosses val="autoZero"/>
        <c:auto val="1"/>
        <c:lblAlgn val="ctr"/>
        <c:lblOffset val="100"/>
        <c:noMultiLvlLbl val="0"/>
      </c:catAx>
      <c:valAx>
        <c:axId val="69396352"/>
        <c:scaling>
          <c:orientation val="minMax"/>
        </c:scaling>
        <c:delete val="0"/>
        <c:axPos val="l"/>
        <c:title>
          <c:tx>
            <c:rich>
              <a:bodyPr rot="-5400000" vert="horz"/>
              <a:lstStyle/>
              <a:p>
                <a:pPr>
                  <a:defRPr/>
                </a:pPr>
                <a:r>
                  <a:rPr lang="en-US" dirty="0">
                    <a:latin typeface="Times New Roman" pitchFamily="18" charset="0"/>
                    <a:cs typeface="Times New Roman" pitchFamily="18" charset="0"/>
                  </a:rPr>
                  <a:t>DAY</a:t>
                </a:r>
              </a:p>
            </c:rich>
          </c:tx>
          <c:layout/>
          <c:overlay val="0"/>
          <c:spPr>
            <a:scene3d>
              <a:camera prst="orthographicFront"/>
              <a:lightRig rig="threePt" dir="t"/>
            </a:scene3d>
            <a:sp3d>
              <a:bevelT w="114300" prst="artDeco"/>
            </a:sp3d>
          </c:spPr>
        </c:title>
        <c:numFmt formatCode="General" sourceLinked="1"/>
        <c:majorTickMark val="none"/>
        <c:minorTickMark val="none"/>
        <c:tickLblPos val="nextTo"/>
        <c:crossAx val="69394816"/>
        <c:crosses val="autoZero"/>
        <c:crossBetween val="between"/>
      </c:valAx>
    </c:plotArea>
    <c:legend>
      <c:legendPos val="b"/>
      <c:layout/>
      <c:overlay val="0"/>
      <c:txPr>
        <a:bodyPr/>
        <a:lstStyle/>
        <a:p>
          <a:pPr>
            <a:defRPr sz="14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7657F-CBF2-4DBB-A723-D3FCB9666B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C06B37A-A39D-4A5E-9FF1-5010CC4F47CD}">
      <dgm:prSet custT="1"/>
      <dgm:spPr/>
      <dgm:t>
        <a:bodyPr/>
        <a:lstStyle/>
        <a:p>
          <a:pPr algn="l" rtl="0"/>
          <a:r>
            <a:rPr lang="en-US" sz="2000" b="1" dirty="0" smtClean="0">
              <a:effectLst/>
              <a:cs typeface="B Mitra"/>
            </a:rPr>
            <a:t>introduction </a:t>
          </a:r>
          <a:endParaRPr lang="en-US" sz="2000" dirty="0"/>
        </a:p>
      </dgm:t>
    </dgm:pt>
    <dgm:pt modelId="{034DAA89-7A21-428A-A8B2-5BEEE024E9EA}" type="parTrans" cxnId="{9D9D001E-8CB6-4EB3-85D0-33707194B0AC}">
      <dgm:prSet/>
      <dgm:spPr/>
      <dgm:t>
        <a:bodyPr/>
        <a:lstStyle/>
        <a:p>
          <a:pPr rtl="0"/>
          <a:endParaRPr lang="en-US"/>
        </a:p>
      </dgm:t>
    </dgm:pt>
    <dgm:pt modelId="{7DFDA6D0-DB3D-4B72-9A55-E42752665E23}" type="sibTrans" cxnId="{9D9D001E-8CB6-4EB3-85D0-33707194B0AC}">
      <dgm:prSet/>
      <dgm:spPr/>
      <dgm:t>
        <a:bodyPr/>
        <a:lstStyle/>
        <a:p>
          <a:pPr rtl="0"/>
          <a:endParaRPr lang="en-US"/>
        </a:p>
      </dgm:t>
    </dgm:pt>
    <dgm:pt modelId="{299C251D-0673-4523-9DEA-E486B9F26DC3}">
      <dgm:prSet/>
      <dgm:spPr/>
      <dgm:t>
        <a:bodyPr/>
        <a:lstStyle/>
        <a:p>
          <a:pPr rtl="0"/>
          <a:r>
            <a:rPr lang="fa-IR" b="1" dirty="0" smtClean="0">
              <a:latin typeface="Calibri" panose="020F0502020204030204" pitchFamily="34" charset="0"/>
            </a:rPr>
            <a:t>1</a:t>
          </a:r>
          <a:endParaRPr lang="en-US" dirty="0">
            <a:latin typeface="Calibri" panose="020F0502020204030204" pitchFamily="34" charset="0"/>
          </a:endParaRPr>
        </a:p>
      </dgm:t>
    </dgm:pt>
    <dgm:pt modelId="{AE2F610B-E538-4A34-9440-F784B002053D}" type="sibTrans" cxnId="{EEDD9F09-AE7A-483B-A641-0A259E3906D5}">
      <dgm:prSet/>
      <dgm:spPr/>
      <dgm:t>
        <a:bodyPr/>
        <a:lstStyle/>
        <a:p>
          <a:pPr rtl="0"/>
          <a:endParaRPr lang="en-US"/>
        </a:p>
      </dgm:t>
    </dgm:pt>
    <dgm:pt modelId="{161A1AE6-8423-423F-8FE6-BB6822E12D49}" type="parTrans" cxnId="{EEDD9F09-AE7A-483B-A641-0A259E3906D5}">
      <dgm:prSet/>
      <dgm:spPr/>
      <dgm:t>
        <a:bodyPr/>
        <a:lstStyle/>
        <a:p>
          <a:pPr rtl="0"/>
          <a:endParaRPr lang="en-US"/>
        </a:p>
      </dgm:t>
    </dgm:pt>
    <dgm:pt modelId="{57A8F202-FCF1-42FF-B720-98A8FB6EFC1D}" type="pres">
      <dgm:prSet presAssocID="{3DE7657F-CBF2-4DBB-A723-D3FCB9666BDF}" presName="linearFlow" presStyleCnt="0">
        <dgm:presLayoutVars>
          <dgm:dir/>
          <dgm:animLvl val="lvl"/>
          <dgm:resizeHandles val="exact"/>
        </dgm:presLayoutVars>
      </dgm:prSet>
      <dgm:spPr/>
      <dgm:t>
        <a:bodyPr/>
        <a:lstStyle/>
        <a:p>
          <a:endParaRPr lang="en-US"/>
        </a:p>
      </dgm:t>
    </dgm:pt>
    <dgm:pt modelId="{EAB9AB09-68BE-4A22-8BDB-D026B8ACCD09}" type="pres">
      <dgm:prSet presAssocID="{299C251D-0673-4523-9DEA-E486B9F26DC3}" presName="composite" presStyleCnt="0"/>
      <dgm:spPr/>
    </dgm:pt>
    <dgm:pt modelId="{6E2323F2-426D-4BBC-AFFE-DDCA75546845}" type="pres">
      <dgm:prSet presAssocID="{299C251D-0673-4523-9DEA-E486B9F26DC3}" presName="parentText" presStyleLbl="alignNode1" presStyleIdx="0" presStyleCnt="1" custLinFactX="600000" custLinFactNeighborX="671419" custLinFactNeighborY="-11111">
        <dgm:presLayoutVars>
          <dgm:chMax val="1"/>
          <dgm:bulletEnabled val="1"/>
        </dgm:presLayoutVars>
      </dgm:prSet>
      <dgm:spPr/>
      <dgm:t>
        <a:bodyPr/>
        <a:lstStyle/>
        <a:p>
          <a:endParaRPr lang="en-US"/>
        </a:p>
      </dgm:t>
    </dgm:pt>
    <dgm:pt modelId="{4BCDAD50-F872-4740-BECC-439986F356AC}" type="pres">
      <dgm:prSet presAssocID="{299C251D-0673-4523-9DEA-E486B9F26DC3}" presName="descendantText" presStyleLbl="alignAcc1" presStyleIdx="0" presStyleCnt="1" custAng="0" custLinFactY="-39860" custLinFactNeighborX="-9348" custLinFactNeighborY="-100000">
        <dgm:presLayoutVars>
          <dgm:bulletEnabled val="1"/>
        </dgm:presLayoutVars>
      </dgm:prSet>
      <dgm:spPr/>
      <dgm:t>
        <a:bodyPr/>
        <a:lstStyle/>
        <a:p>
          <a:endParaRPr lang="en-US"/>
        </a:p>
      </dgm:t>
    </dgm:pt>
  </dgm:ptLst>
  <dgm:cxnLst>
    <dgm:cxn modelId="{B042D709-F198-4755-AD1A-235E66C82704}" type="presOf" srcId="{3DE7657F-CBF2-4DBB-A723-D3FCB9666BDF}" destId="{57A8F202-FCF1-42FF-B720-98A8FB6EFC1D}" srcOrd="0" destOrd="0" presId="urn:microsoft.com/office/officeart/2005/8/layout/chevron2"/>
    <dgm:cxn modelId="{FD01926B-2BD4-447C-8574-E48733E88918}" type="presOf" srcId="{299C251D-0673-4523-9DEA-E486B9F26DC3}" destId="{6E2323F2-426D-4BBC-AFFE-DDCA75546845}" srcOrd="0" destOrd="0" presId="urn:microsoft.com/office/officeart/2005/8/layout/chevron2"/>
    <dgm:cxn modelId="{EEDD9F09-AE7A-483B-A641-0A259E3906D5}" srcId="{3DE7657F-CBF2-4DBB-A723-D3FCB9666BDF}" destId="{299C251D-0673-4523-9DEA-E486B9F26DC3}" srcOrd="0" destOrd="0" parTransId="{161A1AE6-8423-423F-8FE6-BB6822E12D49}" sibTransId="{AE2F610B-E538-4A34-9440-F784B002053D}"/>
    <dgm:cxn modelId="{9D9D001E-8CB6-4EB3-85D0-33707194B0AC}" srcId="{299C251D-0673-4523-9DEA-E486B9F26DC3}" destId="{9C06B37A-A39D-4A5E-9FF1-5010CC4F47CD}" srcOrd="0" destOrd="0" parTransId="{034DAA89-7A21-428A-A8B2-5BEEE024E9EA}" sibTransId="{7DFDA6D0-DB3D-4B72-9A55-E42752665E23}"/>
    <dgm:cxn modelId="{D81E99F4-866E-4949-A58B-C2759B4E48F3}" type="presOf" srcId="{9C06B37A-A39D-4A5E-9FF1-5010CC4F47CD}" destId="{4BCDAD50-F872-4740-BECC-439986F356AC}" srcOrd="0" destOrd="0" presId="urn:microsoft.com/office/officeart/2005/8/layout/chevron2"/>
    <dgm:cxn modelId="{2A9AF8AE-B068-4C62-BD30-BC5370274C6E}" type="presParOf" srcId="{57A8F202-FCF1-42FF-B720-98A8FB6EFC1D}" destId="{EAB9AB09-68BE-4A22-8BDB-D026B8ACCD09}" srcOrd="0" destOrd="0" presId="urn:microsoft.com/office/officeart/2005/8/layout/chevron2"/>
    <dgm:cxn modelId="{7349E6DF-934D-4D88-875E-A1900564E521}" type="presParOf" srcId="{EAB9AB09-68BE-4A22-8BDB-D026B8ACCD09}" destId="{6E2323F2-426D-4BBC-AFFE-DDCA75546845}" srcOrd="0" destOrd="0" presId="urn:microsoft.com/office/officeart/2005/8/layout/chevron2"/>
    <dgm:cxn modelId="{0CABAAC8-FC83-4CC0-8242-C54A7E980110}" type="presParOf" srcId="{EAB9AB09-68BE-4A22-8BDB-D026B8ACCD09}" destId="{4BCDAD50-F872-4740-BECC-439986F356A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E7657F-CBF2-4DBB-A723-D3FCB9666B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99C251D-0673-4523-9DEA-E486B9F26DC3}">
      <dgm:prSet/>
      <dgm:spPr/>
      <dgm:t>
        <a:bodyPr/>
        <a:lstStyle/>
        <a:p>
          <a:pPr rtl="0"/>
          <a:r>
            <a:rPr lang="en-US" b="1" dirty="0" smtClean="0">
              <a:latin typeface="Calibri" panose="020F0502020204030204" pitchFamily="34" charset="0"/>
            </a:rPr>
            <a:t>10</a:t>
          </a:r>
          <a:endParaRPr lang="en-US" dirty="0">
            <a:latin typeface="Calibri" panose="020F0502020204030204" pitchFamily="34" charset="0"/>
          </a:endParaRPr>
        </a:p>
      </dgm:t>
    </dgm:pt>
    <dgm:pt modelId="{161A1AE6-8423-423F-8FE6-BB6822E12D49}" type="parTrans" cxnId="{EEDD9F09-AE7A-483B-A641-0A259E3906D5}">
      <dgm:prSet/>
      <dgm:spPr/>
      <dgm:t>
        <a:bodyPr/>
        <a:lstStyle/>
        <a:p>
          <a:pPr rtl="0"/>
          <a:endParaRPr lang="en-US"/>
        </a:p>
      </dgm:t>
    </dgm:pt>
    <dgm:pt modelId="{AE2F610B-E538-4A34-9440-F784B002053D}" type="sibTrans" cxnId="{EEDD9F09-AE7A-483B-A641-0A259E3906D5}">
      <dgm:prSet/>
      <dgm:spPr/>
      <dgm:t>
        <a:bodyPr/>
        <a:lstStyle/>
        <a:p>
          <a:pPr rtl="0"/>
          <a:endParaRPr lang="en-US"/>
        </a:p>
      </dgm:t>
    </dgm:pt>
    <dgm:pt modelId="{9C06B37A-A39D-4A5E-9FF1-5010CC4F47CD}">
      <dgm:prSet custT="1"/>
      <dgm:spPr/>
      <dgm:t>
        <a:bodyPr/>
        <a:lstStyle/>
        <a:p>
          <a:pPr algn="l" rtl="0"/>
          <a:r>
            <a:rPr lang="en-US" sz="2000" b="1" dirty="0" smtClean="0"/>
            <a:t>Conclusion </a:t>
          </a:r>
          <a:endParaRPr lang="en-US" sz="2000" b="1" dirty="0"/>
        </a:p>
      </dgm:t>
    </dgm:pt>
    <dgm:pt modelId="{034DAA89-7A21-428A-A8B2-5BEEE024E9EA}" type="parTrans" cxnId="{9D9D001E-8CB6-4EB3-85D0-33707194B0AC}">
      <dgm:prSet/>
      <dgm:spPr/>
      <dgm:t>
        <a:bodyPr/>
        <a:lstStyle/>
        <a:p>
          <a:pPr rtl="0"/>
          <a:endParaRPr lang="en-US"/>
        </a:p>
      </dgm:t>
    </dgm:pt>
    <dgm:pt modelId="{7DFDA6D0-DB3D-4B72-9A55-E42752665E23}" type="sibTrans" cxnId="{9D9D001E-8CB6-4EB3-85D0-33707194B0AC}">
      <dgm:prSet/>
      <dgm:spPr/>
      <dgm:t>
        <a:bodyPr/>
        <a:lstStyle/>
        <a:p>
          <a:pPr rtl="0"/>
          <a:endParaRPr lang="en-US"/>
        </a:p>
      </dgm:t>
    </dgm:pt>
    <dgm:pt modelId="{57A8F202-FCF1-42FF-B720-98A8FB6EFC1D}" type="pres">
      <dgm:prSet presAssocID="{3DE7657F-CBF2-4DBB-A723-D3FCB9666BDF}" presName="linearFlow" presStyleCnt="0">
        <dgm:presLayoutVars>
          <dgm:dir/>
          <dgm:animLvl val="lvl"/>
          <dgm:resizeHandles val="exact"/>
        </dgm:presLayoutVars>
      </dgm:prSet>
      <dgm:spPr/>
      <dgm:t>
        <a:bodyPr/>
        <a:lstStyle/>
        <a:p>
          <a:endParaRPr lang="en-US"/>
        </a:p>
      </dgm:t>
    </dgm:pt>
    <dgm:pt modelId="{EAB9AB09-68BE-4A22-8BDB-D026B8ACCD09}" type="pres">
      <dgm:prSet presAssocID="{299C251D-0673-4523-9DEA-E486B9F26DC3}" presName="composite" presStyleCnt="0"/>
      <dgm:spPr/>
    </dgm:pt>
    <dgm:pt modelId="{6E2323F2-426D-4BBC-AFFE-DDCA75546845}" type="pres">
      <dgm:prSet presAssocID="{299C251D-0673-4523-9DEA-E486B9F26DC3}" presName="parentText" presStyleLbl="alignNode1" presStyleIdx="0" presStyleCnt="1" custLinFactX="500000" custLinFactNeighborX="505488" custLinFactNeighborY="0">
        <dgm:presLayoutVars>
          <dgm:chMax val="1"/>
          <dgm:bulletEnabled val="1"/>
        </dgm:presLayoutVars>
      </dgm:prSet>
      <dgm:spPr/>
      <dgm:t>
        <a:bodyPr/>
        <a:lstStyle/>
        <a:p>
          <a:endParaRPr lang="en-US"/>
        </a:p>
      </dgm:t>
    </dgm:pt>
    <dgm:pt modelId="{4BCDAD50-F872-4740-BECC-439986F356AC}" type="pres">
      <dgm:prSet presAssocID="{299C251D-0673-4523-9DEA-E486B9F26DC3}" presName="descendantText" presStyleLbl="alignAcc1" presStyleIdx="0" presStyleCnt="1" custAng="0" custLinFactNeighborX="-9200">
        <dgm:presLayoutVars>
          <dgm:bulletEnabled val="1"/>
        </dgm:presLayoutVars>
      </dgm:prSet>
      <dgm:spPr/>
      <dgm:t>
        <a:bodyPr/>
        <a:lstStyle/>
        <a:p>
          <a:endParaRPr lang="en-US"/>
        </a:p>
      </dgm:t>
    </dgm:pt>
  </dgm:ptLst>
  <dgm:cxnLst>
    <dgm:cxn modelId="{06BEE975-7515-48D7-907B-70F3523E6CB7}" type="presOf" srcId="{9C06B37A-A39D-4A5E-9FF1-5010CC4F47CD}" destId="{4BCDAD50-F872-4740-BECC-439986F356AC}" srcOrd="0" destOrd="0" presId="urn:microsoft.com/office/officeart/2005/8/layout/chevron2"/>
    <dgm:cxn modelId="{EEDD9F09-AE7A-483B-A641-0A259E3906D5}" srcId="{3DE7657F-CBF2-4DBB-A723-D3FCB9666BDF}" destId="{299C251D-0673-4523-9DEA-E486B9F26DC3}" srcOrd="0" destOrd="0" parTransId="{161A1AE6-8423-423F-8FE6-BB6822E12D49}" sibTransId="{AE2F610B-E538-4A34-9440-F784B002053D}"/>
    <dgm:cxn modelId="{F9470D93-DBCC-4068-B30B-1197932F1960}" type="presOf" srcId="{299C251D-0673-4523-9DEA-E486B9F26DC3}" destId="{6E2323F2-426D-4BBC-AFFE-DDCA75546845}" srcOrd="0" destOrd="0" presId="urn:microsoft.com/office/officeart/2005/8/layout/chevron2"/>
    <dgm:cxn modelId="{9D9D001E-8CB6-4EB3-85D0-33707194B0AC}" srcId="{299C251D-0673-4523-9DEA-E486B9F26DC3}" destId="{9C06B37A-A39D-4A5E-9FF1-5010CC4F47CD}" srcOrd="0" destOrd="0" parTransId="{034DAA89-7A21-428A-A8B2-5BEEE024E9EA}" sibTransId="{7DFDA6D0-DB3D-4B72-9A55-E42752665E23}"/>
    <dgm:cxn modelId="{C12CFDE7-5907-41B8-866D-2BB59B2A1784}" type="presOf" srcId="{3DE7657F-CBF2-4DBB-A723-D3FCB9666BDF}" destId="{57A8F202-FCF1-42FF-B720-98A8FB6EFC1D}" srcOrd="0" destOrd="0" presId="urn:microsoft.com/office/officeart/2005/8/layout/chevron2"/>
    <dgm:cxn modelId="{9516E6D4-5B9B-4650-B035-90EE2B8A74BB}" type="presParOf" srcId="{57A8F202-FCF1-42FF-B720-98A8FB6EFC1D}" destId="{EAB9AB09-68BE-4A22-8BDB-D026B8ACCD09}" srcOrd="0" destOrd="0" presId="urn:microsoft.com/office/officeart/2005/8/layout/chevron2"/>
    <dgm:cxn modelId="{8615AE75-C6F6-4197-B1D8-9160F297CDAD}" type="presParOf" srcId="{EAB9AB09-68BE-4A22-8BDB-D026B8ACCD09}" destId="{6E2323F2-426D-4BBC-AFFE-DDCA75546845}" srcOrd="0" destOrd="0" presId="urn:microsoft.com/office/officeart/2005/8/layout/chevron2"/>
    <dgm:cxn modelId="{347BD9EA-ACD1-4576-8B74-CADFC807F3F6}" type="presParOf" srcId="{EAB9AB09-68BE-4A22-8BDB-D026B8ACCD09}" destId="{4BCDAD50-F872-4740-BECC-439986F356A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E7657F-CBF2-4DBB-A723-D3FCB9666B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99C251D-0673-4523-9DEA-E486B9F26DC3}">
      <dgm:prSet/>
      <dgm:spPr/>
      <dgm:t>
        <a:bodyPr/>
        <a:lstStyle/>
        <a:p>
          <a:pPr rtl="0"/>
          <a:r>
            <a:rPr lang="fa-IR" b="1" dirty="0" smtClean="0">
              <a:latin typeface="Calibri" panose="020F0502020204030204" pitchFamily="34" charset="0"/>
            </a:rPr>
            <a:t>2</a:t>
          </a:r>
          <a:endParaRPr lang="en-US" dirty="0">
            <a:latin typeface="Calibri" panose="020F0502020204030204" pitchFamily="34" charset="0"/>
          </a:endParaRPr>
        </a:p>
      </dgm:t>
    </dgm:pt>
    <dgm:pt modelId="{161A1AE6-8423-423F-8FE6-BB6822E12D49}" type="parTrans" cxnId="{EEDD9F09-AE7A-483B-A641-0A259E3906D5}">
      <dgm:prSet/>
      <dgm:spPr/>
      <dgm:t>
        <a:bodyPr/>
        <a:lstStyle/>
        <a:p>
          <a:pPr rtl="0"/>
          <a:endParaRPr lang="en-US"/>
        </a:p>
      </dgm:t>
    </dgm:pt>
    <dgm:pt modelId="{AE2F610B-E538-4A34-9440-F784B002053D}" type="sibTrans" cxnId="{EEDD9F09-AE7A-483B-A641-0A259E3906D5}">
      <dgm:prSet/>
      <dgm:spPr/>
      <dgm:t>
        <a:bodyPr/>
        <a:lstStyle/>
        <a:p>
          <a:pPr rtl="0"/>
          <a:endParaRPr lang="en-US"/>
        </a:p>
      </dgm:t>
    </dgm:pt>
    <dgm:pt modelId="{9C06B37A-A39D-4A5E-9FF1-5010CC4F47CD}">
      <dgm:prSet custT="1"/>
      <dgm:spPr/>
      <dgm:t>
        <a:bodyPr/>
        <a:lstStyle/>
        <a:p>
          <a:pPr rtl="1"/>
          <a:endParaRPr lang="en-US" sz="1600" b="1" dirty="0">
            <a:effectLst/>
            <a:cs typeface="B Mitra"/>
          </a:endParaRPr>
        </a:p>
      </dgm:t>
    </dgm:pt>
    <dgm:pt modelId="{034DAA89-7A21-428A-A8B2-5BEEE024E9EA}" type="parTrans" cxnId="{9D9D001E-8CB6-4EB3-85D0-33707194B0AC}">
      <dgm:prSet/>
      <dgm:spPr/>
      <dgm:t>
        <a:bodyPr/>
        <a:lstStyle/>
        <a:p>
          <a:pPr rtl="0"/>
          <a:endParaRPr lang="en-US"/>
        </a:p>
      </dgm:t>
    </dgm:pt>
    <dgm:pt modelId="{7DFDA6D0-DB3D-4B72-9A55-E42752665E23}" type="sibTrans" cxnId="{9D9D001E-8CB6-4EB3-85D0-33707194B0AC}">
      <dgm:prSet/>
      <dgm:spPr/>
      <dgm:t>
        <a:bodyPr/>
        <a:lstStyle/>
        <a:p>
          <a:pPr rtl="0"/>
          <a:endParaRPr lang="en-US"/>
        </a:p>
      </dgm:t>
    </dgm:pt>
    <dgm:pt modelId="{4A4ADE39-9A4C-45F8-A1A4-58E9AE7E875A}">
      <dgm:prSet custT="1"/>
      <dgm:spPr/>
      <dgm:t>
        <a:bodyPr/>
        <a:lstStyle/>
        <a:p>
          <a:pPr rtl="1"/>
          <a:endParaRPr lang="en-US" sz="1600" b="1" dirty="0">
            <a:effectLst/>
            <a:cs typeface="B Mitra"/>
          </a:endParaRPr>
        </a:p>
      </dgm:t>
    </dgm:pt>
    <dgm:pt modelId="{CD83D103-EE8D-4C54-A424-92E7A5108884}" type="parTrans" cxnId="{A6FF696A-FD41-4878-B6D7-116959207E05}">
      <dgm:prSet/>
      <dgm:spPr/>
      <dgm:t>
        <a:bodyPr/>
        <a:lstStyle/>
        <a:p>
          <a:endParaRPr lang="en-US"/>
        </a:p>
      </dgm:t>
    </dgm:pt>
    <dgm:pt modelId="{0A81E5F5-C3E6-4C09-9D18-8A0448A235F0}" type="sibTrans" cxnId="{A6FF696A-FD41-4878-B6D7-116959207E05}">
      <dgm:prSet/>
      <dgm:spPr/>
      <dgm:t>
        <a:bodyPr/>
        <a:lstStyle/>
        <a:p>
          <a:endParaRPr lang="en-US"/>
        </a:p>
      </dgm:t>
    </dgm:pt>
    <dgm:pt modelId="{A4CB2E21-861A-4979-846F-5D83E31BFA14}">
      <dgm:prSet custT="1"/>
      <dgm:spPr/>
      <dgm:t>
        <a:bodyPr/>
        <a:lstStyle/>
        <a:p>
          <a:pPr rtl="0"/>
          <a:r>
            <a:rPr lang="en-US" sz="1600" b="1" dirty="0" smtClean="0"/>
            <a:t>Outsourcing the M&amp;R activities of the Unit in the outage period </a:t>
          </a:r>
          <a:endParaRPr lang="en-US" sz="1600" b="1" dirty="0">
            <a:effectLst/>
            <a:cs typeface="B Mitra"/>
          </a:endParaRPr>
        </a:p>
      </dgm:t>
    </dgm:pt>
    <dgm:pt modelId="{8682BCEA-D0BD-4F66-9DD8-EA5444DFE492}" type="parTrans" cxnId="{7AD36B0A-D794-489E-B5DC-B67A0D942347}">
      <dgm:prSet/>
      <dgm:spPr/>
      <dgm:t>
        <a:bodyPr/>
        <a:lstStyle/>
        <a:p>
          <a:endParaRPr lang="en-US"/>
        </a:p>
      </dgm:t>
    </dgm:pt>
    <dgm:pt modelId="{A250802C-6B2A-446B-A964-998DEA6A5AE8}" type="sibTrans" cxnId="{7AD36B0A-D794-489E-B5DC-B67A0D942347}">
      <dgm:prSet/>
      <dgm:spPr/>
      <dgm:t>
        <a:bodyPr/>
        <a:lstStyle/>
        <a:p>
          <a:endParaRPr lang="en-US"/>
        </a:p>
      </dgm:t>
    </dgm:pt>
    <dgm:pt modelId="{57A8F202-FCF1-42FF-B720-98A8FB6EFC1D}" type="pres">
      <dgm:prSet presAssocID="{3DE7657F-CBF2-4DBB-A723-D3FCB9666BDF}" presName="linearFlow" presStyleCnt="0">
        <dgm:presLayoutVars>
          <dgm:dir/>
          <dgm:animLvl val="lvl"/>
          <dgm:resizeHandles val="exact"/>
        </dgm:presLayoutVars>
      </dgm:prSet>
      <dgm:spPr/>
      <dgm:t>
        <a:bodyPr/>
        <a:lstStyle/>
        <a:p>
          <a:endParaRPr lang="en-US"/>
        </a:p>
      </dgm:t>
    </dgm:pt>
    <dgm:pt modelId="{EAB9AB09-68BE-4A22-8BDB-D026B8ACCD09}" type="pres">
      <dgm:prSet presAssocID="{299C251D-0673-4523-9DEA-E486B9F26DC3}" presName="composite" presStyleCnt="0"/>
      <dgm:spPr/>
    </dgm:pt>
    <dgm:pt modelId="{6E2323F2-426D-4BBC-AFFE-DDCA75546845}" type="pres">
      <dgm:prSet presAssocID="{299C251D-0673-4523-9DEA-E486B9F26DC3}" presName="parentText" presStyleLbl="alignNode1" presStyleIdx="0" presStyleCnt="1" custLinFactX="500000" custLinFactNeighborX="505488" custLinFactNeighborY="0">
        <dgm:presLayoutVars>
          <dgm:chMax val="1"/>
          <dgm:bulletEnabled val="1"/>
        </dgm:presLayoutVars>
      </dgm:prSet>
      <dgm:spPr/>
      <dgm:t>
        <a:bodyPr/>
        <a:lstStyle/>
        <a:p>
          <a:endParaRPr lang="en-US"/>
        </a:p>
      </dgm:t>
    </dgm:pt>
    <dgm:pt modelId="{4BCDAD50-F872-4740-BECC-439986F356AC}" type="pres">
      <dgm:prSet presAssocID="{299C251D-0673-4523-9DEA-E486B9F26DC3}" presName="descendantText" presStyleLbl="alignAcc1" presStyleIdx="0" presStyleCnt="1" custAng="0" custLinFactNeighborX="-9200" custLinFactNeighborY="-13986">
        <dgm:presLayoutVars>
          <dgm:bulletEnabled val="1"/>
        </dgm:presLayoutVars>
      </dgm:prSet>
      <dgm:spPr/>
      <dgm:t>
        <a:bodyPr/>
        <a:lstStyle/>
        <a:p>
          <a:endParaRPr lang="en-US"/>
        </a:p>
      </dgm:t>
    </dgm:pt>
  </dgm:ptLst>
  <dgm:cxnLst>
    <dgm:cxn modelId="{A32B3229-91A7-432F-9FBE-CF291D406572}" type="presOf" srcId="{299C251D-0673-4523-9DEA-E486B9F26DC3}" destId="{6E2323F2-426D-4BBC-AFFE-DDCA75546845}" srcOrd="0" destOrd="0" presId="urn:microsoft.com/office/officeart/2005/8/layout/chevron2"/>
    <dgm:cxn modelId="{2755E2F1-81BD-4EBF-985E-8A1787C074F0}" type="presOf" srcId="{A4CB2E21-861A-4979-846F-5D83E31BFA14}" destId="{4BCDAD50-F872-4740-BECC-439986F356AC}" srcOrd="0" destOrd="1" presId="urn:microsoft.com/office/officeart/2005/8/layout/chevron2"/>
    <dgm:cxn modelId="{EEDD9F09-AE7A-483B-A641-0A259E3906D5}" srcId="{3DE7657F-CBF2-4DBB-A723-D3FCB9666BDF}" destId="{299C251D-0673-4523-9DEA-E486B9F26DC3}" srcOrd="0" destOrd="0" parTransId="{161A1AE6-8423-423F-8FE6-BB6822E12D49}" sibTransId="{AE2F610B-E538-4A34-9440-F784B002053D}"/>
    <dgm:cxn modelId="{9D9D001E-8CB6-4EB3-85D0-33707194B0AC}" srcId="{299C251D-0673-4523-9DEA-E486B9F26DC3}" destId="{9C06B37A-A39D-4A5E-9FF1-5010CC4F47CD}" srcOrd="0" destOrd="0" parTransId="{034DAA89-7A21-428A-A8B2-5BEEE024E9EA}" sibTransId="{7DFDA6D0-DB3D-4B72-9A55-E42752665E23}"/>
    <dgm:cxn modelId="{532B3C8C-01FB-46B5-9F6C-3BF9A9B21155}" type="presOf" srcId="{4A4ADE39-9A4C-45F8-A1A4-58E9AE7E875A}" destId="{4BCDAD50-F872-4740-BECC-439986F356AC}" srcOrd="0" destOrd="2" presId="urn:microsoft.com/office/officeart/2005/8/layout/chevron2"/>
    <dgm:cxn modelId="{F0687242-5220-446A-AD91-3ABEB0DEE8CB}" type="presOf" srcId="{9C06B37A-A39D-4A5E-9FF1-5010CC4F47CD}" destId="{4BCDAD50-F872-4740-BECC-439986F356AC}" srcOrd="0" destOrd="0" presId="urn:microsoft.com/office/officeart/2005/8/layout/chevron2"/>
    <dgm:cxn modelId="{B9B11664-386E-44FE-B489-B8B522BC3DF2}" type="presOf" srcId="{3DE7657F-CBF2-4DBB-A723-D3FCB9666BDF}" destId="{57A8F202-FCF1-42FF-B720-98A8FB6EFC1D}" srcOrd="0" destOrd="0" presId="urn:microsoft.com/office/officeart/2005/8/layout/chevron2"/>
    <dgm:cxn modelId="{A6FF696A-FD41-4878-B6D7-116959207E05}" srcId="{299C251D-0673-4523-9DEA-E486B9F26DC3}" destId="{4A4ADE39-9A4C-45F8-A1A4-58E9AE7E875A}" srcOrd="2" destOrd="0" parTransId="{CD83D103-EE8D-4C54-A424-92E7A5108884}" sibTransId="{0A81E5F5-C3E6-4C09-9D18-8A0448A235F0}"/>
    <dgm:cxn modelId="{7AD36B0A-D794-489E-B5DC-B67A0D942347}" srcId="{299C251D-0673-4523-9DEA-E486B9F26DC3}" destId="{A4CB2E21-861A-4979-846F-5D83E31BFA14}" srcOrd="1" destOrd="0" parTransId="{8682BCEA-D0BD-4F66-9DD8-EA5444DFE492}" sibTransId="{A250802C-6B2A-446B-A964-998DEA6A5AE8}"/>
    <dgm:cxn modelId="{BC266999-422A-4B9B-95A6-DB14D70BED85}" type="presParOf" srcId="{57A8F202-FCF1-42FF-B720-98A8FB6EFC1D}" destId="{EAB9AB09-68BE-4A22-8BDB-D026B8ACCD09}" srcOrd="0" destOrd="0" presId="urn:microsoft.com/office/officeart/2005/8/layout/chevron2"/>
    <dgm:cxn modelId="{D037F737-4BD8-4F4D-9790-D332C75C908A}" type="presParOf" srcId="{EAB9AB09-68BE-4A22-8BDB-D026B8ACCD09}" destId="{6E2323F2-426D-4BBC-AFFE-DDCA75546845}" srcOrd="0" destOrd="0" presId="urn:microsoft.com/office/officeart/2005/8/layout/chevron2"/>
    <dgm:cxn modelId="{409D292D-EACD-4C36-AE00-5228F5E5E540}" type="presParOf" srcId="{EAB9AB09-68BE-4A22-8BDB-D026B8ACCD09}" destId="{4BCDAD50-F872-4740-BECC-439986F356A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7657F-CBF2-4DBB-A723-D3FCB9666B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99C251D-0673-4523-9DEA-E486B9F26DC3}">
      <dgm:prSet/>
      <dgm:spPr/>
      <dgm:t>
        <a:bodyPr/>
        <a:lstStyle/>
        <a:p>
          <a:pPr rtl="0"/>
          <a:r>
            <a:rPr lang="fa-IR" b="1" dirty="0" smtClean="0">
              <a:latin typeface="Calibri" panose="020F0502020204030204" pitchFamily="34" charset="0"/>
            </a:rPr>
            <a:t>3</a:t>
          </a:r>
          <a:endParaRPr lang="en-US" dirty="0">
            <a:latin typeface="Calibri" panose="020F0502020204030204" pitchFamily="34" charset="0"/>
          </a:endParaRPr>
        </a:p>
      </dgm:t>
    </dgm:pt>
    <dgm:pt modelId="{161A1AE6-8423-423F-8FE6-BB6822E12D49}" type="parTrans" cxnId="{EEDD9F09-AE7A-483B-A641-0A259E3906D5}">
      <dgm:prSet/>
      <dgm:spPr/>
      <dgm:t>
        <a:bodyPr/>
        <a:lstStyle/>
        <a:p>
          <a:pPr rtl="0"/>
          <a:endParaRPr lang="en-US"/>
        </a:p>
      </dgm:t>
    </dgm:pt>
    <dgm:pt modelId="{AE2F610B-E538-4A34-9440-F784B002053D}" type="sibTrans" cxnId="{EEDD9F09-AE7A-483B-A641-0A259E3906D5}">
      <dgm:prSet/>
      <dgm:spPr/>
      <dgm:t>
        <a:bodyPr/>
        <a:lstStyle/>
        <a:p>
          <a:pPr rtl="0"/>
          <a:endParaRPr lang="en-US"/>
        </a:p>
      </dgm:t>
    </dgm:pt>
    <dgm:pt modelId="{09DFB2D8-88D3-4F5B-A06C-E617C72A2429}">
      <dgm:prSet custT="1"/>
      <dgm:spPr/>
      <dgm:t>
        <a:bodyPr/>
        <a:lstStyle/>
        <a:p>
          <a:pPr rtl="0"/>
          <a:r>
            <a:rPr lang="en-US" sz="1400" b="1" dirty="0" smtClean="0"/>
            <a:t>Process of changing the outage duration from 2017 to 2020</a:t>
          </a:r>
          <a:endParaRPr lang="en-US" sz="1400" b="1" dirty="0"/>
        </a:p>
      </dgm:t>
    </dgm:pt>
    <dgm:pt modelId="{BB184145-692F-4F6E-A86E-0DB1967271D6}" type="parTrans" cxnId="{1543FABC-DF32-4863-9DFF-44DCC6A20136}">
      <dgm:prSet/>
      <dgm:spPr/>
      <dgm:t>
        <a:bodyPr/>
        <a:lstStyle/>
        <a:p>
          <a:endParaRPr lang="en-US"/>
        </a:p>
      </dgm:t>
    </dgm:pt>
    <dgm:pt modelId="{D80A9019-7D68-4E94-A91F-2809A55923CD}" type="sibTrans" cxnId="{1543FABC-DF32-4863-9DFF-44DCC6A20136}">
      <dgm:prSet/>
      <dgm:spPr/>
      <dgm:t>
        <a:bodyPr/>
        <a:lstStyle/>
        <a:p>
          <a:endParaRPr lang="en-US"/>
        </a:p>
      </dgm:t>
    </dgm:pt>
    <dgm:pt modelId="{57A8F202-FCF1-42FF-B720-98A8FB6EFC1D}" type="pres">
      <dgm:prSet presAssocID="{3DE7657F-CBF2-4DBB-A723-D3FCB9666BDF}" presName="linearFlow" presStyleCnt="0">
        <dgm:presLayoutVars>
          <dgm:dir/>
          <dgm:animLvl val="lvl"/>
          <dgm:resizeHandles val="exact"/>
        </dgm:presLayoutVars>
      </dgm:prSet>
      <dgm:spPr/>
      <dgm:t>
        <a:bodyPr/>
        <a:lstStyle/>
        <a:p>
          <a:endParaRPr lang="en-US"/>
        </a:p>
      </dgm:t>
    </dgm:pt>
    <dgm:pt modelId="{EAB9AB09-68BE-4A22-8BDB-D026B8ACCD09}" type="pres">
      <dgm:prSet presAssocID="{299C251D-0673-4523-9DEA-E486B9F26DC3}" presName="composite" presStyleCnt="0"/>
      <dgm:spPr/>
    </dgm:pt>
    <dgm:pt modelId="{6E2323F2-426D-4BBC-AFFE-DDCA75546845}" type="pres">
      <dgm:prSet presAssocID="{299C251D-0673-4523-9DEA-E486B9F26DC3}" presName="parentText" presStyleLbl="alignNode1" presStyleIdx="0" presStyleCnt="1" custLinFactX="500000" custLinFactNeighborX="505488" custLinFactNeighborY="0">
        <dgm:presLayoutVars>
          <dgm:chMax val="1"/>
          <dgm:bulletEnabled val="1"/>
        </dgm:presLayoutVars>
      </dgm:prSet>
      <dgm:spPr/>
      <dgm:t>
        <a:bodyPr/>
        <a:lstStyle/>
        <a:p>
          <a:endParaRPr lang="en-US"/>
        </a:p>
      </dgm:t>
    </dgm:pt>
    <dgm:pt modelId="{4BCDAD50-F872-4740-BECC-439986F356AC}" type="pres">
      <dgm:prSet presAssocID="{299C251D-0673-4523-9DEA-E486B9F26DC3}" presName="descendantText" presStyleLbl="alignAcc1" presStyleIdx="0" presStyleCnt="1" custAng="0" custScaleY="185585" custLinFactNeighborX="-5615" custLinFactNeighborY="-18549">
        <dgm:presLayoutVars>
          <dgm:bulletEnabled val="1"/>
        </dgm:presLayoutVars>
      </dgm:prSet>
      <dgm:spPr/>
      <dgm:t>
        <a:bodyPr/>
        <a:lstStyle/>
        <a:p>
          <a:endParaRPr lang="en-US"/>
        </a:p>
      </dgm:t>
    </dgm:pt>
  </dgm:ptLst>
  <dgm:cxnLst>
    <dgm:cxn modelId="{9ECEF31A-C04C-4385-95D4-3EE0A949534F}" type="presOf" srcId="{09DFB2D8-88D3-4F5B-A06C-E617C72A2429}" destId="{4BCDAD50-F872-4740-BECC-439986F356AC}" srcOrd="0" destOrd="0" presId="urn:microsoft.com/office/officeart/2005/8/layout/chevron2"/>
    <dgm:cxn modelId="{4A138E1B-6AE3-42C7-8951-67150AE2E260}" type="presOf" srcId="{299C251D-0673-4523-9DEA-E486B9F26DC3}" destId="{6E2323F2-426D-4BBC-AFFE-DDCA75546845}" srcOrd="0" destOrd="0" presId="urn:microsoft.com/office/officeart/2005/8/layout/chevron2"/>
    <dgm:cxn modelId="{EEDD9F09-AE7A-483B-A641-0A259E3906D5}" srcId="{3DE7657F-CBF2-4DBB-A723-D3FCB9666BDF}" destId="{299C251D-0673-4523-9DEA-E486B9F26DC3}" srcOrd="0" destOrd="0" parTransId="{161A1AE6-8423-423F-8FE6-BB6822E12D49}" sibTransId="{AE2F610B-E538-4A34-9440-F784B002053D}"/>
    <dgm:cxn modelId="{FED7D0E2-2847-4556-8F6E-CEE16198686E}" type="presOf" srcId="{3DE7657F-CBF2-4DBB-A723-D3FCB9666BDF}" destId="{57A8F202-FCF1-42FF-B720-98A8FB6EFC1D}" srcOrd="0" destOrd="0" presId="urn:microsoft.com/office/officeart/2005/8/layout/chevron2"/>
    <dgm:cxn modelId="{1543FABC-DF32-4863-9DFF-44DCC6A20136}" srcId="{299C251D-0673-4523-9DEA-E486B9F26DC3}" destId="{09DFB2D8-88D3-4F5B-A06C-E617C72A2429}" srcOrd="0" destOrd="0" parTransId="{BB184145-692F-4F6E-A86E-0DB1967271D6}" sibTransId="{D80A9019-7D68-4E94-A91F-2809A55923CD}"/>
    <dgm:cxn modelId="{A66BF69F-E464-482E-B2F6-AADF01BA2788}" type="presParOf" srcId="{57A8F202-FCF1-42FF-B720-98A8FB6EFC1D}" destId="{EAB9AB09-68BE-4A22-8BDB-D026B8ACCD09}" srcOrd="0" destOrd="0" presId="urn:microsoft.com/office/officeart/2005/8/layout/chevron2"/>
    <dgm:cxn modelId="{89318064-9098-4946-85A4-01A172879366}" type="presParOf" srcId="{EAB9AB09-68BE-4A22-8BDB-D026B8ACCD09}" destId="{6E2323F2-426D-4BBC-AFFE-DDCA75546845}" srcOrd="0" destOrd="0" presId="urn:microsoft.com/office/officeart/2005/8/layout/chevron2"/>
    <dgm:cxn modelId="{0A9ACA30-501E-4E08-8214-F622A6921B50}" type="presParOf" srcId="{EAB9AB09-68BE-4A22-8BDB-D026B8ACCD09}" destId="{4BCDAD50-F872-4740-BECC-439986F356A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E7657F-CBF2-4DBB-A723-D3FCB9666B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99C251D-0673-4523-9DEA-E486B9F26DC3}">
      <dgm:prSet/>
      <dgm:spPr/>
      <dgm:t>
        <a:bodyPr/>
        <a:lstStyle/>
        <a:p>
          <a:pPr rtl="0"/>
          <a:r>
            <a:rPr lang="fa-IR" b="1" dirty="0" smtClean="0">
              <a:latin typeface="Calibri" panose="020F0502020204030204" pitchFamily="34" charset="0"/>
            </a:rPr>
            <a:t>4</a:t>
          </a:r>
          <a:endParaRPr lang="en-US" dirty="0">
            <a:latin typeface="Calibri" panose="020F0502020204030204" pitchFamily="34" charset="0"/>
          </a:endParaRPr>
        </a:p>
      </dgm:t>
    </dgm:pt>
    <dgm:pt modelId="{161A1AE6-8423-423F-8FE6-BB6822E12D49}" type="parTrans" cxnId="{EEDD9F09-AE7A-483B-A641-0A259E3906D5}">
      <dgm:prSet/>
      <dgm:spPr/>
      <dgm:t>
        <a:bodyPr/>
        <a:lstStyle/>
        <a:p>
          <a:pPr rtl="0"/>
          <a:endParaRPr lang="en-US"/>
        </a:p>
      </dgm:t>
    </dgm:pt>
    <dgm:pt modelId="{AE2F610B-E538-4A34-9440-F784B002053D}" type="sibTrans" cxnId="{EEDD9F09-AE7A-483B-A641-0A259E3906D5}">
      <dgm:prSet/>
      <dgm:spPr/>
      <dgm:t>
        <a:bodyPr/>
        <a:lstStyle/>
        <a:p>
          <a:pPr rtl="0"/>
          <a:endParaRPr lang="en-US"/>
        </a:p>
      </dgm:t>
    </dgm:pt>
    <dgm:pt modelId="{9C06B37A-A39D-4A5E-9FF1-5010CC4F47CD}">
      <dgm:prSet custT="1"/>
      <dgm:spPr/>
      <dgm:t>
        <a:bodyPr/>
        <a:lstStyle/>
        <a:p>
          <a:pPr rtl="0"/>
          <a:r>
            <a:rPr lang="en-US" sz="1600" b="1" dirty="0" smtClean="0"/>
            <a:t>Factors which have impact on the outage duration of the Unit </a:t>
          </a:r>
          <a:endParaRPr lang="en-US" sz="1600" b="1" dirty="0"/>
        </a:p>
      </dgm:t>
    </dgm:pt>
    <dgm:pt modelId="{034DAA89-7A21-428A-A8B2-5BEEE024E9EA}" type="parTrans" cxnId="{9D9D001E-8CB6-4EB3-85D0-33707194B0AC}">
      <dgm:prSet/>
      <dgm:spPr/>
      <dgm:t>
        <a:bodyPr/>
        <a:lstStyle/>
        <a:p>
          <a:pPr rtl="0"/>
          <a:endParaRPr lang="en-US"/>
        </a:p>
      </dgm:t>
    </dgm:pt>
    <dgm:pt modelId="{7DFDA6D0-DB3D-4B72-9A55-E42752665E23}" type="sibTrans" cxnId="{9D9D001E-8CB6-4EB3-85D0-33707194B0AC}">
      <dgm:prSet/>
      <dgm:spPr/>
      <dgm:t>
        <a:bodyPr/>
        <a:lstStyle/>
        <a:p>
          <a:pPr rtl="0"/>
          <a:endParaRPr lang="en-US"/>
        </a:p>
      </dgm:t>
    </dgm:pt>
    <dgm:pt modelId="{57A8F202-FCF1-42FF-B720-98A8FB6EFC1D}" type="pres">
      <dgm:prSet presAssocID="{3DE7657F-CBF2-4DBB-A723-D3FCB9666BDF}" presName="linearFlow" presStyleCnt="0">
        <dgm:presLayoutVars>
          <dgm:dir/>
          <dgm:animLvl val="lvl"/>
          <dgm:resizeHandles val="exact"/>
        </dgm:presLayoutVars>
      </dgm:prSet>
      <dgm:spPr/>
      <dgm:t>
        <a:bodyPr/>
        <a:lstStyle/>
        <a:p>
          <a:endParaRPr lang="en-US"/>
        </a:p>
      </dgm:t>
    </dgm:pt>
    <dgm:pt modelId="{EAB9AB09-68BE-4A22-8BDB-D026B8ACCD09}" type="pres">
      <dgm:prSet presAssocID="{299C251D-0673-4523-9DEA-E486B9F26DC3}" presName="composite" presStyleCnt="0"/>
      <dgm:spPr/>
    </dgm:pt>
    <dgm:pt modelId="{6E2323F2-426D-4BBC-AFFE-DDCA75546845}" type="pres">
      <dgm:prSet presAssocID="{299C251D-0673-4523-9DEA-E486B9F26DC3}" presName="parentText" presStyleLbl="alignNode1" presStyleIdx="0" presStyleCnt="1" custLinFactX="500000" custLinFactNeighborX="505488" custLinFactNeighborY="0">
        <dgm:presLayoutVars>
          <dgm:chMax val="1"/>
          <dgm:bulletEnabled val="1"/>
        </dgm:presLayoutVars>
      </dgm:prSet>
      <dgm:spPr/>
      <dgm:t>
        <a:bodyPr/>
        <a:lstStyle/>
        <a:p>
          <a:endParaRPr lang="en-US"/>
        </a:p>
      </dgm:t>
    </dgm:pt>
    <dgm:pt modelId="{4BCDAD50-F872-4740-BECC-439986F356AC}" type="pres">
      <dgm:prSet presAssocID="{299C251D-0673-4523-9DEA-E486B9F26DC3}" presName="descendantText" presStyleLbl="alignAcc1" presStyleIdx="0" presStyleCnt="1" custAng="0" custLinFactY="-39860" custLinFactNeighborX="-9348" custLinFactNeighborY="-100000">
        <dgm:presLayoutVars>
          <dgm:bulletEnabled val="1"/>
        </dgm:presLayoutVars>
      </dgm:prSet>
      <dgm:spPr/>
      <dgm:t>
        <a:bodyPr/>
        <a:lstStyle/>
        <a:p>
          <a:endParaRPr lang="en-US"/>
        </a:p>
      </dgm:t>
    </dgm:pt>
  </dgm:ptLst>
  <dgm:cxnLst>
    <dgm:cxn modelId="{D529211C-33B7-423A-B8DD-4B07A2C1931E}" type="presOf" srcId="{299C251D-0673-4523-9DEA-E486B9F26DC3}" destId="{6E2323F2-426D-4BBC-AFFE-DDCA75546845}" srcOrd="0" destOrd="0" presId="urn:microsoft.com/office/officeart/2005/8/layout/chevron2"/>
    <dgm:cxn modelId="{EEDD9F09-AE7A-483B-A641-0A259E3906D5}" srcId="{3DE7657F-CBF2-4DBB-A723-D3FCB9666BDF}" destId="{299C251D-0673-4523-9DEA-E486B9F26DC3}" srcOrd="0" destOrd="0" parTransId="{161A1AE6-8423-423F-8FE6-BB6822E12D49}" sibTransId="{AE2F610B-E538-4A34-9440-F784B002053D}"/>
    <dgm:cxn modelId="{D77DD621-412D-48A4-8AE5-6423538ED907}" type="presOf" srcId="{3DE7657F-CBF2-4DBB-A723-D3FCB9666BDF}" destId="{57A8F202-FCF1-42FF-B720-98A8FB6EFC1D}" srcOrd="0" destOrd="0" presId="urn:microsoft.com/office/officeart/2005/8/layout/chevron2"/>
    <dgm:cxn modelId="{9D9D001E-8CB6-4EB3-85D0-33707194B0AC}" srcId="{299C251D-0673-4523-9DEA-E486B9F26DC3}" destId="{9C06B37A-A39D-4A5E-9FF1-5010CC4F47CD}" srcOrd="0" destOrd="0" parTransId="{034DAA89-7A21-428A-A8B2-5BEEE024E9EA}" sibTransId="{7DFDA6D0-DB3D-4B72-9A55-E42752665E23}"/>
    <dgm:cxn modelId="{258AC835-CFCB-4AC9-9B14-D89523809355}" type="presOf" srcId="{9C06B37A-A39D-4A5E-9FF1-5010CC4F47CD}" destId="{4BCDAD50-F872-4740-BECC-439986F356AC}" srcOrd="0" destOrd="0" presId="urn:microsoft.com/office/officeart/2005/8/layout/chevron2"/>
    <dgm:cxn modelId="{0D11AE0F-0820-47B4-A010-5AEBD6FDC356}" type="presParOf" srcId="{57A8F202-FCF1-42FF-B720-98A8FB6EFC1D}" destId="{EAB9AB09-68BE-4A22-8BDB-D026B8ACCD09}" srcOrd="0" destOrd="0" presId="urn:microsoft.com/office/officeart/2005/8/layout/chevron2"/>
    <dgm:cxn modelId="{869180CF-11A0-458C-88B2-97FB6DCB4B09}" type="presParOf" srcId="{EAB9AB09-68BE-4A22-8BDB-D026B8ACCD09}" destId="{6E2323F2-426D-4BBC-AFFE-DDCA75546845}" srcOrd="0" destOrd="0" presId="urn:microsoft.com/office/officeart/2005/8/layout/chevron2"/>
    <dgm:cxn modelId="{3DF4CA69-59C4-419C-8481-9D20C6435A8C}" type="presParOf" srcId="{EAB9AB09-68BE-4A22-8BDB-D026B8ACCD09}" destId="{4BCDAD50-F872-4740-BECC-439986F356A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E7657F-CBF2-4DBB-A723-D3FCB9666B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99C251D-0673-4523-9DEA-E486B9F26DC3}">
      <dgm:prSet/>
      <dgm:spPr/>
      <dgm:t>
        <a:bodyPr/>
        <a:lstStyle/>
        <a:p>
          <a:pPr rtl="0"/>
          <a:r>
            <a:rPr lang="fa-IR" b="1" dirty="0" smtClean="0">
              <a:latin typeface="Calibri" panose="020F0502020204030204" pitchFamily="34" charset="0"/>
            </a:rPr>
            <a:t>5</a:t>
          </a:r>
          <a:endParaRPr lang="en-US" dirty="0">
            <a:latin typeface="Calibri" panose="020F0502020204030204" pitchFamily="34" charset="0"/>
          </a:endParaRPr>
        </a:p>
      </dgm:t>
    </dgm:pt>
    <dgm:pt modelId="{161A1AE6-8423-423F-8FE6-BB6822E12D49}" type="parTrans" cxnId="{EEDD9F09-AE7A-483B-A641-0A259E3906D5}">
      <dgm:prSet/>
      <dgm:spPr/>
      <dgm:t>
        <a:bodyPr/>
        <a:lstStyle/>
        <a:p>
          <a:pPr rtl="0"/>
          <a:endParaRPr lang="en-US"/>
        </a:p>
      </dgm:t>
    </dgm:pt>
    <dgm:pt modelId="{AE2F610B-E538-4A34-9440-F784B002053D}" type="sibTrans" cxnId="{EEDD9F09-AE7A-483B-A641-0A259E3906D5}">
      <dgm:prSet/>
      <dgm:spPr/>
      <dgm:t>
        <a:bodyPr/>
        <a:lstStyle/>
        <a:p>
          <a:pPr rtl="0"/>
          <a:endParaRPr lang="en-US"/>
        </a:p>
      </dgm:t>
    </dgm:pt>
    <dgm:pt modelId="{9C06B37A-A39D-4A5E-9FF1-5010CC4F47CD}">
      <dgm:prSet custT="1"/>
      <dgm:spPr/>
      <dgm:t>
        <a:bodyPr/>
        <a:lstStyle/>
        <a:p>
          <a:pPr algn="l" rtl="0"/>
          <a:r>
            <a:rPr lang="en-US" sz="1800" b="1" dirty="0" smtClean="0"/>
            <a:t>Actions taken in order to reduce the outage duration </a:t>
          </a:r>
          <a:endParaRPr lang="en-US" sz="1800" b="1" dirty="0"/>
        </a:p>
      </dgm:t>
    </dgm:pt>
    <dgm:pt modelId="{034DAA89-7A21-428A-A8B2-5BEEE024E9EA}" type="parTrans" cxnId="{9D9D001E-8CB6-4EB3-85D0-33707194B0AC}">
      <dgm:prSet/>
      <dgm:spPr/>
      <dgm:t>
        <a:bodyPr/>
        <a:lstStyle/>
        <a:p>
          <a:pPr rtl="0"/>
          <a:endParaRPr lang="en-US"/>
        </a:p>
      </dgm:t>
    </dgm:pt>
    <dgm:pt modelId="{7DFDA6D0-DB3D-4B72-9A55-E42752665E23}" type="sibTrans" cxnId="{9D9D001E-8CB6-4EB3-85D0-33707194B0AC}">
      <dgm:prSet/>
      <dgm:spPr/>
      <dgm:t>
        <a:bodyPr/>
        <a:lstStyle/>
        <a:p>
          <a:pPr rtl="0"/>
          <a:endParaRPr lang="en-US"/>
        </a:p>
      </dgm:t>
    </dgm:pt>
    <dgm:pt modelId="{57A8F202-FCF1-42FF-B720-98A8FB6EFC1D}" type="pres">
      <dgm:prSet presAssocID="{3DE7657F-CBF2-4DBB-A723-D3FCB9666BDF}" presName="linearFlow" presStyleCnt="0">
        <dgm:presLayoutVars>
          <dgm:dir/>
          <dgm:animLvl val="lvl"/>
          <dgm:resizeHandles val="exact"/>
        </dgm:presLayoutVars>
      </dgm:prSet>
      <dgm:spPr/>
      <dgm:t>
        <a:bodyPr/>
        <a:lstStyle/>
        <a:p>
          <a:endParaRPr lang="en-US"/>
        </a:p>
      </dgm:t>
    </dgm:pt>
    <dgm:pt modelId="{EAB9AB09-68BE-4A22-8BDB-D026B8ACCD09}" type="pres">
      <dgm:prSet presAssocID="{299C251D-0673-4523-9DEA-E486B9F26DC3}" presName="composite" presStyleCnt="0"/>
      <dgm:spPr/>
    </dgm:pt>
    <dgm:pt modelId="{6E2323F2-426D-4BBC-AFFE-DDCA75546845}" type="pres">
      <dgm:prSet presAssocID="{299C251D-0673-4523-9DEA-E486B9F26DC3}" presName="parentText" presStyleLbl="alignNode1" presStyleIdx="0" presStyleCnt="1" custLinFactX="500000" custLinFactNeighborX="505488" custLinFactNeighborY="0">
        <dgm:presLayoutVars>
          <dgm:chMax val="1"/>
          <dgm:bulletEnabled val="1"/>
        </dgm:presLayoutVars>
      </dgm:prSet>
      <dgm:spPr/>
      <dgm:t>
        <a:bodyPr/>
        <a:lstStyle/>
        <a:p>
          <a:endParaRPr lang="en-US"/>
        </a:p>
      </dgm:t>
    </dgm:pt>
    <dgm:pt modelId="{4BCDAD50-F872-4740-BECC-439986F356AC}" type="pres">
      <dgm:prSet presAssocID="{299C251D-0673-4523-9DEA-E486B9F26DC3}" presName="descendantText" presStyleLbl="alignAcc1" presStyleIdx="0" presStyleCnt="1" custAng="0" custLinFactY="-39860" custLinFactNeighborX="-9348" custLinFactNeighborY="-100000">
        <dgm:presLayoutVars>
          <dgm:bulletEnabled val="1"/>
        </dgm:presLayoutVars>
      </dgm:prSet>
      <dgm:spPr/>
      <dgm:t>
        <a:bodyPr/>
        <a:lstStyle/>
        <a:p>
          <a:endParaRPr lang="en-US"/>
        </a:p>
      </dgm:t>
    </dgm:pt>
  </dgm:ptLst>
  <dgm:cxnLst>
    <dgm:cxn modelId="{EEDD9F09-AE7A-483B-A641-0A259E3906D5}" srcId="{3DE7657F-CBF2-4DBB-A723-D3FCB9666BDF}" destId="{299C251D-0673-4523-9DEA-E486B9F26DC3}" srcOrd="0" destOrd="0" parTransId="{161A1AE6-8423-423F-8FE6-BB6822E12D49}" sibTransId="{AE2F610B-E538-4A34-9440-F784B002053D}"/>
    <dgm:cxn modelId="{3662885A-9B75-4402-B879-A2D4CA923F0B}" type="presOf" srcId="{9C06B37A-A39D-4A5E-9FF1-5010CC4F47CD}" destId="{4BCDAD50-F872-4740-BECC-439986F356AC}" srcOrd="0" destOrd="0" presId="urn:microsoft.com/office/officeart/2005/8/layout/chevron2"/>
    <dgm:cxn modelId="{7B7A61C0-FDD0-402A-ADFF-B67B46C64629}" type="presOf" srcId="{299C251D-0673-4523-9DEA-E486B9F26DC3}" destId="{6E2323F2-426D-4BBC-AFFE-DDCA75546845}" srcOrd="0" destOrd="0" presId="urn:microsoft.com/office/officeart/2005/8/layout/chevron2"/>
    <dgm:cxn modelId="{9D9D001E-8CB6-4EB3-85D0-33707194B0AC}" srcId="{299C251D-0673-4523-9DEA-E486B9F26DC3}" destId="{9C06B37A-A39D-4A5E-9FF1-5010CC4F47CD}" srcOrd="0" destOrd="0" parTransId="{034DAA89-7A21-428A-A8B2-5BEEE024E9EA}" sibTransId="{7DFDA6D0-DB3D-4B72-9A55-E42752665E23}"/>
    <dgm:cxn modelId="{8E8BAFF3-84FF-4320-A150-C160F7A04F6F}" type="presOf" srcId="{3DE7657F-CBF2-4DBB-A723-D3FCB9666BDF}" destId="{57A8F202-FCF1-42FF-B720-98A8FB6EFC1D}" srcOrd="0" destOrd="0" presId="urn:microsoft.com/office/officeart/2005/8/layout/chevron2"/>
    <dgm:cxn modelId="{C9221195-0161-4D81-96AB-222DC4E5122C}" type="presParOf" srcId="{57A8F202-FCF1-42FF-B720-98A8FB6EFC1D}" destId="{EAB9AB09-68BE-4A22-8BDB-D026B8ACCD09}" srcOrd="0" destOrd="0" presId="urn:microsoft.com/office/officeart/2005/8/layout/chevron2"/>
    <dgm:cxn modelId="{B66C6FBB-5117-4445-BC00-5127DA18D503}" type="presParOf" srcId="{EAB9AB09-68BE-4A22-8BDB-D026B8ACCD09}" destId="{6E2323F2-426D-4BBC-AFFE-DDCA75546845}" srcOrd="0" destOrd="0" presId="urn:microsoft.com/office/officeart/2005/8/layout/chevron2"/>
    <dgm:cxn modelId="{DD52310B-39ED-4155-95CE-635F7F8B5274}" type="presParOf" srcId="{EAB9AB09-68BE-4A22-8BDB-D026B8ACCD09}" destId="{4BCDAD50-F872-4740-BECC-439986F356A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E7657F-CBF2-4DBB-A723-D3FCB9666B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99C251D-0673-4523-9DEA-E486B9F26DC3}">
      <dgm:prSet/>
      <dgm:spPr/>
      <dgm:t>
        <a:bodyPr/>
        <a:lstStyle/>
        <a:p>
          <a:pPr rtl="0"/>
          <a:r>
            <a:rPr lang="fa-IR" b="1" dirty="0" smtClean="0">
              <a:latin typeface="Calibri" panose="020F0502020204030204" pitchFamily="34" charset="0"/>
            </a:rPr>
            <a:t>6</a:t>
          </a:r>
          <a:endParaRPr lang="en-US" dirty="0">
            <a:latin typeface="Calibri" panose="020F0502020204030204" pitchFamily="34" charset="0"/>
          </a:endParaRPr>
        </a:p>
      </dgm:t>
    </dgm:pt>
    <dgm:pt modelId="{161A1AE6-8423-423F-8FE6-BB6822E12D49}" type="parTrans" cxnId="{EEDD9F09-AE7A-483B-A641-0A259E3906D5}">
      <dgm:prSet/>
      <dgm:spPr/>
      <dgm:t>
        <a:bodyPr/>
        <a:lstStyle/>
        <a:p>
          <a:pPr rtl="0"/>
          <a:endParaRPr lang="en-US"/>
        </a:p>
      </dgm:t>
    </dgm:pt>
    <dgm:pt modelId="{AE2F610B-E538-4A34-9440-F784B002053D}" type="sibTrans" cxnId="{EEDD9F09-AE7A-483B-A641-0A259E3906D5}">
      <dgm:prSet/>
      <dgm:spPr/>
      <dgm:t>
        <a:bodyPr/>
        <a:lstStyle/>
        <a:p>
          <a:pPr rtl="0"/>
          <a:endParaRPr lang="en-US"/>
        </a:p>
      </dgm:t>
    </dgm:pt>
    <dgm:pt modelId="{9C06B37A-A39D-4A5E-9FF1-5010CC4F47CD}">
      <dgm:prSet custT="1"/>
      <dgm:spPr/>
      <dgm:t>
        <a:bodyPr/>
        <a:lstStyle/>
        <a:p>
          <a:pPr algn="l" rtl="0"/>
          <a:r>
            <a:rPr lang="en-US" sz="1800" b="1" dirty="0" smtClean="0"/>
            <a:t>Actions taken in order to reduce the outage duration </a:t>
          </a:r>
          <a:endParaRPr lang="en-US" sz="1800" b="1" dirty="0"/>
        </a:p>
      </dgm:t>
    </dgm:pt>
    <dgm:pt modelId="{034DAA89-7A21-428A-A8B2-5BEEE024E9EA}" type="parTrans" cxnId="{9D9D001E-8CB6-4EB3-85D0-33707194B0AC}">
      <dgm:prSet/>
      <dgm:spPr/>
      <dgm:t>
        <a:bodyPr/>
        <a:lstStyle/>
        <a:p>
          <a:pPr rtl="0"/>
          <a:endParaRPr lang="en-US"/>
        </a:p>
      </dgm:t>
    </dgm:pt>
    <dgm:pt modelId="{7DFDA6D0-DB3D-4B72-9A55-E42752665E23}" type="sibTrans" cxnId="{9D9D001E-8CB6-4EB3-85D0-33707194B0AC}">
      <dgm:prSet/>
      <dgm:spPr/>
      <dgm:t>
        <a:bodyPr/>
        <a:lstStyle/>
        <a:p>
          <a:pPr rtl="0"/>
          <a:endParaRPr lang="en-US"/>
        </a:p>
      </dgm:t>
    </dgm:pt>
    <dgm:pt modelId="{57A8F202-FCF1-42FF-B720-98A8FB6EFC1D}" type="pres">
      <dgm:prSet presAssocID="{3DE7657F-CBF2-4DBB-A723-D3FCB9666BDF}" presName="linearFlow" presStyleCnt="0">
        <dgm:presLayoutVars>
          <dgm:dir/>
          <dgm:animLvl val="lvl"/>
          <dgm:resizeHandles val="exact"/>
        </dgm:presLayoutVars>
      </dgm:prSet>
      <dgm:spPr/>
      <dgm:t>
        <a:bodyPr/>
        <a:lstStyle/>
        <a:p>
          <a:endParaRPr lang="en-US"/>
        </a:p>
      </dgm:t>
    </dgm:pt>
    <dgm:pt modelId="{EAB9AB09-68BE-4A22-8BDB-D026B8ACCD09}" type="pres">
      <dgm:prSet presAssocID="{299C251D-0673-4523-9DEA-E486B9F26DC3}" presName="composite" presStyleCnt="0"/>
      <dgm:spPr/>
    </dgm:pt>
    <dgm:pt modelId="{6E2323F2-426D-4BBC-AFFE-DDCA75546845}" type="pres">
      <dgm:prSet presAssocID="{299C251D-0673-4523-9DEA-E486B9F26DC3}" presName="parentText" presStyleLbl="alignNode1" presStyleIdx="0" presStyleCnt="1" custLinFactX="500000" custLinFactNeighborX="505488" custLinFactNeighborY="0">
        <dgm:presLayoutVars>
          <dgm:chMax val="1"/>
          <dgm:bulletEnabled val="1"/>
        </dgm:presLayoutVars>
      </dgm:prSet>
      <dgm:spPr/>
      <dgm:t>
        <a:bodyPr/>
        <a:lstStyle/>
        <a:p>
          <a:endParaRPr lang="en-US"/>
        </a:p>
      </dgm:t>
    </dgm:pt>
    <dgm:pt modelId="{4BCDAD50-F872-4740-BECC-439986F356AC}" type="pres">
      <dgm:prSet presAssocID="{299C251D-0673-4523-9DEA-E486B9F26DC3}" presName="descendantText" presStyleLbl="alignAcc1" presStyleIdx="0" presStyleCnt="1" custAng="0" custLinFactY="-39860" custLinFactNeighborX="-9348" custLinFactNeighborY="-100000">
        <dgm:presLayoutVars>
          <dgm:bulletEnabled val="1"/>
        </dgm:presLayoutVars>
      </dgm:prSet>
      <dgm:spPr/>
      <dgm:t>
        <a:bodyPr/>
        <a:lstStyle/>
        <a:p>
          <a:endParaRPr lang="en-US"/>
        </a:p>
      </dgm:t>
    </dgm:pt>
  </dgm:ptLst>
  <dgm:cxnLst>
    <dgm:cxn modelId="{EEDD9F09-AE7A-483B-A641-0A259E3906D5}" srcId="{3DE7657F-CBF2-4DBB-A723-D3FCB9666BDF}" destId="{299C251D-0673-4523-9DEA-E486B9F26DC3}" srcOrd="0" destOrd="0" parTransId="{161A1AE6-8423-423F-8FE6-BB6822E12D49}" sibTransId="{AE2F610B-E538-4A34-9440-F784B002053D}"/>
    <dgm:cxn modelId="{AE6828F5-2864-47CF-8098-D17F19C1F32C}" type="presOf" srcId="{9C06B37A-A39D-4A5E-9FF1-5010CC4F47CD}" destId="{4BCDAD50-F872-4740-BECC-439986F356AC}" srcOrd="0" destOrd="0" presId="urn:microsoft.com/office/officeart/2005/8/layout/chevron2"/>
    <dgm:cxn modelId="{9D9D001E-8CB6-4EB3-85D0-33707194B0AC}" srcId="{299C251D-0673-4523-9DEA-E486B9F26DC3}" destId="{9C06B37A-A39D-4A5E-9FF1-5010CC4F47CD}" srcOrd="0" destOrd="0" parTransId="{034DAA89-7A21-428A-A8B2-5BEEE024E9EA}" sibTransId="{7DFDA6D0-DB3D-4B72-9A55-E42752665E23}"/>
    <dgm:cxn modelId="{5E74D75D-4BB0-45F8-BBED-6D1EDC737E1D}" type="presOf" srcId="{3DE7657F-CBF2-4DBB-A723-D3FCB9666BDF}" destId="{57A8F202-FCF1-42FF-B720-98A8FB6EFC1D}" srcOrd="0" destOrd="0" presId="urn:microsoft.com/office/officeart/2005/8/layout/chevron2"/>
    <dgm:cxn modelId="{EB94F27C-E30D-40BD-8E89-83306BF049A9}" type="presOf" srcId="{299C251D-0673-4523-9DEA-E486B9F26DC3}" destId="{6E2323F2-426D-4BBC-AFFE-DDCA75546845}" srcOrd="0" destOrd="0" presId="urn:microsoft.com/office/officeart/2005/8/layout/chevron2"/>
    <dgm:cxn modelId="{68D63E34-0C2F-44C5-9451-466DA8ED5143}" type="presParOf" srcId="{57A8F202-FCF1-42FF-B720-98A8FB6EFC1D}" destId="{EAB9AB09-68BE-4A22-8BDB-D026B8ACCD09}" srcOrd="0" destOrd="0" presId="urn:microsoft.com/office/officeart/2005/8/layout/chevron2"/>
    <dgm:cxn modelId="{88A9E5AE-162E-4493-9A4E-9C2F7977FA00}" type="presParOf" srcId="{EAB9AB09-68BE-4A22-8BDB-D026B8ACCD09}" destId="{6E2323F2-426D-4BBC-AFFE-DDCA75546845}" srcOrd="0" destOrd="0" presId="urn:microsoft.com/office/officeart/2005/8/layout/chevron2"/>
    <dgm:cxn modelId="{2A3E5AB4-8220-493F-9BB7-1059A9EE7073}" type="presParOf" srcId="{EAB9AB09-68BE-4A22-8BDB-D026B8ACCD09}" destId="{4BCDAD50-F872-4740-BECC-439986F356A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E7657F-CBF2-4DBB-A723-D3FCB9666B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99C251D-0673-4523-9DEA-E486B9F26DC3}">
      <dgm:prSet/>
      <dgm:spPr/>
      <dgm:t>
        <a:bodyPr/>
        <a:lstStyle/>
        <a:p>
          <a:pPr rtl="0"/>
          <a:r>
            <a:rPr lang="fa-IR" b="1" dirty="0" smtClean="0">
              <a:latin typeface="Calibri" panose="020F0502020204030204" pitchFamily="34" charset="0"/>
            </a:rPr>
            <a:t>7</a:t>
          </a:r>
          <a:endParaRPr lang="en-US" dirty="0">
            <a:latin typeface="Calibri" panose="020F0502020204030204" pitchFamily="34" charset="0"/>
          </a:endParaRPr>
        </a:p>
      </dgm:t>
    </dgm:pt>
    <dgm:pt modelId="{161A1AE6-8423-423F-8FE6-BB6822E12D49}" type="parTrans" cxnId="{EEDD9F09-AE7A-483B-A641-0A259E3906D5}">
      <dgm:prSet/>
      <dgm:spPr/>
      <dgm:t>
        <a:bodyPr/>
        <a:lstStyle/>
        <a:p>
          <a:pPr rtl="0"/>
          <a:endParaRPr lang="en-US"/>
        </a:p>
      </dgm:t>
    </dgm:pt>
    <dgm:pt modelId="{AE2F610B-E538-4A34-9440-F784B002053D}" type="sibTrans" cxnId="{EEDD9F09-AE7A-483B-A641-0A259E3906D5}">
      <dgm:prSet/>
      <dgm:spPr/>
      <dgm:t>
        <a:bodyPr/>
        <a:lstStyle/>
        <a:p>
          <a:pPr rtl="0"/>
          <a:endParaRPr lang="en-US"/>
        </a:p>
      </dgm:t>
    </dgm:pt>
    <dgm:pt modelId="{9C06B37A-A39D-4A5E-9FF1-5010CC4F47CD}">
      <dgm:prSet custT="1"/>
      <dgm:spPr/>
      <dgm:t>
        <a:bodyPr/>
        <a:lstStyle/>
        <a:p>
          <a:pPr algn="l" rtl="0"/>
          <a:r>
            <a:rPr lang="en-US" sz="1800" b="1" dirty="0" smtClean="0"/>
            <a:t>Establishment of tools </a:t>
          </a:r>
          <a:r>
            <a:rPr lang="en-US" sz="1800" b="1" dirty="0" smtClean="0">
              <a:solidFill>
                <a:schemeClr val="tx1"/>
              </a:solidFill>
              <a:ea typeface="Times New Roman"/>
              <a:cs typeface="B Mitra"/>
            </a:rPr>
            <a:t>Identification</a:t>
          </a:r>
          <a:r>
            <a:rPr lang="en-US" sz="1800" b="1" dirty="0" smtClean="0"/>
            <a:t> system </a:t>
          </a:r>
          <a:endParaRPr lang="en-US" sz="1800" b="1" dirty="0"/>
        </a:p>
      </dgm:t>
    </dgm:pt>
    <dgm:pt modelId="{034DAA89-7A21-428A-A8B2-5BEEE024E9EA}" type="parTrans" cxnId="{9D9D001E-8CB6-4EB3-85D0-33707194B0AC}">
      <dgm:prSet/>
      <dgm:spPr/>
      <dgm:t>
        <a:bodyPr/>
        <a:lstStyle/>
        <a:p>
          <a:pPr rtl="0"/>
          <a:endParaRPr lang="en-US"/>
        </a:p>
      </dgm:t>
    </dgm:pt>
    <dgm:pt modelId="{7DFDA6D0-DB3D-4B72-9A55-E42752665E23}" type="sibTrans" cxnId="{9D9D001E-8CB6-4EB3-85D0-33707194B0AC}">
      <dgm:prSet/>
      <dgm:spPr/>
      <dgm:t>
        <a:bodyPr/>
        <a:lstStyle/>
        <a:p>
          <a:pPr rtl="0"/>
          <a:endParaRPr lang="en-US"/>
        </a:p>
      </dgm:t>
    </dgm:pt>
    <dgm:pt modelId="{57A8F202-FCF1-42FF-B720-98A8FB6EFC1D}" type="pres">
      <dgm:prSet presAssocID="{3DE7657F-CBF2-4DBB-A723-D3FCB9666BDF}" presName="linearFlow" presStyleCnt="0">
        <dgm:presLayoutVars>
          <dgm:dir/>
          <dgm:animLvl val="lvl"/>
          <dgm:resizeHandles val="exact"/>
        </dgm:presLayoutVars>
      </dgm:prSet>
      <dgm:spPr/>
      <dgm:t>
        <a:bodyPr/>
        <a:lstStyle/>
        <a:p>
          <a:endParaRPr lang="en-US"/>
        </a:p>
      </dgm:t>
    </dgm:pt>
    <dgm:pt modelId="{EAB9AB09-68BE-4A22-8BDB-D026B8ACCD09}" type="pres">
      <dgm:prSet presAssocID="{299C251D-0673-4523-9DEA-E486B9F26DC3}" presName="composite" presStyleCnt="0"/>
      <dgm:spPr/>
    </dgm:pt>
    <dgm:pt modelId="{6E2323F2-426D-4BBC-AFFE-DDCA75546845}" type="pres">
      <dgm:prSet presAssocID="{299C251D-0673-4523-9DEA-E486B9F26DC3}" presName="parentText" presStyleLbl="alignNode1" presStyleIdx="0" presStyleCnt="1" custLinFactX="500000" custLinFactNeighborX="505488" custLinFactNeighborY="0">
        <dgm:presLayoutVars>
          <dgm:chMax val="1"/>
          <dgm:bulletEnabled val="1"/>
        </dgm:presLayoutVars>
      </dgm:prSet>
      <dgm:spPr/>
      <dgm:t>
        <a:bodyPr/>
        <a:lstStyle/>
        <a:p>
          <a:endParaRPr lang="en-US"/>
        </a:p>
      </dgm:t>
    </dgm:pt>
    <dgm:pt modelId="{4BCDAD50-F872-4740-BECC-439986F356AC}" type="pres">
      <dgm:prSet presAssocID="{299C251D-0673-4523-9DEA-E486B9F26DC3}" presName="descendantText" presStyleLbl="alignAcc1" presStyleIdx="0" presStyleCnt="1" custAng="0" custLinFactNeighborX="-9200">
        <dgm:presLayoutVars>
          <dgm:bulletEnabled val="1"/>
        </dgm:presLayoutVars>
      </dgm:prSet>
      <dgm:spPr/>
      <dgm:t>
        <a:bodyPr/>
        <a:lstStyle/>
        <a:p>
          <a:endParaRPr lang="en-US"/>
        </a:p>
      </dgm:t>
    </dgm:pt>
  </dgm:ptLst>
  <dgm:cxnLst>
    <dgm:cxn modelId="{40A90782-5415-4113-80FC-A88F6C29B067}" type="presOf" srcId="{3DE7657F-CBF2-4DBB-A723-D3FCB9666BDF}" destId="{57A8F202-FCF1-42FF-B720-98A8FB6EFC1D}" srcOrd="0" destOrd="0" presId="urn:microsoft.com/office/officeart/2005/8/layout/chevron2"/>
    <dgm:cxn modelId="{EEDD9F09-AE7A-483B-A641-0A259E3906D5}" srcId="{3DE7657F-CBF2-4DBB-A723-D3FCB9666BDF}" destId="{299C251D-0673-4523-9DEA-E486B9F26DC3}" srcOrd="0" destOrd="0" parTransId="{161A1AE6-8423-423F-8FE6-BB6822E12D49}" sibTransId="{AE2F610B-E538-4A34-9440-F784B002053D}"/>
    <dgm:cxn modelId="{0860AE33-8F5B-463A-AB20-9342E529DD82}" type="presOf" srcId="{9C06B37A-A39D-4A5E-9FF1-5010CC4F47CD}" destId="{4BCDAD50-F872-4740-BECC-439986F356AC}" srcOrd="0" destOrd="0" presId="urn:microsoft.com/office/officeart/2005/8/layout/chevron2"/>
    <dgm:cxn modelId="{9D9D001E-8CB6-4EB3-85D0-33707194B0AC}" srcId="{299C251D-0673-4523-9DEA-E486B9F26DC3}" destId="{9C06B37A-A39D-4A5E-9FF1-5010CC4F47CD}" srcOrd="0" destOrd="0" parTransId="{034DAA89-7A21-428A-A8B2-5BEEE024E9EA}" sibTransId="{7DFDA6D0-DB3D-4B72-9A55-E42752665E23}"/>
    <dgm:cxn modelId="{3F5A56D8-B8FD-4F11-BED6-BA977FB8FFCA}" type="presOf" srcId="{299C251D-0673-4523-9DEA-E486B9F26DC3}" destId="{6E2323F2-426D-4BBC-AFFE-DDCA75546845}" srcOrd="0" destOrd="0" presId="urn:microsoft.com/office/officeart/2005/8/layout/chevron2"/>
    <dgm:cxn modelId="{D6598BB8-CB06-4C3C-80D5-2C1A3657CA8C}" type="presParOf" srcId="{57A8F202-FCF1-42FF-B720-98A8FB6EFC1D}" destId="{EAB9AB09-68BE-4A22-8BDB-D026B8ACCD09}" srcOrd="0" destOrd="0" presId="urn:microsoft.com/office/officeart/2005/8/layout/chevron2"/>
    <dgm:cxn modelId="{13ECD4FF-8D95-4FB3-AD5A-B6E482D6D1C1}" type="presParOf" srcId="{EAB9AB09-68BE-4A22-8BDB-D026B8ACCD09}" destId="{6E2323F2-426D-4BBC-AFFE-DDCA75546845}" srcOrd="0" destOrd="0" presId="urn:microsoft.com/office/officeart/2005/8/layout/chevron2"/>
    <dgm:cxn modelId="{CACB274C-2CFC-4B89-A2B0-1A4323D3D89A}" type="presParOf" srcId="{EAB9AB09-68BE-4A22-8BDB-D026B8ACCD09}" destId="{4BCDAD50-F872-4740-BECC-439986F356A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E7657F-CBF2-4DBB-A723-D3FCB9666B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99C251D-0673-4523-9DEA-E486B9F26DC3}">
      <dgm:prSet/>
      <dgm:spPr/>
      <dgm:t>
        <a:bodyPr/>
        <a:lstStyle/>
        <a:p>
          <a:pPr rtl="0"/>
          <a:r>
            <a:rPr lang="fa-IR" b="1" dirty="0" smtClean="0">
              <a:latin typeface="Calibri" panose="020F0502020204030204" pitchFamily="34" charset="0"/>
            </a:rPr>
            <a:t>8</a:t>
          </a:r>
          <a:endParaRPr lang="en-US" dirty="0">
            <a:latin typeface="Calibri" panose="020F0502020204030204" pitchFamily="34" charset="0"/>
          </a:endParaRPr>
        </a:p>
      </dgm:t>
    </dgm:pt>
    <dgm:pt modelId="{161A1AE6-8423-423F-8FE6-BB6822E12D49}" type="parTrans" cxnId="{EEDD9F09-AE7A-483B-A641-0A259E3906D5}">
      <dgm:prSet/>
      <dgm:spPr/>
      <dgm:t>
        <a:bodyPr/>
        <a:lstStyle/>
        <a:p>
          <a:pPr rtl="0"/>
          <a:endParaRPr lang="en-US"/>
        </a:p>
      </dgm:t>
    </dgm:pt>
    <dgm:pt modelId="{AE2F610B-E538-4A34-9440-F784B002053D}" type="sibTrans" cxnId="{EEDD9F09-AE7A-483B-A641-0A259E3906D5}">
      <dgm:prSet/>
      <dgm:spPr/>
      <dgm:t>
        <a:bodyPr/>
        <a:lstStyle/>
        <a:p>
          <a:pPr rtl="0"/>
          <a:endParaRPr lang="en-US"/>
        </a:p>
      </dgm:t>
    </dgm:pt>
    <dgm:pt modelId="{9C06B37A-A39D-4A5E-9FF1-5010CC4F47CD}">
      <dgm:prSet/>
      <dgm:spPr/>
      <dgm:t>
        <a:bodyPr/>
        <a:lstStyle/>
        <a:p>
          <a:pPr algn="l" rtl="0"/>
          <a:r>
            <a:rPr lang="en-US" b="1" dirty="0" smtClean="0">
              <a:effectLst/>
              <a:cs typeface="B Mitra"/>
            </a:rPr>
            <a:t>Preparing the training  films (Demonstration) of repairing the equipment </a:t>
          </a:r>
          <a:endParaRPr lang="en-US" dirty="0"/>
        </a:p>
      </dgm:t>
    </dgm:pt>
    <dgm:pt modelId="{034DAA89-7A21-428A-A8B2-5BEEE024E9EA}" type="parTrans" cxnId="{9D9D001E-8CB6-4EB3-85D0-33707194B0AC}">
      <dgm:prSet/>
      <dgm:spPr/>
      <dgm:t>
        <a:bodyPr/>
        <a:lstStyle/>
        <a:p>
          <a:pPr rtl="0"/>
          <a:endParaRPr lang="en-US"/>
        </a:p>
      </dgm:t>
    </dgm:pt>
    <dgm:pt modelId="{7DFDA6D0-DB3D-4B72-9A55-E42752665E23}" type="sibTrans" cxnId="{9D9D001E-8CB6-4EB3-85D0-33707194B0AC}">
      <dgm:prSet/>
      <dgm:spPr/>
      <dgm:t>
        <a:bodyPr/>
        <a:lstStyle/>
        <a:p>
          <a:pPr rtl="0"/>
          <a:endParaRPr lang="en-US"/>
        </a:p>
      </dgm:t>
    </dgm:pt>
    <dgm:pt modelId="{57A8F202-FCF1-42FF-B720-98A8FB6EFC1D}" type="pres">
      <dgm:prSet presAssocID="{3DE7657F-CBF2-4DBB-A723-D3FCB9666BDF}" presName="linearFlow" presStyleCnt="0">
        <dgm:presLayoutVars>
          <dgm:dir/>
          <dgm:animLvl val="lvl"/>
          <dgm:resizeHandles val="exact"/>
        </dgm:presLayoutVars>
      </dgm:prSet>
      <dgm:spPr/>
      <dgm:t>
        <a:bodyPr/>
        <a:lstStyle/>
        <a:p>
          <a:endParaRPr lang="en-US"/>
        </a:p>
      </dgm:t>
    </dgm:pt>
    <dgm:pt modelId="{EAB9AB09-68BE-4A22-8BDB-D026B8ACCD09}" type="pres">
      <dgm:prSet presAssocID="{299C251D-0673-4523-9DEA-E486B9F26DC3}" presName="composite" presStyleCnt="0"/>
      <dgm:spPr/>
    </dgm:pt>
    <dgm:pt modelId="{6E2323F2-426D-4BBC-AFFE-DDCA75546845}" type="pres">
      <dgm:prSet presAssocID="{299C251D-0673-4523-9DEA-E486B9F26DC3}" presName="parentText" presStyleLbl="alignNode1" presStyleIdx="0" presStyleCnt="1" custLinFactX="567932" custLinFactNeighborX="600000" custLinFactNeighborY="9011">
        <dgm:presLayoutVars>
          <dgm:chMax val="1"/>
          <dgm:bulletEnabled val="1"/>
        </dgm:presLayoutVars>
      </dgm:prSet>
      <dgm:spPr/>
      <dgm:t>
        <a:bodyPr/>
        <a:lstStyle/>
        <a:p>
          <a:endParaRPr lang="en-US"/>
        </a:p>
      </dgm:t>
    </dgm:pt>
    <dgm:pt modelId="{4BCDAD50-F872-4740-BECC-439986F356AC}" type="pres">
      <dgm:prSet presAssocID="{299C251D-0673-4523-9DEA-E486B9F26DC3}" presName="descendantText" presStyleLbl="alignAcc1" presStyleIdx="0" presStyleCnt="1" custAng="0" custScaleX="109059" custLinFactNeighborX="-34526" custLinFactNeighborY="-14164">
        <dgm:presLayoutVars>
          <dgm:bulletEnabled val="1"/>
        </dgm:presLayoutVars>
      </dgm:prSet>
      <dgm:spPr/>
      <dgm:t>
        <a:bodyPr/>
        <a:lstStyle/>
        <a:p>
          <a:endParaRPr lang="en-US"/>
        </a:p>
      </dgm:t>
    </dgm:pt>
  </dgm:ptLst>
  <dgm:cxnLst>
    <dgm:cxn modelId="{08DE6831-7F35-41BE-988B-F8B665F43A2D}" type="presOf" srcId="{9C06B37A-A39D-4A5E-9FF1-5010CC4F47CD}" destId="{4BCDAD50-F872-4740-BECC-439986F356AC}" srcOrd="0" destOrd="0" presId="urn:microsoft.com/office/officeart/2005/8/layout/chevron2"/>
    <dgm:cxn modelId="{A548E0EE-A1F5-436A-8296-D830F9FA61F4}" type="presOf" srcId="{3DE7657F-CBF2-4DBB-A723-D3FCB9666BDF}" destId="{57A8F202-FCF1-42FF-B720-98A8FB6EFC1D}" srcOrd="0" destOrd="0" presId="urn:microsoft.com/office/officeart/2005/8/layout/chevron2"/>
    <dgm:cxn modelId="{EEDD9F09-AE7A-483B-A641-0A259E3906D5}" srcId="{3DE7657F-CBF2-4DBB-A723-D3FCB9666BDF}" destId="{299C251D-0673-4523-9DEA-E486B9F26DC3}" srcOrd="0" destOrd="0" parTransId="{161A1AE6-8423-423F-8FE6-BB6822E12D49}" sibTransId="{AE2F610B-E538-4A34-9440-F784B002053D}"/>
    <dgm:cxn modelId="{8BA13881-BAFA-4C60-85D6-6AB2709E430B}" type="presOf" srcId="{299C251D-0673-4523-9DEA-E486B9F26DC3}" destId="{6E2323F2-426D-4BBC-AFFE-DDCA75546845}" srcOrd="0" destOrd="0" presId="urn:microsoft.com/office/officeart/2005/8/layout/chevron2"/>
    <dgm:cxn modelId="{9D9D001E-8CB6-4EB3-85D0-33707194B0AC}" srcId="{299C251D-0673-4523-9DEA-E486B9F26DC3}" destId="{9C06B37A-A39D-4A5E-9FF1-5010CC4F47CD}" srcOrd="0" destOrd="0" parTransId="{034DAA89-7A21-428A-A8B2-5BEEE024E9EA}" sibTransId="{7DFDA6D0-DB3D-4B72-9A55-E42752665E23}"/>
    <dgm:cxn modelId="{D91AC79F-A491-4DBD-B87D-EBF12C45E49A}" type="presParOf" srcId="{57A8F202-FCF1-42FF-B720-98A8FB6EFC1D}" destId="{EAB9AB09-68BE-4A22-8BDB-D026B8ACCD09}" srcOrd="0" destOrd="0" presId="urn:microsoft.com/office/officeart/2005/8/layout/chevron2"/>
    <dgm:cxn modelId="{C14531D8-B86B-46C8-9E02-6284C11642E2}" type="presParOf" srcId="{EAB9AB09-68BE-4A22-8BDB-D026B8ACCD09}" destId="{6E2323F2-426D-4BBC-AFFE-DDCA75546845}" srcOrd="0" destOrd="0" presId="urn:microsoft.com/office/officeart/2005/8/layout/chevron2"/>
    <dgm:cxn modelId="{C37A006D-C701-40C8-B374-8AE68365D1E0}" type="presParOf" srcId="{EAB9AB09-68BE-4A22-8BDB-D026B8ACCD09}" destId="{4BCDAD50-F872-4740-BECC-439986F356A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E7657F-CBF2-4DBB-A723-D3FCB9666BD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299C251D-0673-4523-9DEA-E486B9F26DC3}">
      <dgm:prSet/>
      <dgm:spPr/>
      <dgm:t>
        <a:bodyPr/>
        <a:lstStyle/>
        <a:p>
          <a:pPr rtl="0"/>
          <a:r>
            <a:rPr lang="en-US" b="1" dirty="0" smtClean="0">
              <a:latin typeface="Calibri" panose="020F0502020204030204" pitchFamily="34" charset="0"/>
            </a:rPr>
            <a:t>9</a:t>
          </a:r>
          <a:endParaRPr lang="en-US" dirty="0">
            <a:latin typeface="Calibri" panose="020F0502020204030204" pitchFamily="34" charset="0"/>
          </a:endParaRPr>
        </a:p>
      </dgm:t>
    </dgm:pt>
    <dgm:pt modelId="{161A1AE6-8423-423F-8FE6-BB6822E12D49}" type="parTrans" cxnId="{EEDD9F09-AE7A-483B-A641-0A259E3906D5}">
      <dgm:prSet/>
      <dgm:spPr/>
      <dgm:t>
        <a:bodyPr/>
        <a:lstStyle/>
        <a:p>
          <a:pPr rtl="0"/>
          <a:endParaRPr lang="en-US"/>
        </a:p>
      </dgm:t>
    </dgm:pt>
    <dgm:pt modelId="{AE2F610B-E538-4A34-9440-F784B002053D}" type="sibTrans" cxnId="{EEDD9F09-AE7A-483B-A641-0A259E3906D5}">
      <dgm:prSet/>
      <dgm:spPr/>
      <dgm:t>
        <a:bodyPr/>
        <a:lstStyle/>
        <a:p>
          <a:pPr rtl="0"/>
          <a:endParaRPr lang="en-US"/>
        </a:p>
      </dgm:t>
    </dgm:pt>
    <dgm:pt modelId="{9C06B37A-A39D-4A5E-9FF1-5010CC4F47CD}">
      <dgm:prSet custT="1"/>
      <dgm:spPr/>
      <dgm:t>
        <a:bodyPr/>
        <a:lstStyle/>
        <a:p>
          <a:pPr algn="l" rtl="0"/>
          <a:r>
            <a:rPr lang="en-US" sz="2000" b="1" dirty="0" smtClean="0">
              <a:effectLst/>
              <a:cs typeface="B Mitra"/>
            </a:rPr>
            <a:t>Challenges and problems </a:t>
          </a:r>
          <a:r>
            <a:rPr lang="fa-IR" sz="2000" b="1" dirty="0" smtClean="0">
              <a:effectLst/>
              <a:cs typeface="B Mitra"/>
            </a:rPr>
            <a:t> </a:t>
          </a:r>
          <a:endParaRPr lang="en-US" sz="2000" dirty="0"/>
        </a:p>
      </dgm:t>
    </dgm:pt>
    <dgm:pt modelId="{034DAA89-7A21-428A-A8B2-5BEEE024E9EA}" type="parTrans" cxnId="{9D9D001E-8CB6-4EB3-85D0-33707194B0AC}">
      <dgm:prSet/>
      <dgm:spPr/>
      <dgm:t>
        <a:bodyPr/>
        <a:lstStyle/>
        <a:p>
          <a:pPr rtl="0"/>
          <a:endParaRPr lang="en-US"/>
        </a:p>
      </dgm:t>
    </dgm:pt>
    <dgm:pt modelId="{7DFDA6D0-DB3D-4B72-9A55-E42752665E23}" type="sibTrans" cxnId="{9D9D001E-8CB6-4EB3-85D0-33707194B0AC}">
      <dgm:prSet/>
      <dgm:spPr/>
      <dgm:t>
        <a:bodyPr/>
        <a:lstStyle/>
        <a:p>
          <a:pPr rtl="0"/>
          <a:endParaRPr lang="en-US"/>
        </a:p>
      </dgm:t>
    </dgm:pt>
    <dgm:pt modelId="{57A8F202-FCF1-42FF-B720-98A8FB6EFC1D}" type="pres">
      <dgm:prSet presAssocID="{3DE7657F-CBF2-4DBB-A723-D3FCB9666BDF}" presName="linearFlow" presStyleCnt="0">
        <dgm:presLayoutVars>
          <dgm:dir/>
          <dgm:animLvl val="lvl"/>
          <dgm:resizeHandles val="exact"/>
        </dgm:presLayoutVars>
      </dgm:prSet>
      <dgm:spPr/>
      <dgm:t>
        <a:bodyPr/>
        <a:lstStyle/>
        <a:p>
          <a:endParaRPr lang="en-US"/>
        </a:p>
      </dgm:t>
    </dgm:pt>
    <dgm:pt modelId="{EAB9AB09-68BE-4A22-8BDB-D026B8ACCD09}" type="pres">
      <dgm:prSet presAssocID="{299C251D-0673-4523-9DEA-E486B9F26DC3}" presName="composite" presStyleCnt="0"/>
      <dgm:spPr/>
    </dgm:pt>
    <dgm:pt modelId="{6E2323F2-426D-4BBC-AFFE-DDCA75546845}" type="pres">
      <dgm:prSet presAssocID="{299C251D-0673-4523-9DEA-E486B9F26DC3}" presName="parentText" presStyleLbl="alignNode1" presStyleIdx="0" presStyleCnt="1" custLinFactX="500000" custLinFactNeighborX="505488" custLinFactNeighborY="0">
        <dgm:presLayoutVars>
          <dgm:chMax val="1"/>
          <dgm:bulletEnabled val="1"/>
        </dgm:presLayoutVars>
      </dgm:prSet>
      <dgm:spPr/>
      <dgm:t>
        <a:bodyPr/>
        <a:lstStyle/>
        <a:p>
          <a:endParaRPr lang="en-US"/>
        </a:p>
      </dgm:t>
    </dgm:pt>
    <dgm:pt modelId="{4BCDAD50-F872-4740-BECC-439986F356AC}" type="pres">
      <dgm:prSet presAssocID="{299C251D-0673-4523-9DEA-E486B9F26DC3}" presName="descendantText" presStyleLbl="alignAcc1" presStyleIdx="0" presStyleCnt="1" custAng="0" custLinFactY="-39860" custLinFactNeighborX="-9348" custLinFactNeighborY="-100000">
        <dgm:presLayoutVars>
          <dgm:bulletEnabled val="1"/>
        </dgm:presLayoutVars>
      </dgm:prSet>
      <dgm:spPr/>
      <dgm:t>
        <a:bodyPr/>
        <a:lstStyle/>
        <a:p>
          <a:endParaRPr lang="en-US"/>
        </a:p>
      </dgm:t>
    </dgm:pt>
  </dgm:ptLst>
  <dgm:cxnLst>
    <dgm:cxn modelId="{B825A50D-83B6-4E1C-A49D-C90AE1576262}" type="presOf" srcId="{9C06B37A-A39D-4A5E-9FF1-5010CC4F47CD}" destId="{4BCDAD50-F872-4740-BECC-439986F356AC}" srcOrd="0" destOrd="0" presId="urn:microsoft.com/office/officeart/2005/8/layout/chevron2"/>
    <dgm:cxn modelId="{CB45B783-F179-444D-8CAE-EF49A5962E3C}" type="presOf" srcId="{3DE7657F-CBF2-4DBB-A723-D3FCB9666BDF}" destId="{57A8F202-FCF1-42FF-B720-98A8FB6EFC1D}" srcOrd="0" destOrd="0" presId="urn:microsoft.com/office/officeart/2005/8/layout/chevron2"/>
    <dgm:cxn modelId="{EEDD9F09-AE7A-483B-A641-0A259E3906D5}" srcId="{3DE7657F-CBF2-4DBB-A723-D3FCB9666BDF}" destId="{299C251D-0673-4523-9DEA-E486B9F26DC3}" srcOrd="0" destOrd="0" parTransId="{161A1AE6-8423-423F-8FE6-BB6822E12D49}" sibTransId="{AE2F610B-E538-4A34-9440-F784B002053D}"/>
    <dgm:cxn modelId="{9D9D001E-8CB6-4EB3-85D0-33707194B0AC}" srcId="{299C251D-0673-4523-9DEA-E486B9F26DC3}" destId="{9C06B37A-A39D-4A5E-9FF1-5010CC4F47CD}" srcOrd="0" destOrd="0" parTransId="{034DAA89-7A21-428A-A8B2-5BEEE024E9EA}" sibTransId="{7DFDA6D0-DB3D-4B72-9A55-E42752665E23}"/>
    <dgm:cxn modelId="{B30078F8-84D6-4032-8812-AF14801F0E3A}" type="presOf" srcId="{299C251D-0673-4523-9DEA-E486B9F26DC3}" destId="{6E2323F2-426D-4BBC-AFFE-DDCA75546845}" srcOrd="0" destOrd="0" presId="urn:microsoft.com/office/officeart/2005/8/layout/chevron2"/>
    <dgm:cxn modelId="{62AB2C51-495E-48A6-8D97-CF279095EE3E}" type="presParOf" srcId="{57A8F202-FCF1-42FF-B720-98A8FB6EFC1D}" destId="{EAB9AB09-68BE-4A22-8BDB-D026B8ACCD09}" srcOrd="0" destOrd="0" presId="urn:microsoft.com/office/officeart/2005/8/layout/chevron2"/>
    <dgm:cxn modelId="{58819A51-F50D-4F54-B5FF-A2A8E7E78868}" type="presParOf" srcId="{EAB9AB09-68BE-4A22-8BDB-D026B8ACCD09}" destId="{6E2323F2-426D-4BBC-AFFE-DDCA75546845}" srcOrd="0" destOrd="0" presId="urn:microsoft.com/office/officeart/2005/8/layout/chevron2"/>
    <dgm:cxn modelId="{D02B7010-770B-42F4-9A25-F2B9FB773339}" type="presParOf" srcId="{EAB9AB09-68BE-4A22-8BDB-D026B8ACCD09}" destId="{4BCDAD50-F872-4740-BECC-439986F356A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323F2-426D-4BBC-AFFE-DDCA75546845}">
      <dsp:nvSpPr>
        <dsp:cNvPr id="0" name=""/>
        <dsp:cNvSpPr/>
      </dsp:nvSpPr>
      <dsp:spPr>
        <a:xfrm rot="5400000">
          <a:off x="5894068" y="102869"/>
          <a:ext cx="685800" cy="480060"/>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rtl="0">
            <a:lnSpc>
              <a:spcPct val="90000"/>
            </a:lnSpc>
            <a:spcBef>
              <a:spcPct val="0"/>
            </a:spcBef>
            <a:spcAft>
              <a:spcPct val="35000"/>
            </a:spcAft>
          </a:pPr>
          <a:r>
            <a:rPr lang="fa-IR" sz="1300" b="1" kern="1200" dirty="0" smtClean="0">
              <a:latin typeface="Calibri" panose="020F0502020204030204" pitchFamily="34" charset="0"/>
            </a:rPr>
            <a:t>1</a:t>
          </a:r>
          <a:endParaRPr lang="en-US" sz="1300" kern="1200" dirty="0">
            <a:latin typeface="Calibri" panose="020F0502020204030204" pitchFamily="34" charset="0"/>
          </a:endParaRPr>
        </a:p>
      </dsp:txBody>
      <dsp:txXfrm rot="-5400000">
        <a:off x="5996938" y="240029"/>
        <a:ext cx="480060" cy="205740"/>
      </dsp:txXfrm>
    </dsp:sp>
    <dsp:sp modelId="{4BCDAD50-F872-4740-BECC-439986F356AC}">
      <dsp:nvSpPr>
        <dsp:cNvPr id="0" name=""/>
        <dsp:cNvSpPr/>
      </dsp:nvSpPr>
      <dsp:spPr>
        <a:xfrm rot="5400000">
          <a:off x="2775584" y="-2775584"/>
          <a:ext cx="445770" cy="5996938"/>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effectLst/>
              <a:cs typeface="B Mitra"/>
            </a:rPr>
            <a:t>introduction </a:t>
          </a:r>
          <a:endParaRPr lang="en-US" sz="2000" kern="1200" dirty="0"/>
        </a:p>
      </dsp:txBody>
      <dsp:txXfrm rot="-5400000">
        <a:off x="1" y="21760"/>
        <a:ext cx="5975177" cy="4022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323F2-426D-4BBC-AFFE-DDCA75546845}">
      <dsp:nvSpPr>
        <dsp:cNvPr id="0" name=""/>
        <dsp:cNvSpPr/>
      </dsp:nvSpPr>
      <dsp:spPr>
        <a:xfrm rot="5400000">
          <a:off x="5764528" y="125730"/>
          <a:ext cx="838200" cy="586740"/>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latin typeface="Calibri" panose="020F0502020204030204" pitchFamily="34" charset="0"/>
            </a:rPr>
            <a:t>10</a:t>
          </a:r>
          <a:endParaRPr lang="en-US" sz="1600" kern="1200" dirty="0">
            <a:latin typeface="Calibri" panose="020F0502020204030204" pitchFamily="34" charset="0"/>
          </a:endParaRPr>
        </a:p>
      </dsp:txBody>
      <dsp:txXfrm rot="-5400000">
        <a:off x="5890258" y="293370"/>
        <a:ext cx="586740" cy="251460"/>
      </dsp:txXfrm>
    </dsp:sp>
    <dsp:sp modelId="{4BCDAD50-F872-4740-BECC-439986F356AC}">
      <dsp:nvSpPr>
        <dsp:cNvPr id="0" name=""/>
        <dsp:cNvSpPr/>
      </dsp:nvSpPr>
      <dsp:spPr>
        <a:xfrm rot="5400000">
          <a:off x="2717550" y="-2672714"/>
          <a:ext cx="544830" cy="5890258"/>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t>Conclusion </a:t>
          </a:r>
          <a:endParaRPr lang="en-US" sz="2000" b="1" kern="1200" dirty="0"/>
        </a:p>
      </dsp:txBody>
      <dsp:txXfrm rot="-5400000">
        <a:off x="44836" y="26596"/>
        <a:ext cx="5863662" cy="491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323F2-426D-4BBC-AFFE-DDCA75546845}">
      <dsp:nvSpPr>
        <dsp:cNvPr id="0" name=""/>
        <dsp:cNvSpPr/>
      </dsp:nvSpPr>
      <dsp:spPr>
        <a:xfrm rot="5400000">
          <a:off x="5762598" y="126302"/>
          <a:ext cx="836563" cy="585594"/>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a-IR" sz="1600" b="1" kern="1200" dirty="0" smtClean="0">
              <a:latin typeface="Calibri" panose="020F0502020204030204" pitchFamily="34" charset="0"/>
            </a:rPr>
            <a:t>2</a:t>
          </a:r>
          <a:endParaRPr lang="en-US" sz="1600" kern="1200" dirty="0">
            <a:latin typeface="Calibri" panose="020F0502020204030204" pitchFamily="34" charset="0"/>
          </a:endParaRPr>
        </a:p>
      </dsp:txBody>
      <dsp:txXfrm rot="-5400000">
        <a:off x="5888083" y="293614"/>
        <a:ext cx="585594" cy="250969"/>
      </dsp:txXfrm>
    </dsp:sp>
    <dsp:sp modelId="{4BCDAD50-F872-4740-BECC-439986F356AC}">
      <dsp:nvSpPr>
        <dsp:cNvPr id="0" name=""/>
        <dsp:cNvSpPr/>
      </dsp:nvSpPr>
      <dsp:spPr>
        <a:xfrm rot="5400000">
          <a:off x="2717404" y="-2673819"/>
          <a:ext cx="543766" cy="5891404"/>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endParaRPr lang="en-US" sz="1600" b="1" kern="1200" dirty="0">
            <a:effectLst/>
            <a:cs typeface="B Mitra"/>
          </a:endParaRPr>
        </a:p>
        <a:p>
          <a:pPr marL="171450" lvl="1" indent="-171450" algn="l" defTabSz="711200" rtl="0">
            <a:lnSpc>
              <a:spcPct val="90000"/>
            </a:lnSpc>
            <a:spcBef>
              <a:spcPct val="0"/>
            </a:spcBef>
            <a:spcAft>
              <a:spcPct val="15000"/>
            </a:spcAft>
            <a:buChar char="••"/>
          </a:pPr>
          <a:r>
            <a:rPr lang="en-US" sz="1600" b="1" kern="1200" dirty="0" smtClean="0"/>
            <a:t>Outsourcing the M&amp;R activities of the Unit in the outage period </a:t>
          </a:r>
          <a:endParaRPr lang="en-US" sz="1600" b="1" kern="1200" dirty="0">
            <a:effectLst/>
            <a:cs typeface="B Mitra"/>
          </a:endParaRPr>
        </a:p>
        <a:p>
          <a:pPr marL="171450" lvl="1" indent="-171450" algn="r" defTabSz="711200" rtl="1">
            <a:lnSpc>
              <a:spcPct val="90000"/>
            </a:lnSpc>
            <a:spcBef>
              <a:spcPct val="0"/>
            </a:spcBef>
            <a:spcAft>
              <a:spcPct val="15000"/>
            </a:spcAft>
            <a:buChar char="••"/>
          </a:pPr>
          <a:endParaRPr lang="en-US" sz="1600" b="1" kern="1200" dirty="0">
            <a:effectLst/>
            <a:cs typeface="B Mitra"/>
          </a:endParaRPr>
        </a:p>
      </dsp:txBody>
      <dsp:txXfrm rot="-5400000">
        <a:off x="43585" y="26544"/>
        <a:ext cx="5864860" cy="490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323F2-426D-4BBC-AFFE-DDCA75546845}">
      <dsp:nvSpPr>
        <dsp:cNvPr id="0" name=""/>
        <dsp:cNvSpPr/>
      </dsp:nvSpPr>
      <dsp:spPr>
        <a:xfrm rot="5400000">
          <a:off x="3800379" y="302731"/>
          <a:ext cx="551705" cy="386194"/>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fa-IR" sz="1000" b="1" kern="1200" dirty="0" smtClean="0">
              <a:latin typeface="Calibri" panose="020F0502020204030204" pitchFamily="34" charset="0"/>
            </a:rPr>
            <a:t>3</a:t>
          </a:r>
          <a:endParaRPr lang="en-US" sz="1000" kern="1200" dirty="0">
            <a:latin typeface="Calibri" panose="020F0502020204030204" pitchFamily="34" charset="0"/>
          </a:endParaRPr>
        </a:p>
      </dsp:txBody>
      <dsp:txXfrm rot="-5400000">
        <a:off x="3883135" y="413072"/>
        <a:ext cx="386194" cy="165511"/>
      </dsp:txXfrm>
    </dsp:sp>
    <dsp:sp modelId="{4BCDAD50-F872-4740-BECC-439986F356AC}">
      <dsp:nvSpPr>
        <dsp:cNvPr id="0" name=""/>
        <dsp:cNvSpPr/>
      </dsp:nvSpPr>
      <dsp:spPr>
        <a:xfrm rot="5400000">
          <a:off x="2756835" y="-2712640"/>
          <a:ext cx="665524" cy="6090804"/>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t>Process of changing the outage duration from 2017 to 2020</a:t>
          </a:r>
          <a:endParaRPr lang="en-US" sz="1400" b="1" kern="1200" dirty="0"/>
        </a:p>
      </dsp:txBody>
      <dsp:txXfrm rot="-5400000">
        <a:off x="44195" y="32488"/>
        <a:ext cx="6058316" cy="600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323F2-426D-4BBC-AFFE-DDCA75546845}">
      <dsp:nvSpPr>
        <dsp:cNvPr id="0" name=""/>
        <dsp:cNvSpPr/>
      </dsp:nvSpPr>
      <dsp:spPr>
        <a:xfrm rot="5400000">
          <a:off x="5764528" y="125729"/>
          <a:ext cx="838200" cy="586740"/>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a-IR" sz="1600" b="1" kern="1200" dirty="0" smtClean="0">
              <a:latin typeface="Calibri" panose="020F0502020204030204" pitchFamily="34" charset="0"/>
            </a:rPr>
            <a:t>4</a:t>
          </a:r>
          <a:endParaRPr lang="en-US" sz="1600" kern="1200" dirty="0">
            <a:latin typeface="Calibri" panose="020F0502020204030204" pitchFamily="34" charset="0"/>
          </a:endParaRPr>
        </a:p>
      </dsp:txBody>
      <dsp:txXfrm rot="-5400000">
        <a:off x="5890258" y="293369"/>
        <a:ext cx="586740" cy="251460"/>
      </dsp:txXfrm>
    </dsp:sp>
    <dsp:sp modelId="{4BCDAD50-F872-4740-BECC-439986F356AC}">
      <dsp:nvSpPr>
        <dsp:cNvPr id="0" name=""/>
        <dsp:cNvSpPr/>
      </dsp:nvSpPr>
      <dsp:spPr>
        <a:xfrm rot="5400000">
          <a:off x="2708833" y="-2672714"/>
          <a:ext cx="544830" cy="5890258"/>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lang="en-US" sz="1600" b="1" kern="1200" dirty="0" smtClean="0"/>
            <a:t>Factors which have impact on the outage duration of the Unit </a:t>
          </a:r>
          <a:endParaRPr lang="en-US" sz="1600" b="1" kern="1200" dirty="0"/>
        </a:p>
      </dsp:txBody>
      <dsp:txXfrm rot="-5400000">
        <a:off x="36119" y="26596"/>
        <a:ext cx="5863662" cy="4916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323F2-426D-4BBC-AFFE-DDCA75546845}">
      <dsp:nvSpPr>
        <dsp:cNvPr id="0" name=""/>
        <dsp:cNvSpPr/>
      </dsp:nvSpPr>
      <dsp:spPr>
        <a:xfrm rot="5400000">
          <a:off x="5764528" y="125729"/>
          <a:ext cx="838200" cy="586740"/>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a-IR" sz="1600" b="1" kern="1200" dirty="0" smtClean="0">
              <a:latin typeface="Calibri" panose="020F0502020204030204" pitchFamily="34" charset="0"/>
            </a:rPr>
            <a:t>5</a:t>
          </a:r>
          <a:endParaRPr lang="en-US" sz="1600" kern="1200" dirty="0">
            <a:latin typeface="Calibri" panose="020F0502020204030204" pitchFamily="34" charset="0"/>
          </a:endParaRPr>
        </a:p>
      </dsp:txBody>
      <dsp:txXfrm rot="-5400000">
        <a:off x="5890258" y="293369"/>
        <a:ext cx="586740" cy="251460"/>
      </dsp:txXfrm>
    </dsp:sp>
    <dsp:sp modelId="{4BCDAD50-F872-4740-BECC-439986F356AC}">
      <dsp:nvSpPr>
        <dsp:cNvPr id="0" name=""/>
        <dsp:cNvSpPr/>
      </dsp:nvSpPr>
      <dsp:spPr>
        <a:xfrm rot="5400000">
          <a:off x="2708833" y="-2672714"/>
          <a:ext cx="544830" cy="5890258"/>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Actions taken in order to reduce the outage duration </a:t>
          </a:r>
          <a:endParaRPr lang="en-US" sz="1800" b="1" kern="1200" dirty="0"/>
        </a:p>
      </dsp:txBody>
      <dsp:txXfrm rot="-5400000">
        <a:off x="36119" y="26596"/>
        <a:ext cx="5863662" cy="4916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323F2-426D-4BBC-AFFE-DDCA75546845}">
      <dsp:nvSpPr>
        <dsp:cNvPr id="0" name=""/>
        <dsp:cNvSpPr/>
      </dsp:nvSpPr>
      <dsp:spPr>
        <a:xfrm rot="5400000">
          <a:off x="5764528" y="125729"/>
          <a:ext cx="838200" cy="586740"/>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a-IR" sz="1600" b="1" kern="1200" dirty="0" smtClean="0">
              <a:latin typeface="Calibri" panose="020F0502020204030204" pitchFamily="34" charset="0"/>
            </a:rPr>
            <a:t>6</a:t>
          </a:r>
          <a:endParaRPr lang="en-US" sz="1600" kern="1200" dirty="0">
            <a:latin typeface="Calibri" panose="020F0502020204030204" pitchFamily="34" charset="0"/>
          </a:endParaRPr>
        </a:p>
      </dsp:txBody>
      <dsp:txXfrm rot="-5400000">
        <a:off x="5890258" y="293369"/>
        <a:ext cx="586740" cy="251460"/>
      </dsp:txXfrm>
    </dsp:sp>
    <dsp:sp modelId="{4BCDAD50-F872-4740-BECC-439986F356AC}">
      <dsp:nvSpPr>
        <dsp:cNvPr id="0" name=""/>
        <dsp:cNvSpPr/>
      </dsp:nvSpPr>
      <dsp:spPr>
        <a:xfrm rot="5400000">
          <a:off x="2708833" y="-2672714"/>
          <a:ext cx="544830" cy="5890258"/>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Actions taken in order to reduce the outage duration </a:t>
          </a:r>
          <a:endParaRPr lang="en-US" sz="1800" b="1" kern="1200" dirty="0"/>
        </a:p>
      </dsp:txBody>
      <dsp:txXfrm rot="-5400000">
        <a:off x="36119" y="26596"/>
        <a:ext cx="5863662" cy="4916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323F2-426D-4BBC-AFFE-DDCA75546845}">
      <dsp:nvSpPr>
        <dsp:cNvPr id="0" name=""/>
        <dsp:cNvSpPr/>
      </dsp:nvSpPr>
      <dsp:spPr>
        <a:xfrm rot="5400000">
          <a:off x="5764528" y="125729"/>
          <a:ext cx="838200" cy="586740"/>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a-IR" sz="1600" b="1" kern="1200" dirty="0" smtClean="0">
              <a:latin typeface="Calibri" panose="020F0502020204030204" pitchFamily="34" charset="0"/>
            </a:rPr>
            <a:t>7</a:t>
          </a:r>
          <a:endParaRPr lang="en-US" sz="1600" kern="1200" dirty="0">
            <a:latin typeface="Calibri" panose="020F0502020204030204" pitchFamily="34" charset="0"/>
          </a:endParaRPr>
        </a:p>
      </dsp:txBody>
      <dsp:txXfrm rot="-5400000">
        <a:off x="5890258" y="293369"/>
        <a:ext cx="586740" cy="251460"/>
      </dsp:txXfrm>
    </dsp:sp>
    <dsp:sp modelId="{4BCDAD50-F872-4740-BECC-439986F356AC}">
      <dsp:nvSpPr>
        <dsp:cNvPr id="0" name=""/>
        <dsp:cNvSpPr/>
      </dsp:nvSpPr>
      <dsp:spPr>
        <a:xfrm rot="5400000">
          <a:off x="2717550" y="-2672714"/>
          <a:ext cx="544830" cy="5890258"/>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lang="en-US" sz="1800" b="1" kern="1200" dirty="0" smtClean="0"/>
            <a:t>Establishment of tools </a:t>
          </a:r>
          <a:r>
            <a:rPr lang="en-US" sz="1800" b="1" kern="1200" dirty="0" smtClean="0">
              <a:solidFill>
                <a:schemeClr val="tx1"/>
              </a:solidFill>
              <a:ea typeface="Times New Roman"/>
              <a:cs typeface="B Mitra"/>
            </a:rPr>
            <a:t>Identification</a:t>
          </a:r>
          <a:r>
            <a:rPr lang="en-US" sz="1800" b="1" kern="1200" dirty="0" smtClean="0"/>
            <a:t> system </a:t>
          </a:r>
          <a:endParaRPr lang="en-US" sz="1800" b="1" kern="1200" dirty="0"/>
        </a:p>
      </dsp:txBody>
      <dsp:txXfrm rot="-5400000">
        <a:off x="44836" y="26596"/>
        <a:ext cx="5863662" cy="4916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323F2-426D-4BBC-AFFE-DDCA75546845}">
      <dsp:nvSpPr>
        <dsp:cNvPr id="0" name=""/>
        <dsp:cNvSpPr/>
      </dsp:nvSpPr>
      <dsp:spPr>
        <a:xfrm rot="5400000">
          <a:off x="6556276" y="127120"/>
          <a:ext cx="836563" cy="585594"/>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fa-IR" sz="1600" b="1" kern="1200" dirty="0" smtClean="0">
              <a:latin typeface="Calibri" panose="020F0502020204030204" pitchFamily="34" charset="0"/>
            </a:rPr>
            <a:t>8</a:t>
          </a:r>
          <a:endParaRPr lang="en-US" sz="1600" kern="1200" dirty="0">
            <a:latin typeface="Calibri" panose="020F0502020204030204" pitchFamily="34" charset="0"/>
          </a:endParaRPr>
        </a:p>
      </dsp:txBody>
      <dsp:txXfrm rot="-5400000">
        <a:off x="6681761" y="294432"/>
        <a:ext cx="585594" cy="250969"/>
      </dsp:txXfrm>
    </dsp:sp>
    <dsp:sp modelId="{4BCDAD50-F872-4740-BECC-439986F356AC}">
      <dsp:nvSpPr>
        <dsp:cNvPr id="0" name=""/>
        <dsp:cNvSpPr/>
      </dsp:nvSpPr>
      <dsp:spPr>
        <a:xfrm rot="5400000">
          <a:off x="3522391" y="-3522391"/>
          <a:ext cx="543766" cy="7588549"/>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b="1" kern="1200" dirty="0" smtClean="0">
              <a:effectLst/>
              <a:cs typeface="B Mitra"/>
            </a:rPr>
            <a:t>Preparing the training  films (Demonstration) of repairing the equipment </a:t>
          </a:r>
          <a:endParaRPr lang="en-US" sz="1700" kern="1200" dirty="0"/>
        </a:p>
      </dsp:txBody>
      <dsp:txXfrm rot="-5400000">
        <a:off x="0" y="26544"/>
        <a:ext cx="7562005" cy="4906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323F2-426D-4BBC-AFFE-DDCA75546845}">
      <dsp:nvSpPr>
        <dsp:cNvPr id="0" name=""/>
        <dsp:cNvSpPr/>
      </dsp:nvSpPr>
      <dsp:spPr>
        <a:xfrm rot="5400000">
          <a:off x="5764528" y="125730"/>
          <a:ext cx="838200" cy="586740"/>
        </a:xfrm>
        <a:prstGeom prst="chevron">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b="1" kern="1200" dirty="0" smtClean="0">
              <a:latin typeface="Calibri" panose="020F0502020204030204" pitchFamily="34" charset="0"/>
            </a:rPr>
            <a:t>9</a:t>
          </a:r>
          <a:endParaRPr lang="en-US" sz="1600" kern="1200" dirty="0">
            <a:latin typeface="Calibri" panose="020F0502020204030204" pitchFamily="34" charset="0"/>
          </a:endParaRPr>
        </a:p>
      </dsp:txBody>
      <dsp:txXfrm rot="-5400000">
        <a:off x="5890258" y="293370"/>
        <a:ext cx="586740" cy="251460"/>
      </dsp:txXfrm>
    </dsp:sp>
    <dsp:sp modelId="{4BCDAD50-F872-4740-BECC-439986F356AC}">
      <dsp:nvSpPr>
        <dsp:cNvPr id="0" name=""/>
        <dsp:cNvSpPr/>
      </dsp:nvSpPr>
      <dsp:spPr>
        <a:xfrm rot="5400000">
          <a:off x="2708833" y="-2672714"/>
          <a:ext cx="544830" cy="5890258"/>
        </a:xfrm>
        <a:prstGeom prst="round2Same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en-US" sz="2000" b="1" kern="1200" dirty="0" smtClean="0">
              <a:effectLst/>
              <a:cs typeface="B Mitra"/>
            </a:rPr>
            <a:t>Challenges and problems </a:t>
          </a:r>
          <a:r>
            <a:rPr lang="fa-IR" sz="2000" b="1" kern="1200" dirty="0" smtClean="0">
              <a:effectLst/>
              <a:cs typeface="B Mitra"/>
            </a:rPr>
            <a:t> </a:t>
          </a:r>
          <a:endParaRPr lang="en-US" sz="2000" kern="1200" dirty="0"/>
        </a:p>
      </dsp:txBody>
      <dsp:txXfrm rot="-5400000">
        <a:off x="36119" y="26596"/>
        <a:ext cx="5863662" cy="4916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48257E-26B5-4C4C-9BB1-B39B9368D12C}" type="datetimeFigureOut">
              <a:rPr lang="en-US" smtClean="0"/>
              <a:t>8/31/2021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Bushehr Nuclear Power Plant</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09523C-C276-4B3A-9596-BEBF31C7A1EF}" type="slidenum">
              <a:rPr lang="en-US" smtClean="0"/>
              <a:t>‹#›</a:t>
            </a:fld>
            <a:endParaRPr lang="en-US" dirty="0"/>
          </a:p>
        </p:txBody>
      </p:sp>
    </p:spTree>
    <p:extLst>
      <p:ext uri="{BB962C8B-B14F-4D97-AF65-F5344CB8AC3E}">
        <p14:creationId xmlns:p14="http://schemas.microsoft.com/office/powerpoint/2010/main" val="29466917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821F90-AF61-4492-8B3C-D6AFE87F5360}" type="datetimeFigureOut">
              <a:rPr lang="en-US" smtClean="0"/>
              <a:t>8/31/2021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Bushehr Nuclear Power Plant</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6CD941-4DA9-4E64-819A-17C55A2861EB}" type="slidenum">
              <a:rPr lang="en-US" smtClean="0"/>
              <a:t>‹#›</a:t>
            </a:fld>
            <a:endParaRPr lang="en-US" dirty="0"/>
          </a:p>
        </p:txBody>
      </p:sp>
    </p:spTree>
    <p:extLst>
      <p:ext uri="{BB962C8B-B14F-4D97-AF65-F5344CB8AC3E}">
        <p14:creationId xmlns:p14="http://schemas.microsoft.com/office/powerpoint/2010/main" val="196390163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CD941-4DA9-4E64-819A-17C55A2861EB}"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smtClean="0"/>
              <a:t>Bushehr Nuclear Power Plant</a:t>
            </a:r>
            <a:endParaRPr lang="en-US" dirty="0"/>
          </a:p>
        </p:txBody>
      </p:sp>
    </p:spTree>
    <p:extLst>
      <p:ext uri="{BB962C8B-B14F-4D97-AF65-F5344CB8AC3E}">
        <p14:creationId xmlns:p14="http://schemas.microsoft.com/office/powerpoint/2010/main" val="12006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CD941-4DA9-4E64-819A-17C55A2861EB}"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smtClean="0"/>
              <a:t>Bushehr Nuclear Power Plant</a:t>
            </a:r>
            <a:endParaRPr lang="en-US" dirty="0"/>
          </a:p>
        </p:txBody>
      </p:sp>
    </p:spTree>
    <p:extLst>
      <p:ext uri="{BB962C8B-B14F-4D97-AF65-F5344CB8AC3E}">
        <p14:creationId xmlns:p14="http://schemas.microsoft.com/office/powerpoint/2010/main" val="3831220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Bushehr Nuclear Power Plant</a:t>
            </a:r>
            <a:endParaRPr lang="en-US" dirty="0"/>
          </a:p>
        </p:txBody>
      </p:sp>
      <p:sp>
        <p:nvSpPr>
          <p:cNvPr id="5" name="Slide Number Placeholder 4"/>
          <p:cNvSpPr>
            <a:spLocks noGrp="1"/>
          </p:cNvSpPr>
          <p:nvPr>
            <p:ph type="sldNum" sz="quarter" idx="11"/>
          </p:nvPr>
        </p:nvSpPr>
        <p:spPr/>
        <p:txBody>
          <a:bodyPr/>
          <a:lstStyle/>
          <a:p>
            <a:fld id="{A96CD941-4DA9-4E64-819A-17C55A2861EB}" type="slidenum">
              <a:rPr lang="en-US" smtClean="0"/>
              <a:t>11</a:t>
            </a:fld>
            <a:endParaRPr lang="en-US" dirty="0"/>
          </a:p>
        </p:txBody>
      </p:sp>
    </p:spTree>
    <p:extLst>
      <p:ext uri="{BB962C8B-B14F-4D97-AF65-F5344CB8AC3E}">
        <p14:creationId xmlns:p14="http://schemas.microsoft.com/office/powerpoint/2010/main" val="4053523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Bushehr Nuclear Power Plant</a:t>
            </a:r>
            <a:endParaRPr lang="en-US" dirty="0"/>
          </a:p>
        </p:txBody>
      </p:sp>
      <p:sp>
        <p:nvSpPr>
          <p:cNvPr id="5" name="Slide Number Placeholder 4"/>
          <p:cNvSpPr>
            <a:spLocks noGrp="1"/>
          </p:cNvSpPr>
          <p:nvPr>
            <p:ph type="sldNum" sz="quarter" idx="11"/>
          </p:nvPr>
        </p:nvSpPr>
        <p:spPr/>
        <p:txBody>
          <a:bodyPr/>
          <a:lstStyle/>
          <a:p>
            <a:fld id="{A96CD941-4DA9-4E64-819A-17C55A2861EB}" type="slidenum">
              <a:rPr lang="en-US" smtClean="0"/>
              <a:t>12</a:t>
            </a:fld>
            <a:endParaRPr lang="en-US" dirty="0"/>
          </a:p>
        </p:txBody>
      </p:sp>
    </p:spTree>
    <p:extLst>
      <p:ext uri="{BB962C8B-B14F-4D97-AF65-F5344CB8AC3E}">
        <p14:creationId xmlns:p14="http://schemas.microsoft.com/office/powerpoint/2010/main" val="405352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CD941-4DA9-4E64-819A-17C55A2861EB}" type="slidenum">
              <a:rPr lang="en-US" smtClean="0"/>
              <a:t>13</a:t>
            </a:fld>
            <a:endParaRPr lang="en-US" dirty="0"/>
          </a:p>
        </p:txBody>
      </p:sp>
      <p:sp>
        <p:nvSpPr>
          <p:cNvPr id="5" name="Footer Placeholder 4"/>
          <p:cNvSpPr>
            <a:spLocks noGrp="1"/>
          </p:cNvSpPr>
          <p:nvPr>
            <p:ph type="ftr" sz="quarter" idx="11"/>
          </p:nvPr>
        </p:nvSpPr>
        <p:spPr/>
        <p:txBody>
          <a:bodyPr/>
          <a:lstStyle/>
          <a:p>
            <a:r>
              <a:rPr lang="en-US" dirty="0" smtClean="0"/>
              <a:t>Bushehr Nuclear Power Plant</a:t>
            </a:r>
            <a:endParaRPr lang="en-US" dirty="0"/>
          </a:p>
        </p:txBody>
      </p:sp>
    </p:spTree>
    <p:extLst>
      <p:ext uri="{BB962C8B-B14F-4D97-AF65-F5344CB8AC3E}">
        <p14:creationId xmlns:p14="http://schemas.microsoft.com/office/powerpoint/2010/main" val="383122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D9F1401-E81E-4E72-87A4-29894F525904}"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smtClean="0"/>
              <a:t>Bushehr Nuclear Power Plant</a:t>
            </a:r>
            <a:endParaRPr lang="en-US" dirty="0"/>
          </a:p>
        </p:txBody>
      </p:sp>
      <p:sp>
        <p:nvSpPr>
          <p:cNvPr id="6" name="Slide Number Placeholder 5"/>
          <p:cNvSpPr>
            <a:spLocks noGrp="1"/>
          </p:cNvSpPr>
          <p:nvPr>
            <p:ph type="sldNum" sz="quarter" idx="12"/>
          </p:nvPr>
        </p:nvSpPr>
        <p:spPr/>
        <p:txBody>
          <a:bodyPr/>
          <a:lstStyle/>
          <a:p>
            <a:fld id="{E5393757-99DF-42C5-BA1D-EB1B518FED4E}"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1221F-1F03-4289-9BFA-55D1C63EBCD5}"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smtClean="0"/>
              <a:t>Bushehr Nuclear Power Plant</a:t>
            </a:r>
            <a:endParaRPr lang="en-US" dirty="0"/>
          </a:p>
        </p:txBody>
      </p:sp>
      <p:sp>
        <p:nvSpPr>
          <p:cNvPr id="6" name="Slide Number Placeholder 5"/>
          <p:cNvSpPr>
            <a:spLocks noGrp="1"/>
          </p:cNvSpPr>
          <p:nvPr>
            <p:ph type="sldNum" sz="quarter" idx="12"/>
          </p:nvPr>
        </p:nvSpPr>
        <p:spPr/>
        <p:txBody>
          <a:bodyPr/>
          <a:lstStyle/>
          <a:p>
            <a:fld id="{E5393757-99DF-42C5-BA1D-EB1B518FED4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DC42B4-A740-447A-8E38-13F45D504D08}"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smtClean="0"/>
              <a:t>Bushehr Nuclear Power Plant</a:t>
            </a:r>
            <a:endParaRPr lang="en-US" dirty="0"/>
          </a:p>
        </p:txBody>
      </p:sp>
      <p:sp>
        <p:nvSpPr>
          <p:cNvPr id="6" name="Slide Number Placeholder 5"/>
          <p:cNvSpPr>
            <a:spLocks noGrp="1"/>
          </p:cNvSpPr>
          <p:nvPr>
            <p:ph type="sldNum" sz="quarter" idx="12"/>
          </p:nvPr>
        </p:nvSpPr>
        <p:spPr/>
        <p:txBody>
          <a:bodyPr/>
          <a:lstStyle/>
          <a:p>
            <a:fld id="{E5393757-99DF-42C5-BA1D-EB1B518FED4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3B3F6-0811-4F52-AC3F-0AC6BDE69A59}"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smtClean="0"/>
              <a:t>Bushehr Nuclear Power Plant</a:t>
            </a:r>
            <a:endParaRPr lang="en-US" dirty="0"/>
          </a:p>
        </p:txBody>
      </p:sp>
      <p:sp>
        <p:nvSpPr>
          <p:cNvPr id="6" name="Slide Number Placeholder 5"/>
          <p:cNvSpPr>
            <a:spLocks noGrp="1"/>
          </p:cNvSpPr>
          <p:nvPr>
            <p:ph type="sldNum" sz="quarter" idx="12"/>
          </p:nvPr>
        </p:nvSpPr>
        <p:spPr/>
        <p:txBody>
          <a:bodyPr/>
          <a:lstStyle/>
          <a:p>
            <a:fld id="{E5393757-99DF-42C5-BA1D-EB1B518FED4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28D876-0086-4D77-B7D4-71ED72F04665}" type="datetime1">
              <a:rPr lang="en-US" smtClean="0"/>
              <a:t>8/31/2021</a:t>
            </a:fld>
            <a:endParaRPr lang="en-US" dirty="0"/>
          </a:p>
        </p:txBody>
      </p:sp>
      <p:sp>
        <p:nvSpPr>
          <p:cNvPr id="5" name="Footer Placeholder 4"/>
          <p:cNvSpPr>
            <a:spLocks noGrp="1"/>
          </p:cNvSpPr>
          <p:nvPr>
            <p:ph type="ftr" sz="quarter" idx="11"/>
          </p:nvPr>
        </p:nvSpPr>
        <p:spPr/>
        <p:txBody>
          <a:bodyPr/>
          <a:lstStyle/>
          <a:p>
            <a:r>
              <a:rPr lang="en-US" dirty="0" smtClean="0"/>
              <a:t>Bushehr Nuclear Power Plant</a:t>
            </a:r>
            <a:endParaRPr lang="en-US" dirty="0"/>
          </a:p>
        </p:txBody>
      </p:sp>
      <p:sp>
        <p:nvSpPr>
          <p:cNvPr id="6" name="Slide Number Placeholder 5"/>
          <p:cNvSpPr>
            <a:spLocks noGrp="1"/>
          </p:cNvSpPr>
          <p:nvPr>
            <p:ph type="sldNum" sz="quarter" idx="12"/>
          </p:nvPr>
        </p:nvSpPr>
        <p:spPr/>
        <p:txBody>
          <a:bodyPr/>
          <a:lstStyle/>
          <a:p>
            <a:fld id="{E5393757-99DF-42C5-BA1D-EB1B518FED4E}"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77BF90-2846-4987-931B-231E9A47F055}"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smtClean="0"/>
              <a:t>Bushehr Nuclear Power Plant</a:t>
            </a:r>
            <a:endParaRPr lang="en-US" dirty="0"/>
          </a:p>
        </p:txBody>
      </p:sp>
      <p:sp>
        <p:nvSpPr>
          <p:cNvPr id="7" name="Slide Number Placeholder 6"/>
          <p:cNvSpPr>
            <a:spLocks noGrp="1"/>
          </p:cNvSpPr>
          <p:nvPr>
            <p:ph type="sldNum" sz="quarter" idx="12"/>
          </p:nvPr>
        </p:nvSpPr>
        <p:spPr/>
        <p:txBody>
          <a:bodyPr/>
          <a:lstStyle/>
          <a:p>
            <a:fld id="{E5393757-99DF-42C5-BA1D-EB1B518FED4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CA3458-06AE-490E-8E9C-E93D8008096E}" type="datetime1">
              <a:rPr lang="en-US" smtClean="0"/>
              <a:t>8/31/2021</a:t>
            </a:fld>
            <a:endParaRPr lang="en-US" dirty="0"/>
          </a:p>
        </p:txBody>
      </p:sp>
      <p:sp>
        <p:nvSpPr>
          <p:cNvPr id="8" name="Footer Placeholder 7"/>
          <p:cNvSpPr>
            <a:spLocks noGrp="1"/>
          </p:cNvSpPr>
          <p:nvPr>
            <p:ph type="ftr" sz="quarter" idx="11"/>
          </p:nvPr>
        </p:nvSpPr>
        <p:spPr/>
        <p:txBody>
          <a:bodyPr/>
          <a:lstStyle/>
          <a:p>
            <a:r>
              <a:rPr lang="en-US" dirty="0" smtClean="0"/>
              <a:t>Bushehr Nuclear Power Plant</a:t>
            </a:r>
            <a:endParaRPr lang="en-US" dirty="0"/>
          </a:p>
        </p:txBody>
      </p:sp>
      <p:sp>
        <p:nvSpPr>
          <p:cNvPr id="9" name="Slide Number Placeholder 8"/>
          <p:cNvSpPr>
            <a:spLocks noGrp="1"/>
          </p:cNvSpPr>
          <p:nvPr>
            <p:ph type="sldNum" sz="quarter" idx="12"/>
          </p:nvPr>
        </p:nvSpPr>
        <p:spPr/>
        <p:txBody>
          <a:bodyPr/>
          <a:lstStyle/>
          <a:p>
            <a:fld id="{E5393757-99DF-42C5-BA1D-EB1B518FED4E}"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B3BD19-2B7F-4097-B92D-EE2D964D6688}" type="datetime1">
              <a:rPr lang="en-US" smtClean="0"/>
              <a:t>8/31/2021</a:t>
            </a:fld>
            <a:endParaRPr lang="en-US" dirty="0"/>
          </a:p>
        </p:txBody>
      </p:sp>
      <p:sp>
        <p:nvSpPr>
          <p:cNvPr id="4" name="Footer Placeholder 3"/>
          <p:cNvSpPr>
            <a:spLocks noGrp="1"/>
          </p:cNvSpPr>
          <p:nvPr>
            <p:ph type="ftr" sz="quarter" idx="11"/>
          </p:nvPr>
        </p:nvSpPr>
        <p:spPr/>
        <p:txBody>
          <a:bodyPr/>
          <a:lstStyle/>
          <a:p>
            <a:r>
              <a:rPr lang="en-US" dirty="0" smtClean="0"/>
              <a:t>Bushehr Nuclear Power Plant</a:t>
            </a:r>
            <a:endParaRPr lang="en-US" dirty="0"/>
          </a:p>
        </p:txBody>
      </p:sp>
      <p:sp>
        <p:nvSpPr>
          <p:cNvPr id="5" name="Slide Number Placeholder 4"/>
          <p:cNvSpPr>
            <a:spLocks noGrp="1"/>
          </p:cNvSpPr>
          <p:nvPr>
            <p:ph type="sldNum" sz="quarter" idx="12"/>
          </p:nvPr>
        </p:nvSpPr>
        <p:spPr/>
        <p:txBody>
          <a:bodyPr/>
          <a:lstStyle/>
          <a:p>
            <a:fld id="{E5393757-99DF-42C5-BA1D-EB1B518FED4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C100B-72B8-451C-8239-A3B186D51C7B}" type="datetime1">
              <a:rPr lang="en-US" smtClean="0"/>
              <a:t>8/31/2021</a:t>
            </a:fld>
            <a:endParaRPr lang="en-US" dirty="0"/>
          </a:p>
        </p:txBody>
      </p:sp>
      <p:sp>
        <p:nvSpPr>
          <p:cNvPr id="3" name="Footer Placeholder 2"/>
          <p:cNvSpPr>
            <a:spLocks noGrp="1"/>
          </p:cNvSpPr>
          <p:nvPr>
            <p:ph type="ftr" sz="quarter" idx="11"/>
          </p:nvPr>
        </p:nvSpPr>
        <p:spPr/>
        <p:txBody>
          <a:bodyPr/>
          <a:lstStyle/>
          <a:p>
            <a:r>
              <a:rPr lang="en-US" dirty="0" smtClean="0"/>
              <a:t>Bushehr Nuclear Power Plant</a:t>
            </a:r>
            <a:endParaRPr lang="en-US" dirty="0"/>
          </a:p>
        </p:txBody>
      </p:sp>
      <p:sp>
        <p:nvSpPr>
          <p:cNvPr id="4" name="Slide Number Placeholder 3"/>
          <p:cNvSpPr>
            <a:spLocks noGrp="1"/>
          </p:cNvSpPr>
          <p:nvPr>
            <p:ph type="sldNum" sz="quarter" idx="12"/>
          </p:nvPr>
        </p:nvSpPr>
        <p:spPr/>
        <p:txBody>
          <a:bodyPr/>
          <a:lstStyle/>
          <a:p>
            <a:fld id="{E5393757-99DF-42C5-BA1D-EB1B518FED4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8ADB16-61FF-4FCB-8C96-462310196E29}"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smtClean="0"/>
              <a:t>Bushehr Nuclear Power Plant</a:t>
            </a:r>
            <a:endParaRPr lang="en-US" dirty="0"/>
          </a:p>
        </p:txBody>
      </p:sp>
      <p:sp>
        <p:nvSpPr>
          <p:cNvPr id="7" name="Slide Number Placeholder 6"/>
          <p:cNvSpPr>
            <a:spLocks noGrp="1"/>
          </p:cNvSpPr>
          <p:nvPr>
            <p:ph type="sldNum" sz="quarter" idx="12"/>
          </p:nvPr>
        </p:nvSpPr>
        <p:spPr/>
        <p:txBody>
          <a:bodyPr/>
          <a:lstStyle/>
          <a:p>
            <a:fld id="{E5393757-99DF-42C5-BA1D-EB1B518FED4E}"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8E1D9-3250-49E4-8FDF-C1DFC8B8BE62}" type="datetime1">
              <a:rPr lang="en-US" smtClean="0"/>
              <a:t>8/31/2021</a:t>
            </a:fld>
            <a:endParaRPr lang="en-US" dirty="0"/>
          </a:p>
        </p:txBody>
      </p:sp>
      <p:sp>
        <p:nvSpPr>
          <p:cNvPr id="6" name="Footer Placeholder 5"/>
          <p:cNvSpPr>
            <a:spLocks noGrp="1"/>
          </p:cNvSpPr>
          <p:nvPr>
            <p:ph type="ftr" sz="quarter" idx="11"/>
          </p:nvPr>
        </p:nvSpPr>
        <p:spPr/>
        <p:txBody>
          <a:bodyPr/>
          <a:lstStyle/>
          <a:p>
            <a:r>
              <a:rPr lang="en-US" dirty="0" smtClean="0"/>
              <a:t>Bushehr Nuclear Power Plant</a:t>
            </a:r>
            <a:endParaRPr lang="en-US" dirty="0"/>
          </a:p>
        </p:txBody>
      </p:sp>
      <p:sp>
        <p:nvSpPr>
          <p:cNvPr id="7" name="Slide Number Placeholder 6"/>
          <p:cNvSpPr>
            <a:spLocks noGrp="1"/>
          </p:cNvSpPr>
          <p:nvPr>
            <p:ph type="sldNum" sz="quarter" idx="12"/>
          </p:nvPr>
        </p:nvSpPr>
        <p:spPr/>
        <p:txBody>
          <a:bodyPr/>
          <a:lstStyle/>
          <a:p>
            <a:fld id="{E5393757-99DF-42C5-BA1D-EB1B518FED4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BD7A16D-AB12-4A82-A874-BC446D6A5F6F}" type="datetime1">
              <a:rPr lang="en-US" smtClean="0"/>
              <a:t>8/31/2021</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dirty="0" smtClean="0"/>
              <a:t>Bushehr Nuclear Power Plant</a:t>
            </a:r>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5393757-99DF-42C5-BA1D-EB1B518FED4E}"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8.xml"/><Relationship Id="rId3" Type="http://schemas.microsoft.com/office/2007/relationships/hdphoto" Target="../media/hdphoto2.wdp"/><Relationship Id="rId7" Type="http://schemas.openxmlformats.org/officeDocument/2006/relationships/diagramQuickStyle" Target="../diagrams/quickStyle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png"/><Relationship Id="rId9"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4.png"/><Relationship Id="rId7" Type="http://schemas.openxmlformats.org/officeDocument/2006/relationships/diagramLayout" Target="../diagrams/layout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9.xml"/><Relationship Id="rId5" Type="http://schemas.openxmlformats.org/officeDocument/2006/relationships/image" Target="../media/image5.png"/><Relationship Id="rId10" Type="http://schemas.microsoft.com/office/2007/relationships/diagramDrawing" Target="../diagrams/drawing9.xml"/><Relationship Id="rId4" Type="http://schemas.microsoft.com/office/2007/relationships/hdphoto" Target="../media/hdphoto2.wdp"/><Relationship Id="rId9" Type="http://schemas.openxmlformats.org/officeDocument/2006/relationships/diagramColors" Target="../diagrams/colors9.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4.png"/><Relationship Id="rId7" Type="http://schemas.openxmlformats.org/officeDocument/2006/relationships/diagramLayout" Target="../diagrams/layout1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image" Target="../media/image5.png"/><Relationship Id="rId10" Type="http://schemas.microsoft.com/office/2007/relationships/diagramDrawing" Target="../diagrams/drawing10.xml"/><Relationship Id="rId4" Type="http://schemas.microsoft.com/office/2007/relationships/hdphoto" Target="../media/hdphoto2.wdp"/><Relationship Id="rId9" Type="http://schemas.openxmlformats.org/officeDocument/2006/relationships/diagramColors" Target="../diagrams/colors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2.wdp"/><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5.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2.wdp"/><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microsoft.com/office/2007/relationships/hdphoto" Target="../media/hdphoto2.wdp"/><Relationship Id="rId7" Type="http://schemas.openxmlformats.org/officeDocument/2006/relationships/diagramQuickStyle" Target="../diagrams/quickStyle3.xml"/><Relationship Id="rId12"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chart" Target="../charts/chart2.xml"/><Relationship Id="rId5" Type="http://schemas.openxmlformats.org/officeDocument/2006/relationships/diagramData" Target="../diagrams/data3.xml"/><Relationship Id="rId10" Type="http://schemas.openxmlformats.org/officeDocument/2006/relationships/chart" Target="../charts/chart1.xml"/><Relationship Id="rId4" Type="http://schemas.openxmlformats.org/officeDocument/2006/relationships/image" Target="../media/image5.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07/relationships/hdphoto" Target="../media/hdphoto2.wdp"/><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png"/><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microsoft.com/office/2007/relationships/hdphoto" Target="../media/hdphoto2.wdp"/><Relationship Id="rId7" Type="http://schemas.openxmlformats.org/officeDocument/2006/relationships/diagramQuickStyle" Target="../diagrams/quickStyle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6.xml"/><Relationship Id="rId3" Type="http://schemas.microsoft.com/office/2007/relationships/hdphoto" Target="../media/hdphoto2.wdp"/><Relationship Id="rId7" Type="http://schemas.openxmlformats.org/officeDocument/2006/relationships/diagramQuickStyle" Target="../diagrams/quickStyle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5.png"/><Relationship Id="rId9"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7.xml"/><Relationship Id="rId3" Type="http://schemas.microsoft.com/office/2007/relationships/hdphoto" Target="../media/hdphoto2.wdp"/><Relationship Id="rId7" Type="http://schemas.openxmlformats.org/officeDocument/2006/relationships/diagramQuickStyle" Target="../diagrams/quickStyle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5.png"/><Relationship Id="rId9" Type="http://schemas.microsoft.com/office/2007/relationships/diagramDrawing" Target="../diagrams/drawin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بایگانی سال 98\دی\مدیریت سیستم مدیریت و نظارت\power\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681" y="152400"/>
            <a:ext cx="1036638" cy="5540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بایگانی سال 98\دی\مدیریت سیستم مدیریت و نظارت\power\Picture1.pn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55000"/>
                    </a14:imgEffect>
                  </a14:imgLayer>
                </a14:imgProps>
              </a:ext>
              <a:ext uri="{28A0092B-C50C-407E-A947-70E740481C1C}">
                <a14:useLocalDpi xmlns:a14="http://schemas.microsoft.com/office/drawing/2010/main" val="0"/>
              </a:ext>
            </a:extLst>
          </a:blip>
          <a:srcRect/>
          <a:stretch>
            <a:fillRect/>
          </a:stretch>
        </p:blipFill>
        <p:spPr bwMode="auto">
          <a:xfrm>
            <a:off x="718144" y="3124200"/>
            <a:ext cx="7587656" cy="5287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0072" y="1905000"/>
            <a:ext cx="7543800" cy="707886"/>
          </a:xfrm>
          <a:prstGeom prst="rect">
            <a:avLst/>
          </a:prstGeom>
          <a:noFill/>
        </p:spPr>
        <p:txBody>
          <a:bodyPr wrap="square" rtlCol="0">
            <a:spAutoFit/>
          </a:bodyPr>
          <a:lstStyle/>
          <a:p>
            <a:pPr algn="ctr"/>
            <a:r>
              <a:rPr lang="en-US" sz="4000" b="1" dirty="0" smtClean="0">
                <a:latin typeface="Calibri" panose="020F0502020204030204" pitchFamily="34" charset="0"/>
              </a:rPr>
              <a:t>Bushehr Nuclear Power Plant</a:t>
            </a:r>
            <a:endParaRPr lang="en-US" sz="4000" b="1" dirty="0">
              <a:latin typeface="Calibri" panose="020F0502020204030204" pitchFamily="34" charset="0"/>
            </a:endParaRPr>
          </a:p>
        </p:txBody>
      </p:sp>
      <p:sp>
        <p:nvSpPr>
          <p:cNvPr id="5" name="TextBox 4"/>
          <p:cNvSpPr txBox="1"/>
          <p:nvPr/>
        </p:nvSpPr>
        <p:spPr>
          <a:xfrm>
            <a:off x="718144" y="6248704"/>
            <a:ext cx="1676400" cy="323165"/>
          </a:xfrm>
          <a:prstGeom prst="rect">
            <a:avLst/>
          </a:prstGeom>
          <a:noFill/>
        </p:spPr>
        <p:txBody>
          <a:bodyPr wrap="square" rtlCol="0">
            <a:spAutoFit/>
          </a:bodyPr>
          <a:lstStyle/>
          <a:p>
            <a:r>
              <a:rPr lang="en-US" sz="1500" b="1" dirty="0" smtClean="0">
                <a:latin typeface="Calibri" panose="020F0502020204030204" pitchFamily="34" charset="0"/>
                <a:cs typeface="B Mitra" pitchFamily="2" charset="-78"/>
              </a:rPr>
              <a:t>August 2021</a:t>
            </a:r>
            <a:endParaRPr lang="en-US" sz="1500" b="1" dirty="0">
              <a:latin typeface="Calibri" panose="020F0502020204030204" pitchFamily="34" charset="0"/>
              <a:cs typeface="B Mitra" pitchFamily="2" charset="-78"/>
            </a:endParaRPr>
          </a:p>
        </p:txBody>
      </p:sp>
      <p:sp>
        <p:nvSpPr>
          <p:cNvPr id="6" name="TextBox 5"/>
          <p:cNvSpPr txBox="1"/>
          <p:nvPr/>
        </p:nvSpPr>
        <p:spPr>
          <a:xfrm>
            <a:off x="5486400" y="6264092"/>
            <a:ext cx="2971800" cy="292388"/>
          </a:xfrm>
          <a:prstGeom prst="rect">
            <a:avLst/>
          </a:prstGeom>
          <a:noFill/>
        </p:spPr>
        <p:txBody>
          <a:bodyPr wrap="square" rtlCol="0">
            <a:spAutoFit/>
          </a:bodyPr>
          <a:lstStyle/>
          <a:p>
            <a:pPr algn="r"/>
            <a:r>
              <a:rPr lang="en-US" sz="1300" b="1" dirty="0" smtClean="0">
                <a:cs typeface="B Mitra" panose="00000400000000000000" pitchFamily="2" charset="-78"/>
              </a:rPr>
              <a:t>Bushehr NPP</a:t>
            </a:r>
            <a:endParaRPr lang="en-US" sz="1300" b="1" dirty="0">
              <a:cs typeface="B Mitra" panose="00000400000000000000" pitchFamily="2" charset="-78"/>
            </a:endParaRPr>
          </a:p>
        </p:txBody>
      </p:sp>
      <p:sp>
        <p:nvSpPr>
          <p:cNvPr id="7" name="TextBox 6"/>
          <p:cNvSpPr txBox="1"/>
          <p:nvPr/>
        </p:nvSpPr>
        <p:spPr>
          <a:xfrm>
            <a:off x="2590800" y="706438"/>
            <a:ext cx="3657600" cy="292388"/>
          </a:xfrm>
          <a:prstGeom prst="rect">
            <a:avLst/>
          </a:prstGeom>
          <a:noFill/>
        </p:spPr>
        <p:txBody>
          <a:bodyPr wrap="square" rtlCol="0">
            <a:spAutoFit/>
          </a:bodyPr>
          <a:lstStyle/>
          <a:p>
            <a:pPr algn="ctr"/>
            <a:r>
              <a:rPr lang="en-US" sz="1300" b="1" dirty="0" smtClean="0">
                <a:solidFill>
                  <a:schemeClr val="bg1"/>
                </a:solidFill>
                <a:cs typeface="B Mitra" panose="00000400000000000000" pitchFamily="2" charset="-78"/>
              </a:rPr>
              <a:t>Bushehr NPP Operating Company </a:t>
            </a:r>
            <a:endParaRPr lang="en-US" sz="1300" b="1" dirty="0">
              <a:solidFill>
                <a:schemeClr val="bg1"/>
              </a:solidFill>
              <a:cs typeface="B Mitra" panose="00000400000000000000" pitchFamily="2" charset="-78"/>
            </a:endParaRPr>
          </a:p>
        </p:txBody>
      </p:sp>
    </p:spTree>
    <p:extLst>
      <p:ext uri="{BB962C8B-B14F-4D97-AF65-F5344CB8AC3E}">
        <p14:creationId xmlns:p14="http://schemas.microsoft.com/office/powerpoint/2010/main" val="4259813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6"/>
            <a:ext cx="8915400" cy="6414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199"/>
            <a:ext cx="8382000" cy="5159924"/>
          </a:xfrm>
        </p:spPr>
        <p:txBody>
          <a:bodyPr anchor="t">
            <a:noAutofit/>
          </a:bodyPr>
          <a:lstStyle/>
          <a:p>
            <a:endParaRPr lang="en-US" sz="1400" dirty="0" smtClean="0"/>
          </a:p>
          <a:p>
            <a:pPr>
              <a:lnSpc>
                <a:spcPct val="150000"/>
              </a:lnSpc>
            </a:pPr>
            <a:r>
              <a:rPr lang="en-US" sz="1400" dirty="0" smtClean="0"/>
              <a:t>These </a:t>
            </a:r>
            <a:r>
              <a:rPr lang="en-US" sz="1400" dirty="0"/>
              <a:t>films are prepared in order to train the operative staff of repair by group observation, drill, and simulation of actual conditions of work. When films are played, non-conformities with regulations and instructions are identified and necessary training is given to the staff. One of the most important objectives of this program is to improve safety and quality of M&amp;R activities with a focus on the following issues:</a:t>
            </a:r>
          </a:p>
          <a:p>
            <a:pPr lvl="0">
              <a:lnSpc>
                <a:spcPct val="150000"/>
              </a:lnSpc>
            </a:pPr>
            <a:r>
              <a:rPr lang="en-US" sz="1400" dirty="0"/>
              <a:t>How to properly fill the work permit </a:t>
            </a:r>
          </a:p>
          <a:p>
            <a:pPr lvl="0">
              <a:lnSpc>
                <a:spcPct val="150000"/>
              </a:lnSpc>
            </a:pPr>
            <a:r>
              <a:rPr lang="en-US" sz="1400" dirty="0"/>
              <a:t>Meeting the safety requirements at work </a:t>
            </a:r>
            <a:r>
              <a:rPr lang="en-US" sz="1400" dirty="0" smtClean="0"/>
              <a:t>and using </a:t>
            </a:r>
            <a:r>
              <a:rPr lang="en-US" sz="1400" dirty="0"/>
              <a:t>personal protective equipment </a:t>
            </a:r>
          </a:p>
          <a:p>
            <a:pPr lvl="0">
              <a:lnSpc>
                <a:spcPct val="150000"/>
              </a:lnSpc>
            </a:pPr>
            <a:r>
              <a:rPr lang="en-US" sz="1400" dirty="0"/>
              <a:t>Observing the principle of STAR</a:t>
            </a:r>
          </a:p>
          <a:p>
            <a:pPr lvl="0">
              <a:lnSpc>
                <a:spcPct val="150000"/>
              </a:lnSpc>
            </a:pPr>
            <a:r>
              <a:rPr lang="en-US" sz="1400" dirty="0"/>
              <a:t>Using checklists and documents related to equipment repair </a:t>
            </a:r>
          </a:p>
          <a:p>
            <a:pPr lvl="0">
              <a:lnSpc>
                <a:spcPct val="150000"/>
              </a:lnSpc>
            </a:pPr>
            <a:r>
              <a:rPr lang="en-US" sz="1400" dirty="0"/>
              <a:t>Communication of repair team and apportion of duties </a:t>
            </a:r>
          </a:p>
          <a:p>
            <a:pPr lvl="0">
              <a:lnSpc>
                <a:spcPct val="150000"/>
              </a:lnSpc>
            </a:pPr>
            <a:r>
              <a:rPr lang="en-US" sz="1400" dirty="0"/>
              <a:t>Using appropriate tool</a:t>
            </a:r>
          </a:p>
          <a:p>
            <a:pPr lvl="0">
              <a:lnSpc>
                <a:spcPct val="150000"/>
              </a:lnSpc>
            </a:pPr>
            <a:r>
              <a:rPr lang="en-US" sz="1400" dirty="0"/>
              <a:t>How to perform repair </a:t>
            </a:r>
            <a:r>
              <a:rPr lang="en-US" sz="1400" dirty="0" smtClean="0"/>
              <a:t>activity and cleaning </a:t>
            </a:r>
            <a:r>
              <a:rPr lang="en-US" sz="1400" dirty="0"/>
              <a:t>the work location after repair </a:t>
            </a:r>
            <a:r>
              <a:rPr lang="en-US" sz="1400" dirty="0" smtClean="0"/>
              <a:t>, handing </a:t>
            </a:r>
            <a:r>
              <a:rPr lang="en-US" sz="1400" dirty="0"/>
              <a:t>over the </a:t>
            </a:r>
            <a:r>
              <a:rPr lang="en-US" sz="1400" dirty="0" smtClean="0"/>
              <a:t>equipment.</a:t>
            </a:r>
            <a:endParaRPr lang="en-US" sz="1400" dirty="0"/>
          </a:p>
          <a:p>
            <a:pPr marL="0" indent="0" algn="ctr">
              <a:lnSpc>
                <a:spcPct val="150000"/>
              </a:lnSpc>
              <a:buNone/>
            </a:pPr>
            <a:r>
              <a:rPr lang="en-US" sz="1600" b="1" dirty="0"/>
              <a:t>This method was assessed as a good practice in the OSART peer review in 2018</a:t>
            </a:r>
            <a:r>
              <a:rPr lang="en-US" sz="1600" b="1" dirty="0" smtClean="0"/>
              <a:t>.</a:t>
            </a:r>
            <a:endParaRPr lang="en-US" sz="1600" b="1" dirty="0"/>
          </a:p>
        </p:txBody>
      </p:sp>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sp>
        <p:nvSpPr>
          <p:cNvPr id="6" name="Rounded Rectangle 5"/>
          <p:cNvSpPr/>
          <p:nvPr/>
        </p:nvSpPr>
        <p:spPr>
          <a:xfrm>
            <a:off x="7526552" y="5943600"/>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2033708925"/>
              </p:ext>
            </p:extLst>
          </p:nvPr>
        </p:nvGraphicFramePr>
        <p:xfrm>
          <a:off x="685800" y="609600"/>
          <a:ext cx="7543800"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44527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6"/>
            <a:ext cx="8915400" cy="6414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199"/>
            <a:ext cx="8382000" cy="4972050"/>
          </a:xfrm>
        </p:spPr>
        <p:txBody>
          <a:bodyPr>
            <a:normAutofit lnSpcReduction="10000"/>
          </a:bodyPr>
          <a:lstStyle/>
          <a:p>
            <a:pPr marL="0" indent="0">
              <a:lnSpc>
                <a:spcPct val="150000"/>
              </a:lnSpc>
              <a:buNone/>
            </a:pPr>
            <a:r>
              <a:rPr lang="en-US" sz="1600" dirty="0"/>
              <a:t>Some of the most important challenges for reducing the outage duration are as follows</a:t>
            </a:r>
            <a:r>
              <a:rPr lang="en-US" sz="1600" dirty="0" smtClean="0"/>
              <a:t>:</a:t>
            </a:r>
          </a:p>
          <a:p>
            <a:pPr marL="0" indent="0">
              <a:lnSpc>
                <a:spcPct val="150000"/>
              </a:lnSpc>
              <a:buNone/>
            </a:pPr>
            <a:r>
              <a:rPr lang="en-US" sz="1600" dirty="0" smtClean="0"/>
              <a:t> </a:t>
            </a:r>
            <a:endParaRPr lang="en-US" sz="1600" dirty="0"/>
          </a:p>
          <a:p>
            <a:pPr lvl="0">
              <a:lnSpc>
                <a:spcPct val="150000"/>
              </a:lnSpc>
            </a:pPr>
            <a:r>
              <a:rPr lang="en-US" sz="1600" dirty="0"/>
              <a:t>Architectural limitations of the reactor central hall and also not allocating a special repair for refueling machine if necessary during refueling activities </a:t>
            </a:r>
          </a:p>
          <a:p>
            <a:pPr lvl="0">
              <a:lnSpc>
                <a:spcPct val="150000"/>
              </a:lnSpc>
            </a:pPr>
            <a:r>
              <a:rPr lang="en-US" sz="1600" dirty="0"/>
              <a:t>Lack of enough space for the establishment of repair workshops commensurate with repair requirements between outages and during outage  </a:t>
            </a:r>
          </a:p>
          <a:p>
            <a:pPr lvl="0">
              <a:lnSpc>
                <a:spcPct val="150000"/>
              </a:lnSpc>
            </a:pPr>
            <a:r>
              <a:rPr lang="en-US" sz="1600" dirty="0"/>
              <a:t>Limitations resulting from the location of storing the fresh fuel and needing to implement additional activities while transferring fresh fuel to reactor </a:t>
            </a:r>
          </a:p>
          <a:p>
            <a:pPr lvl="0">
              <a:lnSpc>
                <a:spcPct val="150000"/>
              </a:lnSpc>
            </a:pPr>
            <a:r>
              <a:rPr lang="en-US" sz="1600" dirty="0"/>
              <a:t>Hydraulic nut-runner for sealing the reactor main cap is old and an alternative reliable one is not available </a:t>
            </a:r>
          </a:p>
          <a:p>
            <a:pPr lvl="0">
              <a:lnSpc>
                <a:spcPct val="150000"/>
              </a:lnSpc>
            </a:pPr>
            <a:r>
              <a:rPr lang="en-US" sz="1600" dirty="0"/>
              <a:t>Lack of similar NPP Units for the preparing the refueling machine staff and shortcomings of the available  simulator </a:t>
            </a:r>
          </a:p>
          <a:p>
            <a:pPr lvl="0">
              <a:lnSpc>
                <a:spcPct val="150000"/>
              </a:lnSpc>
            </a:pPr>
            <a:r>
              <a:rPr lang="en-US" sz="1600" dirty="0"/>
              <a:t>Metallurgy laboratory equipment are old and they have been operating for a long time </a:t>
            </a:r>
          </a:p>
          <a:p>
            <a:pPr marL="234315" lvl="0" indent="0" algn="just">
              <a:lnSpc>
                <a:spcPct val="150000"/>
              </a:lnSpc>
              <a:spcBef>
                <a:spcPts val="0"/>
              </a:spcBef>
              <a:spcAft>
                <a:spcPts val="1000"/>
              </a:spcAft>
              <a:buClr>
                <a:srgbClr val="3891A7"/>
              </a:buClr>
              <a:buSzPct val="80000"/>
              <a:buNone/>
            </a:pPr>
            <a:endParaRPr lang="fa-IR" sz="2200" dirty="0" smtClean="0">
              <a:solidFill>
                <a:schemeClr val="tx1"/>
              </a:solidFill>
              <a:latin typeface="Arial"/>
              <a:ea typeface="Times New Roman"/>
              <a:cs typeface="B Mitra"/>
            </a:endParaRPr>
          </a:p>
        </p:txBody>
      </p:sp>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sp>
        <p:nvSpPr>
          <p:cNvPr id="6" name="Rounded Rectangle 5"/>
          <p:cNvSpPr/>
          <p:nvPr/>
        </p:nvSpPr>
        <p:spPr>
          <a:xfrm>
            <a:off x="7526552" y="5943600"/>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382461977"/>
              </p:ext>
            </p:extLst>
          </p:nvPr>
        </p:nvGraphicFramePr>
        <p:xfrm>
          <a:off x="1467750" y="609600"/>
          <a:ext cx="6476999"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3072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6"/>
            <a:ext cx="8915400" cy="6414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219199"/>
            <a:ext cx="8534400" cy="4972050"/>
          </a:xfrm>
        </p:spPr>
        <p:txBody>
          <a:bodyPr anchor="t">
            <a:normAutofit lnSpcReduction="10000"/>
          </a:bodyPr>
          <a:lstStyle/>
          <a:p>
            <a:pPr>
              <a:lnSpc>
                <a:spcPct val="150000"/>
              </a:lnSpc>
            </a:pPr>
            <a:r>
              <a:rPr lang="en-US" sz="1800" dirty="0"/>
              <a:t>What was presented indicates the falling slope of outage duration at Bushehr NPP, actions planned for continuation of the reduction of the mentioned period and measures taken for improving the safety level and quality of the M&amp;R activities. Falling slope of the he Unit outage duration in the time span of 2017-2019, lack of investigation reports about falling of bodies into open (unassembled) equipment ( as a result of successful implementation of Tool Identification System), repair documentation, </a:t>
            </a:r>
            <a:r>
              <a:rPr lang="en-US" sz="1800" dirty="0" smtClean="0"/>
              <a:t>simulation, </a:t>
            </a:r>
            <a:r>
              <a:rPr lang="en-US" sz="1800" dirty="0"/>
              <a:t>and  implementation of  repair drills and other measures indicate the serious resolve of </a:t>
            </a:r>
            <a:r>
              <a:rPr lang="en-US" sz="1800" dirty="0" smtClean="0"/>
              <a:t> Bushehr NPP in </a:t>
            </a:r>
            <a:r>
              <a:rPr lang="en-US" sz="1800" dirty="0"/>
              <a:t>order to reduce  outage duration </a:t>
            </a:r>
            <a:r>
              <a:rPr lang="en-US" sz="1800" dirty="0" smtClean="0"/>
              <a:t>  while maintaining </a:t>
            </a:r>
            <a:r>
              <a:rPr lang="en-US" sz="1800" dirty="0"/>
              <a:t>and promoting safety level. </a:t>
            </a:r>
          </a:p>
          <a:p>
            <a:pPr>
              <a:lnSpc>
                <a:spcPct val="150000"/>
              </a:lnSpc>
            </a:pPr>
            <a:r>
              <a:rPr lang="en-US" sz="1800" dirty="0"/>
              <a:t>The objective for holding this workshop is to use the experiences of other WANO-member NPPs and to get familiar with methods used in other NPPs in order to reduce outage duration with a focus on maintaining and promoting the safety. </a:t>
            </a:r>
          </a:p>
          <a:p>
            <a:endParaRPr lang="en-US" sz="2000" dirty="0"/>
          </a:p>
          <a:p>
            <a:pPr marL="234315" lvl="0" indent="228600" algn="just">
              <a:lnSpc>
                <a:spcPct val="200000"/>
              </a:lnSpc>
              <a:spcBef>
                <a:spcPts val="0"/>
              </a:spcBef>
              <a:spcAft>
                <a:spcPts val="1000"/>
              </a:spcAft>
              <a:buClr>
                <a:srgbClr val="3891A7"/>
              </a:buClr>
              <a:buSzPct val="80000"/>
              <a:buFont typeface="Wingdings 2"/>
              <a:buChar char=""/>
            </a:pPr>
            <a:endParaRPr lang="fa-IR" sz="2200" dirty="0" smtClean="0">
              <a:solidFill>
                <a:schemeClr val="tx1"/>
              </a:solidFill>
              <a:latin typeface="Arial"/>
              <a:ea typeface="Times New Roman"/>
              <a:cs typeface="B Mitra"/>
            </a:endParaRPr>
          </a:p>
        </p:txBody>
      </p:sp>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sp>
        <p:nvSpPr>
          <p:cNvPr id="6" name="Rounded Rectangle 5"/>
          <p:cNvSpPr/>
          <p:nvPr/>
        </p:nvSpPr>
        <p:spPr>
          <a:xfrm>
            <a:off x="7526552" y="5943600"/>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2415074242"/>
              </p:ext>
            </p:extLst>
          </p:nvPr>
        </p:nvGraphicFramePr>
        <p:xfrm>
          <a:off x="1467750" y="609600"/>
          <a:ext cx="6476999" cy="838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33395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D:\بایگانی سال 98\دی\مدیریت سیستم مدیریت و نظارت\power\Picture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55000"/>
                    </a14:imgEffect>
                  </a14:imgLayer>
                </a14:imgProps>
              </a:ext>
              <a:ext uri="{28A0092B-C50C-407E-A947-70E740481C1C}">
                <a14:useLocalDpi xmlns:a14="http://schemas.microsoft.com/office/drawing/2010/main" val="0"/>
              </a:ext>
            </a:extLst>
          </a:blip>
          <a:srcRect/>
          <a:stretch>
            <a:fillRect/>
          </a:stretch>
        </p:blipFill>
        <p:spPr bwMode="auto">
          <a:xfrm>
            <a:off x="1981201" y="1066800"/>
            <a:ext cx="4768256" cy="33230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81202" y="3958015"/>
            <a:ext cx="5181598" cy="323165"/>
          </a:xfrm>
          <a:prstGeom prst="rect">
            <a:avLst/>
          </a:prstGeom>
          <a:noFill/>
        </p:spPr>
        <p:txBody>
          <a:bodyPr wrap="square" rtlCol="0">
            <a:spAutoFit/>
          </a:bodyPr>
          <a:lstStyle/>
          <a:p>
            <a:pPr algn="ctr"/>
            <a:r>
              <a:rPr lang="en-US" sz="1500" b="1" dirty="0" smtClean="0">
                <a:latin typeface="Calibri" panose="020F0502020204030204" pitchFamily="34" charset="0"/>
                <a:cs typeface="B Mitra" panose="00000400000000000000" pitchFamily="2" charset="-78"/>
              </a:rPr>
              <a:t>Thank </a:t>
            </a:r>
            <a:r>
              <a:rPr lang="en-US" sz="1500" b="1" dirty="0" smtClean="0">
                <a:latin typeface="Calibri" panose="020F0502020204030204" pitchFamily="34" charset="0"/>
                <a:cs typeface="B Mitra" panose="00000400000000000000" pitchFamily="2" charset="-78"/>
              </a:rPr>
              <a:t>you </a:t>
            </a:r>
            <a:r>
              <a:rPr lang="en-US" sz="1500" b="1" dirty="0" smtClean="0">
                <a:latin typeface="Calibri" panose="020F0502020204030204" pitchFamily="34" charset="0"/>
                <a:cs typeface="B Mitra" panose="00000400000000000000" pitchFamily="2" charset="-78"/>
              </a:rPr>
              <a:t>for your attention </a:t>
            </a:r>
            <a:endParaRPr lang="en-US" sz="1500" b="1" dirty="0">
              <a:latin typeface="Calibri" panose="020F0502020204030204" pitchFamily="34" charset="0"/>
              <a:cs typeface="B Mitra" panose="00000400000000000000" pitchFamily="2" charset="-78"/>
            </a:endParaRPr>
          </a:p>
        </p:txBody>
      </p:sp>
      <p:pic>
        <p:nvPicPr>
          <p:cNvPr id="1026" name="Picture 2" descr="C:\Users\veysi_fo\Desktop\Tazhib #30 (1016) [Conver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3704644"/>
            <a:ext cx="1420666" cy="8299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eysi_fo\Desktop\Tazhib #30 (1016) [Converted] cop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3675774"/>
            <a:ext cx="1371600" cy="8012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733800" y="6277316"/>
            <a:ext cx="1676400" cy="323165"/>
          </a:xfrm>
          <a:prstGeom prst="rect">
            <a:avLst/>
          </a:prstGeom>
          <a:noFill/>
        </p:spPr>
        <p:txBody>
          <a:bodyPr wrap="square" rtlCol="0">
            <a:spAutoFit/>
          </a:bodyPr>
          <a:lstStyle/>
          <a:p>
            <a:pPr algn="ctr"/>
            <a:r>
              <a:rPr lang="en-US" sz="1500" b="1" dirty="0" smtClean="0">
                <a:latin typeface="Calibri" panose="020F0502020204030204" pitchFamily="34" charset="0"/>
                <a:cs typeface="B Mitra" pitchFamily="2" charset="-78"/>
              </a:rPr>
              <a:t>August 2021 </a:t>
            </a:r>
            <a:endParaRPr lang="en-US" sz="1500" b="1" dirty="0">
              <a:latin typeface="Calibri" panose="020F0502020204030204" pitchFamily="34" charset="0"/>
              <a:cs typeface="B Mitra" pitchFamily="2" charset="-78"/>
            </a:endParaRPr>
          </a:p>
        </p:txBody>
      </p:sp>
    </p:spTree>
    <p:extLst>
      <p:ext uri="{BB962C8B-B14F-4D97-AF65-F5344CB8AC3E}">
        <p14:creationId xmlns:p14="http://schemas.microsoft.com/office/powerpoint/2010/main" val="3360472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veysi_fo\Desktop\رضا بنازاده 2 copy.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533400" y="609600"/>
            <a:ext cx="8001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7526552" y="5943600"/>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p:txBody>
          <a:bodyPr/>
          <a:lstStyle/>
          <a:p>
            <a:r>
              <a:rPr lang="en-US" dirty="0" smtClean="0">
                <a:latin typeface="Calibri" panose="020F0502020204030204" pitchFamily="34" charset="0"/>
              </a:rPr>
              <a:t>Bushehr Nuclear Power Plant</a:t>
            </a:r>
            <a:endParaRPr lang="en-US" dirty="0">
              <a:latin typeface="Calibri" panose="020F0502020204030204" pitchFamily="34" charset="0"/>
            </a:endParaRPr>
          </a:p>
        </p:txBody>
      </p:sp>
      <p:sp>
        <p:nvSpPr>
          <p:cNvPr id="8" name="Title 1"/>
          <p:cNvSpPr>
            <a:spLocks noGrp="1"/>
          </p:cNvSpPr>
          <p:nvPr>
            <p:ph type="title"/>
          </p:nvPr>
        </p:nvSpPr>
        <p:spPr>
          <a:xfrm>
            <a:off x="457200" y="1447800"/>
            <a:ext cx="8440387" cy="4343400"/>
          </a:xfrm>
        </p:spPr>
        <p:txBody>
          <a:bodyPr anchor="ctr">
            <a:noAutofit/>
          </a:bodyPr>
          <a:lstStyle/>
          <a:p>
            <a:pPr marL="0" marR="0" algn="ctr">
              <a:lnSpc>
                <a:spcPct val="150000"/>
              </a:lnSpc>
              <a:spcBef>
                <a:spcPts val="0"/>
              </a:spcBef>
              <a:spcAft>
                <a:spcPts val="0"/>
              </a:spcAft>
            </a:pPr>
            <a:r>
              <a:rPr lang="en-US" sz="3200" b="1" dirty="0" smtClean="0">
                <a:effectLst>
                  <a:outerShdw blurRad="38100" dist="38100" dir="2700000" algn="tl">
                    <a:srgbClr val="000000">
                      <a:alpha val="43137"/>
                    </a:srgbClr>
                  </a:outerShdw>
                </a:effectLst>
                <a:latin typeface="Arial"/>
                <a:ea typeface="Times New Roman"/>
                <a:cs typeface="B Mitra"/>
              </a:rPr>
              <a:t>Reduction the outage duration </a:t>
            </a:r>
            <a:br>
              <a:rPr lang="en-US" sz="3200" b="1" dirty="0" smtClean="0">
                <a:effectLst>
                  <a:outerShdw blurRad="38100" dist="38100" dir="2700000" algn="tl">
                    <a:srgbClr val="000000">
                      <a:alpha val="43137"/>
                    </a:srgbClr>
                  </a:outerShdw>
                </a:effectLst>
                <a:latin typeface="Arial"/>
                <a:ea typeface="Times New Roman"/>
                <a:cs typeface="B Mitra"/>
              </a:rPr>
            </a:br>
            <a:r>
              <a:rPr lang="en-US" sz="3200" b="1" dirty="0" smtClean="0">
                <a:effectLst>
                  <a:outerShdw blurRad="38100" dist="38100" dir="2700000" algn="tl">
                    <a:srgbClr val="000000">
                      <a:alpha val="43137"/>
                    </a:srgbClr>
                  </a:outerShdw>
                </a:effectLst>
                <a:latin typeface="Arial"/>
                <a:ea typeface="Times New Roman"/>
                <a:cs typeface="B Mitra"/>
              </a:rPr>
              <a:t>with a focus on</a:t>
            </a:r>
            <a:br>
              <a:rPr lang="en-US" sz="3200" b="1" dirty="0" smtClean="0">
                <a:effectLst>
                  <a:outerShdw blurRad="38100" dist="38100" dir="2700000" algn="tl">
                    <a:srgbClr val="000000">
                      <a:alpha val="43137"/>
                    </a:srgbClr>
                  </a:outerShdw>
                </a:effectLst>
                <a:latin typeface="Arial"/>
                <a:ea typeface="Times New Roman"/>
                <a:cs typeface="B Mitra"/>
              </a:rPr>
            </a:br>
            <a:r>
              <a:rPr lang="en-US" sz="3200" b="1" dirty="0" smtClean="0">
                <a:effectLst>
                  <a:outerShdw blurRad="38100" dist="38100" dir="2700000" algn="tl">
                    <a:srgbClr val="000000">
                      <a:alpha val="43137"/>
                    </a:srgbClr>
                  </a:outerShdw>
                </a:effectLst>
                <a:latin typeface="Arial"/>
                <a:ea typeface="Times New Roman"/>
                <a:cs typeface="B Mitra"/>
              </a:rPr>
              <a:t> improving safety and quality</a:t>
            </a:r>
            <a:br>
              <a:rPr lang="en-US" sz="3200" b="1" dirty="0" smtClean="0">
                <a:effectLst>
                  <a:outerShdw blurRad="38100" dist="38100" dir="2700000" algn="tl">
                    <a:srgbClr val="000000">
                      <a:alpha val="43137"/>
                    </a:srgbClr>
                  </a:outerShdw>
                </a:effectLst>
                <a:latin typeface="Arial"/>
                <a:ea typeface="Times New Roman"/>
                <a:cs typeface="B Mitra"/>
              </a:rPr>
            </a:br>
            <a:r>
              <a:rPr lang="en-US" sz="3200" b="1" dirty="0" smtClean="0">
                <a:effectLst>
                  <a:outerShdw blurRad="38100" dist="38100" dir="2700000" algn="tl">
                    <a:srgbClr val="000000">
                      <a:alpha val="43137"/>
                    </a:srgbClr>
                  </a:outerShdw>
                </a:effectLst>
                <a:latin typeface="Arial"/>
                <a:ea typeface="Times New Roman"/>
                <a:cs typeface="B Mitra"/>
              </a:rPr>
              <a:t> of M&amp;R activities </a:t>
            </a:r>
            <a:r>
              <a:rPr lang="en-US" sz="6600" b="1" dirty="0">
                <a:effectLst>
                  <a:outerShdw blurRad="38100" dist="38100" dir="2700000" algn="tl">
                    <a:srgbClr val="000000">
                      <a:alpha val="43137"/>
                    </a:srgbClr>
                  </a:outerShdw>
                </a:effectLst>
                <a:latin typeface="Arial"/>
                <a:ea typeface="Times New Roman"/>
                <a:cs typeface="B Mitra"/>
              </a:rPr>
              <a:t/>
            </a:r>
            <a:br>
              <a:rPr lang="en-US" sz="6600" b="1" dirty="0">
                <a:effectLst>
                  <a:outerShdw blurRad="38100" dist="38100" dir="2700000" algn="tl">
                    <a:srgbClr val="000000">
                      <a:alpha val="43137"/>
                    </a:srgbClr>
                  </a:outerShdw>
                </a:effectLst>
                <a:latin typeface="Arial"/>
                <a:ea typeface="Times New Roman"/>
                <a:cs typeface="B Mitra"/>
              </a:rPr>
            </a:br>
            <a:r>
              <a:rPr lang="ar-SA" sz="1100" b="1" dirty="0">
                <a:effectLst>
                  <a:outerShdw blurRad="38100" dist="38100" dir="2700000" algn="tl">
                    <a:srgbClr val="000000">
                      <a:alpha val="43137"/>
                    </a:srgbClr>
                  </a:outerShdw>
                </a:effectLst>
                <a:latin typeface="Arial"/>
                <a:ea typeface="Times New Roman"/>
                <a:cs typeface="Lotus"/>
              </a:rPr>
              <a:t> </a:t>
            </a:r>
            <a:endParaRPr lang="en-US"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3324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6"/>
            <a:ext cx="8610600" cy="6414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990599"/>
            <a:ext cx="8382000" cy="5200649"/>
          </a:xfrm>
        </p:spPr>
        <p:txBody>
          <a:bodyPr>
            <a:normAutofit/>
          </a:bodyPr>
          <a:lstStyle/>
          <a:p>
            <a:pPr marL="82296" lvl="0" indent="0" algn="l">
              <a:lnSpc>
                <a:spcPct val="150000"/>
              </a:lnSpc>
              <a:spcBef>
                <a:spcPts val="600"/>
              </a:spcBef>
              <a:buClr>
                <a:srgbClr val="3891A7"/>
              </a:buClr>
              <a:buSzPct val="80000"/>
              <a:buNone/>
            </a:pPr>
            <a:r>
              <a:rPr lang="en-US" sz="1600" dirty="0" smtClean="0">
                <a:solidFill>
                  <a:prstClr val="black"/>
                </a:solidFill>
                <a:cs typeface="B Mitra" pitchFamily="2" charset="-78"/>
              </a:rPr>
              <a:t>Bushehr NPP is located in southern Iran at the coast of Persian Gulf . Specifications of the Unit 1 is as follows:</a:t>
            </a:r>
            <a:endParaRPr lang="fa-IR" sz="1600" dirty="0" smtClean="0">
              <a:solidFill>
                <a:prstClr val="black"/>
              </a:solidFill>
              <a:cs typeface="B Mitra" pitchFamily="2" charset="-78"/>
            </a:endParaRPr>
          </a:p>
          <a:p>
            <a:pPr marL="82296" lvl="0" indent="0" algn="r" rtl="1">
              <a:lnSpc>
                <a:spcPct val="150000"/>
              </a:lnSpc>
              <a:spcBef>
                <a:spcPts val="600"/>
              </a:spcBef>
              <a:buClr>
                <a:srgbClr val="3891A7"/>
              </a:buClr>
              <a:buSzPct val="80000"/>
              <a:buNone/>
            </a:pPr>
            <a:endParaRPr lang="fa-IR" dirty="0">
              <a:solidFill>
                <a:prstClr val="black"/>
              </a:solidFill>
              <a:latin typeface="Gill Sans MT"/>
              <a:cs typeface="B Nazanin" pitchFamily="2" charset="-78"/>
            </a:endParaRPr>
          </a:p>
          <a:p>
            <a:endParaRPr lang="fa-IR" dirty="0" smtClean="0">
              <a:latin typeface="Calibri" panose="020F0502020204030204" pitchFamily="34" charset="0"/>
            </a:endParaRPr>
          </a:p>
          <a:p>
            <a:endParaRPr lang="fa-IR" dirty="0">
              <a:latin typeface="Calibri" panose="020F0502020204030204" pitchFamily="34" charset="0"/>
            </a:endParaRPr>
          </a:p>
          <a:p>
            <a:endParaRPr lang="fa-IR" dirty="0" smtClean="0">
              <a:latin typeface="Calibri" panose="020F0502020204030204" pitchFamily="34" charset="0"/>
            </a:endParaRPr>
          </a:p>
          <a:p>
            <a:endParaRPr lang="fa-IR" dirty="0">
              <a:latin typeface="Calibri" panose="020F0502020204030204" pitchFamily="34" charset="0"/>
            </a:endParaRPr>
          </a:p>
          <a:p>
            <a:endParaRPr lang="fa-IR" dirty="0" smtClean="0">
              <a:latin typeface="Calibri" panose="020F0502020204030204" pitchFamily="34" charset="0"/>
            </a:endParaRPr>
          </a:p>
          <a:p>
            <a:endParaRPr lang="fa-IR" dirty="0">
              <a:latin typeface="Calibri" panose="020F0502020204030204" pitchFamily="34" charset="0"/>
            </a:endParaRPr>
          </a:p>
          <a:p>
            <a:endParaRPr lang="en-US" dirty="0">
              <a:latin typeface="Calibri" panose="020F0502020204030204" pitchFamily="34" charset="0"/>
            </a:endParaRPr>
          </a:p>
        </p:txBody>
      </p:sp>
      <p:sp>
        <p:nvSpPr>
          <p:cNvPr id="9" name="Footer Placeholder 8"/>
          <p:cNvSpPr>
            <a:spLocks noGrp="1"/>
          </p:cNvSpPr>
          <p:nvPr>
            <p:ph type="ftr" sz="quarter" idx="11"/>
          </p:nvPr>
        </p:nvSpPr>
        <p:spPr/>
        <p:txBody>
          <a:bodyPr/>
          <a:lstStyle/>
          <a:p>
            <a:r>
              <a:rPr lang="en-US" dirty="0" smtClean="0">
                <a:latin typeface="Calibri" panose="020F0502020204030204" pitchFamily="34" charset="0"/>
              </a:rPr>
              <a:t>Bushehr Nuclear Power Plant</a:t>
            </a:r>
            <a:endParaRPr lang="en-US" dirty="0">
              <a:latin typeface="Calibri" panose="020F0502020204030204" pitchFamily="34" charset="0"/>
            </a:endParaRPr>
          </a:p>
        </p:txBody>
      </p:sp>
      <p:sp>
        <p:nvSpPr>
          <p:cNvPr id="6" name="Rounded Rectangle 5"/>
          <p:cNvSpPr/>
          <p:nvPr/>
        </p:nvSpPr>
        <p:spPr>
          <a:xfrm>
            <a:off x="7526552" y="5943600"/>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813886847"/>
              </p:ext>
            </p:extLst>
          </p:nvPr>
        </p:nvGraphicFramePr>
        <p:xfrm>
          <a:off x="1467750" y="609600"/>
          <a:ext cx="6476999" cy="685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60545183"/>
              </p:ext>
            </p:extLst>
          </p:nvPr>
        </p:nvGraphicFramePr>
        <p:xfrm>
          <a:off x="5105400" y="2286000"/>
          <a:ext cx="3505200" cy="3657600"/>
        </p:xfrm>
        <a:graphic>
          <a:graphicData uri="http://schemas.openxmlformats.org/drawingml/2006/table">
            <a:tbl>
              <a:tblPr firstRow="1" bandRow="1">
                <a:tableStyleId>{C4B1156A-380E-4F78-BDF5-A606A8083BF9}</a:tableStyleId>
              </a:tblPr>
              <a:tblGrid>
                <a:gridCol w="1981200"/>
                <a:gridCol w="1524000"/>
              </a:tblGrid>
              <a:tr h="457200">
                <a:tc>
                  <a:txBody>
                    <a:bodyPr/>
                    <a:lstStyle/>
                    <a:p>
                      <a:pPr algn="ctr" rtl="1"/>
                      <a:r>
                        <a:rPr lang="en-US" dirty="0" smtClean="0">
                          <a:cs typeface="B Nazanin" pitchFamily="2" charset="-78"/>
                        </a:rPr>
                        <a:t>VVER-1000</a:t>
                      </a:r>
                      <a:endParaRPr lang="en-US" dirty="0">
                        <a:cs typeface="B Nazanin" pitchFamily="2" charset="-78"/>
                      </a:endParaRPr>
                    </a:p>
                  </a:txBody>
                  <a:tcPr anchor="ctr"/>
                </a:tc>
                <a:tc>
                  <a:txBody>
                    <a:bodyPr/>
                    <a:lstStyle/>
                    <a:p>
                      <a:pPr algn="ctr" rtl="1"/>
                      <a:r>
                        <a:rPr lang="en-US" dirty="0" smtClean="0">
                          <a:cs typeface="B Nazanin" pitchFamily="2" charset="-78"/>
                        </a:rPr>
                        <a:t>Reactor type </a:t>
                      </a:r>
                      <a:endParaRPr lang="en-US" dirty="0">
                        <a:cs typeface="B Nazanin" pitchFamily="2" charset="-78"/>
                      </a:endParaRPr>
                    </a:p>
                  </a:txBody>
                  <a:tcPr anchor="ctr"/>
                </a:tc>
              </a:tr>
              <a:tr h="457200">
                <a:tc>
                  <a:txBody>
                    <a:bodyPr/>
                    <a:lstStyle/>
                    <a:p>
                      <a:pPr algn="ctr" rtl="1"/>
                      <a:r>
                        <a:rPr lang="en-US" dirty="0" smtClean="0">
                          <a:cs typeface="B Nazanin" pitchFamily="2" charset="-78"/>
                        </a:rPr>
                        <a:t>3000 MW</a:t>
                      </a:r>
                      <a:endParaRPr lang="en-US" dirty="0">
                        <a:cs typeface="B Nazanin" pitchFamily="2" charset="-78"/>
                      </a:endParaRPr>
                    </a:p>
                  </a:txBody>
                  <a:tcPr anchor="ctr"/>
                </a:tc>
                <a:tc>
                  <a:txBody>
                    <a:bodyPr/>
                    <a:lstStyle/>
                    <a:p>
                      <a:pPr algn="ctr" rtl="1"/>
                      <a:r>
                        <a:rPr lang="en-US" dirty="0" smtClean="0">
                          <a:cs typeface="B Nazanin" pitchFamily="2" charset="-78"/>
                        </a:rPr>
                        <a:t>Thermal power </a:t>
                      </a:r>
                      <a:endParaRPr lang="en-US" dirty="0">
                        <a:cs typeface="B Nazanin" pitchFamily="2" charset="-78"/>
                      </a:endParaRPr>
                    </a:p>
                  </a:txBody>
                  <a:tcPr anchor="ctr"/>
                </a:tc>
              </a:tr>
              <a:tr h="457200">
                <a:tc>
                  <a:txBody>
                    <a:bodyPr/>
                    <a:lstStyle/>
                    <a:p>
                      <a:pPr algn="ctr" rtl="1"/>
                      <a:r>
                        <a:rPr lang="en-US" dirty="0" smtClean="0">
                          <a:cs typeface="B Nazanin" pitchFamily="2" charset="-78"/>
                        </a:rPr>
                        <a:t>1000 MW</a:t>
                      </a:r>
                      <a:endParaRPr lang="en-US" dirty="0">
                        <a:cs typeface="B Nazanin" pitchFamily="2" charset="-78"/>
                      </a:endParaRPr>
                    </a:p>
                  </a:txBody>
                  <a:tcPr anchor="ctr"/>
                </a:tc>
                <a:tc>
                  <a:txBody>
                    <a:bodyPr/>
                    <a:lstStyle/>
                    <a:p>
                      <a:pPr algn="ctr" rtl="1"/>
                      <a:r>
                        <a:rPr lang="en-US" dirty="0" smtClean="0">
                          <a:cs typeface="B Nazanin" pitchFamily="2" charset="-78"/>
                        </a:rPr>
                        <a:t>Electrical power </a:t>
                      </a:r>
                      <a:endParaRPr lang="en-US" dirty="0">
                        <a:cs typeface="B Nazanin" pitchFamily="2" charset="-78"/>
                      </a:endParaRPr>
                    </a:p>
                  </a:txBody>
                  <a:tcPr anchor="ctr"/>
                </a:tc>
              </a:tr>
              <a:tr h="457200">
                <a:tc>
                  <a:txBody>
                    <a:bodyPr/>
                    <a:lstStyle/>
                    <a:p>
                      <a:pPr algn="ctr" rtl="1"/>
                      <a:r>
                        <a:rPr lang="en-US" dirty="0" smtClean="0">
                          <a:cs typeface="B Nazanin" pitchFamily="2" charset="-78"/>
                        </a:rPr>
                        <a:t>KWU (German Company) -1979</a:t>
                      </a:r>
                      <a:endParaRPr lang="en-US" dirty="0">
                        <a:cs typeface="B Nazanin" pitchFamily="2" charset="-78"/>
                      </a:endParaRPr>
                    </a:p>
                  </a:txBody>
                  <a:tcPr anchor="ctr"/>
                </a:tc>
                <a:tc>
                  <a:txBody>
                    <a:bodyPr/>
                    <a:lstStyle/>
                    <a:p>
                      <a:pPr algn="ctr" rtl="1"/>
                      <a:r>
                        <a:rPr lang="en-US" dirty="0" smtClean="0">
                          <a:cs typeface="B Nazanin" pitchFamily="2" charset="-78"/>
                        </a:rPr>
                        <a:t>Initial</a:t>
                      </a:r>
                      <a:r>
                        <a:rPr lang="en-US" baseline="0" dirty="0" smtClean="0">
                          <a:cs typeface="B Nazanin" pitchFamily="2" charset="-78"/>
                        </a:rPr>
                        <a:t> design </a:t>
                      </a:r>
                      <a:endParaRPr lang="en-US" dirty="0">
                        <a:cs typeface="B Nazanin" pitchFamily="2" charset="-78"/>
                      </a:endParaRPr>
                    </a:p>
                  </a:txBody>
                  <a:tcPr anchor="ctr"/>
                </a:tc>
              </a:tr>
              <a:tr h="457200">
                <a:tc>
                  <a:txBody>
                    <a:bodyPr/>
                    <a:lstStyle/>
                    <a:p>
                      <a:pPr algn="ctr" rtl="0"/>
                      <a:r>
                        <a:rPr lang="en-US" dirty="0" smtClean="0">
                          <a:cs typeface="B Nazanin" pitchFamily="2" charset="-78"/>
                        </a:rPr>
                        <a:t>Atomstroyexport</a:t>
                      </a:r>
                      <a:r>
                        <a:rPr lang="en-US" baseline="0" dirty="0" smtClean="0">
                          <a:cs typeface="B Nazanin" pitchFamily="2" charset="-78"/>
                        </a:rPr>
                        <a:t> (ASE)-1995</a:t>
                      </a:r>
                      <a:endParaRPr lang="en-US" dirty="0">
                        <a:cs typeface="B Nazanin" pitchFamily="2" charset="-78"/>
                      </a:endParaRPr>
                    </a:p>
                  </a:txBody>
                  <a:tcPr anchor="ctr"/>
                </a:tc>
                <a:tc>
                  <a:txBody>
                    <a:bodyPr/>
                    <a:lstStyle/>
                    <a:p>
                      <a:pPr algn="ctr" rtl="1"/>
                      <a:r>
                        <a:rPr lang="en-US" dirty="0" smtClean="0">
                          <a:cs typeface="B Nazanin" pitchFamily="2" charset="-78"/>
                        </a:rPr>
                        <a:t>Design completion </a:t>
                      </a:r>
                      <a:endParaRPr lang="en-US" dirty="0">
                        <a:cs typeface="B Nazanin" pitchFamily="2" charset="-78"/>
                      </a:endParaRPr>
                    </a:p>
                  </a:txBody>
                  <a:tcPr anchor="ctr"/>
                </a:tc>
              </a:tr>
              <a:tr h="457200">
                <a:tc>
                  <a:txBody>
                    <a:bodyPr/>
                    <a:lstStyle/>
                    <a:p>
                      <a:pPr algn="ctr" rtl="1"/>
                      <a:r>
                        <a:rPr lang="en-US" dirty="0" smtClean="0">
                          <a:cs typeface="B Nazanin" pitchFamily="2" charset="-78"/>
                        </a:rPr>
                        <a:t>2013</a:t>
                      </a:r>
                      <a:endParaRPr lang="en-US" dirty="0">
                        <a:cs typeface="B Nazanin" pitchFamily="2" charset="-78"/>
                      </a:endParaRPr>
                    </a:p>
                  </a:txBody>
                  <a:tcPr anchor="ctr"/>
                </a:tc>
                <a:tc>
                  <a:txBody>
                    <a:bodyPr/>
                    <a:lstStyle/>
                    <a:p>
                      <a:pPr algn="ctr" rtl="1"/>
                      <a:r>
                        <a:rPr lang="en-US" dirty="0" smtClean="0">
                          <a:cs typeface="B Nazanin" pitchFamily="2" charset="-78"/>
                        </a:rPr>
                        <a:t>Start of operation</a:t>
                      </a:r>
                      <a:r>
                        <a:rPr lang="en-US" baseline="0" dirty="0" smtClean="0">
                          <a:cs typeface="B Nazanin" pitchFamily="2" charset="-78"/>
                        </a:rPr>
                        <a:t> </a:t>
                      </a:r>
                      <a:endParaRPr lang="en-US" dirty="0">
                        <a:cs typeface="B Nazanin" pitchFamily="2" charset="-78"/>
                      </a:endParaRPr>
                    </a:p>
                  </a:txBody>
                  <a:tcPr anchor="ctr"/>
                </a:tc>
              </a:tr>
            </a:tbl>
          </a:graphicData>
        </a:graphic>
      </p:graphicFrame>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1981201"/>
            <a:ext cx="49731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75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6"/>
            <a:ext cx="8915400" cy="6414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199"/>
            <a:ext cx="8382000" cy="4784176"/>
          </a:xfrm>
        </p:spPr>
        <p:txBody>
          <a:bodyPr anchor="t">
            <a:normAutofit fontScale="92500"/>
          </a:bodyPr>
          <a:lstStyle/>
          <a:p>
            <a:pPr marL="234315" indent="228600" algn="just">
              <a:lnSpc>
                <a:spcPct val="150000"/>
              </a:lnSpc>
              <a:spcBef>
                <a:spcPts val="0"/>
              </a:spcBef>
              <a:spcAft>
                <a:spcPts val="1000"/>
              </a:spcAft>
              <a:buClr>
                <a:srgbClr val="3891A7"/>
              </a:buClr>
              <a:buSzPct val="80000"/>
              <a:buFont typeface="Wingdings 2"/>
              <a:buChar char=""/>
            </a:pPr>
            <a:r>
              <a:rPr lang="en-US" sz="1400" dirty="0" smtClean="0"/>
              <a:t>   Considering </a:t>
            </a:r>
            <a:r>
              <a:rPr lang="en-US" sz="1400" dirty="0"/>
              <a:t>the special conditions and unique structure of Bushehr NPP, its M&amp;R activities are performed by TAPNA Company (main contractor of M&amp;R) and domestic and overseas companies. </a:t>
            </a:r>
          </a:p>
          <a:p>
            <a:pPr marL="234315" indent="228600" algn="just">
              <a:lnSpc>
                <a:spcPct val="150000"/>
              </a:lnSpc>
              <a:spcBef>
                <a:spcPts val="0"/>
              </a:spcBef>
              <a:spcAft>
                <a:spcPts val="1000"/>
              </a:spcAft>
              <a:buClr>
                <a:srgbClr val="3891A7"/>
              </a:buClr>
              <a:buSzPct val="80000"/>
              <a:buFont typeface="Wingdings 2"/>
              <a:buChar char=""/>
            </a:pPr>
            <a:r>
              <a:rPr lang="en-US" sz="1400" dirty="0"/>
              <a:t>One of the achievement of Bushehr NPP in the area of human resources management is the creation of a common technical language and formation of conditions for multilateral cooperation amongst the domestic and overseas companies in spite of differences in work culture, social culture , diverse biological climates of the people, etc. For example, the statistics of the manpower participating in the M&amp;R 2017 is shown in the following table: </a:t>
            </a:r>
            <a:endParaRPr lang="fa-IR" sz="1400" dirty="0" smtClean="0"/>
          </a:p>
          <a:p>
            <a:pPr marL="234315" indent="228600" algn="just">
              <a:lnSpc>
                <a:spcPct val="150000"/>
              </a:lnSpc>
              <a:spcBef>
                <a:spcPts val="0"/>
              </a:spcBef>
              <a:spcAft>
                <a:spcPts val="1000"/>
              </a:spcAft>
              <a:buClr>
                <a:srgbClr val="3891A7"/>
              </a:buClr>
              <a:buSzPct val="80000"/>
              <a:buFont typeface="Wingdings 2"/>
              <a:buChar char=""/>
            </a:pPr>
            <a:endParaRPr lang="en-US" sz="1400" dirty="0"/>
          </a:p>
          <a:p>
            <a:pPr marL="234315" lvl="0" indent="0" algn="just">
              <a:lnSpc>
                <a:spcPct val="150000"/>
              </a:lnSpc>
              <a:spcBef>
                <a:spcPts val="0"/>
              </a:spcBef>
              <a:spcAft>
                <a:spcPts val="1000"/>
              </a:spcAft>
              <a:buClr>
                <a:srgbClr val="3891A7"/>
              </a:buClr>
              <a:buSzPct val="80000"/>
              <a:buNone/>
            </a:pPr>
            <a:endParaRPr lang="en-US" sz="2000" dirty="0" smtClean="0">
              <a:solidFill>
                <a:schemeClr val="tx1"/>
              </a:solidFill>
              <a:cs typeface="B Nazanin" pitchFamily="2" charset="-78"/>
            </a:endParaRPr>
          </a:p>
          <a:p>
            <a:pPr marL="234315" lvl="0" indent="0" algn="just">
              <a:lnSpc>
                <a:spcPct val="150000"/>
              </a:lnSpc>
              <a:spcBef>
                <a:spcPts val="0"/>
              </a:spcBef>
              <a:spcAft>
                <a:spcPts val="1000"/>
              </a:spcAft>
              <a:buClr>
                <a:srgbClr val="3891A7"/>
              </a:buClr>
              <a:buSzPct val="80000"/>
              <a:buNone/>
            </a:pPr>
            <a:endParaRPr lang="en-US" sz="2000" dirty="0">
              <a:solidFill>
                <a:schemeClr val="tx1"/>
              </a:solidFill>
              <a:cs typeface="B Nazanin" pitchFamily="2" charset="-78"/>
            </a:endParaRPr>
          </a:p>
          <a:p>
            <a:pPr marL="234315" lvl="0" indent="0" algn="just">
              <a:lnSpc>
                <a:spcPct val="150000"/>
              </a:lnSpc>
              <a:spcBef>
                <a:spcPts val="0"/>
              </a:spcBef>
              <a:spcAft>
                <a:spcPts val="1000"/>
              </a:spcAft>
              <a:buClr>
                <a:srgbClr val="3891A7"/>
              </a:buClr>
              <a:buSzPct val="80000"/>
              <a:buNone/>
            </a:pPr>
            <a:endParaRPr lang="en-US" sz="2000" dirty="0" smtClean="0">
              <a:solidFill>
                <a:schemeClr val="tx1"/>
              </a:solidFill>
              <a:cs typeface="B Nazanin" pitchFamily="2" charset="-78"/>
            </a:endParaRPr>
          </a:p>
          <a:p>
            <a:pPr marL="234315" lvl="0" indent="0" algn="just">
              <a:lnSpc>
                <a:spcPct val="150000"/>
              </a:lnSpc>
              <a:spcBef>
                <a:spcPts val="0"/>
              </a:spcBef>
              <a:spcAft>
                <a:spcPts val="1000"/>
              </a:spcAft>
              <a:buClr>
                <a:srgbClr val="3891A7"/>
              </a:buClr>
              <a:buSzPct val="80000"/>
              <a:buNone/>
            </a:pPr>
            <a:r>
              <a:rPr lang="en-US" sz="1700" dirty="0">
                <a:solidFill>
                  <a:schemeClr val="tx1"/>
                </a:solidFill>
                <a:cs typeface="B Nazanin" pitchFamily="2" charset="-78"/>
              </a:rPr>
              <a:t>*Number of </a:t>
            </a:r>
            <a:r>
              <a:rPr lang="en-US" sz="1700" dirty="0" smtClean="0">
                <a:solidFill>
                  <a:schemeClr val="tx1"/>
                </a:solidFill>
                <a:cs typeface="B Nazanin" pitchFamily="2" charset="-78"/>
              </a:rPr>
              <a:t>Iranian </a:t>
            </a:r>
            <a:r>
              <a:rPr lang="en-US" sz="1700" dirty="0">
                <a:solidFill>
                  <a:schemeClr val="tx1"/>
                </a:solidFill>
                <a:cs typeface="B Nazanin" pitchFamily="2" charset="-78"/>
              </a:rPr>
              <a:t>and </a:t>
            </a:r>
            <a:r>
              <a:rPr lang="en-US" sz="1700" dirty="0" smtClean="0">
                <a:solidFill>
                  <a:schemeClr val="tx1"/>
                </a:solidFill>
                <a:cs typeface="B Nazanin" pitchFamily="2" charset="-78"/>
              </a:rPr>
              <a:t>Overseas Contractor's staff </a:t>
            </a:r>
            <a:r>
              <a:rPr lang="en-US" sz="1700" dirty="0">
                <a:solidFill>
                  <a:schemeClr val="tx1"/>
                </a:solidFill>
                <a:cs typeface="B Nazanin" pitchFamily="2" charset="-78"/>
              </a:rPr>
              <a:t>represent in the peak of M&amp;R activities </a:t>
            </a:r>
          </a:p>
        </p:txBody>
      </p:sp>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sp>
        <p:nvSpPr>
          <p:cNvPr id="6" name="Rounded Rectangle 5"/>
          <p:cNvSpPr/>
          <p:nvPr/>
        </p:nvSpPr>
        <p:spPr>
          <a:xfrm>
            <a:off x="7526552" y="5943600"/>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1470290918"/>
              </p:ext>
            </p:extLst>
          </p:nvPr>
        </p:nvGraphicFramePr>
        <p:xfrm>
          <a:off x="1467750" y="609600"/>
          <a:ext cx="6476999"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770251011"/>
              </p:ext>
            </p:extLst>
          </p:nvPr>
        </p:nvGraphicFramePr>
        <p:xfrm>
          <a:off x="457200" y="3650623"/>
          <a:ext cx="8229600" cy="1524000"/>
        </p:xfrm>
        <a:graphic>
          <a:graphicData uri="http://schemas.openxmlformats.org/drawingml/2006/table">
            <a:tbl>
              <a:tblPr firstRow="1" bandRow="1">
                <a:tableStyleId>{5C22544A-7EE6-4342-B048-85BDC9FD1C3A}</a:tableStyleId>
              </a:tblPr>
              <a:tblGrid>
                <a:gridCol w="762000"/>
                <a:gridCol w="1066800"/>
                <a:gridCol w="990600"/>
                <a:gridCol w="847256"/>
                <a:gridCol w="1133944"/>
                <a:gridCol w="685800"/>
                <a:gridCol w="1066800"/>
                <a:gridCol w="762000"/>
                <a:gridCol w="914400"/>
              </a:tblGrid>
              <a:tr h="807720">
                <a:tc>
                  <a:txBody>
                    <a:bodyPr/>
                    <a:lstStyle/>
                    <a:p>
                      <a:pPr algn="ctr"/>
                      <a:endParaRPr lang="en-US" sz="1400" dirty="0" smtClean="0">
                        <a:cs typeface="B Nazanin" pitchFamily="2" charset="-78"/>
                      </a:endParaRPr>
                    </a:p>
                    <a:p>
                      <a:pPr algn="ctr"/>
                      <a:r>
                        <a:rPr lang="en-US" sz="1400" dirty="0" smtClean="0">
                          <a:cs typeface="B Nazanin" pitchFamily="2" charset="-78"/>
                        </a:rPr>
                        <a:t>Total</a:t>
                      </a:r>
                      <a:endParaRPr lang="en-US" sz="1400" dirty="0">
                        <a:cs typeface="B Nazanin" pitchFamily="2" charset="-78"/>
                      </a:endParaRPr>
                    </a:p>
                  </a:txBody>
                  <a:tcPr anchor="ctr"/>
                </a:tc>
                <a:tc>
                  <a:txBody>
                    <a:bodyPr/>
                    <a:lstStyle/>
                    <a:p>
                      <a:pPr algn="ctr"/>
                      <a:r>
                        <a:rPr lang="en-US" sz="1400" dirty="0" smtClean="0">
                          <a:cs typeface="B Nazanin" pitchFamily="2" charset="-78"/>
                        </a:rPr>
                        <a:t>Staff of Iranian Contractor </a:t>
                      </a:r>
                      <a:endParaRPr lang="en-US" sz="1400" dirty="0">
                        <a:cs typeface="B Nazanin" pitchFamily="2" charset="-78"/>
                      </a:endParaRPr>
                    </a:p>
                  </a:txBody>
                  <a:tcPr anchor="ctr"/>
                </a:tc>
                <a:tc>
                  <a:txBody>
                    <a:bodyPr/>
                    <a:lstStyle/>
                    <a:p>
                      <a:pPr algn="ctr"/>
                      <a:r>
                        <a:rPr lang="en-US" sz="1400" dirty="0" smtClean="0">
                          <a:cs typeface="B Nazanin" pitchFamily="2" charset="-78"/>
                        </a:rPr>
                        <a:t>Overseas contractor staff </a:t>
                      </a:r>
                      <a:endParaRPr lang="en-US" sz="1400" dirty="0">
                        <a:cs typeface="B Nazanin" pitchFamily="2" charset="-78"/>
                      </a:endParaRPr>
                    </a:p>
                  </a:txBody>
                  <a:tcPr anchor="ctr"/>
                </a:tc>
                <a:tc>
                  <a:txBody>
                    <a:bodyPr/>
                    <a:lstStyle/>
                    <a:p>
                      <a:pPr algn="ctr"/>
                      <a:endParaRPr lang="en-US" sz="1400" baseline="0" dirty="0" smtClean="0">
                        <a:cs typeface="B Nazanin" pitchFamily="2" charset="-78"/>
                      </a:endParaRPr>
                    </a:p>
                    <a:p>
                      <a:pPr algn="ctr"/>
                      <a:r>
                        <a:rPr lang="en-US" sz="1400" baseline="0" dirty="0" smtClean="0">
                          <a:cs typeface="B Nazanin" pitchFamily="2" charset="-78"/>
                        </a:rPr>
                        <a:t>Number of TAPNA staff </a:t>
                      </a:r>
                      <a:endParaRPr lang="en-US" sz="1400" dirty="0">
                        <a:cs typeface="B Nazanin" pitchFamily="2" charset="-78"/>
                      </a:endParaRPr>
                    </a:p>
                  </a:txBody>
                  <a:tcPr anchor="ctr"/>
                </a:tc>
                <a:tc rowSpan="2">
                  <a:txBody>
                    <a:bodyPr/>
                    <a:lstStyle/>
                    <a:p>
                      <a:pPr algn="ctr"/>
                      <a:endParaRPr lang="fa-IR" sz="1600" dirty="0" smtClean="0">
                        <a:cs typeface="B Nazanin" pitchFamily="2" charset="-78"/>
                      </a:endParaRPr>
                    </a:p>
                    <a:p>
                      <a:pPr algn="ctr"/>
                      <a:r>
                        <a:rPr lang="en-US" sz="1600" baseline="0" dirty="0" smtClean="0">
                          <a:cs typeface="B Nazanin" pitchFamily="2" charset="-78"/>
                        </a:rPr>
                        <a:t>M&amp;R manpower  </a:t>
                      </a:r>
                      <a:endParaRPr lang="en-US" sz="1600" dirty="0">
                        <a:cs typeface="B Nazanin" pitchFamily="2" charset="-78"/>
                      </a:endParaRPr>
                    </a:p>
                  </a:txBody>
                  <a:tcPr anchor="ctr"/>
                </a:tc>
                <a:tc>
                  <a:txBody>
                    <a:bodyPr/>
                    <a:lstStyle/>
                    <a:p>
                      <a:pPr algn="ctr"/>
                      <a:endParaRPr lang="en-US" sz="1400" dirty="0" smtClean="0">
                        <a:cs typeface="B Nazanin" pitchFamily="2" charset="-78"/>
                      </a:endParaRPr>
                    </a:p>
                    <a:p>
                      <a:pPr algn="ctr"/>
                      <a:r>
                        <a:rPr lang="en-US" sz="1400" dirty="0" smtClean="0">
                          <a:cs typeface="B Nazanin" pitchFamily="2" charset="-78"/>
                        </a:rPr>
                        <a:t>Total volume</a:t>
                      </a:r>
                      <a:endParaRPr lang="en-US" sz="1400" dirty="0">
                        <a:cs typeface="B Nazanin" pitchFamily="2" charset="-78"/>
                      </a:endParaRPr>
                    </a:p>
                  </a:txBody>
                  <a:tcPr anchor="ctr"/>
                </a:tc>
                <a:tc>
                  <a:txBody>
                    <a:bodyPr/>
                    <a:lstStyle/>
                    <a:p>
                      <a:pPr algn="ctr"/>
                      <a:r>
                        <a:rPr lang="en-US" sz="1400" dirty="0" smtClean="0">
                          <a:cs typeface="B Nazanin" pitchFamily="2" charset="-78"/>
                        </a:rPr>
                        <a:t>Unplanned volumes </a:t>
                      </a:r>
                      <a:endParaRPr lang="en-US" sz="1400" dirty="0">
                        <a:cs typeface="B Nazanin" pitchFamily="2" charset="-78"/>
                      </a:endParaRPr>
                    </a:p>
                  </a:txBody>
                  <a:tcPr anchor="ctr"/>
                </a:tc>
                <a:tc>
                  <a:txBody>
                    <a:bodyPr/>
                    <a:lstStyle/>
                    <a:p>
                      <a:pPr algn="ctr"/>
                      <a:endParaRPr lang="en-US" sz="1400" dirty="0" smtClean="0">
                        <a:cs typeface="B Nazanin" pitchFamily="2" charset="-78"/>
                      </a:endParaRPr>
                    </a:p>
                    <a:p>
                      <a:pPr algn="ctr"/>
                      <a:r>
                        <a:rPr lang="en-US" sz="1400" dirty="0" smtClean="0">
                          <a:cs typeface="B Nazanin" pitchFamily="2" charset="-78"/>
                        </a:rPr>
                        <a:t>Work volume</a:t>
                      </a:r>
                      <a:endParaRPr lang="en-US" sz="1400" dirty="0">
                        <a:cs typeface="B Nazanin" pitchFamily="2" charset="-78"/>
                      </a:endParaRPr>
                    </a:p>
                  </a:txBody>
                  <a:tcPr anchor="ctr"/>
                </a:tc>
                <a:tc rowSpan="2">
                  <a:txBody>
                    <a:bodyPr/>
                    <a:lstStyle/>
                    <a:p>
                      <a:endParaRPr lang="en-US" dirty="0" smtClean="0"/>
                    </a:p>
                    <a:p>
                      <a:pPr algn="ctr"/>
                      <a:r>
                        <a:rPr lang="en-US" sz="1400" dirty="0" smtClean="0">
                          <a:cs typeface="B Nazanin" pitchFamily="2" charset="-78"/>
                        </a:rPr>
                        <a:t>Outage statistics</a:t>
                      </a:r>
                    </a:p>
                    <a:p>
                      <a:pPr algn="ctr"/>
                      <a:r>
                        <a:rPr lang="fa-IR" dirty="0" smtClean="0"/>
                        <a:t>2017</a:t>
                      </a:r>
                      <a:endParaRPr lang="en-US" dirty="0"/>
                    </a:p>
                  </a:txBody>
                  <a:tcPr anchor="ctr"/>
                </a:tc>
              </a:tr>
              <a:tr h="348563">
                <a:tc>
                  <a:txBody>
                    <a:bodyPr/>
                    <a:lstStyle/>
                    <a:p>
                      <a:pPr algn="ctr"/>
                      <a:r>
                        <a:rPr lang="en-US" b="1" dirty="0" smtClean="0">
                          <a:cs typeface="B Nazanin" pitchFamily="2" charset="-78"/>
                        </a:rPr>
                        <a:t>1027</a:t>
                      </a:r>
                      <a:endParaRPr lang="en-US" b="1" dirty="0">
                        <a:cs typeface="B Nazanin" pitchFamily="2" charset="-78"/>
                      </a:endParaRPr>
                    </a:p>
                  </a:txBody>
                  <a:tcPr anchor="ctr"/>
                </a:tc>
                <a:tc>
                  <a:txBody>
                    <a:bodyPr/>
                    <a:lstStyle/>
                    <a:p>
                      <a:pPr algn="ctr"/>
                      <a:r>
                        <a:rPr lang="en-US" dirty="0" smtClean="0">
                          <a:cs typeface="B Nazanin" pitchFamily="2" charset="-78"/>
                        </a:rPr>
                        <a:t>480</a:t>
                      </a:r>
                      <a:endParaRPr lang="en-US" dirty="0">
                        <a:cs typeface="B Nazanin" pitchFamily="2" charset="-78"/>
                      </a:endParaRPr>
                    </a:p>
                  </a:txBody>
                  <a:tcPr anchor="ctr"/>
                </a:tc>
                <a:tc>
                  <a:txBody>
                    <a:bodyPr/>
                    <a:lstStyle/>
                    <a:p>
                      <a:pPr algn="ctr"/>
                      <a:r>
                        <a:rPr lang="en-US" dirty="0" smtClean="0">
                          <a:cs typeface="B Nazanin" pitchFamily="2" charset="-78"/>
                        </a:rPr>
                        <a:t>240</a:t>
                      </a:r>
                      <a:endParaRPr lang="en-US" dirty="0">
                        <a:cs typeface="B Nazanin" pitchFamily="2" charset="-78"/>
                      </a:endParaRPr>
                    </a:p>
                  </a:txBody>
                  <a:tcPr anchor="ctr"/>
                </a:tc>
                <a:tc>
                  <a:txBody>
                    <a:bodyPr/>
                    <a:lstStyle/>
                    <a:p>
                      <a:pPr algn="ctr"/>
                      <a:r>
                        <a:rPr lang="en-US" dirty="0" smtClean="0">
                          <a:cs typeface="B Nazanin" pitchFamily="2" charset="-78"/>
                        </a:rPr>
                        <a:t>307</a:t>
                      </a:r>
                      <a:endParaRPr lang="en-US" dirty="0">
                        <a:cs typeface="B Nazanin" pitchFamily="2" charset="-78"/>
                      </a:endParaRPr>
                    </a:p>
                  </a:txBody>
                  <a:tcPr anchor="ctr"/>
                </a:tc>
                <a:tc vMerge="1">
                  <a:txBody>
                    <a:bodyPr/>
                    <a:lstStyle/>
                    <a:p>
                      <a:endParaRPr lang="en-US" dirty="0">
                        <a:cs typeface="B Nazanin" pitchFamily="2" charset="-78"/>
                      </a:endParaRPr>
                    </a:p>
                  </a:txBody>
                  <a:tcPr/>
                </a:tc>
                <a:tc>
                  <a:txBody>
                    <a:bodyPr/>
                    <a:lstStyle/>
                    <a:p>
                      <a:pPr algn="ctr"/>
                      <a:r>
                        <a:rPr lang="en-US" b="1" dirty="0" smtClean="0">
                          <a:cs typeface="B Nazanin" pitchFamily="2" charset="-78"/>
                        </a:rPr>
                        <a:t>6594</a:t>
                      </a:r>
                      <a:endParaRPr lang="en-US" b="1" dirty="0">
                        <a:cs typeface="B Nazanin" pitchFamily="2" charset="-78"/>
                      </a:endParaRPr>
                    </a:p>
                  </a:txBody>
                  <a:tcPr anchor="ctr"/>
                </a:tc>
                <a:tc>
                  <a:txBody>
                    <a:bodyPr/>
                    <a:lstStyle/>
                    <a:p>
                      <a:pPr algn="ctr"/>
                      <a:r>
                        <a:rPr lang="en-US" dirty="0" smtClean="0">
                          <a:cs typeface="B Nazanin" pitchFamily="2" charset="-78"/>
                        </a:rPr>
                        <a:t>1428</a:t>
                      </a:r>
                      <a:endParaRPr lang="en-US" dirty="0">
                        <a:cs typeface="B Nazanin" pitchFamily="2" charset="-78"/>
                      </a:endParaRPr>
                    </a:p>
                  </a:txBody>
                  <a:tcPr anchor="ctr"/>
                </a:tc>
                <a:tc>
                  <a:txBody>
                    <a:bodyPr/>
                    <a:lstStyle/>
                    <a:p>
                      <a:pPr algn="ctr"/>
                      <a:r>
                        <a:rPr lang="en-US" dirty="0" smtClean="0">
                          <a:cs typeface="B Nazanin" pitchFamily="2" charset="-78"/>
                        </a:rPr>
                        <a:t>5166</a:t>
                      </a:r>
                      <a:endParaRPr lang="en-US" dirty="0">
                        <a:cs typeface="B Nazanin" pitchFamily="2" charset="-78"/>
                      </a:endParaRPr>
                    </a:p>
                  </a:txBody>
                  <a:tcPr anchor="ctr"/>
                </a:tc>
                <a:tc vMerge="1">
                  <a:txBody>
                    <a:bodyPr/>
                    <a:lstStyle/>
                    <a:p>
                      <a:endParaRPr lang="en-US" dirty="0"/>
                    </a:p>
                  </a:txBody>
                  <a:tcPr/>
                </a:tc>
              </a:tr>
            </a:tbl>
          </a:graphicData>
        </a:graphic>
      </p:graphicFrame>
    </p:spTree>
    <p:extLst>
      <p:ext uri="{BB962C8B-B14F-4D97-AF65-F5344CB8AC3E}">
        <p14:creationId xmlns:p14="http://schemas.microsoft.com/office/powerpoint/2010/main" val="379150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6"/>
            <a:ext cx="8915400" cy="641475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p:cNvSpPr>
            <a:spLocks noGrp="1"/>
          </p:cNvSpPr>
          <p:nvPr>
            <p:ph type="ftr" sz="quarter" idx="11"/>
          </p:nvPr>
        </p:nvSpPr>
        <p:spPr/>
        <p:txBody>
          <a:bodyPr/>
          <a:lstStyle/>
          <a:p>
            <a:r>
              <a:rPr lang="en-US" dirty="0" smtClean="0">
                <a:latin typeface="Calibri" panose="020F0502020204030204" pitchFamily="34" charset="0"/>
              </a:rPr>
              <a:t>Bushehr Nuclear Power Plant</a:t>
            </a:r>
            <a:endParaRPr lang="en-US" dirty="0">
              <a:latin typeface="Calibri" panose="020F0502020204030204" pitchFamily="34" charset="0"/>
            </a:endParaRPr>
          </a:p>
        </p:txBody>
      </p:sp>
      <p:sp>
        <p:nvSpPr>
          <p:cNvPr id="6" name="Rounded Rectangle 5"/>
          <p:cNvSpPr/>
          <p:nvPr/>
        </p:nvSpPr>
        <p:spPr>
          <a:xfrm>
            <a:off x="7526552" y="5943600"/>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2921842599"/>
              </p:ext>
            </p:extLst>
          </p:nvPr>
        </p:nvGraphicFramePr>
        <p:xfrm>
          <a:off x="1467750" y="609600"/>
          <a:ext cx="6476999"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0" name="Content Placeholder 9"/>
          <p:cNvGraphicFramePr>
            <a:graphicFrameLocks noGrp="1"/>
          </p:cNvGraphicFramePr>
          <p:nvPr>
            <p:ph idx="1"/>
            <p:extLst>
              <p:ext uri="{D42A27DB-BD31-4B8C-83A1-F6EECF244321}">
                <p14:modId xmlns:p14="http://schemas.microsoft.com/office/powerpoint/2010/main" val="1213588458"/>
              </p:ext>
            </p:extLst>
          </p:nvPr>
        </p:nvGraphicFramePr>
        <p:xfrm>
          <a:off x="457200" y="1219200"/>
          <a:ext cx="8382000" cy="4648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 name="Chart 10"/>
          <p:cNvGraphicFramePr>
            <a:graphicFrameLocks/>
          </p:cNvGraphicFramePr>
          <p:nvPr>
            <p:extLst>
              <p:ext uri="{D42A27DB-BD31-4B8C-83A1-F6EECF244321}">
                <p14:modId xmlns:p14="http://schemas.microsoft.com/office/powerpoint/2010/main" val="3151238546"/>
              </p:ext>
            </p:extLst>
          </p:nvPr>
        </p:nvGraphicFramePr>
        <p:xfrm>
          <a:off x="670956" y="1464226"/>
          <a:ext cx="8229600" cy="447937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Chart 12"/>
          <p:cNvGraphicFramePr>
            <a:graphicFrameLocks/>
          </p:cNvGraphicFramePr>
          <p:nvPr>
            <p:extLst>
              <p:ext uri="{D42A27DB-BD31-4B8C-83A1-F6EECF244321}">
                <p14:modId xmlns:p14="http://schemas.microsoft.com/office/powerpoint/2010/main" val="3306556885"/>
              </p:ext>
            </p:extLst>
          </p:nvPr>
        </p:nvGraphicFramePr>
        <p:xfrm>
          <a:off x="762000" y="1821316"/>
          <a:ext cx="7924800" cy="3969884"/>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34547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6"/>
            <a:ext cx="8915400" cy="6414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199"/>
            <a:ext cx="8382000" cy="4648201"/>
          </a:xfrm>
        </p:spPr>
        <p:txBody>
          <a:bodyPr>
            <a:normAutofit/>
          </a:bodyPr>
          <a:lstStyle/>
          <a:p>
            <a:pPr marL="234315" lvl="0" indent="228600" algn="just">
              <a:lnSpc>
                <a:spcPct val="200000"/>
              </a:lnSpc>
              <a:spcBef>
                <a:spcPts val="0"/>
              </a:spcBef>
              <a:spcAft>
                <a:spcPts val="1000"/>
              </a:spcAft>
              <a:buClr>
                <a:srgbClr val="3891A7"/>
              </a:buClr>
              <a:buSzPct val="80000"/>
              <a:buFont typeface="Wingdings 2"/>
              <a:buChar char=""/>
            </a:pPr>
            <a:r>
              <a:rPr lang="en-US" sz="1400" dirty="0" smtClean="0">
                <a:solidFill>
                  <a:prstClr val="black"/>
                </a:solidFill>
                <a:ea typeface="Times New Roman"/>
              </a:rPr>
              <a:t>Studying the process of the outage duration from 2017 to 2019 indicates decrease in the outage duration in a way that the actual outage duration in 2019  became shorter than the planned outage duration. </a:t>
            </a:r>
            <a:endParaRPr lang="fa-IR" sz="1400" dirty="0" smtClean="0">
              <a:solidFill>
                <a:prstClr val="black"/>
              </a:solidFill>
              <a:ea typeface="Times New Roman"/>
            </a:endParaRPr>
          </a:p>
          <a:p>
            <a:pPr marL="234315" lvl="0" indent="228600" algn="just">
              <a:lnSpc>
                <a:spcPct val="200000"/>
              </a:lnSpc>
              <a:spcBef>
                <a:spcPts val="0"/>
              </a:spcBef>
              <a:spcAft>
                <a:spcPts val="1000"/>
              </a:spcAft>
              <a:buClr>
                <a:srgbClr val="3891A7"/>
              </a:buClr>
              <a:buSzPct val="80000"/>
              <a:buFont typeface="Wingdings 2"/>
              <a:buChar char=""/>
            </a:pPr>
            <a:r>
              <a:rPr lang="en-US" sz="1400" dirty="0" smtClean="0">
                <a:solidFill>
                  <a:prstClr val="black"/>
                </a:solidFill>
                <a:ea typeface="Times New Roman"/>
              </a:rPr>
              <a:t>From </a:t>
            </a:r>
            <a:r>
              <a:rPr lang="en-US" sz="1400" dirty="0">
                <a:solidFill>
                  <a:prstClr val="black"/>
                </a:solidFill>
                <a:ea typeface="Times New Roman"/>
              </a:rPr>
              <a:t>the </a:t>
            </a:r>
            <a:r>
              <a:rPr lang="en-US" sz="1400" dirty="0" smtClean="0">
                <a:solidFill>
                  <a:prstClr val="black"/>
                </a:solidFill>
                <a:ea typeface="Times New Roman"/>
              </a:rPr>
              <a:t>beginning of 2020, due to the outbreak of covid-19 and application of quarantine conditions and the limitations which were a serous challenge for the presence of Iranian and overseas contractors , all the outage activities of the Unit  and time schedules underwent changes.  </a:t>
            </a:r>
            <a:endParaRPr lang="fa-IR" sz="1400" dirty="0">
              <a:solidFill>
                <a:prstClr val="black"/>
              </a:solidFill>
              <a:ea typeface="Times New Roman"/>
            </a:endParaRPr>
          </a:p>
          <a:p>
            <a:pPr marL="234315" lvl="0" indent="228600" algn="just">
              <a:lnSpc>
                <a:spcPct val="200000"/>
              </a:lnSpc>
              <a:spcBef>
                <a:spcPts val="0"/>
              </a:spcBef>
              <a:spcAft>
                <a:spcPts val="1000"/>
              </a:spcAft>
              <a:buClr>
                <a:srgbClr val="3891A7"/>
              </a:buClr>
              <a:buSzPct val="80000"/>
              <a:buFont typeface="Wingdings 2"/>
              <a:buChar char=""/>
            </a:pPr>
            <a:r>
              <a:rPr lang="en-US" sz="1400" dirty="0" smtClean="0">
                <a:solidFill>
                  <a:prstClr val="black"/>
                </a:solidFill>
                <a:ea typeface="Times New Roman"/>
              </a:rPr>
              <a:t>International limitations related to Covid-19 pandemic all over the world made the foreign contractor unable to opportunely dispatch the M&amp;R staff  , spare parts and consumables on a timely basis in spite of the prior contractual agreements. </a:t>
            </a:r>
            <a:endParaRPr lang="fa-IR" sz="1400" dirty="0">
              <a:solidFill>
                <a:prstClr val="black"/>
              </a:solidFill>
              <a:ea typeface="Times New Roman"/>
            </a:endParaRPr>
          </a:p>
        </p:txBody>
      </p:sp>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sp>
        <p:nvSpPr>
          <p:cNvPr id="6" name="Rounded Rectangle 5"/>
          <p:cNvSpPr/>
          <p:nvPr/>
        </p:nvSpPr>
        <p:spPr>
          <a:xfrm>
            <a:off x="7526552" y="5943600"/>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2304223382"/>
              </p:ext>
            </p:extLst>
          </p:nvPr>
        </p:nvGraphicFramePr>
        <p:xfrm>
          <a:off x="1467750" y="609600"/>
          <a:ext cx="6476999"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69926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6"/>
            <a:ext cx="8915400" cy="6414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198"/>
            <a:ext cx="8382000" cy="5410201"/>
          </a:xfrm>
          <a:ln>
            <a:solidFill>
              <a:schemeClr val="bg2">
                <a:lumMod val="50000"/>
              </a:schemeClr>
            </a:solidFill>
          </a:ln>
        </p:spPr>
        <p:txBody>
          <a:bodyPr>
            <a:normAutofit fontScale="70000" lnSpcReduction="20000"/>
          </a:bodyPr>
          <a:lstStyle/>
          <a:p>
            <a:pPr marL="234315" lvl="0" indent="0" algn="just">
              <a:lnSpc>
                <a:spcPct val="150000"/>
              </a:lnSpc>
              <a:spcBef>
                <a:spcPts val="0"/>
              </a:spcBef>
              <a:spcAft>
                <a:spcPts val="1000"/>
              </a:spcAft>
              <a:buClr>
                <a:srgbClr val="3891A7"/>
              </a:buClr>
              <a:buSzPct val="80000"/>
              <a:buNone/>
            </a:pPr>
            <a:r>
              <a:rPr lang="en-US" sz="2300" b="1" dirty="0" smtClean="0">
                <a:solidFill>
                  <a:prstClr val="black"/>
                </a:solidFill>
                <a:latin typeface="Arial"/>
                <a:ea typeface="Times New Roman"/>
                <a:cs typeface="B Mitra"/>
              </a:rPr>
              <a:t>Technological actions: </a:t>
            </a:r>
            <a:endParaRPr lang="fa-IR" sz="2300" b="1" dirty="0" smtClean="0">
              <a:solidFill>
                <a:prstClr val="black"/>
              </a:solidFill>
              <a:latin typeface="Arial"/>
              <a:ea typeface="Times New Roman"/>
              <a:cs typeface="B Mitra"/>
            </a:endParaRPr>
          </a:p>
          <a:p>
            <a:pPr marL="234315" lvl="0" indent="228600" algn="just">
              <a:lnSpc>
                <a:spcPct val="150000"/>
              </a:lnSpc>
              <a:spcBef>
                <a:spcPts val="0"/>
              </a:spcBef>
              <a:spcAft>
                <a:spcPts val="1000"/>
              </a:spcAft>
              <a:buClr>
                <a:srgbClr val="3891A7"/>
              </a:buClr>
              <a:buSzPct val="80000"/>
              <a:buFont typeface="Wingdings 2"/>
              <a:buChar char=""/>
            </a:pPr>
            <a:r>
              <a:rPr lang="en-US" sz="2000" dirty="0"/>
              <a:t>Implementation of the modernization of the refueling machine including a set of decisions and corrective and complementary actions such as installation of SIPPING system </a:t>
            </a:r>
            <a:endParaRPr lang="fa-IR" sz="2000" dirty="0"/>
          </a:p>
          <a:p>
            <a:pPr marL="234315" lvl="0" indent="228600" algn="just">
              <a:lnSpc>
                <a:spcPct val="150000"/>
              </a:lnSpc>
              <a:spcBef>
                <a:spcPts val="0"/>
              </a:spcBef>
              <a:spcAft>
                <a:spcPts val="1000"/>
              </a:spcAft>
              <a:buClr>
                <a:srgbClr val="3891A7"/>
              </a:buClr>
              <a:buSzPct val="80000"/>
              <a:buFont typeface="Wingdings 2"/>
              <a:buChar char=""/>
            </a:pPr>
            <a:r>
              <a:rPr lang="en-US" sz="2000" dirty="0" smtClean="0"/>
              <a:t>Preparing </a:t>
            </a:r>
            <a:r>
              <a:rPr lang="en-US" sz="2000" dirty="0"/>
              <a:t>and </a:t>
            </a:r>
            <a:r>
              <a:rPr lang="en-US" sz="2000" dirty="0" smtClean="0"/>
              <a:t>developing  the requirements for modernization of refueling machine in the areas of mechanics, electricity, I&amp;C and </a:t>
            </a:r>
            <a:r>
              <a:rPr lang="en-US" sz="2000" dirty="0"/>
              <a:t>related </a:t>
            </a:r>
            <a:r>
              <a:rPr lang="en-US" sz="2000" dirty="0" smtClean="0"/>
              <a:t>cameras according to the modern standards of the similar nuclear industries </a:t>
            </a:r>
            <a:endParaRPr lang="fa-IR" sz="2000" dirty="0"/>
          </a:p>
          <a:p>
            <a:pPr marL="234315" lvl="0" indent="228600" algn="just">
              <a:lnSpc>
                <a:spcPct val="150000"/>
              </a:lnSpc>
              <a:spcBef>
                <a:spcPts val="0"/>
              </a:spcBef>
              <a:spcAft>
                <a:spcPts val="1000"/>
              </a:spcAft>
              <a:buClr>
                <a:srgbClr val="3891A7"/>
              </a:buClr>
              <a:buSzPct val="80000"/>
              <a:buFont typeface="Wingdings 2"/>
              <a:buChar char=""/>
            </a:pPr>
            <a:r>
              <a:rPr lang="en-US" sz="2000" dirty="0" smtClean="0"/>
              <a:t>Planning </a:t>
            </a:r>
            <a:r>
              <a:rPr lang="en-US" sz="2000" dirty="0"/>
              <a:t>and organizing </a:t>
            </a:r>
            <a:r>
              <a:rPr lang="en-US" sz="2000" dirty="0" smtClean="0"/>
              <a:t>in order to supply blocker and the SG tubes drying machine </a:t>
            </a:r>
            <a:endParaRPr lang="fa-IR" sz="2000" dirty="0"/>
          </a:p>
          <a:p>
            <a:pPr marL="234315" indent="228600" algn="just">
              <a:lnSpc>
                <a:spcPct val="150000"/>
              </a:lnSpc>
              <a:spcBef>
                <a:spcPts val="0"/>
              </a:spcBef>
              <a:spcAft>
                <a:spcPts val="1000"/>
              </a:spcAft>
              <a:buClr>
                <a:srgbClr val="3891A7"/>
              </a:buClr>
              <a:buSzPct val="80000"/>
              <a:buFont typeface="Wingdings 2"/>
              <a:buChar char=""/>
            </a:pPr>
            <a:r>
              <a:rPr lang="en-US" sz="2000" dirty="0" smtClean="0"/>
              <a:t>Preparing </a:t>
            </a:r>
            <a:r>
              <a:rPr lang="en-US" sz="2000" dirty="0"/>
              <a:t>and developing the program for </a:t>
            </a:r>
            <a:r>
              <a:rPr lang="en-US" sz="2000" dirty="0" smtClean="0"/>
              <a:t>detecting the defects and correcting and removing the shortcomings of the polar crane in order to reduce the outages resulting from its defects </a:t>
            </a:r>
            <a:endParaRPr lang="fa-IR" sz="2000" dirty="0"/>
          </a:p>
          <a:p>
            <a:pPr marL="234315" indent="228600" algn="just">
              <a:lnSpc>
                <a:spcPct val="150000"/>
              </a:lnSpc>
              <a:spcBef>
                <a:spcPts val="0"/>
              </a:spcBef>
              <a:spcAft>
                <a:spcPts val="1000"/>
              </a:spcAft>
              <a:buClr>
                <a:srgbClr val="3891A7"/>
              </a:buClr>
              <a:buSzPct val="80000"/>
              <a:buFont typeface="Wingdings 2"/>
              <a:buChar char=""/>
            </a:pPr>
            <a:r>
              <a:rPr lang="en-US" sz="2100" dirty="0" smtClean="0"/>
              <a:t>Updating </a:t>
            </a:r>
            <a:r>
              <a:rPr lang="en-US" sz="2100" dirty="0"/>
              <a:t>and restoring the capability of the machine which controls the </a:t>
            </a:r>
            <a:r>
              <a:rPr lang="en-US" sz="2100" dirty="0" smtClean="0"/>
              <a:t>SGs tubes and machine which inspects and controls reactor vessel </a:t>
            </a:r>
            <a:endParaRPr lang="fa-IR" sz="2100" dirty="0"/>
          </a:p>
          <a:p>
            <a:pPr marL="234315" lvl="0" indent="228600" algn="just">
              <a:lnSpc>
                <a:spcPct val="150000"/>
              </a:lnSpc>
              <a:spcBef>
                <a:spcPts val="0"/>
              </a:spcBef>
              <a:spcAft>
                <a:spcPts val="1000"/>
              </a:spcAft>
              <a:buClr>
                <a:srgbClr val="3891A7"/>
              </a:buClr>
              <a:buSzPct val="80000"/>
              <a:buFont typeface="Wingdings 2"/>
              <a:buChar char=""/>
            </a:pPr>
            <a:r>
              <a:rPr lang="en-US" sz="2100" dirty="0" smtClean="0"/>
              <a:t>Planning </a:t>
            </a:r>
            <a:r>
              <a:rPr lang="en-US" sz="2100" dirty="0"/>
              <a:t>and organizing </a:t>
            </a:r>
            <a:r>
              <a:rPr lang="en-US" sz="2100" dirty="0" smtClean="0"/>
              <a:t>for manufacturing </a:t>
            </a:r>
            <a:r>
              <a:rPr lang="en-US" sz="2100" dirty="0"/>
              <a:t>the </a:t>
            </a:r>
            <a:r>
              <a:rPr lang="en-US" sz="2100" dirty="0" smtClean="0"/>
              <a:t>stand  of repairing the separable part of the RCPs </a:t>
            </a:r>
            <a:endParaRPr lang="fa-IR" sz="2100" dirty="0"/>
          </a:p>
          <a:p>
            <a:pPr marL="234315" lvl="0" indent="228600" algn="just">
              <a:lnSpc>
                <a:spcPct val="150000"/>
              </a:lnSpc>
              <a:spcBef>
                <a:spcPts val="0"/>
              </a:spcBef>
              <a:spcAft>
                <a:spcPts val="1000"/>
              </a:spcAft>
              <a:buClr>
                <a:srgbClr val="3891A7"/>
              </a:buClr>
              <a:buSzPct val="80000"/>
              <a:buFont typeface="Wingdings 2"/>
              <a:buChar char=""/>
            </a:pPr>
            <a:r>
              <a:rPr lang="en-US" sz="2100" dirty="0" smtClean="0"/>
              <a:t>Planning and organizing for constructing the  repair workshop of the Controlled Radiation  Area</a:t>
            </a:r>
            <a:endParaRPr lang="fa-IR" sz="2100" dirty="0"/>
          </a:p>
          <a:p>
            <a:pPr marL="234315" lvl="0" indent="228600" algn="just" rtl="1">
              <a:lnSpc>
                <a:spcPct val="150000"/>
              </a:lnSpc>
              <a:spcBef>
                <a:spcPts val="0"/>
              </a:spcBef>
              <a:spcAft>
                <a:spcPts val="1000"/>
              </a:spcAft>
              <a:buClr>
                <a:srgbClr val="3891A7"/>
              </a:buClr>
              <a:buSzPct val="80000"/>
              <a:buFont typeface="Wingdings 2"/>
              <a:buChar char=""/>
            </a:pPr>
            <a:endParaRPr lang="fa-IR" sz="2200" dirty="0" smtClean="0">
              <a:solidFill>
                <a:prstClr val="black"/>
              </a:solidFill>
              <a:latin typeface="Arial"/>
              <a:ea typeface="Times New Roman"/>
              <a:cs typeface="B Mitra"/>
            </a:endParaRPr>
          </a:p>
        </p:txBody>
      </p:sp>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sp>
        <p:nvSpPr>
          <p:cNvPr id="6" name="Rounded Rectangle 5"/>
          <p:cNvSpPr/>
          <p:nvPr/>
        </p:nvSpPr>
        <p:spPr>
          <a:xfrm>
            <a:off x="8212774" y="6191249"/>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8975" y="625102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1730300657"/>
              </p:ext>
            </p:extLst>
          </p:nvPr>
        </p:nvGraphicFramePr>
        <p:xfrm>
          <a:off x="1467750" y="609600"/>
          <a:ext cx="6476999"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5538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6"/>
            <a:ext cx="8915400" cy="6414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199"/>
            <a:ext cx="8382000" cy="4784176"/>
          </a:xfrm>
        </p:spPr>
        <p:txBody>
          <a:bodyPr>
            <a:normAutofit/>
          </a:bodyPr>
          <a:lstStyle/>
          <a:p>
            <a:pPr marL="234315" indent="0" algn="just">
              <a:lnSpc>
                <a:spcPct val="150000"/>
              </a:lnSpc>
              <a:spcBef>
                <a:spcPts val="0"/>
              </a:spcBef>
              <a:spcAft>
                <a:spcPts val="1000"/>
              </a:spcAft>
              <a:buClr>
                <a:srgbClr val="3891A7"/>
              </a:buClr>
              <a:buSzPct val="80000"/>
              <a:buNone/>
            </a:pPr>
            <a:r>
              <a:rPr lang="en-US" sz="2100" b="1" dirty="0">
                <a:solidFill>
                  <a:prstClr val="black"/>
                </a:solidFill>
                <a:latin typeface="Arial"/>
                <a:ea typeface="Times New Roman"/>
                <a:cs typeface="B Mitra"/>
              </a:rPr>
              <a:t>Organizational actions: </a:t>
            </a:r>
            <a:endParaRPr lang="fa-IR" sz="2100" b="1" dirty="0">
              <a:solidFill>
                <a:prstClr val="black"/>
              </a:solidFill>
              <a:latin typeface="Arial"/>
              <a:ea typeface="Times New Roman"/>
              <a:cs typeface="B Mitra"/>
            </a:endParaRPr>
          </a:p>
          <a:p>
            <a:pPr marL="234315" lvl="0" indent="228600" algn="just">
              <a:spcBef>
                <a:spcPts val="0"/>
              </a:spcBef>
              <a:spcAft>
                <a:spcPts val="1000"/>
              </a:spcAft>
              <a:buClr>
                <a:srgbClr val="3891A7"/>
              </a:buClr>
              <a:buSzPct val="80000"/>
              <a:buFont typeface="Wingdings 2"/>
              <a:buChar char=""/>
            </a:pPr>
            <a:r>
              <a:rPr lang="en-US" sz="1400" dirty="0" smtClean="0"/>
              <a:t>Effective establishment of repairs dispatching system </a:t>
            </a:r>
            <a:endParaRPr lang="fa-IR" sz="1400" dirty="0"/>
          </a:p>
          <a:p>
            <a:pPr marL="234315" lvl="0" indent="228600" algn="just">
              <a:spcBef>
                <a:spcPts val="0"/>
              </a:spcBef>
              <a:spcAft>
                <a:spcPts val="1000"/>
              </a:spcAft>
              <a:buClr>
                <a:srgbClr val="3891A7"/>
              </a:buClr>
              <a:buSzPct val="80000"/>
              <a:buFont typeface="Wingdings 2"/>
              <a:buChar char=""/>
            </a:pPr>
            <a:r>
              <a:rPr lang="en-US" sz="1400" dirty="0" smtClean="0"/>
              <a:t>Maintaining and improving the qualification of the staff, training the new methods of repairs via holding the training courses by the foreign contractor </a:t>
            </a:r>
            <a:endParaRPr lang="fa-IR" sz="1400" dirty="0"/>
          </a:p>
          <a:p>
            <a:pPr marL="234315" lvl="0" indent="228600" algn="just">
              <a:spcBef>
                <a:spcPts val="0"/>
              </a:spcBef>
              <a:spcAft>
                <a:spcPts val="1000"/>
              </a:spcAft>
              <a:buClr>
                <a:srgbClr val="3891A7"/>
              </a:buClr>
              <a:buSzPct val="80000"/>
              <a:buFont typeface="Wingdings 2"/>
              <a:buChar char=""/>
            </a:pPr>
            <a:r>
              <a:rPr lang="en-US" sz="1400" dirty="0" smtClean="0"/>
              <a:t>Establishment </a:t>
            </a:r>
            <a:r>
              <a:rPr lang="en-US" sz="1400" dirty="0"/>
              <a:t>of the online report-taking system from the process of </a:t>
            </a:r>
            <a:r>
              <a:rPr lang="en-US" sz="1400" dirty="0" smtClean="0"/>
              <a:t>the doing all the repair activities.  </a:t>
            </a:r>
            <a:endParaRPr lang="fa-IR" sz="1400" dirty="0"/>
          </a:p>
          <a:p>
            <a:pPr marL="234315" lvl="0" indent="228600" algn="just">
              <a:spcBef>
                <a:spcPts val="0"/>
              </a:spcBef>
              <a:spcAft>
                <a:spcPts val="1000"/>
              </a:spcAft>
              <a:buClr>
                <a:srgbClr val="3891A7"/>
              </a:buClr>
              <a:buSzPct val="80000"/>
              <a:buFont typeface="Wingdings 2"/>
              <a:buChar char=""/>
            </a:pPr>
            <a:r>
              <a:rPr lang="en-US" sz="1400" dirty="0" smtClean="0"/>
              <a:t>Drawing </a:t>
            </a:r>
            <a:r>
              <a:rPr lang="en-US" sz="1400" dirty="0"/>
              <a:t>up the </a:t>
            </a:r>
            <a:r>
              <a:rPr lang="en-US" sz="1400" dirty="0" smtClean="0"/>
              <a:t>4-year schedule for the calibration of the sensors and measuring channels according to the repairs 4-year schedule. </a:t>
            </a:r>
            <a:endParaRPr lang="fa-IR" sz="1400" dirty="0"/>
          </a:p>
          <a:p>
            <a:pPr marL="234315" indent="228600" algn="just">
              <a:spcBef>
                <a:spcPts val="0"/>
              </a:spcBef>
              <a:spcAft>
                <a:spcPts val="1000"/>
              </a:spcAft>
              <a:buClr>
                <a:srgbClr val="3891A7"/>
              </a:buClr>
              <a:buSzPct val="80000"/>
              <a:buFont typeface="Wingdings 2"/>
              <a:buChar char=""/>
            </a:pPr>
            <a:r>
              <a:rPr lang="en-US" sz="1400" dirty="0" smtClean="0"/>
              <a:t>Predicting and identifying the areas in need of modernization in the new contract with the Russian contractor  </a:t>
            </a:r>
            <a:endParaRPr lang="fa-IR" sz="1400" dirty="0"/>
          </a:p>
          <a:p>
            <a:pPr marL="234315" lvl="0" indent="228600" algn="just">
              <a:spcBef>
                <a:spcPts val="0"/>
              </a:spcBef>
              <a:spcAft>
                <a:spcPts val="1000"/>
              </a:spcAft>
              <a:buClr>
                <a:srgbClr val="3891A7"/>
              </a:buClr>
              <a:buSzPct val="80000"/>
              <a:buFont typeface="Wingdings 2"/>
              <a:buChar char=""/>
            </a:pPr>
            <a:r>
              <a:rPr lang="en-US" sz="1400" dirty="0" smtClean="0">
                <a:solidFill>
                  <a:schemeClr val="tx1"/>
                </a:solidFill>
                <a:ea typeface="Times New Roman"/>
                <a:cs typeface="B Mitra"/>
              </a:rPr>
              <a:t>Establishing a Tool Identification  System for all the main and general tools </a:t>
            </a:r>
            <a:endParaRPr lang="fa-IR" sz="1400" dirty="0" smtClean="0">
              <a:solidFill>
                <a:schemeClr val="tx1"/>
              </a:solidFill>
              <a:ea typeface="Times New Roman"/>
              <a:cs typeface="B Mitra"/>
            </a:endParaRPr>
          </a:p>
          <a:p>
            <a:pPr marL="234315" lvl="0" indent="228600" algn="just">
              <a:spcBef>
                <a:spcPts val="0"/>
              </a:spcBef>
              <a:spcAft>
                <a:spcPts val="1000"/>
              </a:spcAft>
              <a:buClr>
                <a:srgbClr val="3891A7"/>
              </a:buClr>
              <a:buSzPct val="80000"/>
              <a:buFont typeface="Wingdings 2"/>
              <a:buChar char=""/>
            </a:pPr>
            <a:r>
              <a:rPr lang="en-US" sz="1400" dirty="0" smtClean="0">
                <a:solidFill>
                  <a:schemeClr val="tx1"/>
                </a:solidFill>
                <a:ea typeface="Times New Roman"/>
                <a:cs typeface="B Mitra"/>
              </a:rPr>
              <a:t>Planning for establishing the repair identification system for improving skills and reducing the repair duration of the main and important equipment which have impact on the critical path   </a:t>
            </a:r>
          </a:p>
          <a:p>
            <a:pPr marL="234315" lvl="0" indent="228600" algn="just">
              <a:spcBef>
                <a:spcPts val="0"/>
              </a:spcBef>
              <a:spcAft>
                <a:spcPts val="1000"/>
              </a:spcAft>
              <a:buClr>
                <a:srgbClr val="3891A7"/>
              </a:buClr>
              <a:buSzPct val="80000"/>
              <a:buFont typeface="Wingdings 2"/>
              <a:buChar char=""/>
            </a:pPr>
            <a:r>
              <a:rPr lang="en-US" sz="1400" dirty="0" smtClean="0">
                <a:solidFill>
                  <a:schemeClr val="tx1"/>
                </a:solidFill>
                <a:ea typeface="Times New Roman"/>
                <a:cs typeface="B Mitra"/>
              </a:rPr>
              <a:t>Preparing the training  </a:t>
            </a:r>
            <a:r>
              <a:rPr lang="en-US" sz="1400" dirty="0">
                <a:solidFill>
                  <a:schemeClr val="tx1"/>
                </a:solidFill>
                <a:ea typeface="Times New Roman"/>
                <a:cs typeface="B Mitra"/>
              </a:rPr>
              <a:t>films (Demonstration</a:t>
            </a:r>
            <a:r>
              <a:rPr lang="en-US" sz="1400" dirty="0" smtClean="0">
                <a:solidFill>
                  <a:schemeClr val="tx1"/>
                </a:solidFill>
                <a:ea typeface="Times New Roman"/>
                <a:cs typeface="B Mitra"/>
              </a:rPr>
              <a:t>) of repairing the equipment and analyzing the performance of  operative repair staff  in order to improve the work safety and repair quality. </a:t>
            </a:r>
            <a:endParaRPr lang="en-US" sz="1400" dirty="0">
              <a:solidFill>
                <a:schemeClr val="tx1"/>
              </a:solidFill>
              <a:ea typeface="Times New Roman"/>
              <a:cs typeface="B Mitra"/>
            </a:endParaRPr>
          </a:p>
        </p:txBody>
      </p:sp>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sp>
        <p:nvSpPr>
          <p:cNvPr id="6" name="Rounded Rectangle 5"/>
          <p:cNvSpPr/>
          <p:nvPr/>
        </p:nvSpPr>
        <p:spPr>
          <a:xfrm>
            <a:off x="7526552" y="5943600"/>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2751" y="6003375"/>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3938992163"/>
              </p:ext>
            </p:extLst>
          </p:nvPr>
        </p:nvGraphicFramePr>
        <p:xfrm>
          <a:off x="1467750" y="609600"/>
          <a:ext cx="6476999"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17254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sers\veysi_fo\Desktop\رضا بنازاده 2 copy.pn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0" y="443246"/>
            <a:ext cx="8915400" cy="64147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4648" y="1257297"/>
            <a:ext cx="8382000" cy="4972050"/>
          </a:xfrm>
        </p:spPr>
        <p:txBody>
          <a:bodyPr>
            <a:normAutofit lnSpcReduction="10000"/>
          </a:bodyPr>
          <a:lstStyle/>
          <a:p>
            <a:pPr lvl="0">
              <a:lnSpc>
                <a:spcPct val="200000"/>
              </a:lnSpc>
            </a:pPr>
            <a:r>
              <a:rPr lang="en-US" sz="1400" dirty="0"/>
              <a:t>Tool Identification </a:t>
            </a:r>
            <a:r>
              <a:rPr lang="en-US" sz="1400" dirty="0" smtClean="0"/>
              <a:t>System </a:t>
            </a:r>
            <a:r>
              <a:rPr lang="en-US" sz="1400" dirty="0"/>
              <a:t>allocates a 13-digit code to every tool or instrument and engraves it on it  so that this will allows the possibility of controlling, tracking,  determining the work area ( radiation controlled area or radiation non-controlled area)  and developing different kinds of reports. One of most important objectives for launching the so-called Tool Identification  System is to satisfy the FME requirements , to improve safety and quality of executing the M&amp;R activities. Other capabilities of this system are as follows: </a:t>
            </a:r>
          </a:p>
          <a:p>
            <a:pPr lvl="0">
              <a:lnSpc>
                <a:spcPct val="200000"/>
              </a:lnSpc>
            </a:pPr>
            <a:r>
              <a:rPr lang="en-US" sz="1400" dirty="0"/>
              <a:t>Tracking the tools found in the site and in the location of open equipment and extracting the records of their rotation amongst the staff</a:t>
            </a:r>
          </a:p>
          <a:p>
            <a:pPr lvl="0">
              <a:lnSpc>
                <a:spcPct val="200000"/>
              </a:lnSpc>
            </a:pPr>
            <a:r>
              <a:rPr lang="en-US" sz="1400" dirty="0"/>
              <a:t>Controlling the deadline for testing and calibrating the tools and sending them to be tested and calibrated </a:t>
            </a:r>
          </a:p>
          <a:p>
            <a:pPr lvl="0">
              <a:lnSpc>
                <a:spcPct val="200000"/>
              </a:lnSpc>
            </a:pPr>
            <a:r>
              <a:rPr lang="en-US" sz="1400" dirty="0"/>
              <a:t>Expediting and documenting the cycle of the requests and electronic turnover of storehouse </a:t>
            </a:r>
          </a:p>
          <a:p>
            <a:pPr marL="0" indent="0" algn="ctr">
              <a:lnSpc>
                <a:spcPct val="200000"/>
              </a:lnSpc>
              <a:buNone/>
            </a:pPr>
            <a:r>
              <a:rPr lang="en-US" sz="1600" b="1" dirty="0"/>
              <a:t>This system was introduced to WANO for the first time in 2015 and was reviewed in 2017. It could be assessed as a good practice in the OSART peer review in 2018. </a:t>
            </a:r>
          </a:p>
          <a:p>
            <a:pPr marL="234315" lvl="0" indent="0" algn="just">
              <a:lnSpc>
                <a:spcPct val="150000"/>
              </a:lnSpc>
              <a:spcBef>
                <a:spcPts val="0"/>
              </a:spcBef>
              <a:spcAft>
                <a:spcPts val="1000"/>
              </a:spcAft>
              <a:buClr>
                <a:srgbClr val="3891A7"/>
              </a:buClr>
              <a:buSzPct val="80000"/>
              <a:buNone/>
            </a:pPr>
            <a:endParaRPr lang="fa-IR" sz="2200" dirty="0">
              <a:solidFill>
                <a:prstClr val="black"/>
              </a:solidFill>
              <a:latin typeface="Arial"/>
              <a:ea typeface="Times New Roman"/>
              <a:cs typeface="B Mitra"/>
            </a:endParaRPr>
          </a:p>
        </p:txBody>
      </p:sp>
      <p:sp>
        <p:nvSpPr>
          <p:cNvPr id="9" name="Footer Placeholder 8"/>
          <p:cNvSpPr>
            <a:spLocks noGrp="1"/>
          </p:cNvSpPr>
          <p:nvPr>
            <p:ph type="ftr" sz="quarter" idx="11"/>
          </p:nvPr>
        </p:nvSpPr>
        <p:spPr/>
        <p:txBody>
          <a:bodyPr/>
          <a:lstStyle/>
          <a:p>
            <a:r>
              <a:rPr lang="en-US" dirty="0" smtClean="0">
                <a:solidFill>
                  <a:srgbClr val="464646">
                    <a:lumMod val="90000"/>
                    <a:lumOff val="10000"/>
                  </a:srgbClr>
                </a:solidFill>
                <a:latin typeface="Calibri" panose="020F0502020204030204" pitchFamily="34" charset="0"/>
              </a:rPr>
              <a:t>Bushehr Nuclear Power Plant</a:t>
            </a:r>
            <a:endParaRPr lang="en-US" dirty="0">
              <a:solidFill>
                <a:srgbClr val="464646">
                  <a:lumMod val="90000"/>
                  <a:lumOff val="10000"/>
                </a:srgbClr>
              </a:solidFill>
              <a:latin typeface="Calibri" panose="020F0502020204030204" pitchFamily="34" charset="0"/>
            </a:endParaRPr>
          </a:p>
        </p:txBody>
      </p:sp>
      <p:sp>
        <p:nvSpPr>
          <p:cNvPr id="6" name="Rounded Rectangle 5"/>
          <p:cNvSpPr/>
          <p:nvPr/>
        </p:nvSpPr>
        <p:spPr>
          <a:xfrm>
            <a:off x="7954274" y="6169572"/>
            <a:ext cx="855447" cy="4952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0473" y="6229347"/>
            <a:ext cx="703047" cy="37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1431537995"/>
              </p:ext>
            </p:extLst>
          </p:nvPr>
        </p:nvGraphicFramePr>
        <p:xfrm>
          <a:off x="1467750" y="609600"/>
          <a:ext cx="6476999" cy="83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78340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1522</TotalTime>
  <Words>1419</Words>
  <Application>Microsoft Office PowerPoint</Application>
  <PresentationFormat>On-screen Show (4:3)</PresentationFormat>
  <Paragraphs>143</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NewsPrint</vt:lpstr>
      <vt:lpstr>PowerPoint Presentation</vt:lpstr>
      <vt:lpstr>Reduction the outage duration  with a focus on  improving safety and quality  of M&amp;R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Veysi, Fozieh</dc:creator>
  <cp:lastModifiedBy>Momeniazad , Mojtaba</cp:lastModifiedBy>
  <cp:revision>192</cp:revision>
  <dcterms:created xsi:type="dcterms:W3CDTF">2019-12-21T07:34:32Z</dcterms:created>
  <dcterms:modified xsi:type="dcterms:W3CDTF">2021-08-31T10:59:19Z</dcterms:modified>
</cp:coreProperties>
</file>