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</p:sldMasterIdLst>
  <p:notesMasterIdLst>
    <p:notesMasterId r:id="rId17"/>
  </p:notesMasterIdLst>
  <p:sldIdLst>
    <p:sldId id="263" r:id="rId9"/>
    <p:sldId id="358" r:id="rId10"/>
    <p:sldId id="368" r:id="rId11"/>
    <p:sldId id="366" r:id="rId12"/>
    <p:sldId id="367" r:id="rId13"/>
    <p:sldId id="360" r:id="rId14"/>
    <p:sldId id="365" r:id="rId15"/>
    <p:sldId id="361" r:id="rId16"/>
  </p:sldIdLst>
  <p:sldSz cx="9144000" cy="6858000" type="screen4x3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C5FFFF"/>
    <a:srgbClr val="E31B43"/>
    <a:srgbClr val="E1EBF7"/>
    <a:srgbClr val="EFEFFF"/>
    <a:srgbClr val="CCCCFF"/>
    <a:srgbClr val="FFCCFF"/>
    <a:srgbClr val="57203D"/>
    <a:srgbClr val="1A4B7F"/>
    <a:srgbClr val="4C90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42" autoAdjust="0"/>
    <p:restoredTop sz="94730" autoAdjust="0"/>
  </p:normalViewPr>
  <p:slideViewPr>
    <p:cSldViewPr snapToGrid="0">
      <p:cViewPr>
        <p:scale>
          <a:sx n="90" d="100"/>
          <a:sy n="90" d="100"/>
        </p:scale>
        <p:origin x="-228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89339"/>
          </a:xfrm>
          <a:prstGeom prst="rect">
            <a:avLst/>
          </a:prstGeom>
        </p:spPr>
        <p:txBody>
          <a:bodyPr vert="horz" lIns="89900" tIns="44950" rIns="89900" bIns="4495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1"/>
            <a:ext cx="2890665" cy="489339"/>
          </a:xfrm>
          <a:prstGeom prst="rect">
            <a:avLst/>
          </a:prstGeom>
        </p:spPr>
        <p:txBody>
          <a:bodyPr vert="horz" lIns="89900" tIns="44950" rIns="89900" bIns="44950" rtlCol="0"/>
          <a:lstStyle>
            <a:lvl1pPr algn="r">
              <a:defRPr sz="1200"/>
            </a:lvl1pPr>
          </a:lstStyle>
          <a:p>
            <a:fld id="{87D7DC1C-0C5F-4D2A-8DC1-D7CEF08A9848}" type="datetimeFigureOut">
              <a:rPr lang="en-GB" smtClean="0"/>
              <a:pPr/>
              <a:t>01/04/2015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0" tIns="44950" rIns="89900" bIns="4495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9" y="4643243"/>
            <a:ext cx="5335893" cy="4399356"/>
          </a:xfrm>
          <a:prstGeom prst="rect">
            <a:avLst/>
          </a:prstGeom>
        </p:spPr>
        <p:txBody>
          <a:bodyPr vert="horz" lIns="89900" tIns="44950" rIns="89900" bIns="449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4924"/>
            <a:ext cx="2890665" cy="489338"/>
          </a:xfrm>
          <a:prstGeom prst="rect">
            <a:avLst/>
          </a:prstGeom>
        </p:spPr>
        <p:txBody>
          <a:bodyPr vert="horz" lIns="89900" tIns="44950" rIns="89900" bIns="4495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284924"/>
            <a:ext cx="2890665" cy="489338"/>
          </a:xfrm>
          <a:prstGeom prst="rect">
            <a:avLst/>
          </a:prstGeom>
        </p:spPr>
        <p:txBody>
          <a:bodyPr vert="horz" lIns="89900" tIns="44950" rIns="89900" bIns="44950" rtlCol="0" anchor="b"/>
          <a:lstStyle>
            <a:lvl1pPr algn="r">
              <a:defRPr sz="1200"/>
            </a:lvl1pPr>
          </a:lstStyle>
          <a:p>
            <a:fld id="{68B8FF4F-D90F-4138-8892-0D78C0C61D5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0070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551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12718F"/>
              </a:buClr>
              <a:defRPr lang="en-GB" baseline="0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3164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48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641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51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9558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220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39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601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 userDrawn="1"/>
        </p:nvSpPr>
        <p:spPr bwMode="auto">
          <a:xfrm flipH="1" flipV="1">
            <a:off x="0" y="0"/>
            <a:ext cx="9144000" cy="6019800"/>
          </a:xfrm>
          <a:prstGeom prst="flowChartManualInput">
            <a:avLst/>
          </a:prstGeom>
          <a:solidFill>
            <a:srgbClr val="0052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04800" y="3429000"/>
            <a:ext cx="77724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6" name="Picture 11" descr="PMS293_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181600"/>
            <a:ext cx="2514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958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6400800" cy="1524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FF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28" y="3421010"/>
            <a:ext cx="8109931" cy="13104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Vadim Tarykin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April</a:t>
            </a:r>
            <a:r>
              <a:rPr lang="ru-RU" sz="1800" dirty="0" smtClean="0"/>
              <a:t> 2015</a:t>
            </a:r>
            <a:br>
              <a:rPr lang="ru-RU" sz="1800" dirty="0" smtClean="0"/>
            </a:br>
            <a:r>
              <a:rPr lang="en-US" sz="1800" dirty="0" smtClean="0"/>
              <a:t>Siofok</a:t>
            </a:r>
            <a:r>
              <a:rPr lang="ru-RU" sz="1800" dirty="0" smtClean="0"/>
              <a:t>, </a:t>
            </a:r>
            <a:r>
              <a:rPr lang="en-US" sz="1800" dirty="0" smtClean="0"/>
              <a:t>Hungary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230" y="2286000"/>
            <a:ext cx="8825808" cy="892800"/>
          </a:xfrm>
        </p:spPr>
        <p:txBody>
          <a:bodyPr anchor="ctr"/>
          <a:lstStyle/>
          <a:p>
            <a:pPr algn="ctr"/>
            <a:r>
              <a:rPr sz="3200" smtClean="0"/>
              <a:t>WANO-MC Youth Movement</a:t>
            </a:r>
            <a:endParaRPr lang="ru-RU" sz="3200" dirty="0" smtClean="0"/>
          </a:p>
          <a:p>
            <a:pPr algn="ctr"/>
            <a:r>
              <a:rPr sz="3200" smtClean="0"/>
              <a:t>'WANO Young Generation'</a:t>
            </a:r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72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Achievements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smtClean="0"/>
              <a:t>Formalized standards </a:t>
            </a:r>
            <a:endParaRPr lang="ru-RU" dirty="0" smtClean="0"/>
          </a:p>
          <a:p>
            <a:r>
              <a:rPr smtClean="0"/>
              <a:t>Youth Movement Database </a:t>
            </a:r>
            <a:endParaRPr lang="ru-RU" dirty="0" smtClean="0"/>
          </a:p>
          <a:p>
            <a:r>
              <a:rPr b="1" smtClean="0"/>
              <a:t>Actual participation in WANO Programmes </a:t>
            </a:r>
            <a:endParaRPr lang="ru-RU" b="1" dirty="0" smtClean="0"/>
          </a:p>
          <a:p>
            <a:r>
              <a:rPr smtClean="0"/>
              <a:t>Website Information </a:t>
            </a:r>
            <a:r>
              <a:rPr lang="ru-RU" dirty="0" smtClean="0"/>
              <a:t>(</a:t>
            </a:r>
            <a:r>
              <a:rPr smtClean="0"/>
              <a:t>Special web section</a:t>
            </a:r>
            <a:r>
              <a:rPr lang="ru-RU" dirty="0" smtClean="0"/>
              <a:t>)</a:t>
            </a:r>
          </a:p>
          <a:p>
            <a:r>
              <a:rPr smtClean="0"/>
              <a:t>Regular video conferences with working group members </a:t>
            </a:r>
            <a:endParaRPr lang="ru-RU" dirty="0" smtClean="0"/>
          </a:p>
          <a:p>
            <a:r>
              <a:rPr smtClean="0"/>
              <a:t>The number of YM units is growing </a:t>
            </a:r>
            <a:endParaRPr lang="ru-RU" dirty="0" smtClean="0"/>
          </a:p>
          <a:p>
            <a:r>
              <a:rPr smtClean="0"/>
              <a:t>Active interaction with London Office  on YM issues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772275" y="6543675"/>
            <a:ext cx="2371725" cy="314325"/>
          </a:xfrm>
          <a:prstGeom prst="rect">
            <a:avLst/>
          </a:prstGeom>
        </p:spPr>
        <p:txBody>
          <a:bodyPr/>
          <a:lstStyle/>
          <a:p>
            <a:fld id="{6AE3295A-E41E-4873-99E6-2EDB23C46AB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Новый рису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753" y="778070"/>
            <a:ext cx="4391247" cy="28320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2" descr="C:\Users\uogintas\Desktop\Local needs\МД\Фото\wano_kha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249"/>
            <a:ext cx="5003014" cy="3466215"/>
          </a:xfrm>
          <a:prstGeom prst="rect">
            <a:avLst/>
          </a:prstGeom>
          <a:noFill/>
        </p:spPr>
      </p:pic>
      <p:pic>
        <p:nvPicPr>
          <p:cNvPr id="11" name="Рисунок 10" descr="Новый рисунок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44" y="3179338"/>
            <a:ext cx="4550735" cy="3414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Participation in WANO Programmes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ru-RU" dirty="0" smtClean="0"/>
          </a:p>
          <a:p>
            <a:r>
              <a:rPr b="1" smtClean="0"/>
              <a:t>A Follow-up Peer Review Visit </a:t>
            </a:r>
            <a:r>
              <a:rPr smtClean="0"/>
              <a:t>to</a:t>
            </a:r>
            <a:r>
              <a:rPr b="1" smtClean="0"/>
              <a:t> </a:t>
            </a:r>
            <a:r>
              <a:rPr smtClean="0"/>
              <a:t>Rovno NPP</a:t>
            </a:r>
            <a:r>
              <a:rPr lang="ru-RU" dirty="0" smtClean="0"/>
              <a:t> (27 – 31 </a:t>
            </a:r>
            <a:r>
              <a:rPr smtClean="0"/>
              <a:t>October</a:t>
            </a:r>
            <a:r>
              <a:rPr lang="ru-RU" dirty="0" smtClean="0"/>
              <a:t> 2014)</a:t>
            </a:r>
          </a:p>
          <a:p>
            <a:r>
              <a:rPr b="1" smtClean="0"/>
              <a:t>A TSM </a:t>
            </a:r>
            <a:r>
              <a:rPr smtClean="0"/>
              <a:t>to Kozloduy NPP</a:t>
            </a:r>
            <a:r>
              <a:rPr lang="ru-RU" dirty="0" smtClean="0"/>
              <a:t> (23 – 27 </a:t>
            </a:r>
            <a:r>
              <a:rPr smtClean="0"/>
              <a:t>February</a:t>
            </a:r>
            <a:r>
              <a:rPr lang="ru-RU" dirty="0" smtClean="0"/>
              <a:t> 2015)</a:t>
            </a:r>
          </a:p>
          <a:p>
            <a:r>
              <a:rPr b="1" smtClean="0"/>
              <a:t>A workshop </a:t>
            </a:r>
            <a:r>
              <a:rPr smtClean="0"/>
              <a:t>at Novovoronezh NPP</a:t>
            </a:r>
            <a:r>
              <a:rPr lang="ru-RU" dirty="0" smtClean="0"/>
              <a:t> (2-6 </a:t>
            </a:r>
            <a:r>
              <a:rPr smtClean="0"/>
              <a:t>March</a:t>
            </a:r>
            <a:r>
              <a:rPr lang="ru-RU" dirty="0" smtClean="0"/>
              <a:t> 2015)</a:t>
            </a:r>
            <a:r>
              <a:rPr smtClean="0"/>
              <a:t> </a:t>
            </a:r>
            <a:endParaRPr lang="ru-RU" dirty="0" smtClean="0"/>
          </a:p>
          <a:p>
            <a:r>
              <a:rPr b="1" smtClean="0"/>
              <a:t>A TSM </a:t>
            </a:r>
            <a:r>
              <a:rPr smtClean="0"/>
              <a:t>to</a:t>
            </a:r>
            <a:r>
              <a:rPr b="1" smtClean="0"/>
              <a:t> </a:t>
            </a:r>
            <a:r>
              <a:rPr smtClean="0"/>
              <a:t>Kursk NPP </a:t>
            </a:r>
            <a:r>
              <a:rPr lang="ru-RU" dirty="0" smtClean="0"/>
              <a:t>(23 – 26 </a:t>
            </a:r>
            <a:r>
              <a:rPr smtClean="0"/>
              <a:t>March</a:t>
            </a:r>
            <a:r>
              <a:rPr lang="ru-RU" dirty="0" smtClean="0"/>
              <a:t> 2015)</a:t>
            </a:r>
          </a:p>
          <a:p>
            <a:r>
              <a:rPr b="1" smtClean="0"/>
              <a:t>Translation </a:t>
            </a:r>
            <a:r>
              <a:rPr smtClean="0"/>
              <a:t>of</a:t>
            </a:r>
            <a:r>
              <a:rPr b="1" smtClean="0"/>
              <a:t> </a:t>
            </a:r>
            <a:r>
              <a:rPr lang="ru-RU" dirty="0" smtClean="0"/>
              <a:t> </a:t>
            </a:r>
            <a:r>
              <a:rPr smtClean="0"/>
              <a:t>Guidelines and Good Practices </a:t>
            </a:r>
            <a:r>
              <a:rPr lang="ru-RU" dirty="0" smtClean="0"/>
              <a:t>(</a:t>
            </a:r>
            <a:r>
              <a:rPr smtClean="0"/>
              <a:t>on a regular basis</a:t>
            </a:r>
            <a:r>
              <a:rPr lang="ru-RU" dirty="0" smtClean="0"/>
              <a:t>)</a:t>
            </a:r>
          </a:p>
          <a:p>
            <a:r>
              <a:rPr b="1" smtClean="0"/>
              <a:t>Distributing information on WANO Business at plant sites</a:t>
            </a:r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Новый рисунок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7219"/>
            <a:ext cx="9144000" cy="496490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00669" y="5890440"/>
            <a:ext cx="506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ru-RU" dirty="0" smtClean="0"/>
              <a:t>TSM</a:t>
            </a:r>
            <a:r>
              <a:rPr lang="en-US" dirty="0" smtClean="0"/>
              <a:t> to </a:t>
            </a:r>
            <a:r>
              <a:rPr lang="ru-RU" dirty="0" smtClean="0"/>
              <a:t>Kozloduy NPP </a:t>
            </a:r>
            <a:r>
              <a:rPr lang="en-US" dirty="0" smtClean="0"/>
              <a:t>from </a:t>
            </a:r>
            <a:r>
              <a:rPr lang="ru-RU" dirty="0" smtClean="0"/>
              <a:t>23</a:t>
            </a:r>
            <a:r>
              <a:rPr lang="en-US" dirty="0" smtClean="0"/>
              <a:t>-</a:t>
            </a:r>
            <a:r>
              <a:rPr lang="ru-RU" dirty="0" smtClean="0"/>
              <a:t>27 February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Activities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smtClean="0"/>
              <a:t>A TSM to</a:t>
            </a:r>
            <a:r>
              <a:rPr lang="ru-RU" dirty="0" smtClean="0"/>
              <a:t> </a:t>
            </a:r>
            <a:r>
              <a:rPr smtClean="0"/>
              <a:t>Khmelnitsky NPP</a:t>
            </a:r>
            <a:r>
              <a:rPr lang="ru-RU" dirty="0" smtClean="0"/>
              <a:t> (20 – 23 </a:t>
            </a:r>
            <a:r>
              <a:rPr smtClean="0"/>
              <a:t>April</a:t>
            </a:r>
            <a:r>
              <a:rPr lang="ru-RU" dirty="0" smtClean="0"/>
              <a:t> 2015)</a:t>
            </a:r>
          </a:p>
          <a:p>
            <a:r>
              <a:rPr b="1" smtClean="0"/>
              <a:t>A workshop </a:t>
            </a:r>
            <a:r>
              <a:rPr smtClean="0"/>
              <a:t>at Smolensk NPP</a:t>
            </a:r>
            <a:r>
              <a:rPr lang="ru-RU" dirty="0" smtClean="0"/>
              <a:t> (28 – 29 </a:t>
            </a:r>
            <a:r>
              <a:rPr smtClean="0"/>
              <a:t>April</a:t>
            </a:r>
            <a:r>
              <a:rPr lang="ru-RU" dirty="0" smtClean="0"/>
              <a:t> 2015)</a:t>
            </a:r>
          </a:p>
          <a:p>
            <a:r>
              <a:rPr b="1" smtClean="0"/>
              <a:t>A Peer Review Visit </a:t>
            </a:r>
            <a:r>
              <a:rPr smtClean="0"/>
              <a:t>to</a:t>
            </a:r>
            <a:r>
              <a:rPr b="1" smtClean="0"/>
              <a:t> </a:t>
            </a:r>
            <a:r>
              <a:rPr smtClean="0"/>
              <a:t>Balakovo</a:t>
            </a:r>
            <a:r>
              <a:rPr lang="ru-RU" dirty="0" smtClean="0"/>
              <a:t> </a:t>
            </a:r>
            <a:r>
              <a:rPr smtClean="0"/>
              <a:t>NPP</a:t>
            </a:r>
            <a:r>
              <a:rPr lang="ru-RU" dirty="0" smtClean="0"/>
              <a:t> (14 – 29 </a:t>
            </a:r>
            <a:r>
              <a:rPr smtClean="0"/>
              <a:t>May</a:t>
            </a:r>
            <a:r>
              <a:rPr lang="ru-RU" dirty="0" smtClean="0"/>
              <a:t> 2015)</a:t>
            </a:r>
          </a:p>
          <a:p>
            <a:r>
              <a:rPr b="1" smtClean="0"/>
              <a:t>A Pre-startup Peer Review Visit </a:t>
            </a:r>
            <a:r>
              <a:rPr smtClean="0"/>
              <a:t>to Novovoronezh NPP</a:t>
            </a:r>
            <a:r>
              <a:rPr lang="ru-RU" dirty="0" smtClean="0"/>
              <a:t> (</a:t>
            </a:r>
            <a:r>
              <a:rPr smtClean="0"/>
              <a:t>August</a:t>
            </a:r>
            <a:r>
              <a:rPr lang="ru-RU" dirty="0" smtClean="0"/>
              <a:t> 2015)</a:t>
            </a:r>
          </a:p>
          <a:p>
            <a:r>
              <a:rPr b="1" smtClean="0"/>
              <a:t>A meeting in WANO-MC Ofice </a:t>
            </a:r>
            <a:r>
              <a:rPr smtClean="0"/>
              <a:t>to sum up year-end results </a:t>
            </a:r>
            <a:r>
              <a:rPr lang="ru-RU" dirty="0" smtClean="0"/>
              <a:t>(</a:t>
            </a:r>
            <a:r>
              <a:rPr smtClean="0"/>
              <a:t>May</a:t>
            </a:r>
            <a:r>
              <a:rPr lang="ru-RU" dirty="0" smtClean="0"/>
              <a:t> 2015)</a:t>
            </a:r>
          </a:p>
          <a:p>
            <a:r>
              <a:rPr smtClean="0"/>
              <a:t>WANO Programme Methodology</a:t>
            </a:r>
            <a:r>
              <a:rPr b="1" smtClean="0"/>
              <a:t>Training</a:t>
            </a:r>
            <a:endParaRPr lang="ru-RU" dirty="0" smtClean="0"/>
          </a:p>
          <a:p>
            <a:r>
              <a:rPr b="1" smtClean="0"/>
              <a:t>Preparations </a:t>
            </a:r>
            <a:r>
              <a:rPr smtClean="0"/>
              <a:t>for Toronto BGM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smtClean="0"/>
              <a:t>and other activities</a:t>
            </a:r>
            <a:r>
              <a:rPr lang="ru-RU" dirty="0" smtClean="0"/>
              <a:t>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772275" y="6543675"/>
            <a:ext cx="2371725" cy="314325"/>
          </a:xfrm>
          <a:prstGeom prst="rect">
            <a:avLst/>
          </a:prstGeom>
        </p:spPr>
        <p:txBody>
          <a:bodyPr/>
          <a:lstStyle/>
          <a:p>
            <a:fld id="{6AE3295A-E41E-4873-99E6-2EDB23C46AB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Proposals for the Memorandum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mtClean="0"/>
              <a:t>Each WANO-MC member plant to provide support to YM</a:t>
            </a:r>
            <a:endParaRPr lang="ru-RU" dirty="0" smtClean="0"/>
          </a:p>
          <a:p>
            <a:endParaRPr lang="ru-RU" dirty="0" smtClean="0"/>
          </a:p>
          <a:p>
            <a:r>
              <a:rPr smtClean="0"/>
              <a:t>Each plant to issue policy documents governing plant administration / YM member relationship according to WANO-MC Youth Movement / WANO-MC Member Plant Interaction Regulations with due accont of local plant specifics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smtClean="0"/>
              <a:t>Promote maximum YM member involvement in WANO Programmes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sz="3200" smtClean="0"/>
              <a:t>Thank You for Your Attention</a:t>
            </a:r>
            <a:r>
              <a:rPr lang="ru-RU" sz="3200" dirty="0" smtClean="0"/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569325" y="6543675"/>
            <a:ext cx="574675" cy="314325"/>
          </a:xfrm>
          <a:prstGeom prst="rect">
            <a:avLst/>
          </a:prstGeom>
        </p:spPr>
        <p:txBody>
          <a:bodyPr/>
          <a:lstStyle/>
          <a:p>
            <a:fld id="{6AE3295A-E41E-4873-99E6-2EDB23C46AB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 descr="C:\Users\uogintas\Desktop\Local needs\МД\Логотип\NewVersion\PNG_ логотип слева_линия нор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67" y="-701748"/>
            <a:ext cx="7248416" cy="526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10706</TotalTime>
  <Words>279</Words>
  <Application>Microsoft Office PowerPoint</Application>
  <PresentationFormat>Экран (4:3)</PresentationFormat>
  <Paragraphs>64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Vadim Tarykin April 2015 Siofok, Hungary</vt:lpstr>
      <vt:lpstr>Achievements</vt:lpstr>
      <vt:lpstr>Слайд 3</vt:lpstr>
      <vt:lpstr>Participation in WANO Programmes</vt:lpstr>
      <vt:lpstr>Слайд 5</vt:lpstr>
      <vt:lpstr>Future Activities</vt:lpstr>
      <vt:lpstr>Proposals for the Memorandum</vt:lpstr>
      <vt:lpstr>Слайд 8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BRAINSTORMING</dc:title>
  <dc:creator>Vicky Turner</dc:creator>
  <cp:lastModifiedBy>tarykin</cp:lastModifiedBy>
  <cp:revision>5439</cp:revision>
  <cp:lastPrinted>2013-11-12T15:24:29Z</cp:lastPrinted>
  <dcterms:created xsi:type="dcterms:W3CDTF">2013-11-08T15:02:29Z</dcterms:created>
  <dcterms:modified xsi:type="dcterms:W3CDTF">2015-04-01T16:49:40Z</dcterms:modified>
</cp:coreProperties>
</file>