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4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5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6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6" r:id="rId2"/>
    <p:sldId id="284" r:id="rId3"/>
    <p:sldId id="298" r:id="rId4"/>
    <p:sldId id="273" r:id="rId5"/>
    <p:sldId id="272" r:id="rId6"/>
    <p:sldId id="269" r:id="rId7"/>
    <p:sldId id="271" r:id="rId8"/>
    <p:sldId id="287" r:id="rId9"/>
    <p:sldId id="288" r:id="rId10"/>
    <p:sldId id="289" r:id="rId11"/>
    <p:sldId id="290" r:id="rId12"/>
    <p:sldId id="291" r:id="rId13"/>
    <p:sldId id="300" r:id="rId14"/>
    <p:sldId id="292" r:id="rId15"/>
    <p:sldId id="299" r:id="rId16"/>
    <p:sldId id="293" r:id="rId17"/>
    <p:sldId id="294" r:id="rId18"/>
    <p:sldId id="295" r:id="rId19"/>
    <p:sldId id="296" r:id="rId20"/>
    <p:sldId id="297" r:id="rId21"/>
    <p:sldId id="262" r:id="rId22"/>
  </p:sldIdLst>
  <p:sldSz cx="9144000" cy="6858000" type="screen4x3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10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45" autoAdjust="0"/>
    <p:restoredTop sz="94660"/>
  </p:normalViewPr>
  <p:slideViewPr>
    <p:cSldViewPr>
      <p:cViewPr>
        <p:scale>
          <a:sx n="118" d="100"/>
          <a:sy n="118" d="100"/>
        </p:scale>
        <p:origin x="-1422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2988" y="-96"/>
      </p:cViewPr>
      <p:guideLst>
        <p:guide orient="horz" pos="3110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E7657F-CBF2-4DBB-A723-D3FCB9666BDF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9C251D-0673-4523-9DEA-E486B9F26DC3}">
      <dgm:prSet/>
      <dgm:spPr/>
      <dgm:t>
        <a:bodyPr/>
        <a:lstStyle/>
        <a:p>
          <a:pPr rtl="0"/>
          <a:endParaRPr lang="en-US" dirty="0">
            <a:latin typeface="Calibri" panose="020F0502020204030204" pitchFamily="34" charset="0"/>
          </a:endParaRPr>
        </a:p>
      </dgm:t>
    </dgm:pt>
    <dgm:pt modelId="{161A1AE6-8423-423F-8FE6-BB6822E12D49}" type="parTrans" cxnId="{EEDD9F09-AE7A-483B-A641-0A259E3906D5}">
      <dgm:prSet/>
      <dgm:spPr/>
      <dgm:t>
        <a:bodyPr/>
        <a:lstStyle/>
        <a:p>
          <a:endParaRPr lang="en-US"/>
        </a:p>
      </dgm:t>
    </dgm:pt>
    <dgm:pt modelId="{AE2F610B-E538-4A34-9440-F784B002053D}" type="sibTrans" cxnId="{EEDD9F09-AE7A-483B-A641-0A259E3906D5}">
      <dgm:prSet/>
      <dgm:spPr/>
      <dgm:t>
        <a:bodyPr/>
        <a:lstStyle/>
        <a:p>
          <a:endParaRPr lang="en-US"/>
        </a:p>
      </dgm:t>
    </dgm:pt>
    <dgm:pt modelId="{9C06B37A-A39D-4A5E-9FF1-5010CC4F47CD}">
      <dgm:prSet custT="1"/>
      <dgm:spPr/>
      <dgm:t>
        <a:bodyPr/>
        <a:lstStyle/>
        <a:p>
          <a:pPr algn="r" rtl="1"/>
          <a:r>
            <a:rPr lang="fa-IR" sz="2400" b="1" dirty="0" smtClean="0">
              <a:solidFill>
                <a:schemeClr val="tx1"/>
              </a:solidFill>
              <a:latin typeface="Calibri" panose="020F0502020204030204" pitchFamily="34" charset="0"/>
              <a:cs typeface="B Mitra" panose="00000400000000000000" pitchFamily="2" charset="-78"/>
            </a:rPr>
            <a:t>ب: پیش بینی هزینه برای کارکنان بازنشسته</a:t>
          </a:r>
          <a:endParaRPr lang="en-US" sz="2400" dirty="0">
            <a:cs typeface="B Mitra" panose="00000400000000000000" pitchFamily="2" charset="-78"/>
          </a:endParaRPr>
        </a:p>
      </dgm:t>
    </dgm:pt>
    <dgm:pt modelId="{034DAA89-7A21-428A-A8B2-5BEEE024E9EA}" type="parTrans" cxnId="{9D9D001E-8CB6-4EB3-85D0-33707194B0AC}">
      <dgm:prSet/>
      <dgm:spPr/>
      <dgm:t>
        <a:bodyPr/>
        <a:lstStyle/>
        <a:p>
          <a:endParaRPr lang="en-US"/>
        </a:p>
      </dgm:t>
    </dgm:pt>
    <dgm:pt modelId="{7DFDA6D0-DB3D-4B72-9A55-E42752665E23}" type="sibTrans" cxnId="{9D9D001E-8CB6-4EB3-85D0-33707194B0AC}">
      <dgm:prSet/>
      <dgm:spPr/>
      <dgm:t>
        <a:bodyPr/>
        <a:lstStyle/>
        <a:p>
          <a:endParaRPr lang="en-US"/>
        </a:p>
      </dgm:t>
    </dgm:pt>
    <dgm:pt modelId="{57A8F202-FCF1-42FF-B720-98A8FB6EFC1D}" type="pres">
      <dgm:prSet presAssocID="{3DE7657F-CBF2-4DBB-A723-D3FCB9666BD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B9AB09-68BE-4A22-8BDB-D026B8ACCD09}" type="pres">
      <dgm:prSet presAssocID="{299C251D-0673-4523-9DEA-E486B9F26DC3}" presName="composite" presStyleCnt="0"/>
      <dgm:spPr/>
    </dgm:pt>
    <dgm:pt modelId="{6E2323F2-426D-4BBC-AFFE-DDCA75546845}" type="pres">
      <dgm:prSet presAssocID="{299C251D-0673-4523-9DEA-E486B9F26DC3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CDAD50-F872-4740-BECC-439986F356AC}" type="pres">
      <dgm:prSet presAssocID="{299C251D-0673-4523-9DEA-E486B9F26DC3}" presName="descendantText" presStyleLbl="alignAcc1" presStyleIdx="0" presStyleCnt="1" custAng="0" custLinFactNeighborY="57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6C1BB2A-377B-4634-8862-B28577A562E3}" type="presOf" srcId="{9C06B37A-A39D-4A5E-9FF1-5010CC4F47CD}" destId="{4BCDAD50-F872-4740-BECC-439986F356AC}" srcOrd="0" destOrd="0" presId="urn:microsoft.com/office/officeart/2005/8/layout/chevron2"/>
    <dgm:cxn modelId="{EEDD9F09-AE7A-483B-A641-0A259E3906D5}" srcId="{3DE7657F-CBF2-4DBB-A723-D3FCB9666BDF}" destId="{299C251D-0673-4523-9DEA-E486B9F26DC3}" srcOrd="0" destOrd="0" parTransId="{161A1AE6-8423-423F-8FE6-BB6822E12D49}" sibTransId="{AE2F610B-E538-4A34-9440-F784B002053D}"/>
    <dgm:cxn modelId="{D6AF1A62-FA0D-4E01-AC00-B527214995EB}" type="presOf" srcId="{3DE7657F-CBF2-4DBB-A723-D3FCB9666BDF}" destId="{57A8F202-FCF1-42FF-B720-98A8FB6EFC1D}" srcOrd="0" destOrd="0" presId="urn:microsoft.com/office/officeart/2005/8/layout/chevron2"/>
    <dgm:cxn modelId="{9D9D001E-8CB6-4EB3-85D0-33707194B0AC}" srcId="{299C251D-0673-4523-9DEA-E486B9F26DC3}" destId="{9C06B37A-A39D-4A5E-9FF1-5010CC4F47CD}" srcOrd="0" destOrd="0" parTransId="{034DAA89-7A21-428A-A8B2-5BEEE024E9EA}" sibTransId="{7DFDA6D0-DB3D-4B72-9A55-E42752665E23}"/>
    <dgm:cxn modelId="{38F24D60-4FAB-4293-BCC1-7083C6DF1A4E}" type="presOf" srcId="{299C251D-0673-4523-9DEA-E486B9F26DC3}" destId="{6E2323F2-426D-4BBC-AFFE-DDCA75546845}" srcOrd="0" destOrd="0" presId="urn:microsoft.com/office/officeart/2005/8/layout/chevron2"/>
    <dgm:cxn modelId="{F28B3274-FE87-416E-93A4-182D3FBBF538}" type="presParOf" srcId="{57A8F202-FCF1-42FF-B720-98A8FB6EFC1D}" destId="{EAB9AB09-68BE-4A22-8BDB-D026B8ACCD09}" srcOrd="0" destOrd="0" presId="urn:microsoft.com/office/officeart/2005/8/layout/chevron2"/>
    <dgm:cxn modelId="{E5D5BC3C-2828-43D8-84B5-C75572F28EE2}" type="presParOf" srcId="{EAB9AB09-68BE-4A22-8BDB-D026B8ACCD09}" destId="{6E2323F2-426D-4BBC-AFFE-DDCA75546845}" srcOrd="0" destOrd="0" presId="urn:microsoft.com/office/officeart/2005/8/layout/chevron2"/>
    <dgm:cxn modelId="{20DA6CB0-AE3F-4D10-B39F-9B6B1AF962F4}" type="presParOf" srcId="{EAB9AB09-68BE-4A22-8BDB-D026B8ACCD09}" destId="{4BCDAD50-F872-4740-BECC-439986F356A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DE7657F-CBF2-4DBB-A723-D3FCB9666BDF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9C251D-0673-4523-9DEA-E486B9F26DC3}">
      <dgm:prSet/>
      <dgm:spPr/>
      <dgm:t>
        <a:bodyPr/>
        <a:lstStyle/>
        <a:p>
          <a:pPr rtl="0"/>
          <a:endParaRPr lang="en-US" dirty="0">
            <a:latin typeface="Calibri" panose="020F0502020204030204" pitchFamily="34" charset="0"/>
          </a:endParaRPr>
        </a:p>
      </dgm:t>
    </dgm:pt>
    <dgm:pt modelId="{161A1AE6-8423-423F-8FE6-BB6822E12D49}" type="parTrans" cxnId="{EEDD9F09-AE7A-483B-A641-0A259E3906D5}">
      <dgm:prSet/>
      <dgm:spPr/>
      <dgm:t>
        <a:bodyPr/>
        <a:lstStyle/>
        <a:p>
          <a:pPr rtl="0"/>
          <a:endParaRPr lang="en-US"/>
        </a:p>
      </dgm:t>
    </dgm:pt>
    <dgm:pt modelId="{AE2F610B-E538-4A34-9440-F784B002053D}" type="sibTrans" cxnId="{EEDD9F09-AE7A-483B-A641-0A259E3906D5}">
      <dgm:prSet/>
      <dgm:spPr/>
      <dgm:t>
        <a:bodyPr/>
        <a:lstStyle/>
        <a:p>
          <a:pPr rtl="0"/>
          <a:endParaRPr lang="en-US"/>
        </a:p>
      </dgm:t>
    </dgm:pt>
    <dgm:pt modelId="{9C06B37A-A39D-4A5E-9FF1-5010CC4F47CD}">
      <dgm:prSet custT="1"/>
      <dgm:spPr/>
      <dgm:t>
        <a:bodyPr/>
        <a:lstStyle/>
        <a:p>
          <a:pPr rtl="1"/>
          <a:r>
            <a:rPr lang="fa-IR" sz="2700" b="1" dirty="0" smtClean="0">
              <a:solidFill>
                <a:schemeClr val="accent1">
                  <a:lumMod val="75000"/>
                </a:schemeClr>
              </a:solidFill>
              <a:cs typeface="B Mitra" panose="00000400000000000000" pitchFamily="2" charset="-78"/>
            </a:rPr>
            <a:t>ب. پيش بيني بازنشستگی27 نفر از کارکنان</a:t>
          </a:r>
          <a:endParaRPr lang="en-US" sz="2700" b="1" dirty="0">
            <a:solidFill>
              <a:schemeClr val="accent1">
                <a:lumMod val="75000"/>
              </a:schemeClr>
            </a:solidFill>
            <a:cs typeface="B Mitra" panose="00000400000000000000" pitchFamily="2" charset="-78"/>
          </a:endParaRPr>
        </a:p>
      </dgm:t>
    </dgm:pt>
    <dgm:pt modelId="{034DAA89-7A21-428A-A8B2-5BEEE024E9EA}" type="parTrans" cxnId="{9D9D001E-8CB6-4EB3-85D0-33707194B0AC}">
      <dgm:prSet/>
      <dgm:spPr/>
      <dgm:t>
        <a:bodyPr/>
        <a:lstStyle/>
        <a:p>
          <a:pPr rtl="0"/>
          <a:endParaRPr lang="en-US"/>
        </a:p>
      </dgm:t>
    </dgm:pt>
    <dgm:pt modelId="{7DFDA6D0-DB3D-4B72-9A55-E42752665E23}" type="sibTrans" cxnId="{9D9D001E-8CB6-4EB3-85D0-33707194B0AC}">
      <dgm:prSet/>
      <dgm:spPr/>
      <dgm:t>
        <a:bodyPr/>
        <a:lstStyle/>
        <a:p>
          <a:pPr rtl="0"/>
          <a:endParaRPr lang="en-US"/>
        </a:p>
      </dgm:t>
    </dgm:pt>
    <dgm:pt modelId="{57A8F202-FCF1-42FF-B720-98A8FB6EFC1D}" type="pres">
      <dgm:prSet presAssocID="{3DE7657F-CBF2-4DBB-A723-D3FCB9666BD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B9AB09-68BE-4A22-8BDB-D026B8ACCD09}" type="pres">
      <dgm:prSet presAssocID="{299C251D-0673-4523-9DEA-E486B9F26DC3}" presName="composite" presStyleCnt="0"/>
      <dgm:spPr/>
    </dgm:pt>
    <dgm:pt modelId="{6E2323F2-426D-4BBC-AFFE-DDCA75546845}" type="pres">
      <dgm:prSet presAssocID="{299C251D-0673-4523-9DEA-E486B9F26DC3}" presName="parentText" presStyleLbl="alignNode1" presStyleIdx="0" presStyleCnt="1" custLinFactX="541464" custLinFactNeighborX="6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CDAD50-F872-4740-BECC-439986F356AC}" type="pres">
      <dgm:prSet presAssocID="{299C251D-0673-4523-9DEA-E486B9F26DC3}" presName="descendantText" presStyleLbl="alignAcc1" presStyleIdx="0" presStyleCnt="1" custAng="0" custScaleX="98810" custLinFactNeighborX="-112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9D45FDD-C082-4732-8A32-59BCAB303150}" type="presOf" srcId="{3DE7657F-CBF2-4DBB-A723-D3FCB9666BDF}" destId="{57A8F202-FCF1-42FF-B720-98A8FB6EFC1D}" srcOrd="0" destOrd="0" presId="urn:microsoft.com/office/officeart/2005/8/layout/chevron2"/>
    <dgm:cxn modelId="{EEDD9F09-AE7A-483B-A641-0A259E3906D5}" srcId="{3DE7657F-CBF2-4DBB-A723-D3FCB9666BDF}" destId="{299C251D-0673-4523-9DEA-E486B9F26DC3}" srcOrd="0" destOrd="0" parTransId="{161A1AE6-8423-423F-8FE6-BB6822E12D49}" sibTransId="{AE2F610B-E538-4A34-9440-F784B002053D}"/>
    <dgm:cxn modelId="{9D9D001E-8CB6-4EB3-85D0-33707194B0AC}" srcId="{299C251D-0673-4523-9DEA-E486B9F26DC3}" destId="{9C06B37A-A39D-4A5E-9FF1-5010CC4F47CD}" srcOrd="0" destOrd="0" parTransId="{034DAA89-7A21-428A-A8B2-5BEEE024E9EA}" sibTransId="{7DFDA6D0-DB3D-4B72-9A55-E42752665E23}"/>
    <dgm:cxn modelId="{65CDAFEC-8411-42B2-A657-A4A8F50DA12F}" type="presOf" srcId="{299C251D-0673-4523-9DEA-E486B9F26DC3}" destId="{6E2323F2-426D-4BBC-AFFE-DDCA75546845}" srcOrd="0" destOrd="0" presId="urn:microsoft.com/office/officeart/2005/8/layout/chevron2"/>
    <dgm:cxn modelId="{915035F5-54FF-4A1E-B916-790D0F3D7EFA}" type="presOf" srcId="{9C06B37A-A39D-4A5E-9FF1-5010CC4F47CD}" destId="{4BCDAD50-F872-4740-BECC-439986F356AC}" srcOrd="0" destOrd="0" presId="urn:microsoft.com/office/officeart/2005/8/layout/chevron2"/>
    <dgm:cxn modelId="{0C06B66F-5AE6-43D3-9116-EC7C2DD8697F}" type="presParOf" srcId="{57A8F202-FCF1-42FF-B720-98A8FB6EFC1D}" destId="{EAB9AB09-68BE-4A22-8BDB-D026B8ACCD09}" srcOrd="0" destOrd="0" presId="urn:microsoft.com/office/officeart/2005/8/layout/chevron2"/>
    <dgm:cxn modelId="{EB9B2ECD-311C-4824-A561-99B756BF4A8E}" type="presParOf" srcId="{EAB9AB09-68BE-4A22-8BDB-D026B8ACCD09}" destId="{6E2323F2-426D-4BBC-AFFE-DDCA75546845}" srcOrd="0" destOrd="0" presId="urn:microsoft.com/office/officeart/2005/8/layout/chevron2"/>
    <dgm:cxn modelId="{6BD92BC4-FC91-4D3B-8A85-35CAAAF20557}" type="presParOf" srcId="{EAB9AB09-68BE-4A22-8BDB-D026B8ACCD09}" destId="{4BCDAD50-F872-4740-BECC-439986F356A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DE7657F-CBF2-4DBB-A723-D3FCB9666BDF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9C251D-0673-4523-9DEA-E486B9F26DC3}">
      <dgm:prSet/>
      <dgm:spPr/>
      <dgm:t>
        <a:bodyPr/>
        <a:lstStyle/>
        <a:p>
          <a:pPr rtl="0"/>
          <a:endParaRPr lang="en-US" dirty="0">
            <a:latin typeface="Calibri" panose="020F0502020204030204" pitchFamily="34" charset="0"/>
          </a:endParaRPr>
        </a:p>
      </dgm:t>
    </dgm:pt>
    <dgm:pt modelId="{161A1AE6-8423-423F-8FE6-BB6822E12D49}" type="parTrans" cxnId="{EEDD9F09-AE7A-483B-A641-0A259E3906D5}">
      <dgm:prSet/>
      <dgm:spPr/>
      <dgm:t>
        <a:bodyPr/>
        <a:lstStyle/>
        <a:p>
          <a:pPr rtl="0"/>
          <a:endParaRPr lang="en-US"/>
        </a:p>
      </dgm:t>
    </dgm:pt>
    <dgm:pt modelId="{AE2F610B-E538-4A34-9440-F784B002053D}" type="sibTrans" cxnId="{EEDD9F09-AE7A-483B-A641-0A259E3906D5}">
      <dgm:prSet/>
      <dgm:spPr/>
      <dgm:t>
        <a:bodyPr/>
        <a:lstStyle/>
        <a:p>
          <a:pPr rtl="0"/>
          <a:endParaRPr lang="en-US"/>
        </a:p>
      </dgm:t>
    </dgm:pt>
    <dgm:pt modelId="{9C06B37A-A39D-4A5E-9FF1-5010CC4F47CD}">
      <dgm:prSet custT="1"/>
      <dgm:spPr/>
      <dgm:t>
        <a:bodyPr/>
        <a:lstStyle/>
        <a:p>
          <a:pPr rtl="1"/>
          <a:r>
            <a:rPr lang="fa-IR" sz="2700" b="1" dirty="0" smtClean="0">
              <a:solidFill>
                <a:schemeClr val="accent1">
                  <a:lumMod val="75000"/>
                </a:schemeClr>
              </a:solidFill>
              <a:cs typeface="B Mitra" panose="00000400000000000000" pitchFamily="2" charset="-78"/>
            </a:rPr>
            <a:t>ج: ودیعه مسکن و کمک هزینه مسکن کارکنان</a:t>
          </a:r>
          <a:endParaRPr lang="en-US" sz="2700" b="1" dirty="0">
            <a:solidFill>
              <a:schemeClr val="accent1">
                <a:lumMod val="75000"/>
              </a:schemeClr>
            </a:solidFill>
            <a:cs typeface="B Mitra" panose="00000400000000000000" pitchFamily="2" charset="-78"/>
          </a:endParaRPr>
        </a:p>
      </dgm:t>
    </dgm:pt>
    <dgm:pt modelId="{034DAA89-7A21-428A-A8B2-5BEEE024E9EA}" type="parTrans" cxnId="{9D9D001E-8CB6-4EB3-85D0-33707194B0AC}">
      <dgm:prSet/>
      <dgm:spPr/>
      <dgm:t>
        <a:bodyPr/>
        <a:lstStyle/>
        <a:p>
          <a:pPr rtl="0"/>
          <a:endParaRPr lang="en-US"/>
        </a:p>
      </dgm:t>
    </dgm:pt>
    <dgm:pt modelId="{7DFDA6D0-DB3D-4B72-9A55-E42752665E23}" type="sibTrans" cxnId="{9D9D001E-8CB6-4EB3-85D0-33707194B0AC}">
      <dgm:prSet/>
      <dgm:spPr/>
      <dgm:t>
        <a:bodyPr/>
        <a:lstStyle/>
        <a:p>
          <a:pPr rtl="0"/>
          <a:endParaRPr lang="en-US"/>
        </a:p>
      </dgm:t>
    </dgm:pt>
    <dgm:pt modelId="{57A8F202-FCF1-42FF-B720-98A8FB6EFC1D}" type="pres">
      <dgm:prSet presAssocID="{3DE7657F-CBF2-4DBB-A723-D3FCB9666BD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B9AB09-68BE-4A22-8BDB-D026B8ACCD09}" type="pres">
      <dgm:prSet presAssocID="{299C251D-0673-4523-9DEA-E486B9F26DC3}" presName="composite" presStyleCnt="0"/>
      <dgm:spPr/>
    </dgm:pt>
    <dgm:pt modelId="{6E2323F2-426D-4BBC-AFFE-DDCA75546845}" type="pres">
      <dgm:prSet presAssocID="{299C251D-0673-4523-9DEA-E486B9F26DC3}" presName="parentText" presStyleLbl="alignNode1" presStyleIdx="0" presStyleCnt="1" custLinFactX="541464" custLinFactNeighborX="6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CDAD50-F872-4740-BECC-439986F356AC}" type="pres">
      <dgm:prSet presAssocID="{299C251D-0673-4523-9DEA-E486B9F26DC3}" presName="descendantText" presStyleLbl="alignAcc1" presStyleIdx="0" presStyleCnt="1" custAng="0" custScaleX="98810" custLinFactNeighborX="-112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DD9F09-AE7A-483B-A641-0A259E3906D5}" srcId="{3DE7657F-CBF2-4DBB-A723-D3FCB9666BDF}" destId="{299C251D-0673-4523-9DEA-E486B9F26DC3}" srcOrd="0" destOrd="0" parTransId="{161A1AE6-8423-423F-8FE6-BB6822E12D49}" sibTransId="{AE2F610B-E538-4A34-9440-F784B002053D}"/>
    <dgm:cxn modelId="{87117B8B-D7DC-4F97-A3AD-B8E09E5BF07B}" type="presOf" srcId="{299C251D-0673-4523-9DEA-E486B9F26DC3}" destId="{6E2323F2-426D-4BBC-AFFE-DDCA75546845}" srcOrd="0" destOrd="0" presId="urn:microsoft.com/office/officeart/2005/8/layout/chevron2"/>
    <dgm:cxn modelId="{9D9D001E-8CB6-4EB3-85D0-33707194B0AC}" srcId="{299C251D-0673-4523-9DEA-E486B9F26DC3}" destId="{9C06B37A-A39D-4A5E-9FF1-5010CC4F47CD}" srcOrd="0" destOrd="0" parTransId="{034DAA89-7A21-428A-A8B2-5BEEE024E9EA}" sibTransId="{7DFDA6D0-DB3D-4B72-9A55-E42752665E23}"/>
    <dgm:cxn modelId="{157C66BD-169B-4D2A-A45D-09D4D6D4A6CC}" type="presOf" srcId="{3DE7657F-CBF2-4DBB-A723-D3FCB9666BDF}" destId="{57A8F202-FCF1-42FF-B720-98A8FB6EFC1D}" srcOrd="0" destOrd="0" presId="urn:microsoft.com/office/officeart/2005/8/layout/chevron2"/>
    <dgm:cxn modelId="{46072527-D266-4843-8000-8C6ED1DCF7B4}" type="presOf" srcId="{9C06B37A-A39D-4A5E-9FF1-5010CC4F47CD}" destId="{4BCDAD50-F872-4740-BECC-439986F356AC}" srcOrd="0" destOrd="0" presId="urn:microsoft.com/office/officeart/2005/8/layout/chevron2"/>
    <dgm:cxn modelId="{CD85954F-141B-4FE0-868A-F7B95D162F8D}" type="presParOf" srcId="{57A8F202-FCF1-42FF-B720-98A8FB6EFC1D}" destId="{EAB9AB09-68BE-4A22-8BDB-D026B8ACCD09}" srcOrd="0" destOrd="0" presId="urn:microsoft.com/office/officeart/2005/8/layout/chevron2"/>
    <dgm:cxn modelId="{53249C86-107C-4BBC-A79A-A59EDAFA5E35}" type="presParOf" srcId="{EAB9AB09-68BE-4A22-8BDB-D026B8ACCD09}" destId="{6E2323F2-426D-4BBC-AFFE-DDCA75546845}" srcOrd="0" destOrd="0" presId="urn:microsoft.com/office/officeart/2005/8/layout/chevron2"/>
    <dgm:cxn modelId="{6170EC2D-0626-4211-9C20-1DE9B32D4D58}" type="presParOf" srcId="{EAB9AB09-68BE-4A22-8BDB-D026B8ACCD09}" destId="{4BCDAD50-F872-4740-BECC-439986F356A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DE7657F-CBF2-4DBB-A723-D3FCB9666BDF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9C251D-0673-4523-9DEA-E486B9F26DC3}">
      <dgm:prSet/>
      <dgm:spPr/>
      <dgm:t>
        <a:bodyPr/>
        <a:lstStyle/>
        <a:p>
          <a:pPr rtl="0"/>
          <a:endParaRPr lang="en-US" dirty="0">
            <a:latin typeface="Calibri" panose="020F0502020204030204" pitchFamily="34" charset="0"/>
          </a:endParaRPr>
        </a:p>
      </dgm:t>
    </dgm:pt>
    <dgm:pt modelId="{161A1AE6-8423-423F-8FE6-BB6822E12D49}" type="parTrans" cxnId="{EEDD9F09-AE7A-483B-A641-0A259E3906D5}">
      <dgm:prSet/>
      <dgm:spPr/>
      <dgm:t>
        <a:bodyPr/>
        <a:lstStyle/>
        <a:p>
          <a:pPr rtl="0"/>
          <a:endParaRPr lang="en-US"/>
        </a:p>
      </dgm:t>
    </dgm:pt>
    <dgm:pt modelId="{AE2F610B-E538-4A34-9440-F784B002053D}" type="sibTrans" cxnId="{EEDD9F09-AE7A-483B-A641-0A259E3906D5}">
      <dgm:prSet/>
      <dgm:spPr/>
      <dgm:t>
        <a:bodyPr/>
        <a:lstStyle/>
        <a:p>
          <a:pPr rtl="0"/>
          <a:endParaRPr lang="en-US"/>
        </a:p>
      </dgm:t>
    </dgm:pt>
    <dgm:pt modelId="{9C06B37A-A39D-4A5E-9FF1-5010CC4F47CD}">
      <dgm:prSet custT="1"/>
      <dgm:spPr/>
      <dgm:t>
        <a:bodyPr/>
        <a:lstStyle/>
        <a:p>
          <a:pPr rtl="1"/>
          <a:r>
            <a:rPr lang="fa-IR" sz="2700" b="1" dirty="0" smtClean="0">
              <a:solidFill>
                <a:schemeClr val="accent1">
                  <a:lumMod val="75000"/>
                </a:schemeClr>
              </a:solidFill>
              <a:cs typeface="B Mitra" panose="00000400000000000000" pitchFamily="2" charset="-78"/>
            </a:rPr>
            <a:t>ج: ودیعه مسکن و کمک هزینه مسکن کارکنان</a:t>
          </a:r>
          <a:endParaRPr lang="en-US" sz="2700" b="0" dirty="0">
            <a:solidFill>
              <a:schemeClr val="accent1">
                <a:lumMod val="75000"/>
              </a:schemeClr>
            </a:solidFill>
            <a:cs typeface="B Mitra" panose="00000400000000000000" pitchFamily="2" charset="-78"/>
          </a:endParaRPr>
        </a:p>
      </dgm:t>
    </dgm:pt>
    <dgm:pt modelId="{034DAA89-7A21-428A-A8B2-5BEEE024E9EA}" type="parTrans" cxnId="{9D9D001E-8CB6-4EB3-85D0-33707194B0AC}">
      <dgm:prSet/>
      <dgm:spPr/>
      <dgm:t>
        <a:bodyPr/>
        <a:lstStyle/>
        <a:p>
          <a:pPr rtl="0"/>
          <a:endParaRPr lang="en-US"/>
        </a:p>
      </dgm:t>
    </dgm:pt>
    <dgm:pt modelId="{7DFDA6D0-DB3D-4B72-9A55-E42752665E23}" type="sibTrans" cxnId="{9D9D001E-8CB6-4EB3-85D0-33707194B0AC}">
      <dgm:prSet/>
      <dgm:spPr/>
      <dgm:t>
        <a:bodyPr/>
        <a:lstStyle/>
        <a:p>
          <a:pPr rtl="0"/>
          <a:endParaRPr lang="en-US"/>
        </a:p>
      </dgm:t>
    </dgm:pt>
    <dgm:pt modelId="{57A8F202-FCF1-42FF-B720-98A8FB6EFC1D}" type="pres">
      <dgm:prSet presAssocID="{3DE7657F-CBF2-4DBB-A723-D3FCB9666BD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B9AB09-68BE-4A22-8BDB-D026B8ACCD09}" type="pres">
      <dgm:prSet presAssocID="{299C251D-0673-4523-9DEA-E486B9F26DC3}" presName="composite" presStyleCnt="0"/>
      <dgm:spPr/>
    </dgm:pt>
    <dgm:pt modelId="{6E2323F2-426D-4BBC-AFFE-DDCA75546845}" type="pres">
      <dgm:prSet presAssocID="{299C251D-0673-4523-9DEA-E486B9F26DC3}" presName="parentText" presStyleLbl="alignNode1" presStyleIdx="0" presStyleCnt="1" custLinFactX="541464" custLinFactNeighborX="6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CDAD50-F872-4740-BECC-439986F356AC}" type="pres">
      <dgm:prSet presAssocID="{299C251D-0673-4523-9DEA-E486B9F26DC3}" presName="descendantText" presStyleLbl="alignAcc1" presStyleIdx="0" presStyleCnt="1" custAng="0" custScaleX="98810" custLinFactNeighborX="-112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DD9F09-AE7A-483B-A641-0A259E3906D5}" srcId="{3DE7657F-CBF2-4DBB-A723-D3FCB9666BDF}" destId="{299C251D-0673-4523-9DEA-E486B9F26DC3}" srcOrd="0" destOrd="0" parTransId="{161A1AE6-8423-423F-8FE6-BB6822E12D49}" sibTransId="{AE2F610B-E538-4A34-9440-F784B002053D}"/>
    <dgm:cxn modelId="{9D9D001E-8CB6-4EB3-85D0-33707194B0AC}" srcId="{299C251D-0673-4523-9DEA-E486B9F26DC3}" destId="{9C06B37A-A39D-4A5E-9FF1-5010CC4F47CD}" srcOrd="0" destOrd="0" parTransId="{034DAA89-7A21-428A-A8B2-5BEEE024E9EA}" sibTransId="{7DFDA6D0-DB3D-4B72-9A55-E42752665E23}"/>
    <dgm:cxn modelId="{F14E4859-A41A-4CCE-BA3E-63B315DCA806}" type="presOf" srcId="{3DE7657F-CBF2-4DBB-A723-D3FCB9666BDF}" destId="{57A8F202-FCF1-42FF-B720-98A8FB6EFC1D}" srcOrd="0" destOrd="0" presId="urn:microsoft.com/office/officeart/2005/8/layout/chevron2"/>
    <dgm:cxn modelId="{AD2852C9-8952-420F-8BC5-1C61708BA9F6}" type="presOf" srcId="{299C251D-0673-4523-9DEA-E486B9F26DC3}" destId="{6E2323F2-426D-4BBC-AFFE-DDCA75546845}" srcOrd="0" destOrd="0" presId="urn:microsoft.com/office/officeart/2005/8/layout/chevron2"/>
    <dgm:cxn modelId="{3F27EC3D-3621-4905-B849-6F2A3252B086}" type="presOf" srcId="{9C06B37A-A39D-4A5E-9FF1-5010CC4F47CD}" destId="{4BCDAD50-F872-4740-BECC-439986F356AC}" srcOrd="0" destOrd="0" presId="urn:microsoft.com/office/officeart/2005/8/layout/chevron2"/>
    <dgm:cxn modelId="{C75D14A6-9A64-4393-81EC-7080B6F75A47}" type="presParOf" srcId="{57A8F202-FCF1-42FF-B720-98A8FB6EFC1D}" destId="{EAB9AB09-68BE-4A22-8BDB-D026B8ACCD09}" srcOrd="0" destOrd="0" presId="urn:microsoft.com/office/officeart/2005/8/layout/chevron2"/>
    <dgm:cxn modelId="{7B6ED979-C531-4630-AE6E-BE036C6F89AB}" type="presParOf" srcId="{EAB9AB09-68BE-4A22-8BDB-D026B8ACCD09}" destId="{6E2323F2-426D-4BBC-AFFE-DDCA75546845}" srcOrd="0" destOrd="0" presId="urn:microsoft.com/office/officeart/2005/8/layout/chevron2"/>
    <dgm:cxn modelId="{6B7CADCA-11DC-4EA9-B0FB-FC3F7C408823}" type="presParOf" srcId="{EAB9AB09-68BE-4A22-8BDB-D026B8ACCD09}" destId="{4BCDAD50-F872-4740-BECC-439986F356A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DE7657F-CBF2-4DBB-A723-D3FCB9666BDF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9C251D-0673-4523-9DEA-E486B9F26DC3}">
      <dgm:prSet/>
      <dgm:spPr/>
      <dgm:t>
        <a:bodyPr/>
        <a:lstStyle/>
        <a:p>
          <a:pPr rtl="0"/>
          <a:endParaRPr lang="en-US" dirty="0">
            <a:latin typeface="Calibri" panose="020F0502020204030204" pitchFamily="34" charset="0"/>
          </a:endParaRPr>
        </a:p>
      </dgm:t>
    </dgm:pt>
    <dgm:pt modelId="{161A1AE6-8423-423F-8FE6-BB6822E12D49}" type="parTrans" cxnId="{EEDD9F09-AE7A-483B-A641-0A259E3906D5}">
      <dgm:prSet/>
      <dgm:spPr/>
      <dgm:t>
        <a:bodyPr/>
        <a:lstStyle/>
        <a:p>
          <a:pPr rtl="0"/>
          <a:endParaRPr lang="en-US"/>
        </a:p>
      </dgm:t>
    </dgm:pt>
    <dgm:pt modelId="{AE2F610B-E538-4A34-9440-F784B002053D}" type="sibTrans" cxnId="{EEDD9F09-AE7A-483B-A641-0A259E3906D5}">
      <dgm:prSet/>
      <dgm:spPr/>
      <dgm:t>
        <a:bodyPr/>
        <a:lstStyle/>
        <a:p>
          <a:pPr rtl="0"/>
          <a:endParaRPr lang="en-US"/>
        </a:p>
      </dgm:t>
    </dgm:pt>
    <dgm:pt modelId="{9C06B37A-A39D-4A5E-9FF1-5010CC4F47CD}">
      <dgm:prSet custT="1"/>
      <dgm:spPr/>
      <dgm:t>
        <a:bodyPr/>
        <a:lstStyle/>
        <a:p>
          <a:pPr rtl="1"/>
          <a:r>
            <a:rPr lang="fa-IR" sz="2700" b="1" dirty="0" smtClean="0">
              <a:solidFill>
                <a:schemeClr val="accent1">
                  <a:lumMod val="75000"/>
                </a:schemeClr>
              </a:solidFill>
              <a:cs typeface="B Mitra" panose="00000400000000000000" pitchFamily="2" charset="-78"/>
            </a:rPr>
            <a:t>ج: ودیعه مسکن و کمک هزینه مسکن کارکنان</a:t>
          </a:r>
          <a:endParaRPr lang="en-US" sz="2700" b="0" dirty="0">
            <a:solidFill>
              <a:schemeClr val="accent1">
                <a:lumMod val="75000"/>
              </a:schemeClr>
            </a:solidFill>
            <a:cs typeface="B Mitra" panose="00000400000000000000" pitchFamily="2" charset="-78"/>
          </a:endParaRPr>
        </a:p>
      </dgm:t>
    </dgm:pt>
    <dgm:pt modelId="{034DAA89-7A21-428A-A8B2-5BEEE024E9EA}" type="parTrans" cxnId="{9D9D001E-8CB6-4EB3-85D0-33707194B0AC}">
      <dgm:prSet/>
      <dgm:spPr/>
      <dgm:t>
        <a:bodyPr/>
        <a:lstStyle/>
        <a:p>
          <a:pPr rtl="0"/>
          <a:endParaRPr lang="en-US"/>
        </a:p>
      </dgm:t>
    </dgm:pt>
    <dgm:pt modelId="{7DFDA6D0-DB3D-4B72-9A55-E42752665E23}" type="sibTrans" cxnId="{9D9D001E-8CB6-4EB3-85D0-33707194B0AC}">
      <dgm:prSet/>
      <dgm:spPr/>
      <dgm:t>
        <a:bodyPr/>
        <a:lstStyle/>
        <a:p>
          <a:pPr rtl="0"/>
          <a:endParaRPr lang="en-US"/>
        </a:p>
      </dgm:t>
    </dgm:pt>
    <dgm:pt modelId="{57A8F202-FCF1-42FF-B720-98A8FB6EFC1D}" type="pres">
      <dgm:prSet presAssocID="{3DE7657F-CBF2-4DBB-A723-D3FCB9666BD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B9AB09-68BE-4A22-8BDB-D026B8ACCD09}" type="pres">
      <dgm:prSet presAssocID="{299C251D-0673-4523-9DEA-E486B9F26DC3}" presName="composite" presStyleCnt="0"/>
      <dgm:spPr/>
    </dgm:pt>
    <dgm:pt modelId="{6E2323F2-426D-4BBC-AFFE-DDCA75546845}" type="pres">
      <dgm:prSet presAssocID="{299C251D-0673-4523-9DEA-E486B9F26DC3}" presName="parentText" presStyleLbl="alignNode1" presStyleIdx="0" presStyleCnt="1" custLinFactX="541464" custLinFactNeighborX="6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CDAD50-F872-4740-BECC-439986F356AC}" type="pres">
      <dgm:prSet presAssocID="{299C251D-0673-4523-9DEA-E486B9F26DC3}" presName="descendantText" presStyleLbl="alignAcc1" presStyleIdx="0" presStyleCnt="1" custAng="0" custScaleX="98810" custLinFactNeighborX="-112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445910F-B70C-48CD-8E39-DA89538C6E97}" type="presOf" srcId="{3DE7657F-CBF2-4DBB-A723-D3FCB9666BDF}" destId="{57A8F202-FCF1-42FF-B720-98A8FB6EFC1D}" srcOrd="0" destOrd="0" presId="urn:microsoft.com/office/officeart/2005/8/layout/chevron2"/>
    <dgm:cxn modelId="{EEDD9F09-AE7A-483B-A641-0A259E3906D5}" srcId="{3DE7657F-CBF2-4DBB-A723-D3FCB9666BDF}" destId="{299C251D-0673-4523-9DEA-E486B9F26DC3}" srcOrd="0" destOrd="0" parTransId="{161A1AE6-8423-423F-8FE6-BB6822E12D49}" sibTransId="{AE2F610B-E538-4A34-9440-F784B002053D}"/>
    <dgm:cxn modelId="{CD02D8A9-5C02-4F41-B660-965CCBD76964}" type="presOf" srcId="{9C06B37A-A39D-4A5E-9FF1-5010CC4F47CD}" destId="{4BCDAD50-F872-4740-BECC-439986F356AC}" srcOrd="0" destOrd="0" presId="urn:microsoft.com/office/officeart/2005/8/layout/chevron2"/>
    <dgm:cxn modelId="{9D9D001E-8CB6-4EB3-85D0-33707194B0AC}" srcId="{299C251D-0673-4523-9DEA-E486B9F26DC3}" destId="{9C06B37A-A39D-4A5E-9FF1-5010CC4F47CD}" srcOrd="0" destOrd="0" parTransId="{034DAA89-7A21-428A-A8B2-5BEEE024E9EA}" sibTransId="{7DFDA6D0-DB3D-4B72-9A55-E42752665E23}"/>
    <dgm:cxn modelId="{62238E90-CC47-44F2-8925-014561E45D93}" type="presOf" srcId="{299C251D-0673-4523-9DEA-E486B9F26DC3}" destId="{6E2323F2-426D-4BBC-AFFE-DDCA75546845}" srcOrd="0" destOrd="0" presId="urn:microsoft.com/office/officeart/2005/8/layout/chevron2"/>
    <dgm:cxn modelId="{359CDF4C-08F8-4787-8696-97D9A9986EF0}" type="presParOf" srcId="{57A8F202-FCF1-42FF-B720-98A8FB6EFC1D}" destId="{EAB9AB09-68BE-4A22-8BDB-D026B8ACCD09}" srcOrd="0" destOrd="0" presId="urn:microsoft.com/office/officeart/2005/8/layout/chevron2"/>
    <dgm:cxn modelId="{493A7BF2-F0A5-4457-9776-857BF91FE9A9}" type="presParOf" srcId="{EAB9AB09-68BE-4A22-8BDB-D026B8ACCD09}" destId="{6E2323F2-426D-4BBC-AFFE-DDCA75546845}" srcOrd="0" destOrd="0" presId="urn:microsoft.com/office/officeart/2005/8/layout/chevron2"/>
    <dgm:cxn modelId="{5EBFF99C-88A7-4A46-988E-E6DFDD7EAE2A}" type="presParOf" srcId="{EAB9AB09-68BE-4A22-8BDB-D026B8ACCD09}" destId="{4BCDAD50-F872-4740-BECC-439986F356A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DE7657F-CBF2-4DBB-A723-D3FCB9666BDF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9C251D-0673-4523-9DEA-E486B9F26DC3}">
      <dgm:prSet/>
      <dgm:spPr/>
      <dgm:t>
        <a:bodyPr/>
        <a:lstStyle/>
        <a:p>
          <a:pPr rtl="0"/>
          <a:endParaRPr lang="en-US" dirty="0">
            <a:latin typeface="Calibri" panose="020F0502020204030204" pitchFamily="34" charset="0"/>
          </a:endParaRPr>
        </a:p>
      </dgm:t>
    </dgm:pt>
    <dgm:pt modelId="{161A1AE6-8423-423F-8FE6-BB6822E12D49}" type="parTrans" cxnId="{EEDD9F09-AE7A-483B-A641-0A259E3906D5}">
      <dgm:prSet/>
      <dgm:spPr/>
      <dgm:t>
        <a:bodyPr/>
        <a:lstStyle/>
        <a:p>
          <a:pPr rtl="0"/>
          <a:endParaRPr lang="en-US"/>
        </a:p>
      </dgm:t>
    </dgm:pt>
    <dgm:pt modelId="{AE2F610B-E538-4A34-9440-F784B002053D}" type="sibTrans" cxnId="{EEDD9F09-AE7A-483B-A641-0A259E3906D5}">
      <dgm:prSet/>
      <dgm:spPr/>
      <dgm:t>
        <a:bodyPr/>
        <a:lstStyle/>
        <a:p>
          <a:pPr rtl="0"/>
          <a:endParaRPr lang="en-US"/>
        </a:p>
      </dgm:t>
    </dgm:pt>
    <dgm:pt modelId="{9C06B37A-A39D-4A5E-9FF1-5010CC4F47CD}">
      <dgm:prSet custT="1"/>
      <dgm:spPr/>
      <dgm:t>
        <a:bodyPr/>
        <a:lstStyle/>
        <a:p>
          <a:pPr rtl="1"/>
          <a:r>
            <a:rPr lang="fa-IR" sz="2700" b="1" dirty="0" smtClean="0">
              <a:solidFill>
                <a:schemeClr val="accent1">
                  <a:lumMod val="75000"/>
                </a:schemeClr>
              </a:solidFill>
              <a:cs typeface="B Mitra" panose="00000400000000000000" pitchFamily="2" charset="-78"/>
            </a:rPr>
            <a:t>ج: ودیعه مسکن و کمک هزینه مسکن کارکنان</a:t>
          </a:r>
          <a:endParaRPr lang="en-US" sz="2700" b="0" dirty="0">
            <a:solidFill>
              <a:schemeClr val="accent1">
                <a:lumMod val="75000"/>
              </a:schemeClr>
            </a:solidFill>
            <a:cs typeface="B Mitra" panose="00000400000000000000" pitchFamily="2" charset="-78"/>
          </a:endParaRPr>
        </a:p>
      </dgm:t>
    </dgm:pt>
    <dgm:pt modelId="{034DAA89-7A21-428A-A8B2-5BEEE024E9EA}" type="parTrans" cxnId="{9D9D001E-8CB6-4EB3-85D0-33707194B0AC}">
      <dgm:prSet/>
      <dgm:spPr/>
      <dgm:t>
        <a:bodyPr/>
        <a:lstStyle/>
        <a:p>
          <a:pPr rtl="0"/>
          <a:endParaRPr lang="en-US"/>
        </a:p>
      </dgm:t>
    </dgm:pt>
    <dgm:pt modelId="{7DFDA6D0-DB3D-4B72-9A55-E42752665E23}" type="sibTrans" cxnId="{9D9D001E-8CB6-4EB3-85D0-33707194B0AC}">
      <dgm:prSet/>
      <dgm:spPr/>
      <dgm:t>
        <a:bodyPr/>
        <a:lstStyle/>
        <a:p>
          <a:pPr rtl="0"/>
          <a:endParaRPr lang="en-US"/>
        </a:p>
      </dgm:t>
    </dgm:pt>
    <dgm:pt modelId="{57A8F202-FCF1-42FF-B720-98A8FB6EFC1D}" type="pres">
      <dgm:prSet presAssocID="{3DE7657F-CBF2-4DBB-A723-D3FCB9666BD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B9AB09-68BE-4A22-8BDB-D026B8ACCD09}" type="pres">
      <dgm:prSet presAssocID="{299C251D-0673-4523-9DEA-E486B9F26DC3}" presName="composite" presStyleCnt="0"/>
      <dgm:spPr/>
    </dgm:pt>
    <dgm:pt modelId="{6E2323F2-426D-4BBC-AFFE-DDCA75546845}" type="pres">
      <dgm:prSet presAssocID="{299C251D-0673-4523-9DEA-E486B9F26DC3}" presName="parentText" presStyleLbl="alignNode1" presStyleIdx="0" presStyleCnt="1" custLinFactX="541464" custLinFactNeighborX="6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CDAD50-F872-4740-BECC-439986F356AC}" type="pres">
      <dgm:prSet presAssocID="{299C251D-0673-4523-9DEA-E486B9F26DC3}" presName="descendantText" presStyleLbl="alignAcc1" presStyleIdx="0" presStyleCnt="1" custAng="0" custScaleX="98810" custLinFactNeighborX="-112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3BA0A05-BCF0-49F6-83E1-5FDA40033187}" type="presOf" srcId="{299C251D-0673-4523-9DEA-E486B9F26DC3}" destId="{6E2323F2-426D-4BBC-AFFE-DDCA75546845}" srcOrd="0" destOrd="0" presId="urn:microsoft.com/office/officeart/2005/8/layout/chevron2"/>
    <dgm:cxn modelId="{EEDD9F09-AE7A-483B-A641-0A259E3906D5}" srcId="{3DE7657F-CBF2-4DBB-A723-D3FCB9666BDF}" destId="{299C251D-0673-4523-9DEA-E486B9F26DC3}" srcOrd="0" destOrd="0" parTransId="{161A1AE6-8423-423F-8FE6-BB6822E12D49}" sibTransId="{AE2F610B-E538-4A34-9440-F784B002053D}"/>
    <dgm:cxn modelId="{499E2DFD-69F9-432B-B773-C35B1D6F6D1A}" type="presOf" srcId="{3DE7657F-CBF2-4DBB-A723-D3FCB9666BDF}" destId="{57A8F202-FCF1-42FF-B720-98A8FB6EFC1D}" srcOrd="0" destOrd="0" presId="urn:microsoft.com/office/officeart/2005/8/layout/chevron2"/>
    <dgm:cxn modelId="{9D9D001E-8CB6-4EB3-85D0-33707194B0AC}" srcId="{299C251D-0673-4523-9DEA-E486B9F26DC3}" destId="{9C06B37A-A39D-4A5E-9FF1-5010CC4F47CD}" srcOrd="0" destOrd="0" parTransId="{034DAA89-7A21-428A-A8B2-5BEEE024E9EA}" sibTransId="{7DFDA6D0-DB3D-4B72-9A55-E42752665E23}"/>
    <dgm:cxn modelId="{B9FFE50B-D878-4674-BD9E-E9D8943BF02A}" type="presOf" srcId="{9C06B37A-A39D-4A5E-9FF1-5010CC4F47CD}" destId="{4BCDAD50-F872-4740-BECC-439986F356AC}" srcOrd="0" destOrd="0" presId="urn:microsoft.com/office/officeart/2005/8/layout/chevron2"/>
    <dgm:cxn modelId="{1EE20C0E-5EB7-4BE1-829D-9FB58C4E30CE}" type="presParOf" srcId="{57A8F202-FCF1-42FF-B720-98A8FB6EFC1D}" destId="{EAB9AB09-68BE-4A22-8BDB-D026B8ACCD09}" srcOrd="0" destOrd="0" presId="urn:microsoft.com/office/officeart/2005/8/layout/chevron2"/>
    <dgm:cxn modelId="{54194C13-BA41-48D9-92A9-54DED7D2CEA5}" type="presParOf" srcId="{EAB9AB09-68BE-4A22-8BDB-D026B8ACCD09}" destId="{6E2323F2-426D-4BBC-AFFE-DDCA75546845}" srcOrd="0" destOrd="0" presId="urn:microsoft.com/office/officeart/2005/8/layout/chevron2"/>
    <dgm:cxn modelId="{F6D12118-F80E-48E9-BC47-21485736E151}" type="presParOf" srcId="{EAB9AB09-68BE-4A22-8BDB-D026B8ACCD09}" destId="{4BCDAD50-F872-4740-BECC-439986F356A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DE7657F-CBF2-4DBB-A723-D3FCB9666BDF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9C251D-0673-4523-9DEA-E486B9F26DC3}">
      <dgm:prSet/>
      <dgm:spPr/>
      <dgm:t>
        <a:bodyPr/>
        <a:lstStyle/>
        <a:p>
          <a:pPr rtl="0"/>
          <a:endParaRPr lang="en-US" dirty="0">
            <a:latin typeface="Calibri" panose="020F0502020204030204" pitchFamily="34" charset="0"/>
          </a:endParaRPr>
        </a:p>
      </dgm:t>
    </dgm:pt>
    <dgm:pt modelId="{161A1AE6-8423-423F-8FE6-BB6822E12D49}" type="parTrans" cxnId="{EEDD9F09-AE7A-483B-A641-0A259E3906D5}">
      <dgm:prSet/>
      <dgm:spPr/>
      <dgm:t>
        <a:bodyPr/>
        <a:lstStyle/>
        <a:p>
          <a:pPr rtl="0"/>
          <a:endParaRPr lang="en-US"/>
        </a:p>
      </dgm:t>
    </dgm:pt>
    <dgm:pt modelId="{AE2F610B-E538-4A34-9440-F784B002053D}" type="sibTrans" cxnId="{EEDD9F09-AE7A-483B-A641-0A259E3906D5}">
      <dgm:prSet/>
      <dgm:spPr/>
      <dgm:t>
        <a:bodyPr/>
        <a:lstStyle/>
        <a:p>
          <a:pPr rtl="0"/>
          <a:endParaRPr lang="en-US"/>
        </a:p>
      </dgm:t>
    </dgm:pt>
    <dgm:pt modelId="{9C06B37A-A39D-4A5E-9FF1-5010CC4F47CD}">
      <dgm:prSet custT="1"/>
      <dgm:spPr/>
      <dgm:t>
        <a:bodyPr/>
        <a:lstStyle/>
        <a:p>
          <a:pPr rtl="1"/>
          <a:r>
            <a:rPr lang="fa-IR" sz="2400" b="1" dirty="0" smtClean="0">
              <a:solidFill>
                <a:schemeClr val="accent1">
                  <a:lumMod val="75000"/>
                </a:schemeClr>
              </a:solidFill>
              <a:cs typeface="B Mitra" panose="00000400000000000000" pitchFamily="2" charset="-78"/>
            </a:rPr>
            <a:t>ج: تخصيص وام براي كمك به تامين مسكن دائم كاركنان</a:t>
          </a:r>
          <a:endParaRPr lang="en-US" sz="2400" b="0" dirty="0">
            <a:solidFill>
              <a:schemeClr val="accent1">
                <a:lumMod val="75000"/>
              </a:schemeClr>
            </a:solidFill>
            <a:cs typeface="B Mitra" panose="00000400000000000000" pitchFamily="2" charset="-78"/>
          </a:endParaRPr>
        </a:p>
      </dgm:t>
    </dgm:pt>
    <dgm:pt modelId="{034DAA89-7A21-428A-A8B2-5BEEE024E9EA}" type="parTrans" cxnId="{9D9D001E-8CB6-4EB3-85D0-33707194B0AC}">
      <dgm:prSet/>
      <dgm:spPr/>
      <dgm:t>
        <a:bodyPr/>
        <a:lstStyle/>
        <a:p>
          <a:pPr rtl="0"/>
          <a:endParaRPr lang="en-US"/>
        </a:p>
      </dgm:t>
    </dgm:pt>
    <dgm:pt modelId="{7DFDA6D0-DB3D-4B72-9A55-E42752665E23}" type="sibTrans" cxnId="{9D9D001E-8CB6-4EB3-85D0-33707194B0AC}">
      <dgm:prSet/>
      <dgm:spPr/>
      <dgm:t>
        <a:bodyPr/>
        <a:lstStyle/>
        <a:p>
          <a:pPr rtl="0"/>
          <a:endParaRPr lang="en-US"/>
        </a:p>
      </dgm:t>
    </dgm:pt>
    <dgm:pt modelId="{57A8F202-FCF1-42FF-B720-98A8FB6EFC1D}" type="pres">
      <dgm:prSet presAssocID="{3DE7657F-CBF2-4DBB-A723-D3FCB9666BD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B9AB09-68BE-4A22-8BDB-D026B8ACCD09}" type="pres">
      <dgm:prSet presAssocID="{299C251D-0673-4523-9DEA-E486B9F26DC3}" presName="composite" presStyleCnt="0"/>
      <dgm:spPr/>
    </dgm:pt>
    <dgm:pt modelId="{6E2323F2-426D-4BBC-AFFE-DDCA75546845}" type="pres">
      <dgm:prSet presAssocID="{299C251D-0673-4523-9DEA-E486B9F26DC3}" presName="parentText" presStyleLbl="alignNode1" presStyleIdx="0" presStyleCnt="1" custLinFactX="541464" custLinFactNeighborX="6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CDAD50-F872-4740-BECC-439986F356AC}" type="pres">
      <dgm:prSet presAssocID="{299C251D-0673-4523-9DEA-E486B9F26DC3}" presName="descendantText" presStyleLbl="alignAcc1" presStyleIdx="0" presStyleCnt="1" custAng="0" custScaleX="98810" custLinFactNeighborX="-112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6E8E341-B23C-48B5-BF28-1968BCC6448F}" type="presOf" srcId="{3DE7657F-CBF2-4DBB-A723-D3FCB9666BDF}" destId="{57A8F202-FCF1-42FF-B720-98A8FB6EFC1D}" srcOrd="0" destOrd="0" presId="urn:microsoft.com/office/officeart/2005/8/layout/chevron2"/>
    <dgm:cxn modelId="{EEDD9F09-AE7A-483B-A641-0A259E3906D5}" srcId="{3DE7657F-CBF2-4DBB-A723-D3FCB9666BDF}" destId="{299C251D-0673-4523-9DEA-E486B9F26DC3}" srcOrd="0" destOrd="0" parTransId="{161A1AE6-8423-423F-8FE6-BB6822E12D49}" sibTransId="{AE2F610B-E538-4A34-9440-F784B002053D}"/>
    <dgm:cxn modelId="{D1D20CEB-27D2-4490-8B4C-8C8D5B588DC3}" type="presOf" srcId="{299C251D-0673-4523-9DEA-E486B9F26DC3}" destId="{6E2323F2-426D-4BBC-AFFE-DDCA75546845}" srcOrd="0" destOrd="0" presId="urn:microsoft.com/office/officeart/2005/8/layout/chevron2"/>
    <dgm:cxn modelId="{9D9D001E-8CB6-4EB3-85D0-33707194B0AC}" srcId="{299C251D-0673-4523-9DEA-E486B9F26DC3}" destId="{9C06B37A-A39D-4A5E-9FF1-5010CC4F47CD}" srcOrd="0" destOrd="0" parTransId="{034DAA89-7A21-428A-A8B2-5BEEE024E9EA}" sibTransId="{7DFDA6D0-DB3D-4B72-9A55-E42752665E23}"/>
    <dgm:cxn modelId="{6373D4EA-7886-4A9A-9D1F-C5CC99818C8F}" type="presOf" srcId="{9C06B37A-A39D-4A5E-9FF1-5010CC4F47CD}" destId="{4BCDAD50-F872-4740-BECC-439986F356AC}" srcOrd="0" destOrd="0" presId="urn:microsoft.com/office/officeart/2005/8/layout/chevron2"/>
    <dgm:cxn modelId="{24F60BEA-9765-455C-A02E-A65C8769B726}" type="presParOf" srcId="{57A8F202-FCF1-42FF-B720-98A8FB6EFC1D}" destId="{EAB9AB09-68BE-4A22-8BDB-D026B8ACCD09}" srcOrd="0" destOrd="0" presId="urn:microsoft.com/office/officeart/2005/8/layout/chevron2"/>
    <dgm:cxn modelId="{292836A0-FDA5-4C7F-AEC5-A2172014944A}" type="presParOf" srcId="{EAB9AB09-68BE-4A22-8BDB-D026B8ACCD09}" destId="{6E2323F2-426D-4BBC-AFFE-DDCA75546845}" srcOrd="0" destOrd="0" presId="urn:microsoft.com/office/officeart/2005/8/layout/chevron2"/>
    <dgm:cxn modelId="{8DC5E337-B341-4214-8814-B3655681F72D}" type="presParOf" srcId="{EAB9AB09-68BE-4A22-8BDB-D026B8ACCD09}" destId="{4BCDAD50-F872-4740-BECC-439986F356A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3DE7657F-CBF2-4DBB-A723-D3FCB9666BDF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9C251D-0673-4523-9DEA-E486B9F26DC3}">
      <dgm:prSet custT="1"/>
      <dgm:spPr/>
      <dgm:t>
        <a:bodyPr/>
        <a:lstStyle/>
        <a:p>
          <a:pPr rtl="0"/>
          <a:endParaRPr lang="en-US" sz="1600" dirty="0">
            <a:latin typeface="Calibri" panose="020F0502020204030204" pitchFamily="34" charset="0"/>
          </a:endParaRPr>
        </a:p>
      </dgm:t>
    </dgm:pt>
    <dgm:pt modelId="{161A1AE6-8423-423F-8FE6-BB6822E12D49}" type="parTrans" cxnId="{EEDD9F09-AE7A-483B-A641-0A259E3906D5}">
      <dgm:prSet/>
      <dgm:spPr/>
      <dgm:t>
        <a:bodyPr/>
        <a:lstStyle/>
        <a:p>
          <a:endParaRPr lang="en-US" sz="1100"/>
        </a:p>
      </dgm:t>
    </dgm:pt>
    <dgm:pt modelId="{AE2F610B-E538-4A34-9440-F784B002053D}" type="sibTrans" cxnId="{EEDD9F09-AE7A-483B-A641-0A259E3906D5}">
      <dgm:prSet/>
      <dgm:spPr/>
      <dgm:t>
        <a:bodyPr/>
        <a:lstStyle/>
        <a:p>
          <a:endParaRPr lang="en-US" sz="1100"/>
        </a:p>
      </dgm:t>
    </dgm:pt>
    <dgm:pt modelId="{9C06B37A-A39D-4A5E-9FF1-5010CC4F47CD}">
      <dgm:prSet custT="1"/>
      <dgm:spPr/>
      <dgm:t>
        <a:bodyPr/>
        <a:lstStyle/>
        <a:p>
          <a:pPr algn="ctr" rtl="1"/>
          <a:endParaRPr lang="en-US" sz="1400" dirty="0">
            <a:cs typeface="B Mitra" panose="00000400000000000000" pitchFamily="2" charset="-78"/>
          </a:endParaRPr>
        </a:p>
      </dgm:t>
    </dgm:pt>
    <dgm:pt modelId="{034DAA89-7A21-428A-A8B2-5BEEE024E9EA}" type="parTrans" cxnId="{9D9D001E-8CB6-4EB3-85D0-33707194B0AC}">
      <dgm:prSet/>
      <dgm:spPr/>
      <dgm:t>
        <a:bodyPr/>
        <a:lstStyle/>
        <a:p>
          <a:endParaRPr lang="en-US" sz="1100"/>
        </a:p>
      </dgm:t>
    </dgm:pt>
    <dgm:pt modelId="{7DFDA6D0-DB3D-4B72-9A55-E42752665E23}" type="sibTrans" cxnId="{9D9D001E-8CB6-4EB3-85D0-33707194B0AC}">
      <dgm:prSet/>
      <dgm:spPr/>
      <dgm:t>
        <a:bodyPr/>
        <a:lstStyle/>
        <a:p>
          <a:endParaRPr lang="en-US" sz="1100"/>
        </a:p>
      </dgm:t>
    </dgm:pt>
    <dgm:pt modelId="{4F8A9312-69EF-4228-92A6-85479095CD03}">
      <dgm:prSet custT="1"/>
      <dgm:spPr/>
      <dgm:t>
        <a:bodyPr/>
        <a:lstStyle/>
        <a:p>
          <a:pPr rtl="1"/>
          <a:r>
            <a:rPr lang="fa-IR" sz="1800" b="1" dirty="0" smtClean="0">
              <a:cs typeface="B Mitra" panose="00000400000000000000" pitchFamily="2" charset="-78"/>
            </a:rPr>
            <a:t>ميزان حقوق </a:t>
          </a:r>
          <a:r>
            <a:rPr lang="fa-IR" sz="1800" b="1" u="sng" dirty="0" smtClean="0">
              <a:cs typeface="B Mitra" panose="00000400000000000000" pitchFamily="2" charset="-78"/>
            </a:rPr>
            <a:t>سال  1399 </a:t>
          </a:r>
          <a:r>
            <a:rPr lang="fa-IR" sz="1800" b="1" dirty="0" smtClean="0">
              <a:cs typeface="B Mitra" panose="00000400000000000000" pitchFamily="2" charset="-78"/>
            </a:rPr>
            <a:t>كاركنان با سنوات بين 0 تا 14 سال در سه نهاد مورد بررسي</a:t>
          </a:r>
          <a:endParaRPr lang="en-US" sz="1800" b="1" u="sng" dirty="0">
            <a:cs typeface="B Mitra" panose="00000400000000000000" pitchFamily="2" charset="-78"/>
          </a:endParaRPr>
        </a:p>
      </dgm:t>
    </dgm:pt>
    <dgm:pt modelId="{B14E3AB9-B484-4CD1-B81F-64E16795BFF4}" type="parTrans" cxnId="{796FECD7-A677-4B4C-BFD6-EC1819190861}">
      <dgm:prSet/>
      <dgm:spPr/>
      <dgm:t>
        <a:bodyPr/>
        <a:lstStyle/>
        <a:p>
          <a:endParaRPr lang="en-US" sz="1100"/>
        </a:p>
      </dgm:t>
    </dgm:pt>
    <dgm:pt modelId="{25F18998-BFD1-49FB-86F3-CE71A9BCC76E}" type="sibTrans" cxnId="{796FECD7-A677-4B4C-BFD6-EC1819190861}">
      <dgm:prSet/>
      <dgm:spPr/>
      <dgm:t>
        <a:bodyPr/>
        <a:lstStyle/>
        <a:p>
          <a:endParaRPr lang="en-US" sz="1100"/>
        </a:p>
      </dgm:t>
    </dgm:pt>
    <dgm:pt modelId="{57A8F202-FCF1-42FF-B720-98A8FB6EFC1D}" type="pres">
      <dgm:prSet presAssocID="{3DE7657F-CBF2-4DBB-A723-D3FCB9666BD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B9AB09-68BE-4A22-8BDB-D026B8ACCD09}" type="pres">
      <dgm:prSet presAssocID="{299C251D-0673-4523-9DEA-E486B9F26DC3}" presName="composite" presStyleCnt="0"/>
      <dgm:spPr/>
    </dgm:pt>
    <dgm:pt modelId="{6E2323F2-426D-4BBC-AFFE-DDCA75546845}" type="pres">
      <dgm:prSet presAssocID="{299C251D-0673-4523-9DEA-E486B9F26DC3}" presName="parentText" presStyleLbl="alignNode1" presStyleIdx="0" presStyleCnt="1" custScaleY="12424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CDAD50-F872-4740-BECC-439986F356AC}" type="pres">
      <dgm:prSet presAssocID="{299C251D-0673-4523-9DEA-E486B9F26DC3}" presName="descendantText" presStyleLbl="alignAcc1" presStyleIdx="0" presStyleCnt="1" custAng="0" custScaleY="1369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DD9F09-AE7A-483B-A641-0A259E3906D5}" srcId="{3DE7657F-CBF2-4DBB-A723-D3FCB9666BDF}" destId="{299C251D-0673-4523-9DEA-E486B9F26DC3}" srcOrd="0" destOrd="0" parTransId="{161A1AE6-8423-423F-8FE6-BB6822E12D49}" sibTransId="{AE2F610B-E538-4A34-9440-F784B002053D}"/>
    <dgm:cxn modelId="{2A82C250-0799-43A3-AAD4-4557A383460C}" type="presOf" srcId="{9C06B37A-A39D-4A5E-9FF1-5010CC4F47CD}" destId="{4BCDAD50-F872-4740-BECC-439986F356AC}" srcOrd="0" destOrd="0" presId="urn:microsoft.com/office/officeart/2005/8/layout/chevron2"/>
    <dgm:cxn modelId="{B52A464A-CFB4-4D95-9691-DB26461D4920}" type="presOf" srcId="{4F8A9312-69EF-4228-92A6-85479095CD03}" destId="{4BCDAD50-F872-4740-BECC-439986F356AC}" srcOrd="0" destOrd="1" presId="urn:microsoft.com/office/officeart/2005/8/layout/chevron2"/>
    <dgm:cxn modelId="{9D9D001E-8CB6-4EB3-85D0-33707194B0AC}" srcId="{299C251D-0673-4523-9DEA-E486B9F26DC3}" destId="{9C06B37A-A39D-4A5E-9FF1-5010CC4F47CD}" srcOrd="0" destOrd="0" parTransId="{034DAA89-7A21-428A-A8B2-5BEEE024E9EA}" sibTransId="{7DFDA6D0-DB3D-4B72-9A55-E42752665E23}"/>
    <dgm:cxn modelId="{796FECD7-A677-4B4C-BFD6-EC1819190861}" srcId="{299C251D-0673-4523-9DEA-E486B9F26DC3}" destId="{4F8A9312-69EF-4228-92A6-85479095CD03}" srcOrd="1" destOrd="0" parTransId="{B14E3AB9-B484-4CD1-B81F-64E16795BFF4}" sibTransId="{25F18998-BFD1-49FB-86F3-CE71A9BCC76E}"/>
    <dgm:cxn modelId="{42A54447-8BA4-4041-82AA-D9AAF2AB75E2}" type="presOf" srcId="{3DE7657F-CBF2-4DBB-A723-D3FCB9666BDF}" destId="{57A8F202-FCF1-42FF-B720-98A8FB6EFC1D}" srcOrd="0" destOrd="0" presId="urn:microsoft.com/office/officeart/2005/8/layout/chevron2"/>
    <dgm:cxn modelId="{F9FFCAD2-D821-427B-8B46-F62E9717505D}" type="presOf" srcId="{299C251D-0673-4523-9DEA-E486B9F26DC3}" destId="{6E2323F2-426D-4BBC-AFFE-DDCA75546845}" srcOrd="0" destOrd="0" presId="urn:microsoft.com/office/officeart/2005/8/layout/chevron2"/>
    <dgm:cxn modelId="{D81549A1-3915-4837-B044-4FABBC8F8DBB}" type="presParOf" srcId="{57A8F202-FCF1-42FF-B720-98A8FB6EFC1D}" destId="{EAB9AB09-68BE-4A22-8BDB-D026B8ACCD09}" srcOrd="0" destOrd="0" presId="urn:microsoft.com/office/officeart/2005/8/layout/chevron2"/>
    <dgm:cxn modelId="{8C29D27B-B8F0-47A6-ACD0-E9CEBCBD65AF}" type="presParOf" srcId="{EAB9AB09-68BE-4A22-8BDB-D026B8ACCD09}" destId="{6E2323F2-426D-4BBC-AFFE-DDCA75546845}" srcOrd="0" destOrd="0" presId="urn:microsoft.com/office/officeart/2005/8/layout/chevron2"/>
    <dgm:cxn modelId="{531FD277-8CB2-4BF8-BD83-0753DA0E233F}" type="presParOf" srcId="{EAB9AB09-68BE-4A22-8BDB-D026B8ACCD09}" destId="{4BCDAD50-F872-4740-BECC-439986F356A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3DE7657F-CBF2-4DBB-A723-D3FCB9666BDF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9C251D-0673-4523-9DEA-E486B9F26DC3}">
      <dgm:prSet custT="1"/>
      <dgm:spPr/>
      <dgm:t>
        <a:bodyPr/>
        <a:lstStyle/>
        <a:p>
          <a:pPr rtl="0"/>
          <a:endParaRPr lang="en-US" sz="1600" dirty="0">
            <a:latin typeface="Calibri" panose="020F0502020204030204" pitchFamily="34" charset="0"/>
          </a:endParaRPr>
        </a:p>
      </dgm:t>
    </dgm:pt>
    <dgm:pt modelId="{161A1AE6-8423-423F-8FE6-BB6822E12D49}" type="parTrans" cxnId="{EEDD9F09-AE7A-483B-A641-0A259E3906D5}">
      <dgm:prSet/>
      <dgm:spPr/>
      <dgm:t>
        <a:bodyPr/>
        <a:lstStyle/>
        <a:p>
          <a:endParaRPr lang="en-US" sz="1100"/>
        </a:p>
      </dgm:t>
    </dgm:pt>
    <dgm:pt modelId="{AE2F610B-E538-4A34-9440-F784B002053D}" type="sibTrans" cxnId="{EEDD9F09-AE7A-483B-A641-0A259E3906D5}">
      <dgm:prSet/>
      <dgm:spPr/>
      <dgm:t>
        <a:bodyPr/>
        <a:lstStyle/>
        <a:p>
          <a:endParaRPr lang="en-US" sz="1100"/>
        </a:p>
      </dgm:t>
    </dgm:pt>
    <dgm:pt modelId="{9C06B37A-A39D-4A5E-9FF1-5010CC4F47CD}">
      <dgm:prSet custT="1"/>
      <dgm:spPr/>
      <dgm:t>
        <a:bodyPr/>
        <a:lstStyle/>
        <a:p>
          <a:pPr algn="r" rtl="1"/>
          <a:r>
            <a:rPr lang="fa-IR" sz="2400" b="1" dirty="0" smtClean="0">
              <a:solidFill>
                <a:schemeClr val="accent1">
                  <a:lumMod val="75000"/>
                </a:schemeClr>
              </a:solidFill>
              <a:cs typeface="B Mitra" panose="00000400000000000000" pitchFamily="2" charset="-78"/>
            </a:rPr>
            <a:t>د: جدول پیش بینی افزایش و تغییرات حقوق</a:t>
          </a:r>
          <a:endParaRPr lang="en-US" sz="2400" b="1" dirty="0">
            <a:solidFill>
              <a:schemeClr val="accent1">
                <a:lumMod val="75000"/>
              </a:schemeClr>
            </a:solidFill>
            <a:cs typeface="B Mitra" panose="00000400000000000000" pitchFamily="2" charset="-78"/>
          </a:endParaRPr>
        </a:p>
      </dgm:t>
    </dgm:pt>
    <dgm:pt modelId="{034DAA89-7A21-428A-A8B2-5BEEE024E9EA}" type="parTrans" cxnId="{9D9D001E-8CB6-4EB3-85D0-33707194B0AC}">
      <dgm:prSet/>
      <dgm:spPr/>
      <dgm:t>
        <a:bodyPr/>
        <a:lstStyle/>
        <a:p>
          <a:endParaRPr lang="en-US" sz="1100"/>
        </a:p>
      </dgm:t>
    </dgm:pt>
    <dgm:pt modelId="{7DFDA6D0-DB3D-4B72-9A55-E42752665E23}" type="sibTrans" cxnId="{9D9D001E-8CB6-4EB3-85D0-33707194B0AC}">
      <dgm:prSet/>
      <dgm:spPr/>
      <dgm:t>
        <a:bodyPr/>
        <a:lstStyle/>
        <a:p>
          <a:endParaRPr lang="en-US" sz="1100"/>
        </a:p>
      </dgm:t>
    </dgm:pt>
    <dgm:pt modelId="{57A8F202-FCF1-42FF-B720-98A8FB6EFC1D}" type="pres">
      <dgm:prSet presAssocID="{3DE7657F-CBF2-4DBB-A723-D3FCB9666BD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B9AB09-68BE-4A22-8BDB-D026B8ACCD09}" type="pres">
      <dgm:prSet presAssocID="{299C251D-0673-4523-9DEA-E486B9F26DC3}" presName="composite" presStyleCnt="0"/>
      <dgm:spPr/>
    </dgm:pt>
    <dgm:pt modelId="{6E2323F2-426D-4BBC-AFFE-DDCA75546845}" type="pres">
      <dgm:prSet presAssocID="{299C251D-0673-4523-9DEA-E486B9F26DC3}" presName="parentText" presStyleLbl="alignNode1" presStyleIdx="0" presStyleCnt="1" custScaleY="12424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CDAD50-F872-4740-BECC-439986F356AC}" type="pres">
      <dgm:prSet presAssocID="{299C251D-0673-4523-9DEA-E486B9F26DC3}" presName="descendantText" presStyleLbl="alignAcc1" presStyleIdx="0" presStyleCnt="1" custAng="0" custScaleY="1369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7833FC4-7769-4A12-8DCC-A76D8FDF2272}" type="presOf" srcId="{299C251D-0673-4523-9DEA-E486B9F26DC3}" destId="{6E2323F2-426D-4BBC-AFFE-DDCA75546845}" srcOrd="0" destOrd="0" presId="urn:microsoft.com/office/officeart/2005/8/layout/chevron2"/>
    <dgm:cxn modelId="{8084E1EB-B276-423C-8204-85C7BA14C781}" type="presOf" srcId="{3DE7657F-CBF2-4DBB-A723-D3FCB9666BDF}" destId="{57A8F202-FCF1-42FF-B720-98A8FB6EFC1D}" srcOrd="0" destOrd="0" presId="urn:microsoft.com/office/officeart/2005/8/layout/chevron2"/>
    <dgm:cxn modelId="{EEDD9F09-AE7A-483B-A641-0A259E3906D5}" srcId="{3DE7657F-CBF2-4DBB-A723-D3FCB9666BDF}" destId="{299C251D-0673-4523-9DEA-E486B9F26DC3}" srcOrd="0" destOrd="0" parTransId="{161A1AE6-8423-423F-8FE6-BB6822E12D49}" sibTransId="{AE2F610B-E538-4A34-9440-F784B002053D}"/>
    <dgm:cxn modelId="{9D9D001E-8CB6-4EB3-85D0-33707194B0AC}" srcId="{299C251D-0673-4523-9DEA-E486B9F26DC3}" destId="{9C06B37A-A39D-4A5E-9FF1-5010CC4F47CD}" srcOrd="0" destOrd="0" parTransId="{034DAA89-7A21-428A-A8B2-5BEEE024E9EA}" sibTransId="{7DFDA6D0-DB3D-4B72-9A55-E42752665E23}"/>
    <dgm:cxn modelId="{5AFBA617-C3B9-45A7-99BF-73EB00C0DEFD}" type="presOf" srcId="{9C06B37A-A39D-4A5E-9FF1-5010CC4F47CD}" destId="{4BCDAD50-F872-4740-BECC-439986F356AC}" srcOrd="0" destOrd="0" presId="urn:microsoft.com/office/officeart/2005/8/layout/chevron2"/>
    <dgm:cxn modelId="{2FD344D8-B5F2-4871-8B19-8E578E018D0F}" type="presParOf" srcId="{57A8F202-FCF1-42FF-B720-98A8FB6EFC1D}" destId="{EAB9AB09-68BE-4A22-8BDB-D026B8ACCD09}" srcOrd="0" destOrd="0" presId="urn:microsoft.com/office/officeart/2005/8/layout/chevron2"/>
    <dgm:cxn modelId="{572BE413-C939-442C-81A3-803924C791EB}" type="presParOf" srcId="{EAB9AB09-68BE-4A22-8BDB-D026B8ACCD09}" destId="{6E2323F2-426D-4BBC-AFFE-DDCA75546845}" srcOrd="0" destOrd="0" presId="urn:microsoft.com/office/officeart/2005/8/layout/chevron2"/>
    <dgm:cxn modelId="{B44D039C-5846-4746-9EC4-89A47E75CFD7}" type="presParOf" srcId="{EAB9AB09-68BE-4A22-8BDB-D026B8ACCD09}" destId="{4BCDAD50-F872-4740-BECC-439986F356A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3DE7657F-CBF2-4DBB-A723-D3FCB9666BDF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9C251D-0673-4523-9DEA-E486B9F26DC3}">
      <dgm:prSet custT="1"/>
      <dgm:spPr/>
      <dgm:t>
        <a:bodyPr/>
        <a:lstStyle/>
        <a:p>
          <a:pPr rtl="0"/>
          <a:endParaRPr lang="en-US" sz="1600" dirty="0">
            <a:latin typeface="Calibri" panose="020F0502020204030204" pitchFamily="34" charset="0"/>
          </a:endParaRPr>
        </a:p>
      </dgm:t>
    </dgm:pt>
    <dgm:pt modelId="{161A1AE6-8423-423F-8FE6-BB6822E12D49}" type="parTrans" cxnId="{EEDD9F09-AE7A-483B-A641-0A259E3906D5}">
      <dgm:prSet/>
      <dgm:spPr/>
      <dgm:t>
        <a:bodyPr/>
        <a:lstStyle/>
        <a:p>
          <a:endParaRPr lang="en-US" sz="1100"/>
        </a:p>
      </dgm:t>
    </dgm:pt>
    <dgm:pt modelId="{AE2F610B-E538-4A34-9440-F784B002053D}" type="sibTrans" cxnId="{EEDD9F09-AE7A-483B-A641-0A259E3906D5}">
      <dgm:prSet/>
      <dgm:spPr/>
      <dgm:t>
        <a:bodyPr/>
        <a:lstStyle/>
        <a:p>
          <a:endParaRPr lang="en-US" sz="1100"/>
        </a:p>
      </dgm:t>
    </dgm:pt>
    <dgm:pt modelId="{9C06B37A-A39D-4A5E-9FF1-5010CC4F47CD}">
      <dgm:prSet custT="1"/>
      <dgm:spPr/>
      <dgm:t>
        <a:bodyPr/>
        <a:lstStyle/>
        <a:p>
          <a:pPr algn="ctr" rtl="1"/>
          <a:endParaRPr lang="en-US" sz="1400" dirty="0">
            <a:cs typeface="B Mitra" panose="00000400000000000000" pitchFamily="2" charset="-78"/>
          </a:endParaRPr>
        </a:p>
      </dgm:t>
    </dgm:pt>
    <dgm:pt modelId="{034DAA89-7A21-428A-A8B2-5BEEE024E9EA}" type="parTrans" cxnId="{9D9D001E-8CB6-4EB3-85D0-33707194B0AC}">
      <dgm:prSet/>
      <dgm:spPr/>
      <dgm:t>
        <a:bodyPr/>
        <a:lstStyle/>
        <a:p>
          <a:endParaRPr lang="en-US" sz="1100"/>
        </a:p>
      </dgm:t>
    </dgm:pt>
    <dgm:pt modelId="{7DFDA6D0-DB3D-4B72-9A55-E42752665E23}" type="sibTrans" cxnId="{9D9D001E-8CB6-4EB3-85D0-33707194B0AC}">
      <dgm:prSet/>
      <dgm:spPr/>
      <dgm:t>
        <a:bodyPr/>
        <a:lstStyle/>
        <a:p>
          <a:endParaRPr lang="en-US" sz="1100"/>
        </a:p>
      </dgm:t>
    </dgm:pt>
    <dgm:pt modelId="{4F8A9312-69EF-4228-92A6-85479095CD03}">
      <dgm:prSet custT="1"/>
      <dgm:spPr/>
      <dgm:t>
        <a:bodyPr/>
        <a:lstStyle/>
        <a:p>
          <a:pPr rtl="1"/>
          <a:r>
            <a:rPr lang="fa-IR" sz="1800" b="1" dirty="0" smtClean="0">
              <a:cs typeface="B Mitra" panose="00000400000000000000" pitchFamily="2" charset="-78"/>
            </a:rPr>
            <a:t>پيش بيني وضعيت حقوقي براي افراد جديد الاستخدامي كه در سال 1399 استخدام شده اند</a:t>
          </a:r>
          <a:endParaRPr lang="en-US" sz="1800" b="1" dirty="0">
            <a:cs typeface="B Mitra" panose="00000400000000000000" pitchFamily="2" charset="-78"/>
          </a:endParaRPr>
        </a:p>
      </dgm:t>
    </dgm:pt>
    <dgm:pt modelId="{B14E3AB9-B484-4CD1-B81F-64E16795BFF4}" type="parTrans" cxnId="{796FECD7-A677-4B4C-BFD6-EC1819190861}">
      <dgm:prSet/>
      <dgm:spPr/>
      <dgm:t>
        <a:bodyPr/>
        <a:lstStyle/>
        <a:p>
          <a:endParaRPr lang="en-US" sz="1100"/>
        </a:p>
      </dgm:t>
    </dgm:pt>
    <dgm:pt modelId="{25F18998-BFD1-49FB-86F3-CE71A9BCC76E}" type="sibTrans" cxnId="{796FECD7-A677-4B4C-BFD6-EC1819190861}">
      <dgm:prSet/>
      <dgm:spPr/>
      <dgm:t>
        <a:bodyPr/>
        <a:lstStyle/>
        <a:p>
          <a:endParaRPr lang="en-US" sz="1100"/>
        </a:p>
      </dgm:t>
    </dgm:pt>
    <dgm:pt modelId="{57A8F202-FCF1-42FF-B720-98A8FB6EFC1D}" type="pres">
      <dgm:prSet presAssocID="{3DE7657F-CBF2-4DBB-A723-D3FCB9666BD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B9AB09-68BE-4A22-8BDB-D026B8ACCD09}" type="pres">
      <dgm:prSet presAssocID="{299C251D-0673-4523-9DEA-E486B9F26DC3}" presName="composite" presStyleCnt="0"/>
      <dgm:spPr/>
    </dgm:pt>
    <dgm:pt modelId="{6E2323F2-426D-4BBC-AFFE-DDCA75546845}" type="pres">
      <dgm:prSet presAssocID="{299C251D-0673-4523-9DEA-E486B9F26DC3}" presName="parentText" presStyleLbl="alignNode1" presStyleIdx="0" presStyleCnt="1" custScaleY="12424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CDAD50-F872-4740-BECC-439986F356AC}" type="pres">
      <dgm:prSet presAssocID="{299C251D-0673-4523-9DEA-E486B9F26DC3}" presName="descendantText" presStyleLbl="alignAcc1" presStyleIdx="0" presStyleCnt="1" custAng="0" custScaleY="1369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F250F8-D72E-466D-9DC6-7560D1EFA264}" type="presOf" srcId="{4F8A9312-69EF-4228-92A6-85479095CD03}" destId="{4BCDAD50-F872-4740-BECC-439986F356AC}" srcOrd="0" destOrd="1" presId="urn:microsoft.com/office/officeart/2005/8/layout/chevron2"/>
    <dgm:cxn modelId="{CB16BA74-7D6C-439D-9201-EFA38B5A5F08}" type="presOf" srcId="{3DE7657F-CBF2-4DBB-A723-D3FCB9666BDF}" destId="{57A8F202-FCF1-42FF-B720-98A8FB6EFC1D}" srcOrd="0" destOrd="0" presId="urn:microsoft.com/office/officeart/2005/8/layout/chevron2"/>
    <dgm:cxn modelId="{EEDD9F09-AE7A-483B-A641-0A259E3906D5}" srcId="{3DE7657F-CBF2-4DBB-A723-D3FCB9666BDF}" destId="{299C251D-0673-4523-9DEA-E486B9F26DC3}" srcOrd="0" destOrd="0" parTransId="{161A1AE6-8423-423F-8FE6-BB6822E12D49}" sibTransId="{AE2F610B-E538-4A34-9440-F784B002053D}"/>
    <dgm:cxn modelId="{55E531A7-E7CF-45C1-8B8D-84970408F25A}" type="presOf" srcId="{9C06B37A-A39D-4A5E-9FF1-5010CC4F47CD}" destId="{4BCDAD50-F872-4740-BECC-439986F356AC}" srcOrd="0" destOrd="0" presId="urn:microsoft.com/office/officeart/2005/8/layout/chevron2"/>
    <dgm:cxn modelId="{9D9D001E-8CB6-4EB3-85D0-33707194B0AC}" srcId="{299C251D-0673-4523-9DEA-E486B9F26DC3}" destId="{9C06B37A-A39D-4A5E-9FF1-5010CC4F47CD}" srcOrd="0" destOrd="0" parTransId="{034DAA89-7A21-428A-A8B2-5BEEE024E9EA}" sibTransId="{7DFDA6D0-DB3D-4B72-9A55-E42752665E23}"/>
    <dgm:cxn modelId="{796FECD7-A677-4B4C-BFD6-EC1819190861}" srcId="{299C251D-0673-4523-9DEA-E486B9F26DC3}" destId="{4F8A9312-69EF-4228-92A6-85479095CD03}" srcOrd="1" destOrd="0" parTransId="{B14E3AB9-B484-4CD1-B81F-64E16795BFF4}" sibTransId="{25F18998-BFD1-49FB-86F3-CE71A9BCC76E}"/>
    <dgm:cxn modelId="{E7840405-3CA6-4BB8-9F4C-514308F58F9F}" type="presOf" srcId="{299C251D-0673-4523-9DEA-E486B9F26DC3}" destId="{6E2323F2-426D-4BBC-AFFE-DDCA75546845}" srcOrd="0" destOrd="0" presId="urn:microsoft.com/office/officeart/2005/8/layout/chevron2"/>
    <dgm:cxn modelId="{E026CCF7-4A68-43A9-8B54-CB32719E72E7}" type="presParOf" srcId="{57A8F202-FCF1-42FF-B720-98A8FB6EFC1D}" destId="{EAB9AB09-68BE-4A22-8BDB-D026B8ACCD09}" srcOrd="0" destOrd="0" presId="urn:microsoft.com/office/officeart/2005/8/layout/chevron2"/>
    <dgm:cxn modelId="{A2EBB908-19BA-492B-8157-667ECE6E643A}" type="presParOf" srcId="{EAB9AB09-68BE-4A22-8BDB-D026B8ACCD09}" destId="{6E2323F2-426D-4BBC-AFFE-DDCA75546845}" srcOrd="0" destOrd="0" presId="urn:microsoft.com/office/officeart/2005/8/layout/chevron2"/>
    <dgm:cxn modelId="{608CD20F-47FE-4D87-A503-0AD47D1EDB9F}" type="presParOf" srcId="{EAB9AB09-68BE-4A22-8BDB-D026B8ACCD09}" destId="{4BCDAD50-F872-4740-BECC-439986F356A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3DE7657F-CBF2-4DBB-A723-D3FCB9666BDF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9C251D-0673-4523-9DEA-E486B9F26DC3}">
      <dgm:prSet custT="1"/>
      <dgm:spPr/>
      <dgm:t>
        <a:bodyPr/>
        <a:lstStyle/>
        <a:p>
          <a:pPr rtl="0"/>
          <a:endParaRPr lang="en-US" sz="1600" dirty="0">
            <a:latin typeface="Calibri" panose="020F0502020204030204" pitchFamily="34" charset="0"/>
          </a:endParaRPr>
        </a:p>
      </dgm:t>
    </dgm:pt>
    <dgm:pt modelId="{161A1AE6-8423-423F-8FE6-BB6822E12D49}" type="parTrans" cxnId="{EEDD9F09-AE7A-483B-A641-0A259E3906D5}">
      <dgm:prSet/>
      <dgm:spPr/>
      <dgm:t>
        <a:bodyPr/>
        <a:lstStyle/>
        <a:p>
          <a:endParaRPr lang="en-US" sz="1100"/>
        </a:p>
      </dgm:t>
    </dgm:pt>
    <dgm:pt modelId="{AE2F610B-E538-4A34-9440-F784B002053D}" type="sibTrans" cxnId="{EEDD9F09-AE7A-483B-A641-0A259E3906D5}">
      <dgm:prSet/>
      <dgm:spPr/>
      <dgm:t>
        <a:bodyPr/>
        <a:lstStyle/>
        <a:p>
          <a:endParaRPr lang="en-US" sz="1100"/>
        </a:p>
      </dgm:t>
    </dgm:pt>
    <dgm:pt modelId="{9C06B37A-A39D-4A5E-9FF1-5010CC4F47CD}">
      <dgm:prSet custT="1"/>
      <dgm:spPr/>
      <dgm:t>
        <a:bodyPr/>
        <a:lstStyle/>
        <a:p>
          <a:pPr algn="ctr" rtl="1"/>
          <a:endParaRPr lang="en-US" sz="1400" dirty="0">
            <a:cs typeface="B Mitra" panose="00000400000000000000" pitchFamily="2" charset="-78"/>
          </a:endParaRPr>
        </a:p>
      </dgm:t>
    </dgm:pt>
    <dgm:pt modelId="{034DAA89-7A21-428A-A8B2-5BEEE024E9EA}" type="parTrans" cxnId="{9D9D001E-8CB6-4EB3-85D0-33707194B0AC}">
      <dgm:prSet/>
      <dgm:spPr/>
      <dgm:t>
        <a:bodyPr/>
        <a:lstStyle/>
        <a:p>
          <a:endParaRPr lang="en-US" sz="1100"/>
        </a:p>
      </dgm:t>
    </dgm:pt>
    <dgm:pt modelId="{7DFDA6D0-DB3D-4B72-9A55-E42752665E23}" type="sibTrans" cxnId="{9D9D001E-8CB6-4EB3-85D0-33707194B0AC}">
      <dgm:prSet/>
      <dgm:spPr/>
      <dgm:t>
        <a:bodyPr/>
        <a:lstStyle/>
        <a:p>
          <a:endParaRPr lang="en-US" sz="1100"/>
        </a:p>
      </dgm:t>
    </dgm:pt>
    <dgm:pt modelId="{4F8A9312-69EF-4228-92A6-85479095CD03}">
      <dgm:prSet custT="1"/>
      <dgm:spPr/>
      <dgm:t>
        <a:bodyPr/>
        <a:lstStyle/>
        <a:p>
          <a:pPr rtl="1"/>
          <a:r>
            <a:rPr lang="fa-IR" sz="1800" b="1" dirty="0" smtClean="0">
              <a:cs typeface="B Mitra" panose="00000400000000000000" pitchFamily="2" charset="-78"/>
            </a:rPr>
            <a:t>ميزان حقوق </a:t>
          </a:r>
          <a:r>
            <a:rPr lang="fa-IR" sz="1800" b="1" u="sng" dirty="0" smtClean="0">
              <a:cs typeface="B Mitra" panose="00000400000000000000" pitchFamily="2" charset="-78"/>
            </a:rPr>
            <a:t>سال  1399 </a:t>
          </a:r>
          <a:r>
            <a:rPr lang="fa-IR" sz="1800" b="1" dirty="0" smtClean="0">
              <a:cs typeface="B Mitra" panose="00000400000000000000" pitchFamily="2" charset="-78"/>
            </a:rPr>
            <a:t>كاركنان با سنوات بين 0 تا 14 سال در سه نهاد مورد بررسي</a:t>
          </a:r>
          <a:endParaRPr lang="en-US" sz="1800" b="1" u="sng" dirty="0">
            <a:cs typeface="B Mitra" panose="00000400000000000000" pitchFamily="2" charset="-78"/>
          </a:endParaRPr>
        </a:p>
      </dgm:t>
    </dgm:pt>
    <dgm:pt modelId="{B14E3AB9-B484-4CD1-B81F-64E16795BFF4}" type="parTrans" cxnId="{796FECD7-A677-4B4C-BFD6-EC1819190861}">
      <dgm:prSet/>
      <dgm:spPr/>
      <dgm:t>
        <a:bodyPr/>
        <a:lstStyle/>
        <a:p>
          <a:endParaRPr lang="en-US" sz="1100"/>
        </a:p>
      </dgm:t>
    </dgm:pt>
    <dgm:pt modelId="{25F18998-BFD1-49FB-86F3-CE71A9BCC76E}" type="sibTrans" cxnId="{796FECD7-A677-4B4C-BFD6-EC1819190861}">
      <dgm:prSet/>
      <dgm:spPr/>
      <dgm:t>
        <a:bodyPr/>
        <a:lstStyle/>
        <a:p>
          <a:endParaRPr lang="en-US" sz="1100"/>
        </a:p>
      </dgm:t>
    </dgm:pt>
    <dgm:pt modelId="{57A8F202-FCF1-42FF-B720-98A8FB6EFC1D}" type="pres">
      <dgm:prSet presAssocID="{3DE7657F-CBF2-4DBB-A723-D3FCB9666BD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B9AB09-68BE-4A22-8BDB-D026B8ACCD09}" type="pres">
      <dgm:prSet presAssocID="{299C251D-0673-4523-9DEA-E486B9F26DC3}" presName="composite" presStyleCnt="0"/>
      <dgm:spPr/>
    </dgm:pt>
    <dgm:pt modelId="{6E2323F2-426D-4BBC-AFFE-DDCA75546845}" type="pres">
      <dgm:prSet presAssocID="{299C251D-0673-4523-9DEA-E486B9F26DC3}" presName="parentText" presStyleLbl="alignNode1" presStyleIdx="0" presStyleCnt="1" custScaleY="12424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CDAD50-F872-4740-BECC-439986F356AC}" type="pres">
      <dgm:prSet presAssocID="{299C251D-0673-4523-9DEA-E486B9F26DC3}" presName="descendantText" presStyleLbl="alignAcc1" presStyleIdx="0" presStyleCnt="1" custAng="0" custScaleY="1369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9173AA-E345-48E2-B2E9-CC8F45E57664}" type="presOf" srcId="{4F8A9312-69EF-4228-92A6-85479095CD03}" destId="{4BCDAD50-F872-4740-BECC-439986F356AC}" srcOrd="0" destOrd="1" presId="urn:microsoft.com/office/officeart/2005/8/layout/chevron2"/>
    <dgm:cxn modelId="{EEDD9F09-AE7A-483B-A641-0A259E3906D5}" srcId="{3DE7657F-CBF2-4DBB-A723-D3FCB9666BDF}" destId="{299C251D-0673-4523-9DEA-E486B9F26DC3}" srcOrd="0" destOrd="0" parTransId="{161A1AE6-8423-423F-8FE6-BB6822E12D49}" sibTransId="{AE2F610B-E538-4A34-9440-F784B002053D}"/>
    <dgm:cxn modelId="{9D9D001E-8CB6-4EB3-85D0-33707194B0AC}" srcId="{299C251D-0673-4523-9DEA-E486B9F26DC3}" destId="{9C06B37A-A39D-4A5E-9FF1-5010CC4F47CD}" srcOrd="0" destOrd="0" parTransId="{034DAA89-7A21-428A-A8B2-5BEEE024E9EA}" sibTransId="{7DFDA6D0-DB3D-4B72-9A55-E42752665E23}"/>
    <dgm:cxn modelId="{796FECD7-A677-4B4C-BFD6-EC1819190861}" srcId="{299C251D-0673-4523-9DEA-E486B9F26DC3}" destId="{4F8A9312-69EF-4228-92A6-85479095CD03}" srcOrd="1" destOrd="0" parTransId="{B14E3AB9-B484-4CD1-B81F-64E16795BFF4}" sibTransId="{25F18998-BFD1-49FB-86F3-CE71A9BCC76E}"/>
    <dgm:cxn modelId="{59286789-15E3-49FE-AF12-FF55A935AAE9}" type="presOf" srcId="{299C251D-0673-4523-9DEA-E486B9F26DC3}" destId="{6E2323F2-426D-4BBC-AFFE-DDCA75546845}" srcOrd="0" destOrd="0" presId="urn:microsoft.com/office/officeart/2005/8/layout/chevron2"/>
    <dgm:cxn modelId="{37873110-F5B0-4538-AE07-FCB8C115A8EC}" type="presOf" srcId="{3DE7657F-CBF2-4DBB-A723-D3FCB9666BDF}" destId="{57A8F202-FCF1-42FF-B720-98A8FB6EFC1D}" srcOrd="0" destOrd="0" presId="urn:microsoft.com/office/officeart/2005/8/layout/chevron2"/>
    <dgm:cxn modelId="{CCB6441B-64DE-4FCA-A8E4-451513EC0688}" type="presOf" srcId="{9C06B37A-A39D-4A5E-9FF1-5010CC4F47CD}" destId="{4BCDAD50-F872-4740-BECC-439986F356AC}" srcOrd="0" destOrd="0" presId="urn:microsoft.com/office/officeart/2005/8/layout/chevron2"/>
    <dgm:cxn modelId="{3508CFC2-63AE-4E64-BC8A-D24481A33EF7}" type="presParOf" srcId="{57A8F202-FCF1-42FF-B720-98A8FB6EFC1D}" destId="{EAB9AB09-68BE-4A22-8BDB-D026B8ACCD09}" srcOrd="0" destOrd="0" presId="urn:microsoft.com/office/officeart/2005/8/layout/chevron2"/>
    <dgm:cxn modelId="{45A761E1-F785-4520-8417-0B348A38D78A}" type="presParOf" srcId="{EAB9AB09-68BE-4A22-8BDB-D026B8ACCD09}" destId="{6E2323F2-426D-4BBC-AFFE-DDCA75546845}" srcOrd="0" destOrd="0" presId="urn:microsoft.com/office/officeart/2005/8/layout/chevron2"/>
    <dgm:cxn modelId="{499FDA36-09FF-48C2-82FF-46CE95D0D1AA}" type="presParOf" srcId="{EAB9AB09-68BE-4A22-8BDB-D026B8ACCD09}" destId="{4BCDAD50-F872-4740-BECC-439986F356A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E7657F-CBF2-4DBB-A723-D3FCB9666BDF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9C251D-0673-4523-9DEA-E486B9F26DC3}">
      <dgm:prSet/>
      <dgm:spPr/>
      <dgm:t>
        <a:bodyPr/>
        <a:lstStyle/>
        <a:p>
          <a:pPr rtl="0"/>
          <a:endParaRPr lang="en-US" dirty="0">
            <a:latin typeface="Calibri" panose="020F0502020204030204" pitchFamily="34" charset="0"/>
          </a:endParaRPr>
        </a:p>
      </dgm:t>
    </dgm:pt>
    <dgm:pt modelId="{161A1AE6-8423-423F-8FE6-BB6822E12D49}" type="parTrans" cxnId="{EEDD9F09-AE7A-483B-A641-0A259E3906D5}">
      <dgm:prSet/>
      <dgm:spPr/>
      <dgm:t>
        <a:bodyPr/>
        <a:lstStyle/>
        <a:p>
          <a:endParaRPr lang="en-US"/>
        </a:p>
      </dgm:t>
    </dgm:pt>
    <dgm:pt modelId="{AE2F610B-E538-4A34-9440-F784B002053D}" type="sibTrans" cxnId="{EEDD9F09-AE7A-483B-A641-0A259E3906D5}">
      <dgm:prSet/>
      <dgm:spPr/>
      <dgm:t>
        <a:bodyPr/>
        <a:lstStyle/>
        <a:p>
          <a:endParaRPr lang="en-US"/>
        </a:p>
      </dgm:t>
    </dgm:pt>
    <dgm:pt modelId="{9C06B37A-A39D-4A5E-9FF1-5010CC4F47CD}">
      <dgm:prSet custT="1"/>
      <dgm:spPr/>
      <dgm:t>
        <a:bodyPr/>
        <a:lstStyle/>
        <a:p>
          <a:pPr algn="r" rtl="1"/>
          <a:r>
            <a:rPr lang="fa-IR" sz="2000" b="1" dirty="0" smtClean="0">
              <a:solidFill>
                <a:schemeClr val="tx1"/>
              </a:solidFill>
              <a:latin typeface="Calibri" panose="020F0502020204030204" pitchFamily="34" charset="0"/>
              <a:cs typeface="B Mitra" panose="00000400000000000000" pitchFamily="2" charset="-78"/>
            </a:rPr>
            <a:t>ج: پیشنهاد افزایش ودیعه و کمک هزینه مسکن کارکنان</a:t>
          </a:r>
          <a:endParaRPr lang="en-US" sz="2000" dirty="0">
            <a:cs typeface="B Mitra" panose="00000400000000000000" pitchFamily="2" charset="-78"/>
          </a:endParaRPr>
        </a:p>
      </dgm:t>
    </dgm:pt>
    <dgm:pt modelId="{034DAA89-7A21-428A-A8B2-5BEEE024E9EA}" type="parTrans" cxnId="{9D9D001E-8CB6-4EB3-85D0-33707194B0AC}">
      <dgm:prSet/>
      <dgm:spPr/>
      <dgm:t>
        <a:bodyPr/>
        <a:lstStyle/>
        <a:p>
          <a:endParaRPr lang="en-US"/>
        </a:p>
      </dgm:t>
    </dgm:pt>
    <dgm:pt modelId="{7DFDA6D0-DB3D-4B72-9A55-E42752665E23}" type="sibTrans" cxnId="{9D9D001E-8CB6-4EB3-85D0-33707194B0AC}">
      <dgm:prSet/>
      <dgm:spPr/>
      <dgm:t>
        <a:bodyPr/>
        <a:lstStyle/>
        <a:p>
          <a:endParaRPr lang="en-US"/>
        </a:p>
      </dgm:t>
    </dgm:pt>
    <dgm:pt modelId="{57A8F202-FCF1-42FF-B720-98A8FB6EFC1D}" type="pres">
      <dgm:prSet presAssocID="{3DE7657F-CBF2-4DBB-A723-D3FCB9666BD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B9AB09-68BE-4A22-8BDB-D026B8ACCD09}" type="pres">
      <dgm:prSet presAssocID="{299C251D-0673-4523-9DEA-E486B9F26DC3}" presName="composite" presStyleCnt="0"/>
      <dgm:spPr/>
    </dgm:pt>
    <dgm:pt modelId="{6E2323F2-426D-4BBC-AFFE-DDCA75546845}" type="pres">
      <dgm:prSet presAssocID="{299C251D-0673-4523-9DEA-E486B9F26DC3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CDAD50-F872-4740-BECC-439986F356AC}" type="pres">
      <dgm:prSet presAssocID="{299C251D-0673-4523-9DEA-E486B9F26DC3}" presName="descendantText" presStyleLbl="alignAcc1" presStyleIdx="0" presStyleCnt="1" custAng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DD9F09-AE7A-483B-A641-0A259E3906D5}" srcId="{3DE7657F-CBF2-4DBB-A723-D3FCB9666BDF}" destId="{299C251D-0673-4523-9DEA-E486B9F26DC3}" srcOrd="0" destOrd="0" parTransId="{161A1AE6-8423-423F-8FE6-BB6822E12D49}" sibTransId="{AE2F610B-E538-4A34-9440-F784B002053D}"/>
    <dgm:cxn modelId="{0332D935-EC0A-429D-9CFF-521D084FDA99}" type="presOf" srcId="{9C06B37A-A39D-4A5E-9FF1-5010CC4F47CD}" destId="{4BCDAD50-F872-4740-BECC-439986F356AC}" srcOrd="0" destOrd="0" presId="urn:microsoft.com/office/officeart/2005/8/layout/chevron2"/>
    <dgm:cxn modelId="{B07B2156-A325-4469-8EA3-4E9A2CDA6763}" type="presOf" srcId="{299C251D-0673-4523-9DEA-E486B9F26DC3}" destId="{6E2323F2-426D-4BBC-AFFE-DDCA75546845}" srcOrd="0" destOrd="0" presId="urn:microsoft.com/office/officeart/2005/8/layout/chevron2"/>
    <dgm:cxn modelId="{CDF5355A-083E-483F-802E-4E94E8EA4306}" type="presOf" srcId="{3DE7657F-CBF2-4DBB-A723-D3FCB9666BDF}" destId="{57A8F202-FCF1-42FF-B720-98A8FB6EFC1D}" srcOrd="0" destOrd="0" presId="urn:microsoft.com/office/officeart/2005/8/layout/chevron2"/>
    <dgm:cxn modelId="{9D9D001E-8CB6-4EB3-85D0-33707194B0AC}" srcId="{299C251D-0673-4523-9DEA-E486B9F26DC3}" destId="{9C06B37A-A39D-4A5E-9FF1-5010CC4F47CD}" srcOrd="0" destOrd="0" parTransId="{034DAA89-7A21-428A-A8B2-5BEEE024E9EA}" sibTransId="{7DFDA6D0-DB3D-4B72-9A55-E42752665E23}"/>
    <dgm:cxn modelId="{404FB3DD-9E0C-473E-8258-873C88FEF5BB}" type="presParOf" srcId="{57A8F202-FCF1-42FF-B720-98A8FB6EFC1D}" destId="{EAB9AB09-68BE-4A22-8BDB-D026B8ACCD09}" srcOrd="0" destOrd="0" presId="urn:microsoft.com/office/officeart/2005/8/layout/chevron2"/>
    <dgm:cxn modelId="{C23235D2-9A12-4C28-A03C-4AC58D8CBB17}" type="presParOf" srcId="{EAB9AB09-68BE-4A22-8BDB-D026B8ACCD09}" destId="{6E2323F2-426D-4BBC-AFFE-DDCA75546845}" srcOrd="0" destOrd="0" presId="urn:microsoft.com/office/officeart/2005/8/layout/chevron2"/>
    <dgm:cxn modelId="{FB9C2257-FDC5-4CEF-B00D-67CFDD50BB9F}" type="presParOf" srcId="{EAB9AB09-68BE-4A22-8BDB-D026B8ACCD09}" destId="{4BCDAD50-F872-4740-BECC-439986F356A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3DE7657F-CBF2-4DBB-A723-D3FCB9666BDF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9C251D-0673-4523-9DEA-E486B9F26DC3}">
      <dgm:prSet/>
      <dgm:spPr/>
      <dgm:t>
        <a:bodyPr/>
        <a:lstStyle/>
        <a:p>
          <a:pPr rtl="0"/>
          <a:endParaRPr lang="en-US" dirty="0">
            <a:latin typeface="Calibri" panose="020F0502020204030204" pitchFamily="34" charset="0"/>
          </a:endParaRPr>
        </a:p>
      </dgm:t>
    </dgm:pt>
    <dgm:pt modelId="{161A1AE6-8423-423F-8FE6-BB6822E12D49}" type="parTrans" cxnId="{EEDD9F09-AE7A-483B-A641-0A259E3906D5}">
      <dgm:prSet/>
      <dgm:spPr/>
      <dgm:t>
        <a:bodyPr/>
        <a:lstStyle/>
        <a:p>
          <a:pPr rtl="0"/>
          <a:endParaRPr lang="en-US"/>
        </a:p>
      </dgm:t>
    </dgm:pt>
    <dgm:pt modelId="{AE2F610B-E538-4A34-9440-F784B002053D}" type="sibTrans" cxnId="{EEDD9F09-AE7A-483B-A641-0A259E3906D5}">
      <dgm:prSet/>
      <dgm:spPr/>
      <dgm:t>
        <a:bodyPr/>
        <a:lstStyle/>
        <a:p>
          <a:pPr rtl="0"/>
          <a:endParaRPr lang="en-US"/>
        </a:p>
      </dgm:t>
    </dgm:pt>
    <dgm:pt modelId="{9C06B37A-A39D-4A5E-9FF1-5010CC4F47CD}">
      <dgm:prSet custT="1"/>
      <dgm:spPr/>
      <dgm:t>
        <a:bodyPr/>
        <a:lstStyle/>
        <a:p>
          <a:pPr algn="ctr" rtl="1"/>
          <a:r>
            <a:rPr lang="fa-IR" sz="1800" b="1" dirty="0" smtClean="0">
              <a:solidFill>
                <a:schemeClr val="accent1">
                  <a:lumMod val="75000"/>
                </a:schemeClr>
              </a:solidFill>
              <a:cs typeface="B Mitra" panose="00000400000000000000" pitchFamily="2" charset="-78"/>
            </a:rPr>
            <a:t>كاردان</a:t>
          </a:r>
          <a:endParaRPr lang="en-US" sz="1600" b="1" dirty="0">
            <a:solidFill>
              <a:schemeClr val="accent1">
                <a:lumMod val="75000"/>
              </a:schemeClr>
            </a:solidFill>
            <a:cs typeface="B Mitra" panose="00000400000000000000" pitchFamily="2" charset="-78"/>
          </a:endParaRPr>
        </a:p>
      </dgm:t>
    </dgm:pt>
    <dgm:pt modelId="{034DAA89-7A21-428A-A8B2-5BEEE024E9EA}" type="parTrans" cxnId="{9D9D001E-8CB6-4EB3-85D0-33707194B0AC}">
      <dgm:prSet/>
      <dgm:spPr/>
      <dgm:t>
        <a:bodyPr/>
        <a:lstStyle/>
        <a:p>
          <a:pPr rtl="0"/>
          <a:endParaRPr lang="en-US"/>
        </a:p>
      </dgm:t>
    </dgm:pt>
    <dgm:pt modelId="{7DFDA6D0-DB3D-4B72-9A55-E42752665E23}" type="sibTrans" cxnId="{9D9D001E-8CB6-4EB3-85D0-33707194B0AC}">
      <dgm:prSet/>
      <dgm:spPr/>
      <dgm:t>
        <a:bodyPr/>
        <a:lstStyle/>
        <a:p>
          <a:pPr rtl="0"/>
          <a:endParaRPr lang="en-US"/>
        </a:p>
      </dgm:t>
    </dgm:pt>
    <dgm:pt modelId="{57A8F202-FCF1-42FF-B720-98A8FB6EFC1D}" type="pres">
      <dgm:prSet presAssocID="{3DE7657F-CBF2-4DBB-A723-D3FCB9666BD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B9AB09-68BE-4A22-8BDB-D026B8ACCD09}" type="pres">
      <dgm:prSet presAssocID="{299C251D-0673-4523-9DEA-E486B9F26DC3}" presName="composite" presStyleCnt="0"/>
      <dgm:spPr/>
    </dgm:pt>
    <dgm:pt modelId="{6E2323F2-426D-4BBC-AFFE-DDCA75546845}" type="pres">
      <dgm:prSet presAssocID="{299C251D-0673-4523-9DEA-E486B9F26DC3}" presName="parentText" presStyleLbl="alignNode1" presStyleIdx="0" presStyleCnt="1" custLinFactX="541464" custLinFactNeighborX="6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CDAD50-F872-4740-BECC-439986F356AC}" type="pres">
      <dgm:prSet presAssocID="{299C251D-0673-4523-9DEA-E486B9F26DC3}" presName="descendantText" presStyleLbl="alignAcc1" presStyleIdx="0" presStyleCnt="1" custAng="0" custScaleX="98810" custLinFactNeighborX="-112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48702E6-AE55-4A1F-940F-CFC982EF6633}" type="presOf" srcId="{299C251D-0673-4523-9DEA-E486B9F26DC3}" destId="{6E2323F2-426D-4BBC-AFFE-DDCA75546845}" srcOrd="0" destOrd="0" presId="urn:microsoft.com/office/officeart/2005/8/layout/chevron2"/>
    <dgm:cxn modelId="{4A713F56-C6E6-4AB5-B60C-9F5E6A6D7344}" type="presOf" srcId="{3DE7657F-CBF2-4DBB-A723-D3FCB9666BDF}" destId="{57A8F202-FCF1-42FF-B720-98A8FB6EFC1D}" srcOrd="0" destOrd="0" presId="urn:microsoft.com/office/officeart/2005/8/layout/chevron2"/>
    <dgm:cxn modelId="{EEDD9F09-AE7A-483B-A641-0A259E3906D5}" srcId="{3DE7657F-CBF2-4DBB-A723-D3FCB9666BDF}" destId="{299C251D-0673-4523-9DEA-E486B9F26DC3}" srcOrd="0" destOrd="0" parTransId="{161A1AE6-8423-423F-8FE6-BB6822E12D49}" sibTransId="{AE2F610B-E538-4A34-9440-F784B002053D}"/>
    <dgm:cxn modelId="{052FDD93-FE5B-4857-B26A-80365DE4884D}" type="presOf" srcId="{9C06B37A-A39D-4A5E-9FF1-5010CC4F47CD}" destId="{4BCDAD50-F872-4740-BECC-439986F356AC}" srcOrd="0" destOrd="0" presId="urn:microsoft.com/office/officeart/2005/8/layout/chevron2"/>
    <dgm:cxn modelId="{9D9D001E-8CB6-4EB3-85D0-33707194B0AC}" srcId="{299C251D-0673-4523-9DEA-E486B9F26DC3}" destId="{9C06B37A-A39D-4A5E-9FF1-5010CC4F47CD}" srcOrd="0" destOrd="0" parTransId="{034DAA89-7A21-428A-A8B2-5BEEE024E9EA}" sibTransId="{7DFDA6D0-DB3D-4B72-9A55-E42752665E23}"/>
    <dgm:cxn modelId="{568939BB-5175-4F04-94B4-2405B69DEC33}" type="presParOf" srcId="{57A8F202-FCF1-42FF-B720-98A8FB6EFC1D}" destId="{EAB9AB09-68BE-4A22-8BDB-D026B8ACCD09}" srcOrd="0" destOrd="0" presId="urn:microsoft.com/office/officeart/2005/8/layout/chevron2"/>
    <dgm:cxn modelId="{0007FFBC-1A04-4F21-829D-F5492C6C7353}" type="presParOf" srcId="{EAB9AB09-68BE-4A22-8BDB-D026B8ACCD09}" destId="{6E2323F2-426D-4BBC-AFFE-DDCA75546845}" srcOrd="0" destOrd="0" presId="urn:microsoft.com/office/officeart/2005/8/layout/chevron2"/>
    <dgm:cxn modelId="{DAB1D891-2B9F-4AFC-9897-A63A47A53A29}" type="presParOf" srcId="{EAB9AB09-68BE-4A22-8BDB-D026B8ACCD09}" destId="{4BCDAD50-F872-4740-BECC-439986F356A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3DE7657F-CBF2-4DBB-A723-D3FCB9666BDF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9C251D-0673-4523-9DEA-E486B9F26DC3}">
      <dgm:prSet/>
      <dgm:spPr/>
      <dgm:t>
        <a:bodyPr/>
        <a:lstStyle/>
        <a:p>
          <a:pPr rtl="0"/>
          <a:endParaRPr lang="en-US" dirty="0">
            <a:latin typeface="Calibri" panose="020F0502020204030204" pitchFamily="34" charset="0"/>
          </a:endParaRPr>
        </a:p>
      </dgm:t>
    </dgm:pt>
    <dgm:pt modelId="{161A1AE6-8423-423F-8FE6-BB6822E12D49}" type="parTrans" cxnId="{EEDD9F09-AE7A-483B-A641-0A259E3906D5}">
      <dgm:prSet/>
      <dgm:spPr/>
      <dgm:t>
        <a:bodyPr/>
        <a:lstStyle/>
        <a:p>
          <a:pPr rtl="0"/>
          <a:endParaRPr lang="en-US"/>
        </a:p>
      </dgm:t>
    </dgm:pt>
    <dgm:pt modelId="{AE2F610B-E538-4A34-9440-F784B002053D}" type="sibTrans" cxnId="{EEDD9F09-AE7A-483B-A641-0A259E3906D5}">
      <dgm:prSet/>
      <dgm:spPr/>
      <dgm:t>
        <a:bodyPr/>
        <a:lstStyle/>
        <a:p>
          <a:pPr rtl="0"/>
          <a:endParaRPr lang="en-US"/>
        </a:p>
      </dgm:t>
    </dgm:pt>
    <dgm:pt modelId="{9C06B37A-A39D-4A5E-9FF1-5010CC4F47CD}">
      <dgm:prSet custT="1"/>
      <dgm:spPr/>
      <dgm:t>
        <a:bodyPr/>
        <a:lstStyle/>
        <a:p>
          <a:pPr algn="ctr" rtl="1"/>
          <a:r>
            <a:rPr lang="fa-IR" sz="1600" b="1" dirty="0" smtClean="0">
              <a:solidFill>
                <a:schemeClr val="accent1">
                  <a:lumMod val="75000"/>
                </a:schemeClr>
              </a:solidFill>
              <a:cs typeface="B Mitra" panose="00000400000000000000" pitchFamily="2" charset="-78"/>
            </a:rPr>
            <a:t>كارشناس</a:t>
          </a:r>
          <a:endParaRPr lang="en-US" sz="1600" b="1" dirty="0">
            <a:solidFill>
              <a:schemeClr val="accent1">
                <a:lumMod val="75000"/>
              </a:schemeClr>
            </a:solidFill>
            <a:cs typeface="B Mitra" panose="00000400000000000000" pitchFamily="2" charset="-78"/>
          </a:endParaRPr>
        </a:p>
      </dgm:t>
    </dgm:pt>
    <dgm:pt modelId="{034DAA89-7A21-428A-A8B2-5BEEE024E9EA}" type="parTrans" cxnId="{9D9D001E-8CB6-4EB3-85D0-33707194B0AC}">
      <dgm:prSet/>
      <dgm:spPr/>
      <dgm:t>
        <a:bodyPr/>
        <a:lstStyle/>
        <a:p>
          <a:pPr rtl="0"/>
          <a:endParaRPr lang="en-US"/>
        </a:p>
      </dgm:t>
    </dgm:pt>
    <dgm:pt modelId="{7DFDA6D0-DB3D-4B72-9A55-E42752665E23}" type="sibTrans" cxnId="{9D9D001E-8CB6-4EB3-85D0-33707194B0AC}">
      <dgm:prSet/>
      <dgm:spPr/>
      <dgm:t>
        <a:bodyPr/>
        <a:lstStyle/>
        <a:p>
          <a:pPr rtl="0"/>
          <a:endParaRPr lang="en-US"/>
        </a:p>
      </dgm:t>
    </dgm:pt>
    <dgm:pt modelId="{57A8F202-FCF1-42FF-B720-98A8FB6EFC1D}" type="pres">
      <dgm:prSet presAssocID="{3DE7657F-CBF2-4DBB-A723-D3FCB9666BD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B9AB09-68BE-4A22-8BDB-D026B8ACCD09}" type="pres">
      <dgm:prSet presAssocID="{299C251D-0673-4523-9DEA-E486B9F26DC3}" presName="composite" presStyleCnt="0"/>
      <dgm:spPr/>
    </dgm:pt>
    <dgm:pt modelId="{6E2323F2-426D-4BBC-AFFE-DDCA75546845}" type="pres">
      <dgm:prSet presAssocID="{299C251D-0673-4523-9DEA-E486B9F26DC3}" presName="parentText" presStyleLbl="alignNode1" presStyleIdx="0" presStyleCnt="1" custLinFactX="541464" custLinFactNeighborX="6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CDAD50-F872-4740-BECC-439986F356AC}" type="pres">
      <dgm:prSet presAssocID="{299C251D-0673-4523-9DEA-E486B9F26DC3}" presName="descendantText" presStyleLbl="alignAcc1" presStyleIdx="0" presStyleCnt="1" custAng="0" custScaleX="98810" custLinFactNeighborX="-112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78C50D1-FD5E-43C0-A58D-A8610D8A6137}" type="presOf" srcId="{3DE7657F-CBF2-4DBB-A723-D3FCB9666BDF}" destId="{57A8F202-FCF1-42FF-B720-98A8FB6EFC1D}" srcOrd="0" destOrd="0" presId="urn:microsoft.com/office/officeart/2005/8/layout/chevron2"/>
    <dgm:cxn modelId="{EEDD9F09-AE7A-483B-A641-0A259E3906D5}" srcId="{3DE7657F-CBF2-4DBB-A723-D3FCB9666BDF}" destId="{299C251D-0673-4523-9DEA-E486B9F26DC3}" srcOrd="0" destOrd="0" parTransId="{161A1AE6-8423-423F-8FE6-BB6822E12D49}" sibTransId="{AE2F610B-E538-4A34-9440-F784B002053D}"/>
    <dgm:cxn modelId="{3E7E027A-964D-4F8B-AF9D-A37B679ACCA9}" type="presOf" srcId="{9C06B37A-A39D-4A5E-9FF1-5010CC4F47CD}" destId="{4BCDAD50-F872-4740-BECC-439986F356AC}" srcOrd="0" destOrd="0" presId="urn:microsoft.com/office/officeart/2005/8/layout/chevron2"/>
    <dgm:cxn modelId="{9D9D001E-8CB6-4EB3-85D0-33707194B0AC}" srcId="{299C251D-0673-4523-9DEA-E486B9F26DC3}" destId="{9C06B37A-A39D-4A5E-9FF1-5010CC4F47CD}" srcOrd="0" destOrd="0" parTransId="{034DAA89-7A21-428A-A8B2-5BEEE024E9EA}" sibTransId="{7DFDA6D0-DB3D-4B72-9A55-E42752665E23}"/>
    <dgm:cxn modelId="{DEF45F46-9A84-4C35-B245-1A95E66728AF}" type="presOf" srcId="{299C251D-0673-4523-9DEA-E486B9F26DC3}" destId="{6E2323F2-426D-4BBC-AFFE-DDCA75546845}" srcOrd="0" destOrd="0" presId="urn:microsoft.com/office/officeart/2005/8/layout/chevron2"/>
    <dgm:cxn modelId="{EE6ABEF9-F532-41AE-BC91-72DA3229D0FB}" type="presParOf" srcId="{57A8F202-FCF1-42FF-B720-98A8FB6EFC1D}" destId="{EAB9AB09-68BE-4A22-8BDB-D026B8ACCD09}" srcOrd="0" destOrd="0" presId="urn:microsoft.com/office/officeart/2005/8/layout/chevron2"/>
    <dgm:cxn modelId="{5A4E9BB2-5582-4B53-A32D-FB0BC59D374E}" type="presParOf" srcId="{EAB9AB09-68BE-4A22-8BDB-D026B8ACCD09}" destId="{6E2323F2-426D-4BBC-AFFE-DDCA75546845}" srcOrd="0" destOrd="0" presId="urn:microsoft.com/office/officeart/2005/8/layout/chevron2"/>
    <dgm:cxn modelId="{F0EE360B-B34D-4273-97DD-56B4CE5A3F27}" type="presParOf" srcId="{EAB9AB09-68BE-4A22-8BDB-D026B8ACCD09}" destId="{4BCDAD50-F872-4740-BECC-439986F356A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3DE7657F-CBF2-4DBB-A723-D3FCB9666BDF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9C251D-0673-4523-9DEA-E486B9F26DC3}">
      <dgm:prSet custT="1"/>
      <dgm:spPr/>
      <dgm:t>
        <a:bodyPr/>
        <a:lstStyle/>
        <a:p>
          <a:pPr rtl="0"/>
          <a:endParaRPr lang="en-US" sz="1600" dirty="0">
            <a:latin typeface="Calibri" panose="020F0502020204030204" pitchFamily="34" charset="0"/>
          </a:endParaRPr>
        </a:p>
      </dgm:t>
    </dgm:pt>
    <dgm:pt modelId="{161A1AE6-8423-423F-8FE6-BB6822E12D49}" type="parTrans" cxnId="{EEDD9F09-AE7A-483B-A641-0A259E3906D5}">
      <dgm:prSet/>
      <dgm:spPr/>
      <dgm:t>
        <a:bodyPr/>
        <a:lstStyle/>
        <a:p>
          <a:endParaRPr lang="en-US" sz="1100"/>
        </a:p>
      </dgm:t>
    </dgm:pt>
    <dgm:pt modelId="{AE2F610B-E538-4A34-9440-F784B002053D}" type="sibTrans" cxnId="{EEDD9F09-AE7A-483B-A641-0A259E3906D5}">
      <dgm:prSet/>
      <dgm:spPr/>
      <dgm:t>
        <a:bodyPr/>
        <a:lstStyle/>
        <a:p>
          <a:endParaRPr lang="en-US" sz="1100"/>
        </a:p>
      </dgm:t>
    </dgm:pt>
    <dgm:pt modelId="{9C06B37A-A39D-4A5E-9FF1-5010CC4F47CD}">
      <dgm:prSet custT="1"/>
      <dgm:spPr/>
      <dgm:t>
        <a:bodyPr/>
        <a:lstStyle/>
        <a:p>
          <a:pPr algn="ctr" rtl="1"/>
          <a:endParaRPr lang="en-US" sz="1400" dirty="0">
            <a:cs typeface="B Mitra" panose="00000400000000000000" pitchFamily="2" charset="-78"/>
          </a:endParaRPr>
        </a:p>
      </dgm:t>
    </dgm:pt>
    <dgm:pt modelId="{034DAA89-7A21-428A-A8B2-5BEEE024E9EA}" type="parTrans" cxnId="{9D9D001E-8CB6-4EB3-85D0-33707194B0AC}">
      <dgm:prSet/>
      <dgm:spPr/>
      <dgm:t>
        <a:bodyPr/>
        <a:lstStyle/>
        <a:p>
          <a:endParaRPr lang="en-US" sz="1100"/>
        </a:p>
      </dgm:t>
    </dgm:pt>
    <dgm:pt modelId="{7DFDA6D0-DB3D-4B72-9A55-E42752665E23}" type="sibTrans" cxnId="{9D9D001E-8CB6-4EB3-85D0-33707194B0AC}">
      <dgm:prSet/>
      <dgm:spPr/>
      <dgm:t>
        <a:bodyPr/>
        <a:lstStyle/>
        <a:p>
          <a:endParaRPr lang="en-US" sz="1100"/>
        </a:p>
      </dgm:t>
    </dgm:pt>
    <dgm:pt modelId="{4F8A9312-69EF-4228-92A6-85479095CD03}">
      <dgm:prSet custT="1"/>
      <dgm:spPr/>
      <dgm:t>
        <a:bodyPr/>
        <a:lstStyle/>
        <a:p>
          <a:pPr rtl="1"/>
          <a:r>
            <a:rPr lang="fa-IR" sz="1800" b="1" dirty="0" smtClean="0">
              <a:cs typeface="B Mitra" panose="00000400000000000000" pitchFamily="2" charset="-78"/>
            </a:rPr>
            <a:t>پيش بيني وضعيت حقوقي براي افراد جديد الاستخدامي كه در سال 1399 استخدام شده اند</a:t>
          </a:r>
          <a:endParaRPr lang="en-US" sz="1800" b="1" dirty="0">
            <a:cs typeface="B Mitra" panose="00000400000000000000" pitchFamily="2" charset="-78"/>
          </a:endParaRPr>
        </a:p>
      </dgm:t>
    </dgm:pt>
    <dgm:pt modelId="{B14E3AB9-B484-4CD1-B81F-64E16795BFF4}" type="parTrans" cxnId="{796FECD7-A677-4B4C-BFD6-EC1819190861}">
      <dgm:prSet/>
      <dgm:spPr/>
      <dgm:t>
        <a:bodyPr/>
        <a:lstStyle/>
        <a:p>
          <a:endParaRPr lang="en-US" sz="1100"/>
        </a:p>
      </dgm:t>
    </dgm:pt>
    <dgm:pt modelId="{25F18998-BFD1-49FB-86F3-CE71A9BCC76E}" type="sibTrans" cxnId="{796FECD7-A677-4B4C-BFD6-EC1819190861}">
      <dgm:prSet/>
      <dgm:spPr/>
      <dgm:t>
        <a:bodyPr/>
        <a:lstStyle/>
        <a:p>
          <a:endParaRPr lang="en-US" sz="1100"/>
        </a:p>
      </dgm:t>
    </dgm:pt>
    <dgm:pt modelId="{57A8F202-FCF1-42FF-B720-98A8FB6EFC1D}" type="pres">
      <dgm:prSet presAssocID="{3DE7657F-CBF2-4DBB-A723-D3FCB9666BD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B9AB09-68BE-4A22-8BDB-D026B8ACCD09}" type="pres">
      <dgm:prSet presAssocID="{299C251D-0673-4523-9DEA-E486B9F26DC3}" presName="composite" presStyleCnt="0"/>
      <dgm:spPr/>
    </dgm:pt>
    <dgm:pt modelId="{6E2323F2-426D-4BBC-AFFE-DDCA75546845}" type="pres">
      <dgm:prSet presAssocID="{299C251D-0673-4523-9DEA-E486B9F26DC3}" presName="parentText" presStyleLbl="alignNode1" presStyleIdx="0" presStyleCnt="1" custScaleY="12424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CDAD50-F872-4740-BECC-439986F356AC}" type="pres">
      <dgm:prSet presAssocID="{299C251D-0673-4523-9DEA-E486B9F26DC3}" presName="descendantText" presStyleLbl="alignAcc1" presStyleIdx="0" presStyleCnt="1" custAng="0" custScaleY="1369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940214E-7D04-452C-8A09-78A930B76213}" type="presOf" srcId="{4F8A9312-69EF-4228-92A6-85479095CD03}" destId="{4BCDAD50-F872-4740-BECC-439986F356AC}" srcOrd="0" destOrd="1" presId="urn:microsoft.com/office/officeart/2005/8/layout/chevron2"/>
    <dgm:cxn modelId="{EEDD9F09-AE7A-483B-A641-0A259E3906D5}" srcId="{3DE7657F-CBF2-4DBB-A723-D3FCB9666BDF}" destId="{299C251D-0673-4523-9DEA-E486B9F26DC3}" srcOrd="0" destOrd="0" parTransId="{161A1AE6-8423-423F-8FE6-BB6822E12D49}" sibTransId="{AE2F610B-E538-4A34-9440-F784B002053D}"/>
    <dgm:cxn modelId="{A1A51198-3195-4FF1-8E3E-3FC846C06F0D}" type="presOf" srcId="{9C06B37A-A39D-4A5E-9FF1-5010CC4F47CD}" destId="{4BCDAD50-F872-4740-BECC-439986F356AC}" srcOrd="0" destOrd="0" presId="urn:microsoft.com/office/officeart/2005/8/layout/chevron2"/>
    <dgm:cxn modelId="{9D9D001E-8CB6-4EB3-85D0-33707194B0AC}" srcId="{299C251D-0673-4523-9DEA-E486B9F26DC3}" destId="{9C06B37A-A39D-4A5E-9FF1-5010CC4F47CD}" srcOrd="0" destOrd="0" parTransId="{034DAA89-7A21-428A-A8B2-5BEEE024E9EA}" sibTransId="{7DFDA6D0-DB3D-4B72-9A55-E42752665E23}"/>
    <dgm:cxn modelId="{42BB99BD-05FC-4596-BA37-F0D48EEE6705}" type="presOf" srcId="{299C251D-0673-4523-9DEA-E486B9F26DC3}" destId="{6E2323F2-426D-4BBC-AFFE-DDCA75546845}" srcOrd="0" destOrd="0" presId="urn:microsoft.com/office/officeart/2005/8/layout/chevron2"/>
    <dgm:cxn modelId="{796FECD7-A677-4B4C-BFD6-EC1819190861}" srcId="{299C251D-0673-4523-9DEA-E486B9F26DC3}" destId="{4F8A9312-69EF-4228-92A6-85479095CD03}" srcOrd="1" destOrd="0" parTransId="{B14E3AB9-B484-4CD1-B81F-64E16795BFF4}" sibTransId="{25F18998-BFD1-49FB-86F3-CE71A9BCC76E}"/>
    <dgm:cxn modelId="{15CEDE95-8D3D-4712-885C-A5FAED0D5643}" type="presOf" srcId="{3DE7657F-CBF2-4DBB-A723-D3FCB9666BDF}" destId="{57A8F202-FCF1-42FF-B720-98A8FB6EFC1D}" srcOrd="0" destOrd="0" presId="urn:microsoft.com/office/officeart/2005/8/layout/chevron2"/>
    <dgm:cxn modelId="{27BDA758-A78C-4466-A47C-815BCBAFF0EC}" type="presParOf" srcId="{57A8F202-FCF1-42FF-B720-98A8FB6EFC1D}" destId="{EAB9AB09-68BE-4A22-8BDB-D026B8ACCD09}" srcOrd="0" destOrd="0" presId="urn:microsoft.com/office/officeart/2005/8/layout/chevron2"/>
    <dgm:cxn modelId="{BAE22102-B190-4F70-84E3-B2C67F8EC97B}" type="presParOf" srcId="{EAB9AB09-68BE-4A22-8BDB-D026B8ACCD09}" destId="{6E2323F2-426D-4BBC-AFFE-DDCA75546845}" srcOrd="0" destOrd="0" presId="urn:microsoft.com/office/officeart/2005/8/layout/chevron2"/>
    <dgm:cxn modelId="{68E5F6BA-423D-4EBE-B76B-FAD883F0313A}" type="presParOf" srcId="{EAB9AB09-68BE-4A22-8BDB-D026B8ACCD09}" destId="{4BCDAD50-F872-4740-BECC-439986F356A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3DE7657F-CBF2-4DBB-A723-D3FCB9666BDF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9C251D-0673-4523-9DEA-E486B9F26DC3}">
      <dgm:prSet/>
      <dgm:spPr/>
      <dgm:t>
        <a:bodyPr/>
        <a:lstStyle/>
        <a:p>
          <a:pPr rtl="0"/>
          <a:endParaRPr lang="en-US" dirty="0">
            <a:latin typeface="Calibri" panose="020F0502020204030204" pitchFamily="34" charset="0"/>
          </a:endParaRPr>
        </a:p>
      </dgm:t>
    </dgm:pt>
    <dgm:pt modelId="{161A1AE6-8423-423F-8FE6-BB6822E12D49}" type="parTrans" cxnId="{EEDD9F09-AE7A-483B-A641-0A259E3906D5}">
      <dgm:prSet/>
      <dgm:spPr/>
      <dgm:t>
        <a:bodyPr/>
        <a:lstStyle/>
        <a:p>
          <a:pPr rtl="0"/>
          <a:endParaRPr lang="en-US"/>
        </a:p>
      </dgm:t>
    </dgm:pt>
    <dgm:pt modelId="{AE2F610B-E538-4A34-9440-F784B002053D}" type="sibTrans" cxnId="{EEDD9F09-AE7A-483B-A641-0A259E3906D5}">
      <dgm:prSet/>
      <dgm:spPr/>
      <dgm:t>
        <a:bodyPr/>
        <a:lstStyle/>
        <a:p>
          <a:pPr rtl="0"/>
          <a:endParaRPr lang="en-US"/>
        </a:p>
      </dgm:t>
    </dgm:pt>
    <dgm:pt modelId="{9C06B37A-A39D-4A5E-9FF1-5010CC4F47CD}">
      <dgm:prSet custT="1"/>
      <dgm:spPr/>
      <dgm:t>
        <a:bodyPr/>
        <a:lstStyle/>
        <a:p>
          <a:pPr algn="ctr" rtl="1"/>
          <a:r>
            <a:rPr lang="fa-IR" sz="1800" b="1" dirty="0" smtClean="0">
              <a:solidFill>
                <a:schemeClr val="accent1">
                  <a:lumMod val="75000"/>
                </a:schemeClr>
              </a:solidFill>
              <a:cs typeface="B Mitra" panose="00000400000000000000" pitchFamily="2" charset="-78"/>
            </a:rPr>
            <a:t>كاردان</a:t>
          </a:r>
          <a:endParaRPr lang="en-US" sz="1600" b="1" dirty="0">
            <a:solidFill>
              <a:schemeClr val="accent1">
                <a:lumMod val="75000"/>
              </a:schemeClr>
            </a:solidFill>
            <a:cs typeface="B Mitra" panose="00000400000000000000" pitchFamily="2" charset="-78"/>
          </a:endParaRPr>
        </a:p>
      </dgm:t>
    </dgm:pt>
    <dgm:pt modelId="{034DAA89-7A21-428A-A8B2-5BEEE024E9EA}" type="parTrans" cxnId="{9D9D001E-8CB6-4EB3-85D0-33707194B0AC}">
      <dgm:prSet/>
      <dgm:spPr/>
      <dgm:t>
        <a:bodyPr/>
        <a:lstStyle/>
        <a:p>
          <a:pPr rtl="0"/>
          <a:endParaRPr lang="en-US"/>
        </a:p>
      </dgm:t>
    </dgm:pt>
    <dgm:pt modelId="{7DFDA6D0-DB3D-4B72-9A55-E42752665E23}" type="sibTrans" cxnId="{9D9D001E-8CB6-4EB3-85D0-33707194B0AC}">
      <dgm:prSet/>
      <dgm:spPr/>
      <dgm:t>
        <a:bodyPr/>
        <a:lstStyle/>
        <a:p>
          <a:pPr rtl="0"/>
          <a:endParaRPr lang="en-US"/>
        </a:p>
      </dgm:t>
    </dgm:pt>
    <dgm:pt modelId="{57A8F202-FCF1-42FF-B720-98A8FB6EFC1D}" type="pres">
      <dgm:prSet presAssocID="{3DE7657F-CBF2-4DBB-A723-D3FCB9666BD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B9AB09-68BE-4A22-8BDB-D026B8ACCD09}" type="pres">
      <dgm:prSet presAssocID="{299C251D-0673-4523-9DEA-E486B9F26DC3}" presName="composite" presStyleCnt="0"/>
      <dgm:spPr/>
    </dgm:pt>
    <dgm:pt modelId="{6E2323F2-426D-4BBC-AFFE-DDCA75546845}" type="pres">
      <dgm:prSet presAssocID="{299C251D-0673-4523-9DEA-E486B9F26DC3}" presName="parentText" presStyleLbl="alignNode1" presStyleIdx="0" presStyleCnt="1" custLinFactX="541464" custLinFactNeighborX="6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CDAD50-F872-4740-BECC-439986F356AC}" type="pres">
      <dgm:prSet presAssocID="{299C251D-0673-4523-9DEA-E486B9F26DC3}" presName="descendantText" presStyleLbl="alignAcc1" presStyleIdx="0" presStyleCnt="1" custAng="0" custScaleX="98810" custLinFactNeighborX="-112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B26F9A6-D90D-4D82-9DF1-74D9DBAF88CC}" type="presOf" srcId="{3DE7657F-CBF2-4DBB-A723-D3FCB9666BDF}" destId="{57A8F202-FCF1-42FF-B720-98A8FB6EFC1D}" srcOrd="0" destOrd="0" presId="urn:microsoft.com/office/officeart/2005/8/layout/chevron2"/>
    <dgm:cxn modelId="{EEDD9F09-AE7A-483B-A641-0A259E3906D5}" srcId="{3DE7657F-CBF2-4DBB-A723-D3FCB9666BDF}" destId="{299C251D-0673-4523-9DEA-E486B9F26DC3}" srcOrd="0" destOrd="0" parTransId="{161A1AE6-8423-423F-8FE6-BB6822E12D49}" sibTransId="{AE2F610B-E538-4A34-9440-F784B002053D}"/>
    <dgm:cxn modelId="{B20FCA40-ED86-4E2A-BAD4-FBB3C765F1E2}" type="presOf" srcId="{9C06B37A-A39D-4A5E-9FF1-5010CC4F47CD}" destId="{4BCDAD50-F872-4740-BECC-439986F356AC}" srcOrd="0" destOrd="0" presId="urn:microsoft.com/office/officeart/2005/8/layout/chevron2"/>
    <dgm:cxn modelId="{9D9D001E-8CB6-4EB3-85D0-33707194B0AC}" srcId="{299C251D-0673-4523-9DEA-E486B9F26DC3}" destId="{9C06B37A-A39D-4A5E-9FF1-5010CC4F47CD}" srcOrd="0" destOrd="0" parTransId="{034DAA89-7A21-428A-A8B2-5BEEE024E9EA}" sibTransId="{7DFDA6D0-DB3D-4B72-9A55-E42752665E23}"/>
    <dgm:cxn modelId="{F58F207A-49B3-4FEA-8C13-DBA1BDADBC3E}" type="presOf" srcId="{299C251D-0673-4523-9DEA-E486B9F26DC3}" destId="{6E2323F2-426D-4BBC-AFFE-DDCA75546845}" srcOrd="0" destOrd="0" presId="urn:microsoft.com/office/officeart/2005/8/layout/chevron2"/>
    <dgm:cxn modelId="{1CFAAFF7-8BB3-438D-BA6C-5CA2C2FCDA4A}" type="presParOf" srcId="{57A8F202-FCF1-42FF-B720-98A8FB6EFC1D}" destId="{EAB9AB09-68BE-4A22-8BDB-D026B8ACCD09}" srcOrd="0" destOrd="0" presId="urn:microsoft.com/office/officeart/2005/8/layout/chevron2"/>
    <dgm:cxn modelId="{8A4E94F0-4E5A-406D-B62D-0F6EF9930B63}" type="presParOf" srcId="{EAB9AB09-68BE-4A22-8BDB-D026B8ACCD09}" destId="{6E2323F2-426D-4BBC-AFFE-DDCA75546845}" srcOrd="0" destOrd="0" presId="urn:microsoft.com/office/officeart/2005/8/layout/chevron2"/>
    <dgm:cxn modelId="{4B0E8DAB-0421-4CBC-8022-D1A4164D9C16}" type="presParOf" srcId="{EAB9AB09-68BE-4A22-8BDB-D026B8ACCD09}" destId="{4BCDAD50-F872-4740-BECC-439986F356A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3DE7657F-CBF2-4DBB-A723-D3FCB9666BDF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9C251D-0673-4523-9DEA-E486B9F26DC3}">
      <dgm:prSet/>
      <dgm:spPr/>
      <dgm:t>
        <a:bodyPr/>
        <a:lstStyle/>
        <a:p>
          <a:pPr rtl="0"/>
          <a:endParaRPr lang="en-US" dirty="0">
            <a:latin typeface="Calibri" panose="020F0502020204030204" pitchFamily="34" charset="0"/>
          </a:endParaRPr>
        </a:p>
      </dgm:t>
    </dgm:pt>
    <dgm:pt modelId="{161A1AE6-8423-423F-8FE6-BB6822E12D49}" type="parTrans" cxnId="{EEDD9F09-AE7A-483B-A641-0A259E3906D5}">
      <dgm:prSet/>
      <dgm:spPr/>
      <dgm:t>
        <a:bodyPr/>
        <a:lstStyle/>
        <a:p>
          <a:pPr rtl="0"/>
          <a:endParaRPr lang="en-US"/>
        </a:p>
      </dgm:t>
    </dgm:pt>
    <dgm:pt modelId="{AE2F610B-E538-4A34-9440-F784B002053D}" type="sibTrans" cxnId="{EEDD9F09-AE7A-483B-A641-0A259E3906D5}">
      <dgm:prSet/>
      <dgm:spPr/>
      <dgm:t>
        <a:bodyPr/>
        <a:lstStyle/>
        <a:p>
          <a:pPr rtl="0"/>
          <a:endParaRPr lang="en-US"/>
        </a:p>
      </dgm:t>
    </dgm:pt>
    <dgm:pt modelId="{9C06B37A-A39D-4A5E-9FF1-5010CC4F47CD}">
      <dgm:prSet custT="1"/>
      <dgm:spPr/>
      <dgm:t>
        <a:bodyPr/>
        <a:lstStyle/>
        <a:p>
          <a:pPr algn="ctr" rtl="1"/>
          <a:r>
            <a:rPr lang="fa-IR" sz="1800" b="1" dirty="0" smtClean="0">
              <a:solidFill>
                <a:schemeClr val="accent1">
                  <a:lumMod val="75000"/>
                </a:schemeClr>
              </a:solidFill>
              <a:cs typeface="B Mitra" panose="00000400000000000000" pitchFamily="2" charset="-78"/>
            </a:rPr>
            <a:t>كارشناس</a:t>
          </a:r>
          <a:endParaRPr lang="en-US" sz="1600" b="1" dirty="0">
            <a:solidFill>
              <a:schemeClr val="accent1">
                <a:lumMod val="75000"/>
              </a:schemeClr>
            </a:solidFill>
            <a:cs typeface="B Mitra" panose="00000400000000000000" pitchFamily="2" charset="-78"/>
          </a:endParaRPr>
        </a:p>
      </dgm:t>
    </dgm:pt>
    <dgm:pt modelId="{034DAA89-7A21-428A-A8B2-5BEEE024E9EA}" type="parTrans" cxnId="{9D9D001E-8CB6-4EB3-85D0-33707194B0AC}">
      <dgm:prSet/>
      <dgm:spPr/>
      <dgm:t>
        <a:bodyPr/>
        <a:lstStyle/>
        <a:p>
          <a:pPr rtl="0"/>
          <a:endParaRPr lang="en-US"/>
        </a:p>
      </dgm:t>
    </dgm:pt>
    <dgm:pt modelId="{7DFDA6D0-DB3D-4B72-9A55-E42752665E23}" type="sibTrans" cxnId="{9D9D001E-8CB6-4EB3-85D0-33707194B0AC}">
      <dgm:prSet/>
      <dgm:spPr/>
      <dgm:t>
        <a:bodyPr/>
        <a:lstStyle/>
        <a:p>
          <a:pPr rtl="0"/>
          <a:endParaRPr lang="en-US"/>
        </a:p>
      </dgm:t>
    </dgm:pt>
    <dgm:pt modelId="{57A8F202-FCF1-42FF-B720-98A8FB6EFC1D}" type="pres">
      <dgm:prSet presAssocID="{3DE7657F-CBF2-4DBB-A723-D3FCB9666BD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B9AB09-68BE-4A22-8BDB-D026B8ACCD09}" type="pres">
      <dgm:prSet presAssocID="{299C251D-0673-4523-9DEA-E486B9F26DC3}" presName="composite" presStyleCnt="0"/>
      <dgm:spPr/>
    </dgm:pt>
    <dgm:pt modelId="{6E2323F2-426D-4BBC-AFFE-DDCA75546845}" type="pres">
      <dgm:prSet presAssocID="{299C251D-0673-4523-9DEA-E486B9F26DC3}" presName="parentText" presStyleLbl="alignNode1" presStyleIdx="0" presStyleCnt="1" custLinFactX="541464" custLinFactNeighborX="6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CDAD50-F872-4740-BECC-439986F356AC}" type="pres">
      <dgm:prSet presAssocID="{299C251D-0673-4523-9DEA-E486B9F26DC3}" presName="descendantText" presStyleLbl="alignAcc1" presStyleIdx="0" presStyleCnt="1" custAng="0" custScaleX="98810" custLinFactNeighborX="-112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DD9F09-AE7A-483B-A641-0A259E3906D5}" srcId="{3DE7657F-CBF2-4DBB-A723-D3FCB9666BDF}" destId="{299C251D-0673-4523-9DEA-E486B9F26DC3}" srcOrd="0" destOrd="0" parTransId="{161A1AE6-8423-423F-8FE6-BB6822E12D49}" sibTransId="{AE2F610B-E538-4A34-9440-F784B002053D}"/>
    <dgm:cxn modelId="{8EB2CCF2-FDFA-4E8D-AB3E-59177BF12242}" type="presOf" srcId="{3DE7657F-CBF2-4DBB-A723-D3FCB9666BDF}" destId="{57A8F202-FCF1-42FF-B720-98A8FB6EFC1D}" srcOrd="0" destOrd="0" presId="urn:microsoft.com/office/officeart/2005/8/layout/chevron2"/>
    <dgm:cxn modelId="{9D9D001E-8CB6-4EB3-85D0-33707194B0AC}" srcId="{299C251D-0673-4523-9DEA-E486B9F26DC3}" destId="{9C06B37A-A39D-4A5E-9FF1-5010CC4F47CD}" srcOrd="0" destOrd="0" parTransId="{034DAA89-7A21-428A-A8B2-5BEEE024E9EA}" sibTransId="{7DFDA6D0-DB3D-4B72-9A55-E42752665E23}"/>
    <dgm:cxn modelId="{A38EF257-CCE4-4221-99FB-5FAAD0D9F746}" type="presOf" srcId="{9C06B37A-A39D-4A5E-9FF1-5010CC4F47CD}" destId="{4BCDAD50-F872-4740-BECC-439986F356AC}" srcOrd="0" destOrd="0" presId="urn:microsoft.com/office/officeart/2005/8/layout/chevron2"/>
    <dgm:cxn modelId="{0CA0281F-77C6-414A-AF0B-5B25623625C5}" type="presOf" srcId="{299C251D-0673-4523-9DEA-E486B9F26DC3}" destId="{6E2323F2-426D-4BBC-AFFE-DDCA75546845}" srcOrd="0" destOrd="0" presId="urn:microsoft.com/office/officeart/2005/8/layout/chevron2"/>
    <dgm:cxn modelId="{AA1BE68A-CB06-49E5-A99F-D7D78E03344A}" type="presParOf" srcId="{57A8F202-FCF1-42FF-B720-98A8FB6EFC1D}" destId="{EAB9AB09-68BE-4A22-8BDB-D026B8ACCD09}" srcOrd="0" destOrd="0" presId="urn:microsoft.com/office/officeart/2005/8/layout/chevron2"/>
    <dgm:cxn modelId="{8C610820-C8BC-4507-8009-A3661D0D9D36}" type="presParOf" srcId="{EAB9AB09-68BE-4A22-8BDB-D026B8ACCD09}" destId="{6E2323F2-426D-4BBC-AFFE-DDCA75546845}" srcOrd="0" destOrd="0" presId="urn:microsoft.com/office/officeart/2005/8/layout/chevron2"/>
    <dgm:cxn modelId="{22C9E021-0306-4D2B-AF1A-627D86EC1B3B}" type="presParOf" srcId="{EAB9AB09-68BE-4A22-8BDB-D026B8ACCD09}" destId="{4BCDAD50-F872-4740-BECC-439986F356A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E7657F-CBF2-4DBB-A723-D3FCB9666BDF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9C251D-0673-4523-9DEA-E486B9F26DC3}">
      <dgm:prSet/>
      <dgm:spPr/>
      <dgm:t>
        <a:bodyPr/>
        <a:lstStyle/>
        <a:p>
          <a:pPr rtl="0"/>
          <a:endParaRPr lang="en-US" dirty="0">
            <a:latin typeface="Calibri" panose="020F0502020204030204" pitchFamily="34" charset="0"/>
          </a:endParaRPr>
        </a:p>
      </dgm:t>
    </dgm:pt>
    <dgm:pt modelId="{161A1AE6-8423-423F-8FE6-BB6822E12D49}" type="parTrans" cxnId="{EEDD9F09-AE7A-483B-A641-0A259E3906D5}">
      <dgm:prSet/>
      <dgm:spPr/>
      <dgm:t>
        <a:bodyPr/>
        <a:lstStyle/>
        <a:p>
          <a:endParaRPr lang="en-US"/>
        </a:p>
      </dgm:t>
    </dgm:pt>
    <dgm:pt modelId="{AE2F610B-E538-4A34-9440-F784B002053D}" type="sibTrans" cxnId="{EEDD9F09-AE7A-483B-A641-0A259E3906D5}">
      <dgm:prSet/>
      <dgm:spPr/>
      <dgm:t>
        <a:bodyPr/>
        <a:lstStyle/>
        <a:p>
          <a:endParaRPr lang="en-US"/>
        </a:p>
      </dgm:t>
    </dgm:pt>
    <dgm:pt modelId="{9C06B37A-A39D-4A5E-9FF1-5010CC4F47CD}">
      <dgm:prSet custT="1"/>
      <dgm:spPr/>
      <dgm:t>
        <a:bodyPr/>
        <a:lstStyle/>
        <a:p>
          <a:pPr algn="r" rtl="1"/>
          <a:r>
            <a:rPr lang="fa-IR" sz="2400" b="1" dirty="0" smtClean="0">
              <a:solidFill>
                <a:schemeClr val="tx1"/>
              </a:solidFill>
              <a:latin typeface="Calibri" panose="020F0502020204030204" pitchFamily="34" charset="0"/>
              <a:cs typeface="B Mitra" panose="00000400000000000000" pitchFamily="2" charset="-78"/>
            </a:rPr>
            <a:t>د: جدول پیش بینی افزایش و تغییرات حقوق</a:t>
          </a:r>
          <a:endParaRPr lang="en-US" sz="2400" dirty="0">
            <a:cs typeface="B Mitra" panose="00000400000000000000" pitchFamily="2" charset="-78"/>
          </a:endParaRPr>
        </a:p>
      </dgm:t>
    </dgm:pt>
    <dgm:pt modelId="{034DAA89-7A21-428A-A8B2-5BEEE024E9EA}" type="parTrans" cxnId="{9D9D001E-8CB6-4EB3-85D0-33707194B0AC}">
      <dgm:prSet/>
      <dgm:spPr/>
      <dgm:t>
        <a:bodyPr/>
        <a:lstStyle/>
        <a:p>
          <a:endParaRPr lang="en-US"/>
        </a:p>
      </dgm:t>
    </dgm:pt>
    <dgm:pt modelId="{7DFDA6D0-DB3D-4B72-9A55-E42752665E23}" type="sibTrans" cxnId="{9D9D001E-8CB6-4EB3-85D0-33707194B0AC}">
      <dgm:prSet/>
      <dgm:spPr/>
      <dgm:t>
        <a:bodyPr/>
        <a:lstStyle/>
        <a:p>
          <a:endParaRPr lang="en-US"/>
        </a:p>
      </dgm:t>
    </dgm:pt>
    <dgm:pt modelId="{57A8F202-FCF1-42FF-B720-98A8FB6EFC1D}" type="pres">
      <dgm:prSet presAssocID="{3DE7657F-CBF2-4DBB-A723-D3FCB9666BD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B9AB09-68BE-4A22-8BDB-D026B8ACCD09}" type="pres">
      <dgm:prSet presAssocID="{299C251D-0673-4523-9DEA-E486B9F26DC3}" presName="composite" presStyleCnt="0"/>
      <dgm:spPr/>
    </dgm:pt>
    <dgm:pt modelId="{6E2323F2-426D-4BBC-AFFE-DDCA75546845}" type="pres">
      <dgm:prSet presAssocID="{299C251D-0673-4523-9DEA-E486B9F26DC3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CDAD50-F872-4740-BECC-439986F356AC}" type="pres">
      <dgm:prSet presAssocID="{299C251D-0673-4523-9DEA-E486B9F26DC3}" presName="descendantText" presStyleLbl="alignAcc1" presStyleIdx="0" presStyleCnt="1" custAng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DD9F09-AE7A-483B-A641-0A259E3906D5}" srcId="{3DE7657F-CBF2-4DBB-A723-D3FCB9666BDF}" destId="{299C251D-0673-4523-9DEA-E486B9F26DC3}" srcOrd="0" destOrd="0" parTransId="{161A1AE6-8423-423F-8FE6-BB6822E12D49}" sibTransId="{AE2F610B-E538-4A34-9440-F784B002053D}"/>
    <dgm:cxn modelId="{DDEC8DD0-106C-4559-A1A3-4DF188CCEF10}" type="presOf" srcId="{9C06B37A-A39D-4A5E-9FF1-5010CC4F47CD}" destId="{4BCDAD50-F872-4740-BECC-439986F356AC}" srcOrd="0" destOrd="0" presId="urn:microsoft.com/office/officeart/2005/8/layout/chevron2"/>
    <dgm:cxn modelId="{39B5FE88-DC29-4E47-BB0B-D95ECD0EA0E8}" type="presOf" srcId="{3DE7657F-CBF2-4DBB-A723-D3FCB9666BDF}" destId="{57A8F202-FCF1-42FF-B720-98A8FB6EFC1D}" srcOrd="0" destOrd="0" presId="urn:microsoft.com/office/officeart/2005/8/layout/chevron2"/>
    <dgm:cxn modelId="{9D9D001E-8CB6-4EB3-85D0-33707194B0AC}" srcId="{299C251D-0673-4523-9DEA-E486B9F26DC3}" destId="{9C06B37A-A39D-4A5E-9FF1-5010CC4F47CD}" srcOrd="0" destOrd="0" parTransId="{034DAA89-7A21-428A-A8B2-5BEEE024E9EA}" sibTransId="{7DFDA6D0-DB3D-4B72-9A55-E42752665E23}"/>
    <dgm:cxn modelId="{D3F0F769-AE43-45BE-84A0-11AEEEBA4097}" type="presOf" srcId="{299C251D-0673-4523-9DEA-E486B9F26DC3}" destId="{6E2323F2-426D-4BBC-AFFE-DDCA75546845}" srcOrd="0" destOrd="0" presId="urn:microsoft.com/office/officeart/2005/8/layout/chevron2"/>
    <dgm:cxn modelId="{4C7AC8CF-2E6D-4A82-9706-F7C0CADF07D0}" type="presParOf" srcId="{57A8F202-FCF1-42FF-B720-98A8FB6EFC1D}" destId="{EAB9AB09-68BE-4A22-8BDB-D026B8ACCD09}" srcOrd="0" destOrd="0" presId="urn:microsoft.com/office/officeart/2005/8/layout/chevron2"/>
    <dgm:cxn modelId="{C45BD1A3-6E80-438A-9CF9-43F1DAD5E6E1}" type="presParOf" srcId="{EAB9AB09-68BE-4A22-8BDB-D026B8ACCD09}" destId="{6E2323F2-426D-4BBC-AFFE-DDCA75546845}" srcOrd="0" destOrd="0" presId="urn:microsoft.com/office/officeart/2005/8/layout/chevron2"/>
    <dgm:cxn modelId="{E87D8412-7A5B-4E67-8051-D338013322B7}" type="presParOf" srcId="{EAB9AB09-68BE-4A22-8BDB-D026B8ACCD09}" destId="{4BCDAD50-F872-4740-BECC-439986F356A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DE7657F-CBF2-4DBB-A723-D3FCB9666BDF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9C251D-0673-4523-9DEA-E486B9F26DC3}">
      <dgm:prSet/>
      <dgm:spPr/>
      <dgm:t>
        <a:bodyPr/>
        <a:lstStyle/>
        <a:p>
          <a:pPr rtl="0"/>
          <a:endParaRPr lang="en-US" dirty="0">
            <a:latin typeface="Calibri" panose="020F0502020204030204" pitchFamily="34" charset="0"/>
          </a:endParaRPr>
        </a:p>
      </dgm:t>
    </dgm:pt>
    <dgm:pt modelId="{161A1AE6-8423-423F-8FE6-BB6822E12D49}" type="parTrans" cxnId="{EEDD9F09-AE7A-483B-A641-0A259E3906D5}">
      <dgm:prSet/>
      <dgm:spPr/>
      <dgm:t>
        <a:bodyPr/>
        <a:lstStyle/>
        <a:p>
          <a:endParaRPr lang="en-US"/>
        </a:p>
      </dgm:t>
    </dgm:pt>
    <dgm:pt modelId="{AE2F610B-E538-4A34-9440-F784B002053D}" type="sibTrans" cxnId="{EEDD9F09-AE7A-483B-A641-0A259E3906D5}">
      <dgm:prSet/>
      <dgm:spPr/>
      <dgm:t>
        <a:bodyPr/>
        <a:lstStyle/>
        <a:p>
          <a:endParaRPr lang="en-US"/>
        </a:p>
      </dgm:t>
    </dgm:pt>
    <dgm:pt modelId="{9C06B37A-A39D-4A5E-9FF1-5010CC4F47CD}">
      <dgm:prSet custT="1"/>
      <dgm:spPr/>
      <dgm:t>
        <a:bodyPr/>
        <a:lstStyle/>
        <a:p>
          <a:pPr algn="r" rtl="1"/>
          <a:r>
            <a:rPr lang="fa-IR" sz="2400" b="1" dirty="0" smtClean="0">
              <a:solidFill>
                <a:schemeClr val="tx1"/>
              </a:solidFill>
              <a:latin typeface="Calibri" panose="020F0502020204030204" pitchFamily="34" charset="0"/>
              <a:cs typeface="B Mitra" panose="00000400000000000000" pitchFamily="2" charset="-78"/>
            </a:rPr>
            <a:t>الف: تعهدات مالی منتهی به 99/04/15 </a:t>
          </a:r>
          <a:endParaRPr lang="en-US" sz="2400" dirty="0">
            <a:cs typeface="B Mitra" panose="00000400000000000000" pitchFamily="2" charset="-78"/>
          </a:endParaRPr>
        </a:p>
      </dgm:t>
    </dgm:pt>
    <dgm:pt modelId="{034DAA89-7A21-428A-A8B2-5BEEE024E9EA}" type="parTrans" cxnId="{9D9D001E-8CB6-4EB3-85D0-33707194B0AC}">
      <dgm:prSet/>
      <dgm:spPr/>
      <dgm:t>
        <a:bodyPr/>
        <a:lstStyle/>
        <a:p>
          <a:endParaRPr lang="en-US"/>
        </a:p>
      </dgm:t>
    </dgm:pt>
    <dgm:pt modelId="{7DFDA6D0-DB3D-4B72-9A55-E42752665E23}" type="sibTrans" cxnId="{9D9D001E-8CB6-4EB3-85D0-33707194B0AC}">
      <dgm:prSet/>
      <dgm:spPr/>
      <dgm:t>
        <a:bodyPr/>
        <a:lstStyle/>
        <a:p>
          <a:endParaRPr lang="en-US"/>
        </a:p>
      </dgm:t>
    </dgm:pt>
    <dgm:pt modelId="{57A8F202-FCF1-42FF-B720-98A8FB6EFC1D}" type="pres">
      <dgm:prSet presAssocID="{3DE7657F-CBF2-4DBB-A723-D3FCB9666BD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B9AB09-68BE-4A22-8BDB-D026B8ACCD09}" type="pres">
      <dgm:prSet presAssocID="{299C251D-0673-4523-9DEA-E486B9F26DC3}" presName="composite" presStyleCnt="0"/>
      <dgm:spPr/>
    </dgm:pt>
    <dgm:pt modelId="{6E2323F2-426D-4BBC-AFFE-DDCA75546845}" type="pres">
      <dgm:prSet presAssocID="{299C251D-0673-4523-9DEA-E486B9F26DC3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CDAD50-F872-4740-BECC-439986F356AC}" type="pres">
      <dgm:prSet presAssocID="{299C251D-0673-4523-9DEA-E486B9F26DC3}" presName="descendantText" presStyleLbl="alignAcc1" presStyleIdx="0" presStyleCnt="1" custAng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F29D0A9-9B7B-4046-89B9-1907797B3CED}" type="presOf" srcId="{9C06B37A-A39D-4A5E-9FF1-5010CC4F47CD}" destId="{4BCDAD50-F872-4740-BECC-439986F356AC}" srcOrd="0" destOrd="0" presId="urn:microsoft.com/office/officeart/2005/8/layout/chevron2"/>
    <dgm:cxn modelId="{23E28749-78D7-4291-A409-9DB19B5D9B6E}" type="presOf" srcId="{3DE7657F-CBF2-4DBB-A723-D3FCB9666BDF}" destId="{57A8F202-FCF1-42FF-B720-98A8FB6EFC1D}" srcOrd="0" destOrd="0" presId="urn:microsoft.com/office/officeart/2005/8/layout/chevron2"/>
    <dgm:cxn modelId="{EEDD9F09-AE7A-483B-A641-0A259E3906D5}" srcId="{3DE7657F-CBF2-4DBB-A723-D3FCB9666BDF}" destId="{299C251D-0673-4523-9DEA-E486B9F26DC3}" srcOrd="0" destOrd="0" parTransId="{161A1AE6-8423-423F-8FE6-BB6822E12D49}" sibTransId="{AE2F610B-E538-4A34-9440-F784B002053D}"/>
    <dgm:cxn modelId="{8E59CF64-9537-4234-AB50-DED95B381CE0}" type="presOf" srcId="{299C251D-0673-4523-9DEA-E486B9F26DC3}" destId="{6E2323F2-426D-4BBC-AFFE-DDCA75546845}" srcOrd="0" destOrd="0" presId="urn:microsoft.com/office/officeart/2005/8/layout/chevron2"/>
    <dgm:cxn modelId="{9D9D001E-8CB6-4EB3-85D0-33707194B0AC}" srcId="{299C251D-0673-4523-9DEA-E486B9F26DC3}" destId="{9C06B37A-A39D-4A5E-9FF1-5010CC4F47CD}" srcOrd="0" destOrd="0" parTransId="{034DAA89-7A21-428A-A8B2-5BEEE024E9EA}" sibTransId="{7DFDA6D0-DB3D-4B72-9A55-E42752665E23}"/>
    <dgm:cxn modelId="{02BB4D36-11DB-4D12-8A57-E55B2F11298E}" type="presParOf" srcId="{57A8F202-FCF1-42FF-B720-98A8FB6EFC1D}" destId="{EAB9AB09-68BE-4A22-8BDB-D026B8ACCD09}" srcOrd="0" destOrd="0" presId="urn:microsoft.com/office/officeart/2005/8/layout/chevron2"/>
    <dgm:cxn modelId="{C022D8F4-F724-4A05-B9A6-17D06853D2ED}" type="presParOf" srcId="{EAB9AB09-68BE-4A22-8BDB-D026B8ACCD09}" destId="{6E2323F2-426D-4BBC-AFFE-DDCA75546845}" srcOrd="0" destOrd="0" presId="urn:microsoft.com/office/officeart/2005/8/layout/chevron2"/>
    <dgm:cxn modelId="{D959922E-C8CA-4F90-9931-ADBB78842413}" type="presParOf" srcId="{EAB9AB09-68BE-4A22-8BDB-D026B8ACCD09}" destId="{4BCDAD50-F872-4740-BECC-439986F356A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25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DE7657F-CBF2-4DBB-A723-D3FCB9666BDF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9C251D-0673-4523-9DEA-E486B9F26DC3}">
      <dgm:prSet/>
      <dgm:spPr/>
      <dgm:t>
        <a:bodyPr/>
        <a:lstStyle/>
        <a:p>
          <a:pPr rtl="0"/>
          <a:endParaRPr lang="en-US" dirty="0">
            <a:latin typeface="Calibri" panose="020F0502020204030204" pitchFamily="34" charset="0"/>
          </a:endParaRPr>
        </a:p>
      </dgm:t>
    </dgm:pt>
    <dgm:pt modelId="{161A1AE6-8423-423F-8FE6-BB6822E12D49}" type="parTrans" cxnId="{EEDD9F09-AE7A-483B-A641-0A259E3906D5}">
      <dgm:prSet/>
      <dgm:spPr/>
      <dgm:t>
        <a:bodyPr/>
        <a:lstStyle/>
        <a:p>
          <a:endParaRPr lang="en-US"/>
        </a:p>
      </dgm:t>
    </dgm:pt>
    <dgm:pt modelId="{AE2F610B-E538-4A34-9440-F784B002053D}" type="sibTrans" cxnId="{EEDD9F09-AE7A-483B-A641-0A259E3906D5}">
      <dgm:prSet/>
      <dgm:spPr/>
      <dgm:t>
        <a:bodyPr/>
        <a:lstStyle/>
        <a:p>
          <a:endParaRPr lang="en-US"/>
        </a:p>
      </dgm:t>
    </dgm:pt>
    <dgm:pt modelId="{9C06B37A-A39D-4A5E-9FF1-5010CC4F47CD}">
      <dgm:prSet custT="1"/>
      <dgm:spPr/>
      <dgm:t>
        <a:bodyPr/>
        <a:lstStyle/>
        <a:p>
          <a:pPr algn="r" rtl="1"/>
          <a:r>
            <a:rPr lang="fa-IR" sz="2400" b="1" dirty="0" smtClean="0">
              <a:solidFill>
                <a:schemeClr val="tx1"/>
              </a:solidFill>
              <a:latin typeface="Calibri" panose="020F0502020204030204" pitchFamily="34" charset="0"/>
              <a:cs typeface="B Mitra" panose="00000400000000000000" pitchFamily="2" charset="-78"/>
            </a:rPr>
            <a:t>الف: تعهدات مالی منتهی به 99/04/15 </a:t>
          </a:r>
          <a:endParaRPr lang="en-US" sz="2400" dirty="0">
            <a:cs typeface="B Mitra" panose="00000400000000000000" pitchFamily="2" charset="-78"/>
          </a:endParaRPr>
        </a:p>
      </dgm:t>
    </dgm:pt>
    <dgm:pt modelId="{034DAA89-7A21-428A-A8B2-5BEEE024E9EA}" type="parTrans" cxnId="{9D9D001E-8CB6-4EB3-85D0-33707194B0AC}">
      <dgm:prSet/>
      <dgm:spPr/>
      <dgm:t>
        <a:bodyPr/>
        <a:lstStyle/>
        <a:p>
          <a:endParaRPr lang="en-US"/>
        </a:p>
      </dgm:t>
    </dgm:pt>
    <dgm:pt modelId="{7DFDA6D0-DB3D-4B72-9A55-E42752665E23}" type="sibTrans" cxnId="{9D9D001E-8CB6-4EB3-85D0-33707194B0AC}">
      <dgm:prSet/>
      <dgm:spPr/>
      <dgm:t>
        <a:bodyPr/>
        <a:lstStyle/>
        <a:p>
          <a:endParaRPr lang="en-US"/>
        </a:p>
      </dgm:t>
    </dgm:pt>
    <dgm:pt modelId="{57A8F202-FCF1-42FF-B720-98A8FB6EFC1D}" type="pres">
      <dgm:prSet presAssocID="{3DE7657F-CBF2-4DBB-A723-D3FCB9666BD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B9AB09-68BE-4A22-8BDB-D026B8ACCD09}" type="pres">
      <dgm:prSet presAssocID="{299C251D-0673-4523-9DEA-E486B9F26DC3}" presName="composite" presStyleCnt="0"/>
      <dgm:spPr/>
    </dgm:pt>
    <dgm:pt modelId="{6E2323F2-426D-4BBC-AFFE-DDCA75546845}" type="pres">
      <dgm:prSet presAssocID="{299C251D-0673-4523-9DEA-E486B9F26DC3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CDAD50-F872-4740-BECC-439986F356AC}" type="pres">
      <dgm:prSet presAssocID="{299C251D-0673-4523-9DEA-E486B9F26DC3}" presName="descendantText" presStyleLbl="alignAcc1" presStyleIdx="0" presStyleCnt="1" custAng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3952AF6-4A45-41B6-8095-B73CBE99090A}" type="presOf" srcId="{3DE7657F-CBF2-4DBB-A723-D3FCB9666BDF}" destId="{57A8F202-FCF1-42FF-B720-98A8FB6EFC1D}" srcOrd="0" destOrd="0" presId="urn:microsoft.com/office/officeart/2005/8/layout/chevron2"/>
    <dgm:cxn modelId="{EC266147-E61C-44B3-9D11-79522F891D12}" type="presOf" srcId="{299C251D-0673-4523-9DEA-E486B9F26DC3}" destId="{6E2323F2-426D-4BBC-AFFE-DDCA75546845}" srcOrd="0" destOrd="0" presId="urn:microsoft.com/office/officeart/2005/8/layout/chevron2"/>
    <dgm:cxn modelId="{EEDD9F09-AE7A-483B-A641-0A259E3906D5}" srcId="{3DE7657F-CBF2-4DBB-A723-D3FCB9666BDF}" destId="{299C251D-0673-4523-9DEA-E486B9F26DC3}" srcOrd="0" destOrd="0" parTransId="{161A1AE6-8423-423F-8FE6-BB6822E12D49}" sibTransId="{AE2F610B-E538-4A34-9440-F784B002053D}"/>
    <dgm:cxn modelId="{9D9D001E-8CB6-4EB3-85D0-33707194B0AC}" srcId="{299C251D-0673-4523-9DEA-E486B9F26DC3}" destId="{9C06B37A-A39D-4A5E-9FF1-5010CC4F47CD}" srcOrd="0" destOrd="0" parTransId="{034DAA89-7A21-428A-A8B2-5BEEE024E9EA}" sibTransId="{7DFDA6D0-DB3D-4B72-9A55-E42752665E23}"/>
    <dgm:cxn modelId="{B85B6321-A83E-434D-A099-9C1BECA54950}" type="presOf" srcId="{9C06B37A-A39D-4A5E-9FF1-5010CC4F47CD}" destId="{4BCDAD50-F872-4740-BECC-439986F356AC}" srcOrd="0" destOrd="0" presId="urn:microsoft.com/office/officeart/2005/8/layout/chevron2"/>
    <dgm:cxn modelId="{9033EE95-84B2-4C66-BF94-0BE0A58803E0}" type="presParOf" srcId="{57A8F202-FCF1-42FF-B720-98A8FB6EFC1D}" destId="{EAB9AB09-68BE-4A22-8BDB-D026B8ACCD09}" srcOrd="0" destOrd="0" presId="urn:microsoft.com/office/officeart/2005/8/layout/chevron2"/>
    <dgm:cxn modelId="{752DDB90-B323-431C-9A50-4C7B27ACA325}" type="presParOf" srcId="{EAB9AB09-68BE-4A22-8BDB-D026B8ACCD09}" destId="{6E2323F2-426D-4BBC-AFFE-DDCA75546845}" srcOrd="0" destOrd="0" presId="urn:microsoft.com/office/officeart/2005/8/layout/chevron2"/>
    <dgm:cxn modelId="{3A497895-1612-47CC-B57E-24FEB2ACEB76}" type="presParOf" srcId="{EAB9AB09-68BE-4A22-8BDB-D026B8ACCD09}" destId="{4BCDAD50-F872-4740-BECC-439986F356A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DE7657F-CBF2-4DBB-A723-D3FCB9666BDF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9C251D-0673-4523-9DEA-E486B9F26DC3}">
      <dgm:prSet/>
      <dgm:spPr/>
      <dgm:t>
        <a:bodyPr/>
        <a:lstStyle/>
        <a:p>
          <a:pPr rtl="0"/>
          <a:endParaRPr lang="en-US" dirty="0">
            <a:latin typeface="Calibri" panose="020F0502020204030204" pitchFamily="34" charset="0"/>
          </a:endParaRPr>
        </a:p>
      </dgm:t>
    </dgm:pt>
    <dgm:pt modelId="{161A1AE6-8423-423F-8FE6-BB6822E12D49}" type="parTrans" cxnId="{EEDD9F09-AE7A-483B-A641-0A259E3906D5}">
      <dgm:prSet/>
      <dgm:spPr/>
      <dgm:t>
        <a:bodyPr/>
        <a:lstStyle/>
        <a:p>
          <a:pPr rtl="0"/>
          <a:endParaRPr lang="en-US"/>
        </a:p>
      </dgm:t>
    </dgm:pt>
    <dgm:pt modelId="{AE2F610B-E538-4A34-9440-F784B002053D}" type="sibTrans" cxnId="{EEDD9F09-AE7A-483B-A641-0A259E3906D5}">
      <dgm:prSet/>
      <dgm:spPr/>
      <dgm:t>
        <a:bodyPr/>
        <a:lstStyle/>
        <a:p>
          <a:pPr rtl="0"/>
          <a:endParaRPr lang="en-US"/>
        </a:p>
      </dgm:t>
    </dgm:pt>
    <dgm:pt modelId="{9C06B37A-A39D-4A5E-9FF1-5010CC4F47CD}">
      <dgm:prSet custT="1"/>
      <dgm:spPr/>
      <dgm:t>
        <a:bodyPr/>
        <a:lstStyle/>
        <a:p>
          <a:pPr rtl="1"/>
          <a:r>
            <a:rPr lang="fa-IR" sz="2700" b="0" dirty="0" smtClean="0">
              <a:solidFill>
                <a:schemeClr val="tx1"/>
              </a:solidFill>
              <a:latin typeface="Calibri" panose="020F0502020204030204" pitchFamily="34" charset="0"/>
              <a:cs typeface="B Mitra" panose="00000400000000000000" pitchFamily="2" charset="-78"/>
            </a:rPr>
            <a:t>تعهدات جاری شرکت بهره برداری: </a:t>
          </a:r>
          <a:r>
            <a:rPr lang="fa-IR" sz="1600" b="0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B Mitra" panose="00000400000000000000" pitchFamily="2" charset="-78"/>
            </a:rPr>
            <a:t>منتهی به 15 تیر ماه 1399</a:t>
          </a:r>
          <a:endParaRPr lang="en-US" sz="1600" b="0" dirty="0">
            <a:solidFill>
              <a:schemeClr val="accent1">
                <a:lumMod val="75000"/>
              </a:schemeClr>
            </a:solidFill>
            <a:cs typeface="B Mitra" panose="00000400000000000000" pitchFamily="2" charset="-78"/>
          </a:endParaRPr>
        </a:p>
      </dgm:t>
    </dgm:pt>
    <dgm:pt modelId="{034DAA89-7A21-428A-A8B2-5BEEE024E9EA}" type="parTrans" cxnId="{9D9D001E-8CB6-4EB3-85D0-33707194B0AC}">
      <dgm:prSet/>
      <dgm:spPr/>
      <dgm:t>
        <a:bodyPr/>
        <a:lstStyle/>
        <a:p>
          <a:pPr rtl="0"/>
          <a:endParaRPr lang="en-US"/>
        </a:p>
      </dgm:t>
    </dgm:pt>
    <dgm:pt modelId="{7DFDA6D0-DB3D-4B72-9A55-E42752665E23}" type="sibTrans" cxnId="{9D9D001E-8CB6-4EB3-85D0-33707194B0AC}">
      <dgm:prSet/>
      <dgm:spPr/>
      <dgm:t>
        <a:bodyPr/>
        <a:lstStyle/>
        <a:p>
          <a:pPr rtl="0"/>
          <a:endParaRPr lang="en-US"/>
        </a:p>
      </dgm:t>
    </dgm:pt>
    <dgm:pt modelId="{57A8F202-FCF1-42FF-B720-98A8FB6EFC1D}" type="pres">
      <dgm:prSet presAssocID="{3DE7657F-CBF2-4DBB-A723-D3FCB9666BD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B9AB09-68BE-4A22-8BDB-D026B8ACCD09}" type="pres">
      <dgm:prSet presAssocID="{299C251D-0673-4523-9DEA-E486B9F26DC3}" presName="composite" presStyleCnt="0"/>
      <dgm:spPr/>
    </dgm:pt>
    <dgm:pt modelId="{6E2323F2-426D-4BBC-AFFE-DDCA75546845}" type="pres">
      <dgm:prSet presAssocID="{299C251D-0673-4523-9DEA-E486B9F26DC3}" presName="parentText" presStyleLbl="alignNode1" presStyleIdx="0" presStyleCnt="1" custLinFactX="541464" custLinFactNeighborX="6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CDAD50-F872-4740-BECC-439986F356AC}" type="pres">
      <dgm:prSet presAssocID="{299C251D-0673-4523-9DEA-E486B9F26DC3}" presName="descendantText" presStyleLbl="alignAcc1" presStyleIdx="0" presStyleCnt="1" custAng="0" custScaleX="98810" custLinFactNeighborX="-112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A965DEC-CF02-4E6E-8744-587BAB162856}" type="presOf" srcId="{299C251D-0673-4523-9DEA-E486B9F26DC3}" destId="{6E2323F2-426D-4BBC-AFFE-DDCA75546845}" srcOrd="0" destOrd="0" presId="urn:microsoft.com/office/officeart/2005/8/layout/chevron2"/>
    <dgm:cxn modelId="{EEDD9F09-AE7A-483B-A641-0A259E3906D5}" srcId="{3DE7657F-CBF2-4DBB-A723-D3FCB9666BDF}" destId="{299C251D-0673-4523-9DEA-E486B9F26DC3}" srcOrd="0" destOrd="0" parTransId="{161A1AE6-8423-423F-8FE6-BB6822E12D49}" sibTransId="{AE2F610B-E538-4A34-9440-F784B002053D}"/>
    <dgm:cxn modelId="{1B630D60-B272-402D-BB12-8435C37D62B9}" type="presOf" srcId="{9C06B37A-A39D-4A5E-9FF1-5010CC4F47CD}" destId="{4BCDAD50-F872-4740-BECC-439986F356AC}" srcOrd="0" destOrd="0" presId="urn:microsoft.com/office/officeart/2005/8/layout/chevron2"/>
    <dgm:cxn modelId="{9D9D001E-8CB6-4EB3-85D0-33707194B0AC}" srcId="{299C251D-0673-4523-9DEA-E486B9F26DC3}" destId="{9C06B37A-A39D-4A5E-9FF1-5010CC4F47CD}" srcOrd="0" destOrd="0" parTransId="{034DAA89-7A21-428A-A8B2-5BEEE024E9EA}" sibTransId="{7DFDA6D0-DB3D-4B72-9A55-E42752665E23}"/>
    <dgm:cxn modelId="{8C20C442-4C61-44F2-ACD6-981CE99BE84C}" type="presOf" srcId="{3DE7657F-CBF2-4DBB-A723-D3FCB9666BDF}" destId="{57A8F202-FCF1-42FF-B720-98A8FB6EFC1D}" srcOrd="0" destOrd="0" presId="urn:microsoft.com/office/officeart/2005/8/layout/chevron2"/>
    <dgm:cxn modelId="{1DD526E3-6B28-4996-93F2-D99B89F40CD7}" type="presParOf" srcId="{57A8F202-FCF1-42FF-B720-98A8FB6EFC1D}" destId="{EAB9AB09-68BE-4A22-8BDB-D026B8ACCD09}" srcOrd="0" destOrd="0" presId="urn:microsoft.com/office/officeart/2005/8/layout/chevron2"/>
    <dgm:cxn modelId="{34EF9CA5-473B-4ED1-978B-C44D35AE1F96}" type="presParOf" srcId="{EAB9AB09-68BE-4A22-8BDB-D026B8ACCD09}" destId="{6E2323F2-426D-4BBC-AFFE-DDCA75546845}" srcOrd="0" destOrd="0" presId="urn:microsoft.com/office/officeart/2005/8/layout/chevron2"/>
    <dgm:cxn modelId="{C1270087-407B-42D2-9F08-731E43A557A8}" type="presParOf" srcId="{EAB9AB09-68BE-4A22-8BDB-D026B8ACCD09}" destId="{4BCDAD50-F872-4740-BECC-439986F356A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DE7657F-CBF2-4DBB-A723-D3FCB9666BDF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9C251D-0673-4523-9DEA-E486B9F26DC3}">
      <dgm:prSet/>
      <dgm:spPr/>
      <dgm:t>
        <a:bodyPr/>
        <a:lstStyle/>
        <a:p>
          <a:pPr rtl="0"/>
          <a:endParaRPr lang="en-US" dirty="0">
            <a:latin typeface="Calibri" panose="020F0502020204030204" pitchFamily="34" charset="0"/>
          </a:endParaRPr>
        </a:p>
      </dgm:t>
    </dgm:pt>
    <dgm:pt modelId="{161A1AE6-8423-423F-8FE6-BB6822E12D49}" type="parTrans" cxnId="{EEDD9F09-AE7A-483B-A641-0A259E3906D5}">
      <dgm:prSet/>
      <dgm:spPr/>
      <dgm:t>
        <a:bodyPr/>
        <a:lstStyle/>
        <a:p>
          <a:pPr rtl="0"/>
          <a:endParaRPr lang="en-US"/>
        </a:p>
      </dgm:t>
    </dgm:pt>
    <dgm:pt modelId="{AE2F610B-E538-4A34-9440-F784B002053D}" type="sibTrans" cxnId="{EEDD9F09-AE7A-483B-A641-0A259E3906D5}">
      <dgm:prSet/>
      <dgm:spPr/>
      <dgm:t>
        <a:bodyPr/>
        <a:lstStyle/>
        <a:p>
          <a:pPr rtl="0"/>
          <a:endParaRPr lang="en-US"/>
        </a:p>
      </dgm:t>
    </dgm:pt>
    <dgm:pt modelId="{9C06B37A-A39D-4A5E-9FF1-5010CC4F47CD}">
      <dgm:prSet custT="1"/>
      <dgm:spPr/>
      <dgm:t>
        <a:bodyPr/>
        <a:lstStyle/>
        <a:p>
          <a:pPr rtl="1"/>
          <a:r>
            <a:rPr lang="fa-IR" sz="2700" dirty="0" smtClean="0">
              <a:cs typeface="B Mitra" panose="00000400000000000000" pitchFamily="2" charset="-78"/>
            </a:rPr>
            <a:t>حقوق و مزایای کارکنان (پرسنلی): </a:t>
          </a:r>
          <a:r>
            <a:rPr lang="fa-IR" sz="1600" b="0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B Mitra" panose="00000400000000000000" pitchFamily="2" charset="-78"/>
            </a:rPr>
            <a:t>منتهی به 15 تیرماه 1399</a:t>
          </a:r>
          <a:endParaRPr lang="en-US" sz="1600" b="0" dirty="0">
            <a:solidFill>
              <a:schemeClr val="accent1">
                <a:lumMod val="75000"/>
              </a:schemeClr>
            </a:solidFill>
            <a:cs typeface="B Mitra" panose="00000400000000000000" pitchFamily="2" charset="-78"/>
          </a:endParaRPr>
        </a:p>
      </dgm:t>
    </dgm:pt>
    <dgm:pt modelId="{034DAA89-7A21-428A-A8B2-5BEEE024E9EA}" type="parTrans" cxnId="{9D9D001E-8CB6-4EB3-85D0-33707194B0AC}">
      <dgm:prSet/>
      <dgm:spPr/>
      <dgm:t>
        <a:bodyPr/>
        <a:lstStyle/>
        <a:p>
          <a:pPr rtl="0"/>
          <a:endParaRPr lang="en-US"/>
        </a:p>
      </dgm:t>
    </dgm:pt>
    <dgm:pt modelId="{7DFDA6D0-DB3D-4B72-9A55-E42752665E23}" type="sibTrans" cxnId="{9D9D001E-8CB6-4EB3-85D0-33707194B0AC}">
      <dgm:prSet/>
      <dgm:spPr/>
      <dgm:t>
        <a:bodyPr/>
        <a:lstStyle/>
        <a:p>
          <a:pPr rtl="0"/>
          <a:endParaRPr lang="en-US"/>
        </a:p>
      </dgm:t>
    </dgm:pt>
    <dgm:pt modelId="{57A8F202-FCF1-42FF-B720-98A8FB6EFC1D}" type="pres">
      <dgm:prSet presAssocID="{3DE7657F-CBF2-4DBB-A723-D3FCB9666BD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B9AB09-68BE-4A22-8BDB-D026B8ACCD09}" type="pres">
      <dgm:prSet presAssocID="{299C251D-0673-4523-9DEA-E486B9F26DC3}" presName="composite" presStyleCnt="0"/>
      <dgm:spPr/>
    </dgm:pt>
    <dgm:pt modelId="{6E2323F2-426D-4BBC-AFFE-DDCA75546845}" type="pres">
      <dgm:prSet presAssocID="{299C251D-0673-4523-9DEA-E486B9F26DC3}" presName="parentText" presStyleLbl="alignNode1" presStyleIdx="0" presStyleCnt="1" custLinFactX="541464" custLinFactNeighborX="6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CDAD50-F872-4740-BECC-439986F356AC}" type="pres">
      <dgm:prSet presAssocID="{299C251D-0673-4523-9DEA-E486B9F26DC3}" presName="descendantText" presStyleLbl="alignAcc1" presStyleIdx="0" presStyleCnt="1" custAng="0" custScaleX="98810" custLinFactNeighborX="-9597" custLinFactNeighborY="-139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5C53A4-0BA0-45CE-A1E6-881447C12FE1}" type="presOf" srcId="{9C06B37A-A39D-4A5E-9FF1-5010CC4F47CD}" destId="{4BCDAD50-F872-4740-BECC-439986F356AC}" srcOrd="0" destOrd="0" presId="urn:microsoft.com/office/officeart/2005/8/layout/chevron2"/>
    <dgm:cxn modelId="{9E0BC4C7-B169-4566-B826-828C172BF83A}" type="presOf" srcId="{3DE7657F-CBF2-4DBB-A723-D3FCB9666BDF}" destId="{57A8F202-FCF1-42FF-B720-98A8FB6EFC1D}" srcOrd="0" destOrd="0" presId="urn:microsoft.com/office/officeart/2005/8/layout/chevron2"/>
    <dgm:cxn modelId="{EEDD9F09-AE7A-483B-A641-0A259E3906D5}" srcId="{3DE7657F-CBF2-4DBB-A723-D3FCB9666BDF}" destId="{299C251D-0673-4523-9DEA-E486B9F26DC3}" srcOrd="0" destOrd="0" parTransId="{161A1AE6-8423-423F-8FE6-BB6822E12D49}" sibTransId="{AE2F610B-E538-4A34-9440-F784B002053D}"/>
    <dgm:cxn modelId="{D65D5494-377E-4DD4-9CAD-58D5DEFAA3A1}" type="presOf" srcId="{299C251D-0673-4523-9DEA-E486B9F26DC3}" destId="{6E2323F2-426D-4BBC-AFFE-DDCA75546845}" srcOrd="0" destOrd="0" presId="urn:microsoft.com/office/officeart/2005/8/layout/chevron2"/>
    <dgm:cxn modelId="{9D9D001E-8CB6-4EB3-85D0-33707194B0AC}" srcId="{299C251D-0673-4523-9DEA-E486B9F26DC3}" destId="{9C06B37A-A39D-4A5E-9FF1-5010CC4F47CD}" srcOrd="0" destOrd="0" parTransId="{034DAA89-7A21-428A-A8B2-5BEEE024E9EA}" sibTransId="{7DFDA6D0-DB3D-4B72-9A55-E42752665E23}"/>
    <dgm:cxn modelId="{28F747FF-CCDD-41F2-85FA-597692324F76}" type="presParOf" srcId="{57A8F202-FCF1-42FF-B720-98A8FB6EFC1D}" destId="{EAB9AB09-68BE-4A22-8BDB-D026B8ACCD09}" srcOrd="0" destOrd="0" presId="urn:microsoft.com/office/officeart/2005/8/layout/chevron2"/>
    <dgm:cxn modelId="{A71F971C-5853-4F0C-A088-3338BD0D817B}" type="presParOf" srcId="{EAB9AB09-68BE-4A22-8BDB-D026B8ACCD09}" destId="{6E2323F2-426D-4BBC-AFFE-DDCA75546845}" srcOrd="0" destOrd="0" presId="urn:microsoft.com/office/officeart/2005/8/layout/chevron2"/>
    <dgm:cxn modelId="{55F29EFB-0FF1-4D77-B37D-501158029E12}" type="presParOf" srcId="{EAB9AB09-68BE-4A22-8BDB-D026B8ACCD09}" destId="{4BCDAD50-F872-4740-BECC-439986F356A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DE7657F-CBF2-4DBB-A723-D3FCB9666BDF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9C251D-0673-4523-9DEA-E486B9F26DC3}">
      <dgm:prSet/>
      <dgm:spPr/>
      <dgm:t>
        <a:bodyPr/>
        <a:lstStyle/>
        <a:p>
          <a:pPr rtl="0"/>
          <a:endParaRPr lang="en-US" dirty="0">
            <a:latin typeface="Calibri" panose="020F0502020204030204" pitchFamily="34" charset="0"/>
          </a:endParaRPr>
        </a:p>
      </dgm:t>
    </dgm:pt>
    <dgm:pt modelId="{161A1AE6-8423-423F-8FE6-BB6822E12D49}" type="parTrans" cxnId="{EEDD9F09-AE7A-483B-A641-0A259E3906D5}">
      <dgm:prSet/>
      <dgm:spPr/>
      <dgm:t>
        <a:bodyPr/>
        <a:lstStyle/>
        <a:p>
          <a:pPr rtl="0"/>
          <a:endParaRPr lang="en-US"/>
        </a:p>
      </dgm:t>
    </dgm:pt>
    <dgm:pt modelId="{AE2F610B-E538-4A34-9440-F784B002053D}" type="sibTrans" cxnId="{EEDD9F09-AE7A-483B-A641-0A259E3906D5}">
      <dgm:prSet/>
      <dgm:spPr/>
      <dgm:t>
        <a:bodyPr/>
        <a:lstStyle/>
        <a:p>
          <a:pPr rtl="0"/>
          <a:endParaRPr lang="en-US"/>
        </a:p>
      </dgm:t>
    </dgm:pt>
    <dgm:pt modelId="{9C06B37A-A39D-4A5E-9FF1-5010CC4F47CD}">
      <dgm:prSet custT="1"/>
      <dgm:spPr/>
      <dgm:t>
        <a:bodyPr/>
        <a:lstStyle/>
        <a:p>
          <a:pPr rtl="1"/>
          <a:r>
            <a:rPr lang="fa-IR" sz="2700" dirty="0" smtClean="0">
              <a:cs typeface="B Mitra" panose="00000400000000000000" pitchFamily="2" charset="-78"/>
            </a:rPr>
            <a:t>تعهدات به پيمانكار: </a:t>
          </a:r>
          <a:r>
            <a:rPr lang="fa-IR" sz="1600" b="0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B Mitra" panose="00000400000000000000" pitchFamily="2" charset="-78"/>
            </a:rPr>
            <a:t>منتهی به 15 تیر ماه 1399</a:t>
          </a:r>
          <a:endParaRPr lang="en-US" sz="1600" dirty="0">
            <a:solidFill>
              <a:schemeClr val="accent1">
                <a:lumMod val="75000"/>
              </a:schemeClr>
            </a:solidFill>
            <a:cs typeface="B Mitra" panose="00000400000000000000" pitchFamily="2" charset="-78"/>
          </a:endParaRPr>
        </a:p>
      </dgm:t>
    </dgm:pt>
    <dgm:pt modelId="{034DAA89-7A21-428A-A8B2-5BEEE024E9EA}" type="parTrans" cxnId="{9D9D001E-8CB6-4EB3-85D0-33707194B0AC}">
      <dgm:prSet/>
      <dgm:spPr/>
      <dgm:t>
        <a:bodyPr/>
        <a:lstStyle/>
        <a:p>
          <a:pPr rtl="0"/>
          <a:endParaRPr lang="en-US"/>
        </a:p>
      </dgm:t>
    </dgm:pt>
    <dgm:pt modelId="{7DFDA6D0-DB3D-4B72-9A55-E42752665E23}" type="sibTrans" cxnId="{9D9D001E-8CB6-4EB3-85D0-33707194B0AC}">
      <dgm:prSet/>
      <dgm:spPr/>
      <dgm:t>
        <a:bodyPr/>
        <a:lstStyle/>
        <a:p>
          <a:pPr rtl="0"/>
          <a:endParaRPr lang="en-US"/>
        </a:p>
      </dgm:t>
    </dgm:pt>
    <dgm:pt modelId="{57A8F202-FCF1-42FF-B720-98A8FB6EFC1D}" type="pres">
      <dgm:prSet presAssocID="{3DE7657F-CBF2-4DBB-A723-D3FCB9666BD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B9AB09-68BE-4A22-8BDB-D026B8ACCD09}" type="pres">
      <dgm:prSet presAssocID="{299C251D-0673-4523-9DEA-E486B9F26DC3}" presName="composite" presStyleCnt="0"/>
      <dgm:spPr/>
    </dgm:pt>
    <dgm:pt modelId="{6E2323F2-426D-4BBC-AFFE-DDCA75546845}" type="pres">
      <dgm:prSet presAssocID="{299C251D-0673-4523-9DEA-E486B9F26DC3}" presName="parentText" presStyleLbl="alignNode1" presStyleIdx="0" presStyleCnt="1" custLinFactX="541464" custLinFactNeighborX="6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CDAD50-F872-4740-BECC-439986F356AC}" type="pres">
      <dgm:prSet presAssocID="{299C251D-0673-4523-9DEA-E486B9F26DC3}" presName="descendantText" presStyleLbl="alignAcc1" presStyleIdx="0" presStyleCnt="1" custAng="0" custScaleX="98810" custLinFactNeighborX="-112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619794B-1CB6-4CE3-AEA2-E856AD3CA634}" type="presOf" srcId="{9C06B37A-A39D-4A5E-9FF1-5010CC4F47CD}" destId="{4BCDAD50-F872-4740-BECC-439986F356AC}" srcOrd="0" destOrd="0" presId="urn:microsoft.com/office/officeart/2005/8/layout/chevron2"/>
    <dgm:cxn modelId="{06CF04D1-9448-49C4-A946-46742B569476}" type="presOf" srcId="{3DE7657F-CBF2-4DBB-A723-D3FCB9666BDF}" destId="{57A8F202-FCF1-42FF-B720-98A8FB6EFC1D}" srcOrd="0" destOrd="0" presId="urn:microsoft.com/office/officeart/2005/8/layout/chevron2"/>
    <dgm:cxn modelId="{EEDD9F09-AE7A-483B-A641-0A259E3906D5}" srcId="{3DE7657F-CBF2-4DBB-A723-D3FCB9666BDF}" destId="{299C251D-0673-4523-9DEA-E486B9F26DC3}" srcOrd="0" destOrd="0" parTransId="{161A1AE6-8423-423F-8FE6-BB6822E12D49}" sibTransId="{AE2F610B-E538-4A34-9440-F784B002053D}"/>
    <dgm:cxn modelId="{9D9D001E-8CB6-4EB3-85D0-33707194B0AC}" srcId="{299C251D-0673-4523-9DEA-E486B9F26DC3}" destId="{9C06B37A-A39D-4A5E-9FF1-5010CC4F47CD}" srcOrd="0" destOrd="0" parTransId="{034DAA89-7A21-428A-A8B2-5BEEE024E9EA}" sibTransId="{7DFDA6D0-DB3D-4B72-9A55-E42752665E23}"/>
    <dgm:cxn modelId="{D6F2B42B-9127-4076-BC97-F7990F79D79D}" type="presOf" srcId="{299C251D-0673-4523-9DEA-E486B9F26DC3}" destId="{6E2323F2-426D-4BBC-AFFE-DDCA75546845}" srcOrd="0" destOrd="0" presId="urn:microsoft.com/office/officeart/2005/8/layout/chevron2"/>
    <dgm:cxn modelId="{23BDA5D6-5AD8-47E9-8945-FCFA25F271C7}" type="presParOf" srcId="{57A8F202-FCF1-42FF-B720-98A8FB6EFC1D}" destId="{EAB9AB09-68BE-4A22-8BDB-D026B8ACCD09}" srcOrd="0" destOrd="0" presId="urn:microsoft.com/office/officeart/2005/8/layout/chevron2"/>
    <dgm:cxn modelId="{D5905185-C66C-469F-9EA2-99021E4C8C10}" type="presParOf" srcId="{EAB9AB09-68BE-4A22-8BDB-D026B8ACCD09}" destId="{6E2323F2-426D-4BBC-AFFE-DDCA75546845}" srcOrd="0" destOrd="0" presId="urn:microsoft.com/office/officeart/2005/8/layout/chevron2"/>
    <dgm:cxn modelId="{F561AB1E-3C1D-4F52-8618-03A2EED5ED7A}" type="presParOf" srcId="{EAB9AB09-68BE-4A22-8BDB-D026B8ACCD09}" destId="{4BCDAD50-F872-4740-BECC-439986F356A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DE7657F-CBF2-4DBB-A723-D3FCB9666BDF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9C251D-0673-4523-9DEA-E486B9F26DC3}">
      <dgm:prSet/>
      <dgm:spPr/>
      <dgm:t>
        <a:bodyPr/>
        <a:lstStyle/>
        <a:p>
          <a:pPr rtl="0"/>
          <a:endParaRPr lang="en-US" dirty="0">
            <a:latin typeface="Calibri" panose="020F0502020204030204" pitchFamily="34" charset="0"/>
          </a:endParaRPr>
        </a:p>
      </dgm:t>
    </dgm:pt>
    <dgm:pt modelId="{161A1AE6-8423-423F-8FE6-BB6822E12D49}" type="parTrans" cxnId="{EEDD9F09-AE7A-483B-A641-0A259E3906D5}">
      <dgm:prSet/>
      <dgm:spPr/>
      <dgm:t>
        <a:bodyPr/>
        <a:lstStyle/>
        <a:p>
          <a:pPr rtl="0"/>
          <a:endParaRPr lang="en-US"/>
        </a:p>
      </dgm:t>
    </dgm:pt>
    <dgm:pt modelId="{AE2F610B-E538-4A34-9440-F784B002053D}" type="sibTrans" cxnId="{EEDD9F09-AE7A-483B-A641-0A259E3906D5}">
      <dgm:prSet/>
      <dgm:spPr/>
      <dgm:t>
        <a:bodyPr/>
        <a:lstStyle/>
        <a:p>
          <a:pPr rtl="0"/>
          <a:endParaRPr lang="en-US"/>
        </a:p>
      </dgm:t>
    </dgm:pt>
    <dgm:pt modelId="{9C06B37A-A39D-4A5E-9FF1-5010CC4F47CD}">
      <dgm:prSet custT="1"/>
      <dgm:spPr/>
      <dgm:t>
        <a:bodyPr/>
        <a:lstStyle/>
        <a:p>
          <a:pPr rtl="1"/>
          <a:r>
            <a:rPr lang="fa-IR" sz="2300" dirty="0" smtClean="0">
              <a:cs typeface="B Mitra" panose="00000400000000000000" pitchFamily="2" charset="-78"/>
            </a:rPr>
            <a:t>تعهدات به فروشندگان و تامين كننده گان كالا: </a:t>
          </a:r>
          <a:r>
            <a:rPr lang="fa-IR" sz="1600" b="0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B Mitra" panose="00000400000000000000" pitchFamily="2" charset="-78"/>
            </a:rPr>
            <a:t>منتهی به 15 تیر ماه 1399</a:t>
          </a:r>
          <a:endParaRPr lang="en-US" sz="1600" dirty="0">
            <a:cs typeface="B Mitra" panose="00000400000000000000" pitchFamily="2" charset="-78"/>
          </a:endParaRPr>
        </a:p>
      </dgm:t>
    </dgm:pt>
    <dgm:pt modelId="{034DAA89-7A21-428A-A8B2-5BEEE024E9EA}" type="parTrans" cxnId="{9D9D001E-8CB6-4EB3-85D0-33707194B0AC}">
      <dgm:prSet/>
      <dgm:spPr/>
      <dgm:t>
        <a:bodyPr/>
        <a:lstStyle/>
        <a:p>
          <a:pPr rtl="0"/>
          <a:endParaRPr lang="en-US"/>
        </a:p>
      </dgm:t>
    </dgm:pt>
    <dgm:pt modelId="{7DFDA6D0-DB3D-4B72-9A55-E42752665E23}" type="sibTrans" cxnId="{9D9D001E-8CB6-4EB3-85D0-33707194B0AC}">
      <dgm:prSet/>
      <dgm:spPr/>
      <dgm:t>
        <a:bodyPr/>
        <a:lstStyle/>
        <a:p>
          <a:pPr rtl="0"/>
          <a:endParaRPr lang="en-US"/>
        </a:p>
      </dgm:t>
    </dgm:pt>
    <dgm:pt modelId="{57A8F202-FCF1-42FF-B720-98A8FB6EFC1D}" type="pres">
      <dgm:prSet presAssocID="{3DE7657F-CBF2-4DBB-A723-D3FCB9666BD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B9AB09-68BE-4A22-8BDB-D026B8ACCD09}" type="pres">
      <dgm:prSet presAssocID="{299C251D-0673-4523-9DEA-E486B9F26DC3}" presName="composite" presStyleCnt="0"/>
      <dgm:spPr/>
    </dgm:pt>
    <dgm:pt modelId="{6E2323F2-426D-4BBC-AFFE-DDCA75546845}" type="pres">
      <dgm:prSet presAssocID="{299C251D-0673-4523-9DEA-E486B9F26DC3}" presName="parentText" presStyleLbl="alignNode1" presStyleIdx="0" presStyleCnt="1" custLinFactX="541464" custLinFactNeighborX="6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CDAD50-F872-4740-BECC-439986F356AC}" type="pres">
      <dgm:prSet presAssocID="{299C251D-0673-4523-9DEA-E486B9F26DC3}" presName="descendantText" presStyleLbl="alignAcc1" presStyleIdx="0" presStyleCnt="1" custAng="0" custScaleX="98810" custLinFactNeighborX="-112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332165D-1A06-433B-B84F-D3617721C17A}" type="presOf" srcId="{9C06B37A-A39D-4A5E-9FF1-5010CC4F47CD}" destId="{4BCDAD50-F872-4740-BECC-439986F356AC}" srcOrd="0" destOrd="0" presId="urn:microsoft.com/office/officeart/2005/8/layout/chevron2"/>
    <dgm:cxn modelId="{EEDD9F09-AE7A-483B-A641-0A259E3906D5}" srcId="{3DE7657F-CBF2-4DBB-A723-D3FCB9666BDF}" destId="{299C251D-0673-4523-9DEA-E486B9F26DC3}" srcOrd="0" destOrd="0" parTransId="{161A1AE6-8423-423F-8FE6-BB6822E12D49}" sibTransId="{AE2F610B-E538-4A34-9440-F784B002053D}"/>
    <dgm:cxn modelId="{8CEDFDB7-13BA-4342-ACD3-D9C9BF3EB23C}" type="presOf" srcId="{3DE7657F-CBF2-4DBB-A723-D3FCB9666BDF}" destId="{57A8F202-FCF1-42FF-B720-98A8FB6EFC1D}" srcOrd="0" destOrd="0" presId="urn:microsoft.com/office/officeart/2005/8/layout/chevron2"/>
    <dgm:cxn modelId="{9D9D001E-8CB6-4EB3-85D0-33707194B0AC}" srcId="{299C251D-0673-4523-9DEA-E486B9F26DC3}" destId="{9C06B37A-A39D-4A5E-9FF1-5010CC4F47CD}" srcOrd="0" destOrd="0" parTransId="{034DAA89-7A21-428A-A8B2-5BEEE024E9EA}" sibTransId="{7DFDA6D0-DB3D-4B72-9A55-E42752665E23}"/>
    <dgm:cxn modelId="{4FEBD3B4-E723-423A-817E-870B4253B1D4}" type="presOf" srcId="{299C251D-0673-4523-9DEA-E486B9F26DC3}" destId="{6E2323F2-426D-4BBC-AFFE-DDCA75546845}" srcOrd="0" destOrd="0" presId="urn:microsoft.com/office/officeart/2005/8/layout/chevron2"/>
    <dgm:cxn modelId="{A87CBDDC-8EDC-43DB-A631-6226B0EF0BDE}" type="presParOf" srcId="{57A8F202-FCF1-42FF-B720-98A8FB6EFC1D}" destId="{EAB9AB09-68BE-4A22-8BDB-D026B8ACCD09}" srcOrd="0" destOrd="0" presId="urn:microsoft.com/office/officeart/2005/8/layout/chevron2"/>
    <dgm:cxn modelId="{88A57955-28F2-4C28-9806-EF34A72C65A9}" type="presParOf" srcId="{EAB9AB09-68BE-4A22-8BDB-D026B8ACCD09}" destId="{6E2323F2-426D-4BBC-AFFE-DDCA75546845}" srcOrd="0" destOrd="0" presId="urn:microsoft.com/office/officeart/2005/8/layout/chevron2"/>
    <dgm:cxn modelId="{7D3EB7C7-2A36-4406-B39D-7F90D43C53BA}" type="presParOf" srcId="{EAB9AB09-68BE-4A22-8BDB-D026B8ACCD09}" destId="{4BCDAD50-F872-4740-BECC-439986F356A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2323F2-426D-4BBC-AFFE-DDCA75546845}">
      <dsp:nvSpPr>
        <dsp:cNvPr id="0" name=""/>
        <dsp:cNvSpPr/>
      </dsp:nvSpPr>
      <dsp:spPr>
        <a:xfrm rot="5400000">
          <a:off x="-182879" y="182879"/>
          <a:ext cx="1219200" cy="85344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>
            <a:latin typeface="Calibri" panose="020F0502020204030204" pitchFamily="34" charset="0"/>
          </a:endParaRPr>
        </a:p>
      </dsp:txBody>
      <dsp:txXfrm rot="-5400000">
        <a:off x="1" y="426719"/>
        <a:ext cx="853440" cy="365760"/>
      </dsp:txXfrm>
    </dsp:sp>
    <dsp:sp modelId="{4BCDAD50-F872-4740-BECC-439986F356AC}">
      <dsp:nvSpPr>
        <dsp:cNvPr id="0" name=""/>
        <dsp:cNvSpPr/>
      </dsp:nvSpPr>
      <dsp:spPr>
        <a:xfrm rot="5400000">
          <a:off x="3268979" y="-2369821"/>
          <a:ext cx="792479" cy="56235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400" b="1" kern="1200" dirty="0" smtClean="0">
              <a:solidFill>
                <a:schemeClr val="tx1"/>
              </a:solidFill>
              <a:latin typeface="Calibri" panose="020F0502020204030204" pitchFamily="34" charset="0"/>
              <a:cs typeface="B Mitra" panose="00000400000000000000" pitchFamily="2" charset="-78"/>
            </a:rPr>
            <a:t>ب: پیش بینی هزینه برای کارکنان بازنشسته</a:t>
          </a:r>
          <a:endParaRPr lang="en-US" sz="2400" kern="1200" dirty="0">
            <a:cs typeface="B Mitra" panose="00000400000000000000" pitchFamily="2" charset="-78"/>
          </a:endParaRPr>
        </a:p>
      </dsp:txBody>
      <dsp:txXfrm rot="-5400000">
        <a:off x="853440" y="84404"/>
        <a:ext cx="5584872" cy="71510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2323F2-426D-4BBC-AFFE-DDCA75546845}">
      <dsp:nvSpPr>
        <dsp:cNvPr id="0" name=""/>
        <dsp:cNvSpPr/>
      </dsp:nvSpPr>
      <dsp:spPr>
        <a:xfrm rot="5400000">
          <a:off x="6578922" y="126302"/>
          <a:ext cx="836563" cy="5855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>
            <a:latin typeface="Calibri" panose="020F0502020204030204" pitchFamily="34" charset="0"/>
          </a:endParaRPr>
        </a:p>
      </dsp:txBody>
      <dsp:txXfrm rot="-5400000">
        <a:off x="6704407" y="293614"/>
        <a:ext cx="585594" cy="250969"/>
      </dsp:txXfrm>
    </dsp:sp>
    <dsp:sp modelId="{4BCDAD50-F872-4740-BECC-439986F356AC}">
      <dsp:nvSpPr>
        <dsp:cNvPr id="0" name=""/>
        <dsp:cNvSpPr/>
      </dsp:nvSpPr>
      <dsp:spPr>
        <a:xfrm rot="5400000">
          <a:off x="3058743" y="-3057925"/>
          <a:ext cx="543766" cy="66612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r" defTabSz="12001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700" b="1" kern="1200" dirty="0" smtClean="0">
              <a:solidFill>
                <a:schemeClr val="accent1">
                  <a:lumMod val="75000"/>
                </a:schemeClr>
              </a:solidFill>
              <a:cs typeface="B Mitra" panose="00000400000000000000" pitchFamily="2" charset="-78"/>
            </a:rPr>
            <a:t>ب. پيش بيني بازنشستگی27 نفر از کارکنان</a:t>
          </a:r>
          <a:endParaRPr lang="en-US" sz="2700" b="1" kern="1200" dirty="0">
            <a:solidFill>
              <a:schemeClr val="accent1">
                <a:lumMod val="75000"/>
              </a:schemeClr>
            </a:solidFill>
            <a:cs typeface="B Mitra" panose="00000400000000000000" pitchFamily="2" charset="-78"/>
          </a:endParaRPr>
        </a:p>
      </dsp:txBody>
      <dsp:txXfrm rot="-5400000">
        <a:off x="0" y="27362"/>
        <a:ext cx="6634709" cy="49067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2323F2-426D-4BBC-AFFE-DDCA75546845}">
      <dsp:nvSpPr>
        <dsp:cNvPr id="0" name=""/>
        <dsp:cNvSpPr/>
      </dsp:nvSpPr>
      <dsp:spPr>
        <a:xfrm rot="5400000">
          <a:off x="-182879" y="182879"/>
          <a:ext cx="1219200" cy="85344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>
            <a:latin typeface="Calibri" panose="020F0502020204030204" pitchFamily="34" charset="0"/>
          </a:endParaRPr>
        </a:p>
      </dsp:txBody>
      <dsp:txXfrm rot="-5400000">
        <a:off x="1" y="426719"/>
        <a:ext cx="853440" cy="365760"/>
      </dsp:txXfrm>
    </dsp:sp>
    <dsp:sp modelId="{4BCDAD50-F872-4740-BECC-439986F356AC}">
      <dsp:nvSpPr>
        <dsp:cNvPr id="0" name=""/>
        <dsp:cNvSpPr/>
      </dsp:nvSpPr>
      <dsp:spPr>
        <a:xfrm rot="5400000">
          <a:off x="3268979" y="-2415539"/>
          <a:ext cx="792479" cy="56235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000" b="1" kern="1200" dirty="0" smtClean="0">
              <a:solidFill>
                <a:schemeClr val="tx1"/>
              </a:solidFill>
              <a:latin typeface="Calibri" panose="020F0502020204030204" pitchFamily="34" charset="0"/>
              <a:cs typeface="B Mitra" panose="00000400000000000000" pitchFamily="2" charset="-78"/>
            </a:rPr>
            <a:t>ج: پیشنهاد افزایش ودیعه و کمک هزینه مسکن کارکنان</a:t>
          </a:r>
          <a:endParaRPr lang="en-US" sz="2000" kern="1200" dirty="0">
            <a:cs typeface="B Mitra" panose="00000400000000000000" pitchFamily="2" charset="-78"/>
          </a:endParaRPr>
        </a:p>
      </dsp:txBody>
      <dsp:txXfrm rot="-5400000">
        <a:off x="853440" y="38686"/>
        <a:ext cx="5584872" cy="715107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2323F2-426D-4BBC-AFFE-DDCA75546845}">
      <dsp:nvSpPr>
        <dsp:cNvPr id="0" name=""/>
        <dsp:cNvSpPr/>
      </dsp:nvSpPr>
      <dsp:spPr>
        <a:xfrm rot="5400000">
          <a:off x="-182879" y="182879"/>
          <a:ext cx="1219200" cy="85344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>
            <a:latin typeface="Calibri" panose="020F0502020204030204" pitchFamily="34" charset="0"/>
          </a:endParaRPr>
        </a:p>
      </dsp:txBody>
      <dsp:txXfrm rot="-5400000">
        <a:off x="1" y="426719"/>
        <a:ext cx="853440" cy="365760"/>
      </dsp:txXfrm>
    </dsp:sp>
    <dsp:sp modelId="{4BCDAD50-F872-4740-BECC-439986F356AC}">
      <dsp:nvSpPr>
        <dsp:cNvPr id="0" name=""/>
        <dsp:cNvSpPr/>
      </dsp:nvSpPr>
      <dsp:spPr>
        <a:xfrm rot="5400000">
          <a:off x="3268979" y="-2415539"/>
          <a:ext cx="792479" cy="56235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400" b="1" kern="1200" dirty="0" smtClean="0">
              <a:solidFill>
                <a:schemeClr val="tx1"/>
              </a:solidFill>
              <a:latin typeface="Calibri" panose="020F0502020204030204" pitchFamily="34" charset="0"/>
              <a:cs typeface="B Mitra" panose="00000400000000000000" pitchFamily="2" charset="-78"/>
            </a:rPr>
            <a:t>د: جدول پیش بینی افزایش و تغییرات حقوق</a:t>
          </a:r>
          <a:endParaRPr lang="en-US" sz="2400" kern="1200" dirty="0">
            <a:cs typeface="B Mitra" panose="00000400000000000000" pitchFamily="2" charset="-78"/>
          </a:endParaRPr>
        </a:p>
      </dsp:txBody>
      <dsp:txXfrm rot="-5400000">
        <a:off x="853440" y="38686"/>
        <a:ext cx="5584872" cy="71510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2323F2-426D-4BBC-AFFE-DDCA75546845}">
      <dsp:nvSpPr>
        <dsp:cNvPr id="0" name=""/>
        <dsp:cNvSpPr/>
      </dsp:nvSpPr>
      <dsp:spPr>
        <a:xfrm rot="5400000">
          <a:off x="-182879" y="182879"/>
          <a:ext cx="1219200" cy="85344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>
            <a:latin typeface="Calibri" panose="020F0502020204030204" pitchFamily="34" charset="0"/>
          </a:endParaRPr>
        </a:p>
      </dsp:txBody>
      <dsp:txXfrm rot="-5400000">
        <a:off x="1" y="426719"/>
        <a:ext cx="853440" cy="365760"/>
      </dsp:txXfrm>
    </dsp:sp>
    <dsp:sp modelId="{4BCDAD50-F872-4740-BECC-439986F356AC}">
      <dsp:nvSpPr>
        <dsp:cNvPr id="0" name=""/>
        <dsp:cNvSpPr/>
      </dsp:nvSpPr>
      <dsp:spPr>
        <a:xfrm rot="5400000">
          <a:off x="3268979" y="-2415539"/>
          <a:ext cx="792479" cy="56235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400" b="1" kern="1200" dirty="0" smtClean="0">
              <a:solidFill>
                <a:schemeClr val="tx1"/>
              </a:solidFill>
              <a:latin typeface="Calibri" panose="020F0502020204030204" pitchFamily="34" charset="0"/>
              <a:cs typeface="B Mitra" panose="00000400000000000000" pitchFamily="2" charset="-78"/>
            </a:rPr>
            <a:t>الف: تعهدات مالی منتهی به 99/04/15 </a:t>
          </a:r>
          <a:endParaRPr lang="en-US" sz="2400" kern="1200" dirty="0">
            <a:cs typeface="B Mitra" panose="00000400000000000000" pitchFamily="2" charset="-78"/>
          </a:endParaRPr>
        </a:p>
      </dsp:txBody>
      <dsp:txXfrm rot="-5400000">
        <a:off x="853440" y="38686"/>
        <a:ext cx="5584872" cy="71510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2323F2-426D-4BBC-AFFE-DDCA75546845}">
      <dsp:nvSpPr>
        <dsp:cNvPr id="0" name=""/>
        <dsp:cNvSpPr/>
      </dsp:nvSpPr>
      <dsp:spPr>
        <a:xfrm rot="5400000">
          <a:off x="-182879" y="182879"/>
          <a:ext cx="1219200" cy="85344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>
            <a:latin typeface="Calibri" panose="020F0502020204030204" pitchFamily="34" charset="0"/>
          </a:endParaRPr>
        </a:p>
      </dsp:txBody>
      <dsp:txXfrm rot="-5400000">
        <a:off x="1" y="426719"/>
        <a:ext cx="853440" cy="365760"/>
      </dsp:txXfrm>
    </dsp:sp>
    <dsp:sp modelId="{4BCDAD50-F872-4740-BECC-439986F356AC}">
      <dsp:nvSpPr>
        <dsp:cNvPr id="0" name=""/>
        <dsp:cNvSpPr/>
      </dsp:nvSpPr>
      <dsp:spPr>
        <a:xfrm rot="5400000">
          <a:off x="3268979" y="-2415539"/>
          <a:ext cx="792479" cy="56235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400" b="1" kern="1200" dirty="0" smtClean="0">
              <a:solidFill>
                <a:schemeClr val="tx1"/>
              </a:solidFill>
              <a:latin typeface="Calibri" panose="020F0502020204030204" pitchFamily="34" charset="0"/>
              <a:cs typeface="B Mitra" panose="00000400000000000000" pitchFamily="2" charset="-78"/>
            </a:rPr>
            <a:t>الف: تعهدات مالی منتهی به 99/04/15 </a:t>
          </a:r>
          <a:endParaRPr lang="en-US" sz="2400" kern="1200" dirty="0">
            <a:cs typeface="B Mitra" panose="00000400000000000000" pitchFamily="2" charset="-78"/>
          </a:endParaRPr>
        </a:p>
      </dsp:txBody>
      <dsp:txXfrm rot="-5400000">
        <a:off x="853440" y="38686"/>
        <a:ext cx="5584872" cy="71510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2323F2-426D-4BBC-AFFE-DDCA75546845}">
      <dsp:nvSpPr>
        <dsp:cNvPr id="0" name=""/>
        <dsp:cNvSpPr/>
      </dsp:nvSpPr>
      <dsp:spPr>
        <a:xfrm rot="5400000">
          <a:off x="6591748" y="125730"/>
          <a:ext cx="838200" cy="58674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>
            <a:latin typeface="Calibri" panose="020F0502020204030204" pitchFamily="34" charset="0"/>
          </a:endParaRPr>
        </a:p>
      </dsp:txBody>
      <dsp:txXfrm rot="-5400000">
        <a:off x="6717478" y="293370"/>
        <a:ext cx="586740" cy="251460"/>
      </dsp:txXfrm>
    </dsp:sp>
    <dsp:sp modelId="{4BCDAD50-F872-4740-BECC-439986F356AC}">
      <dsp:nvSpPr>
        <dsp:cNvPr id="0" name=""/>
        <dsp:cNvSpPr/>
      </dsp:nvSpPr>
      <dsp:spPr>
        <a:xfrm rot="5400000">
          <a:off x="3057646" y="-3057646"/>
          <a:ext cx="544830" cy="66601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r" defTabSz="12001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700" b="0" kern="1200" dirty="0" smtClean="0">
              <a:solidFill>
                <a:schemeClr val="tx1"/>
              </a:solidFill>
              <a:latin typeface="Calibri" panose="020F0502020204030204" pitchFamily="34" charset="0"/>
              <a:cs typeface="B Mitra" panose="00000400000000000000" pitchFamily="2" charset="-78"/>
            </a:rPr>
            <a:t>تعهدات جاری شرکت بهره برداری: </a:t>
          </a:r>
          <a:r>
            <a:rPr lang="fa-IR" sz="1600" b="0" kern="1200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B Mitra" panose="00000400000000000000" pitchFamily="2" charset="-78"/>
            </a:rPr>
            <a:t>منتهی به 15 تیر ماه 1399</a:t>
          </a:r>
          <a:endParaRPr lang="en-US" sz="1600" b="0" kern="1200" dirty="0">
            <a:solidFill>
              <a:schemeClr val="accent1">
                <a:lumMod val="75000"/>
              </a:schemeClr>
            </a:solidFill>
            <a:cs typeface="B Mitra" panose="00000400000000000000" pitchFamily="2" charset="-78"/>
          </a:endParaRPr>
        </a:p>
      </dsp:txBody>
      <dsp:txXfrm rot="-5400000">
        <a:off x="0" y="26596"/>
        <a:ext cx="6633526" cy="49163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2323F2-426D-4BBC-AFFE-DDCA75546845}">
      <dsp:nvSpPr>
        <dsp:cNvPr id="0" name=""/>
        <dsp:cNvSpPr/>
      </dsp:nvSpPr>
      <dsp:spPr>
        <a:xfrm rot="5400000">
          <a:off x="6591748" y="125730"/>
          <a:ext cx="838200" cy="58674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>
            <a:latin typeface="Calibri" panose="020F0502020204030204" pitchFamily="34" charset="0"/>
          </a:endParaRPr>
        </a:p>
      </dsp:txBody>
      <dsp:txXfrm rot="-5400000">
        <a:off x="6717478" y="293370"/>
        <a:ext cx="586740" cy="251460"/>
      </dsp:txXfrm>
    </dsp:sp>
    <dsp:sp modelId="{4BCDAD50-F872-4740-BECC-439986F356AC}">
      <dsp:nvSpPr>
        <dsp:cNvPr id="0" name=""/>
        <dsp:cNvSpPr/>
      </dsp:nvSpPr>
      <dsp:spPr>
        <a:xfrm rot="5400000">
          <a:off x="3057673" y="-3057646"/>
          <a:ext cx="544830" cy="66601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r" defTabSz="12001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700" kern="1200" dirty="0" smtClean="0">
              <a:cs typeface="B Mitra" panose="00000400000000000000" pitchFamily="2" charset="-78"/>
            </a:rPr>
            <a:t>حقوق و مزایای کارکنان (پرسنلی): </a:t>
          </a:r>
          <a:r>
            <a:rPr lang="fa-IR" sz="1600" b="0" kern="1200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B Mitra" panose="00000400000000000000" pitchFamily="2" charset="-78"/>
            </a:rPr>
            <a:t>منتهی به 15 تیرماه 1399</a:t>
          </a:r>
          <a:endParaRPr lang="en-US" sz="1600" b="0" kern="1200" dirty="0">
            <a:solidFill>
              <a:schemeClr val="accent1">
                <a:lumMod val="75000"/>
              </a:schemeClr>
            </a:solidFill>
            <a:cs typeface="B Mitra" panose="00000400000000000000" pitchFamily="2" charset="-78"/>
          </a:endParaRPr>
        </a:p>
      </dsp:txBody>
      <dsp:txXfrm rot="-5400000">
        <a:off x="27" y="26596"/>
        <a:ext cx="6633526" cy="49163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2323F2-426D-4BBC-AFFE-DDCA75546845}">
      <dsp:nvSpPr>
        <dsp:cNvPr id="0" name=""/>
        <dsp:cNvSpPr/>
      </dsp:nvSpPr>
      <dsp:spPr>
        <a:xfrm rot="5400000">
          <a:off x="6591748" y="125730"/>
          <a:ext cx="838200" cy="58674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>
            <a:latin typeface="Calibri" panose="020F0502020204030204" pitchFamily="34" charset="0"/>
          </a:endParaRPr>
        </a:p>
      </dsp:txBody>
      <dsp:txXfrm rot="-5400000">
        <a:off x="6717478" y="293370"/>
        <a:ext cx="586740" cy="251460"/>
      </dsp:txXfrm>
    </dsp:sp>
    <dsp:sp modelId="{4BCDAD50-F872-4740-BECC-439986F356AC}">
      <dsp:nvSpPr>
        <dsp:cNvPr id="0" name=""/>
        <dsp:cNvSpPr/>
      </dsp:nvSpPr>
      <dsp:spPr>
        <a:xfrm rot="5400000">
          <a:off x="3057646" y="-3057646"/>
          <a:ext cx="544830" cy="66601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r" defTabSz="12001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700" kern="1200" dirty="0" smtClean="0">
              <a:cs typeface="B Mitra" panose="00000400000000000000" pitchFamily="2" charset="-78"/>
            </a:rPr>
            <a:t>تعهدات به پيمانكار: </a:t>
          </a:r>
          <a:r>
            <a:rPr lang="fa-IR" sz="1600" b="0" kern="1200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B Mitra" panose="00000400000000000000" pitchFamily="2" charset="-78"/>
            </a:rPr>
            <a:t>منتهی به 15 تیر ماه 1399</a:t>
          </a:r>
          <a:endParaRPr lang="en-US" sz="1600" kern="1200" dirty="0">
            <a:solidFill>
              <a:schemeClr val="accent1">
                <a:lumMod val="75000"/>
              </a:schemeClr>
            </a:solidFill>
            <a:cs typeface="B Mitra" panose="00000400000000000000" pitchFamily="2" charset="-78"/>
          </a:endParaRPr>
        </a:p>
      </dsp:txBody>
      <dsp:txXfrm rot="-5400000">
        <a:off x="0" y="26596"/>
        <a:ext cx="6633526" cy="49163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2323F2-426D-4BBC-AFFE-DDCA75546845}">
      <dsp:nvSpPr>
        <dsp:cNvPr id="0" name=""/>
        <dsp:cNvSpPr/>
      </dsp:nvSpPr>
      <dsp:spPr>
        <a:xfrm rot="5400000">
          <a:off x="6591748" y="125730"/>
          <a:ext cx="838200" cy="58674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>
            <a:latin typeface="Calibri" panose="020F0502020204030204" pitchFamily="34" charset="0"/>
          </a:endParaRPr>
        </a:p>
      </dsp:txBody>
      <dsp:txXfrm rot="-5400000">
        <a:off x="6717478" y="293370"/>
        <a:ext cx="586740" cy="251460"/>
      </dsp:txXfrm>
    </dsp:sp>
    <dsp:sp modelId="{4BCDAD50-F872-4740-BECC-439986F356AC}">
      <dsp:nvSpPr>
        <dsp:cNvPr id="0" name=""/>
        <dsp:cNvSpPr/>
      </dsp:nvSpPr>
      <dsp:spPr>
        <a:xfrm rot="5400000">
          <a:off x="3057646" y="-3057646"/>
          <a:ext cx="544830" cy="66601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r" defTabSz="10223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300" kern="1200" dirty="0" smtClean="0">
              <a:cs typeface="B Mitra" panose="00000400000000000000" pitchFamily="2" charset="-78"/>
            </a:rPr>
            <a:t>تعهدات به فروشندگان و تامين كننده گان كالا: </a:t>
          </a:r>
          <a:r>
            <a:rPr lang="fa-IR" sz="1600" b="0" kern="1200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B Mitra" panose="00000400000000000000" pitchFamily="2" charset="-78"/>
            </a:rPr>
            <a:t>منتهی به 15 تیر ماه 1399</a:t>
          </a:r>
          <a:endParaRPr lang="en-US" sz="1600" kern="1200" dirty="0">
            <a:cs typeface="B Mitra" panose="00000400000000000000" pitchFamily="2" charset="-78"/>
          </a:endParaRPr>
        </a:p>
      </dsp:txBody>
      <dsp:txXfrm rot="-5400000">
        <a:off x="0" y="26596"/>
        <a:ext cx="6633526" cy="4916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48257E-26B5-4C4C-9BB1-B39B9368D12C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 smtClean="0"/>
              <a:t>Bushehr Nuclear Power Plant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09523C-C276-4B3A-9596-BEBF31C7A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69170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821F90-AF61-4492-8B3C-D6AFE87F5360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 smtClean="0"/>
              <a:t>Bushehr Nuclear Power Plant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6CD941-4DA9-4E64-819A-17C55A286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90163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6CD941-4DA9-4E64-819A-17C55A2861EB}" type="slidenum">
              <a:rPr lang="en-US" smtClean="0"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Bushehr Nuclear Power Plant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63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6CD941-4DA9-4E64-819A-17C55A2861EB}" type="slidenum">
              <a:rPr lang="en-US" smtClean="0"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Bushehr Nuclear Power Plant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86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6CD941-4DA9-4E64-819A-17C55A2861EB}" type="slidenum">
              <a:rPr lang="en-US" smtClean="0"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Bushehr Nuclear Power Plant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707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6CD941-4DA9-4E64-819A-17C55A2861EB}" type="slidenum">
              <a:rPr lang="en-US" smtClean="0"/>
              <a:t>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Bushehr Nuclear Power Plant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5269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6CD941-4DA9-4E64-819A-17C55A2861EB}" type="slidenum">
              <a:rPr lang="en-US" smtClean="0"/>
              <a:t>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Bushehr Nuclear Power Plant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0824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6CD941-4DA9-4E64-819A-17C55A2861EB}" type="slidenum">
              <a:rPr lang="en-US" smtClean="0"/>
              <a:t>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Bushehr Nuclear Power Plant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8037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6CD941-4DA9-4E64-819A-17C55A2861EB}" type="slidenum">
              <a:rPr lang="en-US" smtClean="0"/>
              <a:t>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Bushehr Nuclear Power Plant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220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F1401-E81E-4E72-87A4-29894F525904}" type="datetime1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Bushehr Nuclear Power Plant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93757-99DF-42C5-BA1D-EB1B518FED4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1221F-1F03-4289-9BFA-55D1C63EBCD5}" type="datetime1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Bushehr Nuclear Power Plant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93757-99DF-42C5-BA1D-EB1B518FED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C42B4-A740-447A-8E38-13F45D504D08}" type="datetime1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Bushehr Nuclear Power Plant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93757-99DF-42C5-BA1D-EB1B518FED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3B3F6-0811-4F52-AC3F-0AC6BDE69A59}" type="datetime1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Bushehr Nuclear Power Plant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93757-99DF-42C5-BA1D-EB1B518FED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8D876-0086-4D77-B7D4-71ED72F04665}" type="datetime1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Bushehr Nuclear Power Plant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93757-99DF-42C5-BA1D-EB1B518FED4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7BF90-2846-4987-931B-231E9A47F055}" type="datetime1">
              <a:rPr lang="en-US" smtClean="0"/>
              <a:t>7/6/2020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Bushehr Nuclear Power Plant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93757-99DF-42C5-BA1D-EB1B518FED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A3458-06AE-490E-8E9C-E93D8008096E}" type="datetime1">
              <a:rPr lang="en-US" smtClean="0"/>
              <a:t>7/6/2020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Bushehr Nuclear Power Plant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93757-99DF-42C5-BA1D-EB1B518FED4E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3BD19-2B7F-4097-B92D-EE2D964D6688}" type="datetime1">
              <a:rPr lang="en-US" smtClean="0"/>
              <a:t>7/6/2020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Bushehr Nuclear Power Plant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93757-99DF-42C5-BA1D-EB1B518FED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C100B-72B8-451C-8239-A3B186D51C7B}" type="datetime1">
              <a:rPr lang="en-US" smtClean="0"/>
              <a:t>7/6/2020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Bushehr Nuclear Power Plant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93757-99DF-42C5-BA1D-EB1B518FED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ADB16-61FF-4FCB-8C96-462310196E29}" type="datetime1">
              <a:rPr lang="en-US" smtClean="0"/>
              <a:t>7/6/2020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Bushehr Nuclear Power Plant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93757-99DF-42C5-BA1D-EB1B518FED4E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8E1D9-3250-49E4-8FDF-C1DFC8B8BE62}" type="datetime1">
              <a:rPr lang="en-US" smtClean="0"/>
              <a:t>7/6/2020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Bushehr Nuclear Power Plant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93757-99DF-42C5-BA1D-EB1B518FED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5BD7A16D-AB12-4A82-A874-BC446D6A5F6F}" type="datetime1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 smtClean="0"/>
              <a:t>Bushehr Nuclear Power Plant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E5393757-99DF-42C5-BA1D-EB1B518FED4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2.xml"/><Relationship Id="rId3" Type="http://schemas.microsoft.com/office/2007/relationships/hdphoto" Target="../media/hdphoto2.wdp"/><Relationship Id="rId7" Type="http://schemas.openxmlformats.org/officeDocument/2006/relationships/diagramQuickStyle" Target="../diagrams/quickStyle1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2.xml"/><Relationship Id="rId5" Type="http://schemas.openxmlformats.org/officeDocument/2006/relationships/diagramData" Target="../diagrams/data12.xml"/><Relationship Id="rId4" Type="http://schemas.openxmlformats.org/officeDocument/2006/relationships/image" Target="../media/image5.png"/><Relationship Id="rId9" Type="http://schemas.microsoft.com/office/2007/relationships/diagramDrawing" Target="../diagrams/drawing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3.xml"/><Relationship Id="rId3" Type="http://schemas.microsoft.com/office/2007/relationships/hdphoto" Target="../media/hdphoto2.wdp"/><Relationship Id="rId7" Type="http://schemas.openxmlformats.org/officeDocument/2006/relationships/diagramQuickStyle" Target="../diagrams/quickStyle1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3.xml"/><Relationship Id="rId5" Type="http://schemas.openxmlformats.org/officeDocument/2006/relationships/diagramData" Target="../diagrams/data13.xml"/><Relationship Id="rId4" Type="http://schemas.openxmlformats.org/officeDocument/2006/relationships/image" Target="../media/image5.png"/><Relationship Id="rId9" Type="http://schemas.microsoft.com/office/2007/relationships/diagramDrawing" Target="../diagrams/drawing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4.xml"/><Relationship Id="rId3" Type="http://schemas.microsoft.com/office/2007/relationships/hdphoto" Target="../media/hdphoto2.wdp"/><Relationship Id="rId7" Type="http://schemas.openxmlformats.org/officeDocument/2006/relationships/diagramQuickStyle" Target="../diagrams/quickStyle1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4.xml"/><Relationship Id="rId5" Type="http://schemas.openxmlformats.org/officeDocument/2006/relationships/diagramData" Target="../diagrams/data14.xml"/><Relationship Id="rId4" Type="http://schemas.openxmlformats.org/officeDocument/2006/relationships/image" Target="../media/image5.png"/><Relationship Id="rId9" Type="http://schemas.microsoft.com/office/2007/relationships/diagramDrawing" Target="../diagrams/drawing1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5.xml"/><Relationship Id="rId3" Type="http://schemas.microsoft.com/office/2007/relationships/hdphoto" Target="../media/hdphoto2.wdp"/><Relationship Id="rId7" Type="http://schemas.openxmlformats.org/officeDocument/2006/relationships/diagramQuickStyle" Target="../diagrams/quickStyle1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5.xml"/><Relationship Id="rId5" Type="http://schemas.openxmlformats.org/officeDocument/2006/relationships/diagramData" Target="../diagrams/data15.xml"/><Relationship Id="rId4" Type="http://schemas.openxmlformats.org/officeDocument/2006/relationships/image" Target="../media/image5.png"/><Relationship Id="rId9" Type="http://schemas.microsoft.com/office/2007/relationships/diagramDrawing" Target="../diagrams/drawing1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6.xml"/><Relationship Id="rId13" Type="http://schemas.openxmlformats.org/officeDocument/2006/relationships/diagramQuickStyle" Target="../diagrams/quickStyle17.xml"/><Relationship Id="rId18" Type="http://schemas.openxmlformats.org/officeDocument/2006/relationships/diagramQuickStyle" Target="../diagrams/quickStyle18.xml"/><Relationship Id="rId3" Type="http://schemas.openxmlformats.org/officeDocument/2006/relationships/image" Target="../media/image4.png"/><Relationship Id="rId7" Type="http://schemas.openxmlformats.org/officeDocument/2006/relationships/diagramLayout" Target="../diagrams/layout16.xml"/><Relationship Id="rId12" Type="http://schemas.openxmlformats.org/officeDocument/2006/relationships/diagramLayout" Target="../diagrams/layout17.xml"/><Relationship Id="rId17" Type="http://schemas.openxmlformats.org/officeDocument/2006/relationships/diagramLayout" Target="../diagrams/layout18.xml"/><Relationship Id="rId2" Type="http://schemas.openxmlformats.org/officeDocument/2006/relationships/notesSlide" Target="../notesSlides/notesSlide4.xml"/><Relationship Id="rId16" Type="http://schemas.openxmlformats.org/officeDocument/2006/relationships/diagramData" Target="../diagrams/data18.xml"/><Relationship Id="rId20" Type="http://schemas.microsoft.com/office/2007/relationships/diagramDrawing" Target="../diagrams/drawing18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6.xml"/><Relationship Id="rId11" Type="http://schemas.openxmlformats.org/officeDocument/2006/relationships/diagramData" Target="../diagrams/data17.xml"/><Relationship Id="rId5" Type="http://schemas.openxmlformats.org/officeDocument/2006/relationships/image" Target="../media/image5.png"/><Relationship Id="rId15" Type="http://schemas.microsoft.com/office/2007/relationships/diagramDrawing" Target="../diagrams/drawing17.xml"/><Relationship Id="rId10" Type="http://schemas.microsoft.com/office/2007/relationships/diagramDrawing" Target="../diagrams/drawing16.xml"/><Relationship Id="rId19" Type="http://schemas.openxmlformats.org/officeDocument/2006/relationships/diagramColors" Target="../diagrams/colors18.xml"/><Relationship Id="rId4" Type="http://schemas.microsoft.com/office/2007/relationships/hdphoto" Target="../media/hdphoto2.wdp"/><Relationship Id="rId9" Type="http://schemas.openxmlformats.org/officeDocument/2006/relationships/diagramColors" Target="../diagrams/colors16.xml"/><Relationship Id="rId14" Type="http://schemas.openxmlformats.org/officeDocument/2006/relationships/diagramColors" Target="../diagrams/colors1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9.xml"/><Relationship Id="rId3" Type="http://schemas.openxmlformats.org/officeDocument/2006/relationships/image" Target="../media/image4.png"/><Relationship Id="rId7" Type="http://schemas.openxmlformats.org/officeDocument/2006/relationships/diagramLayout" Target="../diagrams/layout1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9.xml"/><Relationship Id="rId5" Type="http://schemas.openxmlformats.org/officeDocument/2006/relationships/image" Target="../media/image5.png"/><Relationship Id="rId10" Type="http://schemas.microsoft.com/office/2007/relationships/diagramDrawing" Target="../diagrams/drawing19.xml"/><Relationship Id="rId4" Type="http://schemas.microsoft.com/office/2007/relationships/hdphoto" Target="../media/hdphoto2.wdp"/><Relationship Id="rId9" Type="http://schemas.openxmlformats.org/officeDocument/2006/relationships/diagramColors" Target="../diagrams/colors1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0.xml"/><Relationship Id="rId3" Type="http://schemas.microsoft.com/office/2007/relationships/hdphoto" Target="../media/hdphoto2.wdp"/><Relationship Id="rId7" Type="http://schemas.openxmlformats.org/officeDocument/2006/relationships/diagramQuickStyle" Target="../diagrams/quickStyle20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0.xml"/><Relationship Id="rId5" Type="http://schemas.openxmlformats.org/officeDocument/2006/relationships/diagramData" Target="../diagrams/data20.xml"/><Relationship Id="rId4" Type="http://schemas.openxmlformats.org/officeDocument/2006/relationships/image" Target="../media/image5.png"/><Relationship Id="rId9" Type="http://schemas.microsoft.com/office/2007/relationships/diagramDrawing" Target="../diagrams/drawing2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1.xml"/><Relationship Id="rId3" Type="http://schemas.microsoft.com/office/2007/relationships/hdphoto" Target="../media/hdphoto2.wdp"/><Relationship Id="rId7" Type="http://schemas.openxmlformats.org/officeDocument/2006/relationships/diagramQuickStyle" Target="../diagrams/quickStyle2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1.xml"/><Relationship Id="rId5" Type="http://schemas.openxmlformats.org/officeDocument/2006/relationships/diagramData" Target="../diagrams/data21.xml"/><Relationship Id="rId4" Type="http://schemas.openxmlformats.org/officeDocument/2006/relationships/image" Target="../media/image5.png"/><Relationship Id="rId9" Type="http://schemas.microsoft.com/office/2007/relationships/diagramDrawing" Target="../diagrams/drawing2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2.xml"/><Relationship Id="rId3" Type="http://schemas.openxmlformats.org/officeDocument/2006/relationships/image" Target="../media/image4.png"/><Relationship Id="rId7" Type="http://schemas.openxmlformats.org/officeDocument/2006/relationships/diagramLayout" Target="../diagrams/layout2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2.xml"/><Relationship Id="rId5" Type="http://schemas.openxmlformats.org/officeDocument/2006/relationships/image" Target="../media/image5.png"/><Relationship Id="rId10" Type="http://schemas.microsoft.com/office/2007/relationships/diagramDrawing" Target="../diagrams/drawing22.xml"/><Relationship Id="rId4" Type="http://schemas.microsoft.com/office/2007/relationships/hdphoto" Target="../media/hdphoto2.wdp"/><Relationship Id="rId9" Type="http://schemas.openxmlformats.org/officeDocument/2006/relationships/diagramColors" Target="../diagrams/colors2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3.xml"/><Relationship Id="rId3" Type="http://schemas.microsoft.com/office/2007/relationships/hdphoto" Target="../media/hdphoto2.wdp"/><Relationship Id="rId7" Type="http://schemas.openxmlformats.org/officeDocument/2006/relationships/diagramQuickStyle" Target="../diagrams/quickStyle2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3.xml"/><Relationship Id="rId5" Type="http://schemas.openxmlformats.org/officeDocument/2006/relationships/diagramData" Target="../diagrams/data23.xml"/><Relationship Id="rId4" Type="http://schemas.openxmlformats.org/officeDocument/2006/relationships/image" Target="../media/image5.png"/><Relationship Id="rId9" Type="http://schemas.microsoft.com/office/2007/relationships/diagramDrawing" Target="../diagrams/drawing2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diagramQuickStyle" Target="../diagrams/quickStyle2.xml"/><Relationship Id="rId18" Type="http://schemas.openxmlformats.org/officeDocument/2006/relationships/diagramQuickStyle" Target="../diagrams/quickStyle3.xml"/><Relationship Id="rId3" Type="http://schemas.openxmlformats.org/officeDocument/2006/relationships/image" Target="../media/image4.png"/><Relationship Id="rId21" Type="http://schemas.openxmlformats.org/officeDocument/2006/relationships/diagramData" Target="../diagrams/data4.xml"/><Relationship Id="rId7" Type="http://schemas.openxmlformats.org/officeDocument/2006/relationships/diagramLayout" Target="../diagrams/layout1.xml"/><Relationship Id="rId12" Type="http://schemas.openxmlformats.org/officeDocument/2006/relationships/diagramLayout" Target="../diagrams/layout2.xml"/><Relationship Id="rId17" Type="http://schemas.openxmlformats.org/officeDocument/2006/relationships/diagramLayout" Target="../diagrams/layout3.xml"/><Relationship Id="rId25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6" Type="http://schemas.openxmlformats.org/officeDocument/2006/relationships/diagramData" Target="../diagrams/data3.xml"/><Relationship Id="rId20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11" Type="http://schemas.openxmlformats.org/officeDocument/2006/relationships/diagramData" Target="../diagrams/data2.xml"/><Relationship Id="rId24" Type="http://schemas.openxmlformats.org/officeDocument/2006/relationships/diagramColors" Target="../diagrams/colors4.xml"/><Relationship Id="rId5" Type="http://schemas.openxmlformats.org/officeDocument/2006/relationships/image" Target="../media/image5.png"/><Relationship Id="rId15" Type="http://schemas.microsoft.com/office/2007/relationships/diagramDrawing" Target="../diagrams/drawing2.xml"/><Relationship Id="rId23" Type="http://schemas.openxmlformats.org/officeDocument/2006/relationships/diagramQuickStyle" Target="../diagrams/quickStyle4.xml"/><Relationship Id="rId10" Type="http://schemas.microsoft.com/office/2007/relationships/diagramDrawing" Target="../diagrams/drawing1.xml"/><Relationship Id="rId19" Type="http://schemas.openxmlformats.org/officeDocument/2006/relationships/diagramColors" Target="../diagrams/colors3.xml"/><Relationship Id="rId4" Type="http://schemas.microsoft.com/office/2007/relationships/hdphoto" Target="../media/hdphoto2.wdp"/><Relationship Id="rId9" Type="http://schemas.openxmlformats.org/officeDocument/2006/relationships/diagramColors" Target="../diagrams/colors1.xml"/><Relationship Id="rId14" Type="http://schemas.openxmlformats.org/officeDocument/2006/relationships/diagramColors" Target="../diagrams/colors2.xml"/><Relationship Id="rId22" Type="http://schemas.openxmlformats.org/officeDocument/2006/relationships/diagramLayout" Target="../diagrams/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4.xml"/><Relationship Id="rId3" Type="http://schemas.microsoft.com/office/2007/relationships/hdphoto" Target="../media/hdphoto2.wdp"/><Relationship Id="rId7" Type="http://schemas.openxmlformats.org/officeDocument/2006/relationships/diagramQuickStyle" Target="../diagrams/quickStyle2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4.xml"/><Relationship Id="rId5" Type="http://schemas.openxmlformats.org/officeDocument/2006/relationships/diagramData" Target="../diagrams/data24.xml"/><Relationship Id="rId4" Type="http://schemas.openxmlformats.org/officeDocument/2006/relationships/image" Target="../media/image5.png"/><Relationship Id="rId9" Type="http://schemas.microsoft.com/office/2007/relationships/diagramDrawing" Target="../diagrams/drawing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image" Target="../media/image4.png"/><Relationship Id="rId7" Type="http://schemas.openxmlformats.org/officeDocument/2006/relationships/diagramLayout" Target="../diagrams/layou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5.xml"/><Relationship Id="rId5" Type="http://schemas.openxmlformats.org/officeDocument/2006/relationships/image" Target="../media/image5.png"/><Relationship Id="rId10" Type="http://schemas.microsoft.com/office/2007/relationships/diagramDrawing" Target="../diagrams/drawing5.xml"/><Relationship Id="rId4" Type="http://schemas.microsoft.com/office/2007/relationships/hdphoto" Target="../media/hdphoto2.wdp"/><Relationship Id="rId9" Type="http://schemas.openxmlformats.org/officeDocument/2006/relationships/diagramColors" Target="../diagrams/colors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microsoft.com/office/2007/relationships/hdphoto" Target="../media/hdphoto2.wdp"/><Relationship Id="rId7" Type="http://schemas.openxmlformats.org/officeDocument/2006/relationships/diagramQuickStyle" Target="../diagrams/quickStyle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5.png"/><Relationship Id="rId9" Type="http://schemas.microsoft.com/office/2007/relationships/diagramDrawing" Target="../diagrams/drawing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microsoft.com/office/2007/relationships/hdphoto" Target="../media/hdphoto2.wdp"/><Relationship Id="rId7" Type="http://schemas.openxmlformats.org/officeDocument/2006/relationships/diagramQuickStyle" Target="../diagrams/quickStyle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image" Target="../media/image5.png"/><Relationship Id="rId9" Type="http://schemas.microsoft.com/office/2007/relationships/diagramDrawing" Target="../diagrams/drawing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microsoft.com/office/2007/relationships/hdphoto" Target="../media/hdphoto2.wdp"/><Relationship Id="rId7" Type="http://schemas.openxmlformats.org/officeDocument/2006/relationships/diagramQuickStyle" Target="../diagrams/quickStyle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4" Type="http://schemas.openxmlformats.org/officeDocument/2006/relationships/image" Target="../media/image5.png"/><Relationship Id="rId9" Type="http://schemas.microsoft.com/office/2007/relationships/diagramDrawing" Target="../diagrams/drawing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microsoft.com/office/2007/relationships/hdphoto" Target="../media/hdphoto2.wdp"/><Relationship Id="rId7" Type="http://schemas.openxmlformats.org/officeDocument/2006/relationships/diagramQuickStyle" Target="../diagrams/quickStyle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9.xml"/><Relationship Id="rId5" Type="http://schemas.openxmlformats.org/officeDocument/2006/relationships/diagramData" Target="../diagrams/data9.xml"/><Relationship Id="rId4" Type="http://schemas.openxmlformats.org/officeDocument/2006/relationships/image" Target="../media/image5.png"/><Relationship Id="rId9" Type="http://schemas.microsoft.com/office/2007/relationships/diagramDrawing" Target="../diagrams/drawing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0.xml"/><Relationship Id="rId3" Type="http://schemas.microsoft.com/office/2007/relationships/hdphoto" Target="../media/hdphoto2.wdp"/><Relationship Id="rId7" Type="http://schemas.openxmlformats.org/officeDocument/2006/relationships/diagramQuickStyle" Target="../diagrams/quickStyle10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0.xml"/><Relationship Id="rId5" Type="http://schemas.openxmlformats.org/officeDocument/2006/relationships/diagramData" Target="../diagrams/data10.xml"/><Relationship Id="rId4" Type="http://schemas.openxmlformats.org/officeDocument/2006/relationships/image" Target="../media/image5.png"/><Relationship Id="rId9" Type="http://schemas.microsoft.com/office/2007/relationships/diagramDrawing" Target="../diagrams/drawing1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1.xml"/><Relationship Id="rId3" Type="http://schemas.microsoft.com/office/2007/relationships/hdphoto" Target="../media/hdphoto2.wdp"/><Relationship Id="rId7" Type="http://schemas.openxmlformats.org/officeDocument/2006/relationships/diagramQuickStyle" Target="../diagrams/quickStyle1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1.xml"/><Relationship Id="rId5" Type="http://schemas.openxmlformats.org/officeDocument/2006/relationships/diagramData" Target="../diagrams/data11.xml"/><Relationship Id="rId4" Type="http://schemas.openxmlformats.org/officeDocument/2006/relationships/image" Target="../media/image5.png"/><Relationship Id="rId9" Type="http://schemas.microsoft.com/office/2007/relationships/diagramDrawing" Target="../diagrams/drawin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بایگانی سال 98\دی\مدیریت سیستم مدیریت و نظارت\power\Picture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681" y="152400"/>
            <a:ext cx="1036638" cy="55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بایگانی سال 98\دی\مدیریت سیستم مدیریت و نظارت\power\Picture1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44" y="3124200"/>
            <a:ext cx="7587656" cy="528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40072" y="1905000"/>
            <a:ext cx="75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Calibri" panose="020F0502020204030204" pitchFamily="34" charset="0"/>
              </a:rPr>
              <a:t>Bushehr Nuclear Power Plant</a:t>
            </a:r>
            <a:endParaRPr lang="en-US" sz="4000" b="1" dirty="0"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8144" y="6248704"/>
            <a:ext cx="16764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500" b="1" dirty="0" smtClean="0">
                <a:latin typeface="Calibri" panose="020F0502020204030204" pitchFamily="34" charset="0"/>
                <a:cs typeface="B Mitra" panose="00000400000000000000" pitchFamily="2" charset="-78"/>
              </a:rPr>
              <a:t> تیر 1399</a:t>
            </a:r>
            <a:endParaRPr lang="en-US" sz="1500" b="1" dirty="0">
              <a:latin typeface="Calibri" panose="020F0502020204030204" pitchFamily="34" charset="0"/>
              <a:cs typeface="B Mitra" panose="000004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0" y="6248704"/>
            <a:ext cx="29718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1300" b="1" dirty="0" smtClean="0">
                <a:cs typeface="B Mitra" panose="00000400000000000000" pitchFamily="2" charset="-78"/>
              </a:rPr>
              <a:t>شرکت بهره برداری نیروگاه اتمی بوشهر</a:t>
            </a:r>
            <a:endParaRPr lang="en-US" sz="1300" b="1" dirty="0">
              <a:cs typeface="B Mitra" panose="000004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86100" y="747294"/>
            <a:ext cx="29718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300" b="1" dirty="0" smtClean="0">
                <a:solidFill>
                  <a:schemeClr val="bg1"/>
                </a:solidFill>
                <a:cs typeface="B Mitra" panose="00000400000000000000" pitchFamily="2" charset="-78"/>
              </a:rPr>
              <a:t>شرکت بهره برداری نیروگاه اتمی بوشهر</a:t>
            </a:r>
            <a:endParaRPr lang="en-US" sz="1300" b="1" dirty="0">
              <a:solidFill>
                <a:schemeClr val="bg1"/>
              </a:solidFill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5981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C:\Users\veysi_fo\Desktop\رضا بنازاده 2 copy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246"/>
            <a:ext cx="10896600" cy="641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Bushehr Nuclear Power Plant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526552" y="5943600"/>
            <a:ext cx="855447" cy="49529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751" y="6003375"/>
            <a:ext cx="703047" cy="375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67607285"/>
              </p:ext>
            </p:extLst>
          </p:nvPr>
        </p:nvGraphicFramePr>
        <p:xfrm>
          <a:off x="902525" y="1377538"/>
          <a:ext cx="7327072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0" name="Content Placeholder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2085703"/>
              </p:ext>
            </p:extLst>
          </p:nvPr>
        </p:nvGraphicFramePr>
        <p:xfrm>
          <a:off x="2971800" y="3200400"/>
          <a:ext cx="3619500" cy="1447800"/>
        </p:xfrm>
        <a:graphic>
          <a:graphicData uri="http://schemas.openxmlformats.org/drawingml/2006/table">
            <a:tbl>
              <a:tblPr rtl="1" firstRow="1" bandRow="1">
                <a:tableStyleId>{BC89EF96-8CEA-46FF-86C4-4CE0E7609802}</a:tableStyleId>
              </a:tblPr>
              <a:tblGrid>
                <a:gridCol w="1170214"/>
                <a:gridCol w="1197430"/>
                <a:gridCol w="1251856"/>
              </a:tblGrid>
              <a:tr h="520436"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ea typeface="+mn-ea"/>
                          <a:cs typeface="B Mitra" panose="00000400000000000000" pitchFamily="2" charset="-78"/>
                        </a:rPr>
                        <a:t>ودیعه مسکن</a:t>
                      </a: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کمک هزینه مسکن شاغلین</a:t>
                      </a:r>
                      <a:endParaRPr lang="fa-IR" sz="1400" b="1" i="0" u="none" strike="noStrike" dirty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rtl="1" fontAlgn="ctr"/>
                      <a:endParaRPr lang="fa-IR" sz="1400" b="1" i="0" u="none" strike="noStrike" dirty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</a:tr>
              <a:tr h="406928"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a-IR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ea typeface="+mn-ea"/>
                          <a:cs typeface="B Mitra" panose="00000400000000000000" pitchFamily="2" charset="-78"/>
                        </a:rPr>
                        <a:t>500،000،000</a:t>
                      </a:r>
                      <a:endParaRPr lang="fa-IR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متاهل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مجرد</a:t>
                      </a:r>
                    </a:p>
                  </a:txBody>
                  <a:tcPr marL="9525" marR="9525" marT="9525" marB="0" anchor="ctr"/>
                </a:tc>
              </a:tr>
              <a:tr h="520436"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fa-IR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 7,500,000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 5,250,000 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606414" y="2343721"/>
            <a:ext cx="76526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Low" rtl="1" fontAlgn="ctr">
              <a:buFont typeface="Wingdings" panose="05000000000000000000" pitchFamily="2" charset="2"/>
              <a:buChar char="§"/>
            </a:pPr>
            <a:r>
              <a:rPr lang="fa-IR" dirty="0">
                <a:solidFill>
                  <a:srgbClr val="000000"/>
                </a:solidFill>
                <a:latin typeface="B Nazanin" panose="00000400000000000000" pitchFamily="2" charset="-78"/>
                <a:cs typeface="B Mitra" panose="00000400000000000000" pitchFamily="2" charset="-78"/>
              </a:rPr>
              <a:t>با در نظر گرفتن شرايط تورمي سال­هاي 97 و 98 و ابتداي سال جاري و جهت جبران قسمتي از هزينه­هاي اجاره مسكن، براي سال 99 </a:t>
            </a:r>
            <a:r>
              <a:rPr lang="fa-IR" dirty="0" smtClean="0">
                <a:solidFill>
                  <a:srgbClr val="000000"/>
                </a:solidFill>
                <a:latin typeface="B Nazanin" panose="00000400000000000000" pitchFamily="2" charset="-78"/>
                <a:cs typeface="B Mitra" panose="00000400000000000000" pitchFamily="2" charset="-78"/>
              </a:rPr>
              <a:t>پیشنهاد می گردد؛</a:t>
            </a:r>
            <a:endParaRPr lang="fa-IR" dirty="0">
              <a:solidFill>
                <a:srgbClr val="000000"/>
              </a:solidFill>
              <a:latin typeface="B Nazanin" panose="00000400000000000000" pitchFamily="2" charset="-78"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9101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C:\Users\veysi_fo\Desktop\رضا بنازاده 2 copy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246"/>
            <a:ext cx="10896600" cy="641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Bushehr Nuclear Power Plant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526552" y="5943600"/>
            <a:ext cx="855447" cy="49529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751" y="6003375"/>
            <a:ext cx="703047" cy="375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523172339"/>
              </p:ext>
            </p:extLst>
          </p:nvPr>
        </p:nvGraphicFramePr>
        <p:xfrm>
          <a:off x="902525" y="1377538"/>
          <a:ext cx="7327072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8433323"/>
              </p:ext>
            </p:extLst>
          </p:nvPr>
        </p:nvGraphicFramePr>
        <p:xfrm>
          <a:off x="1066800" y="2209800"/>
          <a:ext cx="6307352" cy="3497542"/>
        </p:xfrm>
        <a:graphic>
          <a:graphicData uri="http://schemas.openxmlformats.org/drawingml/2006/table">
            <a:tbl>
              <a:tblPr rtl="1" firstRow="1" firstCol="1" bandRow="1">
                <a:tableStyleId>{3B4B98B0-60AC-42C2-AFA5-B58CD77FA1E5}</a:tableStyleId>
              </a:tblPr>
              <a:tblGrid>
                <a:gridCol w="4228180"/>
                <a:gridCol w="2079172"/>
              </a:tblGrid>
              <a:tr h="375459">
                <a:tc grid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600" b="0" dirty="0">
                          <a:effectLst/>
                          <a:cs typeface="B Mitra" panose="00000400000000000000" pitchFamily="2" charset="-78"/>
                        </a:rPr>
                        <a:t>برآورد افزايش ودیعه مسکن فعلی (120،000،000 </a:t>
                      </a:r>
                      <a:r>
                        <a:rPr lang="fa-IR" sz="1600" b="0" dirty="0" smtClean="0">
                          <a:effectLst/>
                          <a:cs typeface="B Mitra" panose="00000400000000000000" pitchFamily="2" charset="-78"/>
                        </a:rPr>
                        <a:t>ریال </a:t>
                      </a:r>
                      <a:r>
                        <a:rPr lang="ar-SA" sz="1600" b="0" dirty="0" smtClean="0">
                          <a:effectLst/>
                          <a:cs typeface="B Mitra" panose="00000400000000000000" pitchFamily="2" charset="-78"/>
                        </a:rPr>
                        <a:t>افزایش </a:t>
                      </a:r>
                      <a:r>
                        <a:rPr lang="ar-SA" sz="1600" b="0" dirty="0">
                          <a:effectLst/>
                          <a:cs typeface="B Mitra" panose="00000400000000000000" pitchFamily="2" charset="-78"/>
                        </a:rPr>
                        <a:t>به 500،000،000 ريال)</a:t>
                      </a:r>
                      <a:endParaRPr lang="en-US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  <a:tr h="360411">
                <a:tc>
                  <a:txBody>
                    <a:bodyPr/>
                    <a:lstStyle/>
                    <a:p>
                      <a:pPr lvl="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 b="1" dirty="0">
                          <a:effectLst/>
                          <a:cs typeface="B Mitra" panose="00000400000000000000" pitchFamily="2" charset="-78"/>
                        </a:rPr>
                        <a:t>ودیعه مسکن 30 نفر (فعلی)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 dirty="0">
                          <a:effectLst/>
                          <a:cs typeface="B Mitra" panose="00000400000000000000" pitchFamily="2" charset="-78"/>
                        </a:rPr>
                        <a:t>30</a:t>
                      </a:r>
                      <a:r>
                        <a:rPr lang="en-US" sz="1400" dirty="0">
                          <a:effectLst/>
                          <a:cs typeface="B Mitra" panose="00000400000000000000" pitchFamily="2" charset="-78"/>
                        </a:rPr>
                        <a:t>×</a:t>
                      </a:r>
                      <a:r>
                        <a:rPr lang="ar-SA" sz="1400" dirty="0">
                          <a:effectLst/>
                          <a:cs typeface="B Mitra" panose="00000400000000000000" pitchFamily="2" charset="-78"/>
                        </a:rPr>
                        <a:t>380</a:t>
                      </a:r>
                      <a:r>
                        <a:rPr lang="en-US" sz="1400" dirty="0">
                          <a:effectLst/>
                          <a:cs typeface="B Mitra" panose="00000400000000000000" pitchFamily="2" charset="-78"/>
                        </a:rPr>
                        <a:t>=</a:t>
                      </a:r>
                      <a:r>
                        <a:rPr lang="ar-SA" sz="1400" dirty="0">
                          <a:effectLst/>
                          <a:cs typeface="B Mitra" panose="00000400000000000000" pitchFamily="2" charset="-78"/>
                        </a:rPr>
                        <a:t>11،400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440168">
                <a:tc>
                  <a:txBody>
                    <a:bodyPr/>
                    <a:lstStyle/>
                    <a:p>
                      <a:pPr lvl="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 b="1" dirty="0">
                          <a:effectLst/>
                          <a:cs typeface="B Mitra" panose="00000400000000000000" pitchFamily="2" charset="-78"/>
                        </a:rPr>
                        <a:t>افزایش ودیعه مسکن 50% </a:t>
                      </a:r>
                      <a:r>
                        <a:rPr lang="ar-SA" sz="1400" b="1" dirty="0" smtClean="0">
                          <a:effectLst/>
                          <a:cs typeface="B Mitra" panose="00000400000000000000" pitchFamily="2" charset="-78"/>
                        </a:rPr>
                        <a:t>كاركنان</a:t>
                      </a:r>
                      <a:r>
                        <a:rPr lang="en-US" sz="1400" b="1" baseline="0" dirty="0" smtClean="0">
                          <a:effectLst/>
                          <a:cs typeface="B Mitra" panose="00000400000000000000" pitchFamily="2" charset="-78"/>
                        </a:rPr>
                        <a:t> </a:t>
                      </a:r>
                      <a:r>
                        <a:rPr lang="ar-SA" sz="1400" b="1" dirty="0" smtClean="0">
                          <a:effectLst/>
                          <a:cs typeface="B Mitra" panose="00000400000000000000" pitchFamily="2" charset="-78"/>
                        </a:rPr>
                        <a:t>(1144=498+646</a:t>
                      </a:r>
                      <a:r>
                        <a:rPr lang="ar-SA" sz="1400" b="1" dirty="0">
                          <a:effectLst/>
                          <a:cs typeface="B Mitra" panose="00000400000000000000" pitchFamily="2" charset="-78"/>
                        </a:rPr>
                        <a:t>)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 dirty="0">
                          <a:effectLst/>
                          <a:cs typeface="B Mitra" panose="00000400000000000000" pitchFamily="2" charset="-78"/>
                        </a:rPr>
                        <a:t>500×2 ÷ 1144 </a:t>
                      </a:r>
                      <a:r>
                        <a:rPr lang="en-US" sz="1400" dirty="0">
                          <a:effectLst/>
                          <a:cs typeface="B Mitra" panose="00000400000000000000" pitchFamily="2" charset="-78"/>
                        </a:rPr>
                        <a:t>=</a:t>
                      </a:r>
                      <a:r>
                        <a:rPr lang="ar-SA" sz="1400" dirty="0">
                          <a:effectLst/>
                          <a:cs typeface="B Mitra" panose="00000400000000000000" pitchFamily="2" charset="-78"/>
                        </a:rPr>
                        <a:t>286،000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440168">
                <a:tc>
                  <a:txBody>
                    <a:bodyPr/>
                    <a:lstStyle/>
                    <a:p>
                      <a:pPr lvl="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 b="1" dirty="0">
                          <a:effectLst/>
                          <a:cs typeface="B Mitra" panose="00000400000000000000" pitchFamily="2" charset="-78"/>
                        </a:rPr>
                        <a:t>برآورد مبلغ ودیعه برای 50% کارکنان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 dirty="0">
                          <a:effectLst/>
                          <a:cs typeface="B Mitra" panose="00000400000000000000" pitchFamily="2" charset="-78"/>
                        </a:rPr>
                        <a:t>11،400</a:t>
                      </a:r>
                      <a:r>
                        <a:rPr lang="en-US" sz="1400" dirty="0">
                          <a:effectLst/>
                          <a:cs typeface="B Mitra" panose="00000400000000000000" pitchFamily="2" charset="-78"/>
                        </a:rPr>
                        <a:t>+</a:t>
                      </a:r>
                      <a:r>
                        <a:rPr lang="ar-SA" sz="1400" dirty="0">
                          <a:effectLst/>
                          <a:cs typeface="B Mitra" panose="00000400000000000000" pitchFamily="2" charset="-78"/>
                        </a:rPr>
                        <a:t>286،000</a:t>
                      </a:r>
                      <a:r>
                        <a:rPr lang="en-US" sz="1400" dirty="0">
                          <a:effectLst/>
                          <a:cs typeface="B Mitra" panose="00000400000000000000" pitchFamily="2" charset="-78"/>
                        </a:rPr>
                        <a:t>=</a:t>
                      </a:r>
                      <a:r>
                        <a:rPr lang="ar-SA" sz="1400" dirty="0">
                          <a:effectLst/>
                          <a:cs typeface="B Mitra" panose="00000400000000000000" pitchFamily="2" charset="-78"/>
                        </a:rPr>
                        <a:t>297،400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440168">
                <a:tc>
                  <a:txBody>
                    <a:bodyPr/>
                    <a:lstStyle/>
                    <a:p>
                      <a:pPr lvl="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 b="1" dirty="0">
                          <a:effectLst/>
                          <a:cs typeface="B Mitra" panose="00000400000000000000" pitchFamily="2" charset="-78"/>
                        </a:rPr>
                        <a:t>کاهش هزینه مسکن (کاردان)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 dirty="0">
                          <a:effectLst/>
                          <a:cs typeface="B Mitra" panose="00000400000000000000" pitchFamily="2" charset="-78"/>
                        </a:rPr>
                        <a:t>498</a:t>
                      </a:r>
                      <a:r>
                        <a:rPr lang="en-US" sz="1400" dirty="0">
                          <a:effectLst/>
                          <a:cs typeface="B Mitra" panose="00000400000000000000" pitchFamily="2" charset="-78"/>
                        </a:rPr>
                        <a:t>÷</a:t>
                      </a:r>
                      <a:r>
                        <a:rPr lang="ar-SA" sz="1400" dirty="0">
                          <a:effectLst/>
                          <a:cs typeface="B Mitra" panose="00000400000000000000" pitchFamily="2" charset="-78"/>
                        </a:rPr>
                        <a:t>2</a:t>
                      </a:r>
                      <a:r>
                        <a:rPr lang="en-US" sz="1400" dirty="0">
                          <a:effectLst/>
                          <a:cs typeface="B Mitra" panose="00000400000000000000" pitchFamily="2" charset="-78"/>
                        </a:rPr>
                        <a:t>×</a:t>
                      </a:r>
                      <a:r>
                        <a:rPr lang="ar-SA" sz="1400" dirty="0">
                          <a:effectLst/>
                          <a:cs typeface="B Mitra" panose="00000400000000000000" pitchFamily="2" charset="-78"/>
                        </a:rPr>
                        <a:t>7.5</a:t>
                      </a:r>
                      <a:r>
                        <a:rPr lang="en-US" sz="1400" dirty="0">
                          <a:effectLst/>
                          <a:cs typeface="B Mitra" panose="00000400000000000000" pitchFamily="2" charset="-78"/>
                        </a:rPr>
                        <a:t>×</a:t>
                      </a:r>
                      <a:r>
                        <a:rPr lang="ar-SA" sz="1400" dirty="0">
                          <a:effectLst/>
                          <a:cs typeface="B Mitra" panose="00000400000000000000" pitchFamily="2" charset="-78"/>
                        </a:rPr>
                        <a:t>12</a:t>
                      </a:r>
                      <a:r>
                        <a:rPr lang="en-US" sz="1400" dirty="0">
                          <a:effectLst/>
                          <a:cs typeface="B Mitra" panose="00000400000000000000" pitchFamily="2" charset="-78"/>
                        </a:rPr>
                        <a:t>=</a:t>
                      </a:r>
                      <a:r>
                        <a:rPr lang="ar-SA" sz="1400" dirty="0">
                          <a:effectLst/>
                          <a:cs typeface="B Mitra" panose="00000400000000000000" pitchFamily="2" charset="-78"/>
                        </a:rPr>
                        <a:t>22،410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440168">
                <a:tc>
                  <a:txBody>
                    <a:bodyPr/>
                    <a:lstStyle/>
                    <a:p>
                      <a:pPr lvl="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 b="1" dirty="0">
                          <a:effectLst/>
                          <a:cs typeface="B Mitra" panose="00000400000000000000" pitchFamily="2" charset="-78"/>
                        </a:rPr>
                        <a:t>کاهش هزینه مسکن (کارشناس)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 dirty="0">
                          <a:effectLst/>
                          <a:cs typeface="B Mitra" panose="00000400000000000000" pitchFamily="2" charset="-78"/>
                        </a:rPr>
                        <a:t>646</a:t>
                      </a:r>
                      <a:r>
                        <a:rPr lang="en-US" sz="1400" dirty="0">
                          <a:effectLst/>
                          <a:cs typeface="B Mitra" panose="00000400000000000000" pitchFamily="2" charset="-78"/>
                        </a:rPr>
                        <a:t>÷</a:t>
                      </a:r>
                      <a:r>
                        <a:rPr lang="ar-SA" sz="1400" dirty="0">
                          <a:effectLst/>
                          <a:cs typeface="B Mitra" panose="00000400000000000000" pitchFamily="2" charset="-78"/>
                        </a:rPr>
                        <a:t>2</a:t>
                      </a:r>
                      <a:r>
                        <a:rPr lang="en-US" sz="1400" dirty="0">
                          <a:effectLst/>
                          <a:cs typeface="B Mitra" panose="00000400000000000000" pitchFamily="2" charset="-78"/>
                        </a:rPr>
                        <a:t>×</a:t>
                      </a:r>
                      <a:r>
                        <a:rPr lang="ar-SA" sz="1400" dirty="0">
                          <a:effectLst/>
                          <a:cs typeface="B Mitra" panose="00000400000000000000" pitchFamily="2" charset="-78"/>
                        </a:rPr>
                        <a:t>7.5</a:t>
                      </a:r>
                      <a:r>
                        <a:rPr lang="en-US" sz="1400" dirty="0">
                          <a:effectLst/>
                          <a:cs typeface="B Mitra" panose="00000400000000000000" pitchFamily="2" charset="-78"/>
                        </a:rPr>
                        <a:t>×</a:t>
                      </a:r>
                      <a:r>
                        <a:rPr lang="ar-SA" sz="1400" dirty="0">
                          <a:effectLst/>
                          <a:cs typeface="B Mitra" panose="00000400000000000000" pitchFamily="2" charset="-78"/>
                        </a:rPr>
                        <a:t>12</a:t>
                      </a:r>
                      <a:r>
                        <a:rPr lang="en-US" sz="1400" dirty="0">
                          <a:effectLst/>
                          <a:cs typeface="B Mitra" panose="00000400000000000000" pitchFamily="2" charset="-78"/>
                        </a:rPr>
                        <a:t>=</a:t>
                      </a:r>
                      <a:r>
                        <a:rPr lang="ar-SA" sz="1400" dirty="0">
                          <a:effectLst/>
                          <a:cs typeface="B Mitra" panose="00000400000000000000" pitchFamily="2" charset="-78"/>
                        </a:rPr>
                        <a:t>29،070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440168">
                <a:tc>
                  <a:txBody>
                    <a:bodyPr/>
                    <a:lstStyle/>
                    <a:p>
                      <a:pPr lvl="0"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 b="1" dirty="0">
                          <a:effectLst/>
                          <a:cs typeface="B Mitra" panose="00000400000000000000" pitchFamily="2" charset="-78"/>
                        </a:rPr>
                        <a:t>کاهش هزینه مسکن(اجاره) 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 dirty="0">
                          <a:effectLst/>
                          <a:cs typeface="B Mitra" panose="00000400000000000000" pitchFamily="2" charset="-78"/>
                        </a:rPr>
                        <a:t>22،410</a:t>
                      </a:r>
                      <a:r>
                        <a:rPr lang="en-US" sz="1400" dirty="0">
                          <a:effectLst/>
                          <a:cs typeface="B Mitra" panose="00000400000000000000" pitchFamily="2" charset="-78"/>
                        </a:rPr>
                        <a:t>+</a:t>
                      </a:r>
                      <a:r>
                        <a:rPr lang="ar-SA" sz="1400" dirty="0">
                          <a:effectLst/>
                          <a:cs typeface="B Mitra" panose="00000400000000000000" pitchFamily="2" charset="-78"/>
                        </a:rPr>
                        <a:t>29،070</a:t>
                      </a:r>
                      <a:r>
                        <a:rPr lang="en-US" sz="1400" dirty="0">
                          <a:effectLst/>
                          <a:cs typeface="B Mitra" panose="00000400000000000000" pitchFamily="2" charset="-78"/>
                        </a:rPr>
                        <a:t>=</a:t>
                      </a:r>
                      <a:r>
                        <a:rPr lang="ar-SA" sz="1400" dirty="0">
                          <a:effectLst/>
                          <a:cs typeface="B Mitra" panose="00000400000000000000" pitchFamily="2" charset="-78"/>
                        </a:rPr>
                        <a:t>51،480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416090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600" b="0" dirty="0">
                          <a:effectLst/>
                          <a:cs typeface="B Mitra" panose="00000400000000000000" pitchFamily="2" charset="-78"/>
                        </a:rPr>
                        <a:t>برآورد ودیعه برای 50% کارکنان که در </a:t>
                      </a:r>
                      <a:r>
                        <a:rPr lang="ar-SA" sz="1600" b="0" dirty="0" smtClean="0">
                          <a:effectLst/>
                          <a:cs typeface="B Mitra" panose="00000400000000000000" pitchFamily="2" charset="-78"/>
                        </a:rPr>
                        <a:t>حال</a:t>
                      </a:r>
                      <a:r>
                        <a:rPr lang="fa-IR" sz="1600" b="0" dirty="0" smtClean="0">
                          <a:effectLst/>
                          <a:cs typeface="B Mitra" panose="00000400000000000000" pitchFamily="2" charset="-78"/>
                        </a:rPr>
                        <a:t> </a:t>
                      </a:r>
                      <a:r>
                        <a:rPr lang="ar-SA" sz="1600" b="0" dirty="0" smtClean="0">
                          <a:effectLst/>
                          <a:cs typeface="B Mitra" panose="00000400000000000000" pitchFamily="2" charset="-78"/>
                        </a:rPr>
                        <a:t>حاضر</a:t>
                      </a:r>
                      <a:r>
                        <a:rPr lang="fa-IR" sz="1600" b="0" baseline="0" dirty="0" smtClean="0">
                          <a:effectLst/>
                          <a:cs typeface="B Mitra" panose="00000400000000000000" pitchFamily="2" charset="-78"/>
                        </a:rPr>
                        <a:t> </a:t>
                      </a:r>
                      <a:r>
                        <a:rPr lang="ar-SA" sz="1600" b="0" dirty="0" smtClean="0">
                          <a:effectLst/>
                          <a:cs typeface="B Mitra" panose="00000400000000000000" pitchFamily="2" charset="-78"/>
                        </a:rPr>
                        <a:t>ودیعه مسکن یا اجاره دریافت می کنند</a:t>
                      </a:r>
                      <a:endParaRPr lang="en-US" sz="1600" b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ar-SA" sz="1400" dirty="0">
                          <a:effectLst/>
                          <a:cs typeface="B Mitra" panose="00000400000000000000" pitchFamily="2" charset="-78"/>
                        </a:rPr>
                        <a:t>245،920=51،480-297،400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034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C:\Users\veysi_fo\Desktop\رضا بنازاده 2 copy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246"/>
            <a:ext cx="10896600" cy="641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Bushehr Nuclear Power Plant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526552" y="5943600"/>
            <a:ext cx="855447" cy="49529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751" y="6003375"/>
            <a:ext cx="703047" cy="375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008359575"/>
              </p:ext>
            </p:extLst>
          </p:nvPr>
        </p:nvGraphicFramePr>
        <p:xfrm>
          <a:off x="902525" y="1377538"/>
          <a:ext cx="7327072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1180958"/>
              </p:ext>
            </p:extLst>
          </p:nvPr>
        </p:nvGraphicFramePr>
        <p:xfrm>
          <a:off x="914400" y="2209800"/>
          <a:ext cx="6553456" cy="3733800"/>
        </p:xfrm>
        <a:graphic>
          <a:graphicData uri="http://schemas.openxmlformats.org/drawingml/2006/table">
            <a:tbl>
              <a:tblPr rtl="1" firstRow="1" firstCol="1" bandRow="1">
                <a:tableStyleId>{BC89EF96-8CEA-46FF-86C4-4CE0E7609802}</a:tableStyleId>
              </a:tblPr>
              <a:tblGrid>
                <a:gridCol w="1455320"/>
                <a:gridCol w="1364336"/>
                <a:gridCol w="1281868"/>
                <a:gridCol w="1167418"/>
                <a:gridCol w="1284514"/>
              </a:tblGrid>
              <a:tr h="510880">
                <a:tc gridSpan="5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Mitra" panose="00000400000000000000" pitchFamily="2" charset="-78"/>
                        </a:rPr>
                        <a:t>برآورد افزايش كمك هزينه مسكن 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  <a:tr h="310027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Mitra" panose="00000400000000000000" pitchFamily="2" charset="-78"/>
                        </a:rPr>
                        <a:t> </a:t>
                      </a:r>
                      <a:endParaRPr lang="en-US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Mitra" panose="00000400000000000000" pitchFamily="2" charset="-78"/>
                        </a:rPr>
                        <a:t>كارشناس(متأهل)</a:t>
                      </a:r>
                      <a:endParaRPr lang="en-US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Mitra" panose="00000400000000000000" pitchFamily="2" charset="-78"/>
                        </a:rPr>
                        <a:t>كارشناس(مجرد)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Mitra" panose="00000400000000000000" pitchFamily="2" charset="-78"/>
                        </a:rPr>
                        <a:t>كاردان(متأهل)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Mitra" panose="00000400000000000000" pitchFamily="2" charset="-78"/>
                        </a:rPr>
                        <a:t>كاردان(مجرد)</a:t>
                      </a:r>
                      <a:endParaRPr lang="en-US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31002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Mitra" panose="00000400000000000000" pitchFamily="2" charset="-78"/>
                        </a:rPr>
                        <a:t>تعداد</a:t>
                      </a:r>
                      <a:endParaRPr lang="en-US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Mitra" panose="00000400000000000000" pitchFamily="2" charset="-78"/>
                        </a:rPr>
                        <a:t>616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Mitra" panose="00000400000000000000" pitchFamily="2" charset="-78"/>
                        </a:rPr>
                        <a:t>60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Mitra" panose="00000400000000000000" pitchFamily="2" charset="-78"/>
                        </a:rPr>
                        <a:t>413</a:t>
                      </a:r>
                      <a:endParaRPr lang="en-US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Mitra" panose="00000400000000000000" pitchFamily="2" charset="-78"/>
                        </a:rPr>
                        <a:t>85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31002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Mitra" panose="00000400000000000000" pitchFamily="2" charset="-78"/>
                        </a:rPr>
                        <a:t>مبلغ اجاره ماهانه فعلي</a:t>
                      </a:r>
                      <a:endParaRPr lang="en-US" sz="105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Mitra" panose="00000400000000000000" pitchFamily="2" charset="-78"/>
                        </a:rPr>
                        <a:t>5،000،000</a:t>
                      </a:r>
                      <a:endParaRPr lang="en-US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Mitra" panose="00000400000000000000" pitchFamily="2" charset="-78"/>
                        </a:rPr>
                        <a:t>3،750،000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Mitra" panose="00000400000000000000" pitchFamily="2" charset="-78"/>
                        </a:rPr>
                        <a:t>4،200،000</a:t>
                      </a:r>
                      <a:endParaRPr lang="en-US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Mitra" panose="00000400000000000000" pitchFamily="2" charset="-78"/>
                        </a:rPr>
                        <a:t>3،150،000</a:t>
                      </a:r>
                      <a:endParaRPr lang="en-US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31002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Mitra" panose="00000400000000000000" pitchFamily="2" charset="-78"/>
                        </a:rPr>
                        <a:t>جمع</a:t>
                      </a:r>
                      <a:endParaRPr lang="en-US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Mitra" panose="00000400000000000000" pitchFamily="2" charset="-78"/>
                        </a:rPr>
                        <a:t>3،080،000،000</a:t>
                      </a:r>
                      <a:endParaRPr lang="en-US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Mitra" panose="00000400000000000000" pitchFamily="2" charset="-78"/>
                        </a:rPr>
                        <a:t>225،000،000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Mitra" panose="00000400000000000000" pitchFamily="2" charset="-78"/>
                        </a:rPr>
                        <a:t>1،734،600،000</a:t>
                      </a:r>
                      <a:endParaRPr lang="en-US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Mitra" panose="00000400000000000000" pitchFamily="2" charset="-78"/>
                        </a:rPr>
                        <a:t>267،750،000</a:t>
                      </a:r>
                      <a:endParaRPr lang="en-US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430511">
                <a:tc gridSpan="5"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Mitra" panose="00000400000000000000" pitchFamily="2" charset="-78"/>
                        </a:rPr>
                        <a:t>جمع مبلغ پرداختي ماهانه به كاركنان بابت اجاره 5،307 ميليون ريال مي­باشد</a:t>
                      </a:r>
                      <a:endParaRPr lang="en-US" sz="105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  <a:tr h="62005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Mitra" panose="00000400000000000000" pitchFamily="2" charset="-78"/>
                        </a:rPr>
                        <a:t>مبلغ اجاره ماهانه پيشنهادي</a:t>
                      </a:r>
                      <a:endParaRPr lang="en-US" sz="105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Mitra" panose="00000400000000000000" pitchFamily="2" charset="-78"/>
                        </a:rPr>
                        <a:t>7،500،000</a:t>
                      </a:r>
                      <a:endParaRPr lang="en-US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Mitra" panose="00000400000000000000" pitchFamily="2" charset="-78"/>
                        </a:rPr>
                        <a:t>5،250،000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Mitra" panose="00000400000000000000" pitchFamily="2" charset="-78"/>
                        </a:rPr>
                        <a:t>7،500،000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Mitra" panose="00000400000000000000" pitchFamily="2" charset="-78"/>
                        </a:rPr>
                        <a:t>5،250،000</a:t>
                      </a:r>
                      <a:endParaRPr lang="en-US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31002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Mitra" panose="00000400000000000000" pitchFamily="2" charset="-78"/>
                        </a:rPr>
                        <a:t>جمع</a:t>
                      </a:r>
                      <a:endParaRPr lang="en-US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Mitra" panose="00000400000000000000" pitchFamily="2" charset="-78"/>
                        </a:rPr>
                        <a:t>4،620،000،000</a:t>
                      </a:r>
                      <a:endParaRPr lang="en-US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Mitra" panose="00000400000000000000" pitchFamily="2" charset="-78"/>
                        </a:rPr>
                        <a:t>315،000،000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Mitra" panose="00000400000000000000" pitchFamily="2" charset="-78"/>
                        </a:rPr>
                        <a:t>3،097،500،000</a:t>
                      </a:r>
                      <a:endParaRPr lang="en-US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Mitra" panose="00000400000000000000" pitchFamily="2" charset="-78"/>
                        </a:rPr>
                        <a:t>446،250،000</a:t>
                      </a:r>
                      <a:endParaRPr lang="en-US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441520">
                <a:tc gridSpan="5"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Mitra" panose="00000400000000000000" pitchFamily="2" charset="-78"/>
                        </a:rPr>
                        <a:t>جمع مبلغ برآوردي ماهانه براي 50% كاركنان  4،240 ميليون ريال مي­باشد</a:t>
                      </a:r>
                      <a:endParaRPr lang="en-US" sz="105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Mitra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022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C:\Users\veysi_fo\Desktop\رضا بنازاده 2 copy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87" y="434480"/>
            <a:ext cx="10896600" cy="641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Bushehr Nuclear Power Plant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526552" y="5943600"/>
            <a:ext cx="855447" cy="49529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751" y="6003375"/>
            <a:ext cx="703047" cy="375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014377716"/>
              </p:ext>
            </p:extLst>
          </p:nvPr>
        </p:nvGraphicFramePr>
        <p:xfrm>
          <a:off x="902525" y="1377538"/>
          <a:ext cx="7327072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0" name="Content Placeholder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2764668"/>
              </p:ext>
            </p:extLst>
          </p:nvPr>
        </p:nvGraphicFramePr>
        <p:xfrm>
          <a:off x="2609008" y="3810000"/>
          <a:ext cx="4058492" cy="1447800"/>
        </p:xfrm>
        <a:graphic>
          <a:graphicData uri="http://schemas.openxmlformats.org/drawingml/2006/table">
            <a:tbl>
              <a:tblPr rtl="1" firstRow="1" bandRow="1">
                <a:tableStyleId>{BC89EF96-8CEA-46FF-86C4-4CE0E7609802}</a:tableStyleId>
              </a:tblPr>
              <a:tblGrid>
                <a:gridCol w="1170214"/>
                <a:gridCol w="1197430"/>
                <a:gridCol w="1690848"/>
              </a:tblGrid>
              <a:tr h="520436"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ea typeface="+mn-ea"/>
                          <a:cs typeface="B Mitra" panose="00000400000000000000" pitchFamily="2" charset="-78"/>
                        </a:rPr>
                        <a:t>مبلغ وام مسکن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تعداد </a:t>
                      </a:r>
                      <a:r>
                        <a:rPr lang="fa-IR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ea typeface="+mn-ea"/>
                          <a:cs typeface="B Mitra" panose="00000400000000000000" pitchFamily="2" charset="-78"/>
                        </a:rPr>
                        <a:t>در</a:t>
                      </a:r>
                      <a:r>
                        <a:rPr lang="fa-IR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 سال 99</a:t>
                      </a:r>
                      <a:endParaRPr lang="fa-IR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cs typeface="B Mitra" panose="00000400000000000000" pitchFamily="2" charset="-78"/>
                      </a:endParaRPr>
                    </a:p>
                    <a:p>
                      <a:pPr algn="ctr" rtl="1" fontAlgn="ctr"/>
                      <a:endParaRPr lang="fa-IR" sz="1400" b="1" i="0" u="none" strike="noStrike" dirty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منابع مالي براي سال 99</a:t>
                      </a:r>
                      <a:endParaRPr lang="fa-IR" sz="1400" b="1" i="0" u="none" strike="noStrike" dirty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</a:tr>
              <a:tr h="92736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a-IR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ea typeface="+mn-ea"/>
                          <a:cs typeface="B Mitra" panose="00000400000000000000" pitchFamily="2" charset="-78"/>
                        </a:rPr>
                        <a:t> 1،000،000،000 ريال</a:t>
                      </a:r>
                      <a:endParaRPr lang="fa-IR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200 نفر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200،000،000،000ريال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606414" y="2343721"/>
            <a:ext cx="76526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 fontAlgn="ctr"/>
            <a:r>
              <a:rPr lang="fa-IR" dirty="0" smtClean="0">
                <a:solidFill>
                  <a:srgbClr val="000000"/>
                </a:solidFill>
                <a:latin typeface="B Nazanin" panose="00000400000000000000" pitchFamily="2" charset="-78"/>
                <a:cs typeface="B Mitra" panose="00000400000000000000" pitchFamily="2" charset="-78"/>
              </a:rPr>
              <a:t>با هدف كمك به خانه دار شدن كاركنان و رفع دغدغه مسكن ايشان، يكي از راههاي موثر تامين و تخصيص وام به كاركنان مي باشد. با </a:t>
            </a:r>
            <a:r>
              <a:rPr lang="fa-IR" dirty="0">
                <a:solidFill>
                  <a:srgbClr val="000000"/>
                </a:solidFill>
                <a:latin typeface="B Nazanin" panose="00000400000000000000" pitchFamily="2" charset="-78"/>
                <a:cs typeface="B Mitra" panose="00000400000000000000" pitchFamily="2" charset="-78"/>
              </a:rPr>
              <a:t>توجه </a:t>
            </a:r>
            <a:r>
              <a:rPr lang="fa-IR" dirty="0" smtClean="0">
                <a:solidFill>
                  <a:srgbClr val="000000"/>
                </a:solidFill>
                <a:latin typeface="B Nazanin" panose="00000400000000000000" pitchFamily="2" charset="-78"/>
                <a:cs typeface="B Mitra" panose="00000400000000000000" pitchFamily="2" charset="-78"/>
              </a:rPr>
              <a:t>به تعداد </a:t>
            </a:r>
            <a:r>
              <a:rPr lang="fa-IR" dirty="0">
                <a:solidFill>
                  <a:srgbClr val="000000"/>
                </a:solidFill>
                <a:latin typeface="B Nazanin" panose="00000400000000000000" pitchFamily="2" charset="-78"/>
                <a:cs typeface="B Mitra" panose="00000400000000000000" pitchFamily="2" charset="-78"/>
              </a:rPr>
              <a:t>كاركنان </a:t>
            </a:r>
            <a:r>
              <a:rPr lang="fa-IR" dirty="0" smtClean="0">
                <a:solidFill>
                  <a:srgbClr val="000000"/>
                </a:solidFill>
                <a:latin typeface="B Nazanin" panose="00000400000000000000" pitchFamily="2" charset="-78"/>
                <a:cs typeface="B Mitra" panose="00000400000000000000" pitchFamily="2" charset="-78"/>
              </a:rPr>
              <a:t>و منابع مالي مورد نياز، در صورت تخصيص 200 ميليارد ريال در سال 1399، انتظار مي رود بتوان به 200 نفر از كاركنان وام ساخت يا خريد مسكن پرداخت كرد.</a:t>
            </a:r>
            <a:endParaRPr lang="fa-IR" dirty="0">
              <a:solidFill>
                <a:srgbClr val="000000"/>
              </a:solidFill>
              <a:latin typeface="B Nazanin" panose="00000400000000000000" pitchFamily="2" charset="-78"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896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veysi_fo\Desktop\رضا بنازاده 2 copy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246"/>
            <a:ext cx="10896600" cy="641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7526552" y="5943600"/>
            <a:ext cx="855447" cy="49529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751" y="6003375"/>
            <a:ext cx="703047" cy="375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Bushehr Nuclear Power Plant</a:t>
            </a:r>
            <a:endParaRPr lang="en-US" dirty="0">
              <a:latin typeface="Calibri" panose="020F0502020204030204" pitchFamily="34" charset="0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480826283"/>
              </p:ext>
            </p:extLst>
          </p:nvPr>
        </p:nvGraphicFramePr>
        <p:xfrm>
          <a:off x="1143000" y="2743200"/>
          <a:ext cx="6172200" cy="137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1471145669"/>
              </p:ext>
            </p:extLst>
          </p:nvPr>
        </p:nvGraphicFramePr>
        <p:xfrm>
          <a:off x="1143000" y="1143000"/>
          <a:ext cx="6722848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3568928252"/>
              </p:ext>
            </p:extLst>
          </p:nvPr>
        </p:nvGraphicFramePr>
        <p:xfrm>
          <a:off x="1143000" y="4114800"/>
          <a:ext cx="6172200" cy="137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</p:spTree>
    <p:extLst>
      <p:ext uri="{BB962C8B-B14F-4D97-AF65-F5344CB8AC3E}">
        <p14:creationId xmlns:p14="http://schemas.microsoft.com/office/powerpoint/2010/main" val="146772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veysi_fo\Desktop\رضا بنازاده 2 copy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246"/>
            <a:ext cx="10896600" cy="641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7526552" y="5943600"/>
            <a:ext cx="855447" cy="49529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751" y="6003375"/>
            <a:ext cx="703047" cy="375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Bushehr Nuclear Power Plant</a:t>
            </a:r>
            <a:endParaRPr lang="en-US" dirty="0">
              <a:latin typeface="Calibri" panose="020F0502020204030204" pitchFamily="34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079602588"/>
              </p:ext>
            </p:extLst>
          </p:nvPr>
        </p:nvGraphicFramePr>
        <p:xfrm>
          <a:off x="1143000" y="2743200"/>
          <a:ext cx="6172200" cy="137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99181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C:\Users\veysi_fo\Desktop\رضا بنازاده 2 copy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246"/>
            <a:ext cx="7954274" cy="6109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Bushehr Nuclear Power Plant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526552" y="5943600"/>
            <a:ext cx="855447" cy="49529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751" y="6003375"/>
            <a:ext cx="703047" cy="375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243287972"/>
              </p:ext>
            </p:extLst>
          </p:nvPr>
        </p:nvGraphicFramePr>
        <p:xfrm>
          <a:off x="1039687" y="609600"/>
          <a:ext cx="7327072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0" name="Content Placeholder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0778537"/>
              </p:ext>
            </p:extLst>
          </p:nvPr>
        </p:nvGraphicFramePr>
        <p:xfrm>
          <a:off x="1524000" y="1223653"/>
          <a:ext cx="5709775" cy="4853940"/>
        </p:xfrm>
        <a:graphic>
          <a:graphicData uri="http://schemas.openxmlformats.org/drawingml/2006/table">
            <a:tbl>
              <a:tblPr rtl="1" firstRow="1" bandRow="1">
                <a:tableStyleId>{BC89EF96-8CEA-46FF-86C4-4CE0E7609802}</a:tableStyleId>
              </a:tblPr>
              <a:tblGrid>
                <a:gridCol w="853295"/>
                <a:gridCol w="924560"/>
                <a:gridCol w="1127760"/>
                <a:gridCol w="1463040"/>
                <a:gridCol w="1341120"/>
              </a:tblGrid>
              <a:tr h="381000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سابقه كار - سال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ه. ا.</a:t>
                      </a:r>
                      <a:endParaRPr lang="fa-IR" sz="1100" b="1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آ. پ.</a:t>
                      </a:r>
                      <a:endParaRPr lang="fa-IR" sz="1100" b="1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نيروگاه اتمي - ستادي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نيروگاه اتمي - فني</a:t>
                      </a:r>
                    </a:p>
                  </a:txBody>
                  <a:tcPr marL="9525" marR="9525" marT="9525" marB="0" anchor="ctr"/>
                </a:tc>
              </a:tr>
              <a:tr h="304800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 33,376,220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 33,376,220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 18,608,425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 18,608,425 </a:t>
                      </a:r>
                    </a:p>
                  </a:txBody>
                  <a:tcPr marL="9525" marR="9525" marT="9525" marB="0" anchor="ctr"/>
                </a:tc>
              </a:tr>
              <a:tr h="304800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 33,783,061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 33,783,061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 22,307,723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 23,335,491 </a:t>
                      </a:r>
                    </a:p>
                  </a:txBody>
                  <a:tcPr marL="9525" marR="9525" marT="9525" marB="0" anchor="ctr"/>
                </a:tc>
              </a:tr>
              <a:tr h="304800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 34,189,903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 34,189,903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 23,307,998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 35,508,693 </a:t>
                      </a:r>
                    </a:p>
                  </a:txBody>
                  <a:tcPr marL="9525" marR="9525" marT="9525" marB="0" anchor="ctr"/>
                </a:tc>
              </a:tr>
              <a:tr h="304800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 35,602,419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 35,602,419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 24,880,080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 37,815,723 </a:t>
                      </a:r>
                    </a:p>
                  </a:txBody>
                  <a:tcPr marL="9525" marR="9525" marT="9525" marB="0" anchor="ctr"/>
                </a:tc>
              </a:tr>
              <a:tr h="304800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 36,009,260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 36,009,260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 26,642,420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 40,910,536 </a:t>
                      </a:r>
                    </a:p>
                  </a:txBody>
                  <a:tcPr marL="9525" marR="9525" marT="9525" marB="0" anchor="ctr"/>
                </a:tc>
              </a:tr>
              <a:tr h="304800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 36,416,101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 36,416,101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 28,214,890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 43,615,730 </a:t>
                      </a:r>
                    </a:p>
                  </a:txBody>
                  <a:tcPr marL="9525" marR="9525" marT="9525" marB="0" anchor="ctr"/>
                </a:tc>
              </a:tr>
              <a:tr h="304800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 39,085,711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 39,085,711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 30,341,370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 46,227,234 </a:t>
                      </a:r>
                    </a:p>
                  </a:txBody>
                  <a:tcPr marL="9525" marR="9525" marT="9525" marB="0" anchor="ctr"/>
                </a:tc>
              </a:tr>
              <a:tr h="280035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 39,492,553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 39,492,553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 32,573,582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 51,146,470 </a:t>
                      </a:r>
                    </a:p>
                  </a:txBody>
                  <a:tcPr marL="9525" marR="9525" marT="9525" marB="0" anchor="ctr"/>
                </a:tc>
              </a:tr>
              <a:tr h="304800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 39,899,394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 39,899,394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 34,419,128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 52,909,737 </a:t>
                      </a:r>
                    </a:p>
                  </a:txBody>
                  <a:tcPr marL="9525" marR="9525" marT="9525" marB="0" anchor="ctr"/>
                </a:tc>
              </a:tr>
              <a:tr h="280035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 41,311,910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 41,311,910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 36,649,632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 54,683,887 </a:t>
                      </a:r>
                    </a:p>
                  </a:txBody>
                  <a:tcPr marL="9525" marR="9525" marT="9525" marB="0" anchor="ctr"/>
                </a:tc>
              </a:tr>
              <a:tr h="255270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 41,718,751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 41,718,751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 38,897,986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 58,609,288 </a:t>
                      </a:r>
                    </a:p>
                  </a:txBody>
                  <a:tcPr marL="9525" marR="9525" marT="9525" marB="0" anchor="ctr"/>
                </a:tc>
              </a:tr>
              <a:tr h="304800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 42,354,155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 42,354,155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 41,160,370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 59,893,510 </a:t>
                      </a:r>
                    </a:p>
                  </a:txBody>
                  <a:tcPr marL="9525" marR="9525" marT="9525" marB="0" anchor="ctr"/>
                </a:tc>
              </a:tr>
              <a:tr h="304800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 45,983,728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 45,983,728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 42,950,567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 63,723,523 </a:t>
                      </a:r>
                    </a:p>
                  </a:txBody>
                  <a:tcPr marL="9525" marR="9525" marT="9525" marB="0" anchor="ctr"/>
                </a:tc>
              </a:tr>
              <a:tr h="304800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 46,162,006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 46,162,006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 45,953,663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 67,823,783 </a:t>
                      </a:r>
                    </a:p>
                  </a:txBody>
                  <a:tcPr marL="9525" marR="9525" marT="9525" marB="0" anchor="ctr"/>
                </a:tc>
              </a:tr>
              <a:tr h="304800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 46,340,285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 46,340,285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 47,175,210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 75,359,395 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903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C:\Users\veysi_fo\Desktop\رضا بنازاده 2 copy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246"/>
            <a:ext cx="7954274" cy="6109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Bushehr Nuclear Power Plant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526552" y="5943600"/>
            <a:ext cx="855447" cy="49529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751" y="6003375"/>
            <a:ext cx="703047" cy="375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202134473"/>
              </p:ext>
            </p:extLst>
          </p:nvPr>
        </p:nvGraphicFramePr>
        <p:xfrm>
          <a:off x="1039687" y="609600"/>
          <a:ext cx="7327072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0" name="Content Placeholder 14"/>
          <p:cNvGraphicFramePr>
            <a:graphicFrameLocks noGrp="1"/>
          </p:cNvGraphicFramePr>
          <p:nvPr>
            <p:ph idx="1"/>
            <p:extLst/>
          </p:nvPr>
        </p:nvGraphicFramePr>
        <p:xfrm>
          <a:off x="1524000" y="1223653"/>
          <a:ext cx="5709775" cy="4853940"/>
        </p:xfrm>
        <a:graphic>
          <a:graphicData uri="http://schemas.openxmlformats.org/drawingml/2006/table">
            <a:tbl>
              <a:tblPr rtl="1" firstRow="1" bandRow="1">
                <a:tableStyleId>{BC89EF96-8CEA-46FF-86C4-4CE0E7609802}</a:tableStyleId>
              </a:tblPr>
              <a:tblGrid>
                <a:gridCol w="853295"/>
                <a:gridCol w="924560"/>
                <a:gridCol w="1127760"/>
                <a:gridCol w="1463040"/>
                <a:gridCol w="1341120"/>
              </a:tblGrid>
              <a:tr h="381000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سابقه كار - سال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ه. ا.</a:t>
                      </a:r>
                      <a:endParaRPr lang="fa-IR" sz="1100" b="1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آ. پ.</a:t>
                      </a:r>
                      <a:endParaRPr lang="fa-IR" sz="1100" b="1" i="0" u="none" strike="noStrike" dirty="0">
                        <a:solidFill>
                          <a:srgbClr val="000000"/>
                        </a:solidFill>
                        <a:effectLst/>
                        <a:latin typeface="B Nazanin"/>
                        <a:cs typeface="B Nazanin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نيروگاه اتمي - ستادي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نيروگاه اتمي - فني</a:t>
                      </a:r>
                    </a:p>
                  </a:txBody>
                  <a:tcPr marL="9525" marR="9525" marT="9525" marB="0" anchor="ctr"/>
                </a:tc>
              </a:tr>
              <a:tr h="304800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 40,183,116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 42,070,494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 26,634,830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 26,634,830 </a:t>
                      </a:r>
                    </a:p>
                  </a:txBody>
                  <a:tcPr marL="9525" marR="9525" marT="9525" marB="0" anchor="ctr"/>
                </a:tc>
              </a:tr>
              <a:tr h="304800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 40,920,184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 42,840,603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 29,678,381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 36,066,318 </a:t>
                      </a:r>
                    </a:p>
                  </a:txBody>
                  <a:tcPr marL="9525" marR="9525" marT="9525" marB="0" anchor="ctr"/>
                </a:tc>
              </a:tr>
              <a:tr h="304800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 42,823,836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 44,829,590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 32,025,372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 47,262,458 </a:t>
                      </a:r>
                    </a:p>
                  </a:txBody>
                  <a:tcPr marL="9525" marR="9525" marT="9525" marB="0" anchor="ctr"/>
                </a:tc>
              </a:tr>
              <a:tr h="304800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 43,560,904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 45,599,700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 36,083,387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 50,438,621 </a:t>
                      </a:r>
                    </a:p>
                  </a:txBody>
                  <a:tcPr marL="9525" marR="9525" marT="9525" marB="0" anchor="ctr"/>
                </a:tc>
              </a:tr>
              <a:tr h="304800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 45,464,555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 47,588,687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 38,774,695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 54,404,911 </a:t>
                      </a:r>
                    </a:p>
                  </a:txBody>
                  <a:tcPr marL="9525" marR="9525" marT="9525" marB="0" anchor="ctr"/>
                </a:tc>
              </a:tr>
              <a:tr h="304800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 46,201,624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 48,358,797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 41,483,742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 56,467,665 </a:t>
                      </a:r>
                    </a:p>
                  </a:txBody>
                  <a:tcPr marL="9525" marR="9525" marT="9525" marB="0" anchor="ctr"/>
                </a:tc>
              </a:tr>
              <a:tr h="304800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 49,563,504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 51,871,382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 42,483,742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 58,543,354 </a:t>
                      </a:r>
                    </a:p>
                  </a:txBody>
                  <a:tcPr marL="9525" marR="9525" marT="9525" marB="0" anchor="ctr"/>
                </a:tc>
              </a:tr>
              <a:tr h="280035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 50,300,572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 52,641,491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 43,901,220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 64,449,373 </a:t>
                      </a:r>
                    </a:p>
                  </a:txBody>
                  <a:tcPr marL="9525" marR="9525" marT="9525" marB="0" anchor="ctr"/>
                </a:tc>
              </a:tr>
              <a:tr h="304800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 51,939,091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 54,353,461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 47,161,227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 66,563,953 </a:t>
                      </a:r>
                    </a:p>
                  </a:txBody>
                  <a:tcPr marL="9525" marR="9525" marT="9525" marB="0" anchor="ctr"/>
                </a:tc>
              </a:tr>
              <a:tr h="280035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 52,145,894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 54,569,535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 56,575,727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 75,951,305 </a:t>
                      </a:r>
                    </a:p>
                  </a:txBody>
                  <a:tcPr marL="9525" marR="9525" marT="9525" marB="0" anchor="ctr"/>
                </a:tc>
              </a:tr>
              <a:tr h="255270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 53,519,281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 56,004,487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 59,093,790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 78,330,380 </a:t>
                      </a:r>
                    </a:p>
                  </a:txBody>
                  <a:tcPr marL="9525" marR="9525" marT="9525" marB="0" anchor="ctr"/>
                </a:tc>
              </a:tr>
              <a:tr h="304800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 53,726,084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 56,220,560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 60,987,548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 80,723,581 </a:t>
                      </a:r>
                    </a:p>
                  </a:txBody>
                  <a:tcPr marL="9525" marR="9525" marT="9525" marB="0" anchor="ctr"/>
                </a:tc>
              </a:tr>
              <a:tr h="304800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 57,140,991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 59,788,549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 62,892,584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 83,130,906 </a:t>
                      </a:r>
                    </a:p>
                  </a:txBody>
                  <a:tcPr marL="9525" marR="9525" marT="9525" marB="0" anchor="ctr"/>
                </a:tc>
              </a:tr>
              <a:tr h="304800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 57,347,794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 60,004,623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 64,808,906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 89,925,856 </a:t>
                      </a:r>
                    </a:p>
                  </a:txBody>
                  <a:tcPr marL="9525" marR="9525" marT="9525" marB="0" anchor="ctr"/>
                </a:tc>
              </a:tr>
              <a:tr h="304800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 57,554,597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 62,220,697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 68,339,575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 95,334,608 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109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veysi_fo\Desktop\رضا بنازاده 2 copy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8153400" cy="435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7526552" y="5943600"/>
            <a:ext cx="855447" cy="49529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751" y="6003375"/>
            <a:ext cx="703047" cy="375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Bushehr Nuclear Power Plant</a:t>
            </a:r>
            <a:endParaRPr lang="en-US" dirty="0">
              <a:latin typeface="Calibri" panose="020F0502020204030204" pitchFamily="34" charset="0"/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544403618"/>
              </p:ext>
            </p:extLst>
          </p:nvPr>
        </p:nvGraphicFramePr>
        <p:xfrm>
          <a:off x="1143000" y="2590800"/>
          <a:ext cx="6172200" cy="137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4626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C:\Users\veysi_fo\Desktop\رضا بنازاده 2 copy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246"/>
            <a:ext cx="7954274" cy="6109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Bushehr Nuclear Power Plant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526552" y="5943600"/>
            <a:ext cx="855447" cy="49529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751" y="6003375"/>
            <a:ext cx="703047" cy="375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173201664"/>
              </p:ext>
            </p:extLst>
          </p:nvPr>
        </p:nvGraphicFramePr>
        <p:xfrm>
          <a:off x="1039687" y="609600"/>
          <a:ext cx="7327072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0" name="Content Placeholder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762771"/>
              </p:ext>
            </p:extLst>
          </p:nvPr>
        </p:nvGraphicFramePr>
        <p:xfrm>
          <a:off x="1524000" y="1223653"/>
          <a:ext cx="5709775" cy="4853940"/>
        </p:xfrm>
        <a:graphic>
          <a:graphicData uri="http://schemas.openxmlformats.org/drawingml/2006/table">
            <a:tbl>
              <a:tblPr rtl="1" firstRow="1" bandRow="1">
                <a:tableStyleId>{BC89EF96-8CEA-46FF-86C4-4CE0E7609802}</a:tableStyleId>
              </a:tblPr>
              <a:tblGrid>
                <a:gridCol w="742354"/>
                <a:gridCol w="832301"/>
                <a:gridCol w="929640"/>
                <a:gridCol w="914400"/>
                <a:gridCol w="1124325"/>
                <a:gridCol w="1166755"/>
              </a:tblGrid>
              <a:tr h="381000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سال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سابقه كار - سال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هلال احمر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آموزش و پرورش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نيروگاه اتمي - ستادي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نيروگاه اتمي - فني</a:t>
                      </a:r>
                    </a:p>
                  </a:txBody>
                  <a:tcPr marL="9525" marR="9525" marT="9525" marB="0" anchor="ctr"/>
                </a:tc>
              </a:tr>
              <a:tr h="304800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1399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 33,376,220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 33,376,220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 18,608,425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 18,608,425 </a:t>
                      </a:r>
                    </a:p>
                  </a:txBody>
                  <a:tcPr marL="9525" marR="9525" marT="9525" marB="0" anchor="ctr"/>
                </a:tc>
              </a:tr>
              <a:tr h="304800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1400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 36,713,842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 36,713,842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 22,307,723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 23,335,491 </a:t>
                      </a:r>
                    </a:p>
                  </a:txBody>
                  <a:tcPr marL="9525" marR="9525" marT="9525" marB="0" anchor="ctr"/>
                </a:tc>
              </a:tr>
              <a:tr h="304800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1401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 40,385,226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 40,385,226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B Nazanin"/>
                        </a:rPr>
                        <a:t> 26,307,998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chemeClr val="tx1"/>
                          </a:solidFill>
                          <a:effectLst/>
                          <a:latin typeface="B Nazanin"/>
                        </a:rPr>
                        <a:t> 35,508,693 </a:t>
                      </a:r>
                    </a:p>
                  </a:txBody>
                  <a:tcPr marL="9525" marR="9525" marT="9525" marB="0" anchor="ctr"/>
                </a:tc>
              </a:tr>
              <a:tr h="304800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1402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 45,635,306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 45,635,306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B Nazanin"/>
                        </a:rPr>
                        <a:t> 30,254,198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B Nazanin"/>
                        </a:rPr>
                        <a:t> 40,834,997 </a:t>
                      </a:r>
                    </a:p>
                  </a:txBody>
                  <a:tcPr marL="9525" marR="9525" marT="9525" marB="0" anchor="ctr"/>
                </a:tc>
              </a:tr>
              <a:tr h="304800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1403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 50,198,836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 50,198,836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B Nazanin"/>
                        </a:rPr>
                        <a:t> 33,279,617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chemeClr val="tx1"/>
                          </a:solidFill>
                          <a:effectLst/>
                          <a:latin typeface="B Nazanin"/>
                        </a:rPr>
                        <a:t> 44,918,497 </a:t>
                      </a:r>
                    </a:p>
                  </a:txBody>
                  <a:tcPr marL="9525" marR="9525" marT="9525" marB="0" anchor="ctr"/>
                </a:tc>
              </a:tr>
              <a:tr h="304800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1404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 55,218,720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 55,218,720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B Nazanin"/>
                        </a:rPr>
                        <a:t> 36,607,579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chemeClr val="tx1"/>
                          </a:solidFill>
                          <a:effectLst/>
                          <a:latin typeface="B Nazanin"/>
                        </a:rPr>
                        <a:t> 49,410,346 </a:t>
                      </a:r>
                    </a:p>
                  </a:txBody>
                  <a:tcPr marL="9525" marR="9525" marT="9525" marB="0" anchor="ctr"/>
                </a:tc>
              </a:tr>
              <a:tr h="304800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1405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 63,501,528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 63,501,528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B Nazanin"/>
                        </a:rPr>
                        <a:t> 40,268,337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chemeClr val="tx1"/>
                          </a:solidFill>
                          <a:effectLst/>
                          <a:latin typeface="B Nazanin"/>
                        </a:rPr>
                        <a:t> 54,351,381 </a:t>
                      </a:r>
                    </a:p>
                  </a:txBody>
                  <a:tcPr marL="9525" marR="9525" marT="9525" marB="0" anchor="ctr"/>
                </a:tc>
              </a:tr>
              <a:tr h="280035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1406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 69,851,681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 69,851,681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en-US" sz="1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B Nazanin"/>
                          <a:ea typeface="+mn-ea"/>
                          <a:cs typeface="+mn-cs"/>
                        </a:rPr>
                        <a:t> 46,308,588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en-US" sz="1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B Nazanin"/>
                          <a:ea typeface="+mn-ea"/>
                          <a:cs typeface="+mn-cs"/>
                        </a:rPr>
                        <a:t> 62,504,088 </a:t>
                      </a:r>
                    </a:p>
                  </a:txBody>
                  <a:tcPr marL="9525" marR="9525" marT="9525" marB="0" anchor="ctr"/>
                </a:tc>
              </a:tr>
              <a:tr h="304800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1407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 76,836,849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 76,836,849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B Nazanin"/>
                        </a:rPr>
                        <a:t> 50,939,446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chemeClr val="tx1"/>
                          </a:solidFill>
                          <a:effectLst/>
                          <a:latin typeface="B Nazanin"/>
                        </a:rPr>
                        <a:t> 68,754,497 </a:t>
                      </a:r>
                    </a:p>
                  </a:txBody>
                  <a:tcPr marL="9525" marR="9525" marT="9525" marB="0" anchor="ctr"/>
                </a:tc>
              </a:tr>
              <a:tr h="280035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1408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 88,362,376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 88,362,376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B Nazanin"/>
                        </a:rPr>
                        <a:t> 56,033,391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chemeClr val="tx1"/>
                          </a:solidFill>
                          <a:effectLst/>
                          <a:latin typeface="B Nazanin"/>
                        </a:rPr>
                        <a:t> 75,629,947 </a:t>
                      </a:r>
                    </a:p>
                  </a:txBody>
                  <a:tcPr marL="9525" marR="9525" marT="9525" marB="0" anchor="ctr"/>
                </a:tc>
              </a:tr>
              <a:tr h="255270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1409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 97,198,613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 97,198,613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B Nazanin"/>
                        </a:rPr>
                        <a:t> 61,636,730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chemeClr val="tx1"/>
                          </a:solidFill>
                          <a:effectLst/>
                          <a:latin typeface="B Nazanin"/>
                        </a:rPr>
                        <a:t> 83,192,941 </a:t>
                      </a:r>
                    </a:p>
                  </a:txBody>
                  <a:tcPr marL="9525" marR="9525" marT="9525" marB="0" anchor="ctr"/>
                </a:tc>
              </a:tr>
              <a:tr h="304800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1410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 106,918,475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 106,918,475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B Nazanin"/>
                        </a:rPr>
                        <a:t> 67,800,403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chemeClr val="tx1"/>
                          </a:solidFill>
                          <a:effectLst/>
                          <a:latin typeface="B Nazanin"/>
                        </a:rPr>
                        <a:t> 91,512,235 </a:t>
                      </a:r>
                    </a:p>
                  </a:txBody>
                  <a:tcPr marL="9525" marR="9525" marT="9525" marB="0" anchor="ctr"/>
                </a:tc>
              </a:tr>
              <a:tr h="304800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1411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 122,956,246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 122,956,246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B Nazanin"/>
                        </a:rPr>
                        <a:t> 74,580,444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B Nazanin"/>
                        </a:rPr>
                        <a:t> 100,663,459 </a:t>
                      </a:r>
                    </a:p>
                  </a:txBody>
                  <a:tcPr marL="9525" marR="9525" marT="9525" marB="0" anchor="ctr"/>
                </a:tc>
              </a:tr>
              <a:tr h="304800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1412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 135,251,871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 135,251,871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en-US" sz="1100" b="1" i="0" u="none" strike="noStrike" kern="1200">
                          <a:solidFill>
                            <a:schemeClr val="tx1"/>
                          </a:solidFill>
                          <a:effectLst/>
                          <a:latin typeface="B Nazanin"/>
                          <a:ea typeface="+mn-ea"/>
                          <a:cs typeface="+mn-cs"/>
                        </a:rPr>
                        <a:t> 82,038,488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en-US" sz="1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B Nazanin"/>
                          <a:ea typeface="+mn-ea"/>
                          <a:cs typeface="+mn-cs"/>
                        </a:rPr>
                        <a:t> 110,729,805 </a:t>
                      </a:r>
                    </a:p>
                  </a:txBody>
                  <a:tcPr marL="9525" marR="9525" marT="9525" marB="0" anchor="ctr"/>
                </a:tc>
              </a:tr>
              <a:tr h="304800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1413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 152,834,614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 152,834,614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chemeClr val="tx1"/>
                          </a:solidFill>
                          <a:effectLst/>
                          <a:latin typeface="B Nazanin"/>
                        </a:rPr>
                        <a:t> 90,242,337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B Nazanin"/>
                        </a:rPr>
                        <a:t> 121,802,785 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655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veysi_fo\Desktop\رضا بنازاده 2 copy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246"/>
            <a:ext cx="10896600" cy="641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7526552" y="5943600"/>
            <a:ext cx="855447" cy="49529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751" y="6003375"/>
            <a:ext cx="703047" cy="375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Bushehr Nuclear Power Plant</a:t>
            </a:r>
            <a:endParaRPr lang="en-US" dirty="0">
              <a:latin typeface="Calibri" panose="020F0502020204030204" pitchFamily="34" charset="0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803516207"/>
              </p:ext>
            </p:extLst>
          </p:nvPr>
        </p:nvGraphicFramePr>
        <p:xfrm>
          <a:off x="1125752" y="2133600"/>
          <a:ext cx="6476999" cy="121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410793001"/>
              </p:ext>
            </p:extLst>
          </p:nvPr>
        </p:nvGraphicFramePr>
        <p:xfrm>
          <a:off x="1125752" y="3276600"/>
          <a:ext cx="6476999" cy="121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3293137664"/>
              </p:ext>
            </p:extLst>
          </p:nvPr>
        </p:nvGraphicFramePr>
        <p:xfrm>
          <a:off x="1136638" y="4419600"/>
          <a:ext cx="6476999" cy="121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1946242572"/>
              </p:ext>
            </p:extLst>
          </p:nvPr>
        </p:nvGraphicFramePr>
        <p:xfrm>
          <a:off x="1114866" y="1066800"/>
          <a:ext cx="6476999" cy="121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1" r:lo="rId22" r:qs="rId23" r:cs="rId24"/>
          </a:graphicData>
        </a:graphic>
      </p:graphicFrame>
    </p:spTree>
    <p:extLst>
      <p:ext uri="{BB962C8B-B14F-4D97-AF65-F5344CB8AC3E}">
        <p14:creationId xmlns:p14="http://schemas.microsoft.com/office/powerpoint/2010/main" val="429173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C:\Users\veysi_fo\Desktop\رضا بنازاده 2 copy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246"/>
            <a:ext cx="7954274" cy="6109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Bushehr Nuclear Power Plant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526552" y="5943600"/>
            <a:ext cx="855447" cy="49529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751" y="6003375"/>
            <a:ext cx="703047" cy="375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165432547"/>
              </p:ext>
            </p:extLst>
          </p:nvPr>
        </p:nvGraphicFramePr>
        <p:xfrm>
          <a:off x="1039687" y="609600"/>
          <a:ext cx="7327072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0" name="Content Placeholder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2825739"/>
              </p:ext>
            </p:extLst>
          </p:nvPr>
        </p:nvGraphicFramePr>
        <p:xfrm>
          <a:off x="1219200" y="1223653"/>
          <a:ext cx="6014575" cy="4853940"/>
        </p:xfrm>
        <a:graphic>
          <a:graphicData uri="http://schemas.openxmlformats.org/drawingml/2006/table">
            <a:tbl>
              <a:tblPr rtl="1" firstRow="1" bandRow="1">
                <a:tableStyleId>{BC89EF96-8CEA-46FF-86C4-4CE0E7609802}</a:tableStyleId>
              </a:tblPr>
              <a:tblGrid>
                <a:gridCol w="781982"/>
                <a:gridCol w="772353"/>
                <a:gridCol w="980440"/>
                <a:gridCol w="1193800"/>
                <a:gridCol w="1214120"/>
                <a:gridCol w="1071880"/>
              </a:tblGrid>
              <a:tr h="381000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سال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سابقه كار - سال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هلال احمر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آموزش و پرورش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نيروگاه اتمي - ستادي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  <a:cs typeface="B Nazanin" pitchFamily="2" charset="-78"/>
                        </a:rPr>
                        <a:t>نيروگاه اتمي - فني</a:t>
                      </a:r>
                    </a:p>
                  </a:txBody>
                  <a:tcPr marL="9525" marR="9525" marT="9525" marB="0" anchor="ctr"/>
                </a:tc>
              </a:tr>
              <a:tr h="304800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1399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 40,183,116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 42,070,494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 26,634,830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 26,634,830 </a:t>
                      </a:r>
                    </a:p>
                  </a:txBody>
                  <a:tcPr marL="9525" marR="9525" marT="9525" marB="0" anchor="ctr"/>
                </a:tc>
              </a:tr>
              <a:tr h="304800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1400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 44,201,428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 46,277,543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 29,298,313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 37,066,318 </a:t>
                      </a:r>
                    </a:p>
                  </a:txBody>
                  <a:tcPr marL="9525" marR="9525" marT="9525" marB="0" anchor="ctr"/>
                </a:tc>
              </a:tr>
              <a:tr h="304800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1401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 49,947,613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 52,293,624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en-US" sz="1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B Nazanin"/>
                          <a:ea typeface="+mn-ea"/>
                          <a:cs typeface="+mn-cs"/>
                        </a:rPr>
                        <a:t> 32,228,144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en-US" sz="1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B Nazanin"/>
                          <a:ea typeface="+mn-ea"/>
                          <a:cs typeface="+mn-cs"/>
                        </a:rPr>
                        <a:t> 54,298,925 </a:t>
                      </a:r>
                    </a:p>
                  </a:txBody>
                  <a:tcPr marL="9525" marR="9525" marT="9525" marB="0" anchor="ctr"/>
                </a:tc>
              </a:tr>
              <a:tr h="304800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1402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 54,942,375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 57,522,986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B Nazanin"/>
                        </a:rPr>
                        <a:t> 37,062,366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B Nazanin"/>
                        </a:rPr>
                        <a:t> 61,357,785 </a:t>
                      </a:r>
                    </a:p>
                  </a:txBody>
                  <a:tcPr marL="9525" marR="9525" marT="9525" marB="0" anchor="ctr"/>
                </a:tc>
              </a:tr>
              <a:tr h="304800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1403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 62,084,883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 65,000,974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B Nazanin"/>
                        </a:rPr>
                        <a:t> 40,768,603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B Nazanin"/>
                        </a:rPr>
                        <a:t> 67,493,564 </a:t>
                      </a:r>
                    </a:p>
                  </a:txBody>
                  <a:tcPr marL="9525" marR="9525" marT="9525" marB="0" anchor="ctr"/>
                </a:tc>
              </a:tr>
              <a:tr h="304800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1404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 68,293,372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 71,501,072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B Nazanin"/>
                        </a:rPr>
                        <a:t> 44,845,463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chemeClr val="tx1"/>
                          </a:solidFill>
                          <a:effectLst/>
                          <a:latin typeface="B Nazanin"/>
                        </a:rPr>
                        <a:t> 74,242,920 </a:t>
                      </a:r>
                    </a:p>
                  </a:txBody>
                  <a:tcPr marL="9525" marR="9525" marT="9525" marB="0" anchor="ctr"/>
                </a:tc>
              </a:tr>
              <a:tr h="304800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1405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 78,537,377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 82,226,232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B Nazanin"/>
                        </a:rPr>
                        <a:t> 49,330,009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B Nazanin"/>
                        </a:rPr>
                        <a:t> 81,667,212 </a:t>
                      </a:r>
                    </a:p>
                  </a:txBody>
                  <a:tcPr marL="9525" marR="9525" marT="9525" marB="0" anchor="ctr"/>
                </a:tc>
              </a:tr>
              <a:tr h="280035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1406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 86,391,115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 90,448,856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chemeClr val="tx1"/>
                          </a:solidFill>
                          <a:effectLst/>
                          <a:latin typeface="B Nazanin"/>
                        </a:rPr>
                        <a:t> 56,729,510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B Nazanin"/>
                        </a:rPr>
                        <a:t> 93,917,294 </a:t>
                      </a:r>
                    </a:p>
                  </a:txBody>
                  <a:tcPr marL="9525" marR="9525" marT="9525" marB="0" anchor="ctr"/>
                </a:tc>
              </a:tr>
              <a:tr h="304800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1407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 97,621,960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 102,207,207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B Nazanin"/>
                        </a:rPr>
                        <a:t> 62,402,461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B Nazanin"/>
                        </a:rPr>
                        <a:t> 103,309,023 </a:t>
                      </a:r>
                    </a:p>
                  </a:txBody>
                  <a:tcPr marL="9525" marR="9525" marT="9525" marB="0" anchor="ctr"/>
                </a:tc>
              </a:tr>
              <a:tr h="280035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1408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 107,384,156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 112,427,928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chemeClr val="tx1"/>
                          </a:solidFill>
                          <a:effectLst/>
                          <a:latin typeface="B Nazanin"/>
                        </a:rPr>
                        <a:t> 74,882,954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B Nazanin"/>
                        </a:rPr>
                        <a:t> 123,970,828 </a:t>
                      </a:r>
                    </a:p>
                  </a:txBody>
                  <a:tcPr marL="9525" marR="9525" marT="9525" marB="0" anchor="ctr"/>
                </a:tc>
              </a:tr>
              <a:tr h="255270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1409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 121,344,096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 127,043,558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chemeClr val="tx1"/>
                          </a:solidFill>
                          <a:effectLst/>
                          <a:latin typeface="B Nazanin"/>
                        </a:rPr>
                        <a:t> 82,371,249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B Nazanin"/>
                        </a:rPr>
                        <a:t> 136,367,910 </a:t>
                      </a:r>
                    </a:p>
                  </a:txBody>
                  <a:tcPr marL="9525" marR="9525" marT="9525" marB="0" anchor="ctr"/>
                </a:tc>
              </a:tr>
              <a:tr h="304800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1410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 133,478,506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 139,747,914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chemeClr val="tx1"/>
                          </a:solidFill>
                          <a:effectLst/>
                          <a:latin typeface="B Nazanin"/>
                        </a:rPr>
                        <a:t> 90,608,374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B Nazanin"/>
                        </a:rPr>
                        <a:t> 150,004,701 </a:t>
                      </a:r>
                    </a:p>
                  </a:txBody>
                  <a:tcPr marL="9525" marR="9525" marT="9525" marB="0" anchor="ctr"/>
                </a:tc>
              </a:tr>
              <a:tr h="304800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1411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 153,500,282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 160,710,101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chemeClr val="tx1"/>
                          </a:solidFill>
                          <a:effectLst/>
                          <a:latin typeface="B Nazanin"/>
                        </a:rPr>
                        <a:t> 99,669,211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B Nazanin"/>
                        </a:rPr>
                        <a:t> 165,005,172 </a:t>
                      </a:r>
                    </a:p>
                  </a:txBody>
                  <a:tcPr marL="9525" marR="9525" marT="9525" marB="0" anchor="ctr"/>
                </a:tc>
              </a:tr>
              <a:tr h="304800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1412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 168,850,310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 176,781,111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chemeClr val="tx1"/>
                          </a:solidFill>
                          <a:effectLst/>
                          <a:latin typeface="B Nazanin"/>
                        </a:rPr>
                        <a:t> 109,636,133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B Nazanin"/>
                        </a:rPr>
                        <a:t> 181,505,689 </a:t>
                      </a:r>
                    </a:p>
                  </a:txBody>
                  <a:tcPr marL="9525" marR="9525" marT="9525" marB="0" anchor="ctr"/>
                </a:tc>
              </a:tr>
              <a:tr h="304800"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1413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 190,800,850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 199,762,656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 120,599,746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B Nazanin"/>
                        </a:rPr>
                        <a:t> 199,656,258 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610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D:\بایگانی سال 98\دی\مدیریت سیستم مدیریت و نظارت\power\Picture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1066800"/>
            <a:ext cx="4768256" cy="332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981202" y="3958015"/>
            <a:ext cx="518159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500" b="1" dirty="0" smtClean="0">
                <a:latin typeface="Calibri" panose="020F0502020204030204" pitchFamily="34" charset="0"/>
                <a:cs typeface="B Mitra" panose="00000400000000000000" pitchFamily="2" charset="-78"/>
              </a:rPr>
              <a:t>با تشکر از توجه شما</a:t>
            </a:r>
            <a:endParaRPr lang="en-US" sz="1500" b="1" dirty="0">
              <a:latin typeface="Calibri" panose="020F0502020204030204" pitchFamily="34" charset="0"/>
              <a:cs typeface="B Mitra" panose="00000400000000000000" pitchFamily="2" charset="-78"/>
            </a:endParaRPr>
          </a:p>
        </p:txBody>
      </p:sp>
      <p:pic>
        <p:nvPicPr>
          <p:cNvPr id="1026" name="Picture 2" descr="C:\Users\veysi_fo\Desktop\Tazhib #30 (1016) [Converted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534" y="3781076"/>
            <a:ext cx="1420666" cy="82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veysi_fo\Desktop\Tazhib #30 (1016) [Converted] cop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810000"/>
            <a:ext cx="1371600" cy="801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733800" y="6277316"/>
            <a:ext cx="16764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500" b="1" dirty="0" smtClean="0">
                <a:latin typeface="Calibri" panose="020F0502020204030204" pitchFamily="34" charset="0"/>
                <a:cs typeface="B Mitra" panose="00000400000000000000" pitchFamily="2" charset="-78"/>
              </a:rPr>
              <a:t>تیر 1399</a:t>
            </a:r>
            <a:endParaRPr lang="en-US" sz="1500" b="1" dirty="0">
              <a:latin typeface="Calibri" panose="020F0502020204030204" pitchFamily="34" charset="0"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6047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veysi_fo\Desktop\رضا بنازاده 2 copy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246"/>
            <a:ext cx="10896600" cy="641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7526552" y="5943600"/>
            <a:ext cx="855447" cy="49529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751" y="6003375"/>
            <a:ext cx="703047" cy="375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Bushehr Nuclear Power Plant</a:t>
            </a:r>
            <a:endParaRPr lang="en-US" dirty="0">
              <a:latin typeface="Calibri" panose="020F0502020204030204" pitchFamily="34" charset="0"/>
            </a:endParaRP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1946242572"/>
              </p:ext>
            </p:extLst>
          </p:nvPr>
        </p:nvGraphicFramePr>
        <p:xfrm>
          <a:off x="1114866" y="1066800"/>
          <a:ext cx="6476999" cy="121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51458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C:\Users\veysi_fo\Desktop\رضا بنازاده 2 copy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246"/>
            <a:ext cx="10896600" cy="641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Bushehr Nuclear Power Plant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526552" y="5943600"/>
            <a:ext cx="855447" cy="49529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751" y="6003375"/>
            <a:ext cx="703047" cy="375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999310878"/>
              </p:ext>
            </p:extLst>
          </p:nvPr>
        </p:nvGraphicFramePr>
        <p:xfrm>
          <a:off x="902525" y="1377538"/>
          <a:ext cx="7327072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0" name="Content Placeholder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9360920"/>
              </p:ext>
            </p:extLst>
          </p:nvPr>
        </p:nvGraphicFramePr>
        <p:xfrm>
          <a:off x="533402" y="2505739"/>
          <a:ext cx="8188529" cy="2828260"/>
        </p:xfrm>
        <a:graphic>
          <a:graphicData uri="http://schemas.openxmlformats.org/drawingml/2006/table">
            <a:tbl>
              <a:tblPr rtl="1" firstRow="1" bandRow="1">
                <a:tableStyleId>{BC89EF96-8CEA-46FF-86C4-4CE0E7609802}</a:tableStyleId>
              </a:tblPr>
              <a:tblGrid>
                <a:gridCol w="827763"/>
                <a:gridCol w="3894095"/>
                <a:gridCol w="1155557"/>
                <a:gridCol w="1155557"/>
                <a:gridCol w="1155557"/>
              </a:tblGrid>
              <a:tr h="565652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u="none" strike="noStrike" dirty="0">
                          <a:effectLst/>
                          <a:cs typeface="B Mitra" panose="00000400000000000000" pitchFamily="2" charset="-78"/>
                        </a:rPr>
                        <a:t>ردیف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u="none" strike="noStrike" dirty="0">
                          <a:effectLst/>
                          <a:cs typeface="B Mitra" panose="00000400000000000000" pitchFamily="2" charset="-78"/>
                        </a:rPr>
                        <a:t>شرح</a:t>
                      </a:r>
                      <a:endParaRPr lang="fa-IR" sz="1600" b="1" i="0" u="none" strike="noStrike" dirty="0">
                        <a:solidFill>
                          <a:schemeClr val="tx1"/>
                        </a:solidFill>
                        <a:effectLst/>
                        <a:latin typeface="B Nazanin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u="none" strike="noStrike" dirty="0">
                          <a:effectLst/>
                          <a:cs typeface="B Mitra" panose="00000400000000000000" pitchFamily="2" charset="-78"/>
                        </a:rPr>
                        <a:t> بهره برداري</a:t>
                      </a:r>
                      <a:endParaRPr lang="fa-IR" sz="1400" b="1" i="0" u="none" strike="noStrike" dirty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u="none" strike="noStrike" dirty="0">
                          <a:effectLst/>
                          <a:cs typeface="B Mitra" panose="00000400000000000000" pitchFamily="2" charset="-78"/>
                        </a:rPr>
                        <a:t> تپنا</a:t>
                      </a:r>
                      <a:endParaRPr lang="fa-IR" sz="1400" b="1" i="0" u="none" strike="noStrike" dirty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u="none" strike="noStrike" dirty="0">
                          <a:effectLst/>
                          <a:cs typeface="B Mitra" panose="00000400000000000000" pitchFamily="2" charset="-78"/>
                        </a:rPr>
                        <a:t>جمع کل</a:t>
                      </a:r>
                      <a:endParaRPr lang="fa-IR" sz="1400" b="1" i="0" u="none" strike="noStrike" dirty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</a:tr>
              <a:tr h="565652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u="none" strike="noStrike" dirty="0" smtClean="0">
                          <a:effectLst/>
                          <a:cs typeface="B Mitra" panose="00000400000000000000" pitchFamily="2" charset="-78"/>
                        </a:rPr>
                        <a:t>1</a:t>
                      </a:r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marR="0" lvl="1" indent="0" algn="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u="none" strike="noStrike" dirty="0" smtClean="0">
                          <a:effectLst/>
                          <a:cs typeface="B Mitra" panose="00000400000000000000" pitchFamily="2" charset="-78"/>
                        </a:rPr>
                        <a:t>حقوق و مزایای کارکنان (پرسنلی)</a:t>
                      </a:r>
                      <a:endParaRPr lang="fa-IR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149,350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65,000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214,350</a:t>
                      </a:r>
                    </a:p>
                  </a:txBody>
                  <a:tcPr marL="9525" marR="9525" marT="9525" marB="0" anchor="ctr"/>
                </a:tc>
              </a:tr>
              <a:tr h="56565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 smtClean="0">
                          <a:effectLst/>
                          <a:cs typeface="B Mitra" panose="00000400000000000000" pitchFamily="2" charset="-78"/>
                        </a:rPr>
                        <a:t>2</a:t>
                      </a:r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1" algn="r" rtl="1" fontAlgn="ctr"/>
                      <a:r>
                        <a:rPr lang="fa-IR" sz="1800" u="none" strike="noStrike" dirty="0" smtClean="0">
                          <a:effectLst/>
                          <a:cs typeface="B Mitra" panose="00000400000000000000" pitchFamily="2" charset="-78"/>
                        </a:rPr>
                        <a:t>تعهدات به پيمانكار (نقلیه، رستوران و درمانگاه)</a:t>
                      </a:r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25,050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14,500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39,550</a:t>
                      </a:r>
                    </a:p>
                  </a:txBody>
                  <a:tcPr marL="9525" marR="9525" marT="9525" marB="0" anchor="ctr"/>
                </a:tc>
              </a:tr>
              <a:tr h="56565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 smtClean="0">
                          <a:effectLst/>
                          <a:cs typeface="B Mitra" panose="00000400000000000000" pitchFamily="2" charset="-78"/>
                        </a:rPr>
                        <a:t>3</a:t>
                      </a:r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1" algn="r" rtl="1" fontAlgn="ctr"/>
                      <a:r>
                        <a:rPr lang="fa-IR" sz="1800" u="none" strike="noStrike" dirty="0">
                          <a:effectLst/>
                          <a:cs typeface="B Mitra" panose="00000400000000000000" pitchFamily="2" charset="-78"/>
                        </a:rPr>
                        <a:t>تعهدات به فروشندگان و تامين كننده گان </a:t>
                      </a:r>
                      <a:r>
                        <a:rPr lang="fa-IR" sz="1800" u="none" strike="noStrike" dirty="0" smtClean="0">
                          <a:effectLst/>
                          <a:cs typeface="B Mitra" panose="00000400000000000000" pitchFamily="2" charset="-78"/>
                        </a:rPr>
                        <a:t>كالا</a:t>
                      </a:r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71,755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122,145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193,900</a:t>
                      </a:r>
                    </a:p>
                  </a:txBody>
                  <a:tcPr marL="9525" marR="9525" marT="9525" marB="0" anchor="ctr"/>
                </a:tc>
              </a:tr>
              <a:tr h="565652"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600" u="none" strike="noStrike" kern="1200" dirty="0" smtClean="0">
                          <a:effectLst/>
                          <a:cs typeface="B Mitra" panose="00000400000000000000" pitchFamily="2" charset="-78"/>
                        </a:rPr>
                        <a:t>جمع</a:t>
                      </a:r>
                      <a:endParaRPr lang="en-US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246,155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201,645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447,800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927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C:\Users\veysi_fo\Desktop\رضا بنازاده 2 copy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246"/>
            <a:ext cx="10896600" cy="641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Bushehr Nuclear Power Plant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526552" y="5943600"/>
            <a:ext cx="855447" cy="49529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751" y="6003375"/>
            <a:ext cx="703047" cy="375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094650420"/>
              </p:ext>
            </p:extLst>
          </p:nvPr>
        </p:nvGraphicFramePr>
        <p:xfrm>
          <a:off x="902525" y="609600"/>
          <a:ext cx="7327072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1" name="Content Placeholder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811386"/>
              </p:ext>
            </p:extLst>
          </p:nvPr>
        </p:nvGraphicFramePr>
        <p:xfrm>
          <a:off x="653142" y="1524000"/>
          <a:ext cx="8033658" cy="4130276"/>
        </p:xfrm>
        <a:graphic>
          <a:graphicData uri="http://schemas.openxmlformats.org/drawingml/2006/table">
            <a:tbl>
              <a:tblPr rtl="1" firstRow="1" bandRow="1">
                <a:tableStyleId>{BC89EF96-8CEA-46FF-86C4-4CE0E7609802}</a:tableStyleId>
              </a:tblPr>
              <a:tblGrid>
                <a:gridCol w="489858"/>
                <a:gridCol w="3954660"/>
                <a:gridCol w="1194282"/>
                <a:gridCol w="1153886"/>
                <a:gridCol w="1240972"/>
              </a:tblGrid>
              <a:tr h="411019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u="none" strike="noStrike" dirty="0">
                          <a:effectLst/>
                          <a:cs typeface="B Mitra" panose="00000400000000000000" pitchFamily="2" charset="-78"/>
                        </a:rPr>
                        <a:t>ردیف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u="none" strike="noStrike" dirty="0">
                          <a:effectLst/>
                          <a:cs typeface="B Mitra" panose="00000400000000000000" pitchFamily="2" charset="-78"/>
                        </a:rPr>
                        <a:t>شرح</a:t>
                      </a:r>
                      <a:endParaRPr lang="fa-IR" sz="1600" b="1" i="0" u="none" strike="noStrike" dirty="0">
                        <a:solidFill>
                          <a:schemeClr val="tx1"/>
                        </a:solidFill>
                        <a:effectLst/>
                        <a:latin typeface="B Nazanin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u="none" strike="noStrike" dirty="0">
                          <a:effectLst/>
                          <a:cs typeface="B Mitra" panose="00000400000000000000" pitchFamily="2" charset="-78"/>
                        </a:rPr>
                        <a:t> بهره برداري</a:t>
                      </a:r>
                      <a:endParaRPr lang="fa-IR" sz="1400" b="1" i="0" u="none" strike="noStrike" dirty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u="none" strike="noStrike" dirty="0">
                          <a:effectLst/>
                          <a:cs typeface="B Mitra" panose="00000400000000000000" pitchFamily="2" charset="-78"/>
                        </a:rPr>
                        <a:t> تپنا</a:t>
                      </a:r>
                      <a:endParaRPr lang="fa-IR" sz="1400" b="1" i="0" u="none" strike="noStrike" dirty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u="none" strike="noStrike" dirty="0">
                          <a:effectLst/>
                          <a:cs typeface="B Mitra" panose="00000400000000000000" pitchFamily="2" charset="-78"/>
                        </a:rPr>
                        <a:t>جمع کل</a:t>
                      </a:r>
                      <a:endParaRPr lang="fa-IR" sz="1400" b="1" i="0" u="none" strike="noStrike" dirty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</a:tr>
              <a:tr h="365351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1" algn="r" rtl="1" fontAlgn="ctr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تفاوت حقوق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4,000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4,000</a:t>
                      </a:r>
                    </a:p>
                  </a:txBody>
                  <a:tcPr marL="9525" marR="9525" marT="9525" marB="0" anchor="ctr"/>
                </a:tc>
              </a:tr>
              <a:tr h="365351">
                <a:tc>
                  <a:txBody>
                    <a:bodyPr/>
                    <a:lstStyle/>
                    <a:p>
                      <a:pPr algn="ctr"/>
                      <a:r>
                        <a:rPr lang="fa-IR" sz="11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ea typeface="+mn-ea"/>
                          <a:cs typeface="B Mitra" panose="00000400000000000000" pitchFamily="2" charset="-78"/>
                        </a:rPr>
                        <a:t>2</a:t>
                      </a:r>
                      <a:endParaRPr lang="fa-IR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1" algn="r" rtl="1" fontAlgn="ctr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مالیات حقوق - اردیبهشت ماه 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11,000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4,250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15,250</a:t>
                      </a:r>
                    </a:p>
                  </a:txBody>
                  <a:tcPr marL="9525" marR="9525" marT="9525" marB="0" anchor="ctr"/>
                </a:tc>
              </a:tr>
              <a:tr h="365351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1" algn="r" rtl="1" fontAlgn="ctr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رفاهيات - فروردین و اردیبهشت و خرداد ماه 99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12,350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35,000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47,350</a:t>
                      </a:r>
                    </a:p>
                  </a:txBody>
                  <a:tcPr marL="9525" marR="9525" marT="9525" marB="0" anchor="ctr"/>
                </a:tc>
              </a:tr>
              <a:tr h="365351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1" algn="r" rtl="1" fontAlgn="ctr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بیمه تکمیلی - ( البرز و دانا ) اسفند لغایت خرداد ماه 99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9,000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10,250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19,250</a:t>
                      </a:r>
                    </a:p>
                  </a:txBody>
                  <a:tcPr marL="9525" marR="9525" marT="9525" marB="0" anchor="ctr"/>
                </a:tc>
              </a:tr>
              <a:tr h="365351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1" algn="r" rtl="1" fontAlgn="ctr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صندوق پس انداز  - فروردین و اردیبهشت و خرداد ماه 99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24,200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6,500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30,700</a:t>
                      </a:r>
                    </a:p>
                  </a:txBody>
                  <a:tcPr marL="9525" marR="9525" marT="9525" marB="0" anchor="ctr"/>
                </a:tc>
              </a:tr>
              <a:tr h="365351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1" algn="r" rtl="1" fontAlgn="ctr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سنوات ارفاقی اشعه - 14 نفر از کارکنان بازنشسته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60,000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60,000</a:t>
                      </a:r>
                    </a:p>
                  </a:txBody>
                  <a:tcPr marL="9525" marR="9525" marT="9525" marB="0" anchor="ctr"/>
                </a:tc>
              </a:tr>
              <a:tr h="385430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1" algn="r" rtl="1" fontAlgn="ctr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مطالبات، سنوات و مرخصي كاركنان و بازنشستگان و مستعفي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8,000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8,000</a:t>
                      </a:r>
                    </a:p>
                  </a:txBody>
                  <a:tcPr marL="9525" marR="9525" marT="9525" marB="0" anchor="ctr"/>
                </a:tc>
              </a:tr>
              <a:tr h="365351"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ea typeface="+mn-ea"/>
                          <a:cs typeface="B Mitra" panose="00000400000000000000" pitchFamily="2" charset="-78"/>
                        </a:rPr>
                        <a:t>8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1" algn="r" rtl="1" fontAlgn="ctr"/>
                      <a:r>
                        <a:rPr lang="fa-IR" sz="16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يگان حفاظت ( حقوق خرداد ماه 99 و سنوات 98)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20,000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20,000</a:t>
                      </a:r>
                    </a:p>
                  </a:txBody>
                  <a:tcPr marL="9525" marR="9525" marT="9525" marB="0" anchor="ctr"/>
                </a:tc>
              </a:tr>
              <a:tr h="365351"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ea typeface="+mn-ea"/>
                          <a:cs typeface="B Mitra" panose="00000400000000000000" pitchFamily="2" charset="-78"/>
                        </a:rPr>
                        <a:t>9</a:t>
                      </a:r>
                      <a:endParaRPr lang="en-US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1" algn="r" rtl="1" fontAlgn="ctr"/>
                      <a:r>
                        <a:rPr lang="fa-I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پارسيان ( رفاهيات خرداد ماه 99) - بدهی تپنا به پارسیان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800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9,000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9,800</a:t>
                      </a:r>
                    </a:p>
                  </a:txBody>
                  <a:tcPr marL="9525" marR="9525" marT="9525" marB="0" anchor="ctr"/>
                </a:tc>
              </a:tr>
              <a:tr h="411019"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800" u="none" strike="noStrike" kern="1200" dirty="0" smtClean="0">
                          <a:effectLst/>
                          <a:cs typeface="B Mitra" panose="00000400000000000000" pitchFamily="2" charset="-78"/>
                        </a:rPr>
                        <a:t>جمع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fa-IR" sz="18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149,350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65,000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214,350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354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C:\Users\veysi_fo\Desktop\رضا بنازاده 2 copy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246"/>
            <a:ext cx="10896600" cy="641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Bushehr Nuclear Power Plant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526552" y="5943600"/>
            <a:ext cx="855447" cy="49529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751" y="6003375"/>
            <a:ext cx="703047" cy="375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648256190"/>
              </p:ext>
            </p:extLst>
          </p:nvPr>
        </p:nvGraphicFramePr>
        <p:xfrm>
          <a:off x="902525" y="1377538"/>
          <a:ext cx="7327072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0" name="Content Placeholder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2592846"/>
              </p:ext>
            </p:extLst>
          </p:nvPr>
        </p:nvGraphicFramePr>
        <p:xfrm>
          <a:off x="381000" y="2362200"/>
          <a:ext cx="8437419" cy="2940252"/>
        </p:xfrm>
        <a:graphic>
          <a:graphicData uri="http://schemas.openxmlformats.org/drawingml/2006/table">
            <a:tbl>
              <a:tblPr rtl="1" firstRow="1" bandRow="1">
                <a:tableStyleId>{BC89EF96-8CEA-46FF-86C4-4CE0E7609802}</a:tableStyleId>
              </a:tblPr>
              <a:tblGrid>
                <a:gridCol w="510992"/>
                <a:gridCol w="4715141"/>
                <a:gridCol w="1077686"/>
                <a:gridCol w="1066800"/>
                <a:gridCol w="1066800"/>
              </a:tblGrid>
              <a:tr h="496517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u="none" strike="noStrike" dirty="0">
                          <a:effectLst/>
                          <a:cs typeface="B Mitra" panose="00000400000000000000" pitchFamily="2" charset="-78"/>
                        </a:rPr>
                        <a:t>ردیف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u="none" strike="noStrike" dirty="0">
                          <a:effectLst/>
                          <a:cs typeface="B Mitra" panose="00000400000000000000" pitchFamily="2" charset="-78"/>
                        </a:rPr>
                        <a:t>شرح</a:t>
                      </a:r>
                      <a:endParaRPr lang="fa-IR" sz="1600" b="1" i="0" u="none" strike="noStrike" dirty="0">
                        <a:solidFill>
                          <a:schemeClr val="tx1"/>
                        </a:solidFill>
                        <a:effectLst/>
                        <a:latin typeface="B Nazanin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u="none" strike="noStrike" dirty="0">
                          <a:effectLst/>
                          <a:cs typeface="B Mitra" panose="00000400000000000000" pitchFamily="2" charset="-78"/>
                        </a:rPr>
                        <a:t> بهره برداري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u="none" strike="noStrike" dirty="0">
                          <a:effectLst/>
                          <a:cs typeface="B Mitra" panose="00000400000000000000" pitchFamily="2" charset="-78"/>
                        </a:rPr>
                        <a:t> تپنا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u="none" strike="noStrike" dirty="0">
                          <a:effectLst/>
                          <a:cs typeface="B Mitra" panose="00000400000000000000" pitchFamily="2" charset="-78"/>
                        </a:rPr>
                        <a:t>جمع کل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</a:tr>
              <a:tr h="48874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a-IR" sz="1800" u="none" strike="noStrike" kern="1200" dirty="0" smtClean="0">
                          <a:effectLst/>
                          <a:cs typeface="B Mitra" panose="00000400000000000000" pitchFamily="2" charset="-78"/>
                        </a:rPr>
                        <a:t>1</a:t>
                      </a:r>
                      <a:endParaRPr lang="fa-IR" sz="18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1" algn="r" rtl="1" fontAlgn="ctr"/>
                      <a:r>
                        <a:rPr lang="fa-I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آريو داتيس مهرگان (خدمات نقليه عمومي) </a:t>
                      </a:r>
                      <a:r>
                        <a:rPr lang="fa-I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- فروردین لغایت خرداد 99 و سپرده </a:t>
                      </a:r>
                      <a:r>
                        <a:rPr lang="fa-I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بیمه</a:t>
                      </a:r>
                      <a:r>
                        <a:rPr lang="fa-I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 و پیش پرداخت پیمانکار جدید</a:t>
                      </a:r>
                      <a:endParaRPr lang="fa-IR" sz="1400" b="0" i="0" u="none" strike="noStrike" dirty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10,550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1,000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11,550</a:t>
                      </a:r>
                    </a:p>
                  </a:txBody>
                  <a:tcPr marL="9525" marR="9525" marT="9525" marB="0" anchor="ctr"/>
                </a:tc>
              </a:tr>
              <a:tr h="48874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a-IR" sz="1600" u="none" strike="noStrike" kern="1200" dirty="0" smtClean="0">
                          <a:effectLst/>
                          <a:cs typeface="B Mitra" panose="00000400000000000000" pitchFamily="2" charset="-78"/>
                        </a:rPr>
                        <a:t>2</a:t>
                      </a:r>
                      <a:endParaRPr lang="fa-IR" sz="16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1" algn="r" rtl="1" fontAlgn="ctr"/>
                      <a:r>
                        <a:rPr lang="fa-I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فن آوران كوشا گستر (رستوران ) </a:t>
                      </a:r>
                      <a:r>
                        <a:rPr lang="fa-I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- فروردین لغایت خرداد 99 و سپرده ها - تپنا از آبان 98 تا کنون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9,100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13,500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22,600</a:t>
                      </a:r>
                    </a:p>
                  </a:txBody>
                  <a:tcPr marL="9525" marR="9525" marT="9525" marB="0" anchor="ctr"/>
                </a:tc>
              </a:tr>
              <a:tr h="48874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a-IR" sz="1600" u="none" strike="noStrike" kern="1200" dirty="0" smtClean="0">
                          <a:effectLst/>
                          <a:cs typeface="B Mitra" panose="00000400000000000000" pitchFamily="2" charset="-78"/>
                        </a:rPr>
                        <a:t>3</a:t>
                      </a:r>
                      <a:endParaRPr lang="fa-IR" sz="16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1" algn="r" rtl="1" fontAlgn="ctr"/>
                      <a:r>
                        <a:rPr lang="fa-I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شركت شافی طب (خدمات درمانگاه) - </a:t>
                      </a:r>
                      <a:r>
                        <a:rPr lang="fa-I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سپرده بیمه و حسن انجام کار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1,400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1,400</a:t>
                      </a:r>
                    </a:p>
                  </a:txBody>
                  <a:tcPr marL="9525" marR="9525" marT="9525" marB="0" anchor="ctr"/>
                </a:tc>
              </a:tr>
              <a:tr h="48874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a-IR" sz="1600" u="none" strike="noStrike" kern="1200" dirty="0" smtClean="0">
                          <a:effectLst/>
                          <a:cs typeface="B Mitra" panose="00000400000000000000" pitchFamily="2" charset="-78"/>
                        </a:rPr>
                        <a:t>4</a:t>
                      </a:r>
                      <a:endParaRPr lang="fa-IR" sz="16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1" algn="r" rtl="1" fontAlgn="ctr"/>
                      <a:r>
                        <a:rPr lang="fa-I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شركت رهروان طب (خدمات درمانگاه) </a:t>
                      </a:r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- </a:t>
                      </a:r>
                      <a:r>
                        <a:rPr lang="fa-I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فروردین لغایت خرداده ماه و سپرده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4,000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4,000</a:t>
                      </a:r>
                    </a:p>
                  </a:txBody>
                  <a:tcPr marL="9525" marR="9525" marT="9525" marB="0" anchor="ctr"/>
                </a:tc>
              </a:tr>
              <a:tr h="488747"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800" u="none" strike="noStrike" kern="1200" dirty="0" smtClean="0">
                          <a:effectLst/>
                          <a:cs typeface="B Mitra" panose="00000400000000000000" pitchFamily="2" charset="-78"/>
                        </a:rPr>
                        <a:t>جمع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fa-IR" sz="18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25,050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14,500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39,550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145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C:\Users\veysi_fo\Desktop\رضا بنازاده 2 copy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246"/>
            <a:ext cx="10896600" cy="641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Bushehr Nuclear Power Plant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526552" y="5943600"/>
            <a:ext cx="855447" cy="49529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751" y="6003375"/>
            <a:ext cx="703047" cy="375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804092927"/>
              </p:ext>
            </p:extLst>
          </p:nvPr>
        </p:nvGraphicFramePr>
        <p:xfrm>
          <a:off x="902525" y="1377538"/>
          <a:ext cx="7327072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1" name="Content Placeholder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3509426"/>
              </p:ext>
            </p:extLst>
          </p:nvPr>
        </p:nvGraphicFramePr>
        <p:xfrm>
          <a:off x="609600" y="2514600"/>
          <a:ext cx="7897090" cy="2757020"/>
        </p:xfrm>
        <a:graphic>
          <a:graphicData uri="http://schemas.openxmlformats.org/drawingml/2006/table">
            <a:tbl>
              <a:tblPr rtl="1" firstRow="1" bandRow="1">
                <a:tableStyleId>{BC89EF96-8CEA-46FF-86C4-4CE0E7609802}</a:tableStyleId>
              </a:tblPr>
              <a:tblGrid>
                <a:gridCol w="478269"/>
                <a:gridCol w="3999421"/>
                <a:gridCol w="1139800"/>
                <a:gridCol w="1139800"/>
                <a:gridCol w="1139800"/>
              </a:tblGrid>
              <a:tr h="656804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u="none" strike="noStrike" dirty="0">
                          <a:effectLst/>
                          <a:cs typeface="B Mitra" panose="00000400000000000000" pitchFamily="2" charset="-78"/>
                        </a:rPr>
                        <a:t>ردیف</a:t>
                      </a:r>
                      <a:endParaRPr lang="fa-IR" sz="1800" b="1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u="none" strike="noStrike" dirty="0">
                          <a:effectLst/>
                          <a:cs typeface="B Mitra" panose="00000400000000000000" pitchFamily="2" charset="-78"/>
                        </a:rPr>
                        <a:t>شرح</a:t>
                      </a:r>
                      <a:endParaRPr lang="fa-IR" sz="1600" b="1" i="0" u="none" strike="noStrike" dirty="0">
                        <a:solidFill>
                          <a:schemeClr val="tx1"/>
                        </a:solidFill>
                        <a:effectLst/>
                        <a:latin typeface="B Nazanin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u="none" strike="noStrike" dirty="0">
                          <a:effectLst/>
                          <a:cs typeface="B Mitra" panose="00000400000000000000" pitchFamily="2" charset="-78"/>
                        </a:rPr>
                        <a:t> بهره برداري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u="none" strike="noStrike" dirty="0">
                          <a:effectLst/>
                          <a:cs typeface="B Mitra" panose="00000400000000000000" pitchFamily="2" charset="-78"/>
                        </a:rPr>
                        <a:t> تپنا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u="none" strike="noStrike" dirty="0">
                          <a:effectLst/>
                          <a:cs typeface="B Mitra" panose="00000400000000000000" pitchFamily="2" charset="-78"/>
                        </a:rPr>
                        <a:t>جمع کل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</a:tr>
              <a:tr h="52505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u="none" strike="noStrike" kern="1200" dirty="0" smtClean="0">
                          <a:effectLst/>
                          <a:cs typeface="B Mitra" panose="00000400000000000000" pitchFamily="2" charset="-78"/>
                        </a:rPr>
                        <a:t>1</a:t>
                      </a:r>
                      <a:endParaRPr lang="fa-IR" sz="18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1" algn="r" rtl="1" fontAlgn="ctr"/>
                      <a:r>
                        <a:rPr lang="fa-IR" sz="1800" u="none" strike="noStrike" dirty="0">
                          <a:effectLst/>
                          <a:cs typeface="B Mitra" panose="00000400000000000000" pitchFamily="2" charset="-78"/>
                        </a:rPr>
                        <a:t>مفاصا حساب تامين اجتماعي </a:t>
                      </a:r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14,800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14,800</a:t>
                      </a:r>
                    </a:p>
                  </a:txBody>
                  <a:tcPr marL="9525" marR="9525" marT="9525" marB="0" anchor="ctr"/>
                </a:tc>
              </a:tr>
              <a:tr h="52505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a-IR" sz="1800" u="none" strike="noStrike" kern="1200" dirty="0" smtClean="0">
                          <a:effectLst/>
                          <a:cs typeface="B Mitra" panose="00000400000000000000" pitchFamily="2" charset="-78"/>
                        </a:rPr>
                        <a:t>2</a:t>
                      </a:r>
                      <a:endParaRPr lang="fa-IR" sz="18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1" algn="r" rtl="1" fontAlgn="ctr"/>
                      <a:r>
                        <a:rPr lang="fa-IR" sz="1800" u="none" strike="noStrike" dirty="0" smtClean="0">
                          <a:effectLst/>
                          <a:cs typeface="B Mitra" panose="00000400000000000000" pitchFamily="2" charset="-78"/>
                        </a:rPr>
                        <a:t>ماليات بر ارزش افزوده - </a:t>
                      </a:r>
                      <a:r>
                        <a:rPr lang="fa-IR" sz="1400" u="none" strike="noStrike" dirty="0" smtClean="0">
                          <a:effectLst/>
                          <a:cs typeface="B Mitra" panose="00000400000000000000" pitchFamily="2" charset="-78"/>
                        </a:rPr>
                        <a:t>اقساط جاري و سه ماهه چهارم 1398</a:t>
                      </a:r>
                      <a:endParaRPr lang="fa-IR" sz="1800" u="none" strike="noStrike" dirty="0">
                        <a:effectLst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84,200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84,200</a:t>
                      </a:r>
                    </a:p>
                  </a:txBody>
                  <a:tcPr marL="9525" marR="9525" marT="9525" marB="0" anchor="ctr"/>
                </a:tc>
              </a:tr>
              <a:tr h="52505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a-IR" sz="1800" u="none" strike="noStrike" kern="1200" dirty="0" smtClean="0">
                          <a:effectLst/>
                          <a:cs typeface="B Mitra" panose="00000400000000000000" pitchFamily="2" charset="-78"/>
                        </a:rPr>
                        <a:t>3</a:t>
                      </a:r>
                      <a:endParaRPr lang="fa-IR" sz="18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1" algn="r" rtl="1" fontAlgn="ctr"/>
                      <a:r>
                        <a:rPr lang="fa-IR" sz="1800" u="none" strike="noStrike" dirty="0">
                          <a:effectLst/>
                          <a:cs typeface="B Mitra" panose="00000400000000000000" pitchFamily="2" charset="-78"/>
                        </a:rPr>
                        <a:t>ساير پيمانكاران جزء و تامين كنندگان كالا </a:t>
                      </a:r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71,755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0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23,145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94,900</a:t>
                      </a:r>
                    </a:p>
                  </a:txBody>
                  <a:tcPr marL="9525" marR="9525" marT="9525" marB="0" anchor="ctr"/>
                </a:tc>
              </a:tr>
              <a:tr h="525054"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800" u="none" strike="noStrike" kern="1200" dirty="0" smtClean="0">
                          <a:effectLst/>
                          <a:cs typeface="B Mitra" panose="00000400000000000000" pitchFamily="2" charset="-78"/>
                        </a:rPr>
                        <a:t>جمع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fa-IR" sz="18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71,755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122,145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193,900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909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C:\Users\veysi_fo\Desktop\رضا بنازاده 2 copy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246"/>
            <a:ext cx="10896600" cy="641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Bushehr Nuclear Power Plant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526552" y="5943600"/>
            <a:ext cx="855447" cy="49529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751" y="6003375"/>
            <a:ext cx="703047" cy="375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851031055"/>
              </p:ext>
            </p:extLst>
          </p:nvPr>
        </p:nvGraphicFramePr>
        <p:xfrm>
          <a:off x="902525" y="1377538"/>
          <a:ext cx="7327072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0" name="Content Placeholder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7318498"/>
              </p:ext>
            </p:extLst>
          </p:nvPr>
        </p:nvGraphicFramePr>
        <p:xfrm>
          <a:off x="1295400" y="2514600"/>
          <a:ext cx="5877415" cy="2602180"/>
        </p:xfrm>
        <a:graphic>
          <a:graphicData uri="http://schemas.openxmlformats.org/drawingml/2006/table">
            <a:tbl>
              <a:tblPr rtl="1" firstRow="1" bandRow="1">
                <a:tableStyleId>{BC89EF96-8CEA-46FF-86C4-4CE0E7609802}</a:tableStyleId>
              </a:tblPr>
              <a:tblGrid>
                <a:gridCol w="827763"/>
                <a:gridCol w="3894095"/>
                <a:gridCol w="1155557"/>
              </a:tblGrid>
              <a:tr h="520436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600" u="none" strike="noStrike" dirty="0">
                          <a:effectLst/>
                          <a:cs typeface="B Mitra" panose="00000400000000000000" pitchFamily="2" charset="-78"/>
                        </a:rPr>
                        <a:t>ردیف</a:t>
                      </a:r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800" u="none" strike="noStrike" dirty="0">
                          <a:effectLst/>
                          <a:cs typeface="B Mitra" panose="00000400000000000000" pitchFamily="2" charset="-78"/>
                        </a:rPr>
                        <a:t>شرح</a:t>
                      </a:r>
                      <a:endParaRPr lang="fa-IR" sz="1600" b="1" i="0" u="none" strike="noStrike" dirty="0">
                        <a:solidFill>
                          <a:schemeClr val="tx1"/>
                        </a:solidFill>
                        <a:effectLst/>
                        <a:latin typeface="B Nazanin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مبلغ (میلیون ریال)</a:t>
                      </a:r>
                      <a:endParaRPr lang="fa-IR" sz="1400" b="1" i="0" u="none" strike="noStrike" dirty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</a:tr>
              <a:tr h="520436"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u="none" strike="noStrike" dirty="0" smtClean="0">
                          <a:effectLst/>
                          <a:cs typeface="B Mitra" panose="00000400000000000000" pitchFamily="2" charset="-78"/>
                        </a:rPr>
                        <a:t>1</a:t>
                      </a:r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marR="0" lvl="1" indent="0" algn="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u="none" strike="noStrike" dirty="0" smtClean="0">
                          <a:effectLst/>
                          <a:cs typeface="B Mitra" panose="00000400000000000000" pitchFamily="2" charset="-78"/>
                        </a:rPr>
                        <a:t>پاداش سنوات پایان کار</a:t>
                      </a:r>
                      <a:endParaRPr lang="fa-IR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60,000</a:t>
                      </a:r>
                    </a:p>
                  </a:txBody>
                  <a:tcPr marL="9525" marR="9525" marT="9525" marB="0" anchor="ctr"/>
                </a:tc>
              </a:tr>
              <a:tr h="5204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 smtClean="0">
                          <a:effectLst/>
                          <a:cs typeface="B Mitra" panose="00000400000000000000" pitchFamily="2" charset="-78"/>
                        </a:rPr>
                        <a:t>2</a:t>
                      </a:r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1" algn="r" rtl="1" fontAlgn="ctr"/>
                      <a:r>
                        <a:rPr lang="fa-IR" sz="1800" u="none" strike="noStrike" dirty="0" smtClean="0">
                          <a:effectLst/>
                          <a:cs typeface="B Mitra" panose="00000400000000000000" pitchFamily="2" charset="-78"/>
                        </a:rPr>
                        <a:t>ذخيره مرخصي</a:t>
                      </a:r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7,000</a:t>
                      </a:r>
                    </a:p>
                  </a:txBody>
                  <a:tcPr marL="9525" marR="9525" marT="9525" marB="0" anchor="ctr"/>
                </a:tc>
              </a:tr>
              <a:tr h="5204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 smtClean="0">
                          <a:effectLst/>
                          <a:cs typeface="B Mitra" panose="00000400000000000000" pitchFamily="2" charset="-78"/>
                        </a:rPr>
                        <a:t>3</a:t>
                      </a:r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lvl="1" algn="r" rtl="1" fontAlgn="ctr"/>
                      <a:r>
                        <a:rPr lang="fa-IR" sz="1800" u="none" strike="noStrike" dirty="0" smtClean="0">
                          <a:effectLst/>
                          <a:cs typeface="B Mitra" panose="00000400000000000000" pitchFamily="2" charset="-78"/>
                        </a:rPr>
                        <a:t>سنوات ارفاقی اشعه</a:t>
                      </a:r>
                      <a:endParaRPr lang="fa-IR" sz="1800" b="0" i="0" u="none" strike="noStrike" dirty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200,000</a:t>
                      </a:r>
                    </a:p>
                  </a:txBody>
                  <a:tcPr marL="9525" marR="9525" marT="9525" marB="0" anchor="ctr"/>
                </a:tc>
              </a:tr>
              <a:tr h="520436">
                <a:tc>
                  <a:txBody>
                    <a:bodyPr/>
                    <a:lstStyle/>
                    <a:p>
                      <a:pPr marL="0" algn="ctr" defTabSz="914400" rtl="1" eaLnBrk="1" fontAlgn="ctr" latinLnBrk="0" hangingPunct="1"/>
                      <a:r>
                        <a:rPr lang="fa-IR" sz="1600" u="none" strike="noStrike" kern="1200" dirty="0" smtClean="0">
                          <a:effectLst/>
                          <a:cs typeface="B Mitra" panose="00000400000000000000" pitchFamily="2" charset="-78"/>
                        </a:rPr>
                        <a:t>جمع</a:t>
                      </a:r>
                      <a:endParaRPr lang="en-US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ea typeface="+mn-ea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fa-IR" sz="1600" b="1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267،000</a:t>
                      </a:r>
                      <a:endParaRPr lang="fa-IR" sz="1400" b="1" i="0" u="none" strike="noStrike" dirty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384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C:\Users\veysi_fo\Desktop\رضا بنازاده 2 copy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246"/>
            <a:ext cx="10896600" cy="641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Bushehr Nuclear Power Plant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526552" y="5943600"/>
            <a:ext cx="855447" cy="49529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751" y="6003375"/>
            <a:ext cx="703047" cy="375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356264571"/>
              </p:ext>
            </p:extLst>
          </p:nvPr>
        </p:nvGraphicFramePr>
        <p:xfrm>
          <a:off x="902525" y="1377538"/>
          <a:ext cx="7327072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0" name="Content Placeholder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5799987"/>
              </p:ext>
            </p:extLst>
          </p:nvPr>
        </p:nvGraphicFramePr>
        <p:xfrm>
          <a:off x="1981200" y="3124200"/>
          <a:ext cx="4789715" cy="1447800"/>
        </p:xfrm>
        <a:graphic>
          <a:graphicData uri="http://schemas.openxmlformats.org/drawingml/2006/table">
            <a:tbl>
              <a:tblPr rtl="1" firstRow="1" bandRow="1">
                <a:tableStyleId>{BC89EF96-8CEA-46FF-86C4-4CE0E7609802}</a:tableStyleId>
              </a:tblPr>
              <a:tblGrid>
                <a:gridCol w="929872"/>
                <a:gridCol w="929872"/>
                <a:gridCol w="956188"/>
                <a:gridCol w="964962"/>
                <a:gridCol w="1008821"/>
              </a:tblGrid>
              <a:tr h="520436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Mitra" panose="00000400000000000000" pitchFamily="2" charset="-78"/>
                        </a:rPr>
                        <a:t>ودیعه مسکن</a:t>
                      </a:r>
                      <a:endParaRPr lang="fa-IR" sz="14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Mitra" panose="00000400000000000000" pitchFamily="2" charset="-78"/>
                        </a:rPr>
                        <a:t>کمک هزینه مسکن  </a:t>
                      </a:r>
                    </a:p>
                    <a:p>
                      <a:pPr algn="ctr" rtl="1" fontAlgn="ctr"/>
                      <a:r>
                        <a:rPr lang="fa-I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Nazanin" panose="00000400000000000000" pitchFamily="2" charset="-78"/>
                          <a:cs typeface="B Mitra" panose="00000400000000000000" pitchFamily="2" charset="-78"/>
                        </a:rPr>
                        <a:t>شاغلین کارشناس</a:t>
                      </a:r>
                      <a:endParaRPr lang="fa-IR" sz="1400" b="0" i="0" u="none" strike="noStrike" dirty="0">
                        <a:solidFill>
                          <a:srgbClr val="000000"/>
                        </a:solidFill>
                        <a:effectLst/>
                        <a:latin typeface="B Nazanin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rtl="1" fontAlgn="ctr"/>
                      <a:endParaRPr lang="fa-IR" sz="1600" b="1" i="0" u="none" strike="noStrike" dirty="0">
                        <a:solidFill>
                          <a:schemeClr val="tx1"/>
                        </a:solidFill>
                        <a:effectLst/>
                        <a:latin typeface="B Nazanin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rtl="1" fontAlgn="ctr"/>
                      <a:r>
                        <a:rPr lang="fa-I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کمک هزینه مسکن  </a:t>
                      </a:r>
                    </a:p>
                    <a:p>
                      <a:pPr algn="ctr" rtl="1" fontAlgn="ctr"/>
                      <a:r>
                        <a:rPr lang="fa-I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شاغلین کاردان</a:t>
                      </a:r>
                      <a:endParaRPr lang="fa-IR" sz="1400" b="0" i="0" u="none" strike="noStrike" dirty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rtl="1" fontAlgn="ctr"/>
                      <a:endParaRPr lang="fa-IR" sz="1400" b="1" i="0" u="none" strike="noStrike" dirty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0" marR="0" marT="0" marB="0" anchor="ctr"/>
                </a:tc>
              </a:tr>
              <a:tr h="406928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fa-I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120،000،000</a:t>
                      </a:r>
                      <a:endParaRPr lang="fa-IR" sz="1400" b="0" i="0" u="none" strike="noStrike" dirty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متاهل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مجرد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متاهل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مجرد</a:t>
                      </a:r>
                    </a:p>
                  </a:txBody>
                  <a:tcPr marL="9525" marR="9525" marT="9525" marB="0" anchor="ctr"/>
                </a:tc>
              </a:tr>
              <a:tr h="520436">
                <a:tc vMerge="1">
                  <a:txBody>
                    <a:bodyPr/>
                    <a:lstStyle/>
                    <a:p>
                      <a:pPr algn="ctr" rtl="0" fontAlgn="ctr"/>
                      <a:endParaRPr lang="fa-IR" sz="1400" b="0" i="0" u="none" strike="noStrike" dirty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5,000,000 </a:t>
                      </a:r>
                      <a:endParaRPr lang="fa-IR" sz="1400" b="0" i="0" u="none" strike="noStrike" dirty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3,750,000 </a:t>
                      </a:r>
                      <a:endParaRPr lang="fa-IR" sz="1400" b="0" i="0" u="none" strike="noStrike" dirty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4,200,000</a:t>
                      </a:r>
                      <a:endParaRPr lang="fa-IR" sz="1400" b="0" i="0" u="none" strike="noStrike" dirty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a-I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 Mitra" panose="00000400000000000000" pitchFamily="2" charset="-78"/>
                          <a:cs typeface="B Mitra" panose="00000400000000000000" pitchFamily="2" charset="-78"/>
                        </a:rPr>
                        <a:t>3,150,000</a:t>
                      </a:r>
                      <a:endParaRPr lang="fa-IR" sz="1400" b="0" i="0" u="none" strike="noStrike" dirty="0">
                        <a:solidFill>
                          <a:srgbClr val="000000"/>
                        </a:solidFill>
                        <a:effectLst/>
                        <a:latin typeface="B Mitra" panose="00000400000000000000" pitchFamily="2" charset="-78"/>
                        <a:cs typeface="B Mitra" panose="00000400000000000000" pitchFamily="2" charset="-78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653141" y="4724400"/>
            <a:ext cx="76526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rtl="1">
              <a:buFont typeface="Wingdings" panose="05000000000000000000" pitchFamily="2" charset="2"/>
              <a:buChar char="§"/>
            </a:pPr>
            <a:r>
              <a:rPr lang="fa-IR" dirty="0">
                <a:solidFill>
                  <a:srgbClr val="000000"/>
                </a:solidFill>
                <a:latin typeface="B Mitra" panose="00000400000000000000" pitchFamily="2" charset="-78"/>
                <a:cs typeface="B Mitra" panose="00000400000000000000" pitchFamily="2" charset="-78"/>
              </a:rPr>
              <a:t>در سال 97 براساس مصوبه شماره 9790040 مورخ </a:t>
            </a:r>
            <a:r>
              <a:rPr lang="fa-IR" dirty="0" smtClean="0">
                <a:solidFill>
                  <a:srgbClr val="000000"/>
                </a:solidFill>
                <a:latin typeface="B Mitra" panose="00000400000000000000" pitchFamily="2" charset="-78"/>
                <a:cs typeface="B Mitra" panose="00000400000000000000" pitchFamily="2" charset="-78"/>
              </a:rPr>
              <a:t>1397/07/10 مبلغ </a:t>
            </a:r>
            <a:r>
              <a:rPr lang="fa-IR" dirty="0">
                <a:solidFill>
                  <a:srgbClr val="000000"/>
                </a:solidFill>
                <a:latin typeface="B Mitra" panose="00000400000000000000" pitchFamily="2" charset="-78"/>
                <a:cs typeface="B Mitra" panose="00000400000000000000" pitchFamily="2" charset="-78"/>
              </a:rPr>
              <a:t>رهن براي كاركنان متاهل 300 ميليون ريال تصويب شد </a:t>
            </a:r>
            <a:r>
              <a:rPr lang="fa-IR" dirty="0" smtClean="0">
                <a:solidFill>
                  <a:srgbClr val="000000"/>
                </a:solidFill>
                <a:latin typeface="B Mitra" panose="00000400000000000000" pitchFamily="2" charset="-78"/>
                <a:cs typeface="B Mitra" panose="00000400000000000000" pitchFamily="2" charset="-78"/>
              </a:rPr>
              <a:t>که بدلیل عدم تامین منابع مالی محقق نگردید. </a:t>
            </a:r>
            <a:r>
              <a:rPr lang="fa-IR" dirty="0">
                <a:solidFill>
                  <a:srgbClr val="000000"/>
                </a:solidFill>
                <a:latin typeface="B Mitra" panose="00000400000000000000" pitchFamily="2" charset="-78"/>
                <a:cs typeface="B Mitra" panose="00000400000000000000" pitchFamily="2" charset="-78"/>
              </a:rPr>
              <a:t>لازم به توضیح است که مبلغ برآوردي براي </a:t>
            </a:r>
            <a:r>
              <a:rPr lang="fa-IR" dirty="0" smtClean="0">
                <a:solidFill>
                  <a:srgbClr val="000000"/>
                </a:solidFill>
                <a:latin typeface="B Mitra" panose="00000400000000000000" pitchFamily="2" charset="-78"/>
                <a:cs typeface="B Mitra" panose="00000400000000000000" pitchFamily="2" charset="-78"/>
              </a:rPr>
              <a:t>كاركناني که </a:t>
            </a:r>
            <a:r>
              <a:rPr lang="fa-IR" dirty="0">
                <a:solidFill>
                  <a:srgbClr val="000000"/>
                </a:solidFill>
                <a:latin typeface="B Mitra" panose="00000400000000000000" pitchFamily="2" charset="-78"/>
                <a:cs typeface="B Mitra" panose="00000400000000000000" pitchFamily="2" charset="-78"/>
              </a:rPr>
              <a:t>در آن زمان از مبلغ رهن استفاده </a:t>
            </a:r>
            <a:r>
              <a:rPr lang="fa-IR" dirty="0" smtClean="0">
                <a:solidFill>
                  <a:srgbClr val="000000"/>
                </a:solidFill>
                <a:latin typeface="B Mitra" panose="00000400000000000000" pitchFamily="2" charset="-78"/>
                <a:cs typeface="B Mitra" panose="00000400000000000000" pitchFamily="2" charset="-78"/>
              </a:rPr>
              <a:t>مي كردند، </a:t>
            </a:r>
            <a:r>
              <a:rPr lang="fa-IR" dirty="0">
                <a:solidFill>
                  <a:srgbClr val="000000"/>
                </a:solidFill>
                <a:latin typeface="B Mitra" panose="00000400000000000000" pitchFamily="2" charset="-78"/>
                <a:cs typeface="B Mitra" panose="00000400000000000000" pitchFamily="2" charset="-78"/>
              </a:rPr>
              <a:t>برابر 11،400 ميليون </a:t>
            </a:r>
            <a:r>
              <a:rPr lang="fa-IR" dirty="0" smtClean="0">
                <a:solidFill>
                  <a:srgbClr val="000000"/>
                </a:solidFill>
                <a:latin typeface="B Mitra" panose="00000400000000000000" pitchFamily="2" charset="-78"/>
                <a:cs typeface="B Mitra" panose="00000400000000000000" pitchFamily="2" charset="-78"/>
              </a:rPr>
              <a:t>ريال می شد.</a:t>
            </a:r>
            <a:endParaRPr lang="fa-IR" dirty="0"/>
          </a:p>
        </p:txBody>
      </p:sp>
      <p:sp>
        <p:nvSpPr>
          <p:cNvPr id="11" name="Rectangle 10"/>
          <p:cNvSpPr/>
          <p:nvPr/>
        </p:nvSpPr>
        <p:spPr>
          <a:xfrm>
            <a:off x="606414" y="2343721"/>
            <a:ext cx="76526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Low" rtl="1" fontAlgn="ctr">
              <a:buFont typeface="Wingdings" panose="05000000000000000000" pitchFamily="2" charset="2"/>
              <a:buChar char="§"/>
            </a:pPr>
            <a:r>
              <a:rPr lang="fa-IR" dirty="0" smtClean="0">
                <a:solidFill>
                  <a:srgbClr val="000000"/>
                </a:solidFill>
                <a:latin typeface="B Nazanin" panose="00000400000000000000" pitchFamily="2" charset="-78"/>
                <a:cs typeface="B Mitra" panose="00000400000000000000" pitchFamily="2" charset="-78"/>
              </a:rPr>
              <a:t>مبالغ ودیعه مسکن و کمک هزینه مسکن کارکنان از </a:t>
            </a:r>
            <a:r>
              <a:rPr lang="fa-IR" dirty="0">
                <a:solidFill>
                  <a:srgbClr val="000000"/>
                </a:solidFill>
                <a:latin typeface="B Nazanin" panose="00000400000000000000" pitchFamily="2" charset="-78"/>
                <a:cs typeface="B Mitra" panose="00000400000000000000" pitchFamily="2" charset="-78"/>
              </a:rPr>
              <a:t>سال 1390 تا كنون طبق صورتجلسه هيات مديره شركت توليد و توسعه به شماره 1389/24مورخ </a:t>
            </a:r>
            <a:r>
              <a:rPr lang="fa-IR" dirty="0" smtClean="0">
                <a:solidFill>
                  <a:srgbClr val="000000"/>
                </a:solidFill>
                <a:latin typeface="B Nazanin" panose="00000400000000000000" pitchFamily="2" charset="-78"/>
                <a:cs typeface="B Mitra" panose="00000400000000000000" pitchFamily="2" charset="-78"/>
              </a:rPr>
              <a:t>1389/12/21به شرح زیر می باشد؛</a:t>
            </a:r>
            <a:endParaRPr lang="fa-IR" dirty="0">
              <a:solidFill>
                <a:srgbClr val="000000"/>
              </a:solidFill>
              <a:latin typeface="B Nazanin" panose="00000400000000000000" pitchFamily="2" charset="-78"/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7602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1830</TotalTime>
  <Words>1767</Words>
  <Application>Microsoft Office PowerPoint</Application>
  <PresentationFormat>On-screen Show (4:3)</PresentationFormat>
  <Paragraphs>639</Paragraphs>
  <Slides>21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NewsPrint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Veysi, Fozieh</dc:creator>
  <cp:lastModifiedBy>Mahmoudi, Rasoul</cp:lastModifiedBy>
  <cp:revision>262</cp:revision>
  <cp:lastPrinted>2020-07-06T06:45:57Z</cp:lastPrinted>
  <dcterms:created xsi:type="dcterms:W3CDTF">2019-12-21T07:34:32Z</dcterms:created>
  <dcterms:modified xsi:type="dcterms:W3CDTF">2020-07-06T10:23:59Z</dcterms:modified>
</cp:coreProperties>
</file>