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57" autoAdjust="0"/>
  </p:normalViewPr>
  <p:slideViewPr>
    <p:cSldViewPr>
      <p:cViewPr>
        <p:scale>
          <a:sx n="100" d="100"/>
          <a:sy n="100" d="100"/>
        </p:scale>
        <p:origin x="-1944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7A41FC-5AB5-49C2-AB6F-3D6DA7228252}" type="doc">
      <dgm:prSet loTypeId="urn:microsoft.com/office/officeart/2008/layout/RadialCluster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09D708C-EB6D-40E6-8E3F-459B93C8582F}">
      <dgm:prSet phldrT="[Text]" custT="1"/>
      <dgm:spPr/>
      <dgm:t>
        <a:bodyPr/>
        <a:lstStyle/>
        <a:p>
          <a:pPr rtl="1"/>
          <a:r>
            <a:rPr lang="en-US" sz="2000" b="1" smtClean="0">
              <a:cs typeface="B Nazanin" pitchFamily="2" charset="-78"/>
            </a:rPr>
            <a:t>Main BNPP OSART Mission Conclusions</a:t>
          </a:r>
          <a:r>
            <a:rPr lang="fa-IR" sz="1800" b="1" smtClean="0">
              <a:cs typeface="B Nazanin" pitchFamily="2" charset="-78"/>
            </a:rPr>
            <a:t> </a:t>
          </a:r>
          <a:endParaRPr lang="en-US" sz="2000" b="1">
            <a:cs typeface="B Nazanin" pitchFamily="2" charset="-78"/>
          </a:endParaRPr>
        </a:p>
      </dgm:t>
    </dgm:pt>
    <dgm:pt modelId="{0B36227A-AC05-4B43-A5B4-B7C6B6BC063E}" type="parTrans" cxnId="{CECA0DFA-F5FC-47A9-9FCC-B5D13DFD8A87}">
      <dgm:prSet/>
      <dgm:spPr/>
      <dgm:t>
        <a:bodyPr/>
        <a:lstStyle/>
        <a:p>
          <a:endParaRPr lang="en-US"/>
        </a:p>
      </dgm:t>
    </dgm:pt>
    <dgm:pt modelId="{90D8BC52-1B15-400F-8A50-34E5C74157A2}" type="sibTrans" cxnId="{CECA0DFA-F5FC-47A9-9FCC-B5D13DFD8A87}">
      <dgm:prSet/>
      <dgm:spPr/>
      <dgm:t>
        <a:bodyPr/>
        <a:lstStyle/>
        <a:p>
          <a:endParaRPr lang="en-US"/>
        </a:p>
      </dgm:t>
    </dgm:pt>
    <dgm:pt modelId="{919B91F8-8758-4945-9A71-30AEC3BB15D6}">
      <dgm:prSet phldrT="[Text]" custT="1"/>
      <dgm:spPr/>
      <dgm:t>
        <a:bodyPr/>
        <a:lstStyle/>
        <a:p>
          <a:r>
            <a:rPr lang="en-US" sz="2000" b="1" smtClean="0"/>
            <a:t>4 </a:t>
          </a:r>
        </a:p>
        <a:p>
          <a:r>
            <a:rPr lang="en-US" sz="2000" b="1" smtClean="0"/>
            <a:t>Good Practices</a:t>
          </a:r>
          <a:endParaRPr lang="en-US" sz="2000" b="1"/>
        </a:p>
      </dgm:t>
    </dgm:pt>
    <dgm:pt modelId="{82D0E7CF-C40E-47AF-B3E4-9F72A40A9E20}" type="parTrans" cxnId="{C0260957-7B10-4EA3-8E90-203D1FE2B49C}">
      <dgm:prSet/>
      <dgm:spPr/>
      <dgm:t>
        <a:bodyPr/>
        <a:lstStyle/>
        <a:p>
          <a:endParaRPr lang="en-US"/>
        </a:p>
      </dgm:t>
    </dgm:pt>
    <dgm:pt modelId="{D3C0C5CC-E256-410A-B7F6-4531F378C11A}" type="sibTrans" cxnId="{C0260957-7B10-4EA3-8E90-203D1FE2B49C}">
      <dgm:prSet/>
      <dgm:spPr/>
      <dgm:t>
        <a:bodyPr/>
        <a:lstStyle/>
        <a:p>
          <a:endParaRPr lang="en-US"/>
        </a:p>
      </dgm:t>
    </dgm:pt>
    <dgm:pt modelId="{D2E7A704-AB28-4652-8353-4C4942FF284F}">
      <dgm:prSet phldrT="[Text]" custT="1"/>
      <dgm:spPr/>
      <dgm:t>
        <a:bodyPr/>
        <a:lstStyle/>
        <a:p>
          <a:r>
            <a:rPr lang="en-US" sz="2000" b="1" smtClean="0"/>
            <a:t>6 </a:t>
          </a:r>
        </a:p>
        <a:p>
          <a:r>
            <a:rPr lang="en-US" sz="2000" b="1" smtClean="0"/>
            <a:t>Suggestions</a:t>
          </a:r>
          <a:endParaRPr lang="en-US" sz="2000" b="1"/>
        </a:p>
      </dgm:t>
    </dgm:pt>
    <dgm:pt modelId="{84F64336-5CF2-42B3-AA38-E75FCEC4B9C5}" type="parTrans" cxnId="{1025B9E6-95AA-4D4C-8AAC-43C20B73C695}">
      <dgm:prSet/>
      <dgm:spPr/>
      <dgm:t>
        <a:bodyPr/>
        <a:lstStyle/>
        <a:p>
          <a:endParaRPr lang="en-US"/>
        </a:p>
      </dgm:t>
    </dgm:pt>
    <dgm:pt modelId="{32F217FD-A667-4292-8362-4C4BBF3EF6B5}" type="sibTrans" cxnId="{1025B9E6-95AA-4D4C-8AAC-43C20B73C695}">
      <dgm:prSet/>
      <dgm:spPr/>
      <dgm:t>
        <a:bodyPr/>
        <a:lstStyle/>
        <a:p>
          <a:endParaRPr lang="en-US"/>
        </a:p>
      </dgm:t>
    </dgm:pt>
    <dgm:pt modelId="{D10C7324-6EBB-4EC7-96B0-F77AEB5F0222}">
      <dgm:prSet phldrT="[Text]" custT="1"/>
      <dgm:spPr/>
      <dgm:t>
        <a:bodyPr/>
        <a:lstStyle/>
        <a:p>
          <a:r>
            <a:rPr lang="en-US" sz="2000" b="1" smtClean="0"/>
            <a:t>6 </a:t>
          </a:r>
        </a:p>
        <a:p>
          <a:r>
            <a:rPr lang="en-US" sz="2000" b="1" smtClean="0"/>
            <a:t>Recommendations</a:t>
          </a:r>
          <a:endParaRPr lang="en-US" sz="2000" b="1"/>
        </a:p>
      </dgm:t>
    </dgm:pt>
    <dgm:pt modelId="{67353046-362A-4E4D-A05E-F6C8F8B0F2BA}" type="parTrans" cxnId="{88B41981-A7AA-4FC2-B74E-1403053D5E42}">
      <dgm:prSet/>
      <dgm:spPr/>
      <dgm:t>
        <a:bodyPr/>
        <a:lstStyle/>
        <a:p>
          <a:endParaRPr lang="en-US"/>
        </a:p>
      </dgm:t>
    </dgm:pt>
    <dgm:pt modelId="{21567538-5B11-40FD-AB7D-53D448CD70C1}" type="sibTrans" cxnId="{88B41981-A7AA-4FC2-B74E-1403053D5E42}">
      <dgm:prSet/>
      <dgm:spPr/>
      <dgm:t>
        <a:bodyPr/>
        <a:lstStyle/>
        <a:p>
          <a:endParaRPr lang="en-US"/>
        </a:p>
      </dgm:t>
    </dgm:pt>
    <dgm:pt modelId="{41078A75-FC3F-4F19-A978-AA5AB398FF77}">
      <dgm:prSet custT="1"/>
      <dgm:spPr/>
      <dgm:t>
        <a:bodyPr/>
        <a:lstStyle/>
        <a:p>
          <a:r>
            <a:rPr lang="en-US" sz="2000" b="1" smtClean="0"/>
            <a:t>28 </a:t>
          </a:r>
        </a:p>
        <a:p>
          <a:r>
            <a:rPr lang="en-US" sz="2000" b="1" smtClean="0"/>
            <a:t>Good Performances</a:t>
          </a:r>
          <a:endParaRPr lang="en-US" sz="2000" b="1"/>
        </a:p>
      </dgm:t>
    </dgm:pt>
    <dgm:pt modelId="{7249E081-71AF-45A3-A71F-CAB222E932A2}" type="parTrans" cxnId="{D43AAD56-60B7-4A1C-8D45-B3B50AA41F61}">
      <dgm:prSet/>
      <dgm:spPr/>
      <dgm:t>
        <a:bodyPr/>
        <a:lstStyle/>
        <a:p>
          <a:endParaRPr lang="en-US"/>
        </a:p>
      </dgm:t>
    </dgm:pt>
    <dgm:pt modelId="{F0007391-5AF6-47B3-872B-018B56C087D7}" type="sibTrans" cxnId="{D43AAD56-60B7-4A1C-8D45-B3B50AA41F61}">
      <dgm:prSet/>
      <dgm:spPr/>
      <dgm:t>
        <a:bodyPr/>
        <a:lstStyle/>
        <a:p>
          <a:endParaRPr lang="en-US"/>
        </a:p>
      </dgm:t>
    </dgm:pt>
    <dgm:pt modelId="{ED8E066A-B18F-4753-AAD8-A19BF94DA651}" type="pres">
      <dgm:prSet presAssocID="{C17A41FC-5AB5-49C2-AB6F-3D6DA722825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8A6A36E-83ED-4441-8920-C9DA01F078DC}" type="pres">
      <dgm:prSet presAssocID="{509D708C-EB6D-40E6-8E3F-459B93C8582F}" presName="singleCycle" presStyleCnt="0"/>
      <dgm:spPr/>
    </dgm:pt>
    <dgm:pt modelId="{827705DB-4AE1-44E5-901A-DFDDAE1438A0}" type="pres">
      <dgm:prSet presAssocID="{509D708C-EB6D-40E6-8E3F-459B93C8582F}" presName="singleCenter" presStyleLbl="node1" presStyleIdx="0" presStyleCnt="5" custScaleX="148096" custScaleY="144444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6E810F58-3DF0-4EC5-B840-893167515A22}" type="pres">
      <dgm:prSet presAssocID="{82D0E7CF-C40E-47AF-B3E4-9F72A40A9E20}" presName="Name56" presStyleLbl="parChTrans1D2" presStyleIdx="0" presStyleCnt="4"/>
      <dgm:spPr/>
      <dgm:t>
        <a:bodyPr/>
        <a:lstStyle/>
        <a:p>
          <a:endParaRPr lang="en-US"/>
        </a:p>
      </dgm:t>
    </dgm:pt>
    <dgm:pt modelId="{D6A6A5C5-2A87-45E7-ABAF-01116CBCA241}" type="pres">
      <dgm:prSet presAssocID="{919B91F8-8758-4945-9A71-30AEC3BB15D6}" presName="text0" presStyleLbl="node1" presStyleIdx="1" presStyleCnt="5" custScaleX="2651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E1328A-1AC9-41D5-BADF-21192786D8CA}" type="pres">
      <dgm:prSet presAssocID="{84F64336-5CF2-42B3-AA38-E75FCEC4B9C5}" presName="Name56" presStyleLbl="parChTrans1D2" presStyleIdx="1" presStyleCnt="4"/>
      <dgm:spPr/>
      <dgm:t>
        <a:bodyPr/>
        <a:lstStyle/>
        <a:p>
          <a:endParaRPr lang="en-US"/>
        </a:p>
      </dgm:t>
    </dgm:pt>
    <dgm:pt modelId="{D5DA64D4-CF7A-417F-ABEA-E30B909BA023}" type="pres">
      <dgm:prSet presAssocID="{D2E7A704-AB28-4652-8353-4C4942FF284F}" presName="text0" presStyleLbl="node1" presStyleIdx="2" presStyleCnt="5" custScaleX="253662" custRadScaleRad="1409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25424F-5B65-4DF8-9418-38596907DAA7}" type="pres">
      <dgm:prSet presAssocID="{7249E081-71AF-45A3-A71F-CAB222E932A2}" presName="Name56" presStyleLbl="parChTrans1D2" presStyleIdx="2" presStyleCnt="4"/>
      <dgm:spPr/>
      <dgm:t>
        <a:bodyPr/>
        <a:lstStyle/>
        <a:p>
          <a:endParaRPr lang="en-US"/>
        </a:p>
      </dgm:t>
    </dgm:pt>
    <dgm:pt modelId="{C48BCB67-9984-434D-8A5C-049FF026B036}" type="pres">
      <dgm:prSet presAssocID="{41078A75-FC3F-4F19-A978-AA5AB398FF77}" presName="text0" presStyleLbl="node1" presStyleIdx="3" presStyleCnt="5" custScaleX="2732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EA14D2-5315-4207-BF82-E99D8431DE44}" type="pres">
      <dgm:prSet presAssocID="{67353046-362A-4E4D-A05E-F6C8F8B0F2BA}" presName="Name56" presStyleLbl="parChTrans1D2" presStyleIdx="3" presStyleCnt="4"/>
      <dgm:spPr/>
      <dgm:t>
        <a:bodyPr/>
        <a:lstStyle/>
        <a:p>
          <a:endParaRPr lang="en-US"/>
        </a:p>
      </dgm:t>
    </dgm:pt>
    <dgm:pt modelId="{3387235F-680B-4707-98DA-AEC55018D3F4}" type="pres">
      <dgm:prSet presAssocID="{D10C7324-6EBB-4EC7-96B0-F77AEB5F0222}" presName="text0" presStyleLbl="node1" presStyleIdx="4" presStyleCnt="5" custScaleX="260041" custRadScaleRad="1385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BD3244-E38E-4C16-937C-77F963AB3173}" type="presOf" srcId="{509D708C-EB6D-40E6-8E3F-459B93C8582F}" destId="{827705DB-4AE1-44E5-901A-DFDDAE1438A0}" srcOrd="0" destOrd="0" presId="urn:microsoft.com/office/officeart/2008/layout/RadialCluster"/>
    <dgm:cxn modelId="{07F7D332-DA57-4581-8E79-AFED4848376C}" type="presOf" srcId="{C17A41FC-5AB5-49C2-AB6F-3D6DA7228252}" destId="{ED8E066A-B18F-4753-AAD8-A19BF94DA651}" srcOrd="0" destOrd="0" presId="urn:microsoft.com/office/officeart/2008/layout/RadialCluster"/>
    <dgm:cxn modelId="{8C735617-AC10-46A1-92AA-2F10EF05C2AE}" type="presOf" srcId="{D2E7A704-AB28-4652-8353-4C4942FF284F}" destId="{D5DA64D4-CF7A-417F-ABEA-E30B909BA023}" srcOrd="0" destOrd="0" presId="urn:microsoft.com/office/officeart/2008/layout/RadialCluster"/>
    <dgm:cxn modelId="{1025B9E6-95AA-4D4C-8AAC-43C20B73C695}" srcId="{509D708C-EB6D-40E6-8E3F-459B93C8582F}" destId="{D2E7A704-AB28-4652-8353-4C4942FF284F}" srcOrd="1" destOrd="0" parTransId="{84F64336-5CF2-42B3-AA38-E75FCEC4B9C5}" sibTransId="{32F217FD-A667-4292-8362-4C4BBF3EF6B5}"/>
    <dgm:cxn modelId="{88B41981-A7AA-4FC2-B74E-1403053D5E42}" srcId="{509D708C-EB6D-40E6-8E3F-459B93C8582F}" destId="{D10C7324-6EBB-4EC7-96B0-F77AEB5F0222}" srcOrd="3" destOrd="0" parTransId="{67353046-362A-4E4D-A05E-F6C8F8B0F2BA}" sibTransId="{21567538-5B11-40FD-AB7D-53D448CD70C1}"/>
    <dgm:cxn modelId="{0644AA56-22AF-48F1-A2B7-5ECAF939313D}" type="presOf" srcId="{84F64336-5CF2-42B3-AA38-E75FCEC4B9C5}" destId="{CAE1328A-1AC9-41D5-BADF-21192786D8CA}" srcOrd="0" destOrd="0" presId="urn:microsoft.com/office/officeart/2008/layout/RadialCluster"/>
    <dgm:cxn modelId="{DE405398-1373-47AD-8E8C-761EA96D1F5F}" type="presOf" srcId="{41078A75-FC3F-4F19-A978-AA5AB398FF77}" destId="{C48BCB67-9984-434D-8A5C-049FF026B036}" srcOrd="0" destOrd="0" presId="urn:microsoft.com/office/officeart/2008/layout/RadialCluster"/>
    <dgm:cxn modelId="{C1EFD351-52F3-451F-8320-2DA65BB55E86}" type="presOf" srcId="{D10C7324-6EBB-4EC7-96B0-F77AEB5F0222}" destId="{3387235F-680B-4707-98DA-AEC55018D3F4}" srcOrd="0" destOrd="0" presId="urn:microsoft.com/office/officeart/2008/layout/RadialCluster"/>
    <dgm:cxn modelId="{C0260957-7B10-4EA3-8E90-203D1FE2B49C}" srcId="{509D708C-EB6D-40E6-8E3F-459B93C8582F}" destId="{919B91F8-8758-4945-9A71-30AEC3BB15D6}" srcOrd="0" destOrd="0" parTransId="{82D0E7CF-C40E-47AF-B3E4-9F72A40A9E20}" sibTransId="{D3C0C5CC-E256-410A-B7F6-4531F378C11A}"/>
    <dgm:cxn modelId="{86FD870E-32BA-4555-A653-031C6781F1ED}" type="presOf" srcId="{67353046-362A-4E4D-A05E-F6C8F8B0F2BA}" destId="{FFEA14D2-5315-4207-BF82-E99D8431DE44}" srcOrd="0" destOrd="0" presId="urn:microsoft.com/office/officeart/2008/layout/RadialCluster"/>
    <dgm:cxn modelId="{CECA0DFA-F5FC-47A9-9FCC-B5D13DFD8A87}" srcId="{C17A41FC-5AB5-49C2-AB6F-3D6DA7228252}" destId="{509D708C-EB6D-40E6-8E3F-459B93C8582F}" srcOrd="0" destOrd="0" parTransId="{0B36227A-AC05-4B43-A5B4-B7C6B6BC063E}" sibTransId="{90D8BC52-1B15-400F-8A50-34E5C74157A2}"/>
    <dgm:cxn modelId="{4EE581D3-AA85-43E3-A5AB-E0ED75DB3AB9}" type="presOf" srcId="{7249E081-71AF-45A3-A71F-CAB222E932A2}" destId="{8625424F-5B65-4DF8-9418-38596907DAA7}" srcOrd="0" destOrd="0" presId="urn:microsoft.com/office/officeart/2008/layout/RadialCluster"/>
    <dgm:cxn modelId="{D43AAD56-60B7-4A1C-8D45-B3B50AA41F61}" srcId="{509D708C-EB6D-40E6-8E3F-459B93C8582F}" destId="{41078A75-FC3F-4F19-A978-AA5AB398FF77}" srcOrd="2" destOrd="0" parTransId="{7249E081-71AF-45A3-A71F-CAB222E932A2}" sibTransId="{F0007391-5AF6-47B3-872B-018B56C087D7}"/>
    <dgm:cxn modelId="{0D52A613-5383-4EFA-89C4-CB6797415362}" type="presOf" srcId="{82D0E7CF-C40E-47AF-B3E4-9F72A40A9E20}" destId="{6E810F58-3DF0-4EC5-B840-893167515A22}" srcOrd="0" destOrd="0" presId="urn:microsoft.com/office/officeart/2008/layout/RadialCluster"/>
    <dgm:cxn modelId="{87D72BAF-8F82-4AA2-831F-1DF0EFAAC28A}" type="presOf" srcId="{919B91F8-8758-4945-9A71-30AEC3BB15D6}" destId="{D6A6A5C5-2A87-45E7-ABAF-01116CBCA241}" srcOrd="0" destOrd="0" presId="urn:microsoft.com/office/officeart/2008/layout/RadialCluster"/>
    <dgm:cxn modelId="{94226E89-9446-463B-9DCB-E1568FA212E2}" type="presParOf" srcId="{ED8E066A-B18F-4753-AAD8-A19BF94DA651}" destId="{88A6A36E-83ED-4441-8920-C9DA01F078DC}" srcOrd="0" destOrd="0" presId="urn:microsoft.com/office/officeart/2008/layout/RadialCluster"/>
    <dgm:cxn modelId="{0FE78D89-A7BA-452D-A7A9-4CAF26412CAB}" type="presParOf" srcId="{88A6A36E-83ED-4441-8920-C9DA01F078DC}" destId="{827705DB-4AE1-44E5-901A-DFDDAE1438A0}" srcOrd="0" destOrd="0" presId="urn:microsoft.com/office/officeart/2008/layout/RadialCluster"/>
    <dgm:cxn modelId="{9B1F950C-10D3-48D6-AEF0-37F1E0900756}" type="presParOf" srcId="{88A6A36E-83ED-4441-8920-C9DA01F078DC}" destId="{6E810F58-3DF0-4EC5-B840-893167515A22}" srcOrd="1" destOrd="0" presId="urn:microsoft.com/office/officeart/2008/layout/RadialCluster"/>
    <dgm:cxn modelId="{33AF6DB2-B1C3-40A6-8C11-46CD14A9BC36}" type="presParOf" srcId="{88A6A36E-83ED-4441-8920-C9DA01F078DC}" destId="{D6A6A5C5-2A87-45E7-ABAF-01116CBCA241}" srcOrd="2" destOrd="0" presId="urn:microsoft.com/office/officeart/2008/layout/RadialCluster"/>
    <dgm:cxn modelId="{D719702A-DB39-4F3D-8D84-AB89C3F1F713}" type="presParOf" srcId="{88A6A36E-83ED-4441-8920-C9DA01F078DC}" destId="{CAE1328A-1AC9-41D5-BADF-21192786D8CA}" srcOrd="3" destOrd="0" presId="urn:microsoft.com/office/officeart/2008/layout/RadialCluster"/>
    <dgm:cxn modelId="{1C65793F-7BD7-4501-985A-42E5289781B0}" type="presParOf" srcId="{88A6A36E-83ED-4441-8920-C9DA01F078DC}" destId="{D5DA64D4-CF7A-417F-ABEA-E30B909BA023}" srcOrd="4" destOrd="0" presId="urn:microsoft.com/office/officeart/2008/layout/RadialCluster"/>
    <dgm:cxn modelId="{28C43730-0D9E-4F7E-B4FB-9A19873B1DEF}" type="presParOf" srcId="{88A6A36E-83ED-4441-8920-C9DA01F078DC}" destId="{8625424F-5B65-4DF8-9418-38596907DAA7}" srcOrd="5" destOrd="0" presId="urn:microsoft.com/office/officeart/2008/layout/RadialCluster"/>
    <dgm:cxn modelId="{A085C975-EC52-446D-8A07-4292A7C19C21}" type="presParOf" srcId="{88A6A36E-83ED-4441-8920-C9DA01F078DC}" destId="{C48BCB67-9984-434D-8A5C-049FF026B036}" srcOrd="6" destOrd="0" presId="urn:microsoft.com/office/officeart/2008/layout/RadialCluster"/>
    <dgm:cxn modelId="{E032AAEB-24A3-4276-A8CA-F1015027AE8C}" type="presParOf" srcId="{88A6A36E-83ED-4441-8920-C9DA01F078DC}" destId="{FFEA14D2-5315-4207-BF82-E99D8431DE44}" srcOrd="7" destOrd="0" presId="urn:microsoft.com/office/officeart/2008/layout/RadialCluster"/>
    <dgm:cxn modelId="{05A8FD76-FD64-4701-834B-79916A02A732}" type="presParOf" srcId="{88A6A36E-83ED-4441-8920-C9DA01F078DC}" destId="{3387235F-680B-4707-98DA-AEC55018D3F4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7705DB-4AE1-44E5-901A-DFDDAE1438A0}">
      <dsp:nvSpPr>
        <dsp:cNvPr id="0" name=""/>
        <dsp:cNvSpPr/>
      </dsp:nvSpPr>
      <dsp:spPr>
        <a:xfrm>
          <a:off x="2822160" y="1224138"/>
          <a:ext cx="1919537" cy="187220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cs typeface="B Nazanin" pitchFamily="2" charset="-78"/>
            </a:rPr>
            <a:t>Main BNPP OSART Mission Conclusions</a:t>
          </a:r>
          <a:r>
            <a:rPr lang="fa-IR" sz="1800" b="1" kern="1200" smtClean="0">
              <a:cs typeface="B Nazanin" pitchFamily="2" charset="-78"/>
            </a:rPr>
            <a:t> </a:t>
          </a:r>
          <a:endParaRPr lang="en-US" sz="2000" b="1" kern="1200">
            <a:cs typeface="B Nazanin" pitchFamily="2" charset="-78"/>
          </a:endParaRPr>
        </a:p>
      </dsp:txBody>
      <dsp:txXfrm>
        <a:off x="2913553" y="1315531"/>
        <a:ext cx="1736751" cy="1689416"/>
      </dsp:txXfrm>
    </dsp:sp>
    <dsp:sp modelId="{6E810F58-3DF0-4EC5-B840-893167515A22}">
      <dsp:nvSpPr>
        <dsp:cNvPr id="0" name=""/>
        <dsp:cNvSpPr/>
      </dsp:nvSpPr>
      <dsp:spPr>
        <a:xfrm rot="16200000">
          <a:off x="3604253" y="1046463"/>
          <a:ext cx="35535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5351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A6A5C5-2A87-45E7-ABAF-01116CBCA241}">
      <dsp:nvSpPr>
        <dsp:cNvPr id="0" name=""/>
        <dsp:cNvSpPr/>
      </dsp:nvSpPr>
      <dsp:spPr>
        <a:xfrm>
          <a:off x="2630656" y="371"/>
          <a:ext cx="2302545" cy="86841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4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Good Practices</a:t>
          </a:r>
          <a:endParaRPr lang="en-US" sz="2000" b="1" kern="1200"/>
        </a:p>
      </dsp:txBody>
      <dsp:txXfrm>
        <a:off x="2673049" y="42764"/>
        <a:ext cx="2217759" cy="783630"/>
      </dsp:txXfrm>
    </dsp:sp>
    <dsp:sp modelId="{CAE1328A-1AC9-41D5-BADF-21192786D8CA}">
      <dsp:nvSpPr>
        <dsp:cNvPr id="0" name=""/>
        <dsp:cNvSpPr/>
      </dsp:nvSpPr>
      <dsp:spPr>
        <a:xfrm>
          <a:off x="4741697" y="2160239"/>
          <a:ext cx="37086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0869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DA64D4-CF7A-417F-ABEA-E30B909BA023}">
      <dsp:nvSpPr>
        <dsp:cNvPr id="0" name=""/>
        <dsp:cNvSpPr/>
      </dsp:nvSpPr>
      <dsp:spPr>
        <a:xfrm>
          <a:off x="5112567" y="1726031"/>
          <a:ext cx="2202842" cy="86841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6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Suggestions</a:t>
          </a:r>
          <a:endParaRPr lang="en-US" sz="2000" b="1" kern="1200"/>
        </a:p>
      </dsp:txBody>
      <dsp:txXfrm>
        <a:off x="5154960" y="1768424"/>
        <a:ext cx="2118056" cy="783630"/>
      </dsp:txXfrm>
    </dsp:sp>
    <dsp:sp modelId="{8625424F-5B65-4DF8-9418-38596907DAA7}">
      <dsp:nvSpPr>
        <dsp:cNvPr id="0" name=""/>
        <dsp:cNvSpPr/>
      </dsp:nvSpPr>
      <dsp:spPr>
        <a:xfrm rot="5400000">
          <a:off x="3604253" y="3274016"/>
          <a:ext cx="35535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5351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8BCB67-9984-434D-8A5C-049FF026B036}">
      <dsp:nvSpPr>
        <dsp:cNvPr id="0" name=""/>
        <dsp:cNvSpPr/>
      </dsp:nvSpPr>
      <dsp:spPr>
        <a:xfrm>
          <a:off x="2595303" y="3451692"/>
          <a:ext cx="2373251" cy="86841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28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Good Performances</a:t>
          </a:r>
          <a:endParaRPr lang="en-US" sz="2000" b="1" kern="1200"/>
        </a:p>
      </dsp:txBody>
      <dsp:txXfrm>
        <a:off x="2637696" y="3494085"/>
        <a:ext cx="2288465" cy="783630"/>
      </dsp:txXfrm>
    </dsp:sp>
    <dsp:sp modelId="{FFEA14D2-5315-4207-BF82-E99D8431DE44}">
      <dsp:nvSpPr>
        <dsp:cNvPr id="0" name=""/>
        <dsp:cNvSpPr/>
      </dsp:nvSpPr>
      <dsp:spPr>
        <a:xfrm rot="10800000">
          <a:off x="2520283" y="2160240"/>
          <a:ext cx="30187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1876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87235F-680B-4707-98DA-AEC55018D3F4}">
      <dsp:nvSpPr>
        <dsp:cNvPr id="0" name=""/>
        <dsp:cNvSpPr/>
      </dsp:nvSpPr>
      <dsp:spPr>
        <a:xfrm>
          <a:off x="262045" y="1726031"/>
          <a:ext cx="2258238" cy="86841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6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Recommendations</a:t>
          </a:r>
          <a:endParaRPr lang="en-US" sz="2000" b="1" kern="1200"/>
        </a:p>
      </dsp:txBody>
      <dsp:txXfrm>
        <a:off x="304438" y="1768424"/>
        <a:ext cx="2173452" cy="7836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78A0D-6231-41A7-A850-925B3F172B82}" type="datetimeFigureOut">
              <a:rPr lang="fr-FR" smtClean="0"/>
              <a:t>22/11/2018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7E6F6-2B79-4A45-ABEE-DC21EA4CCD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7802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5010" y="8684684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E3BD670-864D-400F-84F2-7D29160DF764}" type="slidenum">
              <a:rPr lang="en-GB" altLang="en-US">
                <a:solidFill>
                  <a:srgbClr val="000000"/>
                </a:solidFill>
                <a:ea typeface="MS PGothic" pitchFamily="34" charset="-128"/>
              </a:rPr>
              <a:pPr eaLnBrk="1" hangingPunct="1"/>
              <a:t>3</a:t>
            </a:fld>
            <a:endParaRPr lang="en-GB" alt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7763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E15BF-4F2D-4786-B3E4-1DCAF7943F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>
                <a:solidFill>
                  <a:prstClr val="black">
                    <a:tint val="75000"/>
                  </a:prstClr>
                </a:solidFill>
              </a:rPr>
              <a:t>شركت بهره‌برداري نيروگاه اتمي بوشهر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38B5A-6222-4EBB-8353-8F605B6E996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752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08A7B-30D2-4ED3-B053-2C9CE602CA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>
                <a:solidFill>
                  <a:prstClr val="black">
                    <a:tint val="75000"/>
                  </a:prstClr>
                </a:solidFill>
              </a:rPr>
              <a:t>شركت بهره‌برداري نيروگاه اتمي بوشهر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ADDFF-75F9-481C-881D-A770359B609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972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B82D7-83A8-44E3-B88B-C32FA251F4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>
                <a:solidFill>
                  <a:prstClr val="black">
                    <a:tint val="75000"/>
                  </a:prstClr>
                </a:solidFill>
              </a:rPr>
              <a:t>شركت بهره‌برداري نيروگاه اتمي بوشهر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78A37-F240-4797-921B-D0E3C4E41D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666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58AF5-4462-482C-AF69-60FA52C0D4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>
                <a:solidFill>
                  <a:prstClr val="black">
                    <a:tint val="75000"/>
                  </a:prstClr>
                </a:solidFill>
              </a:rPr>
              <a:t>شركت بهره‌برداري نيروگاه اتمي بوشهر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3DF39-CF72-4E47-8851-07BC9D83D5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520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4C054-ABEA-4F91-8795-F72824373D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>
                <a:solidFill>
                  <a:prstClr val="black">
                    <a:tint val="75000"/>
                  </a:prstClr>
                </a:solidFill>
              </a:rPr>
              <a:t>شركت بهره‌برداري نيروگاه اتمي بوشهر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370A7-1F21-44B5-9A3F-EC38775C6C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221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030C9-0C4B-4A46-AA11-F783EC8D58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>
                <a:solidFill>
                  <a:prstClr val="black">
                    <a:tint val="75000"/>
                  </a:prstClr>
                </a:solidFill>
              </a:rPr>
              <a:t>شركت بهره‌برداري نيروگاه اتمي بوشهر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88918-C7BD-4D00-B7FE-F1136CE786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032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41904-8987-43C7-9F0E-9E7A222301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>
                <a:solidFill>
                  <a:prstClr val="black">
                    <a:tint val="75000"/>
                  </a:prstClr>
                </a:solidFill>
              </a:rPr>
              <a:t>شركت بهره‌برداري نيروگاه اتمي بوشهر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36E6D-7924-4B11-AA93-DDDEF17E171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7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29AF5-86C9-4F66-986E-6ABAAA28DF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>
                <a:solidFill>
                  <a:prstClr val="black">
                    <a:tint val="75000"/>
                  </a:prstClr>
                </a:solidFill>
              </a:rPr>
              <a:t>شركت بهره‌برداري نيروگاه اتمي بوشهر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63DA0-025F-4FE1-ABFC-332D7F2FE2E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162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12BA1-3FB7-4ED9-9ECF-983D877177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>
                <a:solidFill>
                  <a:prstClr val="black">
                    <a:tint val="75000"/>
                  </a:prstClr>
                </a:solidFill>
              </a:rPr>
              <a:t>شركت بهره‌برداري نيروگاه اتمي بوشهر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2D04C-2977-46E4-A174-C29E547AAE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095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95307-2509-478B-96CC-DC627797B3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>
                <a:solidFill>
                  <a:prstClr val="black">
                    <a:tint val="75000"/>
                  </a:prstClr>
                </a:solidFill>
              </a:rPr>
              <a:t>شركت بهره‌برداري نيروگاه اتمي بوشهر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8F071-B094-468A-A1DE-3784D75B763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172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52CAD-C686-42E9-AC7E-C5CCDB22138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>
                <a:solidFill>
                  <a:prstClr val="black">
                    <a:tint val="75000"/>
                  </a:prstClr>
                </a:solidFill>
              </a:rPr>
              <a:t>شركت بهره‌برداري نيروگاه اتمي بوشهر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A1F6F-7BD5-4350-8A4B-FA017E809E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976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33264C-356A-424F-A22B-7C869D6F29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a-IR">
                <a:solidFill>
                  <a:prstClr val="black">
                    <a:tint val="75000"/>
                  </a:prstClr>
                </a:solidFill>
              </a:rPr>
              <a:t>شركت بهره‌برداري نيروگاه اتمي بوشهر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65DA6F-B0A2-483B-85B8-4FBC5122635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62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0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138"/>
            <a:ext cx="91440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1"/>
          <p:cNvSpPr>
            <a:spLocks noChangeArrowheads="1"/>
          </p:cNvSpPr>
          <p:nvPr/>
        </p:nvSpPr>
        <p:spPr bwMode="auto">
          <a:xfrm>
            <a:off x="34925" y="981075"/>
            <a:ext cx="885825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Development of Bushehr NPP Stress Test Self-Assessment Report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&amp;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Bushehr NPP OSART Mission(29 Sep.-16 Oct.2018)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01650" y="5372100"/>
            <a:ext cx="78994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BE" altLang="en-US" dirty="0" err="1" smtClean="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rPr>
              <a:t>Abbaspour</a:t>
            </a:r>
            <a:r>
              <a:rPr lang="fr-BE" altLang="en-US" dirty="0" smtClean="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rPr>
              <a:t>. H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BE" altLang="en-US" dirty="0" smtClean="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rPr>
              <a:t>Brussels Nov.2018</a:t>
            </a:r>
            <a:endParaRPr lang="en-GB" altLang="en-US" dirty="0" smtClean="0">
              <a:solidFill>
                <a:srgbClr val="0F5494"/>
              </a:solidFill>
              <a:latin typeface="Verdana" pitchFamily="34" charset="0"/>
              <a:ea typeface="MS PGothic" pitchFamily="34" charset="-128"/>
            </a:endParaRPr>
          </a:p>
        </p:txBody>
      </p:sp>
      <p:pic>
        <p:nvPicPr>
          <p:cNvPr id="2053" name="Picture 4" descr="C:\Users\abbaspour\Desktop\tavana\1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39700"/>
            <a:ext cx="57785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69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DC9A0322-DE1C-48B3-AEB4-BEC34E0D1F1F}" type="slidenum">
              <a:rPr lang="en-US" sz="1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pPr/>
              <a:t>10</a:t>
            </a:fld>
            <a:endParaRPr lang="en-US" sz="14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2725" y="1754188"/>
            <a:ext cx="63039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42950" lvl="1" indent="-285750" fontAlgn="base">
              <a:spcBef>
                <a:spcPts val="1200"/>
              </a:spcBef>
              <a:spcAft>
                <a:spcPts val="1200"/>
              </a:spcAft>
              <a:buSzPct val="100000"/>
              <a:buFont typeface="Wingdings" pitchFamily="2" charset="2"/>
              <a:buChar char="Ø"/>
              <a:tabLst>
                <a:tab pos="449263" algn="l"/>
              </a:tabLst>
            </a:pP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Technical visit of BNPP members (2 persons) to Czech Republic and Slovakia:</a:t>
            </a:r>
          </a:p>
          <a:p>
            <a:pPr marL="742950" lvl="1" indent="-285750" fontAlgn="base">
              <a:spcBef>
                <a:spcPts val="1200"/>
              </a:spcBef>
              <a:spcAft>
                <a:spcPts val="1200"/>
              </a:spcAft>
              <a:buSzPct val="100000"/>
              <a:buFont typeface="Wingdings" pitchFamily="2" charset="2"/>
              <a:buChar char="q"/>
              <a:tabLst>
                <a:tab pos="449263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UJV research center and Lab.</a:t>
            </a:r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212725" y="1289050"/>
            <a:ext cx="5111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fontAlgn="base">
              <a:spcBef>
                <a:spcPts val="1200"/>
              </a:spcBef>
              <a:spcAft>
                <a:spcPts val="1200"/>
              </a:spcAft>
              <a:buSzPct val="100000"/>
              <a:tabLst>
                <a:tab pos="449263" algn="l"/>
              </a:tabLst>
            </a:pPr>
            <a:r>
              <a:rPr lang="en-US" b="1" u="sng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Sep 2018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68313" y="3279775"/>
            <a:ext cx="6335712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42950" lvl="1" indent="-285750" fontAlgn="base"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  <a:tabLst>
                <a:tab pos="449263" algn="l"/>
              </a:tabLst>
            </a:pP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Test Facility of Core Melting</a:t>
            </a:r>
          </a:p>
          <a:p>
            <a:pPr marL="742950" lvl="1" indent="-285750" fontAlgn="base"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  <a:tabLst>
                <a:tab pos="449263" algn="l"/>
              </a:tabLst>
            </a:pP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Material Lab </a:t>
            </a:r>
          </a:p>
          <a:p>
            <a:pPr marL="742950" lvl="1" indent="-285750" fontAlgn="base"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  <a:tabLst>
                <a:tab pos="449263" algn="l"/>
              </a:tabLst>
            </a:pP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LOCA test facility</a:t>
            </a:r>
          </a:p>
          <a:p>
            <a:pPr marL="742950" lvl="1" indent="-285750" fontAlgn="base"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  <a:tabLst>
                <a:tab pos="449263" algn="l"/>
              </a:tabLst>
            </a:pP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HV cabling test Lab</a:t>
            </a:r>
          </a:p>
          <a:p>
            <a:pPr marL="742950" lvl="1" indent="-285750" fontAlgn="base"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  <a:tabLst>
                <a:tab pos="449263" algn="l"/>
              </a:tabLst>
            </a:pP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Non destructive Lab</a:t>
            </a: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468313" y="254000"/>
            <a:ext cx="76327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algn="ctr" fontAlgn="base">
              <a:spcBef>
                <a:spcPts val="1200"/>
              </a:spcBef>
              <a:spcAft>
                <a:spcPts val="1200"/>
              </a:spcAft>
              <a:buSzPct val="100000"/>
              <a:tabLst>
                <a:tab pos="449263" algn="l"/>
              </a:tabLst>
            </a:pPr>
            <a:r>
              <a:rPr lang="en-US" b="1" smtClean="0">
                <a:solidFill>
                  <a:prstClr val="black"/>
                </a:solidFill>
                <a:latin typeface="Arial" pitchFamily="34" charset="0"/>
                <a:ea typeface="0 Mitra"/>
                <a:cs typeface="0 Mitra"/>
              </a:rPr>
              <a:t>Activities Performed in relation to Development of Stress Test Self-Assessment Report  </a:t>
            </a:r>
          </a:p>
          <a:p>
            <a:pPr lvl="1" algn="ctr" fontAlgn="base">
              <a:spcBef>
                <a:spcPts val="1200"/>
              </a:spcBef>
              <a:spcAft>
                <a:spcPts val="1200"/>
              </a:spcAft>
              <a:buSzPct val="100000"/>
              <a:tabLst>
                <a:tab pos="449263" algn="l"/>
              </a:tabLst>
            </a:pPr>
            <a:endParaRPr lang="en-US" b="1" smtClean="0">
              <a:solidFill>
                <a:prstClr val="black"/>
              </a:solidFill>
              <a:latin typeface="Arial" pitchFamily="34" charset="0"/>
              <a:ea typeface="0 Mitra"/>
              <a:cs typeface="0 Mitra"/>
            </a:endParaRPr>
          </a:p>
        </p:txBody>
      </p:sp>
      <p:pic>
        <p:nvPicPr>
          <p:cNvPr id="12295" name="Picture 4" descr="C:\Users\abbaspour\Desktop\tavana\1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39700"/>
            <a:ext cx="57785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06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375" y="1844675"/>
            <a:ext cx="6724650" cy="12303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 fontAlgn="base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  <a:tabLst>
                <a:tab pos="450215" algn="l"/>
              </a:tabLst>
              <a:defRPr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Drafting Chapter 1 of self-assessment stress test report entitled</a:t>
            </a:r>
          </a:p>
          <a:p>
            <a:pPr lvl="1" fontAlgn="base">
              <a:spcBef>
                <a:spcPts val="1200"/>
              </a:spcBef>
              <a:spcAft>
                <a:spcPts val="1200"/>
              </a:spcAft>
              <a:buSzPct val="100000"/>
              <a:tabLst>
                <a:tab pos="450215" algn="l"/>
              </a:tabLst>
              <a:defRPr/>
            </a:pP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“General Data about the site and nuclear power plant”</a:t>
            </a:r>
          </a:p>
        </p:txBody>
      </p:sp>
      <p:pic>
        <p:nvPicPr>
          <p:cNvPr id="5122" name="Picture 2" descr="C:\Users\tavakoli-el\Desktop\image 1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492375"/>
            <a:ext cx="2284412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79375" y="1187450"/>
            <a:ext cx="5113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fontAlgn="base">
              <a:spcBef>
                <a:spcPts val="1200"/>
              </a:spcBef>
              <a:spcAft>
                <a:spcPts val="1200"/>
              </a:spcAft>
              <a:buSzPct val="100000"/>
              <a:tabLst>
                <a:tab pos="449263" algn="l"/>
              </a:tabLst>
            </a:pPr>
            <a:r>
              <a:rPr lang="en-US" b="1" u="sng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Jul-Sep 2018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BC29D892-BBE6-4BF3-91D1-0C26461967B0}" type="slidenum">
              <a:rPr lang="en-US" sz="1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pPr/>
              <a:t>11</a:t>
            </a:fld>
            <a:endParaRPr lang="en-US" sz="14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395288" y="254000"/>
            <a:ext cx="76327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algn="ctr" fontAlgn="base">
              <a:spcBef>
                <a:spcPts val="1200"/>
              </a:spcBef>
              <a:spcAft>
                <a:spcPts val="1200"/>
              </a:spcAft>
              <a:buSzPct val="100000"/>
              <a:tabLst>
                <a:tab pos="449263" algn="l"/>
              </a:tabLst>
            </a:pPr>
            <a:r>
              <a:rPr lang="en-US" b="1" smtClean="0">
                <a:solidFill>
                  <a:prstClr val="black"/>
                </a:solidFill>
                <a:latin typeface="Arial" pitchFamily="34" charset="0"/>
                <a:ea typeface="0 Mitra"/>
                <a:cs typeface="0 Mitra"/>
              </a:rPr>
              <a:t>Activities Performed in relation to Development of Stress Test Self-Assessment Report  </a:t>
            </a:r>
          </a:p>
          <a:p>
            <a:pPr lvl="1" algn="ctr" fontAlgn="base">
              <a:spcBef>
                <a:spcPts val="1200"/>
              </a:spcBef>
              <a:spcAft>
                <a:spcPts val="1200"/>
              </a:spcAft>
              <a:buSzPct val="100000"/>
              <a:tabLst>
                <a:tab pos="449263" algn="l"/>
              </a:tabLst>
            </a:pPr>
            <a:endParaRPr lang="en-US" b="1" smtClean="0">
              <a:solidFill>
                <a:prstClr val="black"/>
              </a:solidFill>
              <a:latin typeface="Arial" pitchFamily="34" charset="0"/>
              <a:ea typeface="0 Mitra"/>
              <a:cs typeface="0 Mitra"/>
            </a:endParaRPr>
          </a:p>
        </p:txBody>
      </p:sp>
      <p:pic>
        <p:nvPicPr>
          <p:cNvPr id="13319" name="Picture 4" descr="C:\Users\abbaspour\Desktop\tavana\1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39700"/>
            <a:ext cx="57785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82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388" y="1700213"/>
            <a:ext cx="7561262" cy="15081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 fontAlgn="base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  <a:tabLst>
                <a:tab pos="450215" algn="l"/>
              </a:tabLst>
              <a:defRPr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Review and comment on  draft </a:t>
            </a: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Methodology for performing the utility’s stress test and completion of the self-assessment stress test report for Iranian NPP.</a:t>
            </a:r>
          </a:p>
          <a:p>
            <a:pPr lvl="1" fontAlgn="base">
              <a:spcBef>
                <a:spcPts val="1200"/>
              </a:spcBef>
              <a:spcAft>
                <a:spcPts val="1200"/>
              </a:spcAft>
              <a:buSzPct val="100000"/>
              <a:tabLst>
                <a:tab pos="450215" algn="l"/>
              </a:tabLst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tavakoli-el\Desktop\image 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708275"/>
            <a:ext cx="22923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2438" y="2924175"/>
            <a:ext cx="5343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42950" lvl="1" indent="-285750" algn="just" fontAlgn="base">
              <a:spcBef>
                <a:spcPts val="1200"/>
              </a:spcBef>
              <a:spcAft>
                <a:spcPts val="1200"/>
              </a:spcAft>
              <a:buSzPct val="100000"/>
              <a:buFont typeface="Wingdings" pitchFamily="2" charset="2"/>
              <a:buChar char="v"/>
              <a:tabLst>
                <a:tab pos="449263" algn="l"/>
              </a:tabLst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Making arrangements for technical meetings in UJV premises for finalization of Chapter 1 of SAST report.</a:t>
            </a:r>
          </a:p>
        </p:txBody>
      </p: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206375" y="1208088"/>
            <a:ext cx="5113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fontAlgn="base">
              <a:spcBef>
                <a:spcPts val="1200"/>
              </a:spcBef>
              <a:spcAft>
                <a:spcPts val="1200"/>
              </a:spcAft>
              <a:buSzPct val="100000"/>
              <a:tabLst>
                <a:tab pos="449263" algn="l"/>
              </a:tabLst>
            </a:pPr>
            <a:r>
              <a:rPr lang="en-US" b="1" u="sng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Sep-Nov 2018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9A432EC4-FEC3-42F7-AAA1-8FA367B66D8D}" type="slidenum">
              <a:rPr lang="en-US" sz="1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pPr/>
              <a:t>12</a:t>
            </a:fld>
            <a:endParaRPr lang="en-US" sz="14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4343" name="Rectangle 10"/>
          <p:cNvSpPr>
            <a:spLocks noChangeArrowheads="1"/>
          </p:cNvSpPr>
          <p:nvPr/>
        </p:nvSpPr>
        <p:spPr bwMode="auto">
          <a:xfrm>
            <a:off x="609601" y="260350"/>
            <a:ext cx="7491412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 algn="ctr" fontAlgn="base">
              <a:spcBef>
                <a:spcPts val="1200"/>
              </a:spcBef>
              <a:spcAft>
                <a:spcPts val="1200"/>
              </a:spcAft>
              <a:buSzPct val="100000"/>
              <a:tabLst>
                <a:tab pos="449263" algn="l"/>
              </a:tabLst>
            </a:pP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ea typeface="0 Mitra"/>
                <a:cs typeface="0 Mitra"/>
              </a:rPr>
              <a:t>Activities Performed in relation to Development of Stress Test Self-Assessment Report  </a:t>
            </a:r>
          </a:p>
          <a:p>
            <a:pPr lvl="1" algn="ctr" fontAlgn="base">
              <a:spcBef>
                <a:spcPts val="1200"/>
              </a:spcBef>
              <a:spcAft>
                <a:spcPts val="1200"/>
              </a:spcAft>
              <a:buSzPct val="100000"/>
              <a:tabLst>
                <a:tab pos="449263" algn="l"/>
              </a:tabLst>
            </a:pPr>
            <a:endParaRPr lang="en-US" b="1" dirty="0" smtClean="0">
              <a:solidFill>
                <a:prstClr val="black"/>
              </a:solidFill>
              <a:latin typeface="Arial" pitchFamily="34" charset="0"/>
              <a:ea typeface="0 Mitra"/>
              <a:cs typeface="0 Mitra"/>
            </a:endParaRPr>
          </a:p>
        </p:txBody>
      </p:sp>
      <p:pic>
        <p:nvPicPr>
          <p:cNvPr id="14344" name="Picture 4" descr="C:\Users\abbaspour\Desktop\tavana\1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39700"/>
            <a:ext cx="57785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063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35096E6-0E22-41E6-A02C-D1F45A81985A}" type="slidenum">
              <a:rPr lang="en-US" sz="1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pPr/>
              <a:t>13</a:t>
            </a:fld>
            <a:endParaRPr lang="en-US" sz="14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206375" y="1208088"/>
            <a:ext cx="5113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fontAlgn="base">
              <a:spcBef>
                <a:spcPts val="1200"/>
              </a:spcBef>
              <a:spcAft>
                <a:spcPts val="1200"/>
              </a:spcAft>
              <a:buSzPct val="100000"/>
              <a:tabLst>
                <a:tab pos="449263" algn="l"/>
              </a:tabLst>
            </a:pPr>
            <a:r>
              <a:rPr lang="en-US" b="1" u="sng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Nov 2018</a:t>
            </a:r>
          </a:p>
        </p:txBody>
      </p:sp>
      <p:sp>
        <p:nvSpPr>
          <p:cNvPr id="7" name="Rectangle 6"/>
          <p:cNvSpPr/>
          <p:nvPr/>
        </p:nvSpPr>
        <p:spPr>
          <a:xfrm>
            <a:off x="107950" y="1711325"/>
            <a:ext cx="8856663" cy="3570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fontAlgn="base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  <a:tabLst>
                <a:tab pos="450215" algn="l"/>
              </a:tabLst>
              <a:defRPr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Holding the 2</a:t>
            </a:r>
            <a:r>
              <a:rPr lang="en-US" baseline="30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workshop of the project</a:t>
            </a:r>
          </a:p>
          <a:p>
            <a:pPr lvl="1" fontAlgn="base">
              <a:spcBef>
                <a:spcPts val="1200"/>
              </a:spcBef>
              <a:spcAft>
                <a:spcPts val="1200"/>
              </a:spcAft>
              <a:buSzPct val="100000"/>
              <a:tabLst>
                <a:tab pos="450215" algn="l"/>
              </a:tabLst>
              <a:defRPr/>
            </a:pPr>
            <a:r>
              <a:rPr lang="en-US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Outcomes:</a:t>
            </a:r>
          </a:p>
          <a:p>
            <a:pPr marL="742950" lvl="1" indent="-285750" fontAlgn="base">
              <a:spcBef>
                <a:spcPts val="12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  <a:tabLst>
                <a:tab pos="450215" algn="l"/>
              </a:tabLst>
              <a:defRPr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Finalization of the methodology through discussions in working groups</a:t>
            </a:r>
          </a:p>
          <a:p>
            <a:pPr marL="742950" lvl="1" indent="-285750" fontAlgn="base">
              <a:spcBef>
                <a:spcPts val="12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  <a:tabLst>
                <a:tab pos="450215" algn="l"/>
              </a:tabLst>
              <a:defRPr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Development and finalization of detailed work plan to prepare Chapters 2, 3 , 4 , 5 , 6 of SAST report</a:t>
            </a:r>
          </a:p>
          <a:p>
            <a:pPr marL="742950" lvl="1" indent="-285750" fontAlgn="base">
              <a:spcBef>
                <a:spcPts val="12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  <a:tabLst>
                <a:tab pos="450215" algn="l"/>
              </a:tabLst>
              <a:defRPr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Preparation for presentation of methodology to INRA</a:t>
            </a:r>
          </a:p>
          <a:p>
            <a:pPr marL="742950" lvl="1" indent="-285750" fontAlgn="base">
              <a:spcBef>
                <a:spcPts val="12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  <a:tabLst>
                <a:tab pos="450215" algn="l"/>
              </a:tabLst>
              <a:defRPr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Preparation for project progress meeting</a:t>
            </a:r>
          </a:p>
        </p:txBody>
      </p:sp>
      <p:sp>
        <p:nvSpPr>
          <p:cNvPr id="15365" name="Rectangle 9"/>
          <p:cNvSpPr>
            <a:spLocks noChangeArrowheads="1"/>
          </p:cNvSpPr>
          <p:nvPr/>
        </p:nvSpPr>
        <p:spPr bwMode="auto">
          <a:xfrm>
            <a:off x="468313" y="254000"/>
            <a:ext cx="76327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algn="ctr" fontAlgn="base">
              <a:spcBef>
                <a:spcPts val="1200"/>
              </a:spcBef>
              <a:spcAft>
                <a:spcPts val="1200"/>
              </a:spcAft>
              <a:buSzPct val="100000"/>
              <a:tabLst>
                <a:tab pos="449263" algn="l"/>
              </a:tabLst>
            </a:pPr>
            <a:r>
              <a:rPr lang="en-US" b="1" smtClean="0">
                <a:solidFill>
                  <a:prstClr val="black"/>
                </a:solidFill>
                <a:latin typeface="Arial" pitchFamily="34" charset="0"/>
                <a:ea typeface="0 Mitra"/>
                <a:cs typeface="0 Mitra"/>
              </a:rPr>
              <a:t>Activities Performed in relation to Development of Stress Test Self-Assessment Report  </a:t>
            </a:r>
          </a:p>
          <a:p>
            <a:pPr lvl="1" algn="ctr" fontAlgn="base">
              <a:spcBef>
                <a:spcPts val="1200"/>
              </a:spcBef>
              <a:spcAft>
                <a:spcPts val="1200"/>
              </a:spcAft>
              <a:buSzPct val="100000"/>
              <a:tabLst>
                <a:tab pos="449263" algn="l"/>
              </a:tabLst>
            </a:pPr>
            <a:endParaRPr lang="en-US" b="1" smtClean="0">
              <a:solidFill>
                <a:prstClr val="black"/>
              </a:solidFill>
              <a:latin typeface="Arial" pitchFamily="34" charset="0"/>
              <a:ea typeface="0 Mitra"/>
              <a:cs typeface="0 Mitra"/>
            </a:endParaRPr>
          </a:p>
        </p:txBody>
      </p:sp>
      <p:pic>
        <p:nvPicPr>
          <p:cNvPr id="15366" name="Picture 4" descr="C:\Users\abbaspour\Desktop\tavana\1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39700"/>
            <a:ext cx="57785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69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107950" y="1844675"/>
            <a:ext cx="8567738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42950" lvl="1" indent="-285750" algn="just" fontAlgn="base">
              <a:spcBef>
                <a:spcPts val="1200"/>
              </a:spcBef>
              <a:spcAft>
                <a:spcPts val="1200"/>
              </a:spcAft>
              <a:buSzPct val="100000"/>
              <a:buFont typeface="Wingdings" pitchFamily="2" charset="2"/>
              <a:buChar char="Ø"/>
              <a:tabLst>
                <a:tab pos="449263" algn="l"/>
              </a:tabLst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Development of Chapter 2,3,4,5,6 of SAST report</a:t>
            </a:r>
          </a:p>
          <a:p>
            <a:pPr marL="742950" lvl="1" indent="-285750" algn="just" fontAlgn="base">
              <a:spcBef>
                <a:spcPts val="1200"/>
              </a:spcBef>
              <a:spcAft>
                <a:spcPts val="1200"/>
              </a:spcAft>
              <a:buSzPct val="100000"/>
              <a:buFont typeface="Wingdings" pitchFamily="2" charset="2"/>
              <a:buChar char="Ø"/>
              <a:tabLst>
                <a:tab pos="449263" algn="l"/>
              </a:tabLst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Technical meeting at UJV premises to finalize Chapter 1 of SAST report</a:t>
            </a:r>
          </a:p>
          <a:p>
            <a:pPr marL="742950" lvl="1" indent="-285750" algn="just" fontAlgn="base">
              <a:spcBef>
                <a:spcPts val="1200"/>
              </a:spcBef>
              <a:spcAft>
                <a:spcPts val="1200"/>
              </a:spcAft>
              <a:buSzPct val="100000"/>
              <a:buFont typeface="Wingdings" pitchFamily="2" charset="2"/>
              <a:buChar char="Ø"/>
              <a:tabLst>
                <a:tab pos="449263" algn="l"/>
              </a:tabLst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Technical meeting in Feb 2019 to draft the SAST report at BNPP</a:t>
            </a:r>
          </a:p>
          <a:p>
            <a:pPr marL="742950" lvl="1" indent="-285750" algn="just" fontAlgn="base">
              <a:spcBef>
                <a:spcPts val="1200"/>
              </a:spcBef>
              <a:spcAft>
                <a:spcPts val="1200"/>
              </a:spcAft>
              <a:buSzPct val="100000"/>
              <a:buFont typeface="Wingdings" pitchFamily="2" charset="2"/>
              <a:buChar char="Ø"/>
              <a:tabLst>
                <a:tab pos="449263" algn="l"/>
              </a:tabLst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Technical meeting at UJV premises to finalize activities of SAST report preparation</a:t>
            </a:r>
          </a:p>
          <a:p>
            <a:pPr marL="742950" lvl="1" indent="-285750" algn="just" fontAlgn="base">
              <a:spcBef>
                <a:spcPts val="1200"/>
              </a:spcBef>
              <a:spcAft>
                <a:spcPts val="1200"/>
              </a:spcAft>
              <a:buSzPct val="100000"/>
              <a:buFont typeface="Wingdings" pitchFamily="2" charset="2"/>
              <a:buChar char="Ø"/>
              <a:tabLst>
                <a:tab pos="449263" algn="l"/>
              </a:tabLst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Technical meeting in May 2019 (Tehran) to discuss the proposed safety improvement measures</a:t>
            </a: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177800" y="1208088"/>
            <a:ext cx="5113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fontAlgn="base">
              <a:spcBef>
                <a:spcPts val="1200"/>
              </a:spcBef>
              <a:spcAft>
                <a:spcPts val="1200"/>
              </a:spcAft>
              <a:buSzPct val="100000"/>
              <a:tabLst>
                <a:tab pos="449263" algn="l"/>
              </a:tabLst>
            </a:pPr>
            <a:r>
              <a:rPr lang="en-US" b="1" u="sng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Activities to be performed:</a:t>
            </a:r>
            <a:endParaRPr lang="en-US" b="1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9A098BC0-4FBA-46A4-8A58-94659062CB5C}" type="slidenum">
              <a:rPr lang="en-US" sz="1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pPr/>
              <a:t>14</a:t>
            </a:fld>
            <a:endParaRPr lang="en-US" sz="14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16389" name="Picture 4" descr="C:\Users\abbaspour\Desktop\tavana\1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39700"/>
            <a:ext cx="57785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782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39725" y="1341438"/>
            <a:ext cx="8229600" cy="1143000"/>
          </a:xfrm>
        </p:spPr>
        <p:txBody>
          <a:bodyPr/>
          <a:lstStyle/>
          <a:p>
            <a:r>
              <a:rPr lang="en-US" smtClean="0"/>
              <a:t>Part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181D5E6-CAD2-4307-A1FD-1C54F5C0F388}" type="slidenum">
              <a:rPr lang="en-US" sz="1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pPr/>
              <a:t>15</a:t>
            </a:fld>
            <a:endParaRPr lang="en-US" sz="14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1187450" y="3105150"/>
            <a:ext cx="60499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Bushehr NPP OSART Mission (29 Sep.-16 Oct.2018)</a:t>
            </a:r>
          </a:p>
        </p:txBody>
      </p:sp>
      <p:pic>
        <p:nvPicPr>
          <p:cNvPr id="17413" name="Picture 4" descr="C:\Users\abbaspour\Desktop\tavana\1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39700"/>
            <a:ext cx="57785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54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268538" y="188913"/>
            <a:ext cx="3889375" cy="863600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BF68D10B-077D-4F4D-83BF-6A7A2091F971}" type="slidenum">
              <a:rPr lang="en-US" sz="1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pPr/>
              <a:t>16</a:t>
            </a:fld>
            <a:endParaRPr lang="en-US" sz="14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8436" name="Content Placeholder 2"/>
          <p:cNvSpPr txBox="1">
            <a:spLocks/>
          </p:cNvSpPr>
          <p:nvPr/>
        </p:nvSpPr>
        <p:spPr bwMode="auto">
          <a:xfrm>
            <a:off x="539750" y="1196975"/>
            <a:ext cx="820896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alibri" pitchFamily="34" charset="0"/>
              </a:rPr>
              <a:t>BNPP short description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alibri" pitchFamily="34" charset="0"/>
              </a:rPr>
              <a:t>Conducting Preparatory Meeting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alibri" pitchFamily="34" charset="0"/>
              </a:rPr>
              <a:t>BNPP getting prepared for OSART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alibri" pitchFamily="34" charset="0"/>
              </a:rPr>
              <a:t>Conducting Assist Visit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alibri" pitchFamily="34" charset="0"/>
              </a:rPr>
              <a:t>Performing OSART mission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3200" dirty="0" smtClean="0">
              <a:solidFill>
                <a:prstClr val="black"/>
              </a:solidFill>
              <a:latin typeface="Calibri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3200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18437" name="Picture 4" descr="C:\Users\abbaspour\Desktop\tavana\1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39700"/>
            <a:ext cx="57785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27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331913" y="44450"/>
            <a:ext cx="7354887" cy="1143000"/>
          </a:xfrm>
        </p:spPr>
        <p:txBody>
          <a:bodyPr/>
          <a:lstStyle/>
          <a:p>
            <a:r>
              <a:rPr lang="en-US" sz="3600" smtClean="0"/>
              <a:t>BNPP description</a:t>
            </a:r>
            <a:endParaRPr lang="fr-CA" sz="3600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Bushehr Nuclear Power Plant is located in Bushehr County, 17 kilometers southeast of Bushehr city </a:t>
            </a:r>
          </a:p>
          <a:p>
            <a:r>
              <a:rPr lang="en-US" dirty="0" smtClean="0"/>
              <a:t>Construction started in May 1975 </a:t>
            </a:r>
          </a:p>
          <a:p>
            <a:r>
              <a:rPr lang="en-US" dirty="0" smtClean="0"/>
              <a:t>Initial criticality was achieved in May 2011,</a:t>
            </a:r>
          </a:p>
          <a:p>
            <a:r>
              <a:rPr lang="en-US" dirty="0" smtClean="0"/>
              <a:t>commercial operation began in September 2013</a:t>
            </a:r>
            <a:endParaRPr lang="fr-CA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AC2AD6FF-F0D4-4406-B078-27C15A231E82}" type="slidenum">
              <a:rPr lang="en-US" sz="1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pPr/>
              <a:t>17</a:t>
            </a:fld>
            <a:endParaRPr lang="en-US" sz="14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19462" name="Picture 4" descr="C:\Users\abbaspour\Desktop\tavana\1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39700"/>
            <a:ext cx="57785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68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187450" y="274638"/>
            <a:ext cx="5400675" cy="633412"/>
          </a:xfrm>
        </p:spPr>
        <p:txBody>
          <a:bodyPr/>
          <a:lstStyle/>
          <a:p>
            <a:r>
              <a:rPr lang="en-US" sz="3200" smtClean="0"/>
              <a:t>Preparatory Meeting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74650" y="1341438"/>
            <a:ext cx="8374063" cy="31670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Preparatory Meeting (14-16 Nov. 2016) </a:t>
            </a:r>
          </a:p>
          <a:p>
            <a:pPr>
              <a:defRPr/>
            </a:pPr>
            <a:r>
              <a:rPr lang="en-US" dirty="0" smtClean="0"/>
              <a:t>Determining the areas for review</a:t>
            </a:r>
          </a:p>
          <a:p>
            <a:pPr>
              <a:defRPr/>
            </a:pPr>
            <a:r>
              <a:rPr lang="en-US" dirty="0" smtClean="0"/>
              <a:t>Setting date of conducting OSART mission</a:t>
            </a:r>
          </a:p>
          <a:p>
            <a:pPr>
              <a:defRPr/>
            </a:pPr>
            <a:r>
              <a:rPr lang="en-US" dirty="0" smtClean="0"/>
              <a:t>Signing a protocol on details of the program</a:t>
            </a:r>
          </a:p>
          <a:p>
            <a:pPr marL="0" indent="0">
              <a:buFont typeface="Arial" pitchFamily="34" charset="0"/>
              <a:buNone/>
              <a:defRPr/>
            </a:pPr>
            <a:endParaRPr lang="fa-IR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AD748FDC-BCAC-4819-A630-32A5AE946046}" type="slidenum">
              <a:rPr lang="en-US" sz="1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pPr/>
              <a:t>18</a:t>
            </a:fld>
            <a:endParaRPr lang="en-US" sz="14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6" name="Picture 3" descr="C:\Users\faraji\Desktop\OSART Preparatory Meeting\IMG_98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365625"/>
            <a:ext cx="3455987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4" descr="C:\Users\abbaspour\Desktop\tavana\1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39700"/>
            <a:ext cx="57785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16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88" y="274638"/>
            <a:ext cx="6697662" cy="633412"/>
          </a:xfrm>
        </p:spPr>
        <p:txBody>
          <a:bodyPr/>
          <a:lstStyle/>
          <a:p>
            <a:pPr>
              <a:defRPr/>
            </a:pPr>
            <a:r>
              <a:rPr lang="en-US" sz="3200" smtClean="0">
                <a:cs typeface="+mn-cs"/>
              </a:rPr>
              <a:t>Areas for Review</a:t>
            </a:r>
            <a:endParaRPr lang="en-US" sz="320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38956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2800" smtClean="0"/>
              <a:t>Leadership and Management for Safety (LM)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smtClean="0"/>
              <a:t>Operations (OPS)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smtClean="0"/>
              <a:t>Training and Qualification (TQ)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smtClean="0"/>
              <a:t>Maintenance (MA)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smtClean="0"/>
              <a:t>Technical support (TS)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smtClean="0"/>
              <a:t>Operating Experience Feedback (OPEX)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smtClean="0"/>
              <a:t>Radiation Protection (RP)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smtClean="0"/>
              <a:t>Chemistry (CH)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smtClean="0"/>
              <a:t>Emergency Preparedness and Response (EPR)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smtClean="0"/>
              <a:t>Accident Management (AM) 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800" smtClean="0"/>
          </a:p>
          <a:p>
            <a:pPr marL="0" indent="0">
              <a:buFont typeface="Arial" charset="0"/>
              <a:buNone/>
              <a:defRPr/>
            </a:pPr>
            <a:endParaRPr lang="en-US" sz="2800" smtClean="0"/>
          </a:p>
          <a:p>
            <a:pPr>
              <a:buFont typeface="Arial" charset="0"/>
              <a:buChar char="•"/>
              <a:defRPr/>
            </a:pPr>
            <a:endParaRPr lang="en-US" sz="2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53B2C4D2-8CFE-4F92-9053-3B3B20119BB2}" type="slidenum">
              <a:rPr lang="en-US" sz="1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pPr/>
              <a:t>19</a:t>
            </a:fld>
            <a:endParaRPr lang="en-US" sz="14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21509" name="Picture 4" descr="C:\Users\abbaspour\Desktop\tavana\1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39700"/>
            <a:ext cx="57785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8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39725" y="1052513"/>
            <a:ext cx="8229600" cy="1143000"/>
          </a:xfrm>
        </p:spPr>
        <p:txBody>
          <a:bodyPr/>
          <a:lstStyle/>
          <a:p>
            <a:r>
              <a:rPr lang="en-US" smtClean="0"/>
              <a:t>Part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48600" y="6356350"/>
            <a:ext cx="838200" cy="365125"/>
          </a:xfrm>
        </p:spPr>
        <p:txBody>
          <a:bodyPr vert="horz" lIns="91440" tIns="45720" rIns="91440" bIns="45720" rtlCol="0" anchor="ctr"/>
          <a:lstStyle/>
          <a:p>
            <a:fld id="{D28F0828-8D74-4D9F-8E71-F750D085F9A5}" type="slidenum">
              <a:rPr lang="en-US" sz="1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pPr/>
              <a:t>2</a:t>
            </a:fld>
            <a:endParaRPr lang="en-US" sz="1400" dirty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900113" y="2708275"/>
            <a:ext cx="711041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Development of Bushehr NPP Stress Test Self-Assessment Report </a:t>
            </a:r>
          </a:p>
        </p:txBody>
      </p:sp>
      <p:pic>
        <p:nvPicPr>
          <p:cNvPr id="3077" name="Picture 4" descr="C:\Users\abbaspour\Desktop\tavana\1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39700"/>
            <a:ext cx="57785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28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3888" y="6400800"/>
            <a:ext cx="442912" cy="365125"/>
          </a:xfrm>
        </p:spPr>
        <p:txBody>
          <a:bodyPr vert="horz" lIns="91440" tIns="45720" rIns="91440" bIns="45720" rtlCol="0" anchor="ctr"/>
          <a:lstStyle/>
          <a:p>
            <a:fld id="{9CEE0E53-4846-41F1-B845-2BEBC4960AF7}" type="slidenum">
              <a:rPr lang="en-US" sz="1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pPr/>
              <a:t>20</a:t>
            </a:fld>
            <a:endParaRPr lang="en-US" sz="14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9219" name="Picture 2" descr="C:\Users\faraji\Desktop\گزارش اجراي برنامه OSART\IMG_02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3429000"/>
            <a:ext cx="4249737" cy="28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 descr="C:\Users\faraji\Desktop\گزارش اجراي برنامه OSART\IMG_02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644900"/>
            <a:ext cx="422910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Rectangle 1"/>
          <p:cNvSpPr>
            <a:spLocks noChangeArrowheads="1"/>
          </p:cNvSpPr>
          <p:nvPr/>
        </p:nvSpPr>
        <p:spPr bwMode="auto">
          <a:xfrm>
            <a:off x="1187450" y="333375"/>
            <a:ext cx="6769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prstClr val="black"/>
                </a:solidFill>
                <a:cs typeface="Arial" pitchFamily="34" charset="0"/>
              </a:rPr>
              <a:t>BNPP getting prepared for OSART</a:t>
            </a:r>
          </a:p>
        </p:txBody>
      </p:sp>
      <p:pic>
        <p:nvPicPr>
          <p:cNvPr id="22534" name="Picture 4" descr="C:\Users\abbaspour\Desktop\tavana\1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39700"/>
            <a:ext cx="576263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88938" y="1052513"/>
            <a:ext cx="756761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Performing Self-Assessment based on IAEA Standards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Preparing and implementing the corrective actions plan </a:t>
            </a:r>
            <a:endParaRPr lang="en-US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Conducting Assist Visit (Workshop)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Getting familiar with OSART methodology and IAEA Standards in the areas of Operation, Maintenance and Technical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Support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93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>
              <a:defRPr/>
            </a:pPr>
            <a:r>
              <a:rPr lang="en-US" sz="3200" smtClean="0">
                <a:cs typeface="+mn-cs"/>
              </a:rPr>
              <a:t>Conducting OSART at BNPP</a:t>
            </a:r>
            <a:endParaRPr lang="en-US" sz="3200">
              <a:cs typeface="+mn-cs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049837"/>
          </a:xfrm>
        </p:spPr>
        <p:txBody>
          <a:bodyPr/>
          <a:lstStyle/>
          <a:p>
            <a:r>
              <a:rPr lang="en-US" dirty="0" smtClean="0"/>
              <a:t>Date of Implementation: 29 Sep – 16 Oct. 2018</a:t>
            </a:r>
          </a:p>
          <a:p>
            <a:r>
              <a:rPr lang="en-US" dirty="0" smtClean="0"/>
              <a:t>Duration: 18 days</a:t>
            </a:r>
          </a:p>
          <a:p>
            <a:r>
              <a:rPr lang="en-US" dirty="0" smtClean="0"/>
              <a:t>Team Composition: 14 Experts from 1</a:t>
            </a:r>
            <a:r>
              <a:rPr lang="fa-IR" dirty="0" smtClean="0"/>
              <a:t>0</a:t>
            </a:r>
            <a:r>
              <a:rPr lang="en-US" dirty="0" smtClean="0"/>
              <a:t> Countries (France, England, China, Sweden, Belgium, Slovenia, Romania</a:t>
            </a:r>
            <a:r>
              <a:rPr lang="en-US" dirty="0"/>
              <a:t>, </a:t>
            </a:r>
            <a:r>
              <a:rPr lang="en-US" dirty="0" smtClean="0"/>
              <a:t>Slovakia</a:t>
            </a:r>
            <a:r>
              <a:rPr lang="en-US" dirty="0"/>
              <a:t>,</a:t>
            </a:r>
            <a:r>
              <a:rPr lang="en-US" dirty="0" smtClean="0"/>
              <a:t> Hungry, Armenia)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B11CA471-348E-4339-9C9D-5ACD9E7C42E0}" type="slidenum">
              <a:rPr lang="en-US" sz="1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pPr/>
              <a:t>21</a:t>
            </a:fld>
            <a:endParaRPr lang="en-US" sz="14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581525"/>
            <a:ext cx="3133725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4" descr="C:\Users\abbaspour\Desktop\tavana\1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39700"/>
            <a:ext cx="57785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31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3888" y="6400800"/>
            <a:ext cx="442912" cy="365125"/>
          </a:xfrm>
        </p:spPr>
        <p:txBody>
          <a:bodyPr vert="horz" lIns="91440" tIns="45720" rIns="91440" bIns="45720" rtlCol="0" anchor="ctr"/>
          <a:lstStyle/>
          <a:p>
            <a:fld id="{968A744C-15A7-46D7-8F3E-6F6903D3B4E9}" type="slidenum">
              <a:rPr lang="en-US" sz="1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pPr/>
              <a:t>22</a:t>
            </a:fld>
            <a:endParaRPr lang="en-US" sz="1400" dirty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755576" y="1268760"/>
          <a:ext cx="753616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772" name="Rectangle 1"/>
          <p:cNvSpPr>
            <a:spLocks noChangeArrowheads="1"/>
          </p:cNvSpPr>
          <p:nvPr/>
        </p:nvSpPr>
        <p:spPr bwMode="auto">
          <a:xfrm>
            <a:off x="2286000" y="304800"/>
            <a:ext cx="4949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prstClr val="black"/>
                </a:solidFill>
                <a:cs typeface="Arial" pitchFamily="34" charset="0"/>
              </a:rPr>
              <a:t>OSART Conclusion</a:t>
            </a:r>
            <a:endParaRPr lang="fr-CA" sz="3200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24581" name="Picture 4" descr="C:\Users\abbaspour\Desktop\tavana\12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39700"/>
            <a:ext cx="57785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74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9" descr="1D (39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25"/>
            <a:ext cx="9144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7"/>
          <p:cNvSpPr>
            <a:spLocks noChangeArrowheads="1"/>
          </p:cNvSpPr>
          <p:nvPr/>
        </p:nvSpPr>
        <p:spPr bwMode="auto">
          <a:xfrm>
            <a:off x="1943100" y="549275"/>
            <a:ext cx="5221288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smtClean="0">
                <a:solidFill>
                  <a:prstClr val="black"/>
                </a:solidFill>
                <a:latin typeface="IranNastaliq" pitchFamily="18" charset="0"/>
                <a:cs typeface="IranNastaliq" pitchFamily="18" charset="0"/>
              </a:rPr>
              <a:t>Thank     you         for your Attention</a:t>
            </a:r>
            <a:endParaRPr lang="en-US" sz="4400" smtClean="0">
              <a:solidFill>
                <a:prstClr val="black"/>
              </a:solidFill>
              <a:latin typeface="IranNastaliq" pitchFamily="18" charset="0"/>
              <a:cs typeface="IranNastaliq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00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1042988" y="404813"/>
            <a:ext cx="737076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BE" altLang="en-US" sz="2400" b="1" smtClean="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rPr>
              <a:t> EU </a:t>
            </a:r>
            <a:r>
              <a:rPr lang="fr-BE" altLang="en-US" sz="2400" b="1" smtClean="0">
                <a:solidFill>
                  <a:srgbClr val="0F5494"/>
                </a:solidFill>
                <a:ea typeface="MS PGothic" pitchFamily="34" charset="-128"/>
              </a:rPr>
              <a:t>–</a:t>
            </a:r>
            <a:r>
              <a:rPr lang="fr-BE" altLang="en-US" sz="2400" b="1" smtClean="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rPr>
              <a:t> Iran Cooperation  </a:t>
            </a:r>
            <a:endParaRPr lang="en-GB" altLang="en-US" sz="2400" b="1" smtClean="0">
              <a:solidFill>
                <a:srgbClr val="0F5494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650875" y="1978025"/>
            <a:ext cx="4533900" cy="327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6075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lvl="1" indent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000" b="1" dirty="0" smtClean="0">
                <a:solidFill>
                  <a:srgbClr val="0F5494"/>
                </a:solidFill>
                <a:latin typeface="Verdana" charset="0"/>
                <a:cs typeface="Arial" pitchFamily="34" charset="0"/>
              </a:rPr>
              <a:t>"</a:t>
            </a:r>
            <a:r>
              <a:rPr lang="en-GB" sz="2000" b="1" dirty="0">
                <a:solidFill>
                  <a:srgbClr val="0F5494"/>
                </a:solidFill>
                <a:latin typeface="Verdana" charset="0"/>
                <a:cs typeface="Arial" pitchFamily="34" charset="0"/>
              </a:rPr>
              <a:t>Based on Annex III.D.8 of the JCPOA that covers nuclear safety aspects </a:t>
            </a:r>
            <a:r>
              <a:rPr lang="en-GB" sz="2000" b="1" dirty="0" smtClean="0">
                <a:solidFill>
                  <a:srgbClr val="0F5494"/>
                </a:solidFill>
                <a:latin typeface="Verdana" charset="0"/>
                <a:cs typeface="Arial" pitchFamily="34" charset="0"/>
              </a:rPr>
              <a:t>"</a:t>
            </a:r>
          </a:p>
          <a:p>
            <a:pPr marL="457200" lvl="1" indent="0" fontAlgn="base">
              <a:spcBef>
                <a:spcPct val="50000"/>
              </a:spcBef>
              <a:spcAft>
                <a:spcPct val="0"/>
              </a:spcAft>
              <a:defRPr/>
            </a:pPr>
            <a:endParaRPr lang="fr-BE" sz="2000" b="1" dirty="0">
              <a:solidFill>
                <a:srgbClr val="0F5494"/>
              </a:solidFill>
              <a:latin typeface="Verdana" charset="0"/>
              <a:cs typeface="Arial" pitchFamily="34" charset="0"/>
            </a:endParaRPr>
          </a:p>
          <a:p>
            <a:pPr marL="914400" lvl="1" indent="-457200" fontAlgn="base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fr-BE" sz="2000" dirty="0" smtClean="0">
                <a:solidFill>
                  <a:srgbClr val="0F5494"/>
                </a:solidFill>
                <a:latin typeface="Verdana" charset="0"/>
                <a:cs typeface="Arial" pitchFamily="34" charset="0"/>
              </a:rPr>
              <a:t>Support to INRA </a:t>
            </a:r>
          </a:p>
          <a:p>
            <a:pPr lvl="1"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fr-BE" sz="2400" b="1" dirty="0" smtClean="0">
                <a:solidFill>
                  <a:srgbClr val="0070C0"/>
                </a:solidFill>
                <a:latin typeface="Verdana" charset="0"/>
                <a:cs typeface="Arial" pitchFamily="34" charset="0"/>
              </a:rPr>
              <a:t>Support for the Stress test in BNPP</a:t>
            </a:r>
          </a:p>
          <a:p>
            <a:pPr lvl="1"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fr-BE" dirty="0" smtClean="0">
                <a:solidFill>
                  <a:srgbClr val="0F5494"/>
                </a:solidFill>
                <a:latin typeface="Verdana" charset="0"/>
                <a:cs typeface="Arial" pitchFamily="34" charset="0"/>
              </a:rPr>
              <a:t>Training &amp; </a:t>
            </a:r>
            <a:r>
              <a:rPr lang="fr-BE" dirty="0" err="1" smtClean="0">
                <a:solidFill>
                  <a:srgbClr val="0F5494"/>
                </a:solidFill>
                <a:latin typeface="Verdana" charset="0"/>
                <a:cs typeface="Arial" pitchFamily="34" charset="0"/>
              </a:rPr>
              <a:t>Tutoring</a:t>
            </a:r>
            <a:r>
              <a:rPr lang="fr-BE" dirty="0" smtClean="0">
                <a:solidFill>
                  <a:srgbClr val="0F5494"/>
                </a:solidFill>
                <a:latin typeface="Verdana" charset="0"/>
                <a:cs typeface="Arial" pitchFamily="34" charset="0"/>
              </a:rPr>
              <a:t> </a:t>
            </a:r>
            <a:endParaRPr lang="en-GB" dirty="0" smtClean="0">
              <a:solidFill>
                <a:srgbClr val="0F5494"/>
              </a:solidFill>
              <a:latin typeface="Verdana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6C9A6C4A-1620-47E7-A41B-9890BE5C4B48}" type="slidenum">
              <a:rPr lang="en-GB" altLang="en-US" sz="1400" smtClean="0">
                <a:solidFill>
                  <a:srgbClr val="000000"/>
                </a:solidFill>
                <a:latin typeface="Arial" pitchFamily="34" charset="0"/>
              </a:rPr>
              <a:pPr eaLnBrk="1" hangingPunct="1">
                <a:defRPr/>
              </a:pPr>
              <a:t>3</a:t>
            </a:fld>
            <a:endParaRPr lang="en-GB" altLang="en-US" sz="1400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4101" name="Picture 6" descr="\\NET1.cec.eu.int\HOMES\101\DAUREPA\Desktop\Temporary\EU IR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88" y="2276475"/>
            <a:ext cx="3403600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C:\Users\abbaspour\Desktop\tavana\1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39700"/>
            <a:ext cx="57785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228600" y="4191000"/>
            <a:ext cx="814388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57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6"/>
          <p:cNvSpPr txBox="1">
            <a:spLocks noChangeArrowheads="1"/>
          </p:cNvSpPr>
          <p:nvPr/>
        </p:nvSpPr>
        <p:spPr bwMode="auto">
          <a:xfrm>
            <a:off x="250825" y="1052513"/>
            <a:ext cx="6335713" cy="1781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1435100" indent="-14351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marL="0" indent="0" eaLnBrk="1" fontAlgn="base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en-US" sz="1400" b="1" dirty="0" smtClean="0">
                <a:solidFill>
                  <a:srgbClr val="FF0000"/>
                </a:solidFill>
                <a:cs typeface="Arial" pitchFamily="34" charset="0"/>
              </a:rPr>
              <a:t>Support to the </a:t>
            </a:r>
            <a:r>
              <a:rPr lang="en-GB" altLang="en-US" sz="1400" b="1" dirty="0" err="1" smtClean="0">
                <a:solidFill>
                  <a:srgbClr val="FF0000"/>
                </a:solidFill>
                <a:cs typeface="Arial" pitchFamily="34" charset="0"/>
              </a:rPr>
              <a:t>Bushehr</a:t>
            </a:r>
            <a:r>
              <a:rPr lang="en-GB" altLang="en-US" sz="1400" b="1" dirty="0" smtClean="0">
                <a:solidFill>
                  <a:srgbClr val="FF0000"/>
                </a:solidFill>
                <a:cs typeface="Arial" pitchFamily="34" charset="0"/>
              </a:rPr>
              <a:t> NPP operator</a:t>
            </a:r>
          </a:p>
          <a:p>
            <a:pPr marL="0" indent="0" eaLnBrk="1" fontAlgn="base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en-US" sz="1400" b="1" dirty="0" smtClean="0">
                <a:solidFill>
                  <a:srgbClr val="FF0000"/>
                </a:solidFill>
                <a:cs typeface="Arial" pitchFamily="34" charset="0"/>
              </a:rPr>
              <a:t> to perform the stress tests exercise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60000"/>
              </a:spcAft>
              <a:defRPr/>
            </a:pPr>
            <a:endParaRPr lang="en-GB" altLang="en-US" sz="800" b="1" dirty="0" smtClean="0">
              <a:cs typeface="Arial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60000"/>
              </a:spcAft>
              <a:defRPr/>
            </a:pPr>
            <a:r>
              <a:rPr lang="en-US" altLang="en-US" sz="1400" b="1" dirty="0">
                <a:cs typeface="Arial" pitchFamily="34" charset="0"/>
              </a:rPr>
              <a:t>Contractor: 	UJV </a:t>
            </a:r>
            <a:r>
              <a:rPr lang="en-US" altLang="en-US" sz="1400" b="1" dirty="0" err="1">
                <a:cs typeface="Arial" pitchFamily="34" charset="0"/>
              </a:rPr>
              <a:t>Rez</a:t>
            </a:r>
            <a:endParaRPr lang="en-GB" altLang="en-US" sz="1400" b="1" dirty="0">
              <a:cs typeface="Arial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60000"/>
              </a:spcAft>
              <a:defRPr/>
            </a:pPr>
            <a:r>
              <a:rPr lang="en-US" altLang="en-US" sz="1400" b="1" dirty="0" smtClean="0">
                <a:cs typeface="Arial" pitchFamily="34" charset="0"/>
              </a:rPr>
              <a:t>Duration: 	3 years</a:t>
            </a:r>
          </a:p>
          <a:p>
            <a:pPr algn="just" eaLnBrk="1" fontAlgn="base" hangingPunct="1">
              <a:spcBef>
                <a:spcPct val="0"/>
              </a:spcBef>
              <a:spcAft>
                <a:spcPct val="60000"/>
              </a:spcAft>
              <a:defRPr/>
            </a:pPr>
            <a:r>
              <a:rPr lang="en-US" altLang="en-US" sz="1400" b="1" dirty="0" smtClean="0">
                <a:cs typeface="Arial" pitchFamily="34" charset="0"/>
              </a:rPr>
              <a:t>Starting Date:	 1</a:t>
            </a:r>
            <a:r>
              <a:rPr lang="en-US" altLang="en-US" sz="1400" b="1" baseline="30000" dirty="0" smtClean="0">
                <a:cs typeface="Arial" pitchFamily="34" charset="0"/>
              </a:rPr>
              <a:t>st</a:t>
            </a:r>
            <a:r>
              <a:rPr lang="en-US" altLang="en-US" sz="1400" b="1" dirty="0" smtClean="0">
                <a:cs typeface="Arial" pitchFamily="34" charset="0"/>
              </a:rPr>
              <a:t> May 2018</a:t>
            </a:r>
          </a:p>
        </p:txBody>
      </p:sp>
      <p:sp>
        <p:nvSpPr>
          <p:cNvPr id="162822" name="Rectangle 6"/>
          <p:cNvSpPr>
            <a:spLocks noChangeArrowheads="1"/>
          </p:cNvSpPr>
          <p:nvPr/>
        </p:nvSpPr>
        <p:spPr bwMode="auto">
          <a:xfrm>
            <a:off x="396875" y="3068638"/>
            <a:ext cx="7847013" cy="3001962"/>
          </a:xfrm>
          <a:prstGeom prst="rect">
            <a:avLst/>
          </a:prstGeom>
          <a:noFill/>
          <a:ln w="9525">
            <a:solidFill>
              <a:srgbClr val="115494">
                <a:alpha val="49019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lvl="1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Task </a:t>
            </a:r>
            <a:r>
              <a:rPr lang="en-US" altLang="en-US" sz="16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  </a:t>
            </a:r>
            <a:r>
              <a:rPr lang="en-GB" sz="16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Development of the detailed methodology for the Stress Test </a:t>
            </a:r>
            <a:endParaRPr lang="en-US" altLang="en-US" sz="1600" b="1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Task 2 </a:t>
            </a:r>
            <a:r>
              <a:rPr lang="en-GB" sz="16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Support in preparation of the Self-Assessment Stress Test report </a:t>
            </a:r>
            <a:endParaRPr lang="en-GB" altLang="en-US" sz="16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Task 3 </a:t>
            </a:r>
            <a:r>
              <a:rPr lang="en-GB" altLang="en-US" sz="16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Support to NPPD in presentation of the Self-Assessment Stress Test report to INRA</a:t>
            </a:r>
            <a:endParaRPr lang="en-US" altLang="en-US" sz="16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Task 4 </a:t>
            </a:r>
            <a:r>
              <a:rPr lang="en-GB" altLang="en-US" sz="16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Support in the development of the final Self-Assessment Stress Test report</a:t>
            </a:r>
          </a:p>
          <a:p>
            <a:pPr lvl="1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Task 5 </a:t>
            </a:r>
            <a:r>
              <a:rPr lang="en-GB" altLang="en-US" sz="16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Support in designing safety improvement measures resulting from the stress test (including mobile equipment)</a:t>
            </a:r>
            <a:endParaRPr lang="en-US" altLang="en-US" sz="16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923D57D9-D633-418D-A907-3DDFE5C62191}" type="slidenum">
              <a:rPr lang="en-GB" altLang="en-US" sz="1400">
                <a:solidFill>
                  <a:srgbClr val="000000"/>
                </a:solidFill>
                <a:latin typeface="Arial" pitchFamily="34" charset="0"/>
              </a:rPr>
              <a:pPr eaLnBrk="1" hangingPunct="1">
                <a:defRPr/>
              </a:pPr>
              <a:t>4</a:t>
            </a:fld>
            <a:endParaRPr lang="en-GB" altLang="en-US" sz="140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5125" name="Picture 6" descr="\\NET1.cec.eu.int\HOMES\101\DAUREPA\Desktop\Temporary\BNP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052513"/>
            <a:ext cx="3157537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C:\Users\abbaspour\Desktop\tavana\1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39700"/>
            <a:ext cx="57785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66800" y="376535"/>
            <a:ext cx="7177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fr-BE" sz="2400" b="1" dirty="0">
                <a:solidFill>
                  <a:prstClr val="black"/>
                </a:solidFill>
                <a:latin typeface="Verdana" charset="0"/>
                <a:cs typeface="Arial" pitchFamily="34" charset="0"/>
              </a:rPr>
              <a:t>Support for the Stress test in BNPP</a:t>
            </a:r>
          </a:p>
        </p:txBody>
      </p:sp>
    </p:spTree>
    <p:extLst>
      <p:ext uri="{BB962C8B-B14F-4D97-AF65-F5344CB8AC3E}">
        <p14:creationId xmlns:p14="http://schemas.microsoft.com/office/powerpoint/2010/main" val="96877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28601" y="1916113"/>
            <a:ext cx="5135562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742950" lvl="1" indent="-285750" algn="just" fontAlgn="base">
              <a:spcBef>
                <a:spcPts val="1200"/>
              </a:spcBef>
              <a:spcAft>
                <a:spcPts val="1200"/>
              </a:spcAft>
              <a:buSzPct val="100000"/>
              <a:buFont typeface="Wingdings" pitchFamily="2" charset="2"/>
              <a:buChar char="Ø"/>
              <a:tabLst>
                <a:tab pos="449263" algn="l"/>
              </a:tabLst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ea typeface="0 Mitra"/>
                <a:cs typeface="0 Mitra"/>
              </a:rPr>
              <a:t>Finalization of Terms of reference (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ea typeface="0 Mitra"/>
                <a:cs typeface="0 Mitra"/>
              </a:rPr>
              <a:t>ToR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ea typeface="0 Mitra"/>
                <a:cs typeface="0 Mitra"/>
              </a:rPr>
              <a:t>)</a:t>
            </a:r>
          </a:p>
          <a:p>
            <a:pPr marL="742950" lvl="1" indent="-285750" algn="just" fontAlgn="base">
              <a:spcBef>
                <a:spcPts val="1200"/>
              </a:spcBef>
              <a:spcAft>
                <a:spcPts val="1200"/>
              </a:spcAft>
              <a:buSzPct val="100000"/>
              <a:buFont typeface="Wingdings" pitchFamily="2" charset="2"/>
              <a:buChar char="Ø"/>
              <a:tabLst>
                <a:tab pos="449263" algn="l"/>
              </a:tabLst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ea typeface="0 Mitra"/>
                <a:cs typeface="0 Mitra"/>
              </a:rPr>
              <a:t>Finalization of P</a:t>
            </a:r>
            <a:r>
              <a:rPr lang="en-GB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roject</a:t>
            </a:r>
            <a:r>
              <a:rPr lang="en-GB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INSC IRN3.01/16 Lot 2 offer by UJV</a:t>
            </a:r>
          </a:p>
          <a:p>
            <a:pPr marL="742950" lvl="1" indent="-285750" algn="just" fontAlgn="base">
              <a:spcBef>
                <a:spcPts val="1200"/>
              </a:spcBef>
              <a:spcAft>
                <a:spcPts val="1200"/>
              </a:spcAft>
              <a:buSzPct val="100000"/>
              <a:buFont typeface="Wingdings" pitchFamily="2" charset="2"/>
              <a:buChar char="Ø"/>
              <a:tabLst>
                <a:tab pos="449263" algn="l"/>
              </a:tabLst>
            </a:pPr>
            <a:r>
              <a:rPr lang="en-GB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Review and consideration on  INRA requirements for stress tests of NPPs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ea typeface="0 Mitra"/>
                <a:cs typeface="0 Mitra"/>
              </a:rPr>
              <a:t> </a:t>
            </a:r>
          </a:p>
        </p:txBody>
      </p:sp>
      <p:pic>
        <p:nvPicPr>
          <p:cNvPr id="1027" name="Picture 3" descr="C:\Users\tavakoli-el\Desktop\image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38" y="1063625"/>
            <a:ext cx="2386012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tavakoli-el\Desktop\imag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068638"/>
            <a:ext cx="211455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98425" y="1235075"/>
            <a:ext cx="5113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fontAlgn="base">
              <a:spcBef>
                <a:spcPts val="1200"/>
              </a:spcBef>
              <a:spcAft>
                <a:spcPts val="1200"/>
              </a:spcAft>
              <a:buSzPct val="100000"/>
              <a:tabLst>
                <a:tab pos="449263" algn="l"/>
              </a:tabLst>
            </a:pP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2017-2018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715000" y="6356350"/>
            <a:ext cx="2895600" cy="365125"/>
          </a:xfrm>
        </p:spPr>
        <p:txBody>
          <a:bodyPr vert="horz" lIns="91440" tIns="45720" rIns="91440" bIns="45720" rtlCol="0" anchor="ctr"/>
          <a:lstStyle/>
          <a:p>
            <a:fld id="{378A9BEA-79FB-41BB-B7DE-46774E3C8E66}" type="slidenum">
              <a:rPr lang="en-US" sz="1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pPr/>
              <a:t>5</a:t>
            </a:fld>
            <a:endParaRPr lang="en-US" sz="1400" dirty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151" name="Rectangle 11"/>
          <p:cNvSpPr>
            <a:spLocks noChangeArrowheads="1"/>
          </p:cNvSpPr>
          <p:nvPr/>
        </p:nvSpPr>
        <p:spPr bwMode="auto">
          <a:xfrm>
            <a:off x="395288" y="260350"/>
            <a:ext cx="76327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algn="ctr" fontAlgn="base">
              <a:spcBef>
                <a:spcPts val="1200"/>
              </a:spcBef>
              <a:spcAft>
                <a:spcPts val="1200"/>
              </a:spcAft>
              <a:buSzPct val="100000"/>
              <a:tabLst>
                <a:tab pos="449263" algn="l"/>
              </a:tabLst>
            </a:pP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ea typeface="0 Mitra"/>
                <a:cs typeface="0 Mitra"/>
              </a:rPr>
              <a:t>Activities Performed in relation to Development of Stress Test Self-Assessment Report  </a:t>
            </a:r>
          </a:p>
          <a:p>
            <a:pPr lvl="1" algn="ctr" fontAlgn="base">
              <a:spcBef>
                <a:spcPts val="1200"/>
              </a:spcBef>
              <a:spcAft>
                <a:spcPts val="1200"/>
              </a:spcAft>
              <a:buSzPct val="100000"/>
              <a:tabLst>
                <a:tab pos="449263" algn="l"/>
              </a:tabLst>
            </a:pPr>
            <a:endParaRPr lang="en-US" b="1" dirty="0" smtClean="0">
              <a:solidFill>
                <a:prstClr val="black"/>
              </a:solidFill>
              <a:latin typeface="Arial" pitchFamily="34" charset="0"/>
              <a:ea typeface="0 Mitra"/>
              <a:cs typeface="0 Mitra"/>
            </a:endParaRPr>
          </a:p>
        </p:txBody>
      </p:sp>
      <p:pic>
        <p:nvPicPr>
          <p:cNvPr id="6152" name="Picture 4" descr="C:\Users\abbaspour\Desktop\tavana\1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39700"/>
            <a:ext cx="57785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66247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989138"/>
            <a:ext cx="5529263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 fontAlgn="base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  <a:tabLst>
                <a:tab pos="450215" algn="l"/>
              </a:tabLst>
              <a:defRPr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Held the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Kick-off meeting of the project in BNPP</a:t>
            </a:r>
            <a:endParaRPr lang="en-US" b="1" dirty="0" smtClean="0">
              <a:solidFill>
                <a:prstClr val="black"/>
              </a:solidFill>
              <a:latin typeface="Arial" pitchFamily="34" charset="0"/>
              <a:cs typeface="0 Mitra" panose="00000400000000000000" pitchFamily="2" charset="-78"/>
            </a:endParaRPr>
          </a:p>
          <a:p>
            <a:pPr lvl="1" fontAlgn="base">
              <a:spcBef>
                <a:spcPts val="1200"/>
              </a:spcBef>
              <a:spcAft>
                <a:spcPts val="1200"/>
              </a:spcAft>
              <a:buSzPct val="100000"/>
              <a:tabLst>
                <a:tab pos="450215" algn="l"/>
              </a:tabLst>
              <a:defRPr/>
            </a:pPr>
            <a:r>
              <a:rPr lang="en-US" b="1" u="sng" dirty="0" smtClean="0">
                <a:solidFill>
                  <a:prstClr val="black"/>
                </a:solidFill>
                <a:latin typeface="Arial" pitchFamily="34" charset="0"/>
                <a:cs typeface="0 Mitra" panose="00000400000000000000" pitchFamily="2" charset="-78"/>
              </a:rPr>
              <a:t>Outcomes:</a:t>
            </a:r>
          </a:p>
          <a:p>
            <a:pPr marL="742950" lvl="1" indent="-285750" fontAlgn="base">
              <a:spcBef>
                <a:spcPts val="12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  <a:tabLst>
                <a:tab pos="450215" algn="l"/>
              </a:tabLst>
              <a:defRPr/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0 Mitra" panose="00000400000000000000" pitchFamily="2" charset="-78"/>
              </a:rPr>
              <a:t>Finalization 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0 Mitra" panose="00000400000000000000" pitchFamily="2" charset="-78"/>
              </a:rPr>
              <a:t>of WGs members (TAVANA, BNPP, UJV)</a:t>
            </a:r>
          </a:p>
          <a:p>
            <a:pPr marL="742950" lvl="1" indent="-285750" fontAlgn="base">
              <a:spcBef>
                <a:spcPts val="12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  <a:tabLst>
                <a:tab pos="450215" algn="l"/>
              </a:tabLst>
              <a:defRPr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0 Mitra" panose="00000400000000000000" pitchFamily="2" charset="-78"/>
              </a:rPr>
              <a:t>Development of overall work plan of the project</a:t>
            </a:r>
          </a:p>
          <a:p>
            <a:pPr marL="742950" lvl="1" indent="-285750" fontAlgn="base">
              <a:spcBef>
                <a:spcPts val="12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  <a:tabLst>
                <a:tab pos="450215" algn="l"/>
              </a:tabLst>
              <a:defRPr/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Planning </a:t>
            </a:r>
            <a:r>
              <a:rPr lang="cs-CZ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workshops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cs-CZ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Technical </a:t>
            </a:r>
            <a:r>
              <a:rPr lang="cs-CZ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visits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to EU countries</a:t>
            </a:r>
            <a:endParaRPr lang="en-US" b="1" dirty="0">
              <a:solidFill>
                <a:prstClr val="black"/>
              </a:solidFill>
              <a:latin typeface="Arial" pitchFamily="34" charset="0"/>
              <a:cs typeface="0 Mitra" panose="00000400000000000000" pitchFamily="2" charset="-78"/>
            </a:endParaRPr>
          </a:p>
          <a:p>
            <a:pPr lvl="1" fontAlgn="base">
              <a:spcBef>
                <a:spcPts val="1200"/>
              </a:spcBef>
              <a:spcAft>
                <a:spcPts val="1200"/>
              </a:spcAft>
              <a:buSzPct val="100000"/>
              <a:tabLst>
                <a:tab pos="450215" algn="l"/>
              </a:tabLst>
              <a:defRPr/>
            </a:pPr>
            <a:endParaRPr lang="en-US" b="1" dirty="0">
              <a:solidFill>
                <a:prstClr val="black"/>
              </a:solidFill>
              <a:latin typeface="Arial" pitchFamily="34" charset="0"/>
              <a:cs typeface="0 Mitra" panose="00000400000000000000" pitchFamily="2" charset="-78"/>
            </a:endParaRPr>
          </a:p>
        </p:txBody>
      </p:sp>
      <p:pic>
        <p:nvPicPr>
          <p:cNvPr id="2050" name="Picture 2" descr="C:\Users\tavakoli-el\Desktop\image 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844675"/>
            <a:ext cx="2906713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-180975" y="1412875"/>
            <a:ext cx="5113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fontAlgn="base">
              <a:spcBef>
                <a:spcPts val="1200"/>
              </a:spcBef>
              <a:spcAft>
                <a:spcPts val="1200"/>
              </a:spcAft>
              <a:buSzPct val="100000"/>
              <a:tabLst>
                <a:tab pos="449263" algn="l"/>
              </a:tabLst>
            </a:pPr>
            <a:r>
              <a:rPr lang="en-US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May 2018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543800" y="6356350"/>
            <a:ext cx="1087437" cy="365125"/>
          </a:xfrm>
        </p:spPr>
        <p:txBody>
          <a:bodyPr vert="horz" lIns="91440" tIns="45720" rIns="91440" bIns="45720" rtlCol="0" anchor="ctr"/>
          <a:lstStyle/>
          <a:p>
            <a:fld id="{AAFD8FEC-D026-411B-8073-7F54565FCD3C}" type="slidenum">
              <a:rPr lang="en-US" sz="1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pPr/>
              <a:t>6</a:t>
            </a:fld>
            <a:endParaRPr lang="en-US" sz="1400" dirty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174" name="Rectangle 8"/>
          <p:cNvSpPr>
            <a:spLocks noChangeArrowheads="1"/>
          </p:cNvSpPr>
          <p:nvPr/>
        </p:nvSpPr>
        <p:spPr bwMode="auto">
          <a:xfrm>
            <a:off x="395288" y="260350"/>
            <a:ext cx="7632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algn="ctr" fontAlgn="base">
              <a:spcBef>
                <a:spcPts val="1200"/>
              </a:spcBef>
              <a:spcAft>
                <a:spcPts val="1200"/>
              </a:spcAft>
              <a:buSzPct val="100000"/>
              <a:tabLst>
                <a:tab pos="449263" algn="l"/>
              </a:tabLst>
            </a:pPr>
            <a:r>
              <a:rPr lang="en-US" b="1" smtClean="0">
                <a:solidFill>
                  <a:prstClr val="black"/>
                </a:solidFill>
                <a:latin typeface="Arial" pitchFamily="34" charset="0"/>
                <a:ea typeface="0 Mitra"/>
                <a:cs typeface="0 Mitra"/>
              </a:rPr>
              <a:t>Activities Performed in relation to Development of Stress Test Self-Assessment Report  </a:t>
            </a:r>
          </a:p>
        </p:txBody>
      </p:sp>
      <p:pic>
        <p:nvPicPr>
          <p:cNvPr id="7175" name="Picture 4" descr="C:\Users\abbaspour\Desktop\tavana\1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39700"/>
            <a:ext cx="57785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02082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-180975" y="1773238"/>
            <a:ext cx="57610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42950" lvl="1" indent="-285750" fontAlgn="base">
              <a:spcBef>
                <a:spcPts val="1200"/>
              </a:spcBef>
              <a:spcAft>
                <a:spcPts val="1200"/>
              </a:spcAft>
              <a:buSzPct val="100000"/>
              <a:buFont typeface="Wingdings" pitchFamily="2" charset="2"/>
              <a:buChar char="Ø"/>
              <a:tabLst>
                <a:tab pos="449263" algn="l"/>
              </a:tabLst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Finalization of project schedule</a:t>
            </a:r>
          </a:p>
          <a:p>
            <a:pPr marL="742950" lvl="1" indent="-285750" fontAlgn="base">
              <a:spcBef>
                <a:spcPts val="1200"/>
              </a:spcBef>
              <a:spcAft>
                <a:spcPts val="1200"/>
              </a:spcAft>
              <a:buSzPct val="100000"/>
              <a:buFont typeface="Wingdings" pitchFamily="2" charset="2"/>
              <a:buChar char="Ø"/>
              <a:tabLst>
                <a:tab pos="449263" algn="l"/>
              </a:tabLst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Finalization of QAP and communication procedure of the Project</a:t>
            </a:r>
          </a:p>
          <a:p>
            <a:pPr marL="742950" lvl="1" indent="-285750" fontAlgn="base">
              <a:spcBef>
                <a:spcPts val="1200"/>
              </a:spcBef>
              <a:spcAft>
                <a:spcPts val="1200"/>
              </a:spcAft>
              <a:buSzPct val="100000"/>
              <a:buFont typeface="Wingdings" pitchFamily="2" charset="2"/>
              <a:buChar char="Ø"/>
              <a:tabLst>
                <a:tab pos="449263" algn="l"/>
              </a:tabLst>
            </a:pP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tavakoli-el\Desktop\image 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290638"/>
            <a:ext cx="3419475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tavakoli-el\Desktop\image 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852738"/>
            <a:ext cx="33845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tavakoli-el\Desktop\image 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3914775"/>
            <a:ext cx="179070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tavakoli-el\Desktop\image 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4273550"/>
            <a:ext cx="1697037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-396875" y="1293813"/>
            <a:ext cx="5113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fontAlgn="base">
              <a:spcBef>
                <a:spcPts val="1200"/>
              </a:spcBef>
              <a:spcAft>
                <a:spcPts val="1200"/>
              </a:spcAft>
              <a:buSzPct val="100000"/>
              <a:tabLst>
                <a:tab pos="449263" algn="l"/>
              </a:tabLst>
            </a:pPr>
            <a:r>
              <a:rPr lang="en-US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May-June 2018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29600" y="6365544"/>
            <a:ext cx="439737" cy="365125"/>
          </a:xfrm>
        </p:spPr>
        <p:txBody>
          <a:bodyPr vert="horz" lIns="91440" tIns="45720" rIns="91440" bIns="45720" rtlCol="0" anchor="ctr"/>
          <a:lstStyle/>
          <a:p>
            <a:fld id="{AC901E8F-8743-4578-86A5-CA0DA6A35551}" type="slidenum">
              <a:rPr lang="en-US" sz="1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pPr/>
              <a:t>7</a:t>
            </a:fld>
            <a:endParaRPr lang="en-US" sz="1400" dirty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201" name="Rectangle 12"/>
          <p:cNvSpPr>
            <a:spLocks noChangeArrowheads="1"/>
          </p:cNvSpPr>
          <p:nvPr/>
        </p:nvSpPr>
        <p:spPr bwMode="auto">
          <a:xfrm>
            <a:off x="468313" y="254000"/>
            <a:ext cx="7632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algn="ctr" fontAlgn="base">
              <a:spcBef>
                <a:spcPts val="1200"/>
              </a:spcBef>
              <a:spcAft>
                <a:spcPts val="1200"/>
              </a:spcAft>
              <a:buSzPct val="100000"/>
              <a:tabLst>
                <a:tab pos="449263" algn="l"/>
              </a:tabLst>
            </a:pP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ea typeface="0 Mitra"/>
                <a:cs typeface="0 Mitra"/>
              </a:rPr>
              <a:t>Activities Performed in relation to Development of Stress Test Self-Assessment Report  </a:t>
            </a:r>
          </a:p>
        </p:txBody>
      </p:sp>
      <p:pic>
        <p:nvPicPr>
          <p:cNvPr id="8202" name="Picture 4" descr="C:\Users\abbaspour\Desktop\tavana\12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39700"/>
            <a:ext cx="57785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970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80975" y="2060575"/>
            <a:ext cx="5616575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42950" lvl="1" indent="-285750" fontAlgn="base">
              <a:spcBef>
                <a:spcPts val="1200"/>
              </a:spcBef>
              <a:spcAft>
                <a:spcPts val="1200"/>
              </a:spcAft>
              <a:buSzPct val="100000"/>
              <a:buFont typeface="Wingdings" pitchFamily="2" charset="2"/>
              <a:buChar char="Ø"/>
              <a:tabLst>
                <a:tab pos="449263" algn="l"/>
              </a:tabLst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Preparation of the plant data relevant for the stress test </a:t>
            </a:r>
          </a:p>
          <a:p>
            <a:pPr marL="742950" lvl="1" indent="-285750" fontAlgn="base">
              <a:spcBef>
                <a:spcPts val="1200"/>
              </a:spcBef>
              <a:spcAft>
                <a:spcPts val="1200"/>
              </a:spcAft>
              <a:buSzPct val="100000"/>
              <a:buFont typeface="Wingdings" pitchFamily="2" charset="2"/>
              <a:buChar char="Ø"/>
              <a:tabLst>
                <a:tab pos="449263" algn="l"/>
              </a:tabLst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Submission of information to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UJV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tavakoli-el\Desktop\image 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325" y="2060575"/>
            <a:ext cx="38227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tavakoli-el\Desktop\image 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8" y="3789363"/>
            <a:ext cx="1992312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79375" y="1392238"/>
            <a:ext cx="5113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fontAlgn="base">
              <a:spcBef>
                <a:spcPts val="1200"/>
              </a:spcBef>
              <a:spcAft>
                <a:spcPts val="1200"/>
              </a:spcAft>
              <a:buSzPct val="100000"/>
              <a:tabLst>
                <a:tab pos="449263" algn="l"/>
              </a:tabLst>
            </a:pPr>
            <a:r>
              <a:rPr lang="en-US" b="1" u="sng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June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9131D0CE-E45B-4191-8677-3D742AD962E3}" type="slidenum">
              <a:rPr lang="en-US" sz="1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pPr/>
              <a:t>8</a:t>
            </a:fld>
            <a:endParaRPr lang="en-US" sz="14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223" name="Rectangle 10"/>
          <p:cNvSpPr>
            <a:spLocks noChangeArrowheads="1"/>
          </p:cNvSpPr>
          <p:nvPr/>
        </p:nvSpPr>
        <p:spPr bwMode="auto">
          <a:xfrm>
            <a:off x="468313" y="254000"/>
            <a:ext cx="76327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algn="ctr" fontAlgn="base">
              <a:spcBef>
                <a:spcPts val="1200"/>
              </a:spcBef>
              <a:spcAft>
                <a:spcPts val="1200"/>
              </a:spcAft>
              <a:buSzPct val="100000"/>
              <a:tabLst>
                <a:tab pos="449263" algn="l"/>
              </a:tabLst>
            </a:pPr>
            <a:r>
              <a:rPr lang="en-US" b="1" smtClean="0">
                <a:solidFill>
                  <a:prstClr val="black"/>
                </a:solidFill>
                <a:latin typeface="Arial" pitchFamily="34" charset="0"/>
                <a:ea typeface="0 Mitra"/>
                <a:cs typeface="0 Mitra"/>
              </a:rPr>
              <a:t>Activities Performed in relation to Development of Stress Test Self-Assessment Report  </a:t>
            </a:r>
          </a:p>
          <a:p>
            <a:pPr lvl="1" algn="ctr" fontAlgn="base">
              <a:spcBef>
                <a:spcPts val="1200"/>
              </a:spcBef>
              <a:spcAft>
                <a:spcPts val="1200"/>
              </a:spcAft>
              <a:buSzPct val="100000"/>
              <a:tabLst>
                <a:tab pos="449263" algn="l"/>
              </a:tabLst>
            </a:pPr>
            <a:endParaRPr lang="en-US" b="1" smtClean="0">
              <a:solidFill>
                <a:prstClr val="black"/>
              </a:solidFill>
              <a:latin typeface="Arial" pitchFamily="34" charset="0"/>
              <a:ea typeface="0 Mitra"/>
              <a:cs typeface="0 Mitra"/>
            </a:endParaRPr>
          </a:p>
        </p:txBody>
      </p:sp>
      <p:pic>
        <p:nvPicPr>
          <p:cNvPr id="9224" name="Picture 4" descr="C:\Users\abbaspour\Desktop\tavana\1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39700"/>
            <a:ext cx="57785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34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950" y="1400175"/>
            <a:ext cx="6480175" cy="2400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 fontAlgn="base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  <a:tabLst>
                <a:tab pos="450215" algn="l"/>
              </a:tabLst>
              <a:defRPr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Holding the  1</a:t>
            </a:r>
            <a:r>
              <a:rPr lang="en-US" baseline="30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workshop of the project:</a:t>
            </a:r>
          </a:p>
          <a:p>
            <a:pPr lvl="1" fontAlgn="base">
              <a:spcBef>
                <a:spcPts val="1200"/>
              </a:spcBef>
              <a:spcAft>
                <a:spcPts val="1200"/>
              </a:spcAft>
              <a:buSzPct val="100000"/>
              <a:tabLst>
                <a:tab pos="450215" algn="l"/>
              </a:tabLst>
              <a:defRPr/>
            </a:pPr>
            <a:r>
              <a:rPr lang="en-US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Outcomes</a:t>
            </a:r>
          </a:p>
          <a:p>
            <a:pPr marL="742950" lvl="1" indent="-285750" fontAlgn="base">
              <a:spcBef>
                <a:spcPts val="12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  <a:tabLst>
                <a:tab pos="450215" algn="l"/>
              </a:tabLst>
              <a:defRPr/>
            </a:pP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Preliminary gap analysis developed by individual working groups</a:t>
            </a:r>
          </a:p>
          <a:p>
            <a:pPr marL="742950" lvl="1" indent="-285750" fontAlgn="base">
              <a:spcBef>
                <a:spcPts val="12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  <a:tabLst>
                <a:tab pos="450215" algn="l"/>
              </a:tabLst>
              <a:defRPr/>
            </a:pP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Development of draft agenda of the 2</a:t>
            </a:r>
            <a:r>
              <a:rPr lang="en-GB" baseline="30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workshop</a:t>
            </a:r>
          </a:p>
        </p:txBody>
      </p:sp>
      <p:pic>
        <p:nvPicPr>
          <p:cNvPr id="3074" name="Picture 2" descr="C:\Users\tavakoli-el\Desktop\image 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1700213"/>
            <a:ext cx="2165350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0" y="1046163"/>
            <a:ext cx="5113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fontAlgn="base">
              <a:spcBef>
                <a:spcPts val="1200"/>
              </a:spcBef>
              <a:spcAft>
                <a:spcPts val="1200"/>
              </a:spcAft>
              <a:buSzPct val="100000"/>
              <a:tabLst>
                <a:tab pos="449263" algn="l"/>
              </a:tabLst>
            </a:pPr>
            <a:r>
              <a:rPr lang="en-US" b="1" u="sng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June 2018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6F6B7FA-B68F-40B9-B939-9C1BA9FA9F79}" type="slidenum">
              <a:rPr lang="en-US" sz="1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pPr/>
              <a:t>9</a:t>
            </a:fld>
            <a:endParaRPr lang="en-US" sz="14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246" name="Rectangle 8"/>
          <p:cNvSpPr>
            <a:spLocks noChangeArrowheads="1"/>
          </p:cNvSpPr>
          <p:nvPr/>
        </p:nvSpPr>
        <p:spPr bwMode="auto">
          <a:xfrm>
            <a:off x="468313" y="254000"/>
            <a:ext cx="76327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algn="ctr" fontAlgn="base">
              <a:spcBef>
                <a:spcPts val="1200"/>
              </a:spcBef>
              <a:spcAft>
                <a:spcPts val="1200"/>
              </a:spcAft>
              <a:buSzPct val="100000"/>
              <a:tabLst>
                <a:tab pos="449263" algn="l"/>
              </a:tabLst>
            </a:pPr>
            <a:r>
              <a:rPr lang="en-US" b="1" smtClean="0">
                <a:solidFill>
                  <a:prstClr val="black"/>
                </a:solidFill>
                <a:latin typeface="Arial" pitchFamily="34" charset="0"/>
                <a:ea typeface="0 Mitra"/>
                <a:cs typeface="0 Mitra"/>
              </a:rPr>
              <a:t>Activities Performed in relation to Development of Stress Test Self-Assessment Report  </a:t>
            </a:r>
          </a:p>
          <a:p>
            <a:pPr lvl="1" algn="ctr" fontAlgn="base">
              <a:spcBef>
                <a:spcPts val="1200"/>
              </a:spcBef>
              <a:spcAft>
                <a:spcPts val="1200"/>
              </a:spcAft>
              <a:buSzPct val="100000"/>
              <a:tabLst>
                <a:tab pos="449263" algn="l"/>
              </a:tabLst>
            </a:pPr>
            <a:endParaRPr lang="en-US" b="1" smtClean="0">
              <a:solidFill>
                <a:prstClr val="black"/>
              </a:solidFill>
              <a:latin typeface="Arial" pitchFamily="34" charset="0"/>
              <a:ea typeface="0 Mitra"/>
              <a:cs typeface="0 Mitra"/>
            </a:endParaRPr>
          </a:p>
        </p:txBody>
      </p:sp>
      <p:pic>
        <p:nvPicPr>
          <p:cNvPr id="10247" name="Picture 4" descr="C:\Users\abbaspour\Desktop\tavana\1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39700"/>
            <a:ext cx="57785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28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896</Words>
  <Application>Microsoft Office PowerPoint</Application>
  <PresentationFormat>On-screen Show (4:3)</PresentationFormat>
  <Paragraphs>161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1_Office Theme</vt:lpstr>
      <vt:lpstr>PowerPoint Presentation</vt:lpstr>
      <vt:lpstr>Part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2</vt:lpstr>
      <vt:lpstr>Introduction</vt:lpstr>
      <vt:lpstr>BNPP description</vt:lpstr>
      <vt:lpstr>Preparatory Meeting</vt:lpstr>
      <vt:lpstr>Areas for Review</vt:lpstr>
      <vt:lpstr>PowerPoint Presentation</vt:lpstr>
      <vt:lpstr>Conducting OSART at BNPP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Abbaspour , Hedayat</dc:creator>
  <cp:lastModifiedBy>Abbaspour , Hedayat</cp:lastModifiedBy>
  <cp:revision>2</cp:revision>
  <dcterms:created xsi:type="dcterms:W3CDTF">2006-08-16T00:00:00Z</dcterms:created>
  <dcterms:modified xsi:type="dcterms:W3CDTF">2018-11-22T08:23:01Z</dcterms:modified>
</cp:coreProperties>
</file>