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81" r:id="rId4"/>
    <p:sldId id="268" r:id="rId5"/>
    <p:sldId id="301" r:id="rId6"/>
    <p:sldId id="277" r:id="rId7"/>
    <p:sldId id="302" r:id="rId8"/>
    <p:sldId id="319" r:id="rId9"/>
    <p:sldId id="303" r:id="rId10"/>
    <p:sldId id="304" r:id="rId11"/>
    <p:sldId id="305" r:id="rId12"/>
    <p:sldId id="306" r:id="rId13"/>
    <p:sldId id="307" r:id="rId14"/>
    <p:sldId id="308" r:id="rId15"/>
    <p:sldId id="322" r:id="rId16"/>
    <p:sldId id="323" r:id="rId17"/>
    <p:sldId id="324" r:id="rId18"/>
    <p:sldId id="311" r:id="rId19"/>
    <p:sldId id="312" r:id="rId20"/>
    <p:sldId id="314" r:id="rId21"/>
    <p:sldId id="315" r:id="rId22"/>
    <p:sldId id="316" r:id="rId23"/>
    <p:sldId id="325" r:id="rId24"/>
    <p:sldId id="326" r:id="rId25"/>
    <p:sldId id="318" r:id="rId26"/>
    <p:sldId id="317" r:id="rId27"/>
    <p:sldId id="279" r:id="rId28"/>
    <p:sldId id="294" r:id="rId29"/>
    <p:sldId id="28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1D58"/>
    <a:srgbClr val="058DE1"/>
    <a:srgbClr val="079DF9"/>
    <a:srgbClr val="002A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4660"/>
  </p:normalViewPr>
  <p:slideViewPr>
    <p:cSldViewPr>
      <p:cViewPr varScale="1">
        <p:scale>
          <a:sx n="69" d="100"/>
          <a:sy n="69" d="100"/>
        </p:scale>
        <p:origin x="-5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7F3BA88-2AA0-4A08-AB9C-BFB3B5183093}" type="datetimeFigureOut">
              <a:rPr lang="en-US" smtClean="0"/>
              <a:pPr/>
              <a:t>4/16/2016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4A3CA17-7794-4CF1-949B-69BE77096D8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F3BA88-2AA0-4A08-AB9C-BFB3B5183093}" type="datetimeFigureOut">
              <a:rPr lang="en-US" smtClean="0"/>
              <a:pPr/>
              <a:t>4/16/2016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A3CA17-7794-4CF1-949B-69BE77096D8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F3BA88-2AA0-4A08-AB9C-BFB3B5183093}" type="datetimeFigureOut">
              <a:rPr lang="en-US" smtClean="0"/>
              <a:pPr/>
              <a:t>4/16/2016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A3CA17-7794-4CF1-949B-69BE77096D8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F3BA88-2AA0-4A08-AB9C-BFB3B5183093}" type="datetimeFigureOut">
              <a:rPr lang="en-US" smtClean="0"/>
              <a:pPr/>
              <a:t>4/16/2016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A3CA17-7794-4CF1-949B-69BE77096D8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7F3BA88-2AA0-4A08-AB9C-BFB3B5183093}" type="datetimeFigureOut">
              <a:rPr lang="en-US" smtClean="0"/>
              <a:pPr/>
              <a:t>4/16/2016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A3CA17-7794-4CF1-949B-69BE77096D8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7F3BA88-2AA0-4A08-AB9C-BFB3B5183093}" type="datetimeFigureOut">
              <a:rPr lang="en-US" smtClean="0"/>
              <a:pPr/>
              <a:t>4/16/2016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4A3CA17-7794-4CF1-949B-69BE77096D8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7F3BA88-2AA0-4A08-AB9C-BFB3B5183093}" type="datetimeFigureOut">
              <a:rPr lang="en-US" smtClean="0"/>
              <a:pPr/>
              <a:t>4/16/2016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4A3CA17-7794-4CF1-949B-69BE77096D8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7F3BA88-2AA0-4A08-AB9C-BFB3B5183093}" type="datetimeFigureOut">
              <a:rPr lang="en-US" smtClean="0"/>
              <a:pPr/>
              <a:t>4/16/2016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4A3CA17-7794-4CF1-949B-69BE77096D8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7F3BA88-2AA0-4A08-AB9C-BFB3B5183093}" type="datetimeFigureOut">
              <a:rPr lang="en-US" smtClean="0"/>
              <a:pPr/>
              <a:t>4/16/2016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4A3CA17-7794-4CF1-949B-69BE77096D8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7F3BA88-2AA0-4A08-AB9C-BFB3B5183093}" type="datetimeFigureOut">
              <a:rPr lang="en-US" smtClean="0"/>
              <a:pPr/>
              <a:t>4/16/2016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4A3CA17-7794-4CF1-949B-69BE77096D8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7F3BA88-2AA0-4A08-AB9C-BFB3B5183093}" type="datetimeFigureOut">
              <a:rPr lang="en-US" smtClean="0"/>
              <a:pPr/>
              <a:t>4/16/2016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4A3CA17-7794-4CF1-949B-69BE77096D8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7F3BA88-2AA0-4A08-AB9C-BFB3B5183093}" type="datetimeFigureOut">
              <a:rPr lang="en-US" smtClean="0"/>
              <a:pPr/>
              <a:t>4/16/2016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4A3CA17-7794-4CF1-949B-69BE77096D8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6" name="Group 7"/>
          <p:cNvGrpSpPr>
            <a:grpSpLocks/>
          </p:cNvGrpSpPr>
          <p:nvPr/>
        </p:nvGrpSpPr>
        <p:grpSpPr bwMode="auto">
          <a:xfrm>
            <a:off x="3557364" y="476672"/>
            <a:ext cx="1770311" cy="898549"/>
            <a:chOff x="0" y="0"/>
            <a:chExt cx="199" cy="101"/>
          </a:xfrm>
        </p:grpSpPr>
        <p:sp>
          <p:nvSpPr>
            <p:cNvPr id="3080" name="Rectangle 8"/>
            <p:cNvSpPr>
              <a:spLocks/>
            </p:cNvSpPr>
            <p:nvPr/>
          </p:nvSpPr>
          <p:spPr bwMode="auto">
            <a:xfrm>
              <a:off x="0" y="0"/>
              <a:ext cx="199" cy="101"/>
            </a:xfrm>
            <a:prstGeom prst="rect">
              <a:avLst/>
            </a:prstGeom>
            <a:solidFill>
              <a:srgbClr val="F0C9A9"/>
            </a:solidFill>
            <a:ln>
              <a:noFill/>
            </a:ln>
            <a:effectLst/>
            <a:extLs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248" tIns="72248" rIns="72248" bIns="72248" anchor="ctr"/>
            <a:lstStyle/>
            <a:p>
              <a:endParaRPr lang="en-US"/>
            </a:p>
          </p:txBody>
        </p:sp>
        <p:pic>
          <p:nvPicPr>
            <p:cNvPr id="3081" name="Picture 9" descr="imag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 cy="1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3" name="Rectangle 2"/>
          <p:cNvSpPr/>
          <p:nvPr/>
        </p:nvSpPr>
        <p:spPr>
          <a:xfrm>
            <a:off x="1933928" y="3212976"/>
            <a:ext cx="6280309" cy="1015663"/>
          </a:xfrm>
          <a:prstGeom prst="rect">
            <a:avLst/>
          </a:prstGeom>
          <a:noFill/>
        </p:spPr>
        <p:txBody>
          <a:bodyPr wrap="none" lIns="91440" tIns="45720" rIns="91440" bIns="45720">
            <a:spAutoFit/>
          </a:bodyPr>
          <a:lstStyle/>
          <a:p>
            <a:pPr algn="ctr" defTabSz="456514"/>
            <a:r>
              <a:rPr lang="en-US" sz="2400" b="1" dirty="0" err="1" smtClean="0">
                <a:ln w="10541" cmpd="sng">
                  <a:solidFill>
                    <a:schemeClr val="accent1">
                      <a:shade val="88000"/>
                      <a:satMod val="110000"/>
                    </a:schemeClr>
                  </a:solidFill>
                  <a:prstDash val="solid"/>
                </a:ln>
                <a:effectLst>
                  <a:outerShdw blurRad="50800" dist="38100" dir="10800000" algn="r" rotWithShape="0">
                    <a:prstClr val="black">
                      <a:alpha val="40000"/>
                    </a:prstClr>
                  </a:outerShdw>
                </a:effectLst>
                <a:latin typeface="Helvetica" charset="0"/>
                <a:ea typeface="Helvetica" charset="0"/>
                <a:cs typeface="Helvetica" charset="0"/>
                <a:sym typeface="Helvetica" charset="0"/>
              </a:rPr>
              <a:t>Behrooz</a:t>
            </a:r>
            <a:r>
              <a:rPr lang="en-US" sz="2400" b="1" dirty="0" smtClean="0">
                <a:ln w="10541" cmpd="sng">
                  <a:solidFill>
                    <a:schemeClr val="accent1">
                      <a:shade val="88000"/>
                      <a:satMod val="110000"/>
                    </a:schemeClr>
                  </a:solidFill>
                  <a:prstDash val="solid"/>
                </a:ln>
                <a:effectLst>
                  <a:outerShdw blurRad="50800" dist="38100" dir="10800000" algn="r" rotWithShape="0">
                    <a:prstClr val="black">
                      <a:alpha val="40000"/>
                    </a:prstClr>
                  </a:outerShdw>
                </a:effectLst>
                <a:latin typeface="Helvetica" charset="0"/>
                <a:ea typeface="Helvetica" charset="0"/>
                <a:cs typeface="Helvetica" charset="0"/>
                <a:sym typeface="Helvetica" charset="0"/>
              </a:rPr>
              <a:t> </a:t>
            </a:r>
            <a:r>
              <a:rPr lang="en-US" sz="2400" b="1" dirty="0" err="1" smtClean="0">
                <a:ln w="10541" cmpd="sng">
                  <a:solidFill>
                    <a:schemeClr val="accent1">
                      <a:shade val="88000"/>
                      <a:satMod val="110000"/>
                    </a:schemeClr>
                  </a:solidFill>
                  <a:prstDash val="solid"/>
                </a:ln>
                <a:effectLst>
                  <a:outerShdw blurRad="50800" dist="38100" dir="10800000" algn="r" rotWithShape="0">
                    <a:prstClr val="black">
                      <a:alpha val="40000"/>
                    </a:prstClr>
                  </a:outerShdw>
                </a:effectLst>
                <a:latin typeface="Helvetica" charset="0"/>
                <a:ea typeface="Helvetica" charset="0"/>
                <a:cs typeface="Helvetica" charset="0"/>
                <a:sym typeface="Helvetica" charset="0"/>
              </a:rPr>
              <a:t>Kamalvandi</a:t>
            </a:r>
            <a:endParaRPr lang="en-US" sz="2400" b="1" dirty="0" smtClean="0">
              <a:ln w="10541" cmpd="sng">
                <a:solidFill>
                  <a:schemeClr val="accent1">
                    <a:shade val="88000"/>
                    <a:satMod val="110000"/>
                  </a:schemeClr>
                </a:solidFill>
                <a:prstDash val="solid"/>
              </a:ln>
              <a:effectLst>
                <a:outerShdw blurRad="50800" dist="38100" dir="10800000" algn="r" rotWithShape="0">
                  <a:prstClr val="black">
                    <a:alpha val="40000"/>
                  </a:prstClr>
                </a:outerShdw>
              </a:effectLst>
              <a:latin typeface="Helvetica" charset="0"/>
              <a:ea typeface="Helvetica" charset="0"/>
              <a:cs typeface="Helvetica" charset="0"/>
              <a:sym typeface="Helvetica" charset="0"/>
            </a:endParaRPr>
          </a:p>
          <a:p>
            <a:pPr algn="ctr" defTabSz="456514"/>
            <a:r>
              <a:rPr lang="en-US" b="1" dirty="0" smtClean="0">
                <a:ln w="10541" cmpd="sng">
                  <a:solidFill>
                    <a:schemeClr val="accent1">
                      <a:shade val="88000"/>
                      <a:satMod val="110000"/>
                    </a:schemeClr>
                  </a:solidFill>
                  <a:prstDash val="solid"/>
                </a:ln>
                <a:latin typeface="Helvetica" charset="0"/>
                <a:ea typeface="Helvetica" charset="0"/>
                <a:cs typeface="Helvetica" charset="0"/>
                <a:sym typeface="Helvetica" charset="0"/>
              </a:rPr>
              <a:t>Deputy President of The Atomic Energy Organization of</a:t>
            </a:r>
          </a:p>
          <a:p>
            <a:pPr algn="ctr" defTabSz="456514"/>
            <a:r>
              <a:rPr lang="en-US" b="1" dirty="0" smtClean="0">
                <a:ln w="10541" cmpd="sng">
                  <a:solidFill>
                    <a:schemeClr val="accent1">
                      <a:shade val="88000"/>
                      <a:satMod val="110000"/>
                    </a:schemeClr>
                  </a:solidFill>
                  <a:prstDash val="solid"/>
                </a:ln>
                <a:latin typeface="Helvetica" charset="0"/>
                <a:ea typeface="Helvetica" charset="0"/>
                <a:cs typeface="Helvetica" charset="0"/>
                <a:sym typeface="Helvetica" charset="0"/>
              </a:rPr>
              <a:t>Iran for International, Legal and Parliament Affairs </a:t>
            </a:r>
            <a:endParaRPr lang="en-US" b="1" dirty="0">
              <a:ln w="10541" cmpd="sng">
                <a:solidFill>
                  <a:schemeClr val="accent1">
                    <a:shade val="88000"/>
                    <a:satMod val="110000"/>
                  </a:schemeClr>
                </a:solidFill>
                <a:prstDash val="solid"/>
              </a:ln>
              <a:latin typeface="Helvetica" charset="0"/>
              <a:ea typeface="Helvetica" charset="0"/>
              <a:cs typeface="Helvetica" charset="0"/>
              <a:sym typeface="Helvetica" charset="0"/>
            </a:endParaRPr>
          </a:p>
        </p:txBody>
      </p:sp>
      <p:sp>
        <p:nvSpPr>
          <p:cNvPr id="5" name="Rectangle 4"/>
          <p:cNvSpPr/>
          <p:nvPr/>
        </p:nvSpPr>
        <p:spPr>
          <a:xfrm>
            <a:off x="2562872" y="4725144"/>
            <a:ext cx="4261102" cy="584775"/>
          </a:xfrm>
          <a:prstGeom prst="rect">
            <a:avLst/>
          </a:prstGeom>
          <a:noFill/>
        </p:spPr>
        <p:txBody>
          <a:bodyPr wrap="none" lIns="91440" tIns="45720" rIns="91440" bIns="45720">
            <a:spAutoFit/>
          </a:bodyPr>
          <a:lstStyle/>
          <a:p>
            <a:pPr algn="ctr"/>
            <a:r>
              <a:rPr lang="en-US" sz="1600" dirty="0" smtClean="0">
                <a:ln w="10160">
                  <a:solidFill>
                    <a:schemeClr val="accent1"/>
                  </a:solidFill>
                  <a:prstDash val="solid"/>
                </a:ln>
                <a:effectLst>
                  <a:outerShdw blurRad="38100" dist="32000" dir="5400000" algn="tl">
                    <a:srgbClr val="000000">
                      <a:alpha val="30000"/>
                    </a:srgbClr>
                  </a:outerShdw>
                </a:effectLst>
              </a:rPr>
              <a:t>Turkey-MENA Nuclear Industry Congress</a:t>
            </a:r>
          </a:p>
          <a:p>
            <a:pPr algn="ctr"/>
            <a:r>
              <a:rPr lang="en-US" sz="1600" dirty="0">
                <a:ln w="10160">
                  <a:solidFill>
                    <a:schemeClr val="accent1"/>
                  </a:solidFill>
                  <a:prstDash val="solid"/>
                </a:ln>
                <a:effectLst>
                  <a:outerShdw blurRad="38100" dist="32000" dir="5400000" algn="tl">
                    <a:srgbClr val="000000">
                      <a:alpha val="30000"/>
                    </a:srgbClr>
                  </a:outerShdw>
                </a:effectLst>
              </a:rPr>
              <a:t>2016 May </a:t>
            </a:r>
            <a:r>
              <a:rPr lang="en-US" sz="1600" dirty="0" smtClean="0">
                <a:ln w="10160">
                  <a:solidFill>
                    <a:schemeClr val="accent1"/>
                  </a:solidFill>
                  <a:prstDash val="solid"/>
                </a:ln>
                <a:effectLst>
                  <a:outerShdw blurRad="38100" dist="32000" dir="5400000" algn="tl">
                    <a:srgbClr val="000000">
                      <a:alpha val="30000"/>
                    </a:srgbClr>
                  </a:outerShdw>
                </a:effectLst>
              </a:rPr>
              <a:t>12-13, Istanbul</a:t>
            </a:r>
            <a:endParaRPr lang="en-US" sz="1600" dirty="0">
              <a:ln w="10160">
                <a:solidFill>
                  <a:schemeClr val="accent1"/>
                </a:solidFill>
                <a:prstDash val="solid"/>
              </a:ln>
              <a:effectLst>
                <a:outerShdw blurRad="38100" dist="32000" dir="5400000" algn="tl">
                  <a:srgbClr val="000000">
                    <a:alpha val="30000"/>
                  </a:srgbClr>
                </a:outerShdw>
              </a:effectLst>
            </a:endParaRPr>
          </a:p>
        </p:txBody>
      </p:sp>
      <p:sp>
        <p:nvSpPr>
          <p:cNvPr id="6" name="Rectangle 5"/>
          <p:cNvSpPr/>
          <p:nvPr/>
        </p:nvSpPr>
        <p:spPr>
          <a:xfrm>
            <a:off x="982242" y="1988840"/>
            <a:ext cx="7321236" cy="523220"/>
          </a:xfrm>
          <a:prstGeom prst="rect">
            <a:avLst/>
          </a:prstGeom>
          <a:noFill/>
        </p:spPr>
        <p:txBody>
          <a:bodyPr wrap="none" lIns="91440" tIns="45720" rIns="91440" bIns="45720">
            <a:spAutoFit/>
          </a:bodyPr>
          <a:lstStyle/>
          <a:p>
            <a:pPr algn="ctr" defTabSz="649288"/>
            <a:r>
              <a:rPr lang="en-US" sz="2800" b="1" cap="all" dirty="0" smtClean="0">
                <a:ln w="9000" cmpd="sng">
                  <a:solidFill>
                    <a:schemeClr val="accent4">
                      <a:shade val="50000"/>
                      <a:satMod val="120000"/>
                    </a:schemeClr>
                  </a:solidFill>
                  <a:prstDash val="solid"/>
                </a:ln>
                <a:solidFill>
                  <a:srgbClr val="002A7E"/>
                </a:solidFill>
                <a:effectLst>
                  <a:reflection blurRad="12700" stA="28000" endPos="45000" dist="1000" dir="5400000" sy="-100000" algn="bl" rotWithShape="0"/>
                </a:effectLst>
                <a:latin typeface="Helvetica" charset="0"/>
                <a:ea typeface="Helvetica" charset="0"/>
                <a:cs typeface="Helvetica" charset="0"/>
                <a:sym typeface="Helvetica" charset="0"/>
              </a:rPr>
              <a:t>Iran’s nuclear Power perspective</a:t>
            </a:r>
            <a:endParaRPr lang="en-US" sz="2800" b="1" cap="all" dirty="0">
              <a:ln w="9000" cmpd="sng">
                <a:solidFill>
                  <a:schemeClr val="accent4">
                    <a:shade val="50000"/>
                    <a:satMod val="120000"/>
                  </a:schemeClr>
                </a:solidFill>
                <a:prstDash val="solid"/>
              </a:ln>
              <a:solidFill>
                <a:srgbClr val="002A7E"/>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832683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00808"/>
            <a:ext cx="8229600" cy="4306483"/>
          </a:xfrm>
        </p:spPr>
        <p:txBody>
          <a:bodyPr>
            <a:normAutofit/>
          </a:bodyPr>
          <a:lstStyle/>
          <a:p>
            <a:pPr marL="109728" lvl="1" indent="0">
              <a:spcBef>
                <a:spcPts val="400"/>
              </a:spcBef>
              <a:buSzPct val="68000"/>
              <a:buNone/>
            </a:pPr>
            <a:r>
              <a:rPr lang="en-US" sz="2200" b="1" u="sng" dirty="0" smtClean="0">
                <a:solidFill>
                  <a:srgbClr val="FF0000"/>
                </a:solidFill>
              </a:rPr>
              <a:t>Darkhowin NPP</a:t>
            </a:r>
            <a:endParaRPr lang="en-US" sz="2200" b="1" u="sng" dirty="0">
              <a:solidFill>
                <a:srgbClr val="FF0000"/>
              </a:solidFill>
            </a:endParaRPr>
          </a:p>
          <a:p>
            <a:pPr marL="109728" lvl="1" indent="0">
              <a:spcBef>
                <a:spcPts val="400"/>
              </a:spcBef>
              <a:buSzPct val="68000"/>
              <a:buNone/>
            </a:pPr>
            <a:endParaRPr lang="en-US" sz="4800" b="1" u="sng" dirty="0">
              <a:solidFill>
                <a:srgbClr val="FF0000"/>
              </a:solidFill>
            </a:endParaRPr>
          </a:p>
          <a:p>
            <a:pPr marL="365760" lvl="1" indent="-256032">
              <a:spcBef>
                <a:spcPts val="400"/>
              </a:spcBef>
              <a:buSzPct val="68000"/>
              <a:buFont typeface="Wingdings 3"/>
              <a:buChar char=""/>
            </a:pPr>
            <a:endParaRPr lang="en-US" sz="4500" b="1" dirty="0" smtClean="0">
              <a:solidFill>
                <a:srgbClr val="001D58"/>
              </a:solidFill>
              <a:latin typeface="Helvetica" charset="0"/>
              <a:ea typeface="Helvetica" charset="0"/>
              <a:cs typeface="Helvetica" charset="0"/>
            </a:endParaRPr>
          </a:p>
          <a:p>
            <a:pPr marL="109728" lvl="1" indent="0">
              <a:spcBef>
                <a:spcPts val="400"/>
              </a:spcBef>
              <a:buSzPct val="68000"/>
              <a:buNone/>
            </a:pPr>
            <a:r>
              <a:rPr lang="en-US" sz="2400" b="1" dirty="0" smtClean="0">
                <a:solidFill>
                  <a:srgbClr val="001D58"/>
                </a:solidFill>
                <a:latin typeface="Helvetica" charset="0"/>
                <a:ea typeface="Helvetica" charset="0"/>
                <a:cs typeface="Helvetica" charset="0"/>
              </a:rPr>
              <a:t>The Darkhowin </a:t>
            </a:r>
            <a:r>
              <a:rPr lang="en-US" sz="2400" b="1" dirty="0">
                <a:solidFill>
                  <a:srgbClr val="001D58"/>
                </a:solidFill>
                <a:latin typeface="Helvetica" charset="0"/>
                <a:ea typeface="Helvetica" charset="0"/>
                <a:cs typeface="Helvetica" charset="0"/>
              </a:rPr>
              <a:t>Nuclear Power Plant </a:t>
            </a:r>
            <a:r>
              <a:rPr lang="en-US" sz="2400" b="1" dirty="0" smtClean="0">
                <a:solidFill>
                  <a:srgbClr val="001D58"/>
                </a:solidFill>
                <a:latin typeface="Helvetica" charset="0"/>
                <a:ea typeface="Helvetica" charset="0"/>
                <a:cs typeface="Helvetica" charset="0"/>
              </a:rPr>
              <a:t>is </a:t>
            </a:r>
            <a:r>
              <a:rPr lang="en-US" sz="2400" b="1" dirty="0">
                <a:solidFill>
                  <a:srgbClr val="001D58"/>
                </a:solidFill>
                <a:latin typeface="Helvetica" charset="0"/>
                <a:ea typeface="Helvetica" charset="0"/>
                <a:cs typeface="Helvetica" charset="0"/>
              </a:rPr>
              <a:t>a planned </a:t>
            </a:r>
            <a:r>
              <a:rPr lang="en-US" sz="2400" b="1" dirty="0" smtClean="0">
                <a:solidFill>
                  <a:srgbClr val="001D58"/>
                </a:solidFill>
                <a:latin typeface="Helvetica" charset="0"/>
                <a:ea typeface="Helvetica" charset="0"/>
                <a:cs typeface="Helvetica" charset="0"/>
              </a:rPr>
              <a:t>nuclear power plant located </a:t>
            </a:r>
            <a:r>
              <a:rPr lang="en-US" sz="2400" b="1" dirty="0">
                <a:solidFill>
                  <a:srgbClr val="001D58"/>
                </a:solidFill>
                <a:latin typeface="Helvetica" charset="0"/>
                <a:ea typeface="Helvetica" charset="0"/>
                <a:cs typeface="Helvetica" charset="0"/>
              </a:rPr>
              <a:t>about 70 kilometers south of </a:t>
            </a:r>
            <a:r>
              <a:rPr lang="en-US" sz="2400" b="1" dirty="0" smtClean="0">
                <a:solidFill>
                  <a:srgbClr val="001D58"/>
                </a:solidFill>
                <a:latin typeface="Helvetica" charset="0"/>
                <a:ea typeface="Helvetica" charset="0"/>
                <a:cs typeface="Helvetica" charset="0"/>
              </a:rPr>
              <a:t>Ahvaz, Iran </a:t>
            </a:r>
            <a:r>
              <a:rPr lang="en-US" sz="2400" b="1" dirty="0">
                <a:solidFill>
                  <a:srgbClr val="001D58"/>
                </a:solidFill>
                <a:latin typeface="Helvetica" charset="0"/>
                <a:ea typeface="Helvetica" charset="0"/>
                <a:cs typeface="Helvetica" charset="0"/>
              </a:rPr>
              <a:t>at the </a:t>
            </a:r>
            <a:r>
              <a:rPr lang="en-US" sz="2400" b="1" dirty="0" smtClean="0">
                <a:solidFill>
                  <a:srgbClr val="001D58"/>
                </a:solidFill>
                <a:latin typeface="Helvetica" charset="0"/>
                <a:ea typeface="Helvetica" charset="0"/>
                <a:cs typeface="Helvetica" charset="0"/>
              </a:rPr>
              <a:t>Karun </a:t>
            </a:r>
            <a:r>
              <a:rPr lang="en-US" sz="2400" b="1" dirty="0">
                <a:solidFill>
                  <a:srgbClr val="001D58"/>
                </a:solidFill>
                <a:latin typeface="Helvetica" charset="0"/>
                <a:ea typeface="Helvetica" charset="0"/>
                <a:cs typeface="Helvetica" charset="0"/>
              </a:rPr>
              <a:t>river</a:t>
            </a:r>
            <a:r>
              <a:rPr lang="en-US" sz="2400" b="1" dirty="0" smtClean="0">
                <a:solidFill>
                  <a:srgbClr val="001D58"/>
                </a:solidFill>
                <a:latin typeface="Helvetica" charset="0"/>
                <a:ea typeface="Helvetica" charset="0"/>
                <a:cs typeface="Helvetica" charset="0"/>
              </a:rPr>
              <a:t>.</a:t>
            </a:r>
          </a:p>
          <a:p>
            <a:pPr marL="109728" lvl="1" indent="0">
              <a:spcBef>
                <a:spcPts val="400"/>
              </a:spcBef>
              <a:buSzPct val="68000"/>
              <a:buNone/>
            </a:pPr>
            <a:r>
              <a:rPr lang="en-US" sz="2400" b="1" dirty="0" smtClean="0">
                <a:solidFill>
                  <a:srgbClr val="001D58"/>
                </a:solidFill>
                <a:latin typeface="Helvetica" charset="0"/>
                <a:ea typeface="Helvetica" charset="0"/>
                <a:cs typeface="Helvetica" charset="0"/>
              </a:rPr>
              <a:t>The plant detailed design is under preparation.</a:t>
            </a:r>
            <a:endParaRPr lang="en-US" sz="2400" b="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080120"/>
          </a:xfrm>
        </p:spPr>
        <p:txBody>
          <a:bodyPr>
            <a:normAutofit fontScale="90000"/>
          </a:bodyPr>
          <a:lstStyle/>
          <a:p>
            <a:pPr algn="ct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Development of Nuclear Power in Iran </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195001178"/>
              </p:ext>
            </p:extLst>
          </p:nvPr>
        </p:nvGraphicFramePr>
        <p:xfrm>
          <a:off x="467544" y="2132856"/>
          <a:ext cx="8136905" cy="1481641"/>
        </p:xfrm>
        <a:graphic>
          <a:graphicData uri="http://schemas.openxmlformats.org/drawingml/2006/table">
            <a:tbl>
              <a:tblPr firstRow="1" bandRow="1">
                <a:tableStyleId>{793D81CF-94F2-401A-BA57-92F5A7B2D0C5}</a:tableStyleId>
              </a:tblPr>
              <a:tblGrid>
                <a:gridCol w="1368152"/>
                <a:gridCol w="2160240"/>
                <a:gridCol w="1353751"/>
                <a:gridCol w="1627381"/>
                <a:gridCol w="1627381"/>
              </a:tblGrid>
              <a:tr h="519319">
                <a:tc>
                  <a:txBody>
                    <a:bodyPr/>
                    <a:lstStyle/>
                    <a:p>
                      <a:pPr algn="ctr"/>
                      <a:endParaRPr lang="en-US" sz="1600" dirty="0"/>
                    </a:p>
                  </a:txBody>
                  <a:tcPr/>
                </a:tc>
                <a:tc>
                  <a:txBody>
                    <a:bodyPr/>
                    <a:lstStyle/>
                    <a:p>
                      <a:pPr algn="ctr"/>
                      <a:r>
                        <a:rPr kumimoji="0" lang="en-US" sz="1600" b="1" kern="1200" dirty="0" smtClean="0">
                          <a:solidFill>
                            <a:schemeClr val="lt1"/>
                          </a:solidFill>
                          <a:effectLst/>
                          <a:latin typeface="+mn-lt"/>
                          <a:ea typeface="+mn-ea"/>
                          <a:cs typeface="+mn-cs"/>
                        </a:rPr>
                        <a:t>Type</a:t>
                      </a:r>
                      <a:endParaRPr lang="en-US" sz="1600" dirty="0"/>
                    </a:p>
                  </a:txBody>
                  <a:tcPr/>
                </a:tc>
                <a:tc>
                  <a:txBody>
                    <a:bodyPr/>
                    <a:lstStyle/>
                    <a:p>
                      <a:pPr algn="ctr"/>
                      <a:r>
                        <a:rPr kumimoji="0" lang="en-US" sz="1600" b="1" kern="1200" dirty="0" smtClean="0">
                          <a:solidFill>
                            <a:schemeClr val="lt1"/>
                          </a:solidFill>
                          <a:effectLst/>
                          <a:latin typeface="+mn-lt"/>
                          <a:ea typeface="+mn-ea"/>
                          <a:cs typeface="+mn-cs"/>
                        </a:rPr>
                        <a:t>MWe gross </a:t>
                      </a:r>
                      <a:endParaRPr lang="en-US" sz="1600" dirty="0"/>
                    </a:p>
                  </a:txBody>
                  <a:tcPr/>
                </a:tc>
                <a:tc>
                  <a:txBody>
                    <a:bodyPr/>
                    <a:lstStyle/>
                    <a:p>
                      <a:pPr algn="ctr"/>
                      <a:r>
                        <a:rPr kumimoji="0" lang="en-US" sz="1600" b="1" kern="1200" dirty="0" smtClean="0">
                          <a:solidFill>
                            <a:schemeClr val="lt1"/>
                          </a:solidFill>
                          <a:effectLst/>
                          <a:latin typeface="+mn-lt"/>
                          <a:ea typeface="+mn-ea"/>
                          <a:cs typeface="+mn-cs"/>
                        </a:rPr>
                        <a:t>Construction start </a:t>
                      </a:r>
                      <a:endParaRPr lang="en-US" sz="1600" dirty="0"/>
                    </a:p>
                  </a:txBody>
                  <a:tcPr/>
                </a:tc>
                <a:tc>
                  <a:txBody>
                    <a:bodyPr/>
                    <a:lstStyle/>
                    <a:p>
                      <a:pPr algn="ctr"/>
                      <a:r>
                        <a:rPr kumimoji="0" lang="en-US" sz="1600" b="1" kern="1200" dirty="0" smtClean="0">
                          <a:solidFill>
                            <a:schemeClr val="lt1"/>
                          </a:solidFill>
                          <a:effectLst/>
                          <a:latin typeface="+mn-lt"/>
                          <a:ea typeface="+mn-ea"/>
                          <a:cs typeface="+mn-cs"/>
                        </a:rPr>
                        <a:t>Commercial operation</a:t>
                      </a:r>
                      <a:endParaRPr lang="en-US" sz="1600" dirty="0"/>
                    </a:p>
                  </a:txBody>
                  <a:tcPr/>
                </a:tc>
              </a:tr>
              <a:tr h="428991">
                <a:tc>
                  <a:txBody>
                    <a:bodyPr/>
                    <a:lstStyle/>
                    <a:p>
                      <a:pPr marL="22860" algn="ctr">
                        <a:lnSpc>
                          <a:spcPts val="1235"/>
                        </a:lnSpc>
                        <a:spcAft>
                          <a:spcPts val="0"/>
                        </a:spcAft>
                      </a:pPr>
                      <a:endParaRPr lang="en-US" sz="1600" spc="-10" dirty="0" smtClean="0">
                        <a:solidFill>
                          <a:schemeClr val="tx1"/>
                        </a:solidFill>
                        <a:effectLst/>
                        <a:latin typeface="Times New Roman"/>
                        <a:ea typeface="Times New Roman"/>
                        <a:cs typeface="Arial"/>
                      </a:endParaRPr>
                    </a:p>
                    <a:p>
                      <a:pPr marL="22860" algn="ctr">
                        <a:lnSpc>
                          <a:spcPts val="1235"/>
                        </a:lnSpc>
                        <a:spcAft>
                          <a:spcPts val="0"/>
                        </a:spcAft>
                      </a:pPr>
                      <a:r>
                        <a:rPr kumimoji="0" lang="en-US" sz="1600" b="1" kern="1200" dirty="0" smtClean="0">
                          <a:solidFill>
                            <a:srgbClr val="001D58"/>
                          </a:solidFill>
                          <a:latin typeface="Helvetica" charset="0"/>
                          <a:ea typeface="Helvetica" charset="0"/>
                          <a:cs typeface="Helvetica" charset="0"/>
                        </a:rPr>
                        <a:t>Darkhowin</a:t>
                      </a:r>
                      <a:endParaRPr kumimoji="0" lang="en-US" sz="1600" b="1" kern="1200" dirty="0">
                        <a:solidFill>
                          <a:srgbClr val="001D58"/>
                        </a:solidFill>
                        <a:latin typeface="Helvetica" charset="0"/>
                        <a:ea typeface="Helvetica" charset="0"/>
                        <a:cs typeface="Helvetica" charset="0"/>
                      </a:endParaRPr>
                    </a:p>
                  </a:txBody>
                  <a:tcPr marL="0" marR="0" marT="0" marB="0"/>
                </a:tc>
                <a:tc>
                  <a:txBody>
                    <a:bodyPr/>
                    <a:lstStyle/>
                    <a:p>
                      <a:pPr algn="ctr"/>
                      <a:r>
                        <a:rPr kumimoji="0" lang="en-US" sz="1600" b="1" kern="1200" dirty="0" smtClean="0">
                          <a:solidFill>
                            <a:srgbClr val="001D58"/>
                          </a:solidFill>
                          <a:latin typeface="Helvetica" charset="0"/>
                          <a:ea typeface="Helvetica" charset="0"/>
                          <a:cs typeface="Helvetica" charset="0"/>
                        </a:rPr>
                        <a:t>LWR, IR-360</a:t>
                      </a:r>
                      <a:endParaRPr kumimoji="0" lang="en-US" sz="1600" b="1" kern="1200" dirty="0">
                        <a:solidFill>
                          <a:srgbClr val="001D58"/>
                        </a:solidFill>
                        <a:latin typeface="Helvetica" charset="0"/>
                        <a:ea typeface="Helvetica" charset="0"/>
                        <a:cs typeface="Helvetica" charset="0"/>
                      </a:endParaRPr>
                    </a:p>
                  </a:txBody>
                  <a:tcPr/>
                </a:tc>
                <a:tc>
                  <a:txBody>
                    <a:bodyPr/>
                    <a:lstStyle/>
                    <a:p>
                      <a:pPr algn="ctr"/>
                      <a:r>
                        <a:rPr kumimoji="0" lang="en-US" sz="1600" b="1" kern="1200" dirty="0" smtClean="0">
                          <a:solidFill>
                            <a:srgbClr val="001D58"/>
                          </a:solidFill>
                          <a:latin typeface="Helvetica" charset="0"/>
                          <a:ea typeface="Helvetica" charset="0"/>
                          <a:cs typeface="Helvetica" charset="0"/>
                        </a:rPr>
                        <a:t>360</a:t>
                      </a:r>
                      <a:endParaRPr kumimoji="0" lang="en-US" sz="1600" b="1" kern="1200" dirty="0">
                        <a:solidFill>
                          <a:srgbClr val="001D58"/>
                        </a:solidFill>
                        <a:latin typeface="Helvetica" charset="0"/>
                        <a:ea typeface="Helvetica" charset="0"/>
                        <a:cs typeface="Helvetica" charset="0"/>
                      </a:endParaRPr>
                    </a:p>
                  </a:txBody>
                  <a:tcPr/>
                </a:tc>
                <a:tc>
                  <a:txBody>
                    <a:bodyPr/>
                    <a:lstStyle/>
                    <a:p>
                      <a:pPr algn="ctr"/>
                      <a:endParaRPr kumimoji="0" lang="en-US" sz="1600" b="1" kern="1200" dirty="0">
                        <a:solidFill>
                          <a:srgbClr val="001D58"/>
                        </a:solidFill>
                        <a:latin typeface="Helvetica" charset="0"/>
                        <a:ea typeface="Helvetica" charset="0"/>
                        <a:cs typeface="Helvetica"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en-US" sz="1600" b="1" kern="1200" dirty="0" smtClean="0">
                        <a:solidFill>
                          <a:srgbClr val="001D58"/>
                        </a:solidFill>
                        <a:latin typeface="Helvetica" charset="0"/>
                        <a:ea typeface="Helvetica" charset="0"/>
                        <a:cs typeface="Helvetica" charset="0"/>
                      </a:endParaRPr>
                    </a:p>
                  </a:txBody>
                  <a:tcPr/>
                </a:tc>
              </a:tr>
              <a:tr h="473530">
                <a:tc>
                  <a:txBody>
                    <a:bodyPr/>
                    <a:lstStyle/>
                    <a:p>
                      <a:pPr marL="22860" algn="ctr">
                        <a:lnSpc>
                          <a:spcPts val="1360"/>
                        </a:lnSpc>
                        <a:spcAft>
                          <a:spcPts val="0"/>
                        </a:spcAft>
                      </a:pPr>
                      <a:endParaRPr kumimoji="0" lang="en-US" sz="1600" b="1" kern="1200" dirty="0">
                        <a:solidFill>
                          <a:srgbClr val="001D58"/>
                        </a:solidFill>
                        <a:latin typeface="Helvetica" charset="0"/>
                        <a:ea typeface="Helvetica" charset="0"/>
                        <a:cs typeface="Helvetica" charset="0"/>
                      </a:endParaRPr>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en-US" sz="1600" b="1" kern="1200" dirty="0" smtClean="0">
                        <a:solidFill>
                          <a:srgbClr val="001D58"/>
                        </a:solidFill>
                        <a:latin typeface="Helvetica" charset="0"/>
                        <a:ea typeface="Helvetica" charset="0"/>
                        <a:cs typeface="Helvetica" charset="0"/>
                      </a:endParaRPr>
                    </a:p>
                  </a:txBody>
                  <a:tcPr/>
                </a:tc>
                <a:tc>
                  <a:txBody>
                    <a:bodyPr/>
                    <a:lstStyle/>
                    <a:p>
                      <a:pPr algn="ctr"/>
                      <a:endParaRPr kumimoji="0" lang="en-US" sz="1600" b="1" kern="1200" dirty="0">
                        <a:solidFill>
                          <a:srgbClr val="001D58"/>
                        </a:solidFill>
                        <a:latin typeface="Helvetica" charset="0"/>
                        <a:ea typeface="Helvetica" charset="0"/>
                        <a:cs typeface="Helvetica" charset="0"/>
                      </a:endParaRPr>
                    </a:p>
                  </a:txBody>
                  <a:tcPr/>
                </a:tc>
                <a:tc>
                  <a:txBody>
                    <a:bodyPr/>
                    <a:lstStyle/>
                    <a:p>
                      <a:pPr algn="ctr"/>
                      <a:endParaRPr kumimoji="0" lang="en-US" sz="1600" b="1" kern="1200" dirty="0">
                        <a:solidFill>
                          <a:srgbClr val="001D58"/>
                        </a:solidFill>
                        <a:latin typeface="Helvetica" charset="0"/>
                        <a:ea typeface="Helvetica" charset="0"/>
                        <a:cs typeface="Helvetica" charset="0"/>
                      </a:endParaRPr>
                    </a:p>
                  </a:txBody>
                  <a:tcPr/>
                </a:tc>
                <a:tc>
                  <a:txBody>
                    <a:bodyPr/>
                    <a:lstStyle/>
                    <a:p>
                      <a:pPr algn="ctr"/>
                      <a:endParaRPr kumimoji="0" lang="en-US" sz="1600" b="1" kern="1200" dirty="0">
                        <a:solidFill>
                          <a:srgbClr val="001D58"/>
                        </a:solidFill>
                        <a:latin typeface="Helvetica" charset="0"/>
                        <a:ea typeface="Helvetica" charset="0"/>
                        <a:cs typeface="Helvetica" charset="0"/>
                      </a:endParaRPr>
                    </a:p>
                  </a:txBody>
                  <a:tcPr/>
                </a:tc>
              </a:tr>
            </a:tbl>
          </a:graphicData>
        </a:graphic>
      </p:graphicFrame>
    </p:spTree>
    <p:extLst>
      <p:ext uri="{BB962C8B-B14F-4D97-AF65-F5344CB8AC3E}">
        <p14:creationId xmlns:p14="http://schemas.microsoft.com/office/powerpoint/2010/main" val="614917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0848"/>
            <a:ext cx="8229600" cy="3946443"/>
          </a:xfrm>
        </p:spPr>
        <p:txBody>
          <a:bodyPr>
            <a:normAutofit/>
          </a:bodyPr>
          <a:lstStyle/>
          <a:p>
            <a:pPr marL="365760" lvl="1" indent="-256032">
              <a:spcBef>
                <a:spcPts val="400"/>
              </a:spcBef>
              <a:buSzPct val="68000"/>
              <a:buFont typeface="Wingdings 3"/>
              <a:buChar char=""/>
            </a:pPr>
            <a:r>
              <a:rPr lang="en-US" sz="2800" b="1" dirty="0">
                <a:solidFill>
                  <a:srgbClr val="001D58"/>
                </a:solidFill>
                <a:latin typeface="Helvetica" charset="0"/>
                <a:ea typeface="Helvetica" charset="0"/>
                <a:cs typeface="Helvetica" charset="0"/>
              </a:rPr>
              <a:t>The Joint Comprehensive Plan of Action (JCPOA) known commonly as the Iran deal, is an international agreement on the </a:t>
            </a:r>
            <a:r>
              <a:rPr lang="en-US" sz="2800" b="1" dirty="0" smtClean="0">
                <a:solidFill>
                  <a:srgbClr val="001D58"/>
                </a:solidFill>
                <a:latin typeface="Helvetica" charset="0"/>
                <a:ea typeface="Helvetica" charset="0"/>
                <a:cs typeface="Helvetica" charset="0"/>
              </a:rPr>
              <a:t>nuclear program of Iran </a:t>
            </a:r>
            <a:r>
              <a:rPr lang="en-US" sz="2800" b="1" dirty="0">
                <a:solidFill>
                  <a:srgbClr val="001D58"/>
                </a:solidFill>
                <a:latin typeface="Helvetica" charset="0"/>
                <a:ea typeface="Helvetica" charset="0"/>
                <a:cs typeface="Helvetica" charset="0"/>
              </a:rPr>
              <a:t>reached in </a:t>
            </a:r>
            <a:r>
              <a:rPr lang="en-US" sz="2800" b="1" dirty="0" smtClean="0">
                <a:solidFill>
                  <a:srgbClr val="001D58"/>
                </a:solidFill>
                <a:latin typeface="Helvetica" charset="0"/>
                <a:ea typeface="Helvetica" charset="0"/>
                <a:cs typeface="Helvetica" charset="0"/>
              </a:rPr>
              <a:t>Vienna </a:t>
            </a:r>
            <a:r>
              <a:rPr lang="en-US" sz="2800" b="1" dirty="0">
                <a:solidFill>
                  <a:srgbClr val="001D58"/>
                </a:solidFill>
                <a:latin typeface="Helvetica" charset="0"/>
                <a:ea typeface="Helvetica" charset="0"/>
                <a:cs typeface="Helvetica" charset="0"/>
              </a:rPr>
              <a:t>on 14 July 2015 between </a:t>
            </a:r>
            <a:r>
              <a:rPr lang="en-US" sz="2800" b="1" u="sng" dirty="0" smtClean="0">
                <a:solidFill>
                  <a:srgbClr val="FF0000"/>
                </a:solidFill>
                <a:latin typeface="Helvetica" charset="0"/>
                <a:ea typeface="Helvetica" charset="0"/>
                <a:cs typeface="Helvetica" charset="0"/>
              </a:rPr>
              <a:t>Iran</a:t>
            </a:r>
            <a:r>
              <a:rPr lang="en-US" sz="2800" b="1" dirty="0" smtClean="0">
                <a:solidFill>
                  <a:srgbClr val="001D58"/>
                </a:solidFill>
                <a:latin typeface="Helvetica" charset="0"/>
                <a:ea typeface="Helvetica" charset="0"/>
                <a:cs typeface="Helvetica" charset="0"/>
              </a:rPr>
              <a:t>, </a:t>
            </a:r>
            <a:r>
              <a:rPr lang="en-US" sz="2800" b="1" dirty="0">
                <a:solidFill>
                  <a:srgbClr val="001D58"/>
                </a:solidFill>
                <a:latin typeface="Helvetica" charset="0"/>
                <a:ea typeface="Helvetica" charset="0"/>
                <a:cs typeface="Helvetica" charset="0"/>
              </a:rPr>
              <a:t>the </a:t>
            </a:r>
            <a:r>
              <a:rPr lang="en-US" sz="2800" b="1" u="sng" dirty="0" smtClean="0">
                <a:solidFill>
                  <a:srgbClr val="FF0000"/>
                </a:solidFill>
                <a:latin typeface="Helvetica" charset="0"/>
                <a:ea typeface="Helvetica" charset="0"/>
                <a:cs typeface="Helvetica" charset="0"/>
              </a:rPr>
              <a:t>P5+1*</a:t>
            </a:r>
          </a:p>
          <a:p>
            <a:pPr marL="365760" lvl="1" indent="-256032">
              <a:spcBef>
                <a:spcPts val="400"/>
              </a:spcBef>
              <a:buSzPct val="68000"/>
              <a:buFont typeface="Wingdings 3"/>
              <a:buChar char=""/>
            </a:pPr>
            <a:endParaRPr lang="en-US" sz="2800" b="1" u="sng" dirty="0" smtClean="0">
              <a:solidFill>
                <a:srgbClr val="FF0000"/>
              </a:solidFill>
              <a:latin typeface="Helvetica" charset="0"/>
              <a:ea typeface="Helvetica" charset="0"/>
              <a:cs typeface="Helvetica" charset="0"/>
            </a:endParaRPr>
          </a:p>
          <a:p>
            <a:pPr marL="109728" lvl="1" indent="0">
              <a:spcBef>
                <a:spcPts val="400"/>
              </a:spcBef>
              <a:buSzPct val="68000"/>
              <a:buNone/>
            </a:pPr>
            <a:r>
              <a:rPr lang="en-US" sz="1800" b="1" dirty="0" smtClean="0">
                <a:solidFill>
                  <a:srgbClr val="001D58"/>
                </a:solidFill>
                <a:latin typeface="Helvetica" charset="0"/>
                <a:ea typeface="Helvetica" charset="0"/>
                <a:cs typeface="Helvetica" charset="0"/>
              </a:rPr>
              <a:t>*</a:t>
            </a:r>
            <a:r>
              <a:rPr lang="en-US" sz="1400" b="1" dirty="0" smtClean="0">
                <a:solidFill>
                  <a:srgbClr val="001D58"/>
                </a:solidFill>
                <a:latin typeface="Helvetica" charset="0"/>
                <a:ea typeface="Helvetica" charset="0"/>
                <a:cs typeface="Helvetica" charset="0"/>
              </a:rPr>
              <a:t>The </a:t>
            </a:r>
            <a:r>
              <a:rPr lang="en-US" sz="1400" b="1" dirty="0">
                <a:solidFill>
                  <a:srgbClr val="001D58"/>
                </a:solidFill>
                <a:latin typeface="Helvetica" charset="0"/>
                <a:ea typeface="Helvetica" charset="0"/>
                <a:cs typeface="Helvetica" charset="0"/>
              </a:rPr>
              <a:t>five </a:t>
            </a:r>
            <a:r>
              <a:rPr lang="en-US" sz="1400" b="1" dirty="0" smtClean="0">
                <a:solidFill>
                  <a:srgbClr val="001D58"/>
                </a:solidFill>
                <a:latin typeface="Helvetica" charset="0"/>
                <a:ea typeface="Helvetica" charset="0"/>
                <a:cs typeface="Helvetica" charset="0"/>
              </a:rPr>
              <a:t>permanent members of the United Nations Security Council-China, France, Russia, United Kingdom, United States- plus Germany, </a:t>
            </a:r>
            <a:r>
              <a:rPr lang="en-US" sz="1400" b="1" dirty="0">
                <a:solidFill>
                  <a:srgbClr val="001D58"/>
                </a:solidFill>
                <a:latin typeface="Helvetica" charset="0"/>
                <a:ea typeface="Helvetica" charset="0"/>
                <a:cs typeface="Helvetica" charset="0"/>
              </a:rPr>
              <a:t>and the </a:t>
            </a:r>
            <a:r>
              <a:rPr lang="en-US" sz="1400" b="1" dirty="0" smtClean="0">
                <a:solidFill>
                  <a:srgbClr val="001D58"/>
                </a:solidFill>
                <a:latin typeface="Helvetica" charset="0"/>
                <a:ea typeface="Helvetica" charset="0"/>
                <a:cs typeface="Helvetica" charset="0"/>
              </a:rPr>
              <a:t>European Union.</a:t>
            </a:r>
            <a:endParaRPr lang="en-US" sz="2000" b="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Iran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Nuclear Agreement </a:t>
            </a: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36634577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76872"/>
            <a:ext cx="8229600" cy="3730419"/>
          </a:xfrm>
        </p:spPr>
        <p:txBody>
          <a:bodyPr>
            <a:normAutofit/>
          </a:bodyPr>
          <a:lstStyle/>
          <a:p>
            <a:pPr marL="365760" lvl="1" indent="-256032">
              <a:spcBef>
                <a:spcPts val="400"/>
              </a:spcBef>
              <a:buSzPct val="68000"/>
              <a:buFont typeface="Wingdings 3"/>
              <a:buChar char=""/>
            </a:pPr>
            <a:r>
              <a:rPr lang="en-US" sz="2800" b="1" dirty="0" smtClean="0">
                <a:solidFill>
                  <a:srgbClr val="001D58"/>
                </a:solidFill>
                <a:latin typeface="Helvetica" charset="0"/>
                <a:ea typeface="Helvetica" charset="0"/>
                <a:cs typeface="Helvetica" charset="0"/>
              </a:rPr>
              <a:t>On </a:t>
            </a:r>
            <a:r>
              <a:rPr lang="en-US" sz="2800" b="1" dirty="0">
                <a:solidFill>
                  <a:srgbClr val="001D58"/>
                </a:solidFill>
                <a:latin typeface="Helvetica" charset="0"/>
                <a:ea typeface="Helvetica" charset="0"/>
                <a:cs typeface="Helvetica" charset="0"/>
              </a:rPr>
              <a:t>January </a:t>
            </a:r>
            <a:r>
              <a:rPr lang="en-US" sz="2800" b="1" dirty="0" smtClean="0">
                <a:solidFill>
                  <a:srgbClr val="001D58"/>
                </a:solidFill>
                <a:latin typeface="Helvetica" charset="0"/>
                <a:ea typeface="Helvetica" charset="0"/>
                <a:cs typeface="Helvetica" charset="0"/>
              </a:rPr>
              <a:t>2016</a:t>
            </a:r>
            <a:r>
              <a:rPr lang="en-US" sz="2800" b="1" dirty="0">
                <a:solidFill>
                  <a:srgbClr val="001D58"/>
                </a:solidFill>
                <a:latin typeface="Helvetica" charset="0"/>
                <a:ea typeface="Helvetica" charset="0"/>
                <a:cs typeface="Helvetica" charset="0"/>
              </a:rPr>
              <a:t>, </a:t>
            </a:r>
            <a:r>
              <a:rPr lang="en-US" sz="2800" b="1" dirty="0" smtClean="0">
                <a:solidFill>
                  <a:srgbClr val="001D58"/>
                </a:solidFill>
                <a:latin typeface="Helvetica" charset="0"/>
                <a:ea typeface="Helvetica" charset="0"/>
                <a:cs typeface="Helvetica" charset="0"/>
              </a:rPr>
              <a:t>the parities (</a:t>
            </a:r>
            <a:r>
              <a:rPr lang="en-US" sz="2800" b="1" dirty="0">
                <a:solidFill>
                  <a:srgbClr val="001D58"/>
                </a:solidFill>
                <a:latin typeface="Helvetica" charset="0"/>
                <a:ea typeface="Helvetica" charset="0"/>
                <a:cs typeface="Helvetica" charset="0"/>
              </a:rPr>
              <a:t>E3/EU+3</a:t>
            </a:r>
            <a:r>
              <a:rPr lang="en-US" sz="2800" b="1" dirty="0" smtClean="0">
                <a:solidFill>
                  <a:srgbClr val="001D58"/>
                </a:solidFill>
                <a:latin typeface="Helvetica" charset="0"/>
                <a:ea typeface="Helvetica" charset="0"/>
                <a:cs typeface="Helvetica" charset="0"/>
              </a:rPr>
              <a:t>) started </a:t>
            </a:r>
            <a:r>
              <a:rPr lang="en-US" sz="2800" b="1" dirty="0">
                <a:solidFill>
                  <a:srgbClr val="001D58"/>
                </a:solidFill>
                <a:latin typeface="Helvetica" charset="0"/>
                <a:ea typeface="Helvetica" charset="0"/>
                <a:cs typeface="Helvetica" charset="0"/>
              </a:rPr>
              <a:t>to implement JCPOA. After JCPOA went into effect, all nuclear-related sanctions imposed on Iran by the European Union, the UN Security Council and the US were lifted</a:t>
            </a:r>
            <a:r>
              <a:rPr lang="en-US" sz="2800" b="1" dirty="0" smtClean="0">
                <a:solidFill>
                  <a:srgbClr val="001D58"/>
                </a:solidFill>
                <a:latin typeface="Helvetica" charset="0"/>
                <a:ea typeface="Helvetica" charset="0"/>
                <a:cs typeface="Helvetica" charset="0"/>
              </a:rPr>
              <a:t>.</a:t>
            </a: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10894969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0848"/>
            <a:ext cx="8229600" cy="3946443"/>
          </a:xfrm>
        </p:spPr>
        <p:txBody>
          <a:bodyPr>
            <a:normAutofit/>
          </a:bodyPr>
          <a:lstStyle/>
          <a:p>
            <a:pPr marL="365760" lvl="1" indent="-256032">
              <a:spcBef>
                <a:spcPts val="400"/>
              </a:spcBef>
              <a:buSzPct val="68000"/>
              <a:buFont typeface="Wingdings 3"/>
              <a:buChar char=""/>
            </a:pPr>
            <a:r>
              <a:rPr lang="en-US" sz="2800" b="1" dirty="0" smtClean="0">
                <a:solidFill>
                  <a:srgbClr val="001D58"/>
                </a:solidFill>
                <a:latin typeface="Helvetica" charset="0"/>
                <a:ea typeface="Helvetica" charset="0"/>
                <a:cs typeface="Helvetica" charset="0"/>
              </a:rPr>
              <a:t>Following the implementation of the </a:t>
            </a:r>
            <a:r>
              <a:rPr lang="en-US" sz="2800" b="1" dirty="0">
                <a:solidFill>
                  <a:srgbClr val="001D58"/>
                </a:solidFill>
                <a:latin typeface="Helvetica" charset="0"/>
                <a:ea typeface="Helvetica" charset="0"/>
                <a:cs typeface="Helvetica" charset="0"/>
              </a:rPr>
              <a:t>JCPOA, </a:t>
            </a:r>
            <a:r>
              <a:rPr lang="en-US" sz="2800" b="1" dirty="0" smtClean="0">
                <a:solidFill>
                  <a:srgbClr val="001D58"/>
                </a:solidFill>
                <a:latin typeface="Helvetica" charset="0"/>
                <a:ea typeface="Helvetica" charset="0"/>
                <a:cs typeface="Helvetica" charset="0"/>
              </a:rPr>
              <a:t>European </a:t>
            </a:r>
            <a:r>
              <a:rPr lang="en-US" sz="2800" b="1" dirty="0">
                <a:solidFill>
                  <a:srgbClr val="001D58"/>
                </a:solidFill>
                <a:latin typeface="Helvetica" charset="0"/>
                <a:ea typeface="Helvetica" charset="0"/>
                <a:cs typeface="Helvetica" charset="0"/>
              </a:rPr>
              <a:t>countries, as well as </a:t>
            </a:r>
            <a:r>
              <a:rPr lang="en-US" sz="2800" b="1" dirty="0" smtClean="0">
                <a:solidFill>
                  <a:srgbClr val="001D58"/>
                </a:solidFill>
                <a:latin typeface="Helvetica" charset="0"/>
                <a:ea typeface="Helvetica" charset="0"/>
                <a:cs typeface="Helvetica" charset="0"/>
              </a:rPr>
              <a:t>advanced nuclear Asian </a:t>
            </a:r>
            <a:r>
              <a:rPr lang="en-US" sz="2800" b="1" dirty="0">
                <a:solidFill>
                  <a:srgbClr val="001D58"/>
                </a:solidFill>
                <a:latin typeface="Helvetica" charset="0"/>
                <a:ea typeface="Helvetica" charset="0"/>
                <a:cs typeface="Helvetica" charset="0"/>
              </a:rPr>
              <a:t>states such as Japan, China and South Korea are expected to cooperate with Iran to </a:t>
            </a:r>
            <a:r>
              <a:rPr lang="en-US" sz="2800" b="1" dirty="0" smtClean="0">
                <a:solidFill>
                  <a:srgbClr val="001D58"/>
                </a:solidFill>
                <a:latin typeface="Helvetica" charset="0"/>
                <a:ea typeface="Helvetica" charset="0"/>
                <a:cs typeface="Helvetica" charset="0"/>
              </a:rPr>
              <a:t>enhance its nuclear energy capacities.</a:t>
            </a:r>
          </a:p>
          <a:p>
            <a:pPr marL="365760" lvl="1" indent="-256032">
              <a:spcBef>
                <a:spcPts val="400"/>
              </a:spcBef>
              <a:buSzPct val="68000"/>
              <a:buFont typeface="Wingdings 3"/>
              <a:buChar char=""/>
            </a:pPr>
            <a:endParaRPr lang="en-US" sz="2800" b="1" dirty="0">
              <a:solidFill>
                <a:srgbClr val="001D58"/>
              </a:solidFill>
              <a:latin typeface="Helvetica" charset="0"/>
              <a:ea typeface="Helvetica" charset="0"/>
              <a:cs typeface="Helvetica" charset="0"/>
            </a:endParaRPr>
          </a:p>
          <a:p>
            <a:pPr marL="365760" lvl="1" indent="-256032">
              <a:spcBef>
                <a:spcPts val="400"/>
              </a:spcBef>
              <a:buSzPct val="68000"/>
              <a:buFont typeface="Wingdings 3"/>
              <a:buChar char=""/>
            </a:pPr>
            <a:endParaRPr lang="en-US" sz="2200" b="1" u="sng" dirty="0" smtClean="0">
              <a:solidFill>
                <a:srgbClr val="FF0000"/>
              </a:solidFill>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23509772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a:bodyPr>
          <a:lstStyle/>
          <a:p>
            <a:pPr marL="109728" lvl="1" indent="0">
              <a:spcBef>
                <a:spcPts val="400"/>
              </a:spcBef>
              <a:buSzPct val="68000"/>
              <a:buNone/>
            </a:pPr>
            <a:r>
              <a:rPr lang="en-US" sz="2400" b="1" u="sng" dirty="0">
                <a:solidFill>
                  <a:srgbClr val="FF0000"/>
                </a:solidFill>
              </a:rPr>
              <a:t>1. Iran-EU </a:t>
            </a:r>
            <a:r>
              <a:rPr lang="en-US" sz="2400" b="1" u="sng" dirty="0" smtClean="0">
                <a:solidFill>
                  <a:srgbClr val="FF0000"/>
                </a:solidFill>
              </a:rPr>
              <a:t>Cooperation</a:t>
            </a:r>
            <a:endParaRPr lang="en-US" sz="2400" b="1" u="sng" dirty="0">
              <a:solidFill>
                <a:srgbClr val="FF0000"/>
              </a:solidFill>
            </a:endParaRPr>
          </a:p>
          <a:p>
            <a:pPr marL="365760" lvl="1" indent="-256032">
              <a:spcBef>
                <a:spcPts val="400"/>
              </a:spcBef>
              <a:buSzPct val="68000"/>
              <a:buFont typeface="Wingdings 3"/>
              <a:buChar char=""/>
            </a:pPr>
            <a:endParaRPr lang="en-GB" sz="2600" b="1" dirty="0" smtClean="0">
              <a:solidFill>
                <a:srgbClr val="001D58"/>
              </a:solidFill>
              <a:latin typeface="Helvetica" charset="0"/>
              <a:ea typeface="Helvetica" charset="0"/>
              <a:cs typeface="Helvetica" charset="0"/>
            </a:endParaRPr>
          </a:p>
          <a:p>
            <a:pPr marL="365760" lvl="1" indent="-256032">
              <a:spcBef>
                <a:spcPts val="400"/>
              </a:spcBef>
              <a:buSzPct val="68000"/>
              <a:buFont typeface="Wingdings 3"/>
              <a:buChar char=""/>
            </a:pPr>
            <a:r>
              <a:rPr lang="en-GB" sz="2600" b="1" dirty="0" smtClean="0">
                <a:solidFill>
                  <a:srgbClr val="001D58"/>
                </a:solidFill>
                <a:latin typeface="Helvetica" charset="0"/>
                <a:ea typeface="Helvetica" charset="0"/>
                <a:cs typeface="Helvetica" charset="0"/>
              </a:rPr>
              <a:t>The </a:t>
            </a:r>
            <a:r>
              <a:rPr lang="en-GB" sz="2600" b="1" dirty="0">
                <a:solidFill>
                  <a:srgbClr val="001D58"/>
                </a:solidFill>
                <a:latin typeface="Helvetica" charset="0"/>
                <a:ea typeface="Helvetica" charset="0"/>
                <a:cs typeface="Helvetica" charset="0"/>
              </a:rPr>
              <a:t>EU has a special responsibility as the leader of the negotiations that have produced the JCPoA. The annex III of the document provides for cooperation in the field of nuclear safety which covers, inter-alia</a:t>
            </a:r>
            <a:r>
              <a:rPr lang="en-GB" sz="2600" b="1" dirty="0" smtClean="0">
                <a:solidFill>
                  <a:srgbClr val="001D58"/>
                </a:solidFill>
                <a:latin typeface="Helvetica" charset="0"/>
                <a:ea typeface="Helvetica" charset="0"/>
                <a:cs typeface="Helvetica" charset="0"/>
              </a:rPr>
              <a:t>:</a:t>
            </a:r>
          </a:p>
          <a:p>
            <a:pPr marL="109728" lvl="1" indent="0">
              <a:spcBef>
                <a:spcPts val="400"/>
              </a:spcBef>
              <a:buSzPct val="68000"/>
              <a:buNone/>
            </a:pPr>
            <a:endParaRPr lang="en-US" sz="2600" b="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482732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fontScale="92500" lnSpcReduction="10000"/>
          </a:bodyPr>
          <a:lstStyle/>
          <a:p>
            <a:pPr marL="109728" lvl="1" indent="0">
              <a:spcBef>
                <a:spcPts val="400"/>
              </a:spcBef>
              <a:buSzPct val="68000"/>
              <a:buNone/>
            </a:pPr>
            <a:r>
              <a:rPr lang="en-US" sz="2400" b="1" u="sng" dirty="0" smtClean="0">
                <a:solidFill>
                  <a:srgbClr val="FF0000"/>
                </a:solidFill>
              </a:rPr>
              <a:t>1</a:t>
            </a:r>
            <a:r>
              <a:rPr lang="en-US" sz="2400" b="1" u="sng" dirty="0">
                <a:solidFill>
                  <a:srgbClr val="FF0000"/>
                </a:solidFill>
              </a:rPr>
              <a:t>. Iran-EU Cooperation </a:t>
            </a:r>
            <a:r>
              <a:rPr lang="en-US" sz="2400" b="1" u="sng" dirty="0">
                <a:solidFill>
                  <a:srgbClr val="FF0000"/>
                </a:solidFill>
                <a:sym typeface="Helvetica" charset="0"/>
              </a:rPr>
              <a:t>(</a:t>
            </a:r>
            <a:r>
              <a:rPr lang="en-US" sz="2400" b="1" u="sng" dirty="0">
                <a:solidFill>
                  <a:srgbClr val="FF0000"/>
                </a:solidFill>
              </a:rPr>
              <a:t>cont'd</a:t>
            </a:r>
            <a:r>
              <a:rPr lang="en-US" sz="2400" b="1" u="sng" dirty="0">
                <a:solidFill>
                  <a:srgbClr val="FF0000"/>
                </a:solidFill>
                <a:sym typeface="Helvetica" charset="0"/>
              </a:rPr>
              <a:t>)</a:t>
            </a:r>
            <a:endParaRPr lang="en-US" sz="2400" b="1" u="sng" dirty="0">
              <a:solidFill>
                <a:srgbClr val="FF0000"/>
              </a:solidFill>
            </a:endParaRPr>
          </a:p>
          <a:p>
            <a:pPr marL="850392" lvl="1" indent="-457200">
              <a:buFont typeface="+mj-lt"/>
              <a:buAutoNum type="alphaLcPeriod"/>
            </a:pPr>
            <a:r>
              <a:rPr lang="en-GB" sz="2100" b="1" dirty="0" smtClean="0">
                <a:solidFill>
                  <a:srgbClr val="001D58"/>
                </a:solidFill>
                <a:latin typeface="Helvetica" charset="0"/>
                <a:ea typeface="Helvetica" charset="0"/>
                <a:cs typeface="Helvetica" charset="0"/>
              </a:rPr>
              <a:t>Support </a:t>
            </a:r>
            <a:r>
              <a:rPr lang="en-GB" sz="2100" b="1" dirty="0">
                <a:solidFill>
                  <a:srgbClr val="001D58"/>
                </a:solidFill>
                <a:latin typeface="Helvetica" charset="0"/>
                <a:ea typeface="Helvetica" charset="0"/>
                <a:cs typeface="Helvetica" charset="0"/>
              </a:rPr>
              <a:t>to the </a:t>
            </a:r>
            <a:r>
              <a:rPr lang="en-GB" sz="2100" b="1" dirty="0" smtClean="0">
                <a:solidFill>
                  <a:srgbClr val="001D58"/>
                </a:solidFill>
                <a:latin typeface="Helvetica" charset="0"/>
                <a:ea typeface="Helvetica" charset="0"/>
                <a:cs typeface="Helvetica" charset="0"/>
              </a:rPr>
              <a:t>Iran Nuclear regulatory authority (INRA);</a:t>
            </a:r>
            <a:endParaRPr lang="en-GB" sz="2100" b="1" dirty="0" smtClean="0">
              <a:solidFill>
                <a:srgbClr val="001D58"/>
              </a:solidFill>
              <a:latin typeface="Helvetica" charset="0"/>
              <a:ea typeface="Helvetica" charset="0"/>
              <a:cs typeface="Helvetica" charset="0"/>
            </a:endParaRPr>
          </a:p>
          <a:p>
            <a:pPr marL="393192" lvl="1" indent="0">
              <a:buNone/>
            </a:pPr>
            <a:endParaRPr lang="en-GB" sz="2100" b="1" dirty="0" smtClean="0">
              <a:solidFill>
                <a:srgbClr val="001D58"/>
              </a:solidFill>
              <a:latin typeface="Helvetica" charset="0"/>
              <a:ea typeface="Helvetica" charset="0"/>
              <a:cs typeface="Helvetica" charset="0"/>
            </a:endParaRPr>
          </a:p>
          <a:p>
            <a:pPr lvl="2"/>
            <a:r>
              <a:rPr lang="en-GB" sz="2000" b="1" i="1" dirty="0">
                <a:solidFill>
                  <a:srgbClr val="001D58"/>
                </a:solidFill>
                <a:latin typeface="Helvetica" charset="0"/>
                <a:ea typeface="Helvetica" charset="0"/>
                <a:cs typeface="Helvetica" charset="0"/>
              </a:rPr>
              <a:t>To jointly review the regulatory framework in Iran against the EU and international standards, taking into account the lessons learned from the Fukushima </a:t>
            </a:r>
            <a:r>
              <a:rPr lang="en-GB" sz="2000" b="1" i="1" dirty="0" err="1">
                <a:solidFill>
                  <a:srgbClr val="001D58"/>
                </a:solidFill>
                <a:latin typeface="Helvetica" charset="0"/>
                <a:ea typeface="Helvetica" charset="0"/>
                <a:cs typeface="Helvetica" charset="0"/>
              </a:rPr>
              <a:t>Daichii</a:t>
            </a:r>
            <a:r>
              <a:rPr lang="en-GB" sz="2000" b="1" i="1" dirty="0">
                <a:solidFill>
                  <a:srgbClr val="001D58"/>
                </a:solidFill>
                <a:latin typeface="Helvetica" charset="0"/>
                <a:ea typeface="Helvetica" charset="0"/>
                <a:cs typeface="Helvetica" charset="0"/>
              </a:rPr>
              <a:t> accident</a:t>
            </a:r>
            <a:r>
              <a:rPr lang="en-GB" sz="2000" b="1" i="1" dirty="0" smtClean="0">
                <a:solidFill>
                  <a:srgbClr val="001D58"/>
                </a:solidFill>
                <a:latin typeface="Helvetica" charset="0"/>
                <a:ea typeface="Helvetica" charset="0"/>
                <a:cs typeface="Helvetica" charset="0"/>
              </a:rPr>
              <a:t>;</a:t>
            </a:r>
          </a:p>
          <a:p>
            <a:pPr lvl="2"/>
            <a:endParaRPr lang="en-US" sz="2000" b="1" i="1" dirty="0">
              <a:solidFill>
                <a:srgbClr val="001D58"/>
              </a:solidFill>
              <a:latin typeface="Helvetica" charset="0"/>
              <a:ea typeface="Helvetica" charset="0"/>
              <a:cs typeface="Helvetica" charset="0"/>
            </a:endParaRPr>
          </a:p>
          <a:p>
            <a:pPr lvl="2"/>
            <a:r>
              <a:rPr lang="en-GB" sz="2000" b="1" i="1" dirty="0">
                <a:solidFill>
                  <a:srgbClr val="001D58"/>
                </a:solidFill>
                <a:latin typeface="Helvetica" charset="0"/>
                <a:ea typeface="Helvetica" charset="0"/>
                <a:cs typeface="Helvetica" charset="0"/>
              </a:rPr>
              <a:t>To enhance technical capacity in the development of Probabilistic and Deterministic Safety Assessment</a:t>
            </a:r>
            <a:r>
              <a:rPr lang="en-GB" sz="2000" b="1" i="1" dirty="0" smtClean="0">
                <a:solidFill>
                  <a:srgbClr val="001D58"/>
                </a:solidFill>
                <a:latin typeface="Helvetica" charset="0"/>
                <a:ea typeface="Helvetica" charset="0"/>
                <a:cs typeface="Helvetica" charset="0"/>
              </a:rPr>
              <a:t>;</a:t>
            </a:r>
          </a:p>
          <a:p>
            <a:pPr lvl="2"/>
            <a:endParaRPr lang="en-US" sz="2000" b="1" i="1" dirty="0">
              <a:solidFill>
                <a:srgbClr val="001D58"/>
              </a:solidFill>
              <a:latin typeface="Helvetica" charset="0"/>
              <a:ea typeface="Helvetica" charset="0"/>
              <a:cs typeface="Helvetica" charset="0"/>
            </a:endParaRPr>
          </a:p>
          <a:p>
            <a:pPr lvl="2"/>
            <a:r>
              <a:rPr lang="en-GB" sz="2000" b="1" i="1" dirty="0">
                <a:solidFill>
                  <a:srgbClr val="001D58"/>
                </a:solidFill>
                <a:latin typeface="Helvetica" charset="0"/>
                <a:ea typeface="Helvetica" charset="0"/>
                <a:cs typeface="Helvetica" charset="0"/>
              </a:rPr>
              <a:t>To implement the European Stress Tests at the Bushehr Nuclear Power Plant with the NPP operator and support the review of the stress tests report by the Iranian Nuclear Regulatory.</a:t>
            </a:r>
            <a:endParaRPr lang="en-US" sz="2000" b="1" i="1" dirty="0">
              <a:solidFill>
                <a:srgbClr val="001D58"/>
              </a:solidFill>
              <a:latin typeface="Helvetica" charset="0"/>
              <a:ea typeface="Helvetica" charset="0"/>
              <a:cs typeface="Helvetica" charset="0"/>
            </a:endParaRPr>
          </a:p>
          <a:p>
            <a:pPr marL="850392" lvl="1" indent="-457200">
              <a:buFont typeface="+mj-lt"/>
              <a:buAutoNum type="alphaLcPeriod"/>
            </a:pPr>
            <a:endParaRPr lang="en-US" sz="2100" b="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32539624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fontScale="92500"/>
          </a:bodyPr>
          <a:lstStyle/>
          <a:p>
            <a:pPr marL="109728" lvl="1" indent="0">
              <a:spcBef>
                <a:spcPts val="400"/>
              </a:spcBef>
              <a:buSzPct val="68000"/>
              <a:buNone/>
            </a:pPr>
            <a:r>
              <a:rPr lang="en-US" sz="2400" b="1" u="sng" dirty="0" smtClean="0">
                <a:solidFill>
                  <a:srgbClr val="FF0000"/>
                </a:solidFill>
              </a:rPr>
              <a:t>1</a:t>
            </a:r>
            <a:r>
              <a:rPr lang="en-US" sz="2400" b="1" u="sng" dirty="0">
                <a:solidFill>
                  <a:srgbClr val="FF0000"/>
                </a:solidFill>
              </a:rPr>
              <a:t>. Iran-EU Cooperation </a:t>
            </a:r>
            <a:r>
              <a:rPr lang="en-US" sz="2400" b="1" u="sng" dirty="0">
                <a:solidFill>
                  <a:srgbClr val="FF0000"/>
                </a:solidFill>
                <a:sym typeface="Helvetica" charset="0"/>
              </a:rPr>
              <a:t>(</a:t>
            </a:r>
            <a:r>
              <a:rPr lang="en-US" sz="2400" b="1" u="sng" dirty="0">
                <a:solidFill>
                  <a:srgbClr val="FF0000"/>
                </a:solidFill>
              </a:rPr>
              <a:t>cont'd</a:t>
            </a:r>
            <a:r>
              <a:rPr lang="en-US" sz="2400" b="1" u="sng" dirty="0">
                <a:solidFill>
                  <a:srgbClr val="FF0000"/>
                </a:solidFill>
                <a:sym typeface="Helvetica" charset="0"/>
              </a:rPr>
              <a:t>)</a:t>
            </a:r>
            <a:endParaRPr lang="en-US" sz="2400" b="1" u="sng" dirty="0">
              <a:solidFill>
                <a:srgbClr val="FF0000"/>
              </a:solidFill>
            </a:endParaRPr>
          </a:p>
          <a:p>
            <a:pPr marL="850392" lvl="1" indent="-457200">
              <a:lnSpc>
                <a:spcPct val="110000"/>
              </a:lnSpc>
              <a:buFont typeface="+mj-lt"/>
              <a:buAutoNum type="alphaLcPeriod" startAt="2"/>
            </a:pPr>
            <a:r>
              <a:rPr lang="en-GB" sz="2100" b="1" dirty="0" smtClean="0">
                <a:solidFill>
                  <a:srgbClr val="001D58"/>
                </a:solidFill>
                <a:latin typeface="Helvetica" charset="0"/>
                <a:ea typeface="Helvetica" charset="0"/>
                <a:cs typeface="Helvetica" charset="0"/>
              </a:rPr>
              <a:t>Creation </a:t>
            </a:r>
            <a:r>
              <a:rPr lang="en-GB" sz="2100" b="1" dirty="0">
                <a:solidFill>
                  <a:srgbClr val="001D58"/>
                </a:solidFill>
                <a:latin typeface="Helvetica" charset="0"/>
                <a:ea typeface="Helvetica" charset="0"/>
                <a:cs typeface="Helvetica" charset="0"/>
              </a:rPr>
              <a:t>of a Nuclear Safety Centre</a:t>
            </a:r>
            <a:r>
              <a:rPr lang="en-GB" sz="2100" b="1" dirty="0" smtClean="0">
                <a:solidFill>
                  <a:srgbClr val="001D58"/>
                </a:solidFill>
                <a:latin typeface="Helvetica" charset="0"/>
                <a:ea typeface="Helvetica" charset="0"/>
                <a:cs typeface="Helvetica" charset="0"/>
              </a:rPr>
              <a:t>;</a:t>
            </a:r>
          </a:p>
          <a:p>
            <a:pPr marL="850392" lvl="1" indent="-457200">
              <a:lnSpc>
                <a:spcPct val="110000"/>
              </a:lnSpc>
              <a:buFont typeface="+mj-lt"/>
              <a:buAutoNum type="alphaLcPeriod" startAt="2"/>
            </a:pPr>
            <a:endParaRPr lang="en-US" sz="2100" b="1" dirty="0">
              <a:solidFill>
                <a:srgbClr val="001D58"/>
              </a:solidFill>
              <a:latin typeface="Helvetica" charset="0"/>
              <a:ea typeface="Helvetica" charset="0"/>
              <a:cs typeface="Helvetica" charset="0"/>
            </a:endParaRPr>
          </a:p>
          <a:p>
            <a:pPr lvl="2"/>
            <a:r>
              <a:rPr lang="en-GB" sz="2400" b="1" i="1" dirty="0" smtClean="0">
                <a:solidFill>
                  <a:srgbClr val="001D58"/>
                </a:solidFill>
                <a:latin typeface="Helvetica" charset="0"/>
                <a:ea typeface="Helvetica" charset="0"/>
                <a:cs typeface="Helvetica" charset="0"/>
              </a:rPr>
              <a:t>The </a:t>
            </a:r>
            <a:r>
              <a:rPr lang="en-GB" sz="2400" b="1" i="1" dirty="0">
                <a:solidFill>
                  <a:srgbClr val="001D58"/>
                </a:solidFill>
                <a:latin typeface="Helvetica" charset="0"/>
                <a:ea typeface="Helvetica" charset="0"/>
                <a:cs typeface="Helvetica" charset="0"/>
              </a:rPr>
              <a:t>intention of the Nuclear Safety Centre (NSC), is to support and facilitate technical and professional training and exchange of lessons-learned for reactor and facility operators, regulatory authority personnel and related supportive organisations</a:t>
            </a:r>
            <a:r>
              <a:rPr lang="en-GB" sz="2400" b="1" i="1" dirty="0" smtClean="0">
                <a:solidFill>
                  <a:srgbClr val="001D58"/>
                </a:solidFill>
                <a:latin typeface="Helvetica" charset="0"/>
                <a:ea typeface="Helvetica" charset="0"/>
                <a:cs typeface="Helvetica" charset="0"/>
              </a:rPr>
              <a:t>;</a:t>
            </a:r>
          </a:p>
          <a:p>
            <a:pPr lvl="2"/>
            <a:endParaRPr lang="en-GB" sz="2400" b="1" i="1" dirty="0">
              <a:solidFill>
                <a:srgbClr val="001D58"/>
              </a:solidFill>
              <a:latin typeface="Helvetica" charset="0"/>
              <a:ea typeface="Helvetica" charset="0"/>
              <a:cs typeface="Helvetica" charset="0"/>
            </a:endParaRPr>
          </a:p>
          <a:p>
            <a:pPr lvl="2"/>
            <a:r>
              <a:rPr lang="en-GB" sz="2400" b="1" i="1" dirty="0">
                <a:solidFill>
                  <a:srgbClr val="001D58"/>
                </a:solidFill>
                <a:latin typeface="Helvetica" charset="0"/>
                <a:ea typeface="Helvetica" charset="0"/>
                <a:cs typeface="Helvetica" charset="0"/>
              </a:rPr>
              <a:t>The establishment and development of the NSC </a:t>
            </a:r>
            <a:r>
              <a:rPr lang="en-GB" sz="2400" b="1" i="1" dirty="0" smtClean="0">
                <a:solidFill>
                  <a:srgbClr val="001D58"/>
                </a:solidFill>
                <a:latin typeface="Helvetica" charset="0"/>
                <a:ea typeface="Helvetica" charset="0"/>
                <a:cs typeface="Helvetica" charset="0"/>
              </a:rPr>
              <a:t>has </a:t>
            </a:r>
            <a:r>
              <a:rPr lang="en-GB" sz="2400" b="1" i="1" dirty="0">
                <a:solidFill>
                  <a:srgbClr val="001D58"/>
                </a:solidFill>
                <a:latin typeface="Helvetica" charset="0"/>
                <a:ea typeface="Helvetica" charset="0"/>
                <a:cs typeface="Helvetica" charset="0"/>
              </a:rPr>
              <a:t>also </a:t>
            </a:r>
            <a:r>
              <a:rPr lang="en-GB" sz="2400" b="1" i="1" dirty="0" smtClean="0">
                <a:solidFill>
                  <a:srgbClr val="001D58"/>
                </a:solidFill>
                <a:latin typeface="Helvetica" charset="0"/>
                <a:ea typeface="Helvetica" charset="0"/>
                <a:cs typeface="Helvetica" charset="0"/>
              </a:rPr>
              <a:t>a </a:t>
            </a:r>
            <a:r>
              <a:rPr lang="en-GB" sz="2400" b="1" i="1" dirty="0">
                <a:solidFill>
                  <a:srgbClr val="001D58"/>
                </a:solidFill>
                <a:latin typeface="Helvetica" charset="0"/>
                <a:ea typeface="Helvetica" charset="0"/>
                <a:cs typeface="Helvetica" charset="0"/>
              </a:rPr>
              <a:t>future role to function as the TSO for INRA. </a:t>
            </a: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42803963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a:bodyPr>
          <a:lstStyle/>
          <a:p>
            <a:pPr marL="109728" lvl="1" indent="0">
              <a:spcBef>
                <a:spcPts val="400"/>
              </a:spcBef>
              <a:buSzPct val="68000"/>
              <a:buNone/>
            </a:pPr>
            <a:r>
              <a:rPr lang="en-US" sz="2400" b="1" u="sng" dirty="0" smtClean="0">
                <a:solidFill>
                  <a:srgbClr val="FF0000"/>
                </a:solidFill>
              </a:rPr>
              <a:t>1</a:t>
            </a:r>
            <a:r>
              <a:rPr lang="en-US" sz="2400" b="1" u="sng" dirty="0">
                <a:solidFill>
                  <a:srgbClr val="FF0000"/>
                </a:solidFill>
              </a:rPr>
              <a:t>. Iran-EU Cooperation </a:t>
            </a:r>
            <a:r>
              <a:rPr lang="en-US" sz="2400" b="1" u="sng" dirty="0">
                <a:solidFill>
                  <a:srgbClr val="FF0000"/>
                </a:solidFill>
                <a:sym typeface="Helvetica" charset="0"/>
              </a:rPr>
              <a:t>(</a:t>
            </a:r>
            <a:r>
              <a:rPr lang="en-US" sz="2400" b="1" u="sng" dirty="0">
                <a:solidFill>
                  <a:srgbClr val="FF0000"/>
                </a:solidFill>
              </a:rPr>
              <a:t>cont'd</a:t>
            </a:r>
            <a:r>
              <a:rPr lang="en-US" sz="2400" b="1" u="sng" dirty="0">
                <a:solidFill>
                  <a:srgbClr val="FF0000"/>
                </a:solidFill>
                <a:sym typeface="Helvetica" charset="0"/>
              </a:rPr>
              <a:t>)</a:t>
            </a:r>
            <a:endParaRPr lang="en-US" sz="2400" b="1" u="sng" dirty="0">
              <a:solidFill>
                <a:srgbClr val="FF0000"/>
              </a:solidFill>
            </a:endParaRPr>
          </a:p>
          <a:p>
            <a:pPr marL="850392" lvl="1" indent="-457200">
              <a:lnSpc>
                <a:spcPct val="110000"/>
              </a:lnSpc>
              <a:buFont typeface="+mj-lt"/>
              <a:buAutoNum type="alphaLcPeriod" startAt="3"/>
            </a:pPr>
            <a:r>
              <a:rPr lang="en-GB" sz="2100" b="1" dirty="0" smtClean="0">
                <a:solidFill>
                  <a:srgbClr val="001D58"/>
                </a:solidFill>
                <a:latin typeface="Helvetica" charset="0"/>
                <a:ea typeface="Helvetica" charset="0"/>
                <a:cs typeface="Helvetica" charset="0"/>
              </a:rPr>
              <a:t>Training </a:t>
            </a:r>
            <a:r>
              <a:rPr lang="en-GB" sz="2100" b="1" dirty="0">
                <a:solidFill>
                  <a:srgbClr val="001D58"/>
                </a:solidFill>
                <a:latin typeface="Helvetica" charset="0"/>
                <a:ea typeface="Helvetica" charset="0"/>
                <a:cs typeface="Helvetica" charset="0"/>
              </a:rPr>
              <a:t>and tutoring activities</a:t>
            </a:r>
            <a:r>
              <a:rPr lang="en-GB" sz="2100" b="1" dirty="0" smtClean="0">
                <a:solidFill>
                  <a:srgbClr val="001D58"/>
                </a:solidFill>
                <a:latin typeface="Helvetica" charset="0"/>
                <a:ea typeface="Helvetica" charset="0"/>
                <a:cs typeface="Helvetica" charset="0"/>
              </a:rPr>
              <a:t>;</a:t>
            </a:r>
          </a:p>
          <a:p>
            <a:pPr marL="109728" indent="0">
              <a:buNone/>
            </a:pPr>
            <a:endParaRPr lang="en-GB" sz="2000" b="1" i="1" dirty="0" smtClean="0">
              <a:solidFill>
                <a:srgbClr val="001D58"/>
              </a:solidFill>
              <a:latin typeface="Helvetica" charset="0"/>
              <a:ea typeface="Helvetica" charset="0"/>
              <a:cs typeface="Helvetica" charset="0"/>
            </a:endParaRPr>
          </a:p>
          <a:p>
            <a:pPr marL="365760" lvl="1" indent="0">
              <a:buNone/>
            </a:pPr>
            <a:r>
              <a:rPr lang="en-GB" sz="2000" b="1" i="1" dirty="0" smtClean="0">
                <a:solidFill>
                  <a:srgbClr val="001D58"/>
                </a:solidFill>
                <a:latin typeface="Helvetica" charset="0"/>
                <a:ea typeface="Helvetica" charset="0"/>
                <a:cs typeface="Helvetica" charset="0"/>
              </a:rPr>
              <a:t>Participation </a:t>
            </a:r>
            <a:r>
              <a:rPr lang="en-GB" sz="2000" b="1" i="1" dirty="0">
                <a:solidFill>
                  <a:srgbClr val="001D58"/>
                </a:solidFill>
                <a:latin typeface="Helvetica" charset="0"/>
                <a:ea typeface="Helvetica" charset="0"/>
                <a:cs typeface="Helvetica" charset="0"/>
              </a:rPr>
              <a:t>of Iranian </a:t>
            </a:r>
            <a:r>
              <a:rPr lang="en-GB" sz="2000" b="1" i="1" dirty="0" smtClean="0">
                <a:solidFill>
                  <a:srgbClr val="001D58"/>
                </a:solidFill>
                <a:latin typeface="Helvetica" charset="0"/>
                <a:ea typeface="Helvetica" charset="0"/>
                <a:cs typeface="Helvetica" charset="0"/>
              </a:rPr>
              <a:t>staff </a:t>
            </a:r>
            <a:r>
              <a:rPr lang="en-GB" sz="2000" b="1" i="1" dirty="0">
                <a:solidFill>
                  <a:srgbClr val="001D58"/>
                </a:solidFill>
                <a:latin typeface="Helvetica" charset="0"/>
                <a:ea typeface="Helvetica" charset="0"/>
                <a:cs typeface="Helvetica" charset="0"/>
              </a:rPr>
              <a:t>in training courses and tutoring at EU </a:t>
            </a:r>
            <a:r>
              <a:rPr lang="en-GB" sz="2000" b="1" i="1" dirty="0" smtClean="0">
                <a:solidFill>
                  <a:srgbClr val="001D58"/>
                </a:solidFill>
                <a:latin typeface="Helvetica" charset="0"/>
                <a:ea typeface="Helvetica" charset="0"/>
                <a:cs typeface="Helvetica" charset="0"/>
              </a:rPr>
              <a:t>organisations through scientific </a:t>
            </a:r>
            <a:r>
              <a:rPr lang="en-GB" sz="2000" b="1" i="1" dirty="0">
                <a:solidFill>
                  <a:srgbClr val="001D58"/>
                </a:solidFill>
                <a:latin typeface="Helvetica" charset="0"/>
                <a:ea typeface="Helvetica" charset="0"/>
                <a:cs typeface="Helvetica" charset="0"/>
              </a:rPr>
              <a:t>visit and on-the job training </a:t>
            </a:r>
            <a:r>
              <a:rPr lang="en-GB" sz="2000" b="1" i="1" dirty="0" smtClean="0">
                <a:solidFill>
                  <a:srgbClr val="001D58"/>
                </a:solidFill>
                <a:latin typeface="Helvetica" charset="0"/>
                <a:ea typeface="Helvetica" charset="0"/>
                <a:cs typeface="Helvetica" charset="0"/>
              </a:rPr>
              <a:t>in the </a:t>
            </a:r>
            <a:r>
              <a:rPr lang="en-GB" sz="2000" b="1" i="1" dirty="0">
                <a:solidFill>
                  <a:srgbClr val="001D58"/>
                </a:solidFill>
                <a:latin typeface="Helvetica" charset="0"/>
                <a:ea typeface="Helvetica" charset="0"/>
                <a:cs typeface="Helvetica" charset="0"/>
              </a:rPr>
              <a:t>following </a:t>
            </a:r>
            <a:r>
              <a:rPr lang="en-GB" sz="2000" b="1" i="1" dirty="0" smtClean="0">
                <a:solidFill>
                  <a:srgbClr val="001D58"/>
                </a:solidFill>
                <a:latin typeface="Helvetica" charset="0"/>
                <a:ea typeface="Helvetica" charset="0"/>
                <a:cs typeface="Helvetica" charset="0"/>
              </a:rPr>
              <a:t>topics</a:t>
            </a:r>
            <a:r>
              <a:rPr lang="en-GB" sz="2000" b="1" i="1" dirty="0" smtClean="0">
                <a:solidFill>
                  <a:srgbClr val="001D58"/>
                </a:solidFill>
                <a:latin typeface="Helvetica" charset="0"/>
                <a:ea typeface="Helvetica" charset="0"/>
                <a:cs typeface="Helvetica" charset="0"/>
              </a:rPr>
              <a:t>:</a:t>
            </a:r>
          </a:p>
          <a:p>
            <a:pPr marL="365760" lvl="1" indent="0">
              <a:buNone/>
            </a:pPr>
            <a:endParaRPr lang="en-GB" sz="1600" b="1" i="1" dirty="0" smtClean="0">
              <a:solidFill>
                <a:srgbClr val="001D58"/>
              </a:solidFill>
              <a:latin typeface="Helvetica" charset="0"/>
              <a:ea typeface="Helvetica" charset="0"/>
              <a:cs typeface="Helvetica" charset="0"/>
            </a:endParaRPr>
          </a:p>
          <a:p>
            <a:pPr lvl="1"/>
            <a:r>
              <a:rPr lang="en-GB" sz="2000" b="1" i="1" dirty="0" smtClean="0">
                <a:solidFill>
                  <a:srgbClr val="001D58"/>
                </a:solidFill>
                <a:latin typeface="Helvetica" charset="0"/>
                <a:ea typeface="Helvetica" charset="0"/>
                <a:cs typeface="Helvetica" charset="0"/>
              </a:rPr>
              <a:t>Environmental </a:t>
            </a:r>
            <a:r>
              <a:rPr lang="en-GB" sz="2000" b="1" i="1" dirty="0">
                <a:solidFill>
                  <a:srgbClr val="001D58"/>
                </a:solidFill>
                <a:latin typeface="Helvetica" charset="0"/>
                <a:ea typeface="Helvetica" charset="0"/>
                <a:cs typeface="Helvetica" charset="0"/>
              </a:rPr>
              <a:t>Monitoring;</a:t>
            </a:r>
            <a:endParaRPr lang="en-US" sz="2000" b="1" i="1" dirty="0">
              <a:solidFill>
                <a:srgbClr val="001D58"/>
              </a:solidFill>
              <a:latin typeface="Helvetica" charset="0"/>
              <a:ea typeface="Helvetica" charset="0"/>
              <a:cs typeface="Helvetica" charset="0"/>
            </a:endParaRPr>
          </a:p>
          <a:p>
            <a:pPr lvl="1"/>
            <a:r>
              <a:rPr lang="en-GB" sz="2000" b="1" i="1" dirty="0">
                <a:solidFill>
                  <a:srgbClr val="001D58"/>
                </a:solidFill>
                <a:latin typeface="Helvetica" charset="0"/>
                <a:ea typeface="Helvetica" charset="0"/>
                <a:cs typeface="Helvetica" charset="0"/>
              </a:rPr>
              <a:t>Security-related issues for NPPs, e.g. during fuel </a:t>
            </a:r>
            <a:r>
              <a:rPr lang="en-GB" sz="2000" b="1" i="1" dirty="0" smtClean="0">
                <a:solidFill>
                  <a:srgbClr val="001D58"/>
                </a:solidFill>
                <a:latin typeface="Helvetica" charset="0"/>
                <a:ea typeface="Helvetica" charset="0"/>
                <a:cs typeface="Helvetica" charset="0"/>
              </a:rPr>
              <a:t>handling;</a:t>
            </a:r>
            <a:endParaRPr lang="en-US" sz="2000" b="1" i="1" dirty="0">
              <a:solidFill>
                <a:srgbClr val="001D58"/>
              </a:solidFill>
              <a:latin typeface="Helvetica" charset="0"/>
              <a:ea typeface="Helvetica" charset="0"/>
              <a:cs typeface="Helvetica" charset="0"/>
            </a:endParaRPr>
          </a:p>
          <a:p>
            <a:pPr lvl="1"/>
            <a:r>
              <a:rPr lang="en-GB" sz="2000" b="1" i="1" dirty="0">
                <a:solidFill>
                  <a:srgbClr val="001D58"/>
                </a:solidFill>
                <a:latin typeface="Helvetica" charset="0"/>
                <a:ea typeface="Helvetica" charset="0"/>
                <a:cs typeface="Helvetica" charset="0"/>
              </a:rPr>
              <a:t>Joint-inspection during operation of NPPs</a:t>
            </a:r>
            <a:r>
              <a:rPr lang="en-GB" sz="2000" b="1" i="1" dirty="0" smtClean="0">
                <a:solidFill>
                  <a:srgbClr val="001D58"/>
                </a:solidFill>
                <a:latin typeface="Helvetica" charset="0"/>
                <a:ea typeface="Helvetica" charset="0"/>
                <a:cs typeface="Helvetica" charset="0"/>
              </a:rPr>
              <a:t>;</a:t>
            </a:r>
          </a:p>
          <a:p>
            <a:pPr lvl="1"/>
            <a:r>
              <a:rPr lang="en-GB" sz="2000" b="1" i="1" dirty="0" smtClean="0">
                <a:solidFill>
                  <a:srgbClr val="001D58"/>
                </a:solidFill>
                <a:latin typeface="Helvetica" charset="0"/>
                <a:ea typeface="Helvetica" charset="0"/>
                <a:cs typeface="Helvetica" charset="0"/>
              </a:rPr>
              <a:t>Nuclear safeguard and non-proliferation.</a:t>
            </a:r>
            <a:endParaRPr lang="en-GB" sz="2000" b="1" i="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2821135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lnSpcReduction="10000"/>
          </a:bodyPr>
          <a:lstStyle/>
          <a:p>
            <a:pPr marL="109728" lvl="1" indent="0">
              <a:spcBef>
                <a:spcPts val="400"/>
              </a:spcBef>
              <a:buSzPct val="68000"/>
              <a:buNone/>
            </a:pPr>
            <a:r>
              <a:rPr lang="en-US" sz="2200" b="1" u="sng" dirty="0">
                <a:solidFill>
                  <a:srgbClr val="FF0000"/>
                </a:solidFill>
              </a:rPr>
              <a:t>1. Iran-EU Cooperation </a:t>
            </a:r>
            <a:r>
              <a:rPr lang="en-US" sz="2200" b="1" u="sng" dirty="0">
                <a:solidFill>
                  <a:srgbClr val="FF0000"/>
                </a:solidFill>
                <a:sym typeface="Helvetica" charset="0"/>
              </a:rPr>
              <a:t>(</a:t>
            </a:r>
            <a:r>
              <a:rPr lang="en-US" sz="2200" b="1" u="sng" dirty="0">
                <a:solidFill>
                  <a:srgbClr val="FF0000"/>
                </a:solidFill>
              </a:rPr>
              <a:t>cont'd</a:t>
            </a:r>
            <a:r>
              <a:rPr lang="en-US" sz="2200" b="1" u="sng" dirty="0">
                <a:solidFill>
                  <a:srgbClr val="FF0000"/>
                </a:solidFill>
                <a:sym typeface="Helvetica" charset="0"/>
              </a:rPr>
              <a:t>)</a:t>
            </a:r>
            <a:endParaRPr lang="en-US" sz="2200" b="1" u="sng" dirty="0">
              <a:solidFill>
                <a:srgbClr val="FF0000"/>
              </a:solidFill>
            </a:endParaRPr>
          </a:p>
          <a:p>
            <a:pPr marL="850392" lvl="1" indent="-457200">
              <a:lnSpc>
                <a:spcPct val="110000"/>
              </a:lnSpc>
              <a:buSzPct val="80000"/>
              <a:buFont typeface="+mj-lt"/>
              <a:buAutoNum type="alphaLcPeriod" startAt="4"/>
            </a:pPr>
            <a:r>
              <a:rPr lang="en-GB" sz="2100" b="1" dirty="0">
                <a:solidFill>
                  <a:srgbClr val="001D58"/>
                </a:solidFill>
                <a:latin typeface="Helvetica" charset="0"/>
                <a:ea typeface="Helvetica" charset="0"/>
                <a:cs typeface="Helvetica" charset="0"/>
              </a:rPr>
              <a:t>Other issues;</a:t>
            </a:r>
            <a:endParaRPr lang="en-GB" sz="2100" b="1" dirty="0">
              <a:solidFill>
                <a:srgbClr val="001D58"/>
              </a:solidFill>
              <a:latin typeface="Helvetica" charset="0"/>
              <a:ea typeface="Helvetica" charset="0"/>
              <a:cs typeface="Helvetica" charset="0"/>
            </a:endParaRPr>
          </a:p>
          <a:p>
            <a:pPr marL="109728" lvl="1" indent="0">
              <a:spcBef>
                <a:spcPts val="400"/>
              </a:spcBef>
              <a:buSzPct val="68000"/>
              <a:buNone/>
            </a:pPr>
            <a:endParaRPr lang="en-US" sz="2200" b="1" u="sng" dirty="0" smtClean="0">
              <a:solidFill>
                <a:srgbClr val="FF0000"/>
              </a:solidFill>
            </a:endParaRPr>
          </a:p>
          <a:p>
            <a:pPr marL="804672" lvl="2" indent="-457200">
              <a:spcBef>
                <a:spcPts val="400"/>
              </a:spcBef>
              <a:buSzPct val="68000"/>
              <a:buFont typeface="Wingdings" pitchFamily="2" charset="2"/>
              <a:buChar char="Ø"/>
            </a:pPr>
            <a:r>
              <a:rPr lang="en-US" sz="2200" b="1" dirty="0">
                <a:solidFill>
                  <a:srgbClr val="001D58"/>
                </a:solidFill>
                <a:latin typeface="Helvetica" charset="0"/>
                <a:ea typeface="Helvetica" charset="0"/>
                <a:cs typeface="Helvetica" charset="0"/>
              </a:rPr>
              <a:t>To </a:t>
            </a:r>
            <a:r>
              <a:rPr lang="en-US" sz="2200" b="1" dirty="0" smtClean="0">
                <a:solidFill>
                  <a:srgbClr val="001D58"/>
                </a:solidFill>
                <a:latin typeface="Helvetica" charset="0"/>
                <a:ea typeface="Helvetica" charset="0"/>
                <a:cs typeface="Helvetica" charset="0"/>
              </a:rPr>
              <a:t>supply </a:t>
            </a:r>
            <a:r>
              <a:rPr lang="en-US" sz="2200" b="1" dirty="0">
                <a:solidFill>
                  <a:srgbClr val="001D58"/>
                </a:solidFill>
                <a:latin typeface="Helvetica" charset="0"/>
                <a:ea typeface="Helvetica" charset="0"/>
                <a:cs typeface="Helvetica" charset="0"/>
              </a:rPr>
              <a:t>of valid codes, instruments and equipment related to nuclear safety</a:t>
            </a:r>
            <a:r>
              <a:rPr lang="en-US" sz="2200" b="1" dirty="0" smtClean="0">
                <a:solidFill>
                  <a:srgbClr val="001D58"/>
                </a:solidFill>
                <a:latin typeface="Helvetica" charset="0"/>
                <a:ea typeface="Helvetica" charset="0"/>
                <a:cs typeface="Helvetica" charset="0"/>
              </a:rPr>
              <a:t>;</a:t>
            </a:r>
          </a:p>
          <a:p>
            <a:pPr marL="804672" lvl="2" indent="-457200">
              <a:spcBef>
                <a:spcPts val="400"/>
              </a:spcBef>
              <a:buSzPct val="68000"/>
              <a:buFont typeface="Wingdings" pitchFamily="2" charset="2"/>
              <a:buChar char="Ø"/>
            </a:pPr>
            <a:r>
              <a:rPr lang="en-US" sz="2200" b="1" dirty="0" smtClean="0">
                <a:solidFill>
                  <a:srgbClr val="001D58"/>
                </a:solidFill>
                <a:latin typeface="Helvetica" charset="0"/>
                <a:ea typeface="Helvetica" charset="0"/>
                <a:cs typeface="Helvetica" charset="0"/>
              </a:rPr>
              <a:t>To co-operate in the civil nuclear field include joint fission and fusion research activities, as well as possible regional/international nuclear safety conference and nuclear business forum;</a:t>
            </a:r>
            <a:endParaRPr lang="en-US" sz="2200" b="1" dirty="0">
              <a:solidFill>
                <a:srgbClr val="001D58"/>
              </a:solidFill>
              <a:latin typeface="Helvetica" charset="0"/>
              <a:ea typeface="Helvetica" charset="0"/>
              <a:cs typeface="Helvetica" charset="0"/>
            </a:endParaRPr>
          </a:p>
          <a:p>
            <a:pPr marL="804672" lvl="2" indent="-457200">
              <a:spcBef>
                <a:spcPts val="400"/>
              </a:spcBef>
              <a:buSzPct val="68000"/>
              <a:buFont typeface="Wingdings" pitchFamily="2" charset="2"/>
              <a:buChar char="Ø"/>
            </a:pPr>
            <a:r>
              <a:rPr lang="en-US" sz="2200" b="1" dirty="0" smtClean="0">
                <a:solidFill>
                  <a:srgbClr val="001D58"/>
                </a:solidFill>
                <a:latin typeface="Helvetica" charset="0"/>
                <a:ea typeface="Helvetica" charset="0"/>
                <a:cs typeface="Helvetica" charset="0"/>
              </a:rPr>
              <a:t>To enhance </a:t>
            </a:r>
            <a:r>
              <a:rPr lang="en-US" sz="2200" b="1" dirty="0">
                <a:solidFill>
                  <a:srgbClr val="001D58"/>
                </a:solidFill>
                <a:latin typeface="Helvetica" charset="0"/>
                <a:ea typeface="Helvetica" charset="0"/>
                <a:cs typeface="Helvetica" charset="0"/>
              </a:rPr>
              <a:t>and strengthen </a:t>
            </a:r>
            <a:r>
              <a:rPr lang="en-US" sz="2200" b="1" dirty="0" smtClean="0">
                <a:solidFill>
                  <a:srgbClr val="001D58"/>
                </a:solidFill>
                <a:latin typeface="Helvetica" charset="0"/>
                <a:ea typeface="Helvetica" charset="0"/>
                <a:cs typeface="Helvetica" charset="0"/>
              </a:rPr>
              <a:t>Iran’s domestic </a:t>
            </a:r>
            <a:r>
              <a:rPr lang="en-US" sz="2200" b="1" dirty="0">
                <a:solidFill>
                  <a:srgbClr val="001D58"/>
                </a:solidFill>
                <a:latin typeface="Helvetica" charset="0"/>
                <a:ea typeface="Helvetica" charset="0"/>
                <a:cs typeface="Helvetica" charset="0"/>
              </a:rPr>
              <a:t>emergency preparedness and severe accident management </a:t>
            </a:r>
            <a:r>
              <a:rPr lang="en-US" sz="2200" b="1" dirty="0" smtClean="0">
                <a:solidFill>
                  <a:srgbClr val="001D58"/>
                </a:solidFill>
                <a:latin typeface="Helvetica" charset="0"/>
                <a:ea typeface="Helvetica" charset="0"/>
                <a:cs typeface="Helvetica" charset="0"/>
              </a:rPr>
              <a:t>capability</a:t>
            </a:r>
            <a:r>
              <a:rPr lang="en-US" sz="2200" b="1" dirty="0">
                <a:solidFill>
                  <a:srgbClr val="001D58"/>
                </a:solidFill>
                <a:latin typeface="Helvetica" charset="0"/>
                <a:ea typeface="Helvetica" charset="0"/>
                <a:cs typeface="Helvetica" charset="0"/>
              </a:rPr>
              <a:t>.</a:t>
            </a:r>
            <a:endParaRPr lang="en-US" sz="2200" b="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8181919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a:bodyPr>
          <a:lstStyle/>
          <a:p>
            <a:pPr marL="109728" lvl="1" indent="0">
              <a:spcBef>
                <a:spcPts val="400"/>
              </a:spcBef>
              <a:buSzPct val="68000"/>
              <a:buNone/>
            </a:pPr>
            <a:r>
              <a:rPr lang="en-US" sz="2200" b="1" u="sng" dirty="0" smtClean="0">
                <a:solidFill>
                  <a:srgbClr val="FF0000"/>
                </a:solidFill>
              </a:rPr>
              <a:t>2. Iran-China </a:t>
            </a:r>
            <a:r>
              <a:rPr lang="en-US" sz="2200" b="1" u="sng" dirty="0">
                <a:solidFill>
                  <a:srgbClr val="FF0000"/>
                </a:solidFill>
              </a:rPr>
              <a:t>Cooperation</a:t>
            </a:r>
          </a:p>
          <a:p>
            <a:pPr marL="566928" lvl="1" indent="-457200">
              <a:spcBef>
                <a:spcPts val="400"/>
              </a:spcBef>
              <a:buSzPct val="68000"/>
              <a:buFont typeface="Wingdings" pitchFamily="2" charset="2"/>
              <a:buChar char="Ø"/>
            </a:pPr>
            <a:endParaRPr lang="en-US" sz="2600" b="1" dirty="0" smtClean="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Redesigning and modernization </a:t>
            </a:r>
            <a:r>
              <a:rPr lang="en-US" sz="2400" b="1" dirty="0">
                <a:solidFill>
                  <a:srgbClr val="001D58"/>
                </a:solidFill>
                <a:latin typeface="Helvetica" charset="0"/>
                <a:ea typeface="Helvetica" charset="0"/>
                <a:cs typeface="Helvetica" charset="0"/>
              </a:rPr>
              <a:t>of the Arak heavy water </a:t>
            </a:r>
            <a:r>
              <a:rPr lang="en-US" sz="2400" b="1" dirty="0" smtClean="0">
                <a:solidFill>
                  <a:srgbClr val="001D58"/>
                </a:solidFill>
                <a:latin typeface="Helvetica" charset="0"/>
                <a:ea typeface="Helvetica" charset="0"/>
                <a:cs typeface="Helvetica" charset="0"/>
              </a:rPr>
              <a:t>reactor;</a:t>
            </a:r>
          </a:p>
          <a:p>
            <a:pPr marL="566928" lvl="1" indent="-457200">
              <a:spcBef>
                <a:spcPts val="400"/>
              </a:spcBef>
              <a:buSzPct val="68000"/>
              <a:buFont typeface="Wingdings" pitchFamily="2" charset="2"/>
              <a:buChar char="Ø"/>
            </a:pPr>
            <a:endParaRPr lang="en-US" sz="2400" b="1" dirty="0" smtClean="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Construction </a:t>
            </a:r>
            <a:r>
              <a:rPr lang="en-US" sz="2400" b="1" dirty="0">
                <a:solidFill>
                  <a:srgbClr val="001D58"/>
                </a:solidFill>
                <a:latin typeface="Helvetica" charset="0"/>
                <a:ea typeface="Helvetica" charset="0"/>
                <a:cs typeface="Helvetica" charset="0"/>
              </a:rPr>
              <a:t>of </a:t>
            </a:r>
            <a:r>
              <a:rPr lang="en-US" sz="2400" b="1" dirty="0" smtClean="0">
                <a:solidFill>
                  <a:srgbClr val="001D58"/>
                </a:solidFill>
                <a:latin typeface="Helvetica" charset="0"/>
                <a:ea typeface="Helvetica" charset="0"/>
                <a:cs typeface="Helvetica" charset="0"/>
              </a:rPr>
              <a:t>two 100- Megawatt </a:t>
            </a:r>
            <a:r>
              <a:rPr lang="en-US" sz="2400" b="1" dirty="0">
                <a:solidFill>
                  <a:srgbClr val="001D58"/>
                </a:solidFill>
                <a:latin typeface="Helvetica" charset="0"/>
                <a:ea typeface="Helvetica" charset="0"/>
                <a:cs typeface="Helvetica" charset="0"/>
              </a:rPr>
              <a:t>power </a:t>
            </a:r>
            <a:r>
              <a:rPr lang="en-US" sz="2400" b="1" dirty="0" smtClean="0">
                <a:solidFill>
                  <a:srgbClr val="001D58"/>
                </a:solidFill>
                <a:latin typeface="Helvetica" charset="0"/>
                <a:ea typeface="Helvetica" charset="0"/>
                <a:cs typeface="Helvetica" charset="0"/>
              </a:rPr>
              <a:t>plants (ACP-100).</a:t>
            </a:r>
          </a:p>
          <a:p>
            <a:pPr marL="566928" lvl="1" indent="-457200">
              <a:spcBef>
                <a:spcPts val="400"/>
              </a:spcBef>
              <a:buSzPct val="68000"/>
              <a:buFont typeface="Wingdings" pitchFamily="2" charset="2"/>
              <a:buChar char="Ø"/>
            </a:pPr>
            <a:endParaRPr lang="en-US" sz="26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800" b="1" dirty="0" smtClean="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411537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defTabSz="649288">
              <a:spcBef>
                <a:spcPts val="600"/>
              </a:spcBef>
              <a:buSzPct val="115000"/>
              <a:buFont typeface="Wingdings" pitchFamily="2" charset="2"/>
              <a:buChar char="Ø"/>
            </a:pPr>
            <a:r>
              <a:rPr lang="en-US" b="1" dirty="0" smtClean="0">
                <a:solidFill>
                  <a:srgbClr val="001D58"/>
                </a:solidFill>
                <a:latin typeface="Helvetica" charset="0"/>
                <a:ea typeface="Helvetica" charset="0"/>
                <a:cs typeface="Helvetica" charset="0"/>
                <a:sym typeface="Helvetica" charset="0"/>
              </a:rPr>
              <a:t>Introduction</a:t>
            </a:r>
          </a:p>
          <a:p>
            <a:pPr defTabSz="649288">
              <a:spcBef>
                <a:spcPts val="600"/>
              </a:spcBef>
              <a:buSzPct val="115000"/>
              <a:buFont typeface="Wingdings" pitchFamily="2" charset="2"/>
              <a:buChar char="Ø"/>
            </a:pPr>
            <a:r>
              <a:rPr lang="en-US" b="1" dirty="0" smtClean="0">
                <a:solidFill>
                  <a:srgbClr val="001D58"/>
                </a:solidFill>
                <a:latin typeface="Helvetica" charset="0"/>
                <a:ea typeface="Helvetica" charset="0"/>
                <a:cs typeface="Helvetica" charset="0"/>
                <a:sym typeface="Helvetica" charset="0"/>
              </a:rPr>
              <a:t>Nuclear Energy Perspective in the World</a:t>
            </a:r>
          </a:p>
          <a:p>
            <a:pPr defTabSz="649288">
              <a:spcBef>
                <a:spcPts val="600"/>
              </a:spcBef>
              <a:buSzPct val="115000"/>
              <a:buFont typeface="Wingdings" pitchFamily="2" charset="2"/>
              <a:buChar char="Ø"/>
            </a:pPr>
            <a:r>
              <a:rPr lang="en-US" b="1" dirty="0" smtClean="0">
                <a:solidFill>
                  <a:srgbClr val="001D58"/>
                </a:solidFill>
                <a:latin typeface="Helvetica" charset="0"/>
                <a:ea typeface="Helvetica" charset="0"/>
                <a:cs typeface="Helvetica" charset="0"/>
                <a:sym typeface="Helvetica" charset="0"/>
              </a:rPr>
              <a:t>Rising Demand for the Nuclear Energy in Middle East &amp; North Africa</a:t>
            </a:r>
          </a:p>
          <a:p>
            <a:pPr defTabSz="649288">
              <a:spcBef>
                <a:spcPts val="600"/>
              </a:spcBef>
              <a:buSzPct val="115000"/>
              <a:buFont typeface="Wingdings" pitchFamily="2" charset="2"/>
              <a:buChar char="Ø"/>
            </a:pPr>
            <a:r>
              <a:rPr lang="en-US" b="1" dirty="0">
                <a:solidFill>
                  <a:srgbClr val="001D58"/>
                </a:solidFill>
                <a:latin typeface="Helvetica" charset="0"/>
                <a:ea typeface="Helvetica" charset="0"/>
                <a:cs typeface="Helvetica" charset="0"/>
              </a:rPr>
              <a:t>Nuclear Power in </a:t>
            </a:r>
            <a:r>
              <a:rPr lang="en-US" b="1" dirty="0" smtClean="0">
                <a:solidFill>
                  <a:srgbClr val="001D58"/>
                </a:solidFill>
                <a:latin typeface="Helvetica" charset="0"/>
                <a:ea typeface="Helvetica" charset="0"/>
                <a:cs typeface="Helvetica" charset="0"/>
              </a:rPr>
              <a:t>Iran</a:t>
            </a:r>
          </a:p>
          <a:p>
            <a:pPr defTabSz="649288">
              <a:spcBef>
                <a:spcPts val="600"/>
              </a:spcBef>
              <a:buSzPct val="115000"/>
              <a:buFont typeface="Wingdings" pitchFamily="2" charset="2"/>
              <a:buChar char="Ø"/>
            </a:pPr>
            <a:r>
              <a:rPr lang="en-US" b="1" dirty="0" smtClean="0">
                <a:solidFill>
                  <a:srgbClr val="001D58"/>
                </a:solidFill>
                <a:latin typeface="Helvetica" charset="0"/>
                <a:ea typeface="Helvetica" charset="0"/>
                <a:cs typeface="Helvetica" charset="0"/>
                <a:sym typeface="Helvetica" charset="0"/>
              </a:rPr>
              <a:t>Iran Nuclear Agreement (JCPoA)</a:t>
            </a:r>
            <a:endParaRPr lang="en-US" b="1" dirty="0">
              <a:solidFill>
                <a:srgbClr val="001D58"/>
              </a:solidFill>
              <a:latin typeface="Helvetica" charset="0"/>
              <a:ea typeface="Helvetica" charset="0"/>
              <a:cs typeface="Helvetica" charset="0"/>
              <a:sym typeface="Helvetica" charset="0"/>
            </a:endParaRPr>
          </a:p>
          <a:p>
            <a:pPr defTabSz="649288">
              <a:spcBef>
                <a:spcPts val="600"/>
              </a:spcBef>
              <a:buSzPct val="115000"/>
              <a:buFont typeface="Wingdings" pitchFamily="2" charset="2"/>
              <a:buChar char="Ø"/>
            </a:pPr>
            <a:r>
              <a:rPr lang="en-US" b="1" dirty="0" smtClean="0">
                <a:solidFill>
                  <a:srgbClr val="001D58"/>
                </a:solidFill>
                <a:latin typeface="Helvetica" charset="0"/>
                <a:ea typeface="Helvetica" charset="0"/>
                <a:cs typeface="Helvetica" charset="0"/>
                <a:sym typeface="Helvetica" charset="0"/>
              </a:rPr>
              <a:t>JCPoA Impact on Iran Nuclear Programme</a:t>
            </a:r>
          </a:p>
          <a:p>
            <a:pPr defTabSz="649288">
              <a:spcBef>
                <a:spcPts val="600"/>
              </a:spcBef>
              <a:buSzPct val="115000"/>
              <a:buFont typeface="Wingdings" pitchFamily="2" charset="2"/>
              <a:buChar char="Ø"/>
            </a:pPr>
            <a:r>
              <a:rPr lang="en-US" b="1" dirty="0" smtClean="0">
                <a:solidFill>
                  <a:srgbClr val="001D58"/>
                </a:solidFill>
                <a:latin typeface="Helvetica" charset="0"/>
                <a:ea typeface="Helvetica" charset="0"/>
                <a:cs typeface="Helvetica" charset="0"/>
                <a:sym typeface="Helvetica" charset="0"/>
              </a:rPr>
              <a:t>Conclusions</a:t>
            </a:r>
          </a:p>
          <a:p>
            <a:endParaRPr lang="en-US" b="1" dirty="0"/>
          </a:p>
        </p:txBody>
      </p:sp>
      <p:sp>
        <p:nvSpPr>
          <p:cNvPr id="2" name="Title 1"/>
          <p:cNvSpPr>
            <a:spLocks noGrp="1"/>
          </p:cNvSpPr>
          <p:nvPr>
            <p:ph type="title"/>
          </p:nvPr>
        </p:nvSpPr>
        <p:spPr>
          <a:effectLst>
            <a:outerShdw blurRad="50800" dist="38100" dir="18900000" algn="bl" rotWithShape="0">
              <a:prstClr val="black">
                <a:alpha val="40000"/>
              </a:prstClr>
            </a:outerShdw>
          </a:effectLst>
        </p:spPr>
        <p:txBody>
          <a:bodyPr>
            <a:normAutofit/>
          </a:bodyPr>
          <a:lstStyle/>
          <a:p>
            <a:pPr algn="ctr"/>
            <a:r>
              <a:rPr lang="en-US" sz="40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Contents</a:t>
            </a:r>
            <a:endPar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26730587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a:bodyPr>
          <a:lstStyle/>
          <a:p>
            <a:pPr marL="109728" lvl="1" indent="0">
              <a:spcBef>
                <a:spcPts val="400"/>
              </a:spcBef>
              <a:buSzPct val="68000"/>
              <a:buNone/>
            </a:pPr>
            <a:r>
              <a:rPr lang="en-US" sz="2200" b="1" u="sng" dirty="0" smtClean="0">
                <a:solidFill>
                  <a:srgbClr val="FF0000"/>
                </a:solidFill>
              </a:rPr>
              <a:t>3. Iran-Spain (CSN) Cooperation</a:t>
            </a:r>
            <a:endParaRPr lang="en-US" sz="2200" b="1" u="sng" dirty="0">
              <a:solidFill>
                <a:srgbClr val="FF0000"/>
              </a:solidFill>
            </a:endParaRPr>
          </a:p>
          <a:p>
            <a:pPr marL="566928" lvl="1" indent="-457200">
              <a:spcBef>
                <a:spcPts val="400"/>
              </a:spcBef>
              <a:buSzPct val="68000"/>
              <a:buFont typeface="Wingdings" pitchFamily="2" charset="2"/>
              <a:buChar char="Ø"/>
            </a:pPr>
            <a:endParaRPr lang="en-US" sz="2600" b="1" dirty="0" smtClean="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r>
              <a:rPr lang="en-US" sz="2600" b="1" dirty="0" smtClean="0">
                <a:solidFill>
                  <a:srgbClr val="001D58"/>
                </a:solidFill>
                <a:latin typeface="Helvetica" charset="0"/>
                <a:ea typeface="Helvetica" charset="0"/>
                <a:cs typeface="Helvetica" charset="0"/>
              </a:rPr>
              <a:t>Exchange of knowledge and experience in nuclear regulatory activities through:</a:t>
            </a:r>
          </a:p>
          <a:p>
            <a:pPr marL="804672" lvl="2"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Organizing joint inspection programs;</a:t>
            </a:r>
          </a:p>
          <a:p>
            <a:pPr marL="804672" lvl="2"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Collaboration in updating INRA regulations in light of lessons learned from Fukushima accident and also best practices of CSN;</a:t>
            </a:r>
          </a:p>
          <a:p>
            <a:pPr marL="804672" lvl="2"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CSN organizes advanced training on techniques of safety review of regulatory documents.</a:t>
            </a:r>
            <a:endParaRPr lang="en-US" sz="24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6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6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800" b="1" dirty="0" smtClean="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28608517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a:bodyPr>
          <a:lstStyle/>
          <a:p>
            <a:pPr marL="109728" lvl="1" indent="0">
              <a:spcBef>
                <a:spcPts val="400"/>
              </a:spcBef>
              <a:buSzPct val="68000"/>
              <a:buNone/>
            </a:pPr>
            <a:r>
              <a:rPr lang="en-US" sz="2200" b="1" u="sng" dirty="0" smtClean="0">
                <a:solidFill>
                  <a:srgbClr val="FF0000"/>
                </a:solidFill>
              </a:rPr>
              <a:t>3. Iran-Spain (CSN) Cooperation</a:t>
            </a:r>
            <a:endParaRPr lang="en-US" sz="2200" b="1" u="sng" dirty="0">
              <a:solidFill>
                <a:srgbClr val="FF0000"/>
              </a:solidFill>
            </a:endParaRPr>
          </a:p>
          <a:p>
            <a:pPr marL="566928" lvl="1" indent="-457200">
              <a:spcBef>
                <a:spcPts val="400"/>
              </a:spcBef>
              <a:buSzPct val="68000"/>
              <a:buFont typeface="Wingdings" pitchFamily="2" charset="2"/>
              <a:buChar char="Ø"/>
            </a:pPr>
            <a:endParaRPr lang="en-US" sz="2600" b="1" dirty="0" smtClean="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Collaboration of CSN in organizing an international conference on nuclear safety and security (in 2017</a:t>
            </a:r>
            <a:r>
              <a:rPr lang="en-US" sz="2400" b="1" dirty="0" smtClean="0">
                <a:solidFill>
                  <a:srgbClr val="001D58"/>
                </a:solidFill>
                <a:latin typeface="Helvetica" charset="0"/>
                <a:ea typeface="Helvetica" charset="0"/>
                <a:cs typeface="Helvetica" charset="0"/>
              </a:rPr>
              <a:t>);</a:t>
            </a:r>
          </a:p>
          <a:p>
            <a:pPr marL="566928" lvl="1" indent="-457200">
              <a:spcBef>
                <a:spcPts val="400"/>
              </a:spcBef>
              <a:buSzPct val="68000"/>
              <a:buFont typeface="Wingdings" pitchFamily="2" charset="2"/>
              <a:buChar char="Ø"/>
            </a:pPr>
            <a:endParaRPr lang="en-US" sz="2400" b="1" dirty="0" smtClean="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Cooperation in development of nuclear preparedness and response programs and participation in drills;</a:t>
            </a:r>
          </a:p>
          <a:p>
            <a:pPr marL="566928" lvl="1" indent="-457200">
              <a:spcBef>
                <a:spcPts val="400"/>
              </a:spcBef>
              <a:buSzPct val="68000"/>
              <a:buFont typeface="Wingdings" pitchFamily="2" charset="2"/>
              <a:buChar char="Ø"/>
            </a:pPr>
            <a:endParaRPr lang="en-US" sz="24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6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6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800" b="1" dirty="0" smtClean="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22960303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a:bodyPr>
          <a:lstStyle/>
          <a:p>
            <a:pPr marL="109728" lvl="1" indent="0">
              <a:spcBef>
                <a:spcPts val="400"/>
              </a:spcBef>
              <a:buSzPct val="68000"/>
              <a:buNone/>
            </a:pPr>
            <a:r>
              <a:rPr lang="en-US" sz="2200" b="1" u="sng" dirty="0" smtClean="0">
                <a:solidFill>
                  <a:srgbClr val="FF0000"/>
                </a:solidFill>
              </a:rPr>
              <a:t>3. Iran-Spain (CSN) Cooperation</a:t>
            </a:r>
            <a:endParaRPr lang="en-US" sz="2200" b="1" u="sng" dirty="0">
              <a:solidFill>
                <a:srgbClr val="FF0000"/>
              </a:solidFill>
            </a:endParaRPr>
          </a:p>
          <a:p>
            <a:pPr marL="566928" lvl="1" indent="-457200">
              <a:spcBef>
                <a:spcPts val="400"/>
              </a:spcBef>
              <a:buSzPct val="68000"/>
              <a:buFont typeface="Wingdings" pitchFamily="2" charset="2"/>
              <a:buChar char="Ø"/>
            </a:pPr>
            <a:endParaRPr lang="en-US" sz="2600" b="1" dirty="0" smtClean="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Cooperation in establishment and mobilization of an international nuclear safety center in Iran according to the Annex 3 of JCPoA</a:t>
            </a:r>
            <a:r>
              <a:rPr lang="en-US" sz="2400" b="1" dirty="0" smtClean="0">
                <a:solidFill>
                  <a:srgbClr val="001D58"/>
                </a:solidFill>
                <a:latin typeface="Helvetica" charset="0"/>
                <a:ea typeface="Helvetica" charset="0"/>
                <a:cs typeface="Helvetica" charset="0"/>
              </a:rPr>
              <a:t>;</a:t>
            </a:r>
          </a:p>
          <a:p>
            <a:pPr marL="566928" lvl="1" indent="-457200">
              <a:spcBef>
                <a:spcPts val="400"/>
              </a:spcBef>
              <a:buSzPct val="68000"/>
              <a:buFont typeface="Wingdings" pitchFamily="2" charset="2"/>
              <a:buChar char="Ø"/>
            </a:pPr>
            <a:endParaRPr lang="en-US" sz="2400" b="1" dirty="0" smtClean="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Establishment of a joint executive committee to develop the work plans and any necessary arrangements for the cooperation.</a:t>
            </a:r>
            <a:endParaRPr lang="en-US" sz="24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6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6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800" b="1" dirty="0" smtClean="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1810432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a:bodyPr>
          <a:lstStyle/>
          <a:p>
            <a:pPr marL="109728" lvl="1" indent="0">
              <a:spcBef>
                <a:spcPts val="400"/>
              </a:spcBef>
              <a:buSzPct val="68000"/>
              <a:buNone/>
            </a:pPr>
            <a:r>
              <a:rPr lang="en-US" sz="2200" b="1" u="sng" dirty="0" smtClean="0">
                <a:solidFill>
                  <a:srgbClr val="FF0000"/>
                </a:solidFill>
              </a:rPr>
              <a:t>4. Iran-SWISS Cooperation</a:t>
            </a:r>
            <a:endParaRPr lang="en-US" sz="2200" b="1" u="sng" dirty="0">
              <a:solidFill>
                <a:srgbClr val="FF0000"/>
              </a:solidFill>
            </a:endParaRPr>
          </a:p>
          <a:p>
            <a:pPr marL="566928" lvl="1" indent="-457200">
              <a:spcBef>
                <a:spcPts val="400"/>
              </a:spcBef>
              <a:buSzPct val="68000"/>
              <a:buFont typeface="Wingdings" pitchFamily="2" charset="2"/>
              <a:buChar char="Ø"/>
            </a:pPr>
            <a:endParaRPr lang="en-US" sz="2600" b="1" dirty="0" smtClean="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Cooperation in strengthening nuclear safety, fostering regulatory exchange on nuclear regulatory oversight issues in the following areas:</a:t>
            </a:r>
          </a:p>
          <a:p>
            <a:pPr marL="1088136" lvl="3" indent="-457200">
              <a:spcBef>
                <a:spcPts val="400"/>
              </a:spcBef>
              <a:buSzPct val="68000"/>
              <a:buFont typeface="Wingdings" pitchFamily="2" charset="2"/>
              <a:buChar char="Ø"/>
            </a:pPr>
            <a:r>
              <a:rPr lang="en-US" sz="2000" b="1" dirty="0" smtClean="0">
                <a:solidFill>
                  <a:srgbClr val="001D58"/>
                </a:solidFill>
                <a:latin typeface="Helvetica" charset="0"/>
                <a:ea typeface="Helvetica" charset="0"/>
                <a:cs typeface="Helvetica" charset="0"/>
              </a:rPr>
              <a:t>Design, siting, construction, commissioning, operation, and decommissioning of nuclear installations;</a:t>
            </a:r>
          </a:p>
          <a:p>
            <a:pPr marL="1088136" lvl="3" indent="-457200">
              <a:spcBef>
                <a:spcPts val="400"/>
              </a:spcBef>
              <a:buSzPct val="68000"/>
              <a:buFont typeface="Wingdings" pitchFamily="2" charset="2"/>
              <a:buChar char="Ø"/>
            </a:pPr>
            <a:r>
              <a:rPr lang="en-US" sz="2000" b="1" dirty="0" smtClean="0">
                <a:solidFill>
                  <a:srgbClr val="001D58"/>
                </a:solidFill>
                <a:latin typeface="Helvetica" charset="0"/>
                <a:ea typeface="Helvetica" charset="0"/>
                <a:cs typeface="Helvetica" charset="0"/>
              </a:rPr>
              <a:t>Regulatory framework, legislation, regulations, licenses, regulatory codes, standards, criteria and guides;</a:t>
            </a:r>
          </a:p>
          <a:p>
            <a:pPr marL="1088136" lvl="3" indent="-457200">
              <a:spcBef>
                <a:spcPts val="400"/>
              </a:spcBef>
              <a:buSzPct val="68000"/>
              <a:buFont typeface="Wingdings" pitchFamily="2" charset="2"/>
              <a:buChar char="Ø"/>
            </a:pPr>
            <a:r>
              <a:rPr lang="en-US" sz="2000" b="1" dirty="0" smtClean="0">
                <a:solidFill>
                  <a:srgbClr val="001D58"/>
                </a:solidFill>
                <a:latin typeface="Helvetica" charset="0"/>
                <a:ea typeface="Helvetica" charset="0"/>
                <a:cs typeface="Helvetica" charset="0"/>
              </a:rPr>
              <a:t>Technical reports and nuclear safety assessments, including those related to radiological safety;</a:t>
            </a:r>
          </a:p>
          <a:p>
            <a:pPr marL="1088136" lvl="3" indent="-457200">
              <a:spcBef>
                <a:spcPts val="400"/>
              </a:spcBef>
              <a:buSzPct val="68000"/>
              <a:buFont typeface="Wingdings" pitchFamily="2" charset="2"/>
              <a:buChar char="Ø"/>
            </a:pPr>
            <a:endParaRPr lang="en-US" sz="2000" b="1" dirty="0" smtClean="0">
              <a:solidFill>
                <a:srgbClr val="001D58"/>
              </a:solidFill>
              <a:latin typeface="Helvetica" charset="0"/>
              <a:ea typeface="Helvetica" charset="0"/>
              <a:cs typeface="Helvetica" charset="0"/>
            </a:endParaRPr>
          </a:p>
          <a:p>
            <a:pPr marL="804672" lvl="2" indent="-457200">
              <a:spcBef>
                <a:spcPts val="400"/>
              </a:spcBef>
              <a:buSzPct val="68000"/>
              <a:buFont typeface="Wingdings" pitchFamily="2" charset="2"/>
              <a:buChar char="Ø"/>
            </a:pPr>
            <a:endParaRPr lang="en-US" sz="22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6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6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800" b="1" dirty="0" smtClean="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28185276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a:bodyPr>
          <a:lstStyle/>
          <a:p>
            <a:pPr marL="109728" lvl="1" indent="0">
              <a:spcBef>
                <a:spcPts val="400"/>
              </a:spcBef>
              <a:buSzPct val="68000"/>
              <a:buNone/>
            </a:pPr>
            <a:r>
              <a:rPr lang="en-US" sz="2200" b="1" u="sng" dirty="0" smtClean="0">
                <a:solidFill>
                  <a:srgbClr val="FF0000"/>
                </a:solidFill>
              </a:rPr>
              <a:t>4. Iran-SWISS Cooperation (CONT’D)</a:t>
            </a:r>
            <a:endParaRPr lang="en-US" sz="2200" b="1" u="sng" dirty="0">
              <a:solidFill>
                <a:srgbClr val="FF0000"/>
              </a:solidFill>
            </a:endParaRPr>
          </a:p>
          <a:p>
            <a:pPr marL="109728" lvl="1" indent="0">
              <a:spcBef>
                <a:spcPts val="400"/>
              </a:spcBef>
              <a:buSzPct val="68000"/>
              <a:buNone/>
            </a:pPr>
            <a:endParaRPr lang="en-US" sz="2200" b="1" u="sng" dirty="0">
              <a:solidFill>
                <a:srgbClr val="FF0000"/>
              </a:solidFill>
              <a:latin typeface="Helvetica" charset="0"/>
              <a:ea typeface="Helvetica" charset="0"/>
              <a:cs typeface="Helvetica" charset="0"/>
            </a:endParaRPr>
          </a:p>
          <a:p>
            <a:pPr marL="452628" lvl="1" indent="-342900">
              <a:spcBef>
                <a:spcPts val="400"/>
              </a:spcBef>
              <a:buSzPct val="68000"/>
              <a:buFont typeface="Wingdings" pitchFamily="2" charset="2"/>
              <a:buChar char="Ø"/>
            </a:pPr>
            <a:r>
              <a:rPr lang="en-US" sz="2000" b="1" dirty="0">
                <a:solidFill>
                  <a:srgbClr val="001D58"/>
                </a:solidFill>
                <a:latin typeface="Helvetica" charset="0"/>
                <a:ea typeface="Helvetica" charset="0"/>
                <a:cs typeface="Helvetica" charset="0"/>
              </a:rPr>
              <a:t>Nuclear incident and accident reports, and, in particular, information concerning any event that has a </a:t>
            </a:r>
            <a:r>
              <a:rPr lang="en-US" sz="2000" b="1" dirty="0" smtClean="0">
                <a:solidFill>
                  <a:srgbClr val="001D58"/>
                </a:solidFill>
                <a:latin typeface="Helvetica" charset="0"/>
                <a:ea typeface="Helvetica" charset="0"/>
                <a:cs typeface="Helvetica" charset="0"/>
              </a:rPr>
              <a:t>major radiological significance and the remedial actions undertaken in response;</a:t>
            </a:r>
          </a:p>
          <a:p>
            <a:pPr marL="452628" lvl="1" indent="-342900">
              <a:spcBef>
                <a:spcPts val="400"/>
              </a:spcBef>
              <a:buSzPct val="68000"/>
              <a:buFont typeface="Wingdings" pitchFamily="2" charset="2"/>
              <a:buChar char="Ø"/>
            </a:pPr>
            <a:r>
              <a:rPr lang="en-US" sz="2000" b="1" dirty="0" smtClean="0">
                <a:solidFill>
                  <a:srgbClr val="001D58"/>
                </a:solidFill>
                <a:latin typeface="Helvetica" charset="0"/>
                <a:ea typeface="Helvetica" charset="0"/>
                <a:cs typeface="Helvetica" charset="0"/>
              </a:rPr>
              <a:t>Safety-related research in connection with licensing and regulatory control of nuclear installations;</a:t>
            </a:r>
          </a:p>
          <a:p>
            <a:pPr marL="452628" lvl="1" indent="-342900">
              <a:spcBef>
                <a:spcPts val="400"/>
              </a:spcBef>
              <a:buSzPct val="68000"/>
              <a:buFont typeface="Wingdings" pitchFamily="2" charset="2"/>
              <a:buChar char="Ø"/>
            </a:pPr>
            <a:r>
              <a:rPr lang="en-US" sz="2000" b="1" dirty="0" smtClean="0">
                <a:solidFill>
                  <a:srgbClr val="001D58"/>
                </a:solidFill>
                <a:latin typeface="Helvetica" charset="0"/>
                <a:ea typeface="Helvetica" charset="0"/>
                <a:cs typeface="Helvetica" charset="0"/>
              </a:rPr>
              <a:t>Radiation protection and physical protection of nuclear material;</a:t>
            </a:r>
          </a:p>
          <a:p>
            <a:pPr marL="452628" lvl="1" indent="-342900">
              <a:spcBef>
                <a:spcPts val="400"/>
              </a:spcBef>
              <a:buSzPct val="68000"/>
              <a:buFont typeface="Wingdings" pitchFamily="2" charset="2"/>
              <a:buChar char="Ø"/>
            </a:pPr>
            <a:r>
              <a:rPr lang="en-US" sz="2000" b="1" dirty="0" smtClean="0">
                <a:solidFill>
                  <a:srgbClr val="001D58"/>
                </a:solidFill>
                <a:latin typeface="Helvetica" charset="0"/>
                <a:ea typeface="Helvetica" charset="0"/>
                <a:cs typeface="Helvetica" charset="0"/>
              </a:rPr>
              <a:t>Storage, discharge, treatment and regulation of radioactive waste management; </a:t>
            </a:r>
            <a:endParaRPr lang="en-US" sz="2000" b="1" dirty="0">
              <a:solidFill>
                <a:srgbClr val="001D58"/>
              </a:solidFill>
              <a:latin typeface="Helvetica" charset="0"/>
              <a:ea typeface="Helvetica" charset="0"/>
              <a:cs typeface="Helvetica" charset="0"/>
            </a:endParaRPr>
          </a:p>
          <a:p>
            <a:pPr marL="804672" lvl="2" indent="-457200">
              <a:spcBef>
                <a:spcPts val="400"/>
              </a:spcBef>
              <a:buSzPct val="68000"/>
              <a:buFont typeface="Wingdings" pitchFamily="2" charset="2"/>
              <a:buChar char="Ø"/>
            </a:pPr>
            <a:endParaRPr lang="en-US" sz="22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6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6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800" b="1" dirty="0" smtClean="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36960116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fontScale="92500"/>
          </a:bodyPr>
          <a:lstStyle/>
          <a:p>
            <a:pPr marL="109728" lvl="1" indent="0">
              <a:spcBef>
                <a:spcPts val="400"/>
              </a:spcBef>
              <a:buSzPct val="68000"/>
              <a:buNone/>
            </a:pPr>
            <a:r>
              <a:rPr lang="en-US" sz="2400" b="1" u="sng" dirty="0" smtClean="0">
                <a:solidFill>
                  <a:srgbClr val="FF0000"/>
                </a:solidFill>
              </a:rPr>
              <a:t>5. </a:t>
            </a:r>
            <a:r>
              <a:rPr lang="en-US" sz="2400" b="1" u="sng" dirty="0">
                <a:solidFill>
                  <a:srgbClr val="FF0000"/>
                </a:solidFill>
              </a:rPr>
              <a:t>Iran-Japan Cooperation</a:t>
            </a:r>
          </a:p>
          <a:p>
            <a:pPr marL="566928" lvl="1" indent="-457200">
              <a:spcBef>
                <a:spcPts val="400"/>
              </a:spcBef>
              <a:buSzPct val="68000"/>
              <a:buFont typeface="Wingdings" pitchFamily="2" charset="2"/>
              <a:buChar char="Ø"/>
            </a:pPr>
            <a:endParaRPr lang="en-US" sz="2600" b="1" dirty="0" smtClean="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r>
              <a:rPr lang="en-US" sz="2600" b="1" dirty="0" smtClean="0">
                <a:solidFill>
                  <a:srgbClr val="001D58"/>
                </a:solidFill>
                <a:latin typeface="Helvetica" charset="0"/>
                <a:ea typeface="Helvetica" charset="0"/>
                <a:cs typeface="Helvetica" charset="0"/>
              </a:rPr>
              <a:t>Planning to Cooperate </a:t>
            </a:r>
            <a:r>
              <a:rPr lang="en-US" sz="2600" b="1" dirty="0" smtClean="0">
                <a:solidFill>
                  <a:srgbClr val="001D58"/>
                </a:solidFill>
                <a:latin typeface="Helvetica" charset="0"/>
                <a:ea typeface="Helvetica" charset="0"/>
                <a:cs typeface="Helvetica" charset="0"/>
              </a:rPr>
              <a:t>with INRA in establishment a nuclear emergency monitoring &amp; response center in Iran;</a:t>
            </a:r>
          </a:p>
          <a:p>
            <a:pPr marL="566928" lvl="1" indent="-457200">
              <a:spcBef>
                <a:spcPts val="400"/>
              </a:spcBef>
              <a:buSzPct val="68000"/>
              <a:buFont typeface="Wingdings" pitchFamily="2" charset="2"/>
              <a:buChar char="Ø"/>
            </a:pPr>
            <a:r>
              <a:rPr lang="en-US" sz="2600" b="1" dirty="0" smtClean="0">
                <a:solidFill>
                  <a:srgbClr val="001D58"/>
                </a:solidFill>
                <a:latin typeface="Helvetica" charset="0"/>
                <a:ea typeface="Helvetica" charset="0"/>
                <a:cs typeface="Helvetica" charset="0"/>
              </a:rPr>
              <a:t>Planning to Provide  training courses for INRA’s experts to get familiar with the environmental radiation monitoring telemetry system;</a:t>
            </a:r>
          </a:p>
          <a:p>
            <a:pPr marL="566928" lvl="1" indent="-457200">
              <a:spcBef>
                <a:spcPts val="400"/>
              </a:spcBef>
              <a:buSzPct val="68000"/>
              <a:buFont typeface="Wingdings" pitchFamily="2" charset="2"/>
              <a:buChar char="Ø"/>
            </a:pPr>
            <a:r>
              <a:rPr lang="en-US" sz="2600" b="1" dirty="0" smtClean="0">
                <a:solidFill>
                  <a:srgbClr val="001D58"/>
                </a:solidFill>
                <a:latin typeface="Helvetica" charset="0"/>
                <a:ea typeface="Helvetica" charset="0"/>
                <a:cs typeface="Helvetica" charset="0"/>
              </a:rPr>
              <a:t>Planning for </a:t>
            </a:r>
            <a:r>
              <a:rPr lang="en-US" sz="2600" b="1" dirty="0">
                <a:solidFill>
                  <a:srgbClr val="001D58"/>
                </a:solidFill>
                <a:latin typeface="Helvetica" charset="0"/>
                <a:ea typeface="Helvetica" charset="0"/>
                <a:cs typeface="Helvetica" charset="0"/>
              </a:rPr>
              <a:t>participation of INRA’s </a:t>
            </a:r>
            <a:r>
              <a:rPr lang="en-US" sz="2600" b="1" dirty="0" smtClean="0">
                <a:solidFill>
                  <a:srgbClr val="001D58"/>
                </a:solidFill>
                <a:latin typeface="Helvetica" charset="0"/>
                <a:ea typeface="Helvetica" charset="0"/>
                <a:cs typeface="Helvetica" charset="0"/>
              </a:rPr>
              <a:t>experts in environmental monitoring and emergency drill.</a:t>
            </a:r>
            <a:endParaRPr lang="en-US" sz="2600" b="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38190475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4162467"/>
          </a:xfrm>
        </p:spPr>
        <p:txBody>
          <a:bodyPr>
            <a:normAutofit/>
          </a:bodyPr>
          <a:lstStyle/>
          <a:p>
            <a:pPr marL="109728" lvl="1" indent="0">
              <a:spcBef>
                <a:spcPts val="400"/>
              </a:spcBef>
              <a:buSzPct val="68000"/>
              <a:buNone/>
            </a:pPr>
            <a:r>
              <a:rPr lang="en-US" sz="2200" b="1" u="sng" dirty="0" smtClean="0">
                <a:solidFill>
                  <a:srgbClr val="FF0000"/>
                </a:solidFill>
              </a:rPr>
              <a:t>4. </a:t>
            </a:r>
            <a:r>
              <a:rPr lang="en-US" sz="2200" b="1" u="sng" dirty="0" smtClean="0">
                <a:solidFill>
                  <a:srgbClr val="FF0000"/>
                </a:solidFill>
              </a:rPr>
              <a:t>Iran-Japan </a:t>
            </a:r>
            <a:r>
              <a:rPr lang="en-US" sz="2200" b="1" u="sng" dirty="0">
                <a:solidFill>
                  <a:srgbClr val="FF0000"/>
                </a:solidFill>
              </a:rPr>
              <a:t>Cooperation (</a:t>
            </a:r>
            <a:r>
              <a:rPr lang="en-US" sz="2200" b="1" u="sng" dirty="0">
                <a:solidFill>
                  <a:srgbClr val="FF0000"/>
                </a:solidFill>
              </a:rPr>
              <a:t>CONT’D</a:t>
            </a:r>
            <a:r>
              <a:rPr lang="en-US" sz="2200" b="1" u="sng" dirty="0">
                <a:solidFill>
                  <a:srgbClr val="FF0000"/>
                </a:solidFill>
              </a:rPr>
              <a:t>)</a:t>
            </a:r>
            <a:endParaRPr lang="en-US" sz="2200" b="1" u="sng" dirty="0">
              <a:solidFill>
                <a:srgbClr val="FF0000"/>
              </a:solidFill>
            </a:endParaRPr>
          </a:p>
          <a:p>
            <a:pPr marL="566928" lvl="1" indent="-457200">
              <a:spcBef>
                <a:spcPts val="400"/>
              </a:spcBef>
              <a:buSzPct val="68000"/>
              <a:buFont typeface="Wingdings" pitchFamily="2" charset="2"/>
              <a:buChar char="Ø"/>
            </a:pPr>
            <a:endParaRPr lang="en-US" sz="2600" b="1" dirty="0" smtClean="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r>
              <a:rPr lang="en-US" sz="2600" b="1" dirty="0" smtClean="0">
                <a:solidFill>
                  <a:srgbClr val="001D58"/>
                </a:solidFill>
                <a:latin typeface="Helvetica" charset="0"/>
                <a:ea typeface="Helvetica" charset="0"/>
                <a:cs typeface="Helvetica" charset="0"/>
              </a:rPr>
              <a:t>Planning to Cooperate with Iran in </a:t>
            </a:r>
            <a:r>
              <a:rPr lang="en-US" sz="2600" b="1" dirty="0" smtClean="0">
                <a:solidFill>
                  <a:srgbClr val="001D58"/>
                </a:solidFill>
                <a:latin typeface="Helvetica" charset="0"/>
                <a:ea typeface="Helvetica" charset="0"/>
                <a:cs typeface="Helvetica" charset="0"/>
              </a:rPr>
              <a:t>providing training courses for INRA’s experts in the field of:</a:t>
            </a:r>
          </a:p>
          <a:p>
            <a:pPr marL="804672" lvl="2"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Severe accident assessment;</a:t>
            </a:r>
          </a:p>
          <a:p>
            <a:pPr marL="804672" lvl="2"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Risk assessment;</a:t>
            </a:r>
          </a:p>
          <a:p>
            <a:pPr marL="804672" lvl="2"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Earthquake resistance;</a:t>
            </a:r>
          </a:p>
          <a:p>
            <a:pPr marL="804672" lvl="2" indent="-457200">
              <a:spcBef>
                <a:spcPts val="400"/>
              </a:spcBef>
              <a:buSzPct val="68000"/>
              <a:buFont typeface="Wingdings" pitchFamily="2" charset="2"/>
              <a:buChar char="Ø"/>
            </a:pPr>
            <a:r>
              <a:rPr lang="en-US" sz="2400" b="1" dirty="0" smtClean="0">
                <a:solidFill>
                  <a:srgbClr val="001D58"/>
                </a:solidFill>
                <a:latin typeface="Helvetica" charset="0"/>
                <a:ea typeface="Helvetica" charset="0"/>
                <a:cs typeface="Helvetica" charset="0"/>
              </a:rPr>
              <a:t>Radiation measurement and radiation protection.</a:t>
            </a:r>
            <a:endParaRPr lang="en-US" sz="2400" b="1" dirty="0">
              <a:solidFill>
                <a:srgbClr val="001D58"/>
              </a:solidFill>
              <a:latin typeface="Helvetica" charset="0"/>
              <a:ea typeface="Helvetica" charset="0"/>
              <a:cs typeface="Helvetica" charset="0"/>
            </a:endParaRPr>
          </a:p>
          <a:p>
            <a:pPr marL="566928" lvl="1" indent="-457200">
              <a:spcBef>
                <a:spcPts val="400"/>
              </a:spcBef>
              <a:buSzPct val="68000"/>
              <a:buFont typeface="Wingdings" pitchFamily="2" charset="2"/>
              <a:buChar char="Ø"/>
            </a:pPr>
            <a:endParaRPr lang="en-US" sz="2800" b="1" dirty="0" smtClean="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512168"/>
          </a:xfrm>
        </p:spPr>
        <p:txBody>
          <a:bodyPr>
            <a:noAutofit/>
          </a:bodyPr>
          <a:lstStyle/>
          <a:p>
            <a:pPr algn="ct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JCPoA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Impact on Iran Nuclear </a:t>
            </a:r>
            <a:r>
              <a:rPr lang="en-US" sz="32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Programme </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32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3112860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68760"/>
            <a:ext cx="8352928" cy="4972008"/>
          </a:xfrm>
        </p:spPr>
        <p:txBody>
          <a:bodyPr>
            <a:normAutofit/>
          </a:bodyPr>
          <a:lstStyle/>
          <a:p>
            <a:pPr>
              <a:buFont typeface="Wingdings" pitchFamily="2" charset="2"/>
              <a:buChar char="Ø"/>
            </a:pPr>
            <a:endParaRPr lang="en-US" sz="2800" b="1" dirty="0" smtClean="0">
              <a:solidFill>
                <a:srgbClr val="001D58"/>
              </a:solidFill>
              <a:latin typeface="Helvetica" charset="0"/>
              <a:ea typeface="Helvetica" charset="0"/>
              <a:cs typeface="Helvetica" charset="0"/>
            </a:endParaRPr>
          </a:p>
          <a:p>
            <a:pPr>
              <a:buFont typeface="Wingdings" pitchFamily="2" charset="2"/>
              <a:buChar char="Ø"/>
            </a:pPr>
            <a:endParaRPr lang="en-US" sz="2800" b="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008112"/>
          </a:xfrm>
        </p:spPr>
        <p:txBody>
          <a:bodyPr>
            <a:normAutofit/>
          </a:bodyPr>
          <a:lstStyle/>
          <a:p>
            <a:pPr algn="ct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Conclusion</a:t>
            </a:r>
          </a:p>
        </p:txBody>
      </p:sp>
    </p:spTree>
    <p:extLst>
      <p:ext uri="{BB962C8B-B14F-4D97-AF65-F5344CB8AC3E}">
        <p14:creationId xmlns:p14="http://schemas.microsoft.com/office/powerpoint/2010/main" val="15294355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628801"/>
            <a:ext cx="8712968" cy="4248472"/>
          </a:xfrm>
        </p:spPr>
        <p:txBody>
          <a:bodyPr>
            <a:noAutofit/>
          </a:bodyPr>
          <a:lstStyle/>
          <a:p>
            <a:pPr algn="just">
              <a:buFont typeface="Wingdings" pitchFamily="2" charset="2"/>
              <a:buChar char="Ø"/>
            </a:pPr>
            <a:endParaRPr lang="en-US" sz="2800" b="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p:txBody>
          <a:bodyPr>
            <a:normAutofit/>
          </a:bodyPr>
          <a:lstStyle/>
          <a:p>
            <a:pPr algn="ct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p>
        </p:txBody>
      </p:sp>
    </p:spTree>
    <p:extLst>
      <p:ext uri="{BB962C8B-B14F-4D97-AF65-F5344CB8AC3E}">
        <p14:creationId xmlns:p14="http://schemas.microsoft.com/office/powerpoint/2010/main" val="38365325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descr="imag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416" y="404069"/>
            <a:ext cx="9058052" cy="60487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1746" name="Picture 2" descr="imag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2541" y="570385"/>
            <a:ext cx="6561088" cy="11720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2443305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32"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plus(out)">
                                      <p:cBhvr>
                                        <p:cTn id="7" dur="20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365760" lvl="1" indent="-256032" defTabSz="649288">
              <a:spcBef>
                <a:spcPts val="600"/>
              </a:spcBef>
              <a:buSzPct val="115000"/>
              <a:buFont typeface="Wingdings" pitchFamily="2" charset="2"/>
              <a:buChar char="Ø"/>
            </a:pPr>
            <a:r>
              <a:rPr lang="en-US" sz="2700" b="1" dirty="0">
                <a:solidFill>
                  <a:srgbClr val="001D58"/>
                </a:solidFill>
                <a:latin typeface="Helvetica" charset="0"/>
                <a:ea typeface="Helvetica" charset="0"/>
                <a:cs typeface="Helvetica" charset="0"/>
              </a:rPr>
              <a:t>Electricity demand is increasing twice as fast as overall energy use and is likely to rise by more than two-thirds 2011 to 2035</a:t>
            </a:r>
            <a:r>
              <a:rPr lang="en-US" sz="2700" b="1" dirty="0" smtClean="0">
                <a:solidFill>
                  <a:srgbClr val="001D58"/>
                </a:solidFill>
                <a:latin typeface="Helvetica" charset="0"/>
                <a:ea typeface="Helvetica" charset="0"/>
                <a:cs typeface="Helvetica" charset="0"/>
              </a:rPr>
              <a:t>.</a:t>
            </a:r>
          </a:p>
          <a:p>
            <a:pPr marL="365760" lvl="1" indent="-256032" defTabSz="649288">
              <a:spcBef>
                <a:spcPts val="600"/>
              </a:spcBef>
              <a:buSzPct val="115000"/>
              <a:buFont typeface="Wingdings" pitchFamily="2" charset="2"/>
              <a:buChar char="Ø"/>
            </a:pPr>
            <a:endParaRPr lang="en-US" sz="2700" b="1" dirty="0">
              <a:solidFill>
                <a:srgbClr val="001D58"/>
              </a:solidFill>
              <a:latin typeface="Helvetica" charset="0"/>
              <a:ea typeface="Helvetica" charset="0"/>
              <a:cs typeface="Helvetica" charset="0"/>
            </a:endParaRPr>
          </a:p>
          <a:p>
            <a:pPr marL="365760" lvl="1" indent="-256032" defTabSz="649288">
              <a:spcBef>
                <a:spcPts val="600"/>
              </a:spcBef>
              <a:buSzPct val="115000"/>
              <a:buFont typeface="Wingdings" pitchFamily="2" charset="2"/>
              <a:buChar char="Ø"/>
            </a:pPr>
            <a:r>
              <a:rPr lang="en-US" sz="2700" b="1" dirty="0">
                <a:solidFill>
                  <a:srgbClr val="001D58"/>
                </a:solidFill>
                <a:latin typeface="Helvetica" charset="0"/>
                <a:ea typeface="Helvetica" charset="0"/>
                <a:cs typeface="Helvetica" charset="0"/>
              </a:rPr>
              <a:t>Nuclear power is the most environmentally benign way of producing electricity on a large </a:t>
            </a:r>
            <a:r>
              <a:rPr lang="en-US" sz="2700" b="1" dirty="0" smtClean="0">
                <a:solidFill>
                  <a:srgbClr val="001D58"/>
                </a:solidFill>
                <a:latin typeface="Helvetica" charset="0"/>
                <a:ea typeface="Helvetica" charset="0"/>
                <a:cs typeface="Helvetica" charset="0"/>
              </a:rPr>
              <a:t>scale.</a:t>
            </a:r>
          </a:p>
          <a:p>
            <a:pPr marL="365760" lvl="1" indent="-256032" defTabSz="649288">
              <a:spcBef>
                <a:spcPts val="600"/>
              </a:spcBef>
              <a:buSzPct val="115000"/>
              <a:buFont typeface="Wingdings" pitchFamily="2" charset="2"/>
              <a:buChar char="Ø"/>
            </a:pPr>
            <a:endParaRPr lang="en-US" sz="2700" b="1" dirty="0">
              <a:solidFill>
                <a:srgbClr val="001D58"/>
              </a:solidFill>
              <a:latin typeface="Helvetica" charset="0"/>
              <a:ea typeface="Helvetica" charset="0"/>
              <a:cs typeface="Helvetica" charset="0"/>
            </a:endParaRPr>
          </a:p>
          <a:p>
            <a:pPr marL="365760" lvl="1" indent="-256032" defTabSz="649288">
              <a:spcBef>
                <a:spcPts val="600"/>
              </a:spcBef>
              <a:buSzPct val="115000"/>
              <a:buFont typeface="Wingdings" pitchFamily="2" charset="2"/>
              <a:buChar char="Ø"/>
            </a:pPr>
            <a:r>
              <a:rPr lang="en-US" sz="2700" b="1" dirty="0" smtClean="0">
                <a:solidFill>
                  <a:srgbClr val="001D58"/>
                </a:solidFill>
                <a:latin typeface="Helvetica" charset="0"/>
                <a:ea typeface="Helvetica" charset="0"/>
                <a:cs typeface="Helvetica" charset="0"/>
              </a:rPr>
              <a:t>The </a:t>
            </a:r>
            <a:r>
              <a:rPr lang="en-US" sz="2700" b="1" dirty="0">
                <a:solidFill>
                  <a:srgbClr val="001D58"/>
                </a:solidFill>
                <a:latin typeface="Helvetica" charset="0"/>
                <a:ea typeface="Helvetica" charset="0"/>
                <a:cs typeface="Helvetica" charset="0"/>
              </a:rPr>
              <a:t>world will need greatly increased energy supply in the next 20 years, especially cleanly-generated electricity.</a:t>
            </a:r>
          </a:p>
        </p:txBody>
      </p:sp>
      <p:sp>
        <p:nvSpPr>
          <p:cNvPr id="2" name="Title 1"/>
          <p:cNvSpPr>
            <a:spLocks noGrp="1"/>
          </p:cNvSpPr>
          <p:nvPr>
            <p:ph type="title"/>
          </p:nvPr>
        </p:nvSpPr>
        <p:spPr/>
        <p:txBody>
          <a:bodyPr>
            <a:normAutofit/>
          </a:bodyPr>
          <a:lstStyle/>
          <a:p>
            <a:pPr algn="ctr"/>
            <a:r>
              <a:rPr lang="en-US" sz="40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Introduction</a:t>
            </a:r>
            <a:endPar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
        <p:nvSpPr>
          <p:cNvPr id="4" name="Content Placeholder 2"/>
          <p:cNvSpPr txBox="1">
            <a:spLocks/>
          </p:cNvSpPr>
          <p:nvPr/>
        </p:nvSpPr>
        <p:spPr>
          <a:xfrm>
            <a:off x="5004281" y="6497960"/>
            <a:ext cx="4114800"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smtClean="0"/>
              <a:t>Source: Word Nuclear Association (WNA) </a:t>
            </a:r>
            <a:endParaRPr lang="en-US" sz="1400" dirty="0"/>
          </a:p>
        </p:txBody>
      </p:sp>
    </p:spTree>
    <p:extLst>
      <p:ext uri="{BB962C8B-B14F-4D97-AF65-F5344CB8AC3E}">
        <p14:creationId xmlns:p14="http://schemas.microsoft.com/office/powerpoint/2010/main" val="1086578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700808"/>
            <a:ext cx="8640960" cy="4680520"/>
          </a:xfrm>
        </p:spPr>
        <p:txBody>
          <a:bodyPr>
            <a:noAutofit/>
          </a:bodyPr>
          <a:lstStyle/>
          <a:p>
            <a:pPr marL="365760" lvl="1" indent="-256032" algn="just" defTabSz="649288">
              <a:spcBef>
                <a:spcPts val="600"/>
              </a:spcBef>
              <a:buSzPct val="115000"/>
              <a:buFont typeface="Wingdings" pitchFamily="2" charset="2"/>
              <a:buChar char="Ø"/>
            </a:pPr>
            <a:r>
              <a:rPr lang="en-US" sz="2800" b="1" dirty="0" smtClean="0">
                <a:solidFill>
                  <a:srgbClr val="001D58"/>
                </a:solidFill>
                <a:latin typeface="Helvetica" charset="0"/>
                <a:ea typeface="Helvetica" charset="0"/>
                <a:cs typeface="Helvetica" charset="0"/>
              </a:rPr>
              <a:t>The Middle East &amp; North Africa Nuclear Countries are including Iran, UAE</a:t>
            </a:r>
            <a:r>
              <a:rPr lang="en-US" sz="2800" b="1" dirty="0">
                <a:solidFill>
                  <a:srgbClr val="001D58"/>
                </a:solidFill>
                <a:latin typeface="Helvetica" charset="0"/>
                <a:ea typeface="Helvetica" charset="0"/>
                <a:cs typeface="Helvetica" charset="0"/>
              </a:rPr>
              <a:t>, Saudi Arabia, Qatar, Kuwait, Yemen, Syria, Jordan, Egypt, Tunisia, Libya, Algeria, </a:t>
            </a:r>
            <a:r>
              <a:rPr lang="en-US" sz="2800" b="1" dirty="0" smtClean="0">
                <a:solidFill>
                  <a:srgbClr val="001D58"/>
                </a:solidFill>
                <a:latin typeface="Helvetica" charset="0"/>
                <a:ea typeface="Helvetica" charset="0"/>
                <a:cs typeface="Helvetica" charset="0"/>
              </a:rPr>
              <a:t>Morocco and Sudan.</a:t>
            </a:r>
          </a:p>
          <a:p>
            <a:pPr marL="365760" lvl="1" indent="-256032" algn="just" defTabSz="649288">
              <a:spcBef>
                <a:spcPts val="600"/>
              </a:spcBef>
              <a:buSzPct val="115000"/>
              <a:buFont typeface="Wingdings" pitchFamily="2" charset="2"/>
              <a:buChar char="Ø"/>
            </a:pPr>
            <a:endParaRPr lang="en-US" sz="2800" b="1" dirty="0" smtClean="0">
              <a:solidFill>
                <a:srgbClr val="001D58"/>
              </a:solidFill>
              <a:latin typeface="Helvetica" charset="0"/>
              <a:ea typeface="Helvetica" charset="0"/>
              <a:cs typeface="Helvetica" charset="0"/>
            </a:endParaRPr>
          </a:p>
          <a:p>
            <a:pPr marL="365760" lvl="1" indent="-256032" algn="just" defTabSz="649288">
              <a:spcBef>
                <a:spcPts val="600"/>
              </a:spcBef>
              <a:buSzPct val="115000"/>
              <a:buFont typeface="Wingdings" pitchFamily="2" charset="2"/>
              <a:buChar char="Ø"/>
            </a:pPr>
            <a:r>
              <a:rPr lang="en-US" sz="2800" b="1" dirty="0" smtClean="0">
                <a:solidFill>
                  <a:srgbClr val="001D58"/>
                </a:solidFill>
                <a:latin typeface="Helvetica" charset="0"/>
                <a:ea typeface="Helvetica" charset="0"/>
                <a:cs typeface="Helvetica" charset="0"/>
              </a:rPr>
              <a:t> </a:t>
            </a:r>
            <a:r>
              <a:rPr lang="en-US" sz="2800" b="1" dirty="0">
                <a:solidFill>
                  <a:srgbClr val="001D58"/>
                </a:solidFill>
                <a:latin typeface="Helvetica" charset="0"/>
                <a:ea typeface="Helvetica" charset="0"/>
                <a:cs typeface="Helvetica" charset="0"/>
              </a:rPr>
              <a:t>The pattern of energy demand in </a:t>
            </a:r>
            <a:r>
              <a:rPr lang="en-US" sz="2800" b="1" dirty="0" smtClean="0">
                <a:solidFill>
                  <a:srgbClr val="001D58"/>
                </a:solidFill>
                <a:latin typeface="Helvetica" charset="0"/>
                <a:ea typeface="Helvetica" charset="0"/>
                <a:cs typeface="Helvetica" charset="0"/>
              </a:rPr>
              <a:t>these </a:t>
            </a:r>
            <a:r>
              <a:rPr lang="en-US" sz="2800" b="1" dirty="0">
                <a:solidFill>
                  <a:srgbClr val="001D58"/>
                </a:solidFill>
                <a:latin typeface="Helvetica" charset="0"/>
                <a:ea typeface="Helvetica" charset="0"/>
                <a:cs typeface="Helvetica" charset="0"/>
              </a:rPr>
              <a:t>countries </a:t>
            </a:r>
            <a:r>
              <a:rPr lang="en-US" sz="2800" b="1" dirty="0" smtClean="0">
                <a:solidFill>
                  <a:srgbClr val="001D58"/>
                </a:solidFill>
                <a:latin typeface="Helvetica" charset="0"/>
                <a:ea typeface="Helvetica" charset="0"/>
                <a:cs typeface="Helvetica" charset="0"/>
              </a:rPr>
              <a:t>are </a:t>
            </a:r>
            <a:r>
              <a:rPr lang="en-US" sz="2800" b="1" dirty="0">
                <a:solidFill>
                  <a:srgbClr val="001D58"/>
                </a:solidFill>
                <a:latin typeface="Helvetica" charset="0"/>
                <a:ea typeface="Helvetica" charset="0"/>
                <a:cs typeface="Helvetica" charset="0"/>
              </a:rPr>
              <a:t>more like that of Europe, North America and Japan.</a:t>
            </a:r>
          </a:p>
          <a:p>
            <a:pPr marL="109728" lvl="1" indent="0" algn="just" defTabSz="649288">
              <a:spcBef>
                <a:spcPts val="600"/>
              </a:spcBef>
              <a:buSzPct val="115000"/>
              <a:buNone/>
            </a:pPr>
            <a:endParaRPr lang="en-US" sz="2800" b="1" dirty="0">
              <a:solidFill>
                <a:srgbClr val="001D58"/>
              </a:solidFill>
              <a:latin typeface="Helvetica" charset="0"/>
              <a:ea typeface="Helvetica" charset="0"/>
              <a:cs typeface="Helvetica" charset="0"/>
            </a:endParaRPr>
          </a:p>
          <a:p>
            <a:pPr algn="just" defTabSz="649288">
              <a:spcBef>
                <a:spcPts val="600"/>
              </a:spcBef>
              <a:buSzPct val="115000"/>
              <a:buFont typeface="Wingdings" pitchFamily="2" charset="2"/>
              <a:buChar char="Ø"/>
            </a:pPr>
            <a:endParaRPr lang="en-US" sz="2800" b="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251520" y="332656"/>
            <a:ext cx="8229600" cy="1143000"/>
          </a:xfrm>
        </p:spPr>
        <p:txBody>
          <a:bodyPr>
            <a:noAutofit/>
          </a:bodyPr>
          <a:lstStyle/>
          <a:p>
            <a:pPr algn="ctr"/>
            <a:r>
              <a:rPr lang="en-US" sz="28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Rising </a:t>
            </a:r>
            <a:r>
              <a:rPr lang="en-US" sz="28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Demand for the Nuclear Energy in Middle </a:t>
            </a:r>
            <a:r>
              <a:rPr lang="en-US" sz="28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East &amp; North Africa</a:t>
            </a:r>
            <a:endParaRPr lang="en-US" sz="28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
        <p:nvSpPr>
          <p:cNvPr id="4" name="Content Placeholder 2"/>
          <p:cNvSpPr txBox="1">
            <a:spLocks/>
          </p:cNvSpPr>
          <p:nvPr/>
        </p:nvSpPr>
        <p:spPr>
          <a:xfrm>
            <a:off x="5004281" y="6497960"/>
            <a:ext cx="4114800" cy="3600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smtClean="0"/>
              <a:t>Source: Word Nuclear Association (WNA) </a:t>
            </a:r>
            <a:endParaRPr lang="en-US" sz="1400" dirty="0"/>
          </a:p>
        </p:txBody>
      </p:sp>
    </p:spTree>
    <p:extLst>
      <p:ext uri="{BB962C8B-B14F-4D97-AF65-F5344CB8AC3E}">
        <p14:creationId xmlns:p14="http://schemas.microsoft.com/office/powerpoint/2010/main" val="4003237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700808"/>
            <a:ext cx="8640960" cy="4680520"/>
          </a:xfrm>
        </p:spPr>
        <p:txBody>
          <a:bodyPr>
            <a:noAutofit/>
          </a:bodyPr>
          <a:lstStyle/>
          <a:p>
            <a:r>
              <a:rPr lang="en-US" sz="2800" b="1" dirty="0" smtClean="0">
                <a:solidFill>
                  <a:srgbClr val="001D58"/>
                </a:solidFill>
                <a:latin typeface="Helvetica" charset="0"/>
                <a:ea typeface="Helvetica" charset="0"/>
                <a:cs typeface="Helvetica" charset="0"/>
              </a:rPr>
              <a:t>These </a:t>
            </a:r>
            <a:r>
              <a:rPr lang="en-US" sz="2800" b="1" dirty="0">
                <a:solidFill>
                  <a:srgbClr val="001D58"/>
                </a:solidFill>
                <a:latin typeface="Helvetica" charset="0"/>
                <a:ea typeface="Helvetica" charset="0"/>
                <a:cs typeface="Helvetica" charset="0"/>
              </a:rPr>
              <a:t>countries can be classified according to how far their nuclear power programmes or plans have </a:t>
            </a:r>
            <a:r>
              <a:rPr lang="en-US" sz="2800" b="1" dirty="0" smtClean="0">
                <a:solidFill>
                  <a:srgbClr val="001D58"/>
                </a:solidFill>
                <a:latin typeface="Helvetica" charset="0"/>
                <a:ea typeface="Helvetica" charset="0"/>
                <a:cs typeface="Helvetica" charset="0"/>
              </a:rPr>
              <a:t>progressed:</a:t>
            </a:r>
          </a:p>
          <a:p>
            <a:pPr marL="109728" indent="0">
              <a:buNone/>
            </a:pPr>
            <a:endParaRPr lang="en-US" sz="2800" b="1" dirty="0" smtClean="0">
              <a:solidFill>
                <a:srgbClr val="001D58"/>
              </a:solidFill>
              <a:latin typeface="Helvetica" charset="0"/>
              <a:ea typeface="Helvetica" charset="0"/>
              <a:cs typeface="Helvetica" charset="0"/>
            </a:endParaRPr>
          </a:p>
          <a:p>
            <a:pPr lvl="2"/>
            <a:r>
              <a:rPr lang="en-US" sz="2300" b="1" i="1" dirty="0">
                <a:solidFill>
                  <a:srgbClr val="001D58"/>
                </a:solidFill>
                <a:latin typeface="Helvetica" charset="0"/>
                <a:ea typeface="Helvetica" charset="0"/>
                <a:cs typeface="Helvetica" charset="0"/>
              </a:rPr>
              <a:t>Power reactors under construction: </a:t>
            </a:r>
            <a:r>
              <a:rPr lang="en-US" sz="2300" b="1" i="1" u="sng" dirty="0" smtClean="0">
                <a:solidFill>
                  <a:srgbClr val="FF0000"/>
                </a:solidFill>
                <a:latin typeface="Helvetica" charset="0"/>
                <a:ea typeface="Helvetica" charset="0"/>
                <a:cs typeface="Helvetica" charset="0"/>
              </a:rPr>
              <a:t>UAE</a:t>
            </a:r>
            <a:r>
              <a:rPr lang="en-US" sz="2300" b="1" i="1" dirty="0" smtClean="0">
                <a:solidFill>
                  <a:srgbClr val="001D58"/>
                </a:solidFill>
                <a:latin typeface="Helvetica" charset="0"/>
                <a:ea typeface="Helvetica" charset="0"/>
                <a:cs typeface="Helvetica" charset="0"/>
              </a:rPr>
              <a:t>;</a:t>
            </a:r>
            <a:endParaRPr lang="en-US" sz="2300" b="1" i="1" dirty="0">
              <a:solidFill>
                <a:srgbClr val="001D58"/>
              </a:solidFill>
              <a:latin typeface="Helvetica" charset="0"/>
              <a:ea typeface="Helvetica" charset="0"/>
              <a:cs typeface="Helvetica" charset="0"/>
            </a:endParaRPr>
          </a:p>
          <a:p>
            <a:pPr lvl="2"/>
            <a:r>
              <a:rPr lang="en-US" sz="2300" b="1" i="1" dirty="0">
                <a:solidFill>
                  <a:srgbClr val="001D58"/>
                </a:solidFill>
                <a:latin typeface="Helvetica" charset="0"/>
                <a:ea typeface="Helvetica" charset="0"/>
                <a:cs typeface="Helvetica" charset="0"/>
              </a:rPr>
              <a:t>Contracts signed, legal and </a:t>
            </a:r>
            <a:r>
              <a:rPr lang="en-US" sz="2300" b="1" i="1" dirty="0" smtClean="0">
                <a:solidFill>
                  <a:srgbClr val="001D58"/>
                </a:solidFill>
                <a:latin typeface="Helvetica" charset="0"/>
                <a:ea typeface="Helvetica" charset="0"/>
                <a:cs typeface="Helvetica" charset="0"/>
              </a:rPr>
              <a:t>regulatory infrastructure </a:t>
            </a:r>
            <a:r>
              <a:rPr lang="en-US" sz="2300" b="1" i="1" dirty="0">
                <a:solidFill>
                  <a:srgbClr val="001D58"/>
                </a:solidFill>
                <a:latin typeface="Helvetica" charset="0"/>
                <a:ea typeface="Helvetica" charset="0"/>
                <a:cs typeface="Helvetica" charset="0"/>
              </a:rPr>
              <a:t>well-developed or developing: </a:t>
            </a:r>
            <a:r>
              <a:rPr lang="en-US" sz="2300" b="1" i="1" u="sng" dirty="0" smtClean="0">
                <a:solidFill>
                  <a:srgbClr val="FF0000"/>
                </a:solidFill>
                <a:latin typeface="Helvetica" charset="0"/>
                <a:ea typeface="Helvetica" charset="0"/>
                <a:cs typeface="Helvetica" charset="0"/>
              </a:rPr>
              <a:t>Turkey</a:t>
            </a:r>
            <a:r>
              <a:rPr lang="en-US" sz="2300" b="1" i="1" dirty="0" smtClean="0">
                <a:solidFill>
                  <a:srgbClr val="001D58"/>
                </a:solidFill>
                <a:latin typeface="Helvetica" charset="0"/>
                <a:ea typeface="Helvetica" charset="0"/>
                <a:cs typeface="Helvetica" charset="0"/>
              </a:rPr>
              <a:t>;</a:t>
            </a:r>
            <a:endParaRPr lang="en-US" sz="2300" b="1" i="1" dirty="0">
              <a:solidFill>
                <a:srgbClr val="001D58"/>
              </a:solidFill>
              <a:latin typeface="Helvetica" charset="0"/>
              <a:ea typeface="Helvetica" charset="0"/>
              <a:cs typeface="Helvetica" charset="0"/>
            </a:endParaRPr>
          </a:p>
          <a:p>
            <a:pPr lvl="2"/>
            <a:r>
              <a:rPr lang="en-US" sz="2300" b="1" i="1" dirty="0">
                <a:solidFill>
                  <a:srgbClr val="001D58"/>
                </a:solidFill>
                <a:latin typeface="Helvetica" charset="0"/>
                <a:ea typeface="Helvetica" charset="0"/>
                <a:cs typeface="Helvetica" charset="0"/>
              </a:rPr>
              <a:t>Committed plans, legal and regulatory infrastructure developing: </a:t>
            </a:r>
            <a:r>
              <a:rPr lang="en-US" sz="2300" b="1" i="1" u="sng" dirty="0" smtClean="0">
                <a:solidFill>
                  <a:srgbClr val="FF0000"/>
                </a:solidFill>
                <a:latin typeface="Helvetica" charset="0"/>
                <a:ea typeface="Helvetica" charset="0"/>
                <a:cs typeface="Helvetica" charset="0"/>
              </a:rPr>
              <a:t>Jordan</a:t>
            </a:r>
            <a:r>
              <a:rPr lang="en-US" sz="2300" b="1" i="1" dirty="0" smtClean="0">
                <a:solidFill>
                  <a:srgbClr val="001D58"/>
                </a:solidFill>
                <a:latin typeface="Helvetica" charset="0"/>
                <a:ea typeface="Helvetica" charset="0"/>
                <a:cs typeface="Helvetica" charset="0"/>
              </a:rPr>
              <a:t>, </a:t>
            </a:r>
            <a:r>
              <a:rPr lang="en-US" sz="2300" b="1" i="1" u="sng" dirty="0">
                <a:solidFill>
                  <a:srgbClr val="FF0000"/>
                </a:solidFill>
                <a:latin typeface="Helvetica" charset="0"/>
                <a:ea typeface="Helvetica" charset="0"/>
                <a:cs typeface="Helvetica" charset="0"/>
              </a:rPr>
              <a:t>Egypt</a:t>
            </a:r>
            <a:r>
              <a:rPr lang="en-US" sz="2300" b="1" i="1" dirty="0" smtClean="0">
                <a:solidFill>
                  <a:srgbClr val="001D58"/>
                </a:solidFill>
                <a:latin typeface="Helvetica" charset="0"/>
                <a:ea typeface="Helvetica" charset="0"/>
                <a:cs typeface="Helvetica" charset="0"/>
              </a:rPr>
              <a:t>.</a:t>
            </a:r>
            <a:endParaRPr lang="en-US" sz="2300" b="1" i="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251520" y="332656"/>
            <a:ext cx="8229600" cy="1143000"/>
          </a:xfrm>
        </p:spPr>
        <p:txBody>
          <a:bodyPr>
            <a:noAutofit/>
          </a:bodyPr>
          <a:lstStyle/>
          <a:p>
            <a:pPr algn="ctr"/>
            <a:r>
              <a:rPr lang="en-US" sz="28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Rising </a:t>
            </a:r>
            <a:r>
              <a:rPr lang="en-US" sz="28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Demand for the Nuclear Energy in Middle </a:t>
            </a:r>
            <a:r>
              <a:rPr lang="en-US" sz="28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East &amp; North </a:t>
            </a:r>
            <a:r>
              <a:rPr lang="en-US" sz="28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Africa (</a:t>
            </a:r>
            <a:r>
              <a:rPr lang="en-US" sz="28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28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28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40942310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96952"/>
            <a:ext cx="8229600" cy="3312368"/>
          </a:xfrm>
        </p:spPr>
        <p:txBody>
          <a:bodyPr>
            <a:noAutofit/>
          </a:bodyPr>
          <a:lstStyle/>
          <a:p>
            <a:pPr marL="109728" lvl="1" indent="0">
              <a:spcBef>
                <a:spcPts val="400"/>
              </a:spcBef>
              <a:buSzPct val="68000"/>
              <a:buNone/>
            </a:pPr>
            <a:r>
              <a:rPr lang="en-US" sz="2200" b="1" u="sng" dirty="0" smtClean="0">
                <a:solidFill>
                  <a:srgbClr val="FF0000"/>
                </a:solidFill>
              </a:rPr>
              <a:t>Bushehr 1</a:t>
            </a:r>
          </a:p>
          <a:p>
            <a:pPr marL="365760" lvl="1" indent="-256032">
              <a:spcBef>
                <a:spcPts val="400"/>
              </a:spcBef>
              <a:buSzPct val="68000"/>
              <a:buFont typeface="Wingdings 3"/>
              <a:buChar char=""/>
            </a:pPr>
            <a:r>
              <a:rPr lang="en-US" sz="2200" b="1" dirty="0" smtClean="0">
                <a:solidFill>
                  <a:srgbClr val="001D58"/>
                </a:solidFill>
                <a:latin typeface="Helvetica" charset="0"/>
                <a:ea typeface="Helvetica" charset="0"/>
                <a:cs typeface="Helvetica" charset="0"/>
              </a:rPr>
              <a:t>In </a:t>
            </a:r>
            <a:r>
              <a:rPr lang="en-US" sz="2200" b="1" dirty="0">
                <a:solidFill>
                  <a:srgbClr val="001D58"/>
                </a:solidFill>
                <a:latin typeface="Helvetica" charset="0"/>
                <a:ea typeface="Helvetica" charset="0"/>
                <a:cs typeface="Helvetica" charset="0"/>
              </a:rPr>
              <a:t>1957 a civil nuclear program was established under the US Atoms for Peace programme</a:t>
            </a:r>
            <a:r>
              <a:rPr lang="en-US" sz="2200" b="1" dirty="0" smtClean="0">
                <a:solidFill>
                  <a:srgbClr val="001D58"/>
                </a:solidFill>
                <a:latin typeface="Helvetica" charset="0"/>
                <a:ea typeface="Helvetica" charset="0"/>
                <a:cs typeface="Helvetica" charset="0"/>
              </a:rPr>
              <a:t>.</a:t>
            </a:r>
          </a:p>
          <a:p>
            <a:pPr marL="365760" lvl="1" indent="-256032">
              <a:spcBef>
                <a:spcPts val="400"/>
              </a:spcBef>
              <a:buSzPct val="68000"/>
              <a:buFont typeface="Wingdings 3"/>
              <a:buChar char=""/>
            </a:pPr>
            <a:endParaRPr lang="en-US" sz="2200" b="1" dirty="0">
              <a:solidFill>
                <a:srgbClr val="001D58"/>
              </a:solidFill>
              <a:latin typeface="Helvetica" charset="0"/>
              <a:ea typeface="Helvetica" charset="0"/>
              <a:cs typeface="Helvetica" charset="0"/>
            </a:endParaRPr>
          </a:p>
          <a:p>
            <a:pPr marL="365760" lvl="1" indent="-256032">
              <a:spcBef>
                <a:spcPts val="400"/>
              </a:spcBef>
              <a:buSzPct val="68000"/>
              <a:buFont typeface="Wingdings 3"/>
              <a:buChar char=""/>
            </a:pPr>
            <a:r>
              <a:rPr lang="en-US" sz="2200" b="1" dirty="0">
                <a:solidFill>
                  <a:srgbClr val="001D58"/>
                </a:solidFill>
                <a:latin typeface="Helvetica" charset="0"/>
                <a:ea typeface="Helvetica" charset="0"/>
                <a:cs typeface="Helvetica" charset="0"/>
              </a:rPr>
              <a:t>In 1974 a target of 23,000 MWe of nuclear capacity to free up oil and gas for </a:t>
            </a:r>
            <a:r>
              <a:rPr lang="en-US" sz="2200" b="1" dirty="0" smtClean="0">
                <a:solidFill>
                  <a:srgbClr val="001D58"/>
                </a:solidFill>
                <a:latin typeface="Helvetica" charset="0"/>
                <a:ea typeface="Helvetica" charset="0"/>
                <a:cs typeface="Helvetica" charset="0"/>
              </a:rPr>
              <a:t>export. Preliminary </a:t>
            </a:r>
            <a:r>
              <a:rPr lang="en-US" sz="2200" b="1" dirty="0">
                <a:solidFill>
                  <a:srgbClr val="001D58"/>
                </a:solidFill>
                <a:latin typeface="Helvetica" charset="0"/>
                <a:ea typeface="Helvetica" charset="0"/>
                <a:cs typeface="Helvetica" charset="0"/>
              </a:rPr>
              <a:t>agreements with Siemens KWU and Framatome for four nuclear power plants were signed</a:t>
            </a:r>
            <a:r>
              <a:rPr lang="en-US" sz="2200" b="1" dirty="0" smtClean="0">
                <a:solidFill>
                  <a:srgbClr val="001D58"/>
                </a:solidFill>
                <a:latin typeface="Helvetica" charset="0"/>
                <a:ea typeface="Helvetica" charset="0"/>
                <a:cs typeface="Helvetica" charset="0"/>
              </a:rPr>
              <a:t>.</a:t>
            </a:r>
          </a:p>
        </p:txBody>
      </p:sp>
      <p:sp>
        <p:nvSpPr>
          <p:cNvPr id="2" name="Title 1"/>
          <p:cNvSpPr>
            <a:spLocks noGrp="1"/>
          </p:cNvSpPr>
          <p:nvPr>
            <p:ph type="title"/>
          </p:nvPr>
        </p:nvSpPr>
        <p:spPr>
          <a:xfrm>
            <a:off x="467544" y="188640"/>
            <a:ext cx="8229600" cy="1080120"/>
          </a:xfrm>
        </p:spPr>
        <p:txBody>
          <a:bodyPr>
            <a:normAutofit fontScale="90000"/>
          </a:bodyPr>
          <a:lstStyle/>
          <a:p>
            <a:pPr algn="ctr"/>
            <a:r>
              <a:rPr lang="en-US" sz="40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Development of Nuclear </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Power in </a:t>
            </a:r>
            <a:r>
              <a:rPr lang="en-US" sz="4000" i="1" cap="all" dirty="0" smtClean="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Iran</a:t>
            </a:r>
            <a:endPar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148616649"/>
              </p:ext>
            </p:extLst>
          </p:nvPr>
        </p:nvGraphicFramePr>
        <p:xfrm>
          <a:off x="467544" y="1484784"/>
          <a:ext cx="8136905" cy="1213677"/>
        </p:xfrm>
        <a:graphic>
          <a:graphicData uri="http://schemas.openxmlformats.org/drawingml/2006/table">
            <a:tbl>
              <a:tblPr firstRow="1" bandRow="1">
                <a:tableStyleId>{793D81CF-94F2-401A-BA57-92F5A7B2D0C5}</a:tableStyleId>
              </a:tblPr>
              <a:tblGrid>
                <a:gridCol w="1331855"/>
                <a:gridCol w="1922907"/>
                <a:gridCol w="1627381"/>
                <a:gridCol w="1627381"/>
                <a:gridCol w="1627381"/>
              </a:tblGrid>
              <a:tr h="553277">
                <a:tc>
                  <a:txBody>
                    <a:bodyPr/>
                    <a:lstStyle/>
                    <a:p>
                      <a:pPr algn="ctr"/>
                      <a:endParaRPr lang="en-US" sz="1400" dirty="0"/>
                    </a:p>
                  </a:txBody>
                  <a:tcPr/>
                </a:tc>
                <a:tc>
                  <a:txBody>
                    <a:bodyPr/>
                    <a:lstStyle/>
                    <a:p>
                      <a:pPr algn="ctr"/>
                      <a:r>
                        <a:rPr kumimoji="0" lang="en-US" sz="1400" b="1" kern="1200" dirty="0" smtClean="0">
                          <a:solidFill>
                            <a:schemeClr val="lt1"/>
                          </a:solidFill>
                          <a:effectLst/>
                          <a:latin typeface="+mn-lt"/>
                          <a:ea typeface="+mn-ea"/>
                          <a:cs typeface="+mn-cs"/>
                        </a:rPr>
                        <a:t>Type</a:t>
                      </a:r>
                      <a:endParaRPr lang="en-US" sz="1400" dirty="0"/>
                    </a:p>
                  </a:txBody>
                  <a:tcPr/>
                </a:tc>
                <a:tc>
                  <a:txBody>
                    <a:bodyPr/>
                    <a:lstStyle/>
                    <a:p>
                      <a:pPr algn="ctr"/>
                      <a:r>
                        <a:rPr kumimoji="0" lang="en-US" sz="1400" b="1" kern="1200" dirty="0" smtClean="0">
                          <a:solidFill>
                            <a:schemeClr val="lt1"/>
                          </a:solidFill>
                          <a:effectLst/>
                          <a:latin typeface="+mn-lt"/>
                          <a:ea typeface="+mn-ea"/>
                          <a:cs typeface="+mn-cs"/>
                        </a:rPr>
                        <a:t>MWe gross, net </a:t>
                      </a:r>
                      <a:endParaRPr lang="en-US" sz="1400" dirty="0"/>
                    </a:p>
                  </a:txBody>
                  <a:tcPr/>
                </a:tc>
                <a:tc>
                  <a:txBody>
                    <a:bodyPr/>
                    <a:lstStyle/>
                    <a:p>
                      <a:pPr algn="ctr"/>
                      <a:r>
                        <a:rPr kumimoji="0" lang="en-US" sz="1400" b="1" kern="1200" dirty="0" smtClean="0">
                          <a:solidFill>
                            <a:schemeClr val="lt1"/>
                          </a:solidFill>
                          <a:effectLst/>
                          <a:latin typeface="+mn-lt"/>
                          <a:ea typeface="+mn-ea"/>
                          <a:cs typeface="+mn-cs"/>
                        </a:rPr>
                        <a:t>Construction start </a:t>
                      </a:r>
                      <a:endParaRPr lang="en-US" sz="1400" dirty="0"/>
                    </a:p>
                  </a:txBody>
                  <a:tcPr/>
                </a:tc>
                <a:tc>
                  <a:txBody>
                    <a:bodyPr/>
                    <a:lstStyle/>
                    <a:p>
                      <a:pPr algn="ctr"/>
                      <a:r>
                        <a:rPr kumimoji="0" lang="en-US" sz="1400" b="1" kern="1200" dirty="0" smtClean="0">
                          <a:solidFill>
                            <a:schemeClr val="lt1"/>
                          </a:solidFill>
                          <a:effectLst/>
                          <a:latin typeface="+mn-lt"/>
                          <a:ea typeface="+mn-ea"/>
                          <a:cs typeface="+mn-cs"/>
                        </a:rPr>
                        <a:t>Commercial operation</a:t>
                      </a:r>
                      <a:endParaRPr lang="en-US" sz="1400" dirty="0"/>
                    </a:p>
                  </a:txBody>
                  <a:tcPr/>
                </a:tc>
              </a:tr>
              <a:tr h="286061">
                <a:tc>
                  <a:txBody>
                    <a:bodyPr/>
                    <a:lstStyle/>
                    <a:p>
                      <a:pPr marL="22860" algn="ctr">
                        <a:lnSpc>
                          <a:spcPts val="1235"/>
                        </a:lnSpc>
                        <a:spcAft>
                          <a:spcPts val="0"/>
                        </a:spcAft>
                      </a:pPr>
                      <a:endParaRPr lang="en-US" sz="1400" spc="-10" dirty="0" smtClean="0">
                        <a:solidFill>
                          <a:schemeClr val="tx1"/>
                        </a:solidFill>
                        <a:effectLst/>
                        <a:latin typeface="Times New Roman"/>
                        <a:ea typeface="Times New Roman"/>
                        <a:cs typeface="Arial"/>
                      </a:endParaRPr>
                    </a:p>
                    <a:p>
                      <a:pPr marL="22860" algn="ctr">
                        <a:lnSpc>
                          <a:spcPts val="1235"/>
                        </a:lnSpc>
                        <a:spcAft>
                          <a:spcPts val="0"/>
                        </a:spcAft>
                      </a:pPr>
                      <a:r>
                        <a:rPr kumimoji="0" lang="en-US" sz="1400" b="1" kern="1200" dirty="0" smtClean="0">
                          <a:solidFill>
                            <a:srgbClr val="001D58"/>
                          </a:solidFill>
                          <a:latin typeface="Helvetica" charset="0"/>
                          <a:ea typeface="Helvetica" charset="0"/>
                          <a:cs typeface="Helvetica" charset="0"/>
                        </a:rPr>
                        <a:t>Bushehr 1</a:t>
                      </a:r>
                      <a:endParaRPr kumimoji="0" lang="en-US" sz="1400" b="1" kern="1200" dirty="0">
                        <a:solidFill>
                          <a:srgbClr val="001D58"/>
                        </a:solidFill>
                        <a:latin typeface="Helvetica" charset="0"/>
                        <a:ea typeface="Helvetica" charset="0"/>
                        <a:cs typeface="Helvetica" charset="0"/>
                      </a:endParaRPr>
                    </a:p>
                  </a:txBody>
                  <a:tcPr marL="0" marR="0" marT="0" marB="0"/>
                </a:tc>
                <a:tc>
                  <a:txBody>
                    <a:bodyPr/>
                    <a:lstStyle/>
                    <a:p>
                      <a:pPr algn="ctr"/>
                      <a:r>
                        <a:rPr kumimoji="0" lang="en-US" sz="1400" b="1" kern="1200" dirty="0" smtClean="0">
                          <a:solidFill>
                            <a:srgbClr val="001D58"/>
                          </a:solidFill>
                          <a:latin typeface="Helvetica" charset="0"/>
                          <a:ea typeface="Helvetica" charset="0"/>
                          <a:cs typeface="Helvetica" charset="0"/>
                        </a:rPr>
                        <a:t>VVER-1000/446</a:t>
                      </a:r>
                      <a:endParaRPr kumimoji="0" lang="en-US" sz="1400" b="1" kern="1200" dirty="0">
                        <a:solidFill>
                          <a:srgbClr val="001D58"/>
                        </a:solidFill>
                        <a:latin typeface="Helvetica" charset="0"/>
                        <a:ea typeface="Helvetica" charset="0"/>
                        <a:cs typeface="Helvetica" charset="0"/>
                      </a:endParaRPr>
                    </a:p>
                  </a:txBody>
                  <a:tcPr/>
                </a:tc>
                <a:tc>
                  <a:txBody>
                    <a:bodyPr/>
                    <a:lstStyle/>
                    <a:p>
                      <a:pPr algn="ctr"/>
                      <a:r>
                        <a:rPr kumimoji="0" lang="en-US" sz="1400" b="1" kern="1200" dirty="0" smtClean="0">
                          <a:solidFill>
                            <a:srgbClr val="001D58"/>
                          </a:solidFill>
                          <a:latin typeface="Helvetica" charset="0"/>
                          <a:ea typeface="Helvetica" charset="0"/>
                          <a:cs typeface="Helvetica" charset="0"/>
                        </a:rPr>
                        <a:t>1000,915</a:t>
                      </a:r>
                      <a:endParaRPr kumimoji="0" lang="en-US" sz="1400" b="1" kern="1200" dirty="0">
                        <a:solidFill>
                          <a:srgbClr val="001D58"/>
                        </a:solidFill>
                        <a:latin typeface="Helvetica" charset="0"/>
                        <a:ea typeface="Helvetica" charset="0"/>
                        <a:cs typeface="Helvetica" charset="0"/>
                      </a:endParaRPr>
                    </a:p>
                  </a:txBody>
                  <a:tcPr/>
                </a:tc>
                <a:tc>
                  <a:txBody>
                    <a:bodyPr/>
                    <a:lstStyle/>
                    <a:p>
                      <a:pPr algn="ctr"/>
                      <a:r>
                        <a:rPr kumimoji="0" lang="en-US" sz="1400" b="1" kern="1200" dirty="0" smtClean="0">
                          <a:solidFill>
                            <a:srgbClr val="001D58"/>
                          </a:solidFill>
                          <a:latin typeface="Helvetica" charset="0"/>
                          <a:ea typeface="Helvetica" charset="0"/>
                          <a:cs typeface="Helvetica" charset="0"/>
                        </a:rPr>
                        <a:t>1975, 1994</a:t>
                      </a:r>
                      <a:endParaRPr kumimoji="0" lang="en-US" sz="1400" b="1" kern="1200" dirty="0">
                        <a:solidFill>
                          <a:srgbClr val="001D58"/>
                        </a:solidFill>
                        <a:latin typeface="Helvetica" charset="0"/>
                        <a:ea typeface="Helvetica" charset="0"/>
                        <a:cs typeface="Helvetica"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1" kern="1200" dirty="0" smtClean="0">
                          <a:solidFill>
                            <a:srgbClr val="001D58"/>
                          </a:solidFill>
                          <a:latin typeface="Helvetica" charset="0"/>
                          <a:ea typeface="Helvetica" charset="0"/>
                          <a:cs typeface="Helvetica" charset="0"/>
                        </a:rPr>
                        <a:t>Sept 2013</a:t>
                      </a:r>
                      <a:endParaRPr kumimoji="0" lang="en-US" sz="1400" b="1" kern="1200" dirty="0">
                        <a:solidFill>
                          <a:srgbClr val="001D58"/>
                        </a:solidFill>
                        <a:latin typeface="Helvetica" charset="0"/>
                        <a:ea typeface="Helvetica" charset="0"/>
                        <a:cs typeface="Helvetica" charset="0"/>
                      </a:endParaRPr>
                    </a:p>
                  </a:txBody>
                  <a:tcPr/>
                </a:tc>
              </a:tr>
              <a:tr h="331185">
                <a:tc>
                  <a:txBody>
                    <a:bodyPr/>
                    <a:lstStyle/>
                    <a:p>
                      <a:pPr marL="22860" algn="ctr">
                        <a:lnSpc>
                          <a:spcPts val="1360"/>
                        </a:lnSpc>
                        <a:spcAft>
                          <a:spcPts val="0"/>
                        </a:spcAft>
                      </a:pPr>
                      <a:endParaRPr kumimoji="0" lang="en-US" sz="1400" b="1" kern="1200" dirty="0" smtClean="0">
                        <a:solidFill>
                          <a:srgbClr val="001D58"/>
                        </a:solidFill>
                        <a:latin typeface="Helvetica" charset="0"/>
                        <a:ea typeface="Helvetica" charset="0"/>
                        <a:cs typeface="Helvetica" charset="0"/>
                      </a:endParaRPr>
                    </a:p>
                    <a:p>
                      <a:pPr marL="22860" algn="ctr">
                        <a:lnSpc>
                          <a:spcPts val="1360"/>
                        </a:lnSpc>
                        <a:spcAft>
                          <a:spcPts val="0"/>
                        </a:spcAft>
                      </a:pPr>
                      <a:r>
                        <a:rPr kumimoji="0" lang="en-US" sz="1400" b="1" kern="1200" dirty="0" smtClean="0">
                          <a:solidFill>
                            <a:srgbClr val="001D58"/>
                          </a:solidFill>
                          <a:latin typeface="Helvetica" charset="0"/>
                          <a:ea typeface="Helvetica" charset="0"/>
                          <a:cs typeface="Helvetica" charset="0"/>
                        </a:rPr>
                        <a:t>Total (1)</a:t>
                      </a:r>
                      <a:endParaRPr kumimoji="0" lang="en-US" sz="1400" b="1" kern="1200" dirty="0">
                        <a:solidFill>
                          <a:srgbClr val="001D58"/>
                        </a:solidFill>
                        <a:latin typeface="Helvetica" charset="0"/>
                        <a:ea typeface="Helvetica" charset="0"/>
                        <a:cs typeface="Helvetica" charset="0"/>
                      </a:endParaRPr>
                    </a:p>
                  </a:txBody>
                  <a:tcPr marL="0" marR="0" marT="0" marB="0"/>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1" kern="1200" dirty="0" smtClean="0">
                          <a:solidFill>
                            <a:srgbClr val="001D58"/>
                          </a:solidFill>
                          <a:latin typeface="Helvetica" charset="0"/>
                          <a:ea typeface="Helvetica" charset="0"/>
                          <a:cs typeface="Helvetica" charset="0"/>
                        </a:rPr>
                        <a:t>                                     915 MWe net</a:t>
                      </a:r>
                    </a:p>
                  </a:txBody>
                  <a:tcPr/>
                </a:tc>
                <a:tc hMerge="1">
                  <a:txBody>
                    <a:bodyPr/>
                    <a:lstStyle/>
                    <a:p>
                      <a:pPr algn="ctr"/>
                      <a:endParaRPr kumimoji="0" lang="en-US" sz="2000" b="1" kern="1200" dirty="0">
                        <a:solidFill>
                          <a:srgbClr val="001D58"/>
                        </a:solidFill>
                        <a:latin typeface="Helvetica" charset="0"/>
                        <a:ea typeface="Helvetica" charset="0"/>
                        <a:cs typeface="Helvetica" charset="0"/>
                      </a:endParaRPr>
                    </a:p>
                  </a:txBody>
                  <a:tcPr/>
                </a:tc>
                <a:tc>
                  <a:txBody>
                    <a:bodyPr/>
                    <a:lstStyle/>
                    <a:p>
                      <a:pPr algn="ctr"/>
                      <a:endParaRPr kumimoji="0" lang="en-US" sz="1400" b="1" kern="1200" dirty="0">
                        <a:solidFill>
                          <a:srgbClr val="001D58"/>
                        </a:solidFill>
                        <a:latin typeface="Helvetica" charset="0"/>
                        <a:ea typeface="Helvetica" charset="0"/>
                        <a:cs typeface="Helvetica" charset="0"/>
                      </a:endParaRPr>
                    </a:p>
                  </a:txBody>
                  <a:tcPr/>
                </a:tc>
                <a:tc>
                  <a:txBody>
                    <a:bodyPr/>
                    <a:lstStyle/>
                    <a:p>
                      <a:pPr algn="ctr"/>
                      <a:endParaRPr kumimoji="0" lang="en-US" sz="1400" b="1" kern="1200" dirty="0">
                        <a:solidFill>
                          <a:srgbClr val="001D58"/>
                        </a:solidFill>
                        <a:latin typeface="Helvetica" charset="0"/>
                        <a:ea typeface="Helvetica" charset="0"/>
                        <a:cs typeface="Helvetica" charset="0"/>
                      </a:endParaRPr>
                    </a:p>
                  </a:txBody>
                  <a:tcPr/>
                </a:tc>
              </a:tr>
            </a:tbl>
          </a:graphicData>
        </a:graphic>
      </p:graphicFrame>
    </p:spTree>
    <p:extLst>
      <p:ext uri="{BB962C8B-B14F-4D97-AF65-F5344CB8AC3E}">
        <p14:creationId xmlns:p14="http://schemas.microsoft.com/office/powerpoint/2010/main" val="27008701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00808"/>
            <a:ext cx="8229600" cy="4306483"/>
          </a:xfrm>
        </p:spPr>
        <p:txBody>
          <a:bodyPr>
            <a:noAutofit/>
          </a:bodyPr>
          <a:lstStyle/>
          <a:p>
            <a:pPr marL="365760" lvl="1" indent="-256032">
              <a:spcBef>
                <a:spcPts val="400"/>
              </a:spcBef>
              <a:buSzPct val="68000"/>
              <a:buFont typeface="Wingdings 3"/>
              <a:buChar char=""/>
            </a:pPr>
            <a:r>
              <a:rPr lang="en-US" sz="2400" b="1" dirty="0" smtClean="0">
                <a:solidFill>
                  <a:srgbClr val="001D58"/>
                </a:solidFill>
                <a:latin typeface="Helvetica" charset="0"/>
                <a:ea typeface="Helvetica" charset="0"/>
                <a:cs typeface="Helvetica" charset="0"/>
              </a:rPr>
              <a:t>Construction </a:t>
            </a:r>
            <a:r>
              <a:rPr lang="en-US" sz="2400" b="1" dirty="0">
                <a:solidFill>
                  <a:srgbClr val="001D58"/>
                </a:solidFill>
                <a:latin typeface="Helvetica" charset="0"/>
                <a:ea typeface="Helvetica" charset="0"/>
                <a:cs typeface="Helvetica" charset="0"/>
              </a:rPr>
              <a:t>of two 1,293 MWe (gross) PWR units was started 18 km south of Bushehr in Bushehr province on the Persian Gulf by Siemens KWU, based on the </a:t>
            </a:r>
            <a:r>
              <a:rPr lang="en-US" sz="2400" b="1" dirty="0" err="1">
                <a:solidFill>
                  <a:srgbClr val="001D58"/>
                </a:solidFill>
                <a:latin typeface="Helvetica" charset="0"/>
                <a:ea typeface="Helvetica" charset="0"/>
                <a:cs typeface="Helvetica" charset="0"/>
              </a:rPr>
              <a:t>Biblis</a:t>
            </a:r>
            <a:r>
              <a:rPr lang="en-US" sz="2400" b="1" dirty="0">
                <a:solidFill>
                  <a:srgbClr val="001D58"/>
                </a:solidFill>
                <a:latin typeface="Helvetica" charset="0"/>
                <a:ea typeface="Helvetica" charset="0"/>
                <a:cs typeface="Helvetica" charset="0"/>
              </a:rPr>
              <a:t> B reactor in </a:t>
            </a:r>
            <a:r>
              <a:rPr lang="en-US" sz="2400" b="1" dirty="0" smtClean="0">
                <a:solidFill>
                  <a:srgbClr val="001D58"/>
                </a:solidFill>
                <a:latin typeface="Helvetica" charset="0"/>
                <a:ea typeface="Helvetica" charset="0"/>
                <a:cs typeface="Helvetica" charset="0"/>
              </a:rPr>
              <a:t>Germany in 1975.</a:t>
            </a:r>
          </a:p>
          <a:p>
            <a:pPr marL="365760" lvl="1" indent="-256032">
              <a:spcBef>
                <a:spcPts val="400"/>
              </a:spcBef>
              <a:buSzPct val="68000"/>
              <a:buFont typeface="Wingdings 3"/>
              <a:buChar char=""/>
            </a:pPr>
            <a:endParaRPr lang="en-US" sz="2400" b="1" dirty="0">
              <a:solidFill>
                <a:srgbClr val="001D58"/>
              </a:solidFill>
              <a:latin typeface="Helvetica" charset="0"/>
              <a:ea typeface="Helvetica" charset="0"/>
              <a:cs typeface="Helvetica" charset="0"/>
            </a:endParaRPr>
          </a:p>
          <a:p>
            <a:pPr marL="365760" lvl="1" indent="-256032">
              <a:spcBef>
                <a:spcPts val="400"/>
              </a:spcBef>
              <a:buSzPct val="68000"/>
              <a:buFont typeface="Wingdings 3"/>
              <a:buChar char=""/>
            </a:pPr>
            <a:r>
              <a:rPr lang="en-US" sz="2400" b="1" dirty="0" smtClean="0">
                <a:solidFill>
                  <a:srgbClr val="001D58"/>
                </a:solidFill>
                <a:latin typeface="Helvetica" charset="0"/>
                <a:ea typeface="Helvetica" charset="0"/>
                <a:cs typeface="Helvetica" charset="0"/>
              </a:rPr>
              <a:t>After </a:t>
            </a:r>
            <a:r>
              <a:rPr lang="en-US" sz="2400" b="1" dirty="0">
                <a:solidFill>
                  <a:srgbClr val="001D58"/>
                </a:solidFill>
                <a:latin typeface="Helvetica" charset="0"/>
                <a:ea typeface="Helvetica" charset="0"/>
                <a:cs typeface="Helvetica" charset="0"/>
              </a:rPr>
              <a:t>the Islamic revolution, work was abandoned early in 1979 with unit 1 substantially complete and unit two about half complete. The plant was damaged by Iraqi air strikes in 1984-88</a:t>
            </a:r>
            <a:r>
              <a:rPr lang="en-US" sz="2400" b="1" dirty="0" smtClean="0">
                <a:solidFill>
                  <a:srgbClr val="001D58"/>
                </a:solidFill>
                <a:latin typeface="Helvetica" charset="0"/>
                <a:ea typeface="Helvetica" charset="0"/>
                <a:cs typeface="Helvetica" charset="0"/>
              </a:rPr>
              <a:t>.</a:t>
            </a:r>
            <a:endParaRPr lang="en-US" sz="2400" b="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080120"/>
          </a:xfrm>
        </p:spPr>
        <p:txBody>
          <a:bodyPr>
            <a:normAutofit fontScale="90000"/>
          </a:bodyPr>
          <a:lstStyle/>
          <a:p>
            <a:pPr algn="ct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Development of Nuclear Power in Iran </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31760696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00808"/>
            <a:ext cx="8229600" cy="4306483"/>
          </a:xfrm>
        </p:spPr>
        <p:txBody>
          <a:bodyPr>
            <a:noAutofit/>
          </a:bodyPr>
          <a:lstStyle/>
          <a:p>
            <a:pPr marL="365760" lvl="1" indent="-256032">
              <a:spcBef>
                <a:spcPts val="400"/>
              </a:spcBef>
              <a:buSzPct val="68000"/>
              <a:buFont typeface="Wingdings 3"/>
              <a:buChar char=""/>
            </a:pPr>
            <a:r>
              <a:rPr lang="en-US" sz="2400" b="1" dirty="0" smtClean="0">
                <a:solidFill>
                  <a:srgbClr val="001D58"/>
                </a:solidFill>
                <a:latin typeface="Helvetica" charset="0"/>
                <a:ea typeface="Helvetica" charset="0"/>
                <a:cs typeface="Helvetica" charset="0"/>
              </a:rPr>
              <a:t>In </a:t>
            </a:r>
            <a:r>
              <a:rPr lang="en-US" sz="2400" b="1" dirty="0">
                <a:solidFill>
                  <a:srgbClr val="001D58"/>
                </a:solidFill>
                <a:latin typeface="Helvetica" charset="0"/>
                <a:ea typeface="Helvetica" charset="0"/>
                <a:cs typeface="Helvetica" charset="0"/>
              </a:rPr>
              <a:t>1992, the governments of the Islamic Republic of Iran and the Russian Federation signed a bilateral agreement on the completion of unit one of BNPP</a:t>
            </a:r>
            <a:r>
              <a:rPr lang="en-US" sz="2400" b="1" dirty="0" smtClean="0">
                <a:solidFill>
                  <a:srgbClr val="001D58"/>
                </a:solidFill>
                <a:latin typeface="Helvetica" charset="0"/>
                <a:ea typeface="Helvetica" charset="0"/>
                <a:cs typeface="Helvetica" charset="0"/>
              </a:rPr>
              <a:t>.</a:t>
            </a:r>
          </a:p>
          <a:p>
            <a:pPr marL="365760" lvl="1" indent="-256032">
              <a:spcBef>
                <a:spcPts val="400"/>
              </a:spcBef>
              <a:buSzPct val="68000"/>
              <a:buFont typeface="Wingdings 3"/>
              <a:buChar char=""/>
            </a:pPr>
            <a:endParaRPr lang="en-US" sz="2400" b="1" dirty="0">
              <a:solidFill>
                <a:srgbClr val="001D58"/>
              </a:solidFill>
              <a:latin typeface="Helvetica" charset="0"/>
              <a:ea typeface="Helvetica" charset="0"/>
              <a:cs typeface="Helvetica" charset="0"/>
            </a:endParaRPr>
          </a:p>
          <a:p>
            <a:pPr marL="365760" lvl="1" indent="-256032">
              <a:spcBef>
                <a:spcPts val="400"/>
              </a:spcBef>
              <a:buSzPct val="68000"/>
              <a:buFont typeface="Wingdings 3"/>
              <a:buChar char=""/>
            </a:pPr>
            <a:r>
              <a:rPr lang="en-US" sz="2400" b="1" dirty="0">
                <a:solidFill>
                  <a:srgbClr val="001D58"/>
                </a:solidFill>
                <a:latin typeface="Helvetica" charset="0"/>
                <a:ea typeface="Helvetica" charset="0"/>
                <a:cs typeface="Helvetica" charset="0"/>
              </a:rPr>
              <a:t>A 1000 (MW) VVER type nuclear power reactor is operating in Iran, after many years construction, and a second is planned</a:t>
            </a:r>
            <a:r>
              <a:rPr lang="en-US" sz="2400" b="1" dirty="0" smtClean="0">
                <a:solidFill>
                  <a:srgbClr val="001D58"/>
                </a:solidFill>
                <a:latin typeface="Helvetica" charset="0"/>
                <a:ea typeface="Helvetica" charset="0"/>
                <a:cs typeface="Helvetica" charset="0"/>
              </a:rPr>
              <a:t>.</a:t>
            </a:r>
            <a:endParaRPr lang="en-US" sz="2400" b="1" dirty="0">
              <a:solidFill>
                <a:srgbClr val="001D58"/>
              </a:solidFill>
              <a:latin typeface="Helvetica" charset="0"/>
              <a:ea typeface="Helvetica" charset="0"/>
              <a:cs typeface="Helvetica" charset="0"/>
            </a:endParaRPr>
          </a:p>
        </p:txBody>
      </p:sp>
      <p:sp>
        <p:nvSpPr>
          <p:cNvPr id="2" name="Title 1"/>
          <p:cNvSpPr>
            <a:spLocks noGrp="1"/>
          </p:cNvSpPr>
          <p:nvPr>
            <p:ph type="title"/>
          </p:nvPr>
        </p:nvSpPr>
        <p:spPr>
          <a:xfrm>
            <a:off x="467544" y="188640"/>
            <a:ext cx="8229600" cy="1080120"/>
          </a:xfrm>
        </p:spPr>
        <p:txBody>
          <a:bodyPr>
            <a:normAutofit fontScale="90000"/>
          </a:bodyPr>
          <a:lstStyle/>
          <a:p>
            <a:pPr algn="ct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Development of Nuclear Power in Iran </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spTree>
    <p:extLst>
      <p:ext uri="{BB962C8B-B14F-4D97-AF65-F5344CB8AC3E}">
        <p14:creationId xmlns:p14="http://schemas.microsoft.com/office/powerpoint/2010/main" val="34379247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00808"/>
            <a:ext cx="8229600" cy="4306483"/>
          </a:xfrm>
        </p:spPr>
        <p:txBody>
          <a:bodyPr>
            <a:normAutofit/>
          </a:bodyPr>
          <a:lstStyle/>
          <a:p>
            <a:pPr marL="109728" lvl="1" indent="0">
              <a:spcBef>
                <a:spcPts val="400"/>
              </a:spcBef>
              <a:buSzPct val="68000"/>
              <a:buNone/>
            </a:pPr>
            <a:r>
              <a:rPr lang="en-US" sz="2200" b="1" u="sng" dirty="0">
                <a:solidFill>
                  <a:srgbClr val="FF0000"/>
                </a:solidFill>
              </a:rPr>
              <a:t>Bushehr 2,3</a:t>
            </a:r>
          </a:p>
          <a:p>
            <a:pPr marL="109728" lvl="1" indent="0">
              <a:spcBef>
                <a:spcPts val="400"/>
              </a:spcBef>
              <a:buSzPct val="68000"/>
              <a:buNone/>
            </a:pPr>
            <a:endParaRPr lang="en-US" sz="4800" b="1" u="sng" dirty="0">
              <a:solidFill>
                <a:srgbClr val="FF0000"/>
              </a:solidFill>
            </a:endParaRPr>
          </a:p>
          <a:p>
            <a:pPr marL="365760" lvl="1" indent="-256032">
              <a:spcBef>
                <a:spcPts val="400"/>
              </a:spcBef>
              <a:buSzPct val="68000"/>
              <a:buFont typeface="Wingdings 3"/>
              <a:buChar char=""/>
            </a:pPr>
            <a:endParaRPr lang="en-US" sz="4500" b="1" dirty="0" smtClean="0">
              <a:solidFill>
                <a:srgbClr val="001D58"/>
              </a:solidFill>
              <a:latin typeface="Helvetica" charset="0"/>
              <a:ea typeface="Helvetica" charset="0"/>
              <a:cs typeface="Helvetica" charset="0"/>
            </a:endParaRPr>
          </a:p>
          <a:p>
            <a:pPr marL="109728" lvl="1" indent="0">
              <a:spcBef>
                <a:spcPts val="400"/>
              </a:spcBef>
              <a:buSzPct val="68000"/>
              <a:buNone/>
            </a:pPr>
            <a:endParaRPr lang="en-US" sz="2200" b="1" u="sng" dirty="0" smtClean="0">
              <a:solidFill>
                <a:srgbClr val="FF0000"/>
              </a:solidFill>
            </a:endParaRPr>
          </a:p>
          <a:p>
            <a:pPr marL="109728" lvl="1" indent="0">
              <a:spcBef>
                <a:spcPts val="400"/>
              </a:spcBef>
              <a:buSzPct val="68000"/>
              <a:buNone/>
            </a:pPr>
            <a:r>
              <a:rPr lang="en-US" sz="2200" b="1" u="sng" dirty="0" smtClean="0">
                <a:solidFill>
                  <a:srgbClr val="FF0000"/>
                </a:solidFill>
              </a:rPr>
              <a:t>Makran</a:t>
            </a:r>
          </a:p>
          <a:p>
            <a:pPr marL="109728" lvl="1" indent="0">
              <a:spcBef>
                <a:spcPts val="400"/>
              </a:spcBef>
              <a:buSzPct val="68000"/>
              <a:buNone/>
            </a:pPr>
            <a:endParaRPr lang="en-US" sz="2200" b="1" u="sng" dirty="0">
              <a:solidFill>
                <a:srgbClr val="FF0000"/>
              </a:solidFill>
            </a:endParaRPr>
          </a:p>
        </p:txBody>
      </p:sp>
      <p:sp>
        <p:nvSpPr>
          <p:cNvPr id="2" name="Title 1"/>
          <p:cNvSpPr>
            <a:spLocks noGrp="1"/>
          </p:cNvSpPr>
          <p:nvPr>
            <p:ph type="title"/>
          </p:nvPr>
        </p:nvSpPr>
        <p:spPr>
          <a:xfrm>
            <a:off x="467544" y="188640"/>
            <a:ext cx="8229600" cy="1080120"/>
          </a:xfrm>
        </p:spPr>
        <p:txBody>
          <a:bodyPr>
            <a:normAutofit fontScale="90000"/>
          </a:bodyPr>
          <a:lstStyle/>
          <a:p>
            <a:pPr algn="ct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Development of Nuclear Power in Iran </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rPr>
              <a:t>cont'd</a:t>
            </a:r>
            <a:r>
              <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sym typeface="Helvetica" charset="0"/>
              </a:rPr>
              <a:t>)</a:t>
            </a:r>
            <a:endParaRPr lang="en-US" sz="4000" i="1" cap="all" dirty="0">
              <a:ln w="9000" cmpd="sng">
                <a:solidFill>
                  <a:schemeClr val="accent4">
                    <a:shade val="50000"/>
                    <a:satMod val="120000"/>
                  </a:schemeClr>
                </a:solidFill>
                <a:prstDash val="solid"/>
              </a:ln>
              <a:solidFill>
                <a:srgbClr val="002A7E"/>
              </a:solidFill>
              <a:effectLst>
                <a:outerShdw blurRad="38100" dist="38100" dir="2700000" algn="tl">
                  <a:srgbClr val="000000">
                    <a:alpha val="43137"/>
                  </a:srgbClr>
                </a:outerShdw>
                <a:reflection blurRad="12700" stA="28000" endPos="45000" dist="1000" dir="5400000" sy="-100000" algn="bl" rotWithShape="0"/>
              </a:effectLst>
              <a:latin typeface="Times New Roman" pitchFamily="18" charset="0"/>
              <a:ea typeface="Helvetica"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20242260"/>
              </p:ext>
            </p:extLst>
          </p:nvPr>
        </p:nvGraphicFramePr>
        <p:xfrm>
          <a:off x="467544" y="2132856"/>
          <a:ext cx="8136905" cy="1481641"/>
        </p:xfrm>
        <a:graphic>
          <a:graphicData uri="http://schemas.openxmlformats.org/drawingml/2006/table">
            <a:tbl>
              <a:tblPr firstRow="1" bandRow="1">
                <a:tableStyleId>{793D81CF-94F2-401A-BA57-92F5A7B2D0C5}</a:tableStyleId>
              </a:tblPr>
              <a:tblGrid>
                <a:gridCol w="1368152"/>
                <a:gridCol w="2160240"/>
                <a:gridCol w="1353751"/>
                <a:gridCol w="1627381"/>
                <a:gridCol w="1627381"/>
              </a:tblGrid>
              <a:tr h="519319">
                <a:tc>
                  <a:txBody>
                    <a:bodyPr/>
                    <a:lstStyle/>
                    <a:p>
                      <a:pPr algn="ctr"/>
                      <a:endParaRPr lang="en-US" sz="1600" dirty="0"/>
                    </a:p>
                  </a:txBody>
                  <a:tcPr/>
                </a:tc>
                <a:tc>
                  <a:txBody>
                    <a:bodyPr/>
                    <a:lstStyle/>
                    <a:p>
                      <a:pPr algn="ctr"/>
                      <a:r>
                        <a:rPr kumimoji="0" lang="en-US" sz="1600" b="1" kern="1200" dirty="0" smtClean="0">
                          <a:solidFill>
                            <a:schemeClr val="lt1"/>
                          </a:solidFill>
                          <a:effectLst/>
                          <a:latin typeface="+mn-lt"/>
                          <a:ea typeface="+mn-ea"/>
                          <a:cs typeface="+mn-cs"/>
                        </a:rPr>
                        <a:t>Type</a:t>
                      </a:r>
                      <a:endParaRPr lang="en-US" sz="1600" dirty="0"/>
                    </a:p>
                  </a:txBody>
                  <a:tcPr/>
                </a:tc>
                <a:tc>
                  <a:txBody>
                    <a:bodyPr/>
                    <a:lstStyle/>
                    <a:p>
                      <a:pPr algn="ctr"/>
                      <a:r>
                        <a:rPr kumimoji="0" lang="en-US" sz="1600" b="1" kern="1200" dirty="0" smtClean="0">
                          <a:solidFill>
                            <a:schemeClr val="lt1"/>
                          </a:solidFill>
                          <a:effectLst/>
                          <a:latin typeface="+mn-lt"/>
                          <a:ea typeface="+mn-ea"/>
                          <a:cs typeface="+mn-cs"/>
                        </a:rPr>
                        <a:t>MWe gross </a:t>
                      </a:r>
                      <a:endParaRPr lang="en-US" sz="1600" dirty="0"/>
                    </a:p>
                  </a:txBody>
                  <a:tcPr/>
                </a:tc>
                <a:tc>
                  <a:txBody>
                    <a:bodyPr/>
                    <a:lstStyle/>
                    <a:p>
                      <a:pPr algn="ctr"/>
                      <a:r>
                        <a:rPr kumimoji="0" lang="en-US" sz="1600" b="1" kern="1200" dirty="0" smtClean="0">
                          <a:solidFill>
                            <a:schemeClr val="lt1"/>
                          </a:solidFill>
                          <a:effectLst/>
                          <a:latin typeface="+mn-lt"/>
                          <a:ea typeface="+mn-ea"/>
                          <a:cs typeface="+mn-cs"/>
                        </a:rPr>
                        <a:t>Construction start </a:t>
                      </a:r>
                      <a:endParaRPr lang="en-US" sz="1600" dirty="0"/>
                    </a:p>
                  </a:txBody>
                  <a:tcPr/>
                </a:tc>
                <a:tc>
                  <a:txBody>
                    <a:bodyPr/>
                    <a:lstStyle/>
                    <a:p>
                      <a:pPr algn="ctr"/>
                      <a:r>
                        <a:rPr kumimoji="0" lang="en-US" sz="1600" b="1" kern="1200" dirty="0" smtClean="0">
                          <a:solidFill>
                            <a:schemeClr val="lt1"/>
                          </a:solidFill>
                          <a:effectLst/>
                          <a:latin typeface="+mn-lt"/>
                          <a:ea typeface="+mn-ea"/>
                          <a:cs typeface="+mn-cs"/>
                        </a:rPr>
                        <a:t>Commercial operation</a:t>
                      </a:r>
                      <a:endParaRPr lang="en-US" sz="1600" dirty="0"/>
                    </a:p>
                  </a:txBody>
                  <a:tcPr/>
                </a:tc>
              </a:tr>
              <a:tr h="428991">
                <a:tc>
                  <a:txBody>
                    <a:bodyPr/>
                    <a:lstStyle/>
                    <a:p>
                      <a:pPr marL="22860" algn="ctr">
                        <a:lnSpc>
                          <a:spcPts val="1235"/>
                        </a:lnSpc>
                        <a:spcAft>
                          <a:spcPts val="0"/>
                        </a:spcAft>
                      </a:pPr>
                      <a:endParaRPr lang="en-US" sz="1600" spc="-10" dirty="0" smtClean="0">
                        <a:solidFill>
                          <a:schemeClr val="tx1"/>
                        </a:solidFill>
                        <a:effectLst/>
                        <a:latin typeface="Times New Roman"/>
                        <a:ea typeface="Times New Roman"/>
                        <a:cs typeface="Arial"/>
                      </a:endParaRPr>
                    </a:p>
                    <a:p>
                      <a:pPr marL="22860" algn="ctr">
                        <a:lnSpc>
                          <a:spcPts val="1235"/>
                        </a:lnSpc>
                        <a:spcAft>
                          <a:spcPts val="0"/>
                        </a:spcAft>
                      </a:pPr>
                      <a:r>
                        <a:rPr kumimoji="0" lang="en-US" sz="1600" b="1" kern="1200" dirty="0" smtClean="0">
                          <a:solidFill>
                            <a:srgbClr val="001D58"/>
                          </a:solidFill>
                          <a:latin typeface="Helvetica" charset="0"/>
                          <a:ea typeface="Helvetica" charset="0"/>
                          <a:cs typeface="Helvetica" charset="0"/>
                        </a:rPr>
                        <a:t>Bushehr </a:t>
                      </a:r>
                      <a:r>
                        <a:rPr kumimoji="0" lang="en-US" sz="1600" b="1" kern="1200" dirty="0">
                          <a:solidFill>
                            <a:srgbClr val="001D58"/>
                          </a:solidFill>
                          <a:latin typeface="Helvetica" charset="0"/>
                          <a:ea typeface="Helvetica" charset="0"/>
                          <a:cs typeface="Helvetica" charset="0"/>
                        </a:rPr>
                        <a:t>2</a:t>
                      </a:r>
                    </a:p>
                  </a:txBody>
                  <a:tcPr marL="0" marR="0" marT="0" marB="0"/>
                </a:tc>
                <a:tc>
                  <a:txBody>
                    <a:bodyPr/>
                    <a:lstStyle/>
                    <a:p>
                      <a:pPr algn="ctr"/>
                      <a:r>
                        <a:rPr kumimoji="0" lang="en-US" sz="1600" b="1" kern="1200" dirty="0" smtClean="0">
                          <a:solidFill>
                            <a:srgbClr val="001D58"/>
                          </a:solidFill>
                          <a:latin typeface="Helvetica" charset="0"/>
                          <a:ea typeface="Helvetica" charset="0"/>
                          <a:cs typeface="Helvetica" charset="0"/>
                        </a:rPr>
                        <a:t>AES-92, VVER-1000</a:t>
                      </a:r>
                      <a:endParaRPr kumimoji="0" lang="en-US" sz="1600" b="1" kern="1200" dirty="0">
                        <a:solidFill>
                          <a:srgbClr val="001D58"/>
                        </a:solidFill>
                        <a:latin typeface="Helvetica" charset="0"/>
                        <a:ea typeface="Helvetica" charset="0"/>
                        <a:cs typeface="Helvetica" charset="0"/>
                      </a:endParaRPr>
                    </a:p>
                  </a:txBody>
                  <a:tcPr/>
                </a:tc>
                <a:tc>
                  <a:txBody>
                    <a:bodyPr/>
                    <a:lstStyle/>
                    <a:p>
                      <a:pPr algn="ctr"/>
                      <a:r>
                        <a:rPr kumimoji="0" lang="en-US" sz="1600" b="1" kern="1200" dirty="0" smtClean="0">
                          <a:solidFill>
                            <a:srgbClr val="001D58"/>
                          </a:solidFill>
                          <a:latin typeface="Helvetica" charset="0"/>
                          <a:ea typeface="Helvetica" charset="0"/>
                          <a:cs typeface="Helvetica" charset="0"/>
                        </a:rPr>
                        <a:t>1057</a:t>
                      </a:r>
                      <a:endParaRPr kumimoji="0" lang="en-US" sz="1600" b="1" kern="1200" dirty="0">
                        <a:solidFill>
                          <a:srgbClr val="001D58"/>
                        </a:solidFill>
                        <a:latin typeface="Helvetica" charset="0"/>
                        <a:ea typeface="Helvetica" charset="0"/>
                        <a:cs typeface="Helvetica" charset="0"/>
                      </a:endParaRPr>
                    </a:p>
                  </a:txBody>
                  <a:tcPr/>
                </a:tc>
                <a:tc>
                  <a:txBody>
                    <a:bodyPr/>
                    <a:lstStyle/>
                    <a:p>
                      <a:pPr algn="ctr"/>
                      <a:r>
                        <a:rPr kumimoji="0" lang="en-US" sz="1600" b="1" kern="1200" dirty="0" smtClean="0">
                          <a:solidFill>
                            <a:srgbClr val="001D58"/>
                          </a:solidFill>
                          <a:latin typeface="Helvetica" charset="0"/>
                          <a:ea typeface="Helvetica" charset="0"/>
                          <a:cs typeface="Helvetica" charset="0"/>
                        </a:rPr>
                        <a:t>2016</a:t>
                      </a:r>
                      <a:endParaRPr kumimoji="0" lang="en-US" sz="1600" b="1" kern="1200" dirty="0">
                        <a:solidFill>
                          <a:srgbClr val="001D58"/>
                        </a:solidFill>
                        <a:latin typeface="Helvetica" charset="0"/>
                        <a:ea typeface="Helvetica" charset="0"/>
                        <a:cs typeface="Helvetica"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600" b="1" kern="1200" dirty="0" smtClean="0">
                          <a:solidFill>
                            <a:srgbClr val="001D58"/>
                          </a:solidFill>
                          <a:latin typeface="Helvetica" charset="0"/>
                          <a:ea typeface="Helvetica" charset="0"/>
                          <a:cs typeface="Helvetica" charset="0"/>
                        </a:rPr>
                        <a:t>2023</a:t>
                      </a:r>
                    </a:p>
                  </a:txBody>
                  <a:tcPr/>
                </a:tc>
              </a:tr>
              <a:tr h="473530">
                <a:tc>
                  <a:txBody>
                    <a:bodyPr/>
                    <a:lstStyle/>
                    <a:p>
                      <a:pPr marL="22860" algn="ctr">
                        <a:lnSpc>
                          <a:spcPts val="1360"/>
                        </a:lnSpc>
                        <a:spcAft>
                          <a:spcPts val="0"/>
                        </a:spcAft>
                      </a:pPr>
                      <a:endParaRPr kumimoji="0" lang="en-US" sz="1600" b="1" kern="1200" dirty="0" smtClean="0">
                        <a:solidFill>
                          <a:srgbClr val="001D58"/>
                        </a:solidFill>
                        <a:latin typeface="Helvetica" charset="0"/>
                        <a:ea typeface="Helvetica" charset="0"/>
                        <a:cs typeface="Helvetica" charset="0"/>
                      </a:endParaRPr>
                    </a:p>
                    <a:p>
                      <a:pPr marL="22860" algn="ctr">
                        <a:lnSpc>
                          <a:spcPts val="1360"/>
                        </a:lnSpc>
                        <a:spcAft>
                          <a:spcPts val="0"/>
                        </a:spcAft>
                      </a:pPr>
                      <a:r>
                        <a:rPr kumimoji="0" lang="en-US" sz="1600" b="1" kern="1200" dirty="0" smtClean="0">
                          <a:solidFill>
                            <a:srgbClr val="001D58"/>
                          </a:solidFill>
                          <a:latin typeface="Helvetica" charset="0"/>
                          <a:ea typeface="Helvetica" charset="0"/>
                          <a:cs typeface="Helvetica" charset="0"/>
                        </a:rPr>
                        <a:t>Bushehr </a:t>
                      </a:r>
                      <a:r>
                        <a:rPr kumimoji="0" lang="en-US" sz="1600" b="1" kern="1200" dirty="0">
                          <a:solidFill>
                            <a:srgbClr val="001D58"/>
                          </a:solidFill>
                          <a:latin typeface="Helvetica" charset="0"/>
                          <a:ea typeface="Helvetica" charset="0"/>
                          <a:cs typeface="Helvetica" charset="0"/>
                        </a:rPr>
                        <a:t>3</a:t>
                      </a:r>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600" b="1" kern="1200" dirty="0" smtClean="0">
                          <a:solidFill>
                            <a:srgbClr val="001D58"/>
                          </a:solidFill>
                          <a:latin typeface="Helvetica" charset="0"/>
                          <a:ea typeface="Helvetica" charset="0"/>
                          <a:cs typeface="Helvetica" charset="0"/>
                        </a:rPr>
                        <a:t>AES-92, VVER-1000</a:t>
                      </a:r>
                    </a:p>
                  </a:txBody>
                  <a:tcPr/>
                </a:tc>
                <a:tc>
                  <a:txBody>
                    <a:bodyPr/>
                    <a:lstStyle/>
                    <a:p>
                      <a:pPr algn="ctr"/>
                      <a:r>
                        <a:rPr kumimoji="0" lang="en-US" sz="1600" b="1" kern="1200" dirty="0" smtClean="0">
                          <a:solidFill>
                            <a:srgbClr val="001D58"/>
                          </a:solidFill>
                          <a:latin typeface="Helvetica" charset="0"/>
                          <a:ea typeface="Helvetica" charset="0"/>
                          <a:cs typeface="Helvetica" charset="0"/>
                        </a:rPr>
                        <a:t>1057</a:t>
                      </a:r>
                      <a:endParaRPr kumimoji="0" lang="en-US" sz="1600" b="1" kern="1200" dirty="0">
                        <a:solidFill>
                          <a:srgbClr val="001D58"/>
                        </a:solidFill>
                        <a:latin typeface="Helvetica" charset="0"/>
                        <a:ea typeface="Helvetica" charset="0"/>
                        <a:cs typeface="Helvetica" charset="0"/>
                      </a:endParaRPr>
                    </a:p>
                  </a:txBody>
                  <a:tcPr/>
                </a:tc>
                <a:tc>
                  <a:txBody>
                    <a:bodyPr/>
                    <a:lstStyle/>
                    <a:p>
                      <a:pPr algn="ctr"/>
                      <a:r>
                        <a:rPr kumimoji="0" lang="en-US" sz="1600" b="1" kern="1200" dirty="0" smtClean="0">
                          <a:solidFill>
                            <a:srgbClr val="001D58"/>
                          </a:solidFill>
                          <a:latin typeface="Helvetica" charset="0"/>
                          <a:ea typeface="Helvetica" charset="0"/>
                          <a:cs typeface="Helvetica" charset="0"/>
                        </a:rPr>
                        <a:t>2018</a:t>
                      </a:r>
                      <a:endParaRPr kumimoji="0" lang="en-US" sz="1600" b="1" kern="1200" dirty="0">
                        <a:solidFill>
                          <a:srgbClr val="001D58"/>
                        </a:solidFill>
                        <a:latin typeface="Helvetica" charset="0"/>
                        <a:ea typeface="Helvetica" charset="0"/>
                        <a:cs typeface="Helvetica" charset="0"/>
                      </a:endParaRPr>
                    </a:p>
                  </a:txBody>
                  <a:tcPr/>
                </a:tc>
                <a:tc>
                  <a:txBody>
                    <a:bodyPr/>
                    <a:lstStyle/>
                    <a:p>
                      <a:pPr algn="ctr"/>
                      <a:r>
                        <a:rPr kumimoji="0" lang="en-US" sz="1600" b="1" kern="1200" dirty="0" smtClean="0">
                          <a:solidFill>
                            <a:srgbClr val="001D58"/>
                          </a:solidFill>
                          <a:latin typeface="Helvetica" charset="0"/>
                          <a:ea typeface="Helvetica" charset="0"/>
                          <a:cs typeface="Helvetica" charset="0"/>
                        </a:rPr>
                        <a:t>2025</a:t>
                      </a:r>
                      <a:endParaRPr kumimoji="0" lang="en-US" sz="1600" b="1" kern="1200" dirty="0">
                        <a:solidFill>
                          <a:srgbClr val="001D58"/>
                        </a:solidFill>
                        <a:latin typeface="Helvetica" charset="0"/>
                        <a:ea typeface="Helvetica" charset="0"/>
                        <a:cs typeface="Helvetica" charset="0"/>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066940712"/>
              </p:ext>
            </p:extLst>
          </p:nvPr>
        </p:nvGraphicFramePr>
        <p:xfrm>
          <a:off x="467544" y="4437112"/>
          <a:ext cx="8136905" cy="1296144"/>
        </p:xfrm>
        <a:graphic>
          <a:graphicData uri="http://schemas.openxmlformats.org/drawingml/2006/table">
            <a:tbl>
              <a:tblPr firstRow="1" bandRow="1">
                <a:tableStyleId>{793D81CF-94F2-401A-BA57-92F5A7B2D0C5}</a:tableStyleId>
              </a:tblPr>
              <a:tblGrid>
                <a:gridCol w="1368152"/>
                <a:gridCol w="2016224"/>
                <a:gridCol w="1497767"/>
                <a:gridCol w="1627381"/>
                <a:gridCol w="1627381"/>
              </a:tblGrid>
              <a:tr h="594066">
                <a:tc>
                  <a:txBody>
                    <a:bodyPr/>
                    <a:lstStyle/>
                    <a:p>
                      <a:pPr algn="ctr"/>
                      <a:endParaRPr lang="en-US" sz="1600" dirty="0"/>
                    </a:p>
                  </a:txBody>
                  <a:tcPr/>
                </a:tc>
                <a:tc>
                  <a:txBody>
                    <a:bodyPr/>
                    <a:lstStyle/>
                    <a:p>
                      <a:pPr algn="ctr"/>
                      <a:r>
                        <a:rPr kumimoji="0" lang="en-US" sz="1600" b="1" kern="1200" dirty="0" smtClean="0">
                          <a:solidFill>
                            <a:schemeClr val="lt1"/>
                          </a:solidFill>
                          <a:effectLst/>
                          <a:latin typeface="+mn-lt"/>
                          <a:ea typeface="+mn-ea"/>
                          <a:cs typeface="+mn-cs"/>
                        </a:rPr>
                        <a:t>Type</a:t>
                      </a:r>
                      <a:endParaRPr lang="en-US" sz="1600" dirty="0"/>
                    </a:p>
                  </a:txBody>
                  <a:tcPr/>
                </a:tc>
                <a:tc>
                  <a:txBody>
                    <a:bodyPr/>
                    <a:lstStyle/>
                    <a:p>
                      <a:pPr algn="ctr"/>
                      <a:r>
                        <a:rPr kumimoji="0" lang="en-US" sz="1600" b="1" kern="1200" dirty="0" smtClean="0">
                          <a:solidFill>
                            <a:schemeClr val="lt1"/>
                          </a:solidFill>
                          <a:effectLst/>
                          <a:latin typeface="+mn-lt"/>
                          <a:ea typeface="+mn-ea"/>
                          <a:cs typeface="+mn-cs"/>
                        </a:rPr>
                        <a:t>MWe gross </a:t>
                      </a:r>
                      <a:endParaRPr lang="en-US" sz="1600" dirty="0"/>
                    </a:p>
                  </a:txBody>
                  <a:tcPr/>
                </a:tc>
                <a:tc>
                  <a:txBody>
                    <a:bodyPr/>
                    <a:lstStyle/>
                    <a:p>
                      <a:pPr algn="ctr"/>
                      <a:r>
                        <a:rPr kumimoji="0" lang="en-US" sz="1600" b="1" kern="1200" dirty="0" smtClean="0">
                          <a:solidFill>
                            <a:schemeClr val="lt1"/>
                          </a:solidFill>
                          <a:effectLst/>
                          <a:latin typeface="+mn-lt"/>
                          <a:ea typeface="+mn-ea"/>
                          <a:cs typeface="+mn-cs"/>
                        </a:rPr>
                        <a:t>Construction start </a:t>
                      </a:r>
                      <a:endParaRPr lang="en-US" sz="1600" dirty="0"/>
                    </a:p>
                  </a:txBody>
                  <a:tcPr/>
                </a:tc>
                <a:tc>
                  <a:txBody>
                    <a:bodyPr/>
                    <a:lstStyle/>
                    <a:p>
                      <a:pPr algn="ctr"/>
                      <a:endParaRPr lang="en-US" sz="1600" dirty="0"/>
                    </a:p>
                  </a:txBody>
                  <a:tcPr/>
                </a:tc>
              </a:tr>
              <a:tr h="342038">
                <a:tc>
                  <a:txBody>
                    <a:bodyPr/>
                    <a:lstStyle/>
                    <a:p>
                      <a:pPr marL="22860" algn="ctr">
                        <a:lnSpc>
                          <a:spcPts val="1235"/>
                        </a:lnSpc>
                        <a:spcAft>
                          <a:spcPts val="0"/>
                        </a:spcAft>
                      </a:pPr>
                      <a:endParaRPr kumimoji="0" lang="en-US" sz="1600" b="1" kern="1200" dirty="0" smtClean="0">
                        <a:solidFill>
                          <a:srgbClr val="001D58"/>
                        </a:solidFill>
                        <a:latin typeface="Helvetica" charset="0"/>
                        <a:ea typeface="Helvetica" charset="0"/>
                        <a:cs typeface="Helvetica" charset="0"/>
                      </a:endParaRPr>
                    </a:p>
                    <a:p>
                      <a:pPr marL="22860" algn="ctr">
                        <a:lnSpc>
                          <a:spcPts val="1235"/>
                        </a:lnSpc>
                        <a:spcAft>
                          <a:spcPts val="0"/>
                        </a:spcAft>
                      </a:pPr>
                      <a:r>
                        <a:rPr kumimoji="0" lang="en-US" sz="1600" b="1" kern="1200" dirty="0" smtClean="0">
                          <a:solidFill>
                            <a:srgbClr val="001D58"/>
                          </a:solidFill>
                          <a:latin typeface="Helvetica" charset="0"/>
                          <a:ea typeface="Helvetica" charset="0"/>
                          <a:cs typeface="Helvetica" charset="0"/>
                        </a:rPr>
                        <a:t>Makran 1</a:t>
                      </a:r>
                      <a:endParaRPr kumimoji="0" lang="en-US" sz="1600" b="1" kern="1200" dirty="0">
                        <a:solidFill>
                          <a:srgbClr val="001D58"/>
                        </a:solidFill>
                        <a:latin typeface="Helvetica" charset="0"/>
                        <a:ea typeface="Helvetica" charset="0"/>
                        <a:cs typeface="Helvetica" charset="0"/>
                      </a:endParaRPr>
                    </a:p>
                  </a:txBody>
                  <a:tcPr marL="0" marR="0" marT="0" marB="0"/>
                </a:tc>
                <a:tc>
                  <a:txBody>
                    <a:bodyPr/>
                    <a:lstStyle/>
                    <a:p>
                      <a:pPr algn="ctr"/>
                      <a:r>
                        <a:rPr kumimoji="0" lang="en-US" sz="1600" b="1" kern="1200" dirty="0" smtClean="0">
                          <a:solidFill>
                            <a:srgbClr val="001D58"/>
                          </a:solidFill>
                          <a:latin typeface="Helvetica" charset="0"/>
                          <a:ea typeface="Helvetica" charset="0"/>
                          <a:cs typeface="Helvetica" charset="0"/>
                        </a:rPr>
                        <a:t>Chinese</a:t>
                      </a:r>
                      <a:endParaRPr kumimoji="0" lang="en-US" sz="1600" b="1" kern="1200" dirty="0">
                        <a:solidFill>
                          <a:srgbClr val="001D58"/>
                        </a:solidFill>
                        <a:latin typeface="Helvetica" charset="0"/>
                        <a:ea typeface="Helvetica" charset="0"/>
                        <a:cs typeface="Helvetica" charset="0"/>
                      </a:endParaRPr>
                    </a:p>
                  </a:txBody>
                  <a:tcPr/>
                </a:tc>
                <a:tc>
                  <a:txBody>
                    <a:bodyPr/>
                    <a:lstStyle/>
                    <a:p>
                      <a:pPr algn="ctr"/>
                      <a:r>
                        <a:rPr kumimoji="0" lang="en-US" sz="1600" b="1" kern="1200" dirty="0" smtClean="0">
                          <a:solidFill>
                            <a:srgbClr val="001D58"/>
                          </a:solidFill>
                          <a:latin typeface="Helvetica" charset="0"/>
                          <a:ea typeface="Helvetica" charset="0"/>
                          <a:cs typeface="Helvetica" charset="0"/>
                        </a:rPr>
                        <a:t>100</a:t>
                      </a:r>
                      <a:endParaRPr kumimoji="0" lang="en-US" sz="1600" b="1" kern="1200" dirty="0">
                        <a:solidFill>
                          <a:srgbClr val="001D58"/>
                        </a:solidFill>
                        <a:latin typeface="Helvetica" charset="0"/>
                        <a:ea typeface="Helvetica" charset="0"/>
                        <a:cs typeface="Helvetica" charset="0"/>
                      </a:endParaRPr>
                    </a:p>
                  </a:txBody>
                  <a:tcPr/>
                </a:tc>
                <a:tc>
                  <a:txBody>
                    <a:bodyPr/>
                    <a:lstStyle/>
                    <a:p>
                      <a:pPr algn="ctr"/>
                      <a:r>
                        <a:rPr kumimoji="0" lang="en-US" sz="1600" b="1" kern="1200" dirty="0" smtClean="0">
                          <a:solidFill>
                            <a:srgbClr val="001D58"/>
                          </a:solidFill>
                          <a:latin typeface="Helvetica" charset="0"/>
                          <a:ea typeface="Helvetica" charset="0"/>
                          <a:cs typeface="Helvetica" charset="0"/>
                        </a:rPr>
                        <a:t>2018</a:t>
                      </a:r>
                      <a:endParaRPr kumimoji="0" lang="en-US" sz="1600" b="1" kern="1200" dirty="0">
                        <a:solidFill>
                          <a:srgbClr val="001D58"/>
                        </a:solidFill>
                        <a:latin typeface="Helvetica" charset="0"/>
                        <a:ea typeface="Helvetica" charset="0"/>
                        <a:cs typeface="Helvetica" charset="0"/>
                      </a:endParaRPr>
                    </a:p>
                  </a:txBody>
                  <a:tcPr/>
                </a:tc>
                <a:tc>
                  <a:txBody>
                    <a:bodyPr/>
                    <a:lstStyle/>
                    <a:p>
                      <a:pPr algn="ctr"/>
                      <a:endParaRPr kumimoji="0" lang="en-US" sz="1600" b="1" kern="1200" dirty="0">
                        <a:solidFill>
                          <a:srgbClr val="001D58"/>
                        </a:solidFill>
                        <a:latin typeface="Helvetica" charset="0"/>
                        <a:ea typeface="Helvetica" charset="0"/>
                        <a:cs typeface="Helvetica" charset="0"/>
                      </a:endParaRPr>
                    </a:p>
                  </a:txBody>
                  <a:tcPr/>
                </a:tc>
              </a:tr>
              <a:tr h="360040">
                <a:tc>
                  <a:txBody>
                    <a:bodyPr/>
                    <a:lstStyle/>
                    <a:p>
                      <a:pPr marL="22860" algn="ctr">
                        <a:lnSpc>
                          <a:spcPts val="1360"/>
                        </a:lnSpc>
                        <a:spcAft>
                          <a:spcPts val="0"/>
                        </a:spcAft>
                      </a:pPr>
                      <a:endParaRPr kumimoji="0" lang="en-US" sz="1600" b="1" kern="1200" dirty="0" smtClean="0">
                        <a:solidFill>
                          <a:srgbClr val="001D58"/>
                        </a:solidFill>
                        <a:latin typeface="Helvetica" charset="0"/>
                        <a:ea typeface="Helvetica" charset="0"/>
                        <a:cs typeface="Helvetica" charset="0"/>
                      </a:endParaRPr>
                    </a:p>
                    <a:p>
                      <a:pPr marL="22860" algn="ctr">
                        <a:lnSpc>
                          <a:spcPts val="1235"/>
                        </a:lnSpc>
                        <a:spcAft>
                          <a:spcPts val="0"/>
                        </a:spcAft>
                      </a:pPr>
                      <a:r>
                        <a:rPr kumimoji="0" lang="en-US" sz="1600" b="1" kern="1200" dirty="0" smtClean="0">
                          <a:solidFill>
                            <a:srgbClr val="001D58"/>
                          </a:solidFill>
                          <a:latin typeface="Helvetica" charset="0"/>
                          <a:ea typeface="Helvetica" charset="0"/>
                          <a:cs typeface="Helvetica" charset="0"/>
                        </a:rPr>
                        <a:t>Makran 2</a:t>
                      </a:r>
                      <a:endParaRPr kumimoji="0" lang="en-US" sz="1600" b="1" kern="1200" dirty="0">
                        <a:solidFill>
                          <a:srgbClr val="001D58"/>
                        </a:solidFill>
                        <a:latin typeface="Helvetica" charset="0"/>
                        <a:ea typeface="Helvetica" charset="0"/>
                        <a:cs typeface="Helvetica" charset="0"/>
                      </a:endParaRPr>
                    </a:p>
                  </a:txBody>
                  <a:tcPr marL="0" marR="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600" b="1" kern="1200" dirty="0" smtClean="0">
                          <a:solidFill>
                            <a:srgbClr val="001D58"/>
                          </a:solidFill>
                          <a:latin typeface="Helvetica" charset="0"/>
                          <a:ea typeface="Helvetica" charset="0"/>
                          <a:cs typeface="Helvetica" charset="0"/>
                        </a:rPr>
                        <a:t>Chinese</a:t>
                      </a:r>
                    </a:p>
                  </a:txBody>
                  <a:tcPr/>
                </a:tc>
                <a:tc>
                  <a:txBody>
                    <a:bodyPr/>
                    <a:lstStyle/>
                    <a:p>
                      <a:pPr algn="ctr"/>
                      <a:r>
                        <a:rPr kumimoji="0" lang="en-US" sz="1600" b="1" kern="1200" dirty="0" smtClean="0">
                          <a:solidFill>
                            <a:srgbClr val="001D58"/>
                          </a:solidFill>
                          <a:latin typeface="Helvetica" charset="0"/>
                          <a:ea typeface="Helvetica" charset="0"/>
                          <a:cs typeface="Helvetica" charset="0"/>
                        </a:rPr>
                        <a:t>100</a:t>
                      </a:r>
                      <a:endParaRPr kumimoji="0" lang="en-US" sz="1600" b="1" kern="1200" dirty="0">
                        <a:solidFill>
                          <a:srgbClr val="001D58"/>
                        </a:solidFill>
                        <a:latin typeface="Helvetica" charset="0"/>
                        <a:ea typeface="Helvetica" charset="0"/>
                        <a:cs typeface="Helvetica" charset="0"/>
                      </a:endParaRPr>
                    </a:p>
                  </a:txBody>
                  <a:tcPr/>
                </a:tc>
                <a:tc>
                  <a:txBody>
                    <a:bodyPr/>
                    <a:lstStyle/>
                    <a:p>
                      <a:pPr algn="ctr"/>
                      <a:r>
                        <a:rPr kumimoji="0" lang="en-US" sz="1600" b="1" kern="1200" dirty="0" smtClean="0">
                          <a:solidFill>
                            <a:srgbClr val="001D58"/>
                          </a:solidFill>
                          <a:latin typeface="Helvetica" charset="0"/>
                          <a:ea typeface="Helvetica" charset="0"/>
                          <a:cs typeface="Helvetica" charset="0"/>
                        </a:rPr>
                        <a:t>?</a:t>
                      </a:r>
                      <a:endParaRPr kumimoji="0" lang="en-US" sz="1600" b="1" kern="1200" dirty="0">
                        <a:solidFill>
                          <a:srgbClr val="001D58"/>
                        </a:solidFill>
                        <a:latin typeface="Helvetica" charset="0"/>
                        <a:ea typeface="Helvetica" charset="0"/>
                        <a:cs typeface="Helvetica" charset="0"/>
                      </a:endParaRPr>
                    </a:p>
                  </a:txBody>
                  <a:tcPr/>
                </a:tc>
                <a:tc>
                  <a:txBody>
                    <a:bodyPr/>
                    <a:lstStyle/>
                    <a:p>
                      <a:pPr algn="ctr"/>
                      <a:endParaRPr kumimoji="0" lang="en-US" sz="1600" b="1" kern="1200" dirty="0">
                        <a:solidFill>
                          <a:srgbClr val="001D58"/>
                        </a:solidFill>
                        <a:latin typeface="Helvetica" charset="0"/>
                        <a:ea typeface="Helvetica" charset="0"/>
                        <a:cs typeface="Helvetica" charset="0"/>
                      </a:endParaRPr>
                    </a:p>
                  </a:txBody>
                  <a:tcPr/>
                </a:tc>
              </a:tr>
            </a:tbl>
          </a:graphicData>
        </a:graphic>
      </p:graphicFrame>
    </p:spTree>
    <p:extLst>
      <p:ext uri="{BB962C8B-B14F-4D97-AF65-F5344CB8AC3E}">
        <p14:creationId xmlns:p14="http://schemas.microsoft.com/office/powerpoint/2010/main" val="3395443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2886</TotalTime>
  <Words>1600</Words>
  <Application>Microsoft Office PowerPoint</Application>
  <PresentationFormat>On-screen Show (4:3)</PresentationFormat>
  <Paragraphs>216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Concourse</vt:lpstr>
      <vt:lpstr>PowerPoint Presentation</vt:lpstr>
      <vt:lpstr>Contents</vt:lpstr>
      <vt:lpstr>Introduction</vt:lpstr>
      <vt:lpstr>Rising Demand for the Nuclear Energy in Middle East &amp; North Africa</vt:lpstr>
      <vt:lpstr>Rising Demand for the Nuclear Energy in Middle East &amp; North Africa (cont'd)</vt:lpstr>
      <vt:lpstr>Development of Nuclear Power in Iran</vt:lpstr>
      <vt:lpstr>Development of Nuclear Power in Iran (cont'd)</vt:lpstr>
      <vt:lpstr>Development of Nuclear Power in Iran (cont'd)</vt:lpstr>
      <vt:lpstr>Development of Nuclear Power in Iran (cont'd)</vt:lpstr>
      <vt:lpstr>Development of Nuclear Power in Iran (cont'd)</vt:lpstr>
      <vt:lpstr>Iran Nuclear Agreement (JCPoA)</vt:lpstr>
      <vt:lpstr>JCPoA (cont'd)</vt:lpstr>
      <vt:lpstr>JCPoA (cont'd)</vt:lpstr>
      <vt:lpstr>JCPoA Impact on Iran Nuclear Programme</vt:lpstr>
      <vt:lpstr>JCPoA Impact on Iran Nuclear Programme</vt:lpstr>
      <vt:lpstr>JCPoA Impact on Iran Nuclear Programme (cont'd)</vt:lpstr>
      <vt:lpstr>JCPoA Impact on Iran Nuclear Programme (cont'd)</vt:lpstr>
      <vt:lpstr>JCPoA Impact on Iran Nuclear Programme (cont'd)</vt:lpstr>
      <vt:lpstr>JCPoA Impact on Iran Nuclear Programme (cont'd)</vt:lpstr>
      <vt:lpstr>JCPoA Impact on Iran Nuclear Programme (cont'd)</vt:lpstr>
      <vt:lpstr>JCPoA Impact on Iran Nuclear Programme (cont'd)</vt:lpstr>
      <vt:lpstr>JCPoA Impact on Iran Nuclear Programme (cont'd)</vt:lpstr>
      <vt:lpstr>JCPoA Impact on Iran Nuclear Programme (cont'd)</vt:lpstr>
      <vt:lpstr>JCPoA Impact on Iran Nuclear Programme (cont'd)</vt:lpstr>
      <vt:lpstr>JCPoA Impact on Iran Nuclear Programme (cont'd)</vt:lpstr>
      <vt:lpstr>JCPoA Impact on Iran Nuclear Programme (cont'd)</vt:lpstr>
      <vt:lpstr>Conclusion</vt:lpstr>
      <vt:lpstr>Contd.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Reza Jafarian</dc:creator>
  <cp:lastModifiedBy>Reza Jafarian</cp:lastModifiedBy>
  <cp:revision>288</cp:revision>
  <cp:lastPrinted>2015-03-16T09:54:29Z</cp:lastPrinted>
  <dcterms:created xsi:type="dcterms:W3CDTF">2015-01-29T09:00:16Z</dcterms:created>
  <dcterms:modified xsi:type="dcterms:W3CDTF">2016-04-16T05:55:22Z</dcterms:modified>
</cp:coreProperties>
</file>