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21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24"/>
  </p:notesMasterIdLst>
  <p:handoutMasterIdLst>
    <p:handoutMasterId r:id="rId25"/>
  </p:handoutMasterIdLst>
  <p:sldIdLst>
    <p:sldId id="276" r:id="rId10"/>
    <p:sldId id="297" r:id="rId11"/>
    <p:sldId id="324" r:id="rId12"/>
    <p:sldId id="317" r:id="rId13"/>
    <p:sldId id="335" r:id="rId14"/>
    <p:sldId id="334" r:id="rId15"/>
    <p:sldId id="329" r:id="rId16"/>
    <p:sldId id="325" r:id="rId17"/>
    <p:sldId id="336" r:id="rId18"/>
    <p:sldId id="338" r:id="rId19"/>
    <p:sldId id="339" r:id="rId20"/>
    <p:sldId id="328" r:id="rId21"/>
    <p:sldId id="337" r:id="rId22"/>
    <p:sldId id="288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225"/>
    <a:srgbClr val="102E50"/>
    <a:srgbClr val="1A4B7F"/>
    <a:srgbClr val="294046"/>
    <a:srgbClr val="242F5F"/>
    <a:srgbClr val="0D499C"/>
    <a:srgbClr val="0D4C99"/>
    <a:srgbClr val="121D20"/>
    <a:srgbClr val="57203D"/>
    <a:srgbClr val="120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8" autoAdjust="0"/>
  </p:normalViewPr>
  <p:slideViewPr>
    <p:cSldViewPr snapToGrid="0">
      <p:cViewPr varScale="1">
        <p:scale>
          <a:sx n="121" d="100"/>
          <a:sy n="121" d="100"/>
        </p:scale>
        <p:origin x="96" y="168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58" cy="498106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0"/>
            <a:ext cx="2944958" cy="498106"/>
          </a:xfrm>
          <a:prstGeom prst="rect">
            <a:avLst/>
          </a:prstGeom>
        </p:spPr>
        <p:txBody>
          <a:bodyPr vert="horz" lIns="92973" tIns="46487" rIns="92973" bIns="46487" rtlCol="0"/>
          <a:lstStyle>
            <a:lvl1pPr algn="r">
              <a:defRPr sz="1200"/>
            </a:lvl1pPr>
          </a:lstStyle>
          <a:p>
            <a:fld id="{9F30AE9F-3DC3-46CF-958A-83B05B6735B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36"/>
            <a:ext cx="2944958" cy="498105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536"/>
            <a:ext cx="2944958" cy="498105"/>
          </a:xfrm>
          <a:prstGeom prst="rect">
            <a:avLst/>
          </a:prstGeom>
        </p:spPr>
        <p:txBody>
          <a:bodyPr vert="horz" lIns="92973" tIns="46487" rIns="92973" bIns="46487" rtlCol="0" anchor="b"/>
          <a:lstStyle>
            <a:lvl1pPr algn="r">
              <a:defRPr sz="1200"/>
            </a:lvl1pPr>
          </a:lstStyle>
          <a:p>
            <a:fld id="{80F7E345-6A20-495D-885E-E19C6987E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91699" tIns="45851" rIns="91699" bIns="458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3"/>
          </a:xfrm>
          <a:prstGeom prst="rect">
            <a:avLst/>
          </a:prstGeom>
        </p:spPr>
        <p:txBody>
          <a:bodyPr vert="horz" lIns="91699" tIns="45851" rIns="91699" bIns="45851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15/09/2016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9" tIns="45851" rIns="91699" bIns="4585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699" tIns="45851" rIns="91699" bIns="458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699" tIns="45851" rIns="91699" bIns="458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3"/>
          </a:xfrm>
          <a:prstGeom prst="rect">
            <a:avLst/>
          </a:prstGeom>
        </p:spPr>
        <p:txBody>
          <a:bodyPr vert="horz" lIns="91699" tIns="45851" rIns="91699" bIns="45851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058" indent="-2865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243" indent="-2292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4738" indent="-2292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236" indent="-2292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1733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0230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727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7223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43D8E1-A0E2-48CD-94C4-6ED687C62786}" type="slidenum">
              <a:rPr lang="en-GB" altLang="ru-RU" smtClean="0">
                <a:latin typeface="Calibri" panose="020F0502020204030204" pitchFamily="34" charset="0"/>
              </a:rPr>
              <a:pPr/>
              <a:t>12</a:t>
            </a:fld>
            <a:endParaRPr lang="en-GB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1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058" indent="-2865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243" indent="-2292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4738" indent="-2292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236" indent="-2292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1733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0230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727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7223" indent="-229249" defTabSz="458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43D8E1-A0E2-48CD-94C4-6ED687C62786}" type="slidenum">
              <a:rPr lang="en-GB" altLang="ru-RU" smtClean="0">
                <a:latin typeface="Calibri" panose="020F0502020204030204" pitchFamily="34" charset="0"/>
              </a:rPr>
              <a:pPr/>
              <a:t>13</a:t>
            </a:fld>
            <a:endParaRPr lang="en-GB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1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ano.info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1A4B7F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02E5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0D499C"/>
                </a:solidFill>
              </a:rPr>
              <a:t>For more information please visit </a:t>
            </a:r>
            <a:r>
              <a:rPr lang="en-GB" sz="3200" dirty="0" smtClean="0">
                <a:solidFill>
                  <a:srgbClr val="0D499C"/>
                </a:solidFill>
                <a:hlinkClick r:id="rId2"/>
              </a:rPr>
              <a:t>www.wano.info</a:t>
            </a:r>
            <a:endParaRPr lang="en-GB" sz="3200" dirty="0" smtClean="0">
              <a:solidFill>
                <a:srgbClr val="0D499C"/>
              </a:solidFill>
            </a:endParaRPr>
          </a:p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GB" sz="4400" dirty="0" smtClean="0">
                <a:solidFill>
                  <a:srgbClr val="242F5F"/>
                </a:solidFill>
              </a:rPr>
              <a:t>Thank you for listening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rgbClr val="152225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rgbClr val="152225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rgbClr val="152225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4214818"/>
            <a:ext cx="7534300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D49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Company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NPP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Name / Job Title </a:t>
            </a:r>
            <a:endParaRPr lang="en-GB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Management training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WANO Restricted Distribution</a:t>
            </a:r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000" y="1402080"/>
            <a:ext cx="8461375" cy="4778003"/>
          </a:xfrm>
        </p:spPr>
        <p:txBody>
          <a:bodyPr>
            <a:noAutofit/>
          </a:bodyPr>
          <a:lstStyle/>
          <a:p>
            <a:pPr marL="361950" lvl="1" indent="0">
              <a:lnSpc>
                <a:spcPct val="150000"/>
              </a:lnSpc>
              <a:buNone/>
              <a:defRPr/>
            </a:pPr>
            <a:endParaRPr lang="ru-RU" sz="2400" i="1" dirty="0">
              <a:solidFill>
                <a:schemeClr val="tx2"/>
              </a:solidFill>
            </a:endParaRPr>
          </a:p>
          <a:p>
            <a:pPr marL="361950" lvl="1" indent="0">
              <a:lnSpc>
                <a:spcPct val="150000"/>
              </a:lnSpc>
              <a:buNone/>
              <a:defRPr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986E6-5050-473A-8BF0-D8226EFC8C61}" type="slidenum">
              <a:rPr lang="en-GB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en-GB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001" y="1561485"/>
            <a:ext cx="8724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Training of senior, line and low level managers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</a:rPr>
              <a:t>How the training is carried out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</a:rPr>
              <a:t>Existing plans on the management training system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93" y="209551"/>
            <a:ext cx="7820142" cy="959768"/>
          </a:xfrm>
        </p:spPr>
        <p:txBody>
          <a:bodyPr/>
          <a:lstStyle/>
          <a:p>
            <a:pPr marL="742950" indent="-742950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Situation in the nuclear industry in the country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WANO Restricted Distribution</a:t>
            </a:r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000" y="1402080"/>
            <a:ext cx="8461375" cy="4778003"/>
          </a:xfrm>
        </p:spPr>
        <p:txBody>
          <a:bodyPr>
            <a:noAutofit/>
          </a:bodyPr>
          <a:lstStyle/>
          <a:p>
            <a:pPr marL="361950" lvl="1" indent="0">
              <a:lnSpc>
                <a:spcPct val="150000"/>
              </a:lnSpc>
              <a:buNone/>
              <a:defRPr/>
            </a:pPr>
            <a:endParaRPr lang="ru-RU" sz="2400" i="1" dirty="0">
              <a:solidFill>
                <a:schemeClr val="tx2"/>
              </a:solidFill>
            </a:endParaRPr>
          </a:p>
          <a:p>
            <a:pPr marL="361950" lvl="1" indent="0">
              <a:lnSpc>
                <a:spcPct val="150000"/>
              </a:lnSpc>
              <a:buNone/>
              <a:defRPr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986E6-5050-473A-8BF0-D8226EFC8C61}" type="slidenum">
              <a:rPr lang="en-GB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en-GB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434" y="1679028"/>
            <a:ext cx="8600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Situation in the nuclear industry in the country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Problems and of resolution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Interaction with regulators in the sphere of nuclear energy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 Restricted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190" name="Номер слайда 2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82E572-9638-4BD5-8DF7-D45B8C82B699}" type="slidenum">
              <a:rPr lang="en-GB" altLang="ru-RU" smtClean="0">
                <a:latin typeface="Calibri" panose="020F0502020204030204" pitchFamily="34" charset="0"/>
              </a:rPr>
              <a:pPr/>
              <a:t>12</a:t>
            </a:fld>
            <a:endParaRPr lang="en-GB" altLang="ru-RU" smtClean="0">
              <a:latin typeface="Calibri" panose="020F0502020204030204" pitchFamily="34" charset="0"/>
            </a:endParaRPr>
          </a:p>
        </p:txBody>
      </p:sp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sz="2800" dirty="0" smtClean="0">
                <a:solidFill>
                  <a:schemeClr val="tx2"/>
                </a:solidFill>
              </a:rPr>
              <a:t>Proposals on WANO-MC </a:t>
            </a:r>
            <a:r>
              <a:rPr lang="en-US" altLang="ru-RU" sz="2800" dirty="0" smtClean="0">
                <a:solidFill>
                  <a:schemeClr val="tx2"/>
                </a:solidFill>
              </a:rPr>
              <a:t>activities </a:t>
            </a:r>
            <a:endParaRPr lang="ru-RU" alt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3831590"/>
          <a:ext cx="8607425" cy="274320"/>
        </p:xfrm>
        <a:graphic>
          <a:graphicData uri="http://schemas.openxmlformats.org/drawingml/2006/table">
            <a:tbl>
              <a:tblPr/>
              <a:tblGrid>
                <a:gridCol w="8607425">
                  <a:extLst>
                    <a:ext uri="{9D8B030D-6E8A-4147-A177-3AD203B41FA5}">
                      <a16:colId xmlns:a16="http://schemas.microsoft.com/office/drawing/2014/main" val="338255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12905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4000" y="1402080"/>
            <a:ext cx="8461375" cy="477800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support direction including particular activities planned to ensure support for NPP on behalf of WANO-MC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roposals on support changing 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ru-RU" sz="24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 Restricted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190" name="Номер слайда 2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82E572-9638-4BD5-8DF7-D45B8C82B699}" type="slidenum">
              <a:rPr lang="en-GB" altLang="ru-RU" smtClean="0">
                <a:latin typeface="Calibri" panose="020F0502020204030204" pitchFamily="34" charset="0"/>
              </a:rPr>
              <a:pPr/>
              <a:t>13</a:t>
            </a:fld>
            <a:endParaRPr lang="en-GB" altLang="ru-RU" smtClean="0">
              <a:latin typeface="Calibri" panose="020F0502020204030204" pitchFamily="34" charset="0"/>
            </a:endParaRPr>
          </a:p>
        </p:txBody>
      </p:sp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ru-RU" sz="2800" dirty="0" smtClean="0">
                <a:solidFill>
                  <a:schemeClr val="tx2"/>
                </a:solidFill>
              </a:rPr>
              <a:t>Proposals on WANO-MC activities</a:t>
            </a:r>
            <a:endParaRPr lang="ru-RU" alt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3831590"/>
          <a:ext cx="8607425" cy="274320"/>
        </p:xfrm>
        <a:graphic>
          <a:graphicData uri="http://schemas.openxmlformats.org/drawingml/2006/table">
            <a:tbl>
              <a:tblPr/>
              <a:tblGrid>
                <a:gridCol w="8607425">
                  <a:extLst>
                    <a:ext uri="{9D8B030D-6E8A-4147-A177-3AD203B41FA5}">
                      <a16:colId xmlns:a16="http://schemas.microsoft.com/office/drawing/2014/main" val="338255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12905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402080"/>
            <a:ext cx="8715375" cy="477800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Are there any problems concerning interaction with WANO-MC</a:t>
            </a:r>
            <a:r>
              <a:rPr lang="ru-RU" sz="2400" dirty="0" smtClean="0">
                <a:solidFill>
                  <a:schemeClr val="tx2"/>
                </a:solidFill>
              </a:rPr>
              <a:t>?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Are there any proposals on the improvement of interaction with WANO-MC</a:t>
            </a:r>
            <a:r>
              <a:rPr lang="ru-RU" sz="2400" dirty="0" smtClean="0">
                <a:solidFill>
                  <a:schemeClr val="tx2"/>
                </a:solidFill>
              </a:rPr>
              <a:t>?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Are there any issues  requiring detailed observation at the Directors’ Board meeting? 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ru-RU" sz="24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General information</a:t>
            </a:r>
            <a:endParaRPr lang="ru-RU" sz="4000" dirty="0" smtClean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Current status </a:t>
            </a:r>
            <a:endParaRPr lang="ru-RU" sz="4000" dirty="0" smtClean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Training of senior, line and low level managers</a:t>
            </a:r>
            <a:endParaRPr lang="ru-RU" sz="4000" dirty="0" smtClean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Situation in the nuclear industry in the country</a:t>
            </a:r>
            <a:endParaRPr lang="ru-RU" sz="4000" dirty="0">
              <a:solidFill>
                <a:schemeClr val="tx2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Proposals on WANO-MC activity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en-GB" sz="4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7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General information about a NPP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example</a:t>
            </a:r>
            <a:r>
              <a:rPr lang="ru-RU" sz="2800" b="1" dirty="0" smtClean="0">
                <a:solidFill>
                  <a:schemeClr val="tx2"/>
                </a:solidFill>
              </a:rPr>
              <a:t>) 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40" y="1459682"/>
            <a:ext cx="8606454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  <a:p>
            <a:pPr marL="361950" lvl="1" indent="0"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WANO Restricted Distribution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986E6-5050-473A-8BF0-D8226EFC8C6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28862"/>
              </p:ext>
            </p:extLst>
          </p:nvPr>
        </p:nvGraphicFramePr>
        <p:xfrm>
          <a:off x="539750" y="1844675"/>
          <a:ext cx="8135938" cy="4048760"/>
        </p:xfrm>
        <a:graphic>
          <a:graphicData uri="http://schemas.openxmlformats.org/drawingml/2006/table">
            <a:tbl>
              <a:tblPr/>
              <a:tblGrid>
                <a:gridCol w="1566863">
                  <a:extLst>
                    <a:ext uri="{9D8B030D-6E8A-4147-A177-3AD203B41FA5}">
                      <a16:colId xmlns:a16="http://schemas.microsoft.com/office/drawing/2014/main" val="3889989091"/>
                    </a:ext>
                  </a:extLst>
                </a:gridCol>
                <a:gridCol w="1312862">
                  <a:extLst>
                    <a:ext uri="{9D8B030D-6E8A-4147-A177-3AD203B41FA5}">
                      <a16:colId xmlns:a16="http://schemas.microsoft.com/office/drawing/2014/main" val="20855703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80580644"/>
                    </a:ext>
                  </a:extLst>
                </a:gridCol>
                <a:gridCol w="1748659">
                  <a:extLst>
                    <a:ext uri="{9D8B030D-6E8A-4147-A177-3AD203B41FA5}">
                      <a16:colId xmlns:a16="http://schemas.microsoft.com/office/drawing/2014/main" val="3226460658"/>
                    </a:ext>
                  </a:extLst>
                </a:gridCol>
                <a:gridCol w="1707329">
                  <a:extLst>
                    <a:ext uri="{9D8B030D-6E8A-4147-A177-3AD203B41FA5}">
                      <a16:colId xmlns:a16="http://schemas.microsoft.com/office/drawing/2014/main" val="3503933092"/>
                    </a:ext>
                  </a:extLst>
                </a:gridCol>
              </a:tblGrid>
              <a:tr h="73462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capacity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commissioning start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commissioning completion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83765"/>
                  </a:ext>
                </a:extLst>
              </a:tr>
              <a:tr h="80645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70030"/>
                  </a:ext>
                </a:extLst>
              </a:tr>
              <a:tr h="80645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546516"/>
                  </a:ext>
                </a:extLst>
              </a:tr>
              <a:tr h="80645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31649"/>
                  </a:ext>
                </a:extLst>
              </a:tr>
              <a:tr h="80645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127290"/>
                        </a:buClr>
                        <a:buSzPct val="10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9893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9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dirty="0" smtClean="0">
                <a:solidFill>
                  <a:schemeClr val="tx2"/>
                </a:solidFill>
              </a:rPr>
              <a:t>Current status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857973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Dynamics of WANO performance indicators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Results of WANO performance indicator analysis: indicators of a negative trend which are in the worst quartile which do not reach long-term objectives.  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Causes and planned events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100" i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 Restricted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986E6-5050-473A-8BF0-D8226EFC8C61}" type="slidenum">
              <a:rPr lang="en-GB" altLang="ru-RU" smtClean="0">
                <a:latin typeface="Calibri" panose="020F0502020204030204" pitchFamily="34" charset="0"/>
              </a:rPr>
              <a:pPr/>
              <a:t>4</a:t>
            </a:fld>
            <a:endParaRPr lang="en-GB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Corporate peer reviews</a:t>
            </a:r>
            <a:r>
              <a:rPr lang="ru-RU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if there were any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Date of the last corporate peer review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Planned corporate peer </a:t>
            </a:r>
            <a:r>
              <a:rPr lang="en-US" dirty="0" smtClean="0">
                <a:solidFill>
                  <a:schemeClr val="tx2"/>
                </a:solidFill>
              </a:rPr>
              <a:t>reviews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Results of a corporate peer review</a:t>
            </a:r>
            <a:r>
              <a:rPr lang="ru-RU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if there was one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dirty="0" smtClean="0">
                <a:solidFill>
                  <a:schemeClr val="tx2"/>
                </a:solidFill>
              </a:rPr>
              <a:t>Current status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0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Design-informed peer reviews </a:t>
            </a:r>
            <a:r>
              <a:rPr lang="ru-RU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if there were any</a:t>
            </a:r>
            <a:r>
              <a:rPr lang="ru-RU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Date of the last </a:t>
            </a:r>
            <a:r>
              <a:rPr lang="en-US" dirty="0">
                <a:solidFill>
                  <a:schemeClr val="tx2"/>
                </a:solidFill>
              </a:rPr>
              <a:t>Design-informed </a:t>
            </a:r>
            <a:r>
              <a:rPr lang="en-US" dirty="0" smtClean="0">
                <a:solidFill>
                  <a:schemeClr val="tx2"/>
                </a:solidFill>
              </a:rPr>
              <a:t>peer review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Planned </a:t>
            </a:r>
            <a:r>
              <a:rPr lang="en-US" dirty="0">
                <a:solidFill>
                  <a:schemeClr val="tx2"/>
                </a:solidFill>
              </a:rPr>
              <a:t>Design-informed </a:t>
            </a:r>
            <a:r>
              <a:rPr lang="en-US" dirty="0" smtClean="0">
                <a:solidFill>
                  <a:schemeClr val="tx2"/>
                </a:solidFill>
              </a:rPr>
              <a:t>peer reviews </a:t>
            </a:r>
            <a:r>
              <a:rPr lang="en-US" dirty="0" smtClean="0">
                <a:solidFill>
                  <a:schemeClr val="tx2"/>
                </a:solidFill>
              </a:rPr>
              <a:t>Results </a:t>
            </a:r>
            <a:r>
              <a:rPr lang="en-US" dirty="0" smtClean="0">
                <a:solidFill>
                  <a:schemeClr val="tx2"/>
                </a:solidFill>
              </a:rPr>
              <a:t>of a </a:t>
            </a:r>
            <a:r>
              <a:rPr lang="en-US" dirty="0">
                <a:solidFill>
                  <a:schemeClr val="tx2"/>
                </a:solidFill>
              </a:rPr>
              <a:t>Design-informed </a:t>
            </a:r>
            <a:r>
              <a:rPr lang="en-US" dirty="0" smtClean="0">
                <a:solidFill>
                  <a:schemeClr val="tx2"/>
                </a:solidFill>
              </a:rPr>
              <a:t>peer review </a:t>
            </a:r>
            <a:r>
              <a:rPr lang="ru-RU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if there was one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dirty="0" smtClean="0">
                <a:solidFill>
                  <a:schemeClr val="tx2"/>
                </a:solidFill>
              </a:rPr>
              <a:t>Current status 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dirty="0" smtClean="0">
                <a:solidFill>
                  <a:schemeClr val="tx2"/>
                </a:solidFill>
              </a:rPr>
              <a:t>Current status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Peer reviews</a:t>
            </a:r>
            <a:endParaRPr lang="ru-RU" sz="26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Date of the last peer review</a:t>
            </a:r>
            <a:endParaRPr lang="ru-RU" sz="2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Planned peer reviews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Results of a peer review: number of AFIs. Safety related AFIs, reoccurring and continuous AFIs, to which PO&amp;C performance area they are related, status of AFI corrective measures </a:t>
            </a:r>
            <a:r>
              <a:rPr lang="ru-RU" sz="2600" dirty="0">
                <a:solidFill>
                  <a:schemeClr val="tx2"/>
                </a:solidFill>
              </a:rPr>
              <a:t>(</a:t>
            </a:r>
            <a:r>
              <a:rPr lang="ru-RU" sz="2600" dirty="0" smtClean="0">
                <a:solidFill>
                  <a:schemeClr val="tx2"/>
                </a:solidFill>
              </a:rPr>
              <a:t>A,B,C,D</a:t>
            </a:r>
            <a:r>
              <a:rPr lang="en-US" sz="2600" dirty="0" smtClean="0">
                <a:solidFill>
                  <a:schemeClr val="tx2"/>
                </a:solidFill>
              </a:rPr>
              <a:t>)</a:t>
            </a:r>
            <a:endParaRPr lang="ru-RU" sz="2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ru-RU" sz="2600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 Restricted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986E6-5050-473A-8BF0-D8226EFC8C61}" type="slidenum">
              <a:rPr lang="en-GB" altLang="ru-RU" smtClean="0">
                <a:latin typeface="Calibri" panose="020F0502020204030204" pitchFamily="34" charset="0"/>
              </a:rPr>
              <a:pPr/>
              <a:t>7</a:t>
            </a:fld>
            <a:endParaRPr lang="en-GB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87631"/>
            <a:ext cx="7310310" cy="959768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Current status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WANO Restricted Distribution</a:t>
            </a:r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000" y="1560576"/>
            <a:ext cx="8461375" cy="4619507"/>
          </a:xfrm>
        </p:spPr>
        <p:txBody>
          <a:bodyPr>
            <a:noAutofit/>
          </a:bodyPr>
          <a:lstStyle/>
          <a:p>
            <a:pPr marL="361950" lvl="1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Involvement in WANO activity </a:t>
            </a:r>
            <a:endParaRPr lang="ru-RU" sz="240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Number of conducted WANO-MC activities at NPPs : TSM, </a:t>
            </a:r>
            <a:r>
              <a:rPr lang="en-US" sz="2400" dirty="0" err="1" smtClean="0">
                <a:solidFill>
                  <a:schemeClr val="tx2"/>
                </a:solidFill>
              </a:rPr>
              <a:t>benchmarkings</a:t>
            </a:r>
            <a:r>
              <a:rPr lang="en-US" sz="2400" dirty="0" smtClean="0">
                <a:solidFill>
                  <a:schemeClr val="tx2"/>
                </a:solidFill>
              </a:rPr>
              <a:t>, seminars in the current year, their topics, relation to AFIs and other  topical issues  including planned and schedule of their quantity changes for the last </a:t>
            </a:r>
            <a:r>
              <a:rPr lang="en-US" sz="2400" dirty="0" smtClean="0">
                <a:solidFill>
                  <a:schemeClr val="tx2"/>
                </a:solidFill>
              </a:rPr>
              <a:t>4-5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years</a:t>
            </a:r>
            <a:endParaRPr lang="ru-RU" sz="105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Number of NPP employees participating in WANO missions beyond NPP  in the current year  and in previous years (peer reviews, TSMs and seminars)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986E6-5050-473A-8BF0-D8226EFC8C61}" type="slidenum">
              <a:rPr lang="en-GB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GB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Current status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497D">
                    <a:lumMod val="75000"/>
                  </a:srgbClr>
                </a:solidFill>
              </a:rPr>
              <a:t>WANO Restricted Distribution</a:t>
            </a:r>
            <a:endParaRPr lang="en-GB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000" y="1402080"/>
            <a:ext cx="8461375" cy="4778003"/>
          </a:xfrm>
        </p:spPr>
        <p:txBody>
          <a:bodyPr>
            <a:noAutofit/>
          </a:bodyPr>
          <a:lstStyle/>
          <a:p>
            <a:pPr marL="361950" lvl="1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Experience of new unit start-up and commissioning</a:t>
            </a:r>
            <a:r>
              <a:rPr lang="ru-RU" sz="2400" dirty="0" smtClean="0">
                <a:solidFill>
                  <a:schemeClr val="tx2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if there are new units onsite</a:t>
            </a:r>
            <a:r>
              <a:rPr lang="ru-RU" sz="2400" i="1" dirty="0" smtClean="0">
                <a:solidFill>
                  <a:schemeClr val="tx2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Date of unit startup</a:t>
            </a:r>
            <a:endParaRPr lang="ru-RU" sz="24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lanned unit startups </a:t>
            </a:r>
            <a:endParaRPr lang="ru-RU" sz="24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Topical issues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61950" lvl="1" indent="0">
              <a:lnSpc>
                <a:spcPct val="150000"/>
              </a:lnSpc>
              <a:buNone/>
              <a:defRPr/>
            </a:pPr>
            <a:endParaRPr lang="ru-RU" sz="2400" i="1" dirty="0">
              <a:solidFill>
                <a:schemeClr val="tx2"/>
              </a:solidFill>
            </a:endParaRPr>
          </a:p>
          <a:p>
            <a:pPr marL="361950" lvl="1" indent="0">
              <a:lnSpc>
                <a:spcPct val="150000"/>
              </a:lnSpc>
              <a:buNone/>
              <a:defRPr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 bwMode="auto">
          <a:xfrm>
            <a:off x="8162925" y="6572250"/>
            <a:ext cx="752474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986E6-5050-473A-8BF0-D8226EFC8C61}" type="slidenum">
              <a:rPr lang="en-GB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en-GB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000C9CA1DE941877B28DC10E29237" ma:contentTypeVersion="37" ma:contentTypeDescription="Create a new document." ma:contentTypeScope="" ma:versionID="e20b27a60cb58e4327fccb88f754e197">
  <xsd:schema xmlns:xsd="http://www.w3.org/2001/XMLSchema" xmlns:xs="http://www.w3.org/2001/XMLSchema" xmlns:p="http://schemas.microsoft.com/office/2006/metadata/properties" xmlns:ns2="8032f6c5-ee86-4850-9e4a-5bdd649cb002" xmlns:ns3="77971c7b-542d-43f4-926a-d38b58471ec3" xmlns:ns4="b24a0e6e-04e8-475b-98da-7261f4fee30e" xmlns:ns5="eab3c1a0-3fe8-472c-8837-a43cd33d033b" xmlns:ns6="496bc128-af12-4690-bcc6-a59aad1284f8" xmlns:ns7="7e5fe077-b1cd-48d0-84b0-e3d3060de593" targetNamespace="http://schemas.microsoft.com/office/2006/metadata/properties" ma:root="true" ma:fieldsID="4fd3faa869c0d7900d22876032824ddd" ns2:_="" ns3:_="" ns4:_="" ns5:_="" ns6:_="" ns7:_="">
    <xsd:import namespace="8032f6c5-ee86-4850-9e4a-5bdd649cb002"/>
    <xsd:import namespace="77971c7b-542d-43f4-926a-d38b58471ec3"/>
    <xsd:import namespace="b24a0e6e-04e8-475b-98da-7261f4fee30e"/>
    <xsd:import namespace="eab3c1a0-3fe8-472c-8837-a43cd33d033b"/>
    <xsd:import namespace="496bc128-af12-4690-bcc6-a59aad1284f8"/>
    <xsd:import namespace="7e5fe077-b1cd-48d0-84b0-e3d3060de593"/>
    <xsd:element name="properties">
      <xsd:complexType>
        <xsd:sequence>
          <xsd:element name="documentManagement">
            <xsd:complexType>
              <xsd:all>
                <xsd:element ref="ns2:c4492934f82648f6bf8c3df783690b16" minOccurs="0"/>
                <xsd:element ref="ns5:TaxCatchAll" minOccurs="0"/>
                <xsd:element ref="ns3:mefd9d5c249f46daa6cc5613bffd3e7e" minOccurs="0"/>
                <xsd:element ref="ns4:cd96452d2ee54ae4bc31b9daaae3e26c" minOccurs="0"/>
                <xsd:element ref="ns4:g0323e1db8b8480995966dbaf00e4fb6" minOccurs="0"/>
                <xsd:element ref="ns4:ncdaf359daf340cfbb58a662d0920f93" minOccurs="0"/>
                <xsd:element ref="ns6:SharedWithUsers" minOccurs="0"/>
                <xsd:element ref="ns6:SharingHintHash" minOccurs="0"/>
                <xsd:element ref="ns7:SharedWithDetails" minOccurs="0"/>
                <xsd:element ref="ns5:TaxKeywordTaxHTField" minOccurs="0"/>
                <xsd:element ref="ns7:l36d6ba18cdf4a4e99aa80f6928b053a" minOccurs="0"/>
                <xsd:element ref="ns7:o7ec1b6fd204465c8cd5cb566ee77aa0" minOccurs="0"/>
                <xsd:element ref="ns7: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f6c5-ee86-4850-9e4a-5bdd649cb002" elementFormDefault="qualified">
    <xsd:import namespace="http://schemas.microsoft.com/office/2006/documentManagement/types"/>
    <xsd:import namespace="http://schemas.microsoft.com/office/infopath/2007/PartnerControls"/>
    <xsd:element name="c4492934f82648f6bf8c3df783690b16" ma:index="8" nillable="true" ma:taxonomy="true" ma:internalName="c4492934f82648f6bf8c3df783690b16" ma:taxonomyFieldName="Department" ma:displayName="Department" ma:indexed="true" ma:readOnly="false" ma:default="1;#IS|db592256-b607-43f1-8b86-26c4b7d43cbc" ma:fieldId="{c4492934-f826-48f6-bf8c-3df783690b16}" ma:sspId="b96e348e-4606-44cf-8618-9e79763aab8c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1c7b-542d-43f4-926a-d38b58471ec3" elementFormDefault="qualified">
    <xsd:import namespace="http://schemas.microsoft.com/office/2006/documentManagement/types"/>
    <xsd:import namespace="http://schemas.microsoft.com/office/infopath/2007/PartnerControls"/>
    <xsd:element name="mefd9d5c249f46daa6cc5613bffd3e7e" ma:index="10" nillable="true" ma:taxonomy="true" ma:internalName="mefd9d5c249f46daa6cc5613bffd3e7e" ma:taxonomyFieldName="Document_x0020_Type" ma:displayName="Document Type" ma:readOnly="false" ma:default="" ma:fieldId="{6efd9d5c-249f-46da-a6cc-5613bffd3e7e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0e6e-04e8-475b-98da-7261f4fee30e" elementFormDefault="qualified">
    <xsd:import namespace="http://schemas.microsoft.com/office/2006/documentManagement/types"/>
    <xsd:import namespace="http://schemas.microsoft.com/office/infopath/2007/PartnerControls"/>
    <xsd:element name="cd96452d2ee54ae4bc31b9daaae3e26c" ma:index="11" nillable="true" ma:taxonomy="true" ma:internalName="cd96452d2ee54ae4bc31b9daaae3e26c" ma:taxonomyFieldName="Sub_x0020_Type" ma:displayName="Sub Type" ma:readOnly="false" ma:default="" ma:fieldId="{cd96452d-2ee5-4ae4-bc31-b9daaae3e26c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323e1db8b8480995966dbaf00e4fb6" ma:index="12" nillable="true" ma:taxonomy="true" ma:internalName="g0323e1db8b8480995966dbaf00e4fb6" ma:taxonomyFieldName="Revision" ma:displayName="Revision" ma:readOnly="false" ma:default="" ma:fieldId="{00323e1d-b8b8-4809-9596-6dbaf00e4fb6}" ma:sspId="b96e348e-4606-44cf-8618-9e79763aab8c" ma:termSetId="c492dd89-f14a-49ae-b2fd-65a77584c3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daf359daf340cfbb58a662d0920f93" ma:index="18" nillable="true" ma:taxonomy="true" ma:internalName="ncdaf359daf340cfbb58a662d0920f93" ma:taxonomyFieldName="Year" ma:displayName="Year" ma:readOnly="false" ma:default="" ma:fieldId="{7cdaf359-daf3-40cf-bb58-a662d0920f93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3c1a0-3fe8-472c-8837-a43cd33d033b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b96e348e-4606-44cf-8618-9e79763aab8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c128-af12-4690-bcc6-a59aad128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36d6ba18cdf4a4e99aa80f6928b053a" ma:index="25" nillable="true" ma:taxonomy="true" ma:internalName="l36d6ba18cdf4a4e99aa80f6928b053a" ma:taxonomyFieldName="WANO_x0020_Document_x0020_Category" ma:displayName="WANO Document Category" ma:default="" ma:fieldId="{536d6ba1-8cdf-4a4e-99aa-80f6928b053a}" ma:sspId="b96e348e-4606-44cf-8618-9e79763aab8c" ma:termSetId="74b13568-a396-49ab-b205-a16144dc46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ec1b6fd204465c8cd5cb566ee77aa0" ma:index="27" nillable="true" ma:taxonomy="true" ma:internalName="o7ec1b6fd204465c8cd5cb566ee77aa0" ma:taxonomyFieldName="WANO_x0020_Document_x0020_Type" ma:displayName="WANO Document Type" ma:default="" ma:fieldId="{87ec1b6f-d204-465c-8cd5-cb566ee77aa0}" ma:sspId="b96e348e-4606-44cf-8618-9e79763aab8c" ma:termSetId="c157e9e3-5a6c-436f-959c-02f93aff56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tion" ma:index="28" nillable="true" ma:displayName="Action" ma:format="Dropdown" ma:internalName="Action">
      <xsd:simpleType>
        <xsd:restriction base="dms:Choice">
          <xsd:enumeration value="Move to archive"/>
          <xsd:enumeration value="﻿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4492934f82648f6bf8c3df783690b16 xmlns="8032f6c5-ee86-4850-9e4a-5bdd649cb0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</TermName>
          <TermId xmlns="http://schemas.microsoft.com/office/infopath/2007/PartnerControls">f9ef38ab-e298-4ca2-bf8a-3d7d23fe1633</TermId>
        </TermInfo>
      </Terms>
    </c4492934f82648f6bf8c3df783690b16>
    <g0323e1db8b8480995966dbaf00e4fb6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cbd49c33-732c-4c9a-a4e4-21e8f89c0402</TermId>
        </TermInfo>
      </Terms>
    </g0323e1db8b8480995966dbaf00e4fb6>
    <TaxCatchAll xmlns="eab3c1a0-3fe8-472c-8837-a43cd33d033b">
      <Value>696</Value>
      <Value>508</Value>
      <Value>1052</Value>
      <Value>25</Value>
      <Value>245</Value>
      <Value>363</Value>
      <Value>258</Value>
      <Value>683</Value>
      <Value>902</Value>
    </TaxCatchAll>
    <mefd9d5c249f46daa6cc5613bffd3e7e xmlns="77971c7b-542d-43f4-926a-d38b58471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ffe6c495-82e4-49db-bcd4-6b3a0e31635e</TermId>
        </TermInfo>
      </Terms>
    </mefd9d5c249f46daa6cc5613bffd3e7e>
    <cd96452d2ee54ae4bc31b9daaae3e26c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Governing Board</TermName>
          <TermId xmlns="http://schemas.microsoft.com/office/infopath/2007/PartnerControls">ed24ab79-2115-45e4-9b97-b85f8dd27d92</TermId>
        </TermInfo>
      </Terms>
    </cd96452d2ee54ae4bc31b9daaae3e26c>
    <ncdaf359daf340cfbb58a662d0920f93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</TermName>
          <TermId xmlns="http://schemas.microsoft.com/office/infopath/2007/PartnerControls">4f4eb7a0-9d80-4c8c-a19c-5e735f136a4e</TermId>
        </TermInfo>
      </Terms>
    </ncdaf359daf340cfbb58a662d0920f93>
    <Action xmlns="7e5fe077-b1cd-48d0-84b0-e3d3060de593" xsi:nil="true"/>
    <TaxKeywordTaxHTField xmlns="eab3c1a0-3fe8-472c-8837-a43cd33d033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7a4178c0-057b-4d5a-90c2-d84534ac9a1d</TermId>
        </TermInfo>
        <TermInfo xmlns="http://schemas.microsoft.com/office/infopath/2007/PartnerControls">
          <TermName xmlns="http://schemas.microsoft.com/office/infopath/2007/PartnerControls">quarterly reporting</TermName>
          <TermId xmlns="http://schemas.microsoft.com/office/infopath/2007/PartnerControls">2c2944cb-8994-4350-89a9-3061907df6ea</TermId>
        </TermInfo>
      </Terms>
    </TaxKeywordTaxHTField>
    <l36d6ba18cdf4a4e99aa80f6928b053a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1eb30c32-750d-4fe0-9913-5b8846b96acc</TermId>
        </TermInfo>
      </Terms>
    </l36d6ba18cdf4a4e99aa80f6928b053a>
    <o7ec1b6fd204465c8cd5cb566ee77aa0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98c1d93f-db16-4c00-8210-9b6d993b4384</TermId>
        </TermInfo>
      </Terms>
    </o7ec1b6fd204465c8cd5cb566ee77aa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EC2610-C544-49A0-8C16-1982043F0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2f6c5-ee86-4850-9e4a-5bdd649cb002"/>
    <ds:schemaRef ds:uri="77971c7b-542d-43f4-926a-d38b58471ec3"/>
    <ds:schemaRef ds:uri="b24a0e6e-04e8-475b-98da-7261f4fee30e"/>
    <ds:schemaRef ds:uri="eab3c1a0-3fe8-472c-8837-a43cd33d033b"/>
    <ds:schemaRef ds:uri="496bc128-af12-4690-bcc6-a59aad1284f8"/>
    <ds:schemaRef ds:uri="7e5fe077-b1cd-48d0-84b0-e3d3060de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53B99-C1FB-4F62-ADE7-217DCA8981FB}">
  <ds:schemaRefs>
    <ds:schemaRef ds:uri="http://www.w3.org/XML/1998/namespace"/>
    <ds:schemaRef ds:uri="http://purl.org/dc/terms/"/>
    <ds:schemaRef ds:uri="7e5fe077-b1cd-48d0-84b0-e3d3060de593"/>
    <ds:schemaRef ds:uri="http://schemas.microsoft.com/office/2006/documentManagement/types"/>
    <ds:schemaRef ds:uri="eab3c1a0-3fe8-472c-8837-a43cd33d033b"/>
    <ds:schemaRef ds:uri="http://purl.org/dc/dcmitype/"/>
    <ds:schemaRef ds:uri="http://schemas.microsoft.com/office/infopath/2007/PartnerControls"/>
    <ds:schemaRef ds:uri="496bc128-af12-4690-bcc6-a59aad1284f8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24a0e6e-04e8-475b-98da-7261f4fee30e"/>
    <ds:schemaRef ds:uri="77971c7b-542d-43f4-926a-d38b58471ec3"/>
    <ds:schemaRef ds:uri="8032f6c5-ee86-4850-9e4a-5bdd649cb002"/>
  </ds:schemaRefs>
</ds:datastoreItem>
</file>

<file path=customXml/itemProps3.xml><?xml version="1.0" encoding="utf-8"?>
<ds:datastoreItem xmlns:ds="http://schemas.openxmlformats.org/officeDocument/2006/customXml" ds:itemID="{68C40AA9-C696-47F6-BE79-39F51796CF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711</TotalTime>
  <Words>467</Words>
  <Application>Microsoft Office PowerPoint</Application>
  <PresentationFormat>Экран (4:3)</PresentationFormat>
  <Paragraphs>78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Wingdings</vt:lpstr>
      <vt:lpstr>Blank</vt:lpstr>
      <vt:lpstr>1_OE Theme</vt:lpstr>
      <vt:lpstr>Communications_Theme</vt:lpstr>
      <vt:lpstr>P&amp;TD_Theme</vt:lpstr>
      <vt:lpstr>Peer Review_Theme</vt:lpstr>
      <vt:lpstr>TS&amp;E_Theme</vt:lpstr>
      <vt:lpstr>Презентация PowerPoint</vt:lpstr>
      <vt:lpstr>Презентация PowerPoint</vt:lpstr>
      <vt:lpstr>General information about a NPP(example) </vt:lpstr>
      <vt:lpstr>Current status </vt:lpstr>
      <vt:lpstr>Current status</vt:lpstr>
      <vt:lpstr>Current status </vt:lpstr>
      <vt:lpstr>Current status</vt:lpstr>
      <vt:lpstr>Current status </vt:lpstr>
      <vt:lpstr>Current status</vt:lpstr>
      <vt:lpstr>Management training </vt:lpstr>
      <vt:lpstr>Situation in the nuclear industry in the country</vt:lpstr>
      <vt:lpstr>Proposals on WANO-MC activities </vt:lpstr>
      <vt:lpstr>Proposals on WANO-MC activities</vt:lpstr>
      <vt:lpstr>Презентация PowerPoint</vt:lpstr>
    </vt:vector>
  </TitlesOfParts>
  <Company>WANO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Director Quarterly Report to GB Template</dc:title>
  <dc:creator>Joel Bohlmann</dc:creator>
  <cp:keywords>template; quarterly reporting</cp:keywords>
  <cp:lastModifiedBy>Завьялов Лев Александрович (Lev Zavialov)</cp:lastModifiedBy>
  <cp:revision>76</cp:revision>
  <cp:lastPrinted>2016-09-15T14:02:06Z</cp:lastPrinted>
  <dcterms:created xsi:type="dcterms:W3CDTF">2015-02-24T08:01:24Z</dcterms:created>
  <dcterms:modified xsi:type="dcterms:W3CDTF">2016-09-15T14:10:32Z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0x0101008AF000C9CA1DE941877B28DC10E29237</vt:lpwstr>
  </property>
  <property fmtid="{D5CDD505-2E9C-101B-9397-08002B2CF9AE}" pid="3" name="Year">
    <vt:lpwstr>508;#2015|4f4eb7a0-9d80-4c8c-a19c-5e735f136a4e</vt:lpwstr>
  </property>
  <property fmtid="{D5CDD505-2E9C-101B-9397-08002B2CF9AE}" pid="4" name="Sub Type">
    <vt:lpwstr>363;#Governing Board|ed24ab79-2115-45e4-9b97-b85f8dd27d92</vt:lpwstr>
  </property>
  <property fmtid="{D5CDD505-2E9C-101B-9397-08002B2CF9AE}" pid="5" name="Document Type">
    <vt:lpwstr>245;#Template|ffe6c495-82e4-49db-bcd4-6b3a0e31635e</vt:lpwstr>
  </property>
  <property fmtid="{D5CDD505-2E9C-101B-9397-08002B2CF9AE}" pid="6" name="Department">
    <vt:lpwstr>258;#Governance|f9ef38ab-e298-4ca2-bf8a-3d7d23fe1633</vt:lpwstr>
  </property>
  <property fmtid="{D5CDD505-2E9C-101B-9397-08002B2CF9AE}" pid="7" name="Revision">
    <vt:lpwstr>25;#N/A|cbd49c33-732c-4c9a-a4e4-21e8f89c0402</vt:lpwstr>
  </property>
  <property fmtid="{D5CDD505-2E9C-101B-9397-08002B2CF9AE}" pid="8" name="TaxKeyword">
    <vt:lpwstr>1052;#template|7a4178c0-057b-4d5a-90c2-d84534ac9a1d;#902;#quarterly reporting|2c2944cb-8994-4350-89a9-3061907df6ea</vt:lpwstr>
  </property>
  <property fmtid="{D5CDD505-2E9C-101B-9397-08002B2CF9AE}" pid="9" name="WANO Document Type">
    <vt:lpwstr>696;#Presentation|98c1d93f-db16-4c00-8210-9b6d993b4384</vt:lpwstr>
  </property>
  <property fmtid="{D5CDD505-2E9C-101B-9397-08002B2CF9AE}" pid="10" name="WANO Document Category">
    <vt:lpwstr>683;#Administration|1eb30c32-750d-4fe0-9913-5b8846b96acc</vt:lpwstr>
  </property>
</Properties>
</file>