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Default Extension="vml" ContentType="application/vnd.openxmlformats-officedocument.vmlDrawing"/>
  <Override PartName="/ppt/notesSlides/notesSlide11.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8" r:id="rId1"/>
  </p:sldMasterIdLst>
  <p:notesMasterIdLst>
    <p:notesMasterId r:id="rId55"/>
  </p:notesMasterIdLst>
  <p:sldIdLst>
    <p:sldId id="371" r:id="rId2"/>
    <p:sldId id="278" r:id="rId3"/>
    <p:sldId id="343" r:id="rId4"/>
    <p:sldId id="280" r:id="rId5"/>
    <p:sldId id="281" r:id="rId6"/>
    <p:sldId id="284" r:id="rId7"/>
    <p:sldId id="341" r:id="rId8"/>
    <p:sldId id="342" r:id="rId9"/>
    <p:sldId id="389" r:id="rId10"/>
    <p:sldId id="390" r:id="rId11"/>
    <p:sldId id="391" r:id="rId12"/>
    <p:sldId id="378" r:id="rId13"/>
    <p:sldId id="459" r:id="rId14"/>
    <p:sldId id="360" r:id="rId15"/>
    <p:sldId id="361" r:id="rId16"/>
    <p:sldId id="362" r:id="rId17"/>
    <p:sldId id="433" r:id="rId18"/>
    <p:sldId id="293" r:id="rId19"/>
    <p:sldId id="440" r:id="rId20"/>
    <p:sldId id="294" r:id="rId21"/>
    <p:sldId id="439" r:id="rId22"/>
    <p:sldId id="393" r:id="rId23"/>
    <p:sldId id="351" r:id="rId24"/>
    <p:sldId id="404" r:id="rId25"/>
    <p:sldId id="356" r:id="rId26"/>
    <p:sldId id="364" r:id="rId27"/>
    <p:sldId id="458" r:id="rId28"/>
    <p:sldId id="380" r:id="rId29"/>
    <p:sldId id="355" r:id="rId30"/>
    <p:sldId id="382" r:id="rId31"/>
    <p:sldId id="383" r:id="rId32"/>
    <p:sldId id="384" r:id="rId33"/>
    <p:sldId id="354" r:id="rId34"/>
    <p:sldId id="359" r:id="rId35"/>
    <p:sldId id="385" r:id="rId36"/>
    <p:sldId id="386" r:id="rId37"/>
    <p:sldId id="387" r:id="rId38"/>
    <p:sldId id="388" r:id="rId39"/>
    <p:sldId id="366" r:id="rId40"/>
    <p:sldId id="406" r:id="rId41"/>
    <p:sldId id="407" r:id="rId42"/>
    <p:sldId id="410" r:id="rId43"/>
    <p:sldId id="307" r:id="rId44"/>
    <p:sldId id="358" r:id="rId45"/>
    <p:sldId id="296" r:id="rId46"/>
    <p:sldId id="352" r:id="rId47"/>
    <p:sldId id="308" r:id="rId48"/>
    <p:sldId id="309" r:id="rId49"/>
    <p:sldId id="310" r:id="rId50"/>
    <p:sldId id="394" r:id="rId51"/>
    <p:sldId id="399" r:id="rId52"/>
    <p:sldId id="340" r:id="rId53"/>
    <p:sldId id="460" r:id="rId54"/>
  </p:sldIdLst>
  <p:sldSz cx="9144000" cy="5143500" type="screen16x9"/>
  <p:notesSz cx="7315200" cy="9601200"/>
  <p:embeddedFontLst>
    <p:embeddedFont>
      <p:font typeface="Calibri" pitchFamily="34" charset="0"/>
      <p:regular r:id="rId56"/>
      <p:bold r:id="rId57"/>
      <p:italic r:id="rId58"/>
      <p:boldItalic r:id="rId59"/>
    </p:embeddedFont>
    <p:embeddedFont>
      <p:font typeface="Arial Black" pitchFamily="34" charset="0"/>
      <p:bold r:id="rId60"/>
      <p: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609F5"/>
    <a:srgbClr val="00B0EE"/>
    <a:srgbClr val="C83EA4"/>
    <a:srgbClr val="009BD2"/>
    <a:srgbClr val="29C7FF"/>
    <a:srgbClr val="00B6F6"/>
    <a:srgbClr val="FFCC66"/>
    <a:srgbClr val="0091C4"/>
    <a:srgbClr val="33CCFF"/>
    <a:srgbClr val="8FE2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111" d="100"/>
          <a:sy n="111" d="100"/>
        </p:scale>
        <p:origin x="-72" y="-36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01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28\Downloads\Deuterated.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28\Desktop\DRUG%20&amp;%20DEUTERATED%20&amp;%20%20APPLICATION.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28\Desktop\DRUG%20&amp;%20DEUTERATED%20&amp;%20%20APPLICATION.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heavy%20water%20and%20deuterium%20non%20nuclear%20growing%20demand\trade\Deuterated%20Drug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28\Desktop\DRUG%20&amp;%20DEUTERATED%20&amp;%20%20APPLICATION.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heavy%20water%20and%20deuterium%20non%20nuclear%20growing%20demand\DRUG%20&amp;%20DEUTERATED%20&amp;%20%20APPLIC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style val="3"/>
  <c:chart>
    <c:title>
      <c:tx>
        <c:rich>
          <a:bodyPr/>
          <a:lstStyle/>
          <a:p>
            <a:pPr>
              <a:defRPr/>
            </a:pPr>
            <a:r>
              <a:rPr lang="en-US">
                <a:latin typeface="Times New Roman" pitchFamily="18" charset="0"/>
                <a:cs typeface="Times New Roman" pitchFamily="18" charset="0"/>
              </a:rPr>
              <a:t>Trend of patents</a:t>
            </a:r>
          </a:p>
        </c:rich>
      </c:tx>
      <c:layout/>
    </c:title>
    <c:plotArea>
      <c:layout>
        <c:manualLayout>
          <c:layoutTarget val="inner"/>
          <c:xMode val="edge"/>
          <c:yMode val="edge"/>
          <c:x val="0.12467768681232722"/>
          <c:y val="0.18379629629629657"/>
          <c:w val="0.85792077314839044"/>
          <c:h val="0.52794145523476277"/>
        </c:manualLayout>
      </c:layout>
      <c:lineChart>
        <c:grouping val="standard"/>
        <c:ser>
          <c:idx val="0"/>
          <c:order val="0"/>
          <c:tx>
            <c:strRef>
              <c:f>[Deuterated.xls]Ark1!$A$2:$A$61</c:f>
              <c:strCache>
                <c:ptCount val="1"/>
                <c:pt idx="0">
                  <c:v>1957 1958 1959 1960 1961 1962 1963 1964 1965 1966 1967 1968 1969 1970 1971 1972 1973 1974 1975 1976 1977 1978 1979 1980 1981 1982 1983 1984 1985 1986 1987 1988 1989 1990 1991 1992 1993 1994 1995 1996 1997 1998 1999 2000 2001 2002 2003 2004 2005 2006 2007 </c:v>
                </c:pt>
              </c:strCache>
            </c:strRef>
          </c:tx>
          <c:cat>
            <c:numRef>
              <c:f>[Deuterated.xls]Ark1!$A$2:$A$61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cat>
          <c:val>
            <c:numRef>
              <c:f>[Deuterated.xls]Ark1!$B$2:$B$61</c:f>
              <c:numCache>
                <c:formatCode>0.00</c:formatCode>
                <c:ptCount val="60"/>
                <c:pt idx="0">
                  <c:v>1</c:v>
                </c:pt>
                <c:pt idx="1">
                  <c:v>6</c:v>
                </c:pt>
                <c:pt idx="2">
                  <c:v>4</c:v>
                </c:pt>
                <c:pt idx="3">
                  <c:v>4</c:v>
                </c:pt>
                <c:pt idx="4">
                  <c:v>1</c:v>
                </c:pt>
                <c:pt idx="5">
                  <c:v>0</c:v>
                </c:pt>
                <c:pt idx="6">
                  <c:v>0</c:v>
                </c:pt>
                <c:pt idx="7">
                  <c:v>2</c:v>
                </c:pt>
                <c:pt idx="8">
                  <c:v>1</c:v>
                </c:pt>
                <c:pt idx="9">
                  <c:v>2</c:v>
                </c:pt>
                <c:pt idx="10">
                  <c:v>2</c:v>
                </c:pt>
                <c:pt idx="11">
                  <c:v>7</c:v>
                </c:pt>
                <c:pt idx="12">
                  <c:v>6</c:v>
                </c:pt>
                <c:pt idx="13">
                  <c:v>7</c:v>
                </c:pt>
                <c:pt idx="14">
                  <c:v>11</c:v>
                </c:pt>
                <c:pt idx="15">
                  <c:v>12</c:v>
                </c:pt>
                <c:pt idx="16">
                  <c:v>12</c:v>
                </c:pt>
                <c:pt idx="17">
                  <c:v>6</c:v>
                </c:pt>
                <c:pt idx="18">
                  <c:v>11</c:v>
                </c:pt>
                <c:pt idx="19">
                  <c:v>20</c:v>
                </c:pt>
                <c:pt idx="20">
                  <c:v>15</c:v>
                </c:pt>
                <c:pt idx="21">
                  <c:v>3</c:v>
                </c:pt>
                <c:pt idx="22">
                  <c:v>11</c:v>
                </c:pt>
                <c:pt idx="23">
                  <c:v>18</c:v>
                </c:pt>
                <c:pt idx="24">
                  <c:v>18</c:v>
                </c:pt>
                <c:pt idx="25">
                  <c:v>14</c:v>
                </c:pt>
                <c:pt idx="26">
                  <c:v>9</c:v>
                </c:pt>
                <c:pt idx="27">
                  <c:v>8</c:v>
                </c:pt>
                <c:pt idx="28">
                  <c:v>19</c:v>
                </c:pt>
                <c:pt idx="29">
                  <c:v>32</c:v>
                </c:pt>
                <c:pt idx="30">
                  <c:v>16</c:v>
                </c:pt>
                <c:pt idx="31">
                  <c:v>19</c:v>
                </c:pt>
                <c:pt idx="32">
                  <c:v>17</c:v>
                </c:pt>
                <c:pt idx="33">
                  <c:v>16</c:v>
                </c:pt>
                <c:pt idx="34">
                  <c:v>27</c:v>
                </c:pt>
                <c:pt idx="35">
                  <c:v>31</c:v>
                </c:pt>
                <c:pt idx="36">
                  <c:v>24</c:v>
                </c:pt>
                <c:pt idx="37">
                  <c:v>42</c:v>
                </c:pt>
                <c:pt idx="38">
                  <c:v>31</c:v>
                </c:pt>
                <c:pt idx="39">
                  <c:v>28</c:v>
                </c:pt>
                <c:pt idx="40">
                  <c:v>32</c:v>
                </c:pt>
                <c:pt idx="41">
                  <c:v>47</c:v>
                </c:pt>
                <c:pt idx="42">
                  <c:v>31</c:v>
                </c:pt>
                <c:pt idx="43">
                  <c:v>47</c:v>
                </c:pt>
                <c:pt idx="44">
                  <c:v>45</c:v>
                </c:pt>
                <c:pt idx="45">
                  <c:v>35</c:v>
                </c:pt>
                <c:pt idx="46">
                  <c:v>63</c:v>
                </c:pt>
                <c:pt idx="47">
                  <c:v>80</c:v>
                </c:pt>
                <c:pt idx="48">
                  <c:v>75</c:v>
                </c:pt>
                <c:pt idx="49">
                  <c:v>81</c:v>
                </c:pt>
                <c:pt idx="50">
                  <c:v>90</c:v>
                </c:pt>
                <c:pt idx="51">
                  <c:v>71</c:v>
                </c:pt>
                <c:pt idx="52">
                  <c:v>85</c:v>
                </c:pt>
                <c:pt idx="53">
                  <c:v>86</c:v>
                </c:pt>
                <c:pt idx="54">
                  <c:v>111</c:v>
                </c:pt>
                <c:pt idx="55">
                  <c:v>163</c:v>
                </c:pt>
                <c:pt idx="56">
                  <c:v>138</c:v>
                </c:pt>
                <c:pt idx="57">
                  <c:v>189</c:v>
                </c:pt>
                <c:pt idx="58">
                  <c:v>256</c:v>
                </c:pt>
                <c:pt idx="59">
                  <c:v>198</c:v>
                </c:pt>
              </c:numCache>
            </c:numRef>
          </c:val>
        </c:ser>
        <c:hiLowLines/>
        <c:marker val="1"/>
        <c:axId val="44430848"/>
        <c:axId val="45975424"/>
      </c:lineChart>
      <c:catAx>
        <c:axId val="44430848"/>
        <c:scaling>
          <c:orientation val="minMax"/>
        </c:scaling>
        <c:axPos val="b"/>
        <c:title>
          <c:tx>
            <c:rich>
              <a:bodyPr/>
              <a:lstStyle/>
              <a:p>
                <a:pPr>
                  <a:defRPr/>
                </a:pPr>
                <a:r>
                  <a:rPr lang="en-US" sz="1400"/>
                  <a:t>Year</a:t>
                </a:r>
              </a:p>
            </c:rich>
          </c:tx>
          <c:layout/>
        </c:title>
        <c:numFmt formatCode="General" sourceLinked="1"/>
        <c:majorTickMark val="none"/>
        <c:tickLblPos val="nextTo"/>
        <c:crossAx val="45975424"/>
        <c:crosses val="autoZero"/>
        <c:auto val="1"/>
        <c:lblAlgn val="ctr"/>
        <c:lblOffset val="100"/>
      </c:catAx>
      <c:valAx>
        <c:axId val="45975424"/>
        <c:scaling>
          <c:orientation val="minMax"/>
        </c:scaling>
        <c:axPos val="l"/>
        <c:title>
          <c:tx>
            <c:rich>
              <a:bodyPr/>
              <a:lstStyle/>
              <a:p>
                <a:pPr>
                  <a:defRPr/>
                </a:pPr>
                <a:r>
                  <a:rPr lang="en-US"/>
                  <a:t>Number of patents</a:t>
                </a:r>
              </a:p>
            </c:rich>
          </c:tx>
          <c:layout/>
        </c:title>
        <c:numFmt formatCode="0.00" sourceLinked="1"/>
        <c:tickLblPos val="nextTo"/>
        <c:crossAx val="44430848"/>
        <c:crosses val="autoZero"/>
        <c:crossBetween val="between"/>
      </c:valAx>
      <c:spPr>
        <a:solidFill>
          <a:schemeClr val="lt1"/>
        </a:solidFill>
        <a:ln w="25400" cap="flat" cmpd="sng" algn="ctr">
          <a:solidFill>
            <a:schemeClr val="dk1"/>
          </a:solidFill>
          <a:prstDash val="solid"/>
        </a:ln>
        <a:effectLst/>
      </c:spPr>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a-IR"/>
  <c:chart>
    <c:autoTitleDeleted val="1"/>
    <c:plotArea>
      <c:layout/>
      <c:barChart>
        <c:barDir val="col"/>
        <c:grouping val="clustered"/>
        <c:ser>
          <c:idx val="0"/>
          <c:order val="0"/>
          <c:tx>
            <c:strRef>
              <c:f>Sheet1!$B$1</c:f>
              <c:strCache>
                <c:ptCount val="1"/>
                <c:pt idx="0">
                  <c:v>Column1</c:v>
                </c:pt>
              </c:strCache>
            </c:strRef>
          </c:tx>
          <c:spPr>
            <a:ln>
              <a:solidFill>
                <a:srgbClr val="002060"/>
              </a:solidFill>
            </a:ln>
          </c:spPr>
          <c:cat>
            <c:strRef>
              <c:f>Sheet1!$A$2:$A$11</c:f>
              <c:strCache>
                <c:ptCount val="10"/>
                <c:pt idx="0">
                  <c:v>Concert Pharma</c:v>
                </c:pt>
                <c:pt idx="1">
                  <c:v>Protia LLC</c:v>
                </c:pt>
                <c:pt idx="2">
                  <c:v>Auspex Pharma</c:v>
                </c:pt>
                <c:pt idx="3">
                  <c:v>Suzhou Zelgen</c:v>
                </c:pt>
                <c:pt idx="4">
                  <c:v>Deuterx LLC</c:v>
                </c:pt>
                <c:pt idx="5">
                  <c:v>Int Scientkk</c:v>
                </c:pt>
                <c:pt idx="6">
                  <c:v>Isotechnika Inc</c:v>
                </c:pt>
                <c:pt idx="7">
                  <c:v>Scheing Ag</c:v>
                </c:pt>
                <c:pt idx="8">
                  <c:v>Turicum Drug</c:v>
                </c:pt>
                <c:pt idx="9">
                  <c:v>D2 Bioscience Group</c:v>
                </c:pt>
              </c:strCache>
            </c:strRef>
          </c:cat>
          <c:val>
            <c:numRef>
              <c:f>Sheet1!$B$2:$B$11</c:f>
              <c:numCache>
                <c:formatCode>General</c:formatCode>
                <c:ptCount val="10"/>
                <c:pt idx="0">
                  <c:v>76</c:v>
                </c:pt>
                <c:pt idx="1">
                  <c:v>18</c:v>
                </c:pt>
                <c:pt idx="2">
                  <c:v>16</c:v>
                </c:pt>
                <c:pt idx="3">
                  <c:v>12</c:v>
                </c:pt>
                <c:pt idx="4">
                  <c:v>8</c:v>
                </c:pt>
                <c:pt idx="5">
                  <c:v>5</c:v>
                </c:pt>
                <c:pt idx="6">
                  <c:v>5</c:v>
                </c:pt>
                <c:pt idx="7">
                  <c:v>5</c:v>
                </c:pt>
                <c:pt idx="8">
                  <c:v>5</c:v>
                </c:pt>
                <c:pt idx="9">
                  <c:v>4</c:v>
                </c:pt>
              </c:numCache>
            </c:numRef>
          </c:val>
        </c:ser>
        <c:axId val="122163584"/>
        <c:axId val="122165120"/>
      </c:barChart>
      <c:catAx>
        <c:axId val="122163584"/>
        <c:scaling>
          <c:orientation val="minMax"/>
        </c:scaling>
        <c:axPos val="b"/>
        <c:numFmt formatCode="General" sourceLinked="1"/>
        <c:tickLblPos val="low"/>
        <c:spPr>
          <a:ln w="25400">
            <a:solidFill>
              <a:srgbClr val="00B0F0"/>
            </a:solidFill>
          </a:ln>
        </c:spPr>
        <c:txPr>
          <a:bodyPr/>
          <a:lstStyle/>
          <a:p>
            <a:pPr>
              <a:defRPr sz="1400"/>
            </a:pPr>
            <a:endParaRPr lang="fa-IR"/>
          </a:p>
        </c:txPr>
        <c:crossAx val="122165120"/>
        <c:crosses val="autoZero"/>
        <c:auto val="1"/>
        <c:lblAlgn val="ctr"/>
        <c:lblOffset val="100"/>
      </c:catAx>
      <c:valAx>
        <c:axId val="122165120"/>
        <c:scaling>
          <c:orientation val="minMax"/>
        </c:scaling>
        <c:axPos val="l"/>
        <c:numFmt formatCode="General" sourceLinked="1"/>
        <c:tickLblPos val="nextTo"/>
        <c:spPr>
          <a:ln w="25400">
            <a:solidFill>
              <a:srgbClr val="00B0F0"/>
            </a:solidFill>
          </a:ln>
        </c:spPr>
        <c:txPr>
          <a:bodyPr/>
          <a:lstStyle/>
          <a:p>
            <a:pPr>
              <a:defRPr sz="1200"/>
            </a:pPr>
            <a:endParaRPr lang="fa-IR"/>
          </a:p>
        </c:txPr>
        <c:crossAx val="122163584"/>
        <c:crossesAt val="1"/>
        <c:crossBetween val="between"/>
      </c:valAx>
      <c:spPr>
        <a:ln w="25400">
          <a:solidFill>
            <a:srgbClr val="00B0F0"/>
          </a:solidFill>
        </a:ln>
      </c:spPr>
    </c:plotArea>
    <c:plotVisOnly val="1"/>
    <c:dispBlanksAs val="gap"/>
  </c:chart>
  <c:txPr>
    <a:bodyPr/>
    <a:lstStyle/>
    <a:p>
      <a:pPr>
        <a:defRPr sz="1400">
          <a:solidFill>
            <a:srgbClr val="006600"/>
          </a:solidFill>
          <a:latin typeface="Times New Roman" pitchFamily="18" charset="0"/>
          <a:cs typeface="Times New Roman" pitchFamily="18" charset="0"/>
        </a:defRPr>
      </a:pPr>
      <a:endParaRPr lang="fa-I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fa-IR"/>
  <c:chart>
    <c:autoTitleDeleted val="1"/>
    <c:plotArea>
      <c:layout>
        <c:manualLayout>
          <c:layoutTarget val="inner"/>
          <c:xMode val="edge"/>
          <c:yMode val="edge"/>
          <c:x val="4.6675216419816569E-2"/>
          <c:y val="6.0367129902237096E-2"/>
          <c:w val="0.92607998734296859"/>
          <c:h val="0.58429303819402378"/>
        </c:manualLayout>
      </c:layout>
      <c:barChart>
        <c:barDir val="col"/>
        <c:grouping val="clustered"/>
        <c:ser>
          <c:idx val="0"/>
          <c:order val="0"/>
          <c:tx>
            <c:strRef>
              <c:f>Sheet1!$B$1</c:f>
              <c:strCache>
                <c:ptCount val="1"/>
                <c:pt idx="0">
                  <c:v>Column1</c:v>
                </c:pt>
              </c:strCache>
            </c:strRef>
          </c:tx>
          <c:spPr>
            <a:ln>
              <a:solidFill>
                <a:srgbClr val="002060"/>
              </a:solidFill>
            </a:ln>
          </c:spPr>
          <c:cat>
            <c:strRef>
              <c:f>Sheet1!$A$2:$A$11</c:f>
              <c:strCache>
                <c:ptCount val="10"/>
                <c:pt idx="0">
                  <c:v>Cancer</c:v>
                </c:pt>
                <c:pt idx="1">
                  <c:v>Neurological Diseases</c:v>
                </c:pt>
                <c:pt idx="2">
                  <c:v>Amino Acids</c:v>
                </c:pt>
                <c:pt idx="3">
                  <c:v>Cardiovascular Diseases</c:v>
                </c:pt>
                <c:pt idx="4">
                  <c:v>Diabetes</c:v>
                </c:pt>
                <c:pt idx="5">
                  <c:v>Hepatitis</c:v>
                </c:pt>
                <c:pt idx="6">
                  <c:v>Skin Diseases</c:v>
                </c:pt>
                <c:pt idx="7">
                  <c:v>Respiratory Diseases</c:v>
                </c:pt>
                <c:pt idx="8">
                  <c:v>Movement Diseases</c:v>
                </c:pt>
                <c:pt idx="9">
                  <c:v>HIV</c:v>
                </c:pt>
              </c:strCache>
            </c:strRef>
          </c:cat>
          <c:val>
            <c:numRef>
              <c:f>Sheet1!$B$2:$B$11</c:f>
              <c:numCache>
                <c:formatCode>General</c:formatCode>
                <c:ptCount val="10"/>
                <c:pt idx="0">
                  <c:v>54</c:v>
                </c:pt>
                <c:pt idx="1">
                  <c:v>41</c:v>
                </c:pt>
                <c:pt idx="2">
                  <c:v>17</c:v>
                </c:pt>
                <c:pt idx="3">
                  <c:v>16</c:v>
                </c:pt>
                <c:pt idx="4">
                  <c:v>13</c:v>
                </c:pt>
                <c:pt idx="5">
                  <c:v>12</c:v>
                </c:pt>
                <c:pt idx="6">
                  <c:v>10</c:v>
                </c:pt>
                <c:pt idx="7">
                  <c:v>8</c:v>
                </c:pt>
                <c:pt idx="8">
                  <c:v>7</c:v>
                </c:pt>
                <c:pt idx="9">
                  <c:v>7</c:v>
                </c:pt>
              </c:numCache>
            </c:numRef>
          </c:val>
        </c:ser>
        <c:axId val="122209408"/>
        <c:axId val="122210944"/>
      </c:barChart>
      <c:catAx>
        <c:axId val="122209408"/>
        <c:scaling>
          <c:orientation val="minMax"/>
        </c:scaling>
        <c:axPos val="b"/>
        <c:numFmt formatCode="General" sourceLinked="1"/>
        <c:tickLblPos val="low"/>
        <c:spPr>
          <a:ln w="25400">
            <a:solidFill>
              <a:srgbClr val="00B0F0"/>
            </a:solidFill>
          </a:ln>
        </c:spPr>
        <c:txPr>
          <a:bodyPr/>
          <a:lstStyle/>
          <a:p>
            <a:pPr>
              <a:defRPr sz="1200" baseline="0">
                <a:solidFill>
                  <a:srgbClr val="006600"/>
                </a:solidFill>
                <a:latin typeface="Times New Roman" pitchFamily="18" charset="0"/>
                <a:cs typeface="Times New Roman" pitchFamily="18" charset="0"/>
              </a:defRPr>
            </a:pPr>
            <a:endParaRPr lang="fa-IR"/>
          </a:p>
        </c:txPr>
        <c:crossAx val="122210944"/>
        <c:crosses val="autoZero"/>
        <c:auto val="1"/>
        <c:lblAlgn val="ctr"/>
        <c:lblOffset val="100"/>
      </c:catAx>
      <c:valAx>
        <c:axId val="122210944"/>
        <c:scaling>
          <c:orientation val="minMax"/>
        </c:scaling>
        <c:axPos val="l"/>
        <c:numFmt formatCode="General" sourceLinked="1"/>
        <c:tickLblPos val="nextTo"/>
        <c:spPr>
          <a:ln w="25400">
            <a:solidFill>
              <a:srgbClr val="00B0F0"/>
            </a:solidFill>
          </a:ln>
        </c:spPr>
        <c:txPr>
          <a:bodyPr/>
          <a:lstStyle/>
          <a:p>
            <a:pPr>
              <a:defRPr sz="1200">
                <a:solidFill>
                  <a:srgbClr val="006600"/>
                </a:solidFill>
                <a:latin typeface="Times New Roman" pitchFamily="18" charset="0"/>
                <a:cs typeface="Times New Roman" pitchFamily="18" charset="0"/>
              </a:defRPr>
            </a:pPr>
            <a:endParaRPr lang="fa-IR"/>
          </a:p>
        </c:txPr>
        <c:crossAx val="122209408"/>
        <c:crossesAt val="1"/>
        <c:crossBetween val="between"/>
      </c:valAx>
      <c:spPr>
        <a:ln w="25400">
          <a:solidFill>
            <a:srgbClr val="00B0F0"/>
          </a:solidFill>
        </a:ln>
      </c:spPr>
    </c:plotArea>
    <c:plotVisOnly val="1"/>
    <c:dispBlanksAs val="gap"/>
  </c:chart>
  <c:txPr>
    <a:bodyPr/>
    <a:lstStyle/>
    <a:p>
      <a:pPr>
        <a:defRPr sz="1400">
          <a:solidFill>
            <a:schemeClr val="bg1"/>
          </a:solidFill>
        </a:defRPr>
      </a:pPr>
      <a:endParaRPr lang="fa-I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chart>
    <c:autoTitleDeleted val="1"/>
    <c:plotArea>
      <c:layout/>
      <c:barChart>
        <c:barDir val="col"/>
        <c:grouping val="clustered"/>
        <c:ser>
          <c:idx val="0"/>
          <c:order val="0"/>
          <c:tx>
            <c:strRef>
              <c:f>Sheet1!$B$1</c:f>
              <c:strCache>
                <c:ptCount val="1"/>
                <c:pt idx="0">
                  <c:v>Column1</c:v>
                </c:pt>
              </c:strCache>
            </c:strRef>
          </c:tx>
          <c:spPr>
            <a:ln>
              <a:solidFill>
                <a:srgbClr val="002060"/>
              </a:solidFill>
            </a:ln>
          </c:spPr>
          <c:cat>
            <c:strRef>
              <c:f>Sheet1!$A$2:$A$19</c:f>
              <c:strCache>
                <c:ptCount val="18"/>
                <c:pt idx="0">
                  <c:v>United Satates</c:v>
                </c:pt>
                <c:pt idx="1">
                  <c:v>China</c:v>
                </c:pt>
                <c:pt idx="2">
                  <c:v>Canada</c:v>
                </c:pt>
                <c:pt idx="3">
                  <c:v>Australia</c:v>
                </c:pt>
                <c:pt idx="4">
                  <c:v>Japan</c:v>
                </c:pt>
                <c:pt idx="5">
                  <c:v>South Korea</c:v>
                </c:pt>
                <c:pt idx="6">
                  <c:v>Tiwan</c:v>
                </c:pt>
                <c:pt idx="7">
                  <c:v>Mexico</c:v>
                </c:pt>
                <c:pt idx="8">
                  <c:v>New Zeland</c:v>
                </c:pt>
                <c:pt idx="9">
                  <c:v>United Kingdom</c:v>
                </c:pt>
                <c:pt idx="10">
                  <c:v>Hong Kong</c:v>
                </c:pt>
                <c:pt idx="11">
                  <c:v>Germany</c:v>
                </c:pt>
                <c:pt idx="12">
                  <c:v>France</c:v>
                </c:pt>
                <c:pt idx="13">
                  <c:v>Hungry</c:v>
                </c:pt>
                <c:pt idx="14">
                  <c:v>Poland</c:v>
                </c:pt>
                <c:pt idx="15">
                  <c:v>Russian Federation</c:v>
                </c:pt>
                <c:pt idx="16">
                  <c:v>Ukraine</c:v>
                </c:pt>
                <c:pt idx="17">
                  <c:v>Eurasia Patent</c:v>
                </c:pt>
              </c:strCache>
            </c:strRef>
          </c:cat>
          <c:val>
            <c:numRef>
              <c:f>Sheet1!$B$2:$B$19</c:f>
              <c:numCache>
                <c:formatCode>General</c:formatCode>
                <c:ptCount val="18"/>
                <c:pt idx="0">
                  <c:v>317</c:v>
                </c:pt>
                <c:pt idx="1">
                  <c:v>98</c:v>
                </c:pt>
                <c:pt idx="2">
                  <c:v>80</c:v>
                </c:pt>
                <c:pt idx="3">
                  <c:v>78</c:v>
                </c:pt>
                <c:pt idx="4">
                  <c:v>56</c:v>
                </c:pt>
                <c:pt idx="5">
                  <c:v>54</c:v>
                </c:pt>
                <c:pt idx="6">
                  <c:v>26</c:v>
                </c:pt>
                <c:pt idx="7">
                  <c:v>18</c:v>
                </c:pt>
                <c:pt idx="8">
                  <c:v>17</c:v>
                </c:pt>
                <c:pt idx="9">
                  <c:v>15</c:v>
                </c:pt>
                <c:pt idx="10">
                  <c:v>9</c:v>
                </c:pt>
                <c:pt idx="11">
                  <c:v>8</c:v>
                </c:pt>
                <c:pt idx="12">
                  <c:v>7</c:v>
                </c:pt>
                <c:pt idx="13">
                  <c:v>7</c:v>
                </c:pt>
                <c:pt idx="14">
                  <c:v>7</c:v>
                </c:pt>
                <c:pt idx="15">
                  <c:v>6</c:v>
                </c:pt>
                <c:pt idx="16">
                  <c:v>6</c:v>
                </c:pt>
                <c:pt idx="17">
                  <c:v>5</c:v>
                </c:pt>
              </c:numCache>
            </c:numRef>
          </c:val>
        </c:ser>
        <c:axId val="116099328"/>
        <c:axId val="116109312"/>
      </c:barChart>
      <c:catAx>
        <c:axId val="116099328"/>
        <c:scaling>
          <c:orientation val="minMax"/>
        </c:scaling>
        <c:axPos val="b"/>
        <c:numFmt formatCode="General" sourceLinked="1"/>
        <c:tickLblPos val="low"/>
        <c:spPr>
          <a:ln w="25400">
            <a:solidFill>
              <a:srgbClr val="00B0F0"/>
            </a:solidFill>
          </a:ln>
        </c:spPr>
        <c:txPr>
          <a:bodyPr/>
          <a:lstStyle/>
          <a:p>
            <a:pPr>
              <a:defRPr sz="1200"/>
            </a:pPr>
            <a:endParaRPr lang="fa-IR"/>
          </a:p>
        </c:txPr>
        <c:crossAx val="116109312"/>
        <c:crosses val="autoZero"/>
        <c:auto val="1"/>
        <c:lblAlgn val="ctr"/>
        <c:lblOffset val="100"/>
      </c:catAx>
      <c:valAx>
        <c:axId val="116109312"/>
        <c:scaling>
          <c:orientation val="minMax"/>
        </c:scaling>
        <c:axPos val="l"/>
        <c:numFmt formatCode="General" sourceLinked="1"/>
        <c:tickLblPos val="nextTo"/>
        <c:spPr>
          <a:ln w="25400">
            <a:solidFill>
              <a:srgbClr val="00B0F0"/>
            </a:solidFill>
          </a:ln>
        </c:spPr>
        <c:txPr>
          <a:bodyPr/>
          <a:lstStyle/>
          <a:p>
            <a:pPr>
              <a:defRPr sz="1200"/>
            </a:pPr>
            <a:endParaRPr lang="fa-IR"/>
          </a:p>
        </c:txPr>
        <c:crossAx val="116099328"/>
        <c:crossesAt val="1"/>
        <c:crossBetween val="between"/>
      </c:valAx>
      <c:spPr>
        <a:ln w="25400">
          <a:solidFill>
            <a:srgbClr val="00B0F0"/>
          </a:solidFill>
        </a:ln>
      </c:spPr>
    </c:plotArea>
    <c:plotVisOnly val="1"/>
    <c:dispBlanksAs val="gap"/>
  </c:chart>
  <c:txPr>
    <a:bodyPr/>
    <a:lstStyle/>
    <a:p>
      <a:pPr>
        <a:defRPr sz="1600">
          <a:solidFill>
            <a:srgbClr val="006600"/>
          </a:solidFill>
          <a:latin typeface="Times New Roman" pitchFamily="18" charset="0"/>
          <a:cs typeface="Times New Roman" pitchFamily="18" charset="0"/>
        </a:defRPr>
      </a:pPr>
      <a:endParaRPr lang="fa-I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a-IR"/>
  <c:chart>
    <c:title>
      <c:tx>
        <c:rich>
          <a:bodyPr/>
          <a:lstStyle/>
          <a:p>
            <a:pPr>
              <a:defRPr/>
            </a:pPr>
            <a:r>
              <a:rPr lang="en-US" sz="1600" b="0">
                <a:latin typeface="Times New Roman" pitchFamily="18" charset="0"/>
                <a:cs typeface="Times New Roman" pitchFamily="18" charset="0"/>
              </a:rPr>
              <a:t>Patent trend </a:t>
            </a:r>
          </a:p>
        </c:rich>
      </c:tx>
      <c:layout/>
    </c:title>
    <c:plotArea>
      <c:layout/>
      <c:scatterChart>
        <c:scatterStyle val="smoothMarker"/>
        <c:ser>
          <c:idx val="1"/>
          <c:order val="0"/>
          <c:tx>
            <c:strRef>
              <c:f>DEUTERATED!$C$1</c:f>
              <c:strCache>
                <c:ptCount val="1"/>
                <c:pt idx="0">
                  <c:v>US</c:v>
                </c:pt>
              </c:strCache>
            </c:strRef>
          </c:tx>
          <c:spPr>
            <a:ln w="19050">
              <a:solidFill>
                <a:srgbClr val="FF0000"/>
              </a:solidFill>
              <a:prstDash val="sysDash"/>
            </a:ln>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DEUTERATED!$C$2:$C$61</c:f>
              <c:numCache>
                <c:formatCode>General</c:formatCode>
                <c:ptCount val="60"/>
                <c:pt idx="0">
                  <c:v>0</c:v>
                </c:pt>
                <c:pt idx="1">
                  <c:v>0</c:v>
                </c:pt>
                <c:pt idx="2">
                  <c:v>0</c:v>
                </c:pt>
                <c:pt idx="3">
                  <c:v>0</c:v>
                </c:pt>
                <c:pt idx="4">
                  <c:v>0</c:v>
                </c:pt>
                <c:pt idx="5">
                  <c:v>0</c:v>
                </c:pt>
                <c:pt idx="6">
                  <c:v>0</c:v>
                </c:pt>
                <c:pt idx="7" formatCode="0">
                  <c:v>1</c:v>
                </c:pt>
                <c:pt idx="8" formatCode="0">
                  <c:v>0</c:v>
                </c:pt>
                <c:pt idx="9" formatCode="0">
                  <c:v>0</c:v>
                </c:pt>
                <c:pt idx="10" formatCode="0">
                  <c:v>1</c:v>
                </c:pt>
                <c:pt idx="11" formatCode="0">
                  <c:v>1</c:v>
                </c:pt>
                <c:pt idx="12" formatCode="0">
                  <c:v>2</c:v>
                </c:pt>
                <c:pt idx="13" formatCode="0">
                  <c:v>1</c:v>
                </c:pt>
                <c:pt idx="14" formatCode="0">
                  <c:v>2</c:v>
                </c:pt>
                <c:pt idx="15" formatCode="0">
                  <c:v>5</c:v>
                </c:pt>
                <c:pt idx="16" formatCode="0">
                  <c:v>6</c:v>
                </c:pt>
                <c:pt idx="17" formatCode="0">
                  <c:v>3</c:v>
                </c:pt>
                <c:pt idx="18" formatCode="0">
                  <c:v>8</c:v>
                </c:pt>
                <c:pt idx="19" formatCode="0">
                  <c:v>10</c:v>
                </c:pt>
                <c:pt idx="20" formatCode="0">
                  <c:v>13</c:v>
                </c:pt>
                <c:pt idx="21" formatCode="0">
                  <c:v>3</c:v>
                </c:pt>
                <c:pt idx="22" formatCode="0">
                  <c:v>11</c:v>
                </c:pt>
                <c:pt idx="23" formatCode="0">
                  <c:v>11</c:v>
                </c:pt>
                <c:pt idx="24" formatCode="0">
                  <c:v>10</c:v>
                </c:pt>
                <c:pt idx="25" formatCode="0">
                  <c:v>5</c:v>
                </c:pt>
                <c:pt idx="26" formatCode="0">
                  <c:v>6</c:v>
                </c:pt>
                <c:pt idx="27" formatCode="0">
                  <c:v>1</c:v>
                </c:pt>
                <c:pt idx="28" formatCode="0">
                  <c:v>5</c:v>
                </c:pt>
                <c:pt idx="29" formatCode="0">
                  <c:v>13</c:v>
                </c:pt>
                <c:pt idx="30" formatCode="0">
                  <c:v>7</c:v>
                </c:pt>
                <c:pt idx="31" formatCode="0">
                  <c:v>6</c:v>
                </c:pt>
                <c:pt idx="32" formatCode="0">
                  <c:v>7</c:v>
                </c:pt>
                <c:pt idx="33" formatCode="0">
                  <c:v>5</c:v>
                </c:pt>
                <c:pt idx="34" formatCode="0">
                  <c:v>15</c:v>
                </c:pt>
                <c:pt idx="35" formatCode="0">
                  <c:v>13</c:v>
                </c:pt>
                <c:pt idx="36" formatCode="0">
                  <c:v>5</c:v>
                </c:pt>
                <c:pt idx="37" formatCode="0">
                  <c:v>12</c:v>
                </c:pt>
                <c:pt idx="38" formatCode="0">
                  <c:v>9</c:v>
                </c:pt>
                <c:pt idx="39" formatCode="0">
                  <c:v>7</c:v>
                </c:pt>
                <c:pt idx="40" formatCode="0">
                  <c:v>11</c:v>
                </c:pt>
                <c:pt idx="41" formatCode="0">
                  <c:v>18</c:v>
                </c:pt>
                <c:pt idx="42" formatCode="0">
                  <c:v>14</c:v>
                </c:pt>
                <c:pt idx="43" formatCode="0">
                  <c:v>18</c:v>
                </c:pt>
                <c:pt idx="44" formatCode="0">
                  <c:v>16</c:v>
                </c:pt>
                <c:pt idx="45" formatCode="0">
                  <c:v>11</c:v>
                </c:pt>
                <c:pt idx="46" formatCode="0">
                  <c:v>16</c:v>
                </c:pt>
                <c:pt idx="47" formatCode="0">
                  <c:v>17</c:v>
                </c:pt>
                <c:pt idx="48" formatCode="0">
                  <c:v>12</c:v>
                </c:pt>
                <c:pt idx="49" formatCode="0">
                  <c:v>21</c:v>
                </c:pt>
                <c:pt idx="50" formatCode="0">
                  <c:v>14</c:v>
                </c:pt>
                <c:pt idx="51" formatCode="0">
                  <c:v>14</c:v>
                </c:pt>
                <c:pt idx="52" formatCode="0">
                  <c:v>14</c:v>
                </c:pt>
                <c:pt idx="53" formatCode="0">
                  <c:v>20</c:v>
                </c:pt>
                <c:pt idx="54" formatCode="0">
                  <c:v>20</c:v>
                </c:pt>
                <c:pt idx="55" formatCode="0">
                  <c:v>21</c:v>
                </c:pt>
                <c:pt idx="56" formatCode="0">
                  <c:v>44</c:v>
                </c:pt>
                <c:pt idx="57" formatCode="0">
                  <c:v>41</c:v>
                </c:pt>
                <c:pt idx="58" formatCode="0">
                  <c:v>57</c:v>
                </c:pt>
                <c:pt idx="59" formatCode="0">
                  <c:v>49</c:v>
                </c:pt>
              </c:numCache>
            </c:numRef>
          </c:yVal>
          <c:smooth val="1"/>
        </c:ser>
        <c:ser>
          <c:idx val="2"/>
          <c:order val="1"/>
          <c:tx>
            <c:strRef>
              <c:f>DEUTERATED!$D$1</c:f>
              <c:strCache>
                <c:ptCount val="1"/>
                <c:pt idx="0">
                  <c:v>JP</c:v>
                </c:pt>
              </c:strCache>
            </c:strRef>
          </c:tx>
          <c:spPr>
            <a:ln w="19050">
              <a:solidFill>
                <a:srgbClr val="00B050"/>
              </a:solidFill>
              <a:prstDash val="sysDash"/>
            </a:ln>
            <a:effectLst>
              <a:outerShdw blurRad="50800" dist="50800" dir="5400000" algn="ctr" rotWithShape="0">
                <a:schemeClr val="bg1"/>
              </a:outerShdw>
            </a:effectLst>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DEUTERATED!$D$2:$D$61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1</c:v>
                </c:pt>
                <c:pt idx="26">
                  <c:v>3</c:v>
                </c:pt>
                <c:pt idx="27">
                  <c:v>3</c:v>
                </c:pt>
                <c:pt idx="28">
                  <c:v>4</c:v>
                </c:pt>
                <c:pt idx="29">
                  <c:v>11</c:v>
                </c:pt>
                <c:pt idx="30">
                  <c:v>5</c:v>
                </c:pt>
                <c:pt idx="31">
                  <c:v>9</c:v>
                </c:pt>
                <c:pt idx="32">
                  <c:v>5</c:v>
                </c:pt>
                <c:pt idx="33">
                  <c:v>4</c:v>
                </c:pt>
                <c:pt idx="34">
                  <c:v>3</c:v>
                </c:pt>
                <c:pt idx="35">
                  <c:v>1</c:v>
                </c:pt>
                <c:pt idx="36">
                  <c:v>11</c:v>
                </c:pt>
                <c:pt idx="37">
                  <c:v>19</c:v>
                </c:pt>
                <c:pt idx="38">
                  <c:v>12</c:v>
                </c:pt>
                <c:pt idx="39">
                  <c:v>15</c:v>
                </c:pt>
                <c:pt idx="40">
                  <c:v>14</c:v>
                </c:pt>
                <c:pt idx="41">
                  <c:v>14</c:v>
                </c:pt>
                <c:pt idx="42">
                  <c:v>14</c:v>
                </c:pt>
                <c:pt idx="43">
                  <c:v>12</c:v>
                </c:pt>
                <c:pt idx="44">
                  <c:v>9</c:v>
                </c:pt>
                <c:pt idx="45">
                  <c:v>19</c:v>
                </c:pt>
                <c:pt idx="46">
                  <c:v>24</c:v>
                </c:pt>
                <c:pt idx="47">
                  <c:v>24</c:v>
                </c:pt>
                <c:pt idx="48">
                  <c:v>42</c:v>
                </c:pt>
                <c:pt idx="49">
                  <c:v>23</c:v>
                </c:pt>
                <c:pt idx="50">
                  <c:v>23</c:v>
                </c:pt>
                <c:pt idx="51">
                  <c:v>25</c:v>
                </c:pt>
                <c:pt idx="52">
                  <c:v>19</c:v>
                </c:pt>
                <c:pt idx="53">
                  <c:v>16</c:v>
                </c:pt>
                <c:pt idx="54">
                  <c:v>6</c:v>
                </c:pt>
                <c:pt idx="55">
                  <c:v>13</c:v>
                </c:pt>
                <c:pt idx="56">
                  <c:v>54</c:v>
                </c:pt>
                <c:pt idx="57">
                  <c:v>71</c:v>
                </c:pt>
                <c:pt idx="58">
                  <c:v>70</c:v>
                </c:pt>
                <c:pt idx="59">
                  <c:v>52</c:v>
                </c:pt>
              </c:numCache>
            </c:numRef>
          </c:yVal>
          <c:smooth val="1"/>
        </c:ser>
        <c:ser>
          <c:idx val="3"/>
          <c:order val="2"/>
          <c:tx>
            <c:strRef>
              <c:f>DEUTERATED!$E$1</c:f>
              <c:strCache>
                <c:ptCount val="1"/>
                <c:pt idx="0">
                  <c:v>CN</c:v>
                </c:pt>
              </c:strCache>
            </c:strRef>
          </c:tx>
          <c:spPr>
            <a:ln w="12700">
              <a:solidFill>
                <a:srgbClr val="0000FF"/>
              </a:solidFill>
              <a:prstDash val="sysDash"/>
            </a:ln>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DEUTERATED!$E$2:$E$61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c:v>
                </c:pt>
                <c:pt idx="30">
                  <c:v>0</c:v>
                </c:pt>
                <c:pt idx="31">
                  <c:v>2</c:v>
                </c:pt>
                <c:pt idx="32">
                  <c:v>3</c:v>
                </c:pt>
                <c:pt idx="33">
                  <c:v>5</c:v>
                </c:pt>
                <c:pt idx="34">
                  <c:v>2</c:v>
                </c:pt>
                <c:pt idx="35">
                  <c:v>1</c:v>
                </c:pt>
                <c:pt idx="36">
                  <c:v>3</c:v>
                </c:pt>
                <c:pt idx="37">
                  <c:v>3</c:v>
                </c:pt>
                <c:pt idx="38">
                  <c:v>7</c:v>
                </c:pt>
                <c:pt idx="39">
                  <c:v>4</c:v>
                </c:pt>
                <c:pt idx="40">
                  <c:v>3</c:v>
                </c:pt>
                <c:pt idx="41">
                  <c:v>12</c:v>
                </c:pt>
                <c:pt idx="42">
                  <c:v>4</c:v>
                </c:pt>
                <c:pt idx="43">
                  <c:v>6</c:v>
                </c:pt>
                <c:pt idx="44">
                  <c:v>8</c:v>
                </c:pt>
                <c:pt idx="45">
                  <c:v>5</c:v>
                </c:pt>
                <c:pt idx="46">
                  <c:v>13</c:v>
                </c:pt>
                <c:pt idx="47">
                  <c:v>18</c:v>
                </c:pt>
                <c:pt idx="48">
                  <c:v>21</c:v>
                </c:pt>
                <c:pt idx="49">
                  <c:v>24</c:v>
                </c:pt>
                <c:pt idx="50">
                  <c:v>32</c:v>
                </c:pt>
                <c:pt idx="51">
                  <c:v>16</c:v>
                </c:pt>
                <c:pt idx="52">
                  <c:v>28</c:v>
                </c:pt>
                <c:pt idx="53">
                  <c:v>19</c:v>
                </c:pt>
                <c:pt idx="54">
                  <c:v>48</c:v>
                </c:pt>
                <c:pt idx="55">
                  <c:v>65</c:v>
                </c:pt>
                <c:pt idx="56">
                  <c:v>42</c:v>
                </c:pt>
                <c:pt idx="57">
                  <c:v>72</c:v>
                </c:pt>
                <c:pt idx="58">
                  <c:v>102</c:v>
                </c:pt>
                <c:pt idx="59">
                  <c:v>79</c:v>
                </c:pt>
              </c:numCache>
            </c:numRef>
          </c:yVal>
          <c:smooth val="1"/>
        </c:ser>
        <c:ser>
          <c:idx val="5"/>
          <c:order val="3"/>
          <c:tx>
            <c:strRef>
              <c:f>DEUTERATED!$G$1</c:f>
              <c:strCache>
                <c:ptCount val="1"/>
                <c:pt idx="0">
                  <c:v>KR</c:v>
                </c:pt>
              </c:strCache>
            </c:strRef>
          </c:tx>
          <c:spPr>
            <a:ln w="12700"/>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DEUTERATED!$G$2:$G$61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6</c:v>
                </c:pt>
                <c:pt idx="49">
                  <c:v>12</c:v>
                </c:pt>
                <c:pt idx="50">
                  <c:v>10</c:v>
                </c:pt>
                <c:pt idx="51">
                  <c:v>6</c:v>
                </c:pt>
                <c:pt idx="52">
                  <c:v>4</c:v>
                </c:pt>
                <c:pt idx="53">
                  <c:v>10</c:v>
                </c:pt>
                <c:pt idx="54">
                  <c:v>7</c:v>
                </c:pt>
                <c:pt idx="55">
                  <c:v>27</c:v>
                </c:pt>
                <c:pt idx="56">
                  <c:v>16</c:v>
                </c:pt>
                <c:pt idx="57">
                  <c:v>54</c:v>
                </c:pt>
                <c:pt idx="58">
                  <c:v>30</c:v>
                </c:pt>
                <c:pt idx="59">
                  <c:v>11</c:v>
                </c:pt>
              </c:numCache>
            </c:numRef>
          </c:yVal>
          <c:smooth val="1"/>
        </c:ser>
        <c:ser>
          <c:idx val="6"/>
          <c:order val="4"/>
          <c:tx>
            <c:strRef>
              <c:f>DEUTERATED!$H$1</c:f>
              <c:strCache>
                <c:ptCount val="1"/>
                <c:pt idx="0">
                  <c:v>CA</c:v>
                </c:pt>
              </c:strCache>
            </c:strRef>
          </c:tx>
          <c:spPr>
            <a:ln w="25400"/>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DEUTERATED!$H$2:$H$61</c:f>
              <c:numCache>
                <c:formatCode>0</c:formatCode>
                <c:ptCount val="60"/>
                <c:pt idx="0">
                  <c:v>0</c:v>
                </c:pt>
                <c:pt idx="1">
                  <c:v>1</c:v>
                </c:pt>
                <c:pt idx="2">
                  <c:v>1</c:v>
                </c:pt>
                <c:pt idx="3">
                  <c:v>1</c:v>
                </c:pt>
                <c:pt idx="4">
                  <c:v>0</c:v>
                </c:pt>
                <c:pt idx="5">
                  <c:v>0</c:v>
                </c:pt>
                <c:pt idx="6">
                  <c:v>0</c:v>
                </c:pt>
                <c:pt idx="7">
                  <c:v>0</c:v>
                </c:pt>
                <c:pt idx="8">
                  <c:v>1</c:v>
                </c:pt>
                <c:pt idx="9">
                  <c:v>0</c:v>
                </c:pt>
                <c:pt idx="10">
                  <c:v>1</c:v>
                </c:pt>
                <c:pt idx="11">
                  <c:v>1</c:v>
                </c:pt>
                <c:pt idx="12">
                  <c:v>4</c:v>
                </c:pt>
                <c:pt idx="13">
                  <c:v>0</c:v>
                </c:pt>
                <c:pt idx="14">
                  <c:v>3</c:v>
                </c:pt>
                <c:pt idx="15">
                  <c:v>1</c:v>
                </c:pt>
                <c:pt idx="16">
                  <c:v>1</c:v>
                </c:pt>
                <c:pt idx="17">
                  <c:v>1</c:v>
                </c:pt>
                <c:pt idx="18">
                  <c:v>1</c:v>
                </c:pt>
                <c:pt idx="19">
                  <c:v>0</c:v>
                </c:pt>
                <c:pt idx="20">
                  <c:v>0</c:v>
                </c:pt>
                <c:pt idx="21">
                  <c:v>0</c:v>
                </c:pt>
                <c:pt idx="22">
                  <c:v>1</c:v>
                </c:pt>
                <c:pt idx="23">
                  <c:v>4</c:v>
                </c:pt>
                <c:pt idx="24">
                  <c:v>3</c:v>
                </c:pt>
                <c:pt idx="25">
                  <c:v>3</c:v>
                </c:pt>
                <c:pt idx="26">
                  <c:v>1</c:v>
                </c:pt>
                <c:pt idx="27">
                  <c:v>0</c:v>
                </c:pt>
                <c:pt idx="28">
                  <c:v>0</c:v>
                </c:pt>
                <c:pt idx="29">
                  <c:v>0</c:v>
                </c:pt>
                <c:pt idx="30">
                  <c:v>1</c:v>
                </c:pt>
                <c:pt idx="31">
                  <c:v>1</c:v>
                </c:pt>
                <c:pt idx="32">
                  <c:v>1</c:v>
                </c:pt>
                <c:pt idx="33">
                  <c:v>5</c:v>
                </c:pt>
                <c:pt idx="34">
                  <c:v>2</c:v>
                </c:pt>
                <c:pt idx="35">
                  <c:v>3</c:v>
                </c:pt>
                <c:pt idx="36">
                  <c:v>0</c:v>
                </c:pt>
                <c:pt idx="37">
                  <c:v>4</c:v>
                </c:pt>
                <c:pt idx="38">
                  <c:v>2</c:v>
                </c:pt>
                <c:pt idx="39">
                  <c:v>2</c:v>
                </c:pt>
                <c:pt idx="40">
                  <c:v>1</c:v>
                </c:pt>
                <c:pt idx="41">
                  <c:v>0</c:v>
                </c:pt>
                <c:pt idx="42">
                  <c:v>3</c:v>
                </c:pt>
                <c:pt idx="43">
                  <c:v>0</c:v>
                </c:pt>
                <c:pt idx="44">
                  <c:v>1</c:v>
                </c:pt>
                <c:pt idx="45">
                  <c:v>3</c:v>
                </c:pt>
                <c:pt idx="46">
                  <c:v>8</c:v>
                </c:pt>
                <c:pt idx="47">
                  <c:v>7</c:v>
                </c:pt>
                <c:pt idx="48">
                  <c:v>5</c:v>
                </c:pt>
                <c:pt idx="49">
                  <c:v>3</c:v>
                </c:pt>
                <c:pt idx="50">
                  <c:v>8</c:v>
                </c:pt>
                <c:pt idx="51">
                  <c:v>0</c:v>
                </c:pt>
                <c:pt idx="52">
                  <c:v>6</c:v>
                </c:pt>
                <c:pt idx="53">
                  <c:v>4</c:v>
                </c:pt>
                <c:pt idx="54">
                  <c:v>4</c:v>
                </c:pt>
                <c:pt idx="55">
                  <c:v>10</c:v>
                </c:pt>
                <c:pt idx="56">
                  <c:v>7</c:v>
                </c:pt>
                <c:pt idx="57">
                  <c:v>18</c:v>
                </c:pt>
                <c:pt idx="58">
                  <c:v>8</c:v>
                </c:pt>
                <c:pt idx="59">
                  <c:v>0</c:v>
                </c:pt>
              </c:numCache>
            </c:numRef>
          </c:yVal>
          <c:smooth val="1"/>
        </c:ser>
        <c:ser>
          <c:idx val="7"/>
          <c:order val="5"/>
          <c:tx>
            <c:strRef>
              <c:f>DEUTERATED!$I$1</c:f>
              <c:strCache>
                <c:ptCount val="1"/>
                <c:pt idx="0">
                  <c:v>GB</c:v>
                </c:pt>
              </c:strCache>
            </c:strRef>
          </c:tx>
          <c:spPr>
            <a:ln w="12700"/>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DEUTERATED!$I$2:$I$61</c:f>
              <c:numCache>
                <c:formatCode>0</c:formatCode>
                <c:ptCount val="60"/>
                <c:pt idx="0">
                  <c:v>1</c:v>
                </c:pt>
                <c:pt idx="1">
                  <c:v>5</c:v>
                </c:pt>
                <c:pt idx="2">
                  <c:v>3</c:v>
                </c:pt>
                <c:pt idx="3">
                  <c:v>3</c:v>
                </c:pt>
                <c:pt idx="4">
                  <c:v>1</c:v>
                </c:pt>
                <c:pt idx="5">
                  <c:v>0</c:v>
                </c:pt>
                <c:pt idx="6">
                  <c:v>0</c:v>
                </c:pt>
                <c:pt idx="7">
                  <c:v>1</c:v>
                </c:pt>
                <c:pt idx="8">
                  <c:v>1</c:v>
                </c:pt>
                <c:pt idx="9">
                  <c:v>2</c:v>
                </c:pt>
                <c:pt idx="10">
                  <c:v>0</c:v>
                </c:pt>
                <c:pt idx="11">
                  <c:v>6</c:v>
                </c:pt>
                <c:pt idx="12">
                  <c:v>1</c:v>
                </c:pt>
                <c:pt idx="13">
                  <c:v>6</c:v>
                </c:pt>
                <c:pt idx="14">
                  <c:v>2</c:v>
                </c:pt>
                <c:pt idx="15">
                  <c:v>6</c:v>
                </c:pt>
                <c:pt idx="16">
                  <c:v>5</c:v>
                </c:pt>
                <c:pt idx="17">
                  <c:v>3</c:v>
                </c:pt>
                <c:pt idx="18">
                  <c:v>3</c:v>
                </c:pt>
                <c:pt idx="19">
                  <c:v>7</c:v>
                </c:pt>
                <c:pt idx="20">
                  <c:v>2</c:v>
                </c:pt>
                <c:pt idx="21">
                  <c:v>1</c:v>
                </c:pt>
                <c:pt idx="22">
                  <c:v>0</c:v>
                </c:pt>
                <c:pt idx="23">
                  <c:v>4</c:v>
                </c:pt>
                <c:pt idx="24">
                  <c:v>6</c:v>
                </c:pt>
                <c:pt idx="25">
                  <c:v>2</c:v>
                </c:pt>
                <c:pt idx="26">
                  <c:v>2</c:v>
                </c:pt>
                <c:pt idx="27">
                  <c:v>0</c:v>
                </c:pt>
                <c:pt idx="28">
                  <c:v>3</c:v>
                </c:pt>
                <c:pt idx="29">
                  <c:v>1</c:v>
                </c:pt>
                <c:pt idx="30">
                  <c:v>1</c:v>
                </c:pt>
                <c:pt idx="31">
                  <c:v>2</c:v>
                </c:pt>
                <c:pt idx="32">
                  <c:v>1</c:v>
                </c:pt>
                <c:pt idx="33">
                  <c:v>1</c:v>
                </c:pt>
                <c:pt idx="34">
                  <c:v>1</c:v>
                </c:pt>
                <c:pt idx="35">
                  <c:v>0</c:v>
                </c:pt>
                <c:pt idx="36">
                  <c:v>0</c:v>
                </c:pt>
                <c:pt idx="37">
                  <c:v>0</c:v>
                </c:pt>
                <c:pt idx="38">
                  <c:v>1</c:v>
                </c:pt>
                <c:pt idx="39">
                  <c:v>0</c:v>
                </c:pt>
                <c:pt idx="40">
                  <c:v>2</c:v>
                </c:pt>
                <c:pt idx="41">
                  <c:v>1</c:v>
                </c:pt>
                <c:pt idx="42">
                  <c:v>0</c:v>
                </c:pt>
                <c:pt idx="43">
                  <c:v>1</c:v>
                </c:pt>
                <c:pt idx="44">
                  <c:v>0</c:v>
                </c:pt>
                <c:pt idx="45">
                  <c:v>0</c:v>
                </c:pt>
                <c:pt idx="46">
                  <c:v>0</c:v>
                </c:pt>
                <c:pt idx="47">
                  <c:v>1</c:v>
                </c:pt>
                <c:pt idx="48">
                  <c:v>1</c:v>
                </c:pt>
                <c:pt idx="49">
                  <c:v>0</c:v>
                </c:pt>
                <c:pt idx="50">
                  <c:v>1</c:v>
                </c:pt>
                <c:pt idx="51">
                  <c:v>1</c:v>
                </c:pt>
                <c:pt idx="52">
                  <c:v>0</c:v>
                </c:pt>
                <c:pt idx="53">
                  <c:v>1</c:v>
                </c:pt>
                <c:pt idx="54">
                  <c:v>0</c:v>
                </c:pt>
                <c:pt idx="55">
                  <c:v>1</c:v>
                </c:pt>
                <c:pt idx="56">
                  <c:v>1</c:v>
                </c:pt>
                <c:pt idx="57">
                  <c:v>2</c:v>
                </c:pt>
                <c:pt idx="58">
                  <c:v>2</c:v>
                </c:pt>
                <c:pt idx="59">
                  <c:v>0</c:v>
                </c:pt>
              </c:numCache>
            </c:numRef>
          </c:yVal>
          <c:smooth val="1"/>
        </c:ser>
        <c:ser>
          <c:idx val="8"/>
          <c:order val="6"/>
          <c:tx>
            <c:strRef>
              <c:f>DEUTERATED!$J$1</c:f>
              <c:strCache>
                <c:ptCount val="1"/>
                <c:pt idx="0">
                  <c:v>DE</c:v>
                </c:pt>
              </c:strCache>
            </c:strRef>
          </c:tx>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DEUTERATED!$J$2:$J$61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3</c:v>
                </c:pt>
                <c:pt idx="15">
                  <c:v>1</c:v>
                </c:pt>
                <c:pt idx="16">
                  <c:v>0</c:v>
                </c:pt>
                <c:pt idx="17">
                  <c:v>0</c:v>
                </c:pt>
                <c:pt idx="18">
                  <c:v>0</c:v>
                </c:pt>
                <c:pt idx="19">
                  <c:v>1</c:v>
                </c:pt>
                <c:pt idx="20">
                  <c:v>0</c:v>
                </c:pt>
                <c:pt idx="21">
                  <c:v>0</c:v>
                </c:pt>
                <c:pt idx="22">
                  <c:v>0</c:v>
                </c:pt>
                <c:pt idx="23">
                  <c:v>1</c:v>
                </c:pt>
                <c:pt idx="24">
                  <c:v>0</c:v>
                </c:pt>
                <c:pt idx="25">
                  <c:v>0</c:v>
                </c:pt>
                <c:pt idx="26">
                  <c:v>2</c:v>
                </c:pt>
                <c:pt idx="27">
                  <c:v>0</c:v>
                </c:pt>
                <c:pt idx="28">
                  <c:v>1</c:v>
                </c:pt>
                <c:pt idx="29">
                  <c:v>0</c:v>
                </c:pt>
                <c:pt idx="30">
                  <c:v>2</c:v>
                </c:pt>
                <c:pt idx="31">
                  <c:v>6</c:v>
                </c:pt>
                <c:pt idx="32">
                  <c:v>1</c:v>
                </c:pt>
                <c:pt idx="33">
                  <c:v>4</c:v>
                </c:pt>
                <c:pt idx="34">
                  <c:v>0</c:v>
                </c:pt>
                <c:pt idx="35">
                  <c:v>5</c:v>
                </c:pt>
                <c:pt idx="36">
                  <c:v>4</c:v>
                </c:pt>
                <c:pt idx="37">
                  <c:v>2</c:v>
                </c:pt>
                <c:pt idx="38">
                  <c:v>3</c:v>
                </c:pt>
                <c:pt idx="39">
                  <c:v>2</c:v>
                </c:pt>
                <c:pt idx="40">
                  <c:v>1</c:v>
                </c:pt>
                <c:pt idx="41">
                  <c:v>1</c:v>
                </c:pt>
                <c:pt idx="42">
                  <c:v>0</c:v>
                </c:pt>
                <c:pt idx="43">
                  <c:v>4</c:v>
                </c:pt>
                <c:pt idx="44">
                  <c:v>2</c:v>
                </c:pt>
                <c:pt idx="45">
                  <c:v>5</c:v>
                </c:pt>
                <c:pt idx="46">
                  <c:v>3</c:v>
                </c:pt>
                <c:pt idx="47">
                  <c:v>1</c:v>
                </c:pt>
                <c:pt idx="48">
                  <c:v>6</c:v>
                </c:pt>
                <c:pt idx="49">
                  <c:v>6</c:v>
                </c:pt>
                <c:pt idx="50">
                  <c:v>3</c:v>
                </c:pt>
                <c:pt idx="51">
                  <c:v>2</c:v>
                </c:pt>
                <c:pt idx="52">
                  <c:v>2</c:v>
                </c:pt>
                <c:pt idx="53">
                  <c:v>2</c:v>
                </c:pt>
                <c:pt idx="54">
                  <c:v>4</c:v>
                </c:pt>
                <c:pt idx="55">
                  <c:v>0</c:v>
                </c:pt>
                <c:pt idx="56">
                  <c:v>1</c:v>
                </c:pt>
                <c:pt idx="57">
                  <c:v>2</c:v>
                </c:pt>
                <c:pt idx="58">
                  <c:v>1</c:v>
                </c:pt>
                <c:pt idx="59">
                  <c:v>0</c:v>
                </c:pt>
              </c:numCache>
            </c:numRef>
          </c:yVal>
          <c:smooth val="1"/>
        </c:ser>
        <c:ser>
          <c:idx val="9"/>
          <c:order val="7"/>
          <c:tx>
            <c:strRef>
              <c:f>DEUTERATED!$K$1</c:f>
              <c:strCache>
                <c:ptCount val="1"/>
                <c:pt idx="0">
                  <c:v>AU</c:v>
                </c:pt>
              </c:strCache>
            </c:strRef>
          </c:tx>
          <c:spPr>
            <a:ln w="15875"/>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DEUTERATED!$K$2:$K$61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c:v>
                </c:pt>
                <c:pt idx="21">
                  <c:v>0</c:v>
                </c:pt>
                <c:pt idx="22">
                  <c:v>1</c:v>
                </c:pt>
                <c:pt idx="23">
                  <c:v>2</c:v>
                </c:pt>
                <c:pt idx="24">
                  <c:v>1</c:v>
                </c:pt>
                <c:pt idx="25">
                  <c:v>0</c:v>
                </c:pt>
                <c:pt idx="26">
                  <c:v>0</c:v>
                </c:pt>
                <c:pt idx="27">
                  <c:v>0</c:v>
                </c:pt>
                <c:pt idx="28">
                  <c:v>0</c:v>
                </c:pt>
                <c:pt idx="29">
                  <c:v>1</c:v>
                </c:pt>
                <c:pt idx="30">
                  <c:v>0</c:v>
                </c:pt>
                <c:pt idx="31">
                  <c:v>0</c:v>
                </c:pt>
                <c:pt idx="32">
                  <c:v>1</c:v>
                </c:pt>
                <c:pt idx="33">
                  <c:v>0</c:v>
                </c:pt>
                <c:pt idx="34">
                  <c:v>1</c:v>
                </c:pt>
                <c:pt idx="35">
                  <c:v>0</c:v>
                </c:pt>
                <c:pt idx="36">
                  <c:v>4</c:v>
                </c:pt>
                <c:pt idx="37">
                  <c:v>2</c:v>
                </c:pt>
                <c:pt idx="38">
                  <c:v>0</c:v>
                </c:pt>
                <c:pt idx="39">
                  <c:v>1</c:v>
                </c:pt>
                <c:pt idx="40">
                  <c:v>0</c:v>
                </c:pt>
                <c:pt idx="41">
                  <c:v>0</c:v>
                </c:pt>
                <c:pt idx="42">
                  <c:v>1</c:v>
                </c:pt>
                <c:pt idx="43">
                  <c:v>0</c:v>
                </c:pt>
                <c:pt idx="44">
                  <c:v>0</c:v>
                </c:pt>
                <c:pt idx="45">
                  <c:v>4</c:v>
                </c:pt>
                <c:pt idx="46">
                  <c:v>7</c:v>
                </c:pt>
                <c:pt idx="47">
                  <c:v>6</c:v>
                </c:pt>
                <c:pt idx="48">
                  <c:v>0</c:v>
                </c:pt>
                <c:pt idx="49">
                  <c:v>1</c:v>
                </c:pt>
                <c:pt idx="50">
                  <c:v>5</c:v>
                </c:pt>
                <c:pt idx="51">
                  <c:v>2</c:v>
                </c:pt>
                <c:pt idx="52">
                  <c:v>2</c:v>
                </c:pt>
                <c:pt idx="53">
                  <c:v>1</c:v>
                </c:pt>
                <c:pt idx="54">
                  <c:v>1</c:v>
                </c:pt>
                <c:pt idx="55">
                  <c:v>4</c:v>
                </c:pt>
                <c:pt idx="56">
                  <c:v>9</c:v>
                </c:pt>
                <c:pt idx="57">
                  <c:v>5</c:v>
                </c:pt>
                <c:pt idx="58">
                  <c:v>16</c:v>
                </c:pt>
                <c:pt idx="59">
                  <c:v>4</c:v>
                </c:pt>
              </c:numCache>
            </c:numRef>
          </c:yVal>
          <c:smooth val="1"/>
        </c:ser>
        <c:ser>
          <c:idx val="10"/>
          <c:order val="8"/>
          <c:tx>
            <c:strRef>
              <c:f>DEUTERATED!$L$1</c:f>
              <c:strCache>
                <c:ptCount val="1"/>
                <c:pt idx="0">
                  <c:v>RU</c:v>
                </c:pt>
              </c:strCache>
            </c:strRef>
          </c:tx>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DEUTERATED!$L$2:$L$61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c:v>
                </c:pt>
                <c:pt idx="38">
                  <c:v>3</c:v>
                </c:pt>
                <c:pt idx="39">
                  <c:v>0</c:v>
                </c:pt>
                <c:pt idx="40">
                  <c:v>0</c:v>
                </c:pt>
                <c:pt idx="41">
                  <c:v>2</c:v>
                </c:pt>
                <c:pt idx="42">
                  <c:v>0</c:v>
                </c:pt>
                <c:pt idx="43">
                  <c:v>1</c:v>
                </c:pt>
                <c:pt idx="44">
                  <c:v>3</c:v>
                </c:pt>
                <c:pt idx="45">
                  <c:v>1</c:v>
                </c:pt>
                <c:pt idx="46">
                  <c:v>1</c:v>
                </c:pt>
                <c:pt idx="47">
                  <c:v>2</c:v>
                </c:pt>
                <c:pt idx="48">
                  <c:v>6</c:v>
                </c:pt>
                <c:pt idx="49">
                  <c:v>5</c:v>
                </c:pt>
                <c:pt idx="50">
                  <c:v>3</c:v>
                </c:pt>
                <c:pt idx="51">
                  <c:v>3</c:v>
                </c:pt>
                <c:pt idx="52">
                  <c:v>6</c:v>
                </c:pt>
                <c:pt idx="53">
                  <c:v>0</c:v>
                </c:pt>
                <c:pt idx="54">
                  <c:v>2</c:v>
                </c:pt>
                <c:pt idx="55">
                  <c:v>2</c:v>
                </c:pt>
                <c:pt idx="56">
                  <c:v>0</c:v>
                </c:pt>
                <c:pt idx="57">
                  <c:v>6</c:v>
                </c:pt>
                <c:pt idx="58">
                  <c:v>5</c:v>
                </c:pt>
                <c:pt idx="59">
                  <c:v>5</c:v>
                </c:pt>
              </c:numCache>
            </c:numRef>
          </c:yVal>
          <c:smooth val="1"/>
        </c:ser>
        <c:ser>
          <c:idx val="11"/>
          <c:order val="9"/>
          <c:tx>
            <c:strRef>
              <c:f>DEUTERATED!$M$1</c:f>
              <c:strCache>
                <c:ptCount val="1"/>
                <c:pt idx="0">
                  <c:v>FR</c:v>
                </c:pt>
              </c:strCache>
            </c:strRef>
          </c:tx>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DEUTERATED!$M$2:$M$61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2</c:v>
                </c:pt>
                <c:pt idx="17">
                  <c:v>0</c:v>
                </c:pt>
                <c:pt idx="18">
                  <c:v>0</c:v>
                </c:pt>
                <c:pt idx="19">
                  <c:v>2</c:v>
                </c:pt>
                <c:pt idx="20">
                  <c:v>0</c:v>
                </c:pt>
                <c:pt idx="21">
                  <c:v>1</c:v>
                </c:pt>
                <c:pt idx="22">
                  <c:v>1</c:v>
                </c:pt>
                <c:pt idx="23">
                  <c:v>0</c:v>
                </c:pt>
                <c:pt idx="24">
                  <c:v>2</c:v>
                </c:pt>
                <c:pt idx="25">
                  <c:v>4</c:v>
                </c:pt>
                <c:pt idx="26">
                  <c:v>3</c:v>
                </c:pt>
                <c:pt idx="27">
                  <c:v>3</c:v>
                </c:pt>
                <c:pt idx="28">
                  <c:v>1</c:v>
                </c:pt>
                <c:pt idx="29">
                  <c:v>2</c:v>
                </c:pt>
                <c:pt idx="30">
                  <c:v>2</c:v>
                </c:pt>
                <c:pt idx="31">
                  <c:v>0</c:v>
                </c:pt>
                <c:pt idx="32">
                  <c:v>0</c:v>
                </c:pt>
                <c:pt idx="33">
                  <c:v>2</c:v>
                </c:pt>
                <c:pt idx="34">
                  <c:v>1</c:v>
                </c:pt>
                <c:pt idx="35">
                  <c:v>3</c:v>
                </c:pt>
                <c:pt idx="36">
                  <c:v>0</c:v>
                </c:pt>
                <c:pt idx="37">
                  <c:v>1</c:v>
                </c:pt>
                <c:pt idx="38">
                  <c:v>0</c:v>
                </c:pt>
                <c:pt idx="39">
                  <c:v>2</c:v>
                </c:pt>
                <c:pt idx="40">
                  <c:v>2</c:v>
                </c:pt>
                <c:pt idx="41">
                  <c:v>0</c:v>
                </c:pt>
                <c:pt idx="42">
                  <c:v>2</c:v>
                </c:pt>
                <c:pt idx="43">
                  <c:v>1</c:v>
                </c:pt>
                <c:pt idx="44">
                  <c:v>2</c:v>
                </c:pt>
                <c:pt idx="45">
                  <c:v>1</c:v>
                </c:pt>
                <c:pt idx="46">
                  <c:v>0</c:v>
                </c:pt>
                <c:pt idx="47">
                  <c:v>1</c:v>
                </c:pt>
                <c:pt idx="48">
                  <c:v>1</c:v>
                </c:pt>
                <c:pt idx="49">
                  <c:v>2</c:v>
                </c:pt>
                <c:pt idx="50">
                  <c:v>1</c:v>
                </c:pt>
                <c:pt idx="51">
                  <c:v>1</c:v>
                </c:pt>
                <c:pt idx="52">
                  <c:v>0</c:v>
                </c:pt>
                <c:pt idx="53">
                  <c:v>1</c:v>
                </c:pt>
                <c:pt idx="54">
                  <c:v>0</c:v>
                </c:pt>
                <c:pt idx="55">
                  <c:v>0</c:v>
                </c:pt>
                <c:pt idx="56">
                  <c:v>1</c:v>
                </c:pt>
                <c:pt idx="57">
                  <c:v>1</c:v>
                </c:pt>
                <c:pt idx="58">
                  <c:v>6</c:v>
                </c:pt>
                <c:pt idx="59">
                  <c:v>0</c:v>
                </c:pt>
              </c:numCache>
            </c:numRef>
          </c:yVal>
          <c:smooth val="1"/>
        </c:ser>
        <c:ser>
          <c:idx val="12"/>
          <c:order val="10"/>
          <c:tx>
            <c:strRef>
              <c:f>DEUTERATED!$N$1</c:f>
              <c:strCache>
                <c:ptCount val="1"/>
                <c:pt idx="0">
                  <c:v>TW</c:v>
                </c:pt>
              </c:strCache>
            </c:strRef>
          </c:tx>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DEUTERATED!$N$2:$N$61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0</c:v>
                </c:pt>
                <c:pt idx="45">
                  <c:v>0</c:v>
                </c:pt>
                <c:pt idx="46">
                  <c:v>0</c:v>
                </c:pt>
                <c:pt idx="47">
                  <c:v>2</c:v>
                </c:pt>
                <c:pt idx="48">
                  <c:v>1</c:v>
                </c:pt>
                <c:pt idx="49">
                  <c:v>0</c:v>
                </c:pt>
                <c:pt idx="50">
                  <c:v>1</c:v>
                </c:pt>
                <c:pt idx="51">
                  <c:v>5</c:v>
                </c:pt>
                <c:pt idx="52">
                  <c:v>1</c:v>
                </c:pt>
                <c:pt idx="53">
                  <c:v>6</c:v>
                </c:pt>
                <c:pt idx="54">
                  <c:v>10</c:v>
                </c:pt>
                <c:pt idx="55">
                  <c:v>6</c:v>
                </c:pt>
                <c:pt idx="56">
                  <c:v>5</c:v>
                </c:pt>
                <c:pt idx="57">
                  <c:v>4</c:v>
                </c:pt>
                <c:pt idx="58">
                  <c:v>0</c:v>
                </c:pt>
                <c:pt idx="59">
                  <c:v>2</c:v>
                </c:pt>
              </c:numCache>
            </c:numRef>
          </c:yVal>
          <c:smooth val="1"/>
        </c:ser>
        <c:ser>
          <c:idx val="13"/>
          <c:order val="11"/>
          <c:tx>
            <c:strRef>
              <c:f>DEUTERATED!$O$1</c:f>
              <c:strCache>
                <c:ptCount val="1"/>
                <c:pt idx="0">
                  <c:v>NZ</c:v>
                </c:pt>
              </c:strCache>
            </c:strRef>
          </c:tx>
          <c:spPr>
            <a:ln w="9525"/>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DEUTERATED!$O$2:$O$61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0</c:v>
                </c:pt>
                <c:pt idx="23">
                  <c:v>0</c:v>
                </c:pt>
                <c:pt idx="24">
                  <c:v>0</c:v>
                </c:pt>
                <c:pt idx="25">
                  <c:v>0</c:v>
                </c:pt>
                <c:pt idx="26">
                  <c:v>0</c:v>
                </c:pt>
                <c:pt idx="27">
                  <c:v>0</c:v>
                </c:pt>
                <c:pt idx="28">
                  <c:v>0</c:v>
                </c:pt>
                <c:pt idx="29">
                  <c:v>0</c:v>
                </c:pt>
                <c:pt idx="30">
                  <c:v>0</c:v>
                </c:pt>
                <c:pt idx="31">
                  <c:v>1</c:v>
                </c:pt>
                <c:pt idx="32">
                  <c:v>0</c:v>
                </c:pt>
                <c:pt idx="33">
                  <c:v>0</c:v>
                </c:pt>
                <c:pt idx="34">
                  <c:v>0</c:v>
                </c:pt>
                <c:pt idx="35">
                  <c:v>1</c:v>
                </c:pt>
                <c:pt idx="36">
                  <c:v>0</c:v>
                </c:pt>
                <c:pt idx="37">
                  <c:v>0</c:v>
                </c:pt>
                <c:pt idx="38">
                  <c:v>0</c:v>
                </c:pt>
                <c:pt idx="39">
                  <c:v>0</c:v>
                </c:pt>
                <c:pt idx="40">
                  <c:v>0</c:v>
                </c:pt>
                <c:pt idx="41">
                  <c:v>1</c:v>
                </c:pt>
                <c:pt idx="42">
                  <c:v>0</c:v>
                </c:pt>
                <c:pt idx="43">
                  <c:v>0</c:v>
                </c:pt>
                <c:pt idx="44">
                  <c:v>1</c:v>
                </c:pt>
                <c:pt idx="45">
                  <c:v>0</c:v>
                </c:pt>
                <c:pt idx="46">
                  <c:v>1</c:v>
                </c:pt>
                <c:pt idx="47">
                  <c:v>1</c:v>
                </c:pt>
                <c:pt idx="48">
                  <c:v>2</c:v>
                </c:pt>
                <c:pt idx="49">
                  <c:v>4</c:v>
                </c:pt>
                <c:pt idx="50">
                  <c:v>0</c:v>
                </c:pt>
                <c:pt idx="51">
                  <c:v>1</c:v>
                </c:pt>
                <c:pt idx="52">
                  <c:v>0</c:v>
                </c:pt>
                <c:pt idx="53">
                  <c:v>2</c:v>
                </c:pt>
                <c:pt idx="54">
                  <c:v>3</c:v>
                </c:pt>
                <c:pt idx="55">
                  <c:v>1</c:v>
                </c:pt>
                <c:pt idx="56">
                  <c:v>4</c:v>
                </c:pt>
                <c:pt idx="57">
                  <c:v>1</c:v>
                </c:pt>
                <c:pt idx="58">
                  <c:v>4</c:v>
                </c:pt>
                <c:pt idx="59">
                  <c:v>1</c:v>
                </c:pt>
              </c:numCache>
            </c:numRef>
          </c:yVal>
          <c:smooth val="1"/>
        </c:ser>
        <c:axId val="49433600"/>
        <c:axId val="49460352"/>
      </c:scatterChart>
      <c:valAx>
        <c:axId val="49433600"/>
        <c:scaling>
          <c:orientation val="minMax"/>
        </c:scaling>
        <c:axPos val="b"/>
        <c:title>
          <c:tx>
            <c:rich>
              <a:bodyPr/>
              <a:lstStyle/>
              <a:p>
                <a:pPr>
                  <a:defRPr/>
                </a:pPr>
                <a:r>
                  <a:rPr lang="en-US"/>
                  <a:t>Year</a:t>
                </a:r>
              </a:p>
            </c:rich>
          </c:tx>
          <c:layout/>
        </c:title>
        <c:numFmt formatCode="General" sourceLinked="1"/>
        <c:majorTickMark val="none"/>
        <c:tickLblPos val="nextTo"/>
        <c:txPr>
          <a:bodyPr rot="-3600000" vert="horz"/>
          <a:lstStyle/>
          <a:p>
            <a:pPr>
              <a:defRPr sz="1000" b="0" i="0" u="none" strike="noStrike" baseline="0">
                <a:solidFill>
                  <a:srgbClr val="000000"/>
                </a:solidFill>
                <a:latin typeface="Calibri"/>
                <a:ea typeface="Calibri"/>
                <a:cs typeface="Calibri"/>
              </a:defRPr>
            </a:pPr>
            <a:endParaRPr lang="fa-IR"/>
          </a:p>
        </c:txPr>
        <c:crossAx val="49460352"/>
        <c:crosses val="autoZero"/>
        <c:crossBetween val="midCat"/>
        <c:majorUnit val="4"/>
      </c:valAx>
      <c:valAx>
        <c:axId val="49460352"/>
        <c:scaling>
          <c:orientation val="minMax"/>
          <c:min val="0"/>
        </c:scaling>
        <c:axPos val="l"/>
        <c:majorGridlines/>
        <c:title>
          <c:tx>
            <c:rich>
              <a:bodyPr/>
              <a:lstStyle/>
              <a:p>
                <a:pPr>
                  <a:defRPr/>
                </a:pPr>
                <a:r>
                  <a:rPr lang="en-US"/>
                  <a:t>Number of patents</a:t>
                </a:r>
              </a:p>
            </c:rich>
          </c:tx>
          <c:layout>
            <c:manualLayout>
              <c:xMode val="edge"/>
              <c:yMode val="edge"/>
              <c:x val="2.0914885639295087E-2"/>
              <c:y val="0.31493794757136839"/>
            </c:manualLayout>
          </c:layout>
        </c:title>
        <c:numFmt formatCode="General" sourceLinked="1"/>
        <c:majorTickMark val="none"/>
        <c:tickLblPos val="nextTo"/>
        <c:crossAx val="49433600"/>
        <c:crosses val="autoZero"/>
        <c:crossBetween val="midCat"/>
      </c:valAx>
      <c:spPr>
        <a:solidFill>
          <a:schemeClr val="lt1"/>
        </a:solidFill>
        <a:ln w="6350" cap="flat" cmpd="sng" algn="ctr">
          <a:solidFill>
            <a:schemeClr val="dk1"/>
          </a:solidFill>
          <a:prstDash val="solid"/>
        </a:ln>
        <a:effectLst/>
      </c:spPr>
    </c:plotArea>
    <c:legend>
      <c:legendPos val="r"/>
      <c:layout>
        <c:manualLayout>
          <c:xMode val="edge"/>
          <c:yMode val="edge"/>
          <c:x val="0.86124757132631169"/>
          <c:y val="0.14886458637114816"/>
          <c:w val="0.12421583665678154"/>
          <c:h val="0.70913385826771669"/>
        </c:manualLayout>
      </c:layout>
      <c:spPr>
        <a:ln w="12700" cmpd="dbl">
          <a:prstDash val="sysDash"/>
        </a:ln>
      </c:spPr>
    </c:legend>
    <c:plotVisOnly val="1"/>
    <c:dispBlanksAs val="gap"/>
  </c:chart>
  <c:spPr>
    <a:solidFill>
      <a:schemeClr val="lt1"/>
    </a:solidFill>
    <a:ln w="9525" cap="flat" cmpd="sng" algn="ctr">
      <a:solidFill>
        <a:schemeClr val="accent1"/>
      </a:solidFill>
      <a:prstDash val="solid"/>
    </a:ln>
    <a:effectLst/>
  </c:spPr>
  <c:txPr>
    <a:bodyPr/>
    <a:lstStyle/>
    <a:p>
      <a:pPr>
        <a:defRPr>
          <a:solidFill>
            <a:schemeClr val="dk1"/>
          </a:solidFill>
          <a:latin typeface="+mn-lt"/>
          <a:ea typeface="+mn-ea"/>
          <a:cs typeface="+mn-cs"/>
        </a:defRPr>
      </a:pPr>
      <a:endParaRPr lang="fa-I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a-IR"/>
  <c:style val="34"/>
  <c:chart>
    <c:autoTitleDeleted val="1"/>
    <c:plotArea>
      <c:layout/>
      <c:pieChart>
        <c:varyColors val="1"/>
        <c:ser>
          <c:idx val="0"/>
          <c:order val="0"/>
          <c:tx>
            <c:strRef>
              <c:f>Sheet1!$B$1</c:f>
              <c:strCache>
                <c:ptCount val="1"/>
                <c:pt idx="0">
                  <c:v>Sales</c:v>
                </c:pt>
              </c:strCache>
            </c:strRef>
          </c:tx>
          <c:cat>
            <c:strRef>
              <c:f>Sheet1!$A$2:$A$8</c:f>
              <c:strCache>
                <c:ptCount val="7"/>
                <c:pt idx="0">
                  <c:v>Drugs</c:v>
                </c:pt>
                <c:pt idx="1">
                  <c:v>Eletronic Device</c:v>
                </c:pt>
                <c:pt idx="2">
                  <c:v>Amino Acid</c:v>
                </c:pt>
                <c:pt idx="3">
                  <c:v>Polymer</c:v>
                </c:pt>
                <c:pt idx="4">
                  <c:v>Memory Device</c:v>
                </c:pt>
                <c:pt idx="5">
                  <c:v>Optical</c:v>
                </c:pt>
                <c:pt idx="6">
                  <c:v>Transistor</c:v>
                </c:pt>
              </c:strCache>
            </c:strRef>
          </c:cat>
          <c:val>
            <c:numRef>
              <c:f>Sheet1!$B$2:$B$8</c:f>
              <c:numCache>
                <c:formatCode>General</c:formatCode>
                <c:ptCount val="7"/>
                <c:pt idx="0">
                  <c:v>60</c:v>
                </c:pt>
                <c:pt idx="1">
                  <c:v>8</c:v>
                </c:pt>
                <c:pt idx="2">
                  <c:v>7.3</c:v>
                </c:pt>
                <c:pt idx="3">
                  <c:v>4</c:v>
                </c:pt>
                <c:pt idx="4">
                  <c:v>3.3</c:v>
                </c:pt>
                <c:pt idx="5">
                  <c:v>2.4</c:v>
                </c:pt>
                <c:pt idx="6">
                  <c:v>1.9000000000000001</c:v>
                </c:pt>
              </c:numCache>
            </c:numRef>
          </c:val>
        </c:ser>
        <c:firstSliceAng val="0"/>
      </c:pieChart>
    </c:plotArea>
    <c:legend>
      <c:legendPos val="r"/>
      <c:layout/>
    </c:legend>
    <c:plotVisOnly val="1"/>
    <c:dispBlanksAs val="zero"/>
  </c:chart>
  <c:spPr>
    <a:noFill/>
    <a:ln>
      <a:noFill/>
    </a:ln>
  </c:spPr>
  <c:txPr>
    <a:bodyPr/>
    <a:lstStyle/>
    <a:p>
      <a:pPr>
        <a:defRPr sz="1600">
          <a:latin typeface="Arial" pitchFamily="34" charset="0"/>
          <a:cs typeface="Arial" pitchFamily="34" charset="0"/>
        </a:defRPr>
      </a:pPr>
      <a:endParaRPr lang="fa-I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a-IR"/>
  <c:style val="27"/>
  <c:chart>
    <c:plotArea>
      <c:layout/>
      <c:barChart>
        <c:barDir val="col"/>
        <c:grouping val="clustered"/>
        <c:ser>
          <c:idx val="1"/>
          <c:order val="0"/>
          <c:spPr>
            <a:effectLst>
              <a:glow rad="139700">
                <a:schemeClr val="accent1">
                  <a:satMod val="175000"/>
                  <a:alpha val="40000"/>
                </a:schemeClr>
              </a:glow>
            </a:effectLst>
          </c:spPr>
          <c:cat>
            <c:strRef>
              <c:f>'درصد پتنتها بر حسب كاربرد'!$A$2:$A$19</c:f>
              <c:strCache>
                <c:ptCount val="18"/>
                <c:pt idx="0">
                  <c:v>drug</c:v>
                </c:pt>
                <c:pt idx="1">
                  <c:v>optical fiber</c:v>
                </c:pt>
                <c:pt idx="2">
                  <c:v>amino acid</c:v>
                </c:pt>
                <c:pt idx="3">
                  <c:v>lamp- arc supply</c:v>
                </c:pt>
                <c:pt idx="4">
                  <c:v>heavy water</c:v>
                </c:pt>
                <c:pt idx="5">
                  <c:v>semiconductor memory device</c:v>
                </c:pt>
                <c:pt idx="6">
                  <c:v>polymer</c:v>
                </c:pt>
                <c:pt idx="7">
                  <c:v>fusion </c:v>
                </c:pt>
                <c:pt idx="8">
                  <c:v>electronic-mechanic</c:v>
                </c:pt>
                <c:pt idx="9">
                  <c:v>transistor</c:v>
                </c:pt>
                <c:pt idx="10">
                  <c:v>laser</c:v>
                </c:pt>
                <c:pt idx="11">
                  <c:v>double lable water </c:v>
                </c:pt>
                <c:pt idx="12">
                  <c:v>luminescent</c:v>
                </c:pt>
                <c:pt idx="13">
                  <c:v>cosmetic</c:v>
                </c:pt>
                <c:pt idx="14">
                  <c:v>lubricant</c:v>
                </c:pt>
                <c:pt idx="15">
                  <c:v>liquid crystal</c:v>
                </c:pt>
                <c:pt idx="16">
                  <c:v>alloy</c:v>
                </c:pt>
                <c:pt idx="17">
                  <c:v>phophorescent</c:v>
                </c:pt>
              </c:strCache>
            </c:strRef>
          </c:cat>
          <c:val>
            <c:numRef>
              <c:f>'درصد پتنتها بر حسب كاربرد'!$C$2:$C$19</c:f>
              <c:numCache>
                <c:formatCode>0.00</c:formatCode>
                <c:ptCount val="18"/>
                <c:pt idx="0">
                  <c:v>24.526066350710902</c:v>
                </c:pt>
                <c:pt idx="1">
                  <c:v>12.796208530805687</c:v>
                </c:pt>
                <c:pt idx="2">
                  <c:v>10.248815165876762</c:v>
                </c:pt>
                <c:pt idx="3">
                  <c:v>6.4573459715639805</c:v>
                </c:pt>
                <c:pt idx="4">
                  <c:v>5.6279620853080567</c:v>
                </c:pt>
                <c:pt idx="5">
                  <c:v>4.9170616113744074</c:v>
                </c:pt>
                <c:pt idx="6">
                  <c:v>4.6800947867298577</c:v>
                </c:pt>
                <c:pt idx="7">
                  <c:v>4.2654028436018958</c:v>
                </c:pt>
                <c:pt idx="8">
                  <c:v>3.1990521327014201</c:v>
                </c:pt>
                <c:pt idx="9">
                  <c:v>1.7772511848341233</c:v>
                </c:pt>
                <c:pt idx="10">
                  <c:v>1.4218009478672977</c:v>
                </c:pt>
                <c:pt idx="11">
                  <c:v>1.066350710900474</c:v>
                </c:pt>
                <c:pt idx="12">
                  <c:v>1.066350710900474</c:v>
                </c:pt>
                <c:pt idx="13">
                  <c:v>0.53317535545023698</c:v>
                </c:pt>
                <c:pt idx="14">
                  <c:v>0.53317535545023698</c:v>
                </c:pt>
                <c:pt idx="15">
                  <c:v>0.41469194312796231</c:v>
                </c:pt>
                <c:pt idx="16">
                  <c:v>0.47393364928909976</c:v>
                </c:pt>
                <c:pt idx="17">
                  <c:v>0.11848341232227488</c:v>
                </c:pt>
              </c:numCache>
            </c:numRef>
          </c:val>
        </c:ser>
        <c:gapWidth val="300"/>
        <c:axId val="48792704"/>
        <c:axId val="48794624"/>
      </c:barChart>
      <c:catAx>
        <c:axId val="48792704"/>
        <c:scaling>
          <c:orientation val="minMax"/>
        </c:scaling>
        <c:axPos val="b"/>
        <c:title>
          <c:tx>
            <c:rich>
              <a:bodyPr/>
              <a:lstStyle/>
              <a:p>
                <a:pPr>
                  <a:defRPr/>
                </a:pPr>
                <a:r>
                  <a:rPr lang="en-US" sz="1200" dirty="0">
                    <a:latin typeface="Times New Roman" pitchFamily="18" charset="0"/>
                    <a:cs typeface="Times New Roman" pitchFamily="18" charset="0"/>
                  </a:rPr>
                  <a:t>Application fields</a:t>
                </a:r>
              </a:p>
            </c:rich>
          </c:tx>
          <c:layout>
            <c:manualLayout>
              <c:xMode val="edge"/>
              <c:yMode val="edge"/>
              <c:x val="0.46716611088802384"/>
              <c:y val="0.90278706800445929"/>
            </c:manualLayout>
          </c:layout>
        </c:title>
        <c:numFmt formatCode="General" sourceLinked="1"/>
        <c:majorTickMark val="none"/>
        <c:tickLblPos val="nextTo"/>
        <c:txPr>
          <a:bodyPr rot="-3600000"/>
          <a:lstStyle/>
          <a:p>
            <a:pPr>
              <a:defRPr/>
            </a:pPr>
            <a:endParaRPr lang="fa-IR"/>
          </a:p>
        </c:txPr>
        <c:crossAx val="48794624"/>
        <c:crosses val="autoZero"/>
        <c:auto val="1"/>
        <c:lblAlgn val="ctr"/>
        <c:lblOffset val="100"/>
      </c:catAx>
      <c:valAx>
        <c:axId val="48794624"/>
        <c:scaling>
          <c:orientation val="minMax"/>
        </c:scaling>
        <c:axPos val="l"/>
        <c:majorGridlines/>
        <c:title>
          <c:tx>
            <c:rich>
              <a:bodyPr/>
              <a:lstStyle/>
              <a:p>
                <a:pPr>
                  <a:defRPr/>
                </a:pPr>
                <a:r>
                  <a:rPr lang="en-US" sz="1200" dirty="0">
                    <a:latin typeface="Times New Roman" pitchFamily="18" charset="0"/>
                    <a:cs typeface="Times New Roman" pitchFamily="18" charset="0"/>
                  </a:rPr>
                  <a:t>Percentage </a:t>
                </a:r>
              </a:p>
            </c:rich>
          </c:tx>
          <c:layout/>
        </c:title>
        <c:numFmt formatCode="0.00" sourceLinked="1"/>
        <c:tickLblPos val="nextTo"/>
        <c:crossAx val="48792704"/>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a-IR"/>
  <c:style val="3"/>
  <c:chart>
    <c:title>
      <c:tx>
        <c:rich>
          <a:bodyPr/>
          <a:lstStyle/>
          <a:p>
            <a:pPr>
              <a:defRPr/>
            </a:pPr>
            <a:r>
              <a:rPr lang="en-US"/>
              <a:t>Deuterated drugs</a:t>
            </a:r>
          </a:p>
        </c:rich>
      </c:tx>
      <c:layout/>
    </c:title>
    <c:plotArea>
      <c:layout/>
      <c:lineChart>
        <c:grouping val="standard"/>
        <c:ser>
          <c:idx val="0"/>
          <c:order val="0"/>
          <c:tx>
            <c:strRef>
              <c:f>'[Deuterated Drugs.xls]Ark1'!$A$2:$A$47</c:f>
              <c:strCache>
                <c:ptCount val="1"/>
                <c:pt idx="0">
                  <c:v>1971 1972 1973 1974 1975 1976 1977 1978 1979 1980 1981 1982 1983 1984 1985 1986 1987 1988 1989 1990 1991 1992 1993 1994 1995 1996 1997 1998 1999 2000 2001 2002 2003 2004 2005 2006 2007 2008 2009 2010 2011 2012 2013 2014 2015</c:v>
                </c:pt>
              </c:strCache>
            </c:strRef>
          </c:tx>
          <c:cat>
            <c:numRef>
              <c:f>'[Deuterated Drugs.xls]Ark1'!$A$2:$A$47</c:f>
              <c:numCache>
                <c:formatCode>General</c:formatCode>
                <c:ptCount val="46"/>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numCache>
            </c:numRef>
          </c:cat>
          <c:val>
            <c:numRef>
              <c:f>'[Deuterated Drugs.xls]Ark1'!$B$2:$B$47</c:f>
              <c:numCache>
                <c:formatCode>0.00</c:formatCode>
                <c:ptCount val="46"/>
                <c:pt idx="0">
                  <c:v>1</c:v>
                </c:pt>
                <c:pt idx="1">
                  <c:v>0</c:v>
                </c:pt>
                <c:pt idx="2">
                  <c:v>0</c:v>
                </c:pt>
                <c:pt idx="3">
                  <c:v>0</c:v>
                </c:pt>
                <c:pt idx="4">
                  <c:v>0</c:v>
                </c:pt>
                <c:pt idx="5">
                  <c:v>0</c:v>
                </c:pt>
                <c:pt idx="6">
                  <c:v>2</c:v>
                </c:pt>
                <c:pt idx="7">
                  <c:v>0</c:v>
                </c:pt>
                <c:pt idx="8">
                  <c:v>0</c:v>
                </c:pt>
                <c:pt idx="9">
                  <c:v>1</c:v>
                </c:pt>
                <c:pt idx="10">
                  <c:v>2</c:v>
                </c:pt>
                <c:pt idx="11">
                  <c:v>0</c:v>
                </c:pt>
                <c:pt idx="12">
                  <c:v>0</c:v>
                </c:pt>
                <c:pt idx="13">
                  <c:v>0</c:v>
                </c:pt>
                <c:pt idx="14">
                  <c:v>0</c:v>
                </c:pt>
                <c:pt idx="15">
                  <c:v>0</c:v>
                </c:pt>
                <c:pt idx="16">
                  <c:v>1</c:v>
                </c:pt>
                <c:pt idx="17">
                  <c:v>2</c:v>
                </c:pt>
                <c:pt idx="18">
                  <c:v>2</c:v>
                </c:pt>
                <c:pt idx="19">
                  <c:v>1</c:v>
                </c:pt>
                <c:pt idx="20">
                  <c:v>2</c:v>
                </c:pt>
                <c:pt idx="21">
                  <c:v>1</c:v>
                </c:pt>
                <c:pt idx="22">
                  <c:v>0</c:v>
                </c:pt>
                <c:pt idx="23">
                  <c:v>2</c:v>
                </c:pt>
                <c:pt idx="24">
                  <c:v>1</c:v>
                </c:pt>
                <c:pt idx="25">
                  <c:v>1</c:v>
                </c:pt>
                <c:pt idx="26">
                  <c:v>3</c:v>
                </c:pt>
                <c:pt idx="27">
                  <c:v>4</c:v>
                </c:pt>
                <c:pt idx="28">
                  <c:v>1</c:v>
                </c:pt>
                <c:pt idx="29">
                  <c:v>4</c:v>
                </c:pt>
                <c:pt idx="30">
                  <c:v>3</c:v>
                </c:pt>
                <c:pt idx="31">
                  <c:v>1</c:v>
                </c:pt>
                <c:pt idx="32">
                  <c:v>8</c:v>
                </c:pt>
                <c:pt idx="33">
                  <c:v>25</c:v>
                </c:pt>
                <c:pt idx="34">
                  <c:v>7</c:v>
                </c:pt>
                <c:pt idx="35">
                  <c:v>6</c:v>
                </c:pt>
                <c:pt idx="36">
                  <c:v>8</c:v>
                </c:pt>
                <c:pt idx="37">
                  <c:v>26</c:v>
                </c:pt>
                <c:pt idx="38">
                  <c:v>18</c:v>
                </c:pt>
                <c:pt idx="39">
                  <c:v>21</c:v>
                </c:pt>
                <c:pt idx="40">
                  <c:v>26</c:v>
                </c:pt>
                <c:pt idx="41">
                  <c:v>35</c:v>
                </c:pt>
                <c:pt idx="42">
                  <c:v>32</c:v>
                </c:pt>
                <c:pt idx="43">
                  <c:v>56</c:v>
                </c:pt>
                <c:pt idx="44">
                  <c:v>47</c:v>
                </c:pt>
              </c:numCache>
            </c:numRef>
          </c:val>
        </c:ser>
        <c:hiLowLines/>
        <c:marker val="1"/>
        <c:axId val="49529216"/>
        <c:axId val="49531136"/>
      </c:lineChart>
      <c:catAx>
        <c:axId val="49529216"/>
        <c:scaling>
          <c:orientation val="minMax"/>
        </c:scaling>
        <c:axPos val="b"/>
        <c:title>
          <c:tx>
            <c:rich>
              <a:bodyPr/>
              <a:lstStyle/>
              <a:p>
                <a:pPr>
                  <a:defRPr/>
                </a:pPr>
                <a:r>
                  <a:rPr lang="en-US"/>
                  <a:t>Year</a:t>
                </a:r>
              </a:p>
            </c:rich>
          </c:tx>
          <c:layout/>
        </c:title>
        <c:numFmt formatCode="General" sourceLinked="1"/>
        <c:majorTickMark val="none"/>
        <c:tickLblPos val="nextTo"/>
        <c:crossAx val="49531136"/>
        <c:crosses val="autoZero"/>
        <c:auto val="1"/>
        <c:lblAlgn val="ctr"/>
        <c:lblOffset val="100"/>
      </c:catAx>
      <c:valAx>
        <c:axId val="49531136"/>
        <c:scaling>
          <c:orientation val="minMax"/>
        </c:scaling>
        <c:axPos val="l"/>
        <c:majorGridlines/>
        <c:title>
          <c:tx>
            <c:rich>
              <a:bodyPr/>
              <a:lstStyle/>
              <a:p>
                <a:pPr>
                  <a:defRPr/>
                </a:pPr>
                <a:r>
                  <a:rPr lang="en-US"/>
                  <a:t>Number of patents</a:t>
                </a:r>
              </a:p>
            </c:rich>
          </c:tx>
          <c:layout/>
        </c:title>
        <c:numFmt formatCode="0.00" sourceLinked="1"/>
        <c:tickLblPos val="nextTo"/>
        <c:crossAx val="49529216"/>
        <c:crosses val="autoZero"/>
        <c:crossBetween val="between"/>
      </c:valAx>
      <c:spPr>
        <a:solidFill>
          <a:schemeClr val="lt1"/>
        </a:solidFill>
        <a:ln w="25400" cap="flat" cmpd="sng" algn="ctr">
          <a:solidFill>
            <a:schemeClr val="dk1"/>
          </a:solidFill>
          <a:prstDash val="solid"/>
        </a:ln>
        <a:effectLst/>
      </c:spPr>
    </c:plotArea>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fa-I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fa-IR"/>
  <c:style val="31"/>
  <c:chart>
    <c:title>
      <c:tx>
        <c:rich>
          <a:bodyPr/>
          <a:lstStyle/>
          <a:p>
            <a:pPr>
              <a:defRPr/>
            </a:pPr>
            <a:r>
              <a:rPr lang="en-US" sz="1400">
                <a:latin typeface="Times New Roman" pitchFamily="18" charset="0"/>
                <a:cs typeface="Times New Roman" pitchFamily="18" charset="0"/>
              </a:rPr>
              <a:t>Number of patents by country</a:t>
            </a:r>
          </a:p>
        </c:rich>
      </c:tx>
      <c:layout/>
    </c:title>
    <c:plotArea>
      <c:layout>
        <c:manualLayout>
          <c:layoutTarget val="inner"/>
          <c:xMode val="edge"/>
          <c:yMode val="edge"/>
          <c:x val="0.20781216828493204"/>
          <c:y val="0.13969906286663575"/>
          <c:w val="0.7647196241121732"/>
          <c:h val="0.72021262500757788"/>
        </c:manualLayout>
      </c:layout>
      <c:barChart>
        <c:barDir val="bar"/>
        <c:grouping val="clustered"/>
        <c:ser>
          <c:idx val="0"/>
          <c:order val="0"/>
          <c:spPr>
            <a:solidFill>
              <a:srgbClr val="0000CC"/>
            </a:solidFill>
            <a:ln w="47625">
              <a:solidFill>
                <a:srgbClr val="0000CC"/>
              </a:solidFill>
            </a:ln>
          </c:spPr>
          <c:dLbls>
            <c:spPr>
              <a:solidFill>
                <a:srgbClr val="FFFF00"/>
              </a:solidFill>
            </c:spPr>
            <c:showVal val="1"/>
            <c:extLst>
              <c:ext xmlns:c15="http://schemas.microsoft.com/office/drawing/2012/chart" uri="{CE6537A1-D6FC-4f65-9D91-7224C49458BB}">
                <c15:showLeaderLines val="0"/>
              </c:ext>
            </c:extLst>
          </c:dLbls>
          <c:cat>
            <c:strRef>
              <c:f>Sheet1!$A$1:$A$16</c:f>
              <c:strCache>
                <c:ptCount val="16"/>
                <c:pt idx="0">
                  <c:v>United States</c:v>
                </c:pt>
                <c:pt idx="1">
                  <c:v>China</c:v>
                </c:pt>
                <c:pt idx="2">
                  <c:v>Japan</c:v>
                </c:pt>
                <c:pt idx="3">
                  <c:v>Germany</c:v>
                </c:pt>
                <c:pt idx="4">
                  <c:v>Australia</c:v>
                </c:pt>
                <c:pt idx="5">
                  <c:v>South Korea</c:v>
                </c:pt>
                <c:pt idx="6">
                  <c:v>Canada</c:v>
                </c:pt>
                <c:pt idx="7">
                  <c:v>Hungry</c:v>
                </c:pt>
                <c:pt idx="8">
                  <c:v>New Zeland</c:v>
                </c:pt>
                <c:pt idx="9">
                  <c:v>Russian Federation</c:v>
                </c:pt>
                <c:pt idx="10">
                  <c:v>Taiwan</c:v>
                </c:pt>
                <c:pt idx="11">
                  <c:v>Eurasia Patent</c:v>
                </c:pt>
                <c:pt idx="12">
                  <c:v>United Kingdom</c:v>
                </c:pt>
                <c:pt idx="13">
                  <c:v>Romania</c:v>
                </c:pt>
                <c:pt idx="14">
                  <c:v>Slovania</c:v>
                </c:pt>
                <c:pt idx="15">
                  <c:v>Ukriane</c:v>
                </c:pt>
              </c:strCache>
            </c:strRef>
          </c:cat>
          <c:val>
            <c:numRef>
              <c:f>Sheet1!$B$1:$B$16</c:f>
              <c:numCache>
                <c:formatCode>General</c:formatCode>
                <c:ptCount val="16"/>
                <c:pt idx="0">
                  <c:v>67</c:v>
                </c:pt>
                <c:pt idx="1">
                  <c:v>36</c:v>
                </c:pt>
                <c:pt idx="2">
                  <c:v>16</c:v>
                </c:pt>
                <c:pt idx="3">
                  <c:v>4</c:v>
                </c:pt>
                <c:pt idx="4">
                  <c:v>3</c:v>
                </c:pt>
                <c:pt idx="5">
                  <c:v>3</c:v>
                </c:pt>
                <c:pt idx="6">
                  <c:v>2</c:v>
                </c:pt>
                <c:pt idx="7">
                  <c:v>2</c:v>
                </c:pt>
                <c:pt idx="8">
                  <c:v>2</c:v>
                </c:pt>
                <c:pt idx="9">
                  <c:v>2</c:v>
                </c:pt>
                <c:pt idx="10">
                  <c:v>2</c:v>
                </c:pt>
                <c:pt idx="11">
                  <c:v>1</c:v>
                </c:pt>
                <c:pt idx="12">
                  <c:v>1</c:v>
                </c:pt>
                <c:pt idx="13">
                  <c:v>1</c:v>
                </c:pt>
                <c:pt idx="14">
                  <c:v>1</c:v>
                </c:pt>
                <c:pt idx="15">
                  <c:v>1</c:v>
                </c:pt>
              </c:numCache>
            </c:numRef>
          </c:val>
        </c:ser>
        <c:axId val="49801856"/>
        <c:axId val="49816320"/>
      </c:barChart>
      <c:catAx>
        <c:axId val="49801856"/>
        <c:scaling>
          <c:orientation val="minMax"/>
        </c:scaling>
        <c:axPos val="l"/>
        <c:title>
          <c:tx>
            <c:rich>
              <a:bodyPr/>
              <a:lstStyle/>
              <a:p>
                <a:pPr>
                  <a:defRPr/>
                </a:pPr>
                <a:r>
                  <a:rPr lang="en-US" sz="1400" b="1" dirty="0">
                    <a:latin typeface="Times New Roman" pitchFamily="18" charset="0"/>
                    <a:cs typeface="Times New Roman" pitchFamily="18" charset="0"/>
                  </a:rPr>
                  <a:t>Country</a:t>
                </a:r>
              </a:p>
            </c:rich>
          </c:tx>
          <c:layout>
            <c:manualLayout>
              <c:xMode val="edge"/>
              <c:yMode val="edge"/>
              <c:x val="1.5716075551561379E-2"/>
              <c:y val="0.42330184867338422"/>
            </c:manualLayout>
          </c:layout>
        </c:title>
        <c:numFmt formatCode="General" sourceLinked="0"/>
        <c:majorTickMark val="none"/>
        <c:tickLblPos val="nextTo"/>
        <c:txPr>
          <a:bodyPr/>
          <a:lstStyle/>
          <a:p>
            <a:pPr>
              <a:defRPr sz="900" b="1">
                <a:solidFill>
                  <a:sysClr val="windowText" lastClr="000000"/>
                </a:solidFill>
                <a:latin typeface="Times New Roman" pitchFamily="18" charset="0"/>
                <a:cs typeface="Times New Roman" pitchFamily="18" charset="0"/>
              </a:defRPr>
            </a:pPr>
            <a:endParaRPr lang="fa-IR"/>
          </a:p>
        </c:txPr>
        <c:crossAx val="49816320"/>
        <c:crosses val="autoZero"/>
        <c:auto val="1"/>
        <c:lblAlgn val="ctr"/>
        <c:lblOffset val="100"/>
      </c:catAx>
      <c:valAx>
        <c:axId val="49816320"/>
        <c:scaling>
          <c:orientation val="minMax"/>
        </c:scaling>
        <c:axPos val="b"/>
        <c:majorGridlines/>
        <c:title>
          <c:tx>
            <c:rich>
              <a:bodyPr/>
              <a:lstStyle/>
              <a:p>
                <a:pPr>
                  <a:defRPr/>
                </a:pPr>
                <a:r>
                  <a:rPr lang="en-US">
                    <a:latin typeface="Times New Roman" pitchFamily="18" charset="0"/>
                    <a:cs typeface="Times New Roman" pitchFamily="18" charset="0"/>
                  </a:rPr>
                  <a:t>Number of patents</a:t>
                </a:r>
              </a:p>
            </c:rich>
          </c:tx>
          <c:layout/>
        </c:title>
        <c:numFmt formatCode="#,##0.0" sourceLinked="0"/>
        <c:tickLblPos val="nextTo"/>
        <c:crossAx val="49801856"/>
        <c:crosses val="autoZero"/>
        <c:crossBetween val="between"/>
      </c:valAx>
      <c:spPr>
        <a:solidFill>
          <a:schemeClr val="lt1"/>
        </a:solidFill>
        <a:ln w="25400" cap="flat" cmpd="sng" algn="ctr">
          <a:solidFill>
            <a:schemeClr val="dk1"/>
          </a:solidFill>
          <a:prstDash val="solid"/>
        </a:ln>
        <a:effectLst/>
      </c:spPr>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fa-I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a-IR"/>
  <c:chart>
    <c:title>
      <c:tx>
        <c:rich>
          <a:bodyPr/>
          <a:lstStyle/>
          <a:p>
            <a:pPr>
              <a:defRPr/>
            </a:pPr>
            <a:r>
              <a:rPr lang="en-US" sz="1600" b="0">
                <a:latin typeface="Times New Roman" pitchFamily="18" charset="0"/>
                <a:cs typeface="Times New Roman" pitchFamily="18" charset="0"/>
              </a:rPr>
              <a:t>Patent trend </a:t>
            </a:r>
          </a:p>
        </c:rich>
      </c:tx>
      <c:layout/>
    </c:title>
    <c:plotArea>
      <c:layout/>
      <c:scatterChart>
        <c:scatterStyle val="smoothMarker"/>
        <c:ser>
          <c:idx val="1"/>
          <c:order val="0"/>
          <c:tx>
            <c:strRef>
              <c:f>DEUTERATED!$C$1</c:f>
              <c:strCache>
                <c:ptCount val="1"/>
                <c:pt idx="0">
                  <c:v>US</c:v>
                </c:pt>
              </c:strCache>
            </c:strRef>
          </c:tx>
          <c:spPr>
            <a:ln w="19050">
              <a:solidFill>
                <a:srgbClr val="FF0000"/>
              </a:solidFill>
              <a:prstDash val="sysDash"/>
            </a:ln>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DEUTERATED!$C$2:$C$61</c:f>
              <c:numCache>
                <c:formatCode>General</c:formatCode>
                <c:ptCount val="60"/>
                <c:pt idx="0">
                  <c:v>0</c:v>
                </c:pt>
                <c:pt idx="1">
                  <c:v>0</c:v>
                </c:pt>
                <c:pt idx="2">
                  <c:v>0</c:v>
                </c:pt>
                <c:pt idx="3">
                  <c:v>0</c:v>
                </c:pt>
                <c:pt idx="4">
                  <c:v>0</c:v>
                </c:pt>
                <c:pt idx="5">
                  <c:v>0</c:v>
                </c:pt>
                <c:pt idx="6">
                  <c:v>0</c:v>
                </c:pt>
                <c:pt idx="7" formatCode="0">
                  <c:v>1</c:v>
                </c:pt>
                <c:pt idx="8" formatCode="0">
                  <c:v>0</c:v>
                </c:pt>
                <c:pt idx="9" formatCode="0">
                  <c:v>0</c:v>
                </c:pt>
                <c:pt idx="10" formatCode="0">
                  <c:v>1</c:v>
                </c:pt>
                <c:pt idx="11" formatCode="0">
                  <c:v>1</c:v>
                </c:pt>
                <c:pt idx="12" formatCode="0">
                  <c:v>2</c:v>
                </c:pt>
                <c:pt idx="13" formatCode="0">
                  <c:v>1</c:v>
                </c:pt>
                <c:pt idx="14" formatCode="0">
                  <c:v>2</c:v>
                </c:pt>
                <c:pt idx="15" formatCode="0">
                  <c:v>5</c:v>
                </c:pt>
                <c:pt idx="16" formatCode="0">
                  <c:v>6</c:v>
                </c:pt>
                <c:pt idx="17" formatCode="0">
                  <c:v>3</c:v>
                </c:pt>
                <c:pt idx="18" formatCode="0">
                  <c:v>8</c:v>
                </c:pt>
                <c:pt idx="19" formatCode="0">
                  <c:v>10</c:v>
                </c:pt>
                <c:pt idx="20" formatCode="0">
                  <c:v>13</c:v>
                </c:pt>
                <c:pt idx="21" formatCode="0">
                  <c:v>3</c:v>
                </c:pt>
                <c:pt idx="22" formatCode="0">
                  <c:v>11</c:v>
                </c:pt>
                <c:pt idx="23" formatCode="0">
                  <c:v>11</c:v>
                </c:pt>
                <c:pt idx="24" formatCode="0">
                  <c:v>10</c:v>
                </c:pt>
                <c:pt idx="25" formatCode="0">
                  <c:v>5</c:v>
                </c:pt>
                <c:pt idx="26" formatCode="0">
                  <c:v>6</c:v>
                </c:pt>
                <c:pt idx="27" formatCode="0">
                  <c:v>1</c:v>
                </c:pt>
                <c:pt idx="28" formatCode="0">
                  <c:v>5</c:v>
                </c:pt>
                <c:pt idx="29" formatCode="0">
                  <c:v>13</c:v>
                </c:pt>
                <c:pt idx="30" formatCode="0">
                  <c:v>7</c:v>
                </c:pt>
                <c:pt idx="31" formatCode="0">
                  <c:v>6</c:v>
                </c:pt>
                <c:pt idx="32" formatCode="0">
                  <c:v>7</c:v>
                </c:pt>
                <c:pt idx="33" formatCode="0">
                  <c:v>5</c:v>
                </c:pt>
                <c:pt idx="34" formatCode="0">
                  <c:v>15</c:v>
                </c:pt>
                <c:pt idx="35" formatCode="0">
                  <c:v>13</c:v>
                </c:pt>
                <c:pt idx="36" formatCode="0">
                  <c:v>5</c:v>
                </c:pt>
                <c:pt idx="37" formatCode="0">
                  <c:v>12</c:v>
                </c:pt>
                <c:pt idx="38" formatCode="0">
                  <c:v>9</c:v>
                </c:pt>
                <c:pt idx="39" formatCode="0">
                  <c:v>7</c:v>
                </c:pt>
                <c:pt idx="40" formatCode="0">
                  <c:v>11</c:v>
                </c:pt>
                <c:pt idx="41" formatCode="0">
                  <c:v>18</c:v>
                </c:pt>
                <c:pt idx="42" formatCode="0">
                  <c:v>14</c:v>
                </c:pt>
                <c:pt idx="43" formatCode="0">
                  <c:v>18</c:v>
                </c:pt>
                <c:pt idx="44" formatCode="0">
                  <c:v>16</c:v>
                </c:pt>
                <c:pt idx="45" formatCode="0">
                  <c:v>11</c:v>
                </c:pt>
                <c:pt idx="46" formatCode="0">
                  <c:v>16</c:v>
                </c:pt>
                <c:pt idx="47" formatCode="0">
                  <c:v>17</c:v>
                </c:pt>
                <c:pt idx="48" formatCode="0">
                  <c:v>12</c:v>
                </c:pt>
                <c:pt idx="49" formatCode="0">
                  <c:v>21</c:v>
                </c:pt>
                <c:pt idx="50" formatCode="0">
                  <c:v>14</c:v>
                </c:pt>
                <c:pt idx="51" formatCode="0">
                  <c:v>14</c:v>
                </c:pt>
                <c:pt idx="52" formatCode="0">
                  <c:v>14</c:v>
                </c:pt>
                <c:pt idx="53" formatCode="0">
                  <c:v>20</c:v>
                </c:pt>
                <c:pt idx="54" formatCode="0">
                  <c:v>20</c:v>
                </c:pt>
                <c:pt idx="55" formatCode="0">
                  <c:v>21</c:v>
                </c:pt>
                <c:pt idx="56" formatCode="0">
                  <c:v>44</c:v>
                </c:pt>
                <c:pt idx="57" formatCode="0">
                  <c:v>41</c:v>
                </c:pt>
                <c:pt idx="58" formatCode="0">
                  <c:v>57</c:v>
                </c:pt>
                <c:pt idx="59" formatCode="0">
                  <c:v>49</c:v>
                </c:pt>
              </c:numCache>
            </c:numRef>
          </c:yVal>
          <c:smooth val="1"/>
        </c:ser>
        <c:ser>
          <c:idx val="2"/>
          <c:order val="1"/>
          <c:tx>
            <c:strRef>
              <c:f>DEUTERATED!$D$1</c:f>
              <c:strCache>
                <c:ptCount val="1"/>
                <c:pt idx="0">
                  <c:v>JP</c:v>
                </c:pt>
              </c:strCache>
            </c:strRef>
          </c:tx>
          <c:spPr>
            <a:ln w="19050">
              <a:solidFill>
                <a:srgbClr val="00B050"/>
              </a:solidFill>
              <a:prstDash val="sysDash"/>
            </a:ln>
            <a:effectLst>
              <a:outerShdw blurRad="50800" dist="50800" dir="5400000" algn="ctr" rotWithShape="0">
                <a:schemeClr val="bg1"/>
              </a:outerShdw>
            </a:effectLst>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DEUTERATED!$D$2:$D$61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1</c:v>
                </c:pt>
                <c:pt idx="26">
                  <c:v>3</c:v>
                </c:pt>
                <c:pt idx="27">
                  <c:v>3</c:v>
                </c:pt>
                <c:pt idx="28">
                  <c:v>4</c:v>
                </c:pt>
                <c:pt idx="29">
                  <c:v>11</c:v>
                </c:pt>
                <c:pt idx="30">
                  <c:v>5</c:v>
                </c:pt>
                <c:pt idx="31">
                  <c:v>9</c:v>
                </c:pt>
                <c:pt idx="32">
                  <c:v>5</c:v>
                </c:pt>
                <c:pt idx="33">
                  <c:v>4</c:v>
                </c:pt>
                <c:pt idx="34">
                  <c:v>3</c:v>
                </c:pt>
                <c:pt idx="35">
                  <c:v>1</c:v>
                </c:pt>
                <c:pt idx="36">
                  <c:v>11</c:v>
                </c:pt>
                <c:pt idx="37">
                  <c:v>19</c:v>
                </c:pt>
                <c:pt idx="38">
                  <c:v>12</c:v>
                </c:pt>
                <c:pt idx="39">
                  <c:v>15</c:v>
                </c:pt>
                <c:pt idx="40">
                  <c:v>14</c:v>
                </c:pt>
                <c:pt idx="41">
                  <c:v>14</c:v>
                </c:pt>
                <c:pt idx="42">
                  <c:v>14</c:v>
                </c:pt>
                <c:pt idx="43">
                  <c:v>12</c:v>
                </c:pt>
                <c:pt idx="44">
                  <c:v>9</c:v>
                </c:pt>
                <c:pt idx="45">
                  <c:v>19</c:v>
                </c:pt>
                <c:pt idx="46">
                  <c:v>24</c:v>
                </c:pt>
                <c:pt idx="47">
                  <c:v>24</c:v>
                </c:pt>
                <c:pt idx="48">
                  <c:v>42</c:v>
                </c:pt>
                <c:pt idx="49">
                  <c:v>23</c:v>
                </c:pt>
                <c:pt idx="50">
                  <c:v>23</c:v>
                </c:pt>
                <c:pt idx="51">
                  <c:v>25</c:v>
                </c:pt>
                <c:pt idx="52">
                  <c:v>19</c:v>
                </c:pt>
                <c:pt idx="53">
                  <c:v>16</c:v>
                </c:pt>
                <c:pt idx="54">
                  <c:v>6</c:v>
                </c:pt>
                <c:pt idx="55">
                  <c:v>13</c:v>
                </c:pt>
                <c:pt idx="56">
                  <c:v>54</c:v>
                </c:pt>
                <c:pt idx="57">
                  <c:v>71</c:v>
                </c:pt>
                <c:pt idx="58">
                  <c:v>70</c:v>
                </c:pt>
                <c:pt idx="59">
                  <c:v>52</c:v>
                </c:pt>
              </c:numCache>
            </c:numRef>
          </c:yVal>
          <c:smooth val="1"/>
        </c:ser>
        <c:ser>
          <c:idx val="3"/>
          <c:order val="2"/>
          <c:tx>
            <c:strRef>
              <c:f>DEUTERATED!$E$1</c:f>
              <c:strCache>
                <c:ptCount val="1"/>
                <c:pt idx="0">
                  <c:v>CN</c:v>
                </c:pt>
              </c:strCache>
            </c:strRef>
          </c:tx>
          <c:spPr>
            <a:ln w="12700">
              <a:solidFill>
                <a:srgbClr val="0000FF"/>
              </a:solidFill>
              <a:prstDash val="sysDash"/>
            </a:ln>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DEUTERATED!$E$2:$E$61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c:v>
                </c:pt>
                <c:pt idx="30">
                  <c:v>0</c:v>
                </c:pt>
                <c:pt idx="31">
                  <c:v>2</c:v>
                </c:pt>
                <c:pt idx="32">
                  <c:v>3</c:v>
                </c:pt>
                <c:pt idx="33">
                  <c:v>5</c:v>
                </c:pt>
                <c:pt idx="34">
                  <c:v>2</c:v>
                </c:pt>
                <c:pt idx="35">
                  <c:v>1</c:v>
                </c:pt>
                <c:pt idx="36">
                  <c:v>3</c:v>
                </c:pt>
                <c:pt idx="37">
                  <c:v>3</c:v>
                </c:pt>
                <c:pt idx="38">
                  <c:v>7</c:v>
                </c:pt>
                <c:pt idx="39">
                  <c:v>4</c:v>
                </c:pt>
                <c:pt idx="40">
                  <c:v>3</c:v>
                </c:pt>
                <c:pt idx="41">
                  <c:v>12</c:v>
                </c:pt>
                <c:pt idx="42">
                  <c:v>4</c:v>
                </c:pt>
                <c:pt idx="43">
                  <c:v>6</c:v>
                </c:pt>
                <c:pt idx="44">
                  <c:v>8</c:v>
                </c:pt>
                <c:pt idx="45">
                  <c:v>5</c:v>
                </c:pt>
                <c:pt idx="46">
                  <c:v>13</c:v>
                </c:pt>
                <c:pt idx="47">
                  <c:v>18</c:v>
                </c:pt>
                <c:pt idx="48">
                  <c:v>21</c:v>
                </c:pt>
                <c:pt idx="49">
                  <c:v>24</c:v>
                </c:pt>
                <c:pt idx="50">
                  <c:v>32</c:v>
                </c:pt>
                <c:pt idx="51">
                  <c:v>16</c:v>
                </c:pt>
                <c:pt idx="52">
                  <c:v>28</c:v>
                </c:pt>
                <c:pt idx="53">
                  <c:v>19</c:v>
                </c:pt>
                <c:pt idx="54">
                  <c:v>48</c:v>
                </c:pt>
                <c:pt idx="55">
                  <c:v>65</c:v>
                </c:pt>
                <c:pt idx="56">
                  <c:v>42</c:v>
                </c:pt>
                <c:pt idx="57">
                  <c:v>72</c:v>
                </c:pt>
                <c:pt idx="58">
                  <c:v>102</c:v>
                </c:pt>
                <c:pt idx="59">
                  <c:v>79</c:v>
                </c:pt>
              </c:numCache>
            </c:numRef>
          </c:yVal>
          <c:smooth val="1"/>
        </c:ser>
        <c:ser>
          <c:idx val="5"/>
          <c:order val="3"/>
          <c:tx>
            <c:strRef>
              <c:f>DEUTERATED!$G$1</c:f>
              <c:strCache>
                <c:ptCount val="1"/>
                <c:pt idx="0">
                  <c:v>KR</c:v>
                </c:pt>
              </c:strCache>
            </c:strRef>
          </c:tx>
          <c:spPr>
            <a:ln w="12700"/>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DEUTERATED!$G$2:$G$61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6</c:v>
                </c:pt>
                <c:pt idx="49">
                  <c:v>12</c:v>
                </c:pt>
                <c:pt idx="50">
                  <c:v>10</c:v>
                </c:pt>
                <c:pt idx="51">
                  <c:v>6</c:v>
                </c:pt>
                <c:pt idx="52">
                  <c:v>4</c:v>
                </c:pt>
                <c:pt idx="53">
                  <c:v>10</c:v>
                </c:pt>
                <c:pt idx="54">
                  <c:v>7</c:v>
                </c:pt>
                <c:pt idx="55">
                  <c:v>27</c:v>
                </c:pt>
                <c:pt idx="56">
                  <c:v>16</c:v>
                </c:pt>
                <c:pt idx="57">
                  <c:v>54</c:v>
                </c:pt>
                <c:pt idx="58">
                  <c:v>30</c:v>
                </c:pt>
                <c:pt idx="59">
                  <c:v>11</c:v>
                </c:pt>
              </c:numCache>
            </c:numRef>
          </c:yVal>
          <c:smooth val="1"/>
        </c:ser>
        <c:ser>
          <c:idx val="6"/>
          <c:order val="4"/>
          <c:tx>
            <c:strRef>
              <c:f>DEUTERATED!$H$1</c:f>
              <c:strCache>
                <c:ptCount val="1"/>
                <c:pt idx="0">
                  <c:v>CA</c:v>
                </c:pt>
              </c:strCache>
            </c:strRef>
          </c:tx>
          <c:spPr>
            <a:ln w="25400"/>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DEUTERATED!$H$2:$H$61</c:f>
              <c:numCache>
                <c:formatCode>0</c:formatCode>
                <c:ptCount val="60"/>
                <c:pt idx="0">
                  <c:v>0</c:v>
                </c:pt>
                <c:pt idx="1">
                  <c:v>1</c:v>
                </c:pt>
                <c:pt idx="2">
                  <c:v>1</c:v>
                </c:pt>
                <c:pt idx="3">
                  <c:v>1</c:v>
                </c:pt>
                <c:pt idx="4">
                  <c:v>0</c:v>
                </c:pt>
                <c:pt idx="5">
                  <c:v>0</c:v>
                </c:pt>
                <c:pt idx="6">
                  <c:v>0</c:v>
                </c:pt>
                <c:pt idx="7">
                  <c:v>0</c:v>
                </c:pt>
                <c:pt idx="8">
                  <c:v>1</c:v>
                </c:pt>
                <c:pt idx="9">
                  <c:v>0</c:v>
                </c:pt>
                <c:pt idx="10">
                  <c:v>1</c:v>
                </c:pt>
                <c:pt idx="11">
                  <c:v>1</c:v>
                </c:pt>
                <c:pt idx="12">
                  <c:v>4</c:v>
                </c:pt>
                <c:pt idx="13">
                  <c:v>0</c:v>
                </c:pt>
                <c:pt idx="14">
                  <c:v>3</c:v>
                </c:pt>
                <c:pt idx="15">
                  <c:v>1</c:v>
                </c:pt>
                <c:pt idx="16">
                  <c:v>1</c:v>
                </c:pt>
                <c:pt idx="17">
                  <c:v>1</c:v>
                </c:pt>
                <c:pt idx="18">
                  <c:v>1</c:v>
                </c:pt>
                <c:pt idx="19">
                  <c:v>0</c:v>
                </c:pt>
                <c:pt idx="20">
                  <c:v>0</c:v>
                </c:pt>
                <c:pt idx="21">
                  <c:v>0</c:v>
                </c:pt>
                <c:pt idx="22">
                  <c:v>1</c:v>
                </c:pt>
                <c:pt idx="23">
                  <c:v>4</c:v>
                </c:pt>
                <c:pt idx="24">
                  <c:v>3</c:v>
                </c:pt>
                <c:pt idx="25">
                  <c:v>3</c:v>
                </c:pt>
                <c:pt idx="26">
                  <c:v>1</c:v>
                </c:pt>
                <c:pt idx="27">
                  <c:v>0</c:v>
                </c:pt>
                <c:pt idx="28">
                  <c:v>0</c:v>
                </c:pt>
                <c:pt idx="29">
                  <c:v>0</c:v>
                </c:pt>
                <c:pt idx="30">
                  <c:v>1</c:v>
                </c:pt>
                <c:pt idx="31">
                  <c:v>1</c:v>
                </c:pt>
                <c:pt idx="32">
                  <c:v>1</c:v>
                </c:pt>
                <c:pt idx="33">
                  <c:v>5</c:v>
                </c:pt>
                <c:pt idx="34">
                  <c:v>2</c:v>
                </c:pt>
                <c:pt idx="35">
                  <c:v>3</c:v>
                </c:pt>
                <c:pt idx="36">
                  <c:v>0</c:v>
                </c:pt>
                <c:pt idx="37">
                  <c:v>4</c:v>
                </c:pt>
                <c:pt idx="38">
                  <c:v>2</c:v>
                </c:pt>
                <c:pt idx="39">
                  <c:v>2</c:v>
                </c:pt>
                <c:pt idx="40">
                  <c:v>1</c:v>
                </c:pt>
                <c:pt idx="41">
                  <c:v>0</c:v>
                </c:pt>
                <c:pt idx="42">
                  <c:v>3</c:v>
                </c:pt>
                <c:pt idx="43">
                  <c:v>0</c:v>
                </c:pt>
                <c:pt idx="44">
                  <c:v>1</c:v>
                </c:pt>
                <c:pt idx="45">
                  <c:v>3</c:v>
                </c:pt>
                <c:pt idx="46">
                  <c:v>8</c:v>
                </c:pt>
                <c:pt idx="47">
                  <c:v>7</c:v>
                </c:pt>
                <c:pt idx="48">
                  <c:v>5</c:v>
                </c:pt>
                <c:pt idx="49">
                  <c:v>3</c:v>
                </c:pt>
                <c:pt idx="50">
                  <c:v>8</c:v>
                </c:pt>
                <c:pt idx="51">
                  <c:v>0</c:v>
                </c:pt>
                <c:pt idx="52">
                  <c:v>6</c:v>
                </c:pt>
                <c:pt idx="53">
                  <c:v>4</c:v>
                </c:pt>
                <c:pt idx="54">
                  <c:v>4</c:v>
                </c:pt>
                <c:pt idx="55">
                  <c:v>10</c:v>
                </c:pt>
                <c:pt idx="56">
                  <c:v>7</c:v>
                </c:pt>
                <c:pt idx="57">
                  <c:v>18</c:v>
                </c:pt>
                <c:pt idx="58">
                  <c:v>8</c:v>
                </c:pt>
                <c:pt idx="59">
                  <c:v>0</c:v>
                </c:pt>
              </c:numCache>
            </c:numRef>
          </c:yVal>
          <c:smooth val="1"/>
        </c:ser>
        <c:ser>
          <c:idx val="7"/>
          <c:order val="5"/>
          <c:tx>
            <c:strRef>
              <c:f>DEUTERATED!$I$1</c:f>
              <c:strCache>
                <c:ptCount val="1"/>
                <c:pt idx="0">
                  <c:v>GB</c:v>
                </c:pt>
              </c:strCache>
            </c:strRef>
          </c:tx>
          <c:spPr>
            <a:ln w="12700"/>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DEUTERATED!$I$2:$I$61</c:f>
              <c:numCache>
                <c:formatCode>0</c:formatCode>
                <c:ptCount val="60"/>
                <c:pt idx="0">
                  <c:v>1</c:v>
                </c:pt>
                <c:pt idx="1">
                  <c:v>5</c:v>
                </c:pt>
                <c:pt idx="2">
                  <c:v>3</c:v>
                </c:pt>
                <c:pt idx="3">
                  <c:v>3</c:v>
                </c:pt>
                <c:pt idx="4">
                  <c:v>1</c:v>
                </c:pt>
                <c:pt idx="5">
                  <c:v>0</c:v>
                </c:pt>
                <c:pt idx="6">
                  <c:v>0</c:v>
                </c:pt>
                <c:pt idx="7">
                  <c:v>1</c:v>
                </c:pt>
                <c:pt idx="8">
                  <c:v>1</c:v>
                </c:pt>
                <c:pt idx="9">
                  <c:v>2</c:v>
                </c:pt>
                <c:pt idx="10">
                  <c:v>0</c:v>
                </c:pt>
                <c:pt idx="11">
                  <c:v>6</c:v>
                </c:pt>
                <c:pt idx="12">
                  <c:v>1</c:v>
                </c:pt>
                <c:pt idx="13">
                  <c:v>6</c:v>
                </c:pt>
                <c:pt idx="14">
                  <c:v>2</c:v>
                </c:pt>
                <c:pt idx="15">
                  <c:v>6</c:v>
                </c:pt>
                <c:pt idx="16">
                  <c:v>5</c:v>
                </c:pt>
                <c:pt idx="17">
                  <c:v>3</c:v>
                </c:pt>
                <c:pt idx="18">
                  <c:v>3</c:v>
                </c:pt>
                <c:pt idx="19">
                  <c:v>7</c:v>
                </c:pt>
                <c:pt idx="20">
                  <c:v>2</c:v>
                </c:pt>
                <c:pt idx="21">
                  <c:v>1</c:v>
                </c:pt>
                <c:pt idx="22">
                  <c:v>0</c:v>
                </c:pt>
                <c:pt idx="23">
                  <c:v>4</c:v>
                </c:pt>
                <c:pt idx="24">
                  <c:v>6</c:v>
                </c:pt>
                <c:pt idx="25">
                  <c:v>2</c:v>
                </c:pt>
                <c:pt idx="26">
                  <c:v>2</c:v>
                </c:pt>
                <c:pt idx="27">
                  <c:v>0</c:v>
                </c:pt>
                <c:pt idx="28">
                  <c:v>3</c:v>
                </c:pt>
                <c:pt idx="29">
                  <c:v>1</c:v>
                </c:pt>
                <c:pt idx="30">
                  <c:v>1</c:v>
                </c:pt>
                <c:pt idx="31">
                  <c:v>2</c:v>
                </c:pt>
                <c:pt idx="32">
                  <c:v>1</c:v>
                </c:pt>
                <c:pt idx="33">
                  <c:v>1</c:v>
                </c:pt>
                <c:pt idx="34">
                  <c:v>1</c:v>
                </c:pt>
                <c:pt idx="35">
                  <c:v>0</c:v>
                </c:pt>
                <c:pt idx="36">
                  <c:v>0</c:v>
                </c:pt>
                <c:pt idx="37">
                  <c:v>0</c:v>
                </c:pt>
                <c:pt idx="38">
                  <c:v>1</c:v>
                </c:pt>
                <c:pt idx="39">
                  <c:v>0</c:v>
                </c:pt>
                <c:pt idx="40">
                  <c:v>2</c:v>
                </c:pt>
                <c:pt idx="41">
                  <c:v>1</c:v>
                </c:pt>
                <c:pt idx="42">
                  <c:v>0</c:v>
                </c:pt>
                <c:pt idx="43">
                  <c:v>1</c:v>
                </c:pt>
                <c:pt idx="44">
                  <c:v>0</c:v>
                </c:pt>
                <c:pt idx="45">
                  <c:v>0</c:v>
                </c:pt>
                <c:pt idx="46">
                  <c:v>0</c:v>
                </c:pt>
                <c:pt idx="47">
                  <c:v>1</c:v>
                </c:pt>
                <c:pt idx="48">
                  <c:v>1</c:v>
                </c:pt>
                <c:pt idx="49">
                  <c:v>0</c:v>
                </c:pt>
                <c:pt idx="50">
                  <c:v>1</c:v>
                </c:pt>
                <c:pt idx="51">
                  <c:v>1</c:v>
                </c:pt>
                <c:pt idx="52">
                  <c:v>0</c:v>
                </c:pt>
                <c:pt idx="53">
                  <c:v>1</c:v>
                </c:pt>
                <c:pt idx="54">
                  <c:v>0</c:v>
                </c:pt>
                <c:pt idx="55">
                  <c:v>1</c:v>
                </c:pt>
                <c:pt idx="56">
                  <c:v>1</c:v>
                </c:pt>
                <c:pt idx="57">
                  <c:v>2</c:v>
                </c:pt>
                <c:pt idx="58">
                  <c:v>2</c:v>
                </c:pt>
                <c:pt idx="59">
                  <c:v>0</c:v>
                </c:pt>
              </c:numCache>
            </c:numRef>
          </c:yVal>
          <c:smooth val="1"/>
        </c:ser>
        <c:ser>
          <c:idx val="8"/>
          <c:order val="6"/>
          <c:tx>
            <c:strRef>
              <c:f>DEUTERATED!$J$1</c:f>
              <c:strCache>
                <c:ptCount val="1"/>
                <c:pt idx="0">
                  <c:v>DE</c:v>
                </c:pt>
              </c:strCache>
            </c:strRef>
          </c:tx>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DEUTERATED!$J$2:$J$61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3</c:v>
                </c:pt>
                <c:pt idx="15">
                  <c:v>1</c:v>
                </c:pt>
                <c:pt idx="16">
                  <c:v>0</c:v>
                </c:pt>
                <c:pt idx="17">
                  <c:v>0</c:v>
                </c:pt>
                <c:pt idx="18">
                  <c:v>0</c:v>
                </c:pt>
                <c:pt idx="19">
                  <c:v>1</c:v>
                </c:pt>
                <c:pt idx="20">
                  <c:v>0</c:v>
                </c:pt>
                <c:pt idx="21">
                  <c:v>0</c:v>
                </c:pt>
                <c:pt idx="22">
                  <c:v>0</c:v>
                </c:pt>
                <c:pt idx="23">
                  <c:v>1</c:v>
                </c:pt>
                <c:pt idx="24">
                  <c:v>0</c:v>
                </c:pt>
                <c:pt idx="25">
                  <c:v>0</c:v>
                </c:pt>
                <c:pt idx="26">
                  <c:v>2</c:v>
                </c:pt>
                <c:pt idx="27">
                  <c:v>0</c:v>
                </c:pt>
                <c:pt idx="28">
                  <c:v>1</c:v>
                </c:pt>
                <c:pt idx="29">
                  <c:v>0</c:v>
                </c:pt>
                <c:pt idx="30">
                  <c:v>2</c:v>
                </c:pt>
                <c:pt idx="31">
                  <c:v>6</c:v>
                </c:pt>
                <c:pt idx="32">
                  <c:v>1</c:v>
                </c:pt>
                <c:pt idx="33">
                  <c:v>4</c:v>
                </c:pt>
                <c:pt idx="34">
                  <c:v>0</c:v>
                </c:pt>
                <c:pt idx="35">
                  <c:v>5</c:v>
                </c:pt>
                <c:pt idx="36">
                  <c:v>4</c:v>
                </c:pt>
                <c:pt idx="37">
                  <c:v>2</c:v>
                </c:pt>
                <c:pt idx="38">
                  <c:v>3</c:v>
                </c:pt>
                <c:pt idx="39">
                  <c:v>2</c:v>
                </c:pt>
                <c:pt idx="40">
                  <c:v>1</c:v>
                </c:pt>
                <c:pt idx="41">
                  <c:v>1</c:v>
                </c:pt>
                <c:pt idx="42">
                  <c:v>0</c:v>
                </c:pt>
                <c:pt idx="43">
                  <c:v>4</c:v>
                </c:pt>
                <c:pt idx="44">
                  <c:v>2</c:v>
                </c:pt>
                <c:pt idx="45">
                  <c:v>5</c:v>
                </c:pt>
                <c:pt idx="46">
                  <c:v>3</c:v>
                </c:pt>
                <c:pt idx="47">
                  <c:v>1</c:v>
                </c:pt>
                <c:pt idx="48">
                  <c:v>6</c:v>
                </c:pt>
                <c:pt idx="49">
                  <c:v>6</c:v>
                </c:pt>
                <c:pt idx="50">
                  <c:v>3</c:v>
                </c:pt>
                <c:pt idx="51">
                  <c:v>2</c:v>
                </c:pt>
                <c:pt idx="52">
                  <c:v>2</c:v>
                </c:pt>
                <c:pt idx="53">
                  <c:v>2</c:v>
                </c:pt>
                <c:pt idx="54">
                  <c:v>4</c:v>
                </c:pt>
                <c:pt idx="55">
                  <c:v>0</c:v>
                </c:pt>
                <c:pt idx="56">
                  <c:v>1</c:v>
                </c:pt>
                <c:pt idx="57">
                  <c:v>2</c:v>
                </c:pt>
                <c:pt idx="58">
                  <c:v>1</c:v>
                </c:pt>
                <c:pt idx="59">
                  <c:v>0</c:v>
                </c:pt>
              </c:numCache>
            </c:numRef>
          </c:yVal>
          <c:smooth val="1"/>
        </c:ser>
        <c:ser>
          <c:idx val="9"/>
          <c:order val="7"/>
          <c:tx>
            <c:strRef>
              <c:f>DEUTERATED!$K$1</c:f>
              <c:strCache>
                <c:ptCount val="1"/>
                <c:pt idx="0">
                  <c:v>AU</c:v>
                </c:pt>
              </c:strCache>
            </c:strRef>
          </c:tx>
          <c:spPr>
            <a:ln w="15875"/>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DEUTERATED!$K$2:$K$61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c:v>
                </c:pt>
                <c:pt idx="21">
                  <c:v>0</c:v>
                </c:pt>
                <c:pt idx="22">
                  <c:v>1</c:v>
                </c:pt>
                <c:pt idx="23">
                  <c:v>2</c:v>
                </c:pt>
                <c:pt idx="24">
                  <c:v>1</c:v>
                </c:pt>
                <c:pt idx="25">
                  <c:v>0</c:v>
                </c:pt>
                <c:pt idx="26">
                  <c:v>0</c:v>
                </c:pt>
                <c:pt idx="27">
                  <c:v>0</c:v>
                </c:pt>
                <c:pt idx="28">
                  <c:v>0</c:v>
                </c:pt>
                <c:pt idx="29">
                  <c:v>1</c:v>
                </c:pt>
                <c:pt idx="30">
                  <c:v>0</c:v>
                </c:pt>
                <c:pt idx="31">
                  <c:v>0</c:v>
                </c:pt>
                <c:pt idx="32">
                  <c:v>1</c:v>
                </c:pt>
                <c:pt idx="33">
                  <c:v>0</c:v>
                </c:pt>
                <c:pt idx="34">
                  <c:v>1</c:v>
                </c:pt>
                <c:pt idx="35">
                  <c:v>0</c:v>
                </c:pt>
                <c:pt idx="36">
                  <c:v>4</c:v>
                </c:pt>
                <c:pt idx="37">
                  <c:v>2</c:v>
                </c:pt>
                <c:pt idx="38">
                  <c:v>0</c:v>
                </c:pt>
                <c:pt idx="39">
                  <c:v>1</c:v>
                </c:pt>
                <c:pt idx="40">
                  <c:v>0</c:v>
                </c:pt>
                <c:pt idx="41">
                  <c:v>0</c:v>
                </c:pt>
                <c:pt idx="42">
                  <c:v>1</c:v>
                </c:pt>
                <c:pt idx="43">
                  <c:v>0</c:v>
                </c:pt>
                <c:pt idx="44">
                  <c:v>0</c:v>
                </c:pt>
                <c:pt idx="45">
                  <c:v>4</c:v>
                </c:pt>
                <c:pt idx="46">
                  <c:v>7</c:v>
                </c:pt>
                <c:pt idx="47">
                  <c:v>6</c:v>
                </c:pt>
                <c:pt idx="48">
                  <c:v>0</c:v>
                </c:pt>
                <c:pt idx="49">
                  <c:v>1</c:v>
                </c:pt>
                <c:pt idx="50">
                  <c:v>5</c:v>
                </c:pt>
                <c:pt idx="51">
                  <c:v>2</c:v>
                </c:pt>
                <c:pt idx="52">
                  <c:v>2</c:v>
                </c:pt>
                <c:pt idx="53">
                  <c:v>1</c:v>
                </c:pt>
                <c:pt idx="54">
                  <c:v>1</c:v>
                </c:pt>
                <c:pt idx="55">
                  <c:v>4</c:v>
                </c:pt>
                <c:pt idx="56">
                  <c:v>9</c:v>
                </c:pt>
                <c:pt idx="57">
                  <c:v>5</c:v>
                </c:pt>
                <c:pt idx="58">
                  <c:v>16</c:v>
                </c:pt>
                <c:pt idx="59">
                  <c:v>4</c:v>
                </c:pt>
              </c:numCache>
            </c:numRef>
          </c:yVal>
          <c:smooth val="1"/>
        </c:ser>
        <c:ser>
          <c:idx val="10"/>
          <c:order val="8"/>
          <c:tx>
            <c:strRef>
              <c:f>DEUTERATED!$L$1</c:f>
              <c:strCache>
                <c:ptCount val="1"/>
                <c:pt idx="0">
                  <c:v>RU</c:v>
                </c:pt>
              </c:strCache>
            </c:strRef>
          </c:tx>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DEUTERATED!$L$2:$L$61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c:v>
                </c:pt>
                <c:pt idx="38">
                  <c:v>3</c:v>
                </c:pt>
                <c:pt idx="39">
                  <c:v>0</c:v>
                </c:pt>
                <c:pt idx="40">
                  <c:v>0</c:v>
                </c:pt>
                <c:pt idx="41">
                  <c:v>2</c:v>
                </c:pt>
                <c:pt idx="42">
                  <c:v>0</c:v>
                </c:pt>
                <c:pt idx="43">
                  <c:v>1</c:v>
                </c:pt>
                <c:pt idx="44">
                  <c:v>3</c:v>
                </c:pt>
                <c:pt idx="45">
                  <c:v>1</c:v>
                </c:pt>
                <c:pt idx="46">
                  <c:v>1</c:v>
                </c:pt>
                <c:pt idx="47">
                  <c:v>2</c:v>
                </c:pt>
                <c:pt idx="48">
                  <c:v>6</c:v>
                </c:pt>
                <c:pt idx="49">
                  <c:v>5</c:v>
                </c:pt>
                <c:pt idx="50">
                  <c:v>3</c:v>
                </c:pt>
                <c:pt idx="51">
                  <c:v>3</c:v>
                </c:pt>
                <c:pt idx="52">
                  <c:v>6</c:v>
                </c:pt>
                <c:pt idx="53">
                  <c:v>0</c:v>
                </c:pt>
                <c:pt idx="54">
                  <c:v>2</c:v>
                </c:pt>
                <c:pt idx="55">
                  <c:v>2</c:v>
                </c:pt>
                <c:pt idx="56">
                  <c:v>0</c:v>
                </c:pt>
                <c:pt idx="57">
                  <c:v>6</c:v>
                </c:pt>
                <c:pt idx="58">
                  <c:v>5</c:v>
                </c:pt>
                <c:pt idx="59">
                  <c:v>5</c:v>
                </c:pt>
              </c:numCache>
            </c:numRef>
          </c:yVal>
          <c:smooth val="1"/>
        </c:ser>
        <c:ser>
          <c:idx val="11"/>
          <c:order val="9"/>
          <c:tx>
            <c:strRef>
              <c:f>DEUTERATED!$M$1</c:f>
              <c:strCache>
                <c:ptCount val="1"/>
                <c:pt idx="0">
                  <c:v>FR</c:v>
                </c:pt>
              </c:strCache>
            </c:strRef>
          </c:tx>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DEUTERATED!$M$2:$M$61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2</c:v>
                </c:pt>
                <c:pt idx="17">
                  <c:v>0</c:v>
                </c:pt>
                <c:pt idx="18">
                  <c:v>0</c:v>
                </c:pt>
                <c:pt idx="19">
                  <c:v>2</c:v>
                </c:pt>
                <c:pt idx="20">
                  <c:v>0</c:v>
                </c:pt>
                <c:pt idx="21">
                  <c:v>1</c:v>
                </c:pt>
                <c:pt idx="22">
                  <c:v>1</c:v>
                </c:pt>
                <c:pt idx="23">
                  <c:v>0</c:v>
                </c:pt>
                <c:pt idx="24">
                  <c:v>2</c:v>
                </c:pt>
                <c:pt idx="25">
                  <c:v>4</c:v>
                </c:pt>
                <c:pt idx="26">
                  <c:v>3</c:v>
                </c:pt>
                <c:pt idx="27">
                  <c:v>3</c:v>
                </c:pt>
                <c:pt idx="28">
                  <c:v>1</c:v>
                </c:pt>
                <c:pt idx="29">
                  <c:v>2</c:v>
                </c:pt>
                <c:pt idx="30">
                  <c:v>2</c:v>
                </c:pt>
                <c:pt idx="31">
                  <c:v>0</c:v>
                </c:pt>
                <c:pt idx="32">
                  <c:v>0</c:v>
                </c:pt>
                <c:pt idx="33">
                  <c:v>2</c:v>
                </c:pt>
                <c:pt idx="34">
                  <c:v>1</c:v>
                </c:pt>
                <c:pt idx="35">
                  <c:v>3</c:v>
                </c:pt>
                <c:pt idx="36">
                  <c:v>0</c:v>
                </c:pt>
                <c:pt idx="37">
                  <c:v>1</c:v>
                </c:pt>
                <c:pt idx="38">
                  <c:v>0</c:v>
                </c:pt>
                <c:pt idx="39">
                  <c:v>2</c:v>
                </c:pt>
                <c:pt idx="40">
                  <c:v>2</c:v>
                </c:pt>
                <c:pt idx="41">
                  <c:v>0</c:v>
                </c:pt>
                <c:pt idx="42">
                  <c:v>2</c:v>
                </c:pt>
                <c:pt idx="43">
                  <c:v>1</c:v>
                </c:pt>
                <c:pt idx="44">
                  <c:v>2</c:v>
                </c:pt>
                <c:pt idx="45">
                  <c:v>1</c:v>
                </c:pt>
                <c:pt idx="46">
                  <c:v>0</c:v>
                </c:pt>
                <c:pt idx="47">
                  <c:v>1</c:v>
                </c:pt>
                <c:pt idx="48">
                  <c:v>1</c:v>
                </c:pt>
                <c:pt idx="49">
                  <c:v>2</c:v>
                </c:pt>
                <c:pt idx="50">
                  <c:v>1</c:v>
                </c:pt>
                <c:pt idx="51">
                  <c:v>1</c:v>
                </c:pt>
                <c:pt idx="52">
                  <c:v>0</c:v>
                </c:pt>
                <c:pt idx="53">
                  <c:v>1</c:v>
                </c:pt>
                <c:pt idx="54">
                  <c:v>0</c:v>
                </c:pt>
                <c:pt idx="55">
                  <c:v>0</c:v>
                </c:pt>
                <c:pt idx="56">
                  <c:v>1</c:v>
                </c:pt>
                <c:pt idx="57">
                  <c:v>1</c:v>
                </c:pt>
                <c:pt idx="58">
                  <c:v>6</c:v>
                </c:pt>
                <c:pt idx="59">
                  <c:v>0</c:v>
                </c:pt>
              </c:numCache>
            </c:numRef>
          </c:yVal>
          <c:smooth val="1"/>
        </c:ser>
        <c:ser>
          <c:idx val="12"/>
          <c:order val="10"/>
          <c:tx>
            <c:strRef>
              <c:f>DEUTERATED!$N$1</c:f>
              <c:strCache>
                <c:ptCount val="1"/>
                <c:pt idx="0">
                  <c:v>TW</c:v>
                </c:pt>
              </c:strCache>
            </c:strRef>
          </c:tx>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DEUTERATED!$N$2:$N$61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0</c:v>
                </c:pt>
                <c:pt idx="45">
                  <c:v>0</c:v>
                </c:pt>
                <c:pt idx="46">
                  <c:v>0</c:v>
                </c:pt>
                <c:pt idx="47">
                  <c:v>2</c:v>
                </c:pt>
                <c:pt idx="48">
                  <c:v>1</c:v>
                </c:pt>
                <c:pt idx="49">
                  <c:v>0</c:v>
                </c:pt>
                <c:pt idx="50">
                  <c:v>1</c:v>
                </c:pt>
                <c:pt idx="51">
                  <c:v>5</c:v>
                </c:pt>
                <c:pt idx="52">
                  <c:v>1</c:v>
                </c:pt>
                <c:pt idx="53">
                  <c:v>6</c:v>
                </c:pt>
                <c:pt idx="54">
                  <c:v>10</c:v>
                </c:pt>
                <c:pt idx="55">
                  <c:v>6</c:v>
                </c:pt>
                <c:pt idx="56">
                  <c:v>5</c:v>
                </c:pt>
                <c:pt idx="57">
                  <c:v>4</c:v>
                </c:pt>
                <c:pt idx="58">
                  <c:v>0</c:v>
                </c:pt>
                <c:pt idx="59">
                  <c:v>2</c:v>
                </c:pt>
              </c:numCache>
            </c:numRef>
          </c:yVal>
          <c:smooth val="1"/>
        </c:ser>
        <c:ser>
          <c:idx val="13"/>
          <c:order val="11"/>
          <c:tx>
            <c:strRef>
              <c:f>DEUTERATED!$O$1</c:f>
              <c:strCache>
                <c:ptCount val="1"/>
                <c:pt idx="0">
                  <c:v>NZ</c:v>
                </c:pt>
              </c:strCache>
            </c:strRef>
          </c:tx>
          <c:spPr>
            <a:ln w="9525"/>
          </c:spPr>
          <c:marker>
            <c:symbol val="none"/>
          </c:marker>
          <c:xVal>
            <c:numRef>
              <c:f>DEUTERATED!$A$2:$A$61</c:f>
              <c:numCache>
                <c:formatCode>General</c:formatCode>
                <c:ptCount val="60"/>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numCache>
            </c:numRef>
          </c:xVal>
          <c:yVal>
            <c:numRef>
              <c:f>DEUTERATED!$O$2:$O$61</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0</c:v>
                </c:pt>
                <c:pt idx="23">
                  <c:v>0</c:v>
                </c:pt>
                <c:pt idx="24">
                  <c:v>0</c:v>
                </c:pt>
                <c:pt idx="25">
                  <c:v>0</c:v>
                </c:pt>
                <c:pt idx="26">
                  <c:v>0</c:v>
                </c:pt>
                <c:pt idx="27">
                  <c:v>0</c:v>
                </c:pt>
                <c:pt idx="28">
                  <c:v>0</c:v>
                </c:pt>
                <c:pt idx="29">
                  <c:v>0</c:v>
                </c:pt>
                <c:pt idx="30">
                  <c:v>0</c:v>
                </c:pt>
                <c:pt idx="31">
                  <c:v>1</c:v>
                </c:pt>
                <c:pt idx="32">
                  <c:v>0</c:v>
                </c:pt>
                <c:pt idx="33">
                  <c:v>0</c:v>
                </c:pt>
                <c:pt idx="34">
                  <c:v>0</c:v>
                </c:pt>
                <c:pt idx="35">
                  <c:v>1</c:v>
                </c:pt>
                <c:pt idx="36">
                  <c:v>0</c:v>
                </c:pt>
                <c:pt idx="37">
                  <c:v>0</c:v>
                </c:pt>
                <c:pt idx="38">
                  <c:v>0</c:v>
                </c:pt>
                <c:pt idx="39">
                  <c:v>0</c:v>
                </c:pt>
                <c:pt idx="40">
                  <c:v>0</c:v>
                </c:pt>
                <c:pt idx="41">
                  <c:v>1</c:v>
                </c:pt>
                <c:pt idx="42">
                  <c:v>0</c:v>
                </c:pt>
                <c:pt idx="43">
                  <c:v>0</c:v>
                </c:pt>
                <c:pt idx="44">
                  <c:v>1</c:v>
                </c:pt>
                <c:pt idx="45">
                  <c:v>0</c:v>
                </c:pt>
                <c:pt idx="46">
                  <c:v>1</c:v>
                </c:pt>
                <c:pt idx="47">
                  <c:v>1</c:v>
                </c:pt>
                <c:pt idx="48">
                  <c:v>2</c:v>
                </c:pt>
                <c:pt idx="49">
                  <c:v>4</c:v>
                </c:pt>
                <c:pt idx="50">
                  <c:v>0</c:v>
                </c:pt>
                <c:pt idx="51">
                  <c:v>1</c:v>
                </c:pt>
                <c:pt idx="52">
                  <c:v>0</c:v>
                </c:pt>
                <c:pt idx="53">
                  <c:v>2</c:v>
                </c:pt>
                <c:pt idx="54">
                  <c:v>3</c:v>
                </c:pt>
                <c:pt idx="55">
                  <c:v>1</c:v>
                </c:pt>
                <c:pt idx="56">
                  <c:v>4</c:v>
                </c:pt>
                <c:pt idx="57">
                  <c:v>1</c:v>
                </c:pt>
                <c:pt idx="58">
                  <c:v>4</c:v>
                </c:pt>
                <c:pt idx="59">
                  <c:v>1</c:v>
                </c:pt>
              </c:numCache>
            </c:numRef>
          </c:yVal>
          <c:smooth val="1"/>
        </c:ser>
        <c:axId val="49874048"/>
        <c:axId val="49875968"/>
      </c:scatterChart>
      <c:valAx>
        <c:axId val="49874048"/>
        <c:scaling>
          <c:orientation val="minMax"/>
        </c:scaling>
        <c:axPos val="b"/>
        <c:title>
          <c:tx>
            <c:rich>
              <a:bodyPr/>
              <a:lstStyle/>
              <a:p>
                <a:pPr>
                  <a:defRPr/>
                </a:pPr>
                <a:r>
                  <a:rPr lang="en-US"/>
                  <a:t>Year</a:t>
                </a:r>
              </a:p>
            </c:rich>
          </c:tx>
          <c:layout/>
        </c:title>
        <c:numFmt formatCode="General" sourceLinked="1"/>
        <c:majorTickMark val="none"/>
        <c:tickLblPos val="nextTo"/>
        <c:txPr>
          <a:bodyPr rot="-3600000" vert="horz"/>
          <a:lstStyle/>
          <a:p>
            <a:pPr>
              <a:defRPr sz="1000" b="0" i="0" u="none" strike="noStrike" baseline="0">
                <a:solidFill>
                  <a:srgbClr val="000000"/>
                </a:solidFill>
                <a:latin typeface="Calibri"/>
                <a:ea typeface="Calibri"/>
                <a:cs typeface="Calibri"/>
              </a:defRPr>
            </a:pPr>
            <a:endParaRPr lang="fa-IR"/>
          </a:p>
        </c:txPr>
        <c:crossAx val="49875968"/>
        <c:crosses val="autoZero"/>
        <c:crossBetween val="midCat"/>
        <c:majorUnit val="4"/>
      </c:valAx>
      <c:valAx>
        <c:axId val="49875968"/>
        <c:scaling>
          <c:orientation val="minMax"/>
          <c:min val="0"/>
        </c:scaling>
        <c:axPos val="l"/>
        <c:majorGridlines/>
        <c:title>
          <c:tx>
            <c:rich>
              <a:bodyPr/>
              <a:lstStyle/>
              <a:p>
                <a:pPr>
                  <a:defRPr/>
                </a:pPr>
                <a:r>
                  <a:rPr lang="en-US"/>
                  <a:t>Number of patents</a:t>
                </a:r>
              </a:p>
            </c:rich>
          </c:tx>
          <c:layout>
            <c:manualLayout>
              <c:xMode val="edge"/>
              <c:yMode val="edge"/>
              <c:x val="2.0914953936768815E-2"/>
              <c:y val="0.31493785703257682"/>
            </c:manualLayout>
          </c:layout>
        </c:title>
        <c:numFmt formatCode="General" sourceLinked="1"/>
        <c:majorTickMark val="none"/>
        <c:tickLblPos val="nextTo"/>
        <c:crossAx val="49874048"/>
        <c:crosses val="autoZero"/>
        <c:crossBetween val="midCat"/>
      </c:valAx>
      <c:spPr>
        <a:solidFill>
          <a:schemeClr val="lt1"/>
        </a:solidFill>
        <a:ln w="6350" cap="flat" cmpd="sng" algn="ctr">
          <a:solidFill>
            <a:schemeClr val="dk1"/>
          </a:solidFill>
          <a:prstDash val="solid"/>
        </a:ln>
        <a:effectLst/>
      </c:spPr>
    </c:plotArea>
    <c:legend>
      <c:legendPos val="r"/>
      <c:layout>
        <c:manualLayout>
          <c:xMode val="edge"/>
          <c:yMode val="edge"/>
          <c:x val="0.86124753787969155"/>
          <c:y val="0.14886444341516156"/>
          <c:w val="0.12421581766240455"/>
          <c:h val="0.70913385826771669"/>
        </c:manualLayout>
      </c:layout>
      <c:spPr>
        <a:ln w="12700" cmpd="dbl">
          <a:prstDash val="sysDash"/>
        </a:ln>
      </c:spPr>
    </c:legend>
    <c:plotVisOnly val="1"/>
    <c:dispBlanksAs val="gap"/>
  </c:chart>
  <c:spPr>
    <a:solidFill>
      <a:schemeClr val="lt1"/>
    </a:solidFill>
    <a:ln w="9525" cap="flat" cmpd="sng" algn="ctr">
      <a:solidFill>
        <a:schemeClr val="accent1"/>
      </a:solidFill>
      <a:prstDash val="solid"/>
    </a:ln>
    <a:effectLst/>
  </c:spPr>
  <c:txPr>
    <a:bodyPr/>
    <a:lstStyle/>
    <a:p>
      <a:pPr>
        <a:defRPr>
          <a:solidFill>
            <a:schemeClr val="dk1"/>
          </a:solidFill>
          <a:latin typeface="+mn-lt"/>
          <a:ea typeface="+mn-ea"/>
          <a:cs typeface="+mn-cs"/>
        </a:defRPr>
      </a:pPr>
      <a:endParaRPr lang="fa-I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a-IR"/>
  <c:chart>
    <c:title>
      <c:tx>
        <c:rich>
          <a:bodyPr/>
          <a:lstStyle/>
          <a:p>
            <a:pPr>
              <a:defRPr/>
            </a:pPr>
            <a:r>
              <a:rPr lang="en-US" sz="1100">
                <a:latin typeface="Times New Roman" pitchFamily="18" charset="0"/>
                <a:cs typeface="Times New Roman" pitchFamily="18" charset="0"/>
              </a:rPr>
              <a:t>China, South Korea and Japan</a:t>
            </a:r>
          </a:p>
        </c:rich>
      </c:tx>
      <c:layout>
        <c:manualLayout>
          <c:xMode val="edge"/>
          <c:yMode val="edge"/>
          <c:x val="0.24543044619422605"/>
          <c:y val="2.7777777777777821E-2"/>
        </c:manualLayout>
      </c:layout>
    </c:title>
    <c:plotArea>
      <c:layout>
        <c:manualLayout>
          <c:layoutTarget val="inner"/>
          <c:xMode val="edge"/>
          <c:yMode val="edge"/>
          <c:x val="0.13089129483814524"/>
          <c:y val="0.1516090696996209"/>
          <c:w val="0.67645559930008803"/>
          <c:h val="0.63423957421988986"/>
        </c:manualLayout>
      </c:layout>
      <c:scatterChart>
        <c:scatterStyle val="smoothMarker"/>
        <c:ser>
          <c:idx val="0"/>
          <c:order val="0"/>
          <c:tx>
            <c:v>China</c:v>
          </c:tx>
          <c:marker>
            <c:symbol val="none"/>
          </c:marker>
          <c:xVal>
            <c:numRef>
              <c:f>'[DRUG &amp; DEUTERATED &amp;  APPLICATION.xls]DEUTERATED DRUGS'!$A:$A</c:f>
              <c:numCache>
                <c:formatCode>0</c:formatCode>
                <c:ptCount val="65536"/>
                <c:pt idx="0">
                  <c:v>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xVal>
          <c:yVal>
            <c:numRef>
              <c:f>'[DRUG &amp; DEUTERATED &amp;  APPLICATION.xls]DEUTERATED DRUGS'!$D:$D</c:f>
              <c:numCache>
                <c:formatCode>0</c:formatCode>
                <c:ptCount val="655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0</c:v>
                </c:pt>
                <c:pt idx="29">
                  <c:v>0</c:v>
                </c:pt>
                <c:pt idx="30">
                  <c:v>0</c:v>
                </c:pt>
                <c:pt idx="31">
                  <c:v>1</c:v>
                </c:pt>
                <c:pt idx="32">
                  <c:v>0</c:v>
                </c:pt>
                <c:pt idx="33">
                  <c:v>0</c:v>
                </c:pt>
                <c:pt idx="34">
                  <c:v>3</c:v>
                </c:pt>
                <c:pt idx="35">
                  <c:v>3</c:v>
                </c:pt>
                <c:pt idx="36">
                  <c:v>0</c:v>
                </c:pt>
                <c:pt idx="37">
                  <c:v>0</c:v>
                </c:pt>
                <c:pt idx="38">
                  <c:v>1</c:v>
                </c:pt>
                <c:pt idx="39">
                  <c:v>4</c:v>
                </c:pt>
                <c:pt idx="40">
                  <c:v>6</c:v>
                </c:pt>
                <c:pt idx="41">
                  <c:v>9</c:v>
                </c:pt>
                <c:pt idx="42">
                  <c:v>9</c:v>
                </c:pt>
                <c:pt idx="43">
                  <c:v>13</c:v>
                </c:pt>
                <c:pt idx="44">
                  <c:v>23</c:v>
                </c:pt>
                <c:pt idx="45">
                  <c:v>24</c:v>
                </c:pt>
              </c:numCache>
            </c:numRef>
          </c:yVal>
          <c:smooth val="1"/>
        </c:ser>
        <c:ser>
          <c:idx val="1"/>
          <c:order val="1"/>
          <c:tx>
            <c:v>South Korea</c:v>
          </c:tx>
          <c:marker>
            <c:symbol val="none"/>
          </c:marker>
          <c:xVal>
            <c:numRef>
              <c:f>'[DRUG &amp; DEUTERATED &amp;  APPLICATION.xls]DEUTERATED DRUGS'!$A:$A</c:f>
              <c:numCache>
                <c:formatCode>0</c:formatCode>
                <c:ptCount val="65536"/>
                <c:pt idx="0">
                  <c:v>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xVal>
          <c:yVal>
            <c:numRef>
              <c:f>'[DRUG &amp; DEUTERATED &amp;  APPLICATION.xls]DEUTERATED DRUGS'!$G:$G</c:f>
              <c:numCache>
                <c:formatCode>0</c:formatCode>
                <c:ptCount val="655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1</c:v>
                </c:pt>
                <c:pt idx="36">
                  <c:v>1</c:v>
                </c:pt>
                <c:pt idx="37">
                  <c:v>0</c:v>
                </c:pt>
                <c:pt idx="38">
                  <c:v>1</c:v>
                </c:pt>
                <c:pt idx="39">
                  <c:v>2</c:v>
                </c:pt>
                <c:pt idx="40">
                  <c:v>1</c:v>
                </c:pt>
                <c:pt idx="41">
                  <c:v>1</c:v>
                </c:pt>
                <c:pt idx="42">
                  <c:v>1</c:v>
                </c:pt>
                <c:pt idx="43">
                  <c:v>4</c:v>
                </c:pt>
                <c:pt idx="44">
                  <c:v>7</c:v>
                </c:pt>
                <c:pt idx="45">
                  <c:v>7</c:v>
                </c:pt>
              </c:numCache>
            </c:numRef>
          </c:yVal>
          <c:smooth val="1"/>
        </c:ser>
        <c:axId val="49848320"/>
        <c:axId val="49850240"/>
      </c:scatterChart>
      <c:valAx>
        <c:axId val="49848320"/>
        <c:scaling>
          <c:orientation val="minMax"/>
          <c:max val="2016"/>
          <c:min val="1971"/>
        </c:scaling>
        <c:axPos val="b"/>
        <c:title>
          <c:tx>
            <c:rich>
              <a:bodyPr/>
              <a:lstStyle/>
              <a:p>
                <a:pPr>
                  <a:defRPr/>
                </a:pPr>
                <a:r>
                  <a:rPr lang="en-US"/>
                  <a:t>Year</a:t>
                </a:r>
              </a:p>
            </c:rich>
          </c:tx>
          <c:layout/>
        </c:title>
        <c:numFmt formatCode="0" sourceLinked="1"/>
        <c:majorTickMark val="none"/>
        <c:tickLblPos val="nextTo"/>
        <c:crossAx val="49850240"/>
        <c:crosses val="autoZero"/>
        <c:crossBetween val="midCat"/>
      </c:valAx>
      <c:valAx>
        <c:axId val="49850240"/>
        <c:scaling>
          <c:orientation val="minMax"/>
          <c:max val="26"/>
          <c:min val="0"/>
        </c:scaling>
        <c:axPos val="l"/>
        <c:majorGridlines/>
        <c:title>
          <c:tx>
            <c:rich>
              <a:bodyPr/>
              <a:lstStyle/>
              <a:p>
                <a:pPr>
                  <a:defRPr/>
                </a:pPr>
                <a:r>
                  <a:rPr lang="en-US"/>
                  <a:t>Patents</a:t>
                </a:r>
              </a:p>
            </c:rich>
          </c:tx>
          <c:layout/>
        </c:title>
        <c:numFmt formatCode="0" sourceLinked="1"/>
        <c:majorTickMark val="none"/>
        <c:tickLblPos val="nextTo"/>
        <c:crossAx val="49848320"/>
        <c:crosses val="autoZero"/>
        <c:crossBetween val="midCat"/>
      </c:valAx>
      <c:spPr>
        <a:solidFill>
          <a:schemeClr val="lt1"/>
        </a:solidFill>
        <a:ln w="25400" cap="flat" cmpd="sng" algn="ctr">
          <a:solidFill>
            <a:schemeClr val="dk1"/>
          </a:solidFill>
          <a:prstDash val="solid"/>
        </a:ln>
        <a:effectLst/>
      </c:spPr>
    </c:plotArea>
    <c:legend>
      <c:legendPos val="r"/>
      <c:layout>
        <c:manualLayout>
          <c:xMode val="edge"/>
          <c:yMode val="edge"/>
          <c:x val="0.83018044619422571"/>
          <c:y val="0.32686606882473079"/>
          <c:w val="0.15315288713910771"/>
          <c:h val="0.40480934674832314"/>
        </c:manualLayout>
      </c:layout>
      <c:txPr>
        <a:bodyPr/>
        <a:lstStyle/>
        <a:p>
          <a:pPr>
            <a:defRPr sz="800">
              <a:latin typeface="Times New Roman" pitchFamily="18" charset="0"/>
              <a:cs typeface="Times New Roman" pitchFamily="18" charset="0"/>
            </a:defRPr>
          </a:pPr>
          <a:endParaRPr lang="fa-IR"/>
        </a:p>
      </c:txPr>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fa-IR"/>
    </a:p>
  </c:txPr>
  <c:externalData r:id="rId1"/>
</c:chartSpace>
</file>

<file path=ppt/diagrams/_rels/data2.xml.rels><?xml version="1.0" encoding="UTF-8" standalone="yes"?>
<Relationships xmlns="http://schemas.openxmlformats.org/package/2006/relationships"><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4F12A-C530-4AD0-BF6E-08000A1FBEDE}" type="doc">
      <dgm:prSet loTypeId="urn:microsoft.com/office/officeart/2005/8/layout/chevron2" loCatId="list" qsTypeId="urn:microsoft.com/office/officeart/2005/8/quickstyle/3d3" qsCatId="3D" csTypeId="urn:microsoft.com/office/officeart/2005/8/colors/accent0_3" csCatId="mainScheme" phldr="1"/>
      <dgm:spPr/>
      <dgm:t>
        <a:bodyPr/>
        <a:lstStyle/>
        <a:p>
          <a:endParaRPr lang="en-US"/>
        </a:p>
      </dgm:t>
    </dgm:pt>
    <dgm:pt modelId="{245B7D4F-E66C-4F78-B070-6650A9605932}">
      <dgm:prSet phldrT="[Text]" custT="1"/>
      <dgm:spPr/>
      <dgm:t>
        <a:bodyPr/>
        <a:lstStyle/>
        <a:p>
          <a:r>
            <a:rPr lang="en-US" sz="1600" dirty="0" smtClean="0">
              <a:latin typeface="Times New Roman" pitchFamily="18" charset="0"/>
              <a:cs typeface="Times New Roman" pitchFamily="18" charset="0"/>
            </a:rPr>
            <a:t>1</a:t>
          </a:r>
          <a:endParaRPr lang="en-US" sz="1600" dirty="0">
            <a:latin typeface="Times New Roman" pitchFamily="18" charset="0"/>
            <a:cs typeface="Times New Roman" pitchFamily="18" charset="0"/>
          </a:endParaRPr>
        </a:p>
      </dgm:t>
    </dgm:pt>
    <dgm:pt modelId="{7323FD13-6DEB-43D8-BC98-DB63415B78FB}" type="parTrans" cxnId="{F6041D09-C5B1-4E32-B501-8B9E98F86A41}">
      <dgm:prSet/>
      <dgm:spPr/>
      <dgm:t>
        <a:bodyPr/>
        <a:lstStyle/>
        <a:p>
          <a:endParaRPr lang="en-US">
            <a:latin typeface="Times New Roman" pitchFamily="18" charset="0"/>
            <a:cs typeface="Times New Roman" pitchFamily="18" charset="0"/>
          </a:endParaRPr>
        </a:p>
      </dgm:t>
    </dgm:pt>
    <dgm:pt modelId="{0F0FD24E-97CE-4F79-A3A7-AD32C10BE2A0}" type="sibTrans" cxnId="{F6041D09-C5B1-4E32-B501-8B9E98F86A41}">
      <dgm:prSet/>
      <dgm:spPr/>
      <dgm:t>
        <a:bodyPr/>
        <a:lstStyle/>
        <a:p>
          <a:endParaRPr lang="en-US">
            <a:latin typeface="Times New Roman" pitchFamily="18" charset="0"/>
            <a:cs typeface="Times New Roman" pitchFamily="18" charset="0"/>
          </a:endParaRPr>
        </a:p>
      </dgm:t>
    </dgm:pt>
    <dgm:pt modelId="{28DE3C8B-1506-4149-BA32-95E7F14536E5}">
      <dgm:prSet phldrT="[Text]" custT="1"/>
      <dgm:spPr/>
      <dgm:t>
        <a:bodyPr/>
        <a:lstStyle/>
        <a:p>
          <a:r>
            <a:rPr lang="en-US" sz="1600" dirty="0" smtClean="0">
              <a:latin typeface="Times New Roman" pitchFamily="18" charset="0"/>
              <a:cs typeface="Times New Roman" pitchFamily="18" charset="0"/>
            </a:rPr>
            <a:t>Introduction </a:t>
          </a:r>
          <a:endParaRPr lang="en-US" sz="1600" dirty="0">
            <a:latin typeface="Times New Roman" pitchFamily="18" charset="0"/>
            <a:cs typeface="Times New Roman" pitchFamily="18" charset="0"/>
          </a:endParaRPr>
        </a:p>
      </dgm:t>
    </dgm:pt>
    <dgm:pt modelId="{F0A0225C-1E92-449D-960B-62C05FA5AAB2}" type="parTrans" cxnId="{F1D92D36-5E1C-4D34-BF5F-D432D8D51110}">
      <dgm:prSet/>
      <dgm:spPr/>
      <dgm:t>
        <a:bodyPr/>
        <a:lstStyle/>
        <a:p>
          <a:endParaRPr lang="en-US">
            <a:latin typeface="Times New Roman" pitchFamily="18" charset="0"/>
            <a:cs typeface="Times New Roman" pitchFamily="18" charset="0"/>
          </a:endParaRPr>
        </a:p>
      </dgm:t>
    </dgm:pt>
    <dgm:pt modelId="{2D766F61-7517-4DB8-9D52-CA53DD906C25}" type="sibTrans" cxnId="{F1D92D36-5E1C-4D34-BF5F-D432D8D51110}">
      <dgm:prSet/>
      <dgm:spPr/>
      <dgm:t>
        <a:bodyPr/>
        <a:lstStyle/>
        <a:p>
          <a:endParaRPr lang="en-US">
            <a:latin typeface="Times New Roman" pitchFamily="18" charset="0"/>
            <a:cs typeface="Times New Roman" pitchFamily="18" charset="0"/>
          </a:endParaRPr>
        </a:p>
      </dgm:t>
    </dgm:pt>
    <dgm:pt modelId="{B75DD364-3DFF-4DD1-9203-348B0714F24A}">
      <dgm:prSet phldrT="[Text]" custT="1"/>
      <dgm:spPr/>
      <dgm:t>
        <a:bodyPr/>
        <a:lstStyle/>
        <a:p>
          <a:r>
            <a:rPr lang="en-US" sz="1600" dirty="0" smtClean="0">
              <a:latin typeface="Times New Roman" pitchFamily="18" charset="0"/>
              <a:cs typeface="Times New Roman" pitchFamily="18" charset="0"/>
            </a:rPr>
            <a:t>2</a:t>
          </a:r>
          <a:endParaRPr lang="en-US" sz="1600" dirty="0">
            <a:latin typeface="Times New Roman" pitchFamily="18" charset="0"/>
            <a:cs typeface="Times New Roman" pitchFamily="18" charset="0"/>
          </a:endParaRPr>
        </a:p>
      </dgm:t>
    </dgm:pt>
    <dgm:pt modelId="{3F580E39-D99E-4678-8B66-EC03482146F4}" type="parTrans" cxnId="{D2CC44F5-FFB4-4524-9AC1-6A650783D9A7}">
      <dgm:prSet/>
      <dgm:spPr/>
      <dgm:t>
        <a:bodyPr/>
        <a:lstStyle/>
        <a:p>
          <a:endParaRPr lang="en-US">
            <a:latin typeface="Times New Roman" pitchFamily="18" charset="0"/>
            <a:cs typeface="Times New Roman" pitchFamily="18" charset="0"/>
          </a:endParaRPr>
        </a:p>
      </dgm:t>
    </dgm:pt>
    <dgm:pt modelId="{53E3F567-0992-45A2-9BF0-76D6E07E201C}" type="sibTrans" cxnId="{D2CC44F5-FFB4-4524-9AC1-6A650783D9A7}">
      <dgm:prSet/>
      <dgm:spPr/>
      <dgm:t>
        <a:bodyPr/>
        <a:lstStyle/>
        <a:p>
          <a:endParaRPr lang="en-US">
            <a:latin typeface="Times New Roman" pitchFamily="18" charset="0"/>
            <a:cs typeface="Times New Roman" pitchFamily="18" charset="0"/>
          </a:endParaRPr>
        </a:p>
      </dgm:t>
    </dgm:pt>
    <dgm:pt modelId="{3A87BE55-C10B-4C87-98FF-48D9B0A6E0D0}">
      <dgm:prSet phldrT="[Text]" custT="1"/>
      <dgm:spPr/>
      <dgm:t>
        <a:bodyPr/>
        <a:lstStyle/>
        <a:p>
          <a:r>
            <a:rPr lang="en-US" sz="1600" b="0" dirty="0" smtClean="0">
              <a:latin typeface="Times New Roman" pitchFamily="18" charset="0"/>
              <a:cs typeface="Times New Roman" pitchFamily="18" charset="0"/>
            </a:rPr>
            <a:t>Heavy water production</a:t>
          </a:r>
          <a:endParaRPr lang="en-US" sz="1600" dirty="0">
            <a:latin typeface="Times New Roman" pitchFamily="18" charset="0"/>
            <a:cs typeface="Times New Roman" pitchFamily="18" charset="0"/>
          </a:endParaRPr>
        </a:p>
      </dgm:t>
    </dgm:pt>
    <dgm:pt modelId="{7DA7A199-ED66-402E-88F1-51D0CD2EBA53}" type="parTrans" cxnId="{BF2B96EE-3A44-4849-A08F-A493F12CEB8E}">
      <dgm:prSet/>
      <dgm:spPr/>
      <dgm:t>
        <a:bodyPr/>
        <a:lstStyle/>
        <a:p>
          <a:endParaRPr lang="en-US">
            <a:latin typeface="Times New Roman" pitchFamily="18" charset="0"/>
            <a:cs typeface="Times New Roman" pitchFamily="18" charset="0"/>
          </a:endParaRPr>
        </a:p>
      </dgm:t>
    </dgm:pt>
    <dgm:pt modelId="{FB189415-CA39-4DFF-B104-7DC82376616A}" type="sibTrans" cxnId="{BF2B96EE-3A44-4849-A08F-A493F12CEB8E}">
      <dgm:prSet/>
      <dgm:spPr/>
      <dgm:t>
        <a:bodyPr/>
        <a:lstStyle/>
        <a:p>
          <a:endParaRPr lang="en-US">
            <a:latin typeface="Times New Roman" pitchFamily="18" charset="0"/>
            <a:cs typeface="Times New Roman" pitchFamily="18" charset="0"/>
          </a:endParaRPr>
        </a:p>
      </dgm:t>
    </dgm:pt>
    <dgm:pt modelId="{F6124487-72C5-4BD1-AACF-AEA839085242}">
      <dgm:prSet phldrT="[Text]" custT="1"/>
      <dgm:spPr/>
      <dgm:t>
        <a:bodyPr/>
        <a:lstStyle/>
        <a:p>
          <a:r>
            <a:rPr lang="en-US" sz="1600" b="0" dirty="0" smtClean="0">
              <a:latin typeface="Times New Roman" pitchFamily="18" charset="0"/>
              <a:cs typeface="Times New Roman" pitchFamily="18" charset="0"/>
            </a:rPr>
            <a:t>3</a:t>
          </a:r>
          <a:endParaRPr lang="en-US" sz="1600" b="0" dirty="0">
            <a:latin typeface="Times New Roman" pitchFamily="18" charset="0"/>
            <a:cs typeface="Times New Roman" pitchFamily="18" charset="0"/>
          </a:endParaRPr>
        </a:p>
      </dgm:t>
    </dgm:pt>
    <dgm:pt modelId="{1FFD57A2-28EF-491B-96FB-D8658C0E2A37}" type="parTrans" cxnId="{F1BAA7C5-12C0-4857-BB11-5AD785E51C59}">
      <dgm:prSet/>
      <dgm:spPr/>
      <dgm:t>
        <a:bodyPr/>
        <a:lstStyle/>
        <a:p>
          <a:endParaRPr lang="en-US">
            <a:latin typeface="Times New Roman" pitchFamily="18" charset="0"/>
            <a:cs typeface="Times New Roman" pitchFamily="18" charset="0"/>
          </a:endParaRPr>
        </a:p>
      </dgm:t>
    </dgm:pt>
    <dgm:pt modelId="{A04292E0-DB03-4D8D-AF75-376EA0DC6156}" type="sibTrans" cxnId="{F1BAA7C5-12C0-4857-BB11-5AD785E51C59}">
      <dgm:prSet/>
      <dgm:spPr/>
      <dgm:t>
        <a:bodyPr/>
        <a:lstStyle/>
        <a:p>
          <a:endParaRPr lang="en-US">
            <a:latin typeface="Times New Roman" pitchFamily="18" charset="0"/>
            <a:cs typeface="Times New Roman" pitchFamily="18" charset="0"/>
          </a:endParaRPr>
        </a:p>
      </dgm:t>
    </dgm:pt>
    <dgm:pt modelId="{DB7518AC-3F27-4575-A852-C447D6D9F3BF}">
      <dgm:prSet phldrT="[Text]" custT="1"/>
      <dgm:spPr/>
      <dgm:t>
        <a:bodyPr/>
        <a:lstStyle/>
        <a:p>
          <a:pPr algn="l" rtl="0"/>
          <a:r>
            <a:rPr lang="en-US" sz="1800" dirty="0" smtClean="0">
              <a:latin typeface="Times New Roman" pitchFamily="18" charset="0"/>
              <a:cs typeface="Times New Roman" pitchFamily="18" charset="0"/>
            </a:rPr>
            <a:t>Heavy water and deuterium applications</a:t>
          </a:r>
          <a:endParaRPr lang="fa-IR" sz="1800" dirty="0"/>
        </a:p>
      </dgm:t>
    </dgm:pt>
    <dgm:pt modelId="{DB48CD5F-7C78-4982-B19F-E05FA3E4E3E1}" type="parTrans" cxnId="{DF0515A7-ACFE-4BED-88F0-054EB0D7D429}">
      <dgm:prSet/>
      <dgm:spPr/>
      <dgm:t>
        <a:bodyPr/>
        <a:lstStyle/>
        <a:p>
          <a:pPr rtl="1"/>
          <a:endParaRPr lang="fa-IR"/>
        </a:p>
      </dgm:t>
    </dgm:pt>
    <dgm:pt modelId="{04CBB4A1-3536-44C8-9E31-7E848A419F14}" type="sibTrans" cxnId="{DF0515A7-ACFE-4BED-88F0-054EB0D7D429}">
      <dgm:prSet/>
      <dgm:spPr/>
      <dgm:t>
        <a:bodyPr/>
        <a:lstStyle/>
        <a:p>
          <a:pPr rtl="1"/>
          <a:endParaRPr lang="fa-IR"/>
        </a:p>
      </dgm:t>
    </dgm:pt>
    <dgm:pt modelId="{D0993387-EB73-4B86-A404-F54EDAD54AE4}" type="pres">
      <dgm:prSet presAssocID="{3BA4F12A-C530-4AD0-BF6E-08000A1FBEDE}" presName="linearFlow" presStyleCnt="0">
        <dgm:presLayoutVars>
          <dgm:dir/>
          <dgm:animLvl val="lvl"/>
          <dgm:resizeHandles val="exact"/>
        </dgm:presLayoutVars>
      </dgm:prSet>
      <dgm:spPr/>
      <dgm:t>
        <a:bodyPr/>
        <a:lstStyle/>
        <a:p>
          <a:endParaRPr lang="en-US"/>
        </a:p>
      </dgm:t>
    </dgm:pt>
    <dgm:pt modelId="{E7EA6CB8-AF9E-43DC-A5CC-BBB80269A9C9}" type="pres">
      <dgm:prSet presAssocID="{245B7D4F-E66C-4F78-B070-6650A9605932}" presName="composite" presStyleCnt="0"/>
      <dgm:spPr/>
      <dgm:t>
        <a:bodyPr/>
        <a:lstStyle/>
        <a:p>
          <a:endParaRPr lang="en-US"/>
        </a:p>
      </dgm:t>
    </dgm:pt>
    <dgm:pt modelId="{07D474F4-94D5-4785-9E35-A5C22542A695}" type="pres">
      <dgm:prSet presAssocID="{245B7D4F-E66C-4F78-B070-6650A9605932}" presName="parentText" presStyleLbl="alignNode1" presStyleIdx="0" presStyleCnt="3" custLinFactNeighborX="7540" custLinFactNeighborY="-46">
        <dgm:presLayoutVars>
          <dgm:chMax val="1"/>
          <dgm:bulletEnabled val="1"/>
        </dgm:presLayoutVars>
      </dgm:prSet>
      <dgm:spPr/>
      <dgm:t>
        <a:bodyPr/>
        <a:lstStyle/>
        <a:p>
          <a:endParaRPr lang="en-US"/>
        </a:p>
      </dgm:t>
    </dgm:pt>
    <dgm:pt modelId="{3B4608B7-C7C4-4A2B-943D-674900D0AB44}" type="pres">
      <dgm:prSet presAssocID="{245B7D4F-E66C-4F78-B070-6650A9605932}" presName="descendantText" presStyleLbl="alignAcc1" presStyleIdx="0" presStyleCnt="3" custScaleX="96831" custScaleY="100000" custLinFactNeighborX="-714" custLinFactNeighborY="-9700">
        <dgm:presLayoutVars>
          <dgm:bulletEnabled val="1"/>
        </dgm:presLayoutVars>
      </dgm:prSet>
      <dgm:spPr/>
      <dgm:t>
        <a:bodyPr/>
        <a:lstStyle/>
        <a:p>
          <a:endParaRPr lang="en-US"/>
        </a:p>
      </dgm:t>
    </dgm:pt>
    <dgm:pt modelId="{FE7517AE-9601-404A-BBBD-B4881C349EFB}" type="pres">
      <dgm:prSet presAssocID="{0F0FD24E-97CE-4F79-A3A7-AD32C10BE2A0}" presName="sp" presStyleCnt="0"/>
      <dgm:spPr/>
      <dgm:t>
        <a:bodyPr/>
        <a:lstStyle/>
        <a:p>
          <a:endParaRPr lang="en-US"/>
        </a:p>
      </dgm:t>
    </dgm:pt>
    <dgm:pt modelId="{194EEE49-DA58-4602-8704-8F29F257C15A}" type="pres">
      <dgm:prSet presAssocID="{B75DD364-3DFF-4DD1-9203-348B0714F24A}" presName="composite" presStyleCnt="0"/>
      <dgm:spPr/>
      <dgm:t>
        <a:bodyPr/>
        <a:lstStyle/>
        <a:p>
          <a:endParaRPr lang="en-US"/>
        </a:p>
      </dgm:t>
    </dgm:pt>
    <dgm:pt modelId="{169E8D49-CEB5-4C69-B3C9-94080A425828}" type="pres">
      <dgm:prSet presAssocID="{B75DD364-3DFF-4DD1-9203-348B0714F24A}" presName="parentText" presStyleLbl="alignNode1" presStyleIdx="1" presStyleCnt="3" custLinFactNeighborX="7540" custLinFactNeighborY="-7361">
        <dgm:presLayoutVars>
          <dgm:chMax val="1"/>
          <dgm:bulletEnabled val="1"/>
        </dgm:presLayoutVars>
      </dgm:prSet>
      <dgm:spPr/>
      <dgm:t>
        <a:bodyPr/>
        <a:lstStyle/>
        <a:p>
          <a:endParaRPr lang="en-US"/>
        </a:p>
      </dgm:t>
    </dgm:pt>
    <dgm:pt modelId="{9DAFC981-67F7-4BCA-A876-9705D82E8637}" type="pres">
      <dgm:prSet presAssocID="{B75DD364-3DFF-4DD1-9203-348B0714F24A}" presName="descendantText" presStyleLbl="alignAcc1" presStyleIdx="1" presStyleCnt="3" custScaleX="99173" custLinFactNeighborX="457" custLinFactNeighborY="-11325">
        <dgm:presLayoutVars>
          <dgm:bulletEnabled val="1"/>
        </dgm:presLayoutVars>
      </dgm:prSet>
      <dgm:spPr/>
      <dgm:t>
        <a:bodyPr/>
        <a:lstStyle/>
        <a:p>
          <a:endParaRPr lang="en-US"/>
        </a:p>
      </dgm:t>
    </dgm:pt>
    <dgm:pt modelId="{0F517561-B18F-412C-A678-6F6CC882F0F1}" type="pres">
      <dgm:prSet presAssocID="{53E3F567-0992-45A2-9BF0-76D6E07E201C}" presName="sp" presStyleCnt="0"/>
      <dgm:spPr/>
      <dgm:t>
        <a:bodyPr/>
        <a:lstStyle/>
        <a:p>
          <a:endParaRPr lang="en-US"/>
        </a:p>
      </dgm:t>
    </dgm:pt>
    <dgm:pt modelId="{1F3F9DAB-6860-4296-BA3D-A6A731EC8031}" type="pres">
      <dgm:prSet presAssocID="{F6124487-72C5-4BD1-AACF-AEA839085242}" presName="composite" presStyleCnt="0"/>
      <dgm:spPr/>
    </dgm:pt>
    <dgm:pt modelId="{A44D4734-D6A8-4995-9189-E37BF1DFD47A}" type="pres">
      <dgm:prSet presAssocID="{F6124487-72C5-4BD1-AACF-AEA839085242}" presName="parentText" presStyleLbl="alignNode1" presStyleIdx="2" presStyleCnt="3" custLinFactNeighborX="7540" custLinFactNeighborY="-14676">
        <dgm:presLayoutVars>
          <dgm:chMax val="1"/>
          <dgm:bulletEnabled val="1"/>
        </dgm:presLayoutVars>
      </dgm:prSet>
      <dgm:spPr/>
      <dgm:t>
        <a:bodyPr/>
        <a:lstStyle/>
        <a:p>
          <a:pPr rtl="1"/>
          <a:endParaRPr lang="fa-IR"/>
        </a:p>
      </dgm:t>
    </dgm:pt>
    <dgm:pt modelId="{CB94CC18-F9CE-4EBA-8B97-5CE56CED1064}" type="pres">
      <dgm:prSet presAssocID="{F6124487-72C5-4BD1-AACF-AEA839085242}" presName="descendantText" presStyleLbl="alignAcc1" presStyleIdx="2" presStyleCnt="3" custScaleX="99173" custLinFactNeighborX="457" custLinFactNeighborY="-22579">
        <dgm:presLayoutVars>
          <dgm:bulletEnabled val="1"/>
        </dgm:presLayoutVars>
      </dgm:prSet>
      <dgm:spPr/>
      <dgm:t>
        <a:bodyPr/>
        <a:lstStyle/>
        <a:p>
          <a:pPr rtl="1"/>
          <a:endParaRPr lang="fa-IR"/>
        </a:p>
      </dgm:t>
    </dgm:pt>
  </dgm:ptLst>
  <dgm:cxnLst>
    <dgm:cxn modelId="{1DC4CD68-CF15-4432-A878-2AF60AAA2E1D}" type="presOf" srcId="{F6124487-72C5-4BD1-AACF-AEA839085242}" destId="{A44D4734-D6A8-4995-9189-E37BF1DFD47A}" srcOrd="0" destOrd="0" presId="urn:microsoft.com/office/officeart/2005/8/layout/chevron2"/>
    <dgm:cxn modelId="{F1BAA7C5-12C0-4857-BB11-5AD785E51C59}" srcId="{3BA4F12A-C530-4AD0-BF6E-08000A1FBEDE}" destId="{F6124487-72C5-4BD1-AACF-AEA839085242}" srcOrd="2" destOrd="0" parTransId="{1FFD57A2-28EF-491B-96FB-D8658C0E2A37}" sibTransId="{A04292E0-DB03-4D8D-AF75-376EA0DC6156}"/>
    <dgm:cxn modelId="{F1D92D36-5E1C-4D34-BF5F-D432D8D51110}" srcId="{245B7D4F-E66C-4F78-B070-6650A9605932}" destId="{28DE3C8B-1506-4149-BA32-95E7F14536E5}" srcOrd="0" destOrd="0" parTransId="{F0A0225C-1E92-449D-960B-62C05FA5AAB2}" sibTransId="{2D766F61-7517-4DB8-9D52-CA53DD906C25}"/>
    <dgm:cxn modelId="{3C0221DC-FADC-4473-8C53-E95F7CDFB49A}" type="presOf" srcId="{B75DD364-3DFF-4DD1-9203-348B0714F24A}" destId="{169E8D49-CEB5-4C69-B3C9-94080A425828}" srcOrd="0" destOrd="0" presId="urn:microsoft.com/office/officeart/2005/8/layout/chevron2"/>
    <dgm:cxn modelId="{E3028130-6352-44A5-BAAF-E267A4D4C86B}" type="presOf" srcId="{DB7518AC-3F27-4575-A852-C447D6D9F3BF}" destId="{CB94CC18-F9CE-4EBA-8B97-5CE56CED1064}" srcOrd="0" destOrd="0" presId="urn:microsoft.com/office/officeart/2005/8/layout/chevron2"/>
    <dgm:cxn modelId="{64793D80-9E6F-45B0-95AF-A30CB4D34772}" type="presOf" srcId="{3BA4F12A-C530-4AD0-BF6E-08000A1FBEDE}" destId="{D0993387-EB73-4B86-A404-F54EDAD54AE4}" srcOrd="0" destOrd="0" presId="urn:microsoft.com/office/officeart/2005/8/layout/chevron2"/>
    <dgm:cxn modelId="{22B13E8D-25CE-4C4B-B625-FB2A41011A51}" type="presOf" srcId="{245B7D4F-E66C-4F78-B070-6650A9605932}" destId="{07D474F4-94D5-4785-9E35-A5C22542A695}" srcOrd="0" destOrd="0" presId="urn:microsoft.com/office/officeart/2005/8/layout/chevron2"/>
    <dgm:cxn modelId="{F6041D09-C5B1-4E32-B501-8B9E98F86A41}" srcId="{3BA4F12A-C530-4AD0-BF6E-08000A1FBEDE}" destId="{245B7D4F-E66C-4F78-B070-6650A9605932}" srcOrd="0" destOrd="0" parTransId="{7323FD13-6DEB-43D8-BC98-DB63415B78FB}" sibTransId="{0F0FD24E-97CE-4F79-A3A7-AD32C10BE2A0}"/>
    <dgm:cxn modelId="{00013A99-4022-4125-87F4-AB8B9D465514}" type="presOf" srcId="{28DE3C8B-1506-4149-BA32-95E7F14536E5}" destId="{3B4608B7-C7C4-4A2B-943D-674900D0AB44}" srcOrd="0" destOrd="0" presId="urn:microsoft.com/office/officeart/2005/8/layout/chevron2"/>
    <dgm:cxn modelId="{3731656D-BF29-4EC2-A7AF-E9548932C23F}" type="presOf" srcId="{3A87BE55-C10B-4C87-98FF-48D9B0A6E0D0}" destId="{9DAFC981-67F7-4BCA-A876-9705D82E8637}" srcOrd="0" destOrd="0" presId="urn:microsoft.com/office/officeart/2005/8/layout/chevron2"/>
    <dgm:cxn modelId="{DF0515A7-ACFE-4BED-88F0-054EB0D7D429}" srcId="{F6124487-72C5-4BD1-AACF-AEA839085242}" destId="{DB7518AC-3F27-4575-A852-C447D6D9F3BF}" srcOrd="0" destOrd="0" parTransId="{DB48CD5F-7C78-4982-B19F-E05FA3E4E3E1}" sibTransId="{04CBB4A1-3536-44C8-9E31-7E848A419F14}"/>
    <dgm:cxn modelId="{D2CC44F5-FFB4-4524-9AC1-6A650783D9A7}" srcId="{3BA4F12A-C530-4AD0-BF6E-08000A1FBEDE}" destId="{B75DD364-3DFF-4DD1-9203-348B0714F24A}" srcOrd="1" destOrd="0" parTransId="{3F580E39-D99E-4678-8B66-EC03482146F4}" sibTransId="{53E3F567-0992-45A2-9BF0-76D6E07E201C}"/>
    <dgm:cxn modelId="{BF2B96EE-3A44-4849-A08F-A493F12CEB8E}" srcId="{B75DD364-3DFF-4DD1-9203-348B0714F24A}" destId="{3A87BE55-C10B-4C87-98FF-48D9B0A6E0D0}" srcOrd="0" destOrd="0" parTransId="{7DA7A199-ED66-402E-88F1-51D0CD2EBA53}" sibTransId="{FB189415-CA39-4DFF-B104-7DC82376616A}"/>
    <dgm:cxn modelId="{5AB73F49-19A6-4A74-B098-44CAED5D4E37}" type="presParOf" srcId="{D0993387-EB73-4B86-A404-F54EDAD54AE4}" destId="{E7EA6CB8-AF9E-43DC-A5CC-BBB80269A9C9}" srcOrd="0" destOrd="0" presId="urn:microsoft.com/office/officeart/2005/8/layout/chevron2"/>
    <dgm:cxn modelId="{E37B05EA-CED9-4BEC-8747-4DCD3ADBC1A3}" type="presParOf" srcId="{E7EA6CB8-AF9E-43DC-A5CC-BBB80269A9C9}" destId="{07D474F4-94D5-4785-9E35-A5C22542A695}" srcOrd="0" destOrd="0" presId="urn:microsoft.com/office/officeart/2005/8/layout/chevron2"/>
    <dgm:cxn modelId="{5D7B05C5-3E0E-41EE-A73F-B9C2E550AD61}" type="presParOf" srcId="{E7EA6CB8-AF9E-43DC-A5CC-BBB80269A9C9}" destId="{3B4608B7-C7C4-4A2B-943D-674900D0AB44}" srcOrd="1" destOrd="0" presId="urn:microsoft.com/office/officeart/2005/8/layout/chevron2"/>
    <dgm:cxn modelId="{A443212D-1C56-4847-8DE0-8B14705C709B}" type="presParOf" srcId="{D0993387-EB73-4B86-A404-F54EDAD54AE4}" destId="{FE7517AE-9601-404A-BBBD-B4881C349EFB}" srcOrd="1" destOrd="0" presId="urn:microsoft.com/office/officeart/2005/8/layout/chevron2"/>
    <dgm:cxn modelId="{C517768A-D54A-47DD-9DA7-7B5AC9893B30}" type="presParOf" srcId="{D0993387-EB73-4B86-A404-F54EDAD54AE4}" destId="{194EEE49-DA58-4602-8704-8F29F257C15A}" srcOrd="2" destOrd="0" presId="urn:microsoft.com/office/officeart/2005/8/layout/chevron2"/>
    <dgm:cxn modelId="{9F2668C3-481D-4EED-8C8F-E2F1FD1FFE57}" type="presParOf" srcId="{194EEE49-DA58-4602-8704-8F29F257C15A}" destId="{169E8D49-CEB5-4C69-B3C9-94080A425828}" srcOrd="0" destOrd="0" presId="urn:microsoft.com/office/officeart/2005/8/layout/chevron2"/>
    <dgm:cxn modelId="{61333AA3-0E22-498A-B2CA-67535E1FBCAE}" type="presParOf" srcId="{194EEE49-DA58-4602-8704-8F29F257C15A}" destId="{9DAFC981-67F7-4BCA-A876-9705D82E8637}" srcOrd="1" destOrd="0" presId="urn:microsoft.com/office/officeart/2005/8/layout/chevron2"/>
    <dgm:cxn modelId="{E285C21C-9C8E-4229-AF23-BEAB09218420}" type="presParOf" srcId="{D0993387-EB73-4B86-A404-F54EDAD54AE4}" destId="{0F517561-B18F-412C-A678-6F6CC882F0F1}" srcOrd="3" destOrd="0" presId="urn:microsoft.com/office/officeart/2005/8/layout/chevron2"/>
    <dgm:cxn modelId="{5681E191-DC53-44F0-A515-F7CEC8707BD8}" type="presParOf" srcId="{D0993387-EB73-4B86-A404-F54EDAD54AE4}" destId="{1F3F9DAB-6860-4296-BA3D-A6A731EC8031}" srcOrd="4" destOrd="0" presId="urn:microsoft.com/office/officeart/2005/8/layout/chevron2"/>
    <dgm:cxn modelId="{C24C173D-A733-425B-AE8E-C8BEE60CFCFF}" type="presParOf" srcId="{1F3F9DAB-6860-4296-BA3D-A6A731EC8031}" destId="{A44D4734-D6A8-4995-9189-E37BF1DFD47A}" srcOrd="0" destOrd="0" presId="urn:microsoft.com/office/officeart/2005/8/layout/chevron2"/>
    <dgm:cxn modelId="{ADA28282-26E5-4F38-83EA-9D9AA558CB41}" type="presParOf" srcId="{1F3F9DAB-6860-4296-BA3D-A6A731EC8031}" destId="{CB94CC18-F9CE-4EBA-8B97-5CE56CED106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4B773-E772-4249-B13F-E0503C8A300C}" type="doc">
      <dgm:prSet loTypeId="urn:microsoft.com/office/officeart/2008/layout/AscendingPictureAccentProcess" loCatId="process" qsTypeId="urn:microsoft.com/office/officeart/2005/8/quickstyle/3d3" qsCatId="3D" csTypeId="urn:microsoft.com/office/officeart/2005/8/colors/colorful5" csCatId="colorful" phldr="1"/>
      <dgm:spPr/>
      <dgm:t>
        <a:bodyPr/>
        <a:lstStyle/>
        <a:p>
          <a:endParaRPr lang="en-US"/>
        </a:p>
      </dgm:t>
    </dgm:pt>
    <dgm:pt modelId="{FE1DA021-16BF-4C25-8D08-61C853FEC705}">
      <dgm:prSet phldrT="[Text]" custT="1"/>
      <dgm:spPr/>
      <dgm:t>
        <a:bodyPr/>
        <a:lstStyle/>
        <a:p>
          <a:r>
            <a:rPr lang="en-US" sz="1600" b="1" dirty="0" smtClean="0">
              <a:latin typeface="Times New Roman" pitchFamily="18" charset="0"/>
              <a:cs typeface="Times New Roman" pitchFamily="18" charset="0"/>
            </a:rPr>
            <a:t>Urey, </a:t>
          </a:r>
          <a:r>
            <a:rPr lang="en-US" sz="1600" b="1" dirty="0" err="1" smtClean="0">
              <a:latin typeface="Times New Roman" pitchFamily="18" charset="0"/>
              <a:cs typeface="Times New Roman" pitchFamily="18" charset="0"/>
            </a:rPr>
            <a:t>Brickwedde</a:t>
          </a:r>
          <a:r>
            <a:rPr lang="en-US" sz="1600" b="1" dirty="0" smtClean="0">
              <a:latin typeface="Times New Roman" pitchFamily="18" charset="0"/>
              <a:cs typeface="Times New Roman" pitchFamily="18" charset="0"/>
            </a:rPr>
            <a:t>, and Murphy </a:t>
          </a:r>
        </a:p>
        <a:p>
          <a:r>
            <a:rPr lang="en-US" sz="1600" dirty="0" smtClean="0">
              <a:latin typeface="Times New Roman" pitchFamily="18" charset="0"/>
              <a:cs typeface="Times New Roman" pitchFamily="18" charset="0"/>
            </a:rPr>
            <a:t>reported spectroscopic evidence for heavy hydrogen(1931) </a:t>
          </a:r>
        </a:p>
      </dgm:t>
    </dgm:pt>
    <dgm:pt modelId="{A3CDD841-812D-4F11-B7C5-D594968F4762}" type="parTrans" cxnId="{229EC4E3-44D7-4FA5-AE64-373F15322445}">
      <dgm:prSet/>
      <dgm:spPr/>
      <dgm:t>
        <a:bodyPr/>
        <a:lstStyle/>
        <a:p>
          <a:endParaRPr lang="en-US">
            <a:latin typeface="Times New Roman" pitchFamily="18" charset="0"/>
            <a:cs typeface="Times New Roman" pitchFamily="18" charset="0"/>
          </a:endParaRPr>
        </a:p>
      </dgm:t>
    </dgm:pt>
    <dgm:pt modelId="{345FBCD0-6BF9-43CC-B6B7-B5BB3A1F0FB9}" type="sibTrans" cxnId="{229EC4E3-44D7-4FA5-AE64-373F15322445}">
      <dgm:prSet/>
      <dgm:spPr>
        <a:blipFill>
          <a:blip xmlns:r="http://schemas.openxmlformats.org/officeDocument/2006/relationships" r:embed="rId1" cstate="email">
            <a:extLst>
              <a:ext uri="{28A0092B-C50C-407E-A947-70E740481C1C}">
                <a14:useLocalDpi xmlns="" xmlns:a14="http://schemas.microsoft.com/office/drawing/2010/main"/>
              </a:ext>
            </a:extLst>
          </a:blip>
          <a:srcRect/>
          <a:stretch>
            <a:fillRect t="-1000" b="-1000"/>
          </a:stretch>
        </a:blipFill>
      </dgm:spPr>
      <dgm:t>
        <a:bodyPr/>
        <a:lstStyle/>
        <a:p>
          <a:endParaRPr lang="en-US">
            <a:latin typeface="Times New Roman" pitchFamily="18" charset="0"/>
            <a:cs typeface="Times New Roman" pitchFamily="18" charset="0"/>
          </a:endParaRPr>
        </a:p>
      </dgm:t>
    </dgm:pt>
    <dgm:pt modelId="{72B6C12B-B70C-4FA2-9E97-F727F93584C1}" type="pres">
      <dgm:prSet presAssocID="{2234B773-E772-4249-B13F-E0503C8A300C}" presName="Name0" presStyleCnt="0">
        <dgm:presLayoutVars>
          <dgm:chMax val="7"/>
          <dgm:chPref val="7"/>
          <dgm:dir/>
        </dgm:presLayoutVars>
      </dgm:prSet>
      <dgm:spPr/>
      <dgm:t>
        <a:bodyPr/>
        <a:lstStyle/>
        <a:p>
          <a:endParaRPr lang="en-US"/>
        </a:p>
      </dgm:t>
    </dgm:pt>
    <dgm:pt modelId="{6CDB5B0F-8A8E-47DC-9B6C-C7578479E41F}" type="pres">
      <dgm:prSet presAssocID="{FE1DA021-16BF-4C25-8D08-61C853FEC705}" presName="parTx1" presStyleLbl="node1" presStyleIdx="0" presStyleCnt="1" custScaleX="155466" custScaleY="116928" custLinFactNeighborX="11711" custLinFactNeighborY="-4561"/>
      <dgm:spPr/>
      <dgm:t>
        <a:bodyPr/>
        <a:lstStyle/>
        <a:p>
          <a:endParaRPr lang="en-US"/>
        </a:p>
      </dgm:t>
    </dgm:pt>
    <dgm:pt modelId="{B4AA0CD7-8ECD-4AFF-9B4E-C18D84E7992B}" type="pres">
      <dgm:prSet presAssocID="{345FBCD0-6BF9-43CC-B6B7-B5BB3A1F0FB9}" presName="picture1" presStyleCnt="0"/>
      <dgm:spPr/>
      <dgm:t>
        <a:bodyPr/>
        <a:lstStyle/>
        <a:p>
          <a:endParaRPr lang="en-US"/>
        </a:p>
      </dgm:t>
    </dgm:pt>
    <dgm:pt modelId="{AB157A5A-F353-4FEB-85D5-C84DA560F1EE}" type="pres">
      <dgm:prSet presAssocID="{345FBCD0-6BF9-43CC-B6B7-B5BB3A1F0FB9}" presName="imageRepeatNode" presStyleLbl="fgImgPlace1" presStyleIdx="0" presStyleCnt="1" custScaleX="73818" custScaleY="73908" custLinFactNeighborX="-26457" custLinFactNeighborY="-12155"/>
      <dgm:spPr/>
      <dgm:t>
        <a:bodyPr/>
        <a:lstStyle/>
        <a:p>
          <a:endParaRPr lang="en-US"/>
        </a:p>
      </dgm:t>
    </dgm:pt>
  </dgm:ptLst>
  <dgm:cxnLst>
    <dgm:cxn modelId="{923130DF-4F94-4FA5-A719-2F4EEBD0AF48}" type="presOf" srcId="{FE1DA021-16BF-4C25-8D08-61C853FEC705}" destId="{6CDB5B0F-8A8E-47DC-9B6C-C7578479E41F}" srcOrd="0" destOrd="0" presId="urn:microsoft.com/office/officeart/2008/layout/AscendingPictureAccentProcess"/>
    <dgm:cxn modelId="{3C0D7DAB-AC54-4C3B-A886-B6518039A515}" type="presOf" srcId="{345FBCD0-6BF9-43CC-B6B7-B5BB3A1F0FB9}" destId="{AB157A5A-F353-4FEB-85D5-C84DA560F1EE}" srcOrd="0" destOrd="0" presId="urn:microsoft.com/office/officeart/2008/layout/AscendingPictureAccentProcess"/>
    <dgm:cxn modelId="{79F5C709-DF8E-4CBD-A4E5-FA97D57C32F5}" type="presOf" srcId="{2234B773-E772-4249-B13F-E0503C8A300C}" destId="{72B6C12B-B70C-4FA2-9E97-F727F93584C1}" srcOrd="0" destOrd="0" presId="urn:microsoft.com/office/officeart/2008/layout/AscendingPictureAccentProcess"/>
    <dgm:cxn modelId="{229EC4E3-44D7-4FA5-AE64-373F15322445}" srcId="{2234B773-E772-4249-B13F-E0503C8A300C}" destId="{FE1DA021-16BF-4C25-8D08-61C853FEC705}" srcOrd="0" destOrd="0" parTransId="{A3CDD841-812D-4F11-B7C5-D594968F4762}" sibTransId="{345FBCD0-6BF9-43CC-B6B7-B5BB3A1F0FB9}"/>
    <dgm:cxn modelId="{F28FB913-1115-4C8F-96C9-39F0113ED62E}" type="presParOf" srcId="{72B6C12B-B70C-4FA2-9E97-F727F93584C1}" destId="{6CDB5B0F-8A8E-47DC-9B6C-C7578479E41F}" srcOrd="0" destOrd="0" presId="urn:microsoft.com/office/officeart/2008/layout/AscendingPictureAccentProcess"/>
    <dgm:cxn modelId="{56763BE9-D153-423B-8305-7337753F623E}" type="presParOf" srcId="{72B6C12B-B70C-4FA2-9E97-F727F93584C1}" destId="{B4AA0CD7-8ECD-4AFF-9B4E-C18D84E7992B}" srcOrd="1" destOrd="0" presId="urn:microsoft.com/office/officeart/2008/layout/AscendingPictureAccentProcess"/>
    <dgm:cxn modelId="{998F9EE1-A3FC-4E87-B291-E37F43C0A2E6}" type="presParOf" srcId="{B4AA0CD7-8ECD-4AFF-9B4E-C18D84E7992B}" destId="{AB157A5A-F353-4FEB-85D5-C84DA560F1EE}"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4B773-E772-4249-B13F-E0503C8A300C}" type="doc">
      <dgm:prSet loTypeId="urn:microsoft.com/office/officeart/2008/layout/AscendingPictureAccentProcess" loCatId="process" qsTypeId="urn:microsoft.com/office/officeart/2005/8/quickstyle/3d3" qsCatId="3D" csTypeId="urn:microsoft.com/office/officeart/2005/8/colors/colorful5" csCatId="colorful" phldr="1"/>
      <dgm:spPr/>
      <dgm:t>
        <a:bodyPr/>
        <a:lstStyle/>
        <a:p>
          <a:endParaRPr lang="en-US"/>
        </a:p>
      </dgm:t>
    </dgm:pt>
    <dgm:pt modelId="{FE1DA021-16BF-4C25-8D08-61C853FEC705}">
      <dgm:prSet phldrT="[Text]" custT="1"/>
      <dgm:spPr>
        <a:solidFill>
          <a:srgbClr val="FFC000"/>
        </a:solidFill>
      </dgm:spPr>
      <dgm:t>
        <a:bodyPr/>
        <a:lstStyle/>
        <a:p>
          <a:r>
            <a:rPr lang="en-US" sz="1600" b="1" smtClean="0">
              <a:latin typeface="Times New Roman" pitchFamily="18" charset="0"/>
              <a:cs typeface="Times New Roman" pitchFamily="18" charset="0"/>
            </a:rPr>
            <a:t>György de Hevesy &amp; Hofer: (1934)</a:t>
          </a:r>
        </a:p>
        <a:p>
          <a:r>
            <a:rPr lang="en-US" sz="1600" smtClean="0">
              <a:latin typeface="Times New Roman" pitchFamily="18" charset="0"/>
              <a:cs typeface="Times New Roman" pitchFamily="18" charset="0"/>
            </a:rPr>
            <a:t>First biological tracer experiment</a:t>
          </a:r>
          <a:endParaRPr lang="en-US" sz="1600" dirty="0" smtClean="0">
            <a:latin typeface="Times New Roman" pitchFamily="18" charset="0"/>
            <a:cs typeface="Times New Roman" pitchFamily="18" charset="0"/>
          </a:endParaRPr>
        </a:p>
      </dgm:t>
    </dgm:pt>
    <dgm:pt modelId="{A3CDD841-812D-4F11-B7C5-D594968F4762}" type="parTrans" cxnId="{229EC4E3-44D7-4FA5-AE64-373F15322445}">
      <dgm:prSet/>
      <dgm:spPr/>
      <dgm:t>
        <a:bodyPr/>
        <a:lstStyle/>
        <a:p>
          <a:endParaRPr lang="en-US"/>
        </a:p>
      </dgm:t>
    </dgm:pt>
    <dgm:pt modelId="{345FBCD0-6BF9-43CC-B6B7-B5BB3A1F0FB9}" type="sibTrans" cxnId="{229EC4E3-44D7-4FA5-AE64-373F15322445}">
      <dgm:prSet/>
      <dgm:spPr>
        <a:blipFill>
          <a:blip xmlns:r="http://schemas.openxmlformats.org/officeDocument/2006/relationships" r:embed="rId1" cstate="email">
            <a:extLst>
              <a:ext uri="{28A0092B-C50C-407E-A947-70E740481C1C}">
                <a14:useLocalDpi xmlns="" xmlns:a14="http://schemas.microsoft.com/office/drawing/2010/main"/>
              </a:ext>
            </a:extLst>
          </a:blip>
          <a:srcRect/>
          <a:stretch>
            <a:fillRect t="-1000" b="-1000"/>
          </a:stretch>
        </a:blipFill>
      </dgm:spPr>
      <dgm:t>
        <a:bodyPr/>
        <a:lstStyle/>
        <a:p>
          <a:endParaRPr lang="en-US" sz="2800"/>
        </a:p>
      </dgm:t>
    </dgm:pt>
    <dgm:pt modelId="{72B6C12B-B70C-4FA2-9E97-F727F93584C1}" type="pres">
      <dgm:prSet presAssocID="{2234B773-E772-4249-B13F-E0503C8A300C}" presName="Name0" presStyleCnt="0">
        <dgm:presLayoutVars>
          <dgm:chMax val="7"/>
          <dgm:chPref val="7"/>
          <dgm:dir/>
        </dgm:presLayoutVars>
      </dgm:prSet>
      <dgm:spPr/>
      <dgm:t>
        <a:bodyPr/>
        <a:lstStyle/>
        <a:p>
          <a:endParaRPr lang="en-US"/>
        </a:p>
      </dgm:t>
    </dgm:pt>
    <dgm:pt modelId="{6CDB5B0F-8A8E-47DC-9B6C-C7578479E41F}" type="pres">
      <dgm:prSet presAssocID="{FE1DA021-16BF-4C25-8D08-61C853FEC705}" presName="parTx1" presStyleLbl="node1" presStyleIdx="0" presStyleCnt="1" custScaleX="131693" custLinFactNeighborX="8948" custLinFactNeighborY="9716"/>
      <dgm:spPr/>
      <dgm:t>
        <a:bodyPr/>
        <a:lstStyle/>
        <a:p>
          <a:endParaRPr lang="en-US"/>
        </a:p>
      </dgm:t>
    </dgm:pt>
    <dgm:pt modelId="{B4AA0CD7-8ECD-4AFF-9B4E-C18D84E7992B}" type="pres">
      <dgm:prSet presAssocID="{345FBCD0-6BF9-43CC-B6B7-B5BB3A1F0FB9}" presName="picture1" presStyleCnt="0"/>
      <dgm:spPr/>
      <dgm:t>
        <a:bodyPr/>
        <a:lstStyle/>
        <a:p>
          <a:endParaRPr lang="en-US"/>
        </a:p>
      </dgm:t>
    </dgm:pt>
    <dgm:pt modelId="{AB157A5A-F353-4FEB-85D5-C84DA560F1EE}" type="pres">
      <dgm:prSet presAssocID="{345FBCD0-6BF9-43CC-B6B7-B5BB3A1F0FB9}" presName="imageRepeatNode" presStyleLbl="fgImgPlace1" presStyleIdx="0" presStyleCnt="1" custScaleX="62991" custScaleY="64219"/>
      <dgm:spPr/>
      <dgm:t>
        <a:bodyPr/>
        <a:lstStyle/>
        <a:p>
          <a:endParaRPr lang="en-US"/>
        </a:p>
      </dgm:t>
    </dgm:pt>
  </dgm:ptLst>
  <dgm:cxnLst>
    <dgm:cxn modelId="{229EC4E3-44D7-4FA5-AE64-373F15322445}" srcId="{2234B773-E772-4249-B13F-E0503C8A300C}" destId="{FE1DA021-16BF-4C25-8D08-61C853FEC705}" srcOrd="0" destOrd="0" parTransId="{A3CDD841-812D-4F11-B7C5-D594968F4762}" sibTransId="{345FBCD0-6BF9-43CC-B6B7-B5BB3A1F0FB9}"/>
    <dgm:cxn modelId="{0B0DE7A9-CD79-4BD8-A312-070FB2310718}" type="presOf" srcId="{FE1DA021-16BF-4C25-8D08-61C853FEC705}" destId="{6CDB5B0F-8A8E-47DC-9B6C-C7578479E41F}" srcOrd="0" destOrd="0" presId="urn:microsoft.com/office/officeart/2008/layout/AscendingPictureAccentProcess"/>
    <dgm:cxn modelId="{AC00B313-C693-4849-92D5-6DA158694B96}" type="presOf" srcId="{2234B773-E772-4249-B13F-E0503C8A300C}" destId="{72B6C12B-B70C-4FA2-9E97-F727F93584C1}" srcOrd="0" destOrd="0" presId="urn:microsoft.com/office/officeart/2008/layout/AscendingPictureAccentProcess"/>
    <dgm:cxn modelId="{48915AB3-246C-44CE-BC05-80BEEB7BFE21}" type="presOf" srcId="{345FBCD0-6BF9-43CC-B6B7-B5BB3A1F0FB9}" destId="{AB157A5A-F353-4FEB-85D5-C84DA560F1EE}" srcOrd="0" destOrd="0" presId="urn:microsoft.com/office/officeart/2008/layout/AscendingPictureAccentProcess"/>
    <dgm:cxn modelId="{BD268787-8990-4EEA-9298-A6BE4CFD891D}" type="presParOf" srcId="{72B6C12B-B70C-4FA2-9E97-F727F93584C1}" destId="{6CDB5B0F-8A8E-47DC-9B6C-C7578479E41F}" srcOrd="0" destOrd="0" presId="urn:microsoft.com/office/officeart/2008/layout/AscendingPictureAccentProcess"/>
    <dgm:cxn modelId="{D040CFB8-D5B6-4640-A489-C71272E98E46}" type="presParOf" srcId="{72B6C12B-B70C-4FA2-9E97-F727F93584C1}" destId="{B4AA0CD7-8ECD-4AFF-9B4E-C18D84E7992B}" srcOrd="1" destOrd="0" presId="urn:microsoft.com/office/officeart/2008/layout/AscendingPictureAccentProcess"/>
    <dgm:cxn modelId="{2A9DAB07-EB8D-49CD-BBDA-C9DE3CACC1BD}" type="presParOf" srcId="{B4AA0CD7-8ECD-4AFF-9B4E-C18D84E7992B}" destId="{AB157A5A-F353-4FEB-85D5-C84DA560F1EE}" srcOrd="0" destOrd="0" presId="urn:microsoft.com/office/officeart/2008/layout/AscendingPictureAccent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4B773-E772-4249-B13F-E0503C8A300C}" type="doc">
      <dgm:prSet loTypeId="urn:microsoft.com/office/officeart/2008/layout/AscendingPictureAccentProcess" loCatId="process" qsTypeId="urn:microsoft.com/office/officeart/2005/8/quickstyle/3d3" qsCatId="3D" csTypeId="urn:microsoft.com/office/officeart/2005/8/colors/colorful5" csCatId="colorful" phldr="1"/>
      <dgm:spPr/>
      <dgm:t>
        <a:bodyPr/>
        <a:lstStyle/>
        <a:p>
          <a:endParaRPr lang="en-US"/>
        </a:p>
      </dgm:t>
    </dgm:pt>
    <dgm:pt modelId="{FE1DA021-16BF-4C25-8D08-61C853FEC705}">
      <dgm:prSet phldrT="[Text]" custT="1"/>
      <dgm:spPr>
        <a:solidFill>
          <a:srgbClr val="92D050"/>
        </a:solidFill>
      </dgm:spPr>
      <dgm:t>
        <a:bodyPr/>
        <a:lstStyle/>
        <a:p>
          <a:r>
            <a:rPr lang="en-US" sz="1600" b="1" smtClean="0">
              <a:latin typeface="Times New Roman" pitchFamily="18" charset="0"/>
              <a:cs typeface="Times New Roman" pitchFamily="18" charset="0"/>
            </a:rPr>
            <a:t>G. N. Lewis and R. T. MacDonald: (1933)</a:t>
          </a:r>
        </a:p>
        <a:p>
          <a:r>
            <a:rPr lang="en-US" sz="1600" smtClean="0">
              <a:latin typeface="Times New Roman" pitchFamily="18" charset="0"/>
              <a:cs typeface="Times New Roman" pitchFamily="18" charset="0"/>
            </a:rPr>
            <a:t>scaled up the production of 99% D</a:t>
          </a:r>
          <a:r>
            <a:rPr lang="en-US" sz="1600" baseline="-25000" smtClean="0">
              <a:latin typeface="Times New Roman" pitchFamily="18" charset="0"/>
              <a:cs typeface="Times New Roman" pitchFamily="18" charset="0"/>
            </a:rPr>
            <a:t>2</a:t>
          </a:r>
          <a:r>
            <a:rPr lang="en-US" sz="1600" smtClean="0">
              <a:latin typeface="Times New Roman" pitchFamily="18" charset="0"/>
              <a:cs typeface="Times New Roman" pitchFamily="18" charset="0"/>
            </a:rPr>
            <a:t>O</a:t>
          </a:r>
          <a:endParaRPr lang="en-US" sz="1600" dirty="0" smtClean="0">
            <a:latin typeface="Times New Roman" pitchFamily="18" charset="0"/>
            <a:cs typeface="Times New Roman" pitchFamily="18" charset="0"/>
          </a:endParaRPr>
        </a:p>
      </dgm:t>
    </dgm:pt>
    <dgm:pt modelId="{A3CDD841-812D-4F11-B7C5-D594968F4762}" type="parTrans" cxnId="{229EC4E3-44D7-4FA5-AE64-373F15322445}">
      <dgm:prSet/>
      <dgm:spPr/>
      <dgm:t>
        <a:bodyPr/>
        <a:lstStyle/>
        <a:p>
          <a:endParaRPr lang="en-US">
            <a:latin typeface="Times New Roman" pitchFamily="18" charset="0"/>
            <a:cs typeface="Times New Roman" pitchFamily="18" charset="0"/>
          </a:endParaRPr>
        </a:p>
      </dgm:t>
    </dgm:pt>
    <dgm:pt modelId="{345FBCD0-6BF9-43CC-B6B7-B5BB3A1F0FB9}" type="sibTrans" cxnId="{229EC4E3-44D7-4FA5-AE64-373F15322445}">
      <dgm:prSet/>
      <dgm:spPr>
        <a:blipFill>
          <a:blip xmlns:r="http://schemas.openxmlformats.org/officeDocument/2006/relationships" r:embed="rId1" cstate="email">
            <a:extLst>
              <a:ext uri="{28A0092B-C50C-407E-A947-70E740481C1C}">
                <a14:useLocalDpi xmlns="" xmlns:a14="http://schemas.microsoft.com/office/drawing/2010/main"/>
              </a:ext>
            </a:extLst>
          </a:blip>
          <a:srcRect/>
          <a:stretch>
            <a:fillRect/>
          </a:stretch>
        </a:blipFill>
      </dgm:spPr>
      <dgm:t>
        <a:bodyPr/>
        <a:lstStyle/>
        <a:p>
          <a:endParaRPr lang="en-US">
            <a:latin typeface="Times New Roman" pitchFamily="18" charset="0"/>
            <a:cs typeface="Times New Roman" pitchFamily="18" charset="0"/>
          </a:endParaRPr>
        </a:p>
      </dgm:t>
    </dgm:pt>
    <dgm:pt modelId="{72B6C12B-B70C-4FA2-9E97-F727F93584C1}" type="pres">
      <dgm:prSet presAssocID="{2234B773-E772-4249-B13F-E0503C8A300C}" presName="Name0" presStyleCnt="0">
        <dgm:presLayoutVars>
          <dgm:chMax val="7"/>
          <dgm:chPref val="7"/>
          <dgm:dir/>
        </dgm:presLayoutVars>
      </dgm:prSet>
      <dgm:spPr/>
      <dgm:t>
        <a:bodyPr/>
        <a:lstStyle/>
        <a:p>
          <a:endParaRPr lang="en-US"/>
        </a:p>
      </dgm:t>
    </dgm:pt>
    <dgm:pt modelId="{6CDB5B0F-8A8E-47DC-9B6C-C7578479E41F}" type="pres">
      <dgm:prSet presAssocID="{FE1DA021-16BF-4C25-8D08-61C853FEC705}" presName="parTx1" presStyleLbl="node1" presStyleIdx="0" presStyleCnt="1" custScaleX="122422" custScaleY="90855" custLinFactNeighborX="10964" custLinFactNeighborY="-9063"/>
      <dgm:spPr/>
      <dgm:t>
        <a:bodyPr/>
        <a:lstStyle/>
        <a:p>
          <a:endParaRPr lang="en-US"/>
        </a:p>
      </dgm:t>
    </dgm:pt>
    <dgm:pt modelId="{B4AA0CD7-8ECD-4AFF-9B4E-C18D84E7992B}" type="pres">
      <dgm:prSet presAssocID="{345FBCD0-6BF9-43CC-B6B7-B5BB3A1F0FB9}" presName="picture1" presStyleCnt="0"/>
      <dgm:spPr/>
      <dgm:t>
        <a:bodyPr/>
        <a:lstStyle/>
        <a:p>
          <a:endParaRPr lang="en-US"/>
        </a:p>
      </dgm:t>
    </dgm:pt>
    <dgm:pt modelId="{AB157A5A-F353-4FEB-85D5-C84DA560F1EE}" type="pres">
      <dgm:prSet presAssocID="{345FBCD0-6BF9-43CC-B6B7-B5BB3A1F0FB9}" presName="imageRepeatNode" presStyleLbl="fgImgPlace1" presStyleIdx="0" presStyleCnt="1" custScaleX="59042" custScaleY="59327" custLinFactNeighborX="5323" custLinFactNeighborY="-7576"/>
      <dgm:spPr/>
      <dgm:t>
        <a:bodyPr/>
        <a:lstStyle/>
        <a:p>
          <a:endParaRPr lang="en-US"/>
        </a:p>
      </dgm:t>
    </dgm:pt>
  </dgm:ptLst>
  <dgm:cxnLst>
    <dgm:cxn modelId="{DD9A6ADA-CAD6-45D5-8D68-F3D2B569F787}" type="presOf" srcId="{345FBCD0-6BF9-43CC-B6B7-B5BB3A1F0FB9}" destId="{AB157A5A-F353-4FEB-85D5-C84DA560F1EE}" srcOrd="0" destOrd="0" presId="urn:microsoft.com/office/officeart/2008/layout/AscendingPictureAccentProcess"/>
    <dgm:cxn modelId="{229EC4E3-44D7-4FA5-AE64-373F15322445}" srcId="{2234B773-E772-4249-B13F-E0503C8A300C}" destId="{FE1DA021-16BF-4C25-8D08-61C853FEC705}" srcOrd="0" destOrd="0" parTransId="{A3CDD841-812D-4F11-B7C5-D594968F4762}" sibTransId="{345FBCD0-6BF9-43CC-B6B7-B5BB3A1F0FB9}"/>
    <dgm:cxn modelId="{4BD412BD-338C-440B-A436-0E4D443ADAFF}" type="presOf" srcId="{2234B773-E772-4249-B13F-E0503C8A300C}" destId="{72B6C12B-B70C-4FA2-9E97-F727F93584C1}" srcOrd="0" destOrd="0" presId="urn:microsoft.com/office/officeart/2008/layout/AscendingPictureAccentProcess"/>
    <dgm:cxn modelId="{E57C5E9A-2FF1-4ED4-BCD0-F3C4B7394A5C}" type="presOf" srcId="{FE1DA021-16BF-4C25-8D08-61C853FEC705}" destId="{6CDB5B0F-8A8E-47DC-9B6C-C7578479E41F}" srcOrd="0" destOrd="0" presId="urn:microsoft.com/office/officeart/2008/layout/AscendingPictureAccentProcess"/>
    <dgm:cxn modelId="{2C88D114-EC40-430D-BB45-AFFBAC17C466}" type="presParOf" srcId="{72B6C12B-B70C-4FA2-9E97-F727F93584C1}" destId="{6CDB5B0F-8A8E-47DC-9B6C-C7578479E41F}" srcOrd="0" destOrd="0" presId="urn:microsoft.com/office/officeart/2008/layout/AscendingPictureAccentProcess"/>
    <dgm:cxn modelId="{41AD2DD1-015C-4034-913D-59CFE348D2D2}" type="presParOf" srcId="{72B6C12B-B70C-4FA2-9E97-F727F93584C1}" destId="{B4AA0CD7-8ECD-4AFF-9B4E-C18D84E7992B}" srcOrd="1" destOrd="0" presId="urn:microsoft.com/office/officeart/2008/layout/AscendingPictureAccentProcess"/>
    <dgm:cxn modelId="{19396E0E-B30C-41DC-B9BE-547D5E53B9C2}" type="presParOf" srcId="{B4AA0CD7-8ECD-4AFF-9B4E-C18D84E7992B}" destId="{AB157A5A-F353-4FEB-85D5-C84DA560F1EE}" srcOrd="0" destOrd="0" presId="urn:microsoft.com/office/officeart/2008/layout/AscendingPictureAccentProcess"/>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D474F4-94D5-4785-9E35-A5C22542A695}">
      <dsp:nvSpPr>
        <dsp:cNvPr id="0" name=""/>
        <dsp:cNvSpPr/>
      </dsp:nvSpPr>
      <dsp:spPr>
        <a:xfrm rot="5400000">
          <a:off x="-100558" y="172566"/>
          <a:ext cx="1150441" cy="80530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1</a:t>
          </a:r>
          <a:endParaRPr lang="en-US" sz="1600" kern="1200" dirty="0">
            <a:latin typeface="Times New Roman" pitchFamily="18" charset="0"/>
            <a:cs typeface="Times New Roman" pitchFamily="18" charset="0"/>
          </a:endParaRPr>
        </a:p>
      </dsp:txBody>
      <dsp:txXfrm rot="5400000">
        <a:off x="-100558" y="172566"/>
        <a:ext cx="1150441" cy="805308"/>
      </dsp:txXfrm>
    </dsp:sp>
    <dsp:sp modelId="{3B4608B7-C7C4-4A2B-943D-674900D0AB44}">
      <dsp:nvSpPr>
        <dsp:cNvPr id="0" name=""/>
        <dsp:cNvSpPr/>
      </dsp:nvSpPr>
      <dsp:spPr>
        <a:xfrm rot="5400000">
          <a:off x="3133416" y="-2269296"/>
          <a:ext cx="747786" cy="5286379"/>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Introduction </a:t>
          </a:r>
          <a:endParaRPr lang="en-US" sz="1600" kern="1200" dirty="0">
            <a:latin typeface="Times New Roman" pitchFamily="18" charset="0"/>
            <a:cs typeface="Times New Roman" pitchFamily="18" charset="0"/>
          </a:endParaRPr>
        </a:p>
      </dsp:txBody>
      <dsp:txXfrm rot="5400000">
        <a:off x="3133416" y="-2269296"/>
        <a:ext cx="747786" cy="5286379"/>
      </dsp:txXfrm>
    </dsp:sp>
    <dsp:sp modelId="{169E8D49-CEB5-4C69-B3C9-94080A425828}">
      <dsp:nvSpPr>
        <dsp:cNvPr id="0" name=""/>
        <dsp:cNvSpPr/>
      </dsp:nvSpPr>
      <dsp:spPr>
        <a:xfrm rot="5400000">
          <a:off x="-100558" y="1036661"/>
          <a:ext cx="1150441" cy="80530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2</a:t>
          </a:r>
          <a:endParaRPr lang="en-US" sz="1600" kern="1200" dirty="0">
            <a:latin typeface="Times New Roman" pitchFamily="18" charset="0"/>
            <a:cs typeface="Times New Roman" pitchFamily="18" charset="0"/>
          </a:endParaRPr>
        </a:p>
      </dsp:txBody>
      <dsp:txXfrm rot="5400000">
        <a:off x="-100558" y="1036661"/>
        <a:ext cx="1150441" cy="805308"/>
      </dsp:txXfrm>
    </dsp:sp>
    <dsp:sp modelId="{9DAFC981-67F7-4BCA-A876-9705D82E8637}">
      <dsp:nvSpPr>
        <dsp:cNvPr id="0" name=""/>
        <dsp:cNvSpPr/>
      </dsp:nvSpPr>
      <dsp:spPr>
        <a:xfrm rot="5400000">
          <a:off x="3183683" y="-1469133"/>
          <a:ext cx="747786" cy="5414237"/>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latin typeface="Times New Roman" pitchFamily="18" charset="0"/>
              <a:cs typeface="Times New Roman" pitchFamily="18" charset="0"/>
            </a:rPr>
            <a:t>Heavy water production</a:t>
          </a:r>
          <a:endParaRPr lang="en-US" sz="1600" kern="1200" dirty="0">
            <a:latin typeface="Times New Roman" pitchFamily="18" charset="0"/>
            <a:cs typeface="Times New Roman" pitchFamily="18" charset="0"/>
          </a:endParaRPr>
        </a:p>
      </dsp:txBody>
      <dsp:txXfrm rot="5400000">
        <a:off x="3183683" y="-1469133"/>
        <a:ext cx="747786" cy="5414237"/>
      </dsp:txXfrm>
    </dsp:sp>
    <dsp:sp modelId="{A44D4734-D6A8-4995-9189-E37BF1DFD47A}">
      <dsp:nvSpPr>
        <dsp:cNvPr id="0" name=""/>
        <dsp:cNvSpPr/>
      </dsp:nvSpPr>
      <dsp:spPr>
        <a:xfrm rot="5400000">
          <a:off x="-100558" y="1900760"/>
          <a:ext cx="1150441" cy="80530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latin typeface="Times New Roman" pitchFamily="18" charset="0"/>
              <a:cs typeface="Times New Roman" pitchFamily="18" charset="0"/>
            </a:rPr>
            <a:t>3</a:t>
          </a:r>
          <a:endParaRPr lang="en-US" sz="1600" b="0" kern="1200" dirty="0">
            <a:latin typeface="Times New Roman" pitchFamily="18" charset="0"/>
            <a:cs typeface="Times New Roman" pitchFamily="18" charset="0"/>
          </a:endParaRPr>
        </a:p>
      </dsp:txBody>
      <dsp:txXfrm rot="5400000">
        <a:off x="-100558" y="1900760"/>
        <a:ext cx="1150441" cy="805308"/>
      </dsp:txXfrm>
    </dsp:sp>
    <dsp:sp modelId="{CB94CC18-F9CE-4EBA-8B97-5CE56CED1064}">
      <dsp:nvSpPr>
        <dsp:cNvPr id="0" name=""/>
        <dsp:cNvSpPr/>
      </dsp:nvSpPr>
      <dsp:spPr>
        <a:xfrm rot="5400000">
          <a:off x="3183683" y="-605035"/>
          <a:ext cx="747786" cy="5414237"/>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Times New Roman" pitchFamily="18" charset="0"/>
              <a:cs typeface="Times New Roman" pitchFamily="18" charset="0"/>
            </a:rPr>
            <a:t>Heavy water and deuterium applications</a:t>
          </a:r>
          <a:endParaRPr lang="fa-IR" sz="1800" kern="1200" dirty="0"/>
        </a:p>
      </dsp:txBody>
      <dsp:txXfrm rot="5400000">
        <a:off x="3183683" y="-605035"/>
        <a:ext cx="747786" cy="54142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DB5B0F-8A8E-47DC-9B6C-C7578479E41F}">
      <dsp:nvSpPr>
        <dsp:cNvPr id="0" name=""/>
        <dsp:cNvSpPr/>
      </dsp:nvSpPr>
      <dsp:spPr>
        <a:xfrm>
          <a:off x="686577" y="864097"/>
          <a:ext cx="5002054" cy="100895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1029"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Times New Roman" pitchFamily="18" charset="0"/>
              <a:cs typeface="Times New Roman" pitchFamily="18" charset="0"/>
            </a:rPr>
            <a:t>Urey, </a:t>
          </a:r>
          <a:r>
            <a:rPr lang="en-US" sz="1600" b="1" kern="1200" dirty="0" err="1" smtClean="0">
              <a:latin typeface="Times New Roman" pitchFamily="18" charset="0"/>
              <a:cs typeface="Times New Roman" pitchFamily="18" charset="0"/>
            </a:rPr>
            <a:t>Brickwedde</a:t>
          </a:r>
          <a:r>
            <a:rPr lang="en-US" sz="1600" b="1" kern="1200" dirty="0" smtClean="0">
              <a:latin typeface="Times New Roman" pitchFamily="18" charset="0"/>
              <a:cs typeface="Times New Roman" pitchFamily="18" charset="0"/>
            </a:rPr>
            <a:t>, and Murphy </a:t>
          </a:r>
        </a:p>
        <a:p>
          <a:pPr lvl="0" algn="l" defTabSz="711200">
            <a:lnSpc>
              <a:spcPct val="90000"/>
            </a:lnSpc>
            <a:spcBef>
              <a:spcPct val="0"/>
            </a:spcBef>
            <a:spcAft>
              <a:spcPct val="35000"/>
            </a:spcAft>
          </a:pPr>
          <a:r>
            <a:rPr lang="en-US" sz="1600" kern="1200" dirty="0" smtClean="0">
              <a:latin typeface="Times New Roman" pitchFamily="18" charset="0"/>
              <a:cs typeface="Times New Roman" pitchFamily="18" charset="0"/>
            </a:rPr>
            <a:t>reported spectroscopic evidence for heavy hydrogen(1931) </a:t>
          </a:r>
        </a:p>
      </dsp:txBody>
      <dsp:txXfrm>
        <a:off x="686577" y="864097"/>
        <a:ext cx="5002054" cy="1008950"/>
      </dsp:txXfrm>
    </dsp:sp>
    <dsp:sp modelId="{AB157A5A-F353-4FEB-85D5-C84DA560F1EE}">
      <dsp:nvSpPr>
        <dsp:cNvPr id="0" name=""/>
        <dsp:cNvSpPr/>
      </dsp:nvSpPr>
      <dsp:spPr>
        <a:xfrm>
          <a:off x="144009" y="144017"/>
          <a:ext cx="1101138" cy="1102646"/>
        </a:xfrm>
        <a:prstGeom prst="ellipse">
          <a:avLst/>
        </a:prstGeom>
        <a:blipFill>
          <a:blip xmlns:r="http://schemas.openxmlformats.org/officeDocument/2006/relationships" r:embed="rId1" cstate="email">
            <a:extLst>
              <a:ext uri="{28A0092B-C50C-407E-A947-70E740481C1C}">
                <a14:useLocalDpi xmlns="" xmlns:a14="http://schemas.microsoft.com/office/drawing/2010/main"/>
              </a:ext>
            </a:extLst>
          </a:blip>
          <a:srcRect/>
          <a:stretch>
            <a:fillRect t="-1000" b="-1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DB5B0F-8A8E-47DC-9B6C-C7578479E41F}">
      <dsp:nvSpPr>
        <dsp:cNvPr id="0" name=""/>
        <dsp:cNvSpPr/>
      </dsp:nvSpPr>
      <dsp:spPr>
        <a:xfrm>
          <a:off x="864079" y="1203150"/>
          <a:ext cx="4806191" cy="978761"/>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72486" tIns="60960" rIns="60960" bIns="60960" numCol="1" spcCol="1270" anchor="ctr" anchorCtr="0">
          <a:noAutofit/>
        </a:bodyPr>
        <a:lstStyle/>
        <a:p>
          <a:pPr lvl="0" algn="l" defTabSz="711200">
            <a:lnSpc>
              <a:spcPct val="90000"/>
            </a:lnSpc>
            <a:spcBef>
              <a:spcPct val="0"/>
            </a:spcBef>
            <a:spcAft>
              <a:spcPct val="35000"/>
            </a:spcAft>
          </a:pPr>
          <a:r>
            <a:rPr lang="en-US" sz="1600" b="1" kern="1200" smtClean="0">
              <a:latin typeface="Times New Roman" pitchFamily="18" charset="0"/>
              <a:cs typeface="Times New Roman" pitchFamily="18" charset="0"/>
            </a:rPr>
            <a:t>György de Hevesy &amp; Hofer: (1934)</a:t>
          </a:r>
        </a:p>
        <a:p>
          <a:pPr lvl="0" algn="l" defTabSz="711200">
            <a:lnSpc>
              <a:spcPct val="90000"/>
            </a:lnSpc>
            <a:spcBef>
              <a:spcPct val="0"/>
            </a:spcBef>
            <a:spcAft>
              <a:spcPct val="35000"/>
            </a:spcAft>
          </a:pPr>
          <a:r>
            <a:rPr lang="en-US" sz="1600" kern="1200" smtClean="0">
              <a:latin typeface="Times New Roman" pitchFamily="18" charset="0"/>
              <a:cs typeface="Times New Roman" pitchFamily="18" charset="0"/>
            </a:rPr>
            <a:t>First biological tracer experiment</a:t>
          </a:r>
          <a:endParaRPr lang="en-US" sz="1600" kern="1200" dirty="0" smtClean="0">
            <a:latin typeface="Times New Roman" pitchFamily="18" charset="0"/>
            <a:cs typeface="Times New Roman" pitchFamily="18" charset="0"/>
          </a:endParaRPr>
        </a:p>
      </dsp:txBody>
      <dsp:txXfrm>
        <a:off x="864079" y="1203150"/>
        <a:ext cx="4806191" cy="978761"/>
      </dsp:txXfrm>
    </dsp:sp>
    <dsp:sp modelId="{AB157A5A-F353-4FEB-85D5-C84DA560F1EE}">
      <dsp:nvSpPr>
        <dsp:cNvPr id="0" name=""/>
        <dsp:cNvSpPr/>
      </dsp:nvSpPr>
      <dsp:spPr>
        <a:xfrm>
          <a:off x="416930" y="451466"/>
          <a:ext cx="1065819" cy="1086760"/>
        </a:xfrm>
        <a:prstGeom prst="ellipse">
          <a:avLst/>
        </a:prstGeom>
        <a:blipFill>
          <a:blip xmlns:r="http://schemas.openxmlformats.org/officeDocument/2006/relationships" r:embed="rId1" cstate="email">
            <a:extLst>
              <a:ext uri="{28A0092B-C50C-407E-A947-70E740481C1C}">
                <a14:useLocalDpi xmlns="" xmlns:a14="http://schemas.microsoft.com/office/drawing/2010/main"/>
              </a:ext>
            </a:extLst>
          </a:blip>
          <a:srcRect/>
          <a:stretch>
            <a:fillRect t="-1000" b="-1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DB5B0F-8A8E-47DC-9B6C-C7578479E41F}">
      <dsp:nvSpPr>
        <dsp:cNvPr id="0" name=""/>
        <dsp:cNvSpPr/>
      </dsp:nvSpPr>
      <dsp:spPr>
        <a:xfrm>
          <a:off x="1025959" y="1146613"/>
          <a:ext cx="4806688" cy="956695"/>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1073" tIns="60960" rIns="60960" bIns="60960" numCol="1" spcCol="1270" anchor="ctr" anchorCtr="0">
          <a:noAutofit/>
        </a:bodyPr>
        <a:lstStyle/>
        <a:p>
          <a:pPr lvl="0" algn="l" defTabSz="711200">
            <a:lnSpc>
              <a:spcPct val="90000"/>
            </a:lnSpc>
            <a:spcBef>
              <a:spcPct val="0"/>
            </a:spcBef>
            <a:spcAft>
              <a:spcPct val="35000"/>
            </a:spcAft>
          </a:pPr>
          <a:r>
            <a:rPr lang="en-US" sz="1600" b="1" kern="1200" smtClean="0">
              <a:latin typeface="Times New Roman" pitchFamily="18" charset="0"/>
              <a:cs typeface="Times New Roman" pitchFamily="18" charset="0"/>
            </a:rPr>
            <a:t>G. N. Lewis and R. T. MacDonald: (1933)</a:t>
          </a:r>
        </a:p>
        <a:p>
          <a:pPr lvl="0" algn="l" defTabSz="711200">
            <a:lnSpc>
              <a:spcPct val="90000"/>
            </a:lnSpc>
            <a:spcBef>
              <a:spcPct val="0"/>
            </a:spcBef>
            <a:spcAft>
              <a:spcPct val="35000"/>
            </a:spcAft>
          </a:pPr>
          <a:r>
            <a:rPr lang="en-US" sz="1600" kern="1200" smtClean="0">
              <a:latin typeface="Times New Roman" pitchFamily="18" charset="0"/>
              <a:cs typeface="Times New Roman" pitchFamily="18" charset="0"/>
            </a:rPr>
            <a:t>scaled up the production of 99% D</a:t>
          </a:r>
          <a:r>
            <a:rPr lang="en-US" sz="1600" kern="1200" baseline="-25000" smtClean="0">
              <a:latin typeface="Times New Roman" pitchFamily="18" charset="0"/>
              <a:cs typeface="Times New Roman" pitchFamily="18" charset="0"/>
            </a:rPr>
            <a:t>2</a:t>
          </a:r>
          <a:r>
            <a:rPr lang="en-US" sz="1600" kern="1200" smtClean="0">
              <a:latin typeface="Times New Roman" pitchFamily="18" charset="0"/>
              <a:cs typeface="Times New Roman" pitchFamily="18" charset="0"/>
            </a:rPr>
            <a:t>O</a:t>
          </a:r>
          <a:endParaRPr lang="en-US" sz="1600" kern="1200" dirty="0" smtClean="0">
            <a:latin typeface="Times New Roman" pitchFamily="18" charset="0"/>
            <a:cs typeface="Times New Roman" pitchFamily="18" charset="0"/>
          </a:endParaRPr>
        </a:p>
      </dsp:txBody>
      <dsp:txXfrm>
        <a:off x="1025959" y="1146613"/>
        <a:ext cx="4806688" cy="956695"/>
      </dsp:txXfrm>
    </dsp:sp>
    <dsp:sp modelId="{AB157A5A-F353-4FEB-85D5-C84DA560F1EE}">
      <dsp:nvSpPr>
        <dsp:cNvPr id="0" name=""/>
        <dsp:cNvSpPr/>
      </dsp:nvSpPr>
      <dsp:spPr>
        <a:xfrm>
          <a:off x="471978" y="394116"/>
          <a:ext cx="1074767" cy="1080117"/>
        </a:xfrm>
        <a:prstGeom prst="ellipse">
          <a:avLst/>
        </a:prstGeom>
        <a:blipFill>
          <a:blip xmlns:r="http://schemas.openxmlformats.org/officeDocument/2006/relationships" r:embed="rId1" cstate="email">
            <a:extLst>
              <a:ext uri="{28A0092B-C50C-407E-A947-70E740481C1C}">
                <a14:useLocalDpi xmlns=""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169919" cy="480060"/>
          </a:xfrm>
          <a:prstGeom prst="rect">
            <a:avLst/>
          </a:prstGeom>
          <a:noFill/>
          <a:ln>
            <a:noFill/>
          </a:ln>
        </p:spPr>
        <p:txBody>
          <a:bodyPr lIns="96645" tIns="96645" rIns="96645" bIns="96645" anchor="t" anchorCtr="0"/>
          <a:lstStyle>
            <a:lvl1pPr marL="0" marR="0" lvl="0" indent="0" algn="l" rtl="0">
              <a:spcBef>
                <a:spcPts val="0"/>
              </a:spcBef>
              <a:defRPr sz="1300" b="0" i="0" u="none" strike="noStrike" cap="none">
                <a:solidFill>
                  <a:schemeClr val="dk1"/>
                </a:solidFill>
                <a:latin typeface="Calibri"/>
                <a:ea typeface="Calibri"/>
                <a:cs typeface="Calibri"/>
                <a:sym typeface="Calibri"/>
              </a:defRPr>
            </a:lvl1pPr>
            <a:lvl2pPr marL="483306" marR="0" lvl="1" indent="0" algn="l" rtl="0">
              <a:spcBef>
                <a:spcPts val="0"/>
              </a:spcBef>
              <a:defRPr sz="1900" b="0" i="0" u="none" strike="noStrike" cap="none">
                <a:solidFill>
                  <a:schemeClr val="dk1"/>
                </a:solidFill>
                <a:latin typeface="Calibri"/>
                <a:ea typeface="Calibri"/>
                <a:cs typeface="Calibri"/>
                <a:sym typeface="Calibri"/>
              </a:defRPr>
            </a:lvl2pPr>
            <a:lvl3pPr marL="966612" marR="0" lvl="2" indent="0" algn="l" rtl="0">
              <a:spcBef>
                <a:spcPts val="0"/>
              </a:spcBef>
              <a:defRPr sz="1900" b="0" i="0" u="none" strike="noStrike" cap="none">
                <a:solidFill>
                  <a:schemeClr val="dk1"/>
                </a:solidFill>
                <a:latin typeface="Calibri"/>
                <a:ea typeface="Calibri"/>
                <a:cs typeface="Calibri"/>
                <a:sym typeface="Calibri"/>
              </a:defRPr>
            </a:lvl3pPr>
            <a:lvl4pPr marL="1449918" marR="0" lvl="3" indent="0" algn="l" rtl="0">
              <a:spcBef>
                <a:spcPts val="0"/>
              </a:spcBef>
              <a:defRPr sz="1900" b="0" i="0" u="none" strike="noStrike" cap="none">
                <a:solidFill>
                  <a:schemeClr val="dk1"/>
                </a:solidFill>
                <a:latin typeface="Calibri"/>
                <a:ea typeface="Calibri"/>
                <a:cs typeface="Calibri"/>
                <a:sym typeface="Calibri"/>
              </a:defRPr>
            </a:lvl4pPr>
            <a:lvl5pPr marL="1933224" marR="0" lvl="4" indent="0" algn="l" rtl="0">
              <a:spcBef>
                <a:spcPts val="0"/>
              </a:spcBef>
              <a:defRPr sz="1900" b="0" i="0" u="none" strike="noStrike" cap="none">
                <a:solidFill>
                  <a:schemeClr val="dk1"/>
                </a:solidFill>
                <a:latin typeface="Calibri"/>
                <a:ea typeface="Calibri"/>
                <a:cs typeface="Calibri"/>
                <a:sym typeface="Calibri"/>
              </a:defRPr>
            </a:lvl5pPr>
            <a:lvl6pPr marL="2416531" marR="0" lvl="5" indent="0" algn="l" rtl="0">
              <a:spcBef>
                <a:spcPts val="0"/>
              </a:spcBef>
              <a:defRPr sz="1900" b="0" i="0" u="none" strike="noStrike" cap="none">
                <a:solidFill>
                  <a:schemeClr val="dk1"/>
                </a:solidFill>
                <a:latin typeface="Calibri"/>
                <a:ea typeface="Calibri"/>
                <a:cs typeface="Calibri"/>
                <a:sym typeface="Calibri"/>
              </a:defRPr>
            </a:lvl6pPr>
            <a:lvl7pPr marL="2899837" marR="0" lvl="6" indent="0" algn="l" rtl="0">
              <a:spcBef>
                <a:spcPts val="0"/>
              </a:spcBef>
              <a:defRPr sz="1900" b="0" i="0" u="none" strike="noStrike" cap="none">
                <a:solidFill>
                  <a:schemeClr val="dk1"/>
                </a:solidFill>
                <a:latin typeface="Calibri"/>
                <a:ea typeface="Calibri"/>
                <a:cs typeface="Calibri"/>
                <a:sym typeface="Calibri"/>
              </a:defRPr>
            </a:lvl7pPr>
            <a:lvl8pPr marL="3383143" marR="0" lvl="7" indent="0" algn="l" rtl="0">
              <a:spcBef>
                <a:spcPts val="0"/>
              </a:spcBef>
              <a:defRPr sz="1900" b="0" i="0" u="none" strike="noStrike" cap="none">
                <a:solidFill>
                  <a:schemeClr val="dk1"/>
                </a:solidFill>
                <a:latin typeface="Calibri"/>
                <a:ea typeface="Calibri"/>
                <a:cs typeface="Calibri"/>
                <a:sym typeface="Calibri"/>
              </a:defRPr>
            </a:lvl8pPr>
            <a:lvl9pPr marL="3866449"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19" cy="480060"/>
          </a:xfrm>
          <a:prstGeom prst="rect">
            <a:avLst/>
          </a:prstGeom>
          <a:noFill/>
          <a:ln>
            <a:noFill/>
          </a:ln>
        </p:spPr>
        <p:txBody>
          <a:bodyPr lIns="96645" tIns="96645" rIns="96645" bIns="96645" anchor="t" anchorCtr="0"/>
          <a:lstStyle>
            <a:lvl1pPr marL="0" marR="0" lvl="0" indent="0" algn="r" rtl="0">
              <a:spcBef>
                <a:spcPts val="0"/>
              </a:spcBef>
              <a:defRPr sz="1300" b="0" i="0" u="none" strike="noStrike" cap="none">
                <a:solidFill>
                  <a:schemeClr val="dk1"/>
                </a:solidFill>
                <a:latin typeface="Calibri"/>
                <a:ea typeface="Calibri"/>
                <a:cs typeface="Calibri"/>
                <a:sym typeface="Calibri"/>
              </a:defRPr>
            </a:lvl1pPr>
            <a:lvl2pPr marL="483306" marR="0" lvl="1" indent="0" algn="l" rtl="0">
              <a:spcBef>
                <a:spcPts val="0"/>
              </a:spcBef>
              <a:defRPr sz="1900" b="0" i="0" u="none" strike="noStrike" cap="none">
                <a:solidFill>
                  <a:schemeClr val="dk1"/>
                </a:solidFill>
                <a:latin typeface="Calibri"/>
                <a:ea typeface="Calibri"/>
                <a:cs typeface="Calibri"/>
                <a:sym typeface="Calibri"/>
              </a:defRPr>
            </a:lvl2pPr>
            <a:lvl3pPr marL="966612" marR="0" lvl="2" indent="0" algn="l" rtl="0">
              <a:spcBef>
                <a:spcPts val="0"/>
              </a:spcBef>
              <a:defRPr sz="1900" b="0" i="0" u="none" strike="noStrike" cap="none">
                <a:solidFill>
                  <a:schemeClr val="dk1"/>
                </a:solidFill>
                <a:latin typeface="Calibri"/>
                <a:ea typeface="Calibri"/>
                <a:cs typeface="Calibri"/>
                <a:sym typeface="Calibri"/>
              </a:defRPr>
            </a:lvl3pPr>
            <a:lvl4pPr marL="1449918" marR="0" lvl="3" indent="0" algn="l" rtl="0">
              <a:spcBef>
                <a:spcPts val="0"/>
              </a:spcBef>
              <a:defRPr sz="1900" b="0" i="0" u="none" strike="noStrike" cap="none">
                <a:solidFill>
                  <a:schemeClr val="dk1"/>
                </a:solidFill>
                <a:latin typeface="Calibri"/>
                <a:ea typeface="Calibri"/>
                <a:cs typeface="Calibri"/>
                <a:sym typeface="Calibri"/>
              </a:defRPr>
            </a:lvl4pPr>
            <a:lvl5pPr marL="1933224" marR="0" lvl="4" indent="0" algn="l" rtl="0">
              <a:spcBef>
                <a:spcPts val="0"/>
              </a:spcBef>
              <a:defRPr sz="1900" b="0" i="0" u="none" strike="noStrike" cap="none">
                <a:solidFill>
                  <a:schemeClr val="dk1"/>
                </a:solidFill>
                <a:latin typeface="Calibri"/>
                <a:ea typeface="Calibri"/>
                <a:cs typeface="Calibri"/>
                <a:sym typeface="Calibri"/>
              </a:defRPr>
            </a:lvl5pPr>
            <a:lvl6pPr marL="2416531" marR="0" lvl="5" indent="0" algn="l" rtl="0">
              <a:spcBef>
                <a:spcPts val="0"/>
              </a:spcBef>
              <a:defRPr sz="1900" b="0" i="0" u="none" strike="noStrike" cap="none">
                <a:solidFill>
                  <a:schemeClr val="dk1"/>
                </a:solidFill>
                <a:latin typeface="Calibri"/>
                <a:ea typeface="Calibri"/>
                <a:cs typeface="Calibri"/>
                <a:sym typeface="Calibri"/>
              </a:defRPr>
            </a:lvl6pPr>
            <a:lvl7pPr marL="2899837" marR="0" lvl="6" indent="0" algn="l" rtl="0">
              <a:spcBef>
                <a:spcPts val="0"/>
              </a:spcBef>
              <a:defRPr sz="1900" b="0" i="0" u="none" strike="noStrike" cap="none">
                <a:solidFill>
                  <a:schemeClr val="dk1"/>
                </a:solidFill>
                <a:latin typeface="Calibri"/>
                <a:ea typeface="Calibri"/>
                <a:cs typeface="Calibri"/>
                <a:sym typeface="Calibri"/>
              </a:defRPr>
            </a:lvl7pPr>
            <a:lvl8pPr marL="3383143" marR="0" lvl="7" indent="0" algn="l" rtl="0">
              <a:spcBef>
                <a:spcPts val="0"/>
              </a:spcBef>
              <a:defRPr sz="1900" b="0" i="0" u="none" strike="noStrike" cap="none">
                <a:solidFill>
                  <a:schemeClr val="dk1"/>
                </a:solidFill>
                <a:latin typeface="Calibri"/>
                <a:ea typeface="Calibri"/>
                <a:cs typeface="Calibri"/>
                <a:sym typeface="Calibri"/>
              </a:defRPr>
            </a:lvl8pPr>
            <a:lvl9pPr marL="3866449"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119474"/>
            <a:ext cx="3169919" cy="480060"/>
          </a:xfrm>
          <a:prstGeom prst="rect">
            <a:avLst/>
          </a:prstGeom>
          <a:noFill/>
          <a:ln>
            <a:noFill/>
          </a:ln>
        </p:spPr>
        <p:txBody>
          <a:bodyPr lIns="96645" tIns="96645" rIns="96645" bIns="96645" anchor="b" anchorCtr="0"/>
          <a:lstStyle>
            <a:lvl1pPr marL="0" marR="0" lvl="0" indent="0" algn="l" rtl="0">
              <a:spcBef>
                <a:spcPts val="0"/>
              </a:spcBef>
              <a:defRPr sz="1300" b="0" i="0" u="none" strike="noStrike" cap="none">
                <a:solidFill>
                  <a:schemeClr val="dk1"/>
                </a:solidFill>
                <a:latin typeface="Calibri"/>
                <a:ea typeface="Calibri"/>
                <a:cs typeface="Calibri"/>
                <a:sym typeface="Calibri"/>
              </a:defRPr>
            </a:lvl1pPr>
            <a:lvl2pPr marL="483306" marR="0" lvl="1" indent="0" algn="l" rtl="0">
              <a:spcBef>
                <a:spcPts val="0"/>
              </a:spcBef>
              <a:defRPr sz="1900" b="0" i="0" u="none" strike="noStrike" cap="none">
                <a:solidFill>
                  <a:schemeClr val="dk1"/>
                </a:solidFill>
                <a:latin typeface="Calibri"/>
                <a:ea typeface="Calibri"/>
                <a:cs typeface="Calibri"/>
                <a:sym typeface="Calibri"/>
              </a:defRPr>
            </a:lvl2pPr>
            <a:lvl3pPr marL="966612" marR="0" lvl="2" indent="0" algn="l" rtl="0">
              <a:spcBef>
                <a:spcPts val="0"/>
              </a:spcBef>
              <a:defRPr sz="1900" b="0" i="0" u="none" strike="noStrike" cap="none">
                <a:solidFill>
                  <a:schemeClr val="dk1"/>
                </a:solidFill>
                <a:latin typeface="Calibri"/>
                <a:ea typeface="Calibri"/>
                <a:cs typeface="Calibri"/>
                <a:sym typeface="Calibri"/>
              </a:defRPr>
            </a:lvl3pPr>
            <a:lvl4pPr marL="1449918" marR="0" lvl="3" indent="0" algn="l" rtl="0">
              <a:spcBef>
                <a:spcPts val="0"/>
              </a:spcBef>
              <a:defRPr sz="1900" b="0" i="0" u="none" strike="noStrike" cap="none">
                <a:solidFill>
                  <a:schemeClr val="dk1"/>
                </a:solidFill>
                <a:latin typeface="Calibri"/>
                <a:ea typeface="Calibri"/>
                <a:cs typeface="Calibri"/>
                <a:sym typeface="Calibri"/>
              </a:defRPr>
            </a:lvl4pPr>
            <a:lvl5pPr marL="1933224" marR="0" lvl="4" indent="0" algn="l" rtl="0">
              <a:spcBef>
                <a:spcPts val="0"/>
              </a:spcBef>
              <a:defRPr sz="1900" b="0" i="0" u="none" strike="noStrike" cap="none">
                <a:solidFill>
                  <a:schemeClr val="dk1"/>
                </a:solidFill>
                <a:latin typeface="Calibri"/>
                <a:ea typeface="Calibri"/>
                <a:cs typeface="Calibri"/>
                <a:sym typeface="Calibri"/>
              </a:defRPr>
            </a:lvl5pPr>
            <a:lvl6pPr marL="2416531" marR="0" lvl="5" indent="0" algn="l" rtl="0">
              <a:spcBef>
                <a:spcPts val="0"/>
              </a:spcBef>
              <a:defRPr sz="1900" b="0" i="0" u="none" strike="noStrike" cap="none">
                <a:solidFill>
                  <a:schemeClr val="dk1"/>
                </a:solidFill>
                <a:latin typeface="Calibri"/>
                <a:ea typeface="Calibri"/>
                <a:cs typeface="Calibri"/>
                <a:sym typeface="Calibri"/>
              </a:defRPr>
            </a:lvl6pPr>
            <a:lvl7pPr marL="2899837" marR="0" lvl="6" indent="0" algn="l" rtl="0">
              <a:spcBef>
                <a:spcPts val="0"/>
              </a:spcBef>
              <a:defRPr sz="1900" b="0" i="0" u="none" strike="noStrike" cap="none">
                <a:solidFill>
                  <a:schemeClr val="dk1"/>
                </a:solidFill>
                <a:latin typeface="Calibri"/>
                <a:ea typeface="Calibri"/>
                <a:cs typeface="Calibri"/>
                <a:sym typeface="Calibri"/>
              </a:defRPr>
            </a:lvl7pPr>
            <a:lvl8pPr marL="3383143" marR="0" lvl="7" indent="0" algn="l" rtl="0">
              <a:spcBef>
                <a:spcPts val="0"/>
              </a:spcBef>
              <a:defRPr sz="1900" b="0" i="0" u="none" strike="noStrike" cap="none">
                <a:solidFill>
                  <a:schemeClr val="dk1"/>
                </a:solidFill>
                <a:latin typeface="Calibri"/>
                <a:ea typeface="Calibri"/>
                <a:cs typeface="Calibri"/>
                <a:sym typeface="Calibri"/>
              </a:defRPr>
            </a:lvl8pPr>
            <a:lvl9pPr marL="3866449" marR="0" lvl="8" indent="0" algn="l" rtl="0">
              <a:spcBef>
                <a:spcPts val="0"/>
              </a:spcBef>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lgn="r">
              <a:buSzPct val="25000"/>
            </a:pPr>
            <a:fld id="{00000000-1234-1234-1234-123412341234}" type="slidenum">
              <a:rPr lang="en-PH" sz="1300" smtClean="0">
                <a:solidFill>
                  <a:schemeClr val="dk1"/>
                </a:solidFill>
                <a:latin typeface="Calibri"/>
                <a:ea typeface="Calibri"/>
                <a:cs typeface="Calibri"/>
                <a:sym typeface="Calibri"/>
              </a:rPr>
              <a:pPr algn="r">
                <a:buSzPct val="25000"/>
              </a:pPr>
              <a:t>‹#›</a:t>
            </a:fld>
            <a:endParaRPr lang="en-PH" sz="13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3837256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PH" sz="1300">
                <a:solidFill>
                  <a:schemeClr val="dk1"/>
                </a:solidFill>
                <a:latin typeface="Calibri"/>
                <a:ea typeface="Calibri"/>
                <a:cs typeface="Calibri"/>
                <a:sym typeface="Calibri"/>
              </a:rPr>
              <a:pPr algn="r">
                <a:buSzPct val="25000"/>
              </a:pPr>
              <a:t>1</a:t>
            </a:fld>
            <a:endParaRPr lang="en-PH" sz="13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19390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24628-5811-4262-BEA0-54A3A72755CB}" type="slidenum">
              <a:rPr lang="en-US" smtClean="0"/>
              <a:pPr/>
              <a:t>45</a:t>
            </a:fld>
            <a:endParaRPr lang="en-US"/>
          </a:p>
        </p:txBody>
      </p:sp>
    </p:spTree>
    <p:extLst>
      <p:ext uri="{BB962C8B-B14F-4D97-AF65-F5344CB8AC3E}">
        <p14:creationId xmlns="" xmlns:p14="http://schemas.microsoft.com/office/powerpoint/2010/main" val="57530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E24628-5811-4262-BEA0-54A3A72755CB}" type="slidenum">
              <a:rPr lang="en-US" smtClean="0"/>
              <a:pPr/>
              <a:t>46</a:t>
            </a:fld>
            <a:endParaRPr lang="en-US"/>
          </a:p>
        </p:txBody>
      </p:sp>
    </p:spTree>
    <p:extLst>
      <p:ext uri="{BB962C8B-B14F-4D97-AF65-F5344CB8AC3E}">
        <p14:creationId xmlns="" xmlns:p14="http://schemas.microsoft.com/office/powerpoint/2010/main" val="57530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PH" sz="1300">
                <a:solidFill>
                  <a:schemeClr val="dk1"/>
                </a:solidFill>
                <a:latin typeface="Calibri"/>
                <a:ea typeface="Calibri"/>
                <a:cs typeface="Calibri"/>
                <a:sym typeface="Calibri"/>
              </a:rPr>
              <a:pPr algn="r">
                <a:buSzPct val="25000"/>
              </a:pPr>
              <a:t>49</a:t>
            </a:fld>
            <a:endParaRPr lang="en-PH" sz="13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66783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PH" sz="1300" smtClean="0">
                <a:solidFill>
                  <a:schemeClr val="dk1"/>
                </a:solidFill>
                <a:latin typeface="Calibri"/>
                <a:ea typeface="Calibri"/>
                <a:cs typeface="Calibri"/>
                <a:sym typeface="Calibri"/>
              </a:rPr>
              <a:pPr algn="r">
                <a:buSzPct val="25000"/>
              </a:pPr>
              <a:t>4</a:t>
            </a:fld>
            <a:endParaRPr lang="en-PH" sz="13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04573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PH" sz="1300" smtClean="0">
                <a:solidFill>
                  <a:schemeClr val="dk1"/>
                </a:solidFill>
                <a:latin typeface="Calibri"/>
                <a:ea typeface="Calibri"/>
                <a:cs typeface="Calibri"/>
                <a:sym typeface="Calibri"/>
              </a:rPr>
              <a:pPr algn="r">
                <a:buSzPct val="25000"/>
              </a:pPr>
              <a:t>9</a:t>
            </a:fld>
            <a:endParaRPr lang="en-PH" sz="13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380812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458788" y="720725"/>
            <a:ext cx="6399212"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endParaRPr/>
          </a:p>
        </p:txBody>
      </p:sp>
    </p:spTree>
    <p:extLst>
      <p:ext uri="{BB962C8B-B14F-4D97-AF65-F5344CB8AC3E}">
        <p14:creationId xmlns="" xmlns:p14="http://schemas.microsoft.com/office/powerpoint/2010/main" val="46532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458788" y="720725"/>
            <a:ext cx="6399212"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endParaRPr/>
          </a:p>
        </p:txBody>
      </p:sp>
    </p:spTree>
    <p:extLst>
      <p:ext uri="{BB962C8B-B14F-4D97-AF65-F5344CB8AC3E}">
        <p14:creationId xmlns="" xmlns:p14="http://schemas.microsoft.com/office/powerpoint/2010/main" val="211660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458788" y="720725"/>
            <a:ext cx="6399212"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endParaRPr/>
          </a:p>
        </p:txBody>
      </p:sp>
    </p:spTree>
    <p:extLst>
      <p:ext uri="{BB962C8B-B14F-4D97-AF65-F5344CB8AC3E}">
        <p14:creationId xmlns="" xmlns:p14="http://schemas.microsoft.com/office/powerpoint/2010/main" val="55502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458788" y="720725"/>
            <a:ext cx="6399212"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endParaRPr/>
          </a:p>
        </p:txBody>
      </p:sp>
    </p:spTree>
    <p:extLst>
      <p:ext uri="{BB962C8B-B14F-4D97-AF65-F5344CB8AC3E}">
        <p14:creationId xmlns="" xmlns:p14="http://schemas.microsoft.com/office/powerpoint/2010/main" val="241694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458788" y="720725"/>
            <a:ext cx="6399212"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endParaRPr/>
          </a:p>
        </p:txBody>
      </p:sp>
    </p:spTree>
    <p:extLst>
      <p:ext uri="{BB962C8B-B14F-4D97-AF65-F5344CB8AC3E}">
        <p14:creationId xmlns="" xmlns:p14="http://schemas.microsoft.com/office/powerpoint/2010/main" val="222152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458788" y="720725"/>
            <a:ext cx="6399212"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endParaRPr/>
          </a:p>
        </p:txBody>
      </p:sp>
    </p:spTree>
    <p:extLst>
      <p:ext uri="{BB962C8B-B14F-4D97-AF65-F5344CB8AC3E}">
        <p14:creationId xmlns="" xmlns:p14="http://schemas.microsoft.com/office/powerpoint/2010/main" val="2686903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cstate="email">
            <a:alphaModFix/>
            <a:extLst>
              <a:ext uri="{28A0092B-C50C-407E-A947-70E740481C1C}">
                <a14:useLocalDpi xmlns="" xmlns:a14="http://schemas.microsoft.com/office/drawing/2010/main"/>
              </a:ext>
            </a:extLst>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33404" y="1276354"/>
            <a:ext cx="8153399" cy="685799"/>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4000" b="1" i="0" u="none" strike="noStrike" cap="none">
                <a:solidFill>
                  <a:schemeClr val="lt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533404" y="2038354"/>
            <a:ext cx="8153399" cy="685799"/>
          </a:xfrm>
          <a:prstGeom prst="rect">
            <a:avLst/>
          </a:prstGeom>
          <a:noFill/>
          <a:ln>
            <a:noFill/>
          </a:ln>
        </p:spPr>
        <p:txBody>
          <a:bodyPr lIns="91425" tIns="91425" rIns="91425" bIns="91425" anchor="t" anchorCtr="0"/>
          <a:lstStyle>
            <a:lvl1pPr marL="0" marR="0" lvl="0"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1pPr>
            <a:lvl2pPr marL="457200" marR="0" lvl="1"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ctr"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ctr"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ctr"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5884667" y="1792485"/>
            <a:ext cx="3546873" cy="2057400"/>
          </a:xfrm>
          <a:prstGeom prst="rect">
            <a:avLst/>
          </a:prstGeom>
          <a:noFill/>
          <a:ln>
            <a:noFill/>
          </a:ln>
        </p:spPr>
        <p:txBody>
          <a:bodyPr lIns="91425" tIns="91425" rIns="91425" bIns="91425" anchor="ctr" anchorCtr="0"/>
          <a:lstStyle>
            <a:lvl1pPr lvl="0" rtl="0">
              <a:spcBef>
                <a:spcPts val="0"/>
              </a:spcBef>
              <a:defRPr>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body" idx="1"/>
          </p:nvPr>
        </p:nvSpPr>
        <p:spPr>
          <a:xfrm rot="5400000">
            <a:off x="1693667" y="-188712"/>
            <a:ext cx="3546873" cy="6019799"/>
          </a:xfrm>
          <a:prstGeom prst="rect">
            <a:avLst/>
          </a:prstGeom>
          <a:noFill/>
          <a:ln>
            <a:noFill/>
          </a:ln>
        </p:spPr>
        <p:txBody>
          <a:bodyPr lIns="91425" tIns="91425" rIns="91425" bIns="91425" anchor="t" anchorCtr="0"/>
          <a:lstStyle>
            <a:lvl1pPr marL="342900" lvl="0" indent="-190500" algn="l" rtl="0">
              <a:spcBef>
                <a:spcPts val="480"/>
              </a:spcBef>
              <a:buClr>
                <a:schemeClr val="dk1"/>
              </a:buClr>
              <a:buFont typeface="Arial"/>
              <a:buChar char="•"/>
              <a:defRPr sz="2400">
                <a:solidFill>
                  <a:schemeClr val="dk1"/>
                </a:solidFill>
                <a:latin typeface="Calibri"/>
                <a:ea typeface="Calibri"/>
                <a:cs typeface="Calibri"/>
                <a:sym typeface="Calibri"/>
              </a:defRPr>
            </a:lvl1pPr>
            <a:lvl2pPr marL="742950" lvl="1" indent="-158750" algn="l" rtl="0">
              <a:spcBef>
                <a:spcPts val="400"/>
              </a:spcBef>
              <a:buClr>
                <a:schemeClr val="dk1"/>
              </a:buClr>
              <a:buFont typeface="Arial"/>
              <a:buChar char="–"/>
              <a:defRPr sz="2000">
                <a:solidFill>
                  <a:schemeClr val="dk1"/>
                </a:solidFill>
                <a:latin typeface="Calibri"/>
                <a:ea typeface="Calibri"/>
                <a:cs typeface="Calibri"/>
                <a:sym typeface="Calibri"/>
              </a:defRPr>
            </a:lvl2pPr>
            <a:lvl3pPr marL="1143000" lvl="2" indent="-11430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600200" lvl="3" indent="-127000" algn="l" rtl="0">
              <a:spcBef>
                <a:spcPts val="320"/>
              </a:spcBef>
              <a:buClr>
                <a:schemeClr val="dk1"/>
              </a:buClr>
              <a:buFont typeface="Arial"/>
              <a:buChar char="–"/>
              <a:defRPr sz="1600">
                <a:solidFill>
                  <a:schemeClr val="dk1"/>
                </a:solidFill>
                <a:latin typeface="Calibri"/>
                <a:ea typeface="Calibri"/>
                <a:cs typeface="Calibri"/>
                <a:sym typeface="Calibri"/>
              </a:defRPr>
            </a:lvl4pPr>
            <a:lvl5pPr marL="2057400" lvl="4" indent="-127000" algn="l" rtl="0">
              <a:spcBef>
                <a:spcPts val="320"/>
              </a:spcBef>
              <a:buClr>
                <a:schemeClr val="dk1"/>
              </a:buClr>
              <a:buFont typeface="Arial"/>
              <a:buChar char="»"/>
              <a:defRPr sz="16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57200" y="971551"/>
            <a:ext cx="8229600" cy="3623072"/>
          </a:xfrm>
          <a:prstGeom prst="rect">
            <a:avLst/>
          </a:prstGeom>
          <a:noFill/>
          <a:ln>
            <a:noFill/>
          </a:ln>
        </p:spPr>
        <p:txBody>
          <a:bodyPr lIns="91425" tIns="91425" rIns="91425" bIns="91425" anchor="t" anchorCtr="0"/>
          <a:lstStyle>
            <a:lvl1pPr marL="342900" lvl="0" indent="-190500" algn="l" rtl="0">
              <a:spcBef>
                <a:spcPts val="480"/>
              </a:spcBef>
              <a:buClr>
                <a:schemeClr val="dk1"/>
              </a:buClr>
              <a:buFont typeface="Arial"/>
              <a:buChar char="•"/>
              <a:defRPr sz="2400">
                <a:solidFill>
                  <a:schemeClr val="dk1"/>
                </a:solidFill>
                <a:latin typeface="Calibri"/>
                <a:ea typeface="Calibri"/>
                <a:cs typeface="Calibri"/>
                <a:sym typeface="Calibri"/>
              </a:defRPr>
            </a:lvl1pPr>
            <a:lvl2pPr marL="742950" lvl="1" indent="-158750" algn="l" rtl="0">
              <a:spcBef>
                <a:spcPts val="400"/>
              </a:spcBef>
              <a:buClr>
                <a:schemeClr val="dk1"/>
              </a:buClr>
              <a:buFont typeface="Arial"/>
              <a:buChar char="–"/>
              <a:defRPr sz="2000">
                <a:solidFill>
                  <a:schemeClr val="dk1"/>
                </a:solidFill>
                <a:latin typeface="Calibri"/>
                <a:ea typeface="Calibri"/>
                <a:cs typeface="Calibri"/>
                <a:sym typeface="Calibri"/>
              </a:defRPr>
            </a:lvl2pPr>
            <a:lvl3pPr marL="1143000" lvl="2" indent="-11430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600200" lvl="3" indent="-127000" algn="l" rtl="0">
              <a:spcBef>
                <a:spcPts val="320"/>
              </a:spcBef>
              <a:buClr>
                <a:schemeClr val="dk1"/>
              </a:buClr>
              <a:buFont typeface="Arial"/>
              <a:buChar char="–"/>
              <a:defRPr sz="1600">
                <a:solidFill>
                  <a:schemeClr val="dk1"/>
                </a:solidFill>
                <a:latin typeface="Calibri"/>
                <a:ea typeface="Calibri"/>
                <a:cs typeface="Calibri"/>
                <a:sym typeface="Calibri"/>
              </a:defRPr>
            </a:lvl4pPr>
            <a:lvl5pPr marL="2057400" lvl="4" indent="-127000" algn="l" rtl="0">
              <a:spcBef>
                <a:spcPts val="320"/>
              </a:spcBef>
              <a:buClr>
                <a:schemeClr val="dk1"/>
              </a:buClr>
              <a:buFont typeface="Arial"/>
              <a:buChar char="»"/>
              <a:defRPr sz="16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
        <p:nvSpPr>
          <p:cNvPr id="23" name="Shape 23"/>
          <p:cNvSpPr txBox="1">
            <a:spLocks noGrp="1"/>
          </p:cNvSpPr>
          <p:nvPr>
            <p:ph type="title"/>
          </p:nvPr>
        </p:nvSpPr>
        <p:spPr>
          <a:xfrm>
            <a:off x="457200" y="133352"/>
            <a:ext cx="8229600" cy="609601"/>
          </a:xfrm>
          <a:prstGeom prst="rect">
            <a:avLst/>
          </a:prstGeom>
          <a:noFill/>
          <a:ln>
            <a:noFill/>
          </a:ln>
        </p:spPr>
        <p:txBody>
          <a:bodyPr lIns="91425" tIns="91425" rIns="91425" bIns="91425" anchor="ctr" anchorCtr="0"/>
          <a:lstStyle>
            <a:lvl1pPr lvl="0" rtl="0">
              <a:spcBef>
                <a:spcPts val="0"/>
              </a:spcBef>
              <a:defRPr>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lidemodel2">
    <p:bg>
      <p:bgPr>
        <a:gradFill>
          <a:gsLst>
            <a:gs pos="0">
              <a:srgbClr val="1181AE"/>
            </a:gs>
            <a:gs pos="55000">
              <a:srgbClr val="1181AE"/>
            </a:gs>
            <a:gs pos="100000">
              <a:srgbClr val="095474"/>
            </a:gs>
          </a:gsLst>
          <a:path path="circle">
            <a:fillToRect l="100000" t="100000"/>
          </a:path>
          <a:tileRect r="-100000" b="-100000"/>
        </a:gra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414007" y="2152975"/>
            <a:ext cx="4449167" cy="533310"/>
          </a:xfrm>
          <a:prstGeom prst="rect">
            <a:avLst/>
          </a:prstGeom>
          <a:noFill/>
          <a:ln>
            <a:noFill/>
          </a:ln>
        </p:spPr>
        <p:txBody>
          <a:bodyPr lIns="91425" tIns="91425" rIns="91425" bIns="91425" anchor="ctr" anchorCtr="0"/>
          <a:lstStyle>
            <a:lvl1pPr lvl="0" algn="ctr" rtl="0">
              <a:spcBef>
                <a:spcPts val="0"/>
              </a:spcBef>
              <a:defRPr sz="2700" b="0">
                <a:solidFill>
                  <a:schemeClr val="lt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722312" y="3305180"/>
            <a:ext cx="7772400" cy="1021555"/>
          </a:xfrm>
          <a:prstGeom prst="rect">
            <a:avLst/>
          </a:prstGeom>
          <a:noFill/>
          <a:ln>
            <a:noFill/>
          </a:ln>
        </p:spPr>
        <p:txBody>
          <a:bodyPr lIns="91425" tIns="91425" rIns="91425" bIns="91425" anchor="t" anchorCtr="0"/>
          <a:lstStyle>
            <a:lvl1pPr lvl="0" algn="l" rtl="0">
              <a:spcBef>
                <a:spcPts val="0"/>
              </a:spcBef>
              <a:defRPr sz="3200" b="1" cap="none">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56" name="Shape 56"/>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33352"/>
            <a:ext cx="8229600" cy="609601"/>
          </a:xfrm>
          <a:prstGeom prst="rect">
            <a:avLst/>
          </a:prstGeom>
          <a:noFill/>
          <a:ln>
            <a:noFill/>
          </a:ln>
        </p:spPr>
        <p:txBody>
          <a:bodyPr lIns="91425" tIns="91425" rIns="91425" bIns="91425" anchor="ctr" anchorCtr="0"/>
          <a:lstStyle>
            <a:lvl1pPr lvl="0" rtl="0">
              <a:spcBef>
                <a:spcPts val="0"/>
              </a:spcBef>
              <a:defRPr>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
        <p:nvSpPr>
          <p:cNvPr id="64" name="Shape 64"/>
          <p:cNvSpPr txBox="1">
            <a:spLocks noGrp="1"/>
          </p:cNvSpPr>
          <p:nvPr>
            <p:ph type="body" idx="1"/>
          </p:nvPr>
        </p:nvSpPr>
        <p:spPr>
          <a:xfrm>
            <a:off x="457204" y="971550"/>
            <a:ext cx="2666999" cy="3657600"/>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lvl="1" rtl="0">
              <a:spcBef>
                <a:spcPts val="0"/>
              </a:spcBef>
              <a:defRPr sz="1200"/>
            </a:lvl2pPr>
            <a:lvl3pPr lvl="2" rtl="0">
              <a:spcBef>
                <a:spcPts val="0"/>
              </a:spcBef>
              <a:defRPr sz="1100"/>
            </a:lvl3pPr>
            <a:lvl4pPr lvl="3" rtl="0">
              <a:spcBef>
                <a:spcPts val="0"/>
              </a:spcBef>
              <a:defRPr sz="1100"/>
            </a:lvl4pPr>
            <a:lvl5pPr lvl="4" rtl="0">
              <a:spcBef>
                <a:spcPts val="0"/>
              </a:spcBef>
              <a:defRPr sz="1100"/>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3238504" y="971550"/>
            <a:ext cx="2666999" cy="3657600"/>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lvl="1" rtl="0">
              <a:spcBef>
                <a:spcPts val="0"/>
              </a:spcBef>
              <a:defRPr sz="1200"/>
            </a:lvl2pPr>
            <a:lvl3pPr lvl="2" rtl="0">
              <a:spcBef>
                <a:spcPts val="0"/>
              </a:spcBef>
              <a:defRPr sz="1100"/>
            </a:lvl3pPr>
            <a:lvl4pPr lvl="3" rtl="0">
              <a:spcBef>
                <a:spcPts val="0"/>
              </a:spcBef>
              <a:defRPr sz="1100"/>
            </a:lvl4pPr>
            <a:lvl5pPr lvl="4" rtl="0">
              <a:spcBef>
                <a:spcPts val="0"/>
              </a:spcBef>
              <a:defRPr sz="1100"/>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5" y="819151"/>
            <a:ext cx="3008313" cy="871538"/>
          </a:xfrm>
          <a:prstGeom prst="rect">
            <a:avLst/>
          </a:prstGeom>
          <a:noFill/>
          <a:ln>
            <a:noFill/>
          </a:ln>
        </p:spPr>
        <p:txBody>
          <a:bodyPr lIns="91425" tIns="91425" rIns="91425" bIns="91425" anchor="b" anchorCtr="0"/>
          <a:lstStyle>
            <a:lvl1pPr lvl="0" algn="l" rtl="0">
              <a:spcBef>
                <a:spcPts val="0"/>
              </a:spcBef>
              <a:defRPr sz="2000" b="1">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1"/>
          </p:nvPr>
        </p:nvSpPr>
        <p:spPr>
          <a:xfrm>
            <a:off x="3575050" y="819151"/>
            <a:ext cx="5111750" cy="3775473"/>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73" name="Shape 73"/>
          <p:cNvSpPr txBox="1">
            <a:spLocks noGrp="1"/>
          </p:cNvSpPr>
          <p:nvPr>
            <p:ph type="body" idx="2"/>
          </p:nvPr>
        </p:nvSpPr>
        <p:spPr>
          <a:xfrm>
            <a:off x="457205" y="1733552"/>
            <a:ext cx="3008313" cy="286107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74" name="Shape 74"/>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792292" y="3600454"/>
            <a:ext cx="5486399" cy="425053"/>
          </a:xfrm>
          <a:prstGeom prst="rect">
            <a:avLst/>
          </a:prstGeom>
          <a:noFill/>
          <a:ln>
            <a:noFill/>
          </a:ln>
        </p:spPr>
        <p:txBody>
          <a:bodyPr lIns="91425" tIns="91425" rIns="91425" bIns="91425" anchor="b" anchorCtr="0"/>
          <a:lstStyle>
            <a:lvl1pPr lvl="0" algn="l" rtl="0">
              <a:spcBef>
                <a:spcPts val="0"/>
              </a:spcBef>
              <a:defRPr sz="2000" b="1">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9" name="Shape 79"/>
          <p:cNvSpPr>
            <a:spLocks noGrp="1"/>
          </p:cNvSpPr>
          <p:nvPr>
            <p:ph type="pic" idx="2"/>
          </p:nvPr>
        </p:nvSpPr>
        <p:spPr>
          <a:xfrm>
            <a:off x="1792292" y="895350"/>
            <a:ext cx="5486399" cy="2650330"/>
          </a:xfrm>
          <a:prstGeom prst="rect">
            <a:avLst/>
          </a:prstGeom>
          <a:noFill/>
          <a:ln>
            <a:noFill/>
          </a:ln>
        </p:spPr>
      </p:sp>
      <p:sp>
        <p:nvSpPr>
          <p:cNvPr id="80" name="Shape 80"/>
          <p:cNvSpPr txBox="1">
            <a:spLocks noGrp="1"/>
          </p:cNvSpPr>
          <p:nvPr>
            <p:ph type="body" idx="1"/>
          </p:nvPr>
        </p:nvSpPr>
        <p:spPr>
          <a:xfrm>
            <a:off x="1792292" y="4025507"/>
            <a:ext cx="5486399" cy="603647"/>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81" name="Shape 81"/>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133352"/>
            <a:ext cx="8229600" cy="609601"/>
          </a:xfrm>
          <a:prstGeom prst="rect">
            <a:avLst/>
          </a:prstGeom>
          <a:noFill/>
          <a:ln>
            <a:noFill/>
          </a:ln>
        </p:spPr>
        <p:txBody>
          <a:bodyPr lIns="91425" tIns="91425" rIns="91425" bIns="91425" anchor="ctr" anchorCtr="0"/>
          <a:lstStyle>
            <a:lvl1pPr lvl="0" rtl="0">
              <a:spcBef>
                <a:spcPts val="0"/>
              </a:spcBef>
              <a:defRPr>
                <a:solidFill>
                  <a:srgbClr val="15009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1"/>
          </p:nvPr>
        </p:nvSpPr>
        <p:spPr>
          <a:xfrm rot="5400000">
            <a:off x="2760467" y="-1331713"/>
            <a:ext cx="3623072" cy="8229600"/>
          </a:xfrm>
          <a:prstGeom prst="rect">
            <a:avLst/>
          </a:prstGeom>
          <a:noFill/>
          <a:ln>
            <a:noFill/>
          </a:ln>
        </p:spPr>
        <p:txBody>
          <a:bodyPr lIns="91425" tIns="91425" rIns="91425" bIns="91425" anchor="t" anchorCtr="0"/>
          <a:lstStyle>
            <a:lvl1pPr marL="342900" lvl="0" indent="-190500" algn="l" rtl="0">
              <a:spcBef>
                <a:spcPts val="480"/>
              </a:spcBef>
              <a:buClr>
                <a:schemeClr val="dk1"/>
              </a:buClr>
              <a:buFont typeface="Arial"/>
              <a:buChar char="•"/>
              <a:defRPr sz="2400">
                <a:solidFill>
                  <a:schemeClr val="dk1"/>
                </a:solidFill>
                <a:latin typeface="Calibri"/>
                <a:ea typeface="Calibri"/>
                <a:cs typeface="Calibri"/>
                <a:sym typeface="Calibri"/>
              </a:defRPr>
            </a:lvl1pPr>
            <a:lvl2pPr marL="742950" lvl="1" indent="-158750" algn="l" rtl="0">
              <a:spcBef>
                <a:spcPts val="400"/>
              </a:spcBef>
              <a:buClr>
                <a:schemeClr val="dk1"/>
              </a:buClr>
              <a:buFont typeface="Arial"/>
              <a:buChar char="–"/>
              <a:defRPr sz="2000">
                <a:solidFill>
                  <a:schemeClr val="dk1"/>
                </a:solidFill>
                <a:latin typeface="Calibri"/>
                <a:ea typeface="Calibri"/>
                <a:cs typeface="Calibri"/>
                <a:sym typeface="Calibri"/>
              </a:defRPr>
            </a:lvl2pPr>
            <a:lvl3pPr marL="1143000" lvl="2" indent="-11430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600200" lvl="3" indent="-127000" algn="l" rtl="0">
              <a:spcBef>
                <a:spcPts val="320"/>
              </a:spcBef>
              <a:buClr>
                <a:schemeClr val="dk1"/>
              </a:buClr>
              <a:buFont typeface="Arial"/>
              <a:buChar char="–"/>
              <a:defRPr sz="1600">
                <a:solidFill>
                  <a:schemeClr val="dk1"/>
                </a:solidFill>
                <a:latin typeface="Calibri"/>
                <a:ea typeface="Calibri"/>
                <a:cs typeface="Calibri"/>
                <a:sym typeface="Calibri"/>
              </a:defRPr>
            </a:lvl4pPr>
            <a:lvl5pPr marL="2057400" lvl="4" indent="-127000" algn="l" rtl="0">
              <a:spcBef>
                <a:spcPts val="320"/>
              </a:spcBef>
              <a:buClr>
                <a:schemeClr val="dk1"/>
              </a:buClr>
              <a:buFont typeface="Arial"/>
              <a:buChar char="»"/>
              <a:defRPr sz="1600">
                <a:solidFill>
                  <a:schemeClr val="dk1"/>
                </a:solidFill>
                <a:latin typeface="Calibri"/>
                <a:ea typeface="Calibri"/>
                <a:cs typeface="Calibri"/>
                <a:sym typeface="Calibri"/>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cstate="email">
            <a:alphaModFix/>
            <a:extLst>
              <a:ext uri="{28A0092B-C50C-407E-A947-70E740481C1C}">
                <a14:useLocalDpi xmlns=""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33352"/>
            <a:ext cx="8229600" cy="609601"/>
          </a:xfrm>
          <a:prstGeom prst="rect">
            <a:avLst/>
          </a:prstGeom>
          <a:noFill/>
          <a:ln>
            <a:noFill/>
          </a:ln>
        </p:spPr>
        <p:txBody>
          <a:bodyPr lIns="91425" tIns="91425" rIns="91425" bIns="91425" anchor="ctr" anchorCtr="0"/>
          <a:lstStyle>
            <a:lvl1pPr marL="0" marR="0" lvl="0" indent="0" algn="l" rtl="0">
              <a:spcBef>
                <a:spcPts val="0"/>
              </a:spcBef>
              <a:buClr>
                <a:srgbClr val="150092"/>
              </a:buClr>
              <a:buFont typeface="Arial"/>
              <a:buNone/>
              <a:defRPr sz="2800" b="1" i="0" u="none" strike="noStrike" cap="none">
                <a:solidFill>
                  <a:srgbClr val="150092"/>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971551"/>
            <a:ext cx="8229600" cy="3623072"/>
          </a:xfrm>
          <a:prstGeom prst="rect">
            <a:avLst/>
          </a:prstGeom>
          <a:noFill/>
          <a:ln>
            <a:noFill/>
          </a:ln>
        </p:spPr>
        <p:txBody>
          <a:bodyPr lIns="91425" tIns="91425" rIns="91425" bIns="91425" anchor="t" anchorCtr="0"/>
          <a:lstStyle>
            <a:lvl1pPr marL="342900" marR="0" lvl="0" indent="-190500" algn="l" rtl="0">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6" y="4767263"/>
            <a:ext cx="2133599" cy="273843"/>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4767263"/>
            <a:ext cx="2895600" cy="273843"/>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8"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PH"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PH"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chart" Target="../charts/chart8.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8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561860"/>
            <a:ext cx="8229600" cy="738082"/>
          </a:xfrm>
        </p:spPr>
        <p:txBody>
          <a:bodyPr>
            <a:noAutofit/>
          </a:bodyPr>
          <a:lstStyle/>
          <a:p>
            <a:pPr algn="ct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Heavy </a:t>
            </a:r>
            <a:r>
              <a:rPr lang="en-US" sz="2000" dirty="0">
                <a:latin typeface="Times New Roman" pitchFamily="18" charset="0"/>
                <a:cs typeface="Times New Roman" pitchFamily="18" charset="0"/>
              </a:rPr>
              <a:t>Water: Global Prospect, Growing Peaceful Demand </a:t>
            </a:r>
            <a:r>
              <a:rPr lang="en-US" sz="1400" dirty="0">
                <a:latin typeface="Times New Roman" pitchFamily="18" charset="0"/>
                <a:cs typeface="Times New Roman" pitchFamily="18" charset="0"/>
              </a:rPr>
              <a:t>(</a:t>
            </a:r>
            <a:r>
              <a:rPr lang="en-US" sz="1400" dirty="0" smtClean="0">
                <a:latin typeface="Times New Roman" pitchFamily="18" charset="0"/>
                <a:cs typeface="Times New Roman" pitchFamily="18" charset="0"/>
              </a:rPr>
              <a:t>Iran </a:t>
            </a:r>
            <a:r>
              <a:rPr lang="en-US" sz="1400" dirty="0">
                <a:latin typeface="Times New Roman" pitchFamily="18" charset="0"/>
                <a:cs typeface="Times New Roman" pitchFamily="18" charset="0"/>
              </a:rPr>
              <a:t>Case Study) </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by </a:t>
            </a:r>
            <a:r>
              <a:rPr lang="en-US" sz="1800" dirty="0">
                <a:latin typeface="Times New Roman" pitchFamily="18" charset="0"/>
                <a:cs typeface="Times New Roman" pitchFamily="18" charset="0"/>
              </a:rPr>
              <a:t>the Islamic Republic of Iran</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5" name="Rectangle 4"/>
          <p:cNvSpPr/>
          <p:nvPr/>
        </p:nvSpPr>
        <p:spPr>
          <a:xfrm>
            <a:off x="0" y="4299942"/>
            <a:ext cx="9270776" cy="523220"/>
          </a:xfrm>
          <a:prstGeom prst="rect">
            <a:avLst/>
          </a:prstGeom>
        </p:spPr>
        <p:txBody>
          <a:bodyPr wrap="square">
            <a:spAutoFit/>
          </a:bodyPr>
          <a:lstStyle/>
          <a:p>
            <a:pPr algn="ctr"/>
            <a:r>
              <a:rPr lang="en-US" b="1" dirty="0" smtClean="0">
                <a:latin typeface="Times New Roman" pitchFamily="18" charset="0"/>
                <a:cs typeface="Times New Roman" pitchFamily="18" charset="0"/>
              </a:rPr>
              <a:t>Wednesday</a:t>
            </a:r>
            <a:r>
              <a:rPr lang="en-US" b="1" dirty="0">
                <a:latin typeface="Times New Roman" pitchFamily="18" charset="0"/>
                <a:cs typeface="Times New Roman" pitchFamily="18" charset="0"/>
              </a:rPr>
              <a:t>, 28 September 2016, from 4.00 p.m. to 6.00 p.m. </a:t>
            </a:r>
          </a:p>
          <a:p>
            <a:pPr algn="ct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Conference Room M4, M building, ground </a:t>
            </a:r>
            <a:r>
              <a:rPr lang="en-US" b="1" dirty="0" smtClean="0">
                <a:latin typeface="Times New Roman" pitchFamily="18" charset="0"/>
                <a:cs typeface="Times New Roman" pitchFamily="18" charset="0"/>
              </a:rPr>
              <a:t>floor</a:t>
            </a:r>
            <a:endParaRPr lang="en-US" b="1" dirty="0">
              <a:latin typeface="Times New Roman" pitchFamily="18" charset="0"/>
              <a:cs typeface="Times New Roman" pitchFamily="18" charset="0"/>
            </a:endParaRPr>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a:t>
            </a:fld>
            <a:endParaRPr lang="en-PH" sz="1200" b="0" i="0" u="none" strike="noStrike" cap="none">
              <a:solidFill>
                <a:srgbClr val="888888"/>
              </a:solidFill>
              <a:latin typeface="Calibri"/>
              <a:ea typeface="Calibri"/>
              <a:cs typeface="Calibri"/>
              <a:sym typeface="Calibri"/>
            </a:endParaRPr>
          </a:p>
        </p:txBody>
      </p:sp>
      <p:sp>
        <p:nvSpPr>
          <p:cNvPr id="7" name="Title 1"/>
          <p:cNvSpPr txBox="1">
            <a:spLocks/>
          </p:cNvSpPr>
          <p:nvPr/>
        </p:nvSpPr>
        <p:spPr>
          <a:xfrm>
            <a:off x="1619672" y="627534"/>
            <a:ext cx="5904656" cy="738082"/>
          </a:xfrm>
          <a:prstGeom prst="rect">
            <a:avLst/>
          </a:prstGeom>
          <a:noFill/>
          <a:ln>
            <a:noFill/>
          </a:ln>
        </p:spPr>
        <p:txBody>
          <a:bodyPr lIns="91425" tIns="91425" rIns="91425" bIns="91425" anchor="ctr" anchorCtr="0">
            <a:noAutofit/>
          </a:bodyPr>
          <a:lstStyle/>
          <a:p>
            <a:pPr lvl="0" algn="ctr"/>
            <a:r>
              <a:rPr lang="en-US" sz="2400" b="1" dirty="0" smtClean="0">
                <a:solidFill>
                  <a:srgbClr val="150092"/>
                </a:solidFill>
                <a:latin typeface="Times New Roman" pitchFamily="18" charset="0"/>
                <a:cs typeface="Times New Roman" pitchFamily="18" charset="0"/>
              </a:rPr>
              <a:t>Heavy water and deuterium Production</a:t>
            </a:r>
          </a:p>
          <a:p>
            <a:pPr lvl="0" algn="ctr"/>
            <a:r>
              <a:rPr lang="en-US" sz="1800" b="1" dirty="0" smtClean="0">
                <a:solidFill>
                  <a:srgbClr val="150092"/>
                </a:solidFill>
                <a:latin typeface="Times New Roman" pitchFamily="18" charset="0"/>
                <a:cs typeface="Times New Roman" pitchFamily="18" charset="0"/>
              </a:rPr>
              <a:t>and</a:t>
            </a:r>
            <a:r>
              <a:rPr lang="en-US" sz="2400" b="1" dirty="0" smtClean="0">
                <a:solidFill>
                  <a:srgbClr val="150092"/>
                </a:solidFill>
                <a:latin typeface="Times New Roman" pitchFamily="18" charset="0"/>
                <a:cs typeface="Times New Roman" pitchFamily="18" charset="0"/>
              </a:rPr>
              <a:t> It’s applications</a:t>
            </a:r>
            <a:endParaRPr lang="fa-IR" sz="2400" b="1" dirty="0">
              <a:solidFill>
                <a:srgbClr val="150092"/>
              </a:solidFill>
              <a:latin typeface="Times New Roman" pitchFamily="18" charset="0"/>
              <a:cs typeface="Times New Roman" pitchFamily="18" charset="0"/>
            </a:endParaRPr>
          </a:p>
        </p:txBody>
      </p:sp>
      <p:grpSp>
        <p:nvGrpSpPr>
          <p:cNvPr id="8" name="Group 7"/>
          <p:cNvGrpSpPr/>
          <p:nvPr/>
        </p:nvGrpSpPr>
        <p:grpSpPr>
          <a:xfrm>
            <a:off x="582895" y="1149592"/>
            <a:ext cx="7877537" cy="2358262"/>
            <a:chOff x="-1554488" y="1199587"/>
            <a:chExt cx="12034124" cy="4308006"/>
          </a:xfrm>
        </p:grpSpPr>
        <p:pic>
          <p:nvPicPr>
            <p:cNvPr id="9" name="Picture 8" descr="D:\moradi\H2O18\IMG_0170.JPG"/>
            <p:cNvPicPr>
              <a:picLocks noChangeAspect="1" noChangeArrowheads="1"/>
            </p:cNvPicPr>
            <p:nvPr/>
          </p:nvPicPr>
          <p:blipFill>
            <a:blip r:embed="rId4" cstate="email">
              <a:extLst>
                <a:ext uri="{28A0092B-C50C-407E-A947-70E740481C1C}">
                  <a14:useLocalDpi xmlns:a14="http://schemas.microsoft.com/office/drawing/2010/main" xmlns="" xmlns:lc="http://schemas.openxmlformats.org/drawingml/2006/lockedCanvas"/>
                </a:ext>
              </a:extLst>
            </a:blip>
            <a:srcRect/>
            <a:stretch>
              <a:fillRect/>
            </a:stretch>
          </p:blipFill>
          <p:spPr bwMode="auto">
            <a:xfrm>
              <a:off x="6915748" y="1331129"/>
              <a:ext cx="3563888" cy="4176464"/>
            </a:xfrm>
            <a:prstGeom prst="rect">
              <a:avLst/>
            </a:prstGeom>
            <a:noFill/>
            <a:ln w="9525">
              <a:noFill/>
              <a:miter lim="800000"/>
              <a:headEnd/>
              <a:tailEnd/>
            </a:ln>
          </p:spPr>
        </p:pic>
        <p:pic>
          <p:nvPicPr>
            <p:cNvPr id="10" name="Picture 9" descr="DSC00061"/>
            <p:cNvPicPr>
              <a:picLocks noChangeAspect="1" noChangeArrowheads="1"/>
            </p:cNvPicPr>
            <p:nvPr/>
          </p:nvPicPr>
          <p:blipFill>
            <a:blip r:embed="rId5" cstate="email">
              <a:lum bright="4000" contrast="10000"/>
              <a:extLst>
                <a:ext uri="{28A0092B-C50C-407E-A947-70E740481C1C}">
                  <a14:useLocalDpi xmlns:a14="http://schemas.microsoft.com/office/drawing/2010/main" xmlns="" xmlns:lc="http://schemas.openxmlformats.org/drawingml/2006/lockedCanvas"/>
                </a:ext>
              </a:extLst>
            </a:blip>
            <a:srcRect/>
            <a:stretch>
              <a:fillRect/>
            </a:stretch>
          </p:blipFill>
          <p:spPr>
            <a:xfrm>
              <a:off x="-1554488" y="1199587"/>
              <a:ext cx="3715240" cy="4176464"/>
            </a:xfrm>
            <a:prstGeom prst="rect">
              <a:avLst/>
            </a:prstGeom>
            <a:noFill/>
            <a:ln/>
          </p:spPr>
        </p:pic>
      </p:grpSp>
      <p:pic>
        <p:nvPicPr>
          <p:cNvPr id="11" name="Picture 10"/>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7956376" y="267494"/>
            <a:ext cx="648071" cy="438305"/>
          </a:xfrm>
          <a:prstGeom prst="rect">
            <a:avLst/>
          </a:prstGeom>
        </p:spPr>
      </p:pic>
      <p:pic>
        <p:nvPicPr>
          <p:cNvPr id="12" name="Picture 4" descr="C:\Documents and Settings\b.dadpoo\Desktop\nazarimoghadam\ppt pic\Flag_of_Iran.svg.png"/>
          <p:cNvPicPr>
            <a:picLocks noChangeAspect="1" noChangeArrowheads="1"/>
          </p:cNvPicPr>
          <p:nvPr/>
        </p:nvPicPr>
        <p:blipFill>
          <a:blip r:embed="rId7">
            <a:lum bright="-10000"/>
          </a:blip>
          <a:srcRect/>
          <a:stretch>
            <a:fillRect/>
          </a:stretch>
        </p:blipFill>
        <p:spPr bwMode="auto">
          <a:xfrm>
            <a:off x="323528" y="195486"/>
            <a:ext cx="1190625" cy="676275"/>
          </a:xfrm>
          <a:prstGeom prst="rect">
            <a:avLst/>
          </a:prstGeom>
          <a:noFill/>
        </p:spPr>
      </p:pic>
    </p:spTree>
    <p:extLst>
      <p:ext uri="{BB962C8B-B14F-4D97-AF65-F5344CB8AC3E}">
        <p14:creationId xmlns="" xmlns:p14="http://schemas.microsoft.com/office/powerpoint/2010/main" val="2553330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Image result for fusion reacto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67944" y="1595497"/>
            <a:ext cx="4113391" cy="2786179"/>
          </a:xfrm>
          <a:prstGeom prst="rect">
            <a:avLst/>
          </a:prstGeom>
          <a:noFill/>
          <a:extLst>
            <a:ext uri="{909E8E84-426E-40DD-AFC4-6F175D3DCCD1}">
              <a14:hiddenFill xmlns="" xmlns:a14="http://schemas.microsoft.com/office/drawing/2010/main">
                <a:solidFill>
                  <a:srgbClr val="FFFFFF"/>
                </a:solidFill>
              </a14:hiddenFill>
            </a:ext>
          </a:extLst>
        </p:spPr>
      </p:pic>
      <p:pic>
        <p:nvPicPr>
          <p:cNvPr id="53252" name="Picture 4" descr="Image result for fusion reactor diagra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67943" y="1613652"/>
            <a:ext cx="4214719" cy="276802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idx="12"/>
          </p:nvPr>
        </p:nvSpPr>
        <p:spPr/>
        <p:txBody>
          <a:bodyPr/>
          <a:lstStyle/>
          <a:p>
            <a:pPr algn="r">
              <a:buSzPct val="25000"/>
            </a:pPr>
            <a:fld id="{00000000-1234-1234-1234-123412341234}" type="slidenum">
              <a:rPr lang="en-PH" sz="1200" smtClean="0">
                <a:solidFill>
                  <a:srgbClr val="888888"/>
                </a:solidFill>
                <a:latin typeface="Calibri"/>
                <a:ea typeface="Calibri"/>
                <a:cs typeface="Calibri"/>
                <a:sym typeface="Calibri"/>
              </a:rPr>
              <a:pPr algn="r">
                <a:buSzPct val="25000"/>
              </a:pPr>
              <a:t>10</a:t>
            </a:fld>
            <a:endParaRPr lang="en-PH" sz="1200">
              <a:solidFill>
                <a:srgbClr val="888888"/>
              </a:solidFill>
              <a:latin typeface="Calibri"/>
              <a:ea typeface="Calibri"/>
              <a:cs typeface="Calibri"/>
              <a:sym typeface="Calibri"/>
            </a:endParaRPr>
          </a:p>
        </p:txBody>
      </p:sp>
      <p:sp>
        <p:nvSpPr>
          <p:cNvPr id="5" name="Rectangle 4"/>
          <p:cNvSpPr/>
          <p:nvPr/>
        </p:nvSpPr>
        <p:spPr>
          <a:xfrm>
            <a:off x="251520" y="1059582"/>
            <a:ext cx="4572000" cy="415498"/>
          </a:xfrm>
          <a:prstGeom prst="rect">
            <a:avLst/>
          </a:prstGeom>
        </p:spPr>
        <p:txBody>
          <a:bodyPr>
            <a:spAutoFit/>
          </a:bodyPr>
          <a:lstStyle/>
          <a:p>
            <a:pPr marL="285750" indent="-285750">
              <a:lnSpc>
                <a:spcPct val="150000"/>
              </a:lnSpc>
              <a:buFont typeface="Arial" pitchFamily="34" charset="0"/>
              <a:buChar char="•"/>
            </a:pPr>
            <a:r>
              <a:rPr lang="en-US" dirty="0" smtClean="0">
                <a:solidFill>
                  <a:srgbClr val="002060"/>
                </a:solidFill>
                <a:latin typeface="Times New Roman" pitchFamily="18" charset="0"/>
                <a:cs typeface="Times New Roman" pitchFamily="18" charset="0"/>
              </a:rPr>
              <a:t>Heavy Water Reactor</a:t>
            </a:r>
          </a:p>
        </p:txBody>
      </p:sp>
      <p:sp>
        <p:nvSpPr>
          <p:cNvPr id="6" name="Rectangle 5"/>
          <p:cNvSpPr/>
          <p:nvPr/>
        </p:nvSpPr>
        <p:spPr>
          <a:xfrm>
            <a:off x="534380" y="610836"/>
            <a:ext cx="2497800" cy="400110"/>
          </a:xfrm>
          <a:prstGeom prst="rect">
            <a:avLst/>
          </a:prstGeom>
        </p:spPr>
        <p:txBody>
          <a:bodyPr wrap="none">
            <a:spAutoFit/>
          </a:bodyPr>
          <a:lstStyle/>
          <a:p>
            <a:r>
              <a:rPr lang="en-US" sz="2000" b="1" dirty="0" smtClean="0">
                <a:solidFill>
                  <a:schemeClr val="tx1"/>
                </a:solidFill>
                <a:latin typeface="Times New Roman" pitchFamily="18" charset="0"/>
                <a:cs typeface="Times New Roman" pitchFamily="18" charset="0"/>
                <a:sym typeface="Arial Black"/>
              </a:rPr>
              <a:t>Nuclear Applications</a:t>
            </a:r>
          </a:p>
        </p:txBody>
      </p:sp>
      <p:sp>
        <p:nvSpPr>
          <p:cNvPr id="7" name="Rectangle 6"/>
          <p:cNvSpPr/>
          <p:nvPr/>
        </p:nvSpPr>
        <p:spPr>
          <a:xfrm>
            <a:off x="4788024" y="1131590"/>
            <a:ext cx="2880320" cy="415498"/>
          </a:xfrm>
          <a:prstGeom prst="rect">
            <a:avLst/>
          </a:prstGeom>
        </p:spPr>
        <p:txBody>
          <a:bodyPr wrap="square">
            <a:spAutoFit/>
          </a:bodyPr>
          <a:lstStyle/>
          <a:p>
            <a:pPr marL="285750" indent="-285750">
              <a:lnSpc>
                <a:spcPct val="150000"/>
              </a:lnSpc>
              <a:buFont typeface="Arial" pitchFamily="34" charset="0"/>
              <a:buChar char="•"/>
            </a:pPr>
            <a:r>
              <a:rPr lang="en-US" dirty="0" smtClean="0">
                <a:solidFill>
                  <a:srgbClr val="002060"/>
                </a:solidFill>
                <a:latin typeface="Times New Roman" pitchFamily="18" charset="0"/>
                <a:cs typeface="Times New Roman" pitchFamily="18" charset="0"/>
              </a:rPr>
              <a:t>Fusion  Reactor</a:t>
            </a:r>
          </a:p>
        </p:txBody>
      </p:sp>
      <p:pic>
        <p:nvPicPr>
          <p:cNvPr id="54275" name="Picture 3"/>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954307" y="1601634"/>
            <a:ext cx="4547754" cy="2773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3250" name="Picture 2" descr="Pressurized heavy water reactor (CANDU)"/>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a:off x="251520" y="1472354"/>
            <a:ext cx="3456384" cy="277663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Oval 1"/>
          <p:cNvSpPr/>
          <p:nvPr/>
        </p:nvSpPr>
        <p:spPr>
          <a:xfrm>
            <a:off x="1835696" y="2139702"/>
            <a:ext cx="360040" cy="288032"/>
          </a:xfrm>
          <a:prstGeom prst="ellipse">
            <a:avLst/>
          </a:prstGeom>
          <a:noFill/>
          <a:ln w="50800">
            <a:solidFill>
              <a:srgbClr val="FF0000">
                <a:alpha val="66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6284" y="101483"/>
            <a:ext cx="5535490" cy="461665"/>
          </a:xfrm>
          <a:prstGeom prst="rect">
            <a:avLst/>
          </a:prstGeom>
        </p:spPr>
        <p:txBody>
          <a:bodyPr wrap="none">
            <a:spAutoFit/>
          </a:bodyPr>
          <a:lstStyle/>
          <a:p>
            <a:pPr lvl="0"/>
            <a:r>
              <a:rPr lang="en-US" sz="2400" b="1" dirty="0">
                <a:latin typeface="Times New Roman" pitchFamily="18" charset="0"/>
                <a:cs typeface="Times New Roman" pitchFamily="18" charset="0"/>
              </a:rPr>
              <a:t>Heavy water and deuterium applications</a:t>
            </a:r>
            <a:endParaRPr lang="fa-IR" sz="2400" b="1" dirty="0"/>
          </a:p>
        </p:txBody>
      </p:sp>
    </p:spTree>
    <p:extLst>
      <p:ext uri="{BB962C8B-B14F-4D97-AF65-F5344CB8AC3E}">
        <p14:creationId xmlns="" xmlns:p14="http://schemas.microsoft.com/office/powerpoint/2010/main" val="1066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3252"/>
                                        </p:tgtEl>
                                        <p:attrNameLst>
                                          <p:attrName>style.visibility</p:attrName>
                                        </p:attrNameLst>
                                      </p:cBhvr>
                                      <p:to>
                                        <p:strVal val="visible"/>
                                      </p:to>
                                    </p:set>
                                    <p:anim calcmode="lin" valueType="num">
                                      <p:cBhvr additive="base">
                                        <p:cTn id="26" dur="500" fill="hold"/>
                                        <p:tgtEl>
                                          <p:spTgt spid="53252"/>
                                        </p:tgtEl>
                                        <p:attrNameLst>
                                          <p:attrName>ppt_x</p:attrName>
                                        </p:attrNameLst>
                                      </p:cBhvr>
                                      <p:tavLst>
                                        <p:tav tm="0">
                                          <p:val>
                                            <p:strVal val="#ppt_x"/>
                                          </p:val>
                                        </p:tav>
                                        <p:tav tm="100000">
                                          <p:val>
                                            <p:strVal val="#ppt_x"/>
                                          </p:val>
                                        </p:tav>
                                      </p:tavLst>
                                    </p:anim>
                                    <p:anim calcmode="lin" valueType="num">
                                      <p:cBhvr additive="base">
                                        <p:cTn id="27"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4275"/>
                                        </p:tgtEl>
                                        <p:attrNameLst>
                                          <p:attrName>style.visibility</p:attrName>
                                        </p:attrNameLst>
                                      </p:cBhvr>
                                      <p:to>
                                        <p:strVal val="visible"/>
                                      </p:to>
                                    </p:set>
                                    <p:animEffect transition="in" filter="wipe(down)">
                                      <p:cBhvr>
                                        <p:cTn id="32" dur="580">
                                          <p:stCondLst>
                                            <p:cond delay="0"/>
                                          </p:stCondLst>
                                        </p:cTn>
                                        <p:tgtEl>
                                          <p:spTgt spid="54275"/>
                                        </p:tgtEl>
                                      </p:cBhvr>
                                    </p:animEffect>
                                    <p:anim calcmode="lin" valueType="num">
                                      <p:cBhvr>
                                        <p:cTn id="33" dur="1822" tmFilter="0,0; 0.14,0.36; 0.43,0.73; 0.71,0.91; 1.0,1.0">
                                          <p:stCondLst>
                                            <p:cond delay="0"/>
                                          </p:stCondLst>
                                        </p:cTn>
                                        <p:tgtEl>
                                          <p:spTgt spid="5427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427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427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427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4275"/>
                                        </p:tgtEl>
                                        <p:attrNameLst>
                                          <p:attrName>ppt_y</p:attrName>
                                        </p:attrNameLst>
                                      </p:cBhvr>
                                      <p:tavLst>
                                        <p:tav tm="0" fmla="#ppt_y-sin(pi*$)/81">
                                          <p:val>
                                            <p:fltVal val="0"/>
                                          </p:val>
                                        </p:tav>
                                        <p:tav tm="100000">
                                          <p:val>
                                            <p:fltVal val="1"/>
                                          </p:val>
                                        </p:tav>
                                      </p:tavLst>
                                    </p:anim>
                                    <p:animScale>
                                      <p:cBhvr>
                                        <p:cTn id="38" dur="26">
                                          <p:stCondLst>
                                            <p:cond delay="650"/>
                                          </p:stCondLst>
                                        </p:cTn>
                                        <p:tgtEl>
                                          <p:spTgt spid="54275"/>
                                        </p:tgtEl>
                                      </p:cBhvr>
                                      <p:to x="100000" y="60000"/>
                                    </p:animScale>
                                    <p:animScale>
                                      <p:cBhvr>
                                        <p:cTn id="39" dur="166" decel="50000">
                                          <p:stCondLst>
                                            <p:cond delay="676"/>
                                          </p:stCondLst>
                                        </p:cTn>
                                        <p:tgtEl>
                                          <p:spTgt spid="54275"/>
                                        </p:tgtEl>
                                      </p:cBhvr>
                                      <p:to x="100000" y="100000"/>
                                    </p:animScale>
                                    <p:animScale>
                                      <p:cBhvr>
                                        <p:cTn id="40" dur="26">
                                          <p:stCondLst>
                                            <p:cond delay="1312"/>
                                          </p:stCondLst>
                                        </p:cTn>
                                        <p:tgtEl>
                                          <p:spTgt spid="54275"/>
                                        </p:tgtEl>
                                      </p:cBhvr>
                                      <p:to x="100000" y="80000"/>
                                    </p:animScale>
                                    <p:animScale>
                                      <p:cBhvr>
                                        <p:cTn id="41" dur="166" decel="50000">
                                          <p:stCondLst>
                                            <p:cond delay="1338"/>
                                          </p:stCondLst>
                                        </p:cTn>
                                        <p:tgtEl>
                                          <p:spTgt spid="54275"/>
                                        </p:tgtEl>
                                      </p:cBhvr>
                                      <p:to x="100000" y="100000"/>
                                    </p:animScale>
                                    <p:animScale>
                                      <p:cBhvr>
                                        <p:cTn id="42" dur="26">
                                          <p:stCondLst>
                                            <p:cond delay="1642"/>
                                          </p:stCondLst>
                                        </p:cTn>
                                        <p:tgtEl>
                                          <p:spTgt spid="54275"/>
                                        </p:tgtEl>
                                      </p:cBhvr>
                                      <p:to x="100000" y="90000"/>
                                    </p:animScale>
                                    <p:animScale>
                                      <p:cBhvr>
                                        <p:cTn id="43" dur="166" decel="50000">
                                          <p:stCondLst>
                                            <p:cond delay="1668"/>
                                          </p:stCondLst>
                                        </p:cTn>
                                        <p:tgtEl>
                                          <p:spTgt spid="54275"/>
                                        </p:tgtEl>
                                      </p:cBhvr>
                                      <p:to x="100000" y="100000"/>
                                    </p:animScale>
                                    <p:animScale>
                                      <p:cBhvr>
                                        <p:cTn id="44" dur="26">
                                          <p:stCondLst>
                                            <p:cond delay="1808"/>
                                          </p:stCondLst>
                                        </p:cTn>
                                        <p:tgtEl>
                                          <p:spTgt spid="54275"/>
                                        </p:tgtEl>
                                      </p:cBhvr>
                                      <p:to x="100000" y="95000"/>
                                    </p:animScale>
                                    <p:animScale>
                                      <p:cBhvr>
                                        <p:cTn id="45" dur="166" decel="50000">
                                          <p:stCondLst>
                                            <p:cond delay="1834"/>
                                          </p:stCondLst>
                                        </p:cTn>
                                        <p:tgtEl>
                                          <p:spTgt spid="542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b="1" dirty="0" smtClean="0">
              <a:solidFill>
                <a:schemeClr val="tx1">
                  <a:lumMod val="85000"/>
                  <a:lumOff val="15000"/>
                </a:schemeClr>
              </a:solidFill>
              <a:latin typeface="Times New Roman" pitchFamily="18" charset="0"/>
              <a:cs typeface="Times New Roman" pitchFamily="18" charset="0"/>
            </a:endParaRPr>
          </a:p>
          <a:p>
            <a:endParaRPr lang="en-US" b="1" dirty="0">
              <a:solidFill>
                <a:schemeClr val="tx1">
                  <a:lumMod val="85000"/>
                  <a:lumOff val="15000"/>
                </a:schemeClr>
              </a:solidFill>
              <a:latin typeface="Times New Roman" pitchFamily="18" charset="0"/>
              <a:cs typeface="Times New Roman" pitchFamily="18" charset="0"/>
            </a:endParaRPr>
          </a:p>
          <a:p>
            <a:pPr marL="152400" indent="0">
              <a:buNone/>
            </a:pPr>
            <a:endParaRPr lang="en-US" b="1" dirty="0" smtClean="0">
              <a:solidFill>
                <a:schemeClr val="tx1">
                  <a:lumMod val="85000"/>
                  <a:lumOff val="15000"/>
                </a:schemeClr>
              </a:solidFill>
              <a:latin typeface="Times New Roman" pitchFamily="18" charset="0"/>
              <a:cs typeface="Times New Roman" pitchFamily="18" charset="0"/>
            </a:endParaRPr>
          </a:p>
          <a:p>
            <a:pPr marL="152400" indent="0">
              <a:buNone/>
            </a:pPr>
            <a:r>
              <a:rPr lang="en-US" b="1" dirty="0" smtClean="0">
                <a:solidFill>
                  <a:schemeClr val="tx1">
                    <a:lumMod val="85000"/>
                    <a:lumOff val="15000"/>
                  </a:schemeClr>
                </a:solidFill>
                <a:latin typeface="Times New Roman" pitchFamily="18" charset="0"/>
                <a:cs typeface="Times New Roman" pitchFamily="18" charset="0"/>
              </a:rPr>
              <a:t>Non-nuclear application of heavy water and deuterium</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11</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405845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411768" y="339506"/>
            <a:ext cx="4054315" cy="830997"/>
          </a:xfrm>
          <a:prstGeom prst="rect">
            <a:avLst/>
          </a:prstGeom>
        </p:spPr>
        <p:txBody>
          <a:bodyPr wrap="none">
            <a:spAutoFit/>
          </a:bodyPr>
          <a:lstStyle/>
          <a:p>
            <a:pPr lvl="0" algn="ctr"/>
            <a:r>
              <a:rPr lang="en-US" sz="2400" b="1" dirty="0" smtClean="0">
                <a:latin typeface="Times New Roman" pitchFamily="18" charset="0"/>
                <a:cs typeface="Times New Roman" pitchFamily="18" charset="0"/>
              </a:rPr>
              <a:t>Research and patents in </a:t>
            </a:r>
          </a:p>
          <a:p>
            <a:pPr lvl="0" algn="ctr"/>
            <a:r>
              <a:rPr lang="en-US" sz="2400" b="1" dirty="0" smtClean="0">
                <a:latin typeface="Times New Roman" pitchFamily="18" charset="0"/>
                <a:cs typeface="Times New Roman" pitchFamily="18" charset="0"/>
              </a:rPr>
              <a:t>Heavy water application field</a:t>
            </a:r>
            <a:endParaRPr lang="en-US" sz="2400" b="1" dirty="0">
              <a:latin typeface="Times New Roman" pitchFamily="18" charset="0"/>
              <a:cs typeface="Times New Roman" pitchFamily="18" charset="0"/>
            </a:endParaRPr>
          </a:p>
        </p:txBody>
      </p:sp>
      <p:pic>
        <p:nvPicPr>
          <p:cNvPr id="7" name="Picture 6" descr="dna-biology1.jpg"/>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a:xfrm>
            <a:off x="755581" y="1923678"/>
            <a:ext cx="1786333" cy="1338272"/>
          </a:xfrm>
          <a:prstGeom prst="rect">
            <a:avLst/>
          </a:prstGeom>
        </p:spPr>
      </p:pic>
      <p:pic>
        <p:nvPicPr>
          <p:cNvPr id="2053" name="Picture 5" descr="C:\Documents and Settings\b.dadpoo\Desktop\nazarimoghadam\New folder\fiber optics.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932045" y="3291834"/>
            <a:ext cx="2007121" cy="1415245"/>
          </a:xfrm>
          <a:prstGeom prst="rect">
            <a:avLst/>
          </a:prstGeom>
          <a:noFill/>
        </p:spPr>
      </p:pic>
      <p:pic>
        <p:nvPicPr>
          <p:cNvPr id="2054" name="Picture 6" descr="C:\Documents and Settings\b.dadpoo\Desktop\nazarimoghadam\ppt pic\dreamstime_xxl_27963602-med.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547664" y="3075806"/>
            <a:ext cx="2050960" cy="1224135"/>
          </a:xfrm>
          <a:prstGeom prst="rect">
            <a:avLst/>
          </a:prstGeom>
          <a:noFill/>
        </p:spPr>
      </p:pic>
      <p:pic>
        <p:nvPicPr>
          <p:cNvPr id="2052" name="Picture 4" descr="C:\Documents and Settings\b.dadpoo\Desktop\nazarimoghadam\New folder\orthodox-medicine_e59520603f6dae85.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419872" y="2283722"/>
            <a:ext cx="1944216" cy="1469155"/>
          </a:xfrm>
          <a:prstGeom prst="rect">
            <a:avLst/>
          </a:prstGeom>
          <a:noFill/>
        </p:spPr>
      </p:pic>
      <p:pic>
        <p:nvPicPr>
          <p:cNvPr id="8" name="Picture 3"/>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6588224" y="2067694"/>
            <a:ext cx="1851722" cy="1368152"/>
          </a:xfrm>
          <a:prstGeom prst="rect">
            <a:avLst/>
          </a:prstGeom>
          <a:noFill/>
          <a:ln w="9525">
            <a:noFill/>
            <a:miter lim="800000"/>
            <a:headEnd/>
            <a:tailEnd/>
          </a:ln>
        </p:spPr>
      </p:pic>
    </p:spTree>
    <p:extLst>
      <p:ext uri="{BB962C8B-B14F-4D97-AF65-F5344CB8AC3E}">
        <p14:creationId xmlns="" xmlns:p14="http://schemas.microsoft.com/office/powerpoint/2010/main" val="42207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619672" y="1673508"/>
            <a:ext cx="5760640" cy="3379813"/>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195486"/>
            <a:ext cx="6120680" cy="400110"/>
          </a:xfrm>
          <a:prstGeom prst="rect">
            <a:avLst/>
          </a:prstGeom>
        </p:spPr>
        <p:txBody>
          <a:bodyPr wrap="square">
            <a:spAutoFit/>
          </a:bodyPr>
          <a:lstStyle/>
          <a:p>
            <a:pPr lvl="0" algn="ctr"/>
            <a:r>
              <a:rPr lang="en-US" sz="2000" b="1" dirty="0" smtClean="0">
                <a:solidFill>
                  <a:srgbClr val="002060"/>
                </a:solidFill>
                <a:latin typeface="Times New Roman" pitchFamily="18" charset="0"/>
                <a:cs typeface="Times New Roman" pitchFamily="18" charset="0"/>
              </a:rPr>
              <a:t>Research and patents in Heavy water application field</a:t>
            </a:r>
            <a:endParaRPr lang="en-US" sz="2000" b="1" dirty="0">
              <a:solidFill>
                <a:srgbClr val="002060"/>
              </a:solidFill>
              <a:latin typeface="Times New Roman" pitchFamily="18" charset="0"/>
              <a:cs typeface="Times New Roman" pitchFamily="18" charset="0"/>
            </a:endParaRPr>
          </a:p>
        </p:txBody>
      </p:sp>
      <p:sp>
        <p:nvSpPr>
          <p:cNvPr id="8" name="Slide Number Placeholder 7"/>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13</a:t>
            </a:fld>
            <a:endParaRPr lang="en-PH" sz="1200" b="0" i="0" u="none" strike="noStrike" cap="none">
              <a:solidFill>
                <a:srgbClr val="888888"/>
              </a:solidFill>
              <a:latin typeface="Calibri"/>
              <a:ea typeface="Calibri"/>
              <a:cs typeface="Calibri"/>
              <a:sym typeface="Calibri"/>
            </a:endParaRPr>
          </a:p>
        </p:txBody>
      </p:sp>
      <p:pic>
        <p:nvPicPr>
          <p:cNvPr id="532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1092" y="749583"/>
            <a:ext cx="7920879" cy="92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Oval 2"/>
          <p:cNvSpPr/>
          <p:nvPr/>
        </p:nvSpPr>
        <p:spPr>
          <a:xfrm>
            <a:off x="1691680" y="1203598"/>
            <a:ext cx="864096" cy="402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1282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ircle(in)">
                                      <p:cBhvr>
                                        <p:cTn id="7" dur="20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wheel(1)">
                                      <p:cBhvr>
                                        <p:cTn id="3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hape 82"/>
          <p:cNvSpPr txBox="1"/>
          <p:nvPr/>
        </p:nvSpPr>
        <p:spPr>
          <a:xfrm>
            <a:off x="683568" y="699546"/>
            <a:ext cx="6987156" cy="670855"/>
          </a:xfrm>
          <a:prstGeom prst="rect">
            <a:avLst/>
          </a:prstGeom>
          <a:noFill/>
          <a:ln>
            <a:noFill/>
          </a:ln>
        </p:spPr>
        <p:txBody>
          <a:bodyPr lIns="91425" tIns="91425" rIns="91425" bIns="91425" anchor="t" anchorCtr="0">
            <a:noAutofit/>
          </a:bodyPr>
          <a:lstStyle/>
          <a:p>
            <a:pPr lvl="0"/>
            <a:r>
              <a:rPr lang="en" b="1" dirty="0">
                <a:solidFill>
                  <a:srgbClr val="002060"/>
                </a:solidFill>
                <a:latin typeface="Times New Roman" pitchFamily="18" charset="0"/>
                <a:ea typeface="Arial Black"/>
                <a:cs typeface="Times New Roman" pitchFamily="18" charset="0"/>
                <a:sym typeface="Arial Black"/>
              </a:rPr>
              <a:t>Paper Trends: Deuterium</a:t>
            </a:r>
            <a:br>
              <a:rPr lang="en" b="1" dirty="0">
                <a:solidFill>
                  <a:srgbClr val="002060"/>
                </a:solidFill>
                <a:latin typeface="Times New Roman" pitchFamily="18" charset="0"/>
                <a:ea typeface="Arial Black"/>
                <a:cs typeface="Times New Roman" pitchFamily="18" charset="0"/>
                <a:sym typeface="Arial Black"/>
              </a:rPr>
            </a:br>
            <a:r>
              <a:rPr lang="en" dirty="0">
                <a:solidFill>
                  <a:srgbClr val="002060"/>
                </a:solidFill>
                <a:latin typeface="Times New Roman" pitchFamily="18" charset="0"/>
                <a:ea typeface="Arial Black"/>
                <a:cs typeface="Times New Roman" pitchFamily="18" charset="0"/>
                <a:sym typeface="Arial Black"/>
              </a:rPr>
              <a:t>Number of paper published during </a:t>
            </a:r>
            <a:r>
              <a:rPr lang="en" dirty="0" smtClean="0">
                <a:solidFill>
                  <a:srgbClr val="002060"/>
                </a:solidFill>
                <a:latin typeface="Times New Roman" pitchFamily="18" charset="0"/>
                <a:ea typeface="Arial Black"/>
                <a:cs typeface="Times New Roman" pitchFamily="18" charset="0"/>
                <a:sym typeface="Arial Black"/>
              </a:rPr>
              <a:t>1933-2016 (</a:t>
            </a:r>
            <a:r>
              <a:rPr lang="en-US" dirty="0" smtClean="0">
                <a:solidFill>
                  <a:srgbClr val="002060"/>
                </a:solidFill>
                <a:latin typeface="Times New Roman" pitchFamily="18" charset="0"/>
                <a:cs typeface="Times New Roman" pitchFamily="18" charset="0"/>
              </a:rPr>
              <a:t>Reference</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Scopus)</a:t>
            </a:r>
            <a:endParaRPr lang="en" dirty="0">
              <a:solidFill>
                <a:srgbClr val="002060"/>
              </a:solidFill>
              <a:latin typeface="Times New Roman" pitchFamily="18" charset="0"/>
              <a:ea typeface="Arial Black"/>
              <a:cs typeface="Times New Roman" pitchFamily="18" charset="0"/>
              <a:sym typeface="Arial Black"/>
            </a:endParaRPr>
          </a:p>
        </p:txBody>
      </p:sp>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11560" y="1355641"/>
            <a:ext cx="7344816" cy="3433179"/>
          </a:xfrm>
          <a:prstGeom prst="rect">
            <a:avLst/>
          </a:prstGeom>
          <a:ln>
            <a:noFill/>
          </a:ln>
          <a:effectLst>
            <a:outerShdw blurRad="292100" dist="139700" dir="2700000" algn="tl" rotWithShape="0">
              <a:srgbClr val="333333">
                <a:alpha val="65000"/>
              </a:srgbClr>
            </a:outerShdw>
          </a:effectLst>
          <a:extLst/>
        </p:spPr>
      </p:pic>
      <p:sp>
        <p:nvSpPr>
          <p:cNvPr id="5" name="Rectangle 4"/>
          <p:cNvSpPr/>
          <p:nvPr/>
        </p:nvSpPr>
        <p:spPr>
          <a:xfrm>
            <a:off x="611560" y="195486"/>
            <a:ext cx="6120680" cy="400110"/>
          </a:xfrm>
          <a:prstGeom prst="rect">
            <a:avLst/>
          </a:prstGeom>
        </p:spPr>
        <p:txBody>
          <a:bodyPr wrap="square">
            <a:spAutoFit/>
          </a:bodyPr>
          <a:lstStyle/>
          <a:p>
            <a:pPr lvl="0" algn="ctr"/>
            <a:r>
              <a:rPr lang="en-US" sz="2000" b="1" dirty="0" smtClean="0">
                <a:solidFill>
                  <a:srgbClr val="002060"/>
                </a:solidFill>
                <a:latin typeface="Times New Roman" pitchFamily="18" charset="0"/>
                <a:cs typeface="Times New Roman" pitchFamily="18" charset="0"/>
              </a:rPr>
              <a:t>Research and patents in Heavy water application field</a:t>
            </a:r>
            <a:endParaRPr lang="en-US" sz="2000" b="1" dirty="0">
              <a:solidFill>
                <a:srgbClr val="002060"/>
              </a:solidFill>
              <a:latin typeface="Times New Roman" pitchFamily="18" charset="0"/>
              <a:cs typeface="Times New Roman" pitchFamily="18" charset="0"/>
            </a:endParaRPr>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14</a:t>
            </a:fld>
            <a:endParaRPr lang="en-PH" sz="1200" b="0" i="0" u="none" strike="noStrike" cap="none">
              <a:solidFill>
                <a:srgbClr val="888888"/>
              </a:solidFill>
              <a:latin typeface="Calibri"/>
              <a:ea typeface="Calibri"/>
              <a:cs typeface="Calibri"/>
              <a:sym typeface="Calibri"/>
            </a:endParaRPr>
          </a:p>
        </p:txBody>
      </p:sp>
      <p:sp>
        <p:nvSpPr>
          <p:cNvPr id="2" name="Curved Up Arrow 1"/>
          <p:cNvSpPr/>
          <p:nvPr/>
        </p:nvSpPr>
        <p:spPr>
          <a:xfrm>
            <a:off x="1907704" y="2139703"/>
            <a:ext cx="720080" cy="288032"/>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Elbow Connector 7"/>
          <p:cNvCxnSpPr/>
          <p:nvPr/>
        </p:nvCxnSpPr>
        <p:spPr>
          <a:xfrm>
            <a:off x="1907705" y="1563640"/>
            <a:ext cx="453505" cy="180019"/>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Left Brace 2"/>
          <p:cNvSpPr/>
          <p:nvPr/>
        </p:nvSpPr>
        <p:spPr>
          <a:xfrm rot="5069435">
            <a:off x="2219551" y="3123909"/>
            <a:ext cx="275500" cy="2316260"/>
          </a:xfrm>
          <a:prstGeom prst="leftBrace">
            <a:avLst/>
          </a:prstGeom>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
        <p:nvSpPr>
          <p:cNvPr id="9" name="Left Brace 8"/>
          <p:cNvSpPr/>
          <p:nvPr/>
        </p:nvSpPr>
        <p:spPr>
          <a:xfrm rot="3953368">
            <a:off x="4924534" y="1044296"/>
            <a:ext cx="779705" cy="4033329"/>
          </a:xfrm>
          <a:prstGeom prst="leftBrace">
            <a:avLst/>
          </a:prstGeom>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Tree>
    <p:extLst>
      <p:ext uri="{BB962C8B-B14F-4D97-AF65-F5344CB8AC3E}">
        <p14:creationId xmlns="" xmlns:p14="http://schemas.microsoft.com/office/powerpoint/2010/main" val="21235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80">
                                          <p:stCondLst>
                                            <p:cond delay="0"/>
                                          </p:stCondLst>
                                        </p:cTn>
                                        <p:tgtEl>
                                          <p:spTgt spid="3"/>
                                        </p:tgtEl>
                                      </p:cBhvr>
                                    </p:animEffect>
                                    <p:anim calcmode="lin" valueType="num">
                                      <p:cBhvr>
                                        <p:cTn id="5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gtEl>
                                      </p:cBhvr>
                                      <p:to x="100000" y="60000"/>
                                    </p:animScale>
                                    <p:animScale>
                                      <p:cBhvr>
                                        <p:cTn id="64" dur="166" decel="50000">
                                          <p:stCondLst>
                                            <p:cond delay="676"/>
                                          </p:stCondLst>
                                        </p:cTn>
                                        <p:tgtEl>
                                          <p:spTgt spid="3"/>
                                        </p:tgtEl>
                                      </p:cBhvr>
                                      <p:to x="100000" y="100000"/>
                                    </p:animScale>
                                    <p:animScale>
                                      <p:cBhvr>
                                        <p:cTn id="65" dur="26">
                                          <p:stCondLst>
                                            <p:cond delay="1312"/>
                                          </p:stCondLst>
                                        </p:cTn>
                                        <p:tgtEl>
                                          <p:spTgt spid="3"/>
                                        </p:tgtEl>
                                      </p:cBhvr>
                                      <p:to x="100000" y="80000"/>
                                    </p:animScale>
                                    <p:animScale>
                                      <p:cBhvr>
                                        <p:cTn id="66" dur="166" decel="50000">
                                          <p:stCondLst>
                                            <p:cond delay="1338"/>
                                          </p:stCondLst>
                                        </p:cTn>
                                        <p:tgtEl>
                                          <p:spTgt spid="3"/>
                                        </p:tgtEl>
                                      </p:cBhvr>
                                      <p:to x="100000" y="100000"/>
                                    </p:animScale>
                                    <p:animScale>
                                      <p:cBhvr>
                                        <p:cTn id="67" dur="26">
                                          <p:stCondLst>
                                            <p:cond delay="1642"/>
                                          </p:stCondLst>
                                        </p:cTn>
                                        <p:tgtEl>
                                          <p:spTgt spid="3"/>
                                        </p:tgtEl>
                                      </p:cBhvr>
                                      <p:to x="100000" y="90000"/>
                                    </p:animScale>
                                    <p:animScale>
                                      <p:cBhvr>
                                        <p:cTn id="68" dur="166" decel="50000">
                                          <p:stCondLst>
                                            <p:cond delay="1668"/>
                                          </p:stCondLst>
                                        </p:cTn>
                                        <p:tgtEl>
                                          <p:spTgt spid="3"/>
                                        </p:tgtEl>
                                      </p:cBhvr>
                                      <p:to x="100000" y="100000"/>
                                    </p:animScale>
                                    <p:animScale>
                                      <p:cBhvr>
                                        <p:cTn id="69" dur="26">
                                          <p:stCondLst>
                                            <p:cond delay="1808"/>
                                          </p:stCondLst>
                                        </p:cTn>
                                        <p:tgtEl>
                                          <p:spTgt spid="3"/>
                                        </p:tgtEl>
                                      </p:cBhvr>
                                      <p:to x="100000" y="95000"/>
                                    </p:animScale>
                                    <p:animScale>
                                      <p:cBhvr>
                                        <p:cTn id="70" dur="166" decel="50000">
                                          <p:stCondLst>
                                            <p:cond delay="1834"/>
                                          </p:stCondLst>
                                        </p:cTn>
                                        <p:tgtEl>
                                          <p:spTgt spid="3"/>
                                        </p:tgtEl>
                                      </p:cBhvr>
                                      <p:to x="100000" y="100000"/>
                                    </p:animScale>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80">
                                          <p:stCondLst>
                                            <p:cond delay="0"/>
                                          </p:stCondLst>
                                        </p:cTn>
                                        <p:tgtEl>
                                          <p:spTgt spid="9"/>
                                        </p:tgtEl>
                                      </p:cBhvr>
                                    </p:animEffect>
                                    <p:anim calcmode="lin" valueType="num">
                                      <p:cBhvr>
                                        <p:cTn id="7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1" dur="26">
                                          <p:stCondLst>
                                            <p:cond delay="650"/>
                                          </p:stCondLst>
                                        </p:cTn>
                                        <p:tgtEl>
                                          <p:spTgt spid="9"/>
                                        </p:tgtEl>
                                      </p:cBhvr>
                                      <p:to x="100000" y="60000"/>
                                    </p:animScale>
                                    <p:animScale>
                                      <p:cBhvr>
                                        <p:cTn id="82" dur="166" decel="50000">
                                          <p:stCondLst>
                                            <p:cond delay="676"/>
                                          </p:stCondLst>
                                        </p:cTn>
                                        <p:tgtEl>
                                          <p:spTgt spid="9"/>
                                        </p:tgtEl>
                                      </p:cBhvr>
                                      <p:to x="100000" y="100000"/>
                                    </p:animScale>
                                    <p:animScale>
                                      <p:cBhvr>
                                        <p:cTn id="83" dur="26">
                                          <p:stCondLst>
                                            <p:cond delay="1312"/>
                                          </p:stCondLst>
                                        </p:cTn>
                                        <p:tgtEl>
                                          <p:spTgt spid="9"/>
                                        </p:tgtEl>
                                      </p:cBhvr>
                                      <p:to x="100000" y="80000"/>
                                    </p:animScale>
                                    <p:animScale>
                                      <p:cBhvr>
                                        <p:cTn id="84" dur="166" decel="50000">
                                          <p:stCondLst>
                                            <p:cond delay="1338"/>
                                          </p:stCondLst>
                                        </p:cTn>
                                        <p:tgtEl>
                                          <p:spTgt spid="9"/>
                                        </p:tgtEl>
                                      </p:cBhvr>
                                      <p:to x="100000" y="100000"/>
                                    </p:animScale>
                                    <p:animScale>
                                      <p:cBhvr>
                                        <p:cTn id="85" dur="26">
                                          <p:stCondLst>
                                            <p:cond delay="1642"/>
                                          </p:stCondLst>
                                        </p:cTn>
                                        <p:tgtEl>
                                          <p:spTgt spid="9"/>
                                        </p:tgtEl>
                                      </p:cBhvr>
                                      <p:to x="100000" y="90000"/>
                                    </p:animScale>
                                    <p:animScale>
                                      <p:cBhvr>
                                        <p:cTn id="86" dur="166" decel="50000">
                                          <p:stCondLst>
                                            <p:cond delay="1668"/>
                                          </p:stCondLst>
                                        </p:cTn>
                                        <p:tgtEl>
                                          <p:spTgt spid="9"/>
                                        </p:tgtEl>
                                      </p:cBhvr>
                                      <p:to x="100000" y="100000"/>
                                    </p:animScale>
                                    <p:animScale>
                                      <p:cBhvr>
                                        <p:cTn id="87" dur="26">
                                          <p:stCondLst>
                                            <p:cond delay="1808"/>
                                          </p:stCondLst>
                                        </p:cTn>
                                        <p:tgtEl>
                                          <p:spTgt spid="9"/>
                                        </p:tgtEl>
                                      </p:cBhvr>
                                      <p:to x="100000" y="95000"/>
                                    </p:animScale>
                                    <p:animScale>
                                      <p:cBhvr>
                                        <p:cTn id="8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2"/>
          <p:cNvSpPr txBox="1"/>
          <p:nvPr/>
        </p:nvSpPr>
        <p:spPr>
          <a:xfrm>
            <a:off x="755576" y="699543"/>
            <a:ext cx="6987156" cy="576064"/>
          </a:xfrm>
          <a:prstGeom prst="rect">
            <a:avLst/>
          </a:prstGeom>
          <a:noFill/>
          <a:ln>
            <a:noFill/>
          </a:ln>
        </p:spPr>
        <p:txBody>
          <a:bodyPr lIns="91425" tIns="91425" rIns="91425" bIns="91425" anchor="t" anchorCtr="0">
            <a:noAutofit/>
          </a:bodyPr>
          <a:lstStyle/>
          <a:p>
            <a:r>
              <a:rPr lang="en" b="1" dirty="0">
                <a:solidFill>
                  <a:srgbClr val="002060"/>
                </a:solidFill>
                <a:latin typeface="Times New Roman" pitchFamily="18" charset="0"/>
                <a:ea typeface="Arial Black"/>
                <a:cs typeface="Times New Roman" pitchFamily="18" charset="0"/>
                <a:sym typeface="Arial Black"/>
              </a:rPr>
              <a:t>Paper Trends: </a:t>
            </a:r>
            <a:r>
              <a:rPr lang="en" dirty="0">
                <a:solidFill>
                  <a:srgbClr val="002060"/>
                </a:solidFill>
                <a:latin typeface="Times New Roman" pitchFamily="18" charset="0"/>
                <a:ea typeface="Arial Black"/>
                <a:cs typeface="Times New Roman" pitchFamily="18" charset="0"/>
                <a:sym typeface="Arial Black"/>
              </a:rPr>
              <a:t>Deuterium</a:t>
            </a:r>
            <a:br>
              <a:rPr lang="en" dirty="0">
                <a:solidFill>
                  <a:srgbClr val="002060"/>
                </a:solidFill>
                <a:latin typeface="Times New Roman" pitchFamily="18" charset="0"/>
                <a:ea typeface="Arial Black"/>
                <a:cs typeface="Times New Roman" pitchFamily="18" charset="0"/>
                <a:sym typeface="Arial Black"/>
              </a:rPr>
            </a:br>
            <a:r>
              <a:rPr lang="en" dirty="0">
                <a:solidFill>
                  <a:srgbClr val="002060"/>
                </a:solidFill>
                <a:latin typeface="Times New Roman" pitchFamily="18" charset="0"/>
                <a:ea typeface="Arial Black"/>
                <a:cs typeface="Times New Roman" pitchFamily="18" charset="0"/>
                <a:sym typeface="Arial Black"/>
              </a:rPr>
              <a:t>Number of paper published by </a:t>
            </a:r>
            <a:r>
              <a:rPr lang="en" dirty="0" smtClean="0">
                <a:solidFill>
                  <a:srgbClr val="002060"/>
                </a:solidFill>
                <a:latin typeface="Times New Roman" pitchFamily="18" charset="0"/>
                <a:ea typeface="Arial Black"/>
                <a:cs typeface="Times New Roman" pitchFamily="18" charset="0"/>
                <a:sym typeface="Arial Black"/>
              </a:rPr>
              <a:t>countries (</a:t>
            </a:r>
            <a:r>
              <a:rPr lang="en-US" dirty="0" smtClean="0">
                <a:solidFill>
                  <a:srgbClr val="002060"/>
                </a:solidFill>
                <a:latin typeface="Times New Roman" pitchFamily="18" charset="0"/>
                <a:ea typeface="Arial Black"/>
                <a:cs typeface="Times New Roman" pitchFamily="18" charset="0"/>
                <a:sym typeface="Arial Black"/>
              </a:rPr>
              <a:t>Reference</a:t>
            </a:r>
            <a:r>
              <a:rPr lang="en-US" dirty="0">
                <a:solidFill>
                  <a:srgbClr val="002060"/>
                </a:solidFill>
                <a:latin typeface="Times New Roman" pitchFamily="18" charset="0"/>
                <a:ea typeface="Arial Black"/>
                <a:cs typeface="Times New Roman" pitchFamily="18" charset="0"/>
                <a:sym typeface="Arial Black"/>
              </a:rPr>
              <a:t>: </a:t>
            </a:r>
            <a:r>
              <a:rPr lang="en-US" dirty="0" smtClean="0">
                <a:solidFill>
                  <a:srgbClr val="002060"/>
                </a:solidFill>
                <a:latin typeface="Times New Roman" pitchFamily="18" charset="0"/>
                <a:ea typeface="Arial Black"/>
                <a:cs typeface="Times New Roman" pitchFamily="18" charset="0"/>
                <a:sym typeface="Arial Black"/>
              </a:rPr>
              <a:t>Scopus)</a:t>
            </a:r>
            <a:endParaRPr lang="en-US" dirty="0">
              <a:solidFill>
                <a:srgbClr val="002060"/>
              </a:solidFill>
              <a:latin typeface="Times New Roman" pitchFamily="18" charset="0"/>
              <a:ea typeface="Arial Black"/>
              <a:cs typeface="Times New Roman" pitchFamily="18" charset="0"/>
              <a:sym typeface="Arial Black"/>
            </a:endParaRPr>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187624" y="1419626"/>
            <a:ext cx="6984776" cy="359659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6" name="Rectangle 5"/>
          <p:cNvSpPr/>
          <p:nvPr/>
        </p:nvSpPr>
        <p:spPr>
          <a:xfrm>
            <a:off x="611560" y="195486"/>
            <a:ext cx="6120680" cy="400110"/>
          </a:xfrm>
          <a:prstGeom prst="rect">
            <a:avLst/>
          </a:prstGeom>
        </p:spPr>
        <p:txBody>
          <a:bodyPr wrap="square">
            <a:spAutoFit/>
          </a:bodyPr>
          <a:lstStyle/>
          <a:p>
            <a:pPr lvl="0" algn="ctr"/>
            <a:r>
              <a:rPr lang="en-US" sz="2000" b="1" dirty="0" smtClean="0">
                <a:solidFill>
                  <a:srgbClr val="002060"/>
                </a:solidFill>
                <a:latin typeface="Times New Roman" pitchFamily="18" charset="0"/>
                <a:cs typeface="Times New Roman" pitchFamily="18" charset="0"/>
              </a:rPr>
              <a:t>Research and patents in Heavy water application field</a:t>
            </a:r>
            <a:endParaRPr lang="en-US" sz="2000" b="1" dirty="0">
              <a:solidFill>
                <a:srgbClr val="002060"/>
              </a:solidFill>
              <a:latin typeface="Times New Roman" pitchFamily="18" charset="0"/>
              <a:cs typeface="Times New Roman" pitchFamily="18" charset="0"/>
            </a:endParaRPr>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15</a:t>
            </a:fld>
            <a:endParaRPr lang="en-PH" sz="1200" b="0" i="0" u="none" strike="noStrike" cap="none">
              <a:solidFill>
                <a:srgbClr val="888888"/>
              </a:solidFill>
              <a:latin typeface="Calibri"/>
              <a:ea typeface="Calibri"/>
              <a:cs typeface="Calibri"/>
              <a:sym typeface="Calibri"/>
            </a:endParaRPr>
          </a:p>
        </p:txBody>
      </p:sp>
      <p:sp>
        <p:nvSpPr>
          <p:cNvPr id="3" name="Oval 2"/>
          <p:cNvSpPr/>
          <p:nvPr/>
        </p:nvSpPr>
        <p:spPr>
          <a:xfrm>
            <a:off x="1475656" y="1923678"/>
            <a:ext cx="720080" cy="14401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Up Arrow 3"/>
          <p:cNvSpPr/>
          <p:nvPr/>
        </p:nvSpPr>
        <p:spPr>
          <a:xfrm>
            <a:off x="7236296" y="2067694"/>
            <a:ext cx="216024" cy="936104"/>
          </a:xfrm>
          <a:prstGeom prst="up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Left Brace 4"/>
          <p:cNvSpPr/>
          <p:nvPr/>
        </p:nvSpPr>
        <p:spPr>
          <a:xfrm>
            <a:off x="1475656" y="4299942"/>
            <a:ext cx="216024" cy="36004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 xmlns:p14="http://schemas.microsoft.com/office/powerpoint/2010/main" val="2195655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82"/>
          <p:cNvSpPr txBox="1"/>
          <p:nvPr/>
        </p:nvSpPr>
        <p:spPr>
          <a:xfrm>
            <a:off x="827584" y="699543"/>
            <a:ext cx="6987156" cy="576064"/>
          </a:xfrm>
          <a:prstGeom prst="rect">
            <a:avLst/>
          </a:prstGeom>
          <a:noFill/>
          <a:ln>
            <a:noFill/>
          </a:ln>
        </p:spPr>
        <p:txBody>
          <a:bodyPr lIns="91425" tIns="91425" rIns="91425" bIns="91425" anchor="t" anchorCtr="0">
            <a:noAutofit/>
          </a:bodyPr>
          <a:lstStyle/>
          <a:p>
            <a:r>
              <a:rPr lang="en" b="1" dirty="0">
                <a:solidFill>
                  <a:srgbClr val="002060"/>
                </a:solidFill>
                <a:latin typeface="Times New Roman" pitchFamily="18" charset="0"/>
                <a:ea typeface="Arial Black"/>
                <a:cs typeface="Times New Roman" pitchFamily="18" charset="0"/>
                <a:sym typeface="Arial Black"/>
              </a:rPr>
              <a:t>Paper Trends: Deuterium</a:t>
            </a:r>
            <a:br>
              <a:rPr lang="en" b="1" dirty="0">
                <a:solidFill>
                  <a:srgbClr val="002060"/>
                </a:solidFill>
                <a:latin typeface="Times New Roman" pitchFamily="18" charset="0"/>
                <a:ea typeface="Arial Black"/>
                <a:cs typeface="Times New Roman" pitchFamily="18" charset="0"/>
                <a:sym typeface="Arial Black"/>
              </a:rPr>
            </a:br>
            <a:r>
              <a:rPr lang="en" dirty="0">
                <a:solidFill>
                  <a:srgbClr val="002060"/>
                </a:solidFill>
                <a:latin typeface="Times New Roman" pitchFamily="18" charset="0"/>
                <a:ea typeface="Arial Black"/>
                <a:cs typeface="Times New Roman" pitchFamily="18" charset="0"/>
                <a:sym typeface="Arial Black"/>
              </a:rPr>
              <a:t>Number of paper published by </a:t>
            </a:r>
            <a:r>
              <a:rPr lang="en" dirty="0" smtClean="0">
                <a:solidFill>
                  <a:srgbClr val="002060"/>
                </a:solidFill>
                <a:latin typeface="Times New Roman" pitchFamily="18" charset="0"/>
                <a:ea typeface="Arial Black"/>
                <a:cs typeface="Times New Roman" pitchFamily="18" charset="0"/>
                <a:sym typeface="Arial Black"/>
              </a:rPr>
              <a:t>affiliation (</a:t>
            </a:r>
            <a:r>
              <a:rPr lang="en-US" dirty="0" smtClean="0">
                <a:solidFill>
                  <a:srgbClr val="002060"/>
                </a:solidFill>
                <a:latin typeface="Times New Roman" pitchFamily="18" charset="0"/>
                <a:cs typeface="Times New Roman" pitchFamily="18" charset="0"/>
              </a:rPr>
              <a:t>Reference</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Scopus)</a:t>
            </a:r>
            <a:endParaRPr lang="en-US"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90611" y="1358989"/>
            <a:ext cx="7344816" cy="35890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6" name="Rectangle 5"/>
          <p:cNvSpPr/>
          <p:nvPr/>
        </p:nvSpPr>
        <p:spPr>
          <a:xfrm>
            <a:off x="611560" y="195486"/>
            <a:ext cx="6120680" cy="400110"/>
          </a:xfrm>
          <a:prstGeom prst="rect">
            <a:avLst/>
          </a:prstGeom>
        </p:spPr>
        <p:txBody>
          <a:bodyPr wrap="square">
            <a:spAutoFit/>
          </a:bodyPr>
          <a:lstStyle/>
          <a:p>
            <a:pPr lvl="0" algn="ctr"/>
            <a:r>
              <a:rPr lang="en-US" sz="2000" b="1" dirty="0" smtClean="0">
                <a:solidFill>
                  <a:srgbClr val="002060"/>
                </a:solidFill>
                <a:latin typeface="Times New Roman" pitchFamily="18" charset="0"/>
                <a:cs typeface="Times New Roman" pitchFamily="18" charset="0"/>
              </a:rPr>
              <a:t>Research and patents in Heavy water application field</a:t>
            </a:r>
            <a:endParaRPr lang="en-US" sz="2000" b="1" dirty="0">
              <a:solidFill>
                <a:srgbClr val="002060"/>
              </a:solidFill>
              <a:latin typeface="Times New Roman" pitchFamily="18" charset="0"/>
              <a:cs typeface="Times New Roman" pitchFamily="18" charset="0"/>
            </a:endParaRPr>
          </a:p>
        </p:txBody>
      </p:sp>
      <p:sp>
        <p:nvSpPr>
          <p:cNvPr id="8" name="Slide Number Placeholder 7"/>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16</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9670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17</a:t>
            </a:fld>
            <a:endParaRPr lang="en-PH" sz="1200" b="0" i="0" u="none" strike="noStrike" cap="none">
              <a:solidFill>
                <a:srgbClr val="888888"/>
              </a:solidFill>
              <a:latin typeface="Calibri"/>
              <a:ea typeface="Calibri"/>
              <a:cs typeface="Calibri"/>
              <a:sym typeface="Calibri"/>
            </a:endParaRPr>
          </a:p>
        </p:txBody>
      </p:sp>
      <p:graphicFrame>
        <p:nvGraphicFramePr>
          <p:cNvPr id="4" name="Chart 3"/>
          <p:cNvGraphicFramePr>
            <a:graphicFrameLocks/>
          </p:cNvGraphicFramePr>
          <p:nvPr>
            <p:extLst>
              <p:ext uri="{D42A27DB-BD31-4B8C-83A1-F6EECF244321}">
                <p14:modId xmlns="" xmlns:p14="http://schemas.microsoft.com/office/powerpoint/2010/main" val="1166823128"/>
              </p:ext>
            </p:extLst>
          </p:nvPr>
        </p:nvGraphicFramePr>
        <p:xfrm>
          <a:off x="971600" y="1578190"/>
          <a:ext cx="71913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Left Brace 4"/>
          <p:cNvSpPr/>
          <p:nvPr/>
        </p:nvSpPr>
        <p:spPr>
          <a:xfrm rot="5400000">
            <a:off x="3149841" y="1779662"/>
            <a:ext cx="396046" cy="2880320"/>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2985309">
            <a:off x="6800577" y="1743610"/>
            <a:ext cx="511399" cy="1674281"/>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a:p>
        </p:txBody>
      </p:sp>
      <p:sp>
        <p:nvSpPr>
          <p:cNvPr id="7" name="Rectangle 6"/>
          <p:cNvSpPr/>
          <p:nvPr/>
        </p:nvSpPr>
        <p:spPr>
          <a:xfrm>
            <a:off x="234473" y="195486"/>
            <a:ext cx="5513049" cy="369332"/>
          </a:xfrm>
          <a:prstGeom prst="rect">
            <a:avLst/>
          </a:prstGeom>
        </p:spPr>
        <p:txBody>
          <a:bodyPr wrap="none">
            <a:spAutoFit/>
          </a:bodyPr>
          <a:lstStyle/>
          <a:p>
            <a:pPr lvl="0" algn="ctr"/>
            <a:r>
              <a:rPr lang="en-US" sz="1800" b="1" dirty="0">
                <a:solidFill>
                  <a:srgbClr val="002060"/>
                </a:solidFill>
                <a:latin typeface="Times New Roman" pitchFamily="18" charset="0"/>
                <a:cs typeface="Times New Roman" pitchFamily="18" charset="0"/>
              </a:rPr>
              <a:t>Research and patents in Heavy water application field</a:t>
            </a:r>
          </a:p>
        </p:txBody>
      </p:sp>
      <p:sp>
        <p:nvSpPr>
          <p:cNvPr id="8" name="Rectangle 7"/>
          <p:cNvSpPr/>
          <p:nvPr/>
        </p:nvSpPr>
        <p:spPr>
          <a:xfrm>
            <a:off x="611560" y="915566"/>
            <a:ext cx="4572000" cy="523220"/>
          </a:xfrm>
          <a:prstGeom prst="rect">
            <a:avLst/>
          </a:prstGeom>
        </p:spPr>
        <p:txBody>
          <a:bodyPr>
            <a:spAutoFit/>
          </a:bodyPr>
          <a:lstStyle/>
          <a:p>
            <a:pPr lvl="0"/>
            <a:r>
              <a:rPr lang="en" b="1" dirty="0">
                <a:solidFill>
                  <a:srgbClr val="002060"/>
                </a:solidFill>
                <a:latin typeface="Times New Roman" pitchFamily="18" charset="0"/>
                <a:ea typeface="Arial Black"/>
                <a:cs typeface="Times New Roman" pitchFamily="18" charset="0"/>
                <a:sym typeface="Arial Black"/>
              </a:rPr>
              <a:t>Patent Trends: </a:t>
            </a:r>
            <a:r>
              <a:rPr lang="en" dirty="0">
                <a:solidFill>
                  <a:srgbClr val="002060"/>
                </a:solidFill>
                <a:latin typeface="Times New Roman" pitchFamily="18" charset="0"/>
                <a:ea typeface="Arial Black"/>
                <a:cs typeface="Times New Roman" pitchFamily="18" charset="0"/>
                <a:sym typeface="Arial Black"/>
              </a:rPr>
              <a:t>Deuterium</a:t>
            </a:r>
          </a:p>
          <a:p>
            <a:pPr lvl="0"/>
            <a:r>
              <a:rPr lang="en" dirty="0">
                <a:solidFill>
                  <a:srgbClr val="002060"/>
                </a:solidFill>
                <a:latin typeface="Times New Roman" pitchFamily="18" charset="0"/>
                <a:ea typeface="Arial Black"/>
                <a:cs typeface="Times New Roman" pitchFamily="18" charset="0"/>
                <a:sym typeface="Arial Black"/>
              </a:rPr>
              <a:t>Number of Patents during 1957-2015</a:t>
            </a:r>
          </a:p>
        </p:txBody>
      </p:sp>
      <p:sp>
        <p:nvSpPr>
          <p:cNvPr id="9" name="Left Brace 8"/>
          <p:cNvSpPr/>
          <p:nvPr/>
        </p:nvSpPr>
        <p:spPr>
          <a:xfrm rot="5400000">
            <a:off x="5264494" y="2343006"/>
            <a:ext cx="511399" cy="1674281"/>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a:p>
        </p:txBody>
      </p:sp>
    </p:spTree>
    <p:extLst>
      <p:ext uri="{BB962C8B-B14F-4D97-AF65-F5344CB8AC3E}">
        <p14:creationId xmlns="" xmlns:p14="http://schemas.microsoft.com/office/powerpoint/2010/main" val="371394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0" name="Shape 104"/>
          <p:cNvSpPr/>
          <p:nvPr/>
        </p:nvSpPr>
        <p:spPr>
          <a:xfrm>
            <a:off x="5" y="1059582"/>
            <a:ext cx="9156849" cy="4083918"/>
          </a:xfrm>
          <a:prstGeom prst="rect">
            <a:avLst/>
          </a:prstGeom>
          <a:noFill/>
          <a:ln>
            <a:noFill/>
          </a:ln>
        </p:spPr>
        <p:txBody>
          <a:bodyPr lIns="91425" tIns="91425" rIns="91425" bIns="91425" anchor="ctr" anchorCtr="0">
            <a:noAutofit/>
          </a:bodyPr>
          <a:lstStyle/>
          <a:p>
            <a:pPr lvl="0">
              <a:spcBef>
                <a:spcPts val="0"/>
              </a:spcBef>
              <a:buNone/>
            </a:pPr>
            <a:endParaRPr/>
          </a:p>
        </p:txBody>
      </p:sp>
      <p:graphicFrame>
        <p:nvGraphicFramePr>
          <p:cNvPr id="21" name="Chart 20"/>
          <p:cNvGraphicFramePr/>
          <p:nvPr>
            <p:extLst>
              <p:ext uri="{D42A27DB-BD31-4B8C-83A1-F6EECF244321}">
                <p14:modId xmlns="" xmlns:p14="http://schemas.microsoft.com/office/powerpoint/2010/main" val="1258159191"/>
              </p:ext>
            </p:extLst>
          </p:nvPr>
        </p:nvGraphicFramePr>
        <p:xfrm>
          <a:off x="683568" y="1491630"/>
          <a:ext cx="7488832" cy="3437308"/>
        </p:xfrm>
        <a:graphic>
          <a:graphicData uri="http://schemas.openxmlformats.org/drawingml/2006/chart">
            <c:chart xmlns:c="http://schemas.openxmlformats.org/drawingml/2006/chart" xmlns:r="http://schemas.openxmlformats.org/officeDocument/2006/relationships" r:id="rId3"/>
          </a:graphicData>
        </a:graphic>
      </p:graphicFrame>
      <p:sp>
        <p:nvSpPr>
          <p:cNvPr id="8" name="Shape 82"/>
          <p:cNvSpPr txBox="1"/>
          <p:nvPr/>
        </p:nvSpPr>
        <p:spPr>
          <a:xfrm>
            <a:off x="611560" y="771554"/>
            <a:ext cx="6987156" cy="670855"/>
          </a:xfrm>
          <a:prstGeom prst="rect">
            <a:avLst/>
          </a:prstGeom>
          <a:noFill/>
          <a:ln>
            <a:noFill/>
          </a:ln>
        </p:spPr>
        <p:txBody>
          <a:bodyPr lIns="91425" tIns="91425" rIns="91425" bIns="91425" anchor="t" anchorCtr="0">
            <a:noAutofit/>
          </a:bodyPr>
          <a:lstStyle/>
          <a:p>
            <a:pPr lvl="0">
              <a:lnSpc>
                <a:spcPct val="150000"/>
              </a:lnSpc>
            </a:pPr>
            <a:r>
              <a:rPr lang="en" b="1" dirty="0">
                <a:solidFill>
                  <a:srgbClr val="002060"/>
                </a:solidFill>
                <a:latin typeface="Times New Roman" pitchFamily="18" charset="0"/>
                <a:ea typeface="Arial Black"/>
                <a:cs typeface="Times New Roman" pitchFamily="18" charset="0"/>
                <a:sym typeface="Arial Black"/>
              </a:rPr>
              <a:t>Patenting Countries: </a:t>
            </a:r>
            <a:r>
              <a:rPr lang="en" dirty="0">
                <a:solidFill>
                  <a:srgbClr val="002060"/>
                </a:solidFill>
                <a:latin typeface="Times New Roman" pitchFamily="18" charset="0"/>
                <a:ea typeface="Arial Black"/>
                <a:cs typeface="Times New Roman" pitchFamily="18" charset="0"/>
                <a:sym typeface="Arial Black"/>
              </a:rPr>
              <a:t>Deuterium</a:t>
            </a:r>
          </a:p>
          <a:p>
            <a:pPr lvl="0">
              <a:lnSpc>
                <a:spcPct val="150000"/>
              </a:lnSpc>
            </a:pPr>
            <a:r>
              <a:rPr lang="en" dirty="0">
                <a:solidFill>
                  <a:srgbClr val="002060"/>
                </a:solidFill>
                <a:latin typeface="Times New Roman" pitchFamily="18" charset="0"/>
                <a:ea typeface="Arial Black"/>
                <a:cs typeface="Times New Roman" pitchFamily="18" charset="0"/>
                <a:sym typeface="Arial Black"/>
              </a:rPr>
              <a:t>Number of Patents produced by countries</a:t>
            </a:r>
          </a:p>
        </p:txBody>
      </p:sp>
      <p:sp>
        <p:nvSpPr>
          <p:cNvPr id="5" name="Rectangle 4"/>
          <p:cNvSpPr/>
          <p:nvPr/>
        </p:nvSpPr>
        <p:spPr>
          <a:xfrm>
            <a:off x="611560" y="195486"/>
            <a:ext cx="6120680" cy="400110"/>
          </a:xfrm>
          <a:prstGeom prst="rect">
            <a:avLst/>
          </a:prstGeom>
        </p:spPr>
        <p:txBody>
          <a:bodyPr wrap="square">
            <a:spAutoFit/>
          </a:bodyPr>
          <a:lstStyle/>
          <a:p>
            <a:pPr lvl="0" algn="ctr"/>
            <a:r>
              <a:rPr lang="en-US" sz="2000" b="1" dirty="0" smtClean="0">
                <a:solidFill>
                  <a:srgbClr val="002060"/>
                </a:solidFill>
                <a:latin typeface="Times New Roman" pitchFamily="18" charset="0"/>
                <a:cs typeface="Times New Roman" pitchFamily="18" charset="0"/>
              </a:rPr>
              <a:t>Research and patents in Heavy water application field</a:t>
            </a:r>
            <a:endParaRPr lang="en-US" sz="2000" b="1" dirty="0">
              <a:solidFill>
                <a:srgbClr val="002060"/>
              </a:solidFill>
              <a:latin typeface="Times New Roman" pitchFamily="18" charset="0"/>
              <a:cs typeface="Times New Roman" pitchFamily="18" charset="0"/>
            </a:endParaRPr>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18</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214431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19</a:t>
            </a:fld>
            <a:endParaRPr lang="en-PH" sz="1200" b="0" i="0" u="none" strike="noStrike" cap="none">
              <a:solidFill>
                <a:srgbClr val="888888"/>
              </a:solidFill>
              <a:latin typeface="Calibri"/>
              <a:ea typeface="Calibri"/>
              <a:cs typeface="Calibri"/>
              <a:sym typeface="Calibri"/>
            </a:endParaRPr>
          </a:p>
        </p:txBody>
      </p:sp>
      <p:sp>
        <p:nvSpPr>
          <p:cNvPr id="3" name="Rectangle 2"/>
          <p:cNvSpPr/>
          <p:nvPr/>
        </p:nvSpPr>
        <p:spPr>
          <a:xfrm>
            <a:off x="67063" y="175741"/>
            <a:ext cx="5513049" cy="369332"/>
          </a:xfrm>
          <a:prstGeom prst="rect">
            <a:avLst/>
          </a:prstGeom>
        </p:spPr>
        <p:txBody>
          <a:bodyPr wrap="none">
            <a:spAutoFit/>
          </a:bodyPr>
          <a:lstStyle/>
          <a:p>
            <a:pPr lvl="0" algn="ctr"/>
            <a:r>
              <a:rPr lang="en-US" sz="1800" b="1" dirty="0">
                <a:solidFill>
                  <a:srgbClr val="002060"/>
                </a:solidFill>
                <a:latin typeface="Times New Roman" pitchFamily="18" charset="0"/>
                <a:cs typeface="Times New Roman" pitchFamily="18" charset="0"/>
              </a:rPr>
              <a:t>Research and patents in Heavy water application field</a:t>
            </a:r>
          </a:p>
        </p:txBody>
      </p:sp>
      <p:graphicFrame>
        <p:nvGraphicFramePr>
          <p:cNvPr id="5" name="Chart 4"/>
          <p:cNvGraphicFramePr>
            <a:graphicFrameLocks/>
          </p:cNvGraphicFramePr>
          <p:nvPr>
            <p:extLst>
              <p:ext uri="{D42A27DB-BD31-4B8C-83A1-F6EECF244321}">
                <p14:modId xmlns="" xmlns:p14="http://schemas.microsoft.com/office/powerpoint/2010/main" val="2301463212"/>
              </p:ext>
            </p:extLst>
          </p:nvPr>
        </p:nvGraphicFramePr>
        <p:xfrm>
          <a:off x="1043608" y="1275606"/>
          <a:ext cx="6467276"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596309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3780194450"/>
              </p:ext>
            </p:extLst>
          </p:nvPr>
        </p:nvGraphicFramePr>
        <p:xfrm>
          <a:off x="1187624" y="1347614"/>
          <a:ext cx="6264696"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2"/>
          <p:cNvSpPr txBox="1"/>
          <p:nvPr/>
        </p:nvSpPr>
        <p:spPr>
          <a:xfrm>
            <a:off x="609188" y="357508"/>
            <a:ext cx="5840389" cy="670855"/>
          </a:xfrm>
          <a:prstGeom prst="rect">
            <a:avLst/>
          </a:prstGeom>
          <a:noFill/>
          <a:ln>
            <a:noFill/>
          </a:ln>
        </p:spPr>
        <p:txBody>
          <a:bodyPr lIns="91425" tIns="91425" rIns="91425" bIns="91425" anchor="t" anchorCtr="0">
            <a:noAutofit/>
          </a:bodyPr>
          <a:lstStyle/>
          <a:p>
            <a:pPr lvl="0"/>
            <a:r>
              <a:rPr lang="en-US" sz="2400" b="1" dirty="0" smtClean="0">
                <a:solidFill>
                  <a:srgbClr val="002060"/>
                </a:solidFill>
                <a:latin typeface="Times New Roman" pitchFamily="18" charset="0"/>
                <a:cs typeface="Times New Roman" pitchFamily="18" charset="0"/>
                <a:sym typeface="Arial Black"/>
              </a:rPr>
              <a:t>Table of Content</a:t>
            </a:r>
            <a:endParaRPr lang="en-US" sz="1600" dirty="0">
              <a:solidFill>
                <a:srgbClr val="002060"/>
              </a:solidFill>
              <a:latin typeface="Times New Roman" pitchFamily="18" charset="0"/>
              <a:cs typeface="Times New Roman" pitchFamily="18" charset="0"/>
            </a:endParaRPr>
          </a:p>
          <a:p>
            <a:pPr lvl="0"/>
            <a:endParaRPr lang="en" sz="2400" dirty="0">
              <a:solidFill>
                <a:srgbClr val="002060"/>
              </a:solidFill>
              <a:latin typeface="Times New Roman" pitchFamily="18" charset="0"/>
              <a:ea typeface="Arial Black"/>
              <a:cs typeface="Times New Roman" pitchFamily="18" charset="0"/>
              <a:sym typeface="Arial Black"/>
            </a:endParaRPr>
          </a:p>
        </p:txBody>
      </p:sp>
    </p:spTree>
    <p:extLst>
      <p:ext uri="{BB962C8B-B14F-4D97-AF65-F5344CB8AC3E}">
        <p14:creationId xmlns="" xmlns:p14="http://schemas.microsoft.com/office/powerpoint/2010/main" val="422072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3" name="Chart 2"/>
          <p:cNvGraphicFramePr/>
          <p:nvPr>
            <p:extLst>
              <p:ext uri="{D42A27DB-BD31-4B8C-83A1-F6EECF244321}">
                <p14:modId xmlns="" xmlns:p14="http://schemas.microsoft.com/office/powerpoint/2010/main" val="2649891684"/>
              </p:ext>
            </p:extLst>
          </p:nvPr>
        </p:nvGraphicFramePr>
        <p:xfrm>
          <a:off x="1691680" y="1275606"/>
          <a:ext cx="6048672" cy="3544168"/>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82"/>
          <p:cNvSpPr txBox="1"/>
          <p:nvPr/>
        </p:nvSpPr>
        <p:spPr>
          <a:xfrm>
            <a:off x="611564" y="699544"/>
            <a:ext cx="5840389" cy="504056"/>
          </a:xfrm>
          <a:prstGeom prst="rect">
            <a:avLst/>
          </a:prstGeom>
          <a:noFill/>
          <a:ln>
            <a:noFill/>
          </a:ln>
        </p:spPr>
        <p:txBody>
          <a:bodyPr lIns="91425" tIns="91425" rIns="91425" bIns="91425" anchor="t" anchorCtr="0">
            <a:noAutofit/>
          </a:bodyPr>
          <a:lstStyle/>
          <a:p>
            <a:r>
              <a:rPr lang="en" sz="1600" b="1" dirty="0">
                <a:solidFill>
                  <a:srgbClr val="002060"/>
                </a:solidFill>
                <a:latin typeface="Times New Roman" pitchFamily="18" charset="0"/>
                <a:ea typeface="Arial Black"/>
                <a:cs typeface="Times New Roman" pitchFamily="18" charset="0"/>
                <a:sym typeface="Arial Black"/>
              </a:rPr>
              <a:t>Patent Fields: </a:t>
            </a:r>
            <a:r>
              <a:rPr lang="en" sz="1600" dirty="0" smtClean="0">
                <a:solidFill>
                  <a:srgbClr val="002060"/>
                </a:solidFill>
                <a:latin typeface="Times New Roman" pitchFamily="18" charset="0"/>
                <a:ea typeface="Arial Black"/>
                <a:cs typeface="Times New Roman" pitchFamily="18" charset="0"/>
                <a:sym typeface="Arial Black"/>
              </a:rPr>
              <a:t>Deuterium</a:t>
            </a:r>
            <a:endParaRPr lang="en-US" sz="1600" dirty="0" smtClean="0">
              <a:solidFill>
                <a:srgbClr val="002060"/>
              </a:solidFill>
              <a:latin typeface="Times New Roman" pitchFamily="18" charset="0"/>
              <a:cs typeface="Times New Roman" pitchFamily="18" charset="0"/>
            </a:endParaRPr>
          </a:p>
          <a:p>
            <a:pPr lvl="0"/>
            <a:endParaRPr lang="en" dirty="0">
              <a:solidFill>
                <a:srgbClr val="002060"/>
              </a:solidFill>
              <a:latin typeface="Times New Roman" pitchFamily="18" charset="0"/>
              <a:ea typeface="Arial Black"/>
              <a:cs typeface="Times New Roman" pitchFamily="18" charset="0"/>
              <a:sym typeface="Arial Black"/>
            </a:endParaRPr>
          </a:p>
        </p:txBody>
      </p:sp>
      <p:sp>
        <p:nvSpPr>
          <p:cNvPr id="5" name="Rectangle 4"/>
          <p:cNvSpPr/>
          <p:nvPr/>
        </p:nvSpPr>
        <p:spPr>
          <a:xfrm>
            <a:off x="611560" y="195486"/>
            <a:ext cx="6120680" cy="400110"/>
          </a:xfrm>
          <a:prstGeom prst="rect">
            <a:avLst/>
          </a:prstGeom>
        </p:spPr>
        <p:txBody>
          <a:bodyPr wrap="square">
            <a:spAutoFit/>
          </a:bodyPr>
          <a:lstStyle/>
          <a:p>
            <a:pPr lvl="0" algn="ctr"/>
            <a:r>
              <a:rPr lang="en-US" sz="2000" b="1" dirty="0" smtClean="0">
                <a:solidFill>
                  <a:srgbClr val="002060"/>
                </a:solidFill>
                <a:latin typeface="Times New Roman" pitchFamily="18" charset="0"/>
                <a:cs typeface="Times New Roman" pitchFamily="18" charset="0"/>
              </a:rPr>
              <a:t>Research and patents in Heavy water application field</a:t>
            </a:r>
            <a:endParaRPr lang="en-US" sz="2000" b="1" dirty="0">
              <a:solidFill>
                <a:srgbClr val="002060"/>
              </a:solidFill>
              <a:latin typeface="Times New Roman" pitchFamily="18" charset="0"/>
              <a:cs typeface="Times New Roman" pitchFamily="18" charset="0"/>
            </a:endParaRPr>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20</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979461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21</a:t>
            </a:fld>
            <a:endParaRPr lang="en-PH" sz="1200" b="0" i="0" u="none" strike="noStrike" cap="none">
              <a:solidFill>
                <a:srgbClr val="888888"/>
              </a:solidFill>
              <a:latin typeface="Calibri"/>
              <a:ea typeface="Calibri"/>
              <a:cs typeface="Calibri"/>
              <a:sym typeface="Calibri"/>
            </a:endParaRPr>
          </a:p>
        </p:txBody>
      </p:sp>
      <p:graphicFrame>
        <p:nvGraphicFramePr>
          <p:cNvPr id="4" name="Chart 3"/>
          <p:cNvGraphicFramePr>
            <a:graphicFrameLocks/>
          </p:cNvGraphicFramePr>
          <p:nvPr>
            <p:extLst>
              <p:ext uri="{D42A27DB-BD31-4B8C-83A1-F6EECF244321}">
                <p14:modId xmlns="" xmlns:p14="http://schemas.microsoft.com/office/powerpoint/2010/main" val="2919380577"/>
              </p:ext>
            </p:extLst>
          </p:nvPr>
        </p:nvGraphicFramePr>
        <p:xfrm>
          <a:off x="251520" y="1491630"/>
          <a:ext cx="8591550" cy="28479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11560" y="195486"/>
            <a:ext cx="6120680" cy="400110"/>
          </a:xfrm>
          <a:prstGeom prst="rect">
            <a:avLst/>
          </a:prstGeom>
        </p:spPr>
        <p:txBody>
          <a:bodyPr wrap="square">
            <a:spAutoFit/>
          </a:bodyPr>
          <a:lstStyle/>
          <a:p>
            <a:pPr lvl="0" algn="ctr"/>
            <a:r>
              <a:rPr lang="en-US" sz="2000" b="1" dirty="0" smtClean="0">
                <a:solidFill>
                  <a:srgbClr val="002060"/>
                </a:solidFill>
                <a:latin typeface="Times New Roman" pitchFamily="18" charset="0"/>
                <a:cs typeface="Times New Roman" pitchFamily="18" charset="0"/>
              </a:rPr>
              <a:t>Research and patents in Heavy water application field</a:t>
            </a:r>
            <a:endParaRPr lang="en-US" sz="2000" b="1" dirty="0">
              <a:solidFill>
                <a:srgbClr val="002060"/>
              </a:solidFill>
              <a:latin typeface="Times New Roman" pitchFamily="18" charset="0"/>
              <a:cs typeface="Times New Roman" pitchFamily="18" charset="0"/>
            </a:endParaRPr>
          </a:p>
        </p:txBody>
      </p:sp>
      <p:sp>
        <p:nvSpPr>
          <p:cNvPr id="3" name="Rectangle 2"/>
          <p:cNvSpPr/>
          <p:nvPr/>
        </p:nvSpPr>
        <p:spPr>
          <a:xfrm>
            <a:off x="899592" y="915566"/>
            <a:ext cx="2332690" cy="338554"/>
          </a:xfrm>
          <a:prstGeom prst="rect">
            <a:avLst/>
          </a:prstGeom>
        </p:spPr>
        <p:txBody>
          <a:bodyPr wrap="none">
            <a:spAutoFit/>
          </a:bodyPr>
          <a:lstStyle/>
          <a:p>
            <a:r>
              <a:rPr lang="en" sz="1600" b="1" dirty="0">
                <a:solidFill>
                  <a:srgbClr val="002060"/>
                </a:solidFill>
                <a:latin typeface="Times New Roman" pitchFamily="18" charset="0"/>
                <a:ea typeface="Arial Black"/>
                <a:cs typeface="Times New Roman" pitchFamily="18" charset="0"/>
                <a:sym typeface="Arial Black"/>
              </a:rPr>
              <a:t>Patent Fields: </a:t>
            </a:r>
            <a:r>
              <a:rPr lang="en" sz="1600" dirty="0">
                <a:solidFill>
                  <a:srgbClr val="002060"/>
                </a:solidFill>
                <a:latin typeface="Times New Roman" pitchFamily="18" charset="0"/>
                <a:ea typeface="Arial Black"/>
                <a:cs typeface="Times New Roman" pitchFamily="18" charset="0"/>
                <a:sym typeface="Arial Black"/>
              </a:rPr>
              <a:t>Deuterium</a:t>
            </a:r>
            <a:endParaRPr lang="en-US" sz="160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661431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22</a:t>
            </a:fld>
            <a:endParaRPr lang="en-PH" sz="1200" b="0" i="0" u="none" strike="noStrike" cap="none">
              <a:solidFill>
                <a:srgbClr val="888888"/>
              </a:solidFill>
              <a:latin typeface="Calibri"/>
              <a:ea typeface="Calibri"/>
              <a:cs typeface="Calibri"/>
              <a:sym typeface="Calibri"/>
            </a:endParaRPr>
          </a:p>
        </p:txBody>
      </p:sp>
      <p:sp>
        <p:nvSpPr>
          <p:cNvPr id="3" name="Rectangle 2"/>
          <p:cNvSpPr/>
          <p:nvPr/>
        </p:nvSpPr>
        <p:spPr>
          <a:xfrm>
            <a:off x="2051720" y="1059582"/>
            <a:ext cx="5454352" cy="3416320"/>
          </a:xfrm>
          <a:prstGeom prst="rect">
            <a:avLst/>
          </a:prstGeom>
        </p:spPr>
        <p:txBody>
          <a:bodyPr wrap="square">
            <a:spAutoFit/>
          </a:bodyPr>
          <a:lstStyle/>
          <a:p>
            <a:pPr marL="457200" indent="-457200">
              <a:buFont typeface="+mj-lt"/>
              <a:buAutoNum type="arabicPeriod"/>
            </a:pPr>
            <a:endParaRPr lang="en-US" sz="2400" dirty="0">
              <a:latin typeface="Times New Roman" pitchFamily="18" charset="0"/>
              <a:cs typeface="Times New Roman" pitchFamily="18" charset="0"/>
            </a:endParaRPr>
          </a:p>
          <a:p>
            <a:pPr marL="457200" indent="-457200">
              <a:buFont typeface="+mj-lt"/>
              <a:buAutoNum type="arabicPeriod"/>
            </a:pPr>
            <a:r>
              <a:rPr lang="en-US" sz="2400" dirty="0">
                <a:latin typeface="Times New Roman" pitchFamily="18" charset="0"/>
                <a:cs typeface="Times New Roman" pitchFamily="18" charset="0"/>
              </a:rPr>
              <a:t>Medicine &amp; Biology</a:t>
            </a:r>
          </a:p>
          <a:p>
            <a:pPr marL="457200" indent="-457200">
              <a:buFont typeface="+mj-lt"/>
              <a:buAutoNum type="arabicPeriod"/>
            </a:pPr>
            <a:r>
              <a:rPr lang="en-US" sz="2400" dirty="0">
                <a:latin typeface="Times New Roman" pitchFamily="18" charset="0"/>
                <a:cs typeface="Times New Roman" pitchFamily="18" charset="0"/>
              </a:rPr>
              <a:t>Nutrition</a:t>
            </a:r>
          </a:p>
          <a:p>
            <a:pPr marL="457200" indent="-457200">
              <a:buFont typeface="+mj-lt"/>
              <a:buAutoNum type="arabicPeriod"/>
            </a:pPr>
            <a:r>
              <a:rPr lang="en-US" sz="2400" dirty="0" smtClean="0">
                <a:latin typeface="Times New Roman" pitchFamily="18" charset="0"/>
                <a:cs typeface="Times New Roman" pitchFamily="18" charset="0"/>
              </a:rPr>
              <a:t>Pharmaceutical</a:t>
            </a:r>
            <a:endParaRPr lang="en-US" sz="2400" dirty="0">
              <a:latin typeface="Times New Roman" pitchFamily="18" charset="0"/>
              <a:cs typeface="Times New Roman" pitchFamily="18" charset="0"/>
            </a:endParaRPr>
          </a:p>
          <a:p>
            <a:pPr marL="457200" indent="-457200">
              <a:buFont typeface="+mj-lt"/>
              <a:buAutoNum type="arabicPeriod"/>
            </a:pPr>
            <a:r>
              <a:rPr lang="en-US" sz="2400" dirty="0" smtClean="0">
                <a:latin typeface="Times New Roman" pitchFamily="18" charset="0"/>
                <a:cs typeface="Times New Roman" pitchFamily="18" charset="0"/>
              </a:rPr>
              <a:t>Chemistry</a:t>
            </a:r>
            <a:endParaRPr lang="en-US" sz="2400" dirty="0">
              <a:latin typeface="Times New Roman" pitchFamily="18" charset="0"/>
              <a:cs typeface="Times New Roman" pitchFamily="18" charset="0"/>
            </a:endParaRPr>
          </a:p>
          <a:p>
            <a:pPr marL="457200" indent="-457200">
              <a:buFont typeface="+mj-lt"/>
              <a:buAutoNum type="arabicPeriod"/>
            </a:pPr>
            <a:r>
              <a:rPr lang="en-US" sz="2400" dirty="0" smtClean="0">
                <a:latin typeface="Times New Roman" pitchFamily="18" charset="0"/>
                <a:cs typeface="Times New Roman" pitchFamily="18" charset="0"/>
              </a:rPr>
              <a:t>Electronic</a:t>
            </a:r>
          </a:p>
          <a:p>
            <a:pPr marL="457200" indent="-457200">
              <a:buFont typeface="+mj-lt"/>
              <a:buAutoNum type="arabicPeriod"/>
            </a:pPr>
            <a:r>
              <a:rPr lang="en-US" sz="2400" dirty="0" smtClean="0">
                <a:latin typeface="Times New Roman" pitchFamily="18" charset="0"/>
                <a:cs typeface="Times New Roman" pitchFamily="18" charset="0"/>
              </a:rPr>
              <a:t>Oil </a:t>
            </a:r>
            <a:r>
              <a:rPr lang="en-US" sz="2400" dirty="0">
                <a:latin typeface="Times New Roman" pitchFamily="18" charset="0"/>
                <a:cs typeface="Times New Roman" pitchFamily="18" charset="0"/>
              </a:rPr>
              <a:t>and gas industry</a:t>
            </a:r>
          </a:p>
          <a:p>
            <a:pPr marL="457200" indent="-457200">
              <a:buFont typeface="+mj-lt"/>
              <a:buAutoNum type="arabicPeriod"/>
            </a:pPr>
            <a:r>
              <a:rPr lang="en-US" sz="2400" dirty="0">
                <a:latin typeface="Times New Roman" pitchFamily="18" charset="0"/>
                <a:cs typeface="Times New Roman" pitchFamily="18" charset="0"/>
              </a:rPr>
              <a:t>Hydrology</a:t>
            </a:r>
          </a:p>
          <a:p>
            <a:pPr marL="457200" indent="-457200">
              <a:buFont typeface="+mj-lt"/>
              <a:buAutoNum type="arabicPeriod"/>
            </a:pPr>
            <a:endParaRPr lang="en-US" sz="2400" dirty="0">
              <a:latin typeface="Times New Roman" pitchFamily="18" charset="0"/>
              <a:cs typeface="Times New Roman" pitchFamily="18" charset="0"/>
            </a:endParaRPr>
          </a:p>
        </p:txBody>
      </p:sp>
      <p:sp>
        <p:nvSpPr>
          <p:cNvPr id="5" name="Rectangle 4"/>
          <p:cNvSpPr/>
          <p:nvPr/>
        </p:nvSpPr>
        <p:spPr>
          <a:xfrm>
            <a:off x="476874" y="123478"/>
            <a:ext cx="8667125" cy="400110"/>
          </a:xfrm>
          <a:prstGeom prst="rect">
            <a:avLst/>
          </a:prstGeom>
        </p:spPr>
        <p:txBody>
          <a:bodyPr wrap="square">
            <a:spAutoFit/>
          </a:bodyPr>
          <a:lstStyle/>
          <a:p>
            <a:r>
              <a:rPr lang="en-US" sz="2000" b="1" dirty="0">
                <a:solidFill>
                  <a:srgbClr val="002060"/>
                </a:solidFill>
                <a:latin typeface="Times New Roman" pitchFamily="18" charset="0"/>
                <a:cs typeface="Times New Roman" pitchFamily="18" charset="0"/>
              </a:rPr>
              <a:t>Non-nuclear Application of Heavy water and Deuterium</a:t>
            </a:r>
            <a:endParaRPr lang="en" sz="2000" b="1" dirty="0">
              <a:solidFill>
                <a:srgbClr val="002060"/>
              </a:solidFill>
              <a:latin typeface="Times New Roman" pitchFamily="18" charset="0"/>
              <a:cs typeface="Times New Roman" pitchFamily="18" charset="0"/>
              <a:sym typeface="Arial Black"/>
            </a:endParaRPr>
          </a:p>
        </p:txBody>
      </p:sp>
    </p:spTree>
    <p:extLst>
      <p:ext uri="{BB962C8B-B14F-4D97-AF65-F5344CB8AC3E}">
        <p14:creationId xmlns="" xmlns:p14="http://schemas.microsoft.com/office/powerpoint/2010/main" val="1790905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4056"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Medicine &amp; Biology</a:t>
            </a:r>
          </a:p>
        </p:txBody>
      </p:sp>
      <p:sp>
        <p:nvSpPr>
          <p:cNvPr id="6" name="Rectangle 5"/>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8" name="Rectangle 7"/>
          <p:cNvSpPr/>
          <p:nvPr/>
        </p:nvSpPr>
        <p:spPr>
          <a:xfrm>
            <a:off x="539552" y="932116"/>
            <a:ext cx="2286000" cy="41549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Diagnostic Applications</a:t>
            </a:r>
          </a:p>
        </p:txBody>
      </p:sp>
      <p:sp>
        <p:nvSpPr>
          <p:cNvPr id="13" name="Rectangle 12"/>
          <p:cNvSpPr/>
          <p:nvPr/>
        </p:nvSpPr>
        <p:spPr>
          <a:xfrm>
            <a:off x="933394" y="1796212"/>
            <a:ext cx="3096344" cy="415498"/>
          </a:xfrm>
          <a:prstGeom prst="rect">
            <a:avLst/>
          </a:prstGeom>
          <a:solidFill>
            <a:srgbClr val="00B6F6"/>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Enzyme activity measurements</a:t>
            </a:r>
          </a:p>
        </p:txBody>
      </p:sp>
      <p:sp>
        <p:nvSpPr>
          <p:cNvPr id="29" name="Rectangle 28"/>
          <p:cNvSpPr/>
          <p:nvPr/>
        </p:nvSpPr>
        <p:spPr>
          <a:xfrm>
            <a:off x="1277380" y="2588300"/>
            <a:ext cx="3096344" cy="376834"/>
          </a:xfrm>
          <a:prstGeom prst="rect">
            <a:avLst/>
          </a:prstGeom>
          <a:solidFill>
            <a:srgbClr val="0091C4"/>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285750" indent="-285750">
              <a:lnSpc>
                <a:spcPct val="150000"/>
              </a:lnSpc>
            </a:pPr>
            <a:r>
              <a:rPr lang="en-US" dirty="0" smtClean="0">
                <a:solidFill>
                  <a:schemeClr val="tx1"/>
                </a:solidFill>
                <a:latin typeface="Times New Roman" pitchFamily="18" charset="0"/>
                <a:cs typeface="Times New Roman" pitchFamily="18" charset="0"/>
              </a:rPr>
              <a:t>Cancer therapy</a:t>
            </a:r>
          </a:p>
        </p:txBody>
      </p:sp>
      <p:sp>
        <p:nvSpPr>
          <p:cNvPr id="11" name="Slide Number Placeholder 10"/>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23</a:t>
            </a:fld>
            <a:endParaRPr lang="en-PH" sz="1200" b="0" i="0" u="none" strike="noStrike" cap="none">
              <a:solidFill>
                <a:srgbClr val="888888"/>
              </a:solidFill>
              <a:latin typeface="Calibri"/>
              <a:ea typeface="Calibri"/>
              <a:cs typeface="Calibri"/>
              <a:sym typeface="Calibri"/>
            </a:endParaRPr>
          </a:p>
        </p:txBody>
      </p:sp>
      <p:sp>
        <p:nvSpPr>
          <p:cNvPr id="2" name="TextBox 1"/>
          <p:cNvSpPr txBox="1"/>
          <p:nvPr/>
        </p:nvSpPr>
        <p:spPr>
          <a:xfrm>
            <a:off x="1745940" y="3385324"/>
            <a:ext cx="2970076" cy="3385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600" dirty="0" smtClean="0">
                <a:solidFill>
                  <a:schemeClr val="tx1"/>
                </a:solidFill>
                <a:latin typeface="Times New Roman" pitchFamily="18" charset="0"/>
                <a:cs typeface="Times New Roman" pitchFamily="18" charset="0"/>
              </a:rPr>
              <a:t>Quantum tunneling</a:t>
            </a:r>
            <a:endParaRPr lang="en-US"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9"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843559"/>
            <a:ext cx="9036496" cy="3623072"/>
          </a:xfrm>
        </p:spPr>
        <p:txBody>
          <a:bodyPr/>
          <a:lstStyle/>
          <a:p>
            <a:pPr>
              <a:lnSpc>
                <a:spcPct val="150000"/>
              </a:lnSpc>
              <a:buFont typeface="Wingdings" pitchFamily="2" charset="2"/>
              <a:buChar char="v"/>
            </a:pPr>
            <a:r>
              <a:rPr lang="en-US" sz="1400" dirty="0">
                <a:latin typeface="Times New Roman" pitchFamily="18" charset="0"/>
                <a:cs typeface="Times New Roman" pitchFamily="18" charset="0"/>
              </a:rPr>
              <a:t>If substances such as natural fatty acids, amino acids, etc., are administered to an animal, we lose track of them the moment they enter the body, since they are mixed with the same substances already present. </a:t>
            </a:r>
          </a:p>
          <a:p>
            <a:pPr>
              <a:lnSpc>
                <a:spcPct val="150000"/>
              </a:lnSpc>
              <a:buFont typeface="Wingdings" pitchFamily="2" charset="2"/>
              <a:buChar char="v"/>
            </a:pPr>
            <a:r>
              <a:rPr lang="en-US" sz="1400" dirty="0">
                <a:latin typeface="Times New Roman" pitchFamily="18" charset="0"/>
                <a:cs typeface="Times New Roman" pitchFamily="18" charset="0"/>
              </a:rPr>
              <a:t>The solution of these problems will be possible only when direct methods for tracing such substances are available.</a:t>
            </a:r>
          </a:p>
          <a:p>
            <a:pPr>
              <a:lnSpc>
                <a:spcPct val="150000"/>
              </a:lnSpc>
              <a:buFont typeface="Wingdings" pitchFamily="2" charset="2"/>
              <a:buChar char="v"/>
            </a:pPr>
            <a:r>
              <a:rPr lang="en-US" sz="1400" dirty="0">
                <a:latin typeface="Times New Roman" pitchFamily="18" charset="0"/>
                <a:cs typeface="Times New Roman" pitchFamily="18" charset="0"/>
              </a:rPr>
              <a:t>One of this method is </a:t>
            </a:r>
            <a:r>
              <a:rPr lang="en-US" sz="1400" dirty="0" smtClean="0">
                <a:latin typeface="Times New Roman" pitchFamily="18" charset="0"/>
                <a:cs typeface="Times New Roman" pitchFamily="18" charset="0"/>
              </a:rPr>
              <a:t>labeling. A </a:t>
            </a:r>
            <a:r>
              <a:rPr lang="en-US" sz="1400" dirty="0">
                <a:latin typeface="Times New Roman" pitchFamily="18" charset="0"/>
                <a:cs typeface="Times New Roman" pitchFamily="18" charset="0"/>
              </a:rPr>
              <a:t>possibility for such a label is the use of an isotope. As the chemical properties of the various isotopes of an element are almost identical, it is to be expected that the properties of an organic molecule will remain unaltered if one or even several of its atoms are replaced by their isotopes.</a:t>
            </a:r>
          </a:p>
          <a:p>
            <a:pPr>
              <a:lnSpc>
                <a:spcPct val="150000"/>
              </a:lnSpc>
              <a:buFont typeface="Wingdings" pitchFamily="2" charset="2"/>
              <a:buChar char="v"/>
            </a:pPr>
            <a:r>
              <a:rPr lang="en-US" sz="1400" dirty="0">
                <a:latin typeface="Times New Roman" pitchFamily="18" charset="0"/>
                <a:cs typeface="Times New Roman" pitchFamily="18" charset="0"/>
              </a:rPr>
              <a:t>As the </a:t>
            </a:r>
            <a:r>
              <a:rPr lang="en-US" sz="1400" dirty="0" smtClean="0">
                <a:latin typeface="Times New Roman" pitchFamily="18" charset="0"/>
                <a:cs typeface="Times New Roman" pitchFamily="18" charset="0"/>
              </a:rPr>
              <a:t>isotope labeled compound </a:t>
            </a:r>
            <a:r>
              <a:rPr lang="en-US" sz="1400" dirty="0">
                <a:latin typeface="Times New Roman" pitchFamily="18" charset="0"/>
                <a:cs typeface="Times New Roman" pitchFamily="18" charset="0"/>
              </a:rPr>
              <a:t>is processed by the body, the presence of deuterium tells the physician how the patient is metabolizing the deuterium. </a:t>
            </a:r>
          </a:p>
          <a:p>
            <a:pPr>
              <a:lnSpc>
                <a:spcPct val="150000"/>
              </a:lnSpc>
              <a:buFont typeface="Wingdings" pitchFamily="2" charset="2"/>
              <a:buChar char="v"/>
            </a:pPr>
            <a:r>
              <a:rPr lang="en-US" sz="1400" dirty="0">
                <a:latin typeface="Times New Roman" pitchFamily="18" charset="0"/>
                <a:cs typeface="Times New Roman" pitchFamily="18" charset="0"/>
              </a:rPr>
              <a:t>The physician can then use the results to determine if disease is present and the need for future evaluations or </a:t>
            </a:r>
            <a:r>
              <a:rPr lang="en-US" sz="1400" dirty="0" smtClean="0">
                <a:latin typeface="Times New Roman" pitchFamily="18" charset="0"/>
                <a:cs typeface="Times New Roman" pitchFamily="18" charset="0"/>
              </a:rPr>
              <a:t>treatment</a:t>
            </a:r>
          </a:p>
          <a:p>
            <a:pPr>
              <a:lnSpc>
                <a:spcPct val="150000"/>
              </a:lnSpc>
              <a:buFont typeface="Wingdings" pitchFamily="2" charset="2"/>
              <a:buChar char="v"/>
            </a:pPr>
            <a:endParaRPr lang="en-US" sz="14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Arch </a:t>
            </a:r>
            <a:r>
              <a:rPr lang="en-US" sz="1600" dirty="0">
                <a:latin typeface="Times New Roman" pitchFamily="18" charset="0"/>
                <a:cs typeface="Times New Roman" pitchFamily="18" charset="0"/>
              </a:rPr>
              <a:t>Dis Child 2001;</a:t>
            </a:r>
            <a:r>
              <a:rPr lang="en-US" sz="1600" b="1" dirty="0">
                <a:latin typeface="Times New Roman" pitchFamily="18" charset="0"/>
                <a:cs typeface="Times New Roman" pitchFamily="18" charset="0"/>
              </a:rPr>
              <a:t>84</a:t>
            </a:r>
            <a:r>
              <a:rPr lang="en-US" sz="1600" dirty="0">
                <a:latin typeface="Times New Roman" pitchFamily="18" charset="0"/>
                <a:cs typeface="Times New Roman" pitchFamily="18" charset="0"/>
              </a:rPr>
              <a:t>:444-448 </a:t>
            </a:r>
            <a:r>
              <a:rPr lang="en-US" sz="1600" dirty="0" smtClean="0">
                <a:latin typeface="Times New Roman" pitchFamily="18" charset="0"/>
                <a:cs typeface="Times New Roman" pitchFamily="18" charset="0"/>
              </a:rPr>
              <a:t>doi:10.1136/adc.84.5.444</a:t>
            </a:r>
          </a:p>
          <a:p>
            <a:r>
              <a:rPr lang="en-US" sz="1600" dirty="0" smtClean="0">
                <a:latin typeface="Times New Roman" pitchFamily="18" charset="0"/>
                <a:cs typeface="Times New Roman" pitchFamily="18" charset="0"/>
              </a:rPr>
              <a:t>The Journal of Biological Chemistry, </a:t>
            </a:r>
            <a:r>
              <a:rPr lang="en-US" sz="1600" dirty="0" err="1" smtClean="0">
                <a:latin typeface="Times New Roman" pitchFamily="18" charset="0"/>
                <a:cs typeface="Times New Roman" pitchFamily="18" charset="0"/>
              </a:rPr>
              <a:t>Vol</a:t>
            </a:r>
            <a:r>
              <a:rPr lang="en-US" sz="1600" dirty="0" smtClean="0">
                <a:latin typeface="Times New Roman" pitchFamily="18" charset="0"/>
                <a:cs typeface="Times New Roman" pitchFamily="18" charset="0"/>
              </a:rPr>
              <a:t> 111, No 1.  </a:t>
            </a:r>
            <a:endParaRPr lang="en-US" sz="1600" dirty="0">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24</a:t>
            </a:fld>
            <a:endParaRPr lang="en-PH" sz="1200" b="0" i="0" u="none" strike="noStrike" cap="none">
              <a:solidFill>
                <a:srgbClr val="888888"/>
              </a:solidFill>
              <a:latin typeface="Calibri"/>
              <a:ea typeface="Calibri"/>
              <a:cs typeface="Calibri"/>
              <a:sym typeface="Calibri"/>
            </a:endParaRPr>
          </a:p>
        </p:txBody>
      </p:sp>
      <p:sp>
        <p:nvSpPr>
          <p:cNvPr id="4" name="Title 3"/>
          <p:cNvSpPr>
            <a:spLocks noGrp="1"/>
          </p:cNvSpPr>
          <p:nvPr>
            <p:ph type="title"/>
          </p:nvPr>
        </p:nvSpPr>
        <p:spPr>
          <a:xfrm>
            <a:off x="539552" y="339502"/>
            <a:ext cx="6275040" cy="331443"/>
          </a:xfrm>
        </p:spPr>
        <p:txBody>
          <a:bodyPr/>
          <a:lstStyle/>
          <a:p>
            <a:r>
              <a:rPr lang="en-US" sz="1800" dirty="0">
                <a:solidFill>
                  <a:srgbClr val="002060"/>
                </a:solidFill>
                <a:latin typeface="Times New Roman" pitchFamily="18" charset="0"/>
                <a:cs typeface="Times New Roman" pitchFamily="18" charset="0"/>
              </a:rPr>
              <a:t>Non-nuclear Application of Heavy water and Deuterium</a:t>
            </a:r>
            <a:r>
              <a:rPr lang="en" sz="1800" dirty="0">
                <a:solidFill>
                  <a:srgbClr val="002060"/>
                </a:solidFill>
                <a:latin typeface="Times New Roman" pitchFamily="18" charset="0"/>
                <a:cs typeface="Times New Roman" pitchFamily="18" charset="0"/>
                <a:sym typeface="Arial Black"/>
              </a:rPr>
              <a:t/>
            </a:r>
            <a:br>
              <a:rPr lang="en" sz="1800" dirty="0">
                <a:solidFill>
                  <a:srgbClr val="002060"/>
                </a:solidFill>
                <a:latin typeface="Times New Roman" pitchFamily="18" charset="0"/>
                <a:cs typeface="Times New Roman" pitchFamily="18" charset="0"/>
                <a:sym typeface="Arial Black"/>
              </a:rPr>
            </a:br>
            <a:r>
              <a:rPr lang="en-US" sz="1800" b="0" dirty="0" smtClean="0">
                <a:latin typeface="Times New Roman" pitchFamily="18" charset="0"/>
                <a:cs typeface="Times New Roman" pitchFamily="18" charset="0"/>
              </a:rPr>
              <a:t>DIAGNOSTICS</a:t>
            </a:r>
            <a:r>
              <a:rPr lang="en-US" sz="1800" b="0" dirty="0">
                <a:latin typeface="Times New Roman" pitchFamily="18" charset="0"/>
                <a:cs typeface="Times New Roman" pitchFamily="18" charset="0"/>
              </a:rPr>
              <a:t/>
            </a:r>
            <a:br>
              <a:rPr lang="en-US" sz="1800" b="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701225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circle(in)">
                                      <p:cBhvr>
                                        <p:cTn id="32" dur="2000"/>
                                        <p:tgtEl>
                                          <p:spTgt spid="2">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circle(in)">
                                      <p:cBhvr>
                                        <p:cTn id="35"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25</a:t>
            </a:fld>
            <a:endParaRPr lang="en-PH" sz="1200" b="0" i="0" u="none" strike="noStrike" cap="none">
              <a:solidFill>
                <a:srgbClr val="888888"/>
              </a:solidFill>
              <a:latin typeface="Calibri"/>
              <a:ea typeface="Calibri"/>
              <a:cs typeface="Calibri"/>
              <a:sym typeface="Calibri"/>
            </a:endParaRPr>
          </a:p>
        </p:txBody>
      </p:sp>
      <p:sp>
        <p:nvSpPr>
          <p:cNvPr id="4" name="Title 3"/>
          <p:cNvSpPr>
            <a:spLocks noGrp="1"/>
          </p:cNvSpPr>
          <p:nvPr>
            <p:ph type="title"/>
          </p:nvPr>
        </p:nvSpPr>
        <p:spPr>
          <a:xfrm>
            <a:off x="611562" y="339502"/>
            <a:ext cx="8229600" cy="426963"/>
          </a:xfrm>
        </p:spPr>
        <p:txBody>
          <a:bodyPr/>
          <a:lstStyle/>
          <a:p>
            <a:r>
              <a:rPr lang="en-US" sz="1200" dirty="0" smtClean="0">
                <a:solidFill>
                  <a:srgbClr val="002060"/>
                </a:solidFill>
                <a:latin typeface="Times New Roman" pitchFamily="18" charset="0"/>
                <a:cs typeface="Times New Roman" pitchFamily="18" charset="0"/>
              </a:rPr>
              <a:t>Enzyme activity measurements</a:t>
            </a:r>
            <a:endParaRPr lang="en-US" sz="1200" dirty="0"/>
          </a:p>
        </p:txBody>
      </p:sp>
      <p:grpSp>
        <p:nvGrpSpPr>
          <p:cNvPr id="5" name="Group 4"/>
          <p:cNvGrpSpPr/>
          <p:nvPr/>
        </p:nvGrpSpPr>
        <p:grpSpPr>
          <a:xfrm>
            <a:off x="611562" y="2355728"/>
            <a:ext cx="7170497" cy="1233527"/>
            <a:chOff x="683568" y="3147813"/>
            <a:chExt cx="7170497" cy="1233527"/>
          </a:xfrm>
        </p:grpSpPr>
        <p:pic>
          <p:nvPicPr>
            <p:cNvPr id="6" name="Picture 6" descr="http://192.168.100.17:8000/wikipedia_en_all_02_2014/I/media/P/h/e/n/Phenylketonuria_testing.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83568" y="3147813"/>
              <a:ext cx="2160240" cy="1197951"/>
            </a:xfrm>
            <a:prstGeom prst="rect">
              <a:avLst/>
            </a:prstGeom>
            <a:ln>
              <a:noFill/>
            </a:ln>
            <a:effectLst>
              <a:outerShdw blurRad="292100" dist="139700" dir="2700000" algn="tl" rotWithShape="0">
                <a:srgbClr val="333333">
                  <a:alpha val="65000"/>
                </a:srgbClr>
              </a:outerShdw>
            </a:effectLst>
          </p:spPr>
        </p:pic>
        <p:grpSp>
          <p:nvGrpSpPr>
            <p:cNvPr id="7" name="Group 25"/>
            <p:cNvGrpSpPr/>
            <p:nvPr/>
          </p:nvGrpSpPr>
          <p:grpSpPr>
            <a:xfrm>
              <a:off x="3481983" y="3494926"/>
              <a:ext cx="4372082" cy="886414"/>
              <a:chOff x="3707904" y="3651870"/>
              <a:chExt cx="4527664" cy="919424"/>
            </a:xfrm>
          </p:grpSpPr>
          <p:cxnSp>
            <p:nvCxnSpPr>
              <p:cNvPr id="10" name="Straight Arrow Connector 9"/>
              <p:cNvCxnSpPr/>
              <p:nvPr/>
            </p:nvCxnSpPr>
            <p:spPr>
              <a:xfrm>
                <a:off x="5292080" y="3939902"/>
                <a:ext cx="1584176"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20072" y="3651870"/>
                <a:ext cx="1799822" cy="271352"/>
              </a:xfrm>
              <a:prstGeom prst="rect">
                <a:avLst/>
              </a:prstGeom>
              <a:noFill/>
            </p:spPr>
            <p:txBody>
              <a:bodyPr wrap="none" rtlCol="0">
                <a:spAutoFit/>
              </a:bodyPr>
              <a:lstStyle/>
              <a:p>
                <a:r>
                  <a:rPr lang="en-US" sz="1100" b="1" dirty="0" smtClean="0">
                    <a:solidFill>
                      <a:schemeClr val="bg2">
                        <a:lumMod val="60000"/>
                        <a:lumOff val="40000"/>
                      </a:schemeClr>
                    </a:solidFill>
                    <a:latin typeface="Times New Roman" pitchFamily="18" charset="0"/>
                    <a:cs typeface="Times New Roman" pitchFamily="18" charset="0"/>
                  </a:rPr>
                  <a:t>Phenylalanine </a:t>
                </a:r>
                <a:r>
                  <a:rPr lang="en-US" sz="1100" b="1" dirty="0" err="1" smtClean="0">
                    <a:solidFill>
                      <a:schemeClr val="bg2">
                        <a:lumMod val="60000"/>
                        <a:lumOff val="40000"/>
                      </a:schemeClr>
                    </a:solidFill>
                    <a:latin typeface="Times New Roman" pitchFamily="18" charset="0"/>
                    <a:cs typeface="Times New Roman" pitchFamily="18" charset="0"/>
                  </a:rPr>
                  <a:t>hydoxylase</a:t>
                </a:r>
                <a:endParaRPr lang="en-US" sz="1100" b="1" dirty="0">
                  <a:solidFill>
                    <a:schemeClr val="bg2">
                      <a:lumMod val="60000"/>
                      <a:lumOff val="40000"/>
                    </a:schemeClr>
                  </a:solidFill>
                  <a:latin typeface="Times New Roman" pitchFamily="18" charset="0"/>
                  <a:cs typeface="Times New Roman" pitchFamily="18" charset="0"/>
                </a:endParaRPr>
              </a:p>
            </p:txBody>
          </p:sp>
          <p:sp>
            <p:nvSpPr>
              <p:cNvPr id="12" name="TextBox 11"/>
              <p:cNvSpPr txBox="1"/>
              <p:nvPr/>
            </p:nvSpPr>
            <p:spPr>
              <a:xfrm>
                <a:off x="3707904" y="4299942"/>
                <a:ext cx="1212166" cy="271352"/>
              </a:xfrm>
              <a:prstGeom prst="rect">
                <a:avLst/>
              </a:prstGeom>
              <a:noFill/>
            </p:spPr>
            <p:txBody>
              <a:bodyPr wrap="none" rtlCol="0">
                <a:spAutoFit/>
              </a:bodyPr>
              <a:lstStyle/>
              <a:p>
                <a:r>
                  <a:rPr lang="en-US" sz="1100" b="1" dirty="0" smtClean="0">
                    <a:solidFill>
                      <a:schemeClr val="bg2">
                        <a:lumMod val="60000"/>
                        <a:lumOff val="40000"/>
                      </a:schemeClr>
                    </a:solidFill>
                    <a:latin typeface="Times New Roman" pitchFamily="18" charset="0"/>
                    <a:cs typeface="Times New Roman" pitchFamily="18" charset="0"/>
                  </a:rPr>
                  <a:t>L-phenylalanine</a:t>
                </a:r>
                <a:endParaRPr lang="en-US" sz="1100" b="1" dirty="0">
                  <a:solidFill>
                    <a:schemeClr val="bg2">
                      <a:lumMod val="60000"/>
                      <a:lumOff val="40000"/>
                    </a:schemeClr>
                  </a:solidFill>
                  <a:latin typeface="Times New Roman" pitchFamily="18" charset="0"/>
                  <a:cs typeface="Times New Roman" pitchFamily="18" charset="0"/>
                </a:endParaRPr>
              </a:p>
            </p:txBody>
          </p:sp>
          <p:sp>
            <p:nvSpPr>
              <p:cNvPr id="13" name="TextBox 12"/>
              <p:cNvSpPr txBox="1"/>
              <p:nvPr/>
            </p:nvSpPr>
            <p:spPr>
              <a:xfrm>
                <a:off x="7380312" y="4299942"/>
                <a:ext cx="855256" cy="271352"/>
              </a:xfrm>
              <a:prstGeom prst="rect">
                <a:avLst/>
              </a:prstGeom>
              <a:noFill/>
            </p:spPr>
            <p:txBody>
              <a:bodyPr wrap="none" rtlCol="0">
                <a:spAutoFit/>
              </a:bodyPr>
              <a:lstStyle/>
              <a:p>
                <a:r>
                  <a:rPr lang="en-US" sz="1100" b="1" dirty="0" smtClean="0">
                    <a:solidFill>
                      <a:schemeClr val="bg2">
                        <a:lumMod val="60000"/>
                        <a:lumOff val="40000"/>
                      </a:schemeClr>
                    </a:solidFill>
                    <a:latin typeface="Times New Roman" pitchFamily="18" charset="0"/>
                    <a:cs typeface="Times New Roman" pitchFamily="18" charset="0"/>
                  </a:rPr>
                  <a:t>L-</a:t>
                </a:r>
                <a:r>
                  <a:rPr lang="en-US" sz="1100" b="1" dirty="0" err="1" smtClean="0">
                    <a:solidFill>
                      <a:schemeClr val="bg2">
                        <a:lumMod val="60000"/>
                        <a:lumOff val="40000"/>
                      </a:schemeClr>
                    </a:solidFill>
                    <a:latin typeface="Times New Roman" pitchFamily="18" charset="0"/>
                    <a:cs typeface="Times New Roman" pitchFamily="18" charset="0"/>
                  </a:rPr>
                  <a:t>Tirosine</a:t>
                </a:r>
                <a:endParaRPr lang="en-US" sz="1100" b="1" dirty="0">
                  <a:solidFill>
                    <a:schemeClr val="bg2">
                      <a:lumMod val="60000"/>
                      <a:lumOff val="40000"/>
                    </a:schemeClr>
                  </a:solidFill>
                  <a:latin typeface="Times New Roman" pitchFamily="18" charset="0"/>
                  <a:cs typeface="Times New Roman" pitchFamily="18" charset="0"/>
                </a:endParaRPr>
              </a:p>
            </p:txBody>
          </p:sp>
        </p:grpSp>
      </p:grpSp>
      <p:pic>
        <p:nvPicPr>
          <p:cNvPr id="54274" name="Picture 2" descr="L-Phenyl-d5-alanine 98 atom % D"/>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290090" y="2318756"/>
            <a:ext cx="1580093" cy="1029785"/>
          </a:xfrm>
          <a:prstGeom prst="rect">
            <a:avLst/>
          </a:prstGeom>
          <a:noFill/>
          <a:extLst>
            <a:ext uri="{909E8E84-426E-40DD-AFC4-6F175D3DCCD1}">
              <a14:hiddenFill xmlns="" xmlns:a14="http://schemas.microsoft.com/office/drawing/2010/main">
                <a:solidFill>
                  <a:srgbClr val="FFFFFF"/>
                </a:solidFill>
              </a14:hiddenFill>
            </a:ext>
          </a:extLst>
        </p:spPr>
      </p:pic>
      <p:pic>
        <p:nvPicPr>
          <p:cNvPr id="54276" name="Picture 4" descr="L-Tyrosine-(phenyl-d4) 98 atom % D"/>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726068" y="2355730"/>
            <a:ext cx="1610605" cy="97191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39552" y="0"/>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solidFill>
                  <a:srgbClr val="002060"/>
                </a:solidFill>
                <a:latin typeface="Times New Roman" pitchFamily="18" charset="0"/>
                <a:cs typeface="Times New Roman" pitchFamily="18" charset="0"/>
              </a:rPr>
              <a:t>Non-nuclear Application of Heavy water and Deuterium</a:t>
            </a:r>
            <a:r>
              <a:rPr lang="en" dirty="0">
                <a:solidFill>
                  <a:srgbClr val="002060"/>
                </a:solidFill>
                <a:latin typeface="Times New Roman" pitchFamily="18" charset="0"/>
                <a:cs typeface="Times New Roman" pitchFamily="18" charset="0"/>
                <a:sym typeface="Arial Black"/>
              </a:rPr>
              <a:t/>
            </a:r>
            <a:br>
              <a:rPr lang="en" dirty="0">
                <a:solidFill>
                  <a:srgbClr val="002060"/>
                </a:solidFill>
                <a:latin typeface="Times New Roman" pitchFamily="18" charset="0"/>
                <a:cs typeface="Times New Roman" pitchFamily="18" charset="0"/>
                <a:sym typeface="Arial Black"/>
              </a:rPr>
            </a:br>
            <a:r>
              <a:rPr lang="en-US" sz="2000" dirty="0" smtClean="0">
                <a:solidFill>
                  <a:srgbClr val="002060"/>
                </a:solidFill>
                <a:latin typeface="Times New Roman" pitchFamily="18" charset="0"/>
                <a:cs typeface="Times New Roman" pitchFamily="18" charset="0"/>
              </a:rPr>
              <a:t>Cancer therapy</a:t>
            </a:r>
            <a:endParaRPr lang="en-US" sz="2000" dirty="0"/>
          </a:p>
        </p:txBody>
      </p:sp>
      <p:pic>
        <p:nvPicPr>
          <p:cNvPr id="8" name="Picture 7" descr="c0290303-cancer_cells_sem-spl-1200x800.png"/>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a:xfrm>
            <a:off x="5940152" y="2067698"/>
            <a:ext cx="2808312" cy="271076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23528" y="1059586"/>
            <a:ext cx="6624736" cy="1200329"/>
          </a:xfrm>
          <a:prstGeom prst="rect">
            <a:avLst/>
          </a:prstGeom>
        </p:spPr>
        <p:txBody>
          <a:bodyPr wrap="square">
            <a:spAutoFit/>
          </a:bodyPr>
          <a:lstStyle/>
          <a:p>
            <a:pPr algn="just">
              <a:lnSpc>
                <a:spcPct val="150000"/>
              </a:lnSpc>
              <a:buFont typeface="Arial" pitchFamily="34" charset="0"/>
              <a:buChar char="•"/>
            </a:pPr>
            <a:r>
              <a:rPr lang="en-US" sz="1600" dirty="0" smtClean="0">
                <a:latin typeface="Times New Roman" pitchFamily="18" charset="0"/>
                <a:cs typeface="Times New Roman" pitchFamily="18" charset="0"/>
              </a:rPr>
              <a:t>  Inhibition of cell proliferation </a:t>
            </a:r>
          </a:p>
          <a:p>
            <a:pPr algn="just">
              <a:lnSpc>
                <a:spcPct val="150000"/>
              </a:lnSpc>
              <a:buFont typeface="Arial" pitchFamily="34" charset="0"/>
              <a:buChar char="•"/>
            </a:pPr>
            <a:r>
              <a:rPr lang="en-US" sz="1600" dirty="0" smtClean="0">
                <a:latin typeface="Times New Roman" pitchFamily="18" charset="0"/>
                <a:cs typeface="Times New Roman" pitchFamily="18" charset="0"/>
              </a:rPr>
              <a:t>  The growth inhibitory and the inhibition of colony formation of tumor cells </a:t>
            </a:r>
          </a:p>
          <a:p>
            <a:pPr algn="just">
              <a:lnSpc>
                <a:spcPct val="150000"/>
              </a:lnSpc>
              <a:buFont typeface="Arial" pitchFamily="34" charset="0"/>
              <a:buChar char="•"/>
            </a:pPr>
            <a:r>
              <a:rPr lang="en-US" sz="1600" dirty="0" smtClean="0">
                <a:latin typeface="Times New Roman" pitchFamily="18" charset="0"/>
                <a:cs typeface="Times New Roman" pitchFamily="18" charset="0"/>
              </a:rPr>
              <a:t>  Help in the chemotherapeutic treatment of human tumors</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26</a:t>
            </a:fld>
            <a:endParaRPr lang="en-PH"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27</a:t>
            </a:fld>
            <a:endParaRPr lang="en-PH" sz="1200" b="0" i="0" u="none" strike="noStrike" cap="none">
              <a:solidFill>
                <a:srgbClr val="888888"/>
              </a:solidFill>
              <a:latin typeface="Calibri"/>
              <a:ea typeface="Calibri"/>
              <a:cs typeface="Calibri"/>
              <a:sym typeface="Calibri"/>
            </a:endParaRPr>
          </a:p>
        </p:txBody>
      </p:sp>
      <p:sp>
        <p:nvSpPr>
          <p:cNvPr id="5" name="Title 3"/>
          <p:cNvSpPr txBox="1">
            <a:spLocks/>
          </p:cNvSpPr>
          <p:nvPr/>
        </p:nvSpPr>
        <p:spPr>
          <a:xfrm>
            <a:off x="611560" y="771550"/>
            <a:ext cx="3600400" cy="609601"/>
          </a:xfrm>
          <a:prstGeom prst="rect">
            <a:avLst/>
          </a:prstGeom>
          <a:noFill/>
          <a:ln>
            <a:noFill/>
          </a:ln>
        </p:spPr>
        <p:txBody>
          <a:bodyPr lIns="91425" tIns="91425" rIns="91425" bIns="91425" anchor="ctr" anchorCtr="0"/>
          <a:lstStyle/>
          <a:p>
            <a:pPr marL="0" marR="0" lvl="0" indent="0" algn="l" defTabSz="914400" rtl="0" eaLnBrk="1" fontAlgn="auto" latinLnBrk="0" hangingPunct="1">
              <a:lnSpc>
                <a:spcPct val="100000"/>
              </a:lnSpc>
              <a:spcBef>
                <a:spcPts val="0"/>
              </a:spcBef>
              <a:spcAft>
                <a:spcPts val="0"/>
              </a:spcAft>
              <a:buClr>
                <a:srgbClr val="150092"/>
              </a:buClr>
              <a:buSzTx/>
              <a:buFont typeface="Arial"/>
              <a:buNone/>
              <a:tabLst/>
              <a:defRPr/>
            </a:pPr>
            <a:r>
              <a:rPr kumimoji="0" lang="en-US" sz="1400" b="0" i="0" u="none" strike="noStrike" kern="0" cap="none" spc="0" normalizeH="0" baseline="0" noProof="0" dirty="0" smtClean="0">
                <a:ln>
                  <a:noFill/>
                </a:ln>
                <a:solidFill>
                  <a:srgbClr val="002060"/>
                </a:solidFill>
                <a:effectLst/>
                <a:uLnTx/>
                <a:uFillTx/>
                <a:latin typeface="Times New Roman" pitchFamily="18" charset="0"/>
                <a:ea typeface="Arial"/>
                <a:cs typeface="Times New Roman" pitchFamily="18" charset="0"/>
                <a:sym typeface="Arial"/>
              </a:rPr>
              <a:t>Quantum tunneling in biology</a:t>
            </a:r>
            <a:endParaRPr kumimoji="0" lang="en-US" sz="1400" b="0" i="0" u="none" strike="noStrike" kern="0" cap="none" spc="0" normalizeH="0" baseline="0" noProof="0" dirty="0">
              <a:ln>
                <a:noFill/>
              </a:ln>
              <a:solidFill>
                <a:srgbClr val="002060"/>
              </a:solidFill>
              <a:effectLst/>
              <a:uLnTx/>
              <a:uFillTx/>
              <a:latin typeface="Times New Roman" pitchFamily="18" charset="0"/>
              <a:ea typeface="Arial"/>
              <a:cs typeface="Times New Roman" pitchFamily="18" charset="0"/>
              <a:sym typeface="Arial"/>
            </a:endParaRPr>
          </a:p>
        </p:txBody>
      </p:sp>
      <p:sp>
        <p:nvSpPr>
          <p:cNvPr id="6" name="Rectangle 5"/>
          <p:cNvSpPr/>
          <p:nvPr/>
        </p:nvSpPr>
        <p:spPr>
          <a:xfrm>
            <a:off x="504056" y="339502"/>
            <a:ext cx="4572000" cy="376834"/>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Medicine &amp; Biology</a:t>
            </a:r>
          </a:p>
        </p:txBody>
      </p:sp>
      <p:sp>
        <p:nvSpPr>
          <p:cNvPr id="7" name="Rectangle 6"/>
          <p:cNvSpPr/>
          <p:nvPr/>
        </p:nvSpPr>
        <p:spPr>
          <a:xfrm>
            <a:off x="467544" y="0"/>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pic>
        <p:nvPicPr>
          <p:cNvPr id="8" name="Picture 7" descr="better-mutations"/>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868144" y="1131590"/>
            <a:ext cx="2592288" cy="2808312"/>
          </a:xfrm>
          <a:prstGeom prst="rect">
            <a:avLst/>
          </a:prstGeom>
          <a:noFill/>
          <a:ln>
            <a:noFill/>
          </a:ln>
        </p:spPr>
      </p:pic>
      <p:sp>
        <p:nvSpPr>
          <p:cNvPr id="10" name="Rectangle 9"/>
          <p:cNvSpPr/>
          <p:nvPr/>
        </p:nvSpPr>
        <p:spPr>
          <a:xfrm>
            <a:off x="611560" y="1347614"/>
            <a:ext cx="3639138" cy="307777"/>
          </a:xfrm>
          <a:prstGeom prst="rect">
            <a:avLst/>
          </a:prstGeom>
        </p:spPr>
        <p:txBody>
          <a:bodyPr wrap="none">
            <a:spAutoFit/>
          </a:bodyPr>
          <a:lstStyle/>
          <a:p>
            <a:r>
              <a:rPr lang="en-US" dirty="0" smtClean="0">
                <a:solidFill>
                  <a:srgbClr val="002060"/>
                </a:solidFill>
                <a:latin typeface="Times New Roman" pitchFamily="18" charset="0"/>
                <a:cs typeface="Times New Roman" pitchFamily="18" charset="0"/>
              </a:rPr>
              <a:t>DNA mutations via proton quantum </a:t>
            </a:r>
            <a:r>
              <a:rPr lang="en-US" dirty="0" err="1" smtClean="0">
                <a:solidFill>
                  <a:srgbClr val="002060"/>
                </a:solidFill>
                <a:latin typeface="Times New Roman" pitchFamily="18" charset="0"/>
                <a:cs typeface="Times New Roman" pitchFamily="18" charset="0"/>
              </a:rPr>
              <a:t>tunnelling</a:t>
            </a:r>
            <a:r>
              <a:rPr lang="en-US" dirty="0" smtClean="0">
                <a:solidFill>
                  <a:srgbClr val="002060"/>
                </a:solidFill>
                <a:latin typeface="Times New Roman" pitchFamily="18" charset="0"/>
                <a:cs typeface="Times New Roman" pitchFamily="18" charset="0"/>
              </a:rPr>
              <a:t> </a:t>
            </a:r>
          </a:p>
        </p:txBody>
      </p:sp>
      <p:sp>
        <p:nvSpPr>
          <p:cNvPr id="11" name="Rectangle 10"/>
          <p:cNvSpPr/>
          <p:nvPr/>
        </p:nvSpPr>
        <p:spPr>
          <a:xfrm>
            <a:off x="611560" y="3003798"/>
            <a:ext cx="2335896" cy="307777"/>
          </a:xfrm>
          <a:prstGeom prst="rect">
            <a:avLst/>
          </a:prstGeom>
        </p:spPr>
        <p:txBody>
          <a:bodyPr wrap="none">
            <a:spAutoFit/>
          </a:bodyPr>
          <a:lstStyle/>
          <a:p>
            <a:r>
              <a:rPr lang="en-US" dirty="0" smtClean="0">
                <a:solidFill>
                  <a:srgbClr val="002060"/>
                </a:solidFill>
                <a:latin typeface="Times New Roman" pitchFamily="18" charset="0"/>
                <a:cs typeface="Times New Roman" pitchFamily="18" charset="0"/>
              </a:rPr>
              <a:t>Enzyme catalytic mechanism </a:t>
            </a:r>
          </a:p>
        </p:txBody>
      </p:sp>
      <p:pic>
        <p:nvPicPr>
          <p:cNvPr id="63489" name="Picture 1"/>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220072" y="2211710"/>
            <a:ext cx="2448272" cy="2680678"/>
          </a:xfrm>
          <a:prstGeom prst="rect">
            <a:avLst/>
          </a:prstGeom>
          <a:noFill/>
          <a:ln w="9525">
            <a:noFill/>
            <a:miter lim="800000"/>
            <a:headEnd/>
            <a:tailEnd/>
          </a:ln>
        </p:spPr>
      </p:pic>
      <p:grpSp>
        <p:nvGrpSpPr>
          <p:cNvPr id="21" name="Group 20"/>
          <p:cNvGrpSpPr/>
          <p:nvPr/>
        </p:nvGrpSpPr>
        <p:grpSpPr>
          <a:xfrm>
            <a:off x="611560" y="1707654"/>
            <a:ext cx="5328592" cy="1152128"/>
            <a:chOff x="611560" y="1851670"/>
            <a:chExt cx="5328592" cy="1152128"/>
          </a:xfrm>
        </p:grpSpPr>
        <p:sp>
          <p:nvSpPr>
            <p:cNvPr id="13" name="Rectangle 12"/>
            <p:cNvSpPr/>
            <p:nvPr/>
          </p:nvSpPr>
          <p:spPr>
            <a:xfrm>
              <a:off x="2843808" y="1851670"/>
              <a:ext cx="1656184" cy="261610"/>
            </a:xfrm>
            <a:prstGeom prst="rect">
              <a:avLst/>
            </a:prstGeom>
          </p:spPr>
          <p:txBody>
            <a:bodyPr wrap="square">
              <a:spAutoFit/>
            </a:bodyPr>
            <a:lstStyle/>
            <a:p>
              <a:r>
                <a:rPr lang="en-US" sz="1100" dirty="0" smtClean="0">
                  <a:solidFill>
                    <a:srgbClr val="FF0000"/>
                  </a:solidFill>
                  <a:latin typeface="Times New Roman" pitchFamily="18" charset="0"/>
                  <a:cs typeface="Times New Roman" pitchFamily="18" charset="0"/>
                </a:rPr>
                <a:t>Proton quantum tunneling</a:t>
              </a:r>
            </a:p>
          </p:txBody>
        </p:sp>
        <p:sp>
          <p:nvSpPr>
            <p:cNvPr id="14" name="Rectangle 13"/>
            <p:cNvSpPr/>
            <p:nvPr/>
          </p:nvSpPr>
          <p:spPr>
            <a:xfrm>
              <a:off x="611560" y="1995686"/>
              <a:ext cx="2664296" cy="276999"/>
            </a:xfrm>
            <a:prstGeom prst="rect">
              <a:avLst/>
            </a:prstGeom>
          </p:spPr>
          <p:txBody>
            <a:bodyPr wrap="square">
              <a:spAutoFit/>
            </a:bodyPr>
            <a:lstStyle/>
            <a:p>
              <a:r>
                <a:rPr lang="en-US" sz="1200" dirty="0" smtClean="0">
                  <a:latin typeface="Times New Roman" pitchFamily="18" charset="0"/>
                  <a:cs typeface="Times New Roman" pitchFamily="18" charset="0"/>
                </a:rPr>
                <a:t>the canonical form of nucleic base</a:t>
              </a:r>
              <a:endParaRPr lang="en-US" sz="1200" dirty="0">
                <a:latin typeface="Times New Roman" pitchFamily="18" charset="0"/>
                <a:cs typeface="Times New Roman" pitchFamily="18" charset="0"/>
              </a:endParaRPr>
            </a:p>
          </p:txBody>
        </p:sp>
        <p:sp>
          <p:nvSpPr>
            <p:cNvPr id="15" name="Right Arrow 14"/>
            <p:cNvSpPr/>
            <p:nvPr/>
          </p:nvSpPr>
          <p:spPr>
            <a:xfrm>
              <a:off x="2915816" y="2067694"/>
              <a:ext cx="1512168" cy="21602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ectangle 16"/>
            <p:cNvSpPr/>
            <p:nvPr/>
          </p:nvSpPr>
          <p:spPr>
            <a:xfrm>
              <a:off x="4427984" y="1995686"/>
              <a:ext cx="1512168" cy="276999"/>
            </a:xfrm>
            <a:prstGeom prst="rect">
              <a:avLst/>
            </a:prstGeom>
          </p:spPr>
          <p:txBody>
            <a:bodyPr wrap="square">
              <a:spAutoFit/>
            </a:bodyPr>
            <a:lstStyle/>
            <a:p>
              <a:r>
                <a:rPr lang="en-US" sz="1200" dirty="0" err="1" smtClean="0">
                  <a:latin typeface="Times New Roman" pitchFamily="18" charset="0"/>
                  <a:cs typeface="Times New Roman" pitchFamily="18" charset="0"/>
                </a:rPr>
                <a:t>tautomeric</a:t>
              </a:r>
              <a:r>
                <a:rPr lang="en-US" sz="1200" dirty="0" smtClean="0">
                  <a:latin typeface="Times New Roman" pitchFamily="18" charset="0"/>
                  <a:cs typeface="Times New Roman" pitchFamily="18" charset="0"/>
                </a:rPr>
                <a:t> form</a:t>
              </a:r>
              <a:endParaRPr lang="en-US" sz="1200" dirty="0">
                <a:latin typeface="Times New Roman" pitchFamily="18" charset="0"/>
                <a:cs typeface="Times New Roman" pitchFamily="18" charset="0"/>
              </a:endParaRPr>
            </a:p>
          </p:txBody>
        </p:sp>
        <p:sp>
          <p:nvSpPr>
            <p:cNvPr id="18" name="Rectangle 17"/>
            <p:cNvSpPr/>
            <p:nvPr/>
          </p:nvSpPr>
          <p:spPr>
            <a:xfrm>
              <a:off x="611560" y="2355726"/>
              <a:ext cx="4896544" cy="276999"/>
            </a:xfrm>
            <a:prstGeom prst="rect">
              <a:avLst/>
            </a:prstGeom>
          </p:spPr>
          <p:txBody>
            <a:bodyPr wrap="square">
              <a:spAutoFit/>
            </a:bodyPr>
            <a:lstStyle/>
            <a:p>
              <a:r>
                <a:rPr lang="en-US" sz="1200" dirty="0" smtClean="0">
                  <a:latin typeface="Times New Roman" pitchFamily="18" charset="0"/>
                  <a:cs typeface="Times New Roman" pitchFamily="18" charset="0"/>
                </a:rPr>
                <a:t>It doesn't bind to the initial base pair partner, it can bind to a different base </a:t>
              </a:r>
              <a:endParaRPr lang="en-US" sz="1200" dirty="0">
                <a:latin typeface="Times New Roman" pitchFamily="18" charset="0"/>
                <a:cs typeface="Times New Roman" pitchFamily="18" charset="0"/>
              </a:endParaRPr>
            </a:p>
          </p:txBody>
        </p:sp>
        <p:sp>
          <p:nvSpPr>
            <p:cNvPr id="20" name="Oval 19"/>
            <p:cNvSpPr/>
            <p:nvPr/>
          </p:nvSpPr>
          <p:spPr>
            <a:xfrm>
              <a:off x="2483768" y="2643758"/>
              <a:ext cx="1368152" cy="360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rgbClr val="002060"/>
                  </a:solidFill>
                  <a:latin typeface="Times New Roman" pitchFamily="18" charset="0"/>
                  <a:cs typeface="Times New Roman" pitchFamily="18" charset="0"/>
                </a:rPr>
                <a:t>mutation</a:t>
              </a:r>
              <a:endParaRPr lang="en-US" dirty="0">
                <a:solidFill>
                  <a:srgbClr val="002060"/>
                </a:solidFill>
                <a:latin typeface="Times New Roman" pitchFamily="18" charset="0"/>
                <a:cs typeface="Times New Roman" pitchFamily="18" charset="0"/>
              </a:endParaRPr>
            </a:p>
          </p:txBody>
        </p:sp>
      </p:grpSp>
      <p:pic>
        <p:nvPicPr>
          <p:cNvPr id="22" name="Picture 21"/>
          <p:cNvPicPr/>
          <p:nvPr/>
        </p:nvPicPr>
        <p:blipFill>
          <a:blip r:embed="rId4" cstate="email">
            <a:lum bright="-10000" contrast="20000"/>
            <a:extLst>
              <a:ext uri="{28A0092B-C50C-407E-A947-70E740481C1C}">
                <a14:useLocalDpi xmlns="" xmlns:a14="http://schemas.microsoft.com/office/drawing/2010/main"/>
              </a:ext>
            </a:extLst>
          </a:blip>
          <a:srcRect/>
          <a:stretch>
            <a:fillRect/>
          </a:stretch>
        </p:blipFill>
        <p:spPr bwMode="auto">
          <a:xfrm>
            <a:off x="755576" y="3507854"/>
            <a:ext cx="4639945" cy="972820"/>
          </a:xfrm>
          <a:prstGeom prst="rect">
            <a:avLst/>
          </a:prstGeom>
          <a:ln w="28575"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0702302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63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4056"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Nutrition</a:t>
            </a:r>
          </a:p>
        </p:txBody>
      </p:sp>
      <p:sp>
        <p:nvSpPr>
          <p:cNvPr id="6" name="Rectangle 5"/>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7" name="Rectangle 6"/>
          <p:cNvSpPr/>
          <p:nvPr/>
        </p:nvSpPr>
        <p:spPr>
          <a:xfrm>
            <a:off x="2123728" y="2859782"/>
            <a:ext cx="3888432" cy="415498"/>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Determining the amount of fat in the human body</a:t>
            </a:r>
          </a:p>
        </p:txBody>
      </p:sp>
      <p:sp>
        <p:nvSpPr>
          <p:cNvPr id="9" name="Rectangle 8"/>
          <p:cNvSpPr/>
          <p:nvPr/>
        </p:nvSpPr>
        <p:spPr>
          <a:xfrm>
            <a:off x="1475656" y="1851670"/>
            <a:ext cx="3384376" cy="415498"/>
          </a:xfrm>
          <a:prstGeom prst="rect">
            <a:avLst/>
          </a:prstGeom>
          <a:solidFill>
            <a:srgbClr val="29C7FF"/>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Assessment of Breastfeeding Practices</a:t>
            </a:r>
          </a:p>
        </p:txBody>
      </p:sp>
      <p:sp>
        <p:nvSpPr>
          <p:cNvPr id="13" name="Rectangle 12"/>
          <p:cNvSpPr/>
          <p:nvPr/>
        </p:nvSpPr>
        <p:spPr>
          <a:xfrm>
            <a:off x="1691680" y="2355726"/>
            <a:ext cx="3600400" cy="415498"/>
          </a:xfrm>
          <a:prstGeom prst="rect">
            <a:avLst/>
          </a:prstGeom>
          <a:solidFill>
            <a:srgbClr val="009BD2"/>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Assessment of Vitamin A Body Stores</a:t>
            </a:r>
          </a:p>
        </p:txBody>
      </p:sp>
      <p:sp>
        <p:nvSpPr>
          <p:cNvPr id="12" name="Rectangle 11"/>
          <p:cNvSpPr/>
          <p:nvPr/>
        </p:nvSpPr>
        <p:spPr>
          <a:xfrm>
            <a:off x="1043608" y="1347614"/>
            <a:ext cx="3168352" cy="415498"/>
          </a:xfrm>
          <a:prstGeom prst="rect">
            <a:avLst/>
          </a:prstGeom>
          <a:solidFill>
            <a:srgbClr val="8FE2FF"/>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Assessment of Total Energy Expenditure</a:t>
            </a:r>
          </a:p>
        </p:txBody>
      </p:sp>
      <p:sp>
        <p:nvSpPr>
          <p:cNvPr id="4100" name="Rectangle 4"/>
          <p:cNvSpPr>
            <a:spLocks noChangeArrowheads="1"/>
          </p:cNvSpPr>
          <p:nvPr/>
        </p:nvSpPr>
        <p:spPr bwMode="auto">
          <a:xfrm>
            <a:off x="467550" y="864409"/>
            <a:ext cx="3142207" cy="4154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285750" lvl="0" indent="-285750" defTabSz="914400" eaLnBrk="1" fontAlgn="base" latinLnBrk="0" hangingPunct="1">
              <a:lnSpc>
                <a:spcPct val="150000"/>
              </a:lnSpc>
              <a:buClrTx/>
              <a:buSzTx/>
              <a:tabLst/>
            </a:pPr>
            <a:r>
              <a:rPr lang="en-US" dirty="0" smtClean="0">
                <a:solidFill>
                  <a:srgbClr val="002060"/>
                </a:solidFill>
                <a:latin typeface="Times New Roman" pitchFamily="18" charset="0"/>
                <a:cs typeface="Times New Roman" pitchFamily="18" charset="0"/>
              </a:rPr>
              <a:t>How Deuterium Isotope Help Nutrition ?</a:t>
            </a:r>
          </a:p>
        </p:txBody>
      </p:sp>
      <p:sp>
        <p:nvSpPr>
          <p:cNvPr id="15" name="Slide Number Placeholder 14"/>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28</a:t>
            </a:fld>
            <a:endParaRPr lang="en-PH"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1551"/>
            <a:ext cx="8229600" cy="465585"/>
          </a:xfrm>
        </p:spPr>
        <p:txBody>
          <a:bodyPr/>
          <a:lstStyle/>
          <a:p>
            <a:pPr marL="285750" indent="-285750">
              <a:lnSpc>
                <a:spcPct val="150000"/>
              </a:lnSpc>
            </a:pPr>
            <a:r>
              <a:rPr lang="en-US" sz="1400" b="0" dirty="0" smtClean="0">
                <a:solidFill>
                  <a:srgbClr val="002060"/>
                </a:solidFill>
                <a:latin typeface="Times New Roman" pitchFamily="18" charset="0"/>
                <a:cs typeface="Times New Roman" pitchFamily="18" charset="0"/>
              </a:rPr>
              <a:t>Assessment of Total Energy Expenditure</a:t>
            </a:r>
          </a:p>
        </p:txBody>
      </p:sp>
      <p:sp>
        <p:nvSpPr>
          <p:cNvPr id="6" name="Rectangle 5"/>
          <p:cNvSpPr/>
          <p:nvPr/>
        </p:nvSpPr>
        <p:spPr>
          <a:xfrm>
            <a:off x="467544" y="1203598"/>
            <a:ext cx="5616624" cy="738664"/>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Doubly labeled water</a:t>
            </a:r>
            <a:r>
              <a:rPr lang="en-US" dirty="0" smtClean="0">
                <a:latin typeface="Times New Roman" pitchFamily="18" charset="0"/>
                <a:cs typeface="Times New Roman" pitchFamily="18" charset="0"/>
              </a:rPr>
              <a:t> is water in which both the hydrogen and the oxygen have been partly or completely replaced for tracing purposes </a:t>
            </a:r>
            <a:endParaRPr lang="en-US" dirty="0">
              <a:latin typeface="Times New Roman" pitchFamily="18" charset="0"/>
              <a:cs typeface="Times New Roman" pitchFamily="18" charset="0"/>
            </a:endParaRPr>
          </a:p>
        </p:txBody>
      </p:sp>
      <p:sp>
        <p:nvSpPr>
          <p:cNvPr id="8" name="Rectangle 7"/>
          <p:cNvSpPr/>
          <p:nvPr/>
        </p:nvSpPr>
        <p:spPr>
          <a:xfrm>
            <a:off x="539552" y="3435850"/>
            <a:ext cx="5616624" cy="1708160"/>
          </a:xfrm>
          <a:prstGeom prst="rect">
            <a:avLst/>
          </a:prstGeom>
        </p:spPr>
        <p:txBody>
          <a:bodyPr wrap="square">
            <a:spAutoFit/>
          </a:bodyPr>
          <a:lstStyle/>
          <a:p>
            <a:pPr indent="182563" algn="just">
              <a:lnSpc>
                <a:spcPct val="150000"/>
              </a:lnSpc>
              <a:buFont typeface="Arial" pitchFamily="34" charset="0"/>
              <a:buChar char="•"/>
            </a:pPr>
            <a:r>
              <a:rPr lang="en-US" dirty="0" smtClean="0">
                <a:latin typeface="Times New Roman" pitchFamily="18" charset="0"/>
                <a:cs typeface="Times New Roman" pitchFamily="18" charset="0"/>
              </a:rPr>
              <a:t>DLW is traceable hydrogen (deuterium), and traceable oxygen (</a:t>
            </a:r>
            <a:r>
              <a:rPr lang="en-US" baseline="30000" dirty="0" smtClean="0">
                <a:latin typeface="Times New Roman" pitchFamily="18" charset="0"/>
                <a:cs typeface="Times New Roman" pitchFamily="18" charset="0"/>
              </a:rPr>
              <a:t>18</a:t>
            </a:r>
            <a:r>
              <a:rPr lang="en-US" dirty="0" smtClean="0">
                <a:latin typeface="Times New Roman" pitchFamily="18" charset="0"/>
                <a:cs typeface="Times New Roman" pitchFamily="18" charset="0"/>
              </a:rPr>
              <a:t>O). </a:t>
            </a:r>
          </a:p>
          <a:p>
            <a:pPr marL="182563" indent="-182563" algn="just">
              <a:lnSpc>
                <a:spcPct val="150000"/>
              </a:lnSpc>
              <a:buFont typeface="Arial" pitchFamily="34" charset="0"/>
              <a:buChar char="•"/>
            </a:pPr>
            <a:r>
              <a:rPr lang="en-US" dirty="0" smtClean="0">
                <a:latin typeface="Times New Roman" pitchFamily="18" charset="0"/>
                <a:cs typeface="Times New Roman" pitchFamily="18" charset="0"/>
              </a:rPr>
              <a:t>The </a:t>
            </a:r>
            <a:r>
              <a:rPr lang="en-US" baseline="30000" dirty="0" smtClean="0">
                <a:latin typeface="Times New Roman" pitchFamily="18" charset="0"/>
                <a:cs typeface="Times New Roman" pitchFamily="18" charset="0"/>
              </a:rPr>
              <a:t>18</a:t>
            </a:r>
            <a:r>
              <a:rPr lang="en-US" dirty="0" smtClean="0">
                <a:latin typeface="Times New Roman" pitchFamily="18" charset="0"/>
                <a:cs typeface="Times New Roman" pitchFamily="18" charset="0"/>
              </a:rPr>
              <a:t>O leaves the body in two ways: (i) exhaled CO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(ii) water loss in urine, sweat, &amp; breath. </a:t>
            </a:r>
          </a:p>
          <a:p>
            <a:pPr marL="182563" indent="-182563" algn="just">
              <a:lnSpc>
                <a:spcPct val="150000"/>
              </a:lnSpc>
              <a:buFont typeface="Arial" pitchFamily="34" charset="0"/>
              <a:buChar char="•"/>
            </a:pPr>
            <a:r>
              <a:rPr lang="en-US" dirty="0">
                <a:latin typeface="Times New Roman" pitchFamily="18" charset="0"/>
                <a:cs typeface="Times New Roman" pitchFamily="18" charset="0"/>
              </a:rPr>
              <a:t>Metabolism can be calculated from oxygen-in/CO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-out. </a:t>
            </a:r>
          </a:p>
          <a:p>
            <a:pPr marL="182563" indent="-182563" algn="just">
              <a:lnSpc>
                <a:spcPct val="150000"/>
              </a:lnSpc>
              <a:buFont typeface="Arial" pitchFamily="34" charset="0"/>
              <a:buChar char="•"/>
            </a:pPr>
            <a:endParaRPr lang="en-US" dirty="0" smtClean="0">
              <a:latin typeface="Times New Roman" pitchFamily="18" charset="0"/>
              <a:cs typeface="Times New Roman" pitchFamily="18" charset="0"/>
            </a:endParaRPr>
          </a:p>
        </p:txBody>
      </p:sp>
      <p:pic>
        <p:nvPicPr>
          <p:cNvPr id="9" name="Picture 2" descr="C:\Documents and Settings\b.dadpoo\Desktop\nazarimoghadam\ppt pic\23-metrology-in-metabolic-measurements-5-638.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3275856" y="2427736"/>
            <a:ext cx="936104" cy="936104"/>
          </a:xfrm>
          <a:prstGeom prst="rect">
            <a:avLst/>
          </a:prstGeom>
          <a:noFill/>
        </p:spPr>
      </p:pic>
      <p:sp>
        <p:nvSpPr>
          <p:cNvPr id="10" name="TextBox 9"/>
          <p:cNvSpPr txBox="1"/>
          <p:nvPr/>
        </p:nvSpPr>
        <p:spPr>
          <a:xfrm>
            <a:off x="683576" y="2427734"/>
            <a:ext cx="1939955" cy="738664"/>
          </a:xfrm>
          <a:prstGeom prst="rect">
            <a:avLst/>
          </a:prstGeom>
          <a:noFill/>
        </p:spPr>
        <p:txBody>
          <a:bodyPr wrap="none" rtlCol="0">
            <a:spAutoFit/>
          </a:bodyPr>
          <a:lstStyle/>
          <a:p>
            <a:r>
              <a:rPr lang="en-US" b="1" dirty="0" smtClean="0">
                <a:latin typeface="Times New Roman" pitchFamily="18" charset="0"/>
                <a:cs typeface="Times New Roman" pitchFamily="18" charset="0"/>
              </a:rPr>
              <a:t>Doubly Labeled Water</a:t>
            </a:r>
          </a:p>
          <a:p>
            <a:r>
              <a:rPr lang="en-US" dirty="0" smtClean="0">
                <a:solidFill>
                  <a:schemeClr val="bg2">
                    <a:lumMod val="60000"/>
                    <a:lumOff val="40000"/>
                  </a:schemeClr>
                </a:solidFill>
                <a:latin typeface="Times New Roman" pitchFamily="18" charset="0"/>
                <a:cs typeface="Times New Roman" pitchFamily="18" charset="0"/>
              </a:rPr>
              <a:t>10 atom% D</a:t>
            </a:r>
          </a:p>
          <a:p>
            <a:r>
              <a:rPr lang="en-US" dirty="0" smtClean="0">
                <a:solidFill>
                  <a:schemeClr val="bg2">
                    <a:lumMod val="60000"/>
                    <a:lumOff val="40000"/>
                  </a:schemeClr>
                </a:solidFill>
                <a:latin typeface="Times New Roman" pitchFamily="18" charset="0"/>
                <a:cs typeface="Times New Roman" pitchFamily="18" charset="0"/>
              </a:rPr>
              <a:t>10 atom% </a:t>
            </a:r>
            <a:r>
              <a:rPr lang="en-US" baseline="30000" dirty="0" smtClean="0">
                <a:solidFill>
                  <a:schemeClr val="bg2">
                    <a:lumMod val="60000"/>
                    <a:lumOff val="40000"/>
                  </a:schemeClr>
                </a:solidFill>
                <a:latin typeface="Times New Roman" pitchFamily="18" charset="0"/>
                <a:cs typeface="Times New Roman" pitchFamily="18" charset="0"/>
              </a:rPr>
              <a:t>18</a:t>
            </a:r>
            <a:r>
              <a:rPr lang="en-US" dirty="0" smtClean="0">
                <a:solidFill>
                  <a:schemeClr val="bg2">
                    <a:lumMod val="60000"/>
                    <a:lumOff val="40000"/>
                  </a:schemeClr>
                </a:solidFill>
                <a:latin typeface="Times New Roman" pitchFamily="18" charset="0"/>
                <a:cs typeface="Times New Roman" pitchFamily="18" charset="0"/>
              </a:rPr>
              <a:t>O</a:t>
            </a:r>
            <a:endParaRPr lang="en-US" dirty="0">
              <a:solidFill>
                <a:schemeClr val="bg2">
                  <a:lumMod val="60000"/>
                  <a:lumOff val="40000"/>
                </a:schemeClr>
              </a:solidFill>
              <a:latin typeface="Times New Roman" pitchFamily="18" charset="0"/>
              <a:cs typeface="Times New Roman" pitchFamily="18" charset="0"/>
            </a:endParaRPr>
          </a:p>
        </p:txBody>
      </p:sp>
      <p:sp>
        <p:nvSpPr>
          <p:cNvPr id="11" name="Curved Down Arrow 10"/>
          <p:cNvSpPr/>
          <p:nvPr/>
        </p:nvSpPr>
        <p:spPr>
          <a:xfrm>
            <a:off x="1835696" y="2211712"/>
            <a:ext cx="1584176" cy="288032"/>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grpSp>
        <p:nvGrpSpPr>
          <p:cNvPr id="3104" name="Group 32"/>
          <p:cNvGrpSpPr>
            <a:grpSpLocks/>
          </p:cNvGrpSpPr>
          <p:nvPr/>
        </p:nvGrpSpPr>
        <p:grpSpPr bwMode="auto">
          <a:xfrm>
            <a:off x="6233988" y="1347614"/>
            <a:ext cx="2730500" cy="3096561"/>
            <a:chOff x="6308" y="1601"/>
            <a:chExt cx="4299" cy="4876"/>
          </a:xfrm>
        </p:grpSpPr>
        <p:grpSp>
          <p:nvGrpSpPr>
            <p:cNvPr id="3105" name="Group 33"/>
            <p:cNvGrpSpPr>
              <a:grpSpLocks/>
            </p:cNvGrpSpPr>
            <p:nvPr/>
          </p:nvGrpSpPr>
          <p:grpSpPr bwMode="auto">
            <a:xfrm>
              <a:off x="6308" y="1601"/>
              <a:ext cx="4299" cy="4876"/>
              <a:chOff x="6308" y="1601"/>
              <a:chExt cx="4299" cy="4876"/>
            </a:xfrm>
          </p:grpSpPr>
          <p:grpSp>
            <p:nvGrpSpPr>
              <p:cNvPr id="3106" name="Group 34"/>
              <p:cNvGrpSpPr>
                <a:grpSpLocks/>
              </p:cNvGrpSpPr>
              <p:nvPr/>
            </p:nvGrpSpPr>
            <p:grpSpPr bwMode="auto">
              <a:xfrm>
                <a:off x="6308" y="1601"/>
                <a:ext cx="4299" cy="4876"/>
                <a:chOff x="6308" y="1601"/>
                <a:chExt cx="4299" cy="4876"/>
              </a:xfrm>
            </p:grpSpPr>
            <p:sp>
              <p:nvSpPr>
                <p:cNvPr id="3107" name="Oval 35"/>
                <p:cNvSpPr>
                  <a:spLocks noChangeArrowheads="1"/>
                </p:cNvSpPr>
                <p:nvPr/>
              </p:nvSpPr>
              <p:spPr bwMode="auto">
                <a:xfrm>
                  <a:off x="6899" y="1805"/>
                  <a:ext cx="645" cy="806"/>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3108" name="AutoShape 36"/>
                <p:cNvCxnSpPr>
                  <a:cxnSpLocks noChangeShapeType="1"/>
                </p:cNvCxnSpPr>
                <p:nvPr/>
              </p:nvCxnSpPr>
              <p:spPr bwMode="auto">
                <a:xfrm>
                  <a:off x="7641" y="2235"/>
                  <a:ext cx="1526" cy="1"/>
                </a:xfrm>
                <a:prstGeom prst="straightConnector1">
                  <a:avLst/>
                </a:prstGeom>
                <a:noFill/>
                <a:ln w="9525">
                  <a:solidFill>
                    <a:srgbClr val="000000"/>
                  </a:solidFill>
                  <a:round/>
                  <a:headEnd/>
                  <a:tailEnd type="triangle" w="med" len="med"/>
                </a:ln>
              </p:spPr>
            </p:cxnSp>
            <p:sp>
              <p:nvSpPr>
                <p:cNvPr id="3109" name="Oval 37"/>
                <p:cNvSpPr>
                  <a:spLocks noChangeArrowheads="1"/>
                </p:cNvSpPr>
                <p:nvPr/>
              </p:nvSpPr>
              <p:spPr bwMode="auto">
                <a:xfrm>
                  <a:off x="6308" y="2633"/>
                  <a:ext cx="1784" cy="2332"/>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10" name="Oval 38"/>
                <p:cNvSpPr>
                  <a:spLocks noChangeArrowheads="1"/>
                </p:cNvSpPr>
                <p:nvPr/>
              </p:nvSpPr>
              <p:spPr bwMode="auto">
                <a:xfrm>
                  <a:off x="6717" y="4943"/>
                  <a:ext cx="385" cy="1534"/>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11" name="Oval 39"/>
                <p:cNvSpPr>
                  <a:spLocks noChangeArrowheads="1"/>
                </p:cNvSpPr>
                <p:nvPr/>
              </p:nvSpPr>
              <p:spPr bwMode="auto">
                <a:xfrm>
                  <a:off x="7328" y="4938"/>
                  <a:ext cx="340" cy="1539"/>
                </a:xfrm>
                <a:prstGeom prst="ellipse">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3112" name="AutoShape 40"/>
                <p:cNvCxnSpPr>
                  <a:cxnSpLocks noChangeShapeType="1"/>
                </p:cNvCxnSpPr>
                <p:nvPr/>
              </p:nvCxnSpPr>
              <p:spPr bwMode="auto">
                <a:xfrm>
                  <a:off x="8204" y="3846"/>
                  <a:ext cx="1564" cy="1"/>
                </a:xfrm>
                <a:prstGeom prst="straightConnector1">
                  <a:avLst/>
                </a:prstGeom>
                <a:noFill/>
                <a:ln w="9525">
                  <a:solidFill>
                    <a:srgbClr val="000000"/>
                  </a:solidFill>
                  <a:round/>
                  <a:headEnd/>
                  <a:tailEnd type="triangle" w="med" len="med"/>
                </a:ln>
              </p:spPr>
            </p:cxnSp>
            <p:sp>
              <p:nvSpPr>
                <p:cNvPr id="3113" name="Text Box 41"/>
                <p:cNvSpPr txBox="1">
                  <a:spLocks noChangeArrowheads="1"/>
                </p:cNvSpPr>
                <p:nvPr/>
              </p:nvSpPr>
              <p:spPr bwMode="auto">
                <a:xfrm>
                  <a:off x="8587" y="1601"/>
                  <a:ext cx="2020" cy="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2</a:t>
                  </a:r>
                  <a:r>
                    <a:rPr kumimoji="0" lang="en-US" sz="9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H</a:t>
                  </a:r>
                  <a:r>
                    <a:rPr kumimoji="0" lang="en-US" sz="900" b="0" i="0" u="none" strike="noStrike" cap="none" normalizeH="0" baseline="-25000" smtClean="0">
                      <a:ln>
                        <a:noFill/>
                      </a:ln>
                      <a:solidFill>
                        <a:schemeClr val="tx1"/>
                      </a:solidFill>
                      <a:effectLst/>
                      <a:latin typeface="Times New Roman" pitchFamily="18" charset="0"/>
                      <a:ea typeface="Arial" pitchFamily="34" charset="0"/>
                      <a:cs typeface="Arial" pitchFamily="34" charset="0"/>
                    </a:rPr>
                    <a:t>2</a:t>
                  </a:r>
                  <a:r>
                    <a:rPr kumimoji="0" lang="en-US" sz="9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18</a:t>
                  </a:r>
                  <a:r>
                    <a:rPr kumimoji="0" lang="en-US" sz="9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O loading dose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14" name="Text Box 42"/>
                <p:cNvSpPr txBox="1">
                  <a:spLocks noChangeArrowheads="1"/>
                </p:cNvSpPr>
                <p:nvPr/>
              </p:nvSpPr>
              <p:spPr bwMode="auto">
                <a:xfrm>
                  <a:off x="9112" y="2052"/>
                  <a:ext cx="881" cy="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C</a:t>
                  </a:r>
                  <a:r>
                    <a:rPr kumimoji="0" lang="en-US" sz="1000" b="0" i="0" u="none" strike="noStrike" cap="none" normalizeH="0" baseline="30000" dirty="0" smtClean="0">
                      <a:ln>
                        <a:noFill/>
                      </a:ln>
                      <a:solidFill>
                        <a:schemeClr val="tx1"/>
                      </a:solidFill>
                      <a:effectLst/>
                      <a:latin typeface="Times New Roman" pitchFamily="18" charset="0"/>
                      <a:ea typeface="Arial" pitchFamily="34" charset="0"/>
                      <a:cs typeface="Arial" pitchFamily="34" charset="0"/>
                    </a:rPr>
                    <a:t>18</a:t>
                  </a:r>
                  <a:r>
                    <a:rPr kumimoji="0" lang="en-US" sz="10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O</a:t>
                  </a:r>
                  <a:r>
                    <a:rPr kumimoji="0" lang="en-US" sz="1000" b="0" i="0" u="none" strike="noStrike" cap="none" normalizeH="0" baseline="-25000" dirty="0" smtClean="0">
                      <a:ln>
                        <a:noFill/>
                      </a:ln>
                      <a:solidFill>
                        <a:schemeClr val="tx1"/>
                      </a:solidFill>
                      <a:effectLst/>
                      <a:latin typeface="Times New Roman" pitchFamily="18" charset="0"/>
                      <a:ea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115" name="AutoShape 43"/>
                <p:cNvCxnSpPr>
                  <a:cxnSpLocks noChangeShapeType="1"/>
                </p:cNvCxnSpPr>
                <p:nvPr/>
              </p:nvCxnSpPr>
              <p:spPr bwMode="auto">
                <a:xfrm>
                  <a:off x="8204" y="1987"/>
                  <a:ext cx="1" cy="194"/>
                </a:xfrm>
                <a:prstGeom prst="straightConnector1">
                  <a:avLst/>
                </a:prstGeom>
                <a:noFill/>
                <a:ln w="9525">
                  <a:solidFill>
                    <a:srgbClr val="000000"/>
                  </a:solidFill>
                  <a:round/>
                  <a:headEnd/>
                  <a:tailEnd/>
                </a:ln>
              </p:spPr>
            </p:cxnSp>
            <p:cxnSp>
              <p:nvCxnSpPr>
                <p:cNvPr id="3116" name="AutoShape 44"/>
                <p:cNvCxnSpPr>
                  <a:cxnSpLocks noChangeShapeType="1"/>
                </p:cNvCxnSpPr>
                <p:nvPr/>
              </p:nvCxnSpPr>
              <p:spPr bwMode="auto">
                <a:xfrm>
                  <a:off x="8205" y="2192"/>
                  <a:ext cx="295" cy="0"/>
                </a:xfrm>
                <a:prstGeom prst="straightConnector1">
                  <a:avLst/>
                </a:prstGeom>
                <a:noFill/>
                <a:ln w="9525">
                  <a:solidFill>
                    <a:srgbClr val="000000"/>
                  </a:solidFill>
                  <a:round/>
                  <a:headEnd/>
                  <a:tailEnd/>
                </a:ln>
              </p:spPr>
            </p:cxnSp>
            <p:cxnSp>
              <p:nvCxnSpPr>
                <p:cNvPr id="3117" name="AutoShape 45"/>
                <p:cNvCxnSpPr>
                  <a:cxnSpLocks noChangeShapeType="1"/>
                </p:cNvCxnSpPr>
                <p:nvPr/>
              </p:nvCxnSpPr>
              <p:spPr bwMode="auto">
                <a:xfrm>
                  <a:off x="8500" y="1987"/>
                  <a:ext cx="0" cy="194"/>
                </a:xfrm>
                <a:prstGeom prst="straightConnector1">
                  <a:avLst/>
                </a:prstGeom>
                <a:noFill/>
                <a:ln w="9525">
                  <a:solidFill>
                    <a:srgbClr val="000000"/>
                  </a:solidFill>
                  <a:round/>
                  <a:headEnd/>
                  <a:tailEnd/>
                </a:ln>
              </p:spPr>
            </p:cxnSp>
            <p:cxnSp>
              <p:nvCxnSpPr>
                <p:cNvPr id="3118" name="AutoShape 46"/>
                <p:cNvCxnSpPr>
                  <a:cxnSpLocks noChangeShapeType="1"/>
                </p:cNvCxnSpPr>
                <p:nvPr/>
              </p:nvCxnSpPr>
              <p:spPr bwMode="auto">
                <a:xfrm>
                  <a:off x="8204" y="2041"/>
                  <a:ext cx="296" cy="0"/>
                </a:xfrm>
                <a:prstGeom prst="straightConnector1">
                  <a:avLst/>
                </a:prstGeom>
                <a:noFill/>
                <a:ln w="9525">
                  <a:solidFill>
                    <a:srgbClr val="000000"/>
                  </a:solidFill>
                  <a:round/>
                  <a:headEnd/>
                  <a:tailEnd/>
                </a:ln>
              </p:spPr>
            </p:cxnSp>
            <p:sp>
              <p:nvSpPr>
                <p:cNvPr id="3119" name="Freeform 47"/>
                <p:cNvSpPr>
                  <a:spLocks/>
                </p:cNvSpPr>
                <p:nvPr/>
              </p:nvSpPr>
              <p:spPr bwMode="auto">
                <a:xfrm>
                  <a:off x="7845" y="1804"/>
                  <a:ext cx="545" cy="237"/>
                </a:xfrm>
                <a:custGeom>
                  <a:avLst/>
                  <a:gdLst/>
                  <a:ahLst/>
                  <a:cxnLst>
                    <a:cxn ang="0">
                      <a:pos x="631" y="237"/>
                    </a:cxn>
                    <a:cxn ang="0">
                      <a:pos x="545" y="23"/>
                    </a:cxn>
                    <a:cxn ang="0">
                      <a:pos x="0" y="98"/>
                    </a:cxn>
                  </a:cxnLst>
                  <a:rect l="0" t="0" r="r" b="b"/>
                  <a:pathLst>
                    <a:path w="650" h="237">
                      <a:moveTo>
                        <a:pt x="631" y="237"/>
                      </a:moveTo>
                      <a:cubicBezTo>
                        <a:pt x="640" y="141"/>
                        <a:pt x="650" y="46"/>
                        <a:pt x="545" y="23"/>
                      </a:cubicBezTo>
                      <a:cubicBezTo>
                        <a:pt x="440" y="0"/>
                        <a:pt x="91" y="86"/>
                        <a:pt x="0" y="98"/>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120" name="AutoShape 48"/>
                <p:cNvCxnSpPr>
                  <a:cxnSpLocks noChangeShapeType="1"/>
                </p:cNvCxnSpPr>
                <p:nvPr/>
              </p:nvCxnSpPr>
              <p:spPr bwMode="auto">
                <a:xfrm flipH="1">
                  <a:off x="7641" y="1902"/>
                  <a:ext cx="196" cy="85"/>
                </a:xfrm>
                <a:prstGeom prst="straightConnector1">
                  <a:avLst/>
                </a:prstGeom>
                <a:noFill/>
                <a:ln w="9525">
                  <a:solidFill>
                    <a:srgbClr val="000000"/>
                  </a:solidFill>
                  <a:round/>
                  <a:headEnd/>
                  <a:tailEnd type="triangle" w="med" len="med"/>
                </a:ln>
              </p:spPr>
            </p:cxnSp>
            <p:sp>
              <p:nvSpPr>
                <p:cNvPr id="3121" name="Text Box 49"/>
                <p:cNvSpPr txBox="1">
                  <a:spLocks noChangeArrowheads="1"/>
                </p:cNvSpPr>
                <p:nvPr/>
              </p:nvSpPr>
              <p:spPr bwMode="auto">
                <a:xfrm>
                  <a:off x="9655" y="3623"/>
                  <a:ext cx="952" cy="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2</a:t>
                  </a:r>
                  <a:r>
                    <a:rPr kumimoji="0" lang="en-US" sz="10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H</a:t>
                  </a:r>
                  <a:r>
                    <a:rPr kumimoji="0" lang="en-US" sz="1000" b="0" i="0" u="none" strike="noStrike" cap="none" normalizeH="0" baseline="-25000" smtClean="0">
                      <a:ln>
                        <a:noFill/>
                      </a:ln>
                      <a:solidFill>
                        <a:schemeClr val="tx1"/>
                      </a:solidFill>
                      <a:effectLst/>
                      <a:latin typeface="Times New Roman" pitchFamily="18" charset="0"/>
                      <a:ea typeface="Arial" pitchFamily="34" charset="0"/>
                      <a:cs typeface="Arial" pitchFamily="34" charset="0"/>
                    </a:rPr>
                    <a:t>2</a:t>
                  </a:r>
                  <a:r>
                    <a:rPr kumimoji="0" lang="en-US" sz="10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18</a:t>
                  </a:r>
                  <a:r>
                    <a:rPr kumimoji="0" lang="en-US" sz="10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O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22" name="Text Box 50"/>
                <p:cNvSpPr txBox="1">
                  <a:spLocks noChangeArrowheads="1"/>
                </p:cNvSpPr>
                <p:nvPr/>
              </p:nvSpPr>
              <p:spPr bwMode="auto">
                <a:xfrm>
                  <a:off x="6398" y="3042"/>
                  <a:ext cx="924" cy="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2</a:t>
                  </a:r>
                  <a:r>
                    <a:rPr kumimoji="0" lang="en-US" sz="9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H</a:t>
                  </a:r>
                  <a:r>
                    <a:rPr kumimoji="0" lang="en-US" sz="900" b="0" i="0" u="none" strike="noStrike" cap="none" normalizeH="0" baseline="-25000" smtClean="0">
                      <a:ln>
                        <a:noFill/>
                      </a:ln>
                      <a:solidFill>
                        <a:schemeClr val="tx1"/>
                      </a:solidFill>
                      <a:effectLst/>
                      <a:latin typeface="Times New Roman" pitchFamily="18" charset="0"/>
                      <a:ea typeface="Arial" pitchFamily="34" charset="0"/>
                      <a:cs typeface="Arial" pitchFamily="34" charset="0"/>
                    </a:rPr>
                    <a:t>2</a:t>
                  </a:r>
                  <a:r>
                    <a:rPr kumimoji="0" lang="en-US" sz="9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18</a:t>
                  </a:r>
                  <a:r>
                    <a:rPr kumimoji="0" lang="en-US" sz="9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O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23" name="AutoShape 51"/>
                <p:cNvCxnSpPr>
                  <a:cxnSpLocks noChangeShapeType="1"/>
                </p:cNvCxnSpPr>
                <p:nvPr/>
              </p:nvCxnSpPr>
              <p:spPr bwMode="auto">
                <a:xfrm>
                  <a:off x="7082" y="3225"/>
                  <a:ext cx="358" cy="10"/>
                </a:xfrm>
                <a:prstGeom prst="straightConnector1">
                  <a:avLst/>
                </a:prstGeom>
                <a:noFill/>
                <a:ln w="9525">
                  <a:solidFill>
                    <a:srgbClr val="000000"/>
                  </a:solidFill>
                  <a:round/>
                  <a:headEnd type="triangle" w="med" len="med"/>
                  <a:tailEnd type="triangle" w="med" len="med"/>
                </a:ln>
              </p:spPr>
            </p:cxnSp>
            <p:sp>
              <p:nvSpPr>
                <p:cNvPr id="3124" name="Text Box 52"/>
                <p:cNvSpPr txBox="1">
                  <a:spLocks noChangeArrowheads="1"/>
                </p:cNvSpPr>
                <p:nvPr/>
              </p:nvSpPr>
              <p:spPr bwMode="auto">
                <a:xfrm>
                  <a:off x="7324" y="3042"/>
                  <a:ext cx="881" cy="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C</a:t>
                  </a:r>
                  <a:r>
                    <a:rPr kumimoji="0" lang="en-US" sz="9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18</a:t>
                  </a:r>
                  <a:r>
                    <a:rPr kumimoji="0" lang="en-US" sz="9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O</a:t>
                  </a:r>
                  <a:r>
                    <a:rPr kumimoji="0" lang="en-US" sz="900" b="0" i="0" u="none" strike="noStrike" cap="none" normalizeH="0" baseline="-25000" smtClean="0">
                      <a:ln>
                        <a:noFill/>
                      </a:ln>
                      <a:solidFill>
                        <a:schemeClr val="tx1"/>
                      </a:solidFill>
                      <a:effectLst/>
                      <a:latin typeface="Times New Roman" pitchFamily="18" charset="0"/>
                      <a:ea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25" name="AutoShape 53"/>
                <p:cNvCxnSpPr>
                  <a:cxnSpLocks noChangeShapeType="1"/>
                </p:cNvCxnSpPr>
                <p:nvPr/>
              </p:nvCxnSpPr>
              <p:spPr bwMode="auto">
                <a:xfrm>
                  <a:off x="6737" y="3847"/>
                  <a:ext cx="807" cy="409"/>
                </a:xfrm>
                <a:prstGeom prst="straightConnector1">
                  <a:avLst/>
                </a:prstGeom>
                <a:noFill/>
                <a:ln w="9525">
                  <a:solidFill>
                    <a:srgbClr val="000000"/>
                  </a:solidFill>
                  <a:round/>
                  <a:headEnd/>
                  <a:tailEnd/>
                </a:ln>
              </p:spPr>
            </p:cxnSp>
            <p:cxnSp>
              <p:nvCxnSpPr>
                <p:cNvPr id="3126" name="AutoShape 54"/>
                <p:cNvCxnSpPr>
                  <a:cxnSpLocks noChangeShapeType="1"/>
                </p:cNvCxnSpPr>
                <p:nvPr/>
              </p:nvCxnSpPr>
              <p:spPr bwMode="auto">
                <a:xfrm>
                  <a:off x="6726" y="3847"/>
                  <a:ext cx="714" cy="634"/>
                </a:xfrm>
                <a:prstGeom prst="straightConnector1">
                  <a:avLst/>
                </a:prstGeom>
                <a:noFill/>
                <a:ln w="9525">
                  <a:solidFill>
                    <a:srgbClr val="000000"/>
                  </a:solidFill>
                  <a:round/>
                  <a:headEnd/>
                  <a:tailEnd/>
                </a:ln>
              </p:spPr>
            </p:cxnSp>
            <p:sp>
              <p:nvSpPr>
                <p:cNvPr id="3127" name="Text Box 55"/>
                <p:cNvSpPr txBox="1">
                  <a:spLocks noChangeArrowheads="1"/>
                </p:cNvSpPr>
                <p:nvPr/>
              </p:nvSpPr>
              <p:spPr bwMode="auto">
                <a:xfrm>
                  <a:off x="6817" y="4256"/>
                  <a:ext cx="558" cy="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18</a:t>
                  </a:r>
                  <a:r>
                    <a:rPr kumimoji="0" lang="en-US" sz="8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28" name="Text Box 56"/>
                <p:cNvSpPr txBox="1">
                  <a:spLocks noChangeArrowheads="1"/>
                </p:cNvSpPr>
                <p:nvPr/>
              </p:nvSpPr>
              <p:spPr bwMode="auto">
                <a:xfrm>
                  <a:off x="7322" y="3947"/>
                  <a:ext cx="480" cy="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30000" smtClean="0">
                      <a:ln>
                        <a:noFill/>
                      </a:ln>
                      <a:solidFill>
                        <a:schemeClr val="tx1"/>
                      </a:solidFill>
                      <a:effectLst/>
                      <a:latin typeface="Times New Roman" pitchFamily="18" charset="0"/>
                      <a:ea typeface="Arial" pitchFamily="34" charset="0"/>
                      <a:cs typeface="Arial" pitchFamily="34" charset="0"/>
                    </a:rPr>
                    <a:t>2</a:t>
                  </a:r>
                  <a:r>
                    <a:rPr kumimoji="0" lang="en-US" sz="8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29" name="Text Box 57"/>
                <p:cNvSpPr txBox="1">
                  <a:spLocks noChangeArrowheads="1"/>
                </p:cNvSpPr>
                <p:nvPr/>
              </p:nvSpPr>
              <p:spPr bwMode="auto">
                <a:xfrm>
                  <a:off x="6817" y="4562"/>
                  <a:ext cx="805" cy="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6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Time,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30" name="Text Box 58"/>
                <p:cNvSpPr txBox="1">
                  <a:spLocks noChangeArrowheads="1"/>
                </p:cNvSpPr>
                <p:nvPr/>
              </p:nvSpPr>
              <p:spPr bwMode="auto">
                <a:xfrm>
                  <a:off x="6431" y="3524"/>
                  <a:ext cx="639" cy="1151"/>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600" b="0" i="0" u="none" strike="noStrike" cap="none" normalizeH="0" baseline="0" dirty="0" err="1" smtClean="0">
                      <a:ln>
                        <a:noFill/>
                      </a:ln>
                      <a:solidFill>
                        <a:schemeClr val="tx1"/>
                      </a:solidFill>
                      <a:effectLst/>
                      <a:latin typeface="Times New Roman" pitchFamily="18" charset="0"/>
                      <a:ea typeface="Arial" pitchFamily="34" charset="0"/>
                      <a:cs typeface="Arial" pitchFamily="34" charset="0"/>
                    </a:rPr>
                    <a:t>ln</a:t>
                  </a:r>
                  <a:r>
                    <a:rPr kumimoji="0" lang="en-US" sz="6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 (enrichment)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3131" name="AutoShape 59"/>
              <p:cNvCxnSpPr>
                <a:cxnSpLocks noChangeShapeType="1"/>
              </p:cNvCxnSpPr>
              <p:nvPr/>
            </p:nvCxnSpPr>
            <p:spPr bwMode="auto">
              <a:xfrm>
                <a:off x="6737" y="3802"/>
                <a:ext cx="0" cy="819"/>
              </a:xfrm>
              <a:prstGeom prst="straightConnector1">
                <a:avLst/>
              </a:prstGeom>
              <a:noFill/>
              <a:ln w="9525">
                <a:solidFill>
                  <a:srgbClr val="000000"/>
                </a:solidFill>
                <a:round/>
                <a:headEnd/>
                <a:tailEnd/>
              </a:ln>
            </p:spPr>
          </p:cxnSp>
          <p:cxnSp>
            <p:nvCxnSpPr>
              <p:cNvPr id="3132" name="AutoShape 60"/>
              <p:cNvCxnSpPr>
                <a:cxnSpLocks noChangeShapeType="1"/>
              </p:cNvCxnSpPr>
              <p:nvPr/>
            </p:nvCxnSpPr>
            <p:spPr bwMode="auto">
              <a:xfrm>
                <a:off x="6726" y="4621"/>
                <a:ext cx="915" cy="0"/>
              </a:xfrm>
              <a:prstGeom prst="straightConnector1">
                <a:avLst/>
              </a:prstGeom>
              <a:noFill/>
              <a:ln w="9525">
                <a:solidFill>
                  <a:srgbClr val="000000"/>
                </a:solidFill>
                <a:round/>
                <a:headEnd/>
                <a:tailEnd/>
              </a:ln>
            </p:spPr>
          </p:cxnSp>
        </p:grpSp>
        <p:sp>
          <p:nvSpPr>
            <p:cNvPr id="3133" name="Text Box 61"/>
            <p:cNvSpPr txBox="1">
              <a:spLocks noChangeArrowheads="1"/>
            </p:cNvSpPr>
            <p:nvPr/>
          </p:nvSpPr>
          <p:spPr bwMode="auto">
            <a:xfrm>
              <a:off x="6398" y="3340"/>
              <a:ext cx="1639" cy="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Isotopic exchange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9" name="Slide Number Placeholder 68"/>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29</a:t>
            </a:fld>
            <a:endParaRPr lang="en-PH" sz="1200" b="0" i="0" u="none" strike="noStrike" cap="none" dirty="0">
              <a:solidFill>
                <a:srgbClr val="888888"/>
              </a:solidFill>
              <a:latin typeface="Calibri"/>
              <a:ea typeface="Calibri"/>
              <a:cs typeface="Calibri"/>
              <a:sym typeface="Calibri"/>
            </a:endParaRPr>
          </a:p>
        </p:txBody>
      </p:sp>
      <p:sp>
        <p:nvSpPr>
          <p:cNvPr id="70" name="Rectangle 69"/>
          <p:cNvSpPr/>
          <p:nvPr/>
        </p:nvSpPr>
        <p:spPr>
          <a:xfrm>
            <a:off x="504056"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Nutrition</a:t>
            </a:r>
          </a:p>
        </p:txBody>
      </p:sp>
      <p:sp>
        <p:nvSpPr>
          <p:cNvPr id="71" name="Rectangle 70"/>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104"/>
                                        </p:tgtEl>
                                        <p:attrNameLst>
                                          <p:attrName>style.visibility</p:attrName>
                                        </p:attrNameLst>
                                      </p:cBhvr>
                                      <p:to>
                                        <p:strVal val="visible"/>
                                      </p:to>
                                    </p:set>
                                    <p:animEffect transition="in" filter="dissolve">
                                      <p:cBhvr>
                                        <p:cTn id="31" dur="500"/>
                                        <p:tgtEl>
                                          <p:spTgt spid="3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82"/>
          <p:cNvSpPr txBox="1"/>
          <p:nvPr/>
        </p:nvSpPr>
        <p:spPr>
          <a:xfrm>
            <a:off x="539553" y="195488"/>
            <a:ext cx="5840389" cy="670855"/>
          </a:xfrm>
          <a:prstGeom prst="rect">
            <a:avLst/>
          </a:prstGeom>
          <a:noFill/>
          <a:ln>
            <a:noFill/>
          </a:ln>
        </p:spPr>
        <p:txBody>
          <a:bodyPr lIns="91425" tIns="91425" rIns="91425" bIns="91425" anchor="t" anchorCtr="0">
            <a:noAutofit/>
          </a:bodyPr>
          <a:lstStyle/>
          <a:p>
            <a:pPr lvl="0"/>
            <a:r>
              <a:rPr lang="en-US" sz="2800" b="1" dirty="0" smtClean="0">
                <a:solidFill>
                  <a:schemeClr val="tx1"/>
                </a:solidFill>
                <a:latin typeface="Times New Roman" pitchFamily="18" charset="0"/>
                <a:cs typeface="Times New Roman" pitchFamily="18" charset="0"/>
                <a:sym typeface="Arial Black"/>
              </a:rPr>
              <a:t>Introduction</a:t>
            </a:r>
            <a:endParaRPr lang="en-US" sz="1800" dirty="0">
              <a:solidFill>
                <a:schemeClr val="tx1"/>
              </a:solidFill>
              <a:latin typeface="Times New Roman" pitchFamily="18" charset="0"/>
              <a:cs typeface="Times New Roman" pitchFamily="18" charset="0"/>
            </a:endParaRPr>
          </a:p>
          <a:p>
            <a:pPr lvl="0"/>
            <a:endParaRPr lang="en" sz="2400" dirty="0">
              <a:solidFill>
                <a:schemeClr val="tx1"/>
              </a:solidFill>
              <a:latin typeface="Times New Roman" pitchFamily="18" charset="0"/>
              <a:ea typeface="Arial Black"/>
              <a:cs typeface="Times New Roman" pitchFamily="18" charset="0"/>
              <a:sym typeface="Arial Black"/>
            </a:endParaRPr>
          </a:p>
        </p:txBody>
      </p:sp>
      <p:pic>
        <p:nvPicPr>
          <p:cNvPr id="10" name="Picture 9"/>
          <p:cNvPicPr>
            <a:picLocks noChangeAspect="1"/>
          </p:cNvPicPr>
          <p:nvPr/>
        </p:nvPicPr>
        <p:blipFill rotWithShape="1">
          <a:blip r:embed="rId2" cstate="email">
            <a:grayscl/>
            <a:extLst>
              <a:ext uri="{28A0092B-C50C-407E-A947-70E740481C1C}">
                <a14:useLocalDpi xmlns="" xmlns:a14="http://schemas.microsoft.com/office/drawing/2010/main"/>
              </a:ext>
            </a:extLst>
          </a:blip>
          <a:srcRect t="14664"/>
          <a:stretch/>
        </p:blipFill>
        <p:spPr>
          <a:xfrm>
            <a:off x="585800" y="1635646"/>
            <a:ext cx="7937054" cy="3240360"/>
          </a:xfrm>
          <a:prstGeom prst="rect">
            <a:avLst/>
          </a:prstGeom>
        </p:spPr>
      </p:pic>
      <p:sp>
        <p:nvSpPr>
          <p:cNvPr id="4" name="Rectangle 3"/>
          <p:cNvSpPr/>
          <p:nvPr/>
        </p:nvSpPr>
        <p:spPr>
          <a:xfrm>
            <a:off x="466968" y="896982"/>
            <a:ext cx="8064896" cy="738664"/>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Isotopes</a:t>
            </a:r>
            <a:r>
              <a:rPr lang="en-US" dirty="0" smtClean="0">
                <a:latin typeface="Times New Roman" pitchFamily="18" charset="0"/>
                <a:cs typeface="Times New Roman" pitchFamily="18" charset="0"/>
              </a:rPr>
              <a:t> are variants of a particular chemical element that have the same number of protons in each atom, but differ in neutron number. </a:t>
            </a:r>
            <a:endParaRPr lang="en-US" dirty="0">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a:t>
            </a:fld>
            <a:endParaRPr lang="en-PH" sz="1200" b="0" i="0" u="none" strike="noStrike" cap="none">
              <a:solidFill>
                <a:srgbClr val="888888"/>
              </a:solidFill>
              <a:latin typeface="Calibri"/>
              <a:ea typeface="Calibri"/>
              <a:cs typeface="Calibri"/>
              <a:sym typeface="Calibri"/>
            </a:endParaRPr>
          </a:p>
        </p:txBody>
      </p:sp>
      <p:sp>
        <p:nvSpPr>
          <p:cNvPr id="11" name="Right Arrow 10"/>
          <p:cNvSpPr/>
          <p:nvPr/>
        </p:nvSpPr>
        <p:spPr>
          <a:xfrm>
            <a:off x="539555" y="2571750"/>
            <a:ext cx="936103" cy="1440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7020276" y="2571750"/>
            <a:ext cx="936103" cy="1440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070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755576" y="1131591"/>
            <a:ext cx="1086850" cy="1440160"/>
          </a:xfrm>
          <a:prstGeom prst="rect">
            <a:avLst/>
          </a:prstGeom>
          <a:noFill/>
        </p:spPr>
      </p:pic>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30</a:t>
            </a:fld>
            <a:endParaRPr lang="en-PH" sz="1200" b="0" i="0" u="none" strike="noStrike" cap="none">
              <a:solidFill>
                <a:srgbClr val="888888"/>
              </a:solidFill>
              <a:latin typeface="Calibri"/>
              <a:ea typeface="Calibri"/>
              <a:cs typeface="Calibri"/>
              <a:sym typeface="Calibri"/>
            </a:endParaRPr>
          </a:p>
        </p:txBody>
      </p:sp>
      <p:sp>
        <p:nvSpPr>
          <p:cNvPr id="511" name="Rectangle 510"/>
          <p:cNvSpPr/>
          <p:nvPr/>
        </p:nvSpPr>
        <p:spPr>
          <a:xfrm>
            <a:off x="504056" y="339502"/>
            <a:ext cx="4572000" cy="415498"/>
          </a:xfrm>
          <a:prstGeom prst="rect">
            <a:avLst/>
          </a:prstGeom>
        </p:spPr>
        <p:txBody>
          <a:bodyPr>
            <a:spAutoFit/>
          </a:bodyPr>
          <a:lstStyle/>
          <a:p>
            <a:pPr marL="285750" indent="-285750">
              <a:lnSpc>
                <a:spcPct val="150000"/>
              </a:lnSpc>
            </a:pPr>
            <a:r>
              <a:rPr lang="en-US" dirty="0" err="1" smtClean="0">
                <a:solidFill>
                  <a:srgbClr val="002060"/>
                </a:solidFill>
                <a:latin typeface="Times New Roman" pitchFamily="18" charset="0"/>
                <a:cs typeface="Times New Roman" pitchFamily="18" charset="0"/>
              </a:rPr>
              <a:t>Nutritions</a:t>
            </a:r>
            <a:endParaRPr lang="en-US" dirty="0" smtClean="0">
              <a:solidFill>
                <a:srgbClr val="002060"/>
              </a:solidFill>
              <a:latin typeface="Times New Roman" pitchFamily="18" charset="0"/>
              <a:cs typeface="Times New Roman" pitchFamily="18" charset="0"/>
            </a:endParaRPr>
          </a:p>
        </p:txBody>
      </p:sp>
      <p:sp>
        <p:nvSpPr>
          <p:cNvPr id="512" name="Rectangle 511"/>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101883" name="Rectangle 507"/>
          <p:cNvSpPr>
            <a:spLocks noChangeArrowheads="1"/>
          </p:cNvSpPr>
          <p:nvPr/>
        </p:nvSpPr>
        <p:spPr bwMode="auto">
          <a:xfrm>
            <a:off x="323528" y="1203598"/>
            <a:ext cx="57606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F496E"/>
                </a:solidFill>
                <a:effectLst/>
                <a:latin typeface="Times New Roman" pitchFamily="18" charset="0"/>
                <a:ea typeface="Arial" pitchFamily="34" charset="0"/>
                <a:cs typeface="Times New Roman" pitchFamily="18" charset="0"/>
              </a:rPr>
              <a:t>D</a:t>
            </a:r>
            <a:r>
              <a:rPr kumimoji="0" lang="en-US" sz="700" b="1" i="0" u="none" strike="noStrike" cap="none" normalizeH="0" baseline="0" dirty="0" smtClean="0">
                <a:ln>
                  <a:noFill/>
                </a:ln>
                <a:solidFill>
                  <a:srgbClr val="3F496E"/>
                </a:solidFill>
                <a:effectLst/>
                <a:latin typeface="Times New Roman" pitchFamily="18" charset="0"/>
                <a:ea typeface="Arial" pitchFamily="34" charset="0"/>
                <a:cs typeface="Times New Roman" pitchFamily="18" charset="0"/>
              </a:rPr>
              <a:t>2</a:t>
            </a:r>
            <a:r>
              <a:rPr kumimoji="0" lang="en-US" sz="1200" b="1" i="0" u="none" strike="noStrike" cap="none" normalizeH="0" baseline="0" dirty="0" smtClean="0">
                <a:ln>
                  <a:noFill/>
                </a:ln>
                <a:solidFill>
                  <a:srgbClr val="3F496E"/>
                </a:solidFill>
                <a:effectLst/>
                <a:latin typeface="Times New Roman" pitchFamily="18" charset="0"/>
                <a:ea typeface="Arial" pitchFamily="34" charset="0"/>
                <a:cs typeface="Times New Roman" pitchFamily="18"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884" name="Rectangle 508"/>
          <p:cNvSpPr>
            <a:spLocks noChangeArrowheads="1"/>
          </p:cNvSpPr>
          <p:nvPr/>
        </p:nvSpPr>
        <p:spPr bwMode="auto">
          <a:xfrm>
            <a:off x="827584" y="3363838"/>
            <a:ext cx="3096344" cy="400110"/>
          </a:xfrm>
          <a:prstGeom prst="rect">
            <a:avLst/>
          </a:prstGeom>
          <a:noFill/>
          <a:ln w="9525">
            <a:solidFill>
              <a:srgbClr val="00B6F6"/>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000" dirty="0" smtClean="0">
                <a:solidFill>
                  <a:schemeClr val="tx1"/>
                </a:solidFill>
                <a:latin typeface="Times New Roman" pitchFamily="18" charset="0"/>
                <a:ea typeface="Arial" pitchFamily="34" charset="0"/>
                <a:cs typeface="Times New Roman" pitchFamily="18" charset="0"/>
              </a:rPr>
              <a:t>Over a period of 14 days, </a:t>
            </a:r>
            <a:r>
              <a:rPr kumimoji="0" lang="en-US" sz="1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the saliva of both the mother and child is enriched  with deuterium</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8" name="Pentagon 517"/>
          <p:cNvSpPr/>
          <p:nvPr/>
        </p:nvSpPr>
        <p:spPr>
          <a:xfrm rot="3928708">
            <a:off x="1129785" y="2602278"/>
            <a:ext cx="125317" cy="90549"/>
          </a:xfrm>
          <a:prstGeom prst="homePlat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Pentagon 519"/>
          <p:cNvSpPr/>
          <p:nvPr/>
        </p:nvSpPr>
        <p:spPr>
          <a:xfrm rot="3893894" flipV="1">
            <a:off x="1338670" y="3250415"/>
            <a:ext cx="129971" cy="98148"/>
          </a:xfrm>
          <a:prstGeom prst="homePlat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86" name="Rectangle 510"/>
          <p:cNvSpPr>
            <a:spLocks noChangeArrowheads="1"/>
          </p:cNvSpPr>
          <p:nvPr/>
        </p:nvSpPr>
        <p:spPr bwMode="auto">
          <a:xfrm>
            <a:off x="251520" y="2792710"/>
            <a:ext cx="3384376" cy="400110"/>
          </a:xfrm>
          <a:prstGeom prst="rect">
            <a:avLst/>
          </a:prstGeom>
          <a:ln w="12700">
            <a:prstDash val="sysDash"/>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The mother consumes deuterium oxide. The deuterium mixes with water in her body including the milk the baby drinks</a:t>
            </a:r>
            <a:r>
              <a:rPr kumimoji="0" lang="en-US" sz="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2" name="Pentagon 521"/>
          <p:cNvSpPr/>
          <p:nvPr/>
        </p:nvSpPr>
        <p:spPr>
          <a:xfrm rot="3893894" flipV="1">
            <a:off x="1842726" y="3826479"/>
            <a:ext cx="129971" cy="98148"/>
          </a:xfrm>
          <a:prstGeom prst="homePlat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08"/>
          <p:cNvSpPr>
            <a:spLocks noChangeArrowheads="1"/>
          </p:cNvSpPr>
          <p:nvPr/>
        </p:nvSpPr>
        <p:spPr bwMode="auto">
          <a:xfrm>
            <a:off x="1475656" y="3939904"/>
            <a:ext cx="3168352" cy="400110"/>
          </a:xfrm>
          <a:prstGeom prst="rect">
            <a:avLst/>
          </a:prstGeom>
          <a:noFill/>
          <a:ln w="9525">
            <a:solidFill>
              <a:srgbClr val="00B6F6"/>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000" dirty="0" smtClean="0">
                <a:solidFill>
                  <a:schemeClr val="tx1"/>
                </a:solidFill>
                <a:latin typeface="Times New Roman" pitchFamily="18" charset="0"/>
                <a:ea typeface="Arial" pitchFamily="34" charset="0"/>
                <a:cs typeface="Times New Roman" pitchFamily="18" charset="0"/>
              </a:rPr>
              <a:t>Revealing the changes in isotope concentration with a sensitive method</a:t>
            </a:r>
          </a:p>
        </p:txBody>
      </p:sp>
      <p:sp>
        <p:nvSpPr>
          <p:cNvPr id="525" name="Pentagon 524"/>
          <p:cNvSpPr/>
          <p:nvPr/>
        </p:nvSpPr>
        <p:spPr>
          <a:xfrm rot="3893894" flipV="1">
            <a:off x="2778831" y="4402542"/>
            <a:ext cx="129971" cy="98148"/>
          </a:xfrm>
          <a:prstGeom prst="homePlat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08"/>
          <p:cNvSpPr>
            <a:spLocks noChangeArrowheads="1"/>
          </p:cNvSpPr>
          <p:nvPr/>
        </p:nvSpPr>
        <p:spPr bwMode="auto">
          <a:xfrm>
            <a:off x="2267744" y="4515967"/>
            <a:ext cx="4464496" cy="400110"/>
          </a:xfrm>
          <a:prstGeom prst="rect">
            <a:avLst/>
          </a:prstGeom>
          <a:noFill/>
          <a:ln w="9525">
            <a:solidFill>
              <a:srgbClr val="00B6F6"/>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000" dirty="0" smtClean="0">
                <a:solidFill>
                  <a:schemeClr val="tx1"/>
                </a:solidFill>
                <a:latin typeface="Times New Roman" pitchFamily="18" charset="0"/>
                <a:ea typeface="Arial" pitchFamily="34" charset="0"/>
                <a:cs typeface="Times New Roman" pitchFamily="18" charset="0"/>
              </a:rPr>
              <a:t>This gives insight into the baby’s intake of human milk and whether the baby has consumed water from other sources, as well as the body composition of the mother</a:t>
            </a:r>
          </a:p>
        </p:txBody>
      </p:sp>
      <p:pic>
        <p:nvPicPr>
          <p:cNvPr id="53250" name="Picture 2"/>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4716016" y="1487568"/>
            <a:ext cx="4295242" cy="2570554"/>
          </a:xfrm>
          <a:prstGeom prst="rect">
            <a:avLst/>
          </a:prstGeom>
          <a:solidFill>
            <a:srgbClr val="000000">
              <a:shade val="95000"/>
            </a:srgbClr>
          </a:solidFill>
          <a:ln w="19050">
            <a:solidFill>
              <a:schemeClr val="tx1"/>
            </a:solidFill>
            <a:miter lim="800000"/>
            <a:headEnd/>
            <a:tailEnd/>
          </a:ln>
          <a:effectLst>
            <a:outerShdw blurRad="254000" dist="190500" dir="2700000" sy="90000" algn="bl" rotWithShape="0">
              <a:srgbClr val="000000">
                <a:alpha val="40000"/>
              </a:srgbClr>
            </a:outerShdw>
          </a:effectLst>
          <a:extLst/>
        </p:spPr>
      </p:pic>
      <p:sp>
        <p:nvSpPr>
          <p:cNvPr id="2" name="Rectangle 1"/>
          <p:cNvSpPr/>
          <p:nvPr/>
        </p:nvSpPr>
        <p:spPr>
          <a:xfrm>
            <a:off x="76945" y="699542"/>
            <a:ext cx="2967479" cy="415498"/>
          </a:xfrm>
          <a:prstGeom prst="rect">
            <a:avLst/>
          </a:prstGeom>
        </p:spPr>
        <p:txBody>
          <a:bodyPr wrap="none">
            <a:spAutoFit/>
          </a:bodyPr>
          <a:lstStyle/>
          <a:p>
            <a:pPr marL="285750" indent="-285750">
              <a:lnSpc>
                <a:spcPct val="150000"/>
              </a:lnSpc>
            </a:pPr>
            <a:r>
              <a:rPr lang="en-US" dirty="0">
                <a:solidFill>
                  <a:srgbClr val="002060"/>
                </a:solidFill>
                <a:latin typeface="Times New Roman" pitchFamily="18" charset="0"/>
                <a:cs typeface="Times New Roman" pitchFamily="18" charset="0"/>
              </a:rPr>
              <a:t>Assessment of Breastfeeding Practices</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1883"/>
                                        </p:tgtEl>
                                        <p:attrNameLst>
                                          <p:attrName>style.visibility</p:attrName>
                                        </p:attrNameLst>
                                      </p:cBhvr>
                                      <p:to>
                                        <p:strVal val="visible"/>
                                      </p:to>
                                    </p:set>
                                    <p:anim calcmode="lin" valueType="num">
                                      <p:cBhvr additive="base">
                                        <p:cTn id="7" dur="2000" fill="hold"/>
                                        <p:tgtEl>
                                          <p:spTgt spid="101883"/>
                                        </p:tgtEl>
                                        <p:attrNameLst>
                                          <p:attrName>ppt_x</p:attrName>
                                        </p:attrNameLst>
                                      </p:cBhvr>
                                      <p:tavLst>
                                        <p:tav tm="0">
                                          <p:val>
                                            <p:strVal val="#ppt_x"/>
                                          </p:val>
                                        </p:tav>
                                        <p:tav tm="100000">
                                          <p:val>
                                            <p:strVal val="#ppt_x"/>
                                          </p:val>
                                        </p:tav>
                                      </p:tavLst>
                                    </p:anim>
                                    <p:anim calcmode="lin" valueType="num">
                                      <p:cBhvr additive="base">
                                        <p:cTn id="8" dur="2000" fill="hold"/>
                                        <p:tgtEl>
                                          <p:spTgt spid="10188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1378"/>
                                        </p:tgtEl>
                                        <p:attrNameLst>
                                          <p:attrName>style.visibility</p:attrName>
                                        </p:attrNameLst>
                                      </p:cBhvr>
                                      <p:to>
                                        <p:strVal val="visible"/>
                                      </p:to>
                                    </p:set>
                                    <p:anim calcmode="lin" valueType="num">
                                      <p:cBhvr additive="base">
                                        <p:cTn id="11" dur="2000" fill="hold"/>
                                        <p:tgtEl>
                                          <p:spTgt spid="101378"/>
                                        </p:tgtEl>
                                        <p:attrNameLst>
                                          <p:attrName>ppt_x</p:attrName>
                                        </p:attrNameLst>
                                      </p:cBhvr>
                                      <p:tavLst>
                                        <p:tav tm="0">
                                          <p:val>
                                            <p:strVal val="#ppt_x"/>
                                          </p:val>
                                        </p:tav>
                                        <p:tav tm="100000">
                                          <p:val>
                                            <p:strVal val="#ppt_x"/>
                                          </p:val>
                                        </p:tav>
                                      </p:tavLst>
                                    </p:anim>
                                    <p:anim calcmode="lin" valueType="num">
                                      <p:cBhvr additive="base">
                                        <p:cTn id="12" dur="2000" fill="hold"/>
                                        <p:tgtEl>
                                          <p:spTgt spid="10137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18"/>
                                        </p:tgtEl>
                                        <p:attrNameLst>
                                          <p:attrName>style.visibility</p:attrName>
                                        </p:attrNameLst>
                                      </p:cBhvr>
                                      <p:to>
                                        <p:strVal val="visible"/>
                                      </p:to>
                                    </p:set>
                                    <p:anim calcmode="lin" valueType="num">
                                      <p:cBhvr additive="base">
                                        <p:cTn id="15" dur="2000" fill="hold"/>
                                        <p:tgtEl>
                                          <p:spTgt spid="518"/>
                                        </p:tgtEl>
                                        <p:attrNameLst>
                                          <p:attrName>ppt_x</p:attrName>
                                        </p:attrNameLst>
                                      </p:cBhvr>
                                      <p:tavLst>
                                        <p:tav tm="0">
                                          <p:val>
                                            <p:strVal val="#ppt_x"/>
                                          </p:val>
                                        </p:tav>
                                        <p:tav tm="100000">
                                          <p:val>
                                            <p:strVal val="#ppt_x"/>
                                          </p:val>
                                        </p:tav>
                                      </p:tavLst>
                                    </p:anim>
                                    <p:anim calcmode="lin" valueType="num">
                                      <p:cBhvr additive="base">
                                        <p:cTn id="16" dur="2000" fill="hold"/>
                                        <p:tgtEl>
                                          <p:spTgt spid="5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1886"/>
                                        </p:tgtEl>
                                        <p:attrNameLst>
                                          <p:attrName>style.visibility</p:attrName>
                                        </p:attrNameLst>
                                      </p:cBhvr>
                                      <p:to>
                                        <p:strVal val="visible"/>
                                      </p:to>
                                    </p:set>
                                    <p:anim calcmode="lin" valueType="num">
                                      <p:cBhvr additive="base">
                                        <p:cTn id="19" dur="2000" fill="hold"/>
                                        <p:tgtEl>
                                          <p:spTgt spid="101886"/>
                                        </p:tgtEl>
                                        <p:attrNameLst>
                                          <p:attrName>ppt_x</p:attrName>
                                        </p:attrNameLst>
                                      </p:cBhvr>
                                      <p:tavLst>
                                        <p:tav tm="0">
                                          <p:val>
                                            <p:strVal val="#ppt_x"/>
                                          </p:val>
                                        </p:tav>
                                        <p:tav tm="100000">
                                          <p:val>
                                            <p:strVal val="#ppt_x"/>
                                          </p:val>
                                        </p:tav>
                                      </p:tavLst>
                                    </p:anim>
                                    <p:anim calcmode="lin" valueType="num">
                                      <p:cBhvr additive="base">
                                        <p:cTn id="20" dur="2000" fill="hold"/>
                                        <p:tgtEl>
                                          <p:spTgt spid="10188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20"/>
                                        </p:tgtEl>
                                        <p:attrNameLst>
                                          <p:attrName>style.visibility</p:attrName>
                                        </p:attrNameLst>
                                      </p:cBhvr>
                                      <p:to>
                                        <p:strVal val="visible"/>
                                      </p:to>
                                    </p:set>
                                    <p:anim calcmode="lin" valueType="num">
                                      <p:cBhvr additive="base">
                                        <p:cTn id="23" dur="2000" fill="hold"/>
                                        <p:tgtEl>
                                          <p:spTgt spid="520"/>
                                        </p:tgtEl>
                                        <p:attrNameLst>
                                          <p:attrName>ppt_x</p:attrName>
                                        </p:attrNameLst>
                                      </p:cBhvr>
                                      <p:tavLst>
                                        <p:tav tm="0">
                                          <p:val>
                                            <p:strVal val="#ppt_x"/>
                                          </p:val>
                                        </p:tav>
                                        <p:tav tm="100000">
                                          <p:val>
                                            <p:strVal val="#ppt_x"/>
                                          </p:val>
                                        </p:tav>
                                      </p:tavLst>
                                    </p:anim>
                                    <p:anim calcmode="lin" valueType="num">
                                      <p:cBhvr additive="base">
                                        <p:cTn id="24" dur="2000" fill="hold"/>
                                        <p:tgtEl>
                                          <p:spTgt spid="5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1884"/>
                                        </p:tgtEl>
                                        <p:attrNameLst>
                                          <p:attrName>style.visibility</p:attrName>
                                        </p:attrNameLst>
                                      </p:cBhvr>
                                      <p:to>
                                        <p:strVal val="visible"/>
                                      </p:to>
                                    </p:set>
                                    <p:anim calcmode="lin" valueType="num">
                                      <p:cBhvr additive="base">
                                        <p:cTn id="27" dur="2000" fill="hold"/>
                                        <p:tgtEl>
                                          <p:spTgt spid="101884"/>
                                        </p:tgtEl>
                                        <p:attrNameLst>
                                          <p:attrName>ppt_x</p:attrName>
                                        </p:attrNameLst>
                                      </p:cBhvr>
                                      <p:tavLst>
                                        <p:tav tm="0">
                                          <p:val>
                                            <p:strVal val="#ppt_x"/>
                                          </p:val>
                                        </p:tav>
                                        <p:tav tm="100000">
                                          <p:val>
                                            <p:strVal val="#ppt_x"/>
                                          </p:val>
                                        </p:tav>
                                      </p:tavLst>
                                    </p:anim>
                                    <p:anim calcmode="lin" valueType="num">
                                      <p:cBhvr additive="base">
                                        <p:cTn id="28" dur="2000" fill="hold"/>
                                        <p:tgtEl>
                                          <p:spTgt spid="10188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22"/>
                                        </p:tgtEl>
                                        <p:attrNameLst>
                                          <p:attrName>style.visibility</p:attrName>
                                        </p:attrNameLst>
                                      </p:cBhvr>
                                      <p:to>
                                        <p:strVal val="visible"/>
                                      </p:to>
                                    </p:set>
                                    <p:anim calcmode="lin" valueType="num">
                                      <p:cBhvr additive="base">
                                        <p:cTn id="31" dur="2000" fill="hold"/>
                                        <p:tgtEl>
                                          <p:spTgt spid="522"/>
                                        </p:tgtEl>
                                        <p:attrNameLst>
                                          <p:attrName>ppt_x</p:attrName>
                                        </p:attrNameLst>
                                      </p:cBhvr>
                                      <p:tavLst>
                                        <p:tav tm="0">
                                          <p:val>
                                            <p:strVal val="#ppt_x"/>
                                          </p:val>
                                        </p:tav>
                                        <p:tav tm="100000">
                                          <p:val>
                                            <p:strVal val="#ppt_x"/>
                                          </p:val>
                                        </p:tav>
                                      </p:tavLst>
                                    </p:anim>
                                    <p:anim calcmode="lin" valueType="num">
                                      <p:cBhvr additive="base">
                                        <p:cTn id="32" dur="2000" fill="hold"/>
                                        <p:tgtEl>
                                          <p:spTgt spid="52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24"/>
                                        </p:tgtEl>
                                        <p:attrNameLst>
                                          <p:attrName>style.visibility</p:attrName>
                                        </p:attrNameLst>
                                      </p:cBhvr>
                                      <p:to>
                                        <p:strVal val="visible"/>
                                      </p:to>
                                    </p:set>
                                    <p:anim calcmode="lin" valueType="num">
                                      <p:cBhvr additive="base">
                                        <p:cTn id="35" dur="2000" fill="hold"/>
                                        <p:tgtEl>
                                          <p:spTgt spid="524"/>
                                        </p:tgtEl>
                                        <p:attrNameLst>
                                          <p:attrName>ppt_x</p:attrName>
                                        </p:attrNameLst>
                                      </p:cBhvr>
                                      <p:tavLst>
                                        <p:tav tm="0">
                                          <p:val>
                                            <p:strVal val="#ppt_x"/>
                                          </p:val>
                                        </p:tav>
                                        <p:tav tm="100000">
                                          <p:val>
                                            <p:strVal val="#ppt_x"/>
                                          </p:val>
                                        </p:tav>
                                      </p:tavLst>
                                    </p:anim>
                                    <p:anim calcmode="lin" valueType="num">
                                      <p:cBhvr additive="base">
                                        <p:cTn id="36" dur="2000" fill="hold"/>
                                        <p:tgtEl>
                                          <p:spTgt spid="52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525"/>
                                        </p:tgtEl>
                                        <p:attrNameLst>
                                          <p:attrName>style.visibility</p:attrName>
                                        </p:attrNameLst>
                                      </p:cBhvr>
                                      <p:to>
                                        <p:strVal val="visible"/>
                                      </p:to>
                                    </p:set>
                                    <p:anim calcmode="lin" valueType="num">
                                      <p:cBhvr additive="base">
                                        <p:cTn id="39" dur="2000" fill="hold"/>
                                        <p:tgtEl>
                                          <p:spTgt spid="525"/>
                                        </p:tgtEl>
                                        <p:attrNameLst>
                                          <p:attrName>ppt_x</p:attrName>
                                        </p:attrNameLst>
                                      </p:cBhvr>
                                      <p:tavLst>
                                        <p:tav tm="0">
                                          <p:val>
                                            <p:strVal val="#ppt_x"/>
                                          </p:val>
                                        </p:tav>
                                        <p:tav tm="100000">
                                          <p:val>
                                            <p:strVal val="#ppt_x"/>
                                          </p:val>
                                        </p:tav>
                                      </p:tavLst>
                                    </p:anim>
                                    <p:anim calcmode="lin" valueType="num">
                                      <p:cBhvr additive="base">
                                        <p:cTn id="40" dur="2000" fill="hold"/>
                                        <p:tgtEl>
                                          <p:spTgt spid="52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526"/>
                                        </p:tgtEl>
                                        <p:attrNameLst>
                                          <p:attrName>style.visibility</p:attrName>
                                        </p:attrNameLst>
                                      </p:cBhvr>
                                      <p:to>
                                        <p:strVal val="visible"/>
                                      </p:to>
                                    </p:set>
                                    <p:anim calcmode="lin" valueType="num">
                                      <p:cBhvr additive="base">
                                        <p:cTn id="43" dur="2000" fill="hold"/>
                                        <p:tgtEl>
                                          <p:spTgt spid="526"/>
                                        </p:tgtEl>
                                        <p:attrNameLst>
                                          <p:attrName>ppt_x</p:attrName>
                                        </p:attrNameLst>
                                      </p:cBhvr>
                                      <p:tavLst>
                                        <p:tav tm="0">
                                          <p:val>
                                            <p:strVal val="#ppt_x"/>
                                          </p:val>
                                        </p:tav>
                                        <p:tav tm="100000">
                                          <p:val>
                                            <p:strVal val="#ppt_x"/>
                                          </p:val>
                                        </p:tav>
                                      </p:tavLst>
                                    </p:anim>
                                    <p:anim calcmode="lin" valueType="num">
                                      <p:cBhvr additive="base">
                                        <p:cTn id="44" dur="2000" fill="hold"/>
                                        <p:tgtEl>
                                          <p:spTgt spid="52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3" grpId="0"/>
      <p:bldP spid="101884" grpId="0" animBg="1"/>
      <p:bldP spid="518" grpId="0" animBg="1"/>
      <p:bldP spid="520" grpId="0" animBg="1"/>
      <p:bldP spid="101886" grpId="0" animBg="1"/>
      <p:bldP spid="522" grpId="0" animBg="1"/>
      <p:bldP spid="524" grpId="0" animBg="1"/>
      <p:bldP spid="525" grpId="0" animBg="1"/>
      <p:bldP spid="5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31</a:t>
            </a:fld>
            <a:endParaRPr lang="en-PH" sz="1200" b="0" i="0" u="none" strike="noStrike" cap="none">
              <a:solidFill>
                <a:srgbClr val="888888"/>
              </a:solidFill>
              <a:latin typeface="Calibri"/>
              <a:ea typeface="Calibri"/>
              <a:cs typeface="Calibri"/>
              <a:sym typeface="Calibri"/>
            </a:endParaRPr>
          </a:p>
        </p:txBody>
      </p:sp>
      <p:pic>
        <p:nvPicPr>
          <p:cNvPr id="104449" name="Picture 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3635902" y="1491630"/>
            <a:ext cx="5333083" cy="2592288"/>
          </a:xfrm>
          <a:prstGeom prst="rect">
            <a:avLst/>
          </a:prstGeom>
          <a:noFill/>
          <a:ln w="9525">
            <a:noFill/>
            <a:miter lim="800000"/>
            <a:headEnd/>
            <a:tailEnd/>
          </a:ln>
        </p:spPr>
      </p:pic>
      <p:sp>
        <p:nvSpPr>
          <p:cNvPr id="6" name="Rectangle 5"/>
          <p:cNvSpPr/>
          <p:nvPr/>
        </p:nvSpPr>
        <p:spPr>
          <a:xfrm>
            <a:off x="504056"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Nutrition</a:t>
            </a:r>
          </a:p>
        </p:txBody>
      </p:sp>
      <p:sp>
        <p:nvSpPr>
          <p:cNvPr id="7" name="Rectangle 6"/>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8" name="Rectangle 7"/>
          <p:cNvSpPr/>
          <p:nvPr/>
        </p:nvSpPr>
        <p:spPr>
          <a:xfrm>
            <a:off x="539553" y="843558"/>
            <a:ext cx="2965877"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Assessment of Vitamin A Body Stores</a:t>
            </a:r>
          </a:p>
        </p:txBody>
      </p:sp>
      <p:sp>
        <p:nvSpPr>
          <p:cNvPr id="10" name="Rectangle 9"/>
          <p:cNvSpPr/>
          <p:nvPr/>
        </p:nvSpPr>
        <p:spPr>
          <a:xfrm>
            <a:off x="611560" y="1419622"/>
            <a:ext cx="3456384" cy="415498"/>
          </a:xfrm>
          <a:prstGeom prst="rect">
            <a:avLst/>
          </a:prstGeom>
        </p:spPr>
        <p:txBody>
          <a:bodyPr wrap="square">
            <a:spAutoFit/>
          </a:bodyPr>
          <a:lstStyle/>
          <a:p>
            <a:pPr>
              <a:lnSpc>
                <a:spcPct val="150000"/>
              </a:lnSpc>
            </a:pPr>
            <a:r>
              <a:rPr lang="en-US" dirty="0" smtClean="0">
                <a:solidFill>
                  <a:schemeClr val="tx1"/>
                </a:solidFill>
                <a:latin typeface="Times New Roman" pitchFamily="18" charset="0"/>
                <a:cs typeface="Times New Roman" pitchFamily="18" charset="0"/>
              </a:rPr>
              <a:t>a dose of vitamin A </a:t>
            </a:r>
            <a:r>
              <a:rPr lang="en-US" dirty="0" err="1" smtClean="0">
                <a:solidFill>
                  <a:schemeClr val="tx1"/>
                </a:solidFill>
                <a:latin typeface="Times New Roman" pitchFamily="18" charset="0"/>
                <a:cs typeface="Times New Roman" pitchFamily="18" charset="0"/>
              </a:rPr>
              <a:t>labelled</a:t>
            </a:r>
            <a:r>
              <a:rPr lang="en-US" dirty="0" smtClean="0">
                <a:solidFill>
                  <a:schemeClr val="tx1"/>
                </a:solidFill>
                <a:latin typeface="Times New Roman" pitchFamily="18" charset="0"/>
                <a:cs typeface="Times New Roman" pitchFamily="18" charset="0"/>
              </a:rPr>
              <a:t> with Deuterium </a:t>
            </a:r>
          </a:p>
        </p:txBody>
      </p:sp>
      <p:sp>
        <p:nvSpPr>
          <p:cNvPr id="11" name="Rectangle 10"/>
          <p:cNvSpPr/>
          <p:nvPr/>
        </p:nvSpPr>
        <p:spPr>
          <a:xfrm>
            <a:off x="755576" y="2139702"/>
            <a:ext cx="2808312" cy="415498"/>
          </a:xfrm>
          <a:prstGeom prst="rect">
            <a:avLst/>
          </a:prstGeom>
        </p:spPr>
        <p:txBody>
          <a:bodyPr wrap="square">
            <a:spAutoFit/>
          </a:bodyPr>
          <a:lstStyle/>
          <a:p>
            <a:pPr>
              <a:lnSpc>
                <a:spcPct val="150000"/>
              </a:lnSpc>
            </a:pPr>
            <a:r>
              <a:rPr lang="en-US" dirty="0" smtClean="0">
                <a:solidFill>
                  <a:schemeClr val="tx1"/>
                </a:solidFill>
                <a:latin typeface="Times New Roman" pitchFamily="18" charset="0"/>
                <a:cs typeface="Times New Roman" pitchFamily="18" charset="0"/>
              </a:rPr>
              <a:t>analysis by mass spectrometry</a:t>
            </a:r>
          </a:p>
        </p:txBody>
      </p:sp>
      <p:sp>
        <p:nvSpPr>
          <p:cNvPr id="12" name="Rectangle 11"/>
          <p:cNvSpPr/>
          <p:nvPr/>
        </p:nvSpPr>
        <p:spPr>
          <a:xfrm>
            <a:off x="611560" y="2859786"/>
            <a:ext cx="2880320" cy="1384995"/>
          </a:xfrm>
          <a:prstGeom prst="rect">
            <a:avLst/>
          </a:prstGeom>
        </p:spPr>
        <p:txBody>
          <a:bodyPr wrap="square">
            <a:spAutoFit/>
          </a:bodyPr>
          <a:lstStyle/>
          <a:p>
            <a:pPr algn="just">
              <a:lnSpc>
                <a:spcPct val="150000"/>
              </a:lnSpc>
            </a:pPr>
            <a:r>
              <a:rPr lang="en-US" dirty="0" smtClean="0">
                <a:solidFill>
                  <a:schemeClr val="tx1"/>
                </a:solidFill>
                <a:latin typeface="Times New Roman" pitchFamily="18" charset="0"/>
                <a:cs typeface="Times New Roman" pitchFamily="18" charset="0"/>
              </a:rPr>
              <a:t>From measured dose of isotope </a:t>
            </a:r>
            <a:r>
              <a:rPr lang="en-US" dirty="0" err="1" smtClean="0">
                <a:solidFill>
                  <a:schemeClr val="tx1"/>
                </a:solidFill>
                <a:latin typeface="Times New Roman" pitchFamily="18" charset="0"/>
                <a:cs typeface="Times New Roman" pitchFamily="18" charset="0"/>
              </a:rPr>
              <a:t>labelled</a:t>
            </a:r>
            <a:r>
              <a:rPr lang="en-US" dirty="0" smtClean="0">
                <a:solidFill>
                  <a:schemeClr val="tx1"/>
                </a:solidFill>
                <a:latin typeface="Times New Roman" pitchFamily="18" charset="0"/>
                <a:cs typeface="Times New Roman" pitchFamily="18" charset="0"/>
              </a:rPr>
              <a:t> vitamin A, it is possible to calculate the total quantity of exchangeable vitamin A in the body.</a:t>
            </a:r>
            <a:endParaRPr lang="en-US" dirty="0">
              <a:solidFill>
                <a:schemeClr val="tx1"/>
              </a:solidFill>
              <a:latin typeface="Times New Roman" pitchFamily="18" charset="0"/>
              <a:cs typeface="Times New Roman" pitchFamily="18" charset="0"/>
            </a:endParaRPr>
          </a:p>
        </p:txBody>
      </p:sp>
      <p:sp>
        <p:nvSpPr>
          <p:cNvPr id="13" name="Down Arrow 12"/>
          <p:cNvSpPr/>
          <p:nvPr/>
        </p:nvSpPr>
        <p:spPr>
          <a:xfrm>
            <a:off x="1907704" y="1779664"/>
            <a:ext cx="144016" cy="288032"/>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Down Arrow 13"/>
          <p:cNvSpPr/>
          <p:nvPr/>
        </p:nvSpPr>
        <p:spPr>
          <a:xfrm>
            <a:off x="1907704" y="2643759"/>
            <a:ext cx="144016" cy="288032"/>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32</a:t>
            </a:fld>
            <a:endParaRPr lang="en-PH" sz="1200" b="0" i="0" u="none" strike="noStrike" cap="none">
              <a:solidFill>
                <a:srgbClr val="888888"/>
              </a:solidFill>
              <a:latin typeface="Calibri"/>
              <a:ea typeface="Calibri"/>
              <a:cs typeface="Calibri"/>
              <a:sym typeface="Calibri"/>
            </a:endParaRPr>
          </a:p>
        </p:txBody>
      </p:sp>
      <p:sp>
        <p:nvSpPr>
          <p:cNvPr id="5" name="Rectangle 4"/>
          <p:cNvSpPr/>
          <p:nvPr/>
        </p:nvSpPr>
        <p:spPr>
          <a:xfrm>
            <a:off x="504056"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Nutrition</a:t>
            </a:r>
          </a:p>
        </p:txBody>
      </p:sp>
      <p:sp>
        <p:nvSpPr>
          <p:cNvPr id="6" name="Rectangle 5"/>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7" name="Rectangle 6"/>
          <p:cNvSpPr/>
          <p:nvPr/>
        </p:nvSpPr>
        <p:spPr>
          <a:xfrm>
            <a:off x="539552" y="843558"/>
            <a:ext cx="3754554"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Determining the amount of fat in the human body</a:t>
            </a:r>
          </a:p>
        </p:txBody>
      </p:sp>
      <p:sp>
        <p:nvSpPr>
          <p:cNvPr id="9" name="Rectangle 8"/>
          <p:cNvSpPr/>
          <p:nvPr/>
        </p:nvSpPr>
        <p:spPr>
          <a:xfrm>
            <a:off x="539552" y="1347618"/>
            <a:ext cx="936104" cy="307777"/>
          </a:xfrm>
          <a:prstGeom prst="rect">
            <a:avLst/>
          </a:prstGeom>
        </p:spPr>
        <p:txBody>
          <a:bodyPr wrap="square">
            <a:spAutoFit/>
          </a:bodyPr>
          <a:lstStyle/>
          <a:p>
            <a:r>
              <a:rPr lang="en-US" dirty="0" smtClean="0">
                <a:solidFill>
                  <a:srgbClr val="002060"/>
                </a:solidFill>
                <a:latin typeface="Times New Roman" pitchFamily="18" charset="0"/>
                <a:cs typeface="Times New Roman" pitchFamily="18" charset="0"/>
              </a:rPr>
              <a:t>fat mass</a:t>
            </a:r>
            <a:endParaRPr lang="en-US" dirty="0">
              <a:solidFill>
                <a:srgbClr val="002060"/>
              </a:solidFill>
              <a:latin typeface="Times New Roman" pitchFamily="18" charset="0"/>
              <a:cs typeface="Times New Roman" pitchFamily="18" charset="0"/>
            </a:endParaRPr>
          </a:p>
        </p:txBody>
      </p:sp>
      <p:sp>
        <p:nvSpPr>
          <p:cNvPr id="10" name="Rectangle 9"/>
          <p:cNvSpPr/>
          <p:nvPr/>
        </p:nvSpPr>
        <p:spPr>
          <a:xfrm>
            <a:off x="539552" y="1707658"/>
            <a:ext cx="1224136" cy="307777"/>
          </a:xfrm>
          <a:prstGeom prst="rect">
            <a:avLst/>
          </a:prstGeom>
        </p:spPr>
        <p:txBody>
          <a:bodyPr wrap="square">
            <a:spAutoFit/>
          </a:bodyPr>
          <a:lstStyle/>
          <a:p>
            <a:r>
              <a:rPr lang="en-US" dirty="0" smtClean="0">
                <a:solidFill>
                  <a:srgbClr val="002060"/>
                </a:solidFill>
                <a:latin typeface="Times New Roman" pitchFamily="18" charset="0"/>
                <a:cs typeface="Times New Roman" pitchFamily="18" charset="0"/>
              </a:rPr>
              <a:t>fat-free mass</a:t>
            </a:r>
            <a:endParaRPr lang="en-US" dirty="0">
              <a:solidFill>
                <a:srgbClr val="002060"/>
              </a:solidFill>
              <a:latin typeface="Times New Roman" pitchFamily="18" charset="0"/>
              <a:cs typeface="Times New Roman" pitchFamily="18" charset="0"/>
            </a:endParaRPr>
          </a:p>
        </p:txBody>
      </p:sp>
      <p:cxnSp>
        <p:nvCxnSpPr>
          <p:cNvPr id="12" name="Straight Arrow Connector 11"/>
          <p:cNvCxnSpPr/>
          <p:nvPr/>
        </p:nvCxnSpPr>
        <p:spPr>
          <a:xfrm>
            <a:off x="1331640" y="149163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19672" y="1895103"/>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67744" y="1707658"/>
            <a:ext cx="1226618" cy="307777"/>
          </a:xfrm>
          <a:prstGeom prst="rect">
            <a:avLst/>
          </a:prstGeom>
        </p:spPr>
        <p:txBody>
          <a:bodyPr wrap="none">
            <a:spAutoFit/>
          </a:bodyPr>
          <a:lstStyle/>
          <a:p>
            <a:r>
              <a:rPr lang="en-US" dirty="0" smtClean="0">
                <a:solidFill>
                  <a:srgbClr val="002060"/>
                </a:solidFill>
                <a:latin typeface="Times New Roman" pitchFamily="18" charset="0"/>
                <a:cs typeface="Times New Roman" pitchFamily="18" charset="0"/>
              </a:rPr>
              <a:t>73–80% water</a:t>
            </a:r>
            <a:endParaRPr lang="en-US" dirty="0">
              <a:solidFill>
                <a:srgbClr val="002060"/>
              </a:solidFill>
              <a:latin typeface="Times New Roman" pitchFamily="18" charset="0"/>
              <a:cs typeface="Times New Roman" pitchFamily="18" charset="0"/>
            </a:endParaRPr>
          </a:p>
        </p:txBody>
      </p:sp>
      <p:sp>
        <p:nvSpPr>
          <p:cNvPr id="16" name="Rectangle 15"/>
          <p:cNvSpPr/>
          <p:nvPr/>
        </p:nvSpPr>
        <p:spPr>
          <a:xfrm>
            <a:off x="2051727" y="1327873"/>
            <a:ext cx="893193" cy="307777"/>
          </a:xfrm>
          <a:prstGeom prst="rect">
            <a:avLst/>
          </a:prstGeom>
        </p:spPr>
        <p:txBody>
          <a:bodyPr wrap="none">
            <a:spAutoFit/>
          </a:bodyPr>
          <a:lstStyle/>
          <a:p>
            <a:r>
              <a:rPr lang="en-US" dirty="0" smtClean="0">
                <a:solidFill>
                  <a:srgbClr val="002060"/>
                </a:solidFill>
                <a:latin typeface="Times New Roman" pitchFamily="18" charset="0"/>
                <a:cs typeface="Times New Roman" pitchFamily="18" charset="0"/>
              </a:rPr>
              <a:t>No  water</a:t>
            </a:r>
            <a:endParaRPr lang="en-US" dirty="0">
              <a:solidFill>
                <a:srgbClr val="002060"/>
              </a:solidFill>
              <a:latin typeface="Times New Roman" pitchFamily="18" charset="0"/>
              <a:cs typeface="Times New Roman" pitchFamily="18" charset="0"/>
            </a:endParaRPr>
          </a:p>
        </p:txBody>
      </p:sp>
      <p:sp>
        <p:nvSpPr>
          <p:cNvPr id="17" name="Rectangle 16"/>
          <p:cNvSpPr/>
          <p:nvPr/>
        </p:nvSpPr>
        <p:spPr>
          <a:xfrm>
            <a:off x="611560" y="2211714"/>
            <a:ext cx="2736304" cy="307777"/>
          </a:xfrm>
          <a:prstGeom prst="rect">
            <a:avLst/>
          </a:prstGeom>
        </p:spPr>
        <p:txBody>
          <a:bodyPr wrap="square">
            <a:spAutoFit/>
          </a:bodyPr>
          <a:lstStyle/>
          <a:p>
            <a:r>
              <a:rPr lang="en-US" dirty="0" smtClean="0">
                <a:solidFill>
                  <a:srgbClr val="002060"/>
                </a:solidFill>
                <a:latin typeface="Times New Roman" pitchFamily="18" charset="0"/>
                <a:cs typeface="Times New Roman" pitchFamily="18" charset="0"/>
              </a:rPr>
              <a:t>total body water measurement</a:t>
            </a:r>
            <a:endParaRPr lang="en-US" dirty="0">
              <a:solidFill>
                <a:srgbClr val="002060"/>
              </a:solidFill>
              <a:latin typeface="Times New Roman" pitchFamily="18" charset="0"/>
              <a:cs typeface="Times New Roman" pitchFamily="18" charset="0"/>
            </a:endParaRPr>
          </a:p>
        </p:txBody>
      </p:sp>
      <p:sp>
        <p:nvSpPr>
          <p:cNvPr id="18" name="Rectangle 17"/>
          <p:cNvSpPr/>
          <p:nvPr/>
        </p:nvSpPr>
        <p:spPr>
          <a:xfrm>
            <a:off x="2915816" y="2067698"/>
            <a:ext cx="1489510" cy="307777"/>
          </a:xfrm>
          <a:prstGeom prst="rect">
            <a:avLst/>
          </a:prstGeom>
        </p:spPr>
        <p:txBody>
          <a:bodyPr wrap="none">
            <a:spAutoFit/>
          </a:bodyPr>
          <a:lstStyle/>
          <a:p>
            <a:r>
              <a:rPr lang="en-US" b="1" dirty="0" smtClean="0">
                <a:solidFill>
                  <a:schemeClr val="bg2"/>
                </a:solidFill>
                <a:latin typeface="Times New Roman" pitchFamily="18" charset="0"/>
                <a:cs typeface="Times New Roman" pitchFamily="18" charset="0"/>
              </a:rPr>
              <a:t>hydration factor.</a:t>
            </a:r>
            <a:endParaRPr lang="en-US" b="1" dirty="0">
              <a:solidFill>
                <a:schemeClr val="bg2"/>
              </a:solidFill>
              <a:latin typeface="Times New Roman" pitchFamily="18" charset="0"/>
              <a:cs typeface="Times New Roman" pitchFamily="18" charset="0"/>
            </a:endParaRPr>
          </a:p>
        </p:txBody>
      </p:sp>
      <p:cxnSp>
        <p:nvCxnSpPr>
          <p:cNvPr id="19" name="Straight Arrow Connector 18"/>
          <p:cNvCxnSpPr/>
          <p:nvPr/>
        </p:nvCxnSpPr>
        <p:spPr>
          <a:xfrm>
            <a:off x="2987824" y="2355726"/>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00000" y="2211714"/>
            <a:ext cx="1196161" cy="307777"/>
          </a:xfrm>
          <a:prstGeom prst="rect">
            <a:avLst/>
          </a:prstGeom>
        </p:spPr>
        <p:txBody>
          <a:bodyPr wrap="none">
            <a:spAutoFit/>
          </a:bodyPr>
          <a:lstStyle/>
          <a:p>
            <a:r>
              <a:rPr lang="en-US" dirty="0" smtClean="0">
                <a:solidFill>
                  <a:srgbClr val="002060"/>
                </a:solidFill>
                <a:latin typeface="Times New Roman" pitchFamily="18" charset="0"/>
                <a:cs typeface="Times New Roman" pitchFamily="18" charset="0"/>
              </a:rPr>
              <a:t>amount of fat </a:t>
            </a:r>
            <a:endParaRPr lang="en-US" dirty="0"/>
          </a:p>
        </p:txBody>
      </p:sp>
      <p:pic>
        <p:nvPicPr>
          <p:cNvPr id="542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5656" y="2666206"/>
            <a:ext cx="5934075"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33</a:t>
            </a:fld>
            <a:endParaRPr lang="en-PH" sz="1200" b="0" i="0" u="none" strike="noStrike" cap="none">
              <a:solidFill>
                <a:srgbClr val="888888"/>
              </a:solidFill>
              <a:latin typeface="Calibri"/>
              <a:ea typeface="Calibri"/>
              <a:cs typeface="Calibri"/>
              <a:sym typeface="Calibri"/>
            </a:endParaRPr>
          </a:p>
        </p:txBody>
      </p:sp>
      <p:sp>
        <p:nvSpPr>
          <p:cNvPr id="5" name="Rectangle 4"/>
          <p:cNvSpPr/>
          <p:nvPr/>
        </p:nvSpPr>
        <p:spPr>
          <a:xfrm>
            <a:off x="395536" y="987574"/>
            <a:ext cx="4572000" cy="376834"/>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Pharmaceutical</a:t>
            </a:r>
          </a:p>
        </p:txBody>
      </p:sp>
      <p:sp>
        <p:nvSpPr>
          <p:cNvPr id="6" name="Rectangle 5"/>
          <p:cNvSpPr/>
          <p:nvPr/>
        </p:nvSpPr>
        <p:spPr>
          <a:xfrm>
            <a:off x="755576" y="1400572"/>
            <a:ext cx="1656184" cy="415498"/>
          </a:xfrm>
          <a:prstGeom prst="rect">
            <a:avLst/>
          </a:prstGeom>
          <a:solidFill>
            <a:schemeClr val="bg2">
              <a:lumMod val="20000"/>
              <a:lumOff val="8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Deuterated drugs</a:t>
            </a:r>
          </a:p>
        </p:txBody>
      </p:sp>
      <p:sp>
        <p:nvSpPr>
          <p:cNvPr id="7" name="Rectangle 6"/>
          <p:cNvSpPr/>
          <p:nvPr/>
        </p:nvSpPr>
        <p:spPr>
          <a:xfrm>
            <a:off x="971600" y="1851670"/>
            <a:ext cx="2448272" cy="415498"/>
          </a:xfrm>
          <a:prstGeom prst="rect">
            <a:avLst/>
          </a:prstGeom>
          <a:solidFill>
            <a:schemeClr val="bg2">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Deuterated Internal Standard</a:t>
            </a:r>
          </a:p>
        </p:txBody>
      </p:sp>
      <p:sp>
        <p:nvSpPr>
          <p:cNvPr id="9" name="Rectangle 8"/>
          <p:cNvSpPr/>
          <p:nvPr/>
        </p:nvSpPr>
        <p:spPr>
          <a:xfrm>
            <a:off x="432048"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pharmaceutical</a:t>
            </a:r>
          </a:p>
        </p:txBody>
      </p:sp>
      <p:sp>
        <p:nvSpPr>
          <p:cNvPr id="10" name="Rectangle 9"/>
          <p:cNvSpPr/>
          <p:nvPr/>
        </p:nvSpPr>
        <p:spPr>
          <a:xfrm>
            <a:off x="395536"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11" name="Rectangle 10"/>
          <p:cNvSpPr/>
          <p:nvPr/>
        </p:nvSpPr>
        <p:spPr>
          <a:xfrm>
            <a:off x="1187624" y="2344053"/>
            <a:ext cx="3168352" cy="415498"/>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285750" indent="-285750">
              <a:lnSpc>
                <a:spcPct val="150000"/>
              </a:lnSpc>
            </a:pPr>
            <a:r>
              <a:rPr lang="en-US" dirty="0" smtClean="0">
                <a:solidFill>
                  <a:schemeClr val="bg1"/>
                </a:solidFill>
                <a:latin typeface="Times New Roman" pitchFamily="18" charset="0"/>
                <a:cs typeface="Times New Roman" pitchFamily="18" charset="0"/>
              </a:rPr>
              <a:t>Thermo-stabilization of biomolecules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4"/>
            <a:ext cx="8496944" cy="1046440"/>
          </a:xfrm>
          <a:prstGeom prst="rect">
            <a:avLst/>
          </a:prstGeom>
        </p:spPr>
        <p:txBody>
          <a:bodyPr wrap="square">
            <a:spAutoFit/>
          </a:bodyPr>
          <a:lstStyle/>
          <a:p>
            <a:r>
              <a:rPr lang="en-US" sz="2000" b="1" dirty="0">
                <a:solidFill>
                  <a:srgbClr val="002060"/>
                </a:solidFill>
                <a:latin typeface="Times New Roman" pitchFamily="18" charset="0"/>
                <a:cs typeface="Times New Roman" pitchFamily="18" charset="0"/>
              </a:rPr>
              <a:t>Non-nuclear Application of Heavy water and Deuterium</a:t>
            </a:r>
            <a:endParaRPr lang="en" sz="2000" b="1" dirty="0">
              <a:solidFill>
                <a:srgbClr val="002060"/>
              </a:solidFill>
              <a:latin typeface="Times New Roman" pitchFamily="18" charset="0"/>
              <a:cs typeface="Times New Roman" pitchFamily="18" charset="0"/>
              <a:sym typeface="Arial Black"/>
            </a:endParaRPr>
          </a:p>
          <a:p>
            <a:r>
              <a:rPr lang="en-US" sz="1800" dirty="0" smtClean="0">
                <a:solidFill>
                  <a:srgbClr val="002060"/>
                </a:solidFill>
                <a:latin typeface="Times New Roman" pitchFamily="18" charset="0"/>
                <a:cs typeface="Times New Roman" pitchFamily="18" charset="0"/>
              </a:rPr>
              <a:t>pharmaceutical</a:t>
            </a:r>
          </a:p>
          <a:p>
            <a:pPr lvl="0"/>
            <a:endParaRPr lang="en-US" sz="2400" b="1" dirty="0" smtClean="0">
              <a:solidFill>
                <a:srgbClr val="002060"/>
              </a:solidFill>
              <a:latin typeface="Times New Roman" pitchFamily="18" charset="0"/>
              <a:cs typeface="Times New Roman" pitchFamily="18" charset="0"/>
              <a:sym typeface="Arial Black"/>
            </a:endParaRPr>
          </a:p>
        </p:txBody>
      </p:sp>
      <p:sp>
        <p:nvSpPr>
          <p:cNvPr id="8" name="Rectangle 7"/>
          <p:cNvSpPr/>
          <p:nvPr/>
        </p:nvSpPr>
        <p:spPr>
          <a:xfrm>
            <a:off x="539552" y="915566"/>
            <a:ext cx="1417376"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Deuterated drugs</a:t>
            </a:r>
          </a:p>
        </p:txBody>
      </p:sp>
      <p:sp>
        <p:nvSpPr>
          <p:cNvPr id="9" name="Rectangle 8"/>
          <p:cNvSpPr/>
          <p:nvPr/>
        </p:nvSpPr>
        <p:spPr>
          <a:xfrm>
            <a:off x="611560" y="1419626"/>
            <a:ext cx="7848872" cy="1708160"/>
          </a:xfrm>
          <a:prstGeom prst="rect">
            <a:avLst/>
          </a:prstGeom>
        </p:spPr>
        <p:txBody>
          <a:bodyPr wrap="square">
            <a:spAutoFit/>
          </a:bodyPr>
          <a:lstStyle/>
          <a:p>
            <a:pPr marL="180975" indent="-180975" algn="just">
              <a:lnSpc>
                <a:spcPct val="150000"/>
              </a:lnSpc>
              <a:buFont typeface="Arial" pitchFamily="34" charset="0"/>
              <a:buChar char="•"/>
            </a:pPr>
            <a:r>
              <a:rPr lang="en-US" dirty="0" smtClean="0">
                <a:latin typeface="Times New Roman" pitchFamily="18" charset="0"/>
                <a:cs typeface="Times New Roman" pitchFamily="18" charset="0"/>
              </a:rPr>
              <a:t>Since deuterium and </a:t>
            </a:r>
            <a:r>
              <a:rPr lang="en-US" dirty="0" err="1" smtClean="0">
                <a:latin typeface="Times New Roman" pitchFamily="18" charset="0"/>
                <a:cs typeface="Times New Roman" pitchFamily="18" charset="0"/>
              </a:rPr>
              <a:t>protium</a:t>
            </a:r>
            <a:r>
              <a:rPr lang="en-US" dirty="0" smtClean="0">
                <a:latin typeface="Times New Roman" pitchFamily="18" charset="0"/>
                <a:cs typeface="Times New Roman" pitchFamily="18" charset="0"/>
              </a:rPr>
              <a:t> have very similar chemical properties, deuterium can substitute for </a:t>
            </a:r>
            <a:r>
              <a:rPr lang="en-US" dirty="0" err="1" smtClean="0">
                <a:latin typeface="Times New Roman" pitchFamily="18" charset="0"/>
                <a:cs typeface="Times New Roman" pitchFamily="18" charset="0"/>
              </a:rPr>
              <a:t>protium</a:t>
            </a:r>
            <a:r>
              <a:rPr lang="en-US" dirty="0" smtClean="0">
                <a:latin typeface="Times New Roman" pitchFamily="18" charset="0"/>
                <a:cs typeface="Times New Roman" pitchFamily="18" charset="0"/>
              </a:rPr>
              <a:t> in the manufacture of certain drugs and deuterium does not materially alter the drug’s therapeutic benefits.</a:t>
            </a:r>
          </a:p>
          <a:p>
            <a:pPr marL="180975" indent="-180975" algn="just">
              <a:lnSpc>
                <a:spcPct val="150000"/>
              </a:lnSpc>
              <a:buFont typeface="Arial" pitchFamily="34" charset="0"/>
              <a:buChar char="•"/>
            </a:pPr>
            <a:r>
              <a:rPr lang="en-US" dirty="0" smtClean="0">
                <a:latin typeface="Times New Roman" pitchFamily="18" charset="0"/>
                <a:cs typeface="Times New Roman" pitchFamily="18" charset="0"/>
              </a:rPr>
              <a:t>The Deuterium atom (D) can slow the rate at which the body metabolizes drugs and allows for </a:t>
            </a:r>
            <a:r>
              <a:rPr lang="en-US" dirty="0" smtClean="0">
                <a:solidFill>
                  <a:schemeClr val="tx1"/>
                </a:solidFill>
                <a:latin typeface="Times New Roman" pitchFamily="18" charset="0"/>
                <a:cs typeface="Times New Roman" pitchFamily="18" charset="0"/>
              </a:rPr>
              <a:t>longer effective benefit, smaller frequent doses and fewer side effects </a:t>
            </a:r>
            <a:r>
              <a:rPr lang="en-US" dirty="0" smtClean="0">
                <a:latin typeface="Times New Roman" pitchFamily="18" charset="0"/>
                <a:cs typeface="Times New Roman" pitchFamily="18" charset="0"/>
              </a:rPr>
              <a:t>of the drug.</a:t>
            </a:r>
          </a:p>
        </p:txBody>
      </p:sp>
      <p:pic>
        <p:nvPicPr>
          <p:cNvPr id="11" name="Picture 10" descr="bigstock-Medicine-Pills-52148695.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7308304" y="3867894"/>
            <a:ext cx="1584176" cy="1056306"/>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34</a:t>
            </a:fld>
            <a:endParaRPr lang="en-PH"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 name="Shape 102"/>
          <p:cNvSpPr/>
          <p:nvPr/>
        </p:nvSpPr>
        <p:spPr>
          <a:xfrm>
            <a:off x="5" y="1059582"/>
            <a:ext cx="9156849" cy="408391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 name="Shape 82"/>
          <p:cNvSpPr txBox="1"/>
          <p:nvPr/>
        </p:nvSpPr>
        <p:spPr>
          <a:xfrm>
            <a:off x="683568" y="843562"/>
            <a:ext cx="6987156" cy="670855"/>
          </a:xfrm>
          <a:prstGeom prst="rect">
            <a:avLst/>
          </a:prstGeom>
          <a:noFill/>
          <a:ln>
            <a:noFill/>
          </a:ln>
        </p:spPr>
        <p:txBody>
          <a:bodyPr lIns="91425" tIns="91425" rIns="91425" bIns="91425" anchor="t" anchorCtr="0">
            <a:noAutofit/>
          </a:bodyPr>
          <a:lstStyle/>
          <a:p>
            <a:pPr lvl="0"/>
            <a:r>
              <a:rPr lang="en" b="1" dirty="0">
                <a:solidFill>
                  <a:srgbClr val="002060"/>
                </a:solidFill>
                <a:latin typeface="Times New Roman" pitchFamily="18" charset="0"/>
                <a:ea typeface="Arial Black"/>
                <a:cs typeface="Times New Roman" pitchFamily="18" charset="0"/>
                <a:sym typeface="Arial Black"/>
              </a:rPr>
              <a:t>Patent Trends: </a:t>
            </a:r>
            <a:r>
              <a:rPr lang="en" dirty="0">
                <a:solidFill>
                  <a:srgbClr val="002060"/>
                </a:solidFill>
                <a:latin typeface="Times New Roman" pitchFamily="18" charset="0"/>
                <a:ea typeface="Arial Black"/>
                <a:cs typeface="Times New Roman" pitchFamily="18" charset="0"/>
                <a:sym typeface="Arial Black"/>
              </a:rPr>
              <a:t>Deuterated Drugs</a:t>
            </a:r>
          </a:p>
          <a:p>
            <a:pPr lvl="0"/>
            <a:r>
              <a:rPr lang="en" dirty="0">
                <a:solidFill>
                  <a:srgbClr val="002060"/>
                </a:solidFill>
                <a:latin typeface="Times New Roman" pitchFamily="18" charset="0"/>
                <a:ea typeface="Arial Black"/>
                <a:cs typeface="Times New Roman" pitchFamily="18" charset="0"/>
                <a:sym typeface="Arial Black"/>
              </a:rPr>
              <a:t>Number of Patents during </a:t>
            </a:r>
            <a:r>
              <a:rPr lang="en" dirty="0" smtClean="0">
                <a:solidFill>
                  <a:srgbClr val="002060"/>
                </a:solidFill>
                <a:latin typeface="Times New Roman" pitchFamily="18" charset="0"/>
                <a:ea typeface="Arial Black"/>
                <a:cs typeface="Times New Roman" pitchFamily="18" charset="0"/>
                <a:sym typeface="Arial Black"/>
              </a:rPr>
              <a:t>1971-2014</a:t>
            </a:r>
            <a:endParaRPr lang="en" dirty="0">
              <a:solidFill>
                <a:srgbClr val="002060"/>
              </a:solidFill>
              <a:latin typeface="Times New Roman" pitchFamily="18" charset="0"/>
              <a:ea typeface="Arial Black"/>
              <a:cs typeface="Times New Roman" pitchFamily="18" charset="0"/>
              <a:sym typeface="Arial Black"/>
            </a:endParaRP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35</a:t>
            </a:fld>
            <a:endParaRPr lang="en-PH" sz="1200" b="0" i="0" u="none" strike="noStrike" cap="none">
              <a:solidFill>
                <a:srgbClr val="888888"/>
              </a:solidFill>
              <a:latin typeface="Calibri"/>
              <a:ea typeface="Calibri"/>
              <a:cs typeface="Calibri"/>
              <a:sym typeface="Calibri"/>
            </a:endParaRPr>
          </a:p>
        </p:txBody>
      </p:sp>
      <p:graphicFrame>
        <p:nvGraphicFramePr>
          <p:cNvPr id="7" name="Chart 6"/>
          <p:cNvGraphicFramePr>
            <a:graphicFrameLocks/>
          </p:cNvGraphicFramePr>
          <p:nvPr>
            <p:extLst>
              <p:ext uri="{D42A27DB-BD31-4B8C-83A1-F6EECF244321}">
                <p14:modId xmlns="" xmlns:p14="http://schemas.microsoft.com/office/powerpoint/2010/main" val="1319470286"/>
              </p:ext>
            </p:extLst>
          </p:nvPr>
        </p:nvGraphicFramePr>
        <p:xfrm>
          <a:off x="1393749" y="1635646"/>
          <a:ext cx="62769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95536"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2" name="Rectangle 1"/>
          <p:cNvSpPr/>
          <p:nvPr/>
        </p:nvSpPr>
        <p:spPr>
          <a:xfrm>
            <a:off x="755576" y="339502"/>
            <a:ext cx="1282723" cy="415498"/>
          </a:xfrm>
          <a:prstGeom prst="rect">
            <a:avLst/>
          </a:prstGeom>
        </p:spPr>
        <p:txBody>
          <a:bodyPr wrap="none">
            <a:spAutoFit/>
          </a:bodyPr>
          <a:lstStyle/>
          <a:p>
            <a:pPr marL="285750" indent="-285750">
              <a:lnSpc>
                <a:spcPct val="150000"/>
              </a:lnSpc>
            </a:pPr>
            <a:r>
              <a:rPr lang="en-US" dirty="0">
                <a:solidFill>
                  <a:srgbClr val="002060"/>
                </a:solidFill>
                <a:latin typeface="Times New Roman" pitchFamily="18" charset="0"/>
                <a:cs typeface="Times New Roman" pitchFamily="18" charset="0"/>
              </a:rPr>
              <a:t>pharmaceutical</a:t>
            </a:r>
          </a:p>
        </p:txBody>
      </p:sp>
      <p:sp>
        <p:nvSpPr>
          <p:cNvPr id="3" name="Left Brace 2"/>
          <p:cNvSpPr/>
          <p:nvPr/>
        </p:nvSpPr>
        <p:spPr>
          <a:xfrm rot="5400000">
            <a:off x="3692816" y="1597932"/>
            <a:ext cx="684294" cy="369151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3316655">
            <a:off x="6253782" y="1700295"/>
            <a:ext cx="274399" cy="189664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76200">
                <a:solidFill>
                  <a:schemeClr val="tx1"/>
                </a:solidFill>
              </a:ln>
            </a:endParaRPr>
          </a:p>
        </p:txBody>
      </p:sp>
    </p:spTree>
    <p:extLst>
      <p:ext uri="{BB962C8B-B14F-4D97-AF65-F5344CB8AC3E}">
        <p14:creationId xmlns="" xmlns:p14="http://schemas.microsoft.com/office/powerpoint/2010/main" val="9944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8" name="Shape 102"/>
          <p:cNvSpPr/>
          <p:nvPr/>
        </p:nvSpPr>
        <p:spPr>
          <a:xfrm>
            <a:off x="6" y="1059582"/>
            <a:ext cx="9143999" cy="408391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 name="Shape 82"/>
          <p:cNvSpPr txBox="1"/>
          <p:nvPr/>
        </p:nvSpPr>
        <p:spPr>
          <a:xfrm>
            <a:off x="539552" y="699546"/>
            <a:ext cx="6987156" cy="670855"/>
          </a:xfrm>
          <a:prstGeom prst="rect">
            <a:avLst/>
          </a:prstGeom>
          <a:noFill/>
          <a:ln>
            <a:noFill/>
          </a:ln>
        </p:spPr>
        <p:txBody>
          <a:bodyPr lIns="91425" tIns="91425" rIns="91425" bIns="91425" anchor="t" anchorCtr="0">
            <a:noAutofit/>
          </a:bodyPr>
          <a:lstStyle/>
          <a:p>
            <a:pPr lvl="0"/>
            <a:r>
              <a:rPr lang="en" b="1" dirty="0">
                <a:solidFill>
                  <a:srgbClr val="002060"/>
                </a:solidFill>
                <a:latin typeface="Times New Roman" pitchFamily="18" charset="0"/>
                <a:ea typeface="Arial Black"/>
                <a:cs typeface="Times New Roman" pitchFamily="18" charset="0"/>
                <a:sym typeface="Arial Black"/>
              </a:rPr>
              <a:t>Patenting Countries: </a:t>
            </a:r>
            <a:r>
              <a:rPr lang="en" dirty="0">
                <a:solidFill>
                  <a:srgbClr val="002060"/>
                </a:solidFill>
                <a:latin typeface="Times New Roman" pitchFamily="18" charset="0"/>
                <a:ea typeface="Arial Black"/>
                <a:cs typeface="Times New Roman" pitchFamily="18" charset="0"/>
                <a:sym typeface="Arial Black"/>
              </a:rPr>
              <a:t>Deuterated Drugs</a:t>
            </a:r>
          </a:p>
          <a:p>
            <a:pPr lvl="0"/>
            <a:r>
              <a:rPr lang="en" dirty="0">
                <a:solidFill>
                  <a:srgbClr val="002060"/>
                </a:solidFill>
                <a:latin typeface="Times New Roman" pitchFamily="18" charset="0"/>
                <a:ea typeface="Arial Black"/>
                <a:cs typeface="Times New Roman" pitchFamily="18" charset="0"/>
                <a:sym typeface="Arial Black"/>
              </a:rPr>
              <a:t>Number of Patents produced by countries</a:t>
            </a:r>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36</a:t>
            </a:fld>
            <a:endParaRPr lang="en-PH" sz="1200" b="0" i="0" u="none" strike="noStrike" cap="none">
              <a:solidFill>
                <a:srgbClr val="888888"/>
              </a:solidFill>
              <a:latin typeface="Calibri"/>
              <a:ea typeface="Calibri"/>
              <a:cs typeface="Calibri"/>
              <a:sym typeface="Calibri"/>
            </a:endParaRPr>
          </a:p>
        </p:txBody>
      </p:sp>
      <p:sp>
        <p:nvSpPr>
          <p:cNvPr id="2" name="Rectangle 1"/>
          <p:cNvSpPr/>
          <p:nvPr/>
        </p:nvSpPr>
        <p:spPr>
          <a:xfrm>
            <a:off x="323528" y="40351"/>
            <a:ext cx="8712968" cy="1046440"/>
          </a:xfrm>
          <a:prstGeom prst="rect">
            <a:avLst/>
          </a:prstGeom>
        </p:spPr>
        <p:txBody>
          <a:bodyPr wrap="square">
            <a:spAutoFit/>
          </a:bodyPr>
          <a:lstStyle/>
          <a:p>
            <a:r>
              <a:rPr lang="en-US" sz="2000" b="1" dirty="0">
                <a:solidFill>
                  <a:srgbClr val="002060"/>
                </a:solidFill>
                <a:latin typeface="Times New Roman" pitchFamily="18" charset="0"/>
                <a:cs typeface="Times New Roman" pitchFamily="18" charset="0"/>
              </a:rPr>
              <a:t>Non-nuclear Application of Heavy water and Deuterium</a:t>
            </a:r>
            <a:endParaRPr lang="en" sz="2000" b="1" dirty="0">
              <a:solidFill>
                <a:srgbClr val="002060"/>
              </a:solidFill>
              <a:latin typeface="Times New Roman" pitchFamily="18" charset="0"/>
              <a:cs typeface="Times New Roman" pitchFamily="18" charset="0"/>
              <a:sym typeface="Arial Black"/>
            </a:endParaRPr>
          </a:p>
          <a:p>
            <a:r>
              <a:rPr lang="en-US" sz="1800" dirty="0" smtClean="0">
                <a:solidFill>
                  <a:srgbClr val="002060"/>
                </a:solidFill>
                <a:latin typeface="Times New Roman" pitchFamily="18" charset="0"/>
                <a:cs typeface="Times New Roman" pitchFamily="18" charset="0"/>
              </a:rPr>
              <a:t>pharmaceutical</a:t>
            </a:r>
            <a:endParaRPr lang="en-US" sz="1800" dirty="0">
              <a:solidFill>
                <a:srgbClr val="002060"/>
              </a:solidFill>
              <a:latin typeface="Times New Roman" pitchFamily="18" charset="0"/>
              <a:cs typeface="Times New Roman" pitchFamily="18" charset="0"/>
            </a:endParaRPr>
          </a:p>
          <a:p>
            <a:pPr lvl="0"/>
            <a:endParaRPr lang="en-US" sz="2400" b="1" dirty="0">
              <a:solidFill>
                <a:srgbClr val="002060"/>
              </a:solidFill>
              <a:latin typeface="Times New Roman" pitchFamily="18" charset="0"/>
              <a:cs typeface="Times New Roman" pitchFamily="18" charset="0"/>
              <a:sym typeface="Arial Black"/>
            </a:endParaRPr>
          </a:p>
        </p:txBody>
      </p:sp>
      <p:graphicFrame>
        <p:nvGraphicFramePr>
          <p:cNvPr id="12" name="Chart 11"/>
          <p:cNvGraphicFramePr>
            <a:graphicFrameLocks/>
          </p:cNvGraphicFramePr>
          <p:nvPr>
            <p:extLst>
              <p:ext uri="{D42A27DB-BD31-4B8C-83A1-F6EECF244321}">
                <p14:modId xmlns="" xmlns:p14="http://schemas.microsoft.com/office/powerpoint/2010/main" val="242463934"/>
              </p:ext>
            </p:extLst>
          </p:nvPr>
        </p:nvGraphicFramePr>
        <p:xfrm>
          <a:off x="1835696" y="1563638"/>
          <a:ext cx="5929955" cy="2690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 xmlns:p14="http://schemas.microsoft.com/office/powerpoint/2010/main" val="3153849335"/>
              </p:ext>
            </p:extLst>
          </p:nvPr>
        </p:nvGraphicFramePr>
        <p:xfrm>
          <a:off x="1691681" y="1370401"/>
          <a:ext cx="6148660" cy="3078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 xmlns:p14="http://schemas.microsoft.com/office/powerpoint/2010/main" val="1586121206"/>
              </p:ext>
            </p:extLst>
          </p:nvPr>
        </p:nvGraphicFramePr>
        <p:xfrm>
          <a:off x="539552" y="1203598"/>
          <a:ext cx="7416824" cy="3312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7431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0" name="Shape 102"/>
          <p:cNvSpPr/>
          <p:nvPr/>
        </p:nvSpPr>
        <p:spPr>
          <a:xfrm>
            <a:off x="611560" y="1059582"/>
            <a:ext cx="8639944" cy="3672408"/>
          </a:xfrm>
          <a:prstGeom prst="rect">
            <a:avLst/>
          </a:prstGeom>
          <a:noFill/>
          <a:ln>
            <a:noFill/>
          </a:ln>
        </p:spPr>
        <p:txBody>
          <a:bodyPr lIns="91425" tIns="91425" rIns="91425" bIns="91425" anchor="ctr" anchorCtr="0">
            <a:noAutofit/>
          </a:bodyPr>
          <a:lstStyle/>
          <a:p>
            <a:pPr lvl="0">
              <a:spcBef>
                <a:spcPts val="0"/>
              </a:spcBef>
              <a:buNone/>
            </a:pPr>
            <a:endParaRPr/>
          </a:p>
        </p:txBody>
      </p:sp>
      <p:graphicFrame>
        <p:nvGraphicFramePr>
          <p:cNvPr id="11" name="Chart 10"/>
          <p:cNvGraphicFramePr/>
          <p:nvPr>
            <p:extLst>
              <p:ext uri="{D42A27DB-BD31-4B8C-83A1-F6EECF244321}">
                <p14:modId xmlns="" xmlns:p14="http://schemas.microsoft.com/office/powerpoint/2010/main" val="856677398"/>
              </p:ext>
            </p:extLst>
          </p:nvPr>
        </p:nvGraphicFramePr>
        <p:xfrm>
          <a:off x="611561" y="1347615"/>
          <a:ext cx="7848872" cy="3795886"/>
        </p:xfrm>
        <a:graphic>
          <a:graphicData uri="http://schemas.openxmlformats.org/drawingml/2006/chart">
            <c:chart xmlns:c="http://schemas.openxmlformats.org/drawingml/2006/chart" xmlns:r="http://schemas.openxmlformats.org/officeDocument/2006/relationships" r:id="rId3"/>
          </a:graphicData>
        </a:graphic>
      </p:graphicFrame>
      <p:sp>
        <p:nvSpPr>
          <p:cNvPr id="8" name="Shape 82"/>
          <p:cNvSpPr txBox="1"/>
          <p:nvPr/>
        </p:nvSpPr>
        <p:spPr>
          <a:xfrm>
            <a:off x="395536" y="627538"/>
            <a:ext cx="6987156" cy="670855"/>
          </a:xfrm>
          <a:prstGeom prst="rect">
            <a:avLst/>
          </a:prstGeom>
          <a:noFill/>
          <a:ln>
            <a:noFill/>
          </a:ln>
        </p:spPr>
        <p:txBody>
          <a:bodyPr lIns="91425" tIns="91425" rIns="91425" bIns="91425" anchor="t" anchorCtr="0">
            <a:noAutofit/>
          </a:bodyPr>
          <a:lstStyle/>
          <a:p>
            <a:pPr lvl="0">
              <a:lnSpc>
                <a:spcPct val="150000"/>
              </a:lnSpc>
            </a:pPr>
            <a:r>
              <a:rPr lang="en" b="1" dirty="0">
                <a:solidFill>
                  <a:srgbClr val="002060"/>
                </a:solidFill>
                <a:latin typeface="Times New Roman" pitchFamily="18" charset="0"/>
                <a:ea typeface="Arial Black"/>
                <a:cs typeface="Times New Roman" pitchFamily="18" charset="0"/>
                <a:sym typeface="Arial Black"/>
              </a:rPr>
              <a:t>Leading Assignees: </a:t>
            </a:r>
            <a:r>
              <a:rPr lang="en-US" dirty="0">
                <a:solidFill>
                  <a:srgbClr val="002060"/>
                </a:solidFill>
                <a:latin typeface="Times New Roman" pitchFamily="18" charset="0"/>
                <a:ea typeface="Arial Black"/>
                <a:cs typeface="Times New Roman" pitchFamily="18" charset="0"/>
                <a:sym typeface="Arial Black"/>
              </a:rPr>
              <a:t>Deuterated Drugs</a:t>
            </a:r>
            <a:endParaRPr lang="en" dirty="0">
              <a:solidFill>
                <a:srgbClr val="002060"/>
              </a:solidFill>
              <a:latin typeface="Times New Roman" pitchFamily="18" charset="0"/>
              <a:ea typeface="Arial Black"/>
              <a:cs typeface="Times New Roman" pitchFamily="18" charset="0"/>
              <a:sym typeface="Arial Black"/>
            </a:endParaRPr>
          </a:p>
          <a:p>
            <a:pPr lvl="0">
              <a:lnSpc>
                <a:spcPct val="150000"/>
              </a:lnSpc>
            </a:pPr>
            <a:r>
              <a:rPr lang="en" dirty="0">
                <a:solidFill>
                  <a:srgbClr val="002060"/>
                </a:solidFill>
                <a:latin typeface="Times New Roman" pitchFamily="18" charset="0"/>
                <a:ea typeface="Arial Black"/>
                <a:cs typeface="Times New Roman" pitchFamily="18" charset="0"/>
                <a:sym typeface="Arial Black"/>
              </a:rPr>
              <a:t>Number of Patents produced by organizations/companies</a:t>
            </a:r>
          </a:p>
        </p:txBody>
      </p:sp>
      <p:sp>
        <p:nvSpPr>
          <p:cNvPr id="5" name="Rectangle 4"/>
          <p:cNvSpPr/>
          <p:nvPr/>
        </p:nvSpPr>
        <p:spPr>
          <a:xfrm>
            <a:off x="395536" y="13142"/>
            <a:ext cx="8424936" cy="1046440"/>
          </a:xfrm>
          <a:prstGeom prst="rect">
            <a:avLst/>
          </a:prstGeom>
        </p:spPr>
        <p:txBody>
          <a:bodyPr wrap="square">
            <a:spAutoFit/>
          </a:bodyPr>
          <a:lstStyle/>
          <a:p>
            <a:r>
              <a:rPr lang="en-US" sz="2000" b="1" dirty="0">
                <a:solidFill>
                  <a:srgbClr val="002060"/>
                </a:solidFill>
                <a:latin typeface="Times New Roman" pitchFamily="18" charset="0"/>
                <a:cs typeface="Times New Roman" pitchFamily="18" charset="0"/>
              </a:rPr>
              <a:t>Non-nuclear Application of Heavy water and Deuterium</a:t>
            </a:r>
            <a:endParaRPr lang="en" sz="2000" b="1" dirty="0">
              <a:solidFill>
                <a:srgbClr val="002060"/>
              </a:solidFill>
              <a:latin typeface="Times New Roman" pitchFamily="18" charset="0"/>
              <a:cs typeface="Times New Roman" pitchFamily="18" charset="0"/>
              <a:sym typeface="Arial Black"/>
            </a:endParaRPr>
          </a:p>
          <a:p>
            <a:r>
              <a:rPr lang="en-US" sz="1800" dirty="0">
                <a:solidFill>
                  <a:srgbClr val="002060"/>
                </a:solidFill>
                <a:latin typeface="Times New Roman" pitchFamily="18" charset="0"/>
                <a:cs typeface="Times New Roman" pitchFamily="18" charset="0"/>
              </a:rPr>
              <a:t>pharmaceutical</a:t>
            </a:r>
          </a:p>
          <a:p>
            <a:pPr lvl="0"/>
            <a:endParaRPr lang="en-US" sz="2400" b="1" dirty="0">
              <a:solidFill>
                <a:srgbClr val="002060"/>
              </a:solidFill>
              <a:latin typeface="Times New Roman" pitchFamily="18" charset="0"/>
              <a:cs typeface="Times New Roman" pitchFamily="18" charset="0"/>
              <a:sym typeface="Arial Black"/>
            </a:endParaRPr>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37</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1276996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1" name="Shape 102"/>
          <p:cNvSpPr/>
          <p:nvPr/>
        </p:nvSpPr>
        <p:spPr>
          <a:xfrm>
            <a:off x="0" y="1059582"/>
            <a:ext cx="9144000" cy="4083918"/>
          </a:xfrm>
          <a:prstGeom prst="rect">
            <a:avLst/>
          </a:prstGeom>
          <a:noFill/>
          <a:ln>
            <a:noFill/>
          </a:ln>
        </p:spPr>
        <p:txBody>
          <a:bodyPr lIns="91425" tIns="91425" rIns="91425" bIns="91425" anchor="ctr" anchorCtr="0">
            <a:noAutofit/>
          </a:bodyPr>
          <a:lstStyle/>
          <a:p>
            <a:pPr lvl="0">
              <a:spcBef>
                <a:spcPts val="0"/>
              </a:spcBef>
              <a:buNone/>
            </a:pPr>
            <a:endParaRPr/>
          </a:p>
        </p:txBody>
      </p:sp>
      <p:graphicFrame>
        <p:nvGraphicFramePr>
          <p:cNvPr id="26" name="Chart 25"/>
          <p:cNvGraphicFramePr/>
          <p:nvPr>
            <p:extLst>
              <p:ext uri="{D42A27DB-BD31-4B8C-83A1-F6EECF244321}">
                <p14:modId xmlns="" xmlns:p14="http://schemas.microsoft.com/office/powerpoint/2010/main" val="4250883050"/>
              </p:ext>
            </p:extLst>
          </p:nvPr>
        </p:nvGraphicFramePr>
        <p:xfrm>
          <a:off x="827591" y="1346152"/>
          <a:ext cx="7458305" cy="3797348"/>
        </p:xfrm>
        <a:graphic>
          <a:graphicData uri="http://schemas.openxmlformats.org/drawingml/2006/chart">
            <c:chart xmlns:c="http://schemas.openxmlformats.org/drawingml/2006/chart" xmlns:r="http://schemas.openxmlformats.org/officeDocument/2006/relationships" r:id="rId3"/>
          </a:graphicData>
        </a:graphic>
      </p:graphicFrame>
      <p:sp>
        <p:nvSpPr>
          <p:cNvPr id="9" name="Shape 82"/>
          <p:cNvSpPr txBox="1"/>
          <p:nvPr/>
        </p:nvSpPr>
        <p:spPr>
          <a:xfrm>
            <a:off x="611560" y="699546"/>
            <a:ext cx="6987156" cy="670855"/>
          </a:xfrm>
          <a:prstGeom prst="rect">
            <a:avLst/>
          </a:prstGeom>
          <a:noFill/>
          <a:ln>
            <a:noFill/>
          </a:ln>
        </p:spPr>
        <p:txBody>
          <a:bodyPr lIns="91425" tIns="91425" rIns="91425" bIns="91425" anchor="t" anchorCtr="0">
            <a:noAutofit/>
          </a:bodyPr>
          <a:lstStyle/>
          <a:p>
            <a:pPr lvl="0">
              <a:lnSpc>
                <a:spcPct val="150000"/>
              </a:lnSpc>
            </a:pPr>
            <a:r>
              <a:rPr lang="en" b="1" dirty="0">
                <a:solidFill>
                  <a:srgbClr val="002060"/>
                </a:solidFill>
                <a:latin typeface="Times New Roman" pitchFamily="18" charset="0"/>
                <a:ea typeface="Arial Black"/>
                <a:cs typeface="Times New Roman" pitchFamily="18" charset="0"/>
                <a:sym typeface="Arial Black"/>
              </a:rPr>
              <a:t>Therapeutic Patents: </a:t>
            </a:r>
            <a:r>
              <a:rPr lang="en-US" dirty="0">
                <a:solidFill>
                  <a:srgbClr val="002060"/>
                </a:solidFill>
                <a:latin typeface="Times New Roman" pitchFamily="18" charset="0"/>
                <a:ea typeface="Arial Black"/>
                <a:cs typeface="Times New Roman" pitchFamily="18" charset="0"/>
                <a:sym typeface="Arial Black"/>
              </a:rPr>
              <a:t>Deuterated Drugs</a:t>
            </a:r>
            <a:endParaRPr lang="en" dirty="0">
              <a:solidFill>
                <a:srgbClr val="002060"/>
              </a:solidFill>
              <a:latin typeface="Times New Roman" pitchFamily="18" charset="0"/>
              <a:ea typeface="Arial Black"/>
              <a:cs typeface="Times New Roman" pitchFamily="18" charset="0"/>
              <a:sym typeface="Arial Black"/>
            </a:endParaRPr>
          </a:p>
          <a:p>
            <a:pPr lvl="0">
              <a:lnSpc>
                <a:spcPct val="150000"/>
              </a:lnSpc>
            </a:pPr>
            <a:r>
              <a:rPr lang="en" dirty="0">
                <a:solidFill>
                  <a:srgbClr val="002060"/>
                </a:solidFill>
                <a:latin typeface="Times New Roman" pitchFamily="18" charset="0"/>
                <a:ea typeface="Arial Black"/>
                <a:cs typeface="Times New Roman" pitchFamily="18" charset="0"/>
                <a:sym typeface="Arial Black"/>
              </a:rPr>
              <a:t>Top 10 therapeutic patents related to deuterated Drugs</a:t>
            </a:r>
          </a:p>
        </p:txBody>
      </p:sp>
      <p:sp>
        <p:nvSpPr>
          <p:cNvPr id="6" name="Rectangle 5"/>
          <p:cNvSpPr/>
          <p:nvPr/>
        </p:nvSpPr>
        <p:spPr>
          <a:xfrm>
            <a:off x="611560" y="21592"/>
            <a:ext cx="8532440" cy="1046440"/>
          </a:xfrm>
          <a:prstGeom prst="rect">
            <a:avLst/>
          </a:prstGeom>
        </p:spPr>
        <p:txBody>
          <a:bodyPr wrap="square">
            <a:spAutoFit/>
          </a:bodyPr>
          <a:lstStyle/>
          <a:p>
            <a:r>
              <a:rPr lang="en-US" sz="2000" b="1" dirty="0">
                <a:solidFill>
                  <a:srgbClr val="002060"/>
                </a:solidFill>
                <a:latin typeface="Times New Roman" pitchFamily="18" charset="0"/>
                <a:cs typeface="Times New Roman" pitchFamily="18" charset="0"/>
              </a:rPr>
              <a:t>Non-nuclear Application of Heavy water and Deuterium</a:t>
            </a:r>
            <a:endParaRPr lang="en" sz="2000" b="1" dirty="0">
              <a:solidFill>
                <a:srgbClr val="002060"/>
              </a:solidFill>
              <a:latin typeface="Times New Roman" pitchFamily="18" charset="0"/>
              <a:cs typeface="Times New Roman" pitchFamily="18" charset="0"/>
              <a:sym typeface="Arial Black"/>
            </a:endParaRPr>
          </a:p>
          <a:p>
            <a:r>
              <a:rPr lang="en-US" sz="1800" dirty="0">
                <a:solidFill>
                  <a:srgbClr val="002060"/>
                </a:solidFill>
                <a:latin typeface="Times New Roman" pitchFamily="18" charset="0"/>
                <a:cs typeface="Times New Roman" pitchFamily="18" charset="0"/>
              </a:rPr>
              <a:t>pharmaceutical</a:t>
            </a:r>
          </a:p>
          <a:p>
            <a:pPr lvl="0"/>
            <a:endParaRPr lang="en-US" sz="2400" b="1" dirty="0">
              <a:solidFill>
                <a:srgbClr val="002060"/>
              </a:solidFill>
              <a:latin typeface="Times New Roman" pitchFamily="18" charset="0"/>
              <a:cs typeface="Times New Roman" pitchFamily="18" charset="0"/>
              <a:sym typeface="Arial Black"/>
            </a:endParaRPr>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38</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1733595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6" name="Rectangle 5"/>
          <p:cNvSpPr/>
          <p:nvPr/>
        </p:nvSpPr>
        <p:spPr>
          <a:xfrm>
            <a:off x="467544"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pharmaceutical</a:t>
            </a:r>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39</a:t>
            </a:fld>
            <a:endParaRPr lang="en-PH" sz="1200" b="0" i="0" u="none" strike="noStrike" cap="none">
              <a:solidFill>
                <a:srgbClr val="888888"/>
              </a:solidFill>
              <a:latin typeface="Calibri"/>
              <a:ea typeface="Calibri"/>
              <a:cs typeface="Calibri"/>
              <a:sym typeface="Calibri"/>
            </a:endParaRPr>
          </a:p>
        </p:txBody>
      </p:sp>
      <p:sp>
        <p:nvSpPr>
          <p:cNvPr id="52226" name="Rectangle 2"/>
          <p:cNvSpPr>
            <a:spLocks noChangeArrowheads="1"/>
          </p:cNvSpPr>
          <p:nvPr/>
        </p:nvSpPr>
        <p:spPr bwMode="auto">
          <a:xfrm>
            <a:off x="6" y="-153886"/>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225" name="Object 1"/>
          <p:cNvGraphicFramePr>
            <a:graphicFrameLocks noChangeAspect="1"/>
          </p:cNvGraphicFramePr>
          <p:nvPr>
            <p:extLst>
              <p:ext uri="{D42A27DB-BD31-4B8C-83A1-F6EECF244321}">
                <p14:modId xmlns="" xmlns:p14="http://schemas.microsoft.com/office/powerpoint/2010/main" val="1585013141"/>
              </p:ext>
            </p:extLst>
          </p:nvPr>
        </p:nvGraphicFramePr>
        <p:xfrm>
          <a:off x="1597998" y="2186228"/>
          <a:ext cx="5943600" cy="2152650"/>
        </p:xfrm>
        <a:graphic>
          <a:graphicData uri="http://schemas.openxmlformats.org/presentationml/2006/ole">
            <p:oleObj spid="_x0000_s52381" r:id="rId3" imgW="8667360" imgH="3151800" progId="">
              <p:embed/>
            </p:oleObj>
          </a:graphicData>
        </a:graphic>
      </p:graphicFrame>
      <p:sp>
        <p:nvSpPr>
          <p:cNvPr id="9" name="Rectangle 8"/>
          <p:cNvSpPr/>
          <p:nvPr/>
        </p:nvSpPr>
        <p:spPr>
          <a:xfrm>
            <a:off x="539558" y="987578"/>
            <a:ext cx="1816523" cy="307777"/>
          </a:xfrm>
          <a:prstGeom prst="rect">
            <a:avLst/>
          </a:prstGeom>
        </p:spPr>
        <p:txBody>
          <a:bodyPr wrap="none">
            <a:spAutoFit/>
          </a:bodyPr>
          <a:lstStyle/>
          <a:p>
            <a:r>
              <a:rPr lang="en-US" dirty="0" smtClean="0">
                <a:solidFill>
                  <a:srgbClr val="002060"/>
                </a:solidFill>
                <a:latin typeface="Times New Roman" pitchFamily="18" charset="0"/>
                <a:cs typeface="Times New Roman" pitchFamily="18" charset="0"/>
              </a:rPr>
              <a:t>Metabolism Switching</a:t>
            </a:r>
            <a:endParaRPr lang="en-US" dirty="0">
              <a:solidFill>
                <a:srgbClr val="002060"/>
              </a:solidFill>
            </a:endParaRPr>
          </a:p>
        </p:txBody>
      </p:sp>
      <p:sp>
        <p:nvSpPr>
          <p:cNvPr id="10" name="Rectangle 9"/>
          <p:cNvSpPr/>
          <p:nvPr/>
        </p:nvSpPr>
        <p:spPr>
          <a:xfrm>
            <a:off x="539560" y="1419626"/>
            <a:ext cx="5006499" cy="307777"/>
          </a:xfrm>
          <a:prstGeom prst="rect">
            <a:avLst/>
          </a:prstGeom>
        </p:spPr>
        <p:txBody>
          <a:bodyPr wrap="none">
            <a:spAutoFit/>
          </a:bodyPr>
          <a:lstStyle/>
          <a:p>
            <a:r>
              <a:rPr lang="en-US" b="1" dirty="0" err="1" smtClean="0">
                <a:solidFill>
                  <a:srgbClr val="002060"/>
                </a:solidFill>
                <a:latin typeface="Times New Roman" pitchFamily="18" charset="0"/>
                <a:cs typeface="Times New Roman" pitchFamily="18" charset="0"/>
              </a:rPr>
              <a:t>Haloethane</a:t>
            </a:r>
            <a:r>
              <a:rPr lang="en-US" dirty="0" smtClean="0">
                <a:solidFill>
                  <a:srgbClr val="002060"/>
                </a:solidFill>
                <a:latin typeface="Times New Roman" pitchFamily="18" charset="0"/>
                <a:cs typeface="Times New Roman" pitchFamily="18" charset="0"/>
              </a:rPr>
              <a:t> is a volatile anesthetic, is known to cause </a:t>
            </a:r>
            <a:r>
              <a:rPr lang="en-US" dirty="0" err="1" smtClean="0">
                <a:solidFill>
                  <a:srgbClr val="002060"/>
                </a:solidFill>
                <a:latin typeface="Times New Roman" pitchFamily="18" charset="0"/>
                <a:cs typeface="Times New Roman" pitchFamily="18" charset="0"/>
              </a:rPr>
              <a:t>hepatoxicity</a:t>
            </a:r>
            <a:endParaRPr lang="en-US" dirty="0">
              <a:solidFill>
                <a:srgbClr val="002060"/>
              </a:solidFill>
            </a:endParaRPr>
          </a:p>
        </p:txBody>
      </p:sp>
      <p:sp>
        <p:nvSpPr>
          <p:cNvPr id="4" name="Oval 3"/>
          <p:cNvSpPr/>
          <p:nvPr/>
        </p:nvSpPr>
        <p:spPr>
          <a:xfrm>
            <a:off x="2356081" y="2139702"/>
            <a:ext cx="397463"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56081" y="3219823"/>
            <a:ext cx="397463" cy="36003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3419872" y="3291830"/>
            <a:ext cx="1224136" cy="720080"/>
          </a:xfrm>
          <a:prstGeom prst="star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7-Point Star 14"/>
          <p:cNvSpPr/>
          <p:nvPr/>
        </p:nvSpPr>
        <p:spPr>
          <a:xfrm>
            <a:off x="6948264" y="2715766"/>
            <a:ext cx="792088" cy="576064"/>
          </a:xfrm>
          <a:prstGeom prst="star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1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4" presetClass="emph" presetSubtype="0" fill="hold" grpId="0" nodeType="clickEffect">
                                  <p:stCondLst>
                                    <p:cond delay="0"/>
                                  </p:stCondLst>
                                  <p:childTnLst>
                                    <p:animClr clrSpc="hsl" dir="cw">
                                      <p:cBhvr override="childStyle">
                                        <p:cTn id="17" dur="500" fill="hold"/>
                                        <p:tgtEl>
                                          <p:spTgt spid="13"/>
                                        </p:tgtEl>
                                        <p:attrNameLst>
                                          <p:attrName>style.color</p:attrName>
                                        </p:attrNameLst>
                                      </p:cBhvr>
                                      <p:by>
                                        <p:hsl h="0" s="-12549" l="-25098"/>
                                      </p:by>
                                    </p:animClr>
                                    <p:animClr clrSpc="hsl" dir="cw">
                                      <p:cBhvr>
                                        <p:cTn id="18" dur="500" fill="hold"/>
                                        <p:tgtEl>
                                          <p:spTgt spid="13"/>
                                        </p:tgtEl>
                                        <p:attrNameLst>
                                          <p:attrName>fillcolor</p:attrName>
                                        </p:attrNameLst>
                                      </p:cBhvr>
                                      <p:by>
                                        <p:hsl h="0" s="-12549" l="-25098"/>
                                      </p:by>
                                    </p:animClr>
                                    <p:animClr clrSpc="hsl" dir="cw">
                                      <p:cBhvr>
                                        <p:cTn id="19" dur="500" fill="hold"/>
                                        <p:tgtEl>
                                          <p:spTgt spid="13"/>
                                        </p:tgtEl>
                                        <p:attrNameLst>
                                          <p:attrName>stroke.color</p:attrName>
                                        </p:attrNameLst>
                                      </p:cBhvr>
                                      <p:by>
                                        <p:hsl h="0" s="-12549" l="-25098"/>
                                      </p:by>
                                    </p:animClr>
                                    <p:set>
                                      <p:cBhvr>
                                        <p:cTn id="20" dur="500" fill="hold"/>
                                        <p:tgtEl>
                                          <p:spTgt spid="13"/>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744290" y="1030144"/>
            <a:ext cx="4016499" cy="2405703"/>
          </a:xfrm>
          <a:prstGeom prst="rect">
            <a:avLst/>
          </a:prstGeom>
          <a:solidFill>
            <a:srgbClr val="000000">
              <a:shade val="95000"/>
            </a:srgbClr>
          </a:solidFill>
          <a:ln w="12700">
            <a:solidFill>
              <a:srgbClr val="FFC000"/>
            </a:solidFill>
            <a:miter lim="800000"/>
            <a:headEnd/>
            <a:tailEnd/>
          </a:ln>
          <a:effectLst>
            <a:outerShdw blurRad="254000" dist="190500" dir="2700000" sy="90000" algn="bl" rotWithShape="0">
              <a:srgbClr val="000000">
                <a:alpha val="40000"/>
              </a:srgbClr>
            </a:outerShdw>
          </a:effectLst>
          <a:extLst/>
        </p:spPr>
      </p:pic>
      <p:sp>
        <p:nvSpPr>
          <p:cNvPr id="3" name="Right Arrow 2"/>
          <p:cNvSpPr/>
          <p:nvPr/>
        </p:nvSpPr>
        <p:spPr>
          <a:xfrm rot="19907707">
            <a:off x="4469638" y="3160695"/>
            <a:ext cx="744177" cy="1594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9907707">
            <a:off x="5821039" y="3141995"/>
            <a:ext cx="744177" cy="1594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9907707">
            <a:off x="7126649" y="3054224"/>
            <a:ext cx="744177" cy="1594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82"/>
          <p:cNvSpPr txBox="1"/>
          <p:nvPr/>
        </p:nvSpPr>
        <p:spPr>
          <a:xfrm>
            <a:off x="-28841" y="694716"/>
            <a:ext cx="5840389" cy="670855"/>
          </a:xfrm>
          <a:prstGeom prst="rect">
            <a:avLst/>
          </a:prstGeom>
          <a:noFill/>
          <a:ln>
            <a:noFill/>
          </a:ln>
        </p:spPr>
        <p:txBody>
          <a:bodyPr lIns="91425" tIns="91425" rIns="91425" bIns="91425" anchor="t" anchorCtr="0">
            <a:noAutofit/>
          </a:bodyPr>
          <a:lstStyle/>
          <a:p>
            <a:pPr lvl="0"/>
            <a:r>
              <a:rPr lang="en-US" sz="1800" b="1" dirty="0" smtClean="0">
                <a:solidFill>
                  <a:srgbClr val="002060"/>
                </a:solidFill>
                <a:latin typeface="Times New Roman" pitchFamily="18" charset="0"/>
                <a:cs typeface="Times New Roman" pitchFamily="18" charset="0"/>
                <a:sym typeface="Arial Black"/>
              </a:rPr>
              <a:t>Hydrogen Isotopes</a:t>
            </a:r>
            <a:endParaRPr lang="en-US" sz="1200" dirty="0">
              <a:solidFill>
                <a:srgbClr val="002060"/>
              </a:solidFill>
              <a:latin typeface="Times New Roman" pitchFamily="18" charset="0"/>
              <a:cs typeface="Times New Roman" pitchFamily="18" charset="0"/>
            </a:endParaRPr>
          </a:p>
          <a:p>
            <a:pPr lvl="0"/>
            <a:endParaRPr lang="en" sz="1800" dirty="0">
              <a:solidFill>
                <a:srgbClr val="002060"/>
              </a:solidFill>
              <a:latin typeface="Times New Roman" pitchFamily="18" charset="0"/>
              <a:ea typeface="Arial Black"/>
              <a:cs typeface="Times New Roman" pitchFamily="18" charset="0"/>
              <a:sym typeface="Arial Black"/>
            </a:endParaRPr>
          </a:p>
        </p:txBody>
      </p:sp>
      <p:grpSp>
        <p:nvGrpSpPr>
          <p:cNvPr id="18" name="Group 17"/>
          <p:cNvGrpSpPr/>
          <p:nvPr/>
        </p:nvGrpSpPr>
        <p:grpSpPr>
          <a:xfrm>
            <a:off x="2627788" y="843560"/>
            <a:ext cx="1730985" cy="1747937"/>
            <a:chOff x="2339752" y="1635646"/>
            <a:chExt cx="1730985" cy="1747937"/>
          </a:xfrm>
        </p:grpSpPr>
        <p:grpSp>
          <p:nvGrpSpPr>
            <p:cNvPr id="14" name="Group 13"/>
            <p:cNvGrpSpPr/>
            <p:nvPr/>
          </p:nvGrpSpPr>
          <p:grpSpPr>
            <a:xfrm>
              <a:off x="2339752" y="1635646"/>
              <a:ext cx="1730985" cy="1512168"/>
              <a:chOff x="6156176" y="1059582"/>
              <a:chExt cx="1730985" cy="1512168"/>
            </a:xfrm>
          </p:grpSpPr>
          <p:pic>
            <p:nvPicPr>
              <p:cNvPr id="5123" name="Picture 3" descr="C:\Documents and Settings\b.dadpoo\Desktop\nazarimoghadam\peace pic\images.jpg12.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6156176" y="1059582"/>
                <a:ext cx="1730985" cy="1512168"/>
              </a:xfrm>
              <a:prstGeom prst="rect">
                <a:avLst/>
              </a:prstGeom>
              <a:noFill/>
            </p:spPr>
          </p:pic>
          <p:sp>
            <p:nvSpPr>
              <p:cNvPr id="8" name="TextBox 7"/>
              <p:cNvSpPr txBox="1"/>
              <p:nvPr/>
            </p:nvSpPr>
            <p:spPr>
              <a:xfrm>
                <a:off x="6372200" y="1923678"/>
                <a:ext cx="332142" cy="338554"/>
              </a:xfrm>
              <a:prstGeom prst="rect">
                <a:avLst/>
              </a:prstGeom>
              <a:noFill/>
            </p:spPr>
            <p:txBody>
              <a:bodyPr wrap="none" rtlCol="0">
                <a:spAutoFit/>
              </a:bodyPr>
              <a:lstStyle/>
              <a:p>
                <a:r>
                  <a:rPr lang="en-US" sz="1600" b="1" dirty="0" smtClean="0"/>
                  <a:t>H</a:t>
                </a:r>
                <a:endParaRPr lang="en-US" sz="1600" b="1" dirty="0"/>
              </a:p>
            </p:txBody>
          </p:sp>
          <p:sp>
            <p:nvSpPr>
              <p:cNvPr id="9" name="TextBox 8"/>
              <p:cNvSpPr txBox="1"/>
              <p:nvPr/>
            </p:nvSpPr>
            <p:spPr>
              <a:xfrm>
                <a:off x="7380312" y="1923678"/>
                <a:ext cx="332142" cy="338554"/>
              </a:xfrm>
              <a:prstGeom prst="rect">
                <a:avLst/>
              </a:prstGeom>
              <a:noFill/>
            </p:spPr>
            <p:txBody>
              <a:bodyPr wrap="none" rtlCol="0">
                <a:spAutoFit/>
              </a:bodyPr>
              <a:lstStyle/>
              <a:p>
                <a:r>
                  <a:rPr lang="en-US" sz="1600" b="1" dirty="0" smtClean="0"/>
                  <a:t>H</a:t>
                </a:r>
                <a:endParaRPr lang="en-US" sz="1600" b="1" dirty="0"/>
              </a:p>
            </p:txBody>
          </p:sp>
          <p:sp>
            <p:nvSpPr>
              <p:cNvPr id="12" name="TextBox 11"/>
              <p:cNvSpPr txBox="1"/>
              <p:nvPr/>
            </p:nvSpPr>
            <p:spPr>
              <a:xfrm>
                <a:off x="6804248" y="1203598"/>
                <a:ext cx="463588" cy="523220"/>
              </a:xfrm>
              <a:prstGeom prst="rect">
                <a:avLst/>
              </a:prstGeom>
              <a:noFill/>
            </p:spPr>
            <p:txBody>
              <a:bodyPr wrap="none" rtlCol="0">
                <a:spAutoFit/>
              </a:bodyPr>
              <a:lstStyle/>
              <a:p>
                <a:r>
                  <a:rPr lang="en-US" sz="2800" b="1" dirty="0" smtClean="0"/>
                  <a:t>O</a:t>
                </a:r>
              </a:p>
            </p:txBody>
          </p:sp>
        </p:grpSp>
        <p:sp>
          <p:nvSpPr>
            <p:cNvPr id="16" name="TextBox 15"/>
            <p:cNvSpPr txBox="1"/>
            <p:nvPr/>
          </p:nvSpPr>
          <p:spPr>
            <a:xfrm>
              <a:off x="2555776" y="3075806"/>
              <a:ext cx="1316386" cy="307777"/>
            </a:xfrm>
            <a:prstGeom prst="rect">
              <a:avLst/>
            </a:prstGeom>
            <a:noFill/>
          </p:spPr>
          <p:txBody>
            <a:bodyPr wrap="none" rtlCol="0">
              <a:spAutoFit/>
            </a:bodyPr>
            <a:lstStyle/>
            <a:p>
              <a:r>
                <a:rPr lang="en-US" b="1" dirty="0" smtClean="0">
                  <a:latin typeface="Times New Roman" pitchFamily="18" charset="0"/>
                  <a:cs typeface="Times New Roman" pitchFamily="18" charset="0"/>
                </a:rPr>
                <a:t>Natural Water</a:t>
              </a:r>
              <a:endParaRPr lang="en-US" b="1" dirty="0">
                <a:latin typeface="Times New Roman" pitchFamily="18" charset="0"/>
                <a:cs typeface="Times New Roman" pitchFamily="18" charset="0"/>
              </a:endParaRPr>
            </a:p>
          </p:txBody>
        </p:sp>
      </p:grpSp>
      <p:grpSp>
        <p:nvGrpSpPr>
          <p:cNvPr id="19" name="Group 18"/>
          <p:cNvGrpSpPr/>
          <p:nvPr/>
        </p:nvGrpSpPr>
        <p:grpSpPr>
          <a:xfrm>
            <a:off x="2555780" y="2499742"/>
            <a:ext cx="1730985" cy="1944216"/>
            <a:chOff x="4788024" y="1563638"/>
            <a:chExt cx="1730985" cy="1944216"/>
          </a:xfrm>
        </p:grpSpPr>
        <p:grpSp>
          <p:nvGrpSpPr>
            <p:cNvPr id="15" name="Group 14"/>
            <p:cNvGrpSpPr/>
            <p:nvPr/>
          </p:nvGrpSpPr>
          <p:grpSpPr>
            <a:xfrm>
              <a:off x="4788024" y="1563638"/>
              <a:ext cx="1730985" cy="1512168"/>
              <a:chOff x="6156176" y="2931790"/>
              <a:chExt cx="1730985" cy="1512168"/>
            </a:xfrm>
          </p:grpSpPr>
          <p:pic>
            <p:nvPicPr>
              <p:cNvPr id="7" name="Picture 3" descr="C:\Documents and Settings\b.dadpoo\Desktop\nazarimoghadam\peace pic\images.jpg12.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6156176" y="2931790"/>
                <a:ext cx="1730985" cy="1512168"/>
              </a:xfrm>
              <a:prstGeom prst="rect">
                <a:avLst/>
              </a:prstGeom>
              <a:noFill/>
            </p:spPr>
          </p:pic>
          <p:sp>
            <p:nvSpPr>
              <p:cNvPr id="10" name="TextBox 9"/>
              <p:cNvSpPr txBox="1"/>
              <p:nvPr/>
            </p:nvSpPr>
            <p:spPr>
              <a:xfrm>
                <a:off x="6444208" y="3867894"/>
                <a:ext cx="332142" cy="338554"/>
              </a:xfrm>
              <a:prstGeom prst="rect">
                <a:avLst/>
              </a:prstGeom>
              <a:noFill/>
            </p:spPr>
            <p:txBody>
              <a:bodyPr wrap="none" rtlCol="0">
                <a:spAutoFit/>
              </a:bodyPr>
              <a:lstStyle/>
              <a:p>
                <a:r>
                  <a:rPr lang="en-US" sz="1600" b="1" dirty="0" smtClean="0"/>
                  <a:t>D</a:t>
                </a:r>
                <a:endParaRPr lang="en-US" sz="1600" b="1" dirty="0"/>
              </a:p>
            </p:txBody>
          </p:sp>
          <p:sp>
            <p:nvSpPr>
              <p:cNvPr id="11" name="TextBox 10"/>
              <p:cNvSpPr txBox="1"/>
              <p:nvPr/>
            </p:nvSpPr>
            <p:spPr>
              <a:xfrm>
                <a:off x="7380312" y="3795886"/>
                <a:ext cx="332142" cy="338554"/>
              </a:xfrm>
              <a:prstGeom prst="rect">
                <a:avLst/>
              </a:prstGeom>
              <a:noFill/>
            </p:spPr>
            <p:txBody>
              <a:bodyPr wrap="none" rtlCol="0">
                <a:spAutoFit/>
              </a:bodyPr>
              <a:lstStyle/>
              <a:p>
                <a:r>
                  <a:rPr lang="en-US" sz="1600" b="1" dirty="0" smtClean="0"/>
                  <a:t>D</a:t>
                </a:r>
                <a:endParaRPr lang="en-US" sz="1600" b="1" dirty="0"/>
              </a:p>
            </p:txBody>
          </p:sp>
          <p:sp>
            <p:nvSpPr>
              <p:cNvPr id="13" name="TextBox 12"/>
              <p:cNvSpPr txBox="1"/>
              <p:nvPr/>
            </p:nvSpPr>
            <p:spPr>
              <a:xfrm>
                <a:off x="6804248" y="3075806"/>
                <a:ext cx="360040" cy="523220"/>
              </a:xfrm>
              <a:prstGeom prst="rect">
                <a:avLst/>
              </a:prstGeom>
              <a:noFill/>
            </p:spPr>
            <p:txBody>
              <a:bodyPr wrap="square" rtlCol="0">
                <a:spAutoFit/>
              </a:bodyPr>
              <a:lstStyle/>
              <a:p>
                <a:r>
                  <a:rPr lang="en-US" sz="2800" b="1" dirty="0" smtClean="0"/>
                  <a:t>O</a:t>
                </a:r>
                <a:endParaRPr lang="en-US" sz="2800" b="1" dirty="0"/>
              </a:p>
            </p:txBody>
          </p:sp>
        </p:grpSp>
        <p:sp>
          <p:nvSpPr>
            <p:cNvPr id="17" name="TextBox 16"/>
            <p:cNvSpPr txBox="1"/>
            <p:nvPr/>
          </p:nvSpPr>
          <p:spPr>
            <a:xfrm>
              <a:off x="5076056" y="3200077"/>
              <a:ext cx="1207382" cy="307777"/>
            </a:xfrm>
            <a:prstGeom prst="rect">
              <a:avLst/>
            </a:prstGeom>
            <a:noFill/>
          </p:spPr>
          <p:txBody>
            <a:bodyPr wrap="none" rtlCol="0">
              <a:spAutoFit/>
            </a:bodyPr>
            <a:lstStyle/>
            <a:p>
              <a:r>
                <a:rPr lang="en-US" b="1" dirty="0" smtClean="0">
                  <a:latin typeface="Times New Roman" pitchFamily="18" charset="0"/>
                  <a:cs typeface="Times New Roman" pitchFamily="18" charset="0"/>
                </a:rPr>
                <a:t>Heavy Water</a:t>
              </a:r>
              <a:endParaRPr lang="en-US" b="1" dirty="0">
                <a:latin typeface="Times New Roman" pitchFamily="18" charset="0"/>
                <a:cs typeface="Times New Roman" pitchFamily="18" charset="0"/>
              </a:endParaRPr>
            </a:p>
          </p:txBody>
        </p:sp>
      </p:grpSp>
      <p:pic>
        <p:nvPicPr>
          <p:cNvPr id="5125" name="Picture 5" descr="C:\Documents and Settings\b.dadpoo\Desktop\nazarimoghadam\peace pic\heavyice_485.jpg"/>
          <p:cNvPicPr>
            <a:picLocks noChangeAspect="1" noChangeArrowheads="1"/>
          </p:cNvPicPr>
          <p:nvPr/>
        </p:nvPicPr>
        <p:blipFill>
          <a:blip r:embed="rId5" cstate="email">
            <a:lum bright="20000"/>
            <a:extLst>
              <a:ext uri="{28A0092B-C50C-407E-A947-70E740481C1C}">
                <a14:useLocalDpi xmlns="" xmlns:a14="http://schemas.microsoft.com/office/drawing/2010/main"/>
              </a:ext>
            </a:extLst>
          </a:blip>
          <a:srcRect/>
          <a:stretch>
            <a:fillRect/>
          </a:stretch>
        </p:blipFill>
        <p:spPr bwMode="auto">
          <a:xfrm>
            <a:off x="1947582" y="768288"/>
            <a:ext cx="2736304" cy="3816424"/>
          </a:xfrm>
          <a:prstGeom prst="ellipse">
            <a:avLst/>
          </a:prstGeom>
          <a:ln w="1905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22" name="Table 21"/>
          <p:cNvGraphicFramePr>
            <a:graphicFrameLocks noGrp="1"/>
          </p:cNvGraphicFramePr>
          <p:nvPr>
            <p:extLst>
              <p:ext uri="{D42A27DB-BD31-4B8C-83A1-F6EECF244321}">
                <p14:modId xmlns="" xmlns:p14="http://schemas.microsoft.com/office/powerpoint/2010/main" val="1595550324"/>
              </p:ext>
            </p:extLst>
          </p:nvPr>
        </p:nvGraphicFramePr>
        <p:xfrm>
          <a:off x="4215049" y="843558"/>
          <a:ext cx="4968553" cy="3960341"/>
        </p:xfrm>
        <a:graphic>
          <a:graphicData uri="http://schemas.openxmlformats.org/drawingml/2006/table">
            <a:tbl>
              <a:tblPr>
                <a:effectLst/>
                <a:tableStyleId>{8FD4443E-F989-4FC4-A0C8-D5A2AF1F390B}</a:tableStyleId>
              </a:tblPr>
              <a:tblGrid>
                <a:gridCol w="2304256"/>
                <a:gridCol w="1296144"/>
                <a:gridCol w="1368153"/>
              </a:tblGrid>
              <a:tr h="401856">
                <a:tc>
                  <a:txBody>
                    <a:bodyPr/>
                    <a:lstStyle/>
                    <a:p>
                      <a:pPr algn="l"/>
                      <a:r>
                        <a:rPr lang="en-US" sz="1100" b="1" dirty="0">
                          <a:latin typeface="Times New Roman" pitchFamily="18" charset="0"/>
                          <a:cs typeface="Times New Roman" pitchFamily="18" charset="0"/>
                        </a:rPr>
                        <a:t>Property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b="1" dirty="0">
                          <a:latin typeface="Times New Roman" pitchFamily="18" charset="0"/>
                          <a:cs typeface="Times New Roman" pitchFamily="18" charset="0"/>
                        </a:rPr>
                        <a:t>D</a:t>
                      </a:r>
                      <a:r>
                        <a:rPr lang="en-US" sz="1100" b="1" baseline="-25000" dirty="0">
                          <a:latin typeface="Times New Roman" pitchFamily="18" charset="0"/>
                          <a:cs typeface="Times New Roman" pitchFamily="18" charset="0"/>
                        </a:rPr>
                        <a:t>2</a:t>
                      </a:r>
                      <a:r>
                        <a:rPr lang="en-US" sz="1100" b="1" dirty="0">
                          <a:latin typeface="Times New Roman" pitchFamily="18" charset="0"/>
                          <a:cs typeface="Times New Roman" pitchFamily="18" charset="0"/>
                        </a:rPr>
                        <a:t>O (Heavy water)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b="1" dirty="0">
                          <a:latin typeface="Times New Roman" pitchFamily="18" charset="0"/>
                          <a:cs typeface="Times New Roman" pitchFamily="18" charset="0"/>
                        </a:rPr>
                        <a:t>H</a:t>
                      </a:r>
                      <a:r>
                        <a:rPr lang="en-US" sz="1100" b="1" baseline="-25000" dirty="0">
                          <a:latin typeface="Times New Roman" pitchFamily="18" charset="0"/>
                          <a:cs typeface="Times New Roman" pitchFamily="18" charset="0"/>
                        </a:rPr>
                        <a:t>2</a:t>
                      </a:r>
                      <a:r>
                        <a:rPr lang="en-US" sz="1100" b="1" dirty="0">
                          <a:latin typeface="Times New Roman" pitchFamily="18" charset="0"/>
                          <a:cs typeface="Times New Roman" pitchFamily="18" charset="0"/>
                        </a:rPr>
                        <a:t>O </a:t>
                      </a:r>
                      <a:r>
                        <a:rPr lang="en-US" sz="1100" b="1" dirty="0" smtClean="0">
                          <a:latin typeface="Times New Roman" pitchFamily="18" charset="0"/>
                          <a:cs typeface="Times New Roman" pitchFamily="18" charset="0"/>
                        </a:rPr>
                        <a:t>(Natural water</a:t>
                      </a:r>
                      <a:r>
                        <a:rPr lang="en-US" sz="1100" b="1" dirty="0">
                          <a:latin typeface="Times New Roman" pitchFamily="18" charset="0"/>
                          <a:cs typeface="Times New Roman" pitchFamily="18" charset="0"/>
                        </a:rPr>
                        <a:t>)</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52120">
                <a:tc>
                  <a:txBody>
                    <a:bodyPr/>
                    <a:lstStyle/>
                    <a:p>
                      <a:r>
                        <a:rPr lang="en-US" sz="1100" dirty="0">
                          <a:latin typeface="Times New Roman" pitchFamily="18" charset="0"/>
                          <a:cs typeface="Times New Roman" pitchFamily="18" charset="0"/>
                        </a:rPr>
                        <a:t>Freezing point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3.82 °</a:t>
                      </a:r>
                      <a:r>
                        <a:rPr lang="en-US" sz="1100" dirty="0" smtClean="0">
                          <a:latin typeface="Times New Roman" pitchFamily="18" charset="0"/>
                          <a:cs typeface="Times New Roman" pitchFamily="18" charset="0"/>
                        </a:rPr>
                        <a:t>C</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0.0 °C </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41646">
                <a:tc>
                  <a:txBody>
                    <a:bodyPr/>
                    <a:lstStyle/>
                    <a:p>
                      <a:r>
                        <a:rPr lang="en-US" sz="1100" dirty="0">
                          <a:latin typeface="Times New Roman" pitchFamily="18" charset="0"/>
                          <a:cs typeface="Times New Roman" pitchFamily="18" charset="0"/>
                        </a:rPr>
                        <a:t>Boiling point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101.4 °</a:t>
                      </a:r>
                      <a:r>
                        <a:rPr lang="en-US" sz="1100" dirty="0" smtClean="0">
                          <a:latin typeface="Times New Roman" pitchFamily="18" charset="0"/>
                          <a:cs typeface="Times New Roman" pitchFamily="18" charset="0"/>
                        </a:rPr>
                        <a:t>C</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smtClean="0">
                          <a:latin typeface="Times New Roman" pitchFamily="18" charset="0"/>
                          <a:cs typeface="Times New Roman" pitchFamily="18" charset="0"/>
                        </a:rPr>
                        <a:t>100.0 </a:t>
                      </a:r>
                      <a:r>
                        <a:rPr lang="en-US" sz="1100" dirty="0">
                          <a:latin typeface="Times New Roman" pitchFamily="18" charset="0"/>
                          <a:cs typeface="Times New Roman" pitchFamily="18" charset="0"/>
                        </a:rPr>
                        <a:t>°C </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43790">
                <a:tc>
                  <a:txBody>
                    <a:bodyPr/>
                    <a:lstStyle/>
                    <a:p>
                      <a:r>
                        <a:rPr lang="en-US" sz="1100" dirty="0">
                          <a:latin typeface="Times New Roman" pitchFamily="18" charset="0"/>
                          <a:cs typeface="Times New Roman" pitchFamily="18" charset="0"/>
                        </a:rPr>
                        <a:t>Density at STP (g/</a:t>
                      </a:r>
                      <a:r>
                        <a:rPr lang="en-US" sz="1100" dirty="0" err="1">
                          <a:latin typeface="Times New Roman" pitchFamily="18" charset="0"/>
                          <a:cs typeface="Times New Roman" pitchFamily="18" charset="0"/>
                        </a:rPr>
                        <a:t>mL</a:t>
                      </a:r>
                      <a:r>
                        <a:rPr lang="en-US" sz="1100" dirty="0">
                          <a:latin typeface="Times New Roman" pitchFamily="18" charset="0"/>
                          <a:cs typeface="Times New Roman" pitchFamily="18" charset="0"/>
                        </a:rPr>
                        <a:t>)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1.1056 </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0.9982</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21690">
                <a:tc>
                  <a:txBody>
                    <a:bodyPr/>
                    <a:lstStyle/>
                    <a:p>
                      <a:r>
                        <a:rPr lang="en-US" sz="1100" dirty="0">
                          <a:latin typeface="Times New Roman" pitchFamily="18" charset="0"/>
                          <a:cs typeface="Times New Roman" pitchFamily="18" charset="0"/>
                        </a:rPr>
                        <a:t>Temp. of maximum density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11.6 </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smtClean="0">
                          <a:latin typeface="Times New Roman" pitchFamily="18" charset="0"/>
                          <a:cs typeface="Times New Roman" pitchFamily="18" charset="0"/>
                        </a:rPr>
                        <a:t>4.0</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96140">
                <a:tc>
                  <a:txBody>
                    <a:bodyPr/>
                    <a:lstStyle/>
                    <a:p>
                      <a:r>
                        <a:rPr lang="en-US" sz="1100" dirty="0">
                          <a:latin typeface="Times New Roman" pitchFamily="18" charset="0"/>
                          <a:cs typeface="Times New Roman" pitchFamily="18" charset="0"/>
                        </a:rPr>
                        <a:t>Dynamic viscosity (at 20 °C, </a:t>
                      </a:r>
                      <a:r>
                        <a:rPr lang="en-US" sz="1100" dirty="0" err="1" smtClean="0">
                          <a:latin typeface="Times New Roman" pitchFamily="18" charset="0"/>
                          <a:cs typeface="Times New Roman" pitchFamily="18" charset="0"/>
                        </a:rPr>
                        <a:t>mPa·s</a:t>
                      </a:r>
                      <a:r>
                        <a:rPr lang="en-US" sz="1100" dirty="0" smtClean="0">
                          <a:latin typeface="Times New Roman" pitchFamily="18" charset="0"/>
                          <a:cs typeface="Times New Roman" pitchFamily="18" charset="0"/>
                        </a:rPr>
                        <a:t>) </a:t>
                      </a:r>
                      <a:endParaRPr lang="en-US" sz="1100"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1.2467 </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1.0016</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96140">
                <a:tc>
                  <a:txBody>
                    <a:bodyPr/>
                    <a:lstStyle/>
                    <a:p>
                      <a:r>
                        <a:rPr lang="en-US" sz="1100" dirty="0">
                          <a:latin typeface="Times New Roman" pitchFamily="18" charset="0"/>
                          <a:cs typeface="Times New Roman" pitchFamily="18" charset="0"/>
                        </a:rPr>
                        <a:t>Surface tension (at 25 °C, N/m)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0.07187 </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0.07198</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39697">
                <a:tc>
                  <a:txBody>
                    <a:bodyPr/>
                    <a:lstStyle/>
                    <a:p>
                      <a:r>
                        <a:rPr lang="en-US" sz="1100" dirty="0">
                          <a:latin typeface="Times New Roman" pitchFamily="18" charset="0"/>
                          <a:cs typeface="Times New Roman" pitchFamily="18" charset="0"/>
                        </a:rPr>
                        <a:t>Heat of fusion (cal/mol)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1,515 </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1,436</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96140">
                <a:tc>
                  <a:txBody>
                    <a:bodyPr/>
                    <a:lstStyle/>
                    <a:p>
                      <a:r>
                        <a:rPr lang="en-US" sz="1100" dirty="0">
                          <a:latin typeface="Times New Roman" pitchFamily="18" charset="0"/>
                          <a:cs typeface="Times New Roman" pitchFamily="18" charset="0"/>
                        </a:rPr>
                        <a:t>Heat of </a:t>
                      </a:r>
                      <a:r>
                        <a:rPr lang="en-US" sz="1100" dirty="0" err="1">
                          <a:latin typeface="Times New Roman" pitchFamily="18" charset="0"/>
                          <a:cs typeface="Times New Roman" pitchFamily="18" charset="0"/>
                        </a:rPr>
                        <a:t>vaporisation</a:t>
                      </a:r>
                      <a:r>
                        <a:rPr lang="en-US" sz="1100" dirty="0">
                          <a:latin typeface="Times New Roman" pitchFamily="18" charset="0"/>
                          <a:cs typeface="Times New Roman" pitchFamily="18" charset="0"/>
                        </a:rPr>
                        <a:t> (cal/mol)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a:latin typeface="Times New Roman" pitchFamily="18" charset="0"/>
                          <a:cs typeface="Times New Roman" pitchFamily="18" charset="0"/>
                        </a:rPr>
                        <a:t>10,864 </a:t>
                      </a:r>
                      <a:endParaRPr lang="en-US" sz="1100" b="1">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10,515</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39697">
                <a:tc>
                  <a:txBody>
                    <a:bodyPr/>
                    <a:lstStyle/>
                    <a:p>
                      <a:r>
                        <a:rPr lang="en-US" sz="1100" dirty="0">
                          <a:latin typeface="Times New Roman" pitchFamily="18" charset="0"/>
                          <a:cs typeface="Times New Roman" pitchFamily="18" charset="0"/>
                        </a:rPr>
                        <a:t>pH (at 25 °C) </a:t>
                      </a: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smtClean="0">
                          <a:latin typeface="Times New Roman" pitchFamily="18" charset="0"/>
                          <a:cs typeface="Times New Roman" pitchFamily="18" charset="0"/>
                        </a:rPr>
                        <a:t>7.43</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6.9996</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r h="331425">
                <a:tc>
                  <a:txBody>
                    <a:bodyPr/>
                    <a:lstStyle/>
                    <a:p>
                      <a:r>
                        <a:rPr lang="en-US" sz="1100" dirty="0">
                          <a:latin typeface="Times New Roman" pitchFamily="18" charset="0"/>
                          <a:cs typeface="Times New Roman" pitchFamily="18" charset="0"/>
                        </a:rPr>
                        <a:t>Refractive index (at 20 °</a:t>
                      </a:r>
                      <a:r>
                        <a:rPr lang="en-US" sz="1100" dirty="0" smtClean="0">
                          <a:latin typeface="Times New Roman" pitchFamily="18" charset="0"/>
                          <a:cs typeface="Times New Roman" pitchFamily="18" charset="0"/>
                        </a:rPr>
                        <a:t>C)</a:t>
                      </a:r>
                      <a:endParaRPr lang="en-US" sz="1100"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1.32844 </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c>
                  <a:txBody>
                    <a:bodyPr/>
                    <a:lstStyle/>
                    <a:p>
                      <a:pPr algn="ctr"/>
                      <a:r>
                        <a:rPr lang="en-US" sz="1100" dirty="0">
                          <a:latin typeface="Times New Roman" pitchFamily="18" charset="0"/>
                          <a:cs typeface="Times New Roman" pitchFamily="18" charset="0"/>
                        </a:rPr>
                        <a:t>1.33335</a:t>
                      </a:r>
                      <a:endParaRPr lang="en-US" sz="1100" b="1" dirty="0">
                        <a:latin typeface="Times New Roman" pitchFamily="18" charset="0"/>
                        <a:cs typeface="Times New Roman" pitchFamily="18" charset="0"/>
                      </a:endParaRPr>
                    </a:p>
                  </a:txBody>
                  <a:tcPr marL="53240" marR="53240" marT="26620" marB="26620" anchor="ctr">
                    <a:lnL>
                      <a:noFill/>
                    </a:lnL>
                    <a:lnR>
                      <a:noFill/>
                    </a:lnR>
                    <a:lnT>
                      <a:noFill/>
                    </a:lnT>
                    <a:lnB>
                      <a:noFill/>
                    </a:lnB>
                    <a:lnTlToBr w="12700" cmpd="sng">
                      <a:noFill/>
                      <a:prstDash val="solid"/>
                    </a:lnTlToBr>
                    <a:lnBlToTr w="12700" cmpd="sng">
                      <a:noFill/>
                      <a:prstDash val="solid"/>
                    </a:lnBlToT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tcPr>
                </a:tc>
              </a:tr>
            </a:tbl>
          </a:graphicData>
        </a:graphic>
      </p:graphicFrame>
      <p:sp>
        <p:nvSpPr>
          <p:cNvPr id="20" name="Slide Number Placeholder 19"/>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a:t>
            </a:fld>
            <a:endParaRPr lang="en-PH" sz="1200" b="0" i="0" u="none" strike="noStrike" cap="none">
              <a:solidFill>
                <a:srgbClr val="888888"/>
              </a:solidFill>
              <a:latin typeface="Calibri"/>
              <a:ea typeface="Calibri"/>
              <a:cs typeface="Calibri"/>
              <a:sym typeface="Calibri"/>
            </a:endParaRPr>
          </a:p>
        </p:txBody>
      </p:sp>
      <p:sp>
        <p:nvSpPr>
          <p:cNvPr id="24" name="Up Arrow 23"/>
          <p:cNvSpPr/>
          <p:nvPr/>
        </p:nvSpPr>
        <p:spPr>
          <a:xfrm>
            <a:off x="179512" y="1693136"/>
            <a:ext cx="108014" cy="51857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179512" y="4069400"/>
            <a:ext cx="108014" cy="51857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752538" y="1645229"/>
            <a:ext cx="2038093" cy="350457"/>
          </a:xfrm>
          <a:prstGeom prst="round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7380312" y="2046210"/>
            <a:ext cx="864096" cy="16550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0307" y="0"/>
            <a:ext cx="2808316"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Introduction</a:t>
            </a:r>
            <a:endParaRPr 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606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80">
                                          <p:stCondLst>
                                            <p:cond delay="0"/>
                                          </p:stCondLst>
                                        </p:cTn>
                                        <p:tgtEl>
                                          <p:spTgt spid="25"/>
                                        </p:tgtEl>
                                      </p:cBhvr>
                                    </p:animEffect>
                                    <p:anim calcmode="lin" valueType="num">
                                      <p:cBhvr>
                                        <p:cTn id="3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9" dur="26">
                                          <p:stCondLst>
                                            <p:cond delay="650"/>
                                          </p:stCondLst>
                                        </p:cTn>
                                        <p:tgtEl>
                                          <p:spTgt spid="25"/>
                                        </p:tgtEl>
                                      </p:cBhvr>
                                      <p:to x="100000" y="60000"/>
                                    </p:animScale>
                                    <p:animScale>
                                      <p:cBhvr>
                                        <p:cTn id="40" dur="166" decel="50000">
                                          <p:stCondLst>
                                            <p:cond delay="676"/>
                                          </p:stCondLst>
                                        </p:cTn>
                                        <p:tgtEl>
                                          <p:spTgt spid="25"/>
                                        </p:tgtEl>
                                      </p:cBhvr>
                                      <p:to x="100000" y="100000"/>
                                    </p:animScale>
                                    <p:animScale>
                                      <p:cBhvr>
                                        <p:cTn id="41" dur="26">
                                          <p:stCondLst>
                                            <p:cond delay="1312"/>
                                          </p:stCondLst>
                                        </p:cTn>
                                        <p:tgtEl>
                                          <p:spTgt spid="25"/>
                                        </p:tgtEl>
                                      </p:cBhvr>
                                      <p:to x="100000" y="80000"/>
                                    </p:animScale>
                                    <p:animScale>
                                      <p:cBhvr>
                                        <p:cTn id="42" dur="166" decel="50000">
                                          <p:stCondLst>
                                            <p:cond delay="1338"/>
                                          </p:stCondLst>
                                        </p:cTn>
                                        <p:tgtEl>
                                          <p:spTgt spid="25"/>
                                        </p:tgtEl>
                                      </p:cBhvr>
                                      <p:to x="100000" y="100000"/>
                                    </p:animScale>
                                    <p:animScale>
                                      <p:cBhvr>
                                        <p:cTn id="43" dur="26">
                                          <p:stCondLst>
                                            <p:cond delay="1642"/>
                                          </p:stCondLst>
                                        </p:cTn>
                                        <p:tgtEl>
                                          <p:spTgt spid="25"/>
                                        </p:tgtEl>
                                      </p:cBhvr>
                                      <p:to x="100000" y="90000"/>
                                    </p:animScale>
                                    <p:animScale>
                                      <p:cBhvr>
                                        <p:cTn id="44" dur="166" decel="50000">
                                          <p:stCondLst>
                                            <p:cond delay="1668"/>
                                          </p:stCondLst>
                                        </p:cTn>
                                        <p:tgtEl>
                                          <p:spTgt spid="25"/>
                                        </p:tgtEl>
                                      </p:cBhvr>
                                      <p:to x="100000" y="100000"/>
                                    </p:animScale>
                                    <p:animScale>
                                      <p:cBhvr>
                                        <p:cTn id="45" dur="26">
                                          <p:stCondLst>
                                            <p:cond delay="1808"/>
                                          </p:stCondLst>
                                        </p:cTn>
                                        <p:tgtEl>
                                          <p:spTgt spid="25"/>
                                        </p:tgtEl>
                                      </p:cBhvr>
                                      <p:to x="100000" y="95000"/>
                                    </p:animScale>
                                    <p:animScale>
                                      <p:cBhvr>
                                        <p:cTn id="46" dur="166" decel="50000">
                                          <p:stCondLst>
                                            <p:cond delay="1834"/>
                                          </p:stCondLst>
                                        </p:cTn>
                                        <p:tgtEl>
                                          <p:spTgt spid="2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1000" fill="hold"/>
                                        <p:tgtEl>
                                          <p:spTgt spid="26"/>
                                        </p:tgtEl>
                                        <p:attrNameLst>
                                          <p:attrName>ppt_w</p:attrName>
                                        </p:attrNameLst>
                                      </p:cBhvr>
                                      <p:tavLst>
                                        <p:tav tm="0">
                                          <p:val>
                                            <p:fltVal val="0"/>
                                          </p:val>
                                        </p:tav>
                                        <p:tav tm="100000">
                                          <p:val>
                                            <p:strVal val="#ppt_w"/>
                                          </p:val>
                                        </p:tav>
                                      </p:tavLst>
                                    </p:anim>
                                    <p:anim calcmode="lin" valueType="num">
                                      <p:cBhvr>
                                        <p:cTn id="52" dur="1000" fill="hold"/>
                                        <p:tgtEl>
                                          <p:spTgt spid="26"/>
                                        </p:tgtEl>
                                        <p:attrNameLst>
                                          <p:attrName>ppt_h</p:attrName>
                                        </p:attrNameLst>
                                      </p:cBhvr>
                                      <p:tavLst>
                                        <p:tav tm="0">
                                          <p:val>
                                            <p:fltVal val="0"/>
                                          </p:val>
                                        </p:tav>
                                        <p:tav tm="100000">
                                          <p:val>
                                            <p:strVal val="#ppt_h"/>
                                          </p:val>
                                        </p:tav>
                                      </p:tavLst>
                                    </p:anim>
                                    <p:anim calcmode="lin" valueType="num">
                                      <p:cBhvr>
                                        <p:cTn id="53" dur="1000" fill="hold"/>
                                        <p:tgtEl>
                                          <p:spTgt spid="26"/>
                                        </p:tgtEl>
                                        <p:attrNameLst>
                                          <p:attrName>style.rotation</p:attrName>
                                        </p:attrNameLst>
                                      </p:cBhvr>
                                      <p:tavLst>
                                        <p:tav tm="0">
                                          <p:val>
                                            <p:fltVal val="90"/>
                                          </p:val>
                                        </p:tav>
                                        <p:tav tm="100000">
                                          <p:val>
                                            <p:fltVal val="0"/>
                                          </p:val>
                                        </p:tav>
                                      </p:tavLst>
                                    </p:anim>
                                    <p:animEffect transition="in" filter="fade">
                                      <p:cBhvr>
                                        <p:cTn id="54" dur="1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9" presetClass="path" presetSubtype="0" accel="50000" decel="50000" fill="hold" nodeType="clickEffect">
                                  <p:stCondLst>
                                    <p:cond delay="0"/>
                                  </p:stCondLst>
                                  <p:childTnLst>
                                    <p:animMotion origin="layout" path="M -0.03056 0.10189 L -0.28264 -0.06792 " pathEditMode="relative" rAng="0" ptsTypes="AA">
                                      <p:cBhvr>
                                        <p:cTn id="64" dur="2000" fill="hold"/>
                                        <p:tgtEl>
                                          <p:spTgt spid="18"/>
                                        </p:tgtEl>
                                        <p:attrNameLst>
                                          <p:attrName>ppt_x</p:attrName>
                                          <p:attrName>ppt_y</p:attrName>
                                        </p:attrNameLst>
                                      </p:cBhvr>
                                      <p:rCtr x="-12604" y="-8490"/>
                                    </p:animMotion>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2000"/>
                                        <p:tgtEl>
                                          <p:spTgt spid="24"/>
                                        </p:tgtEl>
                                      </p:cBhvr>
                                    </p:animEffect>
                                    <p:anim calcmode="lin" valueType="num">
                                      <p:cBhvr>
                                        <p:cTn id="70" dur="2000" fill="hold"/>
                                        <p:tgtEl>
                                          <p:spTgt spid="24"/>
                                        </p:tgtEl>
                                        <p:attrNameLst>
                                          <p:attrName>ppt_w</p:attrName>
                                        </p:attrNameLst>
                                      </p:cBhvr>
                                      <p:tavLst>
                                        <p:tav tm="0" fmla="#ppt_w*sin(2.5*pi*$)">
                                          <p:val>
                                            <p:fltVal val="0"/>
                                          </p:val>
                                        </p:tav>
                                        <p:tav tm="100000">
                                          <p:val>
                                            <p:fltVal val="1"/>
                                          </p:val>
                                        </p:tav>
                                      </p:tavLst>
                                    </p:anim>
                                    <p:anim calcmode="lin" valueType="num">
                                      <p:cBhvr>
                                        <p:cTn id="71" dur="2000" fill="hold"/>
                                        <p:tgtEl>
                                          <p:spTgt spid="24"/>
                                        </p:tgtEl>
                                        <p:attrNameLst>
                                          <p:attrName>ppt_h</p:attrName>
                                        </p:attrNameLst>
                                      </p:cBhvr>
                                      <p:tavLst>
                                        <p:tav tm="0">
                                          <p:val>
                                            <p:strVal val="#ppt_h"/>
                                          </p:val>
                                        </p:tav>
                                        <p:tav tm="100000">
                                          <p:val>
                                            <p:strVal val="#ppt_h"/>
                                          </p:val>
                                        </p:tav>
                                      </p:tavLst>
                                    </p:anim>
                                  </p:childTnLst>
                                </p:cTn>
                              </p:par>
                            </p:childTnLst>
                          </p:cTn>
                        </p:par>
                        <p:par>
                          <p:cTn id="72" fill="hold">
                            <p:stCondLst>
                              <p:cond delay="2000"/>
                            </p:stCondLst>
                            <p:childTnLst>
                              <p:par>
                                <p:cTn id="73" presetID="49" presetClass="path" presetSubtype="0" accel="50000" decel="50000" fill="hold" nodeType="afterEffect">
                                  <p:stCondLst>
                                    <p:cond delay="0"/>
                                  </p:stCondLst>
                                  <p:childTnLst>
                                    <p:animMotion origin="layout" path="M 0.05208 -0.07904 L -0.27448 0.10713 " pathEditMode="relative" rAng="0" ptsTypes="AA">
                                      <p:cBhvr>
                                        <p:cTn id="74" dur="2000" fill="hold"/>
                                        <p:tgtEl>
                                          <p:spTgt spid="19"/>
                                        </p:tgtEl>
                                        <p:attrNameLst>
                                          <p:attrName>ppt_x</p:attrName>
                                          <p:attrName>ppt_y</p:attrName>
                                        </p:attrNameLst>
                                      </p:cBhvr>
                                      <p:rCtr x="-16337" y="9293"/>
                                    </p:animMotion>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2000"/>
                                        <p:tgtEl>
                                          <p:spTgt spid="31"/>
                                        </p:tgtEl>
                                      </p:cBhvr>
                                    </p:animEffect>
                                    <p:anim calcmode="lin" valueType="num">
                                      <p:cBhvr>
                                        <p:cTn id="80" dur="2000" fill="hold"/>
                                        <p:tgtEl>
                                          <p:spTgt spid="31"/>
                                        </p:tgtEl>
                                        <p:attrNameLst>
                                          <p:attrName>ppt_w</p:attrName>
                                        </p:attrNameLst>
                                      </p:cBhvr>
                                      <p:tavLst>
                                        <p:tav tm="0" fmla="#ppt_w*sin(2.5*pi*$)">
                                          <p:val>
                                            <p:fltVal val="0"/>
                                          </p:val>
                                        </p:tav>
                                        <p:tav tm="100000">
                                          <p:val>
                                            <p:fltVal val="1"/>
                                          </p:val>
                                        </p:tav>
                                      </p:tavLst>
                                    </p:anim>
                                    <p:anim calcmode="lin" valueType="num">
                                      <p:cBhvr>
                                        <p:cTn id="81"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5125"/>
                                        </p:tgtEl>
                                        <p:attrNameLst>
                                          <p:attrName>style.visibility</p:attrName>
                                        </p:attrNameLst>
                                      </p:cBhvr>
                                      <p:to>
                                        <p:strVal val="visible"/>
                                      </p:to>
                                    </p:set>
                                    <p:animEffect transition="in" filter="dissolve">
                                      <p:cBhvr>
                                        <p:cTn id="86" dur="500"/>
                                        <p:tgtEl>
                                          <p:spTgt spid="5125"/>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6"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strips(downRight)">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 calcmode="lin" valueType="num">
                                      <p:cBhvr>
                                        <p:cTn id="98" dur="1000" fill="hold"/>
                                        <p:tgtEl>
                                          <p:spTgt spid="27"/>
                                        </p:tgtEl>
                                        <p:attrNameLst>
                                          <p:attrName>style.rotation</p:attrName>
                                        </p:attrNameLst>
                                      </p:cBhvr>
                                      <p:tavLst>
                                        <p:tav tm="0">
                                          <p:val>
                                            <p:fltVal val="90"/>
                                          </p:val>
                                        </p:tav>
                                        <p:tav tm="100000">
                                          <p:val>
                                            <p:fltVal val="0"/>
                                          </p:val>
                                        </p:tav>
                                      </p:tavLst>
                                    </p:anim>
                                    <p:animEffect transition="in" filter="fade">
                                      <p:cBhvr>
                                        <p:cTn id="99" dur="10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45" presetClass="entr" presetSubtype="0"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2000"/>
                                        <p:tgtEl>
                                          <p:spTgt spid="36"/>
                                        </p:tgtEl>
                                      </p:cBhvr>
                                    </p:animEffect>
                                    <p:anim calcmode="lin" valueType="num">
                                      <p:cBhvr>
                                        <p:cTn id="105" dur="2000" fill="hold"/>
                                        <p:tgtEl>
                                          <p:spTgt spid="36"/>
                                        </p:tgtEl>
                                        <p:attrNameLst>
                                          <p:attrName>ppt_w</p:attrName>
                                        </p:attrNameLst>
                                      </p:cBhvr>
                                      <p:tavLst>
                                        <p:tav tm="0" fmla="#ppt_w*sin(2.5*pi*$)">
                                          <p:val>
                                            <p:fltVal val="0"/>
                                          </p:val>
                                        </p:tav>
                                        <p:tav tm="100000">
                                          <p:val>
                                            <p:fltVal val="1"/>
                                          </p:val>
                                        </p:tav>
                                      </p:tavLst>
                                    </p:anim>
                                    <p:anim calcmode="lin" valueType="num">
                                      <p:cBhvr>
                                        <p:cTn id="106"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4" grpId="0" animBg="1"/>
      <p:bldP spid="31" grpId="0" animBg="1"/>
      <p:bldP spid="27"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30776" y="1059293"/>
            <a:ext cx="8469589" cy="192360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IN" sz="1400" b="1" u="sng" dirty="0" smtClean="0">
                <a:solidFill>
                  <a:srgbClr val="7030A0"/>
                </a:solidFill>
                <a:latin typeface="Times New Roman" pitchFamily="18" charset="0"/>
                <a:cs typeface="Times New Roman" pitchFamily="18" charset="0"/>
              </a:rPr>
              <a:t>D6-NIFEDIPINE</a:t>
            </a:r>
          </a:p>
          <a:p>
            <a:pPr>
              <a:lnSpc>
                <a:spcPct val="150000"/>
              </a:lnSpc>
            </a:pPr>
            <a:r>
              <a:rPr lang="en-US" dirty="0" smtClean="0">
                <a:latin typeface="Times New Roman" pitchFamily="18" charset="0"/>
                <a:cs typeface="Times New Roman" pitchFamily="18" charset="0"/>
              </a:rPr>
              <a:t>   It </a:t>
            </a:r>
            <a:r>
              <a:rPr lang="en-US" dirty="0">
                <a:latin typeface="Times New Roman" pitchFamily="18" charset="0"/>
                <a:cs typeface="Times New Roman" pitchFamily="18" charset="0"/>
              </a:rPr>
              <a:t>is a medication used to manage angina, high blood pressure, Raynaud's phenomenon, and premature labor</a:t>
            </a:r>
            <a:r>
              <a:rPr lang="en-US" dirty="0" smtClean="0">
                <a:latin typeface="Times New Roman" pitchFamily="18" charset="0"/>
                <a:cs typeface="Times New Roman" pitchFamily="18" charset="0"/>
              </a:rPr>
              <a:t>. </a:t>
            </a:r>
          </a:p>
          <a:p>
            <a:pPr>
              <a:lnSpc>
                <a:spcPct val="150000"/>
              </a:lnSpc>
            </a:pP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IN" sz="1400" dirty="0" smtClean="0">
                <a:latin typeface="Times New Roman" pitchFamily="18" charset="0"/>
                <a:cs typeface="Times New Roman" pitchFamily="18" charset="0"/>
              </a:rPr>
              <a:t>One </a:t>
            </a:r>
            <a:r>
              <a:rPr lang="en-IN" sz="1400" dirty="0">
                <a:latin typeface="Times New Roman" pitchFamily="18" charset="0"/>
                <a:cs typeface="Times New Roman" pitchFamily="18" charset="0"/>
              </a:rPr>
              <a:t>of the goal of </a:t>
            </a:r>
            <a:r>
              <a:rPr lang="en-IN" sz="1400" dirty="0" err="1">
                <a:latin typeface="Times New Roman" pitchFamily="18" charset="0"/>
                <a:cs typeface="Times New Roman" pitchFamily="18" charset="0"/>
              </a:rPr>
              <a:t>deuteration</a:t>
            </a:r>
            <a:r>
              <a:rPr lang="en-IN" sz="1400" dirty="0">
                <a:latin typeface="Times New Roman" pitchFamily="18" charset="0"/>
                <a:cs typeface="Times New Roman" pitchFamily="18" charset="0"/>
              </a:rPr>
              <a:t> was to increase the half-life, </a:t>
            </a:r>
            <a:r>
              <a:rPr lang="en-IN" sz="1400" dirty="0" smtClean="0">
                <a:latin typeface="Times New Roman" pitchFamily="18" charset="0"/>
                <a:cs typeface="Times New Roman" pitchFamily="18" charset="0"/>
              </a:rPr>
              <a:t>patient </a:t>
            </a:r>
            <a:r>
              <a:rPr lang="en-IN" sz="1400" dirty="0">
                <a:latin typeface="Times New Roman" pitchFamily="18" charset="0"/>
                <a:cs typeface="Times New Roman" pitchFamily="18" charset="0"/>
              </a:rPr>
              <a:t>compliance and hence both </a:t>
            </a:r>
            <a:r>
              <a:rPr lang="en-IN" sz="14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efficacy and safety indirectly</a:t>
            </a:r>
            <a:r>
              <a:rPr lang="en-IN" sz="1400" dirty="0">
                <a:latin typeface="Times New Roman" pitchFamily="18" charset="0"/>
                <a:cs typeface="Times New Roman" pitchFamily="18" charset="0"/>
              </a:rPr>
              <a:t>. Longer half-life should lead to decreased “withdrawal effects” in many agents, again a safety improvement. </a:t>
            </a:r>
            <a:r>
              <a:rPr lang="en-IN" sz="1400" dirty="0" smtClean="0">
                <a:latin typeface="Times New Roman" pitchFamily="18" charset="0"/>
                <a:cs typeface="Times New Roman" pitchFamily="18" charset="0"/>
              </a:rPr>
              <a:t>D6-NIFEDIPINE</a:t>
            </a:r>
            <a:r>
              <a:rPr lang="en-IN" sz="1400" dirty="0">
                <a:latin typeface="Times New Roman" pitchFamily="18" charset="0"/>
                <a:cs typeface="Times New Roman" pitchFamily="18" charset="0"/>
              </a:rPr>
              <a:t>,  deuterated  </a:t>
            </a:r>
            <a:r>
              <a:rPr lang="en-IN" sz="1400" dirty="0" err="1">
                <a:latin typeface="Times New Roman" pitchFamily="18" charset="0"/>
                <a:cs typeface="Times New Roman" pitchFamily="18" charset="0"/>
              </a:rPr>
              <a:t>nifedipine</a:t>
            </a:r>
            <a:r>
              <a:rPr lang="en-IN" sz="1400" dirty="0">
                <a:latin typeface="Times New Roman" pitchFamily="18" charset="0"/>
                <a:cs typeface="Times New Roman" pitchFamily="18" charset="0"/>
              </a:rPr>
              <a:t>  gave rise to a </a:t>
            </a:r>
            <a:r>
              <a:rPr lang="en-IN" sz="14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34% increase</a:t>
            </a:r>
            <a:r>
              <a:rPr lang="en-IN" sz="1400" dirty="0">
                <a:latin typeface="Times New Roman" pitchFamily="18" charset="0"/>
                <a:cs typeface="Times New Roman" pitchFamily="18" charset="0"/>
              </a:rPr>
              <a:t> in efficacy in rodents.</a:t>
            </a:r>
          </a:p>
          <a:p>
            <a:pPr algn="just">
              <a:lnSpc>
                <a:spcPct val="150000"/>
              </a:lnSpc>
            </a:pPr>
            <a:endParaRPr lang="en-IN" sz="1400"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304651" y="3147814"/>
            <a:ext cx="5655147" cy="1872208"/>
          </a:xfrm>
          <a:prstGeom prst="rect">
            <a:avLst/>
          </a:prstGeom>
          <a:solidFill>
            <a:srgbClr val="000000">
              <a:shade val="95000"/>
            </a:srgbClr>
          </a:solidFill>
          <a:ln w="9525">
            <a:solidFill>
              <a:schemeClr val="accent6">
                <a:lumMod val="40000"/>
                <a:lumOff val="60000"/>
              </a:schemeClr>
            </a:solidFill>
            <a:miter lim="800000"/>
            <a:headEnd/>
            <a:tailEnd/>
          </a:ln>
          <a:effectLst>
            <a:outerShdw blurRad="254000" dist="190500" dir="2700000" sy="90000" algn="bl" rotWithShape="0">
              <a:srgbClr val="000000">
                <a:alpha val="40000"/>
              </a:srgbClr>
            </a:outerShdw>
          </a:effectLst>
          <a:extLst/>
        </p:spPr>
      </p:pic>
      <p:sp>
        <p:nvSpPr>
          <p:cNvPr id="3" name="Rectangle 2"/>
          <p:cNvSpPr/>
          <p:nvPr/>
        </p:nvSpPr>
        <p:spPr>
          <a:xfrm>
            <a:off x="539552" y="0"/>
            <a:ext cx="7992888" cy="677108"/>
          </a:xfrm>
          <a:prstGeom prst="rect">
            <a:avLst/>
          </a:prstGeom>
        </p:spPr>
        <p:txBody>
          <a:bodyPr wrap="squar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a:p>
            <a:r>
              <a:rPr lang="en-US" dirty="0" smtClean="0">
                <a:solidFill>
                  <a:srgbClr val="002060"/>
                </a:solidFill>
                <a:latin typeface="Times New Roman" pitchFamily="18" charset="0"/>
                <a:cs typeface="Times New Roman" pitchFamily="18" charset="0"/>
              </a:rPr>
              <a:t>pharmaceutical</a:t>
            </a:r>
            <a:endParaRPr lang="en-US" dirty="0"/>
          </a:p>
        </p:txBody>
      </p:sp>
      <p:sp>
        <p:nvSpPr>
          <p:cNvPr id="4" name="Oval 3"/>
          <p:cNvSpPr/>
          <p:nvPr/>
        </p:nvSpPr>
        <p:spPr>
          <a:xfrm>
            <a:off x="5436096" y="2283718"/>
            <a:ext cx="1080120"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6" name="Oval 5"/>
          <p:cNvSpPr/>
          <p:nvPr/>
        </p:nvSpPr>
        <p:spPr>
          <a:xfrm>
            <a:off x="4860032" y="4083918"/>
            <a:ext cx="504056"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11" name="Oval 10"/>
          <p:cNvSpPr/>
          <p:nvPr/>
        </p:nvSpPr>
        <p:spPr>
          <a:xfrm>
            <a:off x="5976156" y="4083918"/>
            <a:ext cx="504056"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 xmlns:p14="http://schemas.microsoft.com/office/powerpoint/2010/main" val="27218017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3688" y="2355726"/>
            <a:ext cx="5106085" cy="2160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Oval 6"/>
          <p:cNvSpPr/>
          <p:nvPr/>
        </p:nvSpPr>
        <p:spPr>
          <a:xfrm>
            <a:off x="3995936" y="3147814"/>
            <a:ext cx="900100" cy="72007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FF00"/>
                </a:solidFill>
              </a:ln>
              <a:solidFill>
                <a:srgbClr val="FFFF00"/>
              </a:solidFill>
            </a:endParaRPr>
          </a:p>
        </p:txBody>
      </p:sp>
      <p:sp>
        <p:nvSpPr>
          <p:cNvPr id="2" name="Rectangle 1"/>
          <p:cNvSpPr/>
          <p:nvPr/>
        </p:nvSpPr>
        <p:spPr>
          <a:xfrm>
            <a:off x="376808" y="966363"/>
            <a:ext cx="8534400" cy="144655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IN" sz="1600" b="1" u="sng" dirty="0" smtClean="0">
                <a:solidFill>
                  <a:srgbClr val="7030A0"/>
                </a:solidFill>
                <a:latin typeface="Times New Roman" pitchFamily="18" charset="0"/>
                <a:cs typeface="Times New Roman" pitchFamily="18" charset="0"/>
              </a:rPr>
              <a:t>NEVIRAPINE</a:t>
            </a:r>
          </a:p>
          <a:p>
            <a:pPr marL="171450" indent="-171450" algn="just">
              <a:buFont typeface="Wingdings" pitchFamily="2" charset="2"/>
              <a:buChar char="v"/>
            </a:pPr>
            <a:r>
              <a:rPr lang="en-IN" sz="1200" dirty="0" err="1" smtClean="0">
                <a:latin typeface="Times New Roman" pitchFamily="18" charset="0"/>
                <a:cs typeface="Times New Roman" pitchFamily="18" charset="0"/>
              </a:rPr>
              <a:t>Nevirapine</a:t>
            </a:r>
            <a:r>
              <a:rPr lang="en-IN" sz="1200" dirty="0" smtClean="0">
                <a:latin typeface="Times New Roman" pitchFamily="18" charset="0"/>
                <a:cs typeface="Times New Roman" pitchFamily="18" charset="0"/>
              </a:rPr>
              <a:t> is </a:t>
            </a:r>
            <a:r>
              <a:rPr lang="en-IN" sz="1200" dirty="0">
                <a:latin typeface="Times New Roman" pitchFamily="18" charset="0"/>
                <a:cs typeface="Times New Roman" pitchFamily="18" charset="0"/>
              </a:rPr>
              <a:t>a </a:t>
            </a:r>
            <a:r>
              <a:rPr lang="en-IN" sz="1200" dirty="0" smtClean="0">
                <a:latin typeface="Times New Roman" pitchFamily="18" charset="0"/>
                <a:cs typeface="Times New Roman" pitchFamily="18" charset="0"/>
              </a:rPr>
              <a:t>non-nucleoside </a:t>
            </a:r>
            <a:r>
              <a:rPr lang="en-IN" sz="1200" dirty="0">
                <a:latin typeface="Times New Roman" pitchFamily="18" charset="0"/>
                <a:cs typeface="Times New Roman" pitchFamily="18" charset="0"/>
              </a:rPr>
              <a:t>reverse transcriptase inhibitor for the treatment </a:t>
            </a:r>
            <a:r>
              <a:rPr lang="en-IN" sz="1200" dirty="0" smtClean="0">
                <a:latin typeface="Times New Roman" pitchFamily="18" charset="0"/>
                <a:cs typeface="Times New Roman" pitchFamily="18" charset="0"/>
              </a:rPr>
              <a:t>of  </a:t>
            </a:r>
            <a:r>
              <a:rPr lang="en-IN" sz="1200" i="1" dirty="0" smtClean="0">
                <a:solidFill>
                  <a:srgbClr val="FF0000"/>
                </a:solidFill>
                <a:latin typeface="Times New Roman" pitchFamily="18" charset="0"/>
                <a:cs typeface="Times New Roman" pitchFamily="18" charset="0"/>
              </a:rPr>
              <a:t>HIV</a:t>
            </a:r>
            <a:r>
              <a:rPr lang="en-IN" sz="1200" dirty="0" smtClean="0">
                <a:latin typeface="Times New Roman" pitchFamily="18" charset="0"/>
                <a:cs typeface="Times New Roman" pitchFamily="18" charset="0"/>
              </a:rPr>
              <a:t> infection. Its metabolism causes skin </a:t>
            </a:r>
            <a:r>
              <a:rPr lang="en-IN" sz="1200" dirty="0">
                <a:latin typeface="Times New Roman" pitchFamily="18" charset="0"/>
                <a:cs typeface="Times New Roman" pitchFamily="18" charset="0"/>
              </a:rPr>
              <a:t>rash and </a:t>
            </a:r>
            <a:r>
              <a:rPr lang="en-IN" sz="1200" dirty="0" smtClean="0">
                <a:latin typeface="Times New Roman" pitchFamily="18" charset="0"/>
                <a:cs typeface="Times New Roman" pitchFamily="18" charset="0"/>
              </a:rPr>
              <a:t>hepatotoxicity due </a:t>
            </a:r>
            <a:r>
              <a:rPr lang="en-IN" sz="1200" dirty="0">
                <a:latin typeface="Times New Roman" pitchFamily="18" charset="0"/>
                <a:cs typeface="Times New Roman" pitchFamily="18" charset="0"/>
              </a:rPr>
              <a:t>to </a:t>
            </a:r>
            <a:r>
              <a:rPr lang="en-IN" sz="1200" dirty="0" smtClean="0">
                <a:latin typeface="Times New Roman" pitchFamily="18" charset="0"/>
                <a:cs typeface="Times New Roman" pitchFamily="18" charset="0"/>
              </a:rPr>
              <a:t>the metabolism </a:t>
            </a:r>
            <a:r>
              <a:rPr lang="en-IN" sz="1200" dirty="0">
                <a:latin typeface="Times New Roman" pitchFamily="18" charset="0"/>
                <a:cs typeface="Times New Roman" pitchFamily="18" charset="0"/>
              </a:rPr>
              <a:t>produces a </a:t>
            </a:r>
            <a:r>
              <a:rPr lang="en-IN" sz="1200" dirty="0" smtClean="0">
                <a:latin typeface="Times New Roman" pitchFamily="18" charset="0"/>
                <a:cs typeface="Times New Roman" pitchFamily="18" charset="0"/>
              </a:rPr>
              <a:t>radical intermediate</a:t>
            </a:r>
            <a:r>
              <a:rPr lang="en-IN" sz="1600" dirty="0" smtClean="0">
                <a:latin typeface="Times New Roman" pitchFamily="18" charset="0"/>
                <a:cs typeface="Times New Roman" pitchFamily="18" charset="0"/>
              </a:rPr>
              <a:t>. </a:t>
            </a:r>
          </a:p>
          <a:p>
            <a:pPr marL="171450" indent="-171450" algn="just">
              <a:buFont typeface="Wingdings" pitchFamily="2" charset="2"/>
              <a:buChar char="v"/>
            </a:pPr>
            <a:r>
              <a:rPr lang="en-IN" sz="1200" dirty="0" err="1">
                <a:latin typeface="Times New Roman" pitchFamily="18" charset="0"/>
                <a:cs typeface="Times New Roman" pitchFamily="18" charset="0"/>
              </a:rPr>
              <a:t>Deuterated</a:t>
            </a:r>
            <a:r>
              <a:rPr lang="en-IN" sz="1200" dirty="0">
                <a:latin typeface="Times New Roman" pitchFamily="18" charset="0"/>
                <a:cs typeface="Times New Roman" pitchFamily="18" charset="0"/>
              </a:rPr>
              <a:t> </a:t>
            </a:r>
            <a:r>
              <a:rPr lang="en-IN" sz="1200" dirty="0" err="1">
                <a:latin typeface="Times New Roman" pitchFamily="18" charset="0"/>
                <a:cs typeface="Times New Roman" pitchFamily="18" charset="0"/>
              </a:rPr>
              <a:t>Nevirapine</a:t>
            </a:r>
            <a:r>
              <a:rPr lang="en-IN" sz="1200" dirty="0">
                <a:latin typeface="Times New Roman" pitchFamily="18" charset="0"/>
                <a:cs typeface="Times New Roman" pitchFamily="18" charset="0"/>
              </a:rPr>
              <a:t> reduces covalent binding to hepatic proteins, and produce less </a:t>
            </a:r>
            <a:r>
              <a:rPr lang="en-IN" sz="1200" dirty="0" err="1">
                <a:latin typeface="Times New Roman" pitchFamily="18" charset="0"/>
                <a:cs typeface="Times New Roman" pitchFamily="18" charset="0"/>
              </a:rPr>
              <a:t>hydroxy</a:t>
            </a:r>
            <a:r>
              <a:rPr lang="en-IN" sz="1200" dirty="0">
                <a:latin typeface="Times New Roman" pitchFamily="18" charset="0"/>
                <a:cs typeface="Times New Roman" pitchFamily="18" charset="0"/>
              </a:rPr>
              <a:t>-metabolite  which reduced the incidence and severity of the rashes in both mouse and rat models. </a:t>
            </a:r>
          </a:p>
          <a:p>
            <a:pPr algn="just"/>
            <a:endParaRPr lang="en-IN" sz="2000" dirty="0" smtClean="0">
              <a:latin typeface="Times New Roman" pitchFamily="18" charset="0"/>
              <a:cs typeface="Times New Roman" pitchFamily="18" charset="0"/>
            </a:endParaRPr>
          </a:p>
        </p:txBody>
      </p:sp>
      <p:sp>
        <p:nvSpPr>
          <p:cNvPr id="3" name="Rectangle 2"/>
          <p:cNvSpPr/>
          <p:nvPr/>
        </p:nvSpPr>
        <p:spPr>
          <a:xfrm>
            <a:off x="611560" y="24140"/>
            <a:ext cx="7488832" cy="584775"/>
          </a:xfrm>
          <a:prstGeom prst="rect">
            <a:avLst/>
          </a:prstGeom>
        </p:spPr>
        <p:txBody>
          <a:bodyPr wrap="square">
            <a:spAutoFit/>
          </a:bodyPr>
          <a:lstStyle/>
          <a:p>
            <a:r>
              <a:rPr lang="en-US" sz="1800" b="1" dirty="0">
                <a:solidFill>
                  <a:srgbClr val="002060"/>
                </a:solidFill>
                <a:latin typeface="Times New Roman" pitchFamily="18" charset="0"/>
                <a:cs typeface="Times New Roman" pitchFamily="18" charset="0"/>
              </a:rPr>
              <a:t>Non-nuclear Application of Heavy water and Deuterium</a:t>
            </a:r>
            <a:endParaRPr lang="en" sz="1800" b="1" dirty="0">
              <a:solidFill>
                <a:srgbClr val="002060"/>
              </a:solidFill>
              <a:latin typeface="Times New Roman" pitchFamily="18" charset="0"/>
              <a:cs typeface="Times New Roman" pitchFamily="18" charset="0"/>
              <a:sym typeface="Arial Black"/>
            </a:endParaRPr>
          </a:p>
          <a:p>
            <a:r>
              <a:rPr lang="en-US" dirty="0" smtClean="0">
                <a:solidFill>
                  <a:srgbClr val="002060"/>
                </a:solidFill>
                <a:latin typeface="Times New Roman" pitchFamily="18" charset="0"/>
                <a:cs typeface="Times New Roman" pitchFamily="18" charset="0"/>
              </a:rPr>
              <a:t>pharmaceutical</a:t>
            </a:r>
            <a:endParaRPr lang="en-US" dirty="0"/>
          </a:p>
        </p:txBody>
      </p:sp>
      <p:pic>
        <p:nvPicPr>
          <p:cNvPr id="5"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197744" y="2283718"/>
            <a:ext cx="5688632" cy="2300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Oval 7"/>
          <p:cNvSpPr/>
          <p:nvPr/>
        </p:nvSpPr>
        <p:spPr>
          <a:xfrm>
            <a:off x="5940152" y="3363838"/>
            <a:ext cx="648072"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814857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6" presetID="26"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90"/>
                                          </p:val>
                                        </p:tav>
                                        <p:tav tm="100000">
                                          <p:val>
                                            <p:fltVal val="0"/>
                                          </p:val>
                                        </p:tav>
                                      </p:tavLst>
                                    </p:anim>
                                    <p:animEffect transition="in" filter="fade">
                                      <p:cBhvr>
                                        <p:cTn id="5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Paroxetine2DACS.sv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028904" y="2943376"/>
            <a:ext cx="2596378" cy="1869393"/>
          </a:xfrm>
          <a:prstGeom prst="rect">
            <a:avLst/>
          </a:prstGeom>
          <a:ln w="12700" cap="sq">
            <a:solidFill>
              <a:schemeClr val="accent6">
                <a:lumMod val="40000"/>
                <a:lumOff val="60000"/>
              </a:schemeClr>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683244" y="2943378"/>
            <a:ext cx="3135331" cy="1869392"/>
          </a:xfrm>
          <a:prstGeom prst="rect">
            <a:avLst/>
          </a:prstGeom>
          <a:ln w="9525">
            <a:solidFill>
              <a:schemeClr val="accent6">
                <a:lumMod val="40000"/>
                <a:lumOff val="60000"/>
              </a:schemeClr>
            </a:solidFill>
            <a:miter lim="800000"/>
            <a:headEnd/>
            <a:tailEnd/>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sp>
        <p:nvSpPr>
          <p:cNvPr id="3" name="TextBox 2"/>
          <p:cNvSpPr txBox="1"/>
          <p:nvPr/>
        </p:nvSpPr>
        <p:spPr>
          <a:xfrm>
            <a:off x="0" y="771550"/>
            <a:ext cx="9144000" cy="2308324"/>
          </a:xfrm>
          <a:prstGeom prst="rect">
            <a:avLst/>
          </a:prstGeom>
          <a:noFill/>
        </p:spPr>
        <p:txBody>
          <a:bodyPr wrap="square" rtlCol="0">
            <a:spAutoFit/>
          </a:bodyPr>
          <a:lstStyle/>
          <a:p>
            <a:pPr>
              <a:lnSpc>
                <a:spcPct val="200000"/>
              </a:lnSpc>
            </a:pPr>
            <a:r>
              <a:rPr lang="en-US" sz="1200" b="1" dirty="0">
                <a:latin typeface="Times New Roman" pitchFamily="18" charset="0"/>
                <a:cs typeface="Times New Roman" pitchFamily="18" charset="0"/>
              </a:rPr>
              <a:t>Paroxetine</a:t>
            </a:r>
            <a:r>
              <a:rPr lang="en-US" sz="1200" dirty="0">
                <a:latin typeface="Times New Roman" pitchFamily="18" charset="0"/>
                <a:cs typeface="Times New Roman" pitchFamily="18" charset="0"/>
              </a:rPr>
              <a:t>, is an antidepressant of the selective serotonin reuptake inhibitor (SSRI) class. It is used to treat major depressive disorder, obsessive-compulsive disorder, social anxiety disorder, panic disorder, posttraumatic stress disorder, generalized anxiety disorder and premenstrual </a:t>
            </a:r>
            <a:r>
              <a:rPr lang="en-US" sz="1200" dirty="0" err="1">
                <a:latin typeface="Times New Roman" pitchFamily="18" charset="0"/>
                <a:cs typeface="Times New Roman" pitchFamily="18" charset="0"/>
              </a:rPr>
              <a:t>dysphoric</a:t>
            </a:r>
            <a:r>
              <a:rPr lang="en-US" sz="1200" dirty="0">
                <a:latin typeface="Times New Roman" pitchFamily="18" charset="0"/>
                <a:cs typeface="Times New Roman" pitchFamily="18" charset="0"/>
              </a:rPr>
              <a:t> disorder</a:t>
            </a:r>
            <a:r>
              <a:rPr lang="en-US" sz="1200" dirty="0"/>
              <a:t>. </a:t>
            </a:r>
          </a:p>
          <a:p>
            <a:r>
              <a:rPr lang="en-IN" sz="1200" b="1" dirty="0" smtClean="0">
                <a:solidFill>
                  <a:schemeClr val="accent2">
                    <a:lumMod val="75000"/>
                  </a:schemeClr>
                </a:solidFill>
                <a:latin typeface="Times New Roman" pitchFamily="18" charset="0"/>
                <a:cs typeface="Times New Roman" pitchFamily="18" charset="0"/>
              </a:rPr>
              <a:t>CTP-347</a:t>
            </a:r>
            <a:r>
              <a:rPr lang="en-IN" sz="1200" b="1" dirty="0">
                <a:solidFill>
                  <a:schemeClr val="accent2">
                    <a:lumMod val="75000"/>
                  </a:schemeClr>
                </a:solidFill>
                <a:latin typeface="Times New Roman" pitchFamily="18" charset="0"/>
                <a:cs typeface="Times New Roman" pitchFamily="18" charset="0"/>
              </a:rPr>
              <a:t>: Deuterium Modification of </a:t>
            </a:r>
            <a:r>
              <a:rPr lang="en-IN" sz="1200" b="1" dirty="0" smtClean="0">
                <a:solidFill>
                  <a:schemeClr val="accent2">
                    <a:lumMod val="75000"/>
                  </a:schemeClr>
                </a:solidFill>
                <a:latin typeface="Times New Roman" pitchFamily="18" charset="0"/>
                <a:cs typeface="Times New Roman" pitchFamily="18" charset="0"/>
              </a:rPr>
              <a:t>Paroxetine</a:t>
            </a:r>
          </a:p>
          <a:p>
            <a:pPr>
              <a:lnSpc>
                <a:spcPct val="150000"/>
              </a:lnSpc>
            </a:pPr>
            <a:r>
              <a:rPr lang="en-IN" sz="1200" dirty="0">
                <a:latin typeface="Times New Roman" pitchFamily="18" charset="0"/>
                <a:cs typeface="Times New Roman" pitchFamily="18" charset="0"/>
              </a:rPr>
              <a:t>CTP-347, a selectively </a:t>
            </a:r>
            <a:r>
              <a:rPr lang="en-IN" sz="1200" dirty="0" err="1">
                <a:latin typeface="Times New Roman" pitchFamily="18" charset="0"/>
                <a:cs typeface="Times New Roman" pitchFamily="18" charset="0"/>
              </a:rPr>
              <a:t>deuterated</a:t>
            </a:r>
            <a:r>
              <a:rPr lang="en-IN" sz="1200" dirty="0">
                <a:latin typeface="Times New Roman" pitchFamily="18" charset="0"/>
                <a:cs typeface="Times New Roman" pitchFamily="18" charset="0"/>
              </a:rPr>
              <a:t> analogue of paroxetine.</a:t>
            </a:r>
          </a:p>
          <a:p>
            <a:pPr>
              <a:lnSpc>
                <a:spcPct val="150000"/>
              </a:lnSpc>
            </a:pPr>
            <a:r>
              <a:rPr lang="en-IN" sz="1200" dirty="0">
                <a:latin typeface="Times New Roman" pitchFamily="18" charset="0"/>
                <a:cs typeface="Times New Roman" pitchFamily="18" charset="0"/>
              </a:rPr>
              <a:t> CTP-347 was designed to eliminate the irreversible inhibition of the metabolizing enzyme (CYP2D6)</a:t>
            </a:r>
          </a:p>
          <a:p>
            <a:endParaRPr lang="en-IN" sz="1200" dirty="0">
              <a:solidFill>
                <a:schemeClr val="accent2">
                  <a:lumMod val="75000"/>
                </a:schemeClr>
              </a:solidFill>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
        <p:nvSpPr>
          <p:cNvPr id="4" name="Rectangle 3"/>
          <p:cNvSpPr/>
          <p:nvPr/>
        </p:nvSpPr>
        <p:spPr>
          <a:xfrm>
            <a:off x="467544" y="105855"/>
            <a:ext cx="7632848" cy="584775"/>
          </a:xfrm>
          <a:prstGeom prst="rect">
            <a:avLst/>
          </a:prstGeom>
        </p:spPr>
        <p:txBody>
          <a:bodyPr wrap="square">
            <a:spAutoFit/>
          </a:bodyPr>
          <a:lstStyle/>
          <a:p>
            <a:r>
              <a:rPr lang="en-US" sz="1600" b="1" dirty="0">
                <a:solidFill>
                  <a:srgbClr val="002060"/>
                </a:solidFill>
                <a:latin typeface="Times New Roman" pitchFamily="18" charset="0"/>
                <a:cs typeface="Times New Roman" pitchFamily="18" charset="0"/>
              </a:rPr>
              <a:t>Non-nuclear Application of Heavy water and Deuterium</a:t>
            </a:r>
            <a:endParaRPr lang="en" sz="1600" b="1" dirty="0">
              <a:solidFill>
                <a:srgbClr val="002060"/>
              </a:solidFill>
              <a:latin typeface="Times New Roman" pitchFamily="18" charset="0"/>
              <a:cs typeface="Times New Roman" pitchFamily="18" charset="0"/>
              <a:sym typeface="Arial Black"/>
            </a:endParaRPr>
          </a:p>
          <a:p>
            <a:r>
              <a:rPr lang="en-US" sz="1600" dirty="0" smtClean="0">
                <a:solidFill>
                  <a:srgbClr val="002060"/>
                </a:solidFill>
                <a:latin typeface="Times New Roman" pitchFamily="18" charset="0"/>
                <a:cs typeface="Times New Roman" pitchFamily="18" charset="0"/>
              </a:rPr>
              <a:t>pharmaceutical</a:t>
            </a:r>
            <a:endParaRPr lang="en-US" sz="1600" dirty="0"/>
          </a:p>
        </p:txBody>
      </p:sp>
      <p:sp>
        <p:nvSpPr>
          <p:cNvPr id="5" name="Oval 4"/>
          <p:cNvSpPr/>
          <p:nvPr/>
        </p:nvSpPr>
        <p:spPr>
          <a:xfrm>
            <a:off x="4932040" y="3507854"/>
            <a:ext cx="864096" cy="64807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229346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9583"/>
            <a:ext cx="8496944" cy="3096344"/>
          </a:xfrm>
          <a:noFill/>
        </p:spPr>
        <p:style>
          <a:lnRef idx="0">
            <a:schemeClr val="accent1"/>
          </a:lnRef>
          <a:fillRef idx="3">
            <a:schemeClr val="accent1"/>
          </a:fillRef>
          <a:effectRef idx="3">
            <a:schemeClr val="accent1"/>
          </a:effectRef>
          <a:fontRef idx="minor">
            <a:schemeClr val="lt1"/>
          </a:fontRef>
        </p:style>
        <p:txBody>
          <a:bodyPr>
            <a:noAutofit/>
          </a:bodyPr>
          <a:lstStyle/>
          <a:p>
            <a:pPr marL="0" indent="0" algn="just">
              <a:lnSpc>
                <a:spcPct val="150000"/>
              </a:lnSpc>
              <a:buNone/>
            </a:pPr>
            <a:r>
              <a:rPr lang="en-US" sz="1400" b="1" dirty="0" smtClean="0">
                <a:latin typeface="Times New Roman" pitchFamily="18" charset="0"/>
                <a:cs typeface="Times New Roman" pitchFamily="18" charset="0"/>
              </a:rPr>
              <a:t>Deuterated</a:t>
            </a:r>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Internal </a:t>
            </a:r>
            <a:r>
              <a:rPr lang="en-US" sz="1400" b="1" dirty="0">
                <a:latin typeface="Times New Roman" pitchFamily="18" charset="0"/>
                <a:cs typeface="Times New Roman" pitchFamily="18" charset="0"/>
              </a:rPr>
              <a:t>Standards</a:t>
            </a:r>
          </a:p>
          <a:p>
            <a:pPr marL="177800" indent="0" algn="just">
              <a:lnSpc>
                <a:spcPct val="150000"/>
              </a:lnSpc>
              <a:buFont typeface="Arial" pitchFamily="34" charset="0"/>
              <a:buChar char="•"/>
            </a:pPr>
            <a:r>
              <a:rPr lang="en-US" sz="1400" dirty="0" smtClean="0">
                <a:latin typeface="Times New Roman" pitchFamily="18" charset="0"/>
                <a:cs typeface="Times New Roman" pitchFamily="18" charset="0"/>
              </a:rPr>
              <a:t>    An </a:t>
            </a:r>
            <a:r>
              <a:rPr lang="en-US" sz="1400" dirty="0">
                <a:latin typeface="Times New Roman" pitchFamily="18" charset="0"/>
                <a:cs typeface="Times New Roman" pitchFamily="18" charset="0"/>
              </a:rPr>
              <a:t>internal standard is used when performing </a:t>
            </a:r>
            <a:r>
              <a:rPr lang="en-US" sz="1400" dirty="0" err="1">
                <a:latin typeface="Times New Roman" pitchFamily="18" charset="0"/>
                <a:cs typeface="Times New Roman" pitchFamily="18" charset="0"/>
              </a:rPr>
              <a:t>bioanalysis</a:t>
            </a:r>
            <a:r>
              <a:rPr lang="en-US" sz="1400" dirty="0">
                <a:latin typeface="Times New Roman" pitchFamily="18" charset="0"/>
                <a:cs typeface="Times New Roman" pitchFamily="18" charset="0"/>
              </a:rPr>
              <a:t> with mass spectrometry detection. </a:t>
            </a:r>
            <a:endParaRPr lang="en-US" sz="1400" dirty="0" smtClean="0">
              <a:latin typeface="Times New Roman" pitchFamily="18" charset="0"/>
              <a:cs typeface="Times New Roman" pitchFamily="18" charset="0"/>
            </a:endParaRPr>
          </a:p>
          <a:p>
            <a:pPr algn="just">
              <a:lnSpc>
                <a:spcPct val="150000"/>
              </a:lnSpc>
            </a:pP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best internal standard for </a:t>
            </a:r>
            <a:r>
              <a:rPr lang="en-US" sz="1400" dirty="0" smtClean="0">
                <a:latin typeface="Times New Roman" pitchFamily="18" charset="0"/>
                <a:cs typeface="Times New Roman" pitchFamily="18" charset="0"/>
              </a:rPr>
              <a:t>bio-analysis </a:t>
            </a:r>
            <a:r>
              <a:rPr lang="en-US" sz="1400" dirty="0">
                <a:latin typeface="Times New Roman" pitchFamily="18" charset="0"/>
                <a:cs typeface="Times New Roman" pitchFamily="18" charset="0"/>
              </a:rPr>
              <a:t>is an </a:t>
            </a:r>
            <a:r>
              <a:rPr lang="en-US" sz="1400" dirty="0" err="1">
                <a:latin typeface="Times New Roman" pitchFamily="18" charset="0"/>
                <a:cs typeface="Times New Roman" pitchFamily="18" charset="0"/>
              </a:rPr>
              <a:t>isotopically</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labeled </a:t>
            </a:r>
            <a:r>
              <a:rPr lang="en-US" sz="1400" dirty="0">
                <a:latin typeface="Times New Roman" pitchFamily="18" charset="0"/>
                <a:cs typeface="Times New Roman" pitchFamily="18" charset="0"/>
              </a:rPr>
              <a:t>version of the molecule you want to quantify. </a:t>
            </a:r>
            <a:endParaRPr lang="en-US" sz="1400" dirty="0" smtClean="0">
              <a:latin typeface="Times New Roman" pitchFamily="18" charset="0"/>
              <a:cs typeface="Times New Roman" pitchFamily="18" charset="0"/>
            </a:endParaRPr>
          </a:p>
          <a:p>
            <a:pPr algn="just">
              <a:lnSpc>
                <a:spcPct val="150000"/>
              </a:lnSpc>
            </a:pP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stable </a:t>
            </a:r>
            <a:r>
              <a:rPr lang="en-US" sz="1400" dirty="0" smtClean="0">
                <a:latin typeface="Times New Roman" pitchFamily="18" charset="0"/>
                <a:cs typeface="Times New Roman" pitchFamily="18" charset="0"/>
              </a:rPr>
              <a:t>labeled </a:t>
            </a:r>
            <a:r>
              <a:rPr lang="en-US" sz="1400" dirty="0">
                <a:latin typeface="Times New Roman" pitchFamily="18" charset="0"/>
                <a:cs typeface="Times New Roman" pitchFamily="18" charset="0"/>
              </a:rPr>
              <a:t>isotopes available to incorporate in a given molecule (drug or drug metabolite) are deuterium (</a:t>
            </a:r>
            <a:r>
              <a:rPr lang="en-US" sz="1400" baseline="30000" dirty="0">
                <a:latin typeface="Times New Roman" pitchFamily="18" charset="0"/>
                <a:cs typeface="Times New Roman" pitchFamily="18" charset="0"/>
              </a:rPr>
              <a:t>2</a:t>
            </a:r>
            <a:r>
              <a:rPr lang="en-US" sz="1400" dirty="0">
                <a:latin typeface="Times New Roman" pitchFamily="18" charset="0"/>
                <a:cs typeface="Times New Roman" pitchFamily="18" charset="0"/>
              </a:rPr>
              <a:t>H or D), </a:t>
            </a:r>
            <a:r>
              <a:rPr lang="en-US" sz="1400" baseline="30000" dirty="0">
                <a:latin typeface="Times New Roman" pitchFamily="18" charset="0"/>
                <a:cs typeface="Times New Roman" pitchFamily="18" charset="0"/>
              </a:rPr>
              <a:t>13</a:t>
            </a:r>
            <a:r>
              <a:rPr lang="en-US" sz="1400" dirty="0">
                <a:latin typeface="Times New Roman" pitchFamily="18" charset="0"/>
                <a:cs typeface="Times New Roman" pitchFamily="18" charset="0"/>
              </a:rPr>
              <a:t>C and </a:t>
            </a:r>
            <a:r>
              <a:rPr lang="en-US" sz="1400" baseline="30000" dirty="0">
                <a:latin typeface="Times New Roman" pitchFamily="18" charset="0"/>
                <a:cs typeface="Times New Roman" pitchFamily="18" charset="0"/>
              </a:rPr>
              <a:t>15</a:t>
            </a:r>
            <a:r>
              <a:rPr lang="en-US" sz="1400" dirty="0">
                <a:latin typeface="Times New Roman" pitchFamily="18" charset="0"/>
                <a:cs typeface="Times New Roman" pitchFamily="18" charset="0"/>
              </a:rPr>
              <a:t>N</a:t>
            </a:r>
            <a:r>
              <a:rPr lang="en-US" sz="1400" dirty="0" smtClean="0">
                <a:latin typeface="Times New Roman" pitchFamily="18" charset="0"/>
                <a:cs typeface="Times New Roman" pitchFamily="18" charset="0"/>
              </a:rPr>
              <a:t>.</a:t>
            </a:r>
          </a:p>
          <a:p>
            <a:pPr marL="93663" indent="58738" algn="just">
              <a:lnSpc>
                <a:spcPct val="150000"/>
              </a:lnSpc>
              <a:buFont typeface="Arial" pitchFamily="34" charset="0"/>
              <a:buChar char="•"/>
            </a:pPr>
            <a:r>
              <a:rPr lang="en-US" sz="1400" dirty="0" smtClean="0">
                <a:latin typeface="Times New Roman" pitchFamily="18" charset="0"/>
                <a:cs typeface="Times New Roman" pitchFamily="18" charset="0"/>
              </a:rPr>
              <a:t> Generally</a:t>
            </a:r>
            <a:r>
              <a:rPr lang="en-US" sz="1400" dirty="0">
                <a:latin typeface="Times New Roman" pitchFamily="18" charset="0"/>
                <a:cs typeface="Times New Roman" pitchFamily="18" charset="0"/>
              </a:rPr>
              <a:t>, because of the abundance of hydrogen in organic molecules, the use of deuterium is preferred compared to </a:t>
            </a:r>
            <a:r>
              <a:rPr lang="en-US" sz="1400" baseline="30000" dirty="0">
                <a:latin typeface="Times New Roman" pitchFamily="18" charset="0"/>
                <a:cs typeface="Times New Roman" pitchFamily="18" charset="0"/>
              </a:rPr>
              <a:t>13</a:t>
            </a:r>
            <a:r>
              <a:rPr lang="en-US" sz="1400" dirty="0">
                <a:latin typeface="Times New Roman" pitchFamily="18" charset="0"/>
                <a:cs typeface="Times New Roman" pitchFamily="18" charset="0"/>
              </a:rPr>
              <a:t>C and </a:t>
            </a:r>
            <a:r>
              <a:rPr lang="en-US" sz="1400" baseline="30000" dirty="0" smtClean="0">
                <a:latin typeface="Times New Roman" pitchFamily="18" charset="0"/>
                <a:cs typeface="Times New Roman" pitchFamily="18" charset="0"/>
              </a:rPr>
              <a:t>15</a:t>
            </a:r>
            <a:r>
              <a:rPr lang="en-US" sz="1400" dirty="0" smtClean="0">
                <a:latin typeface="Times New Roman" pitchFamily="18" charset="0"/>
                <a:cs typeface="Times New Roman" pitchFamily="18" charset="0"/>
              </a:rPr>
              <a:t>N</a:t>
            </a:r>
            <a:r>
              <a:rPr lang="en-US" sz="1400" dirty="0">
                <a:latin typeface="Times New Roman" pitchFamily="18" charset="0"/>
                <a:cs typeface="Times New Roman" pitchFamily="18" charset="0"/>
              </a:rPr>
              <a:t>, which are generally more expensive solutions for stable </a:t>
            </a:r>
            <a:r>
              <a:rPr lang="en-US" sz="1400" dirty="0" smtClean="0">
                <a:latin typeface="Times New Roman" pitchFamily="18" charset="0"/>
                <a:cs typeface="Times New Roman" pitchFamily="18" charset="0"/>
              </a:rPr>
              <a:t>labeled </a:t>
            </a:r>
            <a:r>
              <a:rPr lang="en-US" sz="1400" dirty="0">
                <a:latin typeface="Times New Roman" pitchFamily="18" charset="0"/>
                <a:cs typeface="Times New Roman" pitchFamily="18" charset="0"/>
              </a:rPr>
              <a:t>internal standards</a:t>
            </a:r>
            <a:r>
              <a:rPr lang="en-US" sz="1400" dirty="0" smtClean="0">
                <a:latin typeface="Times New Roman" pitchFamily="18" charset="0"/>
                <a:cs typeface="Times New Roman" pitchFamily="18" charset="0"/>
              </a:rPr>
              <a:t>.</a:t>
            </a:r>
          </a:p>
          <a:p>
            <a:pPr marL="93663" indent="58738" algn="just">
              <a:lnSpc>
                <a:spcPct val="150000"/>
              </a:lnSpc>
              <a:buFont typeface="Arial" pitchFamily="34" charset="0"/>
              <a:buChar char="•"/>
            </a:pPr>
            <a:r>
              <a:rPr lang="en-US" sz="1400" dirty="0" smtClean="0">
                <a:latin typeface="Times New Roman" pitchFamily="18" charset="0"/>
                <a:cs typeface="Times New Roman" pitchFamily="18" charset="0"/>
              </a:rPr>
              <a:t>Nowadays deuterium labeled compounds are commercially available and widely used in day to day practice in laboratories.  </a:t>
            </a:r>
            <a:endParaRPr lang="en-US" sz="1400" b="1" dirty="0" smtClean="0">
              <a:latin typeface="Times New Roman" pitchFamily="18" charset="0"/>
              <a:cs typeface="Times New Roman" pitchFamily="18" charset="0"/>
            </a:endParaRPr>
          </a:p>
        </p:txBody>
      </p:sp>
      <p:sp>
        <p:nvSpPr>
          <p:cNvPr id="5" name="Rectangle 4"/>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7" name="Rectangle 6"/>
          <p:cNvSpPr/>
          <p:nvPr/>
        </p:nvSpPr>
        <p:spPr>
          <a:xfrm>
            <a:off x="539552" y="339502"/>
            <a:ext cx="4572000" cy="415498"/>
          </a:xfrm>
          <a:prstGeom prst="rect">
            <a:avLst/>
          </a:prstGeom>
        </p:spPr>
        <p:txBody>
          <a:bodyPr>
            <a:spAutoFit/>
          </a:bodyPr>
          <a:lstStyle/>
          <a:p>
            <a:pPr algn="just">
              <a:lnSpc>
                <a:spcPct val="150000"/>
              </a:lnSpc>
            </a:pPr>
            <a:r>
              <a:rPr lang="en-US" b="1" dirty="0">
                <a:latin typeface="Times New Roman" pitchFamily="18" charset="0"/>
                <a:cs typeface="Times New Roman" pitchFamily="18" charset="0"/>
              </a:rPr>
              <a:t>Deuterated</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Internal Standards</a:t>
            </a:r>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43</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8516958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74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39552" y="771554"/>
            <a:ext cx="8229600" cy="609601"/>
          </a:xfrm>
        </p:spPr>
        <p:txBody>
          <a:bodyPr>
            <a:noAutofit/>
          </a:bodyPr>
          <a:lstStyle/>
          <a:p>
            <a:r>
              <a:rPr lang="en-US" sz="1800" dirty="0" smtClean="0">
                <a:latin typeface="Times New Roman" pitchFamily="18" charset="0"/>
                <a:cs typeface="Times New Roman" pitchFamily="18" charset="0"/>
              </a:rPr>
              <a:t>Thermo-stabilization of biomolecule by heavy water</a:t>
            </a:r>
            <a:endParaRPr lang="en-US" sz="1800" dirty="0">
              <a:latin typeface="Times New Roman" pitchFamily="18" charset="0"/>
              <a:cs typeface="Times New Roman" pitchFamily="18" charset="0"/>
            </a:endParaRPr>
          </a:p>
        </p:txBody>
      </p:sp>
      <p:sp>
        <p:nvSpPr>
          <p:cNvPr id="6" name="Rectangle 5"/>
          <p:cNvSpPr/>
          <p:nvPr/>
        </p:nvSpPr>
        <p:spPr>
          <a:xfrm>
            <a:off x="467544" y="1275606"/>
            <a:ext cx="4572000" cy="3046988"/>
          </a:xfrm>
          <a:prstGeom prst="rect">
            <a:avLst/>
          </a:prstGeom>
        </p:spPr>
        <p:txBody>
          <a:bodyPr>
            <a:spAutoFit/>
          </a:bodyPr>
          <a:lstStyle/>
          <a:p>
            <a:pPr marL="182563" lvl="1" indent="-182563">
              <a:lnSpc>
                <a:spcPct val="150000"/>
              </a:lnSpc>
              <a:buFont typeface="Arial" pitchFamily="34" charset="0"/>
              <a:buChar char="•"/>
            </a:pPr>
            <a:r>
              <a:rPr lang="en-US" sz="1600" dirty="0">
                <a:latin typeface="Times New Roman" pitchFamily="18" charset="0"/>
                <a:cs typeface="Times New Roman" pitchFamily="18" charset="0"/>
              </a:rPr>
              <a:t>L</a:t>
            </a:r>
            <a:r>
              <a:rPr lang="en-US" sz="1600" dirty="0" smtClean="0">
                <a:latin typeface="Times New Roman" pitchFamily="18" charset="0"/>
                <a:cs typeface="Times New Roman" pitchFamily="18" charset="0"/>
              </a:rPr>
              <a:t>ive virus vaccine</a:t>
            </a:r>
          </a:p>
          <a:p>
            <a:pPr marL="182563" indent="-182563">
              <a:lnSpc>
                <a:spcPct val="150000"/>
              </a:lnSpc>
              <a:buFont typeface="Arial" pitchFamily="34" charset="0"/>
              <a:buChar char="•"/>
            </a:pPr>
            <a:r>
              <a:rPr lang="en-US" sz="1600" dirty="0" smtClean="0">
                <a:latin typeface="Times New Roman" pitchFamily="18" charset="0"/>
                <a:cs typeface="Times New Roman" pitchFamily="18" charset="0"/>
              </a:rPr>
              <a:t>Plasmid DNA, plasmid vaccines, recombinant protein, antigens and synthetic peptides</a:t>
            </a:r>
          </a:p>
          <a:p>
            <a:pPr marL="182563" indent="-182563">
              <a:lnSpc>
                <a:spcPct val="150000"/>
              </a:lnSpc>
              <a:buFont typeface="Arial" pitchFamily="34" charset="0"/>
              <a:buChar char="•"/>
            </a:pPr>
            <a:r>
              <a:rPr lang="en-US" sz="1600" dirty="0" smtClean="0">
                <a:latin typeface="Times New Roman" pitchFamily="18" charset="0"/>
                <a:cs typeface="Times New Roman" pitchFamily="18" charset="0"/>
              </a:rPr>
              <a:t>Archiving of blood, serum and plasma</a:t>
            </a:r>
          </a:p>
          <a:p>
            <a:pPr marL="182563" indent="-182563">
              <a:lnSpc>
                <a:spcPct val="150000"/>
              </a:lnSpc>
              <a:buFont typeface="Arial" pitchFamily="34" charset="0"/>
              <a:buChar char="•"/>
            </a:pPr>
            <a:r>
              <a:rPr lang="en-US" sz="1600" dirty="0" smtClean="0">
                <a:latin typeface="Times New Roman" pitchFamily="18" charset="0"/>
                <a:cs typeface="Times New Roman" pitchFamily="18" charset="0"/>
              </a:rPr>
              <a:t>Archiving of tissues for histopathology, </a:t>
            </a:r>
            <a:r>
              <a:rPr lang="en-US" sz="1600" dirty="0" err="1" smtClean="0">
                <a:latin typeface="Times New Roman" pitchFamily="18" charset="0"/>
                <a:cs typeface="Times New Roman" pitchFamily="18" charset="0"/>
              </a:rPr>
              <a:t>immomohistochemistry</a:t>
            </a:r>
            <a:r>
              <a:rPr lang="en-US" sz="1600" dirty="0" smtClean="0">
                <a:latin typeface="Times New Roman" pitchFamily="18" charset="0"/>
                <a:cs typeface="Times New Roman" pitchFamily="18" charset="0"/>
              </a:rPr>
              <a:t>, in situ PCR and in situ hybridization</a:t>
            </a:r>
          </a:p>
          <a:p>
            <a:pPr marL="182563" indent="-182563">
              <a:lnSpc>
                <a:spcPct val="150000"/>
              </a:lnSpc>
              <a:buFont typeface="Arial" pitchFamily="34" charset="0"/>
              <a:buChar char="•"/>
            </a:pPr>
            <a:r>
              <a:rPr lang="en-US" sz="1600" dirty="0" smtClean="0">
                <a:latin typeface="Times New Roman" pitchFamily="18" charset="0"/>
                <a:cs typeface="Times New Roman" pitchFamily="18" charset="0"/>
              </a:rPr>
              <a:t>Cryopreservation of semen, embryos and cell lines</a:t>
            </a:r>
          </a:p>
        </p:txBody>
      </p:sp>
      <p:pic>
        <p:nvPicPr>
          <p:cNvPr id="7"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292080" y="1779664"/>
            <a:ext cx="3477372" cy="2369852"/>
          </a:xfrm>
          <a:prstGeom prst="rect">
            <a:avLst/>
          </a:prstGeom>
          <a:solidFill>
            <a:srgbClr val="000000">
              <a:shade val="95000"/>
            </a:srgbClr>
          </a:solidFill>
          <a:ln w="9525">
            <a:solidFill>
              <a:schemeClr val="bg2">
                <a:lumMod val="40000"/>
                <a:lumOff val="60000"/>
              </a:schemeClr>
            </a:solidFill>
            <a:miter lim="800000"/>
            <a:headEnd/>
            <a:tailEnd/>
          </a:ln>
          <a:effectLst>
            <a:outerShdw blurRad="254000" dist="190500" dir="2700000" sy="90000" algn="bl" rotWithShape="0">
              <a:srgbClr val="000000">
                <a:alpha val="40000"/>
              </a:srgbClr>
            </a:outerShdw>
          </a:effectLst>
          <a:extLst/>
        </p:spPr>
      </p:pic>
      <p:sp>
        <p:nvSpPr>
          <p:cNvPr id="8" name="Rectangle 7"/>
          <p:cNvSpPr/>
          <p:nvPr/>
        </p:nvSpPr>
        <p:spPr>
          <a:xfrm>
            <a:off x="395536"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9" name="Rectangle 8"/>
          <p:cNvSpPr/>
          <p:nvPr/>
        </p:nvSpPr>
        <p:spPr>
          <a:xfrm>
            <a:off x="467544"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pharmaceutical</a:t>
            </a:r>
          </a:p>
        </p:txBody>
      </p:sp>
      <p:sp>
        <p:nvSpPr>
          <p:cNvPr id="10" name="Slide Number Placeholder 9"/>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44</a:t>
            </a:fld>
            <a:endParaRPr lang="en-PH" sz="1200" b="0" i="0" u="none" strike="noStrike" cap="none">
              <a:solidFill>
                <a:srgbClr val="888888"/>
              </a:solidFill>
              <a:latin typeface="Calibri"/>
              <a:ea typeface="Calibri"/>
              <a:cs typeface="Calibri"/>
              <a:sym typeface="Calibri"/>
            </a:endParaRPr>
          </a:p>
        </p:txBody>
      </p:sp>
      <p:sp>
        <p:nvSpPr>
          <p:cNvPr id="2" name="Rectangle 1"/>
          <p:cNvSpPr/>
          <p:nvPr/>
        </p:nvSpPr>
        <p:spPr>
          <a:xfrm>
            <a:off x="928534" y="4515966"/>
            <a:ext cx="2635353" cy="307777"/>
          </a:xfrm>
          <a:prstGeom prst="rect">
            <a:avLst/>
          </a:prstGeom>
        </p:spPr>
        <p:txBody>
          <a:bodyPr wrap="square">
            <a:spAutoFit/>
          </a:bodyPr>
          <a:lstStyle/>
          <a:p>
            <a:r>
              <a:rPr lang="en-US" dirty="0">
                <a:latin typeface="Times New Roman" pitchFamily="18" charset="0"/>
                <a:cs typeface="Times New Roman" pitchFamily="18" charset="0"/>
              </a:rPr>
              <a:t>http://dae.nic.in/?q=node/201</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chemie.uni-hamburg.de/nmr/insensitive/tutorial/img_spectrometer.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932040" y="1203599"/>
            <a:ext cx="2952326" cy="3596067"/>
          </a:xfrm>
          <a:prstGeom prst="rect">
            <a:avLst/>
          </a:prstGeom>
          <a:ln>
            <a:solidFill>
              <a:schemeClr val="accent6">
                <a:lumMod val="40000"/>
                <a:lumOff val="60000"/>
              </a:schemeClr>
            </a:solid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9" name="Shape 82"/>
          <p:cNvSpPr txBox="1"/>
          <p:nvPr/>
        </p:nvSpPr>
        <p:spPr>
          <a:xfrm>
            <a:off x="395536" y="987576"/>
            <a:ext cx="4320480" cy="576064"/>
          </a:xfrm>
          <a:prstGeom prst="rect">
            <a:avLst/>
          </a:prstGeom>
          <a:noFill/>
          <a:ln>
            <a:noFill/>
          </a:ln>
        </p:spPr>
        <p:txBody>
          <a:bodyPr lIns="91425" tIns="91425" rIns="91425" bIns="91425" anchor="t" anchorCtr="0">
            <a:noAutofit/>
          </a:bodyPr>
          <a:lstStyle/>
          <a:p>
            <a:r>
              <a:rPr lang="en-US" sz="1600" b="1" dirty="0" smtClean="0">
                <a:solidFill>
                  <a:srgbClr val="0070C0"/>
                </a:solidFill>
                <a:latin typeface="Times New Roman" pitchFamily="18" charset="0"/>
                <a:cs typeface="Times New Roman" pitchFamily="18" charset="0"/>
              </a:rPr>
              <a:t>Characterization of synthesized materials</a:t>
            </a:r>
            <a:endParaRPr lang="en" sz="1600" b="1" dirty="0">
              <a:solidFill>
                <a:srgbClr val="0070C0"/>
              </a:solidFill>
              <a:latin typeface="Times New Roman" pitchFamily="18" charset="0"/>
              <a:ea typeface="Arial Black"/>
              <a:cs typeface="Times New Roman" pitchFamily="18" charset="0"/>
              <a:sym typeface="Arial Black"/>
            </a:endParaRPr>
          </a:p>
        </p:txBody>
      </p:sp>
      <p:sp>
        <p:nvSpPr>
          <p:cNvPr id="6" name="Rectangle 5"/>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7" name="Rectangle 6"/>
          <p:cNvSpPr/>
          <p:nvPr/>
        </p:nvSpPr>
        <p:spPr>
          <a:xfrm>
            <a:off x="504056"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Chemistry</a:t>
            </a:r>
          </a:p>
        </p:txBody>
      </p:sp>
      <p:sp>
        <p:nvSpPr>
          <p:cNvPr id="8" name="Rectangle 7"/>
          <p:cNvSpPr/>
          <p:nvPr/>
        </p:nvSpPr>
        <p:spPr>
          <a:xfrm>
            <a:off x="395536" y="1491634"/>
            <a:ext cx="3744416" cy="3323987"/>
          </a:xfrm>
          <a:prstGeom prst="rect">
            <a:avLst/>
          </a:prstGeom>
        </p:spPr>
        <p:txBody>
          <a:bodyPr wrap="square">
            <a:spAutoFit/>
          </a:bodyPr>
          <a:lstStyle/>
          <a:p>
            <a:pPr lvl="0"/>
            <a:r>
              <a:rPr lang="en-US" b="1" i="1" dirty="0" smtClean="0">
                <a:solidFill>
                  <a:srgbClr val="00B0F0"/>
                </a:solidFill>
                <a:latin typeface="Times New Roman" pitchFamily="18" charset="0"/>
                <a:cs typeface="Times New Roman" pitchFamily="18" charset="0"/>
              </a:rPr>
              <a:t>NMR Solvent</a:t>
            </a:r>
          </a:p>
          <a:p>
            <a:pPr lvl="0" algn="just">
              <a:lnSpc>
                <a:spcPct val="200000"/>
              </a:lnSpc>
            </a:pPr>
            <a:r>
              <a:rPr lang="en-US" dirty="0" smtClean="0">
                <a:latin typeface="Times New Roman" pitchFamily="18" charset="0"/>
                <a:cs typeface="Times New Roman" pitchFamily="18" charset="0"/>
              </a:rPr>
              <a:t>Most NMR spectra are recorded for compounds dissolved in a solvent. Therefore, signals will be observed for the solvent and this must be accounted for in solving spectral problems. To avoid spectra dominated by the solvent signal, most </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H NMR spectra are recorded in a deuterated solvent</a:t>
            </a:r>
            <a:endParaRPr lang="en-US" dirty="0">
              <a:latin typeface="Times New Roman" pitchFamily="18" charset="0"/>
              <a:cs typeface="Times New Roman" pitchFamily="18" charset="0"/>
            </a:endParaRPr>
          </a:p>
        </p:txBody>
      </p:sp>
      <p:sp>
        <p:nvSpPr>
          <p:cNvPr id="10" name="Slide Number Placeholder 9"/>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45</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5715438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82"/>
          <p:cNvSpPr txBox="1"/>
          <p:nvPr/>
        </p:nvSpPr>
        <p:spPr>
          <a:xfrm>
            <a:off x="539552" y="843558"/>
            <a:ext cx="4104456" cy="576064"/>
          </a:xfrm>
          <a:prstGeom prst="rect">
            <a:avLst/>
          </a:prstGeom>
          <a:noFill/>
          <a:ln>
            <a:noFill/>
          </a:ln>
        </p:spPr>
        <p:txBody>
          <a:bodyPr lIns="91425" tIns="91425" rIns="91425" bIns="91425" anchor="t" anchorCtr="0">
            <a:noAutofit/>
          </a:bodyPr>
          <a:lstStyle/>
          <a:p>
            <a:r>
              <a:rPr lang="en-US" sz="1800" b="1" dirty="0" smtClean="0">
                <a:solidFill>
                  <a:srgbClr val="0070C0"/>
                </a:solidFill>
                <a:latin typeface="Times New Roman" pitchFamily="18" charset="0"/>
                <a:cs typeface="Times New Roman" pitchFamily="18" charset="0"/>
              </a:rPr>
              <a:t>Chemical mechanism determination</a:t>
            </a:r>
            <a:endParaRPr lang="en" sz="1800" b="1" dirty="0">
              <a:solidFill>
                <a:srgbClr val="0070C0"/>
              </a:solidFill>
              <a:latin typeface="Times New Roman" pitchFamily="18" charset="0"/>
              <a:ea typeface="Arial Black"/>
              <a:cs typeface="Times New Roman" pitchFamily="18" charset="0"/>
              <a:sym typeface="Arial Black"/>
            </a:endParaRPr>
          </a:p>
        </p:txBody>
      </p:sp>
      <p:sp>
        <p:nvSpPr>
          <p:cNvPr id="6" name="Rectangle 5"/>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7" name="Rectangle 6"/>
          <p:cNvSpPr/>
          <p:nvPr/>
        </p:nvSpPr>
        <p:spPr>
          <a:xfrm>
            <a:off x="504056" y="339502"/>
            <a:ext cx="4572000" cy="415498"/>
          </a:xfrm>
          <a:prstGeom prst="rect">
            <a:avLst/>
          </a:prstGeom>
        </p:spPr>
        <p:txBody>
          <a:bodyPr>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Chemistry</a:t>
            </a:r>
          </a:p>
        </p:txBody>
      </p:sp>
      <p:sp>
        <p:nvSpPr>
          <p:cNvPr id="8" name="Rectangle 7"/>
          <p:cNvSpPr/>
          <p:nvPr/>
        </p:nvSpPr>
        <p:spPr>
          <a:xfrm>
            <a:off x="611560" y="1347618"/>
            <a:ext cx="7920880" cy="1061829"/>
          </a:xfrm>
          <a:prstGeom prst="rect">
            <a:avLst/>
          </a:prstGeom>
        </p:spPr>
        <p:txBody>
          <a:bodyPr wrap="square">
            <a:spAutoFit/>
          </a:bodyPr>
          <a:lstStyle/>
          <a:p>
            <a:pPr algn="just">
              <a:lnSpc>
                <a:spcPct val="150000"/>
              </a:lnSpc>
              <a:buFont typeface="Arial" pitchFamily="34" charset="0"/>
              <a:buChar char="•"/>
            </a:pPr>
            <a:r>
              <a:rPr lang="en-US" dirty="0" smtClean="0">
                <a:latin typeface="Times New Roman" pitchFamily="18" charset="0"/>
                <a:cs typeface="Times New Roman" pitchFamily="18" charset="0"/>
              </a:rPr>
              <a:t>  Kinetic isotope effect is considered as a tool for the study of reaction mechanisms.</a:t>
            </a:r>
          </a:p>
          <a:p>
            <a:pPr marL="180975" indent="-180975" algn="just">
              <a:lnSpc>
                <a:spcPct val="150000"/>
              </a:lnSpc>
              <a:buFont typeface="Arial" pitchFamily="34" charset="0"/>
              <a:buChar char="•"/>
            </a:pPr>
            <a:r>
              <a:rPr lang="en-US" dirty="0" smtClean="0">
                <a:latin typeface="Times New Roman" pitchFamily="18" charset="0"/>
                <a:cs typeface="Times New Roman" pitchFamily="18" charset="0"/>
              </a:rPr>
              <a:t>For example kinetic isotope effects can be used to reveal </a:t>
            </a:r>
            <a:r>
              <a:rPr lang="en-US" dirty="0">
                <a:latin typeface="Times New Roman" pitchFamily="18" charset="0"/>
                <a:cs typeface="Times New Roman" pitchFamily="18" charset="0"/>
              </a:rPr>
              <a:t>whether </a:t>
            </a:r>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elimination reaction </a:t>
            </a:r>
            <a:r>
              <a:rPr lang="en-US" dirty="0" smtClean="0">
                <a:latin typeface="Times New Roman" pitchFamily="18" charset="0"/>
                <a:cs typeface="Times New Roman" pitchFamily="18" charset="0"/>
              </a:rPr>
              <a:t>follows a one step (bimolecular); E2 or two step (One molecule); E1 pathway.</a:t>
            </a:r>
            <a:endParaRPr lang="en-US" dirty="0">
              <a:latin typeface="Times New Roman" pitchFamily="18" charset="0"/>
              <a:cs typeface="Times New Roman" pitchFamily="18" charset="0"/>
            </a:endParaRPr>
          </a:p>
        </p:txBody>
      </p:sp>
      <p:sp>
        <p:nvSpPr>
          <p:cNvPr id="10" name="Slide Number Placeholder 9"/>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46</a:t>
            </a:fld>
            <a:endParaRPr lang="en-PH" sz="1200" b="0" i="0" u="none" strike="noStrike" cap="none">
              <a:solidFill>
                <a:srgbClr val="888888"/>
              </a:solidFill>
              <a:latin typeface="Calibri"/>
              <a:ea typeface="Calibri"/>
              <a:cs typeface="Calibri"/>
              <a:sym typeface="Calibri"/>
            </a:endParaRPr>
          </a:p>
        </p:txBody>
      </p:sp>
      <p:pic>
        <p:nvPicPr>
          <p:cNvPr id="573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749289"/>
            <a:ext cx="7872667" cy="4185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Left-Up Arrow 3"/>
          <p:cNvSpPr/>
          <p:nvPr/>
        </p:nvSpPr>
        <p:spPr>
          <a:xfrm rot="10615708">
            <a:off x="510539" y="3963503"/>
            <a:ext cx="891225" cy="384846"/>
          </a:xfrm>
          <a:prstGeom prst="leftUp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Down Arrow 10"/>
          <p:cNvSpPr/>
          <p:nvPr/>
        </p:nvSpPr>
        <p:spPr>
          <a:xfrm rot="20965084">
            <a:off x="718520" y="2720543"/>
            <a:ext cx="858734" cy="242730"/>
          </a:xfrm>
          <a:prstGeom prst="curved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5715438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ipe(down)">
                                      <p:cBhvr>
                                        <p:cTn id="7" dur="580">
                                          <p:stCondLst>
                                            <p:cond delay="0"/>
                                          </p:stCondLst>
                                        </p:cTn>
                                        <p:tgtEl>
                                          <p:spTgt spid="57346"/>
                                        </p:tgtEl>
                                      </p:cBhvr>
                                    </p:animEffect>
                                    <p:anim calcmode="lin" valueType="num">
                                      <p:cBhvr>
                                        <p:cTn id="8" dur="1822" tmFilter="0,0; 0.14,0.36; 0.43,0.73; 0.71,0.91; 1.0,1.0">
                                          <p:stCondLst>
                                            <p:cond delay="0"/>
                                          </p:stCondLst>
                                        </p:cTn>
                                        <p:tgtEl>
                                          <p:spTgt spid="573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3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3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3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346"/>
                                        </p:tgtEl>
                                        <p:attrNameLst>
                                          <p:attrName>ppt_y</p:attrName>
                                        </p:attrNameLst>
                                      </p:cBhvr>
                                      <p:tavLst>
                                        <p:tav tm="0" fmla="#ppt_y-sin(pi*$)/81">
                                          <p:val>
                                            <p:fltVal val="0"/>
                                          </p:val>
                                        </p:tav>
                                        <p:tav tm="100000">
                                          <p:val>
                                            <p:fltVal val="1"/>
                                          </p:val>
                                        </p:tav>
                                      </p:tavLst>
                                    </p:anim>
                                    <p:animScale>
                                      <p:cBhvr>
                                        <p:cTn id="13" dur="26">
                                          <p:stCondLst>
                                            <p:cond delay="650"/>
                                          </p:stCondLst>
                                        </p:cTn>
                                        <p:tgtEl>
                                          <p:spTgt spid="57346"/>
                                        </p:tgtEl>
                                      </p:cBhvr>
                                      <p:to x="100000" y="60000"/>
                                    </p:animScale>
                                    <p:animScale>
                                      <p:cBhvr>
                                        <p:cTn id="14" dur="166" decel="50000">
                                          <p:stCondLst>
                                            <p:cond delay="676"/>
                                          </p:stCondLst>
                                        </p:cTn>
                                        <p:tgtEl>
                                          <p:spTgt spid="57346"/>
                                        </p:tgtEl>
                                      </p:cBhvr>
                                      <p:to x="100000" y="100000"/>
                                    </p:animScale>
                                    <p:animScale>
                                      <p:cBhvr>
                                        <p:cTn id="15" dur="26">
                                          <p:stCondLst>
                                            <p:cond delay="1312"/>
                                          </p:stCondLst>
                                        </p:cTn>
                                        <p:tgtEl>
                                          <p:spTgt spid="57346"/>
                                        </p:tgtEl>
                                      </p:cBhvr>
                                      <p:to x="100000" y="80000"/>
                                    </p:animScale>
                                    <p:animScale>
                                      <p:cBhvr>
                                        <p:cTn id="16" dur="166" decel="50000">
                                          <p:stCondLst>
                                            <p:cond delay="1338"/>
                                          </p:stCondLst>
                                        </p:cTn>
                                        <p:tgtEl>
                                          <p:spTgt spid="57346"/>
                                        </p:tgtEl>
                                      </p:cBhvr>
                                      <p:to x="100000" y="100000"/>
                                    </p:animScale>
                                    <p:animScale>
                                      <p:cBhvr>
                                        <p:cTn id="17" dur="26">
                                          <p:stCondLst>
                                            <p:cond delay="1642"/>
                                          </p:stCondLst>
                                        </p:cTn>
                                        <p:tgtEl>
                                          <p:spTgt spid="57346"/>
                                        </p:tgtEl>
                                      </p:cBhvr>
                                      <p:to x="100000" y="90000"/>
                                    </p:animScale>
                                    <p:animScale>
                                      <p:cBhvr>
                                        <p:cTn id="18" dur="166" decel="50000">
                                          <p:stCondLst>
                                            <p:cond delay="1668"/>
                                          </p:stCondLst>
                                        </p:cTn>
                                        <p:tgtEl>
                                          <p:spTgt spid="57346"/>
                                        </p:tgtEl>
                                      </p:cBhvr>
                                      <p:to x="100000" y="100000"/>
                                    </p:animScale>
                                    <p:animScale>
                                      <p:cBhvr>
                                        <p:cTn id="19" dur="26">
                                          <p:stCondLst>
                                            <p:cond delay="1808"/>
                                          </p:stCondLst>
                                        </p:cTn>
                                        <p:tgtEl>
                                          <p:spTgt spid="57346"/>
                                        </p:tgtEl>
                                      </p:cBhvr>
                                      <p:to x="100000" y="95000"/>
                                    </p:animScale>
                                    <p:animScale>
                                      <p:cBhvr>
                                        <p:cTn id="20" dur="166" decel="50000">
                                          <p:stCondLst>
                                            <p:cond delay="1834"/>
                                          </p:stCondLst>
                                        </p:cTn>
                                        <p:tgtEl>
                                          <p:spTgt spid="573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9552" y="1131594"/>
            <a:ext cx="8208912" cy="1200329"/>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In ordinary optical fiber optical loss could occur over time due to </a:t>
            </a:r>
            <a:r>
              <a:rPr lang="en-US" sz="1600" dirty="0" smtClean="0">
                <a:latin typeface="Times New Roman" pitchFamily="18" charset="0"/>
                <a:cs typeface="Times New Roman" pitchFamily="18" charset="0"/>
              </a:rPr>
              <a:t>chemical reactions between the atomic defects in fibers and the trace amounts of molecular hydrogen inevitably present in/or around optical cables.</a:t>
            </a:r>
          </a:p>
        </p:txBody>
      </p:sp>
      <p:pic>
        <p:nvPicPr>
          <p:cNvPr id="11" name="Picture 1"/>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051720" y="2571754"/>
            <a:ext cx="4896544" cy="1793101"/>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907704" y="2787776"/>
            <a:ext cx="5184576" cy="1403601"/>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7" name="Rectangle 6"/>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10" name="Rectangle 9"/>
          <p:cNvSpPr/>
          <p:nvPr/>
        </p:nvSpPr>
        <p:spPr>
          <a:xfrm>
            <a:off x="467551" y="394716"/>
            <a:ext cx="922047"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Electronic</a:t>
            </a:r>
          </a:p>
        </p:txBody>
      </p:sp>
      <p:sp>
        <p:nvSpPr>
          <p:cNvPr id="13" name="Rectangle 12"/>
          <p:cNvSpPr/>
          <p:nvPr/>
        </p:nvSpPr>
        <p:spPr>
          <a:xfrm>
            <a:off x="539560" y="843558"/>
            <a:ext cx="1077539"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Fiber Optics</a:t>
            </a:r>
          </a:p>
        </p:txBody>
      </p:sp>
      <p:sp>
        <p:nvSpPr>
          <p:cNvPr id="17" name="Line Callout 1 16"/>
          <p:cNvSpPr/>
          <p:nvPr/>
        </p:nvSpPr>
        <p:spPr>
          <a:xfrm>
            <a:off x="7308304" y="2715766"/>
            <a:ext cx="1584176" cy="1152128"/>
          </a:xfrm>
          <a:prstGeom prst="borderCallout1">
            <a:avLst>
              <a:gd name="adj1" fmla="val 18750"/>
              <a:gd name="adj2" fmla="val -8333"/>
              <a:gd name="adj3" fmla="val 83630"/>
              <a:gd name="adj4" fmla="val -116719"/>
            </a:avLst>
          </a:prstGeom>
          <a:ln>
            <a:solidFill>
              <a:srgbClr val="009999"/>
            </a:solidFill>
          </a:ln>
        </p:spPr>
        <p:style>
          <a:lnRef idx="0">
            <a:schemeClr val="accent1"/>
          </a:lnRef>
          <a:fillRef idx="3">
            <a:schemeClr val="accent1"/>
          </a:fillRef>
          <a:effectRef idx="3">
            <a:schemeClr val="accent1"/>
          </a:effectRef>
          <a:fontRef idx="minor">
            <a:schemeClr val="lt1"/>
          </a:fontRef>
        </p:style>
        <p:txBody>
          <a:bodyPr rtlCol="0" anchor="ctr"/>
          <a:lstStyle/>
          <a:p>
            <a:pPr algn="just">
              <a:lnSpc>
                <a:spcPct val="150000"/>
              </a:lnSpc>
            </a:pPr>
            <a:r>
              <a:rPr lang="en-US" sz="1100" dirty="0" smtClean="0">
                <a:solidFill>
                  <a:srgbClr val="002060"/>
                </a:solidFill>
                <a:latin typeface="Times New Roman" pitchFamily="18" charset="0"/>
                <a:cs typeface="Times New Roman" pitchFamily="18" charset="0"/>
              </a:rPr>
              <a:t>1383 nm and 1530 nm peak are very harmful and decrease optical fiber efficiency</a:t>
            </a:r>
            <a:endParaRPr lang="en-US" dirty="0"/>
          </a:p>
        </p:txBody>
      </p:sp>
      <p:sp>
        <p:nvSpPr>
          <p:cNvPr id="12" name="Slide Number Placeholder 11"/>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47</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46748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b.dadpoo\Desktop\nazarimoghadam\New folder\Optical-Fibers.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835696" y="2427736"/>
            <a:ext cx="4890120" cy="1584176"/>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547669" y="2571750"/>
            <a:ext cx="5458641" cy="1296144"/>
          </a:xfrm>
          <a:prstGeom prst="rect">
            <a:avLst/>
          </a:prstGeom>
          <a:ln w="9525">
            <a:solidFill>
              <a:srgbClr val="002060"/>
            </a:solidFill>
          </a:ln>
          <a:extLst/>
        </p:spPr>
        <p:style>
          <a:lnRef idx="2">
            <a:schemeClr val="accent6"/>
          </a:lnRef>
          <a:fillRef idx="1">
            <a:schemeClr val="lt1"/>
          </a:fillRef>
          <a:effectRef idx="0">
            <a:schemeClr val="accent6"/>
          </a:effectRef>
          <a:fontRef idx="minor">
            <a:schemeClr val="dk1"/>
          </a:fontRef>
        </p:style>
      </p:pic>
      <p:sp>
        <p:nvSpPr>
          <p:cNvPr id="9" name="Rectangle 8"/>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10" name="Rectangle 9"/>
          <p:cNvSpPr/>
          <p:nvPr/>
        </p:nvSpPr>
        <p:spPr>
          <a:xfrm>
            <a:off x="467551" y="394716"/>
            <a:ext cx="922047"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Electronic</a:t>
            </a:r>
          </a:p>
        </p:txBody>
      </p:sp>
      <p:sp>
        <p:nvSpPr>
          <p:cNvPr id="11" name="Rectangle 10"/>
          <p:cNvSpPr/>
          <p:nvPr/>
        </p:nvSpPr>
        <p:spPr>
          <a:xfrm>
            <a:off x="467548" y="843558"/>
            <a:ext cx="1925527"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Fiber Optics-</a:t>
            </a:r>
            <a:r>
              <a:rPr lang="en-US" dirty="0" err="1" smtClean="0">
                <a:solidFill>
                  <a:srgbClr val="002060"/>
                </a:solidFill>
                <a:latin typeface="Times New Roman" pitchFamily="18" charset="0"/>
                <a:cs typeface="Times New Roman" pitchFamily="18" charset="0"/>
              </a:rPr>
              <a:t>Deuterated</a:t>
            </a:r>
            <a:endParaRPr lang="en-US" dirty="0" smtClean="0">
              <a:solidFill>
                <a:srgbClr val="002060"/>
              </a:solidFill>
              <a:latin typeface="Times New Roman" pitchFamily="18" charset="0"/>
              <a:cs typeface="Times New Roman" pitchFamily="18" charset="0"/>
            </a:endParaRPr>
          </a:p>
        </p:txBody>
      </p:sp>
      <p:sp>
        <p:nvSpPr>
          <p:cNvPr id="12" name="Rectangle 11"/>
          <p:cNvSpPr/>
          <p:nvPr/>
        </p:nvSpPr>
        <p:spPr>
          <a:xfrm>
            <a:off x="467544" y="1275608"/>
            <a:ext cx="7992888" cy="830997"/>
          </a:xfrm>
          <a:prstGeom prst="rect">
            <a:avLst/>
          </a:prstGeom>
        </p:spPr>
        <p:txBody>
          <a:bodyPr wrap="square">
            <a:spAutoFit/>
          </a:bodyPr>
          <a:lstStyle/>
          <a:p>
            <a:pPr algn="just">
              <a:lnSpc>
                <a:spcPct val="150000"/>
              </a:lnSpc>
            </a:pPr>
            <a:r>
              <a:rPr lang="en-US" sz="1600" dirty="0" smtClean="0">
                <a:latin typeface="Times New Roman" pitchFamily="18" charset="0"/>
                <a:cs typeface="Times New Roman" pitchFamily="18" charset="0"/>
              </a:rPr>
              <a:t>Deuterium replaces some of the </a:t>
            </a:r>
            <a:r>
              <a:rPr lang="en-US" sz="1600" dirty="0" err="1" smtClean="0">
                <a:latin typeface="Times New Roman" pitchFamily="18" charset="0"/>
                <a:cs typeface="Times New Roman" pitchFamily="18" charset="0"/>
              </a:rPr>
              <a:t>protium</a:t>
            </a:r>
            <a:r>
              <a:rPr lang="en-US" sz="1600" dirty="0" smtClean="0">
                <a:latin typeface="Times New Roman" pitchFamily="18" charset="0"/>
                <a:cs typeface="Times New Roman" pitchFamily="18" charset="0"/>
              </a:rPr>
              <a:t> on the </a:t>
            </a:r>
            <a:r>
              <a:rPr lang="en-US" sz="1600" dirty="0" err="1" smtClean="0">
                <a:latin typeface="Times New Roman" pitchFamily="18" charset="0"/>
                <a:cs typeface="Times New Roman" pitchFamily="18" charset="0"/>
              </a:rPr>
              <a:t>fibre</a:t>
            </a:r>
            <a:r>
              <a:rPr lang="en-US" sz="1600" dirty="0" smtClean="0">
                <a:latin typeface="Times New Roman" pitchFamily="18" charset="0"/>
                <a:cs typeface="Times New Roman" pitchFamily="18" charset="0"/>
              </a:rPr>
              <a:t> cables, which reduces the chemical reaction rate leading to deterioration of the light transmission and extends the life of the cable</a:t>
            </a:r>
            <a:endParaRPr lang="en-US" sz="1600" dirty="0">
              <a:latin typeface="Times New Roman" pitchFamily="18" charset="0"/>
              <a:cs typeface="Times New Roman" pitchFamily="18" charset="0"/>
            </a:endParaRPr>
          </a:p>
        </p:txBody>
      </p:sp>
      <p:sp>
        <p:nvSpPr>
          <p:cNvPr id="8" name="Line Callout 1 7"/>
          <p:cNvSpPr/>
          <p:nvPr/>
        </p:nvSpPr>
        <p:spPr>
          <a:xfrm>
            <a:off x="7092280" y="2427734"/>
            <a:ext cx="1872208" cy="1728192"/>
          </a:xfrm>
          <a:prstGeom prst="borderCallout1">
            <a:avLst>
              <a:gd name="adj1" fmla="val 18750"/>
              <a:gd name="adj2" fmla="val -8333"/>
              <a:gd name="adj3" fmla="val 55221"/>
              <a:gd name="adj4" fmla="val -92653"/>
            </a:avLst>
          </a:prstGeom>
          <a:ln>
            <a:solidFill>
              <a:srgbClr val="009999"/>
            </a:solidFill>
          </a:ln>
        </p:spPr>
        <p:style>
          <a:lnRef idx="0">
            <a:schemeClr val="accent1"/>
          </a:lnRef>
          <a:fillRef idx="3">
            <a:schemeClr val="accent1"/>
          </a:fillRef>
          <a:effectRef idx="3">
            <a:schemeClr val="accent1"/>
          </a:effectRef>
          <a:fontRef idx="minor">
            <a:schemeClr val="lt1"/>
          </a:fontRef>
        </p:style>
        <p:txBody>
          <a:bodyPr rtlCol="0" anchor="ctr"/>
          <a:lstStyle/>
          <a:p>
            <a:pPr algn="just">
              <a:lnSpc>
                <a:spcPct val="150000"/>
              </a:lnSpc>
            </a:pPr>
            <a:r>
              <a:rPr lang="en-US" sz="1200" b="1" dirty="0" smtClean="0">
                <a:solidFill>
                  <a:srgbClr val="002060"/>
                </a:solidFill>
                <a:latin typeface="Times New Roman" pitchFamily="18" charset="0"/>
                <a:cs typeface="Times New Roman" pitchFamily="18" charset="0"/>
              </a:rPr>
              <a:t>O-D</a:t>
            </a:r>
            <a:r>
              <a:rPr lang="en-US" sz="1200" dirty="0" smtClean="0">
                <a:solidFill>
                  <a:srgbClr val="002060"/>
                </a:solidFill>
                <a:latin typeface="Times New Roman" pitchFamily="18" charset="0"/>
                <a:cs typeface="Times New Roman" pitchFamily="18" charset="0"/>
              </a:rPr>
              <a:t> and </a:t>
            </a:r>
            <a:r>
              <a:rPr lang="en-US" sz="1200" b="1" dirty="0" smtClean="0">
                <a:solidFill>
                  <a:srgbClr val="002060"/>
                </a:solidFill>
                <a:latin typeface="Times New Roman" pitchFamily="18" charset="0"/>
                <a:cs typeface="Times New Roman" pitchFamily="18" charset="0"/>
              </a:rPr>
              <a:t>D-Si</a:t>
            </a:r>
            <a:r>
              <a:rPr lang="en-US" sz="1200" dirty="0" smtClean="0">
                <a:solidFill>
                  <a:srgbClr val="002060"/>
                </a:solidFill>
                <a:latin typeface="Times New Roman" pitchFamily="18" charset="0"/>
                <a:cs typeface="Times New Roman" pitchFamily="18" charset="0"/>
              </a:rPr>
              <a:t> absorption occur at much longer wavelengths, therefore are not harmful and are outside the normal operating wavelength windows.</a:t>
            </a:r>
            <a:endParaRPr lang="en-US" sz="1200" dirty="0">
              <a:solidFill>
                <a:srgbClr val="002060"/>
              </a:solidFill>
              <a:latin typeface="Times New Roman" pitchFamily="18" charset="0"/>
              <a:cs typeface="Times New Roman" pitchFamily="18" charset="0"/>
            </a:endParaRPr>
          </a:p>
        </p:txBody>
      </p:sp>
      <p:sp>
        <p:nvSpPr>
          <p:cNvPr id="13" name="Slide Number Placeholder 1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48</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28466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anim calcmode="lin" valueType="num">
                                      <p:cBhvr>
                                        <p:cTn id="19" dur="1000" fill="hold"/>
                                        <p:tgtEl>
                                          <p:spTgt spid="2050"/>
                                        </p:tgtEl>
                                        <p:attrNameLst>
                                          <p:attrName>ppt_x</p:attrName>
                                        </p:attrNameLst>
                                      </p:cBhvr>
                                      <p:tavLst>
                                        <p:tav tm="0">
                                          <p:val>
                                            <p:strVal val="#ppt_x"/>
                                          </p:val>
                                        </p:tav>
                                        <p:tav tm="100000">
                                          <p:val>
                                            <p:strVal val="#ppt_x"/>
                                          </p:val>
                                        </p:tav>
                                      </p:tavLst>
                                    </p:anim>
                                    <p:anim calcmode="lin" valueType="num">
                                      <p:cBhvr>
                                        <p:cTn id="20" dur="1000" fill="hold"/>
                                        <p:tgtEl>
                                          <p:spTgt spid="205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78487234.jpg"/>
          <p:cNvPicPr>
            <a:picLocks noChangeAspect="1"/>
          </p:cNvPicPr>
          <p:nvPr/>
        </p:nvPicPr>
        <p:blipFill>
          <a:blip r:embed="rId3" cstate="email">
            <a:lum bright="65000" contrast="-71000"/>
            <a:extLst>
              <a:ext uri="{28A0092B-C50C-407E-A947-70E740481C1C}">
                <a14:useLocalDpi xmlns="" xmlns:a14="http://schemas.microsoft.com/office/drawing/2010/main"/>
              </a:ext>
            </a:extLst>
          </a:blip>
          <a:srcRect/>
          <a:stretch>
            <a:fillRect/>
          </a:stretch>
        </p:blipFill>
        <p:spPr>
          <a:xfrm>
            <a:off x="0" y="699543"/>
            <a:ext cx="9144000" cy="4443958"/>
          </a:xfrm>
          <a:prstGeom prst="rect">
            <a:avLst/>
          </a:prstGeom>
        </p:spPr>
      </p:pic>
      <p:sp>
        <p:nvSpPr>
          <p:cNvPr id="2" name="Title 1"/>
          <p:cNvSpPr>
            <a:spLocks noGrp="1"/>
          </p:cNvSpPr>
          <p:nvPr>
            <p:ph type="title"/>
          </p:nvPr>
        </p:nvSpPr>
        <p:spPr>
          <a:xfrm>
            <a:off x="539552" y="843559"/>
            <a:ext cx="3312368" cy="538640"/>
          </a:xfrm>
        </p:spPr>
        <p:txBody>
          <a:bodyPr>
            <a:normAutofit/>
          </a:bodyPr>
          <a:lstStyle/>
          <a:p>
            <a:pPr marL="285750" indent="-285750">
              <a:lnSpc>
                <a:spcPct val="150000"/>
              </a:lnSpc>
            </a:pPr>
            <a:r>
              <a:rPr lang="en-US" sz="1400" dirty="0" smtClean="0">
                <a:solidFill>
                  <a:srgbClr val="002060"/>
                </a:solidFill>
                <a:latin typeface="Times New Roman" pitchFamily="18" charset="0"/>
                <a:cs typeface="Times New Roman" pitchFamily="18" charset="0"/>
              </a:rPr>
              <a:t>Semi- conductor</a:t>
            </a:r>
            <a:endParaRPr lang="en-US" sz="1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683568" y="1347615"/>
            <a:ext cx="7776864" cy="2592288"/>
          </a:xfrm>
          <a:solidFill>
            <a:schemeClr val="bg2">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fontScale="85000" lnSpcReduction="10000"/>
          </a:bodyPr>
          <a:lstStyle/>
          <a:p>
            <a:pPr algn="just">
              <a:lnSpc>
                <a:spcPct val="160000"/>
              </a:lnSpc>
            </a:pPr>
            <a:r>
              <a:rPr lang="en-US" sz="1800" dirty="0">
                <a:latin typeface="Times New Roman" pitchFamily="18" charset="0"/>
                <a:cs typeface="Times New Roman" pitchFamily="18" charset="0"/>
              </a:rPr>
              <a:t>Deuterium gas (</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H</a:t>
            </a:r>
            <a:r>
              <a:rPr lang="en-US" sz="1800" baseline="-25000" dirty="0">
                <a:latin typeface="Times New Roman" pitchFamily="18" charset="0"/>
                <a:cs typeface="Times New Roman" pitchFamily="18" charset="0"/>
              </a:rPr>
              <a:t>2; </a:t>
            </a:r>
            <a:r>
              <a:rPr lang="en-US" sz="1800" dirty="0">
                <a:latin typeface="Times New Roman" pitchFamily="18" charset="0"/>
                <a:cs typeface="Times New Roman" pitchFamily="18" charset="0"/>
              </a:rPr>
              <a:t>D</a:t>
            </a:r>
            <a:r>
              <a:rPr lang="en-US" sz="1800" baseline="-25000" dirty="0">
                <a:latin typeface="Times New Roman" pitchFamily="18" charset="0"/>
                <a:cs typeface="Times New Roman" pitchFamily="18" charset="0"/>
              </a:rPr>
              <a:t>2</a:t>
            </a:r>
            <a:r>
              <a:rPr lang="en-US" sz="1800" dirty="0">
                <a:latin typeface="Times New Roman" pitchFamily="18" charset="0"/>
                <a:cs typeface="Times New Roman" pitchFamily="18" charset="0"/>
              </a:rPr>
              <a:t>) is used in the manufacture of silicon semiconductors and microchips in circuit </a:t>
            </a:r>
            <a:r>
              <a:rPr lang="en-US" sz="1800" dirty="0" smtClean="0">
                <a:latin typeface="Times New Roman" pitchFamily="18" charset="0"/>
                <a:cs typeface="Times New Roman" pitchFamily="18" charset="0"/>
              </a:rPr>
              <a:t>boards</a:t>
            </a:r>
          </a:p>
          <a:p>
            <a:pPr algn="just">
              <a:lnSpc>
                <a:spcPct val="160000"/>
              </a:lnSpc>
            </a:pPr>
            <a:r>
              <a:rPr lang="en-US" sz="1800" dirty="0" smtClean="0">
                <a:latin typeface="Times New Roman" pitchFamily="18" charset="0"/>
                <a:cs typeface="Times New Roman" pitchFamily="18" charset="0"/>
              </a:rPr>
              <a:t>Prevents </a:t>
            </a:r>
            <a:r>
              <a:rPr lang="en-US" sz="1800" dirty="0">
                <a:latin typeface="Times New Roman" pitchFamily="18" charset="0"/>
                <a:cs typeface="Times New Roman" pitchFamily="18" charset="0"/>
              </a:rPr>
              <a:t>deterioration of the chip circuitry from chemical </a:t>
            </a:r>
            <a:r>
              <a:rPr lang="en-US" sz="1800" dirty="0" smtClean="0">
                <a:latin typeface="Times New Roman" pitchFamily="18" charset="0"/>
                <a:cs typeface="Times New Roman" pitchFamily="18" charset="0"/>
              </a:rPr>
              <a:t>attack</a:t>
            </a:r>
          </a:p>
          <a:p>
            <a:pPr algn="just">
              <a:lnSpc>
                <a:spcPct val="160000"/>
              </a:lnSpc>
            </a:pPr>
            <a:r>
              <a:rPr lang="en-US" sz="1800" dirty="0" smtClean="0">
                <a:latin typeface="Times New Roman" pitchFamily="18" charset="0"/>
                <a:cs typeface="Times New Roman" pitchFamily="18" charset="0"/>
              </a:rPr>
              <a:t>It </a:t>
            </a:r>
            <a:r>
              <a:rPr lang="en-US" sz="1800" dirty="0">
                <a:latin typeface="Times New Roman" pitchFamily="18" charset="0"/>
                <a:cs typeface="Times New Roman" pitchFamily="18" charset="0"/>
              </a:rPr>
              <a:t>significantly extends and improves the life cycle of semi-conductors and </a:t>
            </a:r>
            <a:r>
              <a:rPr lang="en-US" sz="1800" dirty="0" smtClean="0">
                <a:latin typeface="Times New Roman" pitchFamily="18" charset="0"/>
                <a:cs typeface="Times New Roman" pitchFamily="18" charset="0"/>
              </a:rPr>
              <a:t>microchips</a:t>
            </a:r>
          </a:p>
          <a:p>
            <a:pPr algn="just">
              <a:lnSpc>
                <a:spcPct val="160000"/>
              </a:lnSpc>
            </a:pPr>
            <a:r>
              <a:rPr lang="en-US" sz="1800" dirty="0">
                <a:latin typeface="Times New Roman" pitchFamily="18" charset="0"/>
                <a:cs typeface="Times New Roman" pitchFamily="18" charset="0"/>
              </a:rPr>
              <a:t> It allows chips to be made smaller, have high circuit </a:t>
            </a:r>
            <a:r>
              <a:rPr lang="en-US" sz="1800" dirty="0" smtClean="0">
                <a:latin typeface="Times New Roman" pitchFamily="18" charset="0"/>
                <a:cs typeface="Times New Roman" pitchFamily="18" charset="0"/>
              </a:rPr>
              <a:t>densities.</a:t>
            </a:r>
          </a:p>
          <a:p>
            <a:pPr algn="just">
              <a:lnSpc>
                <a:spcPct val="160000"/>
              </a:lnSpc>
            </a:pPr>
            <a:r>
              <a:rPr lang="en-US" sz="1800" dirty="0" smtClean="0">
                <a:latin typeface="Times New Roman" pitchFamily="18" charset="0"/>
                <a:cs typeface="Times New Roman" pitchFamily="18" charset="0"/>
              </a:rPr>
              <a:t>It can </a:t>
            </a:r>
            <a:r>
              <a:rPr lang="en-US" sz="1800" dirty="0">
                <a:latin typeface="Times New Roman" pitchFamily="18" charset="0"/>
                <a:cs typeface="Times New Roman" pitchFamily="18" charset="0"/>
              </a:rPr>
              <a:t>improve the life of a device by up to 50 times</a:t>
            </a:r>
          </a:p>
        </p:txBody>
      </p:sp>
      <p:sp>
        <p:nvSpPr>
          <p:cNvPr id="4" name="Rectangle 3"/>
          <p:cNvSpPr/>
          <p:nvPr/>
        </p:nvSpPr>
        <p:spPr>
          <a:xfrm>
            <a:off x="467544"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5" name="Rectangle 4"/>
          <p:cNvSpPr/>
          <p:nvPr/>
        </p:nvSpPr>
        <p:spPr>
          <a:xfrm>
            <a:off x="467551" y="394716"/>
            <a:ext cx="922047"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Electronic</a:t>
            </a:r>
          </a:p>
        </p:txBody>
      </p:sp>
      <p:pic>
        <p:nvPicPr>
          <p:cNvPr id="7" name="Picture 6" descr="861196_731338820213444_124053344_o.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452328" y="3219823"/>
            <a:ext cx="967759" cy="72008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49</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398272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 xmlns:p14="http://schemas.microsoft.com/office/powerpoint/2010/main" val="1912634324"/>
              </p:ext>
            </p:extLst>
          </p:nvPr>
        </p:nvGraphicFramePr>
        <p:xfrm>
          <a:off x="2987824" y="771554"/>
          <a:ext cx="5688632" cy="2237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 xmlns:p14="http://schemas.microsoft.com/office/powerpoint/2010/main" val="3615731352"/>
              </p:ext>
            </p:extLst>
          </p:nvPr>
        </p:nvGraphicFramePr>
        <p:xfrm>
          <a:off x="467544" y="2520725"/>
          <a:ext cx="5760640" cy="2538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extLst>
              <p:ext uri="{D42A27DB-BD31-4B8C-83A1-F6EECF244321}">
                <p14:modId xmlns="" xmlns:p14="http://schemas.microsoft.com/office/powerpoint/2010/main" val="3489490429"/>
              </p:ext>
            </p:extLst>
          </p:nvPr>
        </p:nvGraphicFramePr>
        <p:xfrm>
          <a:off x="1546417" y="1569154"/>
          <a:ext cx="5832648" cy="27307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TextBox 2"/>
          <p:cNvSpPr txBox="1"/>
          <p:nvPr/>
        </p:nvSpPr>
        <p:spPr>
          <a:xfrm>
            <a:off x="1547664" y="4745020"/>
            <a:ext cx="6480720" cy="338554"/>
          </a:xfrm>
          <a:prstGeom prst="rect">
            <a:avLst/>
          </a:prstGeom>
          <a:noFill/>
        </p:spPr>
        <p:txBody>
          <a:bodyPr wrap="square" rtlCol="0">
            <a:spAutoFit/>
          </a:bodyPr>
          <a:lstStyle/>
          <a:p>
            <a:pPr marL="285750" indent="-285750" algn="ctr">
              <a:buFont typeface="Wingdings" pitchFamily="2" charset="2"/>
              <a:buChar char="v"/>
            </a:pPr>
            <a:r>
              <a:rPr lang="en-US" sz="1600" dirty="0">
                <a:solidFill>
                  <a:srgbClr val="002060"/>
                </a:solidFill>
                <a:latin typeface="Times New Roman" pitchFamily="18" charset="0"/>
                <a:cs typeface="Times New Roman" pitchFamily="18" charset="0"/>
              </a:rPr>
              <a:t>Urey awarded the Nobel Prize for his discovery in </a:t>
            </a:r>
            <a:r>
              <a:rPr lang="en-US" sz="1600" dirty="0" smtClean="0">
                <a:solidFill>
                  <a:srgbClr val="002060"/>
                </a:solidFill>
                <a:latin typeface="Times New Roman" pitchFamily="18" charset="0"/>
                <a:cs typeface="Times New Roman" pitchFamily="18" charset="0"/>
              </a:rPr>
              <a:t>1934</a:t>
            </a:r>
            <a:endParaRPr lang="en-US" sz="1600" dirty="0">
              <a:solidFill>
                <a:srgbClr val="002060"/>
              </a:solidFill>
              <a:latin typeface="Times New Roman" pitchFamily="18" charset="0"/>
              <a:cs typeface="Times New Roman" pitchFamily="18" charset="0"/>
            </a:endParaRPr>
          </a:p>
        </p:txBody>
      </p:sp>
      <p:sp>
        <p:nvSpPr>
          <p:cNvPr id="10" name="Shape 82"/>
          <p:cNvSpPr txBox="1"/>
          <p:nvPr/>
        </p:nvSpPr>
        <p:spPr>
          <a:xfrm>
            <a:off x="899592" y="123478"/>
            <a:ext cx="1728192" cy="670855"/>
          </a:xfrm>
          <a:prstGeom prst="rect">
            <a:avLst/>
          </a:prstGeom>
          <a:noFill/>
          <a:ln>
            <a:noFill/>
          </a:ln>
        </p:spPr>
        <p:txBody>
          <a:bodyPr lIns="91425" tIns="91425" rIns="91425" bIns="91425" anchor="t" anchorCtr="0">
            <a:noAutofit/>
          </a:bodyPr>
          <a:lstStyle/>
          <a:p>
            <a:pPr lvl="0"/>
            <a:r>
              <a:rPr lang="en-US" sz="2800" b="1" dirty="0" smtClean="0">
                <a:solidFill>
                  <a:schemeClr val="tx1"/>
                </a:solidFill>
                <a:latin typeface="Times New Roman" pitchFamily="18" charset="0"/>
                <a:cs typeface="Times New Roman" pitchFamily="18" charset="0"/>
                <a:sym typeface="Arial Black"/>
              </a:rPr>
              <a:t>History</a:t>
            </a:r>
            <a:endParaRPr lang="en-US" sz="1800" dirty="0">
              <a:solidFill>
                <a:schemeClr val="tx1"/>
              </a:solidFill>
              <a:latin typeface="Times New Roman" pitchFamily="18" charset="0"/>
              <a:cs typeface="Times New Roman" pitchFamily="18" charset="0"/>
            </a:endParaRPr>
          </a:p>
          <a:p>
            <a:pPr lvl="0"/>
            <a:endParaRPr lang="en" sz="2400" dirty="0">
              <a:solidFill>
                <a:srgbClr val="F1C232"/>
              </a:solidFill>
              <a:latin typeface="Times New Roman" pitchFamily="18" charset="0"/>
              <a:ea typeface="Arial Black"/>
              <a:cs typeface="Times New Roman" pitchFamily="18" charset="0"/>
              <a:sym typeface="Arial Black"/>
            </a:endParaRPr>
          </a:p>
        </p:txBody>
      </p:sp>
    </p:spTree>
    <p:extLst>
      <p:ext uri="{BB962C8B-B14F-4D97-AF65-F5344CB8AC3E}">
        <p14:creationId xmlns="" xmlns:p14="http://schemas.microsoft.com/office/powerpoint/2010/main" val="24926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Graphic spid="13" grpId="0">
        <p:bldAsOne/>
      </p:bldGraphic>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699543"/>
            <a:ext cx="9144000" cy="4443958"/>
          </a:xfrm>
          <a:prstGeom prst="rect">
            <a:avLst/>
          </a:prstGeom>
          <a:ln>
            <a:noFill/>
          </a:ln>
          <a:effectLst>
            <a:softEdge rad="112500"/>
          </a:effectLst>
        </p:spPr>
      </p:pic>
      <p:sp>
        <p:nvSpPr>
          <p:cNvPr id="2" name="Rectangle 1"/>
          <p:cNvSpPr/>
          <p:nvPr/>
        </p:nvSpPr>
        <p:spPr>
          <a:xfrm>
            <a:off x="395538" y="339502"/>
            <a:ext cx="5151207" cy="415498"/>
          </a:xfrm>
          <a:prstGeom prst="rect">
            <a:avLst/>
          </a:prstGeom>
        </p:spPr>
        <p:txBody>
          <a:bodyPr wrap="square">
            <a:spAutoFit/>
          </a:bodyPr>
          <a:lstStyle/>
          <a:p>
            <a:pPr marL="285750" indent="-285750">
              <a:lnSpc>
                <a:spcPct val="150000"/>
              </a:lnSpc>
            </a:pPr>
            <a:r>
              <a:rPr lang="en-US" dirty="0">
                <a:solidFill>
                  <a:srgbClr val="002060"/>
                </a:solidFill>
                <a:latin typeface="Times New Roman" pitchFamily="18" charset="0"/>
                <a:cs typeface="Times New Roman" pitchFamily="18" charset="0"/>
              </a:rPr>
              <a:t>Oil and gas industry</a:t>
            </a:r>
          </a:p>
        </p:txBody>
      </p:sp>
      <p:sp>
        <p:nvSpPr>
          <p:cNvPr id="7" name="Rectangle 6"/>
          <p:cNvSpPr/>
          <p:nvPr/>
        </p:nvSpPr>
        <p:spPr>
          <a:xfrm>
            <a:off x="395536" y="4"/>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9" name="Rectangle 8"/>
          <p:cNvSpPr/>
          <p:nvPr/>
        </p:nvSpPr>
        <p:spPr>
          <a:xfrm>
            <a:off x="395536" y="915570"/>
            <a:ext cx="8136904" cy="2893100"/>
          </a:xfrm>
          <a:prstGeom prst="rect">
            <a:avLst/>
          </a:prstGeom>
        </p:spPr>
        <p:txBody>
          <a:bodyPr wrap="square">
            <a:spAutoFit/>
          </a:bodyPr>
          <a:lstStyle/>
          <a:p>
            <a:pPr marL="285750" indent="-285750" algn="just">
              <a:lnSpc>
                <a:spcPct val="150000"/>
              </a:lnSpc>
              <a:buFont typeface="Arial" pitchFamily="34" charset="0"/>
              <a:buChar char="•"/>
            </a:pPr>
            <a:r>
              <a:rPr lang="en-US" dirty="0" smtClean="0">
                <a:latin typeface="Times New Roman" pitchFamily="18" charset="0"/>
                <a:cs typeface="Times New Roman" pitchFamily="18" charset="0"/>
              </a:rPr>
              <a:t>Using deuterium oxide as a mud tracer in coring operation helps obtain the saturation levels and residual oil saturation.</a:t>
            </a:r>
          </a:p>
          <a:p>
            <a:r>
              <a:rPr lang="en-US" b="1" dirty="0">
                <a:solidFill>
                  <a:srgbClr val="002060"/>
                </a:solidFill>
                <a:latin typeface="Times New Roman" pitchFamily="18" charset="0"/>
                <a:cs typeface="Times New Roman" pitchFamily="18" charset="0"/>
              </a:rPr>
              <a:t>Procedure:</a:t>
            </a:r>
          </a:p>
          <a:p>
            <a:pPr marL="285750" indent="-285750">
              <a:lnSpc>
                <a:spcPct val="150000"/>
              </a:lnSpc>
              <a:buFont typeface="Arial" pitchFamily="34" charset="0"/>
              <a:buChar char="•"/>
            </a:pPr>
            <a:r>
              <a:rPr lang="en-US" dirty="0">
                <a:latin typeface="Times New Roman" pitchFamily="18" charset="0"/>
                <a:cs typeface="Times New Roman" pitchFamily="18" charset="0"/>
              </a:rPr>
              <a:t>Introducing a drilling fluid having a known concentrations of deuterium oxide into a well</a:t>
            </a:r>
          </a:p>
          <a:p>
            <a:pPr marL="285750" indent="-285750">
              <a:lnSpc>
                <a:spcPct val="150000"/>
              </a:lnSpc>
              <a:buFont typeface="Arial" pitchFamily="34" charset="0"/>
              <a:buChar char="•"/>
            </a:pPr>
            <a:r>
              <a:rPr lang="en-US" dirty="0">
                <a:latin typeface="Times New Roman" pitchFamily="18" charset="0"/>
                <a:cs typeface="Times New Roman" pitchFamily="18" charset="0"/>
              </a:rPr>
              <a:t>Obtaining a sample of the fluid from the formation at a location adjacent to the well</a:t>
            </a:r>
          </a:p>
          <a:p>
            <a:pPr marL="285750" indent="-285750">
              <a:lnSpc>
                <a:spcPct val="150000"/>
              </a:lnSpc>
              <a:buFont typeface="Arial" pitchFamily="34" charset="0"/>
              <a:buChar char="•"/>
            </a:pPr>
            <a:r>
              <a:rPr lang="en-US" dirty="0">
                <a:latin typeface="Times New Roman" pitchFamily="18" charset="0"/>
                <a:cs typeface="Times New Roman" pitchFamily="18" charset="0"/>
              </a:rPr>
              <a:t>Determining the concentrations of the deuterium oxide in the sample</a:t>
            </a:r>
          </a:p>
          <a:p>
            <a:pPr marL="285750" indent="-285750">
              <a:lnSpc>
                <a:spcPct val="150000"/>
              </a:lnSpc>
              <a:buFont typeface="Arial" pitchFamily="34" charset="0"/>
              <a:buChar char="•"/>
            </a:pPr>
            <a:r>
              <a:rPr lang="en-US" dirty="0">
                <a:latin typeface="Times New Roman" pitchFamily="18" charset="0"/>
                <a:cs typeface="Times New Roman" pitchFamily="18" charset="0"/>
              </a:rPr>
              <a:t>Calculating the deuterium oxide concentration within the formation based on the known and determined concentrations of the deuterium oxide in the drilling fluid and in the sample.</a:t>
            </a:r>
          </a:p>
          <a:p>
            <a:pPr marL="285750" indent="-285750" algn="just">
              <a:lnSpc>
                <a:spcPct val="150000"/>
              </a:lnSpc>
              <a:buFont typeface="Arial" pitchFamily="34" charset="0"/>
              <a:buChar char="•"/>
            </a:pPr>
            <a:endParaRPr lang="en-US" dirty="0" smtClean="0">
              <a:latin typeface="Times New Roman" pitchFamily="18" charset="0"/>
              <a:cs typeface="Times New Roman" pitchFamily="18" charset="0"/>
            </a:endParaRPr>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50</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2447113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F206DB-49BB-4A88-A4D9-616BB22D6104}" type="slidenum">
              <a:rPr lang="en-US" smtClean="0"/>
              <a:pPr/>
              <a:t>51</a:t>
            </a:fld>
            <a:endParaRPr lang="en-US"/>
          </a:p>
        </p:txBody>
      </p:sp>
      <p:pic>
        <p:nvPicPr>
          <p:cNvPr id="11266" name="Picture 2" descr="D:\60th IAEO CONFRENCE\kep4.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076063" y="1059584"/>
            <a:ext cx="3790127" cy="267690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1267" name="Picture 3" descr="D:\60th IAEO CONFRENCE\wasser401.jp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0" y="4004663"/>
            <a:ext cx="9144000" cy="113884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8"/>
          <p:cNvSpPr>
            <a:spLocks noGrp="1"/>
          </p:cNvSpPr>
          <p:nvPr>
            <p:ph type="body" idx="1"/>
          </p:nvPr>
        </p:nvSpPr>
        <p:spPr>
          <a:xfrm>
            <a:off x="107504" y="915566"/>
            <a:ext cx="4752528" cy="3024336"/>
          </a:xfrm>
        </p:spPr>
        <p:txBody>
          <a:bodyPr/>
          <a:lstStyle/>
          <a:p>
            <a:pPr algn="just">
              <a:lnSpc>
                <a:spcPct val="150000"/>
              </a:lnSpc>
            </a:pPr>
            <a:r>
              <a:rPr lang="en-US" sz="1400" dirty="0" smtClean="0">
                <a:solidFill>
                  <a:schemeClr val="tx1"/>
                </a:solidFill>
                <a:latin typeface="Times New Roman" pitchFamily="18" charset="0"/>
                <a:cs typeface="Times New Roman" pitchFamily="18" charset="0"/>
              </a:rPr>
              <a:t>Give direct insight into the movement and distribution of groundwater within the aquifer.</a:t>
            </a:r>
          </a:p>
          <a:p>
            <a:pPr algn="just">
              <a:lnSpc>
                <a:spcPct val="150000"/>
              </a:lnSpc>
            </a:pPr>
            <a:r>
              <a:rPr lang="en-US" sz="1400" dirty="0" smtClean="0">
                <a:solidFill>
                  <a:schemeClr val="tx1"/>
                </a:solidFill>
                <a:latin typeface="Times New Roman" pitchFamily="18" charset="0"/>
                <a:cs typeface="Times New Roman" pitchFamily="18" charset="0"/>
              </a:rPr>
              <a:t>Follow its movement and therefore providing key information on how and where water is following (groundwater hydrology)</a:t>
            </a:r>
          </a:p>
          <a:p>
            <a:pPr algn="just">
              <a:lnSpc>
                <a:spcPct val="150000"/>
              </a:lnSpc>
            </a:pPr>
            <a:r>
              <a:rPr lang="en-US" sz="1400" dirty="0" smtClean="0">
                <a:solidFill>
                  <a:schemeClr val="tx1"/>
                </a:solidFill>
                <a:latin typeface="Times New Roman" pitchFamily="18" charset="0"/>
                <a:cs typeface="Times New Roman" pitchFamily="18" charset="0"/>
              </a:rPr>
              <a:t>Hydrology using deuterium as a tracer is applied in environmental studies, water and waste-water mapping</a:t>
            </a:r>
          </a:p>
          <a:p>
            <a:pPr algn="just">
              <a:lnSpc>
                <a:spcPct val="150000"/>
              </a:lnSpc>
            </a:pPr>
            <a:r>
              <a:rPr lang="en-US" sz="1400" dirty="0" smtClean="0">
                <a:solidFill>
                  <a:schemeClr val="tx1"/>
                </a:solidFill>
                <a:latin typeface="Times New Roman" pitchFamily="18" charset="0"/>
                <a:cs typeface="Times New Roman" pitchFamily="18" charset="0"/>
              </a:rPr>
              <a:t>Its hydrology applications cause no environmental hazards</a:t>
            </a:r>
            <a:endParaRPr lang="en-US" sz="1400" dirty="0"/>
          </a:p>
        </p:txBody>
      </p:sp>
      <p:sp>
        <p:nvSpPr>
          <p:cNvPr id="11" name="Rectangle 10"/>
          <p:cNvSpPr/>
          <p:nvPr/>
        </p:nvSpPr>
        <p:spPr>
          <a:xfrm>
            <a:off x="467544" y="-20536"/>
            <a:ext cx="7587333" cy="461665"/>
          </a:xfrm>
          <a:prstGeom prst="rect">
            <a:avLst/>
          </a:prstGeom>
        </p:spPr>
        <p:txBody>
          <a:bodyPr wrap="none">
            <a:spAutoFit/>
          </a:bodyPr>
          <a:lstStyle/>
          <a:p>
            <a:r>
              <a:rPr lang="en-US" sz="2400" b="1" dirty="0">
                <a:solidFill>
                  <a:srgbClr val="002060"/>
                </a:solidFill>
                <a:latin typeface="Times New Roman" pitchFamily="18" charset="0"/>
                <a:cs typeface="Times New Roman" pitchFamily="18" charset="0"/>
              </a:rPr>
              <a:t>Non-nuclear Application of Heavy water and Deuterium</a:t>
            </a:r>
            <a:endParaRPr lang="en" sz="2400" b="1" dirty="0">
              <a:solidFill>
                <a:srgbClr val="002060"/>
              </a:solidFill>
              <a:latin typeface="Times New Roman" pitchFamily="18" charset="0"/>
              <a:cs typeface="Times New Roman" pitchFamily="18" charset="0"/>
              <a:sym typeface="Arial Black"/>
            </a:endParaRPr>
          </a:p>
        </p:txBody>
      </p:sp>
      <p:sp>
        <p:nvSpPr>
          <p:cNvPr id="12" name="Rectangle 11"/>
          <p:cNvSpPr/>
          <p:nvPr/>
        </p:nvSpPr>
        <p:spPr>
          <a:xfrm>
            <a:off x="513534" y="339502"/>
            <a:ext cx="962123" cy="415498"/>
          </a:xfrm>
          <a:prstGeom prst="rect">
            <a:avLst/>
          </a:prstGeom>
        </p:spPr>
        <p:txBody>
          <a:bodyPr wrap="none">
            <a:spAutoFit/>
          </a:bodyPr>
          <a:lstStyle/>
          <a:p>
            <a:pPr marL="285750" indent="-285750">
              <a:lnSpc>
                <a:spcPct val="150000"/>
              </a:lnSpc>
            </a:pPr>
            <a:r>
              <a:rPr lang="en-US" dirty="0" smtClean="0">
                <a:solidFill>
                  <a:srgbClr val="002060"/>
                </a:solidFill>
                <a:latin typeface="Times New Roman" pitchFamily="18" charset="0"/>
                <a:cs typeface="Times New Roman" pitchFamily="18" charset="0"/>
              </a:rPr>
              <a:t>Hydrology</a:t>
            </a:r>
          </a:p>
        </p:txBody>
      </p:sp>
    </p:spTree>
    <p:extLst>
      <p:ext uri="{BB962C8B-B14F-4D97-AF65-F5344CB8AC3E}">
        <p14:creationId xmlns="" xmlns:p14="http://schemas.microsoft.com/office/powerpoint/2010/main" val="930594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bright="70000" contrast="-70000"/>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52</a:t>
            </a:fld>
            <a:endParaRPr lang="en-PH" sz="1200" b="0" i="0" u="none" strike="noStrike" cap="none">
              <a:solidFill>
                <a:srgbClr val="888888"/>
              </a:solidFill>
              <a:latin typeface="Calibri"/>
              <a:ea typeface="Calibri"/>
              <a:cs typeface="Calibri"/>
              <a:sym typeface="Calibri"/>
            </a:endParaRPr>
          </a:p>
        </p:txBody>
      </p:sp>
      <p:sp>
        <p:nvSpPr>
          <p:cNvPr id="4" name="TextBox 3"/>
          <p:cNvSpPr txBox="1"/>
          <p:nvPr/>
        </p:nvSpPr>
        <p:spPr>
          <a:xfrm>
            <a:off x="683568" y="915570"/>
            <a:ext cx="3252814" cy="1061829"/>
          </a:xfrm>
          <a:prstGeom prst="rect">
            <a:avLst/>
          </a:prstGeom>
          <a:noFill/>
        </p:spPr>
        <p:txBody>
          <a:bodyPr wrap="none" rtlCol="0">
            <a:spAutoFit/>
          </a:bodyPr>
          <a:lstStyle/>
          <a:p>
            <a:pPr>
              <a:lnSpc>
                <a:spcPct val="150000"/>
              </a:lnSpc>
            </a:pPr>
            <a:r>
              <a:rPr lang="en-US" b="1" i="1" dirty="0" smtClean="0">
                <a:latin typeface="Times New Roman" pitchFamily="18" charset="0"/>
                <a:cs typeface="Times New Roman" pitchFamily="18" charset="0"/>
              </a:rPr>
              <a:t>Peace cannot be kept by force; </a:t>
            </a:r>
          </a:p>
          <a:p>
            <a:pPr>
              <a:lnSpc>
                <a:spcPct val="150000"/>
              </a:lnSpc>
            </a:pPr>
            <a:r>
              <a:rPr lang="en-US" b="1" i="1" dirty="0" smtClean="0">
                <a:latin typeface="Times New Roman" pitchFamily="18" charset="0"/>
                <a:cs typeface="Times New Roman" pitchFamily="18" charset="0"/>
              </a:rPr>
              <a:t>it can only be achieved by understanding.</a:t>
            </a:r>
          </a:p>
          <a:p>
            <a:pPr>
              <a:lnSpc>
                <a:spcPct val="150000"/>
              </a:lnSpc>
            </a:pPr>
            <a:r>
              <a:rPr lang="en-US" i="1" dirty="0" smtClean="0">
                <a:latin typeface="Times New Roman" pitchFamily="18" charset="0"/>
                <a:cs typeface="Times New Roman" pitchFamily="18" charset="0"/>
              </a:rPr>
              <a:t>Albert Einstein  </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53</a:t>
            </a:fld>
            <a:endParaRPr lang="en-PH" sz="1200" b="0" i="0" u="none" strike="noStrike" cap="none">
              <a:solidFill>
                <a:srgbClr val="888888"/>
              </a:solidFill>
              <a:latin typeface="Calibri"/>
              <a:ea typeface="Calibri"/>
              <a:cs typeface="Calibri"/>
              <a:sym typeface="Calibri"/>
            </a:endParaRPr>
          </a:p>
        </p:txBody>
      </p:sp>
      <p:pic>
        <p:nvPicPr>
          <p:cNvPr id="5" name="Picture 2" descr="D:\heavy water and deuterium non nuclear growing demand\catalogue\gc60th-banner.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131590"/>
            <a:ext cx="9144000" cy="23762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51520" y="3651870"/>
            <a:ext cx="5508104" cy="400110"/>
          </a:xfrm>
          <a:prstGeom prst="rect">
            <a:avLst/>
          </a:prstGeom>
        </p:spPr>
        <p:txBody>
          <a:bodyPr wrap="square">
            <a:spAutoFit/>
          </a:bodyPr>
          <a:lstStyle/>
          <a:p>
            <a:r>
              <a:rPr lang="en-US" sz="2000" b="1" dirty="0" smtClean="0">
                <a:latin typeface="Times New Roman" pitchFamily="18" charset="0"/>
                <a:cs typeface="Times New Roman" pitchFamily="18" charset="0"/>
              </a:rPr>
              <a:t>Thank you for your attention</a:t>
            </a:r>
            <a:endParaRPr lang="en-US" sz="2000" b="1" dirty="0">
              <a:latin typeface="Times New Roman" pitchFamily="18" charset="0"/>
              <a:cs typeface="Times New Roman" pitchFamily="18" charset="0"/>
            </a:endParaRPr>
          </a:p>
        </p:txBody>
      </p:sp>
      <p:pic>
        <p:nvPicPr>
          <p:cNvPr id="7" name="Picture 6"/>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956376" y="267494"/>
            <a:ext cx="648071" cy="438305"/>
          </a:xfrm>
          <a:prstGeom prst="rect">
            <a:avLst/>
          </a:prstGeom>
        </p:spPr>
      </p:pic>
      <p:pic>
        <p:nvPicPr>
          <p:cNvPr id="8" name="Picture 4" descr="C:\Documents and Settings\b.dadpoo\Desktop\nazarimoghadam\ppt pic\Flag_of_Iran.svg.png"/>
          <p:cNvPicPr>
            <a:picLocks noChangeAspect="1" noChangeArrowheads="1"/>
          </p:cNvPicPr>
          <p:nvPr/>
        </p:nvPicPr>
        <p:blipFill>
          <a:blip r:embed="rId4">
            <a:lum bright="-10000"/>
          </a:blip>
          <a:srcRect/>
          <a:stretch>
            <a:fillRect/>
          </a:stretch>
        </p:blipFill>
        <p:spPr bwMode="auto">
          <a:xfrm>
            <a:off x="323528" y="167283"/>
            <a:ext cx="1190625" cy="6762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jpg"/>
          <p:cNvPicPr>
            <a:picLocks noChangeAspect="1"/>
          </p:cNvPicPr>
          <p:nvPr/>
        </p:nvPicPr>
        <p:blipFill>
          <a:blip r:embed="rId2" cstate="email">
            <a:lum bright="21000" contrast="-31000"/>
            <a:extLst>
              <a:ext uri="{28A0092B-C50C-407E-A947-70E740481C1C}">
                <a14:useLocalDpi xmlns="" xmlns:a14="http://schemas.microsoft.com/office/drawing/2010/main"/>
              </a:ext>
            </a:extLst>
          </a:blip>
          <a:srcRect/>
          <a:stretch>
            <a:fillRect/>
          </a:stretch>
        </p:blipFill>
        <p:spPr>
          <a:xfrm flipH="1" flipV="1">
            <a:off x="0" y="720081"/>
            <a:ext cx="9144000" cy="4443958"/>
          </a:xfrm>
          <a:prstGeom prst="rect">
            <a:avLst/>
          </a:prstGeom>
        </p:spPr>
      </p:pic>
      <p:sp>
        <p:nvSpPr>
          <p:cNvPr id="4" name="TextBox 3"/>
          <p:cNvSpPr txBox="1"/>
          <p:nvPr/>
        </p:nvSpPr>
        <p:spPr>
          <a:xfrm>
            <a:off x="1691680" y="1275610"/>
            <a:ext cx="5256584" cy="3000821"/>
          </a:xfrm>
          <a:prstGeom prst="rect">
            <a:avLst/>
          </a:prstGeom>
          <a:solidFill>
            <a:srgbClr val="002060">
              <a:alpha val="62000"/>
            </a:srgb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en-US" b="1" dirty="0" smtClean="0">
                <a:solidFill>
                  <a:schemeClr val="bg1"/>
                </a:solidFill>
                <a:latin typeface="Times New Roman" pitchFamily="18" charset="0"/>
                <a:cs typeface="Times New Roman" pitchFamily="18" charset="0"/>
              </a:rPr>
              <a:t>Distillation</a:t>
            </a:r>
          </a:p>
          <a:p>
            <a:pPr marL="285750" indent="-285750">
              <a:lnSpc>
                <a:spcPct val="150000"/>
              </a:lnSpc>
              <a:buFont typeface="Arial" pitchFamily="34" charset="0"/>
              <a:buChar char="•"/>
            </a:pPr>
            <a:r>
              <a:rPr lang="en-US" dirty="0" smtClean="0">
                <a:solidFill>
                  <a:schemeClr val="bg1"/>
                </a:solidFill>
                <a:latin typeface="Times New Roman" pitchFamily="18" charset="0"/>
                <a:cs typeface="Times New Roman" pitchFamily="18" charset="0"/>
              </a:rPr>
              <a:t>Distillation of hydrogen</a:t>
            </a:r>
          </a:p>
          <a:p>
            <a:pPr marL="285750" indent="-285750">
              <a:lnSpc>
                <a:spcPct val="150000"/>
              </a:lnSpc>
              <a:buFont typeface="Arial" pitchFamily="34" charset="0"/>
              <a:buChar char="•"/>
            </a:pPr>
            <a:r>
              <a:rPr lang="en-US" dirty="0" smtClean="0">
                <a:solidFill>
                  <a:schemeClr val="bg1"/>
                </a:solidFill>
                <a:latin typeface="Times New Roman" pitchFamily="18" charset="0"/>
                <a:cs typeface="Times New Roman" pitchFamily="18" charset="0"/>
              </a:rPr>
              <a:t>Distillation of water</a:t>
            </a:r>
          </a:p>
          <a:p>
            <a:pPr>
              <a:lnSpc>
                <a:spcPct val="150000"/>
              </a:lnSpc>
            </a:pPr>
            <a:r>
              <a:rPr lang="en-US" b="1" dirty="0" smtClean="0">
                <a:solidFill>
                  <a:schemeClr val="bg1"/>
                </a:solidFill>
                <a:latin typeface="Times New Roman" pitchFamily="18" charset="0"/>
                <a:cs typeface="Times New Roman" pitchFamily="18" charset="0"/>
              </a:rPr>
              <a:t>Chemical Exchange</a:t>
            </a:r>
          </a:p>
          <a:p>
            <a:pPr marL="285750" indent="-285750">
              <a:lnSpc>
                <a:spcPct val="150000"/>
              </a:lnSpc>
              <a:buFont typeface="Arial" pitchFamily="34" charset="0"/>
              <a:buChar char="•"/>
            </a:pPr>
            <a:r>
              <a:rPr lang="en-US" dirty="0" err="1" smtClean="0">
                <a:solidFill>
                  <a:schemeClr val="bg1"/>
                </a:solidFill>
                <a:latin typeface="Times New Roman" pitchFamily="18" charset="0"/>
                <a:cs typeface="Times New Roman" pitchFamily="18" charset="0"/>
              </a:rPr>
              <a:t>Bithermal</a:t>
            </a:r>
            <a:r>
              <a:rPr lang="en-US" dirty="0" smtClean="0">
                <a:solidFill>
                  <a:schemeClr val="bg1"/>
                </a:solidFill>
                <a:latin typeface="Times New Roman" pitchFamily="18" charset="0"/>
                <a:cs typeface="Times New Roman" pitchFamily="18" charset="0"/>
              </a:rPr>
              <a:t> exchange between (H</a:t>
            </a:r>
            <a:r>
              <a:rPr lang="en-US" baseline="-25000" dirty="0" smtClean="0">
                <a:solidFill>
                  <a:schemeClr val="bg1"/>
                </a:solidFill>
                <a:latin typeface="Times New Roman" pitchFamily="18" charset="0"/>
                <a:cs typeface="Times New Roman" pitchFamily="18" charset="0"/>
              </a:rPr>
              <a:t>2</a:t>
            </a:r>
            <a:r>
              <a:rPr lang="en-US" dirty="0" smtClean="0">
                <a:solidFill>
                  <a:schemeClr val="bg1"/>
                </a:solidFill>
                <a:latin typeface="Times New Roman" pitchFamily="18" charset="0"/>
                <a:cs typeface="Times New Roman" pitchFamily="18" charset="0"/>
              </a:rPr>
              <a:t>S – HDO)</a:t>
            </a:r>
            <a:endParaRPr lang="en-US" dirty="0">
              <a:solidFill>
                <a:schemeClr val="bg1"/>
              </a:solidFill>
              <a:latin typeface="Times New Roman" pitchFamily="18" charset="0"/>
              <a:cs typeface="Times New Roman" pitchFamily="18" charset="0"/>
            </a:endParaRPr>
          </a:p>
          <a:p>
            <a:pPr marL="285750" indent="-285750">
              <a:lnSpc>
                <a:spcPct val="150000"/>
              </a:lnSpc>
              <a:buFont typeface="Arial" pitchFamily="34" charset="0"/>
              <a:buChar char="•"/>
            </a:pPr>
            <a:r>
              <a:rPr lang="en-US" dirty="0" smtClean="0">
                <a:solidFill>
                  <a:schemeClr val="bg1"/>
                </a:solidFill>
                <a:latin typeface="Times New Roman" pitchFamily="18" charset="0"/>
                <a:cs typeface="Times New Roman" pitchFamily="18" charset="0"/>
              </a:rPr>
              <a:t>Chemical exchange between (NH</a:t>
            </a:r>
            <a:r>
              <a:rPr lang="en-US" baseline="-25000" dirty="0" smtClean="0">
                <a:solidFill>
                  <a:schemeClr val="bg1"/>
                </a:solidFill>
                <a:latin typeface="Times New Roman" pitchFamily="18" charset="0"/>
                <a:cs typeface="Times New Roman" pitchFamily="18" charset="0"/>
              </a:rPr>
              <a:t>3</a:t>
            </a:r>
            <a:r>
              <a:rPr lang="en-US" dirty="0" smtClean="0">
                <a:solidFill>
                  <a:schemeClr val="bg1"/>
                </a:solidFill>
                <a:latin typeface="Times New Roman" pitchFamily="18" charset="0"/>
                <a:cs typeface="Times New Roman" pitchFamily="18" charset="0"/>
              </a:rPr>
              <a:t> – HD)</a:t>
            </a:r>
          </a:p>
          <a:p>
            <a:pPr marL="285750" indent="-285750">
              <a:lnSpc>
                <a:spcPct val="150000"/>
              </a:lnSpc>
              <a:buFont typeface="Arial" pitchFamily="34" charset="0"/>
              <a:buChar char="•"/>
            </a:pPr>
            <a:r>
              <a:rPr lang="en-US" dirty="0" smtClean="0">
                <a:solidFill>
                  <a:schemeClr val="bg1"/>
                </a:solidFill>
                <a:latin typeface="Times New Roman" pitchFamily="18" charset="0"/>
                <a:cs typeface="Times New Roman" pitchFamily="18" charset="0"/>
              </a:rPr>
              <a:t>Hydrogen – water (H</a:t>
            </a:r>
            <a:r>
              <a:rPr lang="en-US" baseline="-25000" dirty="0" smtClean="0">
                <a:solidFill>
                  <a:schemeClr val="bg1"/>
                </a:solidFill>
                <a:latin typeface="Times New Roman" pitchFamily="18" charset="0"/>
                <a:cs typeface="Times New Roman" pitchFamily="18" charset="0"/>
              </a:rPr>
              <a:t>2</a:t>
            </a:r>
            <a:r>
              <a:rPr lang="en-US" dirty="0" smtClean="0">
                <a:solidFill>
                  <a:schemeClr val="bg1"/>
                </a:solidFill>
                <a:latin typeface="Times New Roman" pitchFamily="18" charset="0"/>
                <a:cs typeface="Times New Roman" pitchFamily="18" charset="0"/>
              </a:rPr>
              <a:t>O - HD) </a:t>
            </a:r>
            <a:r>
              <a:rPr lang="en-US" dirty="0" err="1" smtClean="0">
                <a:solidFill>
                  <a:schemeClr val="bg1"/>
                </a:solidFill>
                <a:latin typeface="Times New Roman" pitchFamily="18" charset="0"/>
                <a:cs typeface="Times New Roman" pitchFamily="18" charset="0"/>
              </a:rPr>
              <a:t>exchang</a:t>
            </a:r>
            <a:endParaRPr lang="en-US" dirty="0" smtClean="0">
              <a:solidFill>
                <a:schemeClr val="bg1"/>
              </a:solidFill>
              <a:latin typeface="Times New Roman" pitchFamily="18" charset="0"/>
              <a:cs typeface="Times New Roman" pitchFamily="18" charset="0"/>
            </a:endParaRPr>
          </a:p>
          <a:p>
            <a:pPr>
              <a:lnSpc>
                <a:spcPct val="150000"/>
              </a:lnSpc>
            </a:pPr>
            <a:r>
              <a:rPr lang="en-US" b="1" dirty="0" smtClean="0">
                <a:solidFill>
                  <a:schemeClr val="bg1"/>
                </a:solidFill>
                <a:latin typeface="Times New Roman" pitchFamily="18" charset="0"/>
                <a:cs typeface="Times New Roman" pitchFamily="18" charset="0"/>
              </a:rPr>
              <a:t>Electrolysis </a:t>
            </a:r>
            <a:r>
              <a:rPr lang="en-US" b="1" dirty="0">
                <a:solidFill>
                  <a:schemeClr val="bg1"/>
                </a:solidFill>
                <a:latin typeface="Times New Roman" pitchFamily="18" charset="0"/>
                <a:cs typeface="Times New Roman" pitchFamily="18" charset="0"/>
              </a:rPr>
              <a:t>of water</a:t>
            </a:r>
          </a:p>
          <a:p>
            <a:pPr>
              <a:lnSpc>
                <a:spcPct val="150000"/>
              </a:lnSpc>
            </a:pPr>
            <a:endParaRPr lang="en-US" b="1" dirty="0">
              <a:solidFill>
                <a:srgbClr val="002060"/>
              </a:solidFill>
              <a:latin typeface="Times New Roman" pitchFamily="18" charset="0"/>
              <a:cs typeface="Times New Roman" pitchFamily="18" charset="0"/>
            </a:endParaRPr>
          </a:p>
        </p:txBody>
      </p:sp>
      <p:sp>
        <p:nvSpPr>
          <p:cNvPr id="7" name="Shape 82"/>
          <p:cNvSpPr txBox="1"/>
          <p:nvPr/>
        </p:nvSpPr>
        <p:spPr>
          <a:xfrm>
            <a:off x="323528" y="123478"/>
            <a:ext cx="6987156" cy="670855"/>
          </a:xfrm>
          <a:prstGeom prst="rect">
            <a:avLst/>
          </a:prstGeom>
          <a:noFill/>
          <a:ln>
            <a:noFill/>
          </a:ln>
        </p:spPr>
        <p:txBody>
          <a:bodyPr lIns="91425" tIns="91425" rIns="91425" bIns="91425" anchor="t" anchorCtr="0">
            <a:noAutofit/>
          </a:bodyPr>
          <a:lstStyle/>
          <a:p>
            <a:pPr lvl="0"/>
            <a:r>
              <a:rPr lang="en-US" sz="2400" b="1" dirty="0" smtClean="0">
                <a:solidFill>
                  <a:srgbClr val="002060"/>
                </a:solidFill>
                <a:latin typeface="Times New Roman" pitchFamily="18" charset="0"/>
                <a:cs typeface="Times New Roman" pitchFamily="18" charset="0"/>
                <a:sym typeface="Arial Black"/>
              </a:rPr>
              <a:t>Heavy Water Production Methods</a:t>
            </a:r>
            <a:endParaRPr lang="en-US" sz="1600" dirty="0">
              <a:solidFill>
                <a:srgbClr val="002060"/>
              </a:solidFill>
              <a:latin typeface="Times New Roman" pitchFamily="18" charset="0"/>
              <a:cs typeface="Times New Roman" pitchFamily="18" charset="0"/>
            </a:endParaRPr>
          </a:p>
          <a:p>
            <a:pPr lvl="0"/>
            <a:endParaRPr lang="en" sz="2400" dirty="0">
              <a:solidFill>
                <a:srgbClr val="002060"/>
              </a:solidFill>
              <a:latin typeface="Times New Roman" pitchFamily="18" charset="0"/>
              <a:ea typeface="Arial Black"/>
              <a:cs typeface="Times New Roman" pitchFamily="18" charset="0"/>
              <a:sym typeface="Arial Black"/>
            </a:endParaRPr>
          </a:p>
        </p:txBody>
      </p:sp>
      <p:pic>
        <p:nvPicPr>
          <p:cNvPr id="9" name="Picture 8" descr="Water_molecule_3D_svg.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13423595">
            <a:off x="6118813" y="1428081"/>
            <a:ext cx="673418" cy="578806"/>
          </a:xfrm>
          <a:prstGeom prst="rect">
            <a:avLst/>
          </a:prstGeom>
        </p:spPr>
      </p:pic>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6</a:t>
            </a:fld>
            <a:endParaRPr lang="en-PH" sz="1200" b="0" i="0" u="none" strike="noStrike" cap="none">
              <a:solidFill>
                <a:srgbClr val="888888"/>
              </a:solidFill>
              <a:latin typeface="Calibri"/>
              <a:ea typeface="Calibri"/>
              <a:cs typeface="Calibri"/>
              <a:sym typeface="Calibri"/>
            </a:endParaRPr>
          </a:p>
        </p:txBody>
      </p:sp>
    </p:spTree>
    <p:extLst>
      <p:ext uri="{BB962C8B-B14F-4D97-AF65-F5344CB8AC3E}">
        <p14:creationId xmlns="" xmlns:p14="http://schemas.microsoft.com/office/powerpoint/2010/main" val="23445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animEffect transition="in" filter="fade">
                                      <p:cBhvr>
                                        <p:cTn id="9" dur="1000"/>
                                        <p:tgtEl>
                                          <p:spTgt spid="4">
                                            <p:txEl>
                                              <p:pRg st="1" end="1"/>
                                            </p:txEl>
                                          </p:spTgt>
                                        </p:tgtEl>
                                      </p:cBhvr>
                                    </p:animEffect>
                                    <p:anim calcmode="lin" valueType="num">
                                      <p:cBhvr>
                                        <p:cTn id="1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7</a:t>
            </a:fld>
            <a:endParaRPr lang="en-PH" sz="1200" b="0" i="0" u="none" strike="noStrike" cap="none" dirty="0">
              <a:solidFill>
                <a:srgbClr val="888888"/>
              </a:solidFill>
              <a:latin typeface="Calibri"/>
              <a:ea typeface="Calibri"/>
              <a:cs typeface="Calibri"/>
              <a:sym typeface="Calibri"/>
            </a:endParaRPr>
          </a:p>
        </p:txBody>
      </p:sp>
      <p:pic>
        <p:nvPicPr>
          <p:cNvPr id="3078" name="Picture 6" descr="C:\Documents and Settings\b.dadpoo\Desktop\nazarimoghadam\ppt pic\Flag_of_Romania.svg.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499992" y="3939904"/>
            <a:ext cx="1152128" cy="720080"/>
          </a:xfrm>
          <a:prstGeom prst="rect">
            <a:avLst/>
          </a:prstGeom>
          <a:ln>
            <a:noFill/>
          </a:ln>
          <a:effectLst>
            <a:outerShdw blurRad="292100" dist="139700" dir="2700000" algn="tl" rotWithShape="0">
              <a:srgbClr val="333333">
                <a:alpha val="65000"/>
              </a:srgbClr>
            </a:outerShdw>
          </a:effectLst>
        </p:spPr>
      </p:pic>
      <p:pic>
        <p:nvPicPr>
          <p:cNvPr id="3079" name="Picture 7" descr="C:\Documents and Settings\b.dadpoo\Desktop\nazarimoghadam\ppt pic\Flag_of_Russia.svg.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499992" y="915568"/>
            <a:ext cx="1152128" cy="720080"/>
          </a:xfrm>
          <a:prstGeom prst="rect">
            <a:avLst/>
          </a:prstGeom>
          <a:ln>
            <a:noFill/>
          </a:ln>
          <a:effectLst>
            <a:outerShdw blurRad="292100" dist="139700" dir="2700000" algn="tl" rotWithShape="0">
              <a:srgbClr val="333333">
                <a:alpha val="65000"/>
              </a:srgbClr>
            </a:outerShdw>
          </a:effectLst>
        </p:spPr>
      </p:pic>
      <p:pic>
        <p:nvPicPr>
          <p:cNvPr id="3080" name="Picture 8" descr="C:\Documents and Settings\b.dadpoo\Desktop\nazarimoghadam\ppt pic\Flag_of_the_United_States.svg.png"/>
          <p:cNvPicPr>
            <a:picLocks noChangeAspect="1" noChangeArrowheads="1"/>
          </p:cNvPicPr>
          <p:nvPr/>
        </p:nvPicPr>
        <p:blipFill>
          <a:blip r:embed="rId4"/>
          <a:srcRect/>
          <a:stretch>
            <a:fillRect/>
          </a:stretch>
        </p:blipFill>
        <p:spPr bwMode="auto">
          <a:xfrm>
            <a:off x="467544" y="1923679"/>
            <a:ext cx="1152128" cy="720080"/>
          </a:xfrm>
          <a:prstGeom prst="rect">
            <a:avLst/>
          </a:prstGeom>
          <a:ln>
            <a:noFill/>
          </a:ln>
          <a:effectLst>
            <a:outerShdw blurRad="292100" dist="139700" dir="2700000" algn="tl" rotWithShape="0">
              <a:srgbClr val="333333">
                <a:alpha val="65000"/>
              </a:srgbClr>
            </a:outerShdw>
          </a:effectLst>
        </p:spPr>
      </p:pic>
      <p:pic>
        <p:nvPicPr>
          <p:cNvPr id="3081" name="Picture 9" descr="C:\Documents and Settings\b.dadpoo\Desktop\nazarimoghadam\ppt pic\Flag_of_India.svg.pn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467544" y="3939902"/>
            <a:ext cx="1152128" cy="765012"/>
          </a:xfrm>
          <a:prstGeom prst="rect">
            <a:avLst/>
          </a:prstGeom>
          <a:ln>
            <a:noFill/>
          </a:ln>
          <a:effectLst>
            <a:outerShdw blurRad="292100" dist="139700" dir="2700000" algn="tl" rotWithShape="0">
              <a:srgbClr val="333333">
                <a:alpha val="65000"/>
              </a:srgbClr>
            </a:outerShdw>
          </a:effectLst>
        </p:spPr>
      </p:pic>
      <p:pic>
        <p:nvPicPr>
          <p:cNvPr id="3074" name="Picture 2" descr="C:\Documents and Settings\b.dadpoo\Desktop\nazarimoghadam\ppt pic\Flag_of_Argentina.svg.pn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500000" y="2859782"/>
            <a:ext cx="1152127" cy="742950"/>
          </a:xfrm>
          <a:prstGeom prst="rect">
            <a:avLst/>
          </a:prstGeom>
          <a:ln>
            <a:noFill/>
          </a:ln>
          <a:effectLst>
            <a:outerShdw blurRad="292100" dist="139700" dir="2700000" algn="tl" rotWithShape="0">
              <a:srgbClr val="333333">
                <a:alpha val="65000"/>
              </a:srgbClr>
            </a:outerShdw>
          </a:effectLst>
        </p:spPr>
      </p:pic>
      <p:pic>
        <p:nvPicPr>
          <p:cNvPr id="3075" name="Picture 3" descr="C:\Documents and Settings\b.dadpoo\Desktop\nazarimoghadam\ppt pic\Flag_of_Canada.svg.png"/>
          <p:cNvPicPr>
            <a:picLocks noChangeAspect="1" noChangeArrowheads="1"/>
          </p:cNvPicPr>
          <p:nvPr/>
        </p:nvPicPr>
        <p:blipFill>
          <a:blip r:embed="rId7"/>
          <a:srcRect/>
          <a:stretch>
            <a:fillRect/>
          </a:stretch>
        </p:blipFill>
        <p:spPr bwMode="auto">
          <a:xfrm>
            <a:off x="467544" y="2931790"/>
            <a:ext cx="1152128" cy="720080"/>
          </a:xfrm>
          <a:prstGeom prst="rect">
            <a:avLst/>
          </a:prstGeom>
          <a:ln>
            <a:noFill/>
          </a:ln>
          <a:effectLst>
            <a:outerShdw blurRad="292100" dist="139700" dir="2700000" algn="tl" rotWithShape="0">
              <a:srgbClr val="333333">
                <a:alpha val="65000"/>
              </a:srgbClr>
            </a:outerShdw>
          </a:effectLst>
        </p:spPr>
      </p:pic>
      <p:pic>
        <p:nvPicPr>
          <p:cNvPr id="3077" name="Picture 5" descr="C:\Documents and Settings\b.dadpoo\Desktop\nazarimoghadam\ppt pic\Flag_of_Norway.svg.pn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467544" y="915568"/>
            <a:ext cx="1152128" cy="720080"/>
          </a:xfrm>
          <a:prstGeom prst="rect">
            <a:avLst/>
          </a:prstGeom>
          <a:ln>
            <a:noFill/>
          </a:ln>
          <a:effectLst>
            <a:outerShdw blurRad="292100" dist="139700" dir="2700000" algn="tl" rotWithShape="0">
              <a:srgbClr val="333333">
                <a:alpha val="65000"/>
              </a:srgbClr>
            </a:outerShdw>
          </a:effectLst>
        </p:spPr>
      </p:pic>
      <p:pic>
        <p:nvPicPr>
          <p:cNvPr id="3083" name="Picture 11" descr="C:\Documents and Settings\b.dadpoo\Desktop\nazarimoghadam\ppt pic\125px-Flag_of_Pakistan.svg.png"/>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4499992" y="1851670"/>
            <a:ext cx="1152128" cy="720080"/>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1691680" y="2859782"/>
            <a:ext cx="2736304" cy="854080"/>
          </a:xfrm>
          <a:prstGeom prst="rect">
            <a:avLst/>
          </a:prstGeom>
        </p:spPr>
        <p:txBody>
          <a:bodyPr wrap="square">
            <a:spAutoFit/>
          </a:bodyPr>
          <a:lstStyle/>
          <a:p>
            <a:pPr algn="just">
              <a:lnSpc>
                <a:spcPct val="150000"/>
              </a:lnSpc>
            </a:pPr>
            <a:r>
              <a:rPr lang="en-US" sz="1100" dirty="0" smtClean="0">
                <a:latin typeface="Times New Roman" pitchFamily="18" charset="0"/>
                <a:cs typeface="Times New Roman" pitchFamily="18" charset="0"/>
              </a:rPr>
              <a:t>The Bruce Heavy Water Plant was the world's largest heavy water production plant with a capacity of 700 tons per year.</a:t>
            </a:r>
            <a:endParaRPr lang="en-US" sz="1100" dirty="0">
              <a:latin typeface="Times New Roman" pitchFamily="18" charset="0"/>
              <a:cs typeface="Times New Roman" pitchFamily="18" charset="0"/>
            </a:endParaRPr>
          </a:p>
        </p:txBody>
      </p:sp>
      <p:sp>
        <p:nvSpPr>
          <p:cNvPr id="16" name="Rectangle 15"/>
          <p:cNvSpPr/>
          <p:nvPr/>
        </p:nvSpPr>
        <p:spPr>
          <a:xfrm>
            <a:off x="1691680" y="843558"/>
            <a:ext cx="2736304" cy="854080"/>
          </a:xfrm>
          <a:prstGeom prst="rect">
            <a:avLst/>
          </a:prstGeom>
        </p:spPr>
        <p:txBody>
          <a:bodyPr wrap="square">
            <a:spAutoFit/>
          </a:bodyPr>
          <a:lstStyle/>
          <a:p>
            <a:pPr algn="just">
              <a:lnSpc>
                <a:spcPct val="150000"/>
              </a:lnSpc>
            </a:pPr>
            <a:r>
              <a:rPr lang="en-US" sz="1100" dirty="0" smtClean="0">
                <a:latin typeface="Times New Roman" pitchFamily="18" charset="0"/>
                <a:cs typeface="Times New Roman" pitchFamily="18" charset="0"/>
              </a:rPr>
              <a:t>In 1934, Norway built the first commercial heavy water plant, with a capacity of 12 tons per year</a:t>
            </a:r>
          </a:p>
        </p:txBody>
      </p:sp>
      <p:sp>
        <p:nvSpPr>
          <p:cNvPr id="17" name="Rectangle 16"/>
          <p:cNvSpPr/>
          <p:nvPr/>
        </p:nvSpPr>
        <p:spPr>
          <a:xfrm>
            <a:off x="5724128" y="2859783"/>
            <a:ext cx="3168352" cy="854080"/>
          </a:xfrm>
          <a:prstGeom prst="rect">
            <a:avLst/>
          </a:prstGeom>
        </p:spPr>
        <p:txBody>
          <a:bodyPr wrap="square">
            <a:spAutoFit/>
          </a:bodyPr>
          <a:lstStyle/>
          <a:p>
            <a:pPr algn="just">
              <a:lnSpc>
                <a:spcPct val="150000"/>
              </a:lnSpc>
            </a:pPr>
            <a:r>
              <a:rPr lang="en-US" sz="1100" dirty="0" smtClean="0">
                <a:latin typeface="Times New Roman" pitchFamily="18" charset="0"/>
                <a:cs typeface="Times New Roman" pitchFamily="18" charset="0"/>
              </a:rPr>
              <a:t>Argentina is a producer of heavy water, using an ammonia/hydrogen exchange based plant supplied by Switzerland's Sulzer company.</a:t>
            </a:r>
          </a:p>
        </p:txBody>
      </p:sp>
      <p:sp>
        <p:nvSpPr>
          <p:cNvPr id="18" name="Rectangle 17"/>
          <p:cNvSpPr/>
          <p:nvPr/>
        </p:nvSpPr>
        <p:spPr>
          <a:xfrm>
            <a:off x="5724128" y="4011911"/>
            <a:ext cx="3168352" cy="600164"/>
          </a:xfrm>
          <a:prstGeom prst="rect">
            <a:avLst/>
          </a:prstGeom>
        </p:spPr>
        <p:txBody>
          <a:bodyPr wrap="square">
            <a:spAutoFit/>
          </a:bodyPr>
          <a:lstStyle/>
          <a:p>
            <a:pPr algn="just">
              <a:lnSpc>
                <a:spcPct val="150000"/>
              </a:lnSpc>
            </a:pPr>
            <a:r>
              <a:rPr lang="en-US" sz="1100" dirty="0" smtClean="0">
                <a:latin typeface="Times New Roman" pitchFamily="18" charset="0"/>
                <a:cs typeface="Times New Roman" pitchFamily="18" charset="0"/>
              </a:rPr>
              <a:t>Romania produces heavy water at the </a:t>
            </a:r>
            <a:r>
              <a:rPr lang="en-US" sz="1100" dirty="0" err="1" smtClean="0">
                <a:latin typeface="Times New Roman" pitchFamily="18" charset="0"/>
                <a:cs typeface="Times New Roman" pitchFamily="18" charset="0"/>
              </a:rPr>
              <a:t>Drobeta</a:t>
            </a:r>
            <a:r>
              <a:rPr lang="en-US" sz="1100" dirty="0" smtClean="0">
                <a:latin typeface="Times New Roman" pitchFamily="18" charset="0"/>
                <a:cs typeface="Times New Roman" pitchFamily="18" charset="0"/>
              </a:rPr>
              <a:t> Girdler sulfide plant and exports it occasionally.</a:t>
            </a:r>
          </a:p>
        </p:txBody>
      </p:sp>
      <p:sp>
        <p:nvSpPr>
          <p:cNvPr id="19" name="Rectangle 18"/>
          <p:cNvSpPr/>
          <p:nvPr/>
        </p:nvSpPr>
        <p:spPr>
          <a:xfrm>
            <a:off x="5796136" y="1779663"/>
            <a:ext cx="3096344" cy="854080"/>
          </a:xfrm>
          <a:prstGeom prst="rect">
            <a:avLst/>
          </a:prstGeom>
        </p:spPr>
        <p:txBody>
          <a:bodyPr wrap="square">
            <a:spAutoFit/>
          </a:bodyPr>
          <a:lstStyle/>
          <a:p>
            <a:pPr algn="just">
              <a:lnSpc>
                <a:spcPct val="150000"/>
              </a:lnSpc>
            </a:pPr>
            <a:r>
              <a:rPr lang="en-US" sz="1100" dirty="0" smtClean="0">
                <a:latin typeface="Times New Roman" pitchFamily="18" charset="0"/>
                <a:cs typeface="Times New Roman" pitchFamily="18" charset="0"/>
              </a:rPr>
              <a:t>Pakistan succeeded in acquiring a tritium purification and storage plant and deuterium and tritium precursor materials.</a:t>
            </a:r>
          </a:p>
        </p:txBody>
      </p:sp>
      <p:sp>
        <p:nvSpPr>
          <p:cNvPr id="20" name="Rectangle 19"/>
          <p:cNvSpPr/>
          <p:nvPr/>
        </p:nvSpPr>
        <p:spPr>
          <a:xfrm>
            <a:off x="1691680" y="3867896"/>
            <a:ext cx="2664296" cy="854080"/>
          </a:xfrm>
          <a:prstGeom prst="rect">
            <a:avLst/>
          </a:prstGeom>
        </p:spPr>
        <p:txBody>
          <a:bodyPr wrap="square">
            <a:spAutoFit/>
          </a:bodyPr>
          <a:lstStyle/>
          <a:p>
            <a:pPr algn="just">
              <a:lnSpc>
                <a:spcPct val="150000"/>
              </a:lnSpc>
            </a:pPr>
            <a:r>
              <a:rPr lang="en-US" sz="1100" dirty="0" smtClean="0">
                <a:latin typeface="Times New Roman" pitchFamily="18" charset="0"/>
                <a:cs typeface="Times New Roman" pitchFamily="18" charset="0"/>
              </a:rPr>
              <a:t>India is the world's largest producer of heavy water and use variety of technologies for production of heavy water</a:t>
            </a:r>
          </a:p>
        </p:txBody>
      </p:sp>
      <p:sp>
        <p:nvSpPr>
          <p:cNvPr id="21" name="Rectangle 20"/>
          <p:cNvSpPr/>
          <p:nvPr/>
        </p:nvSpPr>
        <p:spPr>
          <a:xfrm>
            <a:off x="5724128" y="843558"/>
            <a:ext cx="3240360" cy="600164"/>
          </a:xfrm>
          <a:prstGeom prst="rect">
            <a:avLst/>
          </a:prstGeom>
        </p:spPr>
        <p:txBody>
          <a:bodyPr wrap="square">
            <a:spAutoFit/>
          </a:bodyPr>
          <a:lstStyle/>
          <a:p>
            <a:pPr algn="just">
              <a:lnSpc>
                <a:spcPct val="150000"/>
              </a:lnSpc>
            </a:pPr>
            <a:r>
              <a:rPr lang="en-US" sz="1100" dirty="0" smtClean="0">
                <a:latin typeface="Times New Roman" pitchFamily="18" charset="0"/>
                <a:cs typeface="Times New Roman" pitchFamily="18" charset="0"/>
              </a:rPr>
              <a:t>Production was started in 1948, five plants were constructed, with an annual production of 20 tons.</a:t>
            </a:r>
          </a:p>
        </p:txBody>
      </p:sp>
      <p:sp>
        <p:nvSpPr>
          <p:cNvPr id="22" name="Rectangle 21"/>
          <p:cNvSpPr/>
          <p:nvPr/>
        </p:nvSpPr>
        <p:spPr>
          <a:xfrm>
            <a:off x="1763688" y="1851671"/>
            <a:ext cx="2664296" cy="854080"/>
          </a:xfrm>
          <a:prstGeom prst="rect">
            <a:avLst/>
          </a:prstGeom>
        </p:spPr>
        <p:txBody>
          <a:bodyPr wrap="square">
            <a:spAutoFit/>
          </a:bodyPr>
          <a:lstStyle/>
          <a:p>
            <a:pPr algn="just">
              <a:lnSpc>
                <a:spcPct val="150000"/>
              </a:lnSpc>
            </a:pPr>
            <a:r>
              <a:rPr lang="en-US" sz="1100" dirty="0" smtClean="0">
                <a:latin typeface="Times New Roman" pitchFamily="18" charset="0"/>
                <a:cs typeface="Times New Roman" pitchFamily="18" charset="0"/>
              </a:rPr>
              <a:t>In 1953, the United States began using heavy water in nuclear reactors at the Savannah River Site</a:t>
            </a:r>
          </a:p>
        </p:txBody>
      </p:sp>
      <p:sp>
        <p:nvSpPr>
          <p:cNvPr id="23" name="TextBox 22"/>
          <p:cNvSpPr txBox="1"/>
          <p:nvPr/>
        </p:nvSpPr>
        <p:spPr>
          <a:xfrm>
            <a:off x="323528" y="267494"/>
            <a:ext cx="3241593" cy="461665"/>
          </a:xfrm>
          <a:prstGeom prst="rect">
            <a:avLst/>
          </a:prstGeom>
          <a:noFill/>
        </p:spPr>
        <p:txBody>
          <a:bodyPr wrap="none" rtlCol="0">
            <a:spAutoFit/>
          </a:bodyPr>
          <a:lstStyle/>
          <a:p>
            <a:r>
              <a:rPr lang="en-US" sz="2400" b="1" dirty="0" smtClean="0">
                <a:solidFill>
                  <a:schemeClr val="tx1"/>
                </a:solidFill>
                <a:latin typeface="Times New Roman" pitchFamily="18" charset="0"/>
                <a:cs typeface="Times New Roman" pitchFamily="18" charset="0"/>
              </a:rPr>
              <a:t>Heavy Water Producer</a:t>
            </a:r>
            <a:endParaRPr lang="en-US" sz="2400" b="1" dirty="0">
              <a:solidFill>
                <a:schemeClr val="tx1"/>
              </a:solidFill>
              <a:latin typeface="Times New Roman" pitchFamily="18" charset="0"/>
              <a:cs typeface="Times New Roman" pitchFamily="18" charset="0"/>
            </a:endParaRPr>
          </a:p>
        </p:txBody>
      </p:sp>
      <p:sp>
        <p:nvSpPr>
          <p:cNvPr id="2" name="TextBox 1"/>
          <p:cNvSpPr txBox="1"/>
          <p:nvPr/>
        </p:nvSpPr>
        <p:spPr>
          <a:xfrm>
            <a:off x="107504" y="4773328"/>
            <a:ext cx="8784975" cy="276999"/>
          </a:xfrm>
          <a:prstGeom prst="rect">
            <a:avLst/>
          </a:prstGeom>
          <a:noFill/>
        </p:spPr>
        <p:txBody>
          <a:bodyPr wrap="square" rtlCol="0">
            <a:spAutoFit/>
          </a:bodyPr>
          <a:lstStyle/>
          <a:p>
            <a:pPr marL="285750" indent="-285750">
              <a:buFont typeface="Wingdings" panose="05000000000000000000" pitchFamily="2" charset="2"/>
              <a:buChar char="v"/>
            </a:pPr>
            <a:r>
              <a:rPr lang="en-US" sz="1200" b="1" dirty="0" smtClean="0">
                <a:latin typeface="Times New Roman" panose="02020603050405020304" pitchFamily="18" charset="0"/>
                <a:cs typeface="Times New Roman" panose="02020603050405020304" pitchFamily="18" charset="0"/>
              </a:rPr>
              <a:t>China is another producer of heavy water but information about its company is very limited</a:t>
            </a:r>
            <a:endParaRPr lang="en-US" sz="1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fade">
                                      <p:cBhvr>
                                        <p:cTn id="17" dur="1000"/>
                                        <p:tgtEl>
                                          <p:spTgt spid="3079"/>
                                        </p:tgtEl>
                                      </p:cBhvr>
                                    </p:animEffect>
                                    <p:anim calcmode="lin" valueType="num">
                                      <p:cBhvr>
                                        <p:cTn id="18" dur="1000" fill="hold"/>
                                        <p:tgtEl>
                                          <p:spTgt spid="3079"/>
                                        </p:tgtEl>
                                        <p:attrNameLst>
                                          <p:attrName>ppt_x</p:attrName>
                                        </p:attrNameLst>
                                      </p:cBhvr>
                                      <p:tavLst>
                                        <p:tav tm="0">
                                          <p:val>
                                            <p:strVal val="#ppt_x"/>
                                          </p:val>
                                        </p:tav>
                                        <p:tav tm="100000">
                                          <p:val>
                                            <p:strVal val="#ppt_x"/>
                                          </p:val>
                                        </p:tav>
                                      </p:tavLst>
                                    </p:anim>
                                    <p:anim calcmode="lin" valueType="num">
                                      <p:cBhvr>
                                        <p:cTn id="19" dur="1000" fill="hold"/>
                                        <p:tgtEl>
                                          <p:spTgt spid="307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1000"/>
                                        <p:tgtEl>
                                          <p:spTgt spid="3080"/>
                                        </p:tgtEl>
                                      </p:cBhvr>
                                    </p:animEffect>
                                    <p:anim calcmode="lin" valueType="num">
                                      <p:cBhvr>
                                        <p:cTn id="23" dur="1000" fill="hold"/>
                                        <p:tgtEl>
                                          <p:spTgt spid="3080"/>
                                        </p:tgtEl>
                                        <p:attrNameLst>
                                          <p:attrName>ppt_x</p:attrName>
                                        </p:attrNameLst>
                                      </p:cBhvr>
                                      <p:tavLst>
                                        <p:tav tm="0">
                                          <p:val>
                                            <p:strVal val="#ppt_x"/>
                                          </p:val>
                                        </p:tav>
                                        <p:tav tm="100000">
                                          <p:val>
                                            <p:strVal val="#ppt_x"/>
                                          </p:val>
                                        </p:tav>
                                      </p:tavLst>
                                    </p:anim>
                                    <p:anim calcmode="lin" valueType="num">
                                      <p:cBhvr>
                                        <p:cTn id="24" dur="1000" fill="hold"/>
                                        <p:tgtEl>
                                          <p:spTgt spid="308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fade">
                                      <p:cBhvr>
                                        <p:cTn id="27" dur="1000"/>
                                        <p:tgtEl>
                                          <p:spTgt spid="3081"/>
                                        </p:tgtEl>
                                      </p:cBhvr>
                                    </p:animEffect>
                                    <p:anim calcmode="lin" valueType="num">
                                      <p:cBhvr>
                                        <p:cTn id="28" dur="1000" fill="hold"/>
                                        <p:tgtEl>
                                          <p:spTgt spid="3081"/>
                                        </p:tgtEl>
                                        <p:attrNameLst>
                                          <p:attrName>ppt_x</p:attrName>
                                        </p:attrNameLst>
                                      </p:cBhvr>
                                      <p:tavLst>
                                        <p:tav tm="0">
                                          <p:val>
                                            <p:strVal val="#ppt_x"/>
                                          </p:val>
                                        </p:tav>
                                        <p:tav tm="100000">
                                          <p:val>
                                            <p:strVal val="#ppt_x"/>
                                          </p:val>
                                        </p:tav>
                                      </p:tavLst>
                                    </p:anim>
                                    <p:anim calcmode="lin" valueType="num">
                                      <p:cBhvr>
                                        <p:cTn id="29" dur="1000" fill="hold"/>
                                        <p:tgtEl>
                                          <p:spTgt spid="308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1000"/>
                                        <p:tgtEl>
                                          <p:spTgt spid="3074"/>
                                        </p:tgtEl>
                                      </p:cBhvr>
                                    </p:animEffect>
                                    <p:anim calcmode="lin" valueType="num">
                                      <p:cBhvr>
                                        <p:cTn id="33" dur="1000" fill="hold"/>
                                        <p:tgtEl>
                                          <p:spTgt spid="3074"/>
                                        </p:tgtEl>
                                        <p:attrNameLst>
                                          <p:attrName>ppt_x</p:attrName>
                                        </p:attrNameLst>
                                      </p:cBhvr>
                                      <p:tavLst>
                                        <p:tav tm="0">
                                          <p:val>
                                            <p:strVal val="#ppt_x"/>
                                          </p:val>
                                        </p:tav>
                                        <p:tav tm="100000">
                                          <p:val>
                                            <p:strVal val="#ppt_x"/>
                                          </p:val>
                                        </p:tav>
                                      </p:tavLst>
                                    </p:anim>
                                    <p:anim calcmode="lin" valueType="num">
                                      <p:cBhvr>
                                        <p:cTn id="34" dur="1000" fill="hold"/>
                                        <p:tgtEl>
                                          <p:spTgt spid="307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fade">
                                      <p:cBhvr>
                                        <p:cTn id="37" dur="1000"/>
                                        <p:tgtEl>
                                          <p:spTgt spid="3075"/>
                                        </p:tgtEl>
                                      </p:cBhvr>
                                    </p:animEffect>
                                    <p:anim calcmode="lin" valueType="num">
                                      <p:cBhvr>
                                        <p:cTn id="38" dur="1000" fill="hold"/>
                                        <p:tgtEl>
                                          <p:spTgt spid="3075"/>
                                        </p:tgtEl>
                                        <p:attrNameLst>
                                          <p:attrName>ppt_x</p:attrName>
                                        </p:attrNameLst>
                                      </p:cBhvr>
                                      <p:tavLst>
                                        <p:tav tm="0">
                                          <p:val>
                                            <p:strVal val="#ppt_x"/>
                                          </p:val>
                                        </p:tav>
                                        <p:tav tm="100000">
                                          <p:val>
                                            <p:strVal val="#ppt_x"/>
                                          </p:val>
                                        </p:tav>
                                      </p:tavLst>
                                    </p:anim>
                                    <p:anim calcmode="lin" valueType="num">
                                      <p:cBhvr>
                                        <p:cTn id="39" dur="1000" fill="hold"/>
                                        <p:tgtEl>
                                          <p:spTgt spid="307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77"/>
                                        </p:tgtEl>
                                        <p:attrNameLst>
                                          <p:attrName>style.visibility</p:attrName>
                                        </p:attrNameLst>
                                      </p:cBhvr>
                                      <p:to>
                                        <p:strVal val="visible"/>
                                      </p:to>
                                    </p:set>
                                    <p:animEffect transition="in" filter="fade">
                                      <p:cBhvr>
                                        <p:cTn id="42" dur="1000"/>
                                        <p:tgtEl>
                                          <p:spTgt spid="3077"/>
                                        </p:tgtEl>
                                      </p:cBhvr>
                                    </p:animEffect>
                                    <p:anim calcmode="lin" valueType="num">
                                      <p:cBhvr>
                                        <p:cTn id="43" dur="1000" fill="hold"/>
                                        <p:tgtEl>
                                          <p:spTgt spid="3077"/>
                                        </p:tgtEl>
                                        <p:attrNameLst>
                                          <p:attrName>ppt_x</p:attrName>
                                        </p:attrNameLst>
                                      </p:cBhvr>
                                      <p:tavLst>
                                        <p:tav tm="0">
                                          <p:val>
                                            <p:strVal val="#ppt_x"/>
                                          </p:val>
                                        </p:tav>
                                        <p:tav tm="100000">
                                          <p:val>
                                            <p:strVal val="#ppt_x"/>
                                          </p:val>
                                        </p:tav>
                                      </p:tavLst>
                                    </p:anim>
                                    <p:anim calcmode="lin" valueType="num">
                                      <p:cBhvr>
                                        <p:cTn id="44" dur="1000" fill="hold"/>
                                        <p:tgtEl>
                                          <p:spTgt spid="307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083"/>
                                        </p:tgtEl>
                                        <p:attrNameLst>
                                          <p:attrName>style.visibility</p:attrName>
                                        </p:attrNameLst>
                                      </p:cBhvr>
                                      <p:to>
                                        <p:strVal val="visible"/>
                                      </p:to>
                                    </p:set>
                                    <p:animEffect transition="in" filter="fade">
                                      <p:cBhvr>
                                        <p:cTn id="47" dur="1000"/>
                                        <p:tgtEl>
                                          <p:spTgt spid="3083"/>
                                        </p:tgtEl>
                                      </p:cBhvr>
                                    </p:animEffect>
                                    <p:anim calcmode="lin" valueType="num">
                                      <p:cBhvr>
                                        <p:cTn id="48" dur="1000" fill="hold"/>
                                        <p:tgtEl>
                                          <p:spTgt spid="3083"/>
                                        </p:tgtEl>
                                        <p:attrNameLst>
                                          <p:attrName>ppt_x</p:attrName>
                                        </p:attrNameLst>
                                      </p:cBhvr>
                                      <p:tavLst>
                                        <p:tav tm="0">
                                          <p:val>
                                            <p:strVal val="#ppt_x"/>
                                          </p:val>
                                        </p:tav>
                                        <p:tav tm="100000">
                                          <p:val>
                                            <p:strVal val="#ppt_x"/>
                                          </p:val>
                                        </p:tav>
                                      </p:tavLst>
                                    </p:anim>
                                    <p:anim calcmode="lin" valueType="num">
                                      <p:cBhvr>
                                        <p:cTn id="49" dur="1000" fill="hold"/>
                                        <p:tgtEl>
                                          <p:spTgt spid="308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circle(in)">
                                      <p:cBhvr>
                                        <p:cTn id="9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P spid="20" grpId="0"/>
      <p:bldP spid="21" grpId="0"/>
      <p:bldP spid="2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8</a:t>
            </a:fld>
            <a:endParaRPr lang="en-PH" sz="1200" b="0" i="0" u="none" strike="noStrike" cap="none">
              <a:solidFill>
                <a:srgbClr val="888888"/>
              </a:solidFill>
              <a:latin typeface="Calibri"/>
              <a:ea typeface="Calibri"/>
              <a:cs typeface="Calibri"/>
              <a:sym typeface="Calibri"/>
            </a:endParaRPr>
          </a:p>
        </p:txBody>
      </p:sp>
      <p:sp>
        <p:nvSpPr>
          <p:cNvPr id="7" name="Rectangle 6"/>
          <p:cNvSpPr/>
          <p:nvPr/>
        </p:nvSpPr>
        <p:spPr>
          <a:xfrm>
            <a:off x="1043608" y="3435850"/>
            <a:ext cx="6552728" cy="1061829"/>
          </a:xfrm>
          <a:prstGeom prst="rect">
            <a:avLst/>
          </a:prstGeom>
          <a:solidFill>
            <a:schemeClr val="lt1">
              <a:alpha val="94000"/>
            </a:schemeClr>
          </a:solidFill>
          <a:ln>
            <a:noFill/>
          </a:ln>
          <a:effectLst>
            <a:glow rad="228600">
              <a:schemeClr val="accent1">
                <a:satMod val="175000"/>
                <a:alpha val="40000"/>
              </a:schemeClr>
            </a:glow>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177800" indent="-177800" algn="just">
              <a:lnSpc>
                <a:spcPct val="150000"/>
              </a:lnSpc>
              <a:buFont typeface="Courier New" pitchFamily="49" charset="0"/>
              <a:buChar char="o"/>
            </a:pPr>
            <a:r>
              <a:rPr lang="en-US" dirty="0" smtClean="0">
                <a:latin typeface="Times New Roman" pitchFamily="18" charset="0"/>
                <a:cs typeface="Times New Roman" pitchFamily="18" charset="0"/>
              </a:rPr>
              <a:t> Since2002 a plant for production of heavy water was being constructed at Arak city.</a:t>
            </a:r>
          </a:p>
          <a:p>
            <a:pPr algn="just">
              <a:lnSpc>
                <a:spcPct val="150000"/>
              </a:lnSpc>
              <a:buFont typeface="Courier New" pitchFamily="49" charset="0"/>
              <a:buChar char="o"/>
            </a:pPr>
            <a:r>
              <a:rPr lang="en-US" dirty="0" smtClean="0">
                <a:latin typeface="Times New Roman" pitchFamily="18" charset="0"/>
                <a:cs typeface="Times New Roman" pitchFamily="18" charset="0"/>
              </a:rPr>
              <a:t>  The heavy-water plant was inaugurated in 2006. </a:t>
            </a:r>
          </a:p>
          <a:p>
            <a:pPr algn="just">
              <a:lnSpc>
                <a:spcPct val="150000"/>
              </a:lnSpc>
              <a:buFont typeface="Courier New" pitchFamily="49" charset="0"/>
              <a:buChar char="o"/>
            </a:pPr>
            <a:r>
              <a:rPr lang="en-US" dirty="0" smtClean="0">
                <a:latin typeface="Times New Roman" pitchFamily="18" charset="0"/>
                <a:cs typeface="Times New Roman" pitchFamily="18" charset="0"/>
              </a:rPr>
              <a:t>  The nominal capacity is 16 tons per year.</a:t>
            </a:r>
          </a:p>
        </p:txBody>
      </p:sp>
      <p:pic>
        <p:nvPicPr>
          <p:cNvPr id="4099" name="Picture 3" descr="C:\Documents and Settings\b.dadpoo\Desktop\nazarimoghadam\ppt pic\635954059600099620.jpg"/>
          <p:cNvPicPr>
            <a:picLocks noChangeAspect="1" noChangeArrowheads="1"/>
          </p:cNvPicPr>
          <p:nvPr/>
        </p:nvPicPr>
        <p:blipFill>
          <a:blip r:embed="rId3" cstate="email">
            <a:clrChange>
              <a:clrFrom>
                <a:srgbClr val="FFFFFF"/>
              </a:clrFrom>
              <a:clrTo>
                <a:srgbClr val="FFFFFF">
                  <a:alpha val="0"/>
                </a:srgbClr>
              </a:clrTo>
            </a:clrChange>
            <a:biLevel thresh="50000"/>
            <a:extLst>
              <a:ext uri="{28A0092B-C50C-407E-A947-70E740481C1C}">
                <a14:useLocalDpi xmlns="" xmlns:a14="http://schemas.microsoft.com/office/drawing/2010/main"/>
              </a:ext>
            </a:extLst>
          </a:blip>
          <a:srcRect/>
          <a:stretch>
            <a:fillRect/>
          </a:stretch>
        </p:blipFill>
        <p:spPr bwMode="auto">
          <a:xfrm>
            <a:off x="7775848" y="2"/>
            <a:ext cx="1368152" cy="952993"/>
          </a:xfrm>
          <a:prstGeom prst="rect">
            <a:avLst/>
          </a:prstGeom>
          <a:ln w="28575" cap="sq">
            <a:noFill/>
            <a:prstDash val="solid"/>
            <a:miter lim="800000"/>
          </a:ln>
          <a:effectLst>
            <a:outerShdw blurRad="50800" dist="38100" dir="2700000" algn="tl" rotWithShape="0">
              <a:srgbClr val="000000">
                <a:alpha val="43000"/>
              </a:srgbClr>
            </a:outerShdw>
          </a:effectLst>
        </p:spPr>
      </p:pic>
      <p:pic>
        <p:nvPicPr>
          <p:cNvPr id="4100" name="Picture 4" descr="C:\Documents and Settings\b.dadpoo\Desktop\nazarimoghadam\ppt pic\Flag_of_Iran.svg.png"/>
          <p:cNvPicPr>
            <a:picLocks noChangeAspect="1" noChangeArrowheads="1"/>
          </p:cNvPicPr>
          <p:nvPr/>
        </p:nvPicPr>
        <p:blipFill>
          <a:blip r:embed="rId4">
            <a:lum bright="-10000"/>
          </a:blip>
          <a:srcRect/>
          <a:stretch>
            <a:fillRect/>
          </a:stretch>
        </p:blipFill>
        <p:spPr bwMode="auto">
          <a:xfrm>
            <a:off x="179516" y="195488"/>
            <a:ext cx="1190625" cy="6762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PH"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9</a:t>
            </a:fld>
            <a:endParaRPr lang="en-PH" sz="1200" b="0" i="0" u="none" strike="noStrike" cap="none">
              <a:solidFill>
                <a:srgbClr val="888888"/>
              </a:solidFill>
              <a:latin typeface="Calibri"/>
              <a:ea typeface="Calibri"/>
              <a:cs typeface="Calibri"/>
              <a:sym typeface="Calibri"/>
            </a:endParaRPr>
          </a:p>
        </p:txBody>
      </p:sp>
      <p:sp>
        <p:nvSpPr>
          <p:cNvPr id="4" name="Title 3"/>
          <p:cNvSpPr>
            <a:spLocks noGrp="1"/>
          </p:cNvSpPr>
          <p:nvPr>
            <p:ph type="title"/>
          </p:nvPr>
        </p:nvSpPr>
        <p:spPr/>
        <p:txBody>
          <a:bodyPr/>
          <a:lstStyle/>
          <a:p>
            <a:pPr lvl="0" algn="ctr"/>
            <a:r>
              <a:rPr lang="en-US" dirty="0" smtClean="0">
                <a:solidFill>
                  <a:schemeClr val="tx1">
                    <a:lumMod val="85000"/>
                    <a:lumOff val="15000"/>
                  </a:schemeClr>
                </a:solidFill>
                <a:latin typeface="Times New Roman" pitchFamily="18" charset="0"/>
                <a:cs typeface="Times New Roman" pitchFamily="18" charset="0"/>
              </a:rPr>
              <a:t/>
            </a:r>
            <a:br>
              <a:rPr lang="en-US" dirty="0" smtClean="0">
                <a:solidFill>
                  <a:schemeClr val="tx1">
                    <a:lumMod val="85000"/>
                    <a:lumOff val="15000"/>
                  </a:schemeClr>
                </a:solidFill>
                <a:latin typeface="Times New Roman" pitchFamily="18" charset="0"/>
                <a:cs typeface="Times New Roman" pitchFamily="18" charset="0"/>
              </a:rPr>
            </a:br>
            <a:r>
              <a:rPr lang="en-US" dirty="0" smtClean="0">
                <a:solidFill>
                  <a:schemeClr val="tx1">
                    <a:lumMod val="85000"/>
                    <a:lumOff val="15000"/>
                  </a:schemeClr>
                </a:solidFill>
                <a:latin typeface="Times New Roman" pitchFamily="18" charset="0"/>
                <a:cs typeface="Times New Roman" pitchFamily="18" charset="0"/>
              </a:rPr>
              <a:t>Heavy </a:t>
            </a:r>
            <a:r>
              <a:rPr lang="en-US" dirty="0">
                <a:solidFill>
                  <a:schemeClr val="tx1">
                    <a:lumMod val="85000"/>
                    <a:lumOff val="15000"/>
                  </a:schemeClr>
                </a:solidFill>
                <a:latin typeface="Times New Roman" pitchFamily="18" charset="0"/>
                <a:cs typeface="Times New Roman" pitchFamily="18" charset="0"/>
              </a:rPr>
              <a:t>water and deuterium applications</a:t>
            </a:r>
            <a:br>
              <a:rPr lang="en-US" dirty="0">
                <a:solidFill>
                  <a:schemeClr val="tx1">
                    <a:lumMod val="85000"/>
                    <a:lumOff val="15000"/>
                  </a:schemeClr>
                </a:solidFill>
                <a:latin typeface="Times New Roman" pitchFamily="18" charset="0"/>
                <a:cs typeface="Times New Roman" pitchFamily="18" charset="0"/>
              </a:rPr>
            </a:br>
            <a:endParaRPr lang="en-US" dirty="0">
              <a:solidFill>
                <a:schemeClr val="tx1">
                  <a:lumMod val="85000"/>
                  <a:lumOff val="15000"/>
                </a:schemeClr>
              </a:solidFill>
            </a:endParaRPr>
          </a:p>
        </p:txBody>
      </p:sp>
      <p:sp>
        <p:nvSpPr>
          <p:cNvPr id="6" name="Text Placeholder 5"/>
          <p:cNvSpPr txBox="1">
            <a:spLocks noGrp="1"/>
          </p:cNvSpPr>
          <p:nvPr>
            <p:ph type="body" idx="1"/>
          </p:nvPr>
        </p:nvSpPr>
        <p:spPr>
          <a:xfrm>
            <a:off x="755576" y="1995686"/>
            <a:ext cx="7704856" cy="16055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buFont typeface="Wingdings" pitchFamily="2" charset="2"/>
              <a:buChar char="v"/>
            </a:pPr>
            <a:r>
              <a:rPr lang="en-US" sz="2800" b="1" dirty="0" smtClean="0">
                <a:solidFill>
                  <a:schemeClr val="tx1">
                    <a:lumMod val="85000"/>
                    <a:lumOff val="15000"/>
                  </a:schemeClr>
                </a:solidFill>
                <a:latin typeface="Times New Roman" pitchFamily="18" charset="0"/>
                <a:cs typeface="Times New Roman" pitchFamily="18" charset="0"/>
              </a:rPr>
              <a:t>Nuclear Applications</a:t>
            </a:r>
          </a:p>
          <a:p>
            <a:pPr lvl="0">
              <a:buFont typeface="Wingdings" pitchFamily="2" charset="2"/>
              <a:buChar char="v"/>
            </a:pPr>
            <a:endParaRPr lang="en-US" sz="2800" b="1" dirty="0" smtClean="0">
              <a:solidFill>
                <a:schemeClr val="tx1">
                  <a:lumMod val="85000"/>
                  <a:lumOff val="15000"/>
                </a:schemeClr>
              </a:solidFill>
              <a:latin typeface="Times New Roman" pitchFamily="18" charset="0"/>
              <a:cs typeface="Times New Roman" pitchFamily="18" charset="0"/>
            </a:endParaRPr>
          </a:p>
          <a:p>
            <a:pPr lvl="0">
              <a:buFont typeface="Wingdings" pitchFamily="2" charset="2"/>
              <a:buChar char="v"/>
            </a:pPr>
            <a:r>
              <a:rPr lang="en-US" sz="2800" b="1" dirty="0" smtClean="0">
                <a:solidFill>
                  <a:schemeClr val="tx1">
                    <a:lumMod val="85000"/>
                    <a:lumOff val="15000"/>
                  </a:schemeClr>
                </a:solidFill>
                <a:latin typeface="Times New Roman" pitchFamily="18" charset="0"/>
                <a:cs typeface="Times New Roman" pitchFamily="18" charset="0"/>
              </a:rPr>
              <a:t>Non-nuclear Application</a:t>
            </a:r>
          </a:p>
        </p:txBody>
      </p:sp>
    </p:spTree>
    <p:extLst>
      <p:ext uri="{BB962C8B-B14F-4D97-AF65-F5344CB8AC3E}">
        <p14:creationId xmlns="" xmlns:p14="http://schemas.microsoft.com/office/powerpoint/2010/main" val="115065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9559</TotalTime>
  <Words>2266</Words>
  <Application>Microsoft Office PowerPoint</Application>
  <PresentationFormat>On-screen Show (16:9)</PresentationFormat>
  <Paragraphs>396</Paragraphs>
  <Slides>53</Slides>
  <Notes>12</Notes>
  <HiddenSlides>6</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53</vt:i4>
      </vt:variant>
    </vt:vector>
  </HeadingPairs>
  <TitlesOfParts>
    <vt:vector size="60" baseType="lpstr">
      <vt:lpstr>Arial</vt:lpstr>
      <vt:lpstr>Times New Roman</vt:lpstr>
      <vt:lpstr>Calibri</vt:lpstr>
      <vt:lpstr>Arial Black</vt:lpstr>
      <vt:lpstr>Wingdings</vt:lpstr>
      <vt:lpstr>Courier New</vt:lpstr>
      <vt:lpstr>Office Theme</vt:lpstr>
      <vt:lpstr> Heavy Water: Global Prospect, Growing Peaceful Demand (Iran Case Study)  by the Islamic Republic of Iran </vt:lpstr>
      <vt:lpstr>Slide 2</vt:lpstr>
      <vt:lpstr>Slide 3</vt:lpstr>
      <vt:lpstr>Slide 4</vt:lpstr>
      <vt:lpstr>Slide 5</vt:lpstr>
      <vt:lpstr>Slide 6</vt:lpstr>
      <vt:lpstr>Slide 7</vt:lpstr>
      <vt:lpstr>Slide 8</vt:lpstr>
      <vt:lpstr> Heavy water and deuterium applications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Non-nuclear Application of Heavy water and Deuterium DIAGNOSTICS </vt:lpstr>
      <vt:lpstr>Enzyme activity measurements</vt:lpstr>
      <vt:lpstr>Non-nuclear Application of Heavy water and Deuterium Cancer therapy</vt:lpstr>
      <vt:lpstr>Slide 27</vt:lpstr>
      <vt:lpstr>Slide 28</vt:lpstr>
      <vt:lpstr>Assessment of Total Energy Expenditure</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Thermo-stabilization of biomolecule by heavy water</vt:lpstr>
      <vt:lpstr>Slide 45</vt:lpstr>
      <vt:lpstr>Slide 46</vt:lpstr>
      <vt:lpstr>Slide 47</vt:lpstr>
      <vt:lpstr>Slide 48</vt:lpstr>
      <vt:lpstr>Semi- conductor</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rajabi</dc:creator>
  <cp:lastModifiedBy>fatourechian</cp:lastModifiedBy>
  <cp:revision>423</cp:revision>
  <cp:lastPrinted>2016-09-07T07:21:08Z</cp:lastPrinted>
  <dcterms:modified xsi:type="dcterms:W3CDTF">2016-09-22T07:42:41Z</dcterms:modified>
</cp:coreProperties>
</file>