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10">
  <p:sldMasterIdLst>
    <p:sldMasterId id="2147483696" r:id="rId1"/>
    <p:sldMasterId id="2147483709" r:id="rId2"/>
    <p:sldMasterId id="2147483722" r:id="rId3"/>
    <p:sldMasterId id="2147483734" r:id="rId4"/>
  </p:sldMasterIdLst>
  <p:notesMasterIdLst>
    <p:notesMasterId r:id="rId55"/>
  </p:notesMasterIdLst>
  <p:handoutMasterIdLst>
    <p:handoutMasterId r:id="rId56"/>
  </p:handoutMasterIdLst>
  <p:sldIdLst>
    <p:sldId id="382" r:id="rId5"/>
    <p:sldId id="328" r:id="rId6"/>
    <p:sldId id="384" r:id="rId7"/>
    <p:sldId id="385" r:id="rId8"/>
    <p:sldId id="298" r:id="rId9"/>
    <p:sldId id="299" r:id="rId10"/>
    <p:sldId id="484" r:id="rId11"/>
    <p:sldId id="401" r:id="rId12"/>
    <p:sldId id="430" r:id="rId13"/>
    <p:sldId id="425" r:id="rId14"/>
    <p:sldId id="402" r:id="rId15"/>
    <p:sldId id="441" r:id="rId16"/>
    <p:sldId id="403" r:id="rId17"/>
    <p:sldId id="488" r:id="rId18"/>
    <p:sldId id="404" r:id="rId19"/>
    <p:sldId id="405" r:id="rId20"/>
    <p:sldId id="514" r:id="rId21"/>
    <p:sldId id="515" r:id="rId22"/>
    <p:sldId id="534" r:id="rId23"/>
    <p:sldId id="516" r:id="rId24"/>
    <p:sldId id="518" r:id="rId25"/>
    <p:sldId id="517" r:id="rId26"/>
    <p:sldId id="519" r:id="rId27"/>
    <p:sldId id="529" r:id="rId28"/>
    <p:sldId id="530" r:id="rId29"/>
    <p:sldId id="531" r:id="rId30"/>
    <p:sldId id="411" r:id="rId31"/>
    <p:sldId id="412" r:id="rId32"/>
    <p:sldId id="446" r:id="rId33"/>
    <p:sldId id="447" r:id="rId34"/>
    <p:sldId id="478" r:id="rId35"/>
    <p:sldId id="480" r:id="rId36"/>
    <p:sldId id="448" r:id="rId37"/>
    <p:sldId id="449" r:id="rId38"/>
    <p:sldId id="450" r:id="rId39"/>
    <p:sldId id="451" r:id="rId40"/>
    <p:sldId id="452" r:id="rId41"/>
    <p:sldId id="453" r:id="rId42"/>
    <p:sldId id="454" r:id="rId43"/>
    <p:sldId id="456" r:id="rId44"/>
    <p:sldId id="457" r:id="rId45"/>
    <p:sldId id="458" r:id="rId46"/>
    <p:sldId id="459" r:id="rId47"/>
    <p:sldId id="485" r:id="rId48"/>
    <p:sldId id="460" r:id="rId49"/>
    <p:sldId id="461" r:id="rId50"/>
    <p:sldId id="462" r:id="rId51"/>
    <p:sldId id="476" r:id="rId52"/>
    <p:sldId id="524" r:id="rId53"/>
    <p:sldId id="467" r:id="rId54"/>
  </p:sldIdLst>
  <p:sldSz cx="9906000" cy="6858000" type="A4"/>
  <p:notesSz cx="6797675" cy="9928225"/>
  <p:defaultTextStyle>
    <a:defPPr>
      <a:defRPr lang="fa-IR"/>
    </a:defPPr>
    <a:lvl1pPr marL="0" algn="r" defTabSz="914296" rtl="1" eaLnBrk="1" latinLnBrk="0" hangingPunct="1">
      <a:defRPr sz="1800" kern="1200">
        <a:solidFill>
          <a:schemeClr val="tx1"/>
        </a:solidFill>
        <a:latin typeface="+mn-lt"/>
        <a:ea typeface="+mn-ea"/>
        <a:cs typeface="+mn-cs"/>
      </a:defRPr>
    </a:lvl1pPr>
    <a:lvl2pPr marL="457148" algn="r" defTabSz="914296" rtl="1" eaLnBrk="1" latinLnBrk="0" hangingPunct="1">
      <a:defRPr sz="1800" kern="1200">
        <a:solidFill>
          <a:schemeClr val="tx1"/>
        </a:solidFill>
        <a:latin typeface="+mn-lt"/>
        <a:ea typeface="+mn-ea"/>
        <a:cs typeface="+mn-cs"/>
      </a:defRPr>
    </a:lvl2pPr>
    <a:lvl3pPr marL="914296" algn="r" defTabSz="914296" rtl="1" eaLnBrk="1" latinLnBrk="0" hangingPunct="1">
      <a:defRPr sz="1800" kern="1200">
        <a:solidFill>
          <a:schemeClr val="tx1"/>
        </a:solidFill>
        <a:latin typeface="+mn-lt"/>
        <a:ea typeface="+mn-ea"/>
        <a:cs typeface="+mn-cs"/>
      </a:defRPr>
    </a:lvl3pPr>
    <a:lvl4pPr marL="1371445" algn="r" defTabSz="914296" rtl="1" eaLnBrk="1" latinLnBrk="0" hangingPunct="1">
      <a:defRPr sz="1800" kern="1200">
        <a:solidFill>
          <a:schemeClr val="tx1"/>
        </a:solidFill>
        <a:latin typeface="+mn-lt"/>
        <a:ea typeface="+mn-ea"/>
        <a:cs typeface="+mn-cs"/>
      </a:defRPr>
    </a:lvl4pPr>
    <a:lvl5pPr marL="1828592" algn="r" defTabSz="914296" rtl="1" eaLnBrk="1" latinLnBrk="0" hangingPunct="1">
      <a:defRPr sz="1800" kern="1200">
        <a:solidFill>
          <a:schemeClr val="tx1"/>
        </a:solidFill>
        <a:latin typeface="+mn-lt"/>
        <a:ea typeface="+mn-ea"/>
        <a:cs typeface="+mn-cs"/>
      </a:defRPr>
    </a:lvl5pPr>
    <a:lvl6pPr marL="2285740" algn="r" defTabSz="914296" rtl="1" eaLnBrk="1" latinLnBrk="0" hangingPunct="1">
      <a:defRPr sz="1800" kern="1200">
        <a:solidFill>
          <a:schemeClr val="tx1"/>
        </a:solidFill>
        <a:latin typeface="+mn-lt"/>
        <a:ea typeface="+mn-ea"/>
        <a:cs typeface="+mn-cs"/>
      </a:defRPr>
    </a:lvl6pPr>
    <a:lvl7pPr marL="2742888" algn="r" defTabSz="914296" rtl="1" eaLnBrk="1" latinLnBrk="0" hangingPunct="1">
      <a:defRPr sz="1800" kern="1200">
        <a:solidFill>
          <a:schemeClr val="tx1"/>
        </a:solidFill>
        <a:latin typeface="+mn-lt"/>
        <a:ea typeface="+mn-ea"/>
        <a:cs typeface="+mn-cs"/>
      </a:defRPr>
    </a:lvl7pPr>
    <a:lvl8pPr marL="3200036" algn="r" defTabSz="914296" rtl="1" eaLnBrk="1" latinLnBrk="0" hangingPunct="1">
      <a:defRPr sz="1800" kern="1200">
        <a:solidFill>
          <a:schemeClr val="tx1"/>
        </a:solidFill>
        <a:latin typeface="+mn-lt"/>
        <a:ea typeface="+mn-ea"/>
        <a:cs typeface="+mn-cs"/>
      </a:defRPr>
    </a:lvl8pPr>
    <a:lvl9pPr marL="3657184" algn="r" defTabSz="914296"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1D1"/>
    <a:srgbClr val="5EDEE4"/>
    <a:srgbClr val="66CCFF"/>
    <a:srgbClr val="BEDF53"/>
    <a:srgbClr val="FCF5E8"/>
    <a:srgbClr val="F3F0F6"/>
    <a:srgbClr val="150C90"/>
    <a:srgbClr val="48CAC4"/>
    <a:srgbClr val="38C2B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99474" autoAdjust="0"/>
  </p:normalViewPr>
  <p:slideViewPr>
    <p:cSldViewPr>
      <p:cViewPr varScale="1">
        <p:scale>
          <a:sx n="74" d="100"/>
          <a:sy n="74" d="100"/>
        </p:scale>
        <p:origin x="1086" y="7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1958"/>
    </p:cViewPr>
  </p:sorterViewPr>
  <p:notesViewPr>
    <p:cSldViewPr>
      <p:cViewPr varScale="1">
        <p:scale>
          <a:sx n="68" d="100"/>
          <a:sy n="68" d="100"/>
        </p:scale>
        <p:origin x="-2299"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7" y="0"/>
            <a:ext cx="2945659" cy="496411"/>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75" y="0"/>
            <a:ext cx="2945659" cy="496411"/>
          </a:xfrm>
          <a:prstGeom prst="rect">
            <a:avLst/>
          </a:prstGeom>
        </p:spPr>
        <p:txBody>
          <a:bodyPr vert="horz" lIns="91440" tIns="45720" rIns="91440" bIns="45720" rtlCol="1"/>
          <a:lstStyle>
            <a:lvl1pPr algn="l">
              <a:defRPr sz="1200"/>
            </a:lvl1pPr>
          </a:lstStyle>
          <a:p>
            <a:fld id="{D4CDC44A-AB3E-42B7-99BE-9CE2476D809E}" type="datetimeFigureOut">
              <a:rPr lang="fa-IR" smtClean="0"/>
              <a:pPr/>
              <a:t>16/03/1443</a:t>
            </a:fld>
            <a:endParaRPr lang="fa-IR"/>
          </a:p>
        </p:txBody>
      </p:sp>
      <p:sp>
        <p:nvSpPr>
          <p:cNvPr id="4" name="Footer Placeholder 3"/>
          <p:cNvSpPr>
            <a:spLocks noGrp="1"/>
          </p:cNvSpPr>
          <p:nvPr>
            <p:ph type="ftr" sz="quarter" idx="2"/>
          </p:nvPr>
        </p:nvSpPr>
        <p:spPr>
          <a:xfrm>
            <a:off x="3852017" y="9430091"/>
            <a:ext cx="2945659" cy="496411"/>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75" y="9430091"/>
            <a:ext cx="2945659" cy="496411"/>
          </a:xfrm>
          <a:prstGeom prst="rect">
            <a:avLst/>
          </a:prstGeom>
        </p:spPr>
        <p:txBody>
          <a:bodyPr vert="horz" lIns="91440" tIns="45720" rIns="91440" bIns="45720" rtlCol="1" anchor="b"/>
          <a:lstStyle>
            <a:lvl1pPr algn="l">
              <a:defRPr sz="1200"/>
            </a:lvl1pPr>
          </a:lstStyle>
          <a:p>
            <a:fld id="{3F548CCE-3525-4766-8CF8-3265E87A181F}" type="slidenum">
              <a:rPr lang="fa-IR" smtClean="0"/>
              <a:pPr/>
              <a:t>‹#›</a:t>
            </a:fld>
            <a:endParaRPr lang="fa-IR"/>
          </a:p>
        </p:txBody>
      </p:sp>
    </p:spTree>
    <p:extLst>
      <p:ext uri="{BB962C8B-B14F-4D97-AF65-F5344CB8AC3E}">
        <p14:creationId xmlns:p14="http://schemas.microsoft.com/office/powerpoint/2010/main" val="372952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7" y="0"/>
            <a:ext cx="2945659" cy="496411"/>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75" y="0"/>
            <a:ext cx="2945659" cy="496411"/>
          </a:xfrm>
          <a:prstGeom prst="rect">
            <a:avLst/>
          </a:prstGeom>
        </p:spPr>
        <p:txBody>
          <a:bodyPr vert="horz" lIns="91440" tIns="45720" rIns="91440" bIns="45720" rtlCol="1"/>
          <a:lstStyle>
            <a:lvl1pPr algn="l">
              <a:defRPr sz="1200"/>
            </a:lvl1pPr>
          </a:lstStyle>
          <a:p>
            <a:fld id="{4A95731A-4E17-41AA-86E8-1F101AD5D1B0}" type="datetimeFigureOut">
              <a:rPr lang="fa-IR" smtClean="0"/>
              <a:pPr/>
              <a:t>16/03/1443</a:t>
            </a:fld>
            <a:endParaRPr lang="fa-IR"/>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52017" y="9430091"/>
            <a:ext cx="2945659" cy="496411"/>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75" y="9430091"/>
            <a:ext cx="2945659" cy="496411"/>
          </a:xfrm>
          <a:prstGeom prst="rect">
            <a:avLst/>
          </a:prstGeom>
        </p:spPr>
        <p:txBody>
          <a:bodyPr vert="horz" lIns="91440" tIns="45720" rIns="91440" bIns="45720" rtlCol="1" anchor="b"/>
          <a:lstStyle>
            <a:lvl1pPr algn="l">
              <a:defRPr sz="1200"/>
            </a:lvl1pPr>
          </a:lstStyle>
          <a:p>
            <a:fld id="{C97EC6FE-66A4-4920-A868-0844D97CDF5C}" type="slidenum">
              <a:rPr lang="fa-IR" smtClean="0"/>
              <a:pPr/>
              <a:t>‹#›</a:t>
            </a:fld>
            <a:endParaRPr lang="fa-IR"/>
          </a:p>
        </p:txBody>
      </p:sp>
    </p:spTree>
    <p:extLst>
      <p:ext uri="{BB962C8B-B14F-4D97-AF65-F5344CB8AC3E}">
        <p14:creationId xmlns:p14="http://schemas.microsoft.com/office/powerpoint/2010/main" val="4079505045"/>
      </p:ext>
    </p:extLst>
  </p:cSld>
  <p:clrMap bg1="lt1" tx1="dk1" bg2="lt2" tx2="dk2" accent1="accent1" accent2="accent2" accent3="accent3" accent4="accent4" accent5="accent5" accent6="accent6" hlink="hlink" folHlink="folHlink"/>
  <p:notesStyle>
    <a:lvl1pPr marL="0" algn="r" defTabSz="914296" rtl="1" eaLnBrk="1" latinLnBrk="0" hangingPunct="1">
      <a:defRPr sz="1200" kern="1200">
        <a:solidFill>
          <a:schemeClr val="tx1"/>
        </a:solidFill>
        <a:latin typeface="+mn-lt"/>
        <a:ea typeface="+mn-ea"/>
        <a:cs typeface="+mn-cs"/>
      </a:defRPr>
    </a:lvl1pPr>
    <a:lvl2pPr marL="457148" algn="r" defTabSz="914296" rtl="1" eaLnBrk="1" latinLnBrk="0" hangingPunct="1">
      <a:defRPr sz="1200" kern="1200">
        <a:solidFill>
          <a:schemeClr val="tx1"/>
        </a:solidFill>
        <a:latin typeface="+mn-lt"/>
        <a:ea typeface="+mn-ea"/>
        <a:cs typeface="+mn-cs"/>
      </a:defRPr>
    </a:lvl2pPr>
    <a:lvl3pPr marL="914296" algn="r" defTabSz="914296" rtl="1" eaLnBrk="1" latinLnBrk="0" hangingPunct="1">
      <a:defRPr sz="1200" kern="1200">
        <a:solidFill>
          <a:schemeClr val="tx1"/>
        </a:solidFill>
        <a:latin typeface="+mn-lt"/>
        <a:ea typeface="+mn-ea"/>
        <a:cs typeface="+mn-cs"/>
      </a:defRPr>
    </a:lvl3pPr>
    <a:lvl4pPr marL="1371445" algn="r" defTabSz="914296" rtl="1" eaLnBrk="1" latinLnBrk="0" hangingPunct="1">
      <a:defRPr sz="1200" kern="1200">
        <a:solidFill>
          <a:schemeClr val="tx1"/>
        </a:solidFill>
        <a:latin typeface="+mn-lt"/>
        <a:ea typeface="+mn-ea"/>
        <a:cs typeface="+mn-cs"/>
      </a:defRPr>
    </a:lvl4pPr>
    <a:lvl5pPr marL="1828592" algn="r" defTabSz="914296" rtl="1" eaLnBrk="1" latinLnBrk="0" hangingPunct="1">
      <a:defRPr sz="1200" kern="1200">
        <a:solidFill>
          <a:schemeClr val="tx1"/>
        </a:solidFill>
        <a:latin typeface="+mn-lt"/>
        <a:ea typeface="+mn-ea"/>
        <a:cs typeface="+mn-cs"/>
      </a:defRPr>
    </a:lvl5pPr>
    <a:lvl6pPr marL="2285740" algn="r" defTabSz="914296" rtl="1" eaLnBrk="1" latinLnBrk="0" hangingPunct="1">
      <a:defRPr sz="1200" kern="1200">
        <a:solidFill>
          <a:schemeClr val="tx1"/>
        </a:solidFill>
        <a:latin typeface="+mn-lt"/>
        <a:ea typeface="+mn-ea"/>
        <a:cs typeface="+mn-cs"/>
      </a:defRPr>
    </a:lvl6pPr>
    <a:lvl7pPr marL="2742888" algn="r" defTabSz="914296" rtl="1" eaLnBrk="1" latinLnBrk="0" hangingPunct="1">
      <a:defRPr sz="1200" kern="1200">
        <a:solidFill>
          <a:schemeClr val="tx1"/>
        </a:solidFill>
        <a:latin typeface="+mn-lt"/>
        <a:ea typeface="+mn-ea"/>
        <a:cs typeface="+mn-cs"/>
      </a:defRPr>
    </a:lvl7pPr>
    <a:lvl8pPr marL="3200036" algn="r" defTabSz="914296" rtl="1" eaLnBrk="1" latinLnBrk="0" hangingPunct="1">
      <a:defRPr sz="1200" kern="1200">
        <a:solidFill>
          <a:schemeClr val="tx1"/>
        </a:solidFill>
        <a:latin typeface="+mn-lt"/>
        <a:ea typeface="+mn-ea"/>
        <a:cs typeface="+mn-cs"/>
      </a:defRPr>
    </a:lvl8pPr>
    <a:lvl9pPr marL="3657184" algn="r" defTabSz="914296"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1200" y="744538"/>
            <a:ext cx="537527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Tree>
    <p:extLst>
      <p:ext uri="{BB962C8B-B14F-4D97-AF65-F5344CB8AC3E}">
        <p14:creationId xmlns:p14="http://schemas.microsoft.com/office/powerpoint/2010/main" val="283455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AE7B546-68AB-4299-B872-2572E29D2F25}" type="slidenum">
              <a:rPr lang="fa-IR" smtClean="0">
                <a:solidFill>
                  <a:prstClr val="black"/>
                </a:solidFill>
              </a:rPr>
              <a:pPr/>
              <a:t>42</a:t>
            </a:fld>
            <a:endParaRPr lang="fa-IR">
              <a:solidFill>
                <a:prstClr val="black"/>
              </a:solidFill>
            </a:endParaRPr>
          </a:p>
        </p:txBody>
      </p:sp>
    </p:spTree>
    <p:extLst>
      <p:ext uri="{BB962C8B-B14F-4D97-AF65-F5344CB8AC3E}">
        <p14:creationId xmlns:p14="http://schemas.microsoft.com/office/powerpoint/2010/main" val="335139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59341D0-D8BC-44AF-868F-2F6C6654CDC3}" type="datetime8">
              <a:rPr lang="fa-IR" smtClean="0"/>
              <a:pPr/>
              <a:t>22 اُكتبر 21</a:t>
            </a:fld>
            <a:endParaRPr lang="fa-IR"/>
          </a:p>
        </p:txBody>
      </p:sp>
      <p:sp>
        <p:nvSpPr>
          <p:cNvPr id="5" name="Footer Placeholder 4"/>
          <p:cNvSpPr>
            <a:spLocks noGrp="1"/>
          </p:cNvSpPr>
          <p:nvPr>
            <p:ph type="ftr" sz="quarter" idx="11"/>
          </p:nvPr>
        </p:nvSpPr>
        <p:spPr/>
        <p:txBody>
          <a:bodyPr/>
          <a:lstStyle>
            <a:lvl1pPr marL="0" algn="ctr" defTabSz="914296" rtl="1" eaLnBrk="1" latinLnBrk="0" hangingPunct="1">
              <a:defRPr lang="fa-IR" sz="1400" b="1" kern="1200" baseline="0" smtClean="0">
                <a:solidFill>
                  <a:schemeClr val="tx1">
                    <a:tint val="75000"/>
                  </a:schemeClr>
                </a:solidFill>
                <a:latin typeface="Aftab" panose="02020603050405020304" pitchFamily="18" charset="0"/>
                <a:ea typeface="+mn-ea"/>
                <a:cs typeface="B Mitra" panose="00000400000000000000" pitchFamily="2" charset="-78"/>
              </a:defRPr>
            </a:lvl1pPr>
          </a:lstStyle>
          <a:p>
            <a:r>
              <a:rPr lang="fa-IR" dirty="0" smtClean="0"/>
              <a:t>گزارش هيأت مديره شركت مادرتخصصي توليد و توسعه انرژي اتمي ايران- پايان سال 1397</a:t>
            </a:r>
            <a:endParaRPr lang="fa-IR" dirty="0"/>
          </a:p>
        </p:txBody>
      </p:sp>
      <p:sp>
        <p:nvSpPr>
          <p:cNvPr id="6" name="Slide Number Placeholder 5"/>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7F04F11-52ED-422E-833A-CFD31DBCA7B8}" type="datetime8">
              <a:rPr lang="fa-IR" smtClean="0"/>
              <a:pPr/>
              <a:t>22 اُكتبر 21</a:t>
            </a:fld>
            <a:endParaRPr lang="fa-IR"/>
          </a:p>
        </p:txBody>
      </p:sp>
      <p:sp>
        <p:nvSpPr>
          <p:cNvPr id="5" name="Footer Placeholder 4"/>
          <p:cNvSpPr>
            <a:spLocks noGrp="1"/>
          </p:cNvSpPr>
          <p:nvPr>
            <p:ph type="ftr" sz="quarter" idx="11"/>
          </p:nvPr>
        </p:nvSpPr>
        <p:spPr/>
        <p:txBody>
          <a:bodyPr/>
          <a:lstStyle/>
          <a:p>
            <a:r>
              <a:rPr lang="fa-IR" smtClean="0"/>
              <a:t>گزارش هيأت مديره شركت مادر تخصصي توليد و توسعه انرژي اتمي ايران- پايان سال 1388</a:t>
            </a:r>
            <a:endParaRPr lang="fa-IR"/>
          </a:p>
        </p:txBody>
      </p:sp>
      <p:sp>
        <p:nvSpPr>
          <p:cNvPr id="6" name="Slide Number Placeholder 5"/>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8CDE475-60F5-4C97-9C7C-E436DC982A45}" type="datetime8">
              <a:rPr lang="fa-IR" smtClean="0"/>
              <a:pPr/>
              <a:t>22 اُكتبر 21</a:t>
            </a:fld>
            <a:endParaRPr lang="fa-IR"/>
          </a:p>
        </p:txBody>
      </p:sp>
      <p:sp>
        <p:nvSpPr>
          <p:cNvPr id="5" name="Footer Placeholder 4"/>
          <p:cNvSpPr>
            <a:spLocks noGrp="1"/>
          </p:cNvSpPr>
          <p:nvPr>
            <p:ph type="ftr" sz="quarter" idx="11"/>
          </p:nvPr>
        </p:nvSpPr>
        <p:spPr/>
        <p:txBody>
          <a:bodyPr/>
          <a:lstStyle/>
          <a:p>
            <a:r>
              <a:rPr lang="fa-IR" dirty="0" smtClean="0"/>
              <a:t>گزارش هيأت مديره شركت مادرتخصصي توليد و توسعه انرژي اتمي ايران- پايان سال 1397</a:t>
            </a:r>
            <a:endParaRPr lang="fa-IR" dirty="0"/>
          </a:p>
        </p:txBody>
      </p:sp>
      <p:sp>
        <p:nvSpPr>
          <p:cNvPr id="6" name="Slide Number Placeholder 5"/>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43"/>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50AB47-12C1-4450-B210-59F72B0864F0}" type="slidenum">
              <a:rPr lang="ar-SA"/>
              <a:pPr>
                <a:defRPr/>
              </a:pPr>
              <a:t>‹#›</a:t>
            </a:fld>
            <a:endParaRPr lang="en-US"/>
          </a:p>
        </p:txBody>
      </p:sp>
    </p:spTree>
    <p:extLst>
      <p:ext uri="{BB962C8B-B14F-4D97-AF65-F5344CB8AC3E}">
        <p14:creationId xmlns:p14="http://schemas.microsoft.com/office/powerpoint/2010/main" val="42676710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8100" y="1901950"/>
            <a:ext cx="8420100" cy="1622730"/>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636974" y="3887115"/>
            <a:ext cx="6934200" cy="1374345"/>
          </a:xfrm>
        </p:spPr>
        <p:txBody>
          <a:bodyPr>
            <a:normAutofit/>
          </a:bodyPr>
          <a:lstStyle>
            <a:lvl1pPr marL="0" indent="0" algn="r">
              <a:buNone/>
              <a:defRPr sz="260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1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379" y="680310"/>
            <a:ext cx="8915400" cy="458115"/>
          </a:xfrm>
        </p:spPr>
        <p:txBody>
          <a:bodyPr>
            <a:normAutofit/>
          </a:bodyPr>
          <a:lstStyle>
            <a:lvl1pPr algn="l">
              <a:defRPr sz="3600">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6379" y="1291131"/>
            <a:ext cx="8915400" cy="3918803"/>
          </a:xfrm>
        </p:spPr>
        <p:txBody>
          <a:bodyPr/>
          <a:lstStyle>
            <a:lvl1pPr>
              <a:defRPr sz="2800">
                <a:solidFill>
                  <a:srgbClr val="018ACF"/>
                </a:solidFill>
              </a:defRPr>
            </a:lvl1pPr>
            <a:lvl2pPr>
              <a:defRPr>
                <a:solidFill>
                  <a:srgbClr val="018ACF"/>
                </a:solidFill>
              </a:defRPr>
            </a:lvl2pPr>
            <a:lvl3pPr>
              <a:defRPr>
                <a:solidFill>
                  <a:srgbClr val="018ACF"/>
                </a:solidFill>
              </a:defRPr>
            </a:lvl3pPr>
            <a:lvl4pPr>
              <a:defRPr>
                <a:solidFill>
                  <a:srgbClr val="018ACF"/>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4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5253" y="527605"/>
            <a:ext cx="7600878" cy="610820"/>
          </a:xfrm>
        </p:spPr>
        <p:txBody>
          <a:bodyPr>
            <a:normAutofit/>
          </a:bodyPr>
          <a:lstStyle>
            <a:lvl1pPr algn="l">
              <a:defRPr sz="3600">
                <a:solidFill>
                  <a:srgbClr val="018AC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5254" y="1138425"/>
            <a:ext cx="7600878" cy="4275740"/>
          </a:xfrm>
        </p:spPr>
        <p:txBody>
          <a:bodyPr/>
          <a:lstStyle>
            <a:lvl1pPr>
              <a:defRPr sz="2800">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2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133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75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6379" y="527605"/>
            <a:ext cx="8915400" cy="610820"/>
          </a:xfrm>
        </p:spPr>
        <p:txBody>
          <a:bodyPr>
            <a:normAutofit/>
          </a:bodyPr>
          <a:lstStyle>
            <a:lvl1pPr algn="l">
              <a:defRPr sz="3600">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86379" y="1272087"/>
            <a:ext cx="4376870" cy="639762"/>
          </a:xfrm>
        </p:spPr>
        <p:txBody>
          <a:bodyPr anchor="b"/>
          <a:lstStyle>
            <a:lvl1pPr marL="0" indent="0">
              <a:buNone/>
              <a:defRPr sz="2400" b="1">
                <a:solidFill>
                  <a:srgbClr val="018AC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86379" y="1901950"/>
            <a:ext cx="4376870" cy="3035058"/>
          </a:xfrm>
        </p:spPr>
        <p:txBody>
          <a:bodyPr/>
          <a:lstStyle>
            <a:lvl1pPr>
              <a:defRPr sz="2400">
                <a:solidFill>
                  <a:schemeClr val="accent1">
                    <a:lumMod val="75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3190" y="1272087"/>
            <a:ext cx="4378590" cy="639762"/>
          </a:xfrm>
        </p:spPr>
        <p:txBody>
          <a:bodyPr anchor="b"/>
          <a:lstStyle>
            <a:lvl1pPr marL="0" indent="0">
              <a:buNone/>
              <a:defRPr sz="2400" b="1">
                <a:solidFill>
                  <a:srgbClr val="018AC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3190" y="1901950"/>
            <a:ext cx="4378590" cy="3035058"/>
          </a:xfrm>
        </p:spPr>
        <p:txBody>
          <a:bodyPr/>
          <a:lstStyle>
            <a:lvl1pPr>
              <a:defRPr sz="2400">
                <a:solidFill>
                  <a:schemeClr val="accent1">
                    <a:lumMod val="75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05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76957E0-B033-4AC8-91CF-8DB035E97509}" type="datetime8">
              <a:rPr lang="fa-IR" smtClean="0"/>
              <a:pPr/>
              <a:t>22 اُكتبر 21</a:t>
            </a:fld>
            <a:endParaRPr lang="fa-IR"/>
          </a:p>
        </p:txBody>
      </p:sp>
      <p:sp>
        <p:nvSpPr>
          <p:cNvPr id="5" name="Footer Placeholder 4"/>
          <p:cNvSpPr>
            <a:spLocks noGrp="1"/>
          </p:cNvSpPr>
          <p:nvPr>
            <p:ph type="ftr" sz="quarter" idx="11"/>
          </p:nvPr>
        </p:nvSpPr>
        <p:spPr>
          <a:xfrm>
            <a:off x="2895600" y="6356354"/>
            <a:ext cx="3276600" cy="365125"/>
          </a:xfrm>
        </p:spPr>
        <p:txBody>
          <a:bodyPr/>
          <a:lstStyle>
            <a:lvl1pPr algn="ctr">
              <a:defRPr sz="1050" b="1" baseline="0">
                <a:latin typeface="Aftab" panose="02020603050405020304" pitchFamily="18" charset="0"/>
                <a:cs typeface="B Nazanin" panose="00000400000000000000" pitchFamily="2" charset="-78"/>
              </a:defRPr>
            </a:lvl1pPr>
          </a:lstStyle>
          <a:p>
            <a:r>
              <a:rPr lang="fa-IR" dirty="0" smtClean="0"/>
              <a:t>گزارش هيأت مديره شركت مادرتخصصي توليد و توسعه انرژي اتمي ايران-</a:t>
            </a:r>
            <a:r>
              <a:rPr lang="fa-IR" sz="1000" dirty="0" smtClean="0"/>
              <a:t> پايان سال 1397</a:t>
            </a:r>
          </a:p>
          <a:p>
            <a:endParaRPr lang="fa-IR" dirty="0"/>
          </a:p>
        </p:txBody>
      </p:sp>
      <p:sp>
        <p:nvSpPr>
          <p:cNvPr id="6" name="Slide Number Placeholder 5"/>
          <p:cNvSpPr>
            <a:spLocks noGrp="1"/>
          </p:cNvSpPr>
          <p:nvPr>
            <p:ph type="sldNum" sz="quarter" idx="12"/>
          </p:nvPr>
        </p:nvSpPr>
        <p:spPr/>
        <p:txBody>
          <a:bodyPr/>
          <a:lstStyle>
            <a:lvl1pPr>
              <a:defRPr sz="1400">
                <a:cs typeface="B Mitra" panose="00000400000000000000" pitchFamily="2" charset="-78"/>
              </a:defRPr>
            </a:lvl1pPr>
          </a:lstStyle>
          <a:p>
            <a:fld id="{D6D7225F-9A0F-4BF6-BAEA-3C0A62EDD0F3}" type="slidenum">
              <a:rPr lang="fa-IR" smtClean="0"/>
              <a:pPr/>
              <a:t>‹#›</a:t>
            </a:fld>
            <a:endParaRPr lang="fa-I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434" y="6400802"/>
            <a:ext cx="1736265" cy="32067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938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204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722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49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905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219200"/>
            <a:ext cx="9906000" cy="609600"/>
          </a:xfrm>
        </p:spPr>
        <p:txBody>
          <a:bodyPr/>
          <a:lstStyle>
            <a:lvl1pP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1828800"/>
            <a:ext cx="9906000" cy="304800"/>
          </a:xfrm>
        </p:spPr>
        <p:txBody>
          <a:bodyPr/>
          <a:lstStyle>
            <a:lvl1pPr marL="0" indent="0" algn="ctr">
              <a:buFontTx/>
              <a:buNone/>
              <a:defRPr sz="2000">
                <a:solidFill>
                  <a:schemeClr val="bg1"/>
                </a:solidFill>
                <a:latin typeface="Franklin Gothic Book" pitchFamily="34"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fa-IR">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1556976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138188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8"/>
            <a:ext cx="84201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3294034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742950" y="1371600"/>
            <a:ext cx="4292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200650" y="1371600"/>
            <a:ext cx="4292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3493233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95300" y="1535116"/>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5032119" y="1535116"/>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9"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fa-IR">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10443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5"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106F8-C3EB-4CD4-B4C7-D7E08182BF88}" type="datetime8">
              <a:rPr lang="fa-IR" smtClean="0"/>
              <a:pPr/>
              <a:t>22 اُكتبر 21</a:t>
            </a:fld>
            <a:endParaRPr lang="fa-IR"/>
          </a:p>
        </p:txBody>
      </p:sp>
      <p:sp>
        <p:nvSpPr>
          <p:cNvPr id="5" name="Footer Placeholder 4"/>
          <p:cNvSpPr>
            <a:spLocks noGrp="1"/>
          </p:cNvSpPr>
          <p:nvPr>
            <p:ph type="ftr" sz="quarter" idx="11"/>
          </p:nvPr>
        </p:nvSpPr>
        <p:spPr>
          <a:xfrm>
            <a:off x="3200400" y="6356354"/>
            <a:ext cx="3136900" cy="365125"/>
          </a:xfrm>
        </p:spPr>
        <p:txBody>
          <a:bodyPr/>
          <a:lstStyle/>
          <a:p>
            <a:r>
              <a:rPr lang="fa-IR" dirty="0" smtClean="0"/>
              <a:t>گزارش هيأت مديره شركت مادرتخصصي توليد و توسعه انرژي اتمي ايران- پايان سال 1397</a:t>
            </a:r>
            <a:endParaRPr lang="fa-IR" dirty="0"/>
          </a:p>
        </p:txBody>
      </p:sp>
      <p:sp>
        <p:nvSpPr>
          <p:cNvPr id="6" name="Slide Number Placeholder 5"/>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fa-IR">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2729278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fa-I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436896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13" y="273052"/>
            <a:ext cx="3259006" cy="1162051"/>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872972" y="27306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95313" y="1435104"/>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1373703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4"/>
            <a:ext cx="5943600" cy="566739"/>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941645" y="5367346"/>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fa-I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2744901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3589044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76200"/>
            <a:ext cx="2476500" cy="6096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76200"/>
            <a:ext cx="72644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60427D23-2C84-4FF5-9F15-1C5F3EC70DC1}" type="datetimeFigureOut">
              <a:rPr lang="fa-IR" smtClean="0">
                <a:solidFill>
                  <a:srgbClr val="000000"/>
                </a:solidFill>
              </a:rPr>
              <a:pPr/>
              <a:t>16/03/1443</a:t>
            </a:fld>
            <a:endParaRPr lang="fa-I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fa-I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6F77E3-3D69-4F5C-8A18-A479B05926E8}" type="slidenum">
              <a:rPr lang="fa-IR" smtClean="0">
                <a:solidFill>
                  <a:srgbClr val="000000"/>
                </a:solidFill>
              </a:rPr>
              <a:pPr/>
              <a:t>‹#›</a:t>
            </a:fld>
            <a:endParaRPr lang="fa-IR">
              <a:solidFill>
                <a:srgbClr val="000000"/>
              </a:solidFill>
            </a:endParaRPr>
          </a:p>
        </p:txBody>
      </p:sp>
    </p:spTree>
    <p:extLst>
      <p:ext uri="{BB962C8B-B14F-4D97-AF65-F5344CB8AC3E}">
        <p14:creationId xmlns:p14="http://schemas.microsoft.com/office/powerpoint/2010/main" val="2204546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5"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59341D0-D8BC-44AF-868F-2F6C6654CDC3}" type="datetime8">
              <a:rPr lang="fa-IR" smtClean="0">
                <a:solidFill>
                  <a:prstClr val="black">
                    <a:tint val="75000"/>
                  </a:prstClr>
                </a:solidFill>
              </a:rPr>
              <a:pPr/>
              <a:t>22 اُكتبر 21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marL="0" algn="ctr" defTabSz="914296" rtl="1" eaLnBrk="1" latinLnBrk="0" hangingPunct="1">
              <a:defRPr lang="fa-IR" sz="1400" b="1" kern="1200" baseline="0" smtClean="0">
                <a:solidFill>
                  <a:schemeClr val="tx1">
                    <a:tint val="75000"/>
                  </a:schemeClr>
                </a:solidFill>
                <a:latin typeface="Aftab" panose="02020603050405020304" pitchFamily="18" charset="0"/>
                <a:ea typeface="+mn-ea"/>
                <a:cs typeface="B Mitra" panose="00000400000000000000" pitchFamily="2" charset="-78"/>
              </a:defRPr>
            </a:lvl1pPr>
          </a:lstStyle>
          <a:p>
            <a:r>
              <a:rPr dirty="0">
                <a:solidFill>
                  <a:prstClr val="black">
                    <a:tint val="75000"/>
                  </a:prstClr>
                </a:solidFill>
              </a:rPr>
              <a:t>گزارش هيأت مديره شركت مادرتخصصي توليد و توسعه انرژي اتمي ايران- پايان سال 1397</a:t>
            </a:r>
          </a:p>
        </p:txBody>
      </p:sp>
      <p:sp>
        <p:nvSpPr>
          <p:cNvPr id="6" name="Slide Number Placeholder 5"/>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651209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76957E0-B033-4AC8-91CF-8DB035E97509}" type="datetime8">
              <a:rPr lang="fa-IR" smtClean="0">
                <a:solidFill>
                  <a:prstClr val="black">
                    <a:tint val="75000"/>
                  </a:prstClr>
                </a:solidFill>
              </a:rPr>
              <a:pPr/>
              <a:t>22 اُكتبر 21</a:t>
            </a:fld>
            <a:endParaRPr lang="fa-IR">
              <a:solidFill>
                <a:prstClr val="black">
                  <a:tint val="75000"/>
                </a:prstClr>
              </a:solidFill>
            </a:endParaRPr>
          </a:p>
        </p:txBody>
      </p:sp>
      <p:sp>
        <p:nvSpPr>
          <p:cNvPr id="5" name="Footer Placeholder 4"/>
          <p:cNvSpPr>
            <a:spLocks noGrp="1"/>
          </p:cNvSpPr>
          <p:nvPr>
            <p:ph type="ftr" sz="quarter" idx="11"/>
          </p:nvPr>
        </p:nvSpPr>
        <p:spPr>
          <a:xfrm>
            <a:off x="2895600" y="6356354"/>
            <a:ext cx="3276600" cy="365125"/>
          </a:xfrm>
        </p:spPr>
        <p:txBody>
          <a:bodyPr/>
          <a:lstStyle>
            <a:lvl1pPr algn="ctr">
              <a:defRPr sz="1050" b="1" baseline="0">
                <a:latin typeface="Aftab" panose="02020603050405020304" pitchFamily="18" charset="0"/>
                <a:cs typeface="B Nazanin" panose="00000400000000000000" pitchFamily="2" charset="-78"/>
              </a:defRPr>
            </a:lvl1pPr>
          </a:lstStyle>
          <a:p>
            <a:r>
              <a:rPr dirty="0" smtClean="0">
                <a:solidFill>
                  <a:prstClr val="black">
                    <a:tint val="75000"/>
                  </a:prstClr>
                </a:solidFill>
              </a:rPr>
              <a:t>گزارش هيأت مديره شركت مادرتخصصي توليد و توسعه انرژي اتمي ايران-</a:t>
            </a:r>
            <a:r>
              <a:rPr sz="1000" dirty="0" smtClean="0">
                <a:solidFill>
                  <a:prstClr val="black">
                    <a:tint val="75000"/>
                  </a:prstClr>
                </a:solidFill>
              </a:rPr>
              <a:t> پايان سال 1397</a:t>
            </a:r>
          </a:p>
          <a:p>
            <a:endParaRP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cs typeface="B Mitra" panose="00000400000000000000" pitchFamily="2" charset="-78"/>
              </a:defRPr>
            </a:lvl1pPr>
          </a:lstStyle>
          <a:p>
            <a:fld id="{D6D7225F-9A0F-4BF6-BAEA-3C0A62EDD0F3}" type="slidenum">
              <a:rPr lang="fa-IR" smtClean="0">
                <a:solidFill>
                  <a:prstClr val="black">
                    <a:tint val="75000"/>
                  </a:prstClr>
                </a:solidFill>
              </a:rPr>
              <a:pPr/>
              <a:t>‹#›</a:t>
            </a:fld>
            <a:endParaRPr lang="fa-IR"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434" y="6400802"/>
            <a:ext cx="1736265" cy="320677"/>
          </a:xfrm>
          <a:prstGeom prst="rect">
            <a:avLst/>
          </a:prstGeom>
        </p:spPr>
      </p:pic>
    </p:spTree>
    <p:extLst>
      <p:ext uri="{BB962C8B-B14F-4D97-AF65-F5344CB8AC3E}">
        <p14:creationId xmlns:p14="http://schemas.microsoft.com/office/powerpoint/2010/main" val="3159028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5"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106F8-C3EB-4CD4-B4C7-D7E08182BF88}" type="datetime8">
              <a:rPr lang="fa-IR" smtClean="0">
                <a:solidFill>
                  <a:prstClr val="black">
                    <a:tint val="75000"/>
                  </a:prstClr>
                </a:solidFill>
              </a:rPr>
              <a:pPr/>
              <a:t>22 اُكتبر 21</a:t>
            </a:fld>
            <a:endParaRPr lang="fa-IR">
              <a:solidFill>
                <a:prstClr val="black">
                  <a:tint val="75000"/>
                </a:prstClr>
              </a:solidFill>
            </a:endParaRPr>
          </a:p>
        </p:txBody>
      </p:sp>
      <p:sp>
        <p:nvSpPr>
          <p:cNvPr id="5" name="Footer Placeholder 4"/>
          <p:cNvSpPr>
            <a:spLocks noGrp="1"/>
          </p:cNvSpPr>
          <p:nvPr>
            <p:ph type="ftr" sz="quarter" idx="11"/>
          </p:nvPr>
        </p:nvSpPr>
        <p:spPr>
          <a:xfrm>
            <a:off x="3200400" y="6356354"/>
            <a:ext cx="3136900" cy="365125"/>
          </a:xfrm>
        </p:spPr>
        <p:txBody>
          <a:bodyPr/>
          <a:lstStyle/>
          <a:p>
            <a:r>
              <a:rPr>
                <a:solidFill>
                  <a:prstClr val="black">
                    <a:tint val="75000"/>
                  </a:prstClr>
                </a:solidFill>
              </a:rPr>
              <a:t>گزارش هيأت مديره شركت مادرتخصصي توليد و توسعه انرژي اتمي ايران- پايان سال 1397</a:t>
            </a:r>
          </a:p>
        </p:txBody>
      </p:sp>
      <p:sp>
        <p:nvSpPr>
          <p:cNvPr id="6" name="Slide Number Placeholder 5"/>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50054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792AB35-9D1F-4CAE-9547-7F8771A3DD38}" type="datetime8">
              <a:rPr lang="fa-IR" smtClean="0">
                <a:solidFill>
                  <a:prstClr val="black">
                    <a:tint val="75000"/>
                  </a:prstClr>
                </a:solidFill>
              </a:rPr>
              <a:pPr/>
              <a:t>22 اُكتبر 21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a:solidFill>
                  <a:prstClr val="black">
                    <a:tint val="75000"/>
                  </a:prstClr>
                </a:solidFill>
              </a:rPr>
              <a:t>گزارش هيأت مديره شركت مادر تخصصي توليد و توسعه انرژي اتمي ايران- پايان سال 1397</a:t>
            </a:r>
          </a:p>
        </p:txBody>
      </p:sp>
      <p:sp>
        <p:nvSpPr>
          <p:cNvPr id="7" name="Slide Number Placeholder 6"/>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1439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792AB35-9D1F-4CAE-9547-7F8771A3DD38}" type="datetime8">
              <a:rPr lang="fa-IR" smtClean="0"/>
              <a:pPr/>
              <a:t>22 اُكتبر 21</a:t>
            </a:fld>
            <a:endParaRPr lang="fa-IR"/>
          </a:p>
        </p:txBody>
      </p:sp>
      <p:sp>
        <p:nvSpPr>
          <p:cNvPr id="6" name="Footer Placeholder 5"/>
          <p:cNvSpPr>
            <a:spLocks noGrp="1"/>
          </p:cNvSpPr>
          <p:nvPr>
            <p:ph type="ftr" sz="quarter" idx="11"/>
          </p:nvPr>
        </p:nvSpPr>
        <p:spPr/>
        <p:txBody>
          <a:bodyPr/>
          <a:lstStyle/>
          <a:p>
            <a:r>
              <a:rPr lang="fa-IR" dirty="0" smtClean="0"/>
              <a:t>گزارش هيأت مديره شركت مادر تخصصي توليد و توسعه انرژي اتمي ايران- پايان سال 1397</a:t>
            </a:r>
            <a:endParaRPr lang="fa-IR" dirty="0"/>
          </a:p>
        </p:txBody>
      </p:sp>
      <p:sp>
        <p:nvSpPr>
          <p:cNvPr id="7" name="Slide Number Placeholder 6"/>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95300" y="1535115"/>
            <a:ext cx="4376870" cy="639763"/>
          </a:xfrm>
        </p:spPr>
        <p:txBody>
          <a:bodyPr anchor="b"/>
          <a:lstStyle>
            <a:lvl1pPr marL="0" indent="0">
              <a:buNone/>
              <a:defRPr sz="2300" b="1"/>
            </a:lvl1pPr>
            <a:lvl2pPr marL="457148" indent="0">
              <a:buNone/>
              <a:defRPr sz="2000" b="1"/>
            </a:lvl2pPr>
            <a:lvl3pPr marL="914296" indent="0">
              <a:buNone/>
              <a:defRPr sz="1800" b="1"/>
            </a:lvl3pPr>
            <a:lvl4pPr marL="1371445"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5032115" y="1535115"/>
            <a:ext cx="4378590" cy="639763"/>
          </a:xfrm>
        </p:spPr>
        <p:txBody>
          <a:bodyPr anchor="b"/>
          <a:lstStyle>
            <a:lvl1pPr marL="0" indent="0">
              <a:buNone/>
              <a:defRPr sz="2300" b="1"/>
            </a:lvl1pPr>
            <a:lvl2pPr marL="457148" indent="0">
              <a:buNone/>
              <a:defRPr sz="2000" b="1"/>
            </a:lvl2pPr>
            <a:lvl3pPr marL="914296" indent="0">
              <a:buNone/>
              <a:defRPr sz="1800" b="1"/>
            </a:lvl3pPr>
            <a:lvl4pPr marL="1371445"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CABA327-DB8D-4E7C-8731-FB335C6C4884}" type="datetime8">
              <a:rPr lang="fa-IR" smtClean="0">
                <a:solidFill>
                  <a:prstClr val="black">
                    <a:tint val="75000"/>
                  </a:prstClr>
                </a:solidFill>
              </a:rPr>
              <a:pPr/>
              <a:t>22 اُكتبر 21</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a:solidFill>
                  <a:prstClr val="black">
                    <a:tint val="75000"/>
                  </a:prstClr>
                </a:solidFill>
              </a:rPr>
              <a:t>گزارش هيأت مديره شركت مادر تخصصي توليد و توسعه انرژي اتمي ايران- پايان سال 1397</a:t>
            </a:r>
          </a:p>
        </p:txBody>
      </p:sp>
      <p:sp>
        <p:nvSpPr>
          <p:cNvPr id="9" name="Slide Number Placeholder 8"/>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75128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163C0F4-10F5-4A1E-B285-76BB7C3B27CC}" type="datetime8">
              <a:rPr lang="fa-IR" smtClean="0">
                <a:solidFill>
                  <a:prstClr val="black">
                    <a:tint val="75000"/>
                  </a:prstClr>
                </a:solidFill>
              </a:rPr>
              <a:pPr/>
              <a:t>22 اُكتبر 21</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a:solidFill>
                  <a:prstClr val="black">
                    <a:tint val="75000"/>
                  </a:prstClr>
                </a:solidFill>
              </a:rPr>
              <a:t>گزارش هيأت مديره شركت مادر تخصصي توليد و توسعه انرژي اتمي ايران- پايان سال 1397</a:t>
            </a:r>
          </a:p>
        </p:txBody>
      </p:sp>
      <p:sp>
        <p:nvSpPr>
          <p:cNvPr id="5" name="Slide Number Placeholder 4"/>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03686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EFFE9-3CCF-479B-BB2A-2905FFE92A08}" type="datetime8">
              <a:rPr lang="fa-IR" smtClean="0">
                <a:solidFill>
                  <a:prstClr val="black">
                    <a:tint val="75000"/>
                  </a:prstClr>
                </a:solidFill>
              </a:rPr>
              <a:pPr/>
              <a:t>22 اُكتبر 21</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lvl1pPr>
              <a:defRPr sz="1050">
                <a:cs typeface="B Nazanin" panose="00000400000000000000" pitchFamily="2" charset="-78"/>
              </a:defRPr>
            </a:lvl1pPr>
          </a:lstStyle>
          <a:p>
            <a:r>
              <a:rPr dirty="0" smtClean="0">
                <a:solidFill>
                  <a:prstClr val="black">
                    <a:tint val="75000"/>
                  </a:prstClr>
                </a:solidFill>
              </a:rPr>
              <a:t>گزارش هيأت مديره شركت مادر تخصصي توليد و </a:t>
            </a:r>
            <a:r>
              <a:rPr sz="1000" dirty="0" smtClean="0">
                <a:solidFill>
                  <a:prstClr val="black">
                    <a:tint val="75000"/>
                  </a:prstClr>
                </a:solidFill>
              </a:rPr>
              <a:t>توسعه انرژي اتمي ايران- پايان سال 1397</a:t>
            </a:r>
            <a:endParaRPr sz="1000"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03998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273051"/>
            <a:ext cx="3259006" cy="1162051"/>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872972" y="273056"/>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95304" y="1435103"/>
            <a:ext cx="3259006" cy="4691063"/>
          </a:xfrm>
        </p:spPr>
        <p:txBody>
          <a:bodyPr/>
          <a:lstStyle>
            <a:lvl1pPr marL="0" indent="0">
              <a:buNone/>
              <a:defRPr sz="1400"/>
            </a:lvl1pPr>
            <a:lvl2pPr marL="457148" indent="0">
              <a:buNone/>
              <a:defRPr sz="1200"/>
            </a:lvl2pPr>
            <a:lvl3pPr marL="914296" indent="0">
              <a:buNone/>
              <a:defRPr sz="1100"/>
            </a:lvl3pPr>
            <a:lvl4pPr marL="1371445"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67306-6628-495B-935C-9CF6D5B2B94C}" type="datetime8">
              <a:rPr lang="fa-IR" smtClean="0">
                <a:solidFill>
                  <a:prstClr val="black">
                    <a:tint val="75000"/>
                  </a:prstClr>
                </a:solidFill>
              </a:rPr>
              <a:pPr/>
              <a:t>22 اُكتبر 21</a:t>
            </a:fld>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
        <p:nvSpPr>
          <p:cNvPr id="8" name="Rectangle 7"/>
          <p:cNvSpPr/>
          <p:nvPr userDrawn="1"/>
        </p:nvSpPr>
        <p:spPr>
          <a:xfrm>
            <a:off x="2362200" y="6413702"/>
            <a:ext cx="4953000" cy="307777"/>
          </a:xfrm>
          <a:prstGeom prst="rect">
            <a:avLst/>
          </a:prstGeom>
        </p:spPr>
        <p:txBody>
          <a:bodyPr>
            <a:spAutoFit/>
          </a:bodyPr>
          <a:lstStyle/>
          <a:p>
            <a:r>
              <a:rPr lang="fa-IR" sz="1400" dirty="0" smtClean="0">
                <a:solidFill>
                  <a:prstClr val="black"/>
                </a:solidFill>
                <a:cs typeface="B Nazanin" panose="00000400000000000000" pitchFamily="2" charset="-78"/>
              </a:rPr>
              <a:t>گزارش هيأت مديره شركت مادر تخصصي توليد و </a:t>
            </a:r>
            <a:r>
              <a:rPr lang="fa-IR" sz="1000" dirty="0" smtClean="0">
                <a:solidFill>
                  <a:prstClr val="black"/>
                </a:solidFill>
                <a:cs typeface="B Nazanin" panose="00000400000000000000" pitchFamily="2" charset="-78"/>
              </a:rPr>
              <a:t>توسعه انرژي اتمي ايران- پايان سال 1397</a:t>
            </a:r>
            <a:endParaRPr lang="fa-IR" sz="1000" dirty="0">
              <a:solidFill>
                <a:prstClr val="black"/>
              </a:solidFill>
              <a:cs typeface="B Nazanin" panose="00000400000000000000" pitchFamily="2" charset="-78"/>
            </a:endParaRPr>
          </a:p>
        </p:txBody>
      </p:sp>
    </p:spTree>
    <p:extLst>
      <p:ext uri="{BB962C8B-B14F-4D97-AF65-F5344CB8AC3E}">
        <p14:creationId xmlns:p14="http://schemas.microsoft.com/office/powerpoint/2010/main" val="712663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3"/>
            <a:ext cx="5943600" cy="566739"/>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148" indent="0">
              <a:buNone/>
              <a:defRPr sz="2800"/>
            </a:lvl2pPr>
            <a:lvl3pPr marL="914296" indent="0">
              <a:buNone/>
              <a:defRPr sz="2300"/>
            </a:lvl3pPr>
            <a:lvl4pPr marL="1371445"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endParaRPr lang="fa-IR"/>
          </a:p>
        </p:txBody>
      </p:sp>
      <p:sp>
        <p:nvSpPr>
          <p:cNvPr id="4" name="Text Placeholder 3"/>
          <p:cNvSpPr>
            <a:spLocks noGrp="1"/>
          </p:cNvSpPr>
          <p:nvPr>
            <p:ph type="body" sz="half" idx="2"/>
          </p:nvPr>
        </p:nvSpPr>
        <p:spPr>
          <a:xfrm>
            <a:off x="1941645" y="5367341"/>
            <a:ext cx="5943600" cy="804863"/>
          </a:xfrm>
        </p:spPr>
        <p:txBody>
          <a:bodyPr/>
          <a:lstStyle>
            <a:lvl1pPr marL="0" indent="0">
              <a:buNone/>
              <a:defRPr sz="1400"/>
            </a:lvl1pPr>
            <a:lvl2pPr marL="457148" indent="0">
              <a:buNone/>
              <a:defRPr sz="1200"/>
            </a:lvl2pPr>
            <a:lvl3pPr marL="914296" indent="0">
              <a:buNone/>
              <a:defRPr sz="1100"/>
            </a:lvl3pPr>
            <a:lvl4pPr marL="1371445"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BDD79-5EE7-4104-A194-33F7F927A43C}" type="datetime8">
              <a:rPr lang="fa-IR" smtClean="0">
                <a:solidFill>
                  <a:prstClr val="black">
                    <a:tint val="75000"/>
                  </a:prstClr>
                </a:solidFill>
              </a:rPr>
              <a:pPr/>
              <a:t>22 اُكتبر 21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a:solidFill>
                  <a:prstClr val="black">
                    <a:tint val="75000"/>
                  </a:prstClr>
                </a:solidFill>
              </a:rPr>
              <a:t>گزارش هيأت مديره شركت مادرتخصصي توليد و توسعه انرژي اتمي ايران- پايان سال 1397</a:t>
            </a:r>
          </a:p>
        </p:txBody>
      </p:sp>
      <p:sp>
        <p:nvSpPr>
          <p:cNvPr id="7" name="Slide Number Placeholder 6"/>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96955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7F04F11-52ED-422E-833A-CFD31DBCA7B8}" type="datetime8">
              <a:rPr lang="fa-IR" smtClean="0">
                <a:solidFill>
                  <a:prstClr val="black">
                    <a:tint val="75000"/>
                  </a:prstClr>
                </a:solidFill>
              </a:rPr>
              <a:pPr/>
              <a:t>22 اُكتبر 21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a:solidFill>
                  <a:prstClr val="black">
                    <a:tint val="75000"/>
                  </a:prstClr>
                </a:solidFill>
              </a:rPr>
              <a:t>گزارش هيأت مديره شركت مادر تخصصي توليد و توسعه انرژي اتمي ايران- پايان سال 1388</a:t>
            </a:r>
          </a:p>
        </p:txBody>
      </p:sp>
      <p:sp>
        <p:nvSpPr>
          <p:cNvPr id="6" name="Slide Number Placeholder 5"/>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06423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8CDE475-60F5-4C97-9C7C-E436DC982A45}" type="datetime8">
              <a:rPr lang="fa-IR" smtClean="0">
                <a:solidFill>
                  <a:prstClr val="black">
                    <a:tint val="75000"/>
                  </a:prstClr>
                </a:solidFill>
              </a:rPr>
              <a:pPr/>
              <a:t>22 اُكتبر 21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a:solidFill>
                  <a:prstClr val="black">
                    <a:tint val="75000"/>
                  </a:prstClr>
                </a:solidFill>
              </a:rPr>
              <a:t>گزارش هيأت مديره شركت مادرتخصصي توليد و توسعه انرژي اتمي ايران- پايان سال 1397</a:t>
            </a:r>
          </a:p>
        </p:txBody>
      </p:sp>
      <p:sp>
        <p:nvSpPr>
          <p:cNvPr id="6" name="Slide Number Placeholder 5"/>
          <p:cNvSpPr>
            <a:spLocks noGrp="1"/>
          </p:cNvSpPr>
          <p:nvPr>
            <p:ph type="sldNum" sz="quarter" idx="12"/>
          </p:nvPr>
        </p:nvSpPr>
        <p:spPr/>
        <p:txBody>
          <a:body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01715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43"/>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50AB47-12C1-4450-B210-59F72B0864F0}"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51182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95300" y="1535115"/>
            <a:ext cx="4376870" cy="639763"/>
          </a:xfrm>
        </p:spPr>
        <p:txBody>
          <a:bodyPr anchor="b"/>
          <a:lstStyle>
            <a:lvl1pPr marL="0" indent="0">
              <a:buNone/>
              <a:defRPr sz="2300" b="1"/>
            </a:lvl1pPr>
            <a:lvl2pPr marL="457148" indent="0">
              <a:buNone/>
              <a:defRPr sz="2000" b="1"/>
            </a:lvl2pPr>
            <a:lvl3pPr marL="914296" indent="0">
              <a:buNone/>
              <a:defRPr sz="1800" b="1"/>
            </a:lvl3pPr>
            <a:lvl4pPr marL="1371445"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5032115" y="1535115"/>
            <a:ext cx="4378590" cy="639763"/>
          </a:xfrm>
        </p:spPr>
        <p:txBody>
          <a:bodyPr anchor="b"/>
          <a:lstStyle>
            <a:lvl1pPr marL="0" indent="0">
              <a:buNone/>
              <a:defRPr sz="2300" b="1"/>
            </a:lvl1pPr>
            <a:lvl2pPr marL="457148" indent="0">
              <a:buNone/>
              <a:defRPr sz="2000" b="1"/>
            </a:lvl2pPr>
            <a:lvl3pPr marL="914296" indent="0">
              <a:buNone/>
              <a:defRPr sz="1800" b="1"/>
            </a:lvl3pPr>
            <a:lvl4pPr marL="1371445"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CABA327-DB8D-4E7C-8731-FB335C6C4884}" type="datetime8">
              <a:rPr lang="fa-IR" smtClean="0"/>
              <a:pPr/>
              <a:t>22 اُكتبر 21</a:t>
            </a:fld>
            <a:endParaRPr lang="fa-IR"/>
          </a:p>
        </p:txBody>
      </p:sp>
      <p:sp>
        <p:nvSpPr>
          <p:cNvPr id="8" name="Footer Placeholder 7"/>
          <p:cNvSpPr>
            <a:spLocks noGrp="1"/>
          </p:cNvSpPr>
          <p:nvPr>
            <p:ph type="ftr" sz="quarter" idx="11"/>
          </p:nvPr>
        </p:nvSpPr>
        <p:spPr/>
        <p:txBody>
          <a:bodyPr/>
          <a:lstStyle/>
          <a:p>
            <a:r>
              <a:rPr lang="fa-IR" dirty="0" smtClean="0"/>
              <a:t>گزارش هيأت مديره شركت مادر تخصصي توليد و توسعه انرژي اتمي ايران- پايان سال 1397</a:t>
            </a:r>
            <a:endParaRPr lang="fa-IR" dirty="0"/>
          </a:p>
        </p:txBody>
      </p:sp>
      <p:sp>
        <p:nvSpPr>
          <p:cNvPr id="9" name="Slide Number Placeholder 8"/>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163C0F4-10F5-4A1E-B285-76BB7C3B27CC}" type="datetime8">
              <a:rPr lang="fa-IR" smtClean="0"/>
              <a:pPr/>
              <a:t>22 اُكتبر 21</a:t>
            </a:fld>
            <a:endParaRPr lang="fa-IR"/>
          </a:p>
        </p:txBody>
      </p:sp>
      <p:sp>
        <p:nvSpPr>
          <p:cNvPr id="4" name="Footer Placeholder 3"/>
          <p:cNvSpPr>
            <a:spLocks noGrp="1"/>
          </p:cNvSpPr>
          <p:nvPr>
            <p:ph type="ftr" sz="quarter" idx="11"/>
          </p:nvPr>
        </p:nvSpPr>
        <p:spPr/>
        <p:txBody>
          <a:bodyPr/>
          <a:lstStyle/>
          <a:p>
            <a:r>
              <a:rPr lang="fa-IR" dirty="0" smtClean="0"/>
              <a:t>گزارش هيأت مديره شركت مادر تخصصي توليد و توسعه انرژي اتمي ايران- پايان سال 1397</a:t>
            </a:r>
            <a:endParaRPr lang="fa-IR" dirty="0"/>
          </a:p>
        </p:txBody>
      </p:sp>
      <p:sp>
        <p:nvSpPr>
          <p:cNvPr id="5" name="Slide Number Placeholder 4"/>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EFFE9-3CCF-479B-BB2A-2905FFE92A08}" type="datetime8">
              <a:rPr lang="fa-IR" smtClean="0"/>
              <a:pPr/>
              <a:t>22 اُكتبر 21</a:t>
            </a:fld>
            <a:endParaRPr lang="fa-IR"/>
          </a:p>
        </p:txBody>
      </p:sp>
      <p:sp>
        <p:nvSpPr>
          <p:cNvPr id="3" name="Footer Placeholder 2"/>
          <p:cNvSpPr>
            <a:spLocks noGrp="1"/>
          </p:cNvSpPr>
          <p:nvPr>
            <p:ph type="ftr" sz="quarter" idx="11"/>
          </p:nvPr>
        </p:nvSpPr>
        <p:spPr/>
        <p:txBody>
          <a:bodyPr/>
          <a:lstStyle>
            <a:lvl1pPr>
              <a:defRPr sz="1050">
                <a:cs typeface="B Nazanin" panose="00000400000000000000" pitchFamily="2" charset="-78"/>
              </a:defRPr>
            </a:lvl1pPr>
          </a:lstStyle>
          <a:p>
            <a:r>
              <a:rPr lang="fa-IR" dirty="0" smtClean="0"/>
              <a:t>گزارش هيأت مديره شركت مادر تخصصي توليد و </a:t>
            </a:r>
            <a:r>
              <a:rPr lang="fa-IR" sz="1000" dirty="0" smtClean="0"/>
              <a:t>توسعه انرژي اتمي ايران- پايان سال 1397</a:t>
            </a:r>
            <a:endParaRPr lang="fa-IR" sz="1000" dirty="0"/>
          </a:p>
        </p:txBody>
      </p:sp>
      <p:sp>
        <p:nvSpPr>
          <p:cNvPr id="4" name="Slide Number Placeholder 3"/>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273051"/>
            <a:ext cx="3259006" cy="1162051"/>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872972" y="273056"/>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95304" y="1435103"/>
            <a:ext cx="3259006" cy="4691063"/>
          </a:xfrm>
        </p:spPr>
        <p:txBody>
          <a:bodyPr/>
          <a:lstStyle>
            <a:lvl1pPr marL="0" indent="0">
              <a:buNone/>
              <a:defRPr sz="1400"/>
            </a:lvl1pPr>
            <a:lvl2pPr marL="457148" indent="0">
              <a:buNone/>
              <a:defRPr sz="1200"/>
            </a:lvl2pPr>
            <a:lvl3pPr marL="914296" indent="0">
              <a:buNone/>
              <a:defRPr sz="1100"/>
            </a:lvl3pPr>
            <a:lvl4pPr marL="1371445"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67306-6628-495B-935C-9CF6D5B2B94C}" type="datetime8">
              <a:rPr lang="fa-IR" smtClean="0"/>
              <a:pPr/>
              <a:t>22 اُكتبر 21</a:t>
            </a:fld>
            <a:endParaRPr lang="fa-IR"/>
          </a:p>
        </p:txBody>
      </p:sp>
      <p:sp>
        <p:nvSpPr>
          <p:cNvPr id="7" name="Slide Number Placeholder 6"/>
          <p:cNvSpPr>
            <a:spLocks noGrp="1"/>
          </p:cNvSpPr>
          <p:nvPr>
            <p:ph type="sldNum" sz="quarter" idx="12"/>
          </p:nvPr>
        </p:nvSpPr>
        <p:spPr/>
        <p:txBody>
          <a:bodyPr/>
          <a:lstStyle/>
          <a:p>
            <a:fld id="{D6D7225F-9A0F-4BF6-BAEA-3C0A62EDD0F3}" type="slidenum">
              <a:rPr lang="fa-IR" smtClean="0"/>
              <a:pPr/>
              <a:t>‹#›</a:t>
            </a:fld>
            <a:endParaRPr lang="fa-IR"/>
          </a:p>
        </p:txBody>
      </p:sp>
      <p:sp>
        <p:nvSpPr>
          <p:cNvPr id="8" name="Rectangle 7"/>
          <p:cNvSpPr/>
          <p:nvPr userDrawn="1"/>
        </p:nvSpPr>
        <p:spPr>
          <a:xfrm>
            <a:off x="2362200" y="6413702"/>
            <a:ext cx="4953000" cy="307777"/>
          </a:xfrm>
          <a:prstGeom prst="rect">
            <a:avLst/>
          </a:prstGeom>
        </p:spPr>
        <p:txBody>
          <a:bodyPr>
            <a:spAutoFit/>
          </a:bodyPr>
          <a:lstStyle/>
          <a:p>
            <a:r>
              <a:rPr lang="fa-IR" sz="1400" dirty="0" smtClean="0">
                <a:cs typeface="B Nazanin" panose="00000400000000000000" pitchFamily="2" charset="-78"/>
              </a:rPr>
              <a:t>گزارش هيأت مديره شركت مادر تخصصي توليد و </a:t>
            </a:r>
            <a:r>
              <a:rPr lang="fa-IR" sz="1000" dirty="0" smtClean="0">
                <a:cs typeface="B Nazanin" panose="00000400000000000000" pitchFamily="2" charset="-78"/>
              </a:rPr>
              <a:t>توسعه انرژي اتمي ايران- پايان سال 1397</a:t>
            </a:r>
            <a:endParaRPr lang="fa-IR" sz="1000" dirty="0">
              <a:cs typeface="B Nazanin" panose="00000400000000000000" pitchFamily="2" charset="-7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3"/>
            <a:ext cx="5943600" cy="566739"/>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148" indent="0">
              <a:buNone/>
              <a:defRPr sz="2800"/>
            </a:lvl2pPr>
            <a:lvl3pPr marL="914296" indent="0">
              <a:buNone/>
              <a:defRPr sz="2300"/>
            </a:lvl3pPr>
            <a:lvl4pPr marL="1371445"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endParaRPr lang="fa-IR"/>
          </a:p>
        </p:txBody>
      </p:sp>
      <p:sp>
        <p:nvSpPr>
          <p:cNvPr id="4" name="Text Placeholder 3"/>
          <p:cNvSpPr>
            <a:spLocks noGrp="1"/>
          </p:cNvSpPr>
          <p:nvPr>
            <p:ph type="body" sz="half" idx="2"/>
          </p:nvPr>
        </p:nvSpPr>
        <p:spPr>
          <a:xfrm>
            <a:off x="1941645" y="5367341"/>
            <a:ext cx="5943600" cy="804863"/>
          </a:xfrm>
        </p:spPr>
        <p:txBody>
          <a:bodyPr/>
          <a:lstStyle>
            <a:lvl1pPr marL="0" indent="0">
              <a:buNone/>
              <a:defRPr sz="1400"/>
            </a:lvl1pPr>
            <a:lvl2pPr marL="457148" indent="0">
              <a:buNone/>
              <a:defRPr sz="1200"/>
            </a:lvl2pPr>
            <a:lvl3pPr marL="914296" indent="0">
              <a:buNone/>
              <a:defRPr sz="1100"/>
            </a:lvl3pPr>
            <a:lvl4pPr marL="1371445"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BDD79-5EE7-4104-A194-33F7F927A43C}" type="datetime8">
              <a:rPr lang="fa-IR" smtClean="0"/>
              <a:pPr/>
              <a:t>22 اُكتبر 21</a:t>
            </a:fld>
            <a:endParaRPr lang="fa-IR"/>
          </a:p>
        </p:txBody>
      </p:sp>
      <p:sp>
        <p:nvSpPr>
          <p:cNvPr id="6" name="Footer Placeholder 5"/>
          <p:cNvSpPr>
            <a:spLocks noGrp="1"/>
          </p:cNvSpPr>
          <p:nvPr>
            <p:ph type="ftr" sz="quarter" idx="11"/>
          </p:nvPr>
        </p:nvSpPr>
        <p:spPr/>
        <p:txBody>
          <a:bodyPr/>
          <a:lstStyle/>
          <a:p>
            <a:r>
              <a:rPr lang="fa-IR" dirty="0" smtClean="0"/>
              <a:t>گزارش هيأت مديره شركت مادرتخصصي توليد و توسعه انرژي اتمي ايران- پايان سال 1397</a:t>
            </a:r>
            <a:endParaRPr lang="fa-IR" dirty="0"/>
          </a:p>
        </p:txBody>
      </p:sp>
      <p:sp>
        <p:nvSpPr>
          <p:cNvPr id="7" name="Slide Number Placeholder 6"/>
          <p:cNvSpPr>
            <a:spLocks noGrp="1"/>
          </p:cNvSpPr>
          <p:nvPr>
            <p:ph type="sldNum" sz="quarter" idx="12"/>
          </p:nvPr>
        </p:nvSpPr>
        <p:spPr/>
        <p:txBody>
          <a:bodyPr/>
          <a:lstStyle/>
          <a:p>
            <a:fld id="{D6D7225F-9A0F-4BF6-BAEA-3C0A62EDD0F3}"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7"/>
            <a:ext cx="8915400" cy="1143000"/>
          </a:xfrm>
          <a:prstGeom prst="rect">
            <a:avLst/>
          </a:prstGeom>
        </p:spPr>
        <p:txBody>
          <a:bodyPr vert="horz" lIns="91429" tIns="45715" rIns="91429" bIns="45715"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95300" y="1600203"/>
            <a:ext cx="8915400" cy="4525963"/>
          </a:xfrm>
          <a:prstGeom prst="rect">
            <a:avLst/>
          </a:prstGeom>
        </p:spPr>
        <p:txBody>
          <a:bodyPr vert="horz" lIns="91429" tIns="45715" rIns="91429" bIns="45715"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7099300" y="6356354"/>
            <a:ext cx="2311400" cy="365125"/>
          </a:xfrm>
          <a:prstGeom prst="rect">
            <a:avLst/>
          </a:prstGeom>
        </p:spPr>
        <p:txBody>
          <a:bodyPr vert="horz" lIns="91429" tIns="45715" rIns="91429" bIns="45715" rtlCol="1" anchor="ctr"/>
          <a:lstStyle>
            <a:lvl1pPr algn="r">
              <a:defRPr sz="1200">
                <a:solidFill>
                  <a:schemeClr val="tx1">
                    <a:tint val="75000"/>
                  </a:schemeClr>
                </a:solidFill>
              </a:defRPr>
            </a:lvl1pPr>
          </a:lstStyle>
          <a:p>
            <a:fld id="{6A7DD31F-58C9-478A-A80A-1DE8BAF6156C}" type="datetime8">
              <a:rPr lang="fa-IR" smtClean="0"/>
              <a:pPr/>
              <a:t>22 اُكتبر 21</a:t>
            </a:fld>
            <a:endParaRPr lang="fa-IR"/>
          </a:p>
        </p:txBody>
      </p:sp>
      <p:sp>
        <p:nvSpPr>
          <p:cNvPr id="5" name="Footer Placeholder 4"/>
          <p:cNvSpPr>
            <a:spLocks noGrp="1"/>
          </p:cNvSpPr>
          <p:nvPr>
            <p:ph type="ftr" sz="quarter" idx="3"/>
          </p:nvPr>
        </p:nvSpPr>
        <p:spPr>
          <a:xfrm>
            <a:off x="3384550" y="6356354"/>
            <a:ext cx="3136900" cy="365125"/>
          </a:xfrm>
          <a:prstGeom prst="rect">
            <a:avLst/>
          </a:prstGeom>
        </p:spPr>
        <p:txBody>
          <a:bodyPr vert="horz" lIns="91429" tIns="45715" rIns="91429" bIns="45715" rtlCol="1" anchor="ctr"/>
          <a:lstStyle>
            <a:lvl1pPr algn="ctr">
              <a:defRPr lang="fa-IR" sz="1400" b="1" kern="1200" baseline="0" dirty="0" smtClean="0">
                <a:solidFill>
                  <a:schemeClr val="tx1">
                    <a:tint val="75000"/>
                  </a:schemeClr>
                </a:solidFill>
                <a:latin typeface="Aftab" panose="02020603050405020304" pitchFamily="18" charset="0"/>
                <a:ea typeface="+mn-ea"/>
                <a:cs typeface="B Mitra" panose="00000400000000000000" pitchFamily="2" charset="-78"/>
              </a:defRPr>
            </a:lvl1pPr>
          </a:lstStyle>
          <a:p>
            <a:r>
              <a:rPr lang="fa-IR" dirty="0" smtClean="0"/>
              <a:t>گزارش هيأت مديره شركت مادرتخصصي توليد و توسعه انرژي اتمي ايران- پايان سال 1397</a:t>
            </a:r>
            <a:endParaRPr lang="fa-IR" dirty="0"/>
          </a:p>
        </p:txBody>
      </p:sp>
      <p:sp>
        <p:nvSpPr>
          <p:cNvPr id="6" name="Slide Number Placeholder 5"/>
          <p:cNvSpPr>
            <a:spLocks noGrp="1"/>
          </p:cNvSpPr>
          <p:nvPr>
            <p:ph type="sldNum" sz="quarter" idx="4"/>
          </p:nvPr>
        </p:nvSpPr>
        <p:spPr>
          <a:xfrm>
            <a:off x="495300" y="6356354"/>
            <a:ext cx="2311400" cy="365125"/>
          </a:xfrm>
          <a:prstGeom prst="rect">
            <a:avLst/>
          </a:prstGeom>
        </p:spPr>
        <p:txBody>
          <a:bodyPr vert="horz" lIns="91429" tIns="45715" rIns="91429" bIns="45715" rtlCol="1" anchor="ctr"/>
          <a:lstStyle>
            <a:lvl1pPr algn="l">
              <a:defRPr sz="1200">
                <a:solidFill>
                  <a:schemeClr val="tx1">
                    <a:tint val="75000"/>
                  </a:schemeClr>
                </a:solidFill>
              </a:defRPr>
            </a:lvl1pPr>
          </a:lstStyle>
          <a:p>
            <a:fld id="{D6D7225F-9A0F-4BF6-BAEA-3C0A62EDD0F3}"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ctr" defTabSz="914296" rtl="1" eaLnBrk="1" latinLnBrk="0" hangingPunct="1">
        <a:spcBef>
          <a:spcPct val="0"/>
        </a:spcBef>
        <a:buNone/>
        <a:defRPr sz="4300" kern="1200">
          <a:solidFill>
            <a:schemeClr val="tx1"/>
          </a:solidFill>
          <a:latin typeface="+mj-lt"/>
          <a:ea typeface="+mj-ea"/>
          <a:cs typeface="+mj-cs"/>
        </a:defRPr>
      </a:lvl1pPr>
    </p:titleStyle>
    <p:bodyStyle>
      <a:lvl1pPr marL="342861" indent="-342861" algn="r" defTabSz="914296"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6" indent="-285717" algn="r" defTabSz="914296"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4" algn="r" defTabSz="914296" rtl="1" eaLnBrk="1" latinLnBrk="0" hangingPunct="1">
        <a:spcBef>
          <a:spcPct val="20000"/>
        </a:spcBef>
        <a:buFont typeface="Arial" pitchFamily="34" charset="0"/>
        <a:buChar char="•"/>
        <a:defRPr sz="2300" kern="1200">
          <a:solidFill>
            <a:schemeClr val="tx1"/>
          </a:solidFill>
          <a:latin typeface="+mn-lt"/>
          <a:ea typeface="+mn-ea"/>
          <a:cs typeface="+mn-cs"/>
        </a:defRPr>
      </a:lvl3pPr>
      <a:lvl4pPr marL="1600017"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4"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2"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296" rtl="1" eaLnBrk="1" latinLnBrk="0" hangingPunct="1">
        <a:defRPr sz="1800" kern="1200">
          <a:solidFill>
            <a:schemeClr val="tx1"/>
          </a:solidFill>
          <a:latin typeface="+mn-lt"/>
          <a:ea typeface="+mn-ea"/>
          <a:cs typeface="+mn-cs"/>
        </a:defRPr>
      </a:lvl1pPr>
      <a:lvl2pPr marL="457148" algn="r" defTabSz="914296" rtl="1" eaLnBrk="1" latinLnBrk="0" hangingPunct="1">
        <a:defRPr sz="1800" kern="1200">
          <a:solidFill>
            <a:schemeClr val="tx1"/>
          </a:solidFill>
          <a:latin typeface="+mn-lt"/>
          <a:ea typeface="+mn-ea"/>
          <a:cs typeface="+mn-cs"/>
        </a:defRPr>
      </a:lvl2pPr>
      <a:lvl3pPr marL="914296" algn="r" defTabSz="914296" rtl="1" eaLnBrk="1" latinLnBrk="0" hangingPunct="1">
        <a:defRPr sz="1800" kern="1200">
          <a:solidFill>
            <a:schemeClr val="tx1"/>
          </a:solidFill>
          <a:latin typeface="+mn-lt"/>
          <a:ea typeface="+mn-ea"/>
          <a:cs typeface="+mn-cs"/>
        </a:defRPr>
      </a:lvl3pPr>
      <a:lvl4pPr marL="1371445" algn="r" defTabSz="914296" rtl="1" eaLnBrk="1" latinLnBrk="0" hangingPunct="1">
        <a:defRPr sz="1800" kern="1200">
          <a:solidFill>
            <a:schemeClr val="tx1"/>
          </a:solidFill>
          <a:latin typeface="+mn-lt"/>
          <a:ea typeface="+mn-ea"/>
          <a:cs typeface="+mn-cs"/>
        </a:defRPr>
      </a:lvl4pPr>
      <a:lvl5pPr marL="1828592" algn="r" defTabSz="914296" rtl="1" eaLnBrk="1" latinLnBrk="0" hangingPunct="1">
        <a:defRPr sz="1800" kern="1200">
          <a:solidFill>
            <a:schemeClr val="tx1"/>
          </a:solidFill>
          <a:latin typeface="+mn-lt"/>
          <a:ea typeface="+mn-ea"/>
          <a:cs typeface="+mn-cs"/>
        </a:defRPr>
      </a:lvl5pPr>
      <a:lvl6pPr marL="2285740" algn="r" defTabSz="914296" rtl="1" eaLnBrk="1" latinLnBrk="0" hangingPunct="1">
        <a:defRPr sz="1800" kern="1200">
          <a:solidFill>
            <a:schemeClr val="tx1"/>
          </a:solidFill>
          <a:latin typeface="+mn-lt"/>
          <a:ea typeface="+mn-ea"/>
          <a:cs typeface="+mn-cs"/>
        </a:defRPr>
      </a:lvl6pPr>
      <a:lvl7pPr marL="2742888" algn="r" defTabSz="914296" rtl="1" eaLnBrk="1" latinLnBrk="0" hangingPunct="1">
        <a:defRPr sz="1800" kern="1200">
          <a:solidFill>
            <a:schemeClr val="tx1"/>
          </a:solidFill>
          <a:latin typeface="+mn-lt"/>
          <a:ea typeface="+mn-ea"/>
          <a:cs typeface="+mn-cs"/>
        </a:defRPr>
      </a:lvl7pPr>
      <a:lvl8pPr marL="3200036" algn="r" defTabSz="914296" rtl="1" eaLnBrk="1" latinLnBrk="0" hangingPunct="1">
        <a:defRPr sz="1800" kern="1200">
          <a:solidFill>
            <a:schemeClr val="tx1"/>
          </a:solidFill>
          <a:latin typeface="+mn-lt"/>
          <a:ea typeface="+mn-ea"/>
          <a:cs typeface="+mn-cs"/>
        </a:defRPr>
      </a:lvl8pPr>
      <a:lvl9pPr marL="3657184" algn="r" defTabSz="914296"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53074F12-AA26-4AC8-9962-C36BB8F32554}" type="datetimeFigureOut">
              <a:rPr lang="en-US" smtClean="0">
                <a:solidFill>
                  <a:prstClr val="black">
                    <a:tint val="75000"/>
                  </a:prstClr>
                </a:solidFill>
              </a:rPr>
              <a:pPr defTabSz="914400" rtl="0"/>
              <a:t>10/22/2021</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B82CCC60-E8CD-4174-8B1A-7DF615B22EEF}" type="slidenum">
              <a:rPr lang="en-US" smtClean="0">
                <a:solidFill>
                  <a:prstClr val="black">
                    <a:tint val="75000"/>
                  </a:prstClr>
                </a:solidFill>
              </a:rPr>
              <a:pPr defTabSz="914400" rtl="0"/>
              <a:t>‹#›</a:t>
            </a:fld>
            <a:endParaRPr lang="en-US">
              <a:solidFill>
                <a:prstClr val="black">
                  <a:tint val="75000"/>
                </a:prstClr>
              </a:solidFill>
            </a:endParaRPr>
          </a:p>
        </p:txBody>
      </p:sp>
    </p:spTree>
    <p:extLst>
      <p:ext uri="{BB962C8B-B14F-4D97-AF65-F5344CB8AC3E}">
        <p14:creationId xmlns:p14="http://schemas.microsoft.com/office/powerpoint/2010/main" val="41324606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90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42950" y="1371600"/>
            <a:ext cx="87503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4008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fld id="{60427D23-2C84-4FF5-9F15-1C5F3EC70DC1}" type="datetimeFigureOut">
              <a:rPr lang="fa-IR" smtClean="0">
                <a:solidFill>
                  <a:srgbClr val="000000"/>
                </a:solidFill>
              </a:rPr>
              <a:pPr defTabSz="914400"/>
              <a:t>16/03/1443</a:t>
            </a:fld>
            <a:endParaRPr lang="fa-IR">
              <a:solidFill>
                <a:srgbClr val="000000"/>
              </a:solidFill>
            </a:endParaRPr>
          </a:p>
        </p:txBody>
      </p:sp>
      <p:sp>
        <p:nvSpPr>
          <p:cNvPr id="1029" name="Rectangle 5"/>
          <p:cNvSpPr>
            <a:spLocks noGrp="1" noChangeArrowheads="1"/>
          </p:cNvSpPr>
          <p:nvPr>
            <p:ph type="ftr" sz="quarter" idx="3"/>
          </p:nvPr>
        </p:nvSpPr>
        <p:spPr bwMode="auto">
          <a:xfrm>
            <a:off x="3384550" y="64008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fa-IR">
              <a:solidFill>
                <a:srgbClr val="000000"/>
              </a:solidFill>
            </a:endParaRPr>
          </a:p>
        </p:txBody>
      </p:sp>
      <p:sp>
        <p:nvSpPr>
          <p:cNvPr id="1030" name="Rectangle 6"/>
          <p:cNvSpPr>
            <a:spLocks noGrp="1" noChangeArrowheads="1"/>
          </p:cNvSpPr>
          <p:nvPr>
            <p:ph type="sldNum" sz="quarter" idx="4"/>
          </p:nvPr>
        </p:nvSpPr>
        <p:spPr bwMode="auto">
          <a:xfrm>
            <a:off x="7842250" y="64008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376F77E3-3D69-4F5C-8A18-A479B05926E8}" type="slidenum">
              <a:rPr lang="fa-IR" smtClean="0">
                <a:solidFill>
                  <a:srgbClr val="000000"/>
                </a:solidFill>
              </a:rPr>
              <a:pPr defTabSz="914400"/>
              <a:t>‹#›</a:t>
            </a:fld>
            <a:endParaRPr lang="fa-IR">
              <a:solidFill>
                <a:srgbClr val="000000"/>
              </a:solidFill>
            </a:endParaRPr>
          </a:p>
        </p:txBody>
      </p:sp>
    </p:spTree>
    <p:extLst>
      <p:ext uri="{BB962C8B-B14F-4D97-AF65-F5344CB8AC3E}">
        <p14:creationId xmlns:p14="http://schemas.microsoft.com/office/powerpoint/2010/main" val="29229486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p:titleStyle>
    <p:bodyStyle>
      <a:lvl1pPr marL="342900" indent="-342900" algn="r" rtl="1" eaLnBrk="1" fontAlgn="base" hangingPunct="1">
        <a:spcBef>
          <a:spcPct val="20000"/>
        </a:spcBef>
        <a:spcAft>
          <a:spcPct val="0"/>
        </a:spcAft>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400">
          <a:solidFill>
            <a:schemeClr val="tx1"/>
          </a:solidFill>
          <a:latin typeface="+mn-lt"/>
        </a:defRPr>
      </a:lvl2pPr>
      <a:lvl3pPr marL="1143000" indent="-228600" algn="r" rtl="1" eaLnBrk="1" fontAlgn="base" hangingPunct="1">
        <a:spcBef>
          <a:spcPct val="20000"/>
        </a:spcBef>
        <a:spcAft>
          <a:spcPct val="0"/>
        </a:spcAft>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7"/>
            <a:ext cx="8915400" cy="1143000"/>
          </a:xfrm>
          <a:prstGeom prst="rect">
            <a:avLst/>
          </a:prstGeom>
        </p:spPr>
        <p:txBody>
          <a:bodyPr vert="horz" lIns="91429" tIns="45715" rIns="91429" bIns="45715"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95300" y="1600203"/>
            <a:ext cx="8915400" cy="4525963"/>
          </a:xfrm>
          <a:prstGeom prst="rect">
            <a:avLst/>
          </a:prstGeom>
        </p:spPr>
        <p:txBody>
          <a:bodyPr vert="horz" lIns="91429" tIns="45715" rIns="91429" bIns="45715"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7099300" y="6356354"/>
            <a:ext cx="2311400" cy="365125"/>
          </a:xfrm>
          <a:prstGeom prst="rect">
            <a:avLst/>
          </a:prstGeom>
        </p:spPr>
        <p:txBody>
          <a:bodyPr vert="horz" lIns="91429" tIns="45715" rIns="91429" bIns="45715" rtlCol="1" anchor="ctr"/>
          <a:lstStyle>
            <a:lvl1pPr algn="r">
              <a:defRPr sz="1200">
                <a:solidFill>
                  <a:schemeClr val="tx1">
                    <a:tint val="75000"/>
                  </a:schemeClr>
                </a:solidFill>
              </a:defRPr>
            </a:lvl1pPr>
          </a:lstStyle>
          <a:p>
            <a:fld id="{6A7DD31F-58C9-478A-A80A-1DE8BAF6156C}" type="datetime8">
              <a:rPr lang="fa-IR" smtClean="0">
                <a:solidFill>
                  <a:prstClr val="black">
                    <a:tint val="75000"/>
                  </a:prstClr>
                </a:solidFill>
              </a:rPr>
              <a:pPr/>
              <a:t>22 اُكتبر 21</a:t>
            </a:fld>
            <a:endParaRPr lang="fa-IR">
              <a:solidFill>
                <a:prstClr val="black">
                  <a:tint val="75000"/>
                </a:prstClr>
              </a:solidFill>
            </a:endParaRPr>
          </a:p>
        </p:txBody>
      </p:sp>
      <p:sp>
        <p:nvSpPr>
          <p:cNvPr id="5" name="Footer Placeholder 4"/>
          <p:cNvSpPr>
            <a:spLocks noGrp="1"/>
          </p:cNvSpPr>
          <p:nvPr>
            <p:ph type="ftr" sz="quarter" idx="3"/>
          </p:nvPr>
        </p:nvSpPr>
        <p:spPr>
          <a:xfrm>
            <a:off x="3384550" y="6356354"/>
            <a:ext cx="3136900" cy="365125"/>
          </a:xfrm>
          <a:prstGeom prst="rect">
            <a:avLst/>
          </a:prstGeom>
        </p:spPr>
        <p:txBody>
          <a:bodyPr vert="horz" lIns="91429" tIns="45715" rIns="91429" bIns="45715" rtlCol="1" anchor="ctr"/>
          <a:lstStyle>
            <a:lvl1pPr algn="ctr">
              <a:defRPr lang="fa-IR" sz="1400" b="1" kern="1200" baseline="0" dirty="0" smtClean="0">
                <a:solidFill>
                  <a:schemeClr val="tx1">
                    <a:tint val="75000"/>
                  </a:schemeClr>
                </a:solidFill>
                <a:latin typeface="Aftab" panose="02020603050405020304" pitchFamily="18" charset="0"/>
                <a:ea typeface="+mn-ea"/>
                <a:cs typeface="B Mitra" panose="00000400000000000000" pitchFamily="2" charset="-78"/>
              </a:defRPr>
            </a:lvl1pPr>
          </a:lstStyle>
          <a:p>
            <a:r>
              <a:rPr>
                <a:solidFill>
                  <a:prstClr val="black">
                    <a:tint val="75000"/>
                  </a:prstClr>
                </a:solidFill>
              </a:rPr>
              <a:t>گزارش هيأت مديره شركت مادرتخصصي توليد و توسعه انرژي اتمي ايران- پايان سال 1397</a:t>
            </a:r>
          </a:p>
        </p:txBody>
      </p:sp>
      <p:sp>
        <p:nvSpPr>
          <p:cNvPr id="6" name="Slide Number Placeholder 5"/>
          <p:cNvSpPr>
            <a:spLocks noGrp="1"/>
          </p:cNvSpPr>
          <p:nvPr>
            <p:ph type="sldNum" sz="quarter" idx="4"/>
          </p:nvPr>
        </p:nvSpPr>
        <p:spPr>
          <a:xfrm>
            <a:off x="495300" y="6356354"/>
            <a:ext cx="2311400" cy="365125"/>
          </a:xfrm>
          <a:prstGeom prst="rect">
            <a:avLst/>
          </a:prstGeom>
        </p:spPr>
        <p:txBody>
          <a:bodyPr vert="horz" lIns="91429" tIns="45715" rIns="91429" bIns="45715" rtlCol="1" anchor="ctr"/>
          <a:lstStyle>
            <a:lvl1pPr algn="l">
              <a:defRPr sz="1200">
                <a:solidFill>
                  <a:schemeClr val="tx1">
                    <a:tint val="75000"/>
                  </a:schemeClr>
                </a:solidFill>
              </a:defRPr>
            </a:lvl1pPr>
          </a:lstStyle>
          <a:p>
            <a:fld id="{D6D7225F-9A0F-4BF6-BAEA-3C0A62EDD0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12603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dt="0"/>
  <p:txStyles>
    <p:titleStyle>
      <a:lvl1pPr algn="ctr" defTabSz="914296" rtl="1" eaLnBrk="1" latinLnBrk="0" hangingPunct="1">
        <a:spcBef>
          <a:spcPct val="0"/>
        </a:spcBef>
        <a:buNone/>
        <a:defRPr sz="4300" kern="1200">
          <a:solidFill>
            <a:schemeClr val="tx1"/>
          </a:solidFill>
          <a:latin typeface="+mj-lt"/>
          <a:ea typeface="+mj-ea"/>
          <a:cs typeface="+mj-cs"/>
        </a:defRPr>
      </a:lvl1pPr>
    </p:titleStyle>
    <p:bodyStyle>
      <a:lvl1pPr marL="342861" indent="-342861" algn="r" defTabSz="914296"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6" indent="-285717" algn="r" defTabSz="914296"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4" algn="r" defTabSz="914296" rtl="1" eaLnBrk="1" latinLnBrk="0" hangingPunct="1">
        <a:spcBef>
          <a:spcPct val="20000"/>
        </a:spcBef>
        <a:buFont typeface="Arial" pitchFamily="34" charset="0"/>
        <a:buChar char="•"/>
        <a:defRPr sz="2300" kern="1200">
          <a:solidFill>
            <a:schemeClr val="tx1"/>
          </a:solidFill>
          <a:latin typeface="+mn-lt"/>
          <a:ea typeface="+mn-ea"/>
          <a:cs typeface="+mn-cs"/>
        </a:defRPr>
      </a:lvl3pPr>
      <a:lvl4pPr marL="1600017"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4"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2"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4" algn="r" defTabSz="914296"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296" rtl="1" eaLnBrk="1" latinLnBrk="0" hangingPunct="1">
        <a:defRPr sz="1800" kern="1200">
          <a:solidFill>
            <a:schemeClr val="tx1"/>
          </a:solidFill>
          <a:latin typeface="+mn-lt"/>
          <a:ea typeface="+mn-ea"/>
          <a:cs typeface="+mn-cs"/>
        </a:defRPr>
      </a:lvl1pPr>
      <a:lvl2pPr marL="457148" algn="r" defTabSz="914296" rtl="1" eaLnBrk="1" latinLnBrk="0" hangingPunct="1">
        <a:defRPr sz="1800" kern="1200">
          <a:solidFill>
            <a:schemeClr val="tx1"/>
          </a:solidFill>
          <a:latin typeface="+mn-lt"/>
          <a:ea typeface="+mn-ea"/>
          <a:cs typeface="+mn-cs"/>
        </a:defRPr>
      </a:lvl2pPr>
      <a:lvl3pPr marL="914296" algn="r" defTabSz="914296" rtl="1" eaLnBrk="1" latinLnBrk="0" hangingPunct="1">
        <a:defRPr sz="1800" kern="1200">
          <a:solidFill>
            <a:schemeClr val="tx1"/>
          </a:solidFill>
          <a:latin typeface="+mn-lt"/>
          <a:ea typeface="+mn-ea"/>
          <a:cs typeface="+mn-cs"/>
        </a:defRPr>
      </a:lvl3pPr>
      <a:lvl4pPr marL="1371445" algn="r" defTabSz="914296" rtl="1" eaLnBrk="1" latinLnBrk="0" hangingPunct="1">
        <a:defRPr sz="1800" kern="1200">
          <a:solidFill>
            <a:schemeClr val="tx1"/>
          </a:solidFill>
          <a:latin typeface="+mn-lt"/>
          <a:ea typeface="+mn-ea"/>
          <a:cs typeface="+mn-cs"/>
        </a:defRPr>
      </a:lvl4pPr>
      <a:lvl5pPr marL="1828592" algn="r" defTabSz="914296" rtl="1" eaLnBrk="1" latinLnBrk="0" hangingPunct="1">
        <a:defRPr sz="1800" kern="1200">
          <a:solidFill>
            <a:schemeClr val="tx1"/>
          </a:solidFill>
          <a:latin typeface="+mn-lt"/>
          <a:ea typeface="+mn-ea"/>
          <a:cs typeface="+mn-cs"/>
        </a:defRPr>
      </a:lvl5pPr>
      <a:lvl6pPr marL="2285740" algn="r" defTabSz="914296" rtl="1" eaLnBrk="1" latinLnBrk="0" hangingPunct="1">
        <a:defRPr sz="1800" kern="1200">
          <a:solidFill>
            <a:schemeClr val="tx1"/>
          </a:solidFill>
          <a:latin typeface="+mn-lt"/>
          <a:ea typeface="+mn-ea"/>
          <a:cs typeface="+mn-cs"/>
        </a:defRPr>
      </a:lvl6pPr>
      <a:lvl7pPr marL="2742888" algn="r" defTabSz="914296" rtl="1" eaLnBrk="1" latinLnBrk="0" hangingPunct="1">
        <a:defRPr sz="1800" kern="1200">
          <a:solidFill>
            <a:schemeClr val="tx1"/>
          </a:solidFill>
          <a:latin typeface="+mn-lt"/>
          <a:ea typeface="+mn-ea"/>
          <a:cs typeface="+mn-cs"/>
        </a:defRPr>
      </a:lvl7pPr>
      <a:lvl8pPr marL="3200036" algn="r" defTabSz="914296" rtl="1" eaLnBrk="1" latinLnBrk="0" hangingPunct="1">
        <a:defRPr sz="1800" kern="1200">
          <a:solidFill>
            <a:schemeClr val="tx1"/>
          </a:solidFill>
          <a:latin typeface="+mn-lt"/>
          <a:ea typeface="+mn-ea"/>
          <a:cs typeface="+mn-cs"/>
        </a:defRPr>
      </a:lvl8pPr>
      <a:lvl9pPr marL="3657184" algn="r" defTabSz="914296"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themeOverride" Target="../theme/themeOverride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themeOverride" Target="../theme/themeOverride4.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8.jpeg"/><Relationship Id="rId2" Type="http://schemas.openxmlformats.org/officeDocument/2006/relationships/slideLayout" Target="../slideLayouts/slideLayout14.xml"/><Relationship Id="rId1" Type="http://schemas.openxmlformats.org/officeDocument/2006/relationships/themeOverride" Target="../theme/themeOverride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6.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7.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themeOverride" Target="../theme/themeOverride8.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10.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themeOverride" Target="../theme/themeOverride11.xml"/><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slideLayout" Target="../slideLayouts/slideLayout17.xml"/><Relationship Id="rId1" Type="http://schemas.openxmlformats.org/officeDocument/2006/relationships/themeOverride" Target="../theme/themeOverride1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14.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1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3.png"/><Relationship Id="rId2" Type="http://schemas.openxmlformats.org/officeDocument/2006/relationships/slideLayout" Target="../slideLayouts/slideLayout14.xml"/><Relationship Id="rId1" Type="http://schemas.openxmlformats.org/officeDocument/2006/relationships/themeOverride" Target="../theme/themeOverride16.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ppt_Templates\2_orig.png"/>
          <p:cNvPicPr>
            <a:picLocks noChangeAspect="1" noChangeArrowheads="1"/>
          </p:cNvPicPr>
          <p:nvPr/>
        </p:nvPicPr>
        <p:blipFill>
          <a:blip r:embed="rId2" cstate="print"/>
          <a:srcRect/>
          <a:stretch>
            <a:fillRect/>
          </a:stretch>
        </p:blipFill>
        <p:spPr bwMode="auto">
          <a:xfrm>
            <a:off x="6981225" y="80810"/>
            <a:ext cx="2786082" cy="1571636"/>
          </a:xfrm>
          <a:prstGeom prst="rect">
            <a:avLst/>
          </a:prstGeom>
          <a:noFill/>
        </p:spPr>
      </p:pic>
      <p:pic>
        <p:nvPicPr>
          <p:cNvPr id="11" name="Picture 4" descr="000.jpg"/>
          <p:cNvPicPr>
            <a:picLocks noChangeAspect="1"/>
          </p:cNvPicPr>
          <p:nvPr/>
        </p:nvPicPr>
        <p:blipFill>
          <a:blip r:embed="rId3">
            <a:lum bright="8000" contrast="-2000"/>
            <a:extLst>
              <a:ext uri="{28A0092B-C50C-407E-A947-70E740481C1C}">
                <a14:useLocalDpi xmlns:a14="http://schemas.microsoft.com/office/drawing/2010/main" val="0"/>
              </a:ext>
            </a:extLst>
          </a:blip>
          <a:srcRect/>
          <a:stretch>
            <a:fillRect/>
          </a:stretch>
        </p:blipFill>
        <p:spPr bwMode="auto">
          <a:xfrm>
            <a:off x="0" y="1452543"/>
            <a:ext cx="9906000" cy="3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PPD.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91328" y="189883"/>
            <a:ext cx="2085172" cy="120559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33689">
            <a:off x="4033064" y="390790"/>
            <a:ext cx="1560173" cy="1151060"/>
          </a:xfrm>
          <a:prstGeom prst="rect">
            <a:avLst/>
          </a:prstGeom>
        </p:spPr>
      </p:pic>
    </p:spTree>
    <p:extLst>
      <p:ext uri="{BB962C8B-B14F-4D97-AF65-F5344CB8AC3E}">
        <p14:creationId xmlns:p14="http://schemas.microsoft.com/office/powerpoint/2010/main" val="19295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D7225F-9A0F-4BF6-BAEA-3C0A62EDD0F3}" type="slidenum">
              <a:rPr lang="fa-IR" smtClean="0"/>
              <a:pPr/>
              <a:t>10</a:t>
            </a:fld>
            <a:endParaRPr lang="fa-IR"/>
          </a:p>
        </p:txBody>
      </p:sp>
      <p:sp>
        <p:nvSpPr>
          <p:cNvPr id="5" name="Rectangle 1"/>
          <p:cNvSpPr>
            <a:spLocks noChangeArrowheads="1"/>
          </p:cNvSpPr>
          <p:nvPr/>
        </p:nvSpPr>
        <p:spPr bwMode="auto">
          <a:xfrm>
            <a:off x="3011102" y="317957"/>
            <a:ext cx="42562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41300" algn="ctr" defTabSz="914400" rtl="1" eaLnBrk="1" fontAlgn="base" latinLnBrk="0" hangingPunct="1">
              <a:lnSpc>
                <a:spcPct val="100000"/>
              </a:lnSpc>
              <a:spcBef>
                <a:spcPct val="0"/>
              </a:spcBef>
              <a:spcAft>
                <a:spcPct val="0"/>
              </a:spcAft>
              <a:buClrTx/>
              <a:buSzTx/>
              <a:buFontTx/>
              <a:buNone/>
              <a:tabLst>
                <a:tab pos="169863" algn="r"/>
              </a:tabLst>
            </a:pPr>
            <a:r>
              <a:rPr lang="fa-IR" sz="2200" b="1" dirty="0" smtClean="0">
                <a:solidFill>
                  <a:schemeClr val="tx2"/>
                </a:solidFill>
                <a:ea typeface="Calibri"/>
                <a:cs typeface="B Titr" pitchFamily="2" charset="-78"/>
              </a:rPr>
              <a:t>اهداف بلندمدت، </a:t>
            </a:r>
            <a:r>
              <a:rPr lang="fa-IR" sz="2200" b="1" dirty="0">
                <a:solidFill>
                  <a:schemeClr val="tx2"/>
                </a:solidFill>
                <a:ea typeface="Calibri"/>
                <a:cs typeface="B Titr" pitchFamily="2" charset="-78"/>
              </a:rPr>
              <a:t>میان مدت و </a:t>
            </a:r>
            <a:r>
              <a:rPr lang="fa-IR" sz="2200" b="1" dirty="0" smtClean="0">
                <a:solidFill>
                  <a:schemeClr val="tx2"/>
                </a:solidFill>
                <a:ea typeface="Calibri"/>
                <a:cs typeface="B Titr" pitchFamily="2" charset="-78"/>
              </a:rPr>
              <a:t>راهبردها</a:t>
            </a:r>
            <a:endParaRPr lang="en-US" sz="2200" b="1" dirty="0">
              <a:solidFill>
                <a:schemeClr val="tx2"/>
              </a:solidFill>
              <a:ea typeface="Calibri"/>
              <a:cs typeface="B Titr" pitchFamily="2" charset="-78"/>
            </a:endParaRPr>
          </a:p>
        </p:txBody>
      </p:sp>
      <p:pic>
        <p:nvPicPr>
          <p:cNvPr id="6" name="Picture 5" descr="NPP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0059" y="135299"/>
            <a:ext cx="1424067" cy="82336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8077200" cy="576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34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rami\Pictures\FRGTHJRTG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889" y="2654596"/>
            <a:ext cx="8112901"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7"/>
          <p:cNvSpPr>
            <a:spLocks noGrp="1"/>
          </p:cNvSpPr>
          <p:nvPr>
            <p:ph type="title"/>
          </p:nvPr>
        </p:nvSpPr>
        <p:spPr>
          <a:xfrm>
            <a:off x="1949417" y="178522"/>
            <a:ext cx="6066530" cy="487363"/>
          </a:xfrm>
        </p:spPr>
        <p:txBody>
          <a:bodyPr>
            <a:normAutofit/>
          </a:bodyPr>
          <a:lstStyle/>
          <a:p>
            <a:r>
              <a:rPr lang="fa-IR" sz="1800" b="1" dirty="0" smtClean="0">
                <a:latin typeface="Times New Roman" pitchFamily="18" charset="0"/>
                <a:cs typeface="B Titr" pitchFamily="2" charset="-78"/>
              </a:rPr>
              <a:t> </a:t>
            </a:r>
            <a:r>
              <a:rPr lang="fa-IR" sz="2200" b="1" dirty="0">
                <a:solidFill>
                  <a:schemeClr val="tx2"/>
                </a:solidFill>
                <a:latin typeface="+mn-lt"/>
                <a:ea typeface="Calibri"/>
                <a:cs typeface="B Titr" pitchFamily="2" charset="-78"/>
              </a:rPr>
              <a:t>برنامه توسعه نیروگاههای هسته ای ایران</a:t>
            </a:r>
          </a:p>
        </p:txBody>
      </p:sp>
      <p:sp>
        <p:nvSpPr>
          <p:cNvPr id="10" name="TextBox 9"/>
          <p:cNvSpPr txBox="1"/>
          <p:nvPr/>
        </p:nvSpPr>
        <p:spPr>
          <a:xfrm>
            <a:off x="5224624" y="1124747"/>
            <a:ext cx="4056451" cy="817351"/>
          </a:xfrm>
          <a:prstGeom prst="rect">
            <a:avLst/>
          </a:prstGeom>
          <a:noFill/>
        </p:spPr>
        <p:txBody>
          <a:bodyPr wrap="square" lIns="77925" tIns="38963" rIns="77925" bIns="38963" rtlCol="1">
            <a:spAutoFit/>
          </a:bodyPr>
          <a:lstStyle/>
          <a:p>
            <a:pPr marL="243516" indent="-243516">
              <a:buFont typeface="Arial" pitchFamily="34" charset="0"/>
              <a:buChar char="•"/>
            </a:pPr>
            <a:r>
              <a:rPr lang="fa-IR" sz="1600" b="1" dirty="0" smtClean="0">
                <a:solidFill>
                  <a:prstClr val="black">
                    <a:lumMod val="75000"/>
                  </a:prstClr>
                </a:solidFill>
                <a:latin typeface="Times New Roman" pitchFamily="18" charset="0"/>
                <a:cs typeface="B Nazanin" pitchFamily="2" charset="-78"/>
              </a:rPr>
              <a:t>نوع راکتور: </a:t>
            </a:r>
            <a:r>
              <a:rPr lang="en-US" sz="1400" b="1" dirty="0" smtClean="0">
                <a:solidFill>
                  <a:prstClr val="black">
                    <a:lumMod val="75000"/>
                  </a:prstClr>
                </a:solidFill>
                <a:latin typeface="Times New Roman" pitchFamily="18" charset="0"/>
                <a:cs typeface="B Nazanin" pitchFamily="2" charset="-78"/>
              </a:rPr>
              <a:t>VVER</a:t>
            </a:r>
            <a:endParaRPr lang="fa-IR" sz="1600" b="1" dirty="0" smtClean="0">
              <a:solidFill>
                <a:prstClr val="black">
                  <a:lumMod val="75000"/>
                </a:prstClr>
              </a:solidFill>
              <a:latin typeface="Times New Roman" pitchFamily="18" charset="0"/>
              <a:cs typeface="B Nazanin" pitchFamily="2" charset="-78"/>
            </a:endParaRPr>
          </a:p>
          <a:p>
            <a:pPr marL="243516" indent="-243516">
              <a:buFont typeface="Arial" pitchFamily="34" charset="0"/>
              <a:buChar char="•"/>
            </a:pPr>
            <a:r>
              <a:rPr lang="fa-IR" sz="1600" b="1" dirty="0" smtClean="0">
                <a:solidFill>
                  <a:prstClr val="black">
                    <a:lumMod val="75000"/>
                  </a:prstClr>
                </a:solidFill>
                <a:latin typeface="Times New Roman" pitchFamily="18" charset="0"/>
                <a:cs typeface="B Nazanin" pitchFamily="2" charset="-78"/>
              </a:rPr>
              <a:t>ساخت، نصب و راه‌اندازی</a:t>
            </a:r>
          </a:p>
          <a:p>
            <a:pPr marL="243516" indent="-243516">
              <a:buFont typeface="Arial" pitchFamily="34" charset="0"/>
              <a:buChar char="•"/>
            </a:pPr>
            <a:r>
              <a:rPr lang="fa-IR" sz="1600" b="1" dirty="0" smtClean="0">
                <a:solidFill>
                  <a:prstClr val="black">
                    <a:lumMod val="75000"/>
                  </a:prstClr>
                </a:solidFill>
                <a:latin typeface="Times New Roman" pitchFamily="18" charset="0"/>
                <a:cs typeface="B Nazanin" pitchFamily="2" charset="-78"/>
              </a:rPr>
              <a:t>آموزش منابع انسانی </a:t>
            </a:r>
            <a:r>
              <a:rPr lang="fa-IR" sz="1400" b="1" dirty="0" smtClean="0">
                <a:solidFill>
                  <a:prstClr val="black">
                    <a:lumMod val="75000"/>
                  </a:prstClr>
                </a:solidFill>
                <a:latin typeface="Times New Roman" pitchFamily="18" charset="0"/>
                <a:cs typeface="B Nazanin" pitchFamily="2" charset="-78"/>
              </a:rPr>
              <a:t>(بخشی خارج از کشور)</a:t>
            </a:r>
            <a:endParaRPr lang="en-US" sz="1600" b="1" dirty="0">
              <a:solidFill>
                <a:prstClr val="black">
                  <a:lumMod val="75000"/>
                </a:prstClr>
              </a:solidFill>
              <a:latin typeface="Times New Roman" pitchFamily="18" charset="0"/>
              <a:cs typeface="B Nazanin" pitchFamily="2" charset="-78"/>
            </a:endParaRPr>
          </a:p>
        </p:txBody>
      </p:sp>
      <p:sp>
        <p:nvSpPr>
          <p:cNvPr id="12" name="TextBox 11"/>
          <p:cNvSpPr txBox="1"/>
          <p:nvPr/>
        </p:nvSpPr>
        <p:spPr>
          <a:xfrm>
            <a:off x="675901" y="1124748"/>
            <a:ext cx="4531706" cy="817351"/>
          </a:xfrm>
          <a:prstGeom prst="rect">
            <a:avLst/>
          </a:prstGeom>
          <a:noFill/>
        </p:spPr>
        <p:txBody>
          <a:bodyPr wrap="square" lIns="77925" tIns="38963" rIns="77925" bIns="38963" rtlCol="1">
            <a:spAutoFit/>
          </a:bodyPr>
          <a:lstStyle/>
          <a:p>
            <a:pPr marL="243516" indent="-243516">
              <a:buFont typeface="Arial" pitchFamily="34" charset="0"/>
              <a:buChar char="•"/>
            </a:pPr>
            <a:r>
              <a:rPr lang="fa-IR" sz="1600" b="1" dirty="0" smtClean="0">
                <a:solidFill>
                  <a:prstClr val="black">
                    <a:lumMod val="75000"/>
                  </a:prstClr>
                </a:solidFill>
                <a:latin typeface="Times New Roman" pitchFamily="18" charset="0"/>
                <a:cs typeface="B Nazanin" pitchFamily="2" charset="-78"/>
              </a:rPr>
              <a:t>بهره‌برداری با کمترین میزان وابستگی</a:t>
            </a:r>
          </a:p>
          <a:p>
            <a:pPr marL="243516" indent="-243516">
              <a:buFont typeface="Arial" pitchFamily="34" charset="0"/>
              <a:buChar char="•"/>
            </a:pPr>
            <a:r>
              <a:rPr lang="fa-IR" sz="1600" b="1" dirty="0" smtClean="0">
                <a:solidFill>
                  <a:prstClr val="black">
                    <a:lumMod val="75000"/>
                  </a:prstClr>
                </a:solidFill>
                <a:latin typeface="Times New Roman" pitchFamily="18" charset="0"/>
                <a:cs typeface="B Nazanin" pitchFamily="2" charset="-78"/>
              </a:rPr>
              <a:t>تعمیرات و نگهداری با همکاری پیمانکار بیرونی</a:t>
            </a:r>
          </a:p>
          <a:p>
            <a:pPr marL="243516" indent="-243516">
              <a:buFont typeface="Arial" pitchFamily="34" charset="0"/>
              <a:buChar char="•"/>
            </a:pPr>
            <a:r>
              <a:rPr lang="fa-IR" sz="1600" b="1" dirty="0" smtClean="0">
                <a:solidFill>
                  <a:prstClr val="black">
                    <a:lumMod val="75000"/>
                  </a:prstClr>
                </a:solidFill>
                <a:latin typeface="Times New Roman" pitchFamily="18" charset="0"/>
                <a:cs typeface="B Nazanin" pitchFamily="2" charset="-78"/>
              </a:rPr>
              <a:t>پشتیبانی فنی در مراحل اولیه توسعه</a:t>
            </a:r>
            <a:endParaRPr lang="en-US" sz="1600" b="1" dirty="0" smtClean="0">
              <a:solidFill>
                <a:prstClr val="black">
                  <a:lumMod val="75000"/>
                </a:prstClr>
              </a:solidFill>
              <a:latin typeface="Times New Roman" pitchFamily="18" charset="0"/>
              <a:cs typeface="B Nazanin" pitchFamily="2" charset="-78"/>
            </a:endParaRPr>
          </a:p>
        </p:txBody>
      </p:sp>
      <p:sp>
        <p:nvSpPr>
          <p:cNvPr id="14" name="TextBox 13"/>
          <p:cNvSpPr txBox="1"/>
          <p:nvPr/>
        </p:nvSpPr>
        <p:spPr>
          <a:xfrm>
            <a:off x="662526" y="4571779"/>
            <a:ext cx="4545081" cy="1463682"/>
          </a:xfrm>
          <a:prstGeom prst="rect">
            <a:avLst/>
          </a:prstGeom>
          <a:noFill/>
        </p:spPr>
        <p:txBody>
          <a:bodyPr wrap="square" lIns="77925" tIns="38963" rIns="77925" bIns="38963" rtlCol="1">
            <a:spAutoFit/>
          </a:bodyPr>
          <a:lstStyle/>
          <a:p>
            <a:pPr marL="174625" indent="-174625">
              <a:buFont typeface="Arial" pitchFamily="34" charset="0"/>
              <a:buChar char="•"/>
            </a:pPr>
            <a:r>
              <a:rPr lang="fa-IR" b="1" dirty="0" smtClean="0">
                <a:solidFill>
                  <a:srgbClr val="0070C0"/>
                </a:solidFill>
                <a:latin typeface="Times New Roman" pitchFamily="18" charset="0"/>
                <a:cs typeface="B Nazanin" pitchFamily="2" charset="-78"/>
              </a:rPr>
              <a:t>خود کفایی در بهره‌برداری</a:t>
            </a:r>
          </a:p>
          <a:p>
            <a:pPr marL="174625" indent="-174625">
              <a:buFont typeface="Arial" pitchFamily="34" charset="0"/>
              <a:buChar char="•"/>
            </a:pPr>
            <a:r>
              <a:rPr lang="fa-IR" b="1" dirty="0" smtClean="0">
                <a:solidFill>
                  <a:srgbClr val="0070C0"/>
                </a:solidFill>
                <a:latin typeface="Times New Roman" pitchFamily="18" charset="0"/>
                <a:cs typeface="B Nazanin" pitchFamily="2" charset="-78"/>
              </a:rPr>
              <a:t>تعمیرات و بهره‌برداری با تکیه بر توانمندی‌های داخلی</a:t>
            </a:r>
          </a:p>
          <a:p>
            <a:pPr marL="174625" indent="-174625">
              <a:buFont typeface="Arial" pitchFamily="34" charset="0"/>
              <a:buChar char="•"/>
            </a:pPr>
            <a:r>
              <a:rPr lang="fa-IR" b="1" dirty="0" smtClean="0">
                <a:solidFill>
                  <a:srgbClr val="0070C0"/>
                </a:solidFill>
                <a:latin typeface="Times New Roman" pitchFamily="18" charset="0"/>
                <a:cs typeface="B Nazanin" pitchFamily="2" charset="-78"/>
              </a:rPr>
              <a:t>پشتیبانی فنی کامل و توسعه یافته، مدرنیزاسیون تجهیزات نیروگاه</a:t>
            </a:r>
          </a:p>
        </p:txBody>
      </p:sp>
      <p:sp>
        <p:nvSpPr>
          <p:cNvPr id="15" name="Left Brace 14"/>
          <p:cNvSpPr/>
          <p:nvPr/>
        </p:nvSpPr>
        <p:spPr bwMode="auto">
          <a:xfrm>
            <a:off x="428497" y="1124748"/>
            <a:ext cx="312035" cy="2380457"/>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algn="l" rtl="0" fontAlgn="base">
              <a:spcBef>
                <a:spcPct val="0"/>
              </a:spcBef>
              <a:spcAft>
                <a:spcPct val="0"/>
              </a:spcAft>
            </a:pPr>
            <a:endParaRPr lang="en-US">
              <a:solidFill>
                <a:prstClr val="black"/>
              </a:solidFill>
              <a:latin typeface="Arial" charset="0"/>
            </a:endParaRPr>
          </a:p>
        </p:txBody>
      </p:sp>
      <p:sp>
        <p:nvSpPr>
          <p:cNvPr id="16" name="Left Brace 15"/>
          <p:cNvSpPr/>
          <p:nvPr/>
        </p:nvSpPr>
        <p:spPr bwMode="auto">
          <a:xfrm>
            <a:off x="428497" y="3603480"/>
            <a:ext cx="312035" cy="2525735"/>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algn="l" rtl="0" fontAlgn="base">
              <a:spcBef>
                <a:spcPct val="0"/>
              </a:spcBef>
              <a:spcAft>
                <a:spcPct val="0"/>
              </a:spcAft>
            </a:pPr>
            <a:endParaRPr lang="en-US">
              <a:solidFill>
                <a:prstClr val="black"/>
              </a:solidFill>
              <a:latin typeface="Arial" charset="0"/>
            </a:endParaRPr>
          </a:p>
        </p:txBody>
      </p:sp>
      <p:sp>
        <p:nvSpPr>
          <p:cNvPr id="17" name="TextBox 16"/>
          <p:cNvSpPr txBox="1"/>
          <p:nvPr/>
        </p:nvSpPr>
        <p:spPr>
          <a:xfrm rot="16200000">
            <a:off x="-352045" y="2200651"/>
            <a:ext cx="1025093" cy="386464"/>
          </a:xfrm>
          <a:prstGeom prst="rect">
            <a:avLst/>
          </a:prstGeom>
          <a:noFill/>
        </p:spPr>
        <p:txBody>
          <a:bodyPr wrap="square" lIns="77925" tIns="38963" rIns="77925" bIns="38963" rtlCol="0">
            <a:spAutoFit/>
          </a:bodyPr>
          <a:lstStyle/>
          <a:p>
            <a:r>
              <a:rPr lang="en-US" sz="2000" b="1" dirty="0" smtClean="0">
                <a:solidFill>
                  <a:srgbClr val="000000"/>
                </a:solidFill>
                <a:latin typeface="Times New Roman" charset="0"/>
                <a:ea typeface="Times New Roman" charset="0"/>
                <a:cs typeface="Times New Roman" charset="0"/>
              </a:rPr>
              <a:t>now</a:t>
            </a:r>
            <a:endParaRPr lang="en-US" b="1" dirty="0">
              <a:solidFill>
                <a:srgbClr val="000000"/>
              </a:solidFill>
              <a:latin typeface="Times New Roman" charset="0"/>
              <a:ea typeface="Times New Roman" charset="0"/>
              <a:cs typeface="Times New Roman" charset="0"/>
            </a:endParaRPr>
          </a:p>
        </p:txBody>
      </p:sp>
      <p:sp>
        <p:nvSpPr>
          <p:cNvPr id="18" name="TextBox 17"/>
          <p:cNvSpPr txBox="1"/>
          <p:nvPr/>
        </p:nvSpPr>
        <p:spPr>
          <a:xfrm rot="16200000">
            <a:off x="-373558" y="4639921"/>
            <a:ext cx="1224137" cy="386464"/>
          </a:xfrm>
          <a:prstGeom prst="rect">
            <a:avLst/>
          </a:prstGeom>
          <a:noFill/>
        </p:spPr>
        <p:txBody>
          <a:bodyPr wrap="square" lIns="77925" tIns="38963" rIns="77925" bIns="38963" rtlCol="0">
            <a:spAutoFit/>
          </a:bodyPr>
          <a:lstStyle/>
          <a:p>
            <a:r>
              <a:rPr lang="en-US" sz="2000" b="1" dirty="0" smtClean="0">
                <a:solidFill>
                  <a:srgbClr val="000000"/>
                </a:solidFill>
                <a:latin typeface="Times New Roman" charset="0"/>
                <a:ea typeface="Times New Roman" charset="0"/>
                <a:cs typeface="Times New Roman" charset="0"/>
              </a:rPr>
              <a:t>future</a:t>
            </a:r>
            <a:endParaRPr lang="en-US" sz="2000" b="1" dirty="0">
              <a:solidFill>
                <a:srgbClr val="000000"/>
              </a:solidFill>
              <a:latin typeface="Times New Roman" charset="0"/>
              <a:ea typeface="Times New Roman" charset="0"/>
              <a:cs typeface="Times New Roman" charset="0"/>
            </a:endParaRPr>
          </a:p>
        </p:txBody>
      </p:sp>
      <p:sp>
        <p:nvSpPr>
          <p:cNvPr id="19" name="Left Arrow 18"/>
          <p:cNvSpPr/>
          <p:nvPr/>
        </p:nvSpPr>
        <p:spPr bwMode="auto">
          <a:xfrm>
            <a:off x="4666980" y="2807374"/>
            <a:ext cx="1123829" cy="198119"/>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algn="l" rtl="0" fontAlgn="base">
              <a:spcBef>
                <a:spcPct val="0"/>
              </a:spcBef>
              <a:spcAft>
                <a:spcPct val="0"/>
              </a:spcAft>
            </a:pPr>
            <a:endParaRPr lang="en-US">
              <a:solidFill>
                <a:prstClr val="black"/>
              </a:solidFill>
              <a:latin typeface="Arial" charset="0"/>
            </a:endParaRPr>
          </a:p>
        </p:txBody>
      </p:sp>
      <p:sp>
        <p:nvSpPr>
          <p:cNvPr id="20" name="Left Arrow 19"/>
          <p:cNvSpPr/>
          <p:nvPr/>
        </p:nvSpPr>
        <p:spPr bwMode="auto">
          <a:xfrm>
            <a:off x="4666981" y="3813046"/>
            <a:ext cx="1111523" cy="198119"/>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algn="l" rtl="0" fontAlgn="base">
              <a:spcBef>
                <a:spcPct val="0"/>
              </a:spcBef>
              <a:spcAft>
                <a:spcPct val="0"/>
              </a:spcAft>
            </a:pPr>
            <a:endParaRPr lang="en-US">
              <a:solidFill>
                <a:prstClr val="black"/>
              </a:solidFill>
              <a:latin typeface="Arial" charset="0"/>
            </a:endParaRPr>
          </a:p>
        </p:txBody>
      </p:sp>
      <p:sp>
        <p:nvSpPr>
          <p:cNvPr id="21" name="Left Arrow 20"/>
          <p:cNvSpPr/>
          <p:nvPr/>
        </p:nvSpPr>
        <p:spPr bwMode="auto">
          <a:xfrm rot="16200000">
            <a:off x="2498800" y="3309284"/>
            <a:ext cx="600872" cy="214631"/>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algn="l" rtl="0" fontAlgn="base">
              <a:spcBef>
                <a:spcPct val="0"/>
              </a:spcBef>
              <a:spcAft>
                <a:spcPct val="0"/>
              </a:spcAft>
            </a:pPr>
            <a:endParaRPr lang="en-US">
              <a:solidFill>
                <a:prstClr val="black"/>
              </a:solidFill>
              <a:latin typeface="Arial" charset="0"/>
            </a:endParaRPr>
          </a:p>
        </p:txBody>
      </p:sp>
      <p:sp>
        <p:nvSpPr>
          <p:cNvPr id="22" name="Left Arrow 21"/>
          <p:cNvSpPr/>
          <p:nvPr/>
        </p:nvSpPr>
        <p:spPr bwMode="auto">
          <a:xfrm rot="16200000">
            <a:off x="7082725" y="3351283"/>
            <a:ext cx="600869" cy="180241"/>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algn="l" rtl="0" fontAlgn="base">
              <a:spcBef>
                <a:spcPct val="0"/>
              </a:spcBef>
              <a:spcAft>
                <a:spcPct val="0"/>
              </a:spcAft>
            </a:pPr>
            <a:endParaRPr lang="en-US">
              <a:solidFill>
                <a:prstClr val="black"/>
              </a:solidFill>
              <a:latin typeface="Arial" charset="0"/>
            </a:endParaRPr>
          </a:p>
        </p:txBody>
      </p:sp>
      <p:sp>
        <p:nvSpPr>
          <p:cNvPr id="23" name="Left Arrow 22"/>
          <p:cNvSpPr/>
          <p:nvPr/>
        </p:nvSpPr>
        <p:spPr bwMode="auto">
          <a:xfrm rot="11763511">
            <a:off x="4594264" y="3233099"/>
            <a:ext cx="2779912" cy="194498"/>
          </a:xfrm>
          <a:prstGeom prst="leftArrow">
            <a:avLst>
              <a:gd name="adj1" fmla="val 42279"/>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algn="l" rtl="0" fontAlgn="base">
              <a:spcBef>
                <a:spcPct val="0"/>
              </a:spcBef>
              <a:spcAft>
                <a:spcPct val="0"/>
              </a:spcAft>
            </a:pPr>
            <a:endParaRPr lang="en-US">
              <a:solidFill>
                <a:prstClr val="black"/>
              </a:solidFill>
              <a:latin typeface="Arial" charset="0"/>
            </a:endParaRPr>
          </a:p>
        </p:txBody>
      </p:sp>
      <p:sp>
        <p:nvSpPr>
          <p:cNvPr id="27" name="TextBox 26"/>
          <p:cNvSpPr txBox="1"/>
          <p:nvPr/>
        </p:nvSpPr>
        <p:spPr>
          <a:xfrm>
            <a:off x="5479201" y="4571779"/>
            <a:ext cx="3801874" cy="1740680"/>
          </a:xfrm>
          <a:prstGeom prst="rect">
            <a:avLst/>
          </a:prstGeom>
          <a:noFill/>
        </p:spPr>
        <p:txBody>
          <a:bodyPr wrap="square" lIns="77925" tIns="38963" rIns="77925" bIns="38963" rtlCol="1">
            <a:spAutoFit/>
          </a:bodyPr>
          <a:lstStyle/>
          <a:p>
            <a:pPr marL="243516" indent="-243516">
              <a:buFont typeface="Arial" pitchFamily="34" charset="0"/>
              <a:buChar char="•"/>
            </a:pPr>
            <a:r>
              <a:rPr lang="fa-IR" b="1" dirty="0">
                <a:solidFill>
                  <a:srgbClr val="0070C0"/>
                </a:solidFill>
                <a:latin typeface="Times New Roman" pitchFamily="18" charset="0"/>
                <a:cs typeface="B Nazanin" pitchFamily="2" charset="-78"/>
              </a:rPr>
              <a:t>نوع راکتور: </a:t>
            </a:r>
            <a:r>
              <a:rPr lang="en-US" sz="1400" b="1" dirty="0">
                <a:solidFill>
                  <a:srgbClr val="0070C0"/>
                </a:solidFill>
                <a:latin typeface="Times New Roman" pitchFamily="18" charset="0"/>
                <a:cs typeface="B Nazanin" pitchFamily="2" charset="-78"/>
              </a:rPr>
              <a:t>VVER</a:t>
            </a:r>
            <a:endParaRPr lang="fa-IR" b="1" dirty="0">
              <a:solidFill>
                <a:srgbClr val="0070C0"/>
              </a:solidFill>
              <a:latin typeface="Times New Roman" pitchFamily="18" charset="0"/>
              <a:cs typeface="B Nazanin" pitchFamily="2" charset="-78"/>
            </a:endParaRPr>
          </a:p>
          <a:p>
            <a:pPr marL="243516" indent="-243516">
              <a:buFont typeface="Arial" pitchFamily="34" charset="0"/>
              <a:buChar char="•"/>
            </a:pPr>
            <a:r>
              <a:rPr lang="fa-IR" b="1" dirty="0">
                <a:solidFill>
                  <a:srgbClr val="0070C0"/>
                </a:solidFill>
                <a:latin typeface="Times New Roman" pitchFamily="18" charset="0"/>
                <a:cs typeface="B Nazanin" pitchFamily="2" charset="-78"/>
              </a:rPr>
              <a:t>ساخت، نصب و راه‌اندازی</a:t>
            </a:r>
          </a:p>
          <a:p>
            <a:pPr marL="243516" indent="-243516">
              <a:buFont typeface="Arial" pitchFamily="34" charset="0"/>
              <a:buChar char="•"/>
            </a:pPr>
            <a:r>
              <a:rPr lang="fa-IR" b="1" dirty="0">
                <a:solidFill>
                  <a:srgbClr val="0070C0"/>
                </a:solidFill>
                <a:latin typeface="Times New Roman" pitchFamily="18" charset="0"/>
                <a:cs typeface="B Nazanin" pitchFamily="2" charset="-78"/>
              </a:rPr>
              <a:t>آموزش منابع انسانی </a:t>
            </a:r>
            <a:r>
              <a:rPr lang="fa-IR" b="1" dirty="0" smtClean="0">
                <a:solidFill>
                  <a:srgbClr val="0070C0"/>
                </a:solidFill>
                <a:latin typeface="Times New Roman" pitchFamily="18" charset="0"/>
                <a:cs typeface="B Nazanin" pitchFamily="2" charset="-78"/>
              </a:rPr>
              <a:t>(تمام </a:t>
            </a:r>
            <a:r>
              <a:rPr lang="fa-IR" b="1" dirty="0">
                <a:solidFill>
                  <a:srgbClr val="0070C0"/>
                </a:solidFill>
                <a:latin typeface="Times New Roman" pitchFamily="18" charset="0"/>
                <a:cs typeface="B Nazanin" pitchFamily="2" charset="-78"/>
              </a:rPr>
              <a:t>داخل کشور)</a:t>
            </a:r>
          </a:p>
          <a:p>
            <a:pPr marL="243516" indent="-243516">
              <a:buFont typeface="Arial" pitchFamily="34" charset="0"/>
              <a:buChar char="•"/>
            </a:pPr>
            <a:r>
              <a:rPr lang="fa-IR" b="1" dirty="0">
                <a:solidFill>
                  <a:srgbClr val="0070C0"/>
                </a:solidFill>
                <a:latin typeface="Times New Roman" pitchFamily="18" charset="0"/>
                <a:cs typeface="B Nazanin" pitchFamily="2" charset="-78"/>
              </a:rPr>
              <a:t>مشارکت شرکت‌های ایرانی در </a:t>
            </a:r>
            <a:r>
              <a:rPr lang="fa-IR" b="1" dirty="0" smtClean="0">
                <a:solidFill>
                  <a:srgbClr val="0070C0"/>
                </a:solidFill>
                <a:latin typeface="Times New Roman" pitchFamily="18" charset="0"/>
                <a:cs typeface="B Nazanin" pitchFamily="2" charset="-78"/>
              </a:rPr>
              <a:t>مرحله طراحی و </a:t>
            </a:r>
            <a:r>
              <a:rPr lang="fa-IR" b="1" dirty="0">
                <a:solidFill>
                  <a:srgbClr val="0070C0"/>
                </a:solidFill>
                <a:latin typeface="Times New Roman" pitchFamily="18" charset="0"/>
                <a:cs typeface="B Nazanin" pitchFamily="2" charset="-78"/>
              </a:rPr>
              <a:t>ساخت</a:t>
            </a:r>
            <a:endParaRPr lang="en-US" b="1" dirty="0">
              <a:solidFill>
                <a:srgbClr val="0070C0"/>
              </a:solidFill>
              <a:latin typeface="Times New Roman" pitchFamily="18" charset="0"/>
              <a:cs typeface="B Nazanin" pitchFamily="2" charset="-78"/>
            </a:endParaRPr>
          </a:p>
        </p:txBody>
      </p:sp>
      <p:cxnSp>
        <p:nvCxnSpPr>
          <p:cNvPr id="28" name="Straight Connector 27"/>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29" name="Picture 28" descr="NPPD.jpg"/>
          <p:cNvPicPr>
            <a:picLocks noChangeAspect="1"/>
          </p:cNvPicPr>
          <p:nvPr/>
        </p:nvPicPr>
        <p:blipFill>
          <a:blip r:embed="rId3" cstate="print"/>
          <a:stretch>
            <a:fillRect/>
          </a:stretch>
        </p:blipFill>
        <p:spPr>
          <a:xfrm>
            <a:off x="312036" y="173985"/>
            <a:ext cx="1130575" cy="653671"/>
          </a:xfrm>
          <a:prstGeom prst="rect">
            <a:avLst/>
          </a:prstGeom>
        </p:spPr>
      </p:pic>
    </p:spTree>
    <p:extLst>
      <p:ext uri="{BB962C8B-B14F-4D97-AF65-F5344CB8AC3E}">
        <p14:creationId xmlns:p14="http://schemas.microsoft.com/office/powerpoint/2010/main" val="191997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1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 fill="hold"/>
                                        <p:tgtEl>
                                          <p:spTgt spid="23"/>
                                        </p:tgtEl>
                                        <p:attrNameLst>
                                          <p:attrName>ppt_w</p:attrName>
                                        </p:attrNameLst>
                                      </p:cBhvr>
                                      <p:tavLst>
                                        <p:tav tm="0">
                                          <p:val>
                                            <p:fltVal val="0"/>
                                          </p:val>
                                        </p:tav>
                                        <p:tav tm="100000">
                                          <p:val>
                                            <p:strVal val="#ppt_w"/>
                                          </p:val>
                                        </p:tav>
                                      </p:tavLst>
                                    </p:anim>
                                    <p:anim calcmode="lin" valueType="num">
                                      <p:cBhvr>
                                        <p:cTn id="20" dur="10" fill="hold"/>
                                        <p:tgtEl>
                                          <p:spTgt spid="23"/>
                                        </p:tgtEl>
                                        <p:attrNameLst>
                                          <p:attrName>ppt_h</p:attrName>
                                        </p:attrNameLst>
                                      </p:cBhvr>
                                      <p:tavLst>
                                        <p:tav tm="0">
                                          <p:val>
                                            <p:fltVal val="0"/>
                                          </p:val>
                                        </p:tav>
                                        <p:tav tm="100000">
                                          <p:val>
                                            <p:strVal val="#ppt_h"/>
                                          </p:val>
                                        </p:tav>
                                      </p:tavLst>
                                    </p:anim>
                                    <p:animEffect transition="in" filter="fade">
                                      <p:cBhvr>
                                        <p:cTn id="21" dur="1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100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ctr"/>
            <a:fld id="{AE0D118E-EA2A-46AB-AF7F-78F055DCAAD3}" type="slidenum">
              <a:rPr lang="en-US">
                <a:solidFill>
                  <a:srgbClr val="898989"/>
                </a:solidFill>
              </a:rPr>
              <a:pPr algn="ctr"/>
              <a:t>12</a:t>
            </a:fld>
            <a:endParaRPr lang="en-US">
              <a:solidFill>
                <a:srgbClr val="898989"/>
              </a:solidFill>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945556"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96983" y="836716"/>
            <a:ext cx="4906564" cy="584775"/>
          </a:xfrm>
          <a:prstGeom prst="rect">
            <a:avLst/>
          </a:prstGeom>
          <a:noFill/>
        </p:spPr>
        <p:txBody>
          <a:bodyPr wrap="square">
            <a:spAutoFit/>
          </a:bodyPr>
          <a:lstStyle/>
          <a:p>
            <a:pPr algn="r" rtl="1" eaLnBrk="1" fontAlgn="auto" hangingPunct="1">
              <a:spcBef>
                <a:spcPts val="0"/>
              </a:spcBef>
              <a:spcAft>
                <a:spcPts val="0"/>
              </a:spcAft>
              <a:defRPr/>
            </a:pPr>
            <a:r>
              <a:rPr lang="fa-IR" sz="3200" b="1" kern="10" dirty="0">
                <a:ln w="12700">
                  <a:solidFill>
                    <a:schemeClr val="tx1"/>
                  </a:solidFill>
                  <a:round/>
                  <a:headEnd/>
                  <a:tailEnd/>
                </a:ln>
                <a:solidFill>
                  <a:srgbClr val="FFFFCC"/>
                </a:solidFill>
                <a:latin typeface="+mn-lt"/>
                <a:cs typeface="B Titr" pitchFamily="2" charset="-78"/>
              </a:rPr>
              <a:t>واحد يكم نيروگاه اتمي </a:t>
            </a:r>
            <a:r>
              <a:rPr lang="fa-IR" sz="3200" b="1" kern="10" dirty="0" smtClean="0">
                <a:ln w="12700">
                  <a:solidFill>
                    <a:schemeClr val="tx1"/>
                  </a:solidFill>
                  <a:round/>
                  <a:headEnd/>
                  <a:tailEnd/>
                </a:ln>
                <a:solidFill>
                  <a:srgbClr val="FFFFCC"/>
                </a:solidFill>
                <a:latin typeface="+mn-lt"/>
                <a:cs typeface="B Titr" pitchFamily="2" charset="-78"/>
              </a:rPr>
              <a:t>بوشهر</a:t>
            </a:r>
            <a:endParaRPr lang="en-US" sz="2400" b="1" dirty="0">
              <a:solidFill>
                <a:srgbClr val="FFFFCC"/>
              </a:solidFill>
              <a:latin typeface="+mn-lt"/>
              <a:cs typeface="B Titr" pitchFamily="2" charset="-78"/>
            </a:endParaRPr>
          </a:p>
        </p:txBody>
      </p:sp>
      <p:cxnSp>
        <p:nvCxnSpPr>
          <p:cNvPr id="5" name="Straight Connector 4"/>
          <p:cNvCxnSpPr/>
          <p:nvPr/>
        </p:nvCxnSpPr>
        <p:spPr>
          <a:xfrm>
            <a:off x="1442906" y="739775"/>
            <a:ext cx="7971234"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8198" name="Picture 6" descr="NPP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84" y="174626"/>
            <a:ext cx="113162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398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447800" y="104931"/>
            <a:ext cx="7572202" cy="548216"/>
          </a:xfrm>
        </p:spPr>
        <p:txBody>
          <a:bodyPr>
            <a:normAutofit/>
          </a:bodyPr>
          <a:lstStyle/>
          <a:p>
            <a:pPr rtl="1"/>
            <a:r>
              <a:rPr lang="fa-IR" sz="2200" b="1" dirty="0">
                <a:solidFill>
                  <a:schemeClr val="tx2"/>
                </a:solidFill>
                <a:latin typeface="+mn-lt"/>
                <a:ea typeface="Calibri"/>
                <a:cs typeface="B Titr" pitchFamily="2" charset="-78"/>
              </a:rPr>
              <a:t>تاريخچه واحد يكم نيروگاه اتمي بوشهر</a:t>
            </a:r>
            <a:endParaRPr lang="en-US" sz="2200" b="1" dirty="0">
              <a:solidFill>
                <a:schemeClr val="tx2"/>
              </a:solidFill>
              <a:latin typeface="+mn-lt"/>
              <a:ea typeface="Calibri"/>
              <a:cs typeface="B Titr" pitchFamily="2" charset="-78"/>
            </a:endParaRPr>
          </a:p>
        </p:txBody>
      </p:sp>
      <p:sp>
        <p:nvSpPr>
          <p:cNvPr id="9" name="TextBox 8"/>
          <p:cNvSpPr txBox="1"/>
          <p:nvPr/>
        </p:nvSpPr>
        <p:spPr>
          <a:xfrm>
            <a:off x="456818" y="844838"/>
            <a:ext cx="9176705" cy="5370701"/>
          </a:xfrm>
          <a:prstGeom prst="rect">
            <a:avLst/>
          </a:prstGeom>
          <a:noFill/>
        </p:spPr>
        <p:txBody>
          <a:bodyPr wrap="square" rtlCol="0">
            <a:spAutoFit/>
          </a:bodyPr>
          <a:lstStyle/>
          <a:p>
            <a:pPr marL="266700" indent="-266700" algn="just" rtl="1">
              <a:spcAft>
                <a:spcPts val="600"/>
              </a:spcAft>
              <a:buFont typeface="Wingdings" pitchFamily="2" charset="2"/>
              <a:buChar char="ü"/>
            </a:pPr>
            <a:r>
              <a:rPr lang="fa-IR" b="1" dirty="0" smtClean="0">
                <a:cs typeface="B Nazanin" pitchFamily="2" charset="-78"/>
              </a:rPr>
              <a:t>آغاز </a:t>
            </a:r>
            <a:r>
              <a:rPr lang="fa-IR" b="1" dirty="0">
                <a:cs typeface="B Nazanin" pitchFamily="2" charset="-78"/>
              </a:rPr>
              <a:t>عمليات </a:t>
            </a:r>
            <a:r>
              <a:rPr lang="fa-IR" b="1" dirty="0" smtClean="0">
                <a:cs typeface="B Nazanin" pitchFamily="2" charset="-78"/>
              </a:rPr>
              <a:t>اجرايي احداث دو واحد 1294 مگاواتي در ساختگاه بوشهر توسط شركت </a:t>
            </a:r>
            <a:r>
              <a:rPr lang="fa-IR" b="1" dirty="0" smtClean="0">
                <a:latin typeface="Times New Roman" pitchFamily="18" charset="0"/>
                <a:cs typeface="B Nazanin" pitchFamily="2" charset="-78"/>
              </a:rPr>
              <a:t> </a:t>
            </a:r>
            <a:r>
              <a:rPr lang="en-US" b="1" dirty="0" smtClean="0">
                <a:latin typeface="Times New Roman" pitchFamily="18" charset="0"/>
                <a:cs typeface="B Nazanin" pitchFamily="2" charset="-78"/>
              </a:rPr>
              <a:t>KWU</a:t>
            </a:r>
            <a:r>
              <a:rPr lang="fa-IR" b="1" dirty="0" smtClean="0">
                <a:latin typeface="Times New Roman" pitchFamily="18" charset="0"/>
                <a:cs typeface="B Nazanin" pitchFamily="2" charset="-78"/>
              </a:rPr>
              <a:t> از </a:t>
            </a:r>
            <a:r>
              <a:rPr lang="fa-IR" b="1" dirty="0" smtClean="0">
                <a:cs typeface="B Nazanin" pitchFamily="2" charset="-78"/>
              </a:rPr>
              <a:t>آلمان غربي، </a:t>
            </a:r>
            <a:r>
              <a:rPr lang="fa-IR" b="1" dirty="0">
                <a:cs typeface="B Nazanin" pitchFamily="2" charset="-78"/>
              </a:rPr>
              <a:t>تير ماه </a:t>
            </a:r>
            <a:r>
              <a:rPr lang="fa-IR" b="1" dirty="0" smtClean="0">
                <a:cs typeface="B Nazanin" pitchFamily="2" charset="-78"/>
              </a:rPr>
              <a:t>1354،</a:t>
            </a:r>
          </a:p>
          <a:p>
            <a:pPr marL="266700" lvl="1" indent="-266700" algn="just" rtl="1">
              <a:spcAft>
                <a:spcPts val="600"/>
              </a:spcAft>
              <a:buFont typeface="Wingdings" pitchFamily="2" charset="2"/>
              <a:buChar char="ü"/>
            </a:pPr>
            <a:r>
              <a:rPr lang="fa-IR" b="1" dirty="0" smtClean="0">
                <a:cs typeface="B Nazanin" pitchFamily="2" charset="-78"/>
              </a:rPr>
              <a:t> توقف ساخت </a:t>
            </a:r>
            <a:r>
              <a:rPr lang="fa-IR" b="1" dirty="0">
                <a:cs typeface="B Nazanin" pitchFamily="2" charset="-78"/>
              </a:rPr>
              <a:t>نيروگاه اتمي بوشهر </a:t>
            </a:r>
            <a:r>
              <a:rPr lang="fa-IR" b="1" dirty="0" smtClean="0">
                <a:cs typeface="B Nazanin" pitchFamily="2" charset="-78"/>
              </a:rPr>
              <a:t>پس </a:t>
            </a:r>
            <a:r>
              <a:rPr lang="fa-IR" b="1" dirty="0">
                <a:cs typeface="B Nazanin" pitchFamily="2" charset="-78"/>
              </a:rPr>
              <a:t>از پيروزي انقلاب اسلامي، </a:t>
            </a:r>
            <a:endParaRPr lang="fa-IR" b="1" dirty="0" smtClean="0">
              <a:cs typeface="B Nazanin" pitchFamily="2" charset="-78"/>
            </a:endParaRPr>
          </a:p>
          <a:p>
            <a:pPr marL="266700" lvl="1" indent="-266700" algn="just" rtl="1">
              <a:spcAft>
                <a:spcPts val="600"/>
              </a:spcAft>
              <a:buFont typeface="Wingdings" pitchFamily="2" charset="2"/>
              <a:buChar char="ü"/>
            </a:pPr>
            <a:r>
              <a:rPr lang="fa-IR" b="1" dirty="0" smtClean="0">
                <a:cs typeface="B Nazanin" pitchFamily="2" charset="-78"/>
              </a:rPr>
              <a:t>انعقاد قرارداد تكميل واحد يكم نيروگاه اتمي بوشهر به ظرفيت 1000 مگاوات مابين سازمان انرژي اتمي ايران و پيمانكار روسي در دي‌ماه 1373، </a:t>
            </a:r>
            <a:r>
              <a:rPr lang="fa-IR" b="1" dirty="0">
                <a:cs typeface="B Nazanin" pitchFamily="2" charset="-78"/>
              </a:rPr>
              <a:t>براساس موافقتنامه </a:t>
            </a:r>
            <a:r>
              <a:rPr lang="fa-IR" b="1" dirty="0" smtClean="0">
                <a:cs typeface="B Nazanin" pitchFamily="2" charset="-78"/>
              </a:rPr>
              <a:t>همكاري‌هاي صلح‌اميز هسته‌اي بين </a:t>
            </a:r>
            <a:r>
              <a:rPr lang="fa-IR" b="1" dirty="0">
                <a:cs typeface="B Nazanin" pitchFamily="2" charset="-78"/>
              </a:rPr>
              <a:t>دولتهاي ايران و روسيه، </a:t>
            </a:r>
            <a:endParaRPr lang="fa-IR" b="1" dirty="0" smtClean="0">
              <a:cs typeface="B Nazanin" pitchFamily="2" charset="-78"/>
            </a:endParaRPr>
          </a:p>
          <a:p>
            <a:pPr marL="266700" lvl="1" indent="-266700" algn="just" rtl="1">
              <a:spcAft>
                <a:spcPts val="600"/>
              </a:spcAft>
              <a:buFont typeface="Wingdings" pitchFamily="2" charset="2"/>
              <a:buChar char="ü"/>
            </a:pPr>
            <a:r>
              <a:rPr lang="fa-IR" b="1" dirty="0" smtClean="0">
                <a:cs typeface="B Nazanin" pitchFamily="2" charset="-78"/>
              </a:rPr>
              <a:t>شروع عمليات </a:t>
            </a:r>
            <a:r>
              <a:rPr lang="fa-IR" b="1" dirty="0">
                <a:cs typeface="B Nazanin" pitchFamily="2" charset="-78"/>
              </a:rPr>
              <a:t>اجرايي تكميل واحد يكم </a:t>
            </a:r>
            <a:r>
              <a:rPr lang="fa-IR" b="1" dirty="0" smtClean="0">
                <a:cs typeface="B Nazanin" pitchFamily="2" charset="-78"/>
              </a:rPr>
              <a:t>نيروگاه اتمي بوشهر، سال 1377،</a:t>
            </a:r>
          </a:p>
          <a:p>
            <a:pPr marL="266700" lvl="1" indent="-266700" algn="just" rtl="1">
              <a:spcAft>
                <a:spcPts val="600"/>
              </a:spcAft>
              <a:buFont typeface="Wingdings" pitchFamily="2" charset="2"/>
              <a:buChar char="ü"/>
            </a:pPr>
            <a:r>
              <a:rPr lang="fa-IR" b="1" dirty="0" smtClean="0">
                <a:cs typeface="B Nazanin" pitchFamily="2" charset="-78"/>
              </a:rPr>
              <a:t>انجام بيش از 95 درصد كارهاي ساختماني شامل تكميل ساختمانهاي موجود و احداث ساختمانهاي جديد توسط شركتهاي ايراني، </a:t>
            </a:r>
          </a:p>
          <a:p>
            <a:pPr marL="266700" lvl="1" indent="-266700" algn="just" rtl="1">
              <a:spcAft>
                <a:spcPts val="600"/>
              </a:spcAft>
              <a:buFont typeface="Wingdings" pitchFamily="2" charset="2"/>
              <a:buChar char="ü"/>
            </a:pPr>
            <a:r>
              <a:rPr lang="fa-IR" b="1" dirty="0">
                <a:cs typeface="B Nazanin" pitchFamily="2" charset="-78"/>
              </a:rPr>
              <a:t>تأمين </a:t>
            </a:r>
            <a:r>
              <a:rPr lang="fa-IR" b="1" dirty="0" smtClean="0">
                <a:cs typeface="B Nazanin" pitchFamily="2" charset="-78"/>
              </a:rPr>
              <a:t>حدود 10 هزار تن از تجهيزات كلاس 4 ايمني از داخل كشور،</a:t>
            </a:r>
          </a:p>
          <a:p>
            <a:pPr marL="266700" lvl="1" indent="-266700" algn="just" rtl="1">
              <a:spcAft>
                <a:spcPts val="600"/>
              </a:spcAft>
              <a:buFont typeface="Wingdings" pitchFamily="2" charset="2"/>
              <a:buChar char="ü"/>
            </a:pPr>
            <a:r>
              <a:rPr lang="fa-IR" b="1" dirty="0" smtClean="0">
                <a:cs typeface="B Nazanin" pitchFamily="2" charset="-78"/>
              </a:rPr>
              <a:t>آغاز </a:t>
            </a:r>
            <a:r>
              <a:rPr lang="fa-IR" b="1" dirty="0">
                <a:cs typeface="B Nazanin" pitchFamily="2" charset="-78"/>
              </a:rPr>
              <a:t>تست </a:t>
            </a:r>
            <a:r>
              <a:rPr lang="fa-IR" b="1" dirty="0" smtClean="0">
                <a:cs typeface="B Nazanin" pitchFamily="2" charset="-78"/>
              </a:rPr>
              <a:t>تجهيزات و راه‌اندازي نيروگاه، </a:t>
            </a:r>
            <a:r>
              <a:rPr lang="fa-IR" b="1" dirty="0">
                <a:cs typeface="B Nazanin" pitchFamily="2" charset="-78"/>
              </a:rPr>
              <a:t>از </a:t>
            </a:r>
            <a:r>
              <a:rPr lang="fa-IR" b="1" dirty="0" smtClean="0">
                <a:cs typeface="B Nazanin" pitchFamily="2" charset="-78"/>
              </a:rPr>
              <a:t>اواخر </a:t>
            </a:r>
            <a:r>
              <a:rPr lang="fa-IR" b="1" dirty="0">
                <a:cs typeface="B Nazanin" pitchFamily="2" charset="-78"/>
              </a:rPr>
              <a:t>سال </a:t>
            </a:r>
            <a:r>
              <a:rPr lang="fa-IR" b="1" dirty="0" smtClean="0">
                <a:cs typeface="B Nazanin" pitchFamily="2" charset="-78"/>
              </a:rPr>
              <a:t>1388، </a:t>
            </a:r>
          </a:p>
          <a:p>
            <a:pPr marL="266700" lvl="1" indent="-266700" algn="just" rtl="1">
              <a:spcAft>
                <a:spcPts val="600"/>
              </a:spcAft>
              <a:buFont typeface="Wingdings" pitchFamily="2" charset="2"/>
              <a:buChar char="ü"/>
            </a:pPr>
            <a:r>
              <a:rPr lang="fa-IR" b="1" dirty="0">
                <a:solidFill>
                  <a:srgbClr val="FF0000"/>
                </a:solidFill>
                <a:cs typeface="B Nazanin" pitchFamily="2" charset="-78"/>
              </a:rPr>
              <a:t>بحراني </a:t>
            </a:r>
            <a:r>
              <a:rPr lang="fa-IR" b="1" dirty="0" smtClean="0">
                <a:solidFill>
                  <a:srgbClr val="FF0000"/>
                </a:solidFill>
                <a:cs typeface="B Nazanin" pitchFamily="2" charset="-78"/>
              </a:rPr>
              <a:t>شدن راكتور، ارديبهشت 1390،</a:t>
            </a:r>
          </a:p>
          <a:p>
            <a:pPr marL="266700" lvl="1" indent="-266700" algn="just" rtl="1">
              <a:spcAft>
                <a:spcPts val="600"/>
              </a:spcAft>
              <a:buFont typeface="Wingdings" pitchFamily="2" charset="2"/>
              <a:buChar char="ü"/>
            </a:pPr>
            <a:r>
              <a:rPr lang="fa-IR" b="1" dirty="0" smtClean="0">
                <a:solidFill>
                  <a:schemeClr val="tx2"/>
                </a:solidFill>
                <a:cs typeface="B Nazanin" pitchFamily="2" charset="-78"/>
              </a:rPr>
              <a:t>اولين اتصال به شبكه برق سراسري، 12 شهريور ماه 1390،</a:t>
            </a:r>
          </a:p>
          <a:p>
            <a:pPr marL="266700" lvl="1" indent="-266700" algn="just" rtl="1">
              <a:spcAft>
                <a:spcPts val="600"/>
              </a:spcAft>
              <a:buFont typeface="Wingdings" pitchFamily="2" charset="2"/>
              <a:buChar char="ü"/>
            </a:pPr>
            <a:r>
              <a:rPr lang="fa-IR" b="1" dirty="0" smtClean="0">
                <a:solidFill>
                  <a:srgbClr val="00B050"/>
                </a:solidFill>
                <a:cs typeface="B Nazanin" pitchFamily="2" charset="-78"/>
              </a:rPr>
              <a:t>رسيدن به 100 درصد قدرت، 9 شهريور 1391،</a:t>
            </a:r>
          </a:p>
          <a:p>
            <a:pPr marL="0" lvl="1" algn="just" rtl="1">
              <a:spcAft>
                <a:spcPts val="600"/>
              </a:spcAft>
              <a:buFont typeface="Wingdings" pitchFamily="2" charset="2"/>
              <a:buChar char="ü"/>
            </a:pPr>
            <a:r>
              <a:rPr lang="fa-IR" b="1" dirty="0" smtClean="0">
                <a:cs typeface="B Nazanin" pitchFamily="2" charset="-78"/>
              </a:rPr>
              <a:t>   تحويل واحد به بهره‌برداري ايراني و توليد تجاري، 2 مهرماه 1392،</a:t>
            </a:r>
          </a:p>
          <a:p>
            <a:pPr marL="0" lvl="1" algn="just" rtl="1">
              <a:spcAft>
                <a:spcPts val="600"/>
              </a:spcAft>
              <a:buFont typeface="Wingdings" pitchFamily="2" charset="2"/>
              <a:buChar char="ü"/>
            </a:pPr>
            <a:r>
              <a:rPr lang="fa-IR" b="1" dirty="0" smtClean="0">
                <a:solidFill>
                  <a:srgbClr val="FF0000"/>
                </a:solidFill>
                <a:cs typeface="B Nazanin" pitchFamily="2" charset="-78"/>
              </a:rPr>
              <a:t>   تحویل دائم اردیبهشت ماه 1395</a:t>
            </a:r>
          </a:p>
        </p:txBody>
      </p:sp>
      <p:cxnSp>
        <p:nvCxnSpPr>
          <p:cNvPr id="5" name="Straight Connector 4"/>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6" name="Picture 5" descr="NPPD.jpg"/>
          <p:cNvPicPr>
            <a:picLocks noChangeAspect="1"/>
          </p:cNvPicPr>
          <p:nvPr/>
        </p:nvPicPr>
        <p:blipFill>
          <a:blip r:embed="rId2" cstate="print"/>
          <a:stretch>
            <a:fillRect/>
          </a:stretch>
        </p:blipFill>
        <p:spPr>
          <a:xfrm>
            <a:off x="312036" y="173985"/>
            <a:ext cx="1130575" cy="653671"/>
          </a:xfrm>
          <a:prstGeom prst="rect">
            <a:avLst/>
          </a:prstGeom>
        </p:spPr>
      </p:pic>
    </p:spTree>
    <p:extLst>
      <p:ext uri="{BB962C8B-B14F-4D97-AF65-F5344CB8AC3E}">
        <p14:creationId xmlns:p14="http://schemas.microsoft.com/office/powerpoint/2010/main" val="1064405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295400" y="137584"/>
            <a:ext cx="7572202" cy="548216"/>
          </a:xfrm>
        </p:spPr>
        <p:txBody>
          <a:bodyPr>
            <a:normAutofit/>
          </a:bodyPr>
          <a:lstStyle/>
          <a:p>
            <a:pPr rtl="1"/>
            <a:r>
              <a:rPr lang="fa-IR" sz="2200" b="1" dirty="0">
                <a:solidFill>
                  <a:schemeClr val="tx2"/>
                </a:solidFill>
                <a:latin typeface="+mn-lt"/>
                <a:ea typeface="Calibri"/>
                <a:cs typeface="B Titr" pitchFamily="2" charset="-78"/>
              </a:rPr>
              <a:t>تاريخچه واحد يكم نيروگاه اتمي بوشهر</a:t>
            </a:r>
            <a:endParaRPr lang="en-US" sz="2200" b="1" dirty="0">
              <a:solidFill>
                <a:schemeClr val="tx2"/>
              </a:solidFill>
              <a:latin typeface="+mn-lt"/>
              <a:ea typeface="Calibri"/>
              <a:cs typeface="B Titr" pitchFamily="2" charset="-78"/>
            </a:endParaRPr>
          </a:p>
        </p:txBody>
      </p:sp>
      <p:cxnSp>
        <p:nvCxnSpPr>
          <p:cNvPr id="5" name="Straight Connector 4"/>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6" name="Picture 5" descr="NPPD.jpg"/>
          <p:cNvPicPr>
            <a:picLocks noChangeAspect="1"/>
          </p:cNvPicPr>
          <p:nvPr/>
        </p:nvPicPr>
        <p:blipFill>
          <a:blip r:embed="rId2" cstate="print"/>
          <a:stretch>
            <a:fillRect/>
          </a:stretch>
        </p:blipFill>
        <p:spPr>
          <a:xfrm>
            <a:off x="312036" y="173985"/>
            <a:ext cx="1130575" cy="65367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38787778"/>
              </p:ext>
            </p:extLst>
          </p:nvPr>
        </p:nvGraphicFramePr>
        <p:xfrm>
          <a:off x="877323" y="1143000"/>
          <a:ext cx="8190477" cy="5280050"/>
        </p:xfrm>
        <a:graphic>
          <a:graphicData uri="http://schemas.openxmlformats.org/drawingml/2006/table">
            <a:tbl>
              <a:tblPr rtl="1" firstRow="1" firstCol="1" bandRow="1"/>
              <a:tblGrid>
                <a:gridCol w="576626"/>
                <a:gridCol w="3672246"/>
                <a:gridCol w="3941605"/>
              </a:tblGrid>
              <a:tr h="596838">
                <a:tc>
                  <a:txBody>
                    <a:bodyPr/>
                    <a:lstStyle/>
                    <a:p>
                      <a:pPr algn="r" rtl="1">
                        <a:lnSpc>
                          <a:spcPct val="115000"/>
                        </a:lnSpc>
                        <a:spcAft>
                          <a:spcPts val="0"/>
                        </a:spcAft>
                      </a:pPr>
                      <a:r>
                        <a:rPr lang="fa-IR" sz="1800" b="1" dirty="0">
                          <a:effectLst/>
                          <a:latin typeface="Calibri"/>
                          <a:ea typeface="Calibri"/>
                          <a:cs typeface="B Mitra"/>
                        </a:rPr>
                        <a:t>رديف</a:t>
                      </a:r>
                      <a:endParaRPr lang="en-US" sz="2400" dirty="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fa-IR" sz="1800" b="1" dirty="0">
                          <a:effectLst/>
                          <a:latin typeface="Calibri"/>
                          <a:ea typeface="Calibri"/>
                          <a:cs typeface="B Mitra"/>
                        </a:rPr>
                        <a:t>شرح فعاليت</a:t>
                      </a:r>
                      <a:endParaRPr lang="en-US" sz="24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fa-IR" sz="1800" b="1" dirty="0">
                          <a:effectLst/>
                          <a:latin typeface="Calibri"/>
                          <a:ea typeface="Calibri"/>
                          <a:cs typeface="B Mitra"/>
                        </a:rPr>
                        <a:t>تاريخ انجام</a:t>
                      </a:r>
                      <a:endParaRPr lang="en-US" sz="24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solidFill>
                      <a:srgbClr val="DBE5F1"/>
                    </a:solidFill>
                  </a:tcPr>
                </a:tc>
              </a:tr>
              <a:tr h="367617">
                <a:tc>
                  <a:txBody>
                    <a:bodyPr/>
                    <a:lstStyle/>
                    <a:p>
                      <a:pPr algn="ctr" rtl="1">
                        <a:lnSpc>
                          <a:spcPct val="115000"/>
                        </a:lnSpc>
                        <a:spcAft>
                          <a:spcPts val="0"/>
                        </a:spcAft>
                      </a:pPr>
                      <a:r>
                        <a:rPr lang="fa-IR" sz="1400">
                          <a:effectLst/>
                          <a:latin typeface="Calibri"/>
                          <a:ea typeface="Calibri"/>
                          <a:cs typeface="B Mitra"/>
                        </a:rPr>
                        <a:t>1</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Calibri"/>
                          <a:ea typeface="Calibri"/>
                          <a:cs typeface="B Mitra"/>
                        </a:rPr>
                        <a:t>ورود سوخت اصلي</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Calibri"/>
                          <a:ea typeface="Calibri"/>
                          <a:cs typeface="B Mitra"/>
                        </a:rPr>
                        <a:t>اولين محموله 26 آذر 1386 و آخرين محموله 9 بهمن 1386</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a:effectLst/>
                          <a:latin typeface="Calibri"/>
                          <a:ea typeface="Calibri"/>
                          <a:cs typeface="B Mitra"/>
                        </a:rPr>
                        <a:t>2</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Calibri"/>
                          <a:ea typeface="Calibri"/>
                          <a:cs typeface="B Mitra"/>
                        </a:rPr>
                        <a:t>ورود سوخت مجازي به سايت</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Calibri"/>
                          <a:ea typeface="Calibri"/>
                          <a:cs typeface="B Mitra"/>
                        </a:rPr>
                        <a:t>آذر ماه 1387</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56522">
                <a:tc>
                  <a:txBody>
                    <a:bodyPr/>
                    <a:lstStyle/>
                    <a:p>
                      <a:pPr algn="ctr" rtl="1">
                        <a:lnSpc>
                          <a:spcPct val="115000"/>
                        </a:lnSpc>
                        <a:spcAft>
                          <a:spcPts val="0"/>
                        </a:spcAft>
                      </a:pPr>
                      <a:r>
                        <a:rPr lang="fa-IR" sz="1400">
                          <a:effectLst/>
                          <a:latin typeface="Calibri"/>
                          <a:ea typeface="Calibri"/>
                          <a:cs typeface="B Mitra"/>
                        </a:rPr>
                        <a:t>3</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Calibri"/>
                          <a:ea typeface="Calibri"/>
                          <a:cs typeface="B Mitra"/>
                        </a:rPr>
                        <a:t>سوخت‌گذاري مجازي</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Calibri"/>
                          <a:ea typeface="Calibri"/>
                          <a:cs typeface="B Mitra"/>
                        </a:rPr>
                        <a:t>در تاريخ 19 بهمن 1387 آغاز و در 27 ارديبهشت 1388 پايان يافت.</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a:effectLst/>
                          <a:latin typeface="Calibri"/>
                          <a:ea typeface="Calibri"/>
                          <a:cs typeface="B Mitra"/>
                        </a:rPr>
                        <a:t>4</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Calibri"/>
                          <a:ea typeface="Calibri"/>
                          <a:cs typeface="B Mitra"/>
                        </a:rPr>
                        <a:t>انجام تست 250 بار</a:t>
                      </a:r>
                      <a:r>
                        <a:rPr lang="fa-IR" sz="2000" dirty="0">
                          <a:effectLst/>
                          <a:latin typeface="Calibri"/>
                          <a:ea typeface="Calibri"/>
                          <a:cs typeface="Times New Roman"/>
                        </a:rPr>
                        <a:t> </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Calibri"/>
                          <a:ea typeface="Calibri"/>
                          <a:cs typeface="B Mitra"/>
                        </a:rPr>
                        <a:t>3 آذر</a:t>
                      </a:r>
                      <a:r>
                        <a:rPr lang="fa-IR" sz="1800">
                          <a:effectLst/>
                          <a:latin typeface="Calibri"/>
                          <a:ea typeface="Calibri"/>
                          <a:cs typeface="Times New Roman"/>
                        </a:rPr>
                        <a:t> </a:t>
                      </a:r>
                      <a:r>
                        <a:rPr lang="fa-IR" sz="1800">
                          <a:effectLst/>
                          <a:latin typeface="Calibri"/>
                          <a:ea typeface="Calibri"/>
                          <a:cs typeface="B Mitra"/>
                        </a:rPr>
                        <a:t> 1388 </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a:effectLst/>
                          <a:latin typeface="Calibri"/>
                          <a:ea typeface="Calibri"/>
                          <a:cs typeface="B Mitra"/>
                        </a:rPr>
                        <a:t>5</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Calibri"/>
                          <a:ea typeface="Calibri"/>
                          <a:cs typeface="B Mitra"/>
                        </a:rPr>
                        <a:t>انجام تست 110 بار</a:t>
                      </a:r>
                      <a:r>
                        <a:rPr lang="fa-IR" sz="2000" dirty="0">
                          <a:effectLst/>
                          <a:latin typeface="Calibri"/>
                          <a:ea typeface="Calibri"/>
                          <a:cs typeface="Times New Roman"/>
                        </a:rPr>
                        <a:t> </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Calibri"/>
                          <a:ea typeface="Calibri"/>
                          <a:cs typeface="B Mitra"/>
                        </a:rPr>
                        <a:t>16 دي 1388 </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a:effectLst/>
                          <a:latin typeface="Calibri"/>
                          <a:ea typeface="Calibri"/>
                          <a:cs typeface="B Mitra"/>
                        </a:rPr>
                        <a:t>6</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Calibri"/>
                          <a:ea typeface="Calibri"/>
                          <a:cs typeface="B Mitra"/>
                        </a:rPr>
                        <a:t>شروع تست </a:t>
                      </a:r>
                      <a:r>
                        <a:rPr lang="en-US" sz="1400" dirty="0">
                          <a:effectLst/>
                          <a:latin typeface="Times New Roman"/>
                          <a:ea typeface="Calibri"/>
                          <a:cs typeface="B Mitra"/>
                        </a:rPr>
                        <a:t>Hot-Run</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Calibri"/>
                          <a:ea typeface="Calibri"/>
                          <a:cs typeface="B Mitra"/>
                        </a:rPr>
                        <a:t>15 فروردين 1389</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a:effectLst/>
                          <a:latin typeface="Calibri"/>
                          <a:ea typeface="Calibri"/>
                          <a:cs typeface="B Mitra"/>
                        </a:rPr>
                        <a:t>7</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Times New Roman"/>
                          <a:ea typeface="Times New Roman"/>
                          <a:cs typeface="B Mitra"/>
                        </a:rPr>
                        <a:t>بحرانی شدن راکتور</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Times New Roman"/>
                          <a:ea typeface="Times New Roman"/>
                          <a:cs typeface="B Mitra"/>
                        </a:rPr>
                        <a:t>اردیبهشت 1390</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a:effectLst/>
                          <a:latin typeface="Calibri"/>
                          <a:ea typeface="Calibri"/>
                          <a:cs typeface="B Mitra"/>
                        </a:rPr>
                        <a:t>8</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Times New Roman"/>
                          <a:ea typeface="Times New Roman"/>
                          <a:cs typeface="B Mitra"/>
                        </a:rPr>
                        <a:t>اولین اتصال به شبکه برق</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Times New Roman"/>
                          <a:ea typeface="Times New Roman"/>
                          <a:cs typeface="B Mitra"/>
                        </a:rPr>
                        <a:t>شهریور 1390</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a:effectLst/>
                          <a:latin typeface="Calibri"/>
                          <a:ea typeface="Calibri"/>
                          <a:cs typeface="B Mitra"/>
                        </a:rPr>
                        <a:t>9</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Times New Roman"/>
                          <a:ea typeface="Times New Roman"/>
                          <a:cs typeface="B Mitra"/>
                        </a:rPr>
                        <a:t>توليد برق با 90 درصد ظرفيت نامي (850 مگاوات)</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Times New Roman"/>
                          <a:ea typeface="Times New Roman"/>
                          <a:cs typeface="B Mitra"/>
                        </a:rPr>
                        <a:t>10</a:t>
                      </a:r>
                      <a:r>
                        <a:rPr lang="ru-RU" sz="1800">
                          <a:effectLst/>
                          <a:latin typeface="Times New Roman"/>
                          <a:ea typeface="Times New Roman"/>
                          <a:cs typeface="B Mitra"/>
                        </a:rPr>
                        <a:t>-</a:t>
                      </a:r>
                      <a:r>
                        <a:rPr lang="fa-IR" sz="1800">
                          <a:effectLst/>
                          <a:latin typeface="Times New Roman"/>
                          <a:ea typeface="Times New Roman"/>
                          <a:cs typeface="B Mitra"/>
                        </a:rPr>
                        <a:t>9</a:t>
                      </a:r>
                      <a:r>
                        <a:rPr lang="fa-IR" sz="1800">
                          <a:effectLst/>
                          <a:latin typeface="Calibri"/>
                          <a:ea typeface="Times New Roman"/>
                          <a:cs typeface="Times New Roman"/>
                        </a:rPr>
                        <a:t> </a:t>
                      </a:r>
                      <a:r>
                        <a:rPr lang="fa-IR" sz="1800">
                          <a:effectLst/>
                          <a:latin typeface="Times New Roman"/>
                          <a:ea typeface="Times New Roman"/>
                          <a:cs typeface="B Mitra"/>
                        </a:rPr>
                        <a:t>ارديبهشت 1391</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a:effectLst/>
                          <a:latin typeface="Calibri"/>
                          <a:ea typeface="Calibri"/>
                          <a:cs typeface="Mitra"/>
                        </a:rPr>
                        <a:t>10</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Times New Roman"/>
                          <a:ea typeface="Calibri"/>
                          <a:cs typeface="B Mitra"/>
                        </a:rPr>
                        <a:t>دستيابي به توان 1000 مگاوات</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Times New Roman"/>
                          <a:ea typeface="Calibri"/>
                          <a:cs typeface="B Mitra"/>
                        </a:rPr>
                        <a:t>9 شهريور 1391</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7617">
                <a:tc>
                  <a:txBody>
                    <a:bodyPr/>
                    <a:lstStyle/>
                    <a:p>
                      <a:pPr algn="ctr" rtl="1">
                        <a:lnSpc>
                          <a:spcPct val="115000"/>
                        </a:lnSpc>
                        <a:spcAft>
                          <a:spcPts val="0"/>
                        </a:spcAft>
                      </a:pPr>
                      <a:r>
                        <a:rPr lang="fa-IR" sz="1400" dirty="0">
                          <a:effectLst/>
                          <a:latin typeface="Calibri"/>
                          <a:ea typeface="Calibri"/>
                          <a:cs typeface="Mitra"/>
                        </a:rPr>
                        <a:t>11</a:t>
                      </a:r>
                      <a:endParaRPr lang="en-US" sz="1800" dirty="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Times New Roman"/>
                          <a:ea typeface="Calibri"/>
                          <a:cs typeface="B Mitra"/>
                        </a:rPr>
                        <a:t>تحویل موقت واحد</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a:effectLst/>
                          <a:latin typeface="Times New Roman"/>
                          <a:ea typeface="Calibri"/>
                          <a:cs typeface="B Mitra"/>
                        </a:rPr>
                        <a:t>مهرماه 1392</a:t>
                      </a:r>
                      <a:endParaRPr lang="en-US" sz="180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28261">
                <a:tc>
                  <a:txBody>
                    <a:bodyPr/>
                    <a:lstStyle/>
                    <a:p>
                      <a:pPr algn="ctr" rtl="1">
                        <a:lnSpc>
                          <a:spcPct val="115000"/>
                        </a:lnSpc>
                        <a:spcAft>
                          <a:spcPts val="0"/>
                        </a:spcAft>
                      </a:pPr>
                      <a:r>
                        <a:rPr lang="fa-IR" sz="1800">
                          <a:effectLst/>
                          <a:latin typeface="Times New Roman"/>
                          <a:ea typeface="Calibri"/>
                          <a:cs typeface="B Mitra"/>
                        </a:rPr>
                        <a:t>12</a:t>
                      </a:r>
                      <a:endParaRPr lang="en-US" sz="1800">
                        <a:effectLst/>
                        <a:latin typeface="Calibri"/>
                        <a:ea typeface="Calibri"/>
                        <a:cs typeface="Arial"/>
                      </a:endParaRPr>
                    </a:p>
                  </a:txBody>
                  <a:tcPr marL="68580" marR="68580" marT="0" marB="0" anchor="ctr">
                    <a:lnL w="19050" cap="flat" cmpd="dbl"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2000" dirty="0">
                          <a:effectLst/>
                          <a:latin typeface="Times New Roman"/>
                          <a:ea typeface="Calibri"/>
                          <a:cs typeface="B Mitra"/>
                        </a:rPr>
                        <a:t>تحویل دائم</a:t>
                      </a:r>
                      <a:endParaRPr lang="en-US" sz="20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fa-IR" sz="1800" dirty="0">
                          <a:effectLst/>
                          <a:latin typeface="Times New Roman"/>
                          <a:ea typeface="Calibri"/>
                          <a:cs typeface="B Mitra"/>
                        </a:rPr>
                        <a:t>اردیبهشت 1395</a:t>
                      </a:r>
                      <a:endParaRPr lang="en-US" sz="1800" dirty="0">
                        <a:effectLst/>
                        <a:latin typeface="Calibri"/>
                        <a:ea typeface="Calibri"/>
                        <a:cs typeface="Arial"/>
                      </a:endParaRPr>
                    </a:p>
                  </a:txBody>
                  <a:tcPr marL="68580" marR="68580" marT="0" marB="0" anchor="ctr">
                    <a:lnL w="12700" cap="flat" cmpd="sng" algn="ctr">
                      <a:solidFill>
                        <a:srgbClr val="4F81BD"/>
                      </a:solidFill>
                      <a:prstDash val="solid"/>
                      <a:round/>
                      <a:headEnd type="none" w="med" len="med"/>
                      <a:tailEnd type="none" w="med" len="med"/>
                    </a:lnL>
                    <a:lnR w="19050" cap="flat" cmpd="dbl"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981200" y="762000"/>
            <a:ext cx="678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Tahoma" pitchFamily="34" charset="0"/>
                <a:ea typeface="Calibri" pitchFamily="34" charset="0"/>
                <a:cs typeface="B Nazanin" pitchFamily="2" charset="-78"/>
              </a:rPr>
              <a:t>برخی از وقایع کلیدی و مهم تکمیل و بهره برداری از واحد یکم نیروگاه اتمی بوشهر </a:t>
            </a:r>
            <a:endParaRPr kumimoji="0" lang="en-US" sz="1000"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2009916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65" y="819236"/>
            <a:ext cx="7566841" cy="588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Content Placeholder 3"/>
          <p:cNvSpPr>
            <a:spLocks noGrp="1"/>
          </p:cNvSpPr>
          <p:nvPr>
            <p:ph sz="half" idx="2"/>
          </p:nvPr>
        </p:nvSpPr>
        <p:spPr>
          <a:xfrm>
            <a:off x="282722" y="1124748"/>
            <a:ext cx="9049005" cy="4111625"/>
          </a:xfrm>
        </p:spPr>
        <p:txBody>
          <a:bodyPr>
            <a:normAutofit/>
          </a:bodyPr>
          <a:lstStyle/>
          <a:p>
            <a:pPr algn="just" rtl="1">
              <a:lnSpc>
                <a:spcPct val="160000"/>
              </a:lnSpc>
            </a:pPr>
            <a:r>
              <a:rPr lang="fa-IR" dirty="0">
                <a:solidFill>
                  <a:srgbClr val="002060"/>
                </a:solidFill>
                <a:cs typeface="B Titr" pitchFamily="2" charset="-78"/>
              </a:rPr>
              <a:t>مدار اول – برداشت حرارت ناشی از شکافت سوخت در راکتور </a:t>
            </a:r>
          </a:p>
          <a:p>
            <a:pPr algn="just" rtl="1">
              <a:lnSpc>
                <a:spcPct val="160000"/>
              </a:lnSpc>
            </a:pPr>
            <a:r>
              <a:rPr lang="fa-IR" dirty="0">
                <a:solidFill>
                  <a:schemeClr val="accent6">
                    <a:lumMod val="50000"/>
                  </a:schemeClr>
                </a:solidFill>
                <a:cs typeface="B Titr" pitchFamily="2" charset="-78"/>
              </a:rPr>
              <a:t>مدار دوم – سیکل آب و بخار</a:t>
            </a:r>
          </a:p>
          <a:p>
            <a:pPr algn="just" rtl="1">
              <a:lnSpc>
                <a:spcPct val="160000"/>
              </a:lnSpc>
            </a:pPr>
            <a:r>
              <a:rPr lang="fa-IR" dirty="0">
                <a:solidFill>
                  <a:srgbClr val="00B050"/>
                </a:solidFill>
                <a:cs typeface="B Titr" pitchFamily="2" charset="-78"/>
              </a:rPr>
              <a:t>مدار سوم – </a:t>
            </a:r>
            <a:r>
              <a:rPr lang="fa-IR" dirty="0" smtClean="0">
                <a:solidFill>
                  <a:srgbClr val="00B050"/>
                </a:solidFill>
                <a:cs typeface="B Titr" pitchFamily="2" charset="-78"/>
              </a:rPr>
              <a:t>سیکل آب </a:t>
            </a:r>
            <a:r>
              <a:rPr lang="fa-IR" dirty="0">
                <a:solidFill>
                  <a:srgbClr val="00B050"/>
                </a:solidFill>
                <a:cs typeface="B Titr" pitchFamily="2" charset="-78"/>
              </a:rPr>
              <a:t>خنک کننده</a:t>
            </a:r>
          </a:p>
        </p:txBody>
      </p:sp>
      <p:sp>
        <p:nvSpPr>
          <p:cNvPr id="21507" name="Title 1"/>
          <p:cNvSpPr>
            <a:spLocks noGrp="1"/>
          </p:cNvSpPr>
          <p:nvPr>
            <p:ph type="title"/>
          </p:nvPr>
        </p:nvSpPr>
        <p:spPr>
          <a:xfrm>
            <a:off x="1471924" y="70434"/>
            <a:ext cx="7099300" cy="563563"/>
          </a:xfrm>
        </p:spPr>
        <p:txBody>
          <a:bodyPr>
            <a:noAutofit/>
          </a:bodyPr>
          <a:lstStyle/>
          <a:p>
            <a:pPr rtl="1"/>
            <a:r>
              <a:rPr lang="fa-IR" sz="2200" b="1" dirty="0">
                <a:solidFill>
                  <a:schemeClr val="tx2"/>
                </a:solidFill>
                <a:latin typeface="+mn-lt"/>
                <a:ea typeface="Calibri"/>
                <a:cs typeface="B Titr" pitchFamily="2" charset="-78"/>
              </a:rPr>
              <a:t>فرآیند تولید برق در نیروگاه اتمی بوشهر</a:t>
            </a:r>
          </a:p>
        </p:txBody>
      </p:sp>
      <p:cxnSp>
        <p:nvCxnSpPr>
          <p:cNvPr id="6" name="Straight Connector 5"/>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7" name="Picture 6" descr="NPPD.jpg"/>
          <p:cNvPicPr>
            <a:picLocks noChangeAspect="1"/>
          </p:cNvPicPr>
          <p:nvPr/>
        </p:nvPicPr>
        <p:blipFill>
          <a:blip r:embed="rId3" cstate="print"/>
          <a:stretch>
            <a:fillRect/>
          </a:stretch>
        </p:blipFill>
        <p:spPr>
          <a:xfrm>
            <a:off x="312036" y="173985"/>
            <a:ext cx="1130575" cy="653671"/>
          </a:xfrm>
          <a:prstGeom prst="rect">
            <a:avLst/>
          </a:prstGeom>
        </p:spPr>
      </p:pic>
    </p:spTree>
    <p:extLst>
      <p:ext uri="{BB962C8B-B14F-4D97-AF65-F5344CB8AC3E}">
        <p14:creationId xmlns:p14="http://schemas.microsoft.com/office/powerpoint/2010/main" val="2463156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PressurizedWaterReactor"/>
          <p:cNvPicPr>
            <a:picLocks noGrp="1" noChangeAspect="1" noChangeArrowheads="1" noCrop="1"/>
          </p:cNvPicPr>
          <p:nvPr>
            <p:ph/>
          </p:nvPr>
        </p:nvPicPr>
        <p:blipFill>
          <a:blip r:embed="rId2">
            <a:extLst>
              <a:ext uri="{28A0092B-C50C-407E-A947-70E740481C1C}">
                <a14:useLocalDpi xmlns:a14="http://schemas.microsoft.com/office/drawing/2010/main" val="0"/>
              </a:ext>
            </a:extLst>
          </a:blip>
          <a:srcRect/>
          <a:stretch>
            <a:fillRect/>
          </a:stretch>
        </p:blipFill>
        <p:spPr>
          <a:xfrm>
            <a:off x="0" y="914400"/>
            <a:ext cx="9906000" cy="4724400"/>
          </a:xfrm>
          <a:noFill/>
        </p:spPr>
      </p:pic>
      <p:sp>
        <p:nvSpPr>
          <p:cNvPr id="3" name="Title 1"/>
          <p:cNvSpPr txBox="1">
            <a:spLocks/>
          </p:cNvSpPr>
          <p:nvPr/>
        </p:nvSpPr>
        <p:spPr>
          <a:xfrm>
            <a:off x="1471924" y="198437"/>
            <a:ext cx="7099300" cy="563563"/>
          </a:xfrm>
          <a:prstGeom prst="rect">
            <a:avLst/>
          </a:prstGeom>
        </p:spPr>
        <p:txBody>
          <a:bodyPr vert="horz" lIns="77925" tIns="38963" rIns="77925" bIns="38963" rtlCol="1">
            <a:noAutofit/>
          </a:bodyPr>
          <a:lstStyle>
            <a:lvl1pPr marL="292219" indent="-292219" algn="r" defTabSz="779252" rtl="1"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r" defTabSz="779252"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r" defTabSz="779252"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ctr">
              <a:buNone/>
            </a:pPr>
            <a:r>
              <a:rPr lang="fa-IR" sz="2200" b="1" dirty="0">
                <a:solidFill>
                  <a:schemeClr val="tx2"/>
                </a:solidFill>
                <a:ea typeface="Calibri"/>
                <a:cs typeface="B Titr" pitchFamily="2" charset="-78"/>
              </a:rPr>
              <a:t>فرآیند تولید برق در نیروگاه اتمی بوشهر</a:t>
            </a:r>
          </a:p>
        </p:txBody>
      </p:sp>
      <p:cxnSp>
        <p:nvCxnSpPr>
          <p:cNvPr id="4" name="Straight Connector 3"/>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5" name="Picture 4" descr="NPPD.jpg"/>
          <p:cNvPicPr>
            <a:picLocks noChangeAspect="1"/>
          </p:cNvPicPr>
          <p:nvPr/>
        </p:nvPicPr>
        <p:blipFill>
          <a:blip r:embed="rId3" cstate="print"/>
          <a:stretch>
            <a:fillRect/>
          </a:stretch>
        </p:blipFill>
        <p:spPr>
          <a:xfrm>
            <a:off x="312036" y="173985"/>
            <a:ext cx="1130575" cy="653671"/>
          </a:xfrm>
          <a:prstGeom prst="rect">
            <a:avLst/>
          </a:prstGeom>
        </p:spPr>
      </p:pic>
    </p:spTree>
    <p:extLst>
      <p:ext uri="{BB962C8B-B14F-4D97-AF65-F5344CB8AC3E}">
        <p14:creationId xmlns:p14="http://schemas.microsoft.com/office/powerpoint/2010/main" val="14829288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471924" y="198439"/>
            <a:ext cx="7099300" cy="563563"/>
          </a:xfrm>
          <a:prstGeom prst="rect">
            <a:avLst/>
          </a:prstGeom>
        </p:spPr>
        <p:txBody>
          <a:bodyPr vert="horz" lIns="77925" tIns="38963" rIns="77925" bIns="38963" rtlCol="1" anchor="ctr">
            <a:noAutofit/>
          </a:bodyPr>
          <a:lstStyle>
            <a:lvl1pPr algn="ctr" defTabSz="779252" rtl="1" eaLnBrk="1" latinLnBrk="0" hangingPunct="1">
              <a:spcBef>
                <a:spcPct val="0"/>
              </a:spcBef>
              <a:buNone/>
              <a:defRPr sz="3700" kern="1200">
                <a:solidFill>
                  <a:schemeClr val="tx1"/>
                </a:solidFill>
                <a:latin typeface="+mj-lt"/>
                <a:ea typeface="+mj-ea"/>
                <a:cs typeface="+mj-cs"/>
              </a:defRPr>
            </a:lvl1pPr>
          </a:lstStyle>
          <a:p>
            <a:r>
              <a:rPr lang="fa-IR" sz="2200" b="1" dirty="0">
                <a:solidFill>
                  <a:schemeClr val="tx2"/>
                </a:solidFill>
                <a:latin typeface="+mn-lt"/>
                <a:ea typeface="Calibri"/>
                <a:cs typeface="B Titr" pitchFamily="2" charset="-78"/>
              </a:rPr>
              <a:t>عملیات اصلی برای تولید برق در یکم نیروگاه اتمی بوشهر</a:t>
            </a:r>
          </a:p>
        </p:txBody>
      </p:sp>
      <p:cxnSp>
        <p:nvCxnSpPr>
          <p:cNvPr id="7" name="Straight Connector 6"/>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1" name="Picture 10" descr="NPPD.jpg"/>
          <p:cNvPicPr>
            <a:picLocks noChangeAspect="1"/>
          </p:cNvPicPr>
          <p:nvPr/>
        </p:nvPicPr>
        <p:blipFill>
          <a:blip r:embed="rId2" cstate="print"/>
          <a:stretch>
            <a:fillRect/>
          </a:stretch>
        </p:blipFill>
        <p:spPr>
          <a:xfrm>
            <a:off x="312036" y="173985"/>
            <a:ext cx="1130575" cy="653671"/>
          </a:xfrm>
          <a:prstGeom prst="rect">
            <a:avLst/>
          </a:prstGeom>
        </p:spPr>
      </p:pic>
      <p:sp>
        <p:nvSpPr>
          <p:cNvPr id="2" name="Rectangle 2"/>
          <p:cNvSpPr>
            <a:spLocks noChangeArrowheads="1"/>
          </p:cNvSpPr>
          <p:nvPr/>
        </p:nvSpPr>
        <p:spPr bwMode="auto">
          <a:xfrm>
            <a:off x="972127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4" name="Content Placeholder 2"/>
          <p:cNvSpPr>
            <a:spLocks noGrp="1"/>
          </p:cNvSpPr>
          <p:nvPr>
            <p:ph idx="1"/>
          </p:nvPr>
        </p:nvSpPr>
        <p:spPr>
          <a:xfrm>
            <a:off x="312036" y="836713"/>
            <a:ext cx="9117106" cy="4104456"/>
          </a:xfrm>
        </p:spPr>
        <p:txBody>
          <a:bodyPr>
            <a:noAutofit/>
          </a:bodyPr>
          <a:lstStyle/>
          <a:p>
            <a:pPr marL="514350" lvl="0" indent="-514350">
              <a:lnSpc>
                <a:spcPct val="150000"/>
              </a:lnSpc>
              <a:buNone/>
            </a:pPr>
            <a:r>
              <a:rPr lang="fa-IR" sz="2200" b="1" dirty="0">
                <a:solidFill>
                  <a:srgbClr val="000000"/>
                </a:solidFill>
                <a:cs typeface="B Nazanin" pitchFamily="2" charset="-78"/>
              </a:rPr>
              <a:t>1.  بهره‌برداري ایمن </a:t>
            </a:r>
          </a:p>
          <a:p>
            <a:pPr marL="514350" lvl="0" indent="-514350">
              <a:lnSpc>
                <a:spcPct val="150000"/>
              </a:lnSpc>
              <a:buNone/>
            </a:pPr>
            <a:r>
              <a:rPr lang="fa-IR" sz="2200" b="1" dirty="0">
                <a:solidFill>
                  <a:srgbClr val="000000"/>
                </a:solidFill>
                <a:cs typeface="B Nazanin" pitchFamily="2" charset="-78"/>
              </a:rPr>
              <a:t>2. تعویض سوخت سالیانه</a:t>
            </a:r>
          </a:p>
          <a:p>
            <a:pPr marL="514350" lvl="0" indent="-514350">
              <a:lnSpc>
                <a:spcPct val="150000"/>
              </a:lnSpc>
              <a:buNone/>
            </a:pPr>
            <a:r>
              <a:rPr lang="fa-IR" sz="2200" b="1" dirty="0">
                <a:solidFill>
                  <a:srgbClr val="000000"/>
                </a:solidFill>
                <a:cs typeface="B Nazanin" pitchFamily="2" charset="-78"/>
              </a:rPr>
              <a:t>3.  نگهداری و تعمیرات (پیشگیرانه، اصلاحی، نیمه اساس و اساسی)</a:t>
            </a:r>
          </a:p>
          <a:p>
            <a:pPr marL="514350" lvl="0" indent="-514350">
              <a:lnSpc>
                <a:spcPct val="150000"/>
              </a:lnSpc>
              <a:buNone/>
            </a:pPr>
            <a:r>
              <a:rPr lang="fa-IR" sz="2200" b="1" dirty="0">
                <a:solidFill>
                  <a:srgbClr val="000000"/>
                </a:solidFill>
                <a:cs typeface="B Nazanin" pitchFamily="2" charset="-78"/>
              </a:rPr>
              <a:t>4.  پشتیبانی فنی</a:t>
            </a:r>
          </a:p>
          <a:p>
            <a:pPr lvl="0">
              <a:lnSpc>
                <a:spcPct val="150000"/>
              </a:lnSpc>
              <a:buNone/>
            </a:pPr>
            <a:r>
              <a:rPr lang="fa-IR" sz="2200" b="1" dirty="0">
                <a:solidFill>
                  <a:srgbClr val="000000"/>
                </a:solidFill>
                <a:cs typeface="B Nazanin" pitchFamily="2" charset="-78"/>
              </a:rPr>
              <a:t>5.  جذب و </a:t>
            </a:r>
            <a:r>
              <a:rPr lang="fa-IR" sz="2200" b="1" dirty="0" smtClean="0">
                <a:solidFill>
                  <a:srgbClr val="000000"/>
                </a:solidFill>
                <a:cs typeface="B Nazanin" pitchFamily="2" charset="-78"/>
              </a:rPr>
              <a:t>آموزش </a:t>
            </a:r>
            <a:r>
              <a:rPr lang="ar-SA" sz="2200" b="1" dirty="0">
                <a:solidFill>
                  <a:srgbClr val="000000"/>
                </a:solidFill>
                <a:cs typeface="B Nazanin" pitchFamily="2" charset="-78"/>
              </a:rPr>
              <a:t>نيروي انساني </a:t>
            </a:r>
            <a:r>
              <a:rPr lang="fa-IR" sz="2200" b="1" dirty="0">
                <a:solidFill>
                  <a:srgbClr val="000000"/>
                </a:solidFill>
                <a:cs typeface="B Nazanin" pitchFamily="2" charset="-78"/>
              </a:rPr>
              <a:t>با صلاحیت</a:t>
            </a:r>
          </a:p>
          <a:p>
            <a:pPr lvl="0">
              <a:lnSpc>
                <a:spcPct val="150000"/>
              </a:lnSpc>
              <a:buNone/>
            </a:pPr>
            <a:r>
              <a:rPr lang="fa-IR" sz="2200" b="1" dirty="0">
                <a:solidFill>
                  <a:srgbClr val="000000"/>
                </a:solidFill>
                <a:cs typeface="B Nazanin" pitchFamily="2" charset="-78"/>
              </a:rPr>
              <a:t>6.  تأمین سوخت </a:t>
            </a:r>
            <a:r>
              <a:rPr lang="fa-IR" sz="2200" b="1" dirty="0" smtClean="0">
                <a:solidFill>
                  <a:srgbClr val="000000"/>
                </a:solidFill>
                <a:cs typeface="B Nazanin" pitchFamily="2" charset="-78"/>
              </a:rPr>
              <a:t>هسته‌ای</a:t>
            </a:r>
            <a:r>
              <a:rPr lang="fa-IR" sz="2200" b="1" dirty="0">
                <a:solidFill>
                  <a:srgbClr val="000000"/>
                </a:solidFill>
                <a:cs typeface="B Nazanin" pitchFamily="2" charset="-78"/>
              </a:rPr>
              <a:t>، تجهیزات، قطعات یدکی و مواد مصرفی </a:t>
            </a:r>
            <a:r>
              <a:rPr lang="fa-IR" sz="1800" b="1" dirty="0">
                <a:solidFill>
                  <a:srgbClr val="000000"/>
                </a:solidFill>
                <a:cs typeface="B Nazanin" pitchFamily="2" charset="-78"/>
              </a:rPr>
              <a:t>(داخل و خارج کشور)</a:t>
            </a:r>
            <a:endParaRPr lang="fa-IR" sz="2200" b="1" dirty="0">
              <a:solidFill>
                <a:srgbClr val="000000"/>
              </a:solidFill>
              <a:cs typeface="B Nazanin" pitchFamily="2" charset="-78"/>
            </a:endParaRPr>
          </a:p>
          <a:p>
            <a:pPr lvl="0">
              <a:lnSpc>
                <a:spcPct val="150000"/>
              </a:lnSpc>
              <a:buNone/>
            </a:pPr>
            <a:r>
              <a:rPr lang="fa-IR" sz="2200" b="1" dirty="0">
                <a:solidFill>
                  <a:srgbClr val="000000"/>
                </a:solidFill>
                <a:cs typeface="B Nazanin" pitchFamily="2" charset="-78"/>
              </a:rPr>
              <a:t>7. پایش محیطی</a:t>
            </a:r>
            <a:endParaRPr lang="en-US" sz="2200" b="1" dirty="0">
              <a:solidFill>
                <a:srgbClr val="000000"/>
              </a:solidFill>
              <a:cs typeface="B Nazanin" pitchFamily="2" charset="-78"/>
            </a:endParaRPr>
          </a:p>
        </p:txBody>
      </p:sp>
      <p:sp>
        <p:nvSpPr>
          <p:cNvPr id="3" name="Rectangle 2"/>
          <p:cNvSpPr/>
          <p:nvPr/>
        </p:nvSpPr>
        <p:spPr>
          <a:xfrm>
            <a:off x="128464" y="5013176"/>
            <a:ext cx="9072589" cy="1200329"/>
          </a:xfrm>
          <a:prstGeom prst="rect">
            <a:avLst/>
          </a:prstGeom>
        </p:spPr>
        <p:txBody>
          <a:bodyPr wrap="square">
            <a:spAutoFit/>
          </a:bodyPr>
          <a:lstStyle/>
          <a:p>
            <a:pPr>
              <a:lnSpc>
                <a:spcPct val="120000"/>
              </a:lnSpc>
            </a:pPr>
            <a:r>
              <a:rPr lang="fa-IR" sz="2000" b="1" dirty="0" smtClean="0">
                <a:solidFill>
                  <a:srgbClr val="1F11D1"/>
                </a:solidFill>
                <a:cs typeface="B Nazanin" pitchFamily="2" charset="-78"/>
              </a:rPr>
              <a:t>واحد یکم نيروگاه اتمی </a:t>
            </a:r>
            <a:r>
              <a:rPr lang="fa-IR" sz="2000" b="1" dirty="0">
                <a:solidFill>
                  <a:srgbClr val="1F11D1"/>
                </a:solidFill>
                <a:cs typeface="B Nazanin" pitchFamily="2" charset="-78"/>
              </a:rPr>
              <a:t>بوشهر، به دلیل </a:t>
            </a:r>
            <a:r>
              <a:rPr lang="fa-IR" sz="2000" b="1" dirty="0" smtClean="0">
                <a:solidFill>
                  <a:srgbClr val="1F11D1"/>
                </a:solidFill>
                <a:cs typeface="B Nazanin" pitchFamily="2" charset="-78"/>
              </a:rPr>
              <a:t>تلفیق </a:t>
            </a:r>
            <a:r>
              <a:rPr lang="fa-IR" sz="2000" b="1" dirty="0">
                <a:solidFill>
                  <a:srgbClr val="1F11D1"/>
                </a:solidFill>
                <a:cs typeface="B Nazanin" pitchFamily="2" charset="-78"/>
              </a:rPr>
              <a:t>دو تکنولوژی آلمانی و </a:t>
            </a:r>
            <a:r>
              <a:rPr lang="fa-IR" sz="2000" b="1" dirty="0" smtClean="0">
                <a:solidFill>
                  <a:srgbClr val="1F11D1"/>
                </a:solidFill>
                <a:cs typeface="B Nazanin" pitchFamily="2" charset="-78"/>
              </a:rPr>
              <a:t>روسی، </a:t>
            </a:r>
            <a:r>
              <a:rPr lang="fa-IR" sz="2000" b="1" dirty="0">
                <a:solidFill>
                  <a:srgbClr val="1F11D1"/>
                </a:solidFill>
                <a:cs typeface="B Nazanin" pitchFamily="2" charset="-78"/>
              </a:rPr>
              <a:t>یك نيروگاه منحصر به فرد و تجربه استثنايي در تاريخ توسعه </a:t>
            </a:r>
            <a:r>
              <a:rPr lang="fa-IR" sz="2000" b="1" dirty="0" smtClean="0">
                <a:solidFill>
                  <a:srgbClr val="1F11D1"/>
                </a:solidFill>
                <a:cs typeface="B Nazanin" pitchFamily="2" charset="-78"/>
              </a:rPr>
              <a:t>نيروگاه‌هاي هسته‌اي </a:t>
            </a:r>
            <a:r>
              <a:rPr lang="fa-IR" sz="2000" b="1" dirty="0">
                <a:solidFill>
                  <a:srgbClr val="1F11D1"/>
                </a:solidFill>
                <a:cs typeface="B Nazanin" pitchFamily="2" charset="-78"/>
              </a:rPr>
              <a:t>در جهان است، و </a:t>
            </a:r>
            <a:r>
              <a:rPr lang="fa-IR" sz="2000" b="1" dirty="0" smtClean="0">
                <a:solidFill>
                  <a:srgbClr val="1F11D1"/>
                </a:solidFill>
                <a:cs typeface="B Nazanin" pitchFamily="2" charset="-78"/>
              </a:rPr>
              <a:t>بهره‌برداري </a:t>
            </a:r>
            <a:r>
              <a:rPr lang="fa-IR" sz="2000" b="1" dirty="0">
                <a:solidFill>
                  <a:srgbClr val="1F11D1"/>
                </a:solidFill>
                <a:cs typeface="B Nazanin" pitchFamily="2" charset="-78"/>
              </a:rPr>
              <a:t>ايمن آن، به مراتب چالش </a:t>
            </a:r>
            <a:r>
              <a:rPr lang="fa-IR" sz="2000" b="1" dirty="0" smtClean="0">
                <a:solidFill>
                  <a:srgbClr val="1F11D1"/>
                </a:solidFill>
                <a:cs typeface="B Nazanin" pitchFamily="2" charset="-78"/>
              </a:rPr>
              <a:t>آميزتر </a:t>
            </a:r>
            <a:r>
              <a:rPr lang="fa-IR" sz="2000" b="1" dirty="0">
                <a:solidFill>
                  <a:srgbClr val="1F11D1"/>
                </a:solidFill>
                <a:cs typeface="B Nazanin" pitchFamily="2" charset="-78"/>
              </a:rPr>
              <a:t>از نيروگاههای مشابه دردنیا است. </a:t>
            </a:r>
          </a:p>
        </p:txBody>
      </p:sp>
    </p:spTree>
    <p:extLst>
      <p:ext uri="{BB962C8B-B14F-4D97-AF65-F5344CB8AC3E}">
        <p14:creationId xmlns:p14="http://schemas.microsoft.com/office/powerpoint/2010/main" val="3340455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2037" y="1196752"/>
            <a:ext cx="8915400" cy="652935"/>
          </a:xfrm>
        </p:spPr>
        <p:txBody>
          <a:bodyPr>
            <a:noAutofit/>
          </a:bodyPr>
          <a:lstStyle/>
          <a:p>
            <a:r>
              <a:rPr lang="ar-SA" sz="1600" b="1" dirty="0">
                <a:latin typeface="Times New Roman"/>
                <a:ea typeface="Times New Roman"/>
                <a:cs typeface="B Titr" pitchFamily="2" charset="-78"/>
              </a:rPr>
              <a:t>تولید کل و تحويل به شبكه برق واحد یکم نيروگاه اتمي بوشهر </a:t>
            </a:r>
            <a:endParaRPr lang="fa-IR" sz="1600" dirty="0">
              <a:cs typeface="B Titr" pitchFamily="2" charset="-78"/>
            </a:endParaRPr>
          </a:p>
        </p:txBody>
      </p:sp>
      <p:sp>
        <p:nvSpPr>
          <p:cNvPr id="10" name="Title 1"/>
          <p:cNvSpPr txBox="1">
            <a:spLocks/>
          </p:cNvSpPr>
          <p:nvPr/>
        </p:nvSpPr>
        <p:spPr>
          <a:xfrm>
            <a:off x="1471924" y="70436"/>
            <a:ext cx="7099300" cy="563563"/>
          </a:xfrm>
          <a:prstGeom prst="rect">
            <a:avLst/>
          </a:prstGeom>
        </p:spPr>
        <p:txBody>
          <a:bodyPr vert="horz" lIns="77925" tIns="38963" rIns="77925" bIns="38963" rtlCol="1" anchor="ctr">
            <a:noAutofit/>
          </a:bodyPr>
          <a:lstStyle>
            <a:lvl1pPr algn="ctr" defTabSz="779252" rtl="1" eaLnBrk="1" latinLnBrk="0" hangingPunct="1">
              <a:spcBef>
                <a:spcPct val="0"/>
              </a:spcBef>
              <a:buNone/>
              <a:defRPr sz="3700" kern="1200">
                <a:solidFill>
                  <a:schemeClr val="tx1"/>
                </a:solidFill>
                <a:latin typeface="+mj-lt"/>
                <a:ea typeface="+mj-ea"/>
                <a:cs typeface="+mj-cs"/>
              </a:defRPr>
            </a:lvl1pPr>
          </a:lstStyle>
          <a:p>
            <a:r>
              <a:rPr lang="fa-IR" sz="2200" b="1" dirty="0">
                <a:solidFill>
                  <a:schemeClr val="tx2"/>
                </a:solidFill>
                <a:latin typeface="+mn-lt"/>
                <a:ea typeface="Calibri"/>
                <a:cs typeface="B Titr" pitchFamily="2" charset="-78"/>
              </a:rPr>
              <a:t>عملکرد واحد یکم نیروگاه اتمی بوشهر</a:t>
            </a:r>
          </a:p>
        </p:txBody>
      </p:sp>
      <p:cxnSp>
        <p:nvCxnSpPr>
          <p:cNvPr id="7" name="Straight Connector 6"/>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1" name="Picture 10" descr="NPPD.jpg"/>
          <p:cNvPicPr>
            <a:picLocks noChangeAspect="1"/>
          </p:cNvPicPr>
          <p:nvPr/>
        </p:nvPicPr>
        <p:blipFill>
          <a:blip r:embed="rId2" cstate="print"/>
          <a:stretch>
            <a:fillRect/>
          </a:stretch>
        </p:blipFill>
        <p:spPr>
          <a:xfrm>
            <a:off x="312037" y="173985"/>
            <a:ext cx="1130575" cy="653671"/>
          </a:xfrm>
          <a:prstGeom prst="rect">
            <a:avLst/>
          </a:prstGeom>
        </p:spPr>
      </p:pic>
      <p:sp>
        <p:nvSpPr>
          <p:cNvPr id="2" name="Rectangle 2"/>
          <p:cNvSpPr>
            <a:spLocks noChangeArrowheads="1"/>
          </p:cNvSpPr>
          <p:nvPr/>
        </p:nvSpPr>
        <p:spPr bwMode="auto">
          <a:xfrm>
            <a:off x="972127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00263"/>
            <a:ext cx="85344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839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8614" y="740707"/>
            <a:ext cx="8915400" cy="652935"/>
          </a:xfrm>
        </p:spPr>
        <p:txBody>
          <a:bodyPr>
            <a:noAutofit/>
          </a:bodyPr>
          <a:lstStyle/>
          <a:p>
            <a:r>
              <a:rPr lang="ar-SA" sz="1500" b="1" dirty="0">
                <a:latin typeface="Times New Roman"/>
                <a:ea typeface="Times New Roman"/>
                <a:cs typeface="B Titr" pitchFamily="2" charset="-78"/>
              </a:rPr>
              <a:t>تولید کل و تحويل به شبكه برق واحد یکم نيروگاه اتمي بوشهر </a:t>
            </a:r>
            <a:endParaRPr lang="fa-IR" sz="1500" dirty="0">
              <a:cs typeface="B Titr" pitchFamily="2" charset="-78"/>
            </a:endParaRPr>
          </a:p>
        </p:txBody>
      </p:sp>
      <p:sp>
        <p:nvSpPr>
          <p:cNvPr id="10" name="Title 1"/>
          <p:cNvSpPr txBox="1">
            <a:spLocks/>
          </p:cNvSpPr>
          <p:nvPr/>
        </p:nvSpPr>
        <p:spPr>
          <a:xfrm>
            <a:off x="1471924" y="70436"/>
            <a:ext cx="7099300" cy="563563"/>
          </a:xfrm>
          <a:prstGeom prst="rect">
            <a:avLst/>
          </a:prstGeom>
        </p:spPr>
        <p:txBody>
          <a:bodyPr vert="horz" lIns="77925" tIns="38963" rIns="77925" bIns="38963" rtlCol="1" anchor="ctr">
            <a:noAutofit/>
          </a:bodyPr>
          <a:lstStyle>
            <a:lvl1pPr algn="ctr" defTabSz="779252" rtl="1" eaLnBrk="1" latinLnBrk="0" hangingPunct="1">
              <a:spcBef>
                <a:spcPct val="0"/>
              </a:spcBef>
              <a:buNone/>
              <a:defRPr sz="3700" kern="1200">
                <a:solidFill>
                  <a:schemeClr val="tx1"/>
                </a:solidFill>
                <a:latin typeface="+mj-lt"/>
                <a:ea typeface="+mj-ea"/>
                <a:cs typeface="+mj-cs"/>
              </a:defRPr>
            </a:lvl1pPr>
          </a:lstStyle>
          <a:p>
            <a:r>
              <a:rPr lang="fa-IR" sz="2200" b="1" dirty="0">
                <a:solidFill>
                  <a:schemeClr val="tx2"/>
                </a:solidFill>
                <a:latin typeface="+mn-lt"/>
                <a:ea typeface="Calibri"/>
                <a:cs typeface="B Titr" pitchFamily="2" charset="-78"/>
              </a:rPr>
              <a:t>عملکرد واحد یکم نیروگاه اتمی بوشهر</a:t>
            </a:r>
          </a:p>
        </p:txBody>
      </p:sp>
      <p:cxnSp>
        <p:nvCxnSpPr>
          <p:cNvPr id="7" name="Straight Connector 6"/>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1" name="Picture 10" descr="NPPD.jpg"/>
          <p:cNvPicPr>
            <a:picLocks noChangeAspect="1"/>
          </p:cNvPicPr>
          <p:nvPr/>
        </p:nvPicPr>
        <p:blipFill>
          <a:blip r:embed="rId2" cstate="print"/>
          <a:stretch>
            <a:fillRect/>
          </a:stretch>
        </p:blipFill>
        <p:spPr>
          <a:xfrm>
            <a:off x="312037" y="173985"/>
            <a:ext cx="1130575" cy="653671"/>
          </a:xfrm>
          <a:prstGeom prst="rect">
            <a:avLst/>
          </a:prstGeom>
        </p:spPr>
      </p:pic>
      <p:sp>
        <p:nvSpPr>
          <p:cNvPr id="12" name="Title 1"/>
          <p:cNvSpPr txBox="1">
            <a:spLocks/>
          </p:cNvSpPr>
          <p:nvPr/>
        </p:nvSpPr>
        <p:spPr>
          <a:xfrm>
            <a:off x="563874" y="5943602"/>
            <a:ext cx="8915400" cy="480053"/>
          </a:xfrm>
          <a:prstGeom prst="rect">
            <a:avLst/>
          </a:prstGeom>
        </p:spPr>
        <p:txBody>
          <a:bodyPr vert="horz" lIns="77925" tIns="38963" rIns="77925" bIns="38963" rtlCol="1" anchor="ctr">
            <a:noAutofit/>
          </a:bodyPr>
          <a:lstStyle>
            <a:lvl1pPr algn="ctr" defTabSz="779252" rtl="1" eaLnBrk="1" latinLnBrk="0" hangingPunct="1">
              <a:spcBef>
                <a:spcPct val="0"/>
              </a:spcBef>
              <a:buNone/>
              <a:defRPr sz="3700" kern="1200">
                <a:solidFill>
                  <a:schemeClr val="tx1"/>
                </a:solidFill>
                <a:latin typeface="+mj-lt"/>
                <a:ea typeface="+mj-ea"/>
                <a:cs typeface="+mj-cs"/>
              </a:defRPr>
            </a:lvl1pPr>
          </a:lstStyle>
          <a:p>
            <a:r>
              <a:rPr lang="fa-IR" altLang="fa-IR" sz="1500" b="1" dirty="0">
                <a:latin typeface="Times New Roman" pitchFamily="18" charset="0"/>
                <a:cs typeface="B Titr" pitchFamily="2" charset="-78"/>
              </a:rPr>
              <a:t>در مجموع </a:t>
            </a:r>
            <a:r>
              <a:rPr lang="fa-IR" altLang="fa-IR" sz="1500" b="1" dirty="0" smtClean="0">
                <a:latin typeface="Times New Roman" pitchFamily="18" charset="0"/>
                <a:cs typeface="B Titr" pitchFamily="2" charset="-78"/>
              </a:rPr>
              <a:t>تا پایان شهریورماه 1400 حدود 50170 میلیون </a:t>
            </a:r>
            <a:r>
              <a:rPr lang="fa-IR" altLang="fa-IR" sz="1500" b="1" dirty="0">
                <a:latin typeface="Times New Roman" pitchFamily="18" charset="0"/>
                <a:cs typeface="B Titr" pitchFamily="2" charset="-78"/>
              </a:rPr>
              <a:t>کیلووات ساعت برق تولید شده </a:t>
            </a:r>
            <a:r>
              <a:rPr lang="fa-IR" altLang="fa-IR" sz="1500" b="1" dirty="0" smtClean="0">
                <a:latin typeface="Times New Roman" pitchFamily="18" charset="0"/>
                <a:cs typeface="B Titr" pitchFamily="2" charset="-78"/>
              </a:rPr>
              <a:t>است</a:t>
            </a:r>
            <a:endParaRPr lang="fa-IR" altLang="fa-IR" sz="1500" dirty="0">
              <a:cs typeface="B Titr" pitchFamily="2" charset="-78"/>
            </a:endParaRPr>
          </a:p>
        </p:txBody>
      </p:sp>
      <p:sp>
        <p:nvSpPr>
          <p:cNvPr id="2" name="Rectangle 2"/>
          <p:cNvSpPr>
            <a:spLocks noChangeArrowheads="1"/>
          </p:cNvSpPr>
          <p:nvPr/>
        </p:nvSpPr>
        <p:spPr bwMode="auto">
          <a:xfrm>
            <a:off x="972127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28" y="1268760"/>
            <a:ext cx="8208912" cy="4674842"/>
          </a:xfrm>
          <a:prstGeom prst="rect">
            <a:avLst/>
          </a:prstGeom>
          <a:noFill/>
        </p:spPr>
      </p:pic>
    </p:spTree>
    <p:extLst>
      <p:ext uri="{BB962C8B-B14F-4D97-AF65-F5344CB8AC3E}">
        <p14:creationId xmlns:p14="http://schemas.microsoft.com/office/powerpoint/2010/main" val="3073260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6D7225F-9A0F-4BF6-BAEA-3C0A62EDD0F3}" type="slidenum">
              <a:rPr lang="fa-IR" smtClean="0"/>
              <a:pPr/>
              <a:t>2</a:t>
            </a:fld>
            <a:endParaRPr lang="fa-I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9220200" cy="1066800"/>
          </a:xfrm>
          <a:prstGeom prst="rect">
            <a:avLst/>
          </a:prstGeom>
          <a:noFill/>
          <a:ln>
            <a:noFill/>
          </a:ln>
          <a:effectLst/>
          <a:extLst/>
        </p:spPr>
      </p:pic>
      <p:pic>
        <p:nvPicPr>
          <p:cNvPr id="8" name="Picture 7" descr="C:\Users\rezaeizadeh\Desktop\IT\Rezaei\33.jpg"/>
          <p:cNvPicPr/>
          <p:nvPr/>
        </p:nvPicPr>
        <p:blipFill>
          <a:blip r:embed="rId3">
            <a:extLst>
              <a:ext uri="{28A0092B-C50C-407E-A947-70E740481C1C}">
                <a14:useLocalDpi xmlns:a14="http://schemas.microsoft.com/office/drawing/2010/main" val="0"/>
              </a:ext>
            </a:extLst>
          </a:blip>
          <a:srcRect/>
          <a:stretch>
            <a:fillRect/>
          </a:stretch>
        </p:blipFill>
        <p:spPr bwMode="auto">
          <a:xfrm>
            <a:off x="2861150" y="1295400"/>
            <a:ext cx="4259899" cy="53340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442610" y="164987"/>
            <a:ext cx="7141281" cy="574129"/>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defTabSz="779252"/>
            <a:r>
              <a:rPr lang="fa-IR" sz="2200" b="1" dirty="0">
                <a:solidFill>
                  <a:schemeClr val="tx2"/>
                </a:solidFill>
                <a:latin typeface="+mn-lt"/>
                <a:ea typeface="Calibri"/>
                <a:cs typeface="B Titr" pitchFamily="2" charset="-78"/>
              </a:rPr>
              <a:t>سهم برق هسته‌ای در تأمین نیازهای برق کشور</a:t>
            </a:r>
          </a:p>
        </p:txBody>
      </p:sp>
      <p:cxnSp>
        <p:nvCxnSpPr>
          <p:cNvPr id="5" name="Straight Connector 4"/>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6" name="Picture 5" descr="NPPD.jpg"/>
          <p:cNvPicPr>
            <a:picLocks noChangeAspect="1"/>
          </p:cNvPicPr>
          <p:nvPr/>
        </p:nvPicPr>
        <p:blipFill>
          <a:blip r:embed="rId2" cstate="print"/>
          <a:stretch>
            <a:fillRect/>
          </a:stretch>
        </p:blipFill>
        <p:spPr>
          <a:xfrm>
            <a:off x="312036" y="173985"/>
            <a:ext cx="1130575" cy="653671"/>
          </a:xfrm>
          <a:prstGeom prst="rect">
            <a:avLst/>
          </a:prstGeom>
        </p:spPr>
      </p:pic>
      <p:sp>
        <p:nvSpPr>
          <p:cNvPr id="9" name="Rectangle 8"/>
          <p:cNvSpPr/>
          <p:nvPr/>
        </p:nvSpPr>
        <p:spPr>
          <a:xfrm>
            <a:off x="109" y="6506768"/>
            <a:ext cx="4759636" cy="338554"/>
          </a:xfrm>
          <a:prstGeom prst="rect">
            <a:avLst/>
          </a:prstGeom>
        </p:spPr>
        <p:txBody>
          <a:bodyPr wrap="none">
            <a:spAutoFit/>
          </a:bodyPr>
          <a:lstStyle/>
          <a:p>
            <a:r>
              <a:rPr lang="fa-IR" sz="1600" b="1" dirty="0" smtClean="0">
                <a:latin typeface="Times New Roman"/>
                <a:ea typeface="Times New Roman"/>
                <a:cs typeface="B Titr" pitchFamily="2" charset="-78"/>
              </a:rPr>
              <a:t>حدود 28 درصد برق استانهای بوشهر و فارس را تأمین کرده است</a:t>
            </a:r>
            <a:endParaRPr lang="fa-IR" sz="1600" dirty="0">
              <a:cs typeface="B Titr" pitchFamily="2" charset="-78"/>
            </a:endParaRPr>
          </a:p>
        </p:txBody>
      </p:sp>
      <p:pic>
        <p:nvPicPr>
          <p:cNvPr id="11" name="Picture 2" descr="C:\Users\gerami\Pictures\DFH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209" y="908720"/>
            <a:ext cx="2713525" cy="312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2871" y="895733"/>
            <a:ext cx="2894483" cy="262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7293260" y="2780928"/>
            <a:ext cx="1661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cs typeface="Arial" pitchFamily="34" charset="0"/>
              </a:defRPr>
            </a:lvl1pPr>
            <a:lvl2pPr>
              <a:defRPr sz="2800">
                <a:solidFill>
                  <a:schemeClr val="tx1"/>
                </a:solidFill>
                <a:latin typeface="Calibri" pitchFamily="34" charset="0"/>
                <a:cs typeface="Arial" pitchFamily="34" charset="0"/>
              </a:defRPr>
            </a:lvl2pPr>
            <a:lvl3pPr>
              <a:defRPr sz="2400">
                <a:solidFill>
                  <a:schemeClr val="tx1"/>
                </a:solidFill>
                <a:latin typeface="Calibri" pitchFamily="34" charset="0"/>
                <a:cs typeface="Arial" pitchFamily="34" charset="0"/>
              </a:defRPr>
            </a:lvl3pPr>
            <a:lvl4pPr>
              <a:defRPr sz="2000">
                <a:solidFill>
                  <a:schemeClr val="tx1"/>
                </a:solidFill>
                <a:latin typeface="Calibri" pitchFamily="34" charset="0"/>
                <a:cs typeface="Arial" pitchFamily="34" charset="0"/>
              </a:defRPr>
            </a:lvl4pPr>
            <a:lvl5pPr>
              <a:defRPr sz="2000">
                <a:solidFill>
                  <a:schemeClr val="tx1"/>
                </a:solidFill>
                <a:latin typeface="Calibri" pitchFamily="34" charset="0"/>
                <a:cs typeface="Arial" pitchFamily="34" charset="0"/>
              </a:defRPr>
            </a:lvl5pPr>
            <a:lvl6pPr eaLnBrk="0" fontAlgn="base" hangingPunct="0">
              <a:spcAft>
                <a:spcPct val="0"/>
              </a:spcAft>
              <a:buChar char="»"/>
              <a:defRPr sz="2000">
                <a:solidFill>
                  <a:schemeClr val="tx1"/>
                </a:solidFill>
                <a:latin typeface="Calibri" pitchFamily="34" charset="0"/>
                <a:cs typeface="Arial" pitchFamily="34" charset="0"/>
              </a:defRPr>
            </a:lvl6pPr>
            <a:lvl7pPr eaLnBrk="0" fontAlgn="base" hangingPunct="0">
              <a:spcAft>
                <a:spcPct val="0"/>
              </a:spcAft>
              <a:buChar char="»"/>
              <a:defRPr sz="2000">
                <a:solidFill>
                  <a:schemeClr val="tx1"/>
                </a:solidFill>
                <a:latin typeface="Calibri" pitchFamily="34" charset="0"/>
                <a:cs typeface="Arial" pitchFamily="34" charset="0"/>
              </a:defRPr>
            </a:lvl7pPr>
            <a:lvl8pPr eaLnBrk="0" fontAlgn="base" hangingPunct="0">
              <a:spcAft>
                <a:spcPct val="0"/>
              </a:spcAft>
              <a:buChar char="»"/>
              <a:defRPr sz="2000">
                <a:solidFill>
                  <a:schemeClr val="tx1"/>
                </a:solidFill>
                <a:latin typeface="Calibri" pitchFamily="34" charset="0"/>
                <a:cs typeface="Arial" pitchFamily="34" charset="0"/>
              </a:defRPr>
            </a:lvl8pPr>
            <a:lvl9pPr eaLnBrk="0" fontAlgn="base" hangingPunct="0">
              <a:spcAft>
                <a:spcPct val="0"/>
              </a:spcAft>
              <a:buChar char="»"/>
              <a:defRPr sz="2000">
                <a:solidFill>
                  <a:schemeClr val="tx1"/>
                </a:solidFill>
                <a:latin typeface="Calibri" pitchFamily="34" charset="0"/>
                <a:cs typeface="Arial" pitchFamily="34" charset="0"/>
              </a:defRPr>
            </a:lvl9pPr>
          </a:lstStyle>
          <a:p>
            <a:pPr algn="ctr" rtl="1" eaLnBrk="1" hangingPunct="1"/>
            <a:r>
              <a:rPr lang="fa-IR" altLang="fa-IR" sz="1800" dirty="0" smtClean="0">
                <a:cs typeface="Titr" pitchFamily="2" charset="-78"/>
              </a:rPr>
              <a:t>سال</a:t>
            </a:r>
            <a:r>
              <a:rPr lang="fa-IR" altLang="fa-IR" sz="1800" dirty="0" smtClean="0"/>
              <a:t> </a:t>
            </a:r>
            <a:r>
              <a:rPr lang="fa-IR" altLang="fa-IR" sz="1800" dirty="0" smtClean="0">
                <a:cs typeface="Titr" pitchFamily="2" charset="-78"/>
              </a:rPr>
              <a:t>1396</a:t>
            </a:r>
            <a:endParaRPr lang="fa-IR" altLang="fa-IR" sz="1800" dirty="0">
              <a:cs typeface="Titr" pitchFamily="2" charset="-78"/>
            </a:endParaRPr>
          </a:p>
        </p:txBody>
      </p:sp>
      <p:sp>
        <p:nvSpPr>
          <p:cNvPr id="14" name="TextBox 7"/>
          <p:cNvSpPr txBox="1">
            <a:spLocks noChangeArrowheads="1"/>
          </p:cNvSpPr>
          <p:nvPr/>
        </p:nvSpPr>
        <p:spPr bwMode="auto">
          <a:xfrm>
            <a:off x="4090235" y="2204864"/>
            <a:ext cx="15529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cs typeface="Arial" pitchFamily="34" charset="0"/>
              </a:defRPr>
            </a:lvl1pPr>
            <a:lvl2pPr>
              <a:defRPr sz="2800">
                <a:solidFill>
                  <a:schemeClr val="tx1"/>
                </a:solidFill>
                <a:latin typeface="Calibri" pitchFamily="34" charset="0"/>
                <a:cs typeface="Arial" pitchFamily="34" charset="0"/>
              </a:defRPr>
            </a:lvl2pPr>
            <a:lvl3pPr>
              <a:defRPr sz="2400">
                <a:solidFill>
                  <a:schemeClr val="tx1"/>
                </a:solidFill>
                <a:latin typeface="Calibri" pitchFamily="34" charset="0"/>
                <a:cs typeface="Arial" pitchFamily="34" charset="0"/>
              </a:defRPr>
            </a:lvl3pPr>
            <a:lvl4pPr>
              <a:defRPr sz="2000">
                <a:solidFill>
                  <a:schemeClr val="tx1"/>
                </a:solidFill>
                <a:latin typeface="Calibri" pitchFamily="34" charset="0"/>
                <a:cs typeface="Arial" pitchFamily="34" charset="0"/>
              </a:defRPr>
            </a:lvl4pPr>
            <a:lvl5pPr>
              <a:defRPr sz="2000">
                <a:solidFill>
                  <a:schemeClr val="tx1"/>
                </a:solidFill>
                <a:latin typeface="Calibri" pitchFamily="34" charset="0"/>
                <a:cs typeface="Arial" pitchFamily="34" charset="0"/>
              </a:defRPr>
            </a:lvl5pPr>
            <a:lvl6pPr eaLnBrk="0" fontAlgn="base" hangingPunct="0">
              <a:spcAft>
                <a:spcPct val="0"/>
              </a:spcAft>
              <a:buChar char="»"/>
              <a:defRPr sz="2000">
                <a:solidFill>
                  <a:schemeClr val="tx1"/>
                </a:solidFill>
                <a:latin typeface="Calibri" pitchFamily="34" charset="0"/>
                <a:cs typeface="Arial" pitchFamily="34" charset="0"/>
              </a:defRPr>
            </a:lvl6pPr>
            <a:lvl7pPr eaLnBrk="0" fontAlgn="base" hangingPunct="0">
              <a:spcAft>
                <a:spcPct val="0"/>
              </a:spcAft>
              <a:buChar char="»"/>
              <a:defRPr sz="2000">
                <a:solidFill>
                  <a:schemeClr val="tx1"/>
                </a:solidFill>
                <a:latin typeface="Calibri" pitchFamily="34" charset="0"/>
                <a:cs typeface="Arial" pitchFamily="34" charset="0"/>
              </a:defRPr>
            </a:lvl7pPr>
            <a:lvl8pPr eaLnBrk="0" fontAlgn="base" hangingPunct="0">
              <a:spcAft>
                <a:spcPct val="0"/>
              </a:spcAft>
              <a:buChar char="»"/>
              <a:defRPr sz="2000">
                <a:solidFill>
                  <a:schemeClr val="tx1"/>
                </a:solidFill>
                <a:latin typeface="Calibri" pitchFamily="34" charset="0"/>
                <a:cs typeface="Arial" pitchFamily="34" charset="0"/>
              </a:defRPr>
            </a:lvl8pPr>
            <a:lvl9pPr eaLnBrk="0" fontAlgn="base" hangingPunct="0">
              <a:spcAft>
                <a:spcPct val="0"/>
              </a:spcAft>
              <a:buChar char="»"/>
              <a:defRPr sz="2000">
                <a:solidFill>
                  <a:schemeClr val="tx1"/>
                </a:solidFill>
                <a:latin typeface="Calibri" pitchFamily="34" charset="0"/>
                <a:cs typeface="Arial" pitchFamily="34" charset="0"/>
              </a:defRPr>
            </a:lvl9pPr>
          </a:lstStyle>
          <a:p>
            <a:pPr algn="ctr" rtl="1" eaLnBrk="1" hangingPunct="1"/>
            <a:r>
              <a:rPr lang="fa-IR" altLang="fa-IR" sz="1600" dirty="0">
                <a:cs typeface="Titr" pitchFamily="2" charset="-78"/>
              </a:rPr>
              <a:t>سال</a:t>
            </a:r>
            <a:r>
              <a:rPr lang="fa-IR" altLang="fa-IR" sz="1600" dirty="0"/>
              <a:t> </a:t>
            </a:r>
            <a:r>
              <a:rPr lang="fa-IR" altLang="fa-IR" sz="1600" dirty="0">
                <a:cs typeface="Titr" pitchFamily="2" charset="-78"/>
              </a:rPr>
              <a:t>1397</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53" y="836715"/>
            <a:ext cx="2909737" cy="336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7"/>
          <p:cNvSpPr txBox="1">
            <a:spLocks noChangeArrowheads="1"/>
          </p:cNvSpPr>
          <p:nvPr/>
        </p:nvSpPr>
        <p:spPr bwMode="auto">
          <a:xfrm>
            <a:off x="818541" y="2420888"/>
            <a:ext cx="18388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cs typeface="Arial" pitchFamily="34" charset="0"/>
              </a:defRPr>
            </a:lvl1pPr>
            <a:lvl2pPr>
              <a:defRPr sz="2800">
                <a:solidFill>
                  <a:schemeClr val="tx1"/>
                </a:solidFill>
                <a:latin typeface="Calibri" pitchFamily="34" charset="0"/>
                <a:cs typeface="Arial" pitchFamily="34" charset="0"/>
              </a:defRPr>
            </a:lvl2pPr>
            <a:lvl3pPr>
              <a:defRPr sz="2400">
                <a:solidFill>
                  <a:schemeClr val="tx1"/>
                </a:solidFill>
                <a:latin typeface="Calibri" pitchFamily="34" charset="0"/>
                <a:cs typeface="Arial" pitchFamily="34" charset="0"/>
              </a:defRPr>
            </a:lvl3pPr>
            <a:lvl4pPr>
              <a:defRPr sz="2000">
                <a:solidFill>
                  <a:schemeClr val="tx1"/>
                </a:solidFill>
                <a:latin typeface="Calibri" pitchFamily="34" charset="0"/>
                <a:cs typeface="Arial" pitchFamily="34" charset="0"/>
              </a:defRPr>
            </a:lvl4pPr>
            <a:lvl5pPr>
              <a:defRPr sz="2000">
                <a:solidFill>
                  <a:schemeClr val="tx1"/>
                </a:solidFill>
                <a:latin typeface="Calibri" pitchFamily="34" charset="0"/>
                <a:cs typeface="Arial" pitchFamily="34" charset="0"/>
              </a:defRPr>
            </a:lvl5pPr>
            <a:lvl6pPr eaLnBrk="0" fontAlgn="base" hangingPunct="0">
              <a:spcAft>
                <a:spcPct val="0"/>
              </a:spcAft>
              <a:buChar char="»"/>
              <a:defRPr sz="2000">
                <a:solidFill>
                  <a:schemeClr val="tx1"/>
                </a:solidFill>
                <a:latin typeface="Calibri" pitchFamily="34" charset="0"/>
                <a:cs typeface="Arial" pitchFamily="34" charset="0"/>
              </a:defRPr>
            </a:lvl6pPr>
            <a:lvl7pPr eaLnBrk="0" fontAlgn="base" hangingPunct="0">
              <a:spcAft>
                <a:spcPct val="0"/>
              </a:spcAft>
              <a:buChar char="»"/>
              <a:defRPr sz="2000">
                <a:solidFill>
                  <a:schemeClr val="tx1"/>
                </a:solidFill>
                <a:latin typeface="Calibri" pitchFamily="34" charset="0"/>
                <a:cs typeface="Arial" pitchFamily="34" charset="0"/>
              </a:defRPr>
            </a:lvl7pPr>
            <a:lvl8pPr eaLnBrk="0" fontAlgn="base" hangingPunct="0">
              <a:spcAft>
                <a:spcPct val="0"/>
              </a:spcAft>
              <a:buChar char="»"/>
              <a:defRPr sz="2000">
                <a:solidFill>
                  <a:schemeClr val="tx1"/>
                </a:solidFill>
                <a:latin typeface="Calibri" pitchFamily="34" charset="0"/>
                <a:cs typeface="Arial" pitchFamily="34" charset="0"/>
              </a:defRPr>
            </a:lvl8pPr>
            <a:lvl9pPr eaLnBrk="0" fontAlgn="base" hangingPunct="0">
              <a:spcAft>
                <a:spcPct val="0"/>
              </a:spcAft>
              <a:buChar char="»"/>
              <a:defRPr sz="2000">
                <a:solidFill>
                  <a:schemeClr val="tx1"/>
                </a:solidFill>
                <a:latin typeface="Calibri" pitchFamily="34" charset="0"/>
                <a:cs typeface="Arial" pitchFamily="34" charset="0"/>
              </a:defRPr>
            </a:lvl9pPr>
          </a:lstStyle>
          <a:p>
            <a:pPr algn="ctr" rtl="1" eaLnBrk="1" hangingPunct="1"/>
            <a:r>
              <a:rPr lang="fa-IR" altLang="fa-IR" sz="2000" dirty="0">
                <a:cs typeface="Titr" pitchFamily="2" charset="-78"/>
              </a:rPr>
              <a:t>سال</a:t>
            </a:r>
            <a:r>
              <a:rPr lang="fa-IR" altLang="fa-IR" sz="2000" dirty="0"/>
              <a:t> </a:t>
            </a:r>
            <a:r>
              <a:rPr lang="fa-IR" altLang="fa-IR" sz="2000" dirty="0" smtClean="0">
                <a:cs typeface="Titr" pitchFamily="2" charset="-78"/>
              </a:rPr>
              <a:t>1398</a:t>
            </a:r>
            <a:endParaRPr lang="fa-IR" altLang="fa-IR" sz="2000" dirty="0">
              <a:cs typeface="Titr" pitchFamily="2" charset="-78"/>
            </a:endParaRPr>
          </a:p>
        </p:txBody>
      </p:sp>
      <p:pic>
        <p:nvPicPr>
          <p:cNvPr id="17" name="Picture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7538" y="3516739"/>
            <a:ext cx="4085722" cy="3035300"/>
          </a:xfrm>
          <a:prstGeom prst="rect">
            <a:avLst/>
          </a:prstGeom>
          <a:noFill/>
        </p:spPr>
      </p:pic>
      <p:sp>
        <p:nvSpPr>
          <p:cNvPr id="18" name="TextBox 7"/>
          <p:cNvSpPr txBox="1">
            <a:spLocks noChangeArrowheads="1"/>
          </p:cNvSpPr>
          <p:nvPr/>
        </p:nvSpPr>
        <p:spPr bwMode="auto">
          <a:xfrm>
            <a:off x="4016896" y="5034389"/>
            <a:ext cx="1552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cs typeface="Arial" pitchFamily="34" charset="0"/>
              </a:defRPr>
            </a:lvl1pPr>
            <a:lvl2pPr>
              <a:defRPr sz="2800">
                <a:solidFill>
                  <a:schemeClr val="tx1"/>
                </a:solidFill>
                <a:latin typeface="Calibri" pitchFamily="34" charset="0"/>
                <a:cs typeface="Arial" pitchFamily="34" charset="0"/>
              </a:defRPr>
            </a:lvl2pPr>
            <a:lvl3pPr>
              <a:defRPr sz="2400">
                <a:solidFill>
                  <a:schemeClr val="tx1"/>
                </a:solidFill>
                <a:latin typeface="Calibri" pitchFamily="34" charset="0"/>
                <a:cs typeface="Arial" pitchFamily="34" charset="0"/>
              </a:defRPr>
            </a:lvl3pPr>
            <a:lvl4pPr>
              <a:defRPr sz="2000">
                <a:solidFill>
                  <a:schemeClr val="tx1"/>
                </a:solidFill>
                <a:latin typeface="Calibri" pitchFamily="34" charset="0"/>
                <a:cs typeface="Arial" pitchFamily="34" charset="0"/>
              </a:defRPr>
            </a:lvl4pPr>
            <a:lvl5pPr>
              <a:defRPr sz="2000">
                <a:solidFill>
                  <a:schemeClr val="tx1"/>
                </a:solidFill>
                <a:latin typeface="Calibri" pitchFamily="34" charset="0"/>
                <a:cs typeface="Arial" pitchFamily="34" charset="0"/>
              </a:defRPr>
            </a:lvl5pPr>
            <a:lvl6pPr eaLnBrk="0" fontAlgn="base" hangingPunct="0">
              <a:spcAft>
                <a:spcPct val="0"/>
              </a:spcAft>
              <a:buChar char="»"/>
              <a:defRPr sz="2000">
                <a:solidFill>
                  <a:schemeClr val="tx1"/>
                </a:solidFill>
                <a:latin typeface="Calibri" pitchFamily="34" charset="0"/>
                <a:cs typeface="Arial" pitchFamily="34" charset="0"/>
              </a:defRPr>
            </a:lvl6pPr>
            <a:lvl7pPr eaLnBrk="0" fontAlgn="base" hangingPunct="0">
              <a:spcAft>
                <a:spcPct val="0"/>
              </a:spcAft>
              <a:buChar char="»"/>
              <a:defRPr sz="2000">
                <a:solidFill>
                  <a:schemeClr val="tx1"/>
                </a:solidFill>
                <a:latin typeface="Calibri" pitchFamily="34" charset="0"/>
                <a:cs typeface="Arial" pitchFamily="34" charset="0"/>
              </a:defRPr>
            </a:lvl7pPr>
            <a:lvl8pPr eaLnBrk="0" fontAlgn="base" hangingPunct="0">
              <a:spcAft>
                <a:spcPct val="0"/>
              </a:spcAft>
              <a:buChar char="»"/>
              <a:defRPr sz="2000">
                <a:solidFill>
                  <a:schemeClr val="tx1"/>
                </a:solidFill>
                <a:latin typeface="Calibri" pitchFamily="34" charset="0"/>
                <a:cs typeface="Arial" pitchFamily="34" charset="0"/>
              </a:defRPr>
            </a:lvl8pPr>
            <a:lvl9pPr eaLnBrk="0" fontAlgn="base" hangingPunct="0">
              <a:spcAft>
                <a:spcPct val="0"/>
              </a:spcAft>
              <a:buChar char="»"/>
              <a:defRPr sz="2000">
                <a:solidFill>
                  <a:schemeClr val="tx1"/>
                </a:solidFill>
                <a:latin typeface="Calibri" pitchFamily="34" charset="0"/>
                <a:cs typeface="Arial" pitchFamily="34" charset="0"/>
              </a:defRPr>
            </a:lvl9pPr>
          </a:lstStyle>
          <a:p>
            <a:pPr algn="ctr" rtl="1" eaLnBrk="1" hangingPunct="1"/>
            <a:r>
              <a:rPr lang="fa-IR" altLang="fa-IR" sz="2000" dirty="0">
                <a:cs typeface="Titr" pitchFamily="2" charset="-78"/>
              </a:rPr>
              <a:t>سال</a:t>
            </a:r>
            <a:r>
              <a:rPr lang="fa-IR" altLang="fa-IR" sz="2000" dirty="0"/>
              <a:t> </a:t>
            </a:r>
            <a:r>
              <a:rPr lang="fa-IR" altLang="fa-IR" sz="2000" dirty="0" smtClean="0">
                <a:cs typeface="Titr" pitchFamily="2" charset="-78"/>
              </a:rPr>
              <a:t>1399</a:t>
            </a:r>
            <a:endParaRPr lang="fa-IR" altLang="fa-IR" sz="2000" dirty="0">
              <a:cs typeface="Titr" pitchFamily="2" charset="-78"/>
            </a:endParaRPr>
          </a:p>
        </p:txBody>
      </p:sp>
    </p:spTree>
    <p:extLst>
      <p:ext uri="{BB962C8B-B14F-4D97-AF65-F5344CB8AC3E}">
        <p14:creationId xmlns:p14="http://schemas.microsoft.com/office/powerpoint/2010/main" val="72844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95300" y="836712"/>
            <a:ext cx="8915400" cy="864096"/>
          </a:xfrm>
        </p:spPr>
        <p:txBody>
          <a:bodyPr>
            <a:normAutofit/>
          </a:bodyPr>
          <a:lstStyle/>
          <a:p>
            <a:r>
              <a:rPr lang="ar-SA" sz="1500" b="1" dirty="0">
                <a:latin typeface="Times New Roman"/>
                <a:ea typeface="Times New Roman"/>
                <a:cs typeface="B Titr" pitchFamily="2" charset="-78"/>
              </a:rPr>
              <a:t>نمودار تجمعي و دوره‌اي صرفه‌جويي در مصرف معادل سوخت‌هاي فسيلي ناشي از توليد برق</a:t>
            </a:r>
            <a:r>
              <a:rPr lang="fa-IR" sz="1500" b="1" dirty="0">
                <a:latin typeface="Times New Roman"/>
                <a:ea typeface="Times New Roman"/>
                <a:cs typeface="B Titr" pitchFamily="2" charset="-78"/>
              </a:rPr>
              <a:t> </a:t>
            </a:r>
            <a:r>
              <a:rPr lang="ar-SA" sz="1500" b="1" dirty="0">
                <a:latin typeface="Times New Roman"/>
                <a:ea typeface="Times New Roman"/>
                <a:cs typeface="B Titr" pitchFamily="2" charset="-78"/>
              </a:rPr>
              <a:t>واحد یکم نيروگاه اتمي بوشهر </a:t>
            </a:r>
            <a:r>
              <a:rPr lang="fa-IR" sz="1500" b="1" dirty="0">
                <a:latin typeface="Times New Roman"/>
                <a:ea typeface="Times New Roman"/>
                <a:cs typeface="B Titr" pitchFamily="2" charset="-78"/>
              </a:rPr>
              <a:t>(</a:t>
            </a:r>
            <a:r>
              <a:rPr lang="fa-IR" sz="1400" b="1" dirty="0">
                <a:latin typeface="Times New Roman"/>
                <a:ea typeface="Times New Roman"/>
                <a:cs typeface="B Titr" pitchFamily="2" charset="-78"/>
              </a:rPr>
              <a:t>بر حسب بشكه معادل نفت‌خام</a:t>
            </a:r>
            <a:r>
              <a:rPr lang="fa-IR" sz="1500" b="1" dirty="0">
                <a:latin typeface="Times New Roman"/>
                <a:ea typeface="Times New Roman"/>
                <a:cs typeface="B Titr" pitchFamily="2" charset="-78"/>
              </a:rPr>
              <a:t>)</a:t>
            </a:r>
            <a:r>
              <a:rPr lang="en-US" sz="1500" b="1" dirty="0">
                <a:latin typeface="Times New Roman"/>
                <a:ea typeface="Times New Roman"/>
                <a:cs typeface="B Nazanin"/>
              </a:rPr>
              <a:t>	</a:t>
            </a:r>
            <a:endParaRPr lang="fa-IR" sz="1500" b="1" dirty="0">
              <a:latin typeface="Times New Roman"/>
              <a:ea typeface="Times New Roman"/>
              <a:cs typeface="B Nazanin"/>
            </a:endParaRPr>
          </a:p>
        </p:txBody>
      </p:sp>
      <p:cxnSp>
        <p:nvCxnSpPr>
          <p:cNvPr id="6" name="Straight Connector 5"/>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7" name="Picture 6" descr="NPPD.jpg"/>
          <p:cNvPicPr>
            <a:picLocks noChangeAspect="1"/>
          </p:cNvPicPr>
          <p:nvPr/>
        </p:nvPicPr>
        <p:blipFill>
          <a:blip r:embed="rId2" cstate="print"/>
          <a:stretch>
            <a:fillRect/>
          </a:stretch>
        </p:blipFill>
        <p:spPr>
          <a:xfrm>
            <a:off x="312037" y="173985"/>
            <a:ext cx="1130575" cy="653671"/>
          </a:xfrm>
          <a:prstGeom prst="rect">
            <a:avLst/>
          </a:prstGeom>
        </p:spPr>
      </p:pic>
      <p:sp>
        <p:nvSpPr>
          <p:cNvPr id="11" name="Title 1"/>
          <p:cNvSpPr txBox="1">
            <a:spLocks/>
          </p:cNvSpPr>
          <p:nvPr/>
        </p:nvSpPr>
        <p:spPr>
          <a:xfrm>
            <a:off x="1637024" y="164638"/>
            <a:ext cx="7099300" cy="563563"/>
          </a:xfrm>
          <a:prstGeom prst="rect">
            <a:avLst/>
          </a:prstGeom>
        </p:spPr>
        <p:txBody>
          <a:bodyPr vert="horz" lIns="77925" tIns="38963" rIns="77925" bIns="38963" rtlCol="1" anchor="ctr">
            <a:noAutofit/>
          </a:bodyPr>
          <a:lstStyle>
            <a:lvl1pPr algn="ctr" defTabSz="779252" rtl="1" eaLnBrk="1" latinLnBrk="0" hangingPunct="1">
              <a:spcBef>
                <a:spcPct val="0"/>
              </a:spcBef>
              <a:buNone/>
              <a:defRPr sz="3700" kern="1200">
                <a:solidFill>
                  <a:schemeClr val="tx1"/>
                </a:solidFill>
                <a:latin typeface="+mj-lt"/>
                <a:ea typeface="+mj-ea"/>
                <a:cs typeface="+mj-cs"/>
              </a:defRPr>
            </a:lvl1pPr>
          </a:lstStyle>
          <a:p>
            <a:r>
              <a:rPr lang="fa-IR" sz="2200" b="1" dirty="0">
                <a:solidFill>
                  <a:schemeClr val="tx2"/>
                </a:solidFill>
                <a:latin typeface="+mn-lt"/>
                <a:ea typeface="Calibri"/>
                <a:cs typeface="B Titr" pitchFamily="2" charset="-78"/>
              </a:rPr>
              <a:t>عملکرد واحد یکم نیروگاه اتمی بوشهر</a:t>
            </a:r>
          </a:p>
        </p:txBody>
      </p:sp>
      <p:sp>
        <p:nvSpPr>
          <p:cNvPr id="2" name="Rectangle 2"/>
          <p:cNvSpPr>
            <a:spLocks noChangeArrowheads="1"/>
          </p:cNvSpPr>
          <p:nvPr/>
        </p:nvSpPr>
        <p:spPr bwMode="auto">
          <a:xfrm>
            <a:off x="972127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20" y="1604962"/>
            <a:ext cx="8640960" cy="4776366"/>
          </a:xfrm>
          <a:prstGeom prst="rect">
            <a:avLst/>
          </a:prstGeom>
          <a:noFill/>
        </p:spPr>
      </p:pic>
    </p:spTree>
    <p:extLst>
      <p:ext uri="{BB962C8B-B14F-4D97-AF65-F5344CB8AC3E}">
        <p14:creationId xmlns:p14="http://schemas.microsoft.com/office/powerpoint/2010/main" val="1234626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91922" y="682688"/>
            <a:ext cx="8915400" cy="1210147"/>
          </a:xfrm>
        </p:spPr>
        <p:txBody>
          <a:bodyPr>
            <a:noAutofit/>
          </a:bodyPr>
          <a:lstStyle/>
          <a:p>
            <a:r>
              <a:rPr lang="ar-SA" sz="1500" b="1" dirty="0">
                <a:latin typeface="Times New Roman"/>
                <a:ea typeface="Times New Roman"/>
                <a:cs typeface="B Titr" pitchFamily="2" charset="-78"/>
              </a:rPr>
              <a:t>نمودار تجمعي</a:t>
            </a:r>
            <a:r>
              <a:rPr lang="fa-IR" sz="1500" b="1" dirty="0">
                <a:latin typeface="Times New Roman"/>
                <a:ea typeface="Times New Roman"/>
                <a:cs typeface="B Titr" pitchFamily="2" charset="-78"/>
              </a:rPr>
              <a:t> و دوره‌اي </a:t>
            </a:r>
            <a:r>
              <a:rPr lang="ar-SA" sz="1500" b="1" dirty="0">
                <a:latin typeface="Times New Roman"/>
                <a:ea typeface="Times New Roman"/>
                <a:cs typeface="B Titr" pitchFamily="2" charset="-78"/>
              </a:rPr>
              <a:t>صرفه‌جويي در مصرف معادل سوخت‌هاي فسيلي ناشي از توليد برق در واحد یکم نيروگاه اتمي بوشهر(برحسب </a:t>
            </a:r>
            <a:r>
              <a:rPr lang="fa-IR" sz="1500" b="1" dirty="0" smtClean="0">
                <a:latin typeface="Times New Roman"/>
                <a:ea typeface="Times New Roman"/>
                <a:cs typeface="B Titr" pitchFamily="2" charset="-78"/>
              </a:rPr>
              <a:t>متر مکعب گاز طبیعی</a:t>
            </a:r>
            <a:r>
              <a:rPr lang="ar-SA" sz="1500" b="1" dirty="0" smtClean="0">
                <a:latin typeface="Times New Roman"/>
                <a:ea typeface="Times New Roman"/>
                <a:cs typeface="B Titr" pitchFamily="2" charset="-78"/>
              </a:rPr>
              <a:t>)</a:t>
            </a:r>
            <a:endParaRPr lang="fa-IR" sz="1500" b="1" dirty="0">
              <a:latin typeface="Times New Roman"/>
              <a:ea typeface="Times New Roman"/>
              <a:cs typeface="B Titr" pitchFamily="2" charset="-78"/>
            </a:endParaRPr>
          </a:p>
        </p:txBody>
      </p:sp>
      <p:cxnSp>
        <p:nvCxnSpPr>
          <p:cNvPr id="9" name="Straight Connector 8"/>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2" name="Picture 11" descr="NPPD.jpg"/>
          <p:cNvPicPr>
            <a:picLocks noChangeAspect="1"/>
          </p:cNvPicPr>
          <p:nvPr/>
        </p:nvPicPr>
        <p:blipFill>
          <a:blip r:embed="rId2" cstate="print"/>
          <a:stretch>
            <a:fillRect/>
          </a:stretch>
        </p:blipFill>
        <p:spPr>
          <a:xfrm>
            <a:off x="312037" y="173985"/>
            <a:ext cx="1130575" cy="653671"/>
          </a:xfrm>
          <a:prstGeom prst="rect">
            <a:avLst/>
          </a:prstGeom>
        </p:spPr>
      </p:pic>
      <p:sp>
        <p:nvSpPr>
          <p:cNvPr id="13" name="Title 1"/>
          <p:cNvSpPr txBox="1">
            <a:spLocks/>
          </p:cNvSpPr>
          <p:nvPr/>
        </p:nvSpPr>
        <p:spPr>
          <a:xfrm>
            <a:off x="1637024" y="164638"/>
            <a:ext cx="7099300" cy="563563"/>
          </a:xfrm>
          <a:prstGeom prst="rect">
            <a:avLst/>
          </a:prstGeom>
        </p:spPr>
        <p:txBody>
          <a:bodyPr vert="horz" lIns="77925" tIns="38963" rIns="77925" bIns="38963" rtlCol="1" anchor="ctr">
            <a:noAutofit/>
          </a:bodyPr>
          <a:lstStyle>
            <a:lvl1pPr algn="ctr" defTabSz="779252" rtl="1" eaLnBrk="1" latinLnBrk="0" hangingPunct="1">
              <a:spcBef>
                <a:spcPct val="0"/>
              </a:spcBef>
              <a:buNone/>
              <a:defRPr sz="3700" kern="1200">
                <a:solidFill>
                  <a:schemeClr val="tx1"/>
                </a:solidFill>
                <a:latin typeface="+mj-lt"/>
                <a:ea typeface="+mj-ea"/>
                <a:cs typeface="+mj-cs"/>
              </a:defRPr>
            </a:lvl1pPr>
          </a:lstStyle>
          <a:p>
            <a:r>
              <a:rPr lang="fa-IR" sz="2200" b="1" dirty="0">
                <a:solidFill>
                  <a:schemeClr val="tx2"/>
                </a:solidFill>
                <a:latin typeface="+mn-lt"/>
                <a:ea typeface="Calibri"/>
                <a:cs typeface="B Titr" pitchFamily="2" charset="-78"/>
              </a:rPr>
              <a:t>عملکرد واحد یکم نیروگاه اتمی بوشهر</a:t>
            </a:r>
          </a:p>
        </p:txBody>
      </p:sp>
      <p:sp>
        <p:nvSpPr>
          <p:cNvPr id="2" name="Rectangle 2"/>
          <p:cNvSpPr>
            <a:spLocks noChangeArrowheads="1"/>
          </p:cNvSpPr>
          <p:nvPr/>
        </p:nvSpPr>
        <p:spPr bwMode="auto">
          <a:xfrm>
            <a:off x="972127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12" y="1628800"/>
            <a:ext cx="8709372" cy="4752528"/>
          </a:xfrm>
          <a:prstGeom prst="rect">
            <a:avLst/>
          </a:prstGeom>
          <a:noFill/>
        </p:spPr>
      </p:pic>
    </p:spTree>
    <p:extLst>
      <p:ext uri="{BB962C8B-B14F-4D97-AF65-F5344CB8AC3E}">
        <p14:creationId xmlns:p14="http://schemas.microsoft.com/office/powerpoint/2010/main" val="434303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72480" y="740702"/>
            <a:ext cx="9283031" cy="768084"/>
          </a:xfrm>
        </p:spPr>
        <p:txBody>
          <a:bodyPr>
            <a:noAutofit/>
          </a:bodyPr>
          <a:lstStyle/>
          <a:p>
            <a:r>
              <a:rPr lang="ar-SA" sz="1500" b="1" dirty="0">
                <a:latin typeface="Times New Roman"/>
                <a:ea typeface="Times New Roman"/>
                <a:cs typeface="B Titr" pitchFamily="2" charset="-78"/>
              </a:rPr>
              <a:t>نمودار تجمعي</a:t>
            </a:r>
            <a:r>
              <a:rPr lang="fa-IR" sz="1500" b="1" dirty="0">
                <a:latin typeface="Times New Roman"/>
                <a:ea typeface="Times New Roman"/>
                <a:cs typeface="B Titr" pitchFamily="2" charset="-78"/>
              </a:rPr>
              <a:t>  و دوره‌اي </a:t>
            </a:r>
            <a:r>
              <a:rPr lang="ar-SA" sz="1500" b="1" dirty="0">
                <a:latin typeface="Times New Roman"/>
                <a:ea typeface="Times New Roman"/>
                <a:cs typeface="B Titr" pitchFamily="2" charset="-78"/>
              </a:rPr>
              <a:t>كاهش انتشار انواع گازهاي آلاينده‌ زیست‌محیطی ناشي از توليد برق </a:t>
            </a:r>
            <a:r>
              <a:rPr lang="ar-SA" sz="1500" b="1" dirty="0" smtClean="0">
                <a:latin typeface="Times New Roman"/>
                <a:ea typeface="Times New Roman"/>
                <a:cs typeface="B Titr" pitchFamily="2" charset="-78"/>
              </a:rPr>
              <a:t>در</a:t>
            </a:r>
            <a:r>
              <a:rPr lang="fa-IR" sz="1500" b="1" dirty="0" smtClean="0">
                <a:latin typeface="Times New Roman"/>
                <a:ea typeface="Times New Roman"/>
                <a:cs typeface="B Titr" pitchFamily="2" charset="-78"/>
              </a:rPr>
              <a:t/>
            </a:r>
            <a:br>
              <a:rPr lang="fa-IR" sz="1500" b="1" dirty="0" smtClean="0">
                <a:latin typeface="Times New Roman"/>
                <a:ea typeface="Times New Roman"/>
                <a:cs typeface="B Titr" pitchFamily="2" charset="-78"/>
              </a:rPr>
            </a:br>
            <a:r>
              <a:rPr lang="ar-SA" sz="1500" b="1" dirty="0" smtClean="0">
                <a:latin typeface="Times New Roman"/>
                <a:ea typeface="Times New Roman"/>
                <a:cs typeface="B Titr" pitchFamily="2" charset="-78"/>
              </a:rPr>
              <a:t> </a:t>
            </a:r>
            <a:r>
              <a:rPr lang="ar-SA" sz="1500" b="1" dirty="0">
                <a:latin typeface="Times New Roman"/>
                <a:ea typeface="Times New Roman"/>
                <a:cs typeface="B Titr" pitchFamily="2" charset="-78"/>
              </a:rPr>
              <a:t>واحد یکم نيروگاه اتمي بوشهر</a:t>
            </a:r>
            <a:endParaRPr lang="fa-IR" sz="1500" b="1" dirty="0">
              <a:latin typeface="Times New Roman"/>
              <a:ea typeface="Times New Roman"/>
              <a:cs typeface="B Titr" pitchFamily="2" charset="-78"/>
            </a:endParaRPr>
          </a:p>
        </p:txBody>
      </p:sp>
      <p:cxnSp>
        <p:nvCxnSpPr>
          <p:cNvPr id="6" name="Straight Connector 5"/>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7" name="Picture 6" descr="NPPD.jpg"/>
          <p:cNvPicPr>
            <a:picLocks noChangeAspect="1"/>
          </p:cNvPicPr>
          <p:nvPr/>
        </p:nvPicPr>
        <p:blipFill>
          <a:blip r:embed="rId2" cstate="print"/>
          <a:stretch>
            <a:fillRect/>
          </a:stretch>
        </p:blipFill>
        <p:spPr>
          <a:xfrm>
            <a:off x="312037" y="173985"/>
            <a:ext cx="1130575" cy="653671"/>
          </a:xfrm>
          <a:prstGeom prst="rect">
            <a:avLst/>
          </a:prstGeom>
        </p:spPr>
      </p:pic>
      <p:sp>
        <p:nvSpPr>
          <p:cNvPr id="11" name="Title 1"/>
          <p:cNvSpPr txBox="1">
            <a:spLocks/>
          </p:cNvSpPr>
          <p:nvPr/>
        </p:nvSpPr>
        <p:spPr>
          <a:xfrm>
            <a:off x="1637024" y="164638"/>
            <a:ext cx="7099300" cy="563563"/>
          </a:xfrm>
          <a:prstGeom prst="rect">
            <a:avLst/>
          </a:prstGeom>
        </p:spPr>
        <p:txBody>
          <a:bodyPr vert="horz" lIns="77925" tIns="38963" rIns="77925" bIns="38963" rtlCol="1" anchor="ctr">
            <a:noAutofit/>
          </a:bodyPr>
          <a:lstStyle>
            <a:lvl1pPr algn="ctr" defTabSz="779252" rtl="1" eaLnBrk="1" latinLnBrk="0" hangingPunct="1">
              <a:spcBef>
                <a:spcPct val="0"/>
              </a:spcBef>
              <a:buNone/>
              <a:defRPr sz="3700" kern="1200">
                <a:solidFill>
                  <a:schemeClr val="tx1"/>
                </a:solidFill>
                <a:latin typeface="+mj-lt"/>
                <a:ea typeface="+mj-ea"/>
                <a:cs typeface="+mj-cs"/>
              </a:defRPr>
            </a:lvl1pPr>
          </a:lstStyle>
          <a:p>
            <a:r>
              <a:rPr lang="fa-IR" sz="2200" b="1" dirty="0">
                <a:solidFill>
                  <a:schemeClr val="tx2"/>
                </a:solidFill>
                <a:latin typeface="+mn-lt"/>
                <a:ea typeface="Calibri"/>
                <a:cs typeface="B Titr" pitchFamily="2" charset="-78"/>
              </a:rPr>
              <a:t>عملکرد واحد یکم نیروگاه اتمی بوشهر</a:t>
            </a:r>
          </a:p>
        </p:txBody>
      </p:sp>
      <p:sp>
        <p:nvSpPr>
          <p:cNvPr id="2" name="Rectangle 2"/>
          <p:cNvSpPr>
            <a:spLocks noChangeArrowheads="1"/>
          </p:cNvSpPr>
          <p:nvPr/>
        </p:nvSpPr>
        <p:spPr bwMode="auto">
          <a:xfrm>
            <a:off x="972127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12" y="1412776"/>
            <a:ext cx="8784976" cy="4968552"/>
          </a:xfrm>
          <a:prstGeom prst="rect">
            <a:avLst/>
          </a:prstGeom>
          <a:noFill/>
        </p:spPr>
      </p:pic>
    </p:spTree>
    <p:extLst>
      <p:ext uri="{BB962C8B-B14F-4D97-AF65-F5344CB8AC3E}">
        <p14:creationId xmlns:p14="http://schemas.microsoft.com/office/powerpoint/2010/main" val="2709618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9657" y="5757152"/>
            <a:ext cx="2167580" cy="341632"/>
          </a:xfrm>
          <a:prstGeom prst="rect">
            <a:avLst/>
          </a:prstGeom>
        </p:spPr>
        <p:txBody>
          <a:bodyPr wrap="none">
            <a:spAutoFit/>
          </a:bodyPr>
          <a:lstStyle/>
          <a:p>
            <a:pPr marL="285750" indent="-285750" algn="r" rtl="1">
              <a:lnSpc>
                <a:spcPct val="90000"/>
              </a:lnSpc>
              <a:buFont typeface="Arial" pitchFamily="34" charset="0"/>
              <a:buChar char="•"/>
            </a:pPr>
            <a:r>
              <a:rPr lang="fa-IR" dirty="0">
                <a:solidFill>
                  <a:srgbClr val="000000"/>
                </a:solidFill>
                <a:cs typeface="B Mitra" pitchFamily="2" charset="-78"/>
              </a:rPr>
              <a:t>توانمندی در سطح </a:t>
            </a:r>
            <a:r>
              <a:rPr lang="fa-IR" dirty="0" smtClean="0">
                <a:solidFill>
                  <a:srgbClr val="000000"/>
                </a:solidFill>
                <a:cs typeface="B Mitra" pitchFamily="2" charset="-78"/>
              </a:rPr>
              <a:t>استفاده </a:t>
            </a:r>
            <a:endParaRPr lang="fa-IR" dirty="0">
              <a:solidFill>
                <a:srgbClr val="000000"/>
              </a:solidFill>
              <a:cs typeface="B Mitra" pitchFamily="2" charset="-78"/>
            </a:endParaRPr>
          </a:p>
        </p:txBody>
      </p:sp>
      <p:sp>
        <p:nvSpPr>
          <p:cNvPr id="4" name="Rectangle 3"/>
          <p:cNvSpPr/>
          <p:nvPr/>
        </p:nvSpPr>
        <p:spPr>
          <a:xfrm>
            <a:off x="2603712" y="4495678"/>
            <a:ext cx="2917785" cy="341632"/>
          </a:xfrm>
          <a:prstGeom prst="rect">
            <a:avLst/>
          </a:prstGeom>
        </p:spPr>
        <p:txBody>
          <a:bodyPr wrap="none">
            <a:spAutoFit/>
          </a:bodyPr>
          <a:lstStyle/>
          <a:p>
            <a:pPr marL="285750" indent="-285750" algn="r" rtl="1">
              <a:lnSpc>
                <a:spcPct val="90000"/>
              </a:lnSpc>
              <a:buFont typeface="Arial" pitchFamily="34" charset="0"/>
              <a:buChar char="•"/>
            </a:pPr>
            <a:r>
              <a:rPr lang="fa-IR" dirty="0">
                <a:solidFill>
                  <a:srgbClr val="000000"/>
                </a:solidFill>
                <a:cs typeface="B Mitra" pitchFamily="2" charset="-78"/>
              </a:rPr>
              <a:t>توانمندی در سطح </a:t>
            </a:r>
            <a:r>
              <a:rPr lang="ar-SA" dirty="0">
                <a:solidFill>
                  <a:srgbClr val="000000"/>
                </a:solidFill>
                <a:cs typeface="B Mitra" pitchFamily="2" charset="-78"/>
              </a:rPr>
              <a:t>تعميرات و </a:t>
            </a:r>
            <a:r>
              <a:rPr lang="ar-SA" dirty="0" smtClean="0">
                <a:solidFill>
                  <a:srgbClr val="000000"/>
                </a:solidFill>
                <a:cs typeface="B Mitra" pitchFamily="2" charset="-78"/>
              </a:rPr>
              <a:t>نگهداري</a:t>
            </a:r>
            <a:endParaRPr lang="fa-IR" dirty="0">
              <a:solidFill>
                <a:srgbClr val="000000"/>
              </a:solidFill>
              <a:cs typeface="B Mitra" pitchFamily="2" charset="-78"/>
            </a:endParaRPr>
          </a:p>
        </p:txBody>
      </p:sp>
      <p:sp>
        <p:nvSpPr>
          <p:cNvPr id="5" name="Rectangle 4"/>
          <p:cNvSpPr/>
          <p:nvPr/>
        </p:nvSpPr>
        <p:spPr>
          <a:xfrm>
            <a:off x="3423279" y="4936708"/>
            <a:ext cx="2081018" cy="341632"/>
          </a:xfrm>
          <a:prstGeom prst="rect">
            <a:avLst/>
          </a:prstGeom>
        </p:spPr>
        <p:txBody>
          <a:bodyPr wrap="none">
            <a:spAutoFit/>
          </a:bodyPr>
          <a:lstStyle/>
          <a:p>
            <a:pPr marL="285750" indent="-285750" algn="r" rtl="1">
              <a:lnSpc>
                <a:spcPct val="90000"/>
              </a:lnSpc>
              <a:buFont typeface="Arial" pitchFamily="34" charset="0"/>
              <a:buChar char="•"/>
            </a:pPr>
            <a:r>
              <a:rPr lang="fa-IR" dirty="0">
                <a:solidFill>
                  <a:srgbClr val="000000"/>
                </a:solidFill>
                <a:cs typeface="B Mitra" pitchFamily="2" charset="-78"/>
              </a:rPr>
              <a:t>توانمندی در سطح </a:t>
            </a:r>
            <a:r>
              <a:rPr lang="ar-SA" dirty="0" smtClean="0">
                <a:solidFill>
                  <a:srgbClr val="000000"/>
                </a:solidFill>
                <a:cs typeface="B Mitra" pitchFamily="2" charset="-78"/>
              </a:rPr>
              <a:t>مونتاژ</a:t>
            </a:r>
            <a:r>
              <a:rPr lang="fa-IR" dirty="0" smtClean="0">
                <a:solidFill>
                  <a:srgbClr val="000000"/>
                </a:solidFill>
                <a:cs typeface="B Mitra" pitchFamily="2" charset="-78"/>
              </a:rPr>
              <a:t> </a:t>
            </a:r>
            <a:endParaRPr lang="fa-IR" dirty="0">
              <a:solidFill>
                <a:srgbClr val="000000"/>
              </a:solidFill>
              <a:cs typeface="B Mitra" pitchFamily="2" charset="-78"/>
            </a:endParaRPr>
          </a:p>
        </p:txBody>
      </p:sp>
      <p:sp>
        <p:nvSpPr>
          <p:cNvPr id="6" name="Rectangle 5"/>
          <p:cNvSpPr/>
          <p:nvPr/>
        </p:nvSpPr>
        <p:spPr>
          <a:xfrm>
            <a:off x="2584482" y="3606119"/>
            <a:ext cx="2914579" cy="341632"/>
          </a:xfrm>
          <a:prstGeom prst="rect">
            <a:avLst/>
          </a:prstGeom>
        </p:spPr>
        <p:txBody>
          <a:bodyPr wrap="none">
            <a:spAutoFit/>
          </a:bodyPr>
          <a:lstStyle/>
          <a:p>
            <a:pPr marL="285750" indent="-285750" algn="r" rtl="1">
              <a:lnSpc>
                <a:spcPct val="90000"/>
              </a:lnSpc>
              <a:buFont typeface="Arial" pitchFamily="34" charset="0"/>
              <a:buChar char="•"/>
            </a:pPr>
            <a:r>
              <a:rPr lang="fa-IR" dirty="0">
                <a:solidFill>
                  <a:srgbClr val="000000"/>
                </a:solidFill>
                <a:cs typeface="B Mitra" pitchFamily="2" charset="-78"/>
              </a:rPr>
              <a:t>توانمندی در سطح </a:t>
            </a:r>
            <a:r>
              <a:rPr lang="ar-SA" dirty="0">
                <a:solidFill>
                  <a:srgbClr val="000000"/>
                </a:solidFill>
                <a:cs typeface="B Mitra" pitchFamily="2" charset="-78"/>
              </a:rPr>
              <a:t>كپي‌ساز</a:t>
            </a:r>
            <a:r>
              <a:rPr lang="fa-IR" dirty="0">
                <a:solidFill>
                  <a:srgbClr val="000000"/>
                </a:solidFill>
                <a:cs typeface="B Mitra" pitchFamily="2" charset="-78"/>
              </a:rPr>
              <a:t>ي</a:t>
            </a:r>
            <a:r>
              <a:rPr lang="ar-SA" dirty="0">
                <a:solidFill>
                  <a:srgbClr val="000000"/>
                </a:solidFill>
                <a:cs typeface="B Mitra" pitchFamily="2" charset="-78"/>
              </a:rPr>
              <a:t> و </a:t>
            </a:r>
            <a:r>
              <a:rPr lang="ar-SA" dirty="0" smtClean="0">
                <a:solidFill>
                  <a:srgbClr val="000000"/>
                </a:solidFill>
                <a:cs typeface="B Mitra" pitchFamily="2" charset="-78"/>
              </a:rPr>
              <a:t>اقتباس</a:t>
            </a:r>
            <a:endParaRPr lang="ar-SA" dirty="0">
              <a:solidFill>
                <a:srgbClr val="000000"/>
              </a:solidFill>
              <a:cs typeface="B Mitra" pitchFamily="2" charset="-78"/>
            </a:endParaRPr>
          </a:p>
        </p:txBody>
      </p:sp>
      <p:sp>
        <p:nvSpPr>
          <p:cNvPr id="7" name="Rectangle 6"/>
          <p:cNvSpPr/>
          <p:nvPr/>
        </p:nvSpPr>
        <p:spPr>
          <a:xfrm>
            <a:off x="2773872" y="2289028"/>
            <a:ext cx="2693365" cy="341632"/>
          </a:xfrm>
          <a:prstGeom prst="rect">
            <a:avLst/>
          </a:prstGeom>
        </p:spPr>
        <p:txBody>
          <a:bodyPr wrap="none">
            <a:spAutoFit/>
          </a:bodyPr>
          <a:lstStyle/>
          <a:p>
            <a:pPr marL="285750" indent="-285750" algn="r" rtl="1">
              <a:lnSpc>
                <a:spcPct val="90000"/>
              </a:lnSpc>
              <a:buFont typeface="Arial" pitchFamily="34" charset="0"/>
              <a:buChar char="•"/>
            </a:pPr>
            <a:r>
              <a:rPr lang="fa-IR" dirty="0">
                <a:solidFill>
                  <a:srgbClr val="000000"/>
                </a:solidFill>
                <a:cs typeface="B Mitra" pitchFamily="2" charset="-78"/>
              </a:rPr>
              <a:t>توانمندی در سطح </a:t>
            </a:r>
            <a:r>
              <a:rPr lang="ar-SA" dirty="0">
                <a:solidFill>
                  <a:srgbClr val="000000"/>
                </a:solidFill>
                <a:cs typeface="B Mitra" pitchFamily="2" charset="-78"/>
              </a:rPr>
              <a:t>طراحي و </a:t>
            </a:r>
            <a:r>
              <a:rPr lang="ar-SA" dirty="0" smtClean="0">
                <a:solidFill>
                  <a:srgbClr val="000000"/>
                </a:solidFill>
                <a:cs typeface="B Mitra" pitchFamily="2" charset="-78"/>
              </a:rPr>
              <a:t>ساخت</a:t>
            </a:r>
            <a:endParaRPr lang="fa-IR" dirty="0">
              <a:solidFill>
                <a:srgbClr val="000000"/>
              </a:solidFill>
              <a:cs typeface="B Mitra" pitchFamily="2" charset="-78"/>
            </a:endParaRPr>
          </a:p>
        </p:txBody>
      </p:sp>
      <p:sp>
        <p:nvSpPr>
          <p:cNvPr id="8" name="Rectangle 7"/>
          <p:cNvSpPr/>
          <p:nvPr/>
        </p:nvSpPr>
        <p:spPr>
          <a:xfrm>
            <a:off x="2328664" y="2719950"/>
            <a:ext cx="3143809" cy="341632"/>
          </a:xfrm>
          <a:prstGeom prst="rect">
            <a:avLst/>
          </a:prstGeom>
        </p:spPr>
        <p:txBody>
          <a:bodyPr wrap="none">
            <a:spAutoFit/>
          </a:bodyPr>
          <a:lstStyle/>
          <a:p>
            <a:pPr marL="285750" indent="-285750" algn="r" rtl="1">
              <a:lnSpc>
                <a:spcPct val="90000"/>
              </a:lnSpc>
              <a:buFont typeface="Arial" pitchFamily="34" charset="0"/>
              <a:buChar char="•"/>
            </a:pPr>
            <a:r>
              <a:rPr lang="fa-IR" dirty="0">
                <a:solidFill>
                  <a:srgbClr val="000000"/>
                </a:solidFill>
                <a:cs typeface="B Mitra" pitchFamily="2" charset="-78"/>
              </a:rPr>
              <a:t>توانمندی در سطح </a:t>
            </a:r>
            <a:r>
              <a:rPr lang="ar-SA" dirty="0">
                <a:solidFill>
                  <a:srgbClr val="000000"/>
                </a:solidFill>
                <a:cs typeface="B Mitra" pitchFamily="2" charset="-78"/>
              </a:rPr>
              <a:t>توان خلق فناوري </a:t>
            </a:r>
            <a:r>
              <a:rPr lang="ar-SA" dirty="0" smtClean="0">
                <a:solidFill>
                  <a:srgbClr val="000000"/>
                </a:solidFill>
                <a:cs typeface="B Mitra" pitchFamily="2" charset="-78"/>
              </a:rPr>
              <a:t>جديد</a:t>
            </a:r>
            <a:endParaRPr lang="fa-IR" dirty="0">
              <a:solidFill>
                <a:srgbClr val="000000"/>
              </a:solidFill>
              <a:cs typeface="B Mitra" pitchFamily="2" charset="-78"/>
            </a:endParaRPr>
          </a:p>
        </p:txBody>
      </p:sp>
      <p:sp>
        <p:nvSpPr>
          <p:cNvPr id="9" name="Rectangle 8"/>
          <p:cNvSpPr/>
          <p:nvPr/>
        </p:nvSpPr>
        <p:spPr>
          <a:xfrm>
            <a:off x="2971041" y="1506443"/>
            <a:ext cx="2496196" cy="341632"/>
          </a:xfrm>
          <a:prstGeom prst="rect">
            <a:avLst/>
          </a:prstGeom>
        </p:spPr>
        <p:txBody>
          <a:bodyPr wrap="none">
            <a:spAutoFit/>
          </a:bodyPr>
          <a:lstStyle/>
          <a:p>
            <a:pPr marL="285750" indent="-285750" algn="r" rtl="1">
              <a:lnSpc>
                <a:spcPct val="90000"/>
              </a:lnSpc>
              <a:buFont typeface="Arial" pitchFamily="34" charset="0"/>
              <a:buChar char="•"/>
            </a:pPr>
            <a:r>
              <a:rPr lang="fa-IR" dirty="0">
                <a:solidFill>
                  <a:srgbClr val="000000"/>
                </a:solidFill>
                <a:cs typeface="B Mitra" pitchFamily="2" charset="-78"/>
              </a:rPr>
              <a:t>توانمندی در سطح </a:t>
            </a:r>
            <a:r>
              <a:rPr lang="ar-SA" dirty="0">
                <a:solidFill>
                  <a:srgbClr val="000000"/>
                </a:solidFill>
                <a:cs typeface="B Mitra" pitchFamily="2" charset="-78"/>
              </a:rPr>
              <a:t>تحقيقات </a:t>
            </a:r>
            <a:r>
              <a:rPr lang="ar-SA" dirty="0" smtClean="0">
                <a:solidFill>
                  <a:srgbClr val="000000"/>
                </a:solidFill>
                <a:cs typeface="B Mitra" pitchFamily="2" charset="-78"/>
              </a:rPr>
              <a:t>پايه</a:t>
            </a:r>
            <a:endParaRPr lang="en-US" dirty="0">
              <a:solidFill>
                <a:srgbClr val="000000"/>
              </a:solidFill>
              <a:cs typeface="B Mitra" pitchFamily="2" charset="-78"/>
            </a:endParaRPr>
          </a:p>
        </p:txBody>
      </p:sp>
      <p:cxnSp>
        <p:nvCxnSpPr>
          <p:cNvPr id="11" name="Straight Arrow Connector 10"/>
          <p:cNvCxnSpPr/>
          <p:nvPr/>
        </p:nvCxnSpPr>
        <p:spPr>
          <a:xfrm flipV="1">
            <a:off x="6237747" y="1499651"/>
            <a:ext cx="0" cy="4441276"/>
          </a:xfrm>
          <a:prstGeom prst="straightConnector1">
            <a:avLst/>
          </a:prstGeom>
          <a:ln>
            <a:headEnd type="oval" w="med" len="med"/>
            <a:tailEnd type="triangle" w="med" len="med"/>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6641146" y="5757151"/>
            <a:ext cx="2695087" cy="338554"/>
          </a:xfrm>
          <a:prstGeom prst="rect">
            <a:avLst/>
          </a:prstGeom>
          <a:noFill/>
        </p:spPr>
        <p:txBody>
          <a:bodyPr wrap="square" rtlCol="1">
            <a:spAutoFit/>
          </a:bodyPr>
          <a:lstStyle/>
          <a:p>
            <a:pPr algn="ctr"/>
            <a:r>
              <a:rPr lang="fa-IR" sz="1600" b="1" dirty="0" smtClean="0">
                <a:solidFill>
                  <a:srgbClr val="000000"/>
                </a:solidFill>
                <a:cs typeface="B Mitra" pitchFamily="2" charset="-78"/>
              </a:rPr>
              <a:t>وابستگی کامل به طرف خارجی</a:t>
            </a:r>
            <a:endParaRPr lang="fa-IR" sz="1600" b="1" dirty="0">
              <a:solidFill>
                <a:srgbClr val="000000"/>
              </a:solidFill>
              <a:cs typeface="B Mitra" pitchFamily="2" charset="-78"/>
            </a:endParaRPr>
          </a:p>
        </p:txBody>
      </p:sp>
      <p:sp>
        <p:nvSpPr>
          <p:cNvPr id="14" name="TextBox 13"/>
          <p:cNvSpPr txBox="1"/>
          <p:nvPr/>
        </p:nvSpPr>
        <p:spPr>
          <a:xfrm>
            <a:off x="6513173" y="1516445"/>
            <a:ext cx="2951033" cy="338554"/>
          </a:xfrm>
          <a:prstGeom prst="rect">
            <a:avLst/>
          </a:prstGeom>
          <a:noFill/>
        </p:spPr>
        <p:txBody>
          <a:bodyPr wrap="square" rtlCol="1">
            <a:spAutoFit/>
          </a:bodyPr>
          <a:lstStyle/>
          <a:p>
            <a:pPr algn="ctr"/>
            <a:r>
              <a:rPr lang="fa-IR" sz="1600" b="1" dirty="0" smtClean="0">
                <a:solidFill>
                  <a:srgbClr val="000000"/>
                </a:solidFill>
                <a:cs typeface="B Mitra" pitchFamily="2" charset="-78"/>
              </a:rPr>
              <a:t>استقلال داخلی و عدم وابستگی کامل</a:t>
            </a:r>
            <a:endParaRPr lang="fa-IR" sz="1600" b="1" dirty="0">
              <a:solidFill>
                <a:srgbClr val="000000"/>
              </a:solidFill>
              <a:cs typeface="B Mitra" pitchFamily="2" charset="-78"/>
            </a:endParaRPr>
          </a:p>
        </p:txBody>
      </p:sp>
      <p:sp>
        <p:nvSpPr>
          <p:cNvPr id="15" name="TextBox 14"/>
          <p:cNvSpPr txBox="1"/>
          <p:nvPr/>
        </p:nvSpPr>
        <p:spPr>
          <a:xfrm>
            <a:off x="6513173" y="4560215"/>
            <a:ext cx="3136900" cy="584775"/>
          </a:xfrm>
          <a:prstGeom prst="rect">
            <a:avLst/>
          </a:prstGeom>
          <a:noFill/>
        </p:spPr>
        <p:txBody>
          <a:bodyPr wrap="square" rtlCol="1">
            <a:spAutoFit/>
          </a:bodyPr>
          <a:lstStyle/>
          <a:p>
            <a:pPr algn="ctr" rtl="1"/>
            <a:r>
              <a:rPr lang="fa-IR" sz="1600" b="1" dirty="0" smtClean="0">
                <a:solidFill>
                  <a:srgbClr val="000000"/>
                </a:solidFill>
                <a:cs typeface="B Mitra" pitchFamily="2" charset="-78"/>
              </a:rPr>
              <a:t>وابستگی در </a:t>
            </a:r>
            <a:r>
              <a:rPr lang="fa-IR" sz="1600" b="1" dirty="0">
                <a:solidFill>
                  <a:srgbClr val="000000"/>
                </a:solidFill>
                <a:cs typeface="B Mitra" pitchFamily="2" charset="-78"/>
              </a:rPr>
              <a:t>تربیت نیروی </a:t>
            </a:r>
            <a:r>
              <a:rPr lang="fa-IR" sz="1600" b="1" dirty="0" smtClean="0">
                <a:solidFill>
                  <a:srgbClr val="000000"/>
                </a:solidFill>
                <a:cs typeface="B Mitra" pitchFamily="2" charset="-78"/>
              </a:rPr>
              <a:t>انسانی و</a:t>
            </a:r>
            <a:endParaRPr lang="fa-IR" sz="1600" b="1" dirty="0">
              <a:solidFill>
                <a:srgbClr val="000000"/>
              </a:solidFill>
              <a:cs typeface="B Mitra" pitchFamily="2" charset="-78"/>
            </a:endParaRPr>
          </a:p>
          <a:p>
            <a:pPr algn="ctr" rtl="1"/>
            <a:r>
              <a:rPr lang="fa-IR" sz="1600" b="1" dirty="0" smtClean="0">
                <a:solidFill>
                  <a:srgbClr val="000000"/>
                </a:solidFill>
                <a:cs typeface="B Mitra" pitchFamily="2" charset="-78"/>
              </a:rPr>
              <a:t>مستندات فنی</a:t>
            </a:r>
            <a:endParaRPr lang="fa-IR" sz="1600" b="1" dirty="0">
              <a:solidFill>
                <a:srgbClr val="000000"/>
              </a:solidFill>
              <a:cs typeface="B Mitra" pitchFamily="2" charset="-78"/>
            </a:endParaRPr>
          </a:p>
        </p:txBody>
      </p:sp>
      <p:sp>
        <p:nvSpPr>
          <p:cNvPr id="16" name="TextBox 15"/>
          <p:cNvSpPr txBox="1"/>
          <p:nvPr/>
        </p:nvSpPr>
        <p:spPr>
          <a:xfrm>
            <a:off x="7057193" y="3606118"/>
            <a:ext cx="2264292" cy="338554"/>
          </a:xfrm>
          <a:prstGeom prst="rect">
            <a:avLst/>
          </a:prstGeom>
          <a:noFill/>
        </p:spPr>
        <p:txBody>
          <a:bodyPr wrap="square" rtlCol="1">
            <a:spAutoFit/>
          </a:bodyPr>
          <a:lstStyle/>
          <a:p>
            <a:pPr algn="ctr" rtl="1"/>
            <a:r>
              <a:rPr lang="fa-IR" sz="1600" b="1" dirty="0" smtClean="0">
                <a:solidFill>
                  <a:srgbClr val="000000"/>
                </a:solidFill>
                <a:cs typeface="B Mitra" pitchFamily="2" charset="-78"/>
              </a:rPr>
              <a:t>وابستگی در تامین تجهیزات</a:t>
            </a:r>
            <a:endParaRPr lang="fa-IR" sz="1600" b="1" dirty="0">
              <a:solidFill>
                <a:srgbClr val="000000"/>
              </a:solidFill>
              <a:cs typeface="B Mitra" pitchFamily="2" charset="-78"/>
            </a:endParaRPr>
          </a:p>
        </p:txBody>
      </p:sp>
      <p:sp>
        <p:nvSpPr>
          <p:cNvPr id="17" name="TextBox 16"/>
          <p:cNvSpPr txBox="1"/>
          <p:nvPr/>
        </p:nvSpPr>
        <p:spPr>
          <a:xfrm>
            <a:off x="6537112" y="2309453"/>
            <a:ext cx="2951033" cy="584775"/>
          </a:xfrm>
          <a:prstGeom prst="rect">
            <a:avLst/>
          </a:prstGeom>
          <a:noFill/>
        </p:spPr>
        <p:txBody>
          <a:bodyPr wrap="square" rtlCol="1">
            <a:spAutoFit/>
          </a:bodyPr>
          <a:lstStyle/>
          <a:p>
            <a:pPr algn="ctr" rtl="1"/>
            <a:r>
              <a:rPr lang="fa-IR" sz="1600" b="1" dirty="0" smtClean="0">
                <a:solidFill>
                  <a:srgbClr val="000000"/>
                </a:solidFill>
                <a:cs typeface="B Mitra" pitchFamily="2" charset="-78"/>
              </a:rPr>
              <a:t>عدم وابستگی در تربیت نیروی انسانی و تامین تجهیز</a:t>
            </a:r>
            <a:endParaRPr lang="fa-IR" sz="1600" b="1" dirty="0">
              <a:solidFill>
                <a:srgbClr val="000000"/>
              </a:solidFill>
              <a:cs typeface="B Mitra" pitchFamily="2" charset="-78"/>
            </a:endParaRPr>
          </a:p>
        </p:txBody>
      </p:sp>
      <p:sp>
        <p:nvSpPr>
          <p:cNvPr id="18" name="Rectangle 17"/>
          <p:cNvSpPr/>
          <p:nvPr/>
        </p:nvSpPr>
        <p:spPr>
          <a:xfrm>
            <a:off x="4989766" y="1073824"/>
            <a:ext cx="2495962" cy="348557"/>
          </a:xfrm>
          <a:prstGeom prst="rect">
            <a:avLst/>
          </a:prstGeom>
        </p:spPr>
        <p:txBody>
          <a:bodyPr wrap="square">
            <a:spAutoFit/>
          </a:bodyPr>
          <a:lstStyle/>
          <a:p>
            <a:pPr algn="ctr" rtl="1">
              <a:lnSpc>
                <a:spcPct val="90000"/>
              </a:lnSpc>
            </a:pPr>
            <a:r>
              <a:rPr lang="fa-IR" b="1" dirty="0" smtClean="0">
                <a:solidFill>
                  <a:srgbClr val="000000"/>
                </a:solidFill>
                <a:cs typeface="B Mitra" pitchFamily="2" charset="-78"/>
              </a:rPr>
              <a:t>سطوح تسلط به فناوری</a:t>
            </a:r>
            <a:endParaRPr lang="fa-IR" b="1" dirty="0">
              <a:solidFill>
                <a:srgbClr val="000000"/>
              </a:solidFill>
              <a:cs typeface="B Mitra" pitchFamily="2" charset="-78"/>
            </a:endParaRPr>
          </a:p>
        </p:txBody>
      </p:sp>
      <p:sp>
        <p:nvSpPr>
          <p:cNvPr id="19" name="Title 1"/>
          <p:cNvSpPr txBox="1">
            <a:spLocks/>
          </p:cNvSpPr>
          <p:nvPr/>
        </p:nvSpPr>
        <p:spPr>
          <a:xfrm>
            <a:off x="2545849" y="274637"/>
            <a:ext cx="5759951" cy="487363"/>
          </a:xfrm>
          <a:prstGeom prst="rect">
            <a:avLst/>
          </a:prstGeom>
        </p:spPr>
        <p:txBody>
          <a:bodyPr/>
          <a:lstStyle>
            <a:lvl1pPr algn="ctr" rtl="1" eaLnBrk="1" fontAlgn="base" hangingPunct="1">
              <a:spcBef>
                <a:spcPct val="0"/>
              </a:spcBef>
              <a:spcAft>
                <a:spcPct val="0"/>
              </a:spcAft>
              <a:defRPr sz="2400">
                <a:solidFill>
                  <a:schemeClr val="tx1"/>
                </a:solidFill>
                <a:latin typeface="+mj-lt"/>
                <a:ea typeface="+mj-ea"/>
                <a:cs typeface="EntezareZohoor 1 **" pitchFamily="2" charset="-78"/>
              </a:defRPr>
            </a:lvl1pPr>
            <a:lvl2pPr algn="ctr" rtl="1" eaLnBrk="1" fontAlgn="base" hangingPunct="1">
              <a:spcBef>
                <a:spcPct val="0"/>
              </a:spcBef>
              <a:spcAft>
                <a:spcPct val="0"/>
              </a:spcAft>
              <a:defRPr sz="3200">
                <a:solidFill>
                  <a:schemeClr val="tx1"/>
                </a:solidFill>
                <a:latin typeface="Arial" charset="0"/>
              </a:defRPr>
            </a:lvl2pPr>
            <a:lvl3pPr algn="ctr" rtl="1" eaLnBrk="1" fontAlgn="base" hangingPunct="1">
              <a:spcBef>
                <a:spcPct val="0"/>
              </a:spcBef>
              <a:spcAft>
                <a:spcPct val="0"/>
              </a:spcAft>
              <a:defRPr sz="3200">
                <a:solidFill>
                  <a:schemeClr val="tx1"/>
                </a:solidFill>
                <a:latin typeface="Arial" charset="0"/>
              </a:defRPr>
            </a:lvl3pPr>
            <a:lvl4pPr algn="ctr" rtl="1" eaLnBrk="1" fontAlgn="base" hangingPunct="1">
              <a:spcBef>
                <a:spcPct val="0"/>
              </a:spcBef>
              <a:spcAft>
                <a:spcPct val="0"/>
              </a:spcAft>
              <a:defRPr sz="3200">
                <a:solidFill>
                  <a:schemeClr val="tx1"/>
                </a:solidFill>
                <a:latin typeface="Arial" charset="0"/>
              </a:defRPr>
            </a:lvl4pPr>
            <a:lvl5pPr algn="ctr" rtl="1" eaLnBrk="1" fontAlgn="base" hangingPunct="1">
              <a:spcBef>
                <a:spcPct val="0"/>
              </a:spcBef>
              <a:spcAft>
                <a:spcPct val="0"/>
              </a:spcAft>
              <a:defRPr sz="3200">
                <a:solidFill>
                  <a:schemeClr val="tx1"/>
                </a:solidFill>
                <a:latin typeface="Arial" charset="0"/>
              </a:defRPr>
            </a:lvl5pPr>
            <a:lvl6pPr marL="457200" algn="ctr" rtl="1" eaLnBrk="1" fontAlgn="base" hangingPunct="1">
              <a:spcBef>
                <a:spcPct val="0"/>
              </a:spcBef>
              <a:spcAft>
                <a:spcPct val="0"/>
              </a:spcAft>
              <a:defRPr sz="3200">
                <a:solidFill>
                  <a:schemeClr val="tx1"/>
                </a:solidFill>
                <a:latin typeface="Arial" charset="0"/>
              </a:defRPr>
            </a:lvl6pPr>
            <a:lvl7pPr marL="914400" algn="ctr" rtl="1" eaLnBrk="1" fontAlgn="base" hangingPunct="1">
              <a:spcBef>
                <a:spcPct val="0"/>
              </a:spcBef>
              <a:spcAft>
                <a:spcPct val="0"/>
              </a:spcAft>
              <a:defRPr sz="3200">
                <a:solidFill>
                  <a:schemeClr val="tx1"/>
                </a:solidFill>
                <a:latin typeface="Arial" charset="0"/>
              </a:defRPr>
            </a:lvl7pPr>
            <a:lvl8pPr marL="1371600" algn="ctr" rtl="1" eaLnBrk="1" fontAlgn="base" hangingPunct="1">
              <a:spcBef>
                <a:spcPct val="0"/>
              </a:spcBef>
              <a:spcAft>
                <a:spcPct val="0"/>
              </a:spcAft>
              <a:defRPr sz="3200">
                <a:solidFill>
                  <a:schemeClr val="tx1"/>
                </a:solidFill>
                <a:latin typeface="Arial" charset="0"/>
              </a:defRPr>
            </a:lvl8pPr>
            <a:lvl9pPr marL="1828800" algn="ctr" rtl="1" eaLnBrk="1" fontAlgn="base" hangingPunct="1">
              <a:spcBef>
                <a:spcPct val="0"/>
              </a:spcBef>
              <a:spcAft>
                <a:spcPct val="0"/>
              </a:spcAft>
              <a:defRPr sz="3200">
                <a:solidFill>
                  <a:schemeClr val="tx1"/>
                </a:solidFill>
                <a:latin typeface="Arial" charset="0"/>
              </a:defRPr>
            </a:lvl9pPr>
          </a:lstStyle>
          <a:p>
            <a:r>
              <a:rPr lang="fa-IR" sz="2200" b="1" dirty="0">
                <a:solidFill>
                  <a:schemeClr val="tx2"/>
                </a:solidFill>
                <a:latin typeface="+mn-lt"/>
                <a:ea typeface="Calibri"/>
                <a:cs typeface="B Titr" pitchFamily="2" charset="-78"/>
              </a:rPr>
              <a:t>سطوح تسلط و توسعه فناوری نیروگاه‌های اتمی </a:t>
            </a:r>
            <a:r>
              <a:rPr lang="fa-IR" sz="2200" b="1" dirty="0" smtClean="0">
                <a:solidFill>
                  <a:schemeClr val="tx2"/>
                </a:solidFill>
                <a:latin typeface="+mn-lt"/>
                <a:ea typeface="Calibri"/>
                <a:cs typeface="B Titr" pitchFamily="2" charset="-78"/>
              </a:rPr>
              <a:t>در کشور</a:t>
            </a:r>
            <a:endParaRPr lang="fa-IR" sz="2200" b="1" dirty="0">
              <a:solidFill>
                <a:schemeClr val="tx2"/>
              </a:solidFill>
              <a:latin typeface="+mn-lt"/>
              <a:ea typeface="Calibri"/>
              <a:cs typeface="B Titr" pitchFamily="2" charset="-78"/>
            </a:endParaRPr>
          </a:p>
        </p:txBody>
      </p:sp>
      <p:cxnSp>
        <p:nvCxnSpPr>
          <p:cNvPr id="20" name="Straight Connector 19"/>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21" name="Picture 20" descr="NPPD.jpg"/>
          <p:cNvPicPr>
            <a:picLocks noChangeAspect="1"/>
          </p:cNvPicPr>
          <p:nvPr/>
        </p:nvPicPr>
        <p:blipFill>
          <a:blip r:embed="rId2" cstate="print"/>
          <a:stretch>
            <a:fillRect/>
          </a:stretch>
        </p:blipFill>
        <p:spPr>
          <a:xfrm>
            <a:off x="312037" y="173985"/>
            <a:ext cx="1130575" cy="65367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384" y="6400802"/>
            <a:ext cx="1736265" cy="320677"/>
          </a:xfrm>
          <a:prstGeom prst="rect">
            <a:avLst/>
          </a:prstGeom>
        </p:spPr>
      </p:pic>
    </p:spTree>
    <p:extLst>
      <p:ext uri="{BB962C8B-B14F-4D97-AF65-F5344CB8AC3E}">
        <p14:creationId xmlns:p14="http://schemas.microsoft.com/office/powerpoint/2010/main" val="1205992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3999" y="1196752"/>
            <a:ext cx="9537530" cy="50516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lgn="justLow" rtl="1">
              <a:lnSpc>
                <a:spcPct val="150000"/>
              </a:lnSpc>
              <a:buFont typeface="+mj-lt"/>
              <a:buAutoNum type="arabicPeriod"/>
            </a:pPr>
            <a:r>
              <a:rPr lang="fa-IR" sz="2200" b="1" dirty="0" smtClean="0">
                <a:solidFill>
                  <a:srgbClr val="000000"/>
                </a:solidFill>
                <a:cs typeface="B Mitra" pitchFamily="2" charset="-78"/>
              </a:rPr>
              <a:t>توانمندی در سطح استفاده: </a:t>
            </a:r>
            <a:r>
              <a:rPr lang="fa-IR" sz="2200" dirty="0" smtClean="0">
                <a:solidFill>
                  <a:srgbClr val="000000"/>
                </a:solidFill>
                <a:cs typeface="B Mitra" pitchFamily="2" charset="-78"/>
              </a:rPr>
              <a:t>بهره‌برداری از واحد یکم نیروگاه اتمی بوشهر </a:t>
            </a:r>
            <a:r>
              <a:rPr lang="fa-IR" sz="2000" dirty="0" smtClean="0">
                <a:solidFill>
                  <a:srgbClr val="000000"/>
                </a:solidFill>
                <a:cs typeface="B Mitra" pitchFamily="2" charset="-78"/>
              </a:rPr>
              <a:t>(حداقل وابستگی به طرف خارجی)،</a:t>
            </a:r>
            <a:r>
              <a:rPr lang="ar-SA" sz="2000" dirty="0" smtClean="0">
                <a:solidFill>
                  <a:srgbClr val="000000"/>
                </a:solidFill>
                <a:cs typeface="B Mitra" pitchFamily="2" charset="-78"/>
              </a:rPr>
              <a:t> </a:t>
            </a:r>
          </a:p>
          <a:p>
            <a:pPr marL="271463" indent="-271463" algn="justLow" rtl="1">
              <a:lnSpc>
                <a:spcPct val="150000"/>
              </a:lnSpc>
              <a:buFont typeface="+mj-lt"/>
              <a:buAutoNum type="arabicPeriod"/>
            </a:pPr>
            <a:r>
              <a:rPr lang="fa-IR" sz="2200" b="1" dirty="0" smtClean="0">
                <a:solidFill>
                  <a:srgbClr val="000000"/>
                </a:solidFill>
                <a:cs typeface="B Mitra" pitchFamily="2" charset="-78"/>
              </a:rPr>
              <a:t>توانمندی در سطح </a:t>
            </a:r>
            <a:r>
              <a:rPr lang="ar-SA" sz="2200" b="1" dirty="0" smtClean="0">
                <a:solidFill>
                  <a:srgbClr val="000000"/>
                </a:solidFill>
                <a:cs typeface="B Mitra" pitchFamily="2" charset="-78"/>
              </a:rPr>
              <a:t>تعميرات و نگهداري</a:t>
            </a:r>
            <a:r>
              <a:rPr lang="fa-IR" sz="2200" b="1" dirty="0" smtClean="0">
                <a:solidFill>
                  <a:srgbClr val="000000"/>
                </a:solidFill>
                <a:cs typeface="B Mitra" pitchFamily="2" charset="-78"/>
              </a:rPr>
              <a:t>: </a:t>
            </a:r>
            <a:r>
              <a:rPr lang="fa-IR" sz="2200" dirty="0" smtClean="0">
                <a:solidFill>
                  <a:srgbClr val="000000"/>
                </a:solidFill>
                <a:cs typeface="B Mitra" pitchFamily="2" charset="-78"/>
              </a:rPr>
              <a:t>نگه‌داری و تعمیرات واحد یکم نیروگاه اتمی بوشهر،</a:t>
            </a:r>
            <a:endParaRPr lang="ar-SA" sz="2200" b="1" dirty="0" smtClean="0">
              <a:solidFill>
                <a:srgbClr val="000000"/>
              </a:solidFill>
              <a:cs typeface="B Mitra" pitchFamily="2" charset="-78"/>
            </a:endParaRPr>
          </a:p>
          <a:p>
            <a:pPr marL="271463" indent="-271463" algn="justLow" rtl="1">
              <a:lnSpc>
                <a:spcPct val="150000"/>
              </a:lnSpc>
              <a:buFont typeface="+mj-lt"/>
              <a:buAutoNum type="arabicPeriod"/>
            </a:pPr>
            <a:r>
              <a:rPr lang="fa-IR" sz="2200" b="1" dirty="0" smtClean="0">
                <a:solidFill>
                  <a:srgbClr val="000000"/>
                </a:solidFill>
                <a:cs typeface="B Mitra" pitchFamily="2" charset="-78"/>
              </a:rPr>
              <a:t>توانمندی در سطح </a:t>
            </a:r>
            <a:r>
              <a:rPr lang="ar-SA" sz="2200" b="1" dirty="0" smtClean="0">
                <a:solidFill>
                  <a:srgbClr val="000000"/>
                </a:solidFill>
                <a:cs typeface="B Mitra" pitchFamily="2" charset="-78"/>
              </a:rPr>
              <a:t>مونتاژ</a:t>
            </a:r>
            <a:r>
              <a:rPr lang="fa-IR" sz="2200" b="1" dirty="0" smtClean="0">
                <a:solidFill>
                  <a:srgbClr val="000000"/>
                </a:solidFill>
                <a:cs typeface="B Mitra" pitchFamily="2" charset="-78"/>
              </a:rPr>
              <a:t>: </a:t>
            </a:r>
            <a:r>
              <a:rPr lang="fa-IR" sz="2200" dirty="0" smtClean="0">
                <a:solidFill>
                  <a:srgbClr val="000000"/>
                </a:solidFill>
                <a:cs typeface="B Mitra" pitchFamily="2" charset="-78"/>
              </a:rPr>
              <a:t>تدارکات و تامین لوازم و قطعات یدکی واحد یکم نیروگاه اتمی بوشهر،</a:t>
            </a:r>
            <a:endParaRPr lang="ar-SA" sz="2200" b="1" dirty="0" smtClean="0">
              <a:solidFill>
                <a:srgbClr val="000000"/>
              </a:solidFill>
              <a:cs typeface="B Mitra" pitchFamily="2" charset="-78"/>
            </a:endParaRPr>
          </a:p>
          <a:p>
            <a:pPr marL="271463" indent="-271463" algn="justLow" rtl="1">
              <a:lnSpc>
                <a:spcPct val="150000"/>
              </a:lnSpc>
              <a:buFont typeface="+mj-lt"/>
              <a:buAutoNum type="arabicPeriod"/>
            </a:pPr>
            <a:r>
              <a:rPr lang="fa-IR" sz="2200" b="1" dirty="0">
                <a:solidFill>
                  <a:srgbClr val="000000"/>
                </a:solidFill>
                <a:cs typeface="B Mitra" pitchFamily="2" charset="-78"/>
              </a:rPr>
              <a:t>توانمندی در سطح </a:t>
            </a:r>
            <a:r>
              <a:rPr lang="ar-SA" sz="2200" b="1" dirty="0" smtClean="0">
                <a:solidFill>
                  <a:srgbClr val="000000"/>
                </a:solidFill>
                <a:cs typeface="B Mitra" pitchFamily="2" charset="-78"/>
              </a:rPr>
              <a:t>كپي‌ساز</a:t>
            </a:r>
            <a:r>
              <a:rPr lang="fa-IR" sz="2200" b="1" dirty="0" smtClean="0">
                <a:solidFill>
                  <a:srgbClr val="000000"/>
                </a:solidFill>
                <a:cs typeface="B Mitra" pitchFamily="2" charset="-78"/>
              </a:rPr>
              <a:t>ي</a:t>
            </a:r>
            <a:r>
              <a:rPr lang="ar-SA" sz="2200" b="1" dirty="0" smtClean="0">
                <a:solidFill>
                  <a:srgbClr val="000000"/>
                </a:solidFill>
                <a:cs typeface="B Mitra" pitchFamily="2" charset="-78"/>
              </a:rPr>
              <a:t> و اقتباس</a:t>
            </a:r>
            <a:r>
              <a:rPr lang="fa-IR" sz="2200" b="1" dirty="0" smtClean="0">
                <a:solidFill>
                  <a:srgbClr val="000000"/>
                </a:solidFill>
                <a:cs typeface="B Mitra" pitchFamily="2" charset="-78"/>
              </a:rPr>
              <a:t>: </a:t>
            </a:r>
            <a:r>
              <a:rPr lang="fa-IR" sz="2200" dirty="0" smtClean="0">
                <a:solidFill>
                  <a:srgbClr val="000000"/>
                </a:solidFill>
                <a:cs typeface="B Mitra" pitchFamily="2" charset="-78"/>
              </a:rPr>
              <a:t>تغییرات جزئی در قطعات و تجهیزات مورد نیاز در نیروگاه اتمی بوشهر،</a:t>
            </a:r>
            <a:endParaRPr lang="ar-SA" sz="2200" b="1" dirty="0" smtClean="0">
              <a:solidFill>
                <a:srgbClr val="000000"/>
              </a:solidFill>
              <a:cs typeface="B Mitra" pitchFamily="2" charset="-78"/>
            </a:endParaRPr>
          </a:p>
          <a:p>
            <a:pPr marL="271463" indent="-271463" algn="justLow" rtl="1">
              <a:lnSpc>
                <a:spcPct val="150000"/>
              </a:lnSpc>
              <a:buFont typeface="+mj-lt"/>
              <a:buAutoNum type="arabicPeriod"/>
            </a:pPr>
            <a:r>
              <a:rPr lang="fa-IR" sz="2200" b="1" dirty="0">
                <a:solidFill>
                  <a:srgbClr val="000000"/>
                </a:solidFill>
                <a:cs typeface="B Mitra" pitchFamily="2" charset="-78"/>
              </a:rPr>
              <a:t>توانمندی در سطح </a:t>
            </a:r>
            <a:r>
              <a:rPr lang="ar-SA" sz="2200" b="1" dirty="0" smtClean="0">
                <a:solidFill>
                  <a:srgbClr val="000000"/>
                </a:solidFill>
                <a:cs typeface="B Mitra" pitchFamily="2" charset="-78"/>
              </a:rPr>
              <a:t>طراحي و ساخت</a:t>
            </a:r>
            <a:r>
              <a:rPr lang="fa-IR" sz="2200" b="1" dirty="0" smtClean="0">
                <a:solidFill>
                  <a:srgbClr val="000000"/>
                </a:solidFill>
                <a:cs typeface="B Mitra" pitchFamily="2" charset="-78"/>
              </a:rPr>
              <a:t>: </a:t>
            </a:r>
            <a:r>
              <a:rPr lang="fa-IR" sz="2200" dirty="0" smtClean="0">
                <a:solidFill>
                  <a:srgbClr val="000000"/>
                </a:solidFill>
                <a:cs typeface="B Mitra" pitchFamily="2" charset="-78"/>
              </a:rPr>
              <a:t>اعمال تغییرات کلی در تجهیزات نیروگاه اتمی بوشهر،</a:t>
            </a:r>
            <a:r>
              <a:rPr lang="ar-SA" sz="2200" b="1" dirty="0" smtClean="0">
                <a:solidFill>
                  <a:srgbClr val="000000"/>
                </a:solidFill>
                <a:cs typeface="B Mitra" pitchFamily="2" charset="-78"/>
              </a:rPr>
              <a:t> </a:t>
            </a:r>
          </a:p>
          <a:p>
            <a:pPr marL="271463" indent="-271463" algn="justLow" rtl="1">
              <a:lnSpc>
                <a:spcPct val="150000"/>
              </a:lnSpc>
              <a:buFont typeface="+mj-lt"/>
              <a:buAutoNum type="arabicPeriod"/>
            </a:pPr>
            <a:r>
              <a:rPr lang="fa-IR" sz="2200" b="1" dirty="0">
                <a:solidFill>
                  <a:srgbClr val="000000"/>
                </a:solidFill>
                <a:cs typeface="B Mitra" pitchFamily="2" charset="-78"/>
              </a:rPr>
              <a:t>توانمندی در سطح </a:t>
            </a:r>
            <a:r>
              <a:rPr lang="ar-SA" sz="2200" b="1" dirty="0" smtClean="0">
                <a:solidFill>
                  <a:srgbClr val="000000"/>
                </a:solidFill>
                <a:cs typeface="B Mitra" pitchFamily="2" charset="-78"/>
              </a:rPr>
              <a:t>توان خلق فناوري جديد</a:t>
            </a:r>
            <a:r>
              <a:rPr lang="fa-IR" sz="2200" b="1" dirty="0" smtClean="0">
                <a:solidFill>
                  <a:srgbClr val="000000"/>
                </a:solidFill>
                <a:cs typeface="B Mitra" pitchFamily="2" charset="-78"/>
              </a:rPr>
              <a:t>: </a:t>
            </a:r>
            <a:r>
              <a:rPr lang="fa-IR" sz="2200" dirty="0" smtClean="0">
                <a:solidFill>
                  <a:srgbClr val="000000"/>
                </a:solidFill>
                <a:cs typeface="B Mitra" pitchFamily="2" charset="-78"/>
              </a:rPr>
              <a:t>طراحی و خلق تجهیزات مورد نیاز نیروگاه‌های هسته‌ای،</a:t>
            </a:r>
            <a:endParaRPr lang="ar-SA" sz="2200" b="1" dirty="0" smtClean="0">
              <a:solidFill>
                <a:srgbClr val="000000"/>
              </a:solidFill>
              <a:cs typeface="B Mitra" pitchFamily="2" charset="-78"/>
            </a:endParaRPr>
          </a:p>
          <a:p>
            <a:pPr marL="271463" indent="-271463" algn="justLow" rtl="1">
              <a:lnSpc>
                <a:spcPct val="150000"/>
              </a:lnSpc>
              <a:buFont typeface="+mj-lt"/>
              <a:buAutoNum type="arabicPeriod"/>
            </a:pPr>
            <a:r>
              <a:rPr lang="fa-IR" sz="2200" b="1" dirty="0">
                <a:solidFill>
                  <a:srgbClr val="000000"/>
                </a:solidFill>
                <a:cs typeface="B Mitra" pitchFamily="2" charset="-78"/>
              </a:rPr>
              <a:t>توانمندی در سطح </a:t>
            </a:r>
            <a:r>
              <a:rPr lang="ar-SA" sz="2200" b="1" dirty="0" smtClean="0">
                <a:solidFill>
                  <a:srgbClr val="000000"/>
                </a:solidFill>
                <a:cs typeface="B Mitra" pitchFamily="2" charset="-78"/>
              </a:rPr>
              <a:t>تحقيقات پايه</a:t>
            </a:r>
            <a:r>
              <a:rPr lang="fa-IR" sz="2200" dirty="0" smtClean="0">
                <a:solidFill>
                  <a:srgbClr val="000000"/>
                </a:solidFill>
                <a:cs typeface="B Mitra" pitchFamily="2" charset="-78"/>
              </a:rPr>
              <a:t>: انجام تحقیقات پایه در دانشگاه‌ها و مراکز علمی و حرکت در لبه مرز فناوری نیروگاه‌های هسته‌ای.</a:t>
            </a:r>
            <a:endParaRPr lang="en-US" sz="2200" b="1" dirty="0" smtClean="0">
              <a:solidFill>
                <a:srgbClr val="000000"/>
              </a:solidFill>
              <a:cs typeface="B Mitra" pitchFamily="2" charset="-78"/>
            </a:endParaRPr>
          </a:p>
        </p:txBody>
      </p:sp>
      <p:sp>
        <p:nvSpPr>
          <p:cNvPr id="3" name="Title 1"/>
          <p:cNvSpPr txBox="1">
            <a:spLocks/>
          </p:cNvSpPr>
          <p:nvPr/>
        </p:nvSpPr>
        <p:spPr>
          <a:xfrm>
            <a:off x="2895600" y="257138"/>
            <a:ext cx="4457700" cy="487363"/>
          </a:xfrm>
          <a:prstGeom prst="rect">
            <a:avLst/>
          </a:prstGeom>
        </p:spPr>
        <p:txBody>
          <a:bodyPr/>
          <a:lstStyle>
            <a:lvl1pPr algn="ctr" rtl="1" eaLnBrk="1" fontAlgn="base" hangingPunct="1">
              <a:spcBef>
                <a:spcPct val="0"/>
              </a:spcBef>
              <a:spcAft>
                <a:spcPct val="0"/>
              </a:spcAft>
              <a:defRPr sz="2400">
                <a:solidFill>
                  <a:schemeClr val="tx1"/>
                </a:solidFill>
                <a:latin typeface="+mj-lt"/>
                <a:ea typeface="+mj-ea"/>
                <a:cs typeface="EntezareZohoor 1 **" pitchFamily="2" charset="-78"/>
              </a:defRPr>
            </a:lvl1pPr>
            <a:lvl2pPr algn="ctr" rtl="1" eaLnBrk="1" fontAlgn="base" hangingPunct="1">
              <a:spcBef>
                <a:spcPct val="0"/>
              </a:spcBef>
              <a:spcAft>
                <a:spcPct val="0"/>
              </a:spcAft>
              <a:defRPr sz="3200">
                <a:solidFill>
                  <a:schemeClr val="tx1"/>
                </a:solidFill>
                <a:latin typeface="Arial" charset="0"/>
              </a:defRPr>
            </a:lvl2pPr>
            <a:lvl3pPr algn="ctr" rtl="1" eaLnBrk="1" fontAlgn="base" hangingPunct="1">
              <a:spcBef>
                <a:spcPct val="0"/>
              </a:spcBef>
              <a:spcAft>
                <a:spcPct val="0"/>
              </a:spcAft>
              <a:defRPr sz="3200">
                <a:solidFill>
                  <a:schemeClr val="tx1"/>
                </a:solidFill>
                <a:latin typeface="Arial" charset="0"/>
              </a:defRPr>
            </a:lvl3pPr>
            <a:lvl4pPr algn="ctr" rtl="1" eaLnBrk="1" fontAlgn="base" hangingPunct="1">
              <a:spcBef>
                <a:spcPct val="0"/>
              </a:spcBef>
              <a:spcAft>
                <a:spcPct val="0"/>
              </a:spcAft>
              <a:defRPr sz="3200">
                <a:solidFill>
                  <a:schemeClr val="tx1"/>
                </a:solidFill>
                <a:latin typeface="Arial" charset="0"/>
              </a:defRPr>
            </a:lvl4pPr>
            <a:lvl5pPr algn="ctr" rtl="1" eaLnBrk="1" fontAlgn="base" hangingPunct="1">
              <a:spcBef>
                <a:spcPct val="0"/>
              </a:spcBef>
              <a:spcAft>
                <a:spcPct val="0"/>
              </a:spcAft>
              <a:defRPr sz="3200">
                <a:solidFill>
                  <a:schemeClr val="tx1"/>
                </a:solidFill>
                <a:latin typeface="Arial" charset="0"/>
              </a:defRPr>
            </a:lvl5pPr>
            <a:lvl6pPr marL="457200" algn="ctr" rtl="1" eaLnBrk="1" fontAlgn="base" hangingPunct="1">
              <a:spcBef>
                <a:spcPct val="0"/>
              </a:spcBef>
              <a:spcAft>
                <a:spcPct val="0"/>
              </a:spcAft>
              <a:defRPr sz="3200">
                <a:solidFill>
                  <a:schemeClr val="tx1"/>
                </a:solidFill>
                <a:latin typeface="Arial" charset="0"/>
              </a:defRPr>
            </a:lvl6pPr>
            <a:lvl7pPr marL="914400" algn="ctr" rtl="1" eaLnBrk="1" fontAlgn="base" hangingPunct="1">
              <a:spcBef>
                <a:spcPct val="0"/>
              </a:spcBef>
              <a:spcAft>
                <a:spcPct val="0"/>
              </a:spcAft>
              <a:defRPr sz="3200">
                <a:solidFill>
                  <a:schemeClr val="tx1"/>
                </a:solidFill>
                <a:latin typeface="Arial" charset="0"/>
              </a:defRPr>
            </a:lvl7pPr>
            <a:lvl8pPr marL="1371600" algn="ctr" rtl="1" eaLnBrk="1" fontAlgn="base" hangingPunct="1">
              <a:spcBef>
                <a:spcPct val="0"/>
              </a:spcBef>
              <a:spcAft>
                <a:spcPct val="0"/>
              </a:spcAft>
              <a:defRPr sz="3200">
                <a:solidFill>
                  <a:schemeClr val="tx1"/>
                </a:solidFill>
                <a:latin typeface="Arial" charset="0"/>
              </a:defRPr>
            </a:lvl8pPr>
            <a:lvl9pPr marL="1828800" algn="ctr" rtl="1" eaLnBrk="1" fontAlgn="base" hangingPunct="1">
              <a:spcBef>
                <a:spcPct val="0"/>
              </a:spcBef>
              <a:spcAft>
                <a:spcPct val="0"/>
              </a:spcAft>
              <a:defRPr sz="3200">
                <a:solidFill>
                  <a:schemeClr val="tx1"/>
                </a:solidFill>
                <a:latin typeface="Arial" charset="0"/>
              </a:defRPr>
            </a:lvl9pPr>
          </a:lstStyle>
          <a:p>
            <a:r>
              <a:rPr lang="fa-IR" sz="2200" b="1" dirty="0">
                <a:solidFill>
                  <a:schemeClr val="tx2"/>
                </a:solidFill>
                <a:latin typeface="+mn-lt"/>
                <a:ea typeface="Calibri"/>
                <a:cs typeface="B Titr" pitchFamily="2" charset="-78"/>
              </a:rPr>
              <a:t>سطوح تسلط بر فناوری</a:t>
            </a:r>
          </a:p>
        </p:txBody>
      </p:sp>
      <p:cxnSp>
        <p:nvCxnSpPr>
          <p:cNvPr id="4" name="Straight Connector 3"/>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5" name="Picture 4" descr="NPPD.jpg"/>
          <p:cNvPicPr>
            <a:picLocks noChangeAspect="1"/>
          </p:cNvPicPr>
          <p:nvPr/>
        </p:nvPicPr>
        <p:blipFill>
          <a:blip r:embed="rId2" cstate="print"/>
          <a:stretch>
            <a:fillRect/>
          </a:stretch>
        </p:blipFill>
        <p:spPr>
          <a:xfrm>
            <a:off x="312037" y="173985"/>
            <a:ext cx="1130575" cy="65367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384" y="6400802"/>
            <a:ext cx="1736265" cy="320677"/>
          </a:xfrm>
          <a:prstGeom prst="rect">
            <a:avLst/>
          </a:prstGeom>
        </p:spPr>
      </p:pic>
    </p:spTree>
    <p:extLst>
      <p:ext uri="{BB962C8B-B14F-4D97-AF65-F5344CB8AC3E}">
        <p14:creationId xmlns:p14="http://schemas.microsoft.com/office/powerpoint/2010/main" val="853345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bwMode="auto">
          <a:xfrm rot="16200000">
            <a:off x="-1601839" y="3213866"/>
            <a:ext cx="3943662" cy="663074"/>
          </a:xfrm>
          <a:prstGeom prst="stripedRightArrow">
            <a:avLst>
              <a:gd name="adj1" fmla="val 50000"/>
              <a:gd name="adj2" fmla="val 10157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017589"/>
            <a:ext cx="8500931"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2612740" y="4291896"/>
            <a:ext cx="5148572" cy="12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bwMode="auto">
          <a:xfrm flipV="1">
            <a:off x="3002783" y="40770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bwMode="auto">
          <a:xfrm flipV="1">
            <a:off x="3548844" y="40770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bwMode="auto">
          <a:xfrm flipV="1">
            <a:off x="4172913" y="40764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bwMode="auto">
          <a:xfrm flipV="1">
            <a:off x="4718974" y="40758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bwMode="auto">
          <a:xfrm flipV="1">
            <a:off x="5265035" y="40764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flipV="1">
            <a:off x="5967113" y="40764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bwMode="auto">
          <a:xfrm flipV="1">
            <a:off x="6513173" y="40764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bwMode="auto">
          <a:xfrm flipV="1">
            <a:off x="7137243" y="40770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bwMode="auto">
          <a:xfrm flipV="1">
            <a:off x="7683303" y="4076472"/>
            <a:ext cx="0" cy="216024"/>
          </a:xfrm>
          <a:prstGeom prst="straightConnector1">
            <a:avLst/>
          </a:prstGeom>
          <a:ln>
            <a:headEnd type="none" w="med" len="med"/>
            <a:tailEnd type="stealth"/>
          </a:ln>
        </p:spPr>
        <p:style>
          <a:lnRef idx="2">
            <a:schemeClr val="dk1"/>
          </a:lnRef>
          <a:fillRef idx="0">
            <a:schemeClr val="dk1"/>
          </a:fillRef>
          <a:effectRef idx="1">
            <a:schemeClr val="dk1"/>
          </a:effectRef>
          <a:fontRef idx="minor">
            <a:schemeClr val="tx1"/>
          </a:fontRef>
        </p:style>
      </p:cxnSp>
      <p:sp>
        <p:nvSpPr>
          <p:cNvPr id="14" name="Rounded Rectangle 13"/>
          <p:cNvSpPr/>
          <p:nvPr/>
        </p:nvSpPr>
        <p:spPr bwMode="auto">
          <a:xfrm>
            <a:off x="2846766" y="4365104"/>
            <a:ext cx="4914546" cy="913162"/>
          </a:xfrm>
          <a:prstGeom prst="roundRect">
            <a:avLst/>
          </a:prstGeom>
          <a:solidFill>
            <a:schemeClr val="accent3">
              <a:lumMod val="75000"/>
              <a:alpha val="4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endParaRPr>
          </a:p>
        </p:txBody>
      </p:sp>
      <p:sp>
        <p:nvSpPr>
          <p:cNvPr id="15" name="Title 1"/>
          <p:cNvSpPr txBox="1">
            <a:spLocks/>
          </p:cNvSpPr>
          <p:nvPr/>
        </p:nvSpPr>
        <p:spPr>
          <a:xfrm>
            <a:off x="2286000" y="213496"/>
            <a:ext cx="6006480" cy="487363"/>
          </a:xfrm>
          <a:prstGeom prst="rect">
            <a:avLst/>
          </a:prstGeom>
        </p:spPr>
        <p:txBody>
          <a:bodyPr/>
          <a:lstStyle>
            <a:lvl1pPr algn="ctr" rtl="1" eaLnBrk="1" fontAlgn="base" hangingPunct="1">
              <a:spcBef>
                <a:spcPct val="0"/>
              </a:spcBef>
              <a:spcAft>
                <a:spcPct val="0"/>
              </a:spcAft>
              <a:defRPr sz="2400">
                <a:solidFill>
                  <a:schemeClr val="tx1"/>
                </a:solidFill>
                <a:latin typeface="+mj-lt"/>
                <a:ea typeface="+mj-ea"/>
                <a:cs typeface="EntezareZohoor 1 **" pitchFamily="2" charset="-78"/>
              </a:defRPr>
            </a:lvl1pPr>
            <a:lvl2pPr algn="ctr" rtl="1" eaLnBrk="1" fontAlgn="base" hangingPunct="1">
              <a:spcBef>
                <a:spcPct val="0"/>
              </a:spcBef>
              <a:spcAft>
                <a:spcPct val="0"/>
              </a:spcAft>
              <a:defRPr sz="3200">
                <a:solidFill>
                  <a:schemeClr val="tx1"/>
                </a:solidFill>
                <a:latin typeface="Arial" charset="0"/>
              </a:defRPr>
            </a:lvl2pPr>
            <a:lvl3pPr algn="ctr" rtl="1" eaLnBrk="1" fontAlgn="base" hangingPunct="1">
              <a:spcBef>
                <a:spcPct val="0"/>
              </a:spcBef>
              <a:spcAft>
                <a:spcPct val="0"/>
              </a:spcAft>
              <a:defRPr sz="3200">
                <a:solidFill>
                  <a:schemeClr val="tx1"/>
                </a:solidFill>
                <a:latin typeface="Arial" charset="0"/>
              </a:defRPr>
            </a:lvl3pPr>
            <a:lvl4pPr algn="ctr" rtl="1" eaLnBrk="1" fontAlgn="base" hangingPunct="1">
              <a:spcBef>
                <a:spcPct val="0"/>
              </a:spcBef>
              <a:spcAft>
                <a:spcPct val="0"/>
              </a:spcAft>
              <a:defRPr sz="3200">
                <a:solidFill>
                  <a:schemeClr val="tx1"/>
                </a:solidFill>
                <a:latin typeface="Arial" charset="0"/>
              </a:defRPr>
            </a:lvl4pPr>
            <a:lvl5pPr algn="ctr" rtl="1" eaLnBrk="1" fontAlgn="base" hangingPunct="1">
              <a:spcBef>
                <a:spcPct val="0"/>
              </a:spcBef>
              <a:spcAft>
                <a:spcPct val="0"/>
              </a:spcAft>
              <a:defRPr sz="3200">
                <a:solidFill>
                  <a:schemeClr val="tx1"/>
                </a:solidFill>
                <a:latin typeface="Arial" charset="0"/>
              </a:defRPr>
            </a:lvl5pPr>
            <a:lvl6pPr marL="457200" algn="ctr" rtl="1" eaLnBrk="1" fontAlgn="base" hangingPunct="1">
              <a:spcBef>
                <a:spcPct val="0"/>
              </a:spcBef>
              <a:spcAft>
                <a:spcPct val="0"/>
              </a:spcAft>
              <a:defRPr sz="3200">
                <a:solidFill>
                  <a:schemeClr val="tx1"/>
                </a:solidFill>
                <a:latin typeface="Arial" charset="0"/>
              </a:defRPr>
            </a:lvl6pPr>
            <a:lvl7pPr marL="914400" algn="ctr" rtl="1" eaLnBrk="1" fontAlgn="base" hangingPunct="1">
              <a:spcBef>
                <a:spcPct val="0"/>
              </a:spcBef>
              <a:spcAft>
                <a:spcPct val="0"/>
              </a:spcAft>
              <a:defRPr sz="3200">
                <a:solidFill>
                  <a:schemeClr val="tx1"/>
                </a:solidFill>
                <a:latin typeface="Arial" charset="0"/>
              </a:defRPr>
            </a:lvl7pPr>
            <a:lvl8pPr marL="1371600" algn="ctr" rtl="1" eaLnBrk="1" fontAlgn="base" hangingPunct="1">
              <a:spcBef>
                <a:spcPct val="0"/>
              </a:spcBef>
              <a:spcAft>
                <a:spcPct val="0"/>
              </a:spcAft>
              <a:defRPr sz="3200">
                <a:solidFill>
                  <a:schemeClr val="tx1"/>
                </a:solidFill>
                <a:latin typeface="Arial" charset="0"/>
              </a:defRPr>
            </a:lvl8pPr>
            <a:lvl9pPr marL="1828800" algn="ctr" rtl="1" eaLnBrk="1" fontAlgn="base" hangingPunct="1">
              <a:spcBef>
                <a:spcPct val="0"/>
              </a:spcBef>
              <a:spcAft>
                <a:spcPct val="0"/>
              </a:spcAft>
              <a:defRPr sz="3200">
                <a:solidFill>
                  <a:schemeClr val="tx1"/>
                </a:solidFill>
                <a:latin typeface="Arial" charset="0"/>
              </a:defRPr>
            </a:lvl9pPr>
          </a:lstStyle>
          <a:p>
            <a:r>
              <a:rPr lang="fa-IR" sz="2200" b="1" dirty="0">
                <a:solidFill>
                  <a:schemeClr val="tx2"/>
                </a:solidFill>
                <a:latin typeface="+mn-lt"/>
                <a:ea typeface="Calibri"/>
                <a:cs typeface="B Titr" pitchFamily="2" charset="-78"/>
              </a:rPr>
              <a:t>جایگاه فعلی فناورانه-پس از واحد </a:t>
            </a:r>
            <a:r>
              <a:rPr lang="fa-IR" sz="2200" b="1" dirty="0" smtClean="0">
                <a:solidFill>
                  <a:schemeClr val="tx2"/>
                </a:solidFill>
                <a:latin typeface="+mn-lt"/>
                <a:ea typeface="Calibri"/>
                <a:cs typeface="B Titr" pitchFamily="2" charset="-78"/>
              </a:rPr>
              <a:t>یکم نیروگاه </a:t>
            </a:r>
            <a:r>
              <a:rPr lang="fa-IR" sz="2200" b="1" dirty="0">
                <a:solidFill>
                  <a:schemeClr val="tx2"/>
                </a:solidFill>
                <a:latin typeface="+mn-lt"/>
                <a:ea typeface="Calibri"/>
                <a:cs typeface="B Titr" pitchFamily="2" charset="-78"/>
              </a:rPr>
              <a:t>اتمی بوشهر</a:t>
            </a:r>
          </a:p>
        </p:txBody>
      </p:sp>
      <p:cxnSp>
        <p:nvCxnSpPr>
          <p:cNvPr id="16" name="Straight Connector 15"/>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7" name="Picture 16" descr="NPPD.jpg"/>
          <p:cNvPicPr>
            <a:picLocks noChangeAspect="1"/>
          </p:cNvPicPr>
          <p:nvPr/>
        </p:nvPicPr>
        <p:blipFill>
          <a:blip r:embed="rId3" cstate="print"/>
          <a:stretch>
            <a:fillRect/>
          </a:stretch>
        </p:blipFill>
        <p:spPr>
          <a:xfrm>
            <a:off x="312037" y="173985"/>
            <a:ext cx="1130575" cy="65367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384" y="6400802"/>
            <a:ext cx="1736265" cy="320677"/>
          </a:xfrm>
          <a:prstGeom prst="rect">
            <a:avLst/>
          </a:prstGeom>
        </p:spPr>
      </p:pic>
    </p:spTree>
    <p:extLst>
      <p:ext uri="{BB962C8B-B14F-4D97-AF65-F5344CB8AC3E}">
        <p14:creationId xmlns:p14="http://schemas.microsoft.com/office/powerpoint/2010/main" val="3831234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71924" y="122237"/>
            <a:ext cx="7099300" cy="563563"/>
          </a:xfrm>
          <a:prstGeom prst="rect">
            <a:avLst/>
          </a:prstGeom>
        </p:spPr>
        <p:txBody>
          <a:bodyPr vert="horz" lIns="77925" tIns="38963" rIns="77925" bIns="38963" rtlCol="1" anchor="ctr">
            <a:noAutofit/>
          </a:bodyPr>
          <a:lstStyle>
            <a:lvl1pPr algn="ctr" defTabSz="779252" rtl="1" eaLnBrk="1" latinLnBrk="0" hangingPunct="1">
              <a:spcBef>
                <a:spcPct val="0"/>
              </a:spcBef>
              <a:buNone/>
              <a:defRPr sz="3700" kern="1200">
                <a:solidFill>
                  <a:schemeClr val="tx1"/>
                </a:solidFill>
                <a:latin typeface="+mj-lt"/>
                <a:ea typeface="+mj-ea"/>
                <a:cs typeface="+mj-cs"/>
              </a:defRPr>
            </a:lvl1pPr>
          </a:lstStyle>
          <a:p>
            <a:r>
              <a:rPr lang="fa-IR" sz="2200" b="1" dirty="0">
                <a:solidFill>
                  <a:schemeClr val="tx2"/>
                </a:solidFill>
                <a:latin typeface="+mn-lt"/>
                <a:ea typeface="Calibri"/>
                <a:cs typeface="B Titr" pitchFamily="2" charset="-78"/>
              </a:rPr>
              <a:t>عملکرد نیروگاه اتمی بوشهر</a:t>
            </a:r>
          </a:p>
        </p:txBody>
      </p:sp>
      <p:sp>
        <p:nvSpPr>
          <p:cNvPr id="9" name="Content Placeholder 1"/>
          <p:cNvSpPr>
            <a:spLocks noGrp="1"/>
          </p:cNvSpPr>
          <p:nvPr>
            <p:ph idx="1"/>
          </p:nvPr>
        </p:nvSpPr>
        <p:spPr>
          <a:xfrm>
            <a:off x="312036" y="740701"/>
            <a:ext cx="9343896" cy="5964899"/>
          </a:xfrm>
        </p:spPr>
        <p:txBody>
          <a:bodyPr>
            <a:noAutofit/>
          </a:bodyPr>
          <a:lstStyle/>
          <a:p>
            <a:pPr algn="justLow" rtl="1">
              <a:lnSpc>
                <a:spcPct val="170000"/>
              </a:lnSpc>
              <a:spcBef>
                <a:spcPts val="0"/>
              </a:spcBef>
            </a:pPr>
            <a:r>
              <a:rPr lang="fa-IR" sz="1800" b="1" dirty="0" smtClean="0">
                <a:cs typeface="B Titr" pitchFamily="2" charset="-78"/>
              </a:rPr>
              <a:t>نکات مهم در تولید برق هسته‌ای در کشور: </a:t>
            </a:r>
          </a:p>
          <a:p>
            <a:pPr marL="541338" indent="-271463" algn="justLow" rtl="1">
              <a:spcBef>
                <a:spcPts val="0"/>
              </a:spcBef>
              <a:spcAft>
                <a:spcPts val="1000"/>
              </a:spcAft>
              <a:buFont typeface="Wingdings" pitchFamily="2" charset="2"/>
              <a:buChar char="ü"/>
              <a:tabLst>
                <a:tab pos="541338" algn="l"/>
              </a:tabLst>
            </a:pPr>
            <a:r>
              <a:rPr lang="fa-IR" sz="1700" b="1" dirty="0" smtClean="0">
                <a:cs typeface="B Nazanin" pitchFamily="2" charset="-78"/>
              </a:rPr>
              <a:t>با توجه به قوانین کشور، برق هسته‌ای جزء منابع انرژی پاک لحاظ می‌شود.</a:t>
            </a:r>
          </a:p>
          <a:p>
            <a:pPr marL="541338" indent="-271463" algn="justLow">
              <a:spcBef>
                <a:spcPts val="0"/>
              </a:spcBef>
              <a:spcAft>
                <a:spcPts val="1000"/>
              </a:spcAft>
              <a:buFont typeface="Wingdings" pitchFamily="2" charset="2"/>
              <a:buChar char="ü"/>
              <a:tabLst>
                <a:tab pos="541338" algn="l"/>
              </a:tabLst>
            </a:pPr>
            <a:r>
              <a:rPr lang="fa-IR" sz="1700" b="1" dirty="0" smtClean="0">
                <a:cs typeface="B Nazanin" pitchFamily="2" charset="-78"/>
              </a:rPr>
              <a:t>به ویژگیهای برق هسته‌ای در تعیین قیمت خرید آن در کشور توجه نمی‌شود.</a:t>
            </a:r>
          </a:p>
          <a:p>
            <a:pPr marL="1123171" lvl="2" indent="-171450" algn="justLow">
              <a:spcBef>
                <a:spcPts val="0"/>
              </a:spcBef>
              <a:spcAft>
                <a:spcPts val="1000"/>
              </a:spcAft>
              <a:tabLst>
                <a:tab pos="541338" algn="l"/>
              </a:tabLst>
            </a:pPr>
            <a:r>
              <a:rPr lang="fa-IR" sz="1700" b="1" dirty="0" smtClean="0">
                <a:cs typeface="B Nazanin" pitchFamily="2" charset="-78"/>
              </a:rPr>
              <a:t>عدم پرداخت مبالغ صرفه‌جویی در مصرف سوختهای فسیلی حاصل از تولید برق در نیروگاه اتمی بوشهر</a:t>
            </a:r>
          </a:p>
          <a:p>
            <a:pPr marL="1123171" lvl="2" indent="-171450" algn="justLow">
              <a:spcBef>
                <a:spcPts val="0"/>
              </a:spcBef>
              <a:spcAft>
                <a:spcPts val="1000"/>
              </a:spcAft>
              <a:tabLst>
                <a:tab pos="541338" algn="l"/>
              </a:tabLst>
            </a:pPr>
            <a:r>
              <a:rPr lang="fa-IR" sz="1700" b="1" dirty="0" smtClean="0">
                <a:latin typeface="Times New Roman" pitchFamily="18" charset="0"/>
                <a:ea typeface="Calibri" pitchFamily="34" charset="0"/>
                <a:cs typeface="B Nazanin" pitchFamily="2" charset="-78"/>
              </a:rPr>
              <a:t>لحاظ نکردن عدم انتشار آلاينده‌هاي </a:t>
            </a:r>
            <a:r>
              <a:rPr lang="fa-IR" sz="1700" b="1" dirty="0">
                <a:latin typeface="Times New Roman" pitchFamily="18" charset="0"/>
                <a:ea typeface="Calibri" pitchFamily="34" charset="0"/>
                <a:cs typeface="B Nazanin" pitchFamily="2" charset="-78"/>
              </a:rPr>
              <a:t>زيست‌محيطي</a:t>
            </a:r>
            <a:r>
              <a:rPr lang="fa-IR" sz="1700" b="1" dirty="0" smtClean="0">
                <a:cs typeface="B Nazanin" pitchFamily="2" charset="-78"/>
              </a:rPr>
              <a:t> و عدم محاسبه این موضوع در قیمت برق هسته‌ای</a:t>
            </a:r>
          </a:p>
          <a:p>
            <a:pPr marL="541338" lvl="2" indent="-271463" algn="justLow">
              <a:spcBef>
                <a:spcPts val="0"/>
              </a:spcBef>
              <a:spcAft>
                <a:spcPts val="1000"/>
              </a:spcAft>
              <a:buFont typeface="Wingdings" pitchFamily="2" charset="2"/>
              <a:buChar char="ü"/>
              <a:tabLst>
                <a:tab pos="541338" algn="l"/>
              </a:tabLst>
            </a:pPr>
            <a:r>
              <a:rPr lang="fa-IR" sz="1700" b="1" dirty="0">
                <a:cs typeface="B Nazanin" pitchFamily="2" charset="-78"/>
              </a:rPr>
              <a:t>نیروگاه اتمی بوشهر از زمان بهره‌برداری تجاری عملکرد قابل قبولی از نظر تولید برق و صرفه‌جویی سوختهای فسیلی کشور داشته و در </a:t>
            </a:r>
            <a:r>
              <a:rPr lang="fa-IR" sz="1700" b="1" dirty="0" smtClean="0">
                <a:cs typeface="B Nazanin" pitchFamily="2" charset="-78"/>
              </a:rPr>
              <a:t>تأمین </a:t>
            </a:r>
            <a:r>
              <a:rPr lang="fa-IR" sz="1700" b="1" dirty="0">
                <a:cs typeface="B Nazanin" pitchFamily="2" charset="-78"/>
              </a:rPr>
              <a:t>بخشی از نیاز مصرف شبکه سراسری و پایداری ناحیه جنوب کشور اثرگذار بوده است. </a:t>
            </a:r>
            <a:endParaRPr lang="fa-IR" sz="1700" b="1" dirty="0" smtClean="0">
              <a:cs typeface="B Nazanin" pitchFamily="2" charset="-78"/>
            </a:endParaRPr>
          </a:p>
          <a:p>
            <a:pPr marL="541338" lvl="2" indent="-271463" algn="justLow">
              <a:spcBef>
                <a:spcPts val="0"/>
              </a:spcBef>
              <a:spcAft>
                <a:spcPts val="1000"/>
              </a:spcAft>
              <a:buFont typeface="Wingdings" pitchFamily="2" charset="2"/>
              <a:buChar char="ü"/>
              <a:tabLst>
                <a:tab pos="541338" algn="l"/>
              </a:tabLst>
            </a:pPr>
            <a:r>
              <a:rPr lang="fa-IR" sz="1700" b="1" dirty="0">
                <a:cs typeface="B Nazanin" pitchFamily="2" charset="-78"/>
              </a:rPr>
              <a:t>بهره‌برداري ايمن از واحد یکم نیروگاه اتمی بوشهر فقط به درآمدهاي حاصل از فروش برق تحويل شده به شبكه سراسري كشور متكي است</a:t>
            </a:r>
            <a:r>
              <a:rPr lang="fa-IR" sz="1700" b="1" dirty="0" smtClean="0">
                <a:cs typeface="B Nazanin" pitchFamily="2" charset="-78"/>
              </a:rPr>
              <a:t>.</a:t>
            </a:r>
          </a:p>
          <a:p>
            <a:pPr marL="541338" lvl="2" indent="-271463" algn="justLow">
              <a:spcBef>
                <a:spcPts val="0"/>
              </a:spcBef>
              <a:spcAft>
                <a:spcPts val="1000"/>
              </a:spcAft>
              <a:buFont typeface="Wingdings" pitchFamily="2" charset="2"/>
              <a:buChar char="ü"/>
              <a:tabLst>
                <a:tab pos="541338" algn="l"/>
              </a:tabLst>
            </a:pPr>
            <a:r>
              <a:rPr lang="fa-IR" sz="1700" b="1" dirty="0">
                <a:cs typeface="B Nazanin" pitchFamily="2" charset="-78"/>
              </a:rPr>
              <a:t>بهره‌برداري ايمن از نيروگاه‌هاي هسته‌اي داراي حساسيت و اهميت بالايي بوده و به همين دليل نظارت‌هاي مستمر بين‌المللي بر سطح بهره‌برداري ايمن از نيروگاه‌هاي هسته‌اي در سراسر جهان اعمال مي‌شود. </a:t>
            </a:r>
          </a:p>
          <a:p>
            <a:pPr marL="541338" lvl="2" indent="-271463" algn="justLow">
              <a:spcBef>
                <a:spcPts val="0"/>
              </a:spcBef>
              <a:spcAft>
                <a:spcPts val="1000"/>
              </a:spcAft>
              <a:buFont typeface="Wingdings" pitchFamily="2" charset="2"/>
              <a:buChar char="ü"/>
              <a:tabLst>
                <a:tab pos="541338" algn="l"/>
              </a:tabLst>
            </a:pPr>
            <a:r>
              <a:rPr lang="fa-IR" sz="1700" b="1" dirty="0">
                <a:cs typeface="B Nazanin" pitchFamily="2" charset="-78"/>
              </a:rPr>
              <a:t>نیروگاه اتمی بوشهر، تنها واحد برق هسته‌ای در کشور،‌ همواره تحت نظارت و بازرسی آژانس بین‌المللی انرژی اتمی و انجمن بین‌المللی بهره‌برداران هسته‌ای قرار دارد. یکی از الزامات بارز این دو نهاد معتبر بین‌المللی، رعايت بي‌قيد و شرط اصول ايمني هسته‌اي است</a:t>
            </a:r>
            <a:r>
              <a:rPr lang="fa-IR" sz="1700" b="1" dirty="0" smtClean="0">
                <a:cs typeface="B Nazanin" pitchFamily="2" charset="-78"/>
              </a:rPr>
              <a:t>.</a:t>
            </a:r>
            <a:endParaRPr lang="en-US" sz="1700" b="1" dirty="0">
              <a:cs typeface="B Nazanin" pitchFamily="2" charset="-78"/>
            </a:endParaRPr>
          </a:p>
        </p:txBody>
      </p:sp>
      <p:cxnSp>
        <p:nvCxnSpPr>
          <p:cNvPr id="13" name="Straight Connector 12"/>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4" name="Picture 13" descr="NPPD.jpg"/>
          <p:cNvPicPr>
            <a:picLocks noChangeAspect="1"/>
          </p:cNvPicPr>
          <p:nvPr/>
        </p:nvPicPr>
        <p:blipFill>
          <a:blip r:embed="rId2" cstate="print"/>
          <a:stretch>
            <a:fillRect/>
          </a:stretch>
        </p:blipFill>
        <p:spPr>
          <a:xfrm>
            <a:off x="312036" y="173985"/>
            <a:ext cx="1130575" cy="653671"/>
          </a:xfrm>
          <a:prstGeom prst="rect">
            <a:avLst/>
          </a:prstGeom>
        </p:spPr>
      </p:pic>
    </p:spTree>
    <p:extLst>
      <p:ext uri="{BB962C8B-B14F-4D97-AF65-F5344CB8AC3E}">
        <p14:creationId xmlns:p14="http://schemas.microsoft.com/office/powerpoint/2010/main" val="891666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2BBB5E19-F10A-4C2F-BF6F-11C513378A2E}" type="slidenum">
              <a:rPr lang="en-US" smtClean="0">
                <a:solidFill>
                  <a:prstClr val="black">
                    <a:tint val="75000"/>
                  </a:prstClr>
                </a:solidFill>
              </a:rPr>
              <a:pPr algn="ctr"/>
              <a:t>28</a:t>
            </a:fld>
            <a:endParaRPr lang="en-US">
              <a:solidFill>
                <a:prstClr val="black">
                  <a:tint val="75000"/>
                </a:prstClr>
              </a:solidFill>
            </a:endParaRPr>
          </a:p>
        </p:txBody>
      </p:sp>
      <p:sp>
        <p:nvSpPr>
          <p:cNvPr id="6" name="TextBox 5"/>
          <p:cNvSpPr txBox="1"/>
          <p:nvPr/>
        </p:nvSpPr>
        <p:spPr>
          <a:xfrm>
            <a:off x="2590800" y="285369"/>
            <a:ext cx="6973478" cy="523220"/>
          </a:xfrm>
          <a:prstGeom prst="rect">
            <a:avLst/>
          </a:prstGeom>
          <a:noFill/>
        </p:spPr>
        <p:txBody>
          <a:bodyPr wrap="square" rtlCol="0">
            <a:spAutoFit/>
          </a:bodyPr>
          <a:lstStyle/>
          <a:p>
            <a:pPr>
              <a:defRPr/>
            </a:pPr>
            <a:r>
              <a:rPr lang="fa-IR" sz="2800" b="1" kern="10" dirty="0">
                <a:ln w="12700">
                  <a:solidFill>
                    <a:schemeClr val="tx1"/>
                  </a:solidFill>
                  <a:round/>
                  <a:headEnd/>
                  <a:tailEnd/>
                </a:ln>
                <a:solidFill>
                  <a:schemeClr val="tx2"/>
                </a:solidFill>
                <a:cs typeface="B Titr" pitchFamily="2" charset="-78"/>
              </a:rPr>
              <a:t>طراحی و احداث واحدهای 2 و</a:t>
            </a:r>
            <a:r>
              <a:rPr lang="en-US" sz="2800" b="1" kern="10" dirty="0">
                <a:ln w="12700">
                  <a:solidFill>
                    <a:schemeClr val="tx1"/>
                  </a:solidFill>
                  <a:round/>
                  <a:headEnd/>
                  <a:tailEnd/>
                </a:ln>
                <a:solidFill>
                  <a:schemeClr val="tx2"/>
                </a:solidFill>
                <a:cs typeface="B Titr" pitchFamily="2" charset="-78"/>
              </a:rPr>
              <a:t> </a:t>
            </a:r>
            <a:r>
              <a:rPr lang="fa-IR" sz="2800" b="1" kern="10" dirty="0">
                <a:ln w="12700">
                  <a:solidFill>
                    <a:schemeClr val="tx1"/>
                  </a:solidFill>
                  <a:round/>
                  <a:headEnd/>
                  <a:tailEnd/>
                </a:ln>
                <a:solidFill>
                  <a:schemeClr val="tx2"/>
                </a:solidFill>
                <a:cs typeface="B Titr" pitchFamily="2" charset="-78"/>
              </a:rPr>
              <a:t>3 نیروگاه اتمی بوشهر</a:t>
            </a:r>
          </a:p>
        </p:txBody>
      </p:sp>
      <p:cxnSp>
        <p:nvCxnSpPr>
          <p:cNvPr id="12" name="Straight Connector 11"/>
          <p:cNvCxnSpPr/>
          <p:nvPr/>
        </p:nvCxnSpPr>
        <p:spPr>
          <a:xfrm>
            <a:off x="1600200" y="838200"/>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8" name="Picture 7" descr="NPP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0059" y="135299"/>
            <a:ext cx="1424067" cy="82336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445"/>
          <a:stretch/>
        </p:blipFill>
        <p:spPr>
          <a:xfrm>
            <a:off x="90059" y="1066800"/>
            <a:ext cx="9659516" cy="528617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809"/>
          <a:stretch/>
        </p:blipFill>
        <p:spPr>
          <a:xfrm>
            <a:off x="90059" y="1066800"/>
            <a:ext cx="9659517" cy="5257800"/>
          </a:xfrm>
          <a:prstGeom prst="rect">
            <a:avLst/>
          </a:prstGeom>
        </p:spPr>
      </p:pic>
    </p:spTree>
    <p:extLst>
      <p:ext uri="{BB962C8B-B14F-4D97-AF65-F5344CB8AC3E}">
        <p14:creationId xmlns:p14="http://schemas.microsoft.com/office/powerpoint/2010/main" val="13042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910665" y="10"/>
            <a:ext cx="7985836" cy="461665"/>
          </a:xfrm>
          <a:prstGeom prst="rect">
            <a:avLst/>
          </a:prstGeom>
        </p:spPr>
        <p:txBody>
          <a:bodyPr wrap="square">
            <a:spAutoFit/>
          </a:bodyPr>
          <a:lstStyle/>
          <a:p>
            <a:pPr algn="ctr" defTabSz="914400" rtl="0" fontAlgn="base">
              <a:spcBef>
                <a:spcPct val="0"/>
              </a:spcBef>
              <a:spcAft>
                <a:spcPct val="0"/>
              </a:spcAft>
            </a:pPr>
            <a:r>
              <a:rPr lang="fa-IR" sz="2400" b="1" dirty="0">
                <a:solidFill>
                  <a:srgbClr val="FFFFFF"/>
                </a:solidFill>
                <a:effectLst>
                  <a:glow rad="228600">
                    <a:srgbClr val="000000">
                      <a:satMod val="175000"/>
                      <a:alpha val="40000"/>
                    </a:srgbClr>
                  </a:glow>
                  <a:outerShdw blurRad="38100" dist="38100" dir="2700000" algn="tl">
                    <a:srgbClr val="000000">
                      <a:alpha val="43137"/>
                    </a:srgbClr>
                  </a:outerShdw>
                </a:effectLst>
                <a:cs typeface="B Nazanin" panose="00000400000000000000" pitchFamily="2" charset="-78"/>
              </a:rPr>
              <a:t>نمای محل احداث واحدهای 2 و 3 نیروگاه اتمی بوشهر</a:t>
            </a:r>
            <a:endParaRPr lang="fa-IR" sz="2400" dirty="0">
              <a:solidFill>
                <a:srgbClr val="FFFFFF"/>
              </a:solidFill>
              <a:effectLst>
                <a:glow rad="228600">
                  <a:srgbClr val="000000">
                    <a:satMod val="175000"/>
                    <a:alpha val="40000"/>
                  </a:srgbClr>
                </a:glow>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309967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00808"/>
            <a:ext cx="9906000" cy="2803335"/>
          </a:xfrm>
          <a:prstGeom prst="rect">
            <a:avLst/>
          </a:prstGeom>
        </p:spPr>
      </p:pic>
      <p:sp>
        <p:nvSpPr>
          <p:cNvPr id="4" name="Rectangle 3"/>
          <p:cNvSpPr/>
          <p:nvPr/>
        </p:nvSpPr>
        <p:spPr>
          <a:xfrm>
            <a:off x="8619409" y="0"/>
            <a:ext cx="1291077" cy="6885384"/>
          </a:xfrm>
          <a:prstGeom prst="rect">
            <a:avLst/>
          </a:prstGeom>
          <a:solidFill>
            <a:schemeClr val="accent5">
              <a:lumMod val="40000"/>
              <a:lumOff val="6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prstClr val="white"/>
              </a:solidFill>
            </a:endParaRPr>
          </a:p>
        </p:txBody>
      </p:sp>
      <p:sp>
        <p:nvSpPr>
          <p:cNvPr id="4102" name="TextBox 8"/>
          <p:cNvSpPr txBox="1">
            <a:spLocks noChangeArrowheads="1"/>
          </p:cNvSpPr>
          <p:nvPr/>
        </p:nvSpPr>
        <p:spPr bwMode="auto">
          <a:xfrm>
            <a:off x="29609" y="1481158"/>
            <a:ext cx="8750300" cy="276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5" rIns="0" bIns="45715">
            <a:spAutoFit/>
          </a:bodyPr>
          <a:lstStyle>
            <a:lvl1pPr defTabSz="649288" eaLnBrk="0" hangingPunct="0">
              <a:defRPr>
                <a:solidFill>
                  <a:schemeClr val="tx1"/>
                </a:solidFill>
                <a:latin typeface="Arial" charset="0"/>
                <a:cs typeface="Arial" charset="0"/>
              </a:defRPr>
            </a:lvl1pPr>
            <a:lvl2pPr marL="742950" indent="-285750" defTabSz="649288" eaLnBrk="0" hangingPunct="0">
              <a:defRPr>
                <a:solidFill>
                  <a:schemeClr val="tx1"/>
                </a:solidFill>
                <a:latin typeface="Arial" charset="0"/>
                <a:cs typeface="Arial" charset="0"/>
              </a:defRPr>
            </a:lvl2pPr>
            <a:lvl3pPr marL="1143000" indent="-228600" defTabSz="649288" eaLnBrk="0" hangingPunct="0">
              <a:defRPr>
                <a:solidFill>
                  <a:schemeClr val="tx1"/>
                </a:solidFill>
                <a:latin typeface="Arial" charset="0"/>
                <a:cs typeface="Arial" charset="0"/>
              </a:defRPr>
            </a:lvl3pPr>
            <a:lvl4pPr marL="1600200" indent="-228600" defTabSz="649288" eaLnBrk="0" hangingPunct="0">
              <a:defRPr>
                <a:solidFill>
                  <a:schemeClr val="tx1"/>
                </a:solidFill>
                <a:latin typeface="Arial" charset="0"/>
                <a:cs typeface="Arial" charset="0"/>
              </a:defRPr>
            </a:lvl4pPr>
            <a:lvl5pPr marL="2057400" indent="-228600" defTabSz="649288" eaLnBrk="0" hangingPunct="0">
              <a:defRPr>
                <a:solidFill>
                  <a:schemeClr val="tx1"/>
                </a:solidFill>
                <a:latin typeface="Arial" charset="0"/>
                <a:cs typeface="Arial" charset="0"/>
              </a:defRPr>
            </a:lvl5pPr>
            <a:lvl6pPr marL="2514600" indent="-228600" defTabSz="649288" eaLnBrk="0" fontAlgn="base" hangingPunct="0">
              <a:spcBef>
                <a:spcPct val="0"/>
              </a:spcBef>
              <a:spcAft>
                <a:spcPct val="0"/>
              </a:spcAft>
              <a:defRPr>
                <a:solidFill>
                  <a:schemeClr val="tx1"/>
                </a:solidFill>
                <a:latin typeface="Arial" charset="0"/>
                <a:cs typeface="Arial" charset="0"/>
              </a:defRPr>
            </a:lvl6pPr>
            <a:lvl7pPr marL="2971800" indent="-228600" defTabSz="649288" eaLnBrk="0" fontAlgn="base" hangingPunct="0">
              <a:spcBef>
                <a:spcPct val="0"/>
              </a:spcBef>
              <a:spcAft>
                <a:spcPct val="0"/>
              </a:spcAft>
              <a:defRPr>
                <a:solidFill>
                  <a:schemeClr val="tx1"/>
                </a:solidFill>
                <a:latin typeface="Arial" charset="0"/>
                <a:cs typeface="Arial" charset="0"/>
              </a:defRPr>
            </a:lvl7pPr>
            <a:lvl8pPr marL="3429000" indent="-228600" defTabSz="649288" eaLnBrk="0" fontAlgn="base" hangingPunct="0">
              <a:spcBef>
                <a:spcPct val="0"/>
              </a:spcBef>
              <a:spcAft>
                <a:spcPct val="0"/>
              </a:spcAft>
              <a:defRPr>
                <a:solidFill>
                  <a:schemeClr val="tx1"/>
                </a:solidFill>
                <a:latin typeface="Arial" charset="0"/>
                <a:cs typeface="Arial" charset="0"/>
              </a:defRPr>
            </a:lvl8pPr>
            <a:lvl9pPr marL="3886200" indent="-228600" defTabSz="649288" eaLnBrk="0" fontAlgn="base" hangingPunct="0">
              <a:spcBef>
                <a:spcPct val="0"/>
              </a:spcBef>
              <a:spcAft>
                <a:spcPct val="0"/>
              </a:spcAft>
              <a:defRPr>
                <a:solidFill>
                  <a:schemeClr val="tx1"/>
                </a:solidFill>
                <a:latin typeface="Arial" charset="0"/>
                <a:cs typeface="Arial" charset="0"/>
              </a:defRPr>
            </a:lvl9pPr>
          </a:lstStyle>
          <a:p>
            <a:pPr algn="ctr" rtl="1" eaLnBrk="1" hangingPunct="1">
              <a:lnSpc>
                <a:spcPct val="150000"/>
              </a:lnSpc>
            </a:pPr>
            <a:endParaRPr lang="fa-IR" sz="1600" dirty="0">
              <a:solidFill>
                <a:srgbClr val="002060"/>
              </a:solidFill>
              <a:latin typeface="Calibri" pitchFamily="34" charset="0"/>
              <a:cs typeface="B Titr" pitchFamily="2" charset="-78"/>
            </a:endParaRPr>
          </a:p>
          <a:p>
            <a:pPr algn="ctr" rtl="1" eaLnBrk="1" hangingPunct="1">
              <a:lnSpc>
                <a:spcPct val="150000"/>
              </a:lnSpc>
            </a:pPr>
            <a:r>
              <a:rPr lang="fa-IR" sz="3600" b="1" dirty="0" smtClean="0">
                <a:solidFill>
                  <a:srgbClr val="002060"/>
                </a:solidFill>
                <a:latin typeface="Calibri" pitchFamily="34" charset="0"/>
                <a:cs typeface="B Titr" pitchFamily="2" charset="-78"/>
              </a:rPr>
              <a:t>اهداف، راهبردها، برنامه‌ها و عملکرد </a:t>
            </a:r>
          </a:p>
          <a:p>
            <a:pPr algn="ctr" rtl="1" eaLnBrk="1" hangingPunct="1">
              <a:lnSpc>
                <a:spcPct val="150000"/>
              </a:lnSpc>
            </a:pPr>
            <a:r>
              <a:rPr lang="fa-IR" sz="3200" b="1" dirty="0" smtClean="0">
                <a:solidFill>
                  <a:schemeClr val="bg1"/>
                </a:solidFill>
                <a:latin typeface="Calibri" pitchFamily="34" charset="0"/>
                <a:cs typeface="B Titr" pitchFamily="2" charset="-78"/>
              </a:rPr>
              <a:t>شرکت مادرتخصصی تولید و توسعه انرژی اتمی ایران</a:t>
            </a:r>
          </a:p>
          <a:p>
            <a:pPr algn="ctr" rtl="1" eaLnBrk="1" hangingPunct="1">
              <a:lnSpc>
                <a:spcPct val="150000"/>
              </a:lnSpc>
            </a:pPr>
            <a:r>
              <a:rPr lang="fa-IR" sz="3200" b="1" dirty="0" smtClean="0">
                <a:solidFill>
                  <a:srgbClr val="002060"/>
                </a:solidFill>
                <a:latin typeface="Calibri" pitchFamily="34" charset="0"/>
                <a:cs typeface="B Titr" pitchFamily="2" charset="-78"/>
              </a:rPr>
              <a:t>ارائه مشکلات جاری و راهکارهای پیشنهادی </a:t>
            </a:r>
            <a:endParaRPr lang="en-US" sz="3200" b="1" dirty="0">
              <a:solidFill>
                <a:srgbClr val="002060"/>
              </a:solidFill>
              <a:latin typeface="Calibri" pitchFamily="34" charset="0"/>
              <a:cs typeface="B Titr" pitchFamily="2" charset="-78"/>
            </a:endParaRPr>
          </a:p>
        </p:txBody>
      </p:sp>
      <p:sp>
        <p:nvSpPr>
          <p:cNvPr id="8" name="TextBox 7"/>
          <p:cNvSpPr txBox="1"/>
          <p:nvPr/>
        </p:nvSpPr>
        <p:spPr>
          <a:xfrm>
            <a:off x="2895600" y="5486402"/>
            <a:ext cx="3481028" cy="510367"/>
          </a:xfrm>
          <a:prstGeom prst="rect">
            <a:avLst/>
          </a:prstGeom>
          <a:noFill/>
        </p:spPr>
        <p:txBody>
          <a:bodyPr wrap="square" lIns="107287" tIns="53643" rIns="107287" bIns="53643" rtlCol="0">
            <a:spAutoFit/>
          </a:bodyPr>
          <a:lstStyle/>
          <a:p>
            <a:pPr algn="ctr">
              <a:lnSpc>
                <a:spcPct val="150000"/>
              </a:lnSpc>
            </a:pPr>
            <a:r>
              <a:rPr lang="fa-IR" sz="1900" dirty="0" smtClean="0">
                <a:solidFill>
                  <a:schemeClr val="tx2"/>
                </a:solidFill>
                <a:cs typeface="B Titr" pitchFamily="2" charset="-78"/>
              </a:rPr>
              <a:t>مهرماه  </a:t>
            </a:r>
            <a:r>
              <a:rPr lang="fa-IR" sz="1900" dirty="0">
                <a:solidFill>
                  <a:schemeClr val="tx2"/>
                </a:solidFill>
                <a:cs typeface="B Titr" pitchFamily="2" charset="-78"/>
              </a:rPr>
              <a:t>سال 1400</a:t>
            </a:r>
            <a:endParaRPr lang="en-US" sz="1900" dirty="0">
              <a:solidFill>
                <a:schemeClr val="tx2"/>
              </a:solidFill>
              <a:cs typeface="B Titr" pitchFamily="2" charset="-78"/>
            </a:endParaRPr>
          </a:p>
        </p:txBody>
      </p:sp>
      <p:pic>
        <p:nvPicPr>
          <p:cNvPr id="7" name="Picture 6" descr="NPPD.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632200" y="177800"/>
            <a:ext cx="2196566" cy="1270000"/>
          </a:xfrm>
          <a:prstGeom prst="rect">
            <a:avLst/>
          </a:prstGeom>
        </p:spPr>
      </p:pic>
    </p:spTree>
    <p:extLst>
      <p:ext uri="{BB962C8B-B14F-4D97-AF65-F5344CB8AC3E}">
        <p14:creationId xmlns:p14="http://schemas.microsoft.com/office/powerpoint/2010/main" val="3242664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81533" y="507845"/>
            <a:ext cx="8318802" cy="868467"/>
          </a:xfrm>
        </p:spPr>
        <p:txBody>
          <a:bodyPr>
            <a:noAutofit/>
          </a:bodyPr>
          <a:lstStyle/>
          <a:p>
            <a:pPr algn="ctr"/>
            <a:r>
              <a:rPr lang="fa-IR" sz="2400" b="1" dirty="0" smtClean="0">
                <a:solidFill>
                  <a:schemeClr val="tx1"/>
                </a:solidFill>
                <a:effectLst>
                  <a:outerShdw blurRad="38100" dist="38100" dir="2700000" algn="tl">
                    <a:srgbClr val="000000">
                      <a:alpha val="43137"/>
                    </a:srgbClr>
                  </a:outerShdw>
                </a:effectLst>
                <a:cs typeface="B Nazanin" pitchFamily="2" charset="-78"/>
              </a:rPr>
              <a:t>مقدمه</a:t>
            </a:r>
            <a:endParaRPr lang="fa-IR" sz="2400" b="1" dirty="0">
              <a:solidFill>
                <a:schemeClr val="tx1"/>
              </a:solidFill>
              <a:effectLst>
                <a:outerShdw blurRad="38100" dist="38100" dir="2700000" algn="tl">
                  <a:srgbClr val="000000">
                    <a:alpha val="43137"/>
                  </a:srgbClr>
                </a:outerShdw>
              </a:effectLst>
              <a:cs typeface="B Nazanin" pitchFamily="2" charset="-78"/>
            </a:endParaRPr>
          </a:p>
        </p:txBody>
      </p:sp>
      <p:sp>
        <p:nvSpPr>
          <p:cNvPr id="11" name="Content Placeholder 10"/>
          <p:cNvSpPr>
            <a:spLocks noGrp="1"/>
          </p:cNvSpPr>
          <p:nvPr>
            <p:ph sz="half" idx="1"/>
          </p:nvPr>
        </p:nvSpPr>
        <p:spPr>
          <a:xfrm>
            <a:off x="198625" y="1371600"/>
            <a:ext cx="9402576" cy="5029199"/>
          </a:xfrm>
        </p:spPr>
        <p:txBody>
          <a:bodyPr vert="horz" lIns="91440" tIns="45720" rIns="91440" bIns="45720" rtlCol="0">
            <a:normAutofit lnSpcReduction="10000"/>
          </a:bodyPr>
          <a:lstStyle/>
          <a:p>
            <a:pPr marL="457200" algn="just" rtl="1">
              <a:lnSpc>
                <a:spcPct val="110000"/>
              </a:lnSpc>
              <a:spcBef>
                <a:spcPts val="0"/>
              </a:spcBef>
              <a:buFont typeface="Wingdings" pitchFamily="2" charset="2"/>
              <a:buChar char="§"/>
            </a:pPr>
            <a:r>
              <a:rPr lang="fa-IR" sz="2000" b="1" dirty="0">
                <a:cs typeface="B Nazanin" pitchFamily="2" charset="-78"/>
              </a:rPr>
              <a:t>سازمان انرژی اتمی ایران </a:t>
            </a:r>
            <a:r>
              <a:rPr lang="fa-IR" sz="2000" b="1" dirty="0" smtClean="0">
                <a:cs typeface="B Nazanin" pitchFamily="2" charset="-78"/>
              </a:rPr>
              <a:t>در راستای </a:t>
            </a:r>
            <a:r>
              <a:rPr lang="fa-IR" sz="2000" b="1" dirty="0">
                <a:cs typeface="B Nazanin" pitchFamily="2" charset="-78"/>
              </a:rPr>
              <a:t>ایفای نقش خود برای نیل به اهداف دولت در سند چشم‌انداز توسعه کشور در افق 1404، ايجاد ظرفيت </a:t>
            </a:r>
            <a:r>
              <a:rPr lang="fa-IR" sz="2000" b="1" dirty="0" smtClean="0">
                <a:cs typeface="B Nazanin" pitchFamily="2" charset="-78"/>
              </a:rPr>
              <a:t>تولید برق </a:t>
            </a:r>
            <a:r>
              <a:rPr lang="fa-IR" sz="2000" b="1" dirty="0">
                <a:cs typeface="B Nazanin" pitchFamily="2" charset="-78"/>
              </a:rPr>
              <a:t>هسته‌ای را در دستور کار قرار داده و از </a:t>
            </a:r>
            <a:r>
              <a:rPr lang="fa-IR" sz="2000" b="1" dirty="0" smtClean="0">
                <a:cs typeface="B Nazanin" pitchFamily="2" charset="-78"/>
              </a:rPr>
              <a:t>سال‌های </a:t>
            </a:r>
            <a:r>
              <a:rPr lang="fa-IR" sz="2000" b="1" dirty="0">
                <a:cs typeface="B Nazanin" pitchFamily="2" charset="-78"/>
              </a:rPr>
              <a:t>قبل اقدامات لازم به منظور انتخاب گزينه‌هاي مناسب براي احداث واحدهای جدید نیروگاهي را از طریق شركت مادرتخصصی توليد و توسعه انرژي اتمي ايران به‌عمل آورده است</a:t>
            </a:r>
            <a:r>
              <a:rPr lang="fa-IR" sz="2000" b="1" dirty="0" smtClean="0">
                <a:cs typeface="B Nazanin" pitchFamily="2" charset="-78"/>
              </a:rPr>
              <a:t>.</a:t>
            </a:r>
          </a:p>
          <a:p>
            <a:pPr marL="114300" indent="0" algn="just" rtl="1">
              <a:lnSpc>
                <a:spcPct val="110000"/>
              </a:lnSpc>
              <a:spcBef>
                <a:spcPts val="0"/>
              </a:spcBef>
              <a:buNone/>
            </a:pPr>
            <a:endParaRPr lang="fa-IR" sz="2000" b="1" dirty="0">
              <a:cs typeface="B Nazanin" pitchFamily="2" charset="-78"/>
            </a:endParaRPr>
          </a:p>
          <a:p>
            <a:pPr marL="457200" algn="just" rtl="1">
              <a:lnSpc>
                <a:spcPct val="110000"/>
              </a:lnSpc>
              <a:spcBef>
                <a:spcPts val="0"/>
              </a:spcBef>
              <a:buFont typeface="Wingdings" pitchFamily="2" charset="2"/>
              <a:buChar char="§"/>
            </a:pPr>
            <a:r>
              <a:rPr lang="fa-IR" sz="2000" b="1" dirty="0">
                <a:cs typeface="B Nazanin" pitchFamily="2" charset="-78"/>
              </a:rPr>
              <a:t>براساس مطالعات و محاسبات انجام شده در پروژه تعیین سهم بهینه برق هسته‌ای که از منظر اقتصاد ملي احداث حدود 8000 مگاوات نيروگاه</a:t>
            </a:r>
            <a:r>
              <a:rPr lang="en-US" sz="2000" b="1" dirty="0">
                <a:cs typeface="B Nazanin" pitchFamily="2" charset="-78"/>
              </a:rPr>
              <a:t> </a:t>
            </a:r>
            <a:r>
              <a:rPr lang="fa-IR" sz="2000" b="1" dirty="0">
                <a:cs typeface="B Nazanin" pitchFamily="2" charset="-78"/>
              </a:rPr>
              <a:t>اتمي در دوره بيست ساله توسعه صنعت برق کشور منتهي به سال 1410 را در محدوده توجيه‌پذيري فنی و اقتصادی قرار داده بود، هماهنگی‌های لازم در سطح دولت انجام و اقدامات لازم صورت گرفته است</a:t>
            </a:r>
            <a:r>
              <a:rPr lang="fa-IR" sz="2000" b="1" dirty="0" smtClean="0">
                <a:cs typeface="B Nazanin" pitchFamily="2" charset="-78"/>
              </a:rPr>
              <a:t>.</a:t>
            </a:r>
          </a:p>
          <a:p>
            <a:pPr marL="114300" indent="0" algn="just" rtl="1">
              <a:lnSpc>
                <a:spcPct val="110000"/>
              </a:lnSpc>
              <a:spcBef>
                <a:spcPts val="0"/>
              </a:spcBef>
              <a:buNone/>
            </a:pPr>
            <a:endParaRPr lang="fa-IR" sz="2000" b="1" dirty="0">
              <a:cs typeface="B Nazanin" pitchFamily="2" charset="-78"/>
            </a:endParaRPr>
          </a:p>
          <a:p>
            <a:pPr marL="457200" algn="just" rtl="1">
              <a:lnSpc>
                <a:spcPct val="110000"/>
              </a:lnSpc>
              <a:spcBef>
                <a:spcPts val="0"/>
              </a:spcBef>
              <a:buFont typeface="Wingdings" pitchFamily="2" charset="2"/>
              <a:buChar char="§"/>
            </a:pPr>
            <a:r>
              <a:rPr lang="ar-SA" sz="2000" b="1" dirty="0">
                <a:cs typeface="B Nazanin" pitchFamily="2" charset="-78"/>
              </a:rPr>
              <a:t>پس از انجام مذاكرات طولاني و فشرده در زمينه‌هاي فني،</a:t>
            </a:r>
            <a:r>
              <a:rPr lang="fa-IR" sz="2000" b="1" dirty="0">
                <a:cs typeface="B Nazanin" pitchFamily="2" charset="-78"/>
              </a:rPr>
              <a:t> </a:t>
            </a:r>
            <a:r>
              <a:rPr lang="ar-SA" sz="2000" b="1" dirty="0">
                <a:cs typeface="B Nazanin" pitchFamily="2" charset="-78"/>
              </a:rPr>
              <a:t>قراردادي و مالي و لحاظ نمودن موارد مهمي همچون ايمني و مسئوليت هسته‌اي، استفاده از حداكثر توان داخلي كشور و مديريت ريسك‌هاي مترتب،</a:t>
            </a:r>
            <a:r>
              <a:rPr lang="fa-IR" sz="2000" b="1" dirty="0">
                <a:cs typeface="B Nazanin" pitchFamily="2" charset="-78"/>
              </a:rPr>
              <a:t> </a:t>
            </a:r>
            <a:r>
              <a:rPr lang="ar-SA" sz="2000" b="1" dirty="0">
                <a:cs typeface="B Nazanin" pitchFamily="2" charset="-78"/>
              </a:rPr>
              <a:t>قرارداد احداث 2 واحد جديد در ساختگاه بوشهر در آبان ماه سال 1393 بين شركت مادرتخصصي توليد و توسعه انرژي اتمي ايران و شركت روسي اتم استروي اكسپورت مبادله گرديد</a:t>
            </a:r>
            <a:r>
              <a:rPr lang="ar-SA" sz="2000" b="1" dirty="0" smtClean="0">
                <a:cs typeface="B Nazanin" pitchFamily="2" charset="-78"/>
              </a:rPr>
              <a:t>.</a:t>
            </a:r>
            <a:endParaRPr lang="en-US" sz="2900" b="1" dirty="0">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624" y="6"/>
            <a:ext cx="1020576" cy="942071"/>
          </a:xfrm>
          <a:prstGeom prst="rect">
            <a:avLst/>
          </a:prstGeom>
        </p:spPr>
      </p:pic>
      <p:pic>
        <p:nvPicPr>
          <p:cNvPr id="2050"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271221" y="379909"/>
            <a:ext cx="948979" cy="6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7061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543" y="740382"/>
            <a:ext cx="5497770" cy="593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Content Placeholder 2"/>
          <p:cNvSpPr txBox="1">
            <a:spLocks/>
          </p:cNvSpPr>
          <p:nvPr/>
        </p:nvSpPr>
        <p:spPr>
          <a:xfrm>
            <a:off x="2441781" y="187496"/>
            <a:ext cx="5943600" cy="457199"/>
          </a:xfrm>
          <a:prstGeom prst="rect">
            <a:avLst/>
          </a:prstGeom>
        </p:spPr>
        <p:txBody>
          <a:bodyPr>
            <a:normAutofit lnSpcReduction="10000"/>
          </a:bodyPr>
          <a:lstStyle>
            <a:lvl1pPr marL="292219" indent="-292219" algn="r" defTabSz="779252" rtl="1"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r" defTabSz="779252"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r" defTabSz="779252"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ctr">
              <a:lnSpc>
                <a:spcPct val="115000"/>
              </a:lnSpc>
              <a:buFont typeface="Arial" pitchFamily="34" charset="0"/>
              <a:buNone/>
            </a:pPr>
            <a:r>
              <a:rPr lang="ar-SA" sz="2200" b="1" dirty="0">
                <a:solidFill>
                  <a:schemeClr val="tx2"/>
                </a:solidFill>
                <a:ea typeface="Calibri"/>
                <a:cs typeface="B Titr" pitchFamily="2" charset="-78"/>
              </a:rPr>
              <a:t>برنامه</a:t>
            </a:r>
            <a:r>
              <a:rPr lang="fa-IR" sz="2200" b="1" dirty="0">
                <a:solidFill>
                  <a:schemeClr val="tx2"/>
                </a:solidFill>
                <a:ea typeface="Calibri"/>
                <a:cs typeface="B Titr" pitchFamily="2" charset="-78"/>
              </a:rPr>
              <a:t> اجرایی احداث </a:t>
            </a:r>
            <a:r>
              <a:rPr lang="ar-SA" sz="2200" b="1" dirty="0">
                <a:solidFill>
                  <a:schemeClr val="tx2"/>
                </a:solidFill>
                <a:ea typeface="Calibri"/>
                <a:cs typeface="B Titr" pitchFamily="2" charset="-78"/>
              </a:rPr>
              <a:t>واحدهاي </a:t>
            </a:r>
            <a:r>
              <a:rPr lang="fa-IR" sz="2200" b="1" dirty="0" smtClean="0">
                <a:solidFill>
                  <a:schemeClr val="tx2"/>
                </a:solidFill>
                <a:ea typeface="Calibri"/>
                <a:cs typeface="B Titr" pitchFamily="2" charset="-78"/>
              </a:rPr>
              <a:t>2 و 3 نیروگاه اتمی </a:t>
            </a:r>
            <a:r>
              <a:rPr lang="ar-SA" sz="2200" b="1" dirty="0" smtClean="0">
                <a:solidFill>
                  <a:schemeClr val="tx2"/>
                </a:solidFill>
                <a:ea typeface="Calibri"/>
                <a:cs typeface="B Titr" pitchFamily="2" charset="-78"/>
              </a:rPr>
              <a:t>بوشهر </a:t>
            </a:r>
            <a:endParaRPr lang="en-US" sz="2200" b="1" dirty="0">
              <a:solidFill>
                <a:schemeClr val="tx2"/>
              </a:solidFill>
              <a:ea typeface="Calibri"/>
              <a:cs typeface="B Titr" pitchFamily="2" charset="-78"/>
            </a:endParaRPr>
          </a:p>
        </p:txBody>
      </p:sp>
      <p:cxnSp>
        <p:nvCxnSpPr>
          <p:cNvPr id="24" name="Straight Connector 23"/>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25" name="Picture 24" descr="NPPD.jpg"/>
          <p:cNvPicPr>
            <a:picLocks noChangeAspect="1"/>
          </p:cNvPicPr>
          <p:nvPr/>
        </p:nvPicPr>
        <p:blipFill>
          <a:blip r:embed="rId3" cstate="print"/>
          <a:stretch>
            <a:fillRect/>
          </a:stretch>
        </p:blipFill>
        <p:spPr>
          <a:xfrm>
            <a:off x="312036" y="173985"/>
            <a:ext cx="1130575" cy="653671"/>
          </a:xfrm>
          <a:prstGeom prst="rect">
            <a:avLst/>
          </a:prstGeom>
        </p:spPr>
      </p:pic>
      <p:sp>
        <p:nvSpPr>
          <p:cNvPr id="2" name="Rectangle 1"/>
          <p:cNvSpPr/>
          <p:nvPr/>
        </p:nvSpPr>
        <p:spPr>
          <a:xfrm>
            <a:off x="72128" y="4191000"/>
            <a:ext cx="4271272" cy="738664"/>
          </a:xfrm>
          <a:prstGeom prst="rect">
            <a:avLst/>
          </a:prstGeom>
        </p:spPr>
        <p:txBody>
          <a:bodyPr wrap="square">
            <a:spAutoFit/>
          </a:bodyPr>
          <a:lstStyle/>
          <a:p>
            <a:pPr marL="285750" lvl="3" indent="-285750" algn="justLow">
              <a:lnSpc>
                <a:spcPct val="150000"/>
              </a:lnSpc>
              <a:spcAft>
                <a:spcPts val="1023"/>
              </a:spcAft>
              <a:buFont typeface="Wingdings" pitchFamily="2" charset="2"/>
              <a:buChar char="Ø"/>
            </a:pPr>
            <a:r>
              <a:rPr lang="ar-SA" sz="1400" b="1" dirty="0">
                <a:solidFill>
                  <a:prstClr val="black"/>
                </a:solidFill>
                <a:latin typeface="B Nazanin"/>
                <a:ea typeface="Times New Roman"/>
                <a:cs typeface="B Mitra" pitchFamily="2" charset="-78"/>
              </a:rPr>
              <a:t>اجراي قرارداد پس از پرداخت پيش‌پرداخت، از انتهاي سال 2016 ميلادي (دي ماه 1395) آغاز شده است. </a:t>
            </a:r>
            <a:endParaRPr lang="en-US" sz="1400" b="1" dirty="0">
              <a:solidFill>
                <a:prstClr val="black"/>
              </a:solidFill>
              <a:latin typeface="B Nazanin"/>
              <a:ea typeface="Times New Roman"/>
              <a:cs typeface="B Mitra" pitchFamily="2" charset="-78"/>
            </a:endParaRPr>
          </a:p>
        </p:txBody>
      </p:sp>
    </p:spTree>
    <p:extLst>
      <p:ext uri="{BB962C8B-B14F-4D97-AF65-F5344CB8AC3E}">
        <p14:creationId xmlns:p14="http://schemas.microsoft.com/office/powerpoint/2010/main" val="32205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95300" y="6616273"/>
            <a:ext cx="2311400" cy="365125"/>
          </a:xfrm>
        </p:spPr>
        <p:txBody>
          <a:bodyPr/>
          <a:lstStyle/>
          <a:p>
            <a:fld id="{D6D7225F-9A0F-4BF6-BAEA-3C0A62EDD0F3}" type="slidenum">
              <a:rPr lang="fa-IR" smtClean="0">
                <a:solidFill>
                  <a:prstClr val="black">
                    <a:tint val="75000"/>
                  </a:prstClr>
                </a:solidFill>
              </a:rPr>
              <a:pPr/>
              <a:t>32</a:t>
            </a:fld>
            <a:endParaRPr lang="fa-IR" dirty="0">
              <a:solidFill>
                <a:prstClr val="black">
                  <a:tint val="75000"/>
                </a:prstClr>
              </a:solidFill>
            </a:endParaRPr>
          </a:p>
        </p:txBody>
      </p:sp>
      <p:cxnSp>
        <p:nvCxnSpPr>
          <p:cNvPr id="9" name="Straight Connector 8"/>
          <p:cNvCxnSpPr/>
          <p:nvPr/>
        </p:nvCxnSpPr>
        <p:spPr>
          <a:xfrm>
            <a:off x="1442610" y="652162"/>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1" name="Picture 10" descr="NPPD.jpg"/>
          <p:cNvPicPr>
            <a:picLocks noChangeAspect="1"/>
          </p:cNvPicPr>
          <p:nvPr/>
        </p:nvPicPr>
        <p:blipFill>
          <a:blip r:embed="rId2" cstate="print"/>
          <a:stretch>
            <a:fillRect/>
          </a:stretch>
        </p:blipFill>
        <p:spPr>
          <a:xfrm>
            <a:off x="312036" y="87034"/>
            <a:ext cx="1130575" cy="653671"/>
          </a:xfrm>
          <a:prstGeom prst="rect">
            <a:avLst/>
          </a:prstGeom>
        </p:spPr>
      </p:pic>
      <p:sp>
        <p:nvSpPr>
          <p:cNvPr id="15" name="Rounded Rectangle 14"/>
          <p:cNvSpPr/>
          <p:nvPr/>
        </p:nvSpPr>
        <p:spPr>
          <a:xfrm>
            <a:off x="877323" y="1220755"/>
            <a:ext cx="8462699" cy="517586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6" name="TextBox 15"/>
          <p:cNvSpPr txBox="1"/>
          <p:nvPr/>
        </p:nvSpPr>
        <p:spPr>
          <a:xfrm>
            <a:off x="1052566" y="686649"/>
            <a:ext cx="8361334" cy="5240100"/>
          </a:xfrm>
          <a:prstGeom prst="rect">
            <a:avLst/>
          </a:prstGeom>
          <a:noFill/>
        </p:spPr>
        <p:txBody>
          <a:bodyPr wrap="square" lIns="77925" tIns="38963" rIns="77925" bIns="38963" rtlCol="0">
            <a:spAutoFit/>
          </a:bodyPr>
          <a:lstStyle/>
          <a:p>
            <a:pPr algn="justLow">
              <a:lnSpc>
                <a:spcPct val="115000"/>
              </a:lnSpc>
            </a:pPr>
            <a:r>
              <a:rPr lang="ar-SA" b="1" dirty="0">
                <a:solidFill>
                  <a:srgbClr val="150C90"/>
                </a:solidFill>
                <a:latin typeface="B Nazanin"/>
                <a:ea typeface="Times New Roman"/>
                <a:cs typeface="B Mitra"/>
              </a:rPr>
              <a:t>برخي مشخصه‌هاي اصلي فني و ايمني واحدهاي جديد</a:t>
            </a:r>
            <a:r>
              <a:rPr lang="ar-SA" b="1" dirty="0" smtClean="0">
                <a:solidFill>
                  <a:srgbClr val="150C90"/>
                </a:solidFill>
                <a:latin typeface="B Nazanin"/>
                <a:ea typeface="Times New Roman"/>
                <a:cs typeface="B Mitra"/>
              </a:rPr>
              <a:t>:</a:t>
            </a:r>
            <a:endParaRPr lang="en-US" b="1" dirty="0" smtClean="0">
              <a:solidFill>
                <a:srgbClr val="150C90"/>
              </a:solidFill>
              <a:latin typeface="B Nazanin"/>
              <a:ea typeface="Times New Roman"/>
              <a:cs typeface="B Mitra"/>
            </a:endParaRPr>
          </a:p>
          <a:p>
            <a:pPr algn="justLow">
              <a:lnSpc>
                <a:spcPct val="115000"/>
              </a:lnSpc>
            </a:pPr>
            <a:endParaRPr lang="fa-IR" b="1" dirty="0" smtClean="0">
              <a:solidFill>
                <a:srgbClr val="150C90"/>
              </a:solidFill>
              <a:latin typeface="B Nazanin"/>
              <a:ea typeface="Times New Roman"/>
              <a:cs typeface="B Mitra"/>
            </a:endParaRPr>
          </a:p>
          <a:p>
            <a:pPr marL="795338" indent="-292100">
              <a:lnSpc>
                <a:spcPct val="150000"/>
              </a:lnSpc>
              <a:buFont typeface="Wingdings"/>
              <a:buChar char=""/>
            </a:pPr>
            <a:r>
              <a:rPr lang="fa-IR" sz="2000" b="1" dirty="0" smtClean="0">
                <a:solidFill>
                  <a:prstClr val="black"/>
                </a:solidFill>
                <a:ea typeface="Calibri"/>
                <a:cs typeface="B Nazanin" pitchFamily="2" charset="-78"/>
              </a:rPr>
              <a:t>نوع </a:t>
            </a:r>
            <a:r>
              <a:rPr lang="fa-IR" sz="2000" b="1" dirty="0">
                <a:solidFill>
                  <a:prstClr val="black"/>
                </a:solidFill>
                <a:ea typeface="Calibri"/>
                <a:cs typeface="B Nazanin" pitchFamily="2" charset="-78"/>
              </a:rPr>
              <a:t>راكتور: </a:t>
            </a:r>
            <a:r>
              <a:rPr lang="fa-IR" sz="2000" b="1" dirty="0" smtClean="0">
                <a:solidFill>
                  <a:prstClr val="black"/>
                </a:solidFill>
                <a:ea typeface="Calibri"/>
                <a:cs typeface="B Nazanin" pitchFamily="2" charset="-78"/>
              </a:rPr>
              <a:t>آب سبک تحت فشار سري</a:t>
            </a:r>
            <a:r>
              <a:rPr lang="en-US" sz="2400" b="1" dirty="0" smtClean="0">
                <a:solidFill>
                  <a:prstClr val="black"/>
                </a:solidFill>
                <a:ea typeface="Calibri"/>
                <a:cs typeface="B Nazanin" pitchFamily="2" charset="-78"/>
              </a:rPr>
              <a:t>VVER-1000</a:t>
            </a:r>
            <a:r>
              <a:rPr lang="fa-IR" sz="2000" b="1" dirty="0" smtClean="0">
                <a:solidFill>
                  <a:prstClr val="black"/>
                </a:solidFill>
                <a:ea typeface="Calibri"/>
                <a:cs typeface="B Nazanin" pitchFamily="2" charset="-78"/>
              </a:rPr>
              <a:t>،</a:t>
            </a:r>
          </a:p>
          <a:p>
            <a:pPr marL="795338" indent="-292100">
              <a:lnSpc>
                <a:spcPct val="150000"/>
              </a:lnSpc>
              <a:buFont typeface="Wingdings"/>
              <a:buChar char=""/>
            </a:pPr>
            <a:r>
              <a:rPr lang="fa-IR" sz="2000" b="1" dirty="0" smtClean="0">
                <a:solidFill>
                  <a:prstClr val="black"/>
                </a:solidFill>
                <a:ea typeface="Calibri"/>
                <a:cs typeface="B Nazanin" pitchFamily="2" charset="-78"/>
              </a:rPr>
              <a:t> </a:t>
            </a:r>
            <a:r>
              <a:rPr lang="fa-IR" sz="2000" b="1" dirty="0">
                <a:solidFill>
                  <a:prstClr val="black"/>
                </a:solidFill>
                <a:ea typeface="Calibri"/>
                <a:cs typeface="B Nazanin" pitchFamily="2" charset="-78"/>
              </a:rPr>
              <a:t>مدل </a:t>
            </a:r>
            <a:r>
              <a:rPr lang="en-US" sz="2400" b="1" dirty="0" smtClean="0">
                <a:solidFill>
                  <a:prstClr val="black"/>
                </a:solidFill>
                <a:ea typeface="Calibri"/>
                <a:cs typeface="B Nazanin" pitchFamily="2" charset="-78"/>
              </a:rPr>
              <a:t>AES-92</a:t>
            </a:r>
            <a:r>
              <a:rPr lang="fa-IR" sz="2400" b="1" dirty="0" smtClean="0">
                <a:solidFill>
                  <a:prstClr val="black"/>
                </a:solidFill>
                <a:ea typeface="Calibri"/>
                <a:cs typeface="B Nazanin" pitchFamily="2" charset="-78"/>
              </a:rPr>
              <a:t> </a:t>
            </a:r>
            <a:r>
              <a:rPr lang="fa-IR" sz="2000" b="1" dirty="0">
                <a:solidFill>
                  <a:prstClr val="black"/>
                </a:solidFill>
                <a:ea typeface="Calibri"/>
                <a:cs typeface="B Nazanin" pitchFamily="2" charset="-78"/>
              </a:rPr>
              <a:t>ارتقاء يافته در سال 2008</a:t>
            </a:r>
            <a:endParaRPr lang="en-US" b="1" dirty="0">
              <a:solidFill>
                <a:prstClr val="black"/>
              </a:solidFill>
              <a:ea typeface="Calibri"/>
              <a:cs typeface="B Nazanin" pitchFamily="2" charset="-78"/>
            </a:endParaRPr>
          </a:p>
          <a:p>
            <a:pPr marL="795338" indent="-292100">
              <a:lnSpc>
                <a:spcPct val="150000"/>
              </a:lnSpc>
              <a:buFont typeface="Wingdings"/>
              <a:buChar char=""/>
            </a:pPr>
            <a:r>
              <a:rPr lang="fa-IR" sz="2000" b="1" dirty="0">
                <a:solidFill>
                  <a:prstClr val="black"/>
                </a:solidFill>
                <a:ea typeface="Calibri"/>
                <a:cs typeface="B Nazanin" pitchFamily="2" charset="-78"/>
              </a:rPr>
              <a:t>توان الكتريكي خروجي هر واحد: 1057 مگاوات الكتريكي</a:t>
            </a:r>
            <a:endParaRPr lang="en-US" b="1" dirty="0">
              <a:solidFill>
                <a:prstClr val="black"/>
              </a:solidFill>
              <a:ea typeface="Calibri"/>
              <a:cs typeface="B Nazanin" pitchFamily="2" charset="-78"/>
            </a:endParaRPr>
          </a:p>
          <a:p>
            <a:pPr marL="795338" indent="-292100">
              <a:lnSpc>
                <a:spcPct val="150000"/>
              </a:lnSpc>
              <a:buFont typeface="Wingdings"/>
              <a:buChar char=""/>
            </a:pPr>
            <a:r>
              <a:rPr lang="fa-IR" sz="2000" b="1" dirty="0">
                <a:solidFill>
                  <a:prstClr val="black"/>
                </a:solidFill>
                <a:ea typeface="Calibri"/>
                <a:cs typeface="B Nazanin" pitchFamily="2" charset="-78"/>
              </a:rPr>
              <a:t>عمر تجهيزات راكتور: 60 سال</a:t>
            </a:r>
            <a:endParaRPr lang="en-US" b="1" dirty="0">
              <a:solidFill>
                <a:prstClr val="black"/>
              </a:solidFill>
              <a:ea typeface="Calibri"/>
              <a:cs typeface="B Nazanin" pitchFamily="2" charset="-78"/>
            </a:endParaRPr>
          </a:p>
          <a:p>
            <a:pPr marL="795338" indent="-292100">
              <a:lnSpc>
                <a:spcPct val="150000"/>
              </a:lnSpc>
              <a:buFont typeface="Wingdings"/>
              <a:buChar char=""/>
            </a:pPr>
            <a:r>
              <a:rPr lang="fa-IR" sz="2000" b="1" dirty="0" smtClean="0">
                <a:solidFill>
                  <a:prstClr val="black"/>
                </a:solidFill>
                <a:ea typeface="Calibri"/>
                <a:cs typeface="B Nazanin" pitchFamily="2" charset="-78"/>
              </a:rPr>
              <a:t>سيكل </a:t>
            </a:r>
            <a:r>
              <a:rPr lang="fa-IR" sz="2000" b="1" dirty="0">
                <a:solidFill>
                  <a:prstClr val="black"/>
                </a:solidFill>
                <a:ea typeface="Calibri"/>
                <a:cs typeface="B Nazanin" pitchFamily="2" charset="-78"/>
              </a:rPr>
              <a:t>سوخت: 4 سال </a:t>
            </a:r>
            <a:r>
              <a:rPr lang="fa-IR" sz="2000" b="1" dirty="0" smtClean="0">
                <a:solidFill>
                  <a:prstClr val="black"/>
                </a:solidFill>
                <a:ea typeface="Calibri"/>
                <a:cs typeface="B Nazanin" pitchFamily="2" charset="-78"/>
              </a:rPr>
              <a:t>با امکان </a:t>
            </a:r>
            <a:r>
              <a:rPr lang="fa-IR" sz="2000" b="1" dirty="0">
                <a:solidFill>
                  <a:prstClr val="black"/>
                </a:solidFill>
                <a:ea typeface="Calibri"/>
                <a:cs typeface="B Nazanin" pitchFamily="2" charset="-78"/>
              </a:rPr>
              <a:t>دوره سوخت‌گذاري مجدد 18 ماه</a:t>
            </a:r>
            <a:endParaRPr lang="en-US" b="1" dirty="0">
              <a:solidFill>
                <a:prstClr val="black"/>
              </a:solidFill>
              <a:ea typeface="Calibri"/>
              <a:cs typeface="B Nazanin" pitchFamily="2" charset="-78"/>
            </a:endParaRPr>
          </a:p>
          <a:p>
            <a:pPr marL="795338" indent="-292100">
              <a:lnSpc>
                <a:spcPct val="150000"/>
              </a:lnSpc>
              <a:buFont typeface="Wingdings"/>
              <a:buChar char=""/>
            </a:pPr>
            <a:r>
              <a:rPr lang="fa-IR" sz="2000" b="1" dirty="0">
                <a:solidFill>
                  <a:prstClr val="black"/>
                </a:solidFill>
                <a:ea typeface="Calibri"/>
                <a:cs typeface="B Nazanin" pitchFamily="2" charset="-78"/>
              </a:rPr>
              <a:t>ساختار سيستم‌هاي ايمني: داراي 4 كانال ايمني 100 درصد</a:t>
            </a:r>
            <a:endParaRPr lang="en-US" b="1" dirty="0">
              <a:solidFill>
                <a:prstClr val="black"/>
              </a:solidFill>
              <a:ea typeface="Calibri"/>
              <a:cs typeface="B Nazanin" pitchFamily="2" charset="-78"/>
            </a:endParaRPr>
          </a:p>
          <a:p>
            <a:pPr marL="795338" indent="-292100">
              <a:lnSpc>
                <a:spcPct val="150000"/>
              </a:lnSpc>
              <a:buFont typeface="Wingdings"/>
              <a:buChar char=""/>
            </a:pPr>
            <a:r>
              <a:rPr lang="fa-IR" sz="2000" b="1" dirty="0">
                <a:solidFill>
                  <a:prstClr val="black"/>
                </a:solidFill>
                <a:ea typeface="Calibri"/>
                <a:cs typeface="B Nazanin" pitchFamily="2" charset="-78"/>
              </a:rPr>
              <a:t>سيستم برداشت حرارت غير عامل: سيستم غيرعامل خنك‌شونده با هوا</a:t>
            </a:r>
            <a:endParaRPr lang="en-US" b="1" dirty="0">
              <a:solidFill>
                <a:prstClr val="black"/>
              </a:solidFill>
              <a:ea typeface="Calibri"/>
              <a:cs typeface="B Nazanin" pitchFamily="2" charset="-78"/>
            </a:endParaRPr>
          </a:p>
          <a:p>
            <a:pPr marL="795338" indent="-292100">
              <a:lnSpc>
                <a:spcPct val="150000"/>
              </a:lnSpc>
              <a:buFont typeface="Wingdings"/>
              <a:buChar char=""/>
            </a:pPr>
            <a:r>
              <a:rPr lang="fa-IR" sz="2000" b="1" dirty="0">
                <a:solidFill>
                  <a:prstClr val="black"/>
                </a:solidFill>
                <a:ea typeface="Calibri"/>
                <a:cs typeface="B Nazanin" pitchFamily="2" charset="-78"/>
              </a:rPr>
              <a:t>استفاده از </a:t>
            </a:r>
            <a:r>
              <a:rPr lang="en-US" sz="2400" b="1" dirty="0" smtClean="0">
                <a:solidFill>
                  <a:prstClr val="black"/>
                </a:solidFill>
                <a:ea typeface="Calibri"/>
                <a:cs typeface="B Nazanin" pitchFamily="2" charset="-78"/>
              </a:rPr>
              <a:t>containment</a:t>
            </a:r>
            <a:r>
              <a:rPr lang="fa-IR" sz="2400" b="1" dirty="0" smtClean="0">
                <a:solidFill>
                  <a:prstClr val="black"/>
                </a:solidFill>
                <a:ea typeface="Calibri"/>
                <a:cs typeface="B Nazanin" pitchFamily="2" charset="-78"/>
              </a:rPr>
              <a:t> </a:t>
            </a:r>
            <a:r>
              <a:rPr lang="fa-IR" sz="2000" b="1" dirty="0" smtClean="0">
                <a:solidFill>
                  <a:prstClr val="black"/>
                </a:solidFill>
                <a:ea typeface="Calibri"/>
                <a:cs typeface="B Nazanin" pitchFamily="2" charset="-78"/>
              </a:rPr>
              <a:t>دو </a:t>
            </a:r>
            <a:r>
              <a:rPr lang="fa-IR" sz="2000" b="1" dirty="0">
                <a:solidFill>
                  <a:prstClr val="black"/>
                </a:solidFill>
                <a:ea typeface="Calibri"/>
                <a:cs typeface="B Nazanin" pitchFamily="2" charset="-78"/>
              </a:rPr>
              <a:t>جداره بتوني و مقاوم در برابر سقوط هواپيما</a:t>
            </a:r>
            <a:endParaRPr lang="en-US" b="1" dirty="0">
              <a:solidFill>
                <a:prstClr val="black"/>
              </a:solidFill>
              <a:ea typeface="Calibri"/>
              <a:cs typeface="B Nazanin" pitchFamily="2" charset="-78"/>
            </a:endParaRPr>
          </a:p>
          <a:p>
            <a:pPr marL="795338" indent="-292100">
              <a:lnSpc>
                <a:spcPct val="150000"/>
              </a:lnSpc>
              <a:buFont typeface="Wingdings"/>
              <a:buChar char=""/>
            </a:pPr>
            <a:r>
              <a:rPr lang="fa-IR" sz="2000" b="1" dirty="0">
                <a:solidFill>
                  <a:prstClr val="black"/>
                </a:solidFill>
                <a:ea typeface="Calibri"/>
                <a:cs typeface="B Nazanin" pitchFamily="2" charset="-78"/>
              </a:rPr>
              <a:t>مقاومت در برابر زلزله با شتاب </a:t>
            </a:r>
            <a:r>
              <a:rPr lang="en-US" sz="2400" b="1" dirty="0" smtClean="0">
                <a:solidFill>
                  <a:prstClr val="black"/>
                </a:solidFill>
                <a:ea typeface="Calibri"/>
                <a:cs typeface="B Nazanin" pitchFamily="2" charset="-78"/>
              </a:rPr>
              <a:t>g</a:t>
            </a:r>
            <a:r>
              <a:rPr lang="fa-IR" sz="2000" b="1" dirty="0">
                <a:solidFill>
                  <a:prstClr val="black"/>
                </a:solidFill>
                <a:ea typeface="Calibri"/>
                <a:cs typeface="B Nazanin" pitchFamily="2" charset="-78"/>
              </a:rPr>
              <a:t>0/4</a:t>
            </a:r>
            <a:endParaRPr lang="en-US" sz="2400" b="1" dirty="0">
              <a:solidFill>
                <a:prstClr val="black"/>
              </a:solidFill>
              <a:cs typeface="B Nazanin" pitchFamily="2" charset="-78"/>
            </a:endParaRPr>
          </a:p>
        </p:txBody>
      </p:sp>
      <p:sp>
        <p:nvSpPr>
          <p:cNvPr id="8" name="Rounded Rectangle 7"/>
          <p:cNvSpPr/>
          <p:nvPr/>
        </p:nvSpPr>
        <p:spPr>
          <a:xfrm>
            <a:off x="1442610" y="281223"/>
            <a:ext cx="8108730" cy="439193"/>
          </a:xfrm>
          <a:prstGeom prst="roundRect">
            <a:avLst/>
          </a:prstGeom>
          <a:ln w="12700"/>
        </p:spPr>
        <p:style>
          <a:lnRef idx="2">
            <a:schemeClr val="accent1"/>
          </a:lnRef>
          <a:fillRef idx="1">
            <a:schemeClr val="lt1"/>
          </a:fillRef>
          <a:effectRef idx="0">
            <a:schemeClr val="accent1"/>
          </a:effectRef>
          <a:fontRef idx="minor">
            <a:schemeClr val="dk1"/>
          </a:fontRef>
        </p:style>
        <p:txBody>
          <a:bodyPr lIns="0" tIns="38958" rIns="0" bIns="38958" rtlCol="1" anchor="ctr"/>
          <a:lstStyle/>
          <a:p>
            <a:r>
              <a:rPr lang="ar-SA" sz="2200" b="1" dirty="0" smtClean="0">
                <a:solidFill>
                  <a:schemeClr val="tx2"/>
                </a:solidFill>
                <a:ea typeface="Calibri"/>
                <a:cs typeface="B Titr" pitchFamily="2" charset="-78"/>
              </a:rPr>
              <a:t>طرح</a:t>
            </a:r>
            <a:r>
              <a:rPr lang="fa-IR" sz="2200" b="1" dirty="0" smtClean="0">
                <a:solidFill>
                  <a:schemeClr val="tx2"/>
                </a:solidFill>
                <a:ea typeface="Calibri"/>
                <a:cs typeface="B Titr" pitchFamily="2" charset="-78"/>
              </a:rPr>
              <a:t> احداث</a:t>
            </a:r>
            <a:r>
              <a:rPr lang="ar-SA" sz="2200" b="1" dirty="0" smtClean="0">
                <a:solidFill>
                  <a:schemeClr val="tx2"/>
                </a:solidFill>
                <a:ea typeface="Calibri"/>
                <a:cs typeface="B Titr" pitchFamily="2" charset="-78"/>
              </a:rPr>
              <a:t> احداث </a:t>
            </a:r>
            <a:r>
              <a:rPr lang="fa-IR" sz="2200" b="1" dirty="0" smtClean="0">
                <a:solidFill>
                  <a:schemeClr val="tx2"/>
                </a:solidFill>
                <a:ea typeface="Calibri"/>
                <a:cs typeface="B Titr" pitchFamily="2" charset="-78"/>
              </a:rPr>
              <a:t>واحدهای </a:t>
            </a:r>
            <a:r>
              <a:rPr lang="fa-IR" sz="2200" b="1" dirty="0">
                <a:solidFill>
                  <a:schemeClr val="tx2"/>
                </a:solidFill>
                <a:ea typeface="Calibri"/>
                <a:cs typeface="B Titr" pitchFamily="2" charset="-78"/>
              </a:rPr>
              <a:t>2 و3 نیروگاه اتمی بوشهر</a:t>
            </a:r>
            <a:endParaRPr lang="en-US" sz="2200" b="1" dirty="0">
              <a:solidFill>
                <a:schemeClr val="tx2"/>
              </a:solidFill>
              <a:ea typeface="Calibri"/>
              <a:cs typeface="B Titr" pitchFamily="2" charset="-78"/>
            </a:endParaRPr>
          </a:p>
        </p:txBody>
      </p:sp>
    </p:spTree>
    <p:extLst>
      <p:ext uri="{BB962C8B-B14F-4D97-AF65-F5344CB8AC3E}">
        <p14:creationId xmlns:p14="http://schemas.microsoft.com/office/powerpoint/2010/main" val="137931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81533" y="507845"/>
            <a:ext cx="8318802" cy="868467"/>
          </a:xfrm>
        </p:spPr>
        <p:txBody>
          <a:bodyPr>
            <a:noAutofit/>
          </a:bodyPr>
          <a:lstStyle/>
          <a:p>
            <a:pPr algn="ctr"/>
            <a:r>
              <a:rPr lang="fa-IR" sz="2400" b="1" dirty="0" smtClean="0">
                <a:solidFill>
                  <a:schemeClr val="tx1"/>
                </a:solidFill>
                <a:effectLst>
                  <a:outerShdw blurRad="38100" dist="38100" dir="2700000" algn="tl">
                    <a:srgbClr val="000000">
                      <a:alpha val="43137"/>
                    </a:srgbClr>
                  </a:outerShdw>
                </a:effectLst>
                <a:cs typeface="B Nazanin" pitchFamily="2" charset="-78"/>
              </a:rPr>
              <a:t>تاریخچه</a:t>
            </a:r>
            <a:endParaRPr lang="fa-IR" sz="2400" b="1" dirty="0">
              <a:solidFill>
                <a:schemeClr val="tx1"/>
              </a:solidFill>
              <a:effectLst>
                <a:outerShdw blurRad="38100" dist="38100" dir="2700000" algn="tl">
                  <a:srgbClr val="000000">
                    <a:alpha val="43137"/>
                  </a:srgbClr>
                </a:outerShdw>
              </a:effectLst>
              <a:cs typeface="B Nazanin" pitchFamily="2" charset="-78"/>
            </a:endParaRPr>
          </a:p>
        </p:txBody>
      </p:sp>
      <p:sp>
        <p:nvSpPr>
          <p:cNvPr id="11" name="Content Placeholder 10"/>
          <p:cNvSpPr>
            <a:spLocks noGrp="1"/>
          </p:cNvSpPr>
          <p:nvPr>
            <p:ph sz="half" idx="1"/>
          </p:nvPr>
        </p:nvSpPr>
        <p:spPr>
          <a:xfrm>
            <a:off x="350489" y="1268760"/>
            <a:ext cx="9127014" cy="5112568"/>
          </a:xfrm>
        </p:spPr>
        <p:txBody>
          <a:bodyPr vert="horz" lIns="91440" tIns="45720" rIns="91440" bIns="45720" rtlCol="0">
            <a:normAutofit fontScale="77500" lnSpcReduction="20000"/>
          </a:bodyPr>
          <a:lstStyle/>
          <a:p>
            <a:pPr lvl="0" algn="just" rtl="1">
              <a:lnSpc>
                <a:spcPct val="120000"/>
              </a:lnSpc>
            </a:pPr>
            <a:r>
              <a:rPr lang="fa-IR" sz="2400" b="1" dirty="0">
                <a:cs typeface="B Nazanin" pitchFamily="2" charset="-78"/>
              </a:rPr>
              <a:t>شروع مذاکره برای به‌روزآوری پروتکل همکاری با </a:t>
            </a:r>
            <a:r>
              <a:rPr lang="fa-IR" sz="2400" b="1" dirty="0" smtClean="0">
                <a:cs typeface="B Nazanin" pitchFamily="2" charset="-78"/>
              </a:rPr>
              <a:t>روسيه، مهرماه 1390؛</a:t>
            </a:r>
            <a:endParaRPr lang="en-US" sz="2400" b="1" dirty="0">
              <a:cs typeface="B Nazanin" pitchFamily="2" charset="-78"/>
            </a:endParaRPr>
          </a:p>
          <a:p>
            <a:pPr lvl="0" algn="just" rtl="1">
              <a:lnSpc>
                <a:spcPct val="120000"/>
              </a:lnSpc>
            </a:pPr>
            <a:r>
              <a:rPr lang="fa-IR" sz="2400" b="1" dirty="0">
                <a:cs typeface="B Nazanin" pitchFamily="2" charset="-78"/>
              </a:rPr>
              <a:t>تشکیل </a:t>
            </a:r>
            <a:r>
              <a:rPr lang="fa-IR" sz="2400" b="1" dirty="0" smtClean="0">
                <a:cs typeface="B Nazanin" pitchFamily="2" charset="-78"/>
              </a:rPr>
              <a:t>کارگروه با </a:t>
            </a:r>
            <a:r>
              <a:rPr lang="fa-IR" sz="2400" b="1" dirty="0">
                <a:cs typeface="B Nazanin" pitchFamily="2" charset="-78"/>
              </a:rPr>
              <a:t>حضور نمایندگان نهاد ریاست جمهوری، سازمان برنامه و بودجه، وزارت نیرو و سازمان انرژی اتمی ایران و تائید توجیه فنی و اقتصادی احداث دو واحد جدید در بوشهر توسط کارگروه</a:t>
            </a:r>
            <a:r>
              <a:rPr lang="fa-IR" sz="2400" b="1" dirty="0" smtClean="0">
                <a:cs typeface="B Nazanin" pitchFamily="2" charset="-78"/>
              </a:rPr>
              <a:t>،</a:t>
            </a:r>
            <a:r>
              <a:rPr lang="fa-IR" sz="2400" b="1" dirty="0">
                <a:cs typeface="B Nazanin" pitchFamily="2" charset="-78"/>
              </a:rPr>
              <a:t> در سال </a:t>
            </a:r>
            <a:r>
              <a:rPr lang="fa-IR" sz="2400" b="1" dirty="0" smtClean="0">
                <a:cs typeface="B Nazanin" pitchFamily="2" charset="-78"/>
              </a:rPr>
              <a:t>1392؛</a:t>
            </a:r>
            <a:endParaRPr lang="en-US" sz="2400" b="1" dirty="0">
              <a:cs typeface="B Nazanin" pitchFamily="2" charset="-78"/>
            </a:endParaRPr>
          </a:p>
          <a:p>
            <a:pPr lvl="0" algn="just" rtl="1">
              <a:lnSpc>
                <a:spcPct val="120000"/>
              </a:lnSpc>
            </a:pPr>
            <a:r>
              <a:rPr lang="fa-IR" sz="2400" b="1" dirty="0">
                <a:cs typeface="B Nazanin" pitchFamily="2" charset="-78"/>
              </a:rPr>
              <a:t>شروع مجدد مذاکرات قراردادی با طرف روس از مهر </a:t>
            </a:r>
            <a:r>
              <a:rPr lang="fa-IR" sz="2400" b="1" dirty="0" smtClean="0">
                <a:cs typeface="B Nazanin" pitchFamily="2" charset="-78"/>
              </a:rPr>
              <a:t>1392؛ </a:t>
            </a:r>
          </a:p>
          <a:p>
            <a:pPr lvl="0" algn="just" rtl="1">
              <a:lnSpc>
                <a:spcPct val="120000"/>
              </a:lnSpc>
            </a:pPr>
            <a:r>
              <a:rPr lang="fa-IR" sz="2400" b="1" dirty="0" smtClean="0">
                <a:cs typeface="B Nazanin" pitchFamily="2" charset="-78"/>
              </a:rPr>
              <a:t>اخذ </a:t>
            </a:r>
            <a:r>
              <a:rPr lang="fa-IR" sz="2400" b="1" dirty="0">
                <a:cs typeface="B Nazanin" pitchFamily="2" charset="-78"/>
              </a:rPr>
              <a:t>مجوز امضاي قرارداد از هيأت محترم دولت، و امضای همزمان پروتکل همکاری در حوزه نیروگاهی، پروتکل همکاری در حوزه سوخت و قرارداد احداث دو واحد جدید در ساختگاه بوشهر در بیستم آبان </a:t>
            </a:r>
            <a:r>
              <a:rPr lang="fa-IR" sz="2400" b="1" dirty="0" smtClean="0">
                <a:cs typeface="B Nazanin" pitchFamily="2" charset="-78"/>
              </a:rPr>
              <a:t>1393؛</a:t>
            </a:r>
            <a:endParaRPr lang="en-US" sz="2400" b="1" dirty="0">
              <a:cs typeface="B Nazanin" pitchFamily="2" charset="-78"/>
            </a:endParaRPr>
          </a:p>
          <a:p>
            <a:pPr lvl="0" algn="just" rtl="1">
              <a:lnSpc>
                <a:spcPct val="120000"/>
              </a:lnSpc>
            </a:pPr>
            <a:r>
              <a:rPr lang="fa-IR" sz="2400" b="1" dirty="0">
                <a:cs typeface="B Nazanin" pitchFamily="2" charset="-78"/>
              </a:rPr>
              <a:t>تشکیل کارگروه هدایت پروژه به رياست معاون اول محترم رييس‌جمهور و با حضور </a:t>
            </a:r>
            <a:r>
              <a:rPr lang="fa-IR" sz="2400" b="1" dirty="0" smtClean="0">
                <a:cs typeface="B Nazanin" pitchFamily="2" charset="-78"/>
              </a:rPr>
              <a:t>دستگاه‌هاي </a:t>
            </a:r>
            <a:r>
              <a:rPr lang="fa-IR" sz="2400" b="1" dirty="0">
                <a:cs typeface="B Nazanin" pitchFamily="2" charset="-78"/>
              </a:rPr>
              <a:t>اجرايي ذيربط، </a:t>
            </a:r>
            <a:r>
              <a:rPr lang="fa-IR" sz="2400" b="1" dirty="0" smtClean="0">
                <a:cs typeface="B Nazanin" pitchFamily="2" charset="-78"/>
              </a:rPr>
              <a:t>اردیبهشت 1394؛</a:t>
            </a:r>
            <a:endParaRPr lang="en-US" sz="2400" b="1" dirty="0">
              <a:cs typeface="B Nazanin" pitchFamily="2" charset="-78"/>
            </a:endParaRPr>
          </a:p>
          <a:p>
            <a:pPr lvl="0" algn="just" rtl="1">
              <a:lnSpc>
                <a:spcPct val="120000"/>
              </a:lnSpc>
            </a:pPr>
            <a:r>
              <a:rPr lang="fa-IR" sz="2400" b="1" dirty="0">
                <a:cs typeface="B Nazanin" pitchFamily="2" charset="-78"/>
              </a:rPr>
              <a:t>انجام تشریفات مربوط به ایجاد طرح جدید و درج آن در قانون بودجه کل </a:t>
            </a:r>
            <a:r>
              <a:rPr lang="fa-IR" sz="2400" b="1" dirty="0" smtClean="0">
                <a:cs typeface="B Nazanin" pitchFamily="2" charset="-78"/>
              </a:rPr>
              <a:t>کشور؛</a:t>
            </a:r>
            <a:endParaRPr lang="en-US" sz="2400" b="1" dirty="0">
              <a:cs typeface="B Nazanin" pitchFamily="2" charset="-78"/>
            </a:endParaRPr>
          </a:p>
          <a:p>
            <a:pPr lvl="0" algn="just" rtl="1">
              <a:lnSpc>
                <a:spcPct val="120000"/>
              </a:lnSpc>
            </a:pPr>
            <a:r>
              <a:rPr lang="fa-IR" sz="2400" b="1" dirty="0">
                <a:cs typeface="B Nazanin" pitchFamily="2" charset="-78"/>
              </a:rPr>
              <a:t>اخذ مجوز ترک تشریفات مناقصه براي نهايي شدن قرارداد با پيمانكار روسي، </a:t>
            </a:r>
            <a:r>
              <a:rPr lang="fa-IR" sz="2400" b="1" dirty="0" smtClean="0">
                <a:cs typeface="B Nazanin" pitchFamily="2" charset="-78"/>
              </a:rPr>
              <a:t>تیرماه 1394؛ </a:t>
            </a:r>
            <a:endParaRPr lang="en-US" sz="2400" b="1" dirty="0">
              <a:cs typeface="B Nazanin" pitchFamily="2" charset="-78"/>
            </a:endParaRPr>
          </a:p>
          <a:p>
            <a:pPr lvl="0" algn="just" rtl="1">
              <a:lnSpc>
                <a:spcPct val="120000"/>
              </a:lnSpc>
            </a:pPr>
            <a:r>
              <a:rPr lang="fa-IR" sz="2400" b="1" dirty="0">
                <a:cs typeface="B Nazanin" pitchFamily="2" charset="-78"/>
              </a:rPr>
              <a:t>اخذ تضمين‌نامه ماده </a:t>
            </a:r>
            <a:r>
              <a:rPr lang="fa-IR" sz="2400" b="1" dirty="0" smtClean="0">
                <a:cs typeface="B Nazanin" pitchFamily="2" charset="-78"/>
              </a:rPr>
              <a:t>62، از </a:t>
            </a:r>
            <a:r>
              <a:rPr lang="fa-IR" sz="2400" b="1" dirty="0">
                <a:cs typeface="B Nazanin" pitchFamily="2" charset="-78"/>
              </a:rPr>
              <a:t>سازمان برنامه و بودجه كشور</a:t>
            </a:r>
            <a:r>
              <a:rPr lang="fa-IR" sz="2400" b="1" dirty="0" smtClean="0">
                <a:cs typeface="B Nazanin" pitchFamily="2" charset="-78"/>
              </a:rPr>
              <a:t>، آبان 1395؛</a:t>
            </a:r>
          </a:p>
          <a:p>
            <a:pPr lvl="0" algn="just" rtl="1">
              <a:lnSpc>
                <a:spcPct val="120000"/>
              </a:lnSpc>
            </a:pPr>
            <a:r>
              <a:rPr lang="fa-IR" sz="2400" b="1" dirty="0" smtClean="0">
                <a:cs typeface="B Nazanin" pitchFamily="2" charset="-78"/>
              </a:rPr>
              <a:t>شروع قرارداد در دی ماه 1395. </a:t>
            </a:r>
            <a:endParaRPr lang="en-US" sz="2400" b="1" dirty="0">
              <a:cs typeface="B Nazanin" pitchFamily="2" charset="-78"/>
            </a:endParaRPr>
          </a:p>
          <a:p>
            <a:pPr>
              <a:spcAft>
                <a:spcPts val="300"/>
              </a:spcAft>
              <a:buFont typeface="Courier New" pitchFamily="49" charset="0"/>
              <a:buChar char="o"/>
            </a:pPr>
            <a:endParaRPr lang="en-US" sz="2900" dirty="0">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2050"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151358" y="110601"/>
            <a:ext cx="948979" cy="6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843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81533" y="555906"/>
            <a:ext cx="8318802" cy="868467"/>
          </a:xfrm>
        </p:spPr>
        <p:txBody>
          <a:bodyPr>
            <a:noAutofit/>
          </a:bodyPr>
          <a:lstStyle/>
          <a:p>
            <a:pPr algn="ctr" rtl="1"/>
            <a:r>
              <a:rPr lang="fa-IR" sz="2400" b="1" spc="0" dirty="0" smtClean="0">
                <a:solidFill>
                  <a:srgbClr val="2F2B20"/>
                </a:solidFill>
                <a:latin typeface="Calibri"/>
                <a:ea typeface="Times New Roman"/>
                <a:cs typeface="B Mitra"/>
              </a:rPr>
              <a:t>دلایل احداث </a:t>
            </a:r>
            <a:r>
              <a:rPr lang="fa-IR" sz="2400" b="1" spc="0" dirty="0">
                <a:solidFill>
                  <a:srgbClr val="2F2B20"/>
                </a:solidFill>
                <a:latin typeface="Calibri"/>
                <a:ea typeface="Times New Roman"/>
                <a:cs typeface="B Mitra"/>
              </a:rPr>
              <a:t>واحد‌هاي جديد در كنار واحد اول نيروگاه اتمي </a:t>
            </a:r>
            <a:r>
              <a:rPr lang="fa-IR" sz="2400" b="1" spc="0" dirty="0" smtClean="0">
                <a:solidFill>
                  <a:srgbClr val="2F2B20"/>
                </a:solidFill>
                <a:latin typeface="Calibri"/>
                <a:ea typeface="Times New Roman"/>
                <a:cs typeface="B Mitra"/>
              </a:rPr>
              <a:t>بوشهر</a:t>
            </a:r>
            <a:endParaRPr lang="fa-IR" sz="2400" b="1" dirty="0">
              <a:solidFill>
                <a:schemeClr val="tx1"/>
              </a:solidFill>
              <a:effectLst>
                <a:outerShdw blurRad="38100" dist="38100" dir="2700000" algn="tl">
                  <a:srgbClr val="000000">
                    <a:alpha val="43137"/>
                  </a:srgbClr>
                </a:outerShdw>
              </a:effectLst>
              <a:cs typeface="B Nazanin" pitchFamily="2" charset="-78"/>
            </a:endParaRPr>
          </a:p>
        </p:txBody>
      </p:sp>
      <p:sp>
        <p:nvSpPr>
          <p:cNvPr id="11" name="Content Placeholder 10"/>
          <p:cNvSpPr>
            <a:spLocks noGrp="1"/>
          </p:cNvSpPr>
          <p:nvPr>
            <p:ph sz="half" idx="1"/>
          </p:nvPr>
        </p:nvSpPr>
        <p:spPr>
          <a:xfrm>
            <a:off x="272482" y="1676400"/>
            <a:ext cx="9439049" cy="4566700"/>
          </a:xfrm>
        </p:spPr>
        <p:txBody>
          <a:bodyPr vert="horz" lIns="91440" tIns="45720" rIns="91440" bIns="45720" rtlCol="0">
            <a:normAutofit/>
          </a:bodyPr>
          <a:lstStyle/>
          <a:p>
            <a:pPr lvl="0" algn="just" rtl="1">
              <a:lnSpc>
                <a:spcPct val="200000"/>
              </a:lnSpc>
              <a:buClr>
                <a:srgbClr val="000000"/>
              </a:buClr>
              <a:buFont typeface="Times New Roman"/>
              <a:buChar char="-"/>
            </a:pPr>
            <a:r>
              <a:rPr lang="fa-IR" sz="2400" b="1" dirty="0">
                <a:ea typeface="Times New Roman"/>
                <a:cs typeface="B Mitra"/>
              </a:rPr>
              <a:t>استفاده از ظرفيت‌هاي تاسيسات ايجاد شده براي بهره‌برداري واحد </a:t>
            </a:r>
            <a:r>
              <a:rPr lang="fa-IR" sz="2400" b="1" dirty="0" smtClean="0">
                <a:ea typeface="Times New Roman"/>
                <a:cs typeface="B Mitra"/>
              </a:rPr>
              <a:t>اول</a:t>
            </a:r>
          </a:p>
          <a:p>
            <a:pPr lvl="0" algn="just" rtl="1">
              <a:lnSpc>
                <a:spcPct val="200000"/>
              </a:lnSpc>
              <a:buClr>
                <a:srgbClr val="000000"/>
              </a:buClr>
              <a:buFont typeface="Times New Roman"/>
              <a:buChar char="-"/>
            </a:pPr>
            <a:r>
              <a:rPr lang="fa-IR" sz="2400" b="1" dirty="0" smtClean="0">
                <a:ea typeface="Times New Roman"/>
                <a:cs typeface="B Mitra"/>
              </a:rPr>
              <a:t> </a:t>
            </a:r>
            <a:r>
              <a:rPr lang="fa-IR" sz="2400" b="1" dirty="0">
                <a:ea typeface="Times New Roman"/>
                <a:cs typeface="B Mitra"/>
              </a:rPr>
              <a:t>توافق با وزارت نيرو درخصوص امكان توسعه سايت بوشهر تا 3000 </a:t>
            </a:r>
            <a:r>
              <a:rPr lang="fa-IR" sz="2400" b="1" dirty="0" smtClean="0">
                <a:ea typeface="Times New Roman"/>
                <a:cs typeface="B Mitra"/>
              </a:rPr>
              <a:t>مگاوات</a:t>
            </a:r>
            <a:endParaRPr lang="en-US" sz="2400" b="1" dirty="0">
              <a:ea typeface="Times New Roman"/>
              <a:cs typeface="B Mitra"/>
            </a:endParaRPr>
          </a:p>
          <a:p>
            <a:pPr lvl="0" indent="-342900" algn="just" rtl="1">
              <a:lnSpc>
                <a:spcPct val="200000"/>
              </a:lnSpc>
              <a:buClr>
                <a:srgbClr val="000000"/>
              </a:buClr>
              <a:buFont typeface="Times New Roman"/>
              <a:buChar char="-"/>
            </a:pPr>
            <a:r>
              <a:rPr lang="fa-IR" sz="2400" b="1" dirty="0" smtClean="0">
                <a:ea typeface="Times New Roman"/>
                <a:cs typeface="B Mitra"/>
              </a:rPr>
              <a:t>انجام مطالعات </a:t>
            </a:r>
            <a:r>
              <a:rPr lang="fa-IR" sz="2400" b="1" dirty="0">
                <a:ea typeface="Times New Roman"/>
                <a:cs typeface="B Mitra"/>
              </a:rPr>
              <a:t>امکان سنجی احداث نیروگاههای اتمی</a:t>
            </a:r>
            <a:endParaRPr lang="en-US" sz="2400" b="1" dirty="0">
              <a:ea typeface="Times New Roman"/>
              <a:cs typeface="B Mitra"/>
            </a:endParaRPr>
          </a:p>
          <a:p>
            <a:pPr algn="just" rtl="1">
              <a:lnSpc>
                <a:spcPct val="200000"/>
              </a:lnSpc>
              <a:buClr>
                <a:srgbClr val="000000"/>
              </a:buClr>
              <a:buFont typeface="Times New Roman"/>
              <a:buChar char="-"/>
            </a:pPr>
            <a:r>
              <a:rPr lang="fa-IR" sz="2400" b="1" dirty="0" smtClean="0">
                <a:ea typeface="Times New Roman"/>
                <a:cs typeface="B Mitra"/>
              </a:rPr>
              <a:t>انجام </a:t>
            </a:r>
            <a:r>
              <a:rPr lang="fa-IR" sz="2400" b="1" dirty="0">
                <a:ea typeface="Times New Roman"/>
                <a:cs typeface="B Mitra"/>
              </a:rPr>
              <a:t>مطالعات انتخاب ساختگاهای مناسب جهت احداث نیروگاه </a:t>
            </a:r>
            <a:r>
              <a:rPr lang="fa-IR" sz="2400" b="1" dirty="0" smtClean="0">
                <a:ea typeface="Times New Roman"/>
                <a:cs typeface="B Mitra"/>
              </a:rPr>
              <a:t>اتمی</a:t>
            </a:r>
          </a:p>
          <a:p>
            <a:pPr algn="just" rtl="1">
              <a:lnSpc>
                <a:spcPct val="200000"/>
              </a:lnSpc>
              <a:buClr>
                <a:srgbClr val="000000"/>
              </a:buClr>
              <a:buFont typeface="Times New Roman"/>
              <a:buChar char="-"/>
            </a:pPr>
            <a:r>
              <a:rPr lang="fa-IR" sz="2400" b="1" dirty="0" smtClean="0">
                <a:ea typeface="Times New Roman"/>
                <a:cs typeface="B Mitra"/>
              </a:rPr>
              <a:t>آشنايي </a:t>
            </a:r>
            <a:r>
              <a:rPr lang="fa-IR" sz="2400" b="1" dirty="0">
                <a:ea typeface="Times New Roman"/>
                <a:cs typeface="B Mitra"/>
              </a:rPr>
              <a:t>پيمانكار با شرايط محيطي و ساختگاه </a:t>
            </a:r>
            <a:r>
              <a:rPr lang="fa-IR" sz="2400" b="1" dirty="0" smtClean="0">
                <a:ea typeface="Times New Roman"/>
                <a:cs typeface="B Mitra"/>
              </a:rPr>
              <a:t>بوشهر</a:t>
            </a:r>
            <a:endParaRPr lang="fa-IR" sz="2400" b="1" dirty="0">
              <a:ea typeface="Times New Roman"/>
              <a:cs typeface="B Mitra"/>
            </a:endParaRPr>
          </a:p>
          <a:p>
            <a:pPr lvl="0" indent="-342900" algn="just" rtl="1">
              <a:lnSpc>
                <a:spcPct val="115000"/>
              </a:lnSpc>
              <a:buClr>
                <a:srgbClr val="000000"/>
              </a:buClr>
              <a:buFont typeface="Times New Roman"/>
              <a:buChar char="-"/>
            </a:pPr>
            <a:endParaRPr lang="en-US" sz="2400" b="1" dirty="0">
              <a:ea typeface="Times New Roman"/>
              <a:cs typeface="B Mitra"/>
            </a:endParaRPr>
          </a:p>
          <a:p>
            <a:pPr algn="r" rtl="1">
              <a:spcAft>
                <a:spcPts val="300"/>
              </a:spcAft>
              <a:buFont typeface="Courier New" pitchFamily="49" charset="0"/>
              <a:buChar char="o"/>
            </a:pPr>
            <a:endParaRPr lang="en-US" sz="2900" dirty="0">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2050"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151358" y="110601"/>
            <a:ext cx="948979" cy="6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158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81533" y="507845"/>
            <a:ext cx="8318802" cy="868467"/>
          </a:xfrm>
        </p:spPr>
        <p:txBody>
          <a:bodyPr>
            <a:noAutofit/>
          </a:bodyPr>
          <a:lstStyle/>
          <a:p>
            <a:pPr marL="342900" lvl="0" indent="-342900" algn="ctr" rtl="1">
              <a:lnSpc>
                <a:spcPct val="75000"/>
              </a:lnSpc>
              <a:spcBef>
                <a:spcPct val="20000"/>
              </a:spcBef>
            </a:pPr>
            <a:r>
              <a:rPr lang="fa-IR" sz="2400" b="1" spc="0" dirty="0" smtClean="0">
                <a:solidFill>
                  <a:srgbClr val="2F2B20"/>
                </a:solidFill>
                <a:latin typeface="Calibri"/>
                <a:ea typeface="Times New Roman"/>
                <a:cs typeface="B Mitra"/>
              </a:rPr>
              <a:t>دلایل انتخاب </a:t>
            </a:r>
            <a:r>
              <a:rPr lang="fa-IR" sz="2400" b="1" spc="0" dirty="0">
                <a:solidFill>
                  <a:srgbClr val="2F2B20"/>
                </a:solidFill>
                <a:latin typeface="Calibri"/>
                <a:ea typeface="Times New Roman"/>
                <a:cs typeface="B Mitra"/>
              </a:rPr>
              <a:t>کشور </a:t>
            </a:r>
            <a:r>
              <a:rPr lang="fa-IR" sz="2400" b="1" spc="0" dirty="0" smtClean="0">
                <a:solidFill>
                  <a:srgbClr val="2F2B20"/>
                </a:solidFill>
                <a:latin typeface="Calibri"/>
                <a:ea typeface="Times New Roman"/>
                <a:cs typeface="B Mitra"/>
              </a:rPr>
              <a:t>روسیه به‌عنوان پیمانکار پروژه</a:t>
            </a:r>
            <a:endParaRPr lang="en-US" sz="1800" spc="0" dirty="0">
              <a:solidFill>
                <a:srgbClr val="2F2B20"/>
              </a:solidFill>
              <a:latin typeface="Calibri"/>
              <a:ea typeface="Times New Roman"/>
              <a:cs typeface="Arial"/>
            </a:endParaRPr>
          </a:p>
        </p:txBody>
      </p:sp>
      <p:sp>
        <p:nvSpPr>
          <p:cNvPr id="11" name="Content Placeholder 10"/>
          <p:cNvSpPr>
            <a:spLocks noGrp="1"/>
          </p:cNvSpPr>
          <p:nvPr>
            <p:ph sz="half" idx="1"/>
          </p:nvPr>
        </p:nvSpPr>
        <p:spPr>
          <a:xfrm>
            <a:off x="903015" y="1340768"/>
            <a:ext cx="8647461" cy="4830319"/>
          </a:xfrm>
        </p:spPr>
        <p:txBody>
          <a:bodyPr vert="horz" lIns="91440" tIns="45720" rIns="91440" bIns="45720" rtlCol="0">
            <a:normAutofit fontScale="85000" lnSpcReduction="10000"/>
          </a:bodyPr>
          <a:lstStyle/>
          <a:p>
            <a:pPr marL="228600" indent="228600" algn="just" rtl="1">
              <a:lnSpc>
                <a:spcPct val="115000"/>
              </a:lnSpc>
              <a:spcAft>
                <a:spcPts val="1000"/>
              </a:spcAft>
            </a:pPr>
            <a:r>
              <a:rPr lang="fa-IR" sz="2400" dirty="0" smtClean="0">
                <a:ea typeface="Times New Roman"/>
                <a:cs typeface="B Mitra"/>
              </a:rPr>
              <a:t>فعال‌ترين </a:t>
            </a:r>
            <a:r>
              <a:rPr lang="fa-IR" sz="2400" dirty="0">
                <a:ea typeface="Times New Roman"/>
                <a:cs typeface="B Mitra"/>
              </a:rPr>
              <a:t>كشور در زمينه صادرات نيروگاه </a:t>
            </a:r>
            <a:r>
              <a:rPr lang="fa-IR" sz="2400" dirty="0" smtClean="0">
                <a:ea typeface="Times New Roman"/>
                <a:cs typeface="B Mitra"/>
              </a:rPr>
              <a:t>هسته‌اي بوده و </a:t>
            </a:r>
            <a:r>
              <a:rPr lang="fa-IR" sz="2400" dirty="0">
                <a:ea typeface="Times New Roman"/>
                <a:cs typeface="B Mitra"/>
              </a:rPr>
              <a:t>با دوازده كشور موافقتنامه‌ ساخت واحد‌هاي نيروگاهي را امضاء نموده ‌است. </a:t>
            </a:r>
            <a:endParaRPr lang="fa-IR" sz="2400" dirty="0" smtClean="0">
              <a:ea typeface="Times New Roman"/>
              <a:cs typeface="B Mitra"/>
            </a:endParaRPr>
          </a:p>
          <a:p>
            <a:pPr marL="228600" indent="228600" algn="just" rtl="1">
              <a:lnSpc>
                <a:spcPct val="115000"/>
              </a:lnSpc>
              <a:spcAft>
                <a:spcPts val="1000"/>
              </a:spcAft>
            </a:pPr>
            <a:r>
              <a:rPr lang="fa-IR" sz="2400" dirty="0" smtClean="0">
                <a:ea typeface="Times New Roman"/>
                <a:cs typeface="B Mitra"/>
              </a:rPr>
              <a:t>داراي </a:t>
            </a:r>
            <a:r>
              <a:rPr lang="fa-IR" sz="2400" dirty="0">
                <a:ea typeface="Times New Roman"/>
                <a:cs typeface="B Mitra"/>
              </a:rPr>
              <a:t>36 نيروگاه هسته‌اي در حال كار، 17 واحد در دست ساخت (7 واحد داخل و 10 واحد خارج روسيه) </a:t>
            </a:r>
            <a:r>
              <a:rPr lang="fa-IR" sz="2400" dirty="0" smtClean="0">
                <a:ea typeface="Times New Roman"/>
                <a:cs typeface="B Mitra"/>
              </a:rPr>
              <a:t>بوده و </a:t>
            </a:r>
            <a:r>
              <a:rPr lang="fa-IR" sz="2400" dirty="0">
                <a:ea typeface="Times New Roman"/>
                <a:cs typeface="B Mitra"/>
              </a:rPr>
              <a:t>احداث 12 واحد را نیز در ساير كشور‌ها توافق نموده است. </a:t>
            </a:r>
          </a:p>
          <a:p>
            <a:pPr marL="228600" indent="228600" algn="just" rtl="1">
              <a:lnSpc>
                <a:spcPct val="115000"/>
              </a:lnSpc>
              <a:spcAft>
                <a:spcPts val="1000"/>
              </a:spcAft>
            </a:pPr>
            <a:r>
              <a:rPr lang="fa-IR" sz="2400" dirty="0">
                <a:ea typeface="Times New Roman"/>
                <a:cs typeface="B Mitra"/>
              </a:rPr>
              <a:t>آشنایی کامل با شرایط محیطی و کاری در ایران بویژه منطقه بوشهر</a:t>
            </a:r>
            <a:r>
              <a:rPr lang="fa-IR" sz="2400" dirty="0" smtClean="0">
                <a:ea typeface="Times New Roman"/>
                <a:cs typeface="B Mitra"/>
              </a:rPr>
              <a:t>.</a:t>
            </a:r>
          </a:p>
          <a:p>
            <a:pPr marL="228600" indent="228600" algn="just" rtl="1">
              <a:lnSpc>
                <a:spcPct val="115000"/>
              </a:lnSpc>
              <a:spcAft>
                <a:spcPts val="1000"/>
              </a:spcAft>
            </a:pPr>
            <a:r>
              <a:rPr lang="fa-IR" sz="2400" dirty="0" smtClean="0">
                <a:ea typeface="Times New Roman"/>
                <a:cs typeface="B Mitra"/>
              </a:rPr>
              <a:t>واحد </a:t>
            </a:r>
            <a:r>
              <a:rPr lang="fa-IR" sz="2400" dirty="0">
                <a:ea typeface="Times New Roman"/>
                <a:cs typeface="B Mitra"/>
              </a:rPr>
              <a:t>اول نيروگاه اتمي بوشهر را </a:t>
            </a:r>
            <a:r>
              <a:rPr lang="fa-IR" sz="2400" dirty="0" smtClean="0">
                <a:ea typeface="Times New Roman"/>
                <a:cs typeface="B Mitra"/>
              </a:rPr>
              <a:t>علیرغم </a:t>
            </a:r>
            <a:r>
              <a:rPr lang="fa-IR" sz="2400" dirty="0">
                <a:ea typeface="Times New Roman"/>
                <a:cs typeface="B Mitra"/>
              </a:rPr>
              <a:t>مسائل آن تكميل و به بهره‌برداری رسانده است</a:t>
            </a:r>
            <a:r>
              <a:rPr lang="fa-IR" sz="2400" dirty="0" smtClean="0">
                <a:ea typeface="Times New Roman"/>
                <a:cs typeface="B Mitra"/>
              </a:rPr>
              <a:t>.</a:t>
            </a:r>
          </a:p>
          <a:p>
            <a:pPr marL="228600" indent="228600" algn="just" rtl="1">
              <a:lnSpc>
                <a:spcPct val="115000"/>
              </a:lnSpc>
              <a:spcAft>
                <a:spcPts val="1000"/>
              </a:spcAft>
            </a:pPr>
            <a:r>
              <a:rPr lang="fa-IR" sz="2400" dirty="0" smtClean="0">
                <a:ea typeface="Times New Roman"/>
                <a:cs typeface="B Mitra"/>
              </a:rPr>
              <a:t>زيرساخت‌هاي </a:t>
            </a:r>
            <a:r>
              <a:rPr lang="fa-IR" sz="2400" dirty="0">
                <a:ea typeface="Times New Roman"/>
                <a:cs typeface="B Mitra"/>
              </a:rPr>
              <a:t>ايجاد شده براي بهره‌برداري ايمن از واحد اول، شرايط بهينه‌ای را برای ساخت واحدهای جدید فراهم </a:t>
            </a:r>
            <a:r>
              <a:rPr lang="fa-IR" sz="2400" dirty="0" smtClean="0">
                <a:ea typeface="Times New Roman"/>
                <a:cs typeface="B Mitra"/>
              </a:rPr>
              <a:t>می‌نماید.</a:t>
            </a:r>
          </a:p>
          <a:p>
            <a:pPr marL="228600" indent="228600" algn="just" rtl="1">
              <a:lnSpc>
                <a:spcPct val="115000"/>
              </a:lnSpc>
              <a:spcAft>
                <a:spcPts val="1000"/>
              </a:spcAft>
            </a:pPr>
            <a:r>
              <a:rPr lang="fa-IR" sz="2400" dirty="0" smtClean="0">
                <a:ea typeface="Times New Roman"/>
                <a:cs typeface="B Mitra"/>
              </a:rPr>
              <a:t>ناموفق </a:t>
            </a:r>
            <a:r>
              <a:rPr lang="fa-IR" sz="2400" dirty="0">
                <a:ea typeface="Times New Roman"/>
                <a:cs typeface="B Mitra"/>
              </a:rPr>
              <a:t>بودن مناقصه بين‌المللي برگزار‌شده براي احداث دو واحد جديد نيروگاهي در سال 1385 به دليل شرايط بين‌المللي و عدم تمايل جدي ساير كشور‌هاي صاحب فناوري به مشاركت در ساخت واحد‌هاي جديد - عليرغم تماس برخي از كشور‌ها- سبب شده کشور روسیه به عنوان تنها گزینه توانمند و علاقمند مطرح شود.</a:t>
            </a:r>
            <a:endParaRPr lang="en-US" sz="1800" dirty="0">
              <a:ea typeface="Times New Roman"/>
              <a:cs typeface="Arial"/>
            </a:endParaRPr>
          </a:p>
          <a:p>
            <a:pPr algn="r" rtl="1">
              <a:spcAft>
                <a:spcPts val="300"/>
              </a:spcAft>
              <a:buFont typeface="Courier New" pitchFamily="49" charset="0"/>
              <a:buChar char="o"/>
            </a:pPr>
            <a:endParaRPr lang="en-US" sz="2900" dirty="0">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2050"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151358" y="110601"/>
            <a:ext cx="948979" cy="6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762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2690749" y="556112"/>
            <a:ext cx="5171194" cy="685800"/>
          </a:xfrm>
        </p:spPr>
        <p:txBody>
          <a:bodyPr>
            <a:noAutofit/>
          </a:bodyPr>
          <a:lstStyle/>
          <a:p>
            <a:pPr algn="ctr"/>
            <a:r>
              <a:rPr lang="fa-IR" b="1" dirty="0" smtClean="0">
                <a:solidFill>
                  <a:schemeClr val="tx1"/>
                </a:solidFill>
                <a:effectLst>
                  <a:outerShdw blurRad="38100" dist="38100" dir="2700000" algn="tl">
                    <a:srgbClr val="000000">
                      <a:alpha val="43137"/>
                    </a:srgbClr>
                  </a:outerShdw>
                </a:effectLst>
                <a:cs typeface="B Nazanin" pitchFamily="2" charset="-78"/>
              </a:rPr>
              <a:t>معرفی قرارداد</a:t>
            </a:r>
            <a:endParaRPr lang="fa-IR" b="1" dirty="0">
              <a:solidFill>
                <a:schemeClr val="tx1"/>
              </a:solidFill>
              <a:effectLst>
                <a:outerShdw blurRad="38100" dist="38100" dir="2700000" algn="tl">
                  <a:srgbClr val="000000">
                    <a:alpha val="43137"/>
                  </a:srgbClr>
                </a:outerShdw>
              </a:effectLst>
              <a:cs typeface="B Nazanin" pitchFamily="2" charset="-78"/>
            </a:endParaRPr>
          </a:p>
        </p:txBody>
      </p:sp>
      <p:sp>
        <p:nvSpPr>
          <p:cNvPr id="10243" name="Rectangle 3"/>
          <p:cNvSpPr>
            <a:spLocks noGrp="1" noChangeArrowheads="1"/>
          </p:cNvSpPr>
          <p:nvPr>
            <p:ph idx="1"/>
          </p:nvPr>
        </p:nvSpPr>
        <p:spPr>
          <a:xfrm>
            <a:off x="533400" y="1260376"/>
            <a:ext cx="9178131" cy="5064224"/>
          </a:xfrm>
        </p:spPr>
        <p:txBody>
          <a:bodyPr>
            <a:normAutofit lnSpcReduction="10000"/>
          </a:bodyPr>
          <a:lstStyle/>
          <a:p>
            <a:pPr marL="0" lvl="0" indent="0" algn="r" rtl="1">
              <a:spcAft>
                <a:spcPts val="200"/>
              </a:spcAft>
              <a:buNone/>
            </a:pPr>
            <a:r>
              <a:rPr lang="fa-IR" sz="2800" b="1" u="sng" dirty="0">
                <a:solidFill>
                  <a:schemeClr val="tx1"/>
                </a:solidFill>
                <a:effectLst>
                  <a:outerShdw blurRad="38100" dist="38100" dir="2700000" algn="tl">
                    <a:srgbClr val="000000">
                      <a:alpha val="43137"/>
                    </a:srgbClr>
                  </a:outerShdw>
                </a:effectLst>
                <a:cs typeface="B Nazanin" pitchFamily="2" charset="-78"/>
              </a:rPr>
              <a:t>موضوع </a:t>
            </a:r>
            <a:r>
              <a:rPr lang="fa-IR" sz="2800" b="1" u="sng" dirty="0" smtClean="0">
                <a:solidFill>
                  <a:schemeClr val="tx1"/>
                </a:solidFill>
                <a:effectLst>
                  <a:outerShdw blurRad="38100" dist="38100" dir="2700000" algn="tl">
                    <a:srgbClr val="000000">
                      <a:alpha val="43137"/>
                    </a:srgbClr>
                  </a:outerShdw>
                </a:effectLst>
                <a:cs typeface="B Nazanin" pitchFamily="2" charset="-78"/>
              </a:rPr>
              <a:t>قرارداد:</a:t>
            </a:r>
          </a:p>
          <a:p>
            <a:pPr lvl="0" algn="just" rtl="1">
              <a:spcAft>
                <a:spcPts val="1200"/>
              </a:spcAft>
            </a:pPr>
            <a:r>
              <a:rPr lang="fa-IR" sz="2400" b="1" dirty="0" smtClean="0">
                <a:solidFill>
                  <a:schemeClr val="tx1"/>
                </a:solidFill>
                <a:cs typeface="B Nazanin" pitchFamily="2" charset="-78"/>
              </a:rPr>
              <a:t>احداث دو </a:t>
            </a:r>
            <a:r>
              <a:rPr lang="fa-IR" sz="2400" b="1" dirty="0">
                <a:solidFill>
                  <a:schemeClr val="tx1"/>
                </a:solidFill>
                <a:cs typeface="B Nazanin" pitchFamily="2" charset="-78"/>
              </a:rPr>
              <a:t>واحد نیروگاه هسته‌اي از نوع نسل سوم </a:t>
            </a:r>
            <a:r>
              <a:rPr lang="fa-IR" sz="2400" b="1" dirty="0" smtClean="0">
                <a:solidFill>
                  <a:schemeClr val="tx1"/>
                </a:solidFill>
                <a:cs typeface="B Nazanin" pitchFamily="2" charset="-78"/>
              </a:rPr>
              <a:t>رآكتورهاي</a:t>
            </a:r>
            <a:br>
              <a:rPr lang="fa-IR" sz="2400" b="1" dirty="0" smtClean="0">
                <a:solidFill>
                  <a:schemeClr val="tx1"/>
                </a:solidFill>
                <a:cs typeface="B Nazanin" pitchFamily="2" charset="-78"/>
              </a:rPr>
            </a:br>
            <a:r>
              <a:rPr lang="en-US" sz="2000" b="1" dirty="0" smtClean="0">
                <a:solidFill>
                  <a:schemeClr val="tx1"/>
                </a:solidFill>
                <a:cs typeface="B Nazanin" pitchFamily="2" charset="-78"/>
              </a:rPr>
              <a:t>VVER-1000</a:t>
            </a:r>
            <a:r>
              <a:rPr lang="fa-IR" sz="2400" b="1" dirty="0" smtClean="0">
                <a:solidFill>
                  <a:schemeClr val="tx1"/>
                </a:solidFill>
                <a:cs typeface="B Nazanin" pitchFamily="2" charset="-78"/>
              </a:rPr>
              <a:t> هر کدام به ظرفیت 1057 مگاوات به </a:t>
            </a:r>
            <a:r>
              <a:rPr lang="fa-IR" sz="2400" b="1" dirty="0">
                <a:solidFill>
                  <a:schemeClr val="tx1"/>
                </a:solidFill>
                <a:cs typeface="B Nazanin" pitchFamily="2" charset="-78"/>
              </a:rPr>
              <a:t>صورت كليد دردست مطابق شرايط مندرج در </a:t>
            </a:r>
            <a:r>
              <a:rPr lang="fa-IR" sz="2400" b="1" dirty="0" smtClean="0">
                <a:solidFill>
                  <a:schemeClr val="tx1"/>
                </a:solidFill>
                <a:cs typeface="B Nazanin" pitchFamily="2" charset="-78"/>
              </a:rPr>
              <a:t>قرارداد.</a:t>
            </a:r>
            <a:endParaRPr lang="fa-IR" sz="2400" b="1" dirty="0">
              <a:solidFill>
                <a:schemeClr val="tx1"/>
              </a:solidFill>
              <a:cs typeface="B Nazanin" pitchFamily="2" charset="-78"/>
            </a:endParaRPr>
          </a:p>
          <a:p>
            <a:pPr marL="0" indent="0" algn="r" rtl="1">
              <a:spcAft>
                <a:spcPts val="200"/>
              </a:spcAft>
              <a:buNone/>
            </a:pPr>
            <a:r>
              <a:rPr lang="fa-IR" sz="2800" b="1" u="sng" dirty="0" smtClean="0">
                <a:solidFill>
                  <a:schemeClr val="tx1"/>
                </a:solidFill>
                <a:effectLst>
                  <a:outerShdw blurRad="38100" dist="38100" dir="2700000" algn="tl">
                    <a:srgbClr val="000000">
                      <a:alpha val="43137"/>
                    </a:srgbClr>
                  </a:outerShdw>
                </a:effectLst>
                <a:cs typeface="B Nazanin" pitchFamily="2" charset="-78"/>
              </a:rPr>
              <a:t>مبلغ </a:t>
            </a:r>
            <a:r>
              <a:rPr lang="fa-IR" sz="2800" b="1" u="sng" dirty="0">
                <a:solidFill>
                  <a:schemeClr val="tx1"/>
                </a:solidFill>
                <a:effectLst>
                  <a:outerShdw blurRad="38100" dist="38100" dir="2700000" algn="tl">
                    <a:srgbClr val="000000">
                      <a:alpha val="43137"/>
                    </a:srgbClr>
                  </a:outerShdw>
                </a:effectLst>
                <a:cs typeface="B Nazanin" pitchFamily="2" charset="-78"/>
              </a:rPr>
              <a:t>قرارداد</a:t>
            </a:r>
            <a:r>
              <a:rPr lang="fa-IR" sz="2000" b="1" u="sng" dirty="0" smtClean="0">
                <a:solidFill>
                  <a:schemeClr val="tx1"/>
                </a:solidFill>
                <a:effectLst>
                  <a:outerShdw blurRad="38100" dist="38100" dir="2700000" algn="tl">
                    <a:srgbClr val="000000">
                      <a:alpha val="43137"/>
                    </a:srgbClr>
                  </a:outerShdw>
                </a:effectLst>
                <a:cs typeface="B Nazanin" pitchFamily="2" charset="-78"/>
              </a:rPr>
              <a:t>: </a:t>
            </a:r>
          </a:p>
          <a:p>
            <a:pPr marL="0" lvl="0" indent="0" algn="r" rtl="1">
              <a:spcAft>
                <a:spcPts val="200"/>
              </a:spcAft>
              <a:buNone/>
            </a:pPr>
            <a:r>
              <a:rPr lang="fa-IR" sz="1700" b="1" dirty="0" smtClean="0">
                <a:solidFill>
                  <a:schemeClr val="tx1"/>
                </a:solidFill>
                <a:cs typeface="B Nazanin" pitchFamily="2" charset="-78"/>
              </a:rPr>
              <a:t>مبلغ کل قرارداد 8/8 میلیار یورو </a:t>
            </a:r>
          </a:p>
          <a:p>
            <a:pPr marL="0" lvl="0" indent="0" algn="r" rtl="1">
              <a:spcAft>
                <a:spcPts val="200"/>
              </a:spcAft>
              <a:buNone/>
            </a:pPr>
            <a:r>
              <a:rPr lang="fa-IR" sz="1700" b="1" dirty="0" smtClean="0">
                <a:solidFill>
                  <a:schemeClr val="tx1"/>
                </a:solidFill>
                <a:cs typeface="B Nazanin" pitchFamily="2" charset="-78"/>
              </a:rPr>
              <a:t>350 میلیون یورو  سهم طرف ایرانی و سهم پیمانکار خازجی به شرح جدول زیر:</a:t>
            </a:r>
          </a:p>
          <a:p>
            <a:pPr marL="0" lvl="0" indent="0" algn="r" rtl="1">
              <a:spcAft>
                <a:spcPts val="200"/>
              </a:spcAft>
              <a:buNone/>
            </a:pPr>
            <a:endParaRPr lang="fa-IR" b="1" u="sng" dirty="0">
              <a:solidFill>
                <a:schemeClr val="tx1"/>
              </a:solidFill>
              <a:effectLst>
                <a:outerShdw blurRad="38100" dist="38100" dir="2700000" algn="tl">
                  <a:srgbClr val="000000">
                    <a:alpha val="43137"/>
                  </a:srgbClr>
                </a:outerShdw>
              </a:effectLst>
              <a:cs typeface="B Nazanin" pitchFamily="2" charset="-78"/>
            </a:endParaRPr>
          </a:p>
          <a:p>
            <a:pPr marL="0" lvl="0" indent="0" algn="r" rtl="1">
              <a:spcAft>
                <a:spcPts val="200"/>
              </a:spcAft>
              <a:buNone/>
            </a:pPr>
            <a:endParaRPr lang="fa-IR" sz="2800" b="1" u="sng" dirty="0">
              <a:solidFill>
                <a:schemeClr val="tx1"/>
              </a:solidFill>
              <a:effectLst>
                <a:outerShdw blurRad="38100" dist="38100" dir="2700000" algn="tl">
                  <a:srgbClr val="000000">
                    <a:alpha val="43137"/>
                  </a:srgbClr>
                </a:outerShdw>
              </a:effectLst>
              <a:cs typeface="B Nazanin" pitchFamily="2" charset="-78"/>
            </a:endParaRPr>
          </a:p>
          <a:p>
            <a:pPr marL="0" lvl="0" indent="0" algn="r" rtl="1">
              <a:spcAft>
                <a:spcPts val="200"/>
              </a:spcAft>
              <a:buNone/>
            </a:pPr>
            <a:endParaRPr lang="fa-IR" sz="1600" dirty="0" smtClean="0">
              <a:solidFill>
                <a:schemeClr val="tx1"/>
              </a:solidFill>
              <a:cs typeface="B Nazanin" pitchFamily="2" charset="-78"/>
            </a:endParaRPr>
          </a:p>
          <a:p>
            <a:pPr marL="0" lvl="0" indent="0" algn="r" rtl="1">
              <a:spcAft>
                <a:spcPts val="200"/>
              </a:spcAft>
              <a:buNone/>
            </a:pPr>
            <a:r>
              <a:rPr lang="fa-IR" sz="2800" b="1" u="sng" dirty="0" smtClean="0">
                <a:solidFill>
                  <a:schemeClr val="tx1"/>
                </a:solidFill>
                <a:effectLst>
                  <a:outerShdw blurRad="38100" dist="38100" dir="2700000" algn="tl">
                    <a:srgbClr val="000000">
                      <a:alpha val="43137"/>
                    </a:srgbClr>
                  </a:outerShdw>
                </a:effectLst>
                <a:cs typeface="B Nazanin" pitchFamily="2" charset="-78"/>
              </a:rPr>
              <a:t>ضمایم قرارداد:</a:t>
            </a:r>
          </a:p>
          <a:p>
            <a:pPr lvl="0" algn="just" rtl="1">
              <a:spcAft>
                <a:spcPts val="200"/>
              </a:spcAft>
              <a:buFont typeface="Arial" pitchFamily="34" charset="0"/>
              <a:buChar char="•"/>
            </a:pPr>
            <a:r>
              <a:rPr lang="fa-IR" sz="1800" dirty="0" smtClean="0">
                <a:solidFill>
                  <a:schemeClr val="tx1"/>
                </a:solidFill>
                <a:effectLst>
                  <a:outerShdw blurRad="38100" dist="38100" dir="2700000" algn="tl">
                    <a:srgbClr val="000000">
                      <a:alpha val="43137"/>
                    </a:srgbClr>
                  </a:outerShdw>
                </a:effectLst>
                <a:cs typeface="B Nazanin" pitchFamily="2" charset="-78"/>
              </a:rPr>
              <a:t>جزییات مرتبط با چگونگی اجرای مفاد قرارداد در حوزه‌های متفاوت فنی در قالب 24 ضمیمه قرارداد آورده شده‌است. </a:t>
            </a:r>
            <a:endParaRPr lang="en-US" sz="1800" dirty="0">
              <a:solidFill>
                <a:schemeClr val="tx1"/>
              </a:solidFill>
              <a:effectLst>
                <a:outerShdw blurRad="38100" dist="38100" dir="2700000" algn="tl">
                  <a:srgbClr val="000000">
                    <a:alpha val="43137"/>
                  </a:srgbClr>
                </a:outerShdw>
              </a:effectLst>
              <a:cs typeface="B Nazanin"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572" y="-43059"/>
            <a:ext cx="1020576" cy="942071"/>
          </a:xfrm>
          <a:prstGeom prst="rect">
            <a:avLst/>
          </a:prstGeom>
        </p:spPr>
      </p:pic>
      <p:pic>
        <p:nvPicPr>
          <p:cNvPr id="7"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3576" y="122635"/>
            <a:ext cx="948979" cy="6106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2743200"/>
            <a:ext cx="2925317" cy="19442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932486116"/>
              </p:ext>
            </p:extLst>
          </p:nvPr>
        </p:nvGraphicFramePr>
        <p:xfrm>
          <a:off x="3080792" y="4149080"/>
          <a:ext cx="6045691" cy="935990"/>
        </p:xfrm>
        <a:graphic>
          <a:graphicData uri="http://schemas.openxmlformats.org/drawingml/2006/table">
            <a:tbl>
              <a:tblPr rtl="1" firstRow="1" firstCol="1" bandRow="1">
                <a:tableStyleId>{5C22544A-7EE6-4342-B048-85BDC9FD1C3A}</a:tableStyleId>
              </a:tblPr>
              <a:tblGrid>
                <a:gridCol w="1698838"/>
                <a:gridCol w="2031148"/>
                <a:gridCol w="2315705"/>
              </a:tblGrid>
              <a:tr h="504190">
                <a:tc>
                  <a:txBody>
                    <a:bodyPr/>
                    <a:lstStyle/>
                    <a:p>
                      <a:pPr algn="ctr" rtl="1">
                        <a:lnSpc>
                          <a:spcPct val="115000"/>
                        </a:lnSpc>
                        <a:spcAft>
                          <a:spcPts val="1000"/>
                        </a:spcAft>
                      </a:pPr>
                      <a:r>
                        <a:rPr lang="fa-IR" sz="1600" dirty="0">
                          <a:effectLst/>
                          <a:cs typeface="B Nazanin" pitchFamily="2" charset="-78"/>
                        </a:rPr>
                        <a:t>مبلغ پایه یورو</a:t>
                      </a:r>
                      <a:endParaRPr lang="en-US" sz="1400" dirty="0">
                        <a:effectLst/>
                        <a:latin typeface="Calibri"/>
                        <a:ea typeface="Calibri"/>
                        <a:cs typeface="B Nazanin" pitchFamily="2" charset="-78"/>
                      </a:endParaRPr>
                    </a:p>
                  </a:txBody>
                  <a:tcPr marL="0" marR="0" marT="0" marB="0" anchor="ctr"/>
                </a:tc>
                <a:tc>
                  <a:txBody>
                    <a:bodyPr/>
                    <a:lstStyle/>
                    <a:p>
                      <a:pPr algn="ctr" rtl="1">
                        <a:lnSpc>
                          <a:spcPct val="115000"/>
                        </a:lnSpc>
                        <a:spcAft>
                          <a:spcPts val="1000"/>
                        </a:spcAft>
                      </a:pPr>
                      <a:r>
                        <a:rPr lang="fa-IR" sz="1600" dirty="0">
                          <a:effectLst/>
                          <a:cs typeface="B Nazanin" pitchFamily="2" charset="-78"/>
                        </a:rPr>
                        <a:t>یورو تعدیل شده</a:t>
                      </a:r>
                      <a:endParaRPr lang="en-US" sz="1400" dirty="0">
                        <a:effectLst/>
                        <a:latin typeface="Calibri"/>
                        <a:ea typeface="Calibri"/>
                        <a:cs typeface="B Nazanin" pitchFamily="2" charset="-78"/>
                      </a:endParaRPr>
                    </a:p>
                  </a:txBody>
                  <a:tcPr marL="74295" marR="74295" marT="9525" marB="0" anchor="ctr"/>
                </a:tc>
                <a:tc>
                  <a:txBody>
                    <a:bodyPr/>
                    <a:lstStyle/>
                    <a:p>
                      <a:pPr algn="ctr" rtl="1">
                        <a:lnSpc>
                          <a:spcPct val="115000"/>
                        </a:lnSpc>
                        <a:spcAft>
                          <a:spcPts val="1000"/>
                        </a:spcAft>
                      </a:pPr>
                      <a:r>
                        <a:rPr lang="fa-IR" sz="1600" dirty="0">
                          <a:effectLst/>
                          <a:cs typeface="B Nazanin" pitchFamily="2" charset="-78"/>
                        </a:rPr>
                        <a:t>ریال بدون تعدیل</a:t>
                      </a:r>
                      <a:endParaRPr lang="en-US" sz="1400" dirty="0">
                        <a:effectLst/>
                        <a:latin typeface="Calibri"/>
                        <a:ea typeface="Calibri"/>
                        <a:cs typeface="B Nazanin" pitchFamily="2" charset="-78"/>
                      </a:endParaRPr>
                    </a:p>
                  </a:txBody>
                  <a:tcPr marL="74295" marR="74295" marT="9525" marB="0" anchor="ctr"/>
                </a:tc>
              </a:tr>
              <a:tr h="431800">
                <a:tc>
                  <a:txBody>
                    <a:bodyPr/>
                    <a:lstStyle/>
                    <a:p>
                      <a:pPr marL="0" algn="ctr" defTabSz="914400" rtl="1" eaLnBrk="1" latinLnBrk="0" hangingPunct="1">
                        <a:lnSpc>
                          <a:spcPct val="115000"/>
                        </a:lnSpc>
                        <a:spcAft>
                          <a:spcPts val="1000"/>
                        </a:spcAft>
                      </a:pPr>
                      <a:r>
                        <a:rPr lang="fa-IR" sz="1600" b="1" kern="1200" dirty="0">
                          <a:solidFill>
                            <a:schemeClr val="dk1"/>
                          </a:solidFill>
                          <a:effectLst/>
                          <a:latin typeface="+mn-lt"/>
                          <a:ea typeface="+mn-ea"/>
                          <a:cs typeface="B Nazanin" pitchFamily="2" charset="-78"/>
                        </a:rPr>
                        <a:t>7.129.500.000</a:t>
                      </a:r>
                      <a:endParaRPr lang="en-US" sz="1600" b="1" kern="1200" dirty="0">
                        <a:solidFill>
                          <a:schemeClr val="dk1"/>
                        </a:solidFill>
                        <a:effectLst/>
                        <a:latin typeface="+mn-lt"/>
                        <a:ea typeface="+mn-ea"/>
                        <a:cs typeface="B Nazanin" pitchFamily="2" charset="-78"/>
                      </a:endParaRPr>
                    </a:p>
                  </a:txBody>
                  <a:tcPr marL="0" marR="0" marT="0" marB="0" anchor="ctr"/>
                </a:tc>
                <a:tc>
                  <a:txBody>
                    <a:bodyPr/>
                    <a:lstStyle/>
                    <a:p>
                      <a:pPr algn="ctr" rtl="1">
                        <a:lnSpc>
                          <a:spcPct val="115000"/>
                        </a:lnSpc>
                        <a:spcAft>
                          <a:spcPts val="1000"/>
                        </a:spcAft>
                      </a:pPr>
                      <a:r>
                        <a:rPr lang="fa-IR" sz="1600" b="1" dirty="0">
                          <a:effectLst/>
                          <a:cs typeface="B Nazanin" pitchFamily="2" charset="-78"/>
                        </a:rPr>
                        <a:t>8.468.308.000</a:t>
                      </a:r>
                      <a:endParaRPr lang="en-US" sz="1400" b="1" dirty="0">
                        <a:effectLst/>
                        <a:latin typeface="Calibri"/>
                        <a:ea typeface="Calibri"/>
                        <a:cs typeface="B Nazanin" pitchFamily="2" charset="-78"/>
                      </a:endParaRPr>
                    </a:p>
                  </a:txBody>
                  <a:tcPr marL="74295" marR="74295" marT="9525" marB="0" anchor="ctr"/>
                </a:tc>
                <a:tc>
                  <a:txBody>
                    <a:bodyPr/>
                    <a:lstStyle/>
                    <a:p>
                      <a:pPr algn="ctr" rtl="1">
                        <a:lnSpc>
                          <a:spcPct val="115000"/>
                        </a:lnSpc>
                        <a:spcAft>
                          <a:spcPts val="1000"/>
                        </a:spcAft>
                      </a:pPr>
                      <a:r>
                        <a:rPr lang="fa-IR" sz="1600" b="1" dirty="0">
                          <a:effectLst/>
                          <a:cs typeface="B Nazanin" pitchFamily="2" charset="-78"/>
                        </a:rPr>
                        <a:t>7.356.982.500.000</a:t>
                      </a:r>
                      <a:endParaRPr lang="en-US" sz="1400" b="1" dirty="0">
                        <a:effectLst/>
                        <a:latin typeface="Calibri"/>
                        <a:ea typeface="Calibri"/>
                        <a:cs typeface="B Nazanin" pitchFamily="2" charset="-78"/>
                      </a:endParaRPr>
                    </a:p>
                  </a:txBody>
                  <a:tcPr marL="74295" marR="74295" marT="9525" marB="0" anchor="ctr"/>
                </a:tc>
              </a:tr>
            </a:tbl>
          </a:graphicData>
        </a:graphic>
      </p:graphicFrame>
    </p:spTree>
    <p:extLst>
      <p:ext uri="{BB962C8B-B14F-4D97-AF65-F5344CB8AC3E}">
        <p14:creationId xmlns:p14="http://schemas.microsoft.com/office/powerpoint/2010/main" val="13803314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51951" y="1600210"/>
            <a:ext cx="9624437" cy="4853131"/>
          </a:xfrm>
        </p:spPr>
        <p:txBody>
          <a:bodyPr>
            <a:normAutofit/>
          </a:bodyPr>
          <a:lstStyle/>
          <a:p>
            <a:pPr lvl="0" algn="just" rtl="1" fontAlgn="auto">
              <a:lnSpc>
                <a:spcPct val="115000"/>
              </a:lnSpc>
              <a:spcAft>
                <a:spcPts val="0"/>
              </a:spcAft>
              <a:buClr>
                <a:srgbClr val="000000"/>
              </a:buClr>
              <a:buFont typeface="Times New Roman"/>
              <a:buChar char="-"/>
            </a:pPr>
            <a:r>
              <a:rPr lang="fa-IR" sz="2400" b="1" kern="1200" dirty="0">
                <a:solidFill>
                  <a:srgbClr val="2F2B20"/>
                </a:solidFill>
                <a:latin typeface="Calibri"/>
                <a:ea typeface="Times New Roman"/>
                <a:cs typeface="B Mitra"/>
              </a:rPr>
              <a:t>زمان تحويل واحد اول 108 ماه و براي واحد دوم 126 ماه از تاريخ شروع قرارداد؛</a:t>
            </a:r>
            <a:endParaRPr lang="en-US" sz="2400" b="1" kern="1200" dirty="0">
              <a:solidFill>
                <a:srgbClr val="2F2B20"/>
              </a:solidFill>
              <a:latin typeface="Calibri"/>
              <a:ea typeface="Times New Roman"/>
              <a:cs typeface="B Nazanin"/>
            </a:endParaRPr>
          </a:p>
          <a:p>
            <a:pPr lvl="0" algn="just" rtl="1" fontAlgn="auto">
              <a:lnSpc>
                <a:spcPct val="115000"/>
              </a:lnSpc>
              <a:spcAft>
                <a:spcPts val="0"/>
              </a:spcAft>
              <a:buClr>
                <a:srgbClr val="000000"/>
              </a:buClr>
              <a:buFont typeface="Times New Roman"/>
              <a:buChar char="-"/>
            </a:pPr>
            <a:r>
              <a:rPr lang="fa-IR" sz="2400" b="1" kern="1200" dirty="0">
                <a:solidFill>
                  <a:srgbClr val="2F2B20"/>
                </a:solidFill>
                <a:latin typeface="Calibri"/>
                <a:ea typeface="Times New Roman"/>
                <a:cs typeface="B Mitra"/>
              </a:rPr>
              <a:t>اولين بتن‌ريزي، بتن فونداسيون ساختمان </a:t>
            </a:r>
            <a:r>
              <a:rPr lang="fa-IR" sz="2400" b="1" kern="1200" dirty="0" smtClean="0">
                <a:solidFill>
                  <a:srgbClr val="2F2B20"/>
                </a:solidFill>
                <a:latin typeface="Calibri"/>
                <a:ea typeface="Times New Roman"/>
                <a:cs typeface="B Mitra"/>
              </a:rPr>
              <a:t>راكتور </a:t>
            </a:r>
            <a:r>
              <a:rPr lang="fa-IR" sz="2400" b="1" u="sng" kern="1200" dirty="0" smtClean="0">
                <a:solidFill>
                  <a:srgbClr val="2F2B20"/>
                </a:solidFill>
                <a:latin typeface="Calibri"/>
                <a:ea typeface="Times New Roman"/>
                <a:cs typeface="B Mitra"/>
              </a:rPr>
              <a:t>واحد دوم</a:t>
            </a:r>
            <a:r>
              <a:rPr lang="fa-IR" sz="2400" b="1" kern="1200" dirty="0" smtClean="0">
                <a:solidFill>
                  <a:srgbClr val="2F2B20"/>
                </a:solidFill>
                <a:latin typeface="Calibri"/>
                <a:ea typeface="Times New Roman"/>
                <a:cs typeface="B Mitra"/>
              </a:rPr>
              <a:t>، </a:t>
            </a:r>
            <a:r>
              <a:rPr lang="fa-IR" sz="2400" b="1" kern="1200" dirty="0">
                <a:solidFill>
                  <a:srgbClr val="2F2B20"/>
                </a:solidFill>
                <a:latin typeface="Calibri"/>
                <a:ea typeface="Times New Roman"/>
                <a:cs typeface="B Mitra"/>
              </a:rPr>
              <a:t>33 ماه از شروع قرارداد؛</a:t>
            </a:r>
            <a:endParaRPr lang="en-US" sz="2400" b="1" kern="1200" dirty="0">
              <a:solidFill>
                <a:srgbClr val="2F2B20"/>
              </a:solidFill>
              <a:latin typeface="Calibri"/>
              <a:ea typeface="Times New Roman"/>
              <a:cs typeface="B Nazanin"/>
            </a:endParaRPr>
          </a:p>
          <a:p>
            <a:pPr lvl="0" algn="just" rtl="1" fontAlgn="auto">
              <a:lnSpc>
                <a:spcPct val="115000"/>
              </a:lnSpc>
              <a:spcAft>
                <a:spcPts val="0"/>
              </a:spcAft>
              <a:buClr>
                <a:srgbClr val="000000"/>
              </a:buClr>
              <a:buFont typeface="Times New Roman"/>
              <a:buChar char="-"/>
            </a:pPr>
            <a:r>
              <a:rPr lang="fa-IR" sz="2400" b="1" kern="1200" dirty="0" smtClean="0">
                <a:solidFill>
                  <a:srgbClr val="2F2B20"/>
                </a:solidFill>
                <a:latin typeface="Calibri"/>
                <a:ea typeface="Times New Roman"/>
                <a:cs typeface="B Mitra"/>
              </a:rPr>
              <a:t>تعهد </a:t>
            </a:r>
            <a:r>
              <a:rPr lang="fa-IR" sz="2400" b="1" kern="1200" dirty="0">
                <a:solidFill>
                  <a:srgbClr val="2F2B20"/>
                </a:solidFill>
                <a:latin typeface="Calibri"/>
                <a:ea typeface="Times New Roman"/>
                <a:cs typeface="B Mitra"/>
              </a:rPr>
              <a:t>پيمانكار به اعمال كليه اصلاحات موثر بر ايمني كه قبل از امضاي قرارداد واحد‌هاي جديد در نيروگاه مرجع اعمال شده در طرح؛</a:t>
            </a:r>
            <a:endParaRPr lang="en-US" sz="2400" b="1" kern="1200" dirty="0">
              <a:solidFill>
                <a:srgbClr val="2F2B20"/>
              </a:solidFill>
              <a:latin typeface="Calibri"/>
              <a:ea typeface="Times New Roman"/>
              <a:cs typeface="B Nazanin"/>
            </a:endParaRPr>
          </a:p>
          <a:p>
            <a:pPr lvl="0" algn="just" rtl="1" fontAlgn="auto">
              <a:lnSpc>
                <a:spcPct val="115000"/>
              </a:lnSpc>
              <a:spcAft>
                <a:spcPts val="0"/>
              </a:spcAft>
              <a:buClr>
                <a:srgbClr val="000000"/>
              </a:buClr>
              <a:buFont typeface="Times New Roman"/>
              <a:buChar char="-"/>
            </a:pPr>
            <a:r>
              <a:rPr lang="fa-IR" sz="2400" b="1" kern="1200" dirty="0">
                <a:solidFill>
                  <a:srgbClr val="2F2B20"/>
                </a:solidFill>
                <a:latin typeface="Calibri"/>
                <a:ea typeface="Times New Roman"/>
                <a:cs typeface="B Mitra"/>
              </a:rPr>
              <a:t>تعهد پيمانكار به اعمال تمامي اصلاحات موثر بر ايمني كه بعد از امضاي قرارداد لزوم اعمال آنها در واحد‌هاي مشابه تحت طراحي روسي تاييد شده در واحد‌هاي جديد بوشهر بدون هزينه اضافي</a:t>
            </a:r>
            <a:r>
              <a:rPr lang="fa-IR" sz="1500" b="1" kern="1200" dirty="0" smtClean="0">
                <a:solidFill>
                  <a:srgbClr val="2F2B20"/>
                </a:solidFill>
                <a:latin typeface="Calibri"/>
                <a:ea typeface="Times New Roman"/>
                <a:cs typeface="B Mitra"/>
              </a:rPr>
              <a:t>؛</a:t>
            </a:r>
            <a:endParaRPr lang="en-US" sz="1300" b="1" kern="1200" dirty="0">
              <a:solidFill>
                <a:srgbClr val="2F2B20"/>
              </a:solidFill>
              <a:latin typeface="Calibri"/>
              <a:ea typeface="Times New Roman"/>
              <a:cs typeface="B Nazanin"/>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84" y="6"/>
            <a:ext cx="1020576" cy="942071"/>
          </a:xfrm>
          <a:prstGeom prst="rect">
            <a:avLst/>
          </a:prstGeom>
        </p:spPr>
      </p:pic>
      <p:pic>
        <p:nvPicPr>
          <p:cNvPr id="7"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bwMode="auto">
          <a:xfrm>
            <a:off x="2314921" y="599177"/>
            <a:ext cx="655272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a:lstStyle>
          <a:p>
            <a:pPr defTabSz="914400"/>
            <a:r>
              <a:rPr lang="fa-IR" sz="3200" b="1" dirty="0" smtClean="0">
                <a:solidFill>
                  <a:prstClr val="black"/>
                </a:solidFill>
                <a:effectLst>
                  <a:outerShdw blurRad="38100" dist="38100" dir="2700000" algn="tl">
                    <a:srgbClr val="000000">
                      <a:alpha val="43137"/>
                    </a:srgbClr>
                  </a:outerShdw>
                </a:effectLst>
                <a:cs typeface="B Nazanin" pitchFamily="2" charset="-78"/>
              </a:rPr>
              <a:t>اصول کلی و زمان‌بندی قرارداد</a:t>
            </a:r>
            <a:endParaRPr lang="fa-IR" sz="3200" b="1" dirty="0">
              <a:solidFill>
                <a:prstClr val="black"/>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6230624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05867" y="1340773"/>
            <a:ext cx="9624437" cy="4853131"/>
          </a:xfrm>
        </p:spPr>
        <p:txBody>
          <a:bodyPr>
            <a:noAutofit/>
          </a:bodyPr>
          <a:lstStyle/>
          <a:p>
            <a:pPr lvl="0" algn="just" rtl="1" fontAlgn="auto">
              <a:lnSpc>
                <a:spcPct val="115000"/>
              </a:lnSpc>
              <a:spcAft>
                <a:spcPts val="0"/>
              </a:spcAft>
              <a:buClr>
                <a:srgbClr val="000000"/>
              </a:buClr>
              <a:buFont typeface="Times New Roman"/>
              <a:buChar char="-"/>
            </a:pPr>
            <a:r>
              <a:rPr lang="fa-IR" sz="2000" b="1" kern="1200" dirty="0" smtClean="0">
                <a:solidFill>
                  <a:srgbClr val="2F2B20"/>
                </a:solidFill>
                <a:latin typeface="Calibri"/>
                <a:ea typeface="Times New Roman"/>
                <a:cs typeface="B Mitra"/>
              </a:rPr>
              <a:t>استفاده از امكانات آموزشي مركز آموزش بوشهر</a:t>
            </a:r>
            <a:endParaRPr lang="en-US" sz="2000" b="1" kern="1200" dirty="0" smtClean="0">
              <a:solidFill>
                <a:srgbClr val="2F2B20"/>
              </a:solidFill>
              <a:latin typeface="Calibri"/>
              <a:ea typeface="Times New Roman"/>
              <a:cs typeface="B Nazanin"/>
            </a:endParaRPr>
          </a:p>
          <a:p>
            <a:pPr lvl="0" algn="just" rtl="1" fontAlgn="auto">
              <a:lnSpc>
                <a:spcPct val="115000"/>
              </a:lnSpc>
              <a:spcAft>
                <a:spcPts val="0"/>
              </a:spcAft>
              <a:buClr>
                <a:srgbClr val="000000"/>
              </a:buClr>
              <a:buFont typeface="Times New Roman"/>
              <a:buChar char="-"/>
            </a:pPr>
            <a:r>
              <a:rPr lang="fa-IR" sz="2000" b="1" kern="1200" dirty="0" smtClean="0">
                <a:solidFill>
                  <a:srgbClr val="2F2B20"/>
                </a:solidFill>
                <a:latin typeface="Calibri"/>
                <a:ea typeface="Times New Roman"/>
                <a:cs typeface="B Mitra"/>
              </a:rPr>
              <a:t>انجام مطالعات محيطي با هدف تعيين داده‌هاي پايه طراحي بصورت مشترك</a:t>
            </a:r>
            <a:endParaRPr lang="en-US" sz="2000" b="1" kern="1200" dirty="0" smtClean="0">
              <a:solidFill>
                <a:srgbClr val="2F2B20"/>
              </a:solidFill>
              <a:latin typeface="Calibri"/>
              <a:ea typeface="Times New Roman"/>
              <a:cs typeface="B Nazanin"/>
            </a:endParaRPr>
          </a:p>
          <a:p>
            <a:pPr lvl="0" algn="just" rtl="1" fontAlgn="auto">
              <a:lnSpc>
                <a:spcPct val="115000"/>
              </a:lnSpc>
              <a:spcAft>
                <a:spcPts val="0"/>
              </a:spcAft>
              <a:buClr>
                <a:srgbClr val="000000"/>
              </a:buClr>
              <a:buFont typeface="Times New Roman"/>
              <a:buChar char="-"/>
            </a:pPr>
            <a:r>
              <a:rPr lang="fa-IR" sz="2000" b="1" kern="1200" dirty="0" smtClean="0">
                <a:solidFill>
                  <a:srgbClr val="0070C0"/>
                </a:solidFill>
                <a:latin typeface="Calibri"/>
                <a:ea typeface="Times New Roman"/>
                <a:cs typeface="B Mitra"/>
              </a:rPr>
              <a:t>احداث تعدادي از ساختمان‌ها و سيستم‌هاي فني نيروگاه مطابق طراحي پايه پيمانكار توسط كارفرما (طرف ايراني)</a:t>
            </a:r>
            <a:endParaRPr lang="en-US" sz="2000" b="1" kern="1200" dirty="0" smtClean="0">
              <a:solidFill>
                <a:srgbClr val="0070C0"/>
              </a:solidFill>
              <a:latin typeface="Calibri"/>
              <a:ea typeface="Times New Roman"/>
              <a:cs typeface="B Nazanin"/>
            </a:endParaRPr>
          </a:p>
          <a:p>
            <a:pPr algn="just" rtl="1">
              <a:lnSpc>
                <a:spcPct val="115000"/>
              </a:lnSpc>
              <a:buClr>
                <a:srgbClr val="000000"/>
              </a:buClr>
              <a:buFont typeface="Times New Roman"/>
              <a:buChar char="-"/>
            </a:pPr>
            <a:r>
              <a:rPr lang="fa-IR" sz="2000" b="1" dirty="0">
                <a:solidFill>
                  <a:srgbClr val="0070C0"/>
                </a:solidFill>
                <a:latin typeface="Calibri"/>
                <a:ea typeface="Times New Roman"/>
                <a:cs typeface="B Mitra"/>
              </a:rPr>
              <a:t>اولويت در واگذاري كار به شركت‌هاي ايراني توانمند</a:t>
            </a:r>
            <a:endParaRPr lang="en-US" sz="2000" b="1" dirty="0">
              <a:solidFill>
                <a:srgbClr val="0070C0"/>
              </a:solidFill>
              <a:latin typeface="Calibri"/>
              <a:ea typeface="Times New Roman"/>
              <a:cs typeface="B Mitra"/>
            </a:endParaRPr>
          </a:p>
          <a:p>
            <a:pPr algn="just" rtl="1">
              <a:lnSpc>
                <a:spcPct val="115000"/>
              </a:lnSpc>
              <a:buClr>
                <a:srgbClr val="000000"/>
              </a:buClr>
              <a:buFont typeface="Times New Roman"/>
              <a:buChar char="-"/>
            </a:pPr>
            <a:r>
              <a:rPr lang="fa-IR" sz="2000" b="1" dirty="0">
                <a:solidFill>
                  <a:srgbClr val="0070C0"/>
                </a:solidFill>
                <a:latin typeface="Calibri"/>
                <a:ea typeface="Times New Roman"/>
                <a:cs typeface="B Mitra"/>
              </a:rPr>
              <a:t>استفاده از نيروي كار متخصص غيرايراني، فقط در صورتي كه مشابه آن در ايران نباشد</a:t>
            </a:r>
            <a:endParaRPr lang="en-US" sz="2000" b="1" dirty="0">
              <a:solidFill>
                <a:srgbClr val="0070C0"/>
              </a:solidFill>
              <a:latin typeface="Calibri"/>
              <a:ea typeface="Times New Roman"/>
              <a:cs typeface="B Mitra"/>
            </a:endParaRPr>
          </a:p>
          <a:p>
            <a:pPr lvl="0" algn="just" rtl="1" fontAlgn="auto">
              <a:lnSpc>
                <a:spcPct val="115000"/>
              </a:lnSpc>
              <a:spcAft>
                <a:spcPts val="0"/>
              </a:spcAft>
              <a:buClr>
                <a:srgbClr val="000000"/>
              </a:buClr>
              <a:buFont typeface="Times New Roman"/>
              <a:buChar char="-"/>
            </a:pPr>
            <a:r>
              <a:rPr lang="fa-IR" sz="2000" b="1" kern="1200" dirty="0" smtClean="0">
                <a:solidFill>
                  <a:srgbClr val="2F2B20"/>
                </a:solidFill>
                <a:latin typeface="Calibri"/>
                <a:ea typeface="Times New Roman"/>
                <a:cs typeface="B Mitra"/>
              </a:rPr>
              <a:t> انتقال كامل برنامه و مدارك آموزشي بطوري كه آموزش‌هاي بعدي مستقلاً توسط كارفرما انجام شود</a:t>
            </a:r>
            <a:endParaRPr lang="en-US" sz="2000" b="1" kern="1200" dirty="0" smtClean="0">
              <a:solidFill>
                <a:srgbClr val="2F2B20"/>
              </a:solidFill>
              <a:latin typeface="Calibri"/>
              <a:ea typeface="Times New Roman"/>
              <a:cs typeface="B Nazanin"/>
            </a:endParaRPr>
          </a:p>
          <a:p>
            <a:pPr lvl="0" algn="just" rtl="1" fontAlgn="auto">
              <a:lnSpc>
                <a:spcPct val="115000"/>
              </a:lnSpc>
              <a:spcAft>
                <a:spcPts val="0"/>
              </a:spcAft>
              <a:buClr>
                <a:srgbClr val="000000"/>
              </a:buClr>
              <a:buFont typeface="Times New Roman"/>
              <a:buChar char="-"/>
            </a:pPr>
            <a:r>
              <a:rPr lang="fa-IR" sz="2000" b="1" kern="1200" dirty="0" smtClean="0">
                <a:solidFill>
                  <a:srgbClr val="2F2B20"/>
                </a:solidFill>
                <a:latin typeface="Calibri"/>
                <a:ea typeface="Times New Roman"/>
                <a:cs typeface="B Mitra"/>
              </a:rPr>
              <a:t>امكان بازرسي و حضور در تست </a:t>
            </a:r>
            <a:r>
              <a:rPr lang="fa-IR" sz="2000" b="1" dirty="0">
                <a:solidFill>
                  <a:srgbClr val="2F2B20"/>
                </a:solidFill>
                <a:latin typeface="Calibri"/>
                <a:ea typeface="Times New Roman"/>
                <a:cs typeface="B Mitra"/>
              </a:rPr>
              <a:t>تجهيزات</a:t>
            </a:r>
            <a:r>
              <a:rPr lang="fa-IR" sz="2000" b="1" kern="1200" dirty="0" smtClean="0">
                <a:solidFill>
                  <a:srgbClr val="2F2B20"/>
                </a:solidFill>
                <a:latin typeface="Calibri"/>
                <a:ea typeface="Times New Roman"/>
                <a:cs typeface="B Mitra"/>
              </a:rPr>
              <a:t> در كليه مراحل كار</a:t>
            </a:r>
            <a:endParaRPr lang="en-US" sz="2000" b="1" kern="1200" dirty="0" smtClean="0">
              <a:solidFill>
                <a:srgbClr val="2F2B20"/>
              </a:solidFill>
              <a:latin typeface="Calibri"/>
              <a:ea typeface="Times New Roman"/>
              <a:cs typeface="B Nazanin"/>
            </a:endParaRPr>
          </a:p>
          <a:p>
            <a:pPr lvl="0" algn="just" rtl="1" fontAlgn="auto">
              <a:lnSpc>
                <a:spcPct val="115000"/>
              </a:lnSpc>
              <a:spcAft>
                <a:spcPts val="0"/>
              </a:spcAft>
              <a:buClr>
                <a:srgbClr val="000000"/>
              </a:buClr>
              <a:buFont typeface="Times New Roman"/>
              <a:buChar char="-"/>
            </a:pPr>
            <a:r>
              <a:rPr lang="fa-IR" sz="2000" b="1" dirty="0">
                <a:solidFill>
                  <a:srgbClr val="0070C0"/>
                </a:solidFill>
                <a:latin typeface="Calibri"/>
                <a:ea typeface="Times New Roman"/>
                <a:cs typeface="B Mitra"/>
              </a:rPr>
              <a:t>انجام كليدزني در زمان راه‌اندازي توسط كاركنان آموزش‌ديده ايراني</a:t>
            </a:r>
            <a:endParaRPr lang="en-US" sz="2000" b="1" dirty="0">
              <a:solidFill>
                <a:srgbClr val="0070C0"/>
              </a:solidFill>
              <a:latin typeface="Calibri"/>
              <a:ea typeface="Times New Roman"/>
              <a:cs typeface="B Mitra"/>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84" y="6"/>
            <a:ext cx="1020576" cy="942071"/>
          </a:xfrm>
          <a:prstGeom prst="rect">
            <a:avLst/>
          </a:prstGeom>
        </p:spPr>
      </p:pic>
      <p:pic>
        <p:nvPicPr>
          <p:cNvPr id="7"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bwMode="auto">
          <a:xfrm>
            <a:off x="2314921" y="599177"/>
            <a:ext cx="655272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a:lstStyle>
          <a:p>
            <a:pPr defTabSz="914400"/>
            <a:r>
              <a:rPr lang="fa-IR" sz="3200" b="1" dirty="0" smtClean="0">
                <a:solidFill>
                  <a:prstClr val="black"/>
                </a:solidFill>
                <a:effectLst>
                  <a:outerShdw blurRad="38100" dist="38100" dir="2700000" algn="tl">
                    <a:srgbClr val="000000">
                      <a:alpha val="43137"/>
                    </a:srgbClr>
                  </a:outerShdw>
                </a:effectLst>
                <a:cs typeface="B Nazanin" pitchFamily="2" charset="-78"/>
              </a:rPr>
              <a:t>اصول کلی قرارداد</a:t>
            </a:r>
            <a:endParaRPr lang="fa-IR" sz="3200" b="1" dirty="0">
              <a:solidFill>
                <a:prstClr val="black"/>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799941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724" y="1484784"/>
            <a:ext cx="9289185" cy="5112568"/>
          </a:xfrm>
        </p:spPr>
        <p:txBody>
          <a:bodyPr>
            <a:normAutofit/>
          </a:bodyPr>
          <a:lstStyle/>
          <a:p>
            <a:pPr lvl="1" algn="just" rtl="1">
              <a:spcAft>
                <a:spcPts val="600"/>
              </a:spcAft>
              <a:buFont typeface="Wingdings" pitchFamily="2" charset="2"/>
              <a:buChar char="q"/>
            </a:pPr>
            <a:endParaRPr lang="en-US" sz="1400" dirty="0">
              <a:cs typeface="B Nazanin" pitchFamily="2" charset="-78"/>
            </a:endParaRPr>
          </a:p>
          <a:p>
            <a:pPr lvl="1" algn="just" rtl="1">
              <a:spcAft>
                <a:spcPts val="600"/>
              </a:spcAft>
              <a:buFont typeface="Arial" pitchFamily="34" charset="0"/>
              <a:buChar char="•"/>
            </a:pPr>
            <a:endParaRPr lang="en-US" sz="1800" dirty="0">
              <a:cs typeface="B Nazanin" pitchFamily="2" charset="-78"/>
            </a:endParaRPr>
          </a:p>
          <a:p>
            <a:pPr algn="r" rtl="1"/>
            <a:endParaRPr lang="fa-IR"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11"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bwMode="auto">
          <a:xfrm>
            <a:off x="825513" y="500648"/>
            <a:ext cx="81558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a:lstStyle>
          <a:p>
            <a:pPr defTabSz="914400" fontAlgn="auto">
              <a:spcBef>
                <a:spcPts val="0"/>
              </a:spcBef>
              <a:spcAft>
                <a:spcPts val="0"/>
              </a:spcAft>
            </a:pPr>
            <a:r>
              <a:rPr lang="fa-IR" sz="2400" b="1" dirty="0" smtClean="0">
                <a:solidFill>
                  <a:srgbClr val="2F2B20"/>
                </a:solidFill>
                <a:effectLst>
                  <a:outerShdw blurRad="38100" dist="38100" dir="2700000" algn="tl">
                    <a:srgbClr val="000000">
                      <a:alpha val="43137"/>
                    </a:srgbClr>
                  </a:outerShdw>
                </a:effectLst>
                <a:cs typeface="B Nazanin" pitchFamily="2" charset="-78"/>
              </a:rPr>
              <a:t>برنامه کلی زمانبندی اجرای قرارداد و سرفصل‌ها</a:t>
            </a:r>
            <a:endParaRPr lang="fa-IR" sz="2400" b="1" dirty="0">
              <a:solidFill>
                <a:srgbClr val="2F2B20"/>
              </a:solidFill>
              <a:effectLst>
                <a:outerShdw blurRad="38100" dist="38100" dir="2700000" algn="tl">
                  <a:srgbClr val="000000">
                    <a:alpha val="43137"/>
                  </a:srgbClr>
                </a:outerShdw>
              </a:effectLst>
              <a:cs typeface="B Nazanin" pitchFamily="2" charset="-78"/>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870" y="1186453"/>
            <a:ext cx="9440667" cy="547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Dept_Doc\NPPD\BUDGET\فايل‌هاي بودجه\گزارشات هيأت مديره به مجمع عمومي\سال 1394\DOCs\gtc.bmp"/>
          <p:cNvPicPr/>
          <p:nvPr/>
        </p:nvPicPr>
        <p:blipFill>
          <a:blip r:embed="rId8">
            <a:extLst>
              <a:ext uri="{28A0092B-C50C-407E-A947-70E740481C1C}">
                <a14:useLocalDpi xmlns:a14="http://schemas.microsoft.com/office/drawing/2010/main" val="0"/>
              </a:ext>
            </a:extLst>
          </a:blip>
          <a:srcRect/>
          <a:stretch>
            <a:fillRect/>
          </a:stretch>
        </p:blipFill>
        <p:spPr bwMode="auto">
          <a:xfrm>
            <a:off x="457200" y="1371600"/>
            <a:ext cx="9220199" cy="5105400"/>
          </a:xfrm>
          <a:prstGeom prst="rect">
            <a:avLst/>
          </a:prstGeom>
          <a:noFill/>
          <a:ln w="9525">
            <a:noFill/>
            <a:miter lim="800000"/>
            <a:headEnd/>
            <a:tailEnd/>
          </a:ln>
        </p:spPr>
      </p:pic>
    </p:spTree>
    <p:extLst>
      <p:ext uri="{BB962C8B-B14F-4D97-AF65-F5344CB8AC3E}">
        <p14:creationId xmlns:p14="http://schemas.microsoft.com/office/powerpoint/2010/main" val="17719800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PP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0059" y="135299"/>
            <a:ext cx="1424067" cy="8233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5324"/>
            <a:ext cx="8007350" cy="190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912" y="279400"/>
            <a:ext cx="2662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03" y="1701801"/>
            <a:ext cx="6037949" cy="2641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01" y="4343400"/>
            <a:ext cx="603795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776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724" y="1484784"/>
            <a:ext cx="9289185" cy="5112568"/>
          </a:xfrm>
        </p:spPr>
        <p:txBody>
          <a:bodyPr>
            <a:normAutofit/>
          </a:bodyPr>
          <a:lstStyle/>
          <a:p>
            <a:pPr marL="274320" lvl="1" algn="just" rtl="1">
              <a:spcAft>
                <a:spcPts val="600"/>
              </a:spcAft>
              <a:buFont typeface="Wingdings" pitchFamily="2" charset="2"/>
              <a:buChar char="q"/>
            </a:pPr>
            <a:r>
              <a:rPr lang="ar-SA" sz="2400" dirty="0" smtClean="0">
                <a:solidFill>
                  <a:schemeClr val="tx2">
                    <a:lumMod val="50000"/>
                  </a:schemeClr>
                </a:solidFill>
                <a:cs typeface="B Nazanin" pitchFamily="2" charset="-78"/>
              </a:rPr>
              <a:t>در </a:t>
            </a:r>
            <a:r>
              <a:rPr lang="ar-SA" sz="2400" dirty="0">
                <a:solidFill>
                  <a:schemeClr val="tx2">
                    <a:lumMod val="50000"/>
                  </a:schemeClr>
                </a:solidFill>
                <a:cs typeface="B Nazanin" pitchFamily="2" charset="-78"/>
              </a:rPr>
              <a:t>بخش تجهیزات پیمانکار </a:t>
            </a:r>
            <a:r>
              <a:rPr lang="fa-IR" sz="2400" dirty="0">
                <a:solidFill>
                  <a:schemeClr val="tx2">
                    <a:lumMod val="50000"/>
                  </a:schemeClr>
                </a:solidFill>
                <a:cs typeface="B Nazanin" pitchFamily="2" charset="-78"/>
              </a:rPr>
              <a:t>باید</a:t>
            </a:r>
            <a:r>
              <a:rPr lang="ar-SA" sz="2400" dirty="0">
                <a:solidFill>
                  <a:schemeClr val="tx2">
                    <a:lumMod val="50000"/>
                  </a:schemeClr>
                </a:solidFill>
                <a:cs typeface="B Nazanin" pitchFamily="2" charset="-78"/>
              </a:rPr>
              <a:t>20٪ از سایر تجهیزات</a:t>
            </a:r>
            <a:r>
              <a:rPr lang="fa-IR" sz="2400" dirty="0">
                <a:solidFill>
                  <a:schemeClr val="tx2">
                    <a:lumMod val="50000"/>
                  </a:schemeClr>
                </a:solidFill>
                <a:cs typeface="B Nazanin" pitchFamily="2" charset="-78"/>
              </a:rPr>
              <a:t> را</a:t>
            </a:r>
            <a:r>
              <a:rPr lang="ar-SA" sz="2400" dirty="0">
                <a:solidFill>
                  <a:schemeClr val="tx2">
                    <a:lumMod val="50000"/>
                  </a:schemeClr>
                </a:solidFill>
                <a:cs typeface="B Nazanin" pitchFamily="2" charset="-78"/>
              </a:rPr>
              <a:t> از داخل ایران تامین نماید. </a:t>
            </a:r>
            <a:endParaRPr lang="fa-IR" sz="2400" dirty="0">
              <a:solidFill>
                <a:schemeClr val="tx2">
                  <a:lumMod val="50000"/>
                </a:schemeClr>
              </a:solidFill>
              <a:cs typeface="B Nazanin" pitchFamily="2" charset="-78"/>
            </a:endParaRPr>
          </a:p>
          <a:p>
            <a:pPr marL="274320" lvl="1" algn="just" rtl="1">
              <a:spcAft>
                <a:spcPts val="600"/>
              </a:spcAft>
              <a:buFont typeface="Wingdings" pitchFamily="2" charset="2"/>
              <a:buChar char="q"/>
            </a:pPr>
            <a:r>
              <a:rPr lang="ar-SA" sz="2400" dirty="0">
                <a:solidFill>
                  <a:schemeClr val="tx2">
                    <a:lumMod val="50000"/>
                  </a:schemeClr>
                </a:solidFill>
                <a:cs typeface="B Nazanin" pitchFamily="2" charset="-78"/>
              </a:rPr>
              <a:t>در صورتی‌که شرکت‌های ایرانی قادر به ساخت و تامین تجهیزات با دوره ساخت بلند مدت را داشته باشند، پیمانکار موظف است از این شرکت‌های ایرانی جهت تامین تجهیزات استفاده نماید</a:t>
            </a:r>
            <a:r>
              <a:rPr lang="ar-SA" sz="2400" dirty="0" smtClean="0">
                <a:solidFill>
                  <a:schemeClr val="tx2">
                    <a:lumMod val="50000"/>
                  </a:schemeClr>
                </a:solidFill>
                <a:cs typeface="B Nazanin" pitchFamily="2" charset="-78"/>
              </a:rPr>
              <a:t>.</a:t>
            </a:r>
            <a:endParaRPr lang="fa-IR" sz="2400" dirty="0" smtClean="0">
              <a:solidFill>
                <a:schemeClr val="tx2">
                  <a:lumMod val="50000"/>
                </a:schemeClr>
              </a:solidFill>
              <a:cs typeface="B Nazanin" pitchFamily="2" charset="-78"/>
            </a:endParaRPr>
          </a:p>
          <a:p>
            <a:pPr marL="274320" lvl="1" algn="just" rtl="1">
              <a:spcAft>
                <a:spcPts val="600"/>
              </a:spcAft>
              <a:buFont typeface="Wingdings" pitchFamily="2" charset="2"/>
              <a:buChar char="q"/>
            </a:pPr>
            <a:r>
              <a:rPr lang="ar-SA" sz="2400" dirty="0">
                <a:solidFill>
                  <a:schemeClr val="tx2">
                    <a:lumMod val="50000"/>
                  </a:schemeClr>
                </a:solidFill>
                <a:cs typeface="B Nazanin" pitchFamily="2" charset="-78"/>
              </a:rPr>
              <a:t>پيمانكار </a:t>
            </a:r>
            <a:r>
              <a:rPr lang="ar-SA" sz="2400" dirty="0" smtClean="0">
                <a:solidFill>
                  <a:schemeClr val="tx2">
                    <a:lumMod val="50000"/>
                  </a:schemeClr>
                </a:solidFill>
                <a:cs typeface="B Nazanin" pitchFamily="2" charset="-78"/>
              </a:rPr>
              <a:t>متعهد </a:t>
            </a:r>
            <a:r>
              <a:rPr lang="ar-SA" sz="2400" dirty="0">
                <a:solidFill>
                  <a:schemeClr val="tx2">
                    <a:lumMod val="50000"/>
                  </a:schemeClr>
                </a:solidFill>
                <a:cs typeface="B Nazanin" pitchFamily="2" charset="-78"/>
              </a:rPr>
              <a:t>است از صنایع و شركت‌هاي ایرانی مورد تائید طرفین در کلیه مناقصات دعوت </a:t>
            </a:r>
            <a:r>
              <a:rPr lang="ar-SA" sz="2400" dirty="0" smtClean="0">
                <a:solidFill>
                  <a:schemeClr val="tx2">
                    <a:lumMod val="50000"/>
                  </a:schemeClr>
                </a:solidFill>
                <a:cs typeface="B Nazanin" pitchFamily="2" charset="-78"/>
              </a:rPr>
              <a:t>ب</a:t>
            </a:r>
            <a:r>
              <a:rPr lang="fa-IR" sz="2400" dirty="0" smtClean="0">
                <a:solidFill>
                  <a:schemeClr val="tx2">
                    <a:lumMod val="50000"/>
                  </a:schemeClr>
                </a:solidFill>
                <a:cs typeface="B Nazanin" pitchFamily="2" charset="-78"/>
              </a:rPr>
              <a:t>ه‌</a:t>
            </a:r>
            <a:r>
              <a:rPr lang="ar-SA" sz="2400" dirty="0" smtClean="0">
                <a:solidFill>
                  <a:schemeClr val="tx2">
                    <a:lumMod val="50000"/>
                  </a:schemeClr>
                </a:solidFill>
                <a:cs typeface="B Nazanin" pitchFamily="2" charset="-78"/>
              </a:rPr>
              <a:t>عمل </a:t>
            </a:r>
            <a:r>
              <a:rPr lang="ar-SA" sz="2400" dirty="0">
                <a:solidFill>
                  <a:schemeClr val="tx2">
                    <a:lumMod val="50000"/>
                  </a:schemeClr>
                </a:solidFill>
                <a:cs typeface="B Nazanin" pitchFamily="2" charset="-78"/>
              </a:rPr>
              <a:t>آورد. همچنین  شركت‌ها و سازندگان ايراني با شرایط يكسان كيفيت، قيمت و زمان تحويل  نسبت به سایر شرکت‌های روسي و كشور‌هاي ثالث در اولويت خواهند بود.</a:t>
            </a:r>
            <a:endParaRPr lang="en-US" sz="2400" dirty="0">
              <a:solidFill>
                <a:schemeClr val="tx2">
                  <a:lumMod val="50000"/>
                </a:schemeClr>
              </a:solidFill>
              <a:cs typeface="B Nazanin" pitchFamily="2" charset="-78"/>
            </a:endParaRPr>
          </a:p>
          <a:p>
            <a:pPr marL="274320" lvl="1" algn="just" rtl="1">
              <a:spcAft>
                <a:spcPts val="600"/>
              </a:spcAft>
              <a:buFont typeface="Wingdings" pitchFamily="2" charset="2"/>
              <a:buChar char="q"/>
            </a:pPr>
            <a:r>
              <a:rPr lang="ar-SA" sz="2400" dirty="0" smtClean="0">
                <a:solidFill>
                  <a:schemeClr val="tx2">
                    <a:lumMod val="50000"/>
                  </a:schemeClr>
                </a:solidFill>
                <a:cs typeface="B Nazanin" pitchFamily="2" charset="-78"/>
              </a:rPr>
              <a:t>تامین </a:t>
            </a:r>
            <a:r>
              <a:rPr lang="ar-SA" sz="2400" dirty="0">
                <a:solidFill>
                  <a:schemeClr val="tx2">
                    <a:lumMod val="50000"/>
                  </a:schemeClr>
                </a:solidFill>
                <a:cs typeface="B Nazanin" pitchFamily="2" charset="-78"/>
              </a:rPr>
              <a:t>نیروی انسانی خدماتی، نیمه ماهر و ماهر</a:t>
            </a:r>
            <a:r>
              <a:rPr lang="en-US" sz="2400" dirty="0" smtClean="0">
                <a:solidFill>
                  <a:schemeClr val="tx2">
                    <a:lumMod val="50000"/>
                  </a:schemeClr>
                </a:solidFill>
                <a:cs typeface="B Nazanin" pitchFamily="2" charset="-78"/>
              </a:rPr>
              <a:t> </a:t>
            </a:r>
            <a:r>
              <a:rPr lang="fa-IR" sz="2400" dirty="0" smtClean="0">
                <a:solidFill>
                  <a:schemeClr val="tx2">
                    <a:lumMod val="50000"/>
                  </a:schemeClr>
                </a:solidFill>
                <a:cs typeface="B Nazanin" pitchFamily="2" charset="-78"/>
              </a:rPr>
              <a:t>در صورت مقرون به صرفه </a:t>
            </a:r>
            <a:r>
              <a:rPr lang="ar-SA" sz="2400" dirty="0" smtClean="0">
                <a:solidFill>
                  <a:schemeClr val="tx2">
                    <a:lumMod val="50000"/>
                  </a:schemeClr>
                </a:solidFill>
                <a:cs typeface="B Nazanin" pitchFamily="2" charset="-78"/>
              </a:rPr>
              <a:t>توسط </a:t>
            </a:r>
            <a:r>
              <a:rPr lang="ar-SA" sz="2400" dirty="0">
                <a:solidFill>
                  <a:schemeClr val="tx2">
                    <a:lumMod val="50000"/>
                  </a:schemeClr>
                </a:solidFill>
                <a:cs typeface="B Nazanin" pitchFamily="2" charset="-78"/>
              </a:rPr>
              <a:t>پیمانکار صرفاً از داخل ایران مجاز است</a:t>
            </a:r>
            <a:r>
              <a:rPr lang="ar-SA" sz="2400" dirty="0" smtClean="0">
                <a:solidFill>
                  <a:schemeClr val="tx2">
                    <a:lumMod val="50000"/>
                  </a:schemeClr>
                </a:solidFill>
                <a:cs typeface="B Nazanin" pitchFamily="2" charset="-78"/>
              </a:rPr>
              <a:t>.</a:t>
            </a:r>
            <a:endParaRPr lang="en-US" sz="2400" dirty="0">
              <a:solidFill>
                <a:schemeClr val="tx2">
                  <a:lumMod val="50000"/>
                </a:schemeClr>
              </a:solidFill>
              <a:cs typeface="B Nazanin" pitchFamily="2" charset="-78"/>
            </a:endParaRPr>
          </a:p>
          <a:p>
            <a:pPr lvl="1" algn="just" rtl="1">
              <a:spcAft>
                <a:spcPts val="600"/>
              </a:spcAft>
              <a:buFont typeface="Wingdings" pitchFamily="2" charset="2"/>
              <a:buChar char="q"/>
            </a:pPr>
            <a:endParaRPr lang="en-US" sz="1400" dirty="0">
              <a:cs typeface="B Nazanin" pitchFamily="2" charset="-78"/>
            </a:endParaRPr>
          </a:p>
          <a:p>
            <a:pPr lvl="1" algn="just" rtl="1">
              <a:spcAft>
                <a:spcPts val="600"/>
              </a:spcAft>
              <a:buFont typeface="Arial" pitchFamily="34" charset="0"/>
              <a:buChar char="•"/>
            </a:pPr>
            <a:endParaRPr lang="en-US" sz="1800" dirty="0">
              <a:cs typeface="B Nazanin" pitchFamily="2" charset="-78"/>
            </a:endParaRPr>
          </a:p>
          <a:p>
            <a:pPr algn="r" rtl="1"/>
            <a:endParaRPr lang="fa-IR"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11"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bwMode="auto">
          <a:xfrm>
            <a:off x="899277" y="599177"/>
            <a:ext cx="81558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a:lstStyle>
          <a:p>
            <a:pPr defTabSz="914400" fontAlgn="auto">
              <a:spcBef>
                <a:spcPts val="0"/>
              </a:spcBef>
              <a:spcAft>
                <a:spcPts val="0"/>
              </a:spcAft>
            </a:pPr>
            <a:r>
              <a:rPr lang="fa-IR" sz="2400" b="1" dirty="0" smtClean="0">
                <a:solidFill>
                  <a:srgbClr val="2F2B20"/>
                </a:solidFill>
                <a:effectLst>
                  <a:outerShdw blurRad="38100" dist="38100" dir="2700000" algn="tl">
                    <a:srgbClr val="000000">
                      <a:alpha val="43137"/>
                    </a:srgbClr>
                  </a:outerShdw>
                </a:effectLst>
                <a:cs typeface="B Nazanin" pitchFamily="2" charset="-78"/>
              </a:rPr>
              <a:t>پیش‌بینی‌های قراردادجهت </a:t>
            </a:r>
            <a:r>
              <a:rPr lang="fa-IR" sz="2400" b="1" dirty="0">
                <a:solidFill>
                  <a:srgbClr val="2F2B20"/>
                </a:solidFill>
                <a:effectLst>
                  <a:outerShdw blurRad="38100" dist="38100" dir="2700000" algn="tl">
                    <a:srgbClr val="000000">
                      <a:alpha val="43137"/>
                    </a:srgbClr>
                  </a:outerShdw>
                </a:effectLst>
                <a:cs typeface="B Nazanin" pitchFamily="2" charset="-78"/>
              </a:rPr>
              <a:t>استفاده حداکثری از صنايع </a:t>
            </a:r>
            <a:r>
              <a:rPr lang="fa-IR" sz="2400" b="1" dirty="0" smtClean="0">
                <a:solidFill>
                  <a:srgbClr val="2F2B20"/>
                </a:solidFill>
                <a:effectLst>
                  <a:outerShdw blurRad="38100" dist="38100" dir="2700000" algn="tl">
                    <a:srgbClr val="000000">
                      <a:alpha val="43137"/>
                    </a:srgbClr>
                  </a:outerShdw>
                </a:effectLst>
                <a:cs typeface="B Nazanin" pitchFamily="2" charset="-78"/>
              </a:rPr>
              <a:t>داخلي</a:t>
            </a:r>
            <a:endParaRPr lang="fa-IR" sz="2400" b="1" dirty="0">
              <a:solidFill>
                <a:srgbClr val="2F2B20"/>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4780100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726" y="1412776"/>
            <a:ext cx="9396813" cy="5256584"/>
          </a:xfrm>
        </p:spPr>
        <p:txBody>
          <a:bodyPr>
            <a:noAutofit/>
          </a:bodyPr>
          <a:lstStyle/>
          <a:p>
            <a:pPr lvl="1" algn="just" rtl="1">
              <a:spcAft>
                <a:spcPts val="600"/>
              </a:spcAft>
              <a:buFont typeface="Arial" pitchFamily="34" charset="0"/>
              <a:buChar char="•"/>
            </a:pPr>
            <a:r>
              <a:rPr lang="fa-IR" sz="2000" dirty="0">
                <a:solidFill>
                  <a:schemeClr val="tx2">
                    <a:lumMod val="50000"/>
                  </a:schemeClr>
                </a:solidFill>
                <a:cs typeface="B Nazanin" pitchFamily="2" charset="-78"/>
              </a:rPr>
              <a:t>انجام طراحي تفصيلي، تأمين تجهيزات، مواد، احداث و راه‌اندازي 50 واحد ساختمان و سازه و سيستم‌هاي نصب شده داخل آنها و تهيه مدارك راه‌اندازي، نگهداري و تعميرات و بهره‌برداري </a:t>
            </a:r>
            <a:r>
              <a:rPr lang="fa-IR" sz="2000" dirty="0" smtClean="0">
                <a:solidFill>
                  <a:schemeClr val="tx2">
                    <a:lumMod val="50000"/>
                  </a:schemeClr>
                </a:solidFill>
                <a:cs typeface="B Nazanin" pitchFamily="2" charset="-78"/>
              </a:rPr>
              <a:t>آنها</a:t>
            </a:r>
            <a:endParaRPr lang="fa-IR" sz="2000" dirty="0">
              <a:solidFill>
                <a:schemeClr val="tx2">
                  <a:lumMod val="50000"/>
                </a:schemeClr>
              </a:solidFill>
              <a:cs typeface="B Nazanin" pitchFamily="2" charset="-78"/>
            </a:endParaRPr>
          </a:p>
          <a:p>
            <a:pPr lvl="1" algn="just" rtl="1">
              <a:spcAft>
                <a:spcPts val="600"/>
              </a:spcAft>
              <a:buFont typeface="Arial" pitchFamily="34" charset="0"/>
              <a:buChar char="•"/>
            </a:pPr>
            <a:r>
              <a:rPr lang="fa-IR" sz="2000" dirty="0">
                <a:solidFill>
                  <a:schemeClr val="tx2">
                    <a:lumMod val="50000"/>
                  </a:schemeClr>
                </a:solidFill>
                <a:cs typeface="B Nazanin" pitchFamily="2" charset="-78"/>
              </a:rPr>
              <a:t>اتصال پست‌های 400 و 230 کیلوولت نیروگاه جهت به شبکه برق سراسری </a:t>
            </a:r>
            <a:r>
              <a:rPr lang="fa-IR" sz="2000" dirty="0" smtClean="0">
                <a:solidFill>
                  <a:schemeClr val="tx2">
                    <a:lumMod val="50000"/>
                  </a:schemeClr>
                </a:solidFill>
                <a:cs typeface="B Nazanin" pitchFamily="2" charset="-78"/>
              </a:rPr>
              <a:t>کشور</a:t>
            </a:r>
            <a:endParaRPr lang="en-US" sz="2000" dirty="0">
              <a:solidFill>
                <a:schemeClr val="tx2">
                  <a:lumMod val="50000"/>
                </a:schemeClr>
              </a:solidFill>
              <a:cs typeface="B Nazanin" pitchFamily="2" charset="-78"/>
            </a:endParaRPr>
          </a:p>
          <a:p>
            <a:pPr lvl="1" algn="just" rtl="1">
              <a:spcAft>
                <a:spcPts val="600"/>
              </a:spcAft>
              <a:buFont typeface="Arial" pitchFamily="34" charset="0"/>
              <a:buChar char="•"/>
            </a:pPr>
            <a:r>
              <a:rPr lang="fa-IR" sz="2000" dirty="0" smtClean="0">
                <a:solidFill>
                  <a:schemeClr val="tx2">
                    <a:lumMod val="50000"/>
                  </a:schemeClr>
                </a:solidFill>
                <a:cs typeface="B Nazanin" pitchFamily="2" charset="-78"/>
              </a:rPr>
              <a:t>ایجاد </a:t>
            </a:r>
            <a:r>
              <a:rPr lang="fa-IR" sz="2000" dirty="0">
                <a:solidFill>
                  <a:schemeClr val="tx2">
                    <a:lumMod val="50000"/>
                  </a:schemeClr>
                </a:solidFill>
                <a:cs typeface="B Nazanin" pitchFamily="2" charset="-78"/>
              </a:rPr>
              <a:t>زیرساخت های مورد نیاز برای پروژه (شامل زمین سایت، کمپ، درمانگاه، تأمين آب، برق و گاز و </a:t>
            </a:r>
            <a:r>
              <a:rPr lang="fa-IR" sz="2000" dirty="0" smtClean="0">
                <a:solidFill>
                  <a:schemeClr val="tx2">
                    <a:lumMod val="50000"/>
                  </a:schemeClr>
                </a:solidFill>
                <a:cs typeface="B Nazanin" pitchFamily="2" charset="-78"/>
              </a:rPr>
              <a:t>...)</a:t>
            </a:r>
            <a:endParaRPr lang="fa-IR" sz="2000" dirty="0">
              <a:solidFill>
                <a:schemeClr val="tx2">
                  <a:lumMod val="50000"/>
                </a:schemeClr>
              </a:solidFill>
              <a:cs typeface="B Nazanin" pitchFamily="2" charset="-78"/>
            </a:endParaRPr>
          </a:p>
          <a:p>
            <a:pPr lvl="1" algn="just" rtl="1">
              <a:spcAft>
                <a:spcPts val="600"/>
              </a:spcAft>
              <a:buFont typeface="Arial" pitchFamily="34" charset="0"/>
              <a:buChar char="•"/>
            </a:pPr>
            <a:r>
              <a:rPr lang="fa-IR" sz="2000" dirty="0">
                <a:solidFill>
                  <a:schemeClr val="tx2">
                    <a:lumMod val="50000"/>
                  </a:schemeClr>
                </a:solidFill>
                <a:cs typeface="B Nazanin" pitchFamily="2" charset="-78"/>
              </a:rPr>
              <a:t>انجام كليه فعاليت‌هاي كليدزني و بهره‌برداري توسط پرسنل ايراني در دوره راه‌اندازي تحت نظارت </a:t>
            </a:r>
            <a:r>
              <a:rPr lang="fa-IR" sz="2000" dirty="0" smtClean="0">
                <a:solidFill>
                  <a:schemeClr val="tx2">
                    <a:lumMod val="50000"/>
                  </a:schemeClr>
                </a:solidFill>
                <a:cs typeface="B Nazanin" pitchFamily="2" charset="-78"/>
              </a:rPr>
              <a:t>پيمانكار</a:t>
            </a:r>
            <a:endParaRPr lang="fa-IR" sz="2000" dirty="0">
              <a:solidFill>
                <a:schemeClr val="tx2">
                  <a:lumMod val="50000"/>
                </a:schemeClr>
              </a:solidFill>
              <a:cs typeface="B Nazanin" pitchFamily="2" charset="-78"/>
            </a:endParaRPr>
          </a:p>
          <a:p>
            <a:pPr lvl="1" algn="just" rtl="1">
              <a:spcAft>
                <a:spcPts val="600"/>
              </a:spcAft>
              <a:buFont typeface="Arial" pitchFamily="34" charset="0"/>
              <a:buChar char="•"/>
            </a:pPr>
            <a:r>
              <a:rPr lang="fa-IR" sz="2000" dirty="0" smtClean="0">
                <a:solidFill>
                  <a:schemeClr val="tx2">
                    <a:lumMod val="50000"/>
                  </a:schemeClr>
                </a:solidFill>
                <a:cs typeface="B Nazanin" pitchFamily="2" charset="-78"/>
              </a:rPr>
              <a:t>انجام </a:t>
            </a:r>
            <a:r>
              <a:rPr lang="fa-IR" sz="2000" dirty="0">
                <a:solidFill>
                  <a:schemeClr val="tx2">
                    <a:lumMod val="50000"/>
                  </a:schemeClr>
                </a:solidFill>
                <a:cs typeface="B Nazanin" pitchFamily="2" charset="-78"/>
              </a:rPr>
              <a:t>مطالعات مهندسي، استخراج داده‌هاي پايه طراحي و پايش پارامترهاي محيطي براساس برنامه ارائه شده توسط </a:t>
            </a:r>
            <a:r>
              <a:rPr lang="fa-IR" sz="2000" dirty="0" smtClean="0">
                <a:solidFill>
                  <a:schemeClr val="tx2">
                    <a:lumMod val="50000"/>
                  </a:schemeClr>
                </a:solidFill>
                <a:cs typeface="B Nazanin" pitchFamily="2" charset="-78"/>
              </a:rPr>
              <a:t>پيمانكار</a:t>
            </a:r>
            <a:endParaRPr lang="en-US" sz="2000" dirty="0">
              <a:solidFill>
                <a:schemeClr val="tx2">
                  <a:lumMod val="50000"/>
                </a:schemeClr>
              </a:solidFill>
              <a:cs typeface="B Nazanin" pitchFamily="2" charset="-78"/>
            </a:endParaRPr>
          </a:p>
          <a:p>
            <a:pPr lvl="1" algn="just" rtl="1">
              <a:spcAft>
                <a:spcPts val="600"/>
              </a:spcAft>
              <a:buFont typeface="Arial" pitchFamily="34" charset="0"/>
              <a:buChar char="•"/>
            </a:pPr>
            <a:r>
              <a:rPr lang="fa-IR" sz="2000" dirty="0">
                <a:solidFill>
                  <a:schemeClr val="tx2">
                    <a:lumMod val="50000"/>
                  </a:schemeClr>
                </a:solidFill>
                <a:cs typeface="B Nazanin" pitchFamily="2" charset="-78"/>
              </a:rPr>
              <a:t>احداث تأسيسات كارگاهي و اداري موقت مورد نياز </a:t>
            </a:r>
            <a:r>
              <a:rPr lang="fa-IR" sz="2000" dirty="0" smtClean="0">
                <a:solidFill>
                  <a:schemeClr val="tx2">
                    <a:lumMod val="50000"/>
                  </a:schemeClr>
                </a:solidFill>
                <a:cs typeface="B Nazanin" pitchFamily="2" charset="-78"/>
              </a:rPr>
              <a:t>پيمانكار</a:t>
            </a:r>
            <a:endParaRPr lang="en-US" sz="2000" dirty="0">
              <a:solidFill>
                <a:schemeClr val="tx2">
                  <a:lumMod val="50000"/>
                </a:schemeClr>
              </a:solidFill>
              <a:cs typeface="B Nazanin" pitchFamily="2" charset="-78"/>
            </a:endParaRPr>
          </a:p>
          <a:p>
            <a:pPr lvl="1" algn="just" rtl="1">
              <a:spcAft>
                <a:spcPts val="600"/>
              </a:spcAft>
              <a:buFont typeface="Arial" pitchFamily="34" charset="0"/>
              <a:buChar char="•"/>
            </a:pPr>
            <a:r>
              <a:rPr lang="fa-IR" sz="2000" dirty="0">
                <a:solidFill>
                  <a:schemeClr val="tx2">
                    <a:lumMod val="50000"/>
                  </a:schemeClr>
                </a:solidFill>
                <a:cs typeface="B Nazanin" pitchFamily="2" charset="-78"/>
              </a:rPr>
              <a:t>تامين پرسنل بهره‌برداري به منظور آموزش آنها توسط </a:t>
            </a:r>
            <a:r>
              <a:rPr lang="fa-IR" sz="2000" dirty="0" smtClean="0">
                <a:solidFill>
                  <a:schemeClr val="tx2">
                    <a:lumMod val="50000"/>
                  </a:schemeClr>
                </a:solidFill>
                <a:cs typeface="B Nazanin" pitchFamily="2" charset="-78"/>
              </a:rPr>
              <a:t>پيمانكار</a:t>
            </a:r>
          </a:p>
          <a:p>
            <a:pPr lvl="1" algn="just" rtl="1">
              <a:spcAft>
                <a:spcPts val="600"/>
              </a:spcAft>
              <a:buFont typeface="Arial" pitchFamily="34" charset="0"/>
              <a:buChar char="•"/>
            </a:pPr>
            <a:r>
              <a:rPr lang="fa-IR" sz="2000" dirty="0" smtClean="0">
                <a:solidFill>
                  <a:schemeClr val="tx2">
                    <a:lumMod val="50000"/>
                  </a:schemeClr>
                </a:solidFill>
                <a:cs typeface="B Nazanin" pitchFamily="2" charset="-78"/>
              </a:rPr>
              <a:t>کارفرما 350 میلیون یورو تعهد کار پذیرفته که اقدامات آن باید در 4 سال اول پروژه انجام شود تا کل پروژه با تأخبر مواجه نشود.اعتبارات مصوب و تخصیص داده‌شده به طرح تاکنون پاسخگو نبوده است.</a:t>
            </a:r>
            <a:endParaRPr lang="en-US" sz="2000" dirty="0">
              <a:solidFill>
                <a:schemeClr val="tx2">
                  <a:lumMod val="50000"/>
                </a:schemeClr>
              </a:solidFill>
              <a:cs typeface="B Nazanin" pitchFamily="2" charset="-78"/>
            </a:endParaRPr>
          </a:p>
          <a:p>
            <a:pPr lvl="1" algn="just" rtl="1">
              <a:spcAft>
                <a:spcPts val="600"/>
              </a:spcAft>
              <a:buFont typeface="Arial" pitchFamily="34" charset="0"/>
              <a:buChar char="•"/>
            </a:pPr>
            <a:endParaRPr lang="en-US" sz="2000" dirty="0">
              <a:solidFill>
                <a:schemeClr val="tx2">
                  <a:lumMod val="50000"/>
                </a:schemeClr>
              </a:solidFill>
              <a:cs typeface="B Nazanin" pitchFamily="2" charset="-78"/>
            </a:endParaRPr>
          </a:p>
          <a:p>
            <a:pPr algn="r" rtl="1"/>
            <a:endParaRPr lang="fa-IR" sz="3200" dirty="0">
              <a:solidFill>
                <a:schemeClr val="tx2">
                  <a:lumMod val="50000"/>
                </a:scheme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11"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bwMode="auto">
          <a:xfrm>
            <a:off x="903013" y="599177"/>
            <a:ext cx="81558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a:lstStyle>
          <a:p>
            <a:pPr defTabSz="914400"/>
            <a:r>
              <a:rPr lang="fa-IR" sz="2800" b="1" dirty="0" smtClean="0">
                <a:solidFill>
                  <a:srgbClr val="2F2B20"/>
                </a:solidFill>
                <a:effectLst>
                  <a:outerShdw blurRad="38100" dist="38100" dir="2700000" algn="tl">
                    <a:srgbClr val="000000">
                      <a:alpha val="43137"/>
                    </a:srgbClr>
                  </a:outerShdw>
                </a:effectLst>
                <a:cs typeface="B Nazanin" pitchFamily="2" charset="-78"/>
              </a:rPr>
              <a:t>محدوده‌ کار </a:t>
            </a:r>
            <a:r>
              <a:rPr lang="fa-IR" sz="2800" b="1" dirty="0">
                <a:solidFill>
                  <a:srgbClr val="2F2B20"/>
                </a:solidFill>
                <a:effectLst>
                  <a:outerShdw blurRad="38100" dist="38100" dir="2700000" algn="tl">
                    <a:srgbClr val="000000">
                      <a:alpha val="43137"/>
                    </a:srgbClr>
                  </a:outerShdw>
                </a:effectLst>
                <a:cs typeface="B Nazanin" pitchFamily="2" charset="-78"/>
              </a:rPr>
              <a:t>کارفرما</a:t>
            </a:r>
          </a:p>
        </p:txBody>
      </p:sp>
    </p:spTree>
    <p:extLst>
      <p:ext uri="{BB962C8B-B14F-4D97-AF65-F5344CB8AC3E}">
        <p14:creationId xmlns:p14="http://schemas.microsoft.com/office/powerpoint/2010/main" val="3479108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44" name="Picture 2" descr="C:\Users\gholami\Desktop\شناسنامه\logo2.pn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45" name="Title 1"/>
          <p:cNvSpPr>
            <a:spLocks noGrp="1"/>
          </p:cNvSpPr>
          <p:nvPr>
            <p:ph type="title"/>
          </p:nvPr>
        </p:nvSpPr>
        <p:spPr>
          <a:xfrm>
            <a:off x="885393" y="471041"/>
            <a:ext cx="8240782" cy="758588"/>
          </a:xfrm>
        </p:spPr>
        <p:txBody>
          <a:bodyPr>
            <a:noAutofit/>
          </a:bodyPr>
          <a:lstStyle/>
          <a:p>
            <a:pPr algn="ctr" rtl="1"/>
            <a:r>
              <a:rPr lang="fa-IR" sz="2800" b="1" dirty="0">
                <a:solidFill>
                  <a:schemeClr val="tx1"/>
                </a:solidFill>
                <a:effectLst>
                  <a:outerShdw blurRad="38100" dist="38100" dir="2700000" algn="tl">
                    <a:srgbClr val="000000">
                      <a:alpha val="43137"/>
                    </a:srgbClr>
                  </a:outerShdw>
                </a:effectLst>
                <a:cs typeface="B Nazanin" panose="00000400000000000000" pitchFamily="2" charset="-78"/>
              </a:rPr>
              <a:t>عناوین و تعریف محدوده در تعهد </a:t>
            </a:r>
            <a:r>
              <a:rPr lang="fa-IR" sz="2800" b="1" dirty="0" smtClean="0">
                <a:solidFill>
                  <a:schemeClr val="tx1"/>
                </a:solidFill>
                <a:effectLst>
                  <a:outerShdw blurRad="38100" dist="38100" dir="2700000" algn="tl">
                    <a:srgbClr val="000000">
                      <a:alpha val="43137"/>
                    </a:srgbClr>
                  </a:outerShdw>
                </a:effectLst>
                <a:cs typeface="B Nazanin" panose="00000400000000000000" pitchFamily="2" charset="-78"/>
              </a:rPr>
              <a:t>کارفرما</a:t>
            </a:r>
            <a:endParaRPr lang="en-US" sz="2800" b="1" dirty="0">
              <a:solidFill>
                <a:schemeClr val="tx1"/>
              </a:solidFill>
              <a:cs typeface="B Nazanin" panose="00000400000000000000" pitchFamily="2" charset="-78"/>
            </a:endParaRPr>
          </a:p>
        </p:txBody>
      </p:sp>
      <p:sp>
        <p:nvSpPr>
          <p:cNvPr id="46" name="Slide Number Placeholder 3"/>
          <p:cNvSpPr>
            <a:spLocks noGrp="1"/>
          </p:cNvSpPr>
          <p:nvPr>
            <p:ph type="sldNum" sz="quarter" idx="12"/>
          </p:nvPr>
        </p:nvSpPr>
        <p:spPr>
          <a:xfrm>
            <a:off x="7107287" y="6111966"/>
            <a:ext cx="2311400" cy="365125"/>
          </a:xfrm>
        </p:spPr>
        <p:txBody>
          <a:bodyPr>
            <a:normAutofit/>
          </a:bodyPr>
          <a:lstStyle/>
          <a:p>
            <a:fld id="{06618DE7-1777-4DBE-88C5-519ABAFA3600}" type="slidenum">
              <a:rPr lang="en-US" smtClean="0">
                <a:solidFill>
                  <a:prstClr val="black">
                    <a:tint val="75000"/>
                  </a:prstClr>
                </a:solidFill>
              </a:rPr>
              <a:pPr/>
              <a:t>42</a:t>
            </a:fld>
            <a:endParaRPr lang="en-US">
              <a:solidFill>
                <a:prstClr val="black">
                  <a:tint val="75000"/>
                </a:prstClr>
              </a:solidFill>
            </a:endParaRPr>
          </a:p>
        </p:txBody>
      </p:sp>
      <p:grpSp>
        <p:nvGrpSpPr>
          <p:cNvPr id="47" name="Group 46"/>
          <p:cNvGrpSpPr/>
          <p:nvPr/>
        </p:nvGrpSpPr>
        <p:grpSpPr>
          <a:xfrm>
            <a:off x="7715582" y="1243767"/>
            <a:ext cx="1929586" cy="548412"/>
            <a:chOff x="9496101" y="1462591"/>
            <a:chExt cx="2374874" cy="548412"/>
          </a:xfrm>
        </p:grpSpPr>
        <p:sp>
          <p:nvSpPr>
            <p:cNvPr id="48" name="Rounded Rectangle 47"/>
            <p:cNvSpPr/>
            <p:nvPr/>
          </p:nvSpPr>
          <p:spPr>
            <a:xfrm>
              <a:off x="9831258" y="1462591"/>
              <a:ext cx="2039717" cy="548412"/>
            </a:xfrm>
            <a:prstGeom prst="roundRect">
              <a:avLst/>
            </a:prstGeom>
            <a:noFill/>
            <a:ln>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defTabSz="914400"/>
              <a:r>
                <a:rPr lang="fa-IR" sz="1400" b="1" dirty="0">
                  <a:solidFill>
                    <a:srgbClr val="00B050"/>
                  </a:solidFill>
                  <a:cs typeface="B Nazanin" panose="00000400000000000000" pitchFamily="2" charset="-78"/>
                </a:rPr>
                <a:t>اقلام ضمیمه  </a:t>
              </a:r>
              <a:r>
                <a:rPr lang="en-US" sz="1400" b="1" dirty="0">
                  <a:solidFill>
                    <a:srgbClr val="00B050"/>
                  </a:solidFill>
                  <a:cs typeface="B Nazanin" panose="00000400000000000000" pitchFamily="2" charset="-78"/>
                </a:rPr>
                <a:t>D.A</a:t>
              </a:r>
            </a:p>
            <a:p>
              <a:pPr algn="ctr" defTabSz="914400"/>
              <a:r>
                <a:rPr lang="fa-IR" sz="1400" b="1" dirty="0">
                  <a:solidFill>
                    <a:srgbClr val="00B050"/>
                  </a:solidFill>
                  <a:cs typeface="B Nazanin" panose="00000400000000000000" pitchFamily="2" charset="-78"/>
                </a:rPr>
                <a:t>(</a:t>
              </a:r>
              <a:r>
                <a:rPr lang="en-US" sz="1400" b="1" dirty="0">
                  <a:solidFill>
                    <a:srgbClr val="00B050"/>
                  </a:solidFill>
                  <a:cs typeface="B Nazanin" panose="00000400000000000000" pitchFamily="2" charset="-78"/>
                </a:rPr>
                <a:t>App .D.A</a:t>
              </a:r>
              <a:r>
                <a:rPr lang="fa-IR" sz="1400" b="1" dirty="0">
                  <a:solidFill>
                    <a:srgbClr val="00B050"/>
                  </a:solidFill>
                  <a:cs typeface="B Nazanin" panose="00000400000000000000" pitchFamily="2" charset="-78"/>
                </a:rPr>
                <a:t>)</a:t>
              </a:r>
              <a:endParaRPr lang="en-US" sz="1400" b="1" dirty="0">
                <a:solidFill>
                  <a:srgbClr val="00B050"/>
                </a:solidFill>
                <a:cs typeface="B Nazanin" panose="00000400000000000000" pitchFamily="2" charset="-78"/>
              </a:endParaRPr>
            </a:p>
          </p:txBody>
        </p:sp>
        <p:sp>
          <p:nvSpPr>
            <p:cNvPr id="49" name="Isosceles Triangle 48"/>
            <p:cNvSpPr/>
            <p:nvPr/>
          </p:nvSpPr>
          <p:spPr>
            <a:xfrm rot="16200000">
              <a:off x="9459742" y="1621646"/>
              <a:ext cx="303017" cy="230300"/>
            </a:xfrm>
            <a:prstGeom prst="triangl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srgbClr val="00B050"/>
                </a:solidFill>
              </a:endParaRPr>
            </a:p>
          </p:txBody>
        </p:sp>
      </p:grpSp>
      <p:grpSp>
        <p:nvGrpSpPr>
          <p:cNvPr id="50" name="Group 49"/>
          <p:cNvGrpSpPr/>
          <p:nvPr/>
        </p:nvGrpSpPr>
        <p:grpSpPr>
          <a:xfrm>
            <a:off x="7672636" y="2074784"/>
            <a:ext cx="1929585" cy="548412"/>
            <a:chOff x="9443228" y="2235237"/>
            <a:chExt cx="2374873" cy="548412"/>
          </a:xfrm>
        </p:grpSpPr>
        <p:sp>
          <p:nvSpPr>
            <p:cNvPr id="51" name="Rounded Rectangle 50"/>
            <p:cNvSpPr/>
            <p:nvPr/>
          </p:nvSpPr>
          <p:spPr>
            <a:xfrm>
              <a:off x="9778384" y="2235237"/>
              <a:ext cx="2039717" cy="548412"/>
            </a:xfrm>
            <a:prstGeom prst="roundRect">
              <a:avLst/>
            </a:prstGeom>
            <a:noFill/>
            <a:ln>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defTabSz="914400"/>
              <a:r>
                <a:rPr lang="fa-IR" b="1" dirty="0">
                  <a:solidFill>
                    <a:srgbClr val="00B050"/>
                  </a:solidFill>
                  <a:cs typeface="B Nazanin" panose="00000400000000000000" pitchFamily="2" charset="-78"/>
                </a:rPr>
                <a:t>اقلام تجهیز کارگاه (</a:t>
              </a:r>
              <a:r>
                <a:rPr lang="en-US" b="1" dirty="0">
                  <a:solidFill>
                    <a:srgbClr val="00B050"/>
                  </a:solidFill>
                  <a:cs typeface="B Nazanin" panose="00000400000000000000" pitchFamily="2" charset="-78"/>
                </a:rPr>
                <a:t>CAB</a:t>
              </a:r>
              <a:r>
                <a:rPr lang="fa-IR" b="1" dirty="0">
                  <a:solidFill>
                    <a:srgbClr val="00B050"/>
                  </a:solidFill>
                  <a:cs typeface="B Nazanin" panose="00000400000000000000" pitchFamily="2" charset="-78"/>
                </a:rPr>
                <a:t>)</a:t>
              </a:r>
              <a:endParaRPr lang="en-US" b="1" dirty="0">
                <a:solidFill>
                  <a:srgbClr val="00B050"/>
                </a:solidFill>
                <a:cs typeface="B Nazanin" panose="00000400000000000000" pitchFamily="2" charset="-78"/>
              </a:endParaRPr>
            </a:p>
          </p:txBody>
        </p:sp>
        <p:sp>
          <p:nvSpPr>
            <p:cNvPr id="52" name="Isosceles Triangle 51"/>
            <p:cNvSpPr/>
            <p:nvPr/>
          </p:nvSpPr>
          <p:spPr>
            <a:xfrm rot="16200000">
              <a:off x="9406869" y="2394292"/>
              <a:ext cx="303017" cy="230300"/>
            </a:xfrm>
            <a:prstGeom prst="triangl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srgbClr val="00B050"/>
                </a:solidFill>
              </a:endParaRPr>
            </a:p>
          </p:txBody>
        </p:sp>
      </p:grpSp>
      <p:grpSp>
        <p:nvGrpSpPr>
          <p:cNvPr id="53" name="Group 52"/>
          <p:cNvGrpSpPr/>
          <p:nvPr/>
        </p:nvGrpSpPr>
        <p:grpSpPr>
          <a:xfrm>
            <a:off x="7649411" y="5812920"/>
            <a:ext cx="1929585" cy="548412"/>
            <a:chOff x="9443228" y="2993369"/>
            <a:chExt cx="2374873" cy="548412"/>
          </a:xfrm>
        </p:grpSpPr>
        <p:sp>
          <p:nvSpPr>
            <p:cNvPr id="54" name="Rounded Rectangle 53"/>
            <p:cNvSpPr/>
            <p:nvPr/>
          </p:nvSpPr>
          <p:spPr>
            <a:xfrm>
              <a:off x="9778384" y="2993369"/>
              <a:ext cx="2039717" cy="548412"/>
            </a:xfrm>
            <a:prstGeom prst="roundRect">
              <a:avLst/>
            </a:prstGeom>
            <a:noFill/>
            <a:ln>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defTabSz="914400"/>
              <a:r>
                <a:rPr lang="fa-IR" sz="2000" b="1" dirty="0" smtClean="0">
                  <a:solidFill>
                    <a:srgbClr val="00B050"/>
                  </a:solidFill>
                  <a:cs typeface="B Nazanin" panose="00000400000000000000" pitchFamily="2" charset="-78"/>
                </a:rPr>
                <a:t>کمپ صدف</a:t>
              </a:r>
              <a:endParaRPr lang="en-US" sz="2000" b="1" dirty="0">
                <a:solidFill>
                  <a:srgbClr val="00B050"/>
                </a:solidFill>
                <a:cs typeface="B Nazanin" panose="00000400000000000000" pitchFamily="2" charset="-78"/>
              </a:endParaRPr>
            </a:p>
          </p:txBody>
        </p:sp>
        <p:sp>
          <p:nvSpPr>
            <p:cNvPr id="55" name="Isosceles Triangle 54"/>
            <p:cNvSpPr/>
            <p:nvPr/>
          </p:nvSpPr>
          <p:spPr>
            <a:xfrm rot="16200000">
              <a:off x="9406869" y="3152423"/>
              <a:ext cx="303017" cy="230300"/>
            </a:xfrm>
            <a:prstGeom prst="triangl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srgbClr val="00B050"/>
                </a:solidFill>
              </a:endParaRPr>
            </a:p>
          </p:txBody>
        </p:sp>
      </p:grpSp>
      <p:grpSp>
        <p:nvGrpSpPr>
          <p:cNvPr id="56" name="Group 55"/>
          <p:cNvGrpSpPr/>
          <p:nvPr/>
        </p:nvGrpSpPr>
        <p:grpSpPr>
          <a:xfrm>
            <a:off x="7630389" y="2927271"/>
            <a:ext cx="2081140" cy="548412"/>
            <a:chOff x="9443229" y="3766015"/>
            <a:chExt cx="2561402" cy="548412"/>
          </a:xfrm>
        </p:grpSpPr>
        <p:sp>
          <p:nvSpPr>
            <p:cNvPr id="57" name="Rounded Rectangle 56"/>
            <p:cNvSpPr/>
            <p:nvPr/>
          </p:nvSpPr>
          <p:spPr>
            <a:xfrm>
              <a:off x="9766897" y="3766015"/>
              <a:ext cx="2237734" cy="548412"/>
            </a:xfrm>
            <a:prstGeom prst="roundRect">
              <a:avLst/>
            </a:prstGeom>
            <a:noFill/>
            <a:ln>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defTabSz="914400"/>
              <a:r>
                <a:rPr lang="fa-IR" b="1" dirty="0" smtClean="0">
                  <a:solidFill>
                    <a:srgbClr val="00B050"/>
                  </a:solidFill>
                  <a:cs typeface="B Nazanin" panose="00000400000000000000" pitchFamily="2" charset="-78"/>
                </a:rPr>
                <a:t>پروژه‌های جانبی</a:t>
              </a:r>
              <a:endParaRPr lang="en-US" b="1" dirty="0">
                <a:solidFill>
                  <a:srgbClr val="00B050"/>
                </a:solidFill>
                <a:cs typeface="B Nazanin" panose="00000400000000000000" pitchFamily="2" charset="-78"/>
              </a:endParaRPr>
            </a:p>
          </p:txBody>
        </p:sp>
        <p:sp>
          <p:nvSpPr>
            <p:cNvPr id="58" name="Isosceles Triangle 57"/>
            <p:cNvSpPr/>
            <p:nvPr/>
          </p:nvSpPr>
          <p:spPr>
            <a:xfrm rot="16200000">
              <a:off x="9406870" y="3925069"/>
              <a:ext cx="303017" cy="230300"/>
            </a:xfrm>
            <a:prstGeom prst="triangl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srgbClr val="00B050"/>
                </a:solidFill>
              </a:endParaRPr>
            </a:p>
          </p:txBody>
        </p:sp>
      </p:grpSp>
      <p:grpSp>
        <p:nvGrpSpPr>
          <p:cNvPr id="59" name="Group 58"/>
          <p:cNvGrpSpPr/>
          <p:nvPr/>
        </p:nvGrpSpPr>
        <p:grpSpPr>
          <a:xfrm>
            <a:off x="7639892" y="3849082"/>
            <a:ext cx="1929584" cy="548412"/>
            <a:chOff x="9443229" y="4509630"/>
            <a:chExt cx="2374872" cy="548412"/>
          </a:xfrm>
        </p:grpSpPr>
        <p:sp>
          <p:nvSpPr>
            <p:cNvPr id="60" name="Rounded Rectangle 59"/>
            <p:cNvSpPr/>
            <p:nvPr/>
          </p:nvSpPr>
          <p:spPr>
            <a:xfrm>
              <a:off x="9778384" y="4509630"/>
              <a:ext cx="2039717" cy="548412"/>
            </a:xfrm>
            <a:prstGeom prst="roundRect">
              <a:avLst/>
            </a:prstGeom>
            <a:noFill/>
            <a:ln>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defTabSz="914400"/>
              <a:r>
                <a:rPr lang="fa-IR" sz="1600" b="1" dirty="0">
                  <a:solidFill>
                    <a:srgbClr val="00B050"/>
                  </a:solidFill>
                  <a:cs typeface="B Nazanin" panose="00000400000000000000" pitchFamily="2" charset="-78"/>
                </a:rPr>
                <a:t>مطالعات محیطی (</a:t>
              </a:r>
              <a:r>
                <a:rPr lang="en-US" sz="1600" b="1" dirty="0" err="1">
                  <a:solidFill>
                    <a:srgbClr val="00B050"/>
                  </a:solidFill>
                  <a:cs typeface="B Nazanin" panose="00000400000000000000" pitchFamily="2" charset="-78"/>
                </a:rPr>
                <a:t>Es</a:t>
              </a:r>
              <a:r>
                <a:rPr lang="en-US" sz="1600" b="1" dirty="0">
                  <a:solidFill>
                    <a:srgbClr val="00B050"/>
                  </a:solidFill>
                  <a:cs typeface="B Nazanin" panose="00000400000000000000" pitchFamily="2" charset="-78"/>
                </a:rPr>
                <a:t> &amp; App. Z</a:t>
              </a:r>
              <a:r>
                <a:rPr lang="fa-IR" sz="1600" b="1" dirty="0">
                  <a:solidFill>
                    <a:srgbClr val="00B050"/>
                  </a:solidFill>
                  <a:cs typeface="B Nazanin" panose="00000400000000000000" pitchFamily="2" charset="-78"/>
                </a:rPr>
                <a:t>)</a:t>
              </a:r>
              <a:endParaRPr lang="en-US" sz="1600" b="1" dirty="0">
                <a:solidFill>
                  <a:srgbClr val="00B050"/>
                </a:solidFill>
                <a:cs typeface="B Nazanin" panose="00000400000000000000" pitchFamily="2" charset="-78"/>
              </a:endParaRPr>
            </a:p>
          </p:txBody>
        </p:sp>
        <p:sp>
          <p:nvSpPr>
            <p:cNvPr id="61" name="Isosceles Triangle 60"/>
            <p:cNvSpPr/>
            <p:nvPr/>
          </p:nvSpPr>
          <p:spPr>
            <a:xfrm rot="16200000">
              <a:off x="9406870" y="4668685"/>
              <a:ext cx="303017" cy="230300"/>
            </a:xfrm>
            <a:prstGeom prst="triangl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srgbClr val="00B050"/>
                </a:solidFill>
              </a:endParaRPr>
            </a:p>
          </p:txBody>
        </p:sp>
      </p:grpSp>
      <p:grpSp>
        <p:nvGrpSpPr>
          <p:cNvPr id="62" name="Group 61"/>
          <p:cNvGrpSpPr/>
          <p:nvPr/>
        </p:nvGrpSpPr>
        <p:grpSpPr>
          <a:xfrm>
            <a:off x="7672624" y="4778880"/>
            <a:ext cx="1972544" cy="548412"/>
            <a:chOff x="9443229" y="5276678"/>
            <a:chExt cx="2374872" cy="548412"/>
          </a:xfrm>
        </p:grpSpPr>
        <p:sp>
          <p:nvSpPr>
            <p:cNvPr id="63" name="Rounded Rectangle 62"/>
            <p:cNvSpPr/>
            <p:nvPr/>
          </p:nvSpPr>
          <p:spPr>
            <a:xfrm>
              <a:off x="9640562" y="5276678"/>
              <a:ext cx="2177539" cy="548412"/>
            </a:xfrm>
            <a:prstGeom prst="roundRect">
              <a:avLst/>
            </a:prstGeom>
            <a:noFill/>
            <a:ln>
              <a:solidFill>
                <a:schemeClr val="bg1">
                  <a:lumMod val="6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defTabSz="914400"/>
              <a:r>
                <a:rPr lang="fa-IR" sz="1600" b="1" dirty="0" smtClean="0">
                  <a:solidFill>
                    <a:srgbClr val="00B050"/>
                  </a:solidFill>
                  <a:cs typeface="B Nazanin" panose="00000400000000000000" pitchFamily="2" charset="-78"/>
                </a:rPr>
                <a:t>خطوط انتقال برق</a:t>
              </a:r>
              <a:endParaRPr lang="en-US" sz="1600" b="1" dirty="0">
                <a:solidFill>
                  <a:srgbClr val="00B050"/>
                </a:solidFill>
                <a:cs typeface="B Nazanin" panose="00000400000000000000" pitchFamily="2" charset="-78"/>
              </a:endParaRPr>
            </a:p>
          </p:txBody>
        </p:sp>
        <p:sp>
          <p:nvSpPr>
            <p:cNvPr id="64" name="Isosceles Triangle 63"/>
            <p:cNvSpPr/>
            <p:nvPr/>
          </p:nvSpPr>
          <p:spPr>
            <a:xfrm rot="16200000">
              <a:off x="9406870" y="5435733"/>
              <a:ext cx="303017" cy="230300"/>
            </a:xfrm>
            <a:prstGeom prst="triangl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srgbClr val="00B050"/>
                </a:solidFill>
              </a:endParaRPr>
            </a:p>
          </p:txBody>
        </p:sp>
      </p:grpSp>
      <p:sp>
        <p:nvSpPr>
          <p:cNvPr id="65" name="Rounded Rectangle 64"/>
          <p:cNvSpPr/>
          <p:nvPr/>
        </p:nvSpPr>
        <p:spPr>
          <a:xfrm>
            <a:off x="402524" y="1124744"/>
            <a:ext cx="7270098" cy="783772"/>
          </a:xfrm>
          <a:prstGeom prst="round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6" name="Rounded Rectangle 65"/>
          <p:cNvSpPr/>
          <p:nvPr/>
        </p:nvSpPr>
        <p:spPr>
          <a:xfrm>
            <a:off x="593143" y="1205068"/>
            <a:ext cx="7035807" cy="7837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a-IR" sz="2000" dirty="0" smtClean="0">
                <a:solidFill>
                  <a:prstClr val="black"/>
                </a:solidFill>
                <a:cs typeface="B Nazanin" panose="00000400000000000000" pitchFamily="2" charset="-78"/>
              </a:rPr>
              <a:t>شامل 50 آیتم از اقلام پشتیبان واحدهای اصلی 2 و 3 نیروگاه جهت راه اندازی و بهره برداری این واحدها</a:t>
            </a:r>
            <a:endParaRPr lang="en-US" sz="2000" dirty="0">
              <a:solidFill>
                <a:prstClr val="black"/>
              </a:solidFill>
              <a:cs typeface="B Nazanin" panose="00000400000000000000" pitchFamily="2" charset="-78"/>
            </a:endParaRPr>
          </a:p>
        </p:txBody>
      </p:sp>
      <p:sp>
        <p:nvSpPr>
          <p:cNvPr id="67" name="Rounded Rectangle 66"/>
          <p:cNvSpPr/>
          <p:nvPr/>
        </p:nvSpPr>
        <p:spPr>
          <a:xfrm>
            <a:off x="402524" y="1997156"/>
            <a:ext cx="7270098" cy="783772"/>
          </a:xfrm>
          <a:prstGeom prst="round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8" name="Rounded Rectangle 67"/>
          <p:cNvSpPr/>
          <p:nvPr/>
        </p:nvSpPr>
        <p:spPr>
          <a:xfrm>
            <a:off x="655841" y="1997156"/>
            <a:ext cx="7035807" cy="7837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a-IR" sz="2000" dirty="0" smtClean="0">
                <a:solidFill>
                  <a:prstClr val="black"/>
                </a:solidFill>
                <a:cs typeface="B Nazanin" panose="00000400000000000000" pitchFamily="2" charset="-78"/>
              </a:rPr>
              <a:t>شامل 13 مجموعه ساختمانی (حدود 120 قلم ساختمان) جهت ساخت و نصب ساختمان‌ها و تحهیزات نیروگاه</a:t>
            </a:r>
            <a:endParaRPr lang="en-US" sz="2000" dirty="0">
              <a:solidFill>
                <a:prstClr val="black"/>
              </a:solidFill>
              <a:cs typeface="B Nazanin" panose="00000400000000000000" pitchFamily="2" charset="-78"/>
            </a:endParaRPr>
          </a:p>
        </p:txBody>
      </p:sp>
      <p:sp>
        <p:nvSpPr>
          <p:cNvPr id="69" name="Rounded Rectangle 68"/>
          <p:cNvSpPr/>
          <p:nvPr/>
        </p:nvSpPr>
        <p:spPr>
          <a:xfrm>
            <a:off x="335120" y="5740216"/>
            <a:ext cx="7314277" cy="783772"/>
          </a:xfrm>
          <a:prstGeom prst="round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0" name="Rounded Rectangle 69"/>
          <p:cNvSpPr/>
          <p:nvPr/>
        </p:nvSpPr>
        <p:spPr>
          <a:xfrm>
            <a:off x="632615" y="5733256"/>
            <a:ext cx="7035807" cy="7837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a-IR" sz="2000" dirty="0" smtClean="0">
                <a:solidFill>
                  <a:prstClr val="black"/>
                </a:solidFill>
                <a:cs typeface="B Nazanin" panose="00000400000000000000" pitchFamily="2" charset="-78"/>
              </a:rPr>
              <a:t>مجموعه مسکونی که جهت اسکان حدود 10 هزار نفر نیروی پیمانکار اصلی و جزئی در دوره ساخت و راه‌اندازی نیروگاه</a:t>
            </a:r>
            <a:endParaRPr lang="en-US" sz="2000" dirty="0">
              <a:solidFill>
                <a:prstClr val="black"/>
              </a:solidFill>
              <a:cs typeface="B Nazanin" panose="00000400000000000000" pitchFamily="2" charset="-78"/>
            </a:endParaRPr>
          </a:p>
        </p:txBody>
      </p:sp>
      <p:sp>
        <p:nvSpPr>
          <p:cNvPr id="71" name="Rounded Rectangle 70"/>
          <p:cNvSpPr/>
          <p:nvPr/>
        </p:nvSpPr>
        <p:spPr>
          <a:xfrm>
            <a:off x="316110" y="2853619"/>
            <a:ext cx="7314277" cy="783772"/>
          </a:xfrm>
          <a:prstGeom prst="round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2" name="Rounded Rectangle 71"/>
          <p:cNvSpPr/>
          <p:nvPr/>
        </p:nvSpPr>
        <p:spPr>
          <a:xfrm>
            <a:off x="613604" y="2846659"/>
            <a:ext cx="7035807" cy="7837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a-IR" sz="2000" dirty="0" smtClean="0">
                <a:solidFill>
                  <a:prstClr val="black"/>
                </a:solidFill>
                <a:cs typeface="B Nazanin" panose="00000400000000000000" pitchFamily="2" charset="-78"/>
              </a:rPr>
              <a:t>پروژه‌های جانبی نیروگاه شامل تصفیه خانه فاضلاب، پست بی چهارم، بهسازی شبکه‌های آب و فاضلاب و ...</a:t>
            </a:r>
            <a:endParaRPr lang="en-US" sz="2000" dirty="0">
              <a:solidFill>
                <a:prstClr val="black"/>
              </a:solidFill>
              <a:cs typeface="B Nazanin" panose="00000400000000000000" pitchFamily="2" charset="-78"/>
            </a:endParaRPr>
          </a:p>
        </p:txBody>
      </p:sp>
      <p:sp>
        <p:nvSpPr>
          <p:cNvPr id="73" name="Rounded Rectangle 72"/>
          <p:cNvSpPr/>
          <p:nvPr/>
        </p:nvSpPr>
        <p:spPr>
          <a:xfrm>
            <a:off x="358347" y="4805468"/>
            <a:ext cx="7314277" cy="783772"/>
          </a:xfrm>
          <a:prstGeom prst="round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4" name="Rounded Rectangle 73"/>
          <p:cNvSpPr/>
          <p:nvPr/>
        </p:nvSpPr>
        <p:spPr>
          <a:xfrm>
            <a:off x="655841" y="4725144"/>
            <a:ext cx="7035807" cy="7837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a-IR" sz="2000" dirty="0" smtClean="0">
                <a:solidFill>
                  <a:prstClr val="black"/>
                </a:solidFill>
                <a:cs typeface="B Nazanin" panose="00000400000000000000" pitchFamily="2" charset="-78"/>
              </a:rPr>
              <a:t>چهار خط انتقال برق فشار قوی مجموعا به طول 460 کیلومتر جهت انتقال برق تولیدی نیروگاه به شبکه‌های اصلی</a:t>
            </a:r>
            <a:endParaRPr lang="en-US" sz="2000" dirty="0">
              <a:solidFill>
                <a:prstClr val="black"/>
              </a:solidFill>
              <a:cs typeface="B Nazanin" panose="00000400000000000000" pitchFamily="2" charset="-78"/>
            </a:endParaRPr>
          </a:p>
        </p:txBody>
      </p:sp>
      <p:sp>
        <p:nvSpPr>
          <p:cNvPr id="75" name="Rounded Rectangle 74"/>
          <p:cNvSpPr/>
          <p:nvPr/>
        </p:nvSpPr>
        <p:spPr>
          <a:xfrm>
            <a:off x="325614" y="3760298"/>
            <a:ext cx="7314277" cy="783772"/>
          </a:xfrm>
          <a:prstGeom prst="round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6" name="Rounded Rectangle 75"/>
          <p:cNvSpPr/>
          <p:nvPr/>
        </p:nvSpPr>
        <p:spPr>
          <a:xfrm>
            <a:off x="325614" y="3753338"/>
            <a:ext cx="7333289" cy="7837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a-IR" sz="2000" dirty="0" smtClean="0">
                <a:solidFill>
                  <a:prstClr val="black"/>
                </a:solidFill>
                <a:cs typeface="B Nazanin" panose="00000400000000000000" pitchFamily="2" charset="-78"/>
              </a:rPr>
              <a:t>پروژه‌های مطالعات مهندسی جهت تعیین پارمترهای اولیه مورد نیاز طراحی پایه و تفصیلی و همچنین پایش مستمر شاخص‌های محیطی</a:t>
            </a:r>
            <a:endParaRPr lang="en-US" sz="2000" dirty="0">
              <a:solidFill>
                <a:prstClr val="black"/>
              </a:solidFill>
              <a:cs typeface="B Nazanin" panose="00000400000000000000" pitchFamily="2" charset="-78"/>
            </a:endParaRPr>
          </a:p>
        </p:txBody>
      </p:sp>
    </p:spTree>
    <p:extLst>
      <p:ext uri="{BB962C8B-B14F-4D97-AF65-F5344CB8AC3E}">
        <p14:creationId xmlns:p14="http://schemas.microsoft.com/office/powerpoint/2010/main" val="677309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820119" y="1268765"/>
            <a:ext cx="8647461" cy="576065"/>
          </a:xfrm>
        </p:spPr>
        <p:txBody>
          <a:bodyPr vert="horz" lIns="91440" tIns="45720" rIns="91440" bIns="45720" rtlCol="0">
            <a:noAutofit/>
          </a:bodyPr>
          <a:lstStyle/>
          <a:p>
            <a:pPr marL="0" indent="0" algn="ctr" rtl="1" fontAlgn="base">
              <a:spcAft>
                <a:spcPts val="200"/>
              </a:spcAft>
              <a:buClr>
                <a:srgbClr val="A9A57C"/>
              </a:buClr>
              <a:buNone/>
            </a:pPr>
            <a:r>
              <a:rPr lang="fa-IR" sz="3200" b="1" dirty="0" smtClean="0">
                <a:effectLst>
                  <a:outerShdw blurRad="38100" dist="38100" dir="2700000" algn="tl">
                    <a:srgbClr val="000000">
                      <a:alpha val="43137"/>
                    </a:srgbClr>
                  </a:outerShdw>
                </a:effectLst>
                <a:cs typeface="B Nazanin" pitchFamily="2" charset="-78"/>
              </a:rPr>
              <a:t>  اقدامات و فعالیت‌های </a:t>
            </a:r>
            <a:r>
              <a:rPr lang="fa-IR" sz="3200" b="1" dirty="0">
                <a:effectLst>
                  <a:outerShdw blurRad="38100" dist="38100" dir="2700000" algn="tl">
                    <a:srgbClr val="000000">
                      <a:alpha val="43137"/>
                    </a:srgbClr>
                  </a:outerShdw>
                </a:effectLst>
                <a:cs typeface="B Nazanin" pitchFamily="2" charset="-78"/>
              </a:rPr>
              <a:t>انجام </a:t>
            </a:r>
            <a:r>
              <a:rPr lang="fa-IR" sz="3200" b="1" dirty="0" smtClean="0">
                <a:effectLst>
                  <a:outerShdw blurRad="38100" dist="38100" dir="2700000" algn="tl">
                    <a:srgbClr val="000000">
                      <a:alpha val="43137"/>
                    </a:srgbClr>
                  </a:outerShdw>
                </a:effectLst>
                <a:cs typeface="B Nazanin" pitchFamily="2" charset="-78"/>
              </a:rPr>
              <a:t>شده</a:t>
            </a:r>
          </a:p>
          <a:p>
            <a:pPr marL="0" indent="0" algn="ctr" rtl="1" fontAlgn="base">
              <a:spcAft>
                <a:spcPts val="200"/>
              </a:spcAft>
              <a:buClr>
                <a:srgbClr val="A9A57C"/>
              </a:buClr>
              <a:buNone/>
            </a:pPr>
            <a:endParaRPr lang="fa-IR" sz="3200" b="1" dirty="0">
              <a:solidFill>
                <a:schemeClr val="tx2">
                  <a:lumMod val="50000"/>
                </a:schemeClr>
              </a:solidFill>
              <a:effectLst>
                <a:outerShdw blurRad="38100" dist="38100" dir="2700000" algn="tl">
                  <a:srgbClr val="000000">
                    <a:alpha val="43137"/>
                  </a:srgbClr>
                </a:outerShdw>
              </a:effectLst>
              <a:cs typeface="B Nazanin" pitchFamily="2" charset="-78"/>
            </a:endParaRPr>
          </a:p>
          <a:p>
            <a:pPr marL="0" indent="0" algn="ctr" rtl="1" fontAlgn="base">
              <a:spcAft>
                <a:spcPts val="200"/>
              </a:spcAft>
              <a:buClr>
                <a:srgbClr val="A9A57C"/>
              </a:buClr>
              <a:buNone/>
            </a:pPr>
            <a:endParaRPr lang="fa-IR" sz="3200" dirty="0">
              <a:solidFill>
                <a:schemeClr val="tx2">
                  <a:lumMod val="50000"/>
                </a:schemeClr>
              </a:solidFill>
              <a:cs typeface="B Nazanin" pitchFamily="2" charset="-78"/>
            </a:endParaRPr>
          </a:p>
          <a:p>
            <a:pPr marL="0" lvl="0" indent="0" algn="just" rtl="1">
              <a:buClr>
                <a:srgbClr val="A9A57C"/>
              </a:buClr>
              <a:buNone/>
            </a:pPr>
            <a:endParaRPr lang="en-US" sz="1800" dirty="0" smtClean="0">
              <a:solidFill>
                <a:schemeClr val="tx2">
                  <a:lumMod val="50000"/>
                </a:schemeClr>
              </a:solidFill>
              <a:cs typeface="B Nazanin" pitchFamily="2" charset="-78"/>
            </a:endParaRPr>
          </a:p>
          <a:p>
            <a:pPr marL="0" lvl="0" indent="0" algn="just" rtl="1" fontAlgn="base">
              <a:spcAft>
                <a:spcPts val="200"/>
              </a:spcAft>
              <a:buClrTx/>
              <a:buNone/>
            </a:pPr>
            <a:endParaRPr lang="en-US" sz="3200" kern="0" dirty="0">
              <a:solidFill>
                <a:schemeClr val="tx2">
                  <a:lumMod val="50000"/>
                </a:schemeClr>
              </a:solidFill>
              <a:latin typeface="Times New Roman"/>
              <a:cs typeface="B Nazanin" pitchFamily="2" charset="-78"/>
            </a:endParaRPr>
          </a:p>
          <a:p>
            <a:pPr algn="r" rtl="1">
              <a:spcAft>
                <a:spcPts val="300"/>
              </a:spcAft>
              <a:buFont typeface="Courier New" pitchFamily="49" charset="0"/>
              <a:buChar char="o"/>
            </a:pPr>
            <a:endParaRPr lang="en-US" sz="3200" dirty="0">
              <a:solidFill>
                <a:schemeClr val="tx2">
                  <a:lumMod val="50000"/>
                </a:schemeClr>
              </a:solidFill>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2050"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151358" y="110601"/>
            <a:ext cx="948979" cy="6106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47" y="4005064"/>
            <a:ext cx="4555727"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707" y="1844829"/>
            <a:ext cx="3854811" cy="20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9" cstate="print">
            <a:extLst>
              <a:ext uri="{28A0092B-C50C-407E-A947-70E740481C1C}">
                <a14:useLocalDpi xmlns:a14="http://schemas.microsoft.com/office/drawing/2010/main" val="0"/>
              </a:ext>
            </a:extLst>
          </a:blip>
          <a:stretch>
            <a:fillRect/>
          </a:stretch>
        </p:blipFill>
        <p:spPr>
          <a:xfrm>
            <a:off x="4718974" y="2369544"/>
            <a:ext cx="5062120" cy="2983017"/>
          </a:xfrm>
          <a:prstGeom prst="rect">
            <a:avLst/>
          </a:prstGeom>
        </p:spPr>
      </p:pic>
    </p:spTree>
    <p:extLst>
      <p:ext uri="{BB962C8B-B14F-4D97-AF65-F5344CB8AC3E}">
        <p14:creationId xmlns:p14="http://schemas.microsoft.com/office/powerpoint/2010/main" val="2403215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2441781" y="187496"/>
            <a:ext cx="5943600" cy="457199"/>
          </a:xfrm>
          <a:prstGeom prst="rect">
            <a:avLst/>
          </a:prstGeom>
        </p:spPr>
        <p:txBody>
          <a:bodyPr>
            <a:normAutofit lnSpcReduction="10000"/>
          </a:bodyPr>
          <a:lstStyle>
            <a:lvl1pPr marL="292219" indent="-292219" algn="r" defTabSz="779252" rtl="1"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r" defTabSz="779252"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r" defTabSz="779252"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r" defTabSz="779252" rtl="1"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ctr">
              <a:lnSpc>
                <a:spcPct val="115000"/>
              </a:lnSpc>
              <a:buFont typeface="Arial" pitchFamily="34" charset="0"/>
              <a:buNone/>
            </a:pPr>
            <a:r>
              <a:rPr lang="ar-SA" sz="2200" b="1" dirty="0">
                <a:solidFill>
                  <a:schemeClr val="tx2"/>
                </a:solidFill>
                <a:ea typeface="Calibri"/>
                <a:cs typeface="B Titr" pitchFamily="2" charset="-78"/>
              </a:rPr>
              <a:t>برنامه</a:t>
            </a:r>
            <a:r>
              <a:rPr lang="fa-IR" sz="2200" b="1" dirty="0">
                <a:solidFill>
                  <a:schemeClr val="tx2"/>
                </a:solidFill>
                <a:ea typeface="Calibri"/>
                <a:cs typeface="B Titr" pitchFamily="2" charset="-78"/>
              </a:rPr>
              <a:t> اجرایی احداث </a:t>
            </a:r>
            <a:r>
              <a:rPr lang="ar-SA" sz="2200" b="1" dirty="0">
                <a:solidFill>
                  <a:schemeClr val="tx2"/>
                </a:solidFill>
                <a:ea typeface="Calibri"/>
                <a:cs typeface="B Titr" pitchFamily="2" charset="-78"/>
              </a:rPr>
              <a:t>واحدهاي </a:t>
            </a:r>
            <a:r>
              <a:rPr lang="fa-IR" sz="2200" b="1" dirty="0" smtClean="0">
                <a:solidFill>
                  <a:schemeClr val="tx2"/>
                </a:solidFill>
                <a:ea typeface="Calibri"/>
                <a:cs typeface="B Titr" pitchFamily="2" charset="-78"/>
              </a:rPr>
              <a:t>2 و 3 نیروگاه اتمی </a:t>
            </a:r>
            <a:r>
              <a:rPr lang="ar-SA" sz="2200" b="1" dirty="0" smtClean="0">
                <a:solidFill>
                  <a:schemeClr val="tx2"/>
                </a:solidFill>
                <a:ea typeface="Calibri"/>
                <a:cs typeface="B Titr" pitchFamily="2" charset="-78"/>
              </a:rPr>
              <a:t>بوشهر </a:t>
            </a:r>
            <a:endParaRPr lang="en-US" sz="2200" b="1" dirty="0">
              <a:solidFill>
                <a:schemeClr val="tx2"/>
              </a:solidFill>
              <a:ea typeface="Calibri"/>
              <a:cs typeface="B Titr" pitchFamily="2" charset="-78"/>
            </a:endParaRPr>
          </a:p>
        </p:txBody>
      </p:sp>
      <p:cxnSp>
        <p:nvCxnSpPr>
          <p:cNvPr id="24" name="Straight Connector 23"/>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25" name="Picture 24" descr="NPPD.jpg"/>
          <p:cNvPicPr>
            <a:picLocks noChangeAspect="1"/>
          </p:cNvPicPr>
          <p:nvPr/>
        </p:nvPicPr>
        <p:blipFill>
          <a:blip r:embed="rId2" cstate="print"/>
          <a:stretch>
            <a:fillRect/>
          </a:stretch>
        </p:blipFill>
        <p:spPr>
          <a:xfrm>
            <a:off x="312036" y="173985"/>
            <a:ext cx="1130575" cy="653671"/>
          </a:xfrm>
          <a:prstGeom prst="rect">
            <a:avLst/>
          </a:prstGeom>
        </p:spPr>
      </p:pic>
      <p:sp>
        <p:nvSpPr>
          <p:cNvPr id="7" name="TextBox 6"/>
          <p:cNvSpPr txBox="1"/>
          <p:nvPr/>
        </p:nvSpPr>
        <p:spPr>
          <a:xfrm>
            <a:off x="381001" y="1143000"/>
            <a:ext cx="9144000" cy="1200329"/>
          </a:xfrm>
          <a:prstGeom prst="rect">
            <a:avLst/>
          </a:prstGeom>
          <a:noFill/>
        </p:spPr>
        <p:txBody>
          <a:bodyPr wrap="square" rtlCol="0">
            <a:spAutoFit/>
          </a:bodyPr>
          <a:lstStyle/>
          <a:p>
            <a:r>
              <a:rPr lang="fa-IR" sz="2400" b="1" dirty="0">
                <a:cs typeface="B Mitra" pitchFamily="2" charset="-78"/>
              </a:rPr>
              <a:t>وقایع کلیدی مرحله مقدماتی (</a:t>
            </a:r>
            <a:r>
              <a:rPr lang="en-US" sz="2400" b="1" dirty="0">
                <a:cs typeface="B Mitra" pitchFamily="2" charset="-78"/>
              </a:rPr>
              <a:t>Initial Stage</a:t>
            </a:r>
            <a:r>
              <a:rPr lang="fa-IR" sz="2400" b="1" dirty="0">
                <a:cs typeface="B Mitra" pitchFamily="2" charset="-78"/>
              </a:rPr>
              <a:t>)</a:t>
            </a:r>
            <a:endParaRPr lang="en-US" sz="2400" dirty="0">
              <a:cs typeface="B Mitra" pitchFamily="2" charset="-78"/>
            </a:endParaRPr>
          </a:p>
          <a:p>
            <a:r>
              <a:rPr lang="fa-IR" sz="2400" dirty="0">
                <a:cs typeface="B Mitra" pitchFamily="2" charset="-78"/>
              </a:rPr>
              <a:t>مرحله مقدماتی، شروع پروژه تا مرحله نخستین بتن‌ریزی بوده که بر اساس برنامه زمان‌بندی، 33 ماه به طول می‌انجامد. در زیر، مهم‌ترین وقایع این دوره مشخص شده است. </a:t>
            </a:r>
            <a:endParaRPr lang="en-US" sz="2400" dirty="0">
              <a:cs typeface="B Mitra" pitchFamily="2" charset="-7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99" y="2895600"/>
            <a:ext cx="9287511"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11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81536" y="507845"/>
            <a:ext cx="7603848" cy="868467"/>
          </a:xfrm>
        </p:spPr>
        <p:txBody>
          <a:bodyPr>
            <a:noAutofit/>
          </a:bodyPr>
          <a:lstStyle/>
          <a:p>
            <a:pPr algn="ctr"/>
            <a:r>
              <a:rPr lang="fa-IR" sz="2400" b="1" dirty="0" smtClean="0">
                <a:solidFill>
                  <a:schemeClr val="tx1"/>
                </a:solidFill>
                <a:effectLst>
                  <a:outerShdw blurRad="38100" dist="38100" dir="2700000" algn="tl">
                    <a:srgbClr val="000000">
                      <a:alpha val="43137"/>
                    </a:srgbClr>
                  </a:outerShdw>
                </a:effectLst>
                <a:cs typeface="B Nazanin" pitchFamily="2" charset="-78"/>
              </a:rPr>
              <a:t>اقدامات انجام شده</a:t>
            </a:r>
            <a:endParaRPr lang="fa-IR" sz="2400" b="1" dirty="0">
              <a:solidFill>
                <a:schemeClr val="tx1"/>
              </a:solidFill>
              <a:effectLst>
                <a:outerShdw blurRad="38100" dist="38100" dir="2700000" algn="tl">
                  <a:srgbClr val="000000">
                    <a:alpha val="43137"/>
                  </a:srgbClr>
                </a:outerShdw>
              </a:effectLst>
              <a:cs typeface="B Nazanin" pitchFamily="2" charset="-78"/>
            </a:endParaRPr>
          </a:p>
        </p:txBody>
      </p:sp>
      <p:sp>
        <p:nvSpPr>
          <p:cNvPr id="11" name="Content Placeholder 10"/>
          <p:cNvSpPr>
            <a:spLocks noGrp="1"/>
          </p:cNvSpPr>
          <p:nvPr>
            <p:ph sz="half" idx="1"/>
          </p:nvPr>
        </p:nvSpPr>
        <p:spPr>
          <a:xfrm>
            <a:off x="931135" y="1340768"/>
            <a:ext cx="8647461" cy="4830319"/>
          </a:xfrm>
        </p:spPr>
        <p:txBody>
          <a:bodyPr vert="horz" lIns="91440" tIns="45720" rIns="91440" bIns="45720" rtlCol="0">
            <a:normAutofit/>
          </a:bodyPr>
          <a:lstStyle/>
          <a:p>
            <a:pPr marL="285750" indent="-285750" algn="just" rtl="1" fontAlgn="base">
              <a:spcAft>
                <a:spcPts val="200"/>
              </a:spcAft>
              <a:buClr>
                <a:srgbClr val="A9A57C"/>
              </a:buClr>
              <a:buFont typeface="Wingdings" pitchFamily="2" charset="2"/>
              <a:buChar char="v"/>
            </a:pPr>
            <a:r>
              <a:rPr lang="fa-IR" sz="2400" dirty="0">
                <a:solidFill>
                  <a:schemeClr val="tx2">
                    <a:lumMod val="50000"/>
                  </a:schemeClr>
                </a:solidFill>
                <a:cs typeface="B Nazanin" pitchFamily="2" charset="-78"/>
              </a:rPr>
              <a:t>تاریخ شروع قرارداد </a:t>
            </a:r>
            <a:r>
              <a:rPr lang="fa-IR" sz="2400" dirty="0" smtClean="0">
                <a:solidFill>
                  <a:schemeClr val="tx2">
                    <a:lumMod val="50000"/>
                  </a:schemeClr>
                </a:solidFill>
                <a:cs typeface="B Nazanin" pitchFamily="2" charset="-78"/>
              </a:rPr>
              <a:t>2016/12/28 (8 دی ماه 1395) </a:t>
            </a:r>
            <a:r>
              <a:rPr lang="fa-IR" sz="2400" dirty="0">
                <a:solidFill>
                  <a:schemeClr val="tx2">
                    <a:lumMod val="50000"/>
                  </a:schemeClr>
                </a:solidFill>
                <a:cs typeface="B Nazanin" pitchFamily="2" charset="-78"/>
              </a:rPr>
              <a:t>است که معادل </a:t>
            </a:r>
            <a:r>
              <a:rPr lang="fa-IR" sz="2400" b="1" dirty="0">
                <a:solidFill>
                  <a:srgbClr val="FF0000"/>
                </a:solidFill>
                <a:cs typeface="B Nazanin" pitchFamily="2" charset="-78"/>
              </a:rPr>
              <a:t>185 میلیون یورو </a:t>
            </a:r>
            <a:r>
              <a:rPr lang="fa-IR" sz="2400" dirty="0">
                <a:solidFill>
                  <a:schemeClr val="tx2">
                    <a:lumMod val="50000"/>
                  </a:schemeClr>
                </a:solidFill>
                <a:cs typeface="B Nazanin" pitchFamily="2" charset="-78"/>
              </a:rPr>
              <a:t>تحت عنوان پیش‌پرداخت قرارداد به پیمانکار از طریق اعتبار اسنادی توسط بانک مرکزی پرداخت شده است.</a:t>
            </a:r>
          </a:p>
          <a:p>
            <a:pPr marL="285750" indent="-285750" algn="just" rtl="1">
              <a:buClr>
                <a:srgbClr val="A9A57C"/>
              </a:buClr>
              <a:buFont typeface="Wingdings" pitchFamily="2" charset="2"/>
              <a:buChar char="v"/>
            </a:pPr>
            <a:r>
              <a:rPr lang="fa-IR" sz="2400" dirty="0">
                <a:solidFill>
                  <a:schemeClr val="tx2">
                    <a:lumMod val="50000"/>
                  </a:schemeClr>
                </a:solidFill>
                <a:cs typeface="B Nazanin" pitchFamily="2" charset="-78"/>
              </a:rPr>
              <a:t>مبلغ قرارداد با جایگزین نمودن تضامین بانکی به تضمین نامه شرکت روس اتم و تاییدیه وزارت امور اقتصادی کشور روسیه معادل </a:t>
            </a:r>
            <a:r>
              <a:rPr lang="fa-IR" sz="2400" b="1" dirty="0" smtClean="0">
                <a:solidFill>
                  <a:srgbClr val="FF0000"/>
                </a:solidFill>
                <a:cs typeface="B Nazanin" pitchFamily="2" charset="-78"/>
              </a:rPr>
              <a:t>334میلیون </a:t>
            </a:r>
            <a:r>
              <a:rPr lang="fa-IR" sz="2400" b="1" dirty="0">
                <a:solidFill>
                  <a:srgbClr val="FF0000"/>
                </a:solidFill>
                <a:cs typeface="B Nazanin" pitchFamily="2" charset="-78"/>
              </a:rPr>
              <a:t>یورو </a:t>
            </a:r>
            <a:r>
              <a:rPr lang="fa-IR" sz="2400" dirty="0" smtClean="0">
                <a:solidFill>
                  <a:schemeClr val="tx2">
                    <a:lumMod val="50000"/>
                  </a:schemeClr>
                </a:solidFill>
                <a:cs typeface="B Nazanin" pitchFamily="2" charset="-78"/>
              </a:rPr>
              <a:t>کاهش </a:t>
            </a:r>
            <a:r>
              <a:rPr lang="fa-IR" sz="2400" dirty="0">
                <a:solidFill>
                  <a:schemeClr val="tx2">
                    <a:lumMod val="50000"/>
                  </a:schemeClr>
                </a:solidFill>
                <a:cs typeface="B Nazanin" pitchFamily="2" charset="-78"/>
              </a:rPr>
              <a:t>یافته است.</a:t>
            </a:r>
          </a:p>
          <a:p>
            <a:pPr marL="285750" indent="-285750" algn="just" rtl="1">
              <a:buClr>
                <a:srgbClr val="A9A57C"/>
              </a:buClr>
              <a:buFont typeface="Wingdings" pitchFamily="2" charset="2"/>
              <a:buChar char="v"/>
            </a:pPr>
            <a:r>
              <a:rPr lang="fa-IR" sz="2400" dirty="0">
                <a:solidFill>
                  <a:schemeClr val="tx2">
                    <a:lumMod val="50000"/>
                  </a:schemeClr>
                </a:solidFill>
                <a:cs typeface="B Nazanin" pitchFamily="2" charset="-78"/>
              </a:rPr>
              <a:t>توافق جداول پرداخت جهت پیش‌پرداخت سالیانه به منظور کنترل مبالغ پرداختی منطبق بر پیشرفت عملیات اجرایی و تامین بودجه مورد نیاز برای کل مدت اجرای قرارداد و با هدف کاهش هزینه‌های جانبی کارفرما در پایدار نگهداشتن اعتبارات </a:t>
            </a:r>
            <a:r>
              <a:rPr lang="fa-IR" sz="2400" dirty="0" smtClean="0">
                <a:solidFill>
                  <a:schemeClr val="tx2">
                    <a:lumMod val="50000"/>
                  </a:schemeClr>
                </a:solidFill>
                <a:cs typeface="B Nazanin" pitchFamily="2" charset="-78"/>
              </a:rPr>
              <a:t>اسنادی، به انجام رسیده‌است.</a:t>
            </a:r>
            <a:endParaRPr lang="fa-IR" sz="2400" dirty="0">
              <a:solidFill>
                <a:schemeClr val="tx2">
                  <a:lumMod val="50000"/>
                </a:schemeClr>
              </a:solidFill>
              <a:cs typeface="B Nazanin" pitchFamily="2" charset="-78"/>
            </a:endParaRPr>
          </a:p>
          <a:p>
            <a:pPr marL="285750" indent="-285750" algn="just" rtl="1">
              <a:buClr>
                <a:srgbClr val="A9A57C"/>
              </a:buClr>
              <a:buFont typeface="Wingdings" pitchFamily="2" charset="2"/>
              <a:buChar char="v"/>
            </a:pPr>
            <a:r>
              <a:rPr lang="fa-IR" sz="2400" dirty="0" smtClean="0">
                <a:solidFill>
                  <a:schemeClr val="tx2">
                    <a:lumMod val="50000"/>
                  </a:schemeClr>
                </a:solidFill>
                <a:cs typeface="B Nazanin" pitchFamily="2" charset="-78"/>
              </a:rPr>
              <a:t>پیش‌بینی‌های </a:t>
            </a:r>
            <a:r>
              <a:rPr lang="fa-IR" sz="2400" dirty="0">
                <a:solidFill>
                  <a:schemeClr val="tx2">
                    <a:lumMod val="50000"/>
                  </a:schemeClr>
                </a:solidFill>
                <a:cs typeface="B Nazanin" pitchFamily="2" charset="-78"/>
              </a:rPr>
              <a:t>لازم درخصوص نحوه پرداخت و امکان وام توسط </a:t>
            </a:r>
            <a:r>
              <a:rPr lang="fa-IR" sz="2400" dirty="0" smtClean="0">
                <a:solidFill>
                  <a:schemeClr val="tx2">
                    <a:lumMod val="50000"/>
                  </a:schemeClr>
                </a:solidFill>
                <a:cs typeface="B Nazanin" pitchFamily="2" charset="-78"/>
              </a:rPr>
              <a:t>پیمانکار، </a:t>
            </a:r>
            <a:r>
              <a:rPr lang="fa-IR" sz="2400" dirty="0">
                <a:solidFill>
                  <a:schemeClr val="tx2">
                    <a:lumMod val="50000"/>
                  </a:schemeClr>
                </a:solidFill>
                <a:cs typeface="B Nazanin" pitchFamily="2" charset="-78"/>
              </a:rPr>
              <a:t>برای جلوگیری </a:t>
            </a:r>
            <a:r>
              <a:rPr lang="fa-IR" sz="2400" dirty="0" smtClean="0">
                <a:solidFill>
                  <a:schemeClr val="tx2">
                    <a:lumMod val="50000"/>
                  </a:schemeClr>
                </a:solidFill>
                <a:cs typeface="B Nazanin" pitchFamily="2" charset="-78"/>
              </a:rPr>
              <a:t>از ایجاد </a:t>
            </a:r>
            <a:r>
              <a:rPr lang="fa-IR" sz="2400" dirty="0">
                <a:solidFill>
                  <a:schemeClr val="tx2">
                    <a:lumMod val="50000"/>
                  </a:schemeClr>
                </a:solidFill>
                <a:cs typeface="B Nazanin" pitchFamily="2" charset="-78"/>
              </a:rPr>
              <a:t>وقفه در </a:t>
            </a:r>
            <a:r>
              <a:rPr lang="fa-IR" sz="2400" dirty="0" smtClean="0">
                <a:solidFill>
                  <a:schemeClr val="tx2">
                    <a:lumMod val="50000"/>
                  </a:schemeClr>
                </a:solidFill>
                <a:cs typeface="B Nazanin" pitchFamily="2" charset="-78"/>
              </a:rPr>
              <a:t>کار صورت پذیرفته است.</a:t>
            </a:r>
            <a:endParaRPr lang="fa-IR" sz="2400" dirty="0">
              <a:solidFill>
                <a:schemeClr val="tx2">
                  <a:lumMod val="50000"/>
                </a:schemeClr>
              </a:solidFill>
              <a:cs typeface="B Nazanin" pitchFamily="2" charset="-78"/>
            </a:endParaRPr>
          </a:p>
          <a:p>
            <a:pPr marL="0" lvl="0" indent="0" algn="just" rtl="1">
              <a:buClr>
                <a:srgbClr val="A9A57C"/>
              </a:buClr>
              <a:buNone/>
            </a:pPr>
            <a:endParaRPr lang="en-US" dirty="0" smtClean="0">
              <a:solidFill>
                <a:schemeClr val="tx2">
                  <a:lumMod val="50000"/>
                </a:schemeClr>
              </a:solidFill>
              <a:cs typeface="B Nazanin" pitchFamily="2" charset="-78"/>
            </a:endParaRPr>
          </a:p>
          <a:p>
            <a:pPr marL="0" lvl="0" indent="0" algn="just" rtl="1" fontAlgn="base">
              <a:spcAft>
                <a:spcPts val="200"/>
              </a:spcAft>
              <a:buClrTx/>
              <a:buNone/>
            </a:pPr>
            <a:endParaRPr lang="en-US" sz="3600" kern="0" dirty="0">
              <a:solidFill>
                <a:schemeClr val="tx2">
                  <a:lumMod val="50000"/>
                </a:schemeClr>
              </a:solidFill>
              <a:latin typeface="Times New Roman"/>
              <a:cs typeface="B Nazanin" pitchFamily="2" charset="-78"/>
            </a:endParaRPr>
          </a:p>
          <a:p>
            <a:pPr algn="r" rtl="1">
              <a:spcAft>
                <a:spcPts val="300"/>
              </a:spcAft>
              <a:buFont typeface="Courier New" pitchFamily="49" charset="0"/>
              <a:buChar char="o"/>
            </a:pPr>
            <a:endParaRPr lang="en-US" sz="3600" dirty="0">
              <a:solidFill>
                <a:schemeClr val="tx2">
                  <a:lumMod val="50000"/>
                </a:schemeClr>
              </a:solidFill>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2050"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151358" y="110601"/>
            <a:ext cx="948979" cy="6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828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726" y="1484784"/>
            <a:ext cx="9240795" cy="4752528"/>
          </a:xfrm>
        </p:spPr>
        <p:txBody>
          <a:bodyPr>
            <a:noAutofit/>
          </a:bodyPr>
          <a:lstStyle/>
          <a:p>
            <a:pPr algn="just" rtl="1">
              <a:spcBef>
                <a:spcPts val="0"/>
              </a:spcBef>
              <a:spcAft>
                <a:spcPts val="800"/>
              </a:spcAft>
              <a:buFont typeface="Wingdings" pitchFamily="2" charset="2"/>
              <a:buChar char="q"/>
            </a:pPr>
            <a:r>
              <a:rPr lang="fa-IR" sz="2400" dirty="0">
                <a:solidFill>
                  <a:srgbClr val="1F497D">
                    <a:lumMod val="50000"/>
                  </a:srgbClr>
                </a:solidFill>
                <a:cs typeface="B Nazanin" panose="00000400000000000000" pitchFamily="2" charset="-78"/>
              </a:rPr>
              <a:t>تشکیل کارگروه بومی سازی </a:t>
            </a:r>
            <a:r>
              <a:rPr lang="en-US" sz="2400" dirty="0">
                <a:solidFill>
                  <a:srgbClr val="1F497D">
                    <a:lumMod val="50000"/>
                  </a:srgbClr>
                </a:solidFill>
                <a:latin typeface="Times New Roman" pitchFamily="18" charset="0"/>
                <a:cs typeface="Times New Roman" pitchFamily="18" charset="0"/>
              </a:rPr>
              <a:t>(LJWG)</a:t>
            </a:r>
            <a:r>
              <a:rPr lang="fa-IR" sz="2400" dirty="0">
                <a:solidFill>
                  <a:srgbClr val="1F497D">
                    <a:lumMod val="50000"/>
                  </a:srgbClr>
                </a:solidFill>
                <a:latin typeface="Times New Roman" pitchFamily="18" charset="0"/>
                <a:cs typeface="Times New Roman" pitchFamily="18" charset="0"/>
              </a:rPr>
              <a:t> </a:t>
            </a:r>
            <a:r>
              <a:rPr lang="en-US" sz="2400" dirty="0">
                <a:solidFill>
                  <a:srgbClr val="1F497D">
                    <a:lumMod val="50000"/>
                  </a:srgbClr>
                </a:solidFill>
                <a:latin typeface="Times New Roman" pitchFamily="18" charset="0"/>
                <a:cs typeface="Times New Roman" pitchFamily="18" charset="0"/>
              </a:rPr>
              <a:t> Localization Joint Working Group</a:t>
            </a:r>
            <a:r>
              <a:rPr lang="fa-IR" sz="2400" dirty="0">
                <a:solidFill>
                  <a:srgbClr val="1F497D">
                    <a:lumMod val="50000"/>
                  </a:srgbClr>
                </a:solidFill>
                <a:cs typeface="B Nazanin" panose="00000400000000000000" pitchFamily="2" charset="-78"/>
              </a:rPr>
              <a:t> باحضور نمایندگان پیمانکار برای ارزیابی سازندگان داخلی.</a:t>
            </a:r>
          </a:p>
          <a:p>
            <a:pPr lvl="0" algn="just" rtl="1">
              <a:spcBef>
                <a:spcPts val="0"/>
              </a:spcBef>
              <a:spcAft>
                <a:spcPts val="800"/>
              </a:spcAft>
              <a:buFont typeface="Wingdings" pitchFamily="2" charset="2"/>
              <a:buChar char="q"/>
            </a:pPr>
            <a:r>
              <a:rPr lang="fa-IR" sz="2400" dirty="0">
                <a:solidFill>
                  <a:srgbClr val="1F497D">
                    <a:lumMod val="50000"/>
                  </a:srgbClr>
                </a:solidFill>
                <a:cs typeface="B Nazanin" panose="00000400000000000000" pitchFamily="2" charset="-78"/>
              </a:rPr>
              <a:t>استقرار ارگان اصلی مواد در داخل کشور (پژوهشکده علوم و فنون هسته‌ای)؛</a:t>
            </a:r>
          </a:p>
          <a:p>
            <a:pPr lvl="0" algn="just" rtl="1">
              <a:spcBef>
                <a:spcPts val="0"/>
              </a:spcBef>
              <a:spcAft>
                <a:spcPts val="800"/>
              </a:spcAft>
              <a:buFont typeface="Wingdings" pitchFamily="2" charset="2"/>
              <a:buChar char="q"/>
            </a:pPr>
            <a:r>
              <a:rPr lang="fa-IR" sz="2400" dirty="0">
                <a:solidFill>
                  <a:srgbClr val="1F497D">
                    <a:lumMod val="50000"/>
                  </a:srgbClr>
                </a:solidFill>
                <a:cs typeface="B Nazanin" panose="00000400000000000000" pitchFamily="2" charset="-78"/>
              </a:rPr>
              <a:t>استقرار ارگان صدور گواهینامه برای صنایع مشارکت‌کننده در ساخت نیروگاه‌های هسته‌ای (مجموعه پژوهشکده سیستم‌ها)؛</a:t>
            </a:r>
          </a:p>
          <a:p>
            <a:pPr lvl="0" algn="just" rtl="1">
              <a:spcBef>
                <a:spcPts val="0"/>
              </a:spcBef>
              <a:spcAft>
                <a:spcPts val="800"/>
              </a:spcAft>
              <a:buFont typeface="Wingdings" pitchFamily="2" charset="2"/>
              <a:buChar char="q"/>
            </a:pPr>
            <a:r>
              <a:rPr lang="fa-IR" sz="2400" dirty="0">
                <a:solidFill>
                  <a:srgbClr val="1F497D">
                    <a:lumMod val="50000"/>
                  </a:srgbClr>
                </a:solidFill>
                <a:cs typeface="B Nazanin" panose="00000400000000000000" pitchFamily="2" charset="-78"/>
              </a:rPr>
              <a:t>استقرار ارگان صاحب صلاحیت </a:t>
            </a:r>
            <a:r>
              <a:rPr lang="fa-IR" sz="2400" dirty="0" smtClean="0">
                <a:solidFill>
                  <a:srgbClr val="1F497D">
                    <a:lumMod val="50000"/>
                  </a:srgbClr>
                </a:solidFill>
                <a:cs typeface="B Nazanin" panose="00000400000000000000" pitchFamily="2" charset="-78"/>
              </a:rPr>
              <a:t>کارفرما؛</a:t>
            </a:r>
            <a:endParaRPr lang="fa-IR" sz="2400" dirty="0">
              <a:solidFill>
                <a:srgbClr val="1F497D">
                  <a:lumMod val="50000"/>
                </a:srgbClr>
              </a:solidFill>
              <a:cs typeface="B Nazanin" panose="00000400000000000000" pitchFamily="2" charset="-78"/>
            </a:endParaRPr>
          </a:p>
          <a:p>
            <a:pPr lvl="0" algn="just" rtl="1">
              <a:spcBef>
                <a:spcPts val="0"/>
              </a:spcBef>
              <a:spcAft>
                <a:spcPts val="800"/>
              </a:spcAft>
              <a:buFont typeface="Wingdings" pitchFamily="2" charset="2"/>
              <a:buChar char="q"/>
            </a:pPr>
            <a:r>
              <a:rPr lang="fa-IR" sz="2400" dirty="0">
                <a:solidFill>
                  <a:srgbClr val="1F497D">
                    <a:lumMod val="50000"/>
                  </a:srgbClr>
                </a:solidFill>
                <a:cs typeface="B Nazanin" panose="00000400000000000000" pitchFamily="2" charset="-78"/>
              </a:rPr>
              <a:t>واگذاری تمامی فعالیت‌های مرحله اول احداث (خاک‌برداری، تسطیح، تحکیم بستر و ...) به پیمانکاران ایرانی؛</a:t>
            </a:r>
          </a:p>
          <a:p>
            <a:pPr lvl="0" algn="just" rtl="1">
              <a:spcBef>
                <a:spcPts val="0"/>
              </a:spcBef>
              <a:spcAft>
                <a:spcPts val="800"/>
              </a:spcAft>
              <a:buFont typeface="Wingdings" pitchFamily="2" charset="2"/>
              <a:buChar char="q"/>
            </a:pPr>
            <a:r>
              <a:rPr lang="fa-IR" sz="2400" dirty="0">
                <a:solidFill>
                  <a:srgbClr val="1F497D">
                    <a:lumMod val="50000"/>
                  </a:srgbClr>
                </a:solidFill>
                <a:cs typeface="B Nazanin" panose="00000400000000000000" pitchFamily="2" charset="-78"/>
              </a:rPr>
              <a:t>واگذاری ساخت درب‌های آب‌بندی (کلاس 3 و 4 ایمنی) به پیمانکاران داخلی؛</a:t>
            </a:r>
          </a:p>
          <a:p>
            <a:pPr algn="just" rtl="1">
              <a:spcBef>
                <a:spcPts val="0"/>
              </a:spcBef>
              <a:spcAft>
                <a:spcPts val="800"/>
              </a:spcAft>
              <a:buFont typeface="Wingdings" pitchFamily="2" charset="2"/>
              <a:buChar char="q"/>
            </a:pPr>
            <a:endParaRPr lang="en-US" dirty="0">
              <a:solidFill>
                <a:schemeClr val="tx2">
                  <a:lumMod val="50000"/>
                </a:schemeClr>
              </a:solidFill>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11"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bwMode="auto">
          <a:xfrm>
            <a:off x="825501" y="599177"/>
            <a:ext cx="81558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a:lstStyle>
          <a:p>
            <a:pPr marL="0" lvl="2" defTabSz="914400"/>
            <a:r>
              <a:rPr lang="fa-IR" sz="2400" b="1" dirty="0" smtClean="0">
                <a:solidFill>
                  <a:prstClr val="black"/>
                </a:solidFill>
                <a:effectLst>
                  <a:outerShdw blurRad="38100" dist="38100" dir="2700000" algn="tl">
                    <a:srgbClr val="000000">
                      <a:alpha val="43137"/>
                    </a:srgbClr>
                  </a:outerShdw>
                </a:effectLst>
                <a:cs typeface="B Nazanin" pitchFamily="2" charset="-78"/>
              </a:rPr>
              <a:t>اقدامات </a:t>
            </a:r>
            <a:r>
              <a:rPr lang="fa-IR" sz="2400" b="1" dirty="0">
                <a:solidFill>
                  <a:prstClr val="black"/>
                </a:solidFill>
                <a:effectLst>
                  <a:outerShdw blurRad="38100" dist="38100" dir="2700000" algn="tl">
                    <a:srgbClr val="000000">
                      <a:alpha val="43137"/>
                    </a:srgbClr>
                  </a:outerShdw>
                </a:effectLst>
                <a:cs typeface="B Nazanin" pitchFamily="2" charset="-78"/>
              </a:rPr>
              <a:t>انجام شده در خصوص مشارکت صنایع داخلی</a:t>
            </a:r>
          </a:p>
        </p:txBody>
      </p:sp>
    </p:spTree>
    <p:extLst>
      <p:ext uri="{BB962C8B-B14F-4D97-AF65-F5344CB8AC3E}">
        <p14:creationId xmlns:p14="http://schemas.microsoft.com/office/powerpoint/2010/main" val="21096472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726" y="1484784"/>
            <a:ext cx="9240795" cy="5184576"/>
          </a:xfrm>
        </p:spPr>
        <p:txBody>
          <a:bodyPr>
            <a:noAutofit/>
          </a:bodyPr>
          <a:lstStyle/>
          <a:p>
            <a:pPr algn="just" rtl="1">
              <a:spcBef>
                <a:spcPts val="0"/>
              </a:spcBef>
              <a:spcAft>
                <a:spcPts val="800"/>
              </a:spcAft>
              <a:buFont typeface="Wingdings" pitchFamily="2" charset="2"/>
              <a:buChar char="q"/>
            </a:pPr>
            <a:r>
              <a:rPr lang="fa-IR" sz="2400" dirty="0" smtClean="0">
                <a:solidFill>
                  <a:schemeClr val="tx2">
                    <a:lumMod val="50000"/>
                  </a:schemeClr>
                </a:solidFill>
                <a:cs typeface="B Nazanin" panose="00000400000000000000" pitchFamily="2" charset="-78"/>
              </a:rPr>
              <a:t>ساخت دریچه ورود تجهیزات راکتور - شرکت آذرآب؛</a:t>
            </a:r>
          </a:p>
          <a:p>
            <a:pPr algn="just" rtl="1">
              <a:spcBef>
                <a:spcPts val="0"/>
              </a:spcBef>
              <a:spcAft>
                <a:spcPts val="800"/>
              </a:spcAft>
              <a:buFont typeface="Wingdings" pitchFamily="2" charset="2"/>
              <a:buChar char="q"/>
            </a:pPr>
            <a:r>
              <a:rPr lang="fa-IR" sz="2400" dirty="0" smtClean="0">
                <a:solidFill>
                  <a:schemeClr val="tx2">
                    <a:lumMod val="50000"/>
                  </a:schemeClr>
                </a:solidFill>
                <a:cs typeface="B Nazanin" panose="00000400000000000000" pitchFamily="2" charset="-78"/>
              </a:rPr>
              <a:t>ساخت بزرگترین جرثقیل دایمی نیروگاه (معادل 440 تن ) - پیمانکار ایرانی؛</a:t>
            </a:r>
          </a:p>
          <a:p>
            <a:pPr algn="just" rtl="1">
              <a:spcBef>
                <a:spcPts val="0"/>
              </a:spcBef>
              <a:spcAft>
                <a:spcPts val="800"/>
              </a:spcAft>
              <a:buFont typeface="Wingdings" pitchFamily="2" charset="2"/>
              <a:buChar char="q"/>
            </a:pPr>
            <a:r>
              <a:rPr lang="fa-IR" sz="2400" dirty="0" smtClean="0">
                <a:solidFill>
                  <a:schemeClr val="tx2">
                    <a:lumMod val="50000"/>
                  </a:schemeClr>
                </a:solidFill>
                <a:cs typeface="B Nazanin" panose="00000400000000000000" pitchFamily="2" charset="-78"/>
              </a:rPr>
              <a:t>ساخت دریچه نفوذی میله‌ای محفظه راکتور - شرکت تسا؛</a:t>
            </a:r>
          </a:p>
          <a:p>
            <a:pPr algn="just" rtl="1">
              <a:spcBef>
                <a:spcPts val="0"/>
              </a:spcBef>
              <a:spcAft>
                <a:spcPts val="800"/>
              </a:spcAft>
              <a:buFont typeface="Wingdings" pitchFamily="2" charset="2"/>
              <a:buChar char="q"/>
            </a:pPr>
            <a:r>
              <a:rPr lang="fa-IR" sz="2400" dirty="0" smtClean="0">
                <a:solidFill>
                  <a:schemeClr val="tx2">
                    <a:lumMod val="50000"/>
                  </a:schemeClr>
                </a:solidFill>
                <a:cs typeface="B Nazanin" panose="00000400000000000000" pitchFamily="2" charset="-78"/>
              </a:rPr>
              <a:t>ساخت </a:t>
            </a:r>
            <a:r>
              <a:rPr lang="fa-IR" sz="2400" dirty="0">
                <a:solidFill>
                  <a:schemeClr val="tx2">
                    <a:lumMod val="50000"/>
                  </a:schemeClr>
                </a:solidFill>
                <a:cs typeface="B Nazanin" panose="00000400000000000000" pitchFamily="2" charset="-78"/>
              </a:rPr>
              <a:t>دریچه نفوذی </a:t>
            </a:r>
            <a:r>
              <a:rPr lang="fa-IR" sz="2400" dirty="0" smtClean="0">
                <a:solidFill>
                  <a:schemeClr val="tx2">
                    <a:lumMod val="50000"/>
                  </a:schemeClr>
                </a:solidFill>
                <a:cs typeface="B Nazanin" panose="00000400000000000000" pitchFamily="2" charset="-78"/>
              </a:rPr>
              <a:t>کابل محفظه </a:t>
            </a:r>
            <a:r>
              <a:rPr lang="fa-IR" sz="2400" dirty="0">
                <a:solidFill>
                  <a:schemeClr val="tx2">
                    <a:lumMod val="50000"/>
                  </a:schemeClr>
                </a:solidFill>
                <a:cs typeface="B Nazanin" panose="00000400000000000000" pitchFamily="2" charset="-78"/>
              </a:rPr>
              <a:t>راکتور </a:t>
            </a:r>
            <a:r>
              <a:rPr lang="fa-IR" sz="2400" dirty="0" smtClean="0">
                <a:solidFill>
                  <a:schemeClr val="tx2">
                    <a:lumMod val="50000"/>
                  </a:schemeClr>
                </a:solidFill>
                <a:cs typeface="B Nazanin" panose="00000400000000000000" pitchFamily="2" charset="-78"/>
              </a:rPr>
              <a:t>- شرکت مسنا؛</a:t>
            </a:r>
          </a:p>
          <a:p>
            <a:pPr algn="just" rtl="1">
              <a:spcBef>
                <a:spcPts val="0"/>
              </a:spcBef>
              <a:spcAft>
                <a:spcPts val="800"/>
              </a:spcAft>
              <a:buFont typeface="Wingdings" pitchFamily="2" charset="2"/>
              <a:buChar char="q"/>
            </a:pPr>
            <a:r>
              <a:rPr lang="fa-IR" sz="2400" dirty="0" smtClean="0">
                <a:solidFill>
                  <a:schemeClr val="tx2">
                    <a:lumMod val="50000"/>
                  </a:schemeClr>
                </a:solidFill>
                <a:cs typeface="B Nazanin" panose="00000400000000000000" pitchFamily="2" charset="-78"/>
              </a:rPr>
              <a:t>ساخت </a:t>
            </a:r>
            <a:r>
              <a:rPr lang="fa-IR" sz="2400" dirty="0">
                <a:solidFill>
                  <a:schemeClr val="tx2">
                    <a:lumMod val="50000"/>
                  </a:schemeClr>
                </a:solidFill>
                <a:cs typeface="B Nazanin" panose="00000400000000000000" pitchFamily="2" charset="-78"/>
              </a:rPr>
              <a:t>دریچه نفوذی میله‌ای محفظه راکتور </a:t>
            </a:r>
            <a:r>
              <a:rPr lang="fa-IR" sz="2400" dirty="0" smtClean="0">
                <a:solidFill>
                  <a:schemeClr val="tx2">
                    <a:lumMod val="50000"/>
                  </a:schemeClr>
                </a:solidFill>
                <a:cs typeface="B Nazanin" panose="00000400000000000000" pitchFamily="2" charset="-78"/>
              </a:rPr>
              <a:t>- شرکت </a:t>
            </a:r>
            <a:r>
              <a:rPr lang="fa-IR" sz="2400" dirty="0">
                <a:solidFill>
                  <a:schemeClr val="tx2">
                    <a:lumMod val="50000"/>
                  </a:schemeClr>
                </a:solidFill>
                <a:cs typeface="B Nazanin" panose="00000400000000000000" pitchFamily="2" charset="-78"/>
              </a:rPr>
              <a:t>تسا</a:t>
            </a:r>
            <a:r>
              <a:rPr lang="fa-IR" sz="2400" dirty="0" smtClean="0">
                <a:solidFill>
                  <a:schemeClr val="tx2">
                    <a:lumMod val="50000"/>
                  </a:schemeClr>
                </a:solidFill>
                <a:cs typeface="B Nazanin" panose="00000400000000000000" pitchFamily="2" charset="-78"/>
              </a:rPr>
              <a:t>؛</a:t>
            </a:r>
          </a:p>
          <a:p>
            <a:pPr algn="just" rtl="1">
              <a:spcBef>
                <a:spcPts val="0"/>
              </a:spcBef>
              <a:spcAft>
                <a:spcPts val="800"/>
              </a:spcAft>
              <a:buFont typeface="Wingdings" pitchFamily="2" charset="2"/>
              <a:buChar char="q"/>
            </a:pPr>
            <a:r>
              <a:rPr lang="fa-IR" sz="2400" dirty="0" smtClean="0">
                <a:solidFill>
                  <a:schemeClr val="tx2">
                    <a:lumMod val="50000"/>
                  </a:schemeClr>
                </a:solidFill>
                <a:cs typeface="B Nazanin" panose="00000400000000000000" pitchFamily="2" charset="-78"/>
              </a:rPr>
              <a:t>ساخت مبدل‌های حرارتی صفحه‌ای - پیمانکار ایرانی؛</a:t>
            </a:r>
          </a:p>
          <a:p>
            <a:pPr algn="just" rtl="1">
              <a:spcBef>
                <a:spcPts val="0"/>
              </a:spcBef>
              <a:spcAft>
                <a:spcPts val="800"/>
              </a:spcAft>
              <a:buFont typeface="Wingdings" pitchFamily="2" charset="2"/>
              <a:buChar char="q"/>
            </a:pPr>
            <a:r>
              <a:rPr lang="fa-IR" sz="2400" dirty="0" smtClean="0">
                <a:solidFill>
                  <a:schemeClr val="tx2">
                    <a:lumMod val="50000"/>
                  </a:schemeClr>
                </a:solidFill>
                <a:cs typeface="B Nazanin" panose="00000400000000000000" pitchFamily="2" charset="-78"/>
              </a:rPr>
              <a:t>ساخت مخازن خنک‌کننده اضطراری مرحله سوم - شرکت آذرآب؛</a:t>
            </a:r>
          </a:p>
          <a:p>
            <a:pPr algn="just" rtl="1">
              <a:spcBef>
                <a:spcPts val="0"/>
              </a:spcBef>
              <a:spcAft>
                <a:spcPts val="800"/>
              </a:spcAft>
              <a:buFont typeface="Wingdings" pitchFamily="2" charset="2"/>
              <a:buChar char="q"/>
            </a:pPr>
            <a:r>
              <a:rPr lang="fa-IR" sz="2400" dirty="0" smtClean="0">
                <a:solidFill>
                  <a:schemeClr val="tx2">
                    <a:lumMod val="50000"/>
                  </a:schemeClr>
                </a:solidFill>
                <a:cs typeface="B Nazanin" panose="00000400000000000000" pitchFamily="2" charset="-78"/>
              </a:rPr>
              <a:t>ساخت سیستم‌های تهویه و برخی از شیرآلات - پیمانکاران ایرانی.</a:t>
            </a: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smtClean="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smtClean="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smtClean="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en-US" dirty="0">
              <a:solidFill>
                <a:schemeClr val="tx2">
                  <a:lumMod val="50000"/>
                </a:schemeClr>
              </a:solidFill>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11"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bwMode="auto">
          <a:xfrm>
            <a:off x="662525" y="654968"/>
            <a:ext cx="849598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a:lstStyle>
          <a:p>
            <a:pPr marL="0" lvl="2" defTabSz="914400"/>
            <a:r>
              <a:rPr lang="fa-IR" sz="2400" b="1" dirty="0" smtClean="0">
                <a:solidFill>
                  <a:prstClr val="black"/>
                </a:solidFill>
                <a:effectLst>
                  <a:outerShdw blurRad="38100" dist="38100" dir="2700000" algn="tl">
                    <a:srgbClr val="000000">
                      <a:alpha val="43137"/>
                    </a:srgbClr>
                  </a:outerShdw>
                </a:effectLst>
                <a:cs typeface="B Nazanin" pitchFamily="2" charset="-78"/>
              </a:rPr>
              <a:t>اقدامات </a:t>
            </a:r>
            <a:r>
              <a:rPr lang="fa-IR" sz="2400" b="1" dirty="0">
                <a:solidFill>
                  <a:prstClr val="black"/>
                </a:solidFill>
                <a:effectLst>
                  <a:outerShdw blurRad="38100" dist="38100" dir="2700000" algn="tl">
                    <a:srgbClr val="000000">
                      <a:alpha val="43137"/>
                    </a:srgbClr>
                  </a:outerShdw>
                </a:effectLst>
                <a:cs typeface="B Nazanin" pitchFamily="2" charset="-78"/>
              </a:rPr>
              <a:t>انجام شده در خصوص مشارکت صنایع </a:t>
            </a:r>
            <a:r>
              <a:rPr lang="fa-IR" sz="2400" b="1" dirty="0" smtClean="0">
                <a:solidFill>
                  <a:prstClr val="black"/>
                </a:solidFill>
                <a:effectLst>
                  <a:outerShdw blurRad="38100" dist="38100" dir="2700000" algn="tl">
                    <a:srgbClr val="000000">
                      <a:alpha val="43137"/>
                    </a:srgbClr>
                  </a:outerShdw>
                </a:effectLst>
                <a:cs typeface="B Nazanin" pitchFamily="2" charset="-78"/>
              </a:rPr>
              <a:t>داخلی (تجهیزات)</a:t>
            </a:r>
            <a:endParaRPr lang="fa-IR" sz="2400" b="1" dirty="0">
              <a:solidFill>
                <a:prstClr val="black"/>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757468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4688" y="260648"/>
            <a:ext cx="5577069" cy="338554"/>
          </a:xfrm>
          <a:prstGeom prst="rect">
            <a:avLst/>
          </a:prstGeom>
        </p:spPr>
        <p:txBody>
          <a:bodyPr wrap="square">
            <a:spAutoFit/>
          </a:bodyPr>
          <a:lstStyle/>
          <a:p>
            <a:pPr marL="666750" lvl="2"/>
            <a:r>
              <a:rPr lang="fa-IR" sz="1600" dirty="0" smtClean="0">
                <a:cs typeface="B Titr" pitchFamily="2" charset="-78"/>
              </a:rPr>
              <a:t>طراحی و احداث </a:t>
            </a:r>
            <a:r>
              <a:rPr lang="fa-IR" sz="1600" dirty="0">
                <a:cs typeface="B Titr" pitchFamily="2" charset="-78"/>
              </a:rPr>
              <a:t>واحد‌هاي </a:t>
            </a:r>
            <a:r>
              <a:rPr lang="fa-IR" sz="1600" dirty="0" smtClean="0">
                <a:cs typeface="B Titr" pitchFamily="2" charset="-78"/>
              </a:rPr>
              <a:t>2 و3 نيروگاه </a:t>
            </a:r>
            <a:r>
              <a:rPr lang="fa-IR" sz="1600" dirty="0">
                <a:cs typeface="B Titr" pitchFamily="2" charset="-78"/>
              </a:rPr>
              <a:t>اتمي بوشهر  </a:t>
            </a:r>
          </a:p>
        </p:txBody>
      </p:sp>
      <p:cxnSp>
        <p:nvCxnSpPr>
          <p:cNvPr id="7" name="Straight Connector 6"/>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0" name="Picture 9" descr="NPPD.jpg"/>
          <p:cNvPicPr>
            <a:picLocks noChangeAspect="1"/>
          </p:cNvPicPr>
          <p:nvPr/>
        </p:nvPicPr>
        <p:blipFill>
          <a:blip r:embed="rId2" cstate="print"/>
          <a:stretch>
            <a:fillRect/>
          </a:stretch>
        </p:blipFill>
        <p:spPr>
          <a:xfrm>
            <a:off x="312036" y="173985"/>
            <a:ext cx="1130575" cy="653671"/>
          </a:xfrm>
          <a:prstGeom prst="rect">
            <a:avLst/>
          </a:prstGeom>
        </p:spPr>
      </p:pic>
      <p:sp>
        <p:nvSpPr>
          <p:cNvPr id="3" name="TextBox 2"/>
          <p:cNvSpPr txBox="1"/>
          <p:nvPr/>
        </p:nvSpPr>
        <p:spPr>
          <a:xfrm>
            <a:off x="325702" y="973162"/>
            <a:ext cx="1740977" cy="369332"/>
          </a:xfrm>
          <a:prstGeom prst="rect">
            <a:avLst/>
          </a:prstGeom>
          <a:noFill/>
        </p:spPr>
        <p:txBody>
          <a:bodyPr wrap="square" rtlCol="1">
            <a:spAutoFit/>
          </a:bodyPr>
          <a:lstStyle/>
          <a:p>
            <a:r>
              <a:rPr lang="fa-IR" dirty="0" smtClean="0">
                <a:solidFill>
                  <a:schemeClr val="bg2"/>
                </a:solidFill>
                <a:cs typeface="B Titr" pitchFamily="2" charset="-78"/>
              </a:rPr>
              <a:t>1399/12/24</a:t>
            </a:r>
            <a:endParaRPr lang="fa-IR" dirty="0">
              <a:solidFill>
                <a:schemeClr val="bg2"/>
              </a:solidFill>
              <a:cs typeface="B Titr"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27802"/>
            <a:ext cx="9648317" cy="603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928" y="1700808"/>
            <a:ext cx="408250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150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4688" y="260648"/>
            <a:ext cx="5577069" cy="338554"/>
          </a:xfrm>
          <a:prstGeom prst="rect">
            <a:avLst/>
          </a:prstGeom>
        </p:spPr>
        <p:txBody>
          <a:bodyPr wrap="square">
            <a:spAutoFit/>
          </a:bodyPr>
          <a:lstStyle/>
          <a:p>
            <a:pPr marL="666750" lvl="2"/>
            <a:r>
              <a:rPr lang="fa-IR" sz="1600" dirty="0" smtClean="0">
                <a:cs typeface="B Titr" pitchFamily="2" charset="-78"/>
              </a:rPr>
              <a:t>طراحی و احداث </a:t>
            </a:r>
            <a:r>
              <a:rPr lang="fa-IR" sz="1600" dirty="0">
                <a:cs typeface="B Titr" pitchFamily="2" charset="-78"/>
              </a:rPr>
              <a:t>واحد‌هاي </a:t>
            </a:r>
            <a:r>
              <a:rPr lang="fa-IR" sz="1600" dirty="0" smtClean="0">
                <a:cs typeface="B Titr" pitchFamily="2" charset="-78"/>
              </a:rPr>
              <a:t>2 و3 نيروگاه </a:t>
            </a:r>
            <a:r>
              <a:rPr lang="fa-IR" sz="1600" dirty="0">
                <a:cs typeface="B Titr" pitchFamily="2" charset="-78"/>
              </a:rPr>
              <a:t>اتمي بوشهر  </a:t>
            </a:r>
          </a:p>
        </p:txBody>
      </p:sp>
      <p:cxnSp>
        <p:nvCxnSpPr>
          <p:cNvPr id="7" name="Straight Connector 6"/>
          <p:cNvCxnSpPr/>
          <p:nvPr/>
        </p:nvCxnSpPr>
        <p:spPr>
          <a:xfrm>
            <a:off x="1442610" y="739114"/>
            <a:ext cx="7971290"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0" name="Picture 9" descr="NPPD.jpg"/>
          <p:cNvPicPr>
            <a:picLocks noChangeAspect="1"/>
          </p:cNvPicPr>
          <p:nvPr/>
        </p:nvPicPr>
        <p:blipFill>
          <a:blip r:embed="rId2" cstate="print"/>
          <a:stretch>
            <a:fillRect/>
          </a:stretch>
        </p:blipFill>
        <p:spPr>
          <a:xfrm>
            <a:off x="312036" y="173985"/>
            <a:ext cx="1130575" cy="653671"/>
          </a:xfrm>
          <a:prstGeom prst="rect">
            <a:avLst/>
          </a:prstGeom>
        </p:spPr>
      </p:pic>
      <p:sp>
        <p:nvSpPr>
          <p:cNvPr id="3" name="TextBox 2"/>
          <p:cNvSpPr txBox="1"/>
          <p:nvPr/>
        </p:nvSpPr>
        <p:spPr>
          <a:xfrm>
            <a:off x="325702" y="973162"/>
            <a:ext cx="1740977" cy="369332"/>
          </a:xfrm>
          <a:prstGeom prst="rect">
            <a:avLst/>
          </a:prstGeom>
          <a:noFill/>
        </p:spPr>
        <p:txBody>
          <a:bodyPr wrap="square" rtlCol="1">
            <a:spAutoFit/>
          </a:bodyPr>
          <a:lstStyle/>
          <a:p>
            <a:r>
              <a:rPr lang="fa-IR" dirty="0" smtClean="0">
                <a:solidFill>
                  <a:schemeClr val="bg2"/>
                </a:solidFill>
                <a:cs typeface="B Titr" pitchFamily="2" charset="-78"/>
              </a:rPr>
              <a:t>1399/12/24</a:t>
            </a:r>
            <a:endParaRPr lang="fa-IR" dirty="0">
              <a:solidFill>
                <a:schemeClr val="bg2"/>
              </a:solidFill>
              <a:cs typeface="B Titr" pitchFamily="2" charset="-78"/>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224808" y="1157828"/>
            <a:ext cx="3810000" cy="2590800"/>
          </a:xfrm>
          <a:prstGeom prst="rect">
            <a:avLst/>
          </a:prstGeom>
          <a:noFill/>
          <a:ln>
            <a:noFill/>
          </a:ln>
        </p:spPr>
      </p:pic>
      <p:grpSp>
        <p:nvGrpSpPr>
          <p:cNvPr id="4" name="Group 3"/>
          <p:cNvGrpSpPr/>
          <p:nvPr/>
        </p:nvGrpSpPr>
        <p:grpSpPr>
          <a:xfrm>
            <a:off x="325702" y="3598798"/>
            <a:ext cx="9307818" cy="2878202"/>
            <a:chOff x="325702" y="3598798"/>
            <a:chExt cx="9307818" cy="2878202"/>
          </a:xfrm>
        </p:grpSpPr>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507105" y="4067174"/>
              <a:ext cx="4696849" cy="2409826"/>
            </a:xfrm>
            <a:prstGeom prst="rect">
              <a:avLst/>
            </a:prstGeom>
            <a:noFill/>
            <a:ln>
              <a:noFill/>
            </a:ln>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957635"/>
              <a:ext cx="3962400" cy="2443163"/>
            </a:xfrm>
            <a:prstGeom prst="rect">
              <a:avLst/>
            </a:prstGeom>
            <a:noFill/>
            <a:ln>
              <a:noFill/>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8256" y="3598798"/>
              <a:ext cx="4205264" cy="256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702" y="3598798"/>
              <a:ext cx="4915329" cy="253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627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6D7225F-9A0F-4BF6-BAEA-3C0A62EDD0F3}" type="slidenum">
              <a:rPr lang="fa-IR" smtClean="0"/>
              <a:pPr/>
              <a:t>5</a:t>
            </a:fld>
            <a:endParaRPr lang="fa-IR"/>
          </a:p>
        </p:txBody>
      </p:sp>
      <p:sp>
        <p:nvSpPr>
          <p:cNvPr id="3073" name="Rectangle 1"/>
          <p:cNvSpPr>
            <a:spLocks noChangeArrowheads="1"/>
          </p:cNvSpPr>
          <p:nvPr/>
        </p:nvSpPr>
        <p:spPr bwMode="auto">
          <a:xfrm>
            <a:off x="232139" y="523917"/>
            <a:ext cx="9441722" cy="5781060"/>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spAutoFit/>
          </a:bodyPr>
          <a:lstStyle/>
          <a:p>
            <a:pPr algn="ctr" fontAlgn="base">
              <a:lnSpc>
                <a:spcPct val="150000"/>
              </a:lnSpc>
              <a:spcBef>
                <a:spcPct val="0"/>
              </a:spcBef>
              <a:spcAft>
                <a:spcPts val="600"/>
              </a:spcAft>
              <a:buClr>
                <a:schemeClr val="tx2"/>
              </a:buClr>
              <a:buSzPct val="125000"/>
              <a:tabLst>
                <a:tab pos="93663" algn="l"/>
                <a:tab pos="271463" algn="l"/>
              </a:tabLst>
            </a:pPr>
            <a:r>
              <a:rPr lang="ar-SA" sz="2200" b="1" dirty="0">
                <a:solidFill>
                  <a:schemeClr val="tx2"/>
                </a:solidFill>
                <a:ea typeface="Calibri"/>
                <a:cs typeface="B Titr" pitchFamily="2" charset="-78"/>
              </a:rPr>
              <a:t>تاريخچه شركت </a:t>
            </a:r>
            <a:r>
              <a:rPr lang="fa-IR" sz="2200" b="1" dirty="0">
                <a:solidFill>
                  <a:schemeClr val="tx2"/>
                </a:solidFill>
                <a:ea typeface="Calibri"/>
                <a:cs typeface="B Titr" pitchFamily="2" charset="-78"/>
              </a:rPr>
              <a:t>مادرتخصصي </a:t>
            </a:r>
            <a:r>
              <a:rPr lang="ar-SA" sz="2200" b="1" dirty="0">
                <a:solidFill>
                  <a:schemeClr val="tx2"/>
                </a:solidFill>
                <a:ea typeface="Calibri"/>
                <a:cs typeface="B Titr" pitchFamily="2" charset="-78"/>
              </a:rPr>
              <a:t>توليد و توسعه انرژي اتمي ايران</a:t>
            </a:r>
            <a:endParaRPr lang="fa-IR" sz="2200" b="1" dirty="0">
              <a:solidFill>
                <a:schemeClr val="tx2"/>
              </a:solidFill>
              <a:ea typeface="Calibri"/>
              <a:cs typeface="B Titr" pitchFamily="2" charset="-78"/>
            </a:endParaRPr>
          </a:p>
          <a:p>
            <a:pPr algn="ctr" eaLnBrk="0" fontAlgn="base" hangingPunct="0">
              <a:spcBef>
                <a:spcPct val="0"/>
              </a:spcBef>
              <a:spcAft>
                <a:spcPct val="0"/>
              </a:spcAft>
              <a:buClr>
                <a:schemeClr val="tx2"/>
              </a:buClr>
              <a:buSzPct val="125000"/>
              <a:tabLst>
                <a:tab pos="358734" algn="l"/>
              </a:tabLst>
            </a:pPr>
            <a:endParaRPr lang="en-US" sz="2300" u="sng" dirty="0">
              <a:solidFill>
                <a:srgbClr val="5EDEE4"/>
              </a:solidFill>
              <a:latin typeface="Arial" pitchFamily="34" charset="0"/>
              <a:cs typeface="B Zar" pitchFamily="2" charset="-78"/>
            </a:endParaRPr>
          </a:p>
          <a:p>
            <a:pPr algn="justLow" eaLnBrk="0" fontAlgn="base" hangingPunct="0">
              <a:lnSpc>
                <a:spcPts val="4199"/>
              </a:lnSpc>
              <a:spcBef>
                <a:spcPct val="0"/>
              </a:spcBef>
              <a:spcAft>
                <a:spcPct val="0"/>
              </a:spcAft>
              <a:tabLst>
                <a:tab pos="358734" algn="l"/>
              </a:tabLst>
            </a:pPr>
            <a:r>
              <a:rPr lang="ar-SA" sz="3100" dirty="0">
                <a:latin typeface="Arial" pitchFamily="34" charset="0"/>
                <a:ea typeface="Times New Roman" pitchFamily="18" charset="0"/>
                <a:cs typeface="B Mitra" pitchFamily="2" charset="-78"/>
              </a:rPr>
              <a:t>در سال 1382</a:t>
            </a:r>
            <a:r>
              <a:rPr lang="fa-IR" sz="3100" dirty="0">
                <a:latin typeface="Arial" pitchFamily="34" charset="0"/>
                <a:ea typeface="Times New Roman" pitchFamily="18" charset="0"/>
                <a:cs typeface="B Mitra" pitchFamily="2" charset="-78"/>
              </a:rPr>
              <a:t> </a:t>
            </a:r>
            <a:r>
              <a:rPr lang="ar-SA" sz="3100" dirty="0">
                <a:latin typeface="Arial" pitchFamily="34" charset="0"/>
                <a:ea typeface="Times New Roman" pitchFamily="18" charset="0"/>
                <a:cs typeface="B Mitra" pitchFamily="2" charset="-78"/>
              </a:rPr>
              <a:t>و براساس مصوبه شوراي عالي اداري</a:t>
            </a:r>
            <a:r>
              <a:rPr lang="fa-IR" sz="3100" dirty="0">
                <a:latin typeface="Arial" pitchFamily="34" charset="0"/>
                <a:ea typeface="Times New Roman" pitchFamily="18" charset="0"/>
                <a:cs typeface="B Mitra" pitchFamily="2" charset="-78"/>
              </a:rPr>
              <a:t>،</a:t>
            </a:r>
            <a:r>
              <a:rPr lang="ar-SA" sz="3100" dirty="0">
                <a:latin typeface="Arial" pitchFamily="34" charset="0"/>
                <a:ea typeface="Times New Roman" pitchFamily="18" charset="0"/>
                <a:cs typeface="B Mitra" pitchFamily="2" charset="-78"/>
              </a:rPr>
              <a:t> وظايف و </a:t>
            </a:r>
            <a:r>
              <a:rPr lang="ar-SA" sz="3100" dirty="0" smtClean="0">
                <a:latin typeface="Arial" pitchFamily="34" charset="0"/>
                <a:ea typeface="Times New Roman" pitchFamily="18" charset="0"/>
                <a:cs typeface="B Mitra" pitchFamily="2" charset="-78"/>
              </a:rPr>
              <a:t>م</a:t>
            </a:r>
            <a:r>
              <a:rPr lang="fa-IR" sz="3100" dirty="0" smtClean="0">
                <a:latin typeface="Arial" pitchFamily="34" charset="0"/>
                <a:ea typeface="Times New Roman" pitchFamily="18" charset="0"/>
                <a:cs typeface="B Mitra" pitchFamily="2" charset="-78"/>
              </a:rPr>
              <a:t>أ</a:t>
            </a:r>
            <a:r>
              <a:rPr lang="ar-SA" sz="3100" dirty="0" smtClean="0">
                <a:latin typeface="Arial" pitchFamily="34" charset="0"/>
                <a:ea typeface="Times New Roman" pitchFamily="18" charset="0"/>
                <a:cs typeface="B Mitra" pitchFamily="2" charset="-78"/>
              </a:rPr>
              <a:t>موريت</a:t>
            </a:r>
            <a:r>
              <a:rPr lang="fa-IR" sz="3100" dirty="0">
                <a:latin typeface="Arial" pitchFamily="34" charset="0"/>
                <a:ea typeface="Times New Roman" pitchFamily="18" charset="0"/>
                <a:cs typeface="B Mitra" pitchFamily="2" charset="-78"/>
              </a:rPr>
              <a:t>‌</a:t>
            </a:r>
            <a:r>
              <a:rPr lang="ar-SA" sz="3100" dirty="0">
                <a:latin typeface="Arial" pitchFamily="34" charset="0"/>
                <a:ea typeface="Times New Roman" pitchFamily="18" charset="0"/>
                <a:cs typeface="B Mitra" pitchFamily="2" charset="-78"/>
              </a:rPr>
              <a:t>هاي </a:t>
            </a:r>
            <a:r>
              <a:rPr lang="ar-SA" sz="3100" dirty="0">
                <a:solidFill>
                  <a:srgbClr val="150C90"/>
                </a:solidFill>
                <a:latin typeface="Arial" pitchFamily="34" charset="0"/>
                <a:ea typeface="Times New Roman" pitchFamily="18" charset="0"/>
                <a:cs typeface="B Mitra" pitchFamily="2" charset="-78"/>
              </a:rPr>
              <a:t>معاونت نيروگاه</a:t>
            </a:r>
            <a:r>
              <a:rPr lang="fa-IR" sz="3100" dirty="0">
                <a:solidFill>
                  <a:srgbClr val="150C90"/>
                </a:solidFill>
                <a:latin typeface="Arial" pitchFamily="34" charset="0"/>
                <a:ea typeface="Times New Roman" pitchFamily="18" charset="0"/>
                <a:cs typeface="B Mitra" pitchFamily="2" charset="-78"/>
              </a:rPr>
              <a:t>‌</a:t>
            </a:r>
            <a:r>
              <a:rPr lang="ar-SA" sz="3100" dirty="0">
                <a:solidFill>
                  <a:srgbClr val="150C90"/>
                </a:solidFill>
                <a:latin typeface="Arial" pitchFamily="34" charset="0"/>
                <a:ea typeface="Times New Roman" pitchFamily="18" charset="0"/>
                <a:cs typeface="B Mitra" pitchFamily="2" charset="-78"/>
              </a:rPr>
              <a:t>هاي سازمان انرژي اتمي ايران </a:t>
            </a:r>
            <a:r>
              <a:rPr lang="ar-SA" sz="3100" dirty="0">
                <a:latin typeface="Arial" pitchFamily="34" charset="0"/>
                <a:ea typeface="Times New Roman" pitchFamily="18" charset="0"/>
                <a:cs typeface="B Mitra" pitchFamily="2" charset="-78"/>
              </a:rPr>
              <a:t>به شركت توان</a:t>
            </a:r>
            <a:r>
              <a:rPr lang="fa-IR" sz="3100" dirty="0">
                <a:latin typeface="Arial" pitchFamily="34" charset="0"/>
                <a:ea typeface="Times New Roman" pitchFamily="18" charset="0"/>
                <a:cs typeface="B Mitra" pitchFamily="2" charset="-78"/>
              </a:rPr>
              <a:t>‌</a:t>
            </a:r>
            <a:r>
              <a:rPr lang="ar-SA" sz="3100" dirty="0">
                <a:latin typeface="Arial" pitchFamily="34" charset="0"/>
                <a:ea typeface="Times New Roman" pitchFamily="18" charset="0"/>
                <a:cs typeface="B Mitra" pitchFamily="2" charset="-78"/>
              </a:rPr>
              <a:t>گستر منتقل</a:t>
            </a:r>
            <a:r>
              <a:rPr lang="fa-IR" sz="3100" dirty="0">
                <a:latin typeface="Arial" pitchFamily="34" charset="0"/>
                <a:ea typeface="Times New Roman" pitchFamily="18" charset="0"/>
                <a:cs typeface="B Mitra" pitchFamily="2" charset="-78"/>
              </a:rPr>
              <a:t> ‌شده</a:t>
            </a:r>
            <a:r>
              <a:rPr lang="ar-SA" sz="3100" dirty="0">
                <a:latin typeface="Arial" pitchFamily="34" charset="0"/>
                <a:ea typeface="Times New Roman" pitchFamily="18" charset="0"/>
                <a:cs typeface="B Mitra" pitchFamily="2" charset="-78"/>
              </a:rPr>
              <a:t> و نام آن شركت به </a:t>
            </a:r>
            <a:r>
              <a:rPr lang="ar-SA" sz="2400" b="1" i="1" dirty="0">
                <a:latin typeface="Arial" pitchFamily="34" charset="0"/>
                <a:ea typeface="Times New Roman" pitchFamily="18" charset="0"/>
                <a:cs typeface="B Mitra" pitchFamily="2" charset="-78"/>
              </a:rPr>
              <a:t>شركت مادر</a:t>
            </a:r>
            <a:r>
              <a:rPr lang="fa-IR" sz="2400" b="1" i="1" dirty="0">
                <a:latin typeface="Arial" pitchFamily="34" charset="0"/>
                <a:ea typeface="Times New Roman" pitchFamily="18" charset="0"/>
                <a:cs typeface="B Mitra" pitchFamily="2" charset="-78"/>
              </a:rPr>
              <a:t> </a:t>
            </a:r>
            <a:r>
              <a:rPr lang="ar-SA" sz="2400" b="1" i="1" dirty="0">
                <a:latin typeface="Arial" pitchFamily="34" charset="0"/>
                <a:ea typeface="Times New Roman" pitchFamily="18" charset="0"/>
                <a:cs typeface="B Mitra" pitchFamily="2" charset="-78"/>
              </a:rPr>
              <a:t>تخصصي توليد و توسعه انرژي اتمي ايران </a:t>
            </a:r>
            <a:r>
              <a:rPr lang="ar-SA" sz="3100" dirty="0">
                <a:latin typeface="Arial" pitchFamily="34" charset="0"/>
                <a:ea typeface="Times New Roman" pitchFamily="18" charset="0"/>
                <a:cs typeface="B Mitra" pitchFamily="2" charset="-78"/>
              </a:rPr>
              <a:t>تغيير يافت. </a:t>
            </a:r>
            <a:r>
              <a:rPr lang="fa-IR" sz="3100" dirty="0">
                <a:latin typeface="Arial" pitchFamily="34" charset="0"/>
                <a:ea typeface="Times New Roman" pitchFamily="18" charset="0"/>
                <a:cs typeface="B Mitra" pitchFamily="2" charset="-78"/>
              </a:rPr>
              <a:t>در مهر ماه 1383 </a:t>
            </a:r>
            <a:r>
              <a:rPr lang="ar-SA" sz="3100" dirty="0">
                <a:latin typeface="Arial" pitchFamily="34" charset="0"/>
                <a:ea typeface="Times New Roman" pitchFamily="18" charset="0"/>
                <a:cs typeface="B Mitra" pitchFamily="2" charset="-78"/>
              </a:rPr>
              <a:t>اساسنامه </a:t>
            </a:r>
            <a:r>
              <a:rPr lang="fa-IR" sz="3100" dirty="0">
                <a:latin typeface="Arial" pitchFamily="34" charset="0"/>
                <a:ea typeface="Times New Roman" pitchFamily="18" charset="0"/>
                <a:cs typeface="B Mitra" pitchFamily="2" charset="-78"/>
              </a:rPr>
              <a:t>اين </a:t>
            </a:r>
            <a:r>
              <a:rPr lang="ar-SA" sz="3100" dirty="0">
                <a:latin typeface="Arial" pitchFamily="34" charset="0"/>
                <a:ea typeface="Times New Roman" pitchFamily="18" charset="0"/>
                <a:cs typeface="B Mitra" pitchFamily="2" charset="-78"/>
              </a:rPr>
              <a:t>شركت </a:t>
            </a:r>
            <a:r>
              <a:rPr lang="fa-IR" sz="3100" dirty="0">
                <a:latin typeface="Arial" pitchFamily="34" charset="0"/>
                <a:ea typeface="Times New Roman" pitchFamily="18" charset="0"/>
                <a:cs typeface="B Mitra" pitchFamily="2" charset="-78"/>
              </a:rPr>
              <a:t>به تصویب </a:t>
            </a:r>
            <a:r>
              <a:rPr lang="fa-IR" sz="3100" dirty="0" smtClean="0">
                <a:latin typeface="Arial" pitchFamily="34" charset="0"/>
                <a:ea typeface="Times New Roman" pitchFamily="18" charset="0"/>
                <a:cs typeface="B Mitra" pitchFamily="2" charset="-78"/>
              </a:rPr>
              <a:t>هیأت </a:t>
            </a:r>
            <a:r>
              <a:rPr lang="ar-SA" sz="3100" dirty="0" smtClean="0">
                <a:latin typeface="Arial" pitchFamily="34" charset="0"/>
                <a:ea typeface="Times New Roman" pitchFamily="18" charset="0"/>
                <a:cs typeface="B Mitra" pitchFamily="2" charset="-78"/>
              </a:rPr>
              <a:t>وزيران </a:t>
            </a:r>
            <a:r>
              <a:rPr lang="fa-IR" sz="3100" dirty="0">
                <a:latin typeface="Arial" pitchFamily="34" charset="0"/>
                <a:ea typeface="Times New Roman" pitchFamily="18" charset="0"/>
                <a:cs typeface="B Mitra" pitchFamily="2" charset="-78"/>
              </a:rPr>
              <a:t>ر</a:t>
            </a:r>
            <a:r>
              <a:rPr lang="ar-SA" sz="3100" dirty="0">
                <a:latin typeface="Arial" pitchFamily="34" charset="0"/>
                <a:ea typeface="Times New Roman" pitchFamily="18" charset="0"/>
                <a:cs typeface="B Mitra" pitchFamily="2" charset="-78"/>
              </a:rPr>
              <a:t>سيد و فعاليت</a:t>
            </a:r>
            <a:r>
              <a:rPr lang="fa-IR" sz="3100" dirty="0">
                <a:latin typeface="Arial" pitchFamily="34" charset="0"/>
                <a:ea typeface="Times New Roman" pitchFamily="18" charset="0"/>
                <a:cs typeface="B Mitra" pitchFamily="2" charset="-78"/>
              </a:rPr>
              <a:t>‌</a:t>
            </a:r>
            <a:r>
              <a:rPr lang="ar-SA" sz="3100" dirty="0">
                <a:latin typeface="Arial" pitchFamily="34" charset="0"/>
                <a:ea typeface="Times New Roman" pitchFamily="18" charset="0"/>
                <a:cs typeface="B Mitra" pitchFamily="2" charset="-78"/>
              </a:rPr>
              <a:t>هاي </a:t>
            </a:r>
            <a:r>
              <a:rPr lang="fa-IR" sz="3100" dirty="0">
                <a:latin typeface="Arial" pitchFamily="34" charset="0"/>
                <a:ea typeface="Times New Roman" pitchFamily="18" charset="0"/>
                <a:cs typeface="B Mitra" pitchFamily="2" charset="-78"/>
              </a:rPr>
              <a:t>اجرايی شرکت </a:t>
            </a:r>
            <a:r>
              <a:rPr lang="ar-SA" sz="3100" dirty="0">
                <a:latin typeface="Arial" pitchFamily="34" charset="0"/>
                <a:ea typeface="Times New Roman" pitchFamily="18" charset="0"/>
                <a:cs typeface="B Mitra" pitchFamily="2" charset="-78"/>
              </a:rPr>
              <a:t>آغاز شد</a:t>
            </a:r>
            <a:r>
              <a:rPr lang="fa-IR" sz="3100" dirty="0">
                <a:latin typeface="Arial" pitchFamily="34" charset="0"/>
                <a:ea typeface="Times New Roman" pitchFamily="18" charset="0"/>
                <a:cs typeface="B Mitra" pitchFamily="2" charset="-78"/>
              </a:rPr>
              <a:t>.</a:t>
            </a:r>
          </a:p>
          <a:p>
            <a:pPr algn="justLow" eaLnBrk="0" fontAlgn="base" hangingPunct="0">
              <a:lnSpc>
                <a:spcPts val="3500"/>
              </a:lnSpc>
              <a:spcBef>
                <a:spcPct val="0"/>
              </a:spcBef>
              <a:spcAft>
                <a:spcPct val="0"/>
              </a:spcAft>
              <a:tabLst>
                <a:tab pos="358734" algn="l"/>
              </a:tabLst>
            </a:pPr>
            <a:r>
              <a:rPr lang="ar-SA" sz="2000" dirty="0">
                <a:latin typeface="Arial" pitchFamily="34" charset="0"/>
                <a:ea typeface="Times New Roman" pitchFamily="18" charset="0"/>
                <a:cs typeface="B Mitra" panose="00000400000000000000" pitchFamily="2" charset="-78"/>
              </a:rPr>
              <a:t>شركت مهندسي </a:t>
            </a:r>
            <a:r>
              <a:rPr lang="ar-SA" sz="2000" dirty="0" smtClean="0">
                <a:latin typeface="Arial" pitchFamily="34" charset="0"/>
                <a:ea typeface="Times New Roman" pitchFamily="18" charset="0"/>
                <a:cs typeface="B Mitra" panose="00000400000000000000" pitchFamily="2" charset="-78"/>
              </a:rPr>
              <a:t>ساختمان</a:t>
            </a:r>
            <a:r>
              <a:rPr lang="fa-IR" sz="2000" dirty="0" smtClean="0">
                <a:latin typeface="Arial" pitchFamily="34" charset="0"/>
                <a:ea typeface="Times New Roman" pitchFamily="18" charset="0"/>
                <a:cs typeface="B Mitra" panose="00000400000000000000" pitchFamily="2" charset="-78"/>
              </a:rPr>
              <a:t>‌</a:t>
            </a:r>
            <a:r>
              <a:rPr lang="ar-SA" sz="2000" dirty="0" smtClean="0">
                <a:latin typeface="Arial" pitchFamily="34" charset="0"/>
                <a:ea typeface="Times New Roman" pitchFamily="18" charset="0"/>
                <a:cs typeface="B Mitra" panose="00000400000000000000" pitchFamily="2" charset="-78"/>
              </a:rPr>
              <a:t>گستر </a:t>
            </a:r>
            <a:r>
              <a:rPr lang="ar-SA" sz="2000" dirty="0">
                <a:latin typeface="Arial" pitchFamily="34" charset="0"/>
                <a:ea typeface="Times New Roman" pitchFamily="18" charset="0"/>
                <a:cs typeface="B Mitra" panose="00000400000000000000" pitchFamily="2" charset="-78"/>
              </a:rPr>
              <a:t>ايران در</a:t>
            </a:r>
            <a:r>
              <a:rPr lang="fa-IR" sz="2000" dirty="0">
                <a:latin typeface="Arial" pitchFamily="34" charset="0"/>
                <a:ea typeface="Times New Roman" pitchFamily="18" charset="0"/>
                <a:cs typeface="B Mitra" panose="00000400000000000000" pitchFamily="2" charset="-78"/>
              </a:rPr>
              <a:t> سال 1370</a:t>
            </a:r>
            <a:r>
              <a:rPr lang="ar-SA" sz="2000" dirty="0">
                <a:latin typeface="Arial" pitchFamily="34" charset="0"/>
                <a:ea typeface="Times New Roman" pitchFamily="18" charset="0"/>
                <a:cs typeface="B Mitra" panose="00000400000000000000" pitchFamily="2" charset="-78"/>
              </a:rPr>
              <a:t> </a:t>
            </a:r>
            <a:r>
              <a:rPr lang="ar-SA" sz="2000" dirty="0" smtClean="0">
                <a:latin typeface="Arial" pitchFamily="34" charset="0"/>
                <a:ea typeface="Times New Roman" pitchFamily="18" charset="0"/>
                <a:cs typeface="B Mitra" panose="00000400000000000000" pitchFamily="2" charset="-78"/>
              </a:rPr>
              <a:t>ب</a:t>
            </a:r>
            <a:r>
              <a:rPr lang="fa-IR" sz="2000" dirty="0" smtClean="0">
                <a:latin typeface="Arial" pitchFamily="34" charset="0"/>
                <a:ea typeface="Times New Roman" pitchFamily="18" charset="0"/>
                <a:cs typeface="B Mitra" panose="00000400000000000000" pitchFamily="2" charset="-78"/>
              </a:rPr>
              <a:t>ه‌</a:t>
            </a:r>
            <a:r>
              <a:rPr lang="ar-SA" sz="2000" dirty="0" smtClean="0">
                <a:latin typeface="Arial" pitchFamily="34" charset="0"/>
                <a:ea typeface="Times New Roman" pitchFamily="18" charset="0"/>
                <a:cs typeface="B Mitra" panose="00000400000000000000" pitchFamily="2" charset="-78"/>
              </a:rPr>
              <a:t>صورت </a:t>
            </a:r>
            <a:r>
              <a:rPr lang="ar-SA" sz="2000" dirty="0">
                <a:latin typeface="Arial" pitchFamily="34" charset="0"/>
                <a:ea typeface="Times New Roman" pitchFamily="18" charset="0"/>
                <a:cs typeface="B Mitra" panose="00000400000000000000" pitchFamily="2" charset="-78"/>
              </a:rPr>
              <a:t>شركت سهامي خاص </a:t>
            </a:r>
            <a:r>
              <a:rPr lang="ar-SA" sz="2000" dirty="0" smtClean="0">
                <a:latin typeface="Arial" pitchFamily="34" charset="0"/>
                <a:ea typeface="Times New Roman" pitchFamily="18" charset="0"/>
                <a:cs typeface="B Mitra" panose="00000400000000000000" pitchFamily="2" charset="-78"/>
              </a:rPr>
              <a:t>ت</a:t>
            </a:r>
            <a:r>
              <a:rPr lang="fa-IR" sz="2000" dirty="0" smtClean="0">
                <a:latin typeface="Arial" pitchFamily="34" charset="0"/>
                <a:ea typeface="Times New Roman" pitchFamily="18" charset="0"/>
                <a:cs typeface="B Mitra" panose="00000400000000000000" pitchFamily="2" charset="-78"/>
              </a:rPr>
              <a:t>أ</a:t>
            </a:r>
            <a:r>
              <a:rPr lang="ar-SA" sz="2000" dirty="0" smtClean="0">
                <a:latin typeface="Arial" pitchFamily="34" charset="0"/>
                <a:ea typeface="Times New Roman" pitchFamily="18" charset="0"/>
                <a:cs typeface="B Mitra" panose="00000400000000000000" pitchFamily="2" charset="-78"/>
              </a:rPr>
              <a:t>سيس </a:t>
            </a:r>
            <a:r>
              <a:rPr lang="ar-SA" sz="2000" dirty="0">
                <a:latin typeface="Arial" pitchFamily="34" charset="0"/>
                <a:ea typeface="Times New Roman" pitchFamily="18" charset="0"/>
                <a:cs typeface="B Mitra" panose="00000400000000000000" pitchFamily="2" charset="-78"/>
              </a:rPr>
              <a:t>شده و طي شماره 89237 </a:t>
            </a:r>
            <a:r>
              <a:rPr lang="fa-IR" sz="2000" dirty="0">
                <a:latin typeface="Arial" pitchFamily="34" charset="0"/>
                <a:ea typeface="Times New Roman" pitchFamily="18" charset="0"/>
                <a:cs typeface="B Mitra" panose="00000400000000000000" pitchFamily="2" charset="-78"/>
              </a:rPr>
              <a:t>اد</a:t>
            </a:r>
            <a:r>
              <a:rPr lang="ar-SA" sz="2000" dirty="0">
                <a:latin typeface="Arial" pitchFamily="34" charset="0"/>
                <a:ea typeface="Times New Roman" pitchFamily="18" charset="0"/>
                <a:cs typeface="B Mitra" panose="00000400000000000000" pitchFamily="2" charset="-78"/>
              </a:rPr>
              <a:t>اره ثبت </a:t>
            </a:r>
            <a:r>
              <a:rPr lang="ar-SA" sz="2000" dirty="0" smtClean="0">
                <a:latin typeface="Arial" pitchFamily="34" charset="0"/>
                <a:ea typeface="Times New Roman" pitchFamily="18" charset="0"/>
                <a:cs typeface="B Mitra" panose="00000400000000000000" pitchFamily="2" charset="-78"/>
              </a:rPr>
              <a:t>شركت</a:t>
            </a:r>
            <a:r>
              <a:rPr lang="fa-IR" sz="2000" dirty="0" smtClean="0">
                <a:latin typeface="Arial" pitchFamily="34" charset="0"/>
                <a:ea typeface="Times New Roman" pitchFamily="18" charset="0"/>
                <a:cs typeface="B Mitra" panose="00000400000000000000" pitchFamily="2" charset="-78"/>
              </a:rPr>
              <a:t>‌</a:t>
            </a:r>
            <a:r>
              <a:rPr lang="ar-SA" sz="2000" dirty="0" smtClean="0">
                <a:latin typeface="Arial" pitchFamily="34" charset="0"/>
                <a:ea typeface="Times New Roman" pitchFamily="18" charset="0"/>
                <a:cs typeface="B Mitra" panose="00000400000000000000" pitchFamily="2" charset="-78"/>
              </a:rPr>
              <a:t>ها </a:t>
            </a:r>
            <a:r>
              <a:rPr lang="ar-SA" sz="2000" dirty="0">
                <a:latin typeface="Arial" pitchFamily="34" charset="0"/>
                <a:ea typeface="Times New Roman" pitchFamily="18" charset="0"/>
                <a:cs typeface="B Mitra" panose="00000400000000000000" pitchFamily="2" charset="-78"/>
              </a:rPr>
              <a:t>و مالكيت صنعتي (تهران) به ثبت رسيده است</a:t>
            </a:r>
            <a:r>
              <a:rPr lang="en-US" sz="2000" dirty="0">
                <a:latin typeface="Arial" pitchFamily="34" charset="0"/>
                <a:ea typeface="Times New Roman" pitchFamily="18" charset="0"/>
                <a:cs typeface="B Mitra" panose="00000400000000000000" pitchFamily="2" charset="-78"/>
              </a:rPr>
              <a:t>.</a:t>
            </a:r>
            <a:r>
              <a:rPr lang="ar-SA" sz="2000" dirty="0">
                <a:latin typeface="Arial" pitchFamily="34" charset="0"/>
                <a:ea typeface="Times New Roman" pitchFamily="18" charset="0"/>
                <a:cs typeface="B Mitra" panose="00000400000000000000" pitchFamily="2" charset="-78"/>
              </a:rPr>
              <a:t> در </a:t>
            </a:r>
            <a:r>
              <a:rPr lang="fa-IR" sz="2000" dirty="0">
                <a:latin typeface="Arial" pitchFamily="34" charset="0"/>
                <a:ea typeface="Times New Roman" pitchFamily="18" charset="0"/>
                <a:cs typeface="B Mitra" panose="00000400000000000000" pitchFamily="2" charset="-78"/>
              </a:rPr>
              <a:t>سال 1372</a:t>
            </a:r>
            <a:r>
              <a:rPr lang="ar-SA" sz="2000" dirty="0">
                <a:latin typeface="Arial" pitchFamily="34" charset="0"/>
                <a:ea typeface="Times New Roman" pitchFamily="18" charset="0"/>
                <a:cs typeface="B Mitra" panose="00000400000000000000" pitchFamily="2" charset="-78"/>
              </a:rPr>
              <a:t> به موجب مصوبه مجمع عمومي فوق</a:t>
            </a:r>
            <a:r>
              <a:rPr lang="fa-IR" sz="2000" dirty="0">
                <a:latin typeface="Arial" pitchFamily="34" charset="0"/>
                <a:ea typeface="Times New Roman" pitchFamily="18" charset="0"/>
                <a:cs typeface="B Mitra" panose="00000400000000000000" pitchFamily="2" charset="-78"/>
              </a:rPr>
              <a:t>‌</a:t>
            </a:r>
            <a:r>
              <a:rPr lang="ar-SA" sz="2000" dirty="0">
                <a:latin typeface="Arial" pitchFamily="34" charset="0"/>
                <a:ea typeface="Times New Roman" pitchFamily="18" charset="0"/>
                <a:cs typeface="B Mitra" panose="00000400000000000000" pitchFamily="2" charset="-78"/>
              </a:rPr>
              <a:t>العاده صاحبان سهام</a:t>
            </a:r>
            <a:r>
              <a:rPr lang="fa-IR" sz="2000" dirty="0">
                <a:latin typeface="Arial" pitchFamily="34" charset="0"/>
                <a:ea typeface="Times New Roman" pitchFamily="18" charset="0"/>
                <a:cs typeface="B Mitra" panose="00000400000000000000" pitchFamily="2" charset="-78"/>
              </a:rPr>
              <a:t>،</a:t>
            </a:r>
            <a:r>
              <a:rPr lang="ar-SA" sz="2000" dirty="0">
                <a:latin typeface="Arial" pitchFamily="34" charset="0"/>
                <a:ea typeface="Times New Roman" pitchFamily="18" charset="0"/>
                <a:cs typeface="B Mitra" panose="00000400000000000000" pitchFamily="2" charset="-78"/>
              </a:rPr>
              <a:t> نام شركت از مهندسي ساختمان</a:t>
            </a:r>
            <a:r>
              <a:rPr lang="fa-IR" sz="2000" dirty="0">
                <a:latin typeface="Arial" pitchFamily="34" charset="0"/>
                <a:ea typeface="Times New Roman" pitchFamily="18" charset="0"/>
                <a:cs typeface="B Mitra" panose="00000400000000000000" pitchFamily="2" charset="-78"/>
              </a:rPr>
              <a:t>‌</a:t>
            </a:r>
            <a:r>
              <a:rPr lang="ar-SA" sz="2000" dirty="0">
                <a:latin typeface="Arial" pitchFamily="34" charset="0"/>
                <a:ea typeface="Times New Roman" pitchFamily="18" charset="0"/>
                <a:cs typeface="B Mitra" panose="00000400000000000000" pitchFamily="2" charset="-78"/>
              </a:rPr>
              <a:t>گستر به گستره نيرو و سپس در </a:t>
            </a:r>
            <a:r>
              <a:rPr lang="fa-IR" sz="2000" dirty="0">
                <a:latin typeface="Arial" pitchFamily="34" charset="0"/>
                <a:ea typeface="Times New Roman" pitchFamily="18" charset="0"/>
                <a:cs typeface="B Mitra" panose="00000400000000000000" pitchFamily="2" charset="-78"/>
              </a:rPr>
              <a:t>همان سال</a:t>
            </a:r>
            <a:r>
              <a:rPr lang="ar-SA" sz="2000" dirty="0">
                <a:latin typeface="Arial" pitchFamily="34" charset="0"/>
                <a:ea typeface="Times New Roman" pitchFamily="18" charset="0"/>
                <a:cs typeface="B Mitra" panose="00000400000000000000" pitchFamily="2" charset="-78"/>
              </a:rPr>
              <a:t> به موجب مصوبه مجمع عمومي فوق</a:t>
            </a:r>
            <a:r>
              <a:rPr lang="fa-IR" sz="2000" dirty="0">
                <a:latin typeface="Arial" pitchFamily="34" charset="0"/>
                <a:ea typeface="Times New Roman" pitchFamily="18" charset="0"/>
                <a:cs typeface="B Mitra" panose="00000400000000000000" pitchFamily="2" charset="-78"/>
              </a:rPr>
              <a:t>‌</a:t>
            </a:r>
            <a:r>
              <a:rPr lang="ar-SA" sz="2000" dirty="0">
                <a:latin typeface="Arial" pitchFamily="34" charset="0"/>
                <a:ea typeface="Times New Roman" pitchFamily="18" charset="0"/>
                <a:cs typeface="B Mitra" panose="00000400000000000000" pitchFamily="2" charset="-78"/>
              </a:rPr>
              <a:t>العاده صاحبان سهام به شركت توان</a:t>
            </a:r>
            <a:r>
              <a:rPr lang="fa-IR" sz="2000" dirty="0">
                <a:latin typeface="Arial" pitchFamily="34" charset="0"/>
                <a:ea typeface="Times New Roman" pitchFamily="18" charset="0"/>
                <a:cs typeface="B Mitra" panose="00000400000000000000" pitchFamily="2" charset="-78"/>
              </a:rPr>
              <a:t>‌</a:t>
            </a:r>
            <a:r>
              <a:rPr lang="ar-SA" sz="2000" dirty="0">
                <a:latin typeface="Arial" pitchFamily="34" charset="0"/>
                <a:ea typeface="Times New Roman" pitchFamily="18" charset="0"/>
                <a:cs typeface="B Mitra" panose="00000400000000000000" pitchFamily="2" charset="-78"/>
              </a:rPr>
              <a:t>گستر ايران (سهامي خاص) تغيير نام مي</a:t>
            </a:r>
            <a:r>
              <a:rPr lang="fa-IR" sz="2000" dirty="0">
                <a:latin typeface="Arial" pitchFamily="34" charset="0"/>
                <a:ea typeface="Times New Roman" pitchFamily="18" charset="0"/>
                <a:cs typeface="B Mitra" panose="00000400000000000000" pitchFamily="2" charset="-78"/>
              </a:rPr>
              <a:t>‌</a:t>
            </a:r>
            <a:r>
              <a:rPr lang="ar-SA" sz="2000" dirty="0">
                <a:latin typeface="Arial" pitchFamily="34" charset="0"/>
                <a:ea typeface="Times New Roman" pitchFamily="18" charset="0"/>
                <a:cs typeface="B Mitra" panose="00000400000000000000" pitchFamily="2" charset="-78"/>
              </a:rPr>
              <a:t>يابد.</a:t>
            </a:r>
            <a:endParaRPr lang="fa-IR" sz="2000" dirty="0">
              <a:latin typeface="Arial" pitchFamily="34" charset="0"/>
              <a:ea typeface="Times New Roman" pitchFamily="18" charset="0"/>
              <a:cs typeface="B Mitra" panose="00000400000000000000" pitchFamily="2" charset="-78"/>
            </a:endParaRPr>
          </a:p>
          <a:p>
            <a:pPr algn="justLow" eaLnBrk="0" fontAlgn="base" hangingPunct="0">
              <a:spcBef>
                <a:spcPct val="0"/>
              </a:spcBef>
              <a:spcAft>
                <a:spcPct val="0"/>
              </a:spcAft>
              <a:tabLst>
                <a:tab pos="358734" algn="l"/>
              </a:tabLst>
            </a:pPr>
            <a:endParaRPr lang="en-US" sz="1400" dirty="0">
              <a:latin typeface="Arial" pitchFamily="34" charset="0"/>
              <a:cs typeface="B Zar" pitchFamily="2" charset="-78"/>
            </a:endParaRPr>
          </a:p>
        </p:txBody>
      </p:sp>
      <p:sp>
        <p:nvSpPr>
          <p:cNvPr id="6" name="Footer Placeholder 3"/>
          <p:cNvSpPr>
            <a:spLocks noGrp="1"/>
          </p:cNvSpPr>
          <p:nvPr>
            <p:ph type="ftr" sz="quarter" idx="11"/>
          </p:nvPr>
        </p:nvSpPr>
        <p:spPr>
          <a:xfrm>
            <a:off x="1662229" y="6448429"/>
            <a:ext cx="6172200" cy="365125"/>
          </a:xfrm>
        </p:spPr>
        <p:txBody>
          <a:bodyPr/>
          <a:lstStyle/>
          <a:p>
            <a:r>
              <a:rPr lang="fa-IR" sz="1000" b="0" dirty="0" smtClean="0">
                <a:cs typeface="B Nazanin" pitchFamily="2" charset="-78"/>
              </a:rPr>
              <a:t>گزارش عملکرد طرحها - شركت مادر تخصصي توليد و توسعه انرژي اتمي ايران- پايان سال مالي 139۸</a:t>
            </a:r>
            <a:endParaRPr lang="fa-IR" sz="1000" b="0" dirty="0">
              <a:cs typeface="B Nazanin" pitchFamily="2" charset="-78"/>
            </a:endParaRPr>
          </a:p>
        </p:txBody>
      </p:sp>
      <p:pic>
        <p:nvPicPr>
          <p:cNvPr id="7" name="Picture 6" descr="NPP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0059" y="135299"/>
            <a:ext cx="1424067" cy="82336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726" y="1484784"/>
            <a:ext cx="9240795" cy="5184576"/>
          </a:xfrm>
        </p:spPr>
        <p:txBody>
          <a:bodyPr>
            <a:noAutofit/>
          </a:bodyPr>
          <a:lstStyle/>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smtClean="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smtClean="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fa-IR" sz="2400" dirty="0" smtClean="0">
              <a:solidFill>
                <a:schemeClr val="tx2">
                  <a:lumMod val="50000"/>
                </a:schemeClr>
              </a:solidFill>
              <a:cs typeface="B Nazanin" panose="00000400000000000000" pitchFamily="2" charset="-78"/>
            </a:endParaRPr>
          </a:p>
          <a:p>
            <a:pPr algn="just" rtl="1">
              <a:spcBef>
                <a:spcPts val="0"/>
              </a:spcBef>
              <a:spcAft>
                <a:spcPts val="800"/>
              </a:spcAft>
              <a:buFont typeface="Wingdings" pitchFamily="2" charset="2"/>
              <a:buChar char="q"/>
            </a:pPr>
            <a:endParaRPr lang="en-US" dirty="0">
              <a:solidFill>
                <a:schemeClr val="tx2">
                  <a:lumMod val="50000"/>
                </a:schemeClr>
              </a:solidFill>
              <a:cs typeface="B Nazanin"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3" y="6"/>
            <a:ext cx="1020576" cy="942071"/>
          </a:xfrm>
          <a:prstGeom prst="rect">
            <a:avLst/>
          </a:prstGeom>
        </p:spPr>
      </p:pic>
      <p:pic>
        <p:nvPicPr>
          <p:cNvPr id="11" name="Picture 2" descr="C:\Users\gholami\Desktop\شناسنامه\logo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81328" y="82014"/>
            <a:ext cx="948979" cy="61069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bwMode="auto">
          <a:xfrm>
            <a:off x="825501" y="599177"/>
            <a:ext cx="81558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800">
                <a:solidFill>
                  <a:schemeClr val="bg1"/>
                </a:solidFill>
                <a:latin typeface="+mj-lt"/>
                <a:ea typeface="+mj-ea"/>
                <a:cs typeface="+mj-cs"/>
              </a:defRPr>
            </a:lvl1pPr>
            <a:lvl2pPr algn="ctr" rtl="1" eaLnBrk="1" fontAlgn="base" hangingPunct="1">
              <a:spcBef>
                <a:spcPct val="0"/>
              </a:spcBef>
              <a:spcAft>
                <a:spcPct val="0"/>
              </a:spcAft>
              <a:defRPr sz="4800">
                <a:solidFill>
                  <a:schemeClr val="bg1"/>
                </a:solidFill>
                <a:latin typeface="Franklin Gothic Heavy" pitchFamily="34" charset="0"/>
              </a:defRPr>
            </a:lvl2pPr>
            <a:lvl3pPr algn="ctr" rtl="1" eaLnBrk="1" fontAlgn="base" hangingPunct="1">
              <a:spcBef>
                <a:spcPct val="0"/>
              </a:spcBef>
              <a:spcAft>
                <a:spcPct val="0"/>
              </a:spcAft>
              <a:defRPr sz="4800">
                <a:solidFill>
                  <a:schemeClr val="bg1"/>
                </a:solidFill>
                <a:latin typeface="Franklin Gothic Heavy" pitchFamily="34" charset="0"/>
              </a:defRPr>
            </a:lvl3pPr>
            <a:lvl4pPr algn="ctr" rtl="1" eaLnBrk="1" fontAlgn="base" hangingPunct="1">
              <a:spcBef>
                <a:spcPct val="0"/>
              </a:spcBef>
              <a:spcAft>
                <a:spcPct val="0"/>
              </a:spcAft>
              <a:defRPr sz="4800">
                <a:solidFill>
                  <a:schemeClr val="bg1"/>
                </a:solidFill>
                <a:latin typeface="Franklin Gothic Heavy" pitchFamily="34" charset="0"/>
              </a:defRPr>
            </a:lvl4pPr>
            <a:lvl5pPr algn="ctr" rtl="1" eaLnBrk="1" fontAlgn="base" hangingPunct="1">
              <a:spcBef>
                <a:spcPct val="0"/>
              </a:spcBef>
              <a:spcAft>
                <a:spcPct val="0"/>
              </a:spcAft>
              <a:defRPr sz="4800">
                <a:solidFill>
                  <a:schemeClr val="bg1"/>
                </a:solidFill>
                <a:latin typeface="Franklin Gothic Heavy" pitchFamily="34" charset="0"/>
              </a:defRPr>
            </a:lvl5pPr>
            <a:lvl6pPr marL="457200" algn="ctr" rtl="1" eaLnBrk="1" fontAlgn="base" hangingPunct="1">
              <a:spcBef>
                <a:spcPct val="0"/>
              </a:spcBef>
              <a:spcAft>
                <a:spcPct val="0"/>
              </a:spcAft>
              <a:defRPr sz="4800">
                <a:solidFill>
                  <a:schemeClr val="bg1"/>
                </a:solidFill>
                <a:latin typeface="Franklin Gothic Heavy" pitchFamily="34" charset="0"/>
              </a:defRPr>
            </a:lvl6pPr>
            <a:lvl7pPr marL="914400" algn="ctr" rtl="1" eaLnBrk="1" fontAlgn="base" hangingPunct="1">
              <a:spcBef>
                <a:spcPct val="0"/>
              </a:spcBef>
              <a:spcAft>
                <a:spcPct val="0"/>
              </a:spcAft>
              <a:defRPr sz="4800">
                <a:solidFill>
                  <a:schemeClr val="bg1"/>
                </a:solidFill>
                <a:latin typeface="Franklin Gothic Heavy" pitchFamily="34" charset="0"/>
              </a:defRPr>
            </a:lvl7pPr>
            <a:lvl8pPr marL="1371600" algn="ctr" rtl="1" eaLnBrk="1" fontAlgn="base" hangingPunct="1">
              <a:spcBef>
                <a:spcPct val="0"/>
              </a:spcBef>
              <a:spcAft>
                <a:spcPct val="0"/>
              </a:spcAft>
              <a:defRPr sz="4800">
                <a:solidFill>
                  <a:schemeClr val="bg1"/>
                </a:solidFill>
                <a:latin typeface="Franklin Gothic Heavy" pitchFamily="34" charset="0"/>
              </a:defRPr>
            </a:lvl8pPr>
            <a:lvl9pPr marL="1828800" algn="ctr" rtl="1" eaLnBrk="1" fontAlgn="base" hangingPunct="1">
              <a:spcBef>
                <a:spcPct val="0"/>
              </a:spcBef>
              <a:spcAft>
                <a:spcPct val="0"/>
              </a:spcAft>
              <a:defRPr sz="4800">
                <a:solidFill>
                  <a:schemeClr val="bg1"/>
                </a:solidFill>
                <a:latin typeface="Franklin Gothic Heavy" pitchFamily="34" charset="0"/>
              </a:defRPr>
            </a:lvl9pPr>
          </a:lstStyle>
          <a:p>
            <a:pPr marL="0" lvl="2" defTabSz="914400"/>
            <a:r>
              <a:rPr lang="fa-IR" sz="2400" b="1" dirty="0" smtClean="0">
                <a:solidFill>
                  <a:prstClr val="black"/>
                </a:solidFill>
                <a:effectLst>
                  <a:outerShdw blurRad="38100" dist="38100" dir="2700000" algn="tl">
                    <a:srgbClr val="000000">
                      <a:alpha val="43137"/>
                    </a:srgbClr>
                  </a:outerShdw>
                </a:effectLst>
                <a:cs typeface="B Nazanin" pitchFamily="2" charset="-78"/>
              </a:rPr>
              <a:t>اقدامات </a:t>
            </a:r>
            <a:r>
              <a:rPr lang="fa-IR" sz="2400" b="1" dirty="0">
                <a:solidFill>
                  <a:prstClr val="black"/>
                </a:solidFill>
                <a:effectLst>
                  <a:outerShdw blurRad="38100" dist="38100" dir="2700000" algn="tl">
                    <a:srgbClr val="000000">
                      <a:alpha val="43137"/>
                    </a:srgbClr>
                  </a:outerShdw>
                </a:effectLst>
                <a:cs typeface="B Nazanin" pitchFamily="2" charset="-78"/>
              </a:rPr>
              <a:t>انجام شده در خصوص </a:t>
            </a:r>
            <a:r>
              <a:rPr lang="fa-IR" sz="2400" b="1" dirty="0" smtClean="0">
                <a:solidFill>
                  <a:prstClr val="black"/>
                </a:solidFill>
                <a:effectLst>
                  <a:outerShdw blurRad="38100" dist="38100" dir="2700000" algn="tl">
                    <a:srgbClr val="000000">
                      <a:alpha val="43137"/>
                    </a:srgbClr>
                  </a:outerShdw>
                </a:effectLst>
                <a:cs typeface="B Nazanin" pitchFamily="2" charset="-78"/>
              </a:rPr>
              <a:t>مطالعات مهندسی</a:t>
            </a:r>
            <a:endParaRPr lang="fa-IR" sz="2400" b="1" dirty="0">
              <a:solidFill>
                <a:prstClr val="black"/>
              </a:solidFill>
              <a:effectLst>
                <a:outerShdw blurRad="38100" dist="38100" dir="2700000" algn="tl">
                  <a:srgbClr val="000000">
                    <a:alpha val="43137"/>
                  </a:srgbClr>
                </a:outerShdw>
              </a:effectLst>
              <a:cs typeface="B Nazanin" pitchFamily="2" charset="-78"/>
            </a:endParaRP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13" y="1556796"/>
            <a:ext cx="9730581"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301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6D7225F-9A0F-4BF6-BAEA-3C0A62EDD0F3}" type="slidenum">
              <a:rPr lang="fa-IR" smtClean="0"/>
              <a:pPr/>
              <a:t>6</a:t>
            </a:fld>
            <a:endParaRPr lang="fa-IR"/>
          </a:p>
        </p:txBody>
      </p:sp>
      <p:sp>
        <p:nvSpPr>
          <p:cNvPr id="3073" name="Rectangle 1"/>
          <p:cNvSpPr>
            <a:spLocks noChangeArrowheads="1"/>
          </p:cNvSpPr>
          <p:nvPr/>
        </p:nvSpPr>
        <p:spPr bwMode="auto">
          <a:xfrm>
            <a:off x="232140" y="571238"/>
            <a:ext cx="9364331" cy="519115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spAutoFit/>
          </a:bodyPr>
          <a:lstStyle/>
          <a:p>
            <a:pPr algn="ctr" fontAlgn="base">
              <a:lnSpc>
                <a:spcPct val="150000"/>
              </a:lnSpc>
              <a:spcBef>
                <a:spcPct val="0"/>
              </a:spcBef>
              <a:spcAft>
                <a:spcPts val="600"/>
              </a:spcAft>
              <a:buClr>
                <a:schemeClr val="tx2"/>
              </a:buClr>
              <a:buSzPct val="125000"/>
              <a:tabLst>
                <a:tab pos="93663" algn="l"/>
                <a:tab pos="271463" algn="l"/>
              </a:tabLst>
            </a:pPr>
            <a:r>
              <a:rPr lang="ar-SA" sz="2200" b="1" dirty="0">
                <a:solidFill>
                  <a:schemeClr val="tx2"/>
                </a:solidFill>
                <a:ea typeface="Calibri"/>
                <a:cs typeface="B Titr" pitchFamily="2" charset="-78"/>
              </a:rPr>
              <a:t>موضوع فعاليت شركت</a:t>
            </a:r>
            <a:endParaRPr lang="fa-IR" sz="2200" b="1" dirty="0">
              <a:solidFill>
                <a:schemeClr val="tx2"/>
              </a:solidFill>
              <a:ea typeface="Calibri"/>
              <a:cs typeface="B Titr" pitchFamily="2" charset="-78"/>
            </a:endParaRPr>
          </a:p>
          <a:p>
            <a:pPr algn="ctr" fontAlgn="base">
              <a:lnSpc>
                <a:spcPts val="4400"/>
              </a:lnSpc>
              <a:spcBef>
                <a:spcPct val="0"/>
              </a:spcBef>
              <a:spcAft>
                <a:spcPct val="0"/>
              </a:spcAft>
              <a:tabLst>
                <a:tab pos="358734" algn="l"/>
              </a:tabLst>
            </a:pPr>
            <a:endParaRPr lang="fa-IR" sz="2800" b="1" u="sng" dirty="0">
              <a:solidFill>
                <a:srgbClr val="000080"/>
              </a:solidFill>
              <a:latin typeface="Arial" pitchFamily="34" charset="0"/>
              <a:ea typeface="Times New Roman" pitchFamily="18" charset="0"/>
              <a:cs typeface="B Zar" pitchFamily="2" charset="-78"/>
            </a:endParaRPr>
          </a:p>
          <a:p>
            <a:pPr algn="justLow" fontAlgn="base">
              <a:lnSpc>
                <a:spcPts val="4400"/>
              </a:lnSpc>
              <a:spcBef>
                <a:spcPct val="0"/>
              </a:spcBef>
              <a:spcAft>
                <a:spcPct val="0"/>
              </a:spcAft>
              <a:buClr>
                <a:srgbClr val="38C2BB"/>
              </a:buClr>
              <a:buFont typeface="Wingdings" pitchFamily="2" charset="2"/>
              <a:buChar char="q"/>
              <a:tabLst>
                <a:tab pos="358734" algn="l"/>
              </a:tabLst>
            </a:pPr>
            <a:r>
              <a:rPr lang="fa-IR" sz="2200" dirty="0">
                <a:latin typeface="Arial" pitchFamily="34" charset="0"/>
                <a:ea typeface="Times New Roman" pitchFamily="18" charset="0"/>
                <a:cs typeface="B Mitra" pitchFamily="2" charset="-78"/>
              </a:rPr>
              <a:t>  </a:t>
            </a:r>
            <a:r>
              <a:rPr lang="ar-SA" sz="2200" b="1" dirty="0">
                <a:latin typeface="Arial" pitchFamily="34" charset="0"/>
                <a:ea typeface="Times New Roman" pitchFamily="18" charset="0"/>
                <a:cs typeface="B Nazanin" pitchFamily="2" charset="-78"/>
              </a:rPr>
              <a:t>مديريت و نظارت بر سرمايه</a:t>
            </a:r>
            <a:r>
              <a:rPr lang="fa-IR" sz="2200" b="1" dirty="0">
                <a:latin typeface="Arial" pitchFamily="34" charset="0"/>
                <a:ea typeface="Times New Roman" pitchFamily="18" charset="0"/>
                <a:cs typeface="B Nazanin" pitchFamily="2" charset="-78"/>
              </a:rPr>
              <a:t>‌</a:t>
            </a:r>
            <a:r>
              <a:rPr lang="ar-SA" sz="2200" b="1" dirty="0">
                <a:latin typeface="Arial" pitchFamily="34" charset="0"/>
                <a:ea typeface="Times New Roman" pitchFamily="18" charset="0"/>
                <a:cs typeface="B Nazanin" pitchFamily="2" charset="-78"/>
              </a:rPr>
              <a:t>هاي شركت </a:t>
            </a:r>
            <a:r>
              <a:rPr lang="fa-IR" sz="2200" b="1" dirty="0" smtClean="0">
                <a:latin typeface="Arial" pitchFamily="34" charset="0"/>
                <a:ea typeface="Times New Roman" pitchFamily="18" charset="0"/>
                <a:cs typeface="B Nazanin" pitchFamily="2" charset="-78"/>
              </a:rPr>
              <a:t>برای </a:t>
            </a:r>
            <a:r>
              <a:rPr lang="ar-SA" sz="2200" b="1" dirty="0" smtClean="0">
                <a:latin typeface="Arial" pitchFamily="34" charset="0"/>
                <a:ea typeface="Times New Roman" pitchFamily="18" charset="0"/>
                <a:cs typeface="B Nazanin" pitchFamily="2" charset="-78"/>
              </a:rPr>
              <a:t>انجام </a:t>
            </a:r>
            <a:r>
              <a:rPr lang="ar-SA" sz="2200" b="1" dirty="0">
                <a:latin typeface="Arial" pitchFamily="34" charset="0"/>
                <a:ea typeface="Times New Roman" pitchFamily="18" charset="0"/>
                <a:cs typeface="B Nazanin" pitchFamily="2" charset="-78"/>
              </a:rPr>
              <a:t>هرگونه</a:t>
            </a:r>
            <a:r>
              <a:rPr lang="fa-IR" sz="2200" b="1" dirty="0">
                <a:latin typeface="Arial" pitchFamily="34" charset="0"/>
                <a:ea typeface="Times New Roman" pitchFamily="18" charset="0"/>
                <a:cs typeface="B Nazanin" pitchFamily="2" charset="-78"/>
              </a:rPr>
              <a:t> </a:t>
            </a:r>
            <a:r>
              <a:rPr lang="ar-SA" sz="2200" b="1" dirty="0">
                <a:latin typeface="Arial" pitchFamily="34" charset="0"/>
                <a:ea typeface="Times New Roman" pitchFamily="18" charset="0"/>
                <a:cs typeface="B Nazanin" pitchFamily="2" charset="-78"/>
              </a:rPr>
              <a:t>فعاليت در راستاي توليد و توسعه برق هسته‌اي، </a:t>
            </a:r>
            <a:endParaRPr lang="fa-IR" sz="2200" b="1" dirty="0">
              <a:latin typeface="Arial" pitchFamily="34" charset="0"/>
              <a:ea typeface="Times New Roman" pitchFamily="18" charset="0"/>
              <a:cs typeface="B Nazanin" pitchFamily="2" charset="-78"/>
            </a:endParaRPr>
          </a:p>
          <a:p>
            <a:pPr algn="justLow" fontAlgn="base">
              <a:lnSpc>
                <a:spcPts val="4400"/>
              </a:lnSpc>
              <a:spcBef>
                <a:spcPct val="0"/>
              </a:spcBef>
              <a:spcAft>
                <a:spcPct val="0"/>
              </a:spcAft>
              <a:tabLst>
                <a:tab pos="358734" algn="l"/>
              </a:tabLst>
            </a:pPr>
            <a:endParaRPr lang="fa-IR" sz="2200" b="1" dirty="0">
              <a:latin typeface="Arial" pitchFamily="34" charset="0"/>
              <a:ea typeface="Times New Roman" pitchFamily="18" charset="0"/>
              <a:cs typeface="B Nazanin" pitchFamily="2" charset="-78"/>
            </a:endParaRPr>
          </a:p>
          <a:p>
            <a:pPr algn="justLow" fontAlgn="base">
              <a:lnSpc>
                <a:spcPts val="4400"/>
              </a:lnSpc>
              <a:spcBef>
                <a:spcPct val="0"/>
              </a:spcBef>
              <a:spcAft>
                <a:spcPct val="0"/>
              </a:spcAft>
              <a:buClr>
                <a:srgbClr val="38C2BB"/>
              </a:buClr>
              <a:buFont typeface="Wingdings" pitchFamily="2" charset="2"/>
              <a:buChar char="q"/>
              <a:tabLst>
                <a:tab pos="358734" algn="l"/>
              </a:tabLst>
            </a:pPr>
            <a:r>
              <a:rPr lang="fa-IR" sz="2200" b="1" dirty="0">
                <a:latin typeface="Arial" pitchFamily="34" charset="0"/>
                <a:ea typeface="Times New Roman" pitchFamily="18" charset="0"/>
                <a:cs typeface="B Nazanin" pitchFamily="2" charset="-78"/>
              </a:rPr>
              <a:t>  </a:t>
            </a:r>
            <a:r>
              <a:rPr lang="ar-SA" sz="2200" b="1" dirty="0">
                <a:latin typeface="Arial" pitchFamily="34" charset="0"/>
                <a:ea typeface="Times New Roman" pitchFamily="18" charset="0"/>
                <a:cs typeface="B Nazanin" pitchFamily="2" charset="-78"/>
              </a:rPr>
              <a:t>مديريت و نظارت برانجام </a:t>
            </a:r>
            <a:r>
              <a:rPr lang="fa-IR" sz="2000" b="1" dirty="0">
                <a:solidFill>
                  <a:srgbClr val="1F11D1"/>
                </a:solidFill>
                <a:latin typeface="Arial" pitchFamily="34" charset="0"/>
                <a:ea typeface="Times New Roman" pitchFamily="18" charset="0"/>
                <a:cs typeface="B Titr" pitchFamily="2" charset="-78"/>
              </a:rPr>
              <a:t>م</a:t>
            </a:r>
            <a:r>
              <a:rPr lang="ar-SA" sz="2000" b="1" dirty="0">
                <a:solidFill>
                  <a:srgbClr val="1F11D1"/>
                </a:solidFill>
                <a:latin typeface="Arial" pitchFamily="34" charset="0"/>
                <a:ea typeface="Times New Roman" pitchFamily="18" charset="0"/>
                <a:cs typeface="B Titr" pitchFamily="2" charset="-78"/>
              </a:rPr>
              <a:t>طالعات،</a:t>
            </a:r>
            <a:r>
              <a:rPr lang="fa-IR" sz="2000" b="1" dirty="0">
                <a:solidFill>
                  <a:srgbClr val="1F11D1"/>
                </a:solidFill>
                <a:latin typeface="Arial" pitchFamily="34" charset="0"/>
                <a:ea typeface="Times New Roman" pitchFamily="18" charset="0"/>
                <a:cs typeface="B Titr" pitchFamily="2" charset="-78"/>
              </a:rPr>
              <a:t> </a:t>
            </a:r>
            <a:r>
              <a:rPr lang="ar-SA" sz="2000" b="1" dirty="0" smtClean="0">
                <a:solidFill>
                  <a:srgbClr val="1F11D1"/>
                </a:solidFill>
                <a:latin typeface="Arial" pitchFamily="34" charset="0"/>
                <a:ea typeface="Times New Roman" pitchFamily="18" charset="0"/>
                <a:cs typeface="B Titr" pitchFamily="2" charset="-78"/>
              </a:rPr>
              <a:t>مكان</a:t>
            </a:r>
            <a:r>
              <a:rPr lang="fa-IR" sz="2000" b="1" dirty="0" smtClean="0">
                <a:solidFill>
                  <a:srgbClr val="1F11D1"/>
                </a:solidFill>
                <a:latin typeface="Arial" pitchFamily="34" charset="0"/>
                <a:ea typeface="Times New Roman" pitchFamily="18" charset="0"/>
                <a:cs typeface="B Titr" pitchFamily="2" charset="-78"/>
              </a:rPr>
              <a:t>‌</a:t>
            </a:r>
            <a:r>
              <a:rPr lang="ar-SA" sz="2000" b="1" dirty="0" smtClean="0">
                <a:solidFill>
                  <a:srgbClr val="1F11D1"/>
                </a:solidFill>
                <a:latin typeface="Arial" pitchFamily="34" charset="0"/>
                <a:ea typeface="Times New Roman" pitchFamily="18" charset="0"/>
                <a:cs typeface="B Titr" pitchFamily="2" charset="-78"/>
              </a:rPr>
              <a:t>يابي</a:t>
            </a:r>
            <a:r>
              <a:rPr lang="ar-SA" sz="2000" b="1" dirty="0">
                <a:solidFill>
                  <a:srgbClr val="1F11D1"/>
                </a:solidFill>
                <a:latin typeface="Arial" pitchFamily="34" charset="0"/>
                <a:ea typeface="Times New Roman" pitchFamily="18" charset="0"/>
                <a:cs typeface="B Titr" pitchFamily="2" charset="-78"/>
              </a:rPr>
              <a:t>، طراحي، احداث، </a:t>
            </a:r>
            <a:r>
              <a:rPr lang="fa-IR" sz="2000" b="1" dirty="0" smtClean="0">
                <a:solidFill>
                  <a:srgbClr val="1F11D1"/>
                </a:solidFill>
                <a:latin typeface="Arial" pitchFamily="34" charset="0"/>
                <a:ea typeface="Times New Roman" pitchFamily="18" charset="0"/>
                <a:cs typeface="B Titr" pitchFamily="2" charset="-78"/>
              </a:rPr>
              <a:t>تأ</a:t>
            </a:r>
            <a:r>
              <a:rPr lang="ar-SA" sz="2000" b="1" dirty="0" smtClean="0">
                <a:solidFill>
                  <a:srgbClr val="1F11D1"/>
                </a:solidFill>
                <a:latin typeface="Arial" pitchFamily="34" charset="0"/>
                <a:ea typeface="Times New Roman" pitchFamily="18" charset="0"/>
                <a:cs typeface="B Titr" pitchFamily="2" charset="-78"/>
              </a:rPr>
              <a:t>مين </a:t>
            </a:r>
            <a:r>
              <a:rPr lang="ar-SA" sz="2000" b="1" dirty="0">
                <a:solidFill>
                  <a:srgbClr val="1F11D1"/>
                </a:solidFill>
                <a:latin typeface="Arial" pitchFamily="34" charset="0"/>
                <a:ea typeface="Times New Roman" pitchFamily="18" charset="0"/>
                <a:cs typeface="B Titr" pitchFamily="2" charset="-78"/>
              </a:rPr>
              <a:t>سوخت هسته</a:t>
            </a:r>
            <a:r>
              <a:rPr lang="fa-IR" sz="2000" b="1" dirty="0">
                <a:solidFill>
                  <a:srgbClr val="1F11D1"/>
                </a:solidFill>
                <a:latin typeface="Arial" pitchFamily="34" charset="0"/>
                <a:ea typeface="Times New Roman" pitchFamily="18" charset="0"/>
                <a:cs typeface="B Titr" pitchFamily="2" charset="-78"/>
              </a:rPr>
              <a:t>‌</a:t>
            </a:r>
            <a:r>
              <a:rPr lang="ar-SA" sz="2000" b="1" dirty="0">
                <a:solidFill>
                  <a:srgbClr val="1F11D1"/>
                </a:solidFill>
                <a:latin typeface="Arial" pitchFamily="34" charset="0"/>
                <a:ea typeface="Times New Roman" pitchFamily="18" charset="0"/>
                <a:cs typeface="B Titr" pitchFamily="2" charset="-78"/>
              </a:rPr>
              <a:t>اي، بهره</a:t>
            </a:r>
            <a:r>
              <a:rPr lang="fa-IR" sz="2000" b="1" dirty="0">
                <a:solidFill>
                  <a:srgbClr val="1F11D1"/>
                </a:solidFill>
                <a:latin typeface="Arial" pitchFamily="34" charset="0"/>
                <a:ea typeface="Times New Roman" pitchFamily="18" charset="0"/>
                <a:cs typeface="B Titr" pitchFamily="2" charset="-78"/>
              </a:rPr>
              <a:t>‌</a:t>
            </a:r>
            <a:r>
              <a:rPr lang="ar-SA" sz="2000" b="1" dirty="0">
                <a:solidFill>
                  <a:srgbClr val="1F11D1"/>
                </a:solidFill>
                <a:latin typeface="Arial" pitchFamily="34" charset="0"/>
                <a:ea typeface="Times New Roman" pitchFamily="18" charset="0"/>
                <a:cs typeface="B Titr" pitchFamily="2" charset="-78"/>
              </a:rPr>
              <a:t>برداري ايمن، از كاراندازي </a:t>
            </a:r>
            <a:r>
              <a:rPr lang="ar-SA" sz="2200" b="1" dirty="0">
                <a:latin typeface="Arial" pitchFamily="34" charset="0"/>
                <a:ea typeface="Times New Roman" pitchFamily="18" charset="0"/>
                <a:cs typeface="B Nazanin" pitchFamily="2" charset="-78"/>
              </a:rPr>
              <a:t>نيروگاه</a:t>
            </a:r>
            <a:r>
              <a:rPr lang="fa-IR" sz="2200" b="1" dirty="0">
                <a:latin typeface="Arial" pitchFamily="34" charset="0"/>
                <a:ea typeface="Times New Roman" pitchFamily="18" charset="0"/>
                <a:cs typeface="B Nazanin" pitchFamily="2" charset="-78"/>
              </a:rPr>
              <a:t>‌</a:t>
            </a:r>
            <a:r>
              <a:rPr lang="ar-SA" sz="2200" b="1" dirty="0">
                <a:latin typeface="Arial" pitchFamily="34" charset="0"/>
                <a:ea typeface="Times New Roman" pitchFamily="18" charset="0"/>
                <a:cs typeface="B Nazanin" pitchFamily="2" charset="-78"/>
              </a:rPr>
              <a:t>هاي هسته‌اي و </a:t>
            </a:r>
            <a:r>
              <a:rPr lang="ar-SA" sz="2200" b="1" dirty="0" smtClean="0">
                <a:latin typeface="Arial" pitchFamily="34" charset="0"/>
                <a:ea typeface="Times New Roman" pitchFamily="18" charset="0"/>
                <a:cs typeface="B Nazanin" pitchFamily="2" charset="-78"/>
              </a:rPr>
              <a:t>ت</a:t>
            </a:r>
            <a:r>
              <a:rPr lang="fa-IR" sz="2200" b="1" dirty="0" smtClean="0">
                <a:latin typeface="Arial" pitchFamily="34" charset="0"/>
                <a:ea typeface="Times New Roman" pitchFamily="18" charset="0"/>
                <a:cs typeface="B Nazanin" pitchFamily="2" charset="-78"/>
              </a:rPr>
              <a:t>أ</a:t>
            </a:r>
            <a:r>
              <a:rPr lang="ar-SA" sz="2200" b="1" dirty="0" smtClean="0">
                <a:latin typeface="Arial" pitchFamily="34" charset="0"/>
                <a:ea typeface="Times New Roman" pitchFamily="18" charset="0"/>
                <a:cs typeface="B Nazanin" pitchFamily="2" charset="-78"/>
              </a:rPr>
              <a:t>سيسات </a:t>
            </a:r>
            <a:r>
              <a:rPr lang="ar-SA" sz="2200" b="1" dirty="0">
                <a:latin typeface="Arial" pitchFamily="34" charset="0"/>
                <a:ea typeface="Times New Roman" pitchFamily="18" charset="0"/>
                <a:cs typeface="B Nazanin" pitchFamily="2" charset="-78"/>
              </a:rPr>
              <a:t>آنها</a:t>
            </a:r>
            <a:endParaRPr lang="fa-IR" sz="2200" b="1" dirty="0">
              <a:latin typeface="Arial" pitchFamily="34" charset="0"/>
              <a:ea typeface="Times New Roman" pitchFamily="18" charset="0"/>
              <a:cs typeface="B Nazanin" pitchFamily="2" charset="-78"/>
            </a:endParaRPr>
          </a:p>
          <a:p>
            <a:pPr algn="justLow" fontAlgn="base">
              <a:lnSpc>
                <a:spcPts val="4400"/>
              </a:lnSpc>
              <a:spcBef>
                <a:spcPct val="0"/>
              </a:spcBef>
              <a:spcAft>
                <a:spcPct val="0"/>
              </a:spcAft>
              <a:tabLst>
                <a:tab pos="358734" algn="l"/>
              </a:tabLst>
            </a:pPr>
            <a:endParaRPr lang="fa-IR" sz="2200" b="1" dirty="0">
              <a:latin typeface="Arial" pitchFamily="34" charset="0"/>
              <a:ea typeface="Times New Roman" pitchFamily="18" charset="0"/>
              <a:cs typeface="B Nazanin" pitchFamily="2" charset="-78"/>
            </a:endParaRPr>
          </a:p>
          <a:p>
            <a:pPr algn="justLow" fontAlgn="base">
              <a:lnSpc>
                <a:spcPts val="4400"/>
              </a:lnSpc>
              <a:spcBef>
                <a:spcPct val="0"/>
              </a:spcBef>
              <a:spcAft>
                <a:spcPct val="0"/>
              </a:spcAft>
              <a:buClr>
                <a:srgbClr val="38C2BB"/>
              </a:buClr>
              <a:buFont typeface="Wingdings" pitchFamily="2" charset="2"/>
              <a:buChar char="q"/>
              <a:tabLst>
                <a:tab pos="358734" algn="l"/>
              </a:tabLst>
            </a:pPr>
            <a:r>
              <a:rPr lang="fa-IR" sz="2200" b="1" dirty="0">
                <a:latin typeface="Arial" pitchFamily="34" charset="0"/>
                <a:ea typeface="Times New Roman" pitchFamily="18" charset="0"/>
                <a:cs typeface="B Nazanin" pitchFamily="2" charset="-78"/>
              </a:rPr>
              <a:t>  </a:t>
            </a:r>
            <a:r>
              <a:rPr lang="ar-SA" sz="2200" b="1" dirty="0">
                <a:latin typeface="Arial" pitchFamily="34" charset="0"/>
                <a:ea typeface="Times New Roman" pitchFamily="18" charset="0"/>
                <a:cs typeface="B Nazanin" pitchFamily="2" charset="-78"/>
              </a:rPr>
              <a:t>انجام كليه معاملات مربوط به برق هسته‌اي </a:t>
            </a:r>
            <a:endParaRPr lang="fa-IR" sz="2200" b="1" dirty="0">
              <a:latin typeface="Arial" pitchFamily="34" charset="0"/>
              <a:ea typeface="Times New Roman" pitchFamily="18" charset="0"/>
              <a:cs typeface="B Nazanin" pitchFamily="2" charset="-78"/>
            </a:endParaRPr>
          </a:p>
        </p:txBody>
      </p:sp>
      <p:pic>
        <p:nvPicPr>
          <p:cNvPr id="4" name="Picture 3" descr="NPP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0059" y="135299"/>
            <a:ext cx="1424067" cy="8233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6D7225F-9A0F-4BF6-BAEA-3C0A62EDD0F3}" type="slidenum">
              <a:rPr lang="fa-IR" smtClean="0"/>
              <a:pPr/>
              <a:t>7</a:t>
            </a:fld>
            <a:endParaRPr lang="fa-IR" dirty="0"/>
          </a:p>
        </p:txBody>
      </p:sp>
      <p:sp>
        <p:nvSpPr>
          <p:cNvPr id="1025" name="Rectangle 1"/>
          <p:cNvSpPr>
            <a:spLocks noChangeArrowheads="1"/>
          </p:cNvSpPr>
          <p:nvPr/>
        </p:nvSpPr>
        <p:spPr bwMode="auto">
          <a:xfrm>
            <a:off x="232139" y="304800"/>
            <a:ext cx="9441722" cy="46165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spAutoFit/>
          </a:bodyPr>
          <a:lstStyle/>
          <a:p>
            <a:pPr lvl="0" algn="ctr" fontAlgn="base">
              <a:spcBef>
                <a:spcPct val="0"/>
              </a:spcBef>
              <a:spcAft>
                <a:spcPct val="0"/>
              </a:spcAft>
              <a:tabLst>
                <a:tab pos="358734" algn="l"/>
              </a:tabLst>
            </a:pPr>
            <a:r>
              <a:rPr lang="fa-IR" sz="2400" b="1" dirty="0" smtClean="0">
                <a:solidFill>
                  <a:schemeClr val="tx2"/>
                </a:solidFill>
                <a:ea typeface="Calibri"/>
                <a:cs typeface="B Titr" pitchFamily="2" charset="-78"/>
              </a:rPr>
              <a:t>شرکت مادرتخصصی </a:t>
            </a:r>
            <a:r>
              <a:rPr lang="fa-IR" sz="2400" b="1" dirty="0">
                <a:solidFill>
                  <a:schemeClr val="tx2"/>
                </a:solidFill>
                <a:ea typeface="Calibri"/>
                <a:cs typeface="B Titr" pitchFamily="2" charset="-78"/>
              </a:rPr>
              <a:t>توليد و توسعه انرژي اتمي </a:t>
            </a:r>
            <a:r>
              <a:rPr lang="fa-IR" sz="2400" b="1" dirty="0" smtClean="0">
                <a:solidFill>
                  <a:schemeClr val="tx2"/>
                </a:solidFill>
                <a:ea typeface="Calibri"/>
                <a:cs typeface="B Titr" pitchFamily="2" charset="-78"/>
              </a:rPr>
              <a:t>ايران</a:t>
            </a:r>
            <a:endParaRPr lang="en-US" sz="2400" b="1" dirty="0">
              <a:solidFill>
                <a:schemeClr val="tx2"/>
              </a:solidFill>
              <a:ea typeface="Calibri"/>
              <a:cs typeface="B Titr" pitchFamily="2" charset="-78"/>
            </a:endParaRPr>
          </a:p>
        </p:txBody>
      </p:sp>
      <p:sp>
        <p:nvSpPr>
          <p:cNvPr id="2" name="Rectangle 1"/>
          <p:cNvSpPr/>
          <p:nvPr/>
        </p:nvSpPr>
        <p:spPr>
          <a:xfrm>
            <a:off x="381000" y="838200"/>
            <a:ext cx="9144000" cy="5650778"/>
          </a:xfrm>
          <a:prstGeom prst="rect">
            <a:avLst/>
          </a:prstGeom>
        </p:spPr>
        <p:txBody>
          <a:bodyPr wrap="square">
            <a:spAutoFit/>
          </a:bodyPr>
          <a:lstStyle/>
          <a:p>
            <a:pPr algn="justLow">
              <a:spcBef>
                <a:spcPts val="600"/>
              </a:spcBef>
              <a:spcAft>
                <a:spcPts val="600"/>
              </a:spcAft>
              <a:tabLst>
                <a:tab pos="240665" algn="l"/>
                <a:tab pos="4859655" algn="l"/>
              </a:tabLst>
            </a:pPr>
            <a:r>
              <a:rPr lang="ar-SA" sz="2400" b="1" dirty="0">
                <a:latin typeface="Times New Roman"/>
                <a:ea typeface="Times New Roman"/>
                <a:cs typeface="B Titr"/>
              </a:rPr>
              <a:t>چشم‌انداز</a:t>
            </a:r>
            <a:endParaRPr lang="en-US" sz="2400" b="1" dirty="0">
              <a:latin typeface="Times New Roman"/>
              <a:ea typeface="Times New Roman"/>
              <a:cs typeface="B Titr"/>
            </a:endParaRPr>
          </a:p>
          <a:p>
            <a:pPr algn="justLow"/>
            <a:r>
              <a:rPr lang="fa-IR" sz="2000" dirty="0">
                <a:solidFill>
                  <a:srgbClr val="000000"/>
                </a:solidFill>
                <a:latin typeface="Tahoma"/>
                <a:ea typeface="Calibri"/>
                <a:cs typeface="B Nazanin" pitchFamily="2" charset="-78"/>
              </a:rPr>
              <a:t>شركت توليد و توسعه انرژي اتمي ايران، نماد استفاده از فناوري صلح‌آميز هسته‌اي براي توليد </a:t>
            </a:r>
            <a:r>
              <a:rPr lang="fa-IR" sz="2000" dirty="0" smtClean="0">
                <a:solidFill>
                  <a:srgbClr val="000000"/>
                </a:solidFill>
                <a:latin typeface="Tahoma"/>
                <a:ea typeface="Calibri"/>
                <a:cs typeface="B Nazanin" pitchFamily="2" charset="-78"/>
              </a:rPr>
              <a:t>ايمن </a:t>
            </a:r>
            <a:r>
              <a:rPr lang="fa-IR" sz="2000" dirty="0">
                <a:solidFill>
                  <a:srgbClr val="000000"/>
                </a:solidFill>
                <a:latin typeface="Tahoma"/>
                <a:ea typeface="Calibri"/>
                <a:cs typeface="B Nazanin" pitchFamily="2" charset="-78"/>
              </a:rPr>
              <a:t>و </a:t>
            </a:r>
            <a:r>
              <a:rPr lang="fa-IR" sz="2000" dirty="0" smtClean="0">
                <a:solidFill>
                  <a:srgbClr val="000000"/>
                </a:solidFill>
                <a:latin typeface="Tahoma"/>
                <a:ea typeface="Calibri"/>
                <a:cs typeface="B Nazanin" pitchFamily="2" charset="-78"/>
              </a:rPr>
              <a:t>مطمئن برق </a:t>
            </a:r>
            <a:r>
              <a:rPr lang="fa-IR" sz="2000" dirty="0">
                <a:solidFill>
                  <a:srgbClr val="000000"/>
                </a:solidFill>
                <a:latin typeface="Tahoma"/>
                <a:ea typeface="Calibri"/>
                <a:cs typeface="B Nazanin" pitchFamily="2" charset="-78"/>
              </a:rPr>
              <a:t>به منظور رفع نياز نسل‌هاي آينده به انرژي پاك در راستاي توسعه پايدار كشور، سازماني پويا و توانمند از نظر علمي و فني و برخوردار از سرمايه‌هاي انساني شايسته، متعهد و توانا است.</a:t>
            </a:r>
            <a:endParaRPr lang="en-US" dirty="0">
              <a:ea typeface="Calibri"/>
              <a:cs typeface="B Nazanin" pitchFamily="2" charset="-78"/>
            </a:endParaRPr>
          </a:p>
          <a:p>
            <a:pPr algn="justLow">
              <a:spcBef>
                <a:spcPts val="600"/>
              </a:spcBef>
              <a:spcAft>
                <a:spcPts val="600"/>
              </a:spcAft>
              <a:tabLst>
                <a:tab pos="240665" algn="l"/>
                <a:tab pos="4859655" algn="l"/>
              </a:tabLst>
            </a:pPr>
            <a:r>
              <a:rPr lang="ar-SA" sz="2400" b="1" dirty="0">
                <a:latin typeface="Times New Roman"/>
                <a:ea typeface="Times New Roman"/>
                <a:cs typeface="B Titr"/>
              </a:rPr>
              <a:t>مأموریت</a:t>
            </a:r>
            <a:endParaRPr lang="en-US" sz="2000" b="1" dirty="0">
              <a:latin typeface="Times New Roman"/>
              <a:ea typeface="Times New Roman"/>
              <a:cs typeface="B Titr"/>
            </a:endParaRPr>
          </a:p>
          <a:p>
            <a:pPr algn="justLow">
              <a:lnSpc>
                <a:spcPct val="115000"/>
              </a:lnSpc>
            </a:pPr>
            <a:r>
              <a:rPr lang="fa-IR" sz="2000" dirty="0">
                <a:solidFill>
                  <a:srgbClr val="000000"/>
                </a:solidFill>
                <a:latin typeface="Tahoma"/>
                <a:ea typeface="Calibri"/>
                <a:cs typeface="B Nazanin" pitchFamily="2" charset="-78"/>
              </a:rPr>
              <a:t>در جهت دستيابي به چشم‌انداز یادشده، بيانيه مأموريت شركت عبارت است از "توسعه همه‌جانبه نيروگاه‌هاي هسته‌اي در تمام مراحل مطالعات امكان‌سنجي، تعيين ساختگاه، طراحي، ساخت، راه‌اندازي، بهره‌برداري و از كاراندازي از منظر كمي، مقبوليت اجتماعي، ايمني و فناوري." محورهاي اصلي فعاليت شركت نيز عبارتند از</a:t>
            </a:r>
            <a:r>
              <a:rPr lang="fa-IR" sz="2000" dirty="0" smtClean="0">
                <a:solidFill>
                  <a:srgbClr val="000000"/>
                </a:solidFill>
                <a:latin typeface="Tahoma"/>
                <a:ea typeface="Calibri"/>
                <a:cs typeface="B Nazanin" pitchFamily="2" charset="-78"/>
              </a:rPr>
              <a:t>:</a:t>
            </a:r>
          </a:p>
          <a:p>
            <a:pPr algn="justLow">
              <a:lnSpc>
                <a:spcPct val="115000"/>
              </a:lnSpc>
            </a:pPr>
            <a:endParaRPr lang="fa-IR" sz="800" dirty="0" smtClean="0">
              <a:solidFill>
                <a:srgbClr val="000000"/>
              </a:solidFill>
              <a:latin typeface="Tahoma"/>
              <a:ea typeface="Calibri"/>
              <a:cs typeface="B Nazanin" pitchFamily="2" charset="-78"/>
            </a:endParaRPr>
          </a:p>
          <a:p>
            <a:pPr marL="355600" indent="-273050" algn="justLow">
              <a:buFont typeface="Times New Roman"/>
              <a:buChar char="-"/>
            </a:pPr>
            <a:r>
              <a:rPr lang="fa-IR" sz="2000" dirty="0">
                <a:solidFill>
                  <a:srgbClr val="000000"/>
                </a:solidFill>
                <a:latin typeface="Tahoma"/>
                <a:ea typeface="Calibri"/>
                <a:cs typeface="B Nazanin" pitchFamily="2" charset="-78"/>
              </a:rPr>
              <a:t>مطالعه و پيشنهاد راهبردها و سياست‌هاي مناسب و برقراري اجماع و هم‌گرايي ميان ذي‌نفعان در جهت استفاده مؤثر از فناوري صلح‌آميز هسته‌اي براي توليد برق،</a:t>
            </a:r>
            <a:endParaRPr lang="en-US" sz="2000" dirty="0">
              <a:solidFill>
                <a:srgbClr val="000000"/>
              </a:solidFill>
              <a:latin typeface="Tahoma"/>
              <a:ea typeface="Calibri"/>
              <a:cs typeface="B Nazanin" pitchFamily="2" charset="-78"/>
            </a:endParaRPr>
          </a:p>
          <a:p>
            <a:pPr marL="355600" lvl="0" indent="-273050" algn="justLow">
              <a:buFont typeface="Times New Roman"/>
              <a:buChar char="-"/>
            </a:pPr>
            <a:r>
              <a:rPr lang="fa-IR" sz="2000" dirty="0">
                <a:solidFill>
                  <a:srgbClr val="000000"/>
                </a:solidFill>
                <a:latin typeface="Tahoma"/>
                <a:ea typeface="Calibri"/>
                <a:cs typeface="B Nazanin" pitchFamily="2" charset="-78"/>
              </a:rPr>
              <a:t>توسعه فناوري، توسعه منابع انساني و نهادينه‌سازي فرهنگ ايمني هسته‌اي،</a:t>
            </a:r>
            <a:endParaRPr lang="en-US" sz="2000" dirty="0">
              <a:solidFill>
                <a:srgbClr val="000000"/>
              </a:solidFill>
              <a:latin typeface="Tahoma"/>
              <a:ea typeface="Calibri"/>
              <a:cs typeface="B Nazanin" pitchFamily="2" charset="-78"/>
            </a:endParaRPr>
          </a:p>
          <a:p>
            <a:pPr marL="355600" lvl="0" indent="-273050" algn="justLow">
              <a:buFont typeface="Times New Roman"/>
              <a:buChar char="-"/>
            </a:pPr>
            <a:r>
              <a:rPr lang="fa-IR" sz="2000" dirty="0">
                <a:solidFill>
                  <a:srgbClr val="000000"/>
                </a:solidFill>
                <a:latin typeface="Tahoma"/>
                <a:ea typeface="Calibri"/>
                <a:cs typeface="B Nazanin" pitchFamily="2" charset="-78"/>
              </a:rPr>
              <a:t>تعامل سازنده و مؤثر با نهادهاي بين‌المللي و منطقه‌اي براي استفاده از فرصت‌هاي علمي و فني و تبادل تجارب،</a:t>
            </a:r>
            <a:endParaRPr lang="en-US" sz="2000" dirty="0">
              <a:solidFill>
                <a:srgbClr val="000000"/>
              </a:solidFill>
              <a:latin typeface="Tahoma"/>
              <a:ea typeface="Calibri"/>
              <a:cs typeface="B Nazanin" pitchFamily="2" charset="-78"/>
            </a:endParaRPr>
          </a:p>
          <a:p>
            <a:pPr marL="355600" lvl="0" indent="-273050" algn="justLow">
              <a:buFont typeface="Times New Roman"/>
              <a:buChar char="-"/>
            </a:pPr>
            <a:r>
              <a:rPr lang="fa-IR" sz="2000" dirty="0">
                <a:solidFill>
                  <a:srgbClr val="000000"/>
                </a:solidFill>
                <a:latin typeface="Tahoma"/>
                <a:ea typeface="Calibri"/>
                <a:cs typeface="B Nazanin" pitchFamily="2" charset="-78"/>
              </a:rPr>
              <a:t>ساخت و بهره‌برداري از نيروگاه‌هاي هسته‌اي و خريد و فروش برق توليدي آنها،</a:t>
            </a:r>
            <a:endParaRPr lang="en-US" sz="2000" dirty="0">
              <a:solidFill>
                <a:srgbClr val="000000"/>
              </a:solidFill>
              <a:latin typeface="Tahoma"/>
              <a:ea typeface="Calibri"/>
              <a:cs typeface="B Nazanin" pitchFamily="2" charset="-78"/>
            </a:endParaRPr>
          </a:p>
          <a:p>
            <a:pPr marL="355600" lvl="0" indent="-273050" algn="justLow">
              <a:buFont typeface="Times New Roman"/>
              <a:buChar char="-"/>
            </a:pPr>
            <a:r>
              <a:rPr lang="fa-IR" sz="2000" dirty="0">
                <a:solidFill>
                  <a:srgbClr val="000000"/>
                </a:solidFill>
                <a:latin typeface="Tahoma"/>
                <a:ea typeface="Calibri"/>
                <a:cs typeface="B Nazanin" pitchFamily="2" charset="-78"/>
              </a:rPr>
              <a:t>تأمين مطمئن سوخت، قطعات و تجهيزات مورد نياز نيروگاه‌هاي </a:t>
            </a:r>
            <a:r>
              <a:rPr lang="fa-IR" sz="2000" dirty="0" smtClean="0">
                <a:solidFill>
                  <a:srgbClr val="000000"/>
                </a:solidFill>
                <a:latin typeface="Tahoma"/>
                <a:ea typeface="Calibri"/>
                <a:cs typeface="B Nazanin" pitchFamily="2" charset="-78"/>
              </a:rPr>
              <a:t>هسته‌اي،</a:t>
            </a:r>
            <a:endParaRPr lang="fa-IR" sz="2000" dirty="0">
              <a:solidFill>
                <a:srgbClr val="000000"/>
              </a:solidFill>
              <a:latin typeface="Tahoma"/>
              <a:ea typeface="Calibri"/>
              <a:cs typeface="B Nazanin" pitchFamily="2" charset="-78"/>
            </a:endParaRPr>
          </a:p>
          <a:p>
            <a:pPr marL="355600" lvl="0" indent="-273050" algn="justLow">
              <a:buFont typeface="Times New Roman"/>
              <a:buChar char="-"/>
            </a:pPr>
            <a:r>
              <a:rPr lang="fa-IR" sz="2000" dirty="0" smtClean="0">
                <a:solidFill>
                  <a:srgbClr val="000000"/>
                </a:solidFill>
                <a:latin typeface="Tahoma"/>
                <a:ea typeface="Calibri"/>
                <a:cs typeface="B Nazanin" pitchFamily="2" charset="-78"/>
              </a:rPr>
              <a:t>ارتباط </a:t>
            </a:r>
            <a:r>
              <a:rPr lang="fa-IR" sz="2000" dirty="0">
                <a:solidFill>
                  <a:srgbClr val="000000"/>
                </a:solidFill>
                <a:latin typeface="Tahoma"/>
                <a:ea typeface="Calibri"/>
                <a:cs typeface="B Nazanin" pitchFamily="2" charset="-78"/>
              </a:rPr>
              <a:t>مؤثر با دانشگاه‌ها، مراكز تحقيقاتي و ص</a:t>
            </a:r>
            <a:r>
              <a:rPr lang="fa-IR" sz="2000" dirty="0" smtClean="0">
                <a:solidFill>
                  <a:srgbClr val="000000"/>
                </a:solidFill>
                <a:latin typeface="Tahoma"/>
                <a:ea typeface="Calibri"/>
                <a:cs typeface="B Nazanin" pitchFamily="2" charset="-78"/>
              </a:rPr>
              <a:t>نابع </a:t>
            </a:r>
            <a:r>
              <a:rPr lang="fa-IR" sz="2000" dirty="0">
                <a:solidFill>
                  <a:srgbClr val="000000"/>
                </a:solidFill>
                <a:latin typeface="Tahoma"/>
                <a:ea typeface="Calibri"/>
                <a:cs typeface="B Nazanin" pitchFamily="2" charset="-78"/>
              </a:rPr>
              <a:t>داخلي براي ارتقای ظرفيت‌هاي كشور در حوزه‌هاي مختلف برق هسته‌اي</a:t>
            </a:r>
            <a:r>
              <a:rPr lang="fa-IR" dirty="0" smtClean="0">
                <a:ea typeface="Calibri"/>
                <a:cs typeface="B Mitra"/>
              </a:rPr>
              <a:t>. </a:t>
            </a:r>
            <a:endParaRPr lang="en-US" sz="1600" dirty="0">
              <a:ea typeface="Calibri"/>
              <a:cs typeface="Arial"/>
            </a:endParaRPr>
          </a:p>
        </p:txBody>
      </p:sp>
      <p:pic>
        <p:nvPicPr>
          <p:cNvPr id="6" name="Picture 5" descr="NPP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0059" y="135299"/>
            <a:ext cx="1424067" cy="823360"/>
          </a:xfrm>
          <a:prstGeom prst="rect">
            <a:avLst/>
          </a:prstGeom>
        </p:spPr>
      </p:pic>
    </p:spTree>
    <p:extLst>
      <p:ext uri="{BB962C8B-B14F-4D97-AF65-F5344CB8AC3E}">
        <p14:creationId xmlns:p14="http://schemas.microsoft.com/office/powerpoint/2010/main" val="832225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1524001" y="274639"/>
            <a:ext cx="7200900" cy="639763"/>
          </a:xfrm>
          <a:prstGeom prst="rect">
            <a:avLst/>
          </a:prstGeom>
        </p:spPr>
        <p:txBody>
          <a:bodyPr lIns="107287" tIns="53643" rIns="107287" bIns="53643">
            <a:normAutofit/>
          </a:bodyPr>
          <a:lstStyle/>
          <a:p>
            <a:pPr algn="ctr" defTabSz="1072866" rtl="0">
              <a:spcBef>
                <a:spcPct val="0"/>
              </a:spcBef>
              <a:defRPr/>
            </a:pPr>
            <a:r>
              <a:rPr lang="fa-IR" sz="2400" dirty="0" smtClean="0">
                <a:latin typeface="+mj-lt"/>
                <a:ea typeface="+mj-ea"/>
                <a:cs typeface="B Titr" pitchFamily="2" charset="-78"/>
              </a:rPr>
              <a:t>نمایه کلی شرکت مادرتخصصی تولید و توسعه انرژی اتمی ایران</a:t>
            </a:r>
            <a:endParaRPr lang="en-US" sz="2400" dirty="0">
              <a:latin typeface="+mj-lt"/>
              <a:ea typeface="+mj-ea"/>
              <a:cs typeface="B Titr" pitchFamily="2" charset="-78"/>
            </a:endParaRPr>
          </a:p>
        </p:txBody>
      </p:sp>
      <p:sp>
        <p:nvSpPr>
          <p:cNvPr id="32" name="Slide Number Placeholder 31"/>
          <p:cNvSpPr>
            <a:spLocks noGrp="1"/>
          </p:cNvSpPr>
          <p:nvPr>
            <p:ph type="sldNum" sz="quarter" idx="12"/>
          </p:nvPr>
        </p:nvSpPr>
        <p:spPr/>
        <p:txBody>
          <a:bodyPr/>
          <a:lstStyle/>
          <a:p>
            <a:fld id="{5FA50FFD-22F3-4523-B3C4-A349B8E9A2BF}" type="slidenum">
              <a:rPr lang="en-US" smtClean="0"/>
              <a:pPr/>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58824"/>
            <a:ext cx="5029200" cy="59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PP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0059" y="135299"/>
            <a:ext cx="1424067" cy="823360"/>
          </a:xfrm>
          <a:prstGeom prst="rect">
            <a:avLst/>
          </a:prstGeom>
        </p:spPr>
      </p:pic>
    </p:spTree>
    <p:extLst>
      <p:ext uri="{BB962C8B-B14F-4D97-AF65-F5344CB8AC3E}">
        <p14:creationId xmlns:p14="http://schemas.microsoft.com/office/powerpoint/2010/main" val="740940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915400" cy="4800600"/>
          </a:xfrm>
        </p:spPr>
        <p:txBody>
          <a:bodyPr>
            <a:noAutofit/>
          </a:bodyPr>
          <a:lstStyle/>
          <a:p>
            <a:pPr marL="342900" indent="-342900" algn="r">
              <a:lnSpc>
                <a:spcPct val="150000"/>
              </a:lnSpc>
              <a:buClr>
                <a:srgbClr val="1D4575"/>
              </a:buClr>
              <a:buSzPts val="1400"/>
              <a:buFont typeface="Arial" pitchFamily="34" charset="0"/>
              <a:buChar char="•"/>
              <a:tabLst>
                <a:tab pos="130810" algn="l"/>
                <a:tab pos="342900" algn="l"/>
                <a:tab pos="702310" algn="l"/>
              </a:tabLst>
            </a:pPr>
            <a:r>
              <a:rPr lang="fa-IR" sz="2400" b="1" dirty="0">
                <a:solidFill>
                  <a:schemeClr val="tx2"/>
                </a:solidFill>
                <a:latin typeface="+mn-lt"/>
                <a:ea typeface="Calibri"/>
                <a:cs typeface="B Titr" pitchFamily="2" charset="-78"/>
              </a:rPr>
              <a:t>هدف‌گذاری</a:t>
            </a:r>
            <a:r>
              <a:rPr lang="fa-IR" sz="2200" dirty="0" smtClean="0">
                <a:solidFill>
                  <a:srgbClr val="0000FF"/>
                </a:solidFill>
                <a:latin typeface="Arial" pitchFamily="34" charset="0"/>
                <a:ea typeface="Times New Roman" pitchFamily="18" charset="0"/>
                <a:cs typeface="B Titr" pitchFamily="2" charset="-78"/>
              </a:rPr>
              <a:t/>
            </a:r>
            <a:br>
              <a:rPr lang="fa-IR" sz="2200" dirty="0" smtClean="0">
                <a:solidFill>
                  <a:srgbClr val="0000FF"/>
                </a:solidFill>
                <a:latin typeface="Arial" pitchFamily="34" charset="0"/>
                <a:ea typeface="Times New Roman" pitchFamily="18" charset="0"/>
                <a:cs typeface="B Titr" pitchFamily="2" charset="-78"/>
              </a:rPr>
            </a:br>
            <a:r>
              <a:rPr lang="ar-SA" sz="2000" b="1" dirty="0">
                <a:cs typeface="B Mitra" panose="00000400000000000000" pitchFamily="2" charset="-78"/>
              </a:rPr>
              <a:t>هدف‌گذاری سالیانه با تعامل و مشارکت واحدهای شرکت، پیش از آغاز هر سال انجام می‌شود. بر اساس اهداف بلندمدت و میان‌مدت برگرفته از چشم‌انداز و مأموریت شرکت، همچنین، اهدافی که در سال پیشین به‌طور کامل محقق‌نشده و راهبردهای مربوط به هر کدام، اهداف سالانه به‌همراه شاخص‌های کلیدی عملکرد (</a:t>
            </a:r>
            <a:r>
              <a:rPr lang="en-US" sz="2000" b="1" dirty="0">
                <a:cs typeface="B Mitra" panose="00000400000000000000" pitchFamily="2" charset="-78"/>
              </a:rPr>
              <a:t>KPI</a:t>
            </a:r>
            <a:r>
              <a:rPr lang="ar-SA" sz="2000" b="1" dirty="0">
                <a:cs typeface="B Mitra" panose="00000400000000000000" pitchFamily="2" charset="-78"/>
              </a:rPr>
              <a:t>) و مقدار کمی (</a:t>
            </a:r>
            <a:r>
              <a:rPr lang="en-US" sz="2000" b="1" dirty="0">
                <a:cs typeface="B Mitra" panose="00000400000000000000" pitchFamily="2" charset="-78"/>
              </a:rPr>
              <a:t>Target</a:t>
            </a:r>
            <a:r>
              <a:rPr lang="ar-SA" sz="2000" b="1" dirty="0">
                <a:cs typeface="B Mitra" panose="00000400000000000000" pitchFamily="2" charset="-78"/>
              </a:rPr>
              <a:t>) هر یک، در این مجموعه مشخص می‌شود. </a:t>
            </a:r>
            <a:r>
              <a:rPr lang="en-US" sz="1800" dirty="0"/>
              <a:t/>
            </a:r>
            <a:br>
              <a:rPr lang="en-US" sz="1800" dirty="0"/>
            </a:br>
            <a:r>
              <a:rPr lang="en-US" sz="1800" dirty="0" smtClean="0"/>
              <a:t/>
            </a:r>
            <a:br>
              <a:rPr lang="en-US" sz="1800" dirty="0" smtClean="0"/>
            </a:br>
            <a:r>
              <a:rPr lang="ar-SA" sz="2000" b="1" dirty="0">
                <a:solidFill>
                  <a:schemeClr val="tx2"/>
                </a:solidFill>
                <a:latin typeface="+mn-lt"/>
                <a:ea typeface="Calibri"/>
                <a:cs typeface="B Titr" pitchFamily="2" charset="-78"/>
              </a:rPr>
              <a:t>بر اساس چشم‌انداز و مأموریت شرکت، اهداف بلندمدت زیر مشخص شده است :</a:t>
            </a:r>
            <a:r>
              <a:rPr 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itchFamily="2" charset="-78"/>
              </a:rPr>
              <a:t/>
            </a:r>
            <a:br>
              <a:rPr 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itchFamily="2" charset="-78"/>
              </a:rPr>
            </a:br>
            <a:r>
              <a:rPr lang="fa-IR" sz="1800" b="1" dirty="0" smtClean="0">
                <a:cs typeface="B Mitra" panose="00000400000000000000" pitchFamily="2" charset="-78"/>
              </a:rPr>
              <a:t>- </a:t>
            </a:r>
            <a:r>
              <a:rPr lang="ar-SA" sz="1800" b="1" dirty="0" smtClean="0">
                <a:cs typeface="B Mitra" panose="00000400000000000000" pitchFamily="2" charset="-78"/>
              </a:rPr>
              <a:t>توليد </a:t>
            </a:r>
            <a:r>
              <a:rPr lang="ar-SA" sz="1800" b="1" dirty="0">
                <a:cs typeface="B Mitra" panose="00000400000000000000" pitchFamily="2" charset="-78"/>
              </a:rPr>
              <a:t>ايمن و كارآمد برق </a:t>
            </a:r>
            <a:r>
              <a:rPr lang="ar-SA" sz="1800" b="1" dirty="0" smtClean="0">
                <a:cs typeface="B Mitra" panose="00000400000000000000" pitchFamily="2" charset="-78"/>
              </a:rPr>
              <a:t>هسته‌اي</a:t>
            </a:r>
            <a:r>
              <a:rPr lang="fa-IR" sz="1800" b="1" dirty="0" smtClean="0">
                <a:cs typeface="B Mitra" panose="00000400000000000000" pitchFamily="2" charset="-78"/>
              </a:rPr>
              <a:t/>
            </a:r>
            <a:br>
              <a:rPr lang="fa-IR" sz="1800" b="1" dirty="0" smtClean="0">
                <a:cs typeface="B Mitra" panose="00000400000000000000" pitchFamily="2" charset="-78"/>
              </a:rPr>
            </a:br>
            <a:r>
              <a:rPr lang="fa-IR" sz="1800" b="1" dirty="0" smtClean="0">
                <a:solidFill>
                  <a:prstClr val="black"/>
                </a:solidFill>
                <a:cs typeface="B Mitra" panose="00000400000000000000" pitchFamily="2" charset="-78"/>
              </a:rPr>
              <a:t>- </a:t>
            </a:r>
            <a:r>
              <a:rPr lang="ar-SA" sz="1800" b="1" dirty="0">
                <a:cs typeface="B Mitra" panose="00000400000000000000" pitchFamily="2" charset="-78"/>
              </a:rPr>
              <a:t>ایجاد و </a:t>
            </a:r>
            <a:r>
              <a:rPr lang="ar-SA" sz="1800" b="1" dirty="0" smtClean="0">
                <a:cs typeface="B Mitra" panose="00000400000000000000" pitchFamily="2" charset="-78"/>
              </a:rPr>
              <a:t>فراهم</a:t>
            </a:r>
            <a:r>
              <a:rPr lang="fa-IR" sz="1800" b="1" dirty="0" smtClean="0">
                <a:cs typeface="B Mitra" panose="00000400000000000000" pitchFamily="2" charset="-78"/>
              </a:rPr>
              <a:t>‌</a:t>
            </a:r>
            <a:r>
              <a:rPr lang="ar-SA" sz="1800" b="1" dirty="0" smtClean="0">
                <a:cs typeface="B Mitra" panose="00000400000000000000" pitchFamily="2" charset="-78"/>
              </a:rPr>
              <a:t> </a:t>
            </a:r>
            <a:r>
              <a:rPr lang="ar-SA" sz="1800" b="1" dirty="0">
                <a:cs typeface="B Mitra" panose="00000400000000000000" pitchFamily="2" charset="-78"/>
              </a:rPr>
              <a:t>آوري زیرساخت‌های مورد </a:t>
            </a:r>
            <a:r>
              <a:rPr lang="ar-SA" sz="1800" b="1" dirty="0" smtClean="0">
                <a:cs typeface="B Mitra" panose="00000400000000000000" pitchFamily="2" charset="-78"/>
              </a:rPr>
              <a:t>نیاز</a:t>
            </a:r>
            <a:r>
              <a:rPr lang="en-US" sz="1800" b="1" dirty="0">
                <a:cs typeface="B Mitra" panose="00000400000000000000" pitchFamily="2" charset="-78"/>
              </a:rPr>
              <a:t/>
            </a:r>
            <a:br>
              <a:rPr lang="en-US" sz="1800" b="1" dirty="0">
                <a:cs typeface="B Mitra" panose="00000400000000000000" pitchFamily="2" charset="-78"/>
              </a:rPr>
            </a:br>
            <a:r>
              <a:rPr lang="fa-IR" sz="1800" b="1" dirty="0" smtClean="0">
                <a:cs typeface="B Mitra" panose="00000400000000000000" pitchFamily="2" charset="-78"/>
              </a:rPr>
              <a:t>- </a:t>
            </a:r>
            <a:r>
              <a:rPr lang="ar-SA" sz="1800" b="1" dirty="0" smtClean="0">
                <a:cs typeface="B Mitra" panose="00000400000000000000" pitchFamily="2" charset="-78"/>
              </a:rPr>
              <a:t>دستيابي </a:t>
            </a:r>
            <a:r>
              <a:rPr lang="ar-SA" sz="1800" b="1" dirty="0">
                <a:cs typeface="B Mitra" panose="00000400000000000000" pitchFamily="2" charset="-78"/>
              </a:rPr>
              <a:t>به ظرفيت آماده به توليد 3000 </a:t>
            </a:r>
            <a:r>
              <a:rPr lang="ar-SA" sz="1800" b="1" dirty="0" smtClean="0">
                <a:cs typeface="B Mitra" panose="00000400000000000000" pitchFamily="2" charset="-78"/>
              </a:rPr>
              <a:t>مگاوات</a:t>
            </a:r>
            <a:r>
              <a:rPr lang="fa-IR" sz="1800" b="1" dirty="0" smtClean="0">
                <a:cs typeface="B Mitra" panose="00000400000000000000" pitchFamily="2" charset="-78"/>
              </a:rPr>
              <a:t> </a:t>
            </a:r>
            <a:r>
              <a:rPr lang="ar-SA" sz="1800" b="1" dirty="0" smtClean="0">
                <a:cs typeface="B Mitra" panose="00000400000000000000" pitchFamily="2" charset="-78"/>
              </a:rPr>
              <a:t>(</a:t>
            </a:r>
            <a:r>
              <a:rPr lang="fa-IR" sz="1800" b="1" dirty="0">
                <a:cs typeface="B Mitra" panose="00000400000000000000" pitchFamily="2" charset="-78"/>
              </a:rPr>
              <a:t>با </a:t>
            </a:r>
            <a:r>
              <a:rPr lang="ar-SA" sz="1800" b="1" dirty="0">
                <a:cs typeface="B Mitra" panose="00000400000000000000" pitchFamily="2" charset="-78"/>
              </a:rPr>
              <a:t>احداث واحدهای 2 و 3 نیروگاه اتمی بوشهر</a:t>
            </a:r>
            <a:r>
              <a:rPr lang="ar-SA" sz="1800" b="1" dirty="0" smtClean="0">
                <a:cs typeface="B Mitra" panose="00000400000000000000" pitchFamily="2" charset="-78"/>
              </a:rPr>
              <a:t>)</a:t>
            </a:r>
            <a:endParaRPr lang="fa-IR" sz="1800" b="1" dirty="0">
              <a:cs typeface="B Mitra" panose="00000400000000000000" pitchFamily="2" charset="-78"/>
            </a:endParaRPr>
          </a:p>
        </p:txBody>
      </p:sp>
      <p:sp>
        <p:nvSpPr>
          <p:cNvPr id="6" name="Slide Number Placeholder 5"/>
          <p:cNvSpPr>
            <a:spLocks noGrp="1"/>
          </p:cNvSpPr>
          <p:nvPr>
            <p:ph type="sldNum" sz="quarter" idx="12"/>
          </p:nvPr>
        </p:nvSpPr>
        <p:spPr/>
        <p:txBody>
          <a:bodyPr/>
          <a:lstStyle/>
          <a:p>
            <a:fld id="{D6D7225F-9A0F-4BF6-BAEA-3C0A62EDD0F3}" type="slidenum">
              <a:rPr lang="fa-IR" smtClean="0"/>
              <a:pPr/>
              <a:t>9</a:t>
            </a:fld>
            <a:endParaRPr lang="fa-IR"/>
          </a:p>
        </p:txBody>
      </p:sp>
      <p:sp>
        <p:nvSpPr>
          <p:cNvPr id="9" name="Rounded Rectangle 8"/>
          <p:cNvSpPr/>
          <p:nvPr/>
        </p:nvSpPr>
        <p:spPr>
          <a:xfrm>
            <a:off x="2667000" y="285731"/>
            <a:ext cx="5257801" cy="781071"/>
          </a:xfrm>
          <a:prstGeom prst="roundRect">
            <a:avLst/>
          </a:prstGeom>
        </p:spPr>
        <p:style>
          <a:lnRef idx="1">
            <a:schemeClr val="accent5"/>
          </a:lnRef>
          <a:fillRef idx="2">
            <a:schemeClr val="accent5"/>
          </a:fillRef>
          <a:effectRef idx="1">
            <a:schemeClr val="accent5"/>
          </a:effectRef>
          <a:fontRef idx="minor">
            <a:schemeClr val="dk1"/>
          </a:fontRef>
        </p:style>
        <p:txBody>
          <a:bodyPr lIns="91429" tIns="45715" rIns="91429" bIns="45715" rtlCol="1" anchor="ctr"/>
          <a:lstStyle/>
          <a:p>
            <a:pPr marL="82540" lvl="2" algn="ctr" fontAlgn="base">
              <a:spcBef>
                <a:spcPct val="0"/>
              </a:spcBef>
              <a:spcAft>
                <a:spcPct val="0"/>
              </a:spcAft>
              <a:tabLst>
                <a:tab pos="130160" algn="l"/>
                <a:tab pos="701595" algn="l"/>
                <a:tab pos="1942879" algn="l"/>
              </a:tabLst>
            </a:pPr>
            <a:r>
              <a:rPr lang="fa-IR" sz="2800" b="1" dirty="0" smtClean="0">
                <a:solidFill>
                  <a:schemeClr val="bg2">
                    <a:lumMod val="25000"/>
                  </a:schemeClr>
                </a:solidFill>
                <a:latin typeface="Arial" pitchFamily="34" charset="0"/>
                <a:ea typeface="Times New Roman" pitchFamily="18" charset="0"/>
                <a:cs typeface="B Titr" pitchFamily="2" charset="-78"/>
              </a:rPr>
              <a:t>اهداف و برنامه‌هاي </a:t>
            </a:r>
            <a:r>
              <a:rPr lang="ar-SA" sz="2800" b="1" dirty="0">
                <a:solidFill>
                  <a:schemeClr val="bg2">
                    <a:lumMod val="25000"/>
                  </a:schemeClr>
                </a:solidFill>
                <a:latin typeface="Arial" pitchFamily="34" charset="0"/>
                <a:ea typeface="Times New Roman" pitchFamily="18" charset="0"/>
                <a:cs typeface="B Titr" pitchFamily="2" charset="-78"/>
              </a:rPr>
              <a:t>شركت  </a:t>
            </a:r>
            <a:endParaRPr lang="ar-SA" sz="2800" dirty="0">
              <a:solidFill>
                <a:schemeClr val="bg2">
                  <a:lumMod val="25000"/>
                </a:schemeClr>
              </a:solidFill>
              <a:latin typeface="Arial" pitchFamily="34" charset="0"/>
              <a:cs typeface="B Titr" pitchFamily="2" charset="-7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434" y="6400802"/>
            <a:ext cx="1736265" cy="320677"/>
          </a:xfrm>
          <a:prstGeom prst="rect">
            <a:avLst/>
          </a:prstGeom>
        </p:spPr>
      </p:pic>
      <p:pic>
        <p:nvPicPr>
          <p:cNvPr id="7" name="Picture 6" descr="NPP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0059" y="135299"/>
            <a:ext cx="1424067" cy="823360"/>
          </a:xfrm>
          <a:prstGeom prst="rect">
            <a:avLst/>
          </a:prstGeom>
        </p:spPr>
      </p:pic>
    </p:spTree>
    <p:extLst>
      <p:ext uri="{BB962C8B-B14F-4D97-AF65-F5344CB8AC3E}">
        <p14:creationId xmlns:p14="http://schemas.microsoft.com/office/powerpoint/2010/main" val="764338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infrastructure_energy">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Heavy"/>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7746</TotalTime>
  <Words>3541</Words>
  <Application>Microsoft Office PowerPoint</Application>
  <PresentationFormat>A4 Paper (210x297 mm)</PresentationFormat>
  <Paragraphs>338</Paragraphs>
  <Slides>50</Slides>
  <Notes>2</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50</vt:i4>
      </vt:variant>
    </vt:vector>
  </HeadingPairs>
  <TitlesOfParts>
    <vt:vector size="70" baseType="lpstr">
      <vt:lpstr>Aftab</vt:lpstr>
      <vt:lpstr>Arial</vt:lpstr>
      <vt:lpstr>B Mitra</vt:lpstr>
      <vt:lpstr>B Nazanin</vt:lpstr>
      <vt:lpstr>B Titr</vt:lpstr>
      <vt:lpstr>B Zar</vt:lpstr>
      <vt:lpstr>Calibri</vt:lpstr>
      <vt:lpstr>Courier New</vt:lpstr>
      <vt:lpstr>Franklin Gothic Book</vt:lpstr>
      <vt:lpstr>Franklin Gothic Heavy</vt:lpstr>
      <vt:lpstr>Franklin Gothic Medium</vt:lpstr>
      <vt:lpstr>Mitra</vt:lpstr>
      <vt:lpstr>Tahoma</vt:lpstr>
      <vt:lpstr>Times New Roman</vt:lpstr>
      <vt:lpstr>Titr</vt:lpstr>
      <vt:lpstr>Wingdings</vt:lpstr>
      <vt:lpstr>Office Theme</vt:lpstr>
      <vt:lpstr>1_Office Theme</vt:lpstr>
      <vt:lpstr>8_infrastructure_energy</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هدف‌گذاری هدف‌گذاری سالیانه با تعامل و مشارکت واحدهای شرکت، پیش از آغاز هر سال انجام می‌شود. بر اساس اهداف بلندمدت و میان‌مدت برگرفته از چشم‌انداز و مأموریت شرکت، همچنین، اهدافی که در سال پیشین به‌طور کامل محقق‌نشده و راهبردهای مربوط به هر کدام، اهداف سالانه به‌همراه شاخص‌های کلیدی عملکرد (KPI) و مقدار کمی (Target) هر یک، در این مجموعه مشخص می‌شود.   بر اساس چشم‌انداز و مأموریت شرکت، اهداف بلندمدت زیر مشخص شده است : - توليد ايمن و كارآمد برق هسته‌اي - ایجاد و فراهم‌ آوري زیرساخت‌های مورد نیاز - دستيابي به ظرفيت آماده به توليد 3000 مگاوات (با احداث واحدهای 2 و 3 نیروگاه اتمی بوشهر)</vt:lpstr>
      <vt:lpstr>PowerPoint Presentation</vt:lpstr>
      <vt:lpstr> برنامه توسعه نیروگاههای هسته ای ایران</vt:lpstr>
      <vt:lpstr>PowerPoint Presentation</vt:lpstr>
      <vt:lpstr>تاريخچه واحد يكم نيروگاه اتمي بوشهر</vt:lpstr>
      <vt:lpstr>تاريخچه واحد يكم نيروگاه اتمي بوشهر</vt:lpstr>
      <vt:lpstr>فرآیند تولید برق در نیروگاه اتمی بوشهر</vt:lpstr>
      <vt:lpstr>PowerPoint Presentation</vt:lpstr>
      <vt:lpstr>PowerPoint Presentation</vt:lpstr>
      <vt:lpstr>تولید کل و تحويل به شبكه برق واحد یکم نيروگاه اتمي بوشهر </vt:lpstr>
      <vt:lpstr>تولید کل و تحويل به شبكه برق واحد یکم نيروگاه اتمي بوشهر </vt:lpstr>
      <vt:lpstr>PowerPoint Presentation</vt:lpstr>
      <vt:lpstr>نمودار تجمعي و دوره‌اي صرفه‌جويي در مصرف معادل سوخت‌هاي فسيلي ناشي از توليد برق واحد یکم نيروگاه اتمي بوشهر (بر حسب بشكه معادل نفت‌خام) </vt:lpstr>
      <vt:lpstr>نمودار تجمعي و دوره‌اي صرفه‌جويي در مصرف معادل سوخت‌هاي فسيلي ناشي از توليد برق در واحد یکم نيروگاه اتمي بوشهر(برحسب متر مکعب گاز طبیعی)</vt:lpstr>
      <vt:lpstr>نمودار تجمعي  و دوره‌اي كاهش انتشار انواع گازهاي آلاينده‌ زیست‌محیطی ناشي از توليد برق در  واحد یکم نيروگاه اتمي بوشهر</vt:lpstr>
      <vt:lpstr>PowerPoint Presentation</vt:lpstr>
      <vt:lpstr>PowerPoint Presentation</vt:lpstr>
      <vt:lpstr>PowerPoint Presentation</vt:lpstr>
      <vt:lpstr>PowerPoint Presentation</vt:lpstr>
      <vt:lpstr>PowerPoint Presentation</vt:lpstr>
      <vt:lpstr>PowerPoint Presentation</vt:lpstr>
      <vt:lpstr>مقدمه</vt:lpstr>
      <vt:lpstr>PowerPoint Presentation</vt:lpstr>
      <vt:lpstr>PowerPoint Presentation</vt:lpstr>
      <vt:lpstr>تاریخچه</vt:lpstr>
      <vt:lpstr>دلایل احداث واحد‌هاي جديد در كنار واحد اول نيروگاه اتمي بوشهر</vt:lpstr>
      <vt:lpstr>دلایل انتخاب کشور روسیه به‌عنوان پیمانکار پروژه</vt:lpstr>
      <vt:lpstr>معرفی قرارداد</vt:lpstr>
      <vt:lpstr>PowerPoint Presentation</vt:lpstr>
      <vt:lpstr>PowerPoint Presentation</vt:lpstr>
      <vt:lpstr>PowerPoint Presentation</vt:lpstr>
      <vt:lpstr>PowerPoint Presentation</vt:lpstr>
      <vt:lpstr>PowerPoint Presentation</vt:lpstr>
      <vt:lpstr>عناوین و تعریف محدوده در تعهد کارفرما</vt:lpstr>
      <vt:lpstr>PowerPoint Presentation</vt:lpstr>
      <vt:lpstr>PowerPoint Presentation</vt:lpstr>
      <vt:lpstr>اقدامات انجام شده</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عملكرد طر حهاي دارايي  ‌ها  ي سر ما يه‌اي شركت تا پايان اسفند 1388</dc:title>
  <dc:creator>Salimpour</dc:creator>
  <cp:lastModifiedBy>Mahmoudi , Rasul</cp:lastModifiedBy>
  <cp:revision>1028</cp:revision>
  <dcterms:created xsi:type="dcterms:W3CDTF">2010-05-02T09:42:05Z</dcterms:created>
  <dcterms:modified xsi:type="dcterms:W3CDTF">2021-10-23T05:52:56Z</dcterms:modified>
</cp:coreProperties>
</file>