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869" r:id="rId5"/>
    <p:sldId id="867" r:id="rId6"/>
    <p:sldId id="910" r:id="rId7"/>
    <p:sldId id="911" r:id="rId8"/>
    <p:sldId id="912" r:id="rId9"/>
    <p:sldId id="913" r:id="rId10"/>
    <p:sldId id="901" r:id="rId11"/>
    <p:sldId id="897" r:id="rId12"/>
    <p:sldId id="923" r:id="rId13"/>
    <p:sldId id="898" r:id="rId14"/>
    <p:sldId id="899" r:id="rId15"/>
    <p:sldId id="900" r:id="rId16"/>
    <p:sldId id="896" r:id="rId17"/>
    <p:sldId id="894" r:id="rId18"/>
    <p:sldId id="895" r:id="rId19"/>
    <p:sldId id="892" r:id="rId20"/>
    <p:sldId id="904" r:id="rId21"/>
    <p:sldId id="905" r:id="rId22"/>
    <p:sldId id="906" r:id="rId23"/>
    <p:sldId id="893" r:id="rId24"/>
    <p:sldId id="902" r:id="rId25"/>
    <p:sldId id="920" r:id="rId26"/>
    <p:sldId id="921" r:id="rId27"/>
    <p:sldId id="259" r:id="rId28"/>
  </p:sldIdLst>
  <p:sldSz cx="9144000" cy="6858000" type="screen4x3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1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944" autoAdjust="0"/>
    <p:restoredTop sz="82948" autoAdjust="0"/>
  </p:normalViewPr>
  <p:slideViewPr>
    <p:cSldViewPr>
      <p:cViewPr varScale="1">
        <p:scale>
          <a:sx n="62" d="100"/>
          <a:sy n="62" d="100"/>
        </p:scale>
        <p:origin x="9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8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8"/>
    </p:cViewPr>
  </p:sorterViewPr>
  <p:notesViewPr>
    <p:cSldViewPr>
      <p:cViewPr varScale="1">
        <p:scale>
          <a:sx n="120" d="100"/>
          <a:sy n="120" d="100"/>
        </p:scale>
        <p:origin x="-1986" y="-96"/>
      </p:cViewPr>
      <p:guideLst>
        <p:guide orient="horz" pos="3071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004" y="5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/>
          <a:lstStyle>
            <a:lvl1pPr algn="r">
              <a:defRPr sz="1300"/>
            </a:lvl1pPr>
          </a:lstStyle>
          <a:p>
            <a:fld id="{9B76CC5E-1BC2-4938-B537-B3BC138905F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263670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004" y="9263670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 anchor="b"/>
          <a:lstStyle>
            <a:lvl1pPr algn="r">
              <a:defRPr sz="1300"/>
            </a:lvl1pPr>
          </a:lstStyle>
          <a:p>
            <a:fld id="{72760E2C-3BA6-46A4-9690-3838A013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53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993" y="0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82E33412-D7AA-4B39-BCBA-EC547983DB13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3910"/>
            <a:ext cx="5335270" cy="4387678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3367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993" y="9263367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4DEDD257-87F1-43A4-99A7-16D7E6D73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2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2320925"/>
            <a:ext cx="4875212" cy="36576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DD257-87F1-43A4-99A7-16D7E6D73C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2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57200" cy="365125"/>
          </a:xfrm>
        </p:spPr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4008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/>
            <a:r>
              <a:rPr lang="fa-IR" sz="2000" b="1" dirty="0" smtClean="0">
                <a:cs typeface="B Mitra" pitchFamily="2" charset="-78"/>
              </a:rPr>
              <a:t>فعالیت های مهم-کسک دو منظوره</a:t>
            </a:r>
            <a:endParaRPr lang="en-US" sz="14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SA" sz="2800" dirty="0">
                <a:cs typeface="B Mitra" pitchFamily="2" charset="-78"/>
              </a:rPr>
              <a:t>اتصال </a:t>
            </a:r>
            <a:r>
              <a:rPr lang="fa-IR" sz="2800" dirty="0">
                <a:cs typeface="B Mitra" pitchFamily="2" charset="-78"/>
              </a:rPr>
              <a:t>شاهین عمودی به کسک  و </a:t>
            </a:r>
            <a:r>
              <a:rPr lang="ar-SA" sz="2800" dirty="0">
                <a:cs typeface="B Mitra" pitchFamily="2" charset="-78"/>
              </a:rPr>
              <a:t>تغییر وضعیت کسک دومنظوره بر روی ارابه جابجایی از وضعیت افقی به وضعیت </a:t>
            </a:r>
            <a:r>
              <a:rPr lang="ar-SA" sz="2800" dirty="0" smtClean="0">
                <a:cs typeface="B Mitra" pitchFamily="2" charset="-78"/>
              </a:rPr>
              <a:t>عمودی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SA" sz="2800" dirty="0">
                <a:cs typeface="B Mitra" pitchFamily="2" charset="-78"/>
              </a:rPr>
              <a:t>ورود کسک به سالن مرکزی راکتور</a:t>
            </a:r>
            <a:endParaRPr lang="en-US" sz="1800" b="1" dirty="0">
              <a:cs typeface="B Mitra" pitchFamily="2" charset="-78"/>
            </a:endParaRPr>
          </a:p>
        </p:txBody>
      </p:sp>
      <p:pic>
        <p:nvPicPr>
          <p:cNvPr id="11" name="Picture 477" descr="Description: D:\Bonari\گزارش جامع 2021\تصاویر کسک دو منظوره\niroogah cask.mp4_snapshot_10.39_[2021.06.15_14.35.46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7" y="1371600"/>
            <a:ext cx="425692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78" descr="Description: D:\Bonari\گزارش جامع 2021\تصاویر کسک دو منظوره\niroogah cask.mp4_snapshot_10.54_[2021.06.15_14.36.48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63" y="3287302"/>
            <a:ext cx="4403267" cy="303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6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146" name="Picture 2" descr="C:\Users\Banazadeh\Desktop\عكس تعميرات\axe tamirat\Mirsanjari\generator\tamirat\IMG_4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0" name="Picture 2" descr="C:\Users\Banazadeh\Desktop\عكس تعميرات\axe tamirat\Mirsanjari\generator\tamirat\IMG_5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 descr="C:\Users\Banazadeh\Desktop\عكس تعميرات\axe tamirat\Mirsanjari\generator\tamirat\IMG_4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098" name="Picture 2" descr="C:\Users\Banazadeh\Desktop\عكس تعميرات\axe tamirat\Mirsanjari\generator\moshkel fani\IMG_5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0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C:\Users\Banazadeh\Desktop\عكس تعميرات\axe tamirat\Mirsanjari\generator\moshkel fani\IMG_5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4" name="Picture 2" descr="C:\Users\Banazadeh\Desktop\عكس تعميرات\axe tamirat\Mirsanjari\generator\moshkel fani\IMG_5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C:\Users\Banazadeh\Desktop\عكس تعميرات\axe tamirat\Mirsanjari\generator\moshkel fani\IMG_5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Banazadeh\Desktop\عكس تعميرات\axe tamirat\Mirsanjari\generator\moshkel fani\IMG_57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57200" y="2803790"/>
            <a:ext cx="4040188" cy="26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8" name="Picture 4" descr="C:\Users\Banazadeh\Desktop\عكس تعميرات\axe tamirat\Mirsanjari\generator\moshkel fani\IMG_58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5025" y="280326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0" name="Picture 2" descr="C:\Users\Banazadeh\Desktop\عكس تعميرات\axe tamirat\Mirsanjari\generator\moshkel fani\IMG_5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3790"/>
            <a:ext cx="4040188" cy="26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nazadeh\Desktop\عكس تعميرات\axe tamirat\Mirsanjari\generator\moshkel fani\IMG_58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326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074" name="Picture 2" descr="C:\Users\Banazadeh\Desktop\عكس تعميرات\axe tamirat\Mirsanjari\generator\moshkel fani\IMG_5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4008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مهم-کسک دو منظوره</a:t>
            </a:r>
            <a:endParaRPr lang="en-US" sz="18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برداشتن کسک دومنظوره از اتاقک رفع آلودگی و قرار دادن در چاهک کانتینری 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800" dirty="0">
                <a:cs typeface="B Mitra" pitchFamily="2" charset="-78"/>
              </a:rPr>
              <a:t>بررسی 3 عدد از سلول های کسک دو منظوره از نظر قرار گرفتن بدون ایراد مجتمع سوخت مجازی در آن ها</a:t>
            </a:r>
            <a:r>
              <a:rPr lang="en-US" sz="2800" b="1" dirty="0">
                <a:cs typeface="B Mitra" pitchFamily="2" charset="-78"/>
              </a:rPr>
              <a:t> 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14" name="Picture 33" descr="Description: D:\Bonari\گزارش جامع 2021\تصاویر کسک دو منظوره\DSC_0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18" y="3352800"/>
            <a:ext cx="44075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0" descr="Description: D:\Bonari\گزارش جامع 2021\تصاویر کسک دو منظوره\niroogah cask.mp4_snapshot_07.37_[2021.06.15_14.20.50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3" y="1371600"/>
            <a:ext cx="433009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0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42" name="Picture 2" descr="C:\Users\Banazadeh\Desktop\عكس تعميرات\axe tamirat\نگین تاجی\پمپ خانه ساحلی\1413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266" name="Picture 2" descr="C:\Users\Banazadeh\Desktop\عكس تعميرات\axe tamirat\نگین تاجی\پمپ خانه ساحلی\1413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0200" y="381000"/>
            <a:ext cx="4953000" cy="411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1">
              <a:spcBef>
                <a:spcPct val="0"/>
              </a:spcBef>
              <a:buNone/>
              <a:defRPr sz="2800" b="1">
                <a:solidFill>
                  <a:schemeClr val="dk1"/>
                </a:solidFill>
                <a:cs typeface="B Mitra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SA" dirty="0"/>
              <a:t>بومي سازي تجهيزات و قطعات يدكي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2400" y="914400"/>
            <a:ext cx="8763000" cy="5410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3200" dirty="0">
                <a:solidFill>
                  <a:schemeClr val="tx1"/>
                </a:solidFill>
                <a:cs typeface="B Mitra" pitchFamily="2" charset="-78"/>
              </a:rPr>
              <a:t>تجهيزات و قطعات مكانيكي</a:t>
            </a:r>
            <a:r>
              <a:rPr lang="ar-SA" sz="3200" dirty="0" smtClean="0">
                <a:solidFill>
                  <a:schemeClr val="tx1"/>
                </a:solidFill>
                <a:cs typeface="B Mitra" pitchFamily="2" charset="-78"/>
              </a:rPr>
              <a:t>:</a:t>
            </a:r>
            <a:endParaRPr lang="fa-IR" sz="3200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به منظور انجام تعميرات برنامه­ريزي شده 1400-1399 تعداد 13 آيتم شامل 684 قلم كالا به ارزش </a:t>
            </a:r>
            <a:r>
              <a:rPr lang="fa-IR" sz="2400" b="1" dirty="0" smtClean="0">
                <a:solidFill>
                  <a:schemeClr val="tx1"/>
                </a:solidFill>
                <a:cs typeface="B Mitra" pitchFamily="2" charset="-78"/>
              </a:rPr>
              <a:t>5،778،605،600 </a:t>
            </a:r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ريال ساخته و تحويل نيروگاه گرديد؛</a:t>
            </a:r>
            <a:endParaRPr lang="en-US" sz="2400" dirty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ar-SA" sz="3200" dirty="0" smtClean="0">
                <a:solidFill>
                  <a:schemeClr val="tx1"/>
                </a:solidFill>
                <a:cs typeface="B Mitra" pitchFamily="2" charset="-78"/>
              </a:rPr>
              <a:t>اقلام </a:t>
            </a:r>
            <a:r>
              <a:rPr lang="ar-SA" sz="3200" dirty="0">
                <a:solidFill>
                  <a:schemeClr val="tx1"/>
                </a:solidFill>
                <a:cs typeface="B Mitra" pitchFamily="2" charset="-78"/>
              </a:rPr>
              <a:t>برقي: </a:t>
            </a:r>
            <a:endParaRPr lang="fa-IR" sz="3200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تعداد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23 آيتم شامل 4397 قلم كالا كه عمده مربوط به انواع گوه و ترمزهاي تكستوليتي ژنراتور مي­باشند به ارزش </a:t>
            </a:r>
            <a:r>
              <a:rPr lang="fa-IR" sz="2400" b="1" dirty="0" smtClean="0">
                <a:solidFill>
                  <a:schemeClr val="tx1"/>
                </a:solidFill>
                <a:cs typeface="B Mitra" pitchFamily="2" charset="-78"/>
              </a:rPr>
              <a:t>18،936،868،54</a:t>
            </a:r>
            <a:r>
              <a:rPr lang="fa-IR" sz="2400" dirty="0" smtClean="0">
                <a:solidFill>
                  <a:schemeClr val="tx1"/>
                </a:solidFill>
                <a:cs typeface="B Mitra" pitchFamily="2" charset="-78"/>
              </a:rPr>
              <a:t>0 </a:t>
            </a:r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ريال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تامين گرديد؛</a:t>
            </a:r>
            <a:endParaRPr lang="en-US" sz="2400" dirty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ar-SA" sz="3200" dirty="0" smtClean="0">
                <a:solidFill>
                  <a:schemeClr val="tx1"/>
                </a:solidFill>
                <a:cs typeface="B Mitra" pitchFamily="2" charset="-78"/>
              </a:rPr>
              <a:t>اقلام </a:t>
            </a:r>
            <a:r>
              <a:rPr lang="ar-SA" sz="3200" dirty="0">
                <a:solidFill>
                  <a:schemeClr val="tx1"/>
                </a:solidFill>
                <a:cs typeface="B Mitra" pitchFamily="2" charset="-78"/>
              </a:rPr>
              <a:t>ابزار دقيق و كنترلي: </a:t>
            </a:r>
            <a:endParaRPr lang="fa-IR" sz="3200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تعداد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15 آيتم شامل 225 قلم كالا كه عمدتا مربوط به انواع سنسورهاي فشار و دما و ترانسميترها مي­باشند به ارزش </a:t>
            </a:r>
            <a:r>
              <a:rPr lang="fa-IR" sz="2400" b="1" dirty="0" smtClean="0">
                <a:solidFill>
                  <a:schemeClr val="tx1"/>
                </a:solidFill>
                <a:cs typeface="B Mitra" pitchFamily="2" charset="-78"/>
              </a:rPr>
              <a:t>15،701،450،000</a:t>
            </a:r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ريال تامين گرديد.</a:t>
            </a:r>
            <a:endParaRPr lang="en-US" sz="2400" dirty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fa-IR" sz="3200" dirty="0" smtClean="0">
                <a:solidFill>
                  <a:schemeClr val="tx1"/>
                </a:solidFill>
                <a:cs typeface="B Mitra" pitchFamily="2" charset="-78"/>
              </a:rPr>
              <a:t>مواد </a:t>
            </a:r>
            <a:r>
              <a:rPr lang="fa-IR" sz="3200" dirty="0">
                <a:solidFill>
                  <a:schemeClr val="tx1"/>
                </a:solidFill>
                <a:cs typeface="B Mitra" pitchFamily="2" charset="-78"/>
              </a:rPr>
              <a:t>مصرفي: </a:t>
            </a:r>
            <a:endParaRPr lang="fa-IR" sz="3200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schemeClr val="tx1"/>
                </a:solidFill>
                <a:cs typeface="B Mitra" pitchFamily="2" charset="-78"/>
              </a:rPr>
              <a:t>براي </a:t>
            </a:r>
            <a:r>
              <a:rPr lang="fa-IR" sz="2400" dirty="0">
                <a:solidFill>
                  <a:schemeClr val="tx1"/>
                </a:solidFill>
                <a:cs typeface="B Mitra" pitchFamily="2" charset="-78"/>
              </a:rPr>
              <a:t>انجام تعميرات برنامه­ريزي شده انواع مواد مصرفي شامل بيرينگ­ها، اقلام آب بندي،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 روانكارهاي صنعتي، ابزارآلات، وسايل حفاظت فردي، مواد شيميايي، عايق حرارتي، رنگ و پوشش، آهن آلات، چسب و اسپري، گازهاي صنعتي و ... به ارزش تقريبي </a:t>
            </a:r>
            <a:r>
              <a:rPr lang="fa-IR" sz="2400" b="1" dirty="0" smtClean="0">
                <a:solidFill>
                  <a:schemeClr val="tx1"/>
                </a:solidFill>
                <a:cs typeface="B Mitra" pitchFamily="2" charset="-78"/>
              </a:rPr>
              <a:t>120،000،000،000</a:t>
            </a:r>
            <a:r>
              <a:rPr lang="ar-SA" sz="2400" dirty="0" smtClean="0">
                <a:solidFill>
                  <a:schemeClr val="tx1"/>
                </a:solidFill>
                <a:cs typeface="B Mitra" pitchFamily="2" charset="-78"/>
              </a:rPr>
              <a:t> </a:t>
            </a:r>
            <a:r>
              <a:rPr lang="ar-SA" sz="2400" dirty="0">
                <a:solidFill>
                  <a:schemeClr val="tx1"/>
                </a:solidFill>
                <a:cs typeface="B Mitra" pitchFamily="2" charset="-78"/>
              </a:rPr>
              <a:t>ريال تامين گرديد.</a:t>
            </a:r>
            <a:endParaRPr lang="en-US" sz="2400" dirty="0">
              <a:solidFill>
                <a:schemeClr val="tx1"/>
              </a:solidFill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95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0200" y="381000"/>
            <a:ext cx="4953000" cy="411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1">
              <a:spcBef>
                <a:spcPct val="0"/>
              </a:spcBef>
              <a:buNone/>
              <a:defRPr sz="2800" b="1">
                <a:solidFill>
                  <a:schemeClr val="dk1"/>
                </a:solidFill>
                <a:cs typeface="B Mitra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a-IR" dirty="0"/>
              <a:t>توقف واحد سال 1399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25590"/>
              </p:ext>
            </p:extLst>
          </p:nvPr>
        </p:nvGraphicFramePr>
        <p:xfrm>
          <a:off x="620147" y="1066800"/>
          <a:ext cx="7990452" cy="5273620"/>
        </p:xfrm>
        <a:graphic>
          <a:graphicData uri="http://schemas.openxmlformats.org/drawingml/2006/table">
            <a:tbl>
              <a:tblPr rtl="1">
                <a:tableStyleId>{16D9F66E-5EB9-4882-86FB-DCBF35E3C3E4}</a:tableStyleId>
              </a:tblPr>
              <a:tblGrid>
                <a:gridCol w="742950"/>
                <a:gridCol w="3623751"/>
                <a:gridCol w="3623751"/>
              </a:tblGrid>
              <a:tr h="33395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b="1" u="none" strike="noStrike" dirty="0">
                          <a:effectLst/>
                          <a:cs typeface="B Mitra" pitchFamily="2" charset="-78"/>
                        </a:rPr>
                        <a:t>رديف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b="1" u="none" strike="noStrike">
                          <a:effectLst/>
                          <a:cs typeface="B Mitra" pitchFamily="2" charset="-78"/>
                        </a:rPr>
                        <a:t>نام مركز هزينه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b="1" u="none" strike="noStrike" dirty="0">
                          <a:effectLst/>
                          <a:cs typeface="B Mitra" pitchFamily="2" charset="-78"/>
                        </a:rPr>
                        <a:t>مبلغ كل اقلام تاميني تعمیرات(ریال)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مخابرات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2,126,250,000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مديريت برق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167,928,812,500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مديريت ابزار دقيق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246,993,200,000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معاونت ايمني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2,001,458,500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مديريت توربين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3,302,264,000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مديريت شيمي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1,571,759,000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221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چيلر و تهويه(فني مهندسي)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25,167,525,000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تجهيزات استاتيك تپنا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113,914,447,500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بخش ديزل تپنا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3,009,506,500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تهويه تپنا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263,390,000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تجهيزات دوار تپنا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316,536,732,500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400" u="none" strike="noStrike" dirty="0">
                          <a:effectLst/>
                          <a:cs typeface="B Mitra" pitchFamily="2" charset="-78"/>
                        </a:rPr>
                        <a:t>تعويض سوخت تپنا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  <a:cs typeface="B Mitra" pitchFamily="2" charset="-78"/>
                        </a:rPr>
                        <a:t>254,447,500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7870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ar-SA" sz="2800" b="0" u="none" strike="noStrike" dirty="0">
                          <a:effectLst/>
                          <a:cs typeface="B Mitra" pitchFamily="2" charset="-78"/>
                        </a:rPr>
                        <a:t>جمع كل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B Mitra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800" b="0" u="none" strike="noStrike" dirty="0">
                          <a:effectLst/>
                          <a:cs typeface="B Mitra" pitchFamily="2" charset="-78"/>
                        </a:rPr>
                        <a:t>883,069,793,000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B Nazanin"/>
                        <a:cs typeface="B Mitra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4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436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856"/>
            <a:ext cx="9144000" cy="2232248"/>
          </a:xfrm>
          <a:prstGeom prst="rect">
            <a:avLst/>
          </a:prstGeom>
        </p:spPr>
      </p:pic>
      <p:pic>
        <p:nvPicPr>
          <p:cNvPr id="6" name="Picture 5" descr="BNPP_LOG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130487"/>
            <a:ext cx="1162440" cy="438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35" y="554336"/>
            <a:ext cx="640027" cy="2011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115616" y="2852936"/>
            <a:ext cx="38164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500" dirty="0" smtClean="0">
                <a:cs typeface="Titr" pitchFamily="2" charset="-78"/>
              </a:rPr>
              <a:t>پايان</a:t>
            </a:r>
            <a:endParaRPr lang="en-US" sz="3500" dirty="0">
              <a:cs typeface="Titr" pitchFamily="2" charset="-7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3600" dirty="0">
                <a:cs typeface="B Mitra" panose="00000400000000000000" pitchFamily="2" charset="-78"/>
              </a:rPr>
              <a:t>المنت­های حرارتی باک جبران کننده حجم و فشار مدار اول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507048"/>
            <a:ext cx="8153400" cy="458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5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>
                <a:cs typeface="B Mitra" panose="00000400000000000000" pitchFamily="2" charset="-78"/>
              </a:rPr>
              <a:t>شير قطع كن سريع بخار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6934200" cy="458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>
                <a:cs typeface="B Mitra" panose="00000400000000000000" pitchFamily="2" charset="-78"/>
              </a:rPr>
              <a:t>جرثقيل قطبي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524000"/>
            <a:ext cx="4038600" cy="22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4038600" cy="230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5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7" y="1447800"/>
            <a:ext cx="8977102" cy="504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7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218" name="Picture 2" descr="C:\Users\Banazadeh\Desktop\عكس تعميرات\axe tamirat\Mirsanjari\generator\_R9A0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 descr="C:\Users\Banazadeh\Desktop\عكس تعميرات\axe tamirat\Mirsanjari\generator\tamirat\IMG_5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2057399" y="1089819"/>
            <a:ext cx="5029202" cy="452596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106720"/>
              </p:ext>
            </p:extLst>
          </p:nvPr>
        </p:nvGraphicFramePr>
        <p:xfrm>
          <a:off x="1752600" y="1143000"/>
          <a:ext cx="6011966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667120" imgH="8019903" progId="AcroExch.Document.DC">
                  <p:embed/>
                </p:oleObj>
              </mc:Choice>
              <mc:Fallback>
                <p:oleObj name="Acrobat Document" r:id="rId3" imgW="5667120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143000"/>
                        <a:ext cx="6011966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5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سند" ma:contentTypeID="0x01010084907BEA0B1F6047AE374B8F086F3551" ma:contentTypeVersion="0" ma:contentTypeDescription="ایجاد سند جدید." ma:contentTypeScope="" ma:versionID="982cf80723534ab09cfa2f64c7fe4260">
  <xsd:schema xmlns:xsd="http://www.w3.org/2001/XMLSchema" xmlns:p="http://schemas.microsoft.com/office/2006/metadata/properties" targetNamespace="http://schemas.microsoft.com/office/2006/metadata/properties" ma:root="true" ma:fieldsID="8fb7de621ff258ac5c348782d9b1b5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ا" ma:readOnly="true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81FAC8-D2CF-4476-882C-4254803E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7199638-8905-4483-AFFD-E9851C1530D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B1E5E4-6740-4C99-8A30-891DFA3D23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8871</TotalTime>
  <Words>337</Words>
  <Application>Microsoft Office PowerPoint</Application>
  <PresentationFormat>On-screen Show (4:3)</PresentationFormat>
  <Paragraphs>86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 Mitra</vt:lpstr>
      <vt:lpstr>B Nazanin</vt:lpstr>
      <vt:lpstr>Calibri</vt:lpstr>
      <vt:lpstr>Times New Roman</vt:lpstr>
      <vt:lpstr>Titr</vt:lpstr>
      <vt:lpstr>Office Theme</vt:lpstr>
      <vt:lpstr>Acrobat Document</vt:lpstr>
      <vt:lpstr>فعالیت های مهم-کسک دو منظوره</vt:lpstr>
      <vt:lpstr>فعالیت های مهم-کسک دو منظوره</vt:lpstr>
      <vt:lpstr>المنت­های حرارتی باک جبران کننده حجم و فشار مدار اول </vt:lpstr>
      <vt:lpstr>شير قطع كن سريع بخار</vt:lpstr>
      <vt:lpstr>جرثقيل قطبي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Last ststus of first unit</dc:subject>
  <dc:creator>E_Haghnegahdar</dc:creator>
  <cp:keywords>BNPP</cp:keywords>
  <cp:lastModifiedBy>Mahmoudi , Rasul</cp:lastModifiedBy>
  <cp:revision>836</cp:revision>
  <cp:lastPrinted>2018-06-19T13:47:28Z</cp:lastPrinted>
  <dcterms:created xsi:type="dcterms:W3CDTF">2012-10-13T08:27:19Z</dcterms:created>
  <dcterms:modified xsi:type="dcterms:W3CDTF">2021-07-12T04:45:31Z</dcterms:modified>
</cp:coreProperties>
</file>