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6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EEE169F-92DD-4648-898E-EFAD2EB0D7C4}" type="datetimeFigureOut">
              <a:rPr lang="fa-IR" smtClean="0"/>
              <a:pPr/>
              <a:t>1434/12/06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30F8302-6F91-42F6-B1C7-47B7F5B89C6E}" type="slidenum">
              <a:rPr lang="fa-IR" smtClean="0"/>
              <a:pPr/>
              <a:t>‹#›</a:t>
            </a:fld>
            <a:endParaRPr lang="fa-IR"/>
          </a:p>
        </p:txBody>
      </p:sp>
    </p:spTree>
    <p:extLst>
      <p:ext uri="{BB962C8B-B14F-4D97-AF65-F5344CB8AC3E}">
        <p14:creationId xmlns:p14="http://schemas.microsoft.com/office/powerpoint/2010/main" val="15662719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830F8302-6F91-42F6-B1C7-47B7F5B89C6E}" type="slidenum">
              <a:rPr lang="fa-IR" smtClean="0"/>
              <a:pPr/>
              <a:t>5</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FDA0827-1E2B-4AD8-B2ED-0C30B8DA9F43}" type="slidenum">
              <a:rPr lang="fa-IR" smtClean="0"/>
              <a:pPr/>
              <a:t>‹#›</a:t>
            </a:fld>
            <a:endParaRPr lang="fa-I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A0827-1E2B-4AD8-B2ED-0C30B8DA9F4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A0827-1E2B-4AD8-B2ED-0C30B8DA9F43}"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A0827-1E2B-4AD8-B2ED-0C30B8DA9F43}" type="slidenum">
              <a:rPr lang="fa-IR" smtClean="0"/>
              <a:pPr/>
              <a:t>‹#›</a:t>
            </a:fld>
            <a:endParaRPr lang="fa-I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5" name="Footer Placeholder 4"/>
          <p:cNvSpPr>
            <a:spLocks noGrp="1"/>
          </p:cNvSpPr>
          <p:nvPr>
            <p:ph type="ftr" sz="quarter" idx="11"/>
          </p:nvPr>
        </p:nvSpPr>
        <p:spPr>
          <a:xfrm>
            <a:off x="800100" y="6172200"/>
            <a:ext cx="4000500" cy="457200"/>
          </a:xfrm>
        </p:spPr>
        <p:txBody>
          <a:bodyPr/>
          <a:lstStyle/>
          <a:p>
            <a:endParaRPr lang="fa-I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FDA0827-1E2B-4AD8-B2ED-0C30B8DA9F43}"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FDA0827-1E2B-4AD8-B2ED-0C30B8DA9F43}" type="slidenum">
              <a:rPr lang="fa-IR" smtClean="0"/>
              <a:pPr/>
              <a:t>‹#›</a:t>
            </a:fld>
            <a:endParaRPr lang="fa-I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FDA0827-1E2B-4AD8-B2ED-0C30B8DA9F43}" type="slidenum">
              <a:rPr lang="fa-IR" smtClean="0"/>
              <a:pPr/>
              <a:t>‹#›</a:t>
            </a:fld>
            <a:endParaRPr lang="fa-I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FDA0827-1E2B-4AD8-B2ED-0C30B8DA9F43}"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FDA0827-1E2B-4AD8-B2ED-0C30B8DA9F4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FDA0827-1E2B-4AD8-B2ED-0C30B8DA9F43}" type="slidenum">
              <a:rPr lang="fa-IR" smtClean="0"/>
              <a:pPr/>
              <a:t>‹#›</a:t>
            </a:fld>
            <a:endParaRPr lang="fa-I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8714B4-D3BA-4360-91D3-2F4F5842776B}" type="datetimeFigureOut">
              <a:rPr lang="fa-IR" smtClean="0"/>
              <a:pPr/>
              <a:t>1434/12/06</a:t>
            </a:fld>
            <a:endParaRPr lang="fa-IR"/>
          </a:p>
        </p:txBody>
      </p:sp>
      <p:sp>
        <p:nvSpPr>
          <p:cNvPr id="6" name="Footer Placeholder 5"/>
          <p:cNvSpPr>
            <a:spLocks noGrp="1"/>
          </p:cNvSpPr>
          <p:nvPr>
            <p:ph type="ftr" sz="quarter" idx="11"/>
          </p:nvPr>
        </p:nvSpPr>
        <p:spPr>
          <a:xfrm>
            <a:off x="914400" y="6172200"/>
            <a:ext cx="3886200" cy="457200"/>
          </a:xfrm>
        </p:spPr>
        <p:txBody>
          <a:bodyPr/>
          <a:lstStyle/>
          <a:p>
            <a:endParaRPr lang="fa-IR"/>
          </a:p>
        </p:txBody>
      </p:sp>
      <p:sp>
        <p:nvSpPr>
          <p:cNvPr id="7" name="Slide Number Placeholder 6"/>
          <p:cNvSpPr>
            <a:spLocks noGrp="1"/>
          </p:cNvSpPr>
          <p:nvPr>
            <p:ph type="sldNum" sz="quarter" idx="12"/>
          </p:nvPr>
        </p:nvSpPr>
        <p:spPr>
          <a:xfrm>
            <a:off x="146304" y="6208776"/>
            <a:ext cx="457200" cy="457200"/>
          </a:xfrm>
        </p:spPr>
        <p:txBody>
          <a:bodyPr/>
          <a:lstStyle/>
          <a:p>
            <a:fld id="{EFDA0827-1E2B-4AD8-B2ED-0C30B8DA9F43}" type="slidenum">
              <a:rPr lang="fa-IR" smtClean="0"/>
              <a:pPr/>
              <a:t>‹#›</a:t>
            </a:fld>
            <a:endParaRPr lang="fa-I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78714B4-D3BA-4360-91D3-2F4F5842776B}" type="datetimeFigureOut">
              <a:rPr lang="fa-IR" smtClean="0"/>
              <a:pPr/>
              <a:t>1434/12/06</a:t>
            </a:fld>
            <a:endParaRPr lang="fa-I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a-I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FDA0827-1E2B-4AD8-B2ED-0C30B8DA9F4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wikipedia.org/wiki/%D9%BE%D8%B1%D8%AA%D9%88%D8%B2%D8%A7" TargetMode="External"/><Relationship Id="rId2" Type="http://schemas.openxmlformats.org/officeDocument/2006/relationships/hyperlink" Target="http://fa.wikipedia.org/wiki/%D8%B4%D8%B1%DA%A9%D8%AA_%D9%86%DB%8C%D8%B1%D9%88%DB%8C_%D8%A8%D8%B1%D9%82_%D8%AA%D9%88%DA%A9%DB%8C%D9%88" TargetMode="External"/><Relationship Id="rId1" Type="http://schemas.openxmlformats.org/officeDocument/2006/relationships/slideLayout" Target="../slideLayouts/slideLayout2.xml"/><Relationship Id="rId5" Type="http://schemas.openxmlformats.org/officeDocument/2006/relationships/hyperlink" Target="http://fa.wikipedia.org/wiki/%DA%98%D9%86%D8%B1%D8%A7%D8%AA%D9%88%D8%B1" TargetMode="External"/><Relationship Id="rId4" Type="http://schemas.openxmlformats.org/officeDocument/2006/relationships/hyperlink" Target="http://fa.wikipedia.org/wiki/%D8%AD%D8%A7%D8%AF%D8%AB%D9%87_%DA%86%D8%B1%D9%86%D9%88%D8%A8%DB%8C%D9%84"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fa.wikipedia.org/wiki/%D8%B0%D9%88%D8%A8%E2%80%8C%D8%B4%D8%AF%D9%86_%D8%B3%D9%88%D8%AE%D8%AA_%D9%87%D8%B3%D8%AA%D9%87%E2%80%8C%D8%A7%DB%8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fa-IR" b="1" dirty="0"/>
              <a:t>ترجمه و تدوين</a:t>
            </a:r>
            <a:r>
              <a:rPr lang="fa-IR" dirty="0"/>
              <a:t> </a:t>
            </a:r>
            <a:r>
              <a:rPr lang="fa-IR" b="1" dirty="0"/>
              <a:t>:  دكتر مهندس جواد روحي</a:t>
            </a:r>
            <a:r>
              <a:rPr lang="fa-IR" dirty="0"/>
              <a:t>                           </a:t>
            </a:r>
            <a:r>
              <a:rPr lang="fa-IR" b="1" dirty="0"/>
              <a:t>      </a:t>
            </a:r>
            <a:endParaRPr lang="en-US" dirty="0"/>
          </a:p>
          <a:p>
            <a:endParaRPr lang="fa-IR" smtClean="0"/>
          </a:p>
          <a:p>
            <a:r>
              <a:rPr lang="fa-IR" dirty="0" smtClean="0"/>
              <a:t>عضو </a:t>
            </a:r>
            <a:r>
              <a:rPr lang="fa-IR" dirty="0"/>
              <a:t>هيات اجرائي شوراي جهاني سيستم هاي بزرگ برق</a:t>
            </a:r>
            <a:endParaRPr lang="en-US" dirty="0"/>
          </a:p>
          <a:p>
            <a:endParaRPr lang="fa-IR" dirty="0"/>
          </a:p>
        </p:txBody>
      </p:sp>
      <p:sp>
        <p:nvSpPr>
          <p:cNvPr id="2" name="Title 1"/>
          <p:cNvSpPr>
            <a:spLocks noGrp="1"/>
          </p:cNvSpPr>
          <p:nvPr>
            <p:ph type="ctrTitle"/>
          </p:nvPr>
        </p:nvSpPr>
        <p:spPr>
          <a:xfrm>
            <a:off x="533400" y="1371600"/>
            <a:ext cx="7851648" cy="1414458"/>
          </a:xfrm>
        </p:spPr>
        <p:txBody>
          <a:bodyPr>
            <a:normAutofit/>
          </a:bodyPr>
          <a:lstStyle/>
          <a:p>
            <a:r>
              <a:rPr lang="fa-IR" sz="3600" b="1" dirty="0"/>
              <a:t>انرژي هسته اي بعد از فوكوشيما </a:t>
            </a:r>
            <a:endParaRPr lang="fa-IR" sz="3600" dirty="0"/>
          </a:p>
        </p:txBody>
      </p:sp>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pPr algn="just"/>
            <a:r>
              <a:rPr lang="fa-IR" sz="2000" dirty="0">
                <a:cs typeface="B Nazanin" pitchFamily="2" charset="-78"/>
              </a:rPr>
              <a:t>عليرغم حادثه فوكوشيما و تاثيرآن در آينده انرژي هسته اي جهان براي پاسخگوئي به مسائل زیست محیطی و مصارف فزاینده انرژی  نیاز به اختلاط انرژی مي باشد.زیرا با توجه به عقايد ملت ها و تصميمات  سياسي و رعايت  الزامات ايمني ميزان سرمايه گذاري و بهاي تمام شده انرژي هسته اي افزايش مي یابد. </a:t>
            </a:r>
            <a:endParaRPr lang="en-US" sz="2000" dirty="0">
              <a:cs typeface="B Nazanin" pitchFamily="2" charset="-78"/>
            </a:endParaRPr>
          </a:p>
          <a:p>
            <a:pPr algn="just"/>
            <a:r>
              <a:rPr lang="fa-IR" sz="2000" dirty="0">
                <a:cs typeface="B Nazanin" pitchFamily="2" charset="-78"/>
              </a:rPr>
              <a:t>حال بايد ديد سهم انرژی های تجدیدپذیر چقدر خواهد بود؟وآيا  انرژي هسته اي  همچنان  جالب هست يا خير ؟ </a:t>
            </a:r>
            <a:endParaRPr lang="en-US" sz="2000" dirty="0">
              <a:cs typeface="B Nazanin" pitchFamily="2" charset="-78"/>
            </a:endParaRPr>
          </a:p>
          <a:p>
            <a:endParaRPr lang="fa-IR"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algn="just"/>
            <a:endParaRPr lang="fa-IR" sz="2000" dirty="0" smtClean="0">
              <a:cs typeface="B Nazanin" pitchFamily="2" charset="-78"/>
            </a:endParaRPr>
          </a:p>
          <a:p>
            <a:pPr algn="just"/>
            <a:endParaRPr lang="fa-IR" sz="2000" dirty="0" smtClean="0">
              <a:cs typeface="B Nazanin" pitchFamily="2" charset="-78"/>
            </a:endParaRPr>
          </a:p>
          <a:p>
            <a:pPr algn="just"/>
            <a:endParaRPr lang="fa-IR" sz="2000" dirty="0">
              <a:cs typeface="B Nazanin" pitchFamily="2" charset="-78"/>
            </a:endParaRPr>
          </a:p>
          <a:p>
            <a:pPr algn="just"/>
            <a:r>
              <a:rPr lang="fa-IR" sz="2000" dirty="0" smtClean="0">
                <a:cs typeface="B Nazanin" pitchFamily="2" charset="-78"/>
              </a:rPr>
              <a:t>ماخذ </a:t>
            </a:r>
            <a:r>
              <a:rPr lang="fa-IR" sz="2000" dirty="0">
                <a:cs typeface="B Nazanin" pitchFamily="2" charset="-78"/>
              </a:rPr>
              <a:t>:</a:t>
            </a:r>
            <a:endParaRPr lang="en-US" sz="2000" dirty="0">
              <a:cs typeface="B Nazanin" pitchFamily="2" charset="-78"/>
            </a:endParaRPr>
          </a:p>
          <a:p>
            <a:pPr lvl="0" algn="just"/>
            <a:r>
              <a:rPr lang="fa-IR" sz="2000" dirty="0">
                <a:cs typeface="B Nazanin" pitchFamily="2" charset="-78"/>
              </a:rPr>
              <a:t>مركز انرژي اتمي بهار 2013  نشريه شمار 61 </a:t>
            </a:r>
            <a:r>
              <a:rPr lang="fa-IR" sz="2000" dirty="0" smtClean="0">
                <a:cs typeface="B Nazanin" pitchFamily="2" charset="-78"/>
              </a:rPr>
              <a:t>               </a:t>
            </a:r>
            <a:r>
              <a:rPr lang="en-US" sz="2000" dirty="0" smtClean="0">
                <a:cs typeface="B Nazanin" pitchFamily="2" charset="-78"/>
              </a:rPr>
              <a:t>  1-NO </a:t>
            </a:r>
            <a:r>
              <a:rPr lang="en-US" sz="2000" dirty="0">
                <a:cs typeface="B Nazanin" pitchFamily="2" charset="-78"/>
              </a:rPr>
              <a:t>61  </a:t>
            </a:r>
            <a:r>
              <a:rPr lang="en-US" sz="2000" dirty="0" err="1">
                <a:cs typeface="B Nazanin" pitchFamily="2" charset="-78"/>
              </a:rPr>
              <a:t>Printemps</a:t>
            </a:r>
            <a:r>
              <a:rPr lang="en-US" sz="2000" dirty="0">
                <a:cs typeface="B Nazanin" pitchFamily="2" charset="-78"/>
              </a:rPr>
              <a:t> 2013 CEA</a:t>
            </a:r>
          </a:p>
          <a:p>
            <a:pPr algn="just"/>
            <a:r>
              <a:rPr lang="fa-IR" sz="2000" dirty="0">
                <a:cs typeface="B Nazanin" pitchFamily="2" charset="-78"/>
              </a:rPr>
              <a:t>سایت ویکی پدیا </a:t>
            </a:r>
            <a:r>
              <a:rPr lang="fa-IR" sz="2000" dirty="0" smtClean="0">
                <a:cs typeface="B Nazanin" pitchFamily="2" charset="-78"/>
              </a:rPr>
              <a:t>فوکوشیما                                            </a:t>
            </a:r>
            <a:r>
              <a:rPr lang="en-US" sz="2000" dirty="0" smtClean="0">
                <a:cs typeface="B Nazanin" pitchFamily="2" charset="-78"/>
              </a:rPr>
              <a:t>2-site </a:t>
            </a:r>
            <a:r>
              <a:rPr lang="en-US" sz="2000" dirty="0" err="1" smtClean="0">
                <a:cs typeface="B Nazanin" pitchFamily="2" charset="-78"/>
              </a:rPr>
              <a:t>wikipedia</a:t>
            </a:r>
            <a:r>
              <a:rPr lang="en-US" sz="2000" dirty="0" smtClean="0">
                <a:cs typeface="B Nazanin" pitchFamily="2" charset="-78"/>
              </a:rPr>
              <a:t> </a:t>
            </a:r>
            <a:r>
              <a:rPr lang="en-US" sz="2000" dirty="0" err="1" smtClean="0">
                <a:cs typeface="B Nazanin" pitchFamily="2" charset="-78"/>
              </a:rPr>
              <a:t>fukoshima</a:t>
            </a:r>
            <a:endParaRPr lang="fa-IR" sz="2000" dirty="0" smtClean="0">
              <a:cs typeface="B Nazanin" pitchFamily="2" charset="-78"/>
            </a:endParaRPr>
          </a:p>
          <a:p>
            <a:pPr lvl="0" algn="just"/>
            <a:endParaRPr lang="fa-IR" sz="2000" dirty="0" smtClean="0">
              <a:cs typeface="B Nazanin" pitchFamily="2" charset="-78"/>
            </a:endParaRPr>
          </a:p>
          <a:p>
            <a:pPr lvl="0" algn="just"/>
            <a:endParaRPr lang="fa-IR" sz="2000" dirty="0">
              <a:cs typeface="B Nazanin" pitchFamily="2" charset="-78"/>
            </a:endParaRPr>
          </a:p>
          <a:p>
            <a:pPr lvl="0" algn="just"/>
            <a:r>
              <a:rPr lang="fa-IR" sz="2000" dirty="0" smtClean="0">
                <a:cs typeface="B Nazanin" pitchFamily="2" charset="-78"/>
              </a:rPr>
              <a:t>                                                        </a:t>
            </a:r>
            <a:r>
              <a:rPr lang="fa-IR" sz="4000" dirty="0" smtClean="0">
                <a:cs typeface="B Nazanin" pitchFamily="2" charset="-78"/>
              </a:rPr>
              <a:t>پایان</a:t>
            </a:r>
            <a:endParaRPr lang="en-US" sz="2000" dirty="0">
              <a:cs typeface="B Nazanin" pitchFamily="2" charset="-78"/>
            </a:endParaRPr>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algn="just"/>
            <a:r>
              <a:rPr lang="fa-IR" dirty="0">
                <a:cs typeface="B Nazanin" pitchFamily="2" charset="-78"/>
              </a:rPr>
              <a:t> </a:t>
            </a:r>
            <a:r>
              <a:rPr lang="ar-SA" sz="2000" dirty="0">
                <a:cs typeface="B Nazanin" pitchFamily="2" charset="-78"/>
              </a:rPr>
              <a:t>در پی زلزله 9 ریشتری و سونامی </a:t>
            </a:r>
            <a:r>
              <a:rPr lang="ar-SA" sz="2000" dirty="0" smtClean="0">
                <a:cs typeface="B Nazanin" pitchFamily="2" charset="-78"/>
              </a:rPr>
              <a:t>ژاپن </a:t>
            </a:r>
            <a:r>
              <a:rPr lang="fa-IR" sz="2000" dirty="0" smtClean="0">
                <a:cs typeface="B Nazanin" pitchFamily="2" charset="-78"/>
              </a:rPr>
              <a:t>در</a:t>
            </a:r>
            <a:r>
              <a:rPr lang="ar-SA" sz="2000" dirty="0" smtClean="0">
                <a:cs typeface="B Nazanin" pitchFamily="2" charset="-78"/>
              </a:rPr>
              <a:t>۱۱ </a:t>
            </a:r>
            <a:r>
              <a:rPr lang="ar-SA" sz="2000" dirty="0">
                <a:cs typeface="B Nazanin" pitchFamily="2" charset="-78"/>
              </a:rPr>
              <a:t>مارس ۲۰۱۱، که موجب ازکار افتادن </a:t>
            </a:r>
            <a:r>
              <a:rPr lang="ar-SA" sz="2000" u="sng" dirty="0" smtClean="0">
                <a:solidFill>
                  <a:srgbClr val="FFFF00"/>
                </a:solidFill>
                <a:cs typeface="B Nazanin" pitchFamily="2" charset="-78"/>
              </a:rPr>
              <a:t>نیروگاه </a:t>
            </a:r>
            <a:r>
              <a:rPr lang="ar-SA" sz="2000" u="sng" dirty="0">
                <a:solidFill>
                  <a:srgbClr val="FFFF00"/>
                </a:solidFill>
                <a:cs typeface="B Nazanin" pitchFamily="2" charset="-78"/>
              </a:rPr>
              <a:t>هسته‌ای شماره ۱ فوکوشیما</a:t>
            </a:r>
            <a:r>
              <a:rPr lang="ar-SA" sz="2000" dirty="0">
                <a:solidFill>
                  <a:srgbClr val="FFFF00"/>
                </a:solidFill>
                <a:cs typeface="B Nazanin" pitchFamily="2" charset="-78"/>
              </a:rPr>
              <a:t> </a:t>
            </a:r>
            <a:r>
              <a:rPr lang="ar-SA" sz="2000" dirty="0">
                <a:cs typeface="B Nazanin" pitchFamily="2" charset="-78"/>
              </a:rPr>
              <a:t>متعلق به </a:t>
            </a:r>
            <a:r>
              <a:rPr lang="ar-SA" sz="2000" u="sng" dirty="0">
                <a:cs typeface="B Nazanin" pitchFamily="2" charset="-78"/>
                <a:hlinkClick r:id="rId2" tooltip="شرکت نیروی برق توکیو"/>
              </a:rPr>
              <a:t>شرکت نیروی برق توکیو</a:t>
            </a:r>
            <a:r>
              <a:rPr lang="ar-SA" sz="2000" dirty="0">
                <a:cs typeface="B Nazanin" pitchFamily="2" charset="-78"/>
              </a:rPr>
              <a:t>، </a:t>
            </a:r>
            <a:r>
              <a:rPr lang="fa-IR" sz="2000" dirty="0" smtClean="0">
                <a:cs typeface="B Nazanin" pitchFamily="2" charset="-78"/>
              </a:rPr>
              <a:t>ازمدار خارج شد و راکتورها </a:t>
            </a:r>
            <a:r>
              <a:rPr lang="ar-SA" sz="2000" dirty="0" smtClean="0">
                <a:cs typeface="B Nazanin" pitchFamily="2" charset="-78"/>
              </a:rPr>
              <a:t>یکی </a:t>
            </a:r>
            <a:r>
              <a:rPr lang="ar-SA" sz="2000" dirty="0">
                <a:cs typeface="B Nazanin" pitchFamily="2" charset="-78"/>
              </a:rPr>
              <a:t>از پس </a:t>
            </a:r>
            <a:r>
              <a:rPr lang="ar-SA" sz="2000" dirty="0" smtClean="0">
                <a:cs typeface="B Nazanin" pitchFamily="2" charset="-78"/>
              </a:rPr>
              <a:t>دیگری</a:t>
            </a:r>
            <a:r>
              <a:rPr lang="fa-IR" sz="2000" dirty="0" smtClean="0">
                <a:cs typeface="B Nazanin" pitchFamily="2" charset="-78"/>
              </a:rPr>
              <a:t> ازکار افتاد و موجب نشت </a:t>
            </a:r>
            <a:r>
              <a:rPr lang="ar-SA" sz="2000" u="sng" dirty="0" smtClean="0">
                <a:cs typeface="B Nazanin" pitchFamily="2" charset="-78"/>
                <a:hlinkClick r:id="rId3" tooltip="پرتوزا"/>
              </a:rPr>
              <a:t>مواد </a:t>
            </a:r>
            <a:r>
              <a:rPr lang="ar-SA" sz="2000" u="sng" dirty="0">
                <a:cs typeface="B Nazanin" pitchFamily="2" charset="-78"/>
                <a:hlinkClick r:id="rId3" tooltip="پرتوزا"/>
              </a:rPr>
              <a:t>رادیواکتیو</a:t>
            </a:r>
            <a:r>
              <a:rPr lang="ar-SA" sz="2000" dirty="0">
                <a:cs typeface="B Nazanin" pitchFamily="2" charset="-78"/>
              </a:rPr>
              <a:t> گردید . متخصصان این حادثه را بعد از </a:t>
            </a:r>
            <a:r>
              <a:rPr lang="ar-SA" sz="2000" u="sng" dirty="0" smtClean="0">
                <a:cs typeface="B Nazanin" pitchFamily="2" charset="-78"/>
                <a:hlinkClick r:id="rId4" tooltip="حادثه چرنوبیل"/>
              </a:rPr>
              <a:t> </a:t>
            </a:r>
            <a:r>
              <a:rPr lang="ar-SA" sz="2000" u="sng" dirty="0">
                <a:cs typeface="B Nazanin" pitchFamily="2" charset="-78"/>
                <a:hlinkClick r:id="rId4" tooltip="حادثه چرنوبیل"/>
              </a:rPr>
              <a:t>چرنوبیل</a:t>
            </a:r>
            <a:r>
              <a:rPr lang="ar-SA" sz="2000" dirty="0">
                <a:cs typeface="B Nazanin" pitchFamily="2" charset="-78"/>
              </a:rPr>
              <a:t> بزرگ‌ترین فاجعه اتمی می‌دانند و از نظر پیچیدگی آن را در مقام نخست فجایع اتمی جهان قرار می‌دهند . </a:t>
            </a:r>
            <a:endParaRPr lang="en-US" sz="2000" dirty="0">
              <a:cs typeface="B Nazanin" pitchFamily="2" charset="-78"/>
            </a:endParaRPr>
          </a:p>
          <a:p>
            <a:pPr algn="just"/>
            <a:r>
              <a:rPr lang="ar-SA" sz="2000" dirty="0">
                <a:cs typeface="B Nazanin" pitchFamily="2" charset="-78"/>
              </a:rPr>
              <a:t>در زمان وقوع زلزله، رآکتور </a:t>
            </a:r>
            <a:r>
              <a:rPr lang="fa-IR" sz="2000" dirty="0" smtClean="0">
                <a:cs typeface="B Nazanin" pitchFamily="2" charset="-78"/>
              </a:rPr>
              <a:t>شماره </a:t>
            </a:r>
            <a:r>
              <a:rPr lang="ar-SA" sz="2000" dirty="0" smtClean="0">
                <a:cs typeface="B Nazanin" pitchFamily="2" charset="-78"/>
              </a:rPr>
              <a:t>۴ </a:t>
            </a:r>
            <a:r>
              <a:rPr lang="ar-SA" sz="2000" dirty="0">
                <a:cs typeface="B Nazanin" pitchFamily="2" charset="-78"/>
              </a:rPr>
              <a:t>خالی از سوخت بود و رآکتورهای ۵ و ۶ خاموش و کاملاً سرد بودند. بقیه رآکتورها، با وقوع زلزله به طور خودکار خاموش شدندو </a:t>
            </a:r>
            <a:r>
              <a:rPr lang="ar-SA" sz="2000" u="sng" dirty="0">
                <a:cs typeface="B Nazanin" pitchFamily="2" charset="-78"/>
                <a:hlinkClick r:id="rId5" tooltip="ژنراتور"/>
              </a:rPr>
              <a:t>ژنراتورهای</a:t>
            </a:r>
            <a:r>
              <a:rPr lang="ar-SA" sz="2000" dirty="0">
                <a:cs typeface="B Nazanin" pitchFamily="2" charset="-78"/>
              </a:rPr>
              <a:t> اضطراری شروع به کار کردند تا پمپ‌های آب را برای خنک کردن رآکتورها به کار بیاندازند.محوطه نیروگاه با سدی  محافظت می‌شد که برای مقابله با سونامی ۵٫۷ متری کفایت می‌کرد، ولی در برابر امواج ۱۴ متری که ۱۵ دقیقه بعد از زلزله آغاز شد، کاری از پیش نمی‌برد، در نتیجه محوطه نیروگاه کاملاً در آب فرو رفت. ژنراتورها که در ارتفاعی پایین‌تر از سطح دریا قرار داشتند و تابلوهای برق </a:t>
            </a:r>
            <a:r>
              <a:rPr lang="fa-IR" sz="2000" dirty="0" smtClean="0">
                <a:cs typeface="B Nazanin" pitchFamily="2" charset="-78"/>
              </a:rPr>
              <a:t>که </a:t>
            </a:r>
            <a:r>
              <a:rPr lang="ar-SA" sz="2000" dirty="0" smtClean="0">
                <a:cs typeface="B Nazanin" pitchFamily="2" charset="-78"/>
              </a:rPr>
              <a:t>در </a:t>
            </a:r>
            <a:r>
              <a:rPr lang="ar-SA" sz="2000" dirty="0">
                <a:cs typeface="B Nazanin" pitchFamily="2" charset="-78"/>
              </a:rPr>
              <a:t>طبقه پایین رآکتورها واقع شده بودند، همگی زیر آب فرو رفتند</a:t>
            </a:r>
            <a:endParaRPr lang="fa-IR" sz="2000" dirty="0">
              <a:cs typeface="B Nazanin" pitchFamily="2" charset="-78"/>
            </a:endParaRPr>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algn="just"/>
            <a:r>
              <a:rPr lang="ar-SA" sz="2800" dirty="0">
                <a:cs typeface="B Nazanin" pitchFamily="2" charset="-78"/>
              </a:rPr>
              <a:t>ا</a:t>
            </a:r>
            <a:r>
              <a:rPr lang="ar-SA" sz="2000" dirty="0">
                <a:cs typeface="B Nazanin" pitchFamily="2" charset="-78"/>
              </a:rPr>
              <a:t>رتباط با شبکه برق قطع و کار خنک کردن رآکتورها متوقف شد. دمای رآکتورها از حد مجاز بالاتر رفت. سیل و زلزله کمک‌رسانی از جاهای دیگر را تقریباً غیرممکن کرده بود.در رآکتورهای ۱ و ۲ و ۳ </a:t>
            </a:r>
            <a:r>
              <a:rPr lang="ar-SA" sz="2000" dirty="0">
                <a:cs typeface="B Nazanin" pitchFamily="2" charset="-78"/>
                <a:hlinkClick r:id="rId2" tooltip="ذوب‌شدن سوخت هسته‌ای"/>
              </a:rPr>
              <a:t>سوخت هسته‌ای ذوب شده</a:t>
            </a:r>
            <a:r>
              <a:rPr lang="ar-SA" sz="2000" dirty="0">
                <a:cs typeface="B Nazanin" pitchFamily="2" charset="-78"/>
              </a:rPr>
              <a:t> و روکش فلزی بالای ساختمان رآکتورهای  ۱ و ۳ و ۴ در اثر انفجار هیدروژن نابود شد. انفجار به دستگاه‌های کنترل حرارت در داخل راکتور ۲ آسیب رساند و رآکتور ۴ نیز آتش گرفت. علاوه بر این ، میله‌های سوخت مصرفی که در استخرهای سوخت واحدهای ۱-۴ ذخیره شده بود در اثر کاهش سطح آب استخرها شروع به داغ شدن کرد. به دلیل ترس از نشت اشعه تا شعاع ۲۰ کیلومتری (۱۲ مایلی) نیروگاه از سکنه خالی شد و کارگران نیروگاه که در معرض تابش اشعه قرار داشتند، موقتاً از نیروگاه خارج شدند.</a:t>
            </a:r>
            <a:endParaRPr lang="en-US" sz="2000" dirty="0">
              <a:cs typeface="B Nazanin" pitchFamily="2" charset="-78"/>
            </a:endParaRPr>
          </a:p>
          <a:p>
            <a:pPr algn="just"/>
            <a:r>
              <a:rPr lang="ar-SA" sz="2000" dirty="0">
                <a:cs typeface="B Nazanin" pitchFamily="2" charset="-78"/>
              </a:rPr>
              <a:t> ژاپن سطح بحران هسته‌ای را ابتدا تا سطح ۵ و سپس تا ۷ (اینس)بالا برد. فروش مواد خوراکی که در این منطقه روییده بودند، ممنوع ش</a:t>
            </a:r>
            <a:r>
              <a:rPr lang="fa-IR" sz="2000" dirty="0">
                <a:cs typeface="B Nazanin" pitchFamily="2" charset="-78"/>
              </a:rPr>
              <a:t>د.</a:t>
            </a:r>
            <a:endParaRPr lang="en-US" sz="2000" dirty="0">
              <a:cs typeface="B Nazanin" pitchFamily="2" charset="-78"/>
            </a:endParaRPr>
          </a:p>
          <a:p>
            <a:pPr algn="just"/>
            <a:endParaRPr lang="fa-IR" dirty="0"/>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algn="just"/>
            <a:r>
              <a:rPr lang="fa-IR" sz="2400" dirty="0">
                <a:cs typeface="B Nazanin" pitchFamily="2" charset="-78"/>
              </a:rPr>
              <a:t> </a:t>
            </a:r>
            <a:r>
              <a:rPr lang="fa-IR" sz="2400" dirty="0" smtClean="0">
                <a:cs typeface="B Nazanin" pitchFamily="2" charset="-78"/>
              </a:rPr>
              <a:t>هنري پروگليو  (1)  رئيس  برق فرانسه مي گويد: هيچكس هنوز قادر نيست  مقدار  دقيق  خسارت  حادثه فوكوشيما را اعلام كند  و احتمال دارد در دهها سال عوارض آن مشاهده شود . بدين ترتيب توسعه انرژي هسته اي بدو بخش قبل و بعد از فوكوشيما  تقسيم مي شود.</a:t>
            </a:r>
          </a:p>
          <a:p>
            <a:pPr algn="just"/>
            <a:r>
              <a:rPr lang="fa-IR" sz="2400" b="1" dirty="0" smtClean="0"/>
              <a:t>قبل از فوكوشيما</a:t>
            </a:r>
            <a:endParaRPr lang="fa-IR" sz="2400" dirty="0" smtClean="0">
              <a:cs typeface="B Nazanin" pitchFamily="2" charset="-78"/>
            </a:endParaRPr>
          </a:p>
          <a:p>
            <a:pPr algn="just"/>
            <a:r>
              <a:rPr lang="fa-IR" sz="2400" dirty="0" smtClean="0">
                <a:cs typeface="B Nazanin" pitchFamily="2" charset="-78"/>
              </a:rPr>
              <a:t>  در ابتداي  سال 2011  طبق آمار آژانس انرژي اتمي تعداد 441  راكتور هسته اي در جهان مشغول بكار بود كه مجموع قدرت نصب شده آنها 374 جيگاوات بوده است . نيروگاهها هسته اي سالانه 7/2  ميليارد مگاوات ساعت  انرژي  برق توليد مي كنند كه 13  درصد برق توليدي در كره زمين است.  در مقابل سوخت فسيلي 67  درصد و انرژي تجديد پذير 20 درصد  كه در آن 16  درصد انرژي  آبي مي باشد. </a:t>
            </a:r>
          </a:p>
          <a:p>
            <a:pPr algn="just"/>
            <a:endParaRPr lang="fa-IR" sz="2400" dirty="0">
              <a:cs typeface="B Nazanin" pitchFamily="2" charset="-78"/>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fa-IR" dirty="0"/>
          </a:p>
        </p:txBody>
      </p:sp>
      <p:sp>
        <p:nvSpPr>
          <p:cNvPr id="3" name="Content Placeholder 2"/>
          <p:cNvSpPr>
            <a:spLocks noGrp="1"/>
          </p:cNvSpPr>
          <p:nvPr>
            <p:ph sz="quarter" idx="1"/>
          </p:nvPr>
        </p:nvSpPr>
        <p:spPr/>
        <p:txBody>
          <a:bodyPr>
            <a:normAutofit/>
          </a:bodyPr>
          <a:lstStyle/>
          <a:p>
            <a:pPr algn="just"/>
            <a:endParaRPr lang="fa-IR" sz="2400" dirty="0" smtClean="0"/>
          </a:p>
          <a:p>
            <a:pPr algn="just"/>
            <a:r>
              <a:rPr lang="ar-SA" sz="2400" dirty="0" smtClean="0"/>
              <a:t> </a:t>
            </a:r>
            <a:r>
              <a:rPr lang="fa-IR" sz="2400" dirty="0" smtClean="0"/>
              <a:t>        </a:t>
            </a:r>
            <a:r>
              <a:rPr lang="ar-SA" sz="2000" dirty="0" smtClean="0">
                <a:cs typeface="B Nazanin" pitchFamily="2" charset="-78"/>
              </a:rPr>
              <a:t>دردست قرارداد</a:t>
            </a:r>
            <a:r>
              <a:rPr lang="fa-IR" sz="2000" dirty="0" smtClean="0">
                <a:cs typeface="B Nazanin" pitchFamily="2" charset="-78"/>
              </a:rPr>
              <a:t>               </a:t>
            </a:r>
            <a:r>
              <a:rPr lang="ar-SA" sz="2000" dirty="0" smtClean="0">
                <a:cs typeface="B Nazanin" pitchFamily="2" charset="-78"/>
              </a:rPr>
              <a:t> دردست ساخت</a:t>
            </a:r>
            <a:r>
              <a:rPr lang="fa-IR" sz="2000" dirty="0" smtClean="0">
                <a:cs typeface="B Nazanin" pitchFamily="2" charset="-78"/>
              </a:rPr>
              <a:t>            درحال بهره برداری</a:t>
            </a:r>
          </a:p>
          <a:p>
            <a:pPr algn="just"/>
            <a:endParaRPr lang="fa-IR" sz="2400" dirty="0" smtClean="0">
              <a:cs typeface="B Nazanin" pitchFamily="2" charset="-78"/>
            </a:endParaRPr>
          </a:p>
          <a:p>
            <a:pPr algn="just"/>
            <a:endParaRPr lang="fa-IR" sz="2400" dirty="0" smtClean="0">
              <a:cs typeface="B Nazanin" pitchFamily="2" charset="-78"/>
            </a:endParaRPr>
          </a:p>
          <a:p>
            <a:pPr algn="just"/>
            <a:endParaRPr lang="fa-IR" sz="2400" dirty="0" smtClean="0">
              <a:cs typeface="B Nazanin" pitchFamily="2" charset="-78"/>
            </a:endParaRPr>
          </a:p>
          <a:p>
            <a:pPr algn="just">
              <a:buNone/>
            </a:pPr>
            <a:endParaRPr lang="fa-IR" sz="2400" dirty="0" smtClean="0">
              <a:cs typeface="B Nazanin" pitchFamily="2" charset="-78"/>
            </a:endParaRPr>
          </a:p>
          <a:p>
            <a:pPr algn="just"/>
            <a:endParaRPr lang="fa-IR" sz="2400" dirty="0" smtClean="0">
              <a:cs typeface="B Nazanin" pitchFamily="2" charset="-78"/>
            </a:endParaRPr>
          </a:p>
          <a:p>
            <a:pPr algn="just"/>
            <a:r>
              <a:rPr lang="fa-IR" sz="2000" dirty="0" smtClean="0">
                <a:latin typeface="Arial" pitchFamily="34" charset="0"/>
                <a:ea typeface="Times New Roman" pitchFamily="18" charset="0"/>
                <a:cs typeface="B Nazanin" pitchFamily="2" charset="-78"/>
              </a:rPr>
              <a:t>         </a:t>
            </a:r>
            <a:r>
              <a:rPr lang="fa-IR" sz="1800" dirty="0" smtClean="0">
                <a:latin typeface="Arial" pitchFamily="34" charset="0"/>
                <a:ea typeface="Times New Roman" pitchFamily="18" charset="0"/>
                <a:cs typeface="B Nazanin" pitchFamily="2" charset="-78"/>
              </a:rPr>
              <a:t>وضعيت  نيروگاههاي هسته اي جهان در ابتداي سال 2011   ( قبل از حادثه</a:t>
            </a:r>
            <a:endParaRPr lang="fa-IR" sz="2000" dirty="0">
              <a:cs typeface="B Nazanin" pitchFamily="2" charset="-78"/>
            </a:endParaRPr>
          </a:p>
        </p:txBody>
      </p:sp>
      <p:sp>
        <p:nvSpPr>
          <p:cNvPr id="8193" name="Rectangle 1"/>
          <p:cNvSpPr>
            <a:spLocks noChangeArrowheads="1"/>
          </p:cNvSpPr>
          <p:nvPr/>
        </p:nvSpPr>
        <p:spPr bwMode="auto">
          <a:xfrm>
            <a:off x="8922466" y="0"/>
            <a:ext cx="221535"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0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descr="Picture.jpg"/>
          <p:cNvPicPr>
            <a:picLocks noChangeAspect="1"/>
          </p:cNvPicPr>
          <p:nvPr/>
        </p:nvPicPr>
        <p:blipFill>
          <a:blip r:embed="rId3"/>
          <a:stretch>
            <a:fillRect/>
          </a:stretch>
        </p:blipFill>
        <p:spPr>
          <a:xfrm>
            <a:off x="1907704" y="2466603"/>
            <a:ext cx="5949696" cy="1853184"/>
          </a:xfrm>
          <a:prstGeom prst="rect">
            <a:avLst/>
          </a:prstGeom>
        </p:spPr>
      </p:pic>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lnSpcReduction="10000"/>
          </a:bodyPr>
          <a:lstStyle/>
          <a:p>
            <a:pPr algn="just"/>
            <a:r>
              <a:rPr lang="fa-IR" sz="2000" dirty="0">
                <a:cs typeface="B Nazanin" pitchFamily="2" charset="-78"/>
              </a:rPr>
              <a:t>جهت گيري در مورد توليد انرژي از منابع مختلف  با تاكيد بر حفاظت محيط زيست  در سال 2005  مشخص شد و از سال 2008   بوسيله  كميسيون  اروپايي اجراي اين برنامه آغاز  گرديد.  بطوريكه فرانسه در برنامه انرژي سال 2013  بكارگيري انرژي هاي تجديد پذير و انرژي هسته اي را بجاي انرژي هاي فسيلي در صدر كار خودقرارداد تا با توسعه  توليد  فتوولتائيك و انرژي  باد مقدار 23 درصد برق از اين منابع تامين گردد. به مقادير  فوق يك بخش 10  درصدي نيز انرژي بيوفسيلي براي سوخت  ديزل  ها </a:t>
            </a:r>
            <a:r>
              <a:rPr lang="fa-IR" sz="2000" dirty="0" smtClean="0">
                <a:cs typeface="B Nazanin" pitchFamily="2" charset="-78"/>
              </a:rPr>
              <a:t>در </a:t>
            </a:r>
            <a:r>
              <a:rPr lang="fa-IR" sz="2000" dirty="0">
                <a:cs typeface="B Nazanin" pitchFamily="2" charset="-78"/>
              </a:rPr>
              <a:t>سال 2015  منظور  واضافه گرديد</a:t>
            </a:r>
            <a:r>
              <a:rPr lang="fa-IR" sz="2000" dirty="0" smtClean="0">
                <a:cs typeface="B Nazanin" pitchFamily="2" charset="-78"/>
              </a:rPr>
              <a:t>.</a:t>
            </a:r>
          </a:p>
          <a:p>
            <a:r>
              <a:rPr lang="fa-IR" sz="2000" dirty="0"/>
              <a:t> </a:t>
            </a:r>
            <a:endParaRPr lang="en-US" sz="2000" dirty="0"/>
          </a:p>
          <a:p>
            <a:pPr algn="just"/>
            <a:r>
              <a:rPr lang="fa-IR" sz="2000" b="1" dirty="0">
                <a:cs typeface="B Nazanin" pitchFamily="2" charset="-78"/>
              </a:rPr>
              <a:t>پراكنش نيروگاهها هسته در ابتداي سال 2011  </a:t>
            </a:r>
            <a:endParaRPr lang="en-US" sz="2000" dirty="0">
              <a:cs typeface="B Nazanin" pitchFamily="2" charset="-78"/>
            </a:endParaRPr>
          </a:p>
          <a:p>
            <a:pPr algn="just"/>
            <a:r>
              <a:rPr lang="fa-IR" sz="2000" dirty="0">
                <a:cs typeface="B Nazanin" pitchFamily="2" charset="-78"/>
              </a:rPr>
              <a:t> </a:t>
            </a:r>
            <a:endParaRPr lang="en-US" sz="2000" dirty="0">
              <a:cs typeface="B Nazanin" pitchFamily="2" charset="-78"/>
            </a:endParaRPr>
          </a:p>
          <a:p>
            <a:pPr algn="just"/>
            <a:r>
              <a:rPr lang="fa-IR" sz="2000" dirty="0">
                <a:cs typeface="B Nazanin" pitchFamily="2" charset="-78"/>
              </a:rPr>
              <a:t>پراكنش جغرافيائي  نيروگاههاي هسته اي جديد در حال ساخت در ابتداي سال </a:t>
            </a:r>
            <a:r>
              <a:rPr lang="fa-IR" sz="2000" dirty="0" smtClean="0">
                <a:cs typeface="B Nazanin" pitchFamily="2" charset="-78"/>
              </a:rPr>
              <a:t>2011( </a:t>
            </a:r>
            <a:r>
              <a:rPr lang="fa-IR" sz="2000" dirty="0">
                <a:cs typeface="B Nazanin" pitchFamily="2" charset="-78"/>
              </a:rPr>
              <a:t>قبل از حادثه فوكوشيما ) مبتني  بر داوطلبي توسعه انرژي هسته اي در اروپا ، آمريكاي شمالي ، </a:t>
            </a:r>
            <a:r>
              <a:rPr lang="fa-IR" sz="2000" dirty="0" smtClean="0">
                <a:cs typeface="B Nazanin" pitchFamily="2" charset="-78"/>
              </a:rPr>
              <a:t>خاور </a:t>
            </a:r>
            <a:r>
              <a:rPr lang="fa-IR" sz="2000" dirty="0">
                <a:cs typeface="B Nazanin" pitchFamily="2" charset="-78"/>
              </a:rPr>
              <a:t>دور ( ژاپن  و كره جنوبي ) در چين در هند و در روسيه و  كشورهاي تازه استقلال  يافته بود كه با توجه به افزايش نياز انرژي جهاني و لزوم كاهش گاز كربنيك تعداد 68  واحد  در دست ساخت بود و تعداد 500 – 450  واحد هسته اي نيز پيش بيني شده بود كه ساخت آنها مورد ترديد  قرار گرفت .</a:t>
            </a:r>
            <a:endParaRPr lang="en-US" sz="2000" dirty="0">
              <a:cs typeface="B Nazanin" pitchFamily="2" charset="-78"/>
            </a:endParaRPr>
          </a:p>
          <a:p>
            <a:pPr algn="just"/>
            <a:endParaRPr lang="fa-IR" sz="2000" dirty="0">
              <a:cs typeface="B Nazanin" pitchFamily="2" charset="-78"/>
            </a:endParaRPr>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normAutofit fontScale="70000" lnSpcReduction="20000"/>
          </a:bodyPr>
          <a:lstStyle/>
          <a:p>
            <a:pPr algn="just"/>
            <a:r>
              <a:rPr lang="fa-IR" sz="2000" b="1" dirty="0">
                <a:cs typeface="B Nazanin" pitchFamily="2" charset="-78"/>
              </a:rPr>
              <a:t>بعد از فوكوشيما  </a:t>
            </a:r>
            <a:endParaRPr lang="en-US" sz="2000" dirty="0">
              <a:cs typeface="B Nazanin" pitchFamily="2" charset="-78"/>
            </a:endParaRPr>
          </a:p>
          <a:p>
            <a:pPr algn="just"/>
            <a:r>
              <a:rPr lang="fa-IR" sz="2400" dirty="0" smtClean="0">
                <a:cs typeface="B Nazanin" pitchFamily="2" charset="-78"/>
              </a:rPr>
              <a:t>حادثه ناگهانی فوکوشیما در ژاپن هراس تازه ای در استفاده از انرژی هسته ای ایجاد کرد بطوریکه خیلی ازکشورها مثل آلمان و ایتلیا خارج شدن راکتورهای هسته ای شان را اعلام کردند و ژاپن در مورد راکتورهای متوقف شده تصمیمی اتخاذ نکرده است. </a:t>
            </a:r>
            <a:endParaRPr lang="en-US" sz="2400" dirty="0">
              <a:cs typeface="B Nazanin" pitchFamily="2" charset="-78"/>
            </a:endParaRPr>
          </a:p>
          <a:p>
            <a:pPr algn="just"/>
            <a:r>
              <a:rPr lang="fa-IR" sz="2200" dirty="0">
                <a:cs typeface="B Nazanin" pitchFamily="2" charset="-78"/>
              </a:rPr>
              <a:t>در اثر حادثه فوكوشيما  12  راكتور  متوقف شد چهار  واحد آسيب ديده در ژاپن  و 8  واحد در آلمان  با ظرفيت كلي 11 مگاوات كه  3 درصد ظرفيت  انرژي  هسته اي جهان است </a:t>
            </a:r>
            <a:r>
              <a:rPr lang="fa-IR" sz="2200" dirty="0" smtClean="0">
                <a:cs typeface="B Nazanin" pitchFamily="2" charset="-78"/>
              </a:rPr>
              <a:t>.</a:t>
            </a:r>
          </a:p>
          <a:p>
            <a:pPr algn="just"/>
            <a:endParaRPr lang="fa-IR" sz="2200" dirty="0" smtClean="0">
              <a:cs typeface="B Nazanin" pitchFamily="2" charset="-78"/>
            </a:endParaRPr>
          </a:p>
          <a:p>
            <a:pPr algn="just"/>
            <a:endParaRPr lang="en-US" sz="2200" dirty="0">
              <a:cs typeface="B Nazanin" pitchFamily="2" charset="-78"/>
            </a:endParaRPr>
          </a:p>
          <a:p>
            <a:r>
              <a:rPr lang="fa-IR" dirty="0"/>
              <a:t> </a:t>
            </a:r>
            <a:endParaRPr lang="fa-IR" dirty="0" smtClean="0"/>
          </a:p>
          <a:p>
            <a:endParaRPr lang="fa-IR" dirty="0"/>
          </a:p>
          <a:p>
            <a:endParaRPr lang="en-US" dirty="0"/>
          </a:p>
          <a:p>
            <a:endParaRPr lang="fa-IR" sz="1800" dirty="0" smtClean="0">
              <a:cs typeface="B Nazanin" pitchFamily="2" charset="-78"/>
            </a:endParaRPr>
          </a:p>
          <a:p>
            <a:endParaRPr lang="fa-IR" sz="1800" dirty="0" smtClean="0">
              <a:cs typeface="B Nazanin" pitchFamily="2" charset="-78"/>
            </a:endParaRPr>
          </a:p>
          <a:p>
            <a:endParaRPr lang="fa-IR" sz="1800" dirty="0" smtClean="0">
              <a:cs typeface="B Nazanin" pitchFamily="2" charset="-78"/>
            </a:endParaRPr>
          </a:p>
          <a:p>
            <a:r>
              <a:rPr lang="fa-IR" sz="1800" dirty="0" smtClean="0">
                <a:cs typeface="B Nazanin" pitchFamily="2" charset="-78"/>
              </a:rPr>
              <a:t>                       </a:t>
            </a:r>
          </a:p>
          <a:p>
            <a:r>
              <a:rPr lang="fa-IR" sz="1800" dirty="0" smtClean="0">
                <a:cs typeface="B Nazanin" pitchFamily="2" charset="-78"/>
              </a:rPr>
              <a:t>                      عكس </a:t>
            </a:r>
            <a:r>
              <a:rPr lang="fa-IR" sz="1800" dirty="0">
                <a:cs typeface="B Nazanin" pitchFamily="2" charset="-78"/>
              </a:rPr>
              <a:t>سايت فوكوشيما  ( ژاپن  ) در 18 مارس 2011  (پس از حادثه  11 مارس)</a:t>
            </a:r>
            <a:endParaRPr lang="en-US" sz="1800" dirty="0">
              <a:cs typeface="B Nazanin" pitchFamily="2" charset="-78"/>
            </a:endParaRPr>
          </a:p>
          <a:p>
            <a:r>
              <a:rPr lang="fa-IR" dirty="0"/>
              <a:t> </a:t>
            </a:r>
          </a:p>
        </p:txBody>
      </p:sp>
      <p:pic>
        <p:nvPicPr>
          <p:cNvPr id="4" name="Picture 3" descr="Picture1.jpg"/>
          <p:cNvPicPr>
            <a:picLocks noChangeAspect="1"/>
          </p:cNvPicPr>
          <p:nvPr/>
        </p:nvPicPr>
        <p:blipFill>
          <a:blip r:embed="rId2"/>
          <a:stretch>
            <a:fillRect/>
          </a:stretch>
        </p:blipFill>
        <p:spPr>
          <a:xfrm>
            <a:off x="2928926" y="3429000"/>
            <a:ext cx="2214578" cy="2143140"/>
          </a:xfrm>
          <a:prstGeom prst="rect">
            <a:avLst/>
          </a:prstGeom>
        </p:spPr>
      </p:pic>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fontScale="77500" lnSpcReduction="20000"/>
          </a:bodyPr>
          <a:lstStyle/>
          <a:p>
            <a:pPr algn="just"/>
            <a:r>
              <a:rPr lang="fa-IR" b="1" dirty="0">
                <a:cs typeface="B Nazanin" pitchFamily="2" charset="-78"/>
              </a:rPr>
              <a:t>واكنش پس از حادثه </a:t>
            </a:r>
            <a:endParaRPr lang="en-US" dirty="0">
              <a:cs typeface="B Nazanin" pitchFamily="2" charset="-78"/>
            </a:endParaRPr>
          </a:p>
          <a:p>
            <a:pPr algn="just"/>
            <a:r>
              <a:rPr lang="fa-IR" b="1" dirty="0">
                <a:cs typeface="B Nazanin" pitchFamily="2" charset="-78"/>
              </a:rPr>
              <a:t> </a:t>
            </a:r>
            <a:endParaRPr lang="en-US" dirty="0">
              <a:cs typeface="B Nazanin" pitchFamily="2" charset="-78"/>
            </a:endParaRPr>
          </a:p>
          <a:p>
            <a:pPr algn="just"/>
            <a:r>
              <a:rPr lang="fa-IR" dirty="0">
                <a:cs typeface="B Nazanin" pitchFamily="2" charset="-78"/>
              </a:rPr>
              <a:t>اعلام هاي رسمي پس از حادثه  فوكوشيما  در اروپا ،  آلمان  با تصميم  حكومت  فدرال در 30  ژوئن 2011 تعداد 9 راكتور در حال كار با ظرفيت  12  جيگاوات را تحت فشار سوسيال دموكرات  و گروه سبز متوقف كرد همچنين حكومت فدرال سوئيس در 25  مه 2011  توقف توليد هسته اي را تا سال 2034   مصوب كرد ( 5 واحد با قدرت 2/3  جيگاوات )  در ايتاليا رفراندم 12  و 13 ژوئن  2011  پيرو تصميم قبلي بعد از حادثه  چرنوبيل 1987  سرمايه گذاري اتمي را متوقف كرد ( 13  جيگاوات تا  سال 2030  بايد ساخته مي شد )  و بالاخره  در بلژيك  حكومت فدرال جديد در نوامبر 2011 خواهان خارج شدن از انرژي هسته اي در سال 2015  و بستن 7 راكتور با قدرت  8/5  جيگاوات گرديد.  </a:t>
            </a:r>
            <a:endParaRPr lang="en-US" dirty="0">
              <a:cs typeface="B Nazanin" pitchFamily="2" charset="-78"/>
            </a:endParaRPr>
          </a:p>
          <a:p>
            <a:pPr algn="just"/>
            <a:r>
              <a:rPr lang="fa-IR" dirty="0">
                <a:cs typeface="B Nazanin" pitchFamily="2" charset="-78"/>
              </a:rPr>
              <a:t>روسيه اعلام  نمود فعاليت هاي هسته اي سيويل را ادامه مي دهد و چين پس از فريز كردن  فعاليت    هسته اي پس از حادثه  فوكوشيما آماده اجراي پروژه ها  از سال 2013 خواهد بود هند براي پاسخگوئي به نياز شديد انرژي از مخلوط انرژي هسته اي و ساير انرژيها استفاده خواهد كرد. ژاپن دركوتاه مدت كاهش  حركت شتاب گرفته را خواهد داشت و  از  اين چرخه  در عرض سي سال  خارج مي گردد و در اين مدت شرط اينست كه  راكتورهاي بكار گرفته شده ضريب اطمينان  بسيار بالائي داشته باشند. </a:t>
            </a:r>
            <a:endParaRPr lang="en-US" dirty="0">
              <a:cs typeface="B Nazanin" pitchFamily="2" charset="-78"/>
            </a:endParaRPr>
          </a:p>
          <a:p>
            <a:pPr algn="just"/>
            <a:r>
              <a:rPr lang="fa-IR" dirty="0">
                <a:cs typeface="B Nazanin" pitchFamily="2" charset="-78"/>
              </a:rPr>
              <a:t> </a:t>
            </a:r>
            <a:endParaRPr lang="en-US" dirty="0">
              <a:cs typeface="B Nazanin" pitchFamily="2" charset="-78"/>
            </a:endParaRPr>
          </a:p>
          <a:p>
            <a:endParaRPr lang="fa-IR" dirty="0"/>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noAutofit/>
          </a:bodyPr>
          <a:lstStyle/>
          <a:p>
            <a:pPr algn="just"/>
            <a:r>
              <a:rPr lang="fa-IR" sz="2000" b="1" dirty="0">
                <a:cs typeface="B Nazanin" pitchFamily="2" charset="-78"/>
              </a:rPr>
              <a:t>كنش هاي آينده  </a:t>
            </a:r>
            <a:endParaRPr lang="en-US" sz="2000" dirty="0">
              <a:cs typeface="B Nazanin" pitchFamily="2" charset="-78"/>
            </a:endParaRPr>
          </a:p>
          <a:p>
            <a:pPr algn="just"/>
            <a:r>
              <a:rPr lang="fa-IR" sz="2000" b="1" dirty="0">
                <a:cs typeface="B Nazanin" pitchFamily="2" charset="-78"/>
              </a:rPr>
              <a:t> </a:t>
            </a:r>
            <a:endParaRPr lang="en-US" sz="2000" dirty="0">
              <a:cs typeface="B Nazanin" pitchFamily="2" charset="-78"/>
            </a:endParaRPr>
          </a:p>
          <a:p>
            <a:pPr algn="justLow"/>
            <a:r>
              <a:rPr lang="fa-IR" sz="2000" dirty="0">
                <a:cs typeface="B Nazanin" pitchFamily="2" charset="-78"/>
              </a:rPr>
              <a:t> حادثه فوكوشيما در ژاپن  محدويت هائي در نيروگاههاي هسته اي جهان بوجود آورد واستفاده از آنها  مورد ترديد  قرار گرفت. براي ايجاد امنيت بكارگيري تكنولوژيهاي پيشرفته و استفاده از راكتورهاي  نسل 4 بجاي نسل هاي قبلي و همچنين با توجه به گزارش </a:t>
            </a:r>
            <a:r>
              <a:rPr lang="en-US" sz="2000" dirty="0">
                <a:cs typeface="B Nazanin" pitchFamily="2" charset="-78"/>
              </a:rPr>
              <a:t>ASN</a:t>
            </a:r>
            <a:r>
              <a:rPr lang="fa-IR" sz="2000" dirty="0">
                <a:cs typeface="B Nazanin" pitchFamily="2" charset="-78"/>
              </a:rPr>
              <a:t>    مجمع  مشورتي اروپا  تست هاي استرس از ابتداي سال 2012  مورد ملاحظه قرار گرفته  است تا براي شرايط  حاد مقاومت  هاي لازم ايجاد شود .</a:t>
            </a:r>
            <a:endParaRPr lang="en-US" sz="2000" dirty="0">
              <a:cs typeface="B Nazanin" pitchFamily="2" charset="-78"/>
            </a:endParaRPr>
          </a:p>
          <a:p>
            <a:pPr algn="justLow"/>
            <a:r>
              <a:rPr lang="fa-IR" sz="2000" dirty="0">
                <a:cs typeface="B Nazanin" pitchFamily="2" charset="-78"/>
              </a:rPr>
              <a:t>حادثه فوكوشيما يك رنسانس در انرژي هسته اي ايجاد  كرد و براي  تاسيسات  جديد  و ادامه كار تاسيسات  قبلي  در مدت باقيمانده عمر افزايش سيستم ايمني را طلب مي كند زيرا وقوع  حادثه اي </a:t>
            </a:r>
            <a:r>
              <a:rPr lang="fa-IR" sz="2000" dirty="0" smtClean="0">
                <a:cs typeface="B Nazanin" pitchFamily="2" charset="-78"/>
              </a:rPr>
              <a:t>غير </a:t>
            </a:r>
            <a:r>
              <a:rPr lang="fa-IR" sz="2000" dirty="0">
                <a:cs typeface="B Nazanin" pitchFamily="2" charset="-78"/>
              </a:rPr>
              <a:t>مترقبه دركشور پيشرفته صنعتي  مانند ژاپن و حتي در صورت مقابله اي عالي و  در شرايط استثنائي باز هم فاجعه آميز است در حاليكه  حادثه  چرنوبيل  تنها  به مقررات ايمني و كيفيت تكنولوژي مربوط مي شد. بنا براين  افزايش ايمني و اطمينان فزاينده </a:t>
            </a:r>
            <a:r>
              <a:rPr lang="fa-IR" sz="2000" dirty="0" smtClean="0">
                <a:cs typeface="B Nazanin" pitchFamily="2" charset="-78"/>
              </a:rPr>
              <a:t>راكتورها  </a:t>
            </a:r>
            <a:r>
              <a:rPr lang="fa-IR" sz="2000" dirty="0">
                <a:cs typeface="B Nazanin" pitchFamily="2" charset="-78"/>
              </a:rPr>
              <a:t>و مديريت </a:t>
            </a:r>
            <a:r>
              <a:rPr lang="fa-IR" sz="2000" dirty="0" smtClean="0">
                <a:cs typeface="B Nazanin" pitchFamily="2" charset="-78"/>
              </a:rPr>
              <a:t>زباله </a:t>
            </a:r>
            <a:r>
              <a:rPr lang="fa-IR" sz="2000" dirty="0">
                <a:cs typeface="B Nazanin" pitchFamily="2" charset="-78"/>
              </a:rPr>
              <a:t>هاي </a:t>
            </a:r>
            <a:r>
              <a:rPr lang="fa-IR" sz="2000" dirty="0" smtClean="0">
                <a:cs typeface="B Nazanin" pitchFamily="2" charset="-78"/>
              </a:rPr>
              <a:t>اتمي </a:t>
            </a:r>
            <a:r>
              <a:rPr lang="fa-IR" sz="2000" dirty="0">
                <a:cs typeface="B Nazanin" pitchFamily="2" charset="-78"/>
              </a:rPr>
              <a:t>استفاده از  انرژي هسته اي را به راكتورهاي نسل چهارم هدايت مي كند.</a:t>
            </a:r>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86</TotalTime>
  <Words>1053</Words>
  <Application>Microsoft Office PowerPoint</Application>
  <PresentationFormat>On-screen Show (4:3)</PresentationFormat>
  <Paragraphs>61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انرژي هسته اي بعد از فوكوشيما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انرژي هسته اي بعد از فوكوشيما </dc:title>
  <dc:creator>sa</dc:creator>
  <cp:lastModifiedBy>sa</cp:lastModifiedBy>
  <cp:revision>23</cp:revision>
  <dcterms:created xsi:type="dcterms:W3CDTF">2013-07-25T06:58:51Z</dcterms:created>
  <dcterms:modified xsi:type="dcterms:W3CDTF">2013-10-10T07:46:08Z</dcterms:modified>
</cp:coreProperties>
</file>