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olors1.xml" ContentType="application/vnd.ms-office.chartcolorstyl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42"/>
  </p:notesMasterIdLst>
  <p:sldIdLst>
    <p:sldId id="371" r:id="rId2"/>
    <p:sldId id="278" r:id="rId3"/>
    <p:sldId id="451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5" r:id="rId19"/>
    <p:sldId id="379" r:id="rId20"/>
    <p:sldId id="328" r:id="rId21"/>
    <p:sldId id="441" r:id="rId22"/>
    <p:sldId id="430" r:id="rId23"/>
    <p:sldId id="431" r:id="rId24"/>
    <p:sldId id="435" r:id="rId25"/>
    <p:sldId id="432" r:id="rId26"/>
    <p:sldId id="443" r:id="rId27"/>
    <p:sldId id="401" r:id="rId28"/>
    <p:sldId id="374" r:id="rId29"/>
    <p:sldId id="421" r:id="rId30"/>
    <p:sldId id="424" r:id="rId31"/>
    <p:sldId id="425" r:id="rId32"/>
    <p:sldId id="336" r:id="rId33"/>
    <p:sldId id="337" r:id="rId34"/>
    <p:sldId id="489" r:id="rId35"/>
    <p:sldId id="476" r:id="rId36"/>
    <p:sldId id="477" r:id="rId37"/>
    <p:sldId id="478" r:id="rId38"/>
    <p:sldId id="479" r:id="rId39"/>
    <p:sldId id="480" r:id="rId40"/>
    <p:sldId id="481" r:id="rId41"/>
  </p:sldIdLst>
  <p:sldSz cx="9144000" cy="5143500" type="screen16x9"/>
  <p:notesSz cx="7315200" cy="96012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Arial Black" pitchFamily="34" charset="0"/>
      <p:bold r:id="rId47"/>
      <p:italic r:id="rId48"/>
    </p:embeddedFont>
    <p:embeddedFont>
      <p:font typeface="B Nazanin" pitchFamily="2" charset="-7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09F5"/>
    <a:srgbClr val="00B0EE"/>
    <a:srgbClr val="C83EA4"/>
    <a:srgbClr val="009BD2"/>
    <a:srgbClr val="29C7FF"/>
    <a:srgbClr val="00B6F6"/>
    <a:srgbClr val="FFCC66"/>
    <a:srgbClr val="0091C4"/>
    <a:srgbClr val="33CCFF"/>
    <a:srgbClr val="8FE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111" d="100"/>
          <a:sy n="111" d="100"/>
        </p:scale>
        <p:origin x="-72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5\Desktop\Export%20HW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28\Downloads\Export%20HW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5\Desktop\Export%20HW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5\Desktop\Export%20H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Canada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050941173800289"/>
          <c:y val="0.2296301156799844"/>
          <c:w val="0.82865718026551449"/>
          <c:h val="0.45537191889920547"/>
        </c:manualLayout>
      </c:layout>
      <c:lineChart>
        <c:grouping val="standard"/>
        <c:ser>
          <c:idx val="0"/>
          <c:order val="0"/>
          <c:tx>
            <c:strRef>
              <c:f>Sheet1!$A$9:$A$24</c:f>
              <c:strCache>
                <c:ptCount val="1"/>
                <c:pt idx="0">
                  <c:v>2000 2001 2002 2003 2004 2005 2006 2007 2008 2009 2010 2011 2012 2013 2014 2015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Sheet1!$A$9:$A$24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Sheet1!$E$9:$E$24</c:f>
              <c:numCache>
                <c:formatCode>General</c:formatCode>
                <c:ptCount val="16"/>
                <c:pt idx="0" formatCode="#,##0">
                  <c:v>55831</c:v>
                </c:pt>
                <c:pt idx="1">
                  <c:v>0</c:v>
                </c:pt>
                <c:pt idx="2" formatCode="#,##0">
                  <c:v>355828</c:v>
                </c:pt>
                <c:pt idx="3" formatCode="#,##0">
                  <c:v>23134</c:v>
                </c:pt>
                <c:pt idx="4" formatCode="#,##0">
                  <c:v>83024</c:v>
                </c:pt>
                <c:pt idx="5" formatCode="#,##0">
                  <c:v>32482</c:v>
                </c:pt>
                <c:pt idx="6" formatCode="#,##0">
                  <c:v>40800</c:v>
                </c:pt>
                <c:pt idx="7" formatCode="#,##0">
                  <c:v>58106</c:v>
                </c:pt>
                <c:pt idx="8" formatCode="#,##0">
                  <c:v>139211</c:v>
                </c:pt>
                <c:pt idx="9" formatCode="#,##0">
                  <c:v>35255</c:v>
                </c:pt>
                <c:pt idx="10" formatCode="#,##0">
                  <c:v>45252</c:v>
                </c:pt>
                <c:pt idx="11" formatCode="#,##0">
                  <c:v>60764</c:v>
                </c:pt>
                <c:pt idx="12" formatCode="#,##0">
                  <c:v>75615</c:v>
                </c:pt>
                <c:pt idx="13" formatCode="#,##0">
                  <c:v>46478</c:v>
                </c:pt>
                <c:pt idx="14" formatCode="#,##0">
                  <c:v>41526</c:v>
                </c:pt>
                <c:pt idx="15" formatCode="#,##0">
                  <c:v>99679</c:v>
                </c:pt>
              </c:numCache>
            </c:numRef>
          </c:val>
        </c:ser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marker val="1"/>
        <c:axId val="46445696"/>
        <c:axId val="46670976"/>
      </c:lineChart>
      <c:catAx>
        <c:axId val="464456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6670976"/>
        <c:crosses val="autoZero"/>
        <c:auto val="1"/>
        <c:lblAlgn val="ctr"/>
        <c:lblOffset val="100"/>
      </c:catAx>
      <c:valAx>
        <c:axId val="46670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Qty (kg)</a:t>
                </a:r>
              </a:p>
            </c:rich>
          </c:tx>
          <c:layout>
            <c:manualLayout>
              <c:xMode val="edge"/>
              <c:yMode val="edge"/>
              <c:x val="2.1524042131519441E-2"/>
              <c:y val="0.33354049184745477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46445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</c:rich>
      </c:tx>
      <c:layout>
        <c:manualLayout>
          <c:xMode val="edge"/>
          <c:yMode val="edge"/>
          <c:x val="0.46253584183530161"/>
          <c:y val="6.23685268153718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958688350867005"/>
          <c:y val="0.11945858658227007"/>
          <c:w val="0.77428576312033703"/>
          <c:h val="0.5701158087603716"/>
        </c:manualLayout>
      </c:layout>
      <c:lineChart>
        <c:grouping val="standard"/>
        <c:ser>
          <c:idx val="0"/>
          <c:order val="0"/>
          <c:tx>
            <c:strRef>
              <c:f>Sheet1!$A$25:$A$37</c:f>
              <c:strCache>
                <c:ptCount val="1"/>
                <c:pt idx="0">
                  <c:v>2000 2003 2004 2005 2007 2008 2009 2010 2011 2012 2013 2014 2015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Sheet1!$A$25:$A$37</c:f>
              <c:numCache>
                <c:formatCode>General</c:formatCode>
                <c:ptCount val="13"/>
                <c:pt idx="0">
                  <c:v>2000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Sheet1!$G$25:$G$37</c:f>
              <c:numCache>
                <c:formatCode>#,##0</c:formatCode>
                <c:ptCount val="13"/>
                <c:pt idx="0">
                  <c:v>16000</c:v>
                </c:pt>
                <c:pt idx="1">
                  <c:v>8840</c:v>
                </c:pt>
                <c:pt idx="2" formatCode="General">
                  <c:v>1</c:v>
                </c:pt>
                <c:pt idx="3" formatCode="General">
                  <c:v>2</c:v>
                </c:pt>
                <c:pt idx="4" formatCode="General">
                  <c:v>6</c:v>
                </c:pt>
                <c:pt idx="5">
                  <c:v>30959</c:v>
                </c:pt>
                <c:pt idx="6">
                  <c:v>17017</c:v>
                </c:pt>
                <c:pt idx="7" formatCode="General">
                  <c:v>0</c:v>
                </c:pt>
                <c:pt idx="8" formatCode="General">
                  <c:v>180</c:v>
                </c:pt>
                <c:pt idx="9">
                  <c:v>12000</c:v>
                </c:pt>
                <c:pt idx="10">
                  <c:v>50404</c:v>
                </c:pt>
                <c:pt idx="11">
                  <c:v>32000</c:v>
                </c:pt>
                <c:pt idx="12">
                  <c:v>4308</c:v>
                </c:pt>
              </c:numCache>
            </c:numRef>
          </c:val>
        </c:ser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marker val="1"/>
        <c:axId val="49510656"/>
        <c:axId val="49529216"/>
      </c:lineChart>
      <c:catAx>
        <c:axId val="49510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Year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\ ?/?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49529216"/>
        <c:crosses val="autoZero"/>
        <c:auto val="1"/>
        <c:lblAlgn val="ctr"/>
        <c:lblOffset val="100"/>
      </c:catAx>
      <c:valAx>
        <c:axId val="49529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Qty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(kg)</a:t>
                </a:r>
              </a:p>
            </c:rich>
          </c:tx>
          <c:layout>
            <c:manualLayout>
              <c:xMode val="edge"/>
              <c:yMode val="edge"/>
              <c:x val="4.2540217129432574E-2"/>
              <c:y val="0.2546162612884354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495106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Argentina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Sheet1!$A$2:$A$8</c:f>
              <c:strCache>
                <c:ptCount val="1"/>
                <c:pt idx="0">
                  <c:v>2000 2001 2003 2004 2005 2006 2008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2001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2008</c:v>
                </c:pt>
              </c:numCache>
            </c:numRef>
          </c:cat>
          <c:val>
            <c:numRef>
              <c:f>Sheet1!$E$2:$E$8</c:f>
              <c:numCache>
                <c:formatCode>#,##0</c:formatCode>
                <c:ptCount val="7"/>
                <c:pt idx="0">
                  <c:v>55315</c:v>
                </c:pt>
                <c:pt idx="1">
                  <c:v>1375</c:v>
                </c:pt>
                <c:pt idx="2" formatCode="General">
                  <c:v>1</c:v>
                </c:pt>
                <c:pt idx="3" formatCode="General">
                  <c:v>901</c:v>
                </c:pt>
                <c:pt idx="4">
                  <c:v>20150</c:v>
                </c:pt>
                <c:pt idx="5">
                  <c:v>7601</c:v>
                </c:pt>
                <c:pt idx="6">
                  <c:v>9802</c:v>
                </c:pt>
              </c:numCache>
            </c:numRef>
          </c:val>
        </c:ser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marker val="1"/>
        <c:axId val="48463872"/>
        <c:axId val="48465792"/>
      </c:lineChart>
      <c:catAx>
        <c:axId val="484638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8465792"/>
        <c:crosses val="autoZero"/>
        <c:auto val="1"/>
        <c:lblAlgn val="ctr"/>
        <c:lblOffset val="100"/>
      </c:catAx>
      <c:valAx>
        <c:axId val="48465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Qty (kg)</a:t>
                </a:r>
              </a:p>
            </c:rich>
          </c:tx>
          <c:layout>
            <c:manualLayout>
              <c:xMode val="edge"/>
              <c:yMode val="edge"/>
              <c:x val="7.3668403723154722E-3"/>
              <c:y val="0.33216608340624104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8463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Romania</a:t>
            </a: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Sheet1!$A$25:$A$37</c:f>
              <c:strCache>
                <c:ptCount val="1"/>
                <c:pt idx="0">
                  <c:v>2000 2003 2004 2005 2007 2008 2009 2010 2011 2012 2013 2014 2015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Sheet1!$A$38:$A$39</c:f>
              <c:numCache>
                <c:formatCode>General</c:formatCode>
                <c:ptCount val="2"/>
                <c:pt idx="0">
                  <c:v>2008</c:v>
                </c:pt>
                <c:pt idx="1">
                  <c:v>2012</c:v>
                </c:pt>
              </c:numCache>
            </c:numRef>
          </c:cat>
          <c:val>
            <c:numRef>
              <c:f>Sheet1!$E$38:$E$39</c:f>
              <c:numCache>
                <c:formatCode>General</c:formatCode>
                <c:ptCount val="2"/>
                <c:pt idx="0">
                  <c:v>1</c:v>
                </c:pt>
                <c:pt idx="1">
                  <c:v>200</c:v>
                </c:pt>
              </c:numCache>
            </c:numRef>
          </c:val>
        </c:ser>
        <c:hiLow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hiLowLines>
        <c:marker val="1"/>
        <c:axId val="49767936"/>
        <c:axId val="49769856"/>
      </c:lineChart>
      <c:catAx>
        <c:axId val="497679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9769856"/>
        <c:crosses val="autoZero"/>
        <c:auto val="1"/>
        <c:lblAlgn val="ctr"/>
        <c:lblOffset val="100"/>
      </c:catAx>
      <c:valAx>
        <c:axId val="49769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Qty (kg)</a:t>
                </a:r>
              </a:p>
            </c:rich>
          </c:tx>
          <c:layout>
            <c:manualLayout>
              <c:xMode val="edge"/>
              <c:yMode val="edge"/>
              <c:x val="6.8728522336769784E-3"/>
              <c:y val="0.3321660834062410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97679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4F12A-C530-4AD0-BF6E-08000A1FBEDE}" type="doc">
      <dgm:prSet loTypeId="urn:microsoft.com/office/officeart/2005/8/layout/chevron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5B7D4F-E66C-4F78-B070-6650A9605932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323FD13-6DEB-43D8-BC98-DB63415B78FB}" type="parTrans" cxnId="{F6041D09-C5B1-4E32-B501-8B9E98F86A4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F0FD24E-97CE-4F79-A3A7-AD32C10BE2A0}" type="sibTrans" cxnId="{F6041D09-C5B1-4E32-B501-8B9E98F86A4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DE3C8B-1506-4149-BA32-95E7F14536E5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Introduction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0A0225C-1E92-449D-960B-62C05FA5AAB2}" type="parTrans" cxnId="{F1D92D36-5E1C-4D34-BF5F-D432D8D5111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766F61-7517-4DB8-9D52-CA53DD906C25}" type="sibTrans" cxnId="{F1D92D36-5E1C-4D34-BF5F-D432D8D5111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A87BE55-C10B-4C87-98FF-48D9B0A6E0D0}">
      <dgm:prSet phldrT="[Text]" custT="1"/>
      <dgm:spPr/>
      <dgm:t>
        <a:bodyPr/>
        <a:lstStyle/>
        <a:p>
          <a:r>
            <a:rPr lang="en-US" sz="1600" b="0" dirty="0" smtClean="0">
              <a:latin typeface="Times New Roman" pitchFamily="18" charset="0"/>
              <a:cs typeface="Times New Roman" pitchFamily="18" charset="0"/>
            </a:rPr>
            <a:t>Iran’s heavy water program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DA7A199-ED66-402E-88F1-51D0CD2EBA53}" type="parTrans" cxnId="{BF2B96EE-3A44-4849-A08F-A493F12CEB8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B189415-CA39-4DFF-B104-7DC82376616A}" type="sibTrans" cxnId="{BF2B96EE-3A44-4849-A08F-A493F12CEB8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0638EE-0B8B-4A2E-A0C8-3373559F1E5A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Conclusion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352586E-DE22-49EA-9B48-EF1C3136734C}" type="parTrans" cxnId="{6CC05E01-EEDD-4FD5-8C95-EBE6669E21A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81A6B45-C890-4627-9D4E-941EE9120E31}" type="sibTrans" cxnId="{6CC05E01-EEDD-4FD5-8C95-EBE6669E21A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91FB3B2-CF9D-4C3F-B3C1-E2F775EAC2AE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B70E7CD2-724C-4735-B9D5-C5248B0E1A2C}" type="parTrans" cxnId="{F6B8B790-89DA-43E2-92BD-94C4E8DCB85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7326E56-1434-4342-B5E4-6F1C521C725D}" type="sibTrans" cxnId="{F6B8B790-89DA-43E2-92BD-94C4E8DCB85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CF1A546-8522-4ADF-AF67-11D35C68EBCB}">
      <dgm:prSet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Heavy water supply and demand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7E39A9CA-2723-464A-8988-BEA692AAB9B5}" type="parTrans" cxnId="{04617910-CE1B-4CAC-B6C0-C5361FDF8E0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2B664C-5B02-4A35-A669-176FB73B2035}" type="sibTrans" cxnId="{04617910-CE1B-4CAC-B6C0-C5361FDF8E0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188786A-CB39-458E-BBEA-234364316F67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3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FC4E3A6F-677E-49CF-9D06-5BD3A561C377}" type="sibTrans" cxnId="{29C32584-6928-47CF-8BC2-25524D7D30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E3BE4B8-D273-47D4-A172-7BD40B584F51}" type="parTrans" cxnId="{29C32584-6928-47CF-8BC2-25524D7D309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75DD364-3DFF-4DD1-9203-348B0714F24A}">
      <dgm:prSet phldrT="[Text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3E3F567-0992-45A2-9BF0-76D6E07E201C}" type="sibTrans" cxnId="{D2CC44F5-FFB4-4524-9AC1-6A650783D9A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580E39-D99E-4678-8B66-EC03482146F4}" type="parTrans" cxnId="{D2CC44F5-FFB4-4524-9AC1-6A650783D9A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0993387-EB73-4B86-A404-F54EDAD54AE4}" type="pres">
      <dgm:prSet presAssocID="{3BA4F12A-C530-4AD0-BF6E-08000A1FBE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A6CB8-AF9E-43DC-A5CC-BBB80269A9C9}" type="pres">
      <dgm:prSet presAssocID="{245B7D4F-E66C-4F78-B070-6650A9605932}" presName="composite" presStyleCnt="0"/>
      <dgm:spPr/>
      <dgm:t>
        <a:bodyPr/>
        <a:lstStyle/>
        <a:p>
          <a:endParaRPr lang="en-US"/>
        </a:p>
      </dgm:t>
    </dgm:pt>
    <dgm:pt modelId="{07D474F4-94D5-4785-9E35-A5C22542A695}" type="pres">
      <dgm:prSet presAssocID="{245B7D4F-E66C-4F78-B070-6650A9605932}" presName="parentText" presStyleLbl="alignNode1" presStyleIdx="0" presStyleCnt="4" custLinFactNeighborX="5628" custLinFactNeighborY="26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608B7-C7C4-4A2B-943D-674900D0AB44}" type="pres">
      <dgm:prSet presAssocID="{245B7D4F-E66C-4F78-B070-6650A9605932}" presName="descendantText" presStyleLbl="alignAcc1" presStyleIdx="0" presStyleCnt="4" custScaleX="96831" custScaleY="100000" custLinFactNeighborX="-749" custLinFactNeighborY="-4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517AE-9601-404A-BBBD-B4881C349EFB}" type="pres">
      <dgm:prSet presAssocID="{0F0FD24E-97CE-4F79-A3A7-AD32C10BE2A0}" presName="sp" presStyleCnt="0"/>
      <dgm:spPr/>
      <dgm:t>
        <a:bodyPr/>
        <a:lstStyle/>
        <a:p>
          <a:endParaRPr lang="en-US"/>
        </a:p>
      </dgm:t>
    </dgm:pt>
    <dgm:pt modelId="{194EEE49-DA58-4602-8704-8F29F257C15A}" type="pres">
      <dgm:prSet presAssocID="{B75DD364-3DFF-4DD1-9203-348B0714F24A}" presName="composite" presStyleCnt="0"/>
      <dgm:spPr/>
      <dgm:t>
        <a:bodyPr/>
        <a:lstStyle/>
        <a:p>
          <a:endParaRPr lang="en-US"/>
        </a:p>
      </dgm:t>
    </dgm:pt>
    <dgm:pt modelId="{169E8D49-CEB5-4C69-B3C9-94080A425828}" type="pres">
      <dgm:prSet presAssocID="{B75DD364-3DFF-4DD1-9203-348B0714F24A}" presName="parentText" presStyleLbl="alignNode1" presStyleIdx="1" presStyleCnt="4" custLinFactNeighborX="5628" custLinFactNeighborY="-19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FC981-67F7-4BCA-A876-9705D82E8637}" type="pres">
      <dgm:prSet presAssocID="{B75DD364-3DFF-4DD1-9203-348B0714F24A}" presName="descendantText" presStyleLbl="alignAcc1" presStyleIdx="1" presStyleCnt="4" custScaleX="99173" custLinFactNeighborX="413" custLinFactNeighborY="-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17561-B18F-412C-A678-6F6CC882F0F1}" type="pres">
      <dgm:prSet presAssocID="{53E3F567-0992-45A2-9BF0-76D6E07E201C}" presName="sp" presStyleCnt="0"/>
      <dgm:spPr/>
      <dgm:t>
        <a:bodyPr/>
        <a:lstStyle/>
        <a:p>
          <a:endParaRPr lang="en-US"/>
        </a:p>
      </dgm:t>
    </dgm:pt>
    <dgm:pt modelId="{6BBC6B13-15E0-4D84-9471-3A72DC15F034}" type="pres">
      <dgm:prSet presAssocID="{4188786A-CB39-458E-BBEA-234364316F67}" presName="composite" presStyleCnt="0"/>
      <dgm:spPr/>
      <dgm:t>
        <a:bodyPr/>
        <a:lstStyle/>
        <a:p>
          <a:endParaRPr lang="en-US"/>
        </a:p>
      </dgm:t>
    </dgm:pt>
    <dgm:pt modelId="{42C19340-20D3-434D-9774-F6CF25A764FD}" type="pres">
      <dgm:prSet presAssocID="{4188786A-CB39-458E-BBEA-234364316F67}" presName="parentText" presStyleLbl="alignNode1" presStyleIdx="2" presStyleCnt="4" custLinFactNeighborX="3595" custLinFactNeighborY="-7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EDD72-AAD4-40E6-B57D-78A95D100A90}" type="pres">
      <dgm:prSet presAssocID="{4188786A-CB39-458E-BBEA-234364316F67}" presName="descendantText" presStyleLbl="alignAcc1" presStyleIdx="2" presStyleCnt="4" custScaleX="99395" custLinFactNeighborX="302" custLinFactNeighborY="-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F54BE-B7AE-46F1-BE0A-884134EF0027}" type="pres">
      <dgm:prSet presAssocID="{FC4E3A6F-677E-49CF-9D06-5BD3A561C377}" presName="sp" presStyleCnt="0"/>
      <dgm:spPr/>
      <dgm:t>
        <a:bodyPr/>
        <a:lstStyle/>
        <a:p>
          <a:endParaRPr lang="en-US"/>
        </a:p>
      </dgm:t>
    </dgm:pt>
    <dgm:pt modelId="{9AC4CC47-03C6-4CC3-B3E1-89D2A1D225E5}" type="pres">
      <dgm:prSet presAssocID="{C91FB3B2-CF9D-4C3F-B3C1-E2F775EAC2AE}" presName="composite" presStyleCnt="0"/>
      <dgm:spPr/>
      <dgm:t>
        <a:bodyPr/>
        <a:lstStyle/>
        <a:p>
          <a:endParaRPr lang="en-US"/>
        </a:p>
      </dgm:t>
    </dgm:pt>
    <dgm:pt modelId="{AD6E547B-71DE-43E1-934E-8AD404B74316}" type="pres">
      <dgm:prSet presAssocID="{C91FB3B2-CF9D-4C3F-B3C1-E2F775EAC2AE}" presName="parentText" presStyleLbl="alignNode1" presStyleIdx="3" presStyleCnt="4" custLinFactNeighborY="-24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16CE-E500-4A44-B1BD-650675432310}" type="pres">
      <dgm:prSet presAssocID="{C91FB3B2-CF9D-4C3F-B3C1-E2F775EAC2AE}" presName="descendantText" presStyleLbl="alignAcc1" presStyleIdx="3" presStyleCnt="4" custLinFactNeighborX="1274" custLinFactNeighborY="-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17910-CE1B-4CAC-B6C0-C5361FDF8E03}" srcId="{4188786A-CB39-458E-BBEA-234364316F67}" destId="{0CF1A546-8522-4ADF-AF67-11D35C68EBCB}" srcOrd="0" destOrd="0" parTransId="{7E39A9CA-2723-464A-8988-BEA692AAB9B5}" sibTransId="{2E2B664C-5B02-4A35-A669-176FB73B2035}"/>
    <dgm:cxn modelId="{F6041D09-C5B1-4E32-B501-8B9E98F86A41}" srcId="{3BA4F12A-C530-4AD0-BF6E-08000A1FBEDE}" destId="{245B7D4F-E66C-4F78-B070-6650A9605932}" srcOrd="0" destOrd="0" parTransId="{7323FD13-6DEB-43D8-BC98-DB63415B78FB}" sibTransId="{0F0FD24E-97CE-4F79-A3A7-AD32C10BE2A0}"/>
    <dgm:cxn modelId="{D2CC44F5-FFB4-4524-9AC1-6A650783D9A7}" srcId="{3BA4F12A-C530-4AD0-BF6E-08000A1FBEDE}" destId="{B75DD364-3DFF-4DD1-9203-348B0714F24A}" srcOrd="1" destOrd="0" parTransId="{3F580E39-D99E-4678-8B66-EC03482146F4}" sibTransId="{53E3F567-0992-45A2-9BF0-76D6E07E201C}"/>
    <dgm:cxn modelId="{64793D80-9E6F-45B0-95AF-A30CB4D34772}" type="presOf" srcId="{3BA4F12A-C530-4AD0-BF6E-08000A1FBEDE}" destId="{D0993387-EB73-4B86-A404-F54EDAD54AE4}" srcOrd="0" destOrd="0" presId="urn:microsoft.com/office/officeart/2005/8/layout/chevron2"/>
    <dgm:cxn modelId="{73B38655-58E8-40D8-B235-C48EACAF9FDF}" type="presOf" srcId="{C91FB3B2-CF9D-4C3F-B3C1-E2F775EAC2AE}" destId="{AD6E547B-71DE-43E1-934E-8AD404B74316}" srcOrd="0" destOrd="0" presId="urn:microsoft.com/office/officeart/2005/8/layout/chevron2"/>
    <dgm:cxn modelId="{3731656D-BF29-4EC2-A7AF-E9548932C23F}" type="presOf" srcId="{3A87BE55-C10B-4C87-98FF-48D9B0A6E0D0}" destId="{9DAFC981-67F7-4BCA-A876-9705D82E8637}" srcOrd="0" destOrd="0" presId="urn:microsoft.com/office/officeart/2005/8/layout/chevron2"/>
    <dgm:cxn modelId="{00013A99-4022-4125-87F4-AB8B9D465514}" type="presOf" srcId="{28DE3C8B-1506-4149-BA32-95E7F14536E5}" destId="{3B4608B7-C7C4-4A2B-943D-674900D0AB44}" srcOrd="0" destOrd="0" presId="urn:microsoft.com/office/officeart/2005/8/layout/chevron2"/>
    <dgm:cxn modelId="{6CC05E01-EEDD-4FD5-8C95-EBE6669E21A2}" srcId="{C91FB3B2-CF9D-4C3F-B3C1-E2F775EAC2AE}" destId="{900638EE-0B8B-4A2E-A0C8-3373559F1E5A}" srcOrd="0" destOrd="0" parTransId="{B352586E-DE22-49EA-9B48-EF1C3136734C}" sibTransId="{981A6B45-C890-4627-9D4E-941EE9120E31}"/>
    <dgm:cxn modelId="{F3E76FAB-2129-49A0-8F45-99156C2A9E57}" type="presOf" srcId="{0CF1A546-8522-4ADF-AF67-11D35C68EBCB}" destId="{7EBEDD72-AAD4-40E6-B57D-78A95D100A90}" srcOrd="0" destOrd="0" presId="urn:microsoft.com/office/officeart/2005/8/layout/chevron2"/>
    <dgm:cxn modelId="{22B13E8D-25CE-4C4B-B625-FB2A41011A51}" type="presOf" srcId="{245B7D4F-E66C-4F78-B070-6650A9605932}" destId="{07D474F4-94D5-4785-9E35-A5C22542A695}" srcOrd="0" destOrd="0" presId="urn:microsoft.com/office/officeart/2005/8/layout/chevron2"/>
    <dgm:cxn modelId="{F1D92D36-5E1C-4D34-BF5F-D432D8D51110}" srcId="{245B7D4F-E66C-4F78-B070-6650A9605932}" destId="{28DE3C8B-1506-4149-BA32-95E7F14536E5}" srcOrd="0" destOrd="0" parTransId="{F0A0225C-1E92-449D-960B-62C05FA5AAB2}" sibTransId="{2D766F61-7517-4DB8-9D52-CA53DD906C25}"/>
    <dgm:cxn modelId="{3C0221DC-FADC-4473-8C53-E95F7CDFB49A}" type="presOf" srcId="{B75DD364-3DFF-4DD1-9203-348B0714F24A}" destId="{169E8D49-CEB5-4C69-B3C9-94080A425828}" srcOrd="0" destOrd="0" presId="urn:microsoft.com/office/officeart/2005/8/layout/chevron2"/>
    <dgm:cxn modelId="{8C3A46BC-B9D2-4D6E-8477-AFA2714B5E30}" type="presOf" srcId="{4188786A-CB39-458E-BBEA-234364316F67}" destId="{42C19340-20D3-434D-9774-F6CF25A764FD}" srcOrd="0" destOrd="0" presId="urn:microsoft.com/office/officeart/2005/8/layout/chevron2"/>
    <dgm:cxn modelId="{BF2B96EE-3A44-4849-A08F-A493F12CEB8E}" srcId="{B75DD364-3DFF-4DD1-9203-348B0714F24A}" destId="{3A87BE55-C10B-4C87-98FF-48D9B0A6E0D0}" srcOrd="0" destOrd="0" parTransId="{7DA7A199-ED66-402E-88F1-51D0CD2EBA53}" sibTransId="{FB189415-CA39-4DFF-B104-7DC82376616A}"/>
    <dgm:cxn modelId="{29C32584-6928-47CF-8BC2-25524D7D3099}" srcId="{3BA4F12A-C530-4AD0-BF6E-08000A1FBEDE}" destId="{4188786A-CB39-458E-BBEA-234364316F67}" srcOrd="2" destOrd="0" parTransId="{9E3BE4B8-D273-47D4-A172-7BD40B584F51}" sibTransId="{FC4E3A6F-677E-49CF-9D06-5BD3A561C377}"/>
    <dgm:cxn modelId="{45C39AC3-9468-4A7B-AD28-998897A18A06}" type="presOf" srcId="{900638EE-0B8B-4A2E-A0C8-3373559F1E5A}" destId="{A61F16CE-E500-4A44-B1BD-650675432310}" srcOrd="0" destOrd="0" presId="urn:microsoft.com/office/officeart/2005/8/layout/chevron2"/>
    <dgm:cxn modelId="{F6B8B790-89DA-43E2-92BD-94C4E8DCB85B}" srcId="{3BA4F12A-C530-4AD0-BF6E-08000A1FBEDE}" destId="{C91FB3B2-CF9D-4C3F-B3C1-E2F775EAC2AE}" srcOrd="3" destOrd="0" parTransId="{B70E7CD2-724C-4735-B9D5-C5248B0E1A2C}" sibTransId="{B7326E56-1434-4342-B5E4-6F1C521C725D}"/>
    <dgm:cxn modelId="{5AB73F49-19A6-4A74-B098-44CAED5D4E37}" type="presParOf" srcId="{D0993387-EB73-4B86-A404-F54EDAD54AE4}" destId="{E7EA6CB8-AF9E-43DC-A5CC-BBB80269A9C9}" srcOrd="0" destOrd="0" presId="urn:microsoft.com/office/officeart/2005/8/layout/chevron2"/>
    <dgm:cxn modelId="{E37B05EA-CED9-4BEC-8747-4DCD3ADBC1A3}" type="presParOf" srcId="{E7EA6CB8-AF9E-43DC-A5CC-BBB80269A9C9}" destId="{07D474F4-94D5-4785-9E35-A5C22542A695}" srcOrd="0" destOrd="0" presId="urn:microsoft.com/office/officeart/2005/8/layout/chevron2"/>
    <dgm:cxn modelId="{5D7B05C5-3E0E-41EE-A73F-B9C2E550AD61}" type="presParOf" srcId="{E7EA6CB8-AF9E-43DC-A5CC-BBB80269A9C9}" destId="{3B4608B7-C7C4-4A2B-943D-674900D0AB44}" srcOrd="1" destOrd="0" presId="urn:microsoft.com/office/officeart/2005/8/layout/chevron2"/>
    <dgm:cxn modelId="{A443212D-1C56-4847-8DE0-8B14705C709B}" type="presParOf" srcId="{D0993387-EB73-4B86-A404-F54EDAD54AE4}" destId="{FE7517AE-9601-404A-BBBD-B4881C349EFB}" srcOrd="1" destOrd="0" presId="urn:microsoft.com/office/officeart/2005/8/layout/chevron2"/>
    <dgm:cxn modelId="{C517768A-D54A-47DD-9DA7-7B5AC9893B30}" type="presParOf" srcId="{D0993387-EB73-4B86-A404-F54EDAD54AE4}" destId="{194EEE49-DA58-4602-8704-8F29F257C15A}" srcOrd="2" destOrd="0" presId="urn:microsoft.com/office/officeart/2005/8/layout/chevron2"/>
    <dgm:cxn modelId="{9F2668C3-481D-4EED-8C8F-E2F1FD1FFE57}" type="presParOf" srcId="{194EEE49-DA58-4602-8704-8F29F257C15A}" destId="{169E8D49-CEB5-4C69-B3C9-94080A425828}" srcOrd="0" destOrd="0" presId="urn:microsoft.com/office/officeart/2005/8/layout/chevron2"/>
    <dgm:cxn modelId="{61333AA3-0E22-498A-B2CA-67535E1FBCAE}" type="presParOf" srcId="{194EEE49-DA58-4602-8704-8F29F257C15A}" destId="{9DAFC981-67F7-4BCA-A876-9705D82E8637}" srcOrd="1" destOrd="0" presId="urn:microsoft.com/office/officeart/2005/8/layout/chevron2"/>
    <dgm:cxn modelId="{E285C21C-9C8E-4229-AF23-BEAB09218420}" type="presParOf" srcId="{D0993387-EB73-4B86-A404-F54EDAD54AE4}" destId="{0F517561-B18F-412C-A678-6F6CC882F0F1}" srcOrd="3" destOrd="0" presId="urn:microsoft.com/office/officeart/2005/8/layout/chevron2"/>
    <dgm:cxn modelId="{F97A58DF-92DB-4CA3-B5F9-058E4503FBCB}" type="presParOf" srcId="{D0993387-EB73-4B86-A404-F54EDAD54AE4}" destId="{6BBC6B13-15E0-4D84-9471-3A72DC15F034}" srcOrd="4" destOrd="0" presId="urn:microsoft.com/office/officeart/2005/8/layout/chevron2"/>
    <dgm:cxn modelId="{72457D74-EE8A-46D1-B656-8587B142D0D4}" type="presParOf" srcId="{6BBC6B13-15E0-4D84-9471-3A72DC15F034}" destId="{42C19340-20D3-434D-9774-F6CF25A764FD}" srcOrd="0" destOrd="0" presId="urn:microsoft.com/office/officeart/2005/8/layout/chevron2"/>
    <dgm:cxn modelId="{5272FE51-4B72-4620-81D0-AFA20879C5A9}" type="presParOf" srcId="{6BBC6B13-15E0-4D84-9471-3A72DC15F034}" destId="{7EBEDD72-AAD4-40E6-B57D-78A95D100A90}" srcOrd="1" destOrd="0" presId="urn:microsoft.com/office/officeart/2005/8/layout/chevron2"/>
    <dgm:cxn modelId="{AC4D6A8B-CAB8-4221-83AE-7F3D8FA78DF2}" type="presParOf" srcId="{D0993387-EB73-4B86-A404-F54EDAD54AE4}" destId="{BEBF54BE-B7AE-46F1-BE0A-884134EF0027}" srcOrd="5" destOrd="0" presId="urn:microsoft.com/office/officeart/2005/8/layout/chevron2"/>
    <dgm:cxn modelId="{7D89C21D-A871-4786-86CA-B48E6329A6FF}" type="presParOf" srcId="{D0993387-EB73-4B86-A404-F54EDAD54AE4}" destId="{9AC4CC47-03C6-4CC3-B3E1-89D2A1D225E5}" srcOrd="6" destOrd="0" presId="urn:microsoft.com/office/officeart/2005/8/layout/chevron2"/>
    <dgm:cxn modelId="{CFCABD6A-9008-4992-92C2-BE13E985A984}" type="presParOf" srcId="{9AC4CC47-03C6-4CC3-B3E1-89D2A1D225E5}" destId="{AD6E547B-71DE-43E1-934E-8AD404B74316}" srcOrd="0" destOrd="0" presId="urn:microsoft.com/office/officeart/2005/8/layout/chevron2"/>
    <dgm:cxn modelId="{AA647809-0B74-4BC7-986F-70774FFB6667}" type="presParOf" srcId="{9AC4CC47-03C6-4CC3-B3E1-89D2A1D225E5}" destId="{A61F16CE-E500-4A44-B1BD-6506754323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D474F4-94D5-4785-9E35-A5C22542A695}">
      <dsp:nvSpPr>
        <dsp:cNvPr id="0" name=""/>
        <dsp:cNvSpPr/>
      </dsp:nvSpPr>
      <dsp:spPr>
        <a:xfrm rot="5400000">
          <a:off x="-96955" y="156798"/>
          <a:ext cx="876597" cy="6136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96955" y="156798"/>
        <a:ext cx="876597" cy="613618"/>
      </dsp:txXfrm>
    </dsp:sp>
    <dsp:sp modelId="{3B4608B7-C7C4-4A2B-943D-674900D0AB44}">
      <dsp:nvSpPr>
        <dsp:cNvPr id="0" name=""/>
        <dsp:cNvSpPr/>
      </dsp:nvSpPr>
      <dsp:spPr>
        <a:xfrm rot="5400000">
          <a:off x="3111936" y="-2451103"/>
          <a:ext cx="569788" cy="547199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Introduction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11936" y="-2451103"/>
        <a:ext cx="569788" cy="5471994"/>
      </dsp:txXfrm>
    </dsp:sp>
    <dsp:sp modelId="{169E8D49-CEB5-4C69-B3C9-94080A425828}">
      <dsp:nvSpPr>
        <dsp:cNvPr id="0" name=""/>
        <dsp:cNvSpPr/>
      </dsp:nvSpPr>
      <dsp:spPr>
        <a:xfrm rot="5400000">
          <a:off x="-96955" y="839065"/>
          <a:ext cx="876597" cy="6136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96955" y="839065"/>
        <a:ext cx="876597" cy="613618"/>
      </dsp:txXfrm>
    </dsp:sp>
    <dsp:sp modelId="{9DAFC981-67F7-4BCA-A876-9705D82E8637}">
      <dsp:nvSpPr>
        <dsp:cNvPr id="0" name=""/>
        <dsp:cNvSpPr/>
      </dsp:nvSpPr>
      <dsp:spPr>
        <a:xfrm rot="5400000">
          <a:off x="3177601" y="-1824000"/>
          <a:ext cx="569788" cy="560434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latin typeface="Times New Roman" pitchFamily="18" charset="0"/>
              <a:cs typeface="Times New Roman" pitchFamily="18" charset="0"/>
            </a:rPr>
            <a:t>Iran’s heavy water program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77601" y="-1824000"/>
        <a:ext cx="569788" cy="5604343"/>
      </dsp:txXfrm>
    </dsp:sp>
    <dsp:sp modelId="{42C19340-20D3-434D-9774-F6CF25A764FD}">
      <dsp:nvSpPr>
        <dsp:cNvPr id="0" name=""/>
        <dsp:cNvSpPr/>
      </dsp:nvSpPr>
      <dsp:spPr>
        <a:xfrm rot="5400000">
          <a:off x="-109430" y="1571648"/>
          <a:ext cx="876597" cy="6136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3 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430" y="1571648"/>
        <a:ext cx="876597" cy="613618"/>
      </dsp:txXfrm>
    </dsp:sp>
    <dsp:sp modelId="{7EBEDD72-AAD4-40E6-B57D-78A95D100A90}">
      <dsp:nvSpPr>
        <dsp:cNvPr id="0" name=""/>
        <dsp:cNvSpPr/>
      </dsp:nvSpPr>
      <dsp:spPr>
        <a:xfrm rot="5400000">
          <a:off x="3171329" y="-1083389"/>
          <a:ext cx="569788" cy="561688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Heavy water supply and demand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71329" y="-1083389"/>
        <a:ext cx="569788" cy="5616888"/>
      </dsp:txXfrm>
    </dsp:sp>
    <dsp:sp modelId="{AD6E547B-71DE-43E1-934E-8AD404B74316}">
      <dsp:nvSpPr>
        <dsp:cNvPr id="0" name=""/>
        <dsp:cNvSpPr/>
      </dsp:nvSpPr>
      <dsp:spPr>
        <a:xfrm rot="5400000">
          <a:off x="-131489" y="2279230"/>
          <a:ext cx="876597" cy="61361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31489" y="2279230"/>
        <a:ext cx="876597" cy="613618"/>
      </dsp:txXfrm>
    </dsp:sp>
    <dsp:sp modelId="{A61F16CE-E500-4A44-B1BD-650675432310}">
      <dsp:nvSpPr>
        <dsp:cNvPr id="0" name=""/>
        <dsp:cNvSpPr/>
      </dsp:nvSpPr>
      <dsp:spPr>
        <a:xfrm rot="5400000">
          <a:off x="3154262" y="-380402"/>
          <a:ext cx="569788" cy="56510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Conclusion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154262" y="-380402"/>
        <a:ext cx="569788" cy="565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r" rtl="0">
              <a:spcBef>
                <a:spcPts val="0"/>
              </a:spcBef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b" anchorCtr="0"/>
          <a:lstStyle>
            <a:lvl1pPr marL="0" marR="0" lvl="0" indent="0" algn="l" rtl="0">
              <a:spcBef>
                <a:spcPts val="0"/>
              </a:spcBef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3306" marR="0" lvl="1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66612" marR="0" lvl="2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9918" marR="0" lvl="3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224" marR="0" lvl="4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16531" marR="0" lvl="5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9837" marR="0" lvl="6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83143" marR="0" lvl="7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66449" marR="0" lvl="8" indent="0" algn="l" rtl="0">
              <a:spcBef>
                <a:spcPts val="0"/>
              </a:spcBef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PH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PH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7256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PH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PH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0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</p:spPr>
        <p:txBody>
          <a:bodyPr lIns="96645" tIns="96645" rIns="96645" bIns="96645" anchor="t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767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4628-5811-4262-BEA0-54A3A72755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12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00E8-D909-4264-AAA9-71CC7913E26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33404" y="1276354"/>
            <a:ext cx="8153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33404" y="2038354"/>
            <a:ext cx="8153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971551"/>
            <a:ext cx="8229600" cy="3623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3352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414007" y="2152975"/>
            <a:ext cx="4449167" cy="53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22312" y="3305180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3200" b="1" cap="none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33352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4" y="971550"/>
            <a:ext cx="26669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238504" y="971550"/>
            <a:ext cx="26669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5" y="81915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575050" y="819151"/>
            <a:ext cx="5111750" cy="3775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5" y="1733552"/>
            <a:ext cx="3008313" cy="28610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792292" y="3600454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792292" y="895350"/>
            <a:ext cx="5486399" cy="265033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792292" y="4025507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33352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760467" y="-1331713"/>
            <a:ext cx="36230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5884667" y="1792485"/>
            <a:ext cx="354687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1693667" y="-188712"/>
            <a:ext cx="354687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133352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50092"/>
              </a:buClr>
              <a:buFont typeface="Arial"/>
              <a:buNone/>
              <a:defRPr sz="2800" b="1" i="0" u="none" strike="noStrike" cap="none">
                <a:solidFill>
                  <a:srgbClr val="150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971551"/>
            <a:ext cx="8229600" cy="3623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6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8" y="4767263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99942"/>
            <a:ext cx="9270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Wednesday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28 September 2016, from 4.00 p.m. to 6.00 p.m.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Conference Room M4, M building, ground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floor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7494"/>
            <a:ext cx="648071" cy="438305"/>
          </a:xfrm>
          <a:prstGeom prst="rect">
            <a:avLst/>
          </a:prstGeom>
        </p:spPr>
      </p:pic>
      <p:pic>
        <p:nvPicPr>
          <p:cNvPr id="8" name="Picture 4" descr="C:\Documents and Settings\b.dadpoo\Desktop\nazarimoghadam\ppt pic\Flag_of_Iran.svg.pn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323528" y="167283"/>
            <a:ext cx="1190625" cy="67627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528" y="3651870"/>
            <a:ext cx="8229600" cy="594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Heavy Water: Global Prospect, Growing Peaceful Demand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(Iran Case Study) </a:t>
            </a:r>
            <a:b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by the Islamic Republic of Iran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50092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50092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95736" y="483518"/>
            <a:ext cx="4752528" cy="738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150092"/>
                </a:solidFill>
                <a:latin typeface="Times New Roman" pitchFamily="18" charset="0"/>
                <a:cs typeface="Times New Roman" pitchFamily="18" charset="0"/>
              </a:rPr>
              <a:t>I.R.IRAN’s Heavy Water program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60" y="1293608"/>
            <a:ext cx="7877537" cy="2358262"/>
            <a:chOff x="-1554488" y="1199587"/>
            <a:chExt cx="12034124" cy="4308006"/>
          </a:xfrm>
        </p:grpSpPr>
        <p:pic>
          <p:nvPicPr>
            <p:cNvPr id="13" name="Picture 12" descr="D:\moradi\H2O18\IMG_017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48" y="1331129"/>
              <a:ext cx="3563888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SC00061"/>
            <p:cNvPicPr>
              <a:picLocks noChangeAspect="1" noChangeArrowheads="1"/>
            </p:cNvPicPr>
            <p:nvPr/>
          </p:nvPicPr>
          <p:blipFill>
            <a:blip r:embed="rId7" cstate="email">
              <a:lum bright="4000" contrast="10000"/>
              <a:extLst>
                <a:ext uri="{28A0092B-C50C-407E-A947-70E740481C1C}">
                  <a14:useLocalDpi xmlns:a14="http://schemas.microsoft.com/office/drawing/2010/main" xmlns="" xmlns:lc="http://schemas.openxmlformats.org/drawingml/2006/lockedCanvas"/>
                </a:ext>
              </a:extLst>
            </a:blip>
            <a:srcRect/>
            <a:stretch>
              <a:fillRect/>
            </a:stretch>
          </p:blipFill>
          <p:spPr>
            <a:xfrm>
              <a:off x="-1554488" y="1199587"/>
              <a:ext cx="3715240" cy="4176464"/>
            </a:xfrm>
            <a:prstGeom prst="rect">
              <a:avLst/>
            </a:prstGeom>
            <a:noFill/>
            <a:ln/>
          </p:spPr>
        </p:pic>
      </p:grpSp>
    </p:spTree>
    <p:extLst>
      <p:ext uri="{BB962C8B-B14F-4D97-AF65-F5344CB8AC3E}">
        <p14:creationId xmlns:p14="http://schemas.microsoft.com/office/powerpoint/2010/main" xmlns="" val="25533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44191"/>
            <a:ext cx="9144000" cy="3623072"/>
          </a:xfrm>
        </p:spPr>
        <p:txBody>
          <a:bodyPr/>
          <a:lstStyle/>
          <a:p>
            <a:pPr marL="152400" indent="0">
              <a:lnSpc>
                <a:spcPct val="300000"/>
              </a:lnSpc>
              <a:buNone/>
            </a:pPr>
            <a:endParaRPr lang="en-US" sz="4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Defining Core purposes , core values , mission and vision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Caring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about the importance of  interested parties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role(Customer, Supplier , New entrance and probabilistic substituting producer)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Executing strategic planning process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Determining strategic objectives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endParaRPr lang="fa-IR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915566"/>
            <a:ext cx="8229600" cy="60960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strategic planning by balanced score card method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147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5614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520" y="771550"/>
            <a:ext cx="8754144" cy="3623072"/>
          </a:xfrm>
        </p:spPr>
        <p:txBody>
          <a:bodyPr/>
          <a:lstStyle/>
          <a:p>
            <a:pPr marL="152400" indent="0">
              <a:lnSpc>
                <a:spcPct val="200000"/>
              </a:lnSpc>
              <a:buNone/>
            </a:pPr>
            <a:endParaRPr lang="en-US" sz="3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Changing the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organization chart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 complexity between vertical and horizontal foundation and the differences between their culture)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Producing and increasing the quantity of the main product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Improving  the quality of the main product( beyond the nuclear grade heavy water)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New products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Meeting the standard requirements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Launching  to certify the laboratory </a:t>
            </a: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Make the great credit for human resource management system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342900">
              <a:lnSpc>
                <a:spcPct val="200000"/>
              </a:lnSpc>
              <a:buFont typeface="+mj-lt"/>
              <a:buAutoNum type="arabicPeriod"/>
            </a:pPr>
            <a:endParaRPr lang="fa-I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609601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tasks that have been  done in the strategic plan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248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5749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553201" y="4587974"/>
            <a:ext cx="2133599" cy="273843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+mj-cs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+mj-cs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99" y="729127"/>
            <a:ext cx="8229600" cy="609601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+mj-cs"/>
              </a:rPr>
              <a:t>The results of the second stage</a:t>
            </a:r>
            <a:endParaRPr lang="fa-IR" sz="1800" dirty="0"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496" y="3426539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825" y="1419622"/>
            <a:ext cx="78483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Cost reducing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4825" y="1779666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Increasing the income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2677" y="2479557"/>
            <a:ext cx="8229600" cy="180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Improving the internal processes in the organization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Retention of the main staff and promote their KSA ( Knowledge , Skill and Ability)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Keeping the information capital</a:t>
            </a:r>
          </a:p>
          <a:p>
            <a:pPr marL="342900" indent="-342900" algn="just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Recognizing the opportunities in the business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0399" y="2222078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Creating the effective relation with the interested parties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141" y="123477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7775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553201" y="4587974"/>
            <a:ext cx="2133599" cy="273843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1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+mj-cs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en-PH" sz="1200" b="1" i="0" u="none" strike="noStrike" cap="none">
              <a:solidFill>
                <a:srgbClr val="888888"/>
              </a:solidFill>
              <a:latin typeface="Calibri"/>
              <a:ea typeface="Calibri"/>
              <a:cs typeface="+mj-cs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207" y="987574"/>
            <a:ext cx="8229600" cy="609601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+mj-cs"/>
              </a:rPr>
              <a:t>The third stage : Market oriented structure</a:t>
            </a:r>
            <a:endParaRPr lang="fa-IR" sz="1600" dirty="0"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496" y="3714571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4825" y="1707654"/>
            <a:ext cx="7848364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Setting sales management system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4825" y="2067698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Analyzing the market ( appraising  feasible demand )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2677" y="3075810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Researching about the new application  of  our  products and encourage the internal  industries to take the advantage of  them 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0399" y="2571754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Using technology and innovation system 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3563888" y="2571754"/>
            <a:ext cx="216024" cy="434822"/>
          </a:xfrm>
          <a:prstGeom prst="leftBrace">
            <a:avLst>
              <a:gd name="adj1" fmla="val 8333"/>
              <a:gd name="adj2" fmla="val 498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671900" y="2450868"/>
            <a:ext cx="5057520" cy="7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Tx/>
              <a:buChar char="-"/>
            </a:pP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towards which business ?</a:t>
            </a:r>
          </a:p>
          <a:p>
            <a:pPr>
              <a:buFontTx/>
              <a:buChar char="-"/>
            </a:pP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towards which 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technology ?</a:t>
            </a:r>
            <a:endParaRPr lang="en-US" sz="1100" b="1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6496" y="3571172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b="1" dirty="0" smtClean="0">
                <a:latin typeface="Times New Roman" pitchFamily="18" charset="0"/>
                <a:cs typeface="+mj-cs"/>
              </a:rPr>
              <a:t>Setting the precise priority to assign the budget by using technology innovation system</a:t>
            </a:r>
            <a:endParaRPr lang="en-US" sz="1200" b="1" dirty="0">
              <a:latin typeface="Times New Roman" pitchFamily="18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2279"/>
            <a:ext cx="8631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96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build="p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MG_4445.jpg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699543"/>
            <a:ext cx="914400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84443" y="616343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solvent and deuterated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6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059832" y="1131590"/>
            <a:ext cx="3384376" cy="324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Widely used NMR solvents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2411760" y="1563640"/>
          <a:ext cx="5040560" cy="3447368"/>
        </p:xfrm>
        <a:graphic>
          <a:graphicData uri="http://schemas.openxmlformats.org/drawingml/2006/table">
            <a:tbl>
              <a:tblPr rtl="1">
                <a:tableStyleId>{306799F8-075E-4A3A-A7F6-7FBC6576F1A4}</a:tableStyleId>
              </a:tblPr>
              <a:tblGrid>
                <a:gridCol w="4161764"/>
                <a:gridCol w="878796"/>
              </a:tblGrid>
              <a:tr h="3436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Widely used NMR solvents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Acetone-d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Chloroform-d ≥ 99.5 atom %D 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(stabilized with Ag)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Acetonitrile-d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Oxide ≥ 99.8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Dimethylsulfoxide-d</a:t>
                      </a:r>
                      <a:r>
                        <a:rPr lang="en-US" sz="1000" baseline="-25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Dichloromethane-d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Methanol-d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47452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1,2,4-Trichlorobenzene-d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Mesitylene-d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 atom % 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Toluene-d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 atom % 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Isopropanol-d</a:t>
                      </a:r>
                      <a:r>
                        <a:rPr lang="en-US" sz="1000" kern="12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97 atom %D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Dimethylsulfoxide-d</a:t>
                      </a:r>
                      <a:r>
                        <a:rPr lang="en-US" sz="10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99.8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  <a:tr h="2286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Oxide ≥ 99.95 atom %D</a:t>
                      </a:r>
                      <a:endParaRPr lang="en-US" sz="1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57106" y="823813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Supplying more than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40 deuterated and deuterium labeled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59832" y="1491630"/>
            <a:ext cx="3384376" cy="3240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Deuterated Acids and Base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2267744" y="1923680"/>
          <a:ext cx="5112568" cy="3294365"/>
        </p:xfrm>
        <a:graphic>
          <a:graphicData uri="http://schemas.openxmlformats.org/drawingml/2006/table">
            <a:tbl>
              <a:tblPr rtl="1">
                <a:tableStyleId>{327F97BB-C833-4FB7-BDE5-3F7075034690}</a:tableStyleId>
              </a:tblPr>
              <a:tblGrid>
                <a:gridCol w="4447779"/>
                <a:gridCol w="66478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Deuterated Acids and Bases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482585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Sodium Deuterium Oxide 30%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Sodium Deuterium Oxide 1.0 M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Sodium Deuterium Oxide 0.1 M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Chloride 20%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Chloride 1M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Chloride 0.1M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Potassium Deuterium Oxide 30%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99.0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Phosphoric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85%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99.0 atom % 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Sulfuric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98%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98.5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47CFFF"/>
                    </a:solidFill>
                  </a:tcPr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059832" y="1851670"/>
            <a:ext cx="3384376" cy="32403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Deuterated Organic acids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339752" y="2211710"/>
          <a:ext cx="4968552" cy="1508760"/>
        </p:xfrm>
        <a:graphic>
          <a:graphicData uri="http://schemas.openxmlformats.org/drawingml/2006/table">
            <a:tbl>
              <a:tblPr rtl="1">
                <a:tableStyleId>{638B1855-1B75-4FBE-930C-398BA8C253C6}</a:tableStyleId>
              </a:tblPr>
              <a:tblGrid>
                <a:gridCol w="4090679"/>
                <a:gridCol w="877873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Deuterated Organic acids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Acetic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99.5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Trifluoroacetic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Acid-d ≥ 99.5 atom % 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Oxalic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Boric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Malonic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99 atom % 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3059832" y="2211710"/>
            <a:ext cx="3384376" cy="3240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Deuterated organic reagents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2195736" y="2571754"/>
          <a:ext cx="5328592" cy="1638476"/>
        </p:xfrm>
        <a:graphic>
          <a:graphicData uri="http://schemas.openxmlformats.org/drawingml/2006/table">
            <a:tbl>
              <a:tblPr rtl="1">
                <a:tableStyleId>{E269D01E-BC32-4049-B463-5C60D7B0CCD2}</a:tableStyleId>
              </a:tblPr>
              <a:tblGrid>
                <a:gridCol w="4382863"/>
                <a:gridCol w="945729"/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Deuterated organic reagents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Iodoform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-d ≥ 99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Urea-d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Thiourea-d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Deuterium Peroxide 25% Solution in 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≥ 99 atom % 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Nitromethane-d3 ≥ 99.6 atom %D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059832" y="2571750"/>
            <a:ext cx="3384376" cy="324036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Deuterated biologic compounds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2627784" y="2931792"/>
          <a:ext cx="4176464" cy="2199190"/>
        </p:xfrm>
        <a:graphic>
          <a:graphicData uri="http://schemas.openxmlformats.org/drawingml/2006/table">
            <a:tbl>
              <a:tblPr rtl="1">
                <a:tableStyleId>{638B1855-1B75-4FBE-930C-398BA8C253C6}</a:tableStyleId>
              </a:tblPr>
              <a:tblGrid>
                <a:gridCol w="3421692"/>
                <a:gridCol w="754772"/>
              </a:tblGrid>
              <a:tr h="2057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Deuterated biologic compounds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Glycine-d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Glycine-d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98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Alanine-d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97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Alanine-d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≥ 97 atom %D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Picolinic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Acid-d1≥ 97 atom %D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Water, Deuterium-depleted (30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Water, Deuterium-depleted (105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Double Labeled Water (D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O)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 atom% D, </a:t>
                      </a:r>
                      <a:r>
                        <a:rPr lang="en-US" sz="11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n-US" sz="9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3059832" y="2931790"/>
            <a:ext cx="3384376" cy="324036"/>
          </a:xfrm>
          <a:prstGeom prst="roundRect">
            <a:avLst/>
          </a:prstGeom>
          <a:solidFill>
            <a:srgbClr val="CCEC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Upcoming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Deuterated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3275856" y="3291832"/>
          <a:ext cx="2880320" cy="1282938"/>
        </p:xfrm>
        <a:graphic>
          <a:graphicData uri="http://schemas.openxmlformats.org/drawingml/2006/table">
            <a:tbl>
              <a:tblPr rtl="1">
                <a:tableStyleId>{638B1855-1B75-4FBE-930C-398BA8C253C6}</a:tableStyleId>
              </a:tblPr>
              <a:tblGrid>
                <a:gridCol w="288032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Upcoming Deuterated compounds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CCECFF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Benzene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-d</a:t>
                      </a:r>
                      <a:r>
                        <a:rPr lang="en-US" sz="110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en-US" sz="1100" baseline="-25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Sodium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borodeuteride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22952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Potassium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borodeuteride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Labeled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methformine</a:t>
                      </a:r>
                      <a:endParaRPr lang="en-US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>
          <a:xfrm>
            <a:off x="6660232" y="5092030"/>
            <a:ext cx="2133599" cy="273843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en-PH" sz="1200" b="0" i="0" u="none" strike="noStrike" cap="none" dirty="0">
              <a:solidFill>
                <a:srgbClr val="888888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1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3995"/>
            <a:ext cx="2376264" cy="360040"/>
          </a:xfrm>
        </p:spPr>
        <p:txBody>
          <a:bodyPr>
            <a:noAutofit/>
          </a:bodyPr>
          <a:lstStyle/>
          <a:p>
            <a:r>
              <a:rPr lang="en-US" sz="1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Stable isotope analysis services </a:t>
            </a:r>
          </a:p>
        </p:txBody>
      </p:sp>
      <p:pic>
        <p:nvPicPr>
          <p:cNvPr id="7" name="Picture 3" descr="E:\seyedrezaee\سناریوهای اهم فعالیتها\photo\DSC00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1635648"/>
            <a:ext cx="41337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07504" y="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8" y="1111849"/>
            <a:ext cx="398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Establishment of Stable Isotope Analysis Laboratory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419626"/>
            <a:ext cx="4841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and Development of Stable Isotope Analysis Instruments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923682"/>
            <a:ext cx="247054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Laser Spectroscopy Techniques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9" y="2355730"/>
            <a:ext cx="346921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Resolution Fourier Transform Infra Red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erver04\R&amp;QC\Common\Dadpoo\asgary\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700" y="2715768"/>
            <a:ext cx="4823569" cy="208880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2355727"/>
            <a:ext cx="4392488" cy="24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289634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Nuclear Agreement, new window was opened for sale and marketing activities.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09600" indent="-457200">
              <a:buFont typeface="+mj-lt"/>
              <a:buAutoNum type="arabicPeriod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Stablishing sales and marketing management</a:t>
            </a:r>
          </a:p>
          <a:p>
            <a:pPr marL="609600" indent="-457200">
              <a:buFont typeface="+mj-lt"/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Selling heavy water to USA and Russia</a:t>
            </a:r>
          </a:p>
          <a:p>
            <a:pPr marL="609600" indent="-457200">
              <a:buFont typeface="+mj-lt"/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Improving the enrichment of heavy water to 99.95%</a:t>
            </a:r>
          </a:p>
          <a:p>
            <a:pPr marL="609600" indent="-457200">
              <a:buFont typeface="+mj-lt"/>
              <a:buAutoNum type="arabicPeriod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Creating the capability to increase the capacity to 25 tons/years in near future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33352"/>
            <a:ext cx="8856984" cy="609601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6633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fa-I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51" y="829574"/>
            <a:ext cx="7906873" cy="40679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9552" y="4712767"/>
            <a:ext cx="8064896" cy="30725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073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15566"/>
            <a:ext cx="8229600" cy="6096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objectives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9662"/>
            <a:ext cx="7643192" cy="2824336"/>
          </a:xfr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of H</a:t>
            </a:r>
            <a:r>
              <a:rPr lang="en-US" sz="18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 of other stable isotopes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Extending stable isotope analysis infrastructures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Running common project with academic and research institute in this field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Extending our stable isotope labeled compound</a:t>
            </a:r>
          </a:p>
          <a:p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PH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PH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21170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3689" y="771550"/>
            <a:ext cx="523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80194450"/>
              </p:ext>
            </p:extLst>
          </p:nvPr>
        </p:nvGraphicFramePr>
        <p:xfrm>
          <a:off x="1619672" y="1347614"/>
          <a:ext cx="626469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82"/>
          <p:cNvSpPr txBox="1"/>
          <p:nvPr/>
        </p:nvSpPr>
        <p:spPr>
          <a:xfrm>
            <a:off x="609188" y="357508"/>
            <a:ext cx="5840389" cy="6708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Black"/>
              </a:rPr>
              <a:t>Table of Content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" sz="2400" dirty="0">
              <a:solidFill>
                <a:srgbClr val="002060"/>
              </a:solidFill>
              <a:latin typeface="Times New Roman" pitchFamily="18" charset="0"/>
              <a:ea typeface="Arial Black"/>
              <a:cs typeface="Times New Roman" pitchFamily="18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75656" y="2715766"/>
            <a:ext cx="252028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Argentina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3648" y="1707654"/>
            <a:ext cx="252028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84355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 Heavy Water suppliers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3568" y="2427736"/>
            <a:ext cx="936104" cy="936104"/>
            <a:chOff x="1835696" y="3219822"/>
            <a:chExt cx="936104" cy="936104"/>
          </a:xfrm>
        </p:grpSpPr>
        <p:sp>
          <p:nvSpPr>
            <p:cNvPr id="15" name="Oval 14"/>
            <p:cNvSpPr/>
            <p:nvPr/>
          </p:nvSpPr>
          <p:spPr>
            <a:xfrm>
              <a:off x="1835696" y="3219822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 descr="C:\Documents and Settings\b.dadpoo\Desktop\nazarimoghadam\New folder\Logo_CNEA.svg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219822"/>
              <a:ext cx="936104" cy="936104"/>
            </a:xfrm>
            <a:prstGeom prst="rect">
              <a:avLst/>
            </a:prstGeom>
            <a:noFill/>
          </p:spPr>
        </p:pic>
      </p:grpSp>
      <p:pic>
        <p:nvPicPr>
          <p:cNvPr id="2052" name="Picture 4" descr="C:\Documents and Settings\b.dadpoo\Desktop\nazarimoghadam\New folder\main-qimg-07473896507951ebf18a623f40a253b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1419622"/>
            <a:ext cx="914400" cy="914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67544" y="123482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24128" y="1707654"/>
            <a:ext cx="252028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24128" y="2715766"/>
            <a:ext cx="252028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Romania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35896" y="4011910"/>
            <a:ext cx="2520280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6016" y="1419622"/>
            <a:ext cx="1440160" cy="648072"/>
            <a:chOff x="4499992" y="1419622"/>
            <a:chExt cx="1584176" cy="648072"/>
          </a:xfrm>
        </p:grpSpPr>
        <p:sp>
          <p:nvSpPr>
            <p:cNvPr id="17" name="Rounded Rectangle 16"/>
            <p:cNvSpPr/>
            <p:nvPr/>
          </p:nvSpPr>
          <p:spPr>
            <a:xfrm>
              <a:off x="4499992" y="1419622"/>
              <a:ext cx="1584176" cy="64807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:\Documents and Settings\b.dadpoo\Desktop\nazarimoghadam\New folder\330px-Atomic_Energy_of_Canada_ltd_logo.svg.pn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63638"/>
              <a:ext cx="1415057" cy="398789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555776" y="3723878"/>
            <a:ext cx="1440160" cy="648072"/>
            <a:chOff x="2267744" y="3651870"/>
            <a:chExt cx="1440160" cy="648072"/>
          </a:xfrm>
        </p:grpSpPr>
        <p:sp>
          <p:nvSpPr>
            <p:cNvPr id="23" name="Rounded Rectangle 22"/>
            <p:cNvSpPr/>
            <p:nvPr/>
          </p:nvSpPr>
          <p:spPr>
            <a:xfrm>
              <a:off x="2267744" y="3651870"/>
              <a:ext cx="1440160" cy="648072"/>
            </a:xfrm>
            <a:prstGeom prst="round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635954059600099620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483768" y="3704828"/>
              <a:ext cx="965214" cy="576064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26" name="Picture 25" descr="Flag_of_Romania.svg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40" y="2427734"/>
            <a:ext cx="1165477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0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7571184" cy="376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5240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 COMTRADE: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Nations Commodity Trade Statistics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water supply and demand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1630"/>
            <a:ext cx="7632848" cy="33909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467544" y="1923678"/>
            <a:ext cx="201622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0726585"/>
              </p:ext>
            </p:extLst>
          </p:nvPr>
        </p:nvGraphicFramePr>
        <p:xfrm>
          <a:off x="2165191" y="1203598"/>
          <a:ext cx="5071105" cy="245194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814089"/>
                <a:gridCol w="814089"/>
                <a:gridCol w="814089"/>
                <a:gridCol w="1513697"/>
                <a:gridCol w="1115141"/>
              </a:tblGrid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Reporter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Partner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Trade Value (US$)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Netweight</a:t>
                      </a:r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(kg)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8,935,757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55,831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103,289,277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70,417,789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5,418,146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8,931,870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83,024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8,023,694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12,548,412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14,542,764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58,106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13,082,125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139,211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9,985,228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12,528,459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45,252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16,932,015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22,635,139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18,409,139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12,114,130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  <a:tr h="118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25,419,846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29" marR="9429" marT="7072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541867"/>
              </p:ext>
            </p:extLst>
          </p:nvPr>
        </p:nvGraphicFramePr>
        <p:xfrm>
          <a:off x="1259632" y="2283718"/>
          <a:ext cx="6696744" cy="283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91196" y="123478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77155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water Export by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Canada: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Reference: http://comtrade.un.org/data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803301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1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637062"/>
              </p:ext>
            </p:extLst>
          </p:nvPr>
        </p:nvGraphicFramePr>
        <p:xfrm>
          <a:off x="1763688" y="1275606"/>
          <a:ext cx="6033863" cy="198445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936541"/>
                <a:gridCol w="936541"/>
                <a:gridCol w="936541"/>
                <a:gridCol w="1741382"/>
                <a:gridCol w="1482858"/>
              </a:tblGrid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Reporter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Partner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Trade Value (US$)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Netweight</a:t>
                      </a:r>
                      <a:r>
                        <a:rPr lang="en-US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(kg)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3,151,702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863,576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6,581,978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3,834,931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2,561,777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2,828,296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15,962,652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10,586,558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  <a:tr h="131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1,528,382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6" marR="6116" marT="4587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1125795"/>
              </p:ext>
            </p:extLst>
          </p:nvPr>
        </p:nvGraphicFramePr>
        <p:xfrm>
          <a:off x="1388839" y="1226106"/>
          <a:ext cx="6408712" cy="242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-91196" y="123479"/>
            <a:ext cx="5167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699542"/>
            <a:ext cx="62646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water Export by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Reference: http://comtrade.un.org/data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5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018" y="843558"/>
            <a:ext cx="8229600" cy="609601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water Export by Argentina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Reference: http://comtrade.un.org/data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9367280"/>
              </p:ext>
            </p:extLst>
          </p:nvPr>
        </p:nvGraphicFramePr>
        <p:xfrm>
          <a:off x="1225391" y="1233264"/>
          <a:ext cx="6858001" cy="16002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64460"/>
                <a:gridCol w="1064460"/>
                <a:gridCol w="1064460"/>
                <a:gridCol w="1979229"/>
                <a:gridCol w="168539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Reporter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Partner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Trade Value (US$)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Netweight</a:t>
                      </a:r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11,996,263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234,716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155,777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5,349,481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1,584,059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Argentina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3,618,410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5534120"/>
              </p:ext>
            </p:extLst>
          </p:nvPr>
        </p:nvGraphicFramePr>
        <p:xfrm>
          <a:off x="1187624" y="2890614"/>
          <a:ext cx="689576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-91196" y="123478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</a:p>
        </p:txBody>
      </p:sp>
    </p:spTree>
    <p:extLst>
      <p:ext uri="{BB962C8B-B14F-4D97-AF65-F5344CB8AC3E}">
        <p14:creationId xmlns:p14="http://schemas.microsoft.com/office/powerpoint/2010/main" xmlns="" val="2015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774739"/>
              </p:ext>
            </p:extLst>
          </p:nvPr>
        </p:nvGraphicFramePr>
        <p:xfrm>
          <a:off x="1043608" y="1779662"/>
          <a:ext cx="7391402" cy="782241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147251"/>
                <a:gridCol w="1147251"/>
                <a:gridCol w="1147251"/>
                <a:gridCol w="2133171"/>
                <a:gridCol w="1816478"/>
              </a:tblGrid>
              <a:tr h="26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Reporter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Partner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Trade Value (US$)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Netweight</a:t>
                      </a:r>
                      <a:r>
                        <a:rPr lang="en-US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(kg)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</a:tr>
              <a:tr h="26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</a:tr>
              <a:tr h="260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World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126,723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03" marR="5803" marT="4352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1241940"/>
              </p:ext>
            </p:extLst>
          </p:nvPr>
        </p:nvGraphicFramePr>
        <p:xfrm>
          <a:off x="971600" y="2787774"/>
          <a:ext cx="7391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771550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water Export by Argentina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Reference: http://comtrade.un.org/data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1196" y="123478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</a:p>
        </p:txBody>
      </p:sp>
    </p:spTree>
    <p:extLst>
      <p:ext uri="{BB962C8B-B14F-4D97-AF65-F5344CB8AC3E}">
        <p14:creationId xmlns:p14="http://schemas.microsoft.com/office/powerpoint/2010/main" xmlns="" val="42614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1554"/>
            <a:ext cx="2664296" cy="609601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supplier (low scale)</a:t>
            </a:r>
            <a:endParaRPr lang="en-US" sz="1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7129504"/>
              </p:ext>
            </p:extLst>
          </p:nvPr>
        </p:nvGraphicFramePr>
        <p:xfrm>
          <a:off x="1331640" y="1275606"/>
          <a:ext cx="5314782" cy="2594001"/>
        </p:xfrm>
        <a:graphic>
          <a:graphicData uri="http://schemas.openxmlformats.org/drawingml/2006/table">
            <a:tbl>
              <a:tblPr rtl="1" firstRow="1">
                <a:tableStyleId>{8FD4443E-F989-4FC4-A0C8-D5A2AF1F390B}</a:tableStyleId>
              </a:tblPr>
              <a:tblGrid>
                <a:gridCol w="1897447"/>
                <a:gridCol w="1731084"/>
                <a:gridCol w="1686251"/>
              </a:tblGrid>
              <a:tr h="5046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Brand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3594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Sigma Aldrich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60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Cambridge isotope laboratories (CIL)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605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Isowater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45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Deutero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046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Switzerland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Armar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123482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88226" y="4803998"/>
            <a:ext cx="2133599" cy="273843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PH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PH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93990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price for heavy water based on its isotopic enrichment, chemical purity, quantity and brand, ranged from 600 to 2000 US$/ kg.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432" y="4762712"/>
            <a:ext cx="79208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http://www.nineoclock.ro/will-the-production-of-heavy-water-for-the-nuclear-industry-be-given-up/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751363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industry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114088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Romania heavy water layoffs most of its employees and in near future may be shut down completely.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576" y="164756"/>
            <a:ext cx="4512744" cy="553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5556" y="1461631"/>
            <a:ext cx="7416824" cy="316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432" y="1033424"/>
            <a:ext cx="7632847" cy="362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95432" y="2139702"/>
            <a:ext cx="1296248" cy="36004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520" y="2607755"/>
            <a:ext cx="1440160" cy="1764195"/>
          </a:xfrm>
          <a:prstGeom prst="ellipse">
            <a:avLst/>
          </a:prstGeom>
          <a:noFill/>
          <a:ln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520" y="4788943"/>
            <a:ext cx="8712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http://www.romania-actualitati.ro/disponibilizari_in_masa_la_uzina_de_apa_grea_din_drobeta_turnu_severin-80726</a:t>
            </a:r>
          </a:p>
        </p:txBody>
      </p:sp>
    </p:spTree>
    <p:extLst>
      <p:ext uri="{BB962C8B-B14F-4D97-AF65-F5344CB8AC3E}">
        <p14:creationId xmlns:p14="http://schemas.microsoft.com/office/powerpoint/2010/main" xmlns="" val="109870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 animBg="1"/>
      <p:bldP spid="7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6491064" cy="8572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itchFamily="34" charset="0"/>
              </a:rPr>
              <a:t/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water industry news</a:t>
            </a:r>
            <a:r>
              <a:rPr lang="en-US" sz="3200" dirty="0">
                <a:latin typeface="Arial Black" pitchFamily="34" charset="0"/>
              </a:rPr>
              <a:t/>
            </a:r>
            <a:br>
              <a:rPr lang="en-US" sz="3200" dirty="0">
                <a:latin typeface="Arial Black" pitchFamily="34" charset="0"/>
              </a:rPr>
            </a:b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73" y="1347615"/>
            <a:ext cx="7810345" cy="343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123482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68" y="123478"/>
            <a:ext cx="8229600" cy="609601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b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Demand forecasting</a:t>
            </a:r>
            <a:endParaRPr lang="en-US" sz="1400" dirty="0"/>
          </a:p>
        </p:txBody>
      </p:sp>
      <p:pic>
        <p:nvPicPr>
          <p:cNvPr id="5" name="Picture 2" descr="D:\heavy water and deuterium non nuclear growing demand\deuterium labeling\20150905_STD00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1" y="1491630"/>
            <a:ext cx="8126673" cy="343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Arial Black"/>
                <a:cs typeface="Times New Roman" pitchFamily="18" charset="0"/>
                <a:sym typeface="Arial Black"/>
              </a:rPr>
              <a:t>Economist </a:t>
            </a:r>
            <a:r>
              <a:rPr lang="en-US" sz="1600" kern="1200" dirty="0">
                <a:solidFill>
                  <a:schemeClr val="tx1"/>
                </a:solidFill>
                <a:latin typeface="Times New Roman" pitchFamily="18" charset="0"/>
                <a:ea typeface="Arial Black"/>
                <a:cs typeface="Times New Roman" pitchFamily="18" charset="0"/>
                <a:sym typeface="Arial Black"/>
              </a:rPr>
              <a:t>magazine paper related to </a:t>
            </a:r>
            <a:r>
              <a:rPr lang="en-US" sz="1600" kern="1200" dirty="0" smtClean="0">
                <a:solidFill>
                  <a:schemeClr val="tx1"/>
                </a:solidFill>
                <a:latin typeface="Times New Roman" pitchFamily="18" charset="0"/>
                <a:ea typeface="Arial Black"/>
                <a:cs typeface="Times New Roman" pitchFamily="18" charset="0"/>
                <a:sym typeface="Arial Black"/>
              </a:rPr>
              <a:t>deuterated </a:t>
            </a:r>
            <a:r>
              <a:rPr lang="en-US" sz="1600" kern="1200" dirty="0">
                <a:solidFill>
                  <a:schemeClr val="tx1"/>
                </a:solidFill>
                <a:latin typeface="Times New Roman" pitchFamily="18" charset="0"/>
                <a:ea typeface="Arial Black"/>
                <a:cs typeface="Times New Roman" pitchFamily="18" charset="0"/>
                <a:sym typeface="Arial Black"/>
              </a:rPr>
              <a:t>drugs</a:t>
            </a:r>
            <a:endParaRPr lang="en" sz="1600" kern="1200" dirty="0">
              <a:solidFill>
                <a:schemeClr val="tx1"/>
              </a:solidFill>
              <a:latin typeface="Times New Roman" pitchFamily="18" charset="0"/>
              <a:ea typeface="Arial Black"/>
              <a:cs typeface="Times New Roman" pitchFamily="18" charset="0"/>
              <a:sym typeface="Arial Black"/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6553208" y="528235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SzPct val="25000"/>
            </a:pPr>
            <a:fld id="{00000000-1234-1234-1234-123412341234}" type="slidenum">
              <a:rPr lang="en-PH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en-PH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0654"/>
            <a:ext cx="9144000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49085" y="5319087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http://www.fiercebiotech.com/biotech/updated-teva-scoops-up-auspex-and-nda-ready-cns-drug-3-2b-buyout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409462"/>
            <a:ext cx="6181725" cy="383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355976" y="4454991"/>
            <a:ext cx="576064" cy="2880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0" y="2798807"/>
            <a:ext cx="936104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Iran and 5+1 nuclear deal agreement and its effect on heavy water production in Iran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fa-I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11710"/>
            <a:ext cx="76328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excess heavy water which is beyond Iran's needs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made available for export to the international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market.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Iran will inform the IAEA about the inventory and the production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HWP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will allow the IAEA to monitor the quantities of the heavy water stocks and the amount of heavy water produced, including through IAEA visits, as requested, to the HWPP.</a:t>
            </a:r>
            <a:endParaRPr lang="fa-I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2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211711"/>
            <a:ext cx="9181689" cy="1929668"/>
          </a:xfrm>
          <a:prstGeom prst="rect">
            <a:avLst/>
          </a:prstGeom>
          <a:noFill/>
          <a:ln w="9525">
            <a:solidFill>
              <a:srgbClr val="009BD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b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Demand forecasting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Toshiba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work on deuterated semi-conductor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1059582"/>
            <a:ext cx="914399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11" name="Group 10"/>
          <p:cNvGrpSpPr/>
          <p:nvPr/>
        </p:nvGrpSpPr>
        <p:grpSpPr>
          <a:xfrm>
            <a:off x="1702854" y="879562"/>
            <a:ext cx="5029386" cy="4140460"/>
            <a:chOff x="1719263" y="915566"/>
            <a:chExt cx="4889547" cy="4032448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263" y="915566"/>
              <a:ext cx="4889547" cy="40324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2699792" y="4659982"/>
              <a:ext cx="3456384" cy="288032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64036" y="2895786"/>
              <a:ext cx="2136156" cy="396044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02853" y="955416"/>
            <a:ext cx="5029387" cy="4188084"/>
            <a:chOff x="2123728" y="955416"/>
            <a:chExt cx="4027502" cy="3808732"/>
          </a:xfrm>
        </p:grpSpPr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955416"/>
              <a:ext cx="4027502" cy="3808732"/>
            </a:xfrm>
            <a:prstGeom prst="rect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2555776" y="2274807"/>
              <a:ext cx="720080" cy="216023"/>
            </a:xfrm>
            <a:prstGeom prst="round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497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563637"/>
            <a:ext cx="6912768" cy="326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882029"/>
            <a:ext cx="8229600" cy="609601"/>
          </a:xfrm>
        </p:spPr>
        <p:txBody>
          <a:bodyPr>
            <a:normAutofit/>
          </a:bodyPr>
          <a:lstStyle/>
          <a:p>
            <a:r>
              <a:rPr lang="en-US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License for exporting heavy water for oil exploration</a:t>
            </a:r>
            <a:endParaRPr lang="en-US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33352"/>
            <a:ext cx="8229600" cy="609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0092"/>
              </a:buClr>
              <a:buFont typeface="Arial"/>
              <a:buNone/>
              <a:defRPr sz="2800" b="1" i="0" u="none" strike="noStrike" cap="none">
                <a:solidFill>
                  <a:srgbClr val="150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</a:p>
          <a:p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Demand forecasting</a:t>
            </a:r>
            <a:endParaRPr lang="en-US" sz="1400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252" y="966436"/>
            <a:ext cx="777686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66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1151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Average growth rate demand for deuterium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4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Heavy water supply and demand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659982"/>
            <a:ext cx="79014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http://www.marketsandmarkets.com/Market-Reports/asia-pacific-nuclear-medicine-radiopharmaceuticals-market-1140.html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92" y="1131590"/>
            <a:ext cx="79438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39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3482"/>
            <a:ext cx="8229600" cy="60960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7544" y="1203598"/>
            <a:ext cx="7704856" cy="376834"/>
            <a:chOff x="467544" y="987574"/>
            <a:chExt cx="7704856" cy="376834"/>
          </a:xfrm>
        </p:grpSpPr>
        <p:sp>
          <p:nvSpPr>
            <p:cNvPr id="7" name="Rectangle 6"/>
            <p:cNvSpPr/>
            <p:nvPr/>
          </p:nvSpPr>
          <p:spPr>
            <a:xfrm>
              <a:off x="539552" y="987574"/>
              <a:ext cx="7632848" cy="37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Heavy water is an important and  strategic product.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7544" y="1131590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7544" y="1635646"/>
            <a:ext cx="7704856" cy="700000"/>
            <a:chOff x="467544" y="2266924"/>
            <a:chExt cx="7704856" cy="700000"/>
          </a:xfrm>
        </p:grpSpPr>
        <p:sp>
          <p:nvSpPr>
            <p:cNvPr id="9" name="Rectangle 8"/>
            <p:cNvSpPr/>
            <p:nvPr/>
          </p:nvSpPr>
          <p:spPr>
            <a:xfrm>
              <a:off x="539552" y="2266924"/>
              <a:ext cx="7632848" cy="70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Romanian heavy water plant will be shut down in near future and Canada may no longer supply heavy water.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67544" y="2427734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544" y="2266913"/>
            <a:ext cx="7704856" cy="700000"/>
            <a:chOff x="467544" y="2698972"/>
            <a:chExt cx="7704856" cy="700000"/>
          </a:xfrm>
        </p:grpSpPr>
        <p:sp>
          <p:nvSpPr>
            <p:cNvPr id="11" name="Rectangle 10"/>
            <p:cNvSpPr/>
            <p:nvPr/>
          </p:nvSpPr>
          <p:spPr>
            <a:xfrm>
              <a:off x="539552" y="2698972"/>
              <a:ext cx="7632848" cy="70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The application of deuterated drugs, fiber optics and semi-conductors would be increased greatly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67544" y="2859782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544" y="2951870"/>
            <a:ext cx="7704856" cy="700000"/>
            <a:chOff x="467544" y="3167894"/>
            <a:chExt cx="7704856" cy="700000"/>
          </a:xfrm>
        </p:grpSpPr>
        <p:sp>
          <p:nvSpPr>
            <p:cNvPr id="13" name="Rectangle 12"/>
            <p:cNvSpPr/>
            <p:nvPr/>
          </p:nvSpPr>
          <p:spPr>
            <a:xfrm>
              <a:off x="539552" y="3167894"/>
              <a:ext cx="7632848" cy="70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It is estimated that demand for heavy water and deuterium would be increased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just considering the quantity of deuterated drugs that will be produce in future.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67544" y="3325738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5536" y="3779092"/>
            <a:ext cx="7704856" cy="376834"/>
            <a:chOff x="467544" y="4371950"/>
            <a:chExt cx="7704856" cy="376834"/>
          </a:xfrm>
        </p:grpSpPr>
        <p:sp>
          <p:nvSpPr>
            <p:cNvPr id="10" name="Rectangle 9"/>
            <p:cNvSpPr/>
            <p:nvPr/>
          </p:nvSpPr>
          <p:spPr>
            <a:xfrm>
              <a:off x="539552" y="4371950"/>
              <a:ext cx="7632848" cy="37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728">
                <a:lnSpc>
                  <a:spcPct val="150000"/>
                </a:lnSpc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Its consuming will surpassed its production.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67544" y="4515966"/>
              <a:ext cx="144016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1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en-PH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8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D:\heavy water and deuterium non nuclear growing demand\catalogue\gc60th-bann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9144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3651870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Thank you for your attention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7494"/>
            <a:ext cx="648071" cy="438305"/>
          </a:xfrm>
          <a:prstGeom prst="rect">
            <a:avLst/>
          </a:prstGeom>
        </p:spPr>
      </p:pic>
      <p:pic>
        <p:nvPicPr>
          <p:cNvPr id="8" name="Picture 4" descr="C:\Documents and Settings\b.dadpoo\Desktop\nazarimoghadam\ppt pic\Flag_of_Iran.svg.pn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323528" y="167283"/>
            <a:ext cx="1190625" cy="67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lnSpc>
                <a:spcPct val="300000"/>
              </a:lnSpc>
              <a:buNone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Forming the technical and research department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  <a:hlinkClick r:id="rId2" action="ppaction://hlinksldjump"/>
              </a:rPr>
              <a:t>Forming the HSE department 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Changing the organizational chart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081490" y="1721200"/>
            <a:ext cx="216024" cy="6480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171289" y="1624219"/>
            <a:ext cx="3233949" cy="1117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PMO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Technology Innovation Management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R&amp;D committee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71550"/>
            <a:ext cx="8229600" cy="3904455"/>
          </a:xfrm>
        </p:spPr>
        <p:txBody>
          <a:bodyPr/>
          <a:lstStyle/>
          <a:p>
            <a:pPr marL="152400" indent="0">
              <a:lnSpc>
                <a:spcPct val="300000"/>
              </a:lnSpc>
              <a:buNone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Focusing on Sustainable development and asset integrity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People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Environment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Properties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endParaRPr lang="en-US" sz="9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en-PH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Forming the HSE department </a:t>
            </a:r>
          </a:p>
        </p:txBody>
      </p:sp>
      <p:sp>
        <p:nvSpPr>
          <p:cNvPr id="6" name="Curved Up Arrow 5">
            <a:hlinkClick r:id="rId2" action="ppaction://hlinksldjump"/>
          </p:cNvPr>
          <p:cNvSpPr/>
          <p:nvPr/>
        </p:nvSpPr>
        <p:spPr>
          <a:xfrm rot="14445393">
            <a:off x="721487" y="4699614"/>
            <a:ext cx="224839" cy="216117"/>
          </a:xfrm>
          <a:custGeom>
            <a:avLst/>
            <a:gdLst>
              <a:gd name="connsiteX0" fmla="*/ 173153 w 227159"/>
              <a:gd name="connsiteY0" fmla="*/ 0 h 216024"/>
              <a:gd name="connsiteX1" fmla="*/ 224839 w 227159"/>
              <a:gd name="connsiteY1" fmla="*/ 54006 h 216024"/>
              <a:gd name="connsiteX2" fmla="*/ 197836 w 227159"/>
              <a:gd name="connsiteY2" fmla="*/ 54006 h 216024"/>
              <a:gd name="connsiteX3" fmla="*/ 100078 w 227159"/>
              <a:gd name="connsiteY3" fmla="*/ 200734 h 216024"/>
              <a:gd name="connsiteX4" fmla="*/ 143830 w 227159"/>
              <a:gd name="connsiteY4" fmla="*/ 54006 h 216024"/>
              <a:gd name="connsiteX5" fmla="*/ 116827 w 227159"/>
              <a:gd name="connsiteY5" fmla="*/ 54006 h 216024"/>
              <a:gd name="connsiteX6" fmla="*/ 173153 w 227159"/>
              <a:gd name="connsiteY6" fmla="*/ 0 h 216024"/>
              <a:gd name="connsiteX0" fmla="*/ 73075 w 227159"/>
              <a:gd name="connsiteY0" fmla="*/ 216024 h 216024"/>
              <a:gd name="connsiteX1" fmla="*/ 0 w 227159"/>
              <a:gd name="connsiteY1" fmla="*/ 0 h 216024"/>
              <a:gd name="connsiteX2" fmla="*/ 54006 w 227159"/>
              <a:gd name="connsiteY2" fmla="*/ 0 h 216024"/>
              <a:gd name="connsiteX3" fmla="*/ 127081 w 227159"/>
              <a:gd name="connsiteY3" fmla="*/ 216024 h 216024"/>
              <a:gd name="connsiteX4" fmla="*/ 73075 w 227159"/>
              <a:gd name="connsiteY4" fmla="*/ 216024 h 216024"/>
              <a:gd name="connsiteX0" fmla="*/ 100078 w 227159"/>
              <a:gd name="connsiteY0" fmla="*/ 200734 h 216024"/>
              <a:gd name="connsiteX1" fmla="*/ 143830 w 227159"/>
              <a:gd name="connsiteY1" fmla="*/ 54006 h 216024"/>
              <a:gd name="connsiteX2" fmla="*/ 116827 w 227159"/>
              <a:gd name="connsiteY2" fmla="*/ 54006 h 216024"/>
              <a:gd name="connsiteX3" fmla="*/ 173153 w 227159"/>
              <a:gd name="connsiteY3" fmla="*/ 0 h 216024"/>
              <a:gd name="connsiteX4" fmla="*/ 224839 w 227159"/>
              <a:gd name="connsiteY4" fmla="*/ 54006 h 216024"/>
              <a:gd name="connsiteX5" fmla="*/ 197836 w 227159"/>
              <a:gd name="connsiteY5" fmla="*/ 54006 h 216024"/>
              <a:gd name="connsiteX6" fmla="*/ 127081 w 227159"/>
              <a:gd name="connsiteY6" fmla="*/ 216024 h 216024"/>
              <a:gd name="connsiteX7" fmla="*/ 73075 w 227159"/>
              <a:gd name="connsiteY7" fmla="*/ 216024 h 216024"/>
              <a:gd name="connsiteX8" fmla="*/ 0 w 227159"/>
              <a:gd name="connsiteY8" fmla="*/ 0 h 216024"/>
              <a:gd name="connsiteX9" fmla="*/ 54006 w 227159"/>
              <a:gd name="connsiteY9" fmla="*/ 0 h 216024"/>
              <a:gd name="connsiteX10" fmla="*/ 127081 w 227159"/>
              <a:gd name="connsiteY10" fmla="*/ 216024 h 216024"/>
              <a:gd name="connsiteX0" fmla="*/ 173153 w 224839"/>
              <a:gd name="connsiteY0" fmla="*/ 0 h 216117"/>
              <a:gd name="connsiteX1" fmla="*/ 224839 w 224839"/>
              <a:gd name="connsiteY1" fmla="*/ 54006 h 216117"/>
              <a:gd name="connsiteX2" fmla="*/ 197836 w 224839"/>
              <a:gd name="connsiteY2" fmla="*/ 54006 h 216117"/>
              <a:gd name="connsiteX3" fmla="*/ 100078 w 224839"/>
              <a:gd name="connsiteY3" fmla="*/ 200734 h 216117"/>
              <a:gd name="connsiteX4" fmla="*/ 143830 w 224839"/>
              <a:gd name="connsiteY4" fmla="*/ 54006 h 216117"/>
              <a:gd name="connsiteX5" fmla="*/ 116827 w 224839"/>
              <a:gd name="connsiteY5" fmla="*/ 54006 h 216117"/>
              <a:gd name="connsiteX6" fmla="*/ 173153 w 224839"/>
              <a:gd name="connsiteY6" fmla="*/ 0 h 216117"/>
              <a:gd name="connsiteX0" fmla="*/ 73075 w 224839"/>
              <a:gd name="connsiteY0" fmla="*/ 216024 h 216117"/>
              <a:gd name="connsiteX1" fmla="*/ 0 w 224839"/>
              <a:gd name="connsiteY1" fmla="*/ 0 h 216117"/>
              <a:gd name="connsiteX2" fmla="*/ 54006 w 224839"/>
              <a:gd name="connsiteY2" fmla="*/ 0 h 216117"/>
              <a:gd name="connsiteX3" fmla="*/ 127081 w 224839"/>
              <a:gd name="connsiteY3" fmla="*/ 216024 h 216117"/>
              <a:gd name="connsiteX4" fmla="*/ 73075 w 224839"/>
              <a:gd name="connsiteY4" fmla="*/ 216024 h 216117"/>
              <a:gd name="connsiteX0" fmla="*/ 100078 w 224839"/>
              <a:gd name="connsiteY0" fmla="*/ 200734 h 216117"/>
              <a:gd name="connsiteX1" fmla="*/ 143830 w 224839"/>
              <a:gd name="connsiteY1" fmla="*/ 54006 h 216117"/>
              <a:gd name="connsiteX2" fmla="*/ 116827 w 224839"/>
              <a:gd name="connsiteY2" fmla="*/ 54006 h 216117"/>
              <a:gd name="connsiteX3" fmla="*/ 173153 w 224839"/>
              <a:gd name="connsiteY3" fmla="*/ 0 h 216117"/>
              <a:gd name="connsiteX4" fmla="*/ 224839 w 224839"/>
              <a:gd name="connsiteY4" fmla="*/ 54006 h 216117"/>
              <a:gd name="connsiteX5" fmla="*/ 197836 w 224839"/>
              <a:gd name="connsiteY5" fmla="*/ 54006 h 216117"/>
              <a:gd name="connsiteX6" fmla="*/ 127081 w 224839"/>
              <a:gd name="connsiteY6" fmla="*/ 216024 h 216117"/>
              <a:gd name="connsiteX7" fmla="*/ 73075 w 224839"/>
              <a:gd name="connsiteY7" fmla="*/ 216024 h 216117"/>
              <a:gd name="connsiteX8" fmla="*/ 0 w 224839"/>
              <a:gd name="connsiteY8" fmla="*/ 0 h 216117"/>
              <a:gd name="connsiteX9" fmla="*/ 54006 w 224839"/>
              <a:gd name="connsiteY9" fmla="*/ 0 h 216117"/>
              <a:gd name="connsiteX10" fmla="*/ 127081 w 224839"/>
              <a:gd name="connsiteY10" fmla="*/ 216024 h 216117"/>
              <a:gd name="connsiteX11" fmla="*/ 100078 w 224839"/>
              <a:gd name="connsiteY11" fmla="*/ 200734 h 21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839" h="216117" stroke="0" extrusionOk="0">
                <a:moveTo>
                  <a:pt x="173153" y="0"/>
                </a:moveTo>
                <a:lnTo>
                  <a:pt x="224839" y="54006"/>
                </a:lnTo>
                <a:lnTo>
                  <a:pt x="197836" y="54006"/>
                </a:lnTo>
                <a:cubicBezTo>
                  <a:pt x="186837" y="179941"/>
                  <a:pt x="140962" y="248796"/>
                  <a:pt x="100078" y="200734"/>
                </a:cubicBezTo>
                <a:cubicBezTo>
                  <a:pt x="121746" y="175262"/>
                  <a:pt x="138000" y="120750"/>
                  <a:pt x="143830" y="54006"/>
                </a:cubicBezTo>
                <a:lnTo>
                  <a:pt x="116827" y="54006"/>
                </a:lnTo>
                <a:lnTo>
                  <a:pt x="173153" y="0"/>
                </a:lnTo>
                <a:close/>
              </a:path>
              <a:path w="224839" h="216117" fill="darkenLess" stroke="0" extrusionOk="0">
                <a:moveTo>
                  <a:pt x="73075" y="216024"/>
                </a:moveTo>
                <a:cubicBezTo>
                  <a:pt x="32717" y="216024"/>
                  <a:pt x="0" y="119307"/>
                  <a:pt x="0" y="0"/>
                </a:cubicBezTo>
                <a:lnTo>
                  <a:pt x="54006" y="0"/>
                </a:lnTo>
                <a:cubicBezTo>
                  <a:pt x="54006" y="119307"/>
                  <a:pt x="86723" y="216024"/>
                  <a:pt x="127081" y="216024"/>
                </a:cubicBezTo>
                <a:lnTo>
                  <a:pt x="73075" y="216024"/>
                </a:lnTo>
                <a:close/>
              </a:path>
              <a:path w="224839" h="216117" fill="none" extrusionOk="0">
                <a:moveTo>
                  <a:pt x="100078" y="200734"/>
                </a:moveTo>
                <a:cubicBezTo>
                  <a:pt x="121746" y="175262"/>
                  <a:pt x="138000" y="120750"/>
                  <a:pt x="143830" y="54006"/>
                </a:cubicBezTo>
                <a:lnTo>
                  <a:pt x="116827" y="54006"/>
                </a:lnTo>
                <a:lnTo>
                  <a:pt x="173153" y="0"/>
                </a:lnTo>
                <a:lnTo>
                  <a:pt x="224839" y="54006"/>
                </a:lnTo>
                <a:lnTo>
                  <a:pt x="197836" y="54006"/>
                </a:lnTo>
                <a:cubicBezTo>
                  <a:pt x="189505" y="149385"/>
                  <a:pt x="160404" y="216024"/>
                  <a:pt x="127081" y="216024"/>
                </a:cubicBezTo>
                <a:lnTo>
                  <a:pt x="73075" y="216024"/>
                </a:lnTo>
                <a:cubicBezTo>
                  <a:pt x="32717" y="216024"/>
                  <a:pt x="0" y="119307"/>
                  <a:pt x="0" y="0"/>
                </a:cubicBezTo>
                <a:lnTo>
                  <a:pt x="54006" y="0"/>
                </a:lnTo>
                <a:cubicBezTo>
                  <a:pt x="54006" y="119307"/>
                  <a:pt x="86723" y="216024"/>
                  <a:pt x="127081" y="216024"/>
                </a:cubicBezTo>
                <a:lnTo>
                  <a:pt x="100078" y="20073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594716" y="1508843"/>
            <a:ext cx="216024" cy="600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702728" y="1398525"/>
            <a:ext cx="4295555" cy="813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Reduce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significantly the rate of  incidents and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events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In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volving the department  responsible directly in safety issues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929831" y="2236292"/>
            <a:ext cx="216024" cy="49495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914508" y="2221491"/>
            <a:ext cx="4795365" cy="394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Green Industry (</a:t>
            </a:r>
            <a:r>
              <a:rPr lang="en-US" sz="1100" dirty="0"/>
              <a:t>H</a:t>
            </a:r>
            <a:r>
              <a:rPr lang="en-US" sz="1100" baseline="-25000" dirty="0"/>
              <a:t>2</a:t>
            </a:r>
            <a:r>
              <a:rPr lang="en-US" sz="1100" dirty="0"/>
              <a:t>S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Removing , water treatment and etc.)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1776151" y="3075806"/>
            <a:ext cx="275569" cy="1212551"/>
          </a:xfrm>
          <a:prstGeom prst="leftBrace">
            <a:avLst>
              <a:gd name="adj1" fmla="val 11468"/>
              <a:gd name="adj2" fmla="val 503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810471" y="3075806"/>
            <a:ext cx="5057520" cy="7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Risk Based Inspection</a:t>
            </a:r>
          </a:p>
          <a:p>
            <a:pPr>
              <a:buFontTx/>
              <a:buChar char="-"/>
            </a:pPr>
            <a:r>
              <a:rPr lang="en-US" sz="1100" dirty="0" smtClean="0"/>
              <a:t>Taking  advantage of the maintenance standard like ISO 14224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Determine the appropriate time for overhaul period by using technical method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Manufacturing spare parts and equipment </a:t>
            </a:r>
          </a:p>
          <a:p>
            <a:pPr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Entrepreneurship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accepting the risk of failure in manufacturing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>
              <a:buFontTx/>
              <a:buChar char="-"/>
            </a:pPr>
            <a:endParaRPr lang="en-US" sz="11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Establishing Suggestion system and it`s committee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Evaluating and measuring performance systematically by indicators and criterions ( employee performance , group performance and organizational objectives ) and compensating it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Determining the correlation between performance versus training and suggestion by regression method</a:t>
            </a: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  <a:hlinkClick r:id="rId2" action="ppaction://hlinksldjump"/>
              </a:rPr>
              <a:t>Utilization of training management system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300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the great credit for human resource management system</a:t>
            </a:r>
          </a:p>
        </p:txBody>
      </p:sp>
    </p:spTree>
    <p:extLst>
      <p:ext uri="{BB962C8B-B14F-4D97-AF65-F5344CB8AC3E}">
        <p14:creationId xmlns:p14="http://schemas.microsoft.com/office/powerpoint/2010/main" xmlns="" val="12304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Systematic Training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649" y="742953"/>
            <a:ext cx="6014015" cy="42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9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Sources of Information for Training Needs Assessment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63" y="843558"/>
            <a:ext cx="6696744" cy="40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9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850" y="1275606"/>
            <a:ext cx="7499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84376" y="267498"/>
            <a:ext cx="825301" cy="4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5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Developing 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raining management system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079"/>
          <a:stretch/>
        </p:blipFill>
        <p:spPr>
          <a:xfrm>
            <a:off x="1197668" y="771550"/>
            <a:ext cx="6748664" cy="4254342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4659982"/>
            <a:ext cx="442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rved Up Arrow 5">
            <a:hlinkClick r:id="rId4" action="ppaction://hlinksldjump"/>
          </p:cNvPr>
          <p:cNvSpPr/>
          <p:nvPr/>
        </p:nvSpPr>
        <p:spPr>
          <a:xfrm rot="14445393">
            <a:off x="721487" y="4699614"/>
            <a:ext cx="224839" cy="216117"/>
          </a:xfrm>
          <a:custGeom>
            <a:avLst/>
            <a:gdLst>
              <a:gd name="connsiteX0" fmla="*/ 173153 w 227159"/>
              <a:gd name="connsiteY0" fmla="*/ 0 h 216024"/>
              <a:gd name="connsiteX1" fmla="*/ 224839 w 227159"/>
              <a:gd name="connsiteY1" fmla="*/ 54006 h 216024"/>
              <a:gd name="connsiteX2" fmla="*/ 197836 w 227159"/>
              <a:gd name="connsiteY2" fmla="*/ 54006 h 216024"/>
              <a:gd name="connsiteX3" fmla="*/ 100078 w 227159"/>
              <a:gd name="connsiteY3" fmla="*/ 200734 h 216024"/>
              <a:gd name="connsiteX4" fmla="*/ 143830 w 227159"/>
              <a:gd name="connsiteY4" fmla="*/ 54006 h 216024"/>
              <a:gd name="connsiteX5" fmla="*/ 116827 w 227159"/>
              <a:gd name="connsiteY5" fmla="*/ 54006 h 216024"/>
              <a:gd name="connsiteX6" fmla="*/ 173153 w 227159"/>
              <a:gd name="connsiteY6" fmla="*/ 0 h 216024"/>
              <a:gd name="connsiteX0" fmla="*/ 73075 w 227159"/>
              <a:gd name="connsiteY0" fmla="*/ 216024 h 216024"/>
              <a:gd name="connsiteX1" fmla="*/ 0 w 227159"/>
              <a:gd name="connsiteY1" fmla="*/ 0 h 216024"/>
              <a:gd name="connsiteX2" fmla="*/ 54006 w 227159"/>
              <a:gd name="connsiteY2" fmla="*/ 0 h 216024"/>
              <a:gd name="connsiteX3" fmla="*/ 127081 w 227159"/>
              <a:gd name="connsiteY3" fmla="*/ 216024 h 216024"/>
              <a:gd name="connsiteX4" fmla="*/ 73075 w 227159"/>
              <a:gd name="connsiteY4" fmla="*/ 216024 h 216024"/>
              <a:gd name="connsiteX0" fmla="*/ 100078 w 227159"/>
              <a:gd name="connsiteY0" fmla="*/ 200734 h 216024"/>
              <a:gd name="connsiteX1" fmla="*/ 143830 w 227159"/>
              <a:gd name="connsiteY1" fmla="*/ 54006 h 216024"/>
              <a:gd name="connsiteX2" fmla="*/ 116827 w 227159"/>
              <a:gd name="connsiteY2" fmla="*/ 54006 h 216024"/>
              <a:gd name="connsiteX3" fmla="*/ 173153 w 227159"/>
              <a:gd name="connsiteY3" fmla="*/ 0 h 216024"/>
              <a:gd name="connsiteX4" fmla="*/ 224839 w 227159"/>
              <a:gd name="connsiteY4" fmla="*/ 54006 h 216024"/>
              <a:gd name="connsiteX5" fmla="*/ 197836 w 227159"/>
              <a:gd name="connsiteY5" fmla="*/ 54006 h 216024"/>
              <a:gd name="connsiteX6" fmla="*/ 127081 w 227159"/>
              <a:gd name="connsiteY6" fmla="*/ 216024 h 216024"/>
              <a:gd name="connsiteX7" fmla="*/ 73075 w 227159"/>
              <a:gd name="connsiteY7" fmla="*/ 216024 h 216024"/>
              <a:gd name="connsiteX8" fmla="*/ 0 w 227159"/>
              <a:gd name="connsiteY8" fmla="*/ 0 h 216024"/>
              <a:gd name="connsiteX9" fmla="*/ 54006 w 227159"/>
              <a:gd name="connsiteY9" fmla="*/ 0 h 216024"/>
              <a:gd name="connsiteX10" fmla="*/ 127081 w 227159"/>
              <a:gd name="connsiteY10" fmla="*/ 216024 h 216024"/>
              <a:gd name="connsiteX0" fmla="*/ 173153 w 224839"/>
              <a:gd name="connsiteY0" fmla="*/ 0 h 216117"/>
              <a:gd name="connsiteX1" fmla="*/ 224839 w 224839"/>
              <a:gd name="connsiteY1" fmla="*/ 54006 h 216117"/>
              <a:gd name="connsiteX2" fmla="*/ 197836 w 224839"/>
              <a:gd name="connsiteY2" fmla="*/ 54006 h 216117"/>
              <a:gd name="connsiteX3" fmla="*/ 100078 w 224839"/>
              <a:gd name="connsiteY3" fmla="*/ 200734 h 216117"/>
              <a:gd name="connsiteX4" fmla="*/ 143830 w 224839"/>
              <a:gd name="connsiteY4" fmla="*/ 54006 h 216117"/>
              <a:gd name="connsiteX5" fmla="*/ 116827 w 224839"/>
              <a:gd name="connsiteY5" fmla="*/ 54006 h 216117"/>
              <a:gd name="connsiteX6" fmla="*/ 173153 w 224839"/>
              <a:gd name="connsiteY6" fmla="*/ 0 h 216117"/>
              <a:gd name="connsiteX0" fmla="*/ 73075 w 224839"/>
              <a:gd name="connsiteY0" fmla="*/ 216024 h 216117"/>
              <a:gd name="connsiteX1" fmla="*/ 0 w 224839"/>
              <a:gd name="connsiteY1" fmla="*/ 0 h 216117"/>
              <a:gd name="connsiteX2" fmla="*/ 54006 w 224839"/>
              <a:gd name="connsiteY2" fmla="*/ 0 h 216117"/>
              <a:gd name="connsiteX3" fmla="*/ 127081 w 224839"/>
              <a:gd name="connsiteY3" fmla="*/ 216024 h 216117"/>
              <a:gd name="connsiteX4" fmla="*/ 73075 w 224839"/>
              <a:gd name="connsiteY4" fmla="*/ 216024 h 216117"/>
              <a:gd name="connsiteX0" fmla="*/ 100078 w 224839"/>
              <a:gd name="connsiteY0" fmla="*/ 200734 h 216117"/>
              <a:gd name="connsiteX1" fmla="*/ 143830 w 224839"/>
              <a:gd name="connsiteY1" fmla="*/ 54006 h 216117"/>
              <a:gd name="connsiteX2" fmla="*/ 116827 w 224839"/>
              <a:gd name="connsiteY2" fmla="*/ 54006 h 216117"/>
              <a:gd name="connsiteX3" fmla="*/ 173153 w 224839"/>
              <a:gd name="connsiteY3" fmla="*/ 0 h 216117"/>
              <a:gd name="connsiteX4" fmla="*/ 224839 w 224839"/>
              <a:gd name="connsiteY4" fmla="*/ 54006 h 216117"/>
              <a:gd name="connsiteX5" fmla="*/ 197836 w 224839"/>
              <a:gd name="connsiteY5" fmla="*/ 54006 h 216117"/>
              <a:gd name="connsiteX6" fmla="*/ 127081 w 224839"/>
              <a:gd name="connsiteY6" fmla="*/ 216024 h 216117"/>
              <a:gd name="connsiteX7" fmla="*/ 73075 w 224839"/>
              <a:gd name="connsiteY7" fmla="*/ 216024 h 216117"/>
              <a:gd name="connsiteX8" fmla="*/ 0 w 224839"/>
              <a:gd name="connsiteY8" fmla="*/ 0 h 216117"/>
              <a:gd name="connsiteX9" fmla="*/ 54006 w 224839"/>
              <a:gd name="connsiteY9" fmla="*/ 0 h 216117"/>
              <a:gd name="connsiteX10" fmla="*/ 127081 w 224839"/>
              <a:gd name="connsiteY10" fmla="*/ 216024 h 216117"/>
              <a:gd name="connsiteX11" fmla="*/ 100078 w 224839"/>
              <a:gd name="connsiteY11" fmla="*/ 200734 h 21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839" h="216117" stroke="0" extrusionOk="0">
                <a:moveTo>
                  <a:pt x="173153" y="0"/>
                </a:moveTo>
                <a:lnTo>
                  <a:pt x="224839" y="54006"/>
                </a:lnTo>
                <a:lnTo>
                  <a:pt x="197836" y="54006"/>
                </a:lnTo>
                <a:cubicBezTo>
                  <a:pt x="186837" y="179941"/>
                  <a:pt x="140962" y="248796"/>
                  <a:pt x="100078" y="200734"/>
                </a:cubicBezTo>
                <a:cubicBezTo>
                  <a:pt x="121746" y="175262"/>
                  <a:pt x="138000" y="120750"/>
                  <a:pt x="143830" y="54006"/>
                </a:cubicBezTo>
                <a:lnTo>
                  <a:pt x="116827" y="54006"/>
                </a:lnTo>
                <a:lnTo>
                  <a:pt x="173153" y="0"/>
                </a:lnTo>
                <a:close/>
              </a:path>
              <a:path w="224839" h="216117" fill="darkenLess" stroke="0" extrusionOk="0">
                <a:moveTo>
                  <a:pt x="73075" y="216024"/>
                </a:moveTo>
                <a:cubicBezTo>
                  <a:pt x="32717" y="216024"/>
                  <a:pt x="0" y="119307"/>
                  <a:pt x="0" y="0"/>
                </a:cubicBezTo>
                <a:lnTo>
                  <a:pt x="54006" y="0"/>
                </a:lnTo>
                <a:cubicBezTo>
                  <a:pt x="54006" y="119307"/>
                  <a:pt x="86723" y="216024"/>
                  <a:pt x="127081" y="216024"/>
                </a:cubicBezTo>
                <a:lnTo>
                  <a:pt x="73075" y="216024"/>
                </a:lnTo>
                <a:close/>
              </a:path>
              <a:path w="224839" h="216117" fill="none" extrusionOk="0">
                <a:moveTo>
                  <a:pt x="100078" y="200734"/>
                </a:moveTo>
                <a:cubicBezTo>
                  <a:pt x="121746" y="175262"/>
                  <a:pt x="138000" y="120750"/>
                  <a:pt x="143830" y="54006"/>
                </a:cubicBezTo>
                <a:lnTo>
                  <a:pt x="116827" y="54006"/>
                </a:lnTo>
                <a:lnTo>
                  <a:pt x="173153" y="0"/>
                </a:lnTo>
                <a:lnTo>
                  <a:pt x="224839" y="54006"/>
                </a:lnTo>
                <a:lnTo>
                  <a:pt x="197836" y="54006"/>
                </a:lnTo>
                <a:cubicBezTo>
                  <a:pt x="189505" y="149385"/>
                  <a:pt x="160404" y="216024"/>
                  <a:pt x="127081" y="216024"/>
                </a:cubicBezTo>
                <a:lnTo>
                  <a:pt x="73075" y="216024"/>
                </a:lnTo>
                <a:cubicBezTo>
                  <a:pt x="32717" y="216024"/>
                  <a:pt x="0" y="119307"/>
                  <a:pt x="0" y="0"/>
                </a:cubicBezTo>
                <a:lnTo>
                  <a:pt x="54006" y="0"/>
                </a:lnTo>
                <a:cubicBezTo>
                  <a:pt x="54006" y="119307"/>
                  <a:pt x="86723" y="216024"/>
                  <a:pt x="127081" y="216024"/>
                </a:cubicBezTo>
                <a:lnTo>
                  <a:pt x="100078" y="20073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7504" y="843558"/>
            <a:ext cx="8784976" cy="592087"/>
          </a:xfrm>
        </p:spPr>
        <p:txBody>
          <a:bodyPr/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Iran needed heavy water for IR-40 heavy water reactor but no countries were allowed to export heavy water to Iran</a:t>
            </a:r>
            <a:endParaRPr lang="fa-I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07804"/>
            <a:ext cx="7211913" cy="3635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40937"/>
            <a:ext cx="7704856" cy="37215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27584" y="3795886"/>
            <a:ext cx="432048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1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1419622"/>
            <a:ext cx="8435280" cy="1008112"/>
          </a:xfrm>
        </p:spPr>
        <p:txBody>
          <a:bodyPr/>
          <a:lstStyle/>
          <a:p>
            <a:pPr marL="152400" indent="0">
              <a:lnSpc>
                <a:spcPct val="30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1-Project executive to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roduction oriented company</a:t>
            </a:r>
          </a:p>
          <a:p>
            <a:pPr marL="152400" indent="0">
              <a:lnSpc>
                <a:spcPct val="30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2- Technology based company</a:t>
            </a:r>
          </a:p>
          <a:p>
            <a:pPr marL="152400" indent="0">
              <a:lnSpc>
                <a:spcPct val="30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3- Market oriented company</a:t>
            </a:r>
            <a:endParaRPr lang="fa-I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15566"/>
            <a:ext cx="8229600" cy="609601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Steps and stages of the organization development</a:t>
            </a:r>
            <a:endParaRPr lang="fa-I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0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18997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140" y="771550"/>
            <a:ext cx="9095860" cy="378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water production was started in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tons/year nominal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capacity using GS method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r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864" y="2949797"/>
            <a:ext cx="8229600" cy="3780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97396" y="1488142"/>
            <a:ext cx="7452320" cy="3132348"/>
            <a:chOff x="755576" y="1988840"/>
            <a:chExt cx="7452320" cy="4176464"/>
          </a:xfrm>
        </p:grpSpPr>
        <p:pic>
          <p:nvPicPr>
            <p:cNvPr id="13" name="Picture 3" descr="D:\moradi\H2O18\IMG_01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88840"/>
              <a:ext cx="3563888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DSC00061"/>
            <p:cNvPicPr>
              <a:picLocks noChangeAspect="1" noChangeArrowheads="1"/>
            </p:cNvPicPr>
            <p:nvPr/>
          </p:nvPicPr>
          <p:blipFill>
            <a:blip r:embed="rId4" cstate="email">
              <a:lum bright="4000" contrast="1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755576" y="1988840"/>
              <a:ext cx="3715240" cy="4176464"/>
            </a:xfrm>
            <a:prstGeom prst="rect">
              <a:avLst/>
            </a:prstGeom>
            <a:noFill/>
            <a:ln/>
          </p:spPr>
        </p:pic>
      </p:grpSp>
      <p:grpSp>
        <p:nvGrpSpPr>
          <p:cNvPr id="3" name="Group 25"/>
          <p:cNvGrpSpPr/>
          <p:nvPr/>
        </p:nvGrpSpPr>
        <p:grpSpPr>
          <a:xfrm>
            <a:off x="0" y="3705876"/>
            <a:ext cx="9144000" cy="1437624"/>
            <a:chOff x="0" y="4941168"/>
            <a:chExt cx="9144000" cy="1916832"/>
          </a:xfrm>
        </p:grpSpPr>
        <p:pic>
          <p:nvPicPr>
            <p:cNvPr id="22" name="Picture 2" descr="DSC00003"/>
            <p:cNvPicPr>
              <a:picLocks noChangeAspect="1" noChangeArrowheads="1"/>
            </p:cNvPicPr>
            <p:nvPr/>
          </p:nvPicPr>
          <p:blipFill>
            <a:blip r:embed="rId5" cstate="email">
              <a:lum bright="4000" contrast="16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4945360"/>
              <a:ext cx="2304256" cy="1912640"/>
            </a:xfrm>
            <a:prstGeom prst="rect">
              <a:avLst/>
            </a:prstGeom>
            <a:noFill/>
            <a:ln/>
          </p:spPr>
        </p:pic>
        <p:pic>
          <p:nvPicPr>
            <p:cNvPr id="23" name="Picture 2" descr="DSC00066"/>
            <p:cNvPicPr>
              <a:picLocks noChangeAspect="1" noChangeArrowheads="1"/>
            </p:cNvPicPr>
            <p:nvPr/>
          </p:nvPicPr>
          <p:blipFill>
            <a:blip r:embed="rId6" cstate="email">
              <a:lum bright="4000" contrast="1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2267744" y="4941168"/>
              <a:ext cx="1944216" cy="1916832"/>
            </a:xfrm>
            <a:prstGeom prst="rect">
              <a:avLst/>
            </a:prstGeom>
            <a:noFill/>
            <a:ln/>
          </p:spPr>
        </p:pic>
        <p:pic>
          <p:nvPicPr>
            <p:cNvPr id="24" name="Picture 2" descr="07-B"/>
            <p:cNvPicPr>
              <a:picLocks noChangeAspect="1" noChangeArrowheads="1"/>
            </p:cNvPicPr>
            <p:nvPr/>
          </p:nvPicPr>
          <p:blipFill>
            <a:blip r:embed="rId7" cstate="email">
              <a:lum bright="6000" contrast="1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7199784" y="4941168"/>
              <a:ext cx="1944216" cy="1916832"/>
            </a:xfrm>
            <a:prstGeom prst="rect">
              <a:avLst/>
            </a:prstGeom>
            <a:noFill/>
            <a:ln/>
          </p:spPr>
        </p:pic>
        <p:pic>
          <p:nvPicPr>
            <p:cNvPr id="25" name="Picture 2" descr="12-B"/>
            <p:cNvPicPr>
              <a:picLocks noChangeAspect="1" noChangeArrowheads="1"/>
            </p:cNvPicPr>
            <p:nvPr/>
          </p:nvPicPr>
          <p:blipFill>
            <a:blip r:embed="rId8" cstate="email">
              <a:lum bright="4000" contrast="1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211960" y="4941168"/>
              <a:ext cx="2987824" cy="1916832"/>
            </a:xfrm>
            <a:prstGeom prst="rect">
              <a:avLst/>
            </a:prstGeom>
            <a:noFill/>
            <a:ln/>
          </p:spPr>
        </p:pic>
      </p:grpSp>
      <p:sp>
        <p:nvSpPr>
          <p:cNvPr id="21" name="Rectangle 20"/>
          <p:cNvSpPr/>
          <p:nvPr/>
        </p:nvSpPr>
        <p:spPr>
          <a:xfrm>
            <a:off x="48140" y="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9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312170"/>
            <a:ext cx="8435280" cy="2880320"/>
          </a:xfrm>
        </p:spPr>
        <p:txBody>
          <a:bodyPr/>
          <a:lstStyle/>
          <a:p>
            <a:pPr>
              <a:lnSpc>
                <a:spcPct val="300000"/>
              </a:lnSpc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Engineering: New knowledge and technology (License / Basic design)</a:t>
            </a:r>
          </a:p>
          <a:p>
            <a:pPr>
              <a:lnSpc>
                <a:spcPct val="300000"/>
              </a:lnSpc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Procurement and construction: Time constraint </a:t>
            </a:r>
          </a:p>
          <a:p>
            <a:pPr>
              <a:lnSpc>
                <a:spcPct val="300000"/>
              </a:lnSpc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Transferring from project management to production plant ownership phase</a:t>
            </a:r>
          </a:p>
          <a:p>
            <a:pPr>
              <a:lnSpc>
                <a:spcPct val="300000"/>
              </a:lnSpc>
              <a:buFontTx/>
              <a:buChar char="-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Operation: Process problems (for instance foaming problem , corrosion problem)</a:t>
            </a:r>
            <a:endParaRPr lang="fa-I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771550"/>
            <a:ext cx="8229600" cy="609601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Problems and difficulties at the first stage</a:t>
            </a:r>
            <a:endParaRPr lang="fa-IR" sz="2000" dirty="0"/>
          </a:p>
        </p:txBody>
      </p:sp>
      <p:sp>
        <p:nvSpPr>
          <p:cNvPr id="5" name="Rectangle 4"/>
          <p:cNvSpPr/>
          <p:nvPr/>
        </p:nvSpPr>
        <p:spPr>
          <a:xfrm>
            <a:off x="323528" y="5037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15358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5536" y="1543298"/>
            <a:ext cx="8229600" cy="218058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During the second stage, heavy water production plant company moved toward </a:t>
            </a:r>
            <a:r>
              <a:rPr lang="en-US" sz="1600" b="1" i="1" u="sng" dirty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being technology oriented </a:t>
            </a:r>
            <a:r>
              <a:rPr lang="en-US" sz="1600" b="1" i="1" u="sng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company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Principal on this stage was “ M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oving based on the technology based strategies”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152400" indent="0">
              <a:lnSpc>
                <a:spcPct val="250000"/>
              </a:lnSpc>
              <a:buNone/>
            </a:pPr>
            <a:endParaRPr lang="en-US" sz="1400" dirty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95300" indent="-342900">
              <a:lnSpc>
                <a:spcPct val="250000"/>
              </a:lnSpc>
              <a:buFont typeface="+mj-lt"/>
              <a:buAutoNum type="arabicPeriod"/>
            </a:pPr>
            <a:endParaRPr lang="fa-IR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-PH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9582"/>
            <a:ext cx="5489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second stage: Technology oriented company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127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Iran's heavy water program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18210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9554</TotalTime>
  <Words>1895</Words>
  <Application>Microsoft Office PowerPoint</Application>
  <PresentationFormat>On-screen Show (16:9)</PresentationFormat>
  <Paragraphs>564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Times New Roman</vt:lpstr>
      <vt:lpstr>Calibri</vt:lpstr>
      <vt:lpstr>Arial Black</vt:lpstr>
      <vt:lpstr>Wingdings</vt:lpstr>
      <vt:lpstr>B Nazanin</vt:lpstr>
      <vt:lpstr>Office Theme</vt:lpstr>
      <vt:lpstr>Slide 1</vt:lpstr>
      <vt:lpstr>Slide 2</vt:lpstr>
      <vt:lpstr>Introduction</vt:lpstr>
      <vt:lpstr>Slide 4</vt:lpstr>
      <vt:lpstr>Iran's heavy water program</vt:lpstr>
      <vt:lpstr>Steps and stages of the organization development</vt:lpstr>
      <vt:lpstr>Slide 7</vt:lpstr>
      <vt:lpstr>Problems and difficulties at the first stage</vt:lpstr>
      <vt:lpstr>Slide 9</vt:lpstr>
      <vt:lpstr>Implement the strategic planning by balanced score card method</vt:lpstr>
      <vt:lpstr>The tasks that have been  done in the strategic plan</vt:lpstr>
      <vt:lpstr>The results of the second stage</vt:lpstr>
      <vt:lpstr>The third stage : Market oriented structure</vt:lpstr>
      <vt:lpstr>Slide 14</vt:lpstr>
      <vt:lpstr>Stable isotope analysis services </vt:lpstr>
      <vt:lpstr>Iran's heavy water program</vt:lpstr>
      <vt:lpstr>Iran's heavy water program</vt:lpstr>
      <vt:lpstr>Future objectives </vt:lpstr>
      <vt:lpstr>Slide 19</vt:lpstr>
      <vt:lpstr>Slide 20</vt:lpstr>
      <vt:lpstr> Heavy water supply and demand </vt:lpstr>
      <vt:lpstr>Slide 22</vt:lpstr>
      <vt:lpstr>Slide 23</vt:lpstr>
      <vt:lpstr>Heavy water Export by Argentina: Reference: http://comtrade.un.org/data </vt:lpstr>
      <vt:lpstr>Slide 25</vt:lpstr>
      <vt:lpstr>Heavy supplier (low scale)</vt:lpstr>
      <vt:lpstr>Heavy water supply and demand</vt:lpstr>
      <vt:lpstr> Heavy water industry news </vt:lpstr>
      <vt:lpstr>Heavy water supply and demand Future Demand forecasting</vt:lpstr>
      <vt:lpstr>Heavy water supply and demand Future Demand forecasting</vt:lpstr>
      <vt:lpstr>License for exporting heavy water for oil exploration</vt:lpstr>
      <vt:lpstr>Slide 32</vt:lpstr>
      <vt:lpstr>Conclusion</vt:lpstr>
      <vt:lpstr>Slide 34</vt:lpstr>
      <vt:lpstr>Changing the organizational chart</vt:lpstr>
      <vt:lpstr>Forming the HSE department </vt:lpstr>
      <vt:lpstr>Make the great credit for human resource management system</vt:lpstr>
      <vt:lpstr>Systematic Training Process</vt:lpstr>
      <vt:lpstr>Sources of Information for Training Needs Assessment</vt:lpstr>
      <vt:lpstr>Developing training management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rajabi</dc:creator>
  <cp:lastModifiedBy>fatourechian</cp:lastModifiedBy>
  <cp:revision>423</cp:revision>
  <cp:lastPrinted>2016-09-07T07:21:08Z</cp:lastPrinted>
  <dcterms:modified xsi:type="dcterms:W3CDTF">2016-09-22T07:45:55Z</dcterms:modified>
</cp:coreProperties>
</file>