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307" r:id="rId6"/>
    <p:sldId id="431" r:id="rId7"/>
    <p:sldId id="434" r:id="rId8"/>
    <p:sldId id="432" r:id="rId9"/>
    <p:sldId id="314" r:id="rId10"/>
    <p:sldId id="415" r:id="rId11"/>
    <p:sldId id="433" r:id="rId12"/>
    <p:sldId id="416" r:id="rId13"/>
    <p:sldId id="418" r:id="rId14"/>
    <p:sldId id="417" r:id="rId15"/>
    <p:sldId id="438" r:id="rId16"/>
    <p:sldId id="459" r:id="rId17"/>
    <p:sldId id="458" r:id="rId18"/>
    <p:sldId id="454" r:id="rId19"/>
    <p:sldId id="470" r:id="rId20"/>
    <p:sldId id="471" r:id="rId21"/>
    <p:sldId id="472" r:id="rId22"/>
    <p:sldId id="457" r:id="rId23"/>
    <p:sldId id="420" r:id="rId24"/>
    <p:sldId id="467" r:id="rId25"/>
    <p:sldId id="461" r:id="rId26"/>
    <p:sldId id="453" r:id="rId27"/>
    <p:sldId id="462" r:id="rId28"/>
    <p:sldId id="435" r:id="rId29"/>
    <p:sldId id="463" r:id="rId30"/>
    <p:sldId id="464" r:id="rId31"/>
    <p:sldId id="465" r:id="rId32"/>
    <p:sldId id="466" r:id="rId33"/>
    <p:sldId id="446" r:id="rId34"/>
    <p:sldId id="468" r:id="rId35"/>
    <p:sldId id="448" r:id="rId36"/>
    <p:sldId id="436" r:id="rId37"/>
    <p:sldId id="455" r:id="rId38"/>
    <p:sldId id="449" r:id="rId39"/>
    <p:sldId id="440" r:id="rId40"/>
    <p:sldId id="450" r:id="rId41"/>
    <p:sldId id="451" r:id="rId42"/>
    <p:sldId id="441" r:id="rId43"/>
    <p:sldId id="469" r:id="rId44"/>
    <p:sldId id="45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09" autoAdjust="0"/>
  </p:normalViewPr>
  <p:slideViewPr>
    <p:cSldViewPr>
      <p:cViewPr>
        <p:scale>
          <a:sx n="79" d="100"/>
          <a:sy n="79" d="100"/>
        </p:scale>
        <p:origin x="-2544" y="-77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E7657F-CBF2-4DBB-A723-D3FCB9666BD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99C251D-0673-4523-9DEA-E486B9F26DC3}">
      <dgm:prSet/>
      <dgm:spPr/>
      <dgm:t>
        <a:bodyPr/>
        <a:lstStyle/>
        <a:p>
          <a:pPr rtl="0"/>
          <a:r>
            <a:rPr lang="en-US" b="1" dirty="0" smtClean="0">
              <a:latin typeface="Calibri" panose="020F0502020204030204" pitchFamily="34" charset="0"/>
            </a:rPr>
            <a:t>1</a:t>
          </a:r>
          <a:endParaRPr lang="en-US" dirty="0">
            <a:latin typeface="Calibri" panose="020F0502020204030204" pitchFamily="34" charset="0"/>
          </a:endParaRPr>
        </a:p>
      </dgm:t>
    </dgm:pt>
    <dgm:pt modelId="{161A1AE6-8423-423F-8FE6-BB6822E12D49}" type="parTrans" cxnId="{EEDD9F09-AE7A-483B-A641-0A259E3906D5}">
      <dgm:prSet/>
      <dgm:spPr/>
      <dgm:t>
        <a:bodyPr/>
        <a:lstStyle/>
        <a:p>
          <a:pPr rtl="0"/>
          <a:endParaRPr lang="en-US"/>
        </a:p>
      </dgm:t>
    </dgm:pt>
    <dgm:pt modelId="{AE2F610B-E538-4A34-9440-F784B002053D}" type="sibTrans" cxnId="{EEDD9F09-AE7A-483B-A641-0A259E3906D5}">
      <dgm:prSet/>
      <dgm:spPr/>
      <dgm:t>
        <a:bodyPr/>
        <a:lstStyle/>
        <a:p>
          <a:pPr rtl="0"/>
          <a:endParaRPr lang="en-US"/>
        </a:p>
      </dgm:t>
    </dgm:pt>
    <dgm:pt modelId="{9C06B37A-A39D-4A5E-9FF1-5010CC4F47CD}">
      <dgm:prSet/>
      <dgm:spPr/>
      <dgm:t>
        <a:bodyPr/>
        <a:lstStyle/>
        <a:p>
          <a:pPr rtl="1"/>
          <a:r>
            <a:rPr lang="fa-IR" b="1" dirty="0" smtClean="0">
              <a:effectLst/>
              <a:cs typeface="B Mitra"/>
            </a:rPr>
            <a:t>مهمترین اقدامات انجام شده خاص و ویژه در راستای تحقق تصدی گری و کاهش هزینه های تعمیرات</a:t>
          </a:r>
          <a:endParaRPr lang="en-US" dirty="0"/>
        </a:p>
      </dgm:t>
    </dgm:pt>
    <dgm:pt modelId="{034DAA89-7A21-428A-A8B2-5BEEE024E9EA}" type="parTrans" cxnId="{9D9D001E-8CB6-4EB3-85D0-33707194B0AC}">
      <dgm:prSet/>
      <dgm:spPr/>
      <dgm:t>
        <a:bodyPr/>
        <a:lstStyle/>
        <a:p>
          <a:pPr rtl="0"/>
          <a:endParaRPr lang="en-US"/>
        </a:p>
      </dgm:t>
    </dgm:pt>
    <dgm:pt modelId="{7DFDA6D0-DB3D-4B72-9A55-E42752665E23}" type="sibTrans" cxnId="{9D9D001E-8CB6-4EB3-85D0-33707194B0AC}">
      <dgm:prSet/>
      <dgm:spPr/>
      <dgm:t>
        <a:bodyPr/>
        <a:lstStyle/>
        <a:p>
          <a:pPr rtl="0"/>
          <a:endParaRPr lang="en-US"/>
        </a:p>
      </dgm:t>
    </dgm:pt>
    <dgm:pt modelId="{57A8F202-FCF1-42FF-B720-98A8FB6EFC1D}" type="pres">
      <dgm:prSet presAssocID="{3DE7657F-CBF2-4DBB-A723-D3FCB9666BDF}" presName="linearFlow" presStyleCnt="0">
        <dgm:presLayoutVars>
          <dgm:dir/>
          <dgm:animLvl val="lvl"/>
          <dgm:resizeHandles val="exact"/>
        </dgm:presLayoutVars>
      </dgm:prSet>
      <dgm:spPr/>
      <dgm:t>
        <a:bodyPr/>
        <a:lstStyle/>
        <a:p>
          <a:endParaRPr lang="en-US"/>
        </a:p>
      </dgm:t>
    </dgm:pt>
    <dgm:pt modelId="{EAB9AB09-68BE-4A22-8BDB-D026B8ACCD09}" type="pres">
      <dgm:prSet presAssocID="{299C251D-0673-4523-9DEA-E486B9F26DC3}" presName="composite" presStyleCnt="0"/>
      <dgm:spPr/>
    </dgm:pt>
    <dgm:pt modelId="{6E2323F2-426D-4BBC-AFFE-DDCA75546845}" type="pres">
      <dgm:prSet presAssocID="{299C251D-0673-4523-9DEA-E486B9F26DC3}" presName="parentText" presStyleLbl="alignNode1" presStyleIdx="0" presStyleCnt="1" custLinFactX="516883" custLinFactNeighborX="600000">
        <dgm:presLayoutVars>
          <dgm:chMax val="1"/>
          <dgm:bulletEnabled val="1"/>
        </dgm:presLayoutVars>
      </dgm:prSet>
      <dgm:spPr/>
      <dgm:t>
        <a:bodyPr/>
        <a:lstStyle/>
        <a:p>
          <a:endParaRPr lang="en-US"/>
        </a:p>
      </dgm:t>
    </dgm:pt>
    <dgm:pt modelId="{4BCDAD50-F872-4740-BECC-439986F356AC}" type="pres">
      <dgm:prSet presAssocID="{299C251D-0673-4523-9DEA-E486B9F26DC3}" presName="descendantText" presStyleLbl="alignAcc1" presStyleIdx="0" presStyleCnt="1" custAng="0" custLinFactNeighborX="-7764" custLinFactNeighborY="0">
        <dgm:presLayoutVars>
          <dgm:bulletEnabled val="1"/>
        </dgm:presLayoutVars>
      </dgm:prSet>
      <dgm:spPr/>
      <dgm:t>
        <a:bodyPr/>
        <a:lstStyle/>
        <a:p>
          <a:endParaRPr lang="en-US"/>
        </a:p>
      </dgm:t>
    </dgm:pt>
  </dgm:ptLst>
  <dgm:cxnLst>
    <dgm:cxn modelId="{F8D2BE5B-60C3-48ED-9387-15C82B31C848}" type="presOf" srcId="{299C251D-0673-4523-9DEA-E486B9F26DC3}" destId="{6E2323F2-426D-4BBC-AFFE-DDCA75546845}" srcOrd="0" destOrd="0" presId="urn:microsoft.com/office/officeart/2005/8/layout/chevron2"/>
    <dgm:cxn modelId="{A108573F-478A-4CE4-9225-E5E1697B566C}" type="presOf" srcId="{3DE7657F-CBF2-4DBB-A723-D3FCB9666BDF}" destId="{57A8F202-FCF1-42FF-B720-98A8FB6EFC1D}" srcOrd="0" destOrd="0" presId="urn:microsoft.com/office/officeart/2005/8/layout/chevron2"/>
    <dgm:cxn modelId="{F94B8428-106A-49FB-B70E-CAE7521F5170}" type="presOf" srcId="{9C06B37A-A39D-4A5E-9FF1-5010CC4F47CD}" destId="{4BCDAD50-F872-4740-BECC-439986F356AC}" srcOrd="0" destOrd="0" presId="urn:microsoft.com/office/officeart/2005/8/layout/chevron2"/>
    <dgm:cxn modelId="{EEDD9F09-AE7A-483B-A641-0A259E3906D5}" srcId="{3DE7657F-CBF2-4DBB-A723-D3FCB9666BDF}" destId="{299C251D-0673-4523-9DEA-E486B9F26DC3}" srcOrd="0" destOrd="0" parTransId="{161A1AE6-8423-423F-8FE6-BB6822E12D49}" sibTransId="{AE2F610B-E538-4A34-9440-F784B002053D}"/>
    <dgm:cxn modelId="{9D9D001E-8CB6-4EB3-85D0-33707194B0AC}" srcId="{299C251D-0673-4523-9DEA-E486B9F26DC3}" destId="{9C06B37A-A39D-4A5E-9FF1-5010CC4F47CD}" srcOrd="0" destOrd="0" parTransId="{034DAA89-7A21-428A-A8B2-5BEEE024E9EA}" sibTransId="{7DFDA6D0-DB3D-4B72-9A55-E42752665E23}"/>
    <dgm:cxn modelId="{05EC13A2-C64F-466F-A1EF-CB525C5C172F}" type="presParOf" srcId="{57A8F202-FCF1-42FF-B720-98A8FB6EFC1D}" destId="{EAB9AB09-68BE-4A22-8BDB-D026B8ACCD09}" srcOrd="0" destOrd="0" presId="urn:microsoft.com/office/officeart/2005/8/layout/chevron2"/>
    <dgm:cxn modelId="{0A5E65D5-DC78-4844-912E-4E8770327468}" type="presParOf" srcId="{EAB9AB09-68BE-4A22-8BDB-D026B8ACCD09}" destId="{6E2323F2-426D-4BBC-AFFE-DDCA75546845}" srcOrd="0" destOrd="0" presId="urn:microsoft.com/office/officeart/2005/8/layout/chevron2"/>
    <dgm:cxn modelId="{7C79C151-FF1D-41F0-A936-D41E5C28819A}" type="presParOf" srcId="{EAB9AB09-68BE-4A22-8BDB-D026B8ACCD09}" destId="{4BCDAD50-F872-4740-BECC-439986F356A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E7657F-CBF2-4DBB-A723-D3FCB9666BD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99C251D-0673-4523-9DEA-E486B9F26DC3}">
      <dgm:prSet/>
      <dgm:spPr/>
      <dgm:t>
        <a:bodyPr/>
        <a:lstStyle/>
        <a:p>
          <a:pPr rtl="0"/>
          <a:r>
            <a:rPr lang="fa-IR" b="1" dirty="0" smtClean="0">
              <a:latin typeface="Calibri" panose="020F0502020204030204" pitchFamily="34" charset="0"/>
            </a:rPr>
            <a:t>2</a:t>
          </a:r>
          <a:endParaRPr lang="en-US" dirty="0">
            <a:latin typeface="Calibri" panose="020F0502020204030204" pitchFamily="34" charset="0"/>
          </a:endParaRPr>
        </a:p>
      </dgm:t>
    </dgm:pt>
    <dgm:pt modelId="{161A1AE6-8423-423F-8FE6-BB6822E12D49}" type="parTrans" cxnId="{EEDD9F09-AE7A-483B-A641-0A259E3906D5}">
      <dgm:prSet/>
      <dgm:spPr/>
      <dgm:t>
        <a:bodyPr/>
        <a:lstStyle/>
        <a:p>
          <a:pPr rtl="0"/>
          <a:endParaRPr lang="en-US"/>
        </a:p>
      </dgm:t>
    </dgm:pt>
    <dgm:pt modelId="{AE2F610B-E538-4A34-9440-F784B002053D}" type="sibTrans" cxnId="{EEDD9F09-AE7A-483B-A641-0A259E3906D5}">
      <dgm:prSet/>
      <dgm:spPr/>
      <dgm:t>
        <a:bodyPr/>
        <a:lstStyle/>
        <a:p>
          <a:pPr rtl="0"/>
          <a:endParaRPr lang="en-US"/>
        </a:p>
      </dgm:t>
    </dgm:pt>
    <dgm:pt modelId="{9C06B37A-A39D-4A5E-9FF1-5010CC4F47CD}">
      <dgm:prSet/>
      <dgm:spPr/>
      <dgm:t>
        <a:bodyPr/>
        <a:lstStyle/>
        <a:p>
          <a:pPr rtl="1"/>
          <a:r>
            <a:rPr lang="fa-IR" b="1" dirty="0" smtClean="0">
              <a:effectLst/>
              <a:cs typeface="B Mitra"/>
            </a:rPr>
            <a:t>استند تست نمونه های شاهد</a:t>
          </a:r>
          <a:endParaRPr lang="en-US" dirty="0"/>
        </a:p>
      </dgm:t>
    </dgm:pt>
    <dgm:pt modelId="{034DAA89-7A21-428A-A8B2-5BEEE024E9EA}" type="parTrans" cxnId="{9D9D001E-8CB6-4EB3-85D0-33707194B0AC}">
      <dgm:prSet/>
      <dgm:spPr/>
      <dgm:t>
        <a:bodyPr/>
        <a:lstStyle/>
        <a:p>
          <a:pPr rtl="0"/>
          <a:endParaRPr lang="en-US"/>
        </a:p>
      </dgm:t>
    </dgm:pt>
    <dgm:pt modelId="{7DFDA6D0-DB3D-4B72-9A55-E42752665E23}" type="sibTrans" cxnId="{9D9D001E-8CB6-4EB3-85D0-33707194B0AC}">
      <dgm:prSet/>
      <dgm:spPr/>
      <dgm:t>
        <a:bodyPr/>
        <a:lstStyle/>
        <a:p>
          <a:pPr rtl="0"/>
          <a:endParaRPr lang="en-US"/>
        </a:p>
      </dgm:t>
    </dgm:pt>
    <dgm:pt modelId="{57A8F202-FCF1-42FF-B720-98A8FB6EFC1D}" type="pres">
      <dgm:prSet presAssocID="{3DE7657F-CBF2-4DBB-A723-D3FCB9666BDF}" presName="linearFlow" presStyleCnt="0">
        <dgm:presLayoutVars>
          <dgm:dir/>
          <dgm:animLvl val="lvl"/>
          <dgm:resizeHandles val="exact"/>
        </dgm:presLayoutVars>
      </dgm:prSet>
      <dgm:spPr/>
      <dgm:t>
        <a:bodyPr/>
        <a:lstStyle/>
        <a:p>
          <a:endParaRPr lang="en-US"/>
        </a:p>
      </dgm:t>
    </dgm:pt>
    <dgm:pt modelId="{EAB9AB09-68BE-4A22-8BDB-D026B8ACCD09}" type="pres">
      <dgm:prSet presAssocID="{299C251D-0673-4523-9DEA-E486B9F26DC3}" presName="composite" presStyleCnt="0"/>
      <dgm:spPr/>
    </dgm:pt>
    <dgm:pt modelId="{6E2323F2-426D-4BBC-AFFE-DDCA75546845}" type="pres">
      <dgm:prSet presAssocID="{299C251D-0673-4523-9DEA-E486B9F26DC3}" presName="parentText" presStyleLbl="alignNode1" presStyleIdx="0" presStyleCnt="1" custLinFactX="500000" custLinFactNeighborX="505488" custLinFactNeighborY="0">
        <dgm:presLayoutVars>
          <dgm:chMax val="1"/>
          <dgm:bulletEnabled val="1"/>
        </dgm:presLayoutVars>
      </dgm:prSet>
      <dgm:spPr/>
      <dgm:t>
        <a:bodyPr/>
        <a:lstStyle/>
        <a:p>
          <a:endParaRPr lang="en-US"/>
        </a:p>
      </dgm:t>
    </dgm:pt>
    <dgm:pt modelId="{4BCDAD50-F872-4740-BECC-439986F356AC}" type="pres">
      <dgm:prSet presAssocID="{299C251D-0673-4523-9DEA-E486B9F26DC3}" presName="descendantText" presStyleLbl="alignAcc1" presStyleIdx="0" presStyleCnt="1" custAng="0" custLinFactY="-39860" custLinFactNeighborX="-9348" custLinFactNeighborY="-100000">
        <dgm:presLayoutVars>
          <dgm:bulletEnabled val="1"/>
        </dgm:presLayoutVars>
      </dgm:prSet>
      <dgm:spPr/>
      <dgm:t>
        <a:bodyPr/>
        <a:lstStyle/>
        <a:p>
          <a:endParaRPr lang="en-US"/>
        </a:p>
      </dgm:t>
    </dgm:pt>
  </dgm:ptLst>
  <dgm:cxnLst>
    <dgm:cxn modelId="{C99E7747-D3DE-45C5-AC72-745284DE2322}" type="presOf" srcId="{3DE7657F-CBF2-4DBB-A723-D3FCB9666BDF}" destId="{57A8F202-FCF1-42FF-B720-98A8FB6EFC1D}" srcOrd="0" destOrd="0" presId="urn:microsoft.com/office/officeart/2005/8/layout/chevron2"/>
    <dgm:cxn modelId="{EEDD9F09-AE7A-483B-A641-0A259E3906D5}" srcId="{3DE7657F-CBF2-4DBB-A723-D3FCB9666BDF}" destId="{299C251D-0673-4523-9DEA-E486B9F26DC3}" srcOrd="0" destOrd="0" parTransId="{161A1AE6-8423-423F-8FE6-BB6822E12D49}" sibTransId="{AE2F610B-E538-4A34-9440-F784B002053D}"/>
    <dgm:cxn modelId="{630E94B4-D1D1-4611-A2A6-EC8BD320B53D}" type="presOf" srcId="{299C251D-0673-4523-9DEA-E486B9F26DC3}" destId="{6E2323F2-426D-4BBC-AFFE-DDCA75546845}" srcOrd="0" destOrd="0" presId="urn:microsoft.com/office/officeart/2005/8/layout/chevron2"/>
    <dgm:cxn modelId="{9D9D001E-8CB6-4EB3-85D0-33707194B0AC}" srcId="{299C251D-0673-4523-9DEA-E486B9F26DC3}" destId="{9C06B37A-A39D-4A5E-9FF1-5010CC4F47CD}" srcOrd="0" destOrd="0" parTransId="{034DAA89-7A21-428A-A8B2-5BEEE024E9EA}" sibTransId="{7DFDA6D0-DB3D-4B72-9A55-E42752665E23}"/>
    <dgm:cxn modelId="{B81B7E06-B485-46B2-A62D-7D4D242257E4}" type="presOf" srcId="{9C06B37A-A39D-4A5E-9FF1-5010CC4F47CD}" destId="{4BCDAD50-F872-4740-BECC-439986F356AC}" srcOrd="0" destOrd="0" presId="urn:microsoft.com/office/officeart/2005/8/layout/chevron2"/>
    <dgm:cxn modelId="{2671C6E5-E459-4EBA-932C-9C595FA6AEAA}" type="presParOf" srcId="{57A8F202-FCF1-42FF-B720-98A8FB6EFC1D}" destId="{EAB9AB09-68BE-4A22-8BDB-D026B8ACCD09}" srcOrd="0" destOrd="0" presId="urn:microsoft.com/office/officeart/2005/8/layout/chevron2"/>
    <dgm:cxn modelId="{FBF6D874-A55C-4626-A929-A279C3269398}" type="presParOf" srcId="{EAB9AB09-68BE-4A22-8BDB-D026B8ACCD09}" destId="{6E2323F2-426D-4BBC-AFFE-DDCA75546845}" srcOrd="0" destOrd="0" presId="urn:microsoft.com/office/officeart/2005/8/layout/chevron2"/>
    <dgm:cxn modelId="{E3DA32C0-7C43-40AE-8D67-C3B58EF23CDF}" type="presParOf" srcId="{EAB9AB09-68BE-4A22-8BDB-D026B8ACCD09}" destId="{4BCDAD50-F872-4740-BECC-439986F356A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7657F-CBF2-4DBB-A723-D3FCB9666BD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99C251D-0673-4523-9DEA-E486B9F26DC3}">
      <dgm:prSet/>
      <dgm:spPr/>
      <dgm:t>
        <a:bodyPr/>
        <a:lstStyle/>
        <a:p>
          <a:pPr rtl="0"/>
          <a:r>
            <a:rPr lang="fa-IR" b="1" dirty="0" smtClean="0">
              <a:latin typeface="Calibri" panose="020F0502020204030204" pitchFamily="34" charset="0"/>
            </a:rPr>
            <a:t>3</a:t>
          </a:r>
          <a:endParaRPr lang="en-US" dirty="0">
            <a:latin typeface="Calibri" panose="020F0502020204030204" pitchFamily="34" charset="0"/>
          </a:endParaRPr>
        </a:p>
      </dgm:t>
    </dgm:pt>
    <dgm:pt modelId="{161A1AE6-8423-423F-8FE6-BB6822E12D49}" type="parTrans" cxnId="{EEDD9F09-AE7A-483B-A641-0A259E3906D5}">
      <dgm:prSet/>
      <dgm:spPr/>
      <dgm:t>
        <a:bodyPr/>
        <a:lstStyle/>
        <a:p>
          <a:pPr rtl="0"/>
          <a:endParaRPr lang="en-US"/>
        </a:p>
      </dgm:t>
    </dgm:pt>
    <dgm:pt modelId="{AE2F610B-E538-4A34-9440-F784B002053D}" type="sibTrans" cxnId="{EEDD9F09-AE7A-483B-A641-0A259E3906D5}">
      <dgm:prSet/>
      <dgm:spPr/>
      <dgm:t>
        <a:bodyPr/>
        <a:lstStyle/>
        <a:p>
          <a:pPr rtl="0"/>
          <a:endParaRPr lang="en-US"/>
        </a:p>
      </dgm:t>
    </dgm:pt>
    <dgm:pt modelId="{9C06B37A-A39D-4A5E-9FF1-5010CC4F47CD}">
      <dgm:prSet/>
      <dgm:spPr/>
      <dgm:t>
        <a:bodyPr/>
        <a:lstStyle/>
        <a:p>
          <a:pPr rtl="1"/>
          <a:r>
            <a:rPr lang="fa-IR" b="1" dirty="0" smtClean="0">
              <a:effectLst/>
              <a:cs typeface="B Mitra"/>
            </a:rPr>
            <a:t>سپر حفاظت پرتویی راکتور در زمان تعمیرات</a:t>
          </a:r>
          <a:endParaRPr lang="en-US" dirty="0"/>
        </a:p>
      </dgm:t>
    </dgm:pt>
    <dgm:pt modelId="{034DAA89-7A21-428A-A8B2-5BEEE024E9EA}" type="parTrans" cxnId="{9D9D001E-8CB6-4EB3-85D0-33707194B0AC}">
      <dgm:prSet/>
      <dgm:spPr/>
      <dgm:t>
        <a:bodyPr/>
        <a:lstStyle/>
        <a:p>
          <a:pPr rtl="0"/>
          <a:endParaRPr lang="en-US"/>
        </a:p>
      </dgm:t>
    </dgm:pt>
    <dgm:pt modelId="{7DFDA6D0-DB3D-4B72-9A55-E42752665E23}" type="sibTrans" cxnId="{9D9D001E-8CB6-4EB3-85D0-33707194B0AC}">
      <dgm:prSet/>
      <dgm:spPr/>
      <dgm:t>
        <a:bodyPr/>
        <a:lstStyle/>
        <a:p>
          <a:pPr rtl="0"/>
          <a:endParaRPr lang="en-US"/>
        </a:p>
      </dgm:t>
    </dgm:pt>
    <dgm:pt modelId="{57A8F202-FCF1-42FF-B720-98A8FB6EFC1D}" type="pres">
      <dgm:prSet presAssocID="{3DE7657F-CBF2-4DBB-A723-D3FCB9666BDF}" presName="linearFlow" presStyleCnt="0">
        <dgm:presLayoutVars>
          <dgm:dir/>
          <dgm:animLvl val="lvl"/>
          <dgm:resizeHandles val="exact"/>
        </dgm:presLayoutVars>
      </dgm:prSet>
      <dgm:spPr/>
      <dgm:t>
        <a:bodyPr/>
        <a:lstStyle/>
        <a:p>
          <a:endParaRPr lang="en-US"/>
        </a:p>
      </dgm:t>
    </dgm:pt>
    <dgm:pt modelId="{EAB9AB09-68BE-4A22-8BDB-D026B8ACCD09}" type="pres">
      <dgm:prSet presAssocID="{299C251D-0673-4523-9DEA-E486B9F26DC3}" presName="composite" presStyleCnt="0"/>
      <dgm:spPr/>
    </dgm:pt>
    <dgm:pt modelId="{6E2323F2-426D-4BBC-AFFE-DDCA75546845}" type="pres">
      <dgm:prSet presAssocID="{299C251D-0673-4523-9DEA-E486B9F26DC3}" presName="parentText" presStyleLbl="alignNode1" presStyleIdx="0" presStyleCnt="1" custLinFactX="500000" custLinFactNeighborX="505488" custLinFactNeighborY="0">
        <dgm:presLayoutVars>
          <dgm:chMax val="1"/>
          <dgm:bulletEnabled val="1"/>
        </dgm:presLayoutVars>
      </dgm:prSet>
      <dgm:spPr/>
      <dgm:t>
        <a:bodyPr/>
        <a:lstStyle/>
        <a:p>
          <a:endParaRPr lang="en-US"/>
        </a:p>
      </dgm:t>
    </dgm:pt>
    <dgm:pt modelId="{4BCDAD50-F872-4740-BECC-439986F356AC}" type="pres">
      <dgm:prSet presAssocID="{299C251D-0673-4523-9DEA-E486B9F26DC3}" presName="descendantText" presStyleLbl="alignAcc1" presStyleIdx="0" presStyleCnt="1" custAng="0" custLinFactY="-39860" custLinFactNeighborX="-9348" custLinFactNeighborY="-100000">
        <dgm:presLayoutVars>
          <dgm:bulletEnabled val="1"/>
        </dgm:presLayoutVars>
      </dgm:prSet>
      <dgm:spPr/>
      <dgm:t>
        <a:bodyPr/>
        <a:lstStyle/>
        <a:p>
          <a:endParaRPr lang="en-US"/>
        </a:p>
      </dgm:t>
    </dgm:pt>
  </dgm:ptLst>
  <dgm:cxnLst>
    <dgm:cxn modelId="{EEDD9F09-AE7A-483B-A641-0A259E3906D5}" srcId="{3DE7657F-CBF2-4DBB-A723-D3FCB9666BDF}" destId="{299C251D-0673-4523-9DEA-E486B9F26DC3}" srcOrd="0" destOrd="0" parTransId="{161A1AE6-8423-423F-8FE6-BB6822E12D49}" sibTransId="{AE2F610B-E538-4A34-9440-F784B002053D}"/>
    <dgm:cxn modelId="{9D9D001E-8CB6-4EB3-85D0-33707194B0AC}" srcId="{299C251D-0673-4523-9DEA-E486B9F26DC3}" destId="{9C06B37A-A39D-4A5E-9FF1-5010CC4F47CD}" srcOrd="0" destOrd="0" parTransId="{034DAA89-7A21-428A-A8B2-5BEEE024E9EA}" sibTransId="{7DFDA6D0-DB3D-4B72-9A55-E42752665E23}"/>
    <dgm:cxn modelId="{2B47653C-1D1B-498B-AC23-67AA9E8B18A6}" type="presOf" srcId="{299C251D-0673-4523-9DEA-E486B9F26DC3}" destId="{6E2323F2-426D-4BBC-AFFE-DDCA75546845}" srcOrd="0" destOrd="0" presId="urn:microsoft.com/office/officeart/2005/8/layout/chevron2"/>
    <dgm:cxn modelId="{8D0D6826-F7D8-4B26-A34A-52E6BDFA4780}" type="presOf" srcId="{3DE7657F-CBF2-4DBB-A723-D3FCB9666BDF}" destId="{57A8F202-FCF1-42FF-B720-98A8FB6EFC1D}" srcOrd="0" destOrd="0" presId="urn:microsoft.com/office/officeart/2005/8/layout/chevron2"/>
    <dgm:cxn modelId="{A62CC80F-5F4A-49D1-AA41-E97F0239B105}" type="presOf" srcId="{9C06B37A-A39D-4A5E-9FF1-5010CC4F47CD}" destId="{4BCDAD50-F872-4740-BECC-439986F356AC}" srcOrd="0" destOrd="0" presId="urn:microsoft.com/office/officeart/2005/8/layout/chevron2"/>
    <dgm:cxn modelId="{ECF29A25-B17A-400F-A247-B20FDBDE5D92}" type="presParOf" srcId="{57A8F202-FCF1-42FF-B720-98A8FB6EFC1D}" destId="{EAB9AB09-68BE-4A22-8BDB-D026B8ACCD09}" srcOrd="0" destOrd="0" presId="urn:microsoft.com/office/officeart/2005/8/layout/chevron2"/>
    <dgm:cxn modelId="{1D4D257F-C350-4DE5-9677-7439C7859B71}" type="presParOf" srcId="{EAB9AB09-68BE-4A22-8BDB-D026B8ACCD09}" destId="{6E2323F2-426D-4BBC-AFFE-DDCA75546845}" srcOrd="0" destOrd="0" presId="urn:microsoft.com/office/officeart/2005/8/layout/chevron2"/>
    <dgm:cxn modelId="{02E6DD38-5F15-4AAD-B5F3-45244936E9EB}" type="presParOf" srcId="{EAB9AB09-68BE-4A22-8BDB-D026B8ACCD09}" destId="{4BCDAD50-F872-4740-BECC-439986F356A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E7657F-CBF2-4DBB-A723-D3FCB9666BD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99C251D-0673-4523-9DEA-E486B9F26DC3}">
      <dgm:prSet/>
      <dgm:spPr/>
      <dgm:t>
        <a:bodyPr/>
        <a:lstStyle/>
        <a:p>
          <a:pPr rtl="0"/>
          <a:r>
            <a:rPr lang="fa-IR" b="1" dirty="0" smtClean="0">
              <a:latin typeface="Calibri" panose="020F0502020204030204" pitchFamily="34" charset="0"/>
            </a:rPr>
            <a:t>2</a:t>
          </a:r>
          <a:endParaRPr lang="en-US" dirty="0">
            <a:latin typeface="Calibri" panose="020F0502020204030204" pitchFamily="34" charset="0"/>
          </a:endParaRPr>
        </a:p>
      </dgm:t>
    </dgm:pt>
    <dgm:pt modelId="{161A1AE6-8423-423F-8FE6-BB6822E12D49}" type="parTrans" cxnId="{EEDD9F09-AE7A-483B-A641-0A259E3906D5}">
      <dgm:prSet/>
      <dgm:spPr/>
      <dgm:t>
        <a:bodyPr/>
        <a:lstStyle/>
        <a:p>
          <a:pPr rtl="0"/>
          <a:endParaRPr lang="en-US"/>
        </a:p>
      </dgm:t>
    </dgm:pt>
    <dgm:pt modelId="{AE2F610B-E538-4A34-9440-F784B002053D}" type="sibTrans" cxnId="{EEDD9F09-AE7A-483B-A641-0A259E3906D5}">
      <dgm:prSet/>
      <dgm:spPr/>
      <dgm:t>
        <a:bodyPr/>
        <a:lstStyle/>
        <a:p>
          <a:pPr rtl="0"/>
          <a:endParaRPr lang="en-US"/>
        </a:p>
      </dgm:t>
    </dgm:pt>
    <dgm:pt modelId="{9C06B37A-A39D-4A5E-9FF1-5010CC4F47CD}">
      <dgm:prSet custT="1"/>
      <dgm:spPr/>
      <dgm:t>
        <a:bodyPr/>
        <a:lstStyle/>
        <a:p>
          <a:pPr rtl="1"/>
          <a:r>
            <a:rPr lang="fa-IR" sz="1800" b="1" dirty="0" smtClean="0">
              <a:cs typeface="B Nazanin" pitchFamily="2" charset="-78"/>
            </a:rPr>
            <a:t>عملیات اجرایی بر روی ایمیتاتور</a:t>
          </a:r>
          <a:endParaRPr lang="en-US" sz="1800" b="1" dirty="0">
            <a:cs typeface="B Nazanin" pitchFamily="2" charset="-78"/>
          </a:endParaRPr>
        </a:p>
      </dgm:t>
    </dgm:pt>
    <dgm:pt modelId="{034DAA89-7A21-428A-A8B2-5BEEE024E9EA}" type="parTrans" cxnId="{9D9D001E-8CB6-4EB3-85D0-33707194B0AC}">
      <dgm:prSet/>
      <dgm:spPr/>
      <dgm:t>
        <a:bodyPr/>
        <a:lstStyle/>
        <a:p>
          <a:pPr rtl="0"/>
          <a:endParaRPr lang="en-US"/>
        </a:p>
      </dgm:t>
    </dgm:pt>
    <dgm:pt modelId="{7DFDA6D0-DB3D-4B72-9A55-E42752665E23}" type="sibTrans" cxnId="{9D9D001E-8CB6-4EB3-85D0-33707194B0AC}">
      <dgm:prSet/>
      <dgm:spPr/>
      <dgm:t>
        <a:bodyPr/>
        <a:lstStyle/>
        <a:p>
          <a:pPr rtl="0"/>
          <a:endParaRPr lang="en-US"/>
        </a:p>
      </dgm:t>
    </dgm:pt>
    <dgm:pt modelId="{57A8F202-FCF1-42FF-B720-98A8FB6EFC1D}" type="pres">
      <dgm:prSet presAssocID="{3DE7657F-CBF2-4DBB-A723-D3FCB9666BDF}" presName="linearFlow" presStyleCnt="0">
        <dgm:presLayoutVars>
          <dgm:dir/>
          <dgm:animLvl val="lvl"/>
          <dgm:resizeHandles val="exact"/>
        </dgm:presLayoutVars>
      </dgm:prSet>
      <dgm:spPr/>
      <dgm:t>
        <a:bodyPr/>
        <a:lstStyle/>
        <a:p>
          <a:endParaRPr lang="en-US"/>
        </a:p>
      </dgm:t>
    </dgm:pt>
    <dgm:pt modelId="{EAB9AB09-68BE-4A22-8BDB-D026B8ACCD09}" type="pres">
      <dgm:prSet presAssocID="{299C251D-0673-4523-9DEA-E486B9F26DC3}" presName="composite" presStyleCnt="0"/>
      <dgm:spPr/>
    </dgm:pt>
    <dgm:pt modelId="{6E2323F2-426D-4BBC-AFFE-DDCA75546845}" type="pres">
      <dgm:prSet presAssocID="{299C251D-0673-4523-9DEA-E486B9F26DC3}" presName="parentText" presStyleLbl="alignNode1" presStyleIdx="0" presStyleCnt="1" custLinFactX="500000" custLinFactNeighborX="505488" custLinFactNeighborY="0">
        <dgm:presLayoutVars>
          <dgm:chMax val="1"/>
          <dgm:bulletEnabled val="1"/>
        </dgm:presLayoutVars>
      </dgm:prSet>
      <dgm:spPr/>
      <dgm:t>
        <a:bodyPr/>
        <a:lstStyle/>
        <a:p>
          <a:endParaRPr lang="en-US"/>
        </a:p>
      </dgm:t>
    </dgm:pt>
    <dgm:pt modelId="{4BCDAD50-F872-4740-BECC-439986F356AC}" type="pres">
      <dgm:prSet presAssocID="{299C251D-0673-4523-9DEA-E486B9F26DC3}" presName="descendantText" presStyleLbl="alignAcc1" presStyleIdx="0" presStyleCnt="1" custAng="0" custLinFactNeighborX="-10300" custLinFactNeighborY="-41958">
        <dgm:presLayoutVars>
          <dgm:bulletEnabled val="1"/>
        </dgm:presLayoutVars>
      </dgm:prSet>
      <dgm:spPr/>
      <dgm:t>
        <a:bodyPr/>
        <a:lstStyle/>
        <a:p>
          <a:endParaRPr lang="en-US"/>
        </a:p>
      </dgm:t>
    </dgm:pt>
  </dgm:ptLst>
  <dgm:cxnLst>
    <dgm:cxn modelId="{EEDD9F09-AE7A-483B-A641-0A259E3906D5}" srcId="{3DE7657F-CBF2-4DBB-A723-D3FCB9666BDF}" destId="{299C251D-0673-4523-9DEA-E486B9F26DC3}" srcOrd="0" destOrd="0" parTransId="{161A1AE6-8423-423F-8FE6-BB6822E12D49}" sibTransId="{AE2F610B-E538-4A34-9440-F784B002053D}"/>
    <dgm:cxn modelId="{1777DE6A-BBDC-426C-9D8B-EC95DFD32E29}" type="presOf" srcId="{299C251D-0673-4523-9DEA-E486B9F26DC3}" destId="{6E2323F2-426D-4BBC-AFFE-DDCA75546845}" srcOrd="0" destOrd="0" presId="urn:microsoft.com/office/officeart/2005/8/layout/chevron2"/>
    <dgm:cxn modelId="{D4B1C4CF-31AC-41F6-9950-FD9F54448A57}" type="presOf" srcId="{9C06B37A-A39D-4A5E-9FF1-5010CC4F47CD}" destId="{4BCDAD50-F872-4740-BECC-439986F356AC}" srcOrd="0" destOrd="0" presId="urn:microsoft.com/office/officeart/2005/8/layout/chevron2"/>
    <dgm:cxn modelId="{9D9D001E-8CB6-4EB3-85D0-33707194B0AC}" srcId="{299C251D-0673-4523-9DEA-E486B9F26DC3}" destId="{9C06B37A-A39D-4A5E-9FF1-5010CC4F47CD}" srcOrd="0" destOrd="0" parTransId="{034DAA89-7A21-428A-A8B2-5BEEE024E9EA}" sibTransId="{7DFDA6D0-DB3D-4B72-9A55-E42752665E23}"/>
    <dgm:cxn modelId="{821BE95D-7015-48FE-8802-3BA0281A0A77}" type="presOf" srcId="{3DE7657F-CBF2-4DBB-A723-D3FCB9666BDF}" destId="{57A8F202-FCF1-42FF-B720-98A8FB6EFC1D}" srcOrd="0" destOrd="0" presId="urn:microsoft.com/office/officeart/2005/8/layout/chevron2"/>
    <dgm:cxn modelId="{E8709256-CE34-41F1-8E9D-D70579F8F15A}" type="presParOf" srcId="{57A8F202-FCF1-42FF-B720-98A8FB6EFC1D}" destId="{EAB9AB09-68BE-4A22-8BDB-D026B8ACCD09}" srcOrd="0" destOrd="0" presId="urn:microsoft.com/office/officeart/2005/8/layout/chevron2"/>
    <dgm:cxn modelId="{744B016E-9B09-48BB-A607-611BA6305C87}" type="presParOf" srcId="{EAB9AB09-68BE-4A22-8BDB-D026B8ACCD09}" destId="{6E2323F2-426D-4BBC-AFFE-DDCA75546845}" srcOrd="0" destOrd="0" presId="urn:microsoft.com/office/officeart/2005/8/layout/chevron2"/>
    <dgm:cxn modelId="{0E71715A-286A-47CC-B77A-2CA1690B1015}" type="presParOf" srcId="{EAB9AB09-68BE-4A22-8BDB-D026B8ACCD09}" destId="{4BCDAD50-F872-4740-BECC-439986F356A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E7657F-CBF2-4DBB-A723-D3FCB9666BD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99C251D-0673-4523-9DEA-E486B9F26DC3}">
      <dgm:prSet/>
      <dgm:spPr/>
      <dgm:t>
        <a:bodyPr/>
        <a:lstStyle/>
        <a:p>
          <a:pPr rtl="0"/>
          <a:r>
            <a:rPr lang="fa-IR" b="1" dirty="0" smtClean="0">
              <a:latin typeface="Calibri" panose="020F0502020204030204" pitchFamily="34" charset="0"/>
            </a:rPr>
            <a:t>5</a:t>
          </a:r>
          <a:endParaRPr lang="en-US" dirty="0">
            <a:latin typeface="Calibri" panose="020F0502020204030204" pitchFamily="34" charset="0"/>
          </a:endParaRPr>
        </a:p>
      </dgm:t>
    </dgm:pt>
    <dgm:pt modelId="{161A1AE6-8423-423F-8FE6-BB6822E12D49}" type="parTrans" cxnId="{EEDD9F09-AE7A-483B-A641-0A259E3906D5}">
      <dgm:prSet/>
      <dgm:spPr/>
      <dgm:t>
        <a:bodyPr/>
        <a:lstStyle/>
        <a:p>
          <a:pPr rtl="0"/>
          <a:endParaRPr lang="en-US"/>
        </a:p>
      </dgm:t>
    </dgm:pt>
    <dgm:pt modelId="{AE2F610B-E538-4A34-9440-F784B002053D}" type="sibTrans" cxnId="{EEDD9F09-AE7A-483B-A641-0A259E3906D5}">
      <dgm:prSet/>
      <dgm:spPr/>
      <dgm:t>
        <a:bodyPr/>
        <a:lstStyle/>
        <a:p>
          <a:pPr rtl="0"/>
          <a:endParaRPr lang="en-US"/>
        </a:p>
      </dgm:t>
    </dgm:pt>
    <dgm:pt modelId="{9C06B37A-A39D-4A5E-9FF1-5010CC4F47CD}">
      <dgm:prSet custT="1"/>
      <dgm:spPr/>
      <dgm:t>
        <a:bodyPr/>
        <a:lstStyle/>
        <a:p>
          <a:pPr rtl="1"/>
          <a:r>
            <a:rPr lang="fa-IR" sz="1600" b="1" dirty="0" smtClean="0">
              <a:cs typeface="B Nazanin" pitchFamily="2" charset="-78"/>
            </a:rPr>
            <a:t>آماده سازی سطح آببندی</a:t>
          </a:r>
          <a:endParaRPr lang="en-US" sz="1600" b="1" dirty="0">
            <a:cs typeface="B Nazanin" pitchFamily="2" charset="-78"/>
          </a:endParaRPr>
        </a:p>
      </dgm:t>
    </dgm:pt>
    <dgm:pt modelId="{034DAA89-7A21-428A-A8B2-5BEEE024E9EA}" type="parTrans" cxnId="{9D9D001E-8CB6-4EB3-85D0-33707194B0AC}">
      <dgm:prSet/>
      <dgm:spPr/>
      <dgm:t>
        <a:bodyPr/>
        <a:lstStyle/>
        <a:p>
          <a:pPr rtl="0"/>
          <a:endParaRPr lang="en-US"/>
        </a:p>
      </dgm:t>
    </dgm:pt>
    <dgm:pt modelId="{7DFDA6D0-DB3D-4B72-9A55-E42752665E23}" type="sibTrans" cxnId="{9D9D001E-8CB6-4EB3-85D0-33707194B0AC}">
      <dgm:prSet/>
      <dgm:spPr/>
      <dgm:t>
        <a:bodyPr/>
        <a:lstStyle/>
        <a:p>
          <a:pPr rtl="0"/>
          <a:endParaRPr lang="en-US"/>
        </a:p>
      </dgm:t>
    </dgm:pt>
    <dgm:pt modelId="{57A8F202-FCF1-42FF-B720-98A8FB6EFC1D}" type="pres">
      <dgm:prSet presAssocID="{3DE7657F-CBF2-4DBB-A723-D3FCB9666BDF}" presName="linearFlow" presStyleCnt="0">
        <dgm:presLayoutVars>
          <dgm:dir/>
          <dgm:animLvl val="lvl"/>
          <dgm:resizeHandles val="exact"/>
        </dgm:presLayoutVars>
      </dgm:prSet>
      <dgm:spPr/>
      <dgm:t>
        <a:bodyPr/>
        <a:lstStyle/>
        <a:p>
          <a:endParaRPr lang="en-US"/>
        </a:p>
      </dgm:t>
    </dgm:pt>
    <dgm:pt modelId="{EAB9AB09-68BE-4A22-8BDB-D026B8ACCD09}" type="pres">
      <dgm:prSet presAssocID="{299C251D-0673-4523-9DEA-E486B9F26DC3}" presName="composite" presStyleCnt="0"/>
      <dgm:spPr/>
    </dgm:pt>
    <dgm:pt modelId="{6E2323F2-426D-4BBC-AFFE-DDCA75546845}" type="pres">
      <dgm:prSet presAssocID="{299C251D-0673-4523-9DEA-E486B9F26DC3}" presName="parentText" presStyleLbl="alignNode1" presStyleIdx="0" presStyleCnt="1" custLinFactX="500000" custLinFactNeighborX="505488" custLinFactNeighborY="0">
        <dgm:presLayoutVars>
          <dgm:chMax val="1"/>
          <dgm:bulletEnabled val="1"/>
        </dgm:presLayoutVars>
      </dgm:prSet>
      <dgm:spPr/>
      <dgm:t>
        <a:bodyPr/>
        <a:lstStyle/>
        <a:p>
          <a:endParaRPr lang="en-US"/>
        </a:p>
      </dgm:t>
    </dgm:pt>
    <dgm:pt modelId="{4BCDAD50-F872-4740-BECC-439986F356AC}" type="pres">
      <dgm:prSet presAssocID="{299C251D-0673-4523-9DEA-E486B9F26DC3}" presName="descendantText" presStyleLbl="alignAcc1" presStyleIdx="0" presStyleCnt="1" custAng="0" custLinFactNeighborX="-10300" custLinFactNeighborY="-41958">
        <dgm:presLayoutVars>
          <dgm:bulletEnabled val="1"/>
        </dgm:presLayoutVars>
      </dgm:prSet>
      <dgm:spPr/>
      <dgm:t>
        <a:bodyPr/>
        <a:lstStyle/>
        <a:p>
          <a:endParaRPr lang="en-US"/>
        </a:p>
      </dgm:t>
    </dgm:pt>
  </dgm:ptLst>
  <dgm:cxnLst>
    <dgm:cxn modelId="{6A4CB203-8662-450E-8E39-75D117F86D40}" type="presOf" srcId="{3DE7657F-CBF2-4DBB-A723-D3FCB9666BDF}" destId="{57A8F202-FCF1-42FF-B720-98A8FB6EFC1D}" srcOrd="0" destOrd="0" presId="urn:microsoft.com/office/officeart/2005/8/layout/chevron2"/>
    <dgm:cxn modelId="{EEDD9F09-AE7A-483B-A641-0A259E3906D5}" srcId="{3DE7657F-CBF2-4DBB-A723-D3FCB9666BDF}" destId="{299C251D-0673-4523-9DEA-E486B9F26DC3}" srcOrd="0" destOrd="0" parTransId="{161A1AE6-8423-423F-8FE6-BB6822E12D49}" sibTransId="{AE2F610B-E538-4A34-9440-F784B002053D}"/>
    <dgm:cxn modelId="{3B4A3486-103C-46B8-92F7-40635A2F0AF2}" type="presOf" srcId="{9C06B37A-A39D-4A5E-9FF1-5010CC4F47CD}" destId="{4BCDAD50-F872-4740-BECC-439986F356AC}" srcOrd="0" destOrd="0" presId="urn:microsoft.com/office/officeart/2005/8/layout/chevron2"/>
    <dgm:cxn modelId="{9D9D001E-8CB6-4EB3-85D0-33707194B0AC}" srcId="{299C251D-0673-4523-9DEA-E486B9F26DC3}" destId="{9C06B37A-A39D-4A5E-9FF1-5010CC4F47CD}" srcOrd="0" destOrd="0" parTransId="{034DAA89-7A21-428A-A8B2-5BEEE024E9EA}" sibTransId="{7DFDA6D0-DB3D-4B72-9A55-E42752665E23}"/>
    <dgm:cxn modelId="{CDF08DEA-F9AA-421F-B81B-64A25F740923}" type="presOf" srcId="{299C251D-0673-4523-9DEA-E486B9F26DC3}" destId="{6E2323F2-426D-4BBC-AFFE-DDCA75546845}" srcOrd="0" destOrd="0" presId="urn:microsoft.com/office/officeart/2005/8/layout/chevron2"/>
    <dgm:cxn modelId="{806C65D6-FFD6-465C-8938-F5B61FFF74A8}" type="presParOf" srcId="{57A8F202-FCF1-42FF-B720-98A8FB6EFC1D}" destId="{EAB9AB09-68BE-4A22-8BDB-D026B8ACCD09}" srcOrd="0" destOrd="0" presId="urn:microsoft.com/office/officeart/2005/8/layout/chevron2"/>
    <dgm:cxn modelId="{4161F0AC-5A1A-4DBA-92C5-A314FDD99809}" type="presParOf" srcId="{EAB9AB09-68BE-4A22-8BDB-D026B8ACCD09}" destId="{6E2323F2-426D-4BBC-AFFE-DDCA75546845}" srcOrd="0" destOrd="0" presId="urn:microsoft.com/office/officeart/2005/8/layout/chevron2"/>
    <dgm:cxn modelId="{1A88E1BD-28C2-4065-9694-D93161621D74}" type="presParOf" srcId="{EAB9AB09-68BE-4A22-8BDB-D026B8ACCD09}" destId="{4BCDAD50-F872-4740-BECC-439986F356A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E7657F-CBF2-4DBB-A723-D3FCB9666BD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99C251D-0673-4523-9DEA-E486B9F26DC3}">
      <dgm:prSet/>
      <dgm:spPr/>
      <dgm:t>
        <a:bodyPr/>
        <a:lstStyle/>
        <a:p>
          <a:pPr rtl="0"/>
          <a:r>
            <a:rPr lang="fa-IR" b="1" dirty="0" smtClean="0">
              <a:latin typeface="Calibri" panose="020F0502020204030204" pitchFamily="34" charset="0"/>
            </a:rPr>
            <a:t>7</a:t>
          </a:r>
          <a:endParaRPr lang="en-US" dirty="0">
            <a:latin typeface="Calibri" panose="020F0502020204030204" pitchFamily="34" charset="0"/>
          </a:endParaRPr>
        </a:p>
      </dgm:t>
    </dgm:pt>
    <dgm:pt modelId="{161A1AE6-8423-423F-8FE6-BB6822E12D49}" type="parTrans" cxnId="{EEDD9F09-AE7A-483B-A641-0A259E3906D5}">
      <dgm:prSet/>
      <dgm:spPr/>
      <dgm:t>
        <a:bodyPr/>
        <a:lstStyle/>
        <a:p>
          <a:pPr rtl="0"/>
          <a:endParaRPr lang="en-US"/>
        </a:p>
      </dgm:t>
    </dgm:pt>
    <dgm:pt modelId="{AE2F610B-E538-4A34-9440-F784B002053D}" type="sibTrans" cxnId="{EEDD9F09-AE7A-483B-A641-0A259E3906D5}">
      <dgm:prSet/>
      <dgm:spPr/>
      <dgm:t>
        <a:bodyPr/>
        <a:lstStyle/>
        <a:p>
          <a:pPr rtl="0"/>
          <a:endParaRPr lang="en-US"/>
        </a:p>
      </dgm:t>
    </dgm:pt>
    <dgm:pt modelId="{9C06B37A-A39D-4A5E-9FF1-5010CC4F47CD}">
      <dgm:prSet custT="1"/>
      <dgm:spPr/>
      <dgm:t>
        <a:bodyPr/>
        <a:lstStyle/>
        <a:p>
          <a:pPr rtl="1"/>
          <a:r>
            <a:rPr lang="fa-IR" sz="1600" b="1" dirty="0" smtClean="0">
              <a:cs typeface="B Nazanin" pitchFamily="2" charset="-78"/>
            </a:rPr>
            <a:t>اتمام عملیات لایه گذاری در محل عیب</a:t>
          </a:r>
          <a:endParaRPr lang="en-US" sz="1600" b="1" dirty="0">
            <a:cs typeface="B Nazanin" pitchFamily="2" charset="-78"/>
          </a:endParaRPr>
        </a:p>
      </dgm:t>
    </dgm:pt>
    <dgm:pt modelId="{034DAA89-7A21-428A-A8B2-5BEEE024E9EA}" type="parTrans" cxnId="{9D9D001E-8CB6-4EB3-85D0-33707194B0AC}">
      <dgm:prSet/>
      <dgm:spPr/>
      <dgm:t>
        <a:bodyPr/>
        <a:lstStyle/>
        <a:p>
          <a:pPr rtl="0"/>
          <a:endParaRPr lang="en-US"/>
        </a:p>
      </dgm:t>
    </dgm:pt>
    <dgm:pt modelId="{7DFDA6D0-DB3D-4B72-9A55-E42752665E23}" type="sibTrans" cxnId="{9D9D001E-8CB6-4EB3-85D0-33707194B0AC}">
      <dgm:prSet/>
      <dgm:spPr/>
      <dgm:t>
        <a:bodyPr/>
        <a:lstStyle/>
        <a:p>
          <a:pPr rtl="0"/>
          <a:endParaRPr lang="en-US"/>
        </a:p>
      </dgm:t>
    </dgm:pt>
    <dgm:pt modelId="{57A8F202-FCF1-42FF-B720-98A8FB6EFC1D}" type="pres">
      <dgm:prSet presAssocID="{3DE7657F-CBF2-4DBB-A723-D3FCB9666BDF}" presName="linearFlow" presStyleCnt="0">
        <dgm:presLayoutVars>
          <dgm:dir/>
          <dgm:animLvl val="lvl"/>
          <dgm:resizeHandles val="exact"/>
        </dgm:presLayoutVars>
      </dgm:prSet>
      <dgm:spPr/>
      <dgm:t>
        <a:bodyPr/>
        <a:lstStyle/>
        <a:p>
          <a:endParaRPr lang="en-US"/>
        </a:p>
      </dgm:t>
    </dgm:pt>
    <dgm:pt modelId="{EAB9AB09-68BE-4A22-8BDB-D026B8ACCD09}" type="pres">
      <dgm:prSet presAssocID="{299C251D-0673-4523-9DEA-E486B9F26DC3}" presName="composite" presStyleCnt="0"/>
      <dgm:spPr/>
    </dgm:pt>
    <dgm:pt modelId="{6E2323F2-426D-4BBC-AFFE-DDCA75546845}" type="pres">
      <dgm:prSet presAssocID="{299C251D-0673-4523-9DEA-E486B9F26DC3}" presName="parentText" presStyleLbl="alignNode1" presStyleIdx="0" presStyleCnt="1" custLinFactX="500000" custLinFactNeighborX="505488" custLinFactNeighborY="0">
        <dgm:presLayoutVars>
          <dgm:chMax val="1"/>
          <dgm:bulletEnabled val="1"/>
        </dgm:presLayoutVars>
      </dgm:prSet>
      <dgm:spPr/>
      <dgm:t>
        <a:bodyPr/>
        <a:lstStyle/>
        <a:p>
          <a:endParaRPr lang="en-US"/>
        </a:p>
      </dgm:t>
    </dgm:pt>
    <dgm:pt modelId="{4BCDAD50-F872-4740-BECC-439986F356AC}" type="pres">
      <dgm:prSet presAssocID="{299C251D-0673-4523-9DEA-E486B9F26DC3}" presName="descendantText" presStyleLbl="alignAcc1" presStyleIdx="0" presStyleCnt="1" custAng="0" custLinFactNeighborX="-10300" custLinFactNeighborY="-41958">
        <dgm:presLayoutVars>
          <dgm:bulletEnabled val="1"/>
        </dgm:presLayoutVars>
      </dgm:prSet>
      <dgm:spPr/>
      <dgm:t>
        <a:bodyPr/>
        <a:lstStyle/>
        <a:p>
          <a:endParaRPr lang="en-US"/>
        </a:p>
      </dgm:t>
    </dgm:pt>
  </dgm:ptLst>
  <dgm:cxnLst>
    <dgm:cxn modelId="{EEDD9F09-AE7A-483B-A641-0A259E3906D5}" srcId="{3DE7657F-CBF2-4DBB-A723-D3FCB9666BDF}" destId="{299C251D-0673-4523-9DEA-E486B9F26DC3}" srcOrd="0" destOrd="0" parTransId="{161A1AE6-8423-423F-8FE6-BB6822E12D49}" sibTransId="{AE2F610B-E538-4A34-9440-F784B002053D}"/>
    <dgm:cxn modelId="{16511CCB-C053-40CC-97B5-AB6BE0BC3EA4}" type="presOf" srcId="{9C06B37A-A39D-4A5E-9FF1-5010CC4F47CD}" destId="{4BCDAD50-F872-4740-BECC-439986F356AC}" srcOrd="0" destOrd="0" presId="urn:microsoft.com/office/officeart/2005/8/layout/chevron2"/>
    <dgm:cxn modelId="{2D41274D-DC86-48CF-81C0-DA069822A616}" type="presOf" srcId="{299C251D-0673-4523-9DEA-E486B9F26DC3}" destId="{6E2323F2-426D-4BBC-AFFE-DDCA75546845}" srcOrd="0" destOrd="0" presId="urn:microsoft.com/office/officeart/2005/8/layout/chevron2"/>
    <dgm:cxn modelId="{9D9D001E-8CB6-4EB3-85D0-33707194B0AC}" srcId="{299C251D-0673-4523-9DEA-E486B9F26DC3}" destId="{9C06B37A-A39D-4A5E-9FF1-5010CC4F47CD}" srcOrd="0" destOrd="0" parTransId="{034DAA89-7A21-428A-A8B2-5BEEE024E9EA}" sibTransId="{7DFDA6D0-DB3D-4B72-9A55-E42752665E23}"/>
    <dgm:cxn modelId="{DD09D5AD-3ABB-4A4B-A588-076AC14887E9}" type="presOf" srcId="{3DE7657F-CBF2-4DBB-A723-D3FCB9666BDF}" destId="{57A8F202-FCF1-42FF-B720-98A8FB6EFC1D}" srcOrd="0" destOrd="0" presId="urn:microsoft.com/office/officeart/2005/8/layout/chevron2"/>
    <dgm:cxn modelId="{718598BA-DD54-4F0A-9BA5-4A7F3C3D93CD}" type="presParOf" srcId="{57A8F202-FCF1-42FF-B720-98A8FB6EFC1D}" destId="{EAB9AB09-68BE-4A22-8BDB-D026B8ACCD09}" srcOrd="0" destOrd="0" presId="urn:microsoft.com/office/officeart/2005/8/layout/chevron2"/>
    <dgm:cxn modelId="{949ABD52-DA8B-4E49-A8AB-E1AFEADACDFF}" type="presParOf" srcId="{EAB9AB09-68BE-4A22-8BDB-D026B8ACCD09}" destId="{6E2323F2-426D-4BBC-AFFE-DDCA75546845}" srcOrd="0" destOrd="0" presId="urn:microsoft.com/office/officeart/2005/8/layout/chevron2"/>
    <dgm:cxn modelId="{5CE2B456-69B6-47FC-9403-16F062767AF9}" type="presParOf" srcId="{EAB9AB09-68BE-4A22-8BDB-D026B8ACCD09}" destId="{4BCDAD50-F872-4740-BECC-439986F356A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E7657F-CBF2-4DBB-A723-D3FCB9666BD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99C251D-0673-4523-9DEA-E486B9F26DC3}">
      <dgm:prSet/>
      <dgm:spPr/>
      <dgm:t>
        <a:bodyPr/>
        <a:lstStyle/>
        <a:p>
          <a:pPr rtl="0"/>
          <a:r>
            <a:rPr lang="fa-IR" b="1" dirty="0" smtClean="0">
              <a:latin typeface="Calibri" panose="020F0502020204030204" pitchFamily="34" charset="0"/>
            </a:rPr>
            <a:t>12</a:t>
          </a:r>
          <a:endParaRPr lang="en-US" dirty="0">
            <a:latin typeface="Calibri" panose="020F0502020204030204" pitchFamily="34" charset="0"/>
          </a:endParaRPr>
        </a:p>
      </dgm:t>
    </dgm:pt>
    <dgm:pt modelId="{161A1AE6-8423-423F-8FE6-BB6822E12D49}" type="parTrans" cxnId="{EEDD9F09-AE7A-483B-A641-0A259E3906D5}">
      <dgm:prSet/>
      <dgm:spPr/>
      <dgm:t>
        <a:bodyPr/>
        <a:lstStyle/>
        <a:p>
          <a:pPr rtl="0"/>
          <a:endParaRPr lang="en-US"/>
        </a:p>
      </dgm:t>
    </dgm:pt>
    <dgm:pt modelId="{AE2F610B-E538-4A34-9440-F784B002053D}" type="sibTrans" cxnId="{EEDD9F09-AE7A-483B-A641-0A259E3906D5}">
      <dgm:prSet/>
      <dgm:spPr/>
      <dgm:t>
        <a:bodyPr/>
        <a:lstStyle/>
        <a:p>
          <a:pPr rtl="0"/>
          <a:endParaRPr lang="en-US"/>
        </a:p>
      </dgm:t>
    </dgm:pt>
    <dgm:pt modelId="{9C06B37A-A39D-4A5E-9FF1-5010CC4F47CD}">
      <dgm:prSet custT="1"/>
      <dgm:spPr/>
      <dgm:t>
        <a:bodyPr/>
        <a:lstStyle/>
        <a:p>
          <a:pPr rtl="1"/>
          <a:r>
            <a:rPr lang="fa-IR" sz="1600" b="1" dirty="0" smtClean="0">
              <a:cs typeface="B Nazanin" pitchFamily="2" charset="-78"/>
            </a:rPr>
            <a:t>اتمام عملیات رفع عیب سطح آببندی</a:t>
          </a:r>
          <a:endParaRPr lang="en-US" sz="1600" b="1" dirty="0">
            <a:cs typeface="B Nazanin" pitchFamily="2" charset="-78"/>
          </a:endParaRPr>
        </a:p>
      </dgm:t>
    </dgm:pt>
    <dgm:pt modelId="{034DAA89-7A21-428A-A8B2-5BEEE024E9EA}" type="parTrans" cxnId="{9D9D001E-8CB6-4EB3-85D0-33707194B0AC}">
      <dgm:prSet/>
      <dgm:spPr/>
      <dgm:t>
        <a:bodyPr/>
        <a:lstStyle/>
        <a:p>
          <a:pPr rtl="0"/>
          <a:endParaRPr lang="en-US"/>
        </a:p>
      </dgm:t>
    </dgm:pt>
    <dgm:pt modelId="{7DFDA6D0-DB3D-4B72-9A55-E42752665E23}" type="sibTrans" cxnId="{9D9D001E-8CB6-4EB3-85D0-33707194B0AC}">
      <dgm:prSet/>
      <dgm:spPr/>
      <dgm:t>
        <a:bodyPr/>
        <a:lstStyle/>
        <a:p>
          <a:pPr rtl="0"/>
          <a:endParaRPr lang="en-US"/>
        </a:p>
      </dgm:t>
    </dgm:pt>
    <dgm:pt modelId="{57A8F202-FCF1-42FF-B720-98A8FB6EFC1D}" type="pres">
      <dgm:prSet presAssocID="{3DE7657F-CBF2-4DBB-A723-D3FCB9666BDF}" presName="linearFlow" presStyleCnt="0">
        <dgm:presLayoutVars>
          <dgm:dir/>
          <dgm:animLvl val="lvl"/>
          <dgm:resizeHandles val="exact"/>
        </dgm:presLayoutVars>
      </dgm:prSet>
      <dgm:spPr/>
      <dgm:t>
        <a:bodyPr/>
        <a:lstStyle/>
        <a:p>
          <a:endParaRPr lang="en-US"/>
        </a:p>
      </dgm:t>
    </dgm:pt>
    <dgm:pt modelId="{EAB9AB09-68BE-4A22-8BDB-D026B8ACCD09}" type="pres">
      <dgm:prSet presAssocID="{299C251D-0673-4523-9DEA-E486B9F26DC3}" presName="composite" presStyleCnt="0"/>
      <dgm:spPr/>
    </dgm:pt>
    <dgm:pt modelId="{6E2323F2-426D-4BBC-AFFE-DDCA75546845}" type="pres">
      <dgm:prSet presAssocID="{299C251D-0673-4523-9DEA-E486B9F26DC3}" presName="parentText" presStyleLbl="alignNode1" presStyleIdx="0" presStyleCnt="1" custLinFactX="500000" custLinFactNeighborX="505488" custLinFactNeighborY="0">
        <dgm:presLayoutVars>
          <dgm:chMax val="1"/>
          <dgm:bulletEnabled val="1"/>
        </dgm:presLayoutVars>
      </dgm:prSet>
      <dgm:spPr/>
      <dgm:t>
        <a:bodyPr/>
        <a:lstStyle/>
        <a:p>
          <a:endParaRPr lang="en-US"/>
        </a:p>
      </dgm:t>
    </dgm:pt>
    <dgm:pt modelId="{4BCDAD50-F872-4740-BECC-439986F356AC}" type="pres">
      <dgm:prSet presAssocID="{299C251D-0673-4523-9DEA-E486B9F26DC3}" presName="descendantText" presStyleLbl="alignAcc1" presStyleIdx="0" presStyleCnt="1" custAng="0" custLinFactNeighborX="-10300" custLinFactNeighborY="-41958">
        <dgm:presLayoutVars>
          <dgm:bulletEnabled val="1"/>
        </dgm:presLayoutVars>
      </dgm:prSet>
      <dgm:spPr/>
      <dgm:t>
        <a:bodyPr/>
        <a:lstStyle/>
        <a:p>
          <a:endParaRPr lang="en-US"/>
        </a:p>
      </dgm:t>
    </dgm:pt>
  </dgm:ptLst>
  <dgm:cxnLst>
    <dgm:cxn modelId="{521356BB-316E-485D-9B6B-5CBC9305A954}" type="presOf" srcId="{3DE7657F-CBF2-4DBB-A723-D3FCB9666BDF}" destId="{57A8F202-FCF1-42FF-B720-98A8FB6EFC1D}" srcOrd="0" destOrd="0" presId="urn:microsoft.com/office/officeart/2005/8/layout/chevron2"/>
    <dgm:cxn modelId="{D3EEA193-58D4-491F-AA47-FCE34D493E95}" type="presOf" srcId="{299C251D-0673-4523-9DEA-E486B9F26DC3}" destId="{6E2323F2-426D-4BBC-AFFE-DDCA75546845}" srcOrd="0" destOrd="0" presId="urn:microsoft.com/office/officeart/2005/8/layout/chevron2"/>
    <dgm:cxn modelId="{D65D3B3A-8CD7-4CC8-91A8-82CB30AAEAC2}" type="presOf" srcId="{9C06B37A-A39D-4A5E-9FF1-5010CC4F47CD}" destId="{4BCDAD50-F872-4740-BECC-439986F356AC}" srcOrd="0" destOrd="0" presId="urn:microsoft.com/office/officeart/2005/8/layout/chevron2"/>
    <dgm:cxn modelId="{EEDD9F09-AE7A-483B-A641-0A259E3906D5}" srcId="{3DE7657F-CBF2-4DBB-A723-D3FCB9666BDF}" destId="{299C251D-0673-4523-9DEA-E486B9F26DC3}" srcOrd="0" destOrd="0" parTransId="{161A1AE6-8423-423F-8FE6-BB6822E12D49}" sibTransId="{AE2F610B-E538-4A34-9440-F784B002053D}"/>
    <dgm:cxn modelId="{9D9D001E-8CB6-4EB3-85D0-33707194B0AC}" srcId="{299C251D-0673-4523-9DEA-E486B9F26DC3}" destId="{9C06B37A-A39D-4A5E-9FF1-5010CC4F47CD}" srcOrd="0" destOrd="0" parTransId="{034DAA89-7A21-428A-A8B2-5BEEE024E9EA}" sibTransId="{7DFDA6D0-DB3D-4B72-9A55-E42752665E23}"/>
    <dgm:cxn modelId="{0A154061-C7ED-4F53-82CA-812656CD0B16}" type="presParOf" srcId="{57A8F202-FCF1-42FF-B720-98A8FB6EFC1D}" destId="{EAB9AB09-68BE-4A22-8BDB-D026B8ACCD09}" srcOrd="0" destOrd="0" presId="urn:microsoft.com/office/officeart/2005/8/layout/chevron2"/>
    <dgm:cxn modelId="{5A1E37D6-D387-4D66-9583-7F9C11810B89}" type="presParOf" srcId="{EAB9AB09-68BE-4A22-8BDB-D026B8ACCD09}" destId="{6E2323F2-426D-4BBC-AFFE-DDCA75546845}" srcOrd="0" destOrd="0" presId="urn:microsoft.com/office/officeart/2005/8/layout/chevron2"/>
    <dgm:cxn modelId="{5978CE2E-1FE5-491A-AE4A-D64A85A95463}" type="presParOf" srcId="{EAB9AB09-68BE-4A22-8BDB-D026B8ACCD09}" destId="{4BCDAD50-F872-4740-BECC-439986F356A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E7657F-CBF2-4DBB-A723-D3FCB9666BD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99C251D-0673-4523-9DEA-E486B9F26DC3}">
      <dgm:prSet/>
      <dgm:spPr/>
      <dgm:t>
        <a:bodyPr/>
        <a:lstStyle/>
        <a:p>
          <a:pPr rtl="0"/>
          <a:r>
            <a:rPr lang="fa-IR" b="1" dirty="0" smtClean="0">
              <a:latin typeface="Calibri" panose="020F0502020204030204" pitchFamily="34" charset="0"/>
            </a:rPr>
            <a:t>4</a:t>
          </a:r>
          <a:endParaRPr lang="en-US" dirty="0">
            <a:latin typeface="Calibri" panose="020F0502020204030204" pitchFamily="34" charset="0"/>
          </a:endParaRPr>
        </a:p>
      </dgm:t>
    </dgm:pt>
    <dgm:pt modelId="{161A1AE6-8423-423F-8FE6-BB6822E12D49}" type="parTrans" cxnId="{EEDD9F09-AE7A-483B-A641-0A259E3906D5}">
      <dgm:prSet/>
      <dgm:spPr/>
      <dgm:t>
        <a:bodyPr/>
        <a:lstStyle/>
        <a:p>
          <a:pPr rtl="0"/>
          <a:endParaRPr lang="en-US"/>
        </a:p>
      </dgm:t>
    </dgm:pt>
    <dgm:pt modelId="{AE2F610B-E538-4A34-9440-F784B002053D}" type="sibTrans" cxnId="{EEDD9F09-AE7A-483B-A641-0A259E3906D5}">
      <dgm:prSet/>
      <dgm:spPr/>
      <dgm:t>
        <a:bodyPr/>
        <a:lstStyle/>
        <a:p>
          <a:pPr rtl="0"/>
          <a:endParaRPr lang="en-US"/>
        </a:p>
      </dgm:t>
    </dgm:pt>
    <dgm:pt modelId="{9C06B37A-A39D-4A5E-9FF1-5010CC4F47CD}">
      <dgm:prSet/>
      <dgm:spPr/>
      <dgm:t>
        <a:bodyPr/>
        <a:lstStyle/>
        <a:p>
          <a:pPr rtl="1"/>
          <a:r>
            <a:rPr lang="fa-IR" b="1" dirty="0" smtClean="0">
              <a:effectLst/>
              <a:cs typeface="B Mitra"/>
            </a:rPr>
            <a:t>تجهیزات تمیزکاری کف چاهک راکتور</a:t>
          </a:r>
          <a:endParaRPr lang="en-US" dirty="0"/>
        </a:p>
      </dgm:t>
    </dgm:pt>
    <dgm:pt modelId="{034DAA89-7A21-428A-A8B2-5BEEE024E9EA}" type="parTrans" cxnId="{9D9D001E-8CB6-4EB3-85D0-33707194B0AC}">
      <dgm:prSet/>
      <dgm:spPr/>
      <dgm:t>
        <a:bodyPr/>
        <a:lstStyle/>
        <a:p>
          <a:pPr rtl="0"/>
          <a:endParaRPr lang="en-US"/>
        </a:p>
      </dgm:t>
    </dgm:pt>
    <dgm:pt modelId="{7DFDA6D0-DB3D-4B72-9A55-E42752665E23}" type="sibTrans" cxnId="{9D9D001E-8CB6-4EB3-85D0-33707194B0AC}">
      <dgm:prSet/>
      <dgm:spPr/>
      <dgm:t>
        <a:bodyPr/>
        <a:lstStyle/>
        <a:p>
          <a:pPr rtl="0"/>
          <a:endParaRPr lang="en-US"/>
        </a:p>
      </dgm:t>
    </dgm:pt>
    <dgm:pt modelId="{57A8F202-FCF1-42FF-B720-98A8FB6EFC1D}" type="pres">
      <dgm:prSet presAssocID="{3DE7657F-CBF2-4DBB-A723-D3FCB9666BDF}" presName="linearFlow" presStyleCnt="0">
        <dgm:presLayoutVars>
          <dgm:dir/>
          <dgm:animLvl val="lvl"/>
          <dgm:resizeHandles val="exact"/>
        </dgm:presLayoutVars>
      </dgm:prSet>
      <dgm:spPr/>
      <dgm:t>
        <a:bodyPr/>
        <a:lstStyle/>
        <a:p>
          <a:endParaRPr lang="en-US"/>
        </a:p>
      </dgm:t>
    </dgm:pt>
    <dgm:pt modelId="{EAB9AB09-68BE-4A22-8BDB-D026B8ACCD09}" type="pres">
      <dgm:prSet presAssocID="{299C251D-0673-4523-9DEA-E486B9F26DC3}" presName="composite" presStyleCnt="0"/>
      <dgm:spPr/>
    </dgm:pt>
    <dgm:pt modelId="{6E2323F2-426D-4BBC-AFFE-DDCA75546845}" type="pres">
      <dgm:prSet presAssocID="{299C251D-0673-4523-9DEA-E486B9F26DC3}" presName="parentText" presStyleLbl="alignNode1" presStyleIdx="0" presStyleCnt="1" custLinFactX="500000" custLinFactNeighborX="505488" custLinFactNeighborY="0">
        <dgm:presLayoutVars>
          <dgm:chMax val="1"/>
          <dgm:bulletEnabled val="1"/>
        </dgm:presLayoutVars>
      </dgm:prSet>
      <dgm:spPr/>
      <dgm:t>
        <a:bodyPr/>
        <a:lstStyle/>
        <a:p>
          <a:endParaRPr lang="en-US"/>
        </a:p>
      </dgm:t>
    </dgm:pt>
    <dgm:pt modelId="{4BCDAD50-F872-4740-BECC-439986F356AC}" type="pres">
      <dgm:prSet presAssocID="{299C251D-0673-4523-9DEA-E486B9F26DC3}" presName="descendantText" presStyleLbl="alignAcc1" presStyleIdx="0" presStyleCnt="1" custAng="0" custLinFactY="-39860" custLinFactNeighborX="-9348" custLinFactNeighborY="-100000">
        <dgm:presLayoutVars>
          <dgm:bulletEnabled val="1"/>
        </dgm:presLayoutVars>
      </dgm:prSet>
      <dgm:spPr/>
      <dgm:t>
        <a:bodyPr/>
        <a:lstStyle/>
        <a:p>
          <a:endParaRPr lang="en-US"/>
        </a:p>
      </dgm:t>
    </dgm:pt>
  </dgm:ptLst>
  <dgm:cxnLst>
    <dgm:cxn modelId="{EEDD9F09-AE7A-483B-A641-0A259E3906D5}" srcId="{3DE7657F-CBF2-4DBB-A723-D3FCB9666BDF}" destId="{299C251D-0673-4523-9DEA-E486B9F26DC3}" srcOrd="0" destOrd="0" parTransId="{161A1AE6-8423-423F-8FE6-BB6822E12D49}" sibTransId="{AE2F610B-E538-4A34-9440-F784B002053D}"/>
    <dgm:cxn modelId="{2BE15056-F684-4AAA-8816-34D199DECFD1}" type="presOf" srcId="{299C251D-0673-4523-9DEA-E486B9F26DC3}" destId="{6E2323F2-426D-4BBC-AFFE-DDCA75546845}" srcOrd="0" destOrd="0" presId="urn:microsoft.com/office/officeart/2005/8/layout/chevron2"/>
    <dgm:cxn modelId="{2C1B7F22-87A8-4E83-831E-CB0174817DD3}" type="presOf" srcId="{9C06B37A-A39D-4A5E-9FF1-5010CC4F47CD}" destId="{4BCDAD50-F872-4740-BECC-439986F356AC}" srcOrd="0" destOrd="0" presId="urn:microsoft.com/office/officeart/2005/8/layout/chevron2"/>
    <dgm:cxn modelId="{9D9D001E-8CB6-4EB3-85D0-33707194B0AC}" srcId="{299C251D-0673-4523-9DEA-E486B9F26DC3}" destId="{9C06B37A-A39D-4A5E-9FF1-5010CC4F47CD}" srcOrd="0" destOrd="0" parTransId="{034DAA89-7A21-428A-A8B2-5BEEE024E9EA}" sibTransId="{7DFDA6D0-DB3D-4B72-9A55-E42752665E23}"/>
    <dgm:cxn modelId="{514C539B-CA30-49CF-8AA1-399A1D700D39}" type="presOf" srcId="{3DE7657F-CBF2-4DBB-A723-D3FCB9666BDF}" destId="{57A8F202-FCF1-42FF-B720-98A8FB6EFC1D}" srcOrd="0" destOrd="0" presId="urn:microsoft.com/office/officeart/2005/8/layout/chevron2"/>
    <dgm:cxn modelId="{12742BB9-3F89-4004-98B3-5686390ADF16}" type="presParOf" srcId="{57A8F202-FCF1-42FF-B720-98A8FB6EFC1D}" destId="{EAB9AB09-68BE-4A22-8BDB-D026B8ACCD09}" srcOrd="0" destOrd="0" presId="urn:microsoft.com/office/officeart/2005/8/layout/chevron2"/>
    <dgm:cxn modelId="{9CCECC9E-F405-4463-B4FE-192FC582CE92}" type="presParOf" srcId="{EAB9AB09-68BE-4A22-8BDB-D026B8ACCD09}" destId="{6E2323F2-426D-4BBC-AFFE-DDCA75546845}" srcOrd="0" destOrd="0" presId="urn:microsoft.com/office/officeart/2005/8/layout/chevron2"/>
    <dgm:cxn modelId="{44F7DC43-DD17-4591-B535-FA3AAFCB489A}" type="presParOf" srcId="{EAB9AB09-68BE-4A22-8BDB-D026B8ACCD09}" destId="{4BCDAD50-F872-4740-BECC-439986F356A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DE7657F-CBF2-4DBB-A723-D3FCB9666BD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99C251D-0673-4523-9DEA-E486B9F26DC3}">
      <dgm:prSet/>
      <dgm:spPr/>
      <dgm:t>
        <a:bodyPr/>
        <a:lstStyle/>
        <a:p>
          <a:pPr rtl="0"/>
          <a:r>
            <a:rPr lang="fa-IR" b="1" dirty="0" smtClean="0">
              <a:latin typeface="Calibri" panose="020F0502020204030204" pitchFamily="34" charset="0"/>
            </a:rPr>
            <a:t>8</a:t>
          </a:r>
          <a:endParaRPr lang="en-US" dirty="0">
            <a:latin typeface="Calibri" panose="020F0502020204030204" pitchFamily="34" charset="0"/>
          </a:endParaRPr>
        </a:p>
      </dgm:t>
    </dgm:pt>
    <dgm:pt modelId="{161A1AE6-8423-423F-8FE6-BB6822E12D49}" type="parTrans" cxnId="{EEDD9F09-AE7A-483B-A641-0A259E3906D5}">
      <dgm:prSet/>
      <dgm:spPr/>
      <dgm:t>
        <a:bodyPr/>
        <a:lstStyle/>
        <a:p>
          <a:pPr rtl="0"/>
          <a:endParaRPr lang="en-US"/>
        </a:p>
      </dgm:t>
    </dgm:pt>
    <dgm:pt modelId="{AE2F610B-E538-4A34-9440-F784B002053D}" type="sibTrans" cxnId="{EEDD9F09-AE7A-483B-A641-0A259E3906D5}">
      <dgm:prSet/>
      <dgm:spPr/>
      <dgm:t>
        <a:bodyPr/>
        <a:lstStyle/>
        <a:p>
          <a:pPr rtl="0"/>
          <a:endParaRPr lang="en-US"/>
        </a:p>
      </dgm:t>
    </dgm:pt>
    <dgm:pt modelId="{9C06B37A-A39D-4A5E-9FF1-5010CC4F47CD}">
      <dgm:prSet custT="1"/>
      <dgm:spPr/>
      <dgm:t>
        <a:bodyPr/>
        <a:lstStyle/>
        <a:p>
          <a:pPr rtl="1"/>
          <a:r>
            <a:rPr lang="fa-IR" sz="2000" b="1" dirty="0" smtClean="0">
              <a:effectLst/>
              <a:cs typeface="B Mitra"/>
            </a:rPr>
            <a:t>بومی سازی قطعات یدکی پمپ های مهم و اساسی</a:t>
          </a:r>
          <a:endParaRPr lang="en-US" sz="2000" dirty="0"/>
        </a:p>
      </dgm:t>
    </dgm:pt>
    <dgm:pt modelId="{034DAA89-7A21-428A-A8B2-5BEEE024E9EA}" type="parTrans" cxnId="{9D9D001E-8CB6-4EB3-85D0-33707194B0AC}">
      <dgm:prSet/>
      <dgm:spPr/>
      <dgm:t>
        <a:bodyPr/>
        <a:lstStyle/>
        <a:p>
          <a:pPr rtl="0"/>
          <a:endParaRPr lang="en-US"/>
        </a:p>
      </dgm:t>
    </dgm:pt>
    <dgm:pt modelId="{7DFDA6D0-DB3D-4B72-9A55-E42752665E23}" type="sibTrans" cxnId="{9D9D001E-8CB6-4EB3-85D0-33707194B0AC}">
      <dgm:prSet/>
      <dgm:spPr/>
      <dgm:t>
        <a:bodyPr/>
        <a:lstStyle/>
        <a:p>
          <a:pPr rtl="0"/>
          <a:endParaRPr lang="en-US"/>
        </a:p>
      </dgm:t>
    </dgm:pt>
    <dgm:pt modelId="{57A8F202-FCF1-42FF-B720-98A8FB6EFC1D}" type="pres">
      <dgm:prSet presAssocID="{3DE7657F-CBF2-4DBB-A723-D3FCB9666BDF}" presName="linearFlow" presStyleCnt="0">
        <dgm:presLayoutVars>
          <dgm:dir/>
          <dgm:animLvl val="lvl"/>
          <dgm:resizeHandles val="exact"/>
        </dgm:presLayoutVars>
      </dgm:prSet>
      <dgm:spPr/>
      <dgm:t>
        <a:bodyPr/>
        <a:lstStyle/>
        <a:p>
          <a:endParaRPr lang="en-US"/>
        </a:p>
      </dgm:t>
    </dgm:pt>
    <dgm:pt modelId="{EAB9AB09-68BE-4A22-8BDB-D026B8ACCD09}" type="pres">
      <dgm:prSet presAssocID="{299C251D-0673-4523-9DEA-E486B9F26DC3}" presName="composite" presStyleCnt="0"/>
      <dgm:spPr/>
    </dgm:pt>
    <dgm:pt modelId="{6E2323F2-426D-4BBC-AFFE-DDCA75546845}" type="pres">
      <dgm:prSet presAssocID="{299C251D-0673-4523-9DEA-E486B9F26DC3}" presName="parentText" presStyleLbl="alignNode1" presStyleIdx="0" presStyleCnt="1" custLinFactX="500000" custLinFactNeighborX="505488" custLinFactNeighborY="0">
        <dgm:presLayoutVars>
          <dgm:chMax val="1"/>
          <dgm:bulletEnabled val="1"/>
        </dgm:presLayoutVars>
      </dgm:prSet>
      <dgm:spPr/>
      <dgm:t>
        <a:bodyPr/>
        <a:lstStyle/>
        <a:p>
          <a:endParaRPr lang="en-US"/>
        </a:p>
      </dgm:t>
    </dgm:pt>
    <dgm:pt modelId="{4BCDAD50-F872-4740-BECC-439986F356AC}" type="pres">
      <dgm:prSet presAssocID="{299C251D-0673-4523-9DEA-E486B9F26DC3}" presName="descendantText" presStyleLbl="alignAcc1" presStyleIdx="0" presStyleCnt="1" custAng="0" custLinFactY="-39860" custLinFactNeighborX="-9348" custLinFactNeighborY="-100000">
        <dgm:presLayoutVars>
          <dgm:bulletEnabled val="1"/>
        </dgm:presLayoutVars>
      </dgm:prSet>
      <dgm:spPr/>
      <dgm:t>
        <a:bodyPr/>
        <a:lstStyle/>
        <a:p>
          <a:endParaRPr lang="en-US"/>
        </a:p>
      </dgm:t>
    </dgm:pt>
  </dgm:ptLst>
  <dgm:cxnLst>
    <dgm:cxn modelId="{E3E2BC67-7C0A-402A-8950-FA27808CA5F3}" type="presOf" srcId="{3DE7657F-CBF2-4DBB-A723-D3FCB9666BDF}" destId="{57A8F202-FCF1-42FF-B720-98A8FB6EFC1D}" srcOrd="0" destOrd="0" presId="urn:microsoft.com/office/officeart/2005/8/layout/chevron2"/>
    <dgm:cxn modelId="{EEDD9F09-AE7A-483B-A641-0A259E3906D5}" srcId="{3DE7657F-CBF2-4DBB-A723-D3FCB9666BDF}" destId="{299C251D-0673-4523-9DEA-E486B9F26DC3}" srcOrd="0" destOrd="0" parTransId="{161A1AE6-8423-423F-8FE6-BB6822E12D49}" sibTransId="{AE2F610B-E538-4A34-9440-F784B002053D}"/>
    <dgm:cxn modelId="{98FC05A0-22DF-4380-A303-CBD852819561}" type="presOf" srcId="{9C06B37A-A39D-4A5E-9FF1-5010CC4F47CD}" destId="{4BCDAD50-F872-4740-BECC-439986F356AC}" srcOrd="0" destOrd="0" presId="urn:microsoft.com/office/officeart/2005/8/layout/chevron2"/>
    <dgm:cxn modelId="{9D9D001E-8CB6-4EB3-85D0-33707194B0AC}" srcId="{299C251D-0673-4523-9DEA-E486B9F26DC3}" destId="{9C06B37A-A39D-4A5E-9FF1-5010CC4F47CD}" srcOrd="0" destOrd="0" parTransId="{034DAA89-7A21-428A-A8B2-5BEEE024E9EA}" sibTransId="{7DFDA6D0-DB3D-4B72-9A55-E42752665E23}"/>
    <dgm:cxn modelId="{59ED1B1C-8F3F-446E-9396-D06A11D4A982}" type="presOf" srcId="{299C251D-0673-4523-9DEA-E486B9F26DC3}" destId="{6E2323F2-426D-4BBC-AFFE-DDCA75546845}" srcOrd="0" destOrd="0" presId="urn:microsoft.com/office/officeart/2005/8/layout/chevron2"/>
    <dgm:cxn modelId="{5BD716D7-6035-4F73-86A7-11A20111973D}" type="presParOf" srcId="{57A8F202-FCF1-42FF-B720-98A8FB6EFC1D}" destId="{EAB9AB09-68BE-4A22-8BDB-D026B8ACCD09}" srcOrd="0" destOrd="0" presId="urn:microsoft.com/office/officeart/2005/8/layout/chevron2"/>
    <dgm:cxn modelId="{92002EA6-DE02-4A6F-989C-795DD9F0F35F}" type="presParOf" srcId="{EAB9AB09-68BE-4A22-8BDB-D026B8ACCD09}" destId="{6E2323F2-426D-4BBC-AFFE-DDCA75546845}" srcOrd="0" destOrd="0" presId="urn:microsoft.com/office/officeart/2005/8/layout/chevron2"/>
    <dgm:cxn modelId="{E2D71A48-7721-4001-B216-7CD1047ED190}" type="presParOf" srcId="{EAB9AB09-68BE-4A22-8BDB-D026B8ACCD09}" destId="{4BCDAD50-F872-4740-BECC-439986F356A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323F2-426D-4BBC-AFFE-DDCA75546845}">
      <dsp:nvSpPr>
        <dsp:cNvPr id="0" name=""/>
        <dsp:cNvSpPr/>
      </dsp:nvSpPr>
      <dsp:spPr>
        <a:xfrm rot="5400000">
          <a:off x="6427469" y="125730"/>
          <a:ext cx="838200" cy="5867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b="1" kern="1200" dirty="0" smtClean="0">
              <a:latin typeface="Calibri" panose="020F0502020204030204" pitchFamily="34" charset="0"/>
            </a:rPr>
            <a:t>1</a:t>
          </a:r>
          <a:endParaRPr lang="en-US" sz="1600" kern="1200" dirty="0">
            <a:latin typeface="Calibri" panose="020F0502020204030204" pitchFamily="34" charset="0"/>
          </a:endParaRPr>
        </a:p>
      </dsp:txBody>
      <dsp:txXfrm rot="-5400000">
        <a:off x="6553199" y="293370"/>
        <a:ext cx="586740" cy="251460"/>
      </dsp:txXfrm>
    </dsp:sp>
    <dsp:sp modelId="{4BCDAD50-F872-4740-BECC-439986F356AC}">
      <dsp:nvSpPr>
        <dsp:cNvPr id="0" name=""/>
        <dsp:cNvSpPr/>
      </dsp:nvSpPr>
      <dsp:spPr>
        <a:xfrm rot="5400000">
          <a:off x="3091789" y="-3015615"/>
          <a:ext cx="544830" cy="657605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r" defTabSz="622300" rtl="1">
            <a:lnSpc>
              <a:spcPct val="90000"/>
            </a:lnSpc>
            <a:spcBef>
              <a:spcPct val="0"/>
            </a:spcBef>
            <a:spcAft>
              <a:spcPct val="15000"/>
            </a:spcAft>
            <a:buChar char="••"/>
          </a:pPr>
          <a:r>
            <a:rPr lang="fa-IR" sz="1400" b="1" kern="1200" dirty="0" smtClean="0">
              <a:effectLst/>
              <a:cs typeface="B Mitra"/>
            </a:rPr>
            <a:t>مهمترین اقدامات انجام شده خاص و ویژه در راستای تحقق تصدی گری و کاهش هزینه های تعمیرات</a:t>
          </a:r>
          <a:endParaRPr lang="en-US" sz="1400" kern="1200" dirty="0"/>
        </a:p>
      </dsp:txBody>
      <dsp:txXfrm rot="-5400000">
        <a:off x="76175" y="26595"/>
        <a:ext cx="6549463" cy="491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323F2-426D-4BBC-AFFE-DDCA75546845}">
      <dsp:nvSpPr>
        <dsp:cNvPr id="0" name=""/>
        <dsp:cNvSpPr/>
      </dsp:nvSpPr>
      <dsp:spPr>
        <a:xfrm rot="5400000">
          <a:off x="5764528" y="125730"/>
          <a:ext cx="838200" cy="5867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fa-IR" sz="1600" b="1" kern="1200" dirty="0" smtClean="0">
              <a:latin typeface="Calibri" panose="020F0502020204030204" pitchFamily="34" charset="0"/>
            </a:rPr>
            <a:t>2</a:t>
          </a:r>
          <a:endParaRPr lang="en-US" sz="1600" kern="1200" dirty="0">
            <a:latin typeface="Calibri" panose="020F0502020204030204" pitchFamily="34" charset="0"/>
          </a:endParaRPr>
        </a:p>
      </dsp:txBody>
      <dsp:txXfrm rot="-5400000">
        <a:off x="5890258" y="293370"/>
        <a:ext cx="586740" cy="251460"/>
      </dsp:txXfrm>
    </dsp:sp>
    <dsp:sp modelId="{4BCDAD50-F872-4740-BECC-439986F356AC}">
      <dsp:nvSpPr>
        <dsp:cNvPr id="0" name=""/>
        <dsp:cNvSpPr/>
      </dsp:nvSpPr>
      <dsp:spPr>
        <a:xfrm rot="5400000">
          <a:off x="2708833" y="-2672714"/>
          <a:ext cx="544830" cy="58902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r" defTabSz="1111250" rtl="1">
            <a:lnSpc>
              <a:spcPct val="90000"/>
            </a:lnSpc>
            <a:spcBef>
              <a:spcPct val="0"/>
            </a:spcBef>
            <a:spcAft>
              <a:spcPct val="15000"/>
            </a:spcAft>
            <a:buChar char="••"/>
          </a:pPr>
          <a:r>
            <a:rPr lang="fa-IR" sz="2500" b="1" kern="1200" dirty="0" smtClean="0">
              <a:effectLst/>
              <a:cs typeface="B Mitra"/>
            </a:rPr>
            <a:t>استند تست نمونه های شاهد</a:t>
          </a:r>
          <a:endParaRPr lang="en-US" sz="2500" kern="1200" dirty="0"/>
        </a:p>
      </dsp:txBody>
      <dsp:txXfrm rot="-5400000">
        <a:off x="36119" y="26596"/>
        <a:ext cx="5863662" cy="4916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323F2-426D-4BBC-AFFE-DDCA75546845}">
      <dsp:nvSpPr>
        <dsp:cNvPr id="0" name=""/>
        <dsp:cNvSpPr/>
      </dsp:nvSpPr>
      <dsp:spPr>
        <a:xfrm rot="5400000">
          <a:off x="5764528" y="125730"/>
          <a:ext cx="838200" cy="5867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fa-IR" sz="1600" b="1" kern="1200" dirty="0" smtClean="0">
              <a:latin typeface="Calibri" panose="020F0502020204030204" pitchFamily="34" charset="0"/>
            </a:rPr>
            <a:t>3</a:t>
          </a:r>
          <a:endParaRPr lang="en-US" sz="1600" kern="1200" dirty="0">
            <a:latin typeface="Calibri" panose="020F0502020204030204" pitchFamily="34" charset="0"/>
          </a:endParaRPr>
        </a:p>
      </dsp:txBody>
      <dsp:txXfrm rot="-5400000">
        <a:off x="5890258" y="293370"/>
        <a:ext cx="586740" cy="251460"/>
      </dsp:txXfrm>
    </dsp:sp>
    <dsp:sp modelId="{4BCDAD50-F872-4740-BECC-439986F356AC}">
      <dsp:nvSpPr>
        <dsp:cNvPr id="0" name=""/>
        <dsp:cNvSpPr/>
      </dsp:nvSpPr>
      <dsp:spPr>
        <a:xfrm rot="5400000">
          <a:off x="2708833" y="-2672714"/>
          <a:ext cx="544830" cy="58902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r" defTabSz="1111250" rtl="1">
            <a:lnSpc>
              <a:spcPct val="90000"/>
            </a:lnSpc>
            <a:spcBef>
              <a:spcPct val="0"/>
            </a:spcBef>
            <a:spcAft>
              <a:spcPct val="15000"/>
            </a:spcAft>
            <a:buChar char="••"/>
          </a:pPr>
          <a:r>
            <a:rPr lang="fa-IR" sz="2500" b="1" kern="1200" dirty="0" smtClean="0">
              <a:effectLst/>
              <a:cs typeface="B Mitra"/>
            </a:rPr>
            <a:t>سپر حفاظت پرتویی راکتور در زمان تعمیرات</a:t>
          </a:r>
          <a:endParaRPr lang="en-US" sz="2500" kern="1200" dirty="0"/>
        </a:p>
      </dsp:txBody>
      <dsp:txXfrm rot="-5400000">
        <a:off x="36119" y="26596"/>
        <a:ext cx="5863662" cy="491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323F2-426D-4BBC-AFFE-DDCA75546845}">
      <dsp:nvSpPr>
        <dsp:cNvPr id="0" name=""/>
        <dsp:cNvSpPr/>
      </dsp:nvSpPr>
      <dsp:spPr>
        <a:xfrm rot="5400000">
          <a:off x="5764528" y="125730"/>
          <a:ext cx="838200" cy="5867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fa-IR" sz="1600" b="1" kern="1200" dirty="0" smtClean="0">
              <a:latin typeface="Calibri" panose="020F0502020204030204" pitchFamily="34" charset="0"/>
            </a:rPr>
            <a:t>2</a:t>
          </a:r>
          <a:endParaRPr lang="en-US" sz="1600" kern="1200" dirty="0">
            <a:latin typeface="Calibri" panose="020F0502020204030204" pitchFamily="34" charset="0"/>
          </a:endParaRPr>
        </a:p>
      </dsp:txBody>
      <dsp:txXfrm rot="-5400000">
        <a:off x="5890258" y="293370"/>
        <a:ext cx="586740" cy="251460"/>
      </dsp:txXfrm>
    </dsp:sp>
    <dsp:sp modelId="{4BCDAD50-F872-4740-BECC-439986F356AC}">
      <dsp:nvSpPr>
        <dsp:cNvPr id="0" name=""/>
        <dsp:cNvSpPr/>
      </dsp:nvSpPr>
      <dsp:spPr>
        <a:xfrm rot="5400000">
          <a:off x="2672714" y="-2672714"/>
          <a:ext cx="544830" cy="58902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عملیات اجرایی بر روی ایمیتاتور</a:t>
          </a:r>
          <a:endParaRPr lang="en-US" sz="1800" b="1" kern="1200" dirty="0">
            <a:cs typeface="B Nazanin" pitchFamily="2" charset="-78"/>
          </a:endParaRPr>
        </a:p>
      </dsp:txBody>
      <dsp:txXfrm rot="-5400000">
        <a:off x="0" y="26596"/>
        <a:ext cx="5863662" cy="4916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323F2-426D-4BBC-AFFE-DDCA75546845}">
      <dsp:nvSpPr>
        <dsp:cNvPr id="0" name=""/>
        <dsp:cNvSpPr/>
      </dsp:nvSpPr>
      <dsp:spPr>
        <a:xfrm rot="5400000">
          <a:off x="5764528" y="125730"/>
          <a:ext cx="838200" cy="5867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fa-IR" sz="1600" b="1" kern="1200" dirty="0" smtClean="0">
              <a:latin typeface="Calibri" panose="020F0502020204030204" pitchFamily="34" charset="0"/>
            </a:rPr>
            <a:t>5</a:t>
          </a:r>
          <a:endParaRPr lang="en-US" sz="1600" kern="1200" dirty="0">
            <a:latin typeface="Calibri" panose="020F0502020204030204" pitchFamily="34" charset="0"/>
          </a:endParaRPr>
        </a:p>
      </dsp:txBody>
      <dsp:txXfrm rot="-5400000">
        <a:off x="5890258" y="293370"/>
        <a:ext cx="586740" cy="251460"/>
      </dsp:txXfrm>
    </dsp:sp>
    <dsp:sp modelId="{4BCDAD50-F872-4740-BECC-439986F356AC}">
      <dsp:nvSpPr>
        <dsp:cNvPr id="0" name=""/>
        <dsp:cNvSpPr/>
      </dsp:nvSpPr>
      <dsp:spPr>
        <a:xfrm rot="5400000">
          <a:off x="2672714" y="-2672714"/>
          <a:ext cx="544830" cy="58902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r" defTabSz="711200" rtl="1">
            <a:lnSpc>
              <a:spcPct val="90000"/>
            </a:lnSpc>
            <a:spcBef>
              <a:spcPct val="0"/>
            </a:spcBef>
            <a:spcAft>
              <a:spcPct val="15000"/>
            </a:spcAft>
            <a:buChar char="••"/>
          </a:pPr>
          <a:r>
            <a:rPr lang="fa-IR" sz="1600" b="1" kern="1200" dirty="0" smtClean="0">
              <a:cs typeface="B Nazanin" pitchFamily="2" charset="-78"/>
            </a:rPr>
            <a:t>آماده سازی سطح آببندی</a:t>
          </a:r>
          <a:endParaRPr lang="en-US" sz="1600" b="1" kern="1200" dirty="0">
            <a:cs typeface="B Nazanin" pitchFamily="2" charset="-78"/>
          </a:endParaRPr>
        </a:p>
      </dsp:txBody>
      <dsp:txXfrm rot="-5400000">
        <a:off x="0" y="26596"/>
        <a:ext cx="5863662" cy="4916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323F2-426D-4BBC-AFFE-DDCA75546845}">
      <dsp:nvSpPr>
        <dsp:cNvPr id="0" name=""/>
        <dsp:cNvSpPr/>
      </dsp:nvSpPr>
      <dsp:spPr>
        <a:xfrm rot="5400000">
          <a:off x="5764528" y="125730"/>
          <a:ext cx="838200" cy="5867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fa-IR" sz="1600" b="1" kern="1200" dirty="0" smtClean="0">
              <a:latin typeface="Calibri" panose="020F0502020204030204" pitchFamily="34" charset="0"/>
            </a:rPr>
            <a:t>7</a:t>
          </a:r>
          <a:endParaRPr lang="en-US" sz="1600" kern="1200" dirty="0">
            <a:latin typeface="Calibri" panose="020F0502020204030204" pitchFamily="34" charset="0"/>
          </a:endParaRPr>
        </a:p>
      </dsp:txBody>
      <dsp:txXfrm rot="-5400000">
        <a:off x="5890258" y="293370"/>
        <a:ext cx="586740" cy="251460"/>
      </dsp:txXfrm>
    </dsp:sp>
    <dsp:sp modelId="{4BCDAD50-F872-4740-BECC-439986F356AC}">
      <dsp:nvSpPr>
        <dsp:cNvPr id="0" name=""/>
        <dsp:cNvSpPr/>
      </dsp:nvSpPr>
      <dsp:spPr>
        <a:xfrm rot="5400000">
          <a:off x="2672714" y="-2672714"/>
          <a:ext cx="544830" cy="58902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r" defTabSz="711200" rtl="1">
            <a:lnSpc>
              <a:spcPct val="90000"/>
            </a:lnSpc>
            <a:spcBef>
              <a:spcPct val="0"/>
            </a:spcBef>
            <a:spcAft>
              <a:spcPct val="15000"/>
            </a:spcAft>
            <a:buChar char="••"/>
          </a:pPr>
          <a:r>
            <a:rPr lang="fa-IR" sz="1600" b="1" kern="1200" dirty="0" smtClean="0">
              <a:cs typeface="B Nazanin" pitchFamily="2" charset="-78"/>
            </a:rPr>
            <a:t>اتمام عملیات لایه گذاری در محل عیب</a:t>
          </a:r>
          <a:endParaRPr lang="en-US" sz="1600" b="1" kern="1200" dirty="0">
            <a:cs typeface="B Nazanin" pitchFamily="2" charset="-78"/>
          </a:endParaRPr>
        </a:p>
      </dsp:txBody>
      <dsp:txXfrm rot="-5400000">
        <a:off x="0" y="26596"/>
        <a:ext cx="5863662" cy="4916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323F2-426D-4BBC-AFFE-DDCA75546845}">
      <dsp:nvSpPr>
        <dsp:cNvPr id="0" name=""/>
        <dsp:cNvSpPr/>
      </dsp:nvSpPr>
      <dsp:spPr>
        <a:xfrm rot="5400000">
          <a:off x="5764528" y="125730"/>
          <a:ext cx="838200" cy="5867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fa-IR" sz="1600" b="1" kern="1200" dirty="0" smtClean="0">
              <a:latin typeface="Calibri" panose="020F0502020204030204" pitchFamily="34" charset="0"/>
            </a:rPr>
            <a:t>12</a:t>
          </a:r>
          <a:endParaRPr lang="en-US" sz="1600" kern="1200" dirty="0">
            <a:latin typeface="Calibri" panose="020F0502020204030204" pitchFamily="34" charset="0"/>
          </a:endParaRPr>
        </a:p>
      </dsp:txBody>
      <dsp:txXfrm rot="-5400000">
        <a:off x="5890258" y="293370"/>
        <a:ext cx="586740" cy="251460"/>
      </dsp:txXfrm>
    </dsp:sp>
    <dsp:sp modelId="{4BCDAD50-F872-4740-BECC-439986F356AC}">
      <dsp:nvSpPr>
        <dsp:cNvPr id="0" name=""/>
        <dsp:cNvSpPr/>
      </dsp:nvSpPr>
      <dsp:spPr>
        <a:xfrm rot="5400000">
          <a:off x="2672714" y="-2672714"/>
          <a:ext cx="544830" cy="58902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r" defTabSz="711200" rtl="1">
            <a:lnSpc>
              <a:spcPct val="90000"/>
            </a:lnSpc>
            <a:spcBef>
              <a:spcPct val="0"/>
            </a:spcBef>
            <a:spcAft>
              <a:spcPct val="15000"/>
            </a:spcAft>
            <a:buChar char="••"/>
          </a:pPr>
          <a:r>
            <a:rPr lang="fa-IR" sz="1600" b="1" kern="1200" dirty="0" smtClean="0">
              <a:cs typeface="B Nazanin" pitchFamily="2" charset="-78"/>
            </a:rPr>
            <a:t>اتمام عملیات رفع عیب سطح آببندی</a:t>
          </a:r>
          <a:endParaRPr lang="en-US" sz="1600" b="1" kern="1200" dirty="0">
            <a:cs typeface="B Nazanin" pitchFamily="2" charset="-78"/>
          </a:endParaRPr>
        </a:p>
      </dsp:txBody>
      <dsp:txXfrm rot="-5400000">
        <a:off x="0" y="26596"/>
        <a:ext cx="5863662" cy="4916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323F2-426D-4BBC-AFFE-DDCA75546845}">
      <dsp:nvSpPr>
        <dsp:cNvPr id="0" name=""/>
        <dsp:cNvSpPr/>
      </dsp:nvSpPr>
      <dsp:spPr>
        <a:xfrm rot="5400000">
          <a:off x="5764528" y="125730"/>
          <a:ext cx="838200" cy="5867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fa-IR" sz="1600" b="1" kern="1200" dirty="0" smtClean="0">
              <a:latin typeface="Calibri" panose="020F0502020204030204" pitchFamily="34" charset="0"/>
            </a:rPr>
            <a:t>4</a:t>
          </a:r>
          <a:endParaRPr lang="en-US" sz="1600" kern="1200" dirty="0">
            <a:latin typeface="Calibri" panose="020F0502020204030204" pitchFamily="34" charset="0"/>
          </a:endParaRPr>
        </a:p>
      </dsp:txBody>
      <dsp:txXfrm rot="-5400000">
        <a:off x="5890258" y="293370"/>
        <a:ext cx="586740" cy="251460"/>
      </dsp:txXfrm>
    </dsp:sp>
    <dsp:sp modelId="{4BCDAD50-F872-4740-BECC-439986F356AC}">
      <dsp:nvSpPr>
        <dsp:cNvPr id="0" name=""/>
        <dsp:cNvSpPr/>
      </dsp:nvSpPr>
      <dsp:spPr>
        <a:xfrm rot="5400000">
          <a:off x="2708833" y="-2672714"/>
          <a:ext cx="544830" cy="58902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r" defTabSz="1111250" rtl="1">
            <a:lnSpc>
              <a:spcPct val="90000"/>
            </a:lnSpc>
            <a:spcBef>
              <a:spcPct val="0"/>
            </a:spcBef>
            <a:spcAft>
              <a:spcPct val="15000"/>
            </a:spcAft>
            <a:buChar char="••"/>
          </a:pPr>
          <a:r>
            <a:rPr lang="fa-IR" sz="2500" b="1" kern="1200" dirty="0" smtClean="0">
              <a:effectLst/>
              <a:cs typeface="B Mitra"/>
            </a:rPr>
            <a:t>تجهیزات تمیزکاری کف چاهک راکتور</a:t>
          </a:r>
          <a:endParaRPr lang="en-US" sz="2500" kern="1200" dirty="0"/>
        </a:p>
      </dsp:txBody>
      <dsp:txXfrm rot="-5400000">
        <a:off x="36119" y="26596"/>
        <a:ext cx="5863662" cy="4916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323F2-426D-4BBC-AFFE-DDCA75546845}">
      <dsp:nvSpPr>
        <dsp:cNvPr id="0" name=""/>
        <dsp:cNvSpPr/>
      </dsp:nvSpPr>
      <dsp:spPr>
        <a:xfrm rot="5400000">
          <a:off x="5764528" y="125730"/>
          <a:ext cx="838200" cy="5867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fa-IR" sz="1600" b="1" kern="1200" dirty="0" smtClean="0">
              <a:latin typeface="Calibri" panose="020F0502020204030204" pitchFamily="34" charset="0"/>
            </a:rPr>
            <a:t>8</a:t>
          </a:r>
          <a:endParaRPr lang="en-US" sz="1600" kern="1200" dirty="0">
            <a:latin typeface="Calibri" panose="020F0502020204030204" pitchFamily="34" charset="0"/>
          </a:endParaRPr>
        </a:p>
      </dsp:txBody>
      <dsp:txXfrm rot="-5400000">
        <a:off x="5890258" y="293370"/>
        <a:ext cx="586740" cy="251460"/>
      </dsp:txXfrm>
    </dsp:sp>
    <dsp:sp modelId="{4BCDAD50-F872-4740-BECC-439986F356AC}">
      <dsp:nvSpPr>
        <dsp:cNvPr id="0" name=""/>
        <dsp:cNvSpPr/>
      </dsp:nvSpPr>
      <dsp:spPr>
        <a:xfrm rot="5400000">
          <a:off x="2708833" y="-2672714"/>
          <a:ext cx="544830" cy="58902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r" defTabSz="889000" rtl="1">
            <a:lnSpc>
              <a:spcPct val="90000"/>
            </a:lnSpc>
            <a:spcBef>
              <a:spcPct val="0"/>
            </a:spcBef>
            <a:spcAft>
              <a:spcPct val="15000"/>
            </a:spcAft>
            <a:buChar char="••"/>
          </a:pPr>
          <a:r>
            <a:rPr lang="fa-IR" sz="2000" b="1" kern="1200" dirty="0" smtClean="0">
              <a:effectLst/>
              <a:cs typeface="B Mitra"/>
            </a:rPr>
            <a:t>بومی سازی قطعات یدکی پمپ های مهم و اساسی</a:t>
          </a:r>
          <a:endParaRPr lang="en-US" sz="2000" kern="1200" dirty="0"/>
        </a:p>
      </dsp:txBody>
      <dsp:txXfrm rot="-5400000">
        <a:off x="36119" y="26596"/>
        <a:ext cx="5863662" cy="49163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71801" cy="457198"/>
          </a:xfrm>
          <a:prstGeom prst="rect">
            <a:avLst/>
          </a:prstGeom>
        </p:spPr>
        <p:txBody>
          <a:bodyPr vert="horz" lIns="104014" tIns="52008" rIns="104014" bIns="52008" rtlCol="0"/>
          <a:lstStyle>
            <a:lvl1pPr algn="l">
              <a:defRPr sz="1300"/>
            </a:lvl1pPr>
          </a:lstStyle>
          <a:p>
            <a:endParaRPr lang="en-US"/>
          </a:p>
        </p:txBody>
      </p:sp>
      <p:sp>
        <p:nvSpPr>
          <p:cNvPr id="3" name="Date Placeholder 2"/>
          <p:cNvSpPr>
            <a:spLocks noGrp="1"/>
          </p:cNvSpPr>
          <p:nvPr>
            <p:ph type="dt" sz="quarter" idx="1"/>
          </p:nvPr>
        </p:nvSpPr>
        <p:spPr>
          <a:xfrm>
            <a:off x="3885014" y="2"/>
            <a:ext cx="2971801" cy="457198"/>
          </a:xfrm>
          <a:prstGeom prst="rect">
            <a:avLst/>
          </a:prstGeom>
        </p:spPr>
        <p:txBody>
          <a:bodyPr vert="horz" lIns="104014" tIns="52008" rIns="104014" bIns="52008" rtlCol="0"/>
          <a:lstStyle>
            <a:lvl1pPr algn="r">
              <a:defRPr sz="1300"/>
            </a:lvl1pPr>
          </a:lstStyle>
          <a:p>
            <a:fld id="{9B76CC5E-1BC2-4938-B537-B3BC138905FC}" type="datetimeFigureOut">
              <a:rPr lang="en-US" smtClean="0"/>
              <a:t>12/20/2021</a:t>
            </a:fld>
            <a:endParaRPr lang="en-US"/>
          </a:p>
        </p:txBody>
      </p:sp>
      <p:sp>
        <p:nvSpPr>
          <p:cNvPr id="4" name="Footer Placeholder 3"/>
          <p:cNvSpPr>
            <a:spLocks noGrp="1"/>
          </p:cNvSpPr>
          <p:nvPr>
            <p:ph type="ftr" sz="quarter" idx="2"/>
          </p:nvPr>
        </p:nvSpPr>
        <p:spPr>
          <a:xfrm>
            <a:off x="4" y="8684688"/>
            <a:ext cx="2971801" cy="457198"/>
          </a:xfrm>
          <a:prstGeom prst="rect">
            <a:avLst/>
          </a:prstGeom>
        </p:spPr>
        <p:txBody>
          <a:bodyPr vert="horz" lIns="104014" tIns="52008" rIns="104014" bIns="52008" rtlCol="0" anchor="b"/>
          <a:lstStyle>
            <a:lvl1pPr algn="l">
              <a:defRPr sz="1300"/>
            </a:lvl1pPr>
          </a:lstStyle>
          <a:p>
            <a:endParaRPr lang="en-US"/>
          </a:p>
        </p:txBody>
      </p:sp>
      <p:sp>
        <p:nvSpPr>
          <p:cNvPr id="5" name="Slide Number Placeholder 4"/>
          <p:cNvSpPr>
            <a:spLocks noGrp="1"/>
          </p:cNvSpPr>
          <p:nvPr>
            <p:ph type="sldNum" sz="quarter" idx="3"/>
          </p:nvPr>
        </p:nvSpPr>
        <p:spPr>
          <a:xfrm>
            <a:off x="3885014" y="8684688"/>
            <a:ext cx="2971801" cy="457198"/>
          </a:xfrm>
          <a:prstGeom prst="rect">
            <a:avLst/>
          </a:prstGeom>
        </p:spPr>
        <p:txBody>
          <a:bodyPr vert="horz" lIns="104014" tIns="52008" rIns="104014" bIns="52008" rtlCol="0" anchor="b"/>
          <a:lstStyle>
            <a:lvl1pPr algn="r">
              <a:defRPr sz="1300"/>
            </a:lvl1pPr>
          </a:lstStyle>
          <a:p>
            <a:fld id="{72760E2C-3BA6-46A4-9690-3838A013350B}" type="slidenum">
              <a:rPr lang="en-US" smtClean="0"/>
              <a:t>‹#›</a:t>
            </a:fld>
            <a:endParaRPr lang="en-US"/>
          </a:p>
        </p:txBody>
      </p:sp>
    </p:spTree>
    <p:extLst>
      <p:ext uri="{BB962C8B-B14F-4D97-AF65-F5344CB8AC3E}">
        <p14:creationId xmlns:p14="http://schemas.microsoft.com/office/powerpoint/2010/main" val="3551853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7CA0D926-B37A-46C1-9180-83B6F2D6B5DE}" type="datetimeFigureOut">
              <a:rPr lang="fa-IR" smtClean="0"/>
              <a:t>16/05/1443</a:t>
            </a:fld>
            <a:endParaRPr lang="fa-I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6C498479-3C99-46B3-849C-6264EAB8AEFB}" type="slidenum">
              <a:rPr lang="fa-IR" smtClean="0"/>
              <a:t>‹#›</a:t>
            </a:fld>
            <a:endParaRPr lang="fa-IR"/>
          </a:p>
        </p:txBody>
      </p:sp>
    </p:spTree>
    <p:extLst>
      <p:ext uri="{BB962C8B-B14F-4D97-AF65-F5344CB8AC3E}">
        <p14:creationId xmlns:p14="http://schemas.microsoft.com/office/powerpoint/2010/main" val="2602446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Bushehr Nuclear Power Plant</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A96CD941-4DA9-4E64-819A-17C55A2861EB}"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01911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Bushehr Nuclear Power Plant</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A96CD941-4DA9-4E64-819A-17C55A2861EB}"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01911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Bushehr Nuclear Power Plant</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A96CD941-4DA9-4E64-819A-17C55A2861EB}"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019119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2325688"/>
            <a:ext cx="4886325" cy="3665537"/>
          </a:xfrm>
        </p:spPr>
      </p:sp>
      <p:sp>
        <p:nvSpPr>
          <p:cNvPr id="4" name="Slide Number Placeholder 3"/>
          <p:cNvSpPr>
            <a:spLocks noGrp="1"/>
          </p:cNvSpPr>
          <p:nvPr>
            <p:ph type="sldNum" sz="quarter" idx="10"/>
          </p:nvPr>
        </p:nvSpPr>
        <p:spPr/>
        <p:txBody>
          <a:bodyPr/>
          <a:lstStyle/>
          <a:p>
            <a:fld id="{4DEDD257-87F1-43A4-99A7-16D7E6D73C9C}" type="slidenum">
              <a:rPr lang="en-US" smtClean="0"/>
              <a:t>41</a:t>
            </a:fld>
            <a:endParaRPr lang="en-US"/>
          </a:p>
        </p:txBody>
      </p:sp>
    </p:spTree>
    <p:extLst>
      <p:ext uri="{BB962C8B-B14F-4D97-AF65-F5344CB8AC3E}">
        <p14:creationId xmlns:p14="http://schemas.microsoft.com/office/powerpoint/2010/main" val="223421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AE1CA0-6D26-451A-A826-2C6B254E95F9}" type="datetime1">
              <a:rPr lang="en-US" smtClean="0"/>
              <a:t>12/20/2021</a:t>
            </a:fld>
            <a:endParaRPr lang="en-US"/>
          </a:p>
        </p:txBody>
      </p:sp>
      <p:sp>
        <p:nvSpPr>
          <p:cNvPr id="5" name="Footer Placeholder 4"/>
          <p:cNvSpPr>
            <a:spLocks noGrp="1"/>
          </p:cNvSpPr>
          <p:nvPr>
            <p:ph type="ftr" sz="quarter" idx="11"/>
          </p:nvPr>
        </p:nvSpPr>
        <p:spPr/>
        <p:txBody>
          <a:bodyPr/>
          <a:lstStyle/>
          <a:p>
            <a:r>
              <a:rPr lang="fa-IR" smtClean="0"/>
              <a:t>از 29</a:t>
            </a:r>
            <a:endParaRPr lang="en-US"/>
          </a:p>
        </p:txBody>
      </p:sp>
      <p:sp>
        <p:nvSpPr>
          <p:cNvPr id="6" name="Slide Number Placeholder 5"/>
          <p:cNvSpPr>
            <a:spLocks noGrp="1"/>
          </p:cNvSpPr>
          <p:nvPr>
            <p:ph type="sldNum" sz="quarter" idx="12"/>
          </p:nvPr>
        </p:nvSpPr>
        <p:spPr/>
        <p:txBody>
          <a:bodyPr/>
          <a:lstStyle/>
          <a:p>
            <a:fld id="{6470F907-D7C6-42BF-8476-CE673E1706F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DA749B-C56E-4D4D-B18E-AF4C6811ABA2}" type="datetime1">
              <a:rPr lang="en-US" smtClean="0"/>
              <a:t>12/20/2021</a:t>
            </a:fld>
            <a:endParaRPr lang="en-US"/>
          </a:p>
        </p:txBody>
      </p:sp>
      <p:sp>
        <p:nvSpPr>
          <p:cNvPr id="5" name="Footer Placeholder 4"/>
          <p:cNvSpPr>
            <a:spLocks noGrp="1"/>
          </p:cNvSpPr>
          <p:nvPr>
            <p:ph type="ftr" sz="quarter" idx="11"/>
          </p:nvPr>
        </p:nvSpPr>
        <p:spPr/>
        <p:txBody>
          <a:bodyPr/>
          <a:lstStyle/>
          <a:p>
            <a:r>
              <a:rPr lang="fa-IR" smtClean="0"/>
              <a:t>از 29</a:t>
            </a:r>
            <a:endParaRPr lang="en-US"/>
          </a:p>
        </p:txBody>
      </p:sp>
      <p:sp>
        <p:nvSpPr>
          <p:cNvPr id="6" name="Slide Number Placeholder 5"/>
          <p:cNvSpPr>
            <a:spLocks noGrp="1"/>
          </p:cNvSpPr>
          <p:nvPr>
            <p:ph type="sldNum" sz="quarter" idx="12"/>
          </p:nvPr>
        </p:nvSpPr>
        <p:spPr/>
        <p:txBody>
          <a:bodyPr/>
          <a:lstStyle/>
          <a:p>
            <a:fld id="{6470F907-D7C6-42BF-8476-CE673E1706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CB48E0-9732-49C9-B546-0109A38E99F9}" type="datetime1">
              <a:rPr lang="en-US" smtClean="0"/>
              <a:t>12/20/2021</a:t>
            </a:fld>
            <a:endParaRPr lang="en-US"/>
          </a:p>
        </p:txBody>
      </p:sp>
      <p:sp>
        <p:nvSpPr>
          <p:cNvPr id="5" name="Footer Placeholder 4"/>
          <p:cNvSpPr>
            <a:spLocks noGrp="1"/>
          </p:cNvSpPr>
          <p:nvPr>
            <p:ph type="ftr" sz="quarter" idx="11"/>
          </p:nvPr>
        </p:nvSpPr>
        <p:spPr/>
        <p:txBody>
          <a:bodyPr/>
          <a:lstStyle/>
          <a:p>
            <a:r>
              <a:rPr lang="fa-IR" smtClean="0"/>
              <a:t>از 29</a:t>
            </a:r>
            <a:endParaRPr lang="en-US"/>
          </a:p>
        </p:txBody>
      </p:sp>
      <p:sp>
        <p:nvSpPr>
          <p:cNvPr id="6" name="Slide Number Placeholder 5"/>
          <p:cNvSpPr>
            <a:spLocks noGrp="1"/>
          </p:cNvSpPr>
          <p:nvPr>
            <p:ph type="sldNum" sz="quarter" idx="12"/>
          </p:nvPr>
        </p:nvSpPr>
        <p:spPr/>
        <p:txBody>
          <a:bodyPr/>
          <a:lstStyle/>
          <a:p>
            <a:fld id="{6470F907-D7C6-42BF-8476-CE673E1706F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597109-0FE5-4D3D-9AA7-AD7B0AA22959}" type="datetime1">
              <a:rPr lang="en-US" smtClean="0"/>
              <a:t>12/20/2021</a:t>
            </a:fld>
            <a:endParaRPr lang="en-US"/>
          </a:p>
        </p:txBody>
      </p:sp>
      <p:sp>
        <p:nvSpPr>
          <p:cNvPr id="5" name="Footer Placeholder 4"/>
          <p:cNvSpPr>
            <a:spLocks noGrp="1"/>
          </p:cNvSpPr>
          <p:nvPr>
            <p:ph type="ftr" sz="quarter" idx="11"/>
          </p:nvPr>
        </p:nvSpPr>
        <p:spPr/>
        <p:txBody>
          <a:bodyPr/>
          <a:lstStyle/>
          <a:p>
            <a:r>
              <a:rPr lang="fa-IR" smtClean="0"/>
              <a:t>از 29</a:t>
            </a:r>
            <a:endParaRPr lang="en-US"/>
          </a:p>
        </p:txBody>
      </p:sp>
      <p:sp>
        <p:nvSpPr>
          <p:cNvPr id="6" name="Slide Number Placeholder 5"/>
          <p:cNvSpPr>
            <a:spLocks noGrp="1"/>
          </p:cNvSpPr>
          <p:nvPr>
            <p:ph type="sldNum" sz="quarter" idx="12"/>
          </p:nvPr>
        </p:nvSpPr>
        <p:spPr/>
        <p:txBody>
          <a:bodyPr/>
          <a:lstStyle/>
          <a:p>
            <a:fld id="{6470F907-D7C6-42BF-8476-CE673E1706F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7CF198-63C2-4716-B750-D8F16B702C86}" type="datetime1">
              <a:rPr lang="en-US" smtClean="0"/>
              <a:t>12/20/2021</a:t>
            </a:fld>
            <a:endParaRPr lang="en-US"/>
          </a:p>
        </p:txBody>
      </p:sp>
      <p:sp>
        <p:nvSpPr>
          <p:cNvPr id="5" name="Footer Placeholder 4"/>
          <p:cNvSpPr>
            <a:spLocks noGrp="1"/>
          </p:cNvSpPr>
          <p:nvPr>
            <p:ph type="ftr" sz="quarter" idx="11"/>
          </p:nvPr>
        </p:nvSpPr>
        <p:spPr/>
        <p:txBody>
          <a:bodyPr/>
          <a:lstStyle/>
          <a:p>
            <a:r>
              <a:rPr lang="fa-IR" smtClean="0"/>
              <a:t>از 29</a:t>
            </a:r>
            <a:endParaRPr lang="en-US"/>
          </a:p>
        </p:txBody>
      </p:sp>
      <p:sp>
        <p:nvSpPr>
          <p:cNvPr id="6" name="Slide Number Placeholder 5"/>
          <p:cNvSpPr>
            <a:spLocks noGrp="1"/>
          </p:cNvSpPr>
          <p:nvPr>
            <p:ph type="sldNum" sz="quarter" idx="12"/>
          </p:nvPr>
        </p:nvSpPr>
        <p:spPr/>
        <p:txBody>
          <a:bodyPr/>
          <a:lstStyle/>
          <a:p>
            <a:fld id="{6470F907-D7C6-42BF-8476-CE673E1706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B906DC-7549-4F32-9EF6-BE8F2ED7C740}" type="datetime1">
              <a:rPr lang="en-US" smtClean="0"/>
              <a:t>12/20/2021</a:t>
            </a:fld>
            <a:endParaRPr lang="en-US"/>
          </a:p>
        </p:txBody>
      </p:sp>
      <p:sp>
        <p:nvSpPr>
          <p:cNvPr id="6" name="Footer Placeholder 5"/>
          <p:cNvSpPr>
            <a:spLocks noGrp="1"/>
          </p:cNvSpPr>
          <p:nvPr>
            <p:ph type="ftr" sz="quarter" idx="11"/>
          </p:nvPr>
        </p:nvSpPr>
        <p:spPr/>
        <p:txBody>
          <a:bodyPr/>
          <a:lstStyle/>
          <a:p>
            <a:r>
              <a:rPr lang="fa-IR" smtClean="0"/>
              <a:t>از 29</a:t>
            </a:r>
            <a:endParaRPr lang="en-US"/>
          </a:p>
        </p:txBody>
      </p:sp>
      <p:sp>
        <p:nvSpPr>
          <p:cNvPr id="7" name="Slide Number Placeholder 6"/>
          <p:cNvSpPr>
            <a:spLocks noGrp="1"/>
          </p:cNvSpPr>
          <p:nvPr>
            <p:ph type="sldNum" sz="quarter" idx="12"/>
          </p:nvPr>
        </p:nvSpPr>
        <p:spPr/>
        <p:txBody>
          <a:bodyPr/>
          <a:lstStyle/>
          <a:p>
            <a:fld id="{6470F907-D7C6-42BF-8476-CE673E1706F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33B17D-F2D2-4DA0-A2DF-04A11F688B40}" type="datetime1">
              <a:rPr lang="en-US" smtClean="0"/>
              <a:t>12/20/2021</a:t>
            </a:fld>
            <a:endParaRPr lang="en-US"/>
          </a:p>
        </p:txBody>
      </p:sp>
      <p:sp>
        <p:nvSpPr>
          <p:cNvPr id="8" name="Footer Placeholder 7"/>
          <p:cNvSpPr>
            <a:spLocks noGrp="1"/>
          </p:cNvSpPr>
          <p:nvPr>
            <p:ph type="ftr" sz="quarter" idx="11"/>
          </p:nvPr>
        </p:nvSpPr>
        <p:spPr/>
        <p:txBody>
          <a:bodyPr/>
          <a:lstStyle/>
          <a:p>
            <a:r>
              <a:rPr lang="fa-IR" smtClean="0"/>
              <a:t>از 29</a:t>
            </a:r>
            <a:endParaRPr lang="en-US"/>
          </a:p>
        </p:txBody>
      </p:sp>
      <p:sp>
        <p:nvSpPr>
          <p:cNvPr id="9" name="Slide Number Placeholder 8"/>
          <p:cNvSpPr>
            <a:spLocks noGrp="1"/>
          </p:cNvSpPr>
          <p:nvPr>
            <p:ph type="sldNum" sz="quarter" idx="12"/>
          </p:nvPr>
        </p:nvSpPr>
        <p:spPr/>
        <p:txBody>
          <a:bodyPr/>
          <a:lstStyle/>
          <a:p>
            <a:fld id="{6470F907-D7C6-42BF-8476-CE673E1706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FB090F-9E0D-4947-9668-5F99D29F9341}" type="datetime1">
              <a:rPr lang="en-US" smtClean="0"/>
              <a:t>12/20/2021</a:t>
            </a:fld>
            <a:endParaRPr lang="en-US"/>
          </a:p>
        </p:txBody>
      </p:sp>
      <p:sp>
        <p:nvSpPr>
          <p:cNvPr id="4" name="Footer Placeholder 3"/>
          <p:cNvSpPr>
            <a:spLocks noGrp="1"/>
          </p:cNvSpPr>
          <p:nvPr>
            <p:ph type="ftr" sz="quarter" idx="11"/>
          </p:nvPr>
        </p:nvSpPr>
        <p:spPr/>
        <p:txBody>
          <a:bodyPr/>
          <a:lstStyle/>
          <a:p>
            <a:r>
              <a:rPr lang="fa-IR" smtClean="0"/>
              <a:t>از 29</a:t>
            </a:r>
            <a:endParaRPr lang="en-US"/>
          </a:p>
        </p:txBody>
      </p:sp>
      <p:sp>
        <p:nvSpPr>
          <p:cNvPr id="5" name="Slide Number Placeholder 4"/>
          <p:cNvSpPr>
            <a:spLocks noGrp="1"/>
          </p:cNvSpPr>
          <p:nvPr>
            <p:ph type="sldNum" sz="quarter" idx="12"/>
          </p:nvPr>
        </p:nvSpPr>
        <p:spPr/>
        <p:txBody>
          <a:bodyPr/>
          <a:lstStyle/>
          <a:p>
            <a:fld id="{6470F907-D7C6-42BF-8476-CE673E1706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8F56E-26C3-47BB-90BB-2366AC6CABEA}" type="datetime1">
              <a:rPr lang="en-US" smtClean="0"/>
              <a:t>12/20/2021</a:t>
            </a:fld>
            <a:endParaRPr lang="en-US"/>
          </a:p>
        </p:txBody>
      </p:sp>
      <p:sp>
        <p:nvSpPr>
          <p:cNvPr id="3" name="Footer Placeholder 2"/>
          <p:cNvSpPr>
            <a:spLocks noGrp="1"/>
          </p:cNvSpPr>
          <p:nvPr>
            <p:ph type="ftr" sz="quarter" idx="11"/>
          </p:nvPr>
        </p:nvSpPr>
        <p:spPr/>
        <p:txBody>
          <a:bodyPr/>
          <a:lstStyle/>
          <a:p>
            <a:r>
              <a:rPr lang="fa-IR" smtClean="0"/>
              <a:t>از 29</a:t>
            </a:r>
            <a:endParaRPr lang="en-US"/>
          </a:p>
        </p:txBody>
      </p:sp>
      <p:sp>
        <p:nvSpPr>
          <p:cNvPr id="4" name="Slide Number Placeholder 3"/>
          <p:cNvSpPr>
            <a:spLocks noGrp="1"/>
          </p:cNvSpPr>
          <p:nvPr>
            <p:ph type="sldNum" sz="quarter" idx="12"/>
          </p:nvPr>
        </p:nvSpPr>
        <p:spPr/>
        <p:txBody>
          <a:bodyPr/>
          <a:lstStyle/>
          <a:p>
            <a:fld id="{6470F907-D7C6-42BF-8476-CE673E1706F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20BFB-5FA3-4D8B-B697-F755F39FD855}" type="datetime1">
              <a:rPr lang="en-US" smtClean="0"/>
              <a:t>12/20/2021</a:t>
            </a:fld>
            <a:endParaRPr lang="en-US"/>
          </a:p>
        </p:txBody>
      </p:sp>
      <p:sp>
        <p:nvSpPr>
          <p:cNvPr id="6" name="Footer Placeholder 5"/>
          <p:cNvSpPr>
            <a:spLocks noGrp="1"/>
          </p:cNvSpPr>
          <p:nvPr>
            <p:ph type="ftr" sz="quarter" idx="11"/>
          </p:nvPr>
        </p:nvSpPr>
        <p:spPr/>
        <p:txBody>
          <a:bodyPr/>
          <a:lstStyle/>
          <a:p>
            <a:r>
              <a:rPr lang="fa-IR" smtClean="0"/>
              <a:t>از 29</a:t>
            </a:r>
            <a:endParaRPr lang="en-US"/>
          </a:p>
        </p:txBody>
      </p:sp>
      <p:sp>
        <p:nvSpPr>
          <p:cNvPr id="7" name="Slide Number Placeholder 6"/>
          <p:cNvSpPr>
            <a:spLocks noGrp="1"/>
          </p:cNvSpPr>
          <p:nvPr>
            <p:ph type="sldNum" sz="quarter" idx="12"/>
          </p:nvPr>
        </p:nvSpPr>
        <p:spPr/>
        <p:txBody>
          <a:bodyPr/>
          <a:lstStyle/>
          <a:p>
            <a:fld id="{6470F907-D7C6-42BF-8476-CE673E1706F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729C2-14E9-46EA-AC6D-E9FADAE30532}" type="datetime1">
              <a:rPr lang="en-US" smtClean="0"/>
              <a:t>12/20/2021</a:t>
            </a:fld>
            <a:endParaRPr lang="en-US"/>
          </a:p>
        </p:txBody>
      </p:sp>
      <p:sp>
        <p:nvSpPr>
          <p:cNvPr id="6" name="Footer Placeholder 5"/>
          <p:cNvSpPr>
            <a:spLocks noGrp="1"/>
          </p:cNvSpPr>
          <p:nvPr>
            <p:ph type="ftr" sz="quarter" idx="11"/>
          </p:nvPr>
        </p:nvSpPr>
        <p:spPr/>
        <p:txBody>
          <a:bodyPr/>
          <a:lstStyle/>
          <a:p>
            <a:r>
              <a:rPr lang="fa-IR" smtClean="0"/>
              <a:t>از 29</a:t>
            </a:r>
            <a:endParaRPr lang="en-US"/>
          </a:p>
        </p:txBody>
      </p:sp>
      <p:sp>
        <p:nvSpPr>
          <p:cNvPr id="7" name="Slide Number Placeholder 6"/>
          <p:cNvSpPr>
            <a:spLocks noGrp="1"/>
          </p:cNvSpPr>
          <p:nvPr>
            <p:ph type="sldNum" sz="quarter" idx="12"/>
          </p:nvPr>
        </p:nvSpPr>
        <p:spPr/>
        <p:txBody>
          <a:bodyPr/>
          <a:lstStyle/>
          <a:p>
            <a:fld id="{6470F907-D7C6-42BF-8476-CE673E1706F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D0985-9E81-4CDF-9CFC-256087E369A6}" type="datetime1">
              <a:rPr lang="en-US" smtClean="0"/>
              <a:t>12/20/2021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a-IR" smtClean="0"/>
              <a:t>از 29</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0F907-D7C6-42BF-8476-CE673E1706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4.jpeg"/><Relationship Id="rId7" Type="http://schemas.openxmlformats.org/officeDocument/2006/relationships/diagramColors" Target="../diagrams/colors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5.jpeg"/><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6.jpeg"/><Relationship Id="rId7" Type="http://schemas.openxmlformats.org/officeDocument/2006/relationships/diagramColors" Target="../diagrams/colors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9.xml"/><Relationship Id="rId7" Type="http://schemas.openxmlformats.org/officeDocument/2006/relationships/image" Target="../media/image38.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1043608" cy="6858000"/>
          </a:xfrm>
          <a:prstGeom prst="rect">
            <a:avLst/>
          </a:prstGeom>
          <a:solidFill>
            <a:schemeClr val="accent5">
              <a:lumMod val="20000"/>
              <a:lumOff val="8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000.jpg"/>
          <p:cNvPicPr>
            <a:picLocks noChangeAspect="1"/>
          </p:cNvPicPr>
          <p:nvPr/>
        </p:nvPicPr>
        <p:blipFill>
          <a:blip r:embed="rId2" cstate="print"/>
          <a:stretch>
            <a:fillRect/>
          </a:stretch>
        </p:blipFill>
        <p:spPr>
          <a:xfrm>
            <a:off x="0" y="2147450"/>
            <a:ext cx="8770185" cy="2232248"/>
          </a:xfrm>
          <a:prstGeom prst="rect">
            <a:avLst/>
          </a:prstGeom>
        </p:spPr>
      </p:pic>
      <p:pic>
        <p:nvPicPr>
          <p:cNvPr id="6" name="Picture 5" descr="BNPP_LOGO2.jpg"/>
          <p:cNvPicPr>
            <a:picLocks noChangeAspect="1"/>
          </p:cNvPicPr>
          <p:nvPr/>
        </p:nvPicPr>
        <p:blipFill>
          <a:blip r:embed="rId3" cstate="print"/>
          <a:stretch>
            <a:fillRect/>
          </a:stretch>
        </p:blipFill>
        <p:spPr>
          <a:xfrm>
            <a:off x="7812360" y="130487"/>
            <a:ext cx="1162440" cy="43836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8135" y="554336"/>
            <a:ext cx="640027" cy="201152"/>
          </a:xfrm>
          <a:prstGeom prst="rect">
            <a:avLst/>
          </a:prstGeom>
          <a:ln>
            <a:noFill/>
          </a:ln>
          <a:effectLst/>
        </p:spPr>
      </p:pic>
      <p:sp>
        <p:nvSpPr>
          <p:cNvPr id="9" name="TextBox 8"/>
          <p:cNvSpPr txBox="1"/>
          <p:nvPr/>
        </p:nvSpPr>
        <p:spPr>
          <a:xfrm>
            <a:off x="762000" y="2286000"/>
            <a:ext cx="5791200" cy="1846659"/>
          </a:xfrm>
          <a:prstGeom prst="rect">
            <a:avLst/>
          </a:prstGeom>
          <a:noFill/>
        </p:spPr>
        <p:txBody>
          <a:bodyPr wrap="square" rtlCol="0">
            <a:spAutoFit/>
          </a:bodyPr>
          <a:lstStyle/>
          <a:p>
            <a:pPr lvl="0" algn="ctr" rtl="1" fontAlgn="base">
              <a:lnSpc>
                <a:spcPct val="150000"/>
              </a:lnSpc>
              <a:spcBef>
                <a:spcPct val="0"/>
              </a:spcBef>
              <a:spcAft>
                <a:spcPct val="0"/>
              </a:spcAft>
            </a:pPr>
            <a:r>
              <a:rPr lang="fa-IR" sz="2800" b="1" dirty="0" smtClean="0">
                <a:cs typeface="B Mitra" panose="00000700000000000000" pitchFamily="2" charset="-78"/>
              </a:rPr>
              <a:t>گزارش تعمیرات اساسی</a:t>
            </a:r>
            <a:endParaRPr lang="fa-IR" sz="2800" b="1" dirty="0">
              <a:cs typeface="B Mitra" panose="00000700000000000000" pitchFamily="2" charset="-78"/>
            </a:endParaRPr>
          </a:p>
          <a:p>
            <a:pPr lvl="0" algn="ctr" rtl="1" fontAlgn="base">
              <a:lnSpc>
                <a:spcPct val="150000"/>
              </a:lnSpc>
              <a:spcBef>
                <a:spcPct val="0"/>
              </a:spcBef>
              <a:spcAft>
                <a:spcPct val="0"/>
              </a:spcAft>
            </a:pPr>
            <a:r>
              <a:rPr lang="fa-IR" sz="2400" b="1" dirty="0">
                <a:cs typeface="B Mitra" panose="00000700000000000000" pitchFamily="2" charset="-78"/>
              </a:rPr>
              <a:t>واحد یکم نیروگاه اتمی بوشهر</a:t>
            </a:r>
          </a:p>
          <a:p>
            <a:pPr lvl="0" algn="ctr" rtl="1" fontAlgn="base">
              <a:lnSpc>
                <a:spcPct val="150000"/>
              </a:lnSpc>
              <a:spcBef>
                <a:spcPct val="0"/>
              </a:spcBef>
              <a:spcAft>
                <a:spcPct val="0"/>
              </a:spcAft>
            </a:pPr>
            <a:r>
              <a:rPr lang="fa-IR" sz="2400" b="1" dirty="0">
                <a:cs typeface="B Mitra" panose="00000700000000000000" pitchFamily="2" charset="-78"/>
              </a:rPr>
              <a:t>آذر ماه 1400</a:t>
            </a:r>
            <a:endParaRPr lang="en-US" sz="2400" b="1" dirty="0">
              <a:cs typeface="Titr" pitchFamily="2" charset="-78"/>
            </a:endParaRPr>
          </a:p>
        </p:txBody>
      </p:sp>
      <p:sp>
        <p:nvSpPr>
          <p:cNvPr id="2" name="Date Placeholder 1"/>
          <p:cNvSpPr>
            <a:spLocks noGrp="1"/>
          </p:cNvSpPr>
          <p:nvPr>
            <p:ph type="dt" sz="half" idx="10"/>
          </p:nvPr>
        </p:nvSpPr>
        <p:spPr/>
        <p:txBody>
          <a:bodyPr/>
          <a:lstStyle/>
          <a:p>
            <a:fld id="{E50A3BAA-9660-40E7-BDF5-BAF83D55EE64}" type="datetime1">
              <a:rPr lang="en-US" smtClean="0"/>
              <a:t>12/20/2021</a:t>
            </a:fld>
            <a:endParaRPr lang="en-US"/>
          </a:p>
        </p:txBody>
      </p:sp>
      <p:sp>
        <p:nvSpPr>
          <p:cNvPr id="3" name="Slide Number Placeholder 2"/>
          <p:cNvSpPr>
            <a:spLocks noGrp="1"/>
          </p:cNvSpPr>
          <p:nvPr>
            <p:ph type="sldNum" sz="quarter" idx="12"/>
          </p:nvPr>
        </p:nvSpPr>
        <p:spPr/>
        <p:txBody>
          <a:bodyPr/>
          <a:lstStyle/>
          <a:p>
            <a:fld id="{6470F907-D7C6-42BF-8476-CE673E1706F9}"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304800" y="228600"/>
            <a:ext cx="7673266" cy="12192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b="1" dirty="0" smtClean="0">
                <a:cs typeface="B Mitra" pitchFamily="2" charset="-78"/>
              </a:rPr>
              <a:t>نگهداری و تعمیرات پمپ های اصلی مدار اول </a:t>
            </a:r>
          </a:p>
          <a:p>
            <a:pPr marL="0" indent="0" algn="ctr" rtl="1">
              <a:lnSpc>
                <a:spcPct val="150000"/>
              </a:lnSpc>
              <a:spcBef>
                <a:spcPts val="0"/>
              </a:spcBef>
              <a:buNone/>
            </a:pPr>
            <a:r>
              <a:rPr lang="fa-IR" sz="2400" dirty="0" smtClean="0">
                <a:cs typeface="B Mitra" pitchFamily="2" charset="-78"/>
              </a:rPr>
              <a:t>تعمیر پمپ و الکتروموتور اصلی مدار اول شماره 2</a:t>
            </a:r>
            <a:endParaRPr lang="ru-RU" sz="2400" dirty="0">
              <a:latin typeface="Times New Roman" pitchFamily="18" charset="0"/>
              <a:cs typeface="Times New Roman" pitchFamily="18" charset="0"/>
            </a:endParaRPr>
          </a:p>
        </p:txBody>
      </p:sp>
      <p:pic>
        <p:nvPicPr>
          <p:cNvPr id="6" name="Picture 2" descr="C:\Users\movahedirad.BOM\Desktop\Photo\_MG_07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447800"/>
            <a:ext cx="8439912" cy="496400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70F907-D7C6-42BF-8476-CE673E1706F9}" type="slidenum">
              <a:rPr lang="en-US" smtClean="0"/>
              <a:pPr/>
              <a:t>10</a:t>
            </a:fld>
            <a:endParaRPr lang="en-US"/>
          </a:p>
        </p:txBody>
      </p:sp>
      <p:sp>
        <p:nvSpPr>
          <p:cNvPr id="5" name="Date Placeholder 4"/>
          <p:cNvSpPr>
            <a:spLocks noGrp="1"/>
          </p:cNvSpPr>
          <p:nvPr>
            <p:ph type="dt" sz="half" idx="10"/>
          </p:nvPr>
        </p:nvSpPr>
        <p:spPr/>
        <p:txBody>
          <a:bodyPr/>
          <a:lstStyle/>
          <a:p>
            <a:fld id="{8E0D14D7-B21A-4853-8862-8204A01154D4}" type="datetime1">
              <a:rPr lang="en-US" smtClean="0"/>
              <a:t>12/20/2021</a:t>
            </a:fld>
            <a:endParaRPr lang="en-US"/>
          </a:p>
        </p:txBody>
      </p:sp>
    </p:spTree>
    <p:extLst>
      <p:ext uri="{BB962C8B-B14F-4D97-AF65-F5344CB8AC3E}">
        <p14:creationId xmlns:p14="http://schemas.microsoft.com/office/powerpoint/2010/main" val="3832678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304800" y="152400"/>
            <a:ext cx="7696200" cy="11430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b="1" dirty="0" smtClean="0">
                <a:cs typeface="B Mitra" pitchFamily="2" charset="-78"/>
              </a:rPr>
              <a:t>تعمیر و رفع عیب توربو ژنراتور</a:t>
            </a:r>
          </a:p>
          <a:p>
            <a:pPr marL="0" indent="0" algn="ctr" rtl="1">
              <a:lnSpc>
                <a:spcPct val="150000"/>
              </a:lnSpc>
              <a:spcBef>
                <a:spcPts val="0"/>
              </a:spcBef>
              <a:buNone/>
            </a:pPr>
            <a:r>
              <a:rPr lang="fa-IR" sz="2400" dirty="0" smtClean="0">
                <a:cs typeface="B Mitra" pitchFamily="2" charset="-78"/>
              </a:rPr>
              <a:t>دمونتاژ روتور ژنراتور برای تعویض بخشی از شین های آن</a:t>
            </a:r>
            <a:endParaRPr lang="ru-RU" sz="2400" dirty="0">
              <a:latin typeface="Times New Roman" pitchFamily="18" charset="0"/>
              <a:cs typeface="Times New Roman" pitchFamily="18" charset="0"/>
            </a:endParaRPr>
          </a:p>
        </p:txBody>
      </p:sp>
      <p:pic>
        <p:nvPicPr>
          <p:cNvPr id="5" name="Picture 8" descr="C:\Documents and Settings\SADEGHI_A.BOM\Desktop\فعالیتهای مدیریت برق\زنراتور\DSC02863.JPG"/>
          <p:cNvPicPr>
            <a:picLocks noChangeAspect="1" noChangeArrowheads="1"/>
          </p:cNvPicPr>
          <p:nvPr/>
        </p:nvPicPr>
        <p:blipFill>
          <a:blip r:embed="rId2" cstate="print"/>
          <a:srcRect/>
          <a:stretch>
            <a:fillRect/>
          </a:stretch>
        </p:blipFill>
        <p:spPr bwMode="auto">
          <a:xfrm>
            <a:off x="304800" y="1295400"/>
            <a:ext cx="8439912" cy="5094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6470F907-D7C6-42BF-8476-CE673E1706F9}" type="slidenum">
              <a:rPr lang="en-US" smtClean="0"/>
              <a:pPr/>
              <a:t>11</a:t>
            </a:fld>
            <a:endParaRPr lang="en-US"/>
          </a:p>
        </p:txBody>
      </p:sp>
      <p:sp>
        <p:nvSpPr>
          <p:cNvPr id="6" name="Date Placeholder 5"/>
          <p:cNvSpPr>
            <a:spLocks noGrp="1"/>
          </p:cNvSpPr>
          <p:nvPr>
            <p:ph type="dt" sz="half" idx="10"/>
          </p:nvPr>
        </p:nvSpPr>
        <p:spPr/>
        <p:txBody>
          <a:bodyPr/>
          <a:lstStyle/>
          <a:p>
            <a:fld id="{1F23FA1D-2937-40B9-AF1B-30FB9C2299B7}" type="datetime1">
              <a:rPr lang="en-US" smtClean="0"/>
              <a:t>12/20/2021</a:t>
            </a:fld>
            <a:endParaRPr lang="en-US"/>
          </a:p>
        </p:txBody>
      </p:sp>
    </p:spTree>
    <p:extLst>
      <p:ext uri="{BB962C8B-B14F-4D97-AF65-F5344CB8AC3E}">
        <p14:creationId xmlns:p14="http://schemas.microsoft.com/office/powerpoint/2010/main" val="2273116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13795"/>
            <a:ext cx="8686800" cy="4201150"/>
          </a:xfrm>
          <a:prstGeom prst="rect">
            <a:avLst/>
          </a:prstGeom>
        </p:spPr>
        <p:txBody>
          <a:bodyPr wrap="square">
            <a:spAutoFit/>
          </a:bodyPr>
          <a:lstStyle/>
          <a:p>
            <a:pPr marL="342900" indent="-342900" algn="r" rtl="1">
              <a:lnSpc>
                <a:spcPct val="150000"/>
              </a:lnSpc>
              <a:spcBef>
                <a:spcPts val="300"/>
              </a:spcBef>
              <a:buFont typeface="Arial" pitchFamily="34" charset="0"/>
              <a:buChar char="•"/>
            </a:pPr>
            <a:r>
              <a:rPr lang="fa-IR" sz="2400" b="1" dirty="0">
                <a:cs typeface="B Mitra" pitchFamily="2" charset="-78"/>
              </a:rPr>
              <a:t>ساخت و نصب سپرحفاظت پرتوی جهت نصب در چاهک </a:t>
            </a:r>
            <a:r>
              <a:rPr lang="fa-IR" sz="2400" b="1" dirty="0" smtClean="0">
                <a:cs typeface="B Mitra" pitchFamily="2" charset="-78"/>
              </a:rPr>
              <a:t>راکتور؛</a:t>
            </a:r>
          </a:p>
          <a:p>
            <a:pPr marL="342900" indent="-342900" algn="r" rtl="1">
              <a:lnSpc>
                <a:spcPct val="150000"/>
              </a:lnSpc>
              <a:spcBef>
                <a:spcPts val="300"/>
              </a:spcBef>
              <a:buFont typeface="Arial" pitchFamily="34" charset="0"/>
              <a:buChar char="•"/>
            </a:pPr>
            <a:r>
              <a:rPr lang="fa-IR" sz="2400" b="1" dirty="0">
                <a:cs typeface="B Mitra" pitchFamily="2" charset="-78"/>
              </a:rPr>
              <a:t>تعمیر سطح مقطع آب بندی پمپ اصلی مدار </a:t>
            </a:r>
            <a:r>
              <a:rPr lang="fa-IR" sz="2400" b="1" dirty="0" smtClean="0">
                <a:cs typeface="B Mitra" pitchFamily="2" charset="-78"/>
              </a:rPr>
              <a:t>اول (پمپ های شماره 2و4)؛</a:t>
            </a:r>
            <a:endParaRPr lang="fa-IR" sz="2400" b="1" dirty="0">
              <a:cs typeface="B Mitra" pitchFamily="2" charset="-78"/>
            </a:endParaRPr>
          </a:p>
          <a:p>
            <a:pPr marL="342900" indent="-342900" algn="r" rtl="1">
              <a:lnSpc>
                <a:spcPct val="150000"/>
              </a:lnSpc>
              <a:spcBef>
                <a:spcPts val="300"/>
              </a:spcBef>
              <a:buFont typeface="Arial" pitchFamily="34" charset="0"/>
              <a:buChar char="•"/>
            </a:pPr>
            <a:r>
              <a:rPr lang="fa-IR" sz="2400" b="1" dirty="0" smtClean="0">
                <a:cs typeface="B Mitra" pitchFamily="2" charset="-78"/>
              </a:rPr>
              <a:t>ساخت استند </a:t>
            </a:r>
            <a:r>
              <a:rPr lang="fa-IR" sz="2400" b="1" dirty="0">
                <a:cs typeface="B Mitra" pitchFamily="2" charset="-78"/>
              </a:rPr>
              <a:t>برش </a:t>
            </a:r>
            <a:r>
              <a:rPr lang="fa-IR" sz="2400" b="1" dirty="0" smtClean="0">
                <a:cs typeface="B Mitra" pitchFamily="2" charset="-78"/>
              </a:rPr>
              <a:t>نمونه </a:t>
            </a:r>
            <a:r>
              <a:rPr lang="fa-IR" sz="2400" b="1" dirty="0">
                <a:cs typeface="B Mitra" pitchFamily="2" charset="-78"/>
              </a:rPr>
              <a:t>های </a:t>
            </a:r>
            <a:r>
              <a:rPr lang="fa-IR" sz="2400" b="1" dirty="0" smtClean="0">
                <a:cs typeface="B Mitra" pitchFamily="2" charset="-78"/>
              </a:rPr>
              <a:t>شاهد؛</a:t>
            </a:r>
            <a:endParaRPr lang="ru-RU" sz="2400" b="1" dirty="0">
              <a:cs typeface="B Mitra" pitchFamily="2" charset="-78"/>
            </a:endParaRPr>
          </a:p>
          <a:p>
            <a:pPr marL="342900" indent="-342900" algn="r" rtl="1">
              <a:lnSpc>
                <a:spcPct val="150000"/>
              </a:lnSpc>
              <a:spcBef>
                <a:spcPts val="300"/>
              </a:spcBef>
              <a:buFont typeface="Arial" pitchFamily="34" charset="0"/>
              <a:buChar char="•"/>
            </a:pPr>
            <a:r>
              <a:rPr lang="fa-IR" sz="2400" b="1" dirty="0" smtClean="0">
                <a:cs typeface="B Mitra" pitchFamily="2" charset="-78"/>
              </a:rPr>
              <a:t>برش و خروج </a:t>
            </a:r>
            <a:r>
              <a:rPr lang="fa-IR" sz="2400" b="1" dirty="0">
                <a:cs typeface="B Mitra" pitchFamily="2" charset="-78"/>
              </a:rPr>
              <a:t>نمونه های شاهد پوسته راکتور واحد یکم نیروگاه اتمی </a:t>
            </a:r>
            <a:r>
              <a:rPr lang="fa-IR" sz="2400" b="1" dirty="0" smtClean="0">
                <a:cs typeface="B Mitra" pitchFamily="2" charset="-78"/>
              </a:rPr>
              <a:t>بوشهر؛</a:t>
            </a:r>
            <a:endParaRPr lang="fa-IR" sz="2400" b="1" dirty="0">
              <a:cs typeface="B Mitra" pitchFamily="2" charset="-78"/>
            </a:endParaRPr>
          </a:p>
          <a:p>
            <a:pPr marL="342900" indent="-342900" algn="r" rtl="1">
              <a:lnSpc>
                <a:spcPct val="150000"/>
              </a:lnSpc>
              <a:spcBef>
                <a:spcPts val="300"/>
              </a:spcBef>
              <a:buFont typeface="Arial" pitchFamily="34" charset="0"/>
              <a:buChar char="•"/>
            </a:pPr>
            <a:r>
              <a:rPr lang="fa-IR" sz="2400" b="1" dirty="0" smtClean="0">
                <a:cs typeface="B Mitra" pitchFamily="2" charset="-78"/>
              </a:rPr>
              <a:t>تست و استفاده از سیستم </a:t>
            </a:r>
            <a:r>
              <a:rPr lang="fa-IR" sz="2400" b="1" dirty="0">
                <a:cs typeface="B Mitra" pitchFamily="2" charset="-78"/>
              </a:rPr>
              <a:t>سیپینگ بر روی ماشین تعویض </a:t>
            </a:r>
            <a:r>
              <a:rPr lang="fa-IR" sz="2400" b="1" dirty="0" smtClean="0">
                <a:cs typeface="B Mitra" pitchFamily="2" charset="-78"/>
              </a:rPr>
              <a:t>سوخت؛</a:t>
            </a:r>
            <a:endParaRPr lang="fa-IR" sz="2400" b="1" dirty="0">
              <a:cs typeface="B Mitra" pitchFamily="2" charset="-78"/>
            </a:endParaRPr>
          </a:p>
          <a:p>
            <a:pPr marL="342900" indent="-342900" algn="r" rtl="1">
              <a:lnSpc>
                <a:spcPct val="150000"/>
              </a:lnSpc>
              <a:spcBef>
                <a:spcPts val="300"/>
              </a:spcBef>
              <a:buFont typeface="Arial" pitchFamily="34" charset="0"/>
              <a:buChar char="•"/>
            </a:pPr>
            <a:r>
              <a:rPr lang="fa-IR" sz="2400" b="1" dirty="0">
                <a:cs typeface="B Mitra" pitchFamily="2" charset="-78"/>
              </a:rPr>
              <a:t>تست ادي كارنت </a:t>
            </a:r>
            <a:r>
              <a:rPr lang="fa-IR" sz="2400" b="1" dirty="0" smtClean="0">
                <a:cs typeface="B Mitra" pitchFamily="2" charset="-78"/>
              </a:rPr>
              <a:t>لوله </a:t>
            </a:r>
            <a:r>
              <a:rPr lang="fa-IR" sz="2400" b="1" dirty="0">
                <a:cs typeface="B Mitra" pitchFamily="2" charset="-78"/>
              </a:rPr>
              <a:t>هاي مولد بخار شماره 1 با دستگاه </a:t>
            </a:r>
            <a:r>
              <a:rPr lang="fa-IR" sz="2400" b="1" dirty="0" smtClean="0">
                <a:cs typeface="B Mitra" pitchFamily="2" charset="-78"/>
              </a:rPr>
              <a:t>جدید؛</a:t>
            </a:r>
          </a:p>
          <a:p>
            <a:pPr marL="342900" indent="-342900" algn="r" rtl="1">
              <a:lnSpc>
                <a:spcPct val="150000"/>
              </a:lnSpc>
              <a:spcBef>
                <a:spcPts val="300"/>
              </a:spcBef>
              <a:buFont typeface="Arial" pitchFamily="34" charset="0"/>
              <a:buChar char="•"/>
            </a:pPr>
            <a:r>
              <a:rPr lang="fa-IR" sz="2400" b="1" dirty="0" smtClean="0">
                <a:cs typeface="B Mitra" pitchFamily="2" charset="-78"/>
              </a:rPr>
              <a:t>بهسازی سازه ساختمان پمپ خانه ساحلی؛ </a:t>
            </a:r>
            <a:endParaRPr lang="fa-IR" sz="2400" b="1" dirty="0">
              <a:cs typeface="B Mitra" pitchFamily="2" charset="-78"/>
            </a:endParaRPr>
          </a:p>
        </p:txBody>
      </p:sp>
      <p:sp>
        <p:nvSpPr>
          <p:cNvPr id="4" name="Content Placeholder 4"/>
          <p:cNvSpPr txBox="1">
            <a:spLocks/>
          </p:cNvSpPr>
          <p:nvPr/>
        </p:nvSpPr>
        <p:spPr>
          <a:xfrm>
            <a:off x="228600" y="419100"/>
            <a:ext cx="7823791" cy="6477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lnSpc>
                <a:spcPct val="150000"/>
              </a:lnSpc>
              <a:spcBef>
                <a:spcPts val="300"/>
              </a:spcBef>
              <a:buNone/>
            </a:pPr>
            <a:r>
              <a:rPr lang="fa-IR" sz="2000" b="1" dirty="0" smtClean="0">
                <a:cs typeface="B Mitra" pitchFamily="2" charset="-78"/>
              </a:rPr>
              <a:t>برخی از فعالیتهای مهمی که برای اولین بار </a:t>
            </a:r>
            <a:r>
              <a:rPr lang="fa-IR" sz="2000" b="1" dirty="0">
                <a:cs typeface="B Mitra" pitchFamily="2" charset="-78"/>
              </a:rPr>
              <a:t>در نیروگاه در </a:t>
            </a:r>
            <a:r>
              <a:rPr lang="fa-IR" sz="2000" b="1" dirty="0" smtClean="0">
                <a:cs typeface="B Mitra" pitchFamily="2" charset="-78"/>
              </a:rPr>
              <a:t>تعمیرات جاری انجام شده است </a:t>
            </a:r>
            <a:endParaRPr lang="ru-RU" sz="2000" b="1"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6470F907-D7C6-42BF-8476-CE673E1706F9}" type="slidenum">
              <a:rPr lang="en-US" smtClean="0"/>
              <a:pPr/>
              <a:t>12</a:t>
            </a:fld>
            <a:endParaRPr lang="en-US"/>
          </a:p>
        </p:txBody>
      </p:sp>
      <p:sp>
        <p:nvSpPr>
          <p:cNvPr id="5" name="Date Placeholder 4"/>
          <p:cNvSpPr>
            <a:spLocks noGrp="1"/>
          </p:cNvSpPr>
          <p:nvPr>
            <p:ph type="dt" sz="half" idx="10"/>
          </p:nvPr>
        </p:nvSpPr>
        <p:spPr/>
        <p:txBody>
          <a:bodyPr/>
          <a:lstStyle/>
          <a:p>
            <a:fld id="{7AF3979C-5957-4EA5-8BDC-40C553A95218}" type="datetime1">
              <a:rPr lang="en-US" smtClean="0"/>
              <a:t>12/20/2021</a:t>
            </a:fld>
            <a:endParaRPr lang="en-US"/>
          </a:p>
        </p:txBody>
      </p:sp>
    </p:spTree>
    <p:extLst>
      <p:ext uri="{BB962C8B-B14F-4D97-AF65-F5344CB8AC3E}">
        <p14:creationId xmlns:p14="http://schemas.microsoft.com/office/powerpoint/2010/main" val="2455500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274638"/>
            <a:ext cx="8229600" cy="5668962"/>
          </a:xfrm>
        </p:spPr>
        <p:txBody>
          <a:bodyPr>
            <a:normAutofit/>
          </a:bodyPr>
          <a:lstStyle/>
          <a:p>
            <a:pPr algn="r" rtl="1"/>
            <a:r>
              <a:rPr lang="fa-IR" sz="2400" dirty="0">
                <a:cs typeface="B Mitra" pitchFamily="2" charset="-78"/>
              </a:rPr>
              <a:t>مهمترين فعاليت هاي انجام شده در تعميرات اين دوره در واحدهاي راكتور و توربين نيروگاه عبارت است از:</a:t>
            </a:r>
            <a:br>
              <a:rPr lang="fa-IR" sz="2400" dirty="0">
                <a:cs typeface="B Mitra" pitchFamily="2" charset="-78"/>
              </a:rPr>
            </a:br>
            <a:r>
              <a:rPr lang="fa-IR" sz="2400" dirty="0">
                <a:cs typeface="B Mitra" pitchFamily="2" charset="-78"/>
              </a:rPr>
              <a:t>تخليه كامل قلب راكتور، بازرسي و انتقال 163 عدد كاست سوخت به استخر سوخت؛</a:t>
            </a:r>
            <a:br>
              <a:rPr lang="fa-IR" sz="2400" dirty="0">
                <a:cs typeface="B Mitra" pitchFamily="2" charset="-78"/>
              </a:rPr>
            </a:br>
            <a:r>
              <a:rPr lang="fa-IR" sz="2400" dirty="0">
                <a:cs typeface="B Mitra" pitchFamily="2" charset="-78"/>
              </a:rPr>
              <a:t>بازرسي پوسته راكتور و بازرسي داخلي مولد بخار شماره 1؛</a:t>
            </a:r>
            <a:br>
              <a:rPr lang="fa-IR" sz="2400" dirty="0">
                <a:cs typeface="B Mitra" pitchFamily="2" charset="-78"/>
              </a:rPr>
            </a:br>
            <a:r>
              <a:rPr lang="fa-IR" sz="2400" dirty="0">
                <a:cs typeface="B Mitra" pitchFamily="2" charset="-78"/>
              </a:rPr>
              <a:t>تست استحكام ساختمان راكتور( كره فلزي)- اين تست مطابق مدارك بهره برداري هر 10 سال يكبار انجام مي شود؛</a:t>
            </a:r>
            <a:br>
              <a:rPr lang="fa-IR" sz="2400" dirty="0">
                <a:cs typeface="B Mitra" pitchFamily="2" charset="-78"/>
              </a:rPr>
            </a:br>
            <a:r>
              <a:rPr lang="fa-IR" sz="2400" dirty="0">
                <a:cs typeface="B Mitra" pitchFamily="2" charset="-78"/>
              </a:rPr>
              <a:t>تعمير اساسي پمپ شماره 3 پمپخانه ساحلی نيروگاه ( </a:t>
            </a:r>
            <a:r>
              <a:rPr lang="en-US" sz="2400" dirty="0">
                <a:cs typeface="B Mitra" pitchFamily="2" charset="-78"/>
              </a:rPr>
              <a:t>VC30</a:t>
            </a:r>
            <a:r>
              <a:rPr lang="fa-IR" sz="2400" dirty="0">
                <a:cs typeface="B Mitra" pitchFamily="2" charset="-78"/>
              </a:rPr>
              <a:t>)، تعميرات اساسي پمپ اصلي شماره 3 ( </a:t>
            </a:r>
            <a:r>
              <a:rPr lang="en-US" sz="2400" dirty="0">
                <a:cs typeface="B Mitra" pitchFamily="2" charset="-78"/>
              </a:rPr>
              <a:t>RL32</a:t>
            </a:r>
            <a:r>
              <a:rPr lang="fa-IR" sz="2400" dirty="0">
                <a:cs typeface="B Mitra" pitchFamily="2" charset="-78"/>
              </a:rPr>
              <a:t>) و پمپ كمكي شماره 2 ( </a:t>
            </a:r>
            <a:r>
              <a:rPr lang="en-US" sz="2400" dirty="0">
                <a:cs typeface="B Mitra" pitchFamily="2" charset="-78"/>
              </a:rPr>
              <a:t>RR22</a:t>
            </a:r>
            <a:r>
              <a:rPr lang="fa-IR" sz="2400" dirty="0">
                <a:cs typeface="B Mitra" pitchFamily="2" charset="-78"/>
              </a:rPr>
              <a:t>) تغذيه مولدهاي بخار، تعميرات اساسي پمپ شماره 1 آب كندانسر( </a:t>
            </a:r>
            <a:r>
              <a:rPr lang="en-US" sz="2400" dirty="0">
                <a:cs typeface="B Mitra" pitchFamily="2" charset="-78"/>
              </a:rPr>
              <a:t>RM11</a:t>
            </a:r>
            <a:r>
              <a:rPr lang="fa-IR" sz="2400" dirty="0">
                <a:cs typeface="B Mitra" pitchFamily="2" charset="-78"/>
              </a:rPr>
              <a:t>)؛</a:t>
            </a:r>
            <a:br>
              <a:rPr lang="fa-IR" sz="2400" dirty="0">
                <a:cs typeface="B Mitra" pitchFamily="2" charset="-78"/>
              </a:rPr>
            </a:br>
            <a:r>
              <a:rPr lang="fa-IR" sz="2400" dirty="0">
                <a:cs typeface="B Mitra" pitchFamily="2" charset="-78"/>
              </a:rPr>
              <a:t>تعميرات ساختماني پمپخانه ساحلی نيروگاه.</a:t>
            </a:r>
            <a:r>
              <a:rPr lang="en-US" sz="2400" dirty="0">
                <a:cs typeface="B Mitra" pitchFamily="2" charset="-78"/>
              </a:rPr>
              <a:t/>
            </a:r>
            <a:br>
              <a:rPr lang="en-US" sz="2400" dirty="0">
                <a:cs typeface="B Mitra" pitchFamily="2" charset="-78"/>
              </a:rPr>
            </a:br>
            <a:endParaRPr lang="fa-IR" sz="2400" dirty="0"/>
          </a:p>
        </p:txBody>
      </p:sp>
      <p:sp>
        <p:nvSpPr>
          <p:cNvPr id="3" name="Date Placeholder 2"/>
          <p:cNvSpPr>
            <a:spLocks noGrp="1"/>
          </p:cNvSpPr>
          <p:nvPr>
            <p:ph type="dt" sz="half" idx="10"/>
          </p:nvPr>
        </p:nvSpPr>
        <p:spPr/>
        <p:txBody>
          <a:bodyPr/>
          <a:lstStyle/>
          <a:p>
            <a:fld id="{C2FB090F-9E0D-4947-9668-5F99D29F9341}" type="datetime1">
              <a:rPr lang="en-US" smtClean="0"/>
              <a:t>12/20/2021</a:t>
            </a:fld>
            <a:endParaRPr lang="en-US"/>
          </a:p>
        </p:txBody>
      </p:sp>
      <p:sp>
        <p:nvSpPr>
          <p:cNvPr id="4" name="Slide Number Placeholder 3"/>
          <p:cNvSpPr>
            <a:spLocks noGrp="1"/>
          </p:cNvSpPr>
          <p:nvPr>
            <p:ph type="sldNum" sz="quarter" idx="12"/>
          </p:nvPr>
        </p:nvSpPr>
        <p:spPr/>
        <p:txBody>
          <a:bodyPr/>
          <a:lstStyle/>
          <a:p>
            <a:fld id="{6470F907-D7C6-42BF-8476-CE673E1706F9}" type="slidenum">
              <a:rPr lang="en-US" smtClean="0"/>
              <a:pPr/>
              <a:t>13</a:t>
            </a:fld>
            <a:endParaRPr lang="en-US"/>
          </a:p>
        </p:txBody>
      </p:sp>
    </p:spTree>
    <p:extLst>
      <p:ext uri="{BB962C8B-B14F-4D97-AF65-F5344CB8AC3E}">
        <p14:creationId xmlns:p14="http://schemas.microsoft.com/office/powerpoint/2010/main" val="3081410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13795"/>
            <a:ext cx="8763000" cy="4716676"/>
          </a:xfrm>
          <a:prstGeom prst="rect">
            <a:avLst/>
          </a:prstGeom>
        </p:spPr>
        <p:txBody>
          <a:bodyPr wrap="square">
            <a:spAutoFit/>
          </a:bodyPr>
          <a:lstStyle/>
          <a:p>
            <a:pPr marL="342900" indent="-342900" algn="r" rtl="1">
              <a:lnSpc>
                <a:spcPct val="150000"/>
              </a:lnSpc>
              <a:spcBef>
                <a:spcPts val="300"/>
              </a:spcBef>
              <a:buFont typeface="Arial" pitchFamily="34" charset="0"/>
              <a:buChar char="•"/>
            </a:pPr>
            <a:r>
              <a:rPr lang="fa-IR" sz="2400" b="1" dirty="0" smtClean="0">
                <a:cs typeface="B Mitra" pitchFamily="2" charset="-78"/>
              </a:rPr>
              <a:t>تعمیر ، بازرسی ، رفع عیوب و تست چهار کانال ایمنی</a:t>
            </a:r>
          </a:p>
          <a:p>
            <a:pPr marL="342900" indent="-342900" algn="r" rtl="1">
              <a:lnSpc>
                <a:spcPct val="150000"/>
              </a:lnSpc>
              <a:spcBef>
                <a:spcPts val="300"/>
              </a:spcBef>
              <a:buFont typeface="Arial" pitchFamily="34" charset="0"/>
              <a:buChar char="•"/>
            </a:pPr>
            <a:r>
              <a:rPr lang="fa-IR" sz="2400" b="1" dirty="0" smtClean="0">
                <a:cs typeface="B Mitra" pitchFamily="2" charset="-78"/>
              </a:rPr>
              <a:t>انجام فعالیت های نگهداری و تعمیرات  بر روی نزدیک به 4000 تجهیز</a:t>
            </a:r>
          </a:p>
          <a:p>
            <a:pPr marL="342900" indent="-342900" algn="r" rtl="1">
              <a:lnSpc>
                <a:spcPct val="150000"/>
              </a:lnSpc>
              <a:spcBef>
                <a:spcPts val="300"/>
              </a:spcBef>
              <a:buFont typeface="Arial" pitchFamily="34" charset="0"/>
              <a:buChar char="•"/>
            </a:pPr>
            <a:r>
              <a:rPr lang="fa-IR" sz="2400" b="1" dirty="0" smtClean="0">
                <a:cs typeface="B Mitra" pitchFamily="2" charset="-78"/>
              </a:rPr>
              <a:t>انجام بازرسی های فنی و تست های هیدرولیک دوره ای طبق الزامات </a:t>
            </a:r>
          </a:p>
          <a:p>
            <a:pPr marL="342900" indent="-342900" algn="r" rtl="1">
              <a:lnSpc>
                <a:spcPct val="150000"/>
              </a:lnSpc>
              <a:spcBef>
                <a:spcPts val="300"/>
              </a:spcBef>
              <a:buFont typeface="Arial" pitchFamily="34" charset="0"/>
              <a:buChar char="•"/>
            </a:pPr>
            <a:r>
              <a:rPr lang="fa-IR" sz="2400" b="1" dirty="0" smtClean="0">
                <a:cs typeface="B Mitra" pitchFamily="2" charset="-78"/>
              </a:rPr>
              <a:t>انجام کالیبراسیون نزدیک به 3000 سنسور و کانال اندازه گیری</a:t>
            </a:r>
          </a:p>
          <a:p>
            <a:pPr marL="342900" indent="-342900" algn="r" rtl="1">
              <a:lnSpc>
                <a:spcPct val="150000"/>
              </a:lnSpc>
              <a:spcBef>
                <a:spcPts val="300"/>
              </a:spcBef>
              <a:buFont typeface="Arial" pitchFamily="34" charset="0"/>
              <a:buChar char="•"/>
            </a:pPr>
            <a:r>
              <a:rPr lang="fa-IR" sz="2400" b="1" dirty="0" smtClean="0">
                <a:cs typeface="B Mitra" pitchFamily="2" charset="-78"/>
              </a:rPr>
              <a:t>انجام مرمت و بازسازی بخش عمده ای از ساختمان پمپ خانه ساحلی نیروگاه توسط شرکتهای ایرانی</a:t>
            </a:r>
          </a:p>
          <a:p>
            <a:pPr marL="342900" indent="-342900" algn="r" rtl="1">
              <a:lnSpc>
                <a:spcPct val="150000"/>
              </a:lnSpc>
              <a:spcBef>
                <a:spcPts val="300"/>
              </a:spcBef>
              <a:buFont typeface="Arial" pitchFamily="34" charset="0"/>
              <a:buChar char="•"/>
            </a:pPr>
            <a:r>
              <a:rPr lang="fa-IR" sz="2400" b="1" dirty="0">
                <a:cs typeface="B Mitra" pitchFamily="2" charset="-78"/>
              </a:rPr>
              <a:t>تست استحكام ساختمان </a:t>
            </a:r>
            <a:r>
              <a:rPr lang="fa-IR" sz="2400" b="1" dirty="0" smtClean="0">
                <a:cs typeface="B Mitra" pitchFamily="2" charset="-78"/>
              </a:rPr>
              <a:t>راكتور- </a:t>
            </a:r>
            <a:r>
              <a:rPr lang="fa-IR" sz="2400" b="1" dirty="0">
                <a:cs typeface="B Mitra" pitchFamily="2" charset="-78"/>
              </a:rPr>
              <a:t>كره </a:t>
            </a:r>
            <a:r>
              <a:rPr lang="fa-IR" sz="2400" b="1" dirty="0" smtClean="0">
                <a:cs typeface="B Mitra" pitchFamily="2" charset="-78"/>
              </a:rPr>
              <a:t>فلزي ( </a:t>
            </a:r>
            <a:r>
              <a:rPr lang="fa-IR" sz="2400" dirty="0">
                <a:cs typeface="B Mitra" pitchFamily="2" charset="-78"/>
              </a:rPr>
              <a:t>ا</a:t>
            </a:r>
            <a:r>
              <a:rPr lang="fa-IR" dirty="0">
                <a:cs typeface="B Mitra" pitchFamily="2" charset="-78"/>
              </a:rPr>
              <a:t>ين تست مطابق مدارك بهره برداري هر 10 سال يكبار انجام مي </a:t>
            </a:r>
            <a:r>
              <a:rPr lang="fa-IR" dirty="0" smtClean="0">
                <a:cs typeface="B Mitra" pitchFamily="2" charset="-78"/>
              </a:rPr>
              <a:t>شود</a:t>
            </a:r>
            <a:r>
              <a:rPr lang="fa-IR" dirty="0">
                <a:cs typeface="B Mitra" pitchFamily="2" charset="-78"/>
              </a:rPr>
              <a:t>)</a:t>
            </a:r>
            <a:endParaRPr lang="fa-IR" sz="2400" dirty="0">
              <a:cs typeface="B Mitra" pitchFamily="2" charset="-78"/>
            </a:endParaRPr>
          </a:p>
        </p:txBody>
      </p:sp>
      <p:sp>
        <p:nvSpPr>
          <p:cNvPr id="4" name="Content Placeholder 4"/>
          <p:cNvSpPr txBox="1">
            <a:spLocks/>
          </p:cNvSpPr>
          <p:nvPr/>
        </p:nvSpPr>
        <p:spPr>
          <a:xfrm>
            <a:off x="258192" y="304800"/>
            <a:ext cx="7823791" cy="6477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b="1" dirty="0" smtClean="0">
                <a:cs typeface="B Mitra" pitchFamily="2" charset="-78"/>
              </a:rPr>
              <a:t>اهم فعالیت های دیگر</a:t>
            </a:r>
            <a:endParaRPr lang="ru-RU" sz="2400" b="1"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6470F907-D7C6-42BF-8476-CE673E1706F9}" type="slidenum">
              <a:rPr lang="en-US" smtClean="0"/>
              <a:pPr/>
              <a:t>14</a:t>
            </a:fld>
            <a:endParaRPr lang="en-US"/>
          </a:p>
        </p:txBody>
      </p:sp>
      <p:sp>
        <p:nvSpPr>
          <p:cNvPr id="5" name="Date Placeholder 4"/>
          <p:cNvSpPr>
            <a:spLocks noGrp="1"/>
          </p:cNvSpPr>
          <p:nvPr>
            <p:ph type="dt" sz="half" idx="10"/>
          </p:nvPr>
        </p:nvSpPr>
        <p:spPr/>
        <p:txBody>
          <a:bodyPr/>
          <a:lstStyle/>
          <a:p>
            <a:fld id="{7AF3979C-5957-4EA5-8BDC-40C553A95218}" type="datetime1">
              <a:rPr lang="en-US" smtClean="0"/>
              <a:t>12/20/2021</a:t>
            </a:fld>
            <a:endParaRPr lang="en-US"/>
          </a:p>
        </p:txBody>
      </p:sp>
    </p:spTree>
    <p:extLst>
      <p:ext uri="{BB962C8B-B14F-4D97-AF65-F5344CB8AC3E}">
        <p14:creationId xmlns:p14="http://schemas.microsoft.com/office/powerpoint/2010/main" val="2240939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13795"/>
            <a:ext cx="8686800" cy="3477875"/>
          </a:xfrm>
          <a:prstGeom prst="rect">
            <a:avLst/>
          </a:prstGeom>
        </p:spPr>
        <p:txBody>
          <a:bodyPr wrap="square">
            <a:spAutoFit/>
          </a:bodyPr>
          <a:lstStyle/>
          <a:p>
            <a:pPr lvl="0" algn="just" rtl="1"/>
            <a:r>
              <a:rPr lang="fa-IR" sz="2000" b="1" dirty="0">
                <a:cs typeface="B Mitra" pitchFamily="2" charset="-78"/>
              </a:rPr>
              <a:t>به جهت انجام برخی بازدید ها و تست </a:t>
            </a:r>
            <a:r>
              <a:rPr lang="fa-IR" sz="2000" b="1" dirty="0" smtClean="0">
                <a:cs typeface="B Mitra" pitchFamily="2" charset="-78"/>
              </a:rPr>
              <a:t>ها و همچنین برش نمونه های شاهد، </a:t>
            </a:r>
            <a:r>
              <a:rPr lang="fa-IR" sz="2000" b="1" dirty="0">
                <a:cs typeface="B Mitra" pitchFamily="2" charset="-78"/>
              </a:rPr>
              <a:t>در زمان توقف واحد جهت تعمیرات اساسی  پوسته داخلی راکتور می باید از داخل راکتور خارج شود که </a:t>
            </a:r>
            <a:r>
              <a:rPr lang="fa-IR" sz="2000" b="1" dirty="0" smtClean="0">
                <a:cs typeface="B Mitra" pitchFamily="2" charset="-78"/>
              </a:rPr>
              <a:t>دارای آلودگی زیاد پرتوی میباشد و لازم </a:t>
            </a:r>
            <a:r>
              <a:rPr lang="fa-IR" sz="2000" b="1" dirty="0">
                <a:cs typeface="B Mitra" pitchFamily="2" charset="-78"/>
              </a:rPr>
              <a:t>است توسط این سپر حفاظتی محدود گردد. </a:t>
            </a:r>
            <a:endParaRPr lang="fa-IR" sz="2000" b="1" dirty="0" smtClean="0">
              <a:cs typeface="B Mitra" pitchFamily="2" charset="-78"/>
            </a:endParaRPr>
          </a:p>
          <a:p>
            <a:pPr lvl="0" algn="just" rtl="1"/>
            <a:r>
              <a:rPr lang="fa-IR" sz="2000" b="1" dirty="0" smtClean="0">
                <a:cs typeface="B Mitra" pitchFamily="2" charset="-78"/>
              </a:rPr>
              <a:t>با </a:t>
            </a:r>
            <a:r>
              <a:rPr lang="fa-IR" sz="2000" b="1" dirty="0">
                <a:cs typeface="B Mitra" pitchFamily="2" charset="-78"/>
              </a:rPr>
              <a:t>توجه به موفقیت استند تست نمونه های شاهد، از ابتدا تصمیم گرفته شد که طراحی آن توسط شرکت تپنا انجام شود ولی به جهت اینکه این سازه 40 تنی بطور مستقیم روی راکتور نصب می شود، لازم و ضروری بود تا تاییدات شرکت های صاحب صلاحیت طراحی روس هم گرفته شود. </a:t>
            </a:r>
            <a:endParaRPr lang="fa-IR" sz="2000" b="1" dirty="0" smtClean="0">
              <a:cs typeface="B Mitra" pitchFamily="2" charset="-78"/>
            </a:endParaRPr>
          </a:p>
          <a:p>
            <a:pPr lvl="0" algn="just" rtl="1"/>
            <a:r>
              <a:rPr lang="fa-IR" sz="2000" b="1" dirty="0" smtClean="0">
                <a:cs typeface="B Mitra" pitchFamily="2" charset="-78"/>
              </a:rPr>
              <a:t>کلیه </a:t>
            </a:r>
            <a:r>
              <a:rPr lang="fa-IR" sz="2000" b="1" dirty="0">
                <a:cs typeface="B Mitra" pitchFamily="2" charset="-78"/>
              </a:rPr>
              <a:t>محاسبات و طراحی در داخل شرکت تپنا انجام پذیرفت و طرح مذکور برای بررسی در اختیار پیمانکار قرار گرفت.</a:t>
            </a:r>
            <a:endParaRPr lang="en-US" sz="2000" b="1" dirty="0">
              <a:cs typeface="B Mitra" pitchFamily="2" charset="-78"/>
            </a:endParaRPr>
          </a:p>
          <a:p>
            <a:pPr lvl="0" algn="just" rtl="1"/>
            <a:r>
              <a:rPr lang="fa-IR" sz="2000" b="1" dirty="0">
                <a:cs typeface="B Mitra" pitchFamily="2" charset="-78"/>
              </a:rPr>
              <a:t>پس از رفع ملاحظات و کسب تاییدیه های لازم، سپر حفاظتی مذکور ساخته و جهت استفاده در تعمیرات اساسی راکتور در دومین توقف سال 2021 (پاییز 1400) به سالن مرکزی راکتور انتقال یافته </a:t>
            </a:r>
            <a:r>
              <a:rPr lang="fa-IR" sz="2000" b="1" dirty="0" smtClean="0">
                <a:cs typeface="B Mitra" pitchFamily="2" charset="-78"/>
              </a:rPr>
              <a:t>و نصب شد</a:t>
            </a:r>
          </a:p>
        </p:txBody>
      </p:sp>
      <p:sp>
        <p:nvSpPr>
          <p:cNvPr id="4" name="Content Placeholder 4"/>
          <p:cNvSpPr txBox="1">
            <a:spLocks/>
          </p:cNvSpPr>
          <p:nvPr/>
        </p:nvSpPr>
        <p:spPr>
          <a:xfrm>
            <a:off x="838200" y="419100"/>
            <a:ext cx="7214191" cy="6477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lnSpc>
                <a:spcPct val="150000"/>
              </a:lnSpc>
              <a:spcBef>
                <a:spcPts val="300"/>
              </a:spcBef>
            </a:pPr>
            <a:r>
              <a:rPr lang="fa-IR" sz="2400" dirty="0" smtClean="0">
                <a:cs typeface="B Mitra" pitchFamily="2" charset="-78"/>
              </a:rPr>
              <a:t>ساخت و نصب سپرحفاظت پرتوی جهت نصب در چاهک راکتور</a:t>
            </a:r>
            <a:endParaRPr lang="ru-RU" sz="24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6470F907-D7C6-42BF-8476-CE673E1706F9}" type="slidenum">
              <a:rPr lang="en-US" smtClean="0"/>
              <a:pPr/>
              <a:t>15</a:t>
            </a:fld>
            <a:endParaRPr lang="en-US"/>
          </a:p>
        </p:txBody>
      </p:sp>
      <p:sp>
        <p:nvSpPr>
          <p:cNvPr id="5" name="Date Placeholder 4"/>
          <p:cNvSpPr>
            <a:spLocks noGrp="1"/>
          </p:cNvSpPr>
          <p:nvPr>
            <p:ph type="dt" sz="half" idx="10"/>
          </p:nvPr>
        </p:nvSpPr>
        <p:spPr/>
        <p:txBody>
          <a:bodyPr/>
          <a:lstStyle/>
          <a:p>
            <a:fld id="{7AF3979C-5957-4EA5-8BDC-40C553A95218}" type="datetime1">
              <a:rPr lang="en-US" smtClean="0"/>
              <a:t>12/20/2021</a:t>
            </a:fld>
            <a:endParaRPr lang="en-US"/>
          </a:p>
        </p:txBody>
      </p:sp>
    </p:spTree>
    <p:extLst>
      <p:ext uri="{BB962C8B-B14F-4D97-AF65-F5344CB8AC3E}">
        <p14:creationId xmlns:p14="http://schemas.microsoft.com/office/powerpoint/2010/main" val="1141314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10600" cy="5181600"/>
          </a:xfrm>
        </p:spPr>
        <p:txBody>
          <a:bodyPr>
            <a:normAutofit fontScale="62500" lnSpcReduction="20000"/>
          </a:bodyPr>
          <a:lstStyle/>
          <a:p>
            <a:pPr algn="r" rtl="1">
              <a:lnSpc>
                <a:spcPct val="150000"/>
              </a:lnSpc>
              <a:buFont typeface="Wingdings" pitchFamily="2" charset="2"/>
              <a:buChar char="q"/>
            </a:pPr>
            <a:r>
              <a:rPr lang="fa-IR" sz="2400" dirty="0" smtClean="0">
                <a:cs typeface="B Mitra" pitchFamily="2" charset="-78"/>
              </a:rPr>
              <a:t>طراحی، ساخت، تست و بهره برداری از استند تست نمونه های شاهد؛</a:t>
            </a:r>
          </a:p>
          <a:p>
            <a:pPr algn="r" rtl="1">
              <a:lnSpc>
                <a:spcPct val="150000"/>
              </a:lnSpc>
              <a:buFont typeface="Wingdings" pitchFamily="2" charset="2"/>
              <a:buChar char="q"/>
            </a:pPr>
            <a:r>
              <a:rPr lang="fa-IR" sz="2400" dirty="0" smtClean="0">
                <a:latin typeface="Calibri"/>
                <a:ea typeface="Calibri"/>
                <a:cs typeface="B Mitra" pitchFamily="2" charset="-78"/>
              </a:rPr>
              <a:t>طراحی، ساخت، تست و نصب سپر حفاظت بیولوژیکی راکتور در سالن مرکز ساختمان </a:t>
            </a:r>
            <a:r>
              <a:rPr lang="en-US" sz="2400" dirty="0" smtClean="0">
                <a:latin typeface="Calibri"/>
                <a:ea typeface="Calibri"/>
                <a:cs typeface="B Mitra" pitchFamily="2" charset="-78"/>
              </a:rPr>
              <a:t>ZA</a:t>
            </a:r>
            <a:r>
              <a:rPr lang="fa-IR" sz="2400" dirty="0" smtClean="0">
                <a:latin typeface="Calibri"/>
                <a:ea typeface="Calibri"/>
                <a:cs typeface="B Mitra" pitchFamily="2" charset="-78"/>
              </a:rPr>
              <a:t>بصورت مشخص بین چاهک راکتور و میانی جهت کاهش دز جمعی پرسنل به میزان قابل توجه؛</a:t>
            </a:r>
          </a:p>
          <a:p>
            <a:pPr algn="r" rtl="1">
              <a:lnSpc>
                <a:spcPct val="150000"/>
              </a:lnSpc>
              <a:buFont typeface="Wingdings" pitchFamily="2" charset="2"/>
              <a:buChar char="q"/>
            </a:pPr>
            <a:r>
              <a:rPr lang="fa-IR" sz="2400" dirty="0" smtClean="0">
                <a:latin typeface="Calibri"/>
                <a:ea typeface="Calibri"/>
                <a:cs typeface="B Mitra" pitchFamily="2" charset="-78"/>
              </a:rPr>
              <a:t>طراحی، ساخت، تست و راه اندازی تجهیزات تمیزکاری کف چاهک پوسته داخلی و اصلی راکتور با هدف بیرون کشیدن اشیاء و اجسام خارجی؛</a:t>
            </a:r>
          </a:p>
          <a:p>
            <a:pPr algn="r" rtl="1">
              <a:lnSpc>
                <a:spcPct val="150000"/>
              </a:lnSpc>
              <a:buFont typeface="Wingdings" pitchFamily="2" charset="2"/>
              <a:buChar char="q"/>
            </a:pPr>
            <a:r>
              <a:rPr lang="fa-IR" sz="2400" dirty="0" smtClean="0">
                <a:latin typeface="Calibri"/>
                <a:ea typeface="Calibri"/>
                <a:cs typeface="B Mitra" pitchFamily="2" charset="-78"/>
              </a:rPr>
              <a:t>طراحی، برنامه نویسی، استقرار سیستم ابزارمندی شامل تولید نرم افزار ابزارمندی داخلی شرکت تپنا و کد گذاری بیش از 25000 هزار عدد ابزار، تجهیزات و ماشین آلات مورد نیاز برای فعالیت های تعمیراتی؛</a:t>
            </a:r>
          </a:p>
          <a:p>
            <a:pPr algn="r" rtl="1">
              <a:lnSpc>
                <a:spcPct val="150000"/>
              </a:lnSpc>
              <a:buFont typeface="Wingdings" pitchFamily="2" charset="2"/>
              <a:buChar char="q"/>
            </a:pPr>
            <a:r>
              <a:rPr lang="fa-IR" sz="2400" dirty="0" smtClean="0">
                <a:latin typeface="Calibri"/>
                <a:ea typeface="Calibri"/>
                <a:cs typeface="B Mitra" pitchFamily="2" charset="-78"/>
              </a:rPr>
              <a:t>رفع عیب خوردگی سطح آببندی فلنچ اصلی پمپ های </a:t>
            </a:r>
            <a:r>
              <a:rPr lang="en-US" sz="2400" dirty="0" smtClean="0">
                <a:latin typeface="Calibri"/>
                <a:ea typeface="Calibri"/>
                <a:cs typeface="B Mitra" pitchFamily="2" charset="-78"/>
              </a:rPr>
              <a:t>RCP</a:t>
            </a:r>
            <a:r>
              <a:rPr lang="fa-IR" sz="2400" dirty="0" smtClean="0">
                <a:latin typeface="Calibri"/>
                <a:ea typeface="Calibri"/>
                <a:cs typeface="B Mitra" pitchFamily="2" charset="-78"/>
              </a:rPr>
              <a:t> شماره 2 و4 شامل تهیه تولید دستور العمل لایه گذاری با استفاده ازمتد جوشکاری و دستورالعمل ماشین کاری و اخذ تاییدیه نظام محترم ایمنی کشور برای انجام فعالیت های جوشکاری و اخذ تاییدیه و پذیرش نهایی از سوی کارخانه سازنده و مدیریت صاحب تجهیز( علیرغم کلیه ابهامات و عدم قطعیت ها در خصوص امکان این فعالیت در شرایط کارگاهی و تعمیراتی و بدون استفاده از تجهیزات کارخانه ای با همت کلیه دست اندرکاران امر عملیات رفع عیب و تعمیرات با موفقیت به انجام رسید) ؛</a:t>
            </a:r>
          </a:p>
          <a:p>
            <a:pPr algn="r" rtl="1">
              <a:lnSpc>
                <a:spcPct val="150000"/>
              </a:lnSpc>
              <a:buFont typeface="Wingdings" pitchFamily="2" charset="2"/>
              <a:buChar char="q"/>
            </a:pPr>
            <a:r>
              <a:rPr lang="fa-IR" sz="2400" dirty="0" smtClean="0">
                <a:latin typeface="Calibri"/>
                <a:ea typeface="Calibri"/>
                <a:cs typeface="B Mitra" pitchFamily="2" charset="-78"/>
              </a:rPr>
              <a:t>طراحی( جزیی)، ساخت قطعات و المان های مورد نیاز، مونتاژ تجهیز و نصب و بهره برداری از مکانیزم فیکساتور</a:t>
            </a:r>
            <a:r>
              <a:rPr lang="ru-RU" sz="2400" dirty="0" smtClean="0">
                <a:latin typeface="Calibri"/>
                <a:ea typeface="Calibri"/>
                <a:cs typeface="B Mitra" pitchFamily="2" charset="-78"/>
              </a:rPr>
              <a:t> </a:t>
            </a:r>
            <a:r>
              <a:rPr lang="fa-IR" sz="2400" dirty="0" smtClean="0">
                <a:latin typeface="Calibri"/>
                <a:ea typeface="Calibri"/>
                <a:cs typeface="B Mitra" pitchFamily="2" charset="-78"/>
              </a:rPr>
              <a:t>ولو قطع سریع جریان </a:t>
            </a:r>
            <a:r>
              <a:rPr lang="en-US" sz="2400" dirty="0" smtClean="0">
                <a:latin typeface="Calibri"/>
                <a:ea typeface="Calibri"/>
                <a:cs typeface="B Mitra" pitchFamily="2" charset="-78"/>
              </a:rPr>
              <a:t>(</a:t>
            </a:r>
            <a:r>
              <a:rPr lang="en-US" sz="2400" dirty="0" smtClean="0"/>
              <a:t>MSI Valve-</a:t>
            </a:r>
            <a:r>
              <a:rPr lang="ru-RU" sz="2400" dirty="0" smtClean="0"/>
              <a:t>БЗОК)</a:t>
            </a:r>
            <a:r>
              <a:rPr lang="en-US" sz="2400" dirty="0" smtClean="0"/>
              <a:t> </a:t>
            </a:r>
            <a:r>
              <a:rPr lang="fa-IR" sz="2400" dirty="0" smtClean="0"/>
              <a:t>؛</a:t>
            </a:r>
            <a:endParaRPr lang="fa-IR" sz="2400" dirty="0" smtClean="0">
              <a:latin typeface="Calibri"/>
              <a:ea typeface="Calibri"/>
              <a:cs typeface="B Mitra" pitchFamily="2" charset="-78"/>
            </a:endParaRPr>
          </a:p>
          <a:p>
            <a:pPr algn="r" rtl="1">
              <a:lnSpc>
                <a:spcPct val="150000"/>
              </a:lnSpc>
              <a:buFont typeface="Wingdings" pitchFamily="2" charset="2"/>
              <a:buChar char="q"/>
            </a:pPr>
            <a:r>
              <a:rPr lang="fa-IR" sz="2400" dirty="0" smtClean="0">
                <a:latin typeface="Calibri"/>
                <a:ea typeface="Calibri"/>
                <a:cs typeface="B Mitra" pitchFamily="2" charset="-78"/>
              </a:rPr>
              <a:t>مشارکت فعال و موثر در کلیه مراحل تهیه و تنظیم اطلاعات و داده ها، ارائه مشاوره های فنی برای جذب پیمانکاران با صلاحیت داخل کشور، همراهی و نظارت و کنترل پیوسته و مستمر بر فرآیند ساخت و تولید و پذیرش فنی قطعات ساخته شده در فرآیند بومی سازی قطعات یدکی پمپ های مهم و اساسی؛</a:t>
            </a:r>
          </a:p>
          <a:p>
            <a:pPr algn="r" rtl="1">
              <a:lnSpc>
                <a:spcPct val="150000"/>
              </a:lnSpc>
              <a:buFont typeface="Wingdings" pitchFamily="2" charset="2"/>
              <a:buChar char="q"/>
            </a:pPr>
            <a:r>
              <a:rPr lang="fa-IR" sz="2400" dirty="0" smtClean="0">
                <a:latin typeface="Calibri"/>
                <a:ea typeface="Calibri"/>
                <a:cs typeface="B Mitra" pitchFamily="2" charset="-78"/>
              </a:rPr>
              <a:t>فعالیت های جانبی حوزه نگهداری و تعمیرات.</a:t>
            </a:r>
            <a:endParaRPr lang="en-US" dirty="0">
              <a:latin typeface="Calibri"/>
              <a:ea typeface="Calibri"/>
              <a:cs typeface="B Nazanin" pitchFamily="2" charset="-78"/>
            </a:endParaRPr>
          </a:p>
          <a:p>
            <a:pPr algn="r" rtl="1"/>
            <a:endParaRPr lang="fa-IR" dirty="0" smtClean="0">
              <a:cs typeface="B Nazanin" pitchFamily="2" charset="-78"/>
            </a:endParaRPr>
          </a:p>
          <a:p>
            <a:pPr algn="r" rtl="1"/>
            <a:endParaRPr lang="en-US" dirty="0">
              <a:cs typeface="B Nazanin" pitchFamily="2" charset="-78"/>
            </a:endParaRPr>
          </a:p>
        </p:txBody>
      </p:sp>
      <p:graphicFrame>
        <p:nvGraphicFramePr>
          <p:cNvPr id="4" name="Diagram 3"/>
          <p:cNvGraphicFramePr/>
          <p:nvPr>
            <p:extLst>
              <p:ext uri="{D42A27DB-BD31-4B8C-83A1-F6EECF244321}">
                <p14:modId xmlns:p14="http://schemas.microsoft.com/office/powerpoint/2010/main" val="2155057271"/>
              </p:ext>
            </p:extLst>
          </p:nvPr>
        </p:nvGraphicFramePr>
        <p:xfrm>
          <a:off x="762000" y="152400"/>
          <a:ext cx="71628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913883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382000" cy="5562599"/>
          </a:xfrm>
        </p:spPr>
        <p:txBody>
          <a:bodyPr>
            <a:noAutofit/>
          </a:bodyPr>
          <a:lstStyle/>
          <a:p>
            <a:pPr marL="0" marR="0" algn="just" rtl="1">
              <a:lnSpc>
                <a:spcPct val="115000"/>
              </a:lnSpc>
              <a:spcBef>
                <a:spcPts val="0"/>
              </a:spcBef>
              <a:spcAft>
                <a:spcPts val="1000"/>
              </a:spcAft>
            </a:pPr>
            <a:r>
              <a:rPr lang="fa-IR" sz="2200" dirty="0">
                <a:latin typeface="Calibri"/>
                <a:ea typeface="Calibri"/>
                <a:cs typeface="B Mitra" pitchFamily="2" charset="-78"/>
              </a:rPr>
              <a:t>این استند در واقع داخل راکتور را شبیه سازی می کند تا دستگاه برش نمونه های شاهد </a:t>
            </a:r>
            <a:r>
              <a:rPr lang="en-US" sz="2200" dirty="0">
                <a:latin typeface="Calibri"/>
                <a:ea typeface="Calibri"/>
                <a:cs typeface="B Mitra" pitchFamily="2" charset="-78"/>
              </a:rPr>
              <a:t>CKA5408</a:t>
            </a:r>
            <a:r>
              <a:rPr lang="fa-IR" sz="2200" dirty="0">
                <a:latin typeface="Calibri"/>
                <a:ea typeface="Calibri"/>
                <a:cs typeface="B Mitra" pitchFamily="2" charset="-78"/>
              </a:rPr>
              <a:t> روی آن قرار گرفته و از صحت عملکرد دستگاه قبل از انتقال به سالن راکتور، اطمینان حاصل شود. در ابتدا طراحی این استند خاص از طرف پیمانکار روس عنوان گردید و طی مکاتبات انجام شده درخواست 83000 یورو جهت طراحی و تهیه مدارک فنی و مبلغ 30000 یورو برای نظارت بر ساخت این استند در ایران را مطرح کردند. طی جلسات برگزار شده مقرر شد که برای کاهش هزینه ها، محاسبات و طراحی استند توسط مدیریت طراحی و مهندسی تعمیرات شرکت تپنا انجام شده و تایید مدارک و همچنین نظارت بر ساخت آن برعهده پیمانکار روس گذارده شود و به این روش 83000 یورو درمخارج نیروگاه صرفه جویی شود.</a:t>
            </a:r>
            <a:endParaRPr lang="en-US" sz="2200" dirty="0">
              <a:latin typeface="Calibri"/>
              <a:ea typeface="Calibri"/>
              <a:cs typeface="B Mitra" pitchFamily="2" charset="-78"/>
            </a:endParaRPr>
          </a:p>
          <a:p>
            <a:pPr marL="0" marR="0" algn="just" rtl="1">
              <a:lnSpc>
                <a:spcPct val="115000"/>
              </a:lnSpc>
              <a:spcBef>
                <a:spcPts val="0"/>
              </a:spcBef>
              <a:spcAft>
                <a:spcPts val="1000"/>
              </a:spcAft>
            </a:pPr>
            <a:r>
              <a:rPr lang="fa-IR" sz="2200" dirty="0">
                <a:latin typeface="Calibri"/>
                <a:ea typeface="Calibri"/>
                <a:cs typeface="B Mitra" pitchFamily="2" charset="-78"/>
              </a:rPr>
              <a:t>وزن طرح روسی 34 تن بود که یک سوم آن، </a:t>
            </a:r>
            <a:r>
              <a:rPr lang="fa-IR" sz="2200" dirty="0" smtClean="0">
                <a:latin typeface="Calibri"/>
                <a:ea typeface="Calibri"/>
                <a:cs typeface="B Mitra" pitchFamily="2" charset="-78"/>
              </a:rPr>
              <a:t>از </a:t>
            </a:r>
            <a:r>
              <a:rPr lang="fa-IR" sz="2200" dirty="0">
                <a:latin typeface="Calibri"/>
                <a:ea typeface="Calibri"/>
                <a:cs typeface="B Mitra" pitchFamily="2" charset="-78"/>
              </a:rPr>
              <a:t>فولاد ضد زنگ ساخته می شد، درصورتیکه استند طراحی شده 10 تن وزن داشته و تقریبا تمام آن با فولاد ساختمانی ساخته شد که صرفه جویی هنگفتی در خرید مواد اولیه را به دنبال </a:t>
            </a:r>
            <a:r>
              <a:rPr lang="fa-IR" sz="2200" dirty="0" smtClean="0">
                <a:latin typeface="Calibri"/>
                <a:ea typeface="Calibri"/>
                <a:cs typeface="B Mitra" pitchFamily="2" charset="-78"/>
              </a:rPr>
              <a:t>داشت. </a:t>
            </a:r>
            <a:r>
              <a:rPr lang="fa-IR" sz="2200" dirty="0">
                <a:latin typeface="Calibri"/>
                <a:ea typeface="Calibri"/>
                <a:cs typeface="B Mitra" pitchFamily="2" charset="-78"/>
              </a:rPr>
              <a:t>در مجموع بیش از 100000 یورو صرفه جویی ارزی حاصل شده است.</a:t>
            </a:r>
            <a:endParaRPr lang="en-US" sz="2200" dirty="0">
              <a:latin typeface="Calibri"/>
              <a:ea typeface="Calibri"/>
              <a:cs typeface="B Mitra" pitchFamily="2" charset="-78"/>
            </a:endParaRPr>
          </a:p>
          <a:p>
            <a:pPr marL="0" marR="0" algn="just" rtl="1">
              <a:lnSpc>
                <a:spcPct val="115000"/>
              </a:lnSpc>
              <a:spcBef>
                <a:spcPts val="0"/>
              </a:spcBef>
              <a:spcAft>
                <a:spcPts val="1000"/>
              </a:spcAft>
            </a:pPr>
            <a:r>
              <a:rPr lang="fa-IR" sz="2200" dirty="0">
                <a:latin typeface="Calibri"/>
                <a:ea typeface="Calibri"/>
                <a:cs typeface="B Mitra" pitchFamily="2" charset="-78"/>
              </a:rPr>
              <a:t>این استند در شهریور 98 توسط تیم مونتاژ شرکت تپنا ساخته شد و در آبان ماه تست برشکاری نمونه های شاهد با موفقیت روی آن انجام شد. </a:t>
            </a:r>
            <a:r>
              <a:rPr lang="fa-IR" sz="2200" dirty="0" smtClean="0">
                <a:latin typeface="Calibri"/>
                <a:ea typeface="Calibri"/>
                <a:cs typeface="B Mitra" pitchFamily="2" charset="-78"/>
              </a:rPr>
              <a:t>این استند در </a:t>
            </a:r>
            <a:r>
              <a:rPr lang="fa-IR" sz="2200" dirty="0">
                <a:latin typeface="Calibri"/>
                <a:ea typeface="Calibri"/>
                <a:cs typeface="B Mitra" pitchFamily="2" charset="-78"/>
              </a:rPr>
              <a:t>تعمیرات اساسی راکتور در دومین توقف سال 2021 (پاییز 1400) مورد استفاده قرار می گیرد.</a:t>
            </a:r>
            <a:endParaRPr lang="en-US" sz="2200" dirty="0">
              <a:latin typeface="Calibri"/>
              <a:ea typeface="Calibri"/>
              <a:cs typeface="B Mitra" pitchFamily="2" charset="-78"/>
            </a:endParaRPr>
          </a:p>
        </p:txBody>
      </p:sp>
      <p:graphicFrame>
        <p:nvGraphicFramePr>
          <p:cNvPr id="8" name="Diagram 7"/>
          <p:cNvGraphicFramePr/>
          <p:nvPr>
            <p:extLst>
              <p:ext uri="{D42A27DB-BD31-4B8C-83A1-F6EECF244321}">
                <p14:modId xmlns:p14="http://schemas.microsoft.com/office/powerpoint/2010/main" val="147251272"/>
              </p:ext>
            </p:extLst>
          </p:nvPr>
        </p:nvGraphicFramePr>
        <p:xfrm>
          <a:off x="1219200" y="24146"/>
          <a:ext cx="6476999"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4360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382000" cy="5410200"/>
          </a:xfrm>
        </p:spPr>
        <p:txBody>
          <a:bodyPr>
            <a:normAutofit fontScale="77500" lnSpcReduction="20000"/>
          </a:bodyPr>
          <a:lstStyle/>
          <a:p>
            <a:pPr algn="just" rtl="1">
              <a:lnSpc>
                <a:spcPct val="150000"/>
              </a:lnSpc>
            </a:pPr>
            <a:r>
              <a:rPr lang="fa-IR" dirty="0">
                <a:latin typeface="Calibri" panose="020F0502020204030204" pitchFamily="34" charset="0"/>
                <a:cs typeface="B Mitra" panose="00000400000000000000" pitchFamily="2" charset="-78"/>
              </a:rPr>
              <a:t>به جهت انجام برخی بازدید ها و تست ها، در </a:t>
            </a:r>
            <a:r>
              <a:rPr lang="fa-IR" dirty="0" smtClean="0">
                <a:latin typeface="Calibri" panose="020F0502020204030204" pitchFamily="34" charset="0"/>
                <a:cs typeface="B Mitra" panose="00000400000000000000" pitchFamily="2" charset="-78"/>
              </a:rPr>
              <a:t>زمان توقف واحد جهت تعمیرات اساسی  پوسته </a:t>
            </a:r>
            <a:r>
              <a:rPr lang="fa-IR" dirty="0">
                <a:latin typeface="Calibri" panose="020F0502020204030204" pitchFamily="34" charset="0"/>
                <a:cs typeface="B Mitra" panose="00000400000000000000" pitchFamily="2" charset="-78"/>
              </a:rPr>
              <a:t>داخلی راکتور می باید از داخل راکتور خارج شود که به علت آلودگی زیاد آن لازم است توسط این سپر حفاظتی محدود گردد. با توجه به موفقیت استند تست نمونه های شاهد، از ابتدا تصمیم گرفته شد که طراحی آن توسط شرکت تپنا انجام شود ولی به جهت اینکه این سازه 40 تنی بطور مستقیم روی راکتور نصب می شود، </a:t>
            </a:r>
            <a:r>
              <a:rPr lang="fa-IR" dirty="0" smtClean="0">
                <a:latin typeface="Calibri" panose="020F0502020204030204" pitchFamily="34" charset="0"/>
                <a:cs typeface="B Mitra" panose="00000400000000000000" pitchFamily="2" charset="-78"/>
              </a:rPr>
              <a:t>لازم و ضروری بود تا تاییدات </a:t>
            </a:r>
            <a:r>
              <a:rPr lang="fa-IR" dirty="0">
                <a:latin typeface="Calibri" panose="020F0502020204030204" pitchFamily="34" charset="0"/>
                <a:cs typeface="B Mitra" panose="00000400000000000000" pitchFamily="2" charset="-78"/>
              </a:rPr>
              <a:t>شرکت های صاحب صلاحیت طراحی روس هم گرفته شود. </a:t>
            </a:r>
            <a:r>
              <a:rPr lang="fa-IR" dirty="0" smtClean="0">
                <a:latin typeface="Calibri" panose="020F0502020204030204" pitchFamily="34" charset="0"/>
                <a:cs typeface="B Mitra" panose="00000400000000000000" pitchFamily="2" charset="-78"/>
              </a:rPr>
              <a:t>این </a:t>
            </a:r>
            <a:r>
              <a:rPr lang="fa-IR" dirty="0">
                <a:latin typeface="Calibri" panose="020F0502020204030204" pitchFamily="34" charset="0"/>
                <a:cs typeface="B Mitra" panose="00000400000000000000" pitchFamily="2" charset="-78"/>
              </a:rPr>
              <a:t>شرکت ها فقط برای تایید نقشه ها و محاسبات مبلغ 40000 یورو درخواست کرده </a:t>
            </a:r>
            <a:r>
              <a:rPr lang="fa-IR" dirty="0" smtClean="0">
                <a:latin typeface="Calibri" panose="020F0502020204030204" pitchFamily="34" charset="0"/>
                <a:cs typeface="B Mitra" panose="00000400000000000000" pitchFamily="2" charset="-78"/>
              </a:rPr>
              <a:t>بودند</a:t>
            </a:r>
            <a:r>
              <a:rPr lang="fa-IR" dirty="0">
                <a:latin typeface="Calibri" panose="020F0502020204030204" pitchFamily="34" charset="0"/>
                <a:cs typeface="B Mitra" panose="00000400000000000000" pitchFamily="2" charset="-78"/>
              </a:rPr>
              <a:t>. </a:t>
            </a:r>
            <a:endParaRPr lang="fa-IR" dirty="0" smtClean="0">
              <a:latin typeface="Calibri" panose="020F0502020204030204" pitchFamily="34" charset="0"/>
              <a:cs typeface="B Mitra" panose="00000400000000000000" pitchFamily="2" charset="-78"/>
            </a:endParaRPr>
          </a:p>
          <a:p>
            <a:pPr algn="just" rtl="1">
              <a:lnSpc>
                <a:spcPct val="150000"/>
              </a:lnSpc>
            </a:pPr>
            <a:r>
              <a:rPr lang="fa-IR" dirty="0" smtClean="0">
                <a:latin typeface="Calibri" panose="020F0502020204030204" pitchFamily="34" charset="0"/>
                <a:cs typeface="B Mitra" panose="00000400000000000000" pitchFamily="2" charset="-78"/>
              </a:rPr>
              <a:t>با </a:t>
            </a:r>
            <a:r>
              <a:rPr lang="fa-IR" dirty="0">
                <a:latin typeface="Calibri" panose="020F0502020204030204" pitchFamily="34" charset="0"/>
                <a:cs typeface="B Mitra" panose="00000400000000000000" pitchFamily="2" charset="-78"/>
              </a:rPr>
              <a:t>توجه به سابقه همکاری های </a:t>
            </a:r>
            <a:r>
              <a:rPr lang="fa-IR" dirty="0" smtClean="0">
                <a:latin typeface="Calibri" panose="020F0502020204030204" pitchFamily="34" charset="0"/>
                <a:cs typeface="B Mitra" panose="00000400000000000000" pitchFamily="2" charset="-78"/>
              </a:rPr>
              <a:t>گذشته و پروژه های قبلی </a:t>
            </a:r>
            <a:r>
              <a:rPr lang="fa-IR" dirty="0">
                <a:latin typeface="Calibri" panose="020F0502020204030204" pitchFamily="34" charset="0"/>
                <a:cs typeface="B Mitra" panose="00000400000000000000" pitchFamily="2" charset="-78"/>
              </a:rPr>
              <a:t>با پیمانکار هزینه طراحی حدود 110000 یورو </a:t>
            </a:r>
            <a:r>
              <a:rPr lang="fa-IR" dirty="0" smtClean="0">
                <a:latin typeface="Calibri" panose="020F0502020204030204" pitchFamily="34" charset="0"/>
                <a:cs typeface="B Mitra" panose="00000400000000000000" pitchFamily="2" charset="-78"/>
              </a:rPr>
              <a:t>برآورد گردید.</a:t>
            </a:r>
          </a:p>
          <a:p>
            <a:pPr algn="just" rtl="1">
              <a:lnSpc>
                <a:spcPct val="150000"/>
              </a:lnSpc>
            </a:pPr>
            <a:r>
              <a:rPr lang="fa-IR" dirty="0" smtClean="0">
                <a:latin typeface="Calibri" panose="020F0502020204030204" pitchFamily="34" charset="0"/>
                <a:cs typeface="B Mitra" panose="00000400000000000000" pitchFamily="2" charset="-78"/>
              </a:rPr>
              <a:t>با که </a:t>
            </a:r>
            <a:r>
              <a:rPr lang="fa-IR" dirty="0">
                <a:latin typeface="Calibri" panose="020F0502020204030204" pitchFamily="34" charset="0"/>
                <a:cs typeface="B Mitra" panose="00000400000000000000" pitchFamily="2" charset="-78"/>
              </a:rPr>
              <a:t>از هزینه های شرکت بهره برداری کاسته شده است. </a:t>
            </a:r>
            <a:r>
              <a:rPr lang="fa-IR" dirty="0" smtClean="0">
                <a:latin typeface="Calibri" panose="020F0502020204030204" pitchFamily="34" charset="0"/>
                <a:cs typeface="B Mitra" panose="00000400000000000000" pitchFamily="2" charset="-78"/>
              </a:rPr>
              <a:t>کلیه محاسبات </a:t>
            </a:r>
            <a:r>
              <a:rPr lang="fa-IR" dirty="0">
                <a:latin typeface="Calibri" panose="020F0502020204030204" pitchFamily="34" charset="0"/>
                <a:cs typeface="B Mitra" panose="00000400000000000000" pitchFamily="2" charset="-78"/>
              </a:rPr>
              <a:t>و طراحی </a:t>
            </a:r>
            <a:r>
              <a:rPr lang="fa-IR" dirty="0" smtClean="0">
                <a:latin typeface="Calibri" panose="020F0502020204030204" pitchFamily="34" charset="0"/>
                <a:cs typeface="B Mitra" panose="00000400000000000000" pitchFamily="2" charset="-78"/>
              </a:rPr>
              <a:t>در داخل شرکت تپنا انجام پذیرفت و طرح مذکور برای </a:t>
            </a:r>
            <a:r>
              <a:rPr lang="fa-IR" dirty="0">
                <a:latin typeface="Calibri" panose="020F0502020204030204" pitchFamily="34" charset="0"/>
                <a:cs typeface="B Mitra" panose="00000400000000000000" pitchFamily="2" charset="-78"/>
              </a:rPr>
              <a:t>بررسی در اختیار پیمانکار قرار </a:t>
            </a:r>
            <a:r>
              <a:rPr lang="fa-IR" dirty="0" smtClean="0">
                <a:latin typeface="Calibri" panose="020F0502020204030204" pitchFamily="34" charset="0"/>
                <a:cs typeface="B Mitra" panose="00000400000000000000" pitchFamily="2" charset="-78"/>
              </a:rPr>
              <a:t>گرفت.</a:t>
            </a:r>
          </a:p>
          <a:p>
            <a:pPr algn="just" rtl="1">
              <a:lnSpc>
                <a:spcPct val="150000"/>
              </a:lnSpc>
            </a:pPr>
            <a:r>
              <a:rPr lang="fa-IR" dirty="0" smtClean="0">
                <a:latin typeface="Calibri" panose="020F0502020204030204" pitchFamily="34" charset="0"/>
                <a:cs typeface="B Mitra" panose="00000400000000000000" pitchFamily="2" charset="-78"/>
              </a:rPr>
              <a:t>پس از رفع ملاحظات و کسب تاییدیه های لازم، سپر حفاظتی مذکور ساخته و جهت استفاده در تعمیرات اساسی راکتور در دومین توقف سال 2021 (پاییز 1400) مورد استفاده قرار می گیرد.</a:t>
            </a:r>
            <a:endParaRPr lang="en-US" dirty="0" smtClean="0">
              <a:latin typeface="Calibri" panose="020F0502020204030204" pitchFamily="34" charset="0"/>
              <a:cs typeface="B Mitra" panose="00000400000000000000" pitchFamily="2" charset="-78"/>
            </a:endParaRPr>
          </a:p>
        </p:txBody>
      </p:sp>
      <p:graphicFrame>
        <p:nvGraphicFramePr>
          <p:cNvPr id="8" name="Diagram 7"/>
          <p:cNvGraphicFramePr/>
          <p:nvPr>
            <p:extLst>
              <p:ext uri="{D42A27DB-BD31-4B8C-83A1-F6EECF244321}">
                <p14:modId xmlns:p14="http://schemas.microsoft.com/office/powerpoint/2010/main" val="2440000478"/>
              </p:ext>
            </p:extLst>
          </p:nvPr>
        </p:nvGraphicFramePr>
        <p:xfrm>
          <a:off x="1219200" y="76200"/>
          <a:ext cx="6476999"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7129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838200" y="419100"/>
            <a:ext cx="7214191" cy="6477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lnSpc>
                <a:spcPct val="150000"/>
              </a:lnSpc>
              <a:spcBef>
                <a:spcPts val="300"/>
              </a:spcBef>
            </a:pPr>
            <a:r>
              <a:rPr lang="fa-IR" sz="2400" dirty="0" smtClean="0">
                <a:cs typeface="B Mitra" pitchFamily="2" charset="-78"/>
              </a:rPr>
              <a:t>ساخت و نصب سپرحفاظت پرتوی جهت نصب در چاهک راکتور</a:t>
            </a:r>
            <a:endParaRPr lang="ru-RU" sz="24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6470F907-D7C6-42BF-8476-CE673E1706F9}" type="slidenum">
              <a:rPr lang="en-US" smtClean="0"/>
              <a:pPr/>
              <a:t>19</a:t>
            </a:fld>
            <a:endParaRPr lang="en-US"/>
          </a:p>
        </p:txBody>
      </p:sp>
      <p:sp>
        <p:nvSpPr>
          <p:cNvPr id="5" name="Date Placeholder 4"/>
          <p:cNvSpPr>
            <a:spLocks noGrp="1"/>
          </p:cNvSpPr>
          <p:nvPr>
            <p:ph type="dt" sz="half" idx="10"/>
          </p:nvPr>
        </p:nvSpPr>
        <p:spPr/>
        <p:txBody>
          <a:bodyPr/>
          <a:lstStyle/>
          <a:p>
            <a:fld id="{7AF3979C-5957-4EA5-8BDC-40C553A95218}" type="datetime1">
              <a:rPr lang="en-US" smtClean="0"/>
              <a:t>12/20/2021</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694730025"/>
              </p:ext>
            </p:extLst>
          </p:nvPr>
        </p:nvGraphicFramePr>
        <p:xfrm>
          <a:off x="1143000" y="1676400"/>
          <a:ext cx="7315200" cy="3321656"/>
        </p:xfrm>
        <a:graphic>
          <a:graphicData uri="http://schemas.openxmlformats.org/drawingml/2006/table">
            <a:tbl>
              <a:tblPr rtl="1" firstRow="1" firstCol="1" bandRow="1">
                <a:tableStyleId>{5C22544A-7EE6-4342-B048-85BDC9FD1C3A}</a:tableStyleId>
              </a:tblPr>
              <a:tblGrid>
                <a:gridCol w="2262293"/>
                <a:gridCol w="2512907"/>
                <a:gridCol w="2540000"/>
              </a:tblGrid>
              <a:tr h="797912">
                <a:tc>
                  <a:txBody>
                    <a:bodyPr/>
                    <a:lstStyle/>
                    <a:p>
                      <a:pPr marL="0" marR="0" algn="ctr" rtl="1">
                        <a:lnSpc>
                          <a:spcPct val="115000"/>
                        </a:lnSpc>
                        <a:spcBef>
                          <a:spcPts val="0"/>
                        </a:spcBef>
                        <a:spcAft>
                          <a:spcPts val="0"/>
                        </a:spcAft>
                      </a:pPr>
                      <a:r>
                        <a:rPr lang="fa-IR" sz="2000" dirty="0">
                          <a:effectLst/>
                          <a:cs typeface="B Mitra" pitchFamily="2" charset="-78"/>
                        </a:rPr>
                        <a:t>عنوان</a:t>
                      </a:r>
                      <a:endParaRPr lang="en-US" sz="2000" dirty="0">
                        <a:effectLst/>
                        <a:latin typeface="Calibri"/>
                        <a:ea typeface="Calibri"/>
                        <a:cs typeface="B Mitra" pitchFamily="2" charset="-78"/>
                      </a:endParaRPr>
                    </a:p>
                  </a:txBody>
                  <a:tcPr marL="68580" marR="68580" marT="0" marB="0"/>
                </a:tc>
                <a:tc>
                  <a:txBody>
                    <a:bodyPr/>
                    <a:lstStyle/>
                    <a:p>
                      <a:pPr marL="0" marR="0" algn="ctr" rtl="1">
                        <a:lnSpc>
                          <a:spcPct val="115000"/>
                        </a:lnSpc>
                        <a:spcBef>
                          <a:spcPts val="0"/>
                        </a:spcBef>
                        <a:spcAft>
                          <a:spcPts val="0"/>
                        </a:spcAft>
                      </a:pPr>
                      <a:r>
                        <a:rPr lang="fa-IR" sz="2000" dirty="0">
                          <a:effectLst/>
                          <a:cs typeface="B Mitra" pitchFamily="2" charset="-78"/>
                        </a:rPr>
                        <a:t>بدون حفاظ</a:t>
                      </a:r>
                      <a:endParaRPr lang="en-US" sz="2000" dirty="0">
                        <a:effectLst/>
                        <a:latin typeface="Calibri"/>
                        <a:ea typeface="Calibri"/>
                        <a:cs typeface="B Mitra" pitchFamily="2" charset="-78"/>
                      </a:endParaRPr>
                    </a:p>
                  </a:txBody>
                  <a:tcPr marL="68580" marR="68580" marT="0" marB="0"/>
                </a:tc>
                <a:tc>
                  <a:txBody>
                    <a:bodyPr/>
                    <a:lstStyle/>
                    <a:p>
                      <a:pPr marL="0" marR="0" algn="ctr" rtl="1">
                        <a:lnSpc>
                          <a:spcPct val="115000"/>
                        </a:lnSpc>
                        <a:spcBef>
                          <a:spcPts val="0"/>
                        </a:spcBef>
                        <a:spcAft>
                          <a:spcPts val="0"/>
                        </a:spcAft>
                      </a:pPr>
                      <a:r>
                        <a:rPr lang="fa-IR" sz="2000" dirty="0">
                          <a:effectLst/>
                          <a:cs typeface="B Mitra" pitchFamily="2" charset="-78"/>
                        </a:rPr>
                        <a:t>با حفاظ</a:t>
                      </a:r>
                      <a:endParaRPr lang="en-US" sz="2000" dirty="0">
                        <a:effectLst/>
                        <a:latin typeface="Calibri"/>
                        <a:ea typeface="Calibri"/>
                        <a:cs typeface="B Mitra" pitchFamily="2" charset="-78"/>
                      </a:endParaRPr>
                    </a:p>
                  </a:txBody>
                  <a:tcPr marL="68580" marR="68580" marT="0" marB="0"/>
                </a:tc>
              </a:tr>
              <a:tr h="547181">
                <a:tc>
                  <a:txBody>
                    <a:bodyPr/>
                    <a:lstStyle/>
                    <a:p>
                      <a:pPr marL="0" marR="0" algn="r" rtl="1">
                        <a:lnSpc>
                          <a:spcPct val="115000"/>
                        </a:lnSpc>
                        <a:spcBef>
                          <a:spcPts val="0"/>
                        </a:spcBef>
                        <a:spcAft>
                          <a:spcPts val="0"/>
                        </a:spcAft>
                      </a:pPr>
                      <a:r>
                        <a:rPr lang="fa-IR" sz="1800" dirty="0">
                          <a:effectLst/>
                          <a:cs typeface="B Mitra" pitchFamily="2" charset="-78"/>
                        </a:rPr>
                        <a:t>آهنگ دز بیشینه </a:t>
                      </a:r>
                      <a:endParaRPr lang="en-US" sz="1800" dirty="0">
                        <a:effectLst/>
                        <a:latin typeface="Calibri"/>
                        <a:ea typeface="Calibri"/>
                        <a:cs typeface="B Mitra" pitchFamily="2" charset="-78"/>
                      </a:endParaRPr>
                    </a:p>
                  </a:txBody>
                  <a:tcPr marL="68580" marR="68580" marT="0" marB="0"/>
                </a:tc>
                <a:tc>
                  <a:txBody>
                    <a:bodyPr/>
                    <a:lstStyle/>
                    <a:p>
                      <a:pPr marL="0" marR="0" algn="ctr" rtl="1">
                        <a:lnSpc>
                          <a:spcPct val="115000"/>
                        </a:lnSpc>
                        <a:spcBef>
                          <a:spcPts val="0"/>
                        </a:spcBef>
                        <a:spcAft>
                          <a:spcPts val="0"/>
                        </a:spcAft>
                      </a:pPr>
                      <a:r>
                        <a:rPr lang="en-US" sz="1800" dirty="0" err="1">
                          <a:effectLst/>
                          <a:cs typeface="B Mitra" pitchFamily="2" charset="-78"/>
                        </a:rPr>
                        <a:t>mSv</a:t>
                      </a:r>
                      <a:r>
                        <a:rPr lang="en-US" sz="1800" dirty="0">
                          <a:effectLst/>
                          <a:cs typeface="B Mitra" pitchFamily="2" charset="-78"/>
                        </a:rPr>
                        <a:t>/h</a:t>
                      </a:r>
                      <a:r>
                        <a:rPr lang="fa-IR" sz="1800" dirty="0">
                          <a:effectLst/>
                          <a:cs typeface="B Mitra" pitchFamily="2" charset="-78"/>
                        </a:rPr>
                        <a:t> 187 در فاصله 10سانتی‌متری از شاندور</a:t>
                      </a:r>
                      <a:endParaRPr lang="en-US" sz="1800" dirty="0">
                        <a:effectLst/>
                        <a:latin typeface="Calibri"/>
                        <a:ea typeface="Calibri"/>
                        <a:cs typeface="B Mitra" pitchFamily="2" charset="-78"/>
                      </a:endParaRPr>
                    </a:p>
                  </a:txBody>
                  <a:tcPr marL="68580" marR="68580" marT="0" marB="0"/>
                </a:tc>
                <a:tc>
                  <a:txBody>
                    <a:bodyPr/>
                    <a:lstStyle/>
                    <a:p>
                      <a:pPr marL="0" marR="0" algn="ctr" rtl="1">
                        <a:lnSpc>
                          <a:spcPct val="115000"/>
                        </a:lnSpc>
                        <a:spcBef>
                          <a:spcPts val="0"/>
                        </a:spcBef>
                        <a:spcAft>
                          <a:spcPts val="0"/>
                        </a:spcAft>
                      </a:pPr>
                      <a:r>
                        <a:rPr lang="en-US" sz="1800">
                          <a:effectLst/>
                          <a:cs typeface="B Mitra" pitchFamily="2" charset="-78"/>
                        </a:rPr>
                        <a:t>µSv/h</a:t>
                      </a:r>
                      <a:r>
                        <a:rPr lang="fa-IR" sz="1800">
                          <a:effectLst/>
                          <a:cs typeface="B Mitra" pitchFamily="2" charset="-78"/>
                        </a:rPr>
                        <a:t> 360 در فاصله 10 سانتی‌متری از سطح حفاظ</a:t>
                      </a:r>
                      <a:endParaRPr lang="en-US" sz="1800">
                        <a:effectLst/>
                        <a:latin typeface="Calibri"/>
                        <a:ea typeface="Calibri"/>
                        <a:cs typeface="B Mitra" pitchFamily="2" charset="-78"/>
                      </a:endParaRPr>
                    </a:p>
                  </a:txBody>
                  <a:tcPr marL="68580" marR="68580" marT="0" marB="0"/>
                </a:tc>
              </a:tr>
              <a:tr h="547181">
                <a:tc>
                  <a:txBody>
                    <a:bodyPr/>
                    <a:lstStyle/>
                    <a:p>
                      <a:pPr marL="0" marR="0" algn="r" rtl="1">
                        <a:lnSpc>
                          <a:spcPct val="115000"/>
                        </a:lnSpc>
                        <a:spcBef>
                          <a:spcPts val="0"/>
                        </a:spcBef>
                        <a:spcAft>
                          <a:spcPts val="0"/>
                        </a:spcAft>
                      </a:pPr>
                      <a:r>
                        <a:rPr lang="fa-IR" sz="1800" dirty="0">
                          <a:effectLst/>
                          <a:cs typeface="B Mitra" pitchFamily="2" charset="-78"/>
                        </a:rPr>
                        <a:t>آهنگ دز در اطراف دستگاه </a:t>
                      </a:r>
                      <a:r>
                        <a:rPr lang="en-US" sz="1800" dirty="0">
                          <a:effectLst/>
                          <a:cs typeface="B Mitra" pitchFamily="2" charset="-78"/>
                        </a:rPr>
                        <a:t>SK-54</a:t>
                      </a:r>
                      <a:endParaRPr lang="en-US" sz="1800" dirty="0">
                        <a:effectLst/>
                        <a:latin typeface="Calibri"/>
                        <a:ea typeface="Calibri"/>
                        <a:cs typeface="B Mitra" pitchFamily="2" charset="-78"/>
                      </a:endParaRPr>
                    </a:p>
                  </a:txBody>
                  <a:tcPr marL="68580" marR="68580" marT="0" marB="0"/>
                </a:tc>
                <a:tc>
                  <a:txBody>
                    <a:bodyPr/>
                    <a:lstStyle/>
                    <a:p>
                      <a:pPr marL="0" marR="0" algn="ctr" rtl="1">
                        <a:lnSpc>
                          <a:spcPct val="115000"/>
                        </a:lnSpc>
                        <a:spcBef>
                          <a:spcPts val="0"/>
                        </a:spcBef>
                        <a:spcAft>
                          <a:spcPts val="0"/>
                        </a:spcAft>
                      </a:pPr>
                      <a:r>
                        <a:rPr lang="en-US" sz="1800" dirty="0" err="1">
                          <a:effectLst/>
                          <a:cs typeface="B Mitra" pitchFamily="2" charset="-78"/>
                        </a:rPr>
                        <a:t>mSv</a:t>
                      </a:r>
                      <a:r>
                        <a:rPr lang="en-US" sz="1800" dirty="0">
                          <a:effectLst/>
                          <a:cs typeface="B Mitra" pitchFamily="2" charset="-78"/>
                        </a:rPr>
                        <a:t>/h</a:t>
                      </a:r>
                      <a:r>
                        <a:rPr lang="fa-IR" sz="1800" dirty="0">
                          <a:effectLst/>
                          <a:cs typeface="B Mitra" pitchFamily="2" charset="-78"/>
                        </a:rPr>
                        <a:t> 10</a:t>
                      </a:r>
                      <a:endParaRPr lang="en-US" sz="1800" dirty="0">
                        <a:effectLst/>
                        <a:latin typeface="Calibri"/>
                        <a:ea typeface="Calibri"/>
                        <a:cs typeface="B Mitra" pitchFamily="2" charset="-78"/>
                      </a:endParaRPr>
                    </a:p>
                  </a:txBody>
                  <a:tcPr marL="68580" marR="68580" marT="0" marB="0"/>
                </a:tc>
                <a:tc>
                  <a:txBody>
                    <a:bodyPr/>
                    <a:lstStyle/>
                    <a:p>
                      <a:pPr marL="0" marR="0" algn="ctr" rtl="1">
                        <a:lnSpc>
                          <a:spcPct val="115000"/>
                        </a:lnSpc>
                        <a:spcBef>
                          <a:spcPts val="0"/>
                        </a:spcBef>
                        <a:spcAft>
                          <a:spcPts val="0"/>
                        </a:spcAft>
                      </a:pPr>
                      <a:r>
                        <a:rPr lang="en-US" sz="1800" dirty="0">
                          <a:effectLst/>
                          <a:cs typeface="B Mitra" pitchFamily="2" charset="-78"/>
                        </a:rPr>
                        <a:t>µ</a:t>
                      </a:r>
                      <a:r>
                        <a:rPr lang="en-US" sz="1800" dirty="0" err="1">
                          <a:effectLst/>
                          <a:cs typeface="B Mitra" pitchFamily="2" charset="-78"/>
                        </a:rPr>
                        <a:t>Sv</a:t>
                      </a:r>
                      <a:r>
                        <a:rPr lang="en-US" sz="1800" dirty="0">
                          <a:effectLst/>
                          <a:cs typeface="B Mitra" pitchFamily="2" charset="-78"/>
                        </a:rPr>
                        <a:t>/h </a:t>
                      </a:r>
                      <a:r>
                        <a:rPr lang="fa-IR" sz="1800" dirty="0">
                          <a:effectLst/>
                          <a:cs typeface="B Mitra" pitchFamily="2" charset="-78"/>
                        </a:rPr>
                        <a:t>150</a:t>
                      </a:r>
                      <a:endParaRPr lang="en-US" sz="1800" dirty="0">
                        <a:effectLst/>
                        <a:latin typeface="Calibri"/>
                        <a:ea typeface="Calibri"/>
                        <a:cs typeface="B Mitra" pitchFamily="2" charset="-78"/>
                      </a:endParaRPr>
                    </a:p>
                  </a:txBody>
                  <a:tcPr marL="68580" marR="68580" marT="0" marB="0"/>
                </a:tc>
              </a:tr>
              <a:tr h="1112516">
                <a:tc>
                  <a:txBody>
                    <a:bodyPr/>
                    <a:lstStyle/>
                    <a:p>
                      <a:pPr marL="0" marR="0" algn="r" rtl="1">
                        <a:lnSpc>
                          <a:spcPct val="115000"/>
                        </a:lnSpc>
                        <a:spcBef>
                          <a:spcPts val="0"/>
                        </a:spcBef>
                        <a:spcAft>
                          <a:spcPts val="0"/>
                        </a:spcAft>
                      </a:pPr>
                      <a:r>
                        <a:rPr lang="fa-IR" sz="1800" dirty="0">
                          <a:effectLst/>
                          <a:cs typeface="B Mitra" pitchFamily="2" charset="-78"/>
                        </a:rPr>
                        <a:t>بیشینه دز دریافتی مقدار آهنگ دز در نقاط مختلف كاركنان با 7 ساعت حضور براي انجام كار</a:t>
                      </a:r>
                      <a:endParaRPr lang="en-US" sz="1800" dirty="0">
                        <a:effectLst/>
                        <a:latin typeface="Calibri"/>
                        <a:ea typeface="Calibri"/>
                        <a:cs typeface="B Mitra" pitchFamily="2" charset="-78"/>
                      </a:endParaRPr>
                    </a:p>
                  </a:txBody>
                  <a:tcPr marL="68580" marR="68580" marT="0" marB="0"/>
                </a:tc>
                <a:tc>
                  <a:txBody>
                    <a:bodyPr/>
                    <a:lstStyle/>
                    <a:p>
                      <a:pPr marL="0" marR="0" algn="ctr" rtl="1">
                        <a:lnSpc>
                          <a:spcPct val="115000"/>
                        </a:lnSpc>
                        <a:spcBef>
                          <a:spcPts val="0"/>
                        </a:spcBef>
                        <a:spcAft>
                          <a:spcPts val="0"/>
                        </a:spcAft>
                      </a:pPr>
                      <a:r>
                        <a:rPr lang="en-US" sz="1800" dirty="0" err="1">
                          <a:effectLst/>
                          <a:cs typeface="B Mitra" pitchFamily="2" charset="-78"/>
                        </a:rPr>
                        <a:t>mSv</a:t>
                      </a:r>
                      <a:r>
                        <a:rPr lang="fa-IR" sz="1800" dirty="0">
                          <a:effectLst/>
                          <a:cs typeface="B Mitra" pitchFamily="2" charset="-78"/>
                        </a:rPr>
                        <a:t> 46 (محاسباتی)</a:t>
                      </a:r>
                      <a:endParaRPr lang="en-US" sz="1800" dirty="0">
                        <a:effectLst/>
                        <a:latin typeface="Calibri"/>
                        <a:ea typeface="Calibri"/>
                        <a:cs typeface="B Mitra" pitchFamily="2" charset="-78"/>
                      </a:endParaRPr>
                    </a:p>
                  </a:txBody>
                  <a:tcPr marL="68580" marR="68580" marT="0" marB="0"/>
                </a:tc>
                <a:tc>
                  <a:txBody>
                    <a:bodyPr/>
                    <a:lstStyle/>
                    <a:p>
                      <a:pPr marL="0" marR="0" algn="ctr" rtl="1">
                        <a:lnSpc>
                          <a:spcPct val="115000"/>
                        </a:lnSpc>
                        <a:spcBef>
                          <a:spcPts val="0"/>
                        </a:spcBef>
                        <a:spcAft>
                          <a:spcPts val="0"/>
                        </a:spcAft>
                      </a:pPr>
                      <a:r>
                        <a:rPr lang="en-US" sz="1800" dirty="0">
                          <a:effectLst/>
                          <a:cs typeface="B Mitra" pitchFamily="2" charset="-78"/>
                        </a:rPr>
                        <a:t>µ</a:t>
                      </a:r>
                      <a:r>
                        <a:rPr lang="en-US" sz="1800" dirty="0" err="1">
                          <a:effectLst/>
                          <a:cs typeface="B Mitra" pitchFamily="2" charset="-78"/>
                        </a:rPr>
                        <a:t>Sv</a:t>
                      </a:r>
                      <a:r>
                        <a:rPr lang="fa-IR" sz="1800" dirty="0">
                          <a:effectLst/>
                          <a:cs typeface="B Mitra" pitchFamily="2" charset="-78"/>
                        </a:rPr>
                        <a:t> 700 (عملي)</a:t>
                      </a:r>
                      <a:endParaRPr lang="en-US" sz="1800" dirty="0">
                        <a:effectLst/>
                        <a:latin typeface="Calibri"/>
                        <a:ea typeface="Calibri"/>
                        <a:cs typeface="B Mitra" pitchFamily="2" charset="-78"/>
                      </a:endParaRPr>
                    </a:p>
                  </a:txBody>
                  <a:tcPr marL="68580" marR="68580" marT="0" marB="0"/>
                </a:tc>
              </a:tr>
            </a:tbl>
          </a:graphicData>
        </a:graphic>
      </p:graphicFrame>
    </p:spTree>
    <p:extLst>
      <p:ext uri="{BB962C8B-B14F-4D97-AF65-F5344CB8AC3E}">
        <p14:creationId xmlns:p14="http://schemas.microsoft.com/office/powerpoint/2010/main" val="3748276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467600" cy="639762"/>
          </a:xfrm>
        </p:spPr>
        <p:txBody>
          <a:bodyPr>
            <a:noAutofit/>
          </a:bodyPr>
          <a:lstStyle/>
          <a:p>
            <a:pPr lvl="0" rtl="1" fontAlgn="base">
              <a:spcAft>
                <a:spcPct val="0"/>
              </a:spcAft>
            </a:pPr>
            <a:r>
              <a:rPr lang="fa-IR" sz="2400" b="1" dirty="0" smtClean="0">
                <a:latin typeface="Times New Roman" pitchFamily="18" charset="0"/>
                <a:ea typeface="Times New Roman" pitchFamily="18" charset="0"/>
                <a:cs typeface="B Mitra" pitchFamily="2" charset="-78"/>
              </a:rPr>
              <a:t>نهمین توقف نیروگاه اتمی بوشهر در سال 2021</a:t>
            </a:r>
            <a:endParaRPr lang="en-US" sz="2400" b="1" dirty="0"/>
          </a:p>
        </p:txBody>
      </p:sp>
      <p:sp>
        <p:nvSpPr>
          <p:cNvPr id="4" name="Rectangle 3"/>
          <p:cNvSpPr/>
          <p:nvPr/>
        </p:nvSpPr>
        <p:spPr>
          <a:xfrm>
            <a:off x="304800" y="990600"/>
            <a:ext cx="8610600" cy="550920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r>
              <a:rPr lang="fa-IR" sz="3200" dirty="0">
                <a:cs typeface="B Mitra" pitchFamily="2" charset="-78"/>
              </a:rPr>
              <a:t>نهمین توقف برنامه ریزی شده واحد يکم نيروگاه اتمي بوشهر در سال 2021 میلادی با هدف انجام تعویض سوخت سالانه ، تعمیرات اساسی و بازرسی راکتور و انجام تعمیرات پیشگیرانه و اصلاحی تجهیزات و سیستم های نیروگاه ، </a:t>
            </a:r>
            <a:r>
              <a:rPr lang="fa-IR" sz="3200" dirty="0" smtClean="0">
                <a:solidFill>
                  <a:schemeClr val="tx1"/>
                </a:solidFill>
                <a:cs typeface="B Mitra" pitchFamily="2" charset="-78"/>
              </a:rPr>
              <a:t>در </a:t>
            </a:r>
            <a:r>
              <a:rPr lang="fa-IR" sz="3200" dirty="0">
                <a:solidFill>
                  <a:schemeClr val="tx1"/>
                </a:solidFill>
                <a:cs typeface="B Mitra" pitchFamily="2" charset="-78"/>
              </a:rPr>
              <a:t>ساعت 10 و 41 دقيقه </a:t>
            </a:r>
            <a:r>
              <a:rPr lang="fa-IR" sz="3200" dirty="0" smtClean="0">
                <a:solidFill>
                  <a:schemeClr val="tx1"/>
                </a:solidFill>
                <a:cs typeface="B Mitra" pitchFamily="2" charset="-78"/>
              </a:rPr>
              <a:t>شنبه دهم </a:t>
            </a:r>
            <a:r>
              <a:rPr lang="fa-IR" sz="3200" dirty="0">
                <a:solidFill>
                  <a:schemeClr val="tx1"/>
                </a:solidFill>
                <a:cs typeface="B Mitra" pitchFamily="2" charset="-78"/>
              </a:rPr>
              <a:t>مهر 1400 </a:t>
            </a:r>
            <a:r>
              <a:rPr lang="fa-IR" sz="3200" dirty="0" smtClean="0">
                <a:solidFill>
                  <a:schemeClr val="tx1"/>
                </a:solidFill>
                <a:cs typeface="B Mitra" pitchFamily="2" charset="-78"/>
              </a:rPr>
              <a:t>تعويض </a:t>
            </a:r>
            <a:r>
              <a:rPr lang="fa-IR" sz="3200" dirty="0">
                <a:solidFill>
                  <a:schemeClr val="tx1"/>
                </a:solidFill>
                <a:cs typeface="B Mitra" pitchFamily="2" charset="-78"/>
              </a:rPr>
              <a:t>سوخت سالیانه و تعميرات اساسي </a:t>
            </a:r>
            <a:r>
              <a:rPr lang="fa-IR" sz="3200" dirty="0" smtClean="0">
                <a:solidFill>
                  <a:schemeClr val="tx1"/>
                </a:solidFill>
                <a:cs typeface="B Mitra" pitchFamily="2" charset="-78"/>
              </a:rPr>
              <a:t>نيروگاه اتمي بوشهر </a:t>
            </a:r>
            <a:r>
              <a:rPr lang="fa-IR" sz="3200" dirty="0" smtClean="0">
                <a:cs typeface="B Mitra" pitchFamily="2" charset="-78"/>
              </a:rPr>
              <a:t>آغاز شد </a:t>
            </a:r>
            <a:r>
              <a:rPr lang="fa-IR" sz="3200" dirty="0">
                <a:cs typeface="B Mitra" pitchFamily="2" charset="-78"/>
              </a:rPr>
              <a:t>. مدت زمان برنامه ریزی شده برای این توقف 86.5 روز می باشد. </a:t>
            </a:r>
            <a:endParaRPr lang="fa-IR" sz="3200" dirty="0" smtClean="0">
              <a:cs typeface="B Mitra" pitchFamily="2" charset="-78"/>
            </a:endParaRPr>
          </a:p>
          <a:p>
            <a:pPr algn="just" rtl="1"/>
            <a:r>
              <a:rPr lang="fa-IR" sz="3200" dirty="0" smtClean="0">
                <a:cs typeface="B Mitra" pitchFamily="2" charset="-78"/>
              </a:rPr>
              <a:t>با </a:t>
            </a:r>
            <a:r>
              <a:rPr lang="fa-IR" sz="3200" dirty="0">
                <a:cs typeface="B Mitra" pitchFamily="2" charset="-78"/>
              </a:rPr>
              <a:t>توجه به بازرسی های به عمل آمده و تصمیمات اتخاذ شده </a:t>
            </a:r>
            <a:r>
              <a:rPr lang="fa-IR" sz="3200" dirty="0" smtClean="0">
                <a:cs typeface="B Mitra" pitchFamily="2" charset="-78"/>
              </a:rPr>
              <a:t>، حجم فعالیت های مرتبط با ژنراتور از مقدار برنامه ریزی شده افزایش یافته است و درحال </a:t>
            </a:r>
            <a:r>
              <a:rPr lang="fa-IR" sz="3200" dirty="0">
                <a:cs typeface="B Mitra" pitchFamily="2" charset="-78"/>
              </a:rPr>
              <a:t>حاضر خط بحرانی بر روی تعمیرات ژنراتور نیروگاه اتمی بوشهر نیز قرار گرفته </a:t>
            </a:r>
            <a:r>
              <a:rPr lang="fa-IR" sz="3200" dirty="0" smtClean="0">
                <a:cs typeface="B Mitra" pitchFamily="2" charset="-78"/>
              </a:rPr>
              <a:t>است احتمالا مدت زمان توقف کمی بیشتر از زمان برنامه ریزی شده خواهد بود.</a:t>
            </a:r>
            <a:endParaRPr lang="en-US" sz="3600" b="1" dirty="0">
              <a:cs typeface="B Mitra" pitchFamily="2" charset="-78"/>
            </a:endParaRPr>
          </a:p>
        </p:txBody>
      </p:sp>
      <p:sp>
        <p:nvSpPr>
          <p:cNvPr id="3" name="Slide Number Placeholder 2"/>
          <p:cNvSpPr>
            <a:spLocks noGrp="1"/>
          </p:cNvSpPr>
          <p:nvPr>
            <p:ph type="sldNum" sz="quarter" idx="12"/>
          </p:nvPr>
        </p:nvSpPr>
        <p:spPr/>
        <p:txBody>
          <a:bodyPr/>
          <a:lstStyle/>
          <a:p>
            <a:fld id="{6470F907-D7C6-42BF-8476-CE673E1706F9}" type="slidenum">
              <a:rPr lang="en-US" smtClean="0"/>
              <a:pPr/>
              <a:t>2</a:t>
            </a:fld>
            <a:endParaRPr lang="en-US"/>
          </a:p>
        </p:txBody>
      </p:sp>
      <p:sp>
        <p:nvSpPr>
          <p:cNvPr id="5" name="Date Placeholder 4"/>
          <p:cNvSpPr>
            <a:spLocks noGrp="1"/>
          </p:cNvSpPr>
          <p:nvPr>
            <p:ph type="dt" sz="half" idx="10"/>
          </p:nvPr>
        </p:nvSpPr>
        <p:spPr/>
        <p:txBody>
          <a:bodyPr/>
          <a:lstStyle/>
          <a:p>
            <a:fld id="{83F455D4-5A8D-4874-BDEA-867213DE2991}" type="datetime1">
              <a:rPr lang="en-US" smtClean="0"/>
              <a:t>12/20/2021</a:t>
            </a:fld>
            <a:endParaRPr lang="en-US"/>
          </a:p>
        </p:txBody>
      </p:sp>
    </p:spTree>
    <p:extLst>
      <p:ext uri="{BB962C8B-B14F-4D97-AF65-F5344CB8AC3E}">
        <p14:creationId xmlns:p14="http://schemas.microsoft.com/office/powerpoint/2010/main" val="441810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381000" y="76200"/>
            <a:ext cx="7767084" cy="11430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b="1" dirty="0" smtClean="0">
                <a:cs typeface="B Mitra" pitchFamily="2" charset="-78"/>
              </a:rPr>
              <a:t>تعمیرات اساسی راکتور</a:t>
            </a:r>
          </a:p>
          <a:p>
            <a:pPr marL="0" indent="0" algn="ctr" rtl="1">
              <a:lnSpc>
                <a:spcPct val="150000"/>
              </a:lnSpc>
              <a:spcBef>
                <a:spcPts val="0"/>
              </a:spcBef>
              <a:buNone/>
            </a:pPr>
            <a:r>
              <a:rPr lang="fa-IR" sz="2400" dirty="0" smtClean="0">
                <a:cs typeface="B Mitra" pitchFamily="2" charset="-78"/>
              </a:rPr>
              <a:t> ساخت و نصب سپرحفاظت پرتوی جهت نصب در چاهک راکتور</a:t>
            </a:r>
            <a:endParaRPr lang="ru-RU" sz="2400" dirty="0">
              <a:latin typeface="Times New Roman" pitchFamily="18" charset="0"/>
              <a:cs typeface="Times New Roman" pitchFamily="18" charset="0"/>
            </a:endParaRPr>
          </a:p>
        </p:txBody>
      </p:sp>
      <p:pic>
        <p:nvPicPr>
          <p:cNvPr id="7" name="Picture 6" descr="C:\Users\roshankar\Desktop\سپر بیولوژیک.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959" y="1219200"/>
            <a:ext cx="8439912" cy="5105400"/>
          </a:xfrm>
          <a:prstGeom prst="rect">
            <a:avLst/>
          </a:prstGeom>
          <a:noFill/>
          <a:extLst/>
        </p:spPr>
      </p:pic>
      <p:sp>
        <p:nvSpPr>
          <p:cNvPr id="4" name="Slide Number Placeholder 3"/>
          <p:cNvSpPr>
            <a:spLocks noGrp="1"/>
          </p:cNvSpPr>
          <p:nvPr>
            <p:ph type="sldNum" sz="quarter" idx="12"/>
          </p:nvPr>
        </p:nvSpPr>
        <p:spPr/>
        <p:txBody>
          <a:bodyPr/>
          <a:lstStyle/>
          <a:p>
            <a:fld id="{6470F907-D7C6-42BF-8476-CE673E1706F9}" type="slidenum">
              <a:rPr lang="en-US" smtClean="0"/>
              <a:pPr/>
              <a:t>20</a:t>
            </a:fld>
            <a:endParaRPr lang="en-US"/>
          </a:p>
        </p:txBody>
      </p:sp>
      <p:sp>
        <p:nvSpPr>
          <p:cNvPr id="5" name="Date Placeholder 4"/>
          <p:cNvSpPr>
            <a:spLocks noGrp="1"/>
          </p:cNvSpPr>
          <p:nvPr>
            <p:ph type="dt" sz="half" idx="10"/>
          </p:nvPr>
        </p:nvSpPr>
        <p:spPr/>
        <p:txBody>
          <a:bodyPr/>
          <a:lstStyle/>
          <a:p>
            <a:fld id="{D85F74DC-CC6B-44D0-AD1D-8926DFBEEDDE}" type="datetime1">
              <a:rPr lang="en-US" smtClean="0"/>
              <a:t>12/20/2021</a:t>
            </a:fld>
            <a:endParaRPr lang="en-US"/>
          </a:p>
        </p:txBody>
      </p:sp>
    </p:spTree>
    <p:extLst>
      <p:ext uri="{BB962C8B-B14F-4D97-AF65-F5344CB8AC3E}">
        <p14:creationId xmlns:p14="http://schemas.microsoft.com/office/powerpoint/2010/main" val="779968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200"/>
            <a:ext cx="8991600" cy="5657849"/>
          </a:xfrm>
        </p:spPr>
        <p:txBody>
          <a:bodyPr anchor="t">
            <a:normAutofit/>
          </a:bodyPr>
          <a:lstStyle/>
          <a:p>
            <a:pPr marL="0" indent="0" algn="just" rtl="1">
              <a:buNone/>
            </a:pPr>
            <a:r>
              <a:rPr lang="fa-IR" sz="1900" b="1" dirty="0" smtClean="0">
                <a:latin typeface="Calibri" panose="020F0502020204030204" pitchFamily="34" charset="0"/>
                <a:cs typeface="B Mitra" panose="00000400000000000000" pitchFamily="2" charset="-78"/>
              </a:rPr>
              <a:t> 1) شرکت </a:t>
            </a:r>
            <a:r>
              <a:rPr lang="ru-RU" sz="1900" b="1" dirty="0" smtClean="0">
                <a:latin typeface="Calibri" panose="020F0502020204030204" pitchFamily="34" charset="0"/>
                <a:cs typeface="B Mitra" panose="00000400000000000000" pitchFamily="2" charset="-78"/>
              </a:rPr>
              <a:t>Норм-Энергоатом</a:t>
            </a:r>
            <a:r>
              <a:rPr lang="fa-IR" sz="1900" b="1" dirty="0" smtClean="0">
                <a:latin typeface="Calibri" panose="020F0502020204030204" pitchFamily="34" charset="0"/>
                <a:cs typeface="B Mitra" panose="00000400000000000000" pitchFamily="2" charset="-78"/>
              </a:rPr>
              <a:t> </a:t>
            </a:r>
          </a:p>
          <a:p>
            <a:pPr algn="just" rtl="1"/>
            <a:r>
              <a:rPr lang="fa-IR" sz="2000" dirty="0" smtClean="0">
                <a:latin typeface="Calibri" panose="020F0502020204030204" pitchFamily="34" charset="0"/>
                <a:cs typeface="B Mitra" panose="00000400000000000000" pitchFamily="2" charset="-78"/>
              </a:rPr>
              <a:t>هزینه ساخت دستگاه معادل 44/730/000 روبل برابر 745/500 یورو (با توجه به نرخ تبدیل آن زمان) و 20 درصد نوسان؛</a:t>
            </a:r>
          </a:p>
          <a:p>
            <a:pPr algn="just" rtl="1">
              <a:lnSpc>
                <a:spcPct val="150000"/>
              </a:lnSpc>
            </a:pPr>
            <a:r>
              <a:rPr lang="fa-IR" sz="2000" dirty="0" smtClean="0">
                <a:latin typeface="Calibri" panose="020F0502020204030204" pitchFamily="34" charset="0"/>
                <a:cs typeface="B Mitra" panose="00000400000000000000" pitchFamily="2" charset="-78"/>
              </a:rPr>
              <a:t>هزینه اجرا (به همراه هزینه پیمانکار روس) معادل 1250 نفر ساعت قرارداد تعمیرات (تقریبا 125/000 یورو) برای هرپمپ.</a:t>
            </a:r>
          </a:p>
          <a:p>
            <a:pPr marL="0" indent="0" algn="just" rtl="1">
              <a:lnSpc>
                <a:spcPct val="150000"/>
              </a:lnSpc>
              <a:buNone/>
            </a:pPr>
            <a:r>
              <a:rPr lang="fa-IR" sz="1900" b="1" dirty="0" smtClean="0">
                <a:latin typeface="Calibri" panose="020F0502020204030204" pitchFamily="34" charset="0"/>
                <a:cs typeface="B Mitra" panose="00000400000000000000" pitchFamily="2" charset="-78"/>
              </a:rPr>
              <a:t> 2) شرکت </a:t>
            </a:r>
            <a:r>
              <a:rPr lang="ru-RU" sz="1900" b="1" dirty="0" smtClean="0">
                <a:latin typeface="Calibri" panose="020F0502020204030204" pitchFamily="34" charset="0"/>
                <a:cs typeface="B Mitra" panose="00000400000000000000" pitchFamily="2" charset="-78"/>
              </a:rPr>
              <a:t>Нт-Холдинг</a:t>
            </a:r>
            <a:endParaRPr lang="fa-IR" sz="1900" b="1" dirty="0" smtClean="0">
              <a:latin typeface="Calibri" panose="020F0502020204030204" pitchFamily="34" charset="0"/>
              <a:cs typeface="B Mitra" panose="00000400000000000000" pitchFamily="2" charset="-78"/>
            </a:endParaRPr>
          </a:p>
          <a:p>
            <a:pPr algn="just" rtl="1">
              <a:lnSpc>
                <a:spcPct val="150000"/>
              </a:lnSpc>
            </a:pPr>
            <a:r>
              <a:rPr lang="fa-IR" sz="2000" dirty="0" smtClean="0">
                <a:latin typeface="Calibri" panose="020F0502020204030204" pitchFamily="34" charset="0"/>
                <a:cs typeface="B Mitra" panose="00000400000000000000" pitchFamily="2" charset="-78"/>
              </a:rPr>
              <a:t>هزینه </a:t>
            </a:r>
            <a:r>
              <a:rPr lang="fa-IR" sz="2000" dirty="0">
                <a:latin typeface="Calibri" panose="020F0502020204030204" pitchFamily="34" charset="0"/>
                <a:cs typeface="B Mitra" panose="00000400000000000000" pitchFamily="2" charset="-78"/>
              </a:rPr>
              <a:t>ساخت دستگاه معادل </a:t>
            </a:r>
            <a:r>
              <a:rPr lang="fa-IR" sz="2000" dirty="0" smtClean="0">
                <a:latin typeface="Calibri" panose="020F0502020204030204" pitchFamily="34" charset="0"/>
                <a:cs typeface="B Mitra" panose="00000400000000000000" pitchFamily="2" charset="-78"/>
              </a:rPr>
              <a:t>50/513/145 </a:t>
            </a:r>
            <a:r>
              <a:rPr lang="fa-IR" sz="2000" dirty="0">
                <a:latin typeface="Calibri" panose="020F0502020204030204" pitchFamily="34" charset="0"/>
                <a:cs typeface="B Mitra" panose="00000400000000000000" pitchFamily="2" charset="-78"/>
              </a:rPr>
              <a:t>روبل برابر </a:t>
            </a:r>
            <a:r>
              <a:rPr lang="fa-IR" sz="2000" dirty="0" smtClean="0">
                <a:latin typeface="Calibri" panose="020F0502020204030204" pitchFamily="34" charset="0"/>
                <a:cs typeface="B Mitra" panose="00000400000000000000" pitchFamily="2" charset="-78"/>
              </a:rPr>
              <a:t>841/886 </a:t>
            </a:r>
            <a:r>
              <a:rPr lang="fa-IR" sz="2000" dirty="0">
                <a:latin typeface="Calibri" panose="020F0502020204030204" pitchFamily="34" charset="0"/>
                <a:cs typeface="B Mitra" panose="00000400000000000000" pitchFamily="2" charset="-78"/>
              </a:rPr>
              <a:t>یورو (با توجه به نرخ تبدیل آن زمان) و 20 درصد </a:t>
            </a:r>
            <a:r>
              <a:rPr lang="fa-IR" sz="2000" dirty="0" smtClean="0">
                <a:latin typeface="Calibri" panose="020F0502020204030204" pitchFamily="34" charset="0"/>
                <a:cs typeface="B Mitra" panose="00000400000000000000" pitchFamily="2" charset="-78"/>
              </a:rPr>
              <a:t>نوسان؛</a:t>
            </a:r>
            <a:endParaRPr lang="fa-IR" sz="2000" dirty="0">
              <a:latin typeface="Calibri" panose="020F0502020204030204" pitchFamily="34" charset="0"/>
              <a:cs typeface="B Mitra" panose="00000400000000000000" pitchFamily="2" charset="-78"/>
            </a:endParaRPr>
          </a:p>
          <a:p>
            <a:pPr algn="just" rtl="1">
              <a:lnSpc>
                <a:spcPct val="150000"/>
              </a:lnSpc>
            </a:pPr>
            <a:r>
              <a:rPr lang="fa-IR" sz="2000" dirty="0">
                <a:latin typeface="Calibri" panose="020F0502020204030204" pitchFamily="34" charset="0"/>
                <a:cs typeface="B Mitra" panose="00000400000000000000" pitchFamily="2" charset="-78"/>
              </a:rPr>
              <a:t>هزینه اجرا (به همراه هزینه پیمانکار روس) معادل 1250 نفر ساعت </a:t>
            </a:r>
            <a:r>
              <a:rPr lang="fa-IR" sz="2000" dirty="0" smtClean="0">
                <a:latin typeface="Calibri" panose="020F0502020204030204" pitchFamily="34" charset="0"/>
                <a:cs typeface="B Mitra" panose="00000400000000000000" pitchFamily="2" charset="-78"/>
              </a:rPr>
              <a:t>قرارداد تعمیرات </a:t>
            </a:r>
            <a:r>
              <a:rPr lang="fa-IR" sz="2000" dirty="0">
                <a:latin typeface="Calibri" panose="020F0502020204030204" pitchFamily="34" charset="0"/>
                <a:cs typeface="B Mitra" panose="00000400000000000000" pitchFamily="2" charset="-78"/>
              </a:rPr>
              <a:t>(تقریبا </a:t>
            </a:r>
            <a:r>
              <a:rPr lang="fa-IR" sz="2000" dirty="0" smtClean="0">
                <a:latin typeface="Calibri" panose="020F0502020204030204" pitchFamily="34" charset="0"/>
                <a:cs typeface="B Mitra" panose="00000400000000000000" pitchFamily="2" charset="-78"/>
              </a:rPr>
              <a:t>125/000 </a:t>
            </a:r>
            <a:r>
              <a:rPr lang="fa-IR" sz="2000" dirty="0">
                <a:latin typeface="Calibri" panose="020F0502020204030204" pitchFamily="34" charset="0"/>
                <a:cs typeface="B Mitra" panose="00000400000000000000" pitchFamily="2" charset="-78"/>
              </a:rPr>
              <a:t>یورو) برای </a:t>
            </a:r>
            <a:r>
              <a:rPr lang="fa-IR" sz="2000" dirty="0" smtClean="0">
                <a:latin typeface="Calibri" panose="020F0502020204030204" pitchFamily="34" charset="0"/>
                <a:cs typeface="B Mitra" panose="00000400000000000000" pitchFamily="2" charset="-78"/>
              </a:rPr>
              <a:t>هرپمپ.</a:t>
            </a:r>
            <a:endParaRPr lang="fa-IR" sz="2000" dirty="0">
              <a:latin typeface="Calibri" panose="020F0502020204030204" pitchFamily="34" charset="0"/>
              <a:cs typeface="B Mitra" panose="00000400000000000000" pitchFamily="2" charset="-78"/>
            </a:endParaRPr>
          </a:p>
          <a:p>
            <a:pPr marL="0" indent="0" algn="just" rtl="1">
              <a:lnSpc>
                <a:spcPct val="150000"/>
              </a:lnSpc>
              <a:buNone/>
            </a:pPr>
            <a:endParaRPr lang="fa-IR" sz="2000" dirty="0">
              <a:latin typeface="Calibri" panose="020F0502020204030204" pitchFamily="34" charset="0"/>
              <a:cs typeface="B Mitra" panose="00000400000000000000" pitchFamily="2" charset="-78"/>
            </a:endParaRPr>
          </a:p>
          <a:p>
            <a:pPr marL="0" indent="0" algn="just" rtl="1">
              <a:buNone/>
            </a:pPr>
            <a:endParaRPr lang="fa-IR" sz="2000" dirty="0">
              <a:latin typeface="Calibri" panose="020F0502020204030204" pitchFamily="34" charset="0"/>
              <a:cs typeface="B Mitra" panose="00000400000000000000" pitchFamily="2" charset="-78"/>
            </a:endParaRPr>
          </a:p>
        </p:txBody>
      </p:sp>
      <p:pic>
        <p:nvPicPr>
          <p:cNvPr id="1027" name="Picture 3" descr="C:\Users\seyedhosseini\Desktop\Nt-too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114800"/>
            <a:ext cx="7802592" cy="209634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33400" y="152400"/>
            <a:ext cx="7315200" cy="400110"/>
          </a:xfrm>
          <a:prstGeom prst="rect">
            <a:avLst/>
          </a:prstGeom>
        </p:spPr>
        <p:txBody>
          <a:bodyPr wrap="square">
            <a:spAutoFit/>
          </a:bodyPr>
          <a:lstStyle/>
          <a:p>
            <a:pPr algn="r"/>
            <a:r>
              <a:rPr lang="fa-IR" sz="2000" b="1" dirty="0">
                <a:cs typeface="B Mitra" pitchFamily="2" charset="-78"/>
              </a:rPr>
              <a:t>پیشنهادات مالی پیمانکار روس جهت تامین دستگاه تراش پرتال و رفع عیب</a:t>
            </a:r>
          </a:p>
        </p:txBody>
      </p:sp>
    </p:spTree>
    <p:extLst>
      <p:ext uri="{BB962C8B-B14F-4D97-AF65-F5344CB8AC3E}">
        <p14:creationId xmlns:p14="http://schemas.microsoft.com/office/powerpoint/2010/main" val="70619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76200"/>
            <a:ext cx="7315200" cy="523220"/>
          </a:xfrm>
          <a:prstGeom prst="rect">
            <a:avLst/>
          </a:prstGeom>
        </p:spPr>
        <p:txBody>
          <a:bodyPr wrap="square">
            <a:spAutoFit/>
          </a:bodyPr>
          <a:lstStyle/>
          <a:p>
            <a:pPr algn="r"/>
            <a:r>
              <a:rPr lang="fa-IR" sz="2800" b="1" dirty="0">
                <a:cs typeface="B Mitra" pitchFamily="2" charset="-78"/>
              </a:rPr>
              <a:t>قسمت آسیب دیده سطح آببندی فلنچ اصلی</a:t>
            </a:r>
          </a:p>
        </p:txBody>
      </p:sp>
      <p:pic>
        <p:nvPicPr>
          <p:cNvPr id="1026" name="Picture 2" descr="C:\Users\seyedhosseini\Desktop\IMG_865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7620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464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838200" y="419100"/>
            <a:ext cx="7214191" cy="6477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dirty="0">
                <a:cs typeface="B Mitra" pitchFamily="2" charset="-78"/>
              </a:rPr>
              <a:t>تعمیر سطح مقطع آب بندی پمپ اصلی مدار اول</a:t>
            </a:r>
            <a:endParaRPr lang="ru-RU" sz="24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6470F907-D7C6-42BF-8476-CE673E1706F9}" type="slidenum">
              <a:rPr lang="en-US" smtClean="0"/>
              <a:pPr/>
              <a:t>23</a:t>
            </a:fld>
            <a:endParaRPr lang="en-US"/>
          </a:p>
        </p:txBody>
      </p:sp>
      <p:sp>
        <p:nvSpPr>
          <p:cNvPr id="3" name="Date Placeholder 2"/>
          <p:cNvSpPr>
            <a:spLocks noGrp="1"/>
          </p:cNvSpPr>
          <p:nvPr>
            <p:ph type="dt" sz="half" idx="10"/>
          </p:nvPr>
        </p:nvSpPr>
        <p:spPr/>
        <p:txBody>
          <a:bodyPr/>
          <a:lstStyle/>
          <a:p>
            <a:fld id="{4317149C-30F1-4720-AA75-4D5683C74FDB}" type="datetime1">
              <a:rPr lang="en-US" smtClean="0"/>
              <a:t>12/20/2021</a:t>
            </a:fld>
            <a:endParaRPr lang="en-US"/>
          </a:p>
        </p:txBody>
      </p:sp>
      <p:pic>
        <p:nvPicPr>
          <p:cNvPr id="2052" name="Picture 4" descr="C:\Users\Shamani.BOM\Documents\My Received Files\7E67B6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1295401"/>
            <a:ext cx="3328906" cy="250762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Shamani.BOM\Documents\My Received Files\88F0F8A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1295399"/>
            <a:ext cx="3566160" cy="2507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hamani.BOM\Documents\My Received Files\3F6B5E6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3886202"/>
            <a:ext cx="3566159" cy="25060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hamani.BOM\Documents\My Received Files\37A0D6F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985443"/>
            <a:ext cx="3328905" cy="240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180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yedhosseini\Desktop\تراشکار پوسته پمپ مدار اول-max tools\RCP-simolation\پیمان\WhatsApp Image 2021-07-02 at 20.15.32.jpe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43400" y="1447800"/>
            <a:ext cx="4541308" cy="457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ext uri="{D42A27DB-BD31-4B8C-83A1-F6EECF244321}">
                <p14:modId xmlns:p14="http://schemas.microsoft.com/office/powerpoint/2010/main" val="1533641758"/>
              </p:ext>
            </p:extLst>
          </p:nvPr>
        </p:nvGraphicFramePr>
        <p:xfrm>
          <a:off x="1447800" y="381000"/>
          <a:ext cx="6476999" cy="83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descr="C:\Users\seyedhosseini\Desktop\تراشکار پوسته پمپ مدار اول-max tools\RCP-simolation\پیمان\WhatsApp Image 2021-07-02 at 19.29.32.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1371600"/>
            <a:ext cx="35814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3965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304800" y="202922"/>
            <a:ext cx="7543800" cy="1244878"/>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b="1" dirty="0" smtClean="0">
                <a:cs typeface="B Mitra" pitchFamily="2" charset="-78"/>
              </a:rPr>
              <a:t>تعمیر سطح مقطع آب بندی پمپ اصلی مدار اول</a:t>
            </a:r>
          </a:p>
          <a:p>
            <a:pPr marL="0" indent="0" algn="ctr" rtl="1">
              <a:lnSpc>
                <a:spcPct val="150000"/>
              </a:lnSpc>
              <a:spcBef>
                <a:spcPts val="0"/>
              </a:spcBef>
              <a:buNone/>
            </a:pPr>
            <a:r>
              <a:rPr lang="fa-IR" sz="2400" dirty="0" smtClean="0">
                <a:latin typeface="Times New Roman" pitchFamily="18" charset="0"/>
                <a:cs typeface="B Mitra" pitchFamily="2" charset="-78"/>
              </a:rPr>
              <a:t>رفع عیب پمپ های شماره 2و4 توسط شرکت ایرانی</a:t>
            </a:r>
            <a:endParaRPr lang="ru-RU" sz="2400" dirty="0">
              <a:latin typeface="Times New Roman" pitchFamily="18" charset="0"/>
              <a:cs typeface="Times New Roman" pitchFamily="18" charset="0"/>
            </a:endParaRPr>
          </a:p>
        </p:txBody>
      </p:sp>
      <p:pic>
        <p:nvPicPr>
          <p:cNvPr id="4" name="Picture 3" descr="C:\Users\seyedhosseini\Desktop\تراشکار پوسته پمپ مدار اول-max tools\YD40D001\عیب فلنج اصلی\DSC0759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447800"/>
            <a:ext cx="8439912" cy="4800600"/>
          </a:xfrm>
          <a:prstGeom prst="rect">
            <a:avLst/>
          </a:prstGeom>
          <a:noFill/>
          <a:extLst/>
        </p:spPr>
      </p:pic>
      <p:sp>
        <p:nvSpPr>
          <p:cNvPr id="5" name="Slide Number Placeholder 4"/>
          <p:cNvSpPr>
            <a:spLocks noGrp="1"/>
          </p:cNvSpPr>
          <p:nvPr>
            <p:ph type="sldNum" sz="quarter" idx="12"/>
          </p:nvPr>
        </p:nvSpPr>
        <p:spPr/>
        <p:txBody>
          <a:bodyPr/>
          <a:lstStyle/>
          <a:p>
            <a:fld id="{6470F907-D7C6-42BF-8476-CE673E1706F9}" type="slidenum">
              <a:rPr lang="en-US" smtClean="0"/>
              <a:pPr/>
              <a:t>25</a:t>
            </a:fld>
            <a:endParaRPr lang="en-US"/>
          </a:p>
        </p:txBody>
      </p:sp>
      <p:sp>
        <p:nvSpPr>
          <p:cNvPr id="6" name="Date Placeholder 5"/>
          <p:cNvSpPr>
            <a:spLocks noGrp="1"/>
          </p:cNvSpPr>
          <p:nvPr>
            <p:ph type="dt" sz="half" idx="10"/>
          </p:nvPr>
        </p:nvSpPr>
        <p:spPr/>
        <p:txBody>
          <a:bodyPr/>
          <a:lstStyle/>
          <a:p>
            <a:fld id="{0C8B54BB-312C-46A8-8FCE-0EA623D27494}" type="datetime1">
              <a:rPr lang="en-US" smtClean="0"/>
              <a:t>12/20/2021</a:t>
            </a:fld>
            <a:endParaRPr lang="en-US"/>
          </a:p>
        </p:txBody>
      </p:sp>
    </p:spTree>
    <p:extLst>
      <p:ext uri="{BB962C8B-B14F-4D97-AF65-F5344CB8AC3E}">
        <p14:creationId xmlns:p14="http://schemas.microsoft.com/office/powerpoint/2010/main" val="30993439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Users\seyedhosseini\Desktop\تراشکار پوسته پمپ مدار اول-max tools\DSC0410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19200"/>
            <a:ext cx="8153400"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ext uri="{D42A27DB-BD31-4B8C-83A1-F6EECF244321}">
                <p14:modId xmlns:p14="http://schemas.microsoft.com/office/powerpoint/2010/main" val="1165522557"/>
              </p:ext>
            </p:extLst>
          </p:nvPr>
        </p:nvGraphicFramePr>
        <p:xfrm>
          <a:off x="1447800" y="381000"/>
          <a:ext cx="6476999" cy="83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46322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eyedhosseini\Desktop\تراشکار پوسته پمپ مدار اول-max tools\DSC0417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95400"/>
            <a:ext cx="8229600" cy="525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ext uri="{D42A27DB-BD31-4B8C-83A1-F6EECF244321}">
                <p14:modId xmlns:p14="http://schemas.microsoft.com/office/powerpoint/2010/main" val="182302029"/>
              </p:ext>
            </p:extLst>
          </p:nvPr>
        </p:nvGraphicFramePr>
        <p:xfrm>
          <a:off x="1447800" y="381000"/>
          <a:ext cx="6476999" cy="83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7262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s-nas\مستندات تصويري تعميرات$\2021-2\دریافت شده از افق\Midrepair-2021-2\2021_10_28\Photo\DSC0794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09600" y="1143000"/>
            <a:ext cx="8047722" cy="525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ext uri="{D42A27DB-BD31-4B8C-83A1-F6EECF244321}">
                <p14:modId xmlns:p14="http://schemas.microsoft.com/office/powerpoint/2010/main" val="1156238578"/>
              </p:ext>
            </p:extLst>
          </p:nvPr>
        </p:nvGraphicFramePr>
        <p:xfrm>
          <a:off x="1447800" y="381000"/>
          <a:ext cx="6476999" cy="83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41541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780246" cy="5715000"/>
          </a:xfrm>
        </p:spPr>
        <p:txBody>
          <a:bodyPr anchor="t">
            <a:noAutofit/>
          </a:bodyPr>
          <a:lstStyle/>
          <a:p>
            <a:pPr marL="0" lvl="0" indent="0" algn="just" rtl="1">
              <a:lnSpc>
                <a:spcPct val="150000"/>
              </a:lnSpc>
              <a:buClr>
                <a:srgbClr val="2DA2BF"/>
              </a:buClr>
              <a:buNone/>
            </a:pPr>
            <a:r>
              <a:rPr lang="fa-IR" sz="1800" dirty="0" smtClean="0">
                <a:solidFill>
                  <a:schemeClr val="tx1"/>
                </a:solidFill>
                <a:latin typeface="Calibri" panose="020F0502020204030204" pitchFamily="34" charset="0"/>
                <a:cs typeface="B Mitra" panose="00000400000000000000" pitchFamily="2" charset="-78"/>
              </a:rPr>
              <a:t>در صورت پذیرش پیشنهاد اولیه پیمانکار خارجی، معایب، هزینه های ارزی و ریالی اضافی و ریسک های زیر ایجاد می گردید:</a:t>
            </a:r>
          </a:p>
          <a:p>
            <a:pPr marL="0" lvl="0" indent="0" algn="just" rtl="1">
              <a:lnSpc>
                <a:spcPct val="150000"/>
              </a:lnSpc>
              <a:buClr>
                <a:srgbClr val="2DA2BF"/>
              </a:buClr>
              <a:buNone/>
            </a:pPr>
            <a:r>
              <a:rPr lang="fa-IR" sz="1800" dirty="0" smtClean="0">
                <a:solidFill>
                  <a:schemeClr val="tx1"/>
                </a:solidFill>
                <a:latin typeface="Calibri" panose="020F0502020204030204" pitchFamily="34" charset="0"/>
                <a:cs typeface="B Mitra" panose="00000400000000000000" pitchFamily="2" charset="-78"/>
              </a:rPr>
              <a:t>1- هزینه ارزی بسیار بالا با در نظر گرفتن 20در صد نوسان در قیمت تمام شده. این مقدار بطور میانگین حدود 800 الی 900 هزار یورو از سوی سازندگان اعلام گردید که با در نظر گرفتن نرخ نوسان  در بهترین حالت </a:t>
            </a:r>
            <a:r>
              <a:rPr lang="fa-IR" sz="1800" dirty="0" smtClean="0">
                <a:solidFill>
                  <a:srgbClr val="FF0000"/>
                </a:solidFill>
                <a:latin typeface="Calibri" panose="020F0502020204030204" pitchFamily="34" charset="0"/>
                <a:cs typeface="B Mitra" panose="00000400000000000000" pitchFamily="2" charset="-78"/>
              </a:rPr>
              <a:t>مقدار تقریبی 1 میلیون یورو </a:t>
            </a:r>
            <a:r>
              <a:rPr lang="fa-IR" sz="1800" dirty="0" smtClean="0">
                <a:solidFill>
                  <a:schemeClr val="tx1"/>
                </a:solidFill>
                <a:latin typeface="Calibri" panose="020F0502020204030204" pitchFamily="34" charset="0"/>
                <a:cs typeface="B Mitra" panose="00000400000000000000" pitchFamily="2" charset="-78"/>
              </a:rPr>
              <a:t>به اتمام می رسید.</a:t>
            </a:r>
          </a:p>
          <a:p>
            <a:pPr marL="0" lvl="0" indent="0" algn="just" rtl="1">
              <a:lnSpc>
                <a:spcPct val="150000"/>
              </a:lnSpc>
              <a:buClr>
                <a:srgbClr val="2DA2BF"/>
              </a:buClr>
              <a:buNone/>
            </a:pPr>
            <a:r>
              <a:rPr lang="fa-IR" sz="1800" dirty="0" smtClean="0">
                <a:solidFill>
                  <a:schemeClr val="tx1"/>
                </a:solidFill>
                <a:latin typeface="Calibri" panose="020F0502020204030204" pitchFamily="34" charset="0"/>
                <a:cs typeface="B Mitra" panose="00000400000000000000" pitchFamily="2" charset="-78"/>
              </a:rPr>
              <a:t>2-پس از اتمام کار عملیات رفع عیب مذکور، این دستگاه از کارآیی خاصی در نیروگاه برخوردار نبوده و </a:t>
            </a:r>
            <a:r>
              <a:rPr lang="fa-IR" sz="1800" dirty="0" smtClean="0">
                <a:solidFill>
                  <a:srgbClr val="FF0000"/>
                </a:solidFill>
                <a:latin typeface="Calibri" panose="020F0502020204030204" pitchFamily="34" charset="0"/>
                <a:cs typeface="B Mitra" panose="00000400000000000000" pitchFamily="2" charset="-78"/>
              </a:rPr>
              <a:t>هزینه صرف شده بلوکه </a:t>
            </a:r>
            <a:r>
              <a:rPr lang="fa-IR" sz="1800" dirty="0" smtClean="0">
                <a:solidFill>
                  <a:schemeClr val="tx1"/>
                </a:solidFill>
                <a:latin typeface="Calibri" panose="020F0502020204030204" pitchFamily="34" charset="0"/>
                <a:cs typeface="B Mitra" panose="00000400000000000000" pitchFamily="2" charset="-78"/>
              </a:rPr>
              <a:t>می گردید.</a:t>
            </a:r>
          </a:p>
          <a:p>
            <a:pPr marL="0" lvl="0" indent="0" algn="just" rtl="1">
              <a:lnSpc>
                <a:spcPct val="150000"/>
              </a:lnSpc>
              <a:buClr>
                <a:srgbClr val="2DA2BF"/>
              </a:buClr>
              <a:buNone/>
            </a:pPr>
            <a:r>
              <a:rPr lang="fa-IR" sz="1800" dirty="0" smtClean="0">
                <a:latin typeface="Calibri" panose="020F0502020204030204" pitchFamily="34" charset="0"/>
                <a:cs typeface="B Mitra" panose="00000400000000000000" pitchFamily="2" charset="-78"/>
              </a:rPr>
              <a:t>3-</a:t>
            </a:r>
            <a:r>
              <a:rPr lang="fa-IR" sz="1800" dirty="0" smtClean="0">
                <a:solidFill>
                  <a:srgbClr val="FF0000"/>
                </a:solidFill>
                <a:latin typeface="Calibri" panose="020F0502020204030204" pitchFamily="34" charset="0"/>
                <a:cs typeface="B Mitra" panose="00000400000000000000" pitchFamily="2" charset="-78"/>
              </a:rPr>
              <a:t> خرابی دستگاه، مشکل قطعات یدکی و تامین اوپراتور ماهر </a:t>
            </a:r>
            <a:r>
              <a:rPr lang="fa-IR" sz="1800" dirty="0" smtClean="0">
                <a:solidFill>
                  <a:schemeClr val="tx1"/>
                </a:solidFill>
                <a:latin typeface="Calibri" panose="020F0502020204030204" pitchFamily="34" charset="0"/>
                <a:cs typeface="B Mitra" panose="00000400000000000000" pitchFamily="2" charset="-78"/>
              </a:rPr>
              <a:t>از مهمترین ریسک های خرید این دستگاه محسوب می گردید.</a:t>
            </a:r>
          </a:p>
          <a:p>
            <a:pPr marL="0" lvl="0" indent="0" algn="just" rtl="1">
              <a:lnSpc>
                <a:spcPct val="150000"/>
              </a:lnSpc>
              <a:buClr>
                <a:srgbClr val="2DA2BF"/>
              </a:buClr>
              <a:buNone/>
            </a:pPr>
            <a:r>
              <a:rPr lang="fa-IR" sz="1800" dirty="0" smtClean="0">
                <a:solidFill>
                  <a:schemeClr val="tx1"/>
                </a:solidFill>
                <a:latin typeface="Calibri" panose="020F0502020204030204" pitchFamily="34" charset="0"/>
                <a:cs typeface="B Mitra" panose="00000400000000000000" pitchFamily="2" charset="-78"/>
              </a:rPr>
              <a:t>4- هزینه پیمانکار روس در قالب قرارداد تعمیرات به مقدار  1250 نفر ساعت از قرارداد برای هر یک از پمپ ها، با توجه به ارزش ارزی هر نفر ساعت مبلغی </a:t>
            </a:r>
            <a:r>
              <a:rPr lang="fa-IR" sz="1800" dirty="0" smtClean="0">
                <a:solidFill>
                  <a:srgbClr val="FF0000"/>
                </a:solidFill>
                <a:latin typeface="Calibri" panose="020F0502020204030204" pitchFamily="34" charset="0"/>
                <a:cs typeface="B Mitra" panose="00000400000000000000" pitchFamily="2" charset="-78"/>
              </a:rPr>
              <a:t>معادل 500 الی600 هزار یورو</a:t>
            </a:r>
            <a:r>
              <a:rPr lang="fa-IR" sz="1800" dirty="0" smtClean="0">
                <a:solidFill>
                  <a:schemeClr val="tx1"/>
                </a:solidFill>
                <a:latin typeface="Calibri" panose="020F0502020204030204" pitchFamily="34" charset="0"/>
                <a:cs typeface="B Mitra" panose="00000400000000000000" pitchFamily="2" charset="-78"/>
              </a:rPr>
              <a:t> خواهد شد.</a:t>
            </a:r>
          </a:p>
          <a:p>
            <a:pPr marL="0" lvl="0" indent="0" algn="just" rtl="1">
              <a:lnSpc>
                <a:spcPct val="150000"/>
              </a:lnSpc>
              <a:buClr>
                <a:srgbClr val="2DA2BF"/>
              </a:buClr>
              <a:buNone/>
            </a:pPr>
            <a:r>
              <a:rPr lang="fa-IR" sz="1800" dirty="0" smtClean="0">
                <a:solidFill>
                  <a:schemeClr val="tx1"/>
                </a:solidFill>
                <a:latin typeface="Calibri" panose="020F0502020204030204" pitchFamily="34" charset="0"/>
                <a:cs typeface="B Mitra" panose="00000400000000000000" pitchFamily="2" charset="-78"/>
              </a:rPr>
              <a:t>5-واگذاری این فعالیت به پیمانکار خارجی در صورت وجود امکان اجرا در داخل کشور، در </a:t>
            </a:r>
            <a:r>
              <a:rPr lang="fa-IR" sz="1800" b="1" dirty="0" smtClean="0">
                <a:solidFill>
                  <a:srgbClr val="FF0000"/>
                </a:solidFill>
                <a:latin typeface="Calibri" panose="020F0502020204030204" pitchFamily="34" charset="0"/>
                <a:cs typeface="B Mitra" panose="00000400000000000000" pitchFamily="2" charset="-78"/>
              </a:rPr>
              <a:t>نقطه مقابل سیاست های سازمان با هدف قطع وابستگی </a:t>
            </a:r>
            <a:r>
              <a:rPr lang="fa-IR" sz="1800" dirty="0" smtClean="0">
                <a:solidFill>
                  <a:schemeClr val="tx1"/>
                </a:solidFill>
                <a:latin typeface="Calibri" panose="020F0502020204030204" pitchFamily="34" charset="0"/>
                <a:cs typeface="B Mitra" panose="00000400000000000000" pitchFamily="2" charset="-78"/>
              </a:rPr>
              <a:t>وحرکت در مسیر استقلال صنعتی  قرار می گرفت.</a:t>
            </a:r>
          </a:p>
          <a:p>
            <a:pPr marL="0" lvl="0" indent="0" algn="ctr" rtl="1">
              <a:lnSpc>
                <a:spcPct val="150000"/>
              </a:lnSpc>
              <a:buClr>
                <a:srgbClr val="2DA2BF"/>
              </a:buClr>
              <a:buNone/>
            </a:pPr>
            <a:r>
              <a:rPr lang="fa-IR" sz="1800" b="1" dirty="0" smtClean="0">
                <a:solidFill>
                  <a:schemeClr val="tx1"/>
                </a:solidFill>
                <a:latin typeface="Calibri" panose="020F0502020204030204" pitchFamily="34" charset="0"/>
                <a:cs typeface="B Mitra" panose="00000400000000000000" pitchFamily="2" charset="-78"/>
              </a:rPr>
              <a:t>با انجام این </a:t>
            </a:r>
            <a:r>
              <a:rPr lang="fa-IR" sz="1800" b="1" dirty="0">
                <a:solidFill>
                  <a:schemeClr val="tx1"/>
                </a:solidFill>
                <a:latin typeface="Calibri" panose="020F0502020204030204" pitchFamily="34" charset="0"/>
                <a:cs typeface="B Mitra" panose="00000400000000000000" pitchFamily="2" charset="-78"/>
              </a:rPr>
              <a:t>فعالیت توسط شرکت </a:t>
            </a:r>
            <a:r>
              <a:rPr lang="fa-IR" sz="1800" b="1" dirty="0">
                <a:latin typeface="Calibri" panose="020F0502020204030204" pitchFamily="34" charset="0"/>
                <a:cs typeface="B Mitra" panose="00000400000000000000" pitchFamily="2" charset="-78"/>
              </a:rPr>
              <a:t>ایرانی و نیروهای داخلی شرکت تپنا </a:t>
            </a:r>
            <a:endParaRPr lang="fa-IR" sz="1800" b="1" dirty="0" smtClean="0">
              <a:latin typeface="Calibri" panose="020F0502020204030204" pitchFamily="34" charset="0"/>
              <a:cs typeface="B Mitra" panose="00000400000000000000" pitchFamily="2" charset="-78"/>
            </a:endParaRPr>
          </a:p>
          <a:p>
            <a:pPr marL="0" lvl="0" indent="0" algn="ctr" rtl="1">
              <a:lnSpc>
                <a:spcPct val="150000"/>
              </a:lnSpc>
              <a:buClr>
                <a:srgbClr val="2DA2BF"/>
              </a:buClr>
              <a:buNone/>
            </a:pPr>
            <a:r>
              <a:rPr lang="fa-IR" sz="1800" b="1" dirty="0" smtClean="0">
                <a:latin typeface="Calibri" panose="020F0502020204030204" pitchFamily="34" charset="0"/>
                <a:cs typeface="B Mitra" panose="00000400000000000000" pitchFamily="2" charset="-78"/>
              </a:rPr>
              <a:t>رفع </a:t>
            </a:r>
            <a:r>
              <a:rPr lang="fa-IR" sz="1800" b="1" dirty="0">
                <a:latin typeface="Calibri" panose="020F0502020204030204" pitchFamily="34" charset="0"/>
                <a:cs typeface="B Mitra" panose="00000400000000000000" pitchFamily="2" charset="-78"/>
              </a:rPr>
              <a:t>عیب </a:t>
            </a:r>
            <a:r>
              <a:rPr lang="fa-IR" sz="1800" b="1" dirty="0" smtClean="0">
                <a:latin typeface="Calibri" panose="020F0502020204030204" pitchFamily="34" charset="0"/>
                <a:cs typeface="B Mitra" panose="00000400000000000000" pitchFamily="2" charset="-78"/>
              </a:rPr>
              <a:t>کامل 4 </a:t>
            </a:r>
            <a:r>
              <a:rPr lang="fa-IR" sz="1800" b="1" dirty="0">
                <a:latin typeface="Calibri" panose="020F0502020204030204" pitchFamily="34" charset="0"/>
                <a:cs typeface="B Mitra" panose="00000400000000000000" pitchFamily="2" charset="-78"/>
              </a:rPr>
              <a:t>عدد پمپ سیرکوله اصلی مدا</a:t>
            </a:r>
            <a:r>
              <a:rPr lang="fa-IR" sz="1800" b="1" dirty="0" smtClean="0">
                <a:solidFill>
                  <a:schemeClr val="tx1"/>
                </a:solidFill>
                <a:latin typeface="Calibri" panose="020F0502020204030204" pitchFamily="34" charset="0"/>
                <a:cs typeface="B Mitra" panose="00000400000000000000" pitchFamily="2" charset="-78"/>
              </a:rPr>
              <a:t>ر اول با کسر هزینه های مرتبط، </a:t>
            </a:r>
          </a:p>
          <a:p>
            <a:pPr marL="0" lvl="0" indent="0" algn="ctr" rtl="1">
              <a:lnSpc>
                <a:spcPct val="150000"/>
              </a:lnSpc>
              <a:buClr>
                <a:srgbClr val="2DA2BF"/>
              </a:buClr>
              <a:buNone/>
            </a:pPr>
            <a:r>
              <a:rPr lang="fa-IR" sz="1800" b="1" dirty="0" smtClean="0">
                <a:solidFill>
                  <a:schemeClr val="tx1"/>
                </a:solidFill>
                <a:latin typeface="Calibri" panose="020F0502020204030204" pitchFamily="34" charset="0"/>
                <a:cs typeface="B Mitra" panose="00000400000000000000" pitchFamily="2" charset="-78"/>
              </a:rPr>
              <a:t>حدود  </a:t>
            </a:r>
            <a:r>
              <a:rPr lang="fa-IR" sz="1800" b="1" dirty="0" smtClean="0">
                <a:solidFill>
                  <a:srgbClr val="FF0000"/>
                </a:solidFill>
                <a:latin typeface="Calibri" panose="020F0502020204030204" pitchFamily="34" charset="0"/>
                <a:cs typeface="B Mitra" panose="00000400000000000000" pitchFamily="2" charset="-78"/>
              </a:rPr>
              <a:t>1/300/000 </a:t>
            </a:r>
            <a:r>
              <a:rPr lang="fa-IR" sz="1800" b="1" dirty="0">
                <a:solidFill>
                  <a:srgbClr val="FF0000"/>
                </a:solidFill>
                <a:latin typeface="Calibri" panose="020F0502020204030204" pitchFamily="34" charset="0"/>
                <a:cs typeface="B Mitra" panose="00000400000000000000" pitchFamily="2" charset="-78"/>
              </a:rPr>
              <a:t>یورو صرفه جویی </a:t>
            </a:r>
            <a:r>
              <a:rPr lang="fa-IR" sz="1800" b="1" dirty="0" smtClean="0">
                <a:solidFill>
                  <a:srgbClr val="FF0000"/>
                </a:solidFill>
                <a:latin typeface="Calibri" panose="020F0502020204030204" pitchFamily="34" charset="0"/>
                <a:cs typeface="B Mitra" panose="00000400000000000000" pitchFamily="2" charset="-78"/>
              </a:rPr>
              <a:t>ارزی با حذف ریسک های فوق </a:t>
            </a:r>
            <a:r>
              <a:rPr lang="fa-IR" sz="1800" b="1" dirty="0" smtClean="0">
                <a:solidFill>
                  <a:schemeClr val="tx1"/>
                </a:solidFill>
                <a:latin typeface="Calibri" panose="020F0502020204030204" pitchFamily="34" charset="0"/>
                <a:cs typeface="B Mitra" panose="00000400000000000000" pitchFamily="2" charset="-78"/>
              </a:rPr>
              <a:t>حاصل خواهد شد.</a:t>
            </a:r>
            <a:endParaRPr lang="fa-IR" sz="1800" b="1" dirty="0">
              <a:solidFill>
                <a:schemeClr val="tx1"/>
              </a:solidFill>
              <a:latin typeface="Calibri" panose="020F0502020204030204" pitchFamily="34" charset="0"/>
              <a:cs typeface="B Mitra" panose="00000400000000000000" pitchFamily="2" charset="-78"/>
            </a:endParaRPr>
          </a:p>
        </p:txBody>
      </p:sp>
      <p:sp>
        <p:nvSpPr>
          <p:cNvPr id="10" name="Rectangle 9"/>
          <p:cNvSpPr/>
          <p:nvPr/>
        </p:nvSpPr>
        <p:spPr>
          <a:xfrm>
            <a:off x="533400" y="209490"/>
            <a:ext cx="7315200" cy="400110"/>
          </a:xfrm>
          <a:prstGeom prst="rect">
            <a:avLst/>
          </a:prstGeom>
        </p:spPr>
        <p:txBody>
          <a:bodyPr wrap="square">
            <a:spAutoFit/>
          </a:bodyPr>
          <a:lstStyle/>
          <a:p>
            <a:pPr lvl="0" algn="r" rtl="1"/>
            <a:r>
              <a:rPr lang="fa-IR" sz="2000" b="1" dirty="0">
                <a:cs typeface="B Nazanin" pitchFamily="2" charset="-78"/>
              </a:rPr>
              <a:t>نتیجه گیری</a:t>
            </a:r>
            <a:endParaRPr lang="en-US" sz="2000" b="1" dirty="0">
              <a:cs typeface="B Nazanin" pitchFamily="2" charset="-78"/>
            </a:endParaRPr>
          </a:p>
        </p:txBody>
      </p:sp>
    </p:spTree>
    <p:extLst>
      <p:ext uri="{BB962C8B-B14F-4D97-AF65-F5344CB8AC3E}">
        <p14:creationId xmlns:p14="http://schemas.microsoft.com/office/powerpoint/2010/main" val="2822387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233916" y="228600"/>
            <a:ext cx="7919484" cy="13716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800" b="1" dirty="0" smtClean="0">
                <a:cs typeface="B Mitra" pitchFamily="2" charset="-78"/>
              </a:rPr>
              <a:t>تعمیرات </a:t>
            </a:r>
            <a:r>
              <a:rPr lang="fa-IR" sz="2400" b="1" dirty="0" smtClean="0">
                <a:cs typeface="B Mitra" pitchFamily="2" charset="-78"/>
              </a:rPr>
              <a:t>اساسی</a:t>
            </a:r>
            <a:r>
              <a:rPr lang="fa-IR" sz="2800" b="1" dirty="0" smtClean="0">
                <a:cs typeface="B Mitra" pitchFamily="2" charset="-78"/>
              </a:rPr>
              <a:t> راکتور</a:t>
            </a:r>
          </a:p>
          <a:p>
            <a:pPr marL="0" indent="0" algn="ctr" rtl="1">
              <a:lnSpc>
                <a:spcPct val="150000"/>
              </a:lnSpc>
              <a:spcBef>
                <a:spcPts val="300"/>
              </a:spcBef>
              <a:buNone/>
            </a:pPr>
            <a:r>
              <a:rPr lang="fa-IR" sz="2400" dirty="0" smtClean="0">
                <a:cs typeface="B Mitra" pitchFamily="2" charset="-78"/>
              </a:rPr>
              <a:t>دمونتاژ راکتور - جداسازي كابل هاي محرك ميله هاي كنترلي راكتور</a:t>
            </a:r>
            <a:endParaRPr lang="en-US" sz="2400" dirty="0">
              <a:cs typeface="B Mitra" pitchFamily="2" charset="-78"/>
            </a:endParaRPr>
          </a:p>
        </p:txBody>
      </p:sp>
      <p:pic>
        <p:nvPicPr>
          <p:cNvPr id="6" name="Picture 2" descr="C:\Users\MOVAHE~1.BOM\AppData\Local\Temp\Rar$DI24.935\جدا سازي سيستم كنترل و حفاظت راكتور.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00200"/>
            <a:ext cx="8442278"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70F907-D7C6-42BF-8476-CE673E1706F9}" type="slidenum">
              <a:rPr lang="en-US" smtClean="0"/>
              <a:pPr/>
              <a:t>3</a:t>
            </a:fld>
            <a:endParaRPr lang="en-US"/>
          </a:p>
        </p:txBody>
      </p:sp>
      <p:sp>
        <p:nvSpPr>
          <p:cNvPr id="5" name="Date Placeholder 4"/>
          <p:cNvSpPr>
            <a:spLocks noGrp="1"/>
          </p:cNvSpPr>
          <p:nvPr>
            <p:ph type="dt" sz="half" idx="10"/>
          </p:nvPr>
        </p:nvSpPr>
        <p:spPr/>
        <p:txBody>
          <a:bodyPr/>
          <a:lstStyle/>
          <a:p>
            <a:fld id="{E46FC891-5592-4E04-9918-F24C4D3650DA}" type="datetime1">
              <a:rPr lang="en-US" smtClean="0"/>
              <a:t>12/20/2021</a:t>
            </a:fld>
            <a:endParaRPr lang="en-US"/>
          </a:p>
        </p:txBody>
      </p:sp>
    </p:spTree>
    <p:extLst>
      <p:ext uri="{BB962C8B-B14F-4D97-AF65-F5344CB8AC3E}">
        <p14:creationId xmlns:p14="http://schemas.microsoft.com/office/powerpoint/2010/main" val="7682236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304800" y="277333"/>
            <a:ext cx="7614684" cy="6477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lnSpc>
                <a:spcPct val="150000"/>
              </a:lnSpc>
              <a:spcBef>
                <a:spcPts val="300"/>
              </a:spcBef>
              <a:buNone/>
            </a:pPr>
            <a:r>
              <a:rPr lang="fa-IR" sz="1800" b="1" dirty="0">
                <a:latin typeface="Calibri" panose="020F0502020204030204" pitchFamily="34" charset="0"/>
                <a:ea typeface="Calibri" panose="020F0502020204030204" pitchFamily="34" charset="0"/>
                <a:cs typeface="B Mitra" panose="00000700000000000000" pitchFamily="2" charset="-78"/>
              </a:rPr>
              <a:t>برنامه خروج نمونه های شاهد پوسته راکتور واحد یکم نیروگاه اتمی بوشهر در تعمیرات </a:t>
            </a:r>
            <a:r>
              <a:rPr lang="fa-IR" sz="1600" b="1" dirty="0">
                <a:latin typeface="Arial" panose="020B0604020202020204" pitchFamily="34" charset="0"/>
                <a:ea typeface="Calibri" panose="020F0502020204030204" pitchFamily="34" charset="0"/>
                <a:cs typeface="B Mitra" panose="00000700000000000000" pitchFamily="2" charset="-78"/>
              </a:rPr>
              <a:t>2-2021</a:t>
            </a:r>
            <a:r>
              <a:rPr lang="fa-IR" sz="1800" b="1" dirty="0">
                <a:solidFill>
                  <a:srgbClr val="76923C"/>
                </a:solidFill>
                <a:latin typeface="Calibri" panose="020F0502020204030204" pitchFamily="34" charset="0"/>
                <a:ea typeface="Calibri" panose="020F0502020204030204" pitchFamily="34" charset="0"/>
                <a:cs typeface="B Mitra" panose="00000700000000000000" pitchFamily="2" charset="-78"/>
              </a:rPr>
              <a:t>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0" indent="0" algn="r" rtl="1">
              <a:lnSpc>
                <a:spcPct val="150000"/>
              </a:lnSpc>
              <a:spcBef>
                <a:spcPts val="300"/>
              </a:spcBef>
              <a:buNone/>
            </a:pPr>
            <a:endParaRPr lang="ru-RU" sz="1800" dirty="0">
              <a:latin typeface="Times New Roman" pitchFamily="18" charset="0"/>
              <a:cs typeface="Times New Roman" pitchFamily="18" charset="0"/>
            </a:endParaRPr>
          </a:p>
        </p:txBody>
      </p:sp>
      <p:sp>
        <p:nvSpPr>
          <p:cNvPr id="2" name="Rectangle 1"/>
          <p:cNvSpPr/>
          <p:nvPr/>
        </p:nvSpPr>
        <p:spPr>
          <a:xfrm>
            <a:off x="304800" y="1208407"/>
            <a:ext cx="8382000" cy="4299639"/>
          </a:xfrm>
          <a:prstGeom prst="rect">
            <a:avLst/>
          </a:prstGeom>
        </p:spPr>
        <p:txBody>
          <a:bodyPr wrap="square">
            <a:spAutoFit/>
          </a:bodyPr>
          <a:lstStyle/>
          <a:p>
            <a:pPr lvl="0" algn="just" rtl="1">
              <a:lnSpc>
                <a:spcPct val="115000"/>
              </a:lnSpc>
              <a:spcAft>
                <a:spcPts val="1000"/>
              </a:spcAft>
            </a:pPr>
            <a:r>
              <a:rPr lang="fa-IR" dirty="0" smtClean="0">
                <a:latin typeface="Calibri" panose="020F0502020204030204" pitchFamily="34" charset="0"/>
                <a:ea typeface="Calibri" panose="020F0502020204030204" pitchFamily="34" charset="0"/>
                <a:cs typeface="B Mitra" panose="00000700000000000000" pitchFamily="2" charset="-78"/>
              </a:rPr>
              <a:t>جهت کنترل وضعیت فلز پوسته راکتور دو نمونه شاهد در داخل راکتور قرار داده شده است :</a:t>
            </a:r>
          </a:p>
          <a:p>
            <a:pPr marL="342900" lvl="0" indent="-342900" algn="just" rtl="1">
              <a:lnSpc>
                <a:spcPct val="115000"/>
              </a:lnSpc>
              <a:spcAft>
                <a:spcPts val="1000"/>
              </a:spcAft>
              <a:buFont typeface="+mj-lt"/>
              <a:buAutoNum type="arabicParenR"/>
            </a:pPr>
            <a:r>
              <a:rPr lang="fa-IR" b="1" dirty="0" smtClean="0">
                <a:latin typeface="Calibri" panose="020F0502020204030204" pitchFamily="34" charset="0"/>
                <a:ea typeface="Calibri" panose="020F0502020204030204" pitchFamily="34" charset="0"/>
                <a:cs typeface="B Mitra" panose="00000700000000000000" pitchFamily="2" charset="-78"/>
              </a:rPr>
              <a:t>نمونه </a:t>
            </a:r>
            <a:r>
              <a:rPr lang="fa-IR" b="1" dirty="0">
                <a:latin typeface="Calibri" panose="020F0502020204030204" pitchFamily="34" charset="0"/>
                <a:ea typeface="Calibri" panose="020F0502020204030204" pitchFamily="34" charset="0"/>
                <a:cs typeface="B Mitra" panose="00000700000000000000" pitchFamily="2" charset="-78"/>
              </a:rPr>
              <a:t>های شاهد پرتویی </a:t>
            </a:r>
            <a:r>
              <a:rPr lang="en-US" sz="1600" dirty="0">
                <a:latin typeface="Arial" panose="020B0604020202020204" pitchFamily="34" charset="0"/>
                <a:ea typeface="Calibri" panose="020F0502020204030204" pitchFamily="34" charset="0"/>
                <a:cs typeface="B Mitra" panose="00000700000000000000" pitchFamily="2" charset="-78"/>
              </a:rPr>
              <a:t>1L1</a:t>
            </a:r>
            <a:r>
              <a:rPr lang="fa-IR" dirty="0">
                <a:latin typeface="Calibri" panose="020F0502020204030204" pitchFamily="34" charset="0"/>
                <a:ea typeface="Calibri" panose="020F0502020204030204" pitchFamily="34" charset="0"/>
                <a:cs typeface="B Mitra" panose="00000700000000000000" pitchFamily="2" charset="-78"/>
              </a:rPr>
              <a:t> و</a:t>
            </a:r>
            <a:r>
              <a:rPr lang="en-US" sz="1600" dirty="0">
                <a:latin typeface="Arial" panose="020B0604020202020204" pitchFamily="34" charset="0"/>
                <a:ea typeface="Calibri" panose="020F0502020204030204" pitchFamily="34" charset="0"/>
                <a:cs typeface="B Mitra" panose="00000700000000000000" pitchFamily="2" charset="-78"/>
              </a:rPr>
              <a:t>1L2</a:t>
            </a:r>
            <a:r>
              <a:rPr lang="fa-IR" dirty="0">
                <a:latin typeface="Calibri" panose="020F0502020204030204" pitchFamily="34" charset="0"/>
                <a:ea typeface="Calibri" panose="020F0502020204030204" pitchFamily="34" charset="0"/>
                <a:cs typeface="B Mitra" panose="00000700000000000000" pitchFamily="2" charset="-78"/>
              </a:rPr>
              <a:t> </a:t>
            </a:r>
            <a:r>
              <a:rPr lang="fa-IR" dirty="0" smtClean="0">
                <a:latin typeface="Calibri" panose="020F0502020204030204" pitchFamily="34" charset="0"/>
                <a:ea typeface="Calibri" panose="020F0502020204030204" pitchFamily="34" charset="0"/>
                <a:cs typeface="B Mitra" panose="00000700000000000000" pitchFamily="2" charset="-78"/>
              </a:rPr>
              <a:t>واقع بر روی پوسته راکتور</a:t>
            </a:r>
            <a:r>
              <a:rPr lang="en-US" dirty="0">
                <a:latin typeface="Calibri" panose="020F0502020204030204" pitchFamily="34" charset="0"/>
                <a:ea typeface="Calibri" panose="020F0502020204030204" pitchFamily="34" charset="0"/>
                <a:cs typeface="B Mitra" panose="00000700000000000000" pitchFamily="2" charset="-78"/>
              </a:rPr>
              <a:t>)</a:t>
            </a:r>
            <a:r>
              <a:rPr lang="fa-IR" dirty="0">
                <a:latin typeface="Calibri" panose="020F0502020204030204" pitchFamily="34" charset="0"/>
                <a:ea typeface="Calibri" panose="020F0502020204030204" pitchFamily="34" charset="0"/>
                <a:cs typeface="B Mitra" panose="00000700000000000000" pitchFamily="2" charset="-78"/>
              </a:rPr>
              <a:t> به تعداد140 نمونه</a:t>
            </a:r>
            <a:r>
              <a:rPr lang="en-US" dirty="0">
                <a:latin typeface="Calibri" panose="020F0502020204030204" pitchFamily="34" charset="0"/>
                <a:ea typeface="Calibri" panose="020F0502020204030204" pitchFamily="34" charset="0"/>
                <a:cs typeface="B Mitra" panose="00000700000000000000" pitchFamily="2" charset="-78"/>
              </a:rPr>
              <a:t>( </a:t>
            </a:r>
            <a:r>
              <a:rPr lang="fa-IR" dirty="0">
                <a:latin typeface="Calibri" panose="020F0502020204030204" pitchFamily="34" charset="0"/>
                <a:ea typeface="Calibri" panose="020F0502020204030204" pitchFamily="34" charset="0"/>
                <a:cs typeface="B Mitra" panose="00000700000000000000" pitchFamily="2" charset="-78"/>
              </a:rPr>
              <a:t>(تعداد کل نمونه های شاهد پرتوی 6 گروه میباشد که هر کدام از گروهها دو مجموعه 70 عددی (کلا 12 مجموعه 70 عددی)  میباشد که هرکدام  از مجموعه ها به صورت جعبه ای بوده و توسط صفحه ای  بر روی پوسته راکتور جوش شده اند) </a:t>
            </a:r>
            <a:r>
              <a:rPr lang="fa-IR" dirty="0" smtClean="0">
                <a:latin typeface="Calibri" panose="020F0502020204030204" pitchFamily="34" charset="0"/>
                <a:ea typeface="Calibri" panose="020F0502020204030204" pitchFamily="34" charset="0"/>
                <a:cs typeface="B Mitra" panose="00000700000000000000" pitchFamily="2" charset="-78"/>
              </a:rPr>
              <a:t>که برای جداکردن آنها نیاز به عملیات برشکاری میباشد.</a:t>
            </a:r>
            <a:endParaRPr lang="en-US" dirty="0">
              <a:latin typeface="Calibri" panose="020F0502020204030204" pitchFamily="34" charset="0"/>
              <a:ea typeface="Calibri" panose="020F0502020204030204" pitchFamily="34" charset="0"/>
              <a:cs typeface="B Mitra" panose="00000700000000000000" pitchFamily="2" charset="-78"/>
            </a:endParaRPr>
          </a:p>
          <a:p>
            <a:pPr marL="342900" lvl="0" indent="-342900" algn="just" rtl="1">
              <a:lnSpc>
                <a:spcPct val="115000"/>
              </a:lnSpc>
              <a:spcAft>
                <a:spcPts val="1000"/>
              </a:spcAft>
              <a:buFont typeface="+mj-lt"/>
              <a:buAutoNum type="arabicParenR"/>
            </a:pPr>
            <a:r>
              <a:rPr lang="fa-IR" b="1" dirty="0" smtClean="0">
                <a:latin typeface="Calibri" panose="020F0502020204030204" pitchFamily="34" charset="0"/>
                <a:ea typeface="Calibri" panose="020F0502020204030204" pitchFamily="34" charset="0"/>
                <a:cs typeface="B Mitra" panose="00000700000000000000" pitchFamily="2" charset="-78"/>
              </a:rPr>
              <a:t>نمونه </a:t>
            </a:r>
            <a:r>
              <a:rPr lang="fa-IR" b="1" dirty="0">
                <a:latin typeface="Calibri" panose="020F0502020204030204" pitchFamily="34" charset="0"/>
                <a:ea typeface="Calibri" panose="020F0502020204030204" pitchFamily="34" charset="0"/>
                <a:cs typeface="B Mitra" panose="00000700000000000000" pitchFamily="2" charset="-78"/>
              </a:rPr>
              <a:t>های شاهد حرارتی  </a:t>
            </a:r>
            <a:r>
              <a:rPr lang="en-US" sz="1600" dirty="0" smtClean="0">
                <a:latin typeface="Arial" panose="020B0604020202020204" pitchFamily="34" charset="0"/>
                <a:ea typeface="Calibri" panose="020F0502020204030204" pitchFamily="34" charset="0"/>
                <a:cs typeface="B Mitra" panose="00000700000000000000" pitchFamily="2" charset="-78"/>
              </a:rPr>
              <a:t>1M</a:t>
            </a:r>
            <a:r>
              <a:rPr lang="fa-IR" dirty="0" smtClean="0">
                <a:latin typeface="Calibri" panose="020F0502020204030204" pitchFamily="34" charset="0"/>
                <a:ea typeface="Calibri" panose="020F0502020204030204" pitchFamily="34" charset="0"/>
                <a:cs typeface="B Mitra" panose="00000700000000000000" pitchFamily="2" charset="-78"/>
              </a:rPr>
              <a:t> واقع در قسمت </a:t>
            </a:r>
            <a:r>
              <a:rPr lang="fa-IR" dirty="0">
                <a:latin typeface="Calibri" panose="020F0502020204030204" pitchFamily="34" charset="0"/>
                <a:ea typeface="Calibri" panose="020F0502020204030204" pitchFamily="34" charset="0"/>
                <a:cs typeface="B Mitra" panose="00000700000000000000" pitchFamily="2" charset="-78"/>
              </a:rPr>
              <a:t>بلوک حفاظت کننده لوله ها (شامل 140 نمونه) (تعداد کل مجموعه ها 6 عدد میباشد که در</a:t>
            </a:r>
            <a:r>
              <a:rPr lang="ru-RU" dirty="0">
                <a:latin typeface="Calibri" panose="020F0502020204030204" pitchFamily="34" charset="0"/>
                <a:ea typeface="Calibri" panose="020F0502020204030204" pitchFamily="34" charset="0"/>
                <a:cs typeface="B Mitra" panose="00000700000000000000" pitchFamily="2" charset="-78"/>
              </a:rPr>
              <a:t>БЗТ </a:t>
            </a:r>
            <a:r>
              <a:rPr lang="fa-IR" dirty="0">
                <a:latin typeface="Calibri" panose="020F0502020204030204" pitchFamily="34" charset="0"/>
                <a:ea typeface="Calibri" panose="020F0502020204030204" pitchFamily="34" charset="0"/>
                <a:cs typeface="B Mitra" panose="00000700000000000000" pitchFamily="2" charset="-78"/>
              </a:rPr>
              <a:t> قرار دارند و برای جدا کردن آنها نیاز به عملیات برشکاری نمیباشد) </a:t>
            </a:r>
            <a:endParaRPr lang="en-US" sz="1200" dirty="0">
              <a:latin typeface="Calibri" panose="020F0502020204030204" pitchFamily="34" charset="0"/>
              <a:ea typeface="Calibri" panose="020F0502020204030204" pitchFamily="34" charset="0"/>
              <a:cs typeface="Arial" panose="020B0604020202020204" pitchFamily="34" charset="0"/>
            </a:endParaRPr>
          </a:p>
          <a:p>
            <a:pPr marL="228600" algn="just" rtl="1">
              <a:lnSpc>
                <a:spcPct val="115000"/>
              </a:lnSpc>
              <a:spcAft>
                <a:spcPts val="1000"/>
              </a:spcAft>
            </a:pPr>
            <a:r>
              <a:rPr lang="fa-IR" dirty="0">
                <a:latin typeface="Calibri" panose="020F0502020204030204" pitchFamily="34" charset="0"/>
                <a:ea typeface="Calibri" panose="020F0502020204030204" pitchFamily="34" charset="0"/>
                <a:cs typeface="B Mitra" panose="00000700000000000000" pitchFamily="2" charset="-78"/>
              </a:rPr>
              <a:t>مجموعه های نمونه شاهد پرتویی و حرارتی داخل کانتینر مخصوص حمل نمونه های شاهد قرار گرفته و به همراه یک </a:t>
            </a:r>
            <a:r>
              <a:rPr lang="fa-IR" dirty="0" smtClean="0">
                <a:latin typeface="Calibri" panose="020F0502020204030204" pitchFamily="34" charset="0"/>
                <a:ea typeface="Calibri" panose="020F0502020204030204" pitchFamily="34" charset="0"/>
                <a:cs typeface="B Mitra" panose="00000700000000000000" pitchFamily="2" charset="-78"/>
              </a:rPr>
              <a:t>مجموعه </a:t>
            </a:r>
            <a:r>
              <a:rPr lang="fa-IR" dirty="0">
                <a:latin typeface="Calibri" panose="020F0502020204030204" pitchFamily="34" charset="0"/>
                <a:ea typeface="Calibri" panose="020F0502020204030204" pitchFamily="34" charset="0"/>
                <a:cs typeface="B Mitra" panose="00000700000000000000" pitchFamily="2" charset="-78"/>
              </a:rPr>
              <a:t>از نمونه های کنترلی </a:t>
            </a:r>
            <a:r>
              <a:rPr lang="en-US" sz="1600" dirty="0">
                <a:latin typeface="Arial" panose="020B0604020202020204" pitchFamily="34" charset="0"/>
                <a:ea typeface="Calibri" panose="020F0502020204030204" pitchFamily="34" charset="0"/>
                <a:cs typeface="B Mitra" panose="00000700000000000000" pitchFamily="2" charset="-78"/>
              </a:rPr>
              <a:t>1K</a:t>
            </a:r>
            <a:r>
              <a:rPr lang="fa-IR" dirty="0">
                <a:latin typeface="Calibri" panose="020F0502020204030204" pitchFamily="34" charset="0"/>
                <a:ea typeface="Calibri" panose="020F0502020204030204" pitchFamily="34" charset="0"/>
                <a:cs typeface="B Mitra" panose="00000700000000000000" pitchFamily="2" charset="-78"/>
              </a:rPr>
              <a:t> </a:t>
            </a:r>
            <a:r>
              <a:rPr lang="fa-IR" dirty="0" smtClean="0">
                <a:latin typeface="Calibri" panose="020F0502020204030204" pitchFamily="34" charset="0"/>
                <a:ea typeface="Calibri" panose="020F0502020204030204" pitchFamily="34" charset="0"/>
                <a:cs typeface="B Mitra" panose="00000700000000000000" pitchFamily="2" charset="-78"/>
              </a:rPr>
              <a:t>(مشخصات  مکتنیکی اولیه) شامل </a:t>
            </a:r>
            <a:r>
              <a:rPr lang="fa-IR" dirty="0">
                <a:latin typeface="Calibri" panose="020F0502020204030204" pitchFamily="34" charset="0"/>
                <a:ea typeface="Calibri" panose="020F0502020204030204" pitchFamily="34" charset="0"/>
                <a:cs typeface="B Mitra" panose="00000700000000000000" pitchFamily="2" charset="-78"/>
              </a:rPr>
              <a:t>140 نمونه، که اکنون در آزمایشگاه مواد نگه داری می شود، جهت حمل به پیمانکار روس تحویل داده خواهد شد</a:t>
            </a:r>
            <a:r>
              <a:rPr lang="en-US" dirty="0">
                <a:latin typeface="Calibri" panose="020F0502020204030204" pitchFamily="34" charset="0"/>
                <a:ea typeface="Calibri" panose="020F0502020204030204" pitchFamily="34" charset="0"/>
                <a:cs typeface="B Mitra" panose="00000700000000000000" pitchFamily="2" charset="-78"/>
              </a:rPr>
              <a:t>.</a:t>
            </a:r>
            <a:r>
              <a:rPr lang="fa-IR" dirty="0">
                <a:latin typeface="Calibri" panose="020F0502020204030204" pitchFamily="34" charset="0"/>
                <a:ea typeface="Calibri" panose="020F0502020204030204" pitchFamily="34" charset="0"/>
                <a:cs typeface="B Mitra" panose="00000700000000000000" pitchFamily="2" charset="-78"/>
              </a:rPr>
              <a:t> اين نمونه ها توسط موسسه كورچاتف روسيه تحت تست هاي مخرب( كشش، ضربه، چقرمگي) جهت تعيين خواص مكانيكي پوسته راكتور قرار مي گيرند. هدف نهايي تعيين وضعيت پوسته و دريافت مجوز ادامه بهره برداري از راكتور مي باشد.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6470F907-D7C6-42BF-8476-CE673E1706F9}" type="slidenum">
              <a:rPr lang="en-US" smtClean="0"/>
              <a:pPr/>
              <a:t>30</a:t>
            </a:fld>
            <a:endParaRPr lang="en-US"/>
          </a:p>
        </p:txBody>
      </p:sp>
      <p:sp>
        <p:nvSpPr>
          <p:cNvPr id="5" name="Date Placeholder 4"/>
          <p:cNvSpPr>
            <a:spLocks noGrp="1"/>
          </p:cNvSpPr>
          <p:nvPr>
            <p:ph type="dt" sz="half" idx="10"/>
          </p:nvPr>
        </p:nvSpPr>
        <p:spPr/>
        <p:txBody>
          <a:bodyPr/>
          <a:lstStyle/>
          <a:p>
            <a:fld id="{47A2CE34-0C89-406A-922C-949B58A467E0}" type="datetime1">
              <a:rPr lang="en-US" smtClean="0"/>
              <a:t>12/20/2021</a:t>
            </a:fld>
            <a:endParaRPr lang="en-US"/>
          </a:p>
        </p:txBody>
      </p:sp>
    </p:spTree>
    <p:extLst>
      <p:ext uri="{BB962C8B-B14F-4D97-AF65-F5344CB8AC3E}">
        <p14:creationId xmlns:p14="http://schemas.microsoft.com/office/powerpoint/2010/main" val="2635442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382000" cy="4267200"/>
          </a:xfrm>
        </p:spPr>
        <p:txBody>
          <a:bodyPr>
            <a:noAutofit/>
          </a:bodyPr>
          <a:lstStyle/>
          <a:p>
            <a:pPr algn="just" rtl="1">
              <a:lnSpc>
                <a:spcPct val="150000"/>
              </a:lnSpc>
            </a:pPr>
            <a:r>
              <a:rPr lang="fa-IR" sz="2000" dirty="0">
                <a:latin typeface="Calibri" panose="020F0502020204030204" pitchFamily="34" charset="0"/>
                <a:cs typeface="B Mitra" panose="00000400000000000000" pitchFamily="2" charset="-78"/>
              </a:rPr>
              <a:t>به </a:t>
            </a:r>
            <a:r>
              <a:rPr lang="fa-IR" sz="2000" dirty="0" smtClean="0">
                <a:latin typeface="Calibri" panose="020F0502020204030204" pitchFamily="34" charset="0"/>
                <a:cs typeface="B Mitra" panose="00000400000000000000" pitchFamily="2" charset="-78"/>
              </a:rPr>
              <a:t>دلیل عبور </a:t>
            </a:r>
            <a:r>
              <a:rPr lang="fa-IR" sz="2000" dirty="0">
                <a:latin typeface="Calibri" panose="020F0502020204030204" pitchFamily="34" charset="0"/>
                <a:cs typeface="B Mitra" panose="00000400000000000000" pitchFamily="2" charset="-78"/>
              </a:rPr>
              <a:t>جریان آب در راکتور احتمال ورود ذرات خارجی به داخل آن وجود </a:t>
            </a:r>
            <a:r>
              <a:rPr lang="fa-IR" sz="2000" dirty="0" smtClean="0">
                <a:latin typeface="Calibri" panose="020F0502020204030204" pitchFamily="34" charset="0"/>
                <a:cs typeface="B Mitra" panose="00000400000000000000" pitchFamily="2" charset="-78"/>
              </a:rPr>
              <a:t>داشته و این ذرات در کف راکتور ته نشین می گردد</a:t>
            </a:r>
            <a:r>
              <a:rPr lang="fa-IR" sz="2000" dirty="0">
                <a:latin typeface="Calibri" panose="020F0502020204030204" pitchFamily="34" charset="0"/>
                <a:cs typeface="B Mitra" panose="00000400000000000000" pitchFamily="2" charset="-78"/>
              </a:rPr>
              <a:t>. در تعمیرات اساسی راکتور در دومین توقف سال 2021 (پاییز 1400) </a:t>
            </a:r>
            <a:r>
              <a:rPr lang="fa-IR" sz="2000" dirty="0" smtClean="0">
                <a:latin typeface="Calibri" panose="020F0502020204030204" pitchFamily="34" charset="0"/>
                <a:cs typeface="B Mitra" panose="00000400000000000000" pitchFamily="2" charset="-78"/>
              </a:rPr>
              <a:t>طبق برنامه، </a:t>
            </a:r>
            <a:r>
              <a:rPr lang="fa-IR" sz="2000" dirty="0">
                <a:latin typeface="Calibri" panose="020F0502020204030204" pitchFamily="34" charset="0"/>
                <a:cs typeface="B Mitra" panose="00000400000000000000" pitchFamily="2" charset="-78"/>
              </a:rPr>
              <a:t>پوسته راکتور خارج شده  و فرصت مناسبی است که ذرات ته نشین شده در کف راکتور و استکانی های چاهک آن خارج شود</a:t>
            </a:r>
            <a:r>
              <a:rPr lang="fa-IR" sz="2000" dirty="0" smtClean="0">
                <a:latin typeface="Calibri" panose="020F0502020204030204" pitchFamily="34" charset="0"/>
                <a:cs typeface="B Mitra" panose="00000400000000000000" pitchFamily="2" charset="-78"/>
              </a:rPr>
              <a:t>.</a:t>
            </a:r>
          </a:p>
          <a:p>
            <a:pPr algn="just" rtl="1">
              <a:lnSpc>
                <a:spcPct val="150000"/>
              </a:lnSpc>
            </a:pPr>
            <a:r>
              <a:rPr lang="fa-IR" sz="2000" dirty="0" smtClean="0">
                <a:latin typeface="Calibri" panose="020F0502020204030204" pitchFamily="34" charset="0"/>
                <a:cs typeface="B Mitra" panose="00000400000000000000" pitchFamily="2" charset="-78"/>
              </a:rPr>
              <a:t> </a:t>
            </a:r>
            <a:r>
              <a:rPr lang="fa-IR" sz="2000" dirty="0">
                <a:latin typeface="Calibri" panose="020F0502020204030204" pitchFamily="34" charset="0"/>
                <a:cs typeface="B Mitra" panose="00000400000000000000" pitchFamily="2" charset="-78"/>
              </a:rPr>
              <a:t>پیشنهاد پیمانکار روس فروش تجهیزی با قیمت تقریبی </a:t>
            </a:r>
            <a:r>
              <a:rPr lang="fa-IR" sz="2000" dirty="0" smtClean="0">
                <a:latin typeface="Calibri" panose="020F0502020204030204" pitchFamily="34" charset="0"/>
                <a:cs typeface="B Mitra" panose="00000400000000000000" pitchFamily="2" charset="-78"/>
              </a:rPr>
              <a:t>104/000/000/000 </a:t>
            </a:r>
            <a:r>
              <a:rPr lang="fa-IR" sz="2000" dirty="0">
                <a:latin typeface="Calibri" panose="020F0502020204030204" pitchFamily="34" charset="0"/>
                <a:cs typeface="B Mitra" panose="00000400000000000000" pitchFamily="2" charset="-78"/>
              </a:rPr>
              <a:t>ریال در سال 1396 </a:t>
            </a:r>
            <a:r>
              <a:rPr lang="fa-IR" sz="2000" dirty="0" smtClean="0">
                <a:latin typeface="Calibri" panose="020F0502020204030204" pitchFamily="34" charset="0"/>
                <a:cs typeface="B Mitra" panose="00000400000000000000" pitchFamily="2" charset="-78"/>
              </a:rPr>
              <a:t>بوده که با توجه به هزینه مذکور، </a:t>
            </a:r>
            <a:r>
              <a:rPr lang="fa-IR" sz="2000" dirty="0">
                <a:latin typeface="Calibri" panose="020F0502020204030204" pitchFamily="34" charset="0"/>
                <a:cs typeface="B Mitra" panose="00000400000000000000" pitchFamily="2" charset="-78"/>
              </a:rPr>
              <a:t>تصمیم گرفته شد از شرکت های دانش </a:t>
            </a:r>
            <a:r>
              <a:rPr lang="fa-IR" sz="2000" dirty="0" smtClean="0">
                <a:latin typeface="Calibri" panose="020F0502020204030204" pitchFamily="34" charset="0"/>
                <a:cs typeface="B Mitra" panose="00000400000000000000" pitchFamily="2" charset="-78"/>
              </a:rPr>
              <a:t>بنیان </a:t>
            </a:r>
            <a:r>
              <a:rPr lang="fa-IR" sz="2000" dirty="0">
                <a:latin typeface="Calibri" panose="020F0502020204030204" pitchFamily="34" charset="0"/>
                <a:cs typeface="B Mitra" panose="00000400000000000000" pitchFamily="2" charset="-78"/>
              </a:rPr>
              <a:t>استفاده شود. قیمت پیشنهادی شرکت داخلی 850 میلیون ریال اعلام گردید. </a:t>
            </a:r>
            <a:endParaRPr lang="fa-IR" sz="2000" dirty="0" smtClean="0">
              <a:latin typeface="Calibri" panose="020F0502020204030204" pitchFamily="34" charset="0"/>
              <a:cs typeface="B Mitra" panose="00000400000000000000" pitchFamily="2" charset="-78"/>
            </a:endParaRPr>
          </a:p>
          <a:p>
            <a:pPr algn="just" rtl="1">
              <a:lnSpc>
                <a:spcPct val="150000"/>
              </a:lnSpc>
            </a:pPr>
            <a:r>
              <a:rPr lang="fa-IR" sz="2000" dirty="0" smtClean="0">
                <a:latin typeface="Calibri" panose="020F0502020204030204" pitchFamily="34" charset="0"/>
                <a:cs typeface="B Mitra" panose="00000400000000000000" pitchFamily="2" charset="-78"/>
              </a:rPr>
              <a:t>درنهایت طرح مشابه با کارآیی لازم </a:t>
            </a:r>
            <a:r>
              <a:rPr lang="fa-IR" sz="2000" dirty="0">
                <a:latin typeface="Calibri" panose="020F0502020204030204" pitchFamily="34" charset="0"/>
                <a:cs typeface="B Mitra" panose="00000400000000000000" pitchFamily="2" charset="-78"/>
              </a:rPr>
              <a:t>توسط واحد </a:t>
            </a:r>
            <a:r>
              <a:rPr lang="fa-IR" sz="2000" dirty="0" smtClean="0">
                <a:latin typeface="Calibri" panose="020F0502020204030204" pitchFamily="34" charset="0"/>
                <a:cs typeface="B Mitra" panose="00000400000000000000" pitchFamily="2" charset="-78"/>
              </a:rPr>
              <a:t>طراحی و مهندسی </a:t>
            </a:r>
            <a:r>
              <a:rPr lang="fa-IR" sz="2000" dirty="0">
                <a:latin typeface="Calibri" panose="020F0502020204030204" pitchFamily="34" charset="0"/>
                <a:cs typeface="B Mitra" panose="00000400000000000000" pitchFamily="2" charset="-78"/>
              </a:rPr>
              <a:t>شرکت تپنا ساده سازی شد و با حدود قیمت 100 میلیون ریال در </a:t>
            </a:r>
            <a:r>
              <a:rPr lang="fa-IR" sz="2000" dirty="0" smtClean="0">
                <a:latin typeface="Calibri" panose="020F0502020204030204" pitchFamily="34" charset="0"/>
                <a:cs typeface="B Mitra" panose="00000400000000000000" pitchFamily="2" charset="-78"/>
              </a:rPr>
              <a:t>در کارگاه داخلی نیروگاه اتمی بوشهر ساخته شد.</a:t>
            </a:r>
          </a:p>
          <a:p>
            <a:pPr algn="just" rtl="1">
              <a:lnSpc>
                <a:spcPct val="150000"/>
              </a:lnSpc>
            </a:pPr>
            <a:r>
              <a:rPr lang="fa-IR" sz="2000" dirty="0" smtClean="0">
                <a:latin typeface="Calibri" panose="020F0502020204030204" pitchFamily="34" charset="0"/>
                <a:cs typeface="B Mitra" panose="00000400000000000000" pitchFamily="2" charset="-78"/>
              </a:rPr>
              <a:t>تجهیزات ساخته شده در توقف پاییز 1400 جهت تمیزکاری کف چاهک مورد استفاده قرار گرفت و عملیات مذکور با کسب نتایج رضایت بخش به انجام رسید.</a:t>
            </a:r>
            <a:endParaRPr lang="en-US" sz="2000" dirty="0" smtClean="0">
              <a:latin typeface="Calibri" panose="020F0502020204030204" pitchFamily="34" charset="0"/>
              <a:cs typeface="B Mitra" panose="00000400000000000000" pitchFamily="2" charset="-78"/>
            </a:endParaRPr>
          </a:p>
        </p:txBody>
      </p:sp>
      <p:graphicFrame>
        <p:nvGraphicFramePr>
          <p:cNvPr id="8" name="Diagram 7"/>
          <p:cNvGraphicFramePr/>
          <p:nvPr>
            <p:extLst>
              <p:ext uri="{D42A27DB-BD31-4B8C-83A1-F6EECF244321}">
                <p14:modId xmlns:p14="http://schemas.microsoft.com/office/powerpoint/2010/main" val="1854279602"/>
              </p:ext>
            </p:extLst>
          </p:nvPr>
        </p:nvGraphicFramePr>
        <p:xfrm>
          <a:off x="1295400" y="152400"/>
          <a:ext cx="6476999"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699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310819"/>
            <a:ext cx="8839200" cy="4401205"/>
          </a:xfrm>
          <a:prstGeom prst="rect">
            <a:avLst/>
          </a:prstGeom>
        </p:spPr>
        <p:txBody>
          <a:bodyPr wrap="square">
            <a:spAutoFit/>
          </a:bodyPr>
          <a:lstStyle/>
          <a:p>
            <a:pPr lvl="0" algn="r" rtl="1"/>
            <a:r>
              <a:rPr lang="fa-IR" sz="2000" dirty="0">
                <a:cs typeface="B Mitra" pitchFamily="2" charset="-78"/>
              </a:rPr>
              <a:t>این استند در واقع داخل راکتور را شبیه سازی می کند تا دستگاه برش نمونه های شاهد </a:t>
            </a:r>
            <a:r>
              <a:rPr lang="en-US" sz="2000" dirty="0">
                <a:cs typeface="B Mitra" pitchFamily="2" charset="-78"/>
              </a:rPr>
              <a:t>CKA5408</a:t>
            </a:r>
            <a:r>
              <a:rPr lang="fa-IR" sz="2000" dirty="0">
                <a:cs typeface="B Mitra" pitchFamily="2" charset="-78"/>
              </a:rPr>
              <a:t> روی آن قرار گرفته و از صحت عملکرد دستگاه قبل از انتقال به سالن راکتور، اطمینان حاصل شود. </a:t>
            </a:r>
            <a:r>
              <a:rPr lang="fa-IR" sz="2000" dirty="0" smtClean="0">
                <a:cs typeface="B Mitra" pitchFamily="2" charset="-78"/>
              </a:rPr>
              <a:t>(این فعالیت برای بار اول در نیروگاه انجام میشود)</a:t>
            </a:r>
          </a:p>
          <a:p>
            <a:pPr lvl="0" algn="r" rtl="1"/>
            <a:r>
              <a:rPr lang="fa-IR" sz="2000" dirty="0" smtClean="0">
                <a:cs typeface="B Mitra" pitchFamily="2" charset="-78"/>
              </a:rPr>
              <a:t>طی </a:t>
            </a:r>
            <a:r>
              <a:rPr lang="fa-IR" sz="2000" dirty="0">
                <a:cs typeface="B Mitra" pitchFamily="2" charset="-78"/>
              </a:rPr>
              <a:t>مکاتبات انجام شده </a:t>
            </a:r>
            <a:r>
              <a:rPr lang="fa-IR" sz="2000" dirty="0" smtClean="0">
                <a:cs typeface="B Mitra" pitchFamily="2" charset="-78"/>
              </a:rPr>
              <a:t>پیمانکار روس درخواست </a:t>
            </a:r>
            <a:r>
              <a:rPr lang="fa-IR" sz="2000" dirty="0">
                <a:cs typeface="B Mitra" pitchFamily="2" charset="-78"/>
              </a:rPr>
              <a:t>83000 یورو جهت طراحی و تهیه مدارک فنی و مبلغ 30000 یورو برای نظارت بر ساخت این استند در ایران را مطرح کردند. </a:t>
            </a:r>
            <a:endParaRPr lang="fa-IR" sz="2000" dirty="0" smtClean="0">
              <a:cs typeface="B Mitra" pitchFamily="2" charset="-78"/>
            </a:endParaRPr>
          </a:p>
          <a:p>
            <a:pPr lvl="0" algn="r" rtl="1"/>
            <a:r>
              <a:rPr lang="fa-IR" sz="2000" dirty="0" smtClean="0">
                <a:cs typeface="B Mitra" pitchFamily="2" charset="-78"/>
              </a:rPr>
              <a:t>محاسبات </a:t>
            </a:r>
            <a:r>
              <a:rPr lang="fa-IR" sz="2000" dirty="0">
                <a:cs typeface="B Mitra" pitchFamily="2" charset="-78"/>
              </a:rPr>
              <a:t>و طراحی استند توسط مدیریت طراحی و مهندسی تعمیرات شرکت تپنا انجام شده و تایید مدارک و همچنین نظارت بر ساخت آن برعهده پیمانکار روس گذارده شود و به این روش 83000 یورو درمخارج نیروگاه صرفه جویی شود.</a:t>
            </a:r>
            <a:endParaRPr lang="en-US" sz="2000" dirty="0">
              <a:cs typeface="B Mitra" pitchFamily="2" charset="-78"/>
            </a:endParaRPr>
          </a:p>
          <a:p>
            <a:pPr lvl="0" algn="r" rtl="1"/>
            <a:r>
              <a:rPr lang="fa-IR" sz="2000" dirty="0">
                <a:cs typeface="B Mitra" pitchFamily="2" charset="-78"/>
              </a:rPr>
              <a:t>وزن طرح روسی 34 تن بود که یک سوم آن، از فولاد ضد زنگ ساخته می شد، درصورتیکه استند طراحی شده 10 تن وزن داشته و تقریبا تمام آن با فولاد ساختمانی ساخته شد که صرفه جویی هنگفتی در خرید مواد اولیه را به دنبال داشت. در مجموع بیش از 100000 یورو صرفه جویی ارزی حاصل شده است.</a:t>
            </a:r>
            <a:endParaRPr lang="en-US" sz="2000" dirty="0">
              <a:cs typeface="B Mitra" pitchFamily="2" charset="-78"/>
            </a:endParaRPr>
          </a:p>
          <a:p>
            <a:pPr lvl="0" algn="r" rtl="1"/>
            <a:r>
              <a:rPr lang="fa-IR" sz="2000" dirty="0">
                <a:cs typeface="B Mitra" pitchFamily="2" charset="-78"/>
              </a:rPr>
              <a:t>این استند در شهریور 98 توسط تیم مونتاژ شرکت تپنا ساخته شد و در آبان ماه تست برشکاری نمونه های شاهد با موفقیت روی آن انجام شد. </a:t>
            </a:r>
            <a:endParaRPr lang="en-US" sz="2000" dirty="0">
              <a:cs typeface="B Mitra" pitchFamily="2" charset="-78"/>
            </a:endParaRPr>
          </a:p>
        </p:txBody>
      </p:sp>
      <p:sp>
        <p:nvSpPr>
          <p:cNvPr id="4" name="Content Placeholder 4"/>
          <p:cNvSpPr txBox="1">
            <a:spLocks/>
          </p:cNvSpPr>
          <p:nvPr/>
        </p:nvSpPr>
        <p:spPr>
          <a:xfrm>
            <a:off x="1905000" y="277333"/>
            <a:ext cx="6014484" cy="6477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lnSpc>
                <a:spcPct val="150000"/>
              </a:lnSpc>
              <a:spcBef>
                <a:spcPts val="300"/>
              </a:spcBef>
            </a:pPr>
            <a:r>
              <a:rPr lang="fa-IR" sz="2400" dirty="0" smtClean="0">
                <a:cs typeface="B Mitra" pitchFamily="2" charset="-78"/>
              </a:rPr>
              <a:t>استند برش و تست نمونه های شاهد</a:t>
            </a:r>
            <a:endParaRPr lang="ru-RU" sz="24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6470F907-D7C6-42BF-8476-CE673E1706F9}" type="slidenum">
              <a:rPr lang="en-US" smtClean="0"/>
              <a:pPr/>
              <a:t>32</a:t>
            </a:fld>
            <a:endParaRPr lang="en-US"/>
          </a:p>
        </p:txBody>
      </p:sp>
      <p:sp>
        <p:nvSpPr>
          <p:cNvPr id="5" name="Date Placeholder 4"/>
          <p:cNvSpPr>
            <a:spLocks noGrp="1"/>
          </p:cNvSpPr>
          <p:nvPr>
            <p:ph type="dt" sz="half" idx="10"/>
          </p:nvPr>
        </p:nvSpPr>
        <p:spPr/>
        <p:txBody>
          <a:bodyPr/>
          <a:lstStyle/>
          <a:p>
            <a:fld id="{F700F885-91A1-4C4D-B179-FDBFB271EB40}" type="datetime1">
              <a:rPr lang="en-US" smtClean="0"/>
              <a:t>12/20/2021</a:t>
            </a:fld>
            <a:endParaRPr lang="en-US"/>
          </a:p>
        </p:txBody>
      </p:sp>
    </p:spTree>
    <p:extLst>
      <p:ext uri="{BB962C8B-B14F-4D97-AF65-F5344CB8AC3E}">
        <p14:creationId xmlns:p14="http://schemas.microsoft.com/office/powerpoint/2010/main" val="17555355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57200" y="228600"/>
            <a:ext cx="7614684" cy="11430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dirty="0" smtClean="0">
                <a:cs typeface="B Mitra" pitchFamily="2" charset="-78"/>
              </a:rPr>
              <a:t>برش و انتقال نمونه های شاهد</a:t>
            </a:r>
          </a:p>
          <a:p>
            <a:pPr marL="0" indent="0" algn="ctr" rtl="1">
              <a:lnSpc>
                <a:spcPct val="150000"/>
              </a:lnSpc>
              <a:spcBef>
                <a:spcPts val="300"/>
              </a:spcBef>
              <a:buNone/>
            </a:pPr>
            <a:r>
              <a:rPr lang="fa-IR" sz="2400" dirty="0" smtClean="0">
                <a:cs typeface="B Mitra" pitchFamily="2" charset="-78"/>
              </a:rPr>
              <a:t>استند برش و تست نمونه های شاهد</a:t>
            </a:r>
            <a:endParaRPr lang="ru-RU" sz="2400" dirty="0">
              <a:latin typeface="Times New Roman" pitchFamily="18" charset="0"/>
              <a:cs typeface="Times New Roman" pitchFamily="18" charset="0"/>
            </a:endParaRPr>
          </a:p>
        </p:txBody>
      </p:sp>
      <p:pic>
        <p:nvPicPr>
          <p:cNvPr id="5" name="Content Placeholder 2" descr="C:\Users\roshankar\Desktop\استند تست نمونه های شاهد.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371600"/>
            <a:ext cx="7772400" cy="502742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70F907-D7C6-42BF-8476-CE673E1706F9}" type="slidenum">
              <a:rPr lang="en-US" smtClean="0"/>
              <a:pPr/>
              <a:t>33</a:t>
            </a:fld>
            <a:endParaRPr lang="en-US"/>
          </a:p>
        </p:txBody>
      </p:sp>
      <p:sp>
        <p:nvSpPr>
          <p:cNvPr id="6" name="Date Placeholder 5"/>
          <p:cNvSpPr>
            <a:spLocks noGrp="1"/>
          </p:cNvSpPr>
          <p:nvPr>
            <p:ph type="dt" sz="half" idx="10"/>
          </p:nvPr>
        </p:nvSpPr>
        <p:spPr/>
        <p:txBody>
          <a:bodyPr/>
          <a:lstStyle/>
          <a:p>
            <a:fld id="{0ADB99F1-4EEE-425B-9A84-48F0E3C8BC57}" type="datetime1">
              <a:rPr lang="en-US" smtClean="0"/>
              <a:t>12/20/2021</a:t>
            </a:fld>
            <a:endParaRPr lang="en-US"/>
          </a:p>
        </p:txBody>
      </p:sp>
    </p:spTree>
    <p:extLst>
      <p:ext uri="{BB962C8B-B14F-4D97-AF65-F5344CB8AC3E}">
        <p14:creationId xmlns:p14="http://schemas.microsoft.com/office/powerpoint/2010/main" val="41007877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310819"/>
            <a:ext cx="8458200" cy="4832092"/>
          </a:xfrm>
          <a:prstGeom prst="rect">
            <a:avLst/>
          </a:prstGeom>
        </p:spPr>
        <p:txBody>
          <a:bodyPr wrap="square">
            <a:spAutoFit/>
          </a:bodyPr>
          <a:lstStyle/>
          <a:p>
            <a:pPr lvl="0" algn="just" rtl="1"/>
            <a:r>
              <a:rPr lang="fa-IR" sz="2800" dirty="0" smtClean="0">
                <a:cs typeface="B Mitra" pitchFamily="2" charset="-78"/>
              </a:rPr>
              <a:t>در تعمیرات 2021-1 سیستم سیپینگ بر روی ماشین تعویض سوخت نصب گردید و با توجه به اینکه در تعمیرات قبلی تعویض سوخت انجام نشد تست سیستم مذکور به تعمیرات 2-2021 موکول شد.</a:t>
            </a:r>
          </a:p>
          <a:p>
            <a:pPr lvl="0" algn="just" rtl="1"/>
            <a:endParaRPr lang="fa-IR" sz="2800" dirty="0">
              <a:cs typeface="B Mitra" pitchFamily="2" charset="-78"/>
            </a:endParaRPr>
          </a:p>
          <a:p>
            <a:pPr lvl="0" algn="just" rtl="1"/>
            <a:r>
              <a:rPr lang="fa-IR" sz="2800" dirty="0" smtClean="0">
                <a:cs typeface="B Mitra" pitchFamily="2" charset="-78"/>
              </a:rPr>
              <a:t>در تعمیرات اخیر تست سیستم با موفقیت انجام شد. </a:t>
            </a:r>
          </a:p>
          <a:p>
            <a:pPr lvl="0" algn="just" rtl="1"/>
            <a:endParaRPr lang="fa-IR" sz="2800" dirty="0" smtClean="0">
              <a:cs typeface="B Mitra" pitchFamily="2" charset="-78"/>
            </a:endParaRPr>
          </a:p>
          <a:p>
            <a:pPr lvl="0" algn="just" rtl="1"/>
            <a:r>
              <a:rPr lang="fa-IR" sz="2800" dirty="0" smtClean="0">
                <a:cs typeface="B Mitra" pitchFamily="2" charset="-78"/>
              </a:rPr>
              <a:t>کلیه مجتمع های سوخت در حین انتقال از راکتور به استخر سوخت توسط سیستم سیپینگ تست شدند و از بین آنها تعداد 5 با توجه به میزان آلودگی پرتوی آنها، و 12 مجتمع سوخت که آلودگی بیشتری داشتند جهت انجام تست نشت یابی اصلی </a:t>
            </a:r>
            <a:r>
              <a:rPr lang="ru-RU" sz="2800" dirty="0" smtClean="0">
                <a:cs typeface="B Mitra" pitchFamily="2" charset="-78"/>
              </a:rPr>
              <a:t> СОДС</a:t>
            </a:r>
            <a:r>
              <a:rPr lang="en-US" sz="2800" dirty="0" smtClean="0">
                <a:cs typeface="B Mitra" pitchFamily="2" charset="-78"/>
              </a:rPr>
              <a:t> </a:t>
            </a:r>
            <a:r>
              <a:rPr lang="fa-IR" sz="2800" dirty="0" smtClean="0">
                <a:cs typeface="B Mitra" pitchFamily="2" charset="-78"/>
              </a:rPr>
              <a:t>پنالی بر روی آنها انتخاب شدند. </a:t>
            </a:r>
          </a:p>
          <a:p>
            <a:pPr lvl="0" algn="just" rtl="1"/>
            <a:endParaRPr lang="fa-IR" sz="2800" dirty="0">
              <a:cs typeface="B Mitra" pitchFamily="2" charset="-78"/>
            </a:endParaRPr>
          </a:p>
        </p:txBody>
      </p:sp>
      <p:sp>
        <p:nvSpPr>
          <p:cNvPr id="4" name="Content Placeholder 4"/>
          <p:cNvSpPr txBox="1">
            <a:spLocks/>
          </p:cNvSpPr>
          <p:nvPr/>
        </p:nvSpPr>
        <p:spPr>
          <a:xfrm>
            <a:off x="990600" y="277333"/>
            <a:ext cx="6928884" cy="6477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lnSpc>
                <a:spcPct val="150000"/>
              </a:lnSpc>
              <a:spcBef>
                <a:spcPts val="300"/>
              </a:spcBef>
              <a:buNone/>
            </a:pPr>
            <a:r>
              <a:rPr lang="fa-IR" sz="2400" dirty="0" smtClean="0">
                <a:cs typeface="B Mitra" pitchFamily="2" charset="-78"/>
              </a:rPr>
              <a:t>تست و استفاده از سیستم </a:t>
            </a:r>
            <a:r>
              <a:rPr lang="fa-IR" sz="2400" dirty="0">
                <a:cs typeface="B Mitra" pitchFamily="2" charset="-78"/>
              </a:rPr>
              <a:t>سیپینگ بر روی ماشین تعویض سوخت</a:t>
            </a:r>
          </a:p>
        </p:txBody>
      </p:sp>
      <p:sp>
        <p:nvSpPr>
          <p:cNvPr id="2" name="Slide Number Placeholder 1"/>
          <p:cNvSpPr>
            <a:spLocks noGrp="1"/>
          </p:cNvSpPr>
          <p:nvPr>
            <p:ph type="sldNum" sz="quarter" idx="12"/>
          </p:nvPr>
        </p:nvSpPr>
        <p:spPr/>
        <p:txBody>
          <a:bodyPr/>
          <a:lstStyle/>
          <a:p>
            <a:fld id="{6470F907-D7C6-42BF-8476-CE673E1706F9}" type="slidenum">
              <a:rPr lang="en-US" smtClean="0"/>
              <a:pPr/>
              <a:t>34</a:t>
            </a:fld>
            <a:endParaRPr lang="en-US"/>
          </a:p>
        </p:txBody>
      </p:sp>
      <p:sp>
        <p:nvSpPr>
          <p:cNvPr id="5" name="Date Placeholder 4"/>
          <p:cNvSpPr>
            <a:spLocks noGrp="1"/>
          </p:cNvSpPr>
          <p:nvPr>
            <p:ph type="dt" sz="half" idx="10"/>
          </p:nvPr>
        </p:nvSpPr>
        <p:spPr/>
        <p:txBody>
          <a:bodyPr/>
          <a:lstStyle/>
          <a:p>
            <a:fld id="{42C8786E-CF0C-48F2-8EE2-B72F8F91603D}" type="datetime1">
              <a:rPr lang="en-US" smtClean="0"/>
              <a:t>12/20/2021</a:t>
            </a:fld>
            <a:endParaRPr lang="en-US"/>
          </a:p>
        </p:txBody>
      </p:sp>
    </p:spTree>
    <p:extLst>
      <p:ext uri="{BB962C8B-B14F-4D97-AF65-F5344CB8AC3E}">
        <p14:creationId xmlns:p14="http://schemas.microsoft.com/office/powerpoint/2010/main" val="26131225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310819"/>
            <a:ext cx="8458200" cy="5262979"/>
          </a:xfrm>
          <a:prstGeom prst="rect">
            <a:avLst/>
          </a:prstGeom>
        </p:spPr>
        <p:txBody>
          <a:bodyPr wrap="square">
            <a:spAutoFit/>
          </a:bodyPr>
          <a:lstStyle/>
          <a:p>
            <a:pPr lvl="0" algn="just" rtl="1"/>
            <a:r>
              <a:rPr lang="fa-IR" sz="2800" dirty="0" smtClean="0">
                <a:cs typeface="B Mitra" pitchFamily="2" charset="-78"/>
              </a:rPr>
              <a:t>مزیتهای استفاده </a:t>
            </a:r>
            <a:r>
              <a:rPr lang="fa-IR" sz="2800" dirty="0">
                <a:cs typeface="B Mitra" pitchFamily="2" charset="-78"/>
              </a:rPr>
              <a:t>از سیستم متحرک نشت­یاب غلاف میله­های سوخت (</a:t>
            </a:r>
            <a:r>
              <a:rPr lang="en-US" sz="2800" dirty="0">
                <a:cs typeface="B Mitra" pitchFamily="2" charset="-78"/>
              </a:rPr>
              <a:t>СКГО-МП-1000</a:t>
            </a:r>
            <a:r>
              <a:rPr lang="fa-IR" sz="2800" dirty="0">
                <a:cs typeface="B Mitra" pitchFamily="2" charset="-78"/>
              </a:rPr>
              <a:t>) جهت انجام کنترل نفوذناپذیری غلاف میله­های </a:t>
            </a:r>
            <a:r>
              <a:rPr lang="fa-IR" sz="2800" dirty="0" smtClean="0">
                <a:cs typeface="B Mitra" pitchFamily="2" charset="-78"/>
              </a:rPr>
              <a:t>سوخت:</a:t>
            </a:r>
          </a:p>
          <a:p>
            <a:pPr lvl="0" algn="just" rtl="1"/>
            <a:endParaRPr lang="fa-IR" sz="2800" dirty="0">
              <a:cs typeface="B Mitra" pitchFamily="2" charset="-78"/>
            </a:endParaRPr>
          </a:p>
          <a:p>
            <a:pPr marL="457200" lvl="0" indent="-457200" algn="just" rtl="1">
              <a:buFont typeface="Arial" panose="020B0604020202020204" pitchFamily="34" charset="0"/>
              <a:buChar char="•"/>
            </a:pPr>
            <a:r>
              <a:rPr lang="fa-IR" sz="2800" dirty="0" smtClean="0">
                <a:cs typeface="B Mitra" pitchFamily="2" charset="-78"/>
              </a:rPr>
              <a:t>صرفه جویی زمانی جهت انجام تست نشت یابی مجتمع های سوخت ؛</a:t>
            </a:r>
            <a:r>
              <a:rPr lang="en-US" sz="2800" dirty="0" smtClean="0">
                <a:cs typeface="B Mitra" pitchFamily="2" charset="-78"/>
              </a:rPr>
              <a:t> </a:t>
            </a:r>
            <a:r>
              <a:rPr lang="fa-IR" sz="2800" dirty="0" smtClean="0">
                <a:cs typeface="B Mitra" pitchFamily="2" charset="-78"/>
              </a:rPr>
              <a:t> (زمان صرف شده برای کنترل مجتمع سوخت 5 دقیقه میباشد در حالی که در سیستم قدیمی حدودا این زمان  3 ساعت میباشد)</a:t>
            </a:r>
          </a:p>
          <a:p>
            <a:pPr marL="457200" lvl="0" indent="-457200" algn="just" rtl="1">
              <a:buFont typeface="Arial" panose="020B0604020202020204" pitchFamily="34" charset="0"/>
              <a:buChar char="•"/>
            </a:pPr>
            <a:r>
              <a:rPr lang="fa-IR" sz="2800" dirty="0" smtClean="0">
                <a:cs typeface="B Mitra" pitchFamily="2" charset="-78"/>
              </a:rPr>
              <a:t>کاهش </a:t>
            </a:r>
            <a:r>
              <a:rPr lang="fa-IR" sz="2800" dirty="0">
                <a:cs typeface="B Mitra" pitchFamily="2" charset="-78"/>
              </a:rPr>
              <a:t>تعداد مجتمع­های سوخت برای کنترل نفوذناپذیری غلاف میله­های سوخت توسط سیستم کشف نشتی غلاف میله­های سوخت (</a:t>
            </a:r>
            <a:r>
              <a:rPr lang="en-US" sz="2800" dirty="0">
                <a:cs typeface="B Mitra" pitchFamily="2" charset="-78"/>
              </a:rPr>
              <a:t>СОДС</a:t>
            </a:r>
            <a:r>
              <a:rPr lang="fa-IR" sz="2800" dirty="0">
                <a:cs typeface="B Mitra" pitchFamily="2" charset="-78"/>
              </a:rPr>
              <a:t>) و در نتیجه کاهش میزان مصرف اسیدبوریک و کاهش تولید پسمان مایع (آب حاوی اسیدبوریک) شده است.</a:t>
            </a:r>
          </a:p>
          <a:p>
            <a:pPr lvl="0" algn="just" rtl="1"/>
            <a:endParaRPr lang="fa-IR" sz="2800" dirty="0" smtClean="0">
              <a:cs typeface="B Mitra" pitchFamily="2" charset="-78"/>
            </a:endParaRPr>
          </a:p>
          <a:p>
            <a:pPr lvl="0" algn="r" rtl="1"/>
            <a:endParaRPr lang="en-US" sz="2800" dirty="0">
              <a:cs typeface="B Mitra" pitchFamily="2" charset="-78"/>
            </a:endParaRPr>
          </a:p>
        </p:txBody>
      </p:sp>
      <p:sp>
        <p:nvSpPr>
          <p:cNvPr id="4" name="Content Placeholder 4"/>
          <p:cNvSpPr txBox="1">
            <a:spLocks/>
          </p:cNvSpPr>
          <p:nvPr/>
        </p:nvSpPr>
        <p:spPr>
          <a:xfrm>
            <a:off x="990600" y="277333"/>
            <a:ext cx="6928884" cy="6477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lnSpc>
                <a:spcPct val="150000"/>
              </a:lnSpc>
              <a:spcBef>
                <a:spcPts val="300"/>
              </a:spcBef>
              <a:buNone/>
            </a:pPr>
            <a:r>
              <a:rPr lang="fa-IR" sz="2400" dirty="0">
                <a:cs typeface="B Mitra" pitchFamily="2" charset="-78"/>
              </a:rPr>
              <a:t>نصب و تست سیستم سیپینگ بر روی ماشین تعویض سوخت</a:t>
            </a:r>
          </a:p>
        </p:txBody>
      </p:sp>
      <p:sp>
        <p:nvSpPr>
          <p:cNvPr id="2" name="Slide Number Placeholder 1"/>
          <p:cNvSpPr>
            <a:spLocks noGrp="1"/>
          </p:cNvSpPr>
          <p:nvPr>
            <p:ph type="sldNum" sz="quarter" idx="12"/>
          </p:nvPr>
        </p:nvSpPr>
        <p:spPr/>
        <p:txBody>
          <a:bodyPr/>
          <a:lstStyle/>
          <a:p>
            <a:fld id="{6470F907-D7C6-42BF-8476-CE673E1706F9}" type="slidenum">
              <a:rPr lang="en-US" smtClean="0"/>
              <a:pPr/>
              <a:t>35</a:t>
            </a:fld>
            <a:endParaRPr lang="en-US"/>
          </a:p>
        </p:txBody>
      </p:sp>
      <p:sp>
        <p:nvSpPr>
          <p:cNvPr id="5" name="Date Placeholder 4"/>
          <p:cNvSpPr>
            <a:spLocks noGrp="1"/>
          </p:cNvSpPr>
          <p:nvPr>
            <p:ph type="dt" sz="half" idx="10"/>
          </p:nvPr>
        </p:nvSpPr>
        <p:spPr/>
        <p:txBody>
          <a:bodyPr/>
          <a:lstStyle/>
          <a:p>
            <a:fld id="{42C8786E-CF0C-48F2-8EE2-B72F8F91603D}" type="datetime1">
              <a:rPr lang="en-US" smtClean="0"/>
              <a:t>12/20/2021</a:t>
            </a:fld>
            <a:endParaRPr lang="en-US"/>
          </a:p>
        </p:txBody>
      </p:sp>
    </p:spTree>
    <p:extLst>
      <p:ext uri="{BB962C8B-B14F-4D97-AF65-F5344CB8AC3E}">
        <p14:creationId xmlns:p14="http://schemas.microsoft.com/office/powerpoint/2010/main" val="11346306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270244" y="381000"/>
            <a:ext cx="7801640" cy="1144772"/>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dirty="0" smtClean="0">
                <a:cs typeface="B Mitra" pitchFamily="2" charset="-78"/>
              </a:rPr>
              <a:t>مدرنیزیشن ماشین تعویض سوخت</a:t>
            </a:r>
          </a:p>
          <a:p>
            <a:pPr marL="0" indent="0" algn="ctr" rtl="1">
              <a:lnSpc>
                <a:spcPct val="150000"/>
              </a:lnSpc>
              <a:spcBef>
                <a:spcPts val="300"/>
              </a:spcBef>
              <a:buNone/>
            </a:pPr>
            <a:r>
              <a:rPr lang="fa-IR" sz="2400" dirty="0" smtClean="0">
                <a:cs typeface="B Mitra" pitchFamily="2" charset="-78"/>
              </a:rPr>
              <a:t>نصب و تست سیستم سیپینگ بر روی ماشین تعویض سوخت</a:t>
            </a:r>
          </a:p>
          <a:p>
            <a:pPr marL="0" indent="0" algn="r" rtl="1">
              <a:lnSpc>
                <a:spcPct val="150000"/>
              </a:lnSpc>
              <a:spcBef>
                <a:spcPts val="300"/>
              </a:spcBef>
              <a:buNone/>
            </a:pPr>
            <a:endParaRPr lang="ru-RU" sz="2400" dirty="0">
              <a:latin typeface="Times New Roman" pitchFamily="18" charset="0"/>
              <a:cs typeface="Times New Roman" pitchFamily="18" charset="0"/>
            </a:endParaRPr>
          </a:p>
        </p:txBody>
      </p:sp>
      <p:pic>
        <p:nvPicPr>
          <p:cNvPr id="1026" name="Picture 2" descr="C:\Users\movahedirad\Documents\My Received Files\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144" y="4293098"/>
            <a:ext cx="2587256" cy="210770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ovahedirad\Documents\My Received Files\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293098"/>
            <a:ext cx="2601433" cy="2107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ovahedirad\Documents\My Received File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1" y="4293098"/>
            <a:ext cx="2819400" cy="210770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ovahedirad\Documents\My Received File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244" y="1665297"/>
            <a:ext cx="2511056" cy="21172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ovahedirad\Documents\My Received Files\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1" y="1714862"/>
            <a:ext cx="2601432" cy="208993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movahedirad\Documents\My Received File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6265" y="1686509"/>
            <a:ext cx="2798135" cy="21172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70F907-D7C6-42BF-8476-CE673E1706F9}" type="slidenum">
              <a:rPr lang="en-US" smtClean="0"/>
              <a:pPr/>
              <a:t>36</a:t>
            </a:fld>
            <a:endParaRPr lang="en-US"/>
          </a:p>
        </p:txBody>
      </p:sp>
      <p:sp>
        <p:nvSpPr>
          <p:cNvPr id="5" name="Date Placeholder 4"/>
          <p:cNvSpPr>
            <a:spLocks noGrp="1"/>
          </p:cNvSpPr>
          <p:nvPr>
            <p:ph type="dt" sz="half" idx="10"/>
          </p:nvPr>
        </p:nvSpPr>
        <p:spPr/>
        <p:txBody>
          <a:bodyPr/>
          <a:lstStyle/>
          <a:p>
            <a:fld id="{2FE2DF15-6FEF-4747-87D4-ADBA7330FBA8}" type="datetime1">
              <a:rPr lang="en-US" smtClean="0"/>
              <a:t>12/20/2021</a:t>
            </a:fld>
            <a:endParaRPr lang="en-US"/>
          </a:p>
        </p:txBody>
      </p:sp>
    </p:spTree>
    <p:extLst>
      <p:ext uri="{BB962C8B-B14F-4D97-AF65-F5344CB8AC3E}">
        <p14:creationId xmlns:p14="http://schemas.microsoft.com/office/powerpoint/2010/main" val="42817969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310819"/>
            <a:ext cx="8458200" cy="4031873"/>
          </a:xfrm>
          <a:prstGeom prst="rect">
            <a:avLst/>
          </a:prstGeom>
        </p:spPr>
        <p:txBody>
          <a:bodyPr wrap="square">
            <a:spAutoFit/>
          </a:bodyPr>
          <a:lstStyle/>
          <a:p>
            <a:pPr algn="just" rtl="1"/>
            <a:r>
              <a:rPr lang="fa-IR" sz="3200" dirty="0" smtClean="0">
                <a:cs typeface="B Mitra" pitchFamily="2" charset="-78"/>
              </a:rPr>
              <a:t>تا کنون تست </a:t>
            </a:r>
            <a:r>
              <a:rPr lang="fa-IR" sz="3200" dirty="0">
                <a:cs typeface="B Mitra" pitchFamily="2" charset="-78"/>
              </a:rPr>
              <a:t>و ﺑﺎزرﺳﯽ لوله ها و كلكتور ﻣﻮلدهاي </a:t>
            </a:r>
            <a:r>
              <a:rPr lang="fa-IR" sz="3200" dirty="0" smtClean="0">
                <a:cs typeface="B Mitra" pitchFamily="2" charset="-78"/>
              </a:rPr>
              <a:t>ﺑﺨﺎر توسط دستگاه </a:t>
            </a:r>
            <a:r>
              <a:rPr lang="fa-IR" sz="3200" dirty="0">
                <a:cs typeface="B Mitra" pitchFamily="2" charset="-78"/>
              </a:rPr>
              <a:t>اتوماتيك </a:t>
            </a:r>
            <a:r>
              <a:rPr lang="ru-RU" sz="3200" dirty="0">
                <a:cs typeface="B Mitra" pitchFamily="2" charset="-78"/>
              </a:rPr>
              <a:t>38-CK016M</a:t>
            </a:r>
            <a:r>
              <a:rPr lang="fa-IR" sz="3200" dirty="0">
                <a:cs typeface="B Mitra" pitchFamily="2" charset="-78"/>
              </a:rPr>
              <a:t> روسی </a:t>
            </a:r>
            <a:r>
              <a:rPr lang="fa-IR" sz="3200" dirty="0" smtClean="0">
                <a:cs typeface="B Mitra" pitchFamily="2" charset="-78"/>
              </a:rPr>
              <a:t>انجام می شد. </a:t>
            </a:r>
            <a:endParaRPr lang="fa-IR" sz="3200" dirty="0">
              <a:cs typeface="B Mitra" pitchFamily="2" charset="-78"/>
            </a:endParaRPr>
          </a:p>
          <a:p>
            <a:pPr lvl="0" algn="just" rtl="1"/>
            <a:r>
              <a:rPr lang="fa-IR" sz="3200" dirty="0" smtClean="0">
                <a:cs typeface="B Mitra" pitchFamily="2" charset="-78"/>
              </a:rPr>
              <a:t>با توجه به اعلام رسمی شركت </a:t>
            </a:r>
            <a:r>
              <a:rPr lang="fa-IR" sz="3200" dirty="0">
                <a:cs typeface="B Mitra" pitchFamily="2" charset="-78"/>
              </a:rPr>
              <a:t>روس- اتم سرويس </a:t>
            </a:r>
            <a:r>
              <a:rPr lang="fa-IR" sz="3200" dirty="0" smtClean="0">
                <a:cs typeface="B Mitra" pitchFamily="2" charset="-78"/>
              </a:rPr>
              <a:t>برای عدم </a:t>
            </a:r>
            <a:r>
              <a:rPr lang="fa-IR" sz="3200" dirty="0">
                <a:cs typeface="B Mitra" pitchFamily="2" charset="-78"/>
              </a:rPr>
              <a:t>امكان تامين قطعات يدكي دستگاه </a:t>
            </a:r>
            <a:r>
              <a:rPr lang="ru-RU" sz="3200" dirty="0">
                <a:cs typeface="B Mitra" pitchFamily="2" charset="-78"/>
              </a:rPr>
              <a:t>38-</a:t>
            </a:r>
            <a:r>
              <a:rPr lang="en-US" sz="3200" dirty="0">
                <a:cs typeface="B Mitra" pitchFamily="2" charset="-78"/>
              </a:rPr>
              <a:t>CK</a:t>
            </a:r>
            <a:r>
              <a:rPr lang="ru-RU" sz="3200" dirty="0">
                <a:cs typeface="B Mitra" pitchFamily="2" charset="-78"/>
              </a:rPr>
              <a:t>016</a:t>
            </a:r>
            <a:r>
              <a:rPr lang="en-US" sz="3200" dirty="0">
                <a:cs typeface="B Mitra" pitchFamily="2" charset="-78"/>
              </a:rPr>
              <a:t>M</a:t>
            </a:r>
            <a:r>
              <a:rPr lang="fa-IR" sz="3200" dirty="0">
                <a:cs typeface="B Mitra" pitchFamily="2" charset="-78"/>
              </a:rPr>
              <a:t> و عدم ارائه خدمات پشتيباني </a:t>
            </a:r>
            <a:r>
              <a:rPr lang="fa-IR" sz="3200" dirty="0" smtClean="0">
                <a:cs typeface="B Mitra" pitchFamily="2" charset="-78"/>
              </a:rPr>
              <a:t>لازم و با </a:t>
            </a:r>
            <a:r>
              <a:rPr lang="fa-IR" sz="3200" dirty="0">
                <a:cs typeface="B Mitra" pitchFamily="2" charset="-78"/>
              </a:rPr>
              <a:t>توجه به عدم </a:t>
            </a:r>
            <a:r>
              <a:rPr lang="fa-IR" sz="3200" dirty="0" smtClean="0">
                <a:cs typeface="B Mitra" pitchFamily="2" charset="-78"/>
              </a:rPr>
              <a:t>انجام تست </a:t>
            </a:r>
            <a:r>
              <a:rPr lang="fa-IR" sz="3200" dirty="0">
                <a:cs typeface="B Mitra" pitchFamily="2" charset="-78"/>
              </a:rPr>
              <a:t>مولدهاي بخار در دو دوره تعميرات گذشته و اهميت تحت كنترل قرار گرفتن شرايط مولدهاي بخار</a:t>
            </a:r>
            <a:r>
              <a:rPr lang="fa-IR" sz="3200" dirty="0" smtClean="0">
                <a:cs typeface="B Mitra" pitchFamily="2" charset="-78"/>
              </a:rPr>
              <a:t>، </a:t>
            </a:r>
            <a:r>
              <a:rPr lang="fa-IR" sz="3200" dirty="0">
                <a:cs typeface="B Mitra" pitchFamily="2" charset="-78"/>
              </a:rPr>
              <a:t>برنامه خريد دستگاه تست كلكتورهاي مولد بخار از شركت </a:t>
            </a:r>
            <a:r>
              <a:rPr lang="ru-RU" sz="3200" dirty="0">
                <a:cs typeface="B Mitra" pitchFamily="2" charset="-78"/>
              </a:rPr>
              <a:t>KONHA</a:t>
            </a:r>
            <a:r>
              <a:rPr lang="fa-IR" sz="3200" dirty="0">
                <a:cs typeface="B Mitra" pitchFamily="2" charset="-78"/>
              </a:rPr>
              <a:t> كشور كرواسي در دستور كار قرار گرفت. </a:t>
            </a:r>
          </a:p>
        </p:txBody>
      </p:sp>
      <p:sp>
        <p:nvSpPr>
          <p:cNvPr id="4" name="Content Placeholder 4"/>
          <p:cNvSpPr txBox="1">
            <a:spLocks/>
          </p:cNvSpPr>
          <p:nvPr/>
        </p:nvSpPr>
        <p:spPr>
          <a:xfrm>
            <a:off x="381000" y="277333"/>
            <a:ext cx="7772400" cy="6477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dirty="0" smtClean="0">
                <a:cs typeface="B Mitra" pitchFamily="2" charset="-78"/>
              </a:rPr>
              <a:t>تست </a:t>
            </a:r>
            <a:r>
              <a:rPr lang="fa-IR" sz="2400" dirty="0">
                <a:cs typeface="B Mitra" pitchFamily="2" charset="-78"/>
              </a:rPr>
              <a:t>ادي كارنت </a:t>
            </a:r>
            <a:r>
              <a:rPr lang="fa-IR" sz="2400" dirty="0" smtClean="0">
                <a:cs typeface="B Mitra" pitchFamily="2" charset="-78"/>
              </a:rPr>
              <a:t>لوله </a:t>
            </a:r>
            <a:r>
              <a:rPr lang="fa-IR" sz="2400" dirty="0">
                <a:cs typeface="B Mitra" pitchFamily="2" charset="-78"/>
              </a:rPr>
              <a:t>هاي مولد بخار شماره 1 در تعميرات 2-2021</a:t>
            </a:r>
            <a:endParaRPr lang="en-US" sz="2400" dirty="0">
              <a:cs typeface="B Mitra" pitchFamily="2" charset="-78"/>
            </a:endParaRPr>
          </a:p>
          <a:p>
            <a:pPr marL="0" indent="0" algn="r" rtl="1">
              <a:lnSpc>
                <a:spcPct val="150000"/>
              </a:lnSpc>
              <a:spcBef>
                <a:spcPts val="300"/>
              </a:spcBef>
              <a:buNone/>
            </a:pPr>
            <a:endParaRPr lang="fa-IR" sz="2400" dirty="0">
              <a:cs typeface="B Mitra" pitchFamily="2" charset="-78"/>
            </a:endParaRPr>
          </a:p>
        </p:txBody>
      </p:sp>
      <p:sp>
        <p:nvSpPr>
          <p:cNvPr id="2" name="Slide Number Placeholder 1"/>
          <p:cNvSpPr>
            <a:spLocks noGrp="1"/>
          </p:cNvSpPr>
          <p:nvPr>
            <p:ph type="sldNum" sz="quarter" idx="12"/>
          </p:nvPr>
        </p:nvSpPr>
        <p:spPr/>
        <p:txBody>
          <a:bodyPr/>
          <a:lstStyle/>
          <a:p>
            <a:fld id="{6470F907-D7C6-42BF-8476-CE673E1706F9}" type="slidenum">
              <a:rPr lang="en-US" smtClean="0"/>
              <a:pPr/>
              <a:t>37</a:t>
            </a:fld>
            <a:endParaRPr lang="en-US"/>
          </a:p>
        </p:txBody>
      </p:sp>
      <p:sp>
        <p:nvSpPr>
          <p:cNvPr id="5" name="Date Placeholder 4"/>
          <p:cNvSpPr>
            <a:spLocks noGrp="1"/>
          </p:cNvSpPr>
          <p:nvPr>
            <p:ph type="dt" sz="half" idx="10"/>
          </p:nvPr>
        </p:nvSpPr>
        <p:spPr/>
        <p:txBody>
          <a:bodyPr/>
          <a:lstStyle/>
          <a:p>
            <a:fld id="{23E5A6EE-750F-4D47-BE48-01ED875702F0}" type="datetime1">
              <a:rPr lang="en-US" smtClean="0"/>
              <a:t>12/20/2021</a:t>
            </a:fld>
            <a:endParaRPr lang="en-US"/>
          </a:p>
        </p:txBody>
      </p:sp>
    </p:spTree>
    <p:extLst>
      <p:ext uri="{BB962C8B-B14F-4D97-AF65-F5344CB8AC3E}">
        <p14:creationId xmlns:p14="http://schemas.microsoft.com/office/powerpoint/2010/main" val="4418799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310819"/>
            <a:ext cx="8458200" cy="4401205"/>
          </a:xfrm>
          <a:prstGeom prst="rect">
            <a:avLst/>
          </a:prstGeom>
        </p:spPr>
        <p:txBody>
          <a:bodyPr wrap="square">
            <a:spAutoFit/>
          </a:bodyPr>
          <a:lstStyle/>
          <a:p>
            <a:pPr lvl="0" algn="just" rtl="1"/>
            <a:r>
              <a:rPr lang="fa-IR" sz="2000" dirty="0">
                <a:cs typeface="B Mitra" pitchFamily="2" charset="-78"/>
              </a:rPr>
              <a:t>براساس قرارداد شماره 0401/400 مورخ 1/4/1400 برنامه خريد دستگاه </a:t>
            </a:r>
            <a:r>
              <a:rPr lang="ru-RU" sz="2000" dirty="0" smtClean="0">
                <a:cs typeface="B Mitra" pitchFamily="2" charset="-78"/>
              </a:rPr>
              <a:t> KONHA </a:t>
            </a:r>
            <a:r>
              <a:rPr lang="ru-RU" sz="2000" dirty="0">
                <a:cs typeface="B Mitra" pitchFamily="2" charset="-78"/>
              </a:rPr>
              <a:t>KOSIS </a:t>
            </a:r>
            <a:r>
              <a:rPr lang="fa-IR" sz="2000" dirty="0">
                <a:cs typeface="B Mitra" pitchFamily="2" charset="-78"/>
              </a:rPr>
              <a:t>از طريق شركت ارمغان صنعت سيراف نماينده شركت مذكور در ايران منعقد گرديد و قسمت كوچك دستگاه </a:t>
            </a:r>
            <a:r>
              <a:rPr lang="ru-RU" sz="2000" dirty="0">
                <a:cs typeface="B Mitra" pitchFamily="2" charset="-78"/>
              </a:rPr>
              <a:t>KONHA KOSIS</a:t>
            </a:r>
            <a:r>
              <a:rPr lang="fa-IR" sz="2000" dirty="0">
                <a:cs typeface="B Mitra" pitchFamily="2" charset="-78"/>
              </a:rPr>
              <a:t> جهت انجام بازرسي كلكتور مولد بخار براي تعميرات 2-2021 به نيروگاه اتمي بوشهر تحويل خواهد شد. در قرارداد مذکور به منظور انتقال تکنولوژی و تصدی گری آن توسط کارکنان نیروگاه، شرايط كلي از نظر فني و پشتيباني، مدارك استاندارد و برنامه آموزشي كار با اين دستگاه براي اپراتورها و ساير موارد لحاظ گرديد.</a:t>
            </a:r>
            <a:endParaRPr lang="en-US" sz="2000" dirty="0">
              <a:cs typeface="B Mitra" pitchFamily="2" charset="-78"/>
            </a:endParaRPr>
          </a:p>
          <a:p>
            <a:pPr lvl="0" algn="just" rtl="1"/>
            <a:endParaRPr lang="fa-IR" sz="2000" dirty="0" smtClean="0">
              <a:cs typeface="B Mitra" pitchFamily="2" charset="-78"/>
            </a:endParaRPr>
          </a:p>
          <a:p>
            <a:pPr algn="just" rtl="1"/>
            <a:r>
              <a:rPr lang="fa-IR" sz="2000" dirty="0">
                <a:cs typeface="B Mitra" pitchFamily="2" charset="-78"/>
              </a:rPr>
              <a:t>در برنامه تست مولد بخار پس از آماده سازي </a:t>
            </a:r>
            <a:r>
              <a:rPr lang="fa-IR" sz="2000" dirty="0" smtClean="0">
                <a:cs typeface="B Mitra" pitchFamily="2" charset="-78"/>
              </a:rPr>
              <a:t>لوله </a:t>
            </a:r>
            <a:r>
              <a:rPr lang="fa-IR" sz="2000" dirty="0">
                <a:cs typeface="B Mitra" pitchFamily="2" charset="-78"/>
              </a:rPr>
              <a:t>ها ( دمش هوا و خروج پسماندهاي زمان بهره برداري) فعاليت هاي زير </a:t>
            </a:r>
            <a:r>
              <a:rPr lang="fa-IR" sz="2000" dirty="0" smtClean="0">
                <a:cs typeface="B Mitra" pitchFamily="2" charset="-78"/>
              </a:rPr>
              <a:t>برنامه ریزی شد:</a:t>
            </a:r>
            <a:endParaRPr lang="en-US" sz="2000" dirty="0">
              <a:cs typeface="B Mitra" pitchFamily="2" charset="-78"/>
            </a:endParaRPr>
          </a:p>
          <a:p>
            <a:pPr marL="342900" lvl="0" indent="-342900" algn="just" rtl="1">
              <a:buFont typeface="Arial" pitchFamily="34" charset="0"/>
              <a:buChar char="•"/>
            </a:pPr>
            <a:r>
              <a:rPr lang="fa-IR" sz="2000" dirty="0">
                <a:cs typeface="B Mitra" pitchFamily="2" charset="-78"/>
              </a:rPr>
              <a:t>تعداد 5500 تيوب لوله ( به كمك بوبين پروب) و 2700 لگامنت ( با پروبهاي آرايه اي) به طور صد در صد تحت تست ادي كارنت قرار مي گيرند </a:t>
            </a:r>
            <a:endParaRPr lang="en-US" sz="2000" dirty="0">
              <a:cs typeface="B Mitra" pitchFamily="2" charset="-78"/>
            </a:endParaRPr>
          </a:p>
          <a:p>
            <a:pPr marL="342900" lvl="0" indent="-342900" algn="just" rtl="1">
              <a:buFont typeface="Arial" pitchFamily="34" charset="0"/>
              <a:buChar char="•"/>
            </a:pPr>
            <a:r>
              <a:rPr lang="fa-IR" sz="2000" dirty="0" smtClean="0">
                <a:cs typeface="B Mitra" pitchFamily="2" charset="-78"/>
              </a:rPr>
              <a:t>كنترل </a:t>
            </a:r>
            <a:r>
              <a:rPr lang="fa-IR" sz="2000" dirty="0">
                <a:cs typeface="B Mitra" pitchFamily="2" charset="-78"/>
              </a:rPr>
              <a:t>تلويزيوني(كنترل چشمي) سرجوش هاي داخل كلكتورهاي مولد بخار (تعداد 11000 تيوب) </a:t>
            </a:r>
            <a:endParaRPr lang="fa-IR" sz="2000" dirty="0" smtClean="0">
              <a:cs typeface="B Mitra" pitchFamily="2" charset="-78"/>
            </a:endParaRPr>
          </a:p>
          <a:p>
            <a:pPr marL="342900" lvl="0" indent="-342900" algn="just" rtl="1">
              <a:buFont typeface="Arial" pitchFamily="34" charset="0"/>
              <a:buChar char="•"/>
            </a:pPr>
            <a:r>
              <a:rPr lang="fa-IR" sz="2000" dirty="0" smtClean="0">
                <a:cs typeface="B Mitra" pitchFamily="2" charset="-78"/>
              </a:rPr>
              <a:t> بازرسي </a:t>
            </a:r>
            <a:r>
              <a:rPr lang="fa-IR" sz="2000" dirty="0">
                <a:cs typeface="B Mitra" pitchFamily="2" charset="-78"/>
              </a:rPr>
              <a:t>از بدنه و خط جوش داخل كلكتور</a:t>
            </a:r>
            <a:endParaRPr lang="en-US" sz="2000" dirty="0">
              <a:cs typeface="B Mitra" pitchFamily="2" charset="-78"/>
            </a:endParaRPr>
          </a:p>
          <a:p>
            <a:pPr algn="just" rtl="1"/>
            <a:r>
              <a:rPr lang="fa-IR" sz="2000" dirty="0">
                <a:solidFill>
                  <a:srgbClr val="FF0000"/>
                </a:solidFill>
                <a:cs typeface="B Mitra" pitchFamily="2" charset="-78"/>
              </a:rPr>
              <a:t>تست التراسونيك خط جوش كلكتورها </a:t>
            </a:r>
            <a:r>
              <a:rPr lang="fa-IR" sz="2000" dirty="0" smtClean="0">
                <a:solidFill>
                  <a:srgbClr val="FF0000"/>
                </a:solidFill>
                <a:cs typeface="B Mitra" pitchFamily="2" charset="-78"/>
              </a:rPr>
              <a:t>توسط کارکنان آزمایشگاه مواد انجام شد </a:t>
            </a:r>
            <a:endParaRPr lang="en-US" sz="2000" dirty="0">
              <a:solidFill>
                <a:srgbClr val="FF0000"/>
              </a:solidFill>
              <a:cs typeface="B Mitra" pitchFamily="2" charset="-78"/>
            </a:endParaRPr>
          </a:p>
          <a:p>
            <a:pPr lvl="0" algn="just" rtl="1"/>
            <a:endParaRPr lang="en-US" sz="2000" dirty="0">
              <a:cs typeface="B Mitra" pitchFamily="2" charset="-78"/>
            </a:endParaRPr>
          </a:p>
        </p:txBody>
      </p:sp>
      <p:sp>
        <p:nvSpPr>
          <p:cNvPr id="4" name="Content Placeholder 4"/>
          <p:cNvSpPr txBox="1">
            <a:spLocks/>
          </p:cNvSpPr>
          <p:nvPr/>
        </p:nvSpPr>
        <p:spPr>
          <a:xfrm>
            <a:off x="381000" y="277333"/>
            <a:ext cx="7772400" cy="6477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dirty="0" smtClean="0">
                <a:cs typeface="B Mitra" pitchFamily="2" charset="-78"/>
              </a:rPr>
              <a:t>تست </a:t>
            </a:r>
            <a:r>
              <a:rPr lang="fa-IR" sz="2400" dirty="0">
                <a:cs typeface="B Mitra" pitchFamily="2" charset="-78"/>
              </a:rPr>
              <a:t>ادي كارنت </a:t>
            </a:r>
            <a:r>
              <a:rPr lang="fa-IR" sz="2400" dirty="0" smtClean="0">
                <a:cs typeface="B Mitra" pitchFamily="2" charset="-78"/>
              </a:rPr>
              <a:t>لوله </a:t>
            </a:r>
            <a:r>
              <a:rPr lang="fa-IR" sz="2400" dirty="0">
                <a:cs typeface="B Mitra" pitchFamily="2" charset="-78"/>
              </a:rPr>
              <a:t>هاي مولد بخار شماره 1 در تعميرات 2-2021</a:t>
            </a:r>
            <a:endParaRPr lang="en-US" sz="2400" dirty="0">
              <a:cs typeface="B Mitra" pitchFamily="2" charset="-78"/>
            </a:endParaRPr>
          </a:p>
          <a:p>
            <a:pPr marL="0" indent="0" algn="r" rtl="1">
              <a:lnSpc>
                <a:spcPct val="150000"/>
              </a:lnSpc>
              <a:spcBef>
                <a:spcPts val="300"/>
              </a:spcBef>
              <a:buNone/>
            </a:pPr>
            <a:endParaRPr lang="fa-IR" sz="2400" dirty="0">
              <a:cs typeface="B Mitra" pitchFamily="2" charset="-78"/>
            </a:endParaRPr>
          </a:p>
        </p:txBody>
      </p:sp>
      <p:sp>
        <p:nvSpPr>
          <p:cNvPr id="2" name="Slide Number Placeholder 1"/>
          <p:cNvSpPr>
            <a:spLocks noGrp="1"/>
          </p:cNvSpPr>
          <p:nvPr>
            <p:ph type="sldNum" sz="quarter" idx="12"/>
          </p:nvPr>
        </p:nvSpPr>
        <p:spPr/>
        <p:txBody>
          <a:bodyPr/>
          <a:lstStyle/>
          <a:p>
            <a:fld id="{6470F907-D7C6-42BF-8476-CE673E1706F9}" type="slidenum">
              <a:rPr lang="en-US" smtClean="0"/>
              <a:pPr/>
              <a:t>38</a:t>
            </a:fld>
            <a:endParaRPr lang="en-US"/>
          </a:p>
        </p:txBody>
      </p:sp>
      <p:sp>
        <p:nvSpPr>
          <p:cNvPr id="5" name="Date Placeholder 4"/>
          <p:cNvSpPr>
            <a:spLocks noGrp="1"/>
          </p:cNvSpPr>
          <p:nvPr>
            <p:ph type="dt" sz="half" idx="10"/>
          </p:nvPr>
        </p:nvSpPr>
        <p:spPr/>
        <p:txBody>
          <a:bodyPr/>
          <a:lstStyle/>
          <a:p>
            <a:fld id="{2EE73975-6833-473A-B320-80BB40EB4624}" type="datetime1">
              <a:rPr lang="en-US" smtClean="0"/>
              <a:t>12/20/2021</a:t>
            </a:fld>
            <a:endParaRPr lang="en-US"/>
          </a:p>
        </p:txBody>
      </p:sp>
    </p:spTree>
    <p:extLst>
      <p:ext uri="{BB962C8B-B14F-4D97-AF65-F5344CB8AC3E}">
        <p14:creationId xmlns:p14="http://schemas.microsoft.com/office/powerpoint/2010/main" val="13160957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685799" y="76200"/>
            <a:ext cx="7254947" cy="1143123"/>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b="1" dirty="0" smtClean="0">
                <a:cs typeface="B Mitra" pitchFamily="2" charset="-78"/>
              </a:rPr>
              <a:t>کنترل فلز و نقاط جوش لوله های مولد بخار مدار اول</a:t>
            </a:r>
          </a:p>
          <a:p>
            <a:pPr marL="0" indent="0" algn="ctr" rtl="1">
              <a:lnSpc>
                <a:spcPct val="150000"/>
              </a:lnSpc>
              <a:spcBef>
                <a:spcPts val="0"/>
              </a:spcBef>
              <a:buNone/>
            </a:pPr>
            <a:r>
              <a:rPr lang="fa-IR" sz="2400" dirty="0" smtClean="0">
                <a:cs typeface="B Mitra" pitchFamily="2" charset="-78"/>
              </a:rPr>
              <a:t>بازرسی لوله های مولد بخارتوسط دستگاه جدید </a:t>
            </a:r>
            <a:endParaRPr lang="ru-RU" sz="2400" dirty="0">
              <a:latin typeface="Times New Roman" pitchFamily="18" charset="0"/>
              <a:cs typeface="Times New Roman" pitchFamily="18" charset="0"/>
            </a:endParaRPr>
          </a:p>
        </p:txBody>
      </p:sp>
      <p:pic>
        <p:nvPicPr>
          <p:cNvPr id="1026" name="Picture 2" descr="\\ps-nas\مستندات تصويري تعميرات$\2021-2\ПГدستگاه تست خطوط لوله های\عکس\IMG_14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772" y="1346200"/>
            <a:ext cx="3619500" cy="241300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027" name="Picture 3" descr="\\ps-nas\مستندات تصويري تعميرات$\2021-2\ПГدستگاه تست خطوط لوله های\عکس\IMG_1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82088" y="2705099"/>
            <a:ext cx="4927598"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s-nas\مستندات تصويري تعميرات$\2021-2\ПГدستگاه تست خطوط لوله های\عکس\IMG_17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99" y="3850165"/>
            <a:ext cx="3619500" cy="241300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747" y="1346200"/>
            <a:ext cx="2286000" cy="491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6470F907-D7C6-42BF-8476-CE673E1706F9}" type="slidenum">
              <a:rPr lang="en-US" smtClean="0"/>
              <a:pPr/>
              <a:t>39</a:t>
            </a:fld>
            <a:endParaRPr lang="en-US"/>
          </a:p>
        </p:txBody>
      </p:sp>
      <p:sp>
        <p:nvSpPr>
          <p:cNvPr id="5" name="Date Placeholder 4"/>
          <p:cNvSpPr>
            <a:spLocks noGrp="1"/>
          </p:cNvSpPr>
          <p:nvPr>
            <p:ph type="dt" sz="half" idx="10"/>
          </p:nvPr>
        </p:nvSpPr>
        <p:spPr/>
        <p:txBody>
          <a:bodyPr/>
          <a:lstStyle/>
          <a:p>
            <a:fld id="{23E9F301-8BF3-407B-97A2-3397BDA5F91A}" type="datetime1">
              <a:rPr lang="en-US" smtClean="0"/>
              <a:t>12/20/2021</a:t>
            </a:fld>
            <a:endParaRPr lang="en-US"/>
          </a:p>
        </p:txBody>
      </p:sp>
    </p:spTree>
    <p:extLst>
      <p:ext uri="{BB962C8B-B14F-4D97-AF65-F5344CB8AC3E}">
        <p14:creationId xmlns:p14="http://schemas.microsoft.com/office/powerpoint/2010/main" val="1067864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57200" y="121328"/>
            <a:ext cx="7467600" cy="12573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b="1" dirty="0" smtClean="0">
                <a:cs typeface="B Mitra" pitchFamily="2" charset="-78"/>
              </a:rPr>
              <a:t>تعمیرات اساسی راکتور </a:t>
            </a:r>
          </a:p>
          <a:p>
            <a:pPr marL="0" indent="0" algn="ctr" rtl="1">
              <a:lnSpc>
                <a:spcPct val="150000"/>
              </a:lnSpc>
              <a:spcBef>
                <a:spcPts val="300"/>
              </a:spcBef>
              <a:buNone/>
            </a:pPr>
            <a:r>
              <a:rPr lang="fa-IR" sz="2400" dirty="0" smtClean="0">
                <a:cs typeface="B Mitra" pitchFamily="2" charset="-78"/>
              </a:rPr>
              <a:t>دمونتاژ </a:t>
            </a:r>
            <a:r>
              <a:rPr lang="fa-IR" sz="2400" dirty="0">
                <a:cs typeface="B Mitra" pitchFamily="2" charset="-78"/>
              </a:rPr>
              <a:t>راکتور - </a:t>
            </a:r>
            <a:r>
              <a:rPr lang="fa-IR" sz="2400" dirty="0" smtClean="0">
                <a:cs typeface="B Mitra" pitchFamily="2" charset="-78"/>
              </a:rPr>
              <a:t>جدا سازی محرک میله های کنترلی</a:t>
            </a:r>
            <a:endParaRPr lang="ru-RU" sz="2400" dirty="0">
              <a:latin typeface="Times New Roman" pitchFamily="18" charset="0"/>
              <a:cs typeface="Times New Roman" pitchFamily="18" charset="0"/>
            </a:endParaRPr>
          </a:p>
        </p:txBody>
      </p:sp>
      <p:pic>
        <p:nvPicPr>
          <p:cNvPr id="6" name="Picture 2" descr="\\ps-nas\BNPP Documents\Maintenance And Repair\اسناد موقت\Photos\Photo-2015-2\_MG_34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378628"/>
            <a:ext cx="8439912" cy="496929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70F907-D7C6-42BF-8476-CE673E1706F9}" type="slidenum">
              <a:rPr lang="en-US" smtClean="0"/>
              <a:pPr/>
              <a:t>4</a:t>
            </a:fld>
            <a:endParaRPr lang="en-US"/>
          </a:p>
        </p:txBody>
      </p:sp>
      <p:sp>
        <p:nvSpPr>
          <p:cNvPr id="5" name="Date Placeholder 4"/>
          <p:cNvSpPr>
            <a:spLocks noGrp="1"/>
          </p:cNvSpPr>
          <p:nvPr>
            <p:ph type="dt" sz="half" idx="10"/>
          </p:nvPr>
        </p:nvSpPr>
        <p:spPr/>
        <p:txBody>
          <a:bodyPr/>
          <a:lstStyle/>
          <a:p>
            <a:fld id="{E5916FF7-18E0-4162-9EFF-66B9CE831401}" type="datetime1">
              <a:rPr lang="en-US" smtClean="0"/>
              <a:t>12/20/2021</a:t>
            </a:fld>
            <a:endParaRPr lang="en-US"/>
          </a:p>
        </p:txBody>
      </p:sp>
    </p:spTree>
    <p:extLst>
      <p:ext uri="{BB962C8B-B14F-4D97-AF65-F5344CB8AC3E}">
        <p14:creationId xmlns:p14="http://schemas.microsoft.com/office/powerpoint/2010/main" val="23019122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10600" cy="5353049"/>
          </a:xfrm>
        </p:spPr>
        <p:txBody>
          <a:bodyPr>
            <a:normAutofit/>
          </a:bodyPr>
          <a:lstStyle/>
          <a:p>
            <a:pPr marL="82296" indent="0" algn="just" rtl="1">
              <a:lnSpc>
                <a:spcPct val="150000"/>
              </a:lnSpc>
              <a:spcBef>
                <a:spcPts val="600"/>
              </a:spcBef>
              <a:buClr>
                <a:srgbClr val="3891A7"/>
              </a:buClr>
              <a:buSzPct val="80000"/>
              <a:buNone/>
            </a:pPr>
            <a:r>
              <a:rPr lang="fa-IR" sz="2000" dirty="0" smtClean="0">
                <a:solidFill>
                  <a:prstClr val="black"/>
                </a:solidFill>
                <a:latin typeface="Gill Sans MT"/>
                <a:cs typeface="B Mitra" pitchFamily="2" charset="-78"/>
              </a:rPr>
              <a:t>دسترسی به قطعات </a:t>
            </a:r>
            <a:r>
              <a:rPr lang="fa-IR" sz="2000" dirty="0">
                <a:solidFill>
                  <a:prstClr val="black"/>
                </a:solidFill>
                <a:latin typeface="Gill Sans MT"/>
                <a:cs typeface="B Mitra" pitchFamily="2" charset="-78"/>
              </a:rPr>
              <a:t>یدکی با </a:t>
            </a:r>
            <a:r>
              <a:rPr lang="fa-IR" sz="2000" dirty="0" smtClean="0">
                <a:solidFill>
                  <a:prstClr val="black"/>
                </a:solidFill>
                <a:latin typeface="Gill Sans MT"/>
                <a:cs typeface="B Mitra" pitchFamily="2" charset="-78"/>
              </a:rPr>
              <a:t>کیفیت و تامین به موقع آن، </a:t>
            </a:r>
            <a:r>
              <a:rPr lang="fa-IR" sz="2000" dirty="0">
                <a:solidFill>
                  <a:prstClr val="black"/>
                </a:solidFill>
                <a:latin typeface="Gill Sans MT"/>
                <a:cs typeface="B Mitra" pitchFamily="2" charset="-78"/>
              </a:rPr>
              <a:t>از اهمیت بالایی در نگهداری و تعمیرات برخوردار </a:t>
            </a:r>
            <a:r>
              <a:rPr lang="fa-IR" sz="2000" dirty="0" smtClean="0">
                <a:solidFill>
                  <a:prstClr val="black"/>
                </a:solidFill>
                <a:latin typeface="Gill Sans MT"/>
                <a:cs typeface="B Mitra" pitchFamily="2" charset="-78"/>
              </a:rPr>
              <a:t>می باشد، </a:t>
            </a:r>
            <a:r>
              <a:rPr lang="fa-IR" sz="2000" dirty="0">
                <a:solidFill>
                  <a:prstClr val="black"/>
                </a:solidFill>
                <a:latin typeface="Gill Sans MT"/>
                <a:cs typeface="B Mitra" pitchFamily="2" charset="-78"/>
              </a:rPr>
              <a:t>از این رو بومی سازی قطعات یدکی پمپ های </a:t>
            </a:r>
            <a:r>
              <a:rPr lang="fa-IR" sz="2000" dirty="0" smtClean="0">
                <a:solidFill>
                  <a:prstClr val="black"/>
                </a:solidFill>
                <a:latin typeface="Gill Sans MT"/>
                <a:cs typeface="B Mitra" pitchFamily="2" charset="-78"/>
              </a:rPr>
              <a:t>نیروگاه </a:t>
            </a:r>
            <a:r>
              <a:rPr lang="fa-IR" sz="2000" dirty="0">
                <a:solidFill>
                  <a:prstClr val="black"/>
                </a:solidFill>
                <a:latin typeface="Gill Sans MT"/>
                <a:cs typeface="B Mitra" pitchFamily="2" charset="-78"/>
              </a:rPr>
              <a:t>اتمی بوشهر به عنوان یکی از اولویت های اصلی </a:t>
            </a:r>
            <a:r>
              <a:rPr lang="fa-IR" sz="2000" dirty="0" smtClean="0">
                <a:solidFill>
                  <a:prstClr val="black"/>
                </a:solidFill>
                <a:latin typeface="Gill Sans MT"/>
                <a:cs typeface="B Mitra" pitchFamily="2" charset="-78"/>
              </a:rPr>
              <a:t>اجرا گردیده است.</a:t>
            </a:r>
            <a:endParaRPr lang="fa-IR" sz="2000" dirty="0">
              <a:solidFill>
                <a:prstClr val="black"/>
              </a:solidFill>
              <a:latin typeface="Gill Sans MT"/>
              <a:cs typeface="B Mitra" pitchFamily="2" charset="-78"/>
            </a:endParaRPr>
          </a:p>
          <a:p>
            <a:pPr marL="82296" indent="0" algn="r" rtl="1">
              <a:lnSpc>
                <a:spcPct val="150000"/>
              </a:lnSpc>
              <a:spcBef>
                <a:spcPts val="600"/>
              </a:spcBef>
              <a:buClr>
                <a:srgbClr val="3891A7"/>
              </a:buClr>
              <a:buSzPct val="80000"/>
              <a:buNone/>
            </a:pPr>
            <a:r>
              <a:rPr lang="fa-IR" dirty="0">
                <a:solidFill>
                  <a:prstClr val="black"/>
                </a:solidFill>
                <a:latin typeface="Gill Sans MT"/>
                <a:cs typeface="B Mitra" pitchFamily="2" charset="-78"/>
              </a:rPr>
              <a:t> </a:t>
            </a:r>
          </a:p>
        </p:txBody>
      </p:sp>
      <p:graphicFrame>
        <p:nvGraphicFramePr>
          <p:cNvPr id="8" name="Diagram 7"/>
          <p:cNvGraphicFramePr/>
          <p:nvPr>
            <p:extLst>
              <p:ext uri="{D42A27DB-BD31-4B8C-83A1-F6EECF244321}">
                <p14:modId xmlns:p14="http://schemas.microsoft.com/office/powerpoint/2010/main" val="2211167179"/>
              </p:ext>
            </p:extLst>
          </p:nvPr>
        </p:nvGraphicFramePr>
        <p:xfrm>
          <a:off x="1295400" y="76200"/>
          <a:ext cx="6476999"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1828800"/>
            <a:ext cx="7778750"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087" y="4772025"/>
            <a:ext cx="75469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5604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43608" cy="6858000"/>
          </a:xfrm>
          <a:prstGeom prst="rect">
            <a:avLst/>
          </a:prstGeom>
          <a:solidFill>
            <a:schemeClr val="accent5">
              <a:lumMod val="20000"/>
              <a:lumOff val="8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000.jpg"/>
          <p:cNvPicPr>
            <a:picLocks noChangeAspect="1"/>
          </p:cNvPicPr>
          <p:nvPr/>
        </p:nvPicPr>
        <p:blipFill>
          <a:blip r:embed="rId3" cstate="print"/>
          <a:stretch>
            <a:fillRect/>
          </a:stretch>
        </p:blipFill>
        <p:spPr>
          <a:xfrm>
            <a:off x="0" y="2132856"/>
            <a:ext cx="9144000" cy="2232248"/>
          </a:xfrm>
          <a:prstGeom prst="rect">
            <a:avLst/>
          </a:prstGeom>
        </p:spPr>
      </p:pic>
      <p:pic>
        <p:nvPicPr>
          <p:cNvPr id="6" name="Picture 5" descr="BNPP_LOGO2.jpg"/>
          <p:cNvPicPr>
            <a:picLocks noChangeAspect="1"/>
          </p:cNvPicPr>
          <p:nvPr/>
        </p:nvPicPr>
        <p:blipFill>
          <a:blip r:embed="rId4" cstate="print"/>
          <a:stretch>
            <a:fillRect/>
          </a:stretch>
        </p:blipFill>
        <p:spPr>
          <a:xfrm>
            <a:off x="7812360" y="130487"/>
            <a:ext cx="1162440" cy="4383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135" y="554336"/>
            <a:ext cx="640027" cy="201152"/>
          </a:xfrm>
          <a:prstGeom prst="rect">
            <a:avLst/>
          </a:prstGeom>
          <a:ln>
            <a:noFill/>
          </a:ln>
          <a:effectLst/>
        </p:spPr>
      </p:pic>
      <p:sp>
        <p:nvSpPr>
          <p:cNvPr id="8" name="TextBox 7"/>
          <p:cNvSpPr txBox="1"/>
          <p:nvPr/>
        </p:nvSpPr>
        <p:spPr>
          <a:xfrm>
            <a:off x="1115616" y="2852936"/>
            <a:ext cx="4523184" cy="1169551"/>
          </a:xfrm>
          <a:prstGeom prst="rect">
            <a:avLst/>
          </a:prstGeom>
          <a:noFill/>
        </p:spPr>
        <p:txBody>
          <a:bodyPr wrap="square" rtlCol="0">
            <a:spAutoFit/>
          </a:bodyPr>
          <a:lstStyle/>
          <a:p>
            <a:pPr algn="ctr"/>
            <a:r>
              <a:rPr lang="fa-IR" sz="3500" dirty="0" smtClean="0">
                <a:cs typeface="B Mitra" panose="00000700000000000000" pitchFamily="2" charset="-78"/>
              </a:rPr>
              <a:t>پایان</a:t>
            </a:r>
          </a:p>
          <a:p>
            <a:pPr algn="ctr"/>
            <a:r>
              <a:rPr lang="fa-IR" sz="3500" dirty="0" smtClean="0">
                <a:cs typeface="B Mitra" panose="00000700000000000000" pitchFamily="2" charset="-78"/>
              </a:rPr>
              <a:t>با تشکر از توجه شما</a:t>
            </a:r>
            <a:endParaRPr lang="en-US" sz="3500" dirty="0">
              <a:cs typeface="B Mitra" panose="00000700000000000000" pitchFamily="2" charset="-78"/>
            </a:endParaRPr>
          </a:p>
        </p:txBody>
      </p:sp>
      <p:sp>
        <p:nvSpPr>
          <p:cNvPr id="10" name="Slide Number Placeholder 9"/>
          <p:cNvSpPr>
            <a:spLocks noGrp="1"/>
          </p:cNvSpPr>
          <p:nvPr>
            <p:ph type="sldNum" sz="quarter" idx="12"/>
          </p:nvPr>
        </p:nvSpPr>
        <p:spPr/>
        <p:txBody>
          <a:bodyPr/>
          <a:lstStyle/>
          <a:p>
            <a:fld id="{6470F907-D7C6-42BF-8476-CE673E1706F9}" type="slidenum">
              <a:rPr lang="en-US" smtClean="0"/>
              <a:pPr/>
              <a:t>41</a:t>
            </a:fld>
            <a:endParaRPr lang="en-US"/>
          </a:p>
        </p:txBody>
      </p:sp>
      <p:sp>
        <p:nvSpPr>
          <p:cNvPr id="2" name="Date Placeholder 1"/>
          <p:cNvSpPr>
            <a:spLocks noGrp="1"/>
          </p:cNvSpPr>
          <p:nvPr>
            <p:ph type="dt" sz="half" idx="10"/>
          </p:nvPr>
        </p:nvSpPr>
        <p:spPr/>
        <p:txBody>
          <a:bodyPr/>
          <a:lstStyle/>
          <a:p>
            <a:fld id="{F0BD3C40-5932-458C-990D-319FC2B7F4C0}" type="datetime1">
              <a:rPr lang="en-US" smtClean="0"/>
              <a:t>12/20/2021</a:t>
            </a:fld>
            <a:endParaRPr lang="en-US" dirty="0"/>
          </a:p>
        </p:txBody>
      </p:sp>
    </p:spTree>
    <p:extLst>
      <p:ext uri="{BB962C8B-B14F-4D97-AF65-F5344CB8AC3E}">
        <p14:creationId xmlns:p14="http://schemas.microsoft.com/office/powerpoint/2010/main" val="2858388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228600" y="152400"/>
            <a:ext cx="7573926" cy="1142999"/>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b="1" dirty="0" smtClean="0">
                <a:cs typeface="B Mitra" pitchFamily="2" charset="-78"/>
              </a:rPr>
              <a:t>تعمیرات اساسی راکتور</a:t>
            </a:r>
          </a:p>
          <a:p>
            <a:pPr marL="0" indent="0" algn="ctr" rtl="1">
              <a:lnSpc>
                <a:spcPct val="150000"/>
              </a:lnSpc>
              <a:spcBef>
                <a:spcPts val="300"/>
              </a:spcBef>
              <a:buNone/>
            </a:pPr>
            <a:r>
              <a:rPr lang="fa-IR" sz="2400" dirty="0" smtClean="0">
                <a:cs typeface="B Mitra" pitchFamily="2" charset="-78"/>
              </a:rPr>
              <a:t>دمونتاژ </a:t>
            </a:r>
            <a:r>
              <a:rPr lang="fa-IR" sz="2400" dirty="0">
                <a:cs typeface="B Mitra" pitchFamily="2" charset="-78"/>
              </a:rPr>
              <a:t>راکتور - </a:t>
            </a:r>
            <a:r>
              <a:rPr lang="fa-IR" sz="2400" dirty="0" smtClean="0">
                <a:cs typeface="B Mitra" pitchFamily="2" charset="-78"/>
              </a:rPr>
              <a:t>انتقال بلوک بالایی راکتور</a:t>
            </a:r>
            <a:endParaRPr lang="ru-RU" sz="2400" dirty="0">
              <a:latin typeface="Times New Roman" pitchFamily="18" charset="0"/>
              <a:cs typeface="Times New Roman" pitchFamily="18" charset="0"/>
            </a:endParaRPr>
          </a:p>
        </p:txBody>
      </p:sp>
      <p:pic>
        <p:nvPicPr>
          <p:cNvPr id="6" name="Picture 2" descr="\\ps-nas\BNPP Documents\Maintenance And Repair\اسناد موقت\Photos\Mid Repairs-2014\IMG_11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8439912" cy="497919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70F907-D7C6-42BF-8476-CE673E1706F9}" type="slidenum">
              <a:rPr lang="en-US" smtClean="0"/>
              <a:pPr/>
              <a:t>5</a:t>
            </a:fld>
            <a:endParaRPr lang="en-US"/>
          </a:p>
        </p:txBody>
      </p:sp>
      <p:sp>
        <p:nvSpPr>
          <p:cNvPr id="5" name="Date Placeholder 4"/>
          <p:cNvSpPr>
            <a:spLocks noGrp="1"/>
          </p:cNvSpPr>
          <p:nvPr>
            <p:ph type="dt" sz="half" idx="10"/>
          </p:nvPr>
        </p:nvSpPr>
        <p:spPr/>
        <p:txBody>
          <a:bodyPr/>
          <a:lstStyle/>
          <a:p>
            <a:fld id="{D4489457-1927-4311-83D0-4E25D1B596EF}" type="datetime1">
              <a:rPr lang="en-US" smtClean="0"/>
              <a:t>12/20/2021</a:t>
            </a:fld>
            <a:endParaRPr lang="en-US"/>
          </a:p>
        </p:txBody>
      </p:sp>
    </p:spTree>
    <p:extLst>
      <p:ext uri="{BB962C8B-B14F-4D97-AF65-F5344CB8AC3E}">
        <p14:creationId xmlns:p14="http://schemas.microsoft.com/office/powerpoint/2010/main" val="178251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212324" y="152400"/>
            <a:ext cx="7788676" cy="12954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b="1" dirty="0" smtClean="0">
                <a:cs typeface="B Mitra" pitchFamily="2" charset="-78"/>
              </a:rPr>
              <a:t>تعویض سوخت هسته ای</a:t>
            </a:r>
          </a:p>
          <a:p>
            <a:pPr marL="0" indent="0" algn="ctr" rtl="1">
              <a:lnSpc>
                <a:spcPct val="150000"/>
              </a:lnSpc>
              <a:spcBef>
                <a:spcPts val="300"/>
              </a:spcBef>
              <a:buNone/>
            </a:pPr>
            <a:r>
              <a:rPr lang="fa-IR" sz="2400" dirty="0" smtClean="0">
                <a:cs typeface="B Mitra" pitchFamily="2" charset="-78"/>
              </a:rPr>
              <a:t>تخلیه کامل سوخت از قلب راكتور و تعویض 49 مجتمع سوخت کارکرده با سوخت جدید</a:t>
            </a:r>
          </a:p>
        </p:txBody>
      </p:sp>
      <p:pic>
        <p:nvPicPr>
          <p:cNvPr id="4" name="Picture 2" descr="C:\Users\movahedirad.BOM\Desktop\Photo\IMG_08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681" y="1447800"/>
            <a:ext cx="8443770" cy="478231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6470F907-D7C6-42BF-8476-CE673E1706F9}" type="slidenum">
              <a:rPr lang="en-US" smtClean="0"/>
              <a:pPr/>
              <a:t>6</a:t>
            </a:fld>
            <a:endParaRPr lang="en-US"/>
          </a:p>
        </p:txBody>
      </p:sp>
      <p:sp>
        <p:nvSpPr>
          <p:cNvPr id="6" name="Date Placeholder 5"/>
          <p:cNvSpPr>
            <a:spLocks noGrp="1"/>
          </p:cNvSpPr>
          <p:nvPr>
            <p:ph type="dt" sz="half" idx="10"/>
          </p:nvPr>
        </p:nvSpPr>
        <p:spPr/>
        <p:txBody>
          <a:bodyPr/>
          <a:lstStyle/>
          <a:p>
            <a:fld id="{0CBA31F7-997F-4EE8-9094-193E728F9F92}" type="datetime1">
              <a:rPr lang="en-US" smtClean="0"/>
              <a:t>12/20/2021</a:t>
            </a:fld>
            <a:endParaRPr lang="en-US"/>
          </a:p>
        </p:txBody>
      </p:sp>
    </p:spTree>
    <p:extLst>
      <p:ext uri="{BB962C8B-B14F-4D97-AF65-F5344CB8AC3E}">
        <p14:creationId xmlns:p14="http://schemas.microsoft.com/office/powerpoint/2010/main" val="26892224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92711" y="152400"/>
            <a:ext cx="7543800" cy="11811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400" b="1" dirty="0">
                <a:cs typeface="B Mitra" pitchFamily="2" charset="-78"/>
              </a:rPr>
              <a:t>تعمیرات اساسی </a:t>
            </a:r>
            <a:r>
              <a:rPr lang="fa-IR" sz="2400" b="1" dirty="0" smtClean="0">
                <a:cs typeface="B Mitra" pitchFamily="2" charset="-78"/>
              </a:rPr>
              <a:t>راکتور</a:t>
            </a:r>
          </a:p>
          <a:p>
            <a:pPr marL="0" indent="0" algn="ctr" rtl="1">
              <a:lnSpc>
                <a:spcPct val="150000"/>
              </a:lnSpc>
              <a:spcBef>
                <a:spcPts val="300"/>
              </a:spcBef>
              <a:buNone/>
            </a:pPr>
            <a:r>
              <a:rPr lang="fa-IR" sz="2400" dirty="0" smtClean="0">
                <a:cs typeface="B Mitra" pitchFamily="2" charset="-78"/>
              </a:rPr>
              <a:t> بازرسی پوسته و خطوط جوش راکتور با استفاده از ماشین </a:t>
            </a:r>
            <a:r>
              <a:rPr lang="ru-RU" sz="2400" dirty="0" smtClean="0">
                <a:latin typeface="Times New Roman" pitchFamily="18" charset="0"/>
                <a:cs typeface="Times New Roman" pitchFamily="18" charset="0"/>
              </a:rPr>
              <a:t>СК27</a:t>
            </a:r>
            <a:endParaRPr lang="ru-RU" sz="2400"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srcRect/>
          <a:stretch>
            <a:fillRect/>
          </a:stretch>
        </p:blipFill>
        <p:spPr>
          <a:xfrm>
            <a:off x="500849" y="1333500"/>
            <a:ext cx="8439912" cy="5196798"/>
          </a:xfrm>
          <a:prstGeom prst="rect">
            <a:avLst/>
          </a:prstGeom>
          <a:noFill/>
        </p:spPr>
      </p:pic>
      <p:sp>
        <p:nvSpPr>
          <p:cNvPr id="4" name="Slide Number Placeholder 3"/>
          <p:cNvSpPr>
            <a:spLocks noGrp="1"/>
          </p:cNvSpPr>
          <p:nvPr>
            <p:ph type="sldNum" sz="quarter" idx="12"/>
          </p:nvPr>
        </p:nvSpPr>
        <p:spPr/>
        <p:txBody>
          <a:bodyPr/>
          <a:lstStyle/>
          <a:p>
            <a:fld id="{6470F907-D7C6-42BF-8476-CE673E1706F9}" type="slidenum">
              <a:rPr lang="en-US" smtClean="0"/>
              <a:pPr/>
              <a:t>7</a:t>
            </a:fld>
            <a:endParaRPr lang="en-US"/>
          </a:p>
        </p:txBody>
      </p:sp>
      <p:sp>
        <p:nvSpPr>
          <p:cNvPr id="6" name="Date Placeholder 5"/>
          <p:cNvSpPr>
            <a:spLocks noGrp="1"/>
          </p:cNvSpPr>
          <p:nvPr>
            <p:ph type="dt" sz="half" idx="10"/>
          </p:nvPr>
        </p:nvSpPr>
        <p:spPr/>
        <p:txBody>
          <a:bodyPr/>
          <a:lstStyle/>
          <a:p>
            <a:fld id="{B2F878D1-D46F-4A79-BAD4-BCD27C85F3AB}" type="datetime1">
              <a:rPr lang="en-US" smtClean="0"/>
              <a:t>12/20/2021</a:t>
            </a:fld>
            <a:endParaRPr lang="en-US"/>
          </a:p>
        </p:txBody>
      </p:sp>
    </p:spTree>
    <p:extLst>
      <p:ext uri="{BB962C8B-B14F-4D97-AF65-F5344CB8AC3E}">
        <p14:creationId xmlns:p14="http://schemas.microsoft.com/office/powerpoint/2010/main" val="1029766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374352" y="76200"/>
            <a:ext cx="7518636" cy="12573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0"/>
              </a:spcBef>
              <a:buNone/>
            </a:pPr>
            <a:r>
              <a:rPr lang="fa-IR" sz="2400" b="1" dirty="0" smtClean="0">
                <a:cs typeface="B Mitra" pitchFamily="2" charset="-78"/>
              </a:rPr>
              <a:t>تعمیرات اساسی راکتور </a:t>
            </a:r>
          </a:p>
          <a:p>
            <a:pPr marL="0" indent="0" algn="ctr" rtl="1">
              <a:lnSpc>
                <a:spcPct val="150000"/>
              </a:lnSpc>
              <a:spcBef>
                <a:spcPts val="0"/>
              </a:spcBef>
              <a:buNone/>
            </a:pPr>
            <a:r>
              <a:rPr lang="fa-IR" sz="2400" dirty="0" smtClean="0">
                <a:cs typeface="B Mitra" pitchFamily="2" charset="-78"/>
              </a:rPr>
              <a:t>دمونتاژ راکتور – تخلیه اجزای داخلی</a:t>
            </a:r>
            <a:endParaRPr lang="ru-RU" sz="2400" dirty="0">
              <a:latin typeface="Times New Roman" pitchFamily="18" charset="0"/>
              <a:cs typeface="Times New Roman" pitchFamily="18" charset="0"/>
            </a:endParaRPr>
          </a:p>
        </p:txBody>
      </p:sp>
      <p:pic>
        <p:nvPicPr>
          <p:cNvPr id="6" name="Picture 2" descr="\\ps-nas\BNPP Documents\Maintenance And Repair\اسناد موقت\Photos\Photo-2015-2\_MG_34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352" y="1337939"/>
            <a:ext cx="8439912" cy="508710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70F907-D7C6-42BF-8476-CE673E1706F9}" type="slidenum">
              <a:rPr lang="en-US" smtClean="0"/>
              <a:pPr/>
              <a:t>8</a:t>
            </a:fld>
            <a:endParaRPr lang="en-US"/>
          </a:p>
        </p:txBody>
      </p:sp>
      <p:sp>
        <p:nvSpPr>
          <p:cNvPr id="5" name="Date Placeholder 4"/>
          <p:cNvSpPr>
            <a:spLocks noGrp="1"/>
          </p:cNvSpPr>
          <p:nvPr>
            <p:ph type="dt" sz="half" idx="10"/>
          </p:nvPr>
        </p:nvSpPr>
        <p:spPr/>
        <p:txBody>
          <a:bodyPr/>
          <a:lstStyle/>
          <a:p>
            <a:fld id="{4188C711-A48D-422C-AB2A-529069280CD1}" type="datetime1">
              <a:rPr lang="en-US" smtClean="0"/>
              <a:t>12/20/2021</a:t>
            </a:fld>
            <a:endParaRPr lang="en-US"/>
          </a:p>
        </p:txBody>
      </p:sp>
    </p:spTree>
    <p:extLst>
      <p:ext uri="{BB962C8B-B14F-4D97-AF65-F5344CB8AC3E}">
        <p14:creationId xmlns:p14="http://schemas.microsoft.com/office/powerpoint/2010/main" val="2493603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263371" y="152400"/>
            <a:ext cx="8229600" cy="125730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150000"/>
              </a:lnSpc>
              <a:spcBef>
                <a:spcPts val="300"/>
              </a:spcBef>
              <a:buNone/>
            </a:pPr>
            <a:r>
              <a:rPr lang="fa-IR" sz="2000" b="1" dirty="0" smtClean="0">
                <a:cs typeface="B Mitra" pitchFamily="2" charset="-78"/>
              </a:rPr>
              <a:t>بازرسی </a:t>
            </a:r>
            <a:r>
              <a:rPr lang="fa-IR" sz="2400" b="1" dirty="0" smtClean="0">
                <a:cs typeface="B Mitra" pitchFamily="2" charset="-78"/>
              </a:rPr>
              <a:t>های</a:t>
            </a:r>
            <a:r>
              <a:rPr lang="fa-IR" sz="2000" b="1" dirty="0" smtClean="0">
                <a:cs typeface="B Mitra" pitchFamily="2" charset="-78"/>
              </a:rPr>
              <a:t> فنی </a:t>
            </a:r>
          </a:p>
          <a:p>
            <a:pPr marL="0" indent="0" algn="ctr" rtl="1">
              <a:lnSpc>
                <a:spcPct val="150000"/>
              </a:lnSpc>
              <a:spcBef>
                <a:spcPts val="0"/>
              </a:spcBef>
              <a:buNone/>
            </a:pPr>
            <a:r>
              <a:rPr lang="fa-IR" sz="2400" dirty="0" smtClean="0">
                <a:cs typeface="B Mitra" pitchFamily="2" charset="-78"/>
              </a:rPr>
              <a:t>انجام </a:t>
            </a:r>
            <a:r>
              <a:rPr lang="fa-IR" sz="2400" dirty="0">
                <a:cs typeface="B Mitra" pitchFamily="2" charset="-78"/>
              </a:rPr>
              <a:t>کنترل فلز و نقاط جوش </a:t>
            </a:r>
            <a:r>
              <a:rPr lang="fa-IR" sz="2400" dirty="0" smtClean="0">
                <a:cs typeface="B Mitra" pitchFamily="2" charset="-78"/>
              </a:rPr>
              <a:t>خط لوله های خطوط </a:t>
            </a:r>
            <a:r>
              <a:rPr lang="fa-IR" sz="2800" dirty="0" smtClean="0">
                <a:cs typeface="B Mitra" pitchFamily="2" charset="-78"/>
              </a:rPr>
              <a:t>سرد</a:t>
            </a:r>
            <a:r>
              <a:rPr lang="fa-IR" sz="2400" dirty="0" smtClean="0">
                <a:cs typeface="B Mitra" pitchFamily="2" charset="-78"/>
              </a:rPr>
              <a:t> و گرم مدار اول طبق الزامات هسته ای</a:t>
            </a:r>
            <a:endParaRPr lang="ru-RU" sz="2400" dirty="0">
              <a:latin typeface="Times New Roman" pitchFamily="18" charset="0"/>
              <a:cs typeface="Times New Roman" pitchFamily="18" charset="0"/>
            </a:endParaRPr>
          </a:p>
        </p:txBody>
      </p:sp>
      <p:pic>
        <p:nvPicPr>
          <p:cNvPr id="6" name="Picture 2" descr="\\ps-nas\BNPP Documents\Maintenance And Repair\اسناد موقت\Photos\Tapna\کنترل لوپهای مدار اول با دستگاه اتوماتیک SK36\_MG_33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371" y="1403782"/>
            <a:ext cx="8439912" cy="4984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470F907-D7C6-42BF-8476-CE673E1706F9}" type="slidenum">
              <a:rPr lang="en-US" smtClean="0"/>
              <a:pPr/>
              <a:t>9</a:t>
            </a:fld>
            <a:endParaRPr lang="en-US"/>
          </a:p>
        </p:txBody>
      </p:sp>
      <p:sp>
        <p:nvSpPr>
          <p:cNvPr id="5" name="Date Placeholder 4"/>
          <p:cNvSpPr>
            <a:spLocks noGrp="1"/>
          </p:cNvSpPr>
          <p:nvPr>
            <p:ph type="dt" sz="half" idx="10"/>
          </p:nvPr>
        </p:nvSpPr>
        <p:spPr/>
        <p:txBody>
          <a:bodyPr/>
          <a:lstStyle/>
          <a:p>
            <a:fld id="{8BF82D13-013B-4DBA-9FA0-5AACD0518375}" type="datetime1">
              <a:rPr lang="en-US" smtClean="0"/>
              <a:t>12/20/2021</a:t>
            </a:fld>
            <a:endParaRPr lang="en-US"/>
          </a:p>
        </p:txBody>
      </p:sp>
    </p:spTree>
    <p:extLst>
      <p:ext uri="{BB962C8B-B14F-4D97-AF65-F5344CB8AC3E}">
        <p14:creationId xmlns:p14="http://schemas.microsoft.com/office/powerpoint/2010/main" val="187824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سند" ma:contentTypeID="0x01010084907BEA0B1F6047AE374B8F086F3551" ma:contentTypeVersion="0" ma:contentTypeDescription="ایجاد سند جدید." ma:contentTypeScope="" ma:versionID="982cf80723534ab09cfa2f64c7fe4260">
  <xsd:schema xmlns:xsd="http://www.w3.org/2001/XMLSchema" xmlns:p="http://schemas.microsoft.com/office/2006/metadata/properties" targetNamespace="http://schemas.microsoft.com/office/2006/metadata/properties" ma:root="true" ma:fieldsID="8fb7de621ff258ac5c348782d9b1b5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ا" ma:readOnly="true"/>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199638-8905-4483-AFFD-E9851C1530D9}">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7281FAC8-D2CF-4476-882C-4254803EEC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19B1E5E4-6740-4C99-8A30-891DFA3D23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4772</TotalTime>
  <Words>3273</Words>
  <Application>Microsoft Office PowerPoint</Application>
  <PresentationFormat>On-screen Show (4:3)</PresentationFormat>
  <Paragraphs>226</Paragraphs>
  <Slides>41</Slides>
  <Notes>4</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نهمین توقف نیروگاه اتمی بوشهر در سال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مهمترين فعاليت هاي انجام شده در تعميرات اين دوره در واحدهاي راكتور و توربين نيروگاه عبارت است از: تخليه كامل قلب راكتور، بازرسي و انتقال 163 عدد كاست سوخت به استخر سوخت؛ بازرسي پوسته راكتور و بازرسي داخلي مولد بخار شماره 1؛ تست استحكام ساختمان راكتور( كره فلزي)- اين تست مطابق مدارك بهره برداري هر 10 سال يكبار انجام مي شود؛ تعمير اساسي پمپ شماره 3 پمپخانه ساحلی نيروگاه ( VC30)، تعميرات اساسي پمپ اصلي شماره 3 ( RL32) و پمپ كمكي شماره 2 ( RR22) تغذيه مولدهاي بخار، تعميرات اساسي پمپ شماره 1 آب كندانسر( RM11)؛ تعميرات ساختماني پمپخانه ساحلی نيروگاه.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MRT</dc:creator>
  <cp:lastModifiedBy>Banazadeh, Reza</cp:lastModifiedBy>
  <cp:revision>317</cp:revision>
  <cp:lastPrinted>2021-11-29T11:57:07Z</cp:lastPrinted>
  <dcterms:created xsi:type="dcterms:W3CDTF">2012-10-13T08:27:19Z</dcterms:created>
  <dcterms:modified xsi:type="dcterms:W3CDTF">2021-12-20T13:19:49Z</dcterms:modified>
</cp:coreProperties>
</file>