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71" r:id="rId6"/>
    <p:sldId id="307" r:id="rId7"/>
    <p:sldId id="272" r:id="rId8"/>
    <p:sldId id="277" r:id="rId9"/>
    <p:sldId id="309" r:id="rId10"/>
    <p:sldId id="306" r:id="rId11"/>
    <p:sldId id="296" r:id="rId12"/>
    <p:sldId id="281" r:id="rId13"/>
    <p:sldId id="297" r:id="rId14"/>
    <p:sldId id="302" r:id="rId15"/>
    <p:sldId id="299" r:id="rId16"/>
    <p:sldId id="305" r:id="rId17"/>
    <p:sldId id="257" r:id="rId18"/>
  </p:sldIdLst>
  <p:sldSz cx="12061825" cy="6877050"/>
  <p:notesSz cx="6858000" cy="9144000"/>
  <p:defaultTextStyle>
    <a:defPPr>
      <a:defRPr lang="en-US"/>
    </a:defPPr>
    <a:lvl1pPr marL="0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063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126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190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4253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5316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6380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7443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8507" algn="l" defTabSz="108212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FF"/>
    <a:srgbClr val="565656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1295" autoAdjust="0"/>
  </p:normalViewPr>
  <p:slideViewPr>
    <p:cSldViewPr>
      <p:cViewPr>
        <p:scale>
          <a:sx n="90" d="100"/>
          <a:sy n="90" d="100"/>
        </p:scale>
        <p:origin x="-2142" y="-684"/>
      </p:cViewPr>
      <p:guideLst>
        <p:guide orient="horz" pos="2166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8C579-7B36-4D4E-8D0D-9D7D8E3C437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685800"/>
            <a:ext cx="6013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54CE7-5AA2-4C4B-AC37-442856B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0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5E12-ECE1-48BB-ACD5-8DCE6EE040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5E12-ECE1-48BB-ACD5-8DCE6EE0401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0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7" y="2136345"/>
            <a:ext cx="10252551" cy="14741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4" y="3896995"/>
            <a:ext cx="8443278" cy="17574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CCD-24EC-498B-A77A-9C255F236DF4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4D45-27C2-49B1-BC16-750138150E67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4823" y="275403"/>
            <a:ext cx="2713911" cy="5867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091" y="275403"/>
            <a:ext cx="7940701" cy="58677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60F1-982E-4AB6-86FA-FE51EE568578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5CFE-68C7-4780-B814-7177B4266C4C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1" y="4419143"/>
            <a:ext cx="10252551" cy="1365859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1" y="2914789"/>
            <a:ext cx="10252551" cy="150435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0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1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1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42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53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63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74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28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BECD-354F-42E9-9D7D-694117309CC0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091" y="1604647"/>
            <a:ext cx="5327306" cy="453853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1428" y="1604647"/>
            <a:ext cx="5327306" cy="453853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FAA-6748-4CCA-A3AD-1EBF4A357611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1" y="1539377"/>
            <a:ext cx="5329401" cy="64153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063" indent="0">
              <a:buNone/>
              <a:defRPr sz="2400" b="1"/>
            </a:lvl2pPr>
            <a:lvl3pPr marL="1082126" indent="0">
              <a:buNone/>
              <a:defRPr sz="2100" b="1"/>
            </a:lvl3pPr>
            <a:lvl4pPr marL="1623190" indent="0">
              <a:buNone/>
              <a:defRPr sz="1900" b="1"/>
            </a:lvl4pPr>
            <a:lvl5pPr marL="2164253" indent="0">
              <a:buNone/>
              <a:defRPr sz="1900" b="1"/>
            </a:lvl5pPr>
            <a:lvl6pPr marL="2705316" indent="0">
              <a:buNone/>
              <a:defRPr sz="1900" b="1"/>
            </a:lvl6pPr>
            <a:lvl7pPr marL="3246380" indent="0">
              <a:buNone/>
              <a:defRPr sz="1900" b="1"/>
            </a:lvl7pPr>
            <a:lvl8pPr marL="3787443" indent="0">
              <a:buNone/>
              <a:defRPr sz="1900" b="1"/>
            </a:lvl8pPr>
            <a:lvl9pPr marL="432850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1" y="2180916"/>
            <a:ext cx="5329401" cy="3962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0" y="1539377"/>
            <a:ext cx="5331494" cy="64153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063" indent="0">
              <a:buNone/>
              <a:defRPr sz="2400" b="1"/>
            </a:lvl2pPr>
            <a:lvl3pPr marL="1082126" indent="0">
              <a:buNone/>
              <a:defRPr sz="2100" b="1"/>
            </a:lvl3pPr>
            <a:lvl4pPr marL="1623190" indent="0">
              <a:buNone/>
              <a:defRPr sz="1900" b="1"/>
            </a:lvl4pPr>
            <a:lvl5pPr marL="2164253" indent="0">
              <a:buNone/>
              <a:defRPr sz="1900" b="1"/>
            </a:lvl5pPr>
            <a:lvl6pPr marL="2705316" indent="0">
              <a:buNone/>
              <a:defRPr sz="1900" b="1"/>
            </a:lvl6pPr>
            <a:lvl7pPr marL="3246380" indent="0">
              <a:buNone/>
              <a:defRPr sz="1900" b="1"/>
            </a:lvl7pPr>
            <a:lvl8pPr marL="3787443" indent="0">
              <a:buNone/>
              <a:defRPr sz="1900" b="1"/>
            </a:lvl8pPr>
            <a:lvl9pPr marL="432850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0" y="2180916"/>
            <a:ext cx="5331494" cy="3962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F617-DDB0-4643-8295-71CB2FFC24DC}" type="datetime1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8AF2-BEA2-4478-9671-8780E6D331E0}" type="datetime1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AE04-814B-4F39-B038-DF805D191309}" type="datetime1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3" y="273808"/>
            <a:ext cx="3968257" cy="116527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40" y="273810"/>
            <a:ext cx="6742895" cy="586937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3" y="1439088"/>
            <a:ext cx="3968257" cy="4704094"/>
          </a:xfrm>
        </p:spPr>
        <p:txBody>
          <a:bodyPr/>
          <a:lstStyle>
            <a:lvl1pPr marL="0" indent="0">
              <a:buNone/>
              <a:defRPr sz="1700"/>
            </a:lvl1pPr>
            <a:lvl2pPr marL="541063" indent="0">
              <a:buNone/>
              <a:defRPr sz="1400"/>
            </a:lvl2pPr>
            <a:lvl3pPr marL="1082126" indent="0">
              <a:buNone/>
              <a:defRPr sz="1200"/>
            </a:lvl3pPr>
            <a:lvl4pPr marL="1623190" indent="0">
              <a:buNone/>
              <a:defRPr sz="1100"/>
            </a:lvl4pPr>
            <a:lvl5pPr marL="2164253" indent="0">
              <a:buNone/>
              <a:defRPr sz="1100"/>
            </a:lvl5pPr>
            <a:lvl6pPr marL="2705316" indent="0">
              <a:buNone/>
              <a:defRPr sz="1100"/>
            </a:lvl6pPr>
            <a:lvl7pPr marL="3246380" indent="0">
              <a:buNone/>
              <a:defRPr sz="1100"/>
            </a:lvl7pPr>
            <a:lvl8pPr marL="3787443" indent="0">
              <a:buNone/>
              <a:defRPr sz="1100"/>
            </a:lvl8pPr>
            <a:lvl9pPr marL="432850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03B3-762A-4817-BED6-FBE42A1E9AC9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2" y="4813935"/>
            <a:ext cx="7237095" cy="5683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2" y="614477"/>
            <a:ext cx="7237095" cy="4126230"/>
          </a:xfrm>
        </p:spPr>
        <p:txBody>
          <a:bodyPr/>
          <a:lstStyle>
            <a:lvl1pPr marL="0" indent="0">
              <a:buNone/>
              <a:defRPr sz="3800"/>
            </a:lvl1pPr>
            <a:lvl2pPr marL="541063" indent="0">
              <a:buNone/>
              <a:defRPr sz="3300"/>
            </a:lvl2pPr>
            <a:lvl3pPr marL="1082126" indent="0">
              <a:buNone/>
              <a:defRPr sz="2800"/>
            </a:lvl3pPr>
            <a:lvl4pPr marL="1623190" indent="0">
              <a:buNone/>
              <a:defRPr sz="2400"/>
            </a:lvl4pPr>
            <a:lvl5pPr marL="2164253" indent="0">
              <a:buNone/>
              <a:defRPr sz="2400"/>
            </a:lvl5pPr>
            <a:lvl6pPr marL="2705316" indent="0">
              <a:buNone/>
              <a:defRPr sz="2400"/>
            </a:lvl6pPr>
            <a:lvl7pPr marL="3246380" indent="0">
              <a:buNone/>
              <a:defRPr sz="2400"/>
            </a:lvl7pPr>
            <a:lvl8pPr marL="3787443" indent="0">
              <a:buNone/>
              <a:defRPr sz="2400"/>
            </a:lvl8pPr>
            <a:lvl9pPr marL="432850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2" y="5382247"/>
            <a:ext cx="7237095" cy="807098"/>
          </a:xfrm>
        </p:spPr>
        <p:txBody>
          <a:bodyPr/>
          <a:lstStyle>
            <a:lvl1pPr marL="0" indent="0">
              <a:buNone/>
              <a:defRPr sz="1700"/>
            </a:lvl1pPr>
            <a:lvl2pPr marL="541063" indent="0">
              <a:buNone/>
              <a:defRPr sz="1400"/>
            </a:lvl2pPr>
            <a:lvl3pPr marL="1082126" indent="0">
              <a:buNone/>
              <a:defRPr sz="1200"/>
            </a:lvl3pPr>
            <a:lvl4pPr marL="1623190" indent="0">
              <a:buNone/>
              <a:defRPr sz="1100"/>
            </a:lvl4pPr>
            <a:lvl5pPr marL="2164253" indent="0">
              <a:buNone/>
              <a:defRPr sz="1100"/>
            </a:lvl5pPr>
            <a:lvl6pPr marL="2705316" indent="0">
              <a:buNone/>
              <a:defRPr sz="1100"/>
            </a:lvl6pPr>
            <a:lvl7pPr marL="3246380" indent="0">
              <a:buNone/>
              <a:defRPr sz="1100"/>
            </a:lvl7pPr>
            <a:lvl8pPr marL="3787443" indent="0">
              <a:buNone/>
              <a:defRPr sz="1100"/>
            </a:lvl8pPr>
            <a:lvl9pPr marL="432850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C2E-3C60-4D00-8160-6A834F3AE100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1" y="275402"/>
            <a:ext cx="10855643" cy="1146175"/>
          </a:xfrm>
          <a:prstGeom prst="rect">
            <a:avLst/>
          </a:prstGeom>
        </p:spPr>
        <p:txBody>
          <a:bodyPr vert="horz" lIns="108212" tIns="54107" rIns="108212" bIns="541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1" y="1604647"/>
            <a:ext cx="10855643" cy="4538535"/>
          </a:xfrm>
          <a:prstGeom prst="rect">
            <a:avLst/>
          </a:prstGeom>
        </p:spPr>
        <p:txBody>
          <a:bodyPr vert="horz" lIns="108212" tIns="54107" rIns="108212" bIns="541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1" y="6374008"/>
            <a:ext cx="2814426" cy="366139"/>
          </a:xfrm>
          <a:prstGeom prst="rect">
            <a:avLst/>
          </a:prstGeom>
        </p:spPr>
        <p:txBody>
          <a:bodyPr vert="horz" lIns="108212" tIns="54107" rIns="108212" bIns="541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82F5-7501-472B-B01A-310534B5F4C4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4" y="6374008"/>
            <a:ext cx="3819578" cy="366139"/>
          </a:xfrm>
          <a:prstGeom prst="rect">
            <a:avLst/>
          </a:prstGeom>
        </p:spPr>
        <p:txBody>
          <a:bodyPr vert="horz" lIns="108212" tIns="54107" rIns="108212" bIns="541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8" y="6374008"/>
            <a:ext cx="2814426" cy="366139"/>
          </a:xfrm>
          <a:prstGeom prst="rect">
            <a:avLst/>
          </a:prstGeom>
        </p:spPr>
        <p:txBody>
          <a:bodyPr vert="horz" lIns="108212" tIns="54107" rIns="108212" bIns="541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EBF-39A5-4284-B6DA-146462C28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08212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797" indent="-405797" algn="l" defTabSz="108212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228" indent="-338165" algn="l" defTabSz="108212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2659" indent="-270532" algn="l" defTabSz="10821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3722" indent="-270532" algn="l" defTabSz="10821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85" indent="-270532" algn="l" defTabSz="108212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5848" indent="-270532" algn="l" defTabSz="1082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911" indent="-270532" algn="l" defTabSz="1082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7975" indent="-270532" algn="l" defTabSz="1082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99038" indent="-270532" algn="l" defTabSz="1082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063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126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190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253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5316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6380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7443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507" algn="l" defTabSz="10821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Visio_2003-2010_Drawing11.vs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5205" y="0"/>
            <a:ext cx="1376620" cy="6877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12" tIns="54107" rIns="108212" bIns="54107" rtlCol="0" anchor="ctr"/>
          <a:lstStyle/>
          <a:p>
            <a:pPr algn="ctr"/>
            <a:endParaRPr lang="en-US"/>
          </a:p>
        </p:txBody>
      </p:sp>
      <p:pic>
        <p:nvPicPr>
          <p:cNvPr id="5" name="Picture 4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3197"/>
            <a:ext cx="12061825" cy="2091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9062" y="2350765"/>
            <a:ext cx="6651574" cy="1955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08212" tIns="54107" rIns="108212" bIns="54107">
            <a:spAutoFit/>
          </a:bodyPr>
          <a:lstStyle/>
          <a:p>
            <a:pPr algn="ctr" eaLnBrk="0" hangingPunct="0"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BNPP Technical Support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91" y="153986"/>
            <a:ext cx="1533371" cy="562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" y="716534"/>
            <a:ext cx="844258" cy="27371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108" descr="arm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1470" y="22065"/>
            <a:ext cx="1246106" cy="125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673" y="126157"/>
            <a:ext cx="10852566" cy="668652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Area of Nuclear</a:t>
            </a:r>
            <a:r>
              <a:rPr lang="en-US" sz="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Engineering</a:t>
            </a:r>
            <a:endParaRPr lang="en-US" sz="3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273" y="1344493"/>
            <a:ext cx="6840760" cy="4418149"/>
          </a:xfrm>
          <a:prstGeom prst="rect">
            <a:avLst/>
          </a:prstGeom>
        </p:spPr>
        <p:txBody>
          <a:bodyPr wrap="square" lIns="108219" tIns="54110" rIns="108219" bIns="54110">
            <a:spAutoFit/>
          </a:bodyPr>
          <a:lstStyle/>
          <a:p>
            <a:pPr marL="946918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itchFamily="2" charset="2"/>
              <a:buChar char="q"/>
              <a:tabLst>
                <a:tab pos="532829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Radiation Protection and Emergency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Planning</a:t>
            </a:r>
          </a:p>
          <a:p>
            <a:pPr marL="946918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itchFamily="2" charset="2"/>
              <a:buChar char="q"/>
              <a:tabLst>
                <a:tab pos="532829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Thermal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Hydraulic and Accident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Analysis</a:t>
            </a:r>
            <a:endParaRPr lang="fa-IR" sz="2000" b="1" dirty="0" smtClean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46918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itchFamily="2" charset="2"/>
              <a:buChar char="q"/>
              <a:tabLst>
                <a:tab pos="532829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In-Core Fuel Management and Reactor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Physics</a:t>
            </a:r>
          </a:p>
          <a:p>
            <a:pPr marL="946918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itchFamily="2" charset="2"/>
              <a:buChar char="q"/>
              <a:tabLst>
                <a:tab pos="532829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Probabilistic Safety Analysis (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PSA)</a:t>
            </a:r>
            <a:endParaRPr lang="fa-IR" sz="2000" b="1" dirty="0" smtClean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46918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itchFamily="2" charset="2"/>
              <a:buChar char="q"/>
              <a:tabLst>
                <a:tab pos="532829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Radioactive Waste</a:t>
            </a:r>
            <a:r>
              <a:rPr lang="fa-IR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 Management</a:t>
            </a:r>
          </a:p>
          <a:p>
            <a:pPr marL="946918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itchFamily="2" charset="2"/>
              <a:buChar char="q"/>
              <a:tabLst>
                <a:tab pos="532829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Accident Analysis</a:t>
            </a:r>
          </a:p>
          <a:p>
            <a:pPr marL="946918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itchFamily="2" charset="2"/>
              <a:buChar char="q"/>
              <a:tabLst>
                <a:tab pos="532829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P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EX</a:t>
            </a:r>
            <a:endParaRPr lang="en-US" sz="2000" b="1" dirty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96" y="3220142"/>
            <a:ext cx="5132474" cy="2990587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4308" y="6374008"/>
            <a:ext cx="2814426" cy="366139"/>
          </a:xfrm>
        </p:spPr>
        <p:txBody>
          <a:bodyPr/>
          <a:lstStyle/>
          <a:p>
            <a:fld id="{F0FEAEBF-39A5-4284-B6DA-146462C284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296" y="1134269"/>
            <a:ext cx="11493252" cy="5680033"/>
          </a:xfrm>
          <a:prstGeom prst="rect">
            <a:avLst/>
          </a:prstGeom>
        </p:spPr>
        <p:txBody>
          <a:bodyPr wrap="square" lIns="108219" tIns="54110" rIns="108219" bIns="54110">
            <a:spAutoFit/>
          </a:bodyPr>
          <a:lstStyle/>
          <a:p>
            <a:pPr marL="405822" lvl="1" indent="-405822" algn="just">
              <a:spcBef>
                <a:spcPts val="1420"/>
              </a:spcBef>
              <a:spcAft>
                <a:spcPts val="142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Optimization of plant performance &amp; Long term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activities:</a:t>
            </a:r>
            <a:endParaRPr lang="en-US" sz="2800" b="1" dirty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Optimization of plant operation/maintenance instructions procedures/programs</a:t>
            </a: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Control and assessment of design changes and modifications 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Control/management of Corrosion/Erosion </a:t>
            </a: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Modernization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of systems and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equipment</a:t>
            </a:r>
          </a:p>
          <a:p>
            <a:pPr marL="405822" lvl="0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Chemical &amp; Process Management</a:t>
            </a:r>
            <a:endParaRPr lang="fa-IR" sz="20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Ageing &amp; Plant life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management</a:t>
            </a: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Configuration Management(CM)</a:t>
            </a: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Root Cause Analysis (RCA)</a:t>
            </a: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Equipment Qualification</a:t>
            </a: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endParaRPr lang="en-US" sz="2000" b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05822" indent="-405822" algn="just" hangingPunct="0">
              <a:spcBef>
                <a:spcPct val="20000"/>
              </a:spcBef>
              <a:spcAft>
                <a:spcPts val="710"/>
              </a:spcAft>
              <a:buFont typeface="Wingdings" pitchFamily="2" charset="2"/>
              <a:buChar char="§"/>
              <a:tabLst>
                <a:tab pos="811644" algn="l"/>
                <a:tab pos="541096" algn="l"/>
              </a:tabLst>
            </a:pPr>
            <a:endParaRPr lang="en-US" sz="20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62360" y="198165"/>
            <a:ext cx="9749975" cy="576064"/>
          </a:xfrm>
        </p:spPr>
        <p:txBody>
          <a:bodyPr>
            <a:noAutofit/>
          </a:bodyPr>
          <a:lstStyle/>
          <a:p>
            <a:pPr>
              <a:lnSpc>
                <a:spcPts val="5800"/>
              </a:lnSpc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Area of Engineering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Technical</a:t>
            </a:r>
            <a:endParaRPr lang="en-US" sz="3000" b="1" dirty="0"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22" y="3515185"/>
            <a:ext cx="4852258" cy="267840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4308" y="6374008"/>
            <a:ext cx="2814426" cy="366139"/>
          </a:xfrm>
        </p:spPr>
        <p:txBody>
          <a:bodyPr/>
          <a:lstStyle/>
          <a:p>
            <a:fld id="{F0FEAEBF-39A5-4284-B6DA-146462C284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E0F2-8817-4A2E-B019-92CB8DB901D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6376" y="177585"/>
            <a:ext cx="10554098" cy="668652"/>
          </a:xfrm>
          <a:prstGeom prst="rect">
            <a:avLst/>
          </a:prstGeom>
        </p:spPr>
        <p:txBody>
          <a:bodyPr vert="horz" lIns="108219" tIns="54110" rIns="108219" bIns="5411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defTabSz="1082126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Current Main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Activities of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TAVANA Co.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3606" y="1062261"/>
            <a:ext cx="10453582" cy="4725925"/>
          </a:xfrm>
          <a:prstGeom prst="rect">
            <a:avLst/>
          </a:prstGeom>
        </p:spPr>
        <p:txBody>
          <a:bodyPr wrap="square" lIns="108219" tIns="54110" rIns="108219" bIns="54110">
            <a:spAutoFit/>
          </a:bodyPr>
          <a:lstStyle/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Preparatory work for Development of the Comprehensive TH model for  </a:t>
            </a:r>
            <a:r>
              <a:rPr lang="en-GB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DSA. </a:t>
            </a: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Calculation of Residual Heat Released from the Spent Fuel Assemblies;</a:t>
            </a: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Consultancy Services  for Handling and Midlife Storage of Spent Fuel;</a:t>
            </a: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Calculation of Neutron Physics Parameters for the Fifth Fuel Cycle;</a:t>
            </a:r>
          </a:p>
          <a:p>
            <a:pPr marL="265113" lvl="0" indent="-265113" algn="justLow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Development 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of integral corrosion/erosion management program</a:t>
            </a:r>
            <a:r>
              <a:rPr lang="fa-IR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Analysis of Fuel Operation during the Current (fourth) Fuel Cycle</a:t>
            </a:r>
          </a:p>
          <a:p>
            <a:pPr marL="265113" lvl="0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Design of the reactor surveillance specimens tests laboratory</a:t>
            </a:r>
            <a:r>
              <a:rPr lang="fa-IR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n-US" sz="2000" b="1" dirty="0">
              <a:solidFill>
                <a:srgbClr val="0066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65113" lvl="0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Development of Ageing and Lifetime Management program</a:t>
            </a: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Development of root cause analysis (RCA) methods. </a:t>
            </a: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Modernization of Radiation Monitoring System.</a:t>
            </a: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Software Design for Annual Refueling Process</a:t>
            </a:r>
          </a:p>
          <a:p>
            <a:pPr marL="265113" lvl="0" indent="-265113" algn="justLow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Vibration fatigue life analysis of TG</a:t>
            </a:r>
            <a:r>
              <a:rPr lang="fa-IR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n-US" sz="2000" b="1" dirty="0" smtClean="0">
              <a:solidFill>
                <a:srgbClr val="0066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Radioactive Waste Management</a:t>
            </a:r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en-GB" sz="2000" b="1" dirty="0">
              <a:solidFill>
                <a:srgbClr val="0066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Establishment </a:t>
            </a:r>
            <a:r>
              <a:rPr lang="en-US" sz="2000" b="1" dirty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of </a:t>
            </a:r>
            <a:r>
              <a:rPr lang="en-US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LPSA.</a:t>
            </a:r>
            <a:endParaRPr lang="en-US" sz="2000" b="1" dirty="0">
              <a:solidFill>
                <a:srgbClr val="0066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65113" indent="-265113" algn="justLow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66FF"/>
                </a:solidFill>
                <a:latin typeface="Arial" pitchFamily="34" charset="0"/>
                <a:ea typeface="Times New Roman"/>
                <a:cs typeface="Arial" pitchFamily="34" charset="0"/>
              </a:rPr>
              <a:t>Stress Test Programme.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32" y="3870573"/>
            <a:ext cx="3791071" cy="23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1" y="198165"/>
            <a:ext cx="10855643" cy="570835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Perspective of TS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2" y="1278285"/>
            <a:ext cx="10468381" cy="4752528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r>
              <a:rPr lang="en-US" sz="3400" b="1" dirty="0" smtClean="0">
                <a:solidFill>
                  <a:srgbClr val="3333FF"/>
                </a:solidFill>
              </a:rPr>
              <a:t>        Considering </a:t>
            </a:r>
            <a:r>
              <a:rPr lang="en-US" sz="3400" b="1" dirty="0">
                <a:solidFill>
                  <a:srgbClr val="3333FF"/>
                </a:solidFill>
              </a:rPr>
              <a:t>the contract with REA Consortium and the potential capabilities of Iranian Companies (Group of Participants) in Technical Support fields, it is expected that Iranian Companies could acquire </a:t>
            </a:r>
            <a:r>
              <a:rPr lang="en-US" sz="3400" b="1" dirty="0" smtClean="0">
                <a:solidFill>
                  <a:srgbClr val="3333FF"/>
                </a:solidFill>
              </a:rPr>
              <a:t>the </a:t>
            </a:r>
            <a:r>
              <a:rPr lang="en-US" sz="3400" b="1" dirty="0">
                <a:solidFill>
                  <a:srgbClr val="3333FF"/>
                </a:solidFill>
              </a:rPr>
              <a:t>required qualifications, competencies and technical and scientific abilities -during the contract execution </a:t>
            </a:r>
            <a:r>
              <a:rPr lang="en-US" sz="3400" b="1" dirty="0" smtClean="0">
                <a:solidFill>
                  <a:srgbClr val="3333FF"/>
                </a:solidFill>
              </a:rPr>
              <a:t>in </a:t>
            </a:r>
            <a:r>
              <a:rPr lang="en-US" sz="3400" b="1" dirty="0">
                <a:solidFill>
                  <a:srgbClr val="3333FF"/>
                </a:solidFill>
              </a:rPr>
              <a:t>order to carry out </a:t>
            </a:r>
            <a:r>
              <a:rPr lang="en-US" sz="3400" b="1" dirty="0">
                <a:solidFill>
                  <a:srgbClr val="3333FF"/>
                </a:solidFill>
              </a:rPr>
              <a:t>some of the </a:t>
            </a:r>
            <a:r>
              <a:rPr lang="en-US" sz="3400" b="1" dirty="0">
                <a:solidFill>
                  <a:srgbClr val="3333FF"/>
                </a:solidFill>
              </a:rPr>
              <a:t>activities independently. This would come into practice just by the effective and continuous cooperation and planning of the Russian Companies.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5205" y="0"/>
            <a:ext cx="1376620" cy="6877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12" tIns="54107" rIns="108212" bIns="54107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3197"/>
            <a:ext cx="12061825" cy="2091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6073" y="2812430"/>
            <a:ext cx="5511747" cy="1032600"/>
          </a:xfrm>
          <a:prstGeom prst="rect">
            <a:avLst/>
          </a:prstGeom>
        </p:spPr>
        <p:txBody>
          <a:bodyPr wrap="square" lIns="108212" tIns="54107" rIns="108212" bIns="54107"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7" name="Picture 6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91" y="153986"/>
            <a:ext cx="1533371" cy="439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" y="579012"/>
            <a:ext cx="844258" cy="2017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04" y="-89867"/>
            <a:ext cx="10855643" cy="114617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BNPP Technical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27" y="2070373"/>
            <a:ext cx="10513168" cy="158417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Internal Technical Support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External Technical </a:t>
            </a:r>
            <a:r>
              <a:rPr lang="en-US" sz="4000" b="1" dirty="0" smtClean="0"/>
              <a:t>Support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8304" y="1206277"/>
            <a:ext cx="10513168" cy="864096"/>
          </a:xfrm>
          <a:prstGeom prst="rect">
            <a:avLst/>
          </a:prstGeom>
        </p:spPr>
        <p:txBody>
          <a:bodyPr vert="horz" lIns="108212" tIns="54107" rIns="108212" bIns="54107" rtlCol="0">
            <a:normAutofit/>
          </a:bodyPr>
          <a:lstStyle>
            <a:lvl1pPr marL="405797" indent="-405797" algn="l" defTabSz="1082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9228" indent="-338165" algn="l" defTabSz="10821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2659" indent="-270532" algn="l" defTabSz="1082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3722" indent="-270532" algn="l" defTabSz="10821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4785" indent="-270532" algn="l" defTabSz="10821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75848" indent="-270532" algn="l" defTabSz="1082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911" indent="-270532" algn="l" defTabSz="1082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57975" indent="-270532" algn="l" defTabSz="1082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99038" indent="-270532" algn="l" defTabSz="1082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3333FF"/>
                </a:solidFill>
              </a:rPr>
              <a:t>Technical Support</a:t>
            </a:r>
            <a:r>
              <a:rPr lang="fa-IR" sz="3200" b="1" dirty="0" smtClean="0">
                <a:solidFill>
                  <a:srgbClr val="3333FF"/>
                </a:solidFill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 of BNPP separated in 2 areas: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304" y="3942581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400" b="1" dirty="0">
                <a:solidFill>
                  <a:srgbClr val="3333FF"/>
                </a:solidFill>
              </a:rPr>
              <a:t>The highly trained and qualified experts of BNPP have the responsibility of </a:t>
            </a:r>
            <a:r>
              <a:rPr lang="en-US" sz="2400" b="1" dirty="0" smtClean="0">
                <a:solidFill>
                  <a:srgbClr val="3333FF"/>
                </a:solidFill>
              </a:rPr>
              <a:t>Internal Technical </a:t>
            </a:r>
            <a:r>
              <a:rPr lang="en-US" sz="2400" b="1" dirty="0">
                <a:solidFill>
                  <a:srgbClr val="3333FF"/>
                </a:solidFill>
              </a:rPr>
              <a:t>support services at Bushehr NPP.</a:t>
            </a:r>
          </a:p>
          <a:p>
            <a:pPr algn="justLow"/>
            <a:r>
              <a:rPr lang="en-US" sz="2400" b="1" dirty="0">
                <a:solidFill>
                  <a:srgbClr val="3333FF"/>
                </a:solidFill>
              </a:rPr>
              <a:t>In this presentation, External Technical Support would be submitted.</a:t>
            </a:r>
          </a:p>
        </p:txBody>
      </p:sp>
    </p:spTree>
    <p:extLst>
      <p:ext uri="{BB962C8B-B14F-4D97-AF65-F5344CB8AC3E}">
        <p14:creationId xmlns:p14="http://schemas.microsoft.com/office/powerpoint/2010/main" val="22753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1" y="275402"/>
            <a:ext cx="10855643" cy="498827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91" y="1604648"/>
            <a:ext cx="10396373" cy="413813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4600" b="1" dirty="0">
                <a:solidFill>
                  <a:srgbClr val="3333FF"/>
                </a:solidFill>
              </a:rPr>
              <a:t>Due to the unique design of BNPP and the first experience of </a:t>
            </a:r>
            <a:r>
              <a:rPr lang="en-US" sz="4600" b="1" dirty="0" smtClean="0">
                <a:solidFill>
                  <a:srgbClr val="3333FF"/>
                </a:solidFill>
              </a:rPr>
              <a:t>NPPD in </a:t>
            </a:r>
            <a:r>
              <a:rPr lang="en-US" sz="4600" b="1" dirty="0">
                <a:solidFill>
                  <a:srgbClr val="3333FF"/>
                </a:solidFill>
              </a:rPr>
              <a:t>the field of Nuclear Power Plants (NPPs) Operation, and also lack of </a:t>
            </a:r>
            <a:r>
              <a:rPr lang="en-US" sz="4600" b="1" dirty="0" smtClean="0">
                <a:solidFill>
                  <a:srgbClr val="3333FF"/>
                </a:solidFill>
              </a:rPr>
              <a:t>competent and </a:t>
            </a:r>
            <a:r>
              <a:rPr lang="en-US" sz="4600" b="1" dirty="0">
                <a:solidFill>
                  <a:srgbClr val="3333FF"/>
                </a:solidFill>
              </a:rPr>
              <a:t>qualified engineering companies in this regard; it is </a:t>
            </a:r>
            <a:r>
              <a:rPr lang="en-US" sz="4600" b="1" dirty="0" smtClean="0">
                <a:solidFill>
                  <a:srgbClr val="3333FF"/>
                </a:solidFill>
              </a:rPr>
              <a:t>important to </a:t>
            </a:r>
            <a:r>
              <a:rPr lang="en-US" sz="4600" b="1" dirty="0">
                <a:solidFill>
                  <a:srgbClr val="3333FF"/>
                </a:solidFill>
              </a:rPr>
              <a:t>create </a:t>
            </a:r>
            <a:r>
              <a:rPr lang="en-US" sz="4600" b="1" dirty="0" smtClean="0">
                <a:solidFill>
                  <a:srgbClr val="3333FF"/>
                </a:solidFill>
              </a:rPr>
              <a:t>an Organization </a:t>
            </a:r>
            <a:r>
              <a:rPr lang="en-US" sz="4600" b="1" dirty="0">
                <a:solidFill>
                  <a:srgbClr val="3333FF"/>
                </a:solidFill>
              </a:rPr>
              <a:t>to </a:t>
            </a:r>
            <a:r>
              <a:rPr lang="en-US" sz="4600" b="1" dirty="0" smtClean="0">
                <a:solidFill>
                  <a:srgbClr val="3333FF"/>
                </a:solidFill>
              </a:rPr>
              <a:t>manage and </a:t>
            </a:r>
            <a:r>
              <a:rPr lang="en-US" sz="4600" b="1" dirty="0">
                <a:solidFill>
                  <a:srgbClr val="3333FF"/>
                </a:solidFill>
              </a:rPr>
              <a:t>supply </a:t>
            </a:r>
            <a:r>
              <a:rPr lang="en-US" sz="4600" b="1" dirty="0" smtClean="0">
                <a:solidFill>
                  <a:srgbClr val="3333FF"/>
                </a:solidFill>
              </a:rPr>
              <a:t>External </a:t>
            </a:r>
            <a:r>
              <a:rPr lang="en-US" sz="4600" b="1" dirty="0">
                <a:solidFill>
                  <a:srgbClr val="3333FF"/>
                </a:solidFill>
              </a:rPr>
              <a:t>S</a:t>
            </a:r>
            <a:r>
              <a:rPr lang="en-US" sz="4600" b="1" dirty="0" smtClean="0">
                <a:solidFill>
                  <a:srgbClr val="3333FF"/>
                </a:solidFill>
              </a:rPr>
              <a:t>cientific </a:t>
            </a:r>
            <a:r>
              <a:rPr lang="en-US" sz="4600" b="1" dirty="0">
                <a:solidFill>
                  <a:srgbClr val="3333FF"/>
                </a:solidFill>
              </a:rPr>
              <a:t>and </a:t>
            </a:r>
            <a:r>
              <a:rPr lang="en-US" sz="4600" b="1" dirty="0" smtClean="0">
                <a:solidFill>
                  <a:srgbClr val="3333FF"/>
                </a:solidFill>
              </a:rPr>
              <a:t>Technical </a:t>
            </a:r>
            <a:r>
              <a:rPr lang="en-US" sz="4600" b="1" dirty="0">
                <a:solidFill>
                  <a:srgbClr val="3333FF"/>
                </a:solidFill>
              </a:rPr>
              <a:t>S</a:t>
            </a:r>
            <a:r>
              <a:rPr lang="en-US" sz="4600" b="1" dirty="0" smtClean="0">
                <a:solidFill>
                  <a:srgbClr val="3333FF"/>
                </a:solidFill>
              </a:rPr>
              <a:t>upport </a:t>
            </a:r>
            <a:r>
              <a:rPr lang="en-US" sz="4600" b="1" dirty="0">
                <a:solidFill>
                  <a:srgbClr val="3333FF"/>
                </a:solidFill>
              </a:rPr>
              <a:t>S</a:t>
            </a:r>
            <a:r>
              <a:rPr lang="en-US" sz="4600" b="1" dirty="0" smtClean="0">
                <a:solidFill>
                  <a:srgbClr val="3333FF"/>
                </a:solidFill>
              </a:rPr>
              <a:t>ervices </a:t>
            </a:r>
            <a:r>
              <a:rPr lang="en-US" sz="4600" b="1" dirty="0">
                <a:solidFill>
                  <a:srgbClr val="3333FF"/>
                </a:solidFill>
              </a:rPr>
              <a:t>of BNPP. </a:t>
            </a:r>
          </a:p>
          <a:p>
            <a:pPr algn="just"/>
            <a:r>
              <a:rPr lang="en-US" sz="4600" b="1" dirty="0">
                <a:solidFill>
                  <a:srgbClr val="3333FF"/>
                </a:solidFill>
              </a:rPr>
              <a:t>In this regard, by codifying policies and requirements for organizing </a:t>
            </a:r>
            <a:r>
              <a:rPr lang="en-US" sz="4600" b="1" dirty="0" smtClean="0">
                <a:solidFill>
                  <a:srgbClr val="3333FF"/>
                </a:solidFill>
              </a:rPr>
              <a:t>Technical </a:t>
            </a:r>
            <a:r>
              <a:rPr lang="en-US" sz="4600" b="1" dirty="0">
                <a:solidFill>
                  <a:srgbClr val="3333FF"/>
                </a:solidFill>
              </a:rPr>
              <a:t>S</a:t>
            </a:r>
            <a:r>
              <a:rPr lang="en-US" sz="4600" b="1" dirty="0" smtClean="0">
                <a:solidFill>
                  <a:srgbClr val="3333FF"/>
                </a:solidFill>
              </a:rPr>
              <a:t>upport </a:t>
            </a:r>
            <a:r>
              <a:rPr lang="en-US" sz="4600" b="1" dirty="0">
                <a:solidFill>
                  <a:srgbClr val="3333FF"/>
                </a:solidFill>
              </a:rPr>
              <a:t>and considering the experiences of </a:t>
            </a:r>
            <a:r>
              <a:rPr lang="en-US" sz="4600" b="1" dirty="0" smtClean="0">
                <a:solidFill>
                  <a:srgbClr val="3333FF"/>
                </a:solidFill>
              </a:rPr>
              <a:t>BNPP-1 </a:t>
            </a:r>
            <a:r>
              <a:rPr lang="en-US" sz="4600" b="1" dirty="0">
                <a:solidFill>
                  <a:srgbClr val="3333FF"/>
                </a:solidFill>
              </a:rPr>
              <a:t>construction phases, NPPD has established TAVANA Company as a trustee of </a:t>
            </a:r>
            <a:r>
              <a:rPr lang="en-US" sz="4600" b="1" dirty="0" smtClean="0">
                <a:solidFill>
                  <a:srgbClr val="3333FF"/>
                </a:solidFill>
              </a:rPr>
              <a:t>Technical </a:t>
            </a:r>
            <a:r>
              <a:rPr lang="en-US" sz="4600" b="1" dirty="0">
                <a:solidFill>
                  <a:srgbClr val="3333FF"/>
                </a:solidFill>
              </a:rPr>
              <a:t>S</a:t>
            </a:r>
            <a:r>
              <a:rPr lang="en-US" sz="4600" b="1" dirty="0" smtClean="0">
                <a:solidFill>
                  <a:srgbClr val="3333FF"/>
                </a:solidFill>
              </a:rPr>
              <a:t>upport </a:t>
            </a:r>
            <a:r>
              <a:rPr lang="en-US" sz="4600" b="1" dirty="0">
                <a:solidFill>
                  <a:srgbClr val="3333FF"/>
                </a:solidFill>
              </a:rPr>
              <a:t>services. </a:t>
            </a:r>
          </a:p>
          <a:p>
            <a:pPr algn="just"/>
            <a:r>
              <a:rPr lang="en-US" sz="4600" b="1" dirty="0">
                <a:solidFill>
                  <a:srgbClr val="3333FF"/>
                </a:solidFill>
              </a:rPr>
              <a:t>In addition, NPPD has concluded a </a:t>
            </a:r>
            <a:r>
              <a:rPr lang="en-US" sz="4600" b="1" dirty="0" smtClean="0">
                <a:solidFill>
                  <a:srgbClr val="3333FF"/>
                </a:solidFill>
              </a:rPr>
              <a:t>Contract </a:t>
            </a:r>
            <a:r>
              <a:rPr lang="en-US" sz="4600" b="1" dirty="0">
                <a:solidFill>
                  <a:srgbClr val="3333FF"/>
                </a:solidFill>
              </a:rPr>
              <a:t>with </a:t>
            </a:r>
            <a:r>
              <a:rPr lang="en-US" sz="4600" b="1" dirty="0" smtClean="0">
                <a:solidFill>
                  <a:srgbClr val="3333FF"/>
                </a:solidFill>
              </a:rPr>
              <a:t>RosenErgoAtom Consortium </a:t>
            </a:r>
            <a:r>
              <a:rPr lang="en-US" sz="4600" b="1" dirty="0">
                <a:solidFill>
                  <a:srgbClr val="3333FF"/>
                </a:solidFill>
              </a:rPr>
              <a:t>in order to utilize the capabilities of the qualified companies and transfer and institutionalize knowledge and experience</a:t>
            </a:r>
            <a:r>
              <a:rPr lang="en-US" sz="4600" b="1" dirty="0" smtClean="0">
                <a:solidFill>
                  <a:srgbClr val="3333FF"/>
                </a:solidFill>
              </a:rPr>
              <a:t>.</a:t>
            </a:r>
            <a:endParaRPr lang="en-US" sz="4600" b="1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20" y="54149"/>
            <a:ext cx="10855643" cy="85886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External Technical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04" y="1278285"/>
            <a:ext cx="10468381" cy="45385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500" dirty="0" smtClean="0"/>
              <a:t>External Technical Support is based on  Contract </a:t>
            </a:r>
            <a:r>
              <a:rPr lang="en-US" sz="3500" dirty="0"/>
              <a:t>No.</a:t>
            </a:r>
            <a:r>
              <a:rPr lang="ru-RU" sz="3500" dirty="0"/>
              <a:t> CNT-ETS/4100-1 </a:t>
            </a:r>
            <a:r>
              <a:rPr lang="en-US" sz="3500" dirty="0"/>
              <a:t>dd.</a:t>
            </a:r>
            <a:r>
              <a:rPr lang="ru-RU" sz="3500" dirty="0"/>
              <a:t> 25.02.2015 </a:t>
            </a:r>
            <a:r>
              <a:rPr lang="en-US" sz="3500" dirty="0"/>
              <a:t>between </a:t>
            </a:r>
            <a:r>
              <a:rPr lang="en-US" sz="3500" dirty="0" smtClean="0"/>
              <a:t>Nuclear Power Production and Development Company (NPPD) as Principal and </a:t>
            </a:r>
            <a:r>
              <a:rPr lang="en-US" sz="3500" dirty="0"/>
              <a:t>C</a:t>
            </a:r>
            <a:r>
              <a:rPr lang="en-US" sz="3500" dirty="0" smtClean="0"/>
              <a:t>onsortium </a:t>
            </a:r>
            <a:r>
              <a:rPr lang="en-US" sz="3500" dirty="0"/>
              <a:t>comprising: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3333FF"/>
                </a:solidFill>
                <a:sym typeface="Helvetica Neue UltraLight" pitchFamily="-84" charset="0"/>
              </a:rPr>
              <a:t>Joint Stock Company ROSENERGOATOM Co. (REA)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3333FF"/>
                </a:solidFill>
                <a:sym typeface="Helvetica Neue UltraLight" pitchFamily="-84" charset="0"/>
              </a:rPr>
              <a:t>Joint Stock Company ATOMTECHEXPORT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3333FF"/>
                </a:solidFill>
                <a:sym typeface="Helvetica Neue UltraLight" pitchFamily="-84" charset="0"/>
              </a:rPr>
              <a:t>Joint Stock Company </a:t>
            </a:r>
            <a:r>
              <a:rPr lang="en-US" sz="2400" b="1" dirty="0" smtClean="0">
                <a:solidFill>
                  <a:srgbClr val="3333FF"/>
                </a:solidFill>
                <a:sym typeface="Helvetica Neue UltraLight" pitchFamily="-84" charset="0"/>
              </a:rPr>
              <a:t>RUSATOMSERVICE </a:t>
            </a:r>
          </a:p>
          <a:p>
            <a:pPr marL="0" indent="0" algn="just">
              <a:buNone/>
            </a:pPr>
            <a:r>
              <a:rPr lang="en-US" sz="3500" dirty="0" smtClean="0">
                <a:sym typeface="Helvetica Neue UltraLight" pitchFamily="-84" charset="0"/>
              </a:rPr>
              <a:t>As the Contractor</a:t>
            </a:r>
          </a:p>
          <a:p>
            <a:pPr marL="0" indent="0" algn="just">
              <a:buNone/>
            </a:pPr>
            <a:endParaRPr lang="en-US" sz="3500" dirty="0" smtClean="0">
              <a:sym typeface="Helvetica Neue UltraLight" pitchFamily="-84" charset="0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US" sz="2200" b="1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Contract duration : </a:t>
            </a:r>
            <a:r>
              <a:rPr lang="ru-RU" sz="2200" b="1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2015-2019;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sz="2200" b="1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Contract start date</a:t>
            </a:r>
            <a:r>
              <a:rPr lang="ru-RU" sz="2200" b="1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February,</a:t>
            </a:r>
            <a:r>
              <a:rPr lang="ru-RU" sz="2200" b="1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2016</a:t>
            </a:r>
          </a:p>
          <a:p>
            <a:pPr marL="0" indent="0" algn="just">
              <a:buNone/>
            </a:pPr>
            <a:endParaRPr lang="en-US" sz="3500" dirty="0">
              <a:sym typeface="Helvetica Neue UltraLight" pitchFamily="-8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  <a:sym typeface="Helvetica Neue UltraLight" pitchFamily="-8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20" y="126157"/>
            <a:ext cx="10855643" cy="78685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Subject of the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Contract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20" y="918245"/>
            <a:ext cx="10468381" cy="5400600"/>
          </a:xfrm>
        </p:spPr>
        <p:txBody>
          <a:bodyPr>
            <a:noAutofit/>
          </a:bodyPr>
          <a:lstStyle/>
          <a:p>
            <a:pPr algn="justLow">
              <a:buFont typeface="Wingdings" panose="05000000000000000000" pitchFamily="2" charset="2"/>
              <a:buChar char="q"/>
            </a:pPr>
            <a:r>
              <a:rPr lang="en-US" sz="2400" b="1" dirty="0" smtClean="0"/>
              <a:t>The </a:t>
            </a:r>
            <a:r>
              <a:rPr lang="en-US" sz="2400" b="1" dirty="0"/>
              <a:t>Contractor undertakes to </a:t>
            </a:r>
            <a:r>
              <a:rPr lang="en-US" sz="2400" b="1" dirty="0" smtClean="0"/>
              <a:t>render  </a:t>
            </a:r>
            <a:r>
              <a:rPr lang="en-US" sz="2400" b="1" dirty="0"/>
              <a:t>the following Technical and Engineering Support under </a:t>
            </a:r>
            <a:r>
              <a:rPr lang="en-US" sz="2400" b="1" dirty="0" smtClean="0"/>
              <a:t>this Contract </a:t>
            </a:r>
            <a:r>
              <a:rPr lang="en-US" sz="2400" b="1" dirty="0"/>
              <a:t>and as per the Principals request for the areas of</a:t>
            </a:r>
            <a:r>
              <a:rPr lang="en-US" sz="2400" b="1" dirty="0" smtClean="0"/>
              <a:t>:</a:t>
            </a:r>
          </a:p>
          <a:p>
            <a:pPr marL="0" indent="0" algn="justLow">
              <a:buNone/>
            </a:pPr>
            <a:endParaRPr lang="en-US" sz="2400" b="1" dirty="0"/>
          </a:p>
          <a:p>
            <a:pPr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FF"/>
                </a:solidFill>
              </a:rPr>
              <a:t>Operation of BNPP Power Unit No .1;</a:t>
            </a:r>
          </a:p>
          <a:p>
            <a:pPr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FF"/>
                </a:solidFill>
              </a:rPr>
              <a:t>Maintenance and repair of BNPP-1;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FF"/>
                </a:solidFill>
              </a:rPr>
              <a:t>Modernization of </a:t>
            </a:r>
            <a:r>
              <a:rPr lang="en-US" sz="2400" b="1" dirty="0" smtClean="0">
                <a:solidFill>
                  <a:srgbClr val="3333FF"/>
                </a:solidFill>
              </a:rPr>
              <a:t>BNPP-1</a:t>
            </a:r>
            <a:r>
              <a:rPr lang="en-US" sz="2400" b="1" dirty="0">
                <a:solidFill>
                  <a:srgbClr val="3333FF"/>
                </a:solidFill>
              </a:rPr>
              <a:t>;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FF"/>
                </a:solidFill>
              </a:rPr>
              <a:t>Organizational </a:t>
            </a:r>
            <a:r>
              <a:rPr lang="en-US" sz="2400" b="1" dirty="0" smtClean="0">
                <a:solidFill>
                  <a:srgbClr val="3333FF"/>
                </a:solidFill>
              </a:rPr>
              <a:t>Support </a:t>
            </a:r>
            <a:r>
              <a:rPr lang="en-US" sz="2400" b="1" dirty="0">
                <a:solidFill>
                  <a:srgbClr val="3333FF"/>
                </a:solidFill>
              </a:rPr>
              <a:t>to TAVANA company</a:t>
            </a:r>
            <a:r>
              <a:rPr lang="en-US" sz="2400" b="1" dirty="0" smtClean="0">
                <a:solidFill>
                  <a:srgbClr val="3333FF"/>
                </a:solidFill>
              </a:rPr>
              <a:t>;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333FF"/>
                </a:solidFill>
              </a:rPr>
              <a:t>Supply of Computers Codes and related training;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FF"/>
                </a:solidFill>
              </a:rPr>
              <a:t>R</a:t>
            </a:r>
            <a:r>
              <a:rPr lang="en-US" sz="2400" b="1" dirty="0" smtClean="0">
                <a:solidFill>
                  <a:srgbClr val="3333FF"/>
                </a:solidFill>
              </a:rPr>
              <a:t>equired </a:t>
            </a:r>
            <a:r>
              <a:rPr lang="en-US" sz="2400" b="1" dirty="0">
                <a:solidFill>
                  <a:srgbClr val="3333FF"/>
                </a:solidFill>
              </a:rPr>
              <a:t>T</a:t>
            </a:r>
            <a:r>
              <a:rPr lang="en-US" sz="2400" b="1" dirty="0" smtClean="0">
                <a:solidFill>
                  <a:srgbClr val="3333FF"/>
                </a:solidFill>
              </a:rPr>
              <a:t>raining of </a:t>
            </a:r>
            <a:r>
              <a:rPr lang="en-US" sz="2400" b="1" dirty="0">
                <a:solidFill>
                  <a:srgbClr val="3333FF"/>
                </a:solidFill>
              </a:rPr>
              <a:t>the Principal’s/TAVANA </a:t>
            </a:r>
            <a:r>
              <a:rPr lang="en-US" sz="2400" b="1" dirty="0" smtClean="0">
                <a:solidFill>
                  <a:srgbClr val="3333FF"/>
                </a:solidFill>
              </a:rPr>
              <a:t>personnel;</a:t>
            </a:r>
          </a:p>
          <a:p>
            <a:pPr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FF"/>
                </a:solidFill>
              </a:rPr>
              <a:t>Verifying completed activities done by Principal’s/TAVANA </a:t>
            </a:r>
            <a:r>
              <a:rPr lang="en-US" sz="2400" b="1" dirty="0" smtClean="0">
                <a:solidFill>
                  <a:srgbClr val="3333FF"/>
                </a:solidFill>
              </a:rPr>
              <a:t>Company</a:t>
            </a:r>
            <a:r>
              <a:rPr lang="en-US" sz="2400" b="1" dirty="0">
                <a:solidFill>
                  <a:srgbClr val="3333FF"/>
                </a:solidFill>
              </a:rPr>
              <a:t>;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3333FF"/>
                </a:solidFill>
              </a:rPr>
              <a:t>Technical Support and Consultancy services </a:t>
            </a:r>
            <a:r>
              <a:rPr lang="en-US" sz="2400" b="1" dirty="0" smtClean="0">
                <a:solidFill>
                  <a:srgbClr val="3333FF"/>
                </a:solidFill>
              </a:rPr>
              <a:t>for new </a:t>
            </a:r>
            <a:r>
              <a:rPr lang="en-US" sz="2400" b="1" dirty="0">
                <a:solidFill>
                  <a:srgbClr val="3333FF"/>
                </a:solidFill>
              </a:rPr>
              <a:t>NPP </a:t>
            </a:r>
            <a:r>
              <a:rPr lang="en-US" sz="2400" b="1" dirty="0" smtClean="0">
                <a:solidFill>
                  <a:srgbClr val="3333FF"/>
                </a:solidFill>
              </a:rPr>
              <a:t>Units.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within the framework of TSC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>
                <a:solidFill>
                  <a:srgbClr val="3333FF"/>
                </a:solidFill>
              </a:rPr>
              <a:t>SBEOI elaboration</a:t>
            </a:r>
          </a:p>
          <a:p>
            <a:pPr lvl="0">
              <a:lnSpc>
                <a:spcPct val="150000"/>
              </a:lnSpc>
            </a:pPr>
            <a:r>
              <a:rPr lang="en-US" sz="2600" b="1" dirty="0">
                <a:solidFill>
                  <a:srgbClr val="3333FF"/>
                </a:solidFill>
              </a:rPr>
              <a:t>Connection of mobile equipment to the primary and </a:t>
            </a:r>
            <a:r>
              <a:rPr lang="en-US" sz="2600" b="1" dirty="0" smtClean="0">
                <a:solidFill>
                  <a:srgbClr val="3333FF"/>
                </a:solidFill>
              </a:rPr>
              <a:t>secondary </a:t>
            </a:r>
            <a:r>
              <a:rPr lang="en-US" sz="2600" b="1" dirty="0">
                <a:solidFill>
                  <a:srgbClr val="3333FF"/>
                </a:solidFill>
              </a:rPr>
              <a:t>system (Stress </a:t>
            </a:r>
            <a:r>
              <a:rPr lang="en-US" sz="2600" b="1" dirty="0" smtClean="0">
                <a:solidFill>
                  <a:srgbClr val="3333FF"/>
                </a:solidFill>
              </a:rPr>
              <a:t>Test Subject) </a:t>
            </a:r>
            <a:endParaRPr lang="en-US" sz="2600" b="1" dirty="0">
              <a:solidFill>
                <a:srgbClr val="3333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600" b="1" dirty="0">
                <a:solidFill>
                  <a:srgbClr val="3333FF"/>
                </a:solidFill>
              </a:rPr>
              <a:t>Modernization </a:t>
            </a:r>
            <a:r>
              <a:rPr lang="en-US" sz="2600" b="1" dirty="0">
                <a:solidFill>
                  <a:srgbClr val="3333FF"/>
                </a:solidFill>
              </a:rPr>
              <a:t>of I&amp;C systems:</a:t>
            </a:r>
          </a:p>
          <a:p>
            <a:pPr lvl="0">
              <a:lnSpc>
                <a:spcPct val="150000"/>
              </a:lnSpc>
            </a:pPr>
            <a:r>
              <a:rPr lang="en-US" sz="2600" b="1" dirty="0">
                <a:solidFill>
                  <a:srgbClr val="3333FF"/>
                </a:solidFill>
              </a:rPr>
              <a:t>Methods for investigation of disturbances in NPP operation</a:t>
            </a: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solidFill>
                  <a:srgbClr val="3333FF"/>
                </a:solidFill>
              </a:rPr>
              <a:t>Preparation </a:t>
            </a:r>
            <a:r>
              <a:rPr lang="en-US" sz="2600" b="1" dirty="0">
                <a:solidFill>
                  <a:srgbClr val="3333FF"/>
                </a:solidFill>
              </a:rPr>
              <a:t>for OSART 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725030" y="990253"/>
            <a:ext cx="10152036" cy="12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9" tIns="54110" rIns="108219" bIns="54110" numCol="1" anchor="t" anchorCtr="0" compatLnSpc="1">
            <a:prstTxWarp prst="textNoShape">
              <a:avLst/>
            </a:prstTxWarp>
          </a:bodyPr>
          <a:lstStyle/>
          <a:p>
            <a:pPr algn="ctr" defTabSz="1082192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NPPs Safety Development</a:t>
            </a:r>
          </a:p>
          <a:p>
            <a:pPr algn="ctr" defTabSz="1082192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&amp; Improvement Company(TAVANA)</a:t>
            </a:r>
            <a:endParaRPr lang="fa-IR" sz="3300" b="1" dirty="0">
              <a:solidFill>
                <a:srgbClr val="0000FF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477" y="2430413"/>
            <a:ext cx="10268987" cy="2019024"/>
          </a:xfrm>
          <a:prstGeom prst="rect">
            <a:avLst/>
          </a:prstGeom>
        </p:spPr>
        <p:txBody>
          <a:bodyPr vert="horz" lIns="108219" tIns="54110" rIns="108219" bIns="5411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41096" indent="-54109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NPP’s Safety Development &amp; Improvement Company  (TAVANA) is responsible for the Technical 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Support 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of the BNPP-1.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5505" y="4650651"/>
            <a:ext cx="10263959" cy="916940"/>
          </a:xfrm>
          <a:prstGeom prst="rect">
            <a:avLst/>
          </a:prstGeom>
        </p:spPr>
        <p:txBody>
          <a:bodyPr vert="horz" lIns="108219" tIns="54110" rIns="108219" bIns="5411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41096" indent="-54109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company was established 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2013.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78384" y="126157"/>
            <a:ext cx="9347914" cy="66865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Technical Support Organization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7610" y="846237"/>
            <a:ext cx="739206" cy="1335485"/>
          </a:xfrm>
          <a:prstGeom prst="rect">
            <a:avLst/>
          </a:prstGeom>
          <a:noFill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4308" y="6374008"/>
            <a:ext cx="2814426" cy="366139"/>
          </a:xfrm>
        </p:spPr>
        <p:txBody>
          <a:bodyPr/>
          <a:lstStyle/>
          <a:p>
            <a:fld id="{F0FEAEBF-39A5-4284-B6DA-146462C284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36" y="126157"/>
            <a:ext cx="10855643" cy="714851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Establishment of Group of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Participants (GOP)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96" y="1422301"/>
            <a:ext cx="10513168" cy="4032448"/>
          </a:xfrm>
        </p:spPr>
        <p:txBody>
          <a:bodyPr>
            <a:normAutofit lnSpcReduction="10000"/>
          </a:bodyPr>
          <a:lstStyle/>
          <a:p>
            <a:pPr algn="justLow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Due to the scope of activities in technical support field and the necessity of using maximum power of internal companies, it was decided to create a partnership group consists of 6 subsidiary companies of 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AEOI.</a:t>
            </a:r>
            <a:endParaRPr lang="en-US" sz="3000" b="1" dirty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Low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Therefore, on November 2016, the partnership group was created under TAVANA Company’s leadership. In addition, 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main tasks 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and responsibilities of each company were defined separately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n-US" sz="3000" b="1" dirty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EBF-39A5-4284-B6DA-146462C284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34368" y="126157"/>
            <a:ext cx="9347914" cy="66865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External Organizational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Interfaces (GOP)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16221"/>
            <a:ext cx="218616" cy="43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8219" tIns="54110" rIns="108219" bIns="5411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369682"/>
              </p:ext>
            </p:extLst>
          </p:nvPr>
        </p:nvGraphicFramePr>
        <p:xfrm>
          <a:off x="1206182" y="1375410"/>
          <a:ext cx="9548945" cy="481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Visio" r:id="rId4" imgW="10096580" imgH="5724596" progId="Visio.Drawing.11">
                  <p:embed/>
                </p:oleObj>
              </mc:Choice>
              <mc:Fallback>
                <p:oleObj name="Visio" r:id="rId4" imgW="10096580" imgH="57245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182" y="1375410"/>
                        <a:ext cx="9548945" cy="4813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4308" y="6374008"/>
            <a:ext cx="2814426" cy="366139"/>
          </a:xfrm>
        </p:spPr>
        <p:txBody>
          <a:bodyPr/>
          <a:lstStyle/>
          <a:p>
            <a:fld id="{F0FEAEBF-39A5-4284-B6DA-146462C284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84907BEA0B1F6047AE374B8F086F3551" ma:contentTypeVersion="0" ma:contentTypeDescription="ایجاد سند جدید." ma:contentTypeScope="" ma:versionID="982cf80723534ab09cfa2f64c7fe4260">
  <xsd:schema xmlns:xsd="http://www.w3.org/2001/XMLSchema" xmlns:p="http://schemas.microsoft.com/office/2006/metadata/properties" targetNamespace="http://schemas.microsoft.com/office/2006/metadata/properties" ma:root="true" ma:fieldsID="8fb7de621ff258ac5c348782d9b1b5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7A9972A-9612-4B31-B59B-F4A0BEE52300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51A89E6-DF70-4290-BC77-EC5E771D0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CAB6E-3C7E-4546-BFE4-A785E75D7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799</Words>
  <Application>Microsoft Office PowerPoint</Application>
  <PresentationFormat>Custom</PresentationFormat>
  <Paragraphs>100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Visio</vt:lpstr>
      <vt:lpstr>PowerPoint Presentation</vt:lpstr>
      <vt:lpstr>BNPP Technical Support</vt:lpstr>
      <vt:lpstr>Strategic Plan</vt:lpstr>
      <vt:lpstr>External Technical Support</vt:lpstr>
      <vt:lpstr>Subject of the Contract</vt:lpstr>
      <vt:lpstr>Some projects within the framework of TSC</vt:lpstr>
      <vt:lpstr>Technical Support Organization</vt:lpstr>
      <vt:lpstr>Establishment of Group of Participants (GOP)</vt:lpstr>
      <vt:lpstr>External Organizational Interfaces (GOP)</vt:lpstr>
      <vt:lpstr>Area of Nuclear Engineering</vt:lpstr>
      <vt:lpstr>Area of Engineering and Technical</vt:lpstr>
      <vt:lpstr>PowerPoint Presentation</vt:lpstr>
      <vt:lpstr>Perspective of TS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Ebrahim , Deylami</cp:lastModifiedBy>
  <cp:revision>94</cp:revision>
  <dcterms:created xsi:type="dcterms:W3CDTF">2012-06-06T08:44:20Z</dcterms:created>
  <dcterms:modified xsi:type="dcterms:W3CDTF">2017-10-09T08:13:38Z</dcterms:modified>
</cp:coreProperties>
</file>