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044" r:id="rId1"/>
    <p:sldMasterId id="2147484059" r:id="rId2"/>
    <p:sldMasterId id="2147484071" r:id="rId3"/>
    <p:sldMasterId id="2147484083" r:id="rId4"/>
    <p:sldMasterId id="2147484119" r:id="rId5"/>
    <p:sldMasterId id="2147484131" r:id="rId6"/>
    <p:sldMasterId id="2147484143" r:id="rId7"/>
  </p:sldMasterIdLst>
  <p:notesMasterIdLst>
    <p:notesMasterId r:id="rId39"/>
  </p:notesMasterIdLst>
  <p:handoutMasterIdLst>
    <p:handoutMasterId r:id="rId40"/>
  </p:handoutMasterIdLst>
  <p:sldIdLst>
    <p:sldId id="257" r:id="rId8"/>
    <p:sldId id="539" r:id="rId9"/>
    <p:sldId id="425" r:id="rId10"/>
    <p:sldId id="488" r:id="rId11"/>
    <p:sldId id="489" r:id="rId12"/>
    <p:sldId id="494" r:id="rId13"/>
    <p:sldId id="498" r:id="rId14"/>
    <p:sldId id="535" r:id="rId15"/>
    <p:sldId id="536" r:id="rId16"/>
    <p:sldId id="397" r:id="rId17"/>
    <p:sldId id="385" r:id="rId18"/>
    <p:sldId id="537" r:id="rId19"/>
    <p:sldId id="506" r:id="rId20"/>
    <p:sldId id="400" r:id="rId21"/>
    <p:sldId id="529" r:id="rId22"/>
    <p:sldId id="541" r:id="rId23"/>
    <p:sldId id="528" r:id="rId24"/>
    <p:sldId id="530" r:id="rId25"/>
    <p:sldId id="510" r:id="rId26"/>
    <p:sldId id="532" r:id="rId27"/>
    <p:sldId id="533" r:id="rId28"/>
    <p:sldId id="512" r:id="rId29"/>
    <p:sldId id="487" r:id="rId30"/>
    <p:sldId id="467" r:id="rId31"/>
    <p:sldId id="468" r:id="rId32"/>
    <p:sldId id="469" r:id="rId33"/>
    <p:sldId id="473" r:id="rId34"/>
    <p:sldId id="478" r:id="rId35"/>
    <p:sldId id="479" r:id="rId36"/>
    <p:sldId id="482" r:id="rId37"/>
    <p:sldId id="538" r:id="rId38"/>
  </p:sldIdLst>
  <p:sldSz cx="9144000" cy="6858000" type="screen4x3"/>
  <p:notesSz cx="7313613" cy="9599613"/>
  <p:embeddedFontLst>
    <p:embeddedFont>
      <p:font typeface="B Titr" pitchFamily="2" charset="-78"/>
      <p:bold r:id="rId41"/>
    </p:embeddedFont>
    <p:embeddedFont>
      <p:font typeface="B Traffic" pitchFamily="2" charset="-78"/>
      <p:regular r:id="rId42"/>
      <p:bold r:id="rId43"/>
    </p:embeddedFont>
    <p:embeddedFont>
      <p:font typeface="B Mitra" pitchFamily="2" charset="-78"/>
      <p:regular r:id="rId44"/>
      <p:bold r:id="rId45"/>
    </p:embeddedFont>
    <p:embeddedFont>
      <p:font typeface="Wingdings 3" pitchFamily="18" charset="2"/>
      <p:regular r:id="rId46"/>
    </p:embeddedFont>
    <p:embeddedFont>
      <p:font typeface="Zar" pitchFamily="2" charset="-78"/>
      <p:regular r:id="rId47"/>
    </p:embeddedFont>
    <p:embeddedFont>
      <p:font typeface="Tahoma" pitchFamily="34" charset="0"/>
      <p:regular r:id="rId48"/>
      <p:bold r:id="rId49"/>
    </p:embeddedFont>
    <p:embeddedFont>
      <p:font typeface="Arial Black" pitchFamily="34" charset="0"/>
      <p:regular r:id="rId50"/>
      <p:italic r:id="rId51"/>
    </p:embeddedFont>
    <p:embeddedFont>
      <p:font typeface="Yagut-s" pitchFamily="2" charset="0"/>
      <p:regular r:id="rId52"/>
      <p:bold r:id="rId53"/>
    </p:embeddedFont>
    <p:embeddedFont>
      <p:font typeface="B Nazanin" pitchFamily="2" charset="-78"/>
      <p:regular r:id="rId54"/>
      <p:bold r:id="rId55"/>
    </p:embeddedFont>
    <p:embeddedFont>
      <p:font typeface="Wingdings 2" pitchFamily="18" charset="2"/>
      <p:regular r:id="rId56"/>
    </p:embeddedFont>
    <p:embeddedFont>
      <p:font typeface="Calibri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8B2C4"/>
    <a:srgbClr val="4D4D4D"/>
    <a:srgbClr val="099BAF"/>
    <a:srgbClr val="29A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3990" autoAdjust="0"/>
  </p:normalViewPr>
  <p:slideViewPr>
    <p:cSldViewPr>
      <p:cViewPr varScale="1">
        <p:scale>
          <a:sx n="86" d="100"/>
          <a:sy n="86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3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CDB97-4820-46FF-92AB-059F54FFF19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A79CFA-44D9-46F3-B8B0-AC0746575D21}">
      <dgm:prSet phldrT="[Text]" custT="1"/>
      <dgm:spPr/>
      <dgm:t>
        <a:bodyPr/>
        <a:lstStyle/>
        <a:p>
          <a:pPr rtl="1"/>
          <a:r>
            <a:rPr lang="fa-I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الزامات: شرکت تولید و توسعه انرژی اتمی ایران</a:t>
          </a:r>
          <a:endParaRPr lang="en-US" sz="1800" dirty="0">
            <a:cs typeface="B Mitra" pitchFamily="2" charset="-78"/>
          </a:endParaRPr>
        </a:p>
      </dgm:t>
    </dgm:pt>
    <dgm:pt modelId="{4F832E06-82AA-4A21-A97D-10F2EBE72B45}" type="parTrans" cxnId="{F840C0F1-733E-403E-B928-E238FE21C9A4}">
      <dgm:prSet/>
      <dgm:spPr/>
      <dgm:t>
        <a:bodyPr/>
        <a:lstStyle/>
        <a:p>
          <a:endParaRPr lang="en-US"/>
        </a:p>
      </dgm:t>
    </dgm:pt>
    <dgm:pt modelId="{B1321C23-075A-4388-B1BD-983382DAC269}" type="sibTrans" cxnId="{F840C0F1-733E-403E-B928-E238FE21C9A4}">
      <dgm:prSet/>
      <dgm:spPr/>
      <dgm:t>
        <a:bodyPr/>
        <a:lstStyle/>
        <a:p>
          <a:endParaRPr lang="en-US"/>
        </a:p>
      </dgm:t>
    </dgm:pt>
    <dgm:pt modelId="{582FAC94-095C-41D0-BC99-971D2AD82FA5}">
      <dgm:prSet phldrT="[Text]" custT="1"/>
      <dgm:spPr/>
      <dgm:t>
        <a:bodyPr/>
        <a:lstStyle/>
        <a:p>
          <a:pPr rtl="1"/>
          <a:r>
            <a:rPr lang="fa-I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بهره‌برداري ايمن: شرکت بهره‌برداری نیروگاه اتمی بوشهر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0170B853-C206-4135-9781-4256FC465857}" type="parTrans" cxnId="{F1953B68-6D62-4537-925E-85CF1794EF4E}">
      <dgm:prSet/>
      <dgm:spPr/>
      <dgm:t>
        <a:bodyPr/>
        <a:lstStyle/>
        <a:p>
          <a:endParaRPr lang="en-US"/>
        </a:p>
      </dgm:t>
    </dgm:pt>
    <dgm:pt modelId="{0E9EC63C-A3F9-473D-86DA-BDC7F4878A2E}" type="sibTrans" cxnId="{F1953B68-6D62-4537-925E-85CF1794EF4E}">
      <dgm:prSet/>
      <dgm:spPr/>
      <dgm:t>
        <a:bodyPr/>
        <a:lstStyle/>
        <a:p>
          <a:endParaRPr lang="en-US"/>
        </a:p>
      </dgm:t>
    </dgm:pt>
    <dgm:pt modelId="{1FE40A0E-FFAD-4E19-BC66-52914F027576}">
      <dgm:prSet phldrT="[Text]" custT="1"/>
      <dgm:spPr/>
      <dgm:t>
        <a:bodyPr/>
        <a:lstStyle/>
        <a:p>
          <a:pPr rtl="1"/>
          <a:r>
            <a:rPr lang="fa-I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قوانين و مقررات: نظام ایمنی هسته</a:t>
          </a: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 </a:t>
          </a:r>
          <a:r>
            <a:rPr lang="fa-I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ای کشور</a:t>
          </a:r>
          <a:endParaRPr lang="en-US" sz="1800" dirty="0">
            <a:cs typeface="B Mitra" pitchFamily="2" charset="-78"/>
          </a:endParaRPr>
        </a:p>
      </dgm:t>
    </dgm:pt>
    <dgm:pt modelId="{B9132860-99B9-49AC-AE7E-208827886049}" type="parTrans" cxnId="{16A57DB1-6821-46F3-BD54-8FB39368A007}">
      <dgm:prSet/>
      <dgm:spPr/>
      <dgm:t>
        <a:bodyPr/>
        <a:lstStyle/>
        <a:p>
          <a:endParaRPr lang="en-US"/>
        </a:p>
      </dgm:t>
    </dgm:pt>
    <dgm:pt modelId="{E5ACC556-8D32-4125-820C-60BE6A7A151F}" type="sibTrans" cxnId="{16A57DB1-6821-46F3-BD54-8FB39368A007}">
      <dgm:prSet/>
      <dgm:spPr/>
      <dgm:t>
        <a:bodyPr/>
        <a:lstStyle/>
        <a:p>
          <a:endParaRPr lang="en-US"/>
        </a:p>
      </dgm:t>
    </dgm:pt>
    <dgm:pt modelId="{062FE114-280D-4A32-A025-A024CA180327}">
      <dgm:prSet phldrT="[Text]" custT="1"/>
      <dgm:spPr/>
      <dgm:t>
        <a:bodyPr/>
        <a:lstStyle/>
        <a:p>
          <a:pPr rtl="1"/>
          <a:r>
            <a:rPr lang="fa-I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توصيه هاي آژانس بين المللي انرژي اتمي و انجمن جهاني بهره برداران نيروگاههاي اتمي </a:t>
          </a:r>
        </a:p>
        <a:p>
          <a:pPr rtl="1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IAEA, WANO</a:t>
          </a:r>
          <a:endParaRPr lang="en-US" sz="2000" dirty="0">
            <a:cs typeface="B Mitra" pitchFamily="2" charset="-78"/>
          </a:endParaRPr>
        </a:p>
      </dgm:t>
    </dgm:pt>
    <dgm:pt modelId="{29E160D8-7067-4BA3-AD6E-7E462BE280A4}" type="parTrans" cxnId="{442C7FC7-525A-4565-9673-26C050C8E624}">
      <dgm:prSet/>
      <dgm:spPr/>
      <dgm:t>
        <a:bodyPr/>
        <a:lstStyle/>
        <a:p>
          <a:endParaRPr lang="en-US"/>
        </a:p>
      </dgm:t>
    </dgm:pt>
    <dgm:pt modelId="{92C236B5-A70B-41FF-B067-C34D96E51F81}" type="sibTrans" cxnId="{442C7FC7-525A-4565-9673-26C050C8E624}">
      <dgm:prSet/>
      <dgm:spPr/>
      <dgm:t>
        <a:bodyPr/>
        <a:lstStyle/>
        <a:p>
          <a:endParaRPr lang="en-US"/>
        </a:p>
      </dgm:t>
    </dgm:pt>
    <dgm:pt modelId="{81BD2BD4-A3A0-4841-AAE3-BD7EADC9FC07}" type="pres">
      <dgm:prSet presAssocID="{A13CDB97-4820-46FF-92AB-059F54FFF19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68A79E0-E98A-4298-BE9D-2683B070C4AE}" type="pres">
      <dgm:prSet presAssocID="{A13CDB97-4820-46FF-92AB-059F54FFF19A}" presName="pyramid" presStyleLbl="node1" presStyleIdx="0" presStyleCnt="1" custLinFactNeighborY="1017"/>
      <dgm:spPr/>
    </dgm:pt>
    <dgm:pt modelId="{0757A7EA-68C0-40F3-A642-3103894ECA53}" type="pres">
      <dgm:prSet presAssocID="{A13CDB97-4820-46FF-92AB-059F54FFF19A}" presName="theList" presStyleCnt="0"/>
      <dgm:spPr/>
    </dgm:pt>
    <dgm:pt modelId="{5B649A4A-2536-4C45-86A3-75E0857F7317}" type="pres">
      <dgm:prSet presAssocID="{1FE40A0E-FFAD-4E19-BC66-52914F027576}" presName="aNode" presStyleLbl="fgAcc1" presStyleIdx="0" presStyleCnt="4" custScaleX="102035" custLinFactY="-9758" custLinFactNeighborX="171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3C8E0-EBEA-4694-BD34-A6F12B3BD225}" type="pres">
      <dgm:prSet presAssocID="{1FE40A0E-FFAD-4E19-BC66-52914F027576}" presName="aSpace" presStyleCnt="0"/>
      <dgm:spPr/>
    </dgm:pt>
    <dgm:pt modelId="{DBC4B998-4CA0-4175-BDD9-592F53D7BA9B}" type="pres">
      <dgm:prSet presAssocID="{F1A79CFA-44D9-46F3-B8B0-AC0746575D21}" presName="aNode" presStyleLbl="fgAcc1" presStyleIdx="1" presStyleCnt="4" custLinFactY="100000" custLinFactNeighborX="4309" custLinFactNeighborY="131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59816-0F99-474B-9696-533FAF0C29D5}" type="pres">
      <dgm:prSet presAssocID="{F1A79CFA-44D9-46F3-B8B0-AC0746575D21}" presName="aSpace" presStyleCnt="0"/>
      <dgm:spPr/>
    </dgm:pt>
    <dgm:pt modelId="{B81D01F7-0D21-4863-A82E-BDD993E1E5C1}" type="pres">
      <dgm:prSet presAssocID="{582FAC94-095C-41D0-BC99-971D2AD82FA5}" presName="aNode" presStyleLbl="fgAcc1" presStyleIdx="2" presStyleCnt="4" custLinFactY="194110" custLinFactNeighborX="1719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1571BE-30C3-4F0B-8065-F9D058841616}" type="pres">
      <dgm:prSet presAssocID="{582FAC94-095C-41D0-BC99-971D2AD82FA5}" presName="aSpace" presStyleCnt="0"/>
      <dgm:spPr/>
    </dgm:pt>
    <dgm:pt modelId="{4FC15A4E-1F29-460A-A6C7-2302ACCA992C}" type="pres">
      <dgm:prSet presAssocID="{062FE114-280D-4A32-A025-A024CA180327}" presName="aNode" presStyleLbl="fgAcc1" presStyleIdx="3" presStyleCnt="4" custAng="16200000" custScaleX="153969" custScaleY="187663" custLinFactX="-2430" custLinFactY="-179365" custLinFactNeighborX="-10000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E778C-6C82-4475-A666-B7723766EEDC}" type="pres">
      <dgm:prSet presAssocID="{062FE114-280D-4A32-A025-A024CA180327}" presName="aSpace" presStyleCnt="0"/>
      <dgm:spPr/>
    </dgm:pt>
  </dgm:ptLst>
  <dgm:cxnLst>
    <dgm:cxn modelId="{A227E12D-94EF-48A0-BF14-DF92C6DD029B}" type="presOf" srcId="{582FAC94-095C-41D0-BC99-971D2AD82FA5}" destId="{B81D01F7-0D21-4863-A82E-BDD993E1E5C1}" srcOrd="0" destOrd="0" presId="urn:microsoft.com/office/officeart/2005/8/layout/pyramid2"/>
    <dgm:cxn modelId="{442C7FC7-525A-4565-9673-26C050C8E624}" srcId="{A13CDB97-4820-46FF-92AB-059F54FFF19A}" destId="{062FE114-280D-4A32-A025-A024CA180327}" srcOrd="3" destOrd="0" parTransId="{29E160D8-7067-4BA3-AD6E-7E462BE280A4}" sibTransId="{92C236B5-A70B-41FF-B067-C34D96E51F81}"/>
    <dgm:cxn modelId="{D509BF7E-1E07-4690-A90D-86A6A7F7B855}" type="presOf" srcId="{1FE40A0E-FFAD-4E19-BC66-52914F027576}" destId="{5B649A4A-2536-4C45-86A3-75E0857F7317}" srcOrd="0" destOrd="0" presId="urn:microsoft.com/office/officeart/2005/8/layout/pyramid2"/>
    <dgm:cxn modelId="{F840C0F1-733E-403E-B928-E238FE21C9A4}" srcId="{A13CDB97-4820-46FF-92AB-059F54FFF19A}" destId="{F1A79CFA-44D9-46F3-B8B0-AC0746575D21}" srcOrd="1" destOrd="0" parTransId="{4F832E06-82AA-4A21-A97D-10F2EBE72B45}" sibTransId="{B1321C23-075A-4388-B1BD-983382DAC269}"/>
    <dgm:cxn modelId="{0677AE73-D3D9-4DF1-88AE-CCF03F0420EC}" type="presOf" srcId="{062FE114-280D-4A32-A025-A024CA180327}" destId="{4FC15A4E-1F29-460A-A6C7-2302ACCA992C}" srcOrd="0" destOrd="0" presId="urn:microsoft.com/office/officeart/2005/8/layout/pyramid2"/>
    <dgm:cxn modelId="{16A57DB1-6821-46F3-BD54-8FB39368A007}" srcId="{A13CDB97-4820-46FF-92AB-059F54FFF19A}" destId="{1FE40A0E-FFAD-4E19-BC66-52914F027576}" srcOrd="0" destOrd="0" parTransId="{B9132860-99B9-49AC-AE7E-208827886049}" sibTransId="{E5ACC556-8D32-4125-820C-60BE6A7A151F}"/>
    <dgm:cxn modelId="{F1953B68-6D62-4537-925E-85CF1794EF4E}" srcId="{A13CDB97-4820-46FF-92AB-059F54FFF19A}" destId="{582FAC94-095C-41D0-BC99-971D2AD82FA5}" srcOrd="2" destOrd="0" parTransId="{0170B853-C206-4135-9781-4256FC465857}" sibTransId="{0E9EC63C-A3F9-473D-86DA-BDC7F4878A2E}"/>
    <dgm:cxn modelId="{7021D496-376E-4188-B906-1FE5E70B1B1F}" type="presOf" srcId="{F1A79CFA-44D9-46F3-B8B0-AC0746575D21}" destId="{DBC4B998-4CA0-4175-BDD9-592F53D7BA9B}" srcOrd="0" destOrd="0" presId="urn:microsoft.com/office/officeart/2005/8/layout/pyramid2"/>
    <dgm:cxn modelId="{EEAB7520-C07B-46F7-8B51-6DB797ACDE79}" type="presOf" srcId="{A13CDB97-4820-46FF-92AB-059F54FFF19A}" destId="{81BD2BD4-A3A0-4841-AAE3-BD7EADC9FC07}" srcOrd="0" destOrd="0" presId="urn:microsoft.com/office/officeart/2005/8/layout/pyramid2"/>
    <dgm:cxn modelId="{9F2550F9-6423-4376-B0CF-F00B2479F7DC}" type="presParOf" srcId="{81BD2BD4-A3A0-4841-AAE3-BD7EADC9FC07}" destId="{268A79E0-E98A-4298-BE9D-2683B070C4AE}" srcOrd="0" destOrd="0" presId="urn:microsoft.com/office/officeart/2005/8/layout/pyramid2"/>
    <dgm:cxn modelId="{D2263B47-FC3A-43EC-99E8-ECDAB9F0DAB7}" type="presParOf" srcId="{81BD2BD4-A3A0-4841-AAE3-BD7EADC9FC07}" destId="{0757A7EA-68C0-40F3-A642-3103894ECA53}" srcOrd="1" destOrd="0" presId="urn:microsoft.com/office/officeart/2005/8/layout/pyramid2"/>
    <dgm:cxn modelId="{A8140EA4-D6DE-4FEA-8860-B100AD7D7D45}" type="presParOf" srcId="{0757A7EA-68C0-40F3-A642-3103894ECA53}" destId="{5B649A4A-2536-4C45-86A3-75E0857F7317}" srcOrd="0" destOrd="0" presId="urn:microsoft.com/office/officeart/2005/8/layout/pyramid2"/>
    <dgm:cxn modelId="{B6D3C1AF-07A5-4827-8172-8545F2269B29}" type="presParOf" srcId="{0757A7EA-68C0-40F3-A642-3103894ECA53}" destId="{D0A3C8E0-EBEA-4694-BD34-A6F12B3BD225}" srcOrd="1" destOrd="0" presId="urn:microsoft.com/office/officeart/2005/8/layout/pyramid2"/>
    <dgm:cxn modelId="{2CB939C4-A34F-4276-9943-3B2604B88136}" type="presParOf" srcId="{0757A7EA-68C0-40F3-A642-3103894ECA53}" destId="{DBC4B998-4CA0-4175-BDD9-592F53D7BA9B}" srcOrd="2" destOrd="0" presId="urn:microsoft.com/office/officeart/2005/8/layout/pyramid2"/>
    <dgm:cxn modelId="{FF40634D-9E99-440B-860B-A1F03B54DB2F}" type="presParOf" srcId="{0757A7EA-68C0-40F3-A642-3103894ECA53}" destId="{65859816-0F99-474B-9696-533FAF0C29D5}" srcOrd="3" destOrd="0" presId="urn:microsoft.com/office/officeart/2005/8/layout/pyramid2"/>
    <dgm:cxn modelId="{02BB2A15-94DA-46DF-8E22-74F636BBED38}" type="presParOf" srcId="{0757A7EA-68C0-40F3-A642-3103894ECA53}" destId="{B81D01F7-0D21-4863-A82E-BDD993E1E5C1}" srcOrd="4" destOrd="0" presId="urn:microsoft.com/office/officeart/2005/8/layout/pyramid2"/>
    <dgm:cxn modelId="{217FA455-9D85-4ED4-8255-F311BDE2FE9B}" type="presParOf" srcId="{0757A7EA-68C0-40F3-A642-3103894ECA53}" destId="{BD1571BE-30C3-4F0B-8065-F9D058841616}" srcOrd="5" destOrd="0" presId="urn:microsoft.com/office/officeart/2005/8/layout/pyramid2"/>
    <dgm:cxn modelId="{614CC033-6D5D-4B98-BAFF-F9B3B6003FEC}" type="presParOf" srcId="{0757A7EA-68C0-40F3-A642-3103894ECA53}" destId="{4FC15A4E-1F29-460A-A6C7-2302ACCA992C}" srcOrd="6" destOrd="0" presId="urn:microsoft.com/office/officeart/2005/8/layout/pyramid2"/>
    <dgm:cxn modelId="{B6BF8615-A98D-4873-B129-0B5A4C50CC79}" type="presParOf" srcId="{0757A7EA-68C0-40F3-A642-3103894ECA53}" destId="{19EE778C-6C82-4475-A666-B7723766EED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D4AB60-30C7-4105-A640-65859179FB6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516B961-F0FD-4C78-8467-7423AB7771E1}">
      <dgm:prSet phldrT="[Text]" custT="1"/>
      <dgm:spPr/>
      <dgm:t>
        <a:bodyPr/>
        <a:lstStyle/>
        <a:p>
          <a:r>
            <a:rPr lang="fa-IR" sz="1600" b="1" dirty="0" smtClean="0">
              <a:cs typeface="B Mitra" pitchFamily="2" charset="-78"/>
            </a:rPr>
            <a:t>نیروگاه اتمی بوشهر</a:t>
          </a:r>
          <a:endParaRPr lang="en-US" sz="1600" b="1" dirty="0">
            <a:cs typeface="B Mitra" pitchFamily="2" charset="-78"/>
          </a:endParaRPr>
        </a:p>
      </dgm:t>
    </dgm:pt>
    <dgm:pt modelId="{F22F61AF-6338-4F0B-92C3-8732A5F7BEA7}" type="parTrans" cxnId="{80C41B18-5984-4865-8FC3-F99000B5F78B}">
      <dgm:prSet/>
      <dgm:spPr/>
      <dgm:t>
        <a:bodyPr/>
        <a:lstStyle/>
        <a:p>
          <a:endParaRPr lang="en-US">
            <a:cs typeface="B Mitra" pitchFamily="2" charset="-78"/>
          </a:endParaRPr>
        </a:p>
      </dgm:t>
    </dgm:pt>
    <dgm:pt modelId="{8AAE21A3-DB60-4E7B-AAD7-58CA0B2A3AB8}" type="sibTrans" cxnId="{80C41B18-5984-4865-8FC3-F99000B5F78B}">
      <dgm:prSet/>
      <dgm:spPr/>
      <dgm:t>
        <a:bodyPr/>
        <a:lstStyle/>
        <a:p>
          <a:endParaRPr lang="en-US">
            <a:cs typeface="B Mitra" pitchFamily="2" charset="-78"/>
          </a:endParaRPr>
        </a:p>
      </dgm:t>
    </dgm:pt>
    <dgm:pt modelId="{CA840755-5DB7-45D6-A602-CF9988E6D11F}">
      <dgm:prSet phldrT="[Text]" custT="1"/>
      <dgm:spPr/>
      <dgm:t>
        <a:bodyPr/>
        <a:lstStyle/>
        <a:p>
          <a:pPr rtl="1"/>
          <a:r>
            <a:rPr lang="fa-IR" sz="1400" dirty="0" smtClean="0">
              <a:cs typeface="B Mitra" pitchFamily="2" charset="-78"/>
            </a:rPr>
            <a:t>آژانس بین المللی انرژی اتمی </a:t>
          </a:r>
          <a:r>
            <a:rPr lang="en-US" sz="1400" dirty="0" smtClean="0">
              <a:cs typeface="B Mitra" pitchFamily="2" charset="-78"/>
            </a:rPr>
            <a:t>IAEA</a:t>
          </a:r>
          <a:endParaRPr lang="en-US" sz="1400" dirty="0">
            <a:cs typeface="B Mitra" pitchFamily="2" charset="-78"/>
          </a:endParaRPr>
        </a:p>
      </dgm:t>
    </dgm:pt>
    <dgm:pt modelId="{08ADD6C5-9B67-4D26-A525-182F0ADF2DEA}" type="parTrans" cxnId="{8D0C1EB9-C8C3-4E1B-B409-BA9BA7BDEC8B}">
      <dgm:prSet/>
      <dgm:spPr/>
      <dgm:t>
        <a:bodyPr/>
        <a:lstStyle/>
        <a:p>
          <a:endParaRPr lang="en-US">
            <a:cs typeface="B Mitra" pitchFamily="2" charset="-78"/>
          </a:endParaRPr>
        </a:p>
      </dgm:t>
    </dgm:pt>
    <dgm:pt modelId="{1694358F-6DE8-42F5-8E7D-80F2AE4FA3BA}" type="sibTrans" cxnId="{8D0C1EB9-C8C3-4E1B-B409-BA9BA7BDEC8B}">
      <dgm:prSet/>
      <dgm:spPr/>
      <dgm:t>
        <a:bodyPr/>
        <a:lstStyle/>
        <a:p>
          <a:endParaRPr lang="en-US">
            <a:cs typeface="B Mitra" pitchFamily="2" charset="-78"/>
          </a:endParaRPr>
        </a:p>
      </dgm:t>
    </dgm:pt>
    <dgm:pt modelId="{D446E96C-E3F7-4692-B040-A9911C0098E8}">
      <dgm:prSet phldrT="[Text]" custT="1"/>
      <dgm:spPr/>
      <dgm:t>
        <a:bodyPr/>
        <a:lstStyle/>
        <a:p>
          <a:pPr rtl="1"/>
          <a:r>
            <a:rPr lang="fa-IR" sz="1200" dirty="0" smtClean="0">
              <a:cs typeface="B Mitra" pitchFamily="2" charset="-78"/>
            </a:rPr>
            <a:t>انجمن جهانی بهره‌برداران نیروگاههای اتمی </a:t>
          </a:r>
          <a:r>
            <a:rPr lang="en-US" sz="1200" dirty="0" smtClean="0">
              <a:cs typeface="B Mitra" pitchFamily="2" charset="-78"/>
            </a:rPr>
            <a:t>WANO</a:t>
          </a:r>
          <a:endParaRPr lang="en-US" sz="1200" dirty="0">
            <a:cs typeface="B Mitra" pitchFamily="2" charset="-78"/>
          </a:endParaRPr>
        </a:p>
      </dgm:t>
    </dgm:pt>
    <dgm:pt modelId="{07C3AD05-ABA0-4A50-8229-9524199207E9}" type="parTrans" cxnId="{B9D0C2B2-CC09-4C6C-B507-1476D776023D}">
      <dgm:prSet/>
      <dgm:spPr/>
      <dgm:t>
        <a:bodyPr/>
        <a:lstStyle/>
        <a:p>
          <a:endParaRPr lang="en-US">
            <a:cs typeface="B Mitra" pitchFamily="2" charset="-78"/>
          </a:endParaRPr>
        </a:p>
      </dgm:t>
    </dgm:pt>
    <dgm:pt modelId="{20859690-BD6B-4D5D-9C00-20B24A5186C4}" type="sibTrans" cxnId="{B9D0C2B2-CC09-4C6C-B507-1476D776023D}">
      <dgm:prSet/>
      <dgm:spPr/>
      <dgm:t>
        <a:bodyPr/>
        <a:lstStyle/>
        <a:p>
          <a:endParaRPr lang="en-US">
            <a:cs typeface="B Mitra" pitchFamily="2" charset="-78"/>
          </a:endParaRPr>
        </a:p>
      </dgm:t>
    </dgm:pt>
    <dgm:pt modelId="{C8BD6356-A933-4BE8-95F5-E1C82919996F}" type="pres">
      <dgm:prSet presAssocID="{E2D4AB60-30C7-4105-A640-65859179FB6B}" presName="compositeShape" presStyleCnt="0">
        <dgm:presLayoutVars>
          <dgm:chMax val="7"/>
          <dgm:dir/>
          <dgm:resizeHandles val="exact"/>
        </dgm:presLayoutVars>
      </dgm:prSet>
      <dgm:spPr/>
    </dgm:pt>
    <dgm:pt modelId="{644342AD-9C3C-4D85-AEC3-B58FD3147498}" type="pres">
      <dgm:prSet presAssocID="{9516B961-F0FD-4C78-8467-7423AB7771E1}" presName="circ1" presStyleLbl="vennNode1" presStyleIdx="0" presStyleCnt="3"/>
      <dgm:spPr/>
      <dgm:t>
        <a:bodyPr/>
        <a:lstStyle/>
        <a:p>
          <a:endParaRPr lang="en-US"/>
        </a:p>
      </dgm:t>
    </dgm:pt>
    <dgm:pt modelId="{03F0378A-8057-41CC-87EE-2A94ED714C94}" type="pres">
      <dgm:prSet presAssocID="{9516B961-F0FD-4C78-8467-7423AB7771E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216F7C-FC77-4B8B-B8C5-D961B3662CFD}" type="pres">
      <dgm:prSet presAssocID="{CA840755-5DB7-45D6-A602-CF9988E6D11F}" presName="circ2" presStyleLbl="vennNode1" presStyleIdx="1" presStyleCnt="3"/>
      <dgm:spPr/>
      <dgm:t>
        <a:bodyPr/>
        <a:lstStyle/>
        <a:p>
          <a:endParaRPr lang="en-US"/>
        </a:p>
      </dgm:t>
    </dgm:pt>
    <dgm:pt modelId="{80DD52C4-57EC-4DE3-9F4C-A47AB5BD6754}" type="pres">
      <dgm:prSet presAssocID="{CA840755-5DB7-45D6-A602-CF9988E6D1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30F45-31C2-428E-9E3B-36B5FE2681F6}" type="pres">
      <dgm:prSet presAssocID="{D446E96C-E3F7-4692-B040-A9911C0098E8}" presName="circ3" presStyleLbl="vennNode1" presStyleIdx="2" presStyleCnt="3"/>
      <dgm:spPr/>
      <dgm:t>
        <a:bodyPr/>
        <a:lstStyle/>
        <a:p>
          <a:endParaRPr lang="en-US"/>
        </a:p>
      </dgm:t>
    </dgm:pt>
    <dgm:pt modelId="{0290ECEA-15C8-43A3-9B0A-61A0B46E1D98}" type="pres">
      <dgm:prSet presAssocID="{D446E96C-E3F7-4692-B040-A9911C0098E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D23565-864E-4957-8EC3-F69593160E67}" type="presOf" srcId="{9516B961-F0FD-4C78-8467-7423AB7771E1}" destId="{03F0378A-8057-41CC-87EE-2A94ED714C94}" srcOrd="1" destOrd="0" presId="urn:microsoft.com/office/officeart/2005/8/layout/venn1"/>
    <dgm:cxn modelId="{F984A26B-58CE-4D38-BFAB-AA26FB6DF4A8}" type="presOf" srcId="{CA840755-5DB7-45D6-A602-CF9988E6D11F}" destId="{80DD52C4-57EC-4DE3-9F4C-A47AB5BD6754}" srcOrd="1" destOrd="0" presId="urn:microsoft.com/office/officeart/2005/8/layout/venn1"/>
    <dgm:cxn modelId="{80C41B18-5984-4865-8FC3-F99000B5F78B}" srcId="{E2D4AB60-30C7-4105-A640-65859179FB6B}" destId="{9516B961-F0FD-4C78-8467-7423AB7771E1}" srcOrd="0" destOrd="0" parTransId="{F22F61AF-6338-4F0B-92C3-8732A5F7BEA7}" sibTransId="{8AAE21A3-DB60-4E7B-AAD7-58CA0B2A3AB8}"/>
    <dgm:cxn modelId="{6CA8C455-B167-4433-84FD-2EE21A3D202C}" type="presOf" srcId="{E2D4AB60-30C7-4105-A640-65859179FB6B}" destId="{C8BD6356-A933-4BE8-95F5-E1C82919996F}" srcOrd="0" destOrd="0" presId="urn:microsoft.com/office/officeart/2005/8/layout/venn1"/>
    <dgm:cxn modelId="{7D337427-551E-49B8-8358-3F9C8525EB04}" type="presOf" srcId="{9516B961-F0FD-4C78-8467-7423AB7771E1}" destId="{644342AD-9C3C-4D85-AEC3-B58FD3147498}" srcOrd="0" destOrd="0" presId="urn:microsoft.com/office/officeart/2005/8/layout/venn1"/>
    <dgm:cxn modelId="{B9D0C2B2-CC09-4C6C-B507-1476D776023D}" srcId="{E2D4AB60-30C7-4105-A640-65859179FB6B}" destId="{D446E96C-E3F7-4692-B040-A9911C0098E8}" srcOrd="2" destOrd="0" parTransId="{07C3AD05-ABA0-4A50-8229-9524199207E9}" sibTransId="{20859690-BD6B-4D5D-9C00-20B24A5186C4}"/>
    <dgm:cxn modelId="{8D0C1EB9-C8C3-4E1B-B409-BA9BA7BDEC8B}" srcId="{E2D4AB60-30C7-4105-A640-65859179FB6B}" destId="{CA840755-5DB7-45D6-A602-CF9988E6D11F}" srcOrd="1" destOrd="0" parTransId="{08ADD6C5-9B67-4D26-A525-182F0ADF2DEA}" sibTransId="{1694358F-6DE8-42F5-8E7D-80F2AE4FA3BA}"/>
    <dgm:cxn modelId="{444A93BB-4115-4ADC-BA3F-C1BDF267602F}" type="presOf" srcId="{CA840755-5DB7-45D6-A602-CF9988E6D11F}" destId="{FA216F7C-FC77-4B8B-B8C5-D961B3662CFD}" srcOrd="0" destOrd="0" presId="urn:microsoft.com/office/officeart/2005/8/layout/venn1"/>
    <dgm:cxn modelId="{D741F6E7-F344-47BF-BEDF-2E2CC8093948}" type="presOf" srcId="{D446E96C-E3F7-4692-B040-A9911C0098E8}" destId="{0290ECEA-15C8-43A3-9B0A-61A0B46E1D98}" srcOrd="1" destOrd="0" presId="urn:microsoft.com/office/officeart/2005/8/layout/venn1"/>
    <dgm:cxn modelId="{CD4FB11B-19F9-4EF2-B2C7-7B4D962052BC}" type="presOf" srcId="{D446E96C-E3F7-4692-B040-A9911C0098E8}" destId="{0DE30F45-31C2-428E-9E3B-36B5FE2681F6}" srcOrd="0" destOrd="0" presId="urn:microsoft.com/office/officeart/2005/8/layout/venn1"/>
    <dgm:cxn modelId="{CDC0E6CA-1839-4032-85AB-3CCE9F92D0F5}" type="presParOf" srcId="{C8BD6356-A933-4BE8-95F5-E1C82919996F}" destId="{644342AD-9C3C-4D85-AEC3-B58FD3147498}" srcOrd="0" destOrd="0" presId="urn:microsoft.com/office/officeart/2005/8/layout/venn1"/>
    <dgm:cxn modelId="{43E00D91-7B0F-4859-AD20-B573867A116E}" type="presParOf" srcId="{C8BD6356-A933-4BE8-95F5-E1C82919996F}" destId="{03F0378A-8057-41CC-87EE-2A94ED714C94}" srcOrd="1" destOrd="0" presId="urn:microsoft.com/office/officeart/2005/8/layout/venn1"/>
    <dgm:cxn modelId="{8C289D4D-2F61-4D3C-A99D-C6E0574E7ED3}" type="presParOf" srcId="{C8BD6356-A933-4BE8-95F5-E1C82919996F}" destId="{FA216F7C-FC77-4B8B-B8C5-D961B3662CFD}" srcOrd="2" destOrd="0" presId="urn:microsoft.com/office/officeart/2005/8/layout/venn1"/>
    <dgm:cxn modelId="{AA70C9AA-DA2E-41E4-9239-293897DE0217}" type="presParOf" srcId="{C8BD6356-A933-4BE8-95F5-E1C82919996F}" destId="{80DD52C4-57EC-4DE3-9F4C-A47AB5BD6754}" srcOrd="3" destOrd="0" presId="urn:microsoft.com/office/officeart/2005/8/layout/venn1"/>
    <dgm:cxn modelId="{45745426-9267-475A-941E-FD546D9807DC}" type="presParOf" srcId="{C8BD6356-A933-4BE8-95F5-E1C82919996F}" destId="{0DE30F45-31C2-428E-9E3B-36B5FE2681F6}" srcOrd="4" destOrd="0" presId="urn:microsoft.com/office/officeart/2005/8/layout/venn1"/>
    <dgm:cxn modelId="{594BFD71-1DF6-4C32-ABCB-537EA9C8F14D}" type="presParOf" srcId="{C8BD6356-A933-4BE8-95F5-E1C82919996F}" destId="{0290ECEA-15C8-43A3-9B0A-61A0B46E1D9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2C76F9-B355-42DF-9F27-F07F8674408F}" type="doc">
      <dgm:prSet loTypeId="urn:microsoft.com/office/officeart/2005/8/layout/process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fa-IR"/>
        </a:p>
      </dgm:t>
    </dgm:pt>
    <dgm:pt modelId="{E20113A7-BAB5-4CA6-B3B8-18E0AA24AF5F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itchFamily="2" charset="-78"/>
            </a:rPr>
            <a:t>آزمون علمي كتبي در دو سطح عمومي و تخصصي</a:t>
          </a:r>
          <a:endParaRPr lang="fa-IR" sz="1800" dirty="0">
            <a:cs typeface="B Mitra" pitchFamily="2" charset="-78"/>
          </a:endParaRPr>
        </a:p>
      </dgm:t>
    </dgm:pt>
    <dgm:pt modelId="{4B7C80A4-9819-411B-8645-1F9100E8D925}" type="parTrans" cxnId="{5D7F679A-3250-45EE-8D5F-398D40A4CC6A}">
      <dgm:prSet/>
      <dgm:spPr/>
      <dgm:t>
        <a:bodyPr/>
        <a:lstStyle/>
        <a:p>
          <a:pPr rtl="1"/>
          <a:endParaRPr lang="fa-IR" sz="2800">
            <a:cs typeface="B Mitra" pitchFamily="2" charset="-78"/>
          </a:endParaRPr>
        </a:p>
      </dgm:t>
    </dgm:pt>
    <dgm:pt modelId="{42BF5D00-4FB4-41AE-B258-C24475042003}" type="sibTrans" cxnId="{5D7F679A-3250-45EE-8D5F-398D40A4CC6A}">
      <dgm:prSet/>
      <dgm:spPr/>
      <dgm:t>
        <a:bodyPr/>
        <a:lstStyle/>
        <a:p>
          <a:pPr rtl="1"/>
          <a:endParaRPr lang="fa-IR" sz="2800">
            <a:cs typeface="B Mitra" pitchFamily="2" charset="-78"/>
          </a:endParaRPr>
        </a:p>
      </dgm:t>
    </dgm:pt>
    <dgm:pt modelId="{59B3B169-2013-41B2-987A-FB18F0BE9C05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itchFamily="2" charset="-78"/>
            </a:rPr>
            <a:t>برگزاري كانون ارزيابي با تمركز بر </a:t>
          </a:r>
          <a:r>
            <a:rPr lang="fa-IR" sz="1800" b="1" u="sng" dirty="0" smtClean="0">
              <a:cs typeface="B Mitra" pitchFamily="2" charset="-78"/>
            </a:rPr>
            <a:t>مدل شايستگي</a:t>
          </a:r>
          <a:r>
            <a:rPr lang="fa-IR" sz="1800" b="0" dirty="0" smtClean="0">
              <a:cs typeface="B Mitra" pitchFamily="2" charset="-78"/>
            </a:rPr>
            <a:t>‌هاي كاركنان نيروگاه</a:t>
          </a:r>
          <a:endParaRPr lang="fa-IR" sz="1800" b="0" dirty="0">
            <a:cs typeface="B Mitra" pitchFamily="2" charset="-78"/>
          </a:endParaRPr>
        </a:p>
      </dgm:t>
    </dgm:pt>
    <dgm:pt modelId="{8AE2904C-8E04-4832-8731-0F81C27C15A6}" type="parTrans" cxnId="{3E67ACEE-5EBB-4DE3-9C98-5DD30B3736F3}">
      <dgm:prSet/>
      <dgm:spPr/>
      <dgm:t>
        <a:bodyPr/>
        <a:lstStyle/>
        <a:p>
          <a:pPr rtl="1"/>
          <a:endParaRPr lang="fa-IR" sz="2800">
            <a:cs typeface="B Mitra" pitchFamily="2" charset="-78"/>
          </a:endParaRPr>
        </a:p>
      </dgm:t>
    </dgm:pt>
    <dgm:pt modelId="{BC3F2B0E-016D-4705-AED7-470A83DA52C7}" type="sibTrans" cxnId="{3E67ACEE-5EBB-4DE3-9C98-5DD30B3736F3}">
      <dgm:prSet/>
      <dgm:spPr/>
      <dgm:t>
        <a:bodyPr/>
        <a:lstStyle/>
        <a:p>
          <a:pPr rtl="1"/>
          <a:endParaRPr lang="fa-IR" sz="2800">
            <a:cs typeface="B Mitra" pitchFamily="2" charset="-78"/>
          </a:endParaRPr>
        </a:p>
      </dgm:t>
    </dgm:pt>
    <dgm:pt modelId="{5A4A4436-DC5E-41EF-8544-C916CDC5B37F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itchFamily="2" charset="-78"/>
            </a:rPr>
            <a:t>معاينات و آزمايش‌هاي پزشکي و روانپزشکي</a:t>
          </a:r>
          <a:endParaRPr lang="fa-IR" sz="1800" dirty="0">
            <a:cs typeface="B Mitra" pitchFamily="2" charset="-78"/>
          </a:endParaRPr>
        </a:p>
      </dgm:t>
    </dgm:pt>
    <dgm:pt modelId="{3EFCA5D1-9ACA-4A0A-B435-14391ACD792F}" type="parTrans" cxnId="{2E197D5B-52CD-452D-860B-A2BB396DA154}">
      <dgm:prSet/>
      <dgm:spPr/>
      <dgm:t>
        <a:bodyPr/>
        <a:lstStyle/>
        <a:p>
          <a:pPr rtl="1"/>
          <a:endParaRPr lang="fa-IR" sz="2800">
            <a:cs typeface="B Mitra" pitchFamily="2" charset="-78"/>
          </a:endParaRPr>
        </a:p>
      </dgm:t>
    </dgm:pt>
    <dgm:pt modelId="{D13484A5-FB41-4559-BF4B-9F7E8FC4F625}" type="sibTrans" cxnId="{2E197D5B-52CD-452D-860B-A2BB396DA154}">
      <dgm:prSet/>
      <dgm:spPr/>
      <dgm:t>
        <a:bodyPr/>
        <a:lstStyle/>
        <a:p>
          <a:pPr rtl="1"/>
          <a:endParaRPr lang="fa-IR" sz="2800">
            <a:cs typeface="B Mitra" pitchFamily="2" charset="-78"/>
          </a:endParaRPr>
        </a:p>
      </dgm:t>
    </dgm:pt>
    <dgm:pt modelId="{4ACE57E2-09F5-4B80-9F4A-A7A1178DD8B6}">
      <dgm:prSet custT="1"/>
      <dgm:spPr/>
      <dgm:t>
        <a:bodyPr/>
        <a:lstStyle/>
        <a:p>
          <a:pPr rtl="1"/>
          <a:r>
            <a:rPr lang="fa-IR" sz="1800" dirty="0" smtClean="0">
              <a:cs typeface="B Mitra" pitchFamily="2" charset="-78"/>
            </a:rPr>
            <a:t> گزينش</a:t>
          </a:r>
          <a:endParaRPr lang="fa-IR" sz="1800" dirty="0">
            <a:cs typeface="B Mitra" pitchFamily="2" charset="-78"/>
          </a:endParaRPr>
        </a:p>
      </dgm:t>
    </dgm:pt>
    <dgm:pt modelId="{2F768FD1-B129-49FF-BF1C-3C9D73923CFA}" type="parTrans" cxnId="{C91934B7-4C76-4B55-8B9D-DECC15FC80A5}">
      <dgm:prSet/>
      <dgm:spPr/>
      <dgm:t>
        <a:bodyPr/>
        <a:lstStyle/>
        <a:p>
          <a:pPr rtl="1"/>
          <a:endParaRPr lang="fa-IR">
            <a:cs typeface="B Mitra" pitchFamily="2" charset="-78"/>
          </a:endParaRPr>
        </a:p>
      </dgm:t>
    </dgm:pt>
    <dgm:pt modelId="{617A17EE-3FEA-44E4-A42D-38E1FA5B47CB}" type="sibTrans" cxnId="{C91934B7-4C76-4B55-8B9D-DECC15FC80A5}">
      <dgm:prSet/>
      <dgm:spPr/>
      <dgm:t>
        <a:bodyPr/>
        <a:lstStyle/>
        <a:p>
          <a:pPr rtl="1"/>
          <a:endParaRPr lang="fa-IR">
            <a:cs typeface="B Mitra" pitchFamily="2" charset="-78"/>
          </a:endParaRPr>
        </a:p>
      </dgm:t>
    </dgm:pt>
    <dgm:pt modelId="{96D48060-1212-4506-BD8F-187F618C3A30}" type="pres">
      <dgm:prSet presAssocID="{462C76F9-B355-42DF-9F27-F07F867440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11ADB34-7890-459F-9DBD-EA5218CF9AF9}" type="pres">
      <dgm:prSet presAssocID="{4ACE57E2-09F5-4B80-9F4A-A7A1178DD8B6}" presName="boxAndChildren" presStyleCnt="0"/>
      <dgm:spPr/>
    </dgm:pt>
    <dgm:pt modelId="{6E89345F-FF09-46BF-AB28-2B6C5006E211}" type="pres">
      <dgm:prSet presAssocID="{4ACE57E2-09F5-4B80-9F4A-A7A1178DD8B6}" presName="parentTextBox" presStyleLbl="node1" presStyleIdx="0" presStyleCnt="4" custLinFactNeighborX="6944" custLinFactNeighborY="675"/>
      <dgm:spPr/>
      <dgm:t>
        <a:bodyPr/>
        <a:lstStyle/>
        <a:p>
          <a:pPr rtl="1"/>
          <a:endParaRPr lang="fa-IR"/>
        </a:p>
      </dgm:t>
    </dgm:pt>
    <dgm:pt modelId="{94E34EAE-B3CD-4224-86DA-56FC8CC4B0BB}" type="pres">
      <dgm:prSet presAssocID="{D13484A5-FB41-4559-BF4B-9F7E8FC4F625}" presName="sp" presStyleCnt="0"/>
      <dgm:spPr/>
    </dgm:pt>
    <dgm:pt modelId="{996EF1C1-8F35-4E6E-AAF2-AEC908686673}" type="pres">
      <dgm:prSet presAssocID="{5A4A4436-DC5E-41EF-8544-C916CDC5B37F}" presName="arrowAndChildren" presStyleCnt="0"/>
      <dgm:spPr/>
    </dgm:pt>
    <dgm:pt modelId="{CA1118B0-592F-42C8-8A80-4E69F50F711C}" type="pres">
      <dgm:prSet presAssocID="{5A4A4436-DC5E-41EF-8544-C916CDC5B37F}" presName="parentTextArrow" presStyleLbl="node1" presStyleIdx="1" presStyleCnt="4"/>
      <dgm:spPr/>
      <dgm:t>
        <a:bodyPr/>
        <a:lstStyle/>
        <a:p>
          <a:pPr rtl="1"/>
          <a:endParaRPr lang="fa-IR"/>
        </a:p>
      </dgm:t>
    </dgm:pt>
    <dgm:pt modelId="{0B686C7C-C49A-4FC3-A5DA-8089AA71B58D}" type="pres">
      <dgm:prSet presAssocID="{BC3F2B0E-016D-4705-AED7-470A83DA52C7}" presName="sp" presStyleCnt="0"/>
      <dgm:spPr/>
    </dgm:pt>
    <dgm:pt modelId="{8CA8538C-58F1-4F01-8BC9-226BDB222F11}" type="pres">
      <dgm:prSet presAssocID="{59B3B169-2013-41B2-987A-FB18F0BE9C05}" presName="arrowAndChildren" presStyleCnt="0"/>
      <dgm:spPr/>
    </dgm:pt>
    <dgm:pt modelId="{902CB9E3-6E2C-48E2-94BC-A9C5BE6E5371}" type="pres">
      <dgm:prSet presAssocID="{59B3B169-2013-41B2-987A-FB18F0BE9C05}" presName="parentTextArrow" presStyleLbl="node1" presStyleIdx="2" presStyleCnt="4"/>
      <dgm:spPr/>
      <dgm:t>
        <a:bodyPr/>
        <a:lstStyle/>
        <a:p>
          <a:pPr rtl="1"/>
          <a:endParaRPr lang="fa-IR"/>
        </a:p>
      </dgm:t>
    </dgm:pt>
    <dgm:pt modelId="{AB0D4523-7FD6-49BE-B768-CAA9949DCBA9}" type="pres">
      <dgm:prSet presAssocID="{42BF5D00-4FB4-41AE-B258-C24475042003}" presName="sp" presStyleCnt="0"/>
      <dgm:spPr/>
    </dgm:pt>
    <dgm:pt modelId="{3A208FBF-BDA2-4C1D-8E64-FE280FC94E4E}" type="pres">
      <dgm:prSet presAssocID="{E20113A7-BAB5-4CA6-B3B8-18E0AA24AF5F}" presName="arrowAndChildren" presStyleCnt="0"/>
      <dgm:spPr/>
    </dgm:pt>
    <dgm:pt modelId="{8867198E-2365-4CE3-93E2-3D72E22E5741}" type="pres">
      <dgm:prSet presAssocID="{E20113A7-BAB5-4CA6-B3B8-18E0AA24AF5F}" presName="parentTextArrow" presStyleLbl="node1" presStyleIdx="3" presStyleCnt="4"/>
      <dgm:spPr/>
      <dgm:t>
        <a:bodyPr/>
        <a:lstStyle/>
        <a:p>
          <a:pPr rtl="1"/>
          <a:endParaRPr lang="fa-IR"/>
        </a:p>
      </dgm:t>
    </dgm:pt>
  </dgm:ptLst>
  <dgm:cxnLst>
    <dgm:cxn modelId="{5D5F3A5D-0BB6-43D2-AB61-649AB4E34C21}" type="presOf" srcId="{E20113A7-BAB5-4CA6-B3B8-18E0AA24AF5F}" destId="{8867198E-2365-4CE3-93E2-3D72E22E5741}" srcOrd="0" destOrd="0" presId="urn:microsoft.com/office/officeart/2005/8/layout/process4"/>
    <dgm:cxn modelId="{2E197D5B-52CD-452D-860B-A2BB396DA154}" srcId="{462C76F9-B355-42DF-9F27-F07F8674408F}" destId="{5A4A4436-DC5E-41EF-8544-C916CDC5B37F}" srcOrd="2" destOrd="0" parTransId="{3EFCA5D1-9ACA-4A0A-B435-14391ACD792F}" sibTransId="{D13484A5-FB41-4559-BF4B-9F7E8FC4F625}"/>
    <dgm:cxn modelId="{D657A8C7-BF42-453D-9DA3-44059CFB1B1D}" type="presOf" srcId="{4ACE57E2-09F5-4B80-9F4A-A7A1178DD8B6}" destId="{6E89345F-FF09-46BF-AB28-2B6C5006E211}" srcOrd="0" destOrd="0" presId="urn:microsoft.com/office/officeart/2005/8/layout/process4"/>
    <dgm:cxn modelId="{6E70A82D-4B7F-499D-A8AC-E75CD7450FA2}" type="presOf" srcId="{462C76F9-B355-42DF-9F27-F07F8674408F}" destId="{96D48060-1212-4506-BD8F-187F618C3A30}" srcOrd="0" destOrd="0" presId="urn:microsoft.com/office/officeart/2005/8/layout/process4"/>
    <dgm:cxn modelId="{5D7F679A-3250-45EE-8D5F-398D40A4CC6A}" srcId="{462C76F9-B355-42DF-9F27-F07F8674408F}" destId="{E20113A7-BAB5-4CA6-B3B8-18E0AA24AF5F}" srcOrd="0" destOrd="0" parTransId="{4B7C80A4-9819-411B-8645-1F9100E8D925}" sibTransId="{42BF5D00-4FB4-41AE-B258-C24475042003}"/>
    <dgm:cxn modelId="{7E84255F-7A63-4E83-AFC2-C1ADFE6DE6D3}" type="presOf" srcId="{5A4A4436-DC5E-41EF-8544-C916CDC5B37F}" destId="{CA1118B0-592F-42C8-8A80-4E69F50F711C}" srcOrd="0" destOrd="0" presId="urn:microsoft.com/office/officeart/2005/8/layout/process4"/>
    <dgm:cxn modelId="{3E67ACEE-5EBB-4DE3-9C98-5DD30B3736F3}" srcId="{462C76F9-B355-42DF-9F27-F07F8674408F}" destId="{59B3B169-2013-41B2-987A-FB18F0BE9C05}" srcOrd="1" destOrd="0" parTransId="{8AE2904C-8E04-4832-8731-0F81C27C15A6}" sibTransId="{BC3F2B0E-016D-4705-AED7-470A83DA52C7}"/>
    <dgm:cxn modelId="{96833277-1E02-4537-AE29-E2356A59B17F}" type="presOf" srcId="{59B3B169-2013-41B2-987A-FB18F0BE9C05}" destId="{902CB9E3-6E2C-48E2-94BC-A9C5BE6E5371}" srcOrd="0" destOrd="0" presId="urn:microsoft.com/office/officeart/2005/8/layout/process4"/>
    <dgm:cxn modelId="{C91934B7-4C76-4B55-8B9D-DECC15FC80A5}" srcId="{462C76F9-B355-42DF-9F27-F07F8674408F}" destId="{4ACE57E2-09F5-4B80-9F4A-A7A1178DD8B6}" srcOrd="3" destOrd="0" parTransId="{2F768FD1-B129-49FF-BF1C-3C9D73923CFA}" sibTransId="{617A17EE-3FEA-44E4-A42D-38E1FA5B47CB}"/>
    <dgm:cxn modelId="{EE36899C-05E6-4941-9A6E-711BA22FAA45}" type="presParOf" srcId="{96D48060-1212-4506-BD8F-187F618C3A30}" destId="{B11ADB34-7890-459F-9DBD-EA5218CF9AF9}" srcOrd="0" destOrd="0" presId="urn:microsoft.com/office/officeart/2005/8/layout/process4"/>
    <dgm:cxn modelId="{A29C0921-8BE8-4233-B96A-B0A2D6D1DA7D}" type="presParOf" srcId="{B11ADB34-7890-459F-9DBD-EA5218CF9AF9}" destId="{6E89345F-FF09-46BF-AB28-2B6C5006E211}" srcOrd="0" destOrd="0" presId="urn:microsoft.com/office/officeart/2005/8/layout/process4"/>
    <dgm:cxn modelId="{500781FC-3508-40A5-84DD-C9F70DF0E279}" type="presParOf" srcId="{96D48060-1212-4506-BD8F-187F618C3A30}" destId="{94E34EAE-B3CD-4224-86DA-56FC8CC4B0BB}" srcOrd="1" destOrd="0" presId="urn:microsoft.com/office/officeart/2005/8/layout/process4"/>
    <dgm:cxn modelId="{C3308397-EAA8-4535-97D2-FF7A3A3064A5}" type="presParOf" srcId="{96D48060-1212-4506-BD8F-187F618C3A30}" destId="{996EF1C1-8F35-4E6E-AAF2-AEC908686673}" srcOrd="2" destOrd="0" presId="urn:microsoft.com/office/officeart/2005/8/layout/process4"/>
    <dgm:cxn modelId="{F5FC755C-1907-40F9-92BC-36FA0B1A34CB}" type="presParOf" srcId="{996EF1C1-8F35-4E6E-AAF2-AEC908686673}" destId="{CA1118B0-592F-42C8-8A80-4E69F50F711C}" srcOrd="0" destOrd="0" presId="urn:microsoft.com/office/officeart/2005/8/layout/process4"/>
    <dgm:cxn modelId="{B72A2C70-A8AB-436C-9B7C-C45A4E3CB236}" type="presParOf" srcId="{96D48060-1212-4506-BD8F-187F618C3A30}" destId="{0B686C7C-C49A-4FC3-A5DA-8089AA71B58D}" srcOrd="3" destOrd="0" presId="urn:microsoft.com/office/officeart/2005/8/layout/process4"/>
    <dgm:cxn modelId="{CF398175-F34A-4C6A-81F8-789735035F49}" type="presParOf" srcId="{96D48060-1212-4506-BD8F-187F618C3A30}" destId="{8CA8538C-58F1-4F01-8BC9-226BDB222F11}" srcOrd="4" destOrd="0" presId="urn:microsoft.com/office/officeart/2005/8/layout/process4"/>
    <dgm:cxn modelId="{72E18CAC-F9B2-4D96-81DE-8A6A1B01E785}" type="presParOf" srcId="{8CA8538C-58F1-4F01-8BC9-226BDB222F11}" destId="{902CB9E3-6E2C-48E2-94BC-A9C5BE6E5371}" srcOrd="0" destOrd="0" presId="urn:microsoft.com/office/officeart/2005/8/layout/process4"/>
    <dgm:cxn modelId="{41341240-EA68-4634-8597-72ECB9448BC5}" type="presParOf" srcId="{96D48060-1212-4506-BD8F-187F618C3A30}" destId="{AB0D4523-7FD6-49BE-B768-CAA9949DCBA9}" srcOrd="5" destOrd="0" presId="urn:microsoft.com/office/officeart/2005/8/layout/process4"/>
    <dgm:cxn modelId="{1C5F4213-D276-42EC-BA35-97A21E651FAA}" type="presParOf" srcId="{96D48060-1212-4506-BD8F-187F618C3A30}" destId="{3A208FBF-BDA2-4C1D-8E64-FE280FC94E4E}" srcOrd="6" destOrd="0" presId="urn:microsoft.com/office/officeart/2005/8/layout/process4"/>
    <dgm:cxn modelId="{66698E59-29DC-4870-8AAA-396363A125CF}" type="presParOf" srcId="{3A208FBF-BDA2-4C1D-8E64-FE280FC94E4E}" destId="{8867198E-2365-4CE3-93E2-3D72E22E574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A79E0-E98A-4298-BE9D-2683B070C4AE}">
      <dsp:nvSpPr>
        <dsp:cNvPr id="0" name=""/>
        <dsp:cNvSpPr/>
      </dsp:nvSpPr>
      <dsp:spPr>
        <a:xfrm>
          <a:off x="1115446" y="0"/>
          <a:ext cx="4525963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49A4A-2536-4C45-86A3-75E0857F7317}">
      <dsp:nvSpPr>
        <dsp:cNvPr id="0" name=""/>
        <dsp:cNvSpPr/>
      </dsp:nvSpPr>
      <dsp:spPr>
        <a:xfrm>
          <a:off x="3399064" y="304803"/>
          <a:ext cx="3001743" cy="6727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قوانين و مقررات: نظام ایمنی هسته</a:t>
          </a: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 </a:t>
          </a:r>
          <a:r>
            <a:rPr lang="fa-I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ای کشور</a:t>
          </a:r>
          <a:endParaRPr lang="en-US" sz="1800" kern="1200" dirty="0">
            <a:cs typeface="B Mitra" pitchFamily="2" charset="-78"/>
          </a:endParaRPr>
        </a:p>
      </dsp:txBody>
      <dsp:txXfrm>
        <a:off x="3431903" y="337642"/>
        <a:ext cx="2936065" cy="607028"/>
      </dsp:txXfrm>
    </dsp:sp>
    <dsp:sp modelId="{DBC4B998-4CA0-4175-BDD9-592F53D7BA9B}">
      <dsp:nvSpPr>
        <dsp:cNvPr id="0" name=""/>
        <dsp:cNvSpPr/>
      </dsp:nvSpPr>
      <dsp:spPr>
        <a:xfrm>
          <a:off x="3505192" y="1994294"/>
          <a:ext cx="2941875" cy="6727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الزامات: شرکت تولید و توسعه انرژی اتمی ایران</a:t>
          </a:r>
          <a:endParaRPr lang="en-US" sz="1800" kern="1200" dirty="0">
            <a:cs typeface="B Mitra" pitchFamily="2" charset="-78"/>
          </a:endParaRPr>
        </a:p>
      </dsp:txBody>
      <dsp:txXfrm>
        <a:off x="3538031" y="2027133"/>
        <a:ext cx="2876197" cy="607028"/>
      </dsp:txXfrm>
    </dsp:sp>
    <dsp:sp modelId="{B81D01F7-0D21-4863-A82E-BDD993E1E5C1}">
      <dsp:nvSpPr>
        <dsp:cNvPr id="0" name=""/>
        <dsp:cNvSpPr/>
      </dsp:nvSpPr>
      <dsp:spPr>
        <a:xfrm>
          <a:off x="3428998" y="3442091"/>
          <a:ext cx="2941875" cy="6727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بهره‌برداري ايمن: شرکت بهره‌برداری نیروگاه اتمی بوشهر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sp:txBody>
      <dsp:txXfrm>
        <a:off x="3461837" y="3474930"/>
        <a:ext cx="2876197" cy="607028"/>
      </dsp:txXfrm>
    </dsp:sp>
    <dsp:sp modelId="{4FC15A4E-1F29-460A-A6C7-2302ACCA992C}">
      <dsp:nvSpPr>
        <dsp:cNvPr id="0" name=""/>
        <dsp:cNvSpPr/>
      </dsp:nvSpPr>
      <dsp:spPr>
        <a:xfrm rot="16200000">
          <a:off x="-428786" y="1633577"/>
          <a:ext cx="4529576" cy="12624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توصيه هاي آژانس بين المللي انرژي اتمي و انجمن جهاني بهره برداران نيروگاههاي اتمي 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IAEA, WANO</a:t>
          </a:r>
          <a:endParaRPr lang="en-US" sz="2000" kern="1200" dirty="0">
            <a:cs typeface="B Mitra" pitchFamily="2" charset="-78"/>
          </a:endParaRPr>
        </a:p>
      </dsp:txBody>
      <dsp:txXfrm>
        <a:off x="-367160" y="1695203"/>
        <a:ext cx="4406324" cy="11391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342AD-9C3C-4D85-AEC3-B58FD3147498}">
      <dsp:nvSpPr>
        <dsp:cNvPr id="0" name=""/>
        <dsp:cNvSpPr/>
      </dsp:nvSpPr>
      <dsp:spPr>
        <a:xfrm>
          <a:off x="1424939" y="39052"/>
          <a:ext cx="1874520" cy="18745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Mitra" pitchFamily="2" charset="-78"/>
            </a:rPr>
            <a:t>نیروگاه اتمی بوشهر</a:t>
          </a:r>
          <a:endParaRPr lang="en-US" sz="1600" b="1" kern="1200" dirty="0">
            <a:cs typeface="B Mitra" pitchFamily="2" charset="-78"/>
          </a:endParaRPr>
        </a:p>
      </dsp:txBody>
      <dsp:txXfrm>
        <a:off x="1674876" y="367093"/>
        <a:ext cx="1374648" cy="843534"/>
      </dsp:txXfrm>
    </dsp:sp>
    <dsp:sp modelId="{FA216F7C-FC77-4B8B-B8C5-D961B3662CFD}">
      <dsp:nvSpPr>
        <dsp:cNvPr id="0" name=""/>
        <dsp:cNvSpPr/>
      </dsp:nvSpPr>
      <dsp:spPr>
        <a:xfrm>
          <a:off x="2101329" y="1210627"/>
          <a:ext cx="1874520" cy="18745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cs typeface="B Mitra" pitchFamily="2" charset="-78"/>
            </a:rPr>
            <a:t>آژانس بین المللی انرژی اتمی </a:t>
          </a:r>
          <a:r>
            <a:rPr lang="en-US" sz="1400" kern="1200" dirty="0" smtClean="0">
              <a:cs typeface="B Mitra" pitchFamily="2" charset="-78"/>
            </a:rPr>
            <a:t>IAEA</a:t>
          </a:r>
          <a:endParaRPr lang="en-US" sz="1400" kern="1200" dirty="0">
            <a:cs typeface="B Mitra" pitchFamily="2" charset="-78"/>
          </a:endParaRPr>
        </a:p>
      </dsp:txBody>
      <dsp:txXfrm>
        <a:off x="2674620" y="1694878"/>
        <a:ext cx="1124712" cy="1030986"/>
      </dsp:txXfrm>
    </dsp:sp>
    <dsp:sp modelId="{0DE30F45-31C2-428E-9E3B-36B5FE2681F6}">
      <dsp:nvSpPr>
        <dsp:cNvPr id="0" name=""/>
        <dsp:cNvSpPr/>
      </dsp:nvSpPr>
      <dsp:spPr>
        <a:xfrm>
          <a:off x="748550" y="1210627"/>
          <a:ext cx="1874520" cy="18745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>
              <a:cs typeface="B Mitra" pitchFamily="2" charset="-78"/>
            </a:rPr>
            <a:t>انجمن جهانی بهره‌برداران نیروگاههای اتمی </a:t>
          </a:r>
          <a:r>
            <a:rPr lang="en-US" sz="1200" kern="1200" dirty="0" smtClean="0">
              <a:cs typeface="B Mitra" pitchFamily="2" charset="-78"/>
            </a:rPr>
            <a:t>WANO</a:t>
          </a:r>
          <a:endParaRPr lang="en-US" sz="1200" kern="1200" dirty="0">
            <a:cs typeface="B Mitra" pitchFamily="2" charset="-78"/>
          </a:endParaRPr>
        </a:p>
      </dsp:txBody>
      <dsp:txXfrm>
        <a:off x="925067" y="1694878"/>
        <a:ext cx="1124712" cy="1030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9345F-FF09-46BF-AB28-2B6C5006E211}">
      <dsp:nvSpPr>
        <dsp:cNvPr id="0" name=""/>
        <dsp:cNvSpPr/>
      </dsp:nvSpPr>
      <dsp:spPr>
        <a:xfrm>
          <a:off x="0" y="1750739"/>
          <a:ext cx="5486400" cy="3828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Mitra" pitchFamily="2" charset="-78"/>
            </a:rPr>
            <a:t> گزينش</a:t>
          </a:r>
          <a:endParaRPr lang="fa-IR" sz="1800" kern="1200" dirty="0">
            <a:cs typeface="B Mitra" pitchFamily="2" charset="-78"/>
          </a:endParaRPr>
        </a:p>
      </dsp:txBody>
      <dsp:txXfrm>
        <a:off x="0" y="1750739"/>
        <a:ext cx="5486400" cy="382860"/>
      </dsp:txXfrm>
    </dsp:sp>
    <dsp:sp modelId="{CA1118B0-592F-42C8-8A80-4E69F50F711C}">
      <dsp:nvSpPr>
        <dsp:cNvPr id="0" name=""/>
        <dsp:cNvSpPr/>
      </dsp:nvSpPr>
      <dsp:spPr>
        <a:xfrm rot="10800000">
          <a:off x="0" y="1166917"/>
          <a:ext cx="5486400" cy="58883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Mitra" pitchFamily="2" charset="-78"/>
            </a:rPr>
            <a:t>معاينات و آزمايش‌هاي پزشکي و روانپزشکي</a:t>
          </a:r>
          <a:endParaRPr lang="fa-IR" sz="1800" kern="1200" dirty="0">
            <a:cs typeface="B Mitra" pitchFamily="2" charset="-78"/>
          </a:endParaRPr>
        </a:p>
      </dsp:txBody>
      <dsp:txXfrm rot="10800000">
        <a:off x="0" y="1166917"/>
        <a:ext cx="5486400" cy="382610"/>
      </dsp:txXfrm>
    </dsp:sp>
    <dsp:sp modelId="{902CB9E3-6E2C-48E2-94BC-A9C5BE6E5371}">
      <dsp:nvSpPr>
        <dsp:cNvPr id="0" name=""/>
        <dsp:cNvSpPr/>
      </dsp:nvSpPr>
      <dsp:spPr>
        <a:xfrm rot="10800000">
          <a:off x="0" y="583821"/>
          <a:ext cx="5486400" cy="58883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Mitra" pitchFamily="2" charset="-78"/>
            </a:rPr>
            <a:t>برگزاري كانون ارزيابي با تمركز بر </a:t>
          </a:r>
          <a:r>
            <a:rPr lang="fa-IR" sz="1800" b="1" u="sng" kern="1200" dirty="0" smtClean="0">
              <a:cs typeface="B Mitra" pitchFamily="2" charset="-78"/>
            </a:rPr>
            <a:t>مدل شايستگي</a:t>
          </a:r>
          <a:r>
            <a:rPr lang="fa-IR" sz="1800" b="0" kern="1200" dirty="0" smtClean="0">
              <a:cs typeface="B Mitra" pitchFamily="2" charset="-78"/>
            </a:rPr>
            <a:t>‌هاي كاركنان نيروگاه</a:t>
          </a:r>
          <a:endParaRPr lang="fa-IR" sz="1800" b="0" kern="1200" dirty="0">
            <a:cs typeface="B Mitra" pitchFamily="2" charset="-78"/>
          </a:endParaRPr>
        </a:p>
      </dsp:txBody>
      <dsp:txXfrm rot="10800000">
        <a:off x="0" y="583821"/>
        <a:ext cx="5486400" cy="382610"/>
      </dsp:txXfrm>
    </dsp:sp>
    <dsp:sp modelId="{8867198E-2365-4CE3-93E2-3D72E22E5741}">
      <dsp:nvSpPr>
        <dsp:cNvPr id="0" name=""/>
        <dsp:cNvSpPr/>
      </dsp:nvSpPr>
      <dsp:spPr>
        <a:xfrm rot="10800000">
          <a:off x="0" y="725"/>
          <a:ext cx="5486400" cy="58883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Mitra" pitchFamily="2" charset="-78"/>
            </a:rPr>
            <a:t>آزمون علمي كتبي در دو سطح عمومي و تخصصي</a:t>
          </a:r>
          <a:endParaRPr lang="fa-IR" sz="1800" kern="1200" dirty="0">
            <a:cs typeface="B Mitra" pitchFamily="2" charset="-78"/>
          </a:endParaRPr>
        </a:p>
      </dsp:txBody>
      <dsp:txXfrm rot="10800000">
        <a:off x="0" y="725"/>
        <a:ext cx="5486400" cy="382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688" y="0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/>
          <a:lstStyle>
            <a:lvl1pPr algn="r">
              <a:defRPr sz="1300"/>
            </a:lvl1pPr>
          </a:lstStyle>
          <a:p>
            <a:fld id="{181CA139-E75B-4517-82D8-C443197165E4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7966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 anchor="b"/>
          <a:lstStyle>
            <a:lvl1pPr algn="l">
              <a:defRPr sz="1300"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688" y="9117966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 anchor="b"/>
          <a:lstStyle>
            <a:lvl1pPr algn="r">
              <a:defRPr sz="1300"/>
            </a:lvl1pPr>
          </a:lstStyle>
          <a:p>
            <a:fld id="{821ECE45-3149-48BE-8833-C56E2CEE3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8235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688" y="0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/>
          <a:lstStyle>
            <a:lvl1pPr algn="r">
              <a:defRPr sz="1300"/>
            </a:lvl1pPr>
          </a:lstStyle>
          <a:p>
            <a:fld id="{165C635E-516B-44C8-A434-73F6FBB10516}" type="datetimeFigureOut">
              <a:rPr lang="en-US" smtClean="0"/>
              <a:pPr/>
              <a:t>10/8/2019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799013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3" tIns="48321" rIns="96643" bIns="483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362" y="4559816"/>
            <a:ext cx="5850890" cy="4319826"/>
          </a:xfrm>
          <a:prstGeom prst="rect">
            <a:avLst/>
          </a:prstGeom>
        </p:spPr>
        <p:txBody>
          <a:bodyPr vert="horz" lIns="96643" tIns="48321" rIns="96643" bIns="483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7966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 anchor="b"/>
          <a:lstStyle>
            <a:lvl1pPr algn="l">
              <a:defRPr sz="1300"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688" y="9117966"/>
            <a:ext cx="3169232" cy="479981"/>
          </a:xfrm>
          <a:prstGeom prst="rect">
            <a:avLst/>
          </a:prstGeom>
        </p:spPr>
        <p:txBody>
          <a:bodyPr vert="horz" lIns="96643" tIns="48321" rIns="96643" bIns="48321" rtlCol="0" anchor="b"/>
          <a:lstStyle>
            <a:lvl1pPr algn="r">
              <a:defRPr sz="1300"/>
            </a:lvl1pPr>
          </a:lstStyle>
          <a:p>
            <a:fld id="{022AD783-ED02-4F5A-AED8-C0CF01A16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6937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AD783-ED02-4F5A-AED8-C0CF01A16A1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AD783-ED02-4F5A-AED8-C0CF01A16A1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11" indent="-362411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buFont typeface="Wingdings" pitchFamily="2" charset="2"/>
              <a:buChar char="ü"/>
              <a:defRPr/>
            </a:pPr>
            <a:r>
              <a:rPr lang="fa-IR" sz="1700" b="1" dirty="0">
                <a:solidFill>
                  <a:srgbClr val="00004D"/>
                </a:solidFill>
                <a:latin typeface="Arial"/>
                <a:cs typeface="B Nazanin" pitchFamily="2" charset="-78"/>
              </a:rPr>
              <a:t>شبكه‌هاي پايش برخط پرتوي اصلي</a:t>
            </a:r>
          </a:p>
          <a:p>
            <a:pPr marL="362411" indent="-362411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defRPr/>
            </a:pPr>
            <a:r>
              <a:rPr lang="fa-IR" sz="1700" b="1" dirty="0">
                <a:solidFill>
                  <a:srgbClr val="00004D"/>
                </a:solidFill>
                <a:latin typeface="Arial"/>
                <a:cs typeface="B Nazanin" pitchFamily="2" charset="-78"/>
              </a:rPr>
              <a:t>	1</a:t>
            </a:r>
            <a:r>
              <a:rPr lang="fa-IR" sz="1300" b="1" dirty="0">
                <a:solidFill>
                  <a:srgbClr val="00004D"/>
                </a:solidFill>
                <a:latin typeface="Arial"/>
                <a:cs typeface="B Nazanin" pitchFamily="2" charset="-78"/>
              </a:rPr>
              <a:t>- تعداد 17 ايستگاه اندازه‌گيري توان دز گاما</a:t>
            </a:r>
          </a:p>
          <a:p>
            <a:pPr marL="362411" indent="-362411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defRPr/>
            </a:pPr>
            <a:r>
              <a:rPr lang="fa-IR" sz="1300" b="1" dirty="0">
                <a:solidFill>
                  <a:srgbClr val="00004D"/>
                </a:solidFill>
                <a:latin typeface="Arial"/>
                <a:cs typeface="B Nazanin" pitchFamily="2" charset="-78"/>
              </a:rPr>
              <a:t>	2- تعداد 7 ايستگاه از ايستگاه‌هاي فوق مجهز به ايستگاه هواشناسي نيز هستند (دما، رطوبت، سرعت و جهت باد)</a:t>
            </a:r>
          </a:p>
          <a:p>
            <a:pPr marL="362411" indent="-362411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defRPr/>
            </a:pPr>
            <a:r>
              <a:rPr lang="fa-IR" sz="1300" b="1" dirty="0">
                <a:solidFill>
                  <a:srgbClr val="00004D"/>
                </a:solidFill>
                <a:latin typeface="Arial"/>
                <a:cs typeface="B Nazanin" pitchFamily="2" charset="-78"/>
              </a:rPr>
              <a:t>	3- تعداد 3 ايستگاه اندازه‌گيري ميزان يد راديواكتيو در هوا؛</a:t>
            </a:r>
          </a:p>
          <a:p>
            <a:pPr marL="362411" indent="-362411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defRPr/>
            </a:pPr>
            <a:r>
              <a:rPr lang="fa-IR" sz="1300" b="1" dirty="0">
                <a:solidFill>
                  <a:srgbClr val="00004D"/>
                </a:solidFill>
                <a:latin typeface="Arial"/>
                <a:cs typeface="B Nazanin" pitchFamily="2" charset="-78"/>
              </a:rPr>
              <a:t>	4- تعداد 3 ايستگاه اندازه‌گيري ميزان آلفا و بتاي كل در آيروسل هوا.</a:t>
            </a:r>
          </a:p>
          <a:p>
            <a:pPr marL="362411" indent="-362411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defRPr/>
            </a:pPr>
            <a:endParaRPr lang="fa-IR" sz="1300" b="1" dirty="0">
              <a:solidFill>
                <a:srgbClr val="00004D"/>
              </a:solidFill>
              <a:latin typeface="Arial"/>
              <a:cs typeface="B Nazanin" pitchFamily="2" charset="-78"/>
            </a:endParaRPr>
          </a:p>
          <a:p>
            <a:pPr marL="362411" indent="-362411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buFont typeface="Wingdings" pitchFamily="2" charset="2"/>
              <a:buChar char="ü"/>
              <a:defRPr/>
            </a:pPr>
            <a:r>
              <a:rPr lang="fa-IR" sz="1700" b="1" dirty="0">
                <a:solidFill>
                  <a:srgbClr val="00004D"/>
                </a:solidFill>
                <a:latin typeface="Arial"/>
                <a:cs typeface="B Nazanin" pitchFamily="2" charset="-78"/>
              </a:rPr>
              <a:t>شبكه‌ي پايش برخط پرتوي پشتيبان: 8 ايستگاه اندازه‌گيري توان دز گاما (ساخت داخل)</a:t>
            </a: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AD783-ED02-4F5A-AED8-C0CF01A16A1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7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AD783-ED02-4F5A-AED8-C0CF01A16A1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sz="1300" b="1" dirty="0">
                <a:cs typeface="B Traffic" pitchFamily="2" charset="-78"/>
              </a:rPr>
              <a:t>تعریف: </a:t>
            </a:r>
            <a:r>
              <a:rPr lang="fa-IR" sz="1300" dirty="0">
                <a:cs typeface="B Traffic" pitchFamily="2" charset="-78"/>
              </a:rPr>
              <a:t>ارزیابی همتایی یکی از خدمات انجمن جهانی بهره برداران نیرگاههای اتمی است که در آن کارشناسان خبره مسقل عملکرد نیروگاه مورد ارزیابی را در تطابق با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عالی ترین </a:t>
            </a:r>
            <a:r>
              <a:rPr lang="fa-IR" sz="1300" dirty="0">
                <a:cs typeface="B Traffic" pitchFamily="2" charset="-78"/>
              </a:rPr>
              <a:t>استانداردها و تجربه دنیا در طی یک ارزیابی دقیق و هدفمند ارزیابی نموده و گزارش ارزیابی را در چارچوب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تجارب مثبت </a:t>
            </a:r>
            <a:r>
              <a:rPr lang="fa-IR" sz="1300" dirty="0">
                <a:cs typeface="B Traffic" pitchFamily="2" charset="-78"/>
              </a:rPr>
              <a:t>و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حوزه های برای بهبود </a:t>
            </a:r>
            <a:r>
              <a:rPr lang="fa-IR" sz="1300" dirty="0">
                <a:cs typeface="B Traffic" pitchFamily="2" charset="-78"/>
              </a:rPr>
              <a:t>ارائه می دهند.</a:t>
            </a:r>
            <a:endParaRPr lang="en-US" sz="1300" dirty="0">
              <a:cs typeface="B Traffic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300" dirty="0">
                <a:cs typeface="B Traffic" pitchFamily="2" charset="-78"/>
              </a:rPr>
              <a:t>این ارزیابی هر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4</a:t>
            </a:r>
            <a:r>
              <a:rPr lang="fa-IR" sz="1300" dirty="0">
                <a:cs typeface="B Traffic" pitchFamily="2" charset="-78"/>
              </a:rPr>
              <a:t> سال یک بار در نیروگاهها تکرار می شود.</a:t>
            </a:r>
          </a:p>
          <a:p>
            <a:pPr lvl="0" algn="just" rtl="1">
              <a:lnSpc>
                <a:spcPct val="150000"/>
              </a:lnSpc>
            </a:pPr>
            <a:r>
              <a:rPr lang="fa-IR" sz="1300" dirty="0">
                <a:solidFill>
                  <a:prstClr val="black"/>
                </a:solidFill>
                <a:cs typeface="B Traffic" pitchFamily="2" charset="-78"/>
              </a:rPr>
              <a:t>از سال 1992 تاکنون وانو بیش از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500</a:t>
            </a:r>
            <a:r>
              <a:rPr lang="fa-IR" sz="1300" dirty="0">
                <a:solidFill>
                  <a:prstClr val="black"/>
                </a:solidFill>
                <a:cs typeface="B Traffic" pitchFamily="2" charset="-78"/>
              </a:rPr>
              <a:t> ارزیابی همتایی در نیروگاههای اتمی 31 کشور جهان انجام داده است.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AD783-ED02-4F5A-AED8-C0CF01A16A1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27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966429" rtl="1">
              <a:defRPr/>
            </a:pPr>
            <a:r>
              <a:rPr lang="fa-IR" sz="1300" dirty="0">
                <a:cs typeface="B Traffic" pitchFamily="2" charset="-78"/>
              </a:rPr>
              <a:t>اهم اقدامات صورت گرفته در طی 2 سال گذشته برای ارتقاء سطح کیفی فعالیتهای بهره برداری نیروگاه اتمی بوشهر در تطابق با معیارهای وانو، که به موازات فعالیتهای متعدد راه اندازی و کسب آمادگی برای پذیرش مسئولیت بهره برداری از واحد توسط کارکنان شرکت بهره برداری صورت گرفت به شرح زیر می باشد:</a:t>
            </a:r>
            <a:endParaRPr lang="fa-IR" sz="1500" dirty="0">
              <a:cs typeface="B Traffic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AD783-ED02-4F5A-AED8-C0CF01A16A1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9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 defTabSz="966429" rtl="1">
              <a:defRPr/>
            </a:pPr>
            <a:r>
              <a:rPr lang="fa-IR" sz="1300" b="1" dirty="0">
                <a:solidFill>
                  <a:srgbClr val="00004D"/>
                </a:solidFill>
                <a:cs typeface="B Nazanin" pitchFamily="2" charset="-78"/>
              </a:rPr>
              <a:t>تيم بين المللي وانو متشکل از 8 کارشناس از 11 الي 16 آبان سال 1392 جهت ارزيابي وضعيت و نتايج اقدامات صورت پذيرفته،  نيروگاه اتمي بوشهر را ارزيابي نمودند. کارشناسان از کشورهاي  مختلف از جمله فرانسه، روسيه، اوكراين، چين، اسلواكي  بودند</a:t>
            </a:r>
            <a:r>
              <a:rPr lang="fa-IR" dirty="0" smtClean="0">
                <a:cs typeface="B Mitra" pitchFamily="2" charset="-78"/>
              </a:rPr>
              <a:t>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1300" b="1" dirty="0">
                <a:cs typeface="B Traffic" pitchFamily="2" charset="-78"/>
              </a:rPr>
              <a:t>سطح </a:t>
            </a:r>
            <a:r>
              <a:rPr lang="en-US" sz="1300" b="1" dirty="0">
                <a:cs typeface="B Traffic" pitchFamily="2" charset="-78"/>
              </a:rPr>
              <a:t>D</a:t>
            </a:r>
            <a:r>
              <a:rPr lang="fa-IR" sz="1300" b="1" dirty="0">
                <a:cs typeface="B Traffic" pitchFamily="2" charset="-78"/>
              </a:rPr>
              <a:t>: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تغيير كم يا بدون تغيير در حوزه نیازمند بهبود. </a:t>
            </a:r>
          </a:p>
          <a:p>
            <a:pPr algn="r" rtl="1">
              <a:buNone/>
            </a:pP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	</a:t>
            </a:r>
            <a:r>
              <a:rPr lang="fa-IR" sz="1300" dirty="0">
                <a:cs typeface="B Traffic" pitchFamily="2" charset="-78"/>
              </a:rPr>
              <a:t>هیچ پیشرفتی در وضعیت حوزه نیازمند بهبود حاصل نشده است. سطح عملکرد نسبت به قبل هیچ تغییری نکرده است. 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1300" b="1" dirty="0">
                <a:cs typeface="B Traffic" pitchFamily="2" charset="-78"/>
              </a:rPr>
              <a:t>سطح </a:t>
            </a:r>
            <a:r>
              <a:rPr lang="en-US" sz="1300" b="1" dirty="0">
                <a:cs typeface="B Traffic" pitchFamily="2" charset="-78"/>
              </a:rPr>
              <a:t>C</a:t>
            </a:r>
            <a:r>
              <a:rPr lang="fa-IR" sz="1300" b="1" dirty="0">
                <a:cs typeface="B Traffic" pitchFamily="2" charset="-78"/>
              </a:rPr>
              <a:t>: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حوزه بهبود نياز به توجه بيشتر مديريت دارد.</a:t>
            </a:r>
          </a:p>
          <a:p>
            <a:pPr algn="r" rtl="1">
              <a:buNone/>
            </a:pP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	</a:t>
            </a:r>
            <a:r>
              <a:rPr lang="fa-IR" sz="1300" dirty="0">
                <a:cs typeface="B Traffic" pitchFamily="2" charset="-78"/>
              </a:rPr>
              <a:t>نياز به توجه بيشتر مديريت دارد و تلاش برای بهبود عملکرد در این حوزه بهبود بایستی ادامه یابد. هرچند انجام اقدامات اصلاحي باعث نتایج مثبتي در اين حوزه شده است، اما اين اقدامات تاثير كافي نداشته و یا  تمامی کاستیها را پوشش نداده است. </a:t>
            </a:r>
          </a:p>
          <a:p>
            <a:pPr algn="r" rtl="1">
              <a:lnSpc>
                <a:spcPct val="110000"/>
              </a:lnSpc>
              <a:buFont typeface="Wingdings" pitchFamily="2" charset="2"/>
              <a:buChar char="v"/>
            </a:pPr>
            <a:r>
              <a:rPr lang="fa-IR" sz="1300" b="1" dirty="0">
                <a:cs typeface="B Traffic" pitchFamily="2" charset="-78"/>
              </a:rPr>
              <a:t>سطح </a:t>
            </a:r>
            <a:r>
              <a:rPr lang="en-US" sz="1300" b="1" dirty="0">
                <a:cs typeface="B Traffic" pitchFamily="2" charset="-78"/>
              </a:rPr>
              <a:t>B</a:t>
            </a:r>
            <a:r>
              <a:rPr lang="fa-IR" sz="1300" b="1" dirty="0">
                <a:cs typeface="B Traffic" pitchFamily="2" charset="-78"/>
              </a:rPr>
              <a:t>: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پيشرفت زيادي داشته است و كار ادامه يابد.</a:t>
            </a:r>
          </a:p>
          <a:p>
            <a:pPr algn="r" rtl="1">
              <a:lnSpc>
                <a:spcPct val="110000"/>
              </a:lnSpc>
              <a:buNone/>
            </a:pP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	</a:t>
            </a:r>
            <a:r>
              <a:rPr lang="fa-IR" sz="1500" dirty="0">
                <a:cs typeface="B Traffic" pitchFamily="2" charset="-78"/>
              </a:rPr>
              <a:t>فعالیتهای زيادي انجام شده و پيشرفت جدی در این حوزه حاصل شده است، با این وجود، مديريت نيروگاه بايستی سازماندهي و كنترل خود بر اين حوزه را حفظ نماید.</a:t>
            </a:r>
            <a:endParaRPr lang="en-US" sz="1500" dirty="0">
              <a:cs typeface="B Traffic" pitchFamily="2" charset="-78"/>
            </a:endParaRPr>
          </a:p>
          <a:p>
            <a:pPr algn="r" rtl="1">
              <a:buNone/>
            </a:pPr>
            <a:endParaRPr lang="fa-IR" sz="1300" dirty="0">
              <a:cs typeface="B Traffic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1300" b="1" dirty="0">
                <a:cs typeface="B Traffic" pitchFamily="2" charset="-78"/>
              </a:rPr>
              <a:t>سطح </a:t>
            </a:r>
            <a:r>
              <a:rPr lang="en-US" sz="1300" b="1" dirty="0">
                <a:cs typeface="B Traffic" pitchFamily="2" charset="-78"/>
              </a:rPr>
              <a:t>A</a:t>
            </a:r>
            <a:r>
              <a:rPr lang="fa-IR" sz="1300" b="1" dirty="0">
                <a:cs typeface="B Traffic" pitchFamily="2" charset="-78"/>
              </a:rPr>
              <a:t>: </a:t>
            </a: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پیشرفت کامل و رضایت بخش حاصل شده است.</a:t>
            </a:r>
          </a:p>
          <a:p>
            <a:pPr lvl="0" algn="r" rtl="1">
              <a:buNone/>
            </a:pPr>
            <a:r>
              <a:rPr lang="fa-IR" sz="1300" dirty="0">
                <a:solidFill>
                  <a:srgbClr val="FF0000"/>
                </a:solidFill>
                <a:cs typeface="B Traffic" pitchFamily="2" charset="-78"/>
              </a:rPr>
              <a:t>	</a:t>
            </a:r>
            <a:r>
              <a:rPr lang="fa-IR" sz="1300" dirty="0">
                <a:cs typeface="B Traffic" pitchFamily="2" charset="-78"/>
              </a:rPr>
              <a:t>پیشرفت قابل توجهی در اين بدست آمده است. تيم ارزيابي كننده اعلام مي‌دارد كه مشكل بصورت كامل مرتفع شده است.</a:t>
            </a:r>
          </a:p>
          <a:p>
            <a:pPr marL="604018" indent="-604018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altLang="en-US" sz="1300" dirty="0">
                <a:solidFill>
                  <a:srgbClr val="00004D"/>
                </a:solidFill>
                <a:latin typeface="Arial Black" pitchFamily="34" charset="0"/>
                <a:cs typeface="Traffic" panose="00000400000000000000" pitchFamily="2" charset="-78"/>
              </a:rPr>
              <a:t>نتیجه ارزیابی: سطح </a:t>
            </a:r>
            <a:r>
              <a:rPr lang="en-US" altLang="en-US" sz="1300" dirty="0">
                <a:solidFill>
                  <a:srgbClr val="00004D"/>
                </a:solidFill>
                <a:latin typeface="Arial Black" pitchFamily="34" charset="0"/>
                <a:cs typeface="Traffic" panose="00000400000000000000" pitchFamily="2" charset="-78"/>
              </a:rPr>
              <a:t>B</a:t>
            </a:r>
            <a:endParaRPr lang="fa-IR" altLang="en-US" sz="1300" dirty="0">
              <a:solidFill>
                <a:srgbClr val="00004D"/>
              </a:solidFill>
              <a:latin typeface="Arial Black" pitchFamily="34" charset="0"/>
              <a:cs typeface="Traffic" panose="00000400000000000000" pitchFamily="2" charset="-78"/>
            </a:endParaRPr>
          </a:p>
          <a:p>
            <a:pPr rtl="1">
              <a:lnSpc>
                <a:spcPct val="120000"/>
              </a:lnSpc>
              <a:defRPr/>
            </a:pPr>
            <a:r>
              <a:rPr lang="en-US" altLang="en-US" sz="1300" b="1" dirty="0">
                <a:solidFill>
                  <a:srgbClr val="00004D"/>
                </a:solidFill>
                <a:latin typeface="Arial Black" pitchFamily="34" charset="0"/>
                <a:cs typeface="Traffic" panose="00000400000000000000" pitchFamily="2" charset="-78"/>
              </a:rPr>
              <a:t> </a:t>
            </a:r>
            <a:r>
              <a:rPr lang="fa-IR" altLang="en-US" sz="1300" b="1" dirty="0">
                <a:solidFill>
                  <a:srgbClr val="00004D"/>
                </a:solidFill>
                <a:latin typeface="Arial Black" pitchFamily="34" charset="0"/>
                <a:cs typeface="Traffic" panose="00000400000000000000" pitchFamily="2" charset="-78"/>
              </a:rPr>
              <a:t>پيشرفت زيادي حاصل شده است و به منظور بهبود مستمر كار به همین منوال ادامه يابد.</a:t>
            </a:r>
          </a:p>
          <a:p>
            <a:pPr rtl="1">
              <a:lnSpc>
                <a:spcPct val="120000"/>
              </a:lnSpc>
              <a:defRPr/>
            </a:pPr>
            <a:r>
              <a:rPr lang="fa-IR" altLang="en-US" sz="1300" dirty="0">
                <a:solidFill>
                  <a:srgbClr val="00004D"/>
                </a:solidFill>
                <a:latin typeface="Arial Black" pitchFamily="34" charset="0"/>
                <a:cs typeface="Traffic" panose="00000400000000000000" pitchFamily="2" charset="-78"/>
              </a:rPr>
              <a:t>فعالیتهای زيادي انجام شده و پيشرفت جدی حاصل شده است، با این وجود، مديريت نيروگاه بايستی سازماندهي و كنترل خود بر اين حوزه ها را حفظ نماید.</a:t>
            </a:r>
            <a:endParaRPr lang="fa-IR" b="1" dirty="0" smtClean="0">
              <a:solidFill>
                <a:srgbClr val="00004D"/>
              </a:solidFill>
              <a:cs typeface="B Nazanin" pitchFamily="2" charset="-78"/>
            </a:endParaRPr>
          </a:p>
          <a:p>
            <a:pPr lvl="0" algn="r" rtl="1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AD783-ED02-4F5A-AED8-C0CF01A16A1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rtl="1"/>
            <a:r>
              <a:rPr lang="fa-IR" sz="1100" dirty="0">
                <a:latin typeface="Arial" charset="0"/>
                <a:cs typeface="Arial" charset="0"/>
              </a:rPr>
              <a:t>جذب و استخدام کارکنان نيروگاه اتمي بوشهر در انطباق با استانداردهاي ملي و بين‌المللي به شرح ذيل انجام شده است.</a:t>
            </a:r>
            <a:endParaRPr lang="en-US" sz="1100" dirty="0">
              <a:latin typeface="Arial" charset="0"/>
              <a:cs typeface="Arial" charset="0"/>
            </a:endParaRPr>
          </a:p>
          <a:p>
            <a:pPr rtl="1"/>
            <a:r>
              <a:rPr lang="fa-IR" sz="1100" dirty="0">
                <a:latin typeface="Arial" charset="0"/>
                <a:cs typeface="Arial" charset="0"/>
              </a:rPr>
              <a:t>-الزامات نظام ايمني هسته‌اي كشور و مراجع ذيصلاح داخلي؛</a:t>
            </a:r>
            <a:endParaRPr lang="en-US" sz="1100" dirty="0">
              <a:latin typeface="Arial" charset="0"/>
              <a:cs typeface="Arial" charset="0"/>
            </a:endParaRPr>
          </a:p>
          <a:p>
            <a:pPr rtl="1"/>
            <a:r>
              <a:rPr lang="fa-IR" sz="1100" dirty="0">
                <a:latin typeface="Arial" charset="0"/>
                <a:cs typeface="Arial" charset="0"/>
              </a:rPr>
              <a:t>-الزامات سازمان بهره بردار نيروگاه هاي اتمي ايران؛</a:t>
            </a:r>
            <a:endParaRPr lang="en-US" sz="1100" dirty="0">
              <a:latin typeface="Arial" charset="0"/>
              <a:cs typeface="Arial" charset="0"/>
            </a:endParaRPr>
          </a:p>
          <a:p>
            <a:pPr rtl="1"/>
            <a:r>
              <a:rPr lang="fa-IR" sz="1100" dirty="0">
                <a:latin typeface="Arial" charset="0"/>
                <a:cs typeface="Arial" charset="0"/>
              </a:rPr>
              <a:t>-استانداردهاي آژانس بين المللي انرژي اتمي از آن جمله </a:t>
            </a:r>
            <a:r>
              <a:rPr lang="en-US" sz="1100" dirty="0">
                <a:latin typeface="Arial" charset="0"/>
                <a:cs typeface="Arial" charset="0"/>
              </a:rPr>
              <a:t>(IAEA NS-G-2.8)</a:t>
            </a:r>
            <a:r>
              <a:rPr lang="fa-IR" sz="1100" dirty="0">
                <a:latin typeface="Arial" charset="0"/>
                <a:cs typeface="Arial" charset="0"/>
              </a:rPr>
              <a:t>؛</a:t>
            </a:r>
            <a:endParaRPr lang="en-US" sz="1100" dirty="0">
              <a:latin typeface="Arial" charset="0"/>
              <a:cs typeface="Arial" charset="0"/>
            </a:endParaRPr>
          </a:p>
          <a:p>
            <a:pPr rtl="1"/>
            <a:r>
              <a:rPr lang="fa-IR" sz="1100" dirty="0">
                <a:latin typeface="Arial" charset="0"/>
                <a:cs typeface="Arial" charset="0"/>
              </a:rPr>
              <a:t>-استاندارد ملي آمريکا (</a:t>
            </a:r>
            <a:r>
              <a:rPr lang="en-US" sz="1100" dirty="0">
                <a:latin typeface="Arial" charset="0"/>
                <a:cs typeface="Arial" charset="0"/>
              </a:rPr>
              <a:t>ANSI</a:t>
            </a:r>
            <a:r>
              <a:rPr lang="fa-IR" sz="1100" dirty="0">
                <a:latin typeface="Arial" charset="0"/>
                <a:cs typeface="Arial" charset="0"/>
              </a:rPr>
              <a:t>) مرتبط با شرايط احراز مشاغل اپراتوري اتاق کنترل اصلي نيروگاه‌هاي اتمي؛</a:t>
            </a:r>
            <a:endParaRPr lang="en-US" sz="1100" dirty="0">
              <a:latin typeface="Arial" charset="0"/>
              <a:cs typeface="Arial" charset="0"/>
            </a:endParaRPr>
          </a:p>
          <a:p>
            <a:pPr rtl="1"/>
            <a:r>
              <a:rPr lang="fa-IR" sz="1100" dirty="0">
                <a:latin typeface="Arial" charset="0"/>
                <a:cs typeface="Arial" charset="0"/>
              </a:rPr>
              <a:t>-استانداردهاي مرکز توسعه نيروي انساني براي بخش انرژي (</a:t>
            </a:r>
            <a:r>
              <a:rPr lang="en-US" sz="1100" dirty="0">
                <a:latin typeface="Arial" charset="0"/>
                <a:cs typeface="Arial" charset="0"/>
              </a:rPr>
              <a:t>Center for energy workforce development</a:t>
            </a:r>
            <a:r>
              <a:rPr lang="fa-IR" sz="1100" dirty="0">
                <a:latin typeface="Arial" charset="0"/>
                <a:cs typeface="Arial" charset="0"/>
              </a:rPr>
              <a:t>)</a:t>
            </a:r>
            <a:endParaRPr lang="en-US" sz="1100" dirty="0">
              <a:latin typeface="Arial" charset="0"/>
              <a:cs typeface="Arial" charset="0"/>
            </a:endParaRPr>
          </a:p>
          <a:p>
            <a:pPr algn="just" rtl="1"/>
            <a:endParaRPr lang="fa-IR" sz="1100" dirty="0">
              <a:cs typeface="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153423-5E99-4FF7-8F95-828555DD652D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2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7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70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18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0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84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14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79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0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19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24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94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4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58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61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24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51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40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9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23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5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5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60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94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07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4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>
            <a:off x="323850" y="616585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sp>
        <p:nvSpPr>
          <p:cNvPr id="6" name="AutoShape 24"/>
          <p:cNvSpPr>
            <a:spLocks noChangeArrowheads="1"/>
          </p:cNvSpPr>
          <p:nvPr userDrawn="1"/>
        </p:nvSpPr>
        <p:spPr bwMode="auto">
          <a:xfrm>
            <a:off x="468313" y="476250"/>
            <a:ext cx="503237" cy="431800"/>
          </a:xfrm>
          <a:prstGeom prst="moon">
            <a:avLst>
              <a:gd name="adj" fmla="val 50000"/>
            </a:avLst>
          </a:prstGeom>
          <a:solidFill>
            <a:srgbClr val="3333CC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a-IR" altLang="en-US" smtClean="0">
              <a:solidFill>
                <a:srgbClr val="FF9900"/>
              </a:solidFill>
              <a:cs typeface="B Nazanin" pitchFamily="2" charset="-78"/>
            </a:endParaRPr>
          </a:p>
        </p:txBody>
      </p:sp>
      <p:sp>
        <p:nvSpPr>
          <p:cNvPr id="7" name="AutoShape 25"/>
          <p:cNvSpPr>
            <a:spLocks noChangeArrowheads="1"/>
          </p:cNvSpPr>
          <p:nvPr userDrawn="1"/>
        </p:nvSpPr>
        <p:spPr bwMode="auto">
          <a:xfrm rot="10800000">
            <a:off x="1260475" y="476250"/>
            <a:ext cx="503238" cy="431800"/>
          </a:xfrm>
          <a:prstGeom prst="moon">
            <a:avLst>
              <a:gd name="adj" fmla="val 50000"/>
            </a:avLst>
          </a:prstGeom>
          <a:solidFill>
            <a:srgbClr val="3333CC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 sz="1600" smtClean="0">
              <a:solidFill>
                <a:srgbClr val="FF3300"/>
              </a:solidFill>
              <a:cs typeface="B Nazanin" pitchFamily="2" charset="-78"/>
            </a:endParaRPr>
          </a:p>
        </p:txBody>
      </p:sp>
      <p:sp>
        <p:nvSpPr>
          <p:cNvPr id="8" name="Oval 26"/>
          <p:cNvSpPr>
            <a:spLocks noChangeArrowheads="1"/>
          </p:cNvSpPr>
          <p:nvPr userDrawn="1"/>
        </p:nvSpPr>
        <p:spPr bwMode="auto">
          <a:xfrm>
            <a:off x="933450" y="549275"/>
            <a:ext cx="365125" cy="32385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a-IR" altLang="en-US" smtClean="0">
              <a:solidFill>
                <a:srgbClr val="FF9900"/>
              </a:solidFill>
              <a:cs typeface="B Nazanin" pitchFamily="2" charset="-78"/>
            </a:endParaRPr>
          </a:p>
        </p:txBody>
      </p:sp>
      <p:sp>
        <p:nvSpPr>
          <p:cNvPr id="9" name="Rectangle 27"/>
          <p:cNvSpPr>
            <a:spLocks noChangeArrowheads="1"/>
          </p:cNvSpPr>
          <p:nvPr userDrawn="1"/>
        </p:nvSpPr>
        <p:spPr bwMode="auto">
          <a:xfrm>
            <a:off x="1835150" y="549275"/>
            <a:ext cx="7921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i="1" smtClean="0">
                <a:solidFill>
                  <a:srgbClr val="000066"/>
                </a:solidFill>
                <a:cs typeface="B Nazanin" pitchFamily="2" charset="-78"/>
              </a:rPr>
              <a:t>BNPP-1</a:t>
            </a:r>
            <a:endParaRPr lang="ru-RU" altLang="en-US" sz="1400" b="1" i="1" smtClean="0">
              <a:solidFill>
                <a:srgbClr val="000066"/>
              </a:solidFill>
              <a:cs typeface="B Nazanin" pitchFamily="2" charset="-7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85750" y="500063"/>
            <a:ext cx="8572500" cy="6778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000" smtClean="0">
                <a:solidFill>
                  <a:srgbClr val="00004D"/>
                </a:solidFill>
                <a:cs typeface="B Nazanin" pitchFamily="2" charset="-78"/>
              </a:rPr>
              <a:t>سمینار آشنایی صنایع داخلی با تکنولوژی ساخت نیروگاههای اتمی</a:t>
            </a:r>
          </a:p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solidFill>
                <a:srgbClr val="FF9900"/>
              </a:solidFill>
            </a:endParaRPr>
          </a:p>
        </p:txBody>
      </p:sp>
      <p:pic>
        <p:nvPicPr>
          <p:cNvPr id="11" name="Picture 16" descr="C:\Documents and Settings\basri\Desktop\BNP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428750"/>
            <a:ext cx="237013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 txBox="1">
            <a:spLocks noChangeArrowheads="1"/>
          </p:cNvSpPr>
          <p:nvPr userDrawn="1"/>
        </p:nvSpPr>
        <p:spPr bwMode="auto">
          <a:xfrm>
            <a:off x="214313" y="62579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 rtl="0">
              <a:defRPr sz="1200">
                <a:solidFill>
                  <a:schemeClr val="tx2"/>
                </a:solidFill>
                <a:cs typeface="B Nazanin" pitchFamily="2" charset="-78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 smtClean="0">
                <a:solidFill>
                  <a:srgbClr val="1C1C34"/>
                </a:solidFill>
              </a:rPr>
              <a:t>Bushehr</a:t>
            </a:r>
            <a:r>
              <a:rPr lang="en-US" dirty="0" smtClean="0">
                <a:solidFill>
                  <a:srgbClr val="1C1C34"/>
                </a:solidFill>
              </a:rPr>
              <a:t> Nuclear Power Plant</a:t>
            </a:r>
            <a:endParaRPr lang="en-US" dirty="0">
              <a:solidFill>
                <a:srgbClr val="1C1C34"/>
              </a:solidFill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412875"/>
            <a:ext cx="5867400" cy="2286000"/>
          </a:xfrm>
        </p:spPr>
        <p:txBody>
          <a:bodyPr/>
          <a:lstStyle>
            <a:lvl1pPr>
              <a:defRPr sz="4500">
                <a:cs typeface="B Nazanin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2926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>
                <a:cs typeface="B Nazanin" pitchFamily="2" charset="-7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4864E-21C1-4475-AEE5-2F0CC3AFF7EA}" type="slidenum">
              <a:rPr lang="en-US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97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bg2">
                    <a:lumMod val="75000"/>
                  </a:schemeClr>
                </a:solidFill>
                <a:cs typeface="B Nazanin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 sz="3200">
                <a:cs typeface="B Nazanin" pitchFamily="2" charset="-78"/>
              </a:defRPr>
            </a:lvl1pPr>
            <a:lvl2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 sz="2800">
                <a:cs typeface="B Nazanin" pitchFamily="2" charset="-78"/>
              </a:defRPr>
            </a:lvl2pPr>
            <a:lvl3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>
                <a:cs typeface="B Nazanin" pitchFamily="2" charset="-78"/>
              </a:defRPr>
            </a:lvl3pPr>
            <a:lvl4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>
                <a:cs typeface="B Nazanin" pitchFamily="2" charset="-78"/>
              </a:defRPr>
            </a:lvl4pPr>
            <a:lvl5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>
                <a:cs typeface="B Nazanin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050C-B535-4D8E-B2FE-0A4498F098F1}" type="slidenum">
              <a:rPr lang="en-US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03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cs typeface="B Nazanin" pitchFamily="2" charset="-7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3CE221-15D5-47B1-8E65-5C987754476D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03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cs typeface="B Nazanin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>
                <a:cs typeface="B Nazanin" pitchFamily="2" charset="-78"/>
              </a:defRPr>
            </a:lvl1pPr>
            <a:lvl2pPr>
              <a:defRPr sz="2400">
                <a:cs typeface="B Nazanin" pitchFamily="2" charset="-78"/>
              </a:defRPr>
            </a:lvl2pPr>
            <a:lvl3pPr>
              <a:defRPr sz="2000">
                <a:cs typeface="B Nazanin" pitchFamily="2" charset="-78"/>
              </a:defRPr>
            </a:lvl3pPr>
            <a:lvl4pPr>
              <a:defRPr sz="1800">
                <a:cs typeface="B Nazanin" pitchFamily="2" charset="-78"/>
              </a:defRPr>
            </a:lvl4pPr>
            <a:lvl5pPr>
              <a:defRPr sz="1800">
                <a:cs typeface="B Nazanin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ü"/>
              <a:defRPr sz="2400" b="0">
                <a:cs typeface="B Nazanin" pitchFamily="2" charset="-78"/>
              </a:defRPr>
            </a:lvl1pPr>
            <a:lvl2pPr>
              <a:buClr>
                <a:srgbClr val="0070C0"/>
              </a:buClr>
              <a:buFont typeface="Wingdings" pitchFamily="2" charset="2"/>
              <a:buChar char="ü"/>
              <a:defRPr sz="2400" b="0">
                <a:cs typeface="B Nazanin" pitchFamily="2" charset="-78"/>
              </a:defRPr>
            </a:lvl2pPr>
            <a:lvl3pPr>
              <a:buClr>
                <a:srgbClr val="0070C0"/>
              </a:buClr>
              <a:buFont typeface="Wingdings" pitchFamily="2" charset="2"/>
              <a:buChar char="ü"/>
              <a:defRPr lang="en-US" sz="2400" b="0" dirty="0" smtClean="0">
                <a:solidFill>
                  <a:schemeClr val="tx2"/>
                </a:solidFill>
                <a:latin typeface="+mn-lt"/>
                <a:cs typeface="B Nazanin" pitchFamily="2" charset="-78"/>
              </a:defRPr>
            </a:lvl3pPr>
            <a:lvl4pPr>
              <a:buClr>
                <a:srgbClr val="0070C0"/>
              </a:buClr>
              <a:buFont typeface="Wingdings" pitchFamily="2" charset="2"/>
              <a:buChar char="ü"/>
              <a:defRPr sz="1600">
                <a:cs typeface="B Nazanin" pitchFamily="2" charset="-78"/>
              </a:defRPr>
            </a:lvl4pPr>
            <a:lvl5pPr>
              <a:buClr>
                <a:srgbClr val="0070C0"/>
              </a:buClr>
              <a:buFont typeface="Wingdings" pitchFamily="2" charset="2"/>
              <a:buChar char="ü"/>
              <a:defRPr sz="1600">
                <a:cs typeface="B Nazanin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9F1A4E3-F9EF-4AA0-A416-7ED4A0AE644C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10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Nazanin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Nazanin" pitchFamily="2" charset="-78"/>
              </a:defRPr>
            </a:lvl1pPr>
            <a:lvl2pPr>
              <a:defRPr sz="2000">
                <a:cs typeface="B Nazanin" pitchFamily="2" charset="-78"/>
              </a:defRPr>
            </a:lvl2pPr>
            <a:lvl3pPr>
              <a:defRPr sz="1800">
                <a:cs typeface="B Nazanin" pitchFamily="2" charset="-78"/>
              </a:defRPr>
            </a:lvl3pPr>
            <a:lvl4pPr>
              <a:defRPr sz="1600">
                <a:cs typeface="B Nazanin" pitchFamily="2" charset="-78"/>
              </a:defRPr>
            </a:lvl4pPr>
            <a:lvl5pPr>
              <a:defRPr sz="1600">
                <a:cs typeface="B Nazanin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Nazanin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Nazanin" pitchFamily="2" charset="-78"/>
              </a:defRPr>
            </a:lvl1pPr>
            <a:lvl2pPr>
              <a:defRPr sz="2000">
                <a:cs typeface="B Nazanin" pitchFamily="2" charset="-78"/>
              </a:defRPr>
            </a:lvl2pPr>
            <a:lvl3pPr>
              <a:defRPr sz="1800">
                <a:cs typeface="B Nazanin" pitchFamily="2" charset="-78"/>
              </a:defRPr>
            </a:lvl3pPr>
            <a:lvl4pPr>
              <a:defRPr sz="1600">
                <a:cs typeface="B Nazanin" pitchFamily="2" charset="-78"/>
              </a:defRPr>
            </a:lvl4pPr>
            <a:lvl5pPr>
              <a:defRPr sz="1600">
                <a:cs typeface="B Nazanin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1B2A8F-462C-4B90-B6C8-60D2F5F1310C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7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48C32B-3E39-42AF-9F5C-CF56CCF0DED1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8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69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2B8A74A-E829-4D4C-B806-E10AC5AB1807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56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Nazanin" pitchFamily="2" charset="-78"/>
              </a:defRPr>
            </a:lvl1pPr>
            <a:lvl2pPr>
              <a:defRPr sz="2800">
                <a:cs typeface="B Nazanin" pitchFamily="2" charset="-78"/>
              </a:defRPr>
            </a:lvl2pPr>
            <a:lvl3pPr>
              <a:defRPr sz="2400">
                <a:cs typeface="B Nazanin" pitchFamily="2" charset="-78"/>
              </a:defRPr>
            </a:lvl3pPr>
            <a:lvl4pPr>
              <a:defRPr sz="2000">
                <a:cs typeface="B Nazanin" pitchFamily="2" charset="-78"/>
              </a:defRPr>
            </a:lvl4pPr>
            <a:lvl5pPr>
              <a:defRPr sz="2000">
                <a:cs typeface="B Nazanin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Nazanin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2EBEF1-96FE-416A-BB77-4F6B506ED438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9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cs typeface="B Nazanin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cs typeface="B Nazanin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699DAA-84A0-4D9D-99B5-0D77F9E680A7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37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097656-675D-4326-AF25-04600E93526D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57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404813"/>
            <a:ext cx="2090737" cy="5691187"/>
          </a:xfrm>
        </p:spPr>
        <p:txBody>
          <a:bodyPr vert="eaVert"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04813"/>
            <a:ext cx="6119813" cy="5691187"/>
          </a:xfrm>
        </p:spPr>
        <p:txBody>
          <a:bodyPr vert="eaVert"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5616248-66BA-42CA-9936-654E71BD568D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67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>
            <a:off x="323850" y="616585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sp>
        <p:nvSpPr>
          <p:cNvPr id="6" name="AutoShape 24"/>
          <p:cNvSpPr>
            <a:spLocks noChangeArrowheads="1"/>
          </p:cNvSpPr>
          <p:nvPr userDrawn="1"/>
        </p:nvSpPr>
        <p:spPr bwMode="auto">
          <a:xfrm>
            <a:off x="468313" y="476250"/>
            <a:ext cx="503237" cy="431800"/>
          </a:xfrm>
          <a:prstGeom prst="moon">
            <a:avLst>
              <a:gd name="adj" fmla="val 50000"/>
            </a:avLst>
          </a:prstGeom>
          <a:solidFill>
            <a:srgbClr val="3333CC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a-IR" altLang="en-US" smtClean="0">
              <a:solidFill>
                <a:srgbClr val="FF9900"/>
              </a:solidFill>
              <a:cs typeface="B Nazanin" pitchFamily="2" charset="-78"/>
            </a:endParaRPr>
          </a:p>
        </p:txBody>
      </p:sp>
      <p:sp>
        <p:nvSpPr>
          <p:cNvPr id="7" name="AutoShape 25"/>
          <p:cNvSpPr>
            <a:spLocks noChangeArrowheads="1"/>
          </p:cNvSpPr>
          <p:nvPr userDrawn="1"/>
        </p:nvSpPr>
        <p:spPr bwMode="auto">
          <a:xfrm rot="10800000">
            <a:off x="1260475" y="476250"/>
            <a:ext cx="503238" cy="431800"/>
          </a:xfrm>
          <a:prstGeom prst="moon">
            <a:avLst>
              <a:gd name="adj" fmla="val 50000"/>
            </a:avLst>
          </a:prstGeom>
          <a:solidFill>
            <a:srgbClr val="3333CC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 sz="1600" smtClean="0">
              <a:solidFill>
                <a:srgbClr val="FF3300"/>
              </a:solidFill>
              <a:cs typeface="B Nazanin" pitchFamily="2" charset="-78"/>
            </a:endParaRPr>
          </a:p>
        </p:txBody>
      </p:sp>
      <p:sp>
        <p:nvSpPr>
          <p:cNvPr id="8" name="Oval 26"/>
          <p:cNvSpPr>
            <a:spLocks noChangeArrowheads="1"/>
          </p:cNvSpPr>
          <p:nvPr userDrawn="1"/>
        </p:nvSpPr>
        <p:spPr bwMode="auto">
          <a:xfrm>
            <a:off x="933450" y="549275"/>
            <a:ext cx="365125" cy="32385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a-IR" altLang="en-US" smtClean="0">
              <a:solidFill>
                <a:srgbClr val="FF9900"/>
              </a:solidFill>
              <a:cs typeface="B Nazanin" pitchFamily="2" charset="-78"/>
            </a:endParaRPr>
          </a:p>
        </p:txBody>
      </p:sp>
      <p:sp>
        <p:nvSpPr>
          <p:cNvPr id="9" name="Rectangle 27"/>
          <p:cNvSpPr>
            <a:spLocks noChangeArrowheads="1"/>
          </p:cNvSpPr>
          <p:nvPr userDrawn="1"/>
        </p:nvSpPr>
        <p:spPr bwMode="auto">
          <a:xfrm>
            <a:off x="1835150" y="549275"/>
            <a:ext cx="7921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i="1" smtClean="0">
                <a:solidFill>
                  <a:srgbClr val="000066"/>
                </a:solidFill>
                <a:cs typeface="B Nazanin" pitchFamily="2" charset="-78"/>
              </a:rPr>
              <a:t>BNPP-1</a:t>
            </a:r>
            <a:endParaRPr lang="ru-RU" altLang="en-US" sz="1400" b="1" i="1" smtClean="0">
              <a:solidFill>
                <a:srgbClr val="000066"/>
              </a:solidFill>
              <a:cs typeface="B Nazanin" pitchFamily="2" charset="-7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85750" y="500063"/>
            <a:ext cx="8572500" cy="6778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000" smtClean="0">
                <a:solidFill>
                  <a:srgbClr val="00004D"/>
                </a:solidFill>
                <a:cs typeface="B Nazanin" pitchFamily="2" charset="-78"/>
              </a:rPr>
              <a:t>سمینار آشنایی صنایع داخلی با تکنولوژی ساخت نیروگاههای اتمی</a:t>
            </a:r>
          </a:p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solidFill>
                <a:srgbClr val="FF9900"/>
              </a:solidFill>
            </a:endParaRPr>
          </a:p>
        </p:txBody>
      </p:sp>
      <p:pic>
        <p:nvPicPr>
          <p:cNvPr id="11" name="Picture 16" descr="C:\Documents and Settings\basri\Desktop\BNP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428750"/>
            <a:ext cx="237013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 txBox="1">
            <a:spLocks noChangeArrowheads="1"/>
          </p:cNvSpPr>
          <p:nvPr userDrawn="1"/>
        </p:nvSpPr>
        <p:spPr bwMode="auto">
          <a:xfrm>
            <a:off x="214313" y="62579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 rtl="0">
              <a:defRPr sz="1200">
                <a:solidFill>
                  <a:schemeClr val="tx2"/>
                </a:solidFill>
                <a:cs typeface="B Nazanin" pitchFamily="2" charset="-78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 smtClean="0">
                <a:solidFill>
                  <a:srgbClr val="1C1C34"/>
                </a:solidFill>
              </a:rPr>
              <a:t>Bushehr</a:t>
            </a:r>
            <a:r>
              <a:rPr lang="en-US" dirty="0" smtClean="0">
                <a:solidFill>
                  <a:srgbClr val="1C1C34"/>
                </a:solidFill>
              </a:rPr>
              <a:t> Nuclear Power Plant</a:t>
            </a:r>
            <a:endParaRPr lang="en-US" dirty="0">
              <a:solidFill>
                <a:srgbClr val="1C1C34"/>
              </a:solidFill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412875"/>
            <a:ext cx="5867400" cy="2286000"/>
          </a:xfrm>
        </p:spPr>
        <p:txBody>
          <a:bodyPr/>
          <a:lstStyle>
            <a:lvl1pPr>
              <a:defRPr sz="4500">
                <a:cs typeface="B Nazanin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2926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>
                <a:cs typeface="B Nazanin" pitchFamily="2" charset="-7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4864E-21C1-4475-AEE5-2F0CC3AFF7EA}" type="slidenum">
              <a:rPr lang="en-US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73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bg2">
                    <a:lumMod val="75000"/>
                  </a:schemeClr>
                </a:solidFill>
                <a:cs typeface="B Nazanin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 sz="3200">
                <a:cs typeface="B Nazanin" pitchFamily="2" charset="-78"/>
              </a:defRPr>
            </a:lvl1pPr>
            <a:lvl2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 sz="2800">
                <a:cs typeface="B Nazanin" pitchFamily="2" charset="-78"/>
              </a:defRPr>
            </a:lvl2pPr>
            <a:lvl3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>
                <a:cs typeface="B Nazanin" pitchFamily="2" charset="-78"/>
              </a:defRPr>
            </a:lvl3pPr>
            <a:lvl4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>
                <a:cs typeface="B Nazanin" pitchFamily="2" charset="-78"/>
              </a:defRPr>
            </a:lvl4pPr>
            <a:lvl5pPr algn="just">
              <a:buClr>
                <a:schemeClr val="bg2">
                  <a:lumMod val="75000"/>
                </a:schemeClr>
              </a:buClr>
              <a:buFont typeface="Wingdings" pitchFamily="2" charset="2"/>
              <a:buChar char="ü"/>
              <a:defRPr>
                <a:cs typeface="B Nazanin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050C-B535-4D8E-B2FE-0A4498F098F1}" type="slidenum">
              <a:rPr lang="en-US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12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cs typeface="B Nazanin" pitchFamily="2" charset="-7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3CE221-15D5-47B1-8E65-5C987754476D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40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cs typeface="B Nazanin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>
                <a:cs typeface="B Nazanin" pitchFamily="2" charset="-78"/>
              </a:defRPr>
            </a:lvl1pPr>
            <a:lvl2pPr>
              <a:defRPr sz="2400">
                <a:cs typeface="B Nazanin" pitchFamily="2" charset="-78"/>
              </a:defRPr>
            </a:lvl2pPr>
            <a:lvl3pPr>
              <a:defRPr sz="2000">
                <a:cs typeface="B Nazanin" pitchFamily="2" charset="-78"/>
              </a:defRPr>
            </a:lvl3pPr>
            <a:lvl4pPr>
              <a:defRPr sz="1800">
                <a:cs typeface="B Nazanin" pitchFamily="2" charset="-78"/>
              </a:defRPr>
            </a:lvl4pPr>
            <a:lvl5pPr>
              <a:defRPr sz="1800">
                <a:cs typeface="B Nazanin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ü"/>
              <a:defRPr sz="2400" b="0">
                <a:cs typeface="B Nazanin" pitchFamily="2" charset="-78"/>
              </a:defRPr>
            </a:lvl1pPr>
            <a:lvl2pPr>
              <a:buClr>
                <a:srgbClr val="0070C0"/>
              </a:buClr>
              <a:buFont typeface="Wingdings" pitchFamily="2" charset="2"/>
              <a:buChar char="ü"/>
              <a:defRPr sz="2400" b="0">
                <a:cs typeface="B Nazanin" pitchFamily="2" charset="-78"/>
              </a:defRPr>
            </a:lvl2pPr>
            <a:lvl3pPr>
              <a:buClr>
                <a:srgbClr val="0070C0"/>
              </a:buClr>
              <a:buFont typeface="Wingdings" pitchFamily="2" charset="2"/>
              <a:buChar char="ü"/>
              <a:defRPr lang="en-US" sz="2400" b="0" dirty="0" smtClean="0">
                <a:solidFill>
                  <a:schemeClr val="tx2"/>
                </a:solidFill>
                <a:latin typeface="+mn-lt"/>
                <a:cs typeface="B Nazanin" pitchFamily="2" charset="-78"/>
              </a:defRPr>
            </a:lvl3pPr>
            <a:lvl4pPr>
              <a:buClr>
                <a:srgbClr val="0070C0"/>
              </a:buClr>
              <a:buFont typeface="Wingdings" pitchFamily="2" charset="2"/>
              <a:buChar char="ü"/>
              <a:defRPr sz="1600">
                <a:cs typeface="B Nazanin" pitchFamily="2" charset="-78"/>
              </a:defRPr>
            </a:lvl4pPr>
            <a:lvl5pPr>
              <a:buClr>
                <a:srgbClr val="0070C0"/>
              </a:buClr>
              <a:buFont typeface="Wingdings" pitchFamily="2" charset="2"/>
              <a:buChar char="ü"/>
              <a:defRPr sz="1600">
                <a:cs typeface="B Nazanin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9F1A4E3-F9EF-4AA0-A416-7ED4A0AE644C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0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Nazanin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Nazanin" pitchFamily="2" charset="-78"/>
              </a:defRPr>
            </a:lvl1pPr>
            <a:lvl2pPr>
              <a:defRPr sz="2000">
                <a:cs typeface="B Nazanin" pitchFamily="2" charset="-78"/>
              </a:defRPr>
            </a:lvl2pPr>
            <a:lvl3pPr>
              <a:defRPr sz="1800">
                <a:cs typeface="B Nazanin" pitchFamily="2" charset="-78"/>
              </a:defRPr>
            </a:lvl3pPr>
            <a:lvl4pPr>
              <a:defRPr sz="1600">
                <a:cs typeface="B Nazanin" pitchFamily="2" charset="-78"/>
              </a:defRPr>
            </a:lvl4pPr>
            <a:lvl5pPr>
              <a:defRPr sz="1600">
                <a:cs typeface="B Nazanin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Nazanin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Nazanin" pitchFamily="2" charset="-78"/>
              </a:defRPr>
            </a:lvl1pPr>
            <a:lvl2pPr>
              <a:defRPr sz="2000">
                <a:cs typeface="B Nazanin" pitchFamily="2" charset="-78"/>
              </a:defRPr>
            </a:lvl2pPr>
            <a:lvl3pPr>
              <a:defRPr sz="1800">
                <a:cs typeface="B Nazanin" pitchFamily="2" charset="-78"/>
              </a:defRPr>
            </a:lvl3pPr>
            <a:lvl4pPr>
              <a:defRPr sz="1600">
                <a:cs typeface="B Nazanin" pitchFamily="2" charset="-78"/>
              </a:defRPr>
            </a:lvl4pPr>
            <a:lvl5pPr>
              <a:defRPr sz="1600">
                <a:cs typeface="B Nazanin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1B2A8F-462C-4B90-B6C8-60D2F5F1310C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7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108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48C32B-3E39-42AF-9F5C-CF56CCF0DED1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9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2B8A74A-E829-4D4C-B806-E10AC5AB1807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87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Nazanin" pitchFamily="2" charset="-78"/>
              </a:defRPr>
            </a:lvl1pPr>
            <a:lvl2pPr>
              <a:defRPr sz="2800">
                <a:cs typeface="B Nazanin" pitchFamily="2" charset="-78"/>
              </a:defRPr>
            </a:lvl2pPr>
            <a:lvl3pPr>
              <a:defRPr sz="2400">
                <a:cs typeface="B Nazanin" pitchFamily="2" charset="-78"/>
              </a:defRPr>
            </a:lvl3pPr>
            <a:lvl4pPr>
              <a:defRPr sz="2000">
                <a:cs typeface="B Nazanin" pitchFamily="2" charset="-78"/>
              </a:defRPr>
            </a:lvl4pPr>
            <a:lvl5pPr>
              <a:defRPr sz="2000">
                <a:cs typeface="B Nazanin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Nazanin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2EBEF1-96FE-416A-BB77-4F6B506ED438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57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cs typeface="B Nazanin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cs typeface="B Nazanin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699DAA-84A0-4D9D-99B5-0D77F9E680A7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10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097656-675D-4326-AF25-04600E93526D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32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404813"/>
            <a:ext cx="2090737" cy="5691187"/>
          </a:xfrm>
        </p:spPr>
        <p:txBody>
          <a:bodyPr vert="eaVert"/>
          <a:lstStyle>
            <a:lvl1pPr>
              <a:defRPr>
                <a:cs typeface="B Nazanin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404813"/>
            <a:ext cx="6119813" cy="5691187"/>
          </a:xfrm>
        </p:spPr>
        <p:txBody>
          <a:bodyPr vert="eaVert"/>
          <a:lstStyle>
            <a:lvl1pPr>
              <a:defRPr>
                <a:cs typeface="B Nazanin" pitchFamily="2" charset="-78"/>
              </a:defRPr>
            </a:lvl1pPr>
            <a:lvl2pPr>
              <a:defRPr>
                <a:cs typeface="B Nazanin" pitchFamily="2" charset="-78"/>
              </a:defRPr>
            </a:lvl2pPr>
            <a:lvl3pPr>
              <a:defRPr>
                <a:cs typeface="B Nazanin" pitchFamily="2" charset="-78"/>
              </a:defRPr>
            </a:lvl3pPr>
            <a:lvl4pPr>
              <a:defRPr>
                <a:cs typeface="B Nazanin" pitchFamily="2" charset="-78"/>
              </a:defRPr>
            </a:lvl4pPr>
            <a:lvl5pPr>
              <a:defRPr>
                <a:cs typeface="B Nazanin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5616248-66BA-42CA-9936-654E71BD568D}" type="slidenum">
              <a:rPr lang="ar-SA">
                <a:solidFill>
                  <a:srgbClr val="1C1C3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54317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9900"/>
                </a:solidFill>
              </a:rPr>
              <a:t>12.04.2015</a:t>
            </a:r>
            <a:endParaRPr 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22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12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04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80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4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81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11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12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27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99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82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66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24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12.04.2015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36B9-FB0A-4CA4-8DCD-FBFC9A708D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8884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 userDrawn="1"/>
        </p:nvSpPr>
        <p:spPr bwMode="auto">
          <a:xfrm flipH="1" flipV="1">
            <a:off x="0" y="0"/>
            <a:ext cx="9144000" cy="6019800"/>
          </a:xfrm>
          <a:prstGeom prst="flowChartManualInput">
            <a:avLst/>
          </a:prstGeom>
          <a:solidFill>
            <a:srgbClr val="0052B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Symbol" pitchFamily="18" charset="2"/>
              <a:buNone/>
              <a:defRPr/>
            </a:pPr>
            <a:endParaRPr lang="en-GB" sz="2800" b="1" i="1">
              <a:solidFill>
                <a:srgbClr val="000000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642938" y="3429000"/>
            <a:ext cx="77724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Symbol" pitchFamily="18" charset="2"/>
              <a:buNone/>
              <a:defRPr/>
            </a:pPr>
            <a:endParaRPr lang="en-GB" sz="2800" b="1" i="1">
              <a:solidFill>
                <a:srgbClr val="000000"/>
              </a:solidFill>
            </a:endParaRPr>
          </a:p>
        </p:txBody>
      </p:sp>
      <p:pic>
        <p:nvPicPr>
          <p:cNvPr id="6" name="Picture 6" descr="PMS293_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5165725"/>
            <a:ext cx="209391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6715125" y="6453188"/>
            <a:ext cx="2428875" cy="43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Symbol" pitchFamily="18" charset="2"/>
              <a:buNone/>
              <a:defRPr/>
            </a:pPr>
            <a:r>
              <a:rPr lang="en-US" sz="2100" b="1" dirty="0">
                <a:solidFill>
                  <a:srgbClr val="2156FF"/>
                </a:solidFill>
              </a:rPr>
              <a:t>Moscow Centre</a:t>
            </a:r>
            <a:endParaRPr lang="ru-RU" sz="2100" b="1" dirty="0">
              <a:solidFill>
                <a:srgbClr val="2156FF"/>
              </a:solidFill>
            </a:endParaRP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2910" y="1857364"/>
            <a:ext cx="7700962" cy="1470025"/>
          </a:xfrm>
        </p:spPr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2910" y="3571876"/>
            <a:ext cx="6329362" cy="1524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1">
                <a:solidFill>
                  <a:srgbClr val="FF6600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6988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2D2D8A">
                    <a:lumMod val="75000"/>
                  </a:srgbClr>
                </a:solidFill>
              </a:rPr>
              <a:t>12.04.2015</a:t>
            </a:r>
            <a:endParaRPr lang="en-US" dirty="0">
              <a:solidFill>
                <a:srgbClr val="2D2D8A">
                  <a:lumMod val="75000"/>
                </a:srgbClr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4376738" cy="320675"/>
          </a:xfrm>
        </p:spPr>
        <p:txBody>
          <a:bodyPr/>
          <a:lstStyle>
            <a:lvl1pPr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2D2D8A">
                  <a:lumMod val="75000"/>
                </a:srgbClr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2438" y="6400800"/>
            <a:ext cx="614362" cy="320675"/>
          </a:xfrm>
        </p:spPr>
        <p:txBody>
          <a:bodyPr/>
          <a:lstStyle>
            <a:lvl1pPr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3F6E9E32-051D-4123-A45A-9B38231753CA}" type="slidenum">
              <a:rPr lang="en-US">
                <a:solidFill>
                  <a:srgbClr val="2D2D8A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D2D8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7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194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80C3-22E3-410D-95D0-39D323A0F9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413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295400"/>
            <a:ext cx="4032250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2963" y="1295400"/>
            <a:ext cx="4033837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37D89-E4AC-428C-9FC5-E43585AF8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414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1AF96-2B29-4858-AC73-F30C0E1994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68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FA1E7-8B3F-4692-8DC5-5253C78F30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36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284F1-EB61-4DB0-A315-29B7AD0AF5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84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6BFF6-1AE4-4600-8D52-F03FAF0992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30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812C-C5F9-48F3-9B06-E543353192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79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F50B2-7B53-446F-8890-F6E5A3BE0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121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912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912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EBA3C-2B94-4C39-AC16-30487A3AFA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342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68313" y="1295400"/>
            <a:ext cx="8218487" cy="48704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FB103-70DB-40C1-B01B-1ECE58D4D9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3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1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5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12.04.2015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84F38-C19F-4638-A37D-BDD622B14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4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1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EFBAC-327D-4705-ABC8-97AECC5A9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6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04813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00750" y="62579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>
                <a:solidFill>
                  <a:schemeClr val="tx2"/>
                </a:solidFill>
                <a:latin typeface="Arial" charset="0"/>
                <a:cs typeface="B Nazanin" pitchFamily="2" charset="-78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257925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200">
                <a:solidFill>
                  <a:schemeClr val="tx2"/>
                </a:solidFill>
                <a:latin typeface="Arial" charset="0"/>
                <a:cs typeface="B Nazanin" pitchFamily="2" charset="-7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D92A6-DA25-47B0-9B59-9D4502015CEA}" type="slidenum">
              <a:rPr lang="en-US">
                <a:solidFill>
                  <a:srgbClr val="1C1C3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pic>
        <p:nvPicPr>
          <p:cNvPr id="1032" name="Picture 10" descr="C:\Documents and Settings\basri\Desktop\BNPP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09575"/>
            <a:ext cx="13700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 txBox="1">
            <a:spLocks noChangeArrowheads="1"/>
          </p:cNvSpPr>
          <p:nvPr userDrawn="1"/>
        </p:nvSpPr>
        <p:spPr bwMode="auto">
          <a:xfrm>
            <a:off x="214313" y="62579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 rtl="0">
              <a:defRPr sz="1200">
                <a:solidFill>
                  <a:schemeClr val="tx2"/>
                </a:solidFill>
                <a:cs typeface="B Nazanin" pitchFamily="2" charset="-78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 smtClean="0">
                <a:solidFill>
                  <a:srgbClr val="1C1C34"/>
                </a:solidFill>
              </a:rPr>
              <a:t>Bushehr</a:t>
            </a:r>
            <a:r>
              <a:rPr lang="en-US" dirty="0" smtClean="0">
                <a:solidFill>
                  <a:srgbClr val="1C1C34"/>
                </a:solidFill>
              </a:rPr>
              <a:t> Nuclear Power Plant</a:t>
            </a:r>
            <a:endParaRPr lang="en-US" dirty="0">
              <a:solidFill>
                <a:srgbClr val="1C1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+mj-lt"/>
          <a:ea typeface="+mj-ea"/>
          <a:cs typeface="B Nazanin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5pPr>
      <a:lvl6pPr marL="4572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B Nazanin" pitchFamily="2" charset="-78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cs typeface="B Nazanin" pitchFamily="2" charset="-78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cs typeface="B Nazanin" pitchFamily="2" charset="-78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cs typeface="B Nazanin" pitchFamily="2" charset="-78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B Nazanin" pitchFamily="2" charset="-78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04813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00750" y="62579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>
                <a:solidFill>
                  <a:schemeClr val="tx2"/>
                </a:solidFill>
                <a:latin typeface="Arial" charset="0"/>
                <a:cs typeface="B Nazanin" pitchFamily="2" charset="-78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34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257925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200">
                <a:solidFill>
                  <a:schemeClr val="tx2"/>
                </a:solidFill>
                <a:latin typeface="Arial" charset="0"/>
                <a:cs typeface="B Nazanin" pitchFamily="2" charset="-7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D92A6-DA25-47B0-9B59-9D4502015CEA}" type="slidenum">
              <a:rPr lang="en-US">
                <a:solidFill>
                  <a:srgbClr val="1C1C3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1C1C34"/>
              </a:solidFill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9900"/>
              </a:solidFill>
            </a:endParaRPr>
          </a:p>
        </p:txBody>
      </p:sp>
      <p:pic>
        <p:nvPicPr>
          <p:cNvPr id="1032" name="Picture 10" descr="C:\Documents and Settings\basri\Desktop\BNPP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09575"/>
            <a:ext cx="13700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 txBox="1">
            <a:spLocks noChangeArrowheads="1"/>
          </p:cNvSpPr>
          <p:nvPr userDrawn="1"/>
        </p:nvSpPr>
        <p:spPr bwMode="auto">
          <a:xfrm>
            <a:off x="214313" y="62579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 rtl="0">
              <a:defRPr sz="1200">
                <a:solidFill>
                  <a:schemeClr val="tx2"/>
                </a:solidFill>
                <a:cs typeface="B Nazanin" pitchFamily="2" charset="-78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 smtClean="0">
                <a:solidFill>
                  <a:srgbClr val="1C1C34"/>
                </a:solidFill>
              </a:rPr>
              <a:t>Bushehr</a:t>
            </a:r>
            <a:r>
              <a:rPr lang="en-US" dirty="0" smtClean="0">
                <a:solidFill>
                  <a:srgbClr val="1C1C34"/>
                </a:solidFill>
              </a:rPr>
              <a:t> Nuclear Power Plant</a:t>
            </a:r>
            <a:endParaRPr lang="en-US" dirty="0">
              <a:solidFill>
                <a:srgbClr val="1C1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7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+mj-lt"/>
          <a:ea typeface="+mj-ea"/>
          <a:cs typeface="B Nazanin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3600">
          <a:solidFill>
            <a:srgbClr val="00004D"/>
          </a:solidFill>
          <a:latin typeface="Arial" pitchFamily="34" charset="0"/>
          <a:cs typeface="B Nazanin" pitchFamily="2" charset="-78"/>
        </a:defRPr>
      </a:lvl5pPr>
      <a:lvl6pPr marL="4572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B Nazanin" pitchFamily="2" charset="-78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cs typeface="B Nazanin" pitchFamily="2" charset="-78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cs typeface="B Nazanin" pitchFamily="2" charset="-78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cs typeface="B Nazanin" pitchFamily="2" charset="-78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B Nazanin" pitchFamily="2" charset="-78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12.04.2015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1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5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MS293_T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495425"/>
            <a:ext cx="7427913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52B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Symbol" pitchFamily="18" charset="2"/>
              <a:buNone/>
              <a:defRPr/>
            </a:pPr>
            <a:endParaRPr lang="en-GB" sz="2800" b="1" i="1">
              <a:solidFill>
                <a:srgbClr val="000000"/>
              </a:solidFill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95400"/>
            <a:ext cx="821848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68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12.04.2015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68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8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E653FF5-91F3-47A5-996F-71679FF6BEBF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611188" y="6092825"/>
            <a:ext cx="76327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Symbol" pitchFamily="18" charset="2"/>
              <a:buNone/>
              <a:defRPr/>
            </a:pPr>
            <a:r>
              <a:rPr lang="en-US" sz="4400" b="1">
                <a:solidFill>
                  <a:srgbClr val="003399"/>
                </a:solidFill>
              </a:rPr>
              <a:t>M o s c o w   C e n t r e</a:t>
            </a:r>
            <a:endParaRPr lang="ru-RU" sz="4400" b="1">
              <a:solidFill>
                <a:srgbClr val="003399"/>
              </a:solidFill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0" y="1219200"/>
            <a:ext cx="9144000" cy="5638800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Symbol" pitchFamily="18" charset="2"/>
              <a:buNone/>
              <a:defRPr/>
            </a:pPr>
            <a:endParaRPr lang="en-GB" sz="28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3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 3" pitchFamily="18" charset="2"/>
        <a:buChar char="Æ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¦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ð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ð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ð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ð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2BA"/>
        </a:buClr>
        <a:buSzPct val="75000"/>
        <a:buFont typeface="Wingdings" pitchFamily="2" charset="2"/>
        <a:buChar char="ð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45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 dirty="0" smtClean="0">
                <a:solidFill>
                  <a:srgbClr val="4D4D4D"/>
                </a:solidFill>
              </a:rPr>
              <a:t>Nuclear Power Production </a:t>
            </a:r>
            <a:r>
              <a:rPr lang="en-US" b="1" spc="600" dirty="0">
                <a:solidFill>
                  <a:srgbClr val="4D4D4D"/>
                </a:solidFill>
              </a:rPr>
              <a:t>and </a:t>
            </a:r>
            <a:r>
              <a:rPr lang="en-US" b="1" spc="600" dirty="0" smtClean="0">
                <a:solidFill>
                  <a:srgbClr val="4D4D4D"/>
                </a:solidFill>
              </a:rPr>
              <a:t>Development Company</a:t>
            </a:r>
            <a:endParaRPr lang="en-US" b="1" spc="600" dirty="0">
              <a:solidFill>
                <a:srgbClr val="4D4D4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4733836"/>
            <a:ext cx="73152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dirty="0" smtClean="0">
                <a:solidFill>
                  <a:srgbClr val="333333"/>
                </a:solidFill>
                <a:latin typeface="Wingdings 2" pitchFamily="18" charset="2"/>
                <a:cs typeface="B Mitra" pitchFamily="2" charset="-78"/>
              </a:rPr>
              <a:t>تجربه بهره‌برداری از اولین نيروگاه اتمي کشور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52049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2"/>
                </a:solidFill>
                <a:cs typeface="B Titr" pitchFamily="2" charset="-78"/>
              </a:rPr>
              <a:t>اردیبهشت ماه 1398</a:t>
            </a:r>
            <a:endParaRPr lang="en-US" dirty="0">
              <a:solidFill>
                <a:schemeClr val="tx2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18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5356" y="1369436"/>
            <a:ext cx="3507140" cy="23643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179" name="TextBox 6"/>
          <p:cNvSpPr txBox="1">
            <a:spLocks noChangeArrowheads="1"/>
          </p:cNvSpPr>
          <p:nvPr/>
        </p:nvSpPr>
        <p:spPr bwMode="auto">
          <a:xfrm>
            <a:off x="685800" y="391180"/>
            <a:ext cx="7146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fa-IR" altLang="en-US" sz="2800" b="1" dirty="0" smtClean="0">
                <a:solidFill>
                  <a:srgbClr val="000000"/>
                </a:solidFill>
                <a:latin typeface="Arial" pitchFamily="34" charset="0"/>
                <a:cs typeface="B Mitra" pitchFamily="2" charset="-78"/>
              </a:rPr>
              <a:t>عملیات بازرسی و بارگذاری سوخت در قلب راکتور</a:t>
            </a:r>
            <a:endParaRPr lang="en-US" altLang="en-US" sz="2800" b="1" dirty="0">
              <a:solidFill>
                <a:srgbClr val="000000"/>
              </a:solidFill>
              <a:latin typeface="Arial" pitchFamily="34" charset="0"/>
              <a:cs typeface="B Mitra" pitchFamily="2" charset="-78"/>
            </a:endParaRPr>
          </a:p>
        </p:txBody>
      </p:sp>
      <p:pic>
        <p:nvPicPr>
          <p:cNvPr id="5018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368300"/>
            <a:ext cx="12033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496" y="1391093"/>
            <a:ext cx="4065954" cy="2362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3753293"/>
            <a:ext cx="5029200" cy="266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Visit_salehi890804_ (3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1963" y="3810000"/>
            <a:ext cx="2366487" cy="158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-1999456" y="3429794"/>
            <a:ext cx="68580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D:\Принятые файлы\рябцева@bnpp.atomstroyexport.ru\афп_бор_д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5"/>
          <a:stretch>
            <a:fillRect/>
          </a:stretch>
        </p:blipFill>
        <p:spPr bwMode="auto">
          <a:xfrm>
            <a:off x="761999" y="1755775"/>
            <a:ext cx="7924801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90599" y="228600"/>
            <a:ext cx="7146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en-US" sz="2800" b="1" dirty="0">
                <a:solidFill>
                  <a:srgbClr val="000000"/>
                </a:solidFill>
                <a:latin typeface="Arial" pitchFamily="34" charset="0"/>
                <a:cs typeface="B Mitra" pitchFamily="2" charset="-78"/>
              </a:rPr>
              <a:t>ورود به مرحله </a:t>
            </a:r>
            <a:r>
              <a:rPr lang="en-US" altLang="en-US" sz="2800" b="1" dirty="0">
                <a:solidFill>
                  <a:srgbClr val="000000"/>
                </a:solidFill>
                <a:latin typeface="Arial" pitchFamily="34" charset="0"/>
                <a:cs typeface="B Mitra" pitchFamily="2" charset="-78"/>
              </a:rPr>
              <a:t>MCL </a:t>
            </a:r>
            <a:r>
              <a:rPr lang="fa-IR" altLang="en-US" sz="2800" b="1" dirty="0" smtClean="0">
                <a:solidFill>
                  <a:srgbClr val="000000"/>
                </a:solidFill>
                <a:latin typeface="Arial" pitchFamily="34" charset="0"/>
                <a:cs typeface="B Mitra" pitchFamily="2" charset="-78"/>
              </a:rPr>
              <a:t> و </a:t>
            </a:r>
            <a:r>
              <a:rPr lang="fa-IR" altLang="en-US" sz="2800" b="1" dirty="0">
                <a:solidFill>
                  <a:srgbClr val="000000"/>
                </a:solidFill>
                <a:latin typeface="Arial" pitchFamily="34" charset="0"/>
                <a:cs typeface="B Mitra" pitchFamily="2" charset="-78"/>
              </a:rPr>
              <a:t>بحراني </a:t>
            </a:r>
            <a:r>
              <a:rPr lang="fa-IR" altLang="en-US" sz="2800" b="1" dirty="0" smtClean="0">
                <a:solidFill>
                  <a:srgbClr val="000000"/>
                </a:solidFill>
                <a:latin typeface="Arial" pitchFamily="34" charset="0"/>
                <a:cs typeface="B Mitra" pitchFamily="2" charset="-78"/>
              </a:rPr>
              <a:t>شدن راكتور </a:t>
            </a:r>
            <a:endParaRPr lang="en-US" altLang="en-US" sz="2800" b="1" dirty="0">
              <a:solidFill>
                <a:srgbClr val="000000"/>
              </a:solidFill>
              <a:latin typeface="Arial" pitchFamily="34" charset="0"/>
              <a:cs typeface="B Mitra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1068" y="914400"/>
            <a:ext cx="356059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/>
            <a:r>
              <a:rPr lang="fa-IR" sz="3600" b="1" dirty="0">
                <a:solidFill>
                  <a:prstClr val="black"/>
                </a:solidFill>
                <a:ea typeface="Calibri"/>
                <a:cs typeface="B Mitra" pitchFamily="2" charset="-78"/>
              </a:rPr>
              <a:t>18 ارديبهشت 1390</a:t>
            </a:r>
            <a:endParaRPr lang="en-US" sz="3600" b="1" dirty="0">
              <a:solidFill>
                <a:prstClr val="black"/>
              </a:solidFill>
              <a:ea typeface="Calibri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09838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-1999456" y="3429794"/>
            <a:ext cx="68580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00356" y="1143000"/>
            <a:ext cx="4656049" cy="4862870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دور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دادن توربین: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در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ساعت 17:15 مورخ 90/6/1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توربین به دور نامی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خود 3000 دور بر دقیقه 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رسید.</a:t>
            </a: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algn="r" rtl="1" fontAlgn="ctr"/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prstClr val="black"/>
                </a:solidFill>
                <a:latin typeface="Calibri" panose="020F0502020204030204" pitchFamily="34" charset="0"/>
                <a:cs typeface="B Mitra" pitchFamily="2" charset="-78"/>
              </a:rPr>
              <a:t>اتصال نیروگاه به شبکه سراسری برق کشور:</a:t>
            </a: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 fontAlgn="ctr">
              <a:lnSpc>
                <a:spcPct val="200000"/>
              </a:lnSpc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cs typeface="B Mitra" pitchFamily="2" charset="-78"/>
              </a:rPr>
              <a:t>ساعت 23/28 </a:t>
            </a:r>
            <a:r>
              <a:rPr lang="fa-I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B Mitra" pitchFamily="2" charset="-78"/>
              </a:rPr>
              <a:t>دقيقه 12 شهریورماه 1390</a:t>
            </a:r>
          </a:p>
          <a:p>
            <a:pPr algn="ctr" rtl="1" fontAlgn="ctr"/>
            <a:endParaRPr lang="en-US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/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379228"/>
            <a:ext cx="6537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800" b="1" dirty="0" smtClean="0">
                <a:latin typeface="Wingdings 2" pitchFamily="18" charset="2"/>
                <a:cs typeface="B Mitra" pitchFamily="2" charset="-78"/>
              </a:rPr>
              <a:t>راه‌اندازي نیروگاه اتمی بوشهر- ادامه</a:t>
            </a:r>
            <a:endParaRPr lang="en-US" sz="2800" b="1" dirty="0">
              <a:latin typeface="Wingdings 2" pitchFamily="18" charset="2"/>
              <a:cs typeface="B Mitra" pitchFamily="2" charset="-78"/>
            </a:endParaRPr>
          </a:p>
        </p:txBody>
      </p:sp>
      <p:pic>
        <p:nvPicPr>
          <p:cNvPr id="11" name="Picture 10" descr="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2274" y="1054848"/>
            <a:ext cx="3325572" cy="217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3000rp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581400"/>
            <a:ext cx="3352799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591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16002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آغاز بهره‌برداری صنعتی از نیروگاه اتمی بوشهر و انتقال مسئولیتها به بهره‌بردار ایرانی:</a:t>
            </a:r>
            <a:br>
              <a:rPr lang="fa-IR" sz="2800" b="1" dirty="0" smtClean="0">
                <a:cs typeface="B Mitra" pitchFamily="2" charset="-78"/>
              </a:rPr>
            </a:br>
            <a:r>
              <a:rPr lang="fa-IR" sz="2800" b="1" dirty="0" smtClean="0">
                <a:cs typeface="B Mitra" pitchFamily="2" charset="-78"/>
              </a:rPr>
              <a:t/>
            </a:r>
            <a:br>
              <a:rPr lang="fa-IR" sz="2800" b="1" dirty="0" smtClean="0">
                <a:cs typeface="B Mitra" pitchFamily="2" charset="-78"/>
              </a:rPr>
            </a:br>
            <a:r>
              <a:rPr lang="fa-IR" sz="2400" b="1" dirty="0" smtClean="0">
                <a:cs typeface="B Mitra" pitchFamily="2" charset="-78"/>
              </a:rPr>
              <a:t>ساعت 24:00 </a:t>
            </a:r>
            <a:r>
              <a:rPr lang="fa-IR" sz="2400" b="1" dirty="0">
                <a:cs typeface="B Mitra" pitchFamily="2" charset="-78"/>
              </a:rPr>
              <a:t>بامداد دوم مهرماه </a:t>
            </a:r>
            <a:r>
              <a:rPr lang="fa-IR" sz="2400" b="1" dirty="0" smtClean="0">
                <a:cs typeface="B Mitra" pitchFamily="2" charset="-78"/>
              </a:rPr>
              <a:t>1392</a:t>
            </a:r>
            <a:endParaRPr lang="en-US" sz="3200" b="1" dirty="0">
              <a:cs typeface="B Mitra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62150"/>
            <a:ext cx="673608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36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619250" y="277813"/>
            <a:ext cx="6153150" cy="500062"/>
          </a:xfrm>
        </p:spPr>
        <p:txBody>
          <a:bodyPr/>
          <a:lstStyle/>
          <a:p>
            <a:pPr algn="ctr"/>
            <a:r>
              <a:rPr lang="fa-IR" altLang="en-US" sz="2800" b="1" dirty="0" smtClean="0">
                <a:solidFill>
                  <a:srgbClr val="00004D"/>
                </a:solidFill>
                <a:cs typeface="B Mitra" pitchFamily="2" charset="-78"/>
              </a:rPr>
              <a:t>بهره برداری از نیروگاه اتمی بوشهر</a:t>
            </a:r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1258888" y="1341438"/>
            <a:ext cx="7615237" cy="5014912"/>
          </a:xfrm>
        </p:spPr>
        <p:txBody>
          <a:bodyPr/>
          <a:lstStyle/>
          <a:p>
            <a:pPr algn="justLow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800" b="1" kern="1200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شرکت بهره‌برداری نیروگاه اتمی بوشهر:</a:t>
            </a:r>
          </a:p>
          <a:p>
            <a:pPr lvl="1" algn="justLow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400" b="1" kern="1200" dirty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اساسنامه شرکت بهره برداري نيروگاه اتمي بوشهر در </a:t>
            </a:r>
            <a:r>
              <a:rPr lang="fa-IR" sz="2400" b="1" kern="1200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تاريخ  1385/06/10 به </a:t>
            </a:r>
            <a:r>
              <a:rPr lang="fa-IR" sz="2400" b="1" kern="1200" dirty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تائيد هيات وزيران رسيده است. </a:t>
            </a:r>
            <a:endParaRPr lang="en-US" sz="2400" b="1" kern="1200" dirty="0">
              <a:solidFill>
                <a:srgbClr val="00004D"/>
              </a:solidFill>
              <a:latin typeface="+mj-lt"/>
              <a:ea typeface="+mj-ea"/>
              <a:cs typeface="B Mitra" pitchFamily="2" charset="-78"/>
            </a:endParaRPr>
          </a:p>
          <a:p>
            <a:pPr lvl="1" algn="justLow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400" b="1" kern="1200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صد درصد دولتی  </a:t>
            </a:r>
            <a:endParaRPr lang="en-US" sz="2400" b="1" kern="1200" dirty="0">
              <a:solidFill>
                <a:srgbClr val="00004D"/>
              </a:solidFill>
              <a:latin typeface="+mj-lt"/>
              <a:ea typeface="+mj-ea"/>
              <a:cs typeface="B Mitra" pitchFamily="2" charset="-78"/>
            </a:endParaRPr>
          </a:p>
          <a:p>
            <a:pPr lvl="1" algn="justLow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400" b="1" kern="1200" dirty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شرکت توليد و توسعه </a:t>
            </a:r>
            <a:r>
              <a:rPr lang="fa-IR" sz="2400" b="1" kern="1200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به عنوان مجمع </a:t>
            </a:r>
            <a:r>
              <a:rPr lang="fa-IR" sz="2400" b="1" kern="1200" dirty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عمومي شرکت بهره </a:t>
            </a:r>
            <a:r>
              <a:rPr lang="fa-IR" sz="2400" b="1" kern="1200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برداري</a:t>
            </a:r>
            <a:endParaRPr lang="en-US" sz="2400" b="1" kern="1200" dirty="0">
              <a:solidFill>
                <a:srgbClr val="00004D"/>
              </a:solidFill>
              <a:latin typeface="+mj-lt"/>
              <a:ea typeface="+mj-ea"/>
              <a:cs typeface="B Mitra" pitchFamily="2" charset="-78"/>
            </a:endParaRPr>
          </a:p>
          <a:p>
            <a:pPr marL="0" indent="0" algn="justLow">
              <a:lnSpc>
                <a:spcPct val="150000"/>
              </a:lnSpc>
              <a:buClr>
                <a:srgbClr val="00004D"/>
              </a:buClr>
              <a:buFont typeface="Wingdings" pitchFamily="2" charset="2"/>
              <a:buNone/>
              <a:defRPr/>
            </a:pPr>
            <a:endParaRPr lang="fa-IR" sz="2800" dirty="0" smtClean="0">
              <a:solidFill>
                <a:srgbClr val="17375E"/>
              </a:solidFill>
              <a:cs typeface="B Mitra" pitchFamily="2" charset="-78"/>
            </a:endParaRPr>
          </a:p>
        </p:txBody>
      </p:sp>
      <p:pic>
        <p:nvPicPr>
          <p:cNvPr id="53252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576263"/>
            <a:ext cx="639763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920404" y="710986"/>
            <a:ext cx="1056700" cy="246221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a-IR" sz="1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4D4D4D"/>
                </a:solidFill>
                <a:cs typeface="Zar" pitchFamily="2" charset="-78"/>
              </a:rPr>
              <a:t>نيروگاه اتمي بوشهر</a:t>
            </a:r>
          </a:p>
        </p:txBody>
      </p:sp>
      <p:pic>
        <p:nvPicPr>
          <p:cNvPr id="5325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104775"/>
            <a:ext cx="12033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3B050C-B535-4D8E-B2FE-0A4498F098F1}" type="slidenum">
              <a:rPr lang="en-US" smtClean="0">
                <a:solidFill>
                  <a:srgbClr val="1C1C34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1C1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fa-IR" sz="2800" b="1" dirty="0" smtClean="0">
                <a:cs typeface="B Mitra" pitchFamily="2" charset="-78"/>
              </a:rPr>
              <a:t>هرم الزامات در نیروگاه اتمی بوشهر</a:t>
            </a:r>
            <a:endParaRPr lang="en-US" sz="2800" b="1" dirty="0">
              <a:cs typeface="B Mitra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4540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042988" y="7938"/>
            <a:ext cx="6429375" cy="927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a-IR" sz="2800" b="1" kern="1200" dirty="0" smtClean="0">
                <a:solidFill>
                  <a:srgbClr val="00004D"/>
                </a:solidFill>
                <a:cs typeface="B Mitra" pitchFamily="2" charset="-78"/>
              </a:rPr>
              <a:t>برنامه پایش محیطی نیروگاه اتمی بوشهر</a:t>
            </a:r>
            <a:endParaRPr lang="fa-IR" sz="2800" b="1" kern="1200" dirty="0">
              <a:solidFill>
                <a:srgbClr val="00004D"/>
              </a:solidFill>
              <a:cs typeface="B Mitra" pitchFamily="2" charset="-78"/>
            </a:endParaRPr>
          </a:p>
        </p:txBody>
      </p:sp>
      <p:pic>
        <p:nvPicPr>
          <p:cNvPr id="76803" name="Picture 1" descr="C:\Documents and Settings\Administrator\Desktop\91-09-23 ارائه برای نشست کارشناسی\gama netwo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576263"/>
            <a:ext cx="639763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0404" y="710986"/>
            <a:ext cx="1056700" cy="246221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4D4D4D"/>
                </a:solidFill>
                <a:latin typeface="+mn-lt"/>
                <a:cs typeface="Zar" pitchFamily="2" charset="-78"/>
              </a:rPr>
              <a:t>نيروگاه اتمي بوشهر</a:t>
            </a:r>
          </a:p>
        </p:txBody>
      </p:sp>
      <p:pic>
        <p:nvPicPr>
          <p:cNvPr id="7680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104775"/>
            <a:ext cx="12033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/>
        </p:nvSpPr>
        <p:spPr>
          <a:xfrm>
            <a:off x="1447800" y="1083426"/>
            <a:ext cx="2209800" cy="3635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  <a:defRPr/>
            </a:pPr>
            <a:r>
              <a:rPr lang="fa-IR" sz="1200" b="1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شبکه بر خط (شعاع 30-50 کیلومتری)</a:t>
            </a:r>
            <a:endParaRPr lang="en-US" sz="1200" b="1" dirty="0">
              <a:solidFill>
                <a:srgbClr val="00004D"/>
              </a:solidFill>
              <a:latin typeface="+mj-lt"/>
              <a:ea typeface="+mj-ea"/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1249910"/>
            <a:ext cx="50292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fa-IR" sz="1600" b="1" dirty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پايش محيطي </a:t>
            </a:r>
            <a:r>
              <a:rPr lang="fa-IR" sz="1600" b="1" dirty="0" smtClean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راديولوژيك (شرایط عادی و اضطراری)</a:t>
            </a:r>
          </a:p>
          <a:p>
            <a:pPr marL="1200150" lvl="2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fa-IR" sz="1600" b="1" dirty="0" smtClean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داخل و خارج سایت</a:t>
            </a:r>
            <a:endParaRPr lang="fa-IR" sz="1600" b="1" dirty="0">
              <a:solidFill>
                <a:srgbClr val="00004D"/>
              </a:solidFill>
              <a:latin typeface="Arial"/>
              <a:ea typeface="+mj-ea"/>
              <a:cs typeface="B Mitra" pitchFamily="2" charset="-78"/>
            </a:endParaRPr>
          </a:p>
          <a:p>
            <a:pPr marL="742950" lvl="1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fa-IR" sz="1600" b="1" dirty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پايش محيطي غيرراديولوژيك</a:t>
            </a:r>
            <a:endParaRPr lang="en-US" sz="1600" b="1" dirty="0">
              <a:solidFill>
                <a:srgbClr val="00004D"/>
              </a:solidFill>
              <a:latin typeface="Arial"/>
              <a:ea typeface="+mj-ea"/>
              <a:cs typeface="B Mitra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2518082"/>
            <a:ext cx="39624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fa-IR" sz="1600" b="1" dirty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شبكه‌هاي پايش برخط پرتوي اصلي</a:t>
            </a:r>
          </a:p>
          <a:p>
            <a:pPr marL="342900" lvl="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>
                  <a:lumMod val="75000"/>
                </a:srgbClr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fa-IR" sz="1600" b="1" dirty="0" smtClean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شبكه‌ي </a:t>
            </a:r>
            <a:r>
              <a:rPr lang="fa-IR" sz="1600" b="1" dirty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پايش برخط پرتوي </a:t>
            </a:r>
            <a:r>
              <a:rPr lang="fa-IR" sz="1600" b="1" dirty="0" smtClean="0">
                <a:solidFill>
                  <a:srgbClr val="00004D"/>
                </a:solidFill>
                <a:latin typeface="Arial"/>
                <a:ea typeface="+mj-ea"/>
                <a:cs typeface="B Mitra" pitchFamily="2" charset="-78"/>
              </a:rPr>
              <a:t>پشتيبان</a:t>
            </a:r>
            <a:endParaRPr lang="fa-IR" sz="1600" b="1" dirty="0">
              <a:solidFill>
                <a:srgbClr val="00004D"/>
              </a:solidFill>
              <a:latin typeface="Arial"/>
              <a:ea typeface="+mj-ea"/>
              <a:cs typeface="B Mitra" pitchFamily="2" charset="-78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3930157"/>
            <a:ext cx="3871912" cy="269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81088" y="3656474"/>
            <a:ext cx="45577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100" b="1" dirty="0">
                <a:solidFill>
                  <a:srgbClr val="00004D"/>
                </a:solidFill>
                <a:cs typeface="B Mitra" pitchFamily="2" charset="-78"/>
              </a:rPr>
              <a:t>شبكه‌ي پايش برخط پرتوي </a:t>
            </a:r>
            <a:r>
              <a:rPr lang="fa-IR" sz="1100" b="1" dirty="0" smtClean="0">
                <a:solidFill>
                  <a:srgbClr val="00004D"/>
                </a:solidFill>
                <a:cs typeface="B Mitra" pitchFamily="2" charset="-78"/>
              </a:rPr>
              <a:t>اصلي (</a:t>
            </a:r>
            <a:r>
              <a:rPr lang="fa-IR" sz="1100" dirty="0" smtClean="0">
                <a:solidFill>
                  <a:srgbClr val="00004D"/>
                </a:solidFill>
                <a:cs typeface="B Mitra" pitchFamily="2" charset="-78"/>
              </a:rPr>
              <a:t>ايستگاه هواشناسي، پروب </a:t>
            </a:r>
            <a:r>
              <a:rPr lang="fa-IR" sz="1100" dirty="0">
                <a:solidFill>
                  <a:srgbClr val="00004D"/>
                </a:solidFill>
                <a:cs typeface="B Mitra" pitchFamily="2" charset="-78"/>
              </a:rPr>
              <a:t>اندازه‌گيري توان دز </a:t>
            </a:r>
            <a:r>
              <a:rPr lang="fa-IR" sz="1100" dirty="0" smtClean="0">
                <a:solidFill>
                  <a:srgbClr val="00004D"/>
                </a:solidFill>
                <a:cs typeface="B Mitra" pitchFamily="2" charset="-78"/>
              </a:rPr>
              <a:t>گاما)</a:t>
            </a:r>
            <a:endParaRPr lang="en-US" sz="1100" dirty="0">
              <a:cs typeface="B Mitra" pitchFamily="2" charset="-78"/>
            </a:endParaRPr>
          </a:p>
        </p:txBody>
      </p:sp>
      <p:pic>
        <p:nvPicPr>
          <p:cNvPr id="3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7487958" y="4952388"/>
            <a:ext cx="1706754" cy="1913633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3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8" cstate="print"/>
          <a:stretch>
            <a:fillRect/>
          </a:stretch>
        </p:blipFill>
        <p:spPr>
          <a:xfrm>
            <a:off x="5381098" y="4984134"/>
            <a:ext cx="1698191" cy="1873866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34" name="Text Placeholder 7"/>
          <p:cNvSpPr txBox="1">
            <a:spLocks/>
          </p:cNvSpPr>
          <p:nvPr/>
        </p:nvSpPr>
        <p:spPr>
          <a:xfrm>
            <a:off x="7493000" y="4724400"/>
            <a:ext cx="1651000" cy="3635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a-IR" sz="1100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دستگاه اندازه گيري برخط يد </a:t>
            </a:r>
            <a:endParaRPr lang="en-US" sz="1100" dirty="0">
              <a:solidFill>
                <a:srgbClr val="00004D"/>
              </a:solidFill>
              <a:latin typeface="+mj-lt"/>
              <a:ea typeface="+mj-ea"/>
              <a:cs typeface="B Mitra" pitchFamily="2" charset="-78"/>
            </a:endParaRPr>
          </a:p>
        </p:txBody>
      </p:sp>
      <p:pic>
        <p:nvPicPr>
          <p:cNvPr id="36" name="Content Placeholder 7" descr="untitled.JPG"/>
          <p:cNvPicPr>
            <a:picLocks noChangeAspect="1"/>
          </p:cNvPicPr>
          <p:nvPr/>
        </p:nvPicPr>
        <p:blipFill>
          <a:blip r:embed="rId9" cstate="print">
            <a:lum bright="10000" contrast="-10000"/>
          </a:blip>
          <a:stretch>
            <a:fillRect/>
          </a:stretch>
        </p:blipFill>
        <p:spPr>
          <a:xfrm>
            <a:off x="5995737" y="3192839"/>
            <a:ext cx="2005263" cy="1791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Rectangle 36"/>
          <p:cNvSpPr/>
          <p:nvPr/>
        </p:nvSpPr>
        <p:spPr>
          <a:xfrm>
            <a:off x="6638584" y="3200400"/>
            <a:ext cx="8771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a-IR" sz="1100" b="1" dirty="0">
                <a:solidFill>
                  <a:srgbClr val="00004D"/>
                </a:solidFill>
                <a:cs typeface="B Mitra" pitchFamily="2" charset="-78"/>
              </a:rPr>
              <a:t>شماي ايستگاه</a:t>
            </a:r>
            <a:endParaRPr lang="en-US" sz="1100" b="1" dirty="0">
              <a:solidFill>
                <a:srgbClr val="00004D"/>
              </a:solidFill>
              <a:cs typeface="B Mitra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8345" y="4724400"/>
            <a:ext cx="14991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a-IR" sz="1100" dirty="0">
                <a:solidFill>
                  <a:srgbClr val="00004D"/>
                </a:solidFill>
                <a:cs typeface="B Mitra" pitchFamily="2" charset="-78"/>
              </a:rPr>
              <a:t>دستگاه اندازه گيري برخط ايروسل</a:t>
            </a:r>
            <a:endParaRPr lang="en-US" sz="1100" dirty="0">
              <a:solidFill>
                <a:srgbClr val="00004D"/>
              </a:solidFill>
              <a:cs typeface="B Mitra" pitchFamily="2" charset="-7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144" y="5050974"/>
            <a:ext cx="112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 smtClean="0">
                <a:solidFill>
                  <a:srgbClr val="4D4D4D"/>
                </a:solidFill>
                <a:latin typeface="Calibri" panose="020F0502020204030204" pitchFamily="34" charset="0"/>
              </a:rPr>
              <a:t>Bushehr Nuclear Power Plant Company</a:t>
            </a:r>
            <a:endParaRPr lang="en-US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912"/>
            <a:ext cx="9159240" cy="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8372"/>
            <a:ext cx="1202614" cy="469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6800" y="1114864"/>
            <a:ext cx="8077200" cy="50783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توليد ایمن و مطمئن برق : بالغ بر 35000 میلیون کیلووات ساعت</a:t>
            </a:r>
          </a:p>
          <a:p>
            <a:pPr marL="342900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كاهش آلايندگي زيست‌ محيطي</a:t>
            </a:r>
          </a:p>
          <a:p>
            <a:pPr marL="342900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ورود تكنولوژي جديد و ارتقاي صنايع داخلي:</a:t>
            </a:r>
          </a:p>
          <a:p>
            <a:pPr marL="800100" lvl="1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بهره برداري مستقل</a:t>
            </a:r>
          </a:p>
          <a:p>
            <a:pPr marL="800100" lvl="1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اجراي سه دوره تعميرات و تعويض سوخت</a:t>
            </a:r>
          </a:p>
          <a:p>
            <a:pPr marL="800100" lvl="1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سازمان پشتيباني فني داخلي</a:t>
            </a:r>
          </a:p>
          <a:p>
            <a:pPr marL="342900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ارتقاي استانداردهاي ملي در حوزه نيروگاههاي اتمي</a:t>
            </a:r>
          </a:p>
          <a:p>
            <a:pPr marL="342900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تربيت نيروي انساني متخصص در زمينه نيروگاه‌هاي هسته‌اي</a:t>
            </a:r>
          </a:p>
          <a:p>
            <a:pPr marL="342900" indent="-342900" algn="just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schemeClr val="tx2">
                    <a:lumMod val="75000"/>
                  </a:schemeClr>
                </a:solidFill>
                <a:cs typeface="B Mitra" pitchFamily="2" charset="-78"/>
              </a:rPr>
              <a:t>همكاري‌هاي بين‌المللي و ارتقاء توانمندي داخلي</a:t>
            </a:r>
            <a:endParaRPr lang="fa-IR" b="1" dirty="0">
              <a:solidFill>
                <a:schemeClr val="tx2">
                  <a:lumMod val="75000"/>
                </a:schemeClr>
              </a:solidFill>
              <a:cs typeface="B Mitra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2800" b="1" dirty="0" smtClean="0">
                <a:cs typeface="B Mitra" pitchFamily="2" charset="-78"/>
              </a:rPr>
              <a:t>دستاوردها</a:t>
            </a:r>
            <a:endParaRPr lang="en-US" sz="2800" b="1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67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fa-IR" sz="2800" b="1" dirty="0" smtClean="0">
                <a:cs typeface="B Mitra" pitchFamily="2" charset="-78"/>
              </a:rPr>
              <a:t>ارتباطات بین المللی نیروگاه اتمی بوشهر</a:t>
            </a:r>
            <a:endParaRPr lang="en-US" sz="2800" b="1" dirty="0">
              <a:cs typeface="B Mitra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438576"/>
              </p:ext>
            </p:extLst>
          </p:nvPr>
        </p:nvGraphicFramePr>
        <p:xfrm>
          <a:off x="2514600" y="1219200"/>
          <a:ext cx="4724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038600" y="37598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  <a:buClr>
                <a:schemeClr val="tx2">
                  <a:lumMod val="50000"/>
                </a:schemeClr>
              </a:buClr>
              <a:defRPr/>
            </a:pPr>
            <a:r>
              <a:rPr lang="fa-IR" sz="1400" b="1" dirty="0" smtClean="0">
                <a:solidFill>
                  <a:srgbClr val="00004D"/>
                </a:solidFill>
                <a:cs typeface="B Mitra" pitchFamily="2" charset="-78"/>
              </a:rPr>
              <a:t>خدمات: </a:t>
            </a:r>
          </a:p>
          <a:p>
            <a:pPr marL="285750" indent="-285750" algn="r" rtl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fa-IR" sz="1400" dirty="0" smtClean="0">
                <a:solidFill>
                  <a:srgbClr val="00004D"/>
                </a:solidFill>
                <a:cs typeface="B Mitra" pitchFamily="2" charset="-78"/>
              </a:rPr>
              <a:t>ارزيابي های همتایی ایمنی و بهره برداری؛</a:t>
            </a:r>
            <a:endParaRPr lang="fa-IR" sz="1400" dirty="0">
              <a:solidFill>
                <a:srgbClr val="00004D"/>
              </a:solidFill>
              <a:cs typeface="B Mitra" pitchFamily="2" charset="-78"/>
            </a:endParaRPr>
          </a:p>
          <a:p>
            <a:pPr marL="285750" indent="-285750" algn="r" rtl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fa-IR" sz="1400" dirty="0">
                <a:solidFill>
                  <a:srgbClr val="00004D"/>
                </a:solidFill>
                <a:cs typeface="B Mitra" pitchFamily="2" charset="-78"/>
              </a:rPr>
              <a:t>برگزاري کارگاه هاي آموزشي، سمينارها؛</a:t>
            </a:r>
          </a:p>
          <a:p>
            <a:pPr marL="285750" indent="-285750" algn="r" rtl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fa-IR" sz="1400" dirty="0">
                <a:solidFill>
                  <a:srgbClr val="00004D"/>
                </a:solidFill>
                <a:cs typeface="B Mitra" pitchFamily="2" charset="-78"/>
              </a:rPr>
              <a:t>تبادل تجارب با ساير نيروگاه؛</a:t>
            </a:r>
          </a:p>
          <a:p>
            <a:pPr marL="285750" indent="-285750" algn="r" rtl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fa-IR" sz="1400" dirty="0" smtClean="0">
                <a:solidFill>
                  <a:srgbClr val="00004D"/>
                </a:solidFill>
                <a:cs typeface="B Mitra" pitchFamily="2" charset="-78"/>
              </a:rPr>
              <a:t>خدمات پشتيباني </a:t>
            </a:r>
            <a:r>
              <a:rPr lang="fa-IR" sz="1400" dirty="0">
                <a:solidFill>
                  <a:srgbClr val="00004D"/>
                </a:solidFill>
                <a:cs typeface="B Mitra" pitchFamily="2" charset="-78"/>
              </a:rPr>
              <a:t>فني، </a:t>
            </a:r>
            <a:r>
              <a:rPr lang="fa-IR" sz="1400" dirty="0" smtClean="0">
                <a:solidFill>
                  <a:srgbClr val="00004D"/>
                </a:solidFill>
                <a:cs typeface="B Mitra" pitchFamily="2" charset="-78"/>
              </a:rPr>
              <a:t>بهبود در شاخص </a:t>
            </a:r>
            <a:r>
              <a:rPr lang="fa-IR" sz="1400" dirty="0">
                <a:solidFill>
                  <a:srgbClr val="00004D"/>
                </a:solidFill>
                <a:cs typeface="B Mitra" pitchFamily="2" charset="-78"/>
              </a:rPr>
              <a:t>هاي </a:t>
            </a:r>
            <a:r>
              <a:rPr lang="fa-IR" sz="1400" dirty="0" smtClean="0">
                <a:solidFill>
                  <a:srgbClr val="00004D"/>
                </a:solidFill>
                <a:cs typeface="B Mitra" pitchFamily="2" charset="-78"/>
              </a:rPr>
              <a:t>عملکردي، بازديدهای موضوعی </a:t>
            </a:r>
            <a:r>
              <a:rPr lang="fa-IR" sz="1400" dirty="0">
                <a:solidFill>
                  <a:srgbClr val="00004D"/>
                </a:solidFill>
                <a:cs typeface="B Mitra" pitchFamily="2" charset="-78"/>
              </a:rPr>
              <a:t>از </a:t>
            </a:r>
            <a:r>
              <a:rPr lang="fa-IR" sz="1400" dirty="0" smtClean="0">
                <a:solidFill>
                  <a:srgbClr val="00004D"/>
                </a:solidFill>
                <a:cs typeface="B Mitra" pitchFamily="2" charset="-78"/>
              </a:rPr>
              <a:t>سایرنيروگاه های اتمی عضو؛</a:t>
            </a:r>
            <a:endParaRPr lang="en-US" sz="1400" dirty="0">
              <a:solidFill>
                <a:srgbClr val="00004D"/>
              </a:solidFill>
              <a:cs typeface="B Mitra" pitchFamily="2" charset="-7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885112" cy="981075"/>
          </a:xfrm>
        </p:spPr>
        <p:txBody>
          <a:bodyPr>
            <a:normAutofit/>
          </a:bodyPr>
          <a:lstStyle/>
          <a:p>
            <a:r>
              <a:rPr lang="fa-IR" altLang="en-US" sz="2800" b="1" dirty="0" smtClean="0">
                <a:cs typeface="B Mitra" pitchFamily="2" charset="-78"/>
              </a:rPr>
              <a:t>ارزيابي همتايي وانو</a:t>
            </a:r>
            <a:endParaRPr lang="en-US" altLang="en-US" sz="2800" b="1" dirty="0" smtClean="0"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189" y="1125538"/>
            <a:ext cx="8024812" cy="5351462"/>
          </a:xfrm>
        </p:spPr>
        <p:txBody>
          <a:bodyPr>
            <a:normAutofit fontScale="77500" lnSpcReduction="20000"/>
          </a:bodyPr>
          <a:lstStyle/>
          <a:p>
            <a:pPr algn="r" rtl="1">
              <a:buFont typeface="Wingdings" pitchFamily="2" charset="2"/>
              <a:buChar char="§"/>
              <a:defRPr/>
            </a:pPr>
            <a:r>
              <a:rPr lang="fa-IR" sz="2500" dirty="0">
                <a:cs typeface="B Mitra" pitchFamily="2" charset="-78"/>
              </a:rPr>
              <a:t>ارزیابی همتایی </a:t>
            </a:r>
            <a:r>
              <a:rPr lang="en-US" sz="2500" dirty="0">
                <a:cs typeface="B Mitra" pitchFamily="2" charset="-78"/>
              </a:rPr>
              <a:t>PEER REVIEW</a:t>
            </a:r>
            <a:r>
              <a:rPr lang="fa-IR" sz="2500" dirty="0">
                <a:cs typeface="B Mitra" pitchFamily="2" charset="-78"/>
              </a:rPr>
              <a:t>: ارزیابی در تطابق با عالی ترین استانداردهای صنعت هسته ای مندرج در سند </a:t>
            </a:r>
            <a:r>
              <a:rPr lang="en-US" sz="2500" dirty="0">
                <a:cs typeface="B Mitra" pitchFamily="2" charset="-78"/>
              </a:rPr>
              <a:t>PO&amp;C</a:t>
            </a:r>
          </a:p>
          <a:p>
            <a:pPr algn="r" rtl="1">
              <a:buFont typeface="Wingdings" pitchFamily="2" charset="2"/>
              <a:buChar char="§"/>
              <a:defRPr/>
            </a:pPr>
            <a:r>
              <a:rPr lang="fa-IR" sz="2500" dirty="0">
                <a:cs typeface="B Mitra" pitchFamily="2" charset="-78"/>
              </a:rPr>
              <a:t>هر 4 سال </a:t>
            </a:r>
            <a:r>
              <a:rPr lang="fa-IR" sz="2500" dirty="0" smtClean="0">
                <a:cs typeface="B Mitra" pitchFamily="2" charset="-78"/>
              </a:rPr>
              <a:t>یکبار</a:t>
            </a:r>
          </a:p>
          <a:p>
            <a:pPr algn="r" rtl="1">
              <a:buFont typeface="Wingdings" pitchFamily="2" charset="2"/>
              <a:buChar char="§"/>
              <a:defRPr/>
            </a:pPr>
            <a:r>
              <a:rPr lang="fa-IR" sz="2500" dirty="0" smtClean="0">
                <a:cs typeface="B Mitra" pitchFamily="2" charset="-78"/>
              </a:rPr>
              <a:t>اجراي دو مرحله ارزيابي در سالهاي 90 و 94 در نيروگاه اتمي بوشهر و يك مرحله ارزيابي همتايي در سال 94 در شركت توليد وتوسعه انرزي اتمي ايران</a:t>
            </a:r>
            <a:endParaRPr lang="fa-IR" sz="2500" dirty="0">
              <a:cs typeface="B Mitra" pitchFamily="2" charset="-78"/>
            </a:endParaRPr>
          </a:p>
          <a:p>
            <a:pPr algn="r" rtl="1">
              <a:buFont typeface="Wingdings" pitchFamily="2" charset="2"/>
              <a:buChar char="§"/>
              <a:defRPr/>
            </a:pPr>
            <a:r>
              <a:rPr lang="fa-IR" sz="2500" dirty="0" smtClean="0">
                <a:cs typeface="B Mitra" pitchFamily="2" charset="-78"/>
              </a:rPr>
              <a:t>تيم </a:t>
            </a:r>
            <a:r>
              <a:rPr lang="fa-IR" sz="2500" dirty="0">
                <a:cs typeface="B Mitra" pitchFamily="2" charset="-78"/>
              </a:rPr>
              <a:t>ارزيابي متشکل از </a:t>
            </a:r>
            <a:r>
              <a:rPr lang="fa-IR" sz="2500" dirty="0" smtClean="0">
                <a:cs typeface="B Mitra" pitchFamily="2" charset="-78"/>
              </a:rPr>
              <a:t>15الي 20 </a:t>
            </a:r>
            <a:r>
              <a:rPr lang="fa-IR" sz="2500" dirty="0">
                <a:cs typeface="B Mitra" pitchFamily="2" charset="-78"/>
              </a:rPr>
              <a:t>ارزياب </a:t>
            </a:r>
            <a:r>
              <a:rPr lang="fa-IR" sz="2500" dirty="0" smtClean="0">
                <a:cs typeface="B Mitra" pitchFamily="2" charset="-78"/>
              </a:rPr>
              <a:t>از کشورهاي مختلف جهان در 10 </a:t>
            </a:r>
            <a:r>
              <a:rPr lang="fa-IR" sz="2500" dirty="0">
                <a:cs typeface="B Mitra" pitchFamily="2" charset="-78"/>
              </a:rPr>
              <a:t>حوزه ارزيابي</a:t>
            </a:r>
          </a:p>
          <a:p>
            <a:pPr algn="r" rtl="1">
              <a:buFont typeface="Wingdings" pitchFamily="2" charset="2"/>
              <a:buChar char="§"/>
              <a:defRPr/>
            </a:pPr>
            <a:r>
              <a:rPr lang="fa-IR" sz="2500" dirty="0">
                <a:cs typeface="B Mitra" pitchFamily="2" charset="-78"/>
              </a:rPr>
              <a:t>شرایط اولیه: </a:t>
            </a:r>
          </a:p>
          <a:p>
            <a:pPr lvl="1" algn="r" rtl="1">
              <a:buFont typeface="Wingdings" pitchFamily="2" charset="2"/>
              <a:buChar char="§"/>
            </a:pPr>
            <a:r>
              <a:rPr lang="fa-IR" sz="2000" dirty="0" smtClean="0">
                <a:solidFill>
                  <a:srgbClr val="0070C0"/>
                </a:solidFill>
                <a:cs typeface="B Mitra" pitchFamily="2" charset="-78"/>
              </a:rPr>
              <a:t>مرحله </a:t>
            </a:r>
            <a:r>
              <a:rPr lang="fa-IR" sz="2000" dirty="0">
                <a:solidFill>
                  <a:srgbClr val="0070C0"/>
                </a:solidFill>
                <a:cs typeface="B Mitra" pitchFamily="2" charset="-78"/>
              </a:rPr>
              <a:t>راه اندازی </a:t>
            </a:r>
            <a:endParaRPr lang="fa-IR" sz="2000" dirty="0" smtClean="0">
              <a:solidFill>
                <a:srgbClr val="0070C0"/>
              </a:solidFill>
              <a:cs typeface="B Mitra" pitchFamily="2" charset="-78"/>
            </a:endParaRPr>
          </a:p>
          <a:p>
            <a:pPr lvl="1" algn="r" rtl="1">
              <a:buFont typeface="Wingdings" pitchFamily="2" charset="2"/>
              <a:buChar char="§"/>
            </a:pPr>
            <a:r>
              <a:rPr lang="fa-IR" sz="2000" dirty="0" smtClean="0">
                <a:solidFill>
                  <a:srgbClr val="0070C0"/>
                </a:solidFill>
                <a:cs typeface="B Mitra" pitchFamily="2" charset="-78"/>
              </a:rPr>
              <a:t>کسب آمادگی از1/5سال </a:t>
            </a:r>
            <a:r>
              <a:rPr lang="fa-IR" sz="2000" dirty="0">
                <a:solidFill>
                  <a:srgbClr val="0070C0"/>
                </a:solidFill>
                <a:cs typeface="B Mitra" pitchFamily="2" charset="-78"/>
              </a:rPr>
              <a:t>قبل از برگزاری </a:t>
            </a:r>
            <a:r>
              <a:rPr lang="fa-IR" sz="2000" dirty="0" smtClean="0">
                <a:solidFill>
                  <a:srgbClr val="0070C0"/>
                </a:solidFill>
                <a:cs typeface="B Mitra" pitchFamily="2" charset="-78"/>
              </a:rPr>
              <a:t>و </a:t>
            </a:r>
            <a:r>
              <a:rPr lang="fa-IR" sz="2000" dirty="0">
                <a:solidFill>
                  <a:srgbClr val="0070C0"/>
                </a:solidFill>
                <a:cs typeface="B Mitra" pitchFamily="2" charset="-78"/>
              </a:rPr>
              <a:t>اجرای دو مرحله خود </a:t>
            </a:r>
            <a:r>
              <a:rPr lang="fa-IR" sz="2000" dirty="0" smtClean="0">
                <a:solidFill>
                  <a:srgbClr val="0070C0"/>
                </a:solidFill>
                <a:cs typeface="B Mitra" pitchFamily="2" charset="-78"/>
              </a:rPr>
              <a:t>ارزیابی</a:t>
            </a:r>
            <a:endParaRPr lang="fa-IR" sz="2000" dirty="0">
              <a:solidFill>
                <a:srgbClr val="0070C0"/>
              </a:solidFill>
              <a:cs typeface="B Mitra" pitchFamily="2" charset="-78"/>
            </a:endParaRPr>
          </a:p>
          <a:p>
            <a:pPr lvl="1" algn="r" rtl="1">
              <a:buFont typeface="Wingdings" pitchFamily="2" charset="2"/>
              <a:buChar char="§"/>
            </a:pPr>
            <a:r>
              <a:rPr lang="fa-IR" sz="2000" dirty="0" smtClean="0">
                <a:solidFill>
                  <a:srgbClr val="0070C0"/>
                </a:solidFill>
                <a:cs typeface="B Mitra" pitchFamily="2" charset="-78"/>
              </a:rPr>
              <a:t>تهیه </a:t>
            </a:r>
            <a:r>
              <a:rPr lang="fa-IR" sz="2000" dirty="0">
                <a:solidFill>
                  <a:srgbClr val="0070C0"/>
                </a:solidFill>
                <a:cs typeface="B Mitra" pitchFamily="2" charset="-78"/>
              </a:rPr>
              <a:t>برنامه اقدامات اصلاحی و رفع نواقص بر اساس نتایج خود ارزیابی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sz="2500" dirty="0" smtClean="0">
                <a:cs typeface="B Mitra" pitchFamily="2" charset="-78"/>
              </a:rPr>
              <a:t>حوزه </a:t>
            </a:r>
            <a:r>
              <a:rPr lang="fa-IR" sz="2500" dirty="0">
                <a:cs typeface="B Mitra" pitchFamily="2" charset="-78"/>
              </a:rPr>
              <a:t>های مورد ارزیابی:</a:t>
            </a: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مديريت و سازماندهي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بهره‌برداري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نگهداري و تعميرات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فني و مهندسي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تجارب بهره برداري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ايمني پرتويي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شيمي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آموزش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ايمني آتش‌نشاني</a:t>
            </a: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marL="571500" lvl="1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100" dirty="0">
                <a:solidFill>
                  <a:srgbClr val="0070C0"/>
                </a:solidFill>
                <a:cs typeface="B Mitra" pitchFamily="2" charset="-78"/>
              </a:rPr>
              <a:t>آمادگي شرايط </a:t>
            </a:r>
            <a:r>
              <a:rPr lang="fa-IR" sz="2100" dirty="0" smtClean="0">
                <a:solidFill>
                  <a:srgbClr val="0070C0"/>
                </a:solidFill>
                <a:cs typeface="B Mitra" pitchFamily="2" charset="-78"/>
              </a:rPr>
              <a:t>اضطراري</a:t>
            </a:r>
          </a:p>
          <a:p>
            <a:pPr marL="171450" indent="-457200" algn="r" rtl="1" fontAlgn="ctr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600" dirty="0">
                <a:cs typeface="B Mitra" pitchFamily="2" charset="-78"/>
              </a:rPr>
              <a:t>تدوین برنامه اقدامات اصلاحی با </a:t>
            </a:r>
            <a:r>
              <a:rPr lang="fa-IR" sz="2600" b="1" dirty="0">
                <a:solidFill>
                  <a:srgbClr val="FF0000"/>
                </a:solidFill>
                <a:cs typeface="B Mitra" pitchFamily="2" charset="-78"/>
              </a:rPr>
              <a:t>163 </a:t>
            </a:r>
            <a:r>
              <a:rPr lang="fa-IR" sz="2600" b="1" dirty="0" smtClean="0">
                <a:solidFill>
                  <a:srgbClr val="FF0000"/>
                </a:solidFill>
                <a:cs typeface="B Mitra" pitchFamily="2" charset="-78"/>
              </a:rPr>
              <a:t>و  310 </a:t>
            </a:r>
            <a:r>
              <a:rPr lang="fa-IR" sz="2600" dirty="0" smtClean="0">
                <a:cs typeface="B Mitra" pitchFamily="2" charset="-78"/>
              </a:rPr>
              <a:t>برنامه </a:t>
            </a:r>
            <a:r>
              <a:rPr lang="fa-IR" sz="2600" dirty="0">
                <a:cs typeface="B Mitra" pitchFamily="2" charset="-78"/>
              </a:rPr>
              <a:t>اقدام</a:t>
            </a:r>
          </a:p>
          <a:p>
            <a:pPr marL="0" indent="0" algn="r" rtl="1" fontAlgn="ctr">
              <a:spcBef>
                <a:spcPts val="0"/>
              </a:spcBef>
              <a:buNone/>
            </a:pPr>
            <a:endParaRPr lang="fa-IR" sz="2500" dirty="0" smtClean="0">
              <a:solidFill>
                <a:srgbClr val="0070C0"/>
              </a:solidFill>
              <a:cs typeface="B Mitra" pitchFamily="2" charset="-78"/>
            </a:endParaRPr>
          </a:p>
          <a:p>
            <a:pPr marL="114300" lvl="1" indent="0" algn="r" rtl="1" fontAlgn="ctr">
              <a:spcBef>
                <a:spcPts val="0"/>
              </a:spcBef>
              <a:buNone/>
            </a:pPr>
            <a:endParaRPr lang="en-US" sz="2100" dirty="0">
              <a:solidFill>
                <a:srgbClr val="0070C0"/>
              </a:solidFill>
              <a:cs typeface="B Mitra" pitchFamily="2" charset="-78"/>
            </a:endParaRPr>
          </a:p>
          <a:p>
            <a:pPr algn="just" rtl="1">
              <a:buFont typeface="Wingdings" panose="05000000000000000000" pitchFamily="2" charset="2"/>
              <a:buChar char="§"/>
              <a:defRPr/>
            </a:pPr>
            <a:endParaRPr lang="en-US" sz="2000" b="1" dirty="0">
              <a:solidFill>
                <a:srgbClr val="00004D"/>
              </a:solidFill>
              <a:latin typeface="+mj-lt"/>
              <a:ea typeface="+mj-ea"/>
              <a:cs typeface="B Mitra" pitchFamily="2" charset="-78"/>
            </a:endParaRPr>
          </a:p>
        </p:txBody>
      </p:sp>
      <p:pic>
        <p:nvPicPr>
          <p:cNvPr id="110595" name="Picture 4" descr="IMG_62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3041649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39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83820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cs typeface="B Mitra" pitchFamily="2" charset="-78"/>
              </a:rPr>
              <a:t> نيروگاه اتمي بوشهر- وضعيت جاري</a:t>
            </a:r>
            <a:endParaRPr lang="en-US" sz="4000" b="1" dirty="0">
              <a:cs typeface="B Mitra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dirty="0" smtClean="0">
                <a:cs typeface="B Mitra" pitchFamily="2" charset="-78"/>
              </a:rPr>
              <a:t>شهريورماه 92: آغاز بهره برداري تجاري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dirty="0" smtClean="0">
                <a:cs typeface="B Mitra" pitchFamily="2" charset="-78"/>
              </a:rPr>
              <a:t>بهره برداري توسط نيروهاي ايراني آموزش ديده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dirty="0" smtClean="0">
                <a:cs typeface="B Mitra" pitchFamily="2" charset="-78"/>
              </a:rPr>
              <a:t>استفاده از تعداد محدودي مشاور روس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dirty="0" smtClean="0">
                <a:cs typeface="B Mitra" pitchFamily="2" charset="-78"/>
              </a:rPr>
              <a:t>توليد بيش از 35000 ميليون كيلووات ساعت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q"/>
            </a:pPr>
            <a:r>
              <a:rPr lang="fa-IR" dirty="0" smtClean="0">
                <a:cs typeface="B Mitra" pitchFamily="2" charset="-78"/>
              </a:rPr>
              <a:t>تعويض سوخت : اسفند ماه 97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1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اهم اقدامات اصلاحی</a:t>
            </a:r>
            <a:endParaRPr lang="fa-IR" sz="28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AEBF-39A5-4284-B6DA-146462C2842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800" y="1371600"/>
            <a:ext cx="7848600" cy="4525963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2800" dirty="0">
                <a:cs typeface="B Mitra" pitchFamily="2" charset="-78"/>
              </a:rPr>
              <a:t>اهم </a:t>
            </a:r>
            <a:r>
              <a:rPr lang="fa-IR" sz="2800" dirty="0" smtClean="0">
                <a:cs typeface="B Mitra" pitchFamily="2" charset="-78"/>
              </a:rPr>
              <a:t>اقدامات اصلاحی </a:t>
            </a:r>
            <a:r>
              <a:rPr lang="fa-IR" sz="2800" dirty="0">
                <a:cs typeface="B Mitra" pitchFamily="2" charset="-78"/>
              </a:rPr>
              <a:t>صورت </a:t>
            </a:r>
            <a:r>
              <a:rPr lang="fa-IR" sz="2800" dirty="0" smtClean="0">
                <a:cs typeface="B Mitra" pitchFamily="2" charset="-78"/>
              </a:rPr>
              <a:t>گرفته در ارزيابي اول: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 smtClean="0">
                <a:cs typeface="B Mitra" pitchFamily="2" charset="-78"/>
              </a:rPr>
              <a:t>تدوين بیش از </a:t>
            </a:r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157</a:t>
            </a:r>
            <a:r>
              <a:rPr lang="fa-IR" sz="2400" dirty="0" smtClean="0">
                <a:cs typeface="B Mitra" pitchFamily="2" charset="-78"/>
              </a:rPr>
              <a:t>عنوان مدرك و دستورالعمل‌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 smtClean="0">
                <a:cs typeface="B Mitra" pitchFamily="2" charset="-78"/>
              </a:rPr>
              <a:t>تدوين چك ليست برای </a:t>
            </a:r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کلیه مسیرهای سرکشی </a:t>
            </a:r>
            <a:r>
              <a:rPr lang="fa-IR" sz="2400" dirty="0" smtClean="0">
                <a:cs typeface="B Mitra" pitchFamily="2" charset="-78"/>
              </a:rPr>
              <a:t>اپراتورهای میدانی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 smtClean="0">
                <a:cs typeface="B Mitra" pitchFamily="2" charset="-78"/>
              </a:rPr>
              <a:t>تدوين بیش از </a:t>
            </a:r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500</a:t>
            </a:r>
            <a:r>
              <a:rPr lang="fa-IR" sz="2400" dirty="0" smtClean="0">
                <a:cs typeface="B Mitra" pitchFamily="2" charset="-78"/>
              </a:rPr>
              <a:t> فرم و برنامه کلید زنی و سوئیچینگ تجهیزات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 smtClean="0">
                <a:cs typeface="B Mitra" pitchFamily="2" charset="-78"/>
              </a:rPr>
              <a:t>تدوين بیش از </a:t>
            </a:r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100 </a:t>
            </a:r>
            <a:r>
              <a:rPr lang="fa-IR" sz="2400" dirty="0" smtClean="0">
                <a:cs typeface="B Mitra" pitchFamily="2" charset="-78"/>
              </a:rPr>
              <a:t>عدد پلان اضطراري برای كليه ساختمان ها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 smtClean="0">
                <a:cs typeface="B Mitra" pitchFamily="2" charset="-78"/>
              </a:rPr>
              <a:t>هاوس کیپینگ و تميز كاري دائم کلیه ساختمانها و سازه ها و تجهیزات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 smtClean="0">
                <a:cs typeface="B Mitra" pitchFamily="2" charset="-78"/>
              </a:rPr>
              <a:t>توليد و نصب حدود </a:t>
            </a:r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یک میلیون </a:t>
            </a:r>
            <a:r>
              <a:rPr lang="fa-IR" sz="2400" dirty="0" smtClean="0">
                <a:cs typeface="B Mitra" pitchFamily="2" charset="-78"/>
              </a:rPr>
              <a:t>برچسب و پلاك براي كليه تجهيزات، لوله‌ها، اتاق‌ها و درب‌ها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 smtClean="0">
                <a:cs typeface="B Mitra" pitchFamily="2" charset="-78"/>
              </a:rPr>
              <a:t>تهيه بانك اطلاعاتي کلیه درب‌هاي نيروگاه و مشخص كردن كليه نواقص و ایرادات و نصب برچسب درب‌هاي ضد حريق، بیش از</a:t>
            </a:r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2500</a:t>
            </a:r>
            <a:r>
              <a:rPr lang="fa-IR" sz="2400" dirty="0" smtClean="0">
                <a:cs typeface="B Mitra" pitchFamily="2" charset="-78"/>
              </a:rPr>
              <a:t> مورد</a:t>
            </a:r>
            <a:endParaRPr lang="fa-IR" sz="2400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8860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186766" cy="706090"/>
          </a:xfrm>
        </p:spPr>
        <p:txBody>
          <a:bodyPr>
            <a:norm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اهم اقدامات اصلاحی- ادامه</a:t>
            </a:r>
            <a:endParaRPr lang="fa-IR" sz="2800" b="1" dirty="0"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 smtClean="0">
                <a:cs typeface="B Mitra" pitchFamily="2" charset="-78"/>
              </a:rPr>
              <a:t>اندازه‌گيري و نصب پلاك‌هاي ميزان دز زمينه در منطقه آلوده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 smtClean="0">
                <a:cs typeface="B Mitra" pitchFamily="2" charset="-78"/>
              </a:rPr>
              <a:t>تهيه فهرست کلیه حفاظتها و اينترلاك‌ها و تحت كنترل قرار دادن آنها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 smtClean="0">
                <a:cs typeface="B Mitra" pitchFamily="2" charset="-78"/>
              </a:rPr>
              <a:t>تهيه برنامه تست حفاظ‌ها و اينترلاك‌ها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 smtClean="0">
                <a:cs typeface="B Mitra" pitchFamily="2" charset="-78"/>
              </a:rPr>
              <a:t>آناليز و بررسي  و اقدامات مورد نیاز گزارشات مهم تجارب بهره برداری سایر نیروگاهها صادره از سوی وانو </a:t>
            </a:r>
            <a:r>
              <a:rPr lang="en-US" sz="1600" dirty="0" smtClean="0">
                <a:cs typeface="B Mitra" pitchFamily="2" charset="-78"/>
              </a:rPr>
              <a:t>:SOER</a:t>
            </a:r>
            <a:r>
              <a:rPr lang="fa-IR" sz="1600" dirty="0" smtClean="0">
                <a:cs typeface="B Mitra" pitchFamily="2" charset="-78"/>
              </a:rPr>
              <a:t> </a:t>
            </a:r>
            <a:r>
              <a:rPr lang="fa-IR" sz="1600" dirty="0" smtClean="0">
                <a:solidFill>
                  <a:srgbClr val="FF0000"/>
                </a:solidFill>
                <a:cs typeface="B Mitra" pitchFamily="2" charset="-78"/>
              </a:rPr>
              <a:t>17</a:t>
            </a:r>
            <a:r>
              <a:rPr lang="fa-IR" sz="1600" dirty="0" smtClean="0">
                <a:cs typeface="B Mitra" pitchFamily="2" charset="-78"/>
              </a:rPr>
              <a:t> مورد (لازم به ذکر است این گزارشات از سال 1999 تاکنون صادر شده بود)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 smtClean="0">
                <a:cs typeface="B Mitra" pitchFamily="2" charset="-78"/>
              </a:rPr>
              <a:t>بررسي و گزارش بيش از </a:t>
            </a:r>
            <a:r>
              <a:rPr lang="fa-IR" sz="1600" dirty="0" smtClean="0">
                <a:solidFill>
                  <a:srgbClr val="FF0000"/>
                </a:solidFill>
                <a:cs typeface="B Mitra" pitchFamily="2" charset="-78"/>
              </a:rPr>
              <a:t>100</a:t>
            </a:r>
            <a:r>
              <a:rPr lang="fa-IR" sz="1600" dirty="0" smtClean="0">
                <a:cs typeface="B Mitra" pitchFamily="2" charset="-78"/>
              </a:rPr>
              <a:t> رويداد در نيروگاه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 smtClean="0">
                <a:cs typeface="B Mitra" pitchFamily="2" charset="-78"/>
              </a:rPr>
              <a:t>تهيه و اجراي بيش از </a:t>
            </a:r>
            <a:r>
              <a:rPr lang="fa-IR" sz="1600" dirty="0" smtClean="0">
                <a:solidFill>
                  <a:srgbClr val="FF0000"/>
                </a:solidFill>
                <a:cs typeface="B Mitra" pitchFamily="2" charset="-78"/>
              </a:rPr>
              <a:t>500</a:t>
            </a:r>
            <a:r>
              <a:rPr lang="fa-IR" sz="1600" dirty="0" smtClean="0">
                <a:cs typeface="B Mitra" pitchFamily="2" charset="-78"/>
              </a:rPr>
              <a:t> اقدام اصلاحي بر اساس گزارشات بررسي رويداد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آشنايي كاركنان با رويدادهاي داخلي و خارجي: بيش از </a:t>
            </a:r>
            <a:r>
              <a:rPr lang="fa-IR" sz="1600" dirty="0">
                <a:solidFill>
                  <a:srgbClr val="FF0000"/>
                </a:solidFill>
                <a:cs typeface="B Mitra" pitchFamily="2" charset="-78"/>
              </a:rPr>
              <a:t>30000</a:t>
            </a:r>
            <a:r>
              <a:rPr lang="fa-IR" sz="1600" dirty="0">
                <a:cs typeface="B Mitra" pitchFamily="2" charset="-78"/>
              </a:rPr>
              <a:t> نفر رويداد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برنامه‌ريزي و اجراي بيش از </a:t>
            </a:r>
            <a:r>
              <a:rPr lang="fa-IR" sz="1600" dirty="0">
                <a:solidFill>
                  <a:srgbClr val="FF0000"/>
                </a:solidFill>
                <a:cs typeface="B Mitra" pitchFamily="2" charset="-78"/>
              </a:rPr>
              <a:t>200</a:t>
            </a:r>
            <a:r>
              <a:rPr lang="fa-IR" sz="1600" dirty="0">
                <a:cs typeface="B Mitra" pitchFamily="2" charset="-78"/>
              </a:rPr>
              <a:t> مانور در سطوح مختلف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اجراي برنامه‌هاي آموزشي در محل كار و دريافت مجوز كار مستقل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تغيير در ساختار سازماني و سازماندهي فرايند‌هاي نيروگاه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سازماندهي تيم‌هاي اضطراري داخلي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انجام بيش از </a:t>
            </a:r>
            <a:r>
              <a:rPr lang="fa-IR" sz="1600" dirty="0">
                <a:solidFill>
                  <a:srgbClr val="FF0000"/>
                </a:solidFill>
                <a:cs typeface="B Mitra" pitchFamily="2" charset="-78"/>
              </a:rPr>
              <a:t>500</a:t>
            </a:r>
            <a:r>
              <a:rPr lang="fa-IR" sz="1600" dirty="0">
                <a:cs typeface="B Mitra" pitchFamily="2" charset="-78"/>
              </a:rPr>
              <a:t> مورد توجيه عمومي در محل‌هاي كاري و ثبت در دفاتر مربوطه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صدور بيش از </a:t>
            </a:r>
            <a:r>
              <a:rPr lang="fa-IR" sz="1600" dirty="0">
                <a:solidFill>
                  <a:srgbClr val="FF0000"/>
                </a:solidFill>
                <a:cs typeface="B Mitra" pitchFamily="2" charset="-78"/>
              </a:rPr>
              <a:t>1200</a:t>
            </a:r>
            <a:r>
              <a:rPr lang="fa-IR" sz="1600" dirty="0">
                <a:cs typeface="B Mitra" pitchFamily="2" charset="-78"/>
              </a:rPr>
              <a:t> ابلاغيه برای سازماندهی مناسب امور در سطوح مختلف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تهيه  </a:t>
            </a:r>
            <a:r>
              <a:rPr lang="fa-IR" sz="1600" dirty="0">
                <a:solidFill>
                  <a:srgbClr val="FF0000"/>
                </a:solidFill>
                <a:cs typeface="B Mitra" pitchFamily="2" charset="-78"/>
              </a:rPr>
              <a:t>480</a:t>
            </a:r>
            <a:r>
              <a:rPr lang="fa-IR" sz="1600" dirty="0">
                <a:cs typeface="B Mitra" pitchFamily="2" charset="-78"/>
              </a:rPr>
              <a:t> كارت عملياتي ايمني آتش نشاني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600" dirty="0">
                <a:cs typeface="B Mitra" pitchFamily="2" charset="-78"/>
              </a:rPr>
              <a:t>تدوين منشور اخلاقي كاركنان نيروگاه اتمي بوشهرو آیین نامه اجرایی </a:t>
            </a:r>
            <a:r>
              <a:rPr lang="fa-IR" sz="1600" dirty="0" smtClean="0">
                <a:cs typeface="B Mitra" pitchFamily="2" charset="-78"/>
              </a:rPr>
              <a:t>آن</a:t>
            </a:r>
            <a:endParaRPr lang="fa-IR" sz="1600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AEBF-39A5-4284-B6DA-146462C2842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98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271168"/>
            <a:ext cx="3011487" cy="206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itle 1"/>
          <p:cNvSpPr txBox="1">
            <a:spLocks/>
          </p:cNvSpPr>
          <p:nvPr/>
        </p:nvSpPr>
        <p:spPr bwMode="auto">
          <a:xfrm>
            <a:off x="620713" y="0"/>
            <a:ext cx="82296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1" eaLnBrk="1" hangingPunct="1">
              <a:defRPr/>
            </a:pPr>
            <a:r>
              <a:rPr lang="fa-IR" sz="2800" b="1" dirty="0" smtClean="0">
                <a:solidFill>
                  <a:srgbClr val="00004D"/>
                </a:solidFill>
                <a:latin typeface="+mj-lt"/>
                <a:ea typeface="+mj-ea"/>
                <a:cs typeface="B Mitra" pitchFamily="2" charset="-78"/>
              </a:rPr>
              <a:t>برنامه پي گيري ارزيابي وانو</a:t>
            </a:r>
            <a:endParaRPr lang="en-US" sz="2800" b="1" dirty="0" smtClean="0">
              <a:solidFill>
                <a:srgbClr val="00004D"/>
              </a:solidFill>
              <a:latin typeface="+mj-lt"/>
              <a:ea typeface="+mj-ea"/>
              <a:cs typeface="B Mitra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0913" y="1196975"/>
            <a:ext cx="7812087" cy="3222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sz="1400" dirty="0">
                <a:solidFill>
                  <a:srgbClr val="00004D"/>
                </a:solidFill>
                <a:cs typeface="B Mitra" pitchFamily="2" charset="-78"/>
              </a:rPr>
              <a:t>تيم بين المللي وانو متشکل از 8 </a:t>
            </a:r>
            <a:r>
              <a:rPr lang="fa-IR" sz="1400" dirty="0" smtClean="0">
                <a:solidFill>
                  <a:srgbClr val="00004D"/>
                </a:solidFill>
                <a:cs typeface="B Mitra" pitchFamily="2" charset="-78"/>
              </a:rPr>
              <a:t>کارشناس خبره از کشورهاي مختلف</a:t>
            </a:r>
          </a:p>
          <a:p>
            <a:pPr marL="571500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sz="1400" dirty="0" smtClean="0">
                <a:solidFill>
                  <a:srgbClr val="00004D"/>
                </a:solidFill>
                <a:cs typeface="B Mitra" pitchFamily="2" charset="-78"/>
              </a:rPr>
              <a:t>نتایج ارزیابی:</a:t>
            </a:r>
          </a:p>
          <a:p>
            <a:pPr marL="1028700" lvl="1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sz="1200" dirty="0">
                <a:cs typeface="B Mitra" pitchFamily="2" charset="-78"/>
              </a:rPr>
              <a:t>سطح </a:t>
            </a:r>
            <a:r>
              <a:rPr lang="en-US" sz="1200" dirty="0">
                <a:cs typeface="B Mitra" pitchFamily="2" charset="-78"/>
              </a:rPr>
              <a:t>D</a:t>
            </a:r>
            <a:r>
              <a:rPr lang="fa-IR" sz="1200" dirty="0">
                <a:cs typeface="B Mitra" pitchFamily="2" charset="-78"/>
              </a:rPr>
              <a:t>: </a:t>
            </a:r>
            <a:r>
              <a:rPr lang="fa-IR" sz="1200" dirty="0">
                <a:solidFill>
                  <a:srgbClr val="FF0000"/>
                </a:solidFill>
                <a:cs typeface="B Mitra" pitchFamily="2" charset="-78"/>
              </a:rPr>
              <a:t>تغيير كم يا بدون تغيير در حوزه نیازمند بهبود. </a:t>
            </a:r>
            <a:endParaRPr lang="fa-IR" sz="1200" dirty="0" smtClean="0">
              <a:solidFill>
                <a:srgbClr val="FF0000"/>
              </a:solidFill>
              <a:cs typeface="B Mitra" pitchFamily="2" charset="-78"/>
            </a:endParaRPr>
          </a:p>
          <a:p>
            <a:pPr marL="1028700" lvl="1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sz="1200" dirty="0">
                <a:cs typeface="B Mitra" pitchFamily="2" charset="-78"/>
              </a:rPr>
              <a:t>سطح </a:t>
            </a:r>
            <a:r>
              <a:rPr lang="en-US" sz="1200" dirty="0">
                <a:cs typeface="B Mitra" pitchFamily="2" charset="-78"/>
              </a:rPr>
              <a:t>C</a:t>
            </a:r>
            <a:r>
              <a:rPr lang="fa-IR" sz="1200" dirty="0">
                <a:cs typeface="B Mitra" pitchFamily="2" charset="-78"/>
              </a:rPr>
              <a:t>: </a:t>
            </a:r>
            <a:r>
              <a:rPr lang="fa-IR" sz="1200" dirty="0">
                <a:solidFill>
                  <a:srgbClr val="FF0000"/>
                </a:solidFill>
                <a:cs typeface="B Mitra" pitchFamily="2" charset="-78"/>
              </a:rPr>
              <a:t>حوزه بهبود نياز به توجه بيشتر مديريت دارد.</a:t>
            </a:r>
          </a:p>
          <a:p>
            <a:pPr marL="1028700" lvl="1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sz="1200" dirty="0">
                <a:cs typeface="B Mitra" pitchFamily="2" charset="-78"/>
              </a:rPr>
              <a:t>سطح </a:t>
            </a:r>
            <a:r>
              <a:rPr lang="en-US" sz="1200" dirty="0">
                <a:cs typeface="B Mitra" pitchFamily="2" charset="-78"/>
              </a:rPr>
              <a:t>B</a:t>
            </a:r>
            <a:r>
              <a:rPr lang="fa-IR" sz="1200" dirty="0">
                <a:cs typeface="B Mitra" pitchFamily="2" charset="-78"/>
              </a:rPr>
              <a:t>: </a:t>
            </a:r>
            <a:r>
              <a:rPr lang="fa-IR" sz="1200" dirty="0">
                <a:solidFill>
                  <a:srgbClr val="FF0000"/>
                </a:solidFill>
                <a:cs typeface="B Mitra" pitchFamily="2" charset="-78"/>
              </a:rPr>
              <a:t>پيشرفت زيادي داشته است و كار ادامه يابد.</a:t>
            </a:r>
          </a:p>
          <a:p>
            <a:pPr marL="1028700" lvl="1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sz="1200" dirty="0">
                <a:cs typeface="B Mitra" pitchFamily="2" charset="-78"/>
              </a:rPr>
              <a:t>سطح </a:t>
            </a:r>
            <a:r>
              <a:rPr lang="en-US" sz="1200" dirty="0">
                <a:cs typeface="B Mitra" pitchFamily="2" charset="-78"/>
              </a:rPr>
              <a:t>A</a:t>
            </a:r>
            <a:r>
              <a:rPr lang="fa-IR" sz="1200" dirty="0">
                <a:cs typeface="B Mitra" pitchFamily="2" charset="-78"/>
              </a:rPr>
              <a:t>: </a:t>
            </a:r>
            <a:r>
              <a:rPr lang="fa-IR" sz="1200" dirty="0">
                <a:solidFill>
                  <a:srgbClr val="FF0000"/>
                </a:solidFill>
                <a:cs typeface="B Mitra" pitchFamily="2" charset="-78"/>
              </a:rPr>
              <a:t>پیشرفت کامل و رضایت بخش حاصل شده است</a:t>
            </a:r>
            <a:r>
              <a:rPr lang="fa-IR" sz="1200" dirty="0" smtClean="0">
                <a:solidFill>
                  <a:srgbClr val="FF0000"/>
                </a:solidFill>
                <a:cs typeface="B Mitra" pitchFamily="2" charset="-78"/>
              </a:rPr>
              <a:t>.</a:t>
            </a:r>
          </a:p>
          <a:p>
            <a:pPr marL="571500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altLang="en-US" sz="1400" dirty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نتايج ارزيابي نشان داد که اکثر ايرادات و حوزه هاي بهبود، پيشرفت خوبي را داشته اند يا بصورت کلي ايرادات برطرف شده </a:t>
            </a:r>
            <a:r>
              <a:rPr lang="fa-IR" altLang="en-US" sz="1400" dirty="0" smtClean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اند.</a:t>
            </a:r>
          </a:p>
          <a:p>
            <a:pPr marL="571500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altLang="en-US" sz="1600" dirty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نتیجه ارزیابی: </a:t>
            </a:r>
            <a:r>
              <a:rPr lang="fa-IR" altLang="en-US" sz="1600" dirty="0" smtClean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سطح </a:t>
            </a:r>
            <a:r>
              <a:rPr lang="en-US" altLang="en-US" sz="1600" dirty="0" smtClean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B</a:t>
            </a:r>
            <a:endParaRPr lang="fa-IR" altLang="en-US" sz="1600" dirty="0" smtClean="0">
              <a:solidFill>
                <a:srgbClr val="00004D"/>
              </a:solidFill>
              <a:latin typeface="Arial Black" pitchFamily="34" charset="0"/>
              <a:cs typeface="B Mitra" pitchFamily="2" charset="-78"/>
            </a:endParaRPr>
          </a:p>
          <a:p>
            <a:pPr rtl="1">
              <a:lnSpc>
                <a:spcPct val="120000"/>
              </a:lnSpc>
              <a:defRPr/>
            </a:pPr>
            <a:r>
              <a:rPr lang="en-US" altLang="en-US" sz="1600" b="1" dirty="0" smtClean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 </a:t>
            </a:r>
            <a:r>
              <a:rPr lang="fa-IR" altLang="en-US" sz="1600" b="1" dirty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پيشرفت </a:t>
            </a:r>
            <a:r>
              <a:rPr lang="fa-IR" altLang="en-US" sz="1600" b="1" dirty="0" smtClean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زيادي حاصل شده است </a:t>
            </a:r>
            <a:r>
              <a:rPr lang="fa-IR" altLang="en-US" sz="1600" b="1" dirty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و </a:t>
            </a:r>
            <a:r>
              <a:rPr lang="fa-IR" altLang="en-US" sz="1600" b="1" dirty="0" smtClean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به منظور بهبود مستمر كار به همین منوال ادامه </a:t>
            </a:r>
            <a:r>
              <a:rPr lang="fa-IR" altLang="en-US" sz="1600" b="1" dirty="0">
                <a:solidFill>
                  <a:srgbClr val="00004D"/>
                </a:solidFill>
                <a:latin typeface="Arial Black" pitchFamily="34" charset="0"/>
                <a:cs typeface="B Mitra" pitchFamily="2" charset="-78"/>
              </a:rPr>
              <a:t>يابد.</a:t>
            </a:r>
          </a:p>
          <a:p>
            <a:pPr marL="571500" indent="-571500" algn="just" rtl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a-IR" sz="1400" b="1" dirty="0" smtClean="0">
                <a:solidFill>
                  <a:srgbClr val="00004D"/>
                </a:solidFill>
                <a:cs typeface="B Mitra" pitchFamily="2" charset="-78"/>
              </a:rPr>
              <a:t>برنامه ارزیابی آتی</a:t>
            </a:r>
            <a:endParaRPr lang="en-US" sz="4000" dirty="0">
              <a:cs typeface="B Mitra" pitchFamily="2" charset="-78"/>
            </a:endParaRPr>
          </a:p>
        </p:txBody>
      </p:sp>
      <p:pic>
        <p:nvPicPr>
          <p:cNvPr id="9" name="Content Placeholder 4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271168"/>
            <a:ext cx="4153814" cy="2066131"/>
          </a:xfrm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0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5996" y="332656"/>
            <a:ext cx="6484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latin typeface="Arial" pitchFamily="34" charset="0"/>
                <a:ea typeface="+mj-ea"/>
                <a:cs typeface="B Mitra" pitchFamily="2" charset="-78"/>
              </a:rPr>
              <a:t>پيشامدها و حوادث هسته اي</a:t>
            </a:r>
            <a:endParaRPr lang="en-US" sz="2800" b="1" dirty="0">
              <a:latin typeface="Arial" pitchFamily="34" charset="0"/>
              <a:ea typeface="+mj-ea"/>
              <a:cs typeface="B Mitra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7664" y="1844824"/>
            <a:ext cx="6390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dirty="0" smtClean="0">
                <a:solidFill>
                  <a:prstClr val="black"/>
                </a:solidFill>
                <a:cs typeface="B Mitra" pitchFamily="2" charset="-78"/>
              </a:rPr>
              <a:t>سه حادثه بزرگ:</a:t>
            </a:r>
          </a:p>
          <a:p>
            <a:pPr algn="r" rtl="1"/>
            <a:endParaRPr lang="fa-IR" sz="3200" dirty="0" smtClean="0">
              <a:solidFill>
                <a:prstClr val="black"/>
              </a:solidFill>
              <a:cs typeface="B Mitra" pitchFamily="2" charset="-78"/>
            </a:endParaRPr>
          </a:p>
          <a:p>
            <a:pPr lvl="1" algn="r" rtl="1">
              <a:buFont typeface="Wingdings" pitchFamily="2" charset="2"/>
              <a:buChar char="ü"/>
            </a:pPr>
            <a:r>
              <a:rPr lang="fa-IR" sz="3200" dirty="0" smtClean="0">
                <a:solidFill>
                  <a:prstClr val="black"/>
                </a:solidFill>
                <a:cs typeface="B Mitra" pitchFamily="2" charset="-78"/>
              </a:rPr>
              <a:t> تری مايل آلند، ايالات متحده امريکا، 1979</a:t>
            </a:r>
          </a:p>
          <a:p>
            <a:pPr lvl="1" algn="r" rtl="1"/>
            <a:endParaRPr lang="fa-IR" sz="3200" dirty="0" smtClean="0">
              <a:solidFill>
                <a:prstClr val="black"/>
              </a:solidFill>
              <a:cs typeface="B Mitra" pitchFamily="2" charset="-78"/>
            </a:endParaRPr>
          </a:p>
          <a:p>
            <a:pPr lvl="1" algn="r" rtl="1">
              <a:buFont typeface="Wingdings" pitchFamily="2" charset="2"/>
              <a:buChar char="ü"/>
            </a:pPr>
            <a:r>
              <a:rPr lang="fa-IR" sz="3200" dirty="0" smtClean="0">
                <a:solidFill>
                  <a:prstClr val="black"/>
                </a:solidFill>
                <a:cs typeface="B Mitra" pitchFamily="2" charset="-78"/>
              </a:rPr>
              <a:t> چرنوبيل، اتحاد جماهير شوروی (اکراين)، 1986</a:t>
            </a:r>
          </a:p>
          <a:p>
            <a:pPr lvl="1" algn="r" rtl="1"/>
            <a:endParaRPr lang="fa-IR" sz="3200" dirty="0" smtClean="0">
              <a:solidFill>
                <a:prstClr val="black"/>
              </a:solidFill>
              <a:cs typeface="B Mitra" pitchFamily="2" charset="-78"/>
            </a:endParaRPr>
          </a:p>
          <a:p>
            <a:pPr lvl="1" algn="r" rtl="1">
              <a:buFont typeface="Wingdings" pitchFamily="2" charset="2"/>
              <a:buChar char="ü"/>
            </a:pPr>
            <a:r>
              <a:rPr lang="fa-IR" sz="3200" dirty="0" smtClean="0">
                <a:solidFill>
                  <a:prstClr val="black"/>
                </a:solidFill>
                <a:cs typeface="B Mitra" pitchFamily="2" charset="-78"/>
              </a:rPr>
              <a:t> فوکوشيما، ژاپن، 2011</a:t>
            </a:r>
            <a:endParaRPr lang="en-US" sz="3200" dirty="0">
              <a:solidFill>
                <a:prstClr val="black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93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05220" y="413513"/>
            <a:ext cx="6211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/>
            <a:endParaRPr lang="fa-IR" sz="2000" dirty="0">
              <a:solidFill>
                <a:srgbClr val="FFFFFF"/>
              </a:solidFill>
              <a:latin typeface="Arial" pitchFamily="34" charset="0"/>
              <a:cs typeface="B Mitr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28" y="404664"/>
            <a:ext cx="587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b="1" dirty="0" smtClean="0">
                <a:latin typeface="Arial" pitchFamily="34" charset="0"/>
                <a:ea typeface="+mj-ea"/>
                <a:cs typeface="B Mitra" pitchFamily="2" charset="-78"/>
              </a:rPr>
              <a:t>پيشامدها و حوادث هسته اي-ادامه</a:t>
            </a:r>
            <a:endParaRPr lang="en-US" sz="2800" b="1" dirty="0" smtClean="0">
              <a:latin typeface="Arial" pitchFamily="34" charset="0"/>
              <a:ea typeface="+mj-ea"/>
              <a:cs typeface="B Mitra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7624" y="1412776"/>
            <a:ext cx="68945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prstClr val="black"/>
                </a:solidFill>
                <a:cs typeface="B Mitra" pitchFamily="2" charset="-78"/>
              </a:rPr>
              <a:t>حادثه تري مايل آيلند-ايالات متحده امريكا</a:t>
            </a:r>
          </a:p>
          <a:p>
            <a:pPr algn="ctr" rtl="1"/>
            <a:endParaRPr lang="fa-IR" sz="2400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علت: خطای انسانی، نقص طراحی، عیب تجهیز</a:t>
            </a:r>
          </a:p>
          <a:p>
            <a:pPr algn="r" rtl="1"/>
            <a:endParaRPr lang="fa-IR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نتایج: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بهبود عوامل انسانی (ارتباط انسان-ماشین)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بهبود کلی در آموزش اپراتورهای اتاق کنترل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استفاده از سیستمهای پسیو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تاسیس موسسه </a:t>
            </a:r>
            <a:r>
              <a:rPr lang="en-US" sz="2400" dirty="0" smtClean="0">
                <a:solidFill>
                  <a:prstClr val="black"/>
                </a:solidFill>
                <a:cs typeface="B Mitra" pitchFamily="2" charset="-78"/>
              </a:rPr>
              <a:t>INPO</a:t>
            </a:r>
            <a:endParaRPr lang="fa-IR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endParaRPr lang="fa-IR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تبعات: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عدم خروج مواد رادیواکتیو خارج محدوده مجاز به علت وجود کره محافظ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62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05220" y="413513"/>
            <a:ext cx="6211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/>
            <a:endParaRPr lang="fa-IR" sz="2000" dirty="0">
              <a:solidFill>
                <a:srgbClr val="FFFFFF"/>
              </a:solidFill>
              <a:latin typeface="Arial" pitchFamily="34" charset="0"/>
              <a:cs typeface="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56" y="404664"/>
            <a:ext cx="6572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b="1" dirty="0" smtClean="0">
                <a:cs typeface="B Mitra" pitchFamily="2" charset="-78"/>
              </a:rPr>
              <a:t>پيشامدها و حوادث هسته اي-ادامه</a:t>
            </a:r>
            <a:endParaRPr lang="en-US" sz="2800" b="1" dirty="0">
              <a:cs typeface="B Mitra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7624" y="1340768"/>
            <a:ext cx="6750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prstClr val="black"/>
                </a:solidFill>
                <a:cs typeface="B Mitra" pitchFamily="2" charset="-78"/>
              </a:rPr>
              <a:t>حادثه چرنوبيل- شوروي سابق (اكراين)</a:t>
            </a:r>
          </a:p>
          <a:p>
            <a:pPr algn="ctr" rtl="1"/>
            <a:endParaRPr lang="fa-IR" sz="2400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علت: اشتباه کارکنان، وجود ضعف و نواقص مهم در طراحی</a:t>
            </a:r>
          </a:p>
          <a:p>
            <a:pPr algn="r" rtl="1"/>
            <a:endParaRPr lang="fa-IR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نتایج: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تاسیس وانو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توجه جدی به مقوله فرهنگ ایمنی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توجه جدی به تحصیلات و آموزش اتمی و تاسیس </a:t>
            </a:r>
            <a:r>
              <a:rPr lang="en-US" sz="2400" dirty="0" smtClean="0">
                <a:solidFill>
                  <a:prstClr val="black"/>
                </a:solidFill>
                <a:cs typeface="B Mitra" pitchFamily="2" charset="-78"/>
              </a:rPr>
              <a:t>WNU</a:t>
            </a:r>
            <a:endParaRPr lang="ru-RU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endParaRPr lang="fa-IR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تبعات: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نشت غیرمجاز مواد رادیواکتیو به محیط زیست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ایجاد منطقه «مرده» در 30 کیلومتری اطراف نیروگاه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تلفات جانی</a:t>
            </a:r>
          </a:p>
          <a:p>
            <a:pPr lvl="1" algn="r" rtl="1"/>
            <a:endParaRPr lang="en-US" sz="2400" dirty="0">
              <a:solidFill>
                <a:prstClr val="black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b="1" smtClean="0">
                <a:solidFill>
                  <a:schemeClr val="tx1"/>
                </a:solidFill>
              </a:rPr>
              <a:pPr/>
              <a:t>25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90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05220" y="413513"/>
            <a:ext cx="6211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/>
            <a:endParaRPr lang="fa-IR" sz="2000" dirty="0">
              <a:solidFill>
                <a:srgbClr val="FFFFFF"/>
              </a:solidFill>
              <a:latin typeface="Arial" pitchFamily="34" charset="0"/>
              <a:cs typeface="Nazanin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404664"/>
            <a:ext cx="5931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cs typeface="B Mitra" pitchFamily="2" charset="-78"/>
              </a:rPr>
              <a:t>پيشامدها و حوادث هسته اي-ادامه</a:t>
            </a:r>
            <a:endParaRPr lang="en-US" sz="2800" b="1" dirty="0" smtClean="0">
              <a:cs typeface="B Mitra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7664" y="1484784"/>
            <a:ext cx="6462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prstClr val="black"/>
                </a:solidFill>
                <a:cs typeface="B Mitra" pitchFamily="2" charset="-78"/>
              </a:rPr>
              <a:t>حادثه فوكوشيما-ژاپن</a:t>
            </a:r>
          </a:p>
          <a:p>
            <a:pPr algn="ctr" rtl="1"/>
            <a:endParaRPr lang="fa-IR" sz="2400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علت: نقص طراحی به همراه وقوع سونامی و زلزله</a:t>
            </a:r>
          </a:p>
          <a:p>
            <a:pPr algn="r" rtl="1"/>
            <a:endParaRPr lang="fa-IR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نتایج: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اجرای استرس تست و طرحهای مقابله با حوادث شدید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توجه به سیستمهای خنک کننده پشتیبان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تاسیس مرکز مدیریت بحران منطقه ای در وانو مرکز وانو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تقویت نظامهای ایمنی و توجه به استقلال آنها</a:t>
            </a:r>
          </a:p>
          <a:p>
            <a:pPr algn="r" rtl="1"/>
            <a:endParaRPr lang="fa-IR" sz="2400" dirty="0" smtClean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تبعات: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400" dirty="0" smtClean="0">
                <a:solidFill>
                  <a:prstClr val="black"/>
                </a:solidFill>
                <a:cs typeface="B Mitra" pitchFamily="2" charset="-78"/>
              </a:rPr>
              <a:t>خروج غیر مجاز مواد هسته ای به محیط اطراف</a:t>
            </a:r>
            <a:endParaRPr lang="en-US" sz="2400" dirty="0">
              <a:solidFill>
                <a:prstClr val="black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96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15816" y="404664"/>
            <a:ext cx="5155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cs typeface="B Mitra" pitchFamily="2" charset="-78"/>
              </a:rPr>
              <a:t>فرهنگ ايمني-اصول</a:t>
            </a:r>
            <a:endParaRPr lang="en-US" sz="2800" b="1" dirty="0">
              <a:cs typeface="B Mitra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1484784"/>
            <a:ext cx="7812360" cy="4081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هر كس شخصا مسئول ايمني هسته اي است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مديران تعهد به ايمني را به نمايش مي گذارند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اعتماد در بين مجموعه توسعه و گسترش داده مي شود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در فرآيند تصميم گيري ايمني حرف اول را مي‌زند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تكنولوژي هسته اي به عنوان يك تكنولوژي خاص و منحصر به فرد شناخته مي شود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داشتن نگرش پرسشگرانه ارزش شمرده مي شود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از آموزه هاي سازماني استفاده مي شود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dirty="0" smtClean="0">
                <a:solidFill>
                  <a:prstClr val="black"/>
                </a:solidFill>
                <a:latin typeface="Yagut-s" pitchFamily="2" charset="0"/>
                <a:cs typeface="B Mitra" pitchFamily="2" charset="-78"/>
              </a:rPr>
              <a:t>ايمني هسته اي دائما مورد ارزيابي و سنجش قرار مي گيرد.</a:t>
            </a:r>
          </a:p>
          <a:p>
            <a:pPr marL="342900" indent="-342900" algn="r" rtl="1">
              <a:lnSpc>
                <a:spcPct val="150000"/>
              </a:lnSpc>
              <a:buFont typeface="+mj-lt"/>
              <a:buAutoNum type="arabicPeriod"/>
            </a:pPr>
            <a:endParaRPr lang="en-US" sz="1400" dirty="0">
              <a:solidFill>
                <a:prstClr val="black"/>
              </a:solidFill>
              <a:latin typeface="Yagut-s" pitchFamily="2" charset="0"/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5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98438"/>
            <a:ext cx="7704856" cy="639762"/>
          </a:xfrm>
        </p:spPr>
        <p:txBody>
          <a:bodyPr>
            <a:noAutofit/>
          </a:bodyPr>
          <a:lstStyle/>
          <a:p>
            <a:pPr rtl="1"/>
            <a:r>
              <a:rPr lang="fa-IR" sz="2400" b="1" dirty="0" smtClean="0">
                <a:latin typeface="Arial" pitchFamily="34" charset="0"/>
                <a:cs typeface="B Mitra" pitchFamily="2" charset="-78"/>
              </a:rPr>
              <a:t>متدهاي جذب و تامين صلاحيت كاركنان در نيروگاه اتمي بوشهر</a:t>
            </a:r>
            <a:endParaRPr lang="en-US" sz="2400" b="1" dirty="0">
              <a:cs typeface="B Mitra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124200" y="914400"/>
            <a:ext cx="5562600" cy="2666999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200" dirty="0" smtClean="0">
                <a:cs typeface="B Mitra" pitchFamily="2" charset="-78"/>
              </a:rPr>
              <a:t>فرآيند جذب: </a:t>
            </a:r>
            <a:r>
              <a:rPr lang="ar-SA" sz="2200" dirty="0" smtClean="0">
                <a:cs typeface="B Mitra" pitchFamily="2" charset="-78"/>
              </a:rPr>
              <a:t>انتخاب و بكارگيري نيروي انساني باصلاحيت به عنوان يك ضرورت در بهره‌برداري ايمن و مطمئن از يك نيروگاه اتمي شناخته </a:t>
            </a:r>
            <a:r>
              <a:rPr lang="fa-IR" sz="2200" dirty="0" smtClean="0">
                <a:cs typeface="B Mitra" pitchFamily="2" charset="-78"/>
              </a:rPr>
              <a:t>شده است.</a:t>
            </a:r>
          </a:p>
          <a:p>
            <a:pPr marL="0" indent="0" algn="just" rtl="1">
              <a:buNone/>
            </a:pPr>
            <a:r>
              <a:rPr lang="ar-SA" sz="2200" dirty="0" smtClean="0">
                <a:cs typeface="B Mitra" pitchFamily="2" charset="-78"/>
              </a:rPr>
              <a:t>كاركنان </a:t>
            </a:r>
            <a:r>
              <a:rPr lang="fa-IR" sz="2200" dirty="0" smtClean="0">
                <a:cs typeface="B Mitra" pitchFamily="2" charset="-78"/>
              </a:rPr>
              <a:t>در تمام سطوح بايد </a:t>
            </a:r>
            <a:r>
              <a:rPr lang="ar-SA" sz="2200" dirty="0" smtClean="0">
                <a:cs typeface="B Mitra" pitchFamily="2" charset="-78"/>
              </a:rPr>
              <a:t>از دانش و تخصص فني و</a:t>
            </a:r>
            <a:r>
              <a:rPr lang="fa-IR" sz="2200" dirty="0" smtClean="0">
                <a:cs typeface="B Mitra" pitchFamily="2" charset="-78"/>
              </a:rPr>
              <a:t> </a:t>
            </a:r>
            <a:r>
              <a:rPr lang="ar-SA" sz="2200" dirty="0" smtClean="0">
                <a:cs typeface="B Mitra" pitchFamily="2" charset="-78"/>
              </a:rPr>
              <a:t>اجرايي بالا</a:t>
            </a:r>
            <a:r>
              <a:rPr lang="fa-IR" sz="2200" dirty="0" smtClean="0">
                <a:cs typeface="B Mitra" pitchFamily="2" charset="-78"/>
              </a:rPr>
              <a:t>يي</a:t>
            </a:r>
            <a:r>
              <a:rPr lang="ar-SA" sz="2200" dirty="0" smtClean="0">
                <a:cs typeface="B Mitra" pitchFamily="2" charset="-78"/>
              </a:rPr>
              <a:t> برخودار باشند </a:t>
            </a:r>
            <a:r>
              <a:rPr lang="fa-IR" sz="2200" dirty="0" smtClean="0">
                <a:cs typeface="B Mitra" pitchFamily="2" charset="-78"/>
              </a:rPr>
              <a:t>همچنين </a:t>
            </a:r>
            <a:r>
              <a:rPr lang="ar-SA" sz="2200" dirty="0" smtClean="0">
                <a:cs typeface="B Mitra" pitchFamily="2" charset="-78"/>
              </a:rPr>
              <a:t>در مسير توسعه و ارتقاي سطح آگاهي در زمينه اصول ايمني </a:t>
            </a:r>
            <a:r>
              <a:rPr lang="fa-IR" sz="2200" dirty="0" smtClean="0">
                <a:cs typeface="B Mitra" pitchFamily="2" charset="-78"/>
              </a:rPr>
              <a:t>نياز است </a:t>
            </a:r>
            <a:r>
              <a:rPr lang="ar-SA" sz="2200" dirty="0" smtClean="0">
                <a:cs typeface="B Mitra" pitchFamily="2" charset="-78"/>
              </a:rPr>
              <a:t>داراي </a:t>
            </a:r>
            <a:r>
              <a:rPr lang="fa-IR" sz="2200" dirty="0" smtClean="0">
                <a:cs typeface="B Mitra" pitchFamily="2" charset="-78"/>
              </a:rPr>
              <a:t>توانمندي،</a:t>
            </a:r>
            <a:r>
              <a:rPr lang="ar-SA" sz="2200" dirty="0" smtClean="0">
                <a:cs typeface="B Mitra" pitchFamily="2" charset="-78"/>
              </a:rPr>
              <a:t>انگيزه و پشتكار كافي باشند</a:t>
            </a:r>
            <a:r>
              <a:rPr lang="fa-IR" sz="2200" dirty="0" smtClean="0">
                <a:cs typeface="B Mitra" pitchFamily="2" charset="-78"/>
              </a:rPr>
              <a:t>. بر همين اساس فرآيند جذب در شركت بهره برداري نيروگاه اتمي بوشهر به شرح زير مي باشد: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dirty="0" smtClean="0">
                <a:solidFill>
                  <a:prstClr val="white"/>
                </a:solidFill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Content Placeholder 8" descr="C:\Documents and Settings\yadollahi_m\Desktop\معرفي آموزش\Note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1728192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765541324"/>
              </p:ext>
            </p:extLst>
          </p:nvPr>
        </p:nvGraphicFramePr>
        <p:xfrm>
          <a:off x="3276600" y="4038600"/>
          <a:ext cx="54864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Group 13"/>
          <p:cNvGrpSpPr/>
          <p:nvPr/>
        </p:nvGrpSpPr>
        <p:grpSpPr>
          <a:xfrm>
            <a:off x="179512" y="3429000"/>
            <a:ext cx="2880320" cy="936104"/>
            <a:chOff x="0" y="0"/>
            <a:chExt cx="3492618" cy="1020171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3492618" cy="1020171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0" y="0"/>
              <a:ext cx="3492618" cy="9405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 smtClean="0">
                  <a:solidFill>
                    <a:srgbClr val="464653"/>
                  </a:solidFill>
                  <a:cs typeface="B Mitra" pitchFamily="2" charset="-78"/>
                </a:rPr>
                <a:t>فرآيندهاي</a:t>
              </a:r>
              <a:r>
                <a:rPr lang="fa-IR" sz="2800" dirty="0" smtClean="0">
                  <a:solidFill>
                    <a:srgbClr val="464653"/>
                  </a:solidFill>
                  <a:cs typeface="B Mitra" pitchFamily="2" charset="-78"/>
                </a:rPr>
                <a:t> </a:t>
              </a:r>
              <a:r>
                <a:rPr lang="fa-IR" sz="2800" b="1" dirty="0" smtClean="0">
                  <a:solidFill>
                    <a:srgbClr val="464653"/>
                  </a:solidFill>
                  <a:cs typeface="B Mitra" pitchFamily="2" charset="-78"/>
                </a:rPr>
                <a:t>اصلي</a:t>
              </a:r>
              <a:endParaRPr lang="en-US" sz="2800" b="1" dirty="0">
                <a:solidFill>
                  <a:srgbClr val="464653"/>
                </a:solidFill>
                <a:cs typeface="B Mitra" pitchFamily="2" charset="-78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179512" y="4437113"/>
            <a:ext cx="571008" cy="1584176"/>
            <a:chOff x="492" y="1357788"/>
            <a:chExt cx="807522" cy="2851356"/>
          </a:xfrm>
        </p:grpSpPr>
        <p:sp>
          <p:nvSpPr>
            <p:cNvPr id="28" name="Rectangle 27"/>
            <p:cNvSpPr/>
            <p:nvPr/>
          </p:nvSpPr>
          <p:spPr>
            <a:xfrm>
              <a:off x="492" y="1357788"/>
              <a:ext cx="807522" cy="285135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492" y="1357788"/>
              <a:ext cx="807522" cy="2851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200" b="1" dirty="0" smtClean="0">
                  <a:solidFill>
                    <a:srgbClr val="464653"/>
                  </a:solidFill>
                  <a:latin typeface="Tahoma" pitchFamily="34" charset="0"/>
                  <a:cs typeface="B Mitra" pitchFamily="2" charset="-78"/>
                </a:rPr>
                <a:t>ارزيابي عملكرد</a:t>
              </a:r>
              <a:endParaRPr lang="ru-RU" sz="1200" b="1" dirty="0" smtClean="0">
                <a:solidFill>
                  <a:srgbClr val="464653"/>
                </a:solidFill>
                <a:latin typeface="Tahoma" pitchFamily="34" charset="0"/>
                <a:cs typeface="B Mitra" pitchFamily="2" charset="-78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1331640" y="4437112"/>
            <a:ext cx="601685" cy="1584176"/>
            <a:chOff x="808015" y="1357788"/>
            <a:chExt cx="807522" cy="2851356"/>
          </a:xfrm>
        </p:grpSpPr>
        <p:sp>
          <p:nvSpPr>
            <p:cNvPr id="26" name="Rectangle 25"/>
            <p:cNvSpPr/>
            <p:nvPr/>
          </p:nvSpPr>
          <p:spPr>
            <a:xfrm>
              <a:off x="808015" y="1357788"/>
              <a:ext cx="807522" cy="285135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808015" y="1357788"/>
              <a:ext cx="807522" cy="2851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200" b="1" dirty="0" smtClean="0">
                  <a:solidFill>
                    <a:srgbClr val="464653"/>
                  </a:solidFill>
                  <a:latin typeface="Tahoma" pitchFamily="34" charset="0"/>
                  <a:cs typeface="B Mitra" pitchFamily="2" charset="-78"/>
                </a:rPr>
                <a:t>توسعه توانمندي حرفه‌اي كاركنان</a:t>
              </a:r>
              <a:endParaRPr lang="ru-RU" sz="1200" b="1" dirty="0" smtClean="0">
                <a:solidFill>
                  <a:srgbClr val="464653"/>
                </a:solidFill>
                <a:latin typeface="Tahoma" pitchFamily="34" charset="0"/>
                <a:cs typeface="B Mitra" pitchFamily="2" charset="-78"/>
              </a:endParaRPr>
            </a:p>
          </p:txBody>
        </p:sp>
      </p:grpSp>
      <p:grpSp>
        <p:nvGrpSpPr>
          <p:cNvPr id="7" name="Group 16"/>
          <p:cNvGrpSpPr/>
          <p:nvPr/>
        </p:nvGrpSpPr>
        <p:grpSpPr>
          <a:xfrm>
            <a:off x="755576" y="4437112"/>
            <a:ext cx="576064" cy="1584176"/>
            <a:chOff x="1615538" y="1357788"/>
            <a:chExt cx="807522" cy="2851356"/>
          </a:xfrm>
        </p:grpSpPr>
        <p:sp>
          <p:nvSpPr>
            <p:cNvPr id="24" name="Rectangle 23"/>
            <p:cNvSpPr/>
            <p:nvPr/>
          </p:nvSpPr>
          <p:spPr>
            <a:xfrm>
              <a:off x="1615538" y="1357788"/>
              <a:ext cx="807522" cy="285135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1615538" y="1357788"/>
              <a:ext cx="807522" cy="2851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200" b="1" dirty="0" smtClean="0">
                  <a:solidFill>
                    <a:srgbClr val="464653"/>
                  </a:solidFill>
                  <a:latin typeface="Tahoma" pitchFamily="34" charset="0"/>
                  <a:cs typeface="B Mitra" pitchFamily="2" charset="-78"/>
                </a:rPr>
                <a:t>انگيزش</a:t>
              </a:r>
              <a:endParaRPr lang="en-US" sz="1200" b="1" dirty="0">
                <a:solidFill>
                  <a:srgbClr val="464653"/>
                </a:solidFill>
                <a:cs typeface="B Mitra" pitchFamily="2" charset="-78"/>
              </a:endParaRPr>
            </a:p>
          </p:txBody>
        </p:sp>
      </p:grpSp>
      <p:grpSp>
        <p:nvGrpSpPr>
          <p:cNvPr id="11" name="Group 17"/>
          <p:cNvGrpSpPr/>
          <p:nvPr/>
        </p:nvGrpSpPr>
        <p:grpSpPr>
          <a:xfrm>
            <a:off x="1907704" y="4437113"/>
            <a:ext cx="576064" cy="1584176"/>
            <a:chOff x="2423061" y="1357788"/>
            <a:chExt cx="807522" cy="2851356"/>
          </a:xfrm>
        </p:grpSpPr>
        <p:sp>
          <p:nvSpPr>
            <p:cNvPr id="22" name="Rectangle 21"/>
            <p:cNvSpPr/>
            <p:nvPr/>
          </p:nvSpPr>
          <p:spPr>
            <a:xfrm>
              <a:off x="2423061" y="1357788"/>
              <a:ext cx="807522" cy="285135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2423061" y="1357788"/>
              <a:ext cx="807522" cy="2851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200" b="1" dirty="0" smtClean="0">
                  <a:solidFill>
                    <a:srgbClr val="464653"/>
                  </a:solidFill>
                  <a:latin typeface="Tahoma" pitchFamily="34" charset="0"/>
                  <a:cs typeface="Mitra" pitchFamily="2" charset="-78"/>
                </a:rPr>
                <a:t>توسعه كاركنان: ارتقاي شغلي، آموزش</a:t>
              </a:r>
            </a:p>
          </p:txBody>
        </p:sp>
      </p:grpSp>
      <p:grpSp>
        <p:nvGrpSpPr>
          <p:cNvPr id="12" name="Group 18"/>
          <p:cNvGrpSpPr/>
          <p:nvPr/>
        </p:nvGrpSpPr>
        <p:grpSpPr>
          <a:xfrm>
            <a:off x="2483768" y="4437112"/>
            <a:ext cx="576064" cy="1584176"/>
            <a:chOff x="3216912" y="1371589"/>
            <a:chExt cx="807522" cy="2851356"/>
          </a:xfrm>
          <a:solidFill>
            <a:srgbClr val="FFC000"/>
          </a:solidFill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20" name="Rectangle 19"/>
            <p:cNvSpPr/>
            <p:nvPr/>
          </p:nvSpPr>
          <p:spPr>
            <a:xfrm>
              <a:off x="3216912" y="1371589"/>
              <a:ext cx="807522" cy="28513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3216912" y="1371589"/>
              <a:ext cx="807522" cy="28513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200" b="1" dirty="0" smtClean="0">
                  <a:solidFill>
                    <a:srgbClr val="464653"/>
                  </a:solidFill>
                  <a:latin typeface="Tahoma" pitchFamily="34" charset="0"/>
                  <a:cs typeface="B Mitra" pitchFamily="2" charset="-78"/>
                </a:rPr>
                <a:t>جذب</a:t>
              </a:r>
              <a:endParaRPr lang="en-US" sz="1200" b="1" dirty="0">
                <a:solidFill>
                  <a:srgbClr val="464653"/>
                </a:solidFill>
                <a:cs typeface="B Mitra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6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228600"/>
            <a:ext cx="8215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 smtClean="0">
                <a:latin typeface="Arial" pitchFamily="34" charset="0"/>
                <a:cs typeface="B Mitra" pitchFamily="2" charset="-78"/>
              </a:rPr>
              <a:t>متدهاي جذب و تامين صلاحيت كاركنان در نيروگاه اتمي بوشهر-ادامه</a:t>
            </a:r>
            <a:endParaRPr lang="en-US" sz="2000" b="1" dirty="0">
              <a:cs typeface="B Mitra" pitchFamily="2" charset="-78"/>
            </a:endParaRPr>
          </a:p>
        </p:txBody>
      </p:sp>
      <p:pic>
        <p:nvPicPr>
          <p:cNvPr id="9" name="Content Placeholder 7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575033" y="1600200"/>
            <a:ext cx="650216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835696" y="1268760"/>
            <a:ext cx="5965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 smtClean="0">
                <a:solidFill>
                  <a:prstClr val="black"/>
                </a:solidFill>
                <a:cs typeface="B Mitra" pitchFamily="2" charset="-78"/>
              </a:rPr>
              <a:t>مدل شايستگي‌هاي کارکنان نيروگاه اتمي بوشهر</a:t>
            </a:r>
            <a:endParaRPr lang="en-US" sz="2000" b="1" dirty="0">
              <a:solidFill>
                <a:prstClr val="black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b="1" smtClean="0">
                <a:solidFill>
                  <a:schemeClr val="tx1"/>
                </a:solidFill>
              </a:rPr>
              <a:pPr/>
              <a:t>29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91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53752"/>
            <a:ext cx="8064896" cy="998984"/>
          </a:xfrm>
        </p:spPr>
        <p:txBody>
          <a:bodyPr>
            <a:noAutofit/>
          </a:bodyPr>
          <a:lstStyle/>
          <a:p>
            <a:pPr rtl="1">
              <a:lnSpc>
                <a:spcPct val="150000"/>
              </a:lnSpc>
            </a:pPr>
            <a:r>
              <a:rPr lang="fa-IR" sz="2800" b="1" dirty="0" smtClean="0">
                <a:latin typeface="Arial" pitchFamily="34" charset="0"/>
                <a:cs typeface="B Mitra" pitchFamily="2" charset="-78"/>
              </a:rPr>
              <a:t>معرفی نيروگاه اتمی بوشهر</a:t>
            </a:r>
          </a:p>
        </p:txBody>
      </p:sp>
      <p:pic>
        <p:nvPicPr>
          <p:cNvPr id="7" name="Picture 2" descr="G:\BT\New Presentations\Presentation\Parameter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3483"/>
            <a:ext cx="5292080" cy="417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ww\Desktop\عكس\عكس\Untitled-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3380712"/>
            <a:ext cx="3590534" cy="2792481"/>
          </a:xfrm>
          <a:noFill/>
        </p:spPr>
      </p:pic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5203054" y="1081135"/>
            <a:ext cx="3657600" cy="2222500"/>
            <a:chOff x="113" y="276"/>
            <a:chExt cx="5511" cy="3789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76"/>
              <a:ext cx="5511" cy="378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204" y="2024"/>
              <a:ext cx="1814" cy="1405"/>
              <a:chOff x="204" y="2024"/>
              <a:chExt cx="1814" cy="1405"/>
            </a:xfrm>
          </p:grpSpPr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771" cy="408"/>
              </a:xfrm>
              <a:prstGeom prst="wedgeRoundRectCallout">
                <a:avLst>
                  <a:gd name="adj1" fmla="val -85667"/>
                  <a:gd name="adj2" fmla="val 220097"/>
                  <a:gd name="adj3" fmla="val 16667"/>
                </a:avLst>
              </a:prstGeom>
              <a:noFill/>
              <a:ln w="44450" algn="ctr">
                <a:solidFill>
                  <a:srgbClr val="00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" pitchFamily="2" charset="2"/>
                  <a:buChar char="o"/>
                  <a:defRPr sz="28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5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p"/>
                  <a:defRPr sz="22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2" charset="2"/>
                  <a:buChar char="o"/>
                  <a:defRPr sz="20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o"/>
                  <a:defRPr sz="20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o"/>
                  <a:defRPr sz="20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o"/>
                  <a:defRPr sz="20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o"/>
                  <a:defRPr sz="2000">
                    <a:solidFill>
                      <a:schemeClr val="tx2"/>
                    </a:solidFill>
                    <a:latin typeface="Arial" pitchFamily="34" charset="0"/>
                    <a:cs typeface="B Nazanin" pitchFamily="2" charset="-78"/>
                  </a:defRPr>
                </a:lvl9pPr>
              </a:lstStyle>
              <a:p>
                <a:pPr algn="ctr" rtl="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8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4" y="3203"/>
                <a:ext cx="1678" cy="226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fa-IR" sz="3600" b="1" kern="10" dirty="0">
                    <a:solidFill>
                      <a:srgbClr val="000000"/>
                    </a:solidFill>
                    <a:latin typeface="Arial"/>
                    <a:cs typeface="Traffic" panose="00000400000000000000" pitchFamily="2" charset="-78"/>
                  </a:rPr>
                  <a:t>محل احداث نيروگاه اتمي بوشهر</a:t>
                </a:r>
                <a:endParaRPr lang="en-US" sz="3600" b="1" kern="10" dirty="0">
                  <a:solidFill>
                    <a:srgbClr val="000000"/>
                  </a:solidFill>
                  <a:latin typeface="Arial"/>
                  <a:cs typeface="Traffic" panose="00000400000000000000" pitchFamily="2" charset="-78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58057" y="1143000"/>
            <a:ext cx="4572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rtl="1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fa-IR" sz="1400" b="1" dirty="0">
                <a:solidFill>
                  <a:srgbClr val="00004D"/>
                </a:solidFill>
                <a:cs typeface="B Mitra" pitchFamily="2" charset="-78"/>
              </a:rPr>
              <a:t>در شمال خلیج فارس</a:t>
            </a:r>
            <a:endParaRPr lang="en-US" sz="1400" b="1" dirty="0">
              <a:solidFill>
                <a:srgbClr val="00004D"/>
              </a:solidFill>
              <a:cs typeface="B Mitra" pitchFamily="2" charset="-78"/>
            </a:endParaRPr>
          </a:p>
          <a:p>
            <a:pPr marL="285750" indent="-285750" algn="just" rtl="1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fa-IR" sz="1400" b="1" dirty="0" smtClean="0">
                <a:solidFill>
                  <a:srgbClr val="00004D"/>
                </a:solidFill>
                <a:cs typeface="B Mitra" pitchFamily="2" charset="-78"/>
              </a:rPr>
              <a:t>در </a:t>
            </a:r>
            <a:r>
              <a:rPr lang="fa-IR" sz="1400" b="1" dirty="0">
                <a:solidFill>
                  <a:srgbClr val="00004D"/>
                </a:solidFill>
                <a:cs typeface="B Mitra" pitchFamily="2" charset="-78"/>
              </a:rPr>
              <a:t>18 کیلومتری شمال و شمال غربی بندر بوشهر</a:t>
            </a:r>
            <a:endParaRPr lang="en-US" sz="1400" b="1" dirty="0">
              <a:solidFill>
                <a:srgbClr val="00004D"/>
              </a:solidFill>
              <a:cs typeface="B Mitra" pitchFamily="2" charset="-78"/>
            </a:endParaRPr>
          </a:p>
          <a:p>
            <a:pPr marL="285750" indent="-285750" algn="just" rtl="1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fa-IR" sz="1400" b="1" dirty="0" smtClean="0">
                <a:solidFill>
                  <a:srgbClr val="00004D"/>
                </a:solidFill>
                <a:cs typeface="B Mitra" pitchFamily="2" charset="-78"/>
              </a:rPr>
              <a:t>از </a:t>
            </a:r>
            <a:r>
              <a:rPr lang="fa-IR" sz="1400" b="1" dirty="0">
                <a:solidFill>
                  <a:srgbClr val="00004D"/>
                </a:solidFill>
                <a:cs typeface="B Mitra" pitchFamily="2" charset="-78"/>
              </a:rPr>
              <a:t>جنوب به روستای بندرگاه، در شمال غرب به روستای هلیله، در غرب، جنوب شرقی و جنوب به خلیج فارس</a:t>
            </a:r>
            <a:endParaRPr lang="ru-RU" sz="1400" b="1" dirty="0">
              <a:solidFill>
                <a:srgbClr val="00004D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05220" y="-94317"/>
            <a:ext cx="6211196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latin typeface="Arial" pitchFamily="34" charset="0"/>
                <a:cs typeface="Nazanin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latin typeface="Arial" pitchFamily="34" charset="0"/>
                <a:cs typeface="Nazanin" pitchFamily="2" charset="-78"/>
              </a:rPr>
            </a:br>
            <a:endParaRPr lang="fa-IR" sz="2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B Mitra" pitchFamily="2" charset="-78"/>
            </a:endParaRPr>
          </a:p>
          <a:p>
            <a:pPr>
              <a:spcBef>
                <a:spcPct val="50000"/>
              </a:spcBef>
            </a:pPr>
            <a:r>
              <a:rPr lang="fa-IR" sz="2000" dirty="0">
                <a:solidFill>
                  <a:srgbClr val="FFFFFF"/>
                </a:solidFill>
                <a:latin typeface="Arial" pitchFamily="34" charset="0"/>
                <a:cs typeface="Nazanin" pitchFamily="2" charset="-78"/>
              </a:rPr>
              <a:t> جهت ورود و خروج تجهيزات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545" t="7246" r="13636" b="18841"/>
          <a:stretch>
            <a:fillRect/>
          </a:stretch>
        </p:blipFill>
        <p:spPr bwMode="auto">
          <a:xfrm>
            <a:off x="1763688" y="807910"/>
            <a:ext cx="5616624" cy="524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55576" y="365755"/>
            <a:ext cx="7931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 smtClean="0">
                <a:latin typeface="Arial" pitchFamily="34" charset="0"/>
                <a:cs typeface="B Mitra" pitchFamily="2" charset="-78"/>
              </a:rPr>
              <a:t>متدهاي جذب و تامين صلاحيت كاركنان در نيروگاه اتمي بوشهر-ادامه</a:t>
            </a:r>
            <a:endParaRPr lang="en-US" sz="2000" b="1" dirty="0"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39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a-IR" b="1" dirty="0" smtClean="0">
                <a:cs typeface="B Mitra" pitchFamily="2" charset="-78"/>
              </a:rPr>
              <a:t>جمع بندي</a:t>
            </a:r>
            <a:endParaRPr lang="en-US" b="1" dirty="0"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620000" cy="4525963"/>
          </a:xfrm>
        </p:spPr>
        <p:txBody>
          <a:bodyPr>
            <a:normAutofit fontScale="925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Mitra" pitchFamily="2" charset="-78"/>
              </a:rPr>
              <a:t>تثبيت دستاوردها: </a:t>
            </a:r>
          </a:p>
          <a:p>
            <a:pPr lvl="1" algn="r" rtl="1"/>
            <a:r>
              <a:rPr lang="fa-IR" dirty="0">
                <a:cs typeface="B Mitra" pitchFamily="2" charset="-78"/>
              </a:rPr>
              <a:t>توليد پايدار</a:t>
            </a:r>
          </a:p>
          <a:p>
            <a:pPr lvl="1" algn="r" rtl="1"/>
            <a:r>
              <a:rPr lang="fa-IR" dirty="0" smtClean="0">
                <a:cs typeface="B Mitra" pitchFamily="2" charset="-78"/>
              </a:rPr>
              <a:t>بهره </a:t>
            </a:r>
            <a:r>
              <a:rPr lang="fa-IR" dirty="0">
                <a:cs typeface="B Mitra" pitchFamily="2" charset="-78"/>
              </a:rPr>
              <a:t>برداري توسط نيروهاي ايراني آموزش </a:t>
            </a:r>
            <a:r>
              <a:rPr lang="fa-IR" dirty="0" smtClean="0">
                <a:cs typeface="B Mitra" pitchFamily="2" charset="-78"/>
              </a:rPr>
              <a:t>ديده با استفاده محدود از مشاوران روس:</a:t>
            </a:r>
          </a:p>
          <a:p>
            <a:pPr lvl="2" algn="r" rtl="1"/>
            <a:r>
              <a:rPr lang="fa-IR" dirty="0" smtClean="0">
                <a:cs typeface="B Mitra" pitchFamily="2" charset="-78"/>
              </a:rPr>
              <a:t>حفظ احساس مالكيت و تعلق خاطر در بين كاركنان نيروگاه</a:t>
            </a:r>
          </a:p>
          <a:p>
            <a:pPr lvl="2" algn="r" rtl="1"/>
            <a:r>
              <a:rPr lang="fa-IR" dirty="0" smtClean="0">
                <a:cs typeface="B Mitra" pitchFamily="2" charset="-78"/>
              </a:rPr>
              <a:t>حفظ سطح بالاي رعايت فرهنگ ايمني در بين مديران و كاركنان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Mitra" pitchFamily="2" charset="-78"/>
              </a:rPr>
              <a:t>پشتيباني فني و تعميرات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Mitra" pitchFamily="2" charset="-78"/>
              </a:rPr>
              <a:t>سرمايه انساني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Mitra" pitchFamily="2" charset="-78"/>
              </a:rPr>
              <a:t>ضوابط حاكم بر نيروگاههاي اتمي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912"/>
            <a:ext cx="9159240" cy="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17487"/>
            <a:ext cx="1202614" cy="469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400" y="381000"/>
            <a:ext cx="6096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solidFill>
                  <a:schemeClr val="tx2"/>
                </a:solidFill>
                <a:latin typeface="Wingdings 2" pitchFamily="18" charset="2"/>
                <a:cs typeface="B Mitra" pitchFamily="2" charset="-78"/>
              </a:rPr>
              <a:t>طرح اوليه (آلماني) نيروگاه اتمي بوشهر</a:t>
            </a:r>
            <a:endParaRPr lang="en-US" sz="2800" b="1" dirty="0">
              <a:solidFill>
                <a:schemeClr val="tx2"/>
              </a:solidFill>
              <a:latin typeface="Wingdings 2" pitchFamily="18" charset="2"/>
              <a:cs typeface="B Mitra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19200" y="1219200"/>
            <a:ext cx="7848600" cy="5562600"/>
            <a:chOff x="1143000" y="1066800"/>
            <a:chExt cx="7966075" cy="5746750"/>
          </a:xfrm>
        </p:grpSpPr>
        <p:pic>
          <p:nvPicPr>
            <p:cNvPr id="13" name="Picture 2" descr="react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000" y="1066800"/>
              <a:ext cx="7966075" cy="5746750"/>
            </a:xfrm>
            <a:prstGeom prst="rect">
              <a:avLst/>
            </a:prstGeom>
          </p:spPr>
        </p:pic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448082" y="1117580"/>
              <a:ext cx="7524908" cy="4064762"/>
              <a:chOff x="265" y="210"/>
              <a:chExt cx="5385" cy="2913"/>
            </a:xfrm>
          </p:grpSpPr>
          <p:sp>
            <p:nvSpPr>
              <p:cNvPr id="15" name="WordArt 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83" y="210"/>
                <a:ext cx="1123" cy="18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/>
                <a:r>
                  <a:rPr lang="fo-FO" sz="3600" kern="10" dirty="0">
                    <a:ln w="0">
                      <a:noFill/>
                      <a:round/>
                      <a:headEnd/>
                      <a:tailEnd/>
                    </a:ln>
                    <a:solidFill>
                      <a:schemeClr val="bg1">
                        <a:lumMod val="50000"/>
                      </a:schemeClr>
                    </a:solidFill>
                    <a:latin typeface="Arial Black"/>
                    <a:cs typeface="Traffic" panose="00000400000000000000" pitchFamily="2" charset="-78"/>
                  </a:rPr>
                  <a:t>Reactor</a:t>
                </a:r>
                <a:endParaRPr lang="fa-IR" sz="3600" kern="10" dirty="0">
                  <a:ln w="0">
                    <a:noFill/>
                    <a:round/>
                    <a:headEnd/>
                    <a:tailEnd/>
                  </a:ln>
                  <a:solidFill>
                    <a:schemeClr val="bg1">
                      <a:lumMod val="50000"/>
                    </a:schemeClr>
                  </a:solidFill>
                  <a:latin typeface="Arial Black"/>
                  <a:cs typeface="Traffic" panose="00000400000000000000" pitchFamily="2" charset="-78"/>
                </a:endParaRPr>
              </a:p>
            </p:txBody>
          </p:sp>
          <p:sp>
            <p:nvSpPr>
              <p:cNvPr id="16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4409" y="1047"/>
                <a:ext cx="1241" cy="18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666"/>
                  </a:avLst>
                </a:prstTxWarp>
              </a:bodyPr>
              <a:lstStyle/>
              <a:p>
                <a:pPr algn="ctr" rtl="0"/>
                <a:r>
                  <a:rPr lang="fo-FO" sz="3600" kern="10" dirty="0">
                    <a:ln w="0">
                      <a:noFill/>
                      <a:round/>
                      <a:headEnd/>
                      <a:tailEnd/>
                    </a:ln>
                    <a:solidFill>
                      <a:schemeClr val="bg1">
                        <a:lumMod val="50000"/>
                      </a:schemeClr>
                    </a:solidFill>
                    <a:latin typeface="Arial Black"/>
                  </a:rPr>
                  <a:t>Main Coolant Pump</a:t>
                </a:r>
                <a:endParaRPr lang="fa-IR" sz="3600" kern="10" dirty="0">
                  <a:ln w="0">
                    <a:noFill/>
                    <a:round/>
                    <a:headEnd/>
                    <a:tailEnd/>
                  </a:ln>
                  <a:solidFill>
                    <a:schemeClr val="bg1">
                      <a:lumMod val="50000"/>
                    </a:schemeClr>
                  </a:solidFill>
                  <a:latin typeface="Arial Black"/>
                </a:endParaRPr>
              </a:p>
            </p:txBody>
          </p:sp>
          <p:sp>
            <p:nvSpPr>
              <p:cNvPr id="17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787" y="537"/>
                <a:ext cx="1549" cy="18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/>
                <a:r>
                  <a:rPr lang="fo-FO" sz="2800" kern="10" dirty="0">
                    <a:ln w="0">
                      <a:noFill/>
                      <a:round/>
                      <a:headEnd/>
                      <a:tailEnd/>
                    </a:ln>
                    <a:solidFill>
                      <a:schemeClr val="bg1">
                        <a:lumMod val="50000"/>
                      </a:schemeClr>
                    </a:solidFill>
                    <a:latin typeface="Arial Black"/>
                  </a:rPr>
                  <a:t>Steam Generator</a:t>
                </a:r>
                <a:endParaRPr lang="fa-IR" sz="2800" kern="10" dirty="0">
                  <a:ln w="0">
                    <a:noFill/>
                    <a:round/>
                    <a:headEnd/>
                    <a:tailEnd/>
                  </a:ln>
                  <a:solidFill>
                    <a:schemeClr val="bg1">
                      <a:lumMod val="50000"/>
                    </a:schemeClr>
                  </a:solidFill>
                  <a:latin typeface="Arial Black"/>
                </a:endParaRPr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 flipH="1">
                <a:off x="3482" y="1266"/>
                <a:ext cx="1363" cy="1584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 flipH="1">
                <a:off x="3480" y="774"/>
                <a:ext cx="1038" cy="1474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>
                <a:off x="2228" y="447"/>
                <a:ext cx="596" cy="2676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865" y="774"/>
                <a:ext cx="927" cy="1802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5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a-IR"/>
              </a:p>
            </p:txBody>
          </p:sp>
          <p:sp>
            <p:nvSpPr>
              <p:cNvPr id="22" name="WordArt 15" descr="Zig zag"/>
              <p:cNvSpPr>
                <a:spLocks noChangeArrowheads="1" noChangeShapeType="1" noTextEdit="1"/>
              </p:cNvSpPr>
              <p:nvPr/>
            </p:nvSpPr>
            <p:spPr bwMode="auto">
              <a:xfrm>
                <a:off x="265" y="556"/>
                <a:ext cx="1363" cy="164"/>
              </a:xfrm>
              <a:prstGeom prst="rect">
                <a:avLst/>
              </a:prstGeom>
            </p:spPr>
            <p:txBody>
              <a:bodyPr wrap="none" fromWordArt="1">
                <a:prstTxWarp prst="textCurveUp">
                  <a:avLst>
                    <a:gd name="adj" fmla="val 0"/>
                  </a:avLst>
                </a:prstTxWarp>
              </a:bodyPr>
              <a:lstStyle/>
              <a:p>
                <a:pPr algn="ctr" rtl="0"/>
                <a:r>
                  <a:rPr lang="fo-FO" sz="3600" kern="10" dirty="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chemeClr val="bg1">
                        <a:lumMod val="50000"/>
                      </a:schemeClr>
                    </a:solidFill>
                    <a:latin typeface="Arial Black"/>
                    <a:cs typeface="Traffic" panose="00000400000000000000" pitchFamily="2" charset="-78"/>
                  </a:rPr>
                  <a:t>Fuel Pool</a:t>
                </a:r>
                <a:endParaRPr lang="fa-IR" sz="3600" kern="10" dirty="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>
                      <a:lumMod val="50000"/>
                    </a:schemeClr>
                  </a:solidFill>
                  <a:latin typeface="Arial Black"/>
                  <a:cs typeface="Traffic" panose="00000400000000000000" pitchFamily="2" charset="-78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B8A74A-E829-4D4C-B806-E10AC5AB1807}" type="slidenum">
              <a:rPr lang="ar-SA" smtClean="0">
                <a:solidFill>
                  <a:srgbClr val="1C1C34"/>
                </a:solidFill>
              </a:rPr>
              <a:pPr>
                <a:defRPr/>
              </a:pPr>
              <a:t>4</a:t>
            </a:fld>
            <a:endParaRPr lang="en-US">
              <a:solidFill>
                <a:srgbClr val="1C1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912"/>
            <a:ext cx="9159240" cy="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8372"/>
            <a:ext cx="1202614" cy="469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381000"/>
            <a:ext cx="6172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solidFill>
                  <a:schemeClr val="tx2"/>
                </a:solidFill>
                <a:latin typeface="Wingdings 2" pitchFamily="18" charset="2"/>
                <a:cs typeface="B Mitra" pitchFamily="2" charset="-78"/>
              </a:rPr>
              <a:t>طرح مدار اول نيروگاه اتمي بوشهر </a:t>
            </a:r>
            <a:endParaRPr lang="en-US" sz="2800" b="1" dirty="0">
              <a:solidFill>
                <a:schemeClr val="tx2"/>
              </a:solidFill>
              <a:latin typeface="Wingdings 2" pitchFamily="18" charset="2"/>
              <a:cs typeface="B Mitra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43000" y="1066800"/>
            <a:ext cx="8001000" cy="5791200"/>
            <a:chOff x="1143000" y="1066800"/>
            <a:chExt cx="8001000" cy="5791200"/>
          </a:xfrm>
        </p:grpSpPr>
        <p:pic>
          <p:nvPicPr>
            <p:cNvPr id="12" name="Picture 2" descr="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000" y="1066800"/>
              <a:ext cx="8001000" cy="579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Callout 1 13"/>
            <p:cNvSpPr/>
            <p:nvPr/>
          </p:nvSpPr>
          <p:spPr>
            <a:xfrm>
              <a:off x="5638800" y="1676400"/>
              <a:ext cx="1371600" cy="304800"/>
            </a:xfrm>
            <a:prstGeom prst="borderCallout1">
              <a:avLst>
                <a:gd name="adj1" fmla="val 106250"/>
                <a:gd name="adj2" fmla="val 3473"/>
                <a:gd name="adj3" fmla="val 1075000"/>
                <a:gd name="adj4" fmla="val -2999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Reactor</a:t>
              </a:r>
              <a:endParaRPr lang="fa-IR" dirty="0">
                <a:solidFill>
                  <a:schemeClr val="tx2"/>
                </a:solidFill>
              </a:endParaRPr>
            </a:p>
          </p:txBody>
        </p:sp>
        <p:sp>
          <p:nvSpPr>
            <p:cNvPr id="15" name="Line Callout 1 14"/>
            <p:cNvSpPr/>
            <p:nvPr/>
          </p:nvSpPr>
          <p:spPr>
            <a:xfrm>
              <a:off x="3581400" y="2209800"/>
              <a:ext cx="2057400" cy="304800"/>
            </a:xfrm>
            <a:prstGeom prst="borderCallout1">
              <a:avLst>
                <a:gd name="adj1" fmla="val 106250"/>
                <a:gd name="adj2" fmla="val 3473"/>
                <a:gd name="adj3" fmla="val 509375"/>
                <a:gd name="adj4" fmla="val 20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Steam Generator</a:t>
              </a:r>
              <a:endParaRPr lang="fa-IR" dirty="0">
                <a:solidFill>
                  <a:schemeClr val="tx2"/>
                </a:solidFill>
              </a:endParaRPr>
            </a:p>
          </p:txBody>
        </p:sp>
        <p:sp>
          <p:nvSpPr>
            <p:cNvPr id="16" name="Line Callout 1 15"/>
            <p:cNvSpPr/>
            <p:nvPr/>
          </p:nvSpPr>
          <p:spPr>
            <a:xfrm>
              <a:off x="1447800" y="1600200"/>
              <a:ext cx="2209800" cy="304800"/>
            </a:xfrm>
            <a:prstGeom prst="borderCallout1">
              <a:avLst>
                <a:gd name="adj1" fmla="val 106250"/>
                <a:gd name="adj2" fmla="val 3473"/>
                <a:gd name="adj3" fmla="val 853125"/>
                <a:gd name="adj4" fmla="val 190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Main Coolant Pump</a:t>
              </a:r>
              <a:endParaRPr lang="fa-IR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B8A74A-E829-4D4C-B806-E10AC5AB1807}" type="slidenum">
              <a:rPr lang="ar-SA" smtClean="0">
                <a:solidFill>
                  <a:srgbClr val="1C1C34"/>
                </a:solidFill>
              </a:rPr>
              <a:pPr>
                <a:defRPr/>
              </a:pPr>
              <a:t>5</a:t>
            </a:fld>
            <a:endParaRPr lang="en-US">
              <a:solidFill>
                <a:srgbClr val="1C1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G_2357"/>
          <p:cNvPicPr preferRelativeResize="0">
            <a:picLocks noGrp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85800"/>
            <a:ext cx="9144000" cy="6129338"/>
          </a:xfr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2596" y="152400"/>
            <a:ext cx="8229600" cy="81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  <a:defRPr/>
            </a:pPr>
            <a:r>
              <a:rPr lang="fa-IR" sz="2800" b="1" dirty="0" smtClean="0">
                <a:solidFill>
                  <a:schemeClr val="tx2"/>
                </a:solidFill>
                <a:latin typeface="Arial" pitchFamily="34" charset="0"/>
                <a:cs typeface="B Mitra" pitchFamily="2" charset="-78"/>
              </a:rPr>
              <a:t>ماشین تعویض سوخت </a:t>
            </a:r>
            <a:endParaRPr lang="en-US" sz="2800" b="1" dirty="0">
              <a:solidFill>
                <a:schemeClr val="tx2"/>
              </a:solidFill>
              <a:latin typeface="Arial" pitchFamily="34" charset="0"/>
              <a:cs typeface="B Mitra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636B9-FB0A-4CA4-8DCD-FBFC9A708D01}" type="slidenum">
              <a:rPr lang="ar-SA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74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-1999456" y="3429794"/>
            <a:ext cx="68580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1EZA#######KAI######29030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2168" y="990601"/>
            <a:ext cx="2788832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67200" y="1371600"/>
            <a:ext cx="4889205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 fontAlgn="ctr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شستشوی باز راکتور- 9 فروردین </a:t>
            </a:r>
            <a:r>
              <a:rPr lang="fa-IR" b="1" dirty="0" smtClean="0">
                <a:solidFill>
                  <a:prstClr val="black"/>
                </a:solidFill>
                <a:latin typeface="Calibri" panose="020F0502020204030204" pitchFamily="34" charset="0"/>
                <a:cs typeface="B Mitra" pitchFamily="2" charset="-78"/>
              </a:rPr>
              <a:t>1386  </a:t>
            </a: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ورود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اولین محموله سوخت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اصلی :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آذر 1386 </a:t>
            </a: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تکمیل سوخت‌گذاری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مجازی: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27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اردیبهشت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1388</a:t>
            </a: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 fontAlgn="ctr"/>
            <a:endParaRPr lang="en-US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/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</p:txBody>
      </p:sp>
      <p:pic>
        <p:nvPicPr>
          <p:cNvPr id="10" name="Picture 9" descr="Fuel Enter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819400"/>
            <a:ext cx="2743200" cy="1903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Dummy fue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722813"/>
            <a:ext cx="2743200" cy="2007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05000" y="379228"/>
            <a:ext cx="6537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800" b="1" dirty="0" smtClean="0">
                <a:latin typeface="Wingdings 2" pitchFamily="18" charset="2"/>
                <a:cs typeface="B Mitra" pitchFamily="2" charset="-78"/>
              </a:rPr>
              <a:t>راه‌اندازي نیروگاه اتمی بوشهر</a:t>
            </a:r>
            <a:endParaRPr lang="en-US" sz="2800" b="1" dirty="0">
              <a:latin typeface="Wingdings 2" pitchFamily="18" charset="2"/>
              <a:cs typeface="B Mitra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591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-1999456" y="3429794"/>
            <a:ext cx="68580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1371600"/>
            <a:ext cx="4889205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just" rtl="1" fontAlgn="ctr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انجام تست 250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اتمسفر مدار اول: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3  آذر </a:t>
            </a:r>
            <a:r>
              <a:rPr lang="fa-IR" b="1" dirty="0">
                <a:solidFill>
                  <a:prstClr val="black"/>
                </a:solidFill>
                <a:latin typeface="Calibri" panose="020F0502020204030204" pitchFamily="34" charset="0"/>
                <a:cs typeface="B Mitra" pitchFamily="2" charset="-78"/>
              </a:rPr>
              <a:t>1388  </a:t>
            </a:r>
          </a:p>
          <a:p>
            <a:pPr marL="285750" indent="-285750" algn="ct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ct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ct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انجام تست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110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مدار دوم: 16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دي 1388 </a:t>
            </a: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prstClr val="black"/>
                </a:solidFill>
                <a:latin typeface="Calibri" panose="020F0502020204030204" pitchFamily="34" charset="0"/>
                <a:cs typeface="B Mitra" pitchFamily="2" charset="-78"/>
              </a:rPr>
              <a:t>آزمایش پنوماتیک کره فلزی</a:t>
            </a:r>
            <a:r>
              <a:rPr lang="fa-IR" b="1" dirty="0">
                <a:solidFill>
                  <a:prstClr val="black"/>
                </a:solidFill>
                <a:latin typeface="Calibri" panose="020F0502020204030204" pitchFamily="34" charset="0"/>
                <a:cs typeface="B Mitra" pitchFamily="2" charset="-78"/>
              </a:rPr>
              <a:t>: 3 </a:t>
            </a:r>
            <a:r>
              <a:rPr lang="fa-IR" b="1" dirty="0" smtClean="0">
                <a:solidFill>
                  <a:prstClr val="black"/>
                </a:solidFill>
                <a:latin typeface="Calibri" panose="020F0502020204030204" pitchFamily="34" charset="0"/>
                <a:cs typeface="B Mitra" pitchFamily="2" charset="-78"/>
              </a:rPr>
              <a:t>لغایت </a:t>
            </a:r>
            <a:r>
              <a:rPr lang="fa-IR" b="1" dirty="0">
                <a:solidFill>
                  <a:prstClr val="black"/>
                </a:solidFill>
                <a:latin typeface="Calibri" panose="020F0502020204030204" pitchFamily="34" charset="0"/>
                <a:cs typeface="B Mitra" pitchFamily="2" charset="-78"/>
              </a:rPr>
              <a:t>23 بهمن 1388 </a:t>
            </a: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 fontAlgn="ctr"/>
            <a:endParaRPr lang="en-US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/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379228"/>
            <a:ext cx="6537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800" b="1" dirty="0" smtClean="0">
                <a:latin typeface="Wingdings 2" pitchFamily="18" charset="2"/>
                <a:cs typeface="B Mitra" pitchFamily="2" charset="-78"/>
              </a:rPr>
              <a:t>راه‌اندازي نیروگاه اتمی بوشهر- ادامه</a:t>
            </a:r>
            <a:endParaRPr lang="en-US" sz="2800" b="1" dirty="0">
              <a:latin typeface="Wingdings 2" pitchFamily="18" charset="2"/>
              <a:cs typeface="B Mitra" pitchFamily="2" charset="-78"/>
            </a:endParaRPr>
          </a:p>
        </p:txBody>
      </p:sp>
      <p:pic>
        <p:nvPicPr>
          <p:cNvPr id="14" name="Picture 13" descr="250b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066801"/>
            <a:ext cx="2743198" cy="1752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110 b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0339" y="2819400"/>
            <a:ext cx="2760658" cy="1903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 tes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0339" y="4720019"/>
            <a:ext cx="2760658" cy="2139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92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-1999456" y="3429794"/>
            <a:ext cx="68580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1371600"/>
            <a:ext cx="4889205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just" rtl="1" fontAlgn="ctr">
              <a:buFont typeface="Wingdings" panose="05000000000000000000" pitchFamily="2" charset="2"/>
              <a:buChar char="q"/>
            </a:pP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انجام تست گرم نيروگاه موسوم به </a:t>
            </a:r>
            <a:r>
              <a:rPr lang="en-US" b="1" dirty="0" smtClean="0">
                <a:solidFill>
                  <a:prstClr val="black"/>
                </a:solidFill>
                <a:cs typeface="B Mitra" pitchFamily="2" charset="-78"/>
              </a:rPr>
              <a:t>Hot Run </a:t>
            </a:r>
            <a:r>
              <a:rPr lang="fa-IR" b="1" dirty="0" smtClean="0">
                <a:solidFill>
                  <a:prstClr val="black"/>
                </a:solidFill>
                <a:cs typeface="B Mitra" pitchFamily="2" charset="-78"/>
              </a:rPr>
              <a:t>: 15 فروردین لغایت 16 </a:t>
            </a: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تير 1389 </a:t>
            </a: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ct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r>
              <a:rPr lang="fa-IR" b="1" dirty="0">
                <a:solidFill>
                  <a:prstClr val="black"/>
                </a:solidFill>
                <a:cs typeface="B Mitra" pitchFamily="2" charset="-78"/>
              </a:rPr>
              <a:t>حمل 61 مجتمع سوخت در تاريخ 28 مرداد ماه آغاز و در مدت 10 روز انجام شد.</a:t>
            </a: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cs typeface="B Mitra" pitchFamily="2" charset="-78"/>
            </a:endParaRPr>
          </a:p>
          <a:p>
            <a:pPr marL="285750" indent="-285750" algn="r" rtl="1" fontAlgn="ctr">
              <a:buFont typeface="Wingdings" panose="05000000000000000000" pitchFamily="2" charset="2"/>
              <a:buChar char="q"/>
            </a:pPr>
            <a:endParaRPr lang="fa-IR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 fontAlgn="ctr"/>
            <a:endParaRPr lang="en-US" b="1" dirty="0" smtClean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  <a:p>
            <a:pPr algn="ctr" rtl="1"/>
            <a:endParaRPr lang="fa-IR" b="1" dirty="0">
              <a:solidFill>
                <a:prstClr val="black"/>
              </a:solidFill>
              <a:latin typeface="Calibri" panose="020F0502020204030204" pitchFamily="34" charset="0"/>
              <a:cs typeface="B Mitr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379228"/>
            <a:ext cx="65371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800" b="1" dirty="0" smtClean="0">
                <a:latin typeface="Wingdings 2" pitchFamily="18" charset="2"/>
                <a:cs typeface="B Mitra" pitchFamily="2" charset="-78"/>
              </a:rPr>
              <a:t>راه‌اندازي نیروگاه اتمی بوشهر- ادامه</a:t>
            </a:r>
            <a:endParaRPr lang="en-US" sz="2800" b="1" dirty="0">
              <a:latin typeface="Wingdings 2" pitchFamily="18" charset="2"/>
              <a:cs typeface="B Mitra" pitchFamily="2" charset="-78"/>
            </a:endParaRPr>
          </a:p>
        </p:txBody>
      </p:sp>
      <p:pic>
        <p:nvPicPr>
          <p:cNvPr id="10" name="Picture 9" descr="Hot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0340" y="986507"/>
            <a:ext cx="2760658" cy="183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TranportFuelToZA890603_ (13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067" y="2667000"/>
            <a:ext cx="2743201" cy="2053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TranportFuel890529_ (108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067" y="4699218"/>
            <a:ext cx="2743201" cy="175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38-C19F-4638-A37D-BDD622B147B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043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NPP">
  <a:themeElements>
    <a:clrScheme name="BNPP 10">
      <a:dk1>
        <a:srgbClr val="FF9900"/>
      </a:dk1>
      <a:lt1>
        <a:srgbClr val="FFFFFF"/>
      </a:lt1>
      <a:dk2>
        <a:srgbClr val="1C1C34"/>
      </a:dk2>
      <a:lt2>
        <a:srgbClr val="000066"/>
      </a:lt2>
      <a:accent1>
        <a:srgbClr val="DDDDDD"/>
      </a:accent1>
      <a:accent2>
        <a:srgbClr val="44A9EE"/>
      </a:accent2>
      <a:accent3>
        <a:srgbClr val="FFFFFF"/>
      </a:accent3>
      <a:accent4>
        <a:srgbClr val="DA8200"/>
      </a:accent4>
      <a:accent5>
        <a:srgbClr val="EBEBEB"/>
      </a:accent5>
      <a:accent6>
        <a:srgbClr val="3D99D8"/>
      </a:accent6>
      <a:hlink>
        <a:srgbClr val="005A58"/>
      </a:hlink>
      <a:folHlink>
        <a:srgbClr val="808000"/>
      </a:folHlink>
    </a:clrScheme>
    <a:fontScheme name="BNP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NPP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NPP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NPP 10">
        <a:dk1>
          <a:srgbClr val="FF99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44A9EE"/>
        </a:accent2>
        <a:accent3>
          <a:srgbClr val="FFFFFF"/>
        </a:accent3>
        <a:accent4>
          <a:srgbClr val="DA8200"/>
        </a:accent4>
        <a:accent5>
          <a:srgbClr val="EBEBEB"/>
        </a:accent5>
        <a:accent6>
          <a:srgbClr val="3D99D8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NPP">
  <a:themeElements>
    <a:clrScheme name="BNPP 10">
      <a:dk1>
        <a:srgbClr val="FF9900"/>
      </a:dk1>
      <a:lt1>
        <a:srgbClr val="FFFFFF"/>
      </a:lt1>
      <a:dk2>
        <a:srgbClr val="1C1C34"/>
      </a:dk2>
      <a:lt2>
        <a:srgbClr val="000066"/>
      </a:lt2>
      <a:accent1>
        <a:srgbClr val="DDDDDD"/>
      </a:accent1>
      <a:accent2>
        <a:srgbClr val="44A9EE"/>
      </a:accent2>
      <a:accent3>
        <a:srgbClr val="FFFFFF"/>
      </a:accent3>
      <a:accent4>
        <a:srgbClr val="DA8200"/>
      </a:accent4>
      <a:accent5>
        <a:srgbClr val="EBEBEB"/>
      </a:accent5>
      <a:accent6>
        <a:srgbClr val="3D99D8"/>
      </a:accent6>
      <a:hlink>
        <a:srgbClr val="005A58"/>
      </a:hlink>
      <a:folHlink>
        <a:srgbClr val="808000"/>
      </a:folHlink>
    </a:clrScheme>
    <a:fontScheme name="BNP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NPP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NPP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NPP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NPP 10">
        <a:dk1>
          <a:srgbClr val="FF99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44A9EE"/>
        </a:accent2>
        <a:accent3>
          <a:srgbClr val="FFFFFF"/>
        </a:accent3>
        <a:accent4>
          <a:srgbClr val="DA8200"/>
        </a:accent4>
        <a:accent5>
          <a:srgbClr val="EBEBEB"/>
        </a:accent5>
        <a:accent6>
          <a:srgbClr val="3D99D8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/>
            </a:gs>
            <a:gs pos="100000">
              <a:schemeClr val="folHlink"/>
            </a:gs>
          </a:gsLst>
          <a:lin ang="27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90000"/>
          <a:buFont typeface="Symbol" pitchFamily="18" charset="2"/>
          <a:buNone/>
          <a:tabLst/>
          <a:defRPr kumimoji="0" lang="ru-RU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/>
            </a:gs>
            <a:gs pos="100000">
              <a:schemeClr val="folHlink"/>
            </a:gs>
          </a:gsLst>
          <a:lin ang="27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90000"/>
          <a:buFont typeface="Symbol" pitchFamily="18" charset="2"/>
          <a:buNone/>
          <a:tabLst/>
          <a:defRPr kumimoji="0" lang="ru-RU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</TotalTime>
  <Words>1999</Words>
  <Application>Microsoft Office PowerPoint</Application>
  <PresentationFormat>On-screen Show (4:3)</PresentationFormat>
  <Paragraphs>343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Arial</vt:lpstr>
      <vt:lpstr>B Titr</vt:lpstr>
      <vt:lpstr>B Traffic</vt:lpstr>
      <vt:lpstr>B Mitra</vt:lpstr>
      <vt:lpstr>Wingdings 3</vt:lpstr>
      <vt:lpstr>Zar</vt:lpstr>
      <vt:lpstr>Tahoma</vt:lpstr>
      <vt:lpstr>Traffic</vt:lpstr>
      <vt:lpstr>Mitra</vt:lpstr>
      <vt:lpstr>Arial Black</vt:lpstr>
      <vt:lpstr>Symbol</vt:lpstr>
      <vt:lpstr>Yagut-s</vt:lpstr>
      <vt:lpstr>Wingdings</vt:lpstr>
      <vt:lpstr>Nazanin</vt:lpstr>
      <vt:lpstr>B Nazanin</vt:lpstr>
      <vt:lpstr>Wingdings 2</vt:lpstr>
      <vt:lpstr>Calibri</vt:lpstr>
      <vt:lpstr>Office Theme</vt:lpstr>
      <vt:lpstr>1_Office Theme</vt:lpstr>
      <vt:lpstr>2_Office Theme</vt:lpstr>
      <vt:lpstr>BNPP</vt:lpstr>
      <vt:lpstr>3_BNPP</vt:lpstr>
      <vt:lpstr>3_Office Theme</vt:lpstr>
      <vt:lpstr>Default Design</vt:lpstr>
      <vt:lpstr>PowerPoint Presentation</vt:lpstr>
      <vt:lpstr> نيروگاه اتمي بوشهر- وضعيت جاري</vt:lpstr>
      <vt:lpstr>معرفی نيروگاه اتمی بوشهر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آغاز بهره‌برداری صنعتی از نیروگاه اتمی بوشهر و انتقال مسئولیتها به بهره‌بردار ایرانی:  ساعت 24:00 بامداد دوم مهرماه 1392</vt:lpstr>
      <vt:lpstr>بهره برداری از نیروگاه اتمی بوشهر</vt:lpstr>
      <vt:lpstr>هرم الزامات در نیروگاه اتمی بوشهر</vt:lpstr>
      <vt:lpstr>برنامه پایش محیطی نیروگاه اتمی بوشهر</vt:lpstr>
      <vt:lpstr>PowerPoint Presentation</vt:lpstr>
      <vt:lpstr>ارتباطات بین المللی نیروگاه اتمی بوشهر</vt:lpstr>
      <vt:lpstr>ارزيابي همتايي وانو</vt:lpstr>
      <vt:lpstr>اهم اقدامات اصلاحی</vt:lpstr>
      <vt:lpstr>اهم اقدامات اصلاحی- ادامه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متدهاي جذب و تامين صلاحيت كاركنان در نيروگاه اتمي بوشهر</vt:lpstr>
      <vt:lpstr>PowerPoint Presentation</vt:lpstr>
      <vt:lpstr>   جهت ورود و خروج تجهيزات</vt:lpstr>
      <vt:lpstr>جمع بندي</vt:lpstr>
    </vt:vector>
  </TitlesOfParts>
  <Company>BNPP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AdminBOM</dc:creator>
  <cp:lastModifiedBy>fatourechian</cp:lastModifiedBy>
  <cp:revision>280</cp:revision>
  <cp:lastPrinted>2018-12-31T10:08:15Z</cp:lastPrinted>
  <dcterms:created xsi:type="dcterms:W3CDTF">2010-10-26T11:11:05Z</dcterms:created>
  <dcterms:modified xsi:type="dcterms:W3CDTF">2019-10-08T06:07:16Z</dcterms:modified>
</cp:coreProperties>
</file>