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3"/>
  </p:notesMasterIdLst>
  <p:sldIdLst>
    <p:sldId id="343" r:id="rId2"/>
    <p:sldId id="294" r:id="rId3"/>
    <p:sldId id="355" r:id="rId4"/>
    <p:sldId id="347" r:id="rId5"/>
    <p:sldId id="348" r:id="rId6"/>
    <p:sldId id="352" r:id="rId7"/>
    <p:sldId id="353" r:id="rId8"/>
    <p:sldId id="356" r:id="rId9"/>
    <p:sldId id="357" r:id="rId10"/>
    <p:sldId id="350" r:id="rId11"/>
    <p:sldId id="354" r:id="rId12"/>
  </p:sldIdLst>
  <p:sldSz cx="9144000" cy="6858000" type="screen4x3"/>
  <p:notesSz cx="6807200" cy="99393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taykina_a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B0FC"/>
    <a:srgbClr val="3AB7F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9697" autoAdjust="0"/>
  </p:normalViewPr>
  <p:slideViewPr>
    <p:cSldViewPr snapToGrid="0">
      <p:cViewPr>
        <p:scale>
          <a:sx n="90" d="100"/>
          <a:sy n="90" d="100"/>
        </p:scale>
        <p:origin x="-186" y="-6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99"/>
        <p:guide pos="21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2" y="0"/>
            <a:ext cx="6807200" cy="99393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843" tIns="45922" rIns="91843" bIns="45922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2" y="0"/>
            <a:ext cx="6807200" cy="99393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843" tIns="45922" rIns="91843" bIns="45922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2" y="0"/>
            <a:ext cx="6807200" cy="99393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843" tIns="45922" rIns="91843" bIns="45922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2" y="0"/>
            <a:ext cx="6807200" cy="99393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843" tIns="45922" rIns="91843" bIns="45922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2" y="0"/>
            <a:ext cx="6807200" cy="99393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843" tIns="45922" rIns="91843" bIns="45922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2" y="0"/>
            <a:ext cx="6807200" cy="99393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843" tIns="45922" rIns="91843" bIns="45922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2" y="0"/>
            <a:ext cx="6807200" cy="99393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843" tIns="45922" rIns="91843" bIns="45922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2" y="0"/>
            <a:ext cx="6807200" cy="99393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843" tIns="45922" rIns="91843" bIns="45922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0" y="2"/>
            <a:ext cx="2951218" cy="4969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843" tIns="45922" rIns="91843" bIns="45922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3855984" y="1"/>
            <a:ext cx="2938497" cy="4841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820" tIns="47730" rIns="95820" bIns="4773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7090" algn="l"/>
                <a:tab pos="1454180" algn="l"/>
                <a:tab pos="2181269" algn="l"/>
                <a:tab pos="2908359" algn="l"/>
              </a:tabLst>
              <a:defRPr sz="1400">
                <a:solidFill>
                  <a:srgbClr val="000000"/>
                </a:solidFill>
                <a:latin typeface="Calibri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smtClean="0"/>
              <a:t>17.09.13</a:t>
            </a:r>
          </a:p>
        </p:txBody>
      </p:sp>
      <p:sp>
        <p:nvSpPr>
          <p:cNvPr id="74764" name="Rectangle 1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2338" y="746125"/>
            <a:ext cx="4951412" cy="37147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80" name="Rectangle 12"/>
          <p:cNvSpPr>
            <a:spLocks noGrp="1" noChangeArrowheads="1"/>
          </p:cNvSpPr>
          <p:nvPr>
            <p:ph type="body"/>
          </p:nvPr>
        </p:nvSpPr>
        <p:spPr bwMode="auto">
          <a:xfrm>
            <a:off x="680561" y="4721985"/>
            <a:ext cx="5434947" cy="44599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820" tIns="47730" rIns="95820" bIns="4773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0" y="9440776"/>
            <a:ext cx="2951218" cy="4969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843" tIns="45922" rIns="91843" bIns="45922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3855984" y="9440774"/>
            <a:ext cx="2938497" cy="4841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820" tIns="47730" rIns="95820" bIns="4773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7090" algn="l"/>
                <a:tab pos="1454180" algn="l"/>
                <a:tab pos="2181269" algn="l"/>
                <a:tab pos="2908359" algn="l"/>
              </a:tabLst>
              <a:defRPr sz="1400">
                <a:solidFill>
                  <a:srgbClr val="000000"/>
                </a:solidFill>
                <a:latin typeface="Calibri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0ABC0756-EB50-4389-AF1B-836F517BF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391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"/>
          <p:cNvSpPr>
            <a:spLocks noGrp="1" noChangeArrowheads="1"/>
          </p:cNvSpPr>
          <p:nvPr>
            <p:ph type="dt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>
                <a:latin typeface="Calibri" pitchFamily="34" charset="0"/>
              </a:rPr>
              <a:t>17.09.13</a:t>
            </a:r>
          </a:p>
        </p:txBody>
      </p:sp>
      <p:sp>
        <p:nvSpPr>
          <p:cNvPr id="78851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4346FD-CB54-47AC-9917-53A47CFCC948}" type="slidenum">
              <a:rPr lang="en-US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/>
              <a:t>2</a:t>
            </a:fld>
            <a:endParaRPr lang="en-US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8852" name="Text Box 1"/>
          <p:cNvSpPr txBox="1">
            <a:spLocks noChangeArrowheads="1"/>
          </p:cNvSpPr>
          <p:nvPr/>
        </p:nvSpPr>
        <p:spPr bwMode="auto">
          <a:xfrm>
            <a:off x="3855984" y="2"/>
            <a:ext cx="2943266" cy="48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20" tIns="47730" rIns="95820" bIns="47730"/>
          <a:lstStyle/>
          <a:p>
            <a:pPr algn="r">
              <a:buSzPct val="100000"/>
              <a:tabLst>
                <a:tab pos="0" algn="l"/>
                <a:tab pos="449648" algn="l"/>
                <a:tab pos="900890" algn="l"/>
                <a:tab pos="1352132" algn="l"/>
                <a:tab pos="1803375" algn="l"/>
                <a:tab pos="2254617" algn="l"/>
                <a:tab pos="2705859" algn="l"/>
                <a:tab pos="3157101" algn="l"/>
                <a:tab pos="3608344" algn="l"/>
                <a:tab pos="4059585" algn="l"/>
                <a:tab pos="4510828" algn="l"/>
                <a:tab pos="4962070" algn="l"/>
                <a:tab pos="5413313" algn="l"/>
                <a:tab pos="5864554" algn="l"/>
                <a:tab pos="6315797" algn="l"/>
                <a:tab pos="6767039" algn="l"/>
                <a:tab pos="7218282" algn="l"/>
                <a:tab pos="7669523" algn="l"/>
                <a:tab pos="8120766" algn="l"/>
                <a:tab pos="8572008" algn="l"/>
                <a:tab pos="9023250" algn="l"/>
              </a:tabLst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17.09.13</a:t>
            </a:r>
          </a:p>
        </p:txBody>
      </p:sp>
      <p:sp>
        <p:nvSpPr>
          <p:cNvPr id="78853" name="Text Box 2"/>
          <p:cNvSpPr txBox="1">
            <a:spLocks noChangeArrowheads="1"/>
          </p:cNvSpPr>
          <p:nvPr/>
        </p:nvSpPr>
        <p:spPr bwMode="auto">
          <a:xfrm>
            <a:off x="3855984" y="9440776"/>
            <a:ext cx="2943266" cy="48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20" tIns="47730" rIns="95820" bIns="47730" anchor="b"/>
          <a:lstStyle/>
          <a:p>
            <a:pPr algn="r">
              <a:buSzPct val="100000"/>
              <a:tabLst>
                <a:tab pos="0" algn="l"/>
                <a:tab pos="449648" algn="l"/>
                <a:tab pos="900890" algn="l"/>
                <a:tab pos="1352132" algn="l"/>
                <a:tab pos="1803375" algn="l"/>
                <a:tab pos="2254617" algn="l"/>
                <a:tab pos="2705859" algn="l"/>
                <a:tab pos="3157101" algn="l"/>
                <a:tab pos="3608344" algn="l"/>
                <a:tab pos="4059585" algn="l"/>
                <a:tab pos="4510828" algn="l"/>
                <a:tab pos="4962070" algn="l"/>
                <a:tab pos="5413313" algn="l"/>
                <a:tab pos="5864554" algn="l"/>
                <a:tab pos="6315797" algn="l"/>
                <a:tab pos="6767039" algn="l"/>
                <a:tab pos="7218282" algn="l"/>
                <a:tab pos="7669523" algn="l"/>
                <a:tab pos="8120766" algn="l"/>
                <a:tab pos="8572008" algn="l"/>
                <a:tab pos="9023250" algn="l"/>
              </a:tabLst>
            </a:pPr>
            <a:fld id="{73AC71E4-66EC-43B9-A2E6-60F29A6BA00F}" type="slidenum">
              <a:rPr lang="en-US" sz="1400">
                <a:solidFill>
                  <a:srgbClr val="000000"/>
                </a:solidFill>
                <a:latin typeface="Calibri" pitchFamily="34" charset="0"/>
              </a:rPr>
              <a:pPr algn="r">
                <a:buSzPct val="100000"/>
                <a:tabLst>
                  <a:tab pos="0" algn="l"/>
                  <a:tab pos="449648" algn="l"/>
                  <a:tab pos="900890" algn="l"/>
                  <a:tab pos="1352132" algn="l"/>
                  <a:tab pos="1803375" algn="l"/>
                  <a:tab pos="2254617" algn="l"/>
                  <a:tab pos="2705859" algn="l"/>
                  <a:tab pos="3157101" algn="l"/>
                  <a:tab pos="3608344" algn="l"/>
                  <a:tab pos="4059585" algn="l"/>
                  <a:tab pos="4510828" algn="l"/>
                  <a:tab pos="4962070" algn="l"/>
                  <a:tab pos="5413313" algn="l"/>
                  <a:tab pos="5864554" algn="l"/>
                  <a:tab pos="6315797" algn="l"/>
                  <a:tab pos="6767039" algn="l"/>
                  <a:tab pos="7218282" algn="l"/>
                  <a:tab pos="7669523" algn="l"/>
                  <a:tab pos="8120766" algn="l"/>
                  <a:tab pos="8572008" algn="l"/>
                  <a:tab pos="9023250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8854" name="Rectangle 3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solidFill>
            <a:srgbClr val="FFFFFF"/>
          </a:solidFill>
          <a:ln/>
        </p:spPr>
      </p:sp>
      <p:sp>
        <p:nvSpPr>
          <p:cNvPr id="78855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0563" y="4721987"/>
            <a:ext cx="5447668" cy="4472701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tabLst>
                <a:tab pos="0" algn="l"/>
                <a:tab pos="449648" algn="l"/>
                <a:tab pos="900890" algn="l"/>
                <a:tab pos="1352132" algn="l"/>
                <a:tab pos="1803375" algn="l"/>
                <a:tab pos="2254617" algn="l"/>
                <a:tab pos="2705859" algn="l"/>
                <a:tab pos="3157101" algn="l"/>
                <a:tab pos="3608344" algn="l"/>
                <a:tab pos="4059585" algn="l"/>
                <a:tab pos="4510828" algn="l"/>
                <a:tab pos="4962070" algn="l"/>
                <a:tab pos="5413313" algn="l"/>
                <a:tab pos="5864554" algn="l"/>
                <a:tab pos="6315797" algn="l"/>
                <a:tab pos="6767039" algn="l"/>
                <a:tab pos="7218282" algn="l"/>
                <a:tab pos="7669523" algn="l"/>
                <a:tab pos="8120766" algn="l"/>
                <a:tab pos="8572008" algn="l"/>
                <a:tab pos="9023250" algn="l"/>
              </a:tabLst>
            </a:pPr>
            <a:endParaRPr lang="ru-RU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8856" name="Text Box 5"/>
          <p:cNvSpPr txBox="1">
            <a:spLocks noChangeArrowheads="1"/>
          </p:cNvSpPr>
          <p:nvPr/>
        </p:nvSpPr>
        <p:spPr bwMode="auto">
          <a:xfrm>
            <a:off x="3855982" y="9440776"/>
            <a:ext cx="295121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20" tIns="47730" rIns="95820" bIns="47730" anchor="b"/>
          <a:lstStyle/>
          <a:p>
            <a:pPr algn="r">
              <a:buSzPct val="100000"/>
              <a:tabLst>
                <a:tab pos="0" algn="l"/>
                <a:tab pos="449648" algn="l"/>
                <a:tab pos="900890" algn="l"/>
                <a:tab pos="1352132" algn="l"/>
                <a:tab pos="1803375" algn="l"/>
                <a:tab pos="2254617" algn="l"/>
                <a:tab pos="2705859" algn="l"/>
                <a:tab pos="3157101" algn="l"/>
                <a:tab pos="3608344" algn="l"/>
                <a:tab pos="4059585" algn="l"/>
                <a:tab pos="4510828" algn="l"/>
                <a:tab pos="4962070" algn="l"/>
                <a:tab pos="5413313" algn="l"/>
                <a:tab pos="5864554" algn="l"/>
                <a:tab pos="6315797" algn="l"/>
                <a:tab pos="6767039" algn="l"/>
                <a:tab pos="7218282" algn="l"/>
                <a:tab pos="7669523" algn="l"/>
                <a:tab pos="8120766" algn="l"/>
                <a:tab pos="8572008" algn="l"/>
                <a:tab pos="9023250" algn="l"/>
              </a:tabLst>
            </a:pPr>
            <a:fld id="{49C18CE0-2741-44B0-943B-CD45055D4D95}" type="slidenum">
              <a:rPr lang="en-US" sz="1400">
                <a:solidFill>
                  <a:srgbClr val="000000"/>
                </a:solidFill>
                <a:latin typeface="Calibri" pitchFamily="34" charset="0"/>
              </a:rPr>
              <a:pPr algn="r">
                <a:buSzPct val="100000"/>
                <a:tabLst>
                  <a:tab pos="0" algn="l"/>
                  <a:tab pos="449648" algn="l"/>
                  <a:tab pos="900890" algn="l"/>
                  <a:tab pos="1352132" algn="l"/>
                  <a:tab pos="1803375" algn="l"/>
                  <a:tab pos="2254617" algn="l"/>
                  <a:tab pos="2705859" algn="l"/>
                  <a:tab pos="3157101" algn="l"/>
                  <a:tab pos="3608344" algn="l"/>
                  <a:tab pos="4059585" algn="l"/>
                  <a:tab pos="4510828" algn="l"/>
                  <a:tab pos="4962070" algn="l"/>
                  <a:tab pos="5413313" algn="l"/>
                  <a:tab pos="5864554" algn="l"/>
                  <a:tab pos="6315797" algn="l"/>
                  <a:tab pos="6767039" algn="l"/>
                  <a:tab pos="7218282" algn="l"/>
                  <a:tab pos="7669523" algn="l"/>
                  <a:tab pos="8120766" algn="l"/>
                  <a:tab pos="8572008" algn="l"/>
                  <a:tab pos="9023250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B2825-9424-4FAA-8B01-958454A16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2"/>
          </p:nvPr>
        </p:nvSpPr>
        <p:spPr bwMode="auto">
          <a:xfrm>
            <a:off x="531921" y="6450013"/>
            <a:ext cx="2882900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SzPct val="100000"/>
              <a:defRPr sz="1200">
                <a:solidFill>
                  <a:srgbClr val="898989"/>
                </a:solidFill>
                <a:latin typeface="TornadoCyr"/>
              </a:defRPr>
            </a:lvl1pPr>
          </a:lstStyle>
          <a:p>
            <a:pPr algn="l"/>
            <a:r>
              <a:rPr lang="ru-RU" smtClean="0"/>
              <a:t>© 201</a:t>
            </a:r>
            <a:r>
              <a:rPr lang="en-US" smtClean="0"/>
              <a:t>7 •</a:t>
            </a:r>
            <a:r>
              <a:rPr lang="ru-RU" smtClean="0"/>
              <a:t> </a:t>
            </a:r>
            <a:r>
              <a:rPr lang="en-US" smtClean="0"/>
              <a:t>JSC</a:t>
            </a:r>
            <a:r>
              <a:rPr lang="ru-RU" smtClean="0"/>
              <a:t> «</a:t>
            </a:r>
            <a:r>
              <a:rPr lang="en-US" smtClean="0"/>
              <a:t>CKBM</a:t>
            </a:r>
            <a:r>
              <a:rPr lang="ru-RU" smtClean="0"/>
              <a:t>»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© 2013, ОАО «ЦКБМ»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B1C21-1520-4782-A1A1-D9904EB49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© 2013, ОАО «ЦКБМ»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2C57C-FD10-46EC-967A-4159D60DB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© 2013, ОАО «ЦКБМ»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66AE3-3568-4753-8A96-2AAFC17FB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© 2013, ОАО «ЦКБМ»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3AD19-543A-4872-8BC7-9CACCA125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© 2013, ОАО «ЦКБМ»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EF8E2-2FC0-4569-9B69-BDCAE06EE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© 2013, ОАО «ЦКБМ»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4985D-0E6C-41CD-85FB-C238908AF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основ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2189" y="195309"/>
            <a:ext cx="5246703" cy="5237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4B7E4-F033-449D-AA97-6EC640722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2"/>
          </p:nvPr>
        </p:nvSpPr>
        <p:spPr bwMode="auto">
          <a:xfrm>
            <a:off x="531921" y="6450013"/>
            <a:ext cx="2882900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SzPct val="100000"/>
              <a:defRPr sz="1200">
                <a:solidFill>
                  <a:srgbClr val="898989"/>
                </a:solidFill>
                <a:latin typeface="TornadoCyr"/>
              </a:defRPr>
            </a:lvl1pPr>
          </a:lstStyle>
          <a:p>
            <a:pPr algn="l"/>
            <a:r>
              <a:rPr lang="ru-RU" smtClean="0"/>
              <a:t>© 201</a:t>
            </a:r>
            <a:r>
              <a:rPr lang="en-US" smtClean="0"/>
              <a:t>7 •</a:t>
            </a:r>
            <a:r>
              <a:rPr lang="ru-RU" smtClean="0"/>
              <a:t> </a:t>
            </a:r>
            <a:r>
              <a:rPr lang="en-US" smtClean="0"/>
              <a:t>JSC</a:t>
            </a:r>
            <a:r>
              <a:rPr lang="ru-RU" smtClean="0"/>
              <a:t> «</a:t>
            </a:r>
            <a:r>
              <a:rPr lang="en-US" smtClean="0"/>
              <a:t>CKBM</a:t>
            </a:r>
            <a:r>
              <a:rPr lang="ru-RU" smtClean="0"/>
              <a:t>»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ront cover">
    <p:bg>
      <p:bgPr>
        <a:blipFill dpi="0" rotWithShape="1">
          <a:blip r:embed="rId2" cstate="print">
            <a:alphaModFix amt="99000"/>
            <a:lum/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© 2013, ОАО «ЦКБМ»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C18B5-9AD3-45F5-9B3D-3884D75F1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 cover">
    <p:bg>
      <p:bgPr>
        <a:blipFill dpi="0" rotWithShape="1">
          <a:blip r:embed="rId2" cstate="print">
            <a:alphaModFix amt="9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© 2013, ОАО «ЦКБМ»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65A51-6F24-4EDE-B3F3-26F5E87A2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24434" y="128588"/>
            <a:ext cx="5149665" cy="63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331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Для</a:t>
            </a:r>
            <a:r>
              <a:rPr lang="en-GB" dirty="0" smtClean="0"/>
              <a:t> </a:t>
            </a:r>
            <a:r>
              <a:rPr lang="en-GB" dirty="0" err="1" smtClean="0"/>
              <a:t>правки</a:t>
            </a:r>
            <a:r>
              <a:rPr lang="en-GB" dirty="0" smtClean="0"/>
              <a:t> </a:t>
            </a:r>
            <a:r>
              <a:rPr lang="en-GB" dirty="0" err="1" smtClean="0"/>
              <a:t>структуры</a:t>
            </a:r>
            <a:r>
              <a:rPr lang="en-GB" dirty="0" smtClean="0"/>
              <a:t> </a:t>
            </a:r>
            <a:r>
              <a:rPr lang="en-GB" dirty="0" err="1" smtClean="0"/>
              <a:t>щелкните</a:t>
            </a:r>
            <a:r>
              <a:rPr lang="en-GB" dirty="0" smtClean="0"/>
              <a:t> </a:t>
            </a:r>
            <a:r>
              <a:rPr lang="en-GB" dirty="0" err="1" smtClean="0"/>
              <a:t>мышью</a:t>
            </a:r>
            <a:endParaRPr lang="en-GB" dirty="0" smtClean="0"/>
          </a:p>
          <a:p>
            <a:pPr lvl="1"/>
            <a:r>
              <a:rPr lang="en-GB" dirty="0" err="1" smtClean="0"/>
              <a:t>Второй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r>
              <a:rPr lang="en-GB" dirty="0" smtClean="0"/>
              <a:t> </a:t>
            </a:r>
            <a:r>
              <a:rPr lang="en-GB" dirty="0" err="1" smtClean="0"/>
              <a:t>структуры</a:t>
            </a:r>
            <a:endParaRPr lang="en-GB" dirty="0" smtClean="0"/>
          </a:p>
          <a:p>
            <a:pPr lvl="2"/>
            <a:r>
              <a:rPr lang="en-GB" dirty="0" err="1" smtClean="0"/>
              <a:t>Третий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r>
              <a:rPr lang="en-GB" dirty="0" smtClean="0"/>
              <a:t> </a:t>
            </a:r>
            <a:r>
              <a:rPr lang="en-GB" dirty="0" err="1" smtClean="0"/>
              <a:t>структуры</a:t>
            </a:r>
            <a:endParaRPr lang="en-GB" dirty="0" smtClean="0"/>
          </a:p>
          <a:p>
            <a:pPr lvl="3"/>
            <a:r>
              <a:rPr lang="en-GB" dirty="0" err="1" smtClean="0"/>
              <a:t>Четвёртый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r>
              <a:rPr lang="en-GB" dirty="0" smtClean="0"/>
              <a:t> </a:t>
            </a:r>
            <a:r>
              <a:rPr lang="en-GB" dirty="0" err="1" smtClean="0"/>
              <a:t>структуры</a:t>
            </a:r>
            <a:endParaRPr lang="en-GB" dirty="0" smtClean="0"/>
          </a:p>
          <a:p>
            <a:pPr lvl="4"/>
            <a:r>
              <a:rPr lang="en-GB" dirty="0" err="1" smtClean="0"/>
              <a:t>Пятый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r>
              <a:rPr lang="en-GB" dirty="0" smtClean="0"/>
              <a:t> </a:t>
            </a:r>
            <a:r>
              <a:rPr lang="en-GB" dirty="0" err="1" smtClean="0"/>
              <a:t>структуры</a:t>
            </a:r>
            <a:endParaRPr lang="en-GB" dirty="0" smtClean="0"/>
          </a:p>
          <a:p>
            <a:pPr lvl="4"/>
            <a:r>
              <a:rPr lang="en-GB" dirty="0" err="1" smtClean="0"/>
              <a:t>Шестой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r>
              <a:rPr lang="en-GB" dirty="0" smtClean="0"/>
              <a:t> </a:t>
            </a:r>
            <a:r>
              <a:rPr lang="en-GB" dirty="0" err="1" smtClean="0"/>
              <a:t>структуры</a:t>
            </a:r>
            <a:endParaRPr lang="en-GB" dirty="0" smtClean="0"/>
          </a:p>
          <a:p>
            <a:pPr lvl="4"/>
            <a:r>
              <a:rPr lang="en-GB" dirty="0" err="1" smtClean="0"/>
              <a:t>Седьмой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r>
              <a:rPr lang="en-GB" dirty="0" smtClean="0"/>
              <a:t> </a:t>
            </a:r>
            <a:r>
              <a:rPr lang="en-GB" dirty="0" err="1" smtClean="0"/>
              <a:t>структуры</a:t>
            </a:r>
            <a:endParaRPr lang="en-GB" dirty="0" smtClean="0"/>
          </a:p>
          <a:p>
            <a:pPr lvl="4"/>
            <a:r>
              <a:rPr lang="en-GB" dirty="0" err="1" smtClean="0"/>
              <a:t>Восьмой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r>
              <a:rPr lang="en-GB" dirty="0" smtClean="0"/>
              <a:t> </a:t>
            </a:r>
            <a:r>
              <a:rPr lang="en-GB" dirty="0" err="1" smtClean="0"/>
              <a:t>структуры</a:t>
            </a:r>
            <a:endParaRPr lang="en-GB" dirty="0" smtClean="0"/>
          </a:p>
          <a:p>
            <a:pPr lvl="4"/>
            <a:r>
              <a:rPr lang="en-GB" dirty="0" err="1" smtClean="0"/>
              <a:t>Девятый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r>
              <a:rPr lang="en-GB" dirty="0" smtClean="0"/>
              <a:t> </a:t>
            </a:r>
            <a:r>
              <a:rPr lang="en-GB" dirty="0" err="1" smtClean="0"/>
              <a:t>структуры</a:t>
            </a:r>
            <a:endParaRPr lang="en-GB" dirty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469777" y="6450013"/>
            <a:ext cx="2882900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SzPct val="100000"/>
              <a:defRPr sz="1200">
                <a:solidFill>
                  <a:srgbClr val="898989"/>
                </a:solidFill>
                <a:latin typeface="TornadoCyr"/>
              </a:defRPr>
            </a:lvl1pPr>
          </a:lstStyle>
          <a:p>
            <a:r>
              <a:rPr lang="ru-RU" smtClean="0"/>
              <a:t>© 201</a:t>
            </a:r>
            <a:r>
              <a:rPr lang="en-US" smtClean="0"/>
              <a:t>7 •</a:t>
            </a:r>
            <a:r>
              <a:rPr lang="ru-RU" smtClean="0"/>
              <a:t> </a:t>
            </a:r>
            <a:r>
              <a:rPr lang="en-US" smtClean="0"/>
              <a:t>JSC</a:t>
            </a:r>
            <a:r>
              <a:rPr lang="ru-RU" smtClean="0"/>
              <a:t> «</a:t>
            </a:r>
            <a:r>
              <a:rPr lang="en-US" smtClean="0"/>
              <a:t>CKBM</a:t>
            </a:r>
            <a:r>
              <a:rPr lang="ru-RU" smtClean="0"/>
              <a:t>»</a:t>
            </a: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450013"/>
            <a:ext cx="2120900" cy="296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j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9E1CC94E-ED19-48E2-B108-243209350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5" r:id="rId8"/>
    <p:sldLayoutId id="2147483672" r:id="rId9"/>
    <p:sldLayoutId id="2147483673" r:id="rId10"/>
    <p:sldLayoutId id="2147483674" r:id="rId11"/>
  </p:sldLayoutIdLst>
  <p:hf sldNum="0" hdr="0" dt="0"/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ornadoCyr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ornadoCyr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ornadoCyr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ornadoCyr" charset="0"/>
          <a:ea typeface="Arial Unicode MS" pitchFamily="34" charset="-128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ornadoCyr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ornadoCyr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ornadoCyr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ornadoCyr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j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j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j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j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j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j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j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j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tif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/>
          </a:blip>
          <a:srcRect/>
          <a:stretch>
            <a:fillRect t="10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14478" y="361872"/>
            <a:ext cx="8134502" cy="9562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err="1" smtClean="0">
                <a:solidFill>
                  <a:srgbClr val="0070C0"/>
                </a:solidFill>
              </a:rPr>
              <a:t>Joint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Stock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Company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“</a:t>
            </a:r>
            <a:r>
              <a:rPr lang="ru-RU" sz="2800" b="1" dirty="0" err="1" smtClean="0">
                <a:solidFill>
                  <a:srgbClr val="0070C0"/>
                </a:solidFill>
              </a:rPr>
              <a:t>Central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Design </a:t>
            </a:r>
            <a:r>
              <a:rPr lang="ru-RU" sz="2800" b="1" dirty="0" err="1" smtClean="0">
                <a:solidFill>
                  <a:srgbClr val="0070C0"/>
                </a:solidFill>
              </a:rPr>
              <a:t>Bureau</a:t>
            </a:r>
            <a:r>
              <a:rPr lang="ru-RU" sz="2800" b="1" dirty="0" smtClean="0">
                <a:solidFill>
                  <a:srgbClr val="0070C0"/>
                </a:solidFill>
              </a:rPr>
              <a:t> of Machine </a:t>
            </a:r>
            <a:r>
              <a:rPr lang="ru-RU" sz="2800" b="1" dirty="0" err="1" smtClean="0">
                <a:solidFill>
                  <a:srgbClr val="0070C0"/>
                </a:solidFill>
              </a:rPr>
              <a:t>Building</a:t>
            </a:r>
            <a:r>
              <a:rPr lang="en-US" sz="2800" b="1" dirty="0" smtClean="0">
                <a:solidFill>
                  <a:srgbClr val="0070C0"/>
                </a:solidFill>
              </a:rPr>
              <a:t>”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14478" y="2007247"/>
            <a:ext cx="3312745" cy="17565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dirty="0" smtClean="0">
                <a:solidFill>
                  <a:srgbClr val="0070C0"/>
                </a:solidFill>
              </a:rPr>
              <a:t>Basic </a:t>
            </a:r>
            <a:r>
              <a:rPr lang="en-US" sz="3600" dirty="0" smtClean="0">
                <a:solidFill>
                  <a:srgbClr val="0070C0"/>
                </a:solidFill>
              </a:rPr>
              <a:t>design </a:t>
            </a:r>
            <a:r>
              <a:rPr lang="en-US" sz="3600" dirty="0" smtClean="0">
                <a:solidFill>
                  <a:srgbClr val="0070C0"/>
                </a:solidFill>
              </a:rPr>
              <a:t>of auxiliary </a:t>
            </a:r>
            <a:r>
              <a:rPr lang="en-US" sz="3600" dirty="0">
                <a:solidFill>
                  <a:srgbClr val="0070C0"/>
                </a:solidFill>
              </a:rPr>
              <a:t>feed  water </a:t>
            </a:r>
            <a:r>
              <a:rPr lang="en-US" sz="3600" dirty="0" smtClean="0">
                <a:solidFill>
                  <a:srgbClr val="0070C0"/>
                </a:solidFill>
              </a:rPr>
              <a:t>pump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Андрей\Desktop\IMG_90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36" y="1674539"/>
            <a:ext cx="4932344" cy="3288229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4170" y="6301859"/>
            <a:ext cx="17700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ct val="100000"/>
            </a:pPr>
            <a:r>
              <a:rPr lang="ru-RU" sz="1200" dirty="0" smtClean="0">
                <a:solidFill>
                  <a:srgbClr val="898989"/>
                </a:solidFill>
                <a:latin typeface="TornadoCyr"/>
              </a:rPr>
              <a:t>© 201</a:t>
            </a:r>
            <a:r>
              <a:rPr lang="en-US" sz="1200" dirty="0" smtClean="0">
                <a:solidFill>
                  <a:srgbClr val="898989"/>
                </a:solidFill>
                <a:latin typeface="TornadoCyr"/>
              </a:rPr>
              <a:t>7 •</a:t>
            </a:r>
            <a:r>
              <a:rPr lang="ru-RU" sz="1200" dirty="0" smtClean="0">
                <a:solidFill>
                  <a:srgbClr val="898989"/>
                </a:solidFill>
                <a:latin typeface="TornadoCyr"/>
              </a:rPr>
              <a:t> </a:t>
            </a:r>
            <a:r>
              <a:rPr lang="en-US" sz="1200" dirty="0" smtClean="0">
                <a:solidFill>
                  <a:srgbClr val="898989"/>
                </a:solidFill>
                <a:latin typeface="TornadoCyr"/>
              </a:rPr>
              <a:t>JSC</a:t>
            </a:r>
            <a:r>
              <a:rPr lang="ru-RU" sz="1200" dirty="0" smtClean="0">
                <a:solidFill>
                  <a:srgbClr val="898989"/>
                </a:solidFill>
                <a:latin typeface="TornadoCyr"/>
              </a:rPr>
              <a:t> «</a:t>
            </a:r>
            <a:r>
              <a:rPr lang="en-US" sz="1200" dirty="0" smtClean="0">
                <a:solidFill>
                  <a:srgbClr val="898989"/>
                </a:solidFill>
                <a:latin typeface="TornadoCyr"/>
              </a:rPr>
              <a:t>CKBM</a:t>
            </a:r>
            <a:r>
              <a:rPr lang="ru-RU" sz="1200" dirty="0" smtClean="0">
                <a:solidFill>
                  <a:srgbClr val="898989"/>
                </a:solidFill>
                <a:latin typeface="TornadoCyr"/>
              </a:rPr>
              <a:t>»</a:t>
            </a:r>
            <a:endParaRPr lang="ru-RU" sz="1200" dirty="0">
              <a:solidFill>
                <a:srgbClr val="898989"/>
              </a:solidFill>
              <a:latin typeface="TornadoCy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424" y="1249390"/>
            <a:ext cx="2098128" cy="299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C67C18B5-9AD3-45F5-9B3D-3884D75F1737}" type="slidenum">
              <a:rPr lang="ru-RU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289556" y="1187180"/>
            <a:ext cx="4392508" cy="47705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</a:pPr>
            <a:r>
              <a:rPr lang="ru-RU" sz="1600" dirty="0" smtClean="0">
                <a:solidFill>
                  <a:srgbClr val="0070C0"/>
                </a:solidFill>
              </a:rPr>
              <a:t>● </a:t>
            </a:r>
            <a:r>
              <a:rPr lang="ru-RU" sz="1600" dirty="0" err="1" smtClean="0">
                <a:solidFill>
                  <a:schemeClr val="tx2"/>
                </a:solidFill>
              </a:rPr>
              <a:t>Quality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assurance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of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designed</a:t>
            </a:r>
            <a:r>
              <a:rPr lang="ru-RU" sz="1600" dirty="0" smtClean="0">
                <a:solidFill>
                  <a:schemeClr val="tx2"/>
                </a:solidFill>
              </a:rPr>
              <a:t>, </a:t>
            </a:r>
            <a:r>
              <a:rPr lang="ru-RU" sz="1600" dirty="0" err="1" smtClean="0">
                <a:solidFill>
                  <a:schemeClr val="tx2"/>
                </a:solidFill>
              </a:rPr>
              <a:t>manufactured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and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delivered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products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at the </a:t>
            </a:r>
            <a:r>
              <a:rPr lang="en-US" sz="1600" dirty="0">
                <a:solidFill>
                  <a:srgbClr val="000000"/>
                </a:solidFill>
              </a:rPr>
              <a:t>global </a:t>
            </a:r>
            <a:r>
              <a:rPr lang="en-US" sz="1600" dirty="0" smtClean="0">
                <a:solidFill>
                  <a:srgbClr val="000000"/>
                </a:solidFill>
              </a:rPr>
              <a:t>stage</a:t>
            </a:r>
            <a:r>
              <a:rPr lang="ru-RU" sz="1600" dirty="0" smtClean="0">
                <a:solidFill>
                  <a:schemeClr val="tx2"/>
                </a:solidFill>
              </a:rPr>
              <a:t>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chemeClr val="tx2"/>
              </a:solidFill>
            </a:endParaRPr>
          </a:p>
          <a:p>
            <a:pPr marL="285750" indent="-285750">
              <a:spcAft>
                <a:spcPts val="0"/>
              </a:spcAft>
            </a:pPr>
            <a:r>
              <a:rPr lang="ru-RU" sz="1600" dirty="0" smtClean="0">
                <a:solidFill>
                  <a:srgbClr val="0070C0"/>
                </a:solidFill>
              </a:rPr>
              <a:t>● </a:t>
            </a:r>
            <a:r>
              <a:rPr lang="ru-RU" sz="1600" dirty="0" err="1" smtClean="0">
                <a:solidFill>
                  <a:schemeClr val="tx2"/>
                </a:solidFill>
              </a:rPr>
              <a:t>Quality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control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at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all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stages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of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design</a:t>
            </a:r>
            <a:r>
              <a:rPr lang="ru-RU" sz="1600" dirty="0" smtClean="0">
                <a:solidFill>
                  <a:schemeClr val="tx2"/>
                </a:solidFill>
              </a:rPr>
              <a:t>, </a:t>
            </a:r>
            <a:r>
              <a:rPr lang="ru-RU" sz="1600" dirty="0" err="1" smtClean="0">
                <a:solidFill>
                  <a:schemeClr val="tx2"/>
                </a:solidFill>
              </a:rPr>
              <a:t>manufacturing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and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maintenance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of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the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equipment</a:t>
            </a:r>
            <a:r>
              <a:rPr lang="ru-RU" sz="1600" dirty="0" smtClean="0">
                <a:solidFill>
                  <a:schemeClr val="tx2"/>
                </a:solidFill>
              </a:rPr>
              <a:t>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chemeClr val="tx2"/>
              </a:solidFill>
            </a:endParaRPr>
          </a:p>
          <a:p>
            <a:pPr marL="285750" indent="-285750">
              <a:spcAft>
                <a:spcPts val="0"/>
              </a:spcAft>
            </a:pPr>
            <a:r>
              <a:rPr lang="ru-RU" sz="1600" dirty="0" smtClean="0">
                <a:solidFill>
                  <a:srgbClr val="0070C0"/>
                </a:solidFill>
              </a:rPr>
              <a:t>● </a:t>
            </a:r>
            <a:r>
              <a:rPr lang="ru-RU" sz="1600" dirty="0" err="1" smtClean="0">
                <a:solidFill>
                  <a:schemeClr val="tx2"/>
                </a:solidFill>
              </a:rPr>
              <a:t>Warranty</a:t>
            </a:r>
            <a:r>
              <a:rPr lang="ru-RU" sz="1600" dirty="0" smtClean="0">
                <a:solidFill>
                  <a:schemeClr val="tx2"/>
                </a:solidFill>
              </a:rPr>
              <a:t>, </a:t>
            </a:r>
            <a:r>
              <a:rPr lang="ru-RU" sz="1600" dirty="0" err="1" smtClean="0">
                <a:solidFill>
                  <a:schemeClr val="tx2"/>
                </a:solidFill>
              </a:rPr>
              <a:t>maintenance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and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supervision</a:t>
            </a: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ru-RU" sz="1600" dirty="0" err="1" smtClean="0">
                <a:solidFill>
                  <a:schemeClr val="tx2"/>
                </a:solidFill>
              </a:rPr>
              <a:t>for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equipment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operation</a:t>
            </a:r>
            <a:r>
              <a:rPr lang="ru-RU" sz="1600" dirty="0" smtClean="0">
                <a:solidFill>
                  <a:schemeClr val="tx2"/>
                </a:solidFill>
              </a:rPr>
              <a:t>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chemeClr val="tx2"/>
              </a:solidFill>
            </a:endParaRPr>
          </a:p>
          <a:p>
            <a:pPr marL="285750" indent="-285750">
              <a:spcAft>
                <a:spcPts val="0"/>
              </a:spcAft>
            </a:pPr>
            <a:r>
              <a:rPr lang="ru-RU" sz="1600" dirty="0" smtClean="0">
                <a:solidFill>
                  <a:srgbClr val="0070C0"/>
                </a:solidFill>
              </a:rPr>
              <a:t>● </a:t>
            </a:r>
            <a:r>
              <a:rPr lang="ru-RU" sz="1600" dirty="0" err="1" smtClean="0">
                <a:solidFill>
                  <a:schemeClr val="tx2"/>
                </a:solidFill>
              </a:rPr>
              <a:t>Compliance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of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quality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management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ru-RU" sz="1600" dirty="0" err="1" smtClean="0">
                <a:solidFill>
                  <a:schemeClr val="tx2"/>
                </a:solidFill>
              </a:rPr>
              <a:t>system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with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the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requirements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of</a:t>
            </a:r>
            <a:r>
              <a:rPr lang="ru-RU" sz="1600" dirty="0" smtClean="0">
                <a:solidFill>
                  <a:schemeClr val="tx2"/>
                </a:solidFill>
              </a:rPr>
              <a:t> ISO 9001;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chemeClr val="tx2"/>
              </a:solidFill>
            </a:endParaRPr>
          </a:p>
          <a:p>
            <a:pPr marL="285750" indent="-285750">
              <a:spcAft>
                <a:spcPts val="0"/>
              </a:spcAft>
            </a:pPr>
            <a:r>
              <a:rPr lang="ru-RU" sz="1600" dirty="0" smtClean="0">
                <a:solidFill>
                  <a:srgbClr val="0070C0"/>
                </a:solidFill>
              </a:rPr>
              <a:t>● </a:t>
            </a:r>
            <a:r>
              <a:rPr lang="ru-RU" sz="1600" dirty="0" err="1" smtClean="0">
                <a:solidFill>
                  <a:schemeClr val="tx2"/>
                </a:solidFill>
              </a:rPr>
              <a:t>Availability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of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all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required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licenses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including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licenses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for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nuclear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energy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use</a:t>
            </a:r>
            <a:r>
              <a:rPr lang="ru-RU" sz="1600" dirty="0" smtClean="0">
                <a:solidFill>
                  <a:schemeClr val="tx2"/>
                </a:solidFill>
              </a:rPr>
              <a:t>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chemeClr val="tx2"/>
              </a:solidFill>
            </a:endParaRPr>
          </a:p>
          <a:p>
            <a:pPr marL="285750" indent="-285750">
              <a:spcAft>
                <a:spcPts val="0"/>
              </a:spcAft>
            </a:pPr>
            <a:r>
              <a:rPr lang="ru-RU" sz="1600" dirty="0" smtClean="0">
                <a:solidFill>
                  <a:srgbClr val="0070C0"/>
                </a:solidFill>
              </a:rPr>
              <a:t>● </a:t>
            </a:r>
            <a:r>
              <a:rPr lang="ru-RU" sz="1600" dirty="0" err="1" smtClean="0">
                <a:solidFill>
                  <a:schemeClr val="tx2"/>
                </a:solidFill>
              </a:rPr>
              <a:t>Compliance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with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the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requirements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of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International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Standard</a:t>
            </a:r>
            <a:r>
              <a:rPr lang="ru-RU" sz="1600" dirty="0" smtClean="0">
                <a:solidFill>
                  <a:schemeClr val="tx2"/>
                </a:solidFill>
              </a:rPr>
              <a:t> API 610</a:t>
            </a:r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Assurance Policy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754" y="2090553"/>
            <a:ext cx="2026469" cy="293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1062" y="3028353"/>
            <a:ext cx="2074119" cy="297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97020" y="6316147"/>
            <a:ext cx="17700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ct val="100000"/>
            </a:pPr>
            <a:r>
              <a:rPr lang="ru-RU" sz="1200" dirty="0" smtClean="0">
                <a:solidFill>
                  <a:srgbClr val="898989"/>
                </a:solidFill>
                <a:latin typeface="TornadoCyr"/>
              </a:rPr>
              <a:t>© 201</a:t>
            </a:r>
            <a:r>
              <a:rPr lang="en-US" sz="1200" dirty="0" smtClean="0">
                <a:solidFill>
                  <a:srgbClr val="898989"/>
                </a:solidFill>
                <a:latin typeface="TornadoCyr"/>
              </a:rPr>
              <a:t>7 •</a:t>
            </a:r>
            <a:r>
              <a:rPr lang="ru-RU" sz="1200" dirty="0" smtClean="0">
                <a:solidFill>
                  <a:srgbClr val="898989"/>
                </a:solidFill>
                <a:latin typeface="TornadoCyr"/>
              </a:rPr>
              <a:t> </a:t>
            </a:r>
            <a:r>
              <a:rPr lang="en-US" sz="1200" dirty="0" smtClean="0">
                <a:solidFill>
                  <a:srgbClr val="898989"/>
                </a:solidFill>
                <a:latin typeface="TornadoCyr"/>
              </a:rPr>
              <a:t>JSC</a:t>
            </a:r>
            <a:r>
              <a:rPr lang="ru-RU" sz="1200" dirty="0" smtClean="0">
                <a:solidFill>
                  <a:srgbClr val="898989"/>
                </a:solidFill>
                <a:latin typeface="TornadoCyr"/>
              </a:rPr>
              <a:t> «</a:t>
            </a:r>
            <a:r>
              <a:rPr lang="en-US" sz="1200" dirty="0" smtClean="0">
                <a:solidFill>
                  <a:srgbClr val="898989"/>
                </a:solidFill>
                <a:latin typeface="TornadoCyr"/>
              </a:rPr>
              <a:t>CKBM</a:t>
            </a:r>
            <a:r>
              <a:rPr lang="ru-RU" sz="1200" dirty="0" smtClean="0">
                <a:solidFill>
                  <a:srgbClr val="898989"/>
                </a:solidFill>
                <a:latin typeface="TornadoCyr"/>
              </a:rPr>
              <a:t>»</a:t>
            </a:r>
            <a:endParaRPr lang="ru-RU" sz="1200" dirty="0">
              <a:solidFill>
                <a:srgbClr val="898989"/>
              </a:solidFill>
              <a:latin typeface="TornadoCyr"/>
            </a:endParaRPr>
          </a:p>
        </p:txBody>
      </p:sp>
    </p:spTree>
    <p:extLst>
      <p:ext uri="{BB962C8B-B14F-4D97-AF65-F5344CB8AC3E}">
        <p14:creationId xmlns:p14="http://schemas.microsoft.com/office/powerpoint/2010/main" val="101620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2"/>
          </p:nvPr>
        </p:nvSpPr>
        <p:spPr>
          <a:xfrm>
            <a:off x="460484" y="6342857"/>
            <a:ext cx="2882900" cy="274637"/>
          </a:xfrm>
        </p:spPr>
        <p:txBody>
          <a:bodyPr/>
          <a:lstStyle/>
          <a:p>
            <a:pPr algn="l"/>
            <a:r>
              <a:rPr lang="ru-RU" dirty="0" smtClean="0"/>
              <a:t>© 201</a:t>
            </a:r>
            <a:r>
              <a:rPr lang="en-US" dirty="0" smtClean="0"/>
              <a:t>7 •</a:t>
            </a:r>
            <a:r>
              <a:rPr lang="ru-RU" dirty="0" smtClean="0"/>
              <a:t> </a:t>
            </a:r>
            <a:r>
              <a:rPr lang="en-US" dirty="0" smtClean="0"/>
              <a:t>JSC</a:t>
            </a:r>
            <a:r>
              <a:rPr lang="ru-RU" dirty="0" smtClean="0"/>
              <a:t> «</a:t>
            </a:r>
            <a:r>
              <a:rPr lang="en-US" dirty="0" smtClean="0"/>
              <a:t>CKBM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9983" y="3589524"/>
            <a:ext cx="5147767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7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Joint</a:t>
            </a:r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7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Stock</a:t>
            </a:r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7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Company</a:t>
            </a:r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17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Central</a:t>
            </a:r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7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Design</a:t>
            </a:r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7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Bureau</a:t>
            </a:r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7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7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Machine</a:t>
            </a:r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7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Building</a:t>
            </a:r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 </a:t>
            </a:r>
            <a:r>
              <a:rPr lang="en-US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
</a:t>
            </a:r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(JSC «C</a:t>
            </a:r>
            <a:r>
              <a:rPr lang="en-US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KBM</a:t>
            </a:r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»)</a:t>
            </a:r>
          </a:p>
          <a:p>
            <a:pPr algn="ctr">
              <a:spcAft>
                <a:spcPts val="0"/>
              </a:spcAft>
            </a:pPr>
            <a:endPara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Aft>
                <a:spcPts val="0"/>
              </a:spcAft>
            </a:pP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190020, </a:t>
            </a:r>
            <a:r>
              <a:rPr lang="ru-RU" sz="1200" dirty="0" err="1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Russian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 </a:t>
            </a:r>
            <a:r>
              <a:rPr lang="ru-RU" sz="1200" dirty="0" err="1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Federation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, </a:t>
            </a:r>
            <a:r>
              <a:rPr lang="ru-RU" sz="1200" dirty="0" err="1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Saint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 </a:t>
            </a:r>
            <a:r>
              <a:rPr lang="ru-RU" sz="1200" dirty="0" err="1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Petersburg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, </a:t>
            </a:r>
          </a:p>
          <a:p>
            <a:pPr algn="ctr">
              <a:spcAft>
                <a:spcPts val="0"/>
              </a:spcAft>
            </a:pPr>
            <a:r>
              <a:rPr lang="ru-RU" sz="1200" dirty="0" err="1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nab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. </a:t>
            </a:r>
            <a:r>
              <a:rPr lang="ru-RU" sz="1200" dirty="0" err="1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Obvodnogo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 </a:t>
            </a:r>
            <a:r>
              <a:rPr lang="ru-RU" sz="1200" dirty="0" err="1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kanala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, 138, bldg.1B   </a:t>
            </a:r>
          </a:p>
          <a:p>
            <a:pPr algn="ctr">
              <a:spcAft>
                <a:spcPts val="0"/>
              </a:spcAft>
            </a:pPr>
            <a:r>
              <a:rPr lang="ru-RU" sz="1200" dirty="0" err="1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Tel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./fax:+7 (812) 676-63-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00</a:t>
            </a:r>
            <a:endParaRPr lang="ru-RU" sz="1200" dirty="0" smtClean="0">
              <a:solidFill>
                <a:schemeClr val="bg2">
                  <a:lumMod val="75000"/>
                </a:schemeClr>
              </a:solidFill>
              <a:latin typeface="Arial"/>
            </a:endParaRPr>
          </a:p>
          <a:p>
            <a:pPr algn="ctr">
              <a:spcAft>
                <a:spcPts val="0"/>
              </a:spcAft>
            </a:pPr>
            <a:r>
              <a:rPr lang="pt-BR" sz="1200" dirty="0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E-mail:</a:t>
            </a:r>
            <a:r>
              <a:rPr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sz="1200" dirty="0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postbox@ckbm.ru  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en-US" sz="1200" dirty="0" smtClean="0">
              <a:solidFill>
                <a:schemeClr val="bg2">
                  <a:lumMod val="75000"/>
                </a:schemeClr>
              </a:solidFill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Deputy </a:t>
            </a:r>
            <a:r>
              <a:rPr lang="ru-RU" sz="1200" dirty="0" err="1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Chief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Arial"/>
              </a:rPr>
              <a:t>Designer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Arial"/>
              </a:rPr>
              <a:t>for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Arial"/>
              </a:rPr>
              <a:t>pump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Arial"/>
              </a:rPr>
              <a:t>equipment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: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  <a:latin typeface="Arial"/>
            </a:endParaRPr>
          </a:p>
          <a:p>
            <a:pPr algn="ctr">
              <a:spcAft>
                <a:spcPts val="0"/>
              </a:spcAft>
            </a:pP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Agrinskiy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 Andrei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Nikolaevich</a:t>
            </a:r>
            <a:endParaRPr lang="ru-RU" sz="1200" dirty="0">
              <a:solidFill>
                <a:schemeClr val="bg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61537" y="1972628"/>
            <a:ext cx="550230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ts val="26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 Unicode MS" pitchFamily="34" charset="-128"/>
                <a:cs typeface="+mj-cs"/>
              </a:rPr>
              <a:t>Thanks for your attention!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Arial Unicode MS" pitchFamily="34" charset="-128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About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5262563" y="1409700"/>
            <a:ext cx="180975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77831" name="Picture 6"/>
          <p:cNvPicPr>
            <a:picLocks noChangeAspect="1" noChangeArrowheads="1"/>
          </p:cNvPicPr>
          <p:nvPr/>
        </p:nvPicPr>
        <p:blipFill rotWithShape="1">
          <a:blip r:embed="rId4" cstate="print"/>
          <a:srcRect l="6037" t="1867" r="6037" b="4686"/>
          <a:stretch/>
        </p:blipFill>
        <p:spPr bwMode="auto">
          <a:xfrm>
            <a:off x="614477" y="1242791"/>
            <a:ext cx="2048256" cy="1439081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120535" y="1128679"/>
            <a:ext cx="5598517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800"/>
              </a:spcAft>
            </a:pPr>
            <a:r>
              <a:rPr lang="ru-RU" sz="1600" dirty="0" smtClean="0">
                <a:solidFill>
                  <a:srgbClr val="0070C0"/>
                </a:solidFill>
              </a:rPr>
              <a:t>● "</a:t>
            </a:r>
            <a:r>
              <a:rPr lang="ru-RU" sz="1600" dirty="0" err="1" smtClean="0">
                <a:solidFill>
                  <a:srgbClr val="0070C0"/>
                </a:solidFill>
              </a:rPr>
              <a:t>Central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Design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Bureau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of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Machine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Building</a:t>
            </a:r>
            <a:r>
              <a:rPr lang="ru-RU" sz="1600" dirty="0" smtClean="0">
                <a:solidFill>
                  <a:srgbClr val="0070C0"/>
                </a:solidFill>
              </a:rPr>
              <a:t>" ("CDBMB“</a:t>
            </a:r>
            <a:r>
              <a:rPr lang="en-US" sz="1600" dirty="0" smtClean="0">
                <a:solidFill>
                  <a:srgbClr val="0070C0"/>
                </a:solidFill>
              </a:rPr>
              <a:t> or “CKBM” in </a:t>
            </a:r>
            <a:r>
              <a:rPr lang="en-US" sz="1600" dirty="0" err="1" smtClean="0">
                <a:solidFill>
                  <a:srgbClr val="0070C0"/>
                </a:solidFill>
              </a:rPr>
              <a:t>russian</a:t>
            </a:r>
            <a:r>
              <a:rPr lang="ru-RU" sz="1600" dirty="0" smtClean="0">
                <a:solidFill>
                  <a:srgbClr val="0070C0"/>
                </a:solidFill>
              </a:rPr>
              <a:t>) </a:t>
            </a:r>
            <a:r>
              <a:rPr lang="ru-RU" sz="1600" dirty="0" err="1" smtClean="0">
                <a:solidFill>
                  <a:srgbClr val="0070C0"/>
                </a:solidFill>
              </a:rPr>
              <a:t>was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established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in</a:t>
            </a:r>
            <a:r>
              <a:rPr lang="ru-RU" sz="1600" dirty="0" smtClean="0">
                <a:solidFill>
                  <a:srgbClr val="0070C0"/>
                </a:solidFill>
              </a:rPr>
              <a:t> 1945. </a:t>
            </a:r>
            <a:r>
              <a:rPr lang="ru-RU" sz="1600" b="1" dirty="0" err="1" smtClean="0">
                <a:solidFill>
                  <a:srgbClr val="0070C0"/>
                </a:solidFill>
              </a:rPr>
              <a:t>Our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company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has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over</a:t>
            </a:r>
            <a:r>
              <a:rPr lang="ru-RU" sz="1600" b="1" dirty="0" smtClean="0">
                <a:solidFill>
                  <a:srgbClr val="0070C0"/>
                </a:solidFill>
              </a:rPr>
              <a:t> 70 </a:t>
            </a:r>
            <a:r>
              <a:rPr lang="ru-RU" sz="1600" b="1" dirty="0" err="1" smtClean="0">
                <a:solidFill>
                  <a:srgbClr val="0070C0"/>
                </a:solidFill>
              </a:rPr>
              <a:t>years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experience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in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the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development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of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pump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equipment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and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automated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and</a:t>
            </a:r>
            <a:r>
              <a:rPr lang="ru-RU" sz="1600" b="1" dirty="0" smtClean="0">
                <a:solidFill>
                  <a:srgbClr val="0070C0"/>
                </a:solidFill>
              </a:rPr>
              <a:t>/</a:t>
            </a:r>
            <a:r>
              <a:rPr lang="ru-RU" sz="1600" b="1" dirty="0" err="1" smtClean="0">
                <a:solidFill>
                  <a:srgbClr val="0070C0"/>
                </a:solidFill>
              </a:rPr>
              <a:t>or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remotely-operated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load-lifting</a:t>
            </a:r>
            <a:r>
              <a:rPr lang="ru-RU" sz="1600" b="1" dirty="0" smtClean="0">
                <a:solidFill>
                  <a:srgbClr val="0070C0"/>
                </a:solidFill>
              </a:rPr>
              <a:t>, </a:t>
            </a:r>
            <a:r>
              <a:rPr lang="ru-RU" sz="1600" b="1" dirty="0" err="1" smtClean="0">
                <a:solidFill>
                  <a:srgbClr val="0070C0"/>
                </a:solidFill>
              </a:rPr>
              <a:t>reloading</a:t>
            </a:r>
            <a:r>
              <a:rPr lang="ru-RU" sz="1600" b="1" dirty="0" smtClean="0">
                <a:solidFill>
                  <a:srgbClr val="0070C0"/>
                </a:solidFill>
              </a:rPr>
              <a:t>, </a:t>
            </a:r>
            <a:r>
              <a:rPr lang="ru-RU" sz="1600" b="1" dirty="0" err="1" smtClean="0">
                <a:solidFill>
                  <a:srgbClr val="0070C0"/>
                </a:solidFill>
              </a:rPr>
              <a:t>transport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and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technological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protection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complexes</a:t>
            </a:r>
            <a:r>
              <a:rPr lang="ru-RU" sz="1600" b="1" dirty="0" smtClean="0">
                <a:solidFill>
                  <a:srgbClr val="0070C0"/>
                </a:solidFill>
              </a:rPr>
              <a:t>. </a:t>
            </a:r>
            <a:endParaRPr lang="en-US" sz="1600" b="1" dirty="0">
              <a:solidFill>
                <a:srgbClr val="0070C0"/>
              </a:solidFill>
            </a:endParaRPr>
          </a:p>
          <a:p>
            <a:pPr marL="285750" indent="-285750" algn="just">
              <a:spcAft>
                <a:spcPts val="1800"/>
              </a:spcAft>
            </a:pPr>
            <a:r>
              <a:rPr lang="ru-RU" sz="1600" dirty="0" smtClean="0">
                <a:solidFill>
                  <a:srgbClr val="0070C0"/>
                </a:solidFill>
              </a:rPr>
              <a:t>● JSC "CDBMB" is </a:t>
            </a:r>
            <a:r>
              <a:rPr lang="ru-RU" sz="1600" b="1" dirty="0" smtClean="0">
                <a:solidFill>
                  <a:srgbClr val="0070C0"/>
                </a:solidFill>
              </a:rPr>
              <a:t>the only </a:t>
            </a:r>
            <a:r>
              <a:rPr lang="ru-RU" sz="1600" b="1" dirty="0" err="1" smtClean="0">
                <a:solidFill>
                  <a:srgbClr val="0070C0"/>
                </a:solidFill>
              </a:rPr>
              <a:t>designer</a:t>
            </a:r>
            <a:r>
              <a:rPr lang="ru-RU" sz="1600" b="1" dirty="0" smtClean="0">
                <a:solidFill>
                  <a:srgbClr val="0070C0"/>
                </a:solidFill>
              </a:rPr>
              <a:t> and </a:t>
            </a:r>
            <a:r>
              <a:rPr lang="ru-RU" sz="1600" b="1" dirty="0" err="1" smtClean="0">
                <a:solidFill>
                  <a:srgbClr val="0070C0"/>
                </a:solidFill>
              </a:rPr>
              <a:t>manufacturer</a:t>
            </a:r>
            <a:r>
              <a:rPr lang="ru-RU" sz="1600" b="1" dirty="0" smtClean="0">
                <a:solidFill>
                  <a:srgbClr val="0070C0"/>
                </a:solidFill>
              </a:rPr>
              <a:t> of Reactor Coolant Pump Sets </a:t>
            </a:r>
            <a:r>
              <a:rPr lang="ru-RU" sz="1600" dirty="0" smtClean="0">
                <a:solidFill>
                  <a:srgbClr val="0070C0"/>
                </a:solidFill>
              </a:rPr>
              <a:t>for </a:t>
            </a:r>
            <a:r>
              <a:rPr lang="ru-RU" sz="1600" dirty="0" smtClean="0">
                <a:solidFill>
                  <a:srgbClr val="0070C0"/>
                </a:solidFill>
              </a:rPr>
              <a:t>VVER </a:t>
            </a:r>
            <a:r>
              <a:rPr lang="ru-RU" sz="1600" dirty="0" smtClean="0">
                <a:solidFill>
                  <a:srgbClr val="0070C0"/>
                </a:solidFill>
              </a:rPr>
              <a:t>reactors. </a:t>
            </a:r>
          </a:p>
          <a:p>
            <a:pPr marL="285750" indent="-285750" algn="just">
              <a:spcAft>
                <a:spcPts val="1800"/>
              </a:spcAft>
            </a:pPr>
            <a:r>
              <a:rPr lang="ru-RU" sz="1600" dirty="0" smtClean="0">
                <a:solidFill>
                  <a:srgbClr val="0070C0"/>
                </a:solidFill>
              </a:rPr>
              <a:t>● JSC "CDBMB" </a:t>
            </a:r>
            <a:r>
              <a:rPr lang="ru-RU" sz="1600" dirty="0" err="1" smtClean="0">
                <a:solidFill>
                  <a:srgbClr val="0070C0"/>
                </a:solidFill>
              </a:rPr>
              <a:t>is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an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integrated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provider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of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equipment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design</a:t>
            </a:r>
            <a:r>
              <a:rPr lang="ru-RU" sz="1600" dirty="0" smtClean="0">
                <a:solidFill>
                  <a:srgbClr val="0070C0"/>
                </a:solidFill>
              </a:rPr>
              <a:t>, </a:t>
            </a:r>
            <a:r>
              <a:rPr lang="ru-RU" sz="1600" dirty="0" err="1" smtClean="0">
                <a:solidFill>
                  <a:srgbClr val="0070C0"/>
                </a:solidFill>
              </a:rPr>
              <a:t>manufacture</a:t>
            </a:r>
            <a:r>
              <a:rPr lang="ru-RU" sz="1600" dirty="0" smtClean="0">
                <a:solidFill>
                  <a:srgbClr val="0070C0"/>
                </a:solidFill>
              </a:rPr>
              <a:t>, </a:t>
            </a:r>
            <a:r>
              <a:rPr lang="ru-RU" sz="1600" dirty="0" err="1" smtClean="0">
                <a:solidFill>
                  <a:srgbClr val="0070C0"/>
                </a:solidFill>
              </a:rPr>
              <a:t>supply</a:t>
            </a:r>
            <a:r>
              <a:rPr lang="ru-RU" sz="1600" dirty="0" smtClean="0">
                <a:solidFill>
                  <a:srgbClr val="0070C0"/>
                </a:solidFill>
              </a:rPr>
              <a:t>, </a:t>
            </a:r>
            <a:r>
              <a:rPr lang="ru-RU" sz="1600" dirty="0" err="1" smtClean="0">
                <a:solidFill>
                  <a:srgbClr val="0070C0"/>
                </a:solidFill>
              </a:rPr>
              <a:t>installation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supervision</a:t>
            </a:r>
            <a:r>
              <a:rPr lang="ru-RU" sz="1600" dirty="0" smtClean="0">
                <a:solidFill>
                  <a:srgbClr val="0070C0"/>
                </a:solidFill>
              </a:rPr>
              <a:t>, </a:t>
            </a:r>
            <a:r>
              <a:rPr lang="ru-RU" sz="1600" dirty="0" err="1" smtClean="0">
                <a:solidFill>
                  <a:srgbClr val="0070C0"/>
                </a:solidFill>
              </a:rPr>
              <a:t>start-up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and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commissioning</a:t>
            </a:r>
            <a:r>
              <a:rPr lang="ru-RU" sz="1600" dirty="0" smtClean="0">
                <a:solidFill>
                  <a:srgbClr val="0070C0"/>
                </a:solidFill>
              </a:rPr>
              <a:t>, </a:t>
            </a:r>
            <a:r>
              <a:rPr lang="ru-RU" sz="1600" dirty="0" err="1" smtClean="0">
                <a:solidFill>
                  <a:srgbClr val="0070C0"/>
                </a:solidFill>
              </a:rPr>
              <a:t>warranty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and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post-warranty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maintenance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 algn="just">
              <a:spcAft>
                <a:spcPts val="1800"/>
              </a:spcAft>
            </a:pPr>
            <a:r>
              <a:rPr lang="ru-RU" sz="1600" dirty="0" smtClean="0">
                <a:solidFill>
                  <a:srgbClr val="0070C0"/>
                </a:solidFill>
              </a:rPr>
              <a:t>● JSC "CDBMB" has </a:t>
            </a:r>
            <a:r>
              <a:rPr lang="ru-RU" sz="1600" b="1" dirty="0" err="1" smtClean="0">
                <a:solidFill>
                  <a:srgbClr val="0070C0"/>
                </a:solidFill>
              </a:rPr>
              <a:t>unique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equipment for </a:t>
            </a:r>
            <a:r>
              <a:rPr lang="ru-RU" sz="1600" b="1" dirty="0" smtClean="0">
                <a:solidFill>
                  <a:srgbClr val="0070C0"/>
                </a:solidFill>
              </a:rPr>
              <a:t>full-scale </a:t>
            </a:r>
            <a:r>
              <a:rPr lang="ru-RU" sz="1600" b="1" dirty="0" smtClean="0">
                <a:solidFill>
                  <a:srgbClr val="0070C0"/>
                </a:solidFill>
              </a:rPr>
              <a:t>testing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JSC "CDBMB" </a:t>
            </a:r>
            <a:r>
              <a:rPr lang="ru-RU" sz="1600" dirty="0" err="1" smtClean="0">
                <a:solidFill>
                  <a:srgbClr val="0070C0"/>
                </a:solidFill>
              </a:rPr>
              <a:t>performs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full-scale </a:t>
            </a:r>
            <a:r>
              <a:rPr lang="ru-RU" sz="1600" dirty="0" smtClean="0">
                <a:solidFill>
                  <a:srgbClr val="0070C0"/>
                </a:solidFill>
              </a:rPr>
              <a:t>testing of pumps of </a:t>
            </a:r>
            <a:r>
              <a:rPr lang="en-US" sz="1600" dirty="0" smtClean="0">
                <a:solidFill>
                  <a:srgbClr val="0070C0"/>
                </a:solidFill>
              </a:rPr>
              <a:t>various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types</a:t>
            </a:r>
            <a:r>
              <a:rPr lang="ru-RU" sz="1600" dirty="0" smtClean="0">
                <a:solidFill>
                  <a:srgbClr val="0070C0"/>
                </a:solidFill>
              </a:rPr>
              <a:t> and intended use at a temperature of coolant up to 300°С and pressure up to 25MPa. </a:t>
            </a:r>
            <a:endParaRPr lang="en-US" sz="1600" dirty="0" smtClean="0">
              <a:solidFill>
                <a:srgbClr val="0070C0"/>
              </a:solidFill>
            </a:endParaRPr>
          </a:p>
        </p:txBody>
      </p:sp>
      <p:pic>
        <p:nvPicPr>
          <p:cNvPr id="15" name="Picture 8" descr="ste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250" y="2839160"/>
            <a:ext cx="2040891" cy="3364120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4" name="Номер слайда 2"/>
          <p:cNvSpPr>
            <a:spLocks noGrp="1"/>
          </p:cNvSpPr>
          <p:nvPr>
            <p:ph type="sldNum" idx="11"/>
          </p:nvPr>
        </p:nvSpPr>
        <p:spPr>
          <a:xfrm>
            <a:off x="6553200" y="6450013"/>
            <a:ext cx="2120900" cy="296862"/>
          </a:xfrm>
        </p:spPr>
        <p:txBody>
          <a:bodyPr/>
          <a:lstStyle/>
          <a:p>
            <a:pPr>
              <a:defRPr/>
            </a:pPr>
            <a:fld id="{C67C18B5-9AD3-45F5-9B3D-3884D75F1737}" type="slidenum">
              <a:rPr lang="ru-RU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7046" y="6323290"/>
            <a:ext cx="17700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ct val="100000"/>
            </a:pPr>
            <a:r>
              <a:rPr lang="ru-RU" sz="1200" dirty="0" smtClean="0">
                <a:solidFill>
                  <a:srgbClr val="898989"/>
                </a:solidFill>
                <a:latin typeface="TornadoCyr"/>
              </a:rPr>
              <a:t>© 201</a:t>
            </a:r>
            <a:r>
              <a:rPr lang="en-US" sz="1200" dirty="0" smtClean="0">
                <a:solidFill>
                  <a:srgbClr val="898989"/>
                </a:solidFill>
                <a:latin typeface="TornadoCyr"/>
              </a:rPr>
              <a:t>7 •</a:t>
            </a:r>
            <a:r>
              <a:rPr lang="ru-RU" sz="1200" dirty="0" smtClean="0">
                <a:solidFill>
                  <a:srgbClr val="898989"/>
                </a:solidFill>
                <a:latin typeface="TornadoCyr"/>
              </a:rPr>
              <a:t> </a:t>
            </a:r>
            <a:r>
              <a:rPr lang="en-US" sz="1200" dirty="0" smtClean="0">
                <a:solidFill>
                  <a:srgbClr val="898989"/>
                </a:solidFill>
                <a:latin typeface="TornadoCyr"/>
              </a:rPr>
              <a:t>JSC</a:t>
            </a:r>
            <a:r>
              <a:rPr lang="ru-RU" sz="1200" dirty="0" smtClean="0">
                <a:solidFill>
                  <a:srgbClr val="898989"/>
                </a:solidFill>
                <a:latin typeface="TornadoCyr"/>
              </a:rPr>
              <a:t> «</a:t>
            </a:r>
            <a:r>
              <a:rPr lang="en-US" sz="1200" dirty="0" smtClean="0">
                <a:solidFill>
                  <a:srgbClr val="898989"/>
                </a:solidFill>
                <a:latin typeface="TornadoCyr"/>
              </a:rPr>
              <a:t>CKBM</a:t>
            </a:r>
            <a:r>
              <a:rPr lang="ru-RU" sz="1200" dirty="0" smtClean="0">
                <a:solidFill>
                  <a:srgbClr val="898989"/>
                </a:solidFill>
                <a:latin typeface="TornadoCyr"/>
              </a:rPr>
              <a:t>»</a:t>
            </a:r>
            <a:endParaRPr lang="ru-RU" sz="1200" dirty="0">
              <a:solidFill>
                <a:srgbClr val="898989"/>
              </a:solidFill>
              <a:latin typeface="TornadoCyr"/>
            </a:endParaRPr>
          </a:p>
        </p:txBody>
      </p:sp>
    </p:spTree>
    <p:extLst>
      <p:ext uri="{BB962C8B-B14F-4D97-AF65-F5344CB8AC3E}">
        <p14:creationId xmlns:p14="http://schemas.microsoft.com/office/powerpoint/2010/main" val="811502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515417" y="4100274"/>
            <a:ext cx="8102803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200"/>
              </a:spcAft>
              <a:defRPr/>
            </a:pPr>
            <a:r>
              <a:rPr lang="en-US" sz="1600" dirty="0" smtClean="0">
                <a:solidFill>
                  <a:srgbClr val="0070C0"/>
                </a:solidFill>
              </a:rPr>
              <a:t>The product </a:t>
            </a:r>
            <a:r>
              <a:rPr lang="en-US" sz="1600" dirty="0" smtClean="0">
                <a:solidFill>
                  <a:srgbClr val="0070C0"/>
                </a:solidFill>
              </a:rPr>
              <a:t>range includes</a:t>
            </a:r>
            <a:r>
              <a:rPr lang="ru-RU" sz="1600" dirty="0" smtClean="0">
                <a:solidFill>
                  <a:srgbClr val="0070C0"/>
                </a:solidFill>
              </a:rPr>
              <a:t>: </a:t>
            </a:r>
            <a:endParaRPr lang="ru-RU" sz="800" dirty="0" smtClean="0">
              <a:solidFill>
                <a:srgbClr val="0070C0"/>
              </a:solidFill>
            </a:endParaRPr>
          </a:p>
          <a:p>
            <a:pPr marL="285750" indent="-285750" algn="just">
              <a:spcAft>
                <a:spcPts val="200"/>
              </a:spcAft>
              <a:buFontTx/>
              <a:buChar char="-"/>
              <a:defRPr/>
            </a:pPr>
            <a:r>
              <a:rPr lang="en-US" sz="1600" dirty="0" smtClean="0">
                <a:solidFill>
                  <a:srgbClr val="0070C0"/>
                </a:solidFill>
              </a:rPr>
              <a:t>Feed </a:t>
            </a:r>
            <a:r>
              <a:rPr lang="en-US" sz="1600" dirty="0">
                <a:solidFill>
                  <a:srgbClr val="0070C0"/>
                </a:solidFill>
              </a:rPr>
              <a:t>pumping units rated capacity up to 3000m3/h</a:t>
            </a:r>
            <a:r>
              <a:rPr lang="ru-RU" sz="1600" dirty="0">
                <a:solidFill>
                  <a:srgbClr val="0070C0"/>
                </a:solidFill>
              </a:rPr>
              <a:t>, </a:t>
            </a:r>
            <a:r>
              <a:rPr lang="en-US" sz="1600" dirty="0">
                <a:solidFill>
                  <a:srgbClr val="0070C0"/>
                </a:solidFill>
              </a:rPr>
              <a:t>rated head up to 250</a:t>
            </a:r>
            <a:r>
              <a:rPr lang="ru-RU" sz="1600" dirty="0">
                <a:solidFill>
                  <a:srgbClr val="0070C0"/>
                </a:solidFill>
              </a:rPr>
              <a:t>0</a:t>
            </a:r>
            <a:r>
              <a:rPr lang="en-US" sz="1600" dirty="0">
                <a:solidFill>
                  <a:srgbClr val="0070C0"/>
                </a:solidFill>
              </a:rPr>
              <a:t>m</a:t>
            </a:r>
            <a:r>
              <a:rPr lang="en-US" sz="16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 algn="just">
              <a:spcAft>
                <a:spcPts val="200"/>
              </a:spcAft>
              <a:buFontTx/>
              <a:buChar char="-"/>
              <a:defRPr/>
            </a:pPr>
            <a:r>
              <a:rPr lang="en-US" sz="1600" dirty="0" smtClean="0">
                <a:solidFill>
                  <a:srgbClr val="0070C0"/>
                </a:solidFill>
              </a:rPr>
              <a:t>Multi-stage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pumps for chemical liquid and for borated water</a:t>
            </a:r>
            <a:r>
              <a:rPr lang="ru-RU" sz="1600" dirty="0" smtClean="0">
                <a:solidFill>
                  <a:srgbClr val="0070C0"/>
                </a:solidFill>
              </a:rPr>
              <a:t>, </a:t>
            </a:r>
            <a:r>
              <a:rPr lang="en-US" sz="1600" dirty="0" smtClean="0">
                <a:solidFill>
                  <a:srgbClr val="0070C0"/>
                </a:solidFill>
              </a:rPr>
              <a:t>rated capacity up to </a:t>
            </a:r>
            <a:r>
              <a:rPr lang="ru-RU" sz="1600" dirty="0" smtClean="0">
                <a:solidFill>
                  <a:srgbClr val="0070C0"/>
                </a:solidFill>
              </a:rPr>
              <a:t>1</a:t>
            </a:r>
            <a:r>
              <a:rPr lang="en-US" sz="1600" dirty="0" smtClean="0">
                <a:solidFill>
                  <a:srgbClr val="0070C0"/>
                </a:solidFill>
              </a:rPr>
              <a:t>000m3/h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dirty="0" smtClean="0">
                <a:solidFill>
                  <a:srgbClr val="0070C0"/>
                </a:solidFill>
              </a:rPr>
              <a:t>rated head is up to </a:t>
            </a:r>
            <a:r>
              <a:rPr lang="ru-RU" sz="1600" dirty="0" smtClean="0">
                <a:solidFill>
                  <a:srgbClr val="0070C0"/>
                </a:solidFill>
              </a:rPr>
              <a:t>8</a:t>
            </a:r>
            <a:r>
              <a:rPr lang="en-US" sz="1600" dirty="0" smtClean="0">
                <a:solidFill>
                  <a:srgbClr val="0070C0"/>
                </a:solidFill>
              </a:rPr>
              <a:t>0</a:t>
            </a:r>
            <a:r>
              <a:rPr lang="ru-RU" sz="1600" dirty="0" smtClean="0">
                <a:solidFill>
                  <a:srgbClr val="0070C0"/>
                </a:solidFill>
              </a:rPr>
              <a:t>0</a:t>
            </a:r>
            <a:r>
              <a:rPr lang="en-US" sz="1600" dirty="0" smtClean="0">
                <a:solidFill>
                  <a:srgbClr val="0070C0"/>
                </a:solidFill>
              </a:rPr>
              <a:t>m.</a:t>
            </a:r>
            <a:endParaRPr lang="ru-RU" sz="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spcAft>
                <a:spcPts val="200"/>
              </a:spcAft>
              <a:buFontTx/>
              <a:buChar char="-"/>
              <a:defRPr/>
            </a:pPr>
            <a:r>
              <a:rPr lang="en-US" sz="1600" dirty="0" smtClean="0">
                <a:solidFill>
                  <a:srgbClr val="0070C0"/>
                </a:solidFill>
              </a:rPr>
              <a:t>Different consol pumps </a:t>
            </a:r>
            <a:r>
              <a:rPr lang="ru-RU" sz="1600" dirty="0" smtClean="0">
                <a:solidFill>
                  <a:srgbClr val="0070C0"/>
                </a:solidFill>
              </a:rPr>
              <a:t>(</a:t>
            </a:r>
            <a:r>
              <a:rPr lang="en-US" sz="1600" dirty="0" smtClean="0">
                <a:solidFill>
                  <a:srgbClr val="0070C0"/>
                </a:solidFill>
              </a:rPr>
              <a:t>industrial water</a:t>
            </a:r>
            <a:r>
              <a:rPr lang="ru-RU" sz="1600" dirty="0" smtClean="0">
                <a:solidFill>
                  <a:srgbClr val="0070C0"/>
                </a:solidFill>
              </a:rPr>
              <a:t>, </a:t>
            </a:r>
            <a:r>
              <a:rPr lang="en-US" sz="1600" dirty="0" smtClean="0">
                <a:solidFill>
                  <a:srgbClr val="0070C0"/>
                </a:solidFill>
              </a:rPr>
              <a:t>repair</a:t>
            </a:r>
            <a:r>
              <a:rPr lang="ru-RU" sz="1600" dirty="0" smtClean="0">
                <a:solidFill>
                  <a:srgbClr val="0070C0"/>
                </a:solidFill>
              </a:rPr>
              <a:t>, </a:t>
            </a:r>
            <a:r>
              <a:rPr lang="en-US" sz="1600" dirty="0" smtClean="0">
                <a:solidFill>
                  <a:srgbClr val="0070C0"/>
                </a:solidFill>
              </a:rPr>
              <a:t>fire</a:t>
            </a:r>
            <a:r>
              <a:rPr lang="ru-RU" sz="1600" dirty="0" smtClean="0">
                <a:solidFill>
                  <a:srgbClr val="0070C0"/>
                </a:solidFill>
              </a:rPr>
              <a:t>, </a:t>
            </a:r>
            <a:r>
              <a:rPr lang="en-US" sz="1600" dirty="0" smtClean="0">
                <a:solidFill>
                  <a:srgbClr val="0070C0"/>
                </a:solidFill>
              </a:rPr>
              <a:t>booster,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etc.</a:t>
            </a:r>
            <a:r>
              <a:rPr lang="ru-RU" sz="1600" dirty="0" smtClean="0">
                <a:solidFill>
                  <a:srgbClr val="0070C0"/>
                </a:solidFill>
              </a:rPr>
              <a:t>) </a:t>
            </a:r>
            <a:r>
              <a:rPr lang="en-US" sz="1600" dirty="0" smtClean="0">
                <a:solidFill>
                  <a:srgbClr val="0070C0"/>
                </a:solidFill>
              </a:rPr>
              <a:t>rated capacity up to 1500m3/h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dirty="0" smtClean="0">
                <a:solidFill>
                  <a:srgbClr val="0070C0"/>
                </a:solidFill>
              </a:rPr>
              <a:t>rated head up to 250m.</a:t>
            </a: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line</a:t>
            </a:r>
            <a:endParaRPr lang="ru-RU" dirty="0"/>
          </a:p>
        </p:txBody>
      </p:sp>
      <p:sp>
        <p:nvSpPr>
          <p:cNvPr id="26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259763" y="6448425"/>
            <a:ext cx="627062" cy="377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7C18B5-9AD3-45F5-9B3D-3884D75F1737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11" name="Picture 2" descr="D:\Users\agrinsky\Насосы\Фото\насос 1687 апр 2006\1687\IMG_263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91" y="1098033"/>
            <a:ext cx="2640850" cy="1759467"/>
          </a:xfrm>
          <a:prstGeom prst="rect">
            <a:avLst/>
          </a:prstGeom>
          <a:noFill/>
        </p:spPr>
      </p:pic>
      <p:pic>
        <p:nvPicPr>
          <p:cNvPr id="12" name="Picture 3" descr="D:\Users\agrinsky\Насосы\Фото\АЦН 1723\фото НЧК НАП\3НАП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2607" y="1076326"/>
            <a:ext cx="2399128" cy="1600200"/>
          </a:xfrm>
          <a:prstGeom prst="rect">
            <a:avLst/>
          </a:prstGeom>
          <a:noFill/>
        </p:spPr>
      </p:pic>
      <p:pic>
        <p:nvPicPr>
          <p:cNvPr id="2052" name="Picture 4" descr="O:\!Обмен\Агр\Фотки\Бор сборка мои\IMG1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50" y="1068387"/>
            <a:ext cx="2343150" cy="175736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85453" y="2979812"/>
            <a:ext cx="2667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Main feed water pump</a:t>
            </a:r>
          </a:p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PE</a:t>
            </a:r>
            <a:r>
              <a:rPr lang="ru-RU" sz="1400" dirty="0" smtClean="0">
                <a:solidFill>
                  <a:srgbClr val="0070C0"/>
                </a:solidFill>
              </a:rPr>
              <a:t> 380-185 А </a:t>
            </a:r>
          </a:p>
          <a:p>
            <a:pPr algn="ctr"/>
            <a:r>
              <a:rPr lang="en-US" sz="1400" dirty="0" err="1" smtClean="0">
                <a:solidFill>
                  <a:srgbClr val="0070C0"/>
                </a:solidFill>
              </a:rPr>
              <a:t>Beloyarsk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NPP</a:t>
            </a:r>
            <a:endParaRPr lang="ru-RU" sz="1400" dirty="0" smtClean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9153" y="2941712"/>
            <a:ext cx="2667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Emergency and scheduled </a:t>
            </a:r>
            <a:r>
              <a:rPr lang="en-US" sz="1400" dirty="0" smtClean="0">
                <a:solidFill>
                  <a:srgbClr val="0070C0"/>
                </a:solidFill>
              </a:rPr>
              <a:t>cooling </a:t>
            </a:r>
            <a:r>
              <a:rPr lang="en-US" sz="1400" dirty="0" smtClean="0">
                <a:solidFill>
                  <a:srgbClr val="0070C0"/>
                </a:solidFill>
              </a:rPr>
              <a:t>pump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А</a:t>
            </a:r>
            <a:r>
              <a:rPr lang="en-US" sz="1400" dirty="0" smtClean="0">
                <a:solidFill>
                  <a:srgbClr val="0070C0"/>
                </a:solidFill>
              </a:rPr>
              <a:t>CN 800-15</a:t>
            </a:r>
            <a:r>
              <a:rPr lang="ru-RU" sz="1400" dirty="0" smtClean="0">
                <a:solidFill>
                  <a:srgbClr val="0070C0"/>
                </a:solidFill>
              </a:rPr>
              <a:t>А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Novovoronezh </a:t>
            </a:r>
            <a:r>
              <a:rPr lang="en-US" sz="1400" dirty="0" smtClean="0">
                <a:solidFill>
                  <a:srgbClr val="0070C0"/>
                </a:solidFill>
              </a:rPr>
              <a:t>NPP</a:t>
            </a:r>
            <a:endParaRPr lang="ru-RU" sz="1400" dirty="0" smtClean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9028" y="2903612"/>
            <a:ext cx="2667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Pump for industrial water</a:t>
            </a:r>
          </a:p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ACN</a:t>
            </a:r>
            <a:r>
              <a:rPr lang="ru-RU" sz="1400" dirty="0" smtClean="0">
                <a:solidFill>
                  <a:srgbClr val="0070C0"/>
                </a:solidFill>
              </a:rPr>
              <a:t> 160-120А </a:t>
            </a:r>
            <a:endParaRPr lang="en-US" sz="1400" dirty="0" smtClean="0">
              <a:solidFill>
                <a:srgbClr val="0070C0"/>
              </a:solidFill>
            </a:endParaRPr>
          </a:p>
          <a:p>
            <a:pPr algn="ctr"/>
            <a:r>
              <a:rPr lang="en-US" sz="1400" dirty="0" err="1" smtClean="0">
                <a:solidFill>
                  <a:srgbClr val="0070C0"/>
                </a:solidFill>
              </a:rPr>
              <a:t>Beloyarsk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NPP</a:t>
            </a:r>
            <a:endParaRPr lang="ru-RU" sz="1400" dirty="0" smtClean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4164" y="6251852"/>
            <a:ext cx="17700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ct val="100000"/>
            </a:pPr>
            <a:r>
              <a:rPr lang="ru-RU" sz="1200" dirty="0" smtClean="0">
                <a:solidFill>
                  <a:srgbClr val="898989"/>
                </a:solidFill>
                <a:latin typeface="TornadoCyr"/>
              </a:rPr>
              <a:t>© 201</a:t>
            </a:r>
            <a:r>
              <a:rPr lang="en-US" sz="1200" dirty="0" smtClean="0">
                <a:solidFill>
                  <a:srgbClr val="898989"/>
                </a:solidFill>
                <a:latin typeface="TornadoCyr"/>
              </a:rPr>
              <a:t>7 •</a:t>
            </a:r>
            <a:r>
              <a:rPr lang="ru-RU" sz="1200" dirty="0" smtClean="0">
                <a:solidFill>
                  <a:srgbClr val="898989"/>
                </a:solidFill>
                <a:latin typeface="TornadoCyr"/>
              </a:rPr>
              <a:t> </a:t>
            </a:r>
            <a:r>
              <a:rPr lang="en-US" sz="1200" dirty="0" smtClean="0">
                <a:solidFill>
                  <a:srgbClr val="898989"/>
                </a:solidFill>
                <a:latin typeface="TornadoCyr"/>
              </a:rPr>
              <a:t>JSC</a:t>
            </a:r>
            <a:r>
              <a:rPr lang="ru-RU" sz="1200" dirty="0" smtClean="0">
                <a:solidFill>
                  <a:srgbClr val="898989"/>
                </a:solidFill>
                <a:latin typeface="TornadoCyr"/>
              </a:rPr>
              <a:t> «</a:t>
            </a:r>
            <a:r>
              <a:rPr lang="en-US" sz="1200" dirty="0" smtClean="0">
                <a:solidFill>
                  <a:srgbClr val="898989"/>
                </a:solidFill>
                <a:latin typeface="TornadoCyr"/>
              </a:rPr>
              <a:t>CKBM</a:t>
            </a:r>
            <a:r>
              <a:rPr lang="ru-RU" sz="1200" dirty="0" smtClean="0">
                <a:solidFill>
                  <a:srgbClr val="898989"/>
                </a:solidFill>
                <a:latin typeface="TornadoCyr"/>
              </a:rPr>
              <a:t>»</a:t>
            </a:r>
            <a:endParaRPr lang="ru-RU" sz="1200" dirty="0">
              <a:solidFill>
                <a:srgbClr val="898989"/>
              </a:solidFill>
              <a:latin typeface="TornadoCyr"/>
            </a:endParaRPr>
          </a:p>
        </p:txBody>
      </p:sp>
    </p:spTree>
    <p:extLst>
      <p:ext uri="{BB962C8B-B14F-4D97-AF65-F5344CB8AC3E}">
        <p14:creationId xmlns:p14="http://schemas.microsoft.com/office/powerpoint/2010/main" val="2189547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354" y="195309"/>
            <a:ext cx="2073538" cy="523782"/>
          </a:xfrm>
        </p:spPr>
        <p:txBody>
          <a:bodyPr/>
          <a:lstStyle/>
          <a:p>
            <a:r>
              <a:rPr lang="en-US" dirty="0" smtClean="0"/>
              <a:t>Main view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 algn="l"/>
            <a:r>
              <a:rPr lang="ru-RU" dirty="0" smtClean="0"/>
              <a:t>© 201</a:t>
            </a:r>
            <a:r>
              <a:rPr lang="en-US" dirty="0" smtClean="0"/>
              <a:t>7 •</a:t>
            </a:r>
            <a:r>
              <a:rPr lang="ru-RU" dirty="0" smtClean="0"/>
              <a:t> </a:t>
            </a:r>
            <a:r>
              <a:rPr lang="en-US" dirty="0" smtClean="0"/>
              <a:t>JSC</a:t>
            </a:r>
            <a:r>
              <a:rPr lang="ru-RU" dirty="0" smtClean="0"/>
              <a:t> «</a:t>
            </a:r>
            <a:r>
              <a:rPr lang="en-US" dirty="0" smtClean="0"/>
              <a:t>CKBM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Picture 2" descr="C:\Принятые файлы\Бебелин Павел Михайлович\1767-00-0001 (1).jpg"/>
          <p:cNvPicPr>
            <a:picLocks noChangeAspect="1" noChangeArrowheads="1"/>
          </p:cNvPicPr>
          <p:nvPr/>
        </p:nvPicPr>
        <p:blipFill>
          <a:blip r:embed="rId2" cstate="print"/>
          <a:srcRect l="11765" t="20992" r="3529" b="20707"/>
          <a:stretch>
            <a:fillRect/>
          </a:stretch>
        </p:blipFill>
        <p:spPr bwMode="auto">
          <a:xfrm>
            <a:off x="1381252" y="2013313"/>
            <a:ext cx="6533796" cy="31761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31444" y="858835"/>
            <a:ext cx="7220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Pump </a:t>
            </a:r>
            <a:r>
              <a:rPr lang="ru-RU" sz="2800" b="1" dirty="0" smtClean="0">
                <a:solidFill>
                  <a:srgbClr val="0070C0"/>
                </a:solidFill>
              </a:rPr>
              <a:t>А</a:t>
            </a:r>
            <a:r>
              <a:rPr lang="en-US" sz="2800" b="1" dirty="0" smtClean="0">
                <a:solidFill>
                  <a:srgbClr val="0070C0"/>
                </a:solidFill>
              </a:rPr>
              <a:t>PE</a:t>
            </a:r>
            <a:r>
              <a:rPr lang="ru-RU" sz="2800" b="1" dirty="0" smtClean="0">
                <a:solidFill>
                  <a:srgbClr val="0070C0"/>
                </a:solidFill>
              </a:rPr>
              <a:t> 150-90А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75286" y="5084041"/>
            <a:ext cx="2634859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● </a:t>
            </a:r>
            <a:r>
              <a:rPr lang="en-US" sz="1200" dirty="0" smtClean="0">
                <a:solidFill>
                  <a:srgbClr val="0070C0"/>
                </a:solidFill>
              </a:rPr>
              <a:t>Rated capacity, m3/h</a:t>
            </a:r>
            <a:r>
              <a:rPr lang="ru-RU" sz="1200" dirty="0" smtClean="0">
                <a:solidFill>
                  <a:srgbClr val="0070C0"/>
                </a:solidFill>
              </a:rPr>
              <a:t> - 150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● </a:t>
            </a:r>
            <a:r>
              <a:rPr lang="en-US" sz="1200" dirty="0" smtClean="0">
                <a:solidFill>
                  <a:srgbClr val="0070C0"/>
                </a:solidFill>
              </a:rPr>
              <a:t>Rated head, m </a:t>
            </a:r>
            <a:r>
              <a:rPr lang="ru-RU" sz="1200" dirty="0" smtClean="0">
                <a:solidFill>
                  <a:srgbClr val="0070C0"/>
                </a:solidFill>
              </a:rPr>
              <a:t>– 850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● </a:t>
            </a:r>
            <a:r>
              <a:rPr lang="en-US" sz="1200" dirty="0" smtClean="0">
                <a:solidFill>
                  <a:srgbClr val="0070C0"/>
                </a:solidFill>
              </a:rPr>
              <a:t>Speed of rotation, rpm </a:t>
            </a:r>
            <a:r>
              <a:rPr lang="ru-RU" sz="1200" dirty="0" smtClean="0">
                <a:solidFill>
                  <a:srgbClr val="0070C0"/>
                </a:solidFill>
              </a:rPr>
              <a:t>– 3000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● </a:t>
            </a:r>
            <a:r>
              <a:rPr lang="en-US" sz="1200" dirty="0" smtClean="0">
                <a:solidFill>
                  <a:srgbClr val="0070C0"/>
                </a:solidFill>
              </a:rPr>
              <a:t>Allowable</a:t>
            </a:r>
            <a:r>
              <a:rPr lang="ru-RU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cavitational</a:t>
            </a:r>
            <a:r>
              <a:rPr lang="en-US" sz="1200" dirty="0" smtClean="0">
                <a:solidFill>
                  <a:srgbClr val="0070C0"/>
                </a:solidFill>
              </a:rPr>
              <a:t> stock, m </a:t>
            </a:r>
            <a:r>
              <a:rPr lang="ru-RU" sz="1200" dirty="0" smtClean="0">
                <a:solidFill>
                  <a:srgbClr val="0070C0"/>
                </a:solidFill>
              </a:rPr>
              <a:t>– 6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● </a:t>
            </a:r>
            <a:r>
              <a:rPr lang="en-US" sz="1200" dirty="0" smtClean="0">
                <a:solidFill>
                  <a:srgbClr val="0070C0"/>
                </a:solidFill>
              </a:rPr>
              <a:t>Engine power, kW </a:t>
            </a:r>
            <a:r>
              <a:rPr lang="ru-RU" sz="1200" dirty="0" smtClean="0">
                <a:solidFill>
                  <a:srgbClr val="0070C0"/>
                </a:solidFill>
              </a:rPr>
              <a:t>- 630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● </a:t>
            </a:r>
            <a:r>
              <a:rPr lang="en-US" sz="1200" dirty="0" smtClean="0">
                <a:solidFill>
                  <a:srgbClr val="0070C0"/>
                </a:solidFill>
              </a:rPr>
              <a:t>Voltage, V </a:t>
            </a:r>
            <a:r>
              <a:rPr lang="ru-RU" sz="1200" dirty="0" smtClean="0">
                <a:solidFill>
                  <a:srgbClr val="0070C0"/>
                </a:solidFill>
              </a:rPr>
              <a:t>– 6000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7539" y="1596453"/>
            <a:ext cx="1669084" cy="276999"/>
          </a:xfrm>
          <a:prstGeom prst="rect">
            <a:avLst/>
          </a:prstGeom>
          <a:solidFill>
            <a:srgbClr val="00B8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Electric motor</a:t>
            </a:r>
            <a:endParaRPr lang="ru-RU" sz="1200" dirty="0" smtClean="0"/>
          </a:p>
        </p:txBody>
      </p:sp>
      <p:sp>
        <p:nvSpPr>
          <p:cNvPr id="27" name="Стрелка вправо 26"/>
          <p:cNvSpPr/>
          <p:nvPr/>
        </p:nvSpPr>
        <p:spPr bwMode="auto">
          <a:xfrm rot="5400000">
            <a:off x="2370124" y="1806863"/>
            <a:ext cx="453543" cy="438912"/>
          </a:xfrm>
          <a:prstGeom prst="rightArrow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23410" y="1565973"/>
            <a:ext cx="1669084" cy="461665"/>
          </a:xfrm>
          <a:prstGeom prst="rect">
            <a:avLst/>
          </a:prstGeom>
          <a:solidFill>
            <a:srgbClr val="00B8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Flexible plate coupling</a:t>
            </a:r>
            <a:endParaRPr lang="ru-RU" sz="1200" dirty="0" smtClean="0"/>
          </a:p>
        </p:txBody>
      </p:sp>
      <p:sp>
        <p:nvSpPr>
          <p:cNvPr id="29" name="Стрелка вправо 28"/>
          <p:cNvSpPr/>
          <p:nvPr/>
        </p:nvSpPr>
        <p:spPr bwMode="auto">
          <a:xfrm rot="5400000">
            <a:off x="4120288" y="2300025"/>
            <a:ext cx="1003401" cy="438912"/>
          </a:xfrm>
          <a:prstGeom prst="rightArrow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35015" y="1573288"/>
            <a:ext cx="1669084" cy="276999"/>
          </a:xfrm>
          <a:prstGeom prst="rect">
            <a:avLst/>
          </a:prstGeom>
          <a:solidFill>
            <a:srgbClr val="00B8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Pump</a:t>
            </a:r>
            <a:endParaRPr lang="ru-RU" sz="1200" dirty="0" smtClean="0"/>
          </a:p>
        </p:txBody>
      </p:sp>
      <p:sp>
        <p:nvSpPr>
          <p:cNvPr id="31" name="Стрелка вправо 30"/>
          <p:cNvSpPr/>
          <p:nvPr/>
        </p:nvSpPr>
        <p:spPr bwMode="auto">
          <a:xfrm rot="5400000">
            <a:off x="5957617" y="1861116"/>
            <a:ext cx="576689" cy="438912"/>
          </a:xfrm>
          <a:prstGeom prst="rightArrow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5581" y="5655169"/>
            <a:ext cx="1669084" cy="276999"/>
          </a:xfrm>
          <a:prstGeom prst="rect">
            <a:avLst/>
          </a:prstGeom>
          <a:solidFill>
            <a:srgbClr val="00B8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Base plate</a:t>
            </a:r>
            <a:endParaRPr lang="ru-RU" sz="1200" dirty="0" smtClean="0"/>
          </a:p>
        </p:txBody>
      </p:sp>
      <p:sp>
        <p:nvSpPr>
          <p:cNvPr id="33" name="Стрелка вправо 32"/>
          <p:cNvSpPr/>
          <p:nvPr/>
        </p:nvSpPr>
        <p:spPr bwMode="auto">
          <a:xfrm rot="16200000">
            <a:off x="2317094" y="5141980"/>
            <a:ext cx="615690" cy="438912"/>
          </a:xfrm>
          <a:prstGeom prst="rightArrow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360000"/>
            <a:r>
              <a:rPr lang="en-US" dirty="0" smtClean="0"/>
              <a:t>Features</a:t>
            </a:r>
            <a:endParaRPr lang="en-US" sz="2800" b="1" kern="1200" dirty="0">
              <a:latin typeface="Arial" charset="0"/>
              <a:cs typeface="Arial Unicode MS" pitchFamily="34" charset="-128"/>
            </a:endParaRPr>
          </a:p>
        </p:txBody>
      </p:sp>
      <p:sp>
        <p:nvSpPr>
          <p:cNvPr id="26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C67C18B5-9AD3-45F5-9B3D-3884D75F1737}" type="slidenum">
              <a:rPr lang="ru-RU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 descr="C:\Users\bakirov_tf\Desktop\Eskiz_176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279" y="952916"/>
            <a:ext cx="5511153" cy="3180172"/>
          </a:xfrm>
          <a:prstGeom prst="rect">
            <a:avLst/>
          </a:prstGeom>
          <a:noFill/>
        </p:spPr>
      </p:pic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502024" y="1064886"/>
            <a:ext cx="8211670" cy="5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+mj-cs"/>
              </a:rPr>
              <a:t>Advantages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+mj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+mj-cs"/>
              </a:rPr>
              <a:t>of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+mj-cs"/>
              </a:rPr>
              <a:t>multistage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+mj-cs"/>
              </a:rPr>
              <a:t>pump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+mj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+mj-cs"/>
              </a:rPr>
              <a:t>design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7514" y="4077249"/>
            <a:ext cx="7688326" cy="2062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● </a:t>
            </a:r>
            <a:r>
              <a:rPr lang="en-US" sz="1600" dirty="0" smtClean="0">
                <a:solidFill>
                  <a:srgbClr val="0070C0"/>
                </a:solidFill>
              </a:rPr>
              <a:t>Pump cartridge design provides for easy demounting of internals without disassembly of external casing and pipelines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● </a:t>
            </a:r>
            <a:r>
              <a:rPr lang="en-US" sz="1600" dirty="0" smtClean="0">
                <a:solidFill>
                  <a:srgbClr val="0070C0"/>
                </a:solidFill>
              </a:rPr>
              <a:t>The manufacturing of body parts from forgings without </a:t>
            </a:r>
            <a:r>
              <a:rPr lang="en-US" sz="1600" dirty="0" smtClean="0">
                <a:solidFill>
                  <a:srgbClr val="0070C0"/>
                </a:solidFill>
              </a:rPr>
              <a:t>using welded joints </a:t>
            </a:r>
            <a:r>
              <a:rPr lang="en-US" sz="1600" dirty="0" smtClean="0">
                <a:solidFill>
                  <a:srgbClr val="0070C0"/>
                </a:solidFill>
              </a:rPr>
              <a:t>provides for improving design reliability due to decrease of internal stresses in body parts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● </a:t>
            </a:r>
            <a:r>
              <a:rPr lang="en-US" sz="1600" dirty="0" smtClean="0">
                <a:solidFill>
                  <a:srgbClr val="0070C0"/>
                </a:solidFill>
              </a:rPr>
              <a:t>The unique technology </a:t>
            </a:r>
            <a:r>
              <a:rPr lang="en-US" sz="1600" dirty="0" smtClean="0">
                <a:solidFill>
                  <a:srgbClr val="0070C0"/>
                </a:solidFill>
              </a:rPr>
              <a:t>of manufacture of </a:t>
            </a:r>
            <a:r>
              <a:rPr lang="en-US" sz="1600" dirty="0" smtClean="0">
                <a:solidFill>
                  <a:srgbClr val="0070C0"/>
                </a:solidFill>
              </a:rPr>
              <a:t>impellers combines </a:t>
            </a:r>
            <a:r>
              <a:rPr lang="en-US" sz="1600" dirty="0" smtClean="0">
                <a:solidFill>
                  <a:srgbClr val="0070C0"/>
                </a:solidFill>
              </a:rPr>
              <a:t>CNC machining </a:t>
            </a:r>
            <a:r>
              <a:rPr lang="en-US" sz="1600" dirty="0" smtClean="0">
                <a:solidFill>
                  <a:srgbClr val="0070C0"/>
                </a:solidFill>
              </a:rPr>
              <a:t>and welding of two discs. It </a:t>
            </a:r>
            <a:r>
              <a:rPr lang="en-US" sz="1600" dirty="0" smtClean="0">
                <a:solidFill>
                  <a:srgbClr val="0070C0"/>
                </a:solidFill>
              </a:rPr>
              <a:t>improves accuracy </a:t>
            </a:r>
            <a:r>
              <a:rPr lang="en-US" sz="1600" dirty="0" smtClean="0">
                <a:solidFill>
                  <a:srgbClr val="0070C0"/>
                </a:solidFill>
              </a:rPr>
              <a:t>of </a:t>
            </a:r>
            <a:r>
              <a:rPr lang="en-US" sz="1600" dirty="0" smtClean="0">
                <a:solidFill>
                  <a:srgbClr val="0070C0"/>
                </a:solidFill>
              </a:rPr>
              <a:t>manufacture, </a:t>
            </a:r>
            <a:r>
              <a:rPr lang="en-US" sz="1600" dirty="0" smtClean="0">
                <a:solidFill>
                  <a:srgbClr val="0070C0"/>
                </a:solidFill>
              </a:rPr>
              <a:t>hydraulic performance of impeller and vibration performance of pump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2726" y="6337577"/>
            <a:ext cx="17700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ct val="100000"/>
            </a:pPr>
            <a:r>
              <a:rPr lang="ru-RU" sz="1200" dirty="0" smtClean="0">
                <a:solidFill>
                  <a:srgbClr val="898989"/>
                </a:solidFill>
                <a:latin typeface="TornadoCyr"/>
              </a:rPr>
              <a:t>© 201</a:t>
            </a:r>
            <a:r>
              <a:rPr lang="en-US" sz="1200" dirty="0" smtClean="0">
                <a:solidFill>
                  <a:srgbClr val="898989"/>
                </a:solidFill>
                <a:latin typeface="TornadoCyr"/>
              </a:rPr>
              <a:t>7 •</a:t>
            </a:r>
            <a:r>
              <a:rPr lang="ru-RU" sz="1200" dirty="0" smtClean="0">
                <a:solidFill>
                  <a:srgbClr val="898989"/>
                </a:solidFill>
                <a:latin typeface="TornadoCyr"/>
              </a:rPr>
              <a:t> </a:t>
            </a:r>
            <a:r>
              <a:rPr lang="en-US" sz="1200" dirty="0" smtClean="0">
                <a:solidFill>
                  <a:srgbClr val="898989"/>
                </a:solidFill>
                <a:latin typeface="TornadoCyr"/>
              </a:rPr>
              <a:t>JSC</a:t>
            </a:r>
            <a:r>
              <a:rPr lang="ru-RU" sz="1200" dirty="0" smtClean="0">
                <a:solidFill>
                  <a:srgbClr val="898989"/>
                </a:solidFill>
                <a:latin typeface="TornadoCyr"/>
              </a:rPr>
              <a:t> «</a:t>
            </a:r>
            <a:r>
              <a:rPr lang="en-US" sz="1200" dirty="0" smtClean="0">
                <a:solidFill>
                  <a:srgbClr val="898989"/>
                </a:solidFill>
                <a:latin typeface="TornadoCyr"/>
              </a:rPr>
              <a:t>CKBM</a:t>
            </a:r>
            <a:r>
              <a:rPr lang="ru-RU" sz="1200" dirty="0" smtClean="0">
                <a:solidFill>
                  <a:srgbClr val="898989"/>
                </a:solidFill>
                <a:latin typeface="TornadoCyr"/>
              </a:rPr>
              <a:t>»</a:t>
            </a:r>
            <a:endParaRPr lang="ru-RU" sz="1200" dirty="0">
              <a:solidFill>
                <a:srgbClr val="898989"/>
              </a:solidFill>
              <a:latin typeface="TornadoCyr"/>
            </a:endParaRPr>
          </a:p>
        </p:txBody>
      </p:sp>
    </p:spTree>
    <p:extLst>
      <p:ext uri="{BB962C8B-B14F-4D97-AF65-F5344CB8AC3E}">
        <p14:creationId xmlns:p14="http://schemas.microsoft.com/office/powerpoint/2010/main" val="116424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2"/>
          </p:nvPr>
        </p:nvSpPr>
        <p:spPr>
          <a:xfrm>
            <a:off x="439052" y="6364288"/>
            <a:ext cx="2882900" cy="274637"/>
          </a:xfrm>
        </p:spPr>
        <p:txBody>
          <a:bodyPr/>
          <a:lstStyle/>
          <a:p>
            <a:pPr algn="l"/>
            <a:r>
              <a:rPr lang="ru-RU" dirty="0" smtClean="0"/>
              <a:t>© 201</a:t>
            </a:r>
            <a:r>
              <a:rPr lang="en-US" dirty="0" smtClean="0"/>
              <a:t>7 •</a:t>
            </a:r>
            <a:r>
              <a:rPr lang="ru-RU" dirty="0" smtClean="0"/>
              <a:t> </a:t>
            </a:r>
            <a:r>
              <a:rPr lang="en-US" dirty="0" smtClean="0"/>
              <a:t>JSC</a:t>
            </a:r>
            <a:r>
              <a:rPr lang="ru-RU" dirty="0" smtClean="0"/>
              <a:t> «</a:t>
            </a:r>
            <a:r>
              <a:rPr lang="en-US" dirty="0" smtClean="0"/>
              <a:t>CKBM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08420" y="4365880"/>
            <a:ext cx="2407920" cy="1815882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Impellers manufactured from forgings on CNC machines by JSC "CDBMB“ reserved technology using welding of main and covering disks.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3075" name="Picture 3" descr="C:\Users\bakirov_tf\Desktop\IMG_1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398" y="4320541"/>
            <a:ext cx="5222889" cy="1668780"/>
          </a:xfrm>
          <a:prstGeom prst="rect">
            <a:avLst/>
          </a:prstGeom>
          <a:noFill/>
        </p:spPr>
      </p:pic>
      <p:pic>
        <p:nvPicPr>
          <p:cNvPr id="3076" name="Picture 4" descr="C:\Users\bakirov_tf\Desktop\WP_20170330_13_42_29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1334" y="1569086"/>
            <a:ext cx="3523260" cy="19818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35732" y="1727488"/>
            <a:ext cx="3528392" cy="1815882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Pump case manufactured using cylindrical forgings.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Inlet branch pipe and outlet branch pipe connects to body by bolt joint.</a:t>
            </a:r>
            <a:endParaRPr lang="ru-RU" sz="1600" dirty="0" smtClean="0">
              <a:solidFill>
                <a:srgbClr val="0070C0"/>
              </a:solidFill>
            </a:endParaRPr>
          </a:p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Sealing by thermally expanded graphite</a:t>
            </a:r>
            <a:r>
              <a:rPr lang="ru-RU" sz="1600" dirty="0" smtClean="0">
                <a:solidFill>
                  <a:srgbClr val="0070C0"/>
                </a:solidFill>
              </a:rPr>
              <a:t>, </a:t>
            </a:r>
            <a:r>
              <a:rPr lang="en-US" sz="1600" dirty="0" smtClean="0">
                <a:solidFill>
                  <a:srgbClr val="0070C0"/>
                </a:solidFill>
              </a:rPr>
              <a:t>lifetime as long as case itself.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test on NPP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 algn="l"/>
            <a:r>
              <a:rPr lang="ru-RU" smtClean="0"/>
              <a:t>© 201</a:t>
            </a:r>
            <a:r>
              <a:rPr lang="en-US" smtClean="0"/>
              <a:t>7 •</a:t>
            </a:r>
            <a:r>
              <a:rPr lang="ru-RU" smtClean="0"/>
              <a:t> </a:t>
            </a:r>
            <a:r>
              <a:rPr lang="en-US" smtClean="0"/>
              <a:t>JSC</a:t>
            </a:r>
            <a:r>
              <a:rPr lang="ru-RU" smtClean="0"/>
              <a:t> «</a:t>
            </a:r>
            <a:r>
              <a:rPr lang="en-US" smtClean="0"/>
              <a:t>CKBM</a:t>
            </a:r>
            <a:r>
              <a:rPr lang="ru-RU" smtClean="0"/>
              <a:t>»</a:t>
            </a:r>
            <a:endParaRPr lang="ru-RU"/>
          </a:p>
        </p:txBody>
      </p:sp>
      <p:pic>
        <p:nvPicPr>
          <p:cNvPr id="4098" name="Picture 2" descr="C:\Users\bakirov_tf\Desktop\vi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077" y="2253775"/>
            <a:ext cx="3654743" cy="3259929"/>
          </a:xfrm>
          <a:prstGeom prst="rect">
            <a:avLst/>
          </a:prstGeom>
          <a:noFill/>
        </p:spPr>
      </p:pic>
      <p:pic>
        <p:nvPicPr>
          <p:cNvPr id="4099" name="Picture 3" descr="C:\Users\bakirov_tf\Desktop\gidroi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4292" y="2262187"/>
            <a:ext cx="2786877" cy="32851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76576" y="1600660"/>
            <a:ext cx="3916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Dismantling of pump cartridge </a:t>
            </a:r>
            <a:endParaRPr lang="ru-RU" sz="1600" b="1" dirty="0" smtClean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0896" y="1600660"/>
            <a:ext cx="3504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Special device for hydraulic body testing</a:t>
            </a:r>
            <a:endParaRPr lang="ru-RU" sz="16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 algn="l"/>
            <a:r>
              <a:rPr lang="ru-RU" smtClean="0"/>
              <a:t>© 201</a:t>
            </a:r>
            <a:r>
              <a:rPr lang="en-US" smtClean="0"/>
              <a:t>7 •</a:t>
            </a:r>
            <a:r>
              <a:rPr lang="ru-RU" smtClean="0"/>
              <a:t> </a:t>
            </a:r>
            <a:r>
              <a:rPr lang="en-US" smtClean="0"/>
              <a:t>JSC</a:t>
            </a:r>
            <a:r>
              <a:rPr lang="ru-RU" smtClean="0"/>
              <a:t> «</a:t>
            </a:r>
            <a:r>
              <a:rPr lang="en-US" smtClean="0"/>
              <a:t>CKBM</a:t>
            </a:r>
            <a:r>
              <a:rPr lang="ru-RU" smtClean="0"/>
              <a:t>»</a:t>
            </a:r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489719" y="1918522"/>
                <a:ext cx="4507606" cy="10156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ru-RU" sz="1200" dirty="0" smtClean="0">
                    <a:solidFill>
                      <a:srgbClr val="0070C0"/>
                    </a:solidFill>
                  </a:rPr>
                  <a:t>●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pump flow 150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200" dirty="0" smtClean="0">
                    <a:solidFill>
                      <a:srgbClr val="0070C0"/>
                    </a:solidFill>
                  </a:rPr>
                  <a:t>/</a:t>
                </a:r>
                <a:r>
                  <a:rPr lang="en-US" sz="1200" i="1" dirty="0" smtClean="0">
                    <a:solidFill>
                      <a:srgbClr val="0070C0"/>
                    </a:solidFill>
                  </a:rPr>
                  <a:t>h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, pump head 650 m</a:t>
                </a:r>
              </a:p>
              <a:p>
                <a:r>
                  <a:rPr lang="ru-RU" sz="1200" dirty="0">
                    <a:solidFill>
                      <a:srgbClr val="0070C0"/>
                    </a:solidFill>
                  </a:rPr>
                  <a:t>●</a:t>
                </a:r>
                <a:r>
                  <a:rPr lang="en-US" sz="1200" dirty="0">
                    <a:solidFill>
                      <a:srgbClr val="0070C0"/>
                    </a:solidFill>
                  </a:rPr>
                  <a:t> Emergency 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feed water pump</a:t>
                </a:r>
                <a:endParaRPr lang="ru-RU" sz="1200" dirty="0" smtClean="0">
                  <a:solidFill>
                    <a:srgbClr val="0070C0"/>
                  </a:solidFill>
                </a:endParaRPr>
              </a:p>
              <a:p>
                <a:r>
                  <a:rPr lang="ru-RU" sz="1200" dirty="0" smtClean="0">
                    <a:solidFill>
                      <a:srgbClr val="0070C0"/>
                    </a:solidFill>
                  </a:rPr>
                  <a:t>●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rgbClr val="0070C0"/>
                    </a:solidFill>
                  </a:rPr>
                  <a:t>Beloyarsk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Nuclear Power Plant, Unit 3</a:t>
                </a:r>
                <a:endParaRPr lang="ru-RU" sz="1200" dirty="0" smtClean="0">
                  <a:solidFill>
                    <a:srgbClr val="0070C0"/>
                  </a:solidFill>
                </a:endParaRPr>
              </a:p>
              <a:p>
                <a:r>
                  <a:rPr lang="ru-RU" sz="1200" dirty="0" smtClean="0">
                    <a:solidFill>
                      <a:srgbClr val="0070C0"/>
                    </a:solidFill>
                  </a:rPr>
                  <a:t>● 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The first unit was supplied by JSC "CDBMB"  in April 2011 and two were supplied in July 2012</a:t>
                </a:r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19" y="1918522"/>
                <a:ext cx="4507606" cy="1015663"/>
              </a:xfrm>
              <a:prstGeom prst="rect">
                <a:avLst/>
              </a:prstGeom>
              <a:blipFill rotWithShape="1">
                <a:blip r:embed="rId2"/>
                <a:stretch>
                  <a:fillRect t="-602" b="-36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021356" y="1278037"/>
            <a:ext cx="310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Pump </a:t>
            </a:r>
            <a:r>
              <a:rPr lang="ru-RU" sz="1400" b="1" dirty="0" smtClean="0">
                <a:solidFill>
                  <a:srgbClr val="0070C0"/>
                </a:solidFill>
              </a:rPr>
              <a:t>А</a:t>
            </a:r>
            <a:r>
              <a:rPr lang="en-US" sz="1400" b="1" dirty="0" smtClean="0">
                <a:solidFill>
                  <a:srgbClr val="0070C0"/>
                </a:solidFill>
              </a:rPr>
              <a:t>PE</a:t>
            </a:r>
            <a:r>
              <a:rPr lang="ru-RU" sz="1400" b="1" dirty="0" smtClean="0">
                <a:solidFill>
                  <a:srgbClr val="0070C0"/>
                </a:solidFill>
              </a:rPr>
              <a:t> 150-</a:t>
            </a:r>
            <a:r>
              <a:rPr lang="en-US" sz="1400" b="1" dirty="0" smtClean="0">
                <a:solidFill>
                  <a:srgbClr val="0070C0"/>
                </a:solidFill>
              </a:rPr>
              <a:t>56</a:t>
            </a:r>
            <a:r>
              <a:rPr lang="ru-RU" sz="1400" b="1" dirty="0" smtClean="0">
                <a:solidFill>
                  <a:srgbClr val="0070C0"/>
                </a:solidFill>
              </a:rPr>
              <a:t>А</a:t>
            </a:r>
            <a:r>
              <a:rPr lang="en-US" sz="1400" b="1" dirty="0" smtClean="0">
                <a:solidFill>
                  <a:srgbClr val="0070C0"/>
                </a:solidFill>
              </a:rPr>
              <a:t> – 3 Unit</a:t>
            </a:r>
          </a:p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In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</a:rPr>
              <a:t>service from 2011</a:t>
            </a:r>
            <a:endParaRPr lang="ru-RU" sz="1400" b="1" dirty="0" smtClean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/>
              <p:cNvSpPr/>
              <p:nvPr/>
            </p:nvSpPr>
            <p:spPr>
              <a:xfrm>
                <a:off x="518482" y="4327194"/>
                <a:ext cx="4507606" cy="12003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rgbClr val="0070C0"/>
                    </a:solidFill>
                  </a:rPr>
                  <a:t>●</a:t>
                </a:r>
                <a:r>
                  <a:rPr lang="en-US" sz="1200" dirty="0">
                    <a:solidFill>
                      <a:srgbClr val="0070C0"/>
                    </a:solidFill>
                  </a:rPr>
                  <a:t> pump flow 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230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200" dirty="0">
                    <a:solidFill>
                      <a:srgbClr val="0070C0"/>
                    </a:solidFill>
                  </a:rPr>
                  <a:t>/</a:t>
                </a:r>
                <a:r>
                  <a:rPr lang="en-US" sz="1200" i="1" dirty="0">
                    <a:solidFill>
                      <a:srgbClr val="0070C0"/>
                    </a:solidFill>
                  </a:rPr>
                  <a:t>h</a:t>
                </a:r>
                <a:r>
                  <a:rPr lang="en-US" sz="1200" dirty="0">
                    <a:solidFill>
                      <a:srgbClr val="0070C0"/>
                    </a:solidFill>
                  </a:rPr>
                  <a:t>, pump head 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740 m</a:t>
                </a:r>
              </a:p>
              <a:p>
                <a:r>
                  <a:rPr lang="ru-RU" sz="1200" dirty="0" smtClean="0">
                    <a:solidFill>
                      <a:srgbClr val="0070C0"/>
                    </a:solidFill>
                  </a:rPr>
                  <a:t>●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Emergency and scheduled 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cooling 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pump</a:t>
                </a:r>
                <a:endParaRPr lang="ru-RU" sz="1200" dirty="0" smtClean="0">
                  <a:solidFill>
                    <a:srgbClr val="0070C0"/>
                  </a:solidFill>
                </a:endParaRPr>
              </a:p>
              <a:p>
                <a:r>
                  <a:rPr lang="ru-RU" sz="1200" dirty="0" smtClean="0">
                    <a:solidFill>
                      <a:srgbClr val="0070C0"/>
                    </a:solidFill>
                  </a:rPr>
                  <a:t>●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Novovoronezh 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Nuclear Power Plant, 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Units 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1, 2</a:t>
                </a:r>
                <a:endParaRPr lang="ru-RU" sz="1200" dirty="0" smtClean="0">
                  <a:solidFill>
                    <a:srgbClr val="0070C0"/>
                  </a:solidFill>
                </a:endParaRPr>
              </a:p>
              <a:p>
                <a:r>
                  <a:rPr lang="ru-RU" sz="1200" dirty="0" smtClean="0">
                    <a:solidFill>
                      <a:srgbClr val="0070C0"/>
                    </a:solidFill>
                  </a:rPr>
                  <a:t>● 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The first 2 units were supplied to 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NPP Unit 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1 by JSC "CDBMB"  in September 2013 and other 2 were supplied to NPP Unit 2 in April 2014</a:t>
                </a:r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82" y="4327194"/>
                <a:ext cx="4507606" cy="1200329"/>
              </a:xfrm>
              <a:prstGeom prst="rect">
                <a:avLst/>
              </a:prstGeom>
              <a:blipFill rotWithShape="1">
                <a:blip r:embed="rId3"/>
                <a:stretch>
                  <a:fillRect t="-508" b="-2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021356" y="3744489"/>
            <a:ext cx="310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Pump </a:t>
            </a:r>
            <a:r>
              <a:rPr lang="ru-RU" sz="1400" b="1" dirty="0" smtClean="0">
                <a:solidFill>
                  <a:srgbClr val="0070C0"/>
                </a:solidFill>
              </a:rPr>
              <a:t>А</a:t>
            </a:r>
            <a:r>
              <a:rPr lang="en-US" sz="1400" b="1" dirty="0" smtClean="0">
                <a:solidFill>
                  <a:srgbClr val="0070C0"/>
                </a:solidFill>
              </a:rPr>
              <a:t>CN</a:t>
            </a:r>
            <a:r>
              <a:rPr lang="ru-RU" sz="1400" b="1" dirty="0" smtClean="0">
                <a:solidFill>
                  <a:srgbClr val="0070C0"/>
                </a:solidFill>
              </a:rPr>
              <a:t> 230-65А</a:t>
            </a:r>
            <a:r>
              <a:rPr lang="en-US" sz="1400" b="1" dirty="0" smtClean="0">
                <a:solidFill>
                  <a:srgbClr val="0070C0"/>
                </a:solidFill>
              </a:rPr>
              <a:t> – 4 Unit</a:t>
            </a:r>
          </a:p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In service from 2015</a:t>
            </a:r>
            <a:endParaRPr lang="ru-RU" sz="1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bakirov_tf\Desktop\1718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5901" y="1211580"/>
            <a:ext cx="4134883" cy="2438400"/>
          </a:xfrm>
          <a:prstGeom prst="rect">
            <a:avLst/>
          </a:prstGeom>
          <a:noFill/>
        </p:spPr>
      </p:pic>
      <p:pic>
        <p:nvPicPr>
          <p:cNvPr id="1028" name="Picture 4" descr="C:\Users\bakirov_tf\Desktop\1721-01-0001_Sechni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8079" y="3855720"/>
            <a:ext cx="3558400" cy="2354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4098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2"/>
          </p:nvPr>
        </p:nvSpPr>
        <p:spPr>
          <a:xfrm>
            <a:off x="396189" y="6400007"/>
            <a:ext cx="2882900" cy="274637"/>
          </a:xfrm>
        </p:spPr>
        <p:txBody>
          <a:bodyPr/>
          <a:lstStyle/>
          <a:p>
            <a:pPr algn="l"/>
            <a:r>
              <a:rPr lang="ru-RU" dirty="0" smtClean="0"/>
              <a:t>© 201</a:t>
            </a:r>
            <a:r>
              <a:rPr lang="en-US" dirty="0" smtClean="0"/>
              <a:t>7 •</a:t>
            </a:r>
            <a:r>
              <a:rPr lang="ru-RU" dirty="0" smtClean="0"/>
              <a:t> </a:t>
            </a:r>
            <a:r>
              <a:rPr lang="en-US" dirty="0" smtClean="0"/>
              <a:t>JSC</a:t>
            </a:r>
            <a:r>
              <a:rPr lang="ru-RU" dirty="0" smtClean="0"/>
              <a:t> «</a:t>
            </a:r>
            <a:r>
              <a:rPr lang="en-US" dirty="0" smtClean="0"/>
              <a:t>CKBM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30856" y="1043815"/>
            <a:ext cx="310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Pump </a:t>
            </a:r>
            <a:r>
              <a:rPr lang="ru-RU" sz="1400" b="1" dirty="0" smtClean="0">
                <a:solidFill>
                  <a:srgbClr val="0070C0"/>
                </a:solidFill>
              </a:rPr>
              <a:t>А</a:t>
            </a:r>
            <a:r>
              <a:rPr lang="en-US" sz="1400" b="1" dirty="0" smtClean="0">
                <a:solidFill>
                  <a:srgbClr val="0070C0"/>
                </a:solidFill>
              </a:rPr>
              <a:t>CN</a:t>
            </a:r>
            <a:r>
              <a:rPr lang="ru-RU" sz="1400" b="1" dirty="0" smtClean="0">
                <a:solidFill>
                  <a:srgbClr val="0070C0"/>
                </a:solidFill>
              </a:rPr>
              <a:t> 800-15А</a:t>
            </a:r>
            <a:r>
              <a:rPr lang="en-US" sz="1400" b="1" dirty="0" smtClean="0">
                <a:solidFill>
                  <a:srgbClr val="0070C0"/>
                </a:solidFill>
              </a:rPr>
              <a:t> – 4 Unit</a:t>
            </a:r>
          </a:p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In service from 2015</a:t>
            </a:r>
            <a:endParaRPr lang="ru-RU" sz="1400" b="1" dirty="0" smtClean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25162" y="1653356"/>
                <a:ext cx="4507606" cy="8309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rgbClr val="0070C0"/>
                    </a:solidFill>
                  </a:rPr>
                  <a:t>●</a:t>
                </a:r>
                <a:r>
                  <a:rPr lang="en-US" sz="1200" dirty="0">
                    <a:solidFill>
                      <a:srgbClr val="0070C0"/>
                    </a:solidFill>
                  </a:rPr>
                  <a:t> pump flow 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800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200" dirty="0">
                    <a:solidFill>
                      <a:srgbClr val="0070C0"/>
                    </a:solidFill>
                  </a:rPr>
                  <a:t>/</a:t>
                </a:r>
                <a:r>
                  <a:rPr lang="en-US" sz="1200" i="1" dirty="0">
                    <a:solidFill>
                      <a:srgbClr val="0070C0"/>
                    </a:solidFill>
                  </a:rPr>
                  <a:t>h</a:t>
                </a:r>
                <a:r>
                  <a:rPr lang="en-US" sz="1200" dirty="0">
                    <a:solidFill>
                      <a:srgbClr val="0070C0"/>
                    </a:solidFill>
                  </a:rPr>
                  <a:t>, pump head 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160 m</a:t>
                </a:r>
              </a:p>
              <a:p>
                <a:r>
                  <a:rPr lang="ru-RU" sz="1200" dirty="0" smtClean="0">
                    <a:solidFill>
                      <a:srgbClr val="0070C0"/>
                    </a:solidFill>
                  </a:rPr>
                  <a:t>●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Emergency and scheduled </a:t>
                </a:r>
                <a:r>
                  <a:rPr lang="en-US" sz="1200" dirty="0" err="1" smtClean="0">
                    <a:solidFill>
                      <a:srgbClr val="0070C0"/>
                    </a:solidFill>
                  </a:rPr>
                  <a:t>coolling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pump</a:t>
                </a:r>
                <a:endParaRPr lang="ru-RU" sz="1200" dirty="0" smtClean="0">
                  <a:solidFill>
                    <a:srgbClr val="0070C0"/>
                  </a:solidFill>
                </a:endParaRPr>
              </a:p>
              <a:p>
                <a:r>
                  <a:rPr lang="ru-RU" sz="1200" dirty="0" smtClean="0">
                    <a:solidFill>
                      <a:srgbClr val="0070C0"/>
                    </a:solidFill>
                  </a:rPr>
                  <a:t>●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The </a:t>
                </a:r>
                <a:r>
                  <a:rPr lang="en-US" sz="1200" dirty="0" err="1" smtClean="0">
                    <a:solidFill>
                      <a:srgbClr val="0070C0"/>
                    </a:solidFill>
                  </a:rPr>
                  <a:t>Novovoronezh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Nuclear Power Plant, Unit 1, 2</a:t>
                </a:r>
                <a:endParaRPr lang="ru-RU" sz="1200" dirty="0" smtClean="0">
                  <a:solidFill>
                    <a:srgbClr val="0070C0"/>
                  </a:solidFill>
                </a:endParaRPr>
              </a:p>
              <a:p>
                <a:r>
                  <a:rPr lang="ru-RU" sz="1200" dirty="0" smtClean="0">
                    <a:solidFill>
                      <a:srgbClr val="0070C0"/>
                    </a:solidFill>
                  </a:rPr>
                  <a:t>● 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4 units were supplied by JSC "CDBMB"  in May 2014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2" y="1653356"/>
                <a:ext cx="4507606" cy="83099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35" t="-730" b="-43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25162" y="2923441"/>
            <a:ext cx="430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Pump </a:t>
            </a:r>
            <a:r>
              <a:rPr lang="ru-RU" sz="1400" b="1" dirty="0" smtClean="0">
                <a:solidFill>
                  <a:srgbClr val="0070C0"/>
                </a:solidFill>
              </a:rPr>
              <a:t>А</a:t>
            </a:r>
            <a:r>
              <a:rPr lang="en-US" sz="1400" b="1" dirty="0" smtClean="0">
                <a:solidFill>
                  <a:srgbClr val="0070C0"/>
                </a:solidFill>
              </a:rPr>
              <a:t>PE</a:t>
            </a:r>
            <a:r>
              <a:rPr lang="ru-RU" sz="1400" b="1" dirty="0" smtClean="0">
                <a:solidFill>
                  <a:srgbClr val="0070C0"/>
                </a:solidFill>
              </a:rPr>
              <a:t> 150-90А</a:t>
            </a:r>
            <a:r>
              <a:rPr lang="en-US" sz="1400" b="1" dirty="0" smtClean="0">
                <a:solidFill>
                  <a:srgbClr val="0070C0"/>
                </a:solidFill>
              </a:rPr>
              <a:t> – </a:t>
            </a:r>
            <a:r>
              <a:rPr lang="en-US" sz="1400" b="1" dirty="0" err="1" smtClean="0">
                <a:solidFill>
                  <a:srgbClr val="0070C0"/>
                </a:solidFill>
              </a:rPr>
              <a:t>Kudankulam</a:t>
            </a:r>
            <a:r>
              <a:rPr lang="en-US" sz="1400" b="1" dirty="0" smtClean="0">
                <a:solidFill>
                  <a:srgbClr val="0070C0"/>
                </a:solidFill>
              </a:rPr>
              <a:t> NPP - 2 Unit</a:t>
            </a:r>
          </a:p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                             </a:t>
            </a:r>
            <a:r>
              <a:rPr lang="en-US" sz="1400" b="1" dirty="0" err="1" smtClean="0">
                <a:solidFill>
                  <a:srgbClr val="0070C0"/>
                </a:solidFill>
              </a:rPr>
              <a:t>Busher</a:t>
            </a:r>
            <a:r>
              <a:rPr lang="en-US" sz="1400" b="1" dirty="0" smtClean="0">
                <a:solidFill>
                  <a:srgbClr val="0070C0"/>
                </a:solidFill>
              </a:rPr>
              <a:t> NPP – 4 Unit</a:t>
            </a:r>
            <a:endParaRPr lang="ru-RU" sz="1400" b="1" dirty="0" smtClean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25162" y="3549593"/>
                <a:ext cx="4218046" cy="10156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rgbClr val="0070C0"/>
                    </a:solidFill>
                  </a:rPr>
                  <a:t>●</a:t>
                </a:r>
                <a:r>
                  <a:rPr lang="en-US" sz="1200" dirty="0">
                    <a:solidFill>
                      <a:srgbClr val="0070C0"/>
                    </a:solidFill>
                  </a:rPr>
                  <a:t> pump flow 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150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200" dirty="0">
                    <a:solidFill>
                      <a:srgbClr val="0070C0"/>
                    </a:solidFill>
                  </a:rPr>
                  <a:t>/</a:t>
                </a:r>
                <a:r>
                  <a:rPr lang="en-US" sz="1200" i="1" dirty="0">
                    <a:solidFill>
                      <a:srgbClr val="0070C0"/>
                    </a:solidFill>
                  </a:rPr>
                  <a:t>h</a:t>
                </a:r>
                <a:r>
                  <a:rPr lang="en-US" sz="1200" dirty="0">
                    <a:solidFill>
                      <a:srgbClr val="0070C0"/>
                    </a:solidFill>
                  </a:rPr>
                  <a:t>, pump head 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850 </a:t>
                </a:r>
                <a:r>
                  <a:rPr lang="en-US" sz="1200" dirty="0">
                    <a:solidFill>
                      <a:srgbClr val="0070C0"/>
                    </a:solidFill>
                  </a:rPr>
                  <a:t>m</a:t>
                </a:r>
              </a:p>
              <a:p>
                <a:r>
                  <a:rPr lang="ru-RU" sz="1200" dirty="0" smtClean="0">
                    <a:solidFill>
                      <a:srgbClr val="0070C0"/>
                    </a:solidFill>
                  </a:rPr>
                  <a:t>●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Auxiliary feed  water pump</a:t>
                </a:r>
                <a:endParaRPr lang="ru-RU" sz="1200" dirty="0" smtClean="0">
                  <a:solidFill>
                    <a:srgbClr val="0070C0"/>
                  </a:solidFill>
                </a:endParaRPr>
              </a:p>
              <a:p>
                <a:r>
                  <a:rPr lang="ru-RU" sz="1200" dirty="0" smtClean="0">
                    <a:solidFill>
                      <a:srgbClr val="0070C0"/>
                    </a:solidFill>
                  </a:rPr>
                  <a:t>●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rgbClr val="0070C0"/>
                    </a:solidFill>
                  </a:rPr>
                  <a:t>Kudankulam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Nuclear Power Plant, Unit 3, 4</a:t>
                </a:r>
              </a:p>
              <a:p>
                <a:r>
                  <a:rPr lang="ru-RU" sz="1200" dirty="0">
                    <a:solidFill>
                      <a:srgbClr val="0070C0"/>
                    </a:solidFill>
                  </a:rPr>
                  <a:t>●</a:t>
                </a:r>
                <a:r>
                  <a:rPr lang="en-US" sz="1200" dirty="0">
                    <a:solidFill>
                      <a:srgbClr val="0070C0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rgbClr val="0070C0"/>
                    </a:solidFill>
                  </a:rPr>
                  <a:t>Busher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1200" dirty="0">
                    <a:solidFill>
                      <a:srgbClr val="0070C0"/>
                    </a:solidFill>
                  </a:rPr>
                  <a:t>Nuclear Power Plant, Unit 3, 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4</a:t>
                </a:r>
                <a:endParaRPr lang="ru-RU" sz="1200" dirty="0" smtClean="0">
                  <a:solidFill>
                    <a:srgbClr val="0070C0"/>
                  </a:solidFill>
                </a:endParaRPr>
              </a:p>
              <a:p>
                <a:r>
                  <a:rPr lang="ru-RU" sz="1200" dirty="0" smtClean="0">
                    <a:solidFill>
                      <a:srgbClr val="0070C0"/>
                    </a:solidFill>
                  </a:rPr>
                  <a:t>● </a:t>
                </a:r>
                <a:r>
                  <a:rPr lang="en-US" sz="1200" dirty="0" err="1" smtClean="0">
                    <a:solidFill>
                      <a:srgbClr val="0070C0"/>
                    </a:solidFill>
                  </a:rPr>
                  <a:t>Fisrt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units will be supplied by JSC "CDBMB” in July 2018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2" y="3549593"/>
                <a:ext cx="4218046" cy="101566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45" t="-599" b="-35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5" descr="C:\Users\bakirov_tf\Desktop\1722-01-0001_eskiz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5535" y="877864"/>
            <a:ext cx="2525395" cy="1908246"/>
          </a:xfrm>
          <a:prstGeom prst="rect">
            <a:avLst/>
          </a:prstGeom>
          <a:noFill/>
        </p:spPr>
      </p:pic>
      <p:pic>
        <p:nvPicPr>
          <p:cNvPr id="9" name="Picture 3" descr="C:\Users\bakirov_tf\Desktop\Eskiz_176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9919" y="2693206"/>
            <a:ext cx="3469008" cy="193866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0" b="6593"/>
          <a:stretch/>
        </p:blipFill>
        <p:spPr>
          <a:xfrm>
            <a:off x="5866943" y="4621584"/>
            <a:ext cx="3029376" cy="18664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5162" y="4847816"/>
            <a:ext cx="430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Pump </a:t>
            </a:r>
            <a:r>
              <a:rPr lang="ru-RU" sz="1400" b="1" dirty="0" smtClean="0">
                <a:solidFill>
                  <a:srgbClr val="0070C0"/>
                </a:solidFill>
              </a:rPr>
              <a:t>А</a:t>
            </a:r>
            <a:r>
              <a:rPr lang="en-US" sz="1400" b="1" dirty="0" smtClean="0">
                <a:solidFill>
                  <a:srgbClr val="0070C0"/>
                </a:solidFill>
              </a:rPr>
              <a:t>PE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</a:rPr>
              <a:t>400</a:t>
            </a:r>
            <a:r>
              <a:rPr lang="ru-RU" sz="1400" b="1" dirty="0" smtClean="0">
                <a:solidFill>
                  <a:srgbClr val="0070C0"/>
                </a:solidFill>
              </a:rPr>
              <a:t>-90А</a:t>
            </a:r>
            <a:r>
              <a:rPr lang="en-US" sz="1400" b="1" dirty="0" smtClean="0">
                <a:solidFill>
                  <a:srgbClr val="0070C0"/>
                </a:solidFill>
              </a:rPr>
              <a:t> (Project) – </a:t>
            </a:r>
            <a:r>
              <a:rPr lang="en-US" sz="1400" b="1" dirty="0" err="1" smtClean="0">
                <a:solidFill>
                  <a:srgbClr val="0070C0"/>
                </a:solidFill>
              </a:rPr>
              <a:t>Akkuyu</a:t>
            </a:r>
            <a:r>
              <a:rPr lang="en-US" sz="1400" b="1" dirty="0" smtClean="0">
                <a:solidFill>
                  <a:srgbClr val="0070C0"/>
                </a:solidFill>
              </a:rPr>
              <a:t> NPP - 4 Unit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713462" y="5371036"/>
                <a:ext cx="4218046" cy="10156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rgbClr val="0070C0"/>
                    </a:solidFill>
                  </a:rPr>
                  <a:t>●</a:t>
                </a:r>
                <a:r>
                  <a:rPr lang="en-US" sz="1200" dirty="0">
                    <a:solidFill>
                      <a:srgbClr val="0070C0"/>
                    </a:solidFill>
                  </a:rPr>
                  <a:t> pump flow 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400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200" dirty="0">
                    <a:solidFill>
                      <a:srgbClr val="0070C0"/>
                    </a:solidFill>
                  </a:rPr>
                  <a:t>/</a:t>
                </a:r>
                <a:r>
                  <a:rPr lang="en-US" sz="1200" i="1" dirty="0">
                    <a:solidFill>
                      <a:srgbClr val="0070C0"/>
                    </a:solidFill>
                  </a:rPr>
                  <a:t>h</a:t>
                </a:r>
                <a:r>
                  <a:rPr lang="en-US" sz="1200" dirty="0">
                    <a:solidFill>
                      <a:srgbClr val="0070C0"/>
                    </a:solidFill>
                  </a:rPr>
                  <a:t>, pump head 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960 </a:t>
                </a:r>
                <a:r>
                  <a:rPr lang="en-US" sz="1200" dirty="0">
                    <a:solidFill>
                      <a:srgbClr val="0070C0"/>
                    </a:solidFill>
                  </a:rPr>
                  <a:t>m</a:t>
                </a:r>
              </a:p>
              <a:p>
                <a:r>
                  <a:rPr lang="ru-RU" sz="1200" dirty="0" smtClean="0">
                    <a:solidFill>
                      <a:srgbClr val="0070C0"/>
                    </a:solidFill>
                  </a:rPr>
                  <a:t>●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Auxiliary feed  water pump</a:t>
                </a:r>
                <a:endParaRPr lang="ru-RU" sz="1200" dirty="0" smtClean="0">
                  <a:solidFill>
                    <a:srgbClr val="0070C0"/>
                  </a:solidFill>
                </a:endParaRPr>
              </a:p>
              <a:p>
                <a:r>
                  <a:rPr lang="ru-RU" sz="1200" dirty="0" smtClean="0">
                    <a:solidFill>
                      <a:srgbClr val="0070C0"/>
                    </a:solidFill>
                  </a:rPr>
                  <a:t>●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The </a:t>
                </a:r>
                <a:r>
                  <a:rPr lang="en-US" sz="1200" dirty="0" err="1" smtClean="0">
                    <a:solidFill>
                      <a:srgbClr val="0070C0"/>
                    </a:solidFill>
                  </a:rPr>
                  <a:t>Akkuyu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Nuclear Power Plant, Unit 1-4</a:t>
                </a:r>
                <a:endParaRPr lang="ru-RU" sz="1200" dirty="0" smtClean="0">
                  <a:solidFill>
                    <a:srgbClr val="0070C0"/>
                  </a:solidFill>
                </a:endParaRPr>
              </a:p>
              <a:p>
                <a:r>
                  <a:rPr lang="ru-RU" sz="1200" dirty="0" smtClean="0">
                    <a:solidFill>
                      <a:srgbClr val="0070C0"/>
                    </a:solidFill>
                  </a:rPr>
                  <a:t>● 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First 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units plan to be supplied by JSC "CDBMB” in December 2020</a:t>
                </a:r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62" y="5371036"/>
                <a:ext cx="4218046" cy="1015663"/>
              </a:xfrm>
              <a:prstGeom prst="rect">
                <a:avLst/>
              </a:prstGeom>
              <a:blipFill rotWithShape="1">
                <a:blip r:embed="rId7"/>
                <a:stretch>
                  <a:fillRect t="-599" b="-29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839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ornadoCyr"/>
        <a:ea typeface=""/>
        <a:cs typeface="Arial Unicode MS"/>
      </a:majorFont>
      <a:minorFont>
        <a:latin typeface="Arial"/>
        <a:ea typeface=""/>
        <a:cs typeface="Arial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16040</TotalTime>
  <Words>914</Words>
  <Application>Microsoft Office PowerPoint</Application>
  <PresentationFormat>Экран (4:3)</PresentationFormat>
  <Paragraphs>122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About </vt:lpstr>
      <vt:lpstr>Product line</vt:lpstr>
      <vt:lpstr>Main view</vt:lpstr>
      <vt:lpstr>Features</vt:lpstr>
      <vt:lpstr>Features</vt:lpstr>
      <vt:lpstr>Hydraulic test on NPP</vt:lpstr>
      <vt:lpstr>References</vt:lpstr>
      <vt:lpstr>References</vt:lpstr>
      <vt:lpstr>Quality Assurance Policy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Roman</dc:creator>
  <cp:lastModifiedBy>guranova_yuo</cp:lastModifiedBy>
  <cp:revision>971</cp:revision>
  <cp:lastPrinted>2017-08-10T11:04:48Z</cp:lastPrinted>
  <dcterms:created xsi:type="dcterms:W3CDTF">2011-02-22T15:27:54Z</dcterms:created>
  <dcterms:modified xsi:type="dcterms:W3CDTF">2017-10-06T12:57:07Z</dcterms:modified>
</cp:coreProperties>
</file>