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78" r:id="rId3"/>
    <p:sldId id="258" r:id="rId4"/>
    <p:sldId id="259" r:id="rId5"/>
    <p:sldId id="260" r:id="rId6"/>
    <p:sldId id="261" r:id="rId7"/>
    <p:sldId id="262" r:id="rId8"/>
    <p:sldId id="279" r:id="rId9"/>
    <p:sldId id="263" r:id="rId10"/>
    <p:sldId id="265" r:id="rId11"/>
    <p:sldId id="273" r:id="rId12"/>
    <p:sldId id="280" r:id="rId13"/>
    <p:sldId id="274" r:id="rId14"/>
    <p:sldId id="281" r:id="rId15"/>
    <p:sldId id="275" r:id="rId16"/>
    <p:sldId id="28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71356-C8B9-4DE9-A382-D0030E20E2D2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16ABB-AAF8-4D75-BE32-E189CFB2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1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5A030271-4482-4F1E-B651-FBC5E9BB0A1A}" type="slidenum">
              <a:rPr lang="fa-IR" smtClean="0">
                <a:solidFill>
                  <a:prstClr val="black"/>
                </a:solidFill>
              </a:rPr>
              <a:pPr/>
              <a:t>1</a:t>
            </a:fld>
            <a:endParaRPr lang="fa-I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009B-8DD4-4C54-9C42-9DA1E3A8C7F6}" type="slidenum">
              <a:rPr lang="fa-IR" smtClean="0">
                <a:solidFill>
                  <a:prstClr val="black"/>
                </a:solidFill>
              </a:rPr>
              <a:pPr/>
              <a:t>9</a:t>
            </a:fld>
            <a:endParaRPr lang="fa-I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1F05-575D-4354-8A7C-F111A47DF1E4}" type="datetimeFigureOut">
              <a:rPr lang="fa-IR" smtClean="0">
                <a:solidFill>
                  <a:srgbClr val="1F497D">
                    <a:lumMod val="90000"/>
                    <a:lumOff val="10000"/>
                  </a:srgbClr>
                </a:solidFill>
              </a:rPr>
              <a:pPr/>
              <a:t>1437/07/26</a:t>
            </a:fld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66DE-635B-419B-8EBA-E867AB30BB6B}" type="slidenum">
              <a:rPr lang="fa-IR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7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  <a:prstGeom prst="rect">
            <a:avLst/>
          </a:prstGeo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1F05-575D-4354-8A7C-F111A47DF1E4}" type="datetimeFigureOut">
              <a:rPr lang="fa-IR" smtClean="0">
                <a:solidFill>
                  <a:srgbClr val="1F497D">
                    <a:lumMod val="90000"/>
                    <a:lumOff val="10000"/>
                  </a:srgbClr>
                </a:solidFill>
              </a:rPr>
              <a:pPr/>
              <a:t>1437/07/26</a:t>
            </a:fld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66DE-635B-419B-8EBA-E867AB30BB6B}" type="slidenum">
              <a:rPr lang="fa-IR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020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  <a:prstGeom prst="rect">
            <a:avLst/>
          </a:prstGeo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1F05-575D-4354-8A7C-F111A47DF1E4}" type="datetimeFigureOut">
              <a:rPr lang="fa-IR" smtClean="0">
                <a:solidFill>
                  <a:srgbClr val="1F497D">
                    <a:lumMod val="90000"/>
                    <a:lumOff val="10000"/>
                  </a:srgbClr>
                </a:solidFill>
              </a:rPr>
              <a:pPr/>
              <a:t>1437/07/26</a:t>
            </a:fld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66DE-635B-419B-8EBA-E867AB30BB6B}" type="slidenum">
              <a:rPr lang="fa-IR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5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1F05-575D-4354-8A7C-F111A47DF1E4}" type="datetimeFigureOut">
              <a:rPr lang="fa-IR" smtClean="0">
                <a:solidFill>
                  <a:srgbClr val="1F497D">
                    <a:lumMod val="90000"/>
                    <a:lumOff val="10000"/>
                  </a:srgbClr>
                </a:solidFill>
              </a:rPr>
              <a:pPr/>
              <a:t>1437/07/26</a:t>
            </a:fld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66DE-635B-419B-8EBA-E867AB30BB6B}" type="slidenum">
              <a:rPr lang="fa-IR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82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  <a:prstGeom prst="rect">
            <a:avLst/>
          </a:prstGeo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1F05-575D-4354-8A7C-F111A47DF1E4}" type="datetimeFigureOut">
              <a:rPr lang="fa-IR" smtClean="0">
                <a:solidFill>
                  <a:srgbClr val="1F497D">
                    <a:lumMod val="90000"/>
                    <a:lumOff val="10000"/>
                  </a:srgbClr>
                </a:solidFill>
              </a:rPr>
              <a:pPr/>
              <a:t>1437/07/26</a:t>
            </a:fld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66DE-635B-419B-8EBA-E867AB30BB6B}" type="slidenum">
              <a:rPr lang="fa-IR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31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1F05-575D-4354-8A7C-F111A47DF1E4}" type="datetimeFigureOut">
              <a:rPr lang="fa-IR" smtClean="0">
                <a:solidFill>
                  <a:srgbClr val="1F497D">
                    <a:lumMod val="90000"/>
                    <a:lumOff val="10000"/>
                  </a:srgbClr>
                </a:solidFill>
              </a:rPr>
              <a:pPr/>
              <a:t>1437/07/26</a:t>
            </a:fld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66DE-635B-419B-8EBA-E867AB30BB6B}" type="slidenum">
              <a:rPr lang="fa-IR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90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  <a:prstGeom prst="rect">
            <a:avLst/>
          </a:prstGeo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  <a:prstGeom prst="rect">
            <a:avLst/>
          </a:prstGeo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1F05-575D-4354-8A7C-F111A47DF1E4}" type="datetimeFigureOut">
              <a:rPr lang="fa-IR" smtClean="0">
                <a:solidFill>
                  <a:srgbClr val="1F497D">
                    <a:lumMod val="90000"/>
                    <a:lumOff val="10000"/>
                  </a:srgbClr>
                </a:solidFill>
              </a:rPr>
              <a:pPr/>
              <a:t>1437/07/26</a:t>
            </a:fld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66DE-635B-419B-8EBA-E867AB30BB6B}" type="slidenum">
              <a:rPr lang="fa-IR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14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1F05-575D-4354-8A7C-F111A47DF1E4}" type="datetimeFigureOut">
              <a:rPr lang="fa-IR" smtClean="0">
                <a:solidFill>
                  <a:srgbClr val="1F497D">
                    <a:lumMod val="90000"/>
                    <a:lumOff val="10000"/>
                  </a:srgbClr>
                </a:solidFill>
              </a:rPr>
              <a:pPr/>
              <a:t>1437/07/26</a:t>
            </a:fld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66DE-635B-419B-8EBA-E867AB30BB6B}" type="slidenum">
              <a:rPr lang="fa-IR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96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21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1F05-575D-4354-8A7C-F111A47DF1E4}" type="datetimeFigureOut">
              <a:rPr lang="fa-IR" smtClean="0">
                <a:solidFill>
                  <a:srgbClr val="1F497D">
                    <a:lumMod val="90000"/>
                    <a:lumOff val="10000"/>
                  </a:srgbClr>
                </a:solidFill>
              </a:rPr>
              <a:pPr/>
              <a:t>1437/07/26</a:t>
            </a:fld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66DE-635B-419B-8EBA-E867AB30BB6B}" type="slidenum">
              <a:rPr lang="fa-IR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164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prstGeom prst="rect">
            <a:avLst/>
          </a:prstGeo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1F05-575D-4354-8A7C-F111A47DF1E4}" type="datetimeFigureOut">
              <a:rPr lang="fa-IR" smtClean="0">
                <a:solidFill>
                  <a:srgbClr val="1F497D">
                    <a:lumMod val="90000"/>
                    <a:lumOff val="10000"/>
                  </a:srgbClr>
                </a:solidFill>
              </a:rPr>
              <a:pPr/>
              <a:t>1437/07/26</a:t>
            </a:fld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66DE-635B-419B-8EBA-E867AB30BB6B}" type="slidenum">
              <a:rPr lang="fa-IR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 rtl="1"/>
            <a:fld id="{BE201F05-575D-4354-8A7C-F111A47DF1E4}" type="datetimeFigureOut">
              <a:rPr lang="fa-IR" smtClean="0">
                <a:solidFill>
                  <a:srgbClr val="1F497D">
                    <a:lumMod val="90000"/>
                    <a:lumOff val="10000"/>
                  </a:srgbClr>
                </a:solidFill>
              </a:rPr>
              <a:pPr rtl="1"/>
              <a:t>1437/07/26</a:t>
            </a:fld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 rtl="1"/>
            <a:endParaRPr lang="fa-IR">
              <a:solidFill>
                <a:srgbClr val="1F497D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rtl="1"/>
            <a:fld id="{57CA66DE-635B-419B-8EBA-E867AB30BB6B}" type="slidenum">
              <a:rPr lang="fa-IR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 rtl="1"/>
              <a:t>‹#›</a:t>
            </a:fld>
            <a:endParaRPr lang="fa-IR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2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81000" y="2057400"/>
            <a:ext cx="8077200" cy="152400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0000FF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BNPP-1</a:t>
            </a:r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3600" b="1" dirty="0">
                <a:solidFill>
                  <a:srgbClr val="0000FF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Stress Test Program and Status</a:t>
            </a:r>
            <a:endParaRPr lang="fa-IR" sz="3600" b="1" dirty="0">
              <a:solidFill>
                <a:srgbClr val="0000FF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29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317678"/>
            <a:ext cx="810270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b="1" dirty="0">
                <a:solidFill>
                  <a:srgbClr val="3333FF"/>
                </a:solidFill>
              </a:rPr>
              <a:t>5. Issues </a:t>
            </a:r>
            <a:r>
              <a:rPr lang="en-US" sz="2400" b="1" dirty="0" smtClean="0">
                <a:solidFill>
                  <a:srgbClr val="3333FF"/>
                </a:solidFill>
              </a:rPr>
              <a:t>that were </a:t>
            </a:r>
            <a:r>
              <a:rPr lang="en-US" sz="2400" b="1" dirty="0">
                <a:solidFill>
                  <a:srgbClr val="3333FF"/>
                </a:solidFill>
              </a:rPr>
              <a:t>analysed</a:t>
            </a:r>
          </a:p>
          <a:p>
            <a:pPr algn="just"/>
            <a:endParaRPr lang="en-US" b="1" dirty="0" smtClean="0">
              <a:solidFill>
                <a:prstClr val="black"/>
              </a:solidFill>
            </a:endParaRPr>
          </a:p>
          <a:p>
            <a:pPr marL="346075" algn="just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Seismic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Stability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4272" y="2438400"/>
            <a:ext cx="1406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Flooding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907268"/>
            <a:ext cx="2717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latin typeface="Arial" pitchFamily="34" charset="0"/>
                <a:cs typeface="Arial" pitchFamily="34" charset="0"/>
              </a:rPr>
              <a:t>Hydrogen Explosion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0580" y="3352800"/>
            <a:ext cx="3576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latin typeface="Arial" pitchFamily="34" charset="0"/>
                <a:cs typeface="Arial" pitchFamily="34" charset="0"/>
              </a:rPr>
              <a:t>Instrumentation and Control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3810000"/>
            <a:ext cx="4192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latin typeface="Arial" pitchFamily="34" charset="0"/>
                <a:cs typeface="Arial" pitchFamily="34" charset="0"/>
              </a:rPr>
              <a:t>Emergency Power Supply System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4191000"/>
            <a:ext cx="2499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latin typeface="Arial" pitchFamily="34" charset="0"/>
                <a:cs typeface="Arial" pitchFamily="34" charset="0"/>
              </a:rPr>
              <a:t>Ultimate Heat Sink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4648200"/>
            <a:ext cx="4311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latin typeface="Arial" pitchFamily="34" charset="0"/>
                <a:cs typeface="Arial" pitchFamily="34" charset="0"/>
              </a:rPr>
              <a:t>Evaluation of BDBA consequences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5800" y="5105400"/>
            <a:ext cx="2281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latin typeface="Arial" pitchFamily="34" charset="0"/>
                <a:cs typeface="Arial" pitchFamily="34" charset="0"/>
              </a:rPr>
              <a:t>Radiation Safety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5498068"/>
            <a:ext cx="3734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b="1" dirty="0">
                <a:latin typeface="Arial" pitchFamily="34" charset="0"/>
                <a:cs typeface="Arial" pitchFamily="34" charset="0"/>
              </a:rPr>
              <a:t>Severe Accident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13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19200"/>
            <a:ext cx="7560840" cy="8925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b="1" dirty="0">
                <a:solidFill>
                  <a:srgbClr val="3333FF"/>
                </a:solidFill>
              </a:rPr>
              <a:t>6. Status of the BNPP-1 Stress Tests</a:t>
            </a:r>
          </a:p>
          <a:p>
            <a:pPr marL="177800" indent="-177800" algn="just">
              <a:buFont typeface="Wingdings" pitchFamily="2" charset="2"/>
              <a:buChar char="Ø"/>
            </a:pPr>
            <a:r>
              <a:rPr lang="en-US" sz="1400" b="1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List of the measures for BNPP-1 taking into account the emergency taken place at NPP Fukushima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528338"/>
              </p:ext>
            </p:extLst>
          </p:nvPr>
        </p:nvGraphicFramePr>
        <p:xfrm>
          <a:off x="457200" y="2509520"/>
          <a:ext cx="7643866" cy="2987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73382"/>
                <a:gridCol w="1209361"/>
                <a:gridCol w="3575128"/>
                <a:gridCol w="785995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Remark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Current Status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Name of the measures 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No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935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Approved by the 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Principle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rtl="1"/>
                      <a:endParaRPr lang="fa-I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rtl="1"/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Finished</a:t>
                      </a:r>
                    </a:p>
                    <a:p>
                      <a:pPr algn="ctr" rtl="1"/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Stress-test at BNPP-1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  <a:p>
                      <a:pPr marL="177800" lvl="1" indent="-177800" algn="just" rtl="0">
                        <a:buFont typeface="Wingdings" pitchFamily="2" charset="2"/>
                        <a:buChar char="§"/>
                      </a:pP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Development of program for conducting the stress-test at  BNPP-1 </a:t>
                      </a:r>
                    </a:p>
                    <a:p>
                      <a:pPr marL="177800" lvl="1" indent="-177800" algn="just" rtl="0">
                        <a:buFont typeface="Wingdings" pitchFamily="2" charset="2"/>
                        <a:buChar char="§"/>
                      </a:pP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Conducting the stress test at the BNPP-1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fa-IR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7762">
                <a:tc>
                  <a:txBody>
                    <a:bodyPr/>
                    <a:lstStyle/>
                    <a:p>
                      <a:pPr algn="just" rtl="0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Stress Tests has been performed in the BNPP-1 site and the report has been issue by the contractor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rtl="0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Finished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Correction of the “Measures aimed at decrease of BDBA repercussion at the BNPP-1 on the basis of the stress-test results.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a-IR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07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143000"/>
            <a:ext cx="75608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b="1" dirty="0">
                <a:solidFill>
                  <a:srgbClr val="3333FF"/>
                </a:solidFill>
              </a:rPr>
              <a:t>6. Status of the BNPP-1 Stress </a:t>
            </a:r>
            <a:r>
              <a:rPr lang="en-US" sz="2400" b="1" dirty="0" smtClean="0">
                <a:solidFill>
                  <a:srgbClr val="3333FF"/>
                </a:solidFill>
              </a:rPr>
              <a:t>Tests….</a:t>
            </a:r>
            <a:endParaRPr lang="en-US" sz="2400" b="1" dirty="0">
              <a:solidFill>
                <a:srgbClr val="3333FF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533800"/>
              </p:ext>
            </p:extLst>
          </p:nvPr>
        </p:nvGraphicFramePr>
        <p:xfrm>
          <a:off x="381000" y="1889208"/>
          <a:ext cx="8305800" cy="3108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35440"/>
                <a:gridCol w="1131578"/>
                <a:gridCol w="3884722"/>
                <a:gridCol w="854060"/>
              </a:tblGrid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     Remark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Current Status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Name of the measures 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No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Fulfilling the measures to decrease BDBA repercussions at the BNPP-1</a:t>
                      </a:r>
                      <a:endParaRPr lang="fa-IR" sz="1400" b="1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3</a:t>
                      </a:r>
                      <a:endParaRPr lang="fa-IR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5888" marR="0" indent="-115888" algn="just" rtl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EDP (Q=150 m3/h, H=120 m)</a:t>
                      </a:r>
                    </a:p>
                    <a:p>
                      <a:pPr marL="115888" marR="0" indent="-115888" algn="just" rtl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EDP (Q=150 m3/h, H=900 m)</a:t>
                      </a:r>
                    </a:p>
                    <a:p>
                      <a:pPr marL="115888" marR="0" indent="-115888" algn="just" rtl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EDP (Q=500 m3/h, H=50 m)</a:t>
                      </a:r>
                    </a:p>
                    <a:p>
                      <a:pPr marL="115888" marR="0" indent="-115888" algn="just" rtl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EDP (Q=40 m3/h, H=50 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B Nazanin"/>
                        </a:rPr>
                        <a:t>)</a:t>
                      </a:r>
                    </a:p>
                    <a:p>
                      <a:pPr marL="115888" marR="0" indent="-115888" algn="just" rtl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B Nazanin"/>
                        </a:rPr>
                        <a:t>DG 2MW /10 KV</a:t>
                      </a:r>
                    </a:p>
                    <a:p>
                      <a:pPr marL="115888" marR="0" indent="-115888" algn="just" rtl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B Nazanin"/>
                        </a:rPr>
                        <a:t>DG 0.2 MW /400 V</a:t>
                      </a:r>
                      <a:endParaRPr lang="fa-IR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B Nazani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Partly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Finished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rtl="0"/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Purchase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and supply of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mobile equipment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 smtClean="0"/>
                        <a:t>3.1</a:t>
                      </a:r>
                      <a:endParaRPr lang="fa-I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7200" y="5610999"/>
            <a:ext cx="22337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  <a:ea typeface="Calibri"/>
                <a:cs typeface="B Nazanin"/>
              </a:rPr>
              <a:t>EDG = Emergency </a:t>
            </a:r>
            <a:r>
              <a:rPr lang="en-US" sz="1200" dirty="0">
                <a:solidFill>
                  <a:prstClr val="black"/>
                </a:solidFill>
                <a:ea typeface="Calibri"/>
                <a:cs typeface="B Nazanin"/>
              </a:rPr>
              <a:t>Diesel Pump </a:t>
            </a:r>
            <a:endParaRPr lang="en-US" sz="1200" dirty="0" smtClean="0">
              <a:solidFill>
                <a:prstClr val="black"/>
              </a:solidFill>
              <a:ea typeface="Calibri"/>
              <a:cs typeface="B Nazanin"/>
            </a:endParaRPr>
          </a:p>
          <a:p>
            <a:r>
              <a:rPr lang="en-US" sz="1200" dirty="0" smtClean="0">
                <a:solidFill>
                  <a:prstClr val="black"/>
                </a:solidFill>
                <a:cs typeface="B Nazanin"/>
              </a:rPr>
              <a:t>DG    =Diesel Generator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675140" y="4800600"/>
            <a:ext cx="228600" cy="4572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 rot="2585727">
            <a:off x="7314106" y="5507514"/>
            <a:ext cx="1756404" cy="1131747"/>
            <a:chOff x="6729718" y="5460908"/>
            <a:chExt cx="1756404" cy="1131747"/>
          </a:xfrm>
        </p:grpSpPr>
        <p:sp>
          <p:nvSpPr>
            <p:cNvPr id="14" name="Explosion 1 13"/>
            <p:cNvSpPr/>
            <p:nvPr/>
          </p:nvSpPr>
          <p:spPr>
            <a:xfrm>
              <a:off x="6733522" y="5460908"/>
              <a:ext cx="1752600" cy="1131747"/>
            </a:xfrm>
            <a:prstGeom prst="irregularSeal1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 rot="19014273">
              <a:off x="6729718" y="5755674"/>
              <a:ext cx="155196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prstClr val="black"/>
                  </a:solidFill>
                  <a:ea typeface="Calibri"/>
                  <a:cs typeface="B Nazanin"/>
                </a:rPr>
                <a:t>Deliver to the Site</a:t>
              </a:r>
            </a:p>
          </p:txBody>
        </p:sp>
      </p:grpSp>
      <p:sp>
        <p:nvSpPr>
          <p:cNvPr id="16" name="Explosion 1 15"/>
          <p:cNvSpPr/>
          <p:nvPr/>
        </p:nvSpPr>
        <p:spPr>
          <a:xfrm rot="13504848">
            <a:off x="7682604" y="1795272"/>
            <a:ext cx="1752600" cy="1464114"/>
          </a:xfrm>
          <a:prstGeom prst="irregularSeal1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>
            <a:off x="8419799" y="3416222"/>
            <a:ext cx="228600" cy="123197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2885681">
            <a:off x="7614867" y="2354197"/>
            <a:ext cx="16384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ea typeface="Calibri"/>
                <a:cs typeface="B Nazanin"/>
              </a:rPr>
              <a:t>Under Preparation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8648399" y="3505200"/>
            <a:ext cx="114601" cy="527010"/>
          </a:xfrm>
          <a:prstGeom prst="straightConnector1">
            <a:avLst/>
          </a:prstGeom>
          <a:ln w="317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95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290935"/>
            <a:ext cx="75608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3333FF"/>
                </a:solidFill>
              </a:rPr>
              <a:t>6. Status of the BNPP-1 Stress Tests</a:t>
            </a:r>
            <a:r>
              <a:rPr lang="en-US" b="1" dirty="0" smtClean="0">
                <a:solidFill>
                  <a:srgbClr val="3333FF"/>
                </a:solidFill>
              </a:rPr>
              <a:t>….</a:t>
            </a:r>
            <a:endParaRPr lang="en-US" b="1" dirty="0">
              <a:solidFill>
                <a:srgbClr val="3333FF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667529"/>
              </p:ext>
            </p:extLst>
          </p:nvPr>
        </p:nvGraphicFramePr>
        <p:xfrm>
          <a:off x="533401" y="1752600"/>
          <a:ext cx="7848599" cy="4206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99852"/>
                <a:gridCol w="1170815"/>
                <a:gridCol w="3670885"/>
                <a:gridCol w="807047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Remark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Current Status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Name of the measures 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No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just" rtl="0">
                        <a:buFont typeface="Wingdings" pitchFamily="2" charset="2"/>
                        <a:buChar char="§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Conceptual Design has been finished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pPr marL="0" indent="0" algn="just" rtl="0">
                        <a:buFont typeface="Wingdings" pitchFamily="2" charset="2"/>
                        <a:buNone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en-US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indent="-285750" algn="just" rtl="0">
                        <a:buFont typeface="Wingdings" pitchFamily="2" charset="2"/>
                        <a:buChar char="§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Basic &amp; Detail Design are under the process</a:t>
                      </a:r>
                      <a:endParaRPr lang="fa-IR" sz="1400" b="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Under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 process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Development of  design for implementation of mobile Equipment: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77800" lvl="1" indent="-177800" algn="l" rtl="0">
                        <a:buFont typeface="Wingdings" pitchFamily="2" charset="2"/>
                        <a:buChar char="§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Increase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of reliability of the BNPP external power supply and internal redundancy;</a:t>
                      </a:r>
                    </a:p>
                    <a:p>
                      <a:pPr marL="177800" lvl="1" indent="-177800" algn="l" rtl="0">
                        <a:buFont typeface="Wingdings" pitchFamily="2" charset="2"/>
                        <a:buChar char="§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Power supply from transportable emergency diesel-generators to DC/AC consumers;</a:t>
                      </a:r>
                    </a:p>
                    <a:p>
                      <a:pPr marL="177800" lvl="1" indent="-177800" algn="l" rtl="0">
                        <a:buFont typeface="Wingdings" pitchFamily="2" charset="2"/>
                        <a:buChar char="§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Water supply to steam generators, as well as to fuel pool from diesel-pumps;</a:t>
                      </a:r>
                    </a:p>
                    <a:p>
                      <a:pPr marL="177800" lvl="1" indent="-177800" algn="l" rtl="0">
                        <a:buFont typeface="Wingdings" pitchFamily="2" charset="2"/>
                        <a:buChar char="§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Water supply from motor pumps to consumers; </a:t>
                      </a:r>
                    </a:p>
                    <a:p>
                      <a:pPr marL="177800" lvl="1" indent="-177800" algn="l" rtl="0">
                        <a:buFont typeface="Wingdings" pitchFamily="2" charset="2"/>
                        <a:buChar char="§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Heat removal to final consumers;</a:t>
                      </a:r>
                    </a:p>
                    <a:p>
                      <a:pPr marL="177800" lvl="1" indent="-177800" algn="l" rtl="0">
                        <a:buFont typeface="Wingdings" pitchFamily="2" charset="2"/>
                        <a:buChar char="§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Containment gases emergency release and filtration;</a:t>
                      </a:r>
                    </a:p>
                    <a:p>
                      <a:pPr marL="177800" indent="-177800" rtl="1">
                        <a:buFont typeface="Wingdings" pitchFamily="2" charset="2"/>
                        <a:buChar char="§"/>
                      </a:pP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 smtClean="0"/>
                        <a:t>3.2</a:t>
                      </a:r>
                      <a:endParaRPr lang="fa-I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71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443335"/>
            <a:ext cx="75608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3333FF"/>
                </a:solidFill>
              </a:rPr>
              <a:t>6. Status of the BNPP-1 Stress Tests</a:t>
            </a:r>
            <a:r>
              <a:rPr lang="en-US" b="1" dirty="0" smtClean="0">
                <a:solidFill>
                  <a:srgbClr val="3333FF"/>
                </a:solidFill>
              </a:rPr>
              <a:t>….</a:t>
            </a:r>
            <a:endParaRPr lang="en-US" b="1" dirty="0">
              <a:solidFill>
                <a:srgbClr val="3333FF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207302"/>
              </p:ext>
            </p:extLst>
          </p:nvPr>
        </p:nvGraphicFramePr>
        <p:xfrm>
          <a:off x="509277" y="2113280"/>
          <a:ext cx="7339323" cy="1315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8401"/>
                <a:gridCol w="1903552"/>
                <a:gridCol w="3408558"/>
                <a:gridCol w="77881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Remark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Current Status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Name of the measures 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No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Not Performed yet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rtl="1"/>
                      <a:endParaRPr lang="fa-I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l" rtl="0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 implement the scheduled design decisions after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Basic and Detail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Design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development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3.3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11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138535"/>
            <a:ext cx="75608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3333FF"/>
                </a:solidFill>
              </a:rPr>
              <a:t>6. Status of the BNPP-1 Stress Tests</a:t>
            </a:r>
            <a:r>
              <a:rPr lang="en-US" b="1" dirty="0" smtClean="0">
                <a:solidFill>
                  <a:srgbClr val="3333FF"/>
                </a:solidFill>
              </a:rPr>
              <a:t>….</a:t>
            </a:r>
            <a:endParaRPr lang="en-US" b="1" dirty="0">
              <a:solidFill>
                <a:srgbClr val="3333FF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76766"/>
              </p:ext>
            </p:extLst>
          </p:nvPr>
        </p:nvGraphicFramePr>
        <p:xfrm>
          <a:off x="609600" y="1635182"/>
          <a:ext cx="7339323" cy="507041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90775"/>
                <a:gridCol w="1161178"/>
                <a:gridCol w="3432690"/>
                <a:gridCol w="754680"/>
              </a:tblGrid>
              <a:tr h="676448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Remark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Current Status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Name of the measures 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No</a:t>
                      </a:r>
                      <a:endParaRPr lang="fa-I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1072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Not Performed yet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rtl="1"/>
                      <a:endParaRPr lang="fa-I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lvl="1" indent="-177800" algn="l" rtl="0">
                        <a:buFont typeface="Wingdings" pitchFamily="2" charset="2"/>
                        <a:buChar char="§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BNPP equipping with emergency I&amp;C intended for operation within in the terms of BDBA;</a:t>
                      </a:r>
                    </a:p>
                    <a:p>
                      <a:pPr marL="177800" lvl="1" indent="-177800" algn="l" rtl="0">
                        <a:buFont typeface="Wingdings" pitchFamily="2" charset="2"/>
                        <a:buChar char="§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Accident and post-accident sampling systems;</a:t>
                      </a:r>
                    </a:p>
                    <a:p>
                      <a:pPr marL="177800" lvl="1" indent="-177800" algn="l" rtl="0">
                        <a:buFont typeface="Wingdings" pitchFamily="2" charset="2"/>
                        <a:buChar char="§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Increase of MCR &amp; ECR protection;</a:t>
                      </a:r>
                    </a:p>
                    <a:p>
                      <a:pPr marL="177800" lvl="1" indent="-177800" algn="l" rtl="0">
                        <a:buFont typeface="Wingdings" pitchFamily="2" charset="2"/>
                        <a:buChar char="§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External cooling of reactor vessel in the terms of BDBA with loss of reactor cooling according to the results of the analysis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 smtClean="0"/>
                        <a:t>3.4</a:t>
                      </a:r>
                      <a:endParaRPr lang="fa-I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2405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Not Performed yet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rtl="1"/>
                      <a:endParaRPr lang="fa-I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 rtl="0">
                        <a:buFont typeface="Wingdings" pitchFamily="2" charset="2"/>
                        <a:buNone/>
                        <a:tabLst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Development of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program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 personnel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emergency response training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terms of NPP blackout according to the scenario of the accident at NPP “Fukushima”.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 smtClean="0"/>
                        <a:t>3.5</a:t>
                      </a:r>
                      <a:endParaRPr lang="fa-I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08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Not Performed yet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rtl="1"/>
                      <a:endParaRPr lang="fa-I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 rtl="0">
                        <a:buFont typeface="Wingdings" pitchFamily="2" charset="2"/>
                        <a:buNone/>
                        <a:tabLst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 conduct emergency response training of the BNPP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personnel</a:t>
                      </a:r>
                      <a:endParaRPr lang="fa-IR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 smtClean="0"/>
                        <a:t>3.6</a:t>
                      </a:r>
                      <a:endParaRPr lang="fa-I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6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2055167"/>
            <a:ext cx="756084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</a:rPr>
              <a:t>Thank you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2" name="Explosion 2 1"/>
          <p:cNvSpPr/>
          <p:nvPr/>
        </p:nvSpPr>
        <p:spPr>
          <a:xfrm>
            <a:off x="1981200" y="2969112"/>
            <a:ext cx="5029200" cy="2438400"/>
          </a:xfrm>
          <a:prstGeom prst="irregularSeal2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3772814"/>
            <a:ext cx="756084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Question ?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976735"/>
            <a:ext cx="7560840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6075" indent="-346075" algn="just">
              <a:buFontTx/>
              <a:buAutoNum type="arabicPeriod"/>
            </a:pPr>
            <a:r>
              <a:rPr lang="en-US" sz="24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Background of BNPP-1 Stress Tests </a:t>
            </a:r>
          </a:p>
          <a:p>
            <a:pPr algn="just"/>
            <a:endParaRPr lang="en-US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1669" y="2484566"/>
            <a:ext cx="4695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 algn="just"/>
            <a:r>
              <a:rPr lang="en-US" sz="24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2. BNPP-1 </a:t>
            </a:r>
            <a:r>
              <a:rPr lang="en-US" sz="24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Stress Test </a:t>
            </a:r>
            <a:r>
              <a:rPr lang="en-US" sz="24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Purpose</a:t>
            </a:r>
            <a:endParaRPr lang="en-US" b="1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2967335"/>
            <a:ext cx="79534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3. BNPP-1 </a:t>
            </a:r>
            <a:r>
              <a:rPr lang="en-US" sz="24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Stress Tests </a:t>
            </a:r>
            <a:r>
              <a:rPr lang="en-US" sz="24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Methodology</a:t>
            </a:r>
            <a:endParaRPr lang="en-US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3424535"/>
            <a:ext cx="56325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4. BNPP-1 </a:t>
            </a:r>
            <a:r>
              <a:rPr lang="en-US" sz="24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Stress Test </a:t>
            </a:r>
            <a:r>
              <a:rPr lang="en-US" sz="24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Scope</a:t>
            </a:r>
            <a:endParaRPr lang="en-US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736" y="3881735"/>
            <a:ext cx="37064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n-US" sz="24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5. Issues </a:t>
            </a:r>
            <a:r>
              <a:rPr lang="en-US" sz="24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to be </a:t>
            </a:r>
            <a:r>
              <a:rPr lang="en-US" sz="2400" b="1" dirty="0" err="1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analysed</a:t>
            </a:r>
            <a:endParaRPr lang="en-US" sz="2400" b="1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4338935"/>
            <a:ext cx="6546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6 Status </a:t>
            </a:r>
            <a:r>
              <a:rPr lang="en-US" sz="24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of the BNPP-1 Stress Tests</a:t>
            </a:r>
            <a:endParaRPr lang="en-US" b="1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479902"/>
            <a:ext cx="6546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Table of Content</a:t>
            </a:r>
            <a:endParaRPr lang="en-US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4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371600"/>
            <a:ext cx="7560840" cy="196977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4163" indent="-284163" algn="just">
              <a:buFontTx/>
              <a:buAutoNum type="arabicPeriod"/>
            </a:pPr>
            <a:r>
              <a:rPr lang="en-US" sz="2400" b="1" dirty="0" smtClean="0">
                <a:solidFill>
                  <a:srgbClr val="3333FF"/>
                </a:solidFill>
              </a:rPr>
              <a:t>Background of BNPP-1 Stress Tests </a:t>
            </a:r>
          </a:p>
          <a:p>
            <a:pPr algn="just"/>
            <a:endParaRPr lang="en-US" b="1" dirty="0" smtClean="0">
              <a:solidFill>
                <a:prstClr val="black"/>
              </a:solidFill>
            </a:endParaRPr>
          </a:p>
          <a:p>
            <a:pPr algn="just"/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Stress Tests for the BNPP-1 has been performed based on:</a:t>
            </a:r>
          </a:p>
          <a:p>
            <a:pPr algn="just"/>
            <a:endParaRPr lang="en-US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800" indent="-1778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Suggestion to conduct “strength-tests” (stress tests) of European power plants </a:t>
            </a:r>
            <a:r>
              <a:rPr lang="en-US" sz="20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WENRA dated 23.03.2011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788" y="3172361"/>
            <a:ext cx="756084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77800" indent="-177800" algn="just"/>
            <a:endParaRPr lang="en-US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800" indent="-1778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Recommendations of WANO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specified in document SOER 2011-2 “Fuel damages at NPP Fukushima caused by earthquake and tsunami”;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788" y="4244595"/>
            <a:ext cx="7560840" cy="184665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77800" indent="-177800" algn="just">
              <a:buFont typeface="Wingdings" pitchFamily="2" charset="2"/>
              <a:buChar char="Ø"/>
            </a:pPr>
            <a:endParaRPr lang="en-US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800" indent="-1778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Recommendations of the seminar conducted by WANO Moscow center “Stress tests performed at power plants of  </a:t>
            </a:r>
            <a:r>
              <a:rPr lang="en-US" sz="20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WANO Moscow center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” dated 30.08.2011;</a:t>
            </a:r>
          </a:p>
          <a:p>
            <a:pPr algn="just"/>
            <a:endParaRPr lang="en-US" b="1" dirty="0" smtClean="0">
              <a:solidFill>
                <a:prstClr val="black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13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524" y="1408572"/>
            <a:ext cx="8588476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just"/>
            <a:r>
              <a:rPr lang="en-US" sz="2400" b="1" dirty="0">
                <a:solidFill>
                  <a:srgbClr val="3333FF"/>
                </a:solidFill>
              </a:rPr>
              <a:t>2. BNPP-1 Stress Test </a:t>
            </a:r>
            <a:r>
              <a:rPr lang="en-US" sz="2400" b="1" dirty="0" smtClean="0">
                <a:solidFill>
                  <a:srgbClr val="3333FF"/>
                </a:solidFill>
              </a:rPr>
              <a:t>Purpose</a:t>
            </a:r>
          </a:p>
          <a:p>
            <a:pPr marL="457200" indent="-457200" algn="just"/>
            <a:endParaRPr lang="en-US" b="1" dirty="0">
              <a:solidFill>
                <a:prstClr val="black"/>
              </a:solidFill>
            </a:endParaRPr>
          </a:p>
          <a:p>
            <a:pPr algn="just"/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followings are the objectives of  the stress-tests”  on the BNPP-1:</a:t>
            </a:r>
          </a:p>
          <a:p>
            <a:pPr algn="just"/>
            <a:endParaRPr lang="en-US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SzPct val="140000"/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Additional assessment of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sufficiency of designed technical decisions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effectiveness of safety systems, reliability of defense in depth barriers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 NPP safety in case of abnormal external effects;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296" y="3886200"/>
            <a:ext cx="77153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SzPct val="140000"/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Evaluation of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sufficiency and effectiveness of designed technical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means and </a:t>
            </a:r>
            <a:r>
              <a:rPr lang="en-US" sz="20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organizational measures at NPP site of preventive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character in case of abnormal external effects;</a:t>
            </a:r>
          </a:p>
        </p:txBody>
      </p:sp>
      <p:sp>
        <p:nvSpPr>
          <p:cNvPr id="5" name="Rectangle 4"/>
          <p:cNvSpPr/>
          <p:nvPr/>
        </p:nvSpPr>
        <p:spPr>
          <a:xfrm>
            <a:off x="204734" y="4924961"/>
            <a:ext cx="76438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SzPct val="140000"/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Evaluation of efficiency and sufficiency of designed technical means and organizational measures at NPP site to </a:t>
            </a:r>
            <a:r>
              <a:rPr lang="en-US" sz="20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control severe beyond design accidents and mitigation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their consequences in view of the Fukushima accident;</a:t>
            </a:r>
          </a:p>
        </p:txBody>
      </p:sp>
    </p:spTree>
    <p:extLst>
      <p:ext uri="{BB962C8B-B14F-4D97-AF65-F5344CB8AC3E}">
        <p14:creationId xmlns:p14="http://schemas.microsoft.com/office/powerpoint/2010/main" val="298651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425722"/>
            <a:ext cx="7560840" cy="12926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just"/>
            <a:r>
              <a:rPr lang="en-US" sz="2400" b="1" dirty="0">
                <a:solidFill>
                  <a:srgbClr val="3333FF"/>
                </a:solidFill>
              </a:rPr>
              <a:t>2. BNPP-1 Stress Test </a:t>
            </a:r>
            <a:r>
              <a:rPr lang="en-US" sz="2400" b="1" dirty="0" smtClean="0">
                <a:solidFill>
                  <a:srgbClr val="3333FF"/>
                </a:solidFill>
              </a:rPr>
              <a:t>Purpose</a:t>
            </a:r>
            <a:endParaRPr lang="en-US" b="1" dirty="0">
              <a:solidFill>
                <a:prstClr val="black"/>
              </a:solidFill>
            </a:endParaRPr>
          </a:p>
          <a:p>
            <a:pPr algn="just"/>
            <a:r>
              <a:rPr lang="en-US" b="1" dirty="0" smtClean="0">
                <a:solidFill>
                  <a:prstClr val="black"/>
                </a:solidFill>
              </a:rPr>
              <a:t> </a:t>
            </a:r>
            <a:endParaRPr lang="en-US" sz="1600" b="1" dirty="0" smtClean="0">
              <a:solidFill>
                <a:prstClr val="black"/>
              </a:solidFill>
            </a:endParaRPr>
          </a:p>
          <a:p>
            <a:pPr algn="just"/>
            <a:endParaRPr lang="en-US" sz="1600" b="1" dirty="0">
              <a:solidFill>
                <a:prstClr val="black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873514"/>
            <a:ext cx="771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SzPct val="140000"/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Providing of recommendations for development of </a:t>
            </a:r>
            <a:r>
              <a:rPr lang="en-US" sz="20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measures to reduce consequences of abnormal external effects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2011496"/>
            <a:ext cx="76438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SzPct val="140000"/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Evaluation of NPP safety in case of abnormal external effects exceeding the limit values allowed by NPP design;</a:t>
            </a:r>
          </a:p>
        </p:txBody>
      </p:sp>
    </p:spTree>
    <p:extLst>
      <p:ext uri="{BB962C8B-B14F-4D97-AF65-F5344CB8AC3E}">
        <p14:creationId xmlns:p14="http://schemas.microsoft.com/office/powerpoint/2010/main" val="23916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7116" y="1295400"/>
            <a:ext cx="8429684" cy="41242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b="1" dirty="0">
                <a:solidFill>
                  <a:srgbClr val="3333FF"/>
                </a:solidFill>
              </a:rPr>
              <a:t>3. BNPP-1 Stress Tests </a:t>
            </a:r>
            <a:r>
              <a:rPr lang="en-US" sz="2400" b="1" dirty="0" smtClean="0">
                <a:solidFill>
                  <a:srgbClr val="3333FF"/>
                </a:solidFill>
              </a:rPr>
              <a:t>Methodology</a:t>
            </a:r>
            <a:endParaRPr lang="en-US" b="1" dirty="0" smtClean="0">
              <a:solidFill>
                <a:prstClr val="black"/>
              </a:solidFill>
            </a:endParaRPr>
          </a:p>
          <a:p>
            <a:pPr algn="just"/>
            <a:endParaRPr lang="en-US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following approaches are used when performing the stress-tests</a:t>
            </a:r>
            <a:r>
              <a:rPr lang="en-US" sz="2000" dirty="0" smtClean="0">
                <a:solidFill>
                  <a:prstClr val="black"/>
                </a:solidFill>
              </a:rPr>
              <a:t>:</a:t>
            </a:r>
          </a:p>
          <a:p>
            <a:pPr algn="just"/>
            <a:endParaRPr lang="en-US" b="1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The deterministic </a:t>
            </a:r>
            <a:r>
              <a:rPr lang="en-US" sz="2000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approach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 applied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postulating possibility of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Successive and/or simultaneous failure of systems and elements;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Degradation of defense in depth barriers;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Formation of conditions accompanied with hydrogen explosions;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Loss of designed technical means and measures to control accidents. 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5486400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  <a:tabLst>
                <a:tab pos="177800" algn="l"/>
              </a:tabLst>
            </a:pP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Considering that abnormal natural effects may </a:t>
            </a:r>
            <a:r>
              <a:rPr lang="en-US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affect simultaneously  </a:t>
            </a:r>
          </a:p>
          <a:p>
            <a:pPr algn="just">
              <a:tabLst>
                <a:tab pos="177800" algn="l"/>
              </a:tabLst>
            </a:pPr>
            <a:r>
              <a:rPr lang="en-US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     both reactor and spent fuel pool.</a:t>
            </a:r>
          </a:p>
          <a:p>
            <a:endParaRPr lang="en-US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70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7116" y="1447800"/>
            <a:ext cx="8429684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b="1" dirty="0">
                <a:solidFill>
                  <a:srgbClr val="3333FF"/>
                </a:solidFill>
              </a:rPr>
              <a:t>3. BNPP-1 Stress Tests Methodology …..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designed accidents the following are considered:</a:t>
            </a:r>
          </a:p>
          <a:p>
            <a:pPr marL="712788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Failures 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functioning of systems 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 automatic equipment;</a:t>
            </a:r>
          </a:p>
          <a:p>
            <a:pPr marL="712788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Erroneous 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actions of </a:t>
            </a:r>
            <a:r>
              <a:rPr lang="en-US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operating personnel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712788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Combinations of </a:t>
            </a:r>
            <a:r>
              <a:rPr lang="en-US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above items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70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7116" y="1323820"/>
            <a:ext cx="8429684" cy="5170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b="1" dirty="0">
                <a:solidFill>
                  <a:srgbClr val="3333FF"/>
                </a:solidFill>
              </a:rPr>
              <a:t>3. BNPP-1 Stress Tests Methodology …..</a:t>
            </a:r>
          </a:p>
          <a:p>
            <a:pPr algn="just"/>
            <a:endParaRPr lang="en-US" b="1" dirty="0" smtClean="0">
              <a:solidFill>
                <a:prstClr val="black"/>
              </a:solidFill>
            </a:endParaRPr>
          </a:p>
          <a:p>
            <a:pPr indent="177800" algn="justLow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0850" algn="l"/>
                <a:tab pos="679450" algn="l"/>
                <a:tab pos="900113" algn="l"/>
              </a:tabLst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Followings were evaluated during the BNPP-1 Stress Tests:</a:t>
            </a:r>
          </a:p>
          <a:p>
            <a:pPr marL="712788" indent="-173038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0850" algn="l"/>
                <a:tab pos="628650" algn="l"/>
                <a:tab pos="679450" algn="l"/>
              </a:tabLst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Time period when the </a:t>
            </a:r>
            <a:r>
              <a:rPr lang="en-US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water level reaches the Core upper point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712788" indent="-173038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0850" algn="l"/>
                <a:tab pos="628650" algn="l"/>
                <a:tab pos="679450" algn="l"/>
              </a:tabLst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Time period when the </a:t>
            </a:r>
            <a:r>
              <a:rPr lang="en-US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primary circuit integrity is violated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712788" indent="-173038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0850" algn="l"/>
                <a:tab pos="628650" algn="l"/>
                <a:tab pos="679450" algn="l"/>
              </a:tabLst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Time period till the moment when the </a:t>
            </a:r>
            <a:r>
              <a:rPr lang="en-US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spent fuel starts to boil 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the spent fuel pool as well as a period when the water level reaches the top head of fuel assemblies;</a:t>
            </a:r>
          </a:p>
          <a:p>
            <a:pPr marL="712788" indent="-173038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0850" algn="l"/>
                <a:tab pos="628650" algn="l"/>
                <a:tab pos="679450" algn="l"/>
              </a:tabLst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Potential </a:t>
            </a:r>
            <a:r>
              <a:rPr lang="en-US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accident radiation 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consequences;</a:t>
            </a:r>
          </a:p>
          <a:p>
            <a:pPr marL="712788" indent="-173038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0850" algn="l"/>
                <a:tab pos="628650" algn="l"/>
                <a:tab pos="679450" algn="l"/>
              </a:tabLst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Additionally required technical means and organizational measures at NPP site for counteractions, </a:t>
            </a:r>
            <a:r>
              <a:rPr lang="en-US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localization and reducing the consequences of severe abnormal accidents.</a:t>
            </a:r>
          </a:p>
          <a:p>
            <a:pPr algn="just"/>
            <a:endParaRPr lang="en-US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81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371600"/>
            <a:ext cx="7560840" cy="35035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3333FF"/>
                </a:solidFill>
              </a:rPr>
              <a:t>4. BNPP-1 Stress Test Scope</a:t>
            </a: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prstClr val="black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BNPP-1 stress-test 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 performed considering all probable extreme external 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effects 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BNPP that 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typical for the place of its location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628650" lvl="1" indent="-1714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Natural events 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(earthquakes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flooding, 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whirls);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Complete 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loss of external power 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supply </a:t>
            </a:r>
            <a:r>
              <a:rPr lang="en-US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(SBO), 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 Loss of ultimate heat sink </a:t>
            </a:r>
            <a:r>
              <a:rPr lang="en-US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(LUHS)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for long term. 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93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1029</Words>
  <Application>Microsoft Office PowerPoint</Application>
  <PresentationFormat>On-screen Show (4:3)</PresentationFormat>
  <Paragraphs>161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NewsPrint</vt:lpstr>
      <vt:lpstr>BNPP-1  Stress Test Program and Status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BNPP-1  Stress Test Program and Status</dc:title>
  <dc:creator>Raji , MohammadHossein</dc:creator>
  <cp:lastModifiedBy>Raji , MohammadHossein</cp:lastModifiedBy>
  <cp:revision>26</cp:revision>
  <dcterms:created xsi:type="dcterms:W3CDTF">2006-08-16T00:00:00Z</dcterms:created>
  <dcterms:modified xsi:type="dcterms:W3CDTF">2016-05-03T05:30:25Z</dcterms:modified>
</cp:coreProperties>
</file>