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90627-0B00-4085-894C-7F34D74D1301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9276D-72EB-48FC-8788-717933A99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20688"/>
            <a:ext cx="727280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6000" dirty="0">
                <a:cs typeface="B Mitra" pitchFamily="2" charset="-78"/>
              </a:rPr>
              <a:t>بسم الله الرحمن الرحیم</a:t>
            </a:r>
            <a:endParaRPr lang="en-US" sz="6000" dirty="0">
              <a:cs typeface="B Mitra" pitchFamily="2" charset="-78"/>
            </a:endParaRPr>
          </a:p>
          <a:p>
            <a:pPr algn="ctr" rtl="1"/>
            <a:r>
              <a:rPr lang="fa-IR" sz="3600" u="sng" dirty="0">
                <a:solidFill>
                  <a:srgbClr val="FF0000"/>
                </a:solidFill>
                <a:cs typeface="B Mitra" pitchFamily="2" charset="-78"/>
              </a:rPr>
              <a:t>پیشنهاد اولیه طرح مطالعاتی</a:t>
            </a:r>
            <a:endParaRPr lang="en-US" sz="3600" u="sng" dirty="0">
              <a:solidFill>
                <a:srgbClr val="FF0000"/>
              </a:solidFill>
              <a:cs typeface="B Mitra" pitchFamily="2" charset="-78"/>
            </a:endParaRPr>
          </a:p>
          <a:p>
            <a:pPr algn="ctr" rtl="1"/>
            <a:r>
              <a:rPr lang="fa-IR" sz="3200" b="1" dirty="0">
                <a:cs typeface="B Mitra" pitchFamily="2" charset="-78"/>
              </a:rPr>
              <a:t> </a:t>
            </a:r>
            <a:endParaRPr lang="en-US" sz="3200" dirty="0">
              <a:cs typeface="B Mitra" pitchFamily="2" charset="-78"/>
            </a:endParaRPr>
          </a:p>
          <a:p>
            <a:pPr algn="ctr" rtl="1"/>
            <a:endParaRPr lang="en-US" sz="3200" dirty="0">
              <a:cs typeface="B Mitra" pitchFamily="2" charset="-78"/>
            </a:endParaRPr>
          </a:p>
          <a:p>
            <a:pPr algn="ctr" rtl="1"/>
            <a:r>
              <a:rPr lang="fa-IR" sz="3200" dirty="0">
                <a:cs typeface="B Mitra" pitchFamily="2" charset="-78"/>
              </a:rPr>
              <a:t> </a:t>
            </a:r>
            <a:r>
              <a:rPr lang="fa-IR" sz="6000" dirty="0">
                <a:cs typeface="B Mitra" pitchFamily="2" charset="-78"/>
              </a:rPr>
              <a:t>رویکردهای اصلی </a:t>
            </a:r>
            <a:r>
              <a:rPr lang="ar-SA" sz="6000" dirty="0">
                <a:cs typeface="B Mitra" pitchFamily="2" charset="-78"/>
              </a:rPr>
              <a:t>بخش برق و </a:t>
            </a:r>
            <a:r>
              <a:rPr lang="ar-SA" sz="6000" dirty="0" smtClean="0">
                <a:cs typeface="B Mitra" pitchFamily="2" charset="-78"/>
              </a:rPr>
              <a:t>انرژیهای </a:t>
            </a:r>
            <a:r>
              <a:rPr lang="ar-SA" sz="6000" dirty="0">
                <a:cs typeface="B Mitra" pitchFamily="2" charset="-78"/>
              </a:rPr>
              <a:t>نو در فضای اقتصاد مقاومتی </a:t>
            </a:r>
            <a:endParaRPr lang="en-US" sz="6000" dirty="0">
              <a:cs typeface="B Mitra" pitchFamily="2" charset="-78"/>
            </a:endParaRPr>
          </a:p>
          <a:p>
            <a:pPr algn="ctr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9928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 بررسی </a:t>
            </a:r>
            <a:r>
              <a:rPr lang="fa-IR" sz="3200" dirty="0">
                <a:cs typeface="B Mitra" pitchFamily="2" charset="-78"/>
              </a:rPr>
              <a:t>و تحلیل مفهوم امنیت عرضه برق</a:t>
            </a:r>
            <a:endParaRPr lang="en-US" sz="24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200" dirty="0" smtClean="0">
                <a:cs typeface="B Mitra" pitchFamily="2" charset="-78"/>
              </a:rPr>
              <a:t> مولفه های </a:t>
            </a:r>
            <a:r>
              <a:rPr lang="fa-IR" sz="3200" dirty="0">
                <a:cs typeface="B Mitra" pitchFamily="2" charset="-78"/>
              </a:rPr>
              <a:t>اصلی امنیت عرضه و شرایط حصول به آن</a:t>
            </a:r>
            <a:endParaRPr lang="en-US" sz="24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200" dirty="0" smtClean="0">
                <a:cs typeface="B Mitra" pitchFamily="2" charset="-78"/>
              </a:rPr>
              <a:t> ابزارها </a:t>
            </a:r>
            <a:r>
              <a:rPr lang="fa-IR" sz="3200" dirty="0">
                <a:cs typeface="B Mitra" pitchFamily="2" charset="-78"/>
              </a:rPr>
              <a:t>و چگونگی اعمال نقش نظارتی دولت برای تامین امنیت عرضه </a:t>
            </a:r>
            <a:endParaRPr lang="en-US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 بررسی </a:t>
            </a:r>
            <a:r>
              <a:rPr lang="fa-IR" sz="3200" dirty="0">
                <a:cs typeface="B Mitra" pitchFamily="2" charset="-78"/>
              </a:rPr>
              <a:t>و پیشنهاد سازوکارهای مناسب برای رونق بخشی به مدیریت سمت تقاضا</a:t>
            </a:r>
            <a:endParaRPr lang="en-US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 بررسی فنّآوری</a:t>
            </a:r>
            <a:r>
              <a:rPr lang="ar-SA" sz="3200" dirty="0" smtClean="0">
                <a:cs typeface="B Mitra" pitchFamily="2" charset="-78"/>
              </a:rPr>
              <a:t>های </a:t>
            </a:r>
            <a:r>
              <a:rPr lang="ar-SA" sz="3200" dirty="0">
                <a:cs typeface="B Mitra" pitchFamily="2" charset="-78"/>
              </a:rPr>
              <a:t>مطرح تولید برق بویژه از منابع تجدید پذیر و دورنمای کاربرد </a:t>
            </a:r>
            <a:r>
              <a:rPr lang="ar-SA" sz="3200" dirty="0" smtClean="0">
                <a:cs typeface="B Mitra" pitchFamily="2" charset="-78"/>
              </a:rPr>
              <a:t>آنها </a:t>
            </a:r>
            <a:r>
              <a:rPr lang="ar-SA" sz="3200" dirty="0">
                <a:cs typeface="B Mitra" pitchFamily="2" charset="-78"/>
              </a:rPr>
              <a:t>در شبکه برق ایران </a:t>
            </a:r>
            <a:endParaRPr lang="en-US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 بررسی </a:t>
            </a:r>
            <a:r>
              <a:rPr lang="fa-IR" sz="3200" dirty="0">
                <a:cs typeface="B Mitra" pitchFamily="2" charset="-78"/>
              </a:rPr>
              <a:t>میزان تقاضای انرژی برق در پایان برنامه‌های پنجم و ششم، و گزینه‌های مناسب تامین این تقاضا</a:t>
            </a:r>
            <a:endParaRPr lang="en-US" sz="2400" dirty="0">
              <a:cs typeface="B Mitra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77686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بررسی </a:t>
            </a:r>
            <a:r>
              <a:rPr lang="fa-IR" sz="4000" dirty="0">
                <a:cs typeface="B Mitra" pitchFamily="2" charset="-78"/>
              </a:rPr>
              <a:t>(و احصاء مصادیقی از) ظرفیت‌های فعال‌نشده صنعت برق برای ایجاد ارزش افزوده</a:t>
            </a:r>
            <a:endParaRPr lang="en-US" sz="40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برآورد </a:t>
            </a:r>
            <a:r>
              <a:rPr lang="fa-IR" sz="4000" dirty="0">
                <a:cs typeface="B Mitra" pitchFamily="2" charset="-78"/>
              </a:rPr>
              <a:t>منابع مالی لازم برای حصول به اهداف تعیین شده در برنامه پنجم برای صنعت برق و </a:t>
            </a:r>
            <a:r>
              <a:rPr lang="fa-IR" sz="4000" dirty="0" smtClean="0">
                <a:cs typeface="B Mitra" pitchFamily="2" charset="-78"/>
              </a:rPr>
              <a:t>روشهای </a:t>
            </a:r>
            <a:r>
              <a:rPr lang="fa-IR" sz="4000" dirty="0">
                <a:cs typeface="B Mitra" pitchFamily="2" charset="-78"/>
              </a:rPr>
              <a:t>مناسب تامین آن</a:t>
            </a:r>
            <a:endParaRPr lang="en-US" sz="40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تحلیل </a:t>
            </a:r>
            <a:r>
              <a:rPr lang="fa-IR" sz="4000" dirty="0">
                <a:cs typeface="B Mitra" pitchFamily="2" charset="-78"/>
              </a:rPr>
              <a:t>و ترسیم وضعیت مطلوب صنعت برق با توجه به اسناد بالادستی موجود و مولفه‌های اصلی اقتصاد مقاومتی</a:t>
            </a:r>
            <a:endParaRPr lang="en-US" sz="4000" dirty="0">
              <a:cs typeface="B Mitra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u="sng" dirty="0" smtClean="0">
                <a:cs typeface="B Mitra" pitchFamily="2" charset="-78"/>
              </a:rPr>
              <a:t>روش‌ </a:t>
            </a:r>
            <a:r>
              <a:rPr lang="fa-IR" sz="4000" u="sng" dirty="0">
                <a:cs typeface="B Mitra" pitchFamily="2" charset="-78"/>
              </a:rPr>
              <a:t>انجام </a:t>
            </a:r>
            <a:r>
              <a:rPr lang="fa-IR" sz="4000" u="sng" dirty="0" smtClean="0">
                <a:cs typeface="B Mitra" pitchFamily="2" charset="-78"/>
              </a:rPr>
              <a:t>طرح:</a:t>
            </a:r>
            <a:endParaRPr lang="en-US" sz="40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حداکثر </a:t>
            </a:r>
            <a:r>
              <a:rPr lang="fa-IR" sz="4000" dirty="0">
                <a:cs typeface="B Mitra" pitchFamily="2" charset="-78"/>
              </a:rPr>
              <a:t>استفاده ممکن از مطالعات </a:t>
            </a:r>
            <a:r>
              <a:rPr lang="fa-IR" sz="4000" dirty="0" smtClean="0">
                <a:cs typeface="B Mitra" pitchFamily="2" charset="-78"/>
              </a:rPr>
              <a:t>قبلی</a:t>
            </a:r>
          </a:p>
          <a:p>
            <a:pPr lvl="1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در </a:t>
            </a:r>
            <a:r>
              <a:rPr lang="fa-IR" sz="4000" dirty="0">
                <a:cs typeface="B Mitra" pitchFamily="2" charset="-78"/>
              </a:rPr>
              <a:t>موارد لزوم بازنگری این </a:t>
            </a:r>
            <a:r>
              <a:rPr lang="fa-IR" sz="4000" dirty="0" smtClean="0">
                <a:cs typeface="B Mitra" pitchFamily="2" charset="-78"/>
              </a:rPr>
              <a:t>مطالعات</a:t>
            </a:r>
          </a:p>
          <a:p>
            <a:pPr lvl="1" algn="just" rtl="1">
              <a:buFont typeface="Wingdings" pitchFamily="2" charset="2"/>
              <a:buChar char="q"/>
            </a:pPr>
            <a:r>
              <a:rPr lang="fa-IR" sz="4000" dirty="0" smtClean="0">
                <a:cs typeface="B Mitra" pitchFamily="2" charset="-78"/>
              </a:rPr>
              <a:t>  مطالعات مستقل صرفاً </a:t>
            </a:r>
            <a:r>
              <a:rPr lang="fa-IR" sz="4000" dirty="0">
                <a:cs typeface="B Mitra" pitchFamily="2" charset="-78"/>
              </a:rPr>
              <a:t>در موارد </a:t>
            </a:r>
            <a:r>
              <a:rPr lang="fa-IR" sz="4000" dirty="0" smtClean="0">
                <a:cs typeface="B Mitra" pitchFamily="2" charset="-78"/>
              </a:rPr>
              <a:t>ضروری</a:t>
            </a:r>
          </a:p>
          <a:p>
            <a:pPr algn="just" rtl="1"/>
            <a:endParaRPr lang="fa-IR" sz="4000" dirty="0" smtClean="0">
              <a:cs typeface="B Mitra" pitchFamily="2" charset="-78"/>
            </a:endParaRPr>
          </a:p>
          <a:p>
            <a:pPr algn="just" rtl="1"/>
            <a:endParaRPr lang="fa-IR" sz="4000" dirty="0" smtClean="0">
              <a:cs typeface="B Mitra" pitchFamily="2" charset="-78"/>
            </a:endParaRPr>
          </a:p>
          <a:p>
            <a:pPr algn="just" rtl="1"/>
            <a:r>
              <a:rPr lang="fa-IR" sz="4000" u="sng" dirty="0" smtClean="0">
                <a:cs typeface="B Mitra" pitchFamily="2" charset="-78"/>
              </a:rPr>
              <a:t>ساختار اجرائی طرح</a:t>
            </a:r>
          </a:p>
          <a:p>
            <a:pPr lvl="1" algn="just" rtl="1">
              <a:buFont typeface="Arial" pitchFamily="34" charset="0"/>
              <a:buChar char="•"/>
            </a:pPr>
            <a:r>
              <a:rPr lang="fa-IR" sz="4000" dirty="0" smtClean="0">
                <a:cs typeface="B Mitra" pitchFamily="2" charset="-78"/>
              </a:rPr>
              <a:t> کارگروه خبرگان</a:t>
            </a:r>
          </a:p>
          <a:p>
            <a:pPr lvl="1" algn="just" rtl="1">
              <a:buFont typeface="Arial" pitchFamily="34" charset="0"/>
              <a:buChar char="•"/>
            </a:pPr>
            <a:r>
              <a:rPr lang="fa-IR" sz="4000" dirty="0" smtClean="0">
                <a:cs typeface="B Mitra" pitchFamily="2" charset="-78"/>
              </a:rPr>
              <a:t> دبیرخانه </a:t>
            </a:r>
            <a:endParaRPr lang="en-US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41787"/>
            <a:ext cx="8136904" cy="47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Mitra" pitchFamily="2" charset="-78"/>
              </a:rPr>
              <a:t>وظایف کارگروه خبرگان </a:t>
            </a: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تدقیق </a:t>
            </a:r>
            <a:r>
              <a:rPr lang="fa-IR" sz="3200" dirty="0">
                <a:cs typeface="B Mitra" pitchFamily="2" charset="-78"/>
              </a:rPr>
              <a:t>اهداف؛ 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محورهای </a:t>
            </a:r>
            <a:r>
              <a:rPr lang="fa-IR" sz="3200" dirty="0">
                <a:cs typeface="B Mitra" pitchFamily="2" charset="-78"/>
              </a:rPr>
              <a:t>اصلی و چهارچوب گزارشات نهائی طرح، 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بررسی </a:t>
            </a:r>
            <a:r>
              <a:rPr lang="fa-IR" sz="3200" dirty="0">
                <a:cs typeface="B Mitra" pitchFamily="2" charset="-78"/>
              </a:rPr>
              <a:t>مطالعات انجام شده قبلی، 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تشخیص </a:t>
            </a:r>
            <a:r>
              <a:rPr lang="fa-IR" sz="3200" dirty="0">
                <a:cs typeface="B Mitra" pitchFamily="2" charset="-78"/>
              </a:rPr>
              <a:t>ضرورت بازنگری </a:t>
            </a:r>
            <a:r>
              <a:rPr lang="fa-IR" sz="3200" dirty="0" smtClean="0">
                <a:cs typeface="B Mitra" pitchFamily="2" charset="-78"/>
              </a:rPr>
              <a:t>و </a:t>
            </a:r>
            <a:r>
              <a:rPr lang="fa-IR" sz="3200" dirty="0">
                <a:cs typeface="B Mitra" pitchFamily="2" charset="-78"/>
              </a:rPr>
              <a:t>یا انجام مطالعات مستقل، 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جمع‌بندی </a:t>
            </a:r>
            <a:r>
              <a:rPr lang="fa-IR" sz="3200" dirty="0">
                <a:cs typeface="B Mitra" pitchFamily="2" charset="-78"/>
              </a:rPr>
              <a:t>وضعیت موجود، 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ترسیم </a:t>
            </a:r>
            <a:r>
              <a:rPr lang="fa-IR" sz="3200" dirty="0">
                <a:cs typeface="B Mitra" pitchFamily="2" charset="-78"/>
              </a:rPr>
              <a:t>وضعیت </a:t>
            </a:r>
            <a:r>
              <a:rPr lang="fa-IR" sz="3200" dirty="0" smtClean="0">
                <a:cs typeface="B Mitra" pitchFamily="2" charset="-78"/>
              </a:rPr>
              <a:t>مطلوب</a:t>
            </a:r>
          </a:p>
          <a:p>
            <a:pPr algn="just" rtl="1">
              <a:lnSpc>
                <a:spcPts val="4500"/>
              </a:lnSpc>
              <a:buFont typeface="Wingdings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  بررسی </a:t>
            </a:r>
            <a:r>
              <a:rPr lang="fa-IR" sz="3200" dirty="0">
                <a:cs typeface="B Mitra" pitchFamily="2" charset="-78"/>
              </a:rPr>
              <a:t>و اظهار نظر در مورد پیش‌نویس گزارشات نهائی </a:t>
            </a:r>
            <a:r>
              <a:rPr lang="fa-IR" sz="3200" dirty="0" smtClean="0">
                <a:cs typeface="B Mitra" pitchFamily="2" charset="-78"/>
              </a:rPr>
              <a:t>طرح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8488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000" dirty="0" smtClean="0">
                <a:cs typeface="B Mitra" pitchFamily="2" charset="-78"/>
              </a:rPr>
              <a:t>مقدمه:</a:t>
            </a:r>
            <a:endParaRPr lang="en-US" sz="4000" dirty="0" smtClean="0">
              <a:cs typeface="B Mitra" pitchFamily="2" charset="-78"/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شبکه </a:t>
            </a:r>
            <a:r>
              <a:rPr lang="fa-IR" sz="3600" dirty="0">
                <a:cs typeface="B Mitra" pitchFamily="2" charset="-78"/>
              </a:rPr>
              <a:t>انرژی </a:t>
            </a:r>
            <a:r>
              <a:rPr lang="fa-IR" sz="3600" dirty="0" smtClean="0">
                <a:cs typeface="B Mitra" pitchFamily="2" charset="-78"/>
              </a:rPr>
              <a:t>زیرساختی مهم برای تامین </a:t>
            </a:r>
            <a:r>
              <a:rPr lang="fa-IR" sz="3600" dirty="0">
                <a:cs typeface="B Mitra" pitchFamily="2" charset="-78"/>
              </a:rPr>
              <a:t>رفاه اجتماعی و توسعه اقتصادی </a:t>
            </a:r>
            <a:endParaRPr lang="fa-IR" sz="3600" dirty="0" smtClean="0">
              <a:cs typeface="B Mitra" pitchFamily="2" charset="-78"/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برق از مهمترین </a:t>
            </a:r>
            <a:r>
              <a:rPr lang="fa-IR" sz="3600" dirty="0">
                <a:cs typeface="B Mitra" pitchFamily="2" charset="-78"/>
              </a:rPr>
              <a:t>عناصر تشکیل دهنده شبکه </a:t>
            </a:r>
            <a:r>
              <a:rPr lang="fa-IR" sz="3600" dirty="0" smtClean="0">
                <a:cs typeface="B Mitra" pitchFamily="2" charset="-78"/>
              </a:rPr>
              <a:t>انرژی</a:t>
            </a:r>
          </a:p>
          <a:p>
            <a:pPr algn="justLow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تاثیر تعیین </a:t>
            </a:r>
            <a:r>
              <a:rPr lang="ar-SA" sz="3600" dirty="0" smtClean="0">
                <a:cs typeface="B Mitra" pitchFamily="2" charset="-78"/>
              </a:rPr>
              <a:t>کننده</a:t>
            </a:r>
            <a:r>
              <a:rPr lang="fa-IR" sz="3600" dirty="0" smtClean="0">
                <a:cs typeface="B Mitra" pitchFamily="2" charset="-78"/>
              </a:rPr>
              <a:t> انرژی الکتریکی </a:t>
            </a:r>
            <a:r>
              <a:rPr lang="ar-SA" sz="3600" dirty="0" smtClean="0">
                <a:cs typeface="B Mitra" pitchFamily="2" charset="-78"/>
              </a:rPr>
              <a:t>بر </a:t>
            </a:r>
            <a:r>
              <a:rPr lang="ar-SA" sz="3600" dirty="0">
                <a:cs typeface="B Mitra" pitchFamily="2" charset="-78"/>
              </a:rPr>
              <a:t>سایر </a:t>
            </a:r>
            <a:r>
              <a:rPr lang="ar-SA" sz="3600" dirty="0" smtClean="0">
                <a:cs typeface="B Mitra" pitchFamily="2" charset="-78"/>
              </a:rPr>
              <a:t>بخشهای اقتصادی</a:t>
            </a:r>
            <a:endParaRPr lang="fa-IR" sz="3600" dirty="0" smtClean="0">
              <a:cs typeface="B Mitra" pitchFamily="2" charset="-78"/>
            </a:endParaRPr>
          </a:p>
          <a:p>
            <a:pPr algn="justLow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اهمیت بخش برق به </a:t>
            </a:r>
            <a:r>
              <a:rPr lang="fa-IR" sz="3600" dirty="0">
                <a:cs typeface="B Mitra" pitchFamily="2" charset="-78"/>
              </a:rPr>
              <a:t>لحاظ </a:t>
            </a:r>
            <a:endParaRPr lang="fa-IR" sz="3600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3200" dirty="0">
                <a:cs typeface="B Mitra" pitchFamily="2" charset="-78"/>
              </a:rPr>
              <a:t>	</a:t>
            </a:r>
            <a:r>
              <a:rPr lang="ar-SA" sz="3200" dirty="0" smtClean="0">
                <a:cs typeface="B Mitra" pitchFamily="2" charset="-78"/>
              </a:rPr>
              <a:t>قابلیت </a:t>
            </a:r>
            <a:r>
              <a:rPr lang="ar-SA" sz="3200" dirty="0">
                <a:cs typeface="B Mitra" pitchFamily="2" charset="-78"/>
              </a:rPr>
              <a:t>و حجم جذب </a:t>
            </a:r>
            <a:r>
              <a:rPr lang="ar-SA" sz="3200" dirty="0" smtClean="0">
                <a:cs typeface="B Mitra" pitchFamily="2" charset="-78"/>
              </a:rPr>
              <a:t>سرمایه</a:t>
            </a: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های </a:t>
            </a:r>
            <a:r>
              <a:rPr lang="ar-SA" sz="3200" dirty="0">
                <a:cs typeface="B Mitra" pitchFamily="2" charset="-78"/>
              </a:rPr>
              <a:t>داخلی و خارجی، </a:t>
            </a:r>
            <a:endParaRPr lang="fa-IR" sz="3200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3200" dirty="0">
                <a:cs typeface="B Mitra" pitchFamily="2" charset="-78"/>
              </a:rPr>
              <a:t>	</a:t>
            </a:r>
            <a:r>
              <a:rPr lang="ar-SA" sz="3200" dirty="0" smtClean="0">
                <a:cs typeface="B Mitra" pitchFamily="2" charset="-78"/>
              </a:rPr>
              <a:t>ظرفیت </a:t>
            </a:r>
            <a:r>
              <a:rPr lang="ar-SA" sz="3200" dirty="0">
                <a:cs typeface="B Mitra" pitchFamily="2" charset="-78"/>
              </a:rPr>
              <a:t>اشتغال موقت و </a:t>
            </a:r>
            <a:r>
              <a:rPr lang="ar-SA" sz="3200" dirty="0" smtClean="0">
                <a:cs typeface="B Mitra" pitchFamily="2" charset="-78"/>
              </a:rPr>
              <a:t>دائم</a:t>
            </a:r>
            <a:r>
              <a:rPr lang="fa-IR" sz="3200" dirty="0" smtClean="0">
                <a:cs typeface="B Mitra" pitchFamily="2" charset="-78"/>
              </a:rPr>
              <a:t>،</a:t>
            </a:r>
            <a:r>
              <a:rPr lang="ar-SA" sz="3200" dirty="0" smtClean="0">
                <a:cs typeface="B Mitra" pitchFamily="2" charset="-78"/>
              </a:rPr>
              <a:t> </a:t>
            </a:r>
            <a:endParaRPr lang="fa-IR" sz="3200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3200" dirty="0">
                <a:cs typeface="B Mitra" pitchFamily="2" charset="-78"/>
              </a:rPr>
              <a:t>	</a:t>
            </a:r>
            <a:r>
              <a:rPr lang="ar-SA" sz="3200" dirty="0" smtClean="0">
                <a:cs typeface="B Mitra" pitchFamily="2" charset="-78"/>
              </a:rPr>
              <a:t>ارزش </a:t>
            </a:r>
            <a:r>
              <a:rPr lang="ar-SA" sz="3200" dirty="0">
                <a:cs typeface="B Mitra" pitchFamily="2" charset="-78"/>
              </a:rPr>
              <a:t>افزوده حاصل از </a:t>
            </a:r>
            <a:r>
              <a:rPr lang="ar-SA" sz="3200" dirty="0" smtClean="0">
                <a:cs typeface="B Mitra" pitchFamily="2" charset="-78"/>
              </a:rPr>
              <a:t>فعالیتهای </a:t>
            </a:r>
            <a:r>
              <a:rPr lang="fa-IR" sz="3200" dirty="0" smtClean="0">
                <a:cs typeface="B Mitra" pitchFamily="2" charset="-78"/>
              </a:rPr>
              <a:t>بخش برق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704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600" dirty="0" smtClean="0">
                <a:solidFill>
                  <a:srgbClr val="FF0000"/>
                </a:solidFill>
                <a:cs typeface="B Mitra" pitchFamily="2" charset="-78"/>
              </a:rPr>
              <a:t>مهمترین چالش موجود:</a:t>
            </a:r>
          </a:p>
          <a:p>
            <a:pPr lvl="1" algn="just" rtl="1"/>
            <a:r>
              <a:rPr lang="fa-IR" sz="3200" dirty="0" smtClean="0">
                <a:cs typeface="B Mitra" pitchFamily="2" charset="-78"/>
              </a:rPr>
              <a:t>تاثیرگذاری بر </a:t>
            </a:r>
            <a:r>
              <a:rPr lang="fa-IR" sz="3200" dirty="0">
                <a:cs typeface="B Mitra" pitchFamily="2" charset="-78"/>
              </a:rPr>
              <a:t>رفاه و </a:t>
            </a:r>
            <a:r>
              <a:rPr lang="fa-IR" sz="3200" dirty="0" smtClean="0">
                <a:cs typeface="B Mitra" pitchFamily="2" charset="-78"/>
              </a:rPr>
              <a:t>توسعه</a:t>
            </a:r>
          </a:p>
          <a:p>
            <a:pPr lvl="1" algn="just" rtl="1"/>
            <a:r>
              <a:rPr lang="fa-IR" sz="3200" dirty="0" smtClean="0">
                <a:cs typeface="B Mitra" pitchFamily="2" charset="-78"/>
              </a:rPr>
              <a:t>حساسیت </a:t>
            </a:r>
            <a:r>
              <a:rPr lang="fa-IR" sz="3200" dirty="0">
                <a:cs typeface="B Mitra" pitchFamily="2" charset="-78"/>
              </a:rPr>
              <a:t>بالای جامعه نسبت به تامین برق مطمئن و </a:t>
            </a:r>
            <a:r>
              <a:rPr lang="fa-IR" sz="3200" dirty="0" smtClean="0">
                <a:cs typeface="B Mitra" pitchFamily="2" charset="-78"/>
              </a:rPr>
              <a:t>ارزان</a:t>
            </a:r>
          </a:p>
          <a:p>
            <a:pPr lvl="1" algn="just" rtl="1"/>
            <a:r>
              <a:rPr lang="ar-SA" sz="3200" dirty="0" smtClean="0">
                <a:cs typeface="B Mitra" pitchFamily="2" charset="-78"/>
              </a:rPr>
              <a:t>غلبه </a:t>
            </a:r>
            <a:r>
              <a:rPr lang="ar-SA" sz="3200" dirty="0">
                <a:cs typeface="B Mitra" pitchFamily="2" charset="-78"/>
              </a:rPr>
              <a:t>«انتظار </a:t>
            </a:r>
            <a:r>
              <a:rPr lang="ar-SA" sz="3200" dirty="0" smtClean="0">
                <a:cs typeface="B Mitra" pitchFamily="2" charset="-78"/>
              </a:rPr>
              <a:t>سرویس</a:t>
            </a: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دهی</a:t>
            </a:r>
            <a:r>
              <a:rPr lang="ar-SA" sz="3200" dirty="0">
                <a:cs typeface="B Mitra" pitchFamily="2" charset="-78"/>
              </a:rPr>
              <a:t>» بر «انتظار کارآئی اقتصادی</a:t>
            </a:r>
            <a:r>
              <a:rPr lang="ar-SA" sz="3200" dirty="0" smtClean="0">
                <a:cs typeface="B Mitra" pitchFamily="2" charset="-78"/>
              </a:rPr>
              <a:t>»</a:t>
            </a:r>
            <a:endParaRPr lang="fa-IR" sz="3200" dirty="0" smtClean="0">
              <a:cs typeface="B Mitra" pitchFamily="2" charset="-78"/>
            </a:endParaRPr>
          </a:p>
          <a:p>
            <a:pPr algn="just" rtl="1"/>
            <a:endParaRPr lang="fa-IR" sz="3200" dirty="0">
              <a:cs typeface="B Mitra" pitchFamily="2" charset="-78"/>
            </a:endParaRPr>
          </a:p>
          <a:p>
            <a:pPr algn="just" rtl="1"/>
            <a:r>
              <a:rPr lang="fa-IR" sz="3200" dirty="0" smtClean="0">
                <a:cs typeface="B Mitra" pitchFamily="2" charset="-78"/>
              </a:rPr>
              <a:t>کم رنگ شدن </a:t>
            </a:r>
            <a:r>
              <a:rPr lang="ar-SA" sz="3200" dirty="0" smtClean="0">
                <a:cs typeface="B Mitra" pitchFamily="2" charset="-78"/>
              </a:rPr>
              <a:t>هویت </a:t>
            </a:r>
            <a:r>
              <a:rPr lang="ar-SA" sz="3200" dirty="0">
                <a:cs typeface="B Mitra" pitchFamily="2" charset="-78"/>
              </a:rPr>
              <a:t>اصلی </a:t>
            </a:r>
            <a:r>
              <a:rPr lang="fa-IR" sz="3200" dirty="0" smtClean="0">
                <a:cs typeface="B Mitra" pitchFamily="2" charset="-78"/>
              </a:rPr>
              <a:t>برق به </a:t>
            </a:r>
            <a:r>
              <a:rPr lang="ar-SA" sz="3200" dirty="0" smtClean="0">
                <a:cs typeface="B Mitra" pitchFamily="2" charset="-78"/>
              </a:rPr>
              <a:t>عنوان </a:t>
            </a:r>
            <a:r>
              <a:rPr lang="ar-SA" sz="3200" dirty="0">
                <a:cs typeface="B Mitra" pitchFamily="2" charset="-78"/>
              </a:rPr>
              <a:t>یک کالای </a:t>
            </a:r>
            <a:r>
              <a:rPr lang="ar-SA" sz="3200" dirty="0" smtClean="0">
                <a:cs typeface="B Mitra" pitchFamily="2" charset="-78"/>
              </a:rPr>
              <a:t>اقتصادی</a:t>
            </a:r>
            <a:r>
              <a:rPr lang="fa-IR" sz="3200" dirty="0" smtClean="0">
                <a:cs typeface="B Mitra" pitchFamily="2" charset="-78"/>
              </a:rPr>
              <a:t>،</a:t>
            </a:r>
          </a:p>
          <a:p>
            <a:pPr algn="just" rtl="1"/>
            <a:r>
              <a:rPr lang="fa-IR" sz="3200" dirty="0" smtClean="0">
                <a:cs typeface="B Mitra" pitchFamily="2" charset="-78"/>
              </a:rPr>
              <a:t>فاصله گرفتن </a:t>
            </a:r>
            <a:r>
              <a:rPr lang="ar-SA" sz="3200" dirty="0" smtClean="0">
                <a:cs typeface="B Mitra" pitchFamily="2" charset="-78"/>
              </a:rPr>
              <a:t>صنعت </a:t>
            </a:r>
            <a:r>
              <a:rPr lang="ar-SA" sz="3200" dirty="0">
                <a:cs typeface="B Mitra" pitchFamily="2" charset="-78"/>
              </a:rPr>
              <a:t>برق </a:t>
            </a:r>
            <a:r>
              <a:rPr lang="fa-IR" sz="3200" dirty="0" smtClean="0">
                <a:cs typeface="B Mitra" pitchFamily="2" charset="-78"/>
              </a:rPr>
              <a:t>از یک </a:t>
            </a:r>
            <a:r>
              <a:rPr lang="ar-SA" sz="3200" dirty="0" smtClean="0">
                <a:cs typeface="B Mitra" pitchFamily="2" charset="-78"/>
              </a:rPr>
              <a:t>فعالیت اقتصادی</a:t>
            </a:r>
            <a:endParaRPr lang="fa-IR" sz="3200" dirty="0" smtClean="0">
              <a:cs typeface="B Mitra" pitchFamily="2" charset="-78"/>
            </a:endParaRPr>
          </a:p>
          <a:p>
            <a:pPr algn="just" rtl="1"/>
            <a:r>
              <a:rPr lang="fa-IR" sz="3200" dirty="0" smtClean="0">
                <a:cs typeface="B Mitra" pitchFamily="2" charset="-78"/>
              </a:rPr>
              <a:t>مشکلات جدی </a:t>
            </a:r>
            <a:r>
              <a:rPr lang="ar-SA" sz="3200" dirty="0" smtClean="0">
                <a:cs typeface="B Mitra" pitchFamily="2" charset="-78"/>
              </a:rPr>
              <a:t>ارتقاء بهره</a:t>
            </a: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وری </a:t>
            </a:r>
            <a:r>
              <a:rPr lang="ar-SA" sz="3200" dirty="0">
                <a:cs typeface="B Mitra" pitchFamily="2" charset="-78"/>
              </a:rPr>
              <a:t>در سمت </a:t>
            </a:r>
            <a:r>
              <a:rPr lang="ar-SA" sz="3200" dirty="0" smtClean="0">
                <a:cs typeface="B Mitra" pitchFamily="2" charset="-78"/>
              </a:rPr>
              <a:t>عرضه</a:t>
            </a:r>
            <a:endParaRPr lang="fa-IR" sz="3200" dirty="0" smtClean="0">
              <a:cs typeface="B Mitra" pitchFamily="2" charset="-78"/>
            </a:endParaRPr>
          </a:p>
          <a:p>
            <a:pPr algn="just" rtl="1"/>
            <a:r>
              <a:rPr lang="fa-IR" sz="3200" dirty="0" smtClean="0">
                <a:cs typeface="B Mitra" pitchFamily="2" charset="-78"/>
              </a:rPr>
              <a:t>مطالبات روزافزون </a:t>
            </a:r>
            <a:r>
              <a:rPr lang="ar-SA" sz="3200" dirty="0" smtClean="0">
                <a:cs typeface="B Mitra" pitchFamily="2" charset="-78"/>
              </a:rPr>
              <a:t>در </a:t>
            </a:r>
            <a:r>
              <a:rPr lang="ar-SA" sz="3200" dirty="0">
                <a:cs typeface="B Mitra" pitchFamily="2" charset="-78"/>
              </a:rPr>
              <a:t>سمت تقاضا </a:t>
            </a:r>
            <a:endParaRPr lang="fa-IR" sz="3200" dirty="0" smtClean="0">
              <a:cs typeface="B Mitra" pitchFamily="2" charset="-78"/>
            </a:endParaRPr>
          </a:p>
          <a:p>
            <a:pPr algn="just" rtl="1"/>
            <a:r>
              <a:rPr lang="ar-SA" sz="3200" dirty="0" smtClean="0">
                <a:cs typeface="B Mitra" pitchFamily="2" charset="-78"/>
              </a:rPr>
              <a:t>وضعیت خطرناک تراز </a:t>
            </a:r>
            <a:r>
              <a:rPr lang="ar-SA" sz="3200" dirty="0">
                <a:cs typeface="B Mitra" pitchFamily="2" charset="-78"/>
              </a:rPr>
              <a:t>منابع و </a:t>
            </a:r>
            <a:r>
              <a:rPr lang="ar-SA" sz="3200" dirty="0" smtClean="0">
                <a:cs typeface="B Mitra" pitchFamily="2" charset="-78"/>
              </a:rPr>
              <a:t>مصارف</a:t>
            </a:r>
            <a:endParaRPr lang="fa-IR" sz="3200" dirty="0" smtClean="0">
              <a:cs typeface="B Mitra" pitchFamily="2" charset="-78"/>
            </a:endParaRPr>
          </a:p>
          <a:p>
            <a:pPr algn="just" rtl="1"/>
            <a:r>
              <a:rPr lang="fa-IR" sz="3200" dirty="0" smtClean="0">
                <a:cs typeface="B Mitra" pitchFamily="2" charset="-78"/>
              </a:rPr>
              <a:t>شکنندگی </a:t>
            </a:r>
            <a:r>
              <a:rPr lang="ar-SA" sz="3200" dirty="0" smtClean="0">
                <a:cs typeface="B Mitra" pitchFamily="2" charset="-78"/>
              </a:rPr>
              <a:t>استمرار خدمات</a:t>
            </a:r>
            <a:endParaRPr lang="fa-IR" sz="3200" dirty="0" smtClean="0">
              <a:cs typeface="B Mitra" pitchFamily="2" charset="-78"/>
            </a:endParaRPr>
          </a:p>
          <a:p>
            <a:pPr algn="just"/>
            <a:endParaRPr lang="en-US" sz="24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4800" dirty="0" smtClean="0">
                <a:cs typeface="B Mitra" pitchFamily="2" charset="-78"/>
              </a:rPr>
              <a:t> </a:t>
            </a:r>
            <a:r>
              <a:rPr lang="ar-SA" sz="4800" i="1" dirty="0" smtClean="0">
                <a:cs typeface="B Mitra" pitchFamily="2" charset="-78"/>
              </a:rPr>
              <a:t>"</a:t>
            </a:r>
            <a:r>
              <a:rPr lang="fa-IR" sz="4800" i="1" dirty="0" smtClean="0">
                <a:cs typeface="B Mitra" pitchFamily="2" charset="-78"/>
              </a:rPr>
              <a:t> تهیه بسته اجرائی تغییر فضای کسب و کار در بخش برق" </a:t>
            </a:r>
          </a:p>
          <a:p>
            <a:pPr algn="just" rtl="1"/>
            <a:endParaRPr lang="fa-IR" sz="4000" dirty="0" smtClean="0">
              <a:cs typeface="B Mitra" pitchFamily="2" charset="-78"/>
            </a:endParaRPr>
          </a:p>
          <a:p>
            <a:pPr algn="ctr" rtl="1"/>
            <a:r>
              <a:rPr lang="fa-IR" sz="4000" dirty="0" smtClean="0">
                <a:cs typeface="B Mitra" pitchFamily="2" charset="-78"/>
              </a:rPr>
              <a:t>مركز خدمات مشاوره برنامه‌ريزي و توسعه</a:t>
            </a:r>
          </a:p>
          <a:p>
            <a:pPr algn="ctr" rtl="1"/>
            <a:r>
              <a:rPr lang="fa-IR" sz="4000" dirty="0" smtClean="0">
                <a:cs typeface="B Mitra" pitchFamily="2" charset="-78"/>
              </a:rPr>
              <a:t>مؤسسه عالي آموزش و پژوهش مديريت و برنامه ريزي</a:t>
            </a:r>
          </a:p>
          <a:p>
            <a:pPr algn="ctr" rtl="1"/>
            <a:r>
              <a:rPr lang="fa-IR" sz="4000" dirty="0" smtClean="0">
                <a:cs typeface="B Mitra" pitchFamily="2" charset="-78"/>
              </a:rPr>
              <a:t>وابسته به </a:t>
            </a:r>
          </a:p>
          <a:p>
            <a:pPr algn="ctr" rtl="1"/>
            <a:r>
              <a:rPr lang="ar-SA" sz="4000" dirty="0" smtClean="0">
                <a:cs typeface="B Mitra" pitchFamily="2" charset="-78"/>
              </a:rPr>
              <a:t>معاونت برنامه</a:t>
            </a:r>
            <a:r>
              <a:rPr lang="fa-IR" sz="4000" dirty="0" smtClean="0">
                <a:cs typeface="B Mitra" pitchFamily="2" charset="-78"/>
              </a:rPr>
              <a:t> </a:t>
            </a:r>
            <a:r>
              <a:rPr lang="ar-SA" sz="4000" dirty="0" smtClean="0">
                <a:cs typeface="B Mitra" pitchFamily="2" charset="-78"/>
              </a:rPr>
              <a:t>ري</a:t>
            </a:r>
            <a:r>
              <a:rPr lang="fa-IR" sz="4000" dirty="0" smtClean="0">
                <a:cs typeface="B Mitra" pitchFamily="2" charset="-78"/>
              </a:rPr>
              <a:t>زي و نظارت راهبردي رئيس جمهور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20891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Mitra" pitchFamily="2" charset="-78"/>
              </a:rPr>
              <a:t>فرصتهای ناشی از فضای اقتصاد مقاومتی </a:t>
            </a:r>
            <a:r>
              <a:rPr lang="ar-SA" sz="3200" dirty="0" smtClean="0">
                <a:solidFill>
                  <a:srgbClr val="FF0000"/>
                </a:solidFill>
                <a:cs typeface="B Mitra" pitchFamily="2" charset="-78"/>
              </a:rPr>
              <a:t>برای غلبه بر چالشهای فراروی بخش برق</a:t>
            </a:r>
            <a:r>
              <a:rPr lang="fa-IR" sz="3200" dirty="0" smtClean="0">
                <a:solidFill>
                  <a:srgbClr val="FF0000"/>
                </a:solidFill>
                <a:cs typeface="B Mitra" pitchFamily="2" charset="-78"/>
              </a:rPr>
              <a:t>: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اجراي </a:t>
            </a:r>
            <a:r>
              <a:rPr lang="ar-SA" sz="3200" dirty="0">
                <a:cs typeface="B Mitra" pitchFamily="2" charset="-78"/>
              </a:rPr>
              <a:t>صحيح </a:t>
            </a:r>
            <a:r>
              <a:rPr lang="fa-IR" sz="3200" dirty="0" smtClean="0">
                <a:cs typeface="B Mitra" pitchFamily="2" charset="-78"/>
              </a:rPr>
              <a:t>سیاستهای </a:t>
            </a:r>
            <a:r>
              <a:rPr lang="ar-SA" sz="3200" dirty="0">
                <a:cs typeface="B Mitra" pitchFamily="2" charset="-78"/>
              </a:rPr>
              <a:t>اصل 44 قانون اساسي و مردمي كردن اقتصاد،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توانمندسازي </a:t>
            </a:r>
            <a:r>
              <a:rPr lang="ar-SA" sz="3200" dirty="0">
                <a:cs typeface="B Mitra" pitchFamily="2" charset="-78"/>
              </a:rPr>
              <a:t>بخش خصوصي،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محدود </a:t>
            </a:r>
            <a:r>
              <a:rPr lang="ar-SA" sz="3200" dirty="0">
                <a:cs typeface="B Mitra" pitchFamily="2" charset="-78"/>
              </a:rPr>
              <a:t>شدن دخالت دولت فقط در امور سياست‌گذاري؛</a:t>
            </a:r>
            <a:r>
              <a:rPr lang="fa-IR" sz="3200" dirty="0">
                <a:cs typeface="B Mitra" pitchFamily="2" charset="-78"/>
              </a:rPr>
              <a:t>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ایجاد زیرساختهای </a:t>
            </a:r>
            <a:r>
              <a:rPr lang="fa-IR" sz="3200" dirty="0">
                <a:cs typeface="B Mitra" pitchFamily="2" charset="-78"/>
              </a:rPr>
              <a:t>حمایتی </a:t>
            </a:r>
            <a:r>
              <a:rPr lang="ar-SA" sz="3200" dirty="0">
                <a:cs typeface="B Mitra" pitchFamily="2" charset="-78"/>
              </a:rPr>
              <a:t>و هدايت و نظارت،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بهبود </a:t>
            </a:r>
            <a:r>
              <a:rPr lang="ar-SA" sz="3200" dirty="0">
                <a:cs typeface="B Mitra" pitchFamily="2" charset="-78"/>
              </a:rPr>
              <a:t>فضاي كسب ‌و ‌كار،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تعامل </a:t>
            </a:r>
            <a:r>
              <a:rPr lang="ar-SA" sz="3200" dirty="0">
                <a:cs typeface="B Mitra" pitchFamily="2" charset="-78"/>
              </a:rPr>
              <a:t>مناسب با </a:t>
            </a:r>
            <a:r>
              <a:rPr lang="fa-IR" sz="3200" dirty="0">
                <a:cs typeface="B Mitra" pitchFamily="2" charset="-78"/>
              </a:rPr>
              <a:t>منطقه و جهان،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ثبات </a:t>
            </a:r>
            <a:r>
              <a:rPr lang="ar-SA" sz="3200" dirty="0">
                <a:cs typeface="B Mitra" pitchFamily="2" charset="-78"/>
              </a:rPr>
              <a:t>قوانين و مقررات و روان‌سازي رويكردهاي خدماتي دولت</a:t>
            </a:r>
            <a:r>
              <a:rPr lang="ar-SA" sz="3200" dirty="0" smtClean="0">
                <a:cs typeface="B Mitra" pitchFamily="2" charset="-78"/>
              </a:rPr>
              <a:t>،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تلفیق </a:t>
            </a:r>
            <a:r>
              <a:rPr lang="ar-SA" sz="3200" dirty="0">
                <a:cs typeface="B Mitra" pitchFamily="2" charset="-78"/>
              </a:rPr>
              <a:t>منابع مالی (راکد کشور) با </a:t>
            </a:r>
            <a:r>
              <a:rPr lang="ar-SA" sz="3200" dirty="0" smtClean="0">
                <a:cs typeface="B Mitra" pitchFamily="2" charset="-78"/>
              </a:rPr>
              <a:t>ظرفیتهای </a:t>
            </a:r>
            <a:r>
              <a:rPr lang="ar-SA" sz="3200" dirty="0">
                <a:cs typeface="B Mitra" pitchFamily="2" charset="-78"/>
              </a:rPr>
              <a:t>خالی طراحی و ساخت و پیمانکاری کشورهای همراه، </a:t>
            </a:r>
            <a:endParaRPr lang="fa-IR" sz="3200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استفاده </a:t>
            </a:r>
            <a:r>
              <a:rPr lang="ar-SA" sz="3200" dirty="0">
                <a:cs typeface="B Mitra" pitchFamily="2" charset="-78"/>
              </a:rPr>
              <a:t>مناسب از منابع کشور و </a:t>
            </a:r>
            <a:r>
              <a:rPr lang="fa-IR" sz="3200" dirty="0">
                <a:cs typeface="B Mitra" pitchFamily="2" charset="-78"/>
              </a:rPr>
              <a:t>افزایش سهم </a:t>
            </a:r>
            <a:r>
              <a:rPr lang="fa-IR" sz="3200" dirty="0" smtClean="0">
                <a:cs typeface="B Mitra" pitchFamily="2" charset="-78"/>
              </a:rPr>
              <a:t>بهره وری </a:t>
            </a:r>
            <a:r>
              <a:rPr lang="fa-IR" sz="3200" dirty="0">
                <a:cs typeface="B Mitra" pitchFamily="2" charset="-78"/>
              </a:rPr>
              <a:t>در رشد، </a:t>
            </a:r>
            <a:endParaRPr lang="en-US" sz="32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764704"/>
            <a:ext cx="7776864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500" dirty="0" smtClean="0">
                <a:cs typeface="2  Mehr" pitchFamily="2" charset="-78"/>
              </a:rPr>
              <a:t>اثرات </a:t>
            </a:r>
            <a:r>
              <a:rPr lang="ar-SA" sz="5500" dirty="0">
                <a:cs typeface="2  Mehr" pitchFamily="2" charset="-78"/>
              </a:rPr>
              <a:t>مستقیم و غیر مستقیم </a:t>
            </a:r>
            <a:r>
              <a:rPr lang="fa-IR" sz="5500" dirty="0" smtClean="0">
                <a:cs typeface="2  Mehr" pitchFamily="2" charset="-78"/>
              </a:rPr>
              <a:t>تحریمها </a:t>
            </a:r>
            <a:r>
              <a:rPr lang="ar-SA" sz="5500" dirty="0" smtClean="0">
                <a:cs typeface="2  Mehr" pitchFamily="2" charset="-78"/>
              </a:rPr>
              <a:t>بر </a:t>
            </a:r>
            <a:r>
              <a:rPr lang="ar-SA" sz="5500" dirty="0">
                <a:cs typeface="2  Mehr" pitchFamily="2" charset="-78"/>
              </a:rPr>
              <a:t>صنعت برق </a:t>
            </a:r>
            <a:r>
              <a:rPr lang="ar-SA" sz="5500" dirty="0" smtClean="0">
                <a:cs typeface="2  Mehr" pitchFamily="2" charset="-78"/>
              </a:rPr>
              <a:t>از جمله</a:t>
            </a:r>
            <a:r>
              <a:rPr lang="fa-IR" sz="5500" dirty="0" smtClean="0">
                <a:cs typeface="2  Mehr" pitchFamily="2" charset="-78"/>
              </a:rPr>
              <a:t> </a:t>
            </a:r>
            <a:r>
              <a:rPr lang="ar-SA" sz="5500" dirty="0" smtClean="0">
                <a:cs typeface="2  Mehr" pitchFamily="2" charset="-78"/>
              </a:rPr>
              <a:t>تغییر میزان مصرف</a:t>
            </a:r>
            <a:endParaRPr lang="en-US" sz="5500" dirty="0">
              <a:cs typeface="2  Mehr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 smtClean="0">
                <a:cs typeface="B Mitra" pitchFamily="2" charset="-78"/>
              </a:rPr>
              <a:t>ارائه برنامه ای برای حل معضلات مزمن صنعت برق و </a:t>
            </a:r>
            <a:r>
              <a:rPr lang="ar-SA" sz="4000" dirty="0" smtClean="0">
                <a:cs typeface="B Mitra" pitchFamily="2" charset="-78"/>
              </a:rPr>
              <a:t>غلبه بر چالشهای این بخش</a:t>
            </a:r>
            <a:r>
              <a:rPr lang="fa-IR" sz="4000" dirty="0" smtClean="0">
                <a:cs typeface="B Mitra" pitchFamily="2" charset="-78"/>
              </a:rPr>
              <a:t> با </a:t>
            </a:r>
            <a:r>
              <a:rPr lang="fa-IR" sz="4000" dirty="0">
                <a:cs typeface="B Mitra" pitchFamily="2" charset="-78"/>
              </a:rPr>
              <a:t>استفاده از فرصت ایجاد شده در فضای اقتصاد مقاومتی </a:t>
            </a:r>
            <a:endParaRPr lang="fa-IR" sz="4000" dirty="0" smtClean="0">
              <a:cs typeface="B Mitra" pitchFamily="2" charset="-78"/>
            </a:endParaRPr>
          </a:p>
          <a:p>
            <a:pPr algn="just" rtl="1"/>
            <a:endParaRPr lang="fa-IR" sz="4000" dirty="0" smtClean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Ø"/>
            </a:pPr>
            <a:r>
              <a:rPr lang="fa-IR" sz="4000" dirty="0" smtClean="0">
                <a:cs typeface="B Mitra" pitchFamily="2" charset="-78"/>
              </a:rPr>
              <a:t>  </a:t>
            </a:r>
            <a:r>
              <a:rPr lang="ar-SA" sz="4000" dirty="0" smtClean="0">
                <a:cs typeface="B Mitra" pitchFamily="2" charset="-78"/>
              </a:rPr>
              <a:t>تحلیل </a:t>
            </a:r>
            <a:r>
              <a:rPr lang="ar-SA" sz="4000" dirty="0">
                <a:cs typeface="B Mitra" pitchFamily="2" charset="-78"/>
              </a:rPr>
              <a:t>وضع موجود، </a:t>
            </a:r>
            <a:endParaRPr lang="fa-IR" sz="4000" dirty="0" smtClean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Ø"/>
            </a:pPr>
            <a:r>
              <a:rPr lang="fa-IR" sz="3600" dirty="0" smtClean="0">
                <a:cs typeface="B Mitra" pitchFamily="2" charset="-78"/>
              </a:rPr>
              <a:t>  </a:t>
            </a:r>
            <a:r>
              <a:rPr lang="ar-SA" sz="3600" dirty="0" smtClean="0">
                <a:cs typeface="B Mitra" pitchFamily="2" charset="-78"/>
              </a:rPr>
              <a:t>ترسیم </a:t>
            </a:r>
            <a:r>
              <a:rPr lang="ar-SA" sz="3600" dirty="0">
                <a:cs typeface="B Mitra" pitchFamily="2" charset="-78"/>
              </a:rPr>
              <a:t>وضع مطلوب، </a:t>
            </a:r>
            <a:endParaRPr lang="fa-IR" sz="3600" dirty="0" smtClean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Ø"/>
            </a:pPr>
            <a:r>
              <a:rPr lang="fa-IR" sz="3600" dirty="0" smtClean="0">
                <a:cs typeface="B Mitra" pitchFamily="2" charset="-78"/>
              </a:rPr>
              <a:t>  </a:t>
            </a:r>
            <a:r>
              <a:rPr lang="ar-SA" sz="3600" dirty="0" smtClean="0">
                <a:cs typeface="B Mitra" pitchFamily="2" charset="-78"/>
              </a:rPr>
              <a:t>ارائه برنامه</a:t>
            </a:r>
            <a:r>
              <a:rPr lang="fa-IR" sz="3600" dirty="0" smtClean="0">
                <a:cs typeface="B Mitra" pitchFamily="2" charset="-78"/>
              </a:rPr>
              <a:t> </a:t>
            </a:r>
            <a:r>
              <a:rPr lang="ar-SA" sz="3600" dirty="0" smtClean="0">
                <a:cs typeface="B Mitra" pitchFamily="2" charset="-78"/>
              </a:rPr>
              <a:t>ای </a:t>
            </a:r>
            <a:r>
              <a:rPr lang="ar-SA" sz="3600" dirty="0">
                <a:cs typeface="B Mitra" pitchFamily="2" charset="-78"/>
              </a:rPr>
              <a:t>جهت حرکت به سمت وضع مطلوب با در نظر گرفتن واقعیت­های محیطی</a:t>
            </a:r>
            <a:r>
              <a:rPr lang="ar-SA" sz="3600" dirty="0" smtClean="0">
                <a:cs typeface="B Mitra" pitchFamily="2" charset="-78"/>
              </a:rPr>
              <a:t>.</a:t>
            </a:r>
            <a:endParaRPr lang="fa-IR" sz="3600" dirty="0" smtClean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Ø"/>
            </a:pPr>
            <a:endParaRPr lang="en-US" sz="3600" dirty="0">
              <a:cs typeface="B Mitra" pitchFamily="2" charset="-78"/>
            </a:endParaRPr>
          </a:p>
          <a:p>
            <a:pPr algn="ctr" rtl="1"/>
            <a:r>
              <a:rPr lang="fa-IR" sz="2800" dirty="0" smtClean="0">
                <a:cs typeface="B Mitra" pitchFamily="2" charset="-78"/>
              </a:rPr>
              <a:t>سطح </a:t>
            </a:r>
            <a:r>
              <a:rPr lang="fa-IR" sz="2800" dirty="0">
                <a:cs typeface="B Mitra" pitchFamily="2" charset="-78"/>
              </a:rPr>
              <a:t>این برنامه‌ها (کلان و استراتژیک، عملیاتی، ...) بسته به زمان در اختیار برای مطالعه و نظر کمیته راهبری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770485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3600" u="sng" dirty="0" smtClean="0">
                <a:cs typeface="B Mitra" pitchFamily="2" charset="-78"/>
              </a:rPr>
              <a:t>محورهای </a:t>
            </a:r>
            <a:r>
              <a:rPr lang="ar-SA" sz="3600" u="sng" dirty="0">
                <a:cs typeface="B Mitra" pitchFamily="2" charset="-78"/>
              </a:rPr>
              <a:t>اصلی طرح </a:t>
            </a:r>
            <a:r>
              <a:rPr lang="ar-SA" sz="3600" u="sng" dirty="0" smtClean="0">
                <a:cs typeface="B Mitra" pitchFamily="2" charset="-78"/>
              </a:rPr>
              <a:t>:</a:t>
            </a:r>
            <a:endParaRPr lang="fa-IR" sz="3600" u="sng" dirty="0" smtClean="0">
              <a:cs typeface="B Mitra" pitchFamily="2" charset="-78"/>
            </a:endParaRPr>
          </a:p>
          <a:p>
            <a:pPr algn="just" rtl="1"/>
            <a:endParaRPr lang="en-US" sz="20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</a:t>
            </a:r>
            <a:r>
              <a:rPr lang="ar-SA" sz="3600" dirty="0" smtClean="0">
                <a:cs typeface="B Mitra" pitchFamily="2" charset="-78"/>
              </a:rPr>
              <a:t>تحلیل </a:t>
            </a:r>
            <a:r>
              <a:rPr lang="ar-SA" sz="3600" dirty="0">
                <a:cs typeface="B Mitra" pitchFamily="2" charset="-78"/>
              </a:rPr>
              <a:t>وضعیت فعلی صنعت برق کشور و روند </a:t>
            </a:r>
            <a:r>
              <a:rPr lang="ar-SA" sz="3600" dirty="0" smtClean="0">
                <a:cs typeface="B Mitra" pitchFamily="2" charset="-78"/>
              </a:rPr>
              <a:t>شاخصهای </a:t>
            </a:r>
            <a:r>
              <a:rPr lang="ar-SA" sz="3600" dirty="0">
                <a:cs typeface="B Mitra" pitchFamily="2" charset="-78"/>
              </a:rPr>
              <a:t>اصلی آن در یک دهه گذشته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بررسی </a:t>
            </a:r>
            <a:r>
              <a:rPr lang="fa-IR" sz="3600" dirty="0">
                <a:cs typeface="B Mitra" pitchFamily="2" charset="-78"/>
              </a:rPr>
              <a:t>وضعیت کارخانجات و صنایع وابسته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بررسی </a:t>
            </a:r>
            <a:r>
              <a:rPr lang="fa-IR" sz="3600" dirty="0">
                <a:cs typeface="B Mitra" pitchFamily="2" charset="-78"/>
              </a:rPr>
              <a:t>و تحلیل </a:t>
            </a:r>
            <a:r>
              <a:rPr lang="fa-IR" sz="3600" dirty="0" smtClean="0">
                <a:cs typeface="B Mitra" pitchFamily="2" charset="-78"/>
              </a:rPr>
              <a:t>واگذاری</a:t>
            </a:r>
            <a:r>
              <a:rPr lang="ar-SA" sz="3600" dirty="0" smtClean="0">
                <a:cs typeface="B Mitra" pitchFamily="2" charset="-78"/>
              </a:rPr>
              <a:t>های </a:t>
            </a:r>
            <a:r>
              <a:rPr lang="ar-SA" sz="3600" dirty="0">
                <a:cs typeface="B Mitra" pitchFamily="2" charset="-78"/>
              </a:rPr>
              <a:t>انجام شده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</a:t>
            </a:r>
            <a:r>
              <a:rPr lang="ar-SA" sz="3600" dirty="0" smtClean="0">
                <a:cs typeface="B Mitra" pitchFamily="2" charset="-78"/>
              </a:rPr>
              <a:t>بررسی </a:t>
            </a:r>
            <a:r>
              <a:rPr lang="ar-SA" sz="3600" dirty="0">
                <a:cs typeface="B Mitra" pitchFamily="2" charset="-78"/>
              </a:rPr>
              <a:t>تراز منابع و مصارف مالی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</a:t>
            </a:r>
            <a:r>
              <a:rPr lang="ar-SA" sz="3600" dirty="0" smtClean="0">
                <a:cs typeface="B Mitra" pitchFamily="2" charset="-78"/>
              </a:rPr>
              <a:t>بررسی </a:t>
            </a:r>
            <a:r>
              <a:rPr lang="ar-SA" sz="3600" dirty="0">
                <a:cs typeface="B Mitra" pitchFamily="2" charset="-78"/>
              </a:rPr>
              <a:t>تراز تولید و مصرف برق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</a:t>
            </a:r>
            <a:r>
              <a:rPr lang="ar-SA" sz="3600" dirty="0" smtClean="0">
                <a:cs typeface="B Mitra" pitchFamily="2" charset="-78"/>
              </a:rPr>
              <a:t>بررسی </a:t>
            </a:r>
            <a:r>
              <a:rPr lang="ar-SA" sz="3600" dirty="0">
                <a:cs typeface="B Mitra" pitchFamily="2" charset="-78"/>
              </a:rPr>
              <a:t>وضعیت آموزش، نیروی انسانی و تحقیقات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</a:t>
            </a:r>
            <a:r>
              <a:rPr lang="ar-SA" sz="3600" dirty="0" smtClean="0">
                <a:cs typeface="B Mitra" pitchFamily="2" charset="-78"/>
              </a:rPr>
              <a:t>بررسی </a:t>
            </a:r>
            <a:r>
              <a:rPr lang="ar-SA" sz="3600" dirty="0">
                <a:cs typeface="B Mitra" pitchFamily="2" charset="-78"/>
              </a:rPr>
              <a:t>قوانین، مقررات و ساختارهای مدیریتی و اجرائی </a:t>
            </a:r>
            <a:endParaRPr lang="en-US" sz="2800" dirty="0">
              <a:cs typeface="B Mitra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</a:t>
            </a:r>
            <a:r>
              <a:rPr lang="ar-SA" sz="3600" dirty="0" smtClean="0">
                <a:cs typeface="B Mitra" pitchFamily="2" charset="-78"/>
              </a:rPr>
              <a:t>تحلیل </a:t>
            </a:r>
            <a:r>
              <a:rPr lang="ar-SA" sz="3600" dirty="0">
                <a:cs typeface="B Mitra" pitchFamily="2" charset="-78"/>
              </a:rPr>
              <a:t>دورنمای وضعیت آتی صنعت برق در صورت استمرار وضع موجود </a:t>
            </a:r>
            <a:endParaRPr lang="en-US" sz="28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</a:t>
            </a:r>
            <a:r>
              <a:rPr lang="ar-SA" sz="3600" dirty="0" smtClean="0">
                <a:cs typeface="B Mitra" pitchFamily="2" charset="-78"/>
              </a:rPr>
              <a:t>بررسی </a:t>
            </a:r>
            <a:r>
              <a:rPr lang="ar-SA" sz="3600" dirty="0">
                <a:cs typeface="B Mitra" pitchFamily="2" charset="-78"/>
              </a:rPr>
              <a:t>تحولات صنعت برق در تعدادی از کشورهای هدف  </a:t>
            </a:r>
            <a:endParaRPr lang="en-US" sz="28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3600" dirty="0" smtClean="0">
                <a:cs typeface="B Mitra" pitchFamily="2" charset="-78"/>
              </a:rPr>
              <a:t>  بررسی </a:t>
            </a:r>
            <a:r>
              <a:rPr lang="fa-IR" sz="3600" dirty="0">
                <a:cs typeface="B Mitra" pitchFamily="2" charset="-78"/>
              </a:rPr>
              <a:t>راهکارهای نقش آفرینی مطلوب دولت در صنعت برق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تخصیص </a:t>
            </a:r>
            <a:r>
              <a:rPr lang="fa-IR" sz="3600" dirty="0">
                <a:cs typeface="B Mitra" pitchFamily="2" charset="-78"/>
              </a:rPr>
              <a:t>منابع عمومی،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ظرفیت </a:t>
            </a:r>
            <a:r>
              <a:rPr lang="fa-IR" sz="3600" dirty="0">
                <a:cs typeface="B Mitra" pitchFamily="2" charset="-78"/>
              </a:rPr>
              <a:t>سازی،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حمایت </a:t>
            </a:r>
            <a:r>
              <a:rPr lang="fa-IR" sz="3600" dirty="0">
                <a:cs typeface="B Mitra" pitchFamily="2" charset="-78"/>
              </a:rPr>
              <a:t>از توسعه </a:t>
            </a:r>
            <a:r>
              <a:rPr lang="fa-IR" sz="3600" dirty="0" smtClean="0">
                <a:cs typeface="B Mitra" pitchFamily="2" charset="-78"/>
              </a:rPr>
              <a:t>فعالیتهای </a:t>
            </a:r>
            <a:r>
              <a:rPr lang="fa-IR" sz="3600" dirty="0">
                <a:cs typeface="B Mitra" pitchFamily="2" charset="-78"/>
              </a:rPr>
              <a:t>بخش خصوصی،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تنظیم </a:t>
            </a:r>
            <a:r>
              <a:rPr lang="fa-IR" sz="3600" dirty="0">
                <a:cs typeface="B Mitra" pitchFamily="2" charset="-78"/>
              </a:rPr>
              <a:t>مقررات، </a:t>
            </a:r>
            <a:endParaRPr lang="en-US" sz="2800" dirty="0">
              <a:cs typeface="B Mitra" pitchFamily="2" charset="-78"/>
            </a:endParaRPr>
          </a:p>
          <a:p>
            <a:pPr lvl="1" algn="just" rtl="1">
              <a:buFont typeface="Wingdings" pitchFamily="2" charset="2"/>
              <a:buChar char="v"/>
            </a:pPr>
            <a:r>
              <a:rPr lang="fa-IR" sz="3600" dirty="0" smtClean="0">
                <a:cs typeface="B Mitra" pitchFamily="2" charset="-78"/>
              </a:rPr>
              <a:t> توسعه </a:t>
            </a:r>
            <a:r>
              <a:rPr lang="fa-IR" sz="3600" dirty="0">
                <a:cs typeface="B Mitra" pitchFamily="2" charset="-78"/>
              </a:rPr>
              <a:t>سرمایه‌های انسانی و فعالیت‌های دانش‌بنیان</a:t>
            </a:r>
            <a:endParaRPr lang="en-US" sz="2800" dirty="0">
              <a:cs typeface="B Mitra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712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14</cp:revision>
  <dcterms:created xsi:type="dcterms:W3CDTF">2013-02-04T15:25:21Z</dcterms:created>
  <dcterms:modified xsi:type="dcterms:W3CDTF">2013-02-19T07:04:54Z</dcterms:modified>
</cp:coreProperties>
</file>