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0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3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6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5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5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9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3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1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46B6B-F25D-44DB-BEE2-FD6DBA21AA31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B547C-15FA-4DE0-8AAD-4F3F17B8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8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66670"/>
            <a:ext cx="9144000" cy="599338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Yealink SIP-T29G </a:t>
            </a:r>
            <a:r>
              <a:rPr lang="fa-IR" sz="2000" b="1" dirty="0" smtClean="0"/>
              <a:t>تلفن آی پی یالینک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379684"/>
              </p:ext>
            </p:extLst>
          </p:nvPr>
        </p:nvGraphicFramePr>
        <p:xfrm>
          <a:off x="4621369" y="1737830"/>
          <a:ext cx="2949262" cy="2682843"/>
        </p:xfrm>
        <a:graphic>
          <a:graphicData uri="http://schemas.openxmlformats.org/drawingml/2006/table">
            <a:tbl>
              <a:tblPr/>
              <a:tblGrid>
                <a:gridCol w="1474631"/>
                <a:gridCol w="1474631"/>
              </a:tblGrid>
              <a:tr h="412745">
                <a:tc>
                  <a:txBody>
                    <a:bodyPr/>
                    <a:lstStyle/>
                    <a:p>
                      <a:pPr lvl="0" algn="r" rtl="1"/>
                      <a:r>
                        <a:rPr lang="fa-IR" dirty="0"/>
                        <a:t>تعداد اکانت </a:t>
                      </a:r>
                      <a:r>
                        <a:rPr lang="en-US" dirty="0"/>
                        <a:t>SIP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en-US"/>
                        <a:t>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2745">
                <a:tc>
                  <a:txBody>
                    <a:bodyPr/>
                    <a:lstStyle/>
                    <a:p>
                      <a:pPr lvl="0" algn="r" rtl="1"/>
                      <a:r>
                        <a:rPr lang="fa-IR" dirty="0"/>
                        <a:t>پشتیبانی از </a:t>
                      </a:r>
                      <a:r>
                        <a:rPr lang="en-US" dirty="0" err="1"/>
                        <a:t>PoE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fa-IR"/>
                        <a:t>بله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2745">
                <a:tc>
                  <a:txBody>
                    <a:bodyPr/>
                    <a:lstStyle/>
                    <a:p>
                      <a:pPr lvl="0" algn="r" rtl="1"/>
                      <a:r>
                        <a:rPr lang="fa-IR"/>
                        <a:t>پروتکل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en-US"/>
                        <a:t>SIP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2304">
                <a:tc>
                  <a:txBody>
                    <a:bodyPr/>
                    <a:lstStyle/>
                    <a:p>
                      <a:pPr lvl="0" algn="r" rtl="1"/>
                      <a:r>
                        <a:rPr lang="fa-IR"/>
                        <a:t>پشتیبانی از هدست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fa-IR" dirty="0"/>
                        <a:t>بله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2304">
                <a:tc>
                  <a:txBody>
                    <a:bodyPr/>
                    <a:lstStyle/>
                    <a:p>
                      <a:pPr lvl="0" algn="r" rtl="1"/>
                      <a:r>
                        <a:rPr lang="fa-IR"/>
                        <a:t>پشتیبانی از ماژول توسعه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r" rtl="1"/>
                      <a:r>
                        <a:rPr lang="fa-IR" dirty="0"/>
                        <a:t>بله تا 6 عدد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137" y="1390918"/>
            <a:ext cx="3029755" cy="302975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881352" y="511156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dirty="0" smtClean="0"/>
              <a:t>6,750,000 ﷼ </a:t>
            </a:r>
          </a:p>
          <a:p>
            <a:pPr algn="r" rtl="1"/>
            <a:r>
              <a:rPr lang="fa-IR" b="1" dirty="0" smtClean="0"/>
              <a:t>در یک نگاه</a:t>
            </a:r>
          </a:p>
          <a:p>
            <a:pPr rtl="1"/>
            <a:r>
              <a:rPr lang="en-US" dirty="0" smtClean="0">
                <a:solidFill>
                  <a:srgbClr val="000000"/>
                </a:solidFill>
                <a:effectLst/>
              </a:rPr>
              <a:t>Yealink SIP-T29G </a:t>
            </a:r>
            <a:r>
              <a:rPr lang="fa-IR" dirty="0" smtClean="0">
                <a:solidFill>
                  <a:srgbClr val="000000"/>
                </a:solidFill>
                <a:effectLst/>
              </a:rPr>
              <a:t>بالاترین مدل در سری 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T2x </a:t>
            </a:r>
            <a:r>
              <a:rPr lang="fa-IR" dirty="0" smtClean="0">
                <a:solidFill>
                  <a:srgbClr val="000000"/>
                </a:solidFill>
                <a:effectLst/>
              </a:rPr>
              <a:t>می باشد که در سال 2015 عرضه می شود . این گوشی دارای 16 اکانت 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SIP ، </a:t>
            </a:r>
            <a:r>
              <a:rPr lang="fa-IR" dirty="0" smtClean="0">
                <a:solidFill>
                  <a:srgbClr val="000000"/>
                </a:solidFill>
                <a:effectLst/>
              </a:rPr>
              <a:t>پورت شبکه 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Gigabit ، </a:t>
            </a:r>
            <a:r>
              <a:rPr lang="fa-IR" dirty="0" smtClean="0">
                <a:solidFill>
                  <a:srgbClr val="000000"/>
                </a:solidFill>
                <a:effectLst/>
              </a:rPr>
              <a:t>کیفیت صدای 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Optima HD </a:t>
            </a:r>
            <a:r>
              <a:rPr lang="fa-IR" dirty="0" smtClean="0">
                <a:solidFill>
                  <a:srgbClr val="000000"/>
                </a:solidFill>
                <a:effectLst/>
              </a:rPr>
              <a:t>و صفحه نمایش رنگی می باشد 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92288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Yealink T26P IP Phone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3990" y="1390918"/>
            <a:ext cx="3909810" cy="5228823"/>
          </a:xfrm>
        </p:spPr>
        <p:txBody>
          <a:bodyPr>
            <a:normAutofit fontScale="77500" lnSpcReduction="20000"/>
          </a:bodyPr>
          <a:lstStyle/>
          <a:p>
            <a:pPr algn="just" rtl="1"/>
            <a:r>
              <a:rPr lang="fa-IR" sz="1800" dirty="0" smtClean="0"/>
              <a:t>نسل جدیدی از گوشی های اداری تحت شبکه، مناسب برای سازمان هایی که نیازمند ارتباط صوتی با کیفیت عالی هستند. 3 اکانت آی‌پی، صدای </a:t>
            </a:r>
            <a:r>
              <a:rPr lang="en-US" sz="1800" dirty="0" smtClean="0"/>
              <a:t>HD، BLF، </a:t>
            </a:r>
            <a:r>
              <a:rPr lang="fa-IR" sz="1800" dirty="0" smtClean="0"/>
              <a:t>دفترچه تلفن کامل، الصاق تا 6 ماژول افزایشی از دیگر ویژگی‌های این گوشی پیشرفته آی‌پی است.</a:t>
            </a:r>
          </a:p>
          <a:p>
            <a:pPr algn="r" rtl="1"/>
            <a:r>
              <a:rPr lang="fa-IR" sz="1800" b="1" dirty="0" smtClean="0"/>
              <a:t>ویژگی ها و مزایای گوشی تلفن آی پی </a:t>
            </a:r>
            <a:r>
              <a:rPr lang="en-US" sz="1800" b="1" dirty="0" smtClean="0"/>
              <a:t>Yealink T26P</a:t>
            </a:r>
          </a:p>
          <a:p>
            <a:pPr algn="r" rtl="1"/>
            <a:r>
              <a:rPr lang="en-US" sz="1800" dirty="0" smtClean="0"/>
              <a:t>3 </a:t>
            </a:r>
            <a:r>
              <a:rPr lang="fa-IR" sz="1800" dirty="0" smtClean="0"/>
              <a:t>اکانت </a:t>
            </a:r>
            <a:r>
              <a:rPr lang="en-US" sz="1800" dirty="0" smtClean="0"/>
              <a:t>VOIP</a:t>
            </a:r>
          </a:p>
          <a:p>
            <a:pPr algn="r" rtl="1"/>
            <a:r>
              <a:rPr lang="fa-IR" sz="1800" dirty="0" smtClean="0"/>
              <a:t>امکان ارتباط مستقیم آی‎پی بدون نیاز به سرور تلفنی</a:t>
            </a:r>
          </a:p>
          <a:p>
            <a:pPr algn="r" rtl="1"/>
            <a:r>
              <a:rPr lang="fa-IR" sz="1800" dirty="0" smtClean="0"/>
              <a:t>امکانات استاندارد تلفن آی‎پی (</a:t>
            </a:r>
            <a:r>
              <a:rPr lang="en-US" sz="1800" dirty="0" smtClean="0"/>
              <a:t>call waiting, hold call, forward, call return)</a:t>
            </a:r>
          </a:p>
          <a:p>
            <a:pPr algn="r" rtl="1"/>
            <a:r>
              <a:rPr lang="fa-IR" sz="1800" dirty="0" smtClean="0"/>
              <a:t>پاسخگویی اتوماتیک تماس (</a:t>
            </a:r>
            <a:r>
              <a:rPr lang="en-US" sz="1800" dirty="0" smtClean="0"/>
              <a:t>Paging)</a:t>
            </a:r>
          </a:p>
          <a:p>
            <a:pPr algn="r" rtl="1"/>
            <a:r>
              <a:rPr lang="fa-IR" sz="1800" dirty="0" smtClean="0"/>
              <a:t>دفترچه تلفن با قابلیت ذخیره 300 عنوان و ایجاد لیست سیاه تماس</a:t>
            </a:r>
          </a:p>
          <a:p>
            <a:pPr algn="r" rtl="1"/>
            <a:r>
              <a:rPr lang="fa-IR" sz="1800" dirty="0" smtClean="0"/>
              <a:t>ذخیره تاریخچه مکالمات (تماس‎های ورودی، از دست رفته، خروجی)</a:t>
            </a:r>
          </a:p>
          <a:p>
            <a:pPr algn="r" rtl="1"/>
            <a:r>
              <a:rPr lang="fa-IR" sz="1800" dirty="0" smtClean="0"/>
              <a:t>پشتیبانی تا 6 ماژول افزایشی (</a:t>
            </a:r>
            <a:r>
              <a:rPr lang="en-US" sz="1800" dirty="0" smtClean="0"/>
              <a:t>Expansion modules EXP39)</a:t>
            </a:r>
          </a:p>
          <a:p>
            <a:pPr algn="r" rtl="1"/>
            <a:r>
              <a:rPr lang="fa-IR" sz="1800" dirty="0" smtClean="0"/>
              <a:t>پشتیبانی از هدست بی‎سیم (</a:t>
            </a:r>
            <a:r>
              <a:rPr lang="en-US" sz="1800" dirty="0" smtClean="0"/>
              <a:t>EHS36)</a:t>
            </a:r>
          </a:p>
          <a:p>
            <a:pPr algn="r" rtl="1"/>
            <a:r>
              <a:rPr lang="fa-IR" sz="1800" dirty="0" smtClean="0"/>
              <a:t>تغییر زنگ تماس و قابلیت افزودن به زنگ‌ها</a:t>
            </a:r>
          </a:p>
          <a:p>
            <a:pPr algn="r" rtl="1"/>
            <a:r>
              <a:rPr lang="fa-IR" sz="1800" dirty="0" smtClean="0"/>
              <a:t>پشتیبانی از </a:t>
            </a:r>
            <a:r>
              <a:rPr lang="en-US" sz="1800" dirty="0" smtClean="0"/>
              <a:t>LDAP </a:t>
            </a:r>
            <a:r>
              <a:rPr lang="fa-IR" sz="1800" dirty="0" smtClean="0"/>
              <a:t>و </a:t>
            </a:r>
            <a:r>
              <a:rPr lang="en-US" sz="1800" dirty="0" smtClean="0"/>
              <a:t>XML Phonebook</a:t>
            </a:r>
          </a:p>
          <a:p>
            <a:pPr algn="r" rtl="1"/>
            <a:r>
              <a:rPr lang="fa-IR" sz="1800" dirty="0" smtClean="0"/>
              <a:t>امکان قفل کردن گوشی برای امنیت بیشتر</a:t>
            </a:r>
          </a:p>
          <a:p>
            <a:pPr algn="r" rtl="1"/>
            <a:r>
              <a:rPr lang="fa-IR" sz="1800" dirty="0" smtClean="0"/>
              <a:t>پشتیبانی از </a:t>
            </a:r>
            <a:r>
              <a:rPr lang="en-US" sz="1800" dirty="0" smtClean="0"/>
              <a:t>TLS </a:t>
            </a:r>
            <a:r>
              <a:rPr lang="fa-IR" sz="1800" dirty="0" smtClean="0"/>
              <a:t>برای ارتباط امن.</a:t>
            </a:r>
          </a:p>
          <a:p>
            <a:pPr algn="just" rtl="1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81" y="1690688"/>
            <a:ext cx="2857500" cy="2857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0614" y="4363522"/>
            <a:ext cx="38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قیمت : 5300000 ریال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5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b="1" dirty="0" smtClean="0"/>
              <a:t>تلفن تحت شبکه یالینک </a:t>
            </a:r>
            <a:r>
              <a:rPr lang="en-US" sz="3200" b="1" dirty="0" smtClean="0"/>
              <a:t>Yealink SIP-T23P IP Phone</a:t>
            </a:r>
            <a:endParaRPr lang="en-US" sz="3200" dirty="0"/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976497" y="-232080"/>
            <a:ext cx="1082741" cy="464161"/>
          </a:xfrm>
          <a:prstGeom prst="rect">
            <a:avLst/>
          </a:prstGeom>
          <a:solidFill>
            <a:srgbClr val="D5D6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80766" tIns="36501" rIns="91440" bIns="179331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endParaRPr lang="en-US" sz="160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1284"/>
              </p:ext>
            </p:extLst>
          </p:nvPr>
        </p:nvGraphicFramePr>
        <p:xfrm>
          <a:off x="10063767" y="1823732"/>
          <a:ext cx="1759039" cy="365760"/>
        </p:xfrm>
        <a:graphic>
          <a:graphicData uri="http://schemas.openxmlformats.org/drawingml/2006/table">
            <a:tbl>
              <a:tblPr/>
              <a:tblGrid>
                <a:gridCol w="1759039"/>
              </a:tblGrid>
              <a:tr h="0">
                <a:tc>
                  <a:txBody>
                    <a:bodyPr/>
                    <a:lstStyle/>
                    <a:p>
                      <a:r>
                        <a:rPr lang="fa-IR" dirty="0"/>
                        <a:t>پورت ها و رابط ها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192429"/>
              </p:ext>
            </p:extLst>
          </p:nvPr>
        </p:nvGraphicFramePr>
        <p:xfrm>
          <a:off x="8809148" y="1452826"/>
          <a:ext cx="3013658" cy="2314390"/>
        </p:xfrm>
        <a:graphic>
          <a:graphicData uri="http://schemas.openxmlformats.org/drawingml/2006/table">
            <a:tbl>
              <a:tblPr/>
              <a:tblGrid>
                <a:gridCol w="1506829"/>
                <a:gridCol w="1506829"/>
              </a:tblGrid>
              <a:tr h="4207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397">
                <a:tc>
                  <a:txBody>
                    <a:bodyPr/>
                    <a:lstStyle/>
                    <a:p>
                      <a:r>
                        <a:rPr lang="fa-IR" dirty="0"/>
                        <a:t>اتصال به شبکه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dirty="0"/>
                        <a:t>10/100LAN/WAN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6397">
                <a:tc>
                  <a:txBody>
                    <a:bodyPr/>
                    <a:lstStyle/>
                    <a:p>
                      <a:r>
                        <a:rPr lang="fa-IR"/>
                        <a:t>اتصال به کامپیوتر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10/100PC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798">
                <a:tc>
                  <a:txBody>
                    <a:bodyPr/>
                    <a:lstStyle/>
                    <a:p>
                      <a:r>
                        <a:rPr lang="fa-IR"/>
                        <a:t>هدست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/>
                        <a:t>: 1 پورت </a:t>
                      </a:r>
                      <a:r>
                        <a:rPr lang="en-US" dirty="0"/>
                        <a:t>RJ9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961721"/>
              </p:ext>
            </p:extLst>
          </p:nvPr>
        </p:nvGraphicFramePr>
        <p:xfrm>
          <a:off x="838200" y="1269946"/>
          <a:ext cx="4326228" cy="365760"/>
        </p:xfrm>
        <a:graphic>
          <a:graphicData uri="http://schemas.openxmlformats.org/drawingml/2006/table">
            <a:tbl>
              <a:tblPr/>
              <a:tblGrid>
                <a:gridCol w="4326228"/>
              </a:tblGrid>
              <a:tr h="0">
                <a:tc>
                  <a:txBody>
                    <a:bodyPr/>
                    <a:lstStyle/>
                    <a:p>
                      <a:r>
                        <a:rPr lang="fa-IR" dirty="0"/>
                        <a:t>امکانات و قابلیت ها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012530"/>
              </p:ext>
            </p:extLst>
          </p:nvPr>
        </p:nvGraphicFramePr>
        <p:xfrm>
          <a:off x="838200" y="1558340"/>
          <a:ext cx="5073204" cy="4175760"/>
        </p:xfrm>
        <a:graphic>
          <a:graphicData uri="http://schemas.openxmlformats.org/drawingml/2006/table">
            <a:tbl>
              <a:tblPr/>
              <a:tblGrid>
                <a:gridCol w="2536602"/>
                <a:gridCol w="2536602"/>
              </a:tblGrid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en-US" sz="1600" dirty="0"/>
                        <a:t>Silence Suppression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en-US" sz="1600"/>
                        <a:t>VAD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322"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ارسال </a:t>
                      </a:r>
                      <a:r>
                        <a:rPr lang="en-US" sz="1600"/>
                        <a:t>DTMF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600"/>
                        <a:t>In-band, Out-of-band ( RFC 2833 ), SIP INFO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تعداد حساب کاربری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3 حساب کاربری </a:t>
                      </a:r>
                      <a:r>
                        <a:rPr lang="en-US" sz="1600"/>
                        <a:t>SIP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تماس تصویری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/>
                        <a:t>حذف اکو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322"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/>
                        <a:t>قابلیت افزایش کلیدها ( </a:t>
                      </a:r>
                      <a:r>
                        <a:rPr lang="en-US" sz="1600" dirty="0"/>
                        <a:t>Extension Module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قابلیت پشتیبانی از </a:t>
                      </a:r>
                      <a:r>
                        <a:rPr lang="en-US" sz="1600"/>
                        <a:t>VLAN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600"/>
                        <a:t>802.1p/Q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مدیریت تحت وب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کنفرانس تصویری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184">
                <a:tc>
                  <a:txBody>
                    <a:bodyPr/>
                    <a:lstStyle/>
                    <a:p>
                      <a:pPr algn="r" rtl="1"/>
                      <a:r>
                        <a:rPr lang="fa-IR" sz="1600"/>
                        <a:t>کنفرانس صوتی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/>
                        <a:t>3 طرفه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061" y="4138122"/>
            <a:ext cx="2680950" cy="268095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2502402" y="6180717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3,170,000 ریال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5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789" y="296213"/>
            <a:ext cx="114621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 err="1" smtClean="0"/>
              <a:t>راه</a:t>
            </a:r>
            <a:r>
              <a:rPr lang="en-US" sz="2400" dirty="0" smtClean="0"/>
              <a:t> </a:t>
            </a:r>
            <a:r>
              <a:rPr lang="en-US" sz="2400" dirty="0" err="1" smtClean="0"/>
              <a:t>اندازی</a:t>
            </a:r>
            <a:r>
              <a:rPr lang="en-US" sz="2400" dirty="0" smtClean="0"/>
              <a:t> </a:t>
            </a:r>
            <a:r>
              <a:rPr lang="en-US" sz="2400" dirty="0" err="1" smtClean="0"/>
              <a:t>سیستم</a:t>
            </a:r>
            <a:r>
              <a:rPr lang="en-US" sz="2400" dirty="0" smtClean="0"/>
              <a:t> </a:t>
            </a:r>
            <a:r>
              <a:rPr lang="en-US" sz="2400" dirty="0" err="1" smtClean="0"/>
              <a:t>تلفن</a:t>
            </a:r>
            <a:r>
              <a:rPr lang="en-US" sz="2400" dirty="0" smtClean="0"/>
              <a:t> </a:t>
            </a:r>
            <a:r>
              <a:rPr lang="en-US" sz="2400" dirty="0" err="1" smtClean="0"/>
              <a:t>به</a:t>
            </a:r>
            <a:r>
              <a:rPr lang="en-US" sz="2400" dirty="0" smtClean="0"/>
              <a:t> </a:t>
            </a:r>
            <a:r>
              <a:rPr lang="en-US" sz="2400" dirty="0" err="1" smtClean="0"/>
              <a:t>این</a:t>
            </a:r>
            <a:r>
              <a:rPr lang="en-US" sz="2400" dirty="0" smtClean="0"/>
              <a:t> </a:t>
            </a:r>
            <a:r>
              <a:rPr lang="en-US" sz="2400" dirty="0" err="1" smtClean="0"/>
              <a:t>صورت</a:t>
            </a:r>
            <a:r>
              <a:rPr lang="en-US" sz="2400" dirty="0" smtClean="0"/>
              <a:t> </a:t>
            </a:r>
            <a:r>
              <a:rPr lang="en-US" sz="2400" dirty="0" err="1" smtClean="0"/>
              <a:t>هستش</a:t>
            </a:r>
            <a:r>
              <a:rPr lang="en-US" sz="2400" dirty="0" smtClean="0"/>
              <a:t>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یک</a:t>
            </a:r>
            <a:r>
              <a:rPr lang="en-US" sz="2400" dirty="0" smtClean="0"/>
              <a:t> </a:t>
            </a:r>
            <a:r>
              <a:rPr lang="en-US" sz="2400" dirty="0" err="1" smtClean="0"/>
              <a:t>سیستم</a:t>
            </a:r>
            <a:r>
              <a:rPr lang="en-US" sz="2400" dirty="0" smtClean="0"/>
              <a:t> </a:t>
            </a:r>
            <a:r>
              <a:rPr lang="en-US" sz="2400" dirty="0" err="1" smtClean="0"/>
              <a:t>سانترال</a:t>
            </a:r>
            <a:r>
              <a:rPr lang="en-US" sz="2400" dirty="0" smtClean="0"/>
              <a:t> IP PBX </a:t>
            </a:r>
            <a:r>
              <a:rPr lang="en-US" sz="2400" dirty="0" err="1" smtClean="0"/>
              <a:t>میخوایم</a:t>
            </a:r>
            <a:r>
              <a:rPr lang="en-US" sz="2400" dirty="0" smtClean="0"/>
              <a:t>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قیمتش</a:t>
            </a:r>
            <a:r>
              <a:rPr lang="en-US" sz="2400" dirty="0" smtClean="0"/>
              <a:t> 16میلیون </a:t>
            </a:r>
            <a:r>
              <a:rPr lang="en-US" sz="2400" dirty="0" err="1" smtClean="0"/>
              <a:t>تومان</a:t>
            </a:r>
            <a:r>
              <a:rPr lang="en-US" sz="2400" dirty="0" smtClean="0"/>
              <a:t> </a:t>
            </a:r>
            <a:r>
              <a:rPr lang="en-US" sz="2400" dirty="0" err="1" smtClean="0"/>
              <a:t>بصورت</a:t>
            </a:r>
            <a:r>
              <a:rPr lang="en-US" sz="2400" dirty="0" smtClean="0"/>
              <a:t> </a:t>
            </a:r>
            <a:r>
              <a:rPr lang="en-US" sz="2400" dirty="0" err="1" smtClean="0"/>
              <a:t>پیش</a:t>
            </a:r>
            <a:r>
              <a:rPr lang="en-US" sz="2400" dirty="0" smtClean="0"/>
              <a:t> </a:t>
            </a:r>
            <a:r>
              <a:rPr lang="en-US" sz="2400" dirty="0" err="1" smtClean="0"/>
              <a:t>فرض</a:t>
            </a:r>
            <a:r>
              <a:rPr lang="en-US" sz="2400" dirty="0" smtClean="0"/>
              <a:t> </a:t>
            </a:r>
            <a:r>
              <a:rPr lang="en-US" sz="2400" dirty="0" err="1" smtClean="0"/>
              <a:t>هستش</a:t>
            </a:r>
            <a:r>
              <a:rPr lang="en-US" sz="2400" dirty="0" smtClean="0"/>
              <a:t> </a:t>
            </a:r>
            <a:r>
              <a:rPr lang="en-US" sz="2400" dirty="0" err="1" smtClean="0"/>
              <a:t>برای</a:t>
            </a:r>
            <a:r>
              <a:rPr lang="en-US" sz="2400" dirty="0" smtClean="0"/>
              <a:t> 300 </a:t>
            </a:r>
            <a:r>
              <a:rPr lang="en-US" sz="2400" dirty="0" err="1" smtClean="0"/>
              <a:t>کاربر</a:t>
            </a:r>
            <a:r>
              <a:rPr lang="en-US" sz="2400" dirty="0" smtClean="0"/>
              <a:t> </a:t>
            </a:r>
            <a:r>
              <a:rPr lang="en-US" sz="2400" dirty="0" err="1" smtClean="0"/>
              <a:t>همزمان</a:t>
            </a:r>
            <a:r>
              <a:rPr lang="en-US" sz="2400" dirty="0" smtClean="0"/>
              <a:t> و </a:t>
            </a:r>
            <a:r>
              <a:rPr lang="en-US" sz="2400" dirty="0" err="1" smtClean="0"/>
              <a:t>اگر</a:t>
            </a:r>
            <a:r>
              <a:rPr lang="en-US" sz="2400" dirty="0" smtClean="0"/>
              <a:t> </a:t>
            </a:r>
            <a:r>
              <a:rPr lang="en-US" sz="2400" dirty="0" err="1" smtClean="0"/>
              <a:t>بیشتر</a:t>
            </a:r>
            <a:r>
              <a:rPr lang="en-US" sz="2400" dirty="0" smtClean="0"/>
              <a:t> </a:t>
            </a:r>
            <a:r>
              <a:rPr lang="en-US" sz="2400" dirty="0" err="1" smtClean="0"/>
              <a:t>از</a:t>
            </a:r>
            <a:r>
              <a:rPr lang="en-US" sz="2400" dirty="0" smtClean="0"/>
              <a:t> </a:t>
            </a:r>
            <a:r>
              <a:rPr lang="en-US" sz="2400" dirty="0" err="1" smtClean="0"/>
              <a:t>این</a:t>
            </a:r>
            <a:r>
              <a:rPr lang="en-US" sz="2400" dirty="0" smtClean="0"/>
              <a:t> </a:t>
            </a:r>
            <a:r>
              <a:rPr lang="en-US" sz="2400" dirty="0" err="1" smtClean="0"/>
              <a:t>تعداد</a:t>
            </a:r>
            <a:r>
              <a:rPr lang="en-US" sz="2400" dirty="0" smtClean="0"/>
              <a:t> </a:t>
            </a:r>
            <a:r>
              <a:rPr lang="en-US" sz="2400" dirty="0" err="1" smtClean="0"/>
              <a:t>باشه</a:t>
            </a:r>
            <a:r>
              <a:rPr lang="en-US" sz="2400" dirty="0" smtClean="0"/>
              <a:t> </a:t>
            </a:r>
            <a:r>
              <a:rPr lang="en-US" sz="2400" dirty="0" err="1" smtClean="0"/>
              <a:t>قیمت</a:t>
            </a:r>
            <a:r>
              <a:rPr lang="en-US" sz="2400" dirty="0" smtClean="0"/>
              <a:t> </a:t>
            </a:r>
            <a:r>
              <a:rPr lang="en-US" sz="2400" dirty="0" err="1" smtClean="0"/>
              <a:t>سخت</a:t>
            </a:r>
            <a:r>
              <a:rPr lang="en-US" sz="2400" dirty="0" smtClean="0"/>
              <a:t> </a:t>
            </a:r>
            <a:r>
              <a:rPr lang="en-US" sz="2400" dirty="0" err="1" smtClean="0"/>
              <a:t>افزار</a:t>
            </a:r>
            <a:r>
              <a:rPr lang="en-US" sz="2400" dirty="0" smtClean="0"/>
              <a:t> </a:t>
            </a:r>
            <a:r>
              <a:rPr lang="en-US" sz="2400" dirty="0" err="1" smtClean="0"/>
              <a:t>افزایش</a:t>
            </a:r>
            <a:r>
              <a:rPr lang="en-US" sz="2400" dirty="0" smtClean="0"/>
              <a:t> </a:t>
            </a:r>
            <a:r>
              <a:rPr lang="en-US" sz="2400" dirty="0" err="1" smtClean="0"/>
              <a:t>پیدا</a:t>
            </a:r>
            <a:r>
              <a:rPr lang="en-US" sz="2400" dirty="0" smtClean="0"/>
              <a:t> </a:t>
            </a:r>
            <a:r>
              <a:rPr lang="en-US" sz="2400" dirty="0" err="1" smtClean="0"/>
              <a:t>میکنه</a:t>
            </a:r>
            <a:r>
              <a:rPr lang="en-US" sz="2400" dirty="0" smtClean="0"/>
              <a:t> </a:t>
            </a:r>
            <a:r>
              <a:rPr lang="en-US" sz="2400" dirty="0" err="1" smtClean="0"/>
              <a:t>نه</a:t>
            </a:r>
            <a:r>
              <a:rPr lang="en-US" sz="2400" dirty="0" smtClean="0"/>
              <a:t> </a:t>
            </a:r>
            <a:r>
              <a:rPr lang="en-US" sz="2400" dirty="0" err="1" smtClean="0"/>
              <a:t>لایسنس</a:t>
            </a:r>
            <a:r>
              <a:rPr lang="en-US" sz="2400" dirty="0" smtClean="0"/>
              <a:t> </a:t>
            </a:r>
            <a:r>
              <a:rPr lang="en-US" sz="2400" dirty="0" err="1" smtClean="0"/>
              <a:t>نرم</a:t>
            </a:r>
            <a:r>
              <a:rPr lang="en-US" sz="2400" dirty="0" smtClean="0"/>
              <a:t> </a:t>
            </a:r>
            <a:r>
              <a:rPr lang="en-US" sz="2400" dirty="0" err="1" smtClean="0"/>
              <a:t>افزار</a:t>
            </a:r>
            <a:endParaRPr lang="en-US" sz="2400" dirty="0" smtClean="0"/>
          </a:p>
          <a:p>
            <a:pPr algn="r" rtl="1"/>
            <a:endParaRPr lang="en-US" sz="2400" dirty="0" smtClean="0"/>
          </a:p>
          <a:p>
            <a:pPr algn="r" rtl="1"/>
            <a:r>
              <a:rPr lang="en-US" sz="2400" dirty="0" err="1" smtClean="0"/>
              <a:t>یه</a:t>
            </a:r>
            <a:r>
              <a:rPr lang="en-US" sz="2400" dirty="0" smtClean="0"/>
              <a:t> </a:t>
            </a:r>
            <a:r>
              <a:rPr lang="en-US" sz="2400" dirty="0" err="1" smtClean="0"/>
              <a:t>سری</a:t>
            </a:r>
            <a:r>
              <a:rPr lang="en-US" sz="2400" dirty="0" smtClean="0"/>
              <a:t> </a:t>
            </a:r>
            <a:r>
              <a:rPr lang="en-US" sz="2400" dirty="0" err="1" smtClean="0"/>
              <a:t>ماژول</a:t>
            </a:r>
            <a:r>
              <a:rPr lang="en-US" sz="2400" dirty="0" smtClean="0"/>
              <a:t> </a:t>
            </a:r>
            <a:r>
              <a:rPr lang="en-US" sz="2400" dirty="0" err="1" smtClean="0"/>
              <a:t>هم</a:t>
            </a:r>
            <a:r>
              <a:rPr lang="en-US" sz="2400" dirty="0" smtClean="0"/>
              <a:t> </a:t>
            </a:r>
            <a:r>
              <a:rPr lang="en-US" sz="2400" dirty="0" err="1" smtClean="0"/>
              <a:t>میخواد</a:t>
            </a:r>
            <a:r>
              <a:rPr lang="en-US" sz="2400" dirty="0" smtClean="0"/>
              <a:t>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برای</a:t>
            </a:r>
            <a:r>
              <a:rPr lang="en-US" sz="2400" dirty="0" smtClean="0"/>
              <a:t> </a:t>
            </a:r>
            <a:r>
              <a:rPr lang="en-US" sz="2400" dirty="0" err="1" smtClean="0"/>
              <a:t>ارتباط</a:t>
            </a:r>
            <a:r>
              <a:rPr lang="en-US" sz="2400" dirty="0" smtClean="0"/>
              <a:t> </a:t>
            </a:r>
            <a:r>
              <a:rPr lang="en-US" sz="2400" dirty="0" err="1" smtClean="0"/>
              <a:t>خطوط</a:t>
            </a:r>
            <a:r>
              <a:rPr lang="en-US" sz="2400" dirty="0" smtClean="0"/>
              <a:t> </a:t>
            </a:r>
            <a:r>
              <a:rPr lang="en-US" sz="2400" dirty="0" err="1" smtClean="0"/>
              <a:t>شهری</a:t>
            </a:r>
            <a:r>
              <a:rPr lang="en-US" sz="2400" dirty="0" smtClean="0"/>
              <a:t>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میتونه</a:t>
            </a:r>
            <a:r>
              <a:rPr lang="en-US" sz="2400" dirty="0" smtClean="0"/>
              <a:t> </a:t>
            </a:r>
            <a:r>
              <a:rPr lang="en-US" sz="2400" dirty="0" err="1" smtClean="0"/>
              <a:t>خط</a:t>
            </a:r>
            <a:r>
              <a:rPr lang="en-US" sz="2400" dirty="0" smtClean="0"/>
              <a:t> </a:t>
            </a:r>
            <a:r>
              <a:rPr lang="en-US" sz="2400" dirty="0" err="1" smtClean="0"/>
              <a:t>معمولی</a:t>
            </a:r>
            <a:r>
              <a:rPr lang="en-US" sz="2400" dirty="0" smtClean="0"/>
              <a:t> </a:t>
            </a:r>
            <a:r>
              <a:rPr lang="en-US" sz="2400" dirty="0" err="1" smtClean="0"/>
              <a:t>باشه</a:t>
            </a:r>
            <a:r>
              <a:rPr lang="en-US" sz="2400" dirty="0" smtClean="0"/>
              <a:t>  </a:t>
            </a:r>
            <a:r>
              <a:rPr lang="en-US" sz="2400" dirty="0" err="1" smtClean="0"/>
              <a:t>یا</a:t>
            </a:r>
            <a:r>
              <a:rPr lang="en-US" sz="2400" dirty="0" smtClean="0"/>
              <a:t> </a:t>
            </a:r>
            <a:r>
              <a:rPr lang="en-US" sz="2400" dirty="0" err="1" smtClean="0"/>
              <a:t>خطوط</a:t>
            </a:r>
            <a:r>
              <a:rPr lang="en-US" sz="2400" dirty="0" smtClean="0"/>
              <a:t> E1 و </a:t>
            </a:r>
            <a:r>
              <a:rPr lang="en-US" sz="2400" dirty="0" err="1" smtClean="0"/>
              <a:t>یا</a:t>
            </a:r>
            <a:r>
              <a:rPr lang="en-US" sz="2400" dirty="0" smtClean="0"/>
              <a:t> </a:t>
            </a:r>
            <a:r>
              <a:rPr lang="en-US" sz="2400" dirty="0" err="1" smtClean="0"/>
              <a:t>ارتباط</a:t>
            </a:r>
            <a:r>
              <a:rPr lang="en-US" sz="2400" dirty="0" smtClean="0"/>
              <a:t> </a:t>
            </a:r>
            <a:r>
              <a:rPr lang="en-US" sz="2400" dirty="0" err="1" smtClean="0"/>
              <a:t>با</a:t>
            </a:r>
            <a:r>
              <a:rPr lang="en-US" sz="2400" dirty="0" smtClean="0"/>
              <a:t> </a:t>
            </a:r>
            <a:r>
              <a:rPr lang="en-US" sz="2400" dirty="0" err="1" smtClean="0"/>
              <a:t>تلفن</a:t>
            </a:r>
            <a:r>
              <a:rPr lang="en-US" sz="2400" dirty="0" smtClean="0"/>
              <a:t> </a:t>
            </a:r>
            <a:r>
              <a:rPr lang="en-US" sz="2400" dirty="0" err="1" smtClean="0"/>
              <a:t>های</a:t>
            </a:r>
            <a:r>
              <a:rPr lang="en-US" sz="2400" dirty="0" smtClean="0"/>
              <a:t> </a:t>
            </a:r>
            <a:r>
              <a:rPr lang="en-US" sz="2400" dirty="0" err="1" smtClean="0"/>
              <a:t>معمولی</a:t>
            </a:r>
            <a:r>
              <a:rPr lang="en-US" sz="2400" dirty="0" smtClean="0"/>
              <a:t> </a:t>
            </a:r>
            <a:r>
              <a:rPr lang="en-US" sz="2400" dirty="0" err="1" smtClean="0"/>
              <a:t>هستش</a:t>
            </a:r>
            <a:r>
              <a:rPr lang="en-US" sz="2400" dirty="0" smtClean="0"/>
              <a:t>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قیمتش</a:t>
            </a:r>
            <a:r>
              <a:rPr lang="en-US" sz="2400" dirty="0" smtClean="0"/>
              <a:t> </a:t>
            </a:r>
            <a:r>
              <a:rPr lang="en-US" sz="2400" dirty="0" err="1" smtClean="0"/>
              <a:t>به</a:t>
            </a:r>
            <a:r>
              <a:rPr lang="en-US" sz="2400" dirty="0" smtClean="0"/>
              <a:t> </a:t>
            </a:r>
            <a:r>
              <a:rPr lang="en-US" sz="2400" dirty="0" err="1" smtClean="0"/>
              <a:t>متغییر</a:t>
            </a:r>
            <a:r>
              <a:rPr lang="en-US" sz="2400" dirty="0" smtClean="0"/>
              <a:t> </a:t>
            </a:r>
            <a:r>
              <a:rPr lang="en-US" sz="2400" dirty="0" err="1" smtClean="0"/>
              <a:t>هستش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698715"/>
              </p:ext>
            </p:extLst>
          </p:nvPr>
        </p:nvGraphicFramePr>
        <p:xfrm>
          <a:off x="309092" y="2604538"/>
          <a:ext cx="11281894" cy="4222931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89744"/>
                <a:gridCol w="434616"/>
                <a:gridCol w="5776764"/>
                <a:gridCol w="923558"/>
                <a:gridCol w="1919552"/>
                <a:gridCol w="1937660"/>
              </a:tblGrid>
              <a:tr h="324256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5873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fa-IR" sz="1800" u="none" strike="noStrike" dirty="0">
                          <a:effectLst/>
                        </a:rPr>
                        <a:t>        پيش فاکتور</a:t>
                      </a:r>
                      <a:endParaRPr lang="fa-IR" sz="1800" b="1" i="0" u="none" strike="noStrike" dirty="0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920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218332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979"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رديف</a:t>
                      </a:r>
                      <a:endParaRPr lang="fa-IR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شرح</a:t>
                      </a:r>
                      <a:endParaRPr lang="fa-IR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تعداد</a:t>
                      </a:r>
                      <a:endParaRPr lang="fa-IR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قيمت واحد</a:t>
                      </a:r>
                      <a:endParaRPr lang="fa-IR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قيمت كل</a:t>
                      </a:r>
                      <a:endParaRPr lang="fa-IR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410724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راه اندازی سیستم تلفن  سیستم سانترال </a:t>
                      </a:r>
                      <a:r>
                        <a:rPr lang="en-US" sz="1600" u="none" strike="noStrike">
                          <a:effectLst/>
                        </a:rPr>
                        <a:t>IP PBX </a:t>
                      </a:r>
                      <a:r>
                        <a:rPr lang="fa-IR" sz="1600" u="none" strike="noStrike">
                          <a:effectLst/>
                        </a:rPr>
                        <a:t>برای 300 کاربر همزمان ،  ماژول  ارتباط خطوط شهری ( خط معمولی باشه  یا خطوط </a:t>
                      </a:r>
                      <a:r>
                        <a:rPr lang="en-US" sz="1600" u="none" strike="noStrike">
                          <a:effectLst/>
                        </a:rPr>
                        <a:t>E1) (</a:t>
                      </a:r>
                      <a:r>
                        <a:rPr lang="fa-IR" sz="1600" u="none" strike="noStrike">
                          <a:effectLst/>
                        </a:rPr>
                        <a:t>بدون گوشی )</a:t>
                      </a:r>
                      <a:endParaRPr lang="fa-IR" sz="16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100" u="none" strike="noStrike">
                          <a:effectLst/>
                        </a:rPr>
                        <a:t>طبق سفارش </a:t>
                      </a:r>
                      <a:endParaRPr lang="fa-IR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ريال 350,000,000 </a:t>
                      </a:r>
                      <a:endParaRPr lang="fa-IR" sz="16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ريال 350,000,000 </a:t>
                      </a:r>
                      <a:endParaRPr lang="fa-IR" sz="16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</a:tr>
              <a:tr h="778214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856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600" u="none" strike="noStrike">
                          <a:effectLst/>
                        </a:rPr>
                        <a:t>جمع كل : </a:t>
                      </a:r>
                      <a:endParaRPr lang="fa-IR" sz="16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effectLst/>
                        <a:latin typeface="Badr" panose="00000400000000000000" pitchFamily="2" charset="-78"/>
                        <a:cs typeface="Badr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ريال 350,000,000 </a:t>
                      </a:r>
                      <a:endParaRPr lang="fa-IR" sz="16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</a:tr>
              <a:tr h="324256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r" rtl="1" fontAlgn="b"/>
                      <a:r>
                        <a:rPr lang="fa-IR" sz="1600" u="none" strike="noStrike">
                          <a:effectLst/>
                        </a:rPr>
                        <a:t>نه درصد ارزش کل کالا ، بابت ماليات ارزش افزوده و عوارض:</a:t>
                      </a:r>
                      <a:endParaRPr lang="fa-IR" sz="16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ريال 31,500,000 </a:t>
                      </a:r>
                      <a:endParaRPr lang="fa-IR" sz="16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</a:tr>
              <a:tr h="324256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r" rtl="1" fontAlgn="b"/>
                      <a:r>
                        <a:rPr lang="fa-IR" sz="1600" u="none" strike="noStrike">
                          <a:effectLst/>
                        </a:rPr>
                        <a:t>جمع كل :</a:t>
                      </a:r>
                      <a:endParaRPr lang="fa-IR" sz="1600" b="1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</a:rPr>
                        <a:t>ريال 381,500,000 </a:t>
                      </a:r>
                      <a:endParaRPr lang="fa-IR" sz="16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</a:tr>
              <a:tr h="226979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226979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46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469</Words>
  <Application>Microsoft Office PowerPoint</Application>
  <PresentationFormat>Widescreen</PresentationFormat>
  <Paragraphs>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 Nazanin</vt:lpstr>
      <vt:lpstr>Badr</vt:lpstr>
      <vt:lpstr>Calibri</vt:lpstr>
      <vt:lpstr>Calibri Light</vt:lpstr>
      <vt:lpstr>Times New Roman</vt:lpstr>
      <vt:lpstr>Office Theme</vt:lpstr>
      <vt:lpstr>  Yealink SIP-T29G تلفن آی پی یالینک </vt:lpstr>
      <vt:lpstr>Yealink T26P IP Phone </vt:lpstr>
      <vt:lpstr>تلفن تحت شبکه یالینک Yealink SIP-T23P IP Phone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Yealink SIP-T29G تلفن آی پی یالینک</dc:title>
  <dc:creator>support</dc:creator>
  <cp:lastModifiedBy>support</cp:lastModifiedBy>
  <cp:revision>6</cp:revision>
  <dcterms:created xsi:type="dcterms:W3CDTF">2015-11-30T07:38:53Z</dcterms:created>
  <dcterms:modified xsi:type="dcterms:W3CDTF">2015-11-30T09:10:47Z</dcterms:modified>
</cp:coreProperties>
</file>