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7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1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6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1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7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5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5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7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2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2C1D-7A86-47B3-924A-F1B117AB110E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AB72-D221-4422-B8EA-BB325ACA7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75456" y="3429794"/>
            <a:ext cx="6858000" cy="158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2" descr="Picture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701" y="5857875"/>
            <a:ext cx="2511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64293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rgbClr val="FF2501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/>
            </a:r>
            <a:br>
              <a:rPr lang="fa-IR" b="1" dirty="0" smtClean="0">
                <a:cs typeface="B Lotus" pitchFamily="2" charset="-78"/>
              </a:rPr>
            </a:br>
            <a:endParaRPr lang="en-US" b="1" dirty="0" smtClean="0">
              <a:cs typeface="B Lotus" pitchFamily="2" charset="-78"/>
            </a:endParaRPr>
          </a:p>
        </p:txBody>
      </p:sp>
      <p:pic>
        <p:nvPicPr>
          <p:cNvPr id="6" name="Picture 5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738547" y="1842160"/>
          <a:ext cx="6000793" cy="4158608"/>
        </p:xfrm>
        <a:graphic>
          <a:graphicData uri="http://schemas.openxmlformats.org/drawingml/2006/table">
            <a:tbl>
              <a:tblPr rtl="1"/>
              <a:tblGrid>
                <a:gridCol w="2867368"/>
                <a:gridCol w="1348348"/>
                <a:gridCol w="1785077"/>
              </a:tblGrid>
              <a:tr h="87038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شرح </a:t>
                      </a:r>
                      <a:r>
                        <a:rPr lang="ar-SA" sz="18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فعاليت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 types             </a:t>
                      </a:r>
                      <a:r>
                        <a:rPr lang="fa-I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واحد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Units of   measure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حجم كاري طبق </a:t>
                      </a:r>
                      <a:r>
                        <a:rPr lang="ar-SA" sz="14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طراحي</a:t>
                      </a:r>
                      <a:endParaRPr lang="fa-IR" sz="1400" b="1" dirty="0" smtClean="0">
                        <a:solidFill>
                          <a:srgbClr val="666699"/>
                        </a:solidFill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design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8959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تجهيزات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مكانيكي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Nazanin"/>
                        </a:rPr>
                        <a:t>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Equipment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Arial"/>
                        </a:rPr>
                        <a:t>16086,92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698">
                <a:tc>
                  <a:txBody>
                    <a:bodyPr/>
                    <a:lstStyle/>
                    <a:p>
                      <a:pPr algn="justLow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لوله‌ها با متعلقات مربوطه و و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Nazanin"/>
                        </a:rPr>
                        <a:t>ا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لو</a:t>
                      </a:r>
                      <a:endParaRPr lang="fa-IR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Pipelines with the support and hanger system and valves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Arial"/>
                        </a:rPr>
                        <a:t>11840,07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7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سازه‌هاي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فلزي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Nazanin"/>
                        </a:rPr>
                        <a:t>   </a:t>
                      </a:r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Metal Structures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Arial"/>
                        </a:rPr>
                        <a:t>2497,77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79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Nazanin"/>
                        </a:rPr>
                        <a:t>نصب كانال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Nazanin"/>
                        </a:rPr>
                        <a:t>هوا                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  </a:t>
                      </a:r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 ducts</a:t>
                      </a:r>
                      <a:endParaRPr lang="en-US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m</a:t>
                      </a:r>
                      <a:r>
                        <a:rPr lang="en-US" sz="1600" baseline="300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Arial"/>
                        </a:rPr>
                        <a:t>56395,00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856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تجهيزات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تهويه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Ventilation              equipment and valves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Arial"/>
                        </a:rPr>
                        <a:t>pcs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Arial"/>
                        </a:rPr>
                        <a:t>5611,00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10050" y="773652"/>
            <a:ext cx="49292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احجام تقریبی نصب تجهیزات مکانیکی در ساختمانهای نیروگاه </a:t>
            </a:r>
            <a:endParaRPr lang="fa-IR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95736" y="1202280"/>
            <a:ext cx="40719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Thermal Installation Works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0295502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75456" y="3429794"/>
            <a:ext cx="6858000" cy="158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2" descr="Picture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701" y="5857875"/>
            <a:ext cx="2511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64293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rgbClr val="FF2501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/>
            </a:r>
            <a:br>
              <a:rPr lang="fa-IR" b="1" dirty="0" smtClean="0">
                <a:cs typeface="B Lotus" pitchFamily="2" charset="-78"/>
              </a:rPr>
            </a:br>
            <a:endParaRPr lang="en-US" b="1" dirty="0" smtClean="0">
              <a:cs typeface="B Lotus" pitchFamily="2" charset="-78"/>
            </a:endParaRPr>
          </a:p>
        </p:txBody>
      </p:sp>
      <p:pic>
        <p:nvPicPr>
          <p:cNvPr id="6" name="Picture 5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67109" y="2014868"/>
          <a:ext cx="6143667" cy="3271520"/>
        </p:xfrm>
        <a:graphic>
          <a:graphicData uri="http://schemas.openxmlformats.org/drawingml/2006/table">
            <a:tbl>
              <a:tblPr rtl="1"/>
              <a:tblGrid>
                <a:gridCol w="2833007"/>
                <a:gridCol w="1354409"/>
                <a:gridCol w="1956251"/>
              </a:tblGrid>
              <a:tr h="46734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شرح </a:t>
                      </a:r>
                      <a:r>
                        <a:rPr lang="ar-SA" sz="18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فعاليت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 types             </a:t>
                      </a:r>
                      <a:r>
                        <a:rPr lang="fa-I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واحد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Units of   measure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1400" b="1" dirty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حجم كاري طبق </a:t>
                      </a:r>
                      <a:r>
                        <a:rPr lang="ar-SA" sz="1400" b="1" dirty="0" smtClean="0">
                          <a:solidFill>
                            <a:srgbClr val="666699"/>
                          </a:solidFill>
                          <a:latin typeface="Calibri"/>
                          <a:ea typeface="Calibri"/>
                          <a:cs typeface="B Nazanin"/>
                        </a:rPr>
                        <a:t>طراحي</a:t>
                      </a:r>
                      <a:endParaRPr lang="fa-IR" sz="1400" b="1" dirty="0" smtClean="0">
                        <a:solidFill>
                          <a:srgbClr val="666699"/>
                        </a:solidFill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design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547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كابل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Cable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km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5710,18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0">
                <a:tc>
                  <a:txBody>
                    <a:bodyPr/>
                    <a:lstStyle/>
                    <a:p>
                      <a:pPr algn="justLow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تجهيزات الكتريكي و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ابزاردقيق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l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Electric and I&amp;C equipment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pcs.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3738,00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نصب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روشنايي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Lighting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pcs.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19788,00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>
                          <a:latin typeface="Calibri"/>
                          <a:ea typeface="Calibri"/>
                          <a:cs typeface="B Nazanin"/>
                        </a:rPr>
                        <a:t>نصب لوله‌هاي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Nazanin"/>
                        </a:rPr>
                        <a:t>ايمپالس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l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I&amp;C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pulse  tubes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Arial"/>
                        </a:rPr>
                        <a:t>r.m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79958,00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38612" y="773652"/>
            <a:ext cx="485778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احجام تقریبی نصب تجهیزات </a:t>
            </a:r>
            <a:r>
              <a:rPr lang="fa-IR" dirty="0">
                <a:solidFill>
                  <a:srgbClr val="FF0000"/>
                </a:solidFill>
                <a:cs typeface="B Nazanin" pitchFamily="2" charset="-78"/>
              </a:rPr>
              <a:t>الکتریکی و ابزار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دقیق در ساختمانهای نیروگاه </a:t>
            </a:r>
          </a:p>
          <a:p>
            <a:pPr algn="ctr"/>
            <a:endParaRPr lang="fa-IR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8678" y="1285860"/>
            <a:ext cx="40005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Electric Installation Works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758307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75456" y="3429794"/>
            <a:ext cx="6858000" cy="158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2" descr="Picture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701" y="5857875"/>
            <a:ext cx="2511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64293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rgbClr val="FF2501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/>
            </a:r>
            <a:br>
              <a:rPr lang="fa-IR" b="1" dirty="0" smtClean="0">
                <a:cs typeface="B Lotus" pitchFamily="2" charset="-78"/>
              </a:rPr>
            </a:br>
            <a:endParaRPr lang="en-US" b="1" dirty="0" smtClean="0">
              <a:cs typeface="B Lotus" pitchFamily="2" charset="-78"/>
            </a:endParaRPr>
          </a:p>
        </p:txBody>
      </p:sp>
      <p:pic>
        <p:nvPicPr>
          <p:cNvPr id="6" name="Picture 5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322525"/>
              </p:ext>
            </p:extLst>
          </p:nvPr>
        </p:nvGraphicFramePr>
        <p:xfrm>
          <a:off x="3024168" y="571480"/>
          <a:ext cx="7215237" cy="5148072"/>
        </p:xfrm>
        <a:graphic>
          <a:graphicData uri="http://schemas.openxmlformats.org/drawingml/2006/table">
            <a:tbl>
              <a:tblPr/>
              <a:tblGrid>
                <a:gridCol w="1428760"/>
                <a:gridCol w="1643073"/>
                <a:gridCol w="1714512"/>
                <a:gridCol w="2428892"/>
              </a:tblGrid>
              <a:tr h="63752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i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كل تجهيزات و اقلام مصرفي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Nazanin"/>
                        </a:rPr>
                        <a:t>Entire equipment and consuming materials (Delivered to the site)</a:t>
                      </a:r>
                      <a:endParaRPr lang="en-US" sz="180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مجموع (كيلوگرم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)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اقلام مصرفي (كيلوگرم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)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Consuming materials (Kg)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تجهيزات (كيلوگرم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)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Equipment(Kg)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000">
                <a:tc>
                  <a:txBody>
                    <a:bodyPr/>
                    <a:lstStyle/>
                    <a:p>
                      <a:pPr marL="685800" indent="-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  <a:tab pos="457200" algn="l"/>
                        </a:tabLst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B Nazanin"/>
                        </a:rPr>
                        <a:t>18,215,683</a:t>
                      </a:r>
                      <a:endParaRPr lang="en-US" sz="16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indent="-45720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  <a:tab pos="457200" algn="l"/>
                        </a:tabLst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B Nazanin"/>
                        </a:rPr>
                        <a:t>7,534,928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10,680,755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ازطريق سازندگان داخل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Domestic manufacturer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34,788,629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4,501,840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30,286,789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ازطريق </a:t>
                      </a: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سازندگان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خارج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Foreign manufacturer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53,004,312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12,036,768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40,967,544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Nazanin"/>
                        </a:rPr>
                        <a:t>آماركل تجهيزات و اقلام 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گاركاه</a:t>
                      </a:r>
                      <a:endParaRPr lang="en-US" sz="18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Total quantities of equipment and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B Nazanin"/>
                        </a:rPr>
                        <a:t> materials delivered to the site</a:t>
                      </a:r>
                      <a:r>
                        <a:rPr lang="ar-SA" sz="1800" dirty="0" smtClean="0">
                          <a:latin typeface="Calibri"/>
                          <a:ea typeface="Calibri"/>
                          <a:cs typeface="B Nazanin"/>
                        </a:rPr>
                        <a:t>                     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2406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75456" y="3429794"/>
            <a:ext cx="6858000" cy="158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2" descr="Picture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701" y="5857875"/>
            <a:ext cx="25114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64293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solidFill>
                  <a:srgbClr val="FF2501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/>
            </a:r>
            <a:br>
              <a:rPr lang="fa-IR" b="1" dirty="0" smtClean="0">
                <a:cs typeface="B Lotus" pitchFamily="2" charset="-78"/>
              </a:rPr>
            </a:br>
            <a:endParaRPr lang="en-US" b="1" dirty="0" smtClean="0">
              <a:cs typeface="B Lotus" pitchFamily="2" charset="-78"/>
            </a:endParaRPr>
          </a:p>
        </p:txBody>
      </p:sp>
      <p:pic>
        <p:nvPicPr>
          <p:cNvPr id="6" name="Picture 5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74107"/>
              </p:ext>
            </p:extLst>
          </p:nvPr>
        </p:nvGraphicFramePr>
        <p:xfrm>
          <a:off x="3024168" y="571480"/>
          <a:ext cx="7215237" cy="4770434"/>
        </p:xfrm>
        <a:graphic>
          <a:graphicData uri="http://schemas.openxmlformats.org/drawingml/2006/table">
            <a:tbl>
              <a:tblPr/>
              <a:tblGrid>
                <a:gridCol w="1428760"/>
                <a:gridCol w="1643073"/>
                <a:gridCol w="1714512"/>
                <a:gridCol w="2428892"/>
              </a:tblGrid>
              <a:tr h="63752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تعداد </a:t>
                      </a:r>
                      <a:r>
                        <a:rPr lang="ar-SA" sz="20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كل </a:t>
                      </a:r>
                      <a:r>
                        <a:rPr lang="fa-IR" sz="20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ساختمانها وسیستم های نیروگاه</a:t>
                      </a:r>
                      <a:endParaRPr lang="en-US" sz="2000" b="1" i="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/>
                        </a:rPr>
                        <a:t> 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Nazanin"/>
                        </a:rPr>
                        <a:t>Entire building</a:t>
                      </a:r>
                      <a:r>
                        <a:rPr lang="en-US" sz="1800" b="1" i="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Nazanin"/>
                        </a:rPr>
                        <a:t> and systems for commissioning</a:t>
                      </a: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Nazanin"/>
                        </a:rPr>
                        <a:t>)</a:t>
                      </a:r>
                      <a:endParaRPr lang="en-US" sz="1800" i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7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Quantity</a:t>
                      </a:r>
                      <a:r>
                        <a:rPr lang="en-US" sz="180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Quantity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Calibri"/>
                        <a:ea typeface="Calibri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000">
                <a:tc>
                  <a:txBody>
                    <a:bodyPr/>
                    <a:lstStyle/>
                    <a:p>
                      <a:pPr marL="685800" indent="-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  <a:tab pos="457200" algn="l"/>
                        </a:tabLst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Arial"/>
                        </a:rPr>
                        <a:t>490</a:t>
                      </a:r>
                      <a:endParaRPr lang="en-US" sz="16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indent="-45720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  <a:tab pos="457200" algn="l"/>
                        </a:tabLst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B Nazanin"/>
                        </a:rPr>
                        <a:t>260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230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B Nazanin"/>
                        </a:rPr>
                        <a:t>Electrical-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B Nazani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B Nazanin"/>
                        </a:rPr>
                        <a:t>I&amp;c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B Nazanin"/>
                        </a:rPr>
                        <a:t> systems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491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-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491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Mechanical(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Arial"/>
                        </a:rPr>
                        <a:t>Prossess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Arial"/>
                        </a:rPr>
                        <a:t> and VAC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Arial"/>
                        </a:rPr>
                        <a:t>) </a:t>
                      </a:r>
                      <a:r>
                        <a:rPr lang="en-US" sz="1800" baseline="0" dirty="0" smtClean="0">
                          <a:latin typeface="+mn-lt"/>
                          <a:ea typeface="Calibri"/>
                          <a:cs typeface="B Nazanin"/>
                        </a:rPr>
                        <a:t>systems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426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-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426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Buildings /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Arial"/>
                        </a:rPr>
                        <a:t>structurs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100%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70% FOR PRINCIPAL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Arial"/>
                        </a:rPr>
                        <a:t>30% FOR CONTRACTOR</a:t>
                      </a: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PERCENTAGE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000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dirty="0" smtClean="0">
                          <a:latin typeface="+mn-lt"/>
                          <a:ea typeface="Calibri"/>
                          <a:cs typeface="B Mitra" panose="00000400000000000000" pitchFamily="2" charset="-78"/>
                        </a:rPr>
                        <a:t>در</a:t>
                      </a:r>
                      <a:r>
                        <a:rPr lang="fa-IR" sz="1800" baseline="0" dirty="0" smtClean="0">
                          <a:latin typeface="+mn-lt"/>
                          <a:ea typeface="Calibri"/>
                          <a:cs typeface="B Mitra" panose="00000400000000000000" pitchFamily="2" charset="-78"/>
                        </a:rPr>
                        <a:t> صورت احراز تواتایی فعالیتهای راه اندازی احجام فوق قابل واگذاری است.</a:t>
                      </a:r>
                      <a:endParaRPr lang="en-US" sz="1800" dirty="0">
                        <a:latin typeface="+mn-lt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5011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272</Words>
  <Application>Microsoft Office PowerPoint</Application>
  <PresentationFormat>Widescreen</PresentationFormat>
  <Paragraphs>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 Lotus</vt:lpstr>
      <vt:lpstr>B Mitra</vt:lpstr>
      <vt:lpstr>B Nazanin</vt:lpstr>
      <vt:lpstr>Calibri</vt:lpstr>
      <vt:lpstr>Calibri Light</vt:lpstr>
      <vt:lpstr>Times New Roman</vt:lpstr>
      <vt:lpstr>Office Theme</vt:lpstr>
      <vt:lpstr>مقدمه </vt:lpstr>
      <vt:lpstr>مقدمه </vt:lpstr>
      <vt:lpstr>مقدمه </vt:lpstr>
      <vt:lpstr>مقدمه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مقدمه </dc:title>
  <dc:creator>Keshtkar , Kourosh</dc:creator>
  <cp:lastModifiedBy>Keshtkar , Kourosh</cp:lastModifiedBy>
  <cp:revision>4</cp:revision>
  <dcterms:created xsi:type="dcterms:W3CDTF">2020-02-20T00:08:54Z</dcterms:created>
  <dcterms:modified xsi:type="dcterms:W3CDTF">2020-02-22T07:04:06Z</dcterms:modified>
</cp:coreProperties>
</file>