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 id="2147483680" r:id="rId5"/>
  </p:sldMasterIdLst>
  <p:notesMasterIdLst>
    <p:notesMasterId r:id="rId27"/>
  </p:notesMasterIdLst>
  <p:handoutMasterIdLst>
    <p:handoutMasterId r:id="rId28"/>
  </p:handoutMasterIdLst>
  <p:sldIdLst>
    <p:sldId id="291" r:id="rId6"/>
    <p:sldId id="311" r:id="rId7"/>
    <p:sldId id="325" r:id="rId8"/>
    <p:sldId id="317" r:id="rId9"/>
    <p:sldId id="309" r:id="rId10"/>
    <p:sldId id="321" r:id="rId11"/>
    <p:sldId id="322" r:id="rId12"/>
    <p:sldId id="314" r:id="rId13"/>
    <p:sldId id="330" r:id="rId14"/>
    <p:sldId id="331" r:id="rId15"/>
    <p:sldId id="312" r:id="rId16"/>
    <p:sldId id="319" r:id="rId17"/>
    <p:sldId id="320" r:id="rId18"/>
    <p:sldId id="313" r:id="rId19"/>
    <p:sldId id="332" r:id="rId20"/>
    <p:sldId id="333" r:id="rId21"/>
    <p:sldId id="334" r:id="rId22"/>
    <p:sldId id="324" r:id="rId23"/>
    <p:sldId id="326" r:id="rId24"/>
    <p:sldId id="327" r:id="rId25"/>
    <p:sldId id="32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ection>
        <p14:section name="Design, Morph, Annotate, Work Together, Tell Me" id="{B9B51309-D148-4332-87C2-07BE32FBCA3B}">
          <p14:sldIdLst>
            <p14:sldId id="291"/>
            <p14:sldId id="311"/>
            <p14:sldId id="325"/>
            <p14:sldId id="317"/>
            <p14:sldId id="309"/>
            <p14:sldId id="321"/>
            <p14:sldId id="322"/>
            <p14:sldId id="314"/>
            <p14:sldId id="330"/>
            <p14:sldId id="331"/>
            <p14:sldId id="312"/>
            <p14:sldId id="319"/>
            <p14:sldId id="320"/>
            <p14:sldId id="313"/>
            <p14:sldId id="332"/>
            <p14:sldId id="333"/>
            <p14:sldId id="334"/>
            <p14:sldId id="324"/>
            <p14:sldId id="326"/>
            <p14:sldId id="327"/>
            <p14:sldId id="328"/>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 id="3" name="KAWANO, Akira" initials="KA" lastIdx="1" clrIdx="2">
    <p:extLst>
      <p:ext uri="{19B8F6BF-5375-455C-9EA6-DF929625EA0E}">
        <p15:presenceInfo xmlns:p15="http://schemas.microsoft.com/office/powerpoint/2012/main" userId="S::A.Kawano@iaea.org::18b1e999-5925-4b7e-a77d-4aab3dba1d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DB45"/>
    <a:srgbClr val="FF9999"/>
    <a:srgbClr val="FF6600"/>
    <a:srgbClr val="D24726"/>
    <a:srgbClr val="404040"/>
    <a:srgbClr val="FF9B45"/>
    <a:srgbClr val="DD462F"/>
    <a:srgbClr val="F8CFB6"/>
    <a:srgbClr val="F8CAB6"/>
    <a:srgbClr val="9239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241" autoAdjust="0"/>
  </p:normalViewPr>
  <p:slideViewPr>
    <p:cSldViewPr snapToGrid="0">
      <p:cViewPr varScale="1">
        <p:scale>
          <a:sx n="107" d="100"/>
          <a:sy n="107" d="100"/>
        </p:scale>
        <p:origin x="184" y="5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12/9/2021</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12/9/2021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lstStyle>
            <a:lvl1pPr algn="ctr">
              <a:defRPr sz="6600"/>
            </a:lvl1pPr>
          </a:lstStyle>
          <a:p>
            <a:r>
              <a:rPr lang="en-US"/>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085F4E1-E588-4905-A085-F2C019F71E48}"/>
              </a:ext>
            </a:extLst>
          </p:cNvPr>
          <p:cNvSpPr>
            <a:spLocks noGrp="1"/>
          </p:cNvSpPr>
          <p:nvPr>
            <p:ph type="dt" sz="half" idx="10"/>
          </p:nvPr>
        </p:nvSpPr>
        <p:spPr/>
        <p:txBody>
          <a:bodyPr/>
          <a:lstStyle>
            <a:lvl1pPr>
              <a:defRPr/>
            </a:lvl1pPr>
          </a:lstStyle>
          <a:p>
            <a:pPr>
              <a:defRPr/>
            </a:pPr>
            <a:fld id="{02CDD9CA-888D-4069-88F1-6D1BDCF11C0D}" type="datetimeFigureOut">
              <a:rPr lang="en-US"/>
              <a:pPr>
                <a:defRPr/>
              </a:pPr>
              <a:t>12/9/2021</a:t>
            </a:fld>
            <a:endParaRPr lang="en-US" dirty="0"/>
          </a:p>
        </p:txBody>
      </p:sp>
      <p:sp>
        <p:nvSpPr>
          <p:cNvPr id="5" name="Footer Placeholder 4">
            <a:extLst>
              <a:ext uri="{FF2B5EF4-FFF2-40B4-BE49-F238E27FC236}">
                <a16:creationId xmlns:a16="http://schemas.microsoft.com/office/drawing/2014/main" id="{332EAEE9-B0D4-46FA-921E-F526C317FA0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930CFEB-7FCF-48AD-9A42-53A5012FAD3B}"/>
              </a:ext>
            </a:extLst>
          </p:cNvPr>
          <p:cNvSpPr>
            <a:spLocks noGrp="1"/>
          </p:cNvSpPr>
          <p:nvPr>
            <p:ph type="sldNum" sz="quarter" idx="12"/>
          </p:nvPr>
        </p:nvSpPr>
        <p:spPr>
          <a:xfrm>
            <a:off x="476250" y="798513"/>
            <a:ext cx="811213" cy="504825"/>
          </a:xfrm>
        </p:spPr>
        <p:txBody>
          <a:bodyPr/>
          <a:lstStyle>
            <a:lvl1pPr>
              <a:defRPr/>
            </a:lvl1pPr>
          </a:lstStyle>
          <a:p>
            <a:pPr>
              <a:defRPr/>
            </a:pPr>
            <a:fld id="{F1BB7766-DA98-43BE-B402-999DAE5DA2F4}" type="slidenum">
              <a:rPr lang="en-US"/>
              <a:pPr>
                <a:defRPr/>
              </a:pPr>
              <a:t>‹#›</a:t>
            </a:fld>
            <a:endParaRPr lang="en-US" dirty="0"/>
          </a:p>
        </p:txBody>
      </p:sp>
    </p:spTree>
    <p:extLst>
      <p:ext uri="{BB962C8B-B14F-4D97-AF65-F5344CB8AC3E}">
        <p14:creationId xmlns:p14="http://schemas.microsoft.com/office/powerpoint/2010/main" val="3313962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2BEA631-A00C-47D9-A1CC-75BED2433132}"/>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F3184733-99A2-470F-B05D-97A78BFB75ED}"/>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7D47FB2A-0F92-4F61-A24E-02A30DA7614F}"/>
              </a:ext>
            </a:extLst>
          </p:cNvPr>
          <p:cNvSpPr>
            <a:spLocks noGrp="1"/>
          </p:cNvSpPr>
          <p:nvPr>
            <p:ph type="sldNum" sz="quarter" idx="12"/>
          </p:nvPr>
        </p:nvSpPr>
        <p:spPr/>
        <p:txBody>
          <a:bodyPr/>
          <a:lstStyle>
            <a:lvl1pPr>
              <a:defRPr/>
            </a:lvl1pPr>
          </a:lstStyle>
          <a:p>
            <a:pPr>
              <a:defRPr/>
            </a:pPr>
            <a:fld id="{EEA562AE-41CA-4216-B70D-BBC6C5DD0D79}" type="slidenum">
              <a:rPr lang="en-GB" altLang="en-US"/>
              <a:pPr>
                <a:defRPr/>
              </a:pPr>
              <a:t>‹#›</a:t>
            </a:fld>
            <a:endParaRPr lang="en-GB" altLang="en-US"/>
          </a:p>
        </p:txBody>
      </p:sp>
    </p:spTree>
    <p:extLst>
      <p:ext uri="{BB962C8B-B14F-4D97-AF65-F5344CB8AC3E}">
        <p14:creationId xmlns:p14="http://schemas.microsoft.com/office/powerpoint/2010/main" val="3875026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05D9AF1-AE52-4998-AFDD-32951727B2CA}"/>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D5CF896A-1F59-482D-958B-4327F3814F26}"/>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C49BEF05-8F36-4799-A4AB-32C08AD041C4}"/>
              </a:ext>
            </a:extLst>
          </p:cNvPr>
          <p:cNvSpPr>
            <a:spLocks noGrp="1"/>
          </p:cNvSpPr>
          <p:nvPr>
            <p:ph type="sldNum" sz="quarter" idx="12"/>
          </p:nvPr>
        </p:nvSpPr>
        <p:spPr/>
        <p:txBody>
          <a:bodyPr/>
          <a:lstStyle>
            <a:lvl1pPr>
              <a:defRPr/>
            </a:lvl1pPr>
          </a:lstStyle>
          <a:p>
            <a:pPr>
              <a:defRPr/>
            </a:pPr>
            <a:fld id="{AC20078B-9D5D-456D-9379-E4DE122EAE19}" type="slidenum">
              <a:rPr lang="en-GB" altLang="en-US"/>
              <a:pPr>
                <a:defRPr/>
              </a:pPr>
              <a:t>‹#›</a:t>
            </a:fld>
            <a:endParaRPr lang="en-GB" altLang="en-US"/>
          </a:p>
        </p:txBody>
      </p:sp>
    </p:spTree>
    <p:extLst>
      <p:ext uri="{BB962C8B-B14F-4D97-AF65-F5344CB8AC3E}">
        <p14:creationId xmlns:p14="http://schemas.microsoft.com/office/powerpoint/2010/main" val="3342665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76767" y="98425"/>
            <a:ext cx="11379200" cy="762000"/>
          </a:xfrm>
        </p:spPr>
        <p:txBody>
          <a:bodyPr/>
          <a:lstStyle/>
          <a:p>
            <a:r>
              <a:rPr lang="en-US"/>
              <a:t>Click to edit Master title style</a:t>
            </a:r>
          </a:p>
        </p:txBody>
      </p:sp>
      <p:sp>
        <p:nvSpPr>
          <p:cNvPr id="3" name="Text Placeholder 2"/>
          <p:cNvSpPr>
            <a:spLocks noGrp="1"/>
          </p:cNvSpPr>
          <p:nvPr>
            <p:ph type="body" sz="half" idx="1"/>
          </p:nvPr>
        </p:nvSpPr>
        <p:spPr>
          <a:xfrm>
            <a:off x="376767" y="1524000"/>
            <a:ext cx="56261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06068" y="1524000"/>
            <a:ext cx="5628217"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70D3F4BF-2D4B-4F32-AED5-F4E3DC7616C6}"/>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C9CDB152-33E2-4F65-B28A-1249DACB62A0}"/>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5B3D0014-C775-4B57-A15F-AA53C1473990}"/>
              </a:ext>
            </a:extLst>
          </p:cNvPr>
          <p:cNvSpPr>
            <a:spLocks noGrp="1"/>
          </p:cNvSpPr>
          <p:nvPr>
            <p:ph type="sldNum" sz="quarter" idx="12"/>
          </p:nvPr>
        </p:nvSpPr>
        <p:spPr/>
        <p:txBody>
          <a:bodyPr/>
          <a:lstStyle>
            <a:lvl1pPr>
              <a:defRPr/>
            </a:lvl1pPr>
          </a:lstStyle>
          <a:p>
            <a:pPr>
              <a:defRPr/>
            </a:pPr>
            <a:fld id="{714DEE5C-2D69-459B-8537-0C586F8656D9}" type="slidenum">
              <a:rPr lang="en-GB" altLang="en-US"/>
              <a:pPr>
                <a:defRPr/>
              </a:pPr>
              <a:t>‹#›</a:t>
            </a:fld>
            <a:endParaRPr lang="en-GB" altLang="en-US"/>
          </a:p>
        </p:txBody>
      </p:sp>
    </p:spTree>
    <p:extLst>
      <p:ext uri="{BB962C8B-B14F-4D97-AF65-F5344CB8AC3E}">
        <p14:creationId xmlns:p14="http://schemas.microsoft.com/office/powerpoint/2010/main" val="35773814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76767" y="98425"/>
            <a:ext cx="11379200" cy="762000"/>
          </a:xfrm>
        </p:spPr>
        <p:txBody>
          <a:bodyPr/>
          <a:lstStyle/>
          <a:p>
            <a:r>
              <a:rPr lang="en-US"/>
              <a:t>Click to edit Master title style</a:t>
            </a:r>
          </a:p>
        </p:txBody>
      </p:sp>
      <p:sp>
        <p:nvSpPr>
          <p:cNvPr id="3" name="Text Placeholder 2"/>
          <p:cNvSpPr>
            <a:spLocks noGrp="1"/>
          </p:cNvSpPr>
          <p:nvPr>
            <p:ph type="body" sz="half" idx="1"/>
          </p:nvPr>
        </p:nvSpPr>
        <p:spPr>
          <a:xfrm>
            <a:off x="376767" y="1524000"/>
            <a:ext cx="56261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6206068" y="1524000"/>
            <a:ext cx="562821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206068" y="3886200"/>
            <a:ext cx="5628217" cy="2209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a:extLst>
              <a:ext uri="{FF2B5EF4-FFF2-40B4-BE49-F238E27FC236}">
                <a16:creationId xmlns:a16="http://schemas.microsoft.com/office/drawing/2014/main" id="{6A0FA1B6-4301-4DFA-8766-F75DC5375014}"/>
              </a:ext>
            </a:extLst>
          </p:cNvPr>
          <p:cNvSpPr>
            <a:spLocks noGrp="1"/>
          </p:cNvSpPr>
          <p:nvPr>
            <p:ph type="dt" sz="half" idx="10"/>
          </p:nvPr>
        </p:nvSpPr>
        <p:spPr/>
        <p:txBody>
          <a:bodyPr/>
          <a:lstStyle>
            <a:lvl1pPr>
              <a:defRPr/>
            </a:lvl1pPr>
          </a:lstStyle>
          <a:p>
            <a:pPr>
              <a:defRPr/>
            </a:pPr>
            <a:endParaRPr lang="en-GB" altLang="en-US"/>
          </a:p>
        </p:txBody>
      </p:sp>
      <p:sp>
        <p:nvSpPr>
          <p:cNvPr id="7" name="Footer Placeholder 4">
            <a:extLst>
              <a:ext uri="{FF2B5EF4-FFF2-40B4-BE49-F238E27FC236}">
                <a16:creationId xmlns:a16="http://schemas.microsoft.com/office/drawing/2014/main" id="{F11DC420-8CE4-4F48-AA8C-5487C277FA9C}"/>
              </a:ext>
            </a:extLst>
          </p:cNvPr>
          <p:cNvSpPr>
            <a:spLocks noGrp="1"/>
          </p:cNvSpPr>
          <p:nvPr>
            <p:ph type="ftr" sz="quarter" idx="11"/>
          </p:nvPr>
        </p:nvSpPr>
        <p:spPr/>
        <p:txBody>
          <a:bodyPr/>
          <a:lstStyle>
            <a:lvl1pPr>
              <a:defRPr/>
            </a:lvl1pPr>
          </a:lstStyle>
          <a:p>
            <a:pPr>
              <a:defRPr/>
            </a:pPr>
            <a:endParaRPr lang="en-GB" altLang="en-US"/>
          </a:p>
        </p:txBody>
      </p:sp>
      <p:sp>
        <p:nvSpPr>
          <p:cNvPr id="8" name="Slide Number Placeholder 5">
            <a:extLst>
              <a:ext uri="{FF2B5EF4-FFF2-40B4-BE49-F238E27FC236}">
                <a16:creationId xmlns:a16="http://schemas.microsoft.com/office/drawing/2014/main" id="{02D70F16-DFC8-4627-B462-D56502722792}"/>
              </a:ext>
            </a:extLst>
          </p:cNvPr>
          <p:cNvSpPr>
            <a:spLocks noGrp="1"/>
          </p:cNvSpPr>
          <p:nvPr>
            <p:ph type="sldNum" sz="quarter" idx="12"/>
          </p:nvPr>
        </p:nvSpPr>
        <p:spPr/>
        <p:txBody>
          <a:bodyPr/>
          <a:lstStyle>
            <a:lvl1pPr>
              <a:defRPr/>
            </a:lvl1pPr>
          </a:lstStyle>
          <a:p>
            <a:pPr>
              <a:defRPr/>
            </a:pPr>
            <a:fld id="{894CEE51-959E-4D01-B66B-73EB8A20DC24}" type="slidenum">
              <a:rPr lang="en-GB" altLang="en-US"/>
              <a:pPr>
                <a:defRPr/>
              </a:pPr>
              <a:t>‹#›</a:t>
            </a:fld>
            <a:endParaRPr lang="en-GB" altLang="en-US"/>
          </a:p>
        </p:txBody>
      </p:sp>
    </p:spTree>
    <p:extLst>
      <p:ext uri="{BB962C8B-B14F-4D97-AF65-F5344CB8AC3E}">
        <p14:creationId xmlns:p14="http://schemas.microsoft.com/office/powerpoint/2010/main" val="752645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12/9/2021</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56726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12/9/2021</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42814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12/9/2021</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878296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12/9/2021</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242100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12/9/2021</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852110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12/9/2021</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56838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BE4DE97-F542-4629-9A4D-C243468018ED}"/>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3D2D6A4E-D22A-4858-AB6A-0B7B30845662}"/>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BFC04D8E-101F-4CD6-80CF-85AA89057768}"/>
              </a:ext>
            </a:extLst>
          </p:cNvPr>
          <p:cNvSpPr>
            <a:spLocks noGrp="1"/>
          </p:cNvSpPr>
          <p:nvPr>
            <p:ph type="sldNum" sz="quarter" idx="12"/>
          </p:nvPr>
        </p:nvSpPr>
        <p:spPr/>
        <p:txBody>
          <a:bodyPr/>
          <a:lstStyle>
            <a:lvl1pPr>
              <a:defRPr/>
            </a:lvl1pPr>
          </a:lstStyle>
          <a:p>
            <a:pPr>
              <a:defRPr/>
            </a:pPr>
            <a:fld id="{56EFF4D2-1A31-4DCB-8DB2-D5CCB2AEBCEF}" type="slidenum">
              <a:rPr lang="en-GB" altLang="en-US"/>
              <a:pPr>
                <a:defRPr/>
              </a:pPr>
              <a:t>‹#›</a:t>
            </a:fld>
            <a:endParaRPr lang="en-GB" altLang="en-US"/>
          </a:p>
        </p:txBody>
      </p:sp>
    </p:spTree>
    <p:extLst>
      <p:ext uri="{BB962C8B-B14F-4D97-AF65-F5344CB8AC3E}">
        <p14:creationId xmlns:p14="http://schemas.microsoft.com/office/powerpoint/2010/main" val="40831175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12/9/2021</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9787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12/9/2021</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4442209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12/9/2021</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0112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lstStyle>
            <a:lvl1pPr algn="ctr">
              <a:defRPr sz="3600"/>
            </a:lvl1pPr>
          </a:lstStyle>
          <a:p>
            <a:r>
              <a:rPr lang="en-US"/>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417A1A-A1EE-41F2-B772-62764558F632}"/>
              </a:ext>
            </a:extLst>
          </p:cNvPr>
          <p:cNvSpPr>
            <a:spLocks noGrp="1"/>
          </p:cNvSpPr>
          <p:nvPr>
            <p:ph type="dt" sz="half" idx="10"/>
          </p:nvPr>
        </p:nvSpPr>
        <p:spPr/>
        <p:txBody>
          <a:bodyPr/>
          <a:lstStyle>
            <a:lvl1pPr>
              <a:defRPr/>
            </a:lvl1pPr>
          </a:lstStyle>
          <a:p>
            <a:pPr>
              <a:defRPr/>
            </a:pPr>
            <a:endParaRPr lang="en-GB" altLang="en-US"/>
          </a:p>
        </p:txBody>
      </p:sp>
      <p:sp>
        <p:nvSpPr>
          <p:cNvPr id="5" name="Footer Placeholder 4">
            <a:extLst>
              <a:ext uri="{FF2B5EF4-FFF2-40B4-BE49-F238E27FC236}">
                <a16:creationId xmlns:a16="http://schemas.microsoft.com/office/drawing/2014/main" id="{D59A711C-1AE4-4C26-A8D3-88FAE834FE06}"/>
              </a:ext>
            </a:extLst>
          </p:cNvPr>
          <p:cNvSpPr>
            <a:spLocks noGrp="1"/>
          </p:cNvSpPr>
          <p:nvPr>
            <p:ph type="ftr" sz="quarter" idx="11"/>
          </p:nvPr>
        </p:nvSpPr>
        <p:spPr/>
        <p:txBody>
          <a:bodyPr/>
          <a:lstStyle>
            <a:lvl1pPr>
              <a:defRPr/>
            </a:lvl1pPr>
          </a:lstStyle>
          <a:p>
            <a:pPr>
              <a:defRPr/>
            </a:pPr>
            <a:endParaRPr lang="en-GB" altLang="en-US"/>
          </a:p>
        </p:txBody>
      </p:sp>
      <p:sp>
        <p:nvSpPr>
          <p:cNvPr id="6" name="Slide Number Placeholder 5">
            <a:extLst>
              <a:ext uri="{FF2B5EF4-FFF2-40B4-BE49-F238E27FC236}">
                <a16:creationId xmlns:a16="http://schemas.microsoft.com/office/drawing/2014/main" id="{68AC3A80-FD34-4265-8AF0-5745BE5B5DA8}"/>
              </a:ext>
            </a:extLst>
          </p:cNvPr>
          <p:cNvSpPr>
            <a:spLocks noGrp="1"/>
          </p:cNvSpPr>
          <p:nvPr>
            <p:ph type="sldNum" sz="quarter" idx="12"/>
          </p:nvPr>
        </p:nvSpPr>
        <p:spPr/>
        <p:txBody>
          <a:bodyPr/>
          <a:lstStyle>
            <a:lvl1pPr>
              <a:defRPr/>
            </a:lvl1pPr>
          </a:lstStyle>
          <a:p>
            <a:pPr>
              <a:defRPr/>
            </a:pPr>
            <a:fld id="{C72BFA62-59E5-4E2B-A3EF-948706887987}" type="slidenum">
              <a:rPr lang="en-GB" altLang="en-US"/>
              <a:pPr>
                <a:defRPr/>
              </a:pPr>
              <a:t>‹#›</a:t>
            </a:fld>
            <a:endParaRPr lang="en-GB" altLang="en-US"/>
          </a:p>
        </p:txBody>
      </p:sp>
    </p:spTree>
    <p:extLst>
      <p:ext uri="{BB962C8B-B14F-4D97-AF65-F5344CB8AC3E}">
        <p14:creationId xmlns:p14="http://schemas.microsoft.com/office/powerpoint/2010/main" val="3586800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DCDD0EE4-5762-4FEC-B227-264C97EE612A}"/>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BD3835F9-E76A-4A5E-B864-096638092781}"/>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A71EB4F2-0471-40BB-982E-22BE538F1615}"/>
              </a:ext>
            </a:extLst>
          </p:cNvPr>
          <p:cNvSpPr>
            <a:spLocks noGrp="1"/>
          </p:cNvSpPr>
          <p:nvPr>
            <p:ph type="sldNum" sz="quarter" idx="12"/>
          </p:nvPr>
        </p:nvSpPr>
        <p:spPr/>
        <p:txBody>
          <a:bodyPr/>
          <a:lstStyle>
            <a:lvl1pPr>
              <a:defRPr/>
            </a:lvl1pPr>
          </a:lstStyle>
          <a:p>
            <a:pPr>
              <a:defRPr/>
            </a:pPr>
            <a:fld id="{A129DE14-9675-4A96-907F-72D8111EECBF}" type="slidenum">
              <a:rPr lang="en-GB" altLang="en-US"/>
              <a:pPr>
                <a:defRPr/>
              </a:pPr>
              <a:t>‹#›</a:t>
            </a:fld>
            <a:endParaRPr lang="en-GB" altLang="en-US"/>
          </a:p>
        </p:txBody>
      </p:sp>
    </p:spTree>
    <p:extLst>
      <p:ext uri="{BB962C8B-B14F-4D97-AF65-F5344CB8AC3E}">
        <p14:creationId xmlns:p14="http://schemas.microsoft.com/office/powerpoint/2010/main" val="14614460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4DDC6F5F-689F-40E0-9EBE-5A67112676BC}"/>
              </a:ext>
            </a:extLst>
          </p:cNvPr>
          <p:cNvSpPr>
            <a:spLocks noGrp="1"/>
          </p:cNvSpPr>
          <p:nvPr>
            <p:ph type="dt" sz="half" idx="10"/>
          </p:nvPr>
        </p:nvSpPr>
        <p:spPr/>
        <p:txBody>
          <a:bodyPr/>
          <a:lstStyle>
            <a:lvl1pPr>
              <a:defRPr/>
            </a:lvl1pPr>
          </a:lstStyle>
          <a:p>
            <a:pPr>
              <a:defRPr/>
            </a:pPr>
            <a:endParaRPr lang="en-GB" altLang="en-US"/>
          </a:p>
        </p:txBody>
      </p:sp>
      <p:sp>
        <p:nvSpPr>
          <p:cNvPr id="8" name="Footer Placeholder 4">
            <a:extLst>
              <a:ext uri="{FF2B5EF4-FFF2-40B4-BE49-F238E27FC236}">
                <a16:creationId xmlns:a16="http://schemas.microsoft.com/office/drawing/2014/main" id="{900FC18C-649B-416C-B1A6-2DA18B27547E}"/>
              </a:ext>
            </a:extLst>
          </p:cNvPr>
          <p:cNvSpPr>
            <a:spLocks noGrp="1"/>
          </p:cNvSpPr>
          <p:nvPr>
            <p:ph type="ftr" sz="quarter" idx="11"/>
          </p:nvPr>
        </p:nvSpPr>
        <p:spPr/>
        <p:txBody>
          <a:bodyPr/>
          <a:lstStyle>
            <a:lvl1pPr>
              <a:defRPr/>
            </a:lvl1pPr>
          </a:lstStyle>
          <a:p>
            <a:pPr>
              <a:defRPr/>
            </a:pPr>
            <a:endParaRPr lang="en-GB" altLang="en-US"/>
          </a:p>
        </p:txBody>
      </p:sp>
      <p:sp>
        <p:nvSpPr>
          <p:cNvPr id="9" name="Slide Number Placeholder 5">
            <a:extLst>
              <a:ext uri="{FF2B5EF4-FFF2-40B4-BE49-F238E27FC236}">
                <a16:creationId xmlns:a16="http://schemas.microsoft.com/office/drawing/2014/main" id="{4BBA8673-947C-4FA5-8C75-35176EF50F8D}"/>
              </a:ext>
            </a:extLst>
          </p:cNvPr>
          <p:cNvSpPr>
            <a:spLocks noGrp="1"/>
          </p:cNvSpPr>
          <p:nvPr>
            <p:ph type="sldNum" sz="quarter" idx="12"/>
          </p:nvPr>
        </p:nvSpPr>
        <p:spPr/>
        <p:txBody>
          <a:bodyPr/>
          <a:lstStyle>
            <a:lvl1pPr>
              <a:defRPr/>
            </a:lvl1pPr>
          </a:lstStyle>
          <a:p>
            <a:pPr>
              <a:defRPr/>
            </a:pPr>
            <a:fld id="{4A51BCC4-AA8A-48B9-8336-D1A5A6370CC8}" type="slidenum">
              <a:rPr lang="en-GB" altLang="en-US"/>
              <a:pPr>
                <a:defRPr/>
              </a:pPr>
              <a:t>‹#›</a:t>
            </a:fld>
            <a:endParaRPr lang="en-GB" altLang="en-US"/>
          </a:p>
        </p:txBody>
      </p:sp>
    </p:spTree>
    <p:extLst>
      <p:ext uri="{BB962C8B-B14F-4D97-AF65-F5344CB8AC3E}">
        <p14:creationId xmlns:p14="http://schemas.microsoft.com/office/powerpoint/2010/main" val="931252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113E73F8-813B-4C17-BC21-981516C9D9FE}"/>
              </a:ext>
            </a:extLst>
          </p:cNvPr>
          <p:cNvSpPr>
            <a:spLocks noGrp="1"/>
          </p:cNvSpPr>
          <p:nvPr>
            <p:ph type="dt" sz="half" idx="10"/>
          </p:nvPr>
        </p:nvSpPr>
        <p:spPr/>
        <p:txBody>
          <a:bodyPr/>
          <a:lstStyle>
            <a:lvl1pPr>
              <a:defRPr/>
            </a:lvl1pPr>
          </a:lstStyle>
          <a:p>
            <a:pPr>
              <a:defRPr/>
            </a:pPr>
            <a:endParaRPr lang="en-GB" altLang="en-US"/>
          </a:p>
        </p:txBody>
      </p:sp>
      <p:sp>
        <p:nvSpPr>
          <p:cNvPr id="4" name="Footer Placeholder 4">
            <a:extLst>
              <a:ext uri="{FF2B5EF4-FFF2-40B4-BE49-F238E27FC236}">
                <a16:creationId xmlns:a16="http://schemas.microsoft.com/office/drawing/2014/main" id="{3050060C-150F-4E8E-AD33-AFA71942C2AC}"/>
              </a:ext>
            </a:extLst>
          </p:cNvPr>
          <p:cNvSpPr>
            <a:spLocks noGrp="1"/>
          </p:cNvSpPr>
          <p:nvPr>
            <p:ph type="ftr" sz="quarter" idx="11"/>
          </p:nvPr>
        </p:nvSpPr>
        <p:spPr/>
        <p:txBody>
          <a:bodyPr/>
          <a:lstStyle>
            <a:lvl1pPr>
              <a:defRPr/>
            </a:lvl1pPr>
          </a:lstStyle>
          <a:p>
            <a:pPr>
              <a:defRPr/>
            </a:pPr>
            <a:endParaRPr lang="en-GB" altLang="en-US"/>
          </a:p>
        </p:txBody>
      </p:sp>
      <p:sp>
        <p:nvSpPr>
          <p:cNvPr id="5" name="Slide Number Placeholder 5">
            <a:extLst>
              <a:ext uri="{FF2B5EF4-FFF2-40B4-BE49-F238E27FC236}">
                <a16:creationId xmlns:a16="http://schemas.microsoft.com/office/drawing/2014/main" id="{A6168D29-28FC-4FF3-B692-8EB867F9B076}"/>
              </a:ext>
            </a:extLst>
          </p:cNvPr>
          <p:cNvSpPr>
            <a:spLocks noGrp="1"/>
          </p:cNvSpPr>
          <p:nvPr>
            <p:ph type="sldNum" sz="quarter" idx="12"/>
          </p:nvPr>
        </p:nvSpPr>
        <p:spPr/>
        <p:txBody>
          <a:bodyPr/>
          <a:lstStyle>
            <a:lvl1pPr>
              <a:defRPr/>
            </a:lvl1pPr>
          </a:lstStyle>
          <a:p>
            <a:pPr>
              <a:defRPr/>
            </a:pPr>
            <a:fld id="{A3063B33-B5B5-4739-BFE4-4D05E80D0ADC}" type="slidenum">
              <a:rPr lang="en-GB" altLang="en-US"/>
              <a:pPr>
                <a:defRPr/>
              </a:pPr>
              <a:t>‹#›</a:t>
            </a:fld>
            <a:endParaRPr lang="en-GB" altLang="en-US"/>
          </a:p>
        </p:txBody>
      </p:sp>
    </p:spTree>
    <p:extLst>
      <p:ext uri="{BB962C8B-B14F-4D97-AF65-F5344CB8AC3E}">
        <p14:creationId xmlns:p14="http://schemas.microsoft.com/office/powerpoint/2010/main" val="85085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0D2E036F-D426-4B4A-8538-7330A6A9836C}"/>
              </a:ext>
            </a:extLst>
          </p:cNvPr>
          <p:cNvSpPr>
            <a:spLocks noGrp="1"/>
          </p:cNvSpPr>
          <p:nvPr>
            <p:ph type="dt" sz="half" idx="10"/>
          </p:nvPr>
        </p:nvSpPr>
        <p:spPr/>
        <p:txBody>
          <a:bodyPr/>
          <a:lstStyle>
            <a:lvl1pPr>
              <a:defRPr/>
            </a:lvl1pPr>
          </a:lstStyle>
          <a:p>
            <a:pPr>
              <a:defRPr/>
            </a:pPr>
            <a:endParaRPr lang="en-GB" altLang="en-US"/>
          </a:p>
        </p:txBody>
      </p:sp>
      <p:sp>
        <p:nvSpPr>
          <p:cNvPr id="3" name="Footer Placeholder 4">
            <a:extLst>
              <a:ext uri="{FF2B5EF4-FFF2-40B4-BE49-F238E27FC236}">
                <a16:creationId xmlns:a16="http://schemas.microsoft.com/office/drawing/2014/main" id="{2EDB46E1-E9D4-4137-9C71-CE0A8B98FFC4}"/>
              </a:ext>
            </a:extLst>
          </p:cNvPr>
          <p:cNvSpPr>
            <a:spLocks noGrp="1"/>
          </p:cNvSpPr>
          <p:nvPr>
            <p:ph type="ftr" sz="quarter" idx="11"/>
          </p:nvPr>
        </p:nvSpPr>
        <p:spPr/>
        <p:txBody>
          <a:bodyPr/>
          <a:lstStyle>
            <a:lvl1pPr>
              <a:defRPr/>
            </a:lvl1pPr>
          </a:lstStyle>
          <a:p>
            <a:pPr>
              <a:defRPr/>
            </a:pPr>
            <a:endParaRPr lang="en-GB" altLang="en-US"/>
          </a:p>
        </p:txBody>
      </p:sp>
      <p:sp>
        <p:nvSpPr>
          <p:cNvPr id="4" name="Slide Number Placeholder 5">
            <a:extLst>
              <a:ext uri="{FF2B5EF4-FFF2-40B4-BE49-F238E27FC236}">
                <a16:creationId xmlns:a16="http://schemas.microsoft.com/office/drawing/2014/main" id="{F872FE10-2650-4774-A735-820A91A79896}"/>
              </a:ext>
            </a:extLst>
          </p:cNvPr>
          <p:cNvSpPr>
            <a:spLocks noGrp="1"/>
          </p:cNvSpPr>
          <p:nvPr>
            <p:ph type="sldNum" sz="quarter" idx="12"/>
          </p:nvPr>
        </p:nvSpPr>
        <p:spPr/>
        <p:txBody>
          <a:bodyPr/>
          <a:lstStyle>
            <a:lvl1pPr>
              <a:defRPr/>
            </a:lvl1pPr>
          </a:lstStyle>
          <a:p>
            <a:pPr>
              <a:defRPr/>
            </a:pPr>
            <a:fld id="{E83477A7-2740-4052-ACCD-3AC517993BC7}" type="slidenum">
              <a:rPr lang="en-GB" altLang="en-US"/>
              <a:pPr>
                <a:defRPr/>
              </a:pPr>
              <a:t>‹#›</a:t>
            </a:fld>
            <a:endParaRPr lang="en-GB" altLang="en-US"/>
          </a:p>
        </p:txBody>
      </p:sp>
    </p:spTree>
    <p:extLst>
      <p:ext uri="{BB962C8B-B14F-4D97-AF65-F5344CB8AC3E}">
        <p14:creationId xmlns:p14="http://schemas.microsoft.com/office/powerpoint/2010/main" val="57471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92726C02-32E5-42FF-9691-3FE348DD4EB3}"/>
              </a:ext>
            </a:extLst>
          </p:cNvPr>
          <p:cNvSpPr>
            <a:spLocks noGrp="1"/>
          </p:cNvSpPr>
          <p:nvPr>
            <p:ph type="dt" sz="half" idx="10"/>
          </p:nvPr>
        </p:nvSpPr>
        <p:spPr/>
        <p:txBody>
          <a:bodyPr/>
          <a:lstStyle>
            <a:lvl1pPr>
              <a:defRPr/>
            </a:lvl1pPr>
          </a:lstStyle>
          <a:p>
            <a:pPr>
              <a:defRPr/>
            </a:pPr>
            <a:endParaRPr lang="en-GB" altLang="en-US"/>
          </a:p>
        </p:txBody>
      </p:sp>
      <p:sp>
        <p:nvSpPr>
          <p:cNvPr id="6" name="Footer Placeholder 4">
            <a:extLst>
              <a:ext uri="{FF2B5EF4-FFF2-40B4-BE49-F238E27FC236}">
                <a16:creationId xmlns:a16="http://schemas.microsoft.com/office/drawing/2014/main" id="{01B808C0-B76C-486F-A467-02507ED99238}"/>
              </a:ext>
            </a:extLst>
          </p:cNvPr>
          <p:cNvSpPr>
            <a:spLocks noGrp="1"/>
          </p:cNvSpPr>
          <p:nvPr>
            <p:ph type="ftr" sz="quarter" idx="11"/>
          </p:nvPr>
        </p:nvSpPr>
        <p:spPr/>
        <p:txBody>
          <a:bodyPr/>
          <a:lstStyle>
            <a:lvl1pPr>
              <a:defRPr/>
            </a:lvl1pPr>
          </a:lstStyle>
          <a:p>
            <a:pPr>
              <a:defRPr/>
            </a:pPr>
            <a:endParaRPr lang="en-GB" altLang="en-US"/>
          </a:p>
        </p:txBody>
      </p:sp>
      <p:sp>
        <p:nvSpPr>
          <p:cNvPr id="7" name="Slide Number Placeholder 5">
            <a:extLst>
              <a:ext uri="{FF2B5EF4-FFF2-40B4-BE49-F238E27FC236}">
                <a16:creationId xmlns:a16="http://schemas.microsoft.com/office/drawing/2014/main" id="{93B4540B-C437-44E2-B10E-A39DCE509176}"/>
              </a:ext>
            </a:extLst>
          </p:cNvPr>
          <p:cNvSpPr>
            <a:spLocks noGrp="1"/>
          </p:cNvSpPr>
          <p:nvPr>
            <p:ph type="sldNum" sz="quarter" idx="12"/>
          </p:nvPr>
        </p:nvSpPr>
        <p:spPr/>
        <p:txBody>
          <a:bodyPr/>
          <a:lstStyle>
            <a:lvl1pPr>
              <a:defRPr/>
            </a:lvl1pPr>
          </a:lstStyle>
          <a:p>
            <a:pPr>
              <a:defRPr/>
            </a:pPr>
            <a:fld id="{618D87D5-2AD4-4F18-BD32-CF98C1ED22F7}" type="slidenum">
              <a:rPr lang="en-GB" altLang="en-US"/>
              <a:pPr>
                <a:defRPr/>
              </a:pPr>
              <a:t>‹#›</a:t>
            </a:fld>
            <a:endParaRPr lang="en-GB" altLang="en-US"/>
          </a:p>
        </p:txBody>
      </p:sp>
    </p:spTree>
    <p:extLst>
      <p:ext uri="{BB962C8B-B14F-4D97-AF65-F5344CB8AC3E}">
        <p14:creationId xmlns:p14="http://schemas.microsoft.com/office/powerpoint/2010/main" val="196951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5" name="Group 10">
            <a:extLst>
              <a:ext uri="{FF2B5EF4-FFF2-40B4-BE49-F238E27FC236}">
                <a16:creationId xmlns:a16="http://schemas.microsoft.com/office/drawing/2014/main" id="{CC0AEF9F-09F7-4BFA-A9EF-0CB4690B8F8B}"/>
              </a:ext>
            </a:extLst>
          </p:cNvPr>
          <p:cNvGrpSpPr>
            <a:grpSpLocks/>
          </p:cNvGrpSpPr>
          <p:nvPr/>
        </p:nvGrpSpPr>
        <p:grpSpPr bwMode="auto">
          <a:xfrm>
            <a:off x="7477125" y="482600"/>
            <a:ext cx="4075113" cy="5148263"/>
            <a:chOff x="7477387" y="482170"/>
            <a:chExt cx="4074533" cy="5149101"/>
          </a:xfrm>
        </p:grpSpPr>
        <p:sp>
          <p:nvSpPr>
            <p:cNvPr id="6" name="Rectangle 5">
              <a:extLst>
                <a:ext uri="{FF2B5EF4-FFF2-40B4-BE49-F238E27FC236}">
                  <a16:creationId xmlns:a16="http://schemas.microsoft.com/office/drawing/2014/main" id="{20DEC10D-7F71-4B31-AD3B-B81140E536E4}"/>
                </a:ext>
              </a:extLst>
            </p:cNvPr>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7" name="Rectangle 6">
              <a:extLst>
                <a:ext uri="{FF2B5EF4-FFF2-40B4-BE49-F238E27FC236}">
                  <a16:creationId xmlns:a16="http://schemas.microsoft.com/office/drawing/2014/main" id="{18080715-AF3E-44A4-94C2-D45E88666A2A}"/>
                </a:ext>
              </a:extLst>
            </p:cNvPr>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rtlCol="0">
            <a:normAutofit/>
          </a:bodyPr>
          <a:lstStyle>
            <a:lvl1pPr>
              <a:defRPr lang="en-US" sz="3200" dirty="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4">
            <a:extLst>
              <a:ext uri="{FF2B5EF4-FFF2-40B4-BE49-F238E27FC236}">
                <a16:creationId xmlns:a16="http://schemas.microsoft.com/office/drawing/2014/main" id="{692105C5-C76C-4FB5-833A-E70EE690281A}"/>
              </a:ext>
            </a:extLst>
          </p:cNvPr>
          <p:cNvSpPr>
            <a:spLocks noGrp="1"/>
          </p:cNvSpPr>
          <p:nvPr>
            <p:ph type="dt" sz="half" idx="10"/>
          </p:nvPr>
        </p:nvSpPr>
        <p:spPr>
          <a:xfrm>
            <a:off x="1447800" y="5470525"/>
            <a:ext cx="5527675" cy="319088"/>
          </a:xfrm>
        </p:spPr>
        <p:txBody>
          <a:bodyPr/>
          <a:lstStyle>
            <a:lvl1pPr algn="l">
              <a:defRPr/>
            </a:lvl1pPr>
          </a:lstStyle>
          <a:p>
            <a:pPr>
              <a:defRPr/>
            </a:pPr>
            <a:endParaRPr lang="en-GB" altLang="en-US"/>
          </a:p>
        </p:txBody>
      </p:sp>
      <p:sp>
        <p:nvSpPr>
          <p:cNvPr id="9" name="Footer Placeholder 5">
            <a:extLst>
              <a:ext uri="{FF2B5EF4-FFF2-40B4-BE49-F238E27FC236}">
                <a16:creationId xmlns:a16="http://schemas.microsoft.com/office/drawing/2014/main" id="{A28FECEE-79F2-46A2-955E-81514BAD4E75}"/>
              </a:ext>
            </a:extLst>
          </p:cNvPr>
          <p:cNvSpPr>
            <a:spLocks noGrp="1"/>
          </p:cNvSpPr>
          <p:nvPr>
            <p:ph type="ftr" sz="quarter" idx="11"/>
          </p:nvPr>
        </p:nvSpPr>
        <p:spPr>
          <a:xfrm>
            <a:off x="1447800" y="319088"/>
            <a:ext cx="5540375" cy="320675"/>
          </a:xfrm>
        </p:spPr>
        <p:txBody>
          <a:bodyPr/>
          <a:lstStyle>
            <a:lvl1pPr>
              <a:defRPr/>
            </a:lvl1pPr>
          </a:lstStyle>
          <a:p>
            <a:pPr>
              <a:defRPr/>
            </a:pPr>
            <a:endParaRPr lang="en-GB" altLang="en-US"/>
          </a:p>
        </p:txBody>
      </p:sp>
      <p:sp>
        <p:nvSpPr>
          <p:cNvPr id="10" name="Slide Number Placeholder 6">
            <a:extLst>
              <a:ext uri="{FF2B5EF4-FFF2-40B4-BE49-F238E27FC236}">
                <a16:creationId xmlns:a16="http://schemas.microsoft.com/office/drawing/2014/main" id="{3784A660-0BC6-44F1-8E24-2D4A5017982C}"/>
              </a:ext>
            </a:extLst>
          </p:cNvPr>
          <p:cNvSpPr>
            <a:spLocks noGrp="1"/>
          </p:cNvSpPr>
          <p:nvPr>
            <p:ph type="sldNum" sz="quarter" idx="12"/>
          </p:nvPr>
        </p:nvSpPr>
        <p:spPr/>
        <p:txBody>
          <a:bodyPr/>
          <a:lstStyle>
            <a:lvl1pPr>
              <a:defRPr/>
            </a:lvl1pPr>
          </a:lstStyle>
          <a:p>
            <a:pPr>
              <a:defRPr/>
            </a:pPr>
            <a:fld id="{BB6B1712-DD03-487C-9655-B7B69E969353}" type="slidenum">
              <a:rPr lang="en-GB" altLang="en-US"/>
              <a:pPr>
                <a:defRPr/>
              </a:pPr>
              <a:t>‹#›</a:t>
            </a:fld>
            <a:endParaRPr lang="en-GB" altLang="en-US"/>
          </a:p>
        </p:txBody>
      </p:sp>
    </p:spTree>
    <p:extLst>
      <p:ext uri="{BB962C8B-B14F-4D97-AF65-F5344CB8AC3E}">
        <p14:creationId xmlns:p14="http://schemas.microsoft.com/office/powerpoint/2010/main" val="973840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theme" Target="../theme/theme2.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3E359F-360C-4E67-91C5-08EE75462733}"/>
              </a:ext>
            </a:extLst>
          </p:cNvPr>
          <p:cNvSpPr>
            <a:spLocks noGrp="1"/>
          </p:cNvSpPr>
          <p:nvPr>
            <p:ph type="title"/>
          </p:nvPr>
        </p:nvSpPr>
        <p:spPr>
          <a:xfrm>
            <a:off x="1450975" y="804863"/>
            <a:ext cx="9291638" cy="104933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1027" name="Text Placeholder 2">
            <a:extLst>
              <a:ext uri="{FF2B5EF4-FFF2-40B4-BE49-F238E27FC236}">
                <a16:creationId xmlns:a16="http://schemas.microsoft.com/office/drawing/2014/main" id="{3143CE15-D6E7-457B-BB69-3D2B6051C01A}"/>
              </a:ext>
            </a:extLst>
          </p:cNvPr>
          <p:cNvSpPr>
            <a:spLocks noGrp="1" noChangeArrowheads="1"/>
          </p:cNvSpPr>
          <p:nvPr>
            <p:ph type="body" idx="1"/>
          </p:nvPr>
        </p:nvSpPr>
        <p:spPr bwMode="auto">
          <a:xfrm>
            <a:off x="1450975" y="2016125"/>
            <a:ext cx="9291638" cy="3449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E64B7F72-AC4C-474F-B556-E0202305C6E9}"/>
              </a:ext>
            </a:extLst>
          </p:cNvPr>
          <p:cNvSpPr>
            <a:spLocks noGrp="1"/>
          </p:cNvSpPr>
          <p:nvPr>
            <p:ph type="dt" sz="half" idx="2"/>
          </p:nvPr>
        </p:nvSpPr>
        <p:spPr>
          <a:xfrm>
            <a:off x="7242175" y="330200"/>
            <a:ext cx="3500438" cy="309563"/>
          </a:xfrm>
          <a:prstGeom prst="rect">
            <a:avLst/>
          </a:prstGeom>
        </p:spPr>
        <p:txBody>
          <a:bodyPr vert="horz" lIns="91440" tIns="45720" rIns="91440" bIns="45720" rtlCol="0" anchor="ctr"/>
          <a:lstStyle>
            <a:lvl1pPr algn="r" eaLnBrk="1" fontAlgn="auto" hangingPunct="1">
              <a:spcBef>
                <a:spcPts val="0"/>
              </a:spcBef>
              <a:spcAft>
                <a:spcPts val="0"/>
              </a:spcAft>
              <a:defRPr sz="1000">
                <a:solidFill>
                  <a:schemeClr val="tx1">
                    <a:tint val="75000"/>
                  </a:schemeClr>
                </a:solidFill>
                <a:latin typeface="+mn-lt"/>
              </a:defRPr>
            </a:lvl1pPr>
          </a:lstStyle>
          <a:p>
            <a:pPr>
              <a:defRPr/>
            </a:pPr>
            <a:endParaRPr lang="en-GB" altLang="en-US"/>
          </a:p>
        </p:txBody>
      </p:sp>
      <p:sp>
        <p:nvSpPr>
          <p:cNvPr id="5" name="Footer Placeholder 4">
            <a:extLst>
              <a:ext uri="{FF2B5EF4-FFF2-40B4-BE49-F238E27FC236}">
                <a16:creationId xmlns:a16="http://schemas.microsoft.com/office/drawing/2014/main" id="{873EE739-8752-485B-BFCA-F1D1F5FAFC18}"/>
              </a:ext>
            </a:extLst>
          </p:cNvPr>
          <p:cNvSpPr>
            <a:spLocks noGrp="1"/>
          </p:cNvSpPr>
          <p:nvPr>
            <p:ph type="ftr" sz="quarter" idx="3"/>
          </p:nvPr>
        </p:nvSpPr>
        <p:spPr>
          <a:xfrm>
            <a:off x="1450975" y="328613"/>
            <a:ext cx="5627688" cy="309562"/>
          </a:xfrm>
          <a:prstGeom prst="rect">
            <a:avLst/>
          </a:prstGeom>
        </p:spPr>
        <p:txBody>
          <a:bodyPr vert="horz" lIns="91440" tIns="45720" rIns="91440" bIns="45720" rtlCol="0" anchor="ctr"/>
          <a:lstStyle>
            <a:lvl1pPr algn="l" eaLnBrk="1" fontAlgn="auto" hangingPunct="1">
              <a:spcBef>
                <a:spcPts val="0"/>
              </a:spcBef>
              <a:spcAft>
                <a:spcPts val="0"/>
              </a:spcAft>
              <a:defRPr sz="1000">
                <a:solidFill>
                  <a:schemeClr val="tx1">
                    <a:tint val="75000"/>
                  </a:schemeClr>
                </a:solidFill>
                <a:latin typeface="+mn-lt"/>
              </a:defRPr>
            </a:lvl1pPr>
          </a:lstStyle>
          <a:p>
            <a:pPr>
              <a:defRPr/>
            </a:pPr>
            <a:endParaRPr lang="en-GB" altLang="en-US"/>
          </a:p>
        </p:txBody>
      </p:sp>
      <p:sp>
        <p:nvSpPr>
          <p:cNvPr id="6" name="Slide Number Placeholder 5">
            <a:extLst>
              <a:ext uri="{FF2B5EF4-FFF2-40B4-BE49-F238E27FC236}">
                <a16:creationId xmlns:a16="http://schemas.microsoft.com/office/drawing/2014/main" id="{D023B8E4-9FF2-435C-A5E1-B863A1B291B9}"/>
              </a:ext>
            </a:extLst>
          </p:cNvPr>
          <p:cNvSpPr>
            <a:spLocks noGrp="1"/>
          </p:cNvSpPr>
          <p:nvPr>
            <p:ph type="sldNum" sz="quarter" idx="4"/>
          </p:nvPr>
        </p:nvSpPr>
        <p:spPr>
          <a:xfrm>
            <a:off x="479425" y="798513"/>
            <a:ext cx="811213" cy="504825"/>
          </a:xfrm>
          <a:prstGeom prst="rect">
            <a:avLst/>
          </a:prstGeom>
        </p:spPr>
        <p:txBody>
          <a:bodyPr vert="horz" lIns="91440" tIns="45720" rIns="91440" bIns="45720" rtlCol="0" anchor="t"/>
          <a:lstStyle>
            <a:lvl1pPr algn="r" eaLnBrk="1" fontAlgn="auto" hangingPunct="1">
              <a:spcBef>
                <a:spcPts val="0"/>
              </a:spcBef>
              <a:spcAft>
                <a:spcPts val="0"/>
              </a:spcAft>
              <a:defRPr sz="2800">
                <a:solidFill>
                  <a:schemeClr val="accent1"/>
                </a:solidFill>
                <a:latin typeface="+mn-lt"/>
              </a:defRPr>
            </a:lvl1pPr>
          </a:lstStyle>
          <a:p>
            <a:pPr>
              <a:defRPr/>
            </a:pPr>
            <a:fld id="{B96D6620-9A4F-40FD-81AB-133A54107345}" type="slidenum">
              <a:rPr lang="en-GB" altLang="en-US"/>
              <a:pPr>
                <a:defRPr/>
              </a:pPr>
              <a:t>‹#›</a:t>
            </a:fld>
            <a:endParaRPr lang="en-GB" altLang="en-US"/>
          </a:p>
        </p:txBody>
      </p:sp>
      <p:sp>
        <p:nvSpPr>
          <p:cNvPr id="9" name="Rectangle 8">
            <a:extLst>
              <a:ext uri="{FF2B5EF4-FFF2-40B4-BE49-F238E27FC236}">
                <a16:creationId xmlns:a16="http://schemas.microsoft.com/office/drawing/2014/main" id="{11E3DFE7-1C7F-423F-8022-D321038AAC7D}"/>
              </a:ext>
            </a:extLst>
          </p:cNvPr>
          <p:cNvSpPr/>
          <p:nvPr/>
        </p:nvSpPr>
        <p:spPr>
          <a:xfrm>
            <a:off x="0" y="3622675"/>
            <a:ext cx="12192000" cy="2505075"/>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32" name="Picture 9">
            <a:extLst>
              <a:ext uri="{FF2B5EF4-FFF2-40B4-BE49-F238E27FC236}">
                <a16:creationId xmlns:a16="http://schemas.microsoft.com/office/drawing/2014/main" id="{AAF6BF50-ADDB-433B-A51C-39BD393BB974}"/>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t="1538" b="-1538"/>
          <a:stretch>
            <a:fillRect/>
          </a:stretch>
        </p:blipFill>
        <p:spPr bwMode="auto">
          <a:xfrm>
            <a:off x="0" y="6129338"/>
            <a:ext cx="12192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Straight Connector 11">
            <a:extLst>
              <a:ext uri="{FF2B5EF4-FFF2-40B4-BE49-F238E27FC236}">
                <a16:creationId xmlns:a16="http://schemas.microsoft.com/office/drawing/2014/main" id="{47F098E7-3DC4-47F7-81CD-86234A2FA44D}"/>
              </a:ext>
            </a:extLst>
          </p:cNvPr>
          <p:cNvCxnSpPr/>
          <p:nvPr/>
        </p:nvCxnSpPr>
        <p:spPr>
          <a:xfrm>
            <a:off x="0" y="613886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5481840"/>
      </p:ext>
    </p:extLst>
  </p:cSld>
  <p:clrMap bg1="dk1" tx1="lt1" bg2="dk2"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 id="2147483679" r:id="rId13"/>
  </p:sldLayoutIdLst>
  <p:hf hdr="0" ftr="0" dt="0"/>
  <p:txStyles>
    <p:titleStyle>
      <a:lvl1pPr algn="ctr" rtl="0" eaLnBrk="0" fontAlgn="base" hangingPunct="0">
        <a:lnSpc>
          <a:spcPct val="90000"/>
        </a:lnSpc>
        <a:spcBef>
          <a:spcPct val="0"/>
        </a:spcBef>
        <a:spcAft>
          <a:spcPct val="0"/>
        </a:spcAft>
        <a:defRPr sz="3200" kern="1200" cap="all">
          <a:solidFill>
            <a:schemeClr val="accent1"/>
          </a:solidFill>
          <a:latin typeface="+mj-lt"/>
          <a:ea typeface="+mj-ea"/>
          <a:cs typeface="+mj-cs"/>
        </a:defRPr>
      </a:lvl1pPr>
      <a:lvl2pPr algn="ctr" rtl="0" eaLnBrk="0" fontAlgn="base" hangingPunct="0">
        <a:lnSpc>
          <a:spcPct val="90000"/>
        </a:lnSpc>
        <a:spcBef>
          <a:spcPct val="0"/>
        </a:spcBef>
        <a:spcAft>
          <a:spcPct val="0"/>
        </a:spcAft>
        <a:defRPr sz="3200">
          <a:solidFill>
            <a:schemeClr val="accent1"/>
          </a:solidFill>
          <a:latin typeface="Rockwell" panose="02060603020205020403" pitchFamily="18" charset="0"/>
        </a:defRPr>
      </a:lvl2pPr>
      <a:lvl3pPr algn="ctr" rtl="0" eaLnBrk="0" fontAlgn="base" hangingPunct="0">
        <a:lnSpc>
          <a:spcPct val="90000"/>
        </a:lnSpc>
        <a:spcBef>
          <a:spcPct val="0"/>
        </a:spcBef>
        <a:spcAft>
          <a:spcPct val="0"/>
        </a:spcAft>
        <a:defRPr sz="3200">
          <a:solidFill>
            <a:schemeClr val="accent1"/>
          </a:solidFill>
          <a:latin typeface="Rockwell" panose="02060603020205020403" pitchFamily="18" charset="0"/>
        </a:defRPr>
      </a:lvl3pPr>
      <a:lvl4pPr algn="ctr" rtl="0" eaLnBrk="0" fontAlgn="base" hangingPunct="0">
        <a:lnSpc>
          <a:spcPct val="90000"/>
        </a:lnSpc>
        <a:spcBef>
          <a:spcPct val="0"/>
        </a:spcBef>
        <a:spcAft>
          <a:spcPct val="0"/>
        </a:spcAft>
        <a:defRPr sz="3200">
          <a:solidFill>
            <a:schemeClr val="accent1"/>
          </a:solidFill>
          <a:latin typeface="Rockwell" panose="02060603020205020403" pitchFamily="18" charset="0"/>
        </a:defRPr>
      </a:lvl4pPr>
      <a:lvl5pPr algn="ctr" rtl="0" eaLnBrk="0" fontAlgn="base" hangingPunct="0">
        <a:lnSpc>
          <a:spcPct val="90000"/>
        </a:lnSpc>
        <a:spcBef>
          <a:spcPct val="0"/>
        </a:spcBef>
        <a:spcAft>
          <a:spcPct val="0"/>
        </a:spcAft>
        <a:defRPr sz="3200">
          <a:solidFill>
            <a:schemeClr val="accent1"/>
          </a:solidFill>
          <a:latin typeface="Rockwell" panose="02060603020205020403" pitchFamily="18" charset="0"/>
        </a:defRPr>
      </a:lvl5pPr>
      <a:lvl6pPr marL="457200" algn="ctr" rtl="0" fontAlgn="base">
        <a:lnSpc>
          <a:spcPct val="90000"/>
        </a:lnSpc>
        <a:spcBef>
          <a:spcPct val="0"/>
        </a:spcBef>
        <a:spcAft>
          <a:spcPct val="0"/>
        </a:spcAft>
        <a:defRPr sz="3200">
          <a:solidFill>
            <a:schemeClr val="accent1"/>
          </a:solidFill>
          <a:latin typeface="Rockwell" panose="02060603020205020403" pitchFamily="18" charset="0"/>
        </a:defRPr>
      </a:lvl6pPr>
      <a:lvl7pPr marL="914400" algn="ctr" rtl="0" fontAlgn="base">
        <a:lnSpc>
          <a:spcPct val="90000"/>
        </a:lnSpc>
        <a:spcBef>
          <a:spcPct val="0"/>
        </a:spcBef>
        <a:spcAft>
          <a:spcPct val="0"/>
        </a:spcAft>
        <a:defRPr sz="3200">
          <a:solidFill>
            <a:schemeClr val="accent1"/>
          </a:solidFill>
          <a:latin typeface="Rockwell" panose="02060603020205020403" pitchFamily="18" charset="0"/>
        </a:defRPr>
      </a:lvl7pPr>
      <a:lvl8pPr marL="1371600" algn="ctr" rtl="0" fontAlgn="base">
        <a:lnSpc>
          <a:spcPct val="90000"/>
        </a:lnSpc>
        <a:spcBef>
          <a:spcPct val="0"/>
        </a:spcBef>
        <a:spcAft>
          <a:spcPct val="0"/>
        </a:spcAft>
        <a:defRPr sz="3200">
          <a:solidFill>
            <a:schemeClr val="accent1"/>
          </a:solidFill>
          <a:latin typeface="Rockwell" panose="02060603020205020403" pitchFamily="18" charset="0"/>
        </a:defRPr>
      </a:lvl8pPr>
      <a:lvl9pPr marL="1828800" algn="ctr" rtl="0" fontAlgn="base">
        <a:lnSpc>
          <a:spcPct val="90000"/>
        </a:lnSpc>
        <a:spcBef>
          <a:spcPct val="0"/>
        </a:spcBef>
        <a:spcAft>
          <a:spcPct val="0"/>
        </a:spcAft>
        <a:defRPr sz="3200">
          <a:solidFill>
            <a:schemeClr val="accent1"/>
          </a:solidFill>
          <a:latin typeface="Rockwell" panose="02060603020205020403" pitchFamily="18" charset="0"/>
        </a:defRPr>
      </a:lvl9pPr>
    </p:titleStyle>
    <p:bodyStyle>
      <a:lvl1pPr marL="228600" indent="-228600" algn="l" rtl="0" eaLnBrk="0" fontAlgn="base" hangingPunct="0">
        <a:lnSpc>
          <a:spcPct val="120000"/>
        </a:lnSpc>
        <a:spcBef>
          <a:spcPts val="1000"/>
        </a:spcBef>
        <a:spcAft>
          <a:spcPct val="0"/>
        </a:spcAft>
        <a:buClr>
          <a:schemeClr val="accent1"/>
        </a:buClr>
        <a:buSzPct val="100000"/>
        <a:buFont typeface="Arial" panose="020B0604020202020204" pitchFamily="34" charset="0"/>
        <a:buChar char="•"/>
        <a:defRPr sz="2000" kern="1200">
          <a:solidFill>
            <a:schemeClr val="tx1"/>
          </a:solidFill>
          <a:latin typeface="+mn-lt"/>
          <a:ea typeface="+mn-ea"/>
          <a:cs typeface="+mn-cs"/>
        </a:defRPr>
      </a:lvl1pPr>
      <a:lvl2pPr marL="6858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600" kern="1200">
          <a:solidFill>
            <a:schemeClr val="tx1"/>
          </a:solidFill>
          <a:latin typeface="+mn-lt"/>
          <a:ea typeface="+mn-ea"/>
          <a:cs typeface="+mn-cs"/>
        </a:defRPr>
      </a:lvl3pPr>
      <a:lvl4pPr marL="16002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400" kern="1200">
          <a:solidFill>
            <a:schemeClr val="tx1"/>
          </a:solidFill>
          <a:latin typeface="+mn-lt"/>
          <a:ea typeface="+mn-ea"/>
          <a:cs typeface="+mn-cs"/>
        </a:defRPr>
      </a:lvl4pPr>
      <a:lvl5pPr marL="2057400" indent="-228600" algn="l" rtl="0" eaLnBrk="0" fontAlgn="base" hangingPunct="0">
        <a:lnSpc>
          <a:spcPct val="120000"/>
        </a:lnSpc>
        <a:spcBef>
          <a:spcPts val="500"/>
        </a:spcBef>
        <a:spcAft>
          <a:spcPct val="0"/>
        </a:spcAft>
        <a:buClr>
          <a:schemeClr val="accent1"/>
        </a:buClr>
        <a:buSzPct val="100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900">
                <a:solidFill>
                  <a:srgbClr val="FFFFFF"/>
                </a:solidFill>
              </a:defRPr>
            </a:lvl1pPr>
          </a:lstStyle>
          <a:p>
            <a:fld id="{62D6E202-B606-4609-B914-27C9371A1F6D}" type="datetime1">
              <a:rPr lang="en-US" smtClean="0"/>
              <a:t>12/9/2021</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9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2104932"/>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hf sldNum="0" hdr="0" ftr="0" dt="0"/>
  <p:txStyles>
    <p:titleStyle>
      <a:lvl1pPr algn="l" defTabSz="914400" rtl="0" eaLnBrk="1" latinLnBrk="0" hangingPunct="1">
        <a:lnSpc>
          <a:spcPct val="90000"/>
        </a:lnSpc>
        <a:spcBef>
          <a:spcPct val="0"/>
        </a:spcBef>
        <a:buNone/>
        <a:defRPr sz="46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A80B197-C6A6-4CB7-80D0-830A6E1ADC1C}"/>
              </a:ext>
            </a:extLst>
          </p:cNvPr>
          <p:cNvSpPr>
            <a:spLocks noGrp="1"/>
          </p:cNvSpPr>
          <p:nvPr>
            <p:ph type="title"/>
          </p:nvPr>
        </p:nvSpPr>
        <p:spPr>
          <a:xfrm>
            <a:off x="329683" y="301212"/>
            <a:ext cx="10221444" cy="924834"/>
          </a:xfrm>
        </p:spPr>
        <p:txBody>
          <a:bodyPr vert="horz" lIns="91440" tIns="45720" rIns="91440" bIns="45720" rtlCol="0" anchor="ctr">
            <a:normAutofit/>
          </a:bodyPr>
          <a:lstStyle/>
          <a:p>
            <a:pPr algn="l" eaLnBrk="1" hangingPunct="1"/>
            <a:r>
              <a:rPr lang="ro-RO" sz="2400" dirty="0">
                <a:solidFill>
                  <a:srgbClr val="FFFF00"/>
                </a:solidFill>
              </a:rPr>
              <a:t> </a:t>
            </a:r>
            <a:r>
              <a:rPr lang="ro-RO" sz="2400" dirty="0">
                <a:solidFill>
                  <a:srgbClr val="00B050"/>
                </a:solidFill>
              </a:rPr>
              <a:t>First name</a:t>
            </a:r>
            <a:r>
              <a:rPr lang="en-US" sz="2400" dirty="0">
                <a:solidFill>
                  <a:srgbClr val="00B050"/>
                </a:solidFill>
              </a:rPr>
              <a:t>: 	</a:t>
            </a:r>
            <a:r>
              <a:rPr lang="en-US" sz="2400" dirty="0">
                <a:solidFill>
                  <a:srgbClr val="FFFF00"/>
                </a:solidFill>
              </a:rPr>
              <a:t>Peter</a:t>
            </a:r>
            <a:r>
              <a:rPr lang="en-US" sz="2400" dirty="0">
                <a:solidFill>
                  <a:srgbClr val="00B050"/>
                </a:solidFill>
              </a:rPr>
              <a:t>	</a:t>
            </a:r>
            <a:r>
              <a:rPr lang="ro-RO" sz="2400" dirty="0">
                <a:solidFill>
                  <a:srgbClr val="00B050"/>
                </a:solidFill>
              </a:rPr>
              <a:t>family name:</a:t>
            </a:r>
            <a:r>
              <a:rPr lang="ro-RO" sz="2400" dirty="0">
                <a:solidFill>
                  <a:srgbClr val="FFFF00"/>
                </a:solidFill>
              </a:rPr>
              <a:t> </a:t>
            </a:r>
            <a:r>
              <a:rPr lang="en-US" sz="2400" dirty="0">
                <a:solidFill>
                  <a:srgbClr val="FFFF00"/>
                </a:solidFill>
              </a:rPr>
              <a:t>	Arthur</a:t>
            </a:r>
          </a:p>
        </p:txBody>
      </p:sp>
      <p:sp>
        <p:nvSpPr>
          <p:cNvPr id="4" name="Slide Number Placeholder 3">
            <a:extLst>
              <a:ext uri="{FF2B5EF4-FFF2-40B4-BE49-F238E27FC236}">
                <a16:creationId xmlns:a16="http://schemas.microsoft.com/office/drawing/2014/main" id="{8FD9DDA4-58FF-4B1F-B6A4-AC34BC307B9E}"/>
              </a:ext>
            </a:extLst>
          </p:cNvPr>
          <p:cNvSpPr>
            <a:spLocks noGrp="1"/>
          </p:cNvSpPr>
          <p:nvPr>
            <p:ph type="sldNum" sz="quarter" idx="12"/>
          </p:nvPr>
        </p:nvSpPr>
        <p:spPr>
          <a:xfrm>
            <a:off x="11203698" y="322807"/>
            <a:ext cx="811019" cy="503579"/>
          </a:xfrm>
        </p:spPr>
        <p:txBody>
          <a:bodyPr vert="horz" lIns="91440" tIns="45720" rIns="91440" bIns="45720" rtlCol="0" anchor="t">
            <a:normAutofit/>
          </a:bodyPr>
          <a:lstStyle/>
          <a:p>
            <a:pPr marL="0" marR="0" lvl="0" indent="0" algn="l" defTabSz="457200" rtl="0" eaLnBrk="1" fontAlgn="auto" latinLnBrk="0" hangingPunct="1">
              <a:lnSpc>
                <a:spcPct val="90000"/>
              </a:lnSpc>
              <a:spcBef>
                <a:spcPts val="0"/>
              </a:spcBef>
              <a:spcAft>
                <a:spcPts val="600"/>
              </a:spcAft>
              <a:buClrTx/>
              <a:buSzTx/>
              <a:buFontTx/>
              <a:buNone/>
              <a:tabLst/>
              <a:defRPr/>
            </a:pPr>
            <a:fld id="{56EFF4D2-1A31-4DCB-8DB2-D5CCB2AEBCEF}" type="slidenum">
              <a:rPr kumimoji="0" lang="en-US" altLang="en-US" sz="2800" b="0" i="0" u="none" strike="noStrike" kern="1200" cap="none" spc="0" normalizeH="0" baseline="0" noProof="0" smtClean="0">
                <a:ln>
                  <a:noFill/>
                </a:ln>
                <a:solidFill>
                  <a:srgbClr val="FB8C29"/>
                </a:solidFill>
                <a:effectLst/>
                <a:uLnTx/>
                <a:uFillTx/>
                <a:latin typeface="Rockwell" panose="02060603020205020403"/>
                <a:ea typeface="+mn-ea"/>
                <a:cs typeface="+mn-cs"/>
              </a:rPr>
              <a:pPr marL="0" marR="0" lvl="0" indent="0" algn="l" defTabSz="457200" rtl="0" eaLnBrk="1" fontAlgn="auto" latinLnBrk="0" hangingPunct="1">
                <a:lnSpc>
                  <a:spcPct val="90000"/>
                </a:lnSpc>
                <a:spcBef>
                  <a:spcPts val="0"/>
                </a:spcBef>
                <a:spcAft>
                  <a:spcPts val="600"/>
                </a:spcAft>
                <a:buClrTx/>
                <a:buSzTx/>
                <a:buFontTx/>
                <a:buNone/>
                <a:tabLst/>
                <a:defRPr/>
              </a:pPr>
              <a:t>1</a:t>
            </a:fld>
            <a:endParaRPr kumimoji="0" lang="en-US" altLang="en-US" sz="2800" b="0" i="0" u="none" strike="noStrike" kern="1200" cap="none" spc="0" normalizeH="0" baseline="0" noProof="0" dirty="0">
              <a:ln>
                <a:noFill/>
              </a:ln>
              <a:solidFill>
                <a:srgbClr val="FB8C29"/>
              </a:solidFill>
              <a:effectLst/>
              <a:uLnTx/>
              <a:uFillTx/>
              <a:latin typeface="Rockwell" panose="02060603020205020403"/>
              <a:ea typeface="+mn-ea"/>
              <a:cs typeface="+mn-cs"/>
            </a:endParaRPr>
          </a:p>
        </p:txBody>
      </p:sp>
      <p:sp>
        <p:nvSpPr>
          <p:cNvPr id="28" name="Content Placeholder 6">
            <a:extLst>
              <a:ext uri="{FF2B5EF4-FFF2-40B4-BE49-F238E27FC236}">
                <a16:creationId xmlns:a16="http://schemas.microsoft.com/office/drawing/2014/main" id="{905BDF79-CA29-4DA4-AB70-56FB1A68946D}"/>
              </a:ext>
            </a:extLst>
          </p:cNvPr>
          <p:cNvSpPr>
            <a:spLocks noGrp="1"/>
          </p:cNvSpPr>
          <p:nvPr>
            <p:ph sz="half" idx="2"/>
          </p:nvPr>
        </p:nvSpPr>
        <p:spPr>
          <a:xfrm>
            <a:off x="5234596" y="1937559"/>
            <a:ext cx="6901459" cy="4044787"/>
          </a:xfrm>
          <a:solidFill>
            <a:schemeClr val="accent4">
              <a:lumMod val="20000"/>
              <a:lumOff val="80000"/>
            </a:schemeClr>
          </a:solidFill>
        </p:spPr>
        <p:txBody>
          <a:bodyPr vert="horz" lIns="91440" tIns="45720" rIns="91440" bIns="45720" rtlCol="0" anchor="t">
            <a:normAutofit/>
          </a:bodyPr>
          <a:lstStyle/>
          <a:p>
            <a:pPr marL="0" indent="0" eaLnBrk="1" hangingPunct="1">
              <a:lnSpc>
                <a:spcPct val="100000"/>
              </a:lnSpc>
              <a:spcBef>
                <a:spcPts val="0"/>
              </a:spcBef>
              <a:buNone/>
            </a:pPr>
            <a:r>
              <a:rPr lang="en-US" sz="1600" dirty="0">
                <a:solidFill>
                  <a:schemeClr val="bg1"/>
                </a:solidFill>
              </a:rPr>
              <a:t>Experience &amp; Background information</a:t>
            </a:r>
          </a:p>
          <a:p>
            <a:pPr eaLnBrk="1" hangingPunct="1">
              <a:lnSpc>
                <a:spcPct val="100000"/>
              </a:lnSpc>
              <a:spcBef>
                <a:spcPts val="0"/>
              </a:spcBef>
              <a:buFont typeface="Wingdings" panose="05000000000000000000" pitchFamily="2" charset="2"/>
              <a:buChar char="Ø"/>
            </a:pPr>
            <a:r>
              <a:rPr lang="en-US" sz="1600" dirty="0">
                <a:solidFill>
                  <a:schemeClr val="bg1"/>
                </a:solidFill>
              </a:rPr>
              <a:t>Gilbert Associates (A/E) - USA</a:t>
            </a:r>
          </a:p>
          <a:p>
            <a:pPr lvl="1" eaLnBrk="1" hangingPunct="1">
              <a:lnSpc>
                <a:spcPct val="100000"/>
              </a:lnSpc>
              <a:spcBef>
                <a:spcPts val="0"/>
              </a:spcBef>
              <a:buFont typeface="Wingdings" panose="05000000000000000000" pitchFamily="2" charset="2"/>
              <a:buChar char="ü"/>
            </a:pPr>
            <a:r>
              <a:rPr lang="en-US" sz="1400" dirty="0">
                <a:solidFill>
                  <a:schemeClr val="bg1"/>
                </a:solidFill>
              </a:rPr>
              <a:t>9 years</a:t>
            </a:r>
          </a:p>
          <a:p>
            <a:pPr lvl="2" eaLnBrk="1" hangingPunct="1">
              <a:lnSpc>
                <a:spcPct val="100000"/>
              </a:lnSpc>
              <a:spcBef>
                <a:spcPts val="0"/>
              </a:spcBef>
              <a:buFont typeface="Wingdings" panose="05000000000000000000" pitchFamily="2" charset="2"/>
              <a:buChar char="ü"/>
            </a:pPr>
            <a:r>
              <a:rPr lang="en-US" sz="1200" dirty="0">
                <a:solidFill>
                  <a:schemeClr val="bg1"/>
                </a:solidFill>
              </a:rPr>
              <a:t>Design Engineer</a:t>
            </a:r>
          </a:p>
          <a:p>
            <a:pPr lvl="2" eaLnBrk="1" hangingPunct="1">
              <a:lnSpc>
                <a:spcPct val="100000"/>
              </a:lnSpc>
              <a:spcBef>
                <a:spcPts val="0"/>
              </a:spcBef>
              <a:buFont typeface="Wingdings" panose="05000000000000000000" pitchFamily="2" charset="2"/>
              <a:buChar char="ü"/>
            </a:pPr>
            <a:r>
              <a:rPr lang="en-US" sz="1200" dirty="0">
                <a:solidFill>
                  <a:schemeClr val="bg1"/>
                </a:solidFill>
              </a:rPr>
              <a:t>Start Up Test Engineer</a:t>
            </a:r>
          </a:p>
          <a:p>
            <a:pPr lvl="2" eaLnBrk="1" hangingPunct="1">
              <a:lnSpc>
                <a:spcPct val="100000"/>
              </a:lnSpc>
              <a:spcBef>
                <a:spcPts val="0"/>
              </a:spcBef>
              <a:buFont typeface="Wingdings" panose="05000000000000000000" pitchFamily="2" charset="2"/>
              <a:buChar char="ü"/>
            </a:pPr>
            <a:r>
              <a:rPr lang="en-US" sz="1200" dirty="0">
                <a:solidFill>
                  <a:schemeClr val="bg1"/>
                </a:solidFill>
              </a:rPr>
              <a:t>System Engineer</a:t>
            </a:r>
          </a:p>
          <a:p>
            <a:pPr eaLnBrk="1" hangingPunct="1">
              <a:lnSpc>
                <a:spcPct val="100000"/>
              </a:lnSpc>
              <a:spcBef>
                <a:spcPts val="0"/>
              </a:spcBef>
              <a:buFont typeface="Wingdings" panose="05000000000000000000" pitchFamily="2" charset="2"/>
              <a:buChar char="Ø"/>
            </a:pPr>
            <a:r>
              <a:rPr lang="en-GB" sz="1600" dirty="0">
                <a:solidFill>
                  <a:schemeClr val="bg1"/>
                </a:solidFill>
              </a:rPr>
              <a:t>FirstEnergy (Perry Nuclear Power Plant BWR 6) – USA</a:t>
            </a:r>
          </a:p>
          <a:p>
            <a:pPr lvl="1" eaLnBrk="1" hangingPunct="1">
              <a:lnSpc>
                <a:spcPct val="100000"/>
              </a:lnSpc>
              <a:spcBef>
                <a:spcPts val="0"/>
              </a:spcBef>
              <a:buFont typeface="Wingdings" panose="05000000000000000000" pitchFamily="2" charset="2"/>
              <a:buChar char="ü"/>
            </a:pPr>
            <a:r>
              <a:rPr lang="en-GB" sz="1600" dirty="0">
                <a:solidFill>
                  <a:schemeClr val="bg1"/>
                </a:solidFill>
              </a:rPr>
              <a:t>22 years</a:t>
            </a:r>
          </a:p>
          <a:p>
            <a:pPr lvl="2" eaLnBrk="1" hangingPunct="1">
              <a:lnSpc>
                <a:spcPct val="100000"/>
              </a:lnSpc>
              <a:spcBef>
                <a:spcPts val="0"/>
              </a:spcBef>
              <a:buFont typeface="Wingdings" panose="05000000000000000000" pitchFamily="2" charset="2"/>
              <a:buChar char="ü"/>
            </a:pPr>
            <a:r>
              <a:rPr lang="en-GB" sz="1200" dirty="0">
                <a:solidFill>
                  <a:schemeClr val="bg1"/>
                </a:solidFill>
              </a:rPr>
              <a:t>Plant Engineer</a:t>
            </a:r>
          </a:p>
          <a:p>
            <a:pPr lvl="2" eaLnBrk="1" hangingPunct="1">
              <a:lnSpc>
                <a:spcPct val="100000"/>
              </a:lnSpc>
              <a:spcBef>
                <a:spcPts val="0"/>
              </a:spcBef>
              <a:buFont typeface="Wingdings" panose="05000000000000000000" pitchFamily="2" charset="2"/>
              <a:buChar char="ü"/>
            </a:pPr>
            <a:r>
              <a:rPr lang="en-GB" sz="1200" dirty="0">
                <a:solidFill>
                  <a:schemeClr val="bg1"/>
                </a:solidFill>
              </a:rPr>
              <a:t>Licensed SRO – Shift Manager</a:t>
            </a:r>
          </a:p>
          <a:p>
            <a:pPr lvl="2" eaLnBrk="1" hangingPunct="1">
              <a:lnSpc>
                <a:spcPct val="100000"/>
              </a:lnSpc>
              <a:spcBef>
                <a:spcPts val="0"/>
              </a:spcBef>
              <a:buFont typeface="Wingdings" panose="05000000000000000000" pitchFamily="2" charset="2"/>
              <a:buChar char="ü"/>
            </a:pPr>
            <a:r>
              <a:rPr lang="en-GB" sz="1200" dirty="0">
                <a:solidFill>
                  <a:schemeClr val="bg1"/>
                </a:solidFill>
              </a:rPr>
              <a:t>Work Control Manager/Outage Manager</a:t>
            </a:r>
          </a:p>
          <a:p>
            <a:pPr eaLnBrk="1" hangingPunct="1">
              <a:lnSpc>
                <a:spcPct val="100000"/>
              </a:lnSpc>
              <a:spcBef>
                <a:spcPts val="0"/>
              </a:spcBef>
              <a:buFont typeface="Wingdings" panose="05000000000000000000" pitchFamily="2" charset="2"/>
              <a:buChar char="Ø"/>
            </a:pPr>
            <a:r>
              <a:rPr lang="en-GB" sz="1600" dirty="0">
                <a:solidFill>
                  <a:schemeClr val="bg1"/>
                </a:solidFill>
              </a:rPr>
              <a:t>INPO - USA</a:t>
            </a:r>
          </a:p>
          <a:p>
            <a:pPr lvl="1" eaLnBrk="1" hangingPunct="1">
              <a:lnSpc>
                <a:spcPct val="100000"/>
              </a:lnSpc>
              <a:spcBef>
                <a:spcPts val="0"/>
              </a:spcBef>
              <a:buFont typeface="Wingdings" panose="05000000000000000000" pitchFamily="2" charset="2"/>
              <a:buChar char="Ø"/>
            </a:pPr>
            <a:r>
              <a:rPr lang="en-GB" sz="1400" dirty="0">
                <a:solidFill>
                  <a:schemeClr val="bg1"/>
                </a:solidFill>
              </a:rPr>
              <a:t>13 years</a:t>
            </a:r>
          </a:p>
          <a:p>
            <a:pPr lvl="2" eaLnBrk="1" hangingPunct="1">
              <a:lnSpc>
                <a:spcPct val="100000"/>
              </a:lnSpc>
              <a:spcBef>
                <a:spcPts val="0"/>
              </a:spcBef>
              <a:buFont typeface="Wingdings" panose="05000000000000000000" pitchFamily="2" charset="2"/>
              <a:buChar char="Ø"/>
            </a:pPr>
            <a:r>
              <a:rPr lang="en-GB" sz="1200" dirty="0">
                <a:solidFill>
                  <a:schemeClr val="bg1"/>
                </a:solidFill>
              </a:rPr>
              <a:t>Principal Evaluator</a:t>
            </a:r>
          </a:p>
          <a:p>
            <a:pPr lvl="2" eaLnBrk="1" hangingPunct="1">
              <a:lnSpc>
                <a:spcPct val="100000"/>
              </a:lnSpc>
              <a:spcBef>
                <a:spcPts val="0"/>
              </a:spcBef>
              <a:buFont typeface="Wingdings" panose="05000000000000000000" pitchFamily="2" charset="2"/>
              <a:buChar char="Ø"/>
            </a:pPr>
            <a:r>
              <a:rPr lang="en-GB" sz="1200" dirty="0">
                <a:solidFill>
                  <a:schemeClr val="bg1"/>
                </a:solidFill>
              </a:rPr>
              <a:t>Visited (Assistance/Evaluated) over 98 US Stations</a:t>
            </a:r>
          </a:p>
          <a:p>
            <a:pPr lvl="2" eaLnBrk="1" hangingPunct="1">
              <a:lnSpc>
                <a:spcPct val="100000"/>
              </a:lnSpc>
              <a:spcBef>
                <a:spcPts val="0"/>
              </a:spcBef>
              <a:buFont typeface="Wingdings" panose="05000000000000000000" pitchFamily="2" charset="2"/>
              <a:buChar char="Ø"/>
            </a:pPr>
            <a:r>
              <a:rPr lang="en-GB" sz="1200" dirty="0">
                <a:solidFill>
                  <a:schemeClr val="bg1"/>
                </a:solidFill>
              </a:rPr>
              <a:t>Visited (Assistance/Evaluated) over 15 International Stations</a:t>
            </a:r>
          </a:p>
          <a:p>
            <a:pPr lvl="2" eaLnBrk="1" hangingPunct="1">
              <a:lnSpc>
                <a:spcPct val="100000"/>
              </a:lnSpc>
              <a:spcBef>
                <a:spcPts val="0"/>
              </a:spcBef>
              <a:buFont typeface="Wingdings" panose="05000000000000000000" pitchFamily="2" charset="2"/>
              <a:buChar char="Ø"/>
            </a:pPr>
            <a:r>
              <a:rPr lang="en-GB" sz="1200" dirty="0">
                <a:solidFill>
                  <a:schemeClr val="bg1"/>
                </a:solidFill>
              </a:rPr>
              <a:t>Chairman of AP-928 Committee</a:t>
            </a:r>
          </a:p>
          <a:p>
            <a:pPr lvl="2" eaLnBrk="1" hangingPunct="1">
              <a:lnSpc>
                <a:spcPct val="100000"/>
              </a:lnSpc>
              <a:spcBef>
                <a:spcPts val="0"/>
              </a:spcBef>
              <a:buFont typeface="Wingdings" panose="05000000000000000000" pitchFamily="2" charset="2"/>
              <a:buChar char="Ø"/>
            </a:pPr>
            <a:r>
              <a:rPr lang="en-GB" sz="1200" dirty="0">
                <a:solidFill>
                  <a:schemeClr val="bg1"/>
                </a:solidFill>
              </a:rPr>
              <a:t>Industry Work Management Lead </a:t>
            </a:r>
          </a:p>
          <a:p>
            <a:pPr eaLnBrk="1" hangingPunct="1">
              <a:lnSpc>
                <a:spcPct val="100000"/>
              </a:lnSpc>
              <a:spcBef>
                <a:spcPts val="0"/>
              </a:spcBef>
              <a:buFont typeface="Wingdings" panose="05000000000000000000" pitchFamily="2" charset="2"/>
              <a:buChar char="Ø"/>
            </a:pPr>
            <a:r>
              <a:rPr lang="en-GB" sz="1600" dirty="0">
                <a:solidFill>
                  <a:schemeClr val="bg1"/>
                </a:solidFill>
              </a:rPr>
              <a:t>Consultant - USA</a:t>
            </a:r>
          </a:p>
          <a:p>
            <a:pPr marL="914400" lvl="2" indent="0" eaLnBrk="1" hangingPunct="1">
              <a:buNone/>
            </a:pPr>
            <a:endParaRPr lang="en-GB" sz="1200" dirty="0">
              <a:solidFill>
                <a:schemeClr val="bg1"/>
              </a:solidFill>
            </a:endParaRPr>
          </a:p>
          <a:p>
            <a:pPr marL="0" indent="0" eaLnBrk="1" hangingPunct="1">
              <a:buNone/>
            </a:pPr>
            <a:endParaRPr lang="en-US" dirty="0">
              <a:solidFill>
                <a:schemeClr val="bg1"/>
              </a:solidFill>
            </a:endParaRPr>
          </a:p>
        </p:txBody>
      </p:sp>
      <p:sp>
        <p:nvSpPr>
          <p:cNvPr id="2" name="Content Placeholder 1">
            <a:extLst>
              <a:ext uri="{FF2B5EF4-FFF2-40B4-BE49-F238E27FC236}">
                <a16:creationId xmlns:a16="http://schemas.microsoft.com/office/drawing/2014/main" id="{D89BCF40-CD0A-4DEE-9608-E93C9933D9AC}"/>
              </a:ext>
            </a:extLst>
          </p:cNvPr>
          <p:cNvSpPr>
            <a:spLocks noGrp="1"/>
          </p:cNvSpPr>
          <p:nvPr>
            <p:ph sz="half" idx="1"/>
          </p:nvPr>
        </p:nvSpPr>
        <p:spPr>
          <a:xfrm>
            <a:off x="460311" y="1937560"/>
            <a:ext cx="4560528" cy="4044786"/>
          </a:xfrm>
          <a:solidFill>
            <a:schemeClr val="accent2">
              <a:lumMod val="20000"/>
              <a:lumOff val="80000"/>
            </a:schemeClr>
          </a:solidFill>
        </p:spPr>
        <p:txBody>
          <a:bodyPr/>
          <a:lstStyle/>
          <a:p>
            <a:pPr marL="0" indent="0">
              <a:buNone/>
            </a:pPr>
            <a:r>
              <a:rPr lang="en-US" dirty="0">
                <a:solidFill>
                  <a:schemeClr val="bg1"/>
                </a:solidFill>
              </a:rPr>
              <a:t>Photo</a:t>
            </a:r>
          </a:p>
        </p:txBody>
      </p:sp>
      <p:sp>
        <p:nvSpPr>
          <p:cNvPr id="6" name="Title 4">
            <a:extLst>
              <a:ext uri="{FF2B5EF4-FFF2-40B4-BE49-F238E27FC236}">
                <a16:creationId xmlns:a16="http://schemas.microsoft.com/office/drawing/2014/main" id="{AA80B197-C6A6-4CB7-80D0-830A6E1ADC1C}"/>
              </a:ext>
            </a:extLst>
          </p:cNvPr>
          <p:cNvSpPr txBox="1">
            <a:spLocks/>
          </p:cNvSpPr>
          <p:nvPr/>
        </p:nvSpPr>
        <p:spPr>
          <a:xfrm>
            <a:off x="246553" y="1012726"/>
            <a:ext cx="10864792" cy="924834"/>
          </a:xfrm>
          <a:prstGeom prst="rect">
            <a:avLst/>
          </a:prstGeom>
        </p:spPr>
        <p:txBody>
          <a:bodyPr vert="horz" lIns="91440" tIns="45720" rIns="91440" bIns="45720" rtlCol="0" anchor="ctr">
            <a:normAutofit/>
          </a:bodyPr>
          <a:lstStyle>
            <a:lvl1pPr algn="ctr" rtl="0" eaLnBrk="0" fontAlgn="base" hangingPunct="0">
              <a:lnSpc>
                <a:spcPct val="90000"/>
              </a:lnSpc>
              <a:spcBef>
                <a:spcPct val="0"/>
              </a:spcBef>
              <a:spcAft>
                <a:spcPct val="0"/>
              </a:spcAft>
              <a:defRPr sz="3200" kern="1200" cap="all">
                <a:solidFill>
                  <a:schemeClr val="accent1"/>
                </a:solidFill>
                <a:latin typeface="+mj-lt"/>
                <a:ea typeface="+mj-ea"/>
                <a:cs typeface="+mj-cs"/>
              </a:defRPr>
            </a:lvl1pPr>
            <a:lvl2pPr algn="ctr" rtl="0" eaLnBrk="0" fontAlgn="base" hangingPunct="0">
              <a:lnSpc>
                <a:spcPct val="90000"/>
              </a:lnSpc>
              <a:spcBef>
                <a:spcPct val="0"/>
              </a:spcBef>
              <a:spcAft>
                <a:spcPct val="0"/>
              </a:spcAft>
              <a:defRPr sz="3200">
                <a:solidFill>
                  <a:schemeClr val="accent1"/>
                </a:solidFill>
                <a:latin typeface="Rockwell" panose="02060603020205020403" pitchFamily="18" charset="0"/>
              </a:defRPr>
            </a:lvl2pPr>
            <a:lvl3pPr algn="ctr" rtl="0" eaLnBrk="0" fontAlgn="base" hangingPunct="0">
              <a:lnSpc>
                <a:spcPct val="90000"/>
              </a:lnSpc>
              <a:spcBef>
                <a:spcPct val="0"/>
              </a:spcBef>
              <a:spcAft>
                <a:spcPct val="0"/>
              </a:spcAft>
              <a:defRPr sz="3200">
                <a:solidFill>
                  <a:schemeClr val="accent1"/>
                </a:solidFill>
                <a:latin typeface="Rockwell" panose="02060603020205020403" pitchFamily="18" charset="0"/>
              </a:defRPr>
            </a:lvl3pPr>
            <a:lvl4pPr algn="ctr" rtl="0" eaLnBrk="0" fontAlgn="base" hangingPunct="0">
              <a:lnSpc>
                <a:spcPct val="90000"/>
              </a:lnSpc>
              <a:spcBef>
                <a:spcPct val="0"/>
              </a:spcBef>
              <a:spcAft>
                <a:spcPct val="0"/>
              </a:spcAft>
              <a:defRPr sz="3200">
                <a:solidFill>
                  <a:schemeClr val="accent1"/>
                </a:solidFill>
                <a:latin typeface="Rockwell" panose="02060603020205020403" pitchFamily="18" charset="0"/>
              </a:defRPr>
            </a:lvl4pPr>
            <a:lvl5pPr algn="ctr" rtl="0" eaLnBrk="0" fontAlgn="base" hangingPunct="0">
              <a:lnSpc>
                <a:spcPct val="90000"/>
              </a:lnSpc>
              <a:spcBef>
                <a:spcPct val="0"/>
              </a:spcBef>
              <a:spcAft>
                <a:spcPct val="0"/>
              </a:spcAft>
              <a:defRPr sz="3200">
                <a:solidFill>
                  <a:schemeClr val="accent1"/>
                </a:solidFill>
                <a:latin typeface="Rockwell" panose="02060603020205020403" pitchFamily="18" charset="0"/>
              </a:defRPr>
            </a:lvl5pPr>
            <a:lvl6pPr marL="457200" algn="ctr" rtl="0" fontAlgn="base">
              <a:lnSpc>
                <a:spcPct val="90000"/>
              </a:lnSpc>
              <a:spcBef>
                <a:spcPct val="0"/>
              </a:spcBef>
              <a:spcAft>
                <a:spcPct val="0"/>
              </a:spcAft>
              <a:defRPr sz="3200">
                <a:solidFill>
                  <a:schemeClr val="accent1"/>
                </a:solidFill>
                <a:latin typeface="Rockwell" panose="02060603020205020403" pitchFamily="18" charset="0"/>
              </a:defRPr>
            </a:lvl6pPr>
            <a:lvl7pPr marL="914400" algn="ctr" rtl="0" fontAlgn="base">
              <a:lnSpc>
                <a:spcPct val="90000"/>
              </a:lnSpc>
              <a:spcBef>
                <a:spcPct val="0"/>
              </a:spcBef>
              <a:spcAft>
                <a:spcPct val="0"/>
              </a:spcAft>
              <a:defRPr sz="3200">
                <a:solidFill>
                  <a:schemeClr val="accent1"/>
                </a:solidFill>
                <a:latin typeface="Rockwell" panose="02060603020205020403" pitchFamily="18" charset="0"/>
              </a:defRPr>
            </a:lvl7pPr>
            <a:lvl8pPr marL="1371600" algn="ctr" rtl="0" fontAlgn="base">
              <a:lnSpc>
                <a:spcPct val="90000"/>
              </a:lnSpc>
              <a:spcBef>
                <a:spcPct val="0"/>
              </a:spcBef>
              <a:spcAft>
                <a:spcPct val="0"/>
              </a:spcAft>
              <a:defRPr sz="3200">
                <a:solidFill>
                  <a:schemeClr val="accent1"/>
                </a:solidFill>
                <a:latin typeface="Rockwell" panose="02060603020205020403" pitchFamily="18" charset="0"/>
              </a:defRPr>
            </a:lvl8pPr>
            <a:lvl9pPr marL="1828800" algn="ctr" rtl="0" fontAlgn="base">
              <a:lnSpc>
                <a:spcPct val="90000"/>
              </a:lnSpc>
              <a:spcBef>
                <a:spcPct val="0"/>
              </a:spcBef>
              <a:spcAft>
                <a:spcPct val="0"/>
              </a:spcAft>
              <a:defRPr sz="3200">
                <a:solidFill>
                  <a:schemeClr val="accent1"/>
                </a:solidFill>
                <a:latin typeface="Rockwell" panose="02060603020205020403" pitchFamily="18" charset="0"/>
              </a:defRPr>
            </a:lvl9pPr>
          </a:lstStyle>
          <a:p>
            <a:pPr marL="0" marR="0" lvl="0" indent="0" algn="l" defTabSz="914400" rtl="0" eaLnBrk="1" fontAlgn="base" latinLnBrk="0" hangingPunct="1">
              <a:lnSpc>
                <a:spcPct val="90000"/>
              </a:lnSpc>
              <a:spcBef>
                <a:spcPct val="0"/>
              </a:spcBef>
              <a:spcAft>
                <a:spcPct val="0"/>
              </a:spcAft>
              <a:buClrTx/>
              <a:buSzTx/>
              <a:buFontTx/>
              <a:buNone/>
              <a:tabLst/>
              <a:defRPr/>
            </a:pPr>
            <a:r>
              <a:rPr kumimoji="0" lang="ro-RO" sz="2400" b="0" i="0" u="none" strike="noStrike" kern="1200" cap="all" spc="0" normalizeH="0" baseline="0" noProof="0" dirty="0">
                <a:ln>
                  <a:noFill/>
                </a:ln>
                <a:solidFill>
                  <a:srgbClr val="00B050"/>
                </a:solidFill>
                <a:effectLst/>
                <a:uLnTx/>
                <a:uFillTx/>
                <a:latin typeface="Rockwell" panose="02060603020205020403"/>
                <a:ea typeface="+mj-ea"/>
                <a:cs typeface="+mj-cs"/>
              </a:rPr>
              <a:t>Current POSITION</a:t>
            </a:r>
            <a:r>
              <a:rPr kumimoji="0" lang="en-US" sz="2400" b="0" i="0" u="none" strike="noStrike" kern="1200" cap="all" spc="0" normalizeH="0" baseline="0" noProof="0" dirty="0">
                <a:ln>
                  <a:noFill/>
                </a:ln>
                <a:solidFill>
                  <a:srgbClr val="00B050"/>
                </a:solidFill>
                <a:effectLst/>
                <a:uLnTx/>
                <a:uFillTx/>
                <a:latin typeface="Rockwell" panose="02060603020205020403"/>
                <a:ea typeface="+mj-ea"/>
                <a:cs typeface="+mj-cs"/>
              </a:rPr>
              <a:t>:  </a:t>
            </a:r>
            <a:r>
              <a:rPr kumimoji="0" lang="en-US" sz="2400" b="0" i="0" u="none" strike="noStrike" kern="1200" cap="all" spc="0" normalizeH="0" baseline="0" noProof="0" dirty="0">
                <a:ln>
                  <a:noFill/>
                </a:ln>
                <a:solidFill>
                  <a:srgbClr val="FFFF00"/>
                </a:solidFill>
                <a:effectLst/>
                <a:uLnTx/>
                <a:uFillTx/>
                <a:latin typeface="Rockwell" panose="02060603020205020403"/>
                <a:ea typeface="+mj-ea"/>
                <a:cs typeface="+mj-cs"/>
              </a:rPr>
              <a:t>nuclear </a:t>
            </a:r>
            <a:r>
              <a:rPr lang="en-US" sz="2400" dirty="0">
                <a:solidFill>
                  <a:srgbClr val="FFFF00"/>
                </a:solidFill>
                <a:latin typeface="Rockwell" panose="02060603020205020403"/>
              </a:rPr>
              <a:t>consultant – specializing in work management</a:t>
            </a:r>
            <a:endParaRPr kumimoji="0" lang="en-US" sz="2400" b="0" i="0" u="none" strike="noStrike" kern="1200" cap="all" spc="0" normalizeH="0" baseline="0" noProof="0" dirty="0">
              <a:ln>
                <a:noFill/>
              </a:ln>
              <a:solidFill>
                <a:srgbClr val="FFFF00"/>
              </a:solidFill>
              <a:effectLst/>
              <a:uLnTx/>
              <a:uFillTx/>
              <a:latin typeface="Rockwell" panose="02060603020205020403"/>
              <a:ea typeface="+mj-ea"/>
              <a:cs typeface="+mj-cs"/>
            </a:endParaRPr>
          </a:p>
        </p:txBody>
      </p:sp>
      <p:pic>
        <p:nvPicPr>
          <p:cNvPr id="3" name="Picture 2">
            <a:extLst>
              <a:ext uri="{FF2B5EF4-FFF2-40B4-BE49-F238E27FC236}">
                <a16:creationId xmlns:a16="http://schemas.microsoft.com/office/drawing/2014/main" id="{B9820486-CC0F-4DE8-8CC7-324187E3046D}"/>
              </a:ext>
            </a:extLst>
          </p:cNvPr>
          <p:cNvPicPr>
            <a:picLocks noChangeAspect="1"/>
          </p:cNvPicPr>
          <p:nvPr/>
        </p:nvPicPr>
        <p:blipFill>
          <a:blip r:embed="rId2"/>
          <a:stretch>
            <a:fillRect/>
          </a:stretch>
        </p:blipFill>
        <p:spPr>
          <a:xfrm>
            <a:off x="1574157" y="2227838"/>
            <a:ext cx="2915123" cy="3490056"/>
          </a:xfrm>
          <a:prstGeom prst="rect">
            <a:avLst/>
          </a:prstGeom>
        </p:spPr>
      </p:pic>
    </p:spTree>
    <p:extLst>
      <p:ext uri="{BB962C8B-B14F-4D97-AF65-F5344CB8AC3E}">
        <p14:creationId xmlns:p14="http://schemas.microsoft.com/office/powerpoint/2010/main" val="1325320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C692-3FFD-42CD-BA5C-4EE9FC425FC5}"/>
              </a:ext>
            </a:extLst>
          </p:cNvPr>
          <p:cNvSpPr>
            <a:spLocks noGrp="1"/>
          </p:cNvSpPr>
          <p:nvPr>
            <p:ph type="title"/>
          </p:nvPr>
        </p:nvSpPr>
        <p:spPr/>
        <p:txBody>
          <a:bodyPr/>
          <a:lstStyle/>
          <a:p>
            <a:r>
              <a:rPr lang="en-US" dirty="0"/>
              <a:t>Risk – Looking at it differently</a:t>
            </a:r>
          </a:p>
        </p:txBody>
      </p:sp>
      <p:sp>
        <p:nvSpPr>
          <p:cNvPr id="3" name="Content Placeholder 2">
            <a:extLst>
              <a:ext uri="{FF2B5EF4-FFF2-40B4-BE49-F238E27FC236}">
                <a16:creationId xmlns:a16="http://schemas.microsoft.com/office/drawing/2014/main" id="{5A28AE9D-DBC0-4C6D-B168-4071C9A7C1C7}"/>
              </a:ext>
            </a:extLst>
          </p:cNvPr>
          <p:cNvSpPr>
            <a:spLocks noGrp="1"/>
          </p:cNvSpPr>
          <p:nvPr>
            <p:ph idx="1"/>
          </p:nvPr>
        </p:nvSpPr>
        <p:spPr>
          <a:xfrm>
            <a:off x="1097280" y="2108201"/>
            <a:ext cx="10058400" cy="4066968"/>
          </a:xfrm>
        </p:spPr>
        <p:txBody>
          <a:bodyPr/>
          <a:lstStyle/>
          <a:p>
            <a:r>
              <a:rPr lang="en-US" dirty="0"/>
              <a:t>Probability versus Consequences</a:t>
            </a:r>
          </a:p>
        </p:txBody>
      </p:sp>
      <p:cxnSp>
        <p:nvCxnSpPr>
          <p:cNvPr id="5" name="Straight Arrow Connector 4">
            <a:extLst>
              <a:ext uri="{FF2B5EF4-FFF2-40B4-BE49-F238E27FC236}">
                <a16:creationId xmlns:a16="http://schemas.microsoft.com/office/drawing/2014/main" id="{0CDF59EC-B570-4B6C-B499-94DF2FDCB3CE}"/>
              </a:ext>
            </a:extLst>
          </p:cNvPr>
          <p:cNvCxnSpPr>
            <a:cxnSpLocks/>
          </p:cNvCxnSpPr>
          <p:nvPr/>
        </p:nvCxnSpPr>
        <p:spPr>
          <a:xfrm>
            <a:off x="3800104" y="5725945"/>
            <a:ext cx="4114800" cy="983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6EF10257-4E9A-4DB0-A6B9-878DCAD8601E}"/>
              </a:ext>
            </a:extLst>
          </p:cNvPr>
          <p:cNvCxnSpPr>
            <a:cxnSpLocks/>
          </p:cNvCxnSpPr>
          <p:nvPr/>
        </p:nvCxnSpPr>
        <p:spPr>
          <a:xfrm flipV="1">
            <a:off x="3800104" y="2618510"/>
            <a:ext cx="0" cy="311727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7B41D036-F33B-403D-8175-A543FE58CD9B}"/>
              </a:ext>
            </a:extLst>
          </p:cNvPr>
          <p:cNvSpPr txBox="1"/>
          <p:nvPr/>
        </p:nvSpPr>
        <p:spPr>
          <a:xfrm>
            <a:off x="3746652" y="5756982"/>
            <a:ext cx="4957959" cy="369332"/>
          </a:xfrm>
          <a:prstGeom prst="rect">
            <a:avLst/>
          </a:prstGeom>
          <a:noFill/>
        </p:spPr>
        <p:txBody>
          <a:bodyPr wrap="square" rtlCol="0">
            <a:spAutoFit/>
          </a:bodyPr>
          <a:lstStyle/>
          <a:p>
            <a:r>
              <a:rPr lang="en-US" b="1" dirty="0"/>
              <a:t>Probability of something bad happening</a:t>
            </a:r>
          </a:p>
        </p:txBody>
      </p:sp>
      <p:sp>
        <p:nvSpPr>
          <p:cNvPr id="13" name="TextBox 12">
            <a:extLst>
              <a:ext uri="{FF2B5EF4-FFF2-40B4-BE49-F238E27FC236}">
                <a16:creationId xmlns:a16="http://schemas.microsoft.com/office/drawing/2014/main" id="{85C4905D-34E5-4D2D-81C7-B1E2B0581F7A}"/>
              </a:ext>
            </a:extLst>
          </p:cNvPr>
          <p:cNvSpPr txBox="1"/>
          <p:nvPr/>
        </p:nvSpPr>
        <p:spPr>
          <a:xfrm rot="10800000" flipV="1">
            <a:off x="3437903" y="2657156"/>
            <a:ext cx="308749" cy="3046988"/>
          </a:xfrm>
          <a:prstGeom prst="rect">
            <a:avLst/>
          </a:prstGeom>
          <a:noFill/>
        </p:spPr>
        <p:txBody>
          <a:bodyPr wrap="square" rtlCol="0">
            <a:spAutoFit/>
          </a:bodyPr>
          <a:lstStyle/>
          <a:p>
            <a:r>
              <a:rPr lang="en-US" sz="1600" b="1" dirty="0"/>
              <a:t>C</a:t>
            </a:r>
          </a:p>
          <a:p>
            <a:r>
              <a:rPr lang="en-US" sz="1600" b="1" dirty="0"/>
              <a:t>o</a:t>
            </a:r>
          </a:p>
          <a:p>
            <a:r>
              <a:rPr lang="en-US" sz="1600" b="1" dirty="0"/>
              <a:t>n</a:t>
            </a:r>
          </a:p>
          <a:p>
            <a:r>
              <a:rPr lang="en-US" sz="1600" b="1" dirty="0"/>
              <a:t>s</a:t>
            </a:r>
          </a:p>
          <a:p>
            <a:r>
              <a:rPr lang="en-US" sz="1600" b="1" dirty="0"/>
              <a:t>e</a:t>
            </a:r>
          </a:p>
          <a:p>
            <a:r>
              <a:rPr lang="en-US" sz="1600" b="1" dirty="0"/>
              <a:t>q</a:t>
            </a:r>
          </a:p>
          <a:p>
            <a:r>
              <a:rPr lang="en-US" sz="1600" b="1" dirty="0"/>
              <a:t>u</a:t>
            </a:r>
          </a:p>
          <a:p>
            <a:r>
              <a:rPr lang="en-US" sz="1600" b="1" dirty="0"/>
              <a:t>e</a:t>
            </a:r>
          </a:p>
          <a:p>
            <a:r>
              <a:rPr lang="en-US" sz="1600" b="1" dirty="0"/>
              <a:t>n</a:t>
            </a:r>
          </a:p>
          <a:p>
            <a:r>
              <a:rPr lang="en-US" sz="1600" b="1" dirty="0"/>
              <a:t>c</a:t>
            </a:r>
          </a:p>
          <a:p>
            <a:r>
              <a:rPr lang="en-US" sz="1600" b="1" dirty="0"/>
              <a:t>e</a:t>
            </a:r>
          </a:p>
          <a:p>
            <a:r>
              <a:rPr lang="en-US" sz="1600" b="1" dirty="0"/>
              <a:t>s</a:t>
            </a:r>
          </a:p>
        </p:txBody>
      </p:sp>
      <p:graphicFrame>
        <p:nvGraphicFramePr>
          <p:cNvPr id="6" name="Table 5">
            <a:extLst>
              <a:ext uri="{FF2B5EF4-FFF2-40B4-BE49-F238E27FC236}">
                <a16:creationId xmlns:a16="http://schemas.microsoft.com/office/drawing/2014/main" id="{8CCD8BE2-6E4B-4D99-AB6B-9DD99B707F53}"/>
              </a:ext>
            </a:extLst>
          </p:cNvPr>
          <p:cNvGraphicFramePr>
            <a:graphicFrameLocks noGrp="1"/>
          </p:cNvGraphicFramePr>
          <p:nvPr/>
        </p:nvGraphicFramePr>
        <p:xfrm>
          <a:off x="3800117" y="2873236"/>
          <a:ext cx="3461634" cy="2862546"/>
        </p:xfrm>
        <a:graphic>
          <a:graphicData uri="http://schemas.openxmlformats.org/drawingml/2006/table">
            <a:tbl>
              <a:tblPr firstRow="1" firstCol="1" bandRow="1"/>
              <a:tblGrid>
                <a:gridCol w="1079003">
                  <a:extLst>
                    <a:ext uri="{9D8B030D-6E8A-4147-A177-3AD203B41FA5}">
                      <a16:colId xmlns:a16="http://schemas.microsoft.com/office/drawing/2014/main" val="1210116887"/>
                    </a:ext>
                  </a:extLst>
                </a:gridCol>
                <a:gridCol w="1155215">
                  <a:extLst>
                    <a:ext uri="{9D8B030D-6E8A-4147-A177-3AD203B41FA5}">
                      <a16:colId xmlns:a16="http://schemas.microsoft.com/office/drawing/2014/main" val="1763720156"/>
                    </a:ext>
                  </a:extLst>
                </a:gridCol>
                <a:gridCol w="1227416">
                  <a:extLst>
                    <a:ext uri="{9D8B030D-6E8A-4147-A177-3AD203B41FA5}">
                      <a16:colId xmlns:a16="http://schemas.microsoft.com/office/drawing/2014/main" val="3255351227"/>
                    </a:ext>
                  </a:extLst>
                </a:gridCol>
              </a:tblGrid>
              <a:tr h="920934">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3</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0128074"/>
                  </a:ext>
                </a:extLst>
              </a:tr>
              <a:tr h="920934">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2</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8232122"/>
                  </a:ext>
                </a:extLst>
              </a:tr>
              <a:tr h="1020678">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1</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0265145"/>
                  </a:ext>
                </a:extLst>
              </a:tr>
            </a:tbl>
          </a:graphicData>
        </a:graphic>
      </p:graphicFrame>
      <p:cxnSp>
        <p:nvCxnSpPr>
          <p:cNvPr id="9" name="Straight Arrow Connector 8">
            <a:extLst>
              <a:ext uri="{FF2B5EF4-FFF2-40B4-BE49-F238E27FC236}">
                <a16:creationId xmlns:a16="http://schemas.microsoft.com/office/drawing/2014/main" id="{20A97F0D-B5C4-4185-9467-3D81FEA3306A}"/>
              </a:ext>
            </a:extLst>
          </p:cNvPr>
          <p:cNvCxnSpPr>
            <a:cxnSpLocks/>
          </p:cNvCxnSpPr>
          <p:nvPr/>
        </p:nvCxnSpPr>
        <p:spPr>
          <a:xfrm flipV="1">
            <a:off x="3804560" y="2883836"/>
            <a:ext cx="3452748" cy="286254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989271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B5CC1-D6B6-4FC1-8A5A-EE28557B92FB}"/>
              </a:ext>
            </a:extLst>
          </p:cNvPr>
          <p:cNvSpPr>
            <a:spLocks noGrp="1"/>
          </p:cNvSpPr>
          <p:nvPr>
            <p:ph type="title"/>
          </p:nvPr>
        </p:nvSpPr>
        <p:spPr>
          <a:xfrm>
            <a:off x="1097280" y="286604"/>
            <a:ext cx="10058400" cy="1003974"/>
          </a:xfrm>
        </p:spPr>
        <p:txBody>
          <a:bodyPr/>
          <a:lstStyle/>
          <a:p>
            <a:r>
              <a:rPr lang="en-US" dirty="0"/>
              <a:t>Challenges in Managing Risk</a:t>
            </a:r>
          </a:p>
        </p:txBody>
      </p:sp>
      <p:sp>
        <p:nvSpPr>
          <p:cNvPr id="3" name="Content Placeholder 2">
            <a:extLst>
              <a:ext uri="{FF2B5EF4-FFF2-40B4-BE49-F238E27FC236}">
                <a16:creationId xmlns:a16="http://schemas.microsoft.com/office/drawing/2014/main" id="{65B4A765-A1C5-4D50-B87F-FD0E6E49A34F}"/>
              </a:ext>
            </a:extLst>
          </p:cNvPr>
          <p:cNvSpPr>
            <a:spLocks noGrp="1"/>
          </p:cNvSpPr>
          <p:nvPr>
            <p:ph idx="1"/>
          </p:nvPr>
        </p:nvSpPr>
        <p:spPr>
          <a:xfrm>
            <a:off x="1097280" y="1915611"/>
            <a:ext cx="10058400" cy="3953482"/>
          </a:xfrm>
        </p:spPr>
        <p:txBody>
          <a:bodyPr>
            <a:normAutofit fontScale="92500" lnSpcReduction="10000"/>
          </a:bodyPr>
          <a:lstStyle/>
          <a:p>
            <a:r>
              <a:rPr lang="en-US" sz="3200" b="1" dirty="0"/>
              <a:t>Sometimes “eliminating” a Risk can be “riskier” than not doing anything</a:t>
            </a:r>
          </a:p>
          <a:p>
            <a:pPr lvl="1"/>
            <a:r>
              <a:rPr lang="en-US" sz="2400" b="1" dirty="0"/>
              <a:t>In the U.S. most stations do Emergency Diesel Generator work on-line and could be considered risky. If you eliminated that risk by doing the overhaul during an outage, the overall risk could actually be higher.</a:t>
            </a:r>
          </a:p>
          <a:p>
            <a:r>
              <a:rPr lang="en-US" sz="3200" b="1" dirty="0"/>
              <a:t>Sometimes different risks will actually compete against each other</a:t>
            </a:r>
          </a:p>
          <a:p>
            <a:pPr lvl="1"/>
            <a:r>
              <a:rPr lang="en-US" sz="2400" b="1" dirty="0"/>
              <a:t>If I eliminate Risk “X” I may actually create a bigger Risk in “Y”. Building scaffolding (safety risk  dose risk ) versus using a ladder (safety risk  dose risk )</a:t>
            </a:r>
          </a:p>
          <a:p>
            <a:pPr marL="201168" lvl="1" indent="0">
              <a:buNone/>
            </a:pPr>
            <a:endParaRPr lang="en-US" sz="2400" dirty="0"/>
          </a:p>
          <a:p>
            <a:pPr lvl="1"/>
            <a:endParaRPr lang="en-US" dirty="0"/>
          </a:p>
        </p:txBody>
      </p:sp>
      <p:cxnSp>
        <p:nvCxnSpPr>
          <p:cNvPr id="5" name="Straight Arrow Connector 4">
            <a:extLst>
              <a:ext uri="{FF2B5EF4-FFF2-40B4-BE49-F238E27FC236}">
                <a16:creationId xmlns:a16="http://schemas.microsoft.com/office/drawing/2014/main" id="{A1274725-A5B6-45CF-B28F-0B8109CFED25}"/>
              </a:ext>
            </a:extLst>
          </p:cNvPr>
          <p:cNvCxnSpPr>
            <a:cxnSpLocks/>
          </p:cNvCxnSpPr>
          <p:nvPr/>
        </p:nvCxnSpPr>
        <p:spPr>
          <a:xfrm>
            <a:off x="2824223" y="5324355"/>
            <a:ext cx="0" cy="27200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7" name="Straight Arrow Connector 6">
            <a:extLst>
              <a:ext uri="{FF2B5EF4-FFF2-40B4-BE49-F238E27FC236}">
                <a16:creationId xmlns:a16="http://schemas.microsoft.com/office/drawing/2014/main" id="{F492B0EC-1105-41F2-898B-A28890A8752A}"/>
              </a:ext>
            </a:extLst>
          </p:cNvPr>
          <p:cNvCxnSpPr>
            <a:cxnSpLocks/>
          </p:cNvCxnSpPr>
          <p:nvPr/>
        </p:nvCxnSpPr>
        <p:spPr>
          <a:xfrm flipV="1">
            <a:off x="4012556" y="5324355"/>
            <a:ext cx="0" cy="24885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1" name="Straight Arrow Connector 10">
            <a:extLst>
              <a:ext uri="{FF2B5EF4-FFF2-40B4-BE49-F238E27FC236}">
                <a16:creationId xmlns:a16="http://schemas.microsoft.com/office/drawing/2014/main" id="{23824C5E-54D9-4688-913E-C7ECC5A5A7F4}"/>
              </a:ext>
            </a:extLst>
          </p:cNvPr>
          <p:cNvCxnSpPr>
            <a:cxnSpLocks/>
          </p:cNvCxnSpPr>
          <p:nvPr/>
        </p:nvCxnSpPr>
        <p:spPr>
          <a:xfrm flipV="1">
            <a:off x="8088773" y="5324355"/>
            <a:ext cx="0" cy="24885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12" name="Straight Arrow Connector 11">
            <a:extLst>
              <a:ext uri="{FF2B5EF4-FFF2-40B4-BE49-F238E27FC236}">
                <a16:creationId xmlns:a16="http://schemas.microsoft.com/office/drawing/2014/main" id="{3312894C-AEBA-4A34-BBE8-5140E7828E3E}"/>
              </a:ext>
            </a:extLst>
          </p:cNvPr>
          <p:cNvCxnSpPr>
            <a:cxnSpLocks/>
          </p:cNvCxnSpPr>
          <p:nvPr/>
        </p:nvCxnSpPr>
        <p:spPr>
          <a:xfrm>
            <a:off x="9267463" y="5324355"/>
            <a:ext cx="0" cy="27200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6492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7EA93-A034-497D-B194-50AF47A97CBA}"/>
              </a:ext>
            </a:extLst>
          </p:cNvPr>
          <p:cNvSpPr>
            <a:spLocks noGrp="1"/>
          </p:cNvSpPr>
          <p:nvPr>
            <p:ph type="title"/>
          </p:nvPr>
        </p:nvSpPr>
        <p:spPr/>
        <p:txBody>
          <a:bodyPr/>
          <a:lstStyle/>
          <a:p>
            <a:r>
              <a:rPr lang="en-US" dirty="0"/>
              <a:t>Risk Management and Mitigation</a:t>
            </a:r>
          </a:p>
        </p:txBody>
      </p:sp>
      <p:sp>
        <p:nvSpPr>
          <p:cNvPr id="3" name="Content Placeholder 2">
            <a:extLst>
              <a:ext uri="{FF2B5EF4-FFF2-40B4-BE49-F238E27FC236}">
                <a16:creationId xmlns:a16="http://schemas.microsoft.com/office/drawing/2014/main" id="{C86D13E7-F8E4-4CB7-8E2A-B3F97CF5BF33}"/>
              </a:ext>
            </a:extLst>
          </p:cNvPr>
          <p:cNvSpPr>
            <a:spLocks noGrp="1"/>
          </p:cNvSpPr>
          <p:nvPr>
            <p:ph idx="1"/>
          </p:nvPr>
        </p:nvSpPr>
        <p:spPr>
          <a:xfrm>
            <a:off x="1097280" y="2108201"/>
            <a:ext cx="10409910" cy="4173846"/>
          </a:xfrm>
        </p:spPr>
        <p:txBody>
          <a:bodyPr/>
          <a:lstStyle/>
          <a:p>
            <a:r>
              <a:rPr lang="en-US" sz="2800" b="1" dirty="0"/>
              <a:t>Focusing on the real “risk” portion of the Job so that the risk can be mitigated and/or minimized</a:t>
            </a:r>
          </a:p>
          <a:p>
            <a:pPr marL="384048" lvl="2" indent="0">
              <a:buNone/>
            </a:pPr>
            <a:endParaRPr lang="en-US" sz="1800" dirty="0"/>
          </a:p>
          <a:p>
            <a:pPr marL="384048" lvl="2" indent="0">
              <a:buNone/>
            </a:pPr>
            <a:r>
              <a:rPr lang="en-US" sz="2400" dirty="0"/>
              <a:t>Consider a work activity that performed a Preventive Maintenance Task on an Uninterruptible Power Supply (UPS) Inverter – A Very Important Inverter that Supplies Critical 120V AC to loads. </a:t>
            </a:r>
          </a:p>
          <a:p>
            <a:pPr lvl="2"/>
            <a:endParaRPr lang="en-US" sz="1800" dirty="0"/>
          </a:p>
          <a:p>
            <a:pPr marL="384048" lvl="2" indent="0">
              <a:buNone/>
            </a:pPr>
            <a:endParaRPr lang="en-US" sz="1800" dirty="0"/>
          </a:p>
          <a:p>
            <a:pPr lvl="2"/>
            <a:endParaRPr lang="en-US" sz="1800" dirty="0"/>
          </a:p>
          <a:p>
            <a:pPr lvl="2"/>
            <a:endParaRPr lang="en-US" dirty="0"/>
          </a:p>
        </p:txBody>
      </p:sp>
      <p:sp>
        <p:nvSpPr>
          <p:cNvPr id="4" name="Rectangle 3">
            <a:extLst>
              <a:ext uri="{FF2B5EF4-FFF2-40B4-BE49-F238E27FC236}">
                <a16:creationId xmlns:a16="http://schemas.microsoft.com/office/drawing/2014/main" id="{BB624570-84A6-4D96-A4FA-C381B86A9889}"/>
              </a:ext>
            </a:extLst>
          </p:cNvPr>
          <p:cNvSpPr/>
          <p:nvPr/>
        </p:nvSpPr>
        <p:spPr>
          <a:xfrm>
            <a:off x="1170904" y="5375665"/>
            <a:ext cx="1289660" cy="825335"/>
          </a:xfrm>
          <a:prstGeom prst="rect">
            <a:avLst/>
          </a:prstGeom>
          <a:solidFill>
            <a:schemeClr val="bg1"/>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417A0E90-CB6E-4D83-B469-412729725627}"/>
              </a:ext>
            </a:extLst>
          </p:cNvPr>
          <p:cNvSpPr/>
          <p:nvPr/>
        </p:nvSpPr>
        <p:spPr>
          <a:xfrm>
            <a:off x="2650179" y="5362892"/>
            <a:ext cx="1289660" cy="838108"/>
          </a:xfrm>
          <a:prstGeom prst="rect">
            <a:avLst/>
          </a:prstGeom>
          <a:solidFill>
            <a:schemeClr val="bg1"/>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Tag</a:t>
            </a:r>
          </a:p>
        </p:txBody>
      </p:sp>
      <p:sp>
        <p:nvSpPr>
          <p:cNvPr id="9" name="Rectangle 8">
            <a:extLst>
              <a:ext uri="{FF2B5EF4-FFF2-40B4-BE49-F238E27FC236}">
                <a16:creationId xmlns:a16="http://schemas.microsoft.com/office/drawing/2014/main" id="{677AB9CF-A289-4029-BC56-D8F09AB2CA1C}"/>
              </a:ext>
            </a:extLst>
          </p:cNvPr>
          <p:cNvSpPr/>
          <p:nvPr/>
        </p:nvSpPr>
        <p:spPr>
          <a:xfrm>
            <a:off x="4154580" y="5365569"/>
            <a:ext cx="1289660" cy="829495"/>
          </a:xfrm>
          <a:prstGeom prst="rect">
            <a:avLst/>
          </a:prstGeom>
          <a:solidFill>
            <a:schemeClr val="bg1"/>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DA844F61-2E95-4D4C-97D1-D88671A666F3}"/>
              </a:ext>
            </a:extLst>
          </p:cNvPr>
          <p:cNvSpPr/>
          <p:nvPr/>
        </p:nvSpPr>
        <p:spPr>
          <a:xfrm>
            <a:off x="5658981" y="5344212"/>
            <a:ext cx="1289660" cy="834238"/>
          </a:xfrm>
          <a:prstGeom prst="rect">
            <a:avLst/>
          </a:prstGeom>
          <a:solidFill>
            <a:schemeClr val="bg1"/>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CF1C63A-FC8C-49D4-9B17-1F6D6D26DB5A}"/>
              </a:ext>
            </a:extLst>
          </p:cNvPr>
          <p:cNvSpPr/>
          <p:nvPr/>
        </p:nvSpPr>
        <p:spPr>
          <a:xfrm>
            <a:off x="7163382" y="5353115"/>
            <a:ext cx="1289660" cy="825335"/>
          </a:xfrm>
          <a:prstGeom prst="rect">
            <a:avLst/>
          </a:prstGeom>
          <a:solidFill>
            <a:schemeClr val="bg1"/>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2" name="Rectangle 11">
            <a:extLst>
              <a:ext uri="{FF2B5EF4-FFF2-40B4-BE49-F238E27FC236}">
                <a16:creationId xmlns:a16="http://schemas.microsoft.com/office/drawing/2014/main" id="{BC9E98B2-7A19-4903-A728-D61E6307352A}"/>
              </a:ext>
            </a:extLst>
          </p:cNvPr>
          <p:cNvSpPr/>
          <p:nvPr/>
        </p:nvSpPr>
        <p:spPr>
          <a:xfrm>
            <a:off x="8656815" y="5353115"/>
            <a:ext cx="1289660" cy="825335"/>
          </a:xfrm>
          <a:prstGeom prst="rect">
            <a:avLst/>
          </a:prstGeom>
          <a:solidFill>
            <a:schemeClr val="bg1"/>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b="1" dirty="0"/>
          </a:p>
        </p:txBody>
      </p:sp>
      <p:sp>
        <p:nvSpPr>
          <p:cNvPr id="13" name="Rectangle 12">
            <a:extLst>
              <a:ext uri="{FF2B5EF4-FFF2-40B4-BE49-F238E27FC236}">
                <a16:creationId xmlns:a16="http://schemas.microsoft.com/office/drawing/2014/main" id="{865FC31D-481E-411C-9F04-5C3AC2D65B5B}"/>
              </a:ext>
            </a:extLst>
          </p:cNvPr>
          <p:cNvSpPr/>
          <p:nvPr/>
        </p:nvSpPr>
        <p:spPr>
          <a:xfrm>
            <a:off x="10127090" y="5375665"/>
            <a:ext cx="1289660" cy="825335"/>
          </a:xfrm>
          <a:prstGeom prst="rect">
            <a:avLst/>
          </a:prstGeom>
          <a:solidFill>
            <a:schemeClr val="bg1"/>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C97D3A94-09CF-4C06-A6FC-80C78304BAF6}"/>
              </a:ext>
            </a:extLst>
          </p:cNvPr>
          <p:cNvSpPr txBox="1"/>
          <p:nvPr/>
        </p:nvSpPr>
        <p:spPr>
          <a:xfrm>
            <a:off x="1275509" y="5482848"/>
            <a:ext cx="1244529" cy="553998"/>
          </a:xfrm>
          <a:prstGeom prst="rect">
            <a:avLst/>
          </a:prstGeom>
          <a:noFill/>
        </p:spPr>
        <p:txBody>
          <a:bodyPr wrap="square" rtlCol="0">
            <a:spAutoFit/>
          </a:bodyPr>
          <a:lstStyle/>
          <a:p>
            <a:r>
              <a:rPr lang="en-US" sz="1000" b="1" dirty="0"/>
              <a:t>Transfer Inverter from Normal to Alternate supply</a:t>
            </a:r>
          </a:p>
        </p:txBody>
      </p:sp>
      <p:cxnSp>
        <p:nvCxnSpPr>
          <p:cNvPr id="16" name="Straight Arrow Connector 15">
            <a:extLst>
              <a:ext uri="{FF2B5EF4-FFF2-40B4-BE49-F238E27FC236}">
                <a16:creationId xmlns:a16="http://schemas.microsoft.com/office/drawing/2014/main" id="{FCF77C3E-A3F1-494C-856A-CEB0A5F13F3C}"/>
              </a:ext>
            </a:extLst>
          </p:cNvPr>
          <p:cNvCxnSpPr>
            <a:cxnSpLocks/>
            <a:endCxn id="5" idx="1"/>
          </p:cNvCxnSpPr>
          <p:nvPr/>
        </p:nvCxnSpPr>
        <p:spPr>
          <a:xfrm flipV="1">
            <a:off x="2460564" y="5781946"/>
            <a:ext cx="189615" cy="638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CE050A91-1E2E-4D9F-9907-EBBF2F381A70}"/>
              </a:ext>
            </a:extLst>
          </p:cNvPr>
          <p:cNvSpPr txBox="1"/>
          <p:nvPr/>
        </p:nvSpPr>
        <p:spPr>
          <a:xfrm flipH="1">
            <a:off x="4280761" y="5541020"/>
            <a:ext cx="975358" cy="553998"/>
          </a:xfrm>
          <a:prstGeom prst="rect">
            <a:avLst/>
          </a:prstGeom>
          <a:noFill/>
        </p:spPr>
        <p:txBody>
          <a:bodyPr wrap="square" rtlCol="0">
            <a:spAutoFit/>
          </a:bodyPr>
          <a:lstStyle/>
          <a:p>
            <a:r>
              <a:rPr lang="en-US" sz="1000" b="1" dirty="0"/>
              <a:t>Tag out Inverter Normal Supply</a:t>
            </a:r>
          </a:p>
        </p:txBody>
      </p:sp>
      <p:sp>
        <p:nvSpPr>
          <p:cNvPr id="21" name="TextBox 20">
            <a:extLst>
              <a:ext uri="{FF2B5EF4-FFF2-40B4-BE49-F238E27FC236}">
                <a16:creationId xmlns:a16="http://schemas.microsoft.com/office/drawing/2014/main" id="{38301A03-8DA6-4D01-9E5C-99CAD82A528D}"/>
              </a:ext>
            </a:extLst>
          </p:cNvPr>
          <p:cNvSpPr txBox="1"/>
          <p:nvPr/>
        </p:nvSpPr>
        <p:spPr>
          <a:xfrm>
            <a:off x="2870212" y="5482848"/>
            <a:ext cx="979319" cy="553998"/>
          </a:xfrm>
          <a:prstGeom prst="rect">
            <a:avLst/>
          </a:prstGeom>
          <a:noFill/>
        </p:spPr>
        <p:txBody>
          <a:bodyPr wrap="square" rtlCol="0">
            <a:spAutoFit/>
          </a:bodyPr>
          <a:lstStyle/>
          <a:p>
            <a:r>
              <a:rPr lang="en-US" sz="1000" b="1" dirty="0"/>
              <a:t>Shut down Inverter Normal Supply</a:t>
            </a:r>
          </a:p>
        </p:txBody>
      </p:sp>
      <p:cxnSp>
        <p:nvCxnSpPr>
          <p:cNvPr id="22" name="Straight Arrow Connector 21">
            <a:extLst>
              <a:ext uri="{FF2B5EF4-FFF2-40B4-BE49-F238E27FC236}">
                <a16:creationId xmlns:a16="http://schemas.microsoft.com/office/drawing/2014/main" id="{D0B56DFA-D96E-44BD-ADF2-DE22B2427E3D}"/>
              </a:ext>
            </a:extLst>
          </p:cNvPr>
          <p:cNvCxnSpPr>
            <a:cxnSpLocks/>
            <a:stCxn id="5" idx="3"/>
            <a:endCxn id="9" idx="1"/>
          </p:cNvCxnSpPr>
          <p:nvPr/>
        </p:nvCxnSpPr>
        <p:spPr>
          <a:xfrm flipV="1">
            <a:off x="3939839" y="5780317"/>
            <a:ext cx="214741" cy="16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D9B25DCD-14CD-48B0-94EC-D6D9325E794E}"/>
              </a:ext>
            </a:extLst>
          </p:cNvPr>
          <p:cNvCxnSpPr>
            <a:cxnSpLocks/>
            <a:endCxn id="10" idx="1"/>
          </p:cNvCxnSpPr>
          <p:nvPr/>
        </p:nvCxnSpPr>
        <p:spPr>
          <a:xfrm flipV="1">
            <a:off x="5463037" y="5761331"/>
            <a:ext cx="195944" cy="14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E0AA085C-E18E-40B0-A013-A96A06D0D06B}"/>
              </a:ext>
            </a:extLst>
          </p:cNvPr>
          <p:cNvSpPr txBox="1"/>
          <p:nvPr/>
        </p:nvSpPr>
        <p:spPr>
          <a:xfrm>
            <a:off x="5748497" y="5559792"/>
            <a:ext cx="1242556" cy="400110"/>
          </a:xfrm>
          <a:prstGeom prst="rect">
            <a:avLst/>
          </a:prstGeom>
          <a:noFill/>
        </p:spPr>
        <p:txBody>
          <a:bodyPr wrap="square" rtlCol="0">
            <a:spAutoFit/>
          </a:bodyPr>
          <a:lstStyle/>
          <a:p>
            <a:r>
              <a:rPr lang="en-US" sz="1000" b="1" dirty="0"/>
              <a:t>Perform Preventive Maintenance Task</a:t>
            </a:r>
          </a:p>
        </p:txBody>
      </p:sp>
      <p:sp>
        <p:nvSpPr>
          <p:cNvPr id="31" name="TextBox 30">
            <a:extLst>
              <a:ext uri="{FF2B5EF4-FFF2-40B4-BE49-F238E27FC236}">
                <a16:creationId xmlns:a16="http://schemas.microsoft.com/office/drawing/2014/main" id="{46EEE30E-5B1C-4BA3-B23E-5DF7B692C729}"/>
              </a:ext>
            </a:extLst>
          </p:cNvPr>
          <p:cNvSpPr txBox="1"/>
          <p:nvPr/>
        </p:nvSpPr>
        <p:spPr>
          <a:xfrm>
            <a:off x="7248206" y="5559792"/>
            <a:ext cx="1289660" cy="400110"/>
          </a:xfrm>
          <a:prstGeom prst="rect">
            <a:avLst/>
          </a:prstGeom>
          <a:noFill/>
        </p:spPr>
        <p:txBody>
          <a:bodyPr wrap="square" rtlCol="0">
            <a:spAutoFit/>
          </a:bodyPr>
          <a:lstStyle/>
          <a:p>
            <a:r>
              <a:rPr lang="en-US" sz="1000" b="1" dirty="0"/>
              <a:t>Remove Tag out on Normal Supply</a:t>
            </a:r>
          </a:p>
        </p:txBody>
      </p:sp>
      <p:sp>
        <p:nvSpPr>
          <p:cNvPr id="36" name="TextBox 35">
            <a:extLst>
              <a:ext uri="{FF2B5EF4-FFF2-40B4-BE49-F238E27FC236}">
                <a16:creationId xmlns:a16="http://schemas.microsoft.com/office/drawing/2014/main" id="{41D2030D-45C9-4DBE-8A47-F6AA114757FE}"/>
              </a:ext>
            </a:extLst>
          </p:cNvPr>
          <p:cNvSpPr txBox="1"/>
          <p:nvPr/>
        </p:nvSpPr>
        <p:spPr>
          <a:xfrm>
            <a:off x="8813832" y="5559792"/>
            <a:ext cx="1058683" cy="400110"/>
          </a:xfrm>
          <a:prstGeom prst="rect">
            <a:avLst/>
          </a:prstGeom>
          <a:noFill/>
        </p:spPr>
        <p:txBody>
          <a:bodyPr wrap="square" rtlCol="0">
            <a:spAutoFit/>
          </a:bodyPr>
          <a:lstStyle/>
          <a:p>
            <a:r>
              <a:rPr lang="en-US" sz="1000" b="1" dirty="0"/>
              <a:t>Start up Normal Supply</a:t>
            </a:r>
          </a:p>
        </p:txBody>
      </p:sp>
      <p:sp>
        <p:nvSpPr>
          <p:cNvPr id="37" name="TextBox 36">
            <a:extLst>
              <a:ext uri="{FF2B5EF4-FFF2-40B4-BE49-F238E27FC236}">
                <a16:creationId xmlns:a16="http://schemas.microsoft.com/office/drawing/2014/main" id="{133B0082-7F19-4A09-A5D7-60389F5F6C06}"/>
              </a:ext>
            </a:extLst>
          </p:cNvPr>
          <p:cNvSpPr txBox="1"/>
          <p:nvPr/>
        </p:nvSpPr>
        <p:spPr>
          <a:xfrm>
            <a:off x="10226194" y="5517268"/>
            <a:ext cx="1301731" cy="553998"/>
          </a:xfrm>
          <a:prstGeom prst="rect">
            <a:avLst/>
          </a:prstGeom>
          <a:noFill/>
        </p:spPr>
        <p:txBody>
          <a:bodyPr wrap="square" rtlCol="0">
            <a:spAutoFit/>
          </a:bodyPr>
          <a:lstStyle/>
          <a:p>
            <a:r>
              <a:rPr lang="en-US" sz="1000" b="1" dirty="0"/>
              <a:t>Transfer Inverter from Alternate to Normal</a:t>
            </a:r>
          </a:p>
        </p:txBody>
      </p:sp>
      <p:cxnSp>
        <p:nvCxnSpPr>
          <p:cNvPr id="38" name="Straight Arrow Connector 37">
            <a:extLst>
              <a:ext uri="{FF2B5EF4-FFF2-40B4-BE49-F238E27FC236}">
                <a16:creationId xmlns:a16="http://schemas.microsoft.com/office/drawing/2014/main" id="{E05EE68F-5F5A-411E-BAF5-1EAC2075A91A}"/>
              </a:ext>
            </a:extLst>
          </p:cNvPr>
          <p:cNvCxnSpPr>
            <a:cxnSpLocks/>
          </p:cNvCxnSpPr>
          <p:nvPr/>
        </p:nvCxnSpPr>
        <p:spPr>
          <a:xfrm>
            <a:off x="6990111" y="5759847"/>
            <a:ext cx="195944" cy="29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0CB45844-9B4B-428F-9468-E113B3BCB91A}"/>
              </a:ext>
            </a:extLst>
          </p:cNvPr>
          <p:cNvCxnSpPr>
            <a:cxnSpLocks/>
          </p:cNvCxnSpPr>
          <p:nvPr/>
        </p:nvCxnSpPr>
        <p:spPr>
          <a:xfrm>
            <a:off x="8462440" y="5791299"/>
            <a:ext cx="195944" cy="29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0EFF3137-8396-497F-9B3D-ABC9E360C008}"/>
              </a:ext>
            </a:extLst>
          </p:cNvPr>
          <p:cNvCxnSpPr>
            <a:cxnSpLocks/>
          </p:cNvCxnSpPr>
          <p:nvPr/>
        </p:nvCxnSpPr>
        <p:spPr>
          <a:xfrm>
            <a:off x="9962955" y="5786848"/>
            <a:ext cx="195944" cy="29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590580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7EA93-A034-497D-B194-50AF47A97CBA}"/>
              </a:ext>
            </a:extLst>
          </p:cNvPr>
          <p:cNvSpPr>
            <a:spLocks noGrp="1"/>
          </p:cNvSpPr>
          <p:nvPr>
            <p:ph type="title"/>
          </p:nvPr>
        </p:nvSpPr>
        <p:spPr/>
        <p:txBody>
          <a:bodyPr/>
          <a:lstStyle/>
          <a:p>
            <a:r>
              <a:rPr lang="en-US" dirty="0"/>
              <a:t>Risk Management and Mitigation</a:t>
            </a:r>
          </a:p>
        </p:txBody>
      </p:sp>
      <p:sp>
        <p:nvSpPr>
          <p:cNvPr id="3" name="Content Placeholder 2">
            <a:extLst>
              <a:ext uri="{FF2B5EF4-FFF2-40B4-BE49-F238E27FC236}">
                <a16:creationId xmlns:a16="http://schemas.microsoft.com/office/drawing/2014/main" id="{C86D13E7-F8E4-4CB7-8E2A-B3F97CF5BF33}"/>
              </a:ext>
            </a:extLst>
          </p:cNvPr>
          <p:cNvSpPr>
            <a:spLocks noGrp="1"/>
          </p:cNvSpPr>
          <p:nvPr>
            <p:ph idx="1"/>
          </p:nvPr>
        </p:nvSpPr>
        <p:spPr>
          <a:xfrm>
            <a:off x="1097280" y="1894114"/>
            <a:ext cx="10409910" cy="4423559"/>
          </a:xfrm>
        </p:spPr>
        <p:txBody>
          <a:bodyPr/>
          <a:lstStyle/>
          <a:p>
            <a:r>
              <a:rPr lang="en-US" sz="2800" b="1" dirty="0"/>
              <a:t>Focusing on the real risk portion of the PM Task</a:t>
            </a:r>
          </a:p>
          <a:p>
            <a:pPr lvl="2"/>
            <a:r>
              <a:rPr lang="en-US" sz="1800" dirty="0"/>
              <a:t>The work scope is “broken down” to determine what portion is the risk portion </a:t>
            </a:r>
          </a:p>
          <a:p>
            <a:pPr marL="201168" lvl="1" indent="0">
              <a:buNone/>
            </a:pPr>
            <a:r>
              <a:rPr lang="en-US" sz="2800" dirty="0"/>
              <a:t>It is determined that transferring the inverter is </a:t>
            </a:r>
            <a:r>
              <a:rPr lang="en-US" sz="2800" dirty="0">
                <a:solidFill>
                  <a:schemeClr val="tx1"/>
                </a:solidFill>
                <a:highlight>
                  <a:srgbClr val="FFFF00"/>
                </a:highlight>
              </a:rPr>
              <a:t>Yellow (Medium</a:t>
            </a:r>
            <a:r>
              <a:rPr lang="en-US" sz="2800" dirty="0"/>
              <a:t>) Risk. Shutting down the inverter is </a:t>
            </a:r>
            <a:r>
              <a:rPr lang="en-US" sz="2800" dirty="0">
                <a:solidFill>
                  <a:schemeClr val="tx1"/>
                </a:solidFill>
                <a:highlight>
                  <a:srgbClr val="FF9999"/>
                </a:highlight>
              </a:rPr>
              <a:t>RED (High) </a:t>
            </a:r>
            <a:r>
              <a:rPr lang="en-US" sz="2800" dirty="0"/>
              <a:t>risk (one single error and the entire load that the inverter provides is lost).  </a:t>
            </a:r>
          </a:p>
          <a:p>
            <a:pPr marL="201168" lvl="1" indent="0">
              <a:buNone/>
            </a:pPr>
            <a:r>
              <a:rPr lang="en-US" sz="2800" dirty="0"/>
              <a:t>Once the Inverter is tagged out the actual work is essentially no risk </a:t>
            </a:r>
            <a:r>
              <a:rPr lang="en-US" sz="2800" dirty="0">
                <a:highlight>
                  <a:srgbClr val="00FF00"/>
                </a:highlight>
              </a:rPr>
              <a:t>Green (Normal)</a:t>
            </a:r>
          </a:p>
          <a:p>
            <a:pPr lvl="2"/>
            <a:endParaRPr lang="en-US" sz="1800" dirty="0"/>
          </a:p>
          <a:p>
            <a:pPr marL="384048" lvl="2" indent="0">
              <a:buNone/>
            </a:pPr>
            <a:endParaRPr lang="en-US" sz="1800" dirty="0"/>
          </a:p>
          <a:p>
            <a:pPr lvl="2"/>
            <a:endParaRPr lang="en-US" sz="1800" dirty="0"/>
          </a:p>
          <a:p>
            <a:pPr lvl="2"/>
            <a:endParaRPr lang="en-US" dirty="0"/>
          </a:p>
        </p:txBody>
      </p:sp>
      <p:sp>
        <p:nvSpPr>
          <p:cNvPr id="4" name="Rectangle 3">
            <a:extLst>
              <a:ext uri="{FF2B5EF4-FFF2-40B4-BE49-F238E27FC236}">
                <a16:creationId xmlns:a16="http://schemas.microsoft.com/office/drawing/2014/main" id="{BB624570-84A6-4D96-A4FA-C381B86A9889}"/>
              </a:ext>
            </a:extLst>
          </p:cNvPr>
          <p:cNvSpPr/>
          <p:nvPr/>
        </p:nvSpPr>
        <p:spPr>
          <a:xfrm>
            <a:off x="1124199" y="5270871"/>
            <a:ext cx="1289660" cy="825335"/>
          </a:xfrm>
          <a:prstGeom prst="rect">
            <a:avLst/>
          </a:prstGeom>
          <a:solidFill>
            <a:srgbClr val="FFFF00"/>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417A0E90-CB6E-4D83-B469-412729725627}"/>
              </a:ext>
            </a:extLst>
          </p:cNvPr>
          <p:cNvSpPr/>
          <p:nvPr/>
        </p:nvSpPr>
        <p:spPr>
          <a:xfrm>
            <a:off x="2625243" y="5295709"/>
            <a:ext cx="1289660" cy="825335"/>
          </a:xfrm>
          <a:prstGeom prst="rect">
            <a:avLst/>
          </a:prstGeom>
          <a:solidFill>
            <a:srgbClr val="FF9999"/>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677AB9CF-A289-4029-BC56-D8F09AB2CA1C}"/>
              </a:ext>
            </a:extLst>
          </p:cNvPr>
          <p:cNvSpPr/>
          <p:nvPr/>
        </p:nvSpPr>
        <p:spPr>
          <a:xfrm>
            <a:off x="4077652" y="5295709"/>
            <a:ext cx="1289660" cy="825335"/>
          </a:xfrm>
          <a:prstGeom prst="rect">
            <a:avLst/>
          </a:prstGeom>
          <a:solidFill>
            <a:srgbClr val="50DB45"/>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00FF00"/>
              </a:highlight>
            </a:endParaRPr>
          </a:p>
        </p:txBody>
      </p:sp>
      <p:sp>
        <p:nvSpPr>
          <p:cNvPr id="10" name="Rectangle 9">
            <a:extLst>
              <a:ext uri="{FF2B5EF4-FFF2-40B4-BE49-F238E27FC236}">
                <a16:creationId xmlns:a16="http://schemas.microsoft.com/office/drawing/2014/main" id="{DA844F61-2E95-4D4C-97D1-D88671A666F3}"/>
              </a:ext>
            </a:extLst>
          </p:cNvPr>
          <p:cNvSpPr/>
          <p:nvPr/>
        </p:nvSpPr>
        <p:spPr>
          <a:xfrm>
            <a:off x="5553618" y="5270871"/>
            <a:ext cx="1289660" cy="825335"/>
          </a:xfrm>
          <a:prstGeom prst="rect">
            <a:avLst/>
          </a:prstGeom>
          <a:solidFill>
            <a:srgbClr val="50DB45"/>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CF1C63A-FC8C-49D4-9B17-1F6D6D26DB5A}"/>
              </a:ext>
            </a:extLst>
          </p:cNvPr>
          <p:cNvSpPr/>
          <p:nvPr/>
        </p:nvSpPr>
        <p:spPr>
          <a:xfrm>
            <a:off x="7050341" y="5267903"/>
            <a:ext cx="1289660" cy="825335"/>
          </a:xfrm>
          <a:prstGeom prst="rect">
            <a:avLst/>
          </a:prstGeom>
          <a:solidFill>
            <a:srgbClr val="50DB45"/>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BC9E98B2-7A19-4903-A728-D61E6307352A}"/>
              </a:ext>
            </a:extLst>
          </p:cNvPr>
          <p:cNvSpPr/>
          <p:nvPr/>
        </p:nvSpPr>
        <p:spPr>
          <a:xfrm>
            <a:off x="8536967" y="5266019"/>
            <a:ext cx="1289660" cy="825335"/>
          </a:xfrm>
          <a:prstGeom prst="rect">
            <a:avLst/>
          </a:prstGeom>
          <a:solidFill>
            <a:srgbClr val="FF9999"/>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1800" b="1" dirty="0"/>
          </a:p>
        </p:txBody>
      </p:sp>
      <p:sp>
        <p:nvSpPr>
          <p:cNvPr id="13" name="Rectangle 12">
            <a:extLst>
              <a:ext uri="{FF2B5EF4-FFF2-40B4-BE49-F238E27FC236}">
                <a16:creationId xmlns:a16="http://schemas.microsoft.com/office/drawing/2014/main" id="{865FC31D-481E-411C-9F04-5C3AC2D65B5B}"/>
              </a:ext>
            </a:extLst>
          </p:cNvPr>
          <p:cNvSpPr/>
          <p:nvPr/>
        </p:nvSpPr>
        <p:spPr>
          <a:xfrm>
            <a:off x="10033690" y="5266019"/>
            <a:ext cx="1289660" cy="825335"/>
          </a:xfrm>
          <a:prstGeom prst="rect">
            <a:avLst/>
          </a:prstGeom>
          <a:solidFill>
            <a:srgbClr val="FFFF00"/>
          </a:solidFill>
          <a:ln>
            <a:solidFill>
              <a:schemeClr val="tx1"/>
            </a:solidFill>
          </a:ln>
          <a:effectLst>
            <a:innerShdw blurRad="63500" dist="50800" dir="81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C97D3A94-09CF-4C06-A6FC-80C78304BAF6}"/>
              </a:ext>
            </a:extLst>
          </p:cNvPr>
          <p:cNvSpPr txBox="1"/>
          <p:nvPr/>
        </p:nvSpPr>
        <p:spPr>
          <a:xfrm>
            <a:off x="1216803" y="5373517"/>
            <a:ext cx="1244529" cy="553998"/>
          </a:xfrm>
          <a:prstGeom prst="rect">
            <a:avLst/>
          </a:prstGeom>
          <a:noFill/>
        </p:spPr>
        <p:txBody>
          <a:bodyPr wrap="square" rtlCol="0">
            <a:spAutoFit/>
          </a:bodyPr>
          <a:lstStyle/>
          <a:p>
            <a:r>
              <a:rPr lang="en-US" sz="1000" b="1" dirty="0"/>
              <a:t>Transfer Inverter from Normal to Alternate supply</a:t>
            </a:r>
          </a:p>
        </p:txBody>
      </p:sp>
      <p:cxnSp>
        <p:nvCxnSpPr>
          <p:cNvPr id="16" name="Straight Arrow Connector 15">
            <a:extLst>
              <a:ext uri="{FF2B5EF4-FFF2-40B4-BE49-F238E27FC236}">
                <a16:creationId xmlns:a16="http://schemas.microsoft.com/office/drawing/2014/main" id="{FCF77C3E-A3F1-494C-856A-CEB0A5F13F3C}"/>
              </a:ext>
            </a:extLst>
          </p:cNvPr>
          <p:cNvCxnSpPr>
            <a:cxnSpLocks/>
            <a:endCxn id="5" idx="1"/>
          </p:cNvCxnSpPr>
          <p:nvPr/>
        </p:nvCxnSpPr>
        <p:spPr>
          <a:xfrm>
            <a:off x="2435628" y="5708377"/>
            <a:ext cx="18961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TextBox 19">
            <a:extLst>
              <a:ext uri="{FF2B5EF4-FFF2-40B4-BE49-F238E27FC236}">
                <a16:creationId xmlns:a16="http://schemas.microsoft.com/office/drawing/2014/main" id="{CE050A91-1E2E-4D9F-9907-EBBF2F381A70}"/>
              </a:ext>
            </a:extLst>
          </p:cNvPr>
          <p:cNvSpPr txBox="1"/>
          <p:nvPr/>
        </p:nvSpPr>
        <p:spPr>
          <a:xfrm flipH="1">
            <a:off x="4272484" y="5414086"/>
            <a:ext cx="975358" cy="553998"/>
          </a:xfrm>
          <a:prstGeom prst="rect">
            <a:avLst/>
          </a:prstGeom>
          <a:noFill/>
        </p:spPr>
        <p:txBody>
          <a:bodyPr wrap="square" rtlCol="0">
            <a:spAutoFit/>
          </a:bodyPr>
          <a:lstStyle/>
          <a:p>
            <a:r>
              <a:rPr lang="en-US" sz="1000" b="1" dirty="0"/>
              <a:t>Tag out Inverter Normal Supply</a:t>
            </a:r>
          </a:p>
        </p:txBody>
      </p:sp>
      <p:sp>
        <p:nvSpPr>
          <p:cNvPr id="21" name="TextBox 20">
            <a:extLst>
              <a:ext uri="{FF2B5EF4-FFF2-40B4-BE49-F238E27FC236}">
                <a16:creationId xmlns:a16="http://schemas.microsoft.com/office/drawing/2014/main" id="{38301A03-8DA6-4D01-9E5C-99CAD82A528D}"/>
              </a:ext>
            </a:extLst>
          </p:cNvPr>
          <p:cNvSpPr txBox="1"/>
          <p:nvPr/>
        </p:nvSpPr>
        <p:spPr>
          <a:xfrm>
            <a:off x="2842431" y="5373517"/>
            <a:ext cx="979319" cy="553998"/>
          </a:xfrm>
          <a:prstGeom prst="rect">
            <a:avLst/>
          </a:prstGeom>
          <a:noFill/>
        </p:spPr>
        <p:txBody>
          <a:bodyPr wrap="square" rtlCol="0">
            <a:spAutoFit/>
          </a:bodyPr>
          <a:lstStyle/>
          <a:p>
            <a:r>
              <a:rPr lang="en-US" sz="1000" b="1" dirty="0"/>
              <a:t>Shut Down Inverter Normal Supply</a:t>
            </a:r>
          </a:p>
        </p:txBody>
      </p:sp>
      <p:cxnSp>
        <p:nvCxnSpPr>
          <p:cNvPr id="22" name="Straight Arrow Connector 21">
            <a:extLst>
              <a:ext uri="{FF2B5EF4-FFF2-40B4-BE49-F238E27FC236}">
                <a16:creationId xmlns:a16="http://schemas.microsoft.com/office/drawing/2014/main" id="{D0B56DFA-D96E-44BD-ADF2-DE22B2427E3D}"/>
              </a:ext>
            </a:extLst>
          </p:cNvPr>
          <p:cNvCxnSpPr>
            <a:cxnSpLocks/>
            <a:stCxn id="5" idx="3"/>
            <a:endCxn id="9" idx="1"/>
          </p:cNvCxnSpPr>
          <p:nvPr/>
        </p:nvCxnSpPr>
        <p:spPr>
          <a:xfrm>
            <a:off x="3914903" y="5708377"/>
            <a:ext cx="16274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D9B25DCD-14CD-48B0-94EC-D6D9325E794E}"/>
              </a:ext>
            </a:extLst>
          </p:cNvPr>
          <p:cNvCxnSpPr>
            <a:cxnSpLocks/>
            <a:endCxn id="10" idx="1"/>
          </p:cNvCxnSpPr>
          <p:nvPr/>
        </p:nvCxnSpPr>
        <p:spPr>
          <a:xfrm>
            <a:off x="5357674" y="5680571"/>
            <a:ext cx="195944" cy="29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9" name="TextBox 28">
            <a:extLst>
              <a:ext uri="{FF2B5EF4-FFF2-40B4-BE49-F238E27FC236}">
                <a16:creationId xmlns:a16="http://schemas.microsoft.com/office/drawing/2014/main" id="{E0AA085C-E18E-40B0-A013-A96A06D0D06B}"/>
              </a:ext>
            </a:extLst>
          </p:cNvPr>
          <p:cNvSpPr txBox="1"/>
          <p:nvPr/>
        </p:nvSpPr>
        <p:spPr>
          <a:xfrm>
            <a:off x="5644001" y="5430069"/>
            <a:ext cx="1242556" cy="400110"/>
          </a:xfrm>
          <a:prstGeom prst="rect">
            <a:avLst/>
          </a:prstGeom>
          <a:noFill/>
        </p:spPr>
        <p:txBody>
          <a:bodyPr wrap="square" rtlCol="0">
            <a:spAutoFit/>
          </a:bodyPr>
          <a:lstStyle/>
          <a:p>
            <a:r>
              <a:rPr lang="en-US" sz="1000" b="1" dirty="0"/>
              <a:t>Perform Preventive Maintenance Task</a:t>
            </a:r>
          </a:p>
        </p:txBody>
      </p:sp>
      <p:sp>
        <p:nvSpPr>
          <p:cNvPr id="31" name="TextBox 30">
            <a:extLst>
              <a:ext uri="{FF2B5EF4-FFF2-40B4-BE49-F238E27FC236}">
                <a16:creationId xmlns:a16="http://schemas.microsoft.com/office/drawing/2014/main" id="{46EEE30E-5B1C-4BA3-B23E-5DF7B692C729}"/>
              </a:ext>
            </a:extLst>
          </p:cNvPr>
          <p:cNvSpPr txBox="1"/>
          <p:nvPr/>
        </p:nvSpPr>
        <p:spPr>
          <a:xfrm>
            <a:off x="7094538" y="5496445"/>
            <a:ext cx="1289660" cy="400110"/>
          </a:xfrm>
          <a:prstGeom prst="rect">
            <a:avLst/>
          </a:prstGeom>
          <a:noFill/>
        </p:spPr>
        <p:txBody>
          <a:bodyPr wrap="square" rtlCol="0">
            <a:spAutoFit/>
          </a:bodyPr>
          <a:lstStyle/>
          <a:p>
            <a:r>
              <a:rPr lang="en-US" sz="1000" b="1" dirty="0"/>
              <a:t>Remove Tag out on Normal Supply</a:t>
            </a:r>
          </a:p>
        </p:txBody>
      </p:sp>
      <p:sp>
        <p:nvSpPr>
          <p:cNvPr id="36" name="TextBox 35">
            <a:extLst>
              <a:ext uri="{FF2B5EF4-FFF2-40B4-BE49-F238E27FC236}">
                <a16:creationId xmlns:a16="http://schemas.microsoft.com/office/drawing/2014/main" id="{41D2030D-45C9-4DBE-8A47-F6AA114757FE}"/>
              </a:ext>
            </a:extLst>
          </p:cNvPr>
          <p:cNvSpPr txBox="1"/>
          <p:nvPr/>
        </p:nvSpPr>
        <p:spPr>
          <a:xfrm>
            <a:off x="8668713" y="5450461"/>
            <a:ext cx="1058683" cy="400110"/>
          </a:xfrm>
          <a:prstGeom prst="rect">
            <a:avLst/>
          </a:prstGeom>
          <a:noFill/>
        </p:spPr>
        <p:txBody>
          <a:bodyPr wrap="square" rtlCol="0">
            <a:spAutoFit/>
          </a:bodyPr>
          <a:lstStyle/>
          <a:p>
            <a:r>
              <a:rPr lang="en-US" sz="1000" b="1" dirty="0"/>
              <a:t>Start up Normal Supply</a:t>
            </a:r>
          </a:p>
        </p:txBody>
      </p:sp>
      <p:sp>
        <p:nvSpPr>
          <p:cNvPr id="37" name="TextBox 36">
            <a:extLst>
              <a:ext uri="{FF2B5EF4-FFF2-40B4-BE49-F238E27FC236}">
                <a16:creationId xmlns:a16="http://schemas.microsoft.com/office/drawing/2014/main" id="{133B0082-7F19-4A09-A5D7-60389F5F6C06}"/>
              </a:ext>
            </a:extLst>
          </p:cNvPr>
          <p:cNvSpPr txBox="1"/>
          <p:nvPr/>
        </p:nvSpPr>
        <p:spPr>
          <a:xfrm>
            <a:off x="10081163" y="5373517"/>
            <a:ext cx="1301731" cy="553998"/>
          </a:xfrm>
          <a:prstGeom prst="rect">
            <a:avLst/>
          </a:prstGeom>
          <a:noFill/>
        </p:spPr>
        <p:txBody>
          <a:bodyPr wrap="square" rtlCol="0">
            <a:spAutoFit/>
          </a:bodyPr>
          <a:lstStyle/>
          <a:p>
            <a:r>
              <a:rPr lang="en-US" sz="1000" b="1" dirty="0"/>
              <a:t>Transfer Inverter from Alternate to Normal</a:t>
            </a:r>
          </a:p>
        </p:txBody>
      </p:sp>
      <p:cxnSp>
        <p:nvCxnSpPr>
          <p:cNvPr id="38" name="Straight Arrow Connector 37">
            <a:extLst>
              <a:ext uri="{FF2B5EF4-FFF2-40B4-BE49-F238E27FC236}">
                <a16:creationId xmlns:a16="http://schemas.microsoft.com/office/drawing/2014/main" id="{E05EE68F-5F5A-411E-BAF5-1EAC2075A91A}"/>
              </a:ext>
            </a:extLst>
          </p:cNvPr>
          <p:cNvCxnSpPr>
            <a:cxnSpLocks/>
          </p:cNvCxnSpPr>
          <p:nvPr/>
        </p:nvCxnSpPr>
        <p:spPr>
          <a:xfrm>
            <a:off x="6865057" y="5706892"/>
            <a:ext cx="195944" cy="29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0CB45844-9B4B-428F-9468-E113B3BCB91A}"/>
              </a:ext>
            </a:extLst>
          </p:cNvPr>
          <p:cNvCxnSpPr>
            <a:cxnSpLocks/>
          </p:cNvCxnSpPr>
          <p:nvPr/>
        </p:nvCxnSpPr>
        <p:spPr>
          <a:xfrm>
            <a:off x="8373538" y="5696500"/>
            <a:ext cx="195944" cy="29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0" name="Straight Arrow Connector 39">
            <a:extLst>
              <a:ext uri="{FF2B5EF4-FFF2-40B4-BE49-F238E27FC236}">
                <a16:creationId xmlns:a16="http://schemas.microsoft.com/office/drawing/2014/main" id="{0EFF3137-8396-497F-9B3D-ABC9E360C008}"/>
              </a:ext>
            </a:extLst>
          </p:cNvPr>
          <p:cNvCxnSpPr>
            <a:cxnSpLocks/>
          </p:cNvCxnSpPr>
          <p:nvPr/>
        </p:nvCxnSpPr>
        <p:spPr>
          <a:xfrm>
            <a:off x="9875781" y="5675718"/>
            <a:ext cx="195944" cy="29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28750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B5CC1-D6B6-4FC1-8A5A-EE28557B92FB}"/>
              </a:ext>
            </a:extLst>
          </p:cNvPr>
          <p:cNvSpPr>
            <a:spLocks noGrp="1"/>
          </p:cNvSpPr>
          <p:nvPr>
            <p:ph type="title"/>
          </p:nvPr>
        </p:nvSpPr>
        <p:spPr>
          <a:xfrm>
            <a:off x="1097280" y="286604"/>
            <a:ext cx="10058400" cy="1003974"/>
          </a:xfrm>
        </p:spPr>
        <p:txBody>
          <a:bodyPr/>
          <a:lstStyle/>
          <a:p>
            <a:r>
              <a:rPr lang="en-US" dirty="0"/>
              <a:t>Evaluating  How to Manage Risk</a:t>
            </a:r>
          </a:p>
        </p:txBody>
      </p:sp>
      <p:sp>
        <p:nvSpPr>
          <p:cNvPr id="3" name="Content Placeholder 2">
            <a:extLst>
              <a:ext uri="{FF2B5EF4-FFF2-40B4-BE49-F238E27FC236}">
                <a16:creationId xmlns:a16="http://schemas.microsoft.com/office/drawing/2014/main" id="{65B4A765-A1C5-4D50-B87F-FD0E6E49A34F}"/>
              </a:ext>
            </a:extLst>
          </p:cNvPr>
          <p:cNvSpPr>
            <a:spLocks noGrp="1"/>
          </p:cNvSpPr>
          <p:nvPr>
            <p:ph idx="1"/>
          </p:nvPr>
        </p:nvSpPr>
        <p:spPr>
          <a:xfrm>
            <a:off x="1097280" y="1915611"/>
            <a:ext cx="10058400" cy="3953482"/>
          </a:xfrm>
        </p:spPr>
        <p:txBody>
          <a:bodyPr>
            <a:normAutofit/>
          </a:bodyPr>
          <a:lstStyle/>
          <a:p>
            <a:r>
              <a:rPr lang="en-US" sz="3200" b="1" dirty="0"/>
              <a:t>Sometimes risk cannot be eliminated – but can be mitigated or minimized</a:t>
            </a:r>
          </a:p>
          <a:p>
            <a:pPr lvl="1"/>
            <a:r>
              <a:rPr lang="en-US" sz="2400" b="1" dirty="0"/>
              <a:t>Rigging and lifting – the component must be lifted. The lift path is over a safety related component.  The risk is real and can not be eliminated. </a:t>
            </a:r>
          </a:p>
          <a:p>
            <a:pPr marL="201168" lvl="1" indent="0">
              <a:buNone/>
            </a:pPr>
            <a:r>
              <a:rPr lang="en-US" sz="3200" b="1" dirty="0"/>
              <a:t>When risk can not be eliminated, other measures, such as mitigation (reducing consequences) and minimizing (reducing probability) must be employed</a:t>
            </a:r>
          </a:p>
          <a:p>
            <a:pPr marL="201168" lvl="1" indent="0">
              <a:buNone/>
            </a:pPr>
            <a:endParaRPr lang="en-US" sz="2400" b="1" dirty="0"/>
          </a:p>
          <a:p>
            <a:pPr lvl="1"/>
            <a:endParaRPr lang="en-US" sz="2400" dirty="0"/>
          </a:p>
          <a:p>
            <a:pPr lvl="1"/>
            <a:endParaRPr lang="en-US" dirty="0"/>
          </a:p>
        </p:txBody>
      </p:sp>
    </p:spTree>
    <p:extLst>
      <p:ext uri="{BB962C8B-B14F-4D97-AF65-F5344CB8AC3E}">
        <p14:creationId xmlns:p14="http://schemas.microsoft.com/office/powerpoint/2010/main" val="18202051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CA41E-A794-4095-B524-81A3F8BD2328}"/>
              </a:ext>
            </a:extLst>
          </p:cNvPr>
          <p:cNvSpPr>
            <a:spLocks noGrp="1"/>
          </p:cNvSpPr>
          <p:nvPr>
            <p:ph type="title"/>
          </p:nvPr>
        </p:nvSpPr>
        <p:spPr/>
        <p:txBody>
          <a:bodyPr/>
          <a:lstStyle/>
          <a:p>
            <a:r>
              <a:rPr lang="en-US" dirty="0"/>
              <a:t>The “Risk” of not Identifying the “real” Risk</a:t>
            </a:r>
          </a:p>
        </p:txBody>
      </p:sp>
      <p:sp>
        <p:nvSpPr>
          <p:cNvPr id="3" name="Content Placeholder 2">
            <a:extLst>
              <a:ext uri="{FF2B5EF4-FFF2-40B4-BE49-F238E27FC236}">
                <a16:creationId xmlns:a16="http://schemas.microsoft.com/office/drawing/2014/main" id="{31F8782E-D5CB-4181-8A3E-95D09FCB0892}"/>
              </a:ext>
            </a:extLst>
          </p:cNvPr>
          <p:cNvSpPr>
            <a:spLocks noGrp="1"/>
          </p:cNvSpPr>
          <p:nvPr>
            <p:ph idx="1"/>
          </p:nvPr>
        </p:nvSpPr>
        <p:spPr/>
        <p:txBody>
          <a:bodyPr/>
          <a:lstStyle/>
          <a:p>
            <a:r>
              <a:rPr lang="en-US" b="1" dirty="0"/>
              <a:t>Common Mistakes</a:t>
            </a:r>
          </a:p>
          <a:p>
            <a:pPr lvl="1"/>
            <a:r>
              <a:rPr lang="en-US" dirty="0"/>
              <a:t>Organization does not get workers input to what they consider the real risk</a:t>
            </a:r>
          </a:p>
          <a:p>
            <a:pPr lvl="1"/>
            <a:r>
              <a:rPr lang="en-US" dirty="0"/>
              <a:t>Organization does not get workers input to what is the real probability</a:t>
            </a:r>
          </a:p>
          <a:p>
            <a:pPr lvl="1"/>
            <a:r>
              <a:rPr lang="en-US" dirty="0"/>
              <a:t>Organization does not get Operation, Engineering, Maintenance, or Work Management input into “potential” consequences and the severity of those consequences even if the probability of something bad happening is very low, but if it were to happen the consequences are very severe.</a:t>
            </a:r>
          </a:p>
          <a:p>
            <a:pPr lvl="2"/>
            <a:r>
              <a:rPr lang="en-US" dirty="0"/>
              <a:t>ANO dropped Rotor</a:t>
            </a:r>
          </a:p>
          <a:p>
            <a:pPr lvl="2"/>
            <a:r>
              <a:rPr lang="en-US" dirty="0"/>
              <a:t>Fort Calhoun Flooding</a:t>
            </a:r>
          </a:p>
          <a:p>
            <a:pPr lvl="2"/>
            <a:r>
              <a:rPr lang="en-US" dirty="0"/>
              <a:t>Crystal River Steam Generator preparation</a:t>
            </a:r>
          </a:p>
          <a:p>
            <a:pPr lvl="2"/>
            <a:r>
              <a:rPr lang="en-US" dirty="0"/>
              <a:t>Davis-</a:t>
            </a:r>
            <a:r>
              <a:rPr lang="en-US" dirty="0" err="1"/>
              <a:t>Besse</a:t>
            </a:r>
            <a:r>
              <a:rPr lang="en-US" dirty="0"/>
              <a:t> RX Vessel hole </a:t>
            </a:r>
          </a:p>
        </p:txBody>
      </p:sp>
    </p:spTree>
    <p:extLst>
      <p:ext uri="{BB962C8B-B14F-4D97-AF65-F5344CB8AC3E}">
        <p14:creationId xmlns:p14="http://schemas.microsoft.com/office/powerpoint/2010/main" val="1573436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CA41E-A794-4095-B524-81A3F8BD2328}"/>
              </a:ext>
            </a:extLst>
          </p:cNvPr>
          <p:cNvSpPr>
            <a:spLocks noGrp="1"/>
          </p:cNvSpPr>
          <p:nvPr>
            <p:ph type="title"/>
          </p:nvPr>
        </p:nvSpPr>
        <p:spPr/>
        <p:txBody>
          <a:bodyPr/>
          <a:lstStyle/>
          <a:p>
            <a:r>
              <a:rPr lang="en-US" dirty="0"/>
              <a:t>The “Risk” of not Identifying </a:t>
            </a:r>
            <a:r>
              <a:rPr lang="en-US"/>
              <a:t>the “real” </a:t>
            </a:r>
            <a:r>
              <a:rPr lang="en-US" dirty="0"/>
              <a:t>Risk</a:t>
            </a:r>
          </a:p>
        </p:txBody>
      </p:sp>
      <p:sp>
        <p:nvSpPr>
          <p:cNvPr id="3" name="Content Placeholder 2">
            <a:extLst>
              <a:ext uri="{FF2B5EF4-FFF2-40B4-BE49-F238E27FC236}">
                <a16:creationId xmlns:a16="http://schemas.microsoft.com/office/drawing/2014/main" id="{31F8782E-D5CB-4181-8A3E-95D09FCB0892}"/>
              </a:ext>
            </a:extLst>
          </p:cNvPr>
          <p:cNvSpPr>
            <a:spLocks noGrp="1"/>
          </p:cNvSpPr>
          <p:nvPr>
            <p:ph idx="1"/>
          </p:nvPr>
        </p:nvSpPr>
        <p:spPr/>
        <p:txBody>
          <a:bodyPr/>
          <a:lstStyle/>
          <a:p>
            <a:pPr marL="0" indent="0">
              <a:buNone/>
            </a:pPr>
            <a:r>
              <a:rPr lang="en-US" sz="2400" b="1" dirty="0"/>
              <a:t>Common Mistake Example:</a:t>
            </a:r>
          </a:p>
          <a:p>
            <a:pPr lvl="1"/>
            <a:endParaRPr lang="en-US" sz="2000" dirty="0"/>
          </a:p>
          <a:p>
            <a:pPr lvl="1"/>
            <a:r>
              <a:rPr lang="en-US" sz="2000" dirty="0"/>
              <a:t>Organization does not get workers input and misses the “real” risk.</a:t>
            </a:r>
          </a:p>
          <a:p>
            <a:pPr marL="917120" lvl="5" indent="0">
              <a:buNone/>
            </a:pPr>
            <a:r>
              <a:rPr lang="en-US" sz="1800" dirty="0"/>
              <a:t>Often actions used to Mitigate and/or Minimize risk are “general” for the described activity.  </a:t>
            </a:r>
          </a:p>
          <a:p>
            <a:pPr marL="917120" lvl="5" indent="0">
              <a:buNone/>
            </a:pPr>
            <a:r>
              <a:rPr lang="en-US" sz="1800" dirty="0"/>
              <a:t>For example, when digging, a common action is to sound the area and dig by hand or use a vacuum truck for the first 3 feet.  However, when the worker got involved, they identified that the area had a 6” concrete slab that had to be removed as part of the digging activity.  The workers were going to use a jack hammer to break up the concrete slab.  This new information introduced a new unforeseen risk that had not been identified and would have had significant  consequences due to the vibration to the adjacent wall which contained very sensitive Rx instrumentation racks.  </a:t>
            </a:r>
          </a:p>
        </p:txBody>
      </p:sp>
    </p:spTree>
    <p:extLst>
      <p:ext uri="{BB962C8B-B14F-4D97-AF65-F5344CB8AC3E}">
        <p14:creationId xmlns:p14="http://schemas.microsoft.com/office/powerpoint/2010/main" val="1033780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CA41E-A794-4095-B524-81A3F8BD2328}"/>
              </a:ext>
            </a:extLst>
          </p:cNvPr>
          <p:cNvSpPr>
            <a:spLocks noGrp="1"/>
          </p:cNvSpPr>
          <p:nvPr>
            <p:ph type="title"/>
          </p:nvPr>
        </p:nvSpPr>
        <p:spPr/>
        <p:txBody>
          <a:bodyPr/>
          <a:lstStyle/>
          <a:p>
            <a:r>
              <a:rPr lang="en-US" dirty="0"/>
              <a:t>The “Risk” of not Identifying </a:t>
            </a:r>
            <a:r>
              <a:rPr lang="en-US"/>
              <a:t>the “real” </a:t>
            </a:r>
            <a:r>
              <a:rPr lang="en-US" dirty="0"/>
              <a:t>Risk</a:t>
            </a:r>
          </a:p>
        </p:txBody>
      </p:sp>
      <p:sp>
        <p:nvSpPr>
          <p:cNvPr id="3" name="Content Placeholder 2">
            <a:extLst>
              <a:ext uri="{FF2B5EF4-FFF2-40B4-BE49-F238E27FC236}">
                <a16:creationId xmlns:a16="http://schemas.microsoft.com/office/drawing/2014/main" id="{31F8782E-D5CB-4181-8A3E-95D09FCB0892}"/>
              </a:ext>
            </a:extLst>
          </p:cNvPr>
          <p:cNvSpPr>
            <a:spLocks noGrp="1"/>
          </p:cNvSpPr>
          <p:nvPr>
            <p:ph idx="1"/>
          </p:nvPr>
        </p:nvSpPr>
        <p:spPr>
          <a:xfrm>
            <a:off x="1097280" y="2108201"/>
            <a:ext cx="10058400" cy="4173846"/>
          </a:xfrm>
        </p:spPr>
        <p:txBody>
          <a:bodyPr>
            <a:normAutofit lnSpcReduction="10000"/>
          </a:bodyPr>
          <a:lstStyle/>
          <a:p>
            <a:pPr marL="0" indent="0">
              <a:buNone/>
            </a:pPr>
            <a:r>
              <a:rPr lang="en-US" sz="1800" b="1" dirty="0"/>
              <a:t>It is IMPERATIVE that an organization challenges the identified “probability of something bad happening” so that the correct risk can be assessed.</a:t>
            </a:r>
          </a:p>
          <a:p>
            <a:pPr marL="0" indent="0">
              <a:buNone/>
            </a:pPr>
            <a:r>
              <a:rPr lang="en-US" sz="1800" b="1" dirty="0"/>
              <a:t>Too often, because we have done a job before, or it is routine, we minimize the probability of something bad happening and as a result we do not assign the correct risk.</a:t>
            </a:r>
          </a:p>
          <a:p>
            <a:pPr marL="0" indent="0">
              <a:buNone/>
            </a:pPr>
            <a:r>
              <a:rPr lang="en-US" sz="1800" b="1" dirty="0"/>
              <a:t>Often, we rely too much on:</a:t>
            </a:r>
          </a:p>
          <a:p>
            <a:pPr lvl="4">
              <a:buFont typeface="Arial" panose="020B0604020202020204" pitchFamily="34" charset="0"/>
              <a:buChar char="•"/>
            </a:pPr>
            <a:r>
              <a:rPr lang="en-US" sz="1600" b="1" dirty="0"/>
              <a:t>Past performance/successes</a:t>
            </a:r>
          </a:p>
          <a:p>
            <a:pPr lvl="4">
              <a:buFont typeface="Arial" panose="020B0604020202020204" pitchFamily="34" charset="0"/>
              <a:buChar char="•"/>
            </a:pPr>
            <a:r>
              <a:rPr lang="en-US" sz="1600" b="1" dirty="0"/>
              <a:t>“We do this all the time”</a:t>
            </a:r>
          </a:p>
          <a:p>
            <a:pPr lvl="4">
              <a:buFont typeface="Arial" panose="020B0604020202020204" pitchFamily="34" charset="0"/>
              <a:buChar char="•"/>
            </a:pPr>
            <a:r>
              <a:rPr lang="en-US" sz="1600" b="1" dirty="0"/>
              <a:t>It has never happened before</a:t>
            </a:r>
          </a:p>
          <a:p>
            <a:pPr lvl="4">
              <a:buFont typeface="Arial" panose="020B0604020202020204" pitchFamily="34" charset="0"/>
              <a:buChar char="•"/>
            </a:pPr>
            <a:r>
              <a:rPr lang="en-US" sz="1600" b="1" dirty="0"/>
              <a:t>“Tribal knowledge” not documented in our procedures</a:t>
            </a:r>
          </a:p>
          <a:p>
            <a:pPr lvl="4">
              <a:buFont typeface="Arial" panose="020B0604020202020204" pitchFamily="34" charset="0"/>
              <a:buChar char="•"/>
            </a:pPr>
            <a:r>
              <a:rPr lang="en-US" sz="1600" b="1" dirty="0"/>
              <a:t>Supervisory oversight – when the supervisor may be very inexperienced</a:t>
            </a:r>
          </a:p>
          <a:p>
            <a:pPr lvl="4">
              <a:buFont typeface="Arial" panose="020B0604020202020204" pitchFamily="34" charset="0"/>
              <a:buChar char="•"/>
            </a:pPr>
            <a:r>
              <a:rPr lang="en-US" sz="1600" b="1" dirty="0"/>
              <a:t>Trusting direction given by a senior person without verifying it is correct </a:t>
            </a:r>
          </a:p>
          <a:p>
            <a:pPr lvl="4">
              <a:buFont typeface="Arial" panose="020B0604020202020204" pitchFamily="34" charset="0"/>
              <a:buChar char="•"/>
            </a:pPr>
            <a:r>
              <a:rPr lang="en-US" sz="1600" b="1" dirty="0"/>
              <a:t>Communication of the risk to the workers – many times they are unaware of the risk that has been assigned</a:t>
            </a:r>
          </a:p>
          <a:p>
            <a:pPr lvl="4">
              <a:buFont typeface="Arial" panose="020B0604020202020204" pitchFamily="34" charset="0"/>
              <a:buChar char="•"/>
            </a:pPr>
            <a:endParaRPr lang="en-US" sz="1600" b="1" dirty="0"/>
          </a:p>
        </p:txBody>
      </p:sp>
    </p:spTree>
    <p:extLst>
      <p:ext uri="{BB962C8B-B14F-4D97-AF65-F5344CB8AC3E}">
        <p14:creationId xmlns:p14="http://schemas.microsoft.com/office/powerpoint/2010/main" val="3162182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B5CC1-D6B6-4FC1-8A5A-EE28557B92FB}"/>
              </a:ext>
            </a:extLst>
          </p:cNvPr>
          <p:cNvSpPr>
            <a:spLocks noGrp="1"/>
          </p:cNvSpPr>
          <p:nvPr>
            <p:ph type="title"/>
          </p:nvPr>
        </p:nvSpPr>
        <p:spPr>
          <a:xfrm>
            <a:off x="1097280" y="286604"/>
            <a:ext cx="10058400" cy="1003974"/>
          </a:xfrm>
        </p:spPr>
        <p:txBody>
          <a:bodyPr>
            <a:normAutofit/>
          </a:bodyPr>
          <a:lstStyle/>
          <a:p>
            <a:r>
              <a:rPr lang="en-US" dirty="0"/>
              <a:t>Actions used to Mitigate or Minimize Risk</a:t>
            </a:r>
          </a:p>
        </p:txBody>
      </p:sp>
      <p:sp>
        <p:nvSpPr>
          <p:cNvPr id="3" name="Content Placeholder 2">
            <a:extLst>
              <a:ext uri="{FF2B5EF4-FFF2-40B4-BE49-F238E27FC236}">
                <a16:creationId xmlns:a16="http://schemas.microsoft.com/office/drawing/2014/main" id="{65B4A765-A1C5-4D50-B87F-FD0E6E49A34F}"/>
              </a:ext>
            </a:extLst>
          </p:cNvPr>
          <p:cNvSpPr>
            <a:spLocks noGrp="1"/>
          </p:cNvSpPr>
          <p:nvPr>
            <p:ph idx="1"/>
          </p:nvPr>
        </p:nvSpPr>
        <p:spPr>
          <a:xfrm>
            <a:off x="1097280" y="1915611"/>
            <a:ext cx="10058400" cy="3953482"/>
          </a:xfrm>
        </p:spPr>
        <p:txBody>
          <a:bodyPr>
            <a:normAutofit/>
          </a:bodyPr>
          <a:lstStyle/>
          <a:p>
            <a:pPr lvl="1"/>
            <a:r>
              <a:rPr lang="en-US" sz="2000" b="1" dirty="0"/>
              <a:t>Critical Evolution Meetings (around T-5)</a:t>
            </a:r>
          </a:p>
          <a:p>
            <a:pPr lvl="1"/>
            <a:r>
              <a:rPr lang="en-US" sz="2000" b="1" dirty="0"/>
              <a:t>Work Around the Clock until Complete</a:t>
            </a:r>
          </a:p>
          <a:p>
            <a:pPr lvl="1"/>
            <a:r>
              <a:rPr lang="en-US" sz="2000" b="1" dirty="0"/>
              <a:t>Conduct Mock-up Training</a:t>
            </a:r>
          </a:p>
          <a:p>
            <a:pPr lvl="1"/>
            <a:r>
              <a:rPr lang="en-US" sz="2000" b="1" dirty="0"/>
              <a:t>Establish additional Technical Oversight</a:t>
            </a:r>
          </a:p>
          <a:p>
            <a:pPr lvl="1"/>
            <a:r>
              <a:rPr lang="en-US" sz="2000" b="1" dirty="0"/>
              <a:t>Have Vendor on Site</a:t>
            </a:r>
          </a:p>
          <a:p>
            <a:pPr lvl="1"/>
            <a:r>
              <a:rPr lang="en-US" sz="2000" b="1" dirty="0"/>
              <a:t>Establish Documented Contingency Plan(s)</a:t>
            </a:r>
          </a:p>
          <a:p>
            <a:pPr lvl="1"/>
            <a:r>
              <a:rPr lang="en-US" sz="2000" b="1" dirty="0"/>
              <a:t>Protect Redundant Equipment</a:t>
            </a:r>
          </a:p>
          <a:p>
            <a:pPr lvl="1"/>
            <a:r>
              <a:rPr lang="en-US" sz="2000" b="1" dirty="0"/>
              <a:t>Allow no work in the same general area of the Redundant Equipment</a:t>
            </a:r>
          </a:p>
          <a:p>
            <a:pPr lvl="1"/>
            <a:r>
              <a:rPr lang="en-US" sz="2000" b="1" dirty="0"/>
              <a:t>Establish Specific “Abort” Criteria</a:t>
            </a:r>
          </a:p>
          <a:p>
            <a:pPr lvl="1"/>
            <a:r>
              <a:rPr lang="en-US" sz="2000" b="1" dirty="0"/>
              <a:t>Validate Acceptable Grid Conditions</a:t>
            </a:r>
          </a:p>
          <a:p>
            <a:pPr marL="201168" lvl="1" indent="0">
              <a:buNone/>
            </a:pPr>
            <a:endParaRPr lang="en-US" sz="2000" b="1" dirty="0"/>
          </a:p>
          <a:p>
            <a:pPr lvl="1"/>
            <a:endParaRPr lang="en-US" dirty="0"/>
          </a:p>
        </p:txBody>
      </p:sp>
    </p:spTree>
    <p:extLst>
      <p:ext uri="{BB962C8B-B14F-4D97-AF65-F5344CB8AC3E}">
        <p14:creationId xmlns:p14="http://schemas.microsoft.com/office/powerpoint/2010/main" val="3476523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B5CC1-D6B6-4FC1-8A5A-EE28557B92FB}"/>
              </a:ext>
            </a:extLst>
          </p:cNvPr>
          <p:cNvSpPr>
            <a:spLocks noGrp="1"/>
          </p:cNvSpPr>
          <p:nvPr>
            <p:ph type="title"/>
          </p:nvPr>
        </p:nvSpPr>
        <p:spPr>
          <a:xfrm>
            <a:off x="1097280" y="286604"/>
            <a:ext cx="10058400" cy="1003974"/>
          </a:xfrm>
        </p:spPr>
        <p:txBody>
          <a:bodyPr>
            <a:normAutofit/>
          </a:bodyPr>
          <a:lstStyle/>
          <a:p>
            <a:r>
              <a:rPr lang="en-US" dirty="0"/>
              <a:t>Actions used to Mitigate or Minimize Risk</a:t>
            </a:r>
          </a:p>
        </p:txBody>
      </p:sp>
      <p:sp>
        <p:nvSpPr>
          <p:cNvPr id="3" name="Content Placeholder 2">
            <a:extLst>
              <a:ext uri="{FF2B5EF4-FFF2-40B4-BE49-F238E27FC236}">
                <a16:creationId xmlns:a16="http://schemas.microsoft.com/office/drawing/2014/main" id="{65B4A765-A1C5-4D50-B87F-FD0E6E49A34F}"/>
              </a:ext>
            </a:extLst>
          </p:cNvPr>
          <p:cNvSpPr>
            <a:spLocks noGrp="1"/>
          </p:cNvSpPr>
          <p:nvPr>
            <p:ph idx="1"/>
          </p:nvPr>
        </p:nvSpPr>
        <p:spPr>
          <a:xfrm>
            <a:off x="1097280" y="1915611"/>
            <a:ext cx="10058400" cy="3953482"/>
          </a:xfrm>
        </p:spPr>
        <p:txBody>
          <a:bodyPr>
            <a:normAutofit/>
          </a:bodyPr>
          <a:lstStyle/>
          <a:p>
            <a:pPr lvl="1"/>
            <a:r>
              <a:rPr lang="en-US" sz="2000" b="1" dirty="0"/>
              <a:t>Review/Validate Projected Weather Conditions</a:t>
            </a:r>
          </a:p>
          <a:p>
            <a:pPr lvl="1"/>
            <a:r>
              <a:rPr lang="en-US" sz="2000" b="1" dirty="0"/>
              <a:t>Pre-stage Rescue Team</a:t>
            </a:r>
          </a:p>
          <a:p>
            <a:pPr lvl="1"/>
            <a:r>
              <a:rPr lang="en-US" sz="2000" b="1" dirty="0"/>
              <a:t>Develop Special ALARA (Dose) Plan</a:t>
            </a:r>
          </a:p>
          <a:p>
            <a:pPr lvl="1"/>
            <a:r>
              <a:rPr lang="en-US" sz="2000" b="1" dirty="0"/>
              <a:t>Establish Outage Control Center (OCC) Oversight</a:t>
            </a:r>
          </a:p>
          <a:p>
            <a:pPr lvl="1"/>
            <a:r>
              <a:rPr lang="en-US" sz="2000" b="1" dirty="0"/>
              <a:t>Assign Project Lead</a:t>
            </a:r>
          </a:p>
          <a:p>
            <a:pPr lvl="1"/>
            <a:r>
              <a:rPr lang="en-US" sz="2000" b="1" dirty="0"/>
              <a:t>Provide Dedicated Operator at work area</a:t>
            </a:r>
          </a:p>
          <a:p>
            <a:pPr lvl="1"/>
            <a:r>
              <a:rPr lang="en-US" sz="2000" b="1" dirty="0"/>
              <a:t>Provide Spill Containment/Spill Control</a:t>
            </a:r>
          </a:p>
          <a:p>
            <a:pPr lvl="1"/>
            <a:r>
              <a:rPr lang="en-US" sz="2000" b="1" dirty="0"/>
              <a:t>Provide Foreign Material Exclusion (FME) Plan</a:t>
            </a:r>
          </a:p>
          <a:p>
            <a:pPr lvl="1"/>
            <a:r>
              <a:rPr lang="en-US" sz="2000" b="1" dirty="0"/>
              <a:t>Provide Detailed Lift Plan (Rigging and Lifting)</a:t>
            </a:r>
          </a:p>
          <a:p>
            <a:pPr lvl="1"/>
            <a:r>
              <a:rPr lang="en-US" sz="2000" b="1" dirty="0"/>
              <a:t>Validate Opposite/Redundant System/Train Health </a:t>
            </a:r>
          </a:p>
          <a:p>
            <a:pPr lvl="1"/>
            <a:endParaRPr lang="en-US" sz="2000" b="1" dirty="0"/>
          </a:p>
          <a:p>
            <a:pPr lvl="1"/>
            <a:endParaRPr lang="en-US" sz="2000" b="1" dirty="0"/>
          </a:p>
          <a:p>
            <a:pPr lvl="1"/>
            <a:endParaRPr lang="en-US" sz="2000" b="1" dirty="0"/>
          </a:p>
          <a:p>
            <a:pPr lvl="1"/>
            <a:endParaRPr lang="en-US" dirty="0"/>
          </a:p>
        </p:txBody>
      </p:sp>
    </p:spTree>
    <p:extLst>
      <p:ext uri="{BB962C8B-B14F-4D97-AF65-F5344CB8AC3E}">
        <p14:creationId xmlns:p14="http://schemas.microsoft.com/office/powerpoint/2010/main" val="2366840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7E855-3E2E-4AE1-A729-0906A4FC47DF}"/>
              </a:ext>
            </a:extLst>
          </p:cNvPr>
          <p:cNvSpPr>
            <a:spLocks noGrp="1"/>
          </p:cNvSpPr>
          <p:nvPr>
            <p:ph type="title"/>
          </p:nvPr>
        </p:nvSpPr>
        <p:spPr/>
        <p:txBody>
          <a:bodyPr/>
          <a:lstStyle/>
          <a:p>
            <a:r>
              <a:rPr lang="en-US" dirty="0"/>
              <a:t>Methods of Risk Management and Mitigation used in the United States</a:t>
            </a:r>
          </a:p>
        </p:txBody>
      </p:sp>
      <p:sp>
        <p:nvSpPr>
          <p:cNvPr id="3" name="Content Placeholder 2">
            <a:extLst>
              <a:ext uri="{FF2B5EF4-FFF2-40B4-BE49-F238E27FC236}">
                <a16:creationId xmlns:a16="http://schemas.microsoft.com/office/drawing/2014/main" id="{1A537CC1-A69B-4D42-A9E9-E191A6809984}"/>
              </a:ext>
            </a:extLst>
          </p:cNvPr>
          <p:cNvSpPr>
            <a:spLocks noGrp="1"/>
          </p:cNvSpPr>
          <p:nvPr>
            <p:ph idx="1"/>
          </p:nvPr>
        </p:nvSpPr>
        <p:spPr/>
        <p:txBody>
          <a:bodyPr>
            <a:normAutofit/>
          </a:bodyPr>
          <a:lstStyle/>
          <a:p>
            <a:r>
              <a:rPr lang="en-US" sz="3200" b="1" dirty="0"/>
              <a:t>Many different types (some examples)</a:t>
            </a:r>
          </a:p>
          <a:p>
            <a:pPr lvl="1"/>
            <a:r>
              <a:rPr lang="en-US" sz="2400" b="1" dirty="0"/>
              <a:t>Financial</a:t>
            </a:r>
          </a:p>
          <a:p>
            <a:pPr lvl="1"/>
            <a:r>
              <a:rPr lang="en-US" sz="2400" b="1" dirty="0"/>
              <a:t>Safety</a:t>
            </a:r>
          </a:p>
          <a:p>
            <a:pPr lvl="1"/>
            <a:r>
              <a:rPr lang="en-US" sz="2400" b="1" dirty="0"/>
              <a:t>Radiological</a:t>
            </a:r>
          </a:p>
          <a:p>
            <a:pPr lvl="1"/>
            <a:r>
              <a:rPr lang="en-US" sz="2400" b="1" dirty="0"/>
              <a:t>Environmental</a:t>
            </a:r>
          </a:p>
          <a:p>
            <a:pPr lvl="1"/>
            <a:r>
              <a:rPr lang="en-US" sz="2400" b="1" dirty="0"/>
              <a:t>Nuclear (PRA/CDF)</a:t>
            </a:r>
          </a:p>
          <a:p>
            <a:pPr lvl="1"/>
            <a:r>
              <a:rPr lang="en-US" sz="2400" b="1" dirty="0"/>
              <a:t>Enterprise</a:t>
            </a:r>
          </a:p>
          <a:p>
            <a:pPr lvl="1"/>
            <a:r>
              <a:rPr lang="en-US" sz="2400" b="1" dirty="0"/>
              <a:t>Generation</a:t>
            </a:r>
          </a:p>
          <a:p>
            <a:pPr lvl="1"/>
            <a:endParaRPr lang="en-US" sz="3000" b="1" dirty="0"/>
          </a:p>
        </p:txBody>
      </p:sp>
    </p:spTree>
    <p:extLst>
      <p:ext uri="{BB962C8B-B14F-4D97-AF65-F5344CB8AC3E}">
        <p14:creationId xmlns:p14="http://schemas.microsoft.com/office/powerpoint/2010/main" val="34017059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B5CC1-D6B6-4FC1-8A5A-EE28557B92FB}"/>
              </a:ext>
            </a:extLst>
          </p:cNvPr>
          <p:cNvSpPr>
            <a:spLocks noGrp="1"/>
          </p:cNvSpPr>
          <p:nvPr>
            <p:ph type="title"/>
          </p:nvPr>
        </p:nvSpPr>
        <p:spPr>
          <a:xfrm>
            <a:off x="1097280" y="286604"/>
            <a:ext cx="10058400" cy="1003974"/>
          </a:xfrm>
        </p:spPr>
        <p:txBody>
          <a:bodyPr>
            <a:normAutofit fontScale="90000"/>
          </a:bodyPr>
          <a:lstStyle/>
          <a:p>
            <a:r>
              <a:rPr lang="en-US" dirty="0"/>
              <a:t>Owner of Actions to Mitigate or Minimize Risk</a:t>
            </a:r>
          </a:p>
        </p:txBody>
      </p:sp>
      <p:sp>
        <p:nvSpPr>
          <p:cNvPr id="3" name="Content Placeholder 2">
            <a:extLst>
              <a:ext uri="{FF2B5EF4-FFF2-40B4-BE49-F238E27FC236}">
                <a16:creationId xmlns:a16="http://schemas.microsoft.com/office/drawing/2014/main" id="{65B4A765-A1C5-4D50-B87F-FD0E6E49A34F}"/>
              </a:ext>
            </a:extLst>
          </p:cNvPr>
          <p:cNvSpPr>
            <a:spLocks noGrp="1"/>
          </p:cNvSpPr>
          <p:nvPr>
            <p:ph idx="1"/>
          </p:nvPr>
        </p:nvSpPr>
        <p:spPr>
          <a:xfrm>
            <a:off x="1097280" y="1915611"/>
            <a:ext cx="10058400" cy="3953482"/>
          </a:xfrm>
        </p:spPr>
        <p:txBody>
          <a:bodyPr>
            <a:normAutofit fontScale="92500" lnSpcReduction="10000"/>
          </a:bodyPr>
          <a:lstStyle/>
          <a:p>
            <a:pPr marL="201168" lvl="1" indent="0">
              <a:buNone/>
            </a:pPr>
            <a:r>
              <a:rPr lang="en-US" sz="3200" b="1" dirty="0"/>
              <a:t>These actions are identified in the schedule.</a:t>
            </a:r>
          </a:p>
          <a:p>
            <a:pPr marL="201168" lvl="1" indent="0">
              <a:buNone/>
            </a:pPr>
            <a:endParaRPr lang="en-US" sz="3200" b="1" dirty="0"/>
          </a:p>
          <a:p>
            <a:pPr marL="201168" lvl="1" indent="0">
              <a:buNone/>
            </a:pPr>
            <a:r>
              <a:rPr lang="en-US" sz="3200" b="1" dirty="0"/>
              <a:t>The owner of the work briefs the Plant Manager at T-2 on the method in which those identified action will or have been accomplished.</a:t>
            </a:r>
          </a:p>
          <a:p>
            <a:pPr marL="201168" lvl="1" indent="0">
              <a:buNone/>
            </a:pPr>
            <a:endParaRPr lang="en-US" sz="3200" b="1" dirty="0"/>
          </a:p>
          <a:p>
            <a:pPr marL="201168" lvl="1" indent="0">
              <a:buNone/>
            </a:pPr>
            <a:r>
              <a:rPr lang="en-US" sz="3200" b="1" dirty="0"/>
              <a:t>The level of detail is often challenged and needs to be challenged</a:t>
            </a:r>
          </a:p>
          <a:p>
            <a:pPr lvl="1"/>
            <a:endParaRPr lang="en-US" sz="2000" b="1" dirty="0"/>
          </a:p>
          <a:p>
            <a:pPr lvl="1"/>
            <a:endParaRPr lang="en-US" sz="2000" b="1" dirty="0"/>
          </a:p>
          <a:p>
            <a:pPr lvl="1"/>
            <a:endParaRPr lang="en-US" dirty="0"/>
          </a:p>
        </p:txBody>
      </p:sp>
    </p:spTree>
    <p:extLst>
      <p:ext uri="{BB962C8B-B14F-4D97-AF65-F5344CB8AC3E}">
        <p14:creationId xmlns:p14="http://schemas.microsoft.com/office/powerpoint/2010/main" val="3423635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B5CC1-D6B6-4FC1-8A5A-EE28557B92FB}"/>
              </a:ext>
            </a:extLst>
          </p:cNvPr>
          <p:cNvSpPr>
            <a:spLocks noGrp="1"/>
          </p:cNvSpPr>
          <p:nvPr>
            <p:ph type="title"/>
          </p:nvPr>
        </p:nvSpPr>
        <p:spPr>
          <a:xfrm>
            <a:off x="1097280" y="286604"/>
            <a:ext cx="10058400" cy="1003974"/>
          </a:xfrm>
        </p:spPr>
        <p:txBody>
          <a:bodyPr>
            <a:normAutofit fontScale="90000"/>
          </a:bodyPr>
          <a:lstStyle/>
          <a:p>
            <a:r>
              <a:rPr lang="en-US" dirty="0"/>
              <a:t>Risk Management and Mitigation/Minimization</a:t>
            </a:r>
          </a:p>
        </p:txBody>
      </p:sp>
      <p:sp>
        <p:nvSpPr>
          <p:cNvPr id="3" name="Content Placeholder 2">
            <a:extLst>
              <a:ext uri="{FF2B5EF4-FFF2-40B4-BE49-F238E27FC236}">
                <a16:creationId xmlns:a16="http://schemas.microsoft.com/office/drawing/2014/main" id="{65B4A765-A1C5-4D50-B87F-FD0E6E49A34F}"/>
              </a:ext>
            </a:extLst>
          </p:cNvPr>
          <p:cNvSpPr>
            <a:spLocks noGrp="1"/>
          </p:cNvSpPr>
          <p:nvPr>
            <p:ph idx="1"/>
          </p:nvPr>
        </p:nvSpPr>
        <p:spPr>
          <a:xfrm>
            <a:off x="1097280" y="1915611"/>
            <a:ext cx="10058400" cy="3953482"/>
          </a:xfrm>
        </p:spPr>
        <p:txBody>
          <a:bodyPr>
            <a:normAutofit/>
          </a:bodyPr>
          <a:lstStyle/>
          <a:p>
            <a:pPr marL="201168" lvl="1" indent="0" algn="ctr">
              <a:buNone/>
            </a:pPr>
            <a:endParaRPr lang="en-US" sz="6000" b="1" dirty="0"/>
          </a:p>
          <a:p>
            <a:pPr marL="201168" lvl="1" indent="0" algn="ctr">
              <a:buNone/>
            </a:pPr>
            <a:r>
              <a:rPr lang="en-US" sz="6000" b="1" dirty="0"/>
              <a:t>QUESTIONS?</a:t>
            </a:r>
          </a:p>
          <a:p>
            <a:pPr lvl="1"/>
            <a:endParaRPr lang="en-US" sz="2000" b="1" dirty="0"/>
          </a:p>
          <a:p>
            <a:pPr lvl="1"/>
            <a:endParaRPr lang="en-US" dirty="0"/>
          </a:p>
        </p:txBody>
      </p:sp>
    </p:spTree>
    <p:extLst>
      <p:ext uri="{BB962C8B-B14F-4D97-AF65-F5344CB8AC3E}">
        <p14:creationId xmlns:p14="http://schemas.microsoft.com/office/powerpoint/2010/main" val="2397122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7E855-3E2E-4AE1-A729-0906A4FC47DF}"/>
              </a:ext>
            </a:extLst>
          </p:cNvPr>
          <p:cNvSpPr>
            <a:spLocks noGrp="1"/>
          </p:cNvSpPr>
          <p:nvPr>
            <p:ph type="title"/>
          </p:nvPr>
        </p:nvSpPr>
        <p:spPr/>
        <p:txBody>
          <a:bodyPr/>
          <a:lstStyle/>
          <a:p>
            <a:r>
              <a:rPr lang="en-US" dirty="0"/>
              <a:t>Risk Management and Mitigation</a:t>
            </a:r>
          </a:p>
        </p:txBody>
      </p:sp>
      <p:sp>
        <p:nvSpPr>
          <p:cNvPr id="3" name="Content Placeholder 2">
            <a:extLst>
              <a:ext uri="{FF2B5EF4-FFF2-40B4-BE49-F238E27FC236}">
                <a16:creationId xmlns:a16="http://schemas.microsoft.com/office/drawing/2014/main" id="{1A537CC1-A69B-4D42-A9E9-E191A6809984}"/>
              </a:ext>
            </a:extLst>
          </p:cNvPr>
          <p:cNvSpPr>
            <a:spLocks noGrp="1"/>
          </p:cNvSpPr>
          <p:nvPr>
            <p:ph idx="1"/>
          </p:nvPr>
        </p:nvSpPr>
        <p:spPr>
          <a:xfrm>
            <a:off x="1097280" y="2108201"/>
            <a:ext cx="10058400" cy="4132282"/>
          </a:xfrm>
        </p:spPr>
        <p:txBody>
          <a:bodyPr>
            <a:normAutofit lnSpcReduction="10000"/>
          </a:bodyPr>
          <a:lstStyle/>
          <a:p>
            <a:r>
              <a:rPr lang="en-US" sz="2800" b="1" dirty="0"/>
              <a:t>All types of Risk are evaluated, and we often refer to the evaluation as “Integrated Risk Assessment”.</a:t>
            </a:r>
          </a:p>
          <a:p>
            <a:r>
              <a:rPr lang="en-US" sz="2800" b="1" dirty="0"/>
              <a:t>Integrated Risk looks at all of the different known risks and determines a risk ranking. </a:t>
            </a:r>
          </a:p>
          <a:p>
            <a:r>
              <a:rPr lang="en-US" sz="2800" b="1" dirty="0"/>
              <a:t>Often the Integrated risk is “predetermined” or known in advance, but sometimes it is not.</a:t>
            </a:r>
          </a:p>
          <a:p>
            <a:r>
              <a:rPr lang="en-US" sz="2800" b="1" dirty="0"/>
              <a:t>Integrated Risk is constantly being evaluated against changing Plant conditions</a:t>
            </a:r>
          </a:p>
          <a:p>
            <a:endParaRPr lang="en-US" sz="2400" b="1" dirty="0"/>
          </a:p>
        </p:txBody>
      </p:sp>
    </p:spTree>
    <p:extLst>
      <p:ext uri="{BB962C8B-B14F-4D97-AF65-F5344CB8AC3E}">
        <p14:creationId xmlns:p14="http://schemas.microsoft.com/office/powerpoint/2010/main" val="20481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47EA93-A034-497D-B194-50AF47A97CBA}"/>
              </a:ext>
            </a:extLst>
          </p:cNvPr>
          <p:cNvSpPr>
            <a:spLocks noGrp="1"/>
          </p:cNvSpPr>
          <p:nvPr>
            <p:ph type="title"/>
          </p:nvPr>
        </p:nvSpPr>
        <p:spPr/>
        <p:txBody>
          <a:bodyPr/>
          <a:lstStyle/>
          <a:p>
            <a:r>
              <a:rPr lang="en-US" dirty="0"/>
              <a:t>Risk Management and Work Management</a:t>
            </a:r>
          </a:p>
        </p:txBody>
      </p:sp>
      <p:sp>
        <p:nvSpPr>
          <p:cNvPr id="3" name="Content Placeholder 2">
            <a:extLst>
              <a:ext uri="{FF2B5EF4-FFF2-40B4-BE49-F238E27FC236}">
                <a16:creationId xmlns:a16="http://schemas.microsoft.com/office/drawing/2014/main" id="{C86D13E7-F8E4-4CB7-8E2A-B3F97CF5BF33}"/>
              </a:ext>
            </a:extLst>
          </p:cNvPr>
          <p:cNvSpPr>
            <a:spLocks noGrp="1"/>
          </p:cNvSpPr>
          <p:nvPr>
            <p:ph idx="1"/>
          </p:nvPr>
        </p:nvSpPr>
        <p:spPr>
          <a:xfrm>
            <a:off x="1097280" y="2108201"/>
            <a:ext cx="10058400" cy="4197596"/>
          </a:xfrm>
        </p:spPr>
        <p:txBody>
          <a:bodyPr>
            <a:normAutofit/>
          </a:bodyPr>
          <a:lstStyle/>
          <a:p>
            <a:r>
              <a:rPr lang="en-US" sz="2800" dirty="0"/>
              <a:t>Risk Management is incorporated into the Work Management Process</a:t>
            </a:r>
          </a:p>
          <a:p>
            <a:pPr lvl="2"/>
            <a:r>
              <a:rPr lang="en-US" sz="1800" dirty="0"/>
              <a:t>Looked at when developing the cycle plan</a:t>
            </a:r>
          </a:p>
          <a:p>
            <a:pPr lvl="2"/>
            <a:r>
              <a:rPr lang="en-US" sz="1800" dirty="0"/>
              <a:t>Workweeks are laid out to minimize PRA/CDF</a:t>
            </a:r>
          </a:p>
          <a:p>
            <a:pPr lvl="2"/>
            <a:r>
              <a:rPr lang="en-US" sz="1800" dirty="0"/>
              <a:t>Work is identified during the selection process as </a:t>
            </a:r>
            <a:r>
              <a:rPr lang="en-US" sz="1800" dirty="0">
                <a:highlight>
                  <a:srgbClr val="FF0000"/>
                </a:highlight>
              </a:rPr>
              <a:t>High</a:t>
            </a:r>
            <a:r>
              <a:rPr lang="en-US" sz="1800" dirty="0"/>
              <a:t>, </a:t>
            </a:r>
            <a:r>
              <a:rPr lang="en-US" sz="1800" dirty="0">
                <a:highlight>
                  <a:srgbClr val="FFFF00"/>
                </a:highlight>
              </a:rPr>
              <a:t>Medium</a:t>
            </a:r>
            <a:r>
              <a:rPr lang="en-US" sz="1800" dirty="0"/>
              <a:t>, Low, </a:t>
            </a:r>
            <a:r>
              <a:rPr lang="en-US" sz="1800" dirty="0">
                <a:highlight>
                  <a:srgbClr val="00FF00"/>
                </a:highlight>
              </a:rPr>
              <a:t>Normal Risk</a:t>
            </a:r>
          </a:p>
          <a:p>
            <a:pPr lvl="2"/>
            <a:r>
              <a:rPr lang="en-US" sz="1800" dirty="0"/>
              <a:t>Risk needs to be “broken down” to determine what portion is the risk portion </a:t>
            </a:r>
          </a:p>
          <a:p>
            <a:pPr lvl="2"/>
            <a:r>
              <a:rPr lang="en-US" sz="1800" dirty="0"/>
              <a:t>Risk plans are developed for </a:t>
            </a:r>
            <a:r>
              <a:rPr lang="en-US" sz="1800" dirty="0">
                <a:solidFill>
                  <a:schemeClr val="tx1"/>
                </a:solidFill>
                <a:highlight>
                  <a:srgbClr val="FF0000"/>
                </a:highlight>
              </a:rPr>
              <a:t>High</a:t>
            </a:r>
            <a:r>
              <a:rPr lang="en-US" sz="1800" dirty="0"/>
              <a:t>, </a:t>
            </a:r>
            <a:r>
              <a:rPr lang="en-US" sz="1800" dirty="0">
                <a:highlight>
                  <a:srgbClr val="FFFF00"/>
                </a:highlight>
              </a:rPr>
              <a:t>Medium</a:t>
            </a:r>
            <a:r>
              <a:rPr lang="en-US" sz="1800" dirty="0"/>
              <a:t>, Low Risk activities/portions</a:t>
            </a:r>
          </a:p>
          <a:p>
            <a:pPr lvl="2"/>
            <a:r>
              <a:rPr lang="en-US" sz="1800" dirty="0"/>
              <a:t>Risk plans are presented to Senior Management around T-3 or T-2</a:t>
            </a:r>
          </a:p>
          <a:p>
            <a:pPr lvl="2"/>
            <a:r>
              <a:rPr lang="en-US" sz="1800" dirty="0"/>
              <a:t>Risk activities are discussed the morning of the scheduled work and re-evaluated against Plant Conditions</a:t>
            </a:r>
          </a:p>
          <a:p>
            <a:pPr lvl="2"/>
            <a:r>
              <a:rPr lang="en-US" sz="1800" dirty="0"/>
              <a:t>Risk activities receive additional independent observations</a:t>
            </a:r>
          </a:p>
          <a:p>
            <a:pPr lvl="2"/>
            <a:endParaRPr lang="en-US" sz="1800" dirty="0"/>
          </a:p>
          <a:p>
            <a:pPr lvl="2"/>
            <a:endParaRPr lang="en-US" sz="1800" dirty="0"/>
          </a:p>
          <a:p>
            <a:pPr lvl="2"/>
            <a:endParaRPr lang="en-US" dirty="0"/>
          </a:p>
        </p:txBody>
      </p:sp>
    </p:spTree>
    <p:extLst>
      <p:ext uri="{BB962C8B-B14F-4D97-AF65-F5344CB8AC3E}">
        <p14:creationId xmlns:p14="http://schemas.microsoft.com/office/powerpoint/2010/main" val="802189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C345C-55CB-4186-82AB-2DF819FBD92D}"/>
              </a:ext>
            </a:extLst>
          </p:cNvPr>
          <p:cNvSpPr>
            <a:spLocks noGrp="1"/>
          </p:cNvSpPr>
          <p:nvPr>
            <p:ph type="title"/>
          </p:nvPr>
        </p:nvSpPr>
        <p:spPr/>
        <p:txBody>
          <a:bodyPr/>
          <a:lstStyle/>
          <a:p>
            <a:r>
              <a:rPr lang="en-US" dirty="0"/>
              <a:t>Risk – Oxford English Dictionary</a:t>
            </a:r>
          </a:p>
        </p:txBody>
      </p:sp>
      <p:sp>
        <p:nvSpPr>
          <p:cNvPr id="3" name="Content Placeholder 2">
            <a:extLst>
              <a:ext uri="{FF2B5EF4-FFF2-40B4-BE49-F238E27FC236}">
                <a16:creationId xmlns:a16="http://schemas.microsoft.com/office/drawing/2014/main" id="{136F64A6-B9DC-4B2E-9DFC-D8FE72993BE0}"/>
              </a:ext>
            </a:extLst>
          </p:cNvPr>
          <p:cNvSpPr>
            <a:spLocks noGrp="1"/>
          </p:cNvSpPr>
          <p:nvPr>
            <p:ph idx="1"/>
          </p:nvPr>
        </p:nvSpPr>
        <p:spPr/>
        <p:txBody>
          <a:bodyPr/>
          <a:lstStyle/>
          <a:p>
            <a:endParaRPr lang="en-US" b="0" i="0" dirty="0">
              <a:solidFill>
                <a:srgbClr val="4D5156"/>
              </a:solidFill>
              <a:effectLst/>
              <a:latin typeface="Roboto" panose="02000000000000000000" pitchFamily="2" charset="0"/>
            </a:endParaRPr>
          </a:p>
          <a:p>
            <a:r>
              <a:rPr lang="en-US" b="0" i="0" dirty="0">
                <a:solidFill>
                  <a:srgbClr val="4D5156"/>
                </a:solidFill>
                <a:effectLst/>
                <a:latin typeface="Roboto" panose="02000000000000000000" pitchFamily="2" charset="0"/>
              </a:rPr>
              <a:t>In simple terms, </a:t>
            </a:r>
            <a:r>
              <a:rPr lang="en-US" b="0" i="1" dirty="0">
                <a:solidFill>
                  <a:srgbClr val="4D5156"/>
                </a:solidFill>
                <a:effectLst/>
                <a:latin typeface="Roboto" panose="02000000000000000000" pitchFamily="2" charset="0"/>
              </a:rPr>
              <a:t>RISK</a:t>
            </a:r>
            <a:r>
              <a:rPr lang="en-US" b="0" i="0" dirty="0">
                <a:solidFill>
                  <a:srgbClr val="4D5156"/>
                </a:solidFill>
                <a:effectLst/>
                <a:latin typeface="Roboto" panose="02000000000000000000" pitchFamily="2" charset="0"/>
              </a:rPr>
              <a:t> is the possibility of something bad happening. Risk involves uncertainty about the effects/implications of an activity with respect to something that humans value, often focusing on negative, undesirable consequences</a:t>
            </a:r>
            <a:endParaRPr lang="en-US" dirty="0"/>
          </a:p>
        </p:txBody>
      </p:sp>
    </p:spTree>
    <p:extLst>
      <p:ext uri="{BB962C8B-B14F-4D97-AF65-F5344CB8AC3E}">
        <p14:creationId xmlns:p14="http://schemas.microsoft.com/office/powerpoint/2010/main" val="1924363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C692-3FFD-42CD-BA5C-4EE9FC425FC5}"/>
              </a:ext>
            </a:extLst>
          </p:cNvPr>
          <p:cNvSpPr>
            <a:spLocks noGrp="1"/>
          </p:cNvSpPr>
          <p:nvPr>
            <p:ph type="title"/>
          </p:nvPr>
        </p:nvSpPr>
        <p:spPr/>
        <p:txBody>
          <a:bodyPr/>
          <a:lstStyle/>
          <a:p>
            <a:r>
              <a:rPr lang="en-US" dirty="0"/>
              <a:t>Risk – Looking at it Differently</a:t>
            </a:r>
          </a:p>
        </p:txBody>
      </p:sp>
      <p:sp>
        <p:nvSpPr>
          <p:cNvPr id="3" name="Content Placeholder 2">
            <a:extLst>
              <a:ext uri="{FF2B5EF4-FFF2-40B4-BE49-F238E27FC236}">
                <a16:creationId xmlns:a16="http://schemas.microsoft.com/office/drawing/2014/main" id="{5A28AE9D-DBC0-4C6D-B168-4071C9A7C1C7}"/>
              </a:ext>
            </a:extLst>
          </p:cNvPr>
          <p:cNvSpPr>
            <a:spLocks noGrp="1"/>
          </p:cNvSpPr>
          <p:nvPr>
            <p:ph idx="1"/>
          </p:nvPr>
        </p:nvSpPr>
        <p:spPr>
          <a:xfrm>
            <a:off x="1097280" y="2108201"/>
            <a:ext cx="10058400" cy="4066968"/>
          </a:xfrm>
        </p:spPr>
        <p:txBody>
          <a:bodyPr/>
          <a:lstStyle/>
          <a:p>
            <a:r>
              <a:rPr lang="en-US" dirty="0"/>
              <a:t>Probability versus Consequences</a:t>
            </a:r>
          </a:p>
        </p:txBody>
      </p:sp>
      <p:cxnSp>
        <p:nvCxnSpPr>
          <p:cNvPr id="5" name="Straight Arrow Connector 4">
            <a:extLst>
              <a:ext uri="{FF2B5EF4-FFF2-40B4-BE49-F238E27FC236}">
                <a16:creationId xmlns:a16="http://schemas.microsoft.com/office/drawing/2014/main" id="{0CDF59EC-B570-4B6C-B499-94DF2FDCB3CE}"/>
              </a:ext>
            </a:extLst>
          </p:cNvPr>
          <p:cNvCxnSpPr>
            <a:cxnSpLocks/>
          </p:cNvCxnSpPr>
          <p:nvPr/>
        </p:nvCxnSpPr>
        <p:spPr>
          <a:xfrm>
            <a:off x="3800104" y="5735781"/>
            <a:ext cx="4708565" cy="0"/>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6EF10257-4E9A-4DB0-A6B9-878DCAD8601E}"/>
              </a:ext>
            </a:extLst>
          </p:cNvPr>
          <p:cNvCxnSpPr>
            <a:cxnSpLocks/>
          </p:cNvCxnSpPr>
          <p:nvPr/>
        </p:nvCxnSpPr>
        <p:spPr>
          <a:xfrm flipV="1">
            <a:off x="3800104" y="2618510"/>
            <a:ext cx="0" cy="311727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7B41D036-F33B-403D-8175-A543FE58CD9B}"/>
              </a:ext>
            </a:extLst>
          </p:cNvPr>
          <p:cNvSpPr txBox="1"/>
          <p:nvPr/>
        </p:nvSpPr>
        <p:spPr>
          <a:xfrm>
            <a:off x="3930732" y="5735781"/>
            <a:ext cx="4827320" cy="369332"/>
          </a:xfrm>
          <a:prstGeom prst="rect">
            <a:avLst/>
          </a:prstGeom>
          <a:noFill/>
        </p:spPr>
        <p:txBody>
          <a:bodyPr wrap="square" rtlCol="0">
            <a:spAutoFit/>
          </a:bodyPr>
          <a:lstStyle/>
          <a:p>
            <a:r>
              <a:rPr lang="en-US" b="1" dirty="0"/>
              <a:t>Probability of something bad happening</a:t>
            </a:r>
          </a:p>
        </p:txBody>
      </p:sp>
      <p:sp>
        <p:nvSpPr>
          <p:cNvPr id="13" name="TextBox 12">
            <a:extLst>
              <a:ext uri="{FF2B5EF4-FFF2-40B4-BE49-F238E27FC236}">
                <a16:creationId xmlns:a16="http://schemas.microsoft.com/office/drawing/2014/main" id="{85C4905D-34E5-4D2D-81C7-B1E2B0581F7A}"/>
              </a:ext>
            </a:extLst>
          </p:cNvPr>
          <p:cNvSpPr txBox="1"/>
          <p:nvPr/>
        </p:nvSpPr>
        <p:spPr>
          <a:xfrm rot="10800000" flipV="1">
            <a:off x="3437903" y="2657156"/>
            <a:ext cx="308749" cy="3046988"/>
          </a:xfrm>
          <a:prstGeom prst="rect">
            <a:avLst/>
          </a:prstGeom>
          <a:noFill/>
        </p:spPr>
        <p:txBody>
          <a:bodyPr wrap="square" rtlCol="0">
            <a:spAutoFit/>
          </a:bodyPr>
          <a:lstStyle/>
          <a:p>
            <a:r>
              <a:rPr lang="en-US" sz="1600" b="1" dirty="0"/>
              <a:t>C</a:t>
            </a:r>
          </a:p>
          <a:p>
            <a:r>
              <a:rPr lang="en-US" sz="1600" b="1" dirty="0"/>
              <a:t>o</a:t>
            </a:r>
          </a:p>
          <a:p>
            <a:r>
              <a:rPr lang="en-US" sz="1600" b="1" dirty="0"/>
              <a:t>n</a:t>
            </a:r>
          </a:p>
          <a:p>
            <a:r>
              <a:rPr lang="en-US" sz="1600" b="1" dirty="0"/>
              <a:t>s</a:t>
            </a:r>
          </a:p>
          <a:p>
            <a:r>
              <a:rPr lang="en-US" sz="1600" b="1" dirty="0"/>
              <a:t>e</a:t>
            </a:r>
          </a:p>
          <a:p>
            <a:r>
              <a:rPr lang="en-US" sz="1600" b="1" dirty="0"/>
              <a:t>q</a:t>
            </a:r>
          </a:p>
          <a:p>
            <a:r>
              <a:rPr lang="en-US" sz="1600" b="1" dirty="0"/>
              <a:t>u</a:t>
            </a:r>
          </a:p>
          <a:p>
            <a:r>
              <a:rPr lang="en-US" sz="1600" b="1" dirty="0"/>
              <a:t>e</a:t>
            </a:r>
          </a:p>
          <a:p>
            <a:r>
              <a:rPr lang="en-US" sz="1600" b="1" dirty="0"/>
              <a:t>n</a:t>
            </a:r>
          </a:p>
          <a:p>
            <a:r>
              <a:rPr lang="en-US" sz="1600" b="1" dirty="0"/>
              <a:t>c</a:t>
            </a:r>
          </a:p>
          <a:p>
            <a:r>
              <a:rPr lang="en-US" sz="1600" b="1" dirty="0"/>
              <a:t>e</a:t>
            </a:r>
          </a:p>
          <a:p>
            <a:r>
              <a:rPr lang="en-US" sz="1600" b="1" dirty="0"/>
              <a:t>s</a:t>
            </a:r>
          </a:p>
        </p:txBody>
      </p:sp>
      <p:cxnSp>
        <p:nvCxnSpPr>
          <p:cNvPr id="6" name="Straight Arrow Connector 5">
            <a:extLst>
              <a:ext uri="{FF2B5EF4-FFF2-40B4-BE49-F238E27FC236}">
                <a16:creationId xmlns:a16="http://schemas.microsoft.com/office/drawing/2014/main" id="{4F3891A2-A123-4D31-BB29-4E2F05951C26}"/>
              </a:ext>
            </a:extLst>
          </p:cNvPr>
          <p:cNvCxnSpPr>
            <a:cxnSpLocks/>
          </p:cNvCxnSpPr>
          <p:nvPr/>
        </p:nvCxnSpPr>
        <p:spPr>
          <a:xfrm flipV="1">
            <a:off x="3800104" y="2707574"/>
            <a:ext cx="4251366" cy="299657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94533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3C692-3FFD-42CD-BA5C-4EE9FC425FC5}"/>
              </a:ext>
            </a:extLst>
          </p:cNvPr>
          <p:cNvSpPr>
            <a:spLocks noGrp="1"/>
          </p:cNvSpPr>
          <p:nvPr>
            <p:ph type="title"/>
          </p:nvPr>
        </p:nvSpPr>
        <p:spPr/>
        <p:txBody>
          <a:bodyPr/>
          <a:lstStyle/>
          <a:p>
            <a:r>
              <a:rPr lang="en-US" dirty="0"/>
              <a:t>Risk – Looking at it Differently</a:t>
            </a:r>
          </a:p>
        </p:txBody>
      </p:sp>
      <p:sp>
        <p:nvSpPr>
          <p:cNvPr id="3" name="Content Placeholder 2">
            <a:extLst>
              <a:ext uri="{FF2B5EF4-FFF2-40B4-BE49-F238E27FC236}">
                <a16:creationId xmlns:a16="http://schemas.microsoft.com/office/drawing/2014/main" id="{5A28AE9D-DBC0-4C6D-B168-4071C9A7C1C7}"/>
              </a:ext>
            </a:extLst>
          </p:cNvPr>
          <p:cNvSpPr>
            <a:spLocks noGrp="1"/>
          </p:cNvSpPr>
          <p:nvPr>
            <p:ph idx="1"/>
          </p:nvPr>
        </p:nvSpPr>
        <p:spPr>
          <a:xfrm>
            <a:off x="1097280" y="2108201"/>
            <a:ext cx="10058400" cy="4066968"/>
          </a:xfrm>
        </p:spPr>
        <p:txBody>
          <a:bodyPr/>
          <a:lstStyle/>
          <a:p>
            <a:r>
              <a:rPr lang="en-US" dirty="0"/>
              <a:t>Probability versus Consequences</a:t>
            </a:r>
          </a:p>
        </p:txBody>
      </p:sp>
      <p:cxnSp>
        <p:nvCxnSpPr>
          <p:cNvPr id="5" name="Straight Arrow Connector 4">
            <a:extLst>
              <a:ext uri="{FF2B5EF4-FFF2-40B4-BE49-F238E27FC236}">
                <a16:creationId xmlns:a16="http://schemas.microsoft.com/office/drawing/2014/main" id="{0CDF59EC-B570-4B6C-B499-94DF2FDCB3CE}"/>
              </a:ext>
            </a:extLst>
          </p:cNvPr>
          <p:cNvCxnSpPr>
            <a:cxnSpLocks/>
          </p:cNvCxnSpPr>
          <p:nvPr/>
        </p:nvCxnSpPr>
        <p:spPr>
          <a:xfrm>
            <a:off x="3800104" y="5725945"/>
            <a:ext cx="4114800" cy="9835"/>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cxnSp>
        <p:nvCxnSpPr>
          <p:cNvPr id="8" name="Straight Arrow Connector 7">
            <a:extLst>
              <a:ext uri="{FF2B5EF4-FFF2-40B4-BE49-F238E27FC236}">
                <a16:creationId xmlns:a16="http://schemas.microsoft.com/office/drawing/2014/main" id="{6EF10257-4E9A-4DB0-A6B9-878DCAD8601E}"/>
              </a:ext>
            </a:extLst>
          </p:cNvPr>
          <p:cNvCxnSpPr>
            <a:cxnSpLocks/>
          </p:cNvCxnSpPr>
          <p:nvPr/>
        </p:nvCxnSpPr>
        <p:spPr>
          <a:xfrm flipV="1">
            <a:off x="3800104" y="2618510"/>
            <a:ext cx="0" cy="3117271"/>
          </a:xfrm>
          <a:prstGeom prst="straightConnector1">
            <a:avLst/>
          </a:prstGeom>
          <a:ln w="38100">
            <a:tailEnd type="triangle"/>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7B41D036-F33B-403D-8175-A543FE58CD9B}"/>
              </a:ext>
            </a:extLst>
          </p:cNvPr>
          <p:cNvSpPr txBox="1"/>
          <p:nvPr/>
        </p:nvSpPr>
        <p:spPr>
          <a:xfrm>
            <a:off x="3746652" y="5756982"/>
            <a:ext cx="4957959" cy="369332"/>
          </a:xfrm>
          <a:prstGeom prst="rect">
            <a:avLst/>
          </a:prstGeom>
          <a:noFill/>
        </p:spPr>
        <p:txBody>
          <a:bodyPr wrap="square" rtlCol="0">
            <a:spAutoFit/>
          </a:bodyPr>
          <a:lstStyle/>
          <a:p>
            <a:r>
              <a:rPr lang="en-US" b="1" dirty="0"/>
              <a:t>Probability of something bad happening</a:t>
            </a:r>
          </a:p>
        </p:txBody>
      </p:sp>
      <p:sp>
        <p:nvSpPr>
          <p:cNvPr id="13" name="TextBox 12">
            <a:extLst>
              <a:ext uri="{FF2B5EF4-FFF2-40B4-BE49-F238E27FC236}">
                <a16:creationId xmlns:a16="http://schemas.microsoft.com/office/drawing/2014/main" id="{85C4905D-34E5-4D2D-81C7-B1E2B0581F7A}"/>
              </a:ext>
            </a:extLst>
          </p:cNvPr>
          <p:cNvSpPr txBox="1"/>
          <p:nvPr/>
        </p:nvSpPr>
        <p:spPr>
          <a:xfrm rot="10800000" flipV="1">
            <a:off x="3437903" y="2657156"/>
            <a:ext cx="308749" cy="3046988"/>
          </a:xfrm>
          <a:prstGeom prst="rect">
            <a:avLst/>
          </a:prstGeom>
          <a:noFill/>
        </p:spPr>
        <p:txBody>
          <a:bodyPr wrap="square" rtlCol="0">
            <a:spAutoFit/>
          </a:bodyPr>
          <a:lstStyle/>
          <a:p>
            <a:r>
              <a:rPr lang="en-US" sz="1600" b="1" dirty="0"/>
              <a:t>C</a:t>
            </a:r>
          </a:p>
          <a:p>
            <a:r>
              <a:rPr lang="en-US" sz="1600" b="1" dirty="0"/>
              <a:t>o</a:t>
            </a:r>
          </a:p>
          <a:p>
            <a:r>
              <a:rPr lang="en-US" sz="1600" b="1" dirty="0"/>
              <a:t>n</a:t>
            </a:r>
          </a:p>
          <a:p>
            <a:r>
              <a:rPr lang="en-US" sz="1600" b="1" dirty="0"/>
              <a:t>s</a:t>
            </a:r>
          </a:p>
          <a:p>
            <a:r>
              <a:rPr lang="en-US" sz="1600" b="1" dirty="0"/>
              <a:t>e</a:t>
            </a:r>
          </a:p>
          <a:p>
            <a:r>
              <a:rPr lang="en-US" sz="1600" b="1" dirty="0"/>
              <a:t>q</a:t>
            </a:r>
          </a:p>
          <a:p>
            <a:r>
              <a:rPr lang="en-US" sz="1600" b="1" dirty="0"/>
              <a:t>u</a:t>
            </a:r>
          </a:p>
          <a:p>
            <a:r>
              <a:rPr lang="en-US" sz="1600" b="1" dirty="0"/>
              <a:t>e</a:t>
            </a:r>
          </a:p>
          <a:p>
            <a:r>
              <a:rPr lang="en-US" sz="1600" b="1" dirty="0"/>
              <a:t>n</a:t>
            </a:r>
          </a:p>
          <a:p>
            <a:r>
              <a:rPr lang="en-US" sz="1600" b="1" dirty="0"/>
              <a:t>c</a:t>
            </a:r>
          </a:p>
          <a:p>
            <a:r>
              <a:rPr lang="en-US" sz="1600" b="1" dirty="0"/>
              <a:t>e</a:t>
            </a:r>
          </a:p>
          <a:p>
            <a:r>
              <a:rPr lang="en-US" sz="1600" b="1" dirty="0"/>
              <a:t>s</a:t>
            </a:r>
          </a:p>
        </p:txBody>
      </p:sp>
      <p:graphicFrame>
        <p:nvGraphicFramePr>
          <p:cNvPr id="6" name="Table 5">
            <a:extLst>
              <a:ext uri="{FF2B5EF4-FFF2-40B4-BE49-F238E27FC236}">
                <a16:creationId xmlns:a16="http://schemas.microsoft.com/office/drawing/2014/main" id="{8CCD8BE2-6E4B-4D99-AB6B-9DD99B707F53}"/>
              </a:ext>
            </a:extLst>
          </p:cNvPr>
          <p:cNvGraphicFramePr>
            <a:graphicFrameLocks noGrp="1"/>
          </p:cNvGraphicFramePr>
          <p:nvPr>
            <p:extLst>
              <p:ext uri="{D42A27DB-BD31-4B8C-83A1-F6EECF244321}">
                <p14:modId xmlns:p14="http://schemas.microsoft.com/office/powerpoint/2010/main" val="2498518964"/>
              </p:ext>
            </p:extLst>
          </p:nvPr>
        </p:nvGraphicFramePr>
        <p:xfrm>
          <a:off x="3800117" y="2873236"/>
          <a:ext cx="3461634" cy="2862546"/>
        </p:xfrm>
        <a:graphic>
          <a:graphicData uri="http://schemas.openxmlformats.org/drawingml/2006/table">
            <a:tbl>
              <a:tblPr firstRow="1" firstCol="1" bandRow="1"/>
              <a:tblGrid>
                <a:gridCol w="1079003">
                  <a:extLst>
                    <a:ext uri="{9D8B030D-6E8A-4147-A177-3AD203B41FA5}">
                      <a16:colId xmlns:a16="http://schemas.microsoft.com/office/drawing/2014/main" val="1210116887"/>
                    </a:ext>
                  </a:extLst>
                </a:gridCol>
                <a:gridCol w="1155215">
                  <a:extLst>
                    <a:ext uri="{9D8B030D-6E8A-4147-A177-3AD203B41FA5}">
                      <a16:colId xmlns:a16="http://schemas.microsoft.com/office/drawing/2014/main" val="1763720156"/>
                    </a:ext>
                  </a:extLst>
                </a:gridCol>
                <a:gridCol w="1227416">
                  <a:extLst>
                    <a:ext uri="{9D8B030D-6E8A-4147-A177-3AD203B41FA5}">
                      <a16:colId xmlns:a16="http://schemas.microsoft.com/office/drawing/2014/main" val="3255351227"/>
                    </a:ext>
                  </a:extLst>
                </a:gridCol>
              </a:tblGrid>
              <a:tr h="920934">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3</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30128074"/>
                  </a:ext>
                </a:extLst>
              </a:tr>
              <a:tr h="920934">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2</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8232122"/>
                  </a:ext>
                </a:extLst>
              </a:tr>
              <a:tr h="1020678">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1</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07000"/>
                        </a:lnSpc>
                        <a:spcBef>
                          <a:spcPts val="0"/>
                        </a:spcBef>
                        <a:spcAft>
                          <a:spcPts val="0"/>
                        </a:spcAft>
                      </a:pPr>
                      <a:r>
                        <a:rPr lang="en-US" sz="1200" b="1" dirty="0">
                          <a:effectLst/>
                          <a:latin typeface="Calibri" panose="020F0502020204030204" pitchFamily="34" charset="0"/>
                          <a:ea typeface="Calibri" panose="020F0502020204030204" pitchFamily="34" charset="0"/>
                          <a:cs typeface="Times New Roman" panose="02020603050405020304" pitchFamily="18" charset="0"/>
                        </a:rPr>
                        <a:t>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0265145"/>
                  </a:ext>
                </a:extLst>
              </a:tr>
            </a:tbl>
          </a:graphicData>
        </a:graphic>
      </p:graphicFrame>
      <p:cxnSp>
        <p:nvCxnSpPr>
          <p:cNvPr id="9" name="Straight Arrow Connector 8">
            <a:extLst>
              <a:ext uri="{FF2B5EF4-FFF2-40B4-BE49-F238E27FC236}">
                <a16:creationId xmlns:a16="http://schemas.microsoft.com/office/drawing/2014/main" id="{20A97F0D-B5C4-4185-9467-3D81FEA3306A}"/>
              </a:ext>
            </a:extLst>
          </p:cNvPr>
          <p:cNvCxnSpPr>
            <a:cxnSpLocks/>
          </p:cNvCxnSpPr>
          <p:nvPr/>
        </p:nvCxnSpPr>
        <p:spPr>
          <a:xfrm flipV="1">
            <a:off x="3800103" y="2894438"/>
            <a:ext cx="3452748" cy="2862544"/>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6125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B5CC1-D6B6-4FC1-8A5A-EE28557B92FB}"/>
              </a:ext>
            </a:extLst>
          </p:cNvPr>
          <p:cNvSpPr>
            <a:spLocks noGrp="1"/>
          </p:cNvSpPr>
          <p:nvPr>
            <p:ph type="title"/>
          </p:nvPr>
        </p:nvSpPr>
        <p:spPr>
          <a:xfrm>
            <a:off x="1097280" y="286604"/>
            <a:ext cx="10058400" cy="1003974"/>
          </a:xfrm>
        </p:spPr>
        <p:txBody>
          <a:bodyPr/>
          <a:lstStyle/>
          <a:p>
            <a:r>
              <a:rPr lang="en-US" dirty="0"/>
              <a:t>How to Manage Risk – 3 Typical Methods</a:t>
            </a:r>
          </a:p>
        </p:txBody>
      </p:sp>
      <p:sp>
        <p:nvSpPr>
          <p:cNvPr id="3" name="Content Placeholder 2">
            <a:extLst>
              <a:ext uri="{FF2B5EF4-FFF2-40B4-BE49-F238E27FC236}">
                <a16:creationId xmlns:a16="http://schemas.microsoft.com/office/drawing/2014/main" id="{65B4A765-A1C5-4D50-B87F-FD0E6E49A34F}"/>
              </a:ext>
            </a:extLst>
          </p:cNvPr>
          <p:cNvSpPr>
            <a:spLocks noGrp="1"/>
          </p:cNvSpPr>
          <p:nvPr>
            <p:ph idx="1"/>
          </p:nvPr>
        </p:nvSpPr>
        <p:spPr>
          <a:xfrm>
            <a:off x="1097280" y="1892461"/>
            <a:ext cx="10058400" cy="4398380"/>
          </a:xfrm>
        </p:spPr>
        <p:txBody>
          <a:bodyPr>
            <a:normAutofit/>
          </a:bodyPr>
          <a:lstStyle/>
          <a:p>
            <a:pPr marL="201168" lvl="1" indent="0">
              <a:buNone/>
            </a:pPr>
            <a:r>
              <a:rPr lang="en-US" sz="3000" b="1" i="1" dirty="0"/>
              <a:t>Eliminate</a:t>
            </a:r>
            <a:r>
              <a:rPr lang="en-US" sz="3000" b="1" dirty="0"/>
              <a:t> the Risk</a:t>
            </a:r>
          </a:p>
          <a:p>
            <a:pPr marL="384048" lvl="2" indent="0">
              <a:buNone/>
            </a:pPr>
            <a:r>
              <a:rPr lang="en-US" sz="2000" b="1" i="1" dirty="0">
                <a:solidFill>
                  <a:srgbClr val="333333"/>
                </a:solidFill>
                <a:effectLst/>
                <a:latin typeface="Speak Pro" panose="020B0504020101020102" pitchFamily="34" charset="0"/>
              </a:rPr>
              <a:t>eliminate</a:t>
            </a:r>
            <a:r>
              <a:rPr lang="en-US" sz="2000" b="1" i="0" dirty="0">
                <a:solidFill>
                  <a:srgbClr val="333333"/>
                </a:solidFill>
                <a:effectLst/>
                <a:latin typeface="Speak Pro" panose="020B0504020101020102" pitchFamily="34" charset="0"/>
              </a:rPr>
              <a:t> means "get rid of or do away with," it </a:t>
            </a:r>
            <a:r>
              <a:rPr lang="en-US" sz="2000" b="1" dirty="0">
                <a:solidFill>
                  <a:srgbClr val="333333"/>
                </a:solidFill>
                <a:latin typeface="Speak Pro" panose="020B0504020101020102" pitchFamily="34" charset="0"/>
              </a:rPr>
              <a:t>has been </a:t>
            </a:r>
            <a:r>
              <a:rPr lang="en-US" sz="2000" b="1" i="0" dirty="0">
                <a:solidFill>
                  <a:srgbClr val="333333"/>
                </a:solidFill>
                <a:effectLst/>
                <a:latin typeface="Speak Pro" panose="020B0504020101020102" pitchFamily="34" charset="0"/>
              </a:rPr>
              <a:t>used to refer to the end of a problem or even an entire species. We need to </a:t>
            </a:r>
            <a:r>
              <a:rPr lang="en-US" sz="2000" b="1" i="1" dirty="0">
                <a:solidFill>
                  <a:srgbClr val="333333"/>
                </a:solidFill>
                <a:effectLst/>
                <a:latin typeface="Speak Pro" panose="020B0504020101020102" pitchFamily="34" charset="0"/>
              </a:rPr>
              <a:t>eliminate</a:t>
            </a:r>
            <a:r>
              <a:rPr lang="en-US" sz="2000" b="1" i="0" dirty="0">
                <a:solidFill>
                  <a:srgbClr val="333333"/>
                </a:solidFill>
                <a:effectLst/>
                <a:latin typeface="Speak Pro" panose="020B0504020101020102" pitchFamily="34" charset="0"/>
              </a:rPr>
              <a:t> sources of pollution in order to maintain a healthy world.</a:t>
            </a:r>
            <a:endParaRPr lang="en-US" sz="2000" b="1" dirty="0">
              <a:latin typeface="Speak Pro" panose="020B0504020101020102" pitchFamily="34" charset="0"/>
            </a:endParaRPr>
          </a:p>
          <a:p>
            <a:pPr marL="201168" lvl="1" indent="0">
              <a:buNone/>
            </a:pPr>
            <a:endParaRPr lang="en-US" sz="3000" b="1" i="1" dirty="0"/>
          </a:p>
          <a:p>
            <a:pPr marL="201168" lvl="1" indent="0">
              <a:buNone/>
            </a:pPr>
            <a:r>
              <a:rPr lang="en-US" sz="3000" b="1" i="1" dirty="0"/>
              <a:t>Mitigate</a:t>
            </a:r>
            <a:r>
              <a:rPr lang="en-US" sz="3000" b="1" dirty="0"/>
              <a:t> the Risk </a:t>
            </a:r>
            <a:r>
              <a:rPr lang="en-US" sz="2000" b="1" i="1" dirty="0">
                <a:solidFill>
                  <a:srgbClr val="5F6368"/>
                </a:solidFill>
                <a:effectLst/>
              </a:rPr>
              <a:t>Mitigate</a:t>
            </a:r>
            <a:r>
              <a:rPr lang="en-US" sz="2000" b="1" i="0" dirty="0">
                <a:solidFill>
                  <a:srgbClr val="4D5156"/>
                </a:solidFill>
                <a:effectLst/>
              </a:rPr>
              <a:t> is </a:t>
            </a:r>
            <a:r>
              <a:rPr lang="en-US" sz="2000" b="1" dirty="0">
                <a:solidFill>
                  <a:srgbClr val="5F6368"/>
                </a:solidFill>
              </a:rPr>
              <a:t>defined</a:t>
            </a:r>
            <a:r>
              <a:rPr lang="en-US" sz="2000" b="1" i="0" dirty="0">
                <a:solidFill>
                  <a:srgbClr val="4D5156"/>
                </a:solidFill>
                <a:effectLst/>
              </a:rPr>
              <a:t> as to make something less unpleasant, less serious, less severe, less harsh or less painful. </a:t>
            </a:r>
            <a:r>
              <a:rPr lang="en-US" sz="2000" b="1" dirty="0"/>
              <a:t>(Consequences)</a:t>
            </a:r>
          </a:p>
          <a:p>
            <a:pPr marL="201168" lvl="1" indent="0">
              <a:buNone/>
            </a:pPr>
            <a:endParaRPr lang="en-US" sz="3000" b="1" i="1" dirty="0"/>
          </a:p>
          <a:p>
            <a:pPr marL="201168" lvl="1" indent="0">
              <a:buNone/>
            </a:pPr>
            <a:r>
              <a:rPr lang="en-US" sz="3000" b="1" i="1" dirty="0"/>
              <a:t>Minimize</a:t>
            </a:r>
            <a:r>
              <a:rPr lang="en-US" sz="3000" b="1" dirty="0"/>
              <a:t> the Risk </a:t>
            </a:r>
            <a:r>
              <a:rPr lang="en-US" sz="2000" b="1" i="1" dirty="0">
                <a:solidFill>
                  <a:srgbClr val="5F6368"/>
                </a:solidFill>
              </a:rPr>
              <a:t>M</a:t>
            </a:r>
            <a:r>
              <a:rPr lang="en-US" sz="2000" b="1" i="1" dirty="0">
                <a:solidFill>
                  <a:srgbClr val="5F6368"/>
                </a:solidFill>
                <a:effectLst/>
              </a:rPr>
              <a:t>inimization</a:t>
            </a:r>
            <a:r>
              <a:rPr lang="en-US" sz="2000" b="1" i="1" dirty="0">
                <a:solidFill>
                  <a:srgbClr val="4D5156"/>
                </a:solidFill>
                <a:effectLst/>
              </a:rPr>
              <a:t> </a:t>
            </a:r>
            <a:r>
              <a:rPr lang="en-US" sz="2000" b="1" i="0" dirty="0">
                <a:solidFill>
                  <a:srgbClr val="4D5156"/>
                </a:solidFill>
                <a:effectLst/>
              </a:rPr>
              <a:t>is the process of doing everything possible to reduce the probability and/or impact of a </a:t>
            </a:r>
            <a:r>
              <a:rPr lang="en-US" sz="2000" b="1" i="0" dirty="0">
                <a:solidFill>
                  <a:srgbClr val="5F6368"/>
                </a:solidFill>
                <a:effectLst/>
              </a:rPr>
              <a:t>risk</a:t>
            </a:r>
            <a:r>
              <a:rPr lang="en-US" sz="2000" b="1" i="0" dirty="0">
                <a:solidFill>
                  <a:srgbClr val="4D5156"/>
                </a:solidFill>
                <a:effectLst/>
              </a:rPr>
              <a:t> towards zero </a:t>
            </a:r>
            <a:r>
              <a:rPr lang="en-US" sz="2000" b="1" dirty="0"/>
              <a:t>(Probability)</a:t>
            </a:r>
          </a:p>
          <a:p>
            <a:pPr marL="201168" lvl="1" indent="0">
              <a:buNone/>
            </a:pPr>
            <a:endParaRPr lang="en-US" sz="2000" b="1" dirty="0"/>
          </a:p>
          <a:p>
            <a:pPr lvl="1"/>
            <a:endParaRPr lang="en-US" b="1" dirty="0"/>
          </a:p>
          <a:p>
            <a:pPr lvl="1"/>
            <a:endParaRPr lang="en-US" sz="1900" b="1" dirty="0"/>
          </a:p>
          <a:p>
            <a:pPr lvl="1"/>
            <a:endParaRPr lang="en-US" dirty="0"/>
          </a:p>
        </p:txBody>
      </p:sp>
    </p:spTree>
    <p:extLst>
      <p:ext uri="{BB962C8B-B14F-4D97-AF65-F5344CB8AC3E}">
        <p14:creationId xmlns:p14="http://schemas.microsoft.com/office/powerpoint/2010/main" val="4221363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BB5CC1-D6B6-4FC1-8A5A-EE28557B92FB}"/>
              </a:ext>
            </a:extLst>
          </p:cNvPr>
          <p:cNvSpPr>
            <a:spLocks noGrp="1"/>
          </p:cNvSpPr>
          <p:nvPr>
            <p:ph type="title"/>
          </p:nvPr>
        </p:nvSpPr>
        <p:spPr>
          <a:xfrm>
            <a:off x="1097280" y="286604"/>
            <a:ext cx="10058400" cy="1003974"/>
          </a:xfrm>
        </p:spPr>
        <p:txBody>
          <a:bodyPr/>
          <a:lstStyle/>
          <a:p>
            <a:r>
              <a:rPr lang="en-US" dirty="0"/>
              <a:t>Methods of Managing Known Risk</a:t>
            </a:r>
          </a:p>
        </p:txBody>
      </p:sp>
      <p:sp>
        <p:nvSpPr>
          <p:cNvPr id="3" name="Content Placeholder 2">
            <a:extLst>
              <a:ext uri="{FF2B5EF4-FFF2-40B4-BE49-F238E27FC236}">
                <a16:creationId xmlns:a16="http://schemas.microsoft.com/office/drawing/2014/main" id="{65B4A765-A1C5-4D50-B87F-FD0E6E49A34F}"/>
              </a:ext>
            </a:extLst>
          </p:cNvPr>
          <p:cNvSpPr>
            <a:spLocks noGrp="1"/>
          </p:cNvSpPr>
          <p:nvPr>
            <p:ph idx="1"/>
          </p:nvPr>
        </p:nvSpPr>
        <p:spPr>
          <a:xfrm>
            <a:off x="1097280" y="1892461"/>
            <a:ext cx="10058400" cy="4398380"/>
          </a:xfrm>
        </p:spPr>
        <p:txBody>
          <a:bodyPr>
            <a:normAutofit fontScale="85000" lnSpcReduction="20000"/>
          </a:bodyPr>
          <a:lstStyle/>
          <a:p>
            <a:pPr marL="201168" lvl="1" indent="0">
              <a:buNone/>
            </a:pPr>
            <a:r>
              <a:rPr lang="en-US" sz="3000" b="1" dirty="0"/>
              <a:t>Eliminate the Risk</a:t>
            </a:r>
          </a:p>
          <a:p>
            <a:pPr lvl="1"/>
            <a:r>
              <a:rPr lang="en-US" sz="1900" b="1" dirty="0"/>
              <a:t>Totally Eliminate the risk by not performing the job</a:t>
            </a:r>
          </a:p>
          <a:p>
            <a:pPr lvl="1"/>
            <a:r>
              <a:rPr lang="en-US" sz="1900" b="1" dirty="0"/>
              <a:t>Build/design an alternative method</a:t>
            </a:r>
          </a:p>
          <a:p>
            <a:pPr lvl="1"/>
            <a:r>
              <a:rPr lang="en-US" sz="1900" b="1" dirty="0"/>
              <a:t>Use new technology</a:t>
            </a:r>
          </a:p>
          <a:p>
            <a:pPr marL="201168" lvl="1" indent="0">
              <a:buNone/>
            </a:pPr>
            <a:r>
              <a:rPr lang="en-US" sz="3000" b="1" dirty="0"/>
              <a:t>Mitigate the Risk (Consequences)</a:t>
            </a:r>
          </a:p>
          <a:p>
            <a:pPr lvl="1"/>
            <a:r>
              <a:rPr lang="en-US" sz="1900" b="1" dirty="0"/>
              <a:t>Do work at a different time</a:t>
            </a:r>
          </a:p>
          <a:p>
            <a:pPr lvl="1"/>
            <a:r>
              <a:rPr lang="en-US" sz="1900" b="1" dirty="0"/>
              <a:t>Add additional protective measures </a:t>
            </a:r>
          </a:p>
          <a:p>
            <a:pPr lvl="2"/>
            <a:r>
              <a:rPr lang="en-US" sz="1600" b="1" dirty="0"/>
              <a:t>Protective clothing</a:t>
            </a:r>
          </a:p>
          <a:p>
            <a:pPr lvl="2"/>
            <a:r>
              <a:rPr lang="en-US" sz="1600" b="1" dirty="0"/>
              <a:t>Provide Additional Shielding</a:t>
            </a:r>
          </a:p>
          <a:p>
            <a:pPr lvl="2"/>
            <a:r>
              <a:rPr lang="en-US" sz="1600" b="1" dirty="0"/>
              <a:t>Protect Redundant Equipment</a:t>
            </a:r>
          </a:p>
          <a:p>
            <a:pPr marL="201168" lvl="1" indent="0">
              <a:buNone/>
            </a:pPr>
            <a:r>
              <a:rPr lang="en-US" sz="3000" b="1" dirty="0"/>
              <a:t>Minimize the Risk (Probability)</a:t>
            </a:r>
          </a:p>
          <a:p>
            <a:pPr lvl="1"/>
            <a:r>
              <a:rPr lang="en-US" b="1" dirty="0"/>
              <a:t>Mockups</a:t>
            </a:r>
          </a:p>
          <a:p>
            <a:pPr lvl="1"/>
            <a:r>
              <a:rPr lang="en-US" b="1" dirty="0"/>
              <a:t>Just in Time Training</a:t>
            </a:r>
          </a:p>
          <a:p>
            <a:pPr lvl="1"/>
            <a:r>
              <a:rPr lang="en-US" b="1" dirty="0"/>
              <a:t>Experienced/Proficient workers</a:t>
            </a:r>
          </a:p>
          <a:p>
            <a:pPr lvl="1"/>
            <a:r>
              <a:rPr lang="en-US" b="1" dirty="0"/>
              <a:t>Provide additional Oversight</a:t>
            </a:r>
          </a:p>
          <a:p>
            <a:pPr lvl="1"/>
            <a:endParaRPr lang="en-US" b="1" dirty="0"/>
          </a:p>
          <a:p>
            <a:pPr lvl="1"/>
            <a:endParaRPr lang="en-US" sz="1900" b="1" dirty="0"/>
          </a:p>
          <a:p>
            <a:pPr lvl="1"/>
            <a:endParaRPr lang="en-US" dirty="0"/>
          </a:p>
        </p:txBody>
      </p:sp>
    </p:spTree>
    <p:extLst>
      <p:ext uri="{BB962C8B-B14F-4D97-AF65-F5344CB8AC3E}">
        <p14:creationId xmlns:p14="http://schemas.microsoft.com/office/powerpoint/2010/main" val="399313309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RetrospectVTI">
  <a:themeElements>
    <a:clrScheme name="">
      <a:dk1>
        <a:srgbClr val="000000"/>
      </a:dk1>
      <a:lt1>
        <a:srgbClr val="FFFFFF"/>
      </a:lt1>
      <a:dk2>
        <a:srgbClr val="243541"/>
      </a:dk2>
      <a:lt2>
        <a:srgbClr val="E2E5E8"/>
      </a:lt2>
      <a:accent1>
        <a:srgbClr val="E88B33"/>
      </a:accent1>
      <a:accent2>
        <a:srgbClr val="AEA33A"/>
      </a:accent2>
      <a:accent3>
        <a:srgbClr val="8CAB4A"/>
      </a:accent3>
      <a:accent4>
        <a:srgbClr val="57B636"/>
      </a:accent4>
      <a:accent5>
        <a:srgbClr val="2EBA43"/>
      </a:accent5>
      <a:accent6>
        <a:srgbClr val="33B67D"/>
      </a:accent6>
      <a:hlink>
        <a:srgbClr val="5F84A8"/>
      </a:hlink>
      <a:folHlink>
        <a:srgbClr val="7F7F7F"/>
      </a:folHlink>
    </a:clrScheme>
    <a:fontScheme name="Retrospect">
      <a:majorFont>
        <a:latin typeface="Georgia Pro Cond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peak Pro"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8a52e8c320b9a064ae3583ae3861c9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8020cb39231a0945110f9cd888b521a"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FD7FC771-7DFE-49DA-B577-71181BFBCB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3.xml><?xml version="1.0" encoding="utf-8"?>
<ds:datastoreItem xmlns:ds="http://schemas.openxmlformats.org/officeDocument/2006/customXml" ds:itemID="{950072C5-DDE0-4258-BA7A-4D4B80DFA632}">
  <ds:schemaRefs>
    <ds:schemaRef ds:uri="16c05727-aa75-4e4a-9b5f-8a80a1165891"/>
    <ds:schemaRef ds:uri="http://schemas.microsoft.com/office/2006/documentManagement/types"/>
    <ds:schemaRef ds:uri="http://purl.org/dc/dcmitype/"/>
    <ds:schemaRef ds:uri="71af3243-3dd4-4a8d-8c0d-dd76da1f02a5"/>
    <ds:schemaRef ds:uri="http://schemas.openxmlformats.org/package/2006/metadata/core-properties"/>
    <ds:schemaRef ds:uri="http://purl.org/dc/elements/1.1/"/>
    <ds:schemaRef ds:uri="http://www.w3.org/XML/1998/namespace"/>
    <ds:schemaRef ds:uri="http://schemas.microsoft.com/office/infopath/2007/PartnerControl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{572B7D3D-8844-4563-AA0E-76F9418A98F0}tf10001108_win32</Template>
  <TotalTime>1164</TotalTime>
  <Words>1695</Words>
  <Application>Microsoft Office PowerPoint</Application>
  <PresentationFormat>Widescreen</PresentationFormat>
  <Paragraphs>281</Paragraphs>
  <Slides>21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21</vt:i4>
      </vt:variant>
    </vt:vector>
  </HeadingPairs>
  <TitlesOfParts>
    <vt:vector size="30" baseType="lpstr">
      <vt:lpstr>Arial</vt:lpstr>
      <vt:lpstr>Calibri</vt:lpstr>
      <vt:lpstr>Georgia Pro Cond Light</vt:lpstr>
      <vt:lpstr>Roboto</vt:lpstr>
      <vt:lpstr>Rockwell</vt:lpstr>
      <vt:lpstr>Speak Pro</vt:lpstr>
      <vt:lpstr>Wingdings</vt:lpstr>
      <vt:lpstr>Gallery</vt:lpstr>
      <vt:lpstr>RetrospectVTI</vt:lpstr>
      <vt:lpstr> First name:  Peter family name:  Arthur</vt:lpstr>
      <vt:lpstr>Methods of Risk Management and Mitigation used in the United States</vt:lpstr>
      <vt:lpstr>Risk Management and Mitigation</vt:lpstr>
      <vt:lpstr>Risk Management and Work Management</vt:lpstr>
      <vt:lpstr>Risk – Oxford English Dictionary</vt:lpstr>
      <vt:lpstr>Risk – Looking at it Differently</vt:lpstr>
      <vt:lpstr>Risk – Looking at it Differently</vt:lpstr>
      <vt:lpstr>How to Manage Risk – 3 Typical Methods</vt:lpstr>
      <vt:lpstr>Methods of Managing Known Risk</vt:lpstr>
      <vt:lpstr>Risk – Looking at it differently</vt:lpstr>
      <vt:lpstr>Challenges in Managing Risk</vt:lpstr>
      <vt:lpstr>Risk Management and Mitigation</vt:lpstr>
      <vt:lpstr>Risk Management and Mitigation</vt:lpstr>
      <vt:lpstr>Evaluating  How to Manage Risk</vt:lpstr>
      <vt:lpstr>The “Risk” of not Identifying the “real” Risk</vt:lpstr>
      <vt:lpstr>The “Risk” of not Identifying the “real” Risk</vt:lpstr>
      <vt:lpstr>The “Risk” of not Identifying the “real” Risk</vt:lpstr>
      <vt:lpstr>Actions used to Mitigate or Minimize Risk</vt:lpstr>
      <vt:lpstr>Actions used to Mitigate or Minimize Risk</vt:lpstr>
      <vt:lpstr>Owner of Actions to Mitigate or Minimize Risk</vt:lpstr>
      <vt:lpstr>Risk Management and Mitigation/Minimization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Configuration management – on line meeting</dc:title>
  <dc:creator>KiSig Kang</dc:creator>
  <cp:keywords/>
  <cp:lastModifiedBy>Peter Arthur</cp:lastModifiedBy>
  <cp:revision>47</cp:revision>
  <dcterms:created xsi:type="dcterms:W3CDTF">2021-04-20T06:13:32Z</dcterms:created>
  <dcterms:modified xsi:type="dcterms:W3CDTF">2021-12-09T12:54:30Z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