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3" r:id="rId2"/>
    <p:sldId id="261" r:id="rId3"/>
    <p:sldId id="262" r:id="rId4"/>
    <p:sldId id="264" r:id="rId5"/>
    <p:sldId id="259" r:id="rId6"/>
    <p:sldId id="257" r:id="rId7"/>
    <p:sldId id="258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02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DA3273-8D23-4D7C-BE3A-D8690C1A77D3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0A0CFF-988A-4552-BB03-781FDB58847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4DB0B-3B16-4FB3-A309-446634F010C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شركت مادرتخصصي توليد و توسعه انرژي اتمي ايران-فروردين 1392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26D4-6362-4AE9-889B-21808F939D79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09945-1C23-45EF-824D-FAF24738AB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26D4-6362-4AE9-889B-21808F939D79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09945-1C23-45EF-824D-FAF24738AB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26D4-6362-4AE9-889B-21808F939D79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09945-1C23-45EF-824D-FAF24738AB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26D4-6362-4AE9-889B-21808F939D79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09945-1C23-45EF-824D-FAF24738AB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26D4-6362-4AE9-889B-21808F939D79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09945-1C23-45EF-824D-FAF24738AB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26D4-6362-4AE9-889B-21808F939D79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09945-1C23-45EF-824D-FAF24738AB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26D4-6362-4AE9-889B-21808F939D79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09945-1C23-45EF-824D-FAF24738AB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26D4-6362-4AE9-889B-21808F939D79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09945-1C23-45EF-824D-FAF24738AB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26D4-6362-4AE9-889B-21808F939D79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09945-1C23-45EF-824D-FAF24738AB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26D4-6362-4AE9-889B-21808F939D79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09945-1C23-45EF-824D-FAF24738AB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26D4-6362-4AE9-889B-21808F939D79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09945-1C23-45EF-824D-FAF24738AB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A26D4-6362-4AE9-889B-21808F939D79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09945-1C23-45EF-824D-FAF24738ABE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9236" y="-18472"/>
            <a:ext cx="9180512" cy="6885384"/>
            <a:chOff x="9236" y="-18472"/>
            <a:chExt cx="9180512" cy="6885384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236" y="-18472"/>
              <a:ext cx="9180512" cy="6885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" name="Picture 2" descr="Besmellah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5576" y="764704"/>
              <a:ext cx="2736304" cy="2390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50FFD-22F3-4523-B3C4-A349B8E9A2B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1560" y="6381328"/>
            <a:ext cx="3960440" cy="365125"/>
          </a:xfrm>
        </p:spPr>
        <p:txBody>
          <a:bodyPr/>
          <a:lstStyle/>
          <a:p>
            <a:r>
              <a:rPr lang="fa-IR" b="1" dirty="0" smtClean="0"/>
              <a:t>شركت مادر تخصصي توليد و توسعه انرژي اتمي ايران- فروردين 1392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DSC_01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4" y="857232"/>
            <a:ext cx="8715404" cy="5242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225F-9A0F-4BF6-BAEA-3C0A62EDD0F3}" type="slidenum">
              <a:rPr lang="fa-IR" smtClean="0"/>
              <a:pPr/>
              <a:t>2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214422"/>
            <a:ext cx="8358246" cy="4572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8909_ (7)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1285852" y="1214422"/>
            <a:ext cx="6745287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fa-IR" sz="2800" dirty="0" smtClean="0">
                <a:cs typeface="B Titr" pitchFamily="2" charset="-78"/>
              </a:rPr>
              <a:t>  </a:t>
            </a:r>
            <a:r>
              <a:rPr lang="fa-IR" sz="2800" dirty="0" smtClean="0">
                <a:cs typeface="B Titr" pitchFamily="2" charset="-78"/>
              </a:rPr>
              <a:t>منافع </a:t>
            </a:r>
            <a:r>
              <a:rPr lang="fa-IR" sz="2800" dirty="0" smtClean="0">
                <a:cs typeface="B Titr" pitchFamily="2" charset="-78"/>
              </a:rPr>
              <a:t>سالیانه حاصل </a:t>
            </a:r>
            <a:r>
              <a:rPr lang="fa-IR" sz="2800" dirty="0" smtClean="0">
                <a:cs typeface="B Titr" pitchFamily="2" charset="-78"/>
              </a:rPr>
              <a:t>از بهره‌برداري واحد يكم نيروگاه اتمي </a:t>
            </a:r>
            <a:r>
              <a:rPr lang="fa-IR" sz="2800" dirty="0" smtClean="0">
                <a:cs typeface="B Titr" pitchFamily="2" charset="-78"/>
              </a:rPr>
              <a:t>بوشهر</a:t>
            </a:r>
            <a:br>
              <a:rPr lang="fa-IR" sz="2800" dirty="0" smtClean="0">
                <a:cs typeface="B Titr" pitchFamily="2" charset="-78"/>
              </a:rPr>
            </a:br>
            <a:r>
              <a:rPr lang="fa-IR" sz="2800" dirty="0" smtClean="0">
                <a:cs typeface="B Titr" pitchFamily="2" charset="-78"/>
              </a:rPr>
              <a:t>به طرفیت 1000 مگاوات</a:t>
            </a:r>
            <a:endParaRPr lang="en-US" sz="2800" dirty="0">
              <a:cs typeface="B Titr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28596" y="1412776"/>
            <a:ext cx="8286808" cy="7920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Low" rtl="1"/>
            <a:r>
              <a:rPr lang="fa-I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توليد بيش از </a:t>
            </a:r>
            <a:r>
              <a:rPr lang="fa-I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7000</a:t>
            </a:r>
            <a:r>
              <a:rPr lang="fa-I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ميليون </a:t>
            </a:r>
            <a:r>
              <a:rPr lang="fa-I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كيلووات ساعت برق در سال،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28596" y="2428868"/>
            <a:ext cx="8286808" cy="784108"/>
          </a:xfrm>
          <a:prstGeom prst="roundRect">
            <a:avLst>
              <a:gd name="adj" fmla="val 704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Low" rtl="1">
              <a:lnSpc>
                <a:spcPct val="160000"/>
              </a:lnSpc>
            </a:pPr>
            <a:r>
              <a:rPr lang="fa-I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صرفه‌جويي حدود </a:t>
            </a:r>
            <a:r>
              <a:rPr lang="fa-I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1/8 تا 2ميليارد </a:t>
            </a:r>
            <a:r>
              <a:rPr lang="fa-I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ليتري درمصرف سوخت فسيلي مايع (گازوئيل) در سال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28596" y="3571876"/>
            <a:ext cx="8286808" cy="1033878"/>
          </a:xfrm>
          <a:prstGeom prst="roundRect">
            <a:avLst>
              <a:gd name="adj" fmla="val 784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Low" rtl="1">
              <a:lnSpc>
                <a:spcPct val="160000"/>
              </a:lnSpc>
            </a:pPr>
            <a:r>
              <a:rPr lang="fa-I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عدم انتشار انواع آلاينده‌هاي زيست‌محيطي به ميزان حدود 7 ميليون تن در سال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57158" y="2157233"/>
          <a:ext cx="8501121" cy="3357586"/>
        </p:xfrm>
        <a:graphic>
          <a:graphicData uri="http://schemas.openxmlformats.org/drawingml/2006/table">
            <a:tbl>
              <a:tblPr/>
              <a:tblGrid>
                <a:gridCol w="1285884"/>
                <a:gridCol w="1428760"/>
                <a:gridCol w="1143008"/>
                <a:gridCol w="1071570"/>
                <a:gridCol w="714380"/>
                <a:gridCol w="642942"/>
                <a:gridCol w="857256"/>
                <a:gridCol w="714380"/>
                <a:gridCol w="642941"/>
              </a:tblGrid>
              <a:tr h="57150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latin typeface="Calibri"/>
                          <a:ea typeface="Calibri"/>
                          <a:cs typeface="B Mitra"/>
                        </a:rPr>
                        <a:t>مبلغ صرفه‌جويي</a:t>
                      </a:r>
                      <a:endParaRPr lang="en-US" sz="1100" dirty="0" smtClean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dirty="0" smtClean="0">
                          <a:latin typeface="Calibri"/>
                          <a:ea typeface="Calibri"/>
                          <a:cs typeface="B Mitra"/>
                        </a:rPr>
                        <a:t>(ميليون دلار )</a:t>
                      </a:r>
                      <a:endParaRPr lang="en-US" sz="1200" dirty="0" smtClean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Calibri"/>
                          <a:ea typeface="Calibri"/>
                          <a:cs typeface="B Mitra"/>
                        </a:rPr>
                        <a:t>ميزان صرفه جويي در مصرف سوخت‌هاي فسيلي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Calibri"/>
                          <a:ea typeface="Calibri"/>
                          <a:cs typeface="B Mitra"/>
                        </a:rPr>
                        <a:t>توليد برق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B Mitra"/>
                        </a:rPr>
                        <a:t>(GWh)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a-IR" sz="1200" b="1" dirty="0">
                          <a:latin typeface="Calibri"/>
                          <a:ea typeface="Calibri"/>
                          <a:cs typeface="B Mitra"/>
                        </a:rPr>
                        <a:t>سال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44062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a-IR" sz="1050" b="1" dirty="0" smtClean="0">
                          <a:latin typeface="Calibri"/>
                          <a:ea typeface="Calibri"/>
                          <a:cs typeface="B Mitra" pitchFamily="2" charset="-78"/>
                        </a:rPr>
                        <a:t>بر اساس قيمت تركيب سوخت صرفه‌جويي‌شده</a:t>
                      </a:r>
                      <a:endParaRPr lang="en-US" sz="1050" b="1" dirty="0"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050" b="1" dirty="0" smtClean="0">
                          <a:latin typeface="Calibri"/>
                          <a:ea typeface="Calibri"/>
                          <a:cs typeface="B Mitra" pitchFamily="2" charset="-78"/>
                        </a:rPr>
                        <a:t>بر اساس قيمت معادل بشكه نفت خام صرفه‌جويي‌شده</a:t>
                      </a:r>
                      <a:endParaRPr lang="en-US" sz="1050" b="1" dirty="0" smtClean="0"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400" dirty="0">
                          <a:latin typeface="Calibri"/>
                          <a:ea typeface="Calibri"/>
                          <a:cs typeface="B Mitra"/>
                        </a:rPr>
                        <a:t>جمع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100" b="1">
                          <a:latin typeface="Calibri"/>
                          <a:ea typeface="Calibri"/>
                          <a:cs typeface="B Mitra"/>
                        </a:rPr>
                        <a:t>نفت كوره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>
                          <a:latin typeface="Calibri"/>
                          <a:ea typeface="Calibri"/>
                          <a:cs typeface="B Mitra"/>
                        </a:rPr>
                        <a:t>(ميليون ليتر)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100" b="1">
                          <a:latin typeface="Calibri"/>
                          <a:ea typeface="Calibri"/>
                          <a:cs typeface="B Mitra"/>
                        </a:rPr>
                        <a:t>نفت گاز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>
                          <a:latin typeface="Calibri"/>
                          <a:ea typeface="Calibri"/>
                          <a:cs typeface="B Mitra"/>
                        </a:rPr>
                        <a:t>(ميليون ليتر)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100" b="1" dirty="0">
                          <a:latin typeface="Calibri"/>
                          <a:ea typeface="Calibri"/>
                          <a:cs typeface="B Mitra"/>
                        </a:rPr>
                        <a:t>گاز طبيعي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dirty="0">
                          <a:latin typeface="Calibri"/>
                          <a:ea typeface="Calibri"/>
                          <a:cs typeface="B Mitra"/>
                        </a:rPr>
                        <a:t>(ميليون متر مكعب)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80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100" b="1" dirty="0">
                          <a:latin typeface="Calibri"/>
                          <a:ea typeface="Calibri"/>
                          <a:cs typeface="B Mitra"/>
                        </a:rPr>
                        <a:t>ميليون بشكه </a:t>
                      </a:r>
                      <a:r>
                        <a:rPr lang="fa-IR" sz="1100" b="1" dirty="0">
                          <a:latin typeface="Calibri"/>
                          <a:ea typeface="Calibri"/>
                          <a:cs typeface="B Mitra"/>
                        </a:rPr>
                        <a:t>معادل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100" b="1" dirty="0">
                          <a:latin typeface="Calibri"/>
                          <a:ea typeface="Calibri"/>
                          <a:cs typeface="B Mitra"/>
                        </a:rPr>
                        <a:t> نفت خام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100" b="1" dirty="0">
                          <a:latin typeface="Calibri"/>
                          <a:ea typeface="Calibri"/>
                          <a:cs typeface="B Mitra"/>
                        </a:rPr>
                        <a:t>ميليارد </a:t>
                      </a:r>
                      <a:r>
                        <a:rPr lang="ar-SA" sz="1100" b="1" dirty="0" smtClean="0">
                          <a:latin typeface="Calibri"/>
                          <a:ea typeface="Calibri"/>
                          <a:cs typeface="B Mitra"/>
                        </a:rPr>
                        <a:t>كيلوكالري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a-IR" sz="1300" dirty="0" smtClean="0">
                          <a:latin typeface="Calibri"/>
                          <a:ea typeface="Calibri"/>
                          <a:cs typeface="B Nazanin"/>
                        </a:rPr>
                        <a:t>39/2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a-IR" sz="1300" dirty="0" smtClean="0">
                          <a:latin typeface="Calibri"/>
                          <a:ea typeface="Calibri"/>
                          <a:cs typeface="B Nazanin"/>
                        </a:rPr>
                        <a:t>57/7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a-IR" sz="1300" dirty="0" smtClean="0">
                          <a:latin typeface="Calibri"/>
                          <a:ea typeface="Calibri"/>
                          <a:cs typeface="B Nazanin"/>
                        </a:rPr>
                        <a:t>0/55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a-IR" sz="1300" dirty="0" smtClean="0">
                          <a:latin typeface="Calibri"/>
                          <a:ea typeface="Calibri"/>
                          <a:cs typeface="B Nazanin"/>
                        </a:rPr>
                        <a:t>803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a-IR" sz="1300" dirty="0" smtClean="0">
                          <a:latin typeface="Calibri"/>
                          <a:ea typeface="Calibri"/>
                          <a:cs typeface="B Nazanin"/>
                        </a:rPr>
                        <a:t>18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a-IR" sz="1300" dirty="0" smtClean="0">
                          <a:latin typeface="Calibri"/>
                          <a:ea typeface="Calibri"/>
                          <a:cs typeface="B Nazanin"/>
                        </a:rPr>
                        <a:t>14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a-IR" sz="1300" dirty="0" smtClean="0">
                          <a:latin typeface="Calibri"/>
                          <a:ea typeface="Calibri"/>
                          <a:cs typeface="B Nazanin"/>
                        </a:rPr>
                        <a:t>59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a-IR" sz="1300" dirty="0" smtClean="0">
                          <a:latin typeface="Calibri"/>
                          <a:ea typeface="Calibri"/>
                          <a:cs typeface="B Nazanin"/>
                        </a:rPr>
                        <a:t>344/5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100" b="1">
                          <a:latin typeface="Calibri"/>
                          <a:ea typeface="Calibri"/>
                          <a:cs typeface="B Titr"/>
                        </a:rPr>
                        <a:t>1390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a-IR" sz="1300" dirty="0" smtClean="0">
                          <a:latin typeface="Calibri"/>
                          <a:ea typeface="Calibri"/>
                          <a:cs typeface="B Nazanin"/>
                        </a:rPr>
                        <a:t>207/2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a-IR" sz="1300" dirty="0" smtClean="0">
                          <a:latin typeface="Calibri"/>
                          <a:ea typeface="Calibri"/>
                          <a:cs typeface="B Nazanin"/>
                        </a:rPr>
                        <a:t>307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a-IR" sz="1300" dirty="0" smtClean="0">
                          <a:latin typeface="Calibri"/>
                          <a:ea typeface="Calibri"/>
                          <a:cs typeface="B Nazanin"/>
                        </a:rPr>
                        <a:t>2/93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a-IR" sz="1300" dirty="0" smtClean="0">
                          <a:latin typeface="Calibri"/>
                          <a:ea typeface="Calibri"/>
                          <a:cs typeface="B Nazanin"/>
                        </a:rPr>
                        <a:t>4279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a-IR" sz="1300" dirty="0" smtClean="0">
                          <a:latin typeface="Calibri"/>
                          <a:ea typeface="Calibri"/>
                          <a:cs typeface="B Nazanin"/>
                        </a:rPr>
                        <a:t>112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a-IR" sz="1300" dirty="0" smtClean="0">
                          <a:latin typeface="Calibri"/>
                          <a:ea typeface="Calibri"/>
                          <a:cs typeface="B Nazanin"/>
                        </a:rPr>
                        <a:t>60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a-IR" sz="1300" dirty="0" smtClean="0">
                          <a:latin typeface="Calibri"/>
                          <a:ea typeface="Calibri"/>
                          <a:cs typeface="B Nazanin"/>
                        </a:rPr>
                        <a:t>313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a-IR" sz="1300" dirty="0" smtClean="0">
                          <a:latin typeface="Calibri"/>
                          <a:ea typeface="Calibri"/>
                          <a:cs typeface="B Nazanin"/>
                        </a:rPr>
                        <a:t>1849/9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100" b="1">
                          <a:latin typeface="Calibri"/>
                          <a:ea typeface="Calibri"/>
                          <a:cs typeface="B Titr"/>
                        </a:rPr>
                        <a:t>1391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a-IR" sz="1300" dirty="0" smtClean="0">
                          <a:latin typeface="Calibri"/>
                          <a:ea typeface="Calibri"/>
                          <a:cs typeface="B Nazanin"/>
                        </a:rPr>
                        <a:t>553/8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a-IR" sz="1300" dirty="0" smtClean="0">
                          <a:latin typeface="Calibri"/>
                          <a:ea typeface="Calibri"/>
                          <a:cs typeface="B Nazanin"/>
                        </a:rPr>
                        <a:t>756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a-IR" sz="1300" dirty="0" smtClean="0">
                          <a:latin typeface="Calibri"/>
                          <a:ea typeface="Calibri"/>
                          <a:cs typeface="B Nazanin"/>
                        </a:rPr>
                        <a:t>7/2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a-IR" sz="1300" dirty="0" smtClean="0">
                          <a:latin typeface="Calibri"/>
                          <a:ea typeface="Calibri"/>
                          <a:cs typeface="B Nazanin"/>
                        </a:rPr>
                        <a:t>10566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a-IR" sz="1300" dirty="0" smtClean="0">
                          <a:latin typeface="Calibri"/>
                          <a:ea typeface="Calibri"/>
                          <a:cs typeface="B Nazanin"/>
                        </a:rPr>
                        <a:t>287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a-IR" sz="1300" dirty="0" smtClean="0">
                          <a:latin typeface="Calibri"/>
                          <a:ea typeface="Calibri"/>
                          <a:cs typeface="B Nazanin"/>
                        </a:rPr>
                        <a:t>233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a-IR" sz="1300" dirty="0" smtClean="0">
                          <a:latin typeface="Calibri"/>
                          <a:ea typeface="Calibri"/>
                          <a:cs typeface="B Nazanin"/>
                        </a:rPr>
                        <a:t>680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a-IR" sz="1300" dirty="0" smtClean="0">
                          <a:latin typeface="Calibri"/>
                          <a:ea typeface="Calibri"/>
                          <a:cs typeface="B Nazanin"/>
                        </a:rPr>
                        <a:t>4545/8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100" b="1">
                          <a:latin typeface="Calibri"/>
                          <a:ea typeface="Calibri"/>
                          <a:cs typeface="B Titr"/>
                        </a:rPr>
                        <a:t>1392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B Titr"/>
                        </a:rPr>
                        <a:t>800/2</a:t>
                      </a:r>
                      <a:endParaRPr lang="en-US" sz="12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B Titr"/>
                        </a:rPr>
                        <a:t>1121</a:t>
                      </a:r>
                      <a:endParaRPr lang="en-US" sz="12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B Titr"/>
                        </a:rPr>
                        <a:t>10/68</a:t>
                      </a:r>
                      <a:endParaRPr lang="en-US" sz="12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B Titr"/>
                        </a:rPr>
                        <a:t>15648</a:t>
                      </a:r>
                      <a:endParaRPr lang="en-US" sz="12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B Titr"/>
                        </a:rPr>
                        <a:t>417</a:t>
                      </a:r>
                      <a:endParaRPr lang="en-US" sz="12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B Titr"/>
                        </a:rPr>
                        <a:t>307</a:t>
                      </a:r>
                      <a:endParaRPr lang="en-US" sz="12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B Titr"/>
                        </a:rPr>
                        <a:t>1052</a:t>
                      </a:r>
                      <a:endParaRPr lang="en-US" sz="12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B Titr"/>
                        </a:rPr>
                        <a:t>6740</a:t>
                      </a:r>
                      <a:endParaRPr lang="en-US" sz="12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Calibri"/>
                          <a:ea typeface="Calibri"/>
                          <a:cs typeface="B Titr"/>
                        </a:rPr>
                        <a:t>جمع كل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2844" y="1085663"/>
            <a:ext cx="8786874" cy="1071570"/>
          </a:xfrm>
        </p:spPr>
        <p:txBody>
          <a:bodyPr>
            <a:normAutofit/>
          </a:bodyPr>
          <a:lstStyle/>
          <a:p>
            <a:pPr algn="ctr" rtl="1">
              <a:lnSpc>
                <a:spcPct val="150000"/>
              </a:lnSpc>
            </a:pPr>
            <a:r>
              <a:rPr lang="fa-IR" sz="2000" dirty="0" smtClean="0">
                <a:cs typeface="B Titr" pitchFamily="2" charset="-78"/>
              </a:rPr>
              <a:t>صرفه جويي در مصرف معادل سوخت‌هاي فسيلي </a:t>
            </a:r>
            <a:r>
              <a:rPr lang="ar-SA" sz="2000" dirty="0" smtClean="0">
                <a:cs typeface="B Titr" pitchFamily="2" charset="-78"/>
              </a:rPr>
              <a:t>ناشي از توليد برق واحد يكم نيروگاه بوشهر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fa-IR" sz="1600" dirty="0" smtClean="0">
                <a:cs typeface="B Titr" pitchFamily="2" charset="-78"/>
              </a:rPr>
              <a:t> </a:t>
            </a:r>
            <a:r>
              <a:rPr lang="fa-IR" sz="1800" dirty="0" smtClean="0">
                <a:cs typeface="B Titr" pitchFamily="2" charset="-78"/>
              </a:rPr>
              <a:t>(92-1390)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57554" y="5729133"/>
            <a:ext cx="5625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200" dirty="0" smtClean="0">
                <a:cs typeface="B Mitra" pitchFamily="2" charset="-78"/>
              </a:rPr>
              <a:t>بر حسب ارزش هر بشكه نفت خام برابر 105 دلار محاسبه شده است.</a:t>
            </a:r>
          </a:p>
          <a:p>
            <a:pPr algn="r" rtl="1">
              <a:lnSpc>
                <a:spcPct val="150000"/>
              </a:lnSpc>
            </a:pPr>
            <a:r>
              <a:rPr lang="fa-IR" sz="1200" dirty="0" smtClean="0">
                <a:latin typeface="Calibri"/>
                <a:ea typeface="Calibri"/>
                <a:cs typeface="B Mitra" pitchFamily="2" charset="-78"/>
              </a:rPr>
              <a:t>هر مترمكعب گاز طبيعي</a:t>
            </a:r>
            <a:r>
              <a:rPr lang="en-US" sz="1200" dirty="0" smtClean="0">
                <a:latin typeface="Calibri"/>
                <a:ea typeface="Calibri"/>
                <a:cs typeface="B Mitra" pitchFamily="2" charset="-78"/>
              </a:rPr>
              <a:t>:</a:t>
            </a:r>
            <a:r>
              <a:rPr lang="fa-IR" sz="1200" dirty="0" smtClean="0">
                <a:latin typeface="Calibri"/>
                <a:ea typeface="Calibri"/>
                <a:cs typeface="B Mitra" pitchFamily="2" charset="-78"/>
              </a:rPr>
              <a:t> </a:t>
            </a:r>
            <a:r>
              <a:rPr lang="en-US" sz="1200" dirty="0" smtClean="0">
                <a:latin typeface="Times New Roman"/>
                <a:ea typeface="Calibri"/>
                <a:cs typeface="B Mitra" pitchFamily="2" charset="-78"/>
              </a:rPr>
              <a:t>cent/</a:t>
            </a:r>
            <a:r>
              <a:rPr lang="en-US" sz="1200" dirty="0" smtClean="0">
                <a:cs typeface="B Mitra" pitchFamily="2" charset="-78"/>
              </a:rPr>
              <a:t>m</a:t>
            </a:r>
            <a:r>
              <a:rPr lang="en-US" sz="1100" dirty="0" smtClean="0">
                <a:cs typeface="B Mitra" pitchFamily="2" charset="-78"/>
              </a:rPr>
              <a:t>3</a:t>
            </a:r>
            <a:r>
              <a:rPr lang="fa-IR" sz="1200" dirty="0" smtClean="0">
                <a:latin typeface="Calibri"/>
                <a:ea typeface="Calibri"/>
                <a:cs typeface="B Mitra" pitchFamily="2" charset="-78"/>
              </a:rPr>
              <a:t> </a:t>
            </a:r>
            <a:r>
              <a:rPr lang="en-US" sz="1200" dirty="0" smtClean="0">
                <a:latin typeface="Calibri"/>
                <a:ea typeface="Calibri"/>
                <a:cs typeface="B Mitra" pitchFamily="2" charset="-78"/>
              </a:rPr>
              <a:t>30</a:t>
            </a:r>
            <a:r>
              <a:rPr lang="fa-IR" sz="1200" dirty="0" smtClean="0">
                <a:latin typeface="Calibri"/>
                <a:ea typeface="Calibri"/>
                <a:cs typeface="B Mitra" pitchFamily="2" charset="-78"/>
              </a:rPr>
              <a:t> - هر ليتر نفت‌گاز:</a:t>
            </a:r>
            <a:r>
              <a:rPr lang="en-US" sz="1200" dirty="0" smtClean="0">
                <a:latin typeface="Times New Roman"/>
                <a:ea typeface="Calibri"/>
                <a:cs typeface="B Mitra" pitchFamily="2" charset="-78"/>
              </a:rPr>
              <a:t>cent/litter </a:t>
            </a:r>
            <a:r>
              <a:rPr lang="fa-IR" sz="1200" dirty="0" smtClean="0">
                <a:latin typeface="Calibri"/>
                <a:ea typeface="Calibri"/>
                <a:cs typeface="B Mitra" pitchFamily="2" charset="-78"/>
              </a:rPr>
              <a:t> </a:t>
            </a:r>
            <a:r>
              <a:rPr lang="en-US" sz="1200" dirty="0" smtClean="0">
                <a:latin typeface="Calibri"/>
                <a:ea typeface="Calibri"/>
                <a:cs typeface="B Mitra" pitchFamily="2" charset="-78"/>
              </a:rPr>
              <a:t>75</a:t>
            </a:r>
            <a:r>
              <a:rPr lang="fa-IR" sz="1200" dirty="0" smtClean="0">
                <a:latin typeface="Calibri"/>
                <a:ea typeface="Calibri"/>
                <a:cs typeface="B Mitra" pitchFamily="2" charset="-78"/>
              </a:rPr>
              <a:t> - هر ليتر نفت‌كوره: </a:t>
            </a:r>
            <a:r>
              <a:rPr lang="en-US" sz="1200" dirty="0" smtClean="0">
                <a:latin typeface="Calibri"/>
                <a:ea typeface="Calibri"/>
                <a:cs typeface="B Mitra" pitchFamily="2" charset="-78"/>
              </a:rPr>
              <a:t>61 </a:t>
            </a:r>
            <a:r>
              <a:rPr lang="en-US" sz="1200" dirty="0" smtClean="0">
                <a:latin typeface="Times New Roman"/>
                <a:ea typeface="Calibri"/>
                <a:cs typeface="B Mitra" pitchFamily="2" charset="-78"/>
              </a:rPr>
              <a:t>cent/litter</a:t>
            </a:r>
            <a:r>
              <a:rPr lang="en-US" sz="1200" dirty="0" smtClean="0">
                <a:latin typeface="B Nazanin"/>
                <a:ea typeface="Calibri"/>
                <a:cs typeface="B Mitra" pitchFamily="2" charset="-78"/>
              </a:rPr>
              <a:t> </a:t>
            </a:r>
            <a:endParaRPr lang="fa-IR" sz="1200" dirty="0" smtClean="0">
              <a:cs typeface="B Mitra" pitchFamily="2" charset="-78"/>
            </a:endParaRPr>
          </a:p>
          <a:p>
            <a:pPr algn="r" rtl="1"/>
            <a:endParaRPr lang="fa-IR" sz="1200" dirty="0" smtClean="0">
              <a:cs typeface="B Mitra" pitchFamily="2" charset="-78"/>
            </a:endParaRPr>
          </a:p>
          <a:p>
            <a:pPr algn="r" rtl="1"/>
            <a:endParaRPr lang="en-US" sz="1200" dirty="0" smtClean="0">
              <a:cs typeface="B Mitra" pitchFamily="2" charset="-78"/>
            </a:endParaRPr>
          </a:p>
          <a:p>
            <a:endParaRPr lang="en-US" dirty="0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5857884" y="0"/>
            <a:ext cx="3043230" cy="500042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fa-IR" sz="1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بررسي رقابت پذيري برق هسته‌اي</a:t>
            </a:r>
            <a:endParaRPr lang="en-US" sz="16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 descr="NPP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0"/>
            <a:ext cx="1216568" cy="571504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500166" y="428604"/>
            <a:ext cx="7358114" cy="1588"/>
          </a:xfrm>
          <a:prstGeom prst="line">
            <a:avLst/>
          </a:prstGeom>
          <a:ln w="508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57159" y="1857356"/>
          <a:ext cx="8572560" cy="4214850"/>
        </p:xfrm>
        <a:graphic>
          <a:graphicData uri="http://schemas.openxmlformats.org/drawingml/2006/table">
            <a:tbl>
              <a:tblPr rtl="1"/>
              <a:tblGrid>
                <a:gridCol w="556681"/>
                <a:gridCol w="1953138"/>
                <a:gridCol w="734930"/>
                <a:gridCol w="670740"/>
                <a:gridCol w="397554"/>
                <a:gridCol w="576258"/>
                <a:gridCol w="560610"/>
                <a:gridCol w="708020"/>
                <a:gridCol w="501485"/>
                <a:gridCol w="422371"/>
                <a:gridCol w="639969"/>
                <a:gridCol w="850804"/>
              </a:tblGrid>
              <a:tr h="450242">
                <a:tc grid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Nazanin"/>
                        </a:rPr>
                        <a:t>سال/آلاينده</a:t>
                      </a:r>
                      <a:endParaRPr lang="en-US" sz="1000" dirty="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NO</a:t>
                      </a:r>
                      <a:r>
                        <a:rPr lang="en-US" sz="1000" b="1" baseline="-25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x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SO</a:t>
                      </a:r>
                      <a:r>
                        <a:rPr lang="en-US" sz="1000" b="1" baseline="-25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endParaRPr lang="en-US" sz="1000" dirty="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SO</a:t>
                      </a:r>
                      <a:r>
                        <a:rPr lang="en-US" sz="1000" b="1" baseline="-25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3</a:t>
                      </a:r>
                      <a:endParaRPr lang="en-US" sz="1000" dirty="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CO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SPM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CO</a:t>
                      </a:r>
                      <a:r>
                        <a:rPr lang="en-US" sz="1000" b="1" baseline="-25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endParaRPr lang="en-US" sz="1000" dirty="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CH</a:t>
                      </a:r>
                      <a:r>
                        <a:rPr lang="en-US" sz="1000" b="1" baseline="-25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4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n-US" sz="1000" b="1" baseline="-25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endParaRPr lang="en-US" sz="1000" dirty="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Titr"/>
                        </a:rPr>
                        <a:t>مجموع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470576"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Nazanin"/>
                        </a:rPr>
                        <a:t>1390</a:t>
                      </a:r>
                      <a:endParaRPr lang="en-US" sz="1000" dirty="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SA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Mitra"/>
                        </a:rPr>
                        <a:t>ميزان عدم انتشار آلاينده </a:t>
                      </a:r>
                      <a:r>
                        <a:rPr lang="ar-SA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Mitra"/>
                        </a:rPr>
                        <a:t>(برحسب تن)</a:t>
                      </a:r>
                      <a:r>
                        <a:rPr lang="fa-IR" sz="1000" b="1" baseline="30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Mitra"/>
                        </a:rPr>
                        <a:t>*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962</a:t>
                      </a:r>
                      <a:endParaRPr lang="en-US" sz="1000" dirty="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1074</a:t>
                      </a:r>
                      <a:endParaRPr lang="en-US" sz="1000" dirty="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8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225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47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246723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6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1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67288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316334</a:t>
                      </a:r>
                      <a:endParaRPr lang="en-US" sz="1000" b="1" dirty="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576">
                <a:tc vMerge="1">
                  <a:txBody>
                    <a:bodyPr/>
                    <a:lstStyle/>
                    <a:p>
                      <a:pPr algn="r" rtl="1"/>
                      <a:endParaRPr lang="en-US" sz="1000" dirty="0">
                        <a:latin typeface="Calibri"/>
                        <a:ea typeface="Times New Roman"/>
                      </a:endParaRPr>
                    </a:p>
                  </a:txBody>
                  <a:tcPr marL="59731" marR="597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SA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Mitra"/>
                        </a:rPr>
                        <a:t>صرفه زيست‌محيطي </a:t>
                      </a:r>
                      <a:r>
                        <a:rPr lang="ar-SA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Mitra"/>
                        </a:rPr>
                        <a:t>(ميليون ريال)</a:t>
                      </a:r>
                      <a:r>
                        <a:rPr lang="ar-SA" sz="1000" b="1" baseline="30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Mitra"/>
                        </a:rPr>
                        <a:t>**</a:t>
                      </a:r>
                      <a:endParaRPr lang="en-US" sz="1000" dirty="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21333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72443</a:t>
                      </a:r>
                      <a:endParaRPr lang="en-US" sz="1000" dirty="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•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1559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7470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91189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47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69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•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194110</a:t>
                      </a:r>
                      <a:endParaRPr lang="en-US" sz="1000" b="1" dirty="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576"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Nazanin"/>
                        </a:rPr>
                        <a:t>1391</a:t>
                      </a:r>
                      <a:endParaRPr lang="en-US" sz="1000" dirty="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SA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Mitra"/>
                        </a:rPr>
                        <a:t>ميزان عدم انتشار آلاينده </a:t>
                      </a:r>
                      <a:r>
                        <a:rPr lang="ar-SA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Mitra"/>
                        </a:rPr>
                        <a:t>(برحسب تن)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Mitra"/>
                        </a:rPr>
                        <a:t>4856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Mitra"/>
                        </a:rPr>
                        <a:t>6354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Mitra"/>
                        </a:rPr>
                        <a:t>41</a:t>
                      </a:r>
                      <a:endParaRPr lang="en-US" sz="1000" dirty="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Mitra"/>
                        </a:rPr>
                        <a:t>1248.7</a:t>
                      </a:r>
                      <a:endParaRPr lang="en-US" sz="1000" dirty="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Mitra"/>
                        </a:rPr>
                        <a:t>246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Mitra"/>
                        </a:rPr>
                        <a:t>1330940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Mitra"/>
                        </a:rPr>
                        <a:t>33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Mitra"/>
                        </a:rPr>
                        <a:t>5/5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362950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1706674</a:t>
                      </a:r>
                      <a:endParaRPr lang="en-US" sz="1000" b="1" dirty="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576">
                <a:tc vMerge="1">
                  <a:txBody>
                    <a:bodyPr/>
                    <a:lstStyle/>
                    <a:p>
                      <a:pPr algn="r" rtl="1"/>
                      <a:endParaRPr lang="en-US" sz="1000" dirty="0">
                        <a:latin typeface="Calibri"/>
                        <a:ea typeface="Times New Roman"/>
                      </a:endParaRPr>
                    </a:p>
                  </a:txBody>
                  <a:tcPr marL="59731" marR="597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SA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Mitra"/>
                        </a:rPr>
                        <a:t>صرفه زيست‌محيطي </a:t>
                      </a:r>
                      <a:r>
                        <a:rPr lang="ar-SA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Mitra"/>
                        </a:rPr>
                        <a:t>(ميليون ريال)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125634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500053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•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10095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45615</a:t>
                      </a:r>
                      <a:endParaRPr lang="en-US" sz="1000" dirty="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573901</a:t>
                      </a:r>
                      <a:endParaRPr lang="en-US" sz="1000" dirty="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302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442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•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1256042</a:t>
                      </a:r>
                      <a:endParaRPr lang="en-US" sz="1000" b="1" dirty="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576"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Nazanin"/>
                        </a:rPr>
                        <a:t>1392</a:t>
                      </a:r>
                      <a:endParaRPr lang="en-US" sz="1000" dirty="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SA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Mitra"/>
                        </a:rPr>
                        <a:t>ميزان عدم انتشار آلاينده </a:t>
                      </a:r>
                      <a:r>
                        <a:rPr lang="ar-SA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Mitra"/>
                        </a:rPr>
                        <a:t>(برحسب تن)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Mitra"/>
                        </a:rPr>
                        <a:t>11933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Mitra"/>
                        </a:rPr>
                        <a:t>15615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Mitra"/>
                        </a:rPr>
                        <a:t>100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Mitra"/>
                        </a:rPr>
                        <a:t>3068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Mitra"/>
                        </a:rPr>
                        <a:t>605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Mitra"/>
                        </a:rPr>
                        <a:t>3270558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Mitra"/>
                        </a:rPr>
                        <a:t>82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Mitra"/>
                        </a:rPr>
                        <a:t>14</a:t>
                      </a:r>
                      <a:endParaRPr lang="en-US" sz="1000" dirty="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891886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4193861</a:t>
                      </a:r>
                      <a:endParaRPr lang="en-US" sz="1000" b="1" dirty="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576">
                <a:tc vMerge="1">
                  <a:txBody>
                    <a:bodyPr/>
                    <a:lstStyle/>
                    <a:p>
                      <a:pPr algn="r" rtl="1"/>
                      <a:endParaRPr lang="en-US" sz="1000" dirty="0">
                        <a:latin typeface="Calibri"/>
                        <a:ea typeface="Times New Roman"/>
                      </a:endParaRPr>
                    </a:p>
                  </a:txBody>
                  <a:tcPr marL="59731" marR="597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SA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Mitra"/>
                        </a:rPr>
                        <a:t>صرفه زيست‌محيطي </a:t>
                      </a:r>
                      <a:r>
                        <a:rPr lang="ar-SA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Mitra"/>
                        </a:rPr>
                        <a:t>(ميليون ريال)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370468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1474568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•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29770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126916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1692317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890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1311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•</a:t>
                      </a:r>
                      <a:endParaRPr lang="en-US" sz="1000" dirty="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3696239</a:t>
                      </a:r>
                      <a:endParaRPr lang="en-US" sz="1000" b="1" dirty="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576"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0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B Titr"/>
                        </a:rPr>
                        <a:t>جمع كل</a:t>
                      </a:r>
                      <a:endParaRPr lang="en-US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SA" sz="10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B Titr"/>
                        </a:rPr>
                        <a:t>ميزان عدم انتشار آلاينده</a:t>
                      </a:r>
                      <a:r>
                        <a:rPr lang="ar-SA" sz="10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B Nazanin"/>
                        </a:rPr>
                        <a:t> </a:t>
                      </a:r>
                      <a:r>
                        <a:rPr lang="ar-SA" sz="1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B Nazanin"/>
                        </a:rPr>
                        <a:t>(برحسب تن)</a:t>
                      </a:r>
                      <a:endParaRPr lang="en-US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100" b="1" dirty="0">
                          <a:ln w="3175"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17751</a:t>
                      </a:r>
                    </a:p>
                  </a:txBody>
                  <a:tcPr marL="59731" marR="597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100" b="1" dirty="0">
                          <a:ln w="3175"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23043</a:t>
                      </a: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100" b="1" dirty="0">
                          <a:ln w="3175"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146</a:t>
                      </a:r>
                      <a:endParaRPr lang="en-US" sz="1100" b="1" dirty="0">
                        <a:ln w="3175"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100" b="1" dirty="0">
                          <a:ln w="3175"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4542</a:t>
                      </a: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100" b="1" dirty="0">
                          <a:ln w="3175"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898</a:t>
                      </a:r>
                      <a:endParaRPr lang="en-US" sz="1100" b="1" dirty="0">
                        <a:ln w="3175"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100" b="1" dirty="0">
                          <a:ln w="3175"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4848221</a:t>
                      </a: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100" b="1" dirty="0">
                          <a:ln w="3175"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121</a:t>
                      </a:r>
                      <a:endParaRPr lang="en-US" sz="1100" b="1" dirty="0">
                        <a:ln w="3175"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100" b="1" dirty="0">
                          <a:ln w="3175"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</a:t>
                      </a:r>
                      <a:endParaRPr lang="en-US" sz="1100" b="1" dirty="0">
                        <a:ln w="3175"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100" b="1" dirty="0">
                          <a:ln w="3175"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1322124</a:t>
                      </a: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6216869</a:t>
                      </a:r>
                    </a:p>
                  </a:txBody>
                  <a:tcPr marL="59731" marR="597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5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SA" sz="10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B Titr"/>
                        </a:rPr>
                        <a:t>صرفه زيست‌محيطي </a:t>
                      </a:r>
                      <a:r>
                        <a:rPr lang="ar-SA" sz="1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B Nazanin"/>
                        </a:rPr>
                        <a:t>(ميليون ريال)</a:t>
                      </a:r>
                      <a:endParaRPr lang="en-US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1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517435</a:t>
                      </a:r>
                    </a:p>
                  </a:txBody>
                  <a:tcPr marL="59731" marR="597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1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2047064</a:t>
                      </a: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1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•</a:t>
                      </a: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1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41424</a:t>
                      </a: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1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180001</a:t>
                      </a: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1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2357407</a:t>
                      </a: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1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1239</a:t>
                      </a: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1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1822</a:t>
                      </a: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1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•</a:t>
                      </a: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5146391</a:t>
                      </a:r>
                    </a:p>
                  </a:txBody>
                  <a:tcPr marL="59731" marR="597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2844" y="642918"/>
            <a:ext cx="8786874" cy="113191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fa-IR" sz="2000" dirty="0" smtClean="0">
                <a:cs typeface="B Titr" pitchFamily="2" charset="-78"/>
              </a:rPr>
              <a:t>كاهش </a:t>
            </a:r>
            <a:r>
              <a:rPr lang="ar-SA" sz="2000" dirty="0" smtClean="0">
                <a:cs typeface="B Titr" pitchFamily="2" charset="-78"/>
              </a:rPr>
              <a:t>انتشار </a:t>
            </a:r>
            <a:r>
              <a:rPr lang="fa-IR" sz="2000" dirty="0" smtClean="0">
                <a:cs typeface="B Titr" pitchFamily="2" charset="-78"/>
              </a:rPr>
              <a:t>انواع </a:t>
            </a:r>
            <a:r>
              <a:rPr lang="ar-SA" sz="2000" dirty="0" smtClean="0">
                <a:cs typeface="B Titr" pitchFamily="2" charset="-78"/>
              </a:rPr>
              <a:t>آلاينده‌هاي زيست محيطي ناشي از توليد برق واحد يكم نيروگاه اتمي بوشهر</a:t>
            </a:r>
            <a:r>
              <a:rPr lang="fa-IR" sz="2000" dirty="0" smtClean="0">
                <a:cs typeface="B Titr" pitchFamily="2" charset="-78"/>
              </a:rPr>
              <a:t/>
            </a:r>
            <a:br>
              <a:rPr lang="fa-IR" sz="2000" dirty="0" smtClean="0">
                <a:cs typeface="B Titr" pitchFamily="2" charset="-78"/>
              </a:rPr>
            </a:br>
            <a:r>
              <a:rPr lang="fa-IR" sz="1800" dirty="0" smtClean="0">
                <a:cs typeface="B Titr" pitchFamily="2" charset="-78"/>
              </a:rPr>
              <a:t> (92-1390)</a:t>
            </a:r>
            <a:endParaRPr lang="en-US" sz="2000" dirty="0">
              <a:cs typeface="B Titr" pitchFamily="2" charset="-78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5857884" y="0"/>
            <a:ext cx="3043230" cy="500042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fa-IR" sz="1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بررسي رقابت پذيري برق هسته‌اي</a:t>
            </a:r>
            <a:endParaRPr lang="en-US" sz="16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 descr="NPP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0"/>
            <a:ext cx="1216568" cy="57150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500166" y="428604"/>
            <a:ext cx="7358114" cy="1588"/>
          </a:xfrm>
          <a:prstGeom prst="line">
            <a:avLst/>
          </a:prstGeom>
          <a:ln w="508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500066"/>
          </a:xfrm>
        </p:spPr>
        <p:txBody>
          <a:bodyPr>
            <a:normAutofit/>
          </a:bodyPr>
          <a:lstStyle/>
          <a:p>
            <a:pPr algn="ctr"/>
            <a:r>
              <a:rPr lang="fa-IR" sz="2400" dirty="0" smtClean="0">
                <a:cs typeface="B Mitra" pitchFamily="2" charset="-78"/>
              </a:rPr>
              <a:t> وضعيت نيروگاه‌هاي هسته‌اي در مناطق مختلف جهان</a:t>
            </a:r>
            <a:endParaRPr lang="en-US" sz="2400" dirty="0">
              <a:cs typeface="B Mitra" pitchFamily="2" charset="-78"/>
            </a:endParaRPr>
          </a:p>
        </p:txBody>
      </p:sp>
      <p:pic>
        <p:nvPicPr>
          <p:cNvPr id="123906" name="Picture 2" descr="C:\Documents and Settings\Gerami\Desktop\gerami\گرامي\Chart_00048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371718"/>
            <a:ext cx="8712261" cy="3500462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95682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3907" name="Picture 3" descr="\\Srvweb\UsersNPPD\Gerami\My Documents\My Pictures\ghjndr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85900"/>
            <a:ext cx="8310621" cy="498637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857620" y="1285860"/>
            <a:ext cx="12955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[IAEA,PRIS]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5857884" y="0"/>
            <a:ext cx="3043230" cy="500042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fa-IR" sz="1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بررسي رقابت پذيري برق هسته‌اي</a:t>
            </a:r>
            <a:endParaRPr lang="en-US" sz="16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 descr="NPP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0"/>
            <a:ext cx="1216568" cy="571504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1500166" y="428604"/>
            <a:ext cx="7358114" cy="1588"/>
          </a:xfrm>
          <a:prstGeom prst="line">
            <a:avLst/>
          </a:prstGeom>
          <a:ln w="508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413</Words>
  <Application>Microsoft Office PowerPoint</Application>
  <PresentationFormat>On-screen Show (4:3)</PresentationFormat>
  <Paragraphs>176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  منافع سالیانه حاصل از بهره‌برداري واحد يكم نيروگاه اتمي بوشهر به طرفیت 1000 مگاوات</vt:lpstr>
      <vt:lpstr>صرفه جويي در مصرف معادل سوخت‌هاي فسيلي ناشي از توليد برق واحد يكم نيروگاه بوشهر  (92-1390)</vt:lpstr>
      <vt:lpstr>كاهش انتشار انواع آلاينده‌هاي زيست محيطي ناشي از توليد برق واحد يكم نيروگاه اتمي بوشهر  (92-1390)</vt:lpstr>
      <vt:lpstr> وضعيت نيروگاه‌هاي هسته‌اي در مناطق مختلف جهان</vt:lpstr>
    </vt:vector>
  </TitlesOfParts>
  <Company>MRT www.Win2Farsi.com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MRT</dc:creator>
  <cp:lastModifiedBy>MRT</cp:lastModifiedBy>
  <cp:revision>7</cp:revision>
  <dcterms:created xsi:type="dcterms:W3CDTF">2014-10-21T16:49:17Z</dcterms:created>
  <dcterms:modified xsi:type="dcterms:W3CDTF">2014-10-21T17:16:40Z</dcterms:modified>
</cp:coreProperties>
</file>