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9"/>
  </p:notesMasterIdLst>
  <p:sldIdLst>
    <p:sldId id="258" r:id="rId2"/>
    <p:sldId id="259" r:id="rId3"/>
    <p:sldId id="281" r:id="rId4"/>
    <p:sldId id="328" r:id="rId5"/>
    <p:sldId id="329" r:id="rId6"/>
    <p:sldId id="335" r:id="rId7"/>
    <p:sldId id="340" r:id="rId8"/>
    <p:sldId id="341" r:id="rId9"/>
    <p:sldId id="336" r:id="rId10"/>
    <p:sldId id="348" r:id="rId11"/>
    <p:sldId id="349" r:id="rId12"/>
    <p:sldId id="333" r:id="rId13"/>
    <p:sldId id="337" r:id="rId14"/>
    <p:sldId id="334" r:id="rId15"/>
    <p:sldId id="351" r:id="rId16"/>
    <p:sldId id="352" r:id="rId17"/>
    <p:sldId id="353" r:id="rId18"/>
    <p:sldId id="354" r:id="rId19"/>
    <p:sldId id="355" r:id="rId20"/>
    <p:sldId id="342" r:id="rId21"/>
    <p:sldId id="343" r:id="rId22"/>
    <p:sldId id="277" r:id="rId23"/>
    <p:sldId id="302" r:id="rId24"/>
    <p:sldId id="319" r:id="rId25"/>
    <p:sldId id="357" r:id="rId26"/>
    <p:sldId id="365" r:id="rId27"/>
    <p:sldId id="303" r:id="rId28"/>
    <p:sldId id="305" r:id="rId29"/>
    <p:sldId id="306" r:id="rId30"/>
    <p:sldId id="369" r:id="rId31"/>
    <p:sldId id="367" r:id="rId32"/>
    <p:sldId id="362" r:id="rId33"/>
    <p:sldId id="363" r:id="rId34"/>
    <p:sldId id="364" r:id="rId35"/>
    <p:sldId id="279" r:id="rId36"/>
    <p:sldId id="294" r:id="rId37"/>
    <p:sldId id="28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CCFFFF"/>
    <a:srgbClr val="552579"/>
    <a:srgbClr val="001D58"/>
    <a:srgbClr val="058DE1"/>
    <a:srgbClr val="079DF9"/>
    <a:srgbClr val="002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66" autoAdjust="0"/>
    <p:restoredTop sz="94660"/>
  </p:normalViewPr>
  <p:slideViewPr>
    <p:cSldViewPr>
      <p:cViewPr>
        <p:scale>
          <a:sx n="80" d="100"/>
          <a:sy n="80" d="100"/>
        </p:scale>
        <p:origin x="-931" y="-47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7852743-5AB4-4FD2-863C-718A52B2AE95}" type="datetimeFigureOut">
              <a:rPr lang="fa-IR" smtClean="0"/>
              <a:t>1437/07/25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BFDF2FE-6319-49EA-8977-81E69AAD4D60}" type="slidenum">
              <a:rPr lang="fa-IR" smtClean="0"/>
              <a:t>‹#›</a:t>
            </a:fld>
            <a:endParaRPr lang="fa-IR"/>
          </a:p>
        </p:txBody>
      </p:sp>
    </p:spTree>
    <p:extLst>
      <p:ext uri="{BB962C8B-B14F-4D97-AF65-F5344CB8AC3E}">
        <p14:creationId xmlns:p14="http://schemas.microsoft.com/office/powerpoint/2010/main" val="26314072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61399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285967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90986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3BA88-2AA0-4A08-AB9C-BFB3B5183093}"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175413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3BA88-2AA0-4A08-AB9C-BFB3B5183093}" type="datetimeFigureOut">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22433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F3BA88-2AA0-4A08-AB9C-BFB3B5183093}"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103279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F3BA88-2AA0-4A08-AB9C-BFB3B5183093}" type="datetimeFigureOut">
              <a:rPr lang="en-US" smtClean="0"/>
              <a:pPr/>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95567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F3BA88-2AA0-4A08-AB9C-BFB3B5183093}" type="datetimeFigureOut">
              <a:rPr lang="en-US" smtClean="0"/>
              <a:pPr/>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198867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3BA88-2AA0-4A08-AB9C-BFB3B5183093}" type="datetimeFigureOut">
              <a:rPr lang="en-US" smtClean="0"/>
              <a:pPr/>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272721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3BA88-2AA0-4A08-AB9C-BFB3B5183093}"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215789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3BA88-2AA0-4A08-AB9C-BFB3B5183093}" type="datetimeFigureOut">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3CA17-7794-4CF1-949B-69BE77096D82}" type="slidenum">
              <a:rPr lang="en-US" smtClean="0"/>
              <a:pPr/>
              <a:t>‹#›</a:t>
            </a:fld>
            <a:endParaRPr lang="en-US"/>
          </a:p>
        </p:txBody>
      </p:sp>
    </p:spTree>
    <p:extLst>
      <p:ext uri="{BB962C8B-B14F-4D97-AF65-F5344CB8AC3E}">
        <p14:creationId xmlns:p14="http://schemas.microsoft.com/office/powerpoint/2010/main" val="31330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3BA88-2AA0-4A08-AB9C-BFB3B5183093}" type="datetimeFigureOut">
              <a:rPr lang="en-US" smtClean="0"/>
              <a:pPr/>
              <a:t>5/2/2016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3CA17-7794-4CF1-949B-69BE77096D82}" type="slidenum">
              <a:rPr lang="en-US" smtClean="0"/>
              <a:pPr/>
              <a:t>‹#›</a:t>
            </a:fld>
            <a:endParaRPr lang="en-US"/>
          </a:p>
        </p:txBody>
      </p:sp>
    </p:spTree>
    <p:extLst>
      <p:ext uri="{BB962C8B-B14F-4D97-AF65-F5344CB8AC3E}">
        <p14:creationId xmlns:p14="http://schemas.microsoft.com/office/powerpoint/2010/main" val="341145157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3076" name="Group 7"/>
          <p:cNvGrpSpPr>
            <a:grpSpLocks/>
          </p:cNvGrpSpPr>
          <p:nvPr/>
        </p:nvGrpSpPr>
        <p:grpSpPr bwMode="auto">
          <a:xfrm>
            <a:off x="3297115" y="476671"/>
            <a:ext cx="1770311" cy="898549"/>
            <a:chOff x="0" y="0"/>
            <a:chExt cx="199" cy="101"/>
          </a:xfrm>
        </p:grpSpPr>
        <p:sp>
          <p:nvSpPr>
            <p:cNvPr id="3080" name="Rectangle 8"/>
            <p:cNvSpPr>
              <a:spLocks/>
            </p:cNvSpPr>
            <p:nvPr/>
          </p:nvSpPr>
          <p:spPr bwMode="auto">
            <a:xfrm>
              <a:off x="0" y="0"/>
              <a:ext cx="199" cy="101"/>
            </a:xfrm>
            <a:prstGeom prst="rect">
              <a:avLst/>
            </a:prstGeom>
            <a:solidFill>
              <a:srgbClr val="F0C9A9"/>
            </a:solidFill>
            <a:ln>
              <a:noFill/>
            </a:ln>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US"/>
            </a:p>
          </p:txBody>
        </p:sp>
        <p:pic>
          <p:nvPicPr>
            <p:cNvPr id="3081" name="Picture 9" descr="ima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9" cy="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 name="Rectangle 2"/>
          <p:cNvSpPr/>
          <p:nvPr/>
        </p:nvSpPr>
        <p:spPr>
          <a:xfrm>
            <a:off x="1370112" y="4077071"/>
            <a:ext cx="6280309" cy="1015663"/>
          </a:xfrm>
          <a:prstGeom prst="rect">
            <a:avLst/>
          </a:prstGeom>
          <a:noFill/>
        </p:spPr>
        <p:txBody>
          <a:bodyPr wrap="none" lIns="91440" tIns="45720" rIns="91440" bIns="45720">
            <a:spAutoFit/>
          </a:bodyPr>
          <a:lstStyle/>
          <a:p>
            <a:pPr algn="ctr" defTabSz="456514"/>
            <a:r>
              <a:rPr lang="en-US" sz="2400" b="1" dirty="0" err="1"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rPr>
              <a:t>Behrooz</a:t>
            </a:r>
            <a:r>
              <a:rPr lang="en-US" sz="2400" b="1" dirty="0"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rPr>
              <a:t> </a:t>
            </a:r>
            <a:r>
              <a:rPr lang="en-US" sz="2400" b="1" dirty="0" err="1"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rPr>
              <a:t>Kamalvandi</a:t>
            </a:r>
            <a:endParaRPr lang="en-US" sz="2400" b="1" dirty="0" smtClean="0">
              <a:ln w="10541" cmpd="sng">
                <a:solidFill>
                  <a:schemeClr val="accent1">
                    <a:shade val="88000"/>
                    <a:satMod val="110000"/>
                  </a:schemeClr>
                </a:solidFill>
                <a:prstDash val="solid"/>
              </a:ln>
              <a:effectLst>
                <a:outerShdw blurRad="50800" dist="38100" dir="10800000" algn="r" rotWithShape="0">
                  <a:prstClr val="black">
                    <a:alpha val="40000"/>
                  </a:prstClr>
                </a:outerShdw>
              </a:effectLst>
              <a:latin typeface="Helvetica" charset="0"/>
              <a:ea typeface="Helvetica" charset="0"/>
              <a:cs typeface="Helvetica" charset="0"/>
              <a:sym typeface="Helvetica" charset="0"/>
            </a:endParaRPr>
          </a:p>
          <a:p>
            <a:pPr algn="ctr" defTabSz="456514"/>
            <a:r>
              <a:rPr lang="en-US" b="1" dirty="0" smtClean="0">
                <a:ln w="10541" cmpd="sng">
                  <a:solidFill>
                    <a:schemeClr val="accent1">
                      <a:shade val="88000"/>
                      <a:satMod val="110000"/>
                    </a:schemeClr>
                  </a:solidFill>
                  <a:prstDash val="solid"/>
                </a:ln>
                <a:latin typeface="Helvetica" charset="0"/>
                <a:ea typeface="Helvetica" charset="0"/>
                <a:cs typeface="Helvetica" charset="0"/>
                <a:sym typeface="Helvetica" charset="0"/>
              </a:rPr>
              <a:t>Deputy President of The Atomic Energy Organization of</a:t>
            </a:r>
          </a:p>
          <a:p>
            <a:pPr algn="ctr" defTabSz="456514"/>
            <a:r>
              <a:rPr lang="en-US" b="1" dirty="0" smtClean="0">
                <a:ln w="10541" cmpd="sng">
                  <a:solidFill>
                    <a:schemeClr val="accent1">
                      <a:shade val="88000"/>
                      <a:satMod val="110000"/>
                    </a:schemeClr>
                  </a:solidFill>
                  <a:prstDash val="solid"/>
                </a:ln>
                <a:latin typeface="Helvetica" charset="0"/>
                <a:ea typeface="Helvetica" charset="0"/>
                <a:cs typeface="Helvetica" charset="0"/>
                <a:sym typeface="Helvetica" charset="0"/>
              </a:rPr>
              <a:t>Iran for International, Legal and Parliament Affairs </a:t>
            </a:r>
            <a:endParaRPr lang="en-US" b="1" dirty="0">
              <a:ln w="10541" cmpd="sng">
                <a:solidFill>
                  <a:schemeClr val="accent1">
                    <a:shade val="88000"/>
                    <a:satMod val="110000"/>
                  </a:schemeClr>
                </a:solidFill>
                <a:prstDash val="solid"/>
              </a:ln>
              <a:latin typeface="Helvetica" charset="0"/>
              <a:ea typeface="Helvetica" charset="0"/>
              <a:cs typeface="Helvetica" charset="0"/>
              <a:sym typeface="Helvetica" charset="0"/>
            </a:endParaRPr>
          </a:p>
        </p:txBody>
      </p:sp>
      <p:sp>
        <p:nvSpPr>
          <p:cNvPr id="5" name="Rectangle 4"/>
          <p:cNvSpPr/>
          <p:nvPr/>
        </p:nvSpPr>
        <p:spPr>
          <a:xfrm>
            <a:off x="2051720" y="5589239"/>
            <a:ext cx="4261102" cy="584775"/>
          </a:xfrm>
          <a:prstGeom prst="rect">
            <a:avLst/>
          </a:prstGeom>
          <a:noFill/>
        </p:spPr>
        <p:txBody>
          <a:bodyPr wrap="none" lIns="91440" tIns="45720" rIns="91440" bIns="45720">
            <a:spAutoFit/>
          </a:bodyPr>
          <a:lstStyle/>
          <a:p>
            <a:pPr algn="ctr"/>
            <a:r>
              <a:rPr lang="en-US" sz="1600" dirty="0" smtClean="0">
                <a:ln w="10160">
                  <a:solidFill>
                    <a:schemeClr val="accent1"/>
                  </a:solidFill>
                  <a:prstDash val="solid"/>
                </a:ln>
                <a:effectLst>
                  <a:outerShdw blurRad="38100" dist="32000" dir="5400000" algn="tl">
                    <a:srgbClr val="000000">
                      <a:alpha val="30000"/>
                    </a:srgbClr>
                  </a:outerShdw>
                </a:effectLst>
              </a:rPr>
              <a:t>Turkey-MENA Nuclear Industry Congress</a:t>
            </a:r>
          </a:p>
          <a:p>
            <a:pPr algn="ctr"/>
            <a:r>
              <a:rPr lang="en-US" sz="1600" dirty="0">
                <a:ln w="10160">
                  <a:solidFill>
                    <a:schemeClr val="accent1"/>
                  </a:solidFill>
                  <a:prstDash val="solid"/>
                </a:ln>
                <a:effectLst>
                  <a:outerShdw blurRad="38100" dist="32000" dir="5400000" algn="tl">
                    <a:srgbClr val="000000">
                      <a:alpha val="30000"/>
                    </a:srgbClr>
                  </a:outerShdw>
                </a:effectLst>
              </a:rPr>
              <a:t>2016 May </a:t>
            </a:r>
            <a:r>
              <a:rPr lang="en-US" sz="1600" dirty="0" smtClean="0">
                <a:ln w="10160">
                  <a:solidFill>
                    <a:schemeClr val="accent1"/>
                  </a:solidFill>
                  <a:prstDash val="solid"/>
                </a:ln>
                <a:effectLst>
                  <a:outerShdw blurRad="38100" dist="32000" dir="5400000" algn="tl">
                    <a:srgbClr val="000000">
                      <a:alpha val="30000"/>
                    </a:srgbClr>
                  </a:outerShdw>
                </a:effectLst>
              </a:rPr>
              <a:t>12-13, Istanbul</a:t>
            </a:r>
            <a:endParaRPr lang="en-US" sz="1600" dirty="0">
              <a:ln w="10160">
                <a:solidFill>
                  <a:schemeClr val="accent1"/>
                </a:solidFill>
                <a:prstDash val="solid"/>
              </a:ln>
              <a:effectLst>
                <a:outerShdw blurRad="38100" dist="32000" dir="5400000" algn="tl">
                  <a:srgbClr val="000000">
                    <a:alpha val="30000"/>
                  </a:srgbClr>
                </a:outerShdw>
              </a:effectLst>
            </a:endParaRPr>
          </a:p>
        </p:txBody>
      </p:sp>
      <p:sp>
        <p:nvSpPr>
          <p:cNvPr id="6" name="Rectangle 5"/>
          <p:cNvSpPr/>
          <p:nvPr/>
        </p:nvSpPr>
        <p:spPr>
          <a:xfrm>
            <a:off x="1403648" y="1977430"/>
            <a:ext cx="5809604" cy="954107"/>
          </a:xfrm>
          <a:prstGeom prst="rect">
            <a:avLst/>
          </a:prstGeom>
          <a:noFill/>
        </p:spPr>
        <p:txBody>
          <a:bodyPr wrap="none" lIns="91440" tIns="45720" rIns="91440" bIns="45720">
            <a:spAutoFit/>
          </a:bodyPr>
          <a:lstStyle/>
          <a:p>
            <a:pPr algn="ctr" defTabSz="649288"/>
            <a:r>
              <a:rPr lang="en-US" sz="2800" b="1" cap="all" dirty="0" smtClean="0">
                <a:ln w="9000" cmpd="sng">
                  <a:solidFill>
                    <a:schemeClr val="accent4">
                      <a:shade val="50000"/>
                      <a:satMod val="120000"/>
                    </a:schemeClr>
                  </a:solidFill>
                  <a:prstDash val="solid"/>
                </a:ln>
                <a:solidFill>
                  <a:srgbClr val="002A7E"/>
                </a:solidFill>
                <a:effectLst>
                  <a:reflection blurRad="12700" stA="28000" endPos="45000" dist="1000" dir="5400000" sy="-100000" algn="bl" rotWithShape="0"/>
                </a:effectLst>
                <a:latin typeface="Helvetica" charset="0"/>
                <a:ea typeface="Helvetica" charset="0"/>
                <a:cs typeface="Helvetica" charset="0"/>
                <a:sym typeface="Helvetica" charset="0"/>
              </a:rPr>
              <a:t>The Iranian nuclear Power</a:t>
            </a:r>
          </a:p>
          <a:p>
            <a:pPr algn="ctr" defTabSz="649288"/>
            <a:r>
              <a:rPr lang="en-US" sz="2800" b="1" cap="all" dirty="0" smtClean="0">
                <a:ln w="9000" cmpd="sng">
                  <a:solidFill>
                    <a:schemeClr val="accent4">
                      <a:shade val="50000"/>
                      <a:satMod val="120000"/>
                    </a:schemeClr>
                  </a:solidFill>
                  <a:prstDash val="solid"/>
                </a:ln>
                <a:solidFill>
                  <a:srgbClr val="002A7E"/>
                </a:solidFill>
                <a:effectLst>
                  <a:reflection blurRad="12700" stA="28000" endPos="45000" dist="1000" dir="5400000" sy="-100000" algn="bl" rotWithShape="0"/>
                </a:effectLst>
                <a:latin typeface="Helvetica" charset="0"/>
                <a:ea typeface="Helvetica" charset="0"/>
                <a:cs typeface="Helvetica" charset="0"/>
                <a:sym typeface="Helvetica" charset="0"/>
              </a:rPr>
              <a:t> program policies</a:t>
            </a:r>
            <a:endParaRPr lang="en-US" sz="2800" b="1" cap="all" dirty="0">
              <a:ln w="9000" cmpd="sng">
                <a:solidFill>
                  <a:schemeClr val="accent4">
                    <a:shade val="50000"/>
                    <a:satMod val="120000"/>
                  </a:schemeClr>
                </a:solidFill>
                <a:prstDash val="solid"/>
              </a:ln>
              <a:solidFill>
                <a:srgbClr val="002A7E"/>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32683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227644"/>
            <a:ext cx="8229600" cy="778098"/>
          </a:xfrm>
        </p:spPr>
        <p:txBody>
          <a:bodyPr>
            <a:normAutofit/>
          </a:bodyPr>
          <a:lstStyle/>
          <a:p>
            <a:r>
              <a:rPr lang="en-US" altLang="zh-CN" sz="3200" dirty="0">
                <a:solidFill>
                  <a:srgbClr val="552579"/>
                </a:solidFill>
                <a:latin typeface="Albertus Extra Bold" pitchFamily="34" charset="0"/>
              </a:rPr>
              <a:t>Situation of </a:t>
            </a:r>
            <a:r>
              <a:rPr lang="en-US" altLang="zh-CN" sz="3200" dirty="0" smtClean="0">
                <a:solidFill>
                  <a:srgbClr val="552579"/>
                </a:solidFill>
                <a:latin typeface="Albertus Extra Bold" pitchFamily="34" charset="0"/>
              </a:rPr>
              <a:t>resources of energy</a:t>
            </a:r>
            <a:endParaRPr lang="fa-IR" sz="3200" dirty="0">
              <a:solidFill>
                <a:srgbClr val="552579"/>
              </a:solidFill>
              <a:latin typeface="Albertus Extra Bold" pitchFamily="34" charset="0"/>
            </a:endParaRPr>
          </a:p>
        </p:txBody>
      </p:sp>
      <p:sp>
        <p:nvSpPr>
          <p:cNvPr id="2" name="Content Placeholder 1"/>
          <p:cNvSpPr>
            <a:spLocks noGrp="1"/>
          </p:cNvSpPr>
          <p:nvPr>
            <p:ph idx="1"/>
          </p:nvPr>
        </p:nvSpPr>
        <p:spPr>
          <a:xfrm>
            <a:off x="318356" y="2060848"/>
            <a:ext cx="8363272" cy="4104456"/>
          </a:xfrm>
        </p:spPr>
        <p:txBody>
          <a:bodyPr>
            <a:normAutofit lnSpcReduction="10000"/>
          </a:bodyPr>
          <a:lstStyle/>
          <a:p>
            <a:pPr marL="365760" lvl="1" indent="-256032" algn="just" defTabSz="649288">
              <a:lnSpc>
                <a:spcPct val="100000"/>
              </a:lnSpc>
              <a:spcBef>
                <a:spcPts val="600"/>
              </a:spcBef>
              <a:spcAft>
                <a:spcPct val="0"/>
              </a:spcAft>
              <a:buSzPct val="115000"/>
              <a:buFont typeface="Wingdings" pitchFamily="2" charset="2"/>
              <a:buChar char="Ø"/>
              <a:defRPr/>
            </a:pPr>
            <a:r>
              <a:rPr lang="en-US" altLang="zh-CN" sz="2800" b="1" dirty="0">
                <a:solidFill>
                  <a:srgbClr val="001D58"/>
                </a:solidFill>
                <a:latin typeface="Helvetica" charset="0"/>
                <a:ea typeface="Helvetica" charset="0"/>
                <a:cs typeface="Helvetica" charset="0"/>
              </a:rPr>
              <a:t>Total reserve of accessible crude oil and gas liquidities  is allocated about 11.4 percent of world crude oil reserve</a:t>
            </a:r>
            <a:r>
              <a:rPr lang="en-US" altLang="zh-CN" sz="2800" b="1" dirty="0" smtClean="0">
                <a:solidFill>
                  <a:srgbClr val="001D58"/>
                </a:solidFill>
                <a:latin typeface="Helvetica" charset="0"/>
                <a:ea typeface="Helvetica" charset="0"/>
                <a:cs typeface="Helvetica" charset="0"/>
              </a:rPr>
              <a:t>.</a:t>
            </a:r>
          </a:p>
          <a:p>
            <a:pPr marL="109728" lvl="1" indent="0" algn="just" defTabSz="649288">
              <a:lnSpc>
                <a:spcPct val="100000"/>
              </a:lnSpc>
              <a:spcBef>
                <a:spcPts val="600"/>
              </a:spcBef>
              <a:spcAft>
                <a:spcPct val="0"/>
              </a:spcAft>
              <a:buSzPct val="115000"/>
              <a:buNone/>
              <a:defRPr/>
            </a:pPr>
            <a:endParaRPr lang="en-US" altLang="zh-CN" sz="800" b="1" dirty="0">
              <a:solidFill>
                <a:srgbClr val="001D58"/>
              </a:solidFill>
              <a:latin typeface="Helvetica" charset="0"/>
              <a:ea typeface="Helvetica" charset="0"/>
              <a:cs typeface="Helvetica" charset="0"/>
            </a:endParaRPr>
          </a:p>
          <a:p>
            <a:pPr marL="365760" lvl="1" indent="-256032" algn="just" defTabSz="649288">
              <a:lnSpc>
                <a:spcPct val="100000"/>
              </a:lnSpc>
              <a:spcBef>
                <a:spcPts val="600"/>
              </a:spcBef>
              <a:spcAft>
                <a:spcPct val="0"/>
              </a:spcAft>
              <a:buSzPct val="115000"/>
              <a:buFont typeface="Wingdings" pitchFamily="2" charset="2"/>
              <a:buChar char="Ø"/>
              <a:defRPr/>
            </a:pPr>
            <a:r>
              <a:rPr lang="en-US" altLang="zh-CN" sz="2800" b="1" dirty="0">
                <a:solidFill>
                  <a:srgbClr val="001D58"/>
                </a:solidFill>
                <a:latin typeface="Helvetica" charset="0"/>
                <a:ea typeface="Helvetica" charset="0"/>
                <a:cs typeface="Helvetica" charset="0"/>
              </a:rPr>
              <a:t>About 98 percent of primary energy production is providing from oil and natural gas resources. </a:t>
            </a:r>
            <a:endParaRPr lang="en-US" altLang="zh-CN" sz="2800" b="1" dirty="0" smtClean="0">
              <a:solidFill>
                <a:srgbClr val="001D58"/>
              </a:solidFill>
              <a:latin typeface="Helvetica" charset="0"/>
              <a:ea typeface="Helvetica" charset="0"/>
              <a:cs typeface="Helvetica" charset="0"/>
            </a:endParaRPr>
          </a:p>
          <a:p>
            <a:pPr marL="365760" lvl="1" indent="-256032" algn="just" defTabSz="649288">
              <a:lnSpc>
                <a:spcPct val="100000"/>
              </a:lnSpc>
              <a:spcBef>
                <a:spcPts val="600"/>
              </a:spcBef>
              <a:spcAft>
                <a:spcPct val="0"/>
              </a:spcAft>
              <a:buSzPct val="115000"/>
              <a:buFont typeface="Wingdings" pitchFamily="2" charset="2"/>
              <a:buChar char="Ø"/>
              <a:defRPr/>
            </a:pPr>
            <a:endParaRPr lang="en-US" altLang="zh-CN" sz="800" b="1" dirty="0">
              <a:solidFill>
                <a:srgbClr val="001D58"/>
              </a:solidFill>
              <a:latin typeface="Helvetica" charset="0"/>
              <a:ea typeface="Helvetica" charset="0"/>
              <a:cs typeface="Helvetica" charset="0"/>
            </a:endParaRPr>
          </a:p>
          <a:p>
            <a:pPr marL="365760" lvl="1" indent="-256032" algn="just" defTabSz="649288">
              <a:lnSpc>
                <a:spcPct val="100000"/>
              </a:lnSpc>
              <a:spcBef>
                <a:spcPts val="600"/>
              </a:spcBef>
              <a:spcAft>
                <a:spcPct val="0"/>
              </a:spcAft>
              <a:buSzPct val="115000"/>
              <a:buFont typeface="Wingdings" pitchFamily="2" charset="2"/>
              <a:buChar char="Ø"/>
              <a:defRPr/>
            </a:pPr>
            <a:r>
              <a:rPr lang="en-US" altLang="zh-CN" sz="2800" b="1" dirty="0">
                <a:solidFill>
                  <a:srgbClr val="001D58"/>
                </a:solidFill>
                <a:latin typeface="Helvetica" charset="0"/>
                <a:ea typeface="Helvetica" charset="0"/>
                <a:cs typeface="Helvetica" charset="0"/>
              </a:rPr>
              <a:t>Natural gas, with a reserve of 13.18 trillion cubic meters forms about 15.5 percent of world natural gas reserve</a:t>
            </a:r>
          </a:p>
        </p:txBody>
      </p:sp>
      <p:sp>
        <p:nvSpPr>
          <p:cNvPr id="4" name="Title 2"/>
          <p:cNvSpPr txBox="1">
            <a:spLocks/>
          </p:cNvSpPr>
          <p:nvPr/>
        </p:nvSpPr>
        <p:spPr>
          <a:xfrm>
            <a:off x="107504" y="75516"/>
            <a:ext cx="8784976" cy="115212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Situation of resources, production and consumption of energy I.R.IRAN</a:t>
            </a:r>
            <a:endParaRPr lang="fa-IR"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p14="http://schemas.microsoft.com/office/powerpoint/2010/main" val="3617669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93204" y="260648"/>
            <a:ext cx="8229600" cy="936104"/>
          </a:xfrm>
        </p:spPr>
        <p:txBody>
          <a:bodyPr>
            <a:normAutofit/>
          </a:bodyPr>
          <a:lstStyle/>
          <a:p>
            <a:pPr algn="ctr"/>
            <a:r>
              <a:rPr lang="en-US" sz="3200" dirty="0">
                <a:solidFill>
                  <a:srgbClr val="552579"/>
                </a:solidFill>
                <a:latin typeface="Albertus Extra Bold" pitchFamily="34" charset="0"/>
              </a:rPr>
              <a:t>Electric Power generation in </a:t>
            </a:r>
            <a:r>
              <a:rPr lang="en-US" sz="3200" dirty="0" smtClean="0">
                <a:solidFill>
                  <a:srgbClr val="552579"/>
                </a:solidFill>
                <a:latin typeface="Albertus Extra Bold" pitchFamily="34" charset="0"/>
              </a:rPr>
              <a:t>Iran</a:t>
            </a:r>
            <a:endParaRPr lang="fa-IR" sz="3200" dirty="0">
              <a:solidFill>
                <a:srgbClr val="552579"/>
              </a:solidFill>
              <a:latin typeface="Albertus Extra Bold" pitchFamily="34" charset="0"/>
            </a:endParaRPr>
          </a:p>
        </p:txBody>
      </p:sp>
      <p:sp>
        <p:nvSpPr>
          <p:cNvPr id="2" name="Content Placeholder 1"/>
          <p:cNvSpPr>
            <a:spLocks noGrp="1"/>
          </p:cNvSpPr>
          <p:nvPr>
            <p:ph idx="1"/>
          </p:nvPr>
        </p:nvSpPr>
        <p:spPr/>
        <p:txBody>
          <a:bodyPr>
            <a:normAutofit lnSpcReduction="10000"/>
          </a:bodyPr>
          <a:lstStyle/>
          <a:p>
            <a:pPr marL="365760" lvl="1" indent="-256032" algn="just" defTabSz="649288">
              <a:spcBef>
                <a:spcPts val="600"/>
              </a:spcBef>
              <a:spcAft>
                <a:spcPct val="0"/>
              </a:spcAft>
              <a:buSzPct val="115000"/>
              <a:buFont typeface="Wingdings" pitchFamily="2" charset="2"/>
              <a:buChar char="Ø"/>
              <a:defRPr/>
            </a:pPr>
            <a:r>
              <a:rPr lang="en-US" altLang="zh-CN" sz="2800" b="1" dirty="0">
                <a:solidFill>
                  <a:srgbClr val="001D58"/>
                </a:solidFill>
                <a:latin typeface="Helvetica" charset="0"/>
                <a:ea typeface="Helvetica" charset="0"/>
                <a:cs typeface="Helvetica" charset="0"/>
              </a:rPr>
              <a:t>Nominal capacity of power plants  reached the record of </a:t>
            </a:r>
            <a:r>
              <a:rPr lang="en-US" altLang="zh-CN" sz="2800" b="1" dirty="0" smtClean="0">
                <a:solidFill>
                  <a:srgbClr val="001D58"/>
                </a:solidFill>
                <a:latin typeface="Helvetica" charset="0"/>
                <a:ea typeface="Helvetica" charset="0"/>
                <a:cs typeface="Helvetica" charset="0"/>
              </a:rPr>
              <a:t>73152 MW in 2014</a:t>
            </a:r>
          </a:p>
          <a:p>
            <a:pPr marL="109728" lvl="1" indent="0" algn="just" defTabSz="649288">
              <a:spcBef>
                <a:spcPts val="600"/>
              </a:spcBef>
              <a:spcAft>
                <a:spcPct val="0"/>
              </a:spcAft>
              <a:buSzPct val="115000"/>
              <a:buNone/>
              <a:defRPr/>
            </a:pPr>
            <a:endParaRPr lang="en-US" altLang="zh-CN" sz="2800" b="1" dirty="0">
              <a:solidFill>
                <a:srgbClr val="001D58"/>
              </a:solidFill>
              <a:latin typeface="Helvetica" charset="0"/>
              <a:ea typeface="Helvetica" charset="0"/>
              <a:cs typeface="Helvetica" charset="0"/>
            </a:endParaRPr>
          </a:p>
          <a:p>
            <a:pPr marL="365760" lvl="1" indent="-256032" algn="just" defTabSz="649288">
              <a:spcBef>
                <a:spcPts val="600"/>
              </a:spcBef>
              <a:spcAft>
                <a:spcPct val="0"/>
              </a:spcAft>
              <a:buSzPct val="115000"/>
              <a:buFont typeface="Wingdings" pitchFamily="2" charset="2"/>
              <a:buChar char="Ø"/>
              <a:defRPr/>
            </a:pPr>
            <a:r>
              <a:rPr lang="en-US" altLang="zh-CN" sz="2800" b="1" dirty="0">
                <a:solidFill>
                  <a:srgbClr val="001D58"/>
                </a:solidFill>
                <a:latin typeface="Helvetica" charset="0"/>
                <a:ea typeface="Helvetica" charset="0"/>
                <a:cs typeface="Helvetica" charset="0"/>
              </a:rPr>
              <a:t> Iran faced with  complicated challenges in energy </a:t>
            </a:r>
            <a:r>
              <a:rPr lang="en-US" altLang="zh-CN" sz="2800" b="1" dirty="0" smtClean="0">
                <a:solidFill>
                  <a:srgbClr val="001D58"/>
                </a:solidFill>
                <a:latin typeface="Helvetica" charset="0"/>
                <a:ea typeface="Helvetica" charset="0"/>
                <a:cs typeface="Helvetica" charset="0"/>
              </a:rPr>
              <a:t>field</a:t>
            </a:r>
          </a:p>
          <a:p>
            <a:pPr marL="109728" lvl="1" indent="0" algn="just" defTabSz="649288">
              <a:spcBef>
                <a:spcPts val="600"/>
              </a:spcBef>
              <a:spcAft>
                <a:spcPct val="0"/>
              </a:spcAft>
              <a:buSzPct val="115000"/>
              <a:buNone/>
              <a:defRPr/>
            </a:pPr>
            <a:endParaRPr lang="en-US" altLang="zh-CN" sz="2800" b="1" dirty="0">
              <a:solidFill>
                <a:srgbClr val="001D58"/>
              </a:solidFill>
              <a:latin typeface="Helvetica" charset="0"/>
              <a:ea typeface="Helvetica" charset="0"/>
              <a:cs typeface="Helvetica" charset="0"/>
            </a:endParaRPr>
          </a:p>
          <a:p>
            <a:pPr marL="365760" lvl="1" indent="-256032" algn="just" defTabSz="649288">
              <a:spcBef>
                <a:spcPts val="600"/>
              </a:spcBef>
              <a:spcAft>
                <a:spcPct val="0"/>
              </a:spcAft>
              <a:buSzPct val="115000"/>
              <a:buFont typeface="Wingdings" pitchFamily="2" charset="2"/>
              <a:buChar char="Ø"/>
              <a:defRPr/>
            </a:pPr>
            <a:r>
              <a:rPr lang="en-US" altLang="zh-CN" sz="2800" b="1" dirty="0">
                <a:solidFill>
                  <a:srgbClr val="001D58"/>
                </a:solidFill>
                <a:latin typeface="Helvetica" charset="0"/>
                <a:ea typeface="Helvetica" charset="0"/>
                <a:cs typeface="Helvetica" charset="0"/>
              </a:rPr>
              <a:t> Rate of electricity demand is about 8% and  more than 30% of total natural gas consumption in Iran goes to electricity generation. </a:t>
            </a:r>
            <a:endParaRPr lang="en-US" sz="2800" b="1" dirty="0">
              <a:solidFill>
                <a:srgbClr val="001D58"/>
              </a:solidFill>
              <a:latin typeface="Helvetica" charset="0"/>
              <a:ea typeface="Helvetica" charset="0"/>
              <a:cs typeface="Helvetica" charset="0"/>
            </a:endParaRPr>
          </a:p>
          <a:p>
            <a:endParaRPr lang="fa-IR" dirty="0"/>
          </a:p>
        </p:txBody>
      </p:sp>
    </p:spTree>
    <p:extLst>
      <p:ext uri="{BB962C8B-B14F-4D97-AF65-F5344CB8AC3E}">
        <p14:creationId xmlns:p14="http://schemas.microsoft.com/office/powerpoint/2010/main" val="203046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97768"/>
            <a:ext cx="8229600" cy="854968"/>
          </a:xfrm>
        </p:spPr>
        <p:txBody>
          <a:bodyPr>
            <a:normAutofit/>
          </a:bodyPr>
          <a:lstStyle/>
          <a:p>
            <a:pPr algn="ctr"/>
            <a:r>
              <a:rPr lang="en-US" sz="3200" dirty="0" smtClean="0">
                <a:solidFill>
                  <a:srgbClr val="552579"/>
                </a:solidFill>
                <a:latin typeface="Albertus Extra Bold" pitchFamily="34" charset="0"/>
              </a:rPr>
              <a:t>Electric Power </a:t>
            </a:r>
            <a:r>
              <a:rPr lang="en-US" sz="3200" dirty="0">
                <a:solidFill>
                  <a:srgbClr val="552579"/>
                </a:solidFill>
                <a:latin typeface="Albertus Extra Bold" pitchFamily="34" charset="0"/>
              </a:rPr>
              <a:t>generation in </a:t>
            </a:r>
            <a:r>
              <a:rPr lang="en-US" sz="3200" dirty="0" smtClean="0">
                <a:solidFill>
                  <a:srgbClr val="552579"/>
                </a:solidFill>
                <a:latin typeface="Albertus Extra Bold" pitchFamily="34" charset="0"/>
              </a:rPr>
              <a:t>Iran</a:t>
            </a:r>
            <a:endParaRPr lang="fa-IR" sz="3200" dirty="0">
              <a:solidFill>
                <a:srgbClr val="552579"/>
              </a:solidFill>
              <a:latin typeface="Albertus Extra Bold"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10680"/>
            <a:ext cx="7236296" cy="453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917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normAutofit/>
          </a:bodyPr>
          <a:lstStyle/>
          <a:p>
            <a:pPr algn="ctr"/>
            <a:r>
              <a:rPr lang="en-US" sz="3600" dirty="0">
                <a:solidFill>
                  <a:srgbClr val="552579"/>
                </a:solidFill>
                <a:latin typeface="Albertus Extra Bold" pitchFamily="34" charset="0"/>
              </a:rPr>
              <a:t>Power generation in </a:t>
            </a:r>
            <a:r>
              <a:rPr lang="en-US" sz="3600" dirty="0" smtClean="0">
                <a:solidFill>
                  <a:srgbClr val="552579"/>
                </a:solidFill>
                <a:latin typeface="Albertus Extra Bold" pitchFamily="34" charset="0"/>
              </a:rPr>
              <a:t>Iran</a:t>
            </a:r>
            <a:endParaRPr lang="fa-IR" sz="3200" i="1" cap="all" dirty="0">
              <a:ln w="9000" cmpd="sng">
                <a:solidFill>
                  <a:schemeClr val="accent4">
                    <a:shade val="50000"/>
                    <a:satMod val="120000"/>
                  </a:schemeClr>
                </a:solidFill>
                <a:prstDash val="solid"/>
              </a:ln>
              <a:solidFill>
                <a:srgbClr val="00B050"/>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
        <p:nvSpPr>
          <p:cNvPr id="2" name="Content Placeholder 1"/>
          <p:cNvSpPr>
            <a:spLocks noGrp="1"/>
          </p:cNvSpPr>
          <p:nvPr>
            <p:ph idx="1"/>
          </p:nvPr>
        </p:nvSpPr>
        <p:spPr>
          <a:xfrm>
            <a:off x="457200" y="1340768"/>
            <a:ext cx="8229600" cy="4666523"/>
          </a:xfrm>
        </p:spPr>
        <p:txBody>
          <a:bodyPr>
            <a:normAutofit/>
          </a:bodyPr>
          <a:lstStyle/>
          <a:p>
            <a:r>
              <a:rPr lang="en-US" sz="2800" b="1" dirty="0">
                <a:solidFill>
                  <a:srgbClr val="001D58"/>
                </a:solidFill>
                <a:latin typeface="Helvetica" charset="0"/>
                <a:ea typeface="Helvetica" charset="0"/>
                <a:cs typeface="Helvetica" charset="0"/>
              </a:rPr>
              <a:t>Iran trades electricity with </a:t>
            </a:r>
            <a:r>
              <a:rPr lang="en-US" sz="2800" b="1" dirty="0" smtClean="0">
                <a:solidFill>
                  <a:srgbClr val="001D58"/>
                </a:solidFill>
                <a:latin typeface="Helvetica" charset="0"/>
                <a:ea typeface="Helvetica" charset="0"/>
                <a:cs typeface="Helvetica" charset="0"/>
              </a:rPr>
              <a:t>Afghanistan</a:t>
            </a:r>
            <a:r>
              <a:rPr lang="en-US" sz="2800" b="1" dirty="0">
                <a:solidFill>
                  <a:srgbClr val="001D58"/>
                </a:solidFill>
                <a:latin typeface="Helvetica" charset="0"/>
                <a:ea typeface="Helvetica" charset="0"/>
                <a:cs typeface="Helvetica" charset="0"/>
              </a:rPr>
              <a:t>, </a:t>
            </a:r>
            <a:r>
              <a:rPr lang="en-US" sz="2800" b="1" dirty="0" smtClean="0">
                <a:solidFill>
                  <a:srgbClr val="001D58"/>
                </a:solidFill>
                <a:latin typeface="Helvetica" charset="0"/>
                <a:ea typeface="Helvetica" charset="0"/>
                <a:cs typeface="Helvetica" charset="0"/>
              </a:rPr>
              <a:t>Armenia, Azerbaijan</a:t>
            </a:r>
            <a:r>
              <a:rPr lang="en-US" sz="2800" b="1" dirty="0">
                <a:solidFill>
                  <a:srgbClr val="001D58"/>
                </a:solidFill>
                <a:latin typeface="Helvetica" charset="0"/>
                <a:ea typeface="Helvetica" charset="0"/>
                <a:cs typeface="Helvetica" charset="0"/>
              </a:rPr>
              <a:t>, </a:t>
            </a:r>
            <a:r>
              <a:rPr lang="en-US" sz="2800" b="1" dirty="0" smtClean="0">
                <a:solidFill>
                  <a:srgbClr val="001D58"/>
                </a:solidFill>
                <a:latin typeface="Helvetica" charset="0"/>
                <a:ea typeface="Helvetica" charset="0"/>
                <a:cs typeface="Helvetica" charset="0"/>
              </a:rPr>
              <a:t>Iraq</a:t>
            </a:r>
            <a:r>
              <a:rPr lang="en-US" sz="2800" b="1" dirty="0">
                <a:solidFill>
                  <a:srgbClr val="001D58"/>
                </a:solidFill>
                <a:latin typeface="Helvetica" charset="0"/>
                <a:ea typeface="Helvetica" charset="0"/>
                <a:cs typeface="Helvetica" charset="0"/>
              </a:rPr>
              <a:t>, </a:t>
            </a:r>
            <a:r>
              <a:rPr lang="en-US" sz="2800" b="1" dirty="0" smtClean="0">
                <a:solidFill>
                  <a:srgbClr val="001D58"/>
                </a:solidFill>
                <a:latin typeface="Helvetica" charset="0"/>
                <a:ea typeface="Helvetica" charset="0"/>
                <a:cs typeface="Helvetica" charset="0"/>
              </a:rPr>
              <a:t>Pakistan</a:t>
            </a:r>
            <a:r>
              <a:rPr lang="en-US" sz="2800" b="1" dirty="0">
                <a:solidFill>
                  <a:srgbClr val="001D58"/>
                </a:solidFill>
                <a:latin typeface="Helvetica" charset="0"/>
                <a:ea typeface="Helvetica" charset="0"/>
                <a:cs typeface="Helvetica" charset="0"/>
              </a:rPr>
              <a:t>, </a:t>
            </a:r>
            <a:r>
              <a:rPr lang="en-US" sz="2800" b="1" dirty="0" smtClean="0">
                <a:solidFill>
                  <a:srgbClr val="001D58"/>
                </a:solidFill>
                <a:latin typeface="Helvetica" charset="0"/>
                <a:ea typeface="Helvetica" charset="0"/>
                <a:cs typeface="Helvetica" charset="0"/>
              </a:rPr>
              <a:t>Syria</a:t>
            </a:r>
            <a:r>
              <a:rPr lang="en-US" sz="2800" b="1" dirty="0">
                <a:solidFill>
                  <a:srgbClr val="001D58"/>
                </a:solidFill>
                <a:latin typeface="Helvetica" charset="0"/>
                <a:ea typeface="Helvetica" charset="0"/>
                <a:cs typeface="Helvetica" charset="0"/>
              </a:rPr>
              <a:t>, </a:t>
            </a:r>
            <a:r>
              <a:rPr lang="en-US" sz="2800" b="1" dirty="0" smtClean="0">
                <a:solidFill>
                  <a:srgbClr val="001D58"/>
                </a:solidFill>
                <a:latin typeface="Helvetica" charset="0"/>
                <a:ea typeface="Helvetica" charset="0"/>
                <a:cs typeface="Helvetica" charset="0"/>
              </a:rPr>
              <a:t>Turkmenistan </a:t>
            </a:r>
            <a:r>
              <a:rPr lang="en-US" sz="2800" b="1" dirty="0">
                <a:solidFill>
                  <a:srgbClr val="001D58"/>
                </a:solidFill>
                <a:latin typeface="Helvetica" charset="0"/>
                <a:ea typeface="Helvetica" charset="0"/>
                <a:cs typeface="Helvetica" charset="0"/>
              </a:rPr>
              <a:t>and </a:t>
            </a:r>
            <a:r>
              <a:rPr lang="en-US" sz="2800" b="1" dirty="0" smtClean="0">
                <a:solidFill>
                  <a:srgbClr val="001D58"/>
                </a:solidFill>
                <a:latin typeface="Helvetica" charset="0"/>
                <a:ea typeface="Helvetica" charset="0"/>
                <a:cs typeface="Helvetica" charset="0"/>
              </a:rPr>
              <a:t>Turkey</a:t>
            </a:r>
            <a:r>
              <a:rPr lang="en-US" sz="2800" b="1" dirty="0">
                <a:solidFill>
                  <a:srgbClr val="001D58"/>
                </a:solidFill>
                <a:latin typeface="Helvetica" charset="0"/>
                <a:ea typeface="Helvetica" charset="0"/>
                <a:cs typeface="Helvetica" charset="0"/>
              </a:rPr>
              <a:t>. Net export is about 6 </a:t>
            </a:r>
            <a:r>
              <a:rPr lang="en-US" sz="2800" b="1" dirty="0" err="1">
                <a:solidFill>
                  <a:srgbClr val="001D58"/>
                </a:solidFill>
                <a:latin typeface="Helvetica" charset="0"/>
                <a:ea typeface="Helvetica" charset="0"/>
                <a:cs typeface="Helvetica" charset="0"/>
              </a:rPr>
              <a:t>TWh</a:t>
            </a:r>
            <a:r>
              <a:rPr lang="en-US" sz="2800" b="1" dirty="0">
                <a:solidFill>
                  <a:srgbClr val="001D58"/>
                </a:solidFill>
                <a:latin typeface="Helvetica" charset="0"/>
                <a:ea typeface="Helvetica" charset="0"/>
                <a:cs typeface="Helvetica" charset="0"/>
              </a:rPr>
              <a:t>/yr. turkey and </a:t>
            </a:r>
            <a:r>
              <a:rPr lang="en-US" sz="2800" b="1" dirty="0" smtClean="0">
                <a:solidFill>
                  <a:srgbClr val="001D58"/>
                </a:solidFill>
                <a:latin typeface="Helvetica" charset="0"/>
                <a:ea typeface="Helvetica" charset="0"/>
                <a:cs typeface="Helvetica" charset="0"/>
              </a:rPr>
              <a:t>Iraq </a:t>
            </a:r>
            <a:r>
              <a:rPr lang="en-US" sz="2800" b="1" dirty="0">
                <a:solidFill>
                  <a:srgbClr val="001D58"/>
                </a:solidFill>
                <a:latin typeface="Helvetica" charset="0"/>
                <a:ea typeface="Helvetica" charset="0"/>
                <a:cs typeface="Helvetica" charset="0"/>
              </a:rPr>
              <a:t>account for 90% of exports</a:t>
            </a:r>
            <a:r>
              <a:rPr lang="en-US" sz="2800" b="1" dirty="0" smtClean="0">
                <a:solidFill>
                  <a:srgbClr val="001D58"/>
                </a:solidFill>
                <a:latin typeface="Helvetica" charset="0"/>
                <a:ea typeface="Helvetica" charset="0"/>
                <a:cs typeface="Helvetica" charset="0"/>
              </a:rPr>
              <a:t>.</a:t>
            </a:r>
          </a:p>
          <a:p>
            <a:pPr marL="109728" indent="0">
              <a:buNone/>
            </a:pPr>
            <a:endParaRPr lang="en-US" sz="2800" b="1" dirty="0" smtClean="0">
              <a:solidFill>
                <a:srgbClr val="001D58"/>
              </a:solidFill>
              <a:latin typeface="Helvetica" charset="0"/>
              <a:ea typeface="Helvetica" charset="0"/>
              <a:cs typeface="Helvetica" charset="0"/>
            </a:endParaRPr>
          </a:p>
          <a:p>
            <a:r>
              <a:rPr lang="en-US" sz="2800" b="1" dirty="0" smtClean="0">
                <a:solidFill>
                  <a:srgbClr val="001D58"/>
                </a:solidFill>
                <a:latin typeface="Helvetica" charset="0"/>
                <a:ea typeface="Helvetica" charset="0"/>
                <a:cs typeface="Helvetica" charset="0"/>
              </a:rPr>
              <a:t>In mid-2015 generating capacity was 74 </a:t>
            </a:r>
            <a:r>
              <a:rPr lang="en-US" sz="2800" b="1" dirty="0" err="1" smtClean="0">
                <a:solidFill>
                  <a:srgbClr val="001D58"/>
                </a:solidFill>
                <a:latin typeface="Helvetica" charset="0"/>
                <a:ea typeface="Helvetica" charset="0"/>
                <a:cs typeface="Helvetica" charset="0"/>
              </a:rPr>
              <a:t>GWe</a:t>
            </a:r>
            <a:r>
              <a:rPr lang="en-US" sz="2800" b="1" dirty="0" smtClean="0">
                <a:solidFill>
                  <a:srgbClr val="001D58"/>
                </a:solidFill>
                <a:latin typeface="Helvetica" charset="0"/>
                <a:ea typeface="Helvetica" charset="0"/>
                <a:cs typeface="Helvetica" charset="0"/>
              </a:rPr>
              <a:t>. Iran plans to boost generating capacity to </a:t>
            </a:r>
            <a:r>
              <a:rPr lang="en-US" sz="2800" b="1" u="sng"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122 </a:t>
            </a:r>
            <a:r>
              <a:rPr lang="en-US" sz="2800" b="1" dirty="0" err="1" smtClean="0">
                <a:solidFill>
                  <a:srgbClr val="001D58"/>
                </a:solidFill>
                <a:latin typeface="Helvetica" charset="0"/>
                <a:ea typeface="Helvetica" charset="0"/>
                <a:cs typeface="Helvetica" charset="0"/>
              </a:rPr>
              <a:t>GWe</a:t>
            </a:r>
            <a:r>
              <a:rPr lang="en-US" sz="2800" b="1" dirty="0" smtClean="0">
                <a:solidFill>
                  <a:srgbClr val="001D58"/>
                </a:solidFill>
                <a:latin typeface="Helvetica" charset="0"/>
                <a:ea typeface="Helvetica" charset="0"/>
                <a:cs typeface="Helvetica" charset="0"/>
              </a:rPr>
              <a:t> by 2022, with substantial export potential.</a:t>
            </a:r>
            <a:endParaRPr lang="fa-IR" sz="28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296838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a:solidFill>
                  <a:srgbClr val="552579"/>
                </a:solidFill>
                <a:latin typeface="Albertus Extra Bold" pitchFamily="34" charset="0"/>
              </a:rPr>
              <a:t>Generation </a:t>
            </a:r>
            <a:r>
              <a:rPr lang="en-US" sz="3200" dirty="0" smtClean="0">
                <a:solidFill>
                  <a:srgbClr val="552579"/>
                </a:solidFill>
                <a:latin typeface="Albertus Extra Bold" pitchFamily="34" charset="0"/>
              </a:rPr>
              <a:t>leveling </a:t>
            </a:r>
            <a:r>
              <a:rPr lang="en-US" sz="3200" dirty="0">
                <a:solidFill>
                  <a:srgbClr val="552579"/>
                </a:solidFill>
                <a:latin typeface="Albertus Extra Bold" pitchFamily="34" charset="0"/>
              </a:rPr>
              <a:t>of electricity in </a:t>
            </a:r>
            <a:r>
              <a:rPr lang="en-US" sz="3200" dirty="0" smtClean="0">
                <a:solidFill>
                  <a:srgbClr val="552579"/>
                </a:solidFill>
                <a:latin typeface="Albertus Extra Bold" pitchFamily="34" charset="0"/>
              </a:rPr>
              <a:t>Iran</a:t>
            </a:r>
            <a:endParaRPr lang="fa-IR" sz="3200" dirty="0">
              <a:solidFill>
                <a:srgbClr val="552579"/>
              </a:solidFill>
              <a:latin typeface="Albertus Extra Bold" pitchFamily="34" charset="0"/>
            </a:endParaRPr>
          </a:p>
        </p:txBody>
      </p:sp>
      <p:sp>
        <p:nvSpPr>
          <p:cNvPr id="2" name="Content Placeholder 1"/>
          <p:cNvSpPr>
            <a:spLocks noGrp="1"/>
          </p:cNvSpPr>
          <p:nvPr>
            <p:ph idx="1"/>
          </p:nvPr>
        </p:nvSpPr>
        <p:spPr>
          <a:xfrm>
            <a:off x="546177" y="5373216"/>
            <a:ext cx="8229600" cy="936104"/>
          </a:xfrm>
          <a:noFill/>
        </p:spPr>
        <p:txBody>
          <a:bodyPr>
            <a:normAutofit/>
          </a:bodyPr>
          <a:lstStyle/>
          <a:p>
            <a:pPr algn="ctr">
              <a:lnSpc>
                <a:spcPct val="110000"/>
              </a:lnSpc>
            </a:pPr>
            <a:r>
              <a:rPr lang="en-US" sz="2000" b="1" dirty="0" smtClean="0">
                <a:latin typeface="Times New Roman" pitchFamily="18" charset="0"/>
                <a:cs typeface="Times New Roman" pitchFamily="18" charset="0"/>
              </a:rPr>
              <a:t>In 2014, Electric energy consumption has been increasing by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8.1%</a:t>
            </a:r>
            <a:r>
              <a:rPr lang="en-US" sz="2000" b="1" dirty="0" smtClean="0">
                <a:latin typeface="Times New Roman" pitchFamily="18" charset="0"/>
                <a:cs typeface="Times New Roman" pitchFamily="18" charset="0"/>
              </a:rPr>
              <a:t> comparing with it in the previous year, reaching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219653 </a:t>
            </a:r>
            <a:r>
              <a:rPr lang="en-US" sz="2000" b="1" dirty="0" smtClean="0">
                <a:latin typeface="Times New Roman" pitchFamily="18" charset="0"/>
                <a:cs typeface="Times New Roman" pitchFamily="18" charset="0"/>
              </a:rPr>
              <a:t>GWh.</a:t>
            </a:r>
            <a:endParaRPr lang="fa-IR" sz="2000" b="1" dirty="0">
              <a:latin typeface="Times New Roman" pitchFamily="18" charset="0"/>
              <a:cs typeface="Times New Roman" pitchFamily="18" charset="0"/>
            </a:endParaRPr>
          </a:p>
        </p:txBody>
      </p:sp>
      <p:pic>
        <p:nvPicPr>
          <p:cNvPr id="2050" name="Picture 2" descr="\\RS01\UsersNPPD\Gerami\My Documents\My Pictures\Untitled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96" y="1484784"/>
            <a:ext cx="887736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90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1196752"/>
            <a:ext cx="8280920" cy="710952"/>
          </a:xfrm>
        </p:spPr>
        <p:txBody>
          <a:bodyPr>
            <a:normAutofit/>
          </a:bodyPr>
          <a:lstStyle/>
          <a:p>
            <a:r>
              <a:rPr lang="en-US" sz="2400" dirty="0">
                <a:solidFill>
                  <a:srgbClr val="552579"/>
                </a:solidFill>
                <a:latin typeface="Albertus Extra Bold" pitchFamily="34" charset="0"/>
              </a:rPr>
              <a:t>Needs of Country's developing programs for energy</a:t>
            </a:r>
            <a:endParaRPr lang="fa-IR" sz="2400" dirty="0">
              <a:solidFill>
                <a:srgbClr val="552579"/>
              </a:solidFill>
              <a:latin typeface="Albertus Extra Bold" pitchFamily="34" charset="0"/>
            </a:endParaRPr>
          </a:p>
        </p:txBody>
      </p:sp>
      <p:sp>
        <p:nvSpPr>
          <p:cNvPr id="2" name="Content Placeholder 1"/>
          <p:cNvSpPr>
            <a:spLocks noGrp="1"/>
          </p:cNvSpPr>
          <p:nvPr>
            <p:ph idx="1"/>
          </p:nvPr>
        </p:nvSpPr>
        <p:spPr>
          <a:xfrm>
            <a:off x="395536" y="1844824"/>
            <a:ext cx="8229600" cy="4896544"/>
          </a:xfrm>
        </p:spPr>
        <p:txBody>
          <a:bodyPr>
            <a:normAutofit/>
          </a:bodyPr>
          <a:lstStyle/>
          <a:p>
            <a:pPr marL="365760" lvl="1" indent="-256032" algn="justLow">
              <a:lnSpc>
                <a:spcPct val="100000"/>
              </a:lnSpc>
              <a:spcBef>
                <a:spcPts val="400"/>
              </a:spcBef>
              <a:spcAft>
                <a:spcPct val="0"/>
              </a:spcAft>
              <a:buSzPct val="68000"/>
              <a:buFont typeface="Wingdings 3"/>
              <a:buChar char=""/>
              <a:defRPr/>
            </a:pPr>
            <a:r>
              <a:rPr lang="en-US" sz="2400" b="1" dirty="0">
                <a:solidFill>
                  <a:srgbClr val="001D58"/>
                </a:solidFill>
                <a:latin typeface="Helvetica" charset="0"/>
                <a:ea typeface="Helvetica" charset="0"/>
                <a:cs typeface="Helvetica" charset="0"/>
              </a:rPr>
              <a:t>Vision document and developing programs of Iran consider high, sustained and fast economical growth (8.6% economical growth rate</a:t>
            </a:r>
            <a:r>
              <a:rPr lang="en-US" sz="2400" b="1" dirty="0" smtClean="0">
                <a:solidFill>
                  <a:srgbClr val="001D58"/>
                </a:solidFill>
                <a:latin typeface="Helvetica" charset="0"/>
                <a:ea typeface="Helvetica" charset="0"/>
                <a:cs typeface="Helvetica" charset="0"/>
              </a:rPr>
              <a:t>)</a:t>
            </a:r>
          </a:p>
          <a:p>
            <a:pPr marL="109728" lvl="1" indent="0" algn="justLow">
              <a:lnSpc>
                <a:spcPct val="100000"/>
              </a:lnSpc>
              <a:spcBef>
                <a:spcPts val="400"/>
              </a:spcBef>
              <a:spcAft>
                <a:spcPct val="0"/>
              </a:spcAft>
              <a:buSzPct val="68000"/>
              <a:buNone/>
              <a:defRPr/>
            </a:pPr>
            <a:endParaRPr lang="en-US" sz="800" b="1" dirty="0">
              <a:solidFill>
                <a:srgbClr val="001D58"/>
              </a:solidFill>
              <a:latin typeface="Helvetica" charset="0"/>
              <a:ea typeface="Helvetica" charset="0"/>
              <a:cs typeface="Helvetica" charset="0"/>
            </a:endParaRPr>
          </a:p>
          <a:p>
            <a:pPr marL="365760" lvl="1" indent="-256032" algn="justLow">
              <a:lnSpc>
                <a:spcPct val="100000"/>
              </a:lnSpc>
              <a:spcBef>
                <a:spcPts val="400"/>
              </a:spcBef>
              <a:spcAft>
                <a:spcPct val="0"/>
              </a:spcAft>
              <a:buSzPct val="68000"/>
              <a:buFont typeface="Wingdings 3"/>
              <a:buChar char=""/>
              <a:defRPr/>
            </a:pPr>
            <a:r>
              <a:rPr lang="en-US" sz="2400" b="1" dirty="0">
                <a:solidFill>
                  <a:srgbClr val="001D58"/>
                </a:solidFill>
                <a:latin typeface="Helvetica" charset="0"/>
                <a:ea typeface="Helvetica" charset="0"/>
                <a:cs typeface="Helvetica" charset="0"/>
              </a:rPr>
              <a:t> In conjunction with the goals of country vision document, on 2025 in nuclear field, Islamic Republic of Iran will be the first one in peaceful nuclear technology in the </a:t>
            </a:r>
            <a:r>
              <a:rPr lang="en-US" sz="2400" b="1" dirty="0" smtClean="0">
                <a:solidFill>
                  <a:srgbClr val="001D58"/>
                </a:solidFill>
                <a:latin typeface="Helvetica" charset="0"/>
                <a:ea typeface="Helvetica" charset="0"/>
                <a:cs typeface="Helvetica" charset="0"/>
              </a:rPr>
              <a:t>region</a:t>
            </a:r>
          </a:p>
          <a:p>
            <a:pPr marL="109728" lvl="1" indent="0" algn="justLow">
              <a:lnSpc>
                <a:spcPct val="100000"/>
              </a:lnSpc>
              <a:spcBef>
                <a:spcPts val="400"/>
              </a:spcBef>
              <a:spcAft>
                <a:spcPct val="0"/>
              </a:spcAft>
              <a:buSzPct val="68000"/>
              <a:buNone/>
              <a:defRPr/>
            </a:pPr>
            <a:endParaRPr lang="en-US" sz="800" b="1" dirty="0">
              <a:solidFill>
                <a:srgbClr val="001D58"/>
              </a:solidFill>
              <a:latin typeface="Helvetica" charset="0"/>
              <a:ea typeface="Helvetica" charset="0"/>
              <a:cs typeface="Helvetica" charset="0"/>
            </a:endParaRPr>
          </a:p>
          <a:p>
            <a:pPr marL="365760" lvl="1" indent="-256032" algn="justLow">
              <a:lnSpc>
                <a:spcPct val="100000"/>
              </a:lnSpc>
              <a:spcBef>
                <a:spcPts val="400"/>
              </a:spcBef>
              <a:spcAft>
                <a:spcPct val="0"/>
              </a:spcAft>
              <a:buSzPct val="68000"/>
              <a:buFont typeface="Wingdings 3"/>
              <a:buChar char=""/>
              <a:defRPr/>
            </a:pPr>
            <a:r>
              <a:rPr lang="en-US" sz="2400" b="1" dirty="0">
                <a:solidFill>
                  <a:srgbClr val="001D58"/>
                </a:solidFill>
                <a:latin typeface="Helvetica" charset="0"/>
                <a:ea typeface="Helvetica" charset="0"/>
                <a:cs typeface="Helvetica" charset="0"/>
              </a:rPr>
              <a:t>Depending on GDP growth, the electricity demand will be at least about 123000  </a:t>
            </a:r>
            <a:r>
              <a:rPr lang="en-US" sz="2400" b="1" dirty="0" err="1">
                <a:solidFill>
                  <a:srgbClr val="001D58"/>
                </a:solidFill>
                <a:latin typeface="Helvetica" charset="0"/>
                <a:ea typeface="Helvetica" charset="0"/>
                <a:cs typeface="Helvetica" charset="0"/>
              </a:rPr>
              <a:t>MWe</a:t>
            </a:r>
            <a:r>
              <a:rPr lang="en-US" sz="2400" b="1" dirty="0">
                <a:solidFill>
                  <a:srgbClr val="001D58"/>
                </a:solidFill>
                <a:latin typeface="Helvetica" charset="0"/>
                <a:ea typeface="Helvetica" charset="0"/>
                <a:cs typeface="Helvetica" charset="0"/>
              </a:rPr>
              <a:t>  by the year of 2025 </a:t>
            </a:r>
          </a:p>
          <a:p>
            <a:endParaRPr lang="fa-IR" dirty="0"/>
          </a:p>
        </p:txBody>
      </p:sp>
      <p:sp>
        <p:nvSpPr>
          <p:cNvPr id="4" name="Title 2"/>
          <p:cNvSpPr txBox="1">
            <a:spLocks/>
          </p:cNvSpPr>
          <p:nvPr/>
        </p:nvSpPr>
        <p:spPr>
          <a:xfrm>
            <a:off x="532324" y="116632"/>
            <a:ext cx="8291264" cy="108012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Reasons for developing the nuclear energy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Programme</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 in I.R.IRAN</a:t>
            </a:r>
            <a:endParaRPr lang="fa-IR" dirty="0"/>
          </a:p>
        </p:txBody>
      </p:sp>
    </p:spTree>
    <p:extLst>
      <p:ext uri="{BB962C8B-B14F-4D97-AF65-F5344CB8AC3E}">
        <p14:creationId xmlns:p14="http://schemas.microsoft.com/office/powerpoint/2010/main" val="4265744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5256584"/>
          </a:xfrm>
        </p:spPr>
        <p:txBody>
          <a:bodyPr>
            <a:normAutofit/>
          </a:bodyPr>
          <a:lstStyle/>
          <a:p>
            <a:pPr marL="365760" lvl="1" indent="-256032" fontAlgn="base">
              <a:lnSpc>
                <a:spcPct val="110000"/>
              </a:lnSpc>
              <a:spcBef>
                <a:spcPts val="400"/>
              </a:spcBef>
              <a:spcAft>
                <a:spcPct val="0"/>
              </a:spcAft>
              <a:buSzPct val="68000"/>
              <a:buFont typeface="Wingdings 3"/>
              <a:buChar char=""/>
              <a:defRPr/>
            </a:pPr>
            <a:r>
              <a:rPr lang="en-US" sz="2600" b="1" i="1" dirty="0">
                <a:solidFill>
                  <a:srgbClr val="000099"/>
                </a:solidFill>
                <a:effectLst>
                  <a:outerShdw blurRad="38100" dist="38100" dir="2700000" algn="tl">
                    <a:srgbClr val="C0C0C0"/>
                  </a:outerShdw>
                </a:effectLst>
                <a:latin typeface="Times New Roman" pitchFamily="18" charset="0"/>
                <a:ea typeface="宋体" charset="-122"/>
                <a:cs typeface="Times New Roman" pitchFamily="18" charset="0"/>
              </a:rPr>
              <a:t> </a:t>
            </a:r>
            <a:r>
              <a:rPr lang="en-US" sz="2200" b="1" dirty="0">
                <a:solidFill>
                  <a:srgbClr val="001D58"/>
                </a:solidFill>
                <a:latin typeface="Helvetica" charset="0"/>
                <a:ea typeface="Helvetica" charset="0"/>
                <a:cs typeface="Helvetica" charset="0"/>
              </a:rPr>
              <a:t>Fossil resources are not the ideal resources for supplying secure energy in long terms</a:t>
            </a:r>
          </a:p>
          <a:p>
            <a:pPr marL="365760" lvl="1" indent="-256032" fontAlgn="base">
              <a:lnSpc>
                <a:spcPct val="110000"/>
              </a:lnSpc>
              <a:spcBef>
                <a:spcPts val="400"/>
              </a:spcBef>
              <a:spcAft>
                <a:spcPct val="0"/>
              </a:spcAft>
              <a:buSzPct val="68000"/>
              <a:buFont typeface="Wingdings 3"/>
              <a:buChar char=""/>
              <a:defRPr/>
            </a:pPr>
            <a:r>
              <a:rPr lang="en-US" sz="2200" b="1" dirty="0">
                <a:solidFill>
                  <a:srgbClr val="001D58"/>
                </a:solidFill>
                <a:latin typeface="Helvetica" charset="0"/>
                <a:ea typeface="Helvetica" charset="0"/>
                <a:cs typeface="Helvetica" charset="0"/>
              </a:rPr>
              <a:t>Supplying energy by hydro-electric power on great extension failed on because a great part of Iran is arid and waterless desert</a:t>
            </a:r>
          </a:p>
          <a:p>
            <a:pPr marL="365760" lvl="1" indent="-256032" fontAlgn="base">
              <a:lnSpc>
                <a:spcPct val="110000"/>
              </a:lnSpc>
              <a:spcBef>
                <a:spcPts val="400"/>
              </a:spcBef>
              <a:spcAft>
                <a:spcPct val="0"/>
              </a:spcAft>
              <a:buSzPct val="68000"/>
              <a:buFont typeface="Wingdings 3"/>
              <a:buChar char=""/>
              <a:defRPr/>
            </a:pPr>
            <a:r>
              <a:rPr lang="en-US" sz="2200" b="1" dirty="0">
                <a:solidFill>
                  <a:srgbClr val="001D58"/>
                </a:solidFill>
                <a:latin typeface="Helvetica" charset="0"/>
                <a:ea typeface="Helvetica" charset="0"/>
                <a:cs typeface="Helvetica" charset="0"/>
              </a:rPr>
              <a:t> Renewable energy sources such as wind, solar, geothermal can not have share in producing the primary energy because of their technical, geographical  limitations and uncompetitive price with other sources </a:t>
            </a:r>
          </a:p>
          <a:p>
            <a:pPr marL="365760" lvl="1" indent="-256032" fontAlgn="base">
              <a:lnSpc>
                <a:spcPct val="110000"/>
              </a:lnSpc>
              <a:spcBef>
                <a:spcPts val="400"/>
              </a:spcBef>
              <a:spcAft>
                <a:spcPct val="0"/>
              </a:spcAft>
              <a:buSzPct val="68000"/>
              <a:buFont typeface="Wingdings 3"/>
              <a:buChar char=""/>
              <a:defRPr/>
            </a:pPr>
            <a:r>
              <a:rPr lang="en-US" sz="2200" b="1" dirty="0">
                <a:solidFill>
                  <a:srgbClr val="001D58"/>
                </a:solidFill>
                <a:latin typeface="Helvetica" charset="0"/>
                <a:ea typeface="Helvetica" charset="0"/>
                <a:cs typeface="Helvetica" charset="0"/>
              </a:rPr>
              <a:t>The capacity of constructible power plants on mentioned sources (hydro &amp; renewable energy ) in 2025 are very little in comparison with total need of the country </a:t>
            </a:r>
            <a:endParaRPr lang="fa-IR" sz="2200" b="1" dirty="0">
              <a:solidFill>
                <a:srgbClr val="001D58"/>
              </a:solidFill>
              <a:latin typeface="Helvetica" charset="0"/>
              <a:ea typeface="Helvetica" charset="0"/>
              <a:cs typeface="Helvetica" charset="0"/>
            </a:endParaRPr>
          </a:p>
        </p:txBody>
      </p:sp>
      <p:sp>
        <p:nvSpPr>
          <p:cNvPr id="4" name="TextBox 3"/>
          <p:cNvSpPr txBox="1"/>
          <p:nvPr/>
        </p:nvSpPr>
        <p:spPr>
          <a:xfrm>
            <a:off x="1324934" y="260648"/>
            <a:ext cx="6290505" cy="1231106"/>
          </a:xfrm>
          <a:prstGeom prst="rect">
            <a:avLst/>
          </a:prstGeom>
          <a:noFill/>
        </p:spPr>
        <p:txBody>
          <a:bodyPr wrap="none" rtlCol="1">
            <a:spAutoFit/>
          </a:bodyPr>
          <a:lstStyle/>
          <a:p>
            <a:pPr algn="ctr">
              <a:spcBef>
                <a:spcPct val="0"/>
              </a:spcBef>
            </a:pPr>
            <a:r>
              <a:rPr lang="en-US" sz="24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 </a:t>
            </a:r>
            <a:r>
              <a:rPr lang="en-US" sz="28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The necessities arise from </a:t>
            </a:r>
            <a:endParaRPr lang="en-US" sz="2800" b="1" dirty="0" smtClean="0">
              <a:solidFill>
                <a:srgbClr val="552579"/>
              </a:solidFill>
              <a:effectLst>
                <a:outerShdw blurRad="31750" dist="25400" dir="5400000" algn="tl" rotWithShape="0">
                  <a:srgbClr val="000000">
                    <a:alpha val="25000"/>
                  </a:srgbClr>
                </a:outerShdw>
              </a:effectLst>
              <a:latin typeface="Albertus Extra Bold" pitchFamily="34" charset="0"/>
              <a:ea typeface="+mj-ea"/>
              <a:cs typeface="+mj-cs"/>
            </a:endParaRPr>
          </a:p>
          <a:p>
            <a:pPr algn="ctr">
              <a:spcBef>
                <a:spcPct val="0"/>
              </a:spcBef>
            </a:pPr>
            <a:r>
              <a:rPr lang="en-US" sz="2800" b="1" dirty="0" smtClean="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energy </a:t>
            </a:r>
            <a:r>
              <a:rPr lang="en-US" sz="28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security point of view </a:t>
            </a:r>
          </a:p>
          <a:p>
            <a:endParaRPr lang="fa-IR" dirty="0"/>
          </a:p>
        </p:txBody>
      </p:sp>
    </p:spTree>
    <p:extLst>
      <p:ext uri="{BB962C8B-B14F-4D97-AF65-F5344CB8AC3E}">
        <p14:creationId xmlns:p14="http://schemas.microsoft.com/office/powerpoint/2010/main" val="2696355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620688"/>
            <a:ext cx="8229600" cy="580926"/>
          </a:xfrm>
        </p:spPr>
        <p:txBody>
          <a:bodyPr>
            <a:noAutofit/>
          </a:bodyPr>
          <a:lstStyle/>
          <a:p>
            <a:pPr lvl="0" algn="ctr" fontAlgn="base">
              <a:spcAft>
                <a:spcPct val="0"/>
              </a:spcAft>
              <a:defRPr/>
            </a:pPr>
            <a:r>
              <a:rPr lang="en-US" sz="2400" dirty="0">
                <a:solidFill>
                  <a:srgbClr val="552579"/>
                </a:solidFill>
                <a:latin typeface="Albertus Extra Bold" pitchFamily="34" charset="0"/>
              </a:rPr>
              <a:t>Environmental consideration and sustainable development  </a:t>
            </a:r>
            <a:endParaRPr lang="fa-IR" sz="2400" dirty="0">
              <a:solidFill>
                <a:srgbClr val="552579"/>
              </a:solidFill>
              <a:latin typeface="Albertus Extra Bold" pitchFamily="34" charset="0"/>
            </a:endParaRPr>
          </a:p>
        </p:txBody>
      </p:sp>
      <p:sp>
        <p:nvSpPr>
          <p:cNvPr id="2" name="Content Placeholder 1"/>
          <p:cNvSpPr>
            <a:spLocks noGrp="1"/>
          </p:cNvSpPr>
          <p:nvPr>
            <p:ph idx="1"/>
          </p:nvPr>
        </p:nvSpPr>
        <p:spPr>
          <a:xfrm>
            <a:off x="457200" y="1481329"/>
            <a:ext cx="8229600" cy="1299600"/>
          </a:xfrm>
        </p:spPr>
        <p:txBody>
          <a:bodyPr>
            <a:normAutofit/>
          </a:bodyPr>
          <a:lstStyle/>
          <a:p>
            <a:r>
              <a:rPr lang="en-US" sz="2200" b="1" dirty="0">
                <a:solidFill>
                  <a:srgbClr val="001D58"/>
                </a:solidFill>
                <a:latin typeface="Helvetica" charset="0"/>
                <a:ea typeface="Helvetica" charset="0"/>
                <a:cs typeface="Helvetica" charset="0"/>
              </a:rPr>
              <a:t>The fossil fuels are considered as the main resources of energy in Iran and in the same time they play the main role in environmental contaminations</a:t>
            </a:r>
            <a:endParaRPr lang="fa-IR" sz="2200" b="1" dirty="0">
              <a:solidFill>
                <a:srgbClr val="001D58"/>
              </a:solidFill>
              <a:latin typeface="Helvetica" charset="0"/>
              <a:ea typeface="Helvetica" charset="0"/>
              <a:cs typeface="Helvetica" charset="0"/>
            </a:endParaRPr>
          </a:p>
        </p:txBody>
      </p:sp>
      <p:sp>
        <p:nvSpPr>
          <p:cNvPr id="4" name="TextBox 3"/>
          <p:cNvSpPr txBox="1"/>
          <p:nvPr/>
        </p:nvSpPr>
        <p:spPr>
          <a:xfrm>
            <a:off x="3635896" y="3933056"/>
            <a:ext cx="184731" cy="369332"/>
          </a:xfrm>
          <a:prstGeom prst="rect">
            <a:avLst/>
          </a:prstGeom>
          <a:noFill/>
        </p:spPr>
        <p:txBody>
          <a:bodyPr wrap="none" rtlCol="1">
            <a:spAutoFit/>
          </a:bodyPr>
          <a:lstStyle/>
          <a:p>
            <a:endParaRPr lang="fa-IR" dirty="0"/>
          </a:p>
        </p:txBody>
      </p:sp>
      <p:sp>
        <p:nvSpPr>
          <p:cNvPr id="5" name="Content Placeholder 1"/>
          <p:cNvSpPr txBox="1">
            <a:spLocks/>
          </p:cNvSpPr>
          <p:nvPr/>
        </p:nvSpPr>
        <p:spPr>
          <a:xfrm>
            <a:off x="395536" y="3861048"/>
            <a:ext cx="8229600" cy="187220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lvl="0" fontAlgn="base">
              <a:defRPr/>
            </a:pPr>
            <a:r>
              <a:rPr lang="en-US" sz="2200" b="1" dirty="0">
                <a:solidFill>
                  <a:srgbClr val="001D58"/>
                </a:solidFill>
                <a:latin typeface="Helvetica" charset="0"/>
                <a:ea typeface="Helvetica" charset="0"/>
                <a:cs typeface="Helvetica" charset="0"/>
              </a:rPr>
              <a:t>Low fuel cost of NPP and low social cost , longer lifetime periods, capability for supplying base load and by-products of nuclear power plants can be considered as some techno-economic advantages of nuclear power plants in  Iran .</a:t>
            </a:r>
          </a:p>
        </p:txBody>
      </p:sp>
      <p:sp>
        <p:nvSpPr>
          <p:cNvPr id="6" name="Title 2"/>
          <p:cNvSpPr txBox="1">
            <a:spLocks/>
          </p:cNvSpPr>
          <p:nvPr/>
        </p:nvSpPr>
        <p:spPr>
          <a:xfrm>
            <a:off x="618431" y="3329657"/>
            <a:ext cx="8229600" cy="580926"/>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base">
              <a:lnSpc>
                <a:spcPct val="100000"/>
              </a:lnSpc>
              <a:spcAft>
                <a:spcPct val="0"/>
              </a:spcAft>
              <a:buClrTx/>
              <a:defRPr/>
            </a:pPr>
            <a:r>
              <a:rPr lang="en-US" sz="2400" dirty="0">
                <a:solidFill>
                  <a:srgbClr val="552579"/>
                </a:solidFill>
                <a:latin typeface="Albertus Extra Bold" pitchFamily="34" charset="0"/>
              </a:rPr>
              <a:t>Techno-economic advantages </a:t>
            </a:r>
          </a:p>
        </p:txBody>
      </p:sp>
    </p:spTree>
    <p:extLst>
      <p:ext uri="{BB962C8B-B14F-4D97-AF65-F5344CB8AC3E}">
        <p14:creationId xmlns:p14="http://schemas.microsoft.com/office/powerpoint/2010/main" val="58004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836712"/>
            <a:ext cx="7499176" cy="576064"/>
          </a:xfrm>
        </p:spPr>
        <p:txBody>
          <a:bodyPr>
            <a:noAutofit/>
          </a:bodyPr>
          <a:lstStyle/>
          <a:p>
            <a:pPr algn="ctr"/>
            <a:r>
              <a:rPr lang="en-US" sz="3200" dirty="0">
                <a:solidFill>
                  <a:srgbClr val="552579"/>
                </a:solidFill>
                <a:latin typeface="Albertus Extra Bold" pitchFamily="34" charset="0"/>
              </a:rPr>
              <a:t>Influence on the development of other sectors </a:t>
            </a:r>
            <a:endParaRPr lang="fa-IR" sz="4400" dirty="0"/>
          </a:p>
        </p:txBody>
      </p:sp>
      <p:sp>
        <p:nvSpPr>
          <p:cNvPr id="2" name="Content Placeholder 1"/>
          <p:cNvSpPr>
            <a:spLocks noGrp="1"/>
          </p:cNvSpPr>
          <p:nvPr>
            <p:ph idx="1"/>
          </p:nvPr>
        </p:nvSpPr>
        <p:spPr>
          <a:xfrm>
            <a:off x="457200" y="1916832"/>
            <a:ext cx="8229600" cy="4090459"/>
          </a:xfrm>
        </p:spPr>
        <p:txBody>
          <a:bodyPr/>
          <a:lstStyle/>
          <a:p>
            <a:pPr fontAlgn="base">
              <a:lnSpc>
                <a:spcPct val="150000"/>
              </a:lnSpc>
              <a:buFont typeface="Wingdings" pitchFamily="2" charset="2"/>
              <a:buChar char="Ø"/>
              <a:defRPr/>
            </a:pPr>
            <a:r>
              <a:rPr lang="en-US" sz="2200" b="1" dirty="0">
                <a:solidFill>
                  <a:srgbClr val="001D58"/>
                </a:solidFill>
                <a:latin typeface="Helvetica" charset="0"/>
                <a:ea typeface="Helvetica" charset="0"/>
                <a:cs typeface="Helvetica" charset="0"/>
              </a:rPr>
              <a:t>Nuclear power technology is considered as multidisciplinary </a:t>
            </a:r>
          </a:p>
          <a:p>
            <a:pPr fontAlgn="base">
              <a:lnSpc>
                <a:spcPct val="150000"/>
              </a:lnSpc>
              <a:buFont typeface="Wingdings" pitchFamily="2" charset="2"/>
              <a:buChar char="Ø"/>
              <a:defRPr/>
            </a:pPr>
            <a:r>
              <a:rPr lang="en-US" sz="2200" b="1" dirty="0" smtClean="0">
                <a:solidFill>
                  <a:srgbClr val="001D58"/>
                </a:solidFill>
                <a:latin typeface="Helvetica" charset="0"/>
                <a:ea typeface="Helvetica" charset="0"/>
                <a:cs typeface="Helvetica" charset="0"/>
              </a:rPr>
              <a:t>Construction </a:t>
            </a:r>
            <a:r>
              <a:rPr lang="en-US" sz="2200" b="1" dirty="0">
                <a:solidFill>
                  <a:srgbClr val="001D58"/>
                </a:solidFill>
                <a:latin typeface="Helvetica" charset="0"/>
                <a:ea typeface="Helvetica" charset="0"/>
                <a:cs typeface="Helvetica" charset="0"/>
              </a:rPr>
              <a:t>and commissioning of nuclear power plant require common and harmonic activities of modern and advanced  different science &amp; technologies  </a:t>
            </a:r>
          </a:p>
          <a:p>
            <a:endParaRPr lang="fa-IR" dirty="0"/>
          </a:p>
        </p:txBody>
      </p:sp>
    </p:spTree>
    <p:extLst>
      <p:ext uri="{BB962C8B-B14F-4D97-AF65-F5344CB8AC3E}">
        <p14:creationId xmlns:p14="http://schemas.microsoft.com/office/powerpoint/2010/main" val="126063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868958"/>
          </a:xfrm>
        </p:spPr>
        <p:txBody>
          <a:bodyPr>
            <a:normAutofit fontScale="90000"/>
          </a:bodyPr>
          <a:lstStyle/>
          <a:p>
            <a:r>
              <a:rPr lang="en-US" sz="3600" dirty="0">
                <a:solidFill>
                  <a:srgbClr val="552579"/>
                </a:solidFill>
                <a:latin typeface="Albertus Extra Bold" pitchFamily="34" charset="0"/>
              </a:rPr>
              <a:t>Legal and National Obligations and Bases  </a:t>
            </a:r>
            <a:endParaRPr lang="fa-IR" dirty="0"/>
          </a:p>
        </p:txBody>
      </p:sp>
      <p:sp>
        <p:nvSpPr>
          <p:cNvPr id="2" name="Content Placeholder 1"/>
          <p:cNvSpPr>
            <a:spLocks noGrp="1"/>
          </p:cNvSpPr>
          <p:nvPr>
            <p:ph idx="1"/>
          </p:nvPr>
        </p:nvSpPr>
        <p:spPr/>
        <p:txBody>
          <a:bodyPr>
            <a:normAutofit fontScale="85000" lnSpcReduction="10000"/>
          </a:bodyPr>
          <a:lstStyle/>
          <a:p>
            <a:pPr marL="447675" indent="-338138">
              <a:buFont typeface="Wingdings" pitchFamily="2" charset="2"/>
              <a:buChar char="Ø"/>
            </a:pPr>
            <a:r>
              <a:rPr lang="en-US" sz="2600" b="1" dirty="0">
                <a:solidFill>
                  <a:srgbClr val="001D58"/>
                </a:solidFill>
                <a:latin typeface="Helvetica" charset="0"/>
                <a:ea typeface="Helvetica" charset="0"/>
                <a:cs typeface="Helvetica" charset="0"/>
              </a:rPr>
              <a:t>Basis on Islamic revolution Leader notice, One of Iran's general policies, in energy section is related to nuclear energy: Effort to achieve nuclear science &amp; Technology and construct nuclear power plants to supply a part of Iran's energy and training fields is necessary </a:t>
            </a:r>
          </a:p>
          <a:p>
            <a:pPr marL="457200" indent="-457200" algn="just" eaLnBrk="0" hangingPunct="0">
              <a:spcBef>
                <a:spcPct val="50000"/>
              </a:spcBef>
              <a:spcAft>
                <a:spcPct val="0"/>
              </a:spcAft>
              <a:buClr>
                <a:srgbClr val="058DE1"/>
              </a:buClr>
              <a:buFont typeface="Wingdings" pitchFamily="2" charset="2"/>
              <a:buChar char="Ø"/>
              <a:defRPr/>
            </a:pPr>
            <a:r>
              <a:rPr lang="en-US" sz="2600" b="1" dirty="0">
                <a:solidFill>
                  <a:srgbClr val="001D58"/>
                </a:solidFill>
                <a:latin typeface="Helvetica" charset="0"/>
                <a:ea typeface="Helvetica" charset="0"/>
                <a:cs typeface="Helvetica" charset="0"/>
              </a:rPr>
              <a:t>Iran's Atomic Energy Council approved : Construction of atomic power plants generate power is one of Iran Government's principal goals and policies </a:t>
            </a:r>
          </a:p>
          <a:p>
            <a:pPr marL="457200" indent="-457200" algn="just" eaLnBrk="0" hangingPunct="0">
              <a:lnSpc>
                <a:spcPct val="100000"/>
              </a:lnSpc>
              <a:spcBef>
                <a:spcPct val="50000"/>
              </a:spcBef>
              <a:spcAft>
                <a:spcPct val="0"/>
              </a:spcAft>
              <a:buClr>
                <a:srgbClr val="800080"/>
              </a:buClr>
              <a:buFont typeface="Wingdings" pitchFamily="2" charset="2"/>
              <a:buChar char="Ø"/>
              <a:defRPr/>
            </a:pPr>
            <a:endParaRPr lang="en-US" sz="2600" b="1" dirty="0">
              <a:solidFill>
                <a:srgbClr val="001D58"/>
              </a:solidFill>
              <a:latin typeface="Helvetica" charset="0"/>
              <a:ea typeface="Helvetica" charset="0"/>
              <a:cs typeface="Helvetica" charset="0"/>
            </a:endParaRPr>
          </a:p>
          <a:p>
            <a:pPr marL="514350" indent="-514350" algn="just" eaLnBrk="0" hangingPunct="0">
              <a:lnSpc>
                <a:spcPct val="100000"/>
              </a:lnSpc>
              <a:spcBef>
                <a:spcPct val="50000"/>
              </a:spcBef>
              <a:spcAft>
                <a:spcPct val="0"/>
              </a:spcAft>
              <a:buClr>
                <a:srgbClr val="058DE1"/>
              </a:buClr>
              <a:buFont typeface="Wingdings" pitchFamily="2" charset="2"/>
              <a:buChar char="Ø"/>
              <a:defRPr/>
            </a:pPr>
            <a:r>
              <a:rPr lang="en-US" sz="2600" b="1" dirty="0">
                <a:solidFill>
                  <a:srgbClr val="001D58"/>
                </a:solidFill>
                <a:latin typeface="Helvetica" charset="0"/>
                <a:ea typeface="Helvetica" charset="0"/>
                <a:cs typeface="Helvetica" charset="0"/>
              </a:rPr>
              <a:t>Iran's Atomic Energy Council approved : Generating 10% to 20% of country's needed electricity by nuclear power plants</a:t>
            </a:r>
          </a:p>
          <a:p>
            <a:endParaRPr lang="fa-IR" dirty="0"/>
          </a:p>
        </p:txBody>
      </p:sp>
    </p:spTree>
    <p:extLst>
      <p:ext uri="{BB962C8B-B14F-4D97-AF65-F5344CB8AC3E}">
        <p14:creationId xmlns:p14="http://schemas.microsoft.com/office/powerpoint/2010/main" val="2041476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18900000" algn="bl" rotWithShape="0">
              <a:prstClr val="black">
                <a:alpha val="40000"/>
              </a:prstClr>
            </a:outerShdw>
          </a:effectLst>
        </p:spPr>
        <p:txBody>
          <a:bodyPr>
            <a:normAutofit/>
          </a:bodyPr>
          <a:lstStyle/>
          <a:p>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Contents</a:t>
            </a:r>
            <a:endPar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
        <p:nvSpPr>
          <p:cNvPr id="3" name="Content Placeholder 2"/>
          <p:cNvSpPr>
            <a:spLocks noGrp="1"/>
          </p:cNvSpPr>
          <p:nvPr>
            <p:ph idx="1"/>
          </p:nvPr>
        </p:nvSpPr>
        <p:spPr>
          <a:xfrm>
            <a:off x="179512" y="1481328"/>
            <a:ext cx="8712968" cy="4035904"/>
          </a:xfrm>
        </p:spPr>
        <p:txBody>
          <a:bodyPr>
            <a:normAutofit/>
          </a:bodyPr>
          <a:lstStyle/>
          <a:p>
            <a:pPr defTabSz="649288">
              <a:spcBef>
                <a:spcPts val="600"/>
              </a:spcBef>
              <a:buSzPct val="115000"/>
              <a:buFont typeface="Wingdings" pitchFamily="2" charset="2"/>
              <a:buChar char="Ø"/>
            </a:pPr>
            <a:r>
              <a:rPr lang="en-US" sz="2000" b="1" dirty="0" smtClean="0">
                <a:solidFill>
                  <a:srgbClr val="001D58"/>
                </a:solidFill>
                <a:latin typeface="Helvetica" charset="0"/>
                <a:ea typeface="Helvetica" charset="0"/>
                <a:cs typeface="Helvetica" charset="0"/>
                <a:sym typeface="Helvetica" charset="0"/>
              </a:rPr>
              <a:t>Introduction</a:t>
            </a:r>
          </a:p>
          <a:p>
            <a:pPr defTabSz="649288">
              <a:spcBef>
                <a:spcPts val="600"/>
              </a:spcBef>
              <a:buSzPct val="115000"/>
              <a:buFont typeface="Wingdings" pitchFamily="2" charset="2"/>
              <a:buChar char="Ø"/>
            </a:pPr>
            <a:r>
              <a:rPr lang="en-US" sz="2000" b="1" dirty="0" smtClean="0">
                <a:solidFill>
                  <a:srgbClr val="001D58"/>
                </a:solidFill>
                <a:latin typeface="Helvetica" charset="0"/>
                <a:ea typeface="Helvetica" charset="0"/>
                <a:cs typeface="Helvetica" charset="0"/>
                <a:sym typeface="Helvetica" charset="0"/>
              </a:rPr>
              <a:t>Perspective of developing the nuclear energy in the world</a:t>
            </a:r>
          </a:p>
          <a:p>
            <a:pPr defTabSz="649288">
              <a:spcBef>
                <a:spcPts val="600"/>
              </a:spcBef>
              <a:buSzPct val="115000"/>
              <a:buFont typeface="Wingdings" pitchFamily="2" charset="2"/>
              <a:buChar char="Ø"/>
            </a:pPr>
            <a:r>
              <a:rPr lang="en-US" sz="2000" b="1" dirty="0">
                <a:solidFill>
                  <a:srgbClr val="001D58"/>
                </a:solidFill>
                <a:latin typeface="Helvetica" charset="0"/>
                <a:ea typeface="Helvetica" charset="0"/>
                <a:cs typeface="Helvetica" charset="0"/>
                <a:sym typeface="Helvetica" charset="0"/>
              </a:rPr>
              <a:t>Situation of resources, production and consumption of energy I.R.IRAN</a:t>
            </a:r>
          </a:p>
          <a:p>
            <a:pPr defTabSz="649288">
              <a:spcBef>
                <a:spcPts val="600"/>
              </a:spcBef>
              <a:buSzPct val="115000"/>
              <a:buFont typeface="Wingdings" pitchFamily="2" charset="2"/>
              <a:buChar char="Ø"/>
            </a:pPr>
            <a:r>
              <a:rPr lang="en-US" sz="2000" b="1" dirty="0" smtClean="0">
                <a:solidFill>
                  <a:srgbClr val="001D58"/>
                </a:solidFill>
                <a:latin typeface="Helvetica" charset="0"/>
                <a:ea typeface="Helvetica" charset="0"/>
                <a:cs typeface="Helvetica" charset="0"/>
              </a:rPr>
              <a:t>Reasons for developing the nuclear energy </a:t>
            </a:r>
            <a:r>
              <a:rPr lang="en-US" sz="2000" b="1" dirty="0" smtClean="0">
                <a:solidFill>
                  <a:srgbClr val="001D58"/>
                </a:solidFill>
                <a:latin typeface="Helvetica" charset="0"/>
                <a:ea typeface="Helvetica" charset="0"/>
                <a:cs typeface="Helvetica" charset="0"/>
                <a:sym typeface="Helvetica" charset="0"/>
              </a:rPr>
              <a:t>Programme</a:t>
            </a:r>
            <a:r>
              <a:rPr lang="en-US" sz="2000" b="1" dirty="0" smtClean="0">
                <a:solidFill>
                  <a:srgbClr val="001D58"/>
                </a:solidFill>
                <a:latin typeface="Helvetica" charset="0"/>
                <a:ea typeface="Helvetica" charset="0"/>
                <a:cs typeface="Helvetica" charset="0"/>
              </a:rPr>
              <a:t> in I.R.IRAN</a:t>
            </a:r>
          </a:p>
          <a:p>
            <a:pPr defTabSz="649288">
              <a:spcBef>
                <a:spcPts val="600"/>
              </a:spcBef>
              <a:buSzPct val="115000"/>
              <a:buFont typeface="Wingdings" pitchFamily="2" charset="2"/>
              <a:buChar char="Ø"/>
            </a:pPr>
            <a:r>
              <a:rPr lang="en-US" sz="2000" b="1" dirty="0" smtClean="0">
                <a:solidFill>
                  <a:srgbClr val="001D58"/>
                </a:solidFill>
                <a:latin typeface="Helvetica" charset="0"/>
                <a:ea typeface="Helvetica" charset="0"/>
                <a:cs typeface="Helvetica" charset="0"/>
              </a:rPr>
              <a:t>History of nuclear energy in IRAN and current status</a:t>
            </a:r>
          </a:p>
          <a:p>
            <a:pPr defTabSz="649288">
              <a:spcBef>
                <a:spcPts val="600"/>
              </a:spcBef>
              <a:buSzPct val="115000"/>
              <a:buFont typeface="Wingdings" pitchFamily="2" charset="2"/>
              <a:buChar char="Ø"/>
            </a:pPr>
            <a:r>
              <a:rPr lang="en-US" sz="2000" b="1" dirty="0" smtClean="0">
                <a:solidFill>
                  <a:srgbClr val="001D58"/>
                </a:solidFill>
                <a:latin typeface="Helvetica" charset="0"/>
                <a:ea typeface="Helvetica" charset="0"/>
                <a:cs typeface="Helvetica" charset="0"/>
                <a:sym typeface="Helvetica" charset="0"/>
              </a:rPr>
              <a:t>Iran Nuclear Agreement (JCPoA)</a:t>
            </a:r>
            <a:endParaRPr lang="en-US" sz="2000" b="1" dirty="0">
              <a:solidFill>
                <a:srgbClr val="001D58"/>
              </a:solidFill>
              <a:latin typeface="Helvetica" charset="0"/>
              <a:ea typeface="Helvetica" charset="0"/>
              <a:cs typeface="Helvetica" charset="0"/>
              <a:sym typeface="Helvetica" charset="0"/>
            </a:endParaRPr>
          </a:p>
          <a:p>
            <a:pPr defTabSz="649288">
              <a:spcBef>
                <a:spcPts val="600"/>
              </a:spcBef>
              <a:buSzPct val="115000"/>
              <a:buFont typeface="Wingdings" pitchFamily="2" charset="2"/>
              <a:buChar char="Ø"/>
            </a:pPr>
            <a:r>
              <a:rPr lang="en-US" sz="2000" b="1" dirty="0" smtClean="0">
                <a:solidFill>
                  <a:srgbClr val="001D58"/>
                </a:solidFill>
                <a:latin typeface="Helvetica" charset="0"/>
                <a:ea typeface="Helvetica" charset="0"/>
                <a:cs typeface="Helvetica" charset="0"/>
                <a:sym typeface="Helvetica" charset="0"/>
              </a:rPr>
              <a:t>JCPoA Impact on Iran’s Nuclear Programme</a:t>
            </a:r>
          </a:p>
          <a:p>
            <a:pPr defTabSz="649288">
              <a:spcBef>
                <a:spcPts val="600"/>
              </a:spcBef>
              <a:buSzPct val="115000"/>
              <a:buFont typeface="Wingdings" pitchFamily="2" charset="2"/>
              <a:buChar char="Ø"/>
            </a:pPr>
            <a:r>
              <a:rPr lang="en-US" sz="2000" b="1" dirty="0" smtClean="0">
                <a:solidFill>
                  <a:srgbClr val="001D58"/>
                </a:solidFill>
                <a:latin typeface="Helvetica" charset="0"/>
                <a:ea typeface="Helvetica" charset="0"/>
                <a:cs typeface="Helvetica" charset="0"/>
                <a:sym typeface="Helvetica" charset="0"/>
              </a:rPr>
              <a:t>IRAN’s advantages in nuclear energy applications development</a:t>
            </a:r>
          </a:p>
          <a:p>
            <a:pPr defTabSz="649288">
              <a:spcBef>
                <a:spcPts val="600"/>
              </a:spcBef>
              <a:buSzPct val="115000"/>
              <a:buFont typeface="Wingdings" pitchFamily="2" charset="2"/>
              <a:buChar char="Ø"/>
            </a:pPr>
            <a:r>
              <a:rPr lang="en-US" sz="2000" b="1" dirty="0" smtClean="0">
                <a:solidFill>
                  <a:srgbClr val="001D58"/>
                </a:solidFill>
                <a:latin typeface="Helvetica" charset="0"/>
                <a:ea typeface="Helvetica" charset="0"/>
                <a:cs typeface="Helvetica" charset="0"/>
                <a:sym typeface="Helvetica" charset="0"/>
              </a:rPr>
              <a:t>Conclusions</a:t>
            </a:r>
          </a:p>
          <a:p>
            <a:endParaRPr lang="en-US" b="1" dirty="0"/>
          </a:p>
        </p:txBody>
      </p:sp>
    </p:spTree>
    <p:extLst>
      <p:ext uri="{BB962C8B-B14F-4D97-AF65-F5344CB8AC3E}">
        <p14:creationId xmlns:p14="http://schemas.microsoft.com/office/powerpoint/2010/main" val="2673058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4624"/>
            <a:ext cx="8229600" cy="706090"/>
          </a:xfrm>
        </p:spPr>
        <p:txBody>
          <a:bodyPr>
            <a:noAutofit/>
          </a:bodyPr>
          <a:lstStyle/>
          <a:p>
            <a:pPr algn="ctr">
              <a:lnSpc>
                <a:spcPct val="150000"/>
              </a:lnSpc>
              <a:defRPr/>
            </a:pPr>
            <a:r>
              <a:rPr lang="en-US" sz="2800" dirty="0">
                <a:solidFill>
                  <a:srgbClr val="552579"/>
                </a:solidFill>
                <a:latin typeface="Albertus Extra Bold" pitchFamily="34" charset="0"/>
              </a:rPr>
              <a:t>History of Nuclear Energy in IRAN</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107504" y="764704"/>
            <a:ext cx="8928992" cy="5616624"/>
          </a:xfrm>
        </p:spPr>
        <p:txBody>
          <a:bodyPr>
            <a:normAutofit fontScale="92500" lnSpcReduction="20000"/>
          </a:bodyPr>
          <a:lstStyle/>
          <a:p>
            <a:pPr fontAlgn="base"/>
            <a:r>
              <a:rPr lang="en-US" sz="3000" b="1" dirty="0" smtClean="0">
                <a:solidFill>
                  <a:srgbClr val="001D58"/>
                </a:solidFill>
                <a:latin typeface="Helvetica" charset="0"/>
                <a:ea typeface="Helvetica" charset="0"/>
                <a:cs typeface="Helvetica" charset="0"/>
              </a:rPr>
              <a:t>1959: Start </a:t>
            </a:r>
            <a:r>
              <a:rPr lang="en-US" sz="3000" b="1" dirty="0">
                <a:solidFill>
                  <a:srgbClr val="001D58"/>
                </a:solidFill>
                <a:latin typeface="Helvetica" charset="0"/>
                <a:ea typeface="Helvetica" charset="0"/>
                <a:cs typeface="Helvetica" charset="0"/>
              </a:rPr>
              <a:t>of academic nuclear </a:t>
            </a:r>
            <a:r>
              <a:rPr lang="en-US" sz="3000" b="1" dirty="0" smtClean="0">
                <a:solidFill>
                  <a:srgbClr val="001D58"/>
                </a:solidFill>
                <a:latin typeface="Helvetica" charset="0"/>
                <a:ea typeface="Helvetica" charset="0"/>
                <a:cs typeface="Helvetica" charset="0"/>
              </a:rPr>
              <a:t>education</a:t>
            </a:r>
            <a:endParaRPr lang="en-US" sz="3000" b="1" dirty="0">
              <a:solidFill>
                <a:srgbClr val="001D58"/>
              </a:solidFill>
              <a:latin typeface="Helvetica" charset="0"/>
              <a:ea typeface="Helvetica" charset="0"/>
              <a:cs typeface="Helvetica" charset="0"/>
            </a:endParaRPr>
          </a:p>
          <a:p>
            <a:pPr marL="365125" indent="-255588" fontAlgn="base"/>
            <a:r>
              <a:rPr lang="en-US" sz="3000" b="1" dirty="0" smtClean="0">
                <a:solidFill>
                  <a:srgbClr val="001D58"/>
                </a:solidFill>
                <a:latin typeface="Helvetica" charset="0"/>
                <a:ea typeface="Helvetica" charset="0"/>
                <a:cs typeface="Helvetica" charset="0"/>
              </a:rPr>
              <a:t>1966: Construction </a:t>
            </a:r>
            <a:r>
              <a:rPr lang="en-US" sz="3000" b="1" dirty="0">
                <a:solidFill>
                  <a:srgbClr val="001D58"/>
                </a:solidFill>
                <a:latin typeface="Helvetica" charset="0"/>
                <a:ea typeface="Helvetica" charset="0"/>
                <a:cs typeface="Helvetica" charset="0"/>
              </a:rPr>
              <a:t>and Operation of Tehran </a:t>
            </a:r>
            <a:r>
              <a:rPr lang="en-US" sz="3000" b="1" dirty="0" smtClean="0">
                <a:solidFill>
                  <a:srgbClr val="001D58"/>
                </a:solidFill>
                <a:latin typeface="Helvetica" charset="0"/>
                <a:ea typeface="Helvetica" charset="0"/>
                <a:cs typeface="Helvetica" charset="0"/>
              </a:rPr>
              <a:t>Research Reactor</a:t>
            </a:r>
          </a:p>
          <a:p>
            <a:pPr lvl="0" fontAlgn="base"/>
            <a:r>
              <a:rPr lang="en-US" sz="3000" b="1" dirty="0" smtClean="0">
                <a:solidFill>
                  <a:srgbClr val="001D58"/>
                </a:solidFill>
                <a:latin typeface="Helvetica" charset="0"/>
                <a:ea typeface="Helvetica" charset="0"/>
                <a:cs typeface="Helvetica" charset="0"/>
              </a:rPr>
              <a:t>1970-78: </a:t>
            </a:r>
          </a:p>
          <a:p>
            <a:pPr marL="630237" lvl="0" indent="-342900" fontAlgn="base">
              <a:buFont typeface="Courier New" pitchFamily="49" charset="0"/>
              <a:buChar char="o"/>
            </a:pPr>
            <a:r>
              <a:rPr lang="en-US" sz="2400" b="1" dirty="0">
                <a:solidFill>
                  <a:srgbClr val="001D58"/>
                </a:solidFill>
                <a:latin typeface="Helvetica" charset="0"/>
                <a:ea typeface="Helvetica" charset="0"/>
                <a:cs typeface="Helvetica" charset="0"/>
              </a:rPr>
              <a:t>Studies of SRI ( Stanford Research Institute) for energy planning: Forecasting for nuclear power sharing: 9000 MW (%16</a:t>
            </a:r>
            <a:r>
              <a:rPr lang="en-US" sz="2400" b="1" dirty="0" smtClean="0">
                <a:solidFill>
                  <a:srgbClr val="001D58"/>
                </a:solidFill>
                <a:latin typeface="Helvetica" charset="0"/>
                <a:ea typeface="Helvetica" charset="0"/>
                <a:cs typeface="Helvetica" charset="0"/>
              </a:rPr>
              <a:t>)</a:t>
            </a:r>
            <a:endParaRPr lang="en-US" sz="2400" b="1" dirty="0">
              <a:solidFill>
                <a:srgbClr val="001D58"/>
              </a:solidFill>
              <a:latin typeface="Helvetica" charset="0"/>
              <a:ea typeface="Helvetica" charset="0"/>
              <a:cs typeface="Helvetica" charset="0"/>
            </a:endParaRPr>
          </a:p>
          <a:p>
            <a:pPr marL="630237" indent="-342900" fontAlgn="base">
              <a:buFont typeface="Courier New" pitchFamily="49" charset="0"/>
              <a:buChar char="o"/>
            </a:pPr>
            <a:r>
              <a:rPr lang="en-US" sz="2400" b="1" dirty="0">
                <a:solidFill>
                  <a:srgbClr val="001D58"/>
                </a:solidFill>
                <a:latin typeface="Helvetica" charset="0"/>
                <a:ea typeface="Helvetica" charset="0"/>
                <a:cs typeface="Helvetica" charset="0"/>
              </a:rPr>
              <a:t>Establishment </a:t>
            </a:r>
            <a:r>
              <a:rPr lang="en-US" sz="2200" b="1" dirty="0">
                <a:solidFill>
                  <a:srgbClr val="001D58"/>
                </a:solidFill>
                <a:latin typeface="Helvetica" charset="0"/>
                <a:ea typeface="Helvetica" charset="0"/>
                <a:cs typeface="Helvetica" charset="0"/>
              </a:rPr>
              <a:t>of Atomic E</a:t>
            </a:r>
            <a:r>
              <a:rPr lang="en-US" sz="2200" b="1" dirty="0" smtClean="0">
                <a:solidFill>
                  <a:srgbClr val="001D58"/>
                </a:solidFill>
                <a:latin typeface="Helvetica" charset="0"/>
                <a:ea typeface="Helvetica" charset="0"/>
                <a:cs typeface="Helvetica" charset="0"/>
              </a:rPr>
              <a:t>nergy Organization  of IRAN </a:t>
            </a:r>
            <a:r>
              <a:rPr lang="en-US" sz="2200" b="1" dirty="0">
                <a:solidFill>
                  <a:srgbClr val="001D58"/>
                </a:solidFill>
                <a:latin typeface="Helvetica" charset="0"/>
                <a:ea typeface="Helvetica" charset="0"/>
                <a:cs typeface="Helvetica" charset="0"/>
              </a:rPr>
              <a:t>(AEOI</a:t>
            </a:r>
            <a:r>
              <a:rPr lang="en-US" sz="2200" b="1" dirty="0" smtClean="0">
                <a:solidFill>
                  <a:srgbClr val="001D58"/>
                </a:solidFill>
                <a:latin typeface="Helvetica" charset="0"/>
                <a:ea typeface="Helvetica" charset="0"/>
                <a:cs typeface="Helvetica" charset="0"/>
              </a:rPr>
              <a:t>)</a:t>
            </a:r>
            <a:endParaRPr lang="fa-IR" sz="3100" b="1" dirty="0">
              <a:solidFill>
                <a:srgbClr val="001D58"/>
              </a:solidFill>
              <a:latin typeface="Helvetica" charset="0"/>
              <a:ea typeface="Helvetica" charset="0"/>
              <a:cs typeface="Helvetica" charset="0"/>
            </a:endParaRPr>
          </a:p>
          <a:p>
            <a:pPr marL="630237" lvl="0" indent="-342900" fontAlgn="base">
              <a:buFont typeface="Courier New" pitchFamily="49" charset="0"/>
              <a:buChar char="o"/>
            </a:pPr>
            <a:r>
              <a:rPr lang="en-US" sz="2400" b="1" dirty="0">
                <a:solidFill>
                  <a:srgbClr val="001D58"/>
                </a:solidFill>
                <a:latin typeface="Helvetica" charset="0"/>
                <a:ea typeface="Helvetica" charset="0"/>
                <a:cs typeface="Helvetica" charset="0"/>
              </a:rPr>
              <a:t>Bushehr NPPs Contract with KWU (2 reactor)</a:t>
            </a:r>
          </a:p>
          <a:p>
            <a:pPr marL="630237" indent="-342900" fontAlgn="base">
              <a:buFont typeface="Courier New" pitchFamily="49" charset="0"/>
              <a:buChar char="o"/>
            </a:pPr>
            <a:r>
              <a:rPr lang="en-US" sz="2400" b="1" dirty="0" smtClean="0">
                <a:solidFill>
                  <a:srgbClr val="001D58"/>
                </a:solidFill>
                <a:latin typeface="Helvetica" charset="0"/>
                <a:ea typeface="Helvetica" charset="0"/>
                <a:cs typeface="Helvetica" charset="0"/>
              </a:rPr>
              <a:t>Darkhowin (Karon) </a:t>
            </a:r>
            <a:r>
              <a:rPr lang="en-US" sz="2400" b="1" dirty="0">
                <a:solidFill>
                  <a:srgbClr val="001D58"/>
                </a:solidFill>
                <a:latin typeface="Helvetica" charset="0"/>
                <a:ea typeface="Helvetica" charset="0"/>
                <a:cs typeface="Helvetica" charset="0"/>
              </a:rPr>
              <a:t>NPPs Contract with Framatom (</a:t>
            </a:r>
            <a:r>
              <a:rPr lang="en-US" sz="2400" b="1" dirty="0" smtClean="0">
                <a:solidFill>
                  <a:srgbClr val="001D58"/>
                </a:solidFill>
                <a:latin typeface="Helvetica" charset="0"/>
                <a:ea typeface="Helvetica" charset="0"/>
                <a:cs typeface="Helvetica" charset="0"/>
              </a:rPr>
              <a:t>2Reactor</a:t>
            </a:r>
            <a:r>
              <a:rPr lang="en-US" sz="2400" b="1" dirty="0">
                <a:solidFill>
                  <a:srgbClr val="001D58"/>
                </a:solidFill>
                <a:latin typeface="Helvetica" charset="0"/>
                <a:ea typeface="Helvetica" charset="0"/>
                <a:cs typeface="Helvetica" charset="0"/>
              </a:rPr>
              <a:t>)</a:t>
            </a:r>
          </a:p>
          <a:p>
            <a:pPr marL="630237" indent="-342900" fontAlgn="base">
              <a:buFont typeface="Courier New" pitchFamily="49" charset="0"/>
              <a:buChar char="o"/>
            </a:pPr>
            <a:r>
              <a:rPr lang="en-US" sz="2400" b="1" dirty="0">
                <a:solidFill>
                  <a:srgbClr val="001D58"/>
                </a:solidFill>
                <a:latin typeface="Helvetica" charset="0"/>
                <a:ea typeface="Helvetica" charset="0"/>
                <a:cs typeface="Helvetica" charset="0"/>
              </a:rPr>
              <a:t>6 agreement with Germany </a:t>
            </a:r>
            <a:r>
              <a:rPr lang="en-US" sz="2400" b="1" dirty="0" smtClean="0">
                <a:solidFill>
                  <a:srgbClr val="001D58"/>
                </a:solidFill>
                <a:latin typeface="Helvetica" charset="0"/>
                <a:ea typeface="Helvetica" charset="0"/>
                <a:cs typeface="Helvetica" charset="0"/>
              </a:rPr>
              <a:t>for construction of 6 NPP,</a:t>
            </a:r>
            <a:endParaRPr lang="en-US" sz="2400" b="1" dirty="0">
              <a:solidFill>
                <a:srgbClr val="001D58"/>
              </a:solidFill>
              <a:latin typeface="Helvetica" charset="0"/>
              <a:ea typeface="Helvetica" charset="0"/>
              <a:cs typeface="Helvetica" charset="0"/>
            </a:endParaRPr>
          </a:p>
          <a:p>
            <a:pPr marL="630237" indent="-342900" fontAlgn="base">
              <a:buFont typeface="Courier New" pitchFamily="49" charset="0"/>
              <a:buChar char="o"/>
            </a:pPr>
            <a:r>
              <a:rPr lang="en-US" sz="2400" b="1" dirty="0">
                <a:solidFill>
                  <a:srgbClr val="001D58"/>
                </a:solidFill>
                <a:latin typeface="Helvetica" charset="0"/>
                <a:ea typeface="Helvetica" charset="0"/>
                <a:cs typeface="Helvetica" charset="0"/>
              </a:rPr>
              <a:t>Beginning of Nuclear fuel cycle </a:t>
            </a:r>
            <a:r>
              <a:rPr lang="en-US" sz="2400" b="1" dirty="0" smtClean="0">
                <a:solidFill>
                  <a:srgbClr val="001D58"/>
                </a:solidFill>
                <a:latin typeface="Helvetica" charset="0"/>
                <a:ea typeface="Helvetica" charset="0"/>
                <a:cs typeface="Helvetica" charset="0"/>
              </a:rPr>
              <a:t>research and development </a:t>
            </a:r>
            <a:r>
              <a:rPr lang="en-US" sz="2400" b="1" dirty="0">
                <a:solidFill>
                  <a:srgbClr val="001D58"/>
                </a:solidFill>
                <a:latin typeface="Helvetica" charset="0"/>
                <a:ea typeface="Helvetica" charset="0"/>
                <a:cs typeface="Helvetica" charset="0"/>
              </a:rPr>
              <a:t>including airborne uranium exploration (more than a third of country</a:t>
            </a:r>
            <a:r>
              <a:rPr lang="en-US" sz="2400" b="1" dirty="0" smtClean="0">
                <a:solidFill>
                  <a:srgbClr val="001D58"/>
                </a:solidFill>
                <a:latin typeface="Helvetica" charset="0"/>
                <a:ea typeface="Helvetica" charset="0"/>
                <a:cs typeface="Helvetica" charset="0"/>
              </a:rPr>
              <a:t>)</a:t>
            </a:r>
          </a:p>
          <a:p>
            <a:pPr marL="630237" indent="-342900" fontAlgn="base">
              <a:buFont typeface="Courier New" pitchFamily="49" charset="0"/>
              <a:buChar char="o"/>
            </a:pPr>
            <a:r>
              <a:rPr lang="en-US" sz="2400" b="1" dirty="0">
                <a:solidFill>
                  <a:srgbClr val="001D58"/>
                </a:solidFill>
                <a:latin typeface="Helvetica" charset="0"/>
                <a:ea typeface="Helvetica" charset="0"/>
                <a:cs typeface="Helvetica" charset="0"/>
              </a:rPr>
              <a:t>Construction of research laboratories for nuclear studies</a:t>
            </a:r>
          </a:p>
          <a:p>
            <a:pPr marL="630237" indent="-342900" fontAlgn="base">
              <a:buFont typeface="Courier New" pitchFamily="49" charset="0"/>
              <a:buChar char="o"/>
            </a:pPr>
            <a:r>
              <a:rPr lang="en-US" sz="2400" b="1" dirty="0">
                <a:solidFill>
                  <a:srgbClr val="001D58"/>
                </a:solidFill>
                <a:latin typeface="Helvetica" charset="0"/>
                <a:ea typeface="Helvetica" charset="0"/>
                <a:cs typeface="Helvetica" charset="0"/>
              </a:rPr>
              <a:t>Establishment of Esfahan nuclear technology center. </a:t>
            </a:r>
          </a:p>
          <a:p>
            <a:pPr marL="287337" indent="0" fontAlgn="base">
              <a:buNone/>
            </a:pPr>
            <a:endParaRPr lang="en-US" sz="2400" b="1" dirty="0">
              <a:solidFill>
                <a:srgbClr val="001D58"/>
              </a:solidFill>
              <a:latin typeface="Helvetica" charset="0"/>
              <a:ea typeface="Helvetica" charset="0"/>
              <a:cs typeface="Helvetica" charset="0"/>
            </a:endParaRPr>
          </a:p>
          <a:p>
            <a:pPr marL="630237" lvl="0" indent="-342900" fontAlgn="base">
              <a:buClr>
                <a:srgbClr val="2DA2BF"/>
              </a:buClr>
              <a:buFont typeface="Courier New" pitchFamily="49" charset="0"/>
              <a:buChar char="o"/>
            </a:pPr>
            <a:endParaRPr lang="fa-IR" sz="2200" dirty="0">
              <a:solidFill>
                <a:srgbClr val="FF0000"/>
              </a:solidFill>
              <a:cs typeface="B Mitra" pitchFamily="2" charset="-78"/>
            </a:endParaRPr>
          </a:p>
          <a:p>
            <a:endParaRPr lang="fa-IR" sz="2200" dirty="0"/>
          </a:p>
        </p:txBody>
      </p:sp>
    </p:spTree>
    <p:extLst>
      <p:ext uri="{BB962C8B-B14F-4D97-AF65-F5344CB8AC3E}">
        <p14:creationId xmlns:p14="http://schemas.microsoft.com/office/powerpoint/2010/main" val="1177879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404664"/>
            <a:ext cx="8712968" cy="5955456"/>
          </a:xfrm>
        </p:spPr>
        <p:txBody>
          <a:bodyPr>
            <a:normAutofit/>
          </a:bodyPr>
          <a:lstStyle/>
          <a:p>
            <a:pPr fontAlgn="base"/>
            <a:endParaRPr lang="en-US" sz="2200" dirty="0">
              <a:latin typeface="Times New Roman" pitchFamily="18" charset="0"/>
              <a:cs typeface="Times New Roman" pitchFamily="18" charset="0"/>
            </a:endParaRPr>
          </a:p>
          <a:p>
            <a:pPr marL="342900" lvl="0" indent="-342900" fontAlgn="base">
              <a:spcBef>
                <a:spcPct val="20000"/>
              </a:spcBef>
              <a:spcAft>
                <a:spcPct val="0"/>
              </a:spcAft>
              <a:buClr>
                <a:prstClr val="black"/>
              </a:buClr>
              <a:buSzPct val="120000"/>
              <a:buFont typeface="Arial" pitchFamily="34" charset="0"/>
              <a:buChar char="•"/>
            </a:pPr>
            <a:endParaRPr lang="en-US" sz="2200" dirty="0">
              <a:solidFill>
                <a:prstClr val="black"/>
              </a:solidFill>
              <a:latin typeface="Times New Roman" pitchFamily="18" charset="0"/>
              <a:cs typeface="Times New Roman" pitchFamily="18" charset="0"/>
            </a:endParaRPr>
          </a:p>
          <a:p>
            <a:r>
              <a:rPr lang="en-US" sz="2200" b="1" dirty="0">
                <a:solidFill>
                  <a:srgbClr val="001D58"/>
                </a:solidFill>
                <a:latin typeface="Helvetica" charset="0"/>
                <a:ea typeface="Helvetica" charset="0"/>
                <a:cs typeface="Helvetica" charset="0"/>
              </a:rPr>
              <a:t>Intergovernmental Agreement with Russia for completion of </a:t>
            </a:r>
            <a:r>
              <a:rPr lang="en-US" sz="2200" b="1" dirty="0" smtClean="0">
                <a:solidFill>
                  <a:srgbClr val="001D58"/>
                </a:solidFill>
                <a:latin typeface="Helvetica" charset="0"/>
                <a:ea typeface="Helvetica" charset="0"/>
                <a:cs typeface="Helvetica" charset="0"/>
              </a:rPr>
              <a:t>BNPP-1 in 1992,</a:t>
            </a:r>
          </a:p>
          <a:p>
            <a:pPr fontAlgn="ctr"/>
            <a:r>
              <a:rPr lang="en-US" sz="2200" b="1" dirty="0">
                <a:solidFill>
                  <a:srgbClr val="001D58"/>
                </a:solidFill>
                <a:latin typeface="Helvetica" charset="0"/>
                <a:ea typeface="Helvetica" charset="0"/>
                <a:cs typeface="Helvetica" charset="0"/>
              </a:rPr>
              <a:t>Signing </a:t>
            </a:r>
            <a:r>
              <a:rPr lang="en-US" sz="2200" b="1" dirty="0" smtClean="0">
                <a:solidFill>
                  <a:srgbClr val="001D58"/>
                </a:solidFill>
                <a:latin typeface="Helvetica" charset="0"/>
                <a:ea typeface="Helvetica" charset="0"/>
                <a:cs typeface="Helvetica" charset="0"/>
              </a:rPr>
              <a:t>Contract, 1995</a:t>
            </a:r>
            <a:endParaRPr lang="en-US" sz="2200" b="1" dirty="0">
              <a:solidFill>
                <a:srgbClr val="001D58"/>
              </a:solidFill>
              <a:latin typeface="Helvetica" charset="0"/>
              <a:ea typeface="Helvetica" charset="0"/>
              <a:cs typeface="Helvetica" charset="0"/>
            </a:endParaRPr>
          </a:p>
          <a:p>
            <a:pPr>
              <a:lnSpc>
                <a:spcPct val="150000"/>
              </a:lnSpc>
            </a:pPr>
            <a:r>
              <a:rPr lang="en-US" sz="2200" b="1" dirty="0" smtClean="0">
                <a:solidFill>
                  <a:srgbClr val="001D58"/>
                </a:solidFill>
                <a:latin typeface="Helvetica" charset="0"/>
                <a:ea typeface="Helvetica" charset="0"/>
                <a:cs typeface="Helvetica" charset="0"/>
              </a:rPr>
              <a:t>Nuclear </a:t>
            </a:r>
            <a:r>
              <a:rPr lang="en-US" sz="2200" b="1" dirty="0">
                <a:solidFill>
                  <a:srgbClr val="001D58"/>
                </a:solidFill>
                <a:latin typeface="Helvetica" charset="0"/>
                <a:ea typeface="Helvetica" charset="0"/>
                <a:cs typeface="Helvetica" charset="0"/>
              </a:rPr>
              <a:t>fuel cycle technology </a:t>
            </a:r>
            <a:r>
              <a:rPr lang="en-US" sz="2200" b="1" dirty="0" smtClean="0">
                <a:solidFill>
                  <a:srgbClr val="001D58"/>
                </a:solidFill>
                <a:latin typeface="Helvetica" charset="0"/>
                <a:ea typeface="Helvetica" charset="0"/>
                <a:cs typeface="Helvetica" charset="0"/>
              </a:rPr>
              <a:t>achievement (1990-2002),</a:t>
            </a:r>
            <a:endParaRPr lang="en-US" sz="2200" b="1" dirty="0">
              <a:solidFill>
                <a:srgbClr val="001D58"/>
              </a:solidFill>
              <a:latin typeface="Helvetica" charset="0"/>
              <a:ea typeface="Helvetica" charset="0"/>
              <a:cs typeface="Helvetica" charset="0"/>
            </a:endParaRPr>
          </a:p>
          <a:p>
            <a:r>
              <a:rPr lang="en-US" sz="2200" b="1" dirty="0" smtClean="0">
                <a:solidFill>
                  <a:srgbClr val="001D58"/>
                </a:solidFill>
                <a:latin typeface="Helvetica" charset="0"/>
                <a:ea typeface="Helvetica" charset="0"/>
                <a:cs typeface="Helvetica" charset="0"/>
              </a:rPr>
              <a:t>Design and construction of Heavy </a:t>
            </a:r>
            <a:r>
              <a:rPr lang="en-US" sz="2200" b="1" dirty="0">
                <a:solidFill>
                  <a:srgbClr val="001D58"/>
                </a:solidFill>
                <a:latin typeface="Helvetica" charset="0"/>
                <a:ea typeface="Helvetica" charset="0"/>
                <a:cs typeface="Helvetica" charset="0"/>
              </a:rPr>
              <a:t>water </a:t>
            </a:r>
            <a:r>
              <a:rPr lang="en-US" sz="2200" b="1" dirty="0" smtClean="0">
                <a:solidFill>
                  <a:srgbClr val="001D58"/>
                </a:solidFill>
                <a:latin typeface="Helvetica" charset="0"/>
                <a:ea typeface="Helvetica" charset="0"/>
                <a:cs typeface="Helvetica" charset="0"/>
              </a:rPr>
              <a:t>production plant,</a:t>
            </a:r>
            <a:endParaRPr lang="en-US" sz="2200" b="1" dirty="0">
              <a:solidFill>
                <a:srgbClr val="001D58"/>
              </a:solidFill>
              <a:latin typeface="Helvetica" charset="0"/>
              <a:ea typeface="Helvetica" charset="0"/>
              <a:cs typeface="Helvetica" charset="0"/>
            </a:endParaRPr>
          </a:p>
          <a:p>
            <a:pPr>
              <a:lnSpc>
                <a:spcPct val="150000"/>
              </a:lnSpc>
            </a:pPr>
            <a:r>
              <a:rPr lang="en-US" sz="2200" b="1" dirty="0">
                <a:solidFill>
                  <a:srgbClr val="001D58"/>
                </a:solidFill>
                <a:latin typeface="Helvetica" charset="0"/>
                <a:ea typeface="Helvetica" charset="0"/>
                <a:cs typeface="Helvetica" charset="0"/>
              </a:rPr>
              <a:t>Designing and construction of </a:t>
            </a:r>
            <a:r>
              <a:rPr lang="en-US" sz="2200" b="1" dirty="0" smtClean="0">
                <a:solidFill>
                  <a:srgbClr val="001D58"/>
                </a:solidFill>
                <a:latin typeface="Helvetica" charset="0"/>
                <a:ea typeface="Helvetica" charset="0"/>
                <a:cs typeface="Helvetica" charset="0"/>
              </a:rPr>
              <a:t>IR-40 (</a:t>
            </a:r>
            <a:r>
              <a:rPr lang="en-US" sz="2200" b="1" dirty="0">
                <a:solidFill>
                  <a:srgbClr val="001D58"/>
                </a:solidFill>
                <a:latin typeface="Helvetica" charset="0"/>
                <a:ea typeface="Helvetica" charset="0"/>
                <a:cs typeface="Helvetica" charset="0"/>
              </a:rPr>
              <a:t>Iranian HWR</a:t>
            </a:r>
            <a:r>
              <a:rPr lang="en-US" sz="2200" b="1" dirty="0" smtClean="0">
                <a:solidFill>
                  <a:srgbClr val="001D58"/>
                </a:solidFill>
                <a:latin typeface="Helvetica" charset="0"/>
                <a:ea typeface="Helvetica" charset="0"/>
                <a:cs typeface="Helvetica" charset="0"/>
              </a:rPr>
              <a:t>),</a:t>
            </a:r>
            <a:endParaRPr lang="en-US" sz="2200" b="1" dirty="0">
              <a:solidFill>
                <a:srgbClr val="001D58"/>
              </a:solidFill>
              <a:latin typeface="Helvetica" charset="0"/>
              <a:ea typeface="Helvetica" charset="0"/>
              <a:cs typeface="Helvetica" charset="0"/>
            </a:endParaRPr>
          </a:p>
          <a:p>
            <a:r>
              <a:rPr lang="en-US" sz="2200" b="1" dirty="0" smtClean="0">
                <a:solidFill>
                  <a:srgbClr val="001D58"/>
                </a:solidFill>
                <a:latin typeface="Helvetica" charset="0"/>
                <a:ea typeface="Helvetica" charset="0"/>
                <a:cs typeface="Helvetica" charset="0"/>
              </a:rPr>
              <a:t>Development of </a:t>
            </a:r>
            <a:r>
              <a:rPr lang="en-US" sz="2200" b="1" dirty="0">
                <a:solidFill>
                  <a:srgbClr val="001D58"/>
                </a:solidFill>
                <a:latin typeface="Helvetica" charset="0"/>
                <a:ea typeface="Helvetica" charset="0"/>
                <a:cs typeface="Helvetica" charset="0"/>
              </a:rPr>
              <a:t>fusion and laser research and </a:t>
            </a:r>
            <a:r>
              <a:rPr lang="en-US" sz="2200" b="1" dirty="0" smtClean="0">
                <a:solidFill>
                  <a:srgbClr val="001D58"/>
                </a:solidFill>
                <a:latin typeface="Helvetica" charset="0"/>
                <a:ea typeface="Helvetica" charset="0"/>
                <a:cs typeface="Helvetica" charset="0"/>
              </a:rPr>
              <a:t>non-power </a:t>
            </a:r>
            <a:r>
              <a:rPr lang="en-US" sz="2200" b="1" dirty="0">
                <a:solidFill>
                  <a:srgbClr val="001D58"/>
                </a:solidFill>
                <a:latin typeface="Helvetica" charset="0"/>
                <a:ea typeface="Helvetica" charset="0"/>
                <a:cs typeface="Helvetica" charset="0"/>
              </a:rPr>
              <a:t>nuclear application in medicine, agriculture and </a:t>
            </a:r>
            <a:r>
              <a:rPr lang="en-US" sz="2200" b="1" dirty="0" smtClean="0">
                <a:solidFill>
                  <a:srgbClr val="001D58"/>
                </a:solidFill>
                <a:latin typeface="Helvetica" charset="0"/>
                <a:ea typeface="Helvetica" charset="0"/>
                <a:cs typeface="Helvetica" charset="0"/>
              </a:rPr>
              <a:t>industry,</a:t>
            </a:r>
            <a:endParaRPr lang="en-US" sz="2200" b="1" dirty="0">
              <a:solidFill>
                <a:srgbClr val="001D58"/>
              </a:solidFill>
              <a:latin typeface="Helvetica" charset="0"/>
              <a:ea typeface="Helvetica" charset="0"/>
              <a:cs typeface="Helvetica" charset="0"/>
            </a:endParaRPr>
          </a:p>
          <a:p>
            <a:pPr fontAlgn="ctr"/>
            <a:r>
              <a:rPr lang="en-US" sz="2200" b="1" dirty="0">
                <a:solidFill>
                  <a:srgbClr val="001D58"/>
                </a:solidFill>
                <a:latin typeface="Helvetica" charset="0"/>
                <a:ea typeface="Helvetica" charset="0"/>
                <a:cs typeface="Helvetica" charset="0"/>
              </a:rPr>
              <a:t>BNPP-1, First grid </a:t>
            </a:r>
            <a:r>
              <a:rPr lang="en-US" sz="2200" b="1" dirty="0" smtClean="0">
                <a:solidFill>
                  <a:srgbClr val="001D58"/>
                </a:solidFill>
                <a:latin typeface="Helvetica" charset="0"/>
                <a:ea typeface="Helvetica" charset="0"/>
                <a:cs typeface="Helvetica" charset="0"/>
              </a:rPr>
              <a:t>connection, Sept</a:t>
            </a:r>
            <a:r>
              <a:rPr lang="en-US" sz="2200" b="1" dirty="0">
                <a:solidFill>
                  <a:srgbClr val="001D58"/>
                </a:solidFill>
                <a:latin typeface="Helvetica" charset="0"/>
                <a:ea typeface="Helvetica" charset="0"/>
                <a:cs typeface="Helvetica" charset="0"/>
              </a:rPr>
              <a:t>. </a:t>
            </a:r>
            <a:r>
              <a:rPr lang="en-US" sz="2200" b="1" dirty="0" smtClean="0">
                <a:solidFill>
                  <a:srgbClr val="001D58"/>
                </a:solidFill>
                <a:latin typeface="Helvetica" charset="0"/>
                <a:ea typeface="Helvetica" charset="0"/>
                <a:cs typeface="Helvetica" charset="0"/>
              </a:rPr>
              <a:t>2011,</a:t>
            </a:r>
            <a:endParaRPr lang="en-US" sz="2200" b="1" dirty="0">
              <a:solidFill>
                <a:srgbClr val="001D58"/>
              </a:solidFill>
              <a:latin typeface="Helvetica" charset="0"/>
              <a:ea typeface="Helvetica" charset="0"/>
              <a:cs typeface="Helvetica" charset="0"/>
            </a:endParaRPr>
          </a:p>
          <a:p>
            <a:pPr fontAlgn="ctr"/>
            <a:r>
              <a:rPr lang="en-US" sz="2200" b="1" dirty="0">
                <a:solidFill>
                  <a:srgbClr val="001D58"/>
                </a:solidFill>
                <a:latin typeface="Helvetica" charset="0"/>
                <a:ea typeface="Helvetica" charset="0"/>
                <a:cs typeface="Helvetica" charset="0"/>
              </a:rPr>
              <a:t>BNPP-1, Reach to 1000 </a:t>
            </a:r>
            <a:r>
              <a:rPr lang="en-US" sz="2200" b="1" dirty="0" err="1" smtClean="0">
                <a:solidFill>
                  <a:srgbClr val="001D58"/>
                </a:solidFill>
                <a:latin typeface="Helvetica" charset="0"/>
                <a:ea typeface="Helvetica" charset="0"/>
                <a:cs typeface="Helvetica" charset="0"/>
              </a:rPr>
              <a:t>Mwe</a:t>
            </a:r>
            <a:r>
              <a:rPr lang="en-US" sz="2200" b="1" dirty="0" smtClean="0">
                <a:solidFill>
                  <a:srgbClr val="001D58"/>
                </a:solidFill>
                <a:latin typeface="Helvetica" charset="0"/>
                <a:ea typeface="Helvetica" charset="0"/>
                <a:cs typeface="Helvetica" charset="0"/>
              </a:rPr>
              <a:t>, Aug 2012,</a:t>
            </a:r>
            <a:endParaRPr lang="en-US" sz="2200" b="1" dirty="0">
              <a:solidFill>
                <a:srgbClr val="001D58"/>
              </a:solidFill>
              <a:latin typeface="Helvetica" charset="0"/>
              <a:ea typeface="Helvetica" charset="0"/>
              <a:cs typeface="Helvetica" charset="0"/>
            </a:endParaRPr>
          </a:p>
          <a:p>
            <a:pPr fontAlgn="ctr"/>
            <a:r>
              <a:rPr lang="en-US" sz="2200" b="1" dirty="0">
                <a:solidFill>
                  <a:srgbClr val="001D58"/>
                </a:solidFill>
                <a:latin typeface="Helvetica" charset="0"/>
                <a:ea typeface="Helvetica" charset="0"/>
                <a:cs typeface="Helvetica" charset="0"/>
              </a:rPr>
              <a:t>BNPP-1, Provisional Acceptance - Iranian </a:t>
            </a:r>
            <a:r>
              <a:rPr lang="en-US" sz="2200" b="1" dirty="0" smtClean="0">
                <a:solidFill>
                  <a:srgbClr val="001D58"/>
                </a:solidFill>
                <a:latin typeface="Helvetica" charset="0"/>
                <a:ea typeface="Helvetica" charset="0"/>
                <a:cs typeface="Helvetica" charset="0"/>
              </a:rPr>
              <a:t>Operator,Sept.2013</a:t>
            </a:r>
            <a:endParaRPr lang="en-US" sz="2200" b="1" dirty="0">
              <a:solidFill>
                <a:srgbClr val="001D58"/>
              </a:solidFill>
              <a:latin typeface="Helvetica" charset="0"/>
              <a:ea typeface="Helvetica" charset="0"/>
              <a:cs typeface="Helvetica" charset="0"/>
            </a:endParaRPr>
          </a:p>
          <a:p>
            <a:pPr marL="342900" indent="-342900" fontAlgn="base">
              <a:spcBef>
                <a:spcPct val="20000"/>
              </a:spcBef>
              <a:spcAft>
                <a:spcPct val="0"/>
              </a:spcAft>
              <a:buClr>
                <a:prstClr val="black"/>
              </a:buClr>
              <a:buSzPct val="120000"/>
              <a:buFont typeface="Arial" pitchFamily="34" charset="0"/>
              <a:buChar char="•"/>
            </a:pPr>
            <a:endParaRPr lang="en-US" sz="2400" dirty="0" smtClean="0"/>
          </a:p>
          <a:p>
            <a:pPr marL="342900" indent="-342900" fontAlgn="base">
              <a:spcBef>
                <a:spcPct val="20000"/>
              </a:spcBef>
              <a:spcAft>
                <a:spcPct val="0"/>
              </a:spcAft>
              <a:buClr>
                <a:prstClr val="black"/>
              </a:buClr>
              <a:buSzPct val="120000"/>
              <a:buFont typeface="Arial" pitchFamily="34" charset="0"/>
              <a:buChar char="•"/>
            </a:pPr>
            <a:endParaRPr lang="fa-IR" sz="2400" dirty="0"/>
          </a:p>
          <a:p>
            <a:pPr marL="342900" lvl="0" indent="-342900" fontAlgn="base">
              <a:spcBef>
                <a:spcPct val="20000"/>
              </a:spcBef>
              <a:spcAft>
                <a:spcPct val="0"/>
              </a:spcAft>
              <a:buClr>
                <a:prstClr val="black"/>
              </a:buClr>
              <a:buSzPct val="120000"/>
              <a:buFont typeface="Arial" pitchFamily="34" charset="0"/>
              <a:buChar char="•"/>
            </a:pPr>
            <a:endParaRPr lang="en-US" sz="2400" b="1" dirty="0">
              <a:solidFill>
                <a:prstClr val="black"/>
              </a:solidFill>
              <a:latin typeface="Calibri"/>
              <a:cs typeface="Arial" pitchFamily="34" charset="0"/>
            </a:endParaRPr>
          </a:p>
          <a:p>
            <a:endParaRPr lang="fa-IR" dirty="0"/>
          </a:p>
        </p:txBody>
      </p:sp>
      <p:sp>
        <p:nvSpPr>
          <p:cNvPr id="4" name="Rounded Rectangle 3"/>
          <p:cNvSpPr/>
          <p:nvPr/>
        </p:nvSpPr>
        <p:spPr>
          <a:xfrm>
            <a:off x="674687" y="404664"/>
            <a:ext cx="4400545" cy="564792"/>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en-US" sz="2400" b="1" dirty="0">
                <a:latin typeface="Times New Roman" pitchFamily="18" charset="0"/>
                <a:cs typeface="Times New Roman" pitchFamily="18" charset="0"/>
              </a:rPr>
              <a:t>After </a:t>
            </a:r>
            <a:r>
              <a:rPr lang="en-US" sz="2400" b="1" dirty="0" smtClean="0">
                <a:latin typeface="Times New Roman" pitchFamily="18" charset="0"/>
                <a:cs typeface="Times New Roman" pitchFamily="18" charset="0"/>
              </a:rPr>
              <a:t>Islamic revolution in 1979</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685249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80120"/>
          </a:xfrm>
        </p:spPr>
        <p:txBody>
          <a:bodyPr>
            <a:normAutofit/>
          </a:bodyPr>
          <a:lstStyle/>
          <a:p>
            <a:pPr algn="ctr">
              <a:defRPr/>
            </a:pPr>
            <a:r>
              <a:rPr lang="en-US" sz="3200" dirty="0">
                <a:solidFill>
                  <a:srgbClr val="552579"/>
                </a:solidFill>
                <a:latin typeface="Albertus Extra Bold" pitchFamily="34" charset="0"/>
              </a:rPr>
              <a:t>History of the first unit of </a:t>
            </a:r>
            <a:r>
              <a:rPr lang="en-US" sz="3200" dirty="0" err="1">
                <a:solidFill>
                  <a:srgbClr val="552579"/>
                </a:solidFill>
                <a:latin typeface="Albertus Extra Bold" pitchFamily="34" charset="0"/>
              </a:rPr>
              <a:t>Bushehr</a:t>
            </a:r>
            <a:r>
              <a:rPr lang="en-US" sz="3200" dirty="0">
                <a:solidFill>
                  <a:srgbClr val="552579"/>
                </a:solidFill>
                <a:latin typeface="Albertus Extra Bold" pitchFamily="34" charset="0"/>
              </a:rPr>
              <a:t> Nuclear Power Plant(BNPP1)</a:t>
            </a:r>
          </a:p>
        </p:txBody>
      </p:sp>
      <p:sp>
        <p:nvSpPr>
          <p:cNvPr id="3" name="Content Placeholder 2"/>
          <p:cNvSpPr>
            <a:spLocks noGrp="1"/>
          </p:cNvSpPr>
          <p:nvPr>
            <p:ph idx="1"/>
          </p:nvPr>
        </p:nvSpPr>
        <p:spPr>
          <a:xfrm>
            <a:off x="457200" y="2996952"/>
            <a:ext cx="8229600" cy="3312368"/>
          </a:xfrm>
        </p:spPr>
        <p:txBody>
          <a:bodyPr>
            <a:noAutofit/>
          </a:bodyPr>
          <a:lstStyle/>
          <a:p>
            <a:pPr marL="109728" lvl="1" indent="0">
              <a:spcBef>
                <a:spcPts val="400"/>
              </a:spcBef>
              <a:buSzPct val="68000"/>
              <a:buNone/>
            </a:pPr>
            <a:r>
              <a:rPr lang="en-US" sz="2200" b="1" u="sng" dirty="0" smtClean="0">
                <a:solidFill>
                  <a:srgbClr val="FF0000"/>
                </a:solidFill>
              </a:rPr>
              <a:t>Bushehr 1</a:t>
            </a:r>
          </a:p>
          <a:p>
            <a:pPr marL="365760" lvl="1" indent="-256032">
              <a:spcBef>
                <a:spcPts val="400"/>
              </a:spcBef>
              <a:buSzPct val="68000"/>
              <a:buFont typeface="Wingdings 3"/>
              <a:buChar char=""/>
            </a:pPr>
            <a:r>
              <a:rPr lang="en-US" sz="2200" b="1" dirty="0" smtClean="0">
                <a:solidFill>
                  <a:srgbClr val="001D58"/>
                </a:solidFill>
                <a:latin typeface="Helvetica" charset="0"/>
                <a:ea typeface="Helvetica" charset="0"/>
                <a:cs typeface="Helvetica" charset="0"/>
              </a:rPr>
              <a:t>In </a:t>
            </a:r>
            <a:r>
              <a:rPr lang="en-US" sz="2200" b="1" dirty="0">
                <a:solidFill>
                  <a:srgbClr val="001D58"/>
                </a:solidFill>
                <a:latin typeface="Helvetica" charset="0"/>
                <a:ea typeface="Helvetica" charset="0"/>
                <a:cs typeface="Helvetica" charset="0"/>
              </a:rPr>
              <a:t>1957 a civil nuclear program was established under the US Atoms for Peace programme</a:t>
            </a:r>
            <a:r>
              <a:rPr lang="en-US" sz="2200" b="1" dirty="0" smtClean="0">
                <a:solidFill>
                  <a:srgbClr val="001D58"/>
                </a:solidFill>
                <a:latin typeface="Helvetica" charset="0"/>
                <a:ea typeface="Helvetica" charset="0"/>
                <a:cs typeface="Helvetica" charset="0"/>
              </a:rPr>
              <a:t>.</a:t>
            </a:r>
          </a:p>
          <a:p>
            <a:pPr marL="365760" lvl="1" indent="-256032">
              <a:spcBef>
                <a:spcPts val="400"/>
              </a:spcBef>
              <a:buSzPct val="68000"/>
              <a:buFont typeface="Wingdings 3"/>
              <a:buChar char=""/>
            </a:pPr>
            <a:endParaRPr lang="en-US" sz="2200" b="1" dirty="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200" b="1" dirty="0">
                <a:solidFill>
                  <a:srgbClr val="001D58"/>
                </a:solidFill>
                <a:latin typeface="Helvetica" charset="0"/>
                <a:ea typeface="Helvetica" charset="0"/>
                <a:cs typeface="Helvetica" charset="0"/>
              </a:rPr>
              <a:t>In 1974 a target of 23,000 MWe of nuclear capacity to free up oil and gas for </a:t>
            </a:r>
            <a:r>
              <a:rPr lang="en-US" sz="2200" b="1" dirty="0" smtClean="0">
                <a:solidFill>
                  <a:srgbClr val="001D58"/>
                </a:solidFill>
                <a:latin typeface="Helvetica" charset="0"/>
                <a:ea typeface="Helvetica" charset="0"/>
                <a:cs typeface="Helvetica" charset="0"/>
              </a:rPr>
              <a:t>export. Preliminary </a:t>
            </a:r>
            <a:r>
              <a:rPr lang="en-US" sz="2200" b="1" dirty="0">
                <a:solidFill>
                  <a:srgbClr val="001D58"/>
                </a:solidFill>
                <a:latin typeface="Helvetica" charset="0"/>
                <a:ea typeface="Helvetica" charset="0"/>
                <a:cs typeface="Helvetica" charset="0"/>
              </a:rPr>
              <a:t>agreements with Siemens KWU and Framatome for four nuclear power plants were signed</a:t>
            </a:r>
            <a:r>
              <a:rPr lang="en-US" sz="2200" b="1" dirty="0" smtClean="0">
                <a:solidFill>
                  <a:srgbClr val="001D58"/>
                </a:solidFill>
                <a:latin typeface="Helvetica" charset="0"/>
                <a:ea typeface="Helvetica" charset="0"/>
                <a:cs typeface="Helvetica"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1148616649"/>
              </p:ext>
            </p:extLst>
          </p:nvPr>
        </p:nvGraphicFramePr>
        <p:xfrm>
          <a:off x="467544" y="1484784"/>
          <a:ext cx="8136905" cy="1213677"/>
        </p:xfrm>
        <a:graphic>
          <a:graphicData uri="http://schemas.openxmlformats.org/drawingml/2006/table">
            <a:tbl>
              <a:tblPr firstRow="1" bandRow="1">
                <a:tableStyleId>{793D81CF-94F2-401A-BA57-92F5A7B2D0C5}</a:tableStyleId>
              </a:tblPr>
              <a:tblGrid>
                <a:gridCol w="1331855"/>
                <a:gridCol w="1922907"/>
                <a:gridCol w="1627381"/>
                <a:gridCol w="1627381"/>
                <a:gridCol w="1627381"/>
              </a:tblGrid>
              <a:tr h="553277">
                <a:tc>
                  <a:txBody>
                    <a:bodyPr/>
                    <a:lstStyle/>
                    <a:p>
                      <a:pPr algn="ctr"/>
                      <a:endParaRPr lang="en-US" sz="1400" dirty="0"/>
                    </a:p>
                  </a:txBody>
                  <a:tcPr/>
                </a:tc>
                <a:tc>
                  <a:txBody>
                    <a:bodyPr/>
                    <a:lstStyle/>
                    <a:p>
                      <a:pPr algn="ctr"/>
                      <a:r>
                        <a:rPr kumimoji="0" lang="en-US" sz="1400" b="1" kern="1200" dirty="0" smtClean="0">
                          <a:solidFill>
                            <a:schemeClr val="lt1"/>
                          </a:solidFill>
                          <a:effectLst/>
                          <a:latin typeface="+mn-lt"/>
                          <a:ea typeface="+mn-ea"/>
                          <a:cs typeface="+mn-cs"/>
                        </a:rPr>
                        <a:t>Type</a:t>
                      </a:r>
                      <a:endParaRPr lang="en-US" sz="1400" dirty="0"/>
                    </a:p>
                  </a:txBody>
                  <a:tcPr/>
                </a:tc>
                <a:tc>
                  <a:txBody>
                    <a:bodyPr/>
                    <a:lstStyle/>
                    <a:p>
                      <a:pPr algn="ctr"/>
                      <a:r>
                        <a:rPr kumimoji="0" lang="en-US" sz="1400" b="1" kern="1200" dirty="0" smtClean="0">
                          <a:solidFill>
                            <a:schemeClr val="lt1"/>
                          </a:solidFill>
                          <a:effectLst/>
                          <a:latin typeface="+mn-lt"/>
                          <a:ea typeface="+mn-ea"/>
                          <a:cs typeface="+mn-cs"/>
                        </a:rPr>
                        <a:t>MWe gross, net </a:t>
                      </a:r>
                      <a:endParaRPr lang="en-US" sz="1400" dirty="0"/>
                    </a:p>
                  </a:txBody>
                  <a:tcPr/>
                </a:tc>
                <a:tc>
                  <a:txBody>
                    <a:bodyPr/>
                    <a:lstStyle/>
                    <a:p>
                      <a:pPr algn="ctr"/>
                      <a:r>
                        <a:rPr kumimoji="0" lang="en-US" sz="1400" b="1" kern="1200" dirty="0" smtClean="0">
                          <a:solidFill>
                            <a:schemeClr val="lt1"/>
                          </a:solidFill>
                          <a:effectLst/>
                          <a:latin typeface="+mn-lt"/>
                          <a:ea typeface="+mn-ea"/>
                          <a:cs typeface="+mn-cs"/>
                        </a:rPr>
                        <a:t>Construction start </a:t>
                      </a:r>
                      <a:endParaRPr lang="en-US" sz="1400" dirty="0"/>
                    </a:p>
                  </a:txBody>
                  <a:tcPr/>
                </a:tc>
                <a:tc>
                  <a:txBody>
                    <a:bodyPr/>
                    <a:lstStyle/>
                    <a:p>
                      <a:pPr algn="ctr"/>
                      <a:r>
                        <a:rPr kumimoji="0" lang="en-US" sz="1400" b="1" kern="1200" dirty="0" smtClean="0">
                          <a:solidFill>
                            <a:schemeClr val="lt1"/>
                          </a:solidFill>
                          <a:effectLst/>
                          <a:latin typeface="+mn-lt"/>
                          <a:ea typeface="+mn-ea"/>
                          <a:cs typeface="+mn-cs"/>
                        </a:rPr>
                        <a:t>Commercial operation</a:t>
                      </a:r>
                      <a:endParaRPr lang="en-US" sz="1400" dirty="0"/>
                    </a:p>
                  </a:txBody>
                  <a:tcPr/>
                </a:tc>
              </a:tr>
              <a:tr h="286061">
                <a:tc>
                  <a:txBody>
                    <a:bodyPr/>
                    <a:lstStyle/>
                    <a:p>
                      <a:pPr marL="22860" algn="ctr">
                        <a:lnSpc>
                          <a:spcPts val="1235"/>
                        </a:lnSpc>
                        <a:spcAft>
                          <a:spcPts val="0"/>
                        </a:spcAft>
                      </a:pPr>
                      <a:endParaRPr lang="en-US" sz="1400" spc="-10" dirty="0" smtClean="0">
                        <a:solidFill>
                          <a:schemeClr val="tx1"/>
                        </a:solidFill>
                        <a:effectLst/>
                        <a:latin typeface="Times New Roman"/>
                        <a:ea typeface="Times New Roman"/>
                        <a:cs typeface="Arial"/>
                      </a:endParaRPr>
                    </a:p>
                    <a:p>
                      <a:pPr marL="22860" algn="ctr">
                        <a:lnSpc>
                          <a:spcPts val="1235"/>
                        </a:lnSpc>
                        <a:spcAft>
                          <a:spcPts val="0"/>
                        </a:spcAft>
                      </a:pPr>
                      <a:r>
                        <a:rPr kumimoji="0" lang="en-US" sz="1400" b="1" kern="1200" dirty="0" smtClean="0">
                          <a:solidFill>
                            <a:srgbClr val="001D58"/>
                          </a:solidFill>
                          <a:latin typeface="Helvetica" charset="0"/>
                          <a:ea typeface="Helvetica" charset="0"/>
                          <a:cs typeface="Helvetica" charset="0"/>
                        </a:rPr>
                        <a:t>Bushehr 1</a:t>
                      </a:r>
                      <a:endParaRPr kumimoji="0" lang="en-US" sz="1400" b="1" kern="1200" dirty="0">
                        <a:solidFill>
                          <a:srgbClr val="001D58"/>
                        </a:solidFill>
                        <a:latin typeface="Helvetica" charset="0"/>
                        <a:ea typeface="Helvetica" charset="0"/>
                        <a:cs typeface="Helvetica" charset="0"/>
                      </a:endParaRPr>
                    </a:p>
                  </a:txBody>
                  <a:tcPr marL="0" marR="0" marT="0" marB="0"/>
                </a:tc>
                <a:tc>
                  <a:txBody>
                    <a:bodyPr/>
                    <a:lstStyle/>
                    <a:p>
                      <a:pPr algn="ctr"/>
                      <a:r>
                        <a:rPr kumimoji="0" lang="en-US" sz="1400" b="1" kern="1200" dirty="0" smtClean="0">
                          <a:solidFill>
                            <a:srgbClr val="001D58"/>
                          </a:solidFill>
                          <a:latin typeface="Helvetica" charset="0"/>
                          <a:ea typeface="Helvetica" charset="0"/>
                          <a:cs typeface="Helvetica" charset="0"/>
                        </a:rPr>
                        <a:t>VVER-1000/446</a:t>
                      </a:r>
                      <a:endParaRPr kumimoji="0" lang="en-US" sz="1400" b="1" kern="1200" dirty="0">
                        <a:solidFill>
                          <a:srgbClr val="001D58"/>
                        </a:solidFill>
                        <a:latin typeface="Helvetica" charset="0"/>
                        <a:ea typeface="Helvetica" charset="0"/>
                        <a:cs typeface="Helvetica" charset="0"/>
                      </a:endParaRPr>
                    </a:p>
                  </a:txBody>
                  <a:tcPr/>
                </a:tc>
                <a:tc>
                  <a:txBody>
                    <a:bodyPr/>
                    <a:lstStyle/>
                    <a:p>
                      <a:pPr algn="ctr"/>
                      <a:r>
                        <a:rPr kumimoji="0" lang="en-US" sz="1400" b="1" kern="1200" dirty="0" smtClean="0">
                          <a:solidFill>
                            <a:srgbClr val="001D58"/>
                          </a:solidFill>
                          <a:latin typeface="Helvetica" charset="0"/>
                          <a:ea typeface="Helvetica" charset="0"/>
                          <a:cs typeface="Helvetica" charset="0"/>
                        </a:rPr>
                        <a:t>1000,915</a:t>
                      </a:r>
                      <a:endParaRPr kumimoji="0" lang="en-US" sz="1400" b="1" kern="1200" dirty="0">
                        <a:solidFill>
                          <a:srgbClr val="001D58"/>
                        </a:solidFill>
                        <a:latin typeface="Helvetica" charset="0"/>
                        <a:ea typeface="Helvetica" charset="0"/>
                        <a:cs typeface="Helvetica" charset="0"/>
                      </a:endParaRPr>
                    </a:p>
                  </a:txBody>
                  <a:tcPr/>
                </a:tc>
                <a:tc>
                  <a:txBody>
                    <a:bodyPr/>
                    <a:lstStyle/>
                    <a:p>
                      <a:pPr algn="ctr"/>
                      <a:r>
                        <a:rPr kumimoji="0" lang="en-US" sz="1400" b="1" kern="1200" dirty="0" smtClean="0">
                          <a:solidFill>
                            <a:srgbClr val="001D58"/>
                          </a:solidFill>
                          <a:latin typeface="Helvetica" charset="0"/>
                          <a:ea typeface="Helvetica" charset="0"/>
                          <a:cs typeface="Helvetica" charset="0"/>
                        </a:rPr>
                        <a:t>1975, 1994</a:t>
                      </a:r>
                      <a:endParaRPr kumimoji="0" lang="en-US" sz="1400" b="1" kern="1200" dirty="0">
                        <a:solidFill>
                          <a:srgbClr val="001D58"/>
                        </a:solidFill>
                        <a:latin typeface="Helvetica" charset="0"/>
                        <a:ea typeface="Helvetica" charset="0"/>
                        <a:cs typeface="Helvetica"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rgbClr val="001D58"/>
                          </a:solidFill>
                          <a:latin typeface="Helvetica" charset="0"/>
                          <a:ea typeface="Helvetica" charset="0"/>
                          <a:cs typeface="Helvetica" charset="0"/>
                        </a:rPr>
                        <a:t>Sept 2013</a:t>
                      </a:r>
                      <a:endParaRPr kumimoji="0" lang="en-US" sz="1400" b="1" kern="1200" dirty="0">
                        <a:solidFill>
                          <a:srgbClr val="001D58"/>
                        </a:solidFill>
                        <a:latin typeface="Helvetica" charset="0"/>
                        <a:ea typeface="Helvetica" charset="0"/>
                        <a:cs typeface="Helvetica" charset="0"/>
                      </a:endParaRPr>
                    </a:p>
                  </a:txBody>
                  <a:tcPr/>
                </a:tc>
              </a:tr>
              <a:tr h="331185">
                <a:tc>
                  <a:txBody>
                    <a:bodyPr/>
                    <a:lstStyle/>
                    <a:p>
                      <a:pPr marL="22860" algn="ctr">
                        <a:lnSpc>
                          <a:spcPts val="1360"/>
                        </a:lnSpc>
                        <a:spcAft>
                          <a:spcPts val="0"/>
                        </a:spcAft>
                      </a:pPr>
                      <a:endParaRPr kumimoji="0" lang="en-US" sz="1400" b="1" kern="1200" dirty="0" smtClean="0">
                        <a:solidFill>
                          <a:srgbClr val="001D58"/>
                        </a:solidFill>
                        <a:latin typeface="Helvetica" charset="0"/>
                        <a:ea typeface="Helvetica" charset="0"/>
                        <a:cs typeface="Helvetica" charset="0"/>
                      </a:endParaRPr>
                    </a:p>
                    <a:p>
                      <a:pPr marL="22860" algn="ctr">
                        <a:lnSpc>
                          <a:spcPts val="1360"/>
                        </a:lnSpc>
                        <a:spcAft>
                          <a:spcPts val="0"/>
                        </a:spcAft>
                      </a:pPr>
                      <a:r>
                        <a:rPr kumimoji="0" lang="en-US" sz="1400" b="1" kern="1200" dirty="0" smtClean="0">
                          <a:solidFill>
                            <a:srgbClr val="001D58"/>
                          </a:solidFill>
                          <a:latin typeface="Helvetica" charset="0"/>
                          <a:ea typeface="Helvetica" charset="0"/>
                          <a:cs typeface="Helvetica" charset="0"/>
                        </a:rPr>
                        <a:t>Total (1)</a:t>
                      </a:r>
                      <a:endParaRPr kumimoji="0" lang="en-US" sz="1400" b="1" kern="1200" dirty="0">
                        <a:solidFill>
                          <a:srgbClr val="001D58"/>
                        </a:solidFill>
                        <a:latin typeface="Helvetica" charset="0"/>
                        <a:ea typeface="Helvetica" charset="0"/>
                        <a:cs typeface="Helvetica" charset="0"/>
                      </a:endParaRPr>
                    </a:p>
                  </a:txBody>
                  <a:tcPr marL="0" marR="0" marT="0" marB="0"/>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rgbClr val="001D58"/>
                          </a:solidFill>
                          <a:latin typeface="Helvetica" charset="0"/>
                          <a:ea typeface="Helvetica" charset="0"/>
                          <a:cs typeface="Helvetica" charset="0"/>
                        </a:rPr>
                        <a:t>                                     915 MWe net</a:t>
                      </a:r>
                    </a:p>
                  </a:txBody>
                  <a:tcPr/>
                </a:tc>
                <a:tc hMerge="1">
                  <a:txBody>
                    <a:bodyPr/>
                    <a:lstStyle/>
                    <a:p>
                      <a:pPr algn="ctr"/>
                      <a:endParaRPr kumimoji="0" lang="en-US" sz="2000" b="1" kern="1200" dirty="0">
                        <a:solidFill>
                          <a:srgbClr val="001D58"/>
                        </a:solidFill>
                        <a:latin typeface="Helvetica" charset="0"/>
                        <a:ea typeface="Helvetica" charset="0"/>
                        <a:cs typeface="Helvetica" charset="0"/>
                      </a:endParaRPr>
                    </a:p>
                  </a:txBody>
                  <a:tcPr/>
                </a:tc>
                <a:tc>
                  <a:txBody>
                    <a:bodyPr/>
                    <a:lstStyle/>
                    <a:p>
                      <a:pPr algn="ctr"/>
                      <a:endParaRPr kumimoji="0" lang="en-US" sz="1400" b="1" kern="1200" dirty="0">
                        <a:solidFill>
                          <a:srgbClr val="001D58"/>
                        </a:solidFill>
                        <a:latin typeface="Helvetica" charset="0"/>
                        <a:ea typeface="Helvetica" charset="0"/>
                        <a:cs typeface="Helvetica" charset="0"/>
                      </a:endParaRPr>
                    </a:p>
                  </a:txBody>
                  <a:tcPr/>
                </a:tc>
                <a:tc>
                  <a:txBody>
                    <a:bodyPr/>
                    <a:lstStyle/>
                    <a:p>
                      <a:pPr algn="ctr"/>
                      <a:endParaRPr kumimoji="0" lang="en-US" sz="1400" b="1" kern="1200" dirty="0">
                        <a:solidFill>
                          <a:srgbClr val="001D58"/>
                        </a:solidFill>
                        <a:latin typeface="Helvetica" charset="0"/>
                        <a:ea typeface="Helvetica" charset="0"/>
                        <a:cs typeface="Helvetica" charset="0"/>
                      </a:endParaRPr>
                    </a:p>
                  </a:txBody>
                  <a:tcPr/>
                </a:tc>
              </a:tr>
            </a:tbl>
          </a:graphicData>
        </a:graphic>
      </p:graphicFrame>
    </p:spTree>
    <p:extLst>
      <p:ext uri="{BB962C8B-B14F-4D97-AF65-F5344CB8AC3E}">
        <p14:creationId xmlns:p14="http://schemas.microsoft.com/office/powerpoint/2010/main" val="2700870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96944" cy="1080120"/>
          </a:xfrm>
        </p:spPr>
        <p:txBody>
          <a:bodyPr>
            <a:noAutofit/>
          </a:bodyPr>
          <a:lstStyle/>
          <a:p>
            <a:pPr algn="ctr">
              <a:defRPr/>
            </a:pPr>
            <a:r>
              <a:rPr lang="en-US" sz="2800" dirty="0" smtClean="0">
                <a:solidFill>
                  <a:srgbClr val="552579"/>
                </a:solidFill>
                <a:latin typeface="Albertus Extra Bold" pitchFamily="34" charset="0"/>
              </a:rPr>
              <a:t>History of the </a:t>
            </a:r>
            <a:r>
              <a:rPr lang="en-US" sz="2800" dirty="0">
                <a:solidFill>
                  <a:srgbClr val="552579"/>
                </a:solidFill>
                <a:latin typeface="Albertus Extra Bold" pitchFamily="34" charset="0"/>
              </a:rPr>
              <a:t>first unit of </a:t>
            </a:r>
            <a:r>
              <a:rPr lang="en-US" sz="2800" dirty="0" err="1">
                <a:solidFill>
                  <a:srgbClr val="552579"/>
                </a:solidFill>
                <a:latin typeface="Albertus Extra Bold" pitchFamily="34" charset="0"/>
              </a:rPr>
              <a:t>Bushehr</a:t>
            </a:r>
            <a:r>
              <a:rPr lang="en-US" sz="2800" dirty="0">
                <a:solidFill>
                  <a:srgbClr val="552579"/>
                </a:solidFill>
                <a:latin typeface="Albertus Extra Bold" pitchFamily="34" charset="0"/>
              </a:rPr>
              <a:t> Nuclear Power Plant(BNPP1)</a:t>
            </a:r>
            <a:endParaRPr lang="en-US" sz="2400" i="1" dirty="0">
              <a:solidFill>
                <a:srgbClr val="552579"/>
              </a:solidFill>
              <a:latin typeface="Albertus Extra Bold" pitchFamily="34" charset="0"/>
            </a:endParaRPr>
          </a:p>
        </p:txBody>
      </p:sp>
      <p:sp>
        <p:nvSpPr>
          <p:cNvPr id="3" name="Content Placeholder 2"/>
          <p:cNvSpPr>
            <a:spLocks noGrp="1"/>
          </p:cNvSpPr>
          <p:nvPr>
            <p:ph idx="1"/>
          </p:nvPr>
        </p:nvSpPr>
        <p:spPr>
          <a:xfrm>
            <a:off x="457200" y="1700808"/>
            <a:ext cx="8229600" cy="4306483"/>
          </a:xfrm>
        </p:spPr>
        <p:txBody>
          <a:bodyPr>
            <a:noAutofit/>
          </a:bodyPr>
          <a:lstStyle/>
          <a:p>
            <a:pPr marL="365760" lvl="1" indent="-256032">
              <a:spcBef>
                <a:spcPts val="400"/>
              </a:spcBef>
              <a:buSzPct val="68000"/>
              <a:buFont typeface="Wingdings 3"/>
              <a:buChar char=""/>
            </a:pPr>
            <a:r>
              <a:rPr lang="en-US" sz="2400" b="1" dirty="0" smtClean="0">
                <a:solidFill>
                  <a:srgbClr val="001D58"/>
                </a:solidFill>
                <a:latin typeface="Helvetica" charset="0"/>
                <a:ea typeface="Helvetica" charset="0"/>
                <a:cs typeface="Helvetica" charset="0"/>
              </a:rPr>
              <a:t>Construction </a:t>
            </a:r>
            <a:r>
              <a:rPr lang="en-US" sz="2400" b="1" dirty="0">
                <a:solidFill>
                  <a:srgbClr val="001D58"/>
                </a:solidFill>
                <a:latin typeface="Helvetica" charset="0"/>
                <a:ea typeface="Helvetica" charset="0"/>
                <a:cs typeface="Helvetica" charset="0"/>
              </a:rPr>
              <a:t>of two 1,293 MWe (gross) PWR units was started 18 km south of Bushehr in Bushehr province on the Persian Gulf by Siemens KWU, based on the Biblis B reactor in </a:t>
            </a:r>
            <a:r>
              <a:rPr lang="en-US" sz="2400" b="1" dirty="0" smtClean="0">
                <a:solidFill>
                  <a:srgbClr val="001D58"/>
                </a:solidFill>
                <a:latin typeface="Helvetica" charset="0"/>
                <a:ea typeface="Helvetica" charset="0"/>
                <a:cs typeface="Helvetica" charset="0"/>
              </a:rPr>
              <a:t>Germany in 1975.</a:t>
            </a:r>
          </a:p>
          <a:p>
            <a:pPr marL="365760" lvl="1" indent="-256032">
              <a:spcBef>
                <a:spcPts val="400"/>
              </a:spcBef>
              <a:buSzPct val="68000"/>
              <a:buFont typeface="Wingdings 3"/>
              <a:buChar char=""/>
            </a:pPr>
            <a:endParaRPr lang="en-US" sz="2400" b="1" dirty="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400" b="1" dirty="0" smtClean="0">
                <a:solidFill>
                  <a:srgbClr val="001D58"/>
                </a:solidFill>
                <a:latin typeface="Helvetica" charset="0"/>
                <a:ea typeface="Helvetica" charset="0"/>
                <a:cs typeface="Helvetica" charset="0"/>
              </a:rPr>
              <a:t>After </a:t>
            </a:r>
            <a:r>
              <a:rPr lang="en-US" sz="2400" b="1" dirty="0">
                <a:solidFill>
                  <a:srgbClr val="001D58"/>
                </a:solidFill>
                <a:latin typeface="Helvetica" charset="0"/>
                <a:ea typeface="Helvetica" charset="0"/>
                <a:cs typeface="Helvetica" charset="0"/>
              </a:rPr>
              <a:t>the Islamic revolution, work was abandoned early in 1979 with unit 1 substantially complete and unit two about half complete. The plant was damaged by Iraqi air strikes in 1984-88</a:t>
            </a:r>
            <a:r>
              <a:rPr lang="en-US" sz="2400" b="1" dirty="0" smtClean="0">
                <a:solidFill>
                  <a:srgbClr val="001D58"/>
                </a:solidFill>
                <a:latin typeface="Helvetica" charset="0"/>
                <a:ea typeface="Helvetica" charset="0"/>
                <a:cs typeface="Helvetica" charset="0"/>
              </a:rPr>
              <a:t>.</a:t>
            </a:r>
            <a:endParaRPr lang="en-US" sz="24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31760696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96944" cy="1080120"/>
          </a:xfrm>
        </p:spPr>
        <p:txBody>
          <a:bodyPr>
            <a:normAutofit/>
          </a:bodyPr>
          <a:lstStyle/>
          <a:p>
            <a:pPr algn="ctr">
              <a:defRPr/>
            </a:pPr>
            <a:r>
              <a:rPr lang="en-US" sz="2800" dirty="0">
                <a:solidFill>
                  <a:srgbClr val="552579"/>
                </a:solidFill>
                <a:latin typeface="Albertus Extra Bold" pitchFamily="34" charset="0"/>
              </a:rPr>
              <a:t>History of </a:t>
            </a:r>
            <a:r>
              <a:rPr lang="en-US" sz="2800" dirty="0" smtClean="0">
                <a:solidFill>
                  <a:srgbClr val="552579"/>
                </a:solidFill>
                <a:latin typeface="Albertus Extra Bold" pitchFamily="34" charset="0"/>
              </a:rPr>
              <a:t>the first unit of </a:t>
            </a:r>
            <a:r>
              <a:rPr lang="en-US" sz="2800" dirty="0" err="1" smtClean="0">
                <a:solidFill>
                  <a:srgbClr val="552579"/>
                </a:solidFill>
                <a:latin typeface="Albertus Extra Bold" pitchFamily="34" charset="0"/>
              </a:rPr>
              <a:t>Bushehr</a:t>
            </a:r>
            <a:r>
              <a:rPr lang="en-US" sz="2800" dirty="0" smtClean="0">
                <a:solidFill>
                  <a:srgbClr val="552579"/>
                </a:solidFill>
                <a:latin typeface="Albertus Extra Bold" pitchFamily="34" charset="0"/>
              </a:rPr>
              <a:t> Nuclear Power Plant(BNPP1)</a:t>
            </a:r>
            <a:endParaRPr lang="en-US" sz="2800" dirty="0">
              <a:solidFill>
                <a:srgbClr val="552579"/>
              </a:solidFill>
              <a:latin typeface="Albertus Extra Bold" pitchFamily="34" charset="0"/>
            </a:endParaRPr>
          </a:p>
        </p:txBody>
      </p:sp>
      <p:sp>
        <p:nvSpPr>
          <p:cNvPr id="3" name="Content Placeholder 2"/>
          <p:cNvSpPr>
            <a:spLocks noGrp="1"/>
          </p:cNvSpPr>
          <p:nvPr>
            <p:ph idx="1"/>
          </p:nvPr>
        </p:nvSpPr>
        <p:spPr>
          <a:xfrm>
            <a:off x="539552" y="1268760"/>
            <a:ext cx="8229600" cy="4680520"/>
          </a:xfrm>
        </p:spPr>
        <p:txBody>
          <a:bodyPr>
            <a:noAutofit/>
          </a:bodyPr>
          <a:lstStyle/>
          <a:p>
            <a:pPr marL="365760" lvl="1" indent="-256032">
              <a:spcBef>
                <a:spcPts val="400"/>
              </a:spcBef>
              <a:buSzPct val="68000"/>
              <a:buFont typeface="Wingdings 3"/>
              <a:buChar char=""/>
            </a:pPr>
            <a:r>
              <a:rPr lang="en-US" sz="2400" b="1" dirty="0" smtClean="0">
                <a:solidFill>
                  <a:srgbClr val="001D58"/>
                </a:solidFill>
                <a:latin typeface="Helvetica" charset="0"/>
                <a:ea typeface="Helvetica" charset="0"/>
                <a:cs typeface="Helvetica" charset="0"/>
              </a:rPr>
              <a:t>In </a:t>
            </a:r>
            <a:r>
              <a:rPr lang="en-US" sz="2400" b="1" dirty="0">
                <a:solidFill>
                  <a:srgbClr val="001D58"/>
                </a:solidFill>
                <a:latin typeface="Helvetica" charset="0"/>
                <a:ea typeface="Helvetica" charset="0"/>
                <a:cs typeface="Helvetica" charset="0"/>
              </a:rPr>
              <a:t>1992, the governments of the Islamic Republic of Iran and the Russian Federation signed a bilateral agreement on the completion of unit one of BNPP</a:t>
            </a:r>
            <a:r>
              <a:rPr lang="en-US" sz="2400" b="1" dirty="0" smtClean="0">
                <a:solidFill>
                  <a:srgbClr val="001D58"/>
                </a:solidFill>
                <a:latin typeface="Helvetica" charset="0"/>
                <a:ea typeface="Helvetica" charset="0"/>
                <a:cs typeface="Helvetica" charset="0"/>
              </a:rPr>
              <a:t>.</a:t>
            </a:r>
          </a:p>
          <a:p>
            <a:pPr marL="365760" lvl="1" indent="-256032">
              <a:spcBef>
                <a:spcPts val="400"/>
              </a:spcBef>
              <a:buSzPct val="68000"/>
              <a:buFont typeface="Wingdings 3"/>
              <a:buChar char=""/>
            </a:pPr>
            <a:endParaRPr lang="en-US" sz="2400" b="1" dirty="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400" b="1" dirty="0">
                <a:solidFill>
                  <a:srgbClr val="001D58"/>
                </a:solidFill>
                <a:latin typeface="Helvetica" charset="0"/>
                <a:ea typeface="Helvetica" charset="0"/>
                <a:cs typeface="Helvetica" charset="0"/>
              </a:rPr>
              <a:t>A 1000 (MW) VVER type nuclear power reactor is operating in Iran, after many years construction, and a second is planned</a:t>
            </a:r>
            <a:r>
              <a:rPr lang="en-US" sz="2400" b="1" dirty="0" smtClean="0">
                <a:solidFill>
                  <a:srgbClr val="001D58"/>
                </a:solidFill>
                <a:latin typeface="Helvetica" charset="0"/>
                <a:ea typeface="Helvetica" charset="0"/>
                <a:cs typeface="Helvetica" charset="0"/>
              </a:rPr>
              <a:t>.</a:t>
            </a:r>
          </a:p>
          <a:p>
            <a:pPr marL="365760" lvl="1" indent="-256032">
              <a:spcBef>
                <a:spcPts val="400"/>
              </a:spcBef>
              <a:buSzPct val="68000"/>
              <a:buFont typeface="Wingdings 3"/>
              <a:buChar char=""/>
            </a:pPr>
            <a:endParaRPr lang="en-US" sz="2400" b="1" dirty="0" smtClean="0">
              <a:solidFill>
                <a:srgbClr val="001D58"/>
              </a:solidFill>
              <a:latin typeface="Helvetica" charset="0"/>
              <a:ea typeface="Helvetica" charset="0"/>
              <a:cs typeface="Helvetica" charset="0"/>
            </a:endParaRPr>
          </a:p>
          <a:p>
            <a:pPr marL="365760" lvl="1" indent="-256032">
              <a:spcBef>
                <a:spcPts val="400"/>
              </a:spcBef>
              <a:buSzPct val="68000"/>
              <a:buFont typeface="Wingdings 3"/>
              <a:buChar char=""/>
            </a:pPr>
            <a:r>
              <a:rPr lang="en-US" sz="2400" b="1" dirty="0" smtClean="0">
                <a:solidFill>
                  <a:srgbClr val="001D58"/>
                </a:solidFill>
                <a:latin typeface="Helvetica" charset="0"/>
                <a:ea typeface="Helvetica" charset="0"/>
                <a:cs typeface="Helvetica" charset="0"/>
              </a:rPr>
              <a:t>The anticipated 7 </a:t>
            </a:r>
            <a:r>
              <a:rPr lang="en-US" sz="2400" b="1" dirty="0" err="1" smtClean="0">
                <a:solidFill>
                  <a:srgbClr val="001D58"/>
                </a:solidFill>
                <a:latin typeface="Helvetica" charset="0"/>
                <a:ea typeface="Helvetica" charset="0"/>
                <a:cs typeface="Helvetica" charset="0"/>
              </a:rPr>
              <a:t>TWh</a:t>
            </a:r>
            <a:r>
              <a:rPr lang="en-US" sz="2400" b="1" dirty="0" smtClean="0">
                <a:solidFill>
                  <a:srgbClr val="001D58"/>
                </a:solidFill>
                <a:latin typeface="Helvetica" charset="0"/>
                <a:ea typeface="Helvetica" charset="0"/>
                <a:cs typeface="Helvetica" charset="0"/>
              </a:rPr>
              <a:t>/</a:t>
            </a:r>
            <a:r>
              <a:rPr lang="en-US" sz="2400" b="1" dirty="0" err="1" smtClean="0">
                <a:solidFill>
                  <a:srgbClr val="001D58"/>
                </a:solidFill>
                <a:latin typeface="Helvetica" charset="0"/>
                <a:ea typeface="Helvetica" charset="0"/>
                <a:cs typeface="Helvetica" charset="0"/>
              </a:rPr>
              <a:t>yr</a:t>
            </a:r>
            <a:r>
              <a:rPr lang="en-US" sz="2400" b="1" dirty="0" smtClean="0">
                <a:solidFill>
                  <a:srgbClr val="001D58"/>
                </a:solidFill>
                <a:latin typeface="Helvetica" charset="0"/>
                <a:ea typeface="Helvetica" charset="0"/>
                <a:cs typeface="Helvetica" charset="0"/>
              </a:rPr>
              <a:t> from the </a:t>
            </a:r>
            <a:r>
              <a:rPr lang="en-US" sz="2400" b="1" dirty="0" err="1" smtClean="0">
                <a:solidFill>
                  <a:srgbClr val="001D58"/>
                </a:solidFill>
                <a:latin typeface="Helvetica" charset="0"/>
                <a:ea typeface="Helvetica" charset="0"/>
                <a:cs typeface="Helvetica" charset="0"/>
              </a:rPr>
              <a:t>Bushehr</a:t>
            </a:r>
            <a:r>
              <a:rPr lang="en-US" sz="2400" b="1" dirty="0" smtClean="0">
                <a:solidFill>
                  <a:srgbClr val="001D58"/>
                </a:solidFill>
                <a:latin typeface="Helvetica" charset="0"/>
                <a:ea typeface="Helvetica" charset="0"/>
                <a:cs typeface="Helvetica" charset="0"/>
              </a:rPr>
              <a:t> reactor frees up about 1.6 million </a:t>
            </a:r>
            <a:r>
              <a:rPr lang="en-US" sz="2400" b="1" dirty="0" err="1" smtClean="0">
                <a:solidFill>
                  <a:srgbClr val="001D58"/>
                </a:solidFill>
                <a:latin typeface="Helvetica" charset="0"/>
                <a:ea typeface="Helvetica" charset="0"/>
                <a:cs typeface="Helvetica" charset="0"/>
              </a:rPr>
              <a:t>tonnes</a:t>
            </a:r>
            <a:r>
              <a:rPr lang="en-US" sz="2400" b="1" dirty="0" smtClean="0">
                <a:solidFill>
                  <a:srgbClr val="001D58"/>
                </a:solidFill>
                <a:latin typeface="Helvetica" charset="0"/>
                <a:ea typeface="Helvetica" charset="0"/>
                <a:cs typeface="Helvetica" charset="0"/>
              </a:rPr>
              <a:t> of oil (11 million barrels) or 1800 million cubic meters of gas per year, which can be exported for hard currency.</a:t>
            </a:r>
            <a:endParaRPr lang="en-US" sz="24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3437924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8640"/>
            <a:ext cx="8229600" cy="792088"/>
          </a:xfrm>
        </p:spPr>
        <p:txBody>
          <a:bodyPr>
            <a:noAutofit/>
          </a:bodyPr>
          <a:lstStyle/>
          <a:p>
            <a:pPr algn="ctr">
              <a:defRPr/>
            </a:pPr>
            <a:r>
              <a:rPr lang="en-US" sz="2800" dirty="0">
                <a:solidFill>
                  <a:srgbClr val="552579"/>
                </a:solidFill>
                <a:latin typeface="Albertus Extra Bold" pitchFamily="34" charset="0"/>
              </a:rPr>
              <a:t>Current </a:t>
            </a:r>
            <a:r>
              <a:rPr lang="en-US" sz="2800" dirty="0" smtClean="0">
                <a:solidFill>
                  <a:srgbClr val="552579"/>
                </a:solidFill>
                <a:latin typeface="Albertus Extra Bold" pitchFamily="34" charset="0"/>
              </a:rPr>
              <a:t>status of nuclear </a:t>
            </a:r>
            <a:r>
              <a:rPr lang="en-US" sz="2800" dirty="0">
                <a:solidFill>
                  <a:srgbClr val="552579"/>
                </a:solidFill>
                <a:latin typeface="Albertus Extra Bold" pitchFamily="34" charset="0"/>
              </a:rPr>
              <a:t>energy in </a:t>
            </a:r>
            <a:r>
              <a:rPr lang="en-US" sz="2800" dirty="0" smtClean="0">
                <a:solidFill>
                  <a:srgbClr val="552579"/>
                </a:solidFill>
                <a:latin typeface="Albertus Extra Bold" pitchFamily="34" charset="0"/>
              </a:rPr>
              <a:t>IRAN</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179512" y="1196752"/>
            <a:ext cx="8640960" cy="4896544"/>
          </a:xfrm>
        </p:spPr>
        <p:txBody>
          <a:bodyPr>
            <a:normAutofit fontScale="85000" lnSpcReduction="20000"/>
          </a:bodyPr>
          <a:lstStyle/>
          <a:p>
            <a:pPr algn="justLow"/>
            <a:r>
              <a:rPr lang="en-US" sz="2400" b="1" dirty="0">
                <a:solidFill>
                  <a:srgbClr val="001D58"/>
                </a:solidFill>
                <a:latin typeface="Helvetica" charset="0"/>
                <a:ea typeface="Helvetica" charset="0"/>
                <a:cs typeface="Helvetica" charset="0"/>
              </a:rPr>
              <a:t>Considering Iran's capacity to generate about 73000 MW of electricity in 2014, the share of nuclear power in the country’s electricity capacity is about </a:t>
            </a:r>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1.4 percent</a:t>
            </a:r>
            <a:r>
              <a:rPr lang="en-US" sz="2400" b="1" dirty="0" smtClean="0">
                <a:solidFill>
                  <a:srgbClr val="001D58"/>
                </a:solidFill>
                <a:latin typeface="Helvetica" charset="0"/>
                <a:ea typeface="Helvetica" charset="0"/>
                <a:cs typeface="Helvetica" charset="0"/>
              </a:rPr>
              <a:t>.</a:t>
            </a:r>
          </a:p>
          <a:p>
            <a:pPr marL="109728" indent="0" algn="justLow">
              <a:buNone/>
            </a:pPr>
            <a:endParaRPr lang="en-US" sz="2400" b="1" dirty="0" smtClean="0">
              <a:solidFill>
                <a:srgbClr val="001D58"/>
              </a:solidFill>
              <a:latin typeface="Helvetica" charset="0"/>
              <a:ea typeface="Helvetica" charset="0"/>
              <a:cs typeface="Helvetica" charset="0"/>
            </a:endParaRPr>
          </a:p>
          <a:p>
            <a:pPr algn="justLow"/>
            <a:r>
              <a:rPr lang="en-US" sz="2400" b="1" dirty="0" smtClean="0">
                <a:solidFill>
                  <a:srgbClr val="001D58"/>
                </a:solidFill>
                <a:latin typeface="Helvetica" charset="0"/>
                <a:ea typeface="Helvetica" charset="0"/>
                <a:cs typeface="Helvetica" charset="0"/>
              </a:rPr>
              <a:t>The total electricity produced by the BNPP1 in 2011-2015 was about </a:t>
            </a:r>
            <a:r>
              <a:rPr lang="en-US" sz="2400" b="1" i="1"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13563 GWh</a:t>
            </a:r>
            <a:r>
              <a:rPr lang="en-US" sz="2400" b="1" dirty="0" smtClean="0">
                <a:solidFill>
                  <a:srgbClr val="001D58"/>
                </a:solidFill>
                <a:latin typeface="Helvetica" charset="0"/>
                <a:ea typeface="Helvetica" charset="0"/>
                <a:cs typeface="Helvetica" charset="0"/>
              </a:rPr>
              <a:t>.</a:t>
            </a:r>
          </a:p>
          <a:p>
            <a:endParaRPr lang="en-US" sz="2400" b="1" dirty="0">
              <a:solidFill>
                <a:srgbClr val="001D58"/>
              </a:solidFill>
              <a:latin typeface="Helvetica" charset="0"/>
              <a:ea typeface="Helvetica" charset="0"/>
              <a:cs typeface="Helvetica" charset="0"/>
            </a:endParaRPr>
          </a:p>
          <a:p>
            <a:endParaRPr lang="en-US" sz="2400" b="1" dirty="0" smtClean="0">
              <a:solidFill>
                <a:srgbClr val="001D58"/>
              </a:solidFill>
              <a:latin typeface="Helvetica" charset="0"/>
              <a:ea typeface="Helvetica" charset="0"/>
              <a:cs typeface="Helvetica" charset="0"/>
            </a:endParaRPr>
          </a:p>
          <a:p>
            <a:endParaRPr lang="en-US" sz="2400" b="1" dirty="0" smtClean="0">
              <a:solidFill>
                <a:srgbClr val="001D58"/>
              </a:solidFill>
              <a:latin typeface="Helvetica" charset="0"/>
              <a:ea typeface="Helvetica" charset="0"/>
              <a:cs typeface="Helvetica" charset="0"/>
            </a:endParaRPr>
          </a:p>
          <a:p>
            <a:endParaRPr lang="en-US" sz="2400" b="1" dirty="0" smtClean="0">
              <a:solidFill>
                <a:srgbClr val="001D58"/>
              </a:solidFill>
              <a:latin typeface="Helvetica" charset="0"/>
              <a:ea typeface="Helvetica" charset="0"/>
              <a:cs typeface="Helvetica" charset="0"/>
            </a:endParaRPr>
          </a:p>
          <a:p>
            <a:endParaRPr lang="en-US" sz="2400" b="1" dirty="0">
              <a:solidFill>
                <a:srgbClr val="001D58"/>
              </a:solidFill>
              <a:latin typeface="Helvetica" charset="0"/>
              <a:ea typeface="Helvetica" charset="0"/>
              <a:cs typeface="Helvetica" charset="0"/>
            </a:endParaRPr>
          </a:p>
          <a:p>
            <a:pPr algn="justLow"/>
            <a:r>
              <a:rPr lang="en-US" sz="2400" b="1" dirty="0" smtClean="0">
                <a:solidFill>
                  <a:srgbClr val="001D58"/>
                </a:solidFill>
                <a:latin typeface="Helvetica" charset="0"/>
                <a:ea typeface="Helvetica" charset="0"/>
                <a:cs typeface="Helvetica" charset="0"/>
              </a:rPr>
              <a:t>During the four years operation of BNPP1(2011-2014), the total amounts of fossil fuels that have been saved is equivalent to </a:t>
            </a:r>
            <a:r>
              <a:rPr lang="en-US" sz="2400" b="1"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22 million</a:t>
            </a:r>
            <a:r>
              <a:rPr lang="en-US" sz="2400" b="1" dirty="0" smtClean="0">
                <a:solidFill>
                  <a:srgbClr val="001D58"/>
                </a:solidFill>
                <a:latin typeface="Helvetica" charset="0"/>
                <a:ea typeface="Helvetica" charset="0"/>
                <a:cs typeface="Helvetica" charset="0"/>
              </a:rPr>
              <a:t> barrels of crude oil.</a:t>
            </a:r>
          </a:p>
          <a:p>
            <a:pPr algn="justLow"/>
            <a:endParaRPr lang="en-US" sz="2400" b="1" dirty="0">
              <a:solidFill>
                <a:srgbClr val="001D58"/>
              </a:solidFill>
              <a:latin typeface="Helvetica" charset="0"/>
              <a:ea typeface="Helvetica" charset="0"/>
              <a:cs typeface="Helvetica" charset="0"/>
            </a:endParaRPr>
          </a:p>
          <a:p>
            <a:pPr algn="justLow"/>
            <a:r>
              <a:rPr lang="en-US" sz="2400" b="1" dirty="0" smtClean="0">
                <a:solidFill>
                  <a:srgbClr val="001D58"/>
                </a:solidFill>
                <a:latin typeface="Helvetica" charset="0"/>
                <a:ea typeface="Helvetica" charset="0"/>
                <a:cs typeface="Helvetica" charset="0"/>
              </a:rPr>
              <a:t>Furthermore, during this period, the emission of </a:t>
            </a:r>
            <a:r>
              <a:rPr lang="en-US" sz="2400" b="1"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13 million</a:t>
            </a:r>
            <a:r>
              <a:rPr lang="en-US" sz="2400" b="1" dirty="0" smtClean="0">
                <a:solidFill>
                  <a:srgbClr val="001D58"/>
                </a:solidFill>
                <a:latin typeface="Helvetica" charset="0"/>
                <a:ea typeface="Helvetica" charset="0"/>
                <a:cs typeface="Helvetica" charset="0"/>
              </a:rPr>
              <a:t> tons of pollutants has been prevented.</a:t>
            </a:r>
          </a:p>
          <a:p>
            <a:endParaRPr lang="fa-IR" sz="2400" b="1" dirty="0">
              <a:solidFill>
                <a:srgbClr val="001D58"/>
              </a:solidFill>
              <a:latin typeface="Helvetica" charset="0"/>
              <a:ea typeface="Helvetica" charset="0"/>
              <a:cs typeface="Helvetica"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06153667"/>
              </p:ext>
            </p:extLst>
          </p:nvPr>
        </p:nvGraphicFramePr>
        <p:xfrm>
          <a:off x="827584" y="2996952"/>
          <a:ext cx="7560840" cy="701040"/>
        </p:xfrm>
        <a:graphic>
          <a:graphicData uri="http://schemas.openxmlformats.org/drawingml/2006/table">
            <a:tbl>
              <a:tblPr rtl="1" firstRow="1" bandRow="1">
                <a:tableStyleId>{D113A9D2-9D6B-4929-AA2D-F23B5EE8CBE7}</a:tableStyleId>
              </a:tblPr>
              <a:tblGrid>
                <a:gridCol w="1082534"/>
                <a:gridCol w="936072"/>
                <a:gridCol w="936072"/>
                <a:gridCol w="926727"/>
                <a:gridCol w="1080624"/>
                <a:gridCol w="2598811"/>
              </a:tblGrid>
              <a:tr h="347439">
                <a:tc>
                  <a:txBody>
                    <a:bodyPr/>
                    <a:lstStyle/>
                    <a:p>
                      <a:pPr algn="ctr" rtl="1"/>
                      <a:r>
                        <a:rPr lang="en-US" sz="1800" b="1" i="0" dirty="0" smtClean="0">
                          <a:effectLst>
                            <a:outerShdw blurRad="38100" dist="38100" dir="2700000" algn="tl">
                              <a:srgbClr val="000000">
                                <a:alpha val="43137"/>
                              </a:srgbClr>
                            </a:outerShdw>
                          </a:effectLst>
                          <a:latin typeface="Times New Roman" pitchFamily="18" charset="0"/>
                          <a:cs typeface="Times New Roman" pitchFamily="18" charset="0"/>
                        </a:rPr>
                        <a:t>SUM</a:t>
                      </a:r>
                      <a:endParaRPr lang="fa-IR" sz="1800" b="1" i="0" dirty="0">
                        <a:effectLst>
                          <a:outerShdw blurRad="38100" dist="38100" dir="2700000" algn="tl">
                            <a:srgbClr val="000000">
                              <a:alpha val="43137"/>
                            </a:srgbClr>
                          </a:outerShdw>
                        </a:effectLst>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2015</a:t>
                      </a:r>
                      <a:endParaRPr lang="fa-IR" sz="1600" dirty="0">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2014</a:t>
                      </a:r>
                      <a:endParaRPr lang="fa-IR" sz="1600" dirty="0">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2013</a:t>
                      </a:r>
                      <a:endParaRPr lang="fa-IR" sz="1600" dirty="0">
                        <a:latin typeface="Times New Roman" pitchFamily="18" charset="0"/>
                        <a:cs typeface="Times New Roman" pitchFamily="18" charset="0"/>
                      </a:endParaRPr>
                    </a:p>
                  </a:txBody>
                  <a:tcPr anchor="ctr"/>
                </a:tc>
                <a:tc>
                  <a:txBody>
                    <a:bodyPr/>
                    <a:lstStyle/>
                    <a:p>
                      <a:pPr algn="ctr" rtl="1"/>
                      <a:r>
                        <a:rPr lang="en-US" sz="1600" dirty="0" smtClean="0">
                          <a:latin typeface="Times New Roman" pitchFamily="18" charset="0"/>
                          <a:cs typeface="Times New Roman" pitchFamily="18" charset="0"/>
                        </a:rPr>
                        <a:t>2012</a:t>
                      </a:r>
                      <a:r>
                        <a:rPr lang="fa-IR"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2011</a:t>
                      </a:r>
                      <a:endParaRPr lang="fa-IR" sz="1600" dirty="0">
                        <a:latin typeface="Times New Roman" pitchFamily="18" charset="0"/>
                        <a:cs typeface="Times New Roman" pitchFamily="18" charset="0"/>
                      </a:endParaRPr>
                    </a:p>
                  </a:txBody>
                  <a:tcPr anchor="ctr"/>
                </a:tc>
                <a:tc>
                  <a:txBody>
                    <a:bodyPr/>
                    <a:lstStyle/>
                    <a:p>
                      <a:pPr algn="ctr" rtl="1"/>
                      <a:r>
                        <a:rPr lang="en-US" sz="1800" dirty="0" smtClean="0">
                          <a:solidFill>
                            <a:schemeClr val="tx1"/>
                          </a:solidFill>
                          <a:latin typeface="Times New Roman" pitchFamily="18" charset="0"/>
                          <a:cs typeface="Times New Roman" pitchFamily="18" charset="0"/>
                        </a:rPr>
                        <a:t>year</a:t>
                      </a:r>
                      <a:endParaRPr lang="fa-IR" sz="1800" dirty="0">
                        <a:solidFill>
                          <a:schemeClr val="tx1"/>
                        </a:solidFill>
                        <a:latin typeface="Times New Roman" pitchFamily="18" charset="0"/>
                        <a:cs typeface="Times New Roman" pitchFamily="18" charset="0"/>
                      </a:endParaRPr>
                    </a:p>
                  </a:txBody>
                  <a:tcPr anchor="ctr">
                    <a:solidFill>
                      <a:schemeClr val="bg2">
                        <a:lumMod val="50000"/>
                      </a:schemeClr>
                    </a:solidFill>
                  </a:tcPr>
                </a:tc>
              </a:tr>
              <a:tr h="228625">
                <a:tc>
                  <a:txBody>
                    <a:bodyPr/>
                    <a:lstStyle/>
                    <a:p>
                      <a:pPr algn="ctr" rtl="1"/>
                      <a:r>
                        <a:rPr lang="en-US" sz="1600" b="1" i="0" dirty="0" smtClean="0">
                          <a:effectLst>
                            <a:outerShdw blurRad="38100" dist="38100" dir="2700000" algn="tl">
                              <a:srgbClr val="000000">
                                <a:alpha val="43137"/>
                              </a:srgbClr>
                            </a:outerShdw>
                          </a:effectLst>
                          <a:latin typeface="Arial" pitchFamily="34" charset="0"/>
                          <a:cs typeface="Arial" pitchFamily="34" charset="0"/>
                        </a:rPr>
                        <a:t>13563.7</a:t>
                      </a:r>
                      <a:endParaRPr lang="fa-IR" sz="1600" b="1" i="0" dirty="0">
                        <a:effectLst>
                          <a:outerShdw blurRad="38100" dist="38100" dir="2700000" algn="tl">
                            <a:srgbClr val="000000">
                              <a:alpha val="43137"/>
                            </a:srgbClr>
                          </a:outerShdw>
                        </a:effectLst>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3546.7</a:t>
                      </a:r>
                      <a:endParaRPr lang="fa-IR" sz="1400" dirty="0">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4140.1</a:t>
                      </a:r>
                      <a:endParaRPr lang="fa-IR" sz="1400" dirty="0">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4268.3</a:t>
                      </a:r>
                      <a:endParaRPr lang="fa-IR" sz="1400" dirty="0">
                        <a:latin typeface="Arial" pitchFamily="34" charset="0"/>
                        <a:cs typeface="Arial" pitchFamily="34" charset="0"/>
                      </a:endParaRPr>
                    </a:p>
                  </a:txBody>
                  <a:tcPr anchor="ctr"/>
                </a:tc>
                <a:tc>
                  <a:txBody>
                    <a:bodyPr/>
                    <a:lstStyle/>
                    <a:p>
                      <a:pPr algn="ctr" rtl="1"/>
                      <a:r>
                        <a:rPr lang="en-US" sz="1400" dirty="0" smtClean="0">
                          <a:latin typeface="Arial" pitchFamily="34" charset="0"/>
                          <a:cs typeface="Arial" pitchFamily="34" charset="0"/>
                        </a:rPr>
                        <a:t>1608.8</a:t>
                      </a:r>
                      <a:endParaRPr lang="fa-IR" sz="1400" dirty="0">
                        <a:latin typeface="Arial" pitchFamily="34" charset="0"/>
                        <a:cs typeface="Arial" pitchFamily="34" charset="0"/>
                      </a:endParaRPr>
                    </a:p>
                  </a:txBody>
                  <a:tcPr anchor="ct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1" kern="1200" noProof="0" dirty="0" smtClean="0">
                          <a:solidFill>
                            <a:schemeClr val="tx1"/>
                          </a:solidFill>
                          <a:latin typeface="Times New Roman" pitchFamily="18" charset="0"/>
                          <a:ea typeface="+mn-ea"/>
                          <a:cs typeface="Times New Roman" pitchFamily="18" charset="0"/>
                        </a:rPr>
                        <a:t>BNPP-1 Production (GWh)</a:t>
                      </a:r>
                    </a:p>
                  </a:txBody>
                  <a:tcPr anchor="ctr">
                    <a:solidFill>
                      <a:schemeClr val="bg2">
                        <a:lumMod val="50000"/>
                      </a:schemeClr>
                    </a:solidFill>
                  </a:tcPr>
                </a:tc>
              </a:tr>
            </a:tbl>
          </a:graphicData>
        </a:graphic>
      </p:graphicFrame>
    </p:spTree>
    <p:extLst>
      <p:ext uri="{BB962C8B-B14F-4D97-AF65-F5344CB8AC3E}">
        <p14:creationId xmlns:p14="http://schemas.microsoft.com/office/powerpoint/2010/main" val="3740470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363272" cy="854968"/>
          </a:xfrm>
        </p:spPr>
        <p:txBody>
          <a:bodyPr>
            <a:noAutofit/>
          </a:bodyPr>
          <a:lstStyle/>
          <a:p>
            <a:pPr algn="ctr">
              <a:defRPr/>
            </a:pPr>
            <a:r>
              <a:rPr lang="en-US" sz="3200" dirty="0">
                <a:solidFill>
                  <a:srgbClr val="552579"/>
                </a:solidFill>
                <a:latin typeface="Albertus Extra Bold" pitchFamily="34" charset="0"/>
              </a:rPr>
              <a:t>Non-Power Nuclear applications in Iran</a:t>
            </a:r>
          </a:p>
        </p:txBody>
      </p:sp>
      <p:sp>
        <p:nvSpPr>
          <p:cNvPr id="2" name="Content Placeholder 1"/>
          <p:cNvSpPr>
            <a:spLocks noGrp="1"/>
          </p:cNvSpPr>
          <p:nvPr>
            <p:ph idx="1"/>
          </p:nvPr>
        </p:nvSpPr>
        <p:spPr>
          <a:xfrm>
            <a:off x="539552" y="1124744"/>
            <a:ext cx="8208912" cy="5472607"/>
          </a:xfrm>
        </p:spPr>
        <p:txBody>
          <a:bodyPr>
            <a:noAutofit/>
          </a:bodyPr>
          <a:lstStyle/>
          <a:p>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Seawater </a:t>
            </a:r>
            <a:r>
              <a:rPr lang="en-US" sz="2400" b="1"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desalination</a:t>
            </a:r>
          </a:p>
          <a:p>
            <a:pPr marL="109728" indent="0">
              <a:buNone/>
            </a:pPr>
            <a:endParaRPr lang="en-US" sz="1800" b="1" dirty="0">
              <a:solidFill>
                <a:srgbClr val="001D58"/>
              </a:solidFill>
              <a:latin typeface="Helvetica" charset="0"/>
              <a:ea typeface="Helvetica" charset="0"/>
              <a:cs typeface="Helvetica" charset="0"/>
            </a:endParaRPr>
          </a:p>
          <a:p>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Food and agriculture </a:t>
            </a:r>
            <a:r>
              <a:rPr lang="en-US" sz="2400" b="1" dirty="0" smtClean="0">
                <a:solidFill>
                  <a:srgbClr val="001D58"/>
                </a:solidFill>
                <a:effectLst>
                  <a:outerShdw blurRad="38100" dist="38100" dir="2700000" algn="tl">
                    <a:srgbClr val="000000">
                      <a:alpha val="43137"/>
                    </a:srgbClr>
                  </a:outerShdw>
                </a:effectLst>
                <a:latin typeface="Helvetica" charset="0"/>
                <a:ea typeface="Helvetica" charset="0"/>
                <a:cs typeface="Helvetica" charset="0"/>
              </a:rPr>
              <a:t>application</a:t>
            </a:r>
            <a:r>
              <a:rPr lang="en-US" sz="2400" b="1" dirty="0" smtClean="0">
                <a:solidFill>
                  <a:srgbClr val="001D58"/>
                </a:solidFill>
                <a:latin typeface="Helvetica" charset="0"/>
                <a:ea typeface="Helvetica" charset="0"/>
                <a:cs typeface="Helvetica" charset="0"/>
              </a:rPr>
              <a:t>: </a:t>
            </a:r>
            <a:r>
              <a:rPr lang="en-US" sz="2400" b="1" dirty="0">
                <a:solidFill>
                  <a:srgbClr val="001D58"/>
                </a:solidFill>
                <a:latin typeface="Helvetica" charset="0"/>
                <a:ea typeface="Helvetica" charset="0"/>
                <a:cs typeface="Helvetica" charset="0"/>
              </a:rPr>
              <a:t>food preservation, increasing genetic variability and crop production and etc.</a:t>
            </a:r>
          </a:p>
          <a:p>
            <a:endParaRPr lang="en-US" sz="1800" b="1" dirty="0">
              <a:solidFill>
                <a:srgbClr val="001D58"/>
              </a:solidFill>
              <a:latin typeface="Helvetica" charset="0"/>
              <a:ea typeface="Helvetica" charset="0"/>
              <a:cs typeface="Helvetica" charset="0"/>
            </a:endParaRPr>
          </a:p>
          <a:p>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Medicine application </a:t>
            </a:r>
            <a:r>
              <a:rPr lang="en-US" sz="2400" b="1" dirty="0">
                <a:solidFill>
                  <a:srgbClr val="001D58"/>
                </a:solidFill>
                <a:latin typeface="Helvetica" charset="0"/>
                <a:ea typeface="Helvetica" charset="0"/>
                <a:cs typeface="Helvetica" charset="0"/>
              </a:rPr>
              <a:t>: using radiation and radioisotopes for diagnosis and therapy of various medical conditions, producing radiopharmaceuticals and etc</a:t>
            </a:r>
            <a:r>
              <a:rPr lang="en-US" sz="2400" b="1" dirty="0" smtClean="0">
                <a:solidFill>
                  <a:srgbClr val="001D58"/>
                </a:solidFill>
                <a:latin typeface="Helvetica" charset="0"/>
                <a:ea typeface="Helvetica" charset="0"/>
                <a:cs typeface="Helvetica" charset="0"/>
              </a:rPr>
              <a:t>.</a:t>
            </a:r>
          </a:p>
          <a:p>
            <a:pPr marL="109728" indent="0">
              <a:buNone/>
            </a:pPr>
            <a:endParaRPr lang="en-US" sz="1800" b="1" dirty="0" smtClean="0">
              <a:solidFill>
                <a:srgbClr val="001D58"/>
              </a:solidFill>
              <a:latin typeface="Helvetica" charset="0"/>
              <a:ea typeface="Helvetica" charset="0"/>
              <a:cs typeface="Helvetica" charset="0"/>
            </a:endParaRPr>
          </a:p>
          <a:p>
            <a:r>
              <a:rPr lang="en-US" sz="2400" b="1" dirty="0" smtClean="0">
                <a:solidFill>
                  <a:srgbClr val="001D58"/>
                </a:solidFill>
                <a:latin typeface="Helvetica" charset="0"/>
                <a:ea typeface="Helvetica" charset="0"/>
                <a:cs typeface="Helvetica" charset="0"/>
              </a:rPr>
              <a:t> </a:t>
            </a:r>
            <a:r>
              <a:rPr lang="en-US" sz="2400" b="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Industrial applications</a:t>
            </a:r>
            <a:r>
              <a:rPr lang="en-US" sz="2400" b="1" dirty="0">
                <a:solidFill>
                  <a:srgbClr val="001D58"/>
                </a:solidFill>
                <a:latin typeface="Helvetica" charset="0"/>
                <a:ea typeface="Helvetica" charset="0"/>
                <a:cs typeface="Helvetica" charset="0"/>
              </a:rPr>
              <a:t>: oil and gas exploration, radioactive tracers, road construction and etc.</a:t>
            </a:r>
          </a:p>
          <a:p>
            <a:endParaRPr lang="en-US" sz="2400" b="1" dirty="0" smtClean="0">
              <a:solidFill>
                <a:srgbClr val="001D58"/>
              </a:solidFill>
              <a:latin typeface="Helvetica" charset="0"/>
              <a:ea typeface="Helvetica" charset="0"/>
              <a:cs typeface="Helvetica" charset="0"/>
            </a:endParaRPr>
          </a:p>
          <a:p>
            <a:pPr marL="109728" indent="0">
              <a:buNone/>
            </a:pPr>
            <a:endParaRPr lang="en-US" sz="24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1707947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080120"/>
          </a:xfrm>
        </p:spPr>
        <p:txBody>
          <a:bodyPr>
            <a:normAutofit/>
          </a:bodyPr>
          <a:lstStyle/>
          <a:p>
            <a:pPr algn="ctr">
              <a:defRPr/>
            </a:pPr>
            <a:r>
              <a:rPr lang="en-US" sz="2800" dirty="0" smtClean="0">
                <a:solidFill>
                  <a:srgbClr val="552579"/>
                </a:solidFill>
                <a:latin typeface="Albertus Extra Bold" pitchFamily="34" charset="0"/>
              </a:rPr>
              <a:t>Nuclear Power Development program in Iran</a:t>
            </a:r>
            <a:endParaRPr lang="en-US" sz="2800" dirty="0">
              <a:solidFill>
                <a:srgbClr val="552579"/>
              </a:solidFill>
              <a:latin typeface="Albertus Extra Bold" pitchFamily="34" charset="0"/>
            </a:endParaRPr>
          </a:p>
        </p:txBody>
      </p:sp>
      <p:sp>
        <p:nvSpPr>
          <p:cNvPr id="3" name="Content Placeholder 2"/>
          <p:cNvSpPr>
            <a:spLocks noGrp="1"/>
          </p:cNvSpPr>
          <p:nvPr>
            <p:ph idx="1"/>
          </p:nvPr>
        </p:nvSpPr>
        <p:spPr>
          <a:xfrm>
            <a:off x="457200" y="1268760"/>
            <a:ext cx="8229600" cy="4738531"/>
          </a:xfrm>
        </p:spPr>
        <p:txBody>
          <a:bodyPr>
            <a:normAutofit/>
          </a:bodyPr>
          <a:lstStyle/>
          <a:p>
            <a:pPr marL="452628" lvl="1" indent="-342900" algn="justLow">
              <a:spcBef>
                <a:spcPts val="400"/>
              </a:spcBef>
              <a:buSzPct val="68000"/>
              <a:buFont typeface="Wingdings" pitchFamily="2" charset="2"/>
              <a:buChar char="Ø"/>
            </a:pPr>
            <a:r>
              <a:rPr lang="en-US" sz="2000" b="1" dirty="0" smtClean="0">
                <a:solidFill>
                  <a:srgbClr val="001D58"/>
                </a:solidFill>
                <a:latin typeface="Helvetica" charset="0"/>
                <a:ea typeface="Helvetica" charset="0"/>
                <a:cs typeface="Helvetica" charset="0"/>
              </a:rPr>
              <a:t>Construction of  two more units of the </a:t>
            </a:r>
            <a:r>
              <a:rPr lang="en-US" sz="2000" b="1" dirty="0" err="1" smtClean="0">
                <a:solidFill>
                  <a:srgbClr val="001D58"/>
                </a:solidFill>
                <a:latin typeface="Helvetica" charset="0"/>
                <a:ea typeface="Helvetica" charset="0"/>
                <a:cs typeface="Helvetica" charset="0"/>
              </a:rPr>
              <a:t>Bushehr</a:t>
            </a:r>
            <a:r>
              <a:rPr lang="en-US" sz="2000" b="1" dirty="0" smtClean="0">
                <a:solidFill>
                  <a:srgbClr val="001D58"/>
                </a:solidFill>
                <a:latin typeface="Helvetica" charset="0"/>
                <a:ea typeface="Helvetica" charset="0"/>
                <a:cs typeface="Helvetica" charset="0"/>
              </a:rPr>
              <a:t> nuclear power plant (BNPP-1,2) are due to start in the nearest future. The BNPP-1,2 are the VVER-1000,AES92 type with 1057 </a:t>
            </a:r>
            <a:r>
              <a:rPr lang="en-US" sz="2000" b="1" dirty="0" err="1" smtClean="0">
                <a:solidFill>
                  <a:srgbClr val="001D58"/>
                </a:solidFill>
                <a:latin typeface="Helvetica" charset="0"/>
                <a:ea typeface="Helvetica" charset="0"/>
                <a:cs typeface="Helvetica" charset="0"/>
              </a:rPr>
              <a:t>MWe</a:t>
            </a:r>
            <a:r>
              <a:rPr lang="en-US" sz="2000" b="1" dirty="0" smtClean="0">
                <a:solidFill>
                  <a:srgbClr val="001D58"/>
                </a:solidFill>
                <a:latin typeface="Helvetica" charset="0"/>
                <a:ea typeface="Helvetica" charset="0"/>
                <a:cs typeface="Helvetica" charset="0"/>
              </a:rPr>
              <a:t> output.</a:t>
            </a:r>
          </a:p>
          <a:p>
            <a:pPr marL="109728" lvl="1" indent="0" algn="justLow">
              <a:spcBef>
                <a:spcPts val="400"/>
              </a:spcBef>
              <a:buSzPct val="68000"/>
              <a:buNone/>
            </a:pPr>
            <a:endParaRPr lang="en-US" sz="2000" b="1" dirty="0">
              <a:solidFill>
                <a:srgbClr val="001D58"/>
              </a:solidFill>
              <a:latin typeface="Helvetica" charset="0"/>
              <a:ea typeface="Helvetica" charset="0"/>
              <a:cs typeface="Helvetica" charset="0"/>
            </a:endParaRPr>
          </a:p>
          <a:p>
            <a:pPr marL="452628" lvl="1" indent="-342900" algn="justLow">
              <a:spcBef>
                <a:spcPts val="400"/>
              </a:spcBef>
              <a:buSzPct val="68000"/>
              <a:buFont typeface="Wingdings" pitchFamily="2" charset="2"/>
              <a:buChar char="Ø"/>
            </a:pPr>
            <a:r>
              <a:rPr lang="en-US" sz="2000" b="1" dirty="0" smtClean="0">
                <a:solidFill>
                  <a:srgbClr val="001D58"/>
                </a:solidFill>
                <a:latin typeface="Helvetica" charset="0"/>
                <a:ea typeface="Helvetica" charset="0"/>
                <a:cs typeface="Helvetica" charset="0"/>
              </a:rPr>
              <a:t>Iran is planning to develop Small Modular Reactor and are negotiating with china on construction of SMRs.</a:t>
            </a:r>
          </a:p>
          <a:p>
            <a:pPr marL="365760" lvl="1" indent="-256032" algn="justLow">
              <a:spcBef>
                <a:spcPts val="400"/>
              </a:spcBef>
              <a:buSzPct val="68000"/>
              <a:buFont typeface="Wingdings 3"/>
              <a:buChar char=""/>
            </a:pPr>
            <a:endParaRPr lang="en-US" sz="2000" b="1" dirty="0">
              <a:solidFill>
                <a:srgbClr val="001D58"/>
              </a:solidFill>
              <a:latin typeface="Helvetica" charset="0"/>
              <a:ea typeface="Helvetica" charset="0"/>
              <a:cs typeface="Helvetica" charset="0"/>
            </a:endParaRPr>
          </a:p>
          <a:p>
            <a:pPr marL="452628" lvl="1" indent="-342900" algn="justLow">
              <a:spcBef>
                <a:spcPts val="400"/>
              </a:spcBef>
              <a:buSzPct val="68000"/>
              <a:buFont typeface="Wingdings" pitchFamily="2" charset="2"/>
              <a:buChar char="Ø"/>
            </a:pPr>
            <a:r>
              <a:rPr lang="en-US" sz="2000" b="1" dirty="0">
                <a:solidFill>
                  <a:srgbClr val="001D58"/>
                </a:solidFill>
                <a:latin typeface="Helvetica" charset="0"/>
                <a:ea typeface="Helvetica" charset="0"/>
                <a:cs typeface="Helvetica" charset="0"/>
              </a:rPr>
              <a:t>The </a:t>
            </a:r>
            <a:r>
              <a:rPr lang="en-US" sz="2000" b="1" dirty="0" err="1">
                <a:solidFill>
                  <a:srgbClr val="001D58"/>
                </a:solidFill>
                <a:latin typeface="Helvetica" charset="0"/>
                <a:ea typeface="Helvetica" charset="0"/>
                <a:cs typeface="Helvetica" charset="0"/>
              </a:rPr>
              <a:t>Darkhowin</a:t>
            </a:r>
            <a:r>
              <a:rPr lang="en-US" sz="2000" b="1" dirty="0">
                <a:solidFill>
                  <a:srgbClr val="001D58"/>
                </a:solidFill>
                <a:latin typeface="Helvetica" charset="0"/>
                <a:ea typeface="Helvetica" charset="0"/>
                <a:cs typeface="Helvetica" charset="0"/>
              </a:rPr>
              <a:t> Nuclear Power </a:t>
            </a:r>
            <a:r>
              <a:rPr lang="en-US" sz="2000" b="1" dirty="0" smtClean="0">
                <a:solidFill>
                  <a:srgbClr val="001D58"/>
                </a:solidFill>
                <a:latin typeface="Helvetica" charset="0"/>
                <a:ea typeface="Helvetica" charset="0"/>
                <a:cs typeface="Helvetica" charset="0"/>
              </a:rPr>
              <a:t>Plant (IR-360) </a:t>
            </a:r>
            <a:r>
              <a:rPr lang="en-US" sz="2000" b="1" dirty="0">
                <a:solidFill>
                  <a:srgbClr val="001D58"/>
                </a:solidFill>
                <a:latin typeface="Helvetica" charset="0"/>
                <a:ea typeface="Helvetica" charset="0"/>
                <a:cs typeface="Helvetica" charset="0"/>
              </a:rPr>
              <a:t>is a planned nuclear power </a:t>
            </a:r>
            <a:r>
              <a:rPr lang="en-US" sz="2000" b="1" dirty="0" smtClean="0">
                <a:solidFill>
                  <a:srgbClr val="001D58"/>
                </a:solidFill>
                <a:latin typeface="Helvetica" charset="0"/>
                <a:ea typeface="Helvetica" charset="0"/>
                <a:cs typeface="Helvetica" charset="0"/>
              </a:rPr>
              <a:t>plant </a:t>
            </a:r>
            <a:r>
              <a:rPr lang="en-US" sz="2000" b="1" dirty="0">
                <a:solidFill>
                  <a:srgbClr val="001D58"/>
                </a:solidFill>
                <a:latin typeface="Helvetica" charset="0"/>
                <a:ea typeface="Helvetica" charset="0"/>
                <a:cs typeface="Helvetica" charset="0"/>
              </a:rPr>
              <a:t>located about 70 kilometers south of Ahvaz, Iran at the Karun river</a:t>
            </a:r>
            <a:r>
              <a:rPr lang="en-US" sz="2000" b="1" dirty="0" smtClean="0">
                <a:solidFill>
                  <a:srgbClr val="001D58"/>
                </a:solidFill>
                <a:latin typeface="Helvetica" charset="0"/>
                <a:ea typeface="Helvetica" charset="0"/>
                <a:cs typeface="Helvetica" charset="0"/>
              </a:rPr>
              <a:t>.</a:t>
            </a:r>
            <a:r>
              <a:rPr lang="en-US" sz="2000" b="1" dirty="0">
                <a:solidFill>
                  <a:srgbClr val="001D58"/>
                </a:solidFill>
                <a:latin typeface="Helvetica" charset="0"/>
                <a:ea typeface="Helvetica" charset="0"/>
                <a:cs typeface="Helvetica" charset="0"/>
              </a:rPr>
              <a:t> The plant detailed design is under preparation.</a:t>
            </a:r>
          </a:p>
          <a:p>
            <a:pPr marL="109728" lvl="1" indent="0" algn="justLow">
              <a:lnSpc>
                <a:spcPct val="80000"/>
              </a:lnSpc>
              <a:spcBef>
                <a:spcPts val="400"/>
              </a:spcBef>
              <a:buSzPct val="68000"/>
              <a:buFont typeface="Wingdings 3"/>
              <a:buNone/>
            </a:pPr>
            <a:endParaRPr lang="en-US" sz="20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339544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00808"/>
            <a:ext cx="8229600" cy="3946443"/>
          </a:xfrm>
        </p:spPr>
        <p:txBody>
          <a:bodyPr>
            <a:normAutofit/>
          </a:bodyPr>
          <a:lstStyle/>
          <a:p>
            <a:pPr marL="365760" lvl="1" indent="-256032">
              <a:spcBef>
                <a:spcPts val="400"/>
              </a:spcBef>
              <a:buSzPct val="68000"/>
              <a:buFont typeface="Wingdings 3"/>
              <a:buChar char=""/>
            </a:pPr>
            <a:r>
              <a:rPr lang="en-US" sz="2800" b="1" dirty="0">
                <a:solidFill>
                  <a:srgbClr val="001D58"/>
                </a:solidFill>
                <a:latin typeface="Helvetica" charset="0"/>
                <a:ea typeface="Helvetica" charset="0"/>
                <a:cs typeface="Helvetica" charset="0"/>
              </a:rPr>
              <a:t>The Joint Comprehensive Plan of Action (JCPOA) known commonly as the Iran deal, is an international agreement on the </a:t>
            </a:r>
            <a:r>
              <a:rPr lang="en-US" sz="2800" b="1" dirty="0" smtClean="0">
                <a:solidFill>
                  <a:srgbClr val="001D58"/>
                </a:solidFill>
                <a:latin typeface="Helvetica" charset="0"/>
                <a:ea typeface="Helvetica" charset="0"/>
                <a:cs typeface="Helvetica" charset="0"/>
              </a:rPr>
              <a:t>nuclear program of Iran </a:t>
            </a:r>
            <a:r>
              <a:rPr lang="en-US" sz="2800" b="1" dirty="0">
                <a:solidFill>
                  <a:srgbClr val="001D58"/>
                </a:solidFill>
                <a:latin typeface="Helvetica" charset="0"/>
                <a:ea typeface="Helvetica" charset="0"/>
                <a:cs typeface="Helvetica" charset="0"/>
              </a:rPr>
              <a:t>reached in </a:t>
            </a:r>
            <a:r>
              <a:rPr lang="en-US" sz="2800" b="1" dirty="0" smtClean="0">
                <a:solidFill>
                  <a:srgbClr val="001D58"/>
                </a:solidFill>
                <a:latin typeface="Helvetica" charset="0"/>
                <a:ea typeface="Helvetica" charset="0"/>
                <a:cs typeface="Helvetica" charset="0"/>
              </a:rPr>
              <a:t>Vienna </a:t>
            </a:r>
            <a:r>
              <a:rPr lang="en-US" sz="2800" b="1" dirty="0">
                <a:solidFill>
                  <a:srgbClr val="001D58"/>
                </a:solidFill>
                <a:latin typeface="Helvetica" charset="0"/>
                <a:ea typeface="Helvetica" charset="0"/>
                <a:cs typeface="Helvetica" charset="0"/>
              </a:rPr>
              <a:t>on 14 July 2015 between </a:t>
            </a:r>
            <a:r>
              <a:rPr lang="en-US" sz="2800" b="1" u="sng" dirty="0" smtClean="0">
                <a:solidFill>
                  <a:srgbClr val="FF0000"/>
                </a:solidFill>
                <a:latin typeface="Helvetica" charset="0"/>
                <a:ea typeface="Helvetica" charset="0"/>
                <a:cs typeface="Helvetica" charset="0"/>
              </a:rPr>
              <a:t>Iran</a:t>
            </a:r>
            <a:r>
              <a:rPr lang="en-US" sz="2800" b="1" dirty="0" smtClean="0">
                <a:solidFill>
                  <a:srgbClr val="001D58"/>
                </a:solidFill>
                <a:latin typeface="Helvetica" charset="0"/>
                <a:ea typeface="Helvetica" charset="0"/>
                <a:cs typeface="Helvetica" charset="0"/>
              </a:rPr>
              <a:t>, </a:t>
            </a:r>
            <a:r>
              <a:rPr lang="en-US" sz="2800" b="1" dirty="0">
                <a:solidFill>
                  <a:srgbClr val="001D58"/>
                </a:solidFill>
                <a:latin typeface="Helvetica" charset="0"/>
                <a:ea typeface="Helvetica" charset="0"/>
                <a:cs typeface="Helvetica" charset="0"/>
              </a:rPr>
              <a:t>the </a:t>
            </a:r>
            <a:r>
              <a:rPr lang="en-US" sz="2800" b="1" u="sng" dirty="0" smtClean="0">
                <a:solidFill>
                  <a:srgbClr val="FF0000"/>
                </a:solidFill>
                <a:latin typeface="Helvetica" charset="0"/>
                <a:ea typeface="Helvetica" charset="0"/>
                <a:cs typeface="Helvetica" charset="0"/>
              </a:rPr>
              <a:t>P5+1*</a:t>
            </a:r>
          </a:p>
          <a:p>
            <a:pPr marL="365760" lvl="1" indent="-256032">
              <a:spcBef>
                <a:spcPts val="400"/>
              </a:spcBef>
              <a:buSzPct val="68000"/>
              <a:buFont typeface="Wingdings 3"/>
              <a:buChar char=""/>
            </a:pPr>
            <a:endParaRPr lang="en-US" sz="2800" b="1" u="sng" dirty="0" smtClean="0">
              <a:solidFill>
                <a:srgbClr val="FF0000"/>
              </a:solidFill>
              <a:latin typeface="Helvetica" charset="0"/>
              <a:ea typeface="Helvetica" charset="0"/>
              <a:cs typeface="Helvetica" charset="0"/>
            </a:endParaRPr>
          </a:p>
          <a:p>
            <a:pPr marL="109728" lvl="1" indent="0">
              <a:spcBef>
                <a:spcPts val="400"/>
              </a:spcBef>
              <a:buSzPct val="68000"/>
              <a:buNone/>
            </a:pPr>
            <a:r>
              <a:rPr lang="en-US" sz="1800" b="1" dirty="0" smtClean="0">
                <a:solidFill>
                  <a:srgbClr val="001D58"/>
                </a:solidFill>
                <a:latin typeface="Helvetica" charset="0"/>
                <a:ea typeface="Helvetica" charset="0"/>
                <a:cs typeface="Helvetica" charset="0"/>
              </a:rPr>
              <a:t>*</a:t>
            </a:r>
            <a:r>
              <a:rPr lang="en-US" sz="1400" b="1" dirty="0" smtClean="0">
                <a:solidFill>
                  <a:srgbClr val="001D58"/>
                </a:solidFill>
                <a:latin typeface="Helvetica" charset="0"/>
                <a:ea typeface="Helvetica" charset="0"/>
                <a:cs typeface="Helvetica" charset="0"/>
              </a:rPr>
              <a:t>The </a:t>
            </a:r>
            <a:r>
              <a:rPr lang="en-US" sz="1400" b="1" dirty="0">
                <a:solidFill>
                  <a:srgbClr val="001D58"/>
                </a:solidFill>
                <a:latin typeface="Helvetica" charset="0"/>
                <a:ea typeface="Helvetica" charset="0"/>
                <a:cs typeface="Helvetica" charset="0"/>
              </a:rPr>
              <a:t>five </a:t>
            </a:r>
            <a:r>
              <a:rPr lang="en-US" sz="1400" b="1" dirty="0" smtClean="0">
                <a:solidFill>
                  <a:srgbClr val="001D58"/>
                </a:solidFill>
                <a:latin typeface="Helvetica" charset="0"/>
                <a:ea typeface="Helvetica" charset="0"/>
                <a:cs typeface="Helvetica" charset="0"/>
              </a:rPr>
              <a:t>permanent members of the United Nations Security Council-China, France, Russia, United Kingdom, United States- plus Germany, </a:t>
            </a:r>
            <a:r>
              <a:rPr lang="en-US" sz="1400" b="1" dirty="0">
                <a:solidFill>
                  <a:srgbClr val="001D58"/>
                </a:solidFill>
                <a:latin typeface="Helvetica" charset="0"/>
                <a:ea typeface="Helvetica" charset="0"/>
                <a:cs typeface="Helvetica" charset="0"/>
              </a:rPr>
              <a:t>and the </a:t>
            </a:r>
            <a:r>
              <a:rPr lang="en-US" sz="1400" b="1" dirty="0" smtClean="0">
                <a:solidFill>
                  <a:srgbClr val="001D58"/>
                </a:solidFill>
                <a:latin typeface="Helvetica" charset="0"/>
                <a:ea typeface="Helvetica" charset="0"/>
                <a:cs typeface="Helvetica" charset="0"/>
              </a:rPr>
              <a:t>European Union.</a:t>
            </a:r>
            <a:endParaRPr lang="en-US" sz="2000" b="1" dirty="0">
              <a:solidFill>
                <a:srgbClr val="001D58"/>
              </a:solidFill>
              <a:latin typeface="Helvetica" charset="0"/>
              <a:ea typeface="Helvetica" charset="0"/>
              <a:cs typeface="Helvetica" charset="0"/>
            </a:endParaRPr>
          </a:p>
        </p:txBody>
      </p:sp>
      <p:sp>
        <p:nvSpPr>
          <p:cNvPr id="4" name="Title 2"/>
          <p:cNvSpPr txBox="1">
            <a:spLocks/>
          </p:cNvSpPr>
          <p:nvPr/>
        </p:nvSpPr>
        <p:spPr>
          <a:xfrm>
            <a:off x="395536" y="476672"/>
            <a:ext cx="8229600" cy="79208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Iran Nuclear Agreement  (JCPoA)</a:t>
            </a:r>
            <a:endParaRPr lang="fa-IR"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p14="http://schemas.microsoft.com/office/powerpoint/2010/main" val="3663457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p:spPr>
        <p:txBody>
          <a:bodyPr>
            <a:noAutofit/>
          </a:bodyPr>
          <a:lstStyle/>
          <a:p>
            <a:pPr algn="ctr">
              <a:defRPr/>
            </a:pPr>
            <a:r>
              <a:rPr lang="en-US" sz="3200" dirty="0">
                <a:solidFill>
                  <a:srgbClr val="552579"/>
                </a:solidFill>
                <a:latin typeface="Albertus Extra Bold" pitchFamily="34" charset="0"/>
                <a:sym typeface="Helvetica" charset="0"/>
              </a:rPr>
              <a:t>JCPoA (</a:t>
            </a:r>
            <a:r>
              <a:rPr lang="en-US" sz="3200" dirty="0">
                <a:solidFill>
                  <a:srgbClr val="552579"/>
                </a:solidFill>
                <a:latin typeface="Albertus Extra Bold" pitchFamily="34" charset="0"/>
              </a:rPr>
              <a:t>cont'd</a:t>
            </a:r>
            <a:r>
              <a:rPr lang="en-US" sz="3200" dirty="0">
                <a:solidFill>
                  <a:srgbClr val="552579"/>
                </a:solidFill>
                <a:latin typeface="Albertus Extra Bold" pitchFamily="34" charset="0"/>
                <a:sym typeface="Helvetica" charset="0"/>
              </a:rPr>
              <a:t>)</a:t>
            </a:r>
            <a:endParaRPr lang="en-US" sz="3200" dirty="0">
              <a:solidFill>
                <a:srgbClr val="552579"/>
              </a:solidFill>
              <a:latin typeface="Albertus Extra Bold" pitchFamily="34" charset="0"/>
            </a:endParaRPr>
          </a:p>
        </p:txBody>
      </p:sp>
      <p:sp>
        <p:nvSpPr>
          <p:cNvPr id="3" name="Content Placeholder 2"/>
          <p:cNvSpPr>
            <a:spLocks noGrp="1"/>
          </p:cNvSpPr>
          <p:nvPr>
            <p:ph idx="1"/>
          </p:nvPr>
        </p:nvSpPr>
        <p:spPr>
          <a:xfrm>
            <a:off x="395536" y="1124744"/>
            <a:ext cx="8229600" cy="2376264"/>
          </a:xfrm>
        </p:spPr>
        <p:txBody>
          <a:bodyPr>
            <a:normAutofit/>
          </a:bodyPr>
          <a:lstStyle/>
          <a:p>
            <a:pPr marL="365760" lvl="1" indent="-256032">
              <a:spcBef>
                <a:spcPts val="400"/>
              </a:spcBef>
              <a:buSzPct val="68000"/>
              <a:buFont typeface="Wingdings 3"/>
              <a:buChar char=""/>
            </a:pPr>
            <a:r>
              <a:rPr lang="en-US" sz="2800" b="1" dirty="0" smtClean="0">
                <a:solidFill>
                  <a:srgbClr val="001D58"/>
                </a:solidFill>
                <a:latin typeface="Helvetica" charset="0"/>
                <a:ea typeface="Helvetica" charset="0"/>
                <a:cs typeface="Helvetica" charset="0"/>
              </a:rPr>
              <a:t>On </a:t>
            </a:r>
            <a:r>
              <a:rPr lang="en-US" sz="2800" b="1" dirty="0">
                <a:solidFill>
                  <a:srgbClr val="001D58"/>
                </a:solidFill>
                <a:latin typeface="Helvetica" charset="0"/>
                <a:ea typeface="Helvetica" charset="0"/>
                <a:cs typeface="Helvetica" charset="0"/>
              </a:rPr>
              <a:t>January </a:t>
            </a:r>
            <a:r>
              <a:rPr lang="en-US" sz="2800" b="1" dirty="0" smtClean="0">
                <a:solidFill>
                  <a:srgbClr val="001D58"/>
                </a:solidFill>
                <a:latin typeface="Helvetica" charset="0"/>
                <a:ea typeface="Helvetica" charset="0"/>
                <a:cs typeface="Helvetica" charset="0"/>
              </a:rPr>
              <a:t>2016</a:t>
            </a:r>
            <a:r>
              <a:rPr lang="en-US" sz="2800" b="1" dirty="0">
                <a:solidFill>
                  <a:srgbClr val="001D58"/>
                </a:solidFill>
                <a:latin typeface="Helvetica" charset="0"/>
                <a:ea typeface="Helvetica" charset="0"/>
                <a:cs typeface="Helvetica" charset="0"/>
              </a:rPr>
              <a:t>, </a:t>
            </a:r>
            <a:r>
              <a:rPr lang="en-US" sz="2800" b="1" dirty="0" smtClean="0">
                <a:solidFill>
                  <a:srgbClr val="001D58"/>
                </a:solidFill>
                <a:latin typeface="Helvetica" charset="0"/>
                <a:ea typeface="Helvetica" charset="0"/>
                <a:cs typeface="Helvetica" charset="0"/>
              </a:rPr>
              <a:t>the parities (</a:t>
            </a:r>
            <a:r>
              <a:rPr lang="en-US" sz="2800" b="1" dirty="0">
                <a:solidFill>
                  <a:srgbClr val="001D58"/>
                </a:solidFill>
                <a:latin typeface="Helvetica" charset="0"/>
                <a:ea typeface="Helvetica" charset="0"/>
                <a:cs typeface="Helvetica" charset="0"/>
              </a:rPr>
              <a:t>E3/EU+3</a:t>
            </a:r>
            <a:r>
              <a:rPr lang="en-US" sz="2800" b="1" dirty="0" smtClean="0">
                <a:solidFill>
                  <a:srgbClr val="001D58"/>
                </a:solidFill>
                <a:latin typeface="Helvetica" charset="0"/>
                <a:ea typeface="Helvetica" charset="0"/>
                <a:cs typeface="Helvetica" charset="0"/>
              </a:rPr>
              <a:t>) started </a:t>
            </a:r>
            <a:r>
              <a:rPr lang="en-US" sz="2800" b="1" dirty="0">
                <a:solidFill>
                  <a:srgbClr val="001D58"/>
                </a:solidFill>
                <a:latin typeface="Helvetica" charset="0"/>
                <a:ea typeface="Helvetica" charset="0"/>
                <a:cs typeface="Helvetica" charset="0"/>
              </a:rPr>
              <a:t>to implement JCPOA. After JCPOA went into effect, all nuclear-related sanctions imposed on Iran by the European Union, the UN Security Council and the US were lifted</a:t>
            </a:r>
            <a:r>
              <a:rPr lang="en-US" sz="2800" b="1" dirty="0" smtClean="0">
                <a:solidFill>
                  <a:srgbClr val="001D58"/>
                </a:solidFill>
                <a:latin typeface="Helvetica" charset="0"/>
                <a:ea typeface="Helvetica" charset="0"/>
                <a:cs typeface="Helvetica" charset="0"/>
              </a:rPr>
              <a:t>.</a:t>
            </a:r>
          </a:p>
        </p:txBody>
      </p:sp>
      <p:sp>
        <p:nvSpPr>
          <p:cNvPr id="4" name="Content Placeholder 2"/>
          <p:cNvSpPr txBox="1">
            <a:spLocks/>
          </p:cNvSpPr>
          <p:nvPr/>
        </p:nvSpPr>
        <p:spPr>
          <a:xfrm>
            <a:off x="395536" y="3501008"/>
            <a:ext cx="8229600" cy="2736304"/>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lvl="1" indent="-256032">
              <a:spcBef>
                <a:spcPts val="400"/>
              </a:spcBef>
              <a:buSzPct val="68000"/>
              <a:buFont typeface="Wingdings 3"/>
              <a:buChar char=""/>
            </a:pPr>
            <a:r>
              <a:rPr lang="en-US" sz="2800" b="1" dirty="0" smtClean="0">
                <a:solidFill>
                  <a:srgbClr val="001D58"/>
                </a:solidFill>
                <a:latin typeface="Helvetica" charset="0"/>
                <a:ea typeface="Helvetica" charset="0"/>
                <a:cs typeface="Helvetica" charset="0"/>
              </a:rPr>
              <a:t>Following the implementation of the JCPOA, European countries, as well as advanced nuclear Asian states such as Japan, China and South Korea are expected to cooperate with Iran to enhance its nuclear energy capacities.</a:t>
            </a:r>
          </a:p>
        </p:txBody>
      </p:sp>
    </p:spTree>
    <p:extLst>
      <p:ext uri="{BB962C8B-B14F-4D97-AF65-F5344CB8AC3E}">
        <p14:creationId xmlns:p14="http://schemas.microsoft.com/office/powerpoint/2010/main" val="1089496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Introduction</a:t>
            </a:r>
            <a:endPar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
        <p:nvSpPr>
          <p:cNvPr id="3" name="Content Placeholder 2"/>
          <p:cNvSpPr>
            <a:spLocks noGrp="1"/>
          </p:cNvSpPr>
          <p:nvPr>
            <p:ph idx="1"/>
          </p:nvPr>
        </p:nvSpPr>
        <p:spPr>
          <a:xfrm>
            <a:off x="323528" y="1268760"/>
            <a:ext cx="8640960" cy="4968552"/>
          </a:xfrm>
        </p:spPr>
        <p:txBody>
          <a:bodyPr>
            <a:normAutofit fontScale="77500" lnSpcReduction="20000"/>
          </a:bodyPr>
          <a:lstStyle/>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Energy is the most important </a:t>
            </a:r>
            <a:r>
              <a:rPr lang="en-US" sz="2700" b="1" dirty="0" smtClean="0">
                <a:solidFill>
                  <a:srgbClr val="001D58"/>
                </a:solidFill>
                <a:latin typeface="Helvetica" charset="0"/>
                <a:ea typeface="Helvetica" charset="0"/>
                <a:cs typeface="Helvetica" charset="0"/>
              </a:rPr>
              <a:t>factor </a:t>
            </a:r>
            <a:r>
              <a:rPr lang="en-US" sz="2700" b="1" dirty="0">
                <a:solidFill>
                  <a:srgbClr val="001D58"/>
                </a:solidFill>
                <a:latin typeface="Helvetica" charset="0"/>
                <a:ea typeface="Helvetica" charset="0"/>
                <a:cs typeface="Helvetica" charset="0"/>
              </a:rPr>
              <a:t>in socio-economic </a:t>
            </a:r>
            <a:r>
              <a:rPr lang="en-US" sz="2700" b="1" dirty="0" smtClean="0">
                <a:solidFill>
                  <a:srgbClr val="001D58"/>
                </a:solidFill>
                <a:latin typeface="Helvetica" charset="0"/>
                <a:ea typeface="Helvetica" charset="0"/>
                <a:cs typeface="Helvetica" charset="0"/>
              </a:rPr>
              <a:t>development</a:t>
            </a:r>
          </a:p>
          <a:p>
            <a:pPr marL="109728" lvl="1" indent="0" defTabSz="649288">
              <a:spcBef>
                <a:spcPts val="600"/>
              </a:spcBef>
              <a:buSzPct val="115000"/>
              <a:buNone/>
            </a:pPr>
            <a:endParaRPr lang="en-US" sz="26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Electricity </a:t>
            </a:r>
            <a:r>
              <a:rPr lang="en-US" sz="2700" b="1" dirty="0" smtClean="0">
                <a:solidFill>
                  <a:srgbClr val="001D58"/>
                </a:solidFill>
                <a:latin typeface="Helvetica" charset="0"/>
                <a:ea typeface="Helvetica" charset="0"/>
                <a:cs typeface="Helvetica" charset="0"/>
              </a:rPr>
              <a:t>plays </a:t>
            </a:r>
            <a:r>
              <a:rPr lang="en-US" sz="2700" b="1" dirty="0">
                <a:solidFill>
                  <a:srgbClr val="001D58"/>
                </a:solidFill>
                <a:latin typeface="Helvetica" charset="0"/>
                <a:ea typeface="Helvetica" charset="0"/>
                <a:cs typeface="Helvetica" charset="0"/>
              </a:rPr>
              <a:t>vital role in development of industrial infrastructures, in economic development and in improving life styles and standards in the </a:t>
            </a:r>
            <a:r>
              <a:rPr lang="en-US" sz="2700" b="1" dirty="0" smtClean="0">
                <a:solidFill>
                  <a:srgbClr val="001D58"/>
                </a:solidFill>
                <a:latin typeface="Helvetica" charset="0"/>
                <a:ea typeface="Helvetica" charset="0"/>
                <a:cs typeface="Helvetica" charset="0"/>
              </a:rPr>
              <a:t>countries</a:t>
            </a: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The world will need greatly increased energy supply in the next 20 years, especially cleanly-generated electricity</a:t>
            </a:r>
            <a:r>
              <a:rPr lang="en-US" sz="2700" b="1" dirty="0" smtClean="0">
                <a:solidFill>
                  <a:srgbClr val="001D58"/>
                </a:solidFill>
                <a:latin typeface="Helvetica" charset="0"/>
                <a:ea typeface="Helvetica" charset="0"/>
                <a:cs typeface="Helvetica" charset="0"/>
              </a:rPr>
              <a:t>.</a:t>
            </a: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Nuclear power is the most environmentally benign way of producing electricity on a large </a:t>
            </a:r>
            <a:r>
              <a:rPr lang="en-US" sz="2700" b="1" dirty="0" smtClean="0">
                <a:solidFill>
                  <a:srgbClr val="001D58"/>
                </a:solidFill>
                <a:latin typeface="Helvetica" charset="0"/>
                <a:ea typeface="Helvetica" charset="0"/>
                <a:cs typeface="Helvetica" charset="0"/>
              </a:rPr>
              <a:t>scale.</a:t>
            </a:r>
          </a:p>
          <a:p>
            <a:pPr marL="109728" lvl="1" indent="0" defTabSz="649288">
              <a:spcBef>
                <a:spcPts val="600"/>
              </a:spcBef>
              <a:buSzPct val="115000"/>
              <a:buNone/>
            </a:pPr>
            <a:endParaRPr lang="en-US" sz="2700" b="1" dirty="0" smtClean="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r>
              <a:rPr lang="en-US" sz="2700" b="1" dirty="0">
                <a:solidFill>
                  <a:srgbClr val="001D58"/>
                </a:solidFill>
                <a:latin typeface="Helvetica" charset="0"/>
                <a:ea typeface="Helvetica" charset="0"/>
                <a:cs typeface="Helvetica" charset="0"/>
              </a:rPr>
              <a:t>Iran have to use energy mix option and especially  developing the nuclear power plants as a necessary part of energy mix in long term programs.</a:t>
            </a:r>
          </a:p>
          <a:p>
            <a:pPr marL="365760" lvl="1" indent="-256032" defTabSz="649288">
              <a:spcBef>
                <a:spcPts val="600"/>
              </a:spcBef>
              <a:buSzPct val="115000"/>
              <a:buFont typeface="Wingdings" pitchFamily="2" charset="2"/>
              <a:buChar char="Ø"/>
            </a:pPr>
            <a:endParaRPr lang="en-US" sz="2700" b="1" dirty="0" smtClean="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109728" lvl="1" indent="0" defTabSz="649288">
              <a:spcBef>
                <a:spcPts val="600"/>
              </a:spcBef>
              <a:buSzPct val="115000"/>
              <a:buNone/>
            </a:pPr>
            <a:endParaRPr lang="en-US" sz="2700" b="1" dirty="0" smtClean="0">
              <a:solidFill>
                <a:srgbClr val="001D58"/>
              </a:solidFill>
              <a:latin typeface="Helvetica" charset="0"/>
              <a:ea typeface="Helvetica" charset="0"/>
              <a:cs typeface="Helvetica" charset="0"/>
            </a:endParaRPr>
          </a:p>
          <a:p>
            <a:pPr marL="109728" lvl="1" indent="0" defTabSz="649288">
              <a:spcBef>
                <a:spcPts val="600"/>
              </a:spcBef>
              <a:buSzPct val="115000"/>
              <a:buNone/>
            </a:pPr>
            <a:endParaRPr lang="en-US" sz="2700" b="1" dirty="0" smtClean="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a:p>
            <a:pPr marL="365760" lvl="1" indent="-256032" defTabSz="649288">
              <a:spcBef>
                <a:spcPts val="600"/>
              </a:spcBef>
              <a:buSzPct val="115000"/>
              <a:buFont typeface="Wingdings" pitchFamily="2" charset="2"/>
              <a:buChar char="Ø"/>
            </a:pPr>
            <a:endParaRPr lang="en-US" sz="27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108657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9512" y="188640"/>
            <a:ext cx="8784976" cy="936104"/>
          </a:xfrm>
        </p:spPr>
        <p:txBody>
          <a:bodyPr>
            <a:noAutofit/>
          </a:bodyPr>
          <a:lstStyle/>
          <a:p>
            <a:pPr algn="ctr" defTabSz="649288">
              <a:defRPr/>
            </a:pPr>
            <a:r>
              <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JCPoA Impact on Iran Nuclear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 </a:t>
            </a:r>
            <a:r>
              <a:rPr lang="en-US" sz="2800" i="1" cap="all" dirty="0" err="1"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rogramme</a:t>
            </a:r>
            <a:endPar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
        <p:nvSpPr>
          <p:cNvPr id="2" name="Content Placeholder 1"/>
          <p:cNvSpPr>
            <a:spLocks noGrp="1"/>
          </p:cNvSpPr>
          <p:nvPr>
            <p:ph idx="1"/>
          </p:nvPr>
        </p:nvSpPr>
        <p:spPr/>
        <p:txBody>
          <a:bodyPr>
            <a:normAutofit/>
          </a:bodyPr>
          <a:lstStyle/>
          <a:p>
            <a:r>
              <a:rPr lang="en-US" sz="2800" b="1" dirty="0">
                <a:solidFill>
                  <a:srgbClr val="001D58"/>
                </a:solidFill>
                <a:latin typeface="Helvetica" charset="0"/>
                <a:ea typeface="Helvetica" charset="0"/>
                <a:cs typeface="Helvetica" charset="0"/>
              </a:rPr>
              <a:t>developing international relations with countries with nuclear technology</a:t>
            </a:r>
          </a:p>
          <a:p>
            <a:endParaRPr lang="en-US" dirty="0"/>
          </a:p>
          <a:p>
            <a:r>
              <a:rPr lang="en-US" sz="2800" b="1" dirty="0" smtClean="0">
                <a:solidFill>
                  <a:srgbClr val="001D58"/>
                </a:solidFill>
                <a:latin typeface="Helvetica" charset="0"/>
                <a:ea typeface="Helvetica" charset="0"/>
                <a:cs typeface="Helvetica" charset="0"/>
              </a:rPr>
              <a:t>enhancing </a:t>
            </a:r>
            <a:r>
              <a:rPr lang="en-US" sz="2800" b="1" dirty="0">
                <a:solidFill>
                  <a:srgbClr val="001D58"/>
                </a:solidFill>
                <a:latin typeface="Helvetica" charset="0"/>
                <a:ea typeface="Helvetica" charset="0"/>
                <a:cs typeface="Helvetica" charset="0"/>
              </a:rPr>
              <a:t>and </a:t>
            </a:r>
            <a:r>
              <a:rPr lang="en-US" sz="2800" b="1" dirty="0" smtClean="0">
                <a:solidFill>
                  <a:srgbClr val="001D58"/>
                </a:solidFill>
                <a:latin typeface="Helvetica" charset="0"/>
                <a:ea typeface="Helvetica" charset="0"/>
                <a:cs typeface="Helvetica" charset="0"/>
              </a:rPr>
              <a:t>strengthening of nuclear technology in Iran</a:t>
            </a:r>
          </a:p>
          <a:p>
            <a:endParaRPr lang="en-US" sz="2800" b="1" dirty="0" smtClean="0">
              <a:solidFill>
                <a:srgbClr val="001D58"/>
              </a:solidFill>
              <a:latin typeface="Helvetica" charset="0"/>
              <a:ea typeface="Helvetica" charset="0"/>
              <a:cs typeface="Helvetica" charset="0"/>
            </a:endParaRPr>
          </a:p>
          <a:p>
            <a:r>
              <a:rPr lang="en-US" sz="2800" b="1" dirty="0" smtClean="0">
                <a:solidFill>
                  <a:srgbClr val="001D58"/>
                </a:solidFill>
                <a:latin typeface="Helvetica" charset="0"/>
              </a:rPr>
              <a:t>Rationalization and optimization of the nuclear development program with Eco-technical and localization approach</a:t>
            </a:r>
            <a:endParaRPr lang="en-US" dirty="0" smtClean="0"/>
          </a:p>
          <a:p>
            <a:endParaRPr lang="en-US" dirty="0"/>
          </a:p>
        </p:txBody>
      </p:sp>
    </p:spTree>
    <p:extLst>
      <p:ext uri="{BB962C8B-B14F-4D97-AF65-F5344CB8AC3E}">
        <p14:creationId xmlns:p14="http://schemas.microsoft.com/office/powerpoint/2010/main" val="266489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4460" y="116632"/>
            <a:ext cx="8784976" cy="936104"/>
          </a:xfrm>
        </p:spPr>
        <p:txBody>
          <a:bodyPr>
            <a:noAutofit/>
          </a:bodyPr>
          <a:lstStyle/>
          <a:p>
            <a:pPr algn="ctr">
              <a:defRPr/>
            </a:pPr>
            <a:r>
              <a:rPr lang="en-US" sz="3200" dirty="0">
                <a:solidFill>
                  <a:srgbClr val="552579"/>
                </a:solidFill>
                <a:latin typeface="Albertus Extra Bold" pitchFamily="34" charset="0"/>
                <a:sym typeface="Helvetica" charset="0"/>
              </a:rPr>
              <a:t>JCPoA Impact on Iran Nuclear Programme</a:t>
            </a:r>
            <a:endParaRPr lang="en-US" sz="3200" dirty="0">
              <a:solidFill>
                <a:srgbClr val="552579"/>
              </a:solidFill>
              <a:latin typeface="Albertus Extra Bold" pitchFamily="34" charset="0"/>
            </a:endParaRPr>
          </a:p>
        </p:txBody>
      </p:sp>
      <p:sp>
        <p:nvSpPr>
          <p:cNvPr id="3" name="Content Placeholder 1"/>
          <p:cNvSpPr>
            <a:spLocks noGrp="1"/>
          </p:cNvSpPr>
          <p:nvPr>
            <p:ph idx="1"/>
          </p:nvPr>
        </p:nvSpPr>
        <p:spPr>
          <a:xfrm>
            <a:off x="457200" y="1052736"/>
            <a:ext cx="8229600" cy="5112568"/>
          </a:xfrm>
        </p:spPr>
        <p:txBody>
          <a:bodyPr>
            <a:normAutofit lnSpcReduction="10000"/>
          </a:bodyPr>
          <a:lstStyle/>
          <a:p>
            <a:pPr>
              <a:lnSpc>
                <a:spcPct val="160000"/>
              </a:lnSpc>
              <a:buFont typeface="Wingdings" pitchFamily="2" charset="2"/>
              <a:buChar char="q"/>
            </a:pPr>
            <a:r>
              <a:rPr lang="en-US" sz="3200" b="1" dirty="0">
                <a:solidFill>
                  <a:srgbClr val="001D58"/>
                </a:solidFill>
                <a:latin typeface="Helvetica" charset="0"/>
                <a:ea typeface="Helvetica" charset="0"/>
                <a:cs typeface="Helvetica" charset="0"/>
              </a:rPr>
              <a:t>Cooperation field:</a:t>
            </a:r>
          </a:p>
          <a:p>
            <a:pPr>
              <a:lnSpc>
                <a:spcPct val="110000"/>
              </a:lnSpc>
              <a:buFont typeface="Wingdings" pitchFamily="2" charset="2"/>
              <a:buChar char="Ø"/>
            </a:pPr>
            <a:r>
              <a:rPr lang="en-US" sz="2800" b="1" dirty="0">
                <a:solidFill>
                  <a:srgbClr val="001D58"/>
                </a:solidFill>
                <a:latin typeface="Helvetica" charset="0"/>
                <a:ea typeface="Helvetica" charset="0"/>
                <a:cs typeface="Helvetica" charset="0"/>
              </a:rPr>
              <a:t>Cooperation in </a:t>
            </a:r>
            <a:r>
              <a:rPr lang="en-US" sz="2800" b="1" dirty="0" smtClean="0">
                <a:solidFill>
                  <a:srgbClr val="001D58"/>
                </a:solidFill>
                <a:latin typeface="Helvetica" charset="0"/>
                <a:ea typeface="Helvetica" charset="0"/>
                <a:cs typeface="Helvetica" charset="0"/>
              </a:rPr>
              <a:t>strengthening in the field of </a:t>
            </a:r>
            <a:r>
              <a:rPr lang="en-US" sz="2800" b="1" dirty="0">
                <a:solidFill>
                  <a:srgbClr val="001D58"/>
                </a:solidFill>
                <a:latin typeface="Helvetica" charset="0"/>
                <a:ea typeface="Helvetica" charset="0"/>
                <a:cs typeface="Helvetica" charset="0"/>
              </a:rPr>
              <a:t>nuclear </a:t>
            </a:r>
            <a:r>
              <a:rPr lang="en-US" sz="2800" b="1" dirty="0" smtClean="0">
                <a:solidFill>
                  <a:srgbClr val="001D58"/>
                </a:solidFill>
                <a:latin typeface="Helvetica" charset="0"/>
                <a:ea typeface="Helvetica" charset="0"/>
                <a:cs typeface="Helvetica" charset="0"/>
              </a:rPr>
              <a:t>safety</a:t>
            </a:r>
          </a:p>
          <a:p>
            <a:pPr>
              <a:buFont typeface="Wingdings" pitchFamily="2" charset="2"/>
              <a:buChar char="Ø"/>
            </a:pPr>
            <a:r>
              <a:rPr lang="en-US" sz="2800" b="1" dirty="0" smtClean="0">
                <a:solidFill>
                  <a:srgbClr val="001D58"/>
                </a:solidFill>
                <a:latin typeface="Helvetica" charset="0"/>
                <a:ea typeface="Helvetica" charset="0"/>
                <a:cs typeface="Helvetica" charset="0"/>
              </a:rPr>
              <a:t>Cooperation in training of Iranian human resource</a:t>
            </a:r>
          </a:p>
          <a:p>
            <a:pPr>
              <a:buFont typeface="Wingdings" pitchFamily="2" charset="2"/>
              <a:buChar char="Ø"/>
            </a:pPr>
            <a:r>
              <a:rPr lang="en-US" sz="2800" b="1" dirty="0" smtClean="0">
                <a:solidFill>
                  <a:srgbClr val="001D58"/>
                </a:solidFill>
                <a:latin typeface="Helvetica" charset="0"/>
                <a:ea typeface="Helvetica" charset="0"/>
                <a:cs typeface="Helvetica" charset="0"/>
              </a:rPr>
              <a:t>Cooperation in supplying </a:t>
            </a:r>
            <a:r>
              <a:rPr lang="en-US" sz="2800" b="1" dirty="0">
                <a:solidFill>
                  <a:srgbClr val="001D58"/>
                </a:solidFill>
                <a:latin typeface="Helvetica" charset="0"/>
                <a:ea typeface="Helvetica" charset="0"/>
                <a:cs typeface="Helvetica" charset="0"/>
              </a:rPr>
              <a:t>of valid codes, instruments and equipment related to </a:t>
            </a:r>
            <a:r>
              <a:rPr lang="en-US" sz="2800" b="1" dirty="0" smtClean="0">
                <a:solidFill>
                  <a:srgbClr val="001D58"/>
                </a:solidFill>
                <a:latin typeface="Helvetica" charset="0"/>
                <a:ea typeface="Helvetica" charset="0"/>
                <a:cs typeface="Helvetica" charset="0"/>
              </a:rPr>
              <a:t>nuclear energy and nuclear safety</a:t>
            </a:r>
          </a:p>
          <a:p>
            <a:pPr>
              <a:buFont typeface="Wingdings" pitchFamily="2" charset="2"/>
              <a:buChar char="Ø"/>
            </a:pPr>
            <a:r>
              <a:rPr lang="en-US" sz="2800" b="1" dirty="0" smtClean="0">
                <a:solidFill>
                  <a:srgbClr val="001D58"/>
                </a:solidFill>
                <a:latin typeface="Helvetica" charset="0"/>
                <a:ea typeface="Helvetica" charset="0"/>
                <a:cs typeface="Helvetica" charset="0"/>
              </a:rPr>
              <a:t>Cooperation in Small </a:t>
            </a:r>
            <a:r>
              <a:rPr lang="en-US" sz="2800" b="1" dirty="0">
                <a:solidFill>
                  <a:srgbClr val="001D58"/>
                </a:solidFill>
                <a:latin typeface="Helvetica" charset="0"/>
                <a:ea typeface="Helvetica" charset="0"/>
                <a:cs typeface="Helvetica" charset="0"/>
              </a:rPr>
              <a:t>Modular </a:t>
            </a:r>
            <a:r>
              <a:rPr lang="en-US" sz="2800" b="1" dirty="0" smtClean="0">
                <a:solidFill>
                  <a:srgbClr val="001D58"/>
                </a:solidFill>
                <a:latin typeface="Helvetica" charset="0"/>
                <a:ea typeface="Helvetica" charset="0"/>
                <a:cs typeface="Helvetica" charset="0"/>
              </a:rPr>
              <a:t>Reactor technology development plans</a:t>
            </a:r>
          </a:p>
          <a:p>
            <a:pPr>
              <a:buFont typeface="Wingdings" pitchFamily="2" charset="2"/>
              <a:buChar char="Ø"/>
            </a:pPr>
            <a:endParaRPr lang="en-US" sz="2800" b="1" dirty="0" smtClean="0">
              <a:solidFill>
                <a:srgbClr val="001D58"/>
              </a:solidFill>
              <a:latin typeface="Helvetica" charset="0"/>
              <a:ea typeface="Helvetica" charset="0"/>
              <a:cs typeface="Helvetica" charset="0"/>
            </a:endParaRPr>
          </a:p>
          <a:p>
            <a:pPr>
              <a:buFont typeface="Wingdings" pitchFamily="2" charset="2"/>
              <a:buChar char="Ø"/>
            </a:pPr>
            <a:endParaRPr lang="en-US" sz="2800" b="1" dirty="0" smtClean="0">
              <a:solidFill>
                <a:srgbClr val="001D58"/>
              </a:solidFill>
              <a:latin typeface="Helvetica" charset="0"/>
              <a:ea typeface="Helvetica" charset="0"/>
              <a:cs typeface="Helvetica" charset="0"/>
            </a:endParaRPr>
          </a:p>
          <a:p>
            <a:pPr>
              <a:buFont typeface="Wingdings" pitchFamily="2" charset="2"/>
              <a:buChar char="Ø"/>
            </a:pPr>
            <a:endParaRPr lang="en-US" dirty="0"/>
          </a:p>
        </p:txBody>
      </p:sp>
    </p:spTree>
    <p:extLst>
      <p:ext uri="{BB962C8B-B14F-4D97-AF65-F5344CB8AC3E}">
        <p14:creationId xmlns:p14="http://schemas.microsoft.com/office/powerpoint/2010/main" val="422412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0128" y="1249320"/>
            <a:ext cx="8229600" cy="667512"/>
          </a:xfrm>
        </p:spPr>
        <p:txBody>
          <a:bodyPr>
            <a:noAutofit/>
          </a:bodyPr>
          <a:lstStyle/>
          <a:p>
            <a:r>
              <a:rPr lang="en-US" sz="2400" dirty="0" smtClean="0">
                <a:latin typeface="Calibri" pitchFamily="34" charset="0"/>
                <a:cs typeface="Times New Roman" pitchFamily="18" charset="0"/>
              </a:rPr>
              <a:t>Nuclear power development in IRAN means not only large scale power production, but also additional advantages </a:t>
            </a:r>
            <a:endParaRPr lang="en-US" sz="2400" dirty="0">
              <a:latin typeface="Calibri" pitchFamily="34" charset="0"/>
              <a:cs typeface="Times New Roman" pitchFamily="18" charset="0"/>
            </a:endParaRPr>
          </a:p>
        </p:txBody>
      </p:sp>
      <p:pic>
        <p:nvPicPr>
          <p:cNvPr id="4" name="Content Placeholder 3" descr="\\Srvweb\UsersNPPD\Gerami\My Documents\My Pictures\untitled.bmp"/>
          <p:cNvPicPr>
            <a:picLocks noGrp="1" noChangeAspect="1" noChangeArrowheads="1"/>
          </p:cNvPicPr>
          <p:nvPr>
            <p:ph idx="1"/>
          </p:nvPr>
        </p:nvPicPr>
        <p:blipFill>
          <a:blip r:embed="rId2"/>
          <a:stretch>
            <a:fillRect/>
          </a:stretch>
        </p:blipFill>
        <p:spPr bwMode="auto">
          <a:xfrm>
            <a:off x="609600" y="1972583"/>
            <a:ext cx="7670234" cy="4792982"/>
          </a:xfrm>
          <a:prstGeom prst="rect">
            <a:avLst/>
          </a:prstGeom>
          <a:noFill/>
        </p:spPr>
      </p:pic>
      <p:sp>
        <p:nvSpPr>
          <p:cNvPr id="5" name="TextBox 4"/>
          <p:cNvSpPr txBox="1"/>
          <p:nvPr/>
        </p:nvSpPr>
        <p:spPr>
          <a:xfrm>
            <a:off x="674972" y="2129663"/>
            <a:ext cx="1952009" cy="369332"/>
          </a:xfrm>
          <a:prstGeom prst="rect">
            <a:avLst/>
          </a:prstGeom>
          <a:noFill/>
        </p:spPr>
        <p:txBody>
          <a:bodyPr wrap="none" rtlCol="0">
            <a:spAutoFit/>
          </a:bodyPr>
          <a:lstStyle/>
          <a:p>
            <a:pPr algn="ctr"/>
            <a:r>
              <a:rPr lang="en-US" b="1" baseline="0" dirty="0" smtClean="0">
                <a:solidFill>
                  <a:srgbClr val="000000"/>
                </a:solidFill>
                <a:latin typeface="Calibri" pitchFamily="34" charset="0"/>
              </a:rPr>
              <a:t>Power production </a:t>
            </a:r>
            <a:endParaRPr lang="en-US" dirty="0">
              <a:latin typeface="Calibri" pitchFamily="34" charset="0"/>
            </a:endParaRPr>
          </a:p>
        </p:txBody>
      </p:sp>
      <p:sp>
        <p:nvSpPr>
          <p:cNvPr id="6" name="TextBox 5"/>
          <p:cNvSpPr txBox="1"/>
          <p:nvPr/>
        </p:nvSpPr>
        <p:spPr>
          <a:xfrm>
            <a:off x="744694" y="2669450"/>
            <a:ext cx="1244996" cy="338554"/>
          </a:xfrm>
          <a:prstGeom prst="rect">
            <a:avLst/>
          </a:prstGeom>
          <a:noFill/>
        </p:spPr>
        <p:txBody>
          <a:bodyPr wrap="square" rtlCol="0">
            <a:spAutoFit/>
          </a:bodyPr>
          <a:lstStyle/>
          <a:p>
            <a:pPr>
              <a:buFont typeface="Wingdings" pitchFamily="2" charset="2"/>
              <a:buChar char="§"/>
            </a:pPr>
            <a:r>
              <a:rPr lang="en-US" sz="1600" dirty="0" smtClean="0">
                <a:latin typeface="Times New Roman" pitchFamily="18" charset="0"/>
                <a:cs typeface="Times New Roman" pitchFamily="18" charset="0"/>
              </a:rPr>
              <a:t> Base Load</a:t>
            </a:r>
            <a:endParaRPr lang="en-US" sz="1600" dirty="0">
              <a:latin typeface="Times New Roman" pitchFamily="18" charset="0"/>
              <a:cs typeface="Times New Roman" pitchFamily="18" charset="0"/>
            </a:endParaRPr>
          </a:p>
        </p:txBody>
      </p:sp>
      <p:sp>
        <p:nvSpPr>
          <p:cNvPr id="7" name="TextBox 6"/>
          <p:cNvSpPr txBox="1"/>
          <p:nvPr/>
        </p:nvSpPr>
        <p:spPr>
          <a:xfrm>
            <a:off x="744694" y="4534323"/>
            <a:ext cx="2590800" cy="1508105"/>
          </a:xfrm>
          <a:prstGeom prst="rect">
            <a:avLst/>
          </a:prstGeom>
          <a:noFill/>
        </p:spPr>
        <p:txBody>
          <a:bodyPr wrap="square" rtlCol="0">
            <a:spAutoFit/>
          </a:bodyPr>
          <a:lstStyle/>
          <a:p>
            <a:r>
              <a:rPr lang="en-US" b="1" dirty="0">
                <a:latin typeface="Calibri" pitchFamily="34" charset="0"/>
              </a:rPr>
              <a:t>Science </a:t>
            </a:r>
            <a:r>
              <a:rPr lang="en-US" b="1" dirty="0" smtClean="0">
                <a:latin typeface="Calibri" pitchFamily="34" charset="0"/>
              </a:rPr>
              <a:t>development </a:t>
            </a:r>
            <a:endParaRPr lang="en-US" dirty="0"/>
          </a:p>
          <a:p>
            <a:pPr>
              <a:lnSpc>
                <a:spcPct val="150000"/>
              </a:lnSpc>
              <a:buFont typeface="Wingdings" pitchFamily="2" charset="2"/>
              <a:buChar char="§"/>
            </a:pPr>
            <a:r>
              <a:rPr lang="en-US" sz="1600" dirty="0" smtClean="0">
                <a:latin typeface="Times New Roman" pitchFamily="18" charset="0"/>
                <a:cs typeface="Times New Roman" pitchFamily="18" charset="0"/>
              </a:rPr>
              <a:t> R&amp;D </a:t>
            </a:r>
            <a:endParaRPr lang="en-US" sz="1600" dirty="0">
              <a:latin typeface="Times New Roman" pitchFamily="18" charset="0"/>
              <a:cs typeface="Times New Roman" pitchFamily="18" charset="0"/>
            </a:endParaRPr>
          </a:p>
          <a:p>
            <a:pPr marL="111125" indent="-111125">
              <a:buFont typeface="Wingdings" pitchFamily="2" charset="2"/>
              <a:buChar char="§"/>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New </a:t>
            </a:r>
            <a:r>
              <a:rPr lang="en-US" sz="1600" dirty="0">
                <a:latin typeface="Times New Roman" pitchFamily="18" charset="0"/>
                <a:cs typeface="Times New Roman" pitchFamily="18" charset="0"/>
              </a:rPr>
              <a:t>technologies </a:t>
            </a:r>
            <a:r>
              <a:rPr lang="en-US" sz="1600" dirty="0" smtClean="0">
                <a:latin typeface="Times New Roman" pitchFamily="18" charset="0"/>
                <a:cs typeface="Times New Roman" pitchFamily="18" charset="0"/>
              </a:rPr>
              <a:t>  development </a:t>
            </a:r>
            <a:endParaRPr lang="en-US" sz="1600" dirty="0">
              <a:latin typeface="Times New Roman" pitchFamily="18" charset="0"/>
              <a:cs typeface="Times New Roman" pitchFamily="18" charset="0"/>
            </a:endParaRPr>
          </a:p>
          <a:p>
            <a:endParaRPr lang="en-US" dirty="0"/>
          </a:p>
        </p:txBody>
      </p:sp>
      <p:sp>
        <p:nvSpPr>
          <p:cNvPr id="8" name="TextBox 7"/>
          <p:cNvSpPr txBox="1"/>
          <p:nvPr/>
        </p:nvSpPr>
        <p:spPr>
          <a:xfrm>
            <a:off x="5796136" y="2084674"/>
            <a:ext cx="2514600" cy="1508105"/>
          </a:xfrm>
          <a:prstGeom prst="rect">
            <a:avLst/>
          </a:prstGeom>
          <a:noFill/>
        </p:spPr>
        <p:txBody>
          <a:bodyPr wrap="square" rtlCol="0">
            <a:spAutoFit/>
          </a:bodyPr>
          <a:lstStyle/>
          <a:p>
            <a:r>
              <a:rPr lang="en-US" b="1" baseline="0" dirty="0" smtClean="0">
                <a:solidFill>
                  <a:srgbClr val="000000"/>
                </a:solidFill>
                <a:latin typeface="Calibri" pitchFamily="34" charset="0"/>
                <a:cs typeface="Times New Roman" pitchFamily="18" charset="0"/>
              </a:rPr>
              <a:t>Industry development</a:t>
            </a:r>
          </a:p>
          <a:p>
            <a:pPr>
              <a:lnSpc>
                <a:spcPct val="150000"/>
              </a:lnSpc>
              <a:buFont typeface="Wingdings" pitchFamily="2" charset="2"/>
              <a:buChar char="§"/>
            </a:pPr>
            <a:r>
              <a:rPr lang="en-US" sz="1600" dirty="0" smtClean="0">
                <a:latin typeface="Times New Roman" pitchFamily="18" charset="0"/>
                <a:cs typeface="Times New Roman" pitchFamily="18" charset="0"/>
              </a:rPr>
              <a:t> New </a:t>
            </a:r>
            <a:r>
              <a:rPr lang="en-US" sz="1600" dirty="0">
                <a:latin typeface="Times New Roman" pitchFamily="18" charset="0"/>
                <a:cs typeface="Times New Roman" pitchFamily="18" charset="0"/>
              </a:rPr>
              <a:t>jobs </a:t>
            </a:r>
          </a:p>
          <a:p>
            <a:pPr marL="111125" indent="-111125">
              <a:buFont typeface="Wingdings" pitchFamily="2" charset="2"/>
              <a:buChar char="§"/>
            </a:pPr>
            <a:r>
              <a:rPr lang="en-US" sz="1600" dirty="0" smtClean="0">
                <a:latin typeface="Times New Roman" pitchFamily="18" charset="0"/>
                <a:cs typeface="Times New Roman" pitchFamily="18" charset="0"/>
              </a:rPr>
              <a:t> Creation </a:t>
            </a:r>
            <a:r>
              <a:rPr lang="en-US" sz="1600" dirty="0">
                <a:latin typeface="Times New Roman" pitchFamily="18" charset="0"/>
                <a:cs typeface="Times New Roman" pitchFamily="18" charset="0"/>
              </a:rPr>
              <a:t>of manufacturing </a:t>
            </a:r>
            <a:r>
              <a:rPr lang="en-US" sz="1600" dirty="0" smtClean="0">
                <a:latin typeface="Times New Roman" pitchFamily="18" charset="0"/>
                <a:cs typeface="Times New Roman" pitchFamily="18" charset="0"/>
              </a:rPr>
              <a:t> facilities </a:t>
            </a:r>
            <a:endParaRPr lang="en-US" sz="1600" dirty="0">
              <a:latin typeface="Times New Roman" pitchFamily="18" charset="0"/>
              <a:cs typeface="Times New Roman" pitchFamily="18" charset="0"/>
            </a:endParaRPr>
          </a:p>
          <a:p>
            <a:pPr algn="ctr"/>
            <a:r>
              <a:rPr lang="en-US" b="1" baseline="0" dirty="0" smtClean="0">
                <a:solidFill>
                  <a:srgbClr val="000000"/>
                </a:solidFill>
                <a:latin typeface="Arial"/>
              </a:rPr>
              <a:t> </a:t>
            </a:r>
            <a:endParaRPr lang="en-US" dirty="0"/>
          </a:p>
        </p:txBody>
      </p:sp>
      <p:sp>
        <p:nvSpPr>
          <p:cNvPr id="9" name="TextBox 8"/>
          <p:cNvSpPr txBox="1"/>
          <p:nvPr/>
        </p:nvSpPr>
        <p:spPr>
          <a:xfrm>
            <a:off x="5943600" y="4539952"/>
            <a:ext cx="2590800" cy="1323439"/>
          </a:xfrm>
          <a:prstGeom prst="rect">
            <a:avLst/>
          </a:prstGeom>
          <a:noFill/>
        </p:spPr>
        <p:txBody>
          <a:bodyPr wrap="square" rtlCol="0">
            <a:spAutoFit/>
          </a:bodyPr>
          <a:lstStyle/>
          <a:p>
            <a:r>
              <a:rPr lang="en-US" sz="1600" b="1" baseline="0" dirty="0" smtClean="0">
                <a:solidFill>
                  <a:srgbClr val="000000"/>
                </a:solidFill>
                <a:latin typeface="Arial"/>
              </a:rPr>
              <a:t>Alternative use</a:t>
            </a:r>
          </a:p>
          <a:p>
            <a:endParaRPr lang="en-US" sz="1600" dirty="0" smtClean="0">
              <a:latin typeface="Times New Roman" pitchFamily="18" charset="0"/>
              <a:cs typeface="Times New Roman" pitchFamily="18" charset="0"/>
            </a:endParaRPr>
          </a:p>
          <a:p>
            <a:pPr>
              <a:buFont typeface="Wingdings" pitchFamily="2" charset="2"/>
              <a:buChar char="§"/>
            </a:pPr>
            <a:r>
              <a:rPr lang="en-US" sz="1600" dirty="0" smtClean="0">
                <a:latin typeface="Times New Roman" pitchFamily="18" charset="0"/>
                <a:cs typeface="Times New Roman" pitchFamily="18" charset="0"/>
              </a:rPr>
              <a:t> Seawater desalination </a:t>
            </a:r>
          </a:p>
          <a:p>
            <a:pPr>
              <a:buFont typeface="Wingdings" pitchFamily="2" charset="2"/>
              <a:buChar char="§"/>
            </a:pPr>
            <a:r>
              <a:rPr lang="en-US" sz="1600" dirty="0" smtClean="0">
                <a:latin typeface="Times New Roman" pitchFamily="18" charset="0"/>
                <a:cs typeface="Times New Roman" pitchFamily="18" charset="0"/>
              </a:rPr>
              <a:t> Heat </a:t>
            </a:r>
            <a:r>
              <a:rPr lang="en-US" sz="1600" dirty="0">
                <a:latin typeface="Times New Roman" pitchFamily="18" charset="0"/>
                <a:cs typeface="Times New Roman" pitchFamily="18" charset="0"/>
              </a:rPr>
              <a:t>generation </a:t>
            </a:r>
          </a:p>
          <a:p>
            <a:r>
              <a:rPr lang="en-US" sz="1600" b="1" baseline="0" dirty="0" smtClean="0">
                <a:solidFill>
                  <a:srgbClr val="000000"/>
                </a:solidFill>
                <a:latin typeface="Arial"/>
              </a:rPr>
              <a:t> </a:t>
            </a:r>
            <a:endParaRPr lang="en-US" sz="1600" dirty="0"/>
          </a:p>
        </p:txBody>
      </p:sp>
      <p:pic>
        <p:nvPicPr>
          <p:cNvPr id="1026" name="Picture 2" descr="\\RS01\UsersNPPD\Gerami\My Documents\My Pictures\Untitleddfy.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val="0"/>
              </a:ext>
            </a:extLst>
          </a:blip>
          <a:srcRect/>
          <a:stretch>
            <a:fillRect/>
          </a:stretch>
        </p:blipFill>
        <p:spPr bwMode="auto">
          <a:xfrm>
            <a:off x="3419872" y="1972583"/>
            <a:ext cx="2088232" cy="1084470"/>
          </a:xfrm>
          <a:prstGeom prst="rect">
            <a:avLst/>
          </a:prstGeom>
          <a:solidFill>
            <a:schemeClr val="accent1"/>
          </a:solidFill>
        </p:spPr>
      </p:pic>
      <p:sp>
        <p:nvSpPr>
          <p:cNvPr id="10" name="Title 2"/>
          <p:cNvSpPr txBox="1">
            <a:spLocks/>
          </p:cNvSpPr>
          <p:nvPr/>
        </p:nvSpPr>
        <p:spPr>
          <a:xfrm>
            <a:off x="251520" y="188640"/>
            <a:ext cx="8229600" cy="1008112"/>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i="1" cap="all"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IRAN’s advantages in nuclear energy applications development</a:t>
            </a:r>
            <a:endParaRPr lang="fa-IR"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endParaRPr>
          </a:p>
        </p:txBody>
      </p:sp>
    </p:spTree>
    <p:extLst>
      <p:ext uri="{BB962C8B-B14F-4D97-AF65-F5344CB8AC3E}">
        <p14:creationId xmlns:p14="http://schemas.microsoft.com/office/powerpoint/2010/main" val="228756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defRPr/>
            </a:pPr>
            <a:r>
              <a:rPr lang="en-US" sz="2800" dirty="0">
                <a:solidFill>
                  <a:srgbClr val="552579"/>
                </a:solidFill>
                <a:latin typeface="Albertus Extra Bold" pitchFamily="34" charset="0"/>
                <a:sym typeface="Helvetica" charset="0"/>
              </a:rPr>
              <a:t>IRAN’s advantages in nuclear energy applications development</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457200" y="1481328"/>
            <a:ext cx="8229600" cy="4900000"/>
          </a:xfrm>
        </p:spPr>
        <p:txBody>
          <a:bodyPr>
            <a:normAutofit/>
          </a:bodyPr>
          <a:lstStyle/>
          <a:p>
            <a:pPr marL="452628" lvl="1" indent="-342900" algn="justLow">
              <a:lnSpc>
                <a:spcPct val="100000"/>
              </a:lnSpc>
              <a:spcBef>
                <a:spcPts val="400"/>
              </a:spcBef>
              <a:spcAft>
                <a:spcPct val="0"/>
              </a:spcAft>
              <a:buSzPct val="68000"/>
              <a:buFont typeface="Wingdings" pitchFamily="2" charset="2"/>
              <a:buChar char="Ø"/>
              <a:defRPr/>
            </a:pPr>
            <a:r>
              <a:rPr lang="en-US" sz="2400" b="1" dirty="0">
                <a:solidFill>
                  <a:srgbClr val="001D58"/>
                </a:solidFill>
                <a:latin typeface="Helvetica" charset="0"/>
                <a:ea typeface="Helvetica" charset="0"/>
                <a:cs typeface="Helvetica" charset="0"/>
              </a:rPr>
              <a:t>IRAN sees 8 percent growth/year under post sanctions, and Depending on GDP growth, Iran plans to boost generating capacity to 122 </a:t>
            </a:r>
            <a:r>
              <a:rPr lang="en-US" sz="2400" b="1" dirty="0" err="1">
                <a:solidFill>
                  <a:srgbClr val="001D58"/>
                </a:solidFill>
                <a:latin typeface="Helvetica" charset="0"/>
                <a:ea typeface="Helvetica" charset="0"/>
                <a:cs typeface="Helvetica" charset="0"/>
              </a:rPr>
              <a:t>GWe</a:t>
            </a:r>
            <a:r>
              <a:rPr lang="en-US" sz="2400" b="1" dirty="0">
                <a:solidFill>
                  <a:srgbClr val="001D58"/>
                </a:solidFill>
                <a:latin typeface="Helvetica" charset="0"/>
                <a:ea typeface="Helvetica" charset="0"/>
                <a:cs typeface="Helvetica" charset="0"/>
              </a:rPr>
              <a:t> by </a:t>
            </a:r>
            <a:r>
              <a:rPr lang="en-US" sz="2400" b="1" dirty="0" smtClean="0">
                <a:solidFill>
                  <a:srgbClr val="001D58"/>
                </a:solidFill>
                <a:latin typeface="Helvetica" charset="0"/>
                <a:ea typeface="Helvetica" charset="0"/>
                <a:cs typeface="Helvetica" charset="0"/>
              </a:rPr>
              <a:t>2022.</a:t>
            </a:r>
          </a:p>
          <a:p>
            <a:pPr>
              <a:buFont typeface="Wingdings" pitchFamily="2" charset="2"/>
              <a:buChar char="Ø"/>
            </a:pPr>
            <a:r>
              <a:rPr lang="en-US" sz="2400" b="1" dirty="0" smtClean="0">
                <a:solidFill>
                  <a:srgbClr val="001D58"/>
                </a:solidFill>
                <a:latin typeface="Helvetica" charset="0"/>
                <a:ea typeface="Helvetica" charset="0"/>
                <a:cs typeface="Helvetica" charset="0"/>
              </a:rPr>
              <a:t>Iran has a young and educated population which need job</a:t>
            </a:r>
            <a:r>
              <a:rPr lang="en-US" sz="2400" b="1" dirty="0">
                <a:solidFill>
                  <a:srgbClr val="001D58"/>
                </a:solidFill>
                <a:latin typeface="Helvetica" charset="0"/>
                <a:ea typeface="Helvetica" charset="0"/>
                <a:cs typeface="Helvetica" charset="0"/>
              </a:rPr>
              <a:t>. Nuclear energy development  can play an important role in job creation and economic growth in </a:t>
            </a:r>
            <a:r>
              <a:rPr lang="en-US" sz="2400" b="1" dirty="0" smtClean="0">
                <a:solidFill>
                  <a:srgbClr val="001D58"/>
                </a:solidFill>
                <a:latin typeface="Helvetica" charset="0"/>
                <a:ea typeface="Helvetica" charset="0"/>
                <a:cs typeface="Helvetica" charset="0"/>
              </a:rPr>
              <a:t>Iran.</a:t>
            </a:r>
          </a:p>
          <a:p>
            <a:pPr>
              <a:buFont typeface="Wingdings" pitchFamily="2" charset="2"/>
              <a:buChar char="Ø"/>
            </a:pPr>
            <a:r>
              <a:rPr lang="en-US" sz="2400" b="1" dirty="0" smtClean="0">
                <a:solidFill>
                  <a:srgbClr val="001D58"/>
                </a:solidFill>
                <a:latin typeface="Helvetica" charset="0"/>
                <a:ea typeface="Helvetica" charset="0"/>
                <a:cs typeface="Helvetica" charset="0"/>
              </a:rPr>
              <a:t>Iran has a good human resource in nuclear sector. There are several universities that training human resource in nuclear physics, nuclear medicine and reactor and fuel cycle engineering and etc.</a:t>
            </a:r>
            <a:endParaRPr lang="en-US" sz="24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242605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a:bodyPr>
          <a:lstStyle/>
          <a:p>
            <a:pPr algn="ctr">
              <a:defRPr/>
            </a:pPr>
            <a:r>
              <a:rPr lang="en-US" sz="2800" dirty="0">
                <a:solidFill>
                  <a:srgbClr val="552579"/>
                </a:solidFill>
                <a:latin typeface="Albertus Extra Bold" pitchFamily="34" charset="0"/>
                <a:sym typeface="Helvetica" charset="0"/>
              </a:rPr>
              <a:t>IRAN’s advantages in nuclear energy applications development</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467544" y="1340768"/>
            <a:ext cx="8229600" cy="4680520"/>
          </a:xfrm>
        </p:spPr>
        <p:txBody>
          <a:bodyPr>
            <a:normAutofit fontScale="92500" lnSpcReduction="10000"/>
          </a:bodyPr>
          <a:lstStyle/>
          <a:p>
            <a:pPr>
              <a:buFont typeface="Wingdings" pitchFamily="2" charset="2"/>
              <a:buChar char="Ø"/>
            </a:pPr>
            <a:r>
              <a:rPr lang="en-US" sz="2400" b="1" dirty="0">
                <a:solidFill>
                  <a:srgbClr val="001D58"/>
                </a:solidFill>
                <a:latin typeface="Helvetica" charset="0"/>
                <a:ea typeface="Helvetica" charset="0"/>
                <a:cs typeface="Helvetica" charset="0"/>
              </a:rPr>
              <a:t>Water shortage in Iran reaches critical levels. Nuclear desalination  is generally very cost-competitive with using fossil fuels and can paly an important role in desalinating needs in Iran</a:t>
            </a:r>
            <a:r>
              <a:rPr lang="en-US" sz="2400" b="1" dirty="0" smtClean="0">
                <a:solidFill>
                  <a:srgbClr val="001D58"/>
                </a:solidFill>
                <a:latin typeface="Helvetica" charset="0"/>
                <a:ea typeface="Helvetica" charset="0"/>
                <a:cs typeface="Helvetica" charset="0"/>
              </a:rPr>
              <a:t>.</a:t>
            </a:r>
          </a:p>
          <a:p>
            <a:pPr marL="109728" indent="0">
              <a:buNone/>
            </a:pPr>
            <a:endParaRPr lang="en-US" sz="2400" b="1" dirty="0">
              <a:solidFill>
                <a:srgbClr val="001D58"/>
              </a:solidFill>
              <a:latin typeface="Helvetica" charset="0"/>
              <a:ea typeface="Helvetica" charset="0"/>
              <a:cs typeface="Helvetica" charset="0"/>
            </a:endParaRPr>
          </a:p>
          <a:p>
            <a:pPr>
              <a:buFont typeface="Wingdings" pitchFamily="2" charset="2"/>
              <a:buChar char="Ø"/>
            </a:pPr>
            <a:r>
              <a:rPr lang="en-US" sz="2400" b="1" dirty="0">
                <a:solidFill>
                  <a:srgbClr val="001D58"/>
                </a:solidFill>
                <a:latin typeface="Helvetica" charset="0"/>
                <a:ea typeface="Helvetica" charset="0"/>
                <a:cs typeface="Helvetica" charset="0"/>
              </a:rPr>
              <a:t>Iran has gained public awareness and acceptance of nuclear energy</a:t>
            </a:r>
            <a:r>
              <a:rPr lang="en-US" sz="2400" b="1" dirty="0" smtClean="0">
                <a:solidFill>
                  <a:srgbClr val="001D58"/>
                </a:solidFill>
                <a:latin typeface="Helvetica" charset="0"/>
                <a:ea typeface="Helvetica" charset="0"/>
                <a:cs typeface="Helvetica" charset="0"/>
              </a:rPr>
              <a:t>.</a:t>
            </a:r>
          </a:p>
          <a:p>
            <a:pPr marL="109728" indent="0">
              <a:buNone/>
            </a:pPr>
            <a:endParaRPr lang="en-US" sz="2400" b="1" dirty="0">
              <a:solidFill>
                <a:srgbClr val="001D58"/>
              </a:solidFill>
              <a:latin typeface="Helvetica" charset="0"/>
              <a:ea typeface="Helvetica" charset="0"/>
              <a:cs typeface="Helvetica" charset="0"/>
            </a:endParaRPr>
          </a:p>
          <a:p>
            <a:pPr>
              <a:buFont typeface="Wingdings" pitchFamily="2" charset="2"/>
              <a:buChar char="Ø"/>
            </a:pPr>
            <a:r>
              <a:rPr lang="en-US" sz="2400" b="1" dirty="0">
                <a:solidFill>
                  <a:srgbClr val="001D58"/>
                </a:solidFill>
                <a:latin typeface="Helvetica" charset="0"/>
                <a:ea typeface="Helvetica" charset="0"/>
                <a:cs typeface="Helvetica" charset="0"/>
              </a:rPr>
              <a:t>Nuclear energy has </a:t>
            </a:r>
            <a:r>
              <a:rPr lang="en-US" sz="2400" b="1" dirty="0" smtClean="0">
                <a:solidFill>
                  <a:srgbClr val="001D58"/>
                </a:solidFill>
                <a:latin typeface="Helvetica" charset="0"/>
                <a:ea typeface="Helvetica" charset="0"/>
                <a:cs typeface="Helvetica" charset="0"/>
              </a:rPr>
              <a:t>became </a:t>
            </a:r>
            <a:r>
              <a:rPr lang="en-US" sz="2400" b="1" dirty="0">
                <a:solidFill>
                  <a:srgbClr val="001D58"/>
                </a:solidFill>
                <a:latin typeface="Helvetica" charset="0"/>
                <a:ea typeface="Helvetica" charset="0"/>
                <a:cs typeface="Helvetica" charset="0"/>
              </a:rPr>
              <a:t>a national pride for Iranian people</a:t>
            </a:r>
            <a:r>
              <a:rPr lang="en-US" sz="2400" b="1" dirty="0" smtClean="0">
                <a:solidFill>
                  <a:srgbClr val="001D58"/>
                </a:solidFill>
                <a:latin typeface="Helvetica" charset="0"/>
                <a:ea typeface="Helvetica" charset="0"/>
                <a:cs typeface="Helvetica" charset="0"/>
              </a:rPr>
              <a:t>.</a:t>
            </a:r>
          </a:p>
          <a:p>
            <a:pPr marL="109728" indent="0">
              <a:buNone/>
            </a:pPr>
            <a:endParaRPr lang="en-US" sz="2400" b="1" dirty="0">
              <a:solidFill>
                <a:srgbClr val="001D58"/>
              </a:solidFill>
              <a:latin typeface="Helvetica" charset="0"/>
              <a:ea typeface="Helvetica" charset="0"/>
              <a:cs typeface="Helvetica" charset="0"/>
            </a:endParaRPr>
          </a:p>
          <a:p>
            <a:pPr>
              <a:buFont typeface="Wingdings" pitchFamily="2" charset="2"/>
              <a:buChar char="Ø"/>
            </a:pPr>
            <a:r>
              <a:rPr lang="en-US" sz="2400" b="1" dirty="0">
                <a:solidFill>
                  <a:srgbClr val="001D58"/>
                </a:solidFill>
                <a:latin typeface="Helvetica" charset="0"/>
                <a:ea typeface="Helvetica" charset="0"/>
                <a:cs typeface="Helvetica" charset="0"/>
              </a:rPr>
              <a:t>Iran has gained engineering and management experience in nuclear energy.</a:t>
            </a:r>
          </a:p>
          <a:p>
            <a:pPr>
              <a:buFont typeface="Wingdings" pitchFamily="2" charset="2"/>
              <a:buChar char="Ø"/>
            </a:pPr>
            <a:endParaRPr lang="fa-IR" sz="24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1439570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p:spPr>
        <p:txBody>
          <a:bodyPr>
            <a:normAutofit/>
          </a:bodyPr>
          <a:lstStyle/>
          <a:p>
            <a:pPr algn="ctr"/>
            <a:r>
              <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Conclusion</a:t>
            </a:r>
          </a:p>
        </p:txBody>
      </p:sp>
      <p:sp>
        <p:nvSpPr>
          <p:cNvPr id="3" name="Content Placeholder 2"/>
          <p:cNvSpPr>
            <a:spLocks noGrp="1"/>
          </p:cNvSpPr>
          <p:nvPr>
            <p:ph idx="1"/>
          </p:nvPr>
        </p:nvSpPr>
        <p:spPr>
          <a:xfrm>
            <a:off x="467544" y="1268760"/>
            <a:ext cx="8352928" cy="4972008"/>
          </a:xfrm>
        </p:spPr>
        <p:txBody>
          <a:bodyPr>
            <a:normAutofit fontScale="92500" lnSpcReduction="20000"/>
          </a:bodyPr>
          <a:lstStyle/>
          <a:p>
            <a:pPr algn="just">
              <a:spcBef>
                <a:spcPts val="1200"/>
              </a:spcBef>
              <a:buFont typeface="Wingdings" pitchFamily="2" charset="2"/>
              <a:buChar char="Ø"/>
            </a:pPr>
            <a:r>
              <a:rPr lang="en-US" sz="2900" b="1" dirty="0" smtClean="0">
                <a:solidFill>
                  <a:srgbClr val="001D58"/>
                </a:solidFill>
                <a:latin typeface="Arial" pitchFamily="34" charset="0"/>
                <a:cs typeface="Arial" pitchFamily="34" charset="0"/>
              </a:rPr>
              <a:t>Iran </a:t>
            </a:r>
            <a:r>
              <a:rPr lang="en-US" sz="2900" b="1" dirty="0">
                <a:solidFill>
                  <a:srgbClr val="001D58"/>
                </a:solidFill>
                <a:latin typeface="Arial" pitchFamily="34" charset="0"/>
                <a:cs typeface="Arial" pitchFamily="34" charset="0"/>
              </a:rPr>
              <a:t>plans to boost generating capacity to 122 </a:t>
            </a:r>
            <a:r>
              <a:rPr lang="en-US" sz="2900" b="1" dirty="0" err="1">
                <a:solidFill>
                  <a:srgbClr val="001D58"/>
                </a:solidFill>
                <a:latin typeface="Arial" pitchFamily="34" charset="0"/>
                <a:cs typeface="Arial" pitchFamily="34" charset="0"/>
              </a:rPr>
              <a:t>GWe</a:t>
            </a:r>
            <a:r>
              <a:rPr lang="en-US" sz="2900" b="1" dirty="0">
                <a:solidFill>
                  <a:srgbClr val="001D58"/>
                </a:solidFill>
                <a:latin typeface="Arial" pitchFamily="34" charset="0"/>
                <a:cs typeface="Arial" pitchFamily="34" charset="0"/>
              </a:rPr>
              <a:t> by 2022, so in order to properly respond to the huge rate of energy demand, nuclear power will paly important role in electricity generation in </a:t>
            </a:r>
            <a:r>
              <a:rPr lang="en-US" sz="2900" b="1" dirty="0" err="1">
                <a:solidFill>
                  <a:srgbClr val="001D58"/>
                </a:solidFill>
                <a:latin typeface="Arial" pitchFamily="34" charset="0"/>
                <a:cs typeface="Arial" pitchFamily="34" charset="0"/>
              </a:rPr>
              <a:t>iran</a:t>
            </a:r>
            <a:r>
              <a:rPr lang="en-US" sz="2900" b="1" dirty="0">
                <a:solidFill>
                  <a:srgbClr val="001D58"/>
                </a:solidFill>
                <a:latin typeface="Arial" pitchFamily="34" charset="0"/>
                <a:cs typeface="Arial" pitchFamily="34" charset="0"/>
              </a:rPr>
              <a:t>.</a:t>
            </a:r>
          </a:p>
          <a:p>
            <a:pPr algn="just">
              <a:spcBef>
                <a:spcPts val="1200"/>
              </a:spcBef>
              <a:buFont typeface="Wingdings" pitchFamily="2" charset="2"/>
              <a:buChar char="Ø"/>
            </a:pPr>
            <a:r>
              <a:rPr lang="en-US" sz="2800" b="1" dirty="0" smtClean="0">
                <a:solidFill>
                  <a:srgbClr val="001D58"/>
                </a:solidFill>
                <a:latin typeface="Arial" pitchFamily="34" charset="0"/>
                <a:cs typeface="Arial" pitchFamily="34" charset="0"/>
              </a:rPr>
              <a:t>In </a:t>
            </a:r>
            <a:r>
              <a:rPr lang="en-US" sz="2800" b="1" dirty="0">
                <a:solidFill>
                  <a:srgbClr val="001D58"/>
                </a:solidFill>
                <a:latin typeface="Arial" pitchFamily="34" charset="0"/>
                <a:cs typeface="Arial" pitchFamily="34" charset="0"/>
              </a:rPr>
              <a:t>view of the decreasing trend of fossil fuel resources in Iran and in view of various economic and environmental advantages of nuclear power, until renewable sources of energy prevail,  nuclear power is believed to play an important role. Thus, for the coming decades Iran plans to expand utilization of its nuclear power capacity as one of the most reliable and safe source of its energy supply.</a:t>
            </a:r>
          </a:p>
          <a:p>
            <a:pPr>
              <a:buFont typeface="Wingdings" pitchFamily="2" charset="2"/>
              <a:buChar char="Ø"/>
            </a:pPr>
            <a:endParaRPr lang="en-US" sz="28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1529435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rPr>
              <a:t>Conclusion</a:t>
            </a:r>
          </a:p>
        </p:txBody>
      </p:sp>
      <p:sp>
        <p:nvSpPr>
          <p:cNvPr id="3" name="Content Placeholder 2"/>
          <p:cNvSpPr>
            <a:spLocks noGrp="1"/>
          </p:cNvSpPr>
          <p:nvPr>
            <p:ph idx="1"/>
          </p:nvPr>
        </p:nvSpPr>
        <p:spPr>
          <a:xfrm>
            <a:off x="251520" y="1628801"/>
            <a:ext cx="8712968" cy="4248472"/>
          </a:xfrm>
        </p:spPr>
        <p:txBody>
          <a:bodyPr>
            <a:noAutofit/>
          </a:bodyPr>
          <a:lstStyle/>
          <a:p>
            <a:pPr algn="just"/>
            <a:r>
              <a:rPr lang="en-US" sz="2000" b="1" dirty="0" smtClean="0">
                <a:solidFill>
                  <a:srgbClr val="001D58"/>
                </a:solidFill>
                <a:latin typeface="Arial" pitchFamily="34" charset="0"/>
                <a:cs typeface="Arial" pitchFamily="34" charset="0"/>
              </a:rPr>
              <a:t>Nuclear </a:t>
            </a:r>
            <a:r>
              <a:rPr lang="en-US" sz="2000" b="1" dirty="0">
                <a:solidFill>
                  <a:srgbClr val="001D58"/>
                </a:solidFill>
                <a:latin typeface="Arial" pitchFamily="34" charset="0"/>
                <a:cs typeface="Arial" pitchFamily="34" charset="0"/>
              </a:rPr>
              <a:t>power technology is considered as multidisciplinary, and Influence on the development of other sectors </a:t>
            </a:r>
            <a:endParaRPr lang="en-US" sz="2000" b="1" dirty="0" smtClean="0">
              <a:solidFill>
                <a:srgbClr val="001D58"/>
              </a:solidFill>
              <a:latin typeface="Arial" pitchFamily="34" charset="0"/>
              <a:cs typeface="Arial" pitchFamily="34" charset="0"/>
            </a:endParaRPr>
          </a:p>
          <a:p>
            <a:pPr algn="just">
              <a:spcBef>
                <a:spcPts val="1200"/>
              </a:spcBef>
              <a:buFont typeface="Wingdings" pitchFamily="2" charset="2"/>
              <a:buChar char="Ø"/>
            </a:pPr>
            <a:r>
              <a:rPr lang="en-US" sz="2000" b="1" dirty="0">
                <a:solidFill>
                  <a:srgbClr val="001D58"/>
                </a:solidFill>
                <a:latin typeface="Arial" pitchFamily="34" charset="0"/>
                <a:cs typeface="Arial" pitchFamily="34" charset="0"/>
              </a:rPr>
              <a:t>IRAN welcomes other international opportunities of cooperation on construction of NPPs in Iran.</a:t>
            </a:r>
          </a:p>
          <a:p>
            <a:pPr algn="just">
              <a:spcBef>
                <a:spcPts val="1200"/>
              </a:spcBef>
              <a:buFont typeface="Wingdings" pitchFamily="2" charset="2"/>
              <a:buChar char="Ø"/>
            </a:pPr>
            <a:r>
              <a:rPr lang="en-US" sz="2000" b="1" dirty="0">
                <a:solidFill>
                  <a:srgbClr val="001D58"/>
                </a:solidFill>
                <a:latin typeface="Arial" pitchFamily="34" charset="0"/>
                <a:cs typeface="Arial" pitchFamily="34" charset="0"/>
              </a:rPr>
              <a:t>Taking in to account the existed infrastructures, NPPD Co. is in position to offer training services in the field of NPP operation and maintenance  to the interested countries.</a:t>
            </a:r>
          </a:p>
          <a:p>
            <a:pPr algn="just"/>
            <a:endParaRPr lang="en-US" sz="2000" b="1" dirty="0">
              <a:solidFill>
                <a:srgbClr val="001D58"/>
              </a:solidFill>
              <a:latin typeface="Arial" pitchFamily="34" charset="0"/>
              <a:cs typeface="Arial" pitchFamily="34" charset="0"/>
            </a:endParaRPr>
          </a:p>
          <a:p>
            <a:pPr algn="just">
              <a:buFont typeface="Wingdings" pitchFamily="2" charset="2"/>
              <a:buChar char="Ø"/>
            </a:pPr>
            <a:endParaRPr lang="en-US" sz="2800" i="1" dirty="0">
              <a:solidFill>
                <a:srgbClr val="000099"/>
              </a:solidFill>
              <a:effectLst>
                <a:outerShdw blurRad="38100" dist="38100" dir="2700000" algn="tl">
                  <a:srgbClr val="C0C0C0"/>
                </a:outerShdw>
              </a:effectLst>
              <a:ea typeface="宋体" charset="-122"/>
              <a:cs typeface="Times New Roman" pitchFamily="18" charset="0"/>
            </a:endParaRPr>
          </a:p>
          <a:p>
            <a:pPr algn="just">
              <a:buFont typeface="Wingdings" pitchFamily="2" charset="2"/>
              <a:buChar char="Ø"/>
            </a:pPr>
            <a:endParaRPr lang="en-US" sz="2800" i="1" dirty="0">
              <a:solidFill>
                <a:srgbClr val="000099"/>
              </a:solidFill>
              <a:effectLst>
                <a:outerShdw blurRad="38100" dist="38100" dir="2700000" algn="tl">
                  <a:srgbClr val="C0C0C0"/>
                </a:outerShdw>
              </a:effectLst>
              <a:ea typeface="宋体" charset="-122"/>
              <a:cs typeface="Times New Roman" pitchFamily="18" charset="0"/>
            </a:endParaRPr>
          </a:p>
          <a:p>
            <a:pPr algn="just">
              <a:buFont typeface="Wingdings" pitchFamily="2" charset="2"/>
              <a:buChar char="Ø"/>
            </a:pPr>
            <a:endParaRPr lang="en-US" sz="2800" b="1" dirty="0">
              <a:solidFill>
                <a:srgbClr val="001D58"/>
              </a:solidFill>
              <a:latin typeface="Helvetica" charset="0"/>
              <a:ea typeface="Helvetica" charset="0"/>
              <a:cs typeface="Helvetica" charset="0"/>
            </a:endParaRPr>
          </a:p>
        </p:txBody>
      </p:sp>
    </p:spTree>
    <p:extLst>
      <p:ext uri="{BB962C8B-B14F-4D97-AF65-F5344CB8AC3E}">
        <p14:creationId xmlns:p14="http://schemas.microsoft.com/office/powerpoint/2010/main" val="383653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TextBox 2"/>
          <p:cNvSpPr txBox="1"/>
          <p:nvPr/>
        </p:nvSpPr>
        <p:spPr>
          <a:xfrm>
            <a:off x="323528" y="1242338"/>
            <a:ext cx="4752528" cy="523220"/>
          </a:xfrm>
          <a:prstGeom prst="rect">
            <a:avLst/>
          </a:prstGeom>
          <a:noFill/>
        </p:spPr>
        <p:txBody>
          <a:bodyPr wrap="square" rtlCol="0">
            <a:spAutoFit/>
          </a:bodyPr>
          <a:lstStyle/>
          <a:p>
            <a:r>
              <a:rPr lang="en-US" sz="2800" dirty="0" smtClean="0">
                <a:solidFill>
                  <a:schemeClr val="bg1"/>
                </a:solidFill>
                <a:latin typeface="Times New Roman MT Extra Bold" pitchFamily="18" charset="0"/>
              </a:rPr>
              <a:t>Thank you for your attention</a:t>
            </a:r>
            <a:endParaRPr lang="en-US" sz="2800" dirty="0">
              <a:solidFill>
                <a:schemeClr val="bg1"/>
              </a:solidFill>
              <a:latin typeface="Times New Roman MT Extra Bold" pitchFamily="18" charset="0"/>
            </a:endParaRPr>
          </a:p>
        </p:txBody>
      </p:sp>
    </p:spTree>
    <p:extLst>
      <p:ext uri="{BB962C8B-B14F-4D97-AF65-F5344CB8AC3E}">
        <p14:creationId xmlns:p14="http://schemas.microsoft.com/office/powerpoint/2010/main" val="3244330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251520" y="44624"/>
            <a:ext cx="8229600" cy="1080120"/>
          </a:xfrm>
        </p:spPr>
        <p:txBody>
          <a:bodyPr>
            <a:noAutofit/>
          </a:bodyPr>
          <a:lstStyle/>
          <a:p>
            <a:r>
              <a:rPr lang="en-US" sz="2800" i="1" cap="all" dirty="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Perspective of developing the nuclear energy in the </a:t>
            </a:r>
            <a:r>
              <a:rPr lang="en-US" sz="2800" i="1" cap="all" dirty="0" smtClean="0">
                <a:ln w="9000" cmpd="sng">
                  <a:solidFill>
                    <a:schemeClr val="accent4">
                      <a:shade val="50000"/>
                      <a:satMod val="120000"/>
                    </a:schemeClr>
                  </a:solidFill>
                  <a:prstDash val="solid"/>
                </a:ln>
                <a:solidFill>
                  <a:srgbClr val="002A7E"/>
                </a:solidFill>
                <a:effectLst>
                  <a:outerShdw blurRad="38100" dist="38100" dir="2700000" algn="tl">
                    <a:srgbClr val="000000">
                      <a:alpha val="43137"/>
                    </a:srgbClr>
                  </a:outerShdw>
                  <a:reflection blurRad="12700" stA="28000" endPos="45000" dist="1000" dir="5400000" sy="-100000" algn="bl" rotWithShape="0"/>
                </a:effectLst>
                <a:latin typeface="Times New Roman" pitchFamily="18" charset="0"/>
                <a:ea typeface="Helvetica" charset="0"/>
                <a:cs typeface="Times New Roman" pitchFamily="18" charset="0"/>
                <a:sym typeface="Helvetica" charset="0"/>
              </a:rPr>
              <a:t>world</a:t>
            </a:r>
            <a:endParaRPr lang="fa-IR" sz="2800" dirty="0"/>
          </a:p>
        </p:txBody>
      </p:sp>
      <p:sp>
        <p:nvSpPr>
          <p:cNvPr id="3" name="Content Placeholder 2"/>
          <p:cNvSpPr>
            <a:spLocks noGrp="1"/>
          </p:cNvSpPr>
          <p:nvPr>
            <p:ph idx="1"/>
          </p:nvPr>
        </p:nvSpPr>
        <p:spPr>
          <a:xfrm>
            <a:off x="107504" y="1109355"/>
            <a:ext cx="8763000" cy="1008112"/>
          </a:xfrm>
        </p:spPr>
        <p:txBody>
          <a:bodyPr>
            <a:noAutofit/>
          </a:bodyPr>
          <a:lstStyle/>
          <a:p>
            <a:pPr marL="452628" lvl="1" indent="-342900" algn="ctr" defTabSz="649288">
              <a:spcBef>
                <a:spcPts val="600"/>
              </a:spcBef>
              <a:buSzPct val="115000"/>
              <a:buFont typeface="Wingdings" pitchFamily="2" charset="2"/>
              <a:buChar char="Ø"/>
            </a:pPr>
            <a:r>
              <a:rPr lang="en-US" sz="2400" b="1" i="1" dirty="0">
                <a:solidFill>
                  <a:srgbClr val="001D58"/>
                </a:solidFill>
                <a:effectLst>
                  <a:outerShdw blurRad="38100" dist="38100" dir="2700000" algn="tl">
                    <a:srgbClr val="000000">
                      <a:alpha val="43137"/>
                    </a:srgbClr>
                  </a:outerShdw>
                </a:effectLst>
                <a:latin typeface="Helvetica" charset="0"/>
                <a:ea typeface="Helvetica" charset="0"/>
                <a:cs typeface="Helvetica" charset="0"/>
              </a:rPr>
              <a:t>Over the next few decades, population and income growth are expected to create new demands for energy </a:t>
            </a:r>
          </a:p>
        </p:txBody>
      </p:sp>
      <p:pic>
        <p:nvPicPr>
          <p:cNvPr id="46082" name="Picture 2"/>
          <p:cNvPicPr>
            <a:picLocks noChangeAspect="1" noChangeArrowheads="1"/>
          </p:cNvPicPr>
          <p:nvPr/>
        </p:nvPicPr>
        <p:blipFill>
          <a:blip r:embed="rId2"/>
          <a:srcRect/>
          <a:stretch>
            <a:fillRect/>
          </a:stretch>
        </p:blipFill>
        <p:spPr bwMode="auto">
          <a:xfrm>
            <a:off x="457197" y="2286744"/>
            <a:ext cx="4428319" cy="1275317"/>
          </a:xfrm>
          <a:prstGeom prst="rect">
            <a:avLst/>
          </a:prstGeom>
          <a:noFill/>
          <a:ln w="9525">
            <a:noFill/>
            <a:miter lim="800000"/>
            <a:headEnd/>
            <a:tailEnd/>
          </a:ln>
          <a:effectLst/>
        </p:spPr>
      </p:pic>
      <p:sp>
        <p:nvSpPr>
          <p:cNvPr id="5" name="TextBox 4"/>
          <p:cNvSpPr txBox="1"/>
          <p:nvPr/>
        </p:nvSpPr>
        <p:spPr>
          <a:xfrm>
            <a:off x="478555" y="2082334"/>
            <a:ext cx="3251211" cy="338554"/>
          </a:xfrm>
          <a:prstGeom prst="rect">
            <a:avLst/>
          </a:prstGeom>
          <a:noFill/>
        </p:spPr>
        <p:txBody>
          <a:bodyPr wrap="none" rtlCol="0">
            <a:spAutoFit/>
          </a:bodyPr>
          <a:lstStyle/>
          <a:p>
            <a:r>
              <a:rPr lang="en-US" sz="1600" b="1" i="1" dirty="0" smtClean="0">
                <a:solidFill>
                  <a:schemeClr val="bg2">
                    <a:lumMod val="10000"/>
                  </a:schemeClr>
                </a:solidFill>
              </a:rPr>
              <a:t>Key drivers for energy demand</a:t>
            </a:r>
            <a:endParaRPr lang="en-US" sz="1600" b="1" i="1" dirty="0">
              <a:solidFill>
                <a:schemeClr val="bg2">
                  <a:lumMod val="10000"/>
                </a:schemeClr>
              </a:solidFill>
            </a:endParaRPr>
          </a:p>
        </p:txBody>
      </p:sp>
      <p:pic>
        <p:nvPicPr>
          <p:cNvPr id="46083" name="Picture 3"/>
          <p:cNvPicPr>
            <a:picLocks noChangeAspect="1" noChangeArrowheads="1"/>
          </p:cNvPicPr>
          <p:nvPr/>
        </p:nvPicPr>
        <p:blipFill>
          <a:blip r:embed="rId3"/>
          <a:srcRect/>
          <a:stretch>
            <a:fillRect/>
          </a:stretch>
        </p:blipFill>
        <p:spPr bwMode="auto">
          <a:xfrm>
            <a:off x="457199" y="3562061"/>
            <a:ext cx="4244740" cy="1260494"/>
          </a:xfrm>
          <a:prstGeom prst="rect">
            <a:avLst/>
          </a:prstGeom>
          <a:noFill/>
          <a:ln w="9525">
            <a:noFill/>
            <a:miter lim="800000"/>
            <a:headEnd/>
            <a:tailEnd/>
          </a:ln>
          <a:effectLst/>
        </p:spPr>
      </p:pic>
      <p:pic>
        <p:nvPicPr>
          <p:cNvPr id="46085" name="Picture 5"/>
          <p:cNvPicPr>
            <a:picLocks noChangeAspect="1" noChangeArrowheads="1"/>
          </p:cNvPicPr>
          <p:nvPr/>
        </p:nvPicPr>
        <p:blipFill>
          <a:blip r:embed="rId4"/>
          <a:srcRect/>
          <a:stretch>
            <a:fillRect/>
          </a:stretch>
        </p:blipFill>
        <p:spPr bwMode="auto">
          <a:xfrm>
            <a:off x="4932040" y="1948190"/>
            <a:ext cx="3817286" cy="472117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5"/>
          <a:srcRect/>
          <a:stretch>
            <a:fillRect/>
          </a:stretch>
        </p:blipFill>
        <p:spPr bwMode="auto">
          <a:xfrm>
            <a:off x="510967" y="4972526"/>
            <a:ext cx="4166975" cy="1352914"/>
          </a:xfrm>
          <a:prstGeom prst="rect">
            <a:avLst/>
          </a:prstGeom>
          <a:noFill/>
          <a:ln w="9525">
            <a:noFill/>
            <a:miter lim="800000"/>
            <a:headEnd/>
            <a:tailEnd/>
          </a:ln>
          <a:effectLst/>
        </p:spPr>
      </p:pic>
    </p:spTree>
    <p:extLst>
      <p:ext uri="{BB962C8B-B14F-4D97-AF65-F5344CB8AC3E}">
        <p14:creationId xmlns:p14="http://schemas.microsoft.com/office/powerpoint/2010/main" val="125863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268760"/>
            <a:ext cx="8229600" cy="838200"/>
          </a:xfrm>
        </p:spPr>
        <p:txBody>
          <a:bodyPr>
            <a:noAutofit/>
          </a:bodyPr>
          <a:lstStyle/>
          <a:p>
            <a:pPr marL="452628" lvl="1" indent="-342900" algn="ctr" defTabSz="649288">
              <a:spcBef>
                <a:spcPts val="600"/>
              </a:spcBef>
              <a:buSzPct val="115000"/>
              <a:buFont typeface="Wingdings" pitchFamily="2" charset="2"/>
              <a:buChar char="ü"/>
            </a:pPr>
            <a:r>
              <a:rPr lang="en-US" sz="1800" b="1" i="1" dirty="0">
                <a:solidFill>
                  <a:srgbClr val="001D58"/>
                </a:solidFill>
                <a:latin typeface="Helvetica" charset="0"/>
                <a:ea typeface="Helvetica" charset="0"/>
                <a:cs typeface="Helvetica" charset="0"/>
              </a:rPr>
              <a:t>From 2000 to 2010 total world primary energy demand grew by 26%. </a:t>
            </a:r>
          </a:p>
          <a:p>
            <a:pPr marL="452628" lvl="1" indent="-342900" algn="ctr" defTabSz="649288">
              <a:spcBef>
                <a:spcPts val="600"/>
              </a:spcBef>
              <a:buSzPct val="115000"/>
              <a:buFont typeface="Wingdings" pitchFamily="2" charset="2"/>
              <a:buChar char="ü"/>
            </a:pPr>
            <a:r>
              <a:rPr lang="en-US" sz="1800" b="1" i="1" dirty="0">
                <a:solidFill>
                  <a:srgbClr val="001D58"/>
                </a:solidFill>
                <a:latin typeface="Helvetica" charset="0"/>
                <a:ea typeface="Helvetica" charset="0"/>
                <a:cs typeface="Helvetica" charset="0"/>
              </a:rPr>
              <a:t>From 2010 to 2035 it is projected to grow by 45%.</a:t>
            </a:r>
          </a:p>
        </p:txBody>
      </p:sp>
      <p:pic>
        <p:nvPicPr>
          <p:cNvPr id="4" name="Picture 1" descr="\\Srvweb\UsersNPPD\Gerami\My Documents\My Pictures\untitled.bmp"/>
          <p:cNvPicPr>
            <a:picLocks noChangeAspect="1" noChangeArrowheads="1"/>
          </p:cNvPicPr>
          <p:nvPr/>
        </p:nvPicPr>
        <p:blipFill>
          <a:blip r:embed="rId2"/>
          <a:srcRect/>
          <a:stretch>
            <a:fillRect/>
          </a:stretch>
        </p:blipFill>
        <p:spPr bwMode="auto">
          <a:xfrm>
            <a:off x="1450731" y="2132856"/>
            <a:ext cx="6477000" cy="3960440"/>
          </a:xfrm>
          <a:prstGeom prst="rect">
            <a:avLst/>
          </a:prstGeom>
          <a:noFill/>
        </p:spPr>
      </p:pic>
      <p:sp>
        <p:nvSpPr>
          <p:cNvPr id="7" name="TextBox 6"/>
          <p:cNvSpPr txBox="1"/>
          <p:nvPr/>
        </p:nvSpPr>
        <p:spPr>
          <a:xfrm>
            <a:off x="2372105" y="399076"/>
            <a:ext cx="3874779" cy="523220"/>
          </a:xfrm>
          <a:prstGeom prst="rect">
            <a:avLst/>
          </a:prstGeom>
          <a:noFill/>
        </p:spPr>
        <p:txBody>
          <a:bodyPr wrap="none" rtlCol="1">
            <a:spAutoFit/>
          </a:bodyPr>
          <a:lstStyle/>
          <a:p>
            <a:pPr algn="ctr">
              <a:spcBef>
                <a:spcPct val="0"/>
              </a:spcBef>
            </a:pPr>
            <a:r>
              <a:rPr lang="en-US" sz="28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rPr>
              <a:t>world energy demand</a:t>
            </a:r>
            <a:endParaRPr lang="fa-IR" sz="2800" b="1" dirty="0">
              <a:solidFill>
                <a:srgbClr val="552579"/>
              </a:solidFill>
              <a:effectLst>
                <a:outerShdw blurRad="31750" dist="25400" dir="5400000" algn="tl" rotWithShape="0">
                  <a:srgbClr val="000000">
                    <a:alpha val="25000"/>
                  </a:srgbClr>
                </a:outerShdw>
              </a:effectLst>
              <a:latin typeface="Albertus Extra Bold" pitchFamily="34" charset="0"/>
              <a:ea typeface="+mj-ea"/>
              <a:cs typeface="+mj-cs"/>
            </a:endParaRPr>
          </a:p>
        </p:txBody>
      </p:sp>
    </p:spTree>
    <p:extLst>
      <p:ext uri="{BB962C8B-B14F-4D97-AF65-F5344CB8AC3E}">
        <p14:creationId xmlns:p14="http://schemas.microsoft.com/office/powerpoint/2010/main" val="380287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7384"/>
            <a:ext cx="8892480" cy="738336"/>
          </a:xfrm>
        </p:spPr>
        <p:txBody>
          <a:bodyPr>
            <a:normAutofit/>
          </a:bodyPr>
          <a:lstStyle/>
          <a:p>
            <a:pPr algn="ctr"/>
            <a:r>
              <a:rPr lang="en-US" sz="2800" dirty="0">
                <a:solidFill>
                  <a:srgbClr val="552579"/>
                </a:solidFill>
                <a:latin typeface="Albertus Extra Bold" pitchFamily="34" charset="0"/>
              </a:rPr>
              <a:t>World total primary energy supply (TPES)</a:t>
            </a:r>
            <a:endParaRPr lang="fa-IR" sz="2800" dirty="0">
              <a:solidFill>
                <a:srgbClr val="552579"/>
              </a:solidFill>
              <a:latin typeface="Albertus Extra Bold" pitchFamily="34"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836711"/>
            <a:ext cx="7344816"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620" y="4293096"/>
            <a:ext cx="6840760" cy="218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813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685800"/>
          </a:xfrm>
        </p:spPr>
        <p:txBody>
          <a:bodyPr>
            <a:normAutofit/>
          </a:bodyPr>
          <a:lstStyle/>
          <a:p>
            <a:pPr algn="ctr"/>
            <a:r>
              <a:rPr lang="en-US" sz="3200" b="1" dirty="0" smtClean="0">
                <a:solidFill>
                  <a:srgbClr val="552579"/>
                </a:solidFill>
                <a:latin typeface="Albertus Extra Bold" pitchFamily="34" charset="0"/>
              </a:rPr>
              <a:t> </a:t>
            </a:r>
            <a:r>
              <a:rPr lang="en-US" sz="2700" dirty="0">
                <a:solidFill>
                  <a:srgbClr val="552579"/>
                </a:solidFill>
                <a:effectLst>
                  <a:outerShdw blurRad="38100" dist="38100" dir="2700000" algn="tl">
                    <a:srgbClr val="000000">
                      <a:alpha val="43137"/>
                    </a:srgbClr>
                  </a:outerShdw>
                </a:effectLst>
                <a:latin typeface="Albertus Extra Bold" pitchFamily="34" charset="0"/>
                <a:ea typeface="Helvetica" charset="0"/>
                <a:cs typeface="Helvetica" charset="0"/>
              </a:rPr>
              <a:t>Outlook  for Global electricity supply</a:t>
            </a:r>
          </a:p>
        </p:txBody>
      </p:sp>
      <p:sp>
        <p:nvSpPr>
          <p:cNvPr id="3" name="Content Placeholder 2"/>
          <p:cNvSpPr>
            <a:spLocks noGrp="1"/>
          </p:cNvSpPr>
          <p:nvPr>
            <p:ph idx="1"/>
          </p:nvPr>
        </p:nvSpPr>
        <p:spPr>
          <a:xfrm>
            <a:off x="6732240" y="1447800"/>
            <a:ext cx="2411760" cy="3061320"/>
          </a:xfrm>
        </p:spPr>
        <p:txBody>
          <a:bodyPr>
            <a:normAutofit/>
          </a:bodyPr>
          <a:lstStyle/>
          <a:p>
            <a:pPr marL="0" indent="0">
              <a:buNone/>
            </a:pPr>
            <a:r>
              <a:rPr lang="en-US" sz="2000" b="1" dirty="0" smtClean="0">
                <a:latin typeface="Times New Roman" pitchFamily="18" charset="0"/>
                <a:cs typeface="Times New Roman" pitchFamily="18" charset="0"/>
              </a:rPr>
              <a:t>ExxonMobil: </a:t>
            </a:r>
            <a:r>
              <a:rPr lang="en-US" sz="2000" dirty="0" smtClean="0"/>
              <a:t>By 2040, natural gas, nuclear and renewables are expected to deliver more than 70 percent of the world’s electricity</a:t>
            </a:r>
            <a:r>
              <a:rPr lang="en-US" sz="2400" dirty="0" smtClean="0"/>
              <a:t>. </a:t>
            </a:r>
          </a:p>
        </p:txBody>
      </p:sp>
      <p:pic>
        <p:nvPicPr>
          <p:cNvPr id="48130" name="Picture 2"/>
          <p:cNvPicPr>
            <a:picLocks noChangeAspect="1" noChangeArrowheads="1"/>
          </p:cNvPicPr>
          <p:nvPr/>
        </p:nvPicPr>
        <p:blipFill>
          <a:blip r:embed="rId2"/>
          <a:srcRect/>
          <a:stretch>
            <a:fillRect/>
          </a:stretch>
        </p:blipFill>
        <p:spPr bwMode="auto">
          <a:xfrm>
            <a:off x="511302" y="1124744"/>
            <a:ext cx="6220937" cy="4800600"/>
          </a:xfrm>
          <a:prstGeom prst="rect">
            <a:avLst/>
          </a:prstGeom>
          <a:noFill/>
          <a:ln w="9525">
            <a:noFill/>
            <a:miter lim="800000"/>
            <a:headEnd/>
            <a:tailEnd/>
          </a:ln>
          <a:effectLst/>
        </p:spPr>
      </p:pic>
      <p:sp>
        <p:nvSpPr>
          <p:cNvPr id="5" name="TextBox 4"/>
          <p:cNvSpPr txBox="1"/>
          <p:nvPr/>
        </p:nvSpPr>
        <p:spPr>
          <a:xfrm>
            <a:off x="971600" y="5925344"/>
            <a:ext cx="6552728" cy="338554"/>
          </a:xfrm>
          <a:prstGeom prst="rect">
            <a:avLst/>
          </a:prstGeom>
          <a:noFill/>
        </p:spPr>
        <p:txBody>
          <a:bodyPr wrap="square" rtlCol="0">
            <a:spAutoFit/>
          </a:bodyPr>
          <a:lstStyle/>
          <a:p>
            <a:pPr algn="ctr"/>
            <a:r>
              <a:rPr lang="en-US" sz="1600" b="1" dirty="0" smtClean="0">
                <a:latin typeface="Times New Roman" pitchFamily="18" charset="0"/>
                <a:cs typeface="Times New Roman" pitchFamily="18" charset="0"/>
              </a:rPr>
              <a:t>Source: 2015- The Outlook for Energy : A View to 2040 </a:t>
            </a:r>
            <a:r>
              <a:rPr lang="en-US" sz="1400" b="1" dirty="0" smtClean="0">
                <a:latin typeface="Times New Roman" pitchFamily="18" charset="0"/>
                <a:cs typeface="Times New Roman" pitchFamily="18" charset="0"/>
              </a:rPr>
              <a:t>(By </a:t>
            </a:r>
            <a:r>
              <a:rPr lang="en-US" sz="1600" b="1" dirty="0" smtClean="0">
                <a:latin typeface="Times New Roman" pitchFamily="18" charset="0"/>
                <a:cs typeface="Times New Roman" pitchFamily="18" charset="0"/>
              </a:rPr>
              <a:t>ExxonMobil)</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473010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48680"/>
            <a:ext cx="8610600" cy="5775920"/>
          </a:xfrm>
        </p:spPr>
        <p:txBody>
          <a:bodyPr>
            <a:normAutofit lnSpcReduction="10000"/>
          </a:bodyPr>
          <a:lstStyle/>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Although wind and solar each are expected to exceed global nuclear capacity by 2040, installed capacity does not tell the whole story about how much electricity will actually be generated</a:t>
            </a:r>
            <a:r>
              <a:rPr lang="en-US" sz="2400" b="1" dirty="0" smtClean="0">
                <a:solidFill>
                  <a:srgbClr val="001D58"/>
                </a:solidFill>
                <a:latin typeface="Helvetica" charset="0"/>
                <a:ea typeface="Helvetica" charset="0"/>
                <a:cs typeface="Helvetica" charset="0"/>
              </a:rPr>
              <a:t>.</a:t>
            </a:r>
          </a:p>
          <a:p>
            <a:pPr marL="109728" lvl="1" indent="0" algn="justLow" defTabSz="649288">
              <a:spcBef>
                <a:spcPts val="600"/>
              </a:spcBef>
              <a:buSzPct val="115000"/>
              <a:buNone/>
            </a:pPr>
            <a:endParaRPr lang="en-US" sz="2400" b="1" dirty="0">
              <a:solidFill>
                <a:srgbClr val="001D58"/>
              </a:solidFill>
              <a:latin typeface="Helvetica" charset="0"/>
              <a:ea typeface="Helvetica" charset="0"/>
              <a:cs typeface="Helvetica" charset="0"/>
            </a:endParaRPr>
          </a:p>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 Because nuclear is a “base load” technology, its capacity will generate electricity about 80 to 85 percent of the time </a:t>
            </a:r>
            <a:endParaRPr lang="en-US" sz="2400" b="1" dirty="0" smtClean="0">
              <a:solidFill>
                <a:srgbClr val="001D58"/>
              </a:solidFill>
              <a:latin typeface="Helvetica" charset="0"/>
              <a:ea typeface="Helvetica" charset="0"/>
              <a:cs typeface="Helvetica" charset="0"/>
            </a:endParaRPr>
          </a:p>
          <a:p>
            <a:pPr marL="109728" lvl="1" indent="0" algn="justLow" defTabSz="649288">
              <a:spcBef>
                <a:spcPts val="600"/>
              </a:spcBef>
              <a:buSzPct val="115000"/>
              <a:buNone/>
            </a:pPr>
            <a:endParaRPr lang="en-US" sz="2400" b="1" dirty="0">
              <a:solidFill>
                <a:srgbClr val="001D58"/>
              </a:solidFill>
              <a:latin typeface="Helvetica" charset="0"/>
              <a:ea typeface="Helvetica" charset="0"/>
              <a:cs typeface="Helvetica" charset="0"/>
            </a:endParaRPr>
          </a:p>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Wind and solar, however, have much lower effective capacity utilization levels because they are intermittent sources </a:t>
            </a:r>
            <a:endParaRPr lang="en-US" sz="2400" b="1" dirty="0" smtClean="0">
              <a:solidFill>
                <a:srgbClr val="001D58"/>
              </a:solidFill>
              <a:latin typeface="Helvetica" charset="0"/>
              <a:ea typeface="Helvetica" charset="0"/>
              <a:cs typeface="Helvetica" charset="0"/>
            </a:endParaRPr>
          </a:p>
          <a:p>
            <a:pPr marL="109728" lvl="1" indent="0" algn="justLow" defTabSz="649288">
              <a:spcBef>
                <a:spcPts val="600"/>
              </a:spcBef>
              <a:buSzPct val="115000"/>
              <a:buNone/>
            </a:pPr>
            <a:endParaRPr lang="en-US" sz="2400" b="1" dirty="0">
              <a:solidFill>
                <a:srgbClr val="001D58"/>
              </a:solidFill>
              <a:latin typeface="Helvetica" charset="0"/>
              <a:ea typeface="Helvetica" charset="0"/>
              <a:cs typeface="Helvetica" charset="0"/>
            </a:endParaRPr>
          </a:p>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As a result, even by 2040, wind and solar each will meet far less electricity demand than nuclear power.</a:t>
            </a:r>
          </a:p>
          <a:p>
            <a:endParaRPr lang="en-US" dirty="0"/>
          </a:p>
        </p:txBody>
      </p:sp>
    </p:spTree>
    <p:extLst>
      <p:ext uri="{BB962C8B-B14F-4D97-AF65-F5344CB8AC3E}">
        <p14:creationId xmlns:p14="http://schemas.microsoft.com/office/powerpoint/2010/main" val="542768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normAutofit/>
          </a:bodyPr>
          <a:lstStyle/>
          <a:p>
            <a:pPr algn="ctr"/>
            <a:r>
              <a:rPr lang="en-US" sz="2800" dirty="0">
                <a:solidFill>
                  <a:srgbClr val="552579"/>
                </a:solidFill>
                <a:latin typeface="Albertus Extra Bold" pitchFamily="34" charset="0"/>
                <a:sym typeface="Helvetica" charset="0"/>
              </a:rPr>
              <a:t>Demand for the Nuclear Energy</a:t>
            </a:r>
            <a:endParaRPr lang="fa-IR" sz="2800" dirty="0">
              <a:solidFill>
                <a:srgbClr val="552579"/>
              </a:solidFill>
              <a:latin typeface="Albertus Extra Bold" pitchFamily="34" charset="0"/>
            </a:endParaRPr>
          </a:p>
        </p:txBody>
      </p:sp>
      <p:sp>
        <p:nvSpPr>
          <p:cNvPr id="2" name="Content Placeholder 1"/>
          <p:cNvSpPr>
            <a:spLocks noGrp="1"/>
          </p:cNvSpPr>
          <p:nvPr>
            <p:ph idx="1"/>
          </p:nvPr>
        </p:nvSpPr>
        <p:spPr>
          <a:xfrm>
            <a:off x="457200" y="1052736"/>
            <a:ext cx="8229600" cy="4954555"/>
          </a:xfrm>
        </p:spPr>
        <p:txBody>
          <a:bodyPr>
            <a:normAutofit/>
          </a:bodyPr>
          <a:lstStyle/>
          <a:p>
            <a:pPr marL="365760" lvl="1" indent="-256032" algn="justLow" defTabSz="649288">
              <a:spcBef>
                <a:spcPts val="600"/>
              </a:spcBef>
              <a:buSzPct val="115000"/>
              <a:buFont typeface="Wingdings" pitchFamily="2" charset="2"/>
              <a:buChar char="Ø"/>
            </a:pPr>
            <a:r>
              <a:rPr lang="en-US" sz="2400" b="1" dirty="0">
                <a:solidFill>
                  <a:srgbClr val="001D58"/>
                </a:solidFill>
                <a:latin typeface="Helvetica" charset="0"/>
                <a:ea typeface="Helvetica" charset="0"/>
                <a:cs typeface="Helvetica" charset="0"/>
              </a:rPr>
              <a:t>Nuclear power provides about 11% of the world’s electricity, and 21% of electricity in OECD </a:t>
            </a:r>
            <a:r>
              <a:rPr lang="en-US" sz="2400" b="1" dirty="0" smtClean="0">
                <a:solidFill>
                  <a:srgbClr val="001D58"/>
                </a:solidFill>
                <a:latin typeface="Helvetica" charset="0"/>
                <a:ea typeface="Helvetica" charset="0"/>
                <a:cs typeface="Helvetica" charset="0"/>
              </a:rPr>
              <a:t>countries</a:t>
            </a:r>
          </a:p>
          <a:p>
            <a:pPr marL="365760" lvl="1" indent="-256032" algn="justLow" defTabSz="649288">
              <a:spcBef>
                <a:spcPts val="600"/>
              </a:spcBef>
              <a:buSzPct val="115000"/>
              <a:buFont typeface="Wingdings" pitchFamily="2" charset="2"/>
              <a:buChar char="Ø"/>
            </a:pPr>
            <a:endParaRPr lang="en-US" sz="2800" b="1" dirty="0">
              <a:solidFill>
                <a:srgbClr val="00B050"/>
              </a:solidFill>
              <a:latin typeface="Helvetica" charset="0"/>
              <a:ea typeface="Helvetica" charset="0"/>
              <a:cs typeface="Helvetica" charset="0"/>
            </a:endParaRPr>
          </a:p>
        </p:txBody>
      </p:sp>
      <p:pic>
        <p:nvPicPr>
          <p:cNvPr id="4" name="Picture 2" descr="C:\Documents and Settings\Gerami\Desktop\gerami\گرامي\Chart_000483.png"/>
          <p:cNvPicPr>
            <a:picLocks noChangeAspect="1" noChangeArrowheads="1"/>
          </p:cNvPicPr>
          <p:nvPr/>
        </p:nvPicPr>
        <p:blipFill>
          <a:blip r:embed="rId2"/>
          <a:srcRect/>
          <a:stretch>
            <a:fillRect/>
          </a:stretch>
        </p:blipFill>
        <p:spPr bwMode="auto">
          <a:xfrm>
            <a:off x="0" y="2348880"/>
            <a:ext cx="4729534" cy="3384376"/>
          </a:xfrm>
          <a:prstGeom prst="rect">
            <a:avLst/>
          </a:prstGeom>
          <a:noFill/>
        </p:spPr>
      </p:pic>
      <p:pic>
        <p:nvPicPr>
          <p:cNvPr id="1026" name="Picture 2" descr="C:\Users\gerami\Desktop\Chart_0000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844824"/>
            <a:ext cx="4262515" cy="50131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89517" y="6550222"/>
            <a:ext cx="1154483"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[IAEA,PRIS]</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389841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4478</TotalTime>
  <Words>2426</Words>
  <Application>Microsoft Office PowerPoint</Application>
  <PresentationFormat>On-screen Show (4:3)</PresentationFormat>
  <Paragraphs>248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Contents</vt:lpstr>
      <vt:lpstr>Introduction</vt:lpstr>
      <vt:lpstr>Perspective of developing the nuclear energy in the world</vt:lpstr>
      <vt:lpstr>PowerPoint Presentation</vt:lpstr>
      <vt:lpstr>World total primary energy supply (TPES)</vt:lpstr>
      <vt:lpstr> Outlook  for Global electricity supply</vt:lpstr>
      <vt:lpstr>PowerPoint Presentation</vt:lpstr>
      <vt:lpstr>Demand for the Nuclear Energy</vt:lpstr>
      <vt:lpstr>Situation of resources of energy</vt:lpstr>
      <vt:lpstr>Electric Power generation in Iran</vt:lpstr>
      <vt:lpstr>Electric Power generation in Iran</vt:lpstr>
      <vt:lpstr>Power generation in Iran</vt:lpstr>
      <vt:lpstr>Generation leveling of electricity in Iran</vt:lpstr>
      <vt:lpstr>Needs of Country's developing programs for energy</vt:lpstr>
      <vt:lpstr>PowerPoint Presentation</vt:lpstr>
      <vt:lpstr>Environmental consideration and sustainable development  </vt:lpstr>
      <vt:lpstr>Influence on the development of other sectors </vt:lpstr>
      <vt:lpstr>Legal and National Obligations and Bases  </vt:lpstr>
      <vt:lpstr>History of Nuclear Energy in IRAN</vt:lpstr>
      <vt:lpstr>PowerPoint Presentation</vt:lpstr>
      <vt:lpstr>History of the first unit of Bushehr Nuclear Power Plant(BNPP1)</vt:lpstr>
      <vt:lpstr>History of the first unit of Bushehr Nuclear Power Plant(BNPP1)</vt:lpstr>
      <vt:lpstr>History of the first unit of Bushehr Nuclear Power Plant(BNPP1)</vt:lpstr>
      <vt:lpstr>Current status of nuclear energy in IRAN</vt:lpstr>
      <vt:lpstr>Non-Power Nuclear applications in Iran</vt:lpstr>
      <vt:lpstr>Nuclear Power Development program in Iran</vt:lpstr>
      <vt:lpstr>PowerPoint Presentation</vt:lpstr>
      <vt:lpstr>JCPoA (cont'd)</vt:lpstr>
      <vt:lpstr>JCPoA Impact on Iran Nuclear  rogramme</vt:lpstr>
      <vt:lpstr>JCPoA Impact on Iran Nuclear Programme</vt:lpstr>
      <vt:lpstr>Nuclear power development in IRAN means not only large scale power production, but also additional advantages </vt:lpstr>
      <vt:lpstr>IRAN’s advantages in nuclear energy applications development</vt:lpstr>
      <vt:lpstr>IRAN’s advantages in nuclear energy applications development</vt:lpstr>
      <vt:lpstr>Conclusion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 Jafarian</dc:creator>
  <cp:lastModifiedBy>Fatourehchian , Saeed</cp:lastModifiedBy>
  <cp:revision>412</cp:revision>
  <cp:lastPrinted>2015-03-16T09:54:29Z</cp:lastPrinted>
  <dcterms:created xsi:type="dcterms:W3CDTF">2015-01-29T09:00:16Z</dcterms:created>
  <dcterms:modified xsi:type="dcterms:W3CDTF">2016-05-02T13:46:56Z</dcterms:modified>
</cp:coreProperties>
</file>