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4" r:id="rId2"/>
    <p:sldId id="298" r:id="rId3"/>
    <p:sldId id="949" r:id="rId4"/>
    <p:sldId id="941" r:id="rId5"/>
    <p:sldId id="945" r:id="rId6"/>
    <p:sldId id="950" r:id="rId7"/>
    <p:sldId id="938" r:id="rId8"/>
    <p:sldId id="919" r:id="rId9"/>
    <p:sldId id="953" r:id="rId10"/>
    <p:sldId id="939" r:id="rId11"/>
    <p:sldId id="952" r:id="rId12"/>
    <p:sldId id="917" r:id="rId13"/>
    <p:sldId id="951" r:id="rId14"/>
    <p:sldId id="1044" r:id="rId15"/>
    <p:sldId id="1045" r:id="rId16"/>
    <p:sldId id="944" r:id="rId17"/>
    <p:sldId id="610" r:id="rId18"/>
    <p:sldId id="1046" r:id="rId19"/>
    <p:sldId id="918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YY, Pekka Tapani" initials="PPT" lastIdx="11" clrIdx="0">
    <p:extLst>
      <p:ext uri="{19B8F6BF-5375-455C-9EA6-DF929625EA0E}">
        <p15:presenceInfo xmlns:p15="http://schemas.microsoft.com/office/powerpoint/2012/main" userId="S-1-5-21-42344331-1018566265-2102726425-67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0" autoAdjust="0"/>
    <p:restoredTop sz="61277" autoAdjust="0"/>
  </p:normalViewPr>
  <p:slideViewPr>
    <p:cSldViewPr>
      <p:cViewPr varScale="1">
        <p:scale>
          <a:sx n="79" d="100"/>
          <a:sy n="79" d="100"/>
        </p:scale>
        <p:origin x="25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11592"/>
    </p:cViewPr>
  </p:sorterViewPr>
  <p:notesViewPr>
    <p:cSldViewPr>
      <p:cViewPr>
        <p:scale>
          <a:sx n="100" d="100"/>
          <a:sy n="100" d="100"/>
        </p:scale>
        <p:origin x="-3492" y="-7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WANO, Akira" userId="18b1e999-5925-4b7e-a77d-4aab3dba1d5e" providerId="ADAL" clId="{BF0DD3F8-CE66-459E-A617-CA502541DE8A}"/>
    <pc:docChg chg="delSld modSld">
      <pc:chgData name="KAWANO, Akira" userId="18b1e999-5925-4b7e-a77d-4aab3dba1d5e" providerId="ADAL" clId="{BF0DD3F8-CE66-459E-A617-CA502541DE8A}" dt="2021-12-03T15:01:43.204" v="25" actId="20577"/>
      <pc:docMkLst>
        <pc:docMk/>
      </pc:docMkLst>
      <pc:sldChg chg="del">
        <pc:chgData name="KAWANO, Akira" userId="18b1e999-5925-4b7e-a77d-4aab3dba1d5e" providerId="ADAL" clId="{BF0DD3F8-CE66-459E-A617-CA502541DE8A}" dt="2021-12-03T15:01:35.624" v="15" actId="47"/>
        <pc:sldMkLst>
          <pc:docMk/>
          <pc:sldMk cId="4179811300" sldId="268"/>
        </pc:sldMkLst>
      </pc:sldChg>
      <pc:sldChg chg="del">
        <pc:chgData name="KAWANO, Akira" userId="18b1e999-5925-4b7e-a77d-4aab3dba1d5e" providerId="ADAL" clId="{BF0DD3F8-CE66-459E-A617-CA502541DE8A}" dt="2021-12-03T15:01:35.624" v="15" actId="47"/>
        <pc:sldMkLst>
          <pc:docMk/>
          <pc:sldMk cId="2372317181" sldId="289"/>
        </pc:sldMkLst>
      </pc:sldChg>
      <pc:sldChg chg="del">
        <pc:chgData name="KAWANO, Akira" userId="18b1e999-5925-4b7e-a77d-4aab3dba1d5e" providerId="ADAL" clId="{BF0DD3F8-CE66-459E-A617-CA502541DE8A}" dt="2021-12-03T15:01:35.624" v="15" actId="47"/>
        <pc:sldMkLst>
          <pc:docMk/>
          <pc:sldMk cId="3036380490" sldId="291"/>
        </pc:sldMkLst>
      </pc:sldChg>
      <pc:sldChg chg="modNotesTx">
        <pc:chgData name="KAWANO, Akira" userId="18b1e999-5925-4b7e-a77d-4aab3dba1d5e" providerId="ADAL" clId="{BF0DD3F8-CE66-459E-A617-CA502541DE8A}" dt="2021-12-03T15:00:26.535" v="0" actId="6549"/>
        <pc:sldMkLst>
          <pc:docMk/>
          <pc:sldMk cId="1373242313" sldId="294"/>
        </pc:sldMkLst>
      </pc:sldChg>
      <pc:sldChg chg="del">
        <pc:chgData name="KAWANO, Akira" userId="18b1e999-5925-4b7e-a77d-4aab3dba1d5e" providerId="ADAL" clId="{BF0DD3F8-CE66-459E-A617-CA502541DE8A}" dt="2021-12-03T15:01:35.624" v="15" actId="47"/>
        <pc:sldMkLst>
          <pc:docMk/>
          <pc:sldMk cId="2312554831" sldId="299"/>
        </pc:sldMkLst>
      </pc:sldChg>
      <pc:sldChg chg="modNotesTx">
        <pc:chgData name="KAWANO, Akira" userId="18b1e999-5925-4b7e-a77d-4aab3dba1d5e" providerId="ADAL" clId="{BF0DD3F8-CE66-459E-A617-CA502541DE8A}" dt="2021-12-03T15:01:21.368" v="13" actId="6549"/>
        <pc:sldMkLst>
          <pc:docMk/>
          <pc:sldMk cId="403195542" sldId="610"/>
        </pc:sldMkLst>
      </pc:sldChg>
      <pc:sldChg chg="del">
        <pc:chgData name="KAWANO, Akira" userId="18b1e999-5925-4b7e-a77d-4aab3dba1d5e" providerId="ADAL" clId="{BF0DD3F8-CE66-459E-A617-CA502541DE8A}" dt="2021-12-03T15:01:35.624" v="15" actId="47"/>
        <pc:sldMkLst>
          <pc:docMk/>
          <pc:sldMk cId="0" sldId="915"/>
        </pc:sldMkLst>
      </pc:sldChg>
      <pc:sldChg chg="modNotesTx">
        <pc:chgData name="KAWANO, Akira" userId="18b1e999-5925-4b7e-a77d-4aab3dba1d5e" providerId="ADAL" clId="{BF0DD3F8-CE66-459E-A617-CA502541DE8A}" dt="2021-12-03T15:01:06.080" v="9" actId="6549"/>
        <pc:sldMkLst>
          <pc:docMk/>
          <pc:sldMk cId="3280959294" sldId="917"/>
        </pc:sldMkLst>
      </pc:sldChg>
      <pc:sldChg chg="modNotesTx">
        <pc:chgData name="KAWANO, Akira" userId="18b1e999-5925-4b7e-a77d-4aab3dba1d5e" providerId="ADAL" clId="{BF0DD3F8-CE66-459E-A617-CA502541DE8A}" dt="2021-12-03T15:01:43.204" v="25" actId="20577"/>
        <pc:sldMkLst>
          <pc:docMk/>
          <pc:sldMk cId="1151185150" sldId="918"/>
        </pc:sldMkLst>
      </pc:sldChg>
      <pc:sldChg chg="modNotesTx">
        <pc:chgData name="KAWANO, Akira" userId="18b1e999-5925-4b7e-a77d-4aab3dba1d5e" providerId="ADAL" clId="{BF0DD3F8-CE66-459E-A617-CA502541DE8A}" dt="2021-12-03T15:00:50.389" v="5" actId="6549"/>
        <pc:sldMkLst>
          <pc:docMk/>
          <pc:sldMk cId="3971087067" sldId="919"/>
        </pc:sldMkLst>
      </pc:sldChg>
      <pc:sldChg chg="modNotesTx">
        <pc:chgData name="KAWANO, Akira" userId="18b1e999-5925-4b7e-a77d-4aab3dba1d5e" providerId="ADAL" clId="{BF0DD3F8-CE66-459E-A617-CA502541DE8A}" dt="2021-12-03T15:00:46.811" v="4" actId="6549"/>
        <pc:sldMkLst>
          <pc:docMk/>
          <pc:sldMk cId="0" sldId="938"/>
        </pc:sldMkLst>
      </pc:sldChg>
      <pc:sldChg chg="modNotesTx">
        <pc:chgData name="KAWANO, Akira" userId="18b1e999-5925-4b7e-a77d-4aab3dba1d5e" providerId="ADAL" clId="{BF0DD3F8-CE66-459E-A617-CA502541DE8A}" dt="2021-12-03T15:01:01.332" v="8" actId="6549"/>
        <pc:sldMkLst>
          <pc:docMk/>
          <pc:sldMk cId="2486088197" sldId="939"/>
        </pc:sldMkLst>
      </pc:sldChg>
      <pc:sldChg chg="modNotesTx">
        <pc:chgData name="KAWANO, Akira" userId="18b1e999-5925-4b7e-a77d-4aab3dba1d5e" providerId="ADAL" clId="{BF0DD3F8-CE66-459E-A617-CA502541DE8A}" dt="2021-12-03T15:00:32.332" v="1" actId="6549"/>
        <pc:sldMkLst>
          <pc:docMk/>
          <pc:sldMk cId="3040401677" sldId="941"/>
        </pc:sldMkLst>
      </pc:sldChg>
      <pc:sldChg chg="del">
        <pc:chgData name="KAWANO, Akira" userId="18b1e999-5925-4b7e-a77d-4aab3dba1d5e" providerId="ADAL" clId="{BF0DD3F8-CE66-459E-A617-CA502541DE8A}" dt="2021-12-03T15:01:35.624" v="15" actId="47"/>
        <pc:sldMkLst>
          <pc:docMk/>
          <pc:sldMk cId="2761392376" sldId="943"/>
        </pc:sldMkLst>
      </pc:sldChg>
      <pc:sldChg chg="modNotesTx">
        <pc:chgData name="KAWANO, Akira" userId="18b1e999-5925-4b7e-a77d-4aab3dba1d5e" providerId="ADAL" clId="{BF0DD3F8-CE66-459E-A617-CA502541DE8A}" dt="2021-12-03T15:01:18.055" v="12" actId="6549"/>
        <pc:sldMkLst>
          <pc:docMk/>
          <pc:sldMk cId="3119372655" sldId="944"/>
        </pc:sldMkLst>
      </pc:sldChg>
      <pc:sldChg chg="modNotesTx">
        <pc:chgData name="KAWANO, Akira" userId="18b1e999-5925-4b7e-a77d-4aab3dba1d5e" providerId="ADAL" clId="{BF0DD3F8-CE66-459E-A617-CA502541DE8A}" dt="2021-12-03T15:00:37.514" v="2" actId="6549"/>
        <pc:sldMkLst>
          <pc:docMk/>
          <pc:sldMk cId="180722172" sldId="945"/>
        </pc:sldMkLst>
      </pc:sldChg>
      <pc:sldChg chg="modNotesTx">
        <pc:chgData name="KAWANO, Akira" userId="18b1e999-5925-4b7e-a77d-4aab3dba1d5e" providerId="ADAL" clId="{BF0DD3F8-CE66-459E-A617-CA502541DE8A}" dt="2021-12-03T15:00:42.774" v="3" actId="6549"/>
        <pc:sldMkLst>
          <pc:docMk/>
          <pc:sldMk cId="1474952752" sldId="950"/>
        </pc:sldMkLst>
      </pc:sldChg>
      <pc:sldChg chg="modNotesTx">
        <pc:chgData name="KAWANO, Akira" userId="18b1e999-5925-4b7e-a77d-4aab3dba1d5e" providerId="ADAL" clId="{BF0DD3F8-CE66-459E-A617-CA502541DE8A}" dt="2021-12-03T15:00:56.506" v="7" actId="6549"/>
        <pc:sldMkLst>
          <pc:docMk/>
          <pc:sldMk cId="3527063425" sldId="953"/>
        </pc:sldMkLst>
      </pc:sldChg>
      <pc:sldChg chg="modNotesTx">
        <pc:chgData name="KAWANO, Akira" userId="18b1e999-5925-4b7e-a77d-4aab3dba1d5e" providerId="ADAL" clId="{BF0DD3F8-CE66-459E-A617-CA502541DE8A}" dt="2021-12-03T15:01:11.354" v="10" actId="6549"/>
        <pc:sldMkLst>
          <pc:docMk/>
          <pc:sldMk cId="2190955902" sldId="1044"/>
        </pc:sldMkLst>
      </pc:sldChg>
      <pc:sldChg chg="modNotesTx">
        <pc:chgData name="KAWANO, Akira" userId="18b1e999-5925-4b7e-a77d-4aab3dba1d5e" providerId="ADAL" clId="{BF0DD3F8-CE66-459E-A617-CA502541DE8A}" dt="2021-12-03T15:01:14.842" v="11" actId="6549"/>
        <pc:sldMkLst>
          <pc:docMk/>
          <pc:sldMk cId="4163908627" sldId="1045"/>
        </pc:sldMkLst>
      </pc:sldChg>
      <pc:sldChg chg="modNotesTx">
        <pc:chgData name="KAWANO, Akira" userId="18b1e999-5925-4b7e-a77d-4aab3dba1d5e" providerId="ADAL" clId="{BF0DD3F8-CE66-459E-A617-CA502541DE8A}" dt="2021-12-03T15:01:25.469" v="14" actId="6549"/>
        <pc:sldMkLst>
          <pc:docMk/>
          <pc:sldMk cId="2811366845" sldId="104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5862" cy="495872"/>
          </a:xfrm>
          <a:prstGeom prst="rect">
            <a:avLst/>
          </a:prstGeom>
        </p:spPr>
        <p:txBody>
          <a:bodyPr vert="horz" lIns="87656" tIns="43828" rIns="87656" bIns="4382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7" y="5"/>
            <a:ext cx="2945862" cy="495872"/>
          </a:xfrm>
          <a:prstGeom prst="rect">
            <a:avLst/>
          </a:prstGeom>
        </p:spPr>
        <p:txBody>
          <a:bodyPr vert="horz" lIns="87656" tIns="43828" rIns="87656" bIns="43828" rtlCol="0"/>
          <a:lstStyle>
            <a:lvl1pPr algn="r">
              <a:defRPr sz="1200"/>
            </a:lvl1pPr>
          </a:lstStyle>
          <a:p>
            <a:fld id="{3785C29B-12EF-4B24-A137-1185EECA5B65}" type="datetimeFigureOut">
              <a:rPr lang="en-GB" smtClean="0"/>
              <a:t>2021-12-03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817"/>
            <a:ext cx="2945862" cy="495872"/>
          </a:xfrm>
          <a:prstGeom prst="rect">
            <a:avLst/>
          </a:prstGeom>
        </p:spPr>
        <p:txBody>
          <a:bodyPr vert="horz" lIns="87656" tIns="43828" rIns="87656" bIns="4382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7" y="9430817"/>
            <a:ext cx="2945862" cy="495872"/>
          </a:xfrm>
          <a:prstGeom prst="rect">
            <a:avLst/>
          </a:prstGeom>
        </p:spPr>
        <p:txBody>
          <a:bodyPr vert="horz" lIns="87656" tIns="43828" rIns="87656" bIns="43828" rtlCol="0" anchor="b"/>
          <a:lstStyle>
            <a:lvl1pPr algn="r">
              <a:defRPr sz="1200"/>
            </a:lvl1pPr>
          </a:lstStyle>
          <a:p>
            <a:fld id="{5258DA5D-2EFF-4029-8676-639327BF8D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370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400" cy="496888"/>
          </a:xfrm>
          <a:prstGeom prst="rect">
            <a:avLst/>
          </a:prstGeom>
        </p:spPr>
        <p:txBody>
          <a:bodyPr vert="horz" lIns="90819" tIns="45409" rIns="90819" bIns="4540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94" y="3"/>
            <a:ext cx="2946400" cy="496888"/>
          </a:xfrm>
          <a:prstGeom prst="rect">
            <a:avLst/>
          </a:prstGeom>
        </p:spPr>
        <p:txBody>
          <a:bodyPr vert="horz" lIns="90819" tIns="45409" rIns="90819" bIns="45409" rtlCol="0"/>
          <a:lstStyle>
            <a:lvl1pPr algn="r">
              <a:defRPr sz="1200"/>
            </a:lvl1pPr>
          </a:lstStyle>
          <a:p>
            <a:fld id="{5E945880-6D3B-45FB-851F-AFC0D1D23A0C}" type="datetimeFigureOut">
              <a:rPr lang="en-GB" smtClean="0"/>
              <a:t>2021-12-03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9" tIns="45409" rIns="90819" bIns="4540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60" y="4716471"/>
            <a:ext cx="5438775" cy="4467225"/>
          </a:xfrm>
          <a:prstGeom prst="rect">
            <a:avLst/>
          </a:prstGeom>
        </p:spPr>
        <p:txBody>
          <a:bodyPr vert="horz" lIns="90819" tIns="45409" rIns="90819" bIns="4540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9753"/>
            <a:ext cx="2946400" cy="496888"/>
          </a:xfrm>
          <a:prstGeom prst="rect">
            <a:avLst/>
          </a:prstGeom>
        </p:spPr>
        <p:txBody>
          <a:bodyPr vert="horz" lIns="90819" tIns="45409" rIns="90819" bIns="4540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94" y="9429753"/>
            <a:ext cx="2946400" cy="496888"/>
          </a:xfrm>
          <a:prstGeom prst="rect">
            <a:avLst/>
          </a:prstGeom>
        </p:spPr>
        <p:txBody>
          <a:bodyPr vert="horz" lIns="90819" tIns="45409" rIns="90819" bIns="45409" rtlCol="0" anchor="b"/>
          <a:lstStyle>
            <a:lvl1pPr algn="r">
              <a:defRPr sz="1200"/>
            </a:lvl1pPr>
          </a:lstStyle>
          <a:p>
            <a:fld id="{5750A1E1-C8D9-4447-9192-37BA973CD2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54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1261" y="4603269"/>
            <a:ext cx="5438775" cy="44672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5441CB-69B9-4A5C-8BB8-E923C51DCCF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341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332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666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819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48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1235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844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1834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803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544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169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818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688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580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864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180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682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332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42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7" y="1772816"/>
            <a:ext cx="8568953" cy="108012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7" y="3573016"/>
            <a:ext cx="8568953" cy="1608584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4778"/>
            <a:ext cx="2508796" cy="80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93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4743"/>
            <a:ext cx="5486400" cy="360283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9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6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imary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제목 17"/>
          <p:cNvSpPr>
            <a:spLocks noGrp="1"/>
          </p:cNvSpPr>
          <p:nvPr>
            <p:ph type="title"/>
          </p:nvPr>
        </p:nvSpPr>
        <p:spPr>
          <a:xfrm>
            <a:off x="198360" y="-24184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 spc="-100" baseline="0">
                <a:solidFill>
                  <a:srgbClr val="00B0F0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4" name="그룹 3"/>
          <p:cNvGrpSpPr/>
          <p:nvPr userDrawn="1"/>
        </p:nvGrpSpPr>
        <p:grpSpPr>
          <a:xfrm>
            <a:off x="-23989" y="652964"/>
            <a:ext cx="9241467" cy="45719"/>
            <a:chOff x="-56644" y="730068"/>
            <a:chExt cx="4345423" cy="45719"/>
          </a:xfrm>
          <a:effectLst/>
        </p:grpSpPr>
        <p:sp>
          <p:nvSpPr>
            <p:cNvPr id="5" name="평행 사변형 4"/>
            <p:cNvSpPr/>
            <p:nvPr/>
          </p:nvSpPr>
          <p:spPr>
            <a:xfrm>
              <a:off x="210392" y="730068"/>
              <a:ext cx="2349927" cy="45719"/>
            </a:xfrm>
            <a:prstGeom prst="parallelogram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평행 사변형 5"/>
            <p:cNvSpPr/>
            <p:nvPr/>
          </p:nvSpPr>
          <p:spPr>
            <a:xfrm>
              <a:off x="2059489" y="730068"/>
              <a:ext cx="2229290" cy="45719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평행 사변형 6"/>
            <p:cNvSpPr/>
            <p:nvPr/>
          </p:nvSpPr>
          <p:spPr>
            <a:xfrm>
              <a:off x="-56644" y="730068"/>
              <a:ext cx="291312" cy="45719"/>
            </a:xfrm>
            <a:prstGeom prst="parallelogram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45189" y="329888"/>
            <a:ext cx="1033712" cy="19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24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0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23527" y="1772816"/>
            <a:ext cx="8568953" cy="108012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23527" y="3573016"/>
            <a:ext cx="8568953" cy="1608584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96" y="174778"/>
            <a:ext cx="2500459" cy="80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80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9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5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1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8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0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 flipH="1" flipV="1">
            <a:off x="0" y="5301208"/>
            <a:ext cx="6372200" cy="1556792"/>
          </a:xfrm>
          <a:prstGeom prst="rect">
            <a:avLst/>
          </a:prstGeom>
          <a:gradFill flip="none" rotWithShape="1">
            <a:gsLst>
              <a:gs pos="48000">
                <a:schemeClr val="bg1"/>
              </a:gs>
              <a:gs pos="0">
                <a:schemeClr val="accent6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3999" cy="2132856"/>
          </a:xfrm>
          <a:prstGeom prst="rect">
            <a:avLst/>
          </a:prstGeom>
          <a:gradFill flip="none" rotWithShape="1">
            <a:gsLst>
              <a:gs pos="56000">
                <a:schemeClr val="bg1"/>
              </a:gs>
              <a:gs pos="0">
                <a:schemeClr val="accent6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24328" y="6482725"/>
            <a:ext cx="935460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5868144" y="6482725"/>
            <a:ext cx="1616025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8" y="6482725"/>
            <a:ext cx="509587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12068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712968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35562"/>
            <a:ext cx="1758648" cy="56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75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Arial 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Arial 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 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Arial 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 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Arial 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208912" cy="1800200"/>
          </a:xfrm>
        </p:spPr>
        <p:txBody>
          <a:bodyPr>
            <a:noAutofit/>
          </a:bodyPr>
          <a:lstStyle/>
          <a:p>
            <a:pPr algn="ctr" hangingPunct="0"/>
            <a:r>
              <a:rPr lang="en-GB" sz="3200" dirty="0">
                <a:solidFill>
                  <a:srgbClr val="FFFFFF"/>
                </a:solidFill>
              </a:rPr>
              <a:t>IAEA Virtual Technical Meeting</a:t>
            </a:r>
            <a:br>
              <a:rPr lang="en-GB" sz="3200" dirty="0">
                <a:solidFill>
                  <a:srgbClr val="FFFFFF"/>
                </a:solidFill>
              </a:rPr>
            </a:br>
            <a:r>
              <a:rPr lang="en-GB" sz="3200" dirty="0">
                <a:solidFill>
                  <a:srgbClr val="FFFFFF"/>
                </a:solidFill>
              </a:rPr>
              <a:t>on</a:t>
            </a:r>
            <a:br>
              <a:rPr lang="en-GB" sz="3200" dirty="0">
                <a:solidFill>
                  <a:srgbClr val="FFFFFF"/>
                </a:solidFill>
              </a:rPr>
            </a:br>
            <a:r>
              <a:rPr lang="en-GB" sz="3200" dirty="0">
                <a:solidFill>
                  <a:srgbClr val="FFFFFF"/>
                </a:solidFill>
              </a:rPr>
              <a:t>Enhancing Institutional Strength in Depth in the Nuclear Industry </a:t>
            </a:r>
            <a:br>
              <a:rPr lang="en-GB" sz="2800" dirty="0">
                <a:solidFill>
                  <a:srgbClr val="FFFFFF"/>
                </a:solidFill>
              </a:rPr>
            </a:br>
            <a:endParaRPr lang="en-GB" sz="2400" b="0" dirty="0">
              <a:solidFill>
                <a:srgbClr val="FFFF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9F34A8-F33A-4FE5-9DD0-FAECDD1FC4AD}"/>
              </a:ext>
            </a:extLst>
          </p:cNvPr>
          <p:cNvSpPr txBox="1"/>
          <p:nvPr/>
        </p:nvSpPr>
        <p:spPr>
          <a:xfrm>
            <a:off x="251520" y="5229200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December 14-17 2021, </a:t>
            </a:r>
            <a:r>
              <a:rPr lang="en-US" b="1" dirty="0" err="1">
                <a:solidFill>
                  <a:schemeClr val="bg1"/>
                </a:solidFill>
              </a:rPr>
              <a:t>Webex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Akira Kawano</a:t>
            </a:r>
          </a:p>
          <a:p>
            <a:r>
              <a:rPr lang="en-US" dirty="0">
                <a:solidFill>
                  <a:schemeClr val="bg1"/>
                </a:solidFill>
              </a:rPr>
              <a:t>Nuclear Power Engineering Section </a:t>
            </a:r>
          </a:p>
          <a:p>
            <a:r>
              <a:rPr lang="en-US" dirty="0">
                <a:solidFill>
                  <a:schemeClr val="bg1"/>
                </a:solidFill>
              </a:rPr>
              <a:t>Nuclear Power Division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24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85909B-3FA3-4FF7-84E4-4C5D3473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7A7008-3B0C-43AB-9D2D-A5545231FBE6}"/>
              </a:ext>
            </a:extLst>
          </p:cNvPr>
          <p:cNvSpPr txBox="1"/>
          <p:nvPr/>
        </p:nvSpPr>
        <p:spPr>
          <a:xfrm>
            <a:off x="416719" y="132435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Development of Guidance Document on Institutional Strength in Depth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AAC5E4-D99A-4FE6-90C4-788B64546F44}"/>
              </a:ext>
            </a:extLst>
          </p:cNvPr>
          <p:cNvSpPr txBox="1"/>
          <p:nvPr/>
        </p:nvSpPr>
        <p:spPr>
          <a:xfrm>
            <a:off x="590377" y="1381198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1st Consultancy Meeting in Virtual on October 12-14, 2020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dirty="0"/>
              <a:t>Shared the issues relevant to Institutional Strength in Depth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dirty="0"/>
              <a:t>Discussed the outline of the document and developed the draft table of contents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2nd</a:t>
            </a:r>
            <a:r>
              <a:rPr lang="en-GB" baseline="30000" dirty="0"/>
              <a:t> </a:t>
            </a:r>
            <a:r>
              <a:rPr lang="en-GB" dirty="0"/>
              <a:t>Consultancy Meeting in Virtual on May 17-19, 2021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dirty="0"/>
              <a:t>Discussed the first draft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3rd</a:t>
            </a:r>
            <a:r>
              <a:rPr lang="en-GB" baseline="30000" dirty="0"/>
              <a:t> </a:t>
            </a:r>
            <a:r>
              <a:rPr lang="en-GB" dirty="0"/>
              <a:t>Consultancy Meeting in Virtual on September 27-30, 2021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GB" dirty="0"/>
              <a:t>Further discussed and drafted the document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FECBD0-8E3B-465F-A627-AB25CBB2979A}"/>
              </a:ext>
            </a:extLst>
          </p:cNvPr>
          <p:cNvSpPr txBox="1"/>
          <p:nvPr/>
        </p:nvSpPr>
        <p:spPr>
          <a:xfrm>
            <a:off x="683567" y="4784130"/>
            <a:ext cx="75100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highlight>
                  <a:srgbClr val="FFFF00"/>
                </a:highlight>
              </a:rPr>
              <a:t>The Virtual Technical Meeting and Hybrid Consultancy Meeting, on December 14-17 2021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6B46C505-8E60-4656-B655-E8E240C939FF}"/>
              </a:ext>
            </a:extLst>
          </p:cNvPr>
          <p:cNvSpPr/>
          <p:nvPr/>
        </p:nvSpPr>
        <p:spPr>
          <a:xfrm>
            <a:off x="2267744" y="4020802"/>
            <a:ext cx="266429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A07341-2693-4434-A741-5A0563788054}"/>
              </a:ext>
            </a:extLst>
          </p:cNvPr>
          <p:cNvSpPr txBox="1"/>
          <p:nvPr/>
        </p:nvSpPr>
        <p:spPr>
          <a:xfrm>
            <a:off x="5076577" y="3882441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Many exchanges of emails and individual </a:t>
            </a:r>
            <a:r>
              <a:rPr lang="en-GB" dirty="0" err="1"/>
              <a:t>Webex</a:t>
            </a:r>
            <a:r>
              <a:rPr lang="en-GB" dirty="0"/>
              <a:t> meetings</a:t>
            </a:r>
          </a:p>
        </p:txBody>
      </p:sp>
    </p:spTree>
    <p:extLst>
      <p:ext uri="{BB962C8B-B14F-4D97-AF65-F5344CB8AC3E}">
        <p14:creationId xmlns:p14="http://schemas.microsoft.com/office/powerpoint/2010/main" val="2486088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807455-9A62-4F2E-A2C9-AB534329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809C67-370F-428B-9A8D-25F9F13083AE}"/>
              </a:ext>
            </a:extLst>
          </p:cNvPr>
          <p:cNvSpPr txBox="1"/>
          <p:nvPr/>
        </p:nvSpPr>
        <p:spPr>
          <a:xfrm>
            <a:off x="678037" y="2204864"/>
            <a:ext cx="84659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Objectives of Technical Meeting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147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68288" y="0"/>
            <a:ext cx="8604250" cy="980728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Objectives OF Technical Meeting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82358" y="1052736"/>
            <a:ext cx="8593138" cy="50434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Exchanging good practices, experience and lessons in your countries and organizations related to Institutional Strength in Depth;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Having the feedback from you participants to our technical document on “Institutional Strength in Depth in the Nuclear Industry to Sustain Operational Excellence” being drafted.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•"/>
              <a:defRPr sz="3200">
                <a:solidFill>
                  <a:srgbClr val="FFFFCC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•"/>
              <a:defRPr sz="2800">
                <a:solidFill>
                  <a:srgbClr val="FFFFCC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•"/>
              <a:defRPr sz="2400">
                <a:solidFill>
                  <a:srgbClr val="FFFFCC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–"/>
              <a:defRPr sz="2000">
                <a:solidFill>
                  <a:srgbClr val="FFFFCC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»"/>
              <a:defRPr sz="2000">
                <a:solidFill>
                  <a:srgbClr val="FFFFCC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110000"/>
              <a:buChar char="»"/>
              <a:defRPr sz="2000">
                <a:solidFill>
                  <a:srgbClr val="FFFFCC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110000"/>
              <a:buChar char="»"/>
              <a:defRPr sz="2000">
                <a:solidFill>
                  <a:srgbClr val="FFFFCC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110000"/>
              <a:buChar char="»"/>
              <a:defRPr sz="2000">
                <a:solidFill>
                  <a:srgbClr val="FFFFCC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110000"/>
              <a:buChar char="»"/>
              <a:defRPr sz="2000">
                <a:solidFill>
                  <a:srgbClr val="FFFFCC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ACAA19-E780-4A8F-8BB9-9878A6721064}" type="slidenum">
              <a:rPr lang="en-US" altLang="en-US" sz="1000" smtClean="0">
                <a:solidFill>
                  <a:srgbClr val="D5D7D8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rgbClr val="D5D7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spd="slow">
        <p:cov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807455-9A62-4F2E-A2C9-AB534329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809C67-370F-428B-9A8D-25F9F13083AE}"/>
              </a:ext>
            </a:extLst>
          </p:cNvPr>
          <p:cNvSpPr txBox="1"/>
          <p:nvPr/>
        </p:nvSpPr>
        <p:spPr>
          <a:xfrm>
            <a:off x="1379528" y="2060848"/>
            <a:ext cx="734775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Development of the IAEA Publication on Institutional Strength in Depth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221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187C5C-A17B-4BC4-8AC7-0840D488E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E92A27-BBED-4430-81CE-463A1C094915}"/>
              </a:ext>
            </a:extLst>
          </p:cNvPr>
          <p:cNvSpPr txBox="1"/>
          <p:nvPr/>
        </p:nvSpPr>
        <p:spPr>
          <a:xfrm>
            <a:off x="323528" y="139633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Why we initiate this activity? (1/2)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3C5D78-2478-4503-A92B-02537FC0D136}"/>
              </a:ext>
            </a:extLst>
          </p:cNvPr>
          <p:cNvSpPr txBox="1"/>
          <p:nvPr/>
        </p:nvSpPr>
        <p:spPr>
          <a:xfrm>
            <a:off x="215516" y="883013"/>
            <a:ext cx="87129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questions are (10 years after the Fukushima Daiichi Accident):</a:t>
            </a:r>
          </a:p>
          <a:p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/>
              <a:t>Have the root causes of the Fukushima Daiichi Accident, especially </a:t>
            </a:r>
            <a:r>
              <a:rPr lang="en-GB" sz="2400" b="1" u="sng" dirty="0">
                <a:solidFill>
                  <a:srgbClr val="FF0000"/>
                </a:solidFill>
              </a:rPr>
              <a:t>human and organizational factors</a:t>
            </a:r>
            <a:r>
              <a:rPr lang="en-GB" sz="2400" dirty="0"/>
              <a:t>, been well </a:t>
            </a:r>
            <a:r>
              <a:rPr lang="en-GB" sz="2400" u="sng" dirty="0"/>
              <a:t>understood and digested</a:t>
            </a:r>
            <a:r>
              <a:rPr lang="en-GB" sz="2400" dirty="0"/>
              <a:t> based on the facts by people and organizations involved in nuclear business in the operating countries of NPPs?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/>
              <a:t>Have the lessons of the accident been </a:t>
            </a:r>
            <a:r>
              <a:rPr lang="en-GB" sz="2400" u="sng" dirty="0"/>
              <a:t>rolled out with specific actions</a:t>
            </a:r>
            <a:r>
              <a:rPr lang="en-GB" sz="2400" dirty="0"/>
              <a:t> to all the levels of organizations in the institutionalized framework?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/>
              <a:t>Is the extent of implementation continuously </a:t>
            </a:r>
            <a:r>
              <a:rPr lang="en-GB" sz="2400" u="sng" dirty="0"/>
              <a:t>monitored</a:t>
            </a:r>
            <a:r>
              <a:rPr lang="en-GB" sz="2400" dirty="0"/>
              <a:t> and discussed?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793069E-7EBC-4C84-9568-1D6F8728A9A2}"/>
              </a:ext>
            </a:extLst>
          </p:cNvPr>
          <p:cNvSpPr/>
          <p:nvPr/>
        </p:nvSpPr>
        <p:spPr>
          <a:xfrm>
            <a:off x="2987824" y="5613320"/>
            <a:ext cx="2232248" cy="5545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D05672-C32D-4929-A096-21D3245A62A6}"/>
              </a:ext>
            </a:extLst>
          </p:cNvPr>
          <p:cNvSpPr txBox="1"/>
          <p:nvPr/>
        </p:nvSpPr>
        <p:spPr>
          <a:xfrm>
            <a:off x="575556" y="61679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These should be continuously reflected back and discussed.</a:t>
            </a:r>
          </a:p>
        </p:txBody>
      </p:sp>
    </p:spTree>
    <p:extLst>
      <p:ext uri="{BB962C8B-B14F-4D97-AF65-F5344CB8AC3E}">
        <p14:creationId xmlns:p14="http://schemas.microsoft.com/office/powerpoint/2010/main" val="2190955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015F7E-C142-4171-A1B3-577D9997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367D7C-D37A-4A27-B138-BF02772C6F24}"/>
              </a:ext>
            </a:extLst>
          </p:cNvPr>
          <p:cNvSpPr txBox="1"/>
          <p:nvPr/>
        </p:nvSpPr>
        <p:spPr>
          <a:xfrm>
            <a:off x="323528" y="13963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Why we initiate this activity? (2/2)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FA9025-BC2F-41D7-B982-A602CD5BA3B9}"/>
              </a:ext>
            </a:extLst>
          </p:cNvPr>
          <p:cNvSpPr txBox="1"/>
          <p:nvPr/>
        </p:nvSpPr>
        <p:spPr>
          <a:xfrm>
            <a:off x="359531" y="922033"/>
            <a:ext cx="8784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INSAG-27 “Ensuring Robust National Nuclear Safety System – Institutional Strength in Depth” was issued in 2017, to provide a guidance to develop the institutional structures for ensuring robust nuclear safety system.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5C7E57-F871-4617-8F47-707249EB7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093" y="1838969"/>
            <a:ext cx="5495925" cy="353377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866CFA8-F5C6-42BE-BD79-E869AE167EE0}"/>
              </a:ext>
            </a:extLst>
          </p:cNvPr>
          <p:cNvSpPr/>
          <p:nvPr/>
        </p:nvSpPr>
        <p:spPr>
          <a:xfrm>
            <a:off x="1450668" y="2494448"/>
            <a:ext cx="2016224" cy="14401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FB31E3-4B60-4147-872A-64A91D977888}"/>
              </a:ext>
            </a:extLst>
          </p:cNvPr>
          <p:cNvSpPr txBox="1"/>
          <p:nvPr/>
        </p:nvSpPr>
        <p:spPr>
          <a:xfrm>
            <a:off x="755576" y="5547379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</a:t>
            </a:r>
            <a:r>
              <a:rPr lang="en-GB" u="sng" dirty="0"/>
              <a:t>specific actions </a:t>
            </a:r>
            <a:r>
              <a:rPr lang="en-GB" dirty="0"/>
              <a:t>the </a:t>
            </a:r>
            <a:r>
              <a:rPr lang="en-GB" u="sng" dirty="0"/>
              <a:t>industry sub-system </a:t>
            </a:r>
            <a:r>
              <a:rPr lang="en-GB" dirty="0"/>
              <a:t>should take to develop and implement more robust safety management system and achieve excellent plant performance by fostering the institutional strength in depth, under the current changing business environment.</a:t>
            </a: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260A3B54-ADC4-4E75-8B35-6ABAFC9B097B}"/>
              </a:ext>
            </a:extLst>
          </p:cNvPr>
          <p:cNvSpPr/>
          <p:nvPr/>
        </p:nvSpPr>
        <p:spPr>
          <a:xfrm rot="10800000">
            <a:off x="891087" y="3212975"/>
            <a:ext cx="344757" cy="2207004"/>
          </a:xfrm>
          <a:prstGeom prst="bentUpArrow">
            <a:avLst>
              <a:gd name="adj1" fmla="val 25000"/>
              <a:gd name="adj2" fmla="val 23858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908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0B3D09-1296-4E99-9065-0F7869F9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9F1FA536-61D3-4E60-AE47-CC64FF7276F8}"/>
              </a:ext>
            </a:extLst>
          </p:cNvPr>
          <p:cNvSpPr/>
          <p:nvPr/>
        </p:nvSpPr>
        <p:spPr>
          <a:xfrm>
            <a:off x="180949" y="893531"/>
            <a:ext cx="89820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altLang="ja-JP" sz="2400" dirty="0"/>
              <a:t>I</a:t>
            </a:r>
            <a:r>
              <a:rPr lang="en-US" altLang="ja-JP" sz="2800" dirty="0"/>
              <a:t>ntroduction</a:t>
            </a:r>
          </a:p>
          <a:p>
            <a:pPr marL="457200" indent="-457200">
              <a:buAutoNum type="arabicPeriod"/>
            </a:pPr>
            <a:r>
              <a:rPr lang="en-GB" sz="2800" dirty="0"/>
              <a:t>Human and organizational factors (or </a:t>
            </a:r>
            <a:r>
              <a:rPr lang="en-GB" sz="2800" dirty="0" err="1"/>
              <a:t>ISiD</a:t>
            </a:r>
            <a:r>
              <a:rPr lang="en-GB" sz="2800" dirty="0"/>
              <a:t> issues) as were recognized in the Fukushima Accident</a:t>
            </a:r>
          </a:p>
          <a:p>
            <a:pPr marL="457200" indent="-457200">
              <a:buAutoNum type="arabicPeriod"/>
            </a:pPr>
            <a:r>
              <a:rPr lang="en-GB" sz="2800" dirty="0">
                <a:highlight>
                  <a:srgbClr val="FFFF00"/>
                </a:highlight>
              </a:rPr>
              <a:t>Key attributes of institutional strength in depth in nuclear organizations</a:t>
            </a:r>
          </a:p>
          <a:p>
            <a:pPr marL="457200" indent="-457200">
              <a:buAutoNum type="arabicPeriod"/>
            </a:pPr>
            <a:r>
              <a:rPr lang="en-GB" sz="2800" dirty="0">
                <a:highlight>
                  <a:srgbClr val="FFFF00"/>
                </a:highlight>
              </a:rPr>
              <a:t>Effective Management of External Interfaces</a:t>
            </a:r>
          </a:p>
          <a:p>
            <a:pPr marL="457200" indent="-457200">
              <a:buAutoNum type="arabicPeriod"/>
            </a:pPr>
            <a:r>
              <a:rPr lang="en-GB" sz="2800" dirty="0">
                <a:highlight>
                  <a:srgbClr val="00FF00"/>
                </a:highlight>
              </a:rPr>
              <a:t>Learning from Examples</a:t>
            </a:r>
            <a:endParaRPr lang="en-US" sz="2800" dirty="0">
              <a:highlight>
                <a:srgbClr val="00FF00"/>
              </a:highlight>
            </a:endParaRPr>
          </a:p>
          <a:p>
            <a:pPr marL="457200" indent="-457200">
              <a:buAutoNum type="arabicPeriod"/>
            </a:pPr>
            <a:r>
              <a:rPr lang="en-US" sz="2800" dirty="0"/>
              <a:t>Conclusions</a:t>
            </a:r>
          </a:p>
          <a:p>
            <a:r>
              <a:rPr lang="en-US" sz="2800" dirty="0"/>
              <a:t>Appendix</a:t>
            </a:r>
            <a:endParaRPr lang="en-GB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E9CFD19-F670-4A04-A5BC-F47838509302}"/>
              </a:ext>
            </a:extLst>
          </p:cNvPr>
          <p:cNvSpPr txBox="1">
            <a:spLocks/>
          </p:cNvSpPr>
          <p:nvPr/>
        </p:nvSpPr>
        <p:spPr>
          <a:xfrm>
            <a:off x="259102" y="29435"/>
            <a:ext cx="6905185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Arial "/>
                <a:ea typeface="+mj-ea"/>
                <a:cs typeface="+mj-cs"/>
              </a:defRPr>
            </a:lvl1pPr>
          </a:lstStyle>
          <a:p>
            <a:r>
              <a:rPr lang="en-US" dirty="0"/>
              <a:t>Structure of the document</a:t>
            </a:r>
            <a:endParaRPr lang="en-GB" dirty="0"/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60C0BD39-3CE6-4572-A6AC-C4AC77D8628E}"/>
              </a:ext>
            </a:extLst>
          </p:cNvPr>
          <p:cNvSpPr/>
          <p:nvPr/>
        </p:nvSpPr>
        <p:spPr>
          <a:xfrm>
            <a:off x="4932039" y="3573015"/>
            <a:ext cx="4050035" cy="2391454"/>
          </a:xfrm>
          <a:prstGeom prst="wedgeEllipseCallout">
            <a:avLst>
              <a:gd name="adj1" fmla="val -34662"/>
              <a:gd name="adj2" fmla="val -520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Core Parts of Document: Your comments are expected 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5DA0F679-DD97-4274-BC7F-276844D30B46}"/>
              </a:ext>
            </a:extLst>
          </p:cNvPr>
          <p:cNvSpPr/>
          <p:nvPr/>
        </p:nvSpPr>
        <p:spPr>
          <a:xfrm>
            <a:off x="1763688" y="4478983"/>
            <a:ext cx="2952328" cy="1667151"/>
          </a:xfrm>
          <a:prstGeom prst="wedgeEllipseCallout">
            <a:avLst>
              <a:gd name="adj1" fmla="val -16510"/>
              <a:gd name="adj2" fmla="val -85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Your inputs are expected</a:t>
            </a:r>
          </a:p>
        </p:txBody>
      </p:sp>
    </p:spTree>
    <p:extLst>
      <p:ext uri="{BB962C8B-B14F-4D97-AF65-F5344CB8AC3E}">
        <p14:creationId xmlns:p14="http://schemas.microsoft.com/office/powerpoint/2010/main" val="3119372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29093C-AAC0-4E86-8FF0-33B38AB7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71BB9B-CD3A-4630-8594-A60AA9AF2E3B}"/>
              </a:ext>
            </a:extLst>
          </p:cNvPr>
          <p:cNvSpPr txBox="1"/>
          <p:nvPr/>
        </p:nvSpPr>
        <p:spPr>
          <a:xfrm>
            <a:off x="311472" y="57802"/>
            <a:ext cx="8004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Section 3: </a:t>
            </a:r>
            <a:r>
              <a:rPr lang="en-GB" sz="2800" dirty="0"/>
              <a:t>Key attributes of institutional strength in depth in nuclear organizations</a:t>
            </a: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0B7229DE-383E-4672-BF0E-93D2EFEA66FB}"/>
              </a:ext>
            </a:extLst>
          </p:cNvPr>
          <p:cNvSpPr/>
          <p:nvPr/>
        </p:nvSpPr>
        <p:spPr>
          <a:xfrm>
            <a:off x="827584" y="980728"/>
            <a:ext cx="7644904" cy="561662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586D40-E2DC-4C71-A8C0-AF6C738F983A}"/>
              </a:ext>
            </a:extLst>
          </p:cNvPr>
          <p:cNvSpPr txBox="1"/>
          <p:nvPr/>
        </p:nvSpPr>
        <p:spPr>
          <a:xfrm>
            <a:off x="3275856" y="2266595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Processes and Programmes to achieve Vision &amp; Mission including key attributes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CD3A60-F152-44B5-A5E4-F9879F9A3595}"/>
              </a:ext>
            </a:extLst>
          </p:cNvPr>
          <p:cNvSpPr txBox="1"/>
          <p:nvPr/>
        </p:nvSpPr>
        <p:spPr>
          <a:xfrm>
            <a:off x="2968786" y="3420757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000000"/>
                </a:solidFill>
              </a:rPr>
              <a:t>3.4 Robust Oversight</a:t>
            </a:r>
          </a:p>
          <a:p>
            <a:r>
              <a:rPr lang="en-GB" u="sng" dirty="0">
                <a:solidFill>
                  <a:srgbClr val="000000"/>
                </a:solidFill>
              </a:rPr>
              <a:t>3.5 Technical Competence</a:t>
            </a:r>
          </a:p>
          <a:p>
            <a:r>
              <a:rPr lang="en-GB" u="sng" dirty="0">
                <a:solidFill>
                  <a:srgbClr val="000000"/>
                </a:solidFill>
              </a:rPr>
              <a:t>3.6 Decision Making</a:t>
            </a:r>
          </a:p>
          <a:p>
            <a:r>
              <a:rPr lang="en-GB" u="sng" dirty="0">
                <a:solidFill>
                  <a:srgbClr val="000000"/>
                </a:solidFill>
              </a:rPr>
              <a:t>3.8 Operational Risk Management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F4E353-4E31-4342-9905-26E60228D63A}"/>
              </a:ext>
            </a:extLst>
          </p:cNvPr>
          <p:cNvSpPr txBox="1"/>
          <p:nvPr/>
        </p:nvSpPr>
        <p:spPr>
          <a:xfrm>
            <a:off x="2007708" y="4761953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Fundamentals and basis to support key processes and programmes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D686D0-C8DC-4F66-9E21-109966CE9005}"/>
              </a:ext>
            </a:extLst>
          </p:cNvPr>
          <p:cNvSpPr txBox="1"/>
          <p:nvPr/>
        </p:nvSpPr>
        <p:spPr>
          <a:xfrm>
            <a:off x="2195736" y="5408284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000000"/>
                </a:solidFill>
              </a:rPr>
              <a:t>3.2 Strong Leadership and Culture for Safety</a:t>
            </a:r>
          </a:p>
          <a:p>
            <a:r>
              <a:rPr lang="en-GB" u="sng" dirty="0">
                <a:solidFill>
                  <a:srgbClr val="000000"/>
                </a:solidFill>
              </a:rPr>
              <a:t>3.3 Effective Governance</a:t>
            </a:r>
          </a:p>
          <a:p>
            <a:r>
              <a:rPr lang="en-GB" u="sng" dirty="0">
                <a:solidFill>
                  <a:srgbClr val="000000"/>
                </a:solidFill>
              </a:rPr>
              <a:t>3.7 Building Resilience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34DF042-D60A-4DD4-AFB0-050E14BDCEE2}"/>
              </a:ext>
            </a:extLst>
          </p:cNvPr>
          <p:cNvCxnSpPr>
            <a:cxnSpLocks/>
          </p:cNvCxnSpPr>
          <p:nvPr/>
        </p:nvCxnSpPr>
        <p:spPr>
          <a:xfrm>
            <a:off x="3779912" y="2204864"/>
            <a:ext cx="172819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999D06D-33B9-4B74-913B-A148659B75DF}"/>
              </a:ext>
            </a:extLst>
          </p:cNvPr>
          <p:cNvSpPr txBox="1"/>
          <p:nvPr/>
        </p:nvSpPr>
        <p:spPr>
          <a:xfrm>
            <a:off x="3908940" y="1281534"/>
            <a:ext cx="1470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Vision Mission Value etc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F67D8F8-B11C-4977-B15E-5C8D13954BCC}"/>
              </a:ext>
            </a:extLst>
          </p:cNvPr>
          <p:cNvCxnSpPr>
            <a:cxnSpLocks/>
          </p:cNvCxnSpPr>
          <p:nvPr/>
        </p:nvCxnSpPr>
        <p:spPr>
          <a:xfrm>
            <a:off x="2123728" y="4653136"/>
            <a:ext cx="504056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1E1DCE4-03CB-4DAC-B33E-DA6B1AD36FFB}"/>
              </a:ext>
            </a:extLst>
          </p:cNvPr>
          <p:cNvSpPr txBox="1"/>
          <p:nvPr/>
        </p:nvSpPr>
        <p:spPr>
          <a:xfrm>
            <a:off x="1536120" y="1281533"/>
            <a:ext cx="2865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000000"/>
                </a:solidFill>
              </a:rPr>
              <a:t>3.1 Integrated 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403195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29093C-AAC0-4E86-8FF0-33B38AB7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71BB9B-CD3A-4630-8594-A60AA9AF2E3B}"/>
              </a:ext>
            </a:extLst>
          </p:cNvPr>
          <p:cNvSpPr txBox="1"/>
          <p:nvPr/>
        </p:nvSpPr>
        <p:spPr>
          <a:xfrm>
            <a:off x="311472" y="57802"/>
            <a:ext cx="8004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Section 4: </a:t>
            </a:r>
            <a:r>
              <a:rPr lang="en-GB" sz="2800" dirty="0"/>
              <a:t>Effective Management of External Interfaces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237E6A4-B8E1-4327-8A3B-913DBB82ED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916832"/>
            <a:ext cx="5495925" cy="3533775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581866E-57EE-46D1-B563-F534D80293C9}"/>
              </a:ext>
            </a:extLst>
          </p:cNvPr>
          <p:cNvSpPr/>
          <p:nvPr/>
        </p:nvSpPr>
        <p:spPr>
          <a:xfrm>
            <a:off x="2843808" y="2852936"/>
            <a:ext cx="115212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2EA8C4E-1BD1-4D73-A934-4BBBD5EDDF68}"/>
              </a:ext>
            </a:extLst>
          </p:cNvPr>
          <p:cNvSpPr/>
          <p:nvPr/>
        </p:nvSpPr>
        <p:spPr>
          <a:xfrm>
            <a:off x="3203848" y="1916832"/>
            <a:ext cx="223224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C6FE61-4B89-44E6-B654-81901F334A56}"/>
              </a:ext>
            </a:extLst>
          </p:cNvPr>
          <p:cNvSpPr/>
          <p:nvPr/>
        </p:nvSpPr>
        <p:spPr>
          <a:xfrm>
            <a:off x="1956395" y="2852936"/>
            <a:ext cx="115212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B5A5D47-7BBA-4585-B69D-4E5E7C25B8AF}"/>
              </a:ext>
            </a:extLst>
          </p:cNvPr>
          <p:cNvCxnSpPr>
            <a:cxnSpLocks/>
          </p:cNvCxnSpPr>
          <p:nvPr/>
        </p:nvCxnSpPr>
        <p:spPr>
          <a:xfrm>
            <a:off x="2689161" y="1915400"/>
            <a:ext cx="514687" cy="937536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C62341A-A9FD-4417-91B6-0F72A5E152C7}"/>
              </a:ext>
            </a:extLst>
          </p:cNvPr>
          <p:cNvCxnSpPr>
            <a:cxnSpLocks/>
          </p:cNvCxnSpPr>
          <p:nvPr/>
        </p:nvCxnSpPr>
        <p:spPr>
          <a:xfrm flipH="1" flipV="1">
            <a:off x="2572148" y="3429001"/>
            <a:ext cx="271660" cy="2309638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19130C6-2CC5-4330-9C6E-B7C0CF3CEB2F}"/>
              </a:ext>
            </a:extLst>
          </p:cNvPr>
          <p:cNvCxnSpPr>
            <a:cxnSpLocks/>
          </p:cNvCxnSpPr>
          <p:nvPr/>
        </p:nvCxnSpPr>
        <p:spPr>
          <a:xfrm flipH="1">
            <a:off x="5244308" y="1628800"/>
            <a:ext cx="287113" cy="573201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7F93AF1-91F0-49CC-AFEE-28ADA059CD8D}"/>
              </a:ext>
            </a:extLst>
          </p:cNvPr>
          <p:cNvSpPr txBox="1"/>
          <p:nvPr/>
        </p:nvSpPr>
        <p:spPr>
          <a:xfrm>
            <a:off x="311472" y="1442797"/>
            <a:ext cx="4116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000000"/>
                </a:solidFill>
              </a:rPr>
              <a:t>4.1 Interface with Regulators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6E59C9-549C-479C-8196-6C37AA70EA11}"/>
              </a:ext>
            </a:extLst>
          </p:cNvPr>
          <p:cNvSpPr txBox="1"/>
          <p:nvPr/>
        </p:nvSpPr>
        <p:spPr>
          <a:xfrm>
            <a:off x="5436096" y="842632"/>
            <a:ext cx="3684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000000"/>
                </a:solidFill>
              </a:rPr>
              <a:t>4.2 Public Stakeholder Engagement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C9B438-EF60-4EB8-8D9E-1101DAD00B98}"/>
              </a:ext>
            </a:extLst>
          </p:cNvPr>
          <p:cNvSpPr txBox="1"/>
          <p:nvPr/>
        </p:nvSpPr>
        <p:spPr>
          <a:xfrm>
            <a:off x="1414909" y="5738639"/>
            <a:ext cx="4116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000000"/>
                </a:solidFill>
              </a:rPr>
              <a:t>4.3 Industry Interfaces</a:t>
            </a:r>
          </a:p>
        </p:txBody>
      </p:sp>
    </p:spTree>
    <p:extLst>
      <p:ext uri="{BB962C8B-B14F-4D97-AF65-F5344CB8AC3E}">
        <p14:creationId xmlns:p14="http://schemas.microsoft.com/office/powerpoint/2010/main" val="2811366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7544" y="4653136"/>
            <a:ext cx="3528392" cy="1512168"/>
          </a:xfrm>
        </p:spPr>
        <p:txBody>
          <a:bodyPr>
            <a:normAutofit/>
          </a:bodyPr>
          <a:lstStyle/>
          <a:p>
            <a:r>
              <a:rPr lang="en-GB" sz="4400" b="0" i="1" dirty="0">
                <a:latin typeface="Times" panose="02020603050405020304" pitchFamily="18" charset="0"/>
              </a:rPr>
              <a:t>Thank you!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1988840"/>
            <a:ext cx="388843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 "/>
                <a:ea typeface="+mj-ea"/>
                <a:cs typeface="+mj-cs"/>
              </a:defRPr>
            </a:lvl1pPr>
          </a:lstStyle>
          <a:p>
            <a:r>
              <a:rPr lang="en-GB" b="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5118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1"/>
            <a:ext cx="8712968" cy="4032448"/>
          </a:xfrm>
        </p:spPr>
        <p:txBody>
          <a:bodyPr>
            <a:normAutofit/>
          </a:bodyPr>
          <a:lstStyle/>
          <a:p>
            <a:r>
              <a:rPr lang="en-GB" dirty="0"/>
              <a:t>Introduction of the Participants</a:t>
            </a:r>
          </a:p>
          <a:p>
            <a:r>
              <a:rPr lang="en-GB" dirty="0"/>
              <a:t>Background of this activity on Institutional Strength in Depth and Operational Excellence</a:t>
            </a:r>
          </a:p>
          <a:p>
            <a:r>
              <a:rPr lang="en-GB" dirty="0"/>
              <a:t>Objectives of this Technical Meeting</a:t>
            </a:r>
          </a:p>
          <a:p>
            <a:r>
              <a:rPr lang="en-GB" dirty="0"/>
              <a:t>Development of the IAEA Publication on Institutional Strength in Depth</a:t>
            </a:r>
          </a:p>
        </p:txBody>
      </p:sp>
    </p:spTree>
    <p:extLst>
      <p:ext uri="{BB962C8B-B14F-4D97-AF65-F5344CB8AC3E}">
        <p14:creationId xmlns:p14="http://schemas.microsoft.com/office/powerpoint/2010/main" val="77344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spd="slow">
        <p:cov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807455-9A62-4F2E-A2C9-AB534329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809C67-370F-428B-9A8D-25F9F13083AE}"/>
              </a:ext>
            </a:extLst>
          </p:cNvPr>
          <p:cNvSpPr txBox="1"/>
          <p:nvPr/>
        </p:nvSpPr>
        <p:spPr>
          <a:xfrm>
            <a:off x="678037" y="2204864"/>
            <a:ext cx="779445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Introduction of the Participants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23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8329C6-C495-4CAB-B5FA-08EA6D880F70}"/>
              </a:ext>
            </a:extLst>
          </p:cNvPr>
          <p:cNvSpPr txBox="1"/>
          <p:nvPr/>
        </p:nvSpPr>
        <p:spPr>
          <a:xfrm>
            <a:off x="342056" y="561986"/>
            <a:ext cx="845988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Ms </a:t>
            </a:r>
            <a:r>
              <a:rPr lang="en-GB" sz="2000" dirty="0" err="1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Viktoryia</a:t>
            </a:r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 YANOVICH, Belarus</a:t>
            </a:r>
            <a:endParaRPr lang="en-GB" sz="20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Mr Ilson SOARES, Brazil</a:t>
            </a:r>
          </a:p>
          <a:p>
            <a:r>
              <a:rPr lang="en-GB" sz="2000" dirty="0">
                <a:solidFill>
                  <a:srgbClr val="000000"/>
                </a:solidFill>
                <a:ea typeface="Yu Mincho" panose="02020400000000000000" pitchFamily="18" charset="-128"/>
                <a:cs typeface="Times New Roman" panose="02020603050405020304" pitchFamily="18" charset="0"/>
              </a:rPr>
              <a:t>Ms </a:t>
            </a:r>
            <a:r>
              <a:rPr lang="en-CA" sz="2000" dirty="0">
                <a:solidFill>
                  <a:srgbClr val="000000"/>
                </a:solidFill>
                <a:effectLst/>
                <a:ea typeface="Yu Gothic" panose="020B0400000000000000" pitchFamily="34" charset="-128"/>
              </a:rPr>
              <a:t>Alice SALWAY, Canada</a:t>
            </a:r>
          </a:p>
          <a:p>
            <a:r>
              <a:rPr lang="en-CA" sz="2000" dirty="0" err="1">
                <a:solidFill>
                  <a:srgbClr val="000000"/>
                </a:solidFill>
                <a:ea typeface="Yu Gothic" panose="020B0400000000000000" pitchFamily="34" charset="-128"/>
              </a:rPr>
              <a:t>Ms</a:t>
            </a:r>
            <a:r>
              <a:rPr lang="en-CA" sz="2000" dirty="0">
                <a:solidFill>
                  <a:srgbClr val="000000"/>
                </a:solidFill>
                <a:ea typeface="Yu Gothic" panose="020B0400000000000000" pitchFamily="34" charset="-128"/>
              </a:rPr>
              <a:t> Nadezhda GOTCHEVA, Finland</a:t>
            </a:r>
          </a:p>
          <a:p>
            <a:r>
              <a:rPr lang="en-CA" sz="2000" dirty="0" err="1">
                <a:solidFill>
                  <a:srgbClr val="000000"/>
                </a:solidFill>
                <a:ea typeface="Yu Gothic" panose="020B0400000000000000" pitchFamily="34" charset="-128"/>
              </a:rPr>
              <a:t>Mr</a:t>
            </a:r>
            <a:r>
              <a:rPr lang="en-CA" sz="2000" dirty="0">
                <a:solidFill>
                  <a:srgbClr val="000000"/>
                </a:solidFill>
                <a:ea typeface="Yu Gothic" panose="020B0400000000000000" pitchFamily="34" charset="-128"/>
              </a:rPr>
              <a:t> Stefano </a:t>
            </a:r>
            <a:r>
              <a:rPr lang="en-CA" sz="2000" dirty="0" err="1">
                <a:solidFill>
                  <a:srgbClr val="000000"/>
                </a:solidFill>
                <a:ea typeface="Yu Gothic" panose="020B0400000000000000" pitchFamily="34" charset="-128"/>
              </a:rPr>
              <a:t>Salvatores</a:t>
            </a:r>
            <a:r>
              <a:rPr lang="en-CA" sz="2000" dirty="0">
                <a:solidFill>
                  <a:srgbClr val="000000"/>
                </a:solidFill>
                <a:ea typeface="Yu Gothic" panose="020B0400000000000000" pitchFamily="34" charset="-128"/>
              </a:rPr>
              <a:t>, France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Gothic" panose="020B0400000000000000" pitchFamily="34" charset="-128"/>
              </a:rPr>
              <a:t>Ms</a:t>
            </a:r>
            <a:r>
              <a:rPr lang="en-GB" sz="2000" dirty="0">
                <a:effectLst/>
                <a:ea typeface="Yu Gothic" panose="020B0400000000000000" pitchFamily="34" charset="-128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Parastoo</a:t>
            </a:r>
            <a:r>
              <a:rPr lang="en-GB" sz="2000" dirty="0">
                <a:solidFill>
                  <a:srgbClr val="3C3C3C"/>
                </a:solidFill>
                <a:effectLst/>
                <a:ea typeface="Times New Roman" panose="02020603050405020304" pitchFamily="18" charset="0"/>
              </a:rPr>
              <a:t> HEDAYAT ZADEH, Mr Majid KHALEDI, Mr Kazem KHEZRI,</a:t>
            </a:r>
            <a:r>
              <a:rPr lang="en-GB" sz="200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GB" sz="2000" dirty="0">
                <a:solidFill>
                  <a:srgbClr val="3C3C3C"/>
                </a:solidFill>
                <a:effectLst/>
                <a:ea typeface="Times New Roman" panose="02020603050405020304" pitchFamily="18" charset="0"/>
              </a:rPr>
              <a:t>Mr </a:t>
            </a:r>
            <a:r>
              <a:rPr lang="en-GB" sz="2000" dirty="0" err="1">
                <a:solidFill>
                  <a:srgbClr val="3C3C3C"/>
                </a:solidFill>
                <a:effectLst/>
                <a:ea typeface="Times New Roman" panose="02020603050405020304" pitchFamily="18" charset="0"/>
              </a:rPr>
              <a:t>Aliakbar</a:t>
            </a:r>
            <a:r>
              <a:rPr lang="en-GB" sz="2000" dirty="0">
                <a:solidFill>
                  <a:srgbClr val="3C3C3C"/>
                </a:solidFill>
                <a:effectLst/>
                <a:ea typeface="Times New Roman" panose="02020603050405020304" pitchFamily="18" charset="0"/>
              </a:rPr>
              <a:t> GHOLAMI ENJILEH, Iran</a:t>
            </a:r>
            <a:endParaRPr lang="en-GB" sz="2000" dirty="0">
              <a:effectLst/>
              <a:ea typeface="Yu Gothic" panose="020B0400000000000000" pitchFamily="34" charset="-128"/>
            </a:endParaRP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Mr Akihiro YAMAMOTO, Japan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Mr Jose Walter RANGEL URREA, Mexico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Mr Muhammad SHOAIB, Pakistan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Ms Alexandra MARES, </a:t>
            </a: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Ms</a:t>
            </a:r>
            <a:r>
              <a:rPr lang="en-GB" sz="2000" dirty="0">
                <a:solidFill>
                  <a:srgbClr val="3C3C3C"/>
                </a:solidFill>
                <a:effectLst/>
                <a:ea typeface="Times New Roman" panose="02020603050405020304" pitchFamily="18" charset="0"/>
              </a:rPr>
              <a:t> Maria Gabriela FLORESCU, </a:t>
            </a:r>
          </a:p>
          <a:p>
            <a:r>
              <a:rPr lang="en-GB" sz="2000" dirty="0">
                <a:solidFill>
                  <a:srgbClr val="000000"/>
                </a:solidFill>
                <a:ea typeface="Yu Mincho" panose="02020400000000000000" pitchFamily="18" charset="-128"/>
                <a:cs typeface="Times New Roman" panose="02020603050405020304" pitchFamily="18" charset="0"/>
              </a:rPr>
              <a:t>Ms Georgiana-Ramona POPESCU, </a:t>
            </a:r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Romania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Ms Yulia CHERNYAKHOVSKAYA, Russian Federation</a:t>
            </a:r>
            <a:endParaRPr lang="en-GB" sz="20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Mr </a:t>
            </a:r>
            <a:r>
              <a:rPr lang="en-GB" sz="2000" dirty="0" err="1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Sergii</a:t>
            </a:r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 KOVALSKYI, Ukraine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Mr Haitham AL KAYYOOMI, Mr Ahmad ALSHAMSI, 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Mr Tracy THEESFELD, UAE</a:t>
            </a:r>
          </a:p>
          <a:p>
            <a:r>
              <a:rPr lang="en-GB" sz="2000" dirty="0">
                <a:solidFill>
                  <a:srgbClr val="000000"/>
                </a:solidFill>
                <a:ea typeface="Yu Mincho" panose="02020400000000000000" pitchFamily="18" charset="-128"/>
                <a:cs typeface="Times New Roman" panose="02020603050405020304" pitchFamily="18" charset="0"/>
              </a:rPr>
              <a:t>Mr Peter Arthur, USA</a:t>
            </a:r>
            <a:endParaRPr lang="en-GB" sz="20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Mr </a:t>
            </a:r>
            <a:r>
              <a:rPr lang="en-GB" sz="2000" dirty="0" err="1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Giustino</a:t>
            </a:r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 Manna, European Union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Ms Natalie BONILLA, OECD/NEA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Ms Jade JONES, </a:t>
            </a:r>
            <a:r>
              <a:rPr lang="en-GB" sz="2000" dirty="0">
                <a:solidFill>
                  <a:srgbClr val="000000"/>
                </a:solidFill>
                <a:ea typeface="Yu Mincho" panose="02020400000000000000" pitchFamily="18" charset="-128"/>
                <a:cs typeface="Times New Roman" panose="02020603050405020304" pitchFamily="18" charset="0"/>
              </a:rPr>
              <a:t>Ms Dawn Michele SILEO, </a:t>
            </a:r>
            <a:r>
              <a:rPr lang="en-GB" sz="2000" dirty="0">
                <a:solidFill>
                  <a:srgbClr val="000000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WANO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1359B7-D789-4CD5-9092-5D3E85A6B215}"/>
              </a:ext>
            </a:extLst>
          </p:cNvPr>
          <p:cNvSpPr txBox="1"/>
          <p:nvPr/>
        </p:nvSpPr>
        <p:spPr>
          <a:xfrm>
            <a:off x="179512" y="48150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Participants</a:t>
            </a:r>
          </a:p>
        </p:txBody>
      </p:sp>
    </p:spTree>
    <p:extLst>
      <p:ext uri="{BB962C8B-B14F-4D97-AF65-F5344CB8AC3E}">
        <p14:creationId xmlns:p14="http://schemas.microsoft.com/office/powerpoint/2010/main" val="304040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45E08F-AF43-44BD-9F13-2674E47EF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4F84D5-421F-4A19-8B80-908E7872DD4C}"/>
              </a:ext>
            </a:extLst>
          </p:cNvPr>
          <p:cNvSpPr txBox="1"/>
          <p:nvPr/>
        </p:nvSpPr>
        <p:spPr>
          <a:xfrm>
            <a:off x="104920" y="4406075"/>
            <a:ext cx="5695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IAEA Staff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0B903E-FADA-4431-A531-D0BF1DD16876}"/>
              </a:ext>
            </a:extLst>
          </p:cNvPr>
          <p:cNvSpPr txBox="1"/>
          <p:nvPr/>
        </p:nvSpPr>
        <p:spPr>
          <a:xfrm>
            <a:off x="446984" y="4852350"/>
            <a:ext cx="88635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Mr Akira </a:t>
            </a:r>
            <a:r>
              <a:rPr lang="en-GB" sz="2400" dirty="0" err="1"/>
              <a:t>Kawano,</a:t>
            </a:r>
            <a:r>
              <a:rPr lang="en-GB" sz="2400" dirty="0"/>
              <a:t> NENP-NPES, Scientific Secretary</a:t>
            </a:r>
          </a:p>
          <a:p>
            <a:r>
              <a:rPr lang="en-GB" sz="2400" dirty="0"/>
              <a:t>Ms Lisa </a:t>
            </a:r>
            <a:r>
              <a:rPr lang="en-GB" sz="2400" dirty="0" err="1"/>
              <a:t>Lande</a:t>
            </a:r>
            <a:r>
              <a:rPr lang="en-GB" sz="2400" dirty="0"/>
              <a:t>, NENP-NPES, Co-Scientific Secretary</a:t>
            </a:r>
          </a:p>
          <a:p>
            <a:r>
              <a:rPr lang="en-GB" sz="2400" dirty="0"/>
              <a:t>Mr Pedro </a:t>
            </a:r>
            <a:r>
              <a:rPr lang="en-GB" sz="2400" dirty="0" err="1"/>
              <a:t>Dieguez</a:t>
            </a:r>
            <a:r>
              <a:rPr lang="en-GB" sz="2400" dirty="0"/>
              <a:t> Porras, Technical Lead, NENP-NPES</a:t>
            </a:r>
          </a:p>
          <a:p>
            <a:r>
              <a:rPr lang="en-GB" sz="2400" dirty="0"/>
              <a:t>Mr Jean-Rene Jubin, NSNI-OSS</a:t>
            </a:r>
          </a:p>
          <a:p>
            <a:r>
              <a:rPr lang="en-GB" sz="2400" dirty="0"/>
              <a:t>Ms Iva </a:t>
            </a:r>
            <a:r>
              <a:rPr lang="en-GB" sz="2400" dirty="0" err="1"/>
              <a:t>Kubanova</a:t>
            </a:r>
            <a:r>
              <a:rPr lang="en-GB" sz="2400" dirty="0"/>
              <a:t>, NSNI-OSS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82D50-B4B2-419E-A608-16A552DB5916}"/>
              </a:ext>
            </a:extLst>
          </p:cNvPr>
          <p:cNvSpPr txBox="1"/>
          <p:nvPr/>
        </p:nvSpPr>
        <p:spPr>
          <a:xfrm>
            <a:off x="103744" y="897422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Consultancy Meeting Members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2E57BB-973F-4F80-8759-3419B5CD791C}"/>
              </a:ext>
            </a:extLst>
          </p:cNvPr>
          <p:cNvSpPr txBox="1"/>
          <p:nvPr/>
        </p:nvSpPr>
        <p:spPr>
          <a:xfrm>
            <a:off x="463784" y="1359087"/>
            <a:ext cx="61206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Mr Rick Grantom, the USA</a:t>
            </a:r>
          </a:p>
          <a:p>
            <a:r>
              <a:rPr lang="en-GB" sz="2400" dirty="0"/>
              <a:t>Mr Mike Harrison, the UK</a:t>
            </a:r>
          </a:p>
          <a:p>
            <a:r>
              <a:rPr lang="en-GB" sz="2400" dirty="0"/>
              <a:t>Ms Monica Haage, Sweden</a:t>
            </a:r>
          </a:p>
          <a:p>
            <a:r>
              <a:rPr lang="en-GB" sz="2400" dirty="0"/>
              <a:t>Mr Akira Omoto, Japan</a:t>
            </a:r>
          </a:p>
          <a:p>
            <a:r>
              <a:rPr lang="en-GB" sz="2400" dirty="0"/>
              <a:t>Mr Wayne Robbins, Canada</a:t>
            </a:r>
          </a:p>
          <a:p>
            <a:r>
              <a:rPr lang="en-GB" sz="2400" dirty="0"/>
              <a:t>Mr Pal Vincze, Hungary</a:t>
            </a:r>
          </a:p>
          <a:p>
            <a:r>
              <a:rPr lang="en-GB" sz="2400" dirty="0"/>
              <a:t>Mr Mike Weightman, the UK</a:t>
            </a:r>
          </a:p>
          <a:p>
            <a:r>
              <a:rPr lang="en-GB" sz="2400" dirty="0"/>
              <a:t>Nr Jozef Zlatnansky, Slovakia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9CEDCD-427C-4E61-A282-45A17BF5A197}"/>
              </a:ext>
            </a:extLst>
          </p:cNvPr>
          <p:cNvSpPr txBox="1"/>
          <p:nvPr/>
        </p:nvSpPr>
        <p:spPr>
          <a:xfrm>
            <a:off x="93056" y="-4129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Keynote Speaker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1FD2A1-047C-415A-93E0-9115123ECAA8}"/>
              </a:ext>
            </a:extLst>
          </p:cNvPr>
          <p:cNvSpPr txBox="1"/>
          <p:nvPr/>
        </p:nvSpPr>
        <p:spPr>
          <a:xfrm>
            <a:off x="446984" y="481924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Mr Chris Hart, the USA</a:t>
            </a:r>
          </a:p>
        </p:txBody>
      </p:sp>
    </p:spTree>
    <p:extLst>
      <p:ext uri="{BB962C8B-B14F-4D97-AF65-F5344CB8AC3E}">
        <p14:creationId xmlns:p14="http://schemas.microsoft.com/office/powerpoint/2010/main" val="18072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807455-9A62-4F2E-A2C9-AB534329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809C67-370F-428B-9A8D-25F9F13083AE}"/>
              </a:ext>
            </a:extLst>
          </p:cNvPr>
          <p:cNvSpPr txBox="1"/>
          <p:nvPr/>
        </p:nvSpPr>
        <p:spPr>
          <a:xfrm>
            <a:off x="678037" y="2204864"/>
            <a:ext cx="77944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Background of this activity on Operational Excellence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95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1D2CF73-C9FA-4816-BE2E-7D40AC52F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5825" y="188640"/>
            <a:ext cx="6940471" cy="899640"/>
          </a:xfrm>
        </p:spPr>
        <p:txBody>
          <a:bodyPr>
            <a:noAutofit/>
          </a:bodyPr>
          <a:lstStyle/>
          <a:p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Technical Working Group on NPP Operations (TWG-NPPOPS)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A8BB122A-63FD-4CF3-A7A9-246422A05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12776"/>
            <a:ext cx="7848872" cy="42129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  <a:defRPr/>
            </a:pPr>
            <a:r>
              <a:rPr lang="en-GB" altLang="en-US" sz="2800" b="1" dirty="0">
                <a:latin typeface="+mj-lt"/>
                <a:cs typeface="Calibri" panose="020F0502020204030204" pitchFamily="34" charset="0"/>
              </a:rPr>
              <a:t>Executive level advisory group to discuss current and future challenges to nuclear electricity (and energy) generation and solutions to overcome them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en-US" sz="21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NPP executives to inform each other — and the IAEA Member States — of common challenges and the best practices, vision and strategies to face these challenges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GB" altLang="en-US" sz="21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NPP executives to recommend IAEA the areas for support and methods of providing them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F5E89B4A-FE10-4D56-9E83-A35CBCC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•"/>
              <a:defRPr sz="1800">
                <a:solidFill>
                  <a:srgbClr val="FFFFCC"/>
                </a:solidFill>
                <a:latin typeface="Arial" panose="020B0604020202020204" pitchFamily="34" charset="0"/>
              </a:defRPr>
            </a:lvl1pPr>
            <a:lvl2pPr marL="417910" indent="-160735"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•"/>
              <a:defRPr sz="1575">
                <a:solidFill>
                  <a:srgbClr val="FFFFCC"/>
                </a:solidFill>
                <a:latin typeface="Arial" panose="020B0604020202020204" pitchFamily="34" charset="0"/>
              </a:defRPr>
            </a:lvl2pPr>
            <a:lvl3pPr marL="642938" indent="-128588"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•"/>
              <a:defRPr sz="1350">
                <a:solidFill>
                  <a:srgbClr val="FFFFCC"/>
                </a:solidFill>
                <a:latin typeface="Arial" panose="020B0604020202020204" pitchFamily="34" charset="0"/>
              </a:defRPr>
            </a:lvl3pPr>
            <a:lvl4pPr marL="900113" indent="-128588"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–"/>
              <a:defRPr sz="1125">
                <a:solidFill>
                  <a:srgbClr val="FFFFCC"/>
                </a:solidFill>
                <a:latin typeface="Arial" panose="020B0604020202020204" pitchFamily="34" charset="0"/>
              </a:defRPr>
            </a:lvl4pPr>
            <a:lvl5pPr marL="1157288" indent="-128588" eaLnBrk="0" hangingPunct="0">
              <a:spcBef>
                <a:spcPct val="20000"/>
              </a:spcBef>
              <a:buClr>
                <a:srgbClr val="99CCFF"/>
              </a:buClr>
              <a:buSzPct val="110000"/>
              <a:buChar char="»"/>
              <a:defRPr sz="1125">
                <a:solidFill>
                  <a:srgbClr val="FFFFCC"/>
                </a:solidFill>
                <a:latin typeface="Arial" panose="020B0604020202020204" pitchFamily="34" charset="0"/>
              </a:defRPr>
            </a:lvl5pPr>
            <a:lvl6pPr marL="1414463" indent="-1285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110000"/>
              <a:buChar char="»"/>
              <a:defRPr sz="1125">
                <a:solidFill>
                  <a:srgbClr val="FFFFCC"/>
                </a:solidFill>
                <a:latin typeface="Arial" panose="020B0604020202020204" pitchFamily="34" charset="0"/>
              </a:defRPr>
            </a:lvl6pPr>
            <a:lvl7pPr marL="1671638" indent="-1285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110000"/>
              <a:buChar char="»"/>
              <a:defRPr sz="1125">
                <a:solidFill>
                  <a:srgbClr val="FFFFCC"/>
                </a:solidFill>
                <a:latin typeface="Arial" panose="020B0604020202020204" pitchFamily="34" charset="0"/>
              </a:defRPr>
            </a:lvl7pPr>
            <a:lvl8pPr marL="1928813" indent="-1285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110000"/>
              <a:buChar char="»"/>
              <a:defRPr sz="1125">
                <a:solidFill>
                  <a:srgbClr val="FFFFCC"/>
                </a:solidFill>
                <a:latin typeface="Arial" panose="020B0604020202020204" pitchFamily="34" charset="0"/>
              </a:defRPr>
            </a:lvl8pPr>
            <a:lvl9pPr marL="2185988" indent="-1285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110000"/>
              <a:buChar char="»"/>
              <a:defRPr sz="1125">
                <a:solidFill>
                  <a:srgbClr val="FFFFCC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9F74FC67-D563-44AD-ABCD-C46F890B72B7}" type="slidenum">
              <a:rPr lang="en-US" altLang="en-US" sz="563">
                <a:solidFill>
                  <a:srgbClr val="D5D7D8"/>
                </a:solidFill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7</a:t>
            </a:fld>
            <a:endParaRPr lang="en-US" altLang="en-US" sz="563">
              <a:solidFill>
                <a:srgbClr val="D5D7D8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AA67-7688-425B-A9C2-E839D9DDA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4" y="5314"/>
            <a:ext cx="7938468" cy="864096"/>
          </a:xfrm>
        </p:spPr>
        <p:txBody>
          <a:bodyPr>
            <a:normAutofit/>
          </a:bodyPr>
          <a:lstStyle/>
          <a:p>
            <a:r>
              <a:rPr lang="en-GB" sz="2400" dirty="0"/>
              <a:t>Background - TWG-NPPOS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C1AD0-2426-4934-AE94-AF027D721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20" y="764704"/>
            <a:ext cx="8689266" cy="55481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u="sng" dirty="0"/>
              <a:t>Recommendation 4.2.1 from the 1</a:t>
            </a:r>
            <a:r>
              <a:rPr lang="en-GB" sz="2400" u="sng" baseline="30000" dirty="0"/>
              <a:t>st</a:t>
            </a:r>
            <a:r>
              <a:rPr lang="en-GB" sz="2400" u="sng" dirty="0"/>
              <a:t> TWG-NPPOPS meeting on 13-14 September 2018</a:t>
            </a:r>
          </a:p>
          <a:p>
            <a:pPr marL="0" indent="0">
              <a:buNone/>
            </a:pPr>
            <a:r>
              <a:rPr lang="en-GB" sz="2400" dirty="0"/>
              <a:t>Nuclear Owner/Operator Organizations would like IAEA to: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Support the </a:t>
            </a:r>
            <a:r>
              <a:rPr lang="en-GB" sz="2400" u="sng" dirty="0"/>
              <a:t>benchmarking and guidance</a:t>
            </a:r>
            <a:r>
              <a:rPr lang="en-GB" sz="2400" dirty="0"/>
              <a:t> of methods/ strategies that have already been established by many operators that </a:t>
            </a:r>
            <a:r>
              <a:rPr lang="en-GB" sz="2400" u="sng" dirty="0"/>
              <a:t>reduced costs </a:t>
            </a:r>
            <a:r>
              <a:rPr lang="en-GB" sz="2400" dirty="0"/>
              <a:t>and achieved very </a:t>
            </a:r>
            <a:r>
              <a:rPr lang="en-GB" sz="2400" u="sng" dirty="0"/>
              <a:t>efficient O&amp;M expenditures</a:t>
            </a:r>
            <a:r>
              <a:rPr lang="en-GB" sz="2400" dirty="0"/>
              <a:t>. Such support would be beneficial for not only the operating NPPs but also ‘soon to be operating’ NPPs to control costs. This facilitation of benchmarking should include </a:t>
            </a:r>
            <a:r>
              <a:rPr lang="en-GB" sz="2400" u="sng" dirty="0"/>
              <a:t>regulatory and operational principles and good practices</a:t>
            </a:r>
            <a:r>
              <a:rPr lang="en-GB" sz="2400" dirty="0"/>
              <a:t>, such as effective regulations and operational performance.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E72B9-B771-47F1-A1F3-331E8D60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0063F1C4-2FFB-4636-88C6-6733553F08E0}"/>
              </a:ext>
            </a:extLst>
          </p:cNvPr>
          <p:cNvSpPr/>
          <p:nvPr/>
        </p:nvSpPr>
        <p:spPr>
          <a:xfrm>
            <a:off x="3684365" y="5373216"/>
            <a:ext cx="1584176" cy="362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535BDF-534D-4F92-852F-469A3EC25244}"/>
              </a:ext>
            </a:extLst>
          </p:cNvPr>
          <p:cNvSpPr txBox="1"/>
          <p:nvPr/>
        </p:nvSpPr>
        <p:spPr>
          <a:xfrm>
            <a:off x="161924" y="5854542"/>
            <a:ext cx="8874893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Initiated the Project on “Sustaining Operational Excellence in Changing </a:t>
            </a:r>
            <a:r>
              <a:rPr lang="en-GB" sz="2400" b="1" dirty="0"/>
              <a:t>Business Environment”</a:t>
            </a:r>
          </a:p>
        </p:txBody>
      </p:sp>
    </p:spTree>
    <p:extLst>
      <p:ext uri="{BB962C8B-B14F-4D97-AF65-F5344CB8AC3E}">
        <p14:creationId xmlns:p14="http://schemas.microsoft.com/office/powerpoint/2010/main" val="3971087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CA1D6F-5CEF-45C8-8D12-DB8AED3AA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912464-9B28-4109-9D65-7352F89391A7}"/>
              </a:ext>
            </a:extLst>
          </p:cNvPr>
          <p:cNvSpPr txBox="1"/>
          <p:nvPr/>
        </p:nvSpPr>
        <p:spPr>
          <a:xfrm>
            <a:off x="161925" y="692816"/>
            <a:ext cx="8874571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n-GB" sz="2400" dirty="0"/>
              <a:t>Guidance Document</a:t>
            </a:r>
          </a:p>
          <a:p>
            <a:pPr marL="557213" lvl="1" indent="-214313">
              <a:buFont typeface="Wingdings" panose="05000000000000000000" pitchFamily="2" charset="2"/>
              <a:buChar char="ü"/>
            </a:pPr>
            <a:r>
              <a:rPr lang="en-GB" sz="2000" u="sng" dirty="0"/>
              <a:t>Sustaining Operational Excellence for NPPs – Principles and Challenges</a:t>
            </a:r>
            <a:r>
              <a:rPr lang="en-GB" sz="2000" dirty="0"/>
              <a:t> (Draft finalized)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– High-level Guidance document for industry executives (Both within and </a:t>
            </a:r>
            <a:r>
              <a:rPr lang="en-GB" sz="2000" dirty="0">
                <a:highlight>
                  <a:srgbClr val="00FF00"/>
                </a:highlight>
              </a:rPr>
              <a:t>beyond plant management</a:t>
            </a:r>
            <a:r>
              <a:rPr lang="en-GB" sz="2000" dirty="0"/>
              <a:t>)</a:t>
            </a:r>
            <a:endParaRPr lang="en-GB" sz="2000" dirty="0">
              <a:solidFill>
                <a:srgbClr val="FF0000"/>
              </a:solidFill>
            </a:endParaRPr>
          </a:p>
          <a:p>
            <a:pPr marL="342900" lvl="1"/>
            <a:r>
              <a:rPr lang="en-GB" sz="2000" dirty="0"/>
              <a:t>(Hardware/Technical) 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GB" sz="2000" dirty="0"/>
              <a:t>Asset Management for Sustainable NPP Operation (Issued)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GB" sz="2000" dirty="0"/>
              <a:t>Effective </a:t>
            </a:r>
            <a:r>
              <a:rPr lang="en-GB" sz="2000" u="sng" dirty="0"/>
              <a:t>Work Management</a:t>
            </a:r>
            <a:r>
              <a:rPr lang="en-GB" sz="2000" dirty="0"/>
              <a:t> (Being drafted)</a:t>
            </a:r>
            <a:endParaRPr lang="en-GB" sz="2000" dirty="0">
              <a:solidFill>
                <a:srgbClr val="FF0000"/>
              </a:solidFill>
            </a:endParaRP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GB" sz="2000" dirty="0"/>
              <a:t>Excellence in </a:t>
            </a:r>
            <a:r>
              <a:rPr lang="en-GB" sz="2000" u="sng" dirty="0"/>
              <a:t>Maintenance</a:t>
            </a:r>
            <a:r>
              <a:rPr lang="en-GB" sz="2000" dirty="0"/>
              <a:t> (Being drafted)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GB" sz="2000" dirty="0"/>
              <a:t>Project </a:t>
            </a:r>
            <a:r>
              <a:rPr lang="en-GB" sz="2000" u="sng" dirty="0"/>
              <a:t>Engineering</a:t>
            </a:r>
            <a:r>
              <a:rPr lang="en-GB" sz="2000" dirty="0"/>
              <a:t> and </a:t>
            </a:r>
            <a:r>
              <a:rPr lang="en-GB" sz="2000" u="sng" dirty="0"/>
              <a:t>Engineering</a:t>
            </a:r>
            <a:r>
              <a:rPr lang="en-GB" sz="2000" dirty="0"/>
              <a:t> Support (Planned)</a:t>
            </a:r>
          </a:p>
          <a:p>
            <a:pPr marL="342900" lvl="1"/>
            <a:r>
              <a:rPr lang="en-GB" sz="2000" dirty="0"/>
              <a:t>(Management/Processes/Interfaces) 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GB" sz="2000" u="sng" dirty="0">
                <a:highlight>
                  <a:srgbClr val="00FF00"/>
                </a:highlight>
              </a:rPr>
              <a:t>Institutional Strength in Depth in the Nuclear Industry to Sustain Operational Excellence </a:t>
            </a:r>
            <a:r>
              <a:rPr lang="en-GB" sz="2000" dirty="0"/>
              <a:t>(Being drafted)  - related to INSAG-27</a:t>
            </a:r>
          </a:p>
          <a:p>
            <a:pPr marL="342900" lvl="1"/>
            <a:r>
              <a:rPr lang="en-GB" sz="2000" dirty="0">
                <a:solidFill>
                  <a:srgbClr val="003399"/>
                </a:solidFill>
              </a:rPr>
              <a:t>*Many others but cannot be described here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endParaRPr lang="en-GB" dirty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3399"/>
                </a:solidFill>
              </a:rPr>
              <a:t>Framework to support Member States effectively</a:t>
            </a:r>
          </a:p>
          <a:p>
            <a:pPr lvl="1"/>
            <a:r>
              <a:rPr lang="en-GB" sz="2000" u="sng" dirty="0">
                <a:solidFill>
                  <a:srgbClr val="003399"/>
                </a:solidFill>
              </a:rPr>
              <a:t>Peer-to-Peer Dialogue</a:t>
            </a:r>
            <a:r>
              <a:rPr lang="en-GB" sz="2000" dirty="0">
                <a:solidFill>
                  <a:srgbClr val="003399"/>
                </a:solidFill>
              </a:rPr>
              <a:t> </a:t>
            </a:r>
            <a:endParaRPr lang="en-GB" sz="2000" dirty="0"/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GB" sz="2000" dirty="0"/>
              <a:t>Provide platform for peer-to-peer discussions and benchmarking 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GB" sz="2000" dirty="0"/>
              <a:t>More informal manner than existing IAEA and WANO services</a:t>
            </a: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GB" sz="2000" dirty="0"/>
              <a:t>May invite observers, such as policy makers, regulators, WANO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A85234-02F5-4F4D-AED9-D409C75AC6BA}"/>
              </a:ext>
            </a:extLst>
          </p:cNvPr>
          <p:cNvSpPr txBox="1">
            <a:spLocks/>
          </p:cNvSpPr>
          <p:nvPr/>
        </p:nvSpPr>
        <p:spPr>
          <a:xfrm>
            <a:off x="323528" y="132762"/>
            <a:ext cx="7776864" cy="1208006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2"/>
                </a:solidFill>
                <a:latin typeface="Arial "/>
                <a:ea typeface="+mj-ea"/>
                <a:cs typeface="+mj-cs"/>
              </a:defRPr>
            </a:lvl1pPr>
          </a:lstStyle>
          <a:p>
            <a:r>
              <a:rPr lang="en-GB" sz="8000" dirty="0"/>
              <a:t>Operational Excellence Related Activities</a:t>
            </a:r>
          </a:p>
          <a:p>
            <a:r>
              <a:rPr lang="en-GB" dirty="0"/>
              <a:t>   </a:t>
            </a:r>
            <a:r>
              <a:rPr lang="en-GB" sz="4800" dirty="0"/>
              <a:t>With Japanese and French PUI (Peaceful Uses Initiatives) Contributions</a:t>
            </a:r>
            <a:br>
              <a:rPr lang="en-GB" sz="4800" dirty="0"/>
            </a:b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527063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3399"/>
      </a:dk1>
      <a:lt1>
        <a:sysClr val="window" lastClr="FFFFFF"/>
      </a:lt1>
      <a:dk2>
        <a:srgbClr val="3366CC"/>
      </a:dk2>
      <a:lt2>
        <a:srgbClr val="DBDBDD"/>
      </a:lt2>
      <a:accent1>
        <a:srgbClr val="6699CC"/>
      </a:accent1>
      <a:accent2>
        <a:srgbClr val="FF9900"/>
      </a:accent2>
      <a:accent3>
        <a:srgbClr val="99CC00"/>
      </a:accent3>
      <a:accent4>
        <a:srgbClr val="8681B8"/>
      </a:accent4>
      <a:accent5>
        <a:srgbClr val="32A14C"/>
      </a:accent5>
      <a:accent6>
        <a:srgbClr val="99CCFF"/>
      </a:accent6>
      <a:hlink>
        <a:srgbClr val="6699CC"/>
      </a:hlink>
      <a:folHlink>
        <a:srgbClr val="8681B8"/>
      </a:folHlink>
    </a:clrScheme>
    <a:fontScheme name="procur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16075</TotalTime>
  <Words>1159</Words>
  <Application>Microsoft Office PowerPoint</Application>
  <PresentationFormat>On-screen Show (4:3)</PresentationFormat>
  <Paragraphs>165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</vt:lpstr>
      <vt:lpstr>Arial</vt:lpstr>
      <vt:lpstr>Calibri</vt:lpstr>
      <vt:lpstr>Times</vt:lpstr>
      <vt:lpstr>Times New Roman</vt:lpstr>
      <vt:lpstr>Wingdings</vt:lpstr>
      <vt:lpstr>Office Theme</vt:lpstr>
      <vt:lpstr>IAEA Virtual Technical Meeting on Enhancing Institutional Strength in Depth in the Nuclear Industry  </vt:lpstr>
      <vt:lpstr>Agenda</vt:lpstr>
      <vt:lpstr>PowerPoint Presentation</vt:lpstr>
      <vt:lpstr>PowerPoint Presentation</vt:lpstr>
      <vt:lpstr>PowerPoint Presentation</vt:lpstr>
      <vt:lpstr>PowerPoint Presentation</vt:lpstr>
      <vt:lpstr>Technical Working Group on NPP Operations (TWG-NPPOPS)</vt:lpstr>
      <vt:lpstr>Background - TWG-NPPOS Recommendations</vt:lpstr>
      <vt:lpstr>PowerPoint Presentation</vt:lpstr>
      <vt:lpstr>PowerPoint Presentation</vt:lpstr>
      <vt:lpstr>PowerPoint Presentation</vt:lpstr>
      <vt:lpstr>Objectives OF Technical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IAEA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SCHLOSMAN, Anna</dc:creator>
  <cp:lastModifiedBy>KAWANO, Akira</cp:lastModifiedBy>
  <cp:revision>455</cp:revision>
  <cp:lastPrinted>2021-12-03T14:37:52Z</cp:lastPrinted>
  <dcterms:created xsi:type="dcterms:W3CDTF">2014-07-03T09:13:58Z</dcterms:created>
  <dcterms:modified xsi:type="dcterms:W3CDTF">2021-12-03T15:01:52Z</dcterms:modified>
</cp:coreProperties>
</file>