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3" r:id="rId4"/>
    <p:sldId id="274" r:id="rId5"/>
    <p:sldId id="275" r:id="rId6"/>
    <p:sldId id="276" r:id="rId7"/>
    <p:sldId id="280" r:id="rId8"/>
    <p:sldId id="277" r:id="rId9"/>
    <p:sldId id="278" r:id="rId10"/>
    <p:sldId id="279" r:id="rId11"/>
    <p:sldId id="270" r:id="rId12"/>
    <p:sldId id="271" r:id="rId13"/>
    <p:sldId id="284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1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0201-6E96-4A53-A23C-A72DB04D761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1C17-F748-4034-BED6-5313BE30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9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ECD7-2663-4504-A65C-C87165EDC6EC}" type="datetime1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37B-0CE5-448D-9C7E-CF6FD8DE352B}" type="datetime1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A159-386B-4775-BE55-8ED12972A358}" type="datetime1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C03-BC3A-4D10-996F-B1E5EABB2BE3}" type="datetime1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53D6-C8CE-42C1-B21A-85206E205761}" type="datetime1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195C-4DC4-4592-AE8E-51CA03205586}" type="datetime1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3AF6-0BCD-49ED-91D3-6D455FB4BF9E}" type="datetime1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34A9-8D91-4EC9-B3BC-65FE487FB113}" type="datetime1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0A4E-9039-4199-813C-96A13136930F}" type="datetime1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790D-A9A3-4BA2-88ED-2E97AE849491}" type="datetime1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F9A-26D0-4FEC-8126-C68892E42E8D}" type="datetime1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5AD5-4255-4C9C-9664-EB3B0B578811}" type="datetime1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24988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cs typeface="B Nazanin" pitchFamily="2" charset="-78"/>
              </a:rPr>
              <a:t>مرداد 1394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"/>
          <a:stretch/>
        </p:blipFill>
        <p:spPr bwMode="auto">
          <a:xfrm>
            <a:off x="609600" y="230557"/>
            <a:ext cx="8305800" cy="396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" y="223520"/>
            <a:ext cx="2480310" cy="27432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318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304800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ساختار شكست اجزاي طرح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19800" y="9144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16276" r="6042" b="11328"/>
          <a:stretch/>
        </p:blipFill>
        <p:spPr bwMode="auto">
          <a:xfrm>
            <a:off x="385658" y="1095993"/>
            <a:ext cx="8453542" cy="561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304800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ساختار شكست اجزاي طرح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19800" y="9144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6407" r="6145" b="11978"/>
          <a:stretch/>
        </p:blipFill>
        <p:spPr bwMode="auto">
          <a:xfrm>
            <a:off x="152400" y="990600"/>
            <a:ext cx="869719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304800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ساختار شكست اجزاي طرح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19800" y="9144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6275" r="6145" b="10547"/>
          <a:stretch/>
        </p:blipFill>
        <p:spPr bwMode="auto">
          <a:xfrm>
            <a:off x="304800" y="1066799"/>
            <a:ext cx="8534400" cy="573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304800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ساختار شكست اجزاي طرح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19800" y="9144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6432" r="5729" b="40495"/>
          <a:stretch/>
        </p:blipFill>
        <p:spPr bwMode="auto">
          <a:xfrm>
            <a:off x="228599" y="1219200"/>
            <a:ext cx="8788453" cy="26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12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304800"/>
            <a:ext cx="5511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ادامه </a:t>
            </a:r>
            <a:r>
              <a:rPr lang="fa-IR" sz="2000" b="1" dirty="0">
                <a:solidFill>
                  <a:schemeClr val="tx2"/>
                </a:solidFill>
                <a:cs typeface="Jadid" pitchFamily="2" charset="-78"/>
              </a:rPr>
              <a:t>توسعه نظام مديريت طرح احداث واحدهاي جديد</a:t>
            </a:r>
            <a:endParaRPr lang="en-US" sz="2000" b="1" dirty="0">
              <a:solidFill>
                <a:schemeClr val="tx2"/>
              </a:solidFill>
              <a:cs typeface="Jadid" pitchFamily="2" charset="-78"/>
            </a:endParaRPr>
          </a:p>
          <a:p>
            <a:endParaRPr lang="en-US" sz="2000" dirty="0"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581400" y="914400"/>
            <a:ext cx="53259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12192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SA" dirty="0" smtClean="0">
                <a:cs typeface="B Titr" pitchFamily="2" charset="-78"/>
              </a:rPr>
              <a:t>استقرار </a:t>
            </a:r>
            <a:r>
              <a:rPr lang="ar-SA" dirty="0">
                <a:cs typeface="B Titr" pitchFamily="2" charset="-78"/>
              </a:rPr>
              <a:t>و موفقيت مديريت طرح مستلزم سه بخش اصلي به صورت زير </a:t>
            </a:r>
            <a:r>
              <a:rPr lang="fa-IR" dirty="0" smtClean="0">
                <a:cs typeface="B Titr" pitchFamily="2" charset="-78"/>
              </a:rPr>
              <a:t>است</a:t>
            </a:r>
            <a:r>
              <a:rPr lang="ar-SA" dirty="0" smtClean="0">
                <a:cs typeface="B Titr" pitchFamily="2" charset="-78"/>
              </a:rPr>
              <a:t>:</a:t>
            </a:r>
            <a:endParaRPr lang="en-US" dirty="0">
              <a:cs typeface="B Titr" pitchFamily="2" charset="-78"/>
            </a:endParaRPr>
          </a:p>
          <a:p>
            <a:pPr marL="800100" lvl="1" indent="-342900" algn="just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>
                <a:cs typeface="B Titr" pitchFamily="2" charset="-78"/>
              </a:rPr>
              <a:t>نظام مديريت طرح (تدوين سياست‌ها، متدلوژي، فرآيندها و مدارك كيفيتي)</a:t>
            </a:r>
            <a:endParaRPr lang="en-US" dirty="0">
              <a:cs typeface="B Titr" pitchFamily="2" charset="-78"/>
            </a:endParaRPr>
          </a:p>
          <a:p>
            <a:pPr marL="800100" lvl="1" indent="-342900" algn="just" rtl="1">
              <a:lnSpc>
                <a:spcPct val="200000"/>
              </a:lnSpc>
              <a:buFont typeface="Wingdings" pitchFamily="2" charset="2"/>
              <a:buChar char="§"/>
            </a:pPr>
            <a:r>
              <a:rPr lang="ar-SA" dirty="0">
                <a:cs typeface="B Titr" pitchFamily="2" charset="-78"/>
              </a:rPr>
              <a:t> آموزش و منابع انساني (ايجاد و طراحي ساختار آموزش و اطمينان از افراد برمبناي شايستگي‌ها)</a:t>
            </a:r>
            <a:endParaRPr lang="en-US" dirty="0">
              <a:cs typeface="B Titr" pitchFamily="2" charset="-78"/>
            </a:endParaRPr>
          </a:p>
          <a:p>
            <a:pPr marL="800100" lvl="1" indent="-342900" algn="just" rt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>
                <a:cs typeface="B Titr" pitchFamily="2" charset="-78"/>
              </a:rPr>
              <a:t> </a:t>
            </a:r>
            <a:r>
              <a:rPr lang="ar-SA" dirty="0">
                <a:cs typeface="B Titr" pitchFamily="2" charset="-78"/>
              </a:rPr>
              <a:t>مكانيزه كردن (كام</a:t>
            </a:r>
            <a:r>
              <a:rPr lang="fa-IR" dirty="0">
                <a:cs typeface="B Titr" pitchFamily="2" charset="-78"/>
              </a:rPr>
              <a:t>پ</a:t>
            </a:r>
            <a:r>
              <a:rPr lang="ar-SA" dirty="0">
                <a:cs typeface="B Titr" pitchFamily="2" charset="-78"/>
              </a:rPr>
              <a:t>يوتري كردن در برنامه‌هاي مديريت پروژه سازماني و </a:t>
            </a:r>
            <a:r>
              <a:rPr lang="en-US" dirty="0">
                <a:cs typeface="B Titr" pitchFamily="2" charset="-78"/>
              </a:rPr>
              <a:t>PMIS</a:t>
            </a:r>
            <a:r>
              <a:rPr lang="ar-SA" dirty="0">
                <a:cs typeface="B Titr" pitchFamily="2" charset="-78"/>
              </a:rPr>
              <a:t>)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4343400"/>
            <a:ext cx="7772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dirty="0">
                <a:solidFill>
                  <a:srgbClr val="002060"/>
                </a:solidFill>
                <a:cs typeface="B Titr" pitchFamily="2" charset="-78"/>
              </a:rPr>
              <a:t>روشن است كه در گام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اول (</a:t>
            </a:r>
            <a:r>
              <a:rPr lang="ar-SA" dirty="0" smtClean="0">
                <a:solidFill>
                  <a:srgbClr val="002060"/>
                </a:solidFill>
                <a:cs typeface="B Titr" pitchFamily="2" charset="-78"/>
              </a:rPr>
              <a:t>فعلي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)</a:t>
            </a:r>
            <a:r>
              <a:rPr lang="ar-SA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ar-SA" dirty="0">
                <a:solidFill>
                  <a:srgbClr val="002060"/>
                </a:solidFill>
                <a:cs typeface="B Titr" pitchFamily="2" charset="-78"/>
              </a:rPr>
              <a:t>به دنبال محقق ساختن بخش اول هستيم و طبيعتاً گام‌(هاي) بعدي پوشش مساله منابع انساني و آموزشي نظام مديريت پروژه/طرح و در نهايت بكارگيري ابزارها و بسترهاي كامپيوتري خواهد بود. </a:t>
            </a:r>
            <a:endParaRPr lang="en-US" dirty="0">
              <a:solidFill>
                <a:srgbClr val="00206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0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799" y="342126"/>
            <a:ext cx="1947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در </a:t>
            </a:r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پايان....</a:t>
            </a:r>
            <a:endParaRPr lang="en-US" sz="2000" b="1" dirty="0">
              <a:solidFill>
                <a:schemeClr val="tx2"/>
              </a:solidFill>
              <a:cs typeface="Jadid" pitchFamily="2" charset="-78"/>
            </a:endParaRPr>
          </a:p>
          <a:p>
            <a:pPr algn="r"/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19800" y="9144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1" y="1143000"/>
            <a:ext cx="8077200" cy="3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t" anchorCtr="0" upright="1">
            <a:no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dirty="0">
                <a:solidFill>
                  <a:schemeClr val="tx2"/>
                </a:solidFill>
                <a:effectLst/>
                <a:latin typeface="Book Antiqua"/>
                <a:ea typeface="Times New Roman"/>
                <a:cs typeface="B Titr" pitchFamily="2" charset="-78"/>
              </a:rPr>
              <a:t>سند حاضر، شرح </a:t>
            </a:r>
            <a:r>
              <a:rPr lang="fa-IR" sz="2000" dirty="0">
                <a:solidFill>
                  <a:schemeClr val="tx2"/>
                </a:solidFill>
                <a:effectLst/>
                <a:latin typeface="Book Antiqua"/>
                <a:ea typeface="Times New Roman"/>
                <a:cs typeface="B Titr" pitchFamily="2" charset="-78"/>
              </a:rPr>
              <a:t>خدمات بخش‌هاي مختلف شامل زيرطرح‌ها و پروژه‌هاي طرح احداث واحدهاي جديد نيروگاه اتمي بوشهر را شناسايي و يك نظام جامع براي مديريت يكپارچه اجزاي آن ارايه مي‌كند. </a:t>
            </a:r>
            <a:endParaRPr lang="en-US" dirty="0">
              <a:solidFill>
                <a:schemeClr val="tx2"/>
              </a:solidFill>
              <a:effectLst/>
              <a:latin typeface="Book Antiqua"/>
              <a:ea typeface="Times New Roman"/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2000" dirty="0">
                <a:solidFill>
                  <a:schemeClr val="tx2"/>
                </a:solidFill>
                <a:effectLst/>
                <a:latin typeface="Book Antiqua"/>
                <a:ea typeface="Times New Roman"/>
                <a:cs typeface="B Titr" pitchFamily="2" charset="-78"/>
              </a:rPr>
              <a:t> </a:t>
            </a:r>
            <a:endParaRPr lang="en-US" dirty="0">
              <a:solidFill>
                <a:schemeClr val="tx2"/>
              </a:solidFill>
              <a:effectLst/>
              <a:latin typeface="Book Antiqua"/>
              <a:ea typeface="Times New Roman"/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fa-IR" sz="2000" dirty="0">
                <a:solidFill>
                  <a:schemeClr val="tx2"/>
                </a:solidFill>
                <a:latin typeface="Book Antiqua"/>
                <a:ea typeface="Times New Roman"/>
                <a:cs typeface="B Titr" pitchFamily="2" charset="-78"/>
              </a:rPr>
              <a:t>گام‌هاي بعدي در توسعه نظام مديريت طرح واحدهاي جديد، علاوه‌ بر تدقيق اجزا و فعاليت‌‌هاي طرح، تعيين و ابلاغ نقش‌ها و مسئوليت‌هاي دقيق واحدهاي متولي </a:t>
            </a:r>
            <a:r>
              <a:rPr lang="fa-IR" sz="2000" dirty="0">
                <a:solidFill>
                  <a:schemeClr val="tx2"/>
                </a:solidFill>
                <a:latin typeface="Book Antiqua"/>
                <a:ea typeface="Times New Roman"/>
                <a:cs typeface="B Titr" pitchFamily="2" charset="-78"/>
              </a:rPr>
              <a:t>و همكار</a:t>
            </a:r>
            <a:r>
              <a:rPr lang="fa-IR" sz="2000" dirty="0">
                <a:solidFill>
                  <a:schemeClr val="tx2"/>
                </a:solidFill>
                <a:latin typeface="Book Antiqua"/>
                <a:ea typeface="Times New Roman"/>
                <a:cs typeface="B Titr" pitchFamily="2" charset="-78"/>
              </a:rPr>
              <a:t>، برنامه‌ريزي در بستر مكانيزه و آماده‌سازي كاربران آن خواهد بود. </a:t>
            </a:r>
            <a:endParaRPr lang="en-US" sz="2000" dirty="0">
              <a:solidFill>
                <a:schemeClr val="tx2"/>
              </a:solidFill>
              <a:latin typeface="Book Antiqua"/>
              <a:ea typeface="Times New Roman"/>
              <a:cs typeface="B Titr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Book Antiqua"/>
                <a:ea typeface="Times New Roman"/>
                <a:cs typeface="B Titr" pitchFamily="2" charset="-78"/>
              </a:rPr>
              <a:t> </a:t>
            </a:r>
            <a:endParaRPr lang="en-US" dirty="0">
              <a:solidFill>
                <a:schemeClr val="tx2"/>
              </a:solidFill>
              <a:effectLst/>
              <a:latin typeface="Book Antiqua"/>
              <a:ea typeface="Times New Roman"/>
              <a:cs typeface="B Titr" pitchFamily="2" charset="-7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Book Antiqua"/>
                <a:ea typeface="Times New Roman"/>
                <a:cs typeface="B Titr" pitchFamily="2" charset="-78"/>
              </a:rPr>
              <a:t> </a:t>
            </a:r>
            <a:endParaRPr lang="en-US" dirty="0">
              <a:solidFill>
                <a:schemeClr val="tx2"/>
              </a:solidFill>
              <a:effectLst/>
              <a:latin typeface="Book Antiqua"/>
              <a:ea typeface="Times New Roman"/>
              <a:cs typeface="B Titr" pitchFamily="2" charset="-7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Book Antiqua"/>
                <a:ea typeface="Times New Roman"/>
                <a:cs typeface="B Titr" pitchFamily="2" charset="-78"/>
              </a:rPr>
              <a:t> </a:t>
            </a:r>
            <a:endParaRPr lang="en-US" dirty="0">
              <a:solidFill>
                <a:schemeClr val="tx2"/>
              </a:solidFill>
              <a:effectLst/>
              <a:latin typeface="Book Antiqua"/>
              <a:ea typeface="Times New Roman"/>
              <a:cs typeface="B Titr" pitchFamily="2" charset="-7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Book Antiqua"/>
                <a:ea typeface="Times New Roman"/>
                <a:cs typeface="B Titr" pitchFamily="2" charset="-78"/>
              </a:rPr>
              <a:t>     </a:t>
            </a:r>
            <a:endParaRPr lang="en-US" dirty="0">
              <a:solidFill>
                <a:schemeClr val="tx2"/>
              </a:solidFill>
              <a:effectLst/>
              <a:latin typeface="Book Antiqua"/>
              <a:ea typeface="Times New Roman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3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2862590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tx2"/>
                </a:solidFill>
                <a:cs typeface="Jadid" pitchFamily="2" charset="-78"/>
              </a:rPr>
              <a:t>با تشكر از توجه شما</a:t>
            </a:r>
            <a:endParaRPr lang="en-US" sz="2800" dirty="0">
              <a:solidFill>
                <a:schemeClr val="tx2"/>
              </a:solidFill>
              <a:cs typeface="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7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22244" r="2685" b="12024"/>
          <a:stretch/>
        </p:blipFill>
        <p:spPr bwMode="auto">
          <a:xfrm>
            <a:off x="1219200" y="1447800"/>
            <a:ext cx="70866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609600"/>
            <a:ext cx="2582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پورتفوليو، </a:t>
            </a:r>
            <a:r>
              <a:rPr lang="fa-IR" sz="2000" b="1" dirty="0">
                <a:solidFill>
                  <a:schemeClr val="tx2"/>
                </a:solidFill>
                <a:cs typeface="Jadid" pitchFamily="2" charset="-78"/>
              </a:rPr>
              <a:t>طرح و پروژه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19800" y="12192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381000"/>
            <a:ext cx="3985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  <a:cs typeface="Jadid" pitchFamily="2" charset="-78"/>
              </a:rPr>
              <a:t>اقدامات </a:t>
            </a:r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مربوط به </a:t>
            </a:r>
            <a:r>
              <a:rPr lang="ar-SA" sz="2000" b="1" dirty="0" smtClean="0">
                <a:solidFill>
                  <a:schemeClr val="tx2"/>
                </a:solidFill>
                <a:cs typeface="Jadid" pitchFamily="2" charset="-78"/>
              </a:rPr>
              <a:t>مديريت </a:t>
            </a:r>
            <a:r>
              <a:rPr lang="ar-SA" sz="2000" b="1" dirty="0">
                <a:solidFill>
                  <a:schemeClr val="tx2"/>
                </a:solidFill>
                <a:cs typeface="Jadid" pitchFamily="2" charset="-78"/>
              </a:rPr>
              <a:t>اجزاي </a:t>
            </a:r>
            <a:r>
              <a:rPr lang="ar-SA" sz="2000" b="1" dirty="0" smtClean="0">
                <a:solidFill>
                  <a:schemeClr val="tx2"/>
                </a:solidFill>
                <a:cs typeface="Jadid" pitchFamily="2" charset="-78"/>
              </a:rPr>
              <a:t>طرح</a:t>
            </a:r>
            <a:endParaRPr lang="en-US" sz="2000" b="1" dirty="0">
              <a:solidFill>
                <a:schemeClr val="tx2"/>
              </a:solidFill>
              <a:cs typeface="Jadid" pitchFamily="2" charset="-78"/>
            </a:endParaRPr>
          </a:p>
          <a:p>
            <a:endParaRPr lang="en-US" sz="2000" dirty="0"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572000" y="990600"/>
            <a:ext cx="43353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1219200"/>
            <a:ext cx="83058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</a:pPr>
            <a:r>
              <a:rPr lang="ar-SA" dirty="0">
                <a:cs typeface="B Titr" pitchFamily="2" charset="-78"/>
              </a:rPr>
              <a:t>راهبري و هماهنگي فعاليت‌هاي مشترك طرح از قبيل تامين مالي و انجام تداركات در تمامي اجزا، امور و فازهاي طرح. بر طرف نمودن محدوديت‌ها و يا تعارضات مربوط به منابع كه بر چندين جزء تاثيرگذار است. </a:t>
            </a:r>
            <a:endParaRPr lang="en-US" dirty="0" smtClean="0">
              <a:cs typeface="B Titr" pitchFamily="2" charset="-78"/>
            </a:endParaRPr>
          </a:p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  <a:tabLst>
                <a:tab pos="8077200" algn="l"/>
              </a:tabLst>
            </a:pPr>
            <a:endParaRPr lang="fa-IR" sz="600" dirty="0" smtClean="0">
              <a:cs typeface="B Titr" pitchFamily="2" charset="-78"/>
            </a:endParaRPr>
          </a:p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</a:pPr>
            <a:r>
              <a:rPr lang="ar-SA" dirty="0" smtClean="0">
                <a:cs typeface="B Titr" pitchFamily="2" charset="-78"/>
              </a:rPr>
              <a:t>اطلاع‌رساني </a:t>
            </a:r>
            <a:r>
              <a:rPr lang="ar-SA" dirty="0">
                <a:cs typeface="B Titr" pitchFamily="2" charset="-78"/>
              </a:rPr>
              <a:t>و گزارش‌دهي به ذي‌نفعان به گونه اي كه تمامي فعاليت‌هاي درون طرح انعكاس يابد</a:t>
            </a:r>
            <a:r>
              <a:rPr lang="ar-SA" dirty="0" smtClean="0">
                <a:cs typeface="B Titr" pitchFamily="2" charset="-78"/>
              </a:rPr>
              <a:t>.</a:t>
            </a:r>
            <a:endParaRPr lang="en-US" dirty="0">
              <a:cs typeface="B Titr" pitchFamily="2" charset="-78"/>
            </a:endParaRPr>
          </a:p>
          <a:p>
            <a:pPr lvl="0" algn="just" rtl="1">
              <a:lnSpc>
                <a:spcPct val="120000"/>
              </a:lnSpc>
            </a:pPr>
            <a:endParaRPr lang="fa-IR" sz="800" dirty="0" smtClean="0">
              <a:cs typeface="B Titr" pitchFamily="2" charset="-78"/>
            </a:endParaRPr>
          </a:p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</a:pPr>
            <a:r>
              <a:rPr lang="ar-SA" dirty="0" smtClean="0">
                <a:cs typeface="B Titr" pitchFamily="2" charset="-78"/>
              </a:rPr>
              <a:t>پاسخ‌دهي </a:t>
            </a:r>
            <a:r>
              <a:rPr lang="ar-SA" dirty="0">
                <a:cs typeface="B Titr" pitchFamily="2" charset="-78"/>
              </a:rPr>
              <a:t>پيشگيرانه به ريسك‌هايي كه متوجه اجزاي مختلف طرح هستند</a:t>
            </a:r>
            <a:r>
              <a:rPr lang="ar-SA" dirty="0" smtClean="0">
                <a:cs typeface="B Titr" pitchFamily="2" charset="-78"/>
              </a:rPr>
              <a:t>.</a:t>
            </a:r>
            <a:endParaRPr lang="en-US" dirty="0" smtClean="0">
              <a:cs typeface="B Titr" pitchFamily="2" charset="-78"/>
            </a:endParaRPr>
          </a:p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</a:pPr>
            <a:endParaRPr lang="fa-IR" sz="800" dirty="0" smtClean="0">
              <a:cs typeface="B Titr" pitchFamily="2" charset="-78"/>
            </a:endParaRPr>
          </a:p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</a:pPr>
            <a:r>
              <a:rPr lang="ar-SA" dirty="0" smtClean="0">
                <a:cs typeface="B Titr" pitchFamily="2" charset="-78"/>
              </a:rPr>
              <a:t>بر </a:t>
            </a:r>
            <a:r>
              <a:rPr lang="ar-SA" dirty="0">
                <a:cs typeface="B Titr" pitchFamily="2" charset="-78"/>
              </a:rPr>
              <a:t>طرف نمودن تاثيرات محدوده، هزينه، زمان، كيفيت و ريسك در داخل يك ساختار حاكميت مشترك</a:t>
            </a:r>
            <a:r>
              <a:rPr lang="ar-SA" dirty="0" smtClean="0">
                <a:cs typeface="B Titr" pitchFamily="2" charset="-78"/>
              </a:rPr>
              <a:t>.</a:t>
            </a:r>
            <a:endParaRPr lang="en-US" dirty="0" smtClean="0">
              <a:cs typeface="B Titr" pitchFamily="2" charset="-78"/>
            </a:endParaRPr>
          </a:p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</a:pPr>
            <a:endParaRPr lang="fa-IR" sz="800" dirty="0" smtClean="0">
              <a:cs typeface="B Titr" pitchFamily="2" charset="-78"/>
            </a:endParaRPr>
          </a:p>
          <a:p>
            <a:pPr marL="285750" lvl="0" indent="-285750" algn="just" rtl="1">
              <a:lnSpc>
                <a:spcPct val="120000"/>
              </a:lnSpc>
              <a:buFont typeface="Arial" pitchFamily="34" charset="0"/>
              <a:buChar char="•"/>
            </a:pPr>
            <a:r>
              <a:rPr lang="ar-SA" dirty="0" smtClean="0">
                <a:cs typeface="B Titr" pitchFamily="2" charset="-78"/>
              </a:rPr>
              <a:t>متناسب‌سازي </a:t>
            </a:r>
            <a:r>
              <a:rPr lang="ar-SA" dirty="0">
                <a:cs typeface="B Titr" pitchFamily="2" charset="-78"/>
              </a:rPr>
              <a:t>فعاليت‌ها، فرآيندها و تعاملات مديريت طرح به منظور توجه به تفاوت‌هاي فرهنگي، اقتصادي اجتماعي، سياسي و زيست‌محيطي به گونه‌اي اثربخش در طرح.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486400"/>
            <a:ext cx="1728000" cy="4426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B Homa" pitchFamily="2" charset="-78"/>
              </a:rPr>
              <a:t>مجري طرح</a:t>
            </a:r>
            <a:endParaRPr lang="en-US" sz="20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719" y="5497671"/>
            <a:ext cx="213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cs typeface="B Compset" pitchFamily="2" charset="-78"/>
              </a:rPr>
              <a:t>هسته مركزي مديريت طرح</a:t>
            </a:r>
            <a:endParaRPr lang="en-US" b="1" dirty="0">
              <a:cs typeface="B Compset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810000" y="5615404"/>
            <a:ext cx="1295400" cy="18466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457200"/>
            <a:ext cx="437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مديريت </a:t>
            </a:r>
            <a:r>
              <a:rPr lang="fa-IR" sz="2000" b="1" dirty="0">
                <a:solidFill>
                  <a:schemeClr val="tx2"/>
                </a:solidFill>
                <a:cs typeface="Jadid" pitchFamily="2" charset="-78"/>
              </a:rPr>
              <a:t>طرح‌هاي احداث نيروگاه‌هاي اتمي</a:t>
            </a:r>
            <a:endParaRPr lang="en-US" sz="2000" b="1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299600" y="1066800"/>
            <a:ext cx="46158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 rotWithShape="1">
          <a:blip r:embed="rId2"/>
          <a:srcRect l="2179" r="5586" b="5066"/>
          <a:stretch/>
        </p:blipFill>
        <p:spPr bwMode="auto">
          <a:xfrm>
            <a:off x="533400" y="1143000"/>
            <a:ext cx="82296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6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720840"/>
            <a:ext cx="8382000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mtClean="0">
                <a:cs typeface="B Titr" pitchFamily="2" charset="-78"/>
              </a:rPr>
              <a:t>براي مديريت پروژه‌هاي نيروگاهي </a:t>
            </a:r>
            <a:r>
              <a:rPr lang="ar-SA" smtClean="0">
                <a:cs typeface="B Titr" pitchFamily="2" charset="-78"/>
              </a:rPr>
              <a:t> </a:t>
            </a:r>
            <a:r>
              <a:rPr lang="ar-SA" dirty="0" smtClean="0">
                <a:cs typeface="B Titr" pitchFamily="2" charset="-78"/>
              </a:rPr>
              <a:t>19 </a:t>
            </a:r>
            <a:r>
              <a:rPr lang="ar-SA" dirty="0">
                <a:cs typeface="B Titr" pitchFamily="2" charset="-78"/>
              </a:rPr>
              <a:t>موضوع برشمرده شده است كه عبارتند از:  جايگاه ملّي، ايمني هسته‌اي، مديريت، تامين مالي، چارچوب قانونگذاري، پادمان، چارچوب نظام ايمني، حفاظت در برابر اشعه، شبكه برق، توسعه منابع انساني، مشاركت ذي‌نفعان، ساختگاه و اماكن پشتيباني، حفاظت محيط زيست، برنامه‌ريزي براي مقابله با شرايط اضطراري، امنيت و حفاظت فيزيكي، چرخه سوخت هسته‌اي، ضايعات راديواكتيو، مشاركت صنعتي، تداركات و خريد.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457200"/>
            <a:ext cx="5681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مديريت </a:t>
            </a:r>
            <a:r>
              <a:rPr lang="fa-IR" sz="2000" b="1" dirty="0">
                <a:solidFill>
                  <a:schemeClr val="tx2"/>
                </a:solidFill>
                <a:cs typeface="Jadid" pitchFamily="2" charset="-78"/>
              </a:rPr>
              <a:t>طرح‌هاي احداث نيروگاه‌هاي </a:t>
            </a:r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اتمي: </a:t>
            </a:r>
            <a:r>
              <a:rPr lang="fa-IR" sz="1600" b="1" dirty="0" smtClean="0">
                <a:solidFill>
                  <a:schemeClr val="tx2"/>
                </a:solidFill>
                <a:cs typeface="Jadid" pitchFamily="2" charset="-78"/>
              </a:rPr>
              <a:t>19 مولفه اصلي</a:t>
            </a:r>
            <a:endParaRPr lang="en-US" sz="2000" b="1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29000" y="1066800"/>
            <a:ext cx="54864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70367" y="409545"/>
            <a:ext cx="633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نظام مديريت طرح احداث واحدهاي جديد نيروگاه اتمي بوشهر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570367" y="838200"/>
            <a:ext cx="61641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 rotWithShape="1">
          <a:blip r:embed="rId2"/>
          <a:srcRect l="1321" t="1385" r="2247" b="8744"/>
          <a:stretch/>
        </p:blipFill>
        <p:spPr bwMode="auto">
          <a:xfrm>
            <a:off x="232410" y="914400"/>
            <a:ext cx="860679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70367" y="409545"/>
            <a:ext cx="633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نظام مديريت طرح احداث واحدهاي جديد نيروگاه اتمي بوشهر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570367" y="990600"/>
            <a:ext cx="61641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6525" y="13716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SA" dirty="0">
                <a:cs typeface="B Titr" pitchFamily="2" charset="-78"/>
              </a:rPr>
              <a:t>اين تفكيك اجزا، سطح صفر از شكست طرح مي‌باشد و در دو گام بعدي با جزييات بيشتري به سطوح يك و دو تبديل خواهد شد. </a:t>
            </a:r>
            <a:endParaRPr lang="fa-IR" dirty="0" smtClean="0">
              <a:cs typeface="B Titr" pitchFamily="2" charset="-78"/>
            </a:endParaRPr>
          </a:p>
          <a:p>
            <a:pPr marL="285750" indent="-285750"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SA" u="sng" dirty="0" smtClean="0">
                <a:cs typeface="B Titr" pitchFamily="2" charset="-78"/>
              </a:rPr>
              <a:t>اين </a:t>
            </a:r>
            <a:r>
              <a:rPr lang="ar-SA" u="sng" dirty="0">
                <a:cs typeface="B Titr" pitchFamily="2" charset="-78"/>
              </a:rPr>
              <a:t>ساختار شكست به ضعيف شدن شركت توليد و توسعه در مديريت طرح‌هاي آتي نمي‌انجامد و باعث تقويت آن در جهت حركت به سمت سيستم </a:t>
            </a:r>
            <a:r>
              <a:rPr lang="en-US" sz="1600" b="1" u="sng" dirty="0">
                <a:latin typeface="Times New Roman" pitchFamily="18" charset="0"/>
                <a:cs typeface="B Titr" pitchFamily="2" charset="-78"/>
              </a:rPr>
              <a:t>Split</a:t>
            </a:r>
            <a:r>
              <a:rPr lang="en-US" sz="1600" b="1" u="sng" dirty="0">
                <a:cs typeface="B Titr" pitchFamily="2" charset="-78"/>
              </a:rPr>
              <a:t> </a:t>
            </a:r>
            <a:r>
              <a:rPr lang="en-US" sz="1600" b="1" u="sng" dirty="0">
                <a:latin typeface="Times New Roman" pitchFamily="18" charset="0"/>
                <a:cs typeface="B Titr" pitchFamily="2" charset="-78"/>
              </a:rPr>
              <a:t>Package</a:t>
            </a:r>
            <a:r>
              <a:rPr lang="fa-IR" b="1" u="sng" dirty="0">
                <a:cs typeface="B Titr" pitchFamily="2" charset="-78"/>
              </a:rPr>
              <a:t> </a:t>
            </a:r>
            <a:r>
              <a:rPr lang="fa-IR" u="sng" dirty="0">
                <a:cs typeface="B Titr" pitchFamily="2" charset="-78"/>
              </a:rPr>
              <a:t>خواهد شد. همچنين، اين ساختار به واسطه نگاه بلند مدت و جامع (به عنوان مثال از طريق اجزاي </a:t>
            </a:r>
            <a:r>
              <a:rPr lang="fa-IR" i="1" u="sng" dirty="0">
                <a:cs typeface="B Titr" pitchFamily="2" charset="-78"/>
              </a:rPr>
              <a:t>بهره‌برداري</a:t>
            </a:r>
            <a:r>
              <a:rPr lang="fa-IR" u="sng" dirty="0">
                <a:cs typeface="B Titr" pitchFamily="2" charset="-78"/>
              </a:rPr>
              <a:t>، </a:t>
            </a:r>
            <a:r>
              <a:rPr lang="fa-IR" i="1" u="sng" dirty="0">
                <a:cs typeface="B Titr" pitchFamily="2" charset="-78"/>
              </a:rPr>
              <a:t>جايگاه ملي</a:t>
            </a:r>
            <a:r>
              <a:rPr lang="fa-IR" u="sng" dirty="0">
                <a:cs typeface="B Titr" pitchFamily="2" charset="-78"/>
              </a:rPr>
              <a:t> و غيره) تمركز بر منافع (</a:t>
            </a:r>
            <a:r>
              <a:rPr lang="en-US" sz="1600" b="1" u="sng" dirty="0">
                <a:latin typeface="Times New Roman" pitchFamily="18" charset="0"/>
                <a:cs typeface="B Titr" pitchFamily="2" charset="-78"/>
              </a:rPr>
              <a:t>Benefits</a:t>
            </a:r>
            <a:r>
              <a:rPr lang="fa-IR" u="sng" dirty="0">
                <a:cs typeface="B Titr" pitchFamily="2" charset="-78"/>
              </a:rPr>
              <a:t>) طرح را افزايش مي‌دهد.</a:t>
            </a:r>
            <a:r>
              <a:rPr lang="fa-IR" dirty="0">
                <a:cs typeface="B Titr" pitchFamily="2" charset="-78"/>
              </a:rPr>
              <a:t> </a:t>
            </a:r>
            <a:endParaRPr lang="fa-IR" dirty="0" smtClean="0">
              <a:cs typeface="B Titr" pitchFamily="2" charset="-78"/>
            </a:endParaRPr>
          </a:p>
          <a:p>
            <a:pPr marL="285750" indent="-285750" algn="just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SA" dirty="0" smtClean="0">
                <a:cs typeface="B Titr" pitchFamily="2" charset="-78"/>
              </a:rPr>
              <a:t>در </a:t>
            </a:r>
            <a:r>
              <a:rPr lang="ar-SA" dirty="0">
                <a:cs typeface="B Titr" pitchFamily="2" charset="-78"/>
              </a:rPr>
              <a:t>گام بعد، اجزاي طرح به فعاليت‌هاي مرتبط شكسته مي‌شود و واحد‌هاي متولي و همكار، شرح خدمات، نقش‌ها/مسئوليت‌ها، ارتباطات لازم و زمانبندي تفصيلي‌تر استخراج </a:t>
            </a:r>
            <a:r>
              <a:rPr lang="ar-SA" dirty="0" smtClean="0">
                <a:cs typeface="B Titr" pitchFamily="2" charset="-78"/>
              </a:rPr>
              <a:t>مي‌شوند</a:t>
            </a:r>
            <a:r>
              <a:rPr lang="fa-IR" dirty="0" smtClean="0">
                <a:cs typeface="B Titr" pitchFamily="2" charset="-78"/>
              </a:rPr>
              <a:t>.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52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304800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ساختار شكست اجزاي طرح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19800" y="9144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7969" r="5832" b="8854"/>
          <a:stretch/>
        </p:blipFill>
        <p:spPr bwMode="auto">
          <a:xfrm>
            <a:off x="304800" y="1066799"/>
            <a:ext cx="8458200" cy="565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304800"/>
            <a:ext cx="2784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tx2"/>
                </a:solidFill>
                <a:cs typeface="Jadid" pitchFamily="2" charset="-78"/>
              </a:rPr>
              <a:t>ساختار شكست اجزاي طرح</a:t>
            </a:r>
            <a:endParaRPr lang="en-US" sz="2000" dirty="0">
              <a:solidFill>
                <a:schemeClr val="tx2"/>
              </a:solidFill>
              <a:cs typeface="Jadid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19800" y="914400"/>
            <a:ext cx="288755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16276" r="5937" b="12630"/>
          <a:stretch/>
        </p:blipFill>
        <p:spPr bwMode="auto">
          <a:xfrm>
            <a:off x="228600" y="1041400"/>
            <a:ext cx="869573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561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مديريت پروژه بر اساس  پرينس2  </dc:title>
  <dc:creator>Abdi , Abdollah</dc:creator>
  <cp:lastModifiedBy>Fatourehchian , Saeed</cp:lastModifiedBy>
  <cp:revision>75</cp:revision>
  <dcterms:created xsi:type="dcterms:W3CDTF">2006-08-16T00:00:00Z</dcterms:created>
  <dcterms:modified xsi:type="dcterms:W3CDTF">2015-08-23T06:59:44Z</dcterms:modified>
</cp:coreProperties>
</file>