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434" r:id="rId6"/>
    <p:sldId id="437" r:id="rId7"/>
    <p:sldId id="457" r:id="rId8"/>
    <p:sldId id="443" r:id="rId9"/>
    <p:sldId id="439" r:id="rId10"/>
    <p:sldId id="442" r:id="rId11"/>
    <p:sldId id="441" r:id="rId12"/>
    <p:sldId id="259" r:id="rId13"/>
  </p:sldIdLst>
  <p:sldSz cx="9144000" cy="6858000" type="screen4x3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2971" autoAdjust="0"/>
  </p:normalViewPr>
  <p:slideViewPr>
    <p:cSldViewPr>
      <p:cViewPr>
        <p:scale>
          <a:sx n="103" d="100"/>
          <a:sy n="103" d="100"/>
        </p:scale>
        <p:origin x="-18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vahedirad.BOM\Desktop\ADD7-6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cs typeface="B Titr" pitchFamily="2" charset="-78"/>
              </a:defRPr>
            </a:pPr>
            <a:r>
              <a:rPr lang="fa-IR">
                <a:cs typeface="B Titr" pitchFamily="2" charset="-78"/>
              </a:rPr>
              <a:t>تعداد مشاوران روس</a:t>
            </a:r>
            <a:endParaRPr lang="en-US">
              <a:cs typeface="B Titr" pitchFamily="2" charset="-78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Sheet2!$B$2:$B$8</c:f>
              <c:strCache>
                <c:ptCount val="7"/>
                <c:pt idx="0">
                  <c:v>سال اول</c:v>
                </c:pt>
                <c:pt idx="1">
                  <c:v>سال دوم</c:v>
                </c:pt>
                <c:pt idx="2">
                  <c:v>سال سوم</c:v>
                </c:pt>
                <c:pt idx="3">
                  <c:v>سال چهارم</c:v>
                </c:pt>
                <c:pt idx="4">
                  <c:v>سال پنجم</c:v>
                </c:pt>
                <c:pt idx="5">
                  <c:v>سال ششم</c:v>
                </c:pt>
                <c:pt idx="6">
                  <c:v>سال هفتم</c:v>
                </c:pt>
              </c:strCache>
            </c:strRef>
          </c:cat>
          <c:val>
            <c:numRef>
              <c:f>Sheet2!$C$2:$C$8</c:f>
              <c:numCache>
                <c:formatCode>General</c:formatCode>
                <c:ptCount val="7"/>
                <c:pt idx="0">
                  <c:v>274</c:v>
                </c:pt>
                <c:pt idx="1">
                  <c:v>178</c:v>
                </c:pt>
                <c:pt idx="2">
                  <c:v>99</c:v>
                </c:pt>
                <c:pt idx="3">
                  <c:v>28</c:v>
                </c:pt>
                <c:pt idx="4">
                  <c:v>15</c:v>
                </c:pt>
                <c:pt idx="5">
                  <c:v>10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981184"/>
        <c:axId val="33983872"/>
      </c:barChart>
      <c:catAx>
        <c:axId val="33981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cs typeface="B Titr" pitchFamily="2" charset="-78"/>
              </a:defRPr>
            </a:pPr>
            <a:endParaRPr lang="en-US"/>
          </a:p>
        </c:txPr>
        <c:crossAx val="33983872"/>
        <c:crosses val="autoZero"/>
        <c:auto val="1"/>
        <c:lblAlgn val="ctr"/>
        <c:lblOffset val="100"/>
        <c:noMultiLvlLbl val="0"/>
      </c:catAx>
      <c:valAx>
        <c:axId val="33983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981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cs typeface="B Titr" pitchFamily="2" charset="-78"/>
              </a:defRPr>
            </a:pPr>
            <a:r>
              <a:rPr lang="fa-IR">
                <a:cs typeface="B Titr" pitchFamily="2" charset="-78"/>
              </a:rPr>
              <a:t>تعداد پرسنل بهره برداري</a:t>
            </a:r>
            <a:endParaRPr lang="en-US">
              <a:cs typeface="B Titr" pitchFamily="2" charset="-78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تعداد اوليه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Sheet2!$B$18:$B$22</c:f>
              <c:strCache>
                <c:ptCount val="5"/>
                <c:pt idx="0">
                  <c:v>تعداد در زمان پذيرش</c:v>
                </c:pt>
                <c:pt idx="1">
                  <c:v>تعداد جذب شده در سال اول</c:v>
                </c:pt>
                <c:pt idx="2">
                  <c:v>تعداد جذب شده در سال دوم</c:v>
                </c:pt>
                <c:pt idx="3">
                  <c:v>تعداد جذب شده در سال سوم</c:v>
                </c:pt>
                <c:pt idx="4">
                  <c:v>تعداد مورد نياز</c:v>
                </c:pt>
              </c:strCache>
            </c:strRef>
          </c:cat>
          <c:val>
            <c:numRef>
              <c:f>Sheet2!$C$18:$C$22</c:f>
              <c:numCache>
                <c:formatCode>General</c:formatCode>
                <c:ptCount val="5"/>
                <c:pt idx="0">
                  <c:v>581</c:v>
                </c:pt>
                <c:pt idx="1">
                  <c:v>581</c:v>
                </c:pt>
                <c:pt idx="2">
                  <c:v>743</c:v>
                </c:pt>
                <c:pt idx="3">
                  <c:v>964</c:v>
                </c:pt>
                <c:pt idx="4">
                  <c:v>1117</c:v>
                </c:pt>
              </c:numCache>
            </c:numRef>
          </c:val>
        </c:ser>
        <c:ser>
          <c:idx val="1"/>
          <c:order val="1"/>
          <c:tx>
            <c:v>تعداد جذب شده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Sheet2!$B$18:$B$22</c:f>
              <c:strCache>
                <c:ptCount val="5"/>
                <c:pt idx="0">
                  <c:v>تعداد در زمان پذيرش</c:v>
                </c:pt>
                <c:pt idx="1">
                  <c:v>تعداد جذب شده در سال اول</c:v>
                </c:pt>
                <c:pt idx="2">
                  <c:v>تعداد جذب شده در سال دوم</c:v>
                </c:pt>
                <c:pt idx="3">
                  <c:v>تعداد جذب شده در سال سوم</c:v>
                </c:pt>
                <c:pt idx="4">
                  <c:v>تعداد مورد نياز</c:v>
                </c:pt>
              </c:strCache>
            </c:strRef>
          </c:cat>
          <c:val>
            <c:numRef>
              <c:f>Sheet2!$D$18:$D$22</c:f>
              <c:numCache>
                <c:formatCode>General</c:formatCode>
                <c:ptCount val="5"/>
                <c:pt idx="1">
                  <c:v>162</c:v>
                </c:pt>
                <c:pt idx="2">
                  <c:v>221</c:v>
                </c:pt>
                <c:pt idx="3">
                  <c:v>153</c:v>
                </c:pt>
              </c:numCache>
            </c:numRef>
          </c:val>
        </c:ser>
        <c:ser>
          <c:idx val="2"/>
          <c:order val="2"/>
          <c:tx>
            <c:v>تعداد مورد نياز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Sheet2!$B$18:$B$22</c:f>
              <c:strCache>
                <c:ptCount val="5"/>
                <c:pt idx="0">
                  <c:v>تعداد در زمان پذيرش</c:v>
                </c:pt>
                <c:pt idx="1">
                  <c:v>تعداد جذب شده در سال اول</c:v>
                </c:pt>
                <c:pt idx="2">
                  <c:v>تعداد جذب شده در سال دوم</c:v>
                </c:pt>
                <c:pt idx="3">
                  <c:v>تعداد جذب شده در سال سوم</c:v>
                </c:pt>
                <c:pt idx="4">
                  <c:v>تعداد مورد نياز</c:v>
                </c:pt>
              </c:strCache>
            </c:strRef>
          </c:cat>
          <c:val>
            <c:numRef>
              <c:f>Sheet2!$E$18:$E$22</c:f>
              <c:numCache>
                <c:formatCode>General</c:formatCode>
                <c:ptCount val="5"/>
                <c:pt idx="4">
                  <c:v>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4019200"/>
        <c:axId val="34020736"/>
      </c:barChart>
      <c:catAx>
        <c:axId val="34019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cs typeface="B Titr" pitchFamily="2" charset="-78"/>
              </a:defRPr>
            </a:pPr>
            <a:endParaRPr lang="en-US"/>
          </a:p>
        </c:txPr>
        <c:crossAx val="34020736"/>
        <c:crosses val="autoZero"/>
        <c:auto val="1"/>
        <c:lblAlgn val="ctr"/>
        <c:lblOffset val="100"/>
        <c:noMultiLvlLbl val="0"/>
      </c:catAx>
      <c:valAx>
        <c:axId val="34020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0192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>
              <a:cs typeface="B Titr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78155" cy="337104"/>
          </a:xfrm>
          <a:prstGeom prst="rect">
            <a:avLst/>
          </a:prstGeom>
        </p:spPr>
        <p:txBody>
          <a:bodyPr vert="horz" lIns="104014" tIns="52008" rIns="104014" bIns="520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800" y="2"/>
            <a:ext cx="4278155" cy="337104"/>
          </a:xfrm>
          <a:prstGeom prst="rect">
            <a:avLst/>
          </a:prstGeom>
        </p:spPr>
        <p:txBody>
          <a:bodyPr vert="horz" lIns="104014" tIns="52008" rIns="104014" bIns="52008" rtlCol="0"/>
          <a:lstStyle>
            <a:lvl1pPr algn="r">
              <a:defRPr sz="1300"/>
            </a:lvl1pPr>
          </a:lstStyle>
          <a:p>
            <a:fld id="{9B76CC5E-1BC2-4938-B537-B3BC138905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403450"/>
            <a:ext cx="4278155" cy="337104"/>
          </a:xfrm>
          <a:prstGeom prst="rect">
            <a:avLst/>
          </a:prstGeom>
        </p:spPr>
        <p:txBody>
          <a:bodyPr vert="horz" lIns="104014" tIns="52008" rIns="104014" bIns="520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800" y="6403450"/>
            <a:ext cx="4278155" cy="337104"/>
          </a:xfrm>
          <a:prstGeom prst="rect">
            <a:avLst/>
          </a:prstGeom>
        </p:spPr>
        <p:txBody>
          <a:bodyPr vert="horz" lIns="104014" tIns="52008" rIns="104014" bIns="52008" rtlCol="0" anchor="b"/>
          <a:lstStyle>
            <a:lvl1pPr algn="r">
              <a:defRPr sz="1300"/>
            </a:lvl1pPr>
          </a:lstStyle>
          <a:p>
            <a:fld id="{72760E2C-3BA6-46A4-9690-3838A013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3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96" y="0"/>
            <a:ext cx="4278154" cy="3373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3412-D7AA-4B39-BCBA-EC547983DB1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3156"/>
            <a:ext cx="7898130" cy="3032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243"/>
            <a:ext cx="4278154" cy="3373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96" y="6403243"/>
            <a:ext cx="4278154" cy="3373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DD257-87F1-43A4-99A7-16D7E6D7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D257-87F1-43A4-99A7-16D7E6D73C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8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1" dirty="0" smtClean="0">
                <a:cs typeface="B Mitra" pitchFamily="2" charset="-78"/>
              </a:rPr>
              <a:t>در کشورهای جهان سوم برای تولید یک کیلووات ساعت انرژی برق باید 2.8 لیتر نفت خام مصرف</a:t>
            </a:r>
            <a:r>
              <a:rPr lang="fa-IR" sz="1200" b="1" baseline="0" dirty="0" smtClean="0">
                <a:cs typeface="B Mitra" pitchFamily="2" charset="-78"/>
              </a:rPr>
              <a:t> شود</a:t>
            </a:r>
            <a:endParaRPr lang="fa-IR" sz="1200" b="1" dirty="0" smtClean="0">
              <a:cs typeface="B Mitra" pitchFamily="2" charset="-78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1" dirty="0" smtClean="0">
                <a:cs typeface="B Mitra" pitchFamily="2" charset="-78"/>
              </a:rPr>
              <a:t>در داد و ستدهاي بين المللي هر بشكه نفت استاندارد معادل 42 گالن و نزديك به 158.9873 ليتر مي باشد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D257-87F1-43A4-99A7-16D7E6D73C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6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3400" cy="365125"/>
          </a:xfrm>
        </p:spPr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7200" cy="365125"/>
          </a:xfrm>
        </p:spPr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2232248"/>
          </a:xfrm>
          <a:prstGeom prst="rect">
            <a:avLst/>
          </a:prstGeom>
        </p:spPr>
      </p:pic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131949" y="2667000"/>
            <a:ext cx="3871573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cs typeface="B Titr" pitchFamily="2" charset="-78"/>
              </a:rPr>
              <a:t>واحد </a:t>
            </a:r>
            <a:r>
              <a:rPr lang="fa-IR" sz="2800" dirty="0">
                <a:cs typeface="B Titr" pitchFamily="2" charset="-78"/>
              </a:rPr>
              <a:t>یکم نیروگاه اتمی </a:t>
            </a:r>
            <a:r>
              <a:rPr lang="fa-IR" sz="2800" dirty="0" smtClean="0">
                <a:cs typeface="B Titr" pitchFamily="2" charset="-78"/>
              </a:rPr>
              <a:t>بوشهر</a:t>
            </a:r>
          </a:p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cs typeface="B Titr" pitchFamily="2" charset="-78"/>
              </a:rPr>
              <a:t>شهریور ماه 1399</a:t>
            </a:r>
            <a:endParaRPr lang="en-US" sz="2800" dirty="0" smtClean="0">
              <a:cs typeface="B Titr" pitchFamily="2" charset="-7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7159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a-IR" sz="2800" dirty="0" smtClean="0">
                <a:cs typeface="B Titr" pitchFamily="2" charset="-78"/>
              </a:rPr>
              <a:t>تولید انرژی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a-IR" dirty="0" smtClean="0">
              <a:cs typeface="B Mitra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32411"/>
              </p:ext>
            </p:extLst>
          </p:nvPr>
        </p:nvGraphicFramePr>
        <p:xfrm>
          <a:off x="1295400" y="2286000"/>
          <a:ext cx="64008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Mitra" pitchFamily="2" charset="-78"/>
                        </a:rPr>
                        <a:t>میزان تولید انرژی پس از ششمین تعویض سوخت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 </a:t>
                      </a:r>
                      <a:r>
                        <a:rPr lang="fa-IR" sz="2400" b="1" baseline="0" dirty="0" smtClean="0">
                          <a:cs typeface="B Mitra" pitchFamily="2" charset="-78"/>
                        </a:rPr>
                        <a:t>2,009,493 </a:t>
                      </a:r>
                      <a:r>
                        <a:rPr lang="fa-IR" sz="2400" b="1" dirty="0" smtClean="0">
                          <a:cs typeface="B Mitra" pitchFamily="2" charset="-78"/>
                        </a:rPr>
                        <a:t>مگا وات ساعت</a:t>
                      </a:r>
                      <a:endParaRPr lang="en-US" sz="2400" b="1" dirty="0" smtClean="0">
                        <a:cs typeface="B Mit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68407"/>
              </p:ext>
            </p:extLst>
          </p:nvPr>
        </p:nvGraphicFramePr>
        <p:xfrm>
          <a:off x="1371600" y="3855720"/>
          <a:ext cx="63246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میزان کل انرژی تولید شده توسط واحد یکم نیروگاه اتمی بوشهر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 </a:t>
                      </a:r>
                      <a:r>
                        <a:rPr lang="fa-IR" sz="2400" b="1" baseline="0" dirty="0" smtClean="0">
                          <a:cs typeface="B Mitra" pitchFamily="2" charset="-78"/>
                        </a:rPr>
                        <a:t>44,803,521 </a:t>
                      </a:r>
                      <a:r>
                        <a:rPr lang="fa-IR" sz="2400" b="1" dirty="0" smtClean="0">
                          <a:cs typeface="B Mitra" pitchFamily="2" charset="-78"/>
                        </a:rPr>
                        <a:t>مگا وات ساعت</a:t>
                      </a:r>
                      <a:endParaRPr lang="en-US" sz="2400" b="1" dirty="0" smtClean="0">
                        <a:cs typeface="B Mit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6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59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a-IR" sz="2800" dirty="0" smtClean="0">
                <a:cs typeface="B Titr" pitchFamily="2" charset="-78"/>
              </a:rPr>
              <a:t>تولید انرژی </a:t>
            </a:r>
            <a:r>
              <a:rPr lang="fa-IR" sz="2800" smtClean="0">
                <a:cs typeface="B Titr" pitchFamily="2" charset="-78"/>
              </a:rPr>
              <a:t>کمپانی هفتم </a:t>
            </a:r>
            <a:r>
              <a:rPr lang="fa-IR" sz="2800" dirty="0" smtClean="0">
                <a:cs typeface="B Titr" pitchFamily="2" charset="-78"/>
              </a:rPr>
              <a:t>سوخت</a:t>
            </a:r>
            <a:endParaRPr lang="en-US" sz="2800" dirty="0">
              <a:cs typeface="B Titr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5075"/>
              </p:ext>
            </p:extLst>
          </p:nvPr>
        </p:nvGraphicFramePr>
        <p:xfrm>
          <a:off x="914400" y="2534920"/>
          <a:ext cx="70866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زمان موثر باقیمانده سوخت(شبانه روز)</a:t>
                      </a:r>
                      <a:endParaRPr lang="en-US" sz="2000" b="1" dirty="0" smtClean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زمان موثر مصرف سوخت (شبانه روز)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Mitra" pitchFamily="2" charset="-78"/>
                        </a:rPr>
                        <a:t>231</a:t>
                      </a:r>
                      <a:endParaRPr lang="en-US" sz="20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Mitra" pitchFamily="2" charset="-78"/>
                        </a:rPr>
                        <a:t>83</a:t>
                      </a:r>
                      <a:endParaRPr lang="en-US" sz="20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41353"/>
              </p:ext>
            </p:extLst>
          </p:nvPr>
        </p:nvGraphicFramePr>
        <p:xfrm>
          <a:off x="1447800" y="28956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Mitra" pitchFamily="2" charset="-78"/>
                        </a:rPr>
                        <a:t>معادل سوزاندن</a:t>
                      </a:r>
                      <a:endParaRPr lang="en-US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Mitra" pitchFamily="2" charset="-78"/>
                        </a:rPr>
                        <a:t>تولید برق با انرژی هسته ای</a:t>
                      </a:r>
                      <a:endParaRPr lang="en-US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Mitra" pitchFamily="2" charset="-78"/>
                        </a:rPr>
                        <a:t>789,000,000 بشکه نفت خام</a:t>
                      </a:r>
                      <a:endParaRPr lang="en-US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Mitra" pitchFamily="2" charset="-78"/>
                        </a:rPr>
                        <a:t>44,685,203</a:t>
                      </a:r>
                      <a:r>
                        <a:rPr lang="fa-IR" b="1" baseline="0" dirty="0" smtClean="0">
                          <a:cs typeface="B Mitra" pitchFamily="2" charset="-78"/>
                        </a:rPr>
                        <a:t> مگاوات ساعت</a:t>
                      </a:r>
                      <a:endParaRPr lang="en-US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2800" dirty="0" smtClean="0">
                <a:cs typeface="B Titr" pitchFamily="2" charset="-78"/>
              </a:rPr>
              <a:t>تولید انرژی و اقتصاد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2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01949"/>
              </p:ext>
            </p:extLst>
          </p:nvPr>
        </p:nvGraphicFramePr>
        <p:xfrm>
          <a:off x="762000" y="2590800"/>
          <a:ext cx="3833192" cy="30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496376"/>
              </p:ext>
            </p:extLst>
          </p:nvPr>
        </p:nvGraphicFramePr>
        <p:xfrm>
          <a:off x="4788024" y="1810544"/>
          <a:ext cx="37444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838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2800" dirty="0" smtClean="0">
                <a:cs typeface="B Titr" pitchFamily="2" charset="-78"/>
              </a:rPr>
              <a:t>تولید انرژی و نیروی انسانی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24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000" b="1" dirty="0" smtClean="0">
              <a:cs typeface="B Mitra" pitchFamily="2" charset="-78"/>
            </a:endParaRPr>
          </a:p>
          <a:p>
            <a:pPr marL="0" indent="0" algn="r" rtl="1">
              <a:buNone/>
            </a:pPr>
            <a:endParaRPr lang="fa-IR" sz="2000" b="1" dirty="0">
              <a:cs typeface="B Mitra" pitchFamily="2" charset="-78"/>
            </a:endParaRPr>
          </a:p>
          <a:p>
            <a:pPr marL="0" indent="0" algn="r" rtl="1">
              <a:buNone/>
            </a:pPr>
            <a:endParaRPr lang="fa-IR" sz="2000" b="1" dirty="0" smtClean="0">
              <a:cs typeface="B Mitra" pitchFamily="2" charset="-78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cs typeface="B Mitra" pitchFamily="2" charset="-78"/>
              </a:rPr>
              <a:t>توقف برنامه ریزی شده در سال 2021 </a:t>
            </a:r>
          </a:p>
          <a:p>
            <a:pPr marL="0" indent="0" algn="r" rtl="1">
              <a:buNone/>
            </a:pPr>
            <a:r>
              <a:rPr lang="fa-IR" sz="2000" b="1" dirty="0" smtClean="0">
                <a:cs typeface="B Mitra" pitchFamily="2" charset="-78"/>
              </a:rPr>
              <a:t>با هدف تعویض سوخت (49 مجتمع سوخت) و تعمیراساسی راکتور است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86600" cy="381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fa-IR" sz="2000" b="1" dirty="0" smtClean="0">
                <a:solidFill>
                  <a:schemeClr val="tx1"/>
                </a:solidFill>
                <a:latin typeface="+mj-lt"/>
                <a:ea typeface="+mj-ea"/>
                <a:cs typeface="B Titr" pitchFamily="2" charset="-78"/>
              </a:rPr>
              <a:t>برنامه ریزی و آمادگی جهت </a:t>
            </a:r>
            <a:r>
              <a:rPr lang="fa-IR" sz="2000" b="1" dirty="0" smtClean="0">
                <a:cs typeface="B Titr" pitchFamily="2" charset="-78"/>
              </a:rPr>
              <a:t>بارگذاری هفتمین کمپانی سوخت </a:t>
            </a:r>
            <a:r>
              <a:rPr lang="fa-IR" sz="2000" b="1" dirty="0" smtClean="0">
                <a:solidFill>
                  <a:schemeClr val="tx1"/>
                </a:solidFill>
                <a:latin typeface="+mj-lt"/>
                <a:ea typeface="+mj-ea"/>
                <a:cs typeface="B Titr" pitchFamily="2" charset="-78"/>
              </a:rPr>
              <a:t>در سال 2021</a:t>
            </a:r>
            <a:endParaRPr lang="en-US" sz="2000" b="1" dirty="0">
              <a:solidFill>
                <a:schemeClr val="tx1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1026" name="Picture 2" descr="C:\Users\haghnegahdar.BOM\Desktop\Presents\Dr Salehi\Pl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9175"/>
          <a:stretch/>
        </p:blipFill>
        <p:spPr bwMode="auto">
          <a:xfrm>
            <a:off x="304800" y="1600200"/>
            <a:ext cx="417337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ps-nas\BNPP Documents\Maintenance And Repair\اسناد تخصصی\مديريت برنامه ريزي و سازماندهی نت\File Transfer\Haghnegahdar\2015-2\CPM Reports\Photo-2015-2\تعويض سوخت\2015_11_25-Refuling Mashine\IMG_8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191000" cy="23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981200"/>
            <a:ext cx="3886200" cy="3200399"/>
          </a:xfrm>
        </p:spPr>
        <p:txBody>
          <a:bodyPr/>
          <a:lstStyle/>
          <a:p>
            <a:pPr algn="r" rtl="1"/>
            <a:r>
              <a:rPr lang="fa-IR" sz="2800" b="1" dirty="0" smtClean="0">
                <a:cs typeface="B Mitra" pitchFamily="2" charset="-78"/>
              </a:rPr>
              <a:t>تعمیراساسی راکتور و بازرسی پوسته راکتور؛</a:t>
            </a:r>
          </a:p>
          <a:p>
            <a:pPr algn="r" rtl="1"/>
            <a:r>
              <a:rPr lang="fa-IR" sz="2800" b="1" dirty="0" smtClean="0">
                <a:cs typeface="B Mitra" pitchFamily="2" charset="-78"/>
              </a:rPr>
              <a:t>تعمیراساسی دو </a:t>
            </a:r>
            <a:r>
              <a:rPr lang="fa-IR" sz="2800" b="1" dirty="0">
                <a:cs typeface="B Mitra" pitchFamily="2" charset="-78"/>
              </a:rPr>
              <a:t>پمپ اصلی مدار </a:t>
            </a:r>
            <a:r>
              <a:rPr lang="fa-IR" sz="2800" b="1" dirty="0" smtClean="0">
                <a:cs typeface="B Mitra" pitchFamily="2" charset="-78"/>
              </a:rPr>
              <a:t>اول؛</a:t>
            </a:r>
            <a:endParaRPr lang="fa-IR" sz="2800" b="1" dirty="0">
              <a:cs typeface="B Mitra" pitchFamily="2" charset="-78"/>
            </a:endParaRPr>
          </a:p>
          <a:p>
            <a:pPr algn="r" rtl="1"/>
            <a:r>
              <a:rPr lang="fa-IR" sz="2800" b="1" dirty="0" smtClean="0">
                <a:cs typeface="B Mitra" pitchFamily="2" charset="-78"/>
              </a:rPr>
              <a:t>تعمیراساسی یک مولد بخار؛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\\ps-nas\مستندات تصويري تعميرات\2015-2\2015-2 - متفرقه\YD30D001\2016_01_17\DSC08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511300"/>
            <a:ext cx="42068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86600" cy="381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fa-IR" sz="2000" b="1" dirty="0" smtClean="0">
                <a:solidFill>
                  <a:schemeClr val="tx1"/>
                </a:solidFill>
                <a:latin typeface="+mj-lt"/>
                <a:ea typeface="+mj-ea"/>
                <a:cs typeface="B Titr" pitchFamily="2" charset="-78"/>
              </a:rPr>
              <a:t>برنامه ریزی و آمادگی جهت </a:t>
            </a:r>
            <a:r>
              <a:rPr lang="fa-IR" sz="2000" b="1" dirty="0" smtClean="0">
                <a:cs typeface="B Titr" pitchFamily="2" charset="-78"/>
              </a:rPr>
              <a:t>بارگذاری سومین کمپانی سوخت </a:t>
            </a:r>
            <a:r>
              <a:rPr lang="fa-IR" sz="2000" b="1" dirty="0" smtClean="0">
                <a:solidFill>
                  <a:schemeClr val="tx1"/>
                </a:solidFill>
                <a:latin typeface="+mj-lt"/>
                <a:ea typeface="+mj-ea"/>
                <a:cs typeface="B Titr" pitchFamily="2" charset="-78"/>
              </a:rPr>
              <a:t>در سال 2021</a:t>
            </a:r>
            <a:endParaRPr lang="en-US" sz="2000" b="1" dirty="0">
              <a:solidFill>
                <a:schemeClr val="tx1"/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35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86600" cy="381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fa-IR" sz="2000" b="1" dirty="0" smtClean="0">
                <a:solidFill>
                  <a:schemeClr val="tx1"/>
                </a:solidFill>
                <a:latin typeface="+mj-lt"/>
                <a:ea typeface="+mj-ea"/>
                <a:cs typeface="B Titr" pitchFamily="2" charset="-78"/>
              </a:rPr>
              <a:t>برنامه ریزی وآمادگی جهت </a:t>
            </a:r>
            <a:r>
              <a:rPr lang="fa-IR" sz="2000" b="1" dirty="0" smtClean="0">
                <a:cs typeface="B Titr" pitchFamily="2" charset="-78"/>
              </a:rPr>
              <a:t>بارگذاری سومین کمپانی سوخت </a:t>
            </a:r>
            <a:r>
              <a:rPr lang="fa-IR" sz="2000" b="1" dirty="0" smtClean="0">
                <a:solidFill>
                  <a:schemeClr val="tx1"/>
                </a:solidFill>
                <a:latin typeface="+mj-lt"/>
                <a:ea typeface="+mj-ea"/>
                <a:cs typeface="B Titr" pitchFamily="2" charset="-78"/>
              </a:rPr>
              <a:t>در سال 2021</a:t>
            </a:r>
            <a:endParaRPr lang="en-US" sz="2000" b="1" dirty="0">
              <a:solidFill>
                <a:schemeClr val="tx1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29200" y="1828800"/>
            <a:ext cx="3657600" cy="2057400"/>
          </a:xfrm>
        </p:spPr>
        <p:txBody>
          <a:bodyPr/>
          <a:lstStyle/>
          <a:p>
            <a:pPr algn="r" rtl="1"/>
            <a:r>
              <a:rPr lang="fa-IR" sz="2400" b="1" dirty="0">
                <a:cs typeface="B Mitra" pitchFamily="2" charset="-78"/>
              </a:rPr>
              <a:t>بازرسی </a:t>
            </a:r>
            <a:r>
              <a:rPr lang="fa-IR" sz="2400" b="1" dirty="0" smtClean="0">
                <a:cs typeface="B Mitra" pitchFamily="2" charset="-78"/>
              </a:rPr>
              <a:t>دو حلقه کامل لوله </a:t>
            </a:r>
            <a:r>
              <a:rPr lang="fa-IR" sz="2400" b="1" dirty="0">
                <a:cs typeface="B Mitra" pitchFamily="2" charset="-78"/>
              </a:rPr>
              <a:t>های </a:t>
            </a:r>
            <a:r>
              <a:rPr lang="fa-IR" sz="2400" b="1" dirty="0" smtClean="0">
                <a:cs typeface="B Mitra" pitchFamily="2" charset="-78"/>
              </a:rPr>
              <a:t>مدار اول؛</a:t>
            </a:r>
          </a:p>
          <a:p>
            <a:pPr algn="r" rtl="1"/>
            <a:r>
              <a:rPr lang="fa-IR" sz="2400" b="1" dirty="0">
                <a:cs typeface="B Mitra" pitchFamily="2" charset="-78"/>
              </a:rPr>
              <a:t>تعمیراساسی توربوست؛</a:t>
            </a:r>
          </a:p>
          <a:p>
            <a:pPr algn="r" rtl="1"/>
            <a:endParaRPr lang="fa-IR" sz="2400" b="1" dirty="0">
              <a:cs typeface="B Mitra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2050" name="Picture 2" descr="\\ps-nas\BNPP Documents\Maintenance And Repair\اسناد تخصصی\مديريت برنامه ريزي و سازماندهی نت\File Transfer\Haghnegahdar\2015-2\CPM Reports\Photo-2015-2\DSC06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46640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/>
          <a:stretch/>
        </p:blipFill>
        <p:spPr bwMode="auto">
          <a:xfrm>
            <a:off x="342900" y="1557670"/>
            <a:ext cx="4343400" cy="240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9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2232248"/>
          </a:xfrm>
          <a:prstGeom prst="rect">
            <a:avLst/>
          </a:prstGeom>
        </p:spPr>
      </p:pic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2852936"/>
            <a:ext cx="381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500" dirty="0" smtClean="0">
                <a:cs typeface="Titr" pitchFamily="2" charset="-78"/>
              </a:rPr>
              <a:t>پايان</a:t>
            </a:r>
            <a:endParaRPr lang="en-US" sz="3500" dirty="0">
              <a:cs typeface="Titr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84907BEA0B1F6047AE374B8F086F3551" ma:contentTypeVersion="0" ma:contentTypeDescription="ایجاد سند جدید." ma:contentTypeScope="" ma:versionID="982cf80723534ab09cfa2f64c7fe4260">
  <xsd:schema xmlns:xsd="http://www.w3.org/2001/XMLSchema" xmlns:p="http://schemas.microsoft.com/office/2006/metadata/properties" targetNamespace="http://schemas.microsoft.com/office/2006/metadata/properties" ma:root="true" ma:fieldsID="8fb7de621ff258ac5c348782d9b1b5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9B1E5E4-6740-4C99-8A30-891DFA3D23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81FAC8-D2CF-4476-882C-4254803EE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7199638-8905-4483-AFFD-E9851C1530D9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4531</TotalTime>
  <Words>227</Words>
  <Application>Microsoft Office PowerPoint</Application>
  <PresentationFormat>On-screen Show (4:3)</PresentationFormat>
  <Paragraphs>47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تولید انرژی</vt:lpstr>
      <vt:lpstr>تولید انرژی کمپانی هفتم سوخت</vt:lpstr>
      <vt:lpstr>PowerPoint Presentation</vt:lpstr>
      <vt:lpstr>PowerPoint Presentation</vt:lpstr>
      <vt:lpstr>برنامه ریزی و آمادگی جهت بارگذاری هفتمین کمپانی سوخت در سال 2021</vt:lpstr>
      <vt:lpstr>برنامه ریزی و آمادگی جهت بارگذاری سومین کمپانی سوخت در سال 2021</vt:lpstr>
      <vt:lpstr>برنامه ریزی وآمادگی جهت بارگذاری سومین کمپانی سوخت در سال 2021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Last ststus of first unit</dc:subject>
  <dc:creator>E_Haghnegahdar</dc:creator>
  <cp:keywords>BNPP</cp:keywords>
  <cp:lastModifiedBy>Mahmoudi, Rasoul</cp:lastModifiedBy>
  <cp:revision>549</cp:revision>
  <cp:lastPrinted>2016-07-26T05:31:00Z</cp:lastPrinted>
  <dcterms:created xsi:type="dcterms:W3CDTF">2012-10-13T08:27:19Z</dcterms:created>
  <dcterms:modified xsi:type="dcterms:W3CDTF">2020-09-15T09:16:09Z</dcterms:modified>
</cp:coreProperties>
</file>