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56" r:id="rId3"/>
    <p:sldId id="261" r:id="rId4"/>
    <p:sldId id="257" r:id="rId5"/>
    <p:sldId id="259" r:id="rId6"/>
    <p:sldId id="262" r:id="rId7"/>
    <p:sldId id="258" r:id="rId8"/>
  </p:sldIdLst>
  <p:sldSz cx="9144000" cy="5143500" type="screen16x9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5" d="100"/>
          <a:sy n="115" d="100"/>
        </p:scale>
        <p:origin x="-18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D2D-5666-4CBE-94B5-52A21FA90909}" type="datetimeFigureOut">
              <a:rPr lang="fa-IR" smtClean="0"/>
              <a:t>09/02/1441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F02-4ACF-4D9E-8847-74B024784B4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86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D2D-5666-4CBE-94B5-52A21FA90909}" type="datetimeFigureOut">
              <a:rPr lang="fa-IR" smtClean="0"/>
              <a:t>09/02/1441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F02-4ACF-4D9E-8847-74B024784B4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521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D2D-5666-4CBE-94B5-52A21FA90909}" type="datetimeFigureOut">
              <a:rPr lang="fa-IR" smtClean="0"/>
              <a:t>09/02/1441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F02-4ACF-4D9E-8847-74B024784B4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559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D2D-5666-4CBE-94B5-52A21FA90909}" type="datetimeFigureOut">
              <a:rPr lang="fa-IR" smtClean="0"/>
              <a:t>09/02/1441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F02-4ACF-4D9E-8847-74B024784B4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340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D2D-5666-4CBE-94B5-52A21FA90909}" type="datetimeFigureOut">
              <a:rPr lang="fa-IR" smtClean="0"/>
              <a:t>09/02/1441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F02-4ACF-4D9E-8847-74B024784B4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235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D2D-5666-4CBE-94B5-52A21FA90909}" type="datetimeFigureOut">
              <a:rPr lang="fa-IR" smtClean="0"/>
              <a:t>09/02/1441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F02-4ACF-4D9E-8847-74B024784B4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14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D2D-5666-4CBE-94B5-52A21FA90909}" type="datetimeFigureOut">
              <a:rPr lang="fa-IR" smtClean="0"/>
              <a:t>09/02/1441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F02-4ACF-4D9E-8847-74B024784B4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170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D2D-5666-4CBE-94B5-52A21FA90909}" type="datetimeFigureOut">
              <a:rPr lang="fa-IR" smtClean="0"/>
              <a:t>09/02/1441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F02-4ACF-4D9E-8847-74B024784B4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186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D2D-5666-4CBE-94B5-52A21FA90909}" type="datetimeFigureOut">
              <a:rPr lang="fa-IR" smtClean="0"/>
              <a:t>09/02/1441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F02-4ACF-4D9E-8847-74B024784B4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382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D2D-5666-4CBE-94B5-52A21FA90909}" type="datetimeFigureOut">
              <a:rPr lang="fa-IR" smtClean="0"/>
              <a:t>09/02/1441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F02-4ACF-4D9E-8847-74B024784B4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344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AD2D-5666-4CBE-94B5-52A21FA90909}" type="datetimeFigureOut">
              <a:rPr lang="fa-IR" smtClean="0"/>
              <a:t>09/02/1441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5AF02-4ACF-4D9E-8847-74B024784B4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310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7AD2D-5666-4CBE-94B5-52A21FA90909}" type="datetimeFigureOut">
              <a:rPr lang="fa-IR" smtClean="0"/>
              <a:t>09/02/1441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5AF02-4ACF-4D9E-8847-74B024784B4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248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fld id="{AE0D118E-EA2A-46AB-AF7F-78F055DCAAD3}" type="slidenum">
              <a:rPr lang="en-US">
                <a:solidFill>
                  <a:srgbClr val="898989"/>
                </a:solidFill>
              </a:rPr>
              <a:pPr algn="ctr"/>
              <a:t>1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538"/>
            <a:ext cx="9180513" cy="512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117441"/>
            <a:ext cx="4529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32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+mn-lt"/>
                <a:cs typeface="B Titr" pitchFamily="2" charset="-78"/>
              </a:rPr>
              <a:t>واحد يكم نيروگاه اتمي </a:t>
            </a:r>
            <a:r>
              <a:rPr lang="fa-IR" sz="3200" b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CC"/>
                </a:solidFill>
                <a:latin typeface="+mn-lt"/>
                <a:cs typeface="B Titr" pitchFamily="2" charset="-78"/>
              </a:rPr>
              <a:t>بوشهر</a:t>
            </a:r>
            <a:endParaRPr lang="en-US" sz="2400" b="1" dirty="0">
              <a:solidFill>
                <a:srgbClr val="FFFFCC"/>
              </a:solidFill>
              <a:latin typeface="+mn-lt"/>
              <a:cs typeface="B Titr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90402" y="770359"/>
            <a:ext cx="7358062" cy="1191"/>
          </a:xfrm>
          <a:prstGeom prst="line">
            <a:avLst/>
          </a:prstGeom>
          <a:ln w="508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 descr="NPP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9" y="130969"/>
            <a:ext cx="1044575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7071" y="555526"/>
            <a:ext cx="8676456" cy="4266474"/>
          </a:xfrm>
          <a:prstGeom prst="rect">
            <a:avLst/>
          </a:prstGeom>
        </p:spPr>
        <p:txBody>
          <a:bodyPr vert="horz" lIns="77925" tIns="38963" rIns="77925" bIns="38963" rtlCol="1" anchor="ctr">
            <a:noAutofit/>
          </a:bodyPr>
          <a:lstStyle>
            <a:lvl1pPr algn="ctr" defTabSz="779252" rtl="1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200000"/>
              </a:lnSpc>
              <a:spcAft>
                <a:spcPts val="300"/>
              </a:spcAft>
            </a:pPr>
            <a:r>
              <a:rPr lang="fa-IR" altLang="fa-IR" sz="2400" b="1" dirty="0" smtClean="0">
                <a:latin typeface="Times New Roman" pitchFamily="18" charset="0"/>
                <a:cs typeface="B Titr" pitchFamily="2" charset="-78"/>
              </a:rPr>
              <a:t>تا </a:t>
            </a:r>
            <a:r>
              <a:rPr lang="fa-IR" altLang="fa-IR" sz="2400" b="1" dirty="0" smtClean="0">
                <a:latin typeface="Times New Roman" pitchFamily="18" charset="0"/>
                <a:cs typeface="B Titr" pitchFamily="2" charset="-78"/>
              </a:rPr>
              <a:t>انتهای شش </a:t>
            </a:r>
            <a:r>
              <a:rPr lang="fa-IR" altLang="fa-IR" sz="2400" b="1" dirty="0" smtClean="0">
                <a:latin typeface="Times New Roman" pitchFamily="18" charset="0"/>
                <a:cs typeface="B Titr" pitchFamily="2" charset="-78"/>
              </a:rPr>
              <a:t>ماهه اول سال 1398:</a:t>
            </a:r>
          </a:p>
          <a:p>
            <a:pPr marL="357188" indent="-357188" algn="justLow">
              <a:lnSpc>
                <a:spcPct val="150000"/>
              </a:lnSpc>
              <a:spcBef>
                <a:spcPts val="511"/>
              </a:spcBef>
              <a:spcAft>
                <a:spcPts val="300"/>
              </a:spcAft>
              <a:buClr>
                <a:srgbClr val="0070C0"/>
              </a:buClr>
              <a:buSzPct val="130000"/>
              <a:buFont typeface="Wingdings 2" pitchFamily="18" charset="2"/>
              <a:buChar char=""/>
            </a:pPr>
            <a:r>
              <a:rPr lang="fa-IR" altLang="fa-IR" sz="2000" b="1" dirty="0">
                <a:solidFill>
                  <a:schemeClr val="tx2"/>
                </a:solidFill>
                <a:latin typeface="Times New Roman" pitchFamily="18" charset="0"/>
                <a:cs typeface="B Titr" pitchFamily="2" charset="-78"/>
              </a:rPr>
              <a:t>در مجموع بیش از ۳۸۷۷۶ میلیون کیلووات ساعت برق تولید شده است.</a:t>
            </a:r>
          </a:p>
          <a:p>
            <a:pPr marL="357188" indent="-357188" algn="justLow">
              <a:lnSpc>
                <a:spcPct val="150000"/>
              </a:lnSpc>
              <a:spcBef>
                <a:spcPts val="511"/>
              </a:spcBef>
              <a:spcAft>
                <a:spcPts val="300"/>
              </a:spcAft>
              <a:buClr>
                <a:srgbClr val="0070C0"/>
              </a:buClr>
              <a:buSzPct val="130000"/>
              <a:buFont typeface="Wingdings 2" pitchFamily="18" charset="2"/>
              <a:buChar char=""/>
            </a:pPr>
            <a:r>
              <a:rPr lang="fa-IR" altLang="fa-IR" sz="2000" b="1" dirty="0">
                <a:solidFill>
                  <a:schemeClr val="tx2"/>
                </a:solidFill>
                <a:latin typeface="Times New Roman" pitchFamily="18" charset="0"/>
                <a:cs typeface="B Titr" pitchFamily="2" charset="-78"/>
              </a:rPr>
              <a:t>بیش از 35239 میلیون کیلووات ساعت برق تحویل شبکه سراسری شده است</a:t>
            </a:r>
            <a:r>
              <a:rPr lang="fa-IR" altLang="fa-IR" sz="2000" b="1" dirty="0" smtClean="0">
                <a:solidFill>
                  <a:schemeClr val="tx2"/>
                </a:solidFill>
                <a:latin typeface="Times New Roman" pitchFamily="18" charset="0"/>
                <a:cs typeface="B Titr" pitchFamily="2" charset="-78"/>
              </a:rPr>
              <a:t>.</a:t>
            </a:r>
          </a:p>
          <a:p>
            <a:pPr marL="357188" indent="-357188" algn="justLow">
              <a:lnSpc>
                <a:spcPct val="150000"/>
              </a:lnSpc>
              <a:spcBef>
                <a:spcPts val="511"/>
              </a:spcBef>
              <a:spcAft>
                <a:spcPts val="300"/>
              </a:spcAft>
              <a:buClr>
                <a:srgbClr val="0070C0"/>
              </a:buClr>
              <a:buSzPct val="130000"/>
              <a:buFont typeface="Wingdings 2" pitchFamily="18" charset="2"/>
              <a:buChar char=""/>
            </a:pPr>
            <a:r>
              <a:rPr lang="fa-IR" altLang="fa-IR" sz="2000" b="1" dirty="0" smtClean="0">
                <a:solidFill>
                  <a:schemeClr val="tx2"/>
                </a:solidFill>
                <a:latin typeface="Times New Roman" pitchFamily="18" charset="0"/>
                <a:cs typeface="B Titr" pitchFamily="2" charset="-78"/>
              </a:rPr>
              <a:t>در سال 1396 و 1397 به ترتیب 2/4 درصد و 2/19 درصد از برق کشور را </a:t>
            </a:r>
            <a:r>
              <a:rPr lang="fa-IR" altLang="fa-IR" sz="2000" b="1" dirty="0">
                <a:solidFill>
                  <a:schemeClr val="tx2"/>
                </a:solidFill>
                <a:latin typeface="Times New Roman" pitchFamily="18" charset="0"/>
                <a:cs typeface="B Titr" pitchFamily="2" charset="-78"/>
              </a:rPr>
              <a:t>تولید </a:t>
            </a:r>
            <a:r>
              <a:rPr lang="fa-IR" altLang="fa-IR" sz="2000" b="1" dirty="0" smtClean="0">
                <a:solidFill>
                  <a:schemeClr val="tx2"/>
                </a:solidFill>
                <a:latin typeface="Times New Roman" pitchFamily="18" charset="0"/>
                <a:cs typeface="B Titr" pitchFamily="2" charset="-78"/>
              </a:rPr>
              <a:t>کرده است.</a:t>
            </a:r>
          </a:p>
          <a:p>
            <a:pPr marL="357188" indent="-357188" algn="justLow">
              <a:lnSpc>
                <a:spcPct val="150000"/>
              </a:lnSpc>
              <a:spcBef>
                <a:spcPts val="511"/>
              </a:spcBef>
              <a:spcAft>
                <a:spcPts val="300"/>
              </a:spcAft>
              <a:buClr>
                <a:srgbClr val="0070C0"/>
              </a:buClr>
              <a:buSzPct val="130000"/>
              <a:buFont typeface="Wingdings 2" pitchFamily="18" charset="2"/>
              <a:buChar char=""/>
            </a:pPr>
            <a:r>
              <a:rPr lang="fa-IR" sz="2000" b="1" dirty="0" smtClean="0">
                <a:solidFill>
                  <a:schemeClr val="tx2"/>
                </a:solidFill>
                <a:latin typeface="Times New Roman" pitchFamily="18" charset="0"/>
                <a:cs typeface="B Titr" pitchFamily="2" charset="-78"/>
              </a:rPr>
              <a:t>سالانه </a:t>
            </a:r>
            <a:r>
              <a:rPr lang="fa-IR" sz="2000" b="1" dirty="0">
                <a:solidFill>
                  <a:schemeClr val="tx2"/>
                </a:solidFill>
                <a:latin typeface="Times New Roman" pitchFamily="18" charset="0"/>
                <a:cs typeface="B Titr" pitchFamily="2" charset="-78"/>
              </a:rPr>
              <a:t>در مصرف 11 میلیون بشکه معادل  نفت خام </a:t>
            </a:r>
            <a:r>
              <a:rPr lang="fa-IR" sz="2000" b="1" dirty="0" smtClean="0">
                <a:solidFill>
                  <a:schemeClr val="tx2"/>
                </a:solidFill>
                <a:latin typeface="Times New Roman" pitchFamily="18" charset="0"/>
                <a:cs typeface="B Titr" pitchFamily="2" charset="-78"/>
              </a:rPr>
              <a:t>صرفه‌جوئی شده است (در </a:t>
            </a:r>
            <a:r>
              <a:rPr lang="fa-IR" sz="2000" b="1" dirty="0">
                <a:solidFill>
                  <a:schemeClr val="tx2"/>
                </a:solidFill>
                <a:latin typeface="Times New Roman" pitchFamily="18" charset="0"/>
                <a:cs typeface="B Titr" pitchFamily="2" charset="-78"/>
              </a:rPr>
              <a:t>مجموع از ابتدا بیش از 61 میلیون بشکه)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B Titr" pitchFamily="2" charset="-78"/>
            </a:endParaRPr>
          </a:p>
          <a:p>
            <a:pPr marL="357188" indent="-357188" algn="justLow">
              <a:lnSpc>
                <a:spcPct val="150000"/>
              </a:lnSpc>
              <a:spcBef>
                <a:spcPts val="511"/>
              </a:spcBef>
              <a:spcAft>
                <a:spcPts val="300"/>
              </a:spcAft>
              <a:buClr>
                <a:srgbClr val="0070C0"/>
              </a:buClr>
              <a:buSzPct val="130000"/>
              <a:buFont typeface="Wingdings 2" pitchFamily="18" charset="2"/>
              <a:buChar char=""/>
            </a:pPr>
            <a:r>
              <a:rPr lang="fa-IR" sz="2000" b="1" dirty="0">
                <a:solidFill>
                  <a:srgbClr val="00B050"/>
                </a:solidFill>
                <a:latin typeface="Times New Roman" pitchFamily="18" charset="0"/>
                <a:cs typeface="B Titr" pitchFamily="2" charset="-78"/>
              </a:rPr>
              <a:t>عدم انتشار آلاینده‌های زیست‌محیطی، سالیانه حدود 6میلیون تن انواع آلاینده (از ابتدا تاکنون بیش از 30 میلیون تن</a:t>
            </a:r>
            <a:r>
              <a:rPr lang="fa-IR" sz="2000" b="1" dirty="0" smtClean="0">
                <a:solidFill>
                  <a:srgbClr val="00B050"/>
                </a:solidFill>
                <a:latin typeface="Times New Roman" pitchFamily="18" charset="0"/>
                <a:cs typeface="B Titr" pitchFamily="2" charset="-78"/>
              </a:rPr>
              <a:t>)</a:t>
            </a:r>
            <a:endParaRPr lang="fa-IR" altLang="fa-IR" sz="2000" b="1" dirty="0" smtClean="0">
              <a:solidFill>
                <a:srgbClr val="00B050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8699" y="39617"/>
            <a:ext cx="6553200" cy="317004"/>
          </a:xfrm>
          <a:prstGeom prst="rect">
            <a:avLst/>
          </a:prstGeom>
        </p:spPr>
        <p:txBody>
          <a:bodyPr vert="horz" lIns="77925" tIns="38963" rIns="77925" bIns="38963" rtlCol="1" anchor="ctr">
            <a:noAutofit/>
          </a:bodyPr>
          <a:lstStyle>
            <a:lvl1pPr algn="ctr" defTabSz="779252" rtl="1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 smtClean="0">
                <a:cs typeface="B Titr" pitchFamily="2" charset="-78"/>
              </a:rPr>
              <a:t>عملکرد واحد یکم نیروگاه اتمی بوشهر</a:t>
            </a:r>
            <a:endParaRPr lang="fa-IR" sz="2400" dirty="0">
              <a:cs typeface="B Titr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03648" y="482625"/>
            <a:ext cx="7358114" cy="893"/>
          </a:xfrm>
          <a:prstGeom prst="line">
            <a:avLst/>
          </a:prstGeom>
          <a:ln w="508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PP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2" y="97866"/>
            <a:ext cx="1043608" cy="3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BBB5E19-F10A-4C2F-BF6F-11C513378A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NPP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4" y="90055"/>
            <a:ext cx="1216568" cy="4286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534366" y="698351"/>
            <a:ext cx="7358114" cy="1191"/>
          </a:xfrm>
          <a:prstGeom prst="line">
            <a:avLst/>
          </a:prstGeom>
          <a:ln w="508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63688" y="90055"/>
            <a:ext cx="72008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fa-IR" sz="28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B Titr" pitchFamily="2" charset="-78"/>
              </a:rPr>
              <a:t>طراحی و احداث واحدهای 2 و</a:t>
            </a:r>
            <a:r>
              <a:rPr lang="en-US" sz="28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B Titr" pitchFamily="2" charset="-78"/>
              </a:rPr>
              <a:t> </a:t>
            </a:r>
            <a:r>
              <a:rPr lang="fa-IR" sz="28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CC"/>
                </a:solidFill>
                <a:cs typeface="B Titr" pitchFamily="2" charset="-78"/>
              </a:rPr>
              <a:t>3 نیروگاه اتمی بوشهر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75606"/>
            <a:ext cx="914399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2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380344" y="627534"/>
            <a:ext cx="8601972" cy="432048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 algn="justLow" defTabSz="779252">
              <a:spcBef>
                <a:spcPts val="511"/>
              </a:spcBef>
              <a:spcAft>
                <a:spcPts val="1200"/>
              </a:spcAft>
              <a:buClr>
                <a:srgbClr val="0070C0"/>
              </a:buClr>
              <a:buSzPct val="130000"/>
              <a:buFont typeface="Wingdings 2" pitchFamily="18" charset="2"/>
              <a:buChar char=""/>
            </a:pPr>
            <a:r>
              <a:rPr lang="fa-IR" altLang="fa-IR" sz="19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B Titr" pitchFamily="2" charset="-78"/>
              </a:rPr>
              <a:t>شروع قرارداد در دی ماه </a:t>
            </a:r>
            <a:r>
              <a:rPr lang="fa-IR" altLang="fa-IR" sz="19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B Titr" pitchFamily="2" charset="-78"/>
              </a:rPr>
              <a:t>1395 و انجام فعالیت‌های برنامه‌ریزی شده</a:t>
            </a:r>
            <a:endParaRPr lang="fa-IR" sz="1900" b="1" dirty="0">
              <a:solidFill>
                <a:schemeClr val="tx2"/>
              </a:solidFill>
              <a:latin typeface="Times New Roman" pitchFamily="18" charset="0"/>
              <a:ea typeface="+mj-ea"/>
              <a:cs typeface="B Titr" pitchFamily="2" charset="-78"/>
            </a:endParaRPr>
          </a:p>
          <a:p>
            <a:pPr marL="357188" indent="-357188" algn="justLow" defTabSz="779252">
              <a:spcBef>
                <a:spcPts val="511"/>
              </a:spcBef>
              <a:spcAft>
                <a:spcPts val="1200"/>
              </a:spcAft>
              <a:buClr>
                <a:srgbClr val="0070C0"/>
              </a:buClr>
              <a:buSzPct val="130000"/>
              <a:buFont typeface="Wingdings 2" pitchFamily="18" charset="2"/>
              <a:buChar char=""/>
            </a:pPr>
            <a:r>
              <a:rPr lang="fa-IR" sz="19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B Titr" pitchFamily="2" charset="-78"/>
              </a:rPr>
              <a:t>عملیات </a:t>
            </a:r>
            <a:r>
              <a:rPr lang="fa-IR" sz="19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B Titr" pitchFamily="2" charset="-78"/>
              </a:rPr>
              <a:t>به‌سازی و تحکیم بستر خاک واحد 2 انجام شده </a:t>
            </a:r>
            <a:r>
              <a:rPr lang="fa-IR" sz="19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B Titr" pitchFamily="2" charset="-78"/>
              </a:rPr>
              <a:t>است.</a:t>
            </a:r>
            <a:endParaRPr lang="fa-IR" sz="1900" b="1" dirty="0">
              <a:solidFill>
                <a:schemeClr val="tx2"/>
              </a:solidFill>
              <a:latin typeface="Times New Roman" pitchFamily="18" charset="0"/>
              <a:ea typeface="+mj-ea"/>
              <a:cs typeface="B Titr" pitchFamily="2" charset="-78"/>
            </a:endParaRPr>
          </a:p>
          <a:p>
            <a:pPr marL="357188" indent="-357188" algn="justLow" defTabSz="779252">
              <a:spcBef>
                <a:spcPts val="511"/>
              </a:spcBef>
              <a:spcAft>
                <a:spcPts val="1200"/>
              </a:spcAft>
              <a:buClr>
                <a:srgbClr val="0070C0"/>
              </a:buClr>
              <a:buSzPct val="130000"/>
              <a:buFont typeface="Wingdings 2" pitchFamily="18" charset="2"/>
              <a:buChar char=""/>
            </a:pPr>
            <a:r>
              <a:rPr lang="fa-IR" sz="19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B Titr" pitchFamily="2" charset="-78"/>
              </a:rPr>
              <a:t>بتن‌ریزی اولیه واحد شماره 2 شروع شده است.</a:t>
            </a:r>
          </a:p>
          <a:p>
            <a:pPr marL="357188" indent="-357188" algn="justLow" defTabSz="779252">
              <a:spcBef>
                <a:spcPts val="511"/>
              </a:spcBef>
              <a:spcAft>
                <a:spcPts val="1200"/>
              </a:spcAft>
              <a:buClr>
                <a:srgbClr val="0070C0"/>
              </a:buClr>
              <a:buSzPct val="130000"/>
              <a:buFont typeface="Wingdings 2" pitchFamily="18" charset="2"/>
              <a:buChar char=""/>
            </a:pPr>
            <a:r>
              <a:rPr lang="fa-IR" sz="19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B Titr" pitchFamily="2" charset="-78"/>
              </a:rPr>
              <a:t>انعقاد حدود 200 میلیون یورو قرارداد توسط پیمانکار </a:t>
            </a:r>
            <a:r>
              <a:rPr lang="fa-IR" sz="19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B Titr" pitchFamily="2" charset="-78"/>
              </a:rPr>
              <a:t>خارجی با </a:t>
            </a:r>
            <a:r>
              <a:rPr lang="fa-IR" sz="19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B Titr" pitchFamily="2" charset="-78"/>
              </a:rPr>
              <a:t>شرکتهای ایرانی</a:t>
            </a:r>
          </a:p>
          <a:p>
            <a:pPr marL="357188" indent="-357188" algn="justLow" defTabSz="779252">
              <a:spcBef>
                <a:spcPts val="511"/>
              </a:spcBef>
              <a:spcAft>
                <a:spcPts val="1200"/>
              </a:spcAft>
              <a:buClr>
                <a:srgbClr val="0070C0"/>
              </a:buClr>
              <a:buSzPct val="130000"/>
              <a:buFont typeface="Wingdings 2" pitchFamily="18" charset="2"/>
              <a:buChar char=""/>
            </a:pPr>
            <a:r>
              <a:rPr lang="fa-IR" sz="19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B Titr" pitchFamily="2" charset="-78"/>
              </a:rPr>
              <a:t>انجام تمامی عملیات ساختمانی و ابنیه توسط پیمانکاران ایرانی</a:t>
            </a:r>
          </a:p>
          <a:p>
            <a:pPr marL="357188" indent="-357188" algn="justLow" defTabSz="779252">
              <a:spcBef>
                <a:spcPts val="511"/>
              </a:spcBef>
              <a:spcAft>
                <a:spcPts val="1200"/>
              </a:spcAft>
              <a:buClr>
                <a:srgbClr val="0070C0"/>
              </a:buClr>
              <a:buSzPct val="130000"/>
              <a:buFont typeface="Wingdings 2" pitchFamily="18" charset="2"/>
              <a:buChar char=""/>
            </a:pPr>
            <a:r>
              <a:rPr lang="fa-IR" sz="19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B Titr" pitchFamily="2" charset="-78"/>
              </a:rPr>
              <a:t>حدود 300 هزار تن سیمان تولید داخل سفارش و خرید شده و پیش‌بینی استفاده </a:t>
            </a:r>
            <a:br>
              <a:rPr lang="fa-IR" sz="19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B Titr" pitchFamily="2" charset="-78"/>
              </a:rPr>
            </a:br>
            <a:r>
              <a:rPr lang="fa-IR" sz="19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B Titr" pitchFamily="2" charset="-78"/>
              </a:rPr>
              <a:t>از 500 هزار تن در آینده</a:t>
            </a:r>
          </a:p>
          <a:p>
            <a:pPr marL="357188" indent="-357188" algn="justLow" defTabSz="779252">
              <a:spcBef>
                <a:spcPts val="511"/>
              </a:spcBef>
              <a:spcAft>
                <a:spcPts val="1200"/>
              </a:spcAft>
              <a:buClr>
                <a:srgbClr val="0070C0"/>
              </a:buClr>
              <a:buSzPct val="130000"/>
              <a:buFont typeface="Wingdings 2" pitchFamily="18" charset="2"/>
              <a:buChar char=""/>
            </a:pPr>
            <a:r>
              <a:rPr lang="fa-IR" sz="19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B Titr" pitchFamily="2" charset="-78"/>
              </a:rPr>
              <a:t>پیش‌بینی ایجاد اشتغال برای نیروهای انسانی داخلی در منطقه (حدود 13000 نفر)</a:t>
            </a:r>
          </a:p>
          <a:p>
            <a:pPr marL="357188" indent="-357188" algn="justLow" defTabSz="779252">
              <a:spcBef>
                <a:spcPts val="511"/>
              </a:spcBef>
              <a:spcAft>
                <a:spcPts val="1200"/>
              </a:spcAft>
              <a:buClr>
                <a:srgbClr val="0070C0"/>
              </a:buClr>
              <a:buSzPct val="130000"/>
              <a:buFont typeface="Wingdings 2" pitchFamily="18" charset="2"/>
              <a:buChar char=""/>
            </a:pPr>
            <a:r>
              <a:rPr lang="fa-IR" sz="19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B Titr" pitchFamily="2" charset="-78"/>
              </a:rPr>
              <a:t>حداکثر تلاش برای تأمین نیازهای پروژه از داخل کشور</a:t>
            </a: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971600" y="0"/>
            <a:ext cx="792088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Franklin Gothic Heavy" pitchFamily="34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Franklin Gothic Heavy" pitchFamily="34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Franklin Gothic Heavy" pitchFamily="34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Franklin Gothic Heavy" pitchFamily="34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Franklin Gothic Heavy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Franklin Gothic Heavy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Franklin Gothic Heavy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Franklin Gothic Heavy" pitchFamily="34" charset="0"/>
              </a:defRPr>
            </a:lvl9pPr>
          </a:lstStyle>
          <a:p>
            <a:pPr marL="0" lvl="2" algn="r"/>
            <a:r>
              <a:rPr lang="fa-IR" sz="2200" b="1" dirty="0" smtClean="0">
                <a:solidFill>
                  <a:srgbClr val="000000"/>
                </a:solidFill>
                <a:ea typeface="Times New Roman"/>
                <a:cs typeface="B Titr"/>
              </a:rPr>
              <a:t>رخ‌دادهای مهم مربوط به اجرای قرارداد واحدهای 2 و 3 نیروگاه اتمی بوشهر</a:t>
            </a:r>
            <a:endParaRPr lang="fa-IR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403648" y="482625"/>
            <a:ext cx="7358114" cy="893"/>
          </a:xfrm>
          <a:prstGeom prst="line">
            <a:avLst/>
          </a:prstGeom>
          <a:ln w="508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NPP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2" y="97866"/>
            <a:ext cx="1043608" cy="3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58"/>
            <a:ext cx="9119806" cy="38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03648" y="483518"/>
            <a:ext cx="7358114" cy="893"/>
          </a:xfrm>
          <a:prstGeom prst="line">
            <a:avLst/>
          </a:prstGeom>
          <a:ln w="508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NPP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032" y="97866"/>
            <a:ext cx="1043608" cy="3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403648" y="483518"/>
            <a:ext cx="7358114" cy="893"/>
          </a:xfrm>
          <a:prstGeom prst="line">
            <a:avLst/>
          </a:prstGeom>
          <a:ln w="508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NPP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2" y="97866"/>
            <a:ext cx="1043608" cy="367690"/>
          </a:xfrm>
          <a:prstGeom prst="rect">
            <a:avLst/>
          </a:prstGeom>
        </p:spPr>
      </p:pic>
      <p:pic>
        <p:nvPicPr>
          <p:cNvPr id="2050" name="Picture 2" descr="D:\HDD2\hamkaran\salimpour\عکس‌های واحدهای جدید-13980708\آرماتوربندی فونداسیون ساختمان راکتو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04" y="589644"/>
            <a:ext cx="7905129" cy="449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 bwMode="auto">
          <a:xfrm>
            <a:off x="827584" y="4629150"/>
            <a:ext cx="792088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Franklin Gothic Heavy" pitchFamily="34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Franklin Gothic Heavy" pitchFamily="34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Franklin Gothic Heavy" pitchFamily="34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Franklin Gothic Heavy" pitchFamily="34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Franklin Gothic Heavy" pitchFamily="34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Franklin Gothic Heavy" pitchFamily="34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Franklin Gothic Heavy" pitchFamily="34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Franklin Gothic Heavy" pitchFamily="34" charset="0"/>
              </a:defRPr>
            </a:lvl9pPr>
          </a:lstStyle>
          <a:p>
            <a:pPr marL="0" lvl="2"/>
            <a:r>
              <a:rPr lang="fa-IR" sz="2200" b="1" dirty="0" smtClean="0">
                <a:solidFill>
                  <a:srgbClr val="000000"/>
                </a:solidFill>
                <a:ea typeface="Times New Roman"/>
                <a:cs typeface="B Titr"/>
              </a:rPr>
              <a:t>فونداسیون واحد شماره 2</a:t>
            </a:r>
            <a:endParaRPr lang="fa-IR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7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HDD2\hamkaran\salimpour\عکس‌های واحدهای جدید-13980708\13980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1" y="735546"/>
            <a:ext cx="9027210" cy="40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03648" y="411511"/>
            <a:ext cx="7358114" cy="893"/>
          </a:xfrm>
          <a:prstGeom prst="line">
            <a:avLst/>
          </a:prstGeom>
          <a:ln w="508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NPP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032" y="97866"/>
            <a:ext cx="1043608" cy="3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205</Words>
  <Application>Microsoft Office PowerPoint</Application>
  <PresentationFormat>On-screen Show (16:9)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Fatourehchian , Saeed</dc:creator>
  <cp:lastModifiedBy>Fatourehchian , Saeed</cp:lastModifiedBy>
  <cp:revision>18</cp:revision>
  <dcterms:created xsi:type="dcterms:W3CDTF">2019-10-08T11:06:52Z</dcterms:created>
  <dcterms:modified xsi:type="dcterms:W3CDTF">2019-10-08T12:54:04Z</dcterms:modified>
</cp:coreProperties>
</file>