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310" r:id="rId6"/>
    <p:sldId id="362" r:id="rId7"/>
    <p:sldId id="287" r:id="rId8"/>
    <p:sldId id="394" r:id="rId9"/>
    <p:sldId id="395" r:id="rId10"/>
    <p:sldId id="288" r:id="rId11"/>
    <p:sldId id="400" r:id="rId12"/>
    <p:sldId id="293" r:id="rId13"/>
    <p:sldId id="324" r:id="rId14"/>
    <p:sldId id="399" r:id="rId15"/>
    <p:sldId id="344" r:id="rId16"/>
    <p:sldId id="299" r:id="rId17"/>
    <p:sldId id="396" r:id="rId18"/>
    <p:sldId id="397" r:id="rId19"/>
    <p:sldId id="373" r:id="rId20"/>
    <p:sldId id="301" r:id="rId21"/>
    <p:sldId id="398" r:id="rId22"/>
    <p:sldId id="302" r:id="rId23"/>
    <p:sldId id="303" r:id="rId24"/>
    <p:sldId id="309" r:id="rId2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3" autoAdjust="0"/>
    <p:restoredTop sz="99634" autoAdjust="0"/>
  </p:normalViewPr>
  <p:slideViewPr>
    <p:cSldViewPr>
      <p:cViewPr varScale="1">
        <p:scale>
          <a:sx n="109" d="100"/>
          <a:sy n="109" d="100"/>
        </p:scale>
        <p:origin x="-234" y="-90"/>
      </p:cViewPr>
      <p:guideLst>
        <p:guide orient="horz" pos="2160"/>
        <p:guide pos="2880"/>
      </p:guideLst>
    </p:cSldViewPr>
  </p:slideViewPr>
  <p:outlineViewPr>
    <p:cViewPr>
      <p:scale>
        <a:sx n="33" d="100"/>
        <a:sy n="33" d="100"/>
      </p:scale>
      <p:origin x="0" y="-6477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76739B5-04A0-4F3A-A454-35A1049E94FD}" type="datetimeFigureOut">
              <a:rPr lang="en-US" smtClean="0"/>
              <a:t>9/5/2022</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8DFE7FB-7F91-4323-B0CF-B829EB6F0F19}" type="slidenum">
              <a:rPr lang="en-US" smtClean="0"/>
              <a:t>‹#›</a:t>
            </a:fld>
            <a:endParaRPr lang="en-US" dirty="0"/>
          </a:p>
        </p:txBody>
      </p:sp>
    </p:spTree>
    <p:extLst>
      <p:ext uri="{BB962C8B-B14F-4D97-AF65-F5344CB8AC3E}">
        <p14:creationId xmlns:p14="http://schemas.microsoft.com/office/powerpoint/2010/main" val="403553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88DFE7FB-7F91-4323-B0CF-B829EB6F0F19}" type="slidenum">
              <a:rPr lang="en-US" smtClean="0"/>
              <a:t>1</a:t>
            </a:fld>
            <a:endParaRPr lang="en-US" dirty="0"/>
          </a:p>
        </p:txBody>
      </p:sp>
    </p:spTree>
    <p:extLst>
      <p:ext uri="{BB962C8B-B14F-4D97-AF65-F5344CB8AC3E}">
        <p14:creationId xmlns:p14="http://schemas.microsoft.com/office/powerpoint/2010/main" val="287541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16</a:t>
            </a:fld>
            <a:endParaRPr lang="en-US" dirty="0"/>
          </a:p>
        </p:txBody>
      </p:sp>
    </p:spTree>
    <p:extLst>
      <p:ext uri="{BB962C8B-B14F-4D97-AF65-F5344CB8AC3E}">
        <p14:creationId xmlns:p14="http://schemas.microsoft.com/office/powerpoint/2010/main" val="326375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17</a:t>
            </a:fld>
            <a:endParaRPr lang="en-US" dirty="0"/>
          </a:p>
        </p:txBody>
      </p:sp>
    </p:spTree>
    <p:extLst>
      <p:ext uri="{BB962C8B-B14F-4D97-AF65-F5344CB8AC3E}">
        <p14:creationId xmlns:p14="http://schemas.microsoft.com/office/powerpoint/2010/main" val="338257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19</a:t>
            </a:fld>
            <a:endParaRPr lang="en-US" dirty="0"/>
          </a:p>
        </p:txBody>
      </p:sp>
    </p:spTree>
    <p:extLst>
      <p:ext uri="{BB962C8B-B14F-4D97-AF65-F5344CB8AC3E}">
        <p14:creationId xmlns:p14="http://schemas.microsoft.com/office/powerpoint/2010/main" val="3120901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20</a:t>
            </a:fld>
            <a:endParaRPr lang="en-US" dirty="0"/>
          </a:p>
        </p:txBody>
      </p:sp>
    </p:spTree>
    <p:extLst>
      <p:ext uri="{BB962C8B-B14F-4D97-AF65-F5344CB8AC3E}">
        <p14:creationId xmlns:p14="http://schemas.microsoft.com/office/powerpoint/2010/main" val="293282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FE7FB-7F91-4323-B0CF-B829EB6F0F19}" type="slidenum">
              <a:rPr lang="en-US" smtClean="0"/>
              <a:t>21</a:t>
            </a:fld>
            <a:endParaRPr lang="en-US" dirty="0"/>
          </a:p>
        </p:txBody>
      </p:sp>
    </p:spTree>
    <p:extLst>
      <p:ext uri="{BB962C8B-B14F-4D97-AF65-F5344CB8AC3E}">
        <p14:creationId xmlns:p14="http://schemas.microsoft.com/office/powerpoint/2010/main" val="285337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a:t>
            </a:fld>
            <a:endParaRPr lang="en-US" dirty="0"/>
          </a:p>
        </p:txBody>
      </p:sp>
    </p:spTree>
    <p:extLst>
      <p:ext uri="{BB962C8B-B14F-4D97-AF65-F5344CB8AC3E}">
        <p14:creationId xmlns:p14="http://schemas.microsoft.com/office/powerpoint/2010/main" val="252324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3</a:t>
            </a:fld>
            <a:endParaRPr lang="en-US" dirty="0"/>
          </a:p>
        </p:txBody>
      </p:sp>
    </p:spTree>
    <p:extLst>
      <p:ext uri="{BB962C8B-B14F-4D97-AF65-F5344CB8AC3E}">
        <p14:creationId xmlns:p14="http://schemas.microsoft.com/office/powerpoint/2010/main" val="17410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4</a:t>
            </a:fld>
            <a:endParaRPr lang="en-US" dirty="0"/>
          </a:p>
        </p:txBody>
      </p:sp>
    </p:spTree>
    <p:extLst>
      <p:ext uri="{BB962C8B-B14F-4D97-AF65-F5344CB8AC3E}">
        <p14:creationId xmlns:p14="http://schemas.microsoft.com/office/powerpoint/2010/main" val="203850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7</a:t>
            </a:fld>
            <a:endParaRPr lang="en-US" dirty="0"/>
          </a:p>
        </p:txBody>
      </p:sp>
    </p:spTree>
    <p:extLst>
      <p:ext uri="{BB962C8B-B14F-4D97-AF65-F5344CB8AC3E}">
        <p14:creationId xmlns:p14="http://schemas.microsoft.com/office/powerpoint/2010/main" val="249610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baseline="0"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9</a:t>
            </a:fld>
            <a:endParaRPr lang="en-US" dirty="0"/>
          </a:p>
        </p:txBody>
      </p:sp>
    </p:spTree>
    <p:extLst>
      <p:ext uri="{BB962C8B-B14F-4D97-AF65-F5344CB8AC3E}">
        <p14:creationId xmlns:p14="http://schemas.microsoft.com/office/powerpoint/2010/main" val="251267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10</a:t>
            </a:fld>
            <a:endParaRPr lang="en-US" dirty="0"/>
          </a:p>
        </p:txBody>
      </p:sp>
    </p:spTree>
    <p:extLst>
      <p:ext uri="{BB962C8B-B14F-4D97-AF65-F5344CB8AC3E}">
        <p14:creationId xmlns:p14="http://schemas.microsoft.com/office/powerpoint/2010/main" val="109172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endParaRPr lang="fa-IR" baseline="0" noProof="0"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12</a:t>
            </a:fld>
            <a:endParaRPr lang="en-US" dirty="0"/>
          </a:p>
        </p:txBody>
      </p:sp>
    </p:spTree>
    <p:extLst>
      <p:ext uri="{BB962C8B-B14F-4D97-AF65-F5344CB8AC3E}">
        <p14:creationId xmlns:p14="http://schemas.microsoft.com/office/powerpoint/2010/main" val="213760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13</a:t>
            </a:fld>
            <a:endParaRPr lang="en-US" dirty="0"/>
          </a:p>
        </p:txBody>
      </p:sp>
    </p:spTree>
    <p:extLst>
      <p:ext uri="{BB962C8B-B14F-4D97-AF65-F5344CB8AC3E}">
        <p14:creationId xmlns:p14="http://schemas.microsoft.com/office/powerpoint/2010/main" val="660675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390BD9-55C1-4AD9-9C8E-43C9BB63F777}" type="datetime1">
              <a:rPr lang="en-US" smtClean="0"/>
              <a:t>9/5/2022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43E74-2549-496B-ABBF-D53828724B6F}" type="datetime1">
              <a:rPr lang="en-US" smtClean="0"/>
              <a:t>9/5/2022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B372B2-B0DF-41F0-9EA6-392CDE286858}" type="datetime1">
              <a:rPr lang="en-US" smtClean="0"/>
              <a:t>9/5/2022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60FC6-4DF4-4FF2-8286-0E0D9DD01AB4}" type="datetime1">
              <a:rPr lang="en-US" smtClean="0"/>
              <a:t>9/5/2022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FA5780-7561-45FD-A16D-B68DB814D3BC}" type="datetime1">
              <a:rPr lang="en-US" smtClean="0"/>
              <a:t>9/5/2022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7D8E5F-AB00-4552-BA88-DAD08CF07437}" type="datetime1">
              <a:rPr lang="en-US" smtClean="0"/>
              <a:t>9/5/2022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E95508-C20C-481E-B6EF-2767F8E5D398}" type="datetime1">
              <a:rPr lang="en-US" smtClean="0"/>
              <a:t>9/5/2022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04114C-CDA8-4E99-8BC7-52C3A9AC8104}" type="datetime1">
              <a:rPr lang="en-US" smtClean="0"/>
              <a:t>9/5/2022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1057C-73C4-4ECB-8532-C20D5AA0D110}" type="datetime1">
              <a:rPr lang="en-US" smtClean="0"/>
              <a:t>9/5/2022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6AC0A-A426-4B98-91B3-D985175C1DB6}" type="datetime1">
              <a:rPr lang="en-US" smtClean="0"/>
              <a:t>9/5/2022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7377F-5430-47E1-8DBB-6641FD28ABA1}" type="datetime1">
              <a:rPr lang="en-US" smtClean="0"/>
              <a:t>9/5/2022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1BEDC-F869-4086-8BCC-4CB6D0042404}" type="datetime1">
              <a:rPr lang="en-US" smtClean="0"/>
              <a:t>9/5/2022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F907-D7C6-42BF-8476-CE673E1706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000.jpg"/>
          <p:cNvPicPr>
            <a:picLocks noChangeAspect="1"/>
          </p:cNvPicPr>
          <p:nvPr/>
        </p:nvPicPr>
        <p:blipFill>
          <a:blip r:embed="rId3" cstate="print"/>
          <a:stretch>
            <a:fillRect/>
          </a:stretch>
        </p:blipFill>
        <p:spPr>
          <a:xfrm>
            <a:off x="0" y="1801840"/>
            <a:ext cx="9144000" cy="2779288"/>
          </a:xfrm>
          <a:prstGeom prst="rect">
            <a:avLst/>
          </a:prstGeom>
        </p:spPr>
      </p:pic>
      <p:pic>
        <p:nvPicPr>
          <p:cNvPr id="6" name="Picture 5" descr="BNPP_LOGO2.jpg"/>
          <p:cNvPicPr>
            <a:picLocks noChangeAspect="1"/>
          </p:cNvPicPr>
          <p:nvPr/>
        </p:nvPicPr>
        <p:blipFill>
          <a:blip r:embed="rId4" cstate="print"/>
          <a:stretch>
            <a:fillRect/>
          </a:stretch>
        </p:blipFill>
        <p:spPr>
          <a:xfrm>
            <a:off x="7812360" y="130487"/>
            <a:ext cx="1162440" cy="4383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135" y="554336"/>
            <a:ext cx="640027" cy="201152"/>
          </a:xfrm>
          <a:prstGeom prst="rect">
            <a:avLst/>
          </a:prstGeom>
          <a:ln>
            <a:noFill/>
          </a:ln>
          <a:effectLst/>
        </p:spPr>
      </p:pic>
      <p:sp>
        <p:nvSpPr>
          <p:cNvPr id="12" name="Rectangle 1"/>
          <p:cNvSpPr>
            <a:spLocks noChangeArrowheads="1"/>
          </p:cNvSpPr>
          <p:nvPr/>
        </p:nvSpPr>
        <p:spPr bwMode="auto">
          <a:xfrm>
            <a:off x="138352" y="1700808"/>
            <a:ext cx="8867296" cy="4031873"/>
          </a:xfrm>
          <a:prstGeom prst="rect">
            <a:avLst/>
          </a:prstGeom>
          <a:noFill/>
          <a:ln w="9525">
            <a:noFill/>
            <a:miter lim="800000"/>
            <a:headEnd/>
            <a:tailEnd/>
          </a:ln>
        </p:spPr>
        <p:txBody>
          <a:bodyPr wrap="square">
            <a:spAutoFit/>
          </a:bodyPr>
          <a:lstStyle/>
          <a:p>
            <a:pPr algn="ctr" fontAlgn="auto">
              <a:spcBef>
                <a:spcPts val="0"/>
              </a:spcBef>
              <a:spcAft>
                <a:spcPts val="0"/>
              </a:spcAft>
              <a:defRPr/>
            </a:pPr>
            <a:endParaRPr lang="en-US" sz="2800" b="1" dirty="0">
              <a:cs typeface="Times New Roman" pitchFamily="18" charset="0"/>
            </a:endParaRPr>
          </a:p>
          <a:p>
            <a:pPr algn="ctr" fontAlgn="auto">
              <a:spcBef>
                <a:spcPts val="0"/>
              </a:spcBef>
              <a:spcAft>
                <a:spcPts val="0"/>
              </a:spcAft>
              <a:defRPr/>
            </a:pPr>
            <a:r>
              <a:rPr lang="en-US" sz="4400" b="1" dirty="0" smtClean="0">
                <a:cs typeface="Times New Roman" pitchFamily="18" charset="0"/>
              </a:rPr>
              <a:t>Bushehr </a:t>
            </a:r>
            <a:r>
              <a:rPr lang="en-US" sz="4400" b="1" dirty="0">
                <a:cs typeface="Times New Roman" pitchFamily="18" charset="0"/>
              </a:rPr>
              <a:t>Nuclear Power Plant</a:t>
            </a:r>
          </a:p>
          <a:p>
            <a:pPr algn="ctr" fontAlgn="auto">
              <a:spcBef>
                <a:spcPts val="0"/>
              </a:spcBef>
              <a:spcAft>
                <a:spcPts val="0"/>
              </a:spcAft>
              <a:defRPr/>
            </a:pPr>
            <a:r>
              <a:rPr lang="en-US" sz="2800" b="1" dirty="0">
                <a:cs typeface="Times New Roman" pitchFamily="18" charset="0"/>
              </a:rPr>
              <a:t>Emergency Preparedness and Response</a:t>
            </a:r>
            <a:endParaRPr lang="ru-RU" sz="2800" b="1" dirty="0">
              <a:cs typeface="Times New Roman" pitchFamily="18" charset="0"/>
            </a:endParaRPr>
          </a:p>
          <a:p>
            <a:pPr algn="ctr">
              <a:defRPr/>
            </a:pPr>
            <a:r>
              <a:rPr lang="en-US" sz="2800" b="1" dirty="0" smtClean="0">
                <a:cs typeface="Times New Roman" pitchFamily="18" charset="0"/>
              </a:rPr>
              <a:t>September</a:t>
            </a:r>
            <a:r>
              <a:rPr lang="ru-RU" sz="2800" b="1" dirty="0" smtClean="0">
                <a:cs typeface="Times New Roman" pitchFamily="18" charset="0"/>
              </a:rPr>
              <a:t> </a:t>
            </a:r>
            <a:r>
              <a:rPr lang="en-US" sz="2800" b="1" dirty="0" smtClean="0">
                <a:cs typeface="Times New Roman" pitchFamily="18" charset="0"/>
              </a:rPr>
              <a:t>2022</a:t>
            </a:r>
          </a:p>
          <a:p>
            <a:pPr algn="ctr">
              <a:defRPr/>
            </a:pPr>
            <a:endParaRPr lang="en-US" sz="2800" b="1" dirty="0">
              <a:cs typeface="Times New Roman" pitchFamily="18" charset="0"/>
            </a:endParaRPr>
          </a:p>
          <a:p>
            <a:pPr algn="ctr" fontAlgn="auto">
              <a:spcBef>
                <a:spcPts val="0"/>
              </a:spcBef>
              <a:spcAft>
                <a:spcPts val="0"/>
              </a:spcAft>
              <a:defRPr/>
            </a:pPr>
            <a:r>
              <a:rPr lang="ru-RU" sz="4400" b="1" dirty="0">
                <a:cs typeface="Times New Roman" pitchFamily="18" charset="0"/>
              </a:rPr>
              <a:t>Бушерская АЭС</a:t>
            </a:r>
          </a:p>
          <a:p>
            <a:pPr algn="ctr" fontAlgn="auto">
              <a:spcBef>
                <a:spcPts val="0"/>
              </a:spcBef>
              <a:spcAft>
                <a:spcPts val="0"/>
              </a:spcAft>
              <a:defRPr/>
            </a:pPr>
            <a:r>
              <a:rPr lang="ru-RU" sz="2800" b="1" dirty="0">
                <a:cs typeface="Times New Roman" pitchFamily="18" charset="0"/>
              </a:rPr>
              <a:t>Аварийная Готовность и реагирование</a:t>
            </a:r>
            <a:endParaRPr lang="en-US" sz="2800" b="1" dirty="0">
              <a:cs typeface="Times New Roman" pitchFamily="18" charset="0"/>
            </a:endParaRPr>
          </a:p>
          <a:p>
            <a:pPr algn="ctr" fontAlgn="auto">
              <a:spcBef>
                <a:spcPts val="0"/>
              </a:spcBef>
              <a:spcAft>
                <a:spcPts val="0"/>
              </a:spcAft>
              <a:defRPr/>
            </a:pPr>
            <a:r>
              <a:rPr lang="ru-RU" sz="2800" b="1" dirty="0">
                <a:cs typeface="Times New Roman" pitchFamily="18" charset="0"/>
              </a:rPr>
              <a:t>Сентябрь 202</a:t>
            </a:r>
            <a:r>
              <a:rPr lang="en-US" sz="2800" b="1" dirty="0" smtClean="0">
                <a:cs typeface="Times New Roman" pitchFamily="18" charset="0"/>
              </a:rPr>
              <a:t>2</a:t>
            </a:r>
            <a:endParaRPr lang="en-US" sz="2800" b="1" dirty="0">
              <a:cs typeface="Times New Roman" pitchFamily="18" charset="0"/>
            </a:endParaRP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51" y="14518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5040560"/>
          </a:xfrm>
        </p:spPr>
        <p:txBody>
          <a:bodyPr>
            <a:noAutofit/>
          </a:bodyPr>
          <a:lstStyle/>
          <a:p>
            <a:pPr marL="0" indent="0" algn="just">
              <a:buNone/>
            </a:pPr>
            <a:r>
              <a:rPr lang="ru-RU" sz="1600" dirty="0" smtClean="0"/>
              <a:t>4</a:t>
            </a:r>
            <a:r>
              <a:rPr lang="en-US" sz="1600" dirty="0" smtClean="0"/>
              <a:t>. Organizing the </a:t>
            </a:r>
            <a:r>
              <a:rPr lang="en-US" sz="1600" dirty="0"/>
              <a:t>conduct of comprehensive emergency preparedness </a:t>
            </a:r>
            <a:r>
              <a:rPr lang="en-US" sz="1600" dirty="0" smtClean="0"/>
              <a:t>exercise </a:t>
            </a:r>
            <a:r>
              <a:rPr lang="en-US" sz="1600" dirty="0"/>
              <a:t>in </a:t>
            </a:r>
            <a:r>
              <a:rPr lang="en-US" sz="1600" dirty="0" smtClean="0"/>
              <a:t>the current year (2022) with </a:t>
            </a:r>
            <a:r>
              <a:rPr lang="en-US" sz="1600" dirty="0"/>
              <a:t>a technical scenario and nuclear security threat origin that </a:t>
            </a:r>
            <a:r>
              <a:rPr lang="en-US" sz="1600" dirty="0" smtClean="0"/>
              <a:t>involves the participation </a:t>
            </a:r>
            <a:r>
              <a:rPr lang="en-US" sz="1600" dirty="0"/>
              <a:t>of offsite </a:t>
            </a:r>
            <a:r>
              <a:rPr lang="en-US" sz="1600" dirty="0" smtClean="0"/>
              <a:t>response organizations;</a:t>
            </a:r>
            <a:endParaRPr lang="en-US" sz="1600" dirty="0"/>
          </a:p>
          <a:p>
            <a:pPr marL="0" indent="0" algn="just">
              <a:buNone/>
            </a:pPr>
            <a:r>
              <a:rPr lang="ru-RU" sz="1600" dirty="0" smtClean="0"/>
              <a:t>5</a:t>
            </a:r>
            <a:r>
              <a:rPr lang="en-US" sz="1600" dirty="0" smtClean="0"/>
              <a:t>. </a:t>
            </a:r>
            <a:r>
              <a:rPr lang="en-US" sz="1600" dirty="0"/>
              <a:t>Reducing </a:t>
            </a:r>
            <a:r>
              <a:rPr lang="en-US" sz="1600" dirty="0" smtClean="0"/>
              <a:t>the </a:t>
            </a:r>
            <a:r>
              <a:rPr lang="en-US" sz="1600" dirty="0"/>
              <a:t>conduct of onsite group exercises due to spread of COVID-19 </a:t>
            </a:r>
            <a:r>
              <a:rPr lang="en-US" sz="1600" dirty="0" smtClean="0"/>
              <a:t>pandemic </a:t>
            </a:r>
            <a:r>
              <a:rPr lang="en-US" sz="1600" dirty="0"/>
              <a:t>in accordance with the national and international health </a:t>
            </a:r>
            <a:r>
              <a:rPr lang="en-US" sz="1600" dirty="0" smtClean="0"/>
              <a:t>protocols.</a:t>
            </a:r>
          </a:p>
          <a:p>
            <a:pPr marL="0" indent="0" algn="just">
              <a:buNone/>
            </a:pPr>
            <a:r>
              <a:rPr lang="ru-RU" sz="1600" dirty="0" smtClean="0"/>
              <a:t>6</a:t>
            </a:r>
            <a:r>
              <a:rPr lang="en-US" sz="1600" dirty="0" smtClean="0"/>
              <a:t>. Participating </a:t>
            </a:r>
            <a:r>
              <a:rPr lang="en-US" sz="1600" dirty="0"/>
              <a:t>in </a:t>
            </a:r>
            <a:r>
              <a:rPr lang="en-US" sz="1600" dirty="0" smtClean="0"/>
              <a:t>organization </a:t>
            </a:r>
            <a:r>
              <a:rPr lang="en-US" sz="1600" dirty="0"/>
              <a:t>and deployment of emergency preparedness and response of new units under construction</a:t>
            </a:r>
            <a:r>
              <a:rPr lang="en-US" sz="1600" dirty="0" smtClean="0"/>
              <a:t>;</a:t>
            </a:r>
            <a:endParaRPr lang="ru-RU" sz="1600" dirty="0" smtClean="0"/>
          </a:p>
          <a:p>
            <a:pPr marL="0" indent="0" algn="just">
              <a:buNone/>
            </a:pPr>
            <a:r>
              <a:rPr lang="ru-RU" sz="1600" dirty="0" smtClean="0"/>
              <a:t>7</a:t>
            </a:r>
            <a:r>
              <a:rPr lang="en-US" sz="1600" dirty="0" smtClean="0"/>
              <a:t>. Participating </a:t>
            </a:r>
            <a:r>
              <a:rPr lang="en-US" sz="1600" dirty="0"/>
              <a:t>in the </a:t>
            </a:r>
            <a:r>
              <a:rPr lang="en-US" sz="1600" dirty="0" smtClean="0"/>
              <a:t>OSART</a:t>
            </a:r>
            <a:r>
              <a:rPr lang="ru-RU" sz="1600" dirty="0" smtClean="0"/>
              <a:t> </a:t>
            </a:r>
            <a:r>
              <a:rPr lang="en-US" sz="1600" dirty="0" smtClean="0"/>
              <a:t>follow-up </a:t>
            </a:r>
            <a:r>
              <a:rPr lang="en-US" sz="1600" dirty="0"/>
              <a:t>program and </a:t>
            </a:r>
            <a:r>
              <a:rPr lang="en-US" sz="1600" dirty="0" smtClean="0"/>
              <a:t>resolving the previous problems.</a:t>
            </a:r>
            <a:endParaRPr lang="en-US" sz="1800" dirty="0" smtClean="0"/>
          </a:p>
          <a:p>
            <a:pPr marL="0" indent="0" algn="just">
              <a:buNone/>
            </a:pPr>
            <a:r>
              <a:rPr lang="ru-RU" sz="1800" dirty="0" smtClean="0">
                <a:solidFill>
                  <a:srgbClr val="002060"/>
                </a:solidFill>
              </a:rPr>
              <a:t>4</a:t>
            </a:r>
            <a:r>
              <a:rPr lang="en-US" sz="1800" dirty="0" smtClean="0">
                <a:solidFill>
                  <a:srgbClr val="002060"/>
                </a:solidFill>
              </a:rPr>
              <a:t>.</a:t>
            </a:r>
            <a:r>
              <a:rPr lang="ru-RU" sz="1800" dirty="0" smtClean="0">
                <a:solidFill>
                  <a:srgbClr val="002060"/>
                </a:solidFill>
              </a:rPr>
              <a:t> Организация </a:t>
            </a:r>
            <a:r>
              <a:rPr lang="ru-RU" sz="1800" dirty="0">
                <a:solidFill>
                  <a:srgbClr val="002060"/>
                </a:solidFill>
              </a:rPr>
              <a:t>проведения комплексных учений по готовности к чрезвычайным ситуациям с участием сторонних организаций в 2022 году с техническим сценарием и источником угрозы физической ядерной безопасности;</a:t>
            </a:r>
            <a:endParaRPr lang="en-US" sz="1800" dirty="0">
              <a:solidFill>
                <a:srgbClr val="002060"/>
              </a:solidFill>
            </a:endParaRPr>
          </a:p>
          <a:p>
            <a:pPr marL="0" indent="0" algn="just">
              <a:buNone/>
            </a:pPr>
            <a:r>
              <a:rPr lang="ru-RU" sz="1800" dirty="0" smtClean="0">
                <a:solidFill>
                  <a:srgbClr val="002060"/>
                </a:solidFill>
              </a:rPr>
              <a:t>5</a:t>
            </a:r>
            <a:r>
              <a:rPr lang="en-US" sz="1800" dirty="0" smtClean="0">
                <a:solidFill>
                  <a:srgbClr val="002060"/>
                </a:solidFill>
              </a:rPr>
              <a:t>. </a:t>
            </a:r>
            <a:r>
              <a:rPr lang="ru-RU" sz="1800" dirty="0">
                <a:solidFill>
                  <a:srgbClr val="002060"/>
                </a:solidFill>
              </a:rPr>
              <a:t>сокращение проведения групповых тренировок на площадке из-за распространения пандемии COVID-19 в соответствии с национальными и международными протоколами здравоохранения</a:t>
            </a:r>
            <a:r>
              <a:rPr lang="ru-RU" sz="1800" dirty="0" smtClean="0">
                <a:solidFill>
                  <a:srgbClr val="002060"/>
                </a:solidFill>
              </a:rPr>
              <a:t>; </a:t>
            </a:r>
            <a:endParaRPr lang="en-US" sz="1800" dirty="0">
              <a:solidFill>
                <a:srgbClr val="002060"/>
              </a:solidFill>
            </a:endParaRPr>
          </a:p>
          <a:p>
            <a:pPr marL="0" indent="0" algn="just">
              <a:buNone/>
            </a:pPr>
            <a:r>
              <a:rPr lang="ru-RU" sz="1800" dirty="0" smtClean="0">
                <a:solidFill>
                  <a:srgbClr val="002060"/>
                </a:solidFill>
              </a:rPr>
              <a:t>6</a:t>
            </a:r>
            <a:r>
              <a:rPr lang="en-US" sz="1800" dirty="0" smtClean="0">
                <a:solidFill>
                  <a:srgbClr val="002060"/>
                </a:solidFill>
              </a:rPr>
              <a:t>.</a:t>
            </a:r>
            <a:r>
              <a:rPr lang="ru-RU" sz="1800" dirty="0" smtClean="0">
                <a:solidFill>
                  <a:srgbClr val="002060"/>
                </a:solidFill>
              </a:rPr>
              <a:t> </a:t>
            </a:r>
            <a:r>
              <a:rPr lang="ru-RU" sz="1800" dirty="0">
                <a:solidFill>
                  <a:srgbClr val="002060"/>
                </a:solidFill>
              </a:rPr>
              <a:t>Участие в организации и развертывании противоаварийной готовности и реагирования новых строящихся объектов</a:t>
            </a:r>
            <a:r>
              <a:rPr lang="en-US" sz="1800" dirty="0">
                <a:solidFill>
                  <a:srgbClr val="002060"/>
                </a:solidFill>
              </a:rPr>
              <a:t>.</a:t>
            </a:r>
          </a:p>
          <a:p>
            <a:pPr marL="0" indent="0" algn="just">
              <a:buNone/>
            </a:pPr>
            <a:r>
              <a:rPr lang="ru-RU" sz="1800" dirty="0" smtClean="0">
                <a:solidFill>
                  <a:srgbClr val="002060"/>
                </a:solidFill>
              </a:rPr>
              <a:t>7.Участие </a:t>
            </a:r>
            <a:r>
              <a:rPr lang="ru-RU" sz="1800" dirty="0">
                <a:solidFill>
                  <a:srgbClr val="002060"/>
                </a:solidFill>
              </a:rPr>
              <a:t>в последующей программе ОСАРТ и решение предыдущих проблем.</a:t>
            </a:r>
            <a:endParaRPr lang="en-US" sz="1800" dirty="0">
              <a:solidFill>
                <a:srgbClr val="002060"/>
              </a:solidFill>
            </a:endParaRPr>
          </a:p>
          <a:p>
            <a:pPr marL="0" indent="0" algn="just">
              <a:buNone/>
            </a:pPr>
            <a:endParaRPr lang="en-US" sz="1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11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and Response</a:t>
            </a:r>
          </a:p>
          <a:p>
            <a:pPr algn="ctr" eaLnBrk="0" hangingPunct="0">
              <a:spcBef>
                <a:spcPts val="600"/>
              </a:spcBef>
              <a:buClr>
                <a:srgbClr val="0052BA"/>
              </a:buClr>
              <a:buSzPct val="75000"/>
              <a:defRPr/>
            </a:pPr>
            <a:r>
              <a:rPr lang="ru-RU" sz="2000" b="1" dirty="0">
                <a:solidFill>
                  <a:srgbClr val="002060"/>
                </a:solidFill>
                <a:cs typeface="B Mitra" pitchFamily="2" charset="-78"/>
              </a:rPr>
              <a:t>Аварийная готовность и </a:t>
            </a:r>
            <a:r>
              <a:rPr lang="ru-RU" sz="2000" b="1" dirty="0" smtClean="0">
                <a:solidFill>
                  <a:srgbClr val="002060"/>
                </a:solidFill>
                <a:cs typeface="B Mitra" pitchFamily="2" charset="-78"/>
              </a:rPr>
              <a:t>реагирование</a:t>
            </a:r>
            <a:endParaRPr lang="ru-RU" sz="2000" b="1" dirty="0">
              <a:solidFill>
                <a:srgbClr val="002060"/>
              </a:solidFill>
              <a:cs typeface="B Mitra" pitchFamily="2" charset="-78"/>
            </a:endParaRPr>
          </a:p>
        </p:txBody>
      </p:sp>
      <p:sp>
        <p:nvSpPr>
          <p:cNvPr id="7"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105090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latin typeface="+mn-lt"/>
                <a:cs typeface="B Mitra" pitchFamily="2" charset="-78"/>
              </a:rPr>
              <a:t>Corrective action in the SAM </a:t>
            </a:r>
            <a:r>
              <a:rPr lang="en-US" sz="2000" b="1" dirty="0" smtClean="0">
                <a:latin typeface="+mn-lt"/>
                <a:cs typeface="B Mitra" pitchFamily="2" charset="-78"/>
              </a:rPr>
              <a:t>area</a:t>
            </a:r>
            <a:br>
              <a:rPr lang="en-US" sz="2000" b="1" dirty="0" smtClean="0">
                <a:latin typeface="+mn-lt"/>
                <a:cs typeface="B Mitra" pitchFamily="2" charset="-78"/>
              </a:rPr>
            </a:br>
            <a:r>
              <a:rPr lang="ru-RU" sz="2000" b="1" dirty="0" smtClean="0">
                <a:latin typeface="+mn-lt"/>
                <a:cs typeface="B Mitra" pitchFamily="2" charset="-78"/>
              </a:rPr>
              <a:t>Корректирующие мероприятия в зоне УТА</a:t>
            </a:r>
            <a:endParaRPr lang="en-US" sz="2000" b="1" dirty="0">
              <a:latin typeface="+mn-lt"/>
              <a:cs typeface="B Mitra" pitchFamily="2" charset="-78"/>
            </a:endParaRPr>
          </a:p>
        </p:txBody>
      </p:sp>
      <p:sp>
        <p:nvSpPr>
          <p:cNvPr id="3" name="Content Placeholder 2"/>
          <p:cNvSpPr>
            <a:spLocks noGrp="1"/>
          </p:cNvSpPr>
          <p:nvPr>
            <p:ph idx="1"/>
          </p:nvPr>
        </p:nvSpPr>
        <p:spPr>
          <a:xfrm>
            <a:off x="395536" y="1340768"/>
            <a:ext cx="8229600" cy="4536504"/>
          </a:xfrm>
        </p:spPr>
        <p:txBody>
          <a:bodyPr>
            <a:noAutofit/>
          </a:bodyPr>
          <a:lstStyle/>
          <a:p>
            <a:pPr algn="just"/>
            <a:r>
              <a:rPr lang="en-US" sz="1400" dirty="0"/>
              <a:t>Procuring equipment including one 2 MW diesel generator, one 0.2 MW diesel generator, four diesel pumps and procuring carriers for equipment including three 2-axle carriers</a:t>
            </a:r>
            <a:endParaRPr lang="ru-RU" sz="1400" dirty="0"/>
          </a:p>
          <a:p>
            <a:pPr algn="just"/>
            <a:r>
              <a:rPr lang="en-US" sz="1400" dirty="0" smtClean="0"/>
              <a:t>Project for construction </a:t>
            </a:r>
            <a:r>
              <a:rPr lang="en-US" sz="1400" dirty="0"/>
              <a:t>of permanent site for equipment used </a:t>
            </a:r>
            <a:r>
              <a:rPr lang="en-US" sz="1400" dirty="0" smtClean="0"/>
              <a:t>in responding </a:t>
            </a:r>
            <a:r>
              <a:rPr lang="en-US" sz="1400" dirty="0"/>
              <a:t>to  Severe Conditions</a:t>
            </a:r>
            <a:endParaRPr lang="ru-RU" sz="1400" dirty="0"/>
          </a:p>
          <a:p>
            <a:pPr algn="just"/>
            <a:r>
              <a:rPr lang="en-US" sz="1400" dirty="0"/>
              <a:t>Completing 6 stages out of 9 execution stages of developing SAMGs and updating relevant documents</a:t>
            </a:r>
            <a:endParaRPr lang="ru-RU" sz="1400" dirty="0"/>
          </a:p>
          <a:p>
            <a:pPr algn="just"/>
            <a:r>
              <a:rPr lang="en-US" sz="1400" dirty="0"/>
              <a:t>Developing technical assignment of the project for developing basic and detailed plan of using mobile equipment for responding to BDBA</a:t>
            </a:r>
            <a:endParaRPr lang="ru-RU" sz="1400" dirty="0"/>
          </a:p>
          <a:p>
            <a:pPr algn="just"/>
            <a:r>
              <a:rPr lang="en-US" sz="1400" dirty="0"/>
              <a:t>Implementing the plan of using the </a:t>
            </a:r>
            <a:r>
              <a:rPr lang="en-US" sz="1400" dirty="0" smtClean="0"/>
              <a:t>equipment</a:t>
            </a:r>
            <a:endParaRPr lang="ru-RU" sz="1400" dirty="0" smtClean="0"/>
          </a:p>
          <a:p>
            <a:pPr algn="just"/>
            <a:endParaRPr lang="en-US" sz="1400" dirty="0" smtClean="0"/>
          </a:p>
          <a:p>
            <a:pPr algn="just"/>
            <a:r>
              <a:rPr lang="ru-RU" sz="1400" dirty="0">
                <a:solidFill>
                  <a:srgbClr val="002060"/>
                </a:solidFill>
              </a:rPr>
              <a:t>Закупка оборудования в том числе одного </a:t>
            </a:r>
            <a:r>
              <a:rPr lang="ru-RU" sz="1400" dirty="0" smtClean="0">
                <a:solidFill>
                  <a:srgbClr val="002060"/>
                </a:solidFill>
              </a:rPr>
              <a:t>дизель-генератора </a:t>
            </a:r>
            <a:r>
              <a:rPr lang="ru-RU" sz="1400" dirty="0">
                <a:solidFill>
                  <a:srgbClr val="002060"/>
                </a:solidFill>
              </a:rPr>
              <a:t>мощностью 2 </a:t>
            </a:r>
            <a:r>
              <a:rPr lang="ru-RU" sz="1400" dirty="0" smtClean="0">
                <a:solidFill>
                  <a:srgbClr val="002060"/>
                </a:solidFill>
              </a:rPr>
              <a:t>МВт</a:t>
            </a:r>
            <a:r>
              <a:rPr lang="ru-RU" sz="1400" dirty="0">
                <a:solidFill>
                  <a:srgbClr val="002060"/>
                </a:solidFill>
              </a:rPr>
              <a:t>, </a:t>
            </a:r>
            <a:r>
              <a:rPr lang="ru-RU" sz="1400" dirty="0" smtClean="0">
                <a:solidFill>
                  <a:srgbClr val="002060"/>
                </a:solidFill>
              </a:rPr>
              <a:t>и </a:t>
            </a:r>
            <a:r>
              <a:rPr lang="ru-RU" sz="1400" dirty="0">
                <a:solidFill>
                  <a:srgbClr val="002060"/>
                </a:solidFill>
              </a:rPr>
              <a:t>одного дизел-генератора мощностью </a:t>
            </a:r>
            <a:r>
              <a:rPr lang="ru-RU" sz="1400" dirty="0" smtClean="0">
                <a:solidFill>
                  <a:srgbClr val="002060"/>
                </a:solidFill>
              </a:rPr>
              <a:t>0,2 МВт, четырех  </a:t>
            </a:r>
            <a:r>
              <a:rPr lang="ru-RU" sz="1400" dirty="0">
                <a:solidFill>
                  <a:srgbClr val="002060"/>
                </a:solidFill>
              </a:rPr>
              <a:t>дизельных насосов и и закупка транспортных средств </a:t>
            </a:r>
            <a:r>
              <a:rPr lang="ru-RU" sz="1400" dirty="0" smtClean="0">
                <a:solidFill>
                  <a:srgbClr val="002060"/>
                </a:solidFill>
              </a:rPr>
              <a:t>для </a:t>
            </a:r>
            <a:r>
              <a:rPr lang="ru-RU" sz="1400" dirty="0">
                <a:solidFill>
                  <a:srgbClr val="002060"/>
                </a:solidFill>
              </a:rPr>
              <a:t>оборудования в том числе трех </a:t>
            </a:r>
            <a:r>
              <a:rPr lang="ru-RU" sz="1400" dirty="0" smtClean="0">
                <a:solidFill>
                  <a:srgbClr val="002060"/>
                </a:solidFill>
              </a:rPr>
              <a:t>двухосных </a:t>
            </a:r>
            <a:r>
              <a:rPr lang="ru-RU" sz="1400" dirty="0">
                <a:solidFill>
                  <a:srgbClr val="002060"/>
                </a:solidFill>
              </a:rPr>
              <a:t>транспортных средств</a:t>
            </a:r>
          </a:p>
          <a:p>
            <a:pPr algn="just"/>
            <a:r>
              <a:rPr lang="ru-RU" sz="1400" dirty="0">
                <a:solidFill>
                  <a:srgbClr val="002060"/>
                </a:solidFill>
              </a:rPr>
              <a:t>Проект </a:t>
            </a:r>
            <a:r>
              <a:rPr lang="ru-RU" sz="1400" dirty="0" smtClean="0">
                <a:solidFill>
                  <a:srgbClr val="002060"/>
                </a:solidFill>
              </a:rPr>
              <a:t>строительства </a:t>
            </a:r>
            <a:r>
              <a:rPr lang="ru-RU" sz="1400" dirty="0">
                <a:solidFill>
                  <a:srgbClr val="002060"/>
                </a:solidFill>
              </a:rPr>
              <a:t>постоянной площадки для оборудования используемого для реагирования на тяжелые условия</a:t>
            </a:r>
          </a:p>
          <a:p>
            <a:pPr algn="just"/>
            <a:r>
              <a:rPr lang="ru-RU" sz="1400" dirty="0">
                <a:solidFill>
                  <a:srgbClr val="002060"/>
                </a:solidFill>
              </a:rPr>
              <a:t>Завершение 6 этапов из 9 этапов выпольнения разработки </a:t>
            </a:r>
            <a:r>
              <a:rPr lang="ru-RU" sz="1400" dirty="0" smtClean="0">
                <a:solidFill>
                  <a:srgbClr val="002060"/>
                </a:solidFill>
              </a:rPr>
              <a:t>руководства </a:t>
            </a:r>
            <a:r>
              <a:rPr lang="ru-RU" sz="1400" dirty="0">
                <a:solidFill>
                  <a:srgbClr val="002060"/>
                </a:solidFill>
              </a:rPr>
              <a:t>по УТА и актуализация соответствующих документов</a:t>
            </a:r>
          </a:p>
          <a:p>
            <a:pPr algn="just"/>
            <a:r>
              <a:rPr lang="ru-RU" sz="1400" dirty="0">
                <a:solidFill>
                  <a:srgbClr val="002060"/>
                </a:solidFill>
              </a:rPr>
              <a:t>Разработка технического задания проекта на разработку базового и детального плана использования мобильных </a:t>
            </a:r>
            <a:r>
              <a:rPr lang="ru-RU" sz="1400" dirty="0" smtClean="0">
                <a:solidFill>
                  <a:srgbClr val="002060"/>
                </a:solidFill>
              </a:rPr>
              <a:t>средств </a:t>
            </a:r>
            <a:r>
              <a:rPr lang="ru-RU" sz="1400" dirty="0">
                <a:solidFill>
                  <a:srgbClr val="002060"/>
                </a:solidFill>
              </a:rPr>
              <a:t>для реагирования на ЗПА</a:t>
            </a:r>
          </a:p>
          <a:p>
            <a:pPr algn="just"/>
            <a:r>
              <a:rPr lang="ru-RU" sz="1400" dirty="0">
                <a:solidFill>
                  <a:srgbClr val="002060"/>
                </a:solidFill>
              </a:rPr>
              <a:t>Выполнение плана использования </a:t>
            </a:r>
            <a:r>
              <a:rPr lang="ru-RU" sz="1400" dirty="0" smtClean="0">
                <a:solidFill>
                  <a:srgbClr val="002060"/>
                </a:solidFill>
              </a:rPr>
              <a:t>оборудования</a:t>
            </a:r>
            <a:endParaRPr lang="ru-RU" sz="1400" dirty="0">
              <a:solidFill>
                <a:srgbClr val="00206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2528"/>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231419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12812" y="1112550"/>
            <a:ext cx="8534400" cy="4980746"/>
          </a:xfrm>
        </p:spPr>
        <p:txBody>
          <a:bodyPr>
            <a:normAutofit fontScale="92500"/>
          </a:bodyPr>
          <a:lstStyle/>
          <a:p>
            <a:pPr marL="36576" indent="0" algn="just">
              <a:buNone/>
            </a:pPr>
            <a:endParaRPr lang="en-US" sz="1800" b="1" dirty="0" smtClean="0">
              <a:solidFill>
                <a:srgbClr val="0070C0"/>
              </a:solidFill>
            </a:endParaRPr>
          </a:p>
          <a:p>
            <a:pPr marL="36576" indent="0" algn="just">
              <a:buNone/>
            </a:pPr>
            <a:r>
              <a:rPr lang="en-US" sz="2400" b="1" dirty="0" smtClean="0">
                <a:cs typeface="B Mitra" pitchFamily="2" charset="-78"/>
              </a:rPr>
              <a:t>Determining </a:t>
            </a:r>
            <a:r>
              <a:rPr lang="en-US" sz="2400" b="1" dirty="0">
                <a:cs typeface="B Mitra" pitchFamily="2" charset="-78"/>
              </a:rPr>
              <a:t>the Date of Conducting the Communication Exercise</a:t>
            </a:r>
            <a:endParaRPr lang="fa-IR" sz="2400" dirty="0">
              <a:cs typeface="B Mitra" pitchFamily="2" charset="-78"/>
            </a:endParaRPr>
          </a:p>
          <a:p>
            <a:pPr marL="36576" indent="0" algn="just">
              <a:buNone/>
            </a:pPr>
            <a:r>
              <a:rPr lang="en-US" sz="2400" dirty="0" smtClean="0">
                <a:cs typeface="B Mitra" pitchFamily="2" charset="-78"/>
              </a:rPr>
              <a:t>This </a:t>
            </a:r>
            <a:r>
              <a:rPr lang="en-US" sz="2400" dirty="0">
                <a:cs typeface="B Mitra" pitchFamily="2" charset="-78"/>
              </a:rPr>
              <a:t>communication exercise </a:t>
            </a:r>
            <a:r>
              <a:rPr lang="en-US" sz="2400" dirty="0" smtClean="0">
                <a:cs typeface="B Mitra" pitchFamily="2" charset="-78"/>
              </a:rPr>
              <a:t>have been conducted </a:t>
            </a:r>
            <a:r>
              <a:rPr lang="en-US" sz="2400" dirty="0">
                <a:cs typeface="B Mitra" pitchFamily="2" charset="-78"/>
              </a:rPr>
              <a:t>on </a:t>
            </a:r>
            <a:r>
              <a:rPr lang="en-US" sz="2400" dirty="0" smtClean="0">
                <a:solidFill>
                  <a:srgbClr val="FF0000"/>
                </a:solidFill>
                <a:cs typeface="B Mitra" pitchFamily="2" charset="-78"/>
              </a:rPr>
              <a:t>19.10.202</a:t>
            </a:r>
            <a:r>
              <a:rPr lang="ru-RU" sz="2400" dirty="0" smtClean="0">
                <a:solidFill>
                  <a:srgbClr val="FF0000"/>
                </a:solidFill>
                <a:cs typeface="B Mitra" pitchFamily="2" charset="-78"/>
              </a:rPr>
              <a:t>1</a:t>
            </a:r>
            <a:r>
              <a:rPr lang="en-US" sz="2400" dirty="0" smtClean="0">
                <a:solidFill>
                  <a:srgbClr val="FF0000"/>
                </a:solidFill>
                <a:cs typeface="B Mitra" pitchFamily="2" charset="-78"/>
              </a:rPr>
              <a:t> (140</a:t>
            </a:r>
            <a:r>
              <a:rPr lang="ru-RU" sz="2400" dirty="0" smtClean="0">
                <a:solidFill>
                  <a:srgbClr val="FF0000"/>
                </a:solidFill>
                <a:cs typeface="B Mitra" pitchFamily="2" charset="-78"/>
              </a:rPr>
              <a:t>0/07/27</a:t>
            </a:r>
            <a:r>
              <a:rPr lang="en-US" sz="2400" dirty="0" smtClean="0">
                <a:solidFill>
                  <a:srgbClr val="FF0000"/>
                </a:solidFill>
                <a:cs typeface="B Mitra" pitchFamily="2" charset="-78"/>
              </a:rPr>
              <a:t>). </a:t>
            </a:r>
            <a:r>
              <a:rPr lang="en-US" sz="2400" dirty="0">
                <a:cs typeface="B Mitra" pitchFamily="2" charset="-78"/>
              </a:rPr>
              <a:t>Based on this, the scenario </a:t>
            </a:r>
            <a:r>
              <a:rPr lang="en-US" sz="2400" dirty="0" smtClean="0">
                <a:cs typeface="B Mitra" pitchFamily="2" charset="-78"/>
              </a:rPr>
              <a:t>for the </a:t>
            </a:r>
            <a:r>
              <a:rPr lang="en-US" sz="2400" dirty="0">
                <a:cs typeface="B Mitra" pitchFamily="2" charset="-78"/>
              </a:rPr>
              <a:t>exercise </a:t>
            </a:r>
            <a:r>
              <a:rPr lang="en-US" sz="2400" dirty="0" smtClean="0">
                <a:cs typeface="B Mitra" pitchFamily="2" charset="-78"/>
              </a:rPr>
              <a:t>and information </a:t>
            </a:r>
            <a:r>
              <a:rPr lang="en-US" sz="2400" dirty="0">
                <a:cs typeface="B Mitra" pitchFamily="2" charset="-78"/>
              </a:rPr>
              <a:t>on responsible individuals </a:t>
            </a:r>
            <a:r>
              <a:rPr lang="en-US" sz="2400" dirty="0" smtClean="0">
                <a:cs typeface="B Mitra" pitchFamily="2" charset="-78"/>
              </a:rPr>
              <a:t>as well as the specifications </a:t>
            </a:r>
            <a:r>
              <a:rPr lang="en-US" sz="2400" dirty="0">
                <a:cs typeface="B Mitra" pitchFamily="2" charset="-78"/>
              </a:rPr>
              <a:t>of communication channels </a:t>
            </a:r>
            <a:r>
              <a:rPr lang="en-US" sz="2400" dirty="0" smtClean="0">
                <a:cs typeface="B Mitra" pitchFamily="2" charset="-78"/>
              </a:rPr>
              <a:t>(via telephone</a:t>
            </a:r>
            <a:r>
              <a:rPr lang="en-US" sz="2400" dirty="0">
                <a:cs typeface="B Mitra" pitchFamily="2" charset="-78"/>
              </a:rPr>
              <a:t>, fax, email and videoconference) were determined and submitted to the RCC.</a:t>
            </a:r>
          </a:p>
          <a:p>
            <a:pPr marL="36576" indent="0" algn="just">
              <a:buNone/>
            </a:pPr>
            <a:endParaRPr lang="en-US" sz="1800" b="1" dirty="0">
              <a:cs typeface="B Mitra" pitchFamily="2" charset="-78"/>
            </a:endParaRPr>
          </a:p>
          <a:p>
            <a:pPr marL="36576" indent="0" algn="just">
              <a:buNone/>
            </a:pPr>
            <a:r>
              <a:rPr lang="ru-RU" sz="2400" b="1" dirty="0">
                <a:solidFill>
                  <a:srgbClr val="002060"/>
                </a:solidFill>
              </a:rPr>
              <a:t>Определение даты проведения коммуникативной тренировки </a:t>
            </a:r>
            <a:endParaRPr lang="en-US" sz="2400" b="1" dirty="0">
              <a:solidFill>
                <a:srgbClr val="002060"/>
              </a:solidFill>
            </a:endParaRPr>
          </a:p>
          <a:p>
            <a:pPr marL="36576" indent="0" algn="just">
              <a:buNone/>
            </a:pPr>
            <a:r>
              <a:rPr lang="ru-RU" sz="2400" dirty="0">
                <a:solidFill>
                  <a:srgbClr val="002060"/>
                </a:solidFill>
              </a:rPr>
              <a:t>Эта коммуникационная тренировка </a:t>
            </a:r>
            <a:r>
              <a:rPr lang="ru-RU" sz="2400" dirty="0" smtClean="0">
                <a:solidFill>
                  <a:srgbClr val="002060"/>
                </a:solidFill>
              </a:rPr>
              <a:t>проведена </a:t>
            </a:r>
            <a:r>
              <a:rPr lang="ru-RU" sz="2400" dirty="0">
                <a:solidFill>
                  <a:srgbClr val="FF0000"/>
                </a:solidFill>
              </a:rPr>
              <a:t>19.10.2021 </a:t>
            </a:r>
            <a:r>
              <a:rPr lang="ru-RU" sz="2400" dirty="0" smtClean="0">
                <a:solidFill>
                  <a:srgbClr val="FF0000"/>
                </a:solidFill>
              </a:rPr>
              <a:t>(</a:t>
            </a:r>
            <a:r>
              <a:rPr lang="en-US" sz="2400" dirty="0">
                <a:solidFill>
                  <a:srgbClr val="FF0000"/>
                </a:solidFill>
                <a:cs typeface="B Mitra" pitchFamily="2" charset="-78"/>
              </a:rPr>
              <a:t>140</a:t>
            </a:r>
            <a:r>
              <a:rPr lang="ru-RU" sz="2400" dirty="0">
                <a:solidFill>
                  <a:srgbClr val="FF0000"/>
                </a:solidFill>
                <a:cs typeface="B Mitra" pitchFamily="2" charset="-78"/>
              </a:rPr>
              <a:t>0/07/27</a:t>
            </a:r>
            <a:r>
              <a:rPr lang="ru-RU" sz="2400" dirty="0" smtClean="0">
                <a:solidFill>
                  <a:srgbClr val="FF0000"/>
                </a:solidFill>
              </a:rPr>
              <a:t>). </a:t>
            </a:r>
            <a:r>
              <a:rPr lang="ru-RU" sz="2400" dirty="0">
                <a:solidFill>
                  <a:srgbClr val="002060"/>
                </a:solidFill>
              </a:rPr>
              <a:t>Сценарий тренировки и информация об ответственных лицах, а также характеристики каналов связи (телефон, факс, электронная почта и видеоконференция) были представлены в РКЦ.</a:t>
            </a:r>
            <a:endParaRPr lang="en-US" sz="2400" dirty="0">
              <a:solidFill>
                <a:srgbClr val="002060"/>
              </a:solidFill>
            </a:endParaRPr>
          </a:p>
          <a:p>
            <a:pPr algn="just">
              <a:buClr>
                <a:schemeClr val="accent2">
                  <a:lumMod val="75000"/>
                </a:schemeClr>
              </a:buClr>
            </a:pPr>
            <a:endParaRPr lang="en-US" sz="1800" dirty="0">
              <a:solidFill>
                <a:srgbClr val="0070C0"/>
              </a:solidFill>
            </a:endParaRPr>
          </a:p>
        </p:txBody>
      </p:sp>
      <p:sp>
        <p:nvSpPr>
          <p:cNvPr id="2" name="Rectangle 1"/>
          <p:cNvSpPr/>
          <p:nvPr/>
        </p:nvSpPr>
        <p:spPr>
          <a:xfrm>
            <a:off x="971600" y="404664"/>
            <a:ext cx="7128792" cy="707886"/>
          </a:xfrm>
          <a:prstGeom prst="rect">
            <a:avLst/>
          </a:prstGeom>
        </p:spPr>
        <p:txBody>
          <a:bodyPr wrap="square">
            <a:spAutoFit/>
          </a:bodyPr>
          <a:lstStyle/>
          <a:p>
            <a:pPr marL="0" lvl="1" indent="0" algn="ctr">
              <a:buClr>
                <a:schemeClr val="accent2">
                  <a:lumMod val="75000"/>
                </a:schemeClr>
              </a:buClr>
              <a:buNone/>
            </a:pPr>
            <a:r>
              <a:rPr lang="en-US" sz="2000" b="1" dirty="0" smtClean="0">
                <a:ea typeface="+mj-ea"/>
                <a:cs typeface="B Mitra" pitchFamily="2" charset="-78"/>
              </a:rPr>
              <a:t>Annual </a:t>
            </a:r>
            <a:r>
              <a:rPr lang="en-US" sz="2000" b="1" dirty="0">
                <a:ea typeface="+mj-ea"/>
                <a:cs typeface="B Mitra" pitchFamily="2" charset="-78"/>
              </a:rPr>
              <a:t>Communication Exercise with the RCC – WANO </a:t>
            </a:r>
            <a:r>
              <a:rPr lang="en-US" sz="2000" b="1" dirty="0" smtClean="0">
                <a:ea typeface="+mj-ea"/>
                <a:cs typeface="B Mitra" pitchFamily="2" charset="-78"/>
              </a:rPr>
              <a:t>MC</a:t>
            </a:r>
          </a:p>
          <a:p>
            <a:pPr marL="0" lvl="1" algn="ctr">
              <a:buClr>
                <a:schemeClr val="accent2">
                  <a:lumMod val="75000"/>
                </a:schemeClr>
              </a:buClr>
            </a:pPr>
            <a:r>
              <a:rPr lang="ru-RU" sz="2000" b="1" dirty="0">
                <a:solidFill>
                  <a:srgbClr val="002060"/>
                </a:solidFill>
                <a:cs typeface="B Mitra" pitchFamily="2" charset="-78"/>
              </a:rPr>
              <a:t>Ежегодные учения по обмену информацией с РКЦ-ВАО </a:t>
            </a:r>
            <a:r>
              <a:rPr lang="ru-RU" sz="2000" b="1" dirty="0" smtClean="0">
                <a:solidFill>
                  <a:srgbClr val="002060"/>
                </a:solidFill>
                <a:cs typeface="B Mitra" pitchFamily="2" charset="-78"/>
              </a:rPr>
              <a:t>АЭС</a:t>
            </a:r>
            <a:endParaRPr lang="en-US" sz="2000" b="1" dirty="0">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3212"/>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4098238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9631" y="404664"/>
            <a:ext cx="6624737" cy="792088"/>
          </a:xfrm>
        </p:spPr>
        <p:txBody>
          <a:bodyPr>
            <a:normAutofit/>
          </a:bodyPr>
          <a:lstStyle/>
          <a:p>
            <a:r>
              <a:rPr lang="en-US" sz="2000" b="1" dirty="0" smtClean="0">
                <a:latin typeface="+mn-lt"/>
                <a:cs typeface="B Mitra" pitchFamily="2" charset="-78"/>
              </a:rPr>
              <a:t>BNPP CMC Videoconference communication test</a:t>
            </a:r>
            <a:r>
              <a:rPr lang="en-GB" sz="2000" b="1" dirty="0">
                <a:latin typeface="+mn-lt"/>
                <a:cs typeface="B Mitra" pitchFamily="2" charset="-78"/>
              </a:rPr>
              <a:t/>
            </a:r>
            <a:br>
              <a:rPr lang="en-GB" sz="2000" b="1" dirty="0">
                <a:latin typeface="+mn-lt"/>
                <a:cs typeface="B Mitra" pitchFamily="2" charset="-78"/>
              </a:rPr>
            </a:br>
            <a:r>
              <a:rPr lang="ru-RU" sz="2000" b="1" dirty="0">
                <a:solidFill>
                  <a:srgbClr val="002060"/>
                </a:solidFill>
                <a:latin typeface="+mn-lt"/>
                <a:ea typeface="+mn-ea"/>
                <a:cs typeface="B Mitra" pitchFamily="2" charset="-78"/>
              </a:rPr>
              <a:t>Тест видеоконференцсвязи КЧС</a:t>
            </a:r>
            <a:r>
              <a:rPr lang="en-US" sz="2000" b="1" dirty="0">
                <a:solidFill>
                  <a:srgbClr val="002060"/>
                </a:solidFill>
                <a:latin typeface="+mn-lt"/>
                <a:ea typeface="+mn-ea"/>
                <a:cs typeface="B Mitra" pitchFamily="2" charset="-78"/>
              </a:rPr>
              <a:t> </a:t>
            </a:r>
            <a:r>
              <a:rPr lang="ru-RU" sz="2000" b="1" dirty="0" smtClean="0">
                <a:solidFill>
                  <a:srgbClr val="002060"/>
                </a:solidFill>
                <a:latin typeface="+mn-lt"/>
                <a:ea typeface="+mn-ea"/>
                <a:cs typeface="B Mitra" pitchFamily="2" charset="-78"/>
              </a:rPr>
              <a:t>БАЭС</a:t>
            </a:r>
            <a:r>
              <a:rPr lang="fa-IR" sz="2000" b="1" dirty="0" smtClean="0">
                <a:solidFill>
                  <a:srgbClr val="002060"/>
                </a:solidFill>
                <a:latin typeface="+mn-lt"/>
                <a:ea typeface="+mn-ea"/>
                <a:cs typeface="B Mitra" pitchFamily="2" charset="-78"/>
              </a:rPr>
              <a:t> </a:t>
            </a:r>
            <a:endParaRPr lang="en-US" sz="2000" b="1" dirty="0">
              <a:solidFill>
                <a:srgbClr val="002060"/>
              </a:solidFill>
              <a:latin typeface="+mn-lt"/>
              <a:ea typeface="+mn-ea"/>
              <a:cs typeface="B Mitra" pitchFamily="2" charset="-78"/>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7858"/>
            <a:ext cx="936104" cy="61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5"/>
          <p:cNvGraphicFramePr>
            <a:graphicFrameLocks/>
          </p:cNvGraphicFramePr>
          <p:nvPr>
            <p:extLst>
              <p:ext uri="{D42A27DB-BD31-4B8C-83A1-F6EECF244321}">
                <p14:modId xmlns:p14="http://schemas.microsoft.com/office/powerpoint/2010/main" val="1655933780"/>
              </p:ext>
            </p:extLst>
          </p:nvPr>
        </p:nvGraphicFramePr>
        <p:xfrm>
          <a:off x="468052" y="1412776"/>
          <a:ext cx="8128000" cy="2275359"/>
        </p:xfrm>
        <a:graphic>
          <a:graphicData uri="http://schemas.openxmlformats.org/drawingml/2006/table">
            <a:tbl>
              <a:tblPr rtl="1">
                <a:tableStyleId>{5C22544A-7EE6-4342-B048-85BDC9FD1C3A}</a:tableStyleId>
              </a:tblPr>
              <a:tblGrid>
                <a:gridCol w="3500497"/>
                <a:gridCol w="1176937"/>
                <a:gridCol w="1283932"/>
                <a:gridCol w="1497920"/>
                <a:gridCol w="668714"/>
              </a:tblGrid>
              <a:tr h="340559">
                <a:tc>
                  <a:txBody>
                    <a:bodyPr/>
                    <a:lstStyle/>
                    <a:p>
                      <a:pPr marL="0" marR="0" algn="ctr" rtl="1">
                        <a:lnSpc>
                          <a:spcPct val="115000"/>
                        </a:lnSpc>
                        <a:spcBef>
                          <a:spcPts val="0"/>
                        </a:spcBef>
                        <a:spcAft>
                          <a:spcPts val="0"/>
                        </a:spcAft>
                      </a:pPr>
                      <a:r>
                        <a:rPr lang="en-US" sz="1300" dirty="0">
                          <a:effectLst/>
                        </a:rPr>
                        <a:t>Description </a:t>
                      </a:r>
                      <a:endParaRPr lang="en-US" sz="1000" dirty="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dirty="0" smtClean="0">
                          <a:effectLst/>
                        </a:rPr>
                        <a:t>Iranian Calendar Date</a:t>
                      </a:r>
                      <a:endParaRPr lang="en-US" sz="1000" dirty="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dirty="0">
                          <a:effectLst/>
                        </a:rPr>
                        <a:t>Date </a:t>
                      </a:r>
                      <a:endParaRPr lang="en-US" sz="1000" dirty="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dirty="0" smtClean="0">
                          <a:effectLst/>
                        </a:rPr>
                        <a:t>Day of the Week</a:t>
                      </a:r>
                      <a:endParaRPr lang="en-US" sz="1000" dirty="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 </a:t>
                      </a:r>
                      <a:endParaRPr lang="en-US" sz="1000">
                        <a:effectLst/>
                        <a:latin typeface="Calibri"/>
                        <a:ea typeface="Calibri"/>
                        <a:cs typeface="Arial"/>
                      </a:endParaRPr>
                    </a:p>
                  </a:txBody>
                  <a:tcPr marL="64197" marR="64197" marT="0" marB="0"/>
                </a:tc>
              </a:tr>
              <a:tr h="295150">
                <a:tc>
                  <a:txBody>
                    <a:bodyPr/>
                    <a:lstStyle/>
                    <a:p>
                      <a:pPr marL="0" marR="0" algn="ctr" rtl="1">
                        <a:lnSpc>
                          <a:spcPct val="115000"/>
                        </a:lnSpc>
                        <a:spcBef>
                          <a:spcPts val="0"/>
                        </a:spcBef>
                        <a:spcAft>
                          <a:spcPts val="0"/>
                        </a:spcAft>
                      </a:pPr>
                      <a:endParaRPr lang="en-US" sz="1300" kern="1200" dirty="0">
                        <a:solidFill>
                          <a:schemeClr val="dk1"/>
                        </a:solidFill>
                        <a:effectLst/>
                        <a:latin typeface="+mn-lt"/>
                        <a:ea typeface="+mn-ea"/>
                        <a:cs typeface="+mn-cs"/>
                      </a:endParaRP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1399.12.11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01</a:t>
                      </a: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3</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dirty="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dirty="0">
                          <a:effectLst/>
                        </a:rPr>
                        <a:t>1</a:t>
                      </a:r>
                      <a:endParaRPr lang="en-US" sz="1000" dirty="0">
                        <a:effectLst/>
                        <a:latin typeface="Calibri"/>
                        <a:ea typeface="Calibri"/>
                        <a:cs typeface="Arial"/>
                      </a:endParaRPr>
                    </a:p>
                  </a:txBody>
                  <a:tcPr marL="64197" marR="64197" marT="0" marB="0"/>
                </a:tc>
              </a:tr>
              <a:tr h="502856">
                <a:tc>
                  <a:txBody>
                    <a:bodyPr/>
                    <a:lstStyle/>
                    <a:p>
                      <a:pPr marL="0" marR="0" algn="ctr" rtl="1">
                        <a:lnSpc>
                          <a:spcPct val="115000"/>
                        </a:lnSpc>
                        <a:spcBef>
                          <a:spcPts val="0"/>
                        </a:spcBef>
                        <a:spcAft>
                          <a:spcPts val="0"/>
                        </a:spcAft>
                      </a:pPr>
                      <a:r>
                        <a:rPr lang="en-US" sz="1300" kern="1200" dirty="0" smtClean="0">
                          <a:solidFill>
                            <a:schemeClr val="dk1"/>
                          </a:solidFill>
                          <a:effectLst/>
                          <a:latin typeface="+mn-lt"/>
                          <a:ea typeface="+mn-ea"/>
                          <a:cs typeface="+mn-cs"/>
                        </a:rPr>
                        <a:t>with participation of the NPPD</a:t>
                      </a:r>
                      <a:endParaRPr lang="ru-RU" sz="1300" kern="1200" dirty="0" smtClean="0">
                        <a:solidFill>
                          <a:schemeClr val="dk1"/>
                        </a:solidFill>
                        <a:effectLst/>
                        <a:latin typeface="+mn-lt"/>
                        <a:ea typeface="+mn-ea"/>
                        <a:cs typeface="+mn-cs"/>
                      </a:endParaRPr>
                    </a:p>
                    <a:p>
                      <a:pPr marL="0" marR="0" algn="ctr" rtl="1">
                        <a:lnSpc>
                          <a:spcPct val="115000"/>
                        </a:lnSpc>
                        <a:spcBef>
                          <a:spcPts val="0"/>
                        </a:spcBef>
                        <a:spcAft>
                          <a:spcPts val="0"/>
                        </a:spcAft>
                      </a:pPr>
                      <a:r>
                        <a:rPr lang="en-US" sz="1300" kern="1200" dirty="0" smtClean="0">
                          <a:solidFill>
                            <a:schemeClr val="dk1"/>
                          </a:solidFill>
                          <a:effectLst/>
                          <a:latin typeface="+mn-lt"/>
                          <a:ea typeface="+mn-ea"/>
                          <a:cs typeface="+mn-cs"/>
                        </a:rPr>
                        <a:t>this dates changed because of Iranian weekend</a:t>
                      </a: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a:t>
                      </a:r>
                      <a:r>
                        <a:rPr lang="en-US" sz="1300" kern="1200" dirty="0" smtClean="0">
                          <a:solidFill>
                            <a:schemeClr val="dk1"/>
                          </a:solidFill>
                          <a:effectLst/>
                          <a:latin typeface="+mn-lt"/>
                          <a:ea typeface="+mn-ea"/>
                          <a:cs typeface="+mn-cs"/>
                        </a:rPr>
                        <a:t>.</a:t>
                      </a:r>
                      <a:r>
                        <a:rPr lang="ru-RU" sz="1300" kern="1200" dirty="0" smtClean="0">
                          <a:solidFill>
                            <a:schemeClr val="dk1"/>
                          </a:solidFill>
                          <a:effectLst/>
                          <a:latin typeface="+mn-lt"/>
                          <a:ea typeface="+mn-ea"/>
                          <a:cs typeface="+mn-cs"/>
                        </a:rPr>
                        <a:t>02</a:t>
                      </a:r>
                      <a:r>
                        <a:rPr lang="en-US" sz="1300" kern="1200" dirty="0" smtClean="0">
                          <a:solidFill>
                            <a:schemeClr val="dk1"/>
                          </a:solidFill>
                          <a:effectLst/>
                          <a:latin typeface="+mn-lt"/>
                          <a:ea typeface="+mn-ea"/>
                          <a:cs typeface="+mn-cs"/>
                        </a:rPr>
                        <a:t>.</a:t>
                      </a:r>
                      <a:r>
                        <a:rPr lang="ru-RU" sz="1300" kern="1200" dirty="0" smtClean="0">
                          <a:solidFill>
                            <a:schemeClr val="dk1"/>
                          </a:solidFill>
                          <a:effectLst/>
                          <a:latin typeface="+mn-lt"/>
                          <a:ea typeface="+mn-ea"/>
                          <a:cs typeface="+mn-cs"/>
                        </a:rPr>
                        <a:t>20</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10</a:t>
                      </a: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5</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2</a:t>
                      </a:r>
                      <a:endParaRPr lang="en-US" sz="1000">
                        <a:effectLst/>
                        <a:latin typeface="Calibri"/>
                        <a:ea typeface="Calibri"/>
                        <a:cs typeface="Arial"/>
                      </a:endParaRPr>
                    </a:p>
                  </a:txBody>
                  <a:tcPr marL="64197" marR="64197" marT="0" marB="0"/>
                </a:tc>
              </a:tr>
              <a:tr h="340559">
                <a:tc>
                  <a:txBody>
                    <a:bodyPr/>
                    <a:lstStyle/>
                    <a:p>
                      <a:pPr marL="0" marR="0" algn="ctr" rtl="1">
                        <a:lnSpc>
                          <a:spcPct val="115000"/>
                        </a:lnSpc>
                        <a:spcBef>
                          <a:spcPts val="0"/>
                        </a:spcBef>
                        <a:spcAft>
                          <a:spcPts val="0"/>
                        </a:spcAft>
                      </a:pPr>
                      <a:endParaRPr lang="en-US" sz="1300" kern="1200" dirty="0">
                        <a:solidFill>
                          <a:schemeClr val="dk1"/>
                        </a:solidFill>
                        <a:effectLst/>
                        <a:latin typeface="+mn-lt"/>
                        <a:ea typeface="+mn-ea"/>
                        <a:cs typeface="+mn-cs"/>
                      </a:endParaRP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1400.04.14</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kern="1200" dirty="0" smtClean="0">
                          <a:solidFill>
                            <a:schemeClr val="dk1"/>
                          </a:solidFill>
                          <a:effectLst/>
                          <a:latin typeface="+mn-lt"/>
                          <a:ea typeface="+mn-ea"/>
                          <a:cs typeface="+mn-cs"/>
                        </a:rPr>
                        <a:t>05/0</a:t>
                      </a:r>
                      <a:r>
                        <a:rPr lang="ru-RU" sz="1300" kern="1200" dirty="0" smtClean="0">
                          <a:solidFill>
                            <a:schemeClr val="dk1"/>
                          </a:solidFill>
                          <a:effectLst/>
                          <a:latin typeface="+mn-lt"/>
                          <a:ea typeface="+mn-ea"/>
                          <a:cs typeface="+mn-cs"/>
                        </a:rPr>
                        <a:t>7</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3</a:t>
                      </a:r>
                      <a:endParaRPr lang="en-US" sz="1000">
                        <a:effectLst/>
                        <a:latin typeface="Calibri"/>
                        <a:ea typeface="Calibri"/>
                        <a:cs typeface="Arial"/>
                      </a:endParaRPr>
                    </a:p>
                  </a:txBody>
                  <a:tcPr marL="64197" marR="64197" marT="0" marB="0"/>
                </a:tc>
              </a:tr>
              <a:tr h="340559">
                <a:tc>
                  <a:txBody>
                    <a:bodyPr/>
                    <a:lstStyle/>
                    <a:p>
                      <a:pPr marL="0" marR="0" algn="ctr" rtl="1">
                        <a:lnSpc>
                          <a:spcPct val="115000"/>
                        </a:lnSpc>
                        <a:spcBef>
                          <a:spcPts val="0"/>
                        </a:spcBef>
                        <a:spcAft>
                          <a:spcPts val="0"/>
                        </a:spcAft>
                      </a:pPr>
                      <a:r>
                        <a:rPr lang="en-US" sz="1300" kern="1200" dirty="0" smtClean="0">
                          <a:solidFill>
                            <a:schemeClr val="dk1"/>
                          </a:solidFill>
                          <a:effectLst/>
                          <a:latin typeface="+mn-lt"/>
                          <a:ea typeface="+mn-ea"/>
                          <a:cs typeface="+mn-cs"/>
                        </a:rPr>
                        <a:t>with participation of  the NPPD</a:t>
                      </a:r>
                      <a:endParaRPr lang="en-US" sz="1300" kern="1200" dirty="0">
                        <a:solidFill>
                          <a:schemeClr val="dk1"/>
                        </a:solidFill>
                        <a:effectLst/>
                        <a:latin typeface="+mn-lt"/>
                        <a:ea typeface="+mn-ea"/>
                        <a:cs typeface="+mn-cs"/>
                      </a:endParaRP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1400.06.15</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6</a:t>
                      </a: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9</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4</a:t>
                      </a:r>
                      <a:endParaRPr lang="en-US" sz="1000">
                        <a:effectLst/>
                        <a:latin typeface="Calibri"/>
                        <a:ea typeface="Calibri"/>
                        <a:cs typeface="Arial"/>
                      </a:endParaRPr>
                    </a:p>
                  </a:txBody>
                  <a:tcPr marL="64197" marR="64197" marT="0" marB="0"/>
                </a:tc>
              </a:tr>
              <a:tr h="340559">
                <a:tc>
                  <a:txBody>
                    <a:bodyPr/>
                    <a:lstStyle/>
                    <a:p>
                      <a:pPr marL="0" marR="0" algn="ctr" rtl="1">
                        <a:lnSpc>
                          <a:spcPct val="115000"/>
                        </a:lnSpc>
                        <a:spcBef>
                          <a:spcPts val="0"/>
                        </a:spcBef>
                        <a:spcAft>
                          <a:spcPts val="0"/>
                        </a:spcAft>
                      </a:pPr>
                      <a:r>
                        <a:rPr lang="en-US" sz="1300" kern="1200" dirty="0">
                          <a:solidFill>
                            <a:schemeClr val="dk1"/>
                          </a:solidFill>
                          <a:effectLst/>
                          <a:latin typeface="+mn-lt"/>
                          <a:ea typeface="+mn-ea"/>
                          <a:cs typeface="+mn-cs"/>
                        </a:rPr>
                        <a:t>with participation of </a:t>
                      </a:r>
                      <a:r>
                        <a:rPr lang="en-US" sz="1300" kern="1200" dirty="0" smtClean="0">
                          <a:solidFill>
                            <a:schemeClr val="dk1"/>
                          </a:solidFill>
                          <a:effectLst/>
                          <a:latin typeface="+mn-lt"/>
                          <a:ea typeface="+mn-ea"/>
                          <a:cs typeface="+mn-cs"/>
                        </a:rPr>
                        <a:t> the </a:t>
                      </a:r>
                      <a:r>
                        <a:rPr lang="en-US" sz="1300" kern="1200" dirty="0">
                          <a:solidFill>
                            <a:schemeClr val="dk1"/>
                          </a:solidFill>
                          <a:effectLst/>
                          <a:latin typeface="+mn-lt"/>
                          <a:ea typeface="+mn-ea"/>
                          <a:cs typeface="+mn-cs"/>
                        </a:rPr>
                        <a:t>NPPD</a:t>
                      </a: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1400.08.17</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8</a:t>
                      </a:r>
                      <a:r>
                        <a:rPr lang="en-US" sz="1300" kern="1200" dirty="0" smtClean="0">
                          <a:solidFill>
                            <a:schemeClr val="dk1"/>
                          </a:solidFill>
                          <a:effectLst/>
                          <a:latin typeface="+mn-lt"/>
                          <a:ea typeface="+mn-ea"/>
                          <a:cs typeface="+mn-cs"/>
                        </a:rPr>
                        <a:t>/</a:t>
                      </a:r>
                      <a:r>
                        <a:rPr lang="ru-RU" sz="1300" kern="1200" dirty="0" smtClean="0">
                          <a:solidFill>
                            <a:schemeClr val="dk1"/>
                          </a:solidFill>
                          <a:effectLst/>
                          <a:latin typeface="+mn-lt"/>
                          <a:ea typeface="+mn-ea"/>
                          <a:cs typeface="+mn-cs"/>
                        </a:rPr>
                        <a:t>11</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dirty="0">
                          <a:effectLst/>
                        </a:rPr>
                        <a:t>5</a:t>
                      </a:r>
                      <a:endParaRPr lang="en-US" sz="1000" dirty="0">
                        <a:effectLst/>
                        <a:latin typeface="Calibri"/>
                        <a:ea typeface="Calibri"/>
                        <a:cs typeface="Arial"/>
                      </a:endParaRPr>
                    </a:p>
                  </a:txBody>
                  <a:tcPr marL="64197" marR="64197" marT="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75223676"/>
              </p:ext>
            </p:extLst>
          </p:nvPr>
        </p:nvGraphicFramePr>
        <p:xfrm>
          <a:off x="323528" y="3861048"/>
          <a:ext cx="8229600" cy="2448273"/>
        </p:xfrm>
        <a:graphic>
          <a:graphicData uri="http://schemas.openxmlformats.org/drawingml/2006/table">
            <a:tbl>
              <a:tblPr rtl="1">
                <a:tableStyleId>{5C22544A-7EE6-4342-B048-85BDC9FD1C3A}</a:tableStyleId>
              </a:tblPr>
              <a:tblGrid>
                <a:gridCol w="3544253"/>
                <a:gridCol w="1191649"/>
                <a:gridCol w="1299981"/>
                <a:gridCol w="1516644"/>
                <a:gridCol w="677073"/>
              </a:tblGrid>
              <a:tr h="372731">
                <a:tc>
                  <a:txBody>
                    <a:bodyPr/>
                    <a:lstStyle/>
                    <a:p>
                      <a:pPr marL="0" marR="0" algn="ctr" rtl="1">
                        <a:lnSpc>
                          <a:spcPct val="115000"/>
                        </a:lnSpc>
                        <a:spcBef>
                          <a:spcPts val="0"/>
                        </a:spcBef>
                        <a:spcAft>
                          <a:spcPts val="0"/>
                        </a:spcAft>
                      </a:pPr>
                      <a:r>
                        <a:rPr lang="ru-RU" sz="1300" dirty="0" smtClean="0">
                          <a:solidFill>
                            <a:srgbClr val="002060"/>
                          </a:solidFill>
                          <a:effectLst/>
                        </a:rPr>
                        <a:t>Описание</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Иранская Дата</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Дата</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Дни недели</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en-US" sz="1300" dirty="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r>
              <a:tr h="601445">
                <a:tc>
                  <a:txBody>
                    <a:bodyPr/>
                    <a:lstStyle/>
                    <a:p>
                      <a:pPr marL="0" marR="0" algn="ctr" rtl="1">
                        <a:lnSpc>
                          <a:spcPct val="115000"/>
                        </a:lnSpc>
                        <a:spcBef>
                          <a:spcPts val="0"/>
                        </a:spcBef>
                        <a:spcAft>
                          <a:spcPts val="0"/>
                        </a:spcAft>
                      </a:pP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latin typeface="+mn-lt"/>
                          <a:ea typeface="+mn-ea"/>
                          <a:cs typeface="+mn-cs"/>
                        </a:rPr>
                        <a:t>1399.12.11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01</a:t>
                      </a:r>
                      <a:r>
                        <a:rPr lang="en-US" sz="1300" dirty="0" smtClean="0">
                          <a:solidFill>
                            <a:srgbClr val="002060"/>
                          </a:solidFill>
                          <a:effectLst/>
                        </a:rPr>
                        <a:t>/0</a:t>
                      </a:r>
                      <a:r>
                        <a:rPr lang="ru-RU" sz="1300" dirty="0" smtClean="0">
                          <a:solidFill>
                            <a:srgbClr val="002060"/>
                          </a:solidFill>
                          <a:effectLst/>
                        </a:rPr>
                        <a:t>3</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r>
              <a:tr h="571928">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ru-RU" sz="1300" dirty="0" smtClean="0">
                        <a:solidFill>
                          <a:srgbClr val="002060"/>
                        </a:solidFill>
                        <a:effectLst/>
                      </a:endParaRPr>
                    </a:p>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эти даты изменились из-за иранских выходных</a:t>
                      </a:r>
                      <a:endParaRPr lang="en-US" sz="1300" kern="1200" dirty="0" smtClean="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1400,02,20</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10</a:t>
                      </a:r>
                      <a:r>
                        <a:rPr lang="en-US" sz="1300" dirty="0" smtClean="0">
                          <a:solidFill>
                            <a:srgbClr val="002060"/>
                          </a:solidFill>
                          <a:effectLst/>
                        </a:rPr>
                        <a:t>/0</a:t>
                      </a:r>
                      <a:r>
                        <a:rPr lang="ru-RU" sz="1300" dirty="0" smtClean="0">
                          <a:solidFill>
                            <a:srgbClr val="002060"/>
                          </a:solidFill>
                          <a:effectLst/>
                        </a:rPr>
                        <a:t>5</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2</a:t>
                      </a:r>
                      <a:endParaRPr lang="en-US" sz="1000" dirty="0">
                        <a:solidFill>
                          <a:srgbClr val="002060"/>
                        </a:solidFill>
                        <a:effectLst/>
                        <a:latin typeface="Calibri"/>
                        <a:ea typeface="Calibri"/>
                        <a:cs typeface="Arial"/>
                      </a:endParaRPr>
                    </a:p>
                  </a:txBody>
                  <a:tcPr marL="64999" marR="64999" marT="0" marB="0"/>
                </a:tc>
              </a:tr>
              <a:tr h="300723">
                <a:tc>
                  <a:txBody>
                    <a:bodyPr/>
                    <a:lstStyle/>
                    <a:p>
                      <a:pPr marL="0" marR="0" algn="ctr" rtl="1">
                        <a:lnSpc>
                          <a:spcPct val="115000"/>
                        </a:lnSpc>
                        <a:spcBef>
                          <a:spcPts val="0"/>
                        </a:spcBef>
                        <a:spcAft>
                          <a:spcPts val="0"/>
                        </a:spcAft>
                      </a:pP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1400.04.14</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smtClean="0">
                          <a:solidFill>
                            <a:srgbClr val="002060"/>
                          </a:solidFill>
                          <a:effectLst/>
                        </a:rPr>
                        <a:t>05/0</a:t>
                      </a:r>
                      <a:r>
                        <a:rPr lang="ru-RU" sz="1300" dirty="0" smtClean="0">
                          <a:solidFill>
                            <a:srgbClr val="002060"/>
                          </a:solidFill>
                          <a:effectLst/>
                        </a:rPr>
                        <a:t>7</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3</a:t>
                      </a:r>
                      <a:endParaRPr lang="en-US" sz="1000" dirty="0">
                        <a:solidFill>
                          <a:srgbClr val="002060"/>
                        </a:solidFill>
                        <a:effectLst/>
                        <a:latin typeface="Calibri"/>
                        <a:ea typeface="Calibri"/>
                        <a:cs typeface="Arial"/>
                      </a:endParaRPr>
                    </a:p>
                  </a:txBody>
                  <a:tcPr marL="64999" marR="64999" marT="0" marB="0"/>
                </a:tc>
              </a:tr>
              <a:tr h="300723">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1400.06.15</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smtClean="0">
                          <a:solidFill>
                            <a:srgbClr val="002060"/>
                          </a:solidFill>
                          <a:effectLst/>
                        </a:rPr>
                        <a:t>0</a:t>
                      </a:r>
                      <a:r>
                        <a:rPr lang="ru-RU" sz="1300" dirty="0" smtClean="0">
                          <a:solidFill>
                            <a:srgbClr val="002060"/>
                          </a:solidFill>
                          <a:effectLst/>
                        </a:rPr>
                        <a:t>6</a:t>
                      </a:r>
                      <a:r>
                        <a:rPr lang="en-US" sz="1300" dirty="0" smtClean="0">
                          <a:solidFill>
                            <a:srgbClr val="002060"/>
                          </a:solidFill>
                          <a:effectLst/>
                        </a:rPr>
                        <a:t>/0</a:t>
                      </a:r>
                      <a:r>
                        <a:rPr lang="ru-RU" sz="1300" dirty="0" smtClean="0">
                          <a:solidFill>
                            <a:srgbClr val="002060"/>
                          </a:solidFill>
                          <a:effectLst/>
                        </a:rPr>
                        <a:t>9</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4</a:t>
                      </a:r>
                      <a:endParaRPr lang="en-US" sz="1000" dirty="0">
                        <a:solidFill>
                          <a:srgbClr val="002060"/>
                        </a:solidFill>
                        <a:effectLst/>
                        <a:latin typeface="Calibri"/>
                        <a:ea typeface="Calibri"/>
                        <a:cs typeface="Arial"/>
                      </a:endParaRPr>
                    </a:p>
                  </a:txBody>
                  <a:tcPr marL="64999" marR="64999" marT="0" marB="0"/>
                </a:tc>
              </a:tr>
              <a:tr h="300723">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1400.08.17</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smtClean="0">
                          <a:solidFill>
                            <a:srgbClr val="002060"/>
                          </a:solidFill>
                          <a:effectLst/>
                        </a:rPr>
                        <a:t>0</a:t>
                      </a:r>
                      <a:r>
                        <a:rPr lang="ru-RU" sz="1300" dirty="0" smtClean="0">
                          <a:solidFill>
                            <a:srgbClr val="002060"/>
                          </a:solidFill>
                          <a:effectLst/>
                        </a:rPr>
                        <a:t>8</a:t>
                      </a:r>
                      <a:r>
                        <a:rPr lang="en-US" sz="1300" dirty="0" smtClean="0">
                          <a:solidFill>
                            <a:srgbClr val="002060"/>
                          </a:solidFill>
                          <a:effectLst/>
                        </a:rPr>
                        <a:t>/</a:t>
                      </a:r>
                      <a:r>
                        <a:rPr lang="ru-RU" sz="1300" dirty="0" smtClean="0">
                          <a:solidFill>
                            <a:srgbClr val="002060"/>
                          </a:solidFill>
                          <a:effectLst/>
                        </a:rPr>
                        <a:t>11</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5</a:t>
                      </a:r>
                      <a:endParaRPr lang="en-US" sz="1000" dirty="0">
                        <a:solidFill>
                          <a:srgbClr val="002060"/>
                        </a:solidFill>
                        <a:effectLst/>
                        <a:latin typeface="Calibri"/>
                        <a:ea typeface="Calibri"/>
                        <a:cs typeface="Arial"/>
                      </a:endParaRPr>
                    </a:p>
                  </a:txBody>
                  <a:tcPr marL="64999" marR="64999" marT="0" marB="0"/>
                </a:tc>
              </a:tr>
            </a:tbl>
          </a:graphicData>
        </a:graphic>
      </p:graphicFrame>
      <p:sp>
        <p:nvSpPr>
          <p:cNvPr id="7"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4114395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04664"/>
            <a:ext cx="5256584" cy="720080"/>
          </a:xfrm>
        </p:spPr>
        <p:txBody>
          <a:bodyPr>
            <a:normAutofit fontScale="90000"/>
          </a:bodyPr>
          <a:lstStyle/>
          <a:p>
            <a:r>
              <a:rPr lang="ru-RU" sz="2000" b="1" dirty="0" smtClean="0">
                <a:solidFill>
                  <a:srgbClr val="002060"/>
                </a:solidFill>
                <a:cs typeface="B Mitra" pitchFamily="2" charset="-78"/>
              </a:rPr>
              <a:t/>
            </a:r>
            <a:br>
              <a:rPr lang="ru-RU" sz="2000" b="1" dirty="0" smtClean="0">
                <a:solidFill>
                  <a:srgbClr val="002060"/>
                </a:solidFill>
                <a:cs typeface="B Mitra" pitchFamily="2" charset="-78"/>
              </a:rPr>
            </a:br>
            <a:r>
              <a:rPr lang="en-US" sz="2200" b="1" dirty="0" smtClean="0">
                <a:solidFill>
                  <a:srgbClr val="002060"/>
                </a:solidFill>
                <a:cs typeface="B Mitra" pitchFamily="2" charset="-78"/>
              </a:rPr>
              <a:t>Report on the events of the power plant</a:t>
            </a:r>
            <a:br>
              <a:rPr lang="en-US" sz="2200" b="1" dirty="0" smtClean="0">
                <a:solidFill>
                  <a:srgbClr val="002060"/>
                </a:solidFill>
                <a:cs typeface="B Mitra" pitchFamily="2" charset="-78"/>
              </a:rPr>
            </a:br>
            <a:r>
              <a:rPr lang="ru-RU" sz="2200" b="1" dirty="0" smtClean="0">
                <a:solidFill>
                  <a:srgbClr val="002060"/>
                </a:solidFill>
                <a:cs typeface="B Mitra" pitchFamily="2" charset="-78"/>
              </a:rPr>
              <a:t>Отчет о событиях электростанции</a:t>
            </a:r>
            <a:r>
              <a:rPr lang="en-US" sz="2000" b="1" dirty="0">
                <a:solidFill>
                  <a:srgbClr val="002060"/>
                </a:solidFill>
                <a:cs typeface="B Mitra" pitchFamily="2" charset="-78"/>
              </a:rPr>
              <a:t/>
            </a:r>
            <a:br>
              <a:rPr lang="en-US" sz="2000" b="1" dirty="0">
                <a:solidFill>
                  <a:srgbClr val="002060"/>
                </a:solidFill>
                <a:cs typeface="B Mitra" pitchFamily="2" charset="-78"/>
              </a:rPr>
            </a:br>
            <a:endParaRPr lang="en-US" sz="2000" b="1" dirty="0">
              <a:solidFill>
                <a:srgbClr val="002060"/>
              </a:solidFill>
              <a:cs typeface="B Mitra" pitchFamily="2" charset="-78"/>
            </a:endParaRPr>
          </a:p>
        </p:txBody>
      </p:sp>
      <p:sp>
        <p:nvSpPr>
          <p:cNvPr id="3" name="Content Placeholder 2"/>
          <p:cNvSpPr>
            <a:spLocks noGrp="1"/>
          </p:cNvSpPr>
          <p:nvPr>
            <p:ph idx="1"/>
          </p:nvPr>
        </p:nvSpPr>
        <p:spPr>
          <a:xfrm>
            <a:off x="457200" y="1196752"/>
            <a:ext cx="8229600" cy="4929411"/>
          </a:xfrm>
        </p:spPr>
        <p:txBody>
          <a:bodyPr>
            <a:normAutofit fontScale="62500" lnSpcReduction="20000"/>
          </a:bodyPr>
          <a:lstStyle/>
          <a:p>
            <a:endParaRPr lang="en-US" dirty="0"/>
          </a:p>
          <a:p>
            <a:pPr algn="just"/>
            <a:r>
              <a:rPr lang="en-US" dirty="0" smtClean="0"/>
              <a:t>On </a:t>
            </a:r>
            <a:r>
              <a:rPr lang="en-US" dirty="0"/>
              <a:t>January </a:t>
            </a:r>
            <a:r>
              <a:rPr lang="en-US" dirty="0" smtClean="0"/>
              <a:t>9, 2022, at 12:27 local time, </a:t>
            </a:r>
            <a:r>
              <a:rPr lang="en-US" dirty="0"/>
              <a:t>actuation of the first </a:t>
            </a:r>
            <a:r>
              <a:rPr lang="en-US" dirty="0" smtClean="0"/>
              <a:t>complex of differential </a:t>
            </a:r>
            <a:r>
              <a:rPr lang="en-US" dirty="0"/>
              <a:t>protection of </a:t>
            </a:r>
            <a:r>
              <a:rPr lang="en-US" dirty="0" smtClean="0"/>
              <a:t>transformers </a:t>
            </a:r>
            <a:r>
              <a:rPr lang="en-US" dirty="0"/>
              <a:t>of the Unit (AT01, AT02) led to disconnection of Bushehr NPP from the 400 kV </a:t>
            </a:r>
            <a:r>
              <a:rPr lang="en-US" dirty="0" smtClean="0"/>
              <a:t>substation and </a:t>
            </a:r>
            <a:r>
              <a:rPr lang="en-US" dirty="0"/>
              <a:t>disconnection of the </a:t>
            </a:r>
            <a:r>
              <a:rPr lang="en-US" dirty="0" smtClean="0"/>
              <a:t>27 KV circuit breakers of the </a:t>
            </a:r>
            <a:r>
              <a:rPr lang="en-US" dirty="0"/>
              <a:t>generator at the operating power </a:t>
            </a:r>
            <a:r>
              <a:rPr lang="en-US" dirty="0" smtClean="0"/>
              <a:t>equal to 442 </a:t>
            </a:r>
            <a:r>
              <a:rPr lang="en-US" dirty="0"/>
              <a:t>MW, which resulted in </a:t>
            </a:r>
            <a:r>
              <a:rPr lang="en-US" dirty="0" smtClean="0"/>
              <a:t>de-energization </a:t>
            </a:r>
            <a:r>
              <a:rPr lang="en-US" dirty="0"/>
              <a:t>of internal consumption bus bars (10BB and 10BC) and stepwise operation of diesel generators of the safety </a:t>
            </a:r>
            <a:r>
              <a:rPr lang="en-US" dirty="0" smtClean="0"/>
              <a:t>channels Nos. 2 &amp; 3</a:t>
            </a:r>
            <a:r>
              <a:rPr lang="en-US" dirty="0"/>
              <a:t>. 	</a:t>
            </a:r>
          </a:p>
          <a:p>
            <a:pPr algn="just"/>
            <a:endParaRPr lang="en-US" dirty="0"/>
          </a:p>
          <a:p>
            <a:pPr algn="just"/>
            <a:r>
              <a:rPr lang="ru-RU" dirty="0"/>
              <a:t> </a:t>
            </a:r>
            <a:r>
              <a:rPr lang="ru-RU" sz="3100" dirty="0">
                <a:solidFill>
                  <a:srgbClr val="002060"/>
                </a:solidFill>
              </a:rPr>
              <a:t>9 января 2022 года в 12:27 по местному времени произошло срабатывание первого комплекта дифференциальной защиты трансформаторов энергоблока (АТ01, АТ02). Что привело к отключению АЭС Бушер от сети 400 кВ и отключению выключателей генератора 27 кВ на мощности энергоблока 442 МВт. В результате произошло обесточение шин собственных нужд (10ВВ и 10ВС) и последовательный запуск дизель генераторов 2-го и 3-го каналов безопасности. 	</a:t>
            </a:r>
          </a:p>
          <a:p>
            <a:endParaRPr lang="en-US" sz="3100" dirty="0">
              <a:solidFill>
                <a:srgbClr val="00206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989798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txBody>
          <a:bodyPr>
            <a:normAutofit fontScale="85000" lnSpcReduction="10000"/>
          </a:bodyPr>
          <a:lstStyle/>
          <a:p>
            <a:pPr algn="just"/>
            <a:r>
              <a:rPr lang="en-US" dirty="0"/>
              <a:t>On July </a:t>
            </a:r>
            <a:r>
              <a:rPr lang="en-US" dirty="0" smtClean="0"/>
              <a:t>8, 2022, </a:t>
            </a:r>
            <a:r>
              <a:rPr lang="en-US" dirty="0"/>
              <a:t>at 00:38 while carrying out switching for preparing necessary conditions in order to remove defect of one of breakers of 400-KV substations, the </a:t>
            </a:r>
            <a:r>
              <a:rPr lang="en-US" dirty="0" smtClean="0"/>
              <a:t>“power </a:t>
            </a:r>
            <a:r>
              <a:rPr lang="en-US" dirty="0"/>
              <a:t>reduction </a:t>
            </a:r>
            <a:r>
              <a:rPr lang="en-US" dirty="0" smtClean="0"/>
              <a:t>to 70%” signal </a:t>
            </a:r>
            <a:r>
              <a:rPr lang="en-US" dirty="0"/>
              <a:t>was formed and the plant power was reduced to 70% of </a:t>
            </a:r>
            <a:r>
              <a:rPr lang="en-US" dirty="0" smtClean="0"/>
              <a:t>its </a:t>
            </a:r>
            <a:r>
              <a:rPr lang="en-US" dirty="0"/>
              <a:t>nominal power</a:t>
            </a:r>
            <a:r>
              <a:rPr lang="en-US" dirty="0" smtClean="0"/>
              <a:t>.</a:t>
            </a:r>
          </a:p>
          <a:p>
            <a:pPr algn="just"/>
            <a:endParaRPr lang="en-US" dirty="0" smtClean="0"/>
          </a:p>
          <a:p>
            <a:pPr algn="just"/>
            <a:r>
              <a:rPr lang="ru-RU" sz="3000" dirty="0">
                <a:solidFill>
                  <a:srgbClr val="002060"/>
                </a:solidFill>
              </a:rPr>
              <a:t>8 июля 2022 года в 00:38 при выполнении </a:t>
            </a:r>
            <a:r>
              <a:rPr lang="ru-RU" sz="3100" dirty="0">
                <a:solidFill>
                  <a:srgbClr val="002060"/>
                </a:solidFill>
              </a:rPr>
              <a:t>переключения для подготовки необходимых условий для устранения дефекта одного из выключателей 400 кВ подстанций сформировался ложный сигнал отключения АТ01, и мощность станции была уменьшена до 70% его номинальной </a:t>
            </a:r>
            <a:r>
              <a:rPr lang="ru-RU" sz="3000" dirty="0">
                <a:solidFill>
                  <a:srgbClr val="002060"/>
                </a:solidFill>
              </a:rPr>
              <a:t>мощности</a:t>
            </a:r>
            <a:r>
              <a:rPr lang="ru-RU" sz="3000" dirty="0"/>
              <a:t>.</a:t>
            </a:r>
            <a:endParaRPr lang="en-US" sz="3000" dirty="0"/>
          </a:p>
        </p:txBody>
      </p:sp>
      <p:sp>
        <p:nvSpPr>
          <p:cNvPr id="8" name="Title 1"/>
          <p:cNvSpPr>
            <a:spLocks noGrp="1"/>
          </p:cNvSpPr>
          <p:nvPr>
            <p:ph type="title"/>
          </p:nvPr>
        </p:nvSpPr>
        <p:spPr>
          <a:xfrm>
            <a:off x="1547664" y="404664"/>
            <a:ext cx="5256584" cy="720080"/>
          </a:xfrm>
        </p:spPr>
        <p:txBody>
          <a:bodyPr>
            <a:normAutofit fontScale="90000"/>
          </a:bodyPr>
          <a:lstStyle/>
          <a:p>
            <a:r>
              <a:rPr lang="ru-RU" sz="2000" b="1" dirty="0" smtClean="0">
                <a:solidFill>
                  <a:srgbClr val="002060"/>
                </a:solidFill>
                <a:cs typeface="B Mitra" pitchFamily="2" charset="-78"/>
              </a:rPr>
              <a:t/>
            </a:r>
            <a:br>
              <a:rPr lang="ru-RU" sz="2000" b="1" dirty="0" smtClean="0">
                <a:solidFill>
                  <a:srgbClr val="002060"/>
                </a:solidFill>
                <a:cs typeface="B Mitra" pitchFamily="2" charset="-78"/>
              </a:rPr>
            </a:br>
            <a:r>
              <a:rPr lang="en-US" sz="2200" b="1" dirty="0" smtClean="0">
                <a:solidFill>
                  <a:srgbClr val="002060"/>
                </a:solidFill>
                <a:cs typeface="B Mitra" pitchFamily="2" charset="-78"/>
              </a:rPr>
              <a:t>Report on the events of the power plant</a:t>
            </a:r>
            <a:br>
              <a:rPr lang="en-US" sz="2200" b="1" dirty="0" smtClean="0">
                <a:solidFill>
                  <a:srgbClr val="002060"/>
                </a:solidFill>
                <a:cs typeface="B Mitra" pitchFamily="2" charset="-78"/>
              </a:rPr>
            </a:br>
            <a:r>
              <a:rPr lang="ru-RU" sz="2200" b="1" dirty="0">
                <a:solidFill>
                  <a:srgbClr val="002060"/>
                </a:solidFill>
                <a:cs typeface="B Mitra" pitchFamily="2" charset="-78"/>
              </a:rPr>
              <a:t>Отчет о событиях электростанции</a:t>
            </a:r>
            <a:r>
              <a:rPr lang="en-US" sz="2200" b="1" dirty="0">
                <a:solidFill>
                  <a:srgbClr val="002060"/>
                </a:solidFill>
                <a:cs typeface="B Mitra" pitchFamily="2" charset="-78"/>
              </a:rPr>
              <a:t/>
            </a:r>
            <a:br>
              <a:rPr lang="en-US" sz="2200" b="1" dirty="0">
                <a:solidFill>
                  <a:srgbClr val="002060"/>
                </a:solidFill>
                <a:cs typeface="B Mitra" pitchFamily="2" charset="-78"/>
              </a:rPr>
            </a:br>
            <a:endParaRPr lang="en-US" sz="2200" b="1" dirty="0">
              <a:solidFill>
                <a:srgbClr val="002060"/>
              </a:solidFill>
              <a:cs typeface="B Mitra"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1616727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a:bodyPr>
          <a:lstStyle/>
          <a:p>
            <a:pPr marL="0" lvl="0" indent="0" algn="just">
              <a:buNone/>
            </a:pPr>
            <a:r>
              <a:rPr lang="en-US" dirty="0"/>
              <a:t>All matters related to the nuclear power plant and the </a:t>
            </a:r>
            <a:r>
              <a:rPr lang="en-US" dirty="0" smtClean="0"/>
              <a:t>operating organization (Items </a:t>
            </a:r>
            <a:r>
              <a:rPr lang="en-US" dirty="0"/>
              <a:t>1, 2, 4, 10, 11 and 14 ) </a:t>
            </a:r>
            <a:r>
              <a:rPr lang="en-US" b="1" dirty="0"/>
              <a:t>have been carried out </a:t>
            </a:r>
            <a:r>
              <a:rPr lang="en-US" dirty="0" smtClean="0"/>
              <a:t>in the </a:t>
            </a:r>
            <a:r>
              <a:rPr lang="en-US" dirty="0"/>
              <a:t>Protocol No. 15</a:t>
            </a:r>
            <a:r>
              <a:rPr lang="en-US" dirty="0" smtClean="0"/>
              <a:t>.</a:t>
            </a:r>
            <a:endParaRPr lang="ru-RU" dirty="0" smtClean="0"/>
          </a:p>
          <a:p>
            <a:pPr marL="0" lvl="0" indent="0" algn="just">
              <a:buNone/>
            </a:pPr>
            <a:endParaRPr lang="en-US" dirty="0" smtClean="0"/>
          </a:p>
          <a:p>
            <a:pPr marL="0" lvl="0" indent="0" algn="just">
              <a:buNone/>
            </a:pPr>
            <a:r>
              <a:rPr lang="ru-RU" dirty="0">
                <a:solidFill>
                  <a:srgbClr val="002060"/>
                </a:solidFill>
              </a:rPr>
              <a:t>Все вопросы, </a:t>
            </a:r>
            <a:r>
              <a:rPr lang="ru-RU" dirty="0" smtClean="0">
                <a:solidFill>
                  <a:srgbClr val="002060"/>
                </a:solidFill>
              </a:rPr>
              <a:t>касающиеся АЭС и эксплуатирующей организации (Пункты </a:t>
            </a:r>
            <a:r>
              <a:rPr lang="ru-RU" dirty="0">
                <a:solidFill>
                  <a:srgbClr val="002060"/>
                </a:solidFill>
              </a:rPr>
              <a:t>1, 2, 4, 10, 11 и 14)</a:t>
            </a:r>
            <a:r>
              <a:rPr lang="en-US" dirty="0">
                <a:solidFill>
                  <a:srgbClr val="002060"/>
                </a:solidFill>
              </a:rPr>
              <a:t> </a:t>
            </a:r>
            <a:r>
              <a:rPr lang="ru-RU" dirty="0">
                <a:solidFill>
                  <a:srgbClr val="002060"/>
                </a:solidFill>
              </a:rPr>
              <a:t>, </a:t>
            </a:r>
            <a:r>
              <a:rPr lang="ru-RU" b="1" dirty="0">
                <a:solidFill>
                  <a:srgbClr val="002060"/>
                </a:solidFill>
              </a:rPr>
              <a:t>выполнены</a:t>
            </a:r>
            <a:r>
              <a:rPr lang="ru-RU" dirty="0">
                <a:solidFill>
                  <a:srgbClr val="002060"/>
                </a:solidFill>
              </a:rPr>
              <a:t> в Протоколе № 15.</a:t>
            </a:r>
            <a:endParaRPr lang="en-US" dirty="0">
              <a:solidFill>
                <a:srgbClr val="002060"/>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6" y="373212"/>
            <a:ext cx="936104" cy="60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17840"/>
            <a:ext cx="5040560" cy="664603"/>
          </a:xfrm>
        </p:spPr>
        <p:txBody>
          <a:bodyPr vert="horz" lIns="91440" tIns="45720" rIns="91440" bIns="45720" rtlCol="0" anchor="ctr">
            <a:noAutofit/>
          </a:bodyPr>
          <a:lstStyle/>
          <a:p>
            <a:r>
              <a:rPr lang="en-US" sz="2000" b="1" dirty="0" smtClean="0">
                <a:solidFill>
                  <a:srgbClr val="002060"/>
                </a:solidFill>
                <a:cs typeface="Times New Roman" pitchFamily="18" charset="0"/>
              </a:rPr>
              <a:t>Status </a:t>
            </a:r>
            <a:r>
              <a:rPr lang="en-US" sz="2000" b="1" dirty="0">
                <a:solidFill>
                  <a:srgbClr val="002060"/>
                </a:solidFill>
                <a:cs typeface="Times New Roman" pitchFamily="18" charset="0"/>
              </a:rPr>
              <a:t>of Minutes </a:t>
            </a:r>
            <a:r>
              <a:rPr lang="ru-RU" sz="2000" b="1" dirty="0">
                <a:solidFill>
                  <a:srgbClr val="002060"/>
                </a:solidFill>
                <a:cs typeface="Times New Roman" pitchFamily="18" charset="0"/>
              </a:rPr>
              <a:t>№</a:t>
            </a:r>
            <a:r>
              <a:rPr lang="en-US" sz="2000" b="1" dirty="0">
                <a:solidFill>
                  <a:srgbClr val="002060"/>
                </a:solidFill>
                <a:cs typeface="Times New Roman" pitchFamily="18" charset="0"/>
              </a:rPr>
              <a:t> </a:t>
            </a:r>
            <a:r>
              <a:rPr lang="en-US" sz="2000" b="1" dirty="0" smtClean="0">
                <a:solidFill>
                  <a:srgbClr val="002060"/>
                </a:solidFill>
                <a:cs typeface="Times New Roman" pitchFamily="18" charset="0"/>
              </a:rPr>
              <a:t>1</a:t>
            </a:r>
            <a:r>
              <a:rPr lang="ru-RU" sz="2000" b="1" dirty="0" smtClean="0">
                <a:solidFill>
                  <a:srgbClr val="002060"/>
                </a:solidFill>
                <a:cs typeface="Times New Roman" pitchFamily="18" charset="0"/>
              </a:rPr>
              <a:t>5</a:t>
            </a:r>
            <a:r>
              <a:rPr lang="en-US" sz="2000" b="1" dirty="0" smtClean="0">
                <a:solidFill>
                  <a:srgbClr val="002060"/>
                </a:solidFill>
                <a:cs typeface="Times New Roman" pitchFamily="18" charset="0"/>
              </a:rPr>
              <a:t/>
            </a:r>
            <a:br>
              <a:rPr lang="en-US" sz="2000" b="1" dirty="0" smtClean="0">
                <a:solidFill>
                  <a:srgbClr val="002060"/>
                </a:solidFill>
                <a:cs typeface="Times New Roman" pitchFamily="18" charset="0"/>
              </a:rPr>
            </a:br>
            <a:r>
              <a:rPr lang="ru-RU" sz="2000" b="1" dirty="0">
                <a:solidFill>
                  <a:srgbClr val="002060"/>
                </a:solidFill>
                <a:cs typeface="Times New Roman" pitchFamily="18" charset="0"/>
              </a:rPr>
              <a:t>Статус протокола № 15</a:t>
            </a:r>
            <a:endParaRPr lang="en-US" sz="2000" b="1" dirty="0">
              <a:solidFill>
                <a:srgbClr val="002060"/>
              </a:solidFill>
              <a:cs typeface="Times New Roman" pitchFamily="18" charset="0"/>
            </a:endParaRPr>
          </a:p>
        </p:txBody>
      </p:sp>
      <p:sp>
        <p:nvSpPr>
          <p:cNvPr id="8"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917092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000" y="967150"/>
            <a:ext cx="8208912" cy="4524315"/>
          </a:xfrm>
          <a:prstGeom prst="rect">
            <a:avLst/>
          </a:prstGeom>
        </p:spPr>
        <p:txBody>
          <a:bodyPr wrap="square">
            <a:spAutoFit/>
          </a:bodyPr>
          <a:lstStyle/>
          <a:p>
            <a:pPr algn="just"/>
            <a:r>
              <a:rPr lang="en-US" sz="1600" b="1" dirty="0" smtClean="0">
                <a:cs typeface="B Mitra" pitchFamily="2" charset="-78"/>
              </a:rPr>
              <a:t>Measures </a:t>
            </a:r>
            <a:r>
              <a:rPr lang="en-US" sz="1600" b="1" dirty="0">
                <a:cs typeface="B Mitra" pitchFamily="2" charset="-78"/>
              </a:rPr>
              <a:t>taken at the BNPP to prevent the spread of </a:t>
            </a:r>
            <a:r>
              <a:rPr lang="en-US" sz="1600" b="1" dirty="0" smtClean="0">
                <a:cs typeface="B Mitra" pitchFamily="2" charset="-78"/>
              </a:rPr>
              <a:t>COVID-19</a:t>
            </a:r>
            <a:r>
              <a:rPr lang="en-US" sz="1600" b="1" dirty="0">
                <a:cs typeface="B Mitra" pitchFamily="2" charset="-78"/>
              </a:rPr>
              <a:t> Pandemic</a:t>
            </a:r>
            <a:r>
              <a:rPr lang="en-US" sz="1600" b="1" dirty="0" smtClean="0">
                <a:cs typeface="B Mitra" pitchFamily="2" charset="-78"/>
              </a:rPr>
              <a:t> </a:t>
            </a:r>
            <a:endParaRPr lang="en-US" sz="1600" dirty="0">
              <a:cs typeface="B Mitra" pitchFamily="2" charset="-78"/>
            </a:endParaRPr>
          </a:p>
          <a:p>
            <a:pPr algn="just"/>
            <a:r>
              <a:rPr lang="en-US" sz="1600" dirty="0" smtClean="0"/>
              <a:t>Implementing national </a:t>
            </a:r>
            <a:r>
              <a:rPr lang="en-US" sz="1600" dirty="0"/>
              <a:t>and provincial health instructions, mandates, and procedures and </a:t>
            </a:r>
            <a:r>
              <a:rPr lang="en-US" sz="1600" dirty="0" smtClean="0"/>
              <a:t>utilizing </a:t>
            </a:r>
            <a:r>
              <a:rPr lang="en-US" sz="1600" dirty="0"/>
              <a:t>international experiences received from WANO and IAEA through performing the activities described below: </a:t>
            </a:r>
          </a:p>
          <a:p>
            <a:pPr marL="285750" lvl="0" indent="-285750" algn="just">
              <a:buFontTx/>
              <a:buChar char="-"/>
            </a:pPr>
            <a:r>
              <a:rPr lang="en-US" sz="1600" dirty="0" smtClean="0"/>
              <a:t>Canceling </a:t>
            </a:r>
            <a:r>
              <a:rPr lang="en-US" sz="1600" dirty="0"/>
              <a:t>the lunch meal of the daily </a:t>
            </a:r>
            <a:r>
              <a:rPr lang="en-US" sz="1600" dirty="0" smtClean="0"/>
              <a:t>workers;</a:t>
            </a:r>
          </a:p>
          <a:p>
            <a:pPr marL="285750" lvl="0" indent="-285750" algn="just">
              <a:buFontTx/>
              <a:buChar char="-"/>
            </a:pPr>
            <a:r>
              <a:rPr lang="en-US" sz="1600" dirty="0" smtClean="0"/>
              <a:t>Distributing </a:t>
            </a:r>
            <a:r>
              <a:rPr lang="en-US" sz="1600" dirty="0"/>
              <a:t>the shift staff meals as packages in a sanitary </a:t>
            </a:r>
            <a:r>
              <a:rPr lang="en-US" sz="1600" dirty="0" smtClean="0"/>
              <a:t>manner;</a:t>
            </a:r>
          </a:p>
          <a:p>
            <a:pPr marL="285750" lvl="0" indent="-285750" algn="just">
              <a:buFontTx/>
              <a:buChar char="-"/>
            </a:pPr>
            <a:r>
              <a:rPr lang="en-US" sz="1600" dirty="0" smtClean="0"/>
              <a:t>Minimizing </a:t>
            </a:r>
            <a:r>
              <a:rPr lang="en-US" sz="1600" dirty="0"/>
              <a:t>the unnecessary staff’s access and traffic to the Main Control Room of the Plant; </a:t>
            </a:r>
            <a:endParaRPr lang="en-US" sz="1600" dirty="0" smtClean="0"/>
          </a:p>
          <a:p>
            <a:pPr marL="285750" indent="-285750" algn="just">
              <a:buFontTx/>
              <a:buChar char="-"/>
            </a:pPr>
            <a:r>
              <a:rPr lang="en-US" sz="1600" dirty="0"/>
              <a:t>Distributing </a:t>
            </a:r>
            <a:r>
              <a:rPr lang="en-US" sz="1600" dirty="0" smtClean="0"/>
              <a:t>medical face masks </a:t>
            </a:r>
            <a:r>
              <a:rPr lang="en-US" sz="1600" dirty="0"/>
              <a:t>amongst the </a:t>
            </a:r>
            <a:r>
              <a:rPr lang="en-US" sz="1600" dirty="0" smtClean="0"/>
              <a:t>staff as appropriate;  </a:t>
            </a:r>
            <a:endParaRPr lang="ru-RU" sz="1600" dirty="0" smtClean="0"/>
          </a:p>
          <a:p>
            <a:pPr algn="just"/>
            <a:endParaRPr lang="ru-RU" sz="1600" dirty="0"/>
          </a:p>
          <a:p>
            <a:pPr algn="just"/>
            <a:endParaRPr lang="en-US" sz="1600" dirty="0" smtClean="0"/>
          </a:p>
          <a:p>
            <a:pPr algn="just"/>
            <a:r>
              <a:rPr lang="ru-RU" sz="1600" b="1" dirty="0">
                <a:solidFill>
                  <a:srgbClr val="002060"/>
                </a:solidFill>
                <a:cs typeface="B Mitra" pitchFamily="2" charset="-78"/>
              </a:rPr>
              <a:t>Меры, принятые на БАЭС для предотвращения распространения пандемии COVID-19</a:t>
            </a:r>
            <a:endParaRPr lang="en-US" sz="1600" b="1" dirty="0">
              <a:solidFill>
                <a:srgbClr val="002060"/>
              </a:solidFill>
              <a:cs typeface="B Mitra" pitchFamily="2" charset="-78"/>
            </a:endParaRPr>
          </a:p>
          <a:p>
            <a:pPr algn="just"/>
            <a:r>
              <a:rPr lang="ru-RU" sz="1600" dirty="0">
                <a:solidFill>
                  <a:srgbClr val="002060"/>
                </a:solidFill>
              </a:rPr>
              <a:t>Выполнение национальных и провинциальных медицинских инструкций, предписаний и процедур, а также использование международного опыта, полученного от ВАО АЭС и МАГАТЭ, путем выполнения описанных ниже мероприятий: </a:t>
            </a:r>
            <a:endParaRPr lang="en-US" sz="1600" dirty="0">
              <a:solidFill>
                <a:srgbClr val="002060"/>
              </a:solidFill>
            </a:endParaRPr>
          </a:p>
          <a:p>
            <a:pPr marL="171450" indent="-171450" algn="just">
              <a:buFontTx/>
              <a:buChar char="-"/>
            </a:pPr>
            <a:r>
              <a:rPr lang="ru-RU" sz="1600" dirty="0" smtClean="0">
                <a:solidFill>
                  <a:srgbClr val="002060"/>
                </a:solidFill>
              </a:rPr>
              <a:t>Отмена </a:t>
            </a:r>
            <a:r>
              <a:rPr lang="ru-RU" sz="1600" dirty="0">
                <a:solidFill>
                  <a:srgbClr val="002060"/>
                </a:solidFill>
              </a:rPr>
              <a:t>обеденного приема пищи суточных </a:t>
            </a:r>
            <a:r>
              <a:rPr lang="ru-RU" sz="1600" dirty="0" smtClean="0">
                <a:solidFill>
                  <a:srgbClr val="002060"/>
                </a:solidFill>
              </a:rPr>
              <a:t>работников;</a:t>
            </a:r>
            <a:endParaRPr lang="en-US" sz="1600" dirty="0" smtClean="0">
              <a:solidFill>
                <a:srgbClr val="002060"/>
              </a:solidFill>
            </a:endParaRPr>
          </a:p>
          <a:p>
            <a:pPr marL="171450" indent="-171450" algn="just">
              <a:buFontTx/>
              <a:buChar char="-"/>
            </a:pPr>
            <a:r>
              <a:rPr lang="ru-RU" sz="1600" dirty="0" smtClean="0">
                <a:solidFill>
                  <a:srgbClr val="002060"/>
                </a:solidFill>
              </a:rPr>
              <a:t>Раздача </a:t>
            </a:r>
            <a:r>
              <a:rPr lang="ru-RU" sz="1600" dirty="0">
                <a:solidFill>
                  <a:srgbClr val="002060"/>
                </a:solidFill>
              </a:rPr>
              <a:t>обедов сменным работникам пакетами с соблюдением санитарных норм;</a:t>
            </a:r>
            <a:endParaRPr lang="en-US" sz="1600" dirty="0">
              <a:solidFill>
                <a:srgbClr val="002060"/>
              </a:solidFill>
            </a:endParaRPr>
          </a:p>
          <a:p>
            <a:pPr marL="171450" indent="-171450" algn="just">
              <a:buFontTx/>
              <a:buChar char="-"/>
            </a:pPr>
            <a:r>
              <a:rPr lang="ru-RU" sz="1600" dirty="0">
                <a:solidFill>
                  <a:srgbClr val="002060"/>
                </a:solidFill>
              </a:rPr>
              <a:t>Сведение к минимуму ненужного доступа и движения персонала в БЩУ станции;</a:t>
            </a:r>
            <a:endParaRPr lang="en-US" sz="1600" dirty="0">
              <a:solidFill>
                <a:srgbClr val="002060"/>
              </a:solidFill>
            </a:endParaRPr>
          </a:p>
          <a:p>
            <a:pPr marL="171450" indent="-171450" algn="just">
              <a:buFontTx/>
              <a:buChar char="-"/>
            </a:pPr>
            <a:r>
              <a:rPr lang="ru-RU" sz="1600" dirty="0">
                <a:solidFill>
                  <a:srgbClr val="002060"/>
                </a:solidFill>
              </a:rPr>
              <a:t>Распределение медицинских масок среди персонала надлежащим образом</a:t>
            </a:r>
            <a:r>
              <a:rPr lang="ru-RU" sz="1600" dirty="0" smtClean="0">
                <a:solidFill>
                  <a:srgbClr val="002060"/>
                </a:solidFill>
              </a:rPr>
              <a:t>;</a:t>
            </a:r>
            <a:endParaRPr lang="en-US" sz="1600" dirty="0">
              <a:solidFill>
                <a:srgbClr val="00206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2"/>
          <p:cNvSpPr>
            <a:spLocks noGrp="1"/>
          </p:cNvSpPr>
          <p:nvPr>
            <p:ph type="title"/>
          </p:nvPr>
        </p:nvSpPr>
        <p:spPr>
          <a:xfrm>
            <a:off x="2051720" y="332656"/>
            <a:ext cx="5472608" cy="646815"/>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solidFill>
                  <a:srgbClr val="002060"/>
                </a:solidFill>
                <a:cs typeface="B Mitra" pitchFamily="2" charset="-78"/>
              </a:rPr>
              <a:t>Меры защиты от пандемии COVID-19</a:t>
            </a:r>
            <a:r>
              <a:rPr lang="en-US" sz="2200" b="1" dirty="0">
                <a:cs typeface="B Mitra" pitchFamily="2" charset="-78"/>
              </a:rPr>
              <a:t/>
            </a:r>
            <a:br>
              <a:rPr lang="en-US" sz="2200" b="1" dirty="0">
                <a:cs typeface="B Mitra" pitchFamily="2" charset="-78"/>
              </a:rPr>
            </a:br>
            <a:endParaRPr lang="en-US" sz="2200" b="1" dirty="0">
              <a:solidFill>
                <a:srgbClr val="0070C0"/>
              </a:solidFill>
              <a:latin typeface="+mn-lt"/>
              <a:cs typeface="B Mitra" pitchFamily="2" charset="-78"/>
            </a:endParaRPr>
          </a:p>
        </p:txBody>
      </p:sp>
      <p:sp>
        <p:nvSpPr>
          <p:cNvPr id="8"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807151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5112568"/>
          </a:xfrm>
        </p:spPr>
        <p:txBody>
          <a:bodyPr>
            <a:noAutofit/>
          </a:bodyPr>
          <a:lstStyle/>
          <a:p>
            <a:pPr algn="just">
              <a:buFontTx/>
              <a:buChar char="-"/>
            </a:pPr>
            <a:r>
              <a:rPr lang="en-US" sz="1600" dirty="0" smtClean="0"/>
              <a:t>Minimizing </a:t>
            </a:r>
            <a:r>
              <a:rPr lang="en-US" sz="1600" dirty="0"/>
              <a:t>the </a:t>
            </a:r>
            <a:r>
              <a:rPr lang="en-US" sz="1600" dirty="0" smtClean="0"/>
              <a:t>frequency of </a:t>
            </a:r>
            <a:r>
              <a:rPr lang="en-US" sz="1600" dirty="0"/>
              <a:t>in-person interactions and correspondences by holding work </a:t>
            </a:r>
            <a:r>
              <a:rPr lang="en-US" sz="1600" dirty="0" smtClean="0"/>
              <a:t>meetings via </a:t>
            </a:r>
            <a:r>
              <a:rPr lang="en-US" sz="1600" dirty="0"/>
              <a:t>video conferencing and also conducting and following up on activities via support and administrative intranet system; </a:t>
            </a:r>
            <a:endParaRPr lang="en-US" sz="1600" dirty="0" smtClean="0"/>
          </a:p>
          <a:p>
            <a:pPr algn="just">
              <a:buFontTx/>
              <a:buChar char="-"/>
            </a:pPr>
            <a:r>
              <a:rPr lang="en-US" sz="1600" dirty="0" smtClean="0"/>
              <a:t>Preparing </a:t>
            </a:r>
            <a:r>
              <a:rPr lang="en-US" sz="1600" dirty="0"/>
              <a:t>and equipping </a:t>
            </a:r>
            <a:r>
              <a:rPr lang="en-US" sz="1600" dirty="0" smtClean="0"/>
              <a:t>one of ambulances of the </a:t>
            </a:r>
            <a:r>
              <a:rPr lang="en-US" sz="1600" dirty="0"/>
              <a:t>Plant clinic for transporting </a:t>
            </a:r>
            <a:r>
              <a:rPr lang="en-US" sz="1600" dirty="0" smtClean="0"/>
              <a:t>patients </a:t>
            </a:r>
            <a:r>
              <a:rPr lang="en-US" sz="1600" dirty="0"/>
              <a:t>suspected </a:t>
            </a:r>
            <a:r>
              <a:rPr lang="en-US" sz="1600" dirty="0" smtClean="0"/>
              <a:t>of having the disease to the </a:t>
            </a:r>
            <a:r>
              <a:rPr lang="en-US" sz="1600" dirty="0"/>
              <a:t>Bushehr City medical centers; </a:t>
            </a:r>
            <a:endParaRPr lang="en-US" sz="1600" dirty="0" smtClean="0"/>
          </a:p>
          <a:p>
            <a:pPr lvl="0" algn="just">
              <a:buFontTx/>
              <a:buChar char="-"/>
            </a:pPr>
            <a:r>
              <a:rPr lang="en-US" sz="1600" dirty="0" smtClean="0"/>
              <a:t>Notifying the BNPP personnel by distributing </a:t>
            </a:r>
            <a:r>
              <a:rPr lang="en-US" sz="1600" dirty="0"/>
              <a:t>leaflets, </a:t>
            </a:r>
            <a:r>
              <a:rPr lang="en-US" sz="1600" dirty="0" smtClean="0"/>
              <a:t>posting </a:t>
            </a:r>
            <a:r>
              <a:rPr lang="en-US" sz="1600" dirty="0"/>
              <a:t>training materials and notices </a:t>
            </a:r>
            <a:r>
              <a:rPr lang="en-US" sz="1600" dirty="0" smtClean="0"/>
              <a:t>on the </a:t>
            </a:r>
            <a:r>
              <a:rPr lang="en-US" sz="1600" dirty="0"/>
              <a:t>organizational intranet of the plant and on the monitors installed in different locations of the </a:t>
            </a:r>
            <a:r>
              <a:rPr lang="en-US" sz="1600" dirty="0" smtClean="0"/>
              <a:t>Plant site </a:t>
            </a:r>
            <a:r>
              <a:rPr lang="en-US" sz="1600" dirty="0"/>
              <a:t>and also </a:t>
            </a:r>
            <a:r>
              <a:rPr lang="en-US" sz="1600" dirty="0" smtClean="0"/>
              <a:t>putting up banners </a:t>
            </a:r>
            <a:r>
              <a:rPr lang="en-US" sz="1600" dirty="0"/>
              <a:t>and posters; </a:t>
            </a:r>
            <a:endParaRPr lang="en-US" sz="1600" dirty="0" smtClean="0"/>
          </a:p>
          <a:p>
            <a:pPr lvl="0" algn="just">
              <a:buFontTx/>
              <a:buChar char="-"/>
            </a:pPr>
            <a:endParaRPr lang="en-US" sz="1600" dirty="0" smtClean="0"/>
          </a:p>
          <a:p>
            <a:pPr algn="just">
              <a:buFontTx/>
              <a:buChar char="-"/>
            </a:pPr>
            <a:r>
              <a:rPr lang="ru-RU" sz="1600" dirty="0" smtClean="0">
                <a:solidFill>
                  <a:srgbClr val="002060"/>
                </a:solidFill>
              </a:rPr>
              <a:t>Сведение </a:t>
            </a:r>
            <a:r>
              <a:rPr lang="ru-RU" sz="1600" dirty="0">
                <a:solidFill>
                  <a:srgbClr val="002060"/>
                </a:solidFill>
              </a:rPr>
              <a:t>к минимуму количества личных взаимодействий и переписки за счет проведения рабочих совещаний в режиме видеоконференцсвязи, а также проведения и отслеживания действий через систему поддержки и административную внутреннюю </a:t>
            </a:r>
            <a:r>
              <a:rPr lang="ru-RU" sz="1600" dirty="0" smtClean="0">
                <a:solidFill>
                  <a:srgbClr val="002060"/>
                </a:solidFill>
              </a:rPr>
              <a:t>сеть;</a:t>
            </a:r>
            <a:endParaRPr lang="en-US" sz="1600" dirty="0" smtClean="0">
              <a:solidFill>
                <a:srgbClr val="002060"/>
              </a:solidFill>
            </a:endParaRPr>
          </a:p>
          <a:p>
            <a:pPr algn="just">
              <a:buFontTx/>
              <a:buChar char="-"/>
            </a:pPr>
            <a:r>
              <a:rPr lang="ru-RU" sz="1600" dirty="0" smtClean="0">
                <a:solidFill>
                  <a:srgbClr val="002060"/>
                </a:solidFill>
              </a:rPr>
              <a:t>Подготовка </a:t>
            </a:r>
            <a:r>
              <a:rPr lang="ru-RU" sz="1600" dirty="0">
                <a:solidFill>
                  <a:srgbClr val="002060"/>
                </a:solidFill>
              </a:rPr>
              <a:t>и оснащение одной машины скорой помощи поликлиники станции для перевозки выявленных больных с подозрением на заболевание </a:t>
            </a:r>
            <a:r>
              <a:rPr lang="ru-RU" sz="1600" dirty="0" smtClean="0">
                <a:solidFill>
                  <a:srgbClr val="002060"/>
                </a:solidFill>
              </a:rPr>
              <a:t>в Медицинские </a:t>
            </a:r>
            <a:r>
              <a:rPr lang="ru-RU" sz="1600" dirty="0">
                <a:solidFill>
                  <a:srgbClr val="002060"/>
                </a:solidFill>
              </a:rPr>
              <a:t>центры города </a:t>
            </a:r>
            <a:r>
              <a:rPr lang="ru-RU" sz="1600" dirty="0" smtClean="0">
                <a:solidFill>
                  <a:srgbClr val="002060"/>
                </a:solidFill>
              </a:rPr>
              <a:t>Бушер</a:t>
            </a:r>
            <a:endParaRPr lang="en-US" sz="1600" dirty="0" smtClean="0">
              <a:solidFill>
                <a:srgbClr val="002060"/>
              </a:solidFill>
            </a:endParaRPr>
          </a:p>
          <a:p>
            <a:pPr algn="just">
              <a:buFontTx/>
              <a:buChar char="-"/>
            </a:pPr>
            <a:r>
              <a:rPr lang="ru-RU" sz="1600" dirty="0" smtClean="0">
                <a:solidFill>
                  <a:srgbClr val="002060"/>
                </a:solidFill>
              </a:rPr>
              <a:t>Оповещение </a:t>
            </a:r>
            <a:r>
              <a:rPr lang="ru-RU" sz="1600" dirty="0">
                <a:solidFill>
                  <a:srgbClr val="002060"/>
                </a:solidFill>
              </a:rPr>
              <a:t>персонала БАЭС и путем раздачи листовок, размещения учебных материалов и объявлений в организационном интранете станции и на мониторах, установленных в разных местах станции, а также установка баннеров и плакатов</a:t>
            </a:r>
            <a:endParaRPr lang="en-US" sz="1600" dirty="0">
              <a:solidFill>
                <a:srgbClr val="002060"/>
              </a:solidFill>
            </a:endParaRPr>
          </a:p>
          <a:p>
            <a:pPr algn="just">
              <a:buFontTx/>
              <a:buChar char="-"/>
            </a:pPr>
            <a:endParaRPr lang="en-US" sz="1600" dirty="0" smtClean="0"/>
          </a:p>
        </p:txBody>
      </p:sp>
      <p:sp>
        <p:nvSpPr>
          <p:cNvPr id="6" name="Title 2"/>
          <p:cNvSpPr>
            <a:spLocks noGrp="1"/>
          </p:cNvSpPr>
          <p:nvPr>
            <p:ph type="title"/>
          </p:nvPr>
        </p:nvSpPr>
        <p:spPr>
          <a:xfrm>
            <a:off x="2051720" y="332656"/>
            <a:ext cx="5472608" cy="646815"/>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solidFill>
                  <a:srgbClr val="002060"/>
                </a:solidFill>
                <a:cs typeface="B Mitra" pitchFamily="2" charset="-78"/>
              </a:rPr>
              <a:t>Меры защиты от пандемии COVID-19</a:t>
            </a:r>
            <a:r>
              <a:rPr lang="en-US" sz="2200" b="1" dirty="0">
                <a:cs typeface="B Mitra" pitchFamily="2" charset="-78"/>
              </a:rPr>
              <a:t/>
            </a:r>
            <a:br>
              <a:rPr lang="en-US" sz="2200" b="1" dirty="0">
                <a:cs typeface="B Mitra" pitchFamily="2" charset="-78"/>
              </a:rPr>
            </a:br>
            <a:endParaRPr lang="en-US" sz="2200" b="1" dirty="0">
              <a:solidFill>
                <a:srgbClr val="0070C0"/>
              </a:solidFill>
              <a:latin typeface="+mn-lt"/>
              <a:cs typeface="B Mitra" pitchFamily="2" charset="-78"/>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2374636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755576" y="1124744"/>
            <a:ext cx="7408333" cy="5040560"/>
          </a:xfrm>
        </p:spPr>
        <p:txBody>
          <a:bodyPr>
            <a:normAutofit fontScale="92500"/>
          </a:bodyPr>
          <a:lstStyle/>
          <a:p>
            <a:pPr marL="0" lvl="0" indent="0" algn="just">
              <a:buNone/>
            </a:pPr>
            <a:r>
              <a:rPr lang="en-US" sz="1600" dirty="0" smtClean="0"/>
              <a:t>- Installing </a:t>
            </a:r>
            <a:r>
              <a:rPr lang="en-US" sz="1600" dirty="0"/>
              <a:t>hand sanitizer </a:t>
            </a:r>
            <a:r>
              <a:rPr lang="en-US" sz="1600" dirty="0" smtClean="0"/>
              <a:t>dispensers </a:t>
            </a:r>
            <a:r>
              <a:rPr lang="en-US" sz="1600" dirty="0"/>
              <a:t>on the wall in </a:t>
            </a:r>
            <a:r>
              <a:rPr lang="en-US" sz="1600" dirty="0" smtClean="0"/>
              <a:t>general areas and gathering points </a:t>
            </a:r>
            <a:r>
              <a:rPr lang="en-US" sz="1600" dirty="0"/>
              <a:t>of the </a:t>
            </a:r>
            <a:r>
              <a:rPr lang="en-US" sz="1600" dirty="0" smtClean="0"/>
              <a:t>Plant such as near the </a:t>
            </a:r>
            <a:r>
              <a:rPr lang="en-US" sz="1600" dirty="0"/>
              <a:t>entrances of the Plant </a:t>
            </a:r>
            <a:r>
              <a:rPr lang="en-US" sz="1600" dirty="0" smtClean="0"/>
              <a:t>and the site (industrial area), </a:t>
            </a:r>
            <a:r>
              <a:rPr lang="en-US" sz="1600" dirty="0"/>
              <a:t>elevators, and ATMs;</a:t>
            </a:r>
          </a:p>
          <a:p>
            <a:pPr marL="0" lvl="0" indent="0" algn="just">
              <a:buNone/>
            </a:pPr>
            <a:r>
              <a:rPr lang="en-US" sz="1600" dirty="0" smtClean="0"/>
              <a:t>- Monitoring </a:t>
            </a:r>
            <a:r>
              <a:rPr lang="en-US" sz="1600" dirty="0"/>
              <a:t>the health of shift staff before the start of the shift (especially for Main Control Room staff) in EMS center located at the site through measuring the temperature and blood oxygen saturation of the staff; </a:t>
            </a:r>
            <a:endParaRPr lang="en-US" sz="1600" dirty="0" smtClean="0"/>
          </a:p>
          <a:p>
            <a:pPr marL="0" indent="0" algn="just">
              <a:buNone/>
            </a:pPr>
            <a:r>
              <a:rPr lang="en-US" sz="1600" dirty="0" smtClean="0"/>
              <a:t>- Performing </a:t>
            </a:r>
            <a:r>
              <a:rPr lang="en-US" sz="1600" dirty="0"/>
              <a:t>clinical and laboratory examinations in the Plant clinic for </a:t>
            </a:r>
            <a:r>
              <a:rPr lang="en-US" sz="1600" dirty="0" smtClean="0"/>
              <a:t>individuals suspected of having </a:t>
            </a:r>
            <a:r>
              <a:rPr lang="en-US" sz="1600" dirty="0"/>
              <a:t>the disease or people with suspicious symptoms (measuring the amount of blood oxygen saturation via Pulse </a:t>
            </a:r>
            <a:r>
              <a:rPr lang="en-US" sz="1600" dirty="0" err="1" smtClean="0"/>
              <a:t>Oximeter</a:t>
            </a:r>
            <a:r>
              <a:rPr lang="en-US" sz="1600" dirty="0" smtClean="0"/>
              <a:t> </a:t>
            </a:r>
            <a:r>
              <a:rPr lang="en-US" sz="1600" dirty="0"/>
              <a:t>device and performing necessary medical tests and examinations if needed based on the diagnosis and recommendation of a physician</a:t>
            </a:r>
            <a:r>
              <a:rPr lang="en-US" sz="1600" dirty="0" smtClean="0"/>
              <a:t>);</a:t>
            </a:r>
            <a:endParaRPr lang="en-US" sz="1600" dirty="0"/>
          </a:p>
          <a:p>
            <a:pPr marL="0" indent="0" algn="just">
              <a:buNone/>
            </a:pPr>
            <a:r>
              <a:rPr lang="en-US" sz="1600" dirty="0">
                <a:solidFill>
                  <a:srgbClr val="002060"/>
                </a:solidFill>
              </a:rPr>
              <a:t>- </a:t>
            </a:r>
            <a:r>
              <a:rPr lang="ru-RU" sz="1600" dirty="0">
                <a:solidFill>
                  <a:srgbClr val="002060"/>
                </a:solidFill>
              </a:rPr>
              <a:t>Установка дозаторов с дезинфицирующим раствором для рук на стене в общественных местах и местах сбора станции, таких как входы на станцию, лифты и банкоматы;</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Мониторинг состояния здоровья сменного персонала перед началом смены (особенно персонала БЩУ) в пункте СМП, расположенном на площадке, путем измерения температуры и насыщения крови кислородом персонала;</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Проведение клинико-лабораторных обследований в поликлинике станции для выявленных лиц с подозрением на заболевание или лиц с подозрительными симптомами (измерение степени насыщения крови кислородом с помощью прибора Пульсоксиметр и проведение необходимых медицинских анализов и обследований при необходимости на основании диагноза и рекомендации врача);</a:t>
            </a:r>
            <a:endParaRPr lang="en-US" sz="1600" dirty="0">
              <a:solidFill>
                <a:srgbClr val="002060"/>
              </a:solidFill>
            </a:endParaRPr>
          </a:p>
          <a:p>
            <a:pPr marL="0" indent="0" algn="just">
              <a:buNone/>
            </a:pPr>
            <a:endParaRPr lang="en-US" sz="1600" dirty="0">
              <a:solidFill>
                <a:srgbClr val="0070C0"/>
              </a:solidFill>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2"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a:spLocks noGrp="1"/>
          </p:cNvSpPr>
          <p:nvPr>
            <p:ph type="title"/>
          </p:nvPr>
        </p:nvSpPr>
        <p:spPr>
          <a:xfrm>
            <a:off x="2051720" y="332656"/>
            <a:ext cx="5472608" cy="646815"/>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solidFill>
                  <a:srgbClr val="002060"/>
                </a:solidFill>
                <a:cs typeface="B Mitra" pitchFamily="2" charset="-78"/>
              </a:rPr>
              <a:t>Меры защиты от пандемии COVID-19</a:t>
            </a:r>
            <a:r>
              <a:rPr lang="en-US" sz="2200" b="1" dirty="0">
                <a:cs typeface="B Mitra" pitchFamily="2" charset="-78"/>
              </a:rPr>
              <a:t/>
            </a:r>
            <a:br>
              <a:rPr lang="en-US" sz="2200" b="1" dirty="0">
                <a:cs typeface="B Mitra" pitchFamily="2" charset="-78"/>
              </a:rPr>
            </a:br>
            <a:endParaRPr lang="en-US" sz="2200" b="1" dirty="0">
              <a:solidFill>
                <a:srgbClr val="0070C0"/>
              </a:solidFill>
              <a:latin typeface="+mn-lt"/>
              <a:cs typeface="B Mitra" pitchFamily="2" charset="-78"/>
            </a:endParaRPr>
          </a:p>
        </p:txBody>
      </p:sp>
      <p:sp>
        <p:nvSpPr>
          <p:cNvPr id="9"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2324071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4-STA_7197.JPG"/>
          <p:cNvPicPr>
            <a:picLocks noChangeAspect="1" noChangeArrowheads="1"/>
          </p:cNvPicPr>
          <p:nvPr/>
        </p:nvPicPr>
        <p:blipFill>
          <a:blip r:embed="rId3" cstate="print"/>
          <a:srcRect/>
          <a:stretch>
            <a:fillRect/>
          </a:stretch>
        </p:blipFill>
        <p:spPr bwMode="auto">
          <a:xfrm>
            <a:off x="4758" y="0"/>
            <a:ext cx="9144000" cy="70437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251520" y="332656"/>
            <a:ext cx="8225847" cy="4401205"/>
          </a:xfrm>
          <a:prstGeom prst="rect">
            <a:avLst/>
          </a:prstGeom>
        </p:spPr>
        <p:txBody>
          <a:bodyPr wrap="square">
            <a:spAutoFit/>
          </a:bodyPr>
          <a:lstStyle/>
          <a:p>
            <a:pPr lvl="2" algn="ctr"/>
            <a:r>
              <a:rPr lang="en-US" sz="2800" b="1" dirty="0" smtClean="0"/>
              <a:t>Meeting </a:t>
            </a:r>
            <a:r>
              <a:rPr lang="en-US" sz="2800" b="1" dirty="0"/>
              <a:t>of WANO MC Regional Crisis Centre Working Group</a:t>
            </a:r>
            <a:endParaRPr lang="en-US" altLang="hu-HU" sz="2800" b="1" dirty="0" smtClean="0">
              <a:cs typeface="B Mitra" pitchFamily="2" charset="-78"/>
            </a:endParaRPr>
          </a:p>
          <a:p>
            <a:pPr lvl="2" algn="ctr"/>
            <a:r>
              <a:rPr lang="en-US" altLang="hu-HU" sz="2800" b="1" dirty="0" smtClean="0">
                <a:cs typeface="B Mitra" pitchFamily="2" charset="-78"/>
              </a:rPr>
              <a:t>WANO-MC </a:t>
            </a:r>
            <a:r>
              <a:rPr lang="hu-HU" altLang="hu-HU" sz="2800" b="1" dirty="0">
                <a:cs typeface="B Mitra" pitchFamily="2" charset="-78"/>
              </a:rPr>
              <a:t>RCC</a:t>
            </a:r>
            <a:r>
              <a:rPr lang="en-US" altLang="hu-HU" sz="2800" b="1" dirty="0">
                <a:cs typeface="B Mitra" pitchFamily="2" charset="-78"/>
              </a:rPr>
              <a:t> WG </a:t>
            </a:r>
            <a:r>
              <a:rPr lang="hu-HU" altLang="hu-HU" sz="2800" b="1" dirty="0" smtClean="0">
                <a:cs typeface="B Mitra" pitchFamily="2" charset="-78"/>
              </a:rPr>
              <a:t>MEETING</a:t>
            </a:r>
            <a:endParaRPr lang="en-US" altLang="hu-HU" sz="2800" b="1" dirty="0">
              <a:cs typeface="B Mitra" pitchFamily="2" charset="-78"/>
            </a:endParaRPr>
          </a:p>
          <a:p>
            <a:pPr lvl="2" algn="ctr"/>
            <a:r>
              <a:rPr lang="en-US" altLang="hu-HU" sz="2800" b="1" dirty="0" smtClean="0">
                <a:cs typeface="B Mitra" pitchFamily="2" charset="-78"/>
              </a:rPr>
              <a:t>12-16 </a:t>
            </a:r>
            <a:r>
              <a:rPr lang="en-US" sz="2800" b="1" dirty="0" smtClean="0">
                <a:cs typeface="B Mitra" pitchFamily="2" charset="-78"/>
              </a:rPr>
              <a:t>September </a:t>
            </a:r>
            <a:r>
              <a:rPr lang="en-US" altLang="hu-HU" sz="2800" b="1" dirty="0" smtClean="0">
                <a:cs typeface="B Mitra" pitchFamily="2" charset="-78"/>
              </a:rPr>
              <a:t>2022</a:t>
            </a:r>
          </a:p>
          <a:p>
            <a:pPr lvl="2" algn="ctr"/>
            <a:r>
              <a:rPr lang="en-US" altLang="hu-HU" sz="2800" b="1" dirty="0" smtClean="0">
                <a:cs typeface="B Mitra" pitchFamily="2" charset="-78"/>
              </a:rPr>
              <a:t>Bulgaria- Kozloduy</a:t>
            </a:r>
            <a:endParaRPr lang="ru-RU" altLang="hu-HU" sz="2800" b="1" dirty="0" smtClean="0">
              <a:cs typeface="B Mitra" pitchFamily="2" charset="-78"/>
            </a:endParaRPr>
          </a:p>
          <a:p>
            <a:pPr lvl="2" algn="ctr"/>
            <a:endParaRPr lang="en-US" altLang="hu-HU" sz="2800" b="1" dirty="0" smtClean="0">
              <a:cs typeface="B Mitra" pitchFamily="2" charset="-78"/>
            </a:endParaRPr>
          </a:p>
          <a:p>
            <a:pPr lvl="2" algn="ctr"/>
            <a:r>
              <a:rPr lang="ru-RU" sz="2800" b="1" dirty="0">
                <a:solidFill>
                  <a:srgbClr val="002060"/>
                </a:solidFill>
                <a:cs typeface="Times New Roman" pitchFamily="18" charset="0"/>
              </a:rPr>
              <a:t>Заседание рабочей группы Регионального кризисного центра МЦ ВАО АЭС </a:t>
            </a:r>
          </a:p>
          <a:p>
            <a:pPr lvl="2" algn="ctr"/>
            <a:r>
              <a:rPr lang="ru-RU" sz="2800" b="1" dirty="0">
                <a:solidFill>
                  <a:srgbClr val="002060"/>
                </a:solidFill>
                <a:cs typeface="Times New Roman" pitchFamily="18" charset="0"/>
              </a:rPr>
              <a:t>12-</a:t>
            </a:r>
            <a:r>
              <a:rPr lang="en-US" sz="2800" b="1" dirty="0">
                <a:solidFill>
                  <a:srgbClr val="002060"/>
                </a:solidFill>
                <a:cs typeface="Times New Roman" pitchFamily="18" charset="0"/>
              </a:rPr>
              <a:t>1</a:t>
            </a:r>
            <a:r>
              <a:rPr lang="ru-RU" sz="2800" b="1" dirty="0">
                <a:solidFill>
                  <a:srgbClr val="002060"/>
                </a:solidFill>
                <a:cs typeface="Times New Roman" pitchFamily="18" charset="0"/>
              </a:rPr>
              <a:t>6 Сентябрь 2022г.</a:t>
            </a:r>
            <a:endParaRPr lang="fa-IR" sz="2800" b="1" dirty="0">
              <a:solidFill>
                <a:srgbClr val="002060"/>
              </a:solidFill>
              <a:cs typeface="Times New Roman" pitchFamily="18" charset="0"/>
            </a:endParaRPr>
          </a:p>
          <a:p>
            <a:pPr lvl="2" algn="ctr"/>
            <a:r>
              <a:rPr lang="ru-RU" altLang="hu-HU" sz="2800" b="1" dirty="0">
                <a:solidFill>
                  <a:srgbClr val="002060"/>
                </a:solidFill>
                <a:cs typeface="Times New Roman" pitchFamily="18" charset="0"/>
              </a:rPr>
              <a:t>Болгария - </a:t>
            </a:r>
            <a:r>
              <a:rPr lang="ru-RU" altLang="hu-HU" sz="2800" b="1" dirty="0" smtClean="0">
                <a:solidFill>
                  <a:srgbClr val="002060"/>
                </a:solidFill>
                <a:cs typeface="Times New Roman" pitchFamily="18" charset="0"/>
              </a:rPr>
              <a:t>Козлодуй</a:t>
            </a:r>
            <a:endParaRPr lang="fa-IR" altLang="hu-HU" sz="2800" b="1" dirty="0">
              <a:solidFill>
                <a:srgbClr val="002060"/>
              </a:solidFill>
              <a:cs typeface="Times New Roman" pitchFamily="18" charset="0"/>
            </a:endParaRPr>
          </a:p>
        </p:txBody>
      </p:sp>
      <p:sp>
        <p:nvSpPr>
          <p:cNvPr id="2" name="Rectangle 1"/>
          <p:cNvSpPr/>
          <p:nvPr/>
        </p:nvSpPr>
        <p:spPr>
          <a:xfrm>
            <a:off x="2055953" y="5229200"/>
            <a:ext cx="4616979" cy="1754326"/>
          </a:xfrm>
          <a:prstGeom prst="rect">
            <a:avLst/>
          </a:prstGeom>
        </p:spPr>
        <p:txBody>
          <a:bodyPr wrap="square">
            <a:spAutoFit/>
          </a:bodyPr>
          <a:lstStyle/>
          <a:p>
            <a:pPr algn="ctr"/>
            <a:r>
              <a:rPr lang="en-US" b="1" dirty="0" smtClean="0">
                <a:solidFill>
                  <a:schemeClr val="bg1"/>
                </a:solidFill>
              </a:rPr>
              <a:t>Mohammad</a:t>
            </a:r>
            <a:r>
              <a:rPr lang="ru-RU" b="1" dirty="0" smtClean="0">
                <a:solidFill>
                  <a:schemeClr val="bg1"/>
                </a:solidFill>
              </a:rPr>
              <a:t> </a:t>
            </a:r>
            <a:r>
              <a:rPr lang="en-US" b="1" dirty="0" smtClean="0">
                <a:solidFill>
                  <a:schemeClr val="bg1"/>
                </a:solidFill>
              </a:rPr>
              <a:t>Hadi Jafari</a:t>
            </a:r>
          </a:p>
          <a:p>
            <a:pPr algn="ctr"/>
            <a:r>
              <a:rPr lang="en-US" b="1" dirty="0" smtClean="0">
                <a:solidFill>
                  <a:schemeClr val="bg1"/>
                </a:solidFill>
              </a:rPr>
              <a:t>Manager of Emergency Planning</a:t>
            </a:r>
          </a:p>
          <a:p>
            <a:pPr algn="ctr"/>
            <a:endParaRPr lang="en-US" b="1" dirty="0" smtClean="0">
              <a:solidFill>
                <a:schemeClr val="bg1"/>
              </a:solidFill>
            </a:endParaRPr>
          </a:p>
          <a:p>
            <a:pPr algn="ctr"/>
            <a:r>
              <a:rPr lang="ru-RU" b="1" dirty="0">
                <a:solidFill>
                  <a:schemeClr val="bg1"/>
                </a:solidFill>
              </a:rPr>
              <a:t>Мохаммад</a:t>
            </a:r>
            <a:r>
              <a:rPr lang="en-US" b="1" dirty="0">
                <a:solidFill>
                  <a:schemeClr val="bg1"/>
                </a:solidFill>
              </a:rPr>
              <a:t> </a:t>
            </a:r>
            <a:r>
              <a:rPr lang="ru-RU" b="1" dirty="0">
                <a:solidFill>
                  <a:schemeClr val="bg1"/>
                </a:solidFill>
              </a:rPr>
              <a:t>Хади Джафари</a:t>
            </a:r>
            <a:endParaRPr lang="en-US" b="1" dirty="0">
              <a:solidFill>
                <a:schemeClr val="bg1"/>
              </a:solidFill>
            </a:endParaRPr>
          </a:p>
          <a:p>
            <a:pPr algn="ctr"/>
            <a:r>
              <a:rPr lang="ru-RU" b="1" dirty="0">
                <a:solidFill>
                  <a:schemeClr val="bg1"/>
                </a:solidFill>
              </a:rPr>
              <a:t>Руководитель Аварийного Планирования</a:t>
            </a:r>
            <a:endParaRPr lang="en-US" b="1" dirty="0">
              <a:solidFill>
                <a:schemeClr val="bg1"/>
              </a:solidFill>
            </a:endParaRPr>
          </a:p>
          <a:p>
            <a:pPr algn="ctr"/>
            <a:endParaRPr lang="ru-RU" b="1" dirty="0" smtClean="0">
              <a:solidFill>
                <a:schemeClr val="bg1"/>
              </a:solidFill>
            </a:endParaRPr>
          </a:p>
        </p:txBody>
      </p:sp>
    </p:spTree>
    <p:extLst>
      <p:ext uri="{BB962C8B-B14F-4D97-AF65-F5344CB8AC3E}">
        <p14:creationId xmlns:p14="http://schemas.microsoft.com/office/powerpoint/2010/main" val="324655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27584" y="1196752"/>
            <a:ext cx="7408333" cy="4968552"/>
          </a:xfrm>
        </p:spPr>
        <p:txBody>
          <a:bodyPr>
            <a:noAutofit/>
          </a:bodyPr>
          <a:lstStyle/>
          <a:p>
            <a:pPr marL="0" indent="0" algn="just">
              <a:buNone/>
            </a:pPr>
            <a:r>
              <a:rPr lang="en-US" sz="1600" dirty="0"/>
              <a:t>- Implementing social </a:t>
            </a:r>
            <a:r>
              <a:rPr lang="en-US" sz="1600" dirty="0" smtClean="0"/>
              <a:t>distancing protocols at the </a:t>
            </a:r>
            <a:r>
              <a:rPr lang="en-US" sz="1600" dirty="0"/>
              <a:t>entrances and exits of the Plant and </a:t>
            </a:r>
            <a:r>
              <a:rPr lang="en-US" sz="1600" dirty="0" smtClean="0"/>
              <a:t>the Site</a:t>
            </a:r>
            <a:r>
              <a:rPr lang="en-US" sz="1600" dirty="0"/>
              <a:t>; </a:t>
            </a:r>
          </a:p>
          <a:p>
            <a:pPr marL="0" lvl="0" indent="0" algn="just">
              <a:buNone/>
            </a:pPr>
            <a:r>
              <a:rPr lang="en-US" sz="1600" dirty="0"/>
              <a:t>- Fully implementing the return-to-work process of staff </a:t>
            </a:r>
            <a:r>
              <a:rPr lang="en-US" sz="1600" dirty="0" smtClean="0"/>
              <a:t>with confirmed infection </a:t>
            </a:r>
            <a:r>
              <a:rPr lang="en-US" sz="1600" dirty="0"/>
              <a:t>or suspected </a:t>
            </a:r>
            <a:r>
              <a:rPr lang="en-US" sz="1600" dirty="0" smtClean="0"/>
              <a:t>of being infected </a:t>
            </a:r>
            <a:r>
              <a:rPr lang="en-US" sz="1600" dirty="0"/>
              <a:t>through performing clinical examinations and medical tests, and issuing health certificate by occupational health physician of the Plant. </a:t>
            </a:r>
          </a:p>
          <a:p>
            <a:pPr marL="0" lvl="0" indent="0" algn="just">
              <a:buNone/>
            </a:pPr>
            <a:r>
              <a:rPr lang="en-US" sz="1600" dirty="0"/>
              <a:t>- </a:t>
            </a:r>
            <a:r>
              <a:rPr lang="en-US" sz="1600" dirty="0" smtClean="0"/>
              <a:t>Vaccinating all </a:t>
            </a:r>
            <a:r>
              <a:rPr lang="en-US" sz="1600" dirty="0"/>
              <a:t>Plant’s employees and contractors working in the </a:t>
            </a:r>
            <a:r>
              <a:rPr lang="en-US" sz="1600" dirty="0" smtClean="0"/>
              <a:t>BNPP.  </a:t>
            </a:r>
            <a:endParaRPr lang="en-US" sz="1600" dirty="0"/>
          </a:p>
          <a:p>
            <a:pPr marL="0" lvl="0" indent="0" algn="just">
              <a:buNone/>
            </a:pPr>
            <a:r>
              <a:rPr lang="en-US" sz="1600" dirty="0"/>
              <a:t>- M</a:t>
            </a:r>
            <a:r>
              <a:rPr lang="en-US" sz="1600" dirty="0" smtClean="0"/>
              <a:t>andating complete vaccination for all personnel.</a:t>
            </a:r>
            <a:endParaRPr lang="en-US" sz="1600" dirty="0"/>
          </a:p>
          <a:p>
            <a:pPr marL="0" indent="0" algn="just">
              <a:buNone/>
            </a:pPr>
            <a:endParaRPr lang="en-US" sz="1500" dirty="0" smtClean="0">
              <a:solidFill>
                <a:srgbClr val="0070C0"/>
              </a:solidFill>
              <a:cs typeface="B Mitra" pitchFamily="2" charset="-78"/>
            </a:endParaRPr>
          </a:p>
          <a:p>
            <a:pPr marL="0" indent="0" algn="just">
              <a:buNone/>
            </a:pPr>
            <a:r>
              <a:rPr lang="en-US" sz="1600" dirty="0">
                <a:solidFill>
                  <a:srgbClr val="002060"/>
                </a:solidFill>
              </a:rPr>
              <a:t>- </a:t>
            </a:r>
            <a:r>
              <a:rPr lang="ru-RU" sz="1600" dirty="0">
                <a:solidFill>
                  <a:srgbClr val="002060"/>
                </a:solidFill>
              </a:rPr>
              <a:t>Внедрение социального дистанцирования на входах и выходах </a:t>
            </a:r>
            <a:r>
              <a:rPr lang="ru-RU" sz="1600" dirty="0" smtClean="0">
                <a:solidFill>
                  <a:srgbClr val="002060"/>
                </a:solidFill>
              </a:rPr>
              <a:t>со станции и </a:t>
            </a:r>
            <a:r>
              <a:rPr lang="ru-RU" sz="1600" dirty="0">
                <a:solidFill>
                  <a:srgbClr val="002060"/>
                </a:solidFill>
              </a:rPr>
              <a:t>Площадки;</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Полное осуществление процесса возвращения на работу уже инфицированного или подозреваемого в инфицировании персонала путем проведения клинических осмотров и медицинских анализов, а также выдачи справки о состоянии здоровья врачом станции по гигиене труда.</a:t>
            </a:r>
            <a:endParaRPr lang="en-US" sz="1600" dirty="0">
              <a:solidFill>
                <a:srgbClr val="002060"/>
              </a:solidFill>
            </a:endParaRPr>
          </a:p>
          <a:p>
            <a:pPr marL="0" indent="0" algn="just">
              <a:lnSpc>
                <a:spcPct val="120000"/>
              </a:lnSpc>
              <a:buNone/>
            </a:pPr>
            <a:r>
              <a:rPr lang="en-US" sz="1600" dirty="0">
                <a:solidFill>
                  <a:srgbClr val="002060"/>
                </a:solidFill>
              </a:rPr>
              <a:t>- </a:t>
            </a:r>
            <a:r>
              <a:rPr lang="ru-RU" sz="1600" dirty="0">
                <a:solidFill>
                  <a:srgbClr val="002060"/>
                </a:solidFill>
              </a:rPr>
              <a:t>Вакцинация всех работников станции и подрядных организаций, работающих на Бушерской электростанции.</a:t>
            </a:r>
            <a:endParaRPr lang="en-US" sz="1600" dirty="0">
              <a:solidFill>
                <a:srgbClr val="002060"/>
              </a:solidFill>
            </a:endParaRPr>
          </a:p>
          <a:p>
            <a:pPr marL="0" indent="0" algn="just">
              <a:lnSpc>
                <a:spcPct val="120000"/>
              </a:lnSpc>
              <a:buNone/>
            </a:pPr>
            <a:r>
              <a:rPr lang="en-US" sz="1600" dirty="0">
                <a:solidFill>
                  <a:srgbClr val="002060"/>
                </a:solidFill>
              </a:rPr>
              <a:t>- </a:t>
            </a:r>
            <a:r>
              <a:rPr lang="ru-RU" sz="1600" dirty="0">
                <a:solidFill>
                  <a:srgbClr val="002060"/>
                </a:solidFill>
              </a:rPr>
              <a:t>Обязать персонал пройти вакцинацию</a:t>
            </a:r>
            <a:endParaRPr lang="fa-IR" sz="1600" dirty="0">
              <a:solidFill>
                <a:srgbClr val="002060"/>
              </a:solidFill>
            </a:endParaRPr>
          </a:p>
          <a:p>
            <a:pPr algn="just"/>
            <a:endParaRPr lang="en-US" sz="1500" dirty="0">
              <a:solidFill>
                <a:srgbClr val="0070C0"/>
              </a:solidFill>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 y="390302"/>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a:spLocks noGrp="1"/>
          </p:cNvSpPr>
          <p:nvPr>
            <p:ph type="title"/>
          </p:nvPr>
        </p:nvSpPr>
        <p:spPr>
          <a:xfrm>
            <a:off x="2051720" y="332656"/>
            <a:ext cx="5472608" cy="646815"/>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solidFill>
                  <a:srgbClr val="002060"/>
                </a:solidFill>
                <a:cs typeface="B Mitra" pitchFamily="2" charset="-78"/>
              </a:rPr>
              <a:t>Меры защиты от пандемии COVID-19</a:t>
            </a:r>
            <a:r>
              <a:rPr lang="en-US" sz="2200" b="1" dirty="0">
                <a:cs typeface="B Mitra" pitchFamily="2" charset="-78"/>
              </a:rPr>
              <a:t/>
            </a:r>
            <a:br>
              <a:rPr lang="en-US" sz="2200" b="1" dirty="0">
                <a:cs typeface="B Mitra" pitchFamily="2" charset="-78"/>
              </a:rPr>
            </a:br>
            <a:endParaRPr lang="en-US" sz="2200" b="1" dirty="0">
              <a:solidFill>
                <a:srgbClr val="0070C0"/>
              </a:solidFill>
              <a:latin typeface="+mn-lt"/>
              <a:cs typeface="B Mitra" pitchFamily="2" charset="-78"/>
            </a:endParaRPr>
          </a:p>
        </p:txBody>
      </p:sp>
      <p:sp>
        <p:nvSpPr>
          <p:cNvPr id="9"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2537651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jafari_m\Documents\My Received Files\_MG_32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996742"/>
            <a:ext cx="7992888" cy="496557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1"/>
          <p:cNvSpPr txBox="1">
            <a:spLocks noChangeArrowheads="1"/>
          </p:cNvSpPr>
          <p:nvPr/>
        </p:nvSpPr>
        <p:spPr bwMode="auto">
          <a:xfrm>
            <a:off x="467544" y="1198087"/>
            <a:ext cx="7920880" cy="1323439"/>
          </a:xfrm>
          <a:prstGeom prst="rect">
            <a:avLst/>
          </a:prstGeom>
          <a:noFill/>
          <a:ln w="9525">
            <a:noFill/>
            <a:miter lim="800000"/>
            <a:headEnd/>
            <a:tailEnd/>
          </a:ln>
        </p:spPr>
        <p:txBody>
          <a:bodyPr wrap="square">
            <a:spAutoFit/>
          </a:bodyPr>
          <a:lstStyle/>
          <a:p>
            <a:pPr algn="ctr">
              <a:spcBef>
                <a:spcPct val="50000"/>
              </a:spcBef>
            </a:pPr>
            <a:r>
              <a:rPr lang="en-US" sz="3200" b="1" i="1" dirty="0" smtClean="0">
                <a:solidFill>
                  <a:schemeClr val="bg1"/>
                </a:solidFill>
                <a:cs typeface="Arial" charset="0"/>
              </a:rPr>
              <a:t>Thank </a:t>
            </a:r>
            <a:r>
              <a:rPr lang="en-US" sz="3200" b="1" i="1" dirty="0">
                <a:solidFill>
                  <a:schemeClr val="bg1"/>
                </a:solidFill>
                <a:cs typeface="Arial" charset="0"/>
              </a:rPr>
              <a:t>you for your attention</a:t>
            </a:r>
            <a:r>
              <a:rPr lang="ru-RU" sz="3200" b="1" i="1" dirty="0" smtClean="0">
                <a:solidFill>
                  <a:schemeClr val="bg1"/>
                </a:solidFill>
                <a:cs typeface="Arial" charset="0"/>
              </a:rPr>
              <a:t>!</a:t>
            </a:r>
            <a:endParaRPr lang="en-US" sz="3200" b="1" i="1" dirty="0" smtClean="0">
              <a:solidFill>
                <a:schemeClr val="bg1"/>
              </a:solidFill>
              <a:cs typeface="Arial" charset="0"/>
            </a:endParaRPr>
          </a:p>
          <a:p>
            <a:pPr algn="ctr">
              <a:spcBef>
                <a:spcPct val="50000"/>
              </a:spcBef>
            </a:pPr>
            <a:r>
              <a:rPr lang="ru-RU" sz="3200" b="1" i="1" dirty="0">
                <a:solidFill>
                  <a:schemeClr val="bg1"/>
                </a:solidFill>
                <a:cs typeface="B Mitra" pitchFamily="2" charset="-78"/>
              </a:rPr>
              <a:t>Спасибо за внимание</a:t>
            </a:r>
            <a:r>
              <a:rPr lang="ru-RU" sz="3200" b="1" i="1" dirty="0" smtClean="0">
                <a:solidFill>
                  <a:schemeClr val="bg1"/>
                </a:solidFill>
                <a:cs typeface="B Mitra" pitchFamily="2" charset="-78"/>
              </a:rPr>
              <a:t>!</a:t>
            </a:r>
            <a:endParaRPr lang="en-US" sz="3200" b="1" i="1" dirty="0">
              <a:solidFill>
                <a:schemeClr val="bg1"/>
              </a:solidFill>
              <a:cs typeface="Arial" charset="0"/>
            </a:endParaRPr>
          </a:p>
        </p:txBody>
      </p:sp>
    </p:spTree>
    <p:extLst>
      <p:ext uri="{BB962C8B-B14F-4D97-AF65-F5344CB8AC3E}">
        <p14:creationId xmlns:p14="http://schemas.microsoft.com/office/powerpoint/2010/main" val="2519790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4392488" cy="634083"/>
          </a:xfrm>
        </p:spPr>
        <p:txBody>
          <a:bodyPr>
            <a:noAutofit/>
          </a:bodyPr>
          <a:lstStyle/>
          <a:p>
            <a:r>
              <a:rPr lang="en-US" sz="2000" b="1" dirty="0" smtClean="0"/>
              <a:t>CONTENT</a:t>
            </a:r>
            <a:br>
              <a:rPr lang="en-US" sz="2000" b="1" dirty="0" smtClean="0"/>
            </a:br>
            <a:r>
              <a:rPr lang="ru-RU" sz="2000" b="1" dirty="0">
                <a:solidFill>
                  <a:srgbClr val="002060"/>
                </a:solidFill>
              </a:rPr>
              <a:t>Содержание</a:t>
            </a:r>
            <a:endParaRPr lang="en-US" sz="2000" b="1" dirty="0">
              <a:solidFill>
                <a:srgbClr val="002060"/>
              </a:solidFill>
            </a:endParaRPr>
          </a:p>
        </p:txBody>
      </p:sp>
      <p:sp>
        <p:nvSpPr>
          <p:cNvPr id="3" name="Content Placeholder 2"/>
          <p:cNvSpPr>
            <a:spLocks noGrp="1"/>
          </p:cNvSpPr>
          <p:nvPr>
            <p:ph idx="1"/>
          </p:nvPr>
        </p:nvSpPr>
        <p:spPr>
          <a:xfrm>
            <a:off x="468052" y="1268760"/>
            <a:ext cx="8229600" cy="4525963"/>
          </a:xfrm>
        </p:spPr>
        <p:txBody>
          <a:bodyPr>
            <a:normAutofit fontScale="55000" lnSpcReduction="20000"/>
          </a:bodyPr>
          <a:lstStyle/>
          <a:p>
            <a:pPr algn="just"/>
            <a:r>
              <a:rPr lang="en-US" sz="3300" b="1" dirty="0" smtClean="0">
                <a:cs typeface="B Mitra" pitchFamily="2" charset="-78"/>
              </a:rPr>
              <a:t>Brief </a:t>
            </a:r>
            <a:r>
              <a:rPr lang="en-US" sz="3300" b="1" dirty="0">
                <a:cs typeface="B Mitra" pitchFamily="2" charset="-78"/>
              </a:rPr>
              <a:t>Introduction of the Bushehr NPP</a:t>
            </a:r>
            <a:endParaRPr lang="ru-RU" sz="3300" b="1" dirty="0">
              <a:cs typeface="B Mitra" pitchFamily="2" charset="-78"/>
            </a:endParaRPr>
          </a:p>
          <a:p>
            <a:pPr algn="just"/>
            <a:r>
              <a:rPr lang="en-US" sz="3300" b="1" dirty="0">
                <a:cs typeface="B Mitra" pitchFamily="2" charset="-78"/>
              </a:rPr>
              <a:t>Emergency Preparedness and Response</a:t>
            </a:r>
            <a:endParaRPr lang="ru-RU" sz="3300" b="1" dirty="0">
              <a:cs typeface="B Mitra" pitchFamily="2" charset="-78"/>
            </a:endParaRPr>
          </a:p>
          <a:p>
            <a:pPr algn="just"/>
            <a:r>
              <a:rPr lang="en-US" sz="3300" b="1" dirty="0">
                <a:cs typeface="B Mitra" pitchFamily="2" charset="-78"/>
              </a:rPr>
              <a:t>Corrective action in the SAM </a:t>
            </a:r>
            <a:r>
              <a:rPr lang="en-US" sz="3300" b="1" dirty="0" smtClean="0">
                <a:cs typeface="B Mitra" pitchFamily="2" charset="-78"/>
              </a:rPr>
              <a:t>area</a:t>
            </a:r>
            <a:endParaRPr lang="ru-RU" sz="3300" b="1" dirty="0">
              <a:cs typeface="B Mitra" pitchFamily="2" charset="-78"/>
            </a:endParaRPr>
          </a:p>
          <a:p>
            <a:pPr algn="just"/>
            <a:r>
              <a:rPr lang="en-US" sz="3300" b="1" dirty="0" smtClean="0">
                <a:cs typeface="B Mitra" pitchFamily="2" charset="-78"/>
              </a:rPr>
              <a:t>Annual </a:t>
            </a:r>
            <a:r>
              <a:rPr lang="en-US" sz="3300" b="1" dirty="0">
                <a:cs typeface="B Mitra" pitchFamily="2" charset="-78"/>
              </a:rPr>
              <a:t>Communication Exercise with the RCC – WANO MC</a:t>
            </a:r>
            <a:endParaRPr lang="ru-RU" sz="3300" b="1" dirty="0">
              <a:cs typeface="B Mitra" pitchFamily="2" charset="-78"/>
            </a:endParaRPr>
          </a:p>
          <a:p>
            <a:pPr algn="just"/>
            <a:r>
              <a:rPr lang="en-US" sz="3300" b="1" dirty="0">
                <a:cs typeface="B Mitra" pitchFamily="2" charset="-78"/>
              </a:rPr>
              <a:t>BNPP CMC Videoconference communication test</a:t>
            </a:r>
            <a:r>
              <a:rPr lang="en-GB" sz="3300" b="1" dirty="0">
                <a:cs typeface="B Mitra" pitchFamily="2" charset="-78"/>
              </a:rPr>
              <a:t>;</a:t>
            </a:r>
            <a:endParaRPr lang="ru-RU" sz="3300" b="1" dirty="0">
              <a:cs typeface="B Mitra" pitchFamily="2" charset="-78"/>
            </a:endParaRPr>
          </a:p>
          <a:p>
            <a:pPr algn="just"/>
            <a:r>
              <a:rPr lang="en-US" sz="3300" b="1" dirty="0">
                <a:cs typeface="B Mitra" pitchFamily="2" charset="-78"/>
              </a:rPr>
              <a:t>Status of </a:t>
            </a:r>
            <a:r>
              <a:rPr lang="en-US" sz="3300" b="1" dirty="0" smtClean="0">
                <a:cs typeface="B Mitra" pitchFamily="2" charset="-78"/>
              </a:rPr>
              <a:t>MoM </a:t>
            </a:r>
            <a:r>
              <a:rPr lang="ru-RU" sz="3300" b="1" dirty="0" smtClean="0">
                <a:cs typeface="B Mitra" pitchFamily="2" charset="-78"/>
              </a:rPr>
              <a:t>№</a:t>
            </a:r>
            <a:r>
              <a:rPr lang="en-US" sz="3300" b="1" dirty="0" smtClean="0">
                <a:cs typeface="B Mitra" pitchFamily="2" charset="-78"/>
              </a:rPr>
              <a:t> </a:t>
            </a:r>
            <a:r>
              <a:rPr lang="en-US" sz="3300" b="1" dirty="0">
                <a:cs typeface="B Mitra" pitchFamily="2" charset="-78"/>
              </a:rPr>
              <a:t>15</a:t>
            </a:r>
            <a:endParaRPr lang="fa-IR" sz="3300" b="1" dirty="0">
              <a:cs typeface="B Mitra" pitchFamily="2" charset="-78"/>
            </a:endParaRPr>
          </a:p>
          <a:p>
            <a:pPr algn="just"/>
            <a:r>
              <a:rPr lang="en-US" sz="3300" b="1" dirty="0">
                <a:cs typeface="B Mitra" pitchFamily="2" charset="-78"/>
              </a:rPr>
              <a:t>Protective Measures for COVID-19 </a:t>
            </a:r>
            <a:r>
              <a:rPr lang="en-US" sz="3300" b="1" dirty="0" smtClean="0">
                <a:cs typeface="B Mitra" pitchFamily="2" charset="-78"/>
              </a:rPr>
              <a:t>Pandemic</a:t>
            </a:r>
          </a:p>
          <a:p>
            <a:pPr algn="just"/>
            <a:endParaRPr lang="en-US" sz="3300" b="1" dirty="0" smtClean="0">
              <a:cs typeface="B Mitra" pitchFamily="2" charset="-78"/>
            </a:endParaRPr>
          </a:p>
          <a:p>
            <a:pPr algn="just"/>
            <a:r>
              <a:rPr lang="ru-RU" sz="3300" b="1" dirty="0">
                <a:solidFill>
                  <a:srgbClr val="002060"/>
                </a:solidFill>
                <a:cs typeface="B Mitra" pitchFamily="2" charset="-78"/>
              </a:rPr>
              <a:t>Краткое знакомство с АЭС Бушер</a:t>
            </a:r>
          </a:p>
          <a:p>
            <a:pPr algn="just"/>
            <a:r>
              <a:rPr lang="ru-RU" sz="3300" b="1" dirty="0">
                <a:solidFill>
                  <a:srgbClr val="002060"/>
                </a:solidFill>
                <a:cs typeface="B Mitra" pitchFamily="2" charset="-78"/>
              </a:rPr>
              <a:t>Аварийная готовность и реагирование</a:t>
            </a:r>
          </a:p>
          <a:p>
            <a:pPr algn="just"/>
            <a:r>
              <a:rPr lang="ru-RU" sz="3300" b="1" dirty="0">
                <a:solidFill>
                  <a:srgbClr val="002060"/>
                </a:solidFill>
                <a:cs typeface="B Mitra" pitchFamily="2" charset="-78"/>
              </a:rPr>
              <a:t>Корректирующие мероприятия в зоне УТА</a:t>
            </a:r>
          </a:p>
          <a:p>
            <a:pPr algn="just"/>
            <a:r>
              <a:rPr lang="ru-RU" sz="3300" b="1" dirty="0">
                <a:solidFill>
                  <a:srgbClr val="002060"/>
                </a:solidFill>
                <a:cs typeface="B Mitra" pitchFamily="2" charset="-78"/>
              </a:rPr>
              <a:t>Ежегодные учения по обмену информацией с РКЦ-ВАО АЭС</a:t>
            </a:r>
          </a:p>
          <a:p>
            <a:pPr algn="just"/>
            <a:r>
              <a:rPr lang="ru-RU" sz="3300" b="1" dirty="0">
                <a:solidFill>
                  <a:srgbClr val="002060"/>
                </a:solidFill>
                <a:cs typeface="B Mitra" pitchFamily="2" charset="-78"/>
              </a:rPr>
              <a:t>Тест видеоконференцсвязи КЧС</a:t>
            </a:r>
            <a:r>
              <a:rPr lang="en-US" sz="3300" b="1" dirty="0">
                <a:solidFill>
                  <a:srgbClr val="002060"/>
                </a:solidFill>
                <a:cs typeface="B Mitra" pitchFamily="2" charset="-78"/>
              </a:rPr>
              <a:t> </a:t>
            </a:r>
            <a:r>
              <a:rPr lang="ru-RU" sz="3300" b="1" dirty="0">
                <a:solidFill>
                  <a:srgbClr val="002060"/>
                </a:solidFill>
                <a:cs typeface="B Mitra" pitchFamily="2" charset="-78"/>
              </a:rPr>
              <a:t>БАЭС</a:t>
            </a:r>
            <a:r>
              <a:rPr lang="fa-IR" sz="3300" b="1" dirty="0">
                <a:solidFill>
                  <a:srgbClr val="002060"/>
                </a:solidFill>
                <a:cs typeface="B Mitra" pitchFamily="2" charset="-78"/>
              </a:rPr>
              <a:t> </a:t>
            </a:r>
            <a:endParaRPr lang="ru-RU" sz="3300" b="1" dirty="0">
              <a:solidFill>
                <a:srgbClr val="002060"/>
              </a:solidFill>
              <a:cs typeface="B Mitra" pitchFamily="2" charset="-78"/>
            </a:endParaRPr>
          </a:p>
          <a:p>
            <a:pPr algn="just"/>
            <a:r>
              <a:rPr lang="ru-RU" sz="3300" b="1" dirty="0">
                <a:solidFill>
                  <a:srgbClr val="002060"/>
                </a:solidFill>
                <a:cs typeface="B Mitra" pitchFamily="2" charset="-78"/>
              </a:rPr>
              <a:t>Статус протокола № 1</a:t>
            </a:r>
            <a:r>
              <a:rPr lang="en-US" sz="3300" b="1" dirty="0">
                <a:solidFill>
                  <a:srgbClr val="002060"/>
                </a:solidFill>
                <a:cs typeface="B Mitra" pitchFamily="2" charset="-78"/>
              </a:rPr>
              <a:t>5</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Меры защиты от пандемии COVID-19</a:t>
            </a:r>
            <a:endParaRPr lang="en-US" sz="3300" b="1" dirty="0">
              <a:solidFill>
                <a:srgbClr val="002060"/>
              </a:solidFill>
              <a:cs typeface="B Mitra" pitchFamily="2" charset="-78"/>
            </a:endParaRPr>
          </a:p>
          <a:p>
            <a:pPr algn="just"/>
            <a:endParaRPr lang="ru-RU" sz="3300" b="1" dirty="0">
              <a:cs typeface="B Mitra" pitchFamily="2" charset="-78"/>
            </a:endParaRPr>
          </a:p>
          <a:p>
            <a:pPr algn="just"/>
            <a:endParaRPr lang="ru-RU" sz="3300" b="1" dirty="0" smtClean="0">
              <a:solidFill>
                <a:srgbClr val="002060"/>
              </a:solidFill>
              <a:cs typeface="B Mitra" pitchFamily="2" charset="-78"/>
            </a:endParaRPr>
          </a:p>
          <a:p>
            <a:pPr algn="just"/>
            <a:endParaRPr lang="en-US" sz="3300" b="1" dirty="0">
              <a:solidFill>
                <a:srgbClr val="002060"/>
              </a:solidFill>
              <a:cs typeface="B Mitra" pitchFamily="2" charset="-78"/>
            </a:endParaRPr>
          </a:p>
          <a:p>
            <a:pPr marL="0" indent="0">
              <a:buNone/>
            </a:pPr>
            <a:endParaRPr lang="en-US" b="1" dirty="0" smtClean="0">
              <a:solidFill>
                <a:srgbClr val="002060"/>
              </a:solidFill>
              <a:cs typeface="B Mitra" pitchFamily="2" charset="-78"/>
            </a:endParaRPr>
          </a:p>
          <a:p>
            <a:endParaRPr lang="en-US" sz="1800" b="1" dirty="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4644008" y="5373216"/>
            <a:ext cx="1728192" cy="1368152"/>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lvl="2"/>
            <a:endParaRPr lang="en-US" altLang="hu-HU" sz="1000" b="1" dirty="0">
              <a:cs typeface="Times New Roman" pitchFamily="18" charset="0"/>
            </a:endParaRPr>
          </a:p>
        </p:txBody>
      </p:sp>
      <p:sp>
        <p:nvSpPr>
          <p:cNvPr id="7"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26244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33"/>
          <p:cNvPicPr>
            <a:picLocks noGrp="1" noChangeAspect="1" noChangeArrowheads="1"/>
          </p:cNvPicPr>
          <p:nvPr>
            <p:ph idx="1"/>
          </p:nvPr>
        </p:nvPicPr>
        <p:blipFill>
          <a:blip r:embed="rId3" cstate="print"/>
          <a:srcRect/>
          <a:stretch>
            <a:fillRect/>
          </a:stretch>
        </p:blipFill>
        <p:spPr bwMode="auto">
          <a:xfrm>
            <a:off x="395536" y="1412776"/>
            <a:ext cx="8352928" cy="4713387"/>
          </a:xfrm>
          <a:prstGeom prst="rect">
            <a:avLst/>
          </a:prstGeom>
          <a:noFill/>
          <a:ln w="9525">
            <a:noFill/>
            <a:miter lim="800000"/>
            <a:headEnd/>
            <a:tailEnd/>
          </a:ln>
        </p:spPr>
      </p:pic>
      <p:sp>
        <p:nvSpPr>
          <p:cNvPr id="2" name="5-Point Star 1"/>
          <p:cNvSpPr/>
          <p:nvPr/>
        </p:nvSpPr>
        <p:spPr>
          <a:xfrm>
            <a:off x="2823095" y="4149078"/>
            <a:ext cx="1152128" cy="100811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БАЭС</a:t>
            </a:r>
            <a:endParaRPr lang="en-US" sz="800" dirty="0">
              <a:solidFill>
                <a:schemeClr val="tx1"/>
              </a:solidFill>
            </a:endParaRPr>
          </a:p>
        </p:txBody>
      </p:sp>
      <p:sp>
        <p:nvSpPr>
          <p:cNvPr id="6" name="Rectangle 5"/>
          <p:cNvSpPr/>
          <p:nvPr/>
        </p:nvSpPr>
        <p:spPr>
          <a:xfrm rot="2098566">
            <a:off x="2233941" y="4909141"/>
            <a:ext cx="1780518" cy="424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Persian Gulf</a:t>
            </a:r>
          </a:p>
          <a:p>
            <a:pPr algn="ctr"/>
            <a:r>
              <a:rPr lang="ru-RU" sz="1400" b="1" dirty="0" smtClean="0"/>
              <a:t>Персидский залив</a:t>
            </a:r>
            <a:endParaRPr lang="en-US" sz="14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2962"/>
            <a:ext cx="936104" cy="68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a:spLocks noGrp="1"/>
          </p:cNvSpPr>
          <p:nvPr>
            <p:ph type="title"/>
          </p:nvPr>
        </p:nvSpPr>
        <p:spPr>
          <a:xfrm>
            <a:off x="2159732" y="400366"/>
            <a:ext cx="4824536" cy="792088"/>
          </a:xfrm>
        </p:spPr>
        <p:txBody>
          <a:bodyPr>
            <a:noAutofit/>
          </a:bodyPr>
          <a:lstStyle/>
          <a:p>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br>
              <a:rPr lang="en-US" sz="2000" b="1" dirty="0" smtClean="0">
                <a:latin typeface="+mn-lt"/>
                <a:cs typeface="B Mitra" pitchFamily="2" charset="-78"/>
              </a:rPr>
            </a:br>
            <a:r>
              <a:rPr lang="ru-RU" sz="2000" b="1" dirty="0">
                <a:solidFill>
                  <a:srgbClr val="002060"/>
                </a:solidFill>
                <a:cs typeface="B Mitra" pitchFamily="2" charset="-78"/>
              </a:rPr>
              <a:t>Краткое знакомство с АЭС </a:t>
            </a:r>
            <a:r>
              <a:rPr lang="ru-RU" sz="2000" b="1" dirty="0" smtClean="0">
                <a:solidFill>
                  <a:srgbClr val="002060"/>
                </a:solidFill>
                <a:cs typeface="B Mitra" pitchFamily="2" charset="-78"/>
              </a:rPr>
              <a:t>Бушер</a:t>
            </a:r>
            <a:endParaRPr lang="en-US" sz="2000" b="1" dirty="0">
              <a:solidFill>
                <a:srgbClr val="002060"/>
              </a:solidFill>
              <a:latin typeface="+mn-lt"/>
              <a:cs typeface="B Mitra" pitchFamily="2" charset="-78"/>
            </a:endParaRPr>
          </a:p>
        </p:txBody>
      </p:sp>
      <p:sp>
        <p:nvSpPr>
          <p:cNvPr id="8"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359867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112568"/>
          </a:xfrm>
        </p:spPr>
        <p:txBody>
          <a:bodyPr>
            <a:noAutofit/>
          </a:bodyPr>
          <a:lstStyle/>
          <a:p>
            <a:pPr algn="just"/>
            <a:r>
              <a:rPr lang="en-US" sz="2400" dirty="0" smtClean="0">
                <a:solidFill>
                  <a:srgbClr val="333333"/>
                </a:solidFill>
              </a:rPr>
              <a:t>Bushehr </a:t>
            </a:r>
            <a:r>
              <a:rPr lang="en-US" sz="2400" dirty="0">
                <a:solidFill>
                  <a:srgbClr val="333333"/>
                </a:solidFill>
              </a:rPr>
              <a:t>lies in a vast plain running along the coastal region </a:t>
            </a:r>
            <a:r>
              <a:rPr lang="en-US" sz="2400" dirty="0" smtClean="0">
                <a:solidFill>
                  <a:srgbClr val="333333"/>
                </a:solidFill>
              </a:rPr>
              <a:t>of </a:t>
            </a:r>
            <a:r>
              <a:rPr lang="en-US" sz="2400" dirty="0">
                <a:solidFill>
                  <a:srgbClr val="333333"/>
                </a:solidFill>
              </a:rPr>
              <a:t>the Persian Gulf </a:t>
            </a:r>
            <a:r>
              <a:rPr lang="en-US" sz="2400" dirty="0" smtClean="0">
                <a:solidFill>
                  <a:srgbClr val="333333"/>
                </a:solidFill>
              </a:rPr>
              <a:t>in </a:t>
            </a:r>
            <a:r>
              <a:rPr lang="en-US" sz="2400" smtClean="0">
                <a:solidFill>
                  <a:srgbClr val="333333"/>
                </a:solidFill>
              </a:rPr>
              <a:t>the south-west of </a:t>
            </a:r>
            <a:r>
              <a:rPr lang="en-US" sz="2400" dirty="0">
                <a:solidFill>
                  <a:srgbClr val="333333"/>
                </a:solidFill>
              </a:rPr>
              <a:t>Iran. </a:t>
            </a:r>
            <a:r>
              <a:rPr lang="en-US" sz="2400" dirty="0" smtClean="0">
                <a:solidFill>
                  <a:srgbClr val="333333"/>
                </a:solidFill>
              </a:rPr>
              <a:t>The city is </a:t>
            </a:r>
            <a:r>
              <a:rPr lang="en-US" sz="2400" dirty="0">
                <a:solidFill>
                  <a:srgbClr val="333333"/>
                </a:solidFill>
              </a:rPr>
              <a:t>built near the ancient port city of </a:t>
            </a:r>
            <a:r>
              <a:rPr lang="en-US" sz="2400" dirty="0" err="1" smtClean="0">
                <a:solidFill>
                  <a:srgbClr val="333333"/>
                </a:solidFill>
              </a:rPr>
              <a:t>Rishahr</a:t>
            </a:r>
            <a:r>
              <a:rPr lang="en-US" sz="2400" dirty="0" smtClean="0">
                <a:solidFill>
                  <a:srgbClr val="333333"/>
                </a:solidFill>
              </a:rPr>
              <a:t> which was </a:t>
            </a:r>
            <a:r>
              <a:rPr lang="en-US" sz="2400" dirty="0">
                <a:solidFill>
                  <a:srgbClr val="333333"/>
                </a:solidFill>
              </a:rPr>
              <a:t>the </a:t>
            </a:r>
            <a:r>
              <a:rPr lang="en-US" sz="2400" dirty="0" smtClean="0">
                <a:solidFill>
                  <a:srgbClr val="333333"/>
                </a:solidFill>
              </a:rPr>
              <a:t>main seaport </a:t>
            </a:r>
            <a:r>
              <a:rPr lang="en-US" sz="2400" dirty="0">
                <a:solidFill>
                  <a:srgbClr val="333333"/>
                </a:solidFill>
              </a:rPr>
              <a:t>of the country and </a:t>
            </a:r>
            <a:r>
              <a:rPr lang="en-US" sz="2400" dirty="0" smtClean="0">
                <a:solidFill>
                  <a:srgbClr val="333333"/>
                </a:solidFill>
              </a:rPr>
              <a:t>the governing center </a:t>
            </a:r>
            <a:r>
              <a:rPr lang="en-US" sz="2400" dirty="0">
                <a:solidFill>
                  <a:srgbClr val="333333"/>
                </a:solidFill>
              </a:rPr>
              <a:t>of its province. </a:t>
            </a:r>
            <a:r>
              <a:rPr lang="en-US" sz="2400" dirty="0" smtClean="0">
                <a:solidFill>
                  <a:srgbClr val="333333"/>
                </a:solidFill>
              </a:rPr>
              <a:t>Bushehr is located approximately 1,218 </a:t>
            </a:r>
            <a:r>
              <a:rPr lang="en-US" sz="2400" dirty="0">
                <a:solidFill>
                  <a:srgbClr val="333333"/>
                </a:solidFill>
              </a:rPr>
              <a:t>kilometers (757 mi) south of Tehran</a:t>
            </a:r>
            <a:r>
              <a:rPr lang="en-US" sz="2400" dirty="0" smtClean="0">
                <a:solidFill>
                  <a:srgbClr val="333333"/>
                </a:solidFill>
              </a:rPr>
              <a:t>.</a:t>
            </a:r>
          </a:p>
          <a:p>
            <a:pPr algn="just"/>
            <a:r>
              <a:rPr lang="en-US" sz="2400" dirty="0" smtClean="0">
                <a:solidFill>
                  <a:srgbClr val="333333"/>
                </a:solidFill>
              </a:rPr>
              <a:t> </a:t>
            </a:r>
            <a:r>
              <a:rPr lang="ru-RU" sz="2400" dirty="0" smtClean="0">
                <a:solidFill>
                  <a:srgbClr val="002060"/>
                </a:solidFill>
              </a:rPr>
              <a:t>Бушер </a:t>
            </a:r>
            <a:r>
              <a:rPr lang="ru-RU" sz="2400" dirty="0">
                <a:solidFill>
                  <a:srgbClr val="002060"/>
                </a:solidFill>
              </a:rPr>
              <a:t>расположен на обширной равнине, протянувшейся вдоль побережья Персидского залива на юго-западе Ирана. Он построен недалеко от древнего портового города Ришар. Это был главный морской порт страны и административный центр ее провинции. Его расположение составляет около 1218 километров (757 миль) к югу от Тегерана. В Бушере пустынный климат</a:t>
            </a:r>
            <a:r>
              <a:rPr lang="ru-RU" sz="2400" dirty="0" smtClean="0">
                <a:solidFill>
                  <a:srgbClr val="002060"/>
                </a:solidFill>
              </a:rPr>
              <a:t>.</a:t>
            </a:r>
            <a:endParaRPr lang="en-US" sz="2400" dirty="0">
              <a:solidFill>
                <a:srgbClr val="002060"/>
              </a:solidFill>
            </a:endParaRPr>
          </a:p>
        </p:txBody>
      </p:sp>
      <p:sp>
        <p:nvSpPr>
          <p:cNvPr id="6" name="Title 2"/>
          <p:cNvSpPr>
            <a:spLocks noGrp="1"/>
          </p:cNvSpPr>
          <p:nvPr>
            <p:ph type="title"/>
          </p:nvPr>
        </p:nvSpPr>
        <p:spPr>
          <a:xfrm>
            <a:off x="2195736" y="260648"/>
            <a:ext cx="4824536" cy="792088"/>
          </a:xfrm>
        </p:spPr>
        <p:txBody>
          <a:bodyPr>
            <a:noAutofit/>
          </a:bodyPr>
          <a:lstStyle/>
          <a:p>
            <a:r>
              <a:rPr lang="en-US" sz="2000" b="1" dirty="0" smtClean="0">
                <a:latin typeface="+mn-lt"/>
                <a:cs typeface="B Mitra" pitchFamily="2" charset="-78"/>
              </a:rPr>
              <a:t>Brief </a:t>
            </a:r>
            <a:r>
              <a:rPr lang="en-US" sz="2000" b="1" dirty="0">
                <a:latin typeface="+mn-lt"/>
                <a:cs typeface="B Mitra" pitchFamily="2" charset="-78"/>
              </a:rPr>
              <a:t>Introduction </a:t>
            </a:r>
            <a:r>
              <a:rPr lang="en-US" sz="2000" b="1" dirty="0" smtClean="0">
                <a:latin typeface="+mn-lt"/>
                <a:cs typeface="B Mitra" pitchFamily="2" charset="-78"/>
              </a:rPr>
              <a:t>of</a:t>
            </a:r>
            <a:r>
              <a:rPr lang="en-US" sz="2000" b="1" dirty="0">
                <a:cs typeface="B Mitra" pitchFamily="2" charset="-78"/>
              </a:rPr>
              <a:t> </a:t>
            </a:r>
            <a:r>
              <a:rPr lang="en-US" sz="2000" b="1" dirty="0" smtClean="0">
                <a:cs typeface="B Mitra" pitchFamily="2" charset="-78"/>
              </a:rPr>
              <a:t>Bushehr</a:t>
            </a:r>
            <a:r>
              <a:rPr lang="en-US" sz="2000" b="1" dirty="0" smtClean="0">
                <a:latin typeface="+mn-lt"/>
                <a:cs typeface="B Mitra" pitchFamily="2" charset="-78"/>
              </a:rPr>
              <a:t/>
            </a:r>
            <a:br>
              <a:rPr lang="en-US" sz="2000" b="1" dirty="0" smtClean="0">
                <a:latin typeface="+mn-lt"/>
                <a:cs typeface="B Mitra" pitchFamily="2" charset="-78"/>
              </a:rPr>
            </a:br>
            <a:r>
              <a:rPr lang="ru-RU" sz="2000" b="1" dirty="0">
                <a:solidFill>
                  <a:srgbClr val="002060"/>
                </a:solidFill>
                <a:cs typeface="B Mitra" pitchFamily="2" charset="-78"/>
              </a:rPr>
              <a:t>Краткое знакомство с </a:t>
            </a:r>
            <a:r>
              <a:rPr lang="ru-RU" sz="2000" b="1" dirty="0" smtClean="0">
                <a:solidFill>
                  <a:srgbClr val="002060"/>
                </a:solidFill>
                <a:cs typeface="B Mitra" pitchFamily="2" charset="-78"/>
              </a:rPr>
              <a:t>городом Бушера</a:t>
            </a:r>
            <a:endParaRPr lang="en-US" sz="2000" b="1" dirty="0">
              <a:solidFill>
                <a:srgbClr val="002060"/>
              </a:solidFill>
              <a:latin typeface="+mn-lt"/>
              <a:cs typeface="B Mitra" pitchFamily="2" charset="-78"/>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8133"/>
            <a:ext cx="936104" cy="66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1751492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img9.irna.ir/old/Image/1397/13971225/83245316/N83245316-7290628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1268760"/>
            <a:ext cx="3600400" cy="4608513"/>
          </a:xfrm>
          <a:prstGeom prst="rect">
            <a:avLst/>
          </a:prstGeom>
          <a:noFill/>
          <a:ln>
            <a:noFill/>
          </a:ln>
        </p:spPr>
      </p:pic>
      <p:pic>
        <p:nvPicPr>
          <p:cNvPr id="5" name="Picture 4" descr="https://map.sellfile.ir/prod-images/2100321.jpg"/>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268759"/>
            <a:ext cx="4487794" cy="4608513"/>
          </a:xfrm>
          <a:prstGeom prst="rect">
            <a:avLst/>
          </a:prstGeom>
          <a:noFill/>
          <a:ln>
            <a:noFill/>
          </a:ln>
        </p:spPr>
      </p:pic>
      <p:sp>
        <p:nvSpPr>
          <p:cNvPr id="2" name="Rounded Rectangle 1"/>
          <p:cNvSpPr/>
          <p:nvPr/>
        </p:nvSpPr>
        <p:spPr>
          <a:xfrm>
            <a:off x="5127498" y="1268759"/>
            <a:ext cx="887366"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IRAN</a:t>
            </a:r>
            <a:endParaRPr lang="en-US" dirty="0">
              <a:solidFill>
                <a:schemeClr val="tx1"/>
              </a:solidFill>
            </a:endParaRPr>
          </a:p>
        </p:txBody>
      </p:sp>
      <p:sp>
        <p:nvSpPr>
          <p:cNvPr id="9" name="Rounded Rectangle 8"/>
          <p:cNvSpPr/>
          <p:nvPr/>
        </p:nvSpPr>
        <p:spPr>
          <a:xfrm rot="3512274">
            <a:off x="4423928" y="5019352"/>
            <a:ext cx="72278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Persian Gulf</a:t>
            </a:r>
            <a:endParaRPr lang="en-US" sz="1000" dirty="0">
              <a:solidFill>
                <a:schemeClr val="tx1"/>
              </a:solidFill>
            </a:endParaRPr>
          </a:p>
        </p:txBody>
      </p:sp>
      <p:sp>
        <p:nvSpPr>
          <p:cNvPr id="10" name="Rounded Rectangle 9"/>
          <p:cNvSpPr/>
          <p:nvPr/>
        </p:nvSpPr>
        <p:spPr>
          <a:xfrm>
            <a:off x="6732240" y="1412776"/>
            <a:ext cx="196751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Bushehr &amp; surrounding cities</a:t>
            </a:r>
            <a:endParaRPr lang="en-US" dirty="0">
              <a:solidFill>
                <a:schemeClr val="tx1"/>
              </a:solidFill>
            </a:endParaRPr>
          </a:p>
        </p:txBody>
      </p:sp>
      <p:sp>
        <p:nvSpPr>
          <p:cNvPr id="11" name="Right Arrow 10"/>
          <p:cNvSpPr/>
          <p:nvPr/>
        </p:nvSpPr>
        <p:spPr>
          <a:xfrm rot="20216692">
            <a:off x="3905493" y="3206032"/>
            <a:ext cx="1075297" cy="73396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Bushehr Province</a:t>
            </a:r>
            <a:endParaRPr lang="en-US" sz="1200" dirty="0">
              <a:solidFill>
                <a:schemeClr val="tx1"/>
              </a:solidFill>
            </a:endParaRPr>
          </a:p>
        </p:txBody>
      </p:sp>
      <p:sp>
        <p:nvSpPr>
          <p:cNvPr id="12" name="Left Arrow 11"/>
          <p:cNvSpPr/>
          <p:nvPr/>
        </p:nvSpPr>
        <p:spPr>
          <a:xfrm rot="19985139">
            <a:off x="5246183" y="4465125"/>
            <a:ext cx="978408" cy="64809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Bushehr Province</a:t>
            </a:r>
            <a:endParaRPr lang="en-US" sz="1200" dirty="0">
              <a:solidFill>
                <a:schemeClr val="tx1"/>
              </a:solidFill>
            </a:endParaRPr>
          </a:p>
        </p:txBody>
      </p:sp>
      <p:sp>
        <p:nvSpPr>
          <p:cNvPr id="14" name="Title 2"/>
          <p:cNvSpPr>
            <a:spLocks noGrp="1"/>
          </p:cNvSpPr>
          <p:nvPr>
            <p:ph type="title"/>
          </p:nvPr>
        </p:nvSpPr>
        <p:spPr>
          <a:xfrm>
            <a:off x="2195736" y="260648"/>
            <a:ext cx="4824536" cy="792088"/>
          </a:xfrm>
        </p:spPr>
        <p:txBody>
          <a:bodyPr>
            <a:noAutofit/>
          </a:bodyPr>
          <a:lstStyle/>
          <a:p>
            <a:r>
              <a:rPr lang="en-US" sz="2000" b="1" dirty="0" smtClean="0">
                <a:latin typeface="+mn-lt"/>
                <a:cs typeface="B Mitra" pitchFamily="2" charset="-78"/>
              </a:rPr>
              <a:t>Brief </a:t>
            </a:r>
            <a:r>
              <a:rPr lang="en-US" sz="2000" b="1" dirty="0">
                <a:latin typeface="+mn-lt"/>
                <a:cs typeface="B Mitra" pitchFamily="2" charset="-78"/>
              </a:rPr>
              <a:t>Introduction </a:t>
            </a:r>
            <a:r>
              <a:rPr lang="en-US" sz="2000" b="1" dirty="0" smtClean="0">
                <a:latin typeface="+mn-lt"/>
                <a:cs typeface="B Mitra" pitchFamily="2" charset="-78"/>
              </a:rPr>
              <a:t>of</a:t>
            </a:r>
            <a:r>
              <a:rPr lang="en-US" sz="2000" b="1" dirty="0">
                <a:cs typeface="B Mitra" pitchFamily="2" charset="-78"/>
              </a:rPr>
              <a:t> </a:t>
            </a:r>
            <a:r>
              <a:rPr lang="en-US" sz="2000" b="1" dirty="0" smtClean="0">
                <a:cs typeface="B Mitra" pitchFamily="2" charset="-78"/>
              </a:rPr>
              <a:t>Bushehr</a:t>
            </a:r>
            <a:r>
              <a:rPr lang="en-US" sz="2000" b="1" dirty="0" smtClean="0">
                <a:latin typeface="+mn-lt"/>
                <a:cs typeface="B Mitra" pitchFamily="2" charset="-78"/>
              </a:rPr>
              <a:t/>
            </a:r>
            <a:br>
              <a:rPr lang="en-US" sz="2000" b="1" dirty="0" smtClean="0">
                <a:latin typeface="+mn-lt"/>
                <a:cs typeface="B Mitra" pitchFamily="2" charset="-78"/>
              </a:rPr>
            </a:br>
            <a:r>
              <a:rPr lang="ru-RU" sz="2000" b="1" dirty="0">
                <a:solidFill>
                  <a:srgbClr val="002060"/>
                </a:solidFill>
                <a:cs typeface="B Mitra" pitchFamily="2" charset="-78"/>
              </a:rPr>
              <a:t>Краткое знакомство с </a:t>
            </a:r>
            <a:r>
              <a:rPr lang="ru-RU" sz="2000" b="1" dirty="0" smtClean="0">
                <a:solidFill>
                  <a:srgbClr val="002060"/>
                </a:solidFill>
                <a:cs typeface="B Mitra" pitchFamily="2" charset="-78"/>
              </a:rPr>
              <a:t>городом Бушера</a:t>
            </a:r>
            <a:endParaRPr lang="en-US" sz="2000" b="1" dirty="0">
              <a:solidFill>
                <a:srgbClr val="002060"/>
              </a:solidFill>
              <a:latin typeface="+mn-lt"/>
              <a:cs typeface="B Mitra" pitchFamily="2" charset="-78"/>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88133"/>
            <a:ext cx="936104" cy="66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3960723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68052" y="1196752"/>
            <a:ext cx="8424427" cy="4929411"/>
          </a:xfrm>
        </p:spPr>
        <p:txBody>
          <a:bodyPr>
            <a:noAutofit/>
          </a:bodyPr>
          <a:lstStyle/>
          <a:p>
            <a:pPr algn="just"/>
            <a:r>
              <a:rPr lang="en-US" sz="1400" dirty="0" smtClean="0">
                <a:solidFill>
                  <a:srgbClr val="333333"/>
                </a:solidFill>
              </a:rPr>
              <a:t>The </a:t>
            </a:r>
            <a:r>
              <a:rPr lang="en-US" sz="1400" dirty="0">
                <a:solidFill>
                  <a:srgbClr val="333333"/>
                </a:solidFill>
              </a:rPr>
              <a:t>site of the Bushehr Nuclear Power </a:t>
            </a:r>
            <a:r>
              <a:rPr lang="en-US" sz="1400" dirty="0" smtClean="0">
                <a:solidFill>
                  <a:srgbClr val="333333"/>
                </a:solidFill>
              </a:rPr>
              <a:t>Plant which has been completed in </a:t>
            </a:r>
            <a:r>
              <a:rPr lang="en-US" sz="1400" dirty="0">
                <a:solidFill>
                  <a:srgbClr val="333333"/>
                </a:solidFill>
              </a:rPr>
              <a:t>cooperation with </a:t>
            </a:r>
            <a:r>
              <a:rPr lang="en-US" sz="1400" dirty="0" smtClean="0">
                <a:solidFill>
                  <a:srgbClr val="333333"/>
                </a:solidFill>
              </a:rPr>
              <a:t>Russia is located </a:t>
            </a:r>
            <a:r>
              <a:rPr lang="en-US" sz="1400" dirty="0">
                <a:solidFill>
                  <a:srgbClr val="333333"/>
                </a:solidFill>
              </a:rPr>
              <a:t>twelve kilometers </a:t>
            </a:r>
            <a:r>
              <a:rPr lang="en-US" sz="1400" dirty="0" smtClean="0">
                <a:solidFill>
                  <a:srgbClr val="333333"/>
                </a:solidFill>
              </a:rPr>
              <a:t>southeast of the Bushehr city. The construction </a:t>
            </a:r>
            <a:r>
              <a:rPr lang="en-US" sz="1400" dirty="0">
                <a:solidFill>
                  <a:srgbClr val="333333"/>
                </a:solidFill>
              </a:rPr>
              <a:t>work was </a:t>
            </a:r>
            <a:r>
              <a:rPr lang="en-US" sz="1400" dirty="0" smtClean="0">
                <a:solidFill>
                  <a:srgbClr val="333333"/>
                </a:solidFill>
              </a:rPr>
              <a:t>started by </a:t>
            </a:r>
            <a:r>
              <a:rPr lang="en-US" sz="1400" dirty="0">
                <a:solidFill>
                  <a:srgbClr val="333333"/>
                </a:solidFill>
              </a:rPr>
              <a:t>the Bonn firm </a:t>
            </a:r>
            <a:r>
              <a:rPr lang="en-US" sz="1400" dirty="0" err="1">
                <a:solidFill>
                  <a:srgbClr val="333333"/>
                </a:solidFill>
              </a:rPr>
              <a:t>Kraftwerk</a:t>
            </a:r>
            <a:r>
              <a:rPr lang="en-US" sz="1400" dirty="0">
                <a:solidFill>
                  <a:srgbClr val="333333"/>
                </a:solidFill>
              </a:rPr>
              <a:t> Union </a:t>
            </a:r>
            <a:r>
              <a:rPr lang="en-US" sz="1400" dirty="0" smtClean="0">
                <a:solidFill>
                  <a:srgbClr val="333333"/>
                </a:solidFill>
              </a:rPr>
              <a:t>a </a:t>
            </a:r>
            <a:r>
              <a:rPr lang="en-US" sz="1400" dirty="0">
                <a:solidFill>
                  <a:srgbClr val="333333"/>
                </a:solidFill>
              </a:rPr>
              <a:t>unit of </a:t>
            </a:r>
            <a:r>
              <a:rPr lang="en-US" sz="1400" dirty="0" smtClean="0">
                <a:solidFill>
                  <a:srgbClr val="333333"/>
                </a:solidFill>
              </a:rPr>
              <a:t>Siemens, </a:t>
            </a:r>
            <a:r>
              <a:rPr lang="en-US" sz="1400" dirty="0">
                <a:solidFill>
                  <a:srgbClr val="333333"/>
                </a:solidFill>
              </a:rPr>
              <a:t>which </a:t>
            </a:r>
            <a:r>
              <a:rPr lang="en-US" sz="1400" dirty="0" smtClean="0">
                <a:solidFill>
                  <a:srgbClr val="333333"/>
                </a:solidFill>
              </a:rPr>
              <a:t>signed a </a:t>
            </a:r>
            <a:r>
              <a:rPr lang="en-US" sz="1400" dirty="0">
                <a:solidFill>
                  <a:srgbClr val="333333"/>
                </a:solidFill>
              </a:rPr>
              <a:t>contract </a:t>
            </a:r>
            <a:r>
              <a:rPr lang="en-US" sz="1400" dirty="0" smtClean="0">
                <a:solidFill>
                  <a:srgbClr val="333333"/>
                </a:solidFill>
              </a:rPr>
              <a:t>in 1975 to </a:t>
            </a:r>
            <a:r>
              <a:rPr lang="en-US" sz="1400" dirty="0">
                <a:solidFill>
                  <a:srgbClr val="333333"/>
                </a:solidFill>
              </a:rPr>
              <a:t>build two nuclear </a:t>
            </a:r>
            <a:r>
              <a:rPr lang="en-US" sz="1400" dirty="0" smtClean="0">
                <a:solidFill>
                  <a:srgbClr val="333333"/>
                </a:solidFill>
              </a:rPr>
              <a:t>reactors in Bushehr.</a:t>
            </a:r>
            <a:r>
              <a:rPr lang="ru-RU" sz="1400" dirty="0" smtClean="0">
                <a:solidFill>
                  <a:srgbClr val="333333"/>
                </a:solidFill>
              </a:rPr>
              <a:t> </a:t>
            </a:r>
            <a:r>
              <a:rPr lang="en-US" sz="1400" dirty="0" smtClean="0"/>
              <a:t>Termination of the contract: After the Islamic Revolution in Iran in February, 1979. </a:t>
            </a:r>
            <a:endParaRPr lang="ru-RU" sz="1400" dirty="0"/>
          </a:p>
          <a:p>
            <a:pPr algn="just"/>
            <a:r>
              <a:rPr lang="en-US" sz="1400" dirty="0" smtClean="0"/>
              <a:t>Signing contract with Russian contractor </a:t>
            </a:r>
            <a:r>
              <a:rPr lang="en-US" sz="1400" dirty="0"/>
              <a:t>for </a:t>
            </a:r>
            <a:r>
              <a:rPr lang="en-US" sz="1400" dirty="0" smtClean="0"/>
              <a:t>completion </a:t>
            </a:r>
            <a:r>
              <a:rPr lang="en-US" sz="1400" dirty="0"/>
              <a:t>of </a:t>
            </a:r>
            <a:r>
              <a:rPr lang="en-US" sz="1400" dirty="0" smtClean="0"/>
              <a:t>construction of the </a:t>
            </a:r>
            <a:r>
              <a:rPr lang="en-US" sz="1400" dirty="0"/>
              <a:t>Unit 1 of the </a:t>
            </a:r>
            <a:r>
              <a:rPr lang="en-US" sz="1400" dirty="0" smtClean="0"/>
              <a:t>BNPP: </a:t>
            </a:r>
            <a:r>
              <a:rPr lang="en-US" sz="1400" dirty="0"/>
              <a:t>in January 1995. </a:t>
            </a:r>
            <a:endParaRPr lang="ru-RU" sz="1400" dirty="0"/>
          </a:p>
          <a:p>
            <a:pPr algn="just"/>
            <a:r>
              <a:rPr lang="en-US" sz="1400" dirty="0" smtClean="0"/>
              <a:t>Reference </a:t>
            </a:r>
            <a:r>
              <a:rPr lang="en-US" sz="1400" dirty="0"/>
              <a:t>Unit: </a:t>
            </a:r>
            <a:r>
              <a:rPr lang="en-US" sz="1400" dirty="0" smtClean="0"/>
              <a:t>Unit No</a:t>
            </a:r>
            <a:r>
              <a:rPr lang="en-US" sz="1400" dirty="0"/>
              <a:t>. 4 of Balakovo NPP (</a:t>
            </a:r>
            <a:r>
              <a:rPr lang="en-US" sz="1400" dirty="0" smtClean="0"/>
              <a:t>V-320)</a:t>
            </a:r>
            <a:r>
              <a:rPr lang="ru-RU" sz="1400" dirty="0" smtClean="0"/>
              <a:t>. </a:t>
            </a:r>
            <a:r>
              <a:rPr lang="en-US" sz="1400" dirty="0" smtClean="0"/>
              <a:t>Thermal power =</a:t>
            </a:r>
            <a:r>
              <a:rPr lang="fa-IR" sz="1400" dirty="0" smtClean="0"/>
              <a:t> </a:t>
            </a:r>
            <a:r>
              <a:rPr lang="en-US" sz="1400" dirty="0" smtClean="0"/>
              <a:t>3000MW</a:t>
            </a:r>
            <a:r>
              <a:rPr lang="en-US" sz="1400" dirty="0" smtClean="0">
                <a:cs typeface="Nazanin"/>
              </a:rPr>
              <a:t>  &amp;  </a:t>
            </a:r>
            <a:r>
              <a:rPr lang="en-US" sz="1400" dirty="0" smtClean="0"/>
              <a:t>Electric power = 1000 MW.</a:t>
            </a:r>
          </a:p>
          <a:p>
            <a:pPr algn="just"/>
            <a:r>
              <a:rPr lang="en-US" sz="1400" dirty="0"/>
              <a:t>Physical launch was made in May 2011</a:t>
            </a:r>
            <a:r>
              <a:rPr lang="en-US" sz="1400" dirty="0" smtClean="0"/>
              <a:t>.</a:t>
            </a:r>
          </a:p>
          <a:p>
            <a:pPr algn="just"/>
            <a:endParaRPr lang="ru-RU" sz="1400" dirty="0" smtClean="0"/>
          </a:p>
          <a:p>
            <a:pPr marL="628650" indent="-285750" algn="just">
              <a:buFontTx/>
              <a:buChar char="-"/>
            </a:pPr>
            <a:endParaRPr lang="en-US" sz="1400" dirty="0">
              <a:ea typeface="Times New Roman"/>
              <a:cs typeface="Arial" pitchFamily="34" charset="0"/>
            </a:endParaRPr>
          </a:p>
          <a:p>
            <a:pPr algn="just"/>
            <a:r>
              <a:rPr lang="ru-RU" sz="1400" dirty="0">
                <a:solidFill>
                  <a:schemeClr val="tx2">
                    <a:lumMod val="75000"/>
                  </a:schemeClr>
                </a:solidFill>
              </a:rPr>
              <a:t>Бушер находится в двенадцати километрах от площадки </a:t>
            </a:r>
            <a:r>
              <a:rPr lang="ru-RU" sz="1400" dirty="0" smtClean="0">
                <a:solidFill>
                  <a:schemeClr val="tx2">
                    <a:lumMod val="75000"/>
                  </a:schemeClr>
                </a:solidFill>
              </a:rPr>
              <a:t>Бушерской </a:t>
            </a:r>
            <a:r>
              <a:rPr lang="ru-RU" sz="1400" dirty="0">
                <a:solidFill>
                  <a:schemeClr val="tx2">
                    <a:lumMod val="75000"/>
                  </a:schemeClr>
                </a:solidFill>
              </a:rPr>
              <a:t>АЭС. </a:t>
            </a:r>
            <a:r>
              <a:rPr lang="ru-RU" sz="1400" dirty="0" smtClean="0">
                <a:solidFill>
                  <a:schemeClr val="tx2">
                    <a:lumMod val="75000"/>
                  </a:schemeClr>
                </a:solidFill>
              </a:rPr>
              <a:t>Работы по строительству </a:t>
            </a:r>
            <a:r>
              <a:rPr lang="ru-RU" sz="1400" dirty="0">
                <a:solidFill>
                  <a:schemeClr val="tx2">
                    <a:lumMod val="75000"/>
                  </a:schemeClr>
                </a:solidFill>
              </a:rPr>
              <a:t>были начаты боннской фирмой Kraftwerk </a:t>
            </a:r>
            <a:r>
              <a:rPr lang="ru-RU" sz="1400" dirty="0" smtClean="0">
                <a:solidFill>
                  <a:schemeClr val="tx2">
                    <a:lumMod val="75000"/>
                  </a:schemeClr>
                </a:solidFill>
              </a:rPr>
              <a:t>Union, </a:t>
            </a:r>
            <a:r>
              <a:rPr lang="ru-RU" sz="1400" dirty="0">
                <a:solidFill>
                  <a:schemeClr val="tx2">
                    <a:lumMod val="75000"/>
                  </a:schemeClr>
                </a:solidFill>
              </a:rPr>
              <a:t>подразделением </a:t>
            </a:r>
            <a:r>
              <a:rPr lang="ru-RU" sz="1400" dirty="0" smtClean="0">
                <a:solidFill>
                  <a:schemeClr val="tx2">
                    <a:lumMod val="75000"/>
                  </a:schemeClr>
                </a:solidFill>
              </a:rPr>
              <a:t>Siemens, </a:t>
            </a:r>
            <a:r>
              <a:rPr lang="ru-RU" sz="1400" dirty="0">
                <a:solidFill>
                  <a:schemeClr val="tx2">
                    <a:lumMod val="75000"/>
                  </a:schemeClr>
                </a:solidFill>
              </a:rPr>
              <a:t>которая заключила контракт на строительство двух ядерных реакторов на основании контракта, подписанного в 1975 </a:t>
            </a:r>
            <a:r>
              <a:rPr lang="ru-RU" sz="1400" dirty="0" smtClean="0">
                <a:solidFill>
                  <a:schemeClr val="tx2">
                    <a:lumMod val="75000"/>
                  </a:schemeClr>
                </a:solidFill>
              </a:rPr>
              <a:t>году.</a:t>
            </a:r>
            <a:r>
              <a:rPr lang="ru-RU" sz="1400" dirty="0">
                <a:solidFill>
                  <a:schemeClr val="tx2">
                    <a:lumMod val="75000"/>
                  </a:schemeClr>
                </a:solidFill>
              </a:rPr>
              <a:t> </a:t>
            </a:r>
            <a:r>
              <a:rPr lang="ru-RU" sz="1400" dirty="0" smtClean="0">
                <a:solidFill>
                  <a:srgbClr val="002060"/>
                </a:solidFill>
              </a:rPr>
              <a:t>Расторжение </a:t>
            </a:r>
            <a:r>
              <a:rPr lang="ru-RU" sz="1400" dirty="0" smtClean="0">
                <a:solidFill>
                  <a:srgbClr val="002060"/>
                </a:solidFill>
                <a:ea typeface="Times New Roman"/>
                <a:cs typeface="Arial" pitchFamily="34" charset="0"/>
              </a:rPr>
              <a:t>контракта</a:t>
            </a:r>
            <a:r>
              <a:rPr lang="ru-RU" sz="1400" dirty="0" smtClean="0">
                <a:solidFill>
                  <a:srgbClr val="002060"/>
                </a:solidFill>
              </a:rPr>
              <a:t>:</a:t>
            </a:r>
            <a:r>
              <a:rPr lang="ru-RU" sz="1400" dirty="0" smtClean="0">
                <a:solidFill>
                  <a:srgbClr val="002060"/>
                </a:solidFill>
                <a:ea typeface="Times New Roman"/>
                <a:cs typeface="Arial" pitchFamily="34" charset="0"/>
              </a:rPr>
              <a:t>После февральской Исламской революции 1979 года.</a:t>
            </a:r>
            <a:endParaRPr lang="ru-RU" sz="1400" dirty="0">
              <a:solidFill>
                <a:srgbClr val="002060"/>
              </a:solidFill>
              <a:ea typeface="Times New Roman"/>
              <a:cs typeface="Arial" pitchFamily="34" charset="0"/>
            </a:endParaRPr>
          </a:p>
          <a:p>
            <a:pPr algn="just"/>
            <a:r>
              <a:rPr lang="ru-RU" sz="1400" dirty="0" smtClean="0">
                <a:solidFill>
                  <a:srgbClr val="002060"/>
                </a:solidFill>
              </a:rPr>
              <a:t>Подписание </a:t>
            </a:r>
            <a:r>
              <a:rPr lang="ru-RU" sz="1400" dirty="0">
                <a:solidFill>
                  <a:srgbClr val="002060"/>
                </a:solidFill>
                <a:ea typeface="Times New Roman"/>
                <a:cs typeface="Arial" pitchFamily="34" charset="0"/>
              </a:rPr>
              <a:t>контракта </a:t>
            </a:r>
            <a:r>
              <a:rPr lang="ru-RU" sz="1400" dirty="0" smtClean="0">
                <a:solidFill>
                  <a:srgbClr val="002060"/>
                </a:solidFill>
                <a:ea typeface="Times New Roman"/>
                <a:cs typeface="Arial" pitchFamily="34" charset="0"/>
              </a:rPr>
              <a:t> с Россией </a:t>
            </a:r>
            <a:r>
              <a:rPr lang="ru-RU" sz="1400" dirty="0" smtClean="0">
                <a:solidFill>
                  <a:srgbClr val="002060"/>
                </a:solidFill>
              </a:rPr>
              <a:t>на </a:t>
            </a:r>
            <a:r>
              <a:rPr lang="ru-RU" sz="1400" dirty="0">
                <a:solidFill>
                  <a:srgbClr val="002060"/>
                </a:solidFill>
              </a:rPr>
              <a:t>завершение строительства блока 1 </a:t>
            </a:r>
            <a:r>
              <a:rPr lang="ru-RU" sz="1400" dirty="0">
                <a:solidFill>
                  <a:srgbClr val="002060"/>
                </a:solidFill>
                <a:ea typeface="Times New Roman"/>
                <a:cs typeface="Arial" pitchFamily="34" charset="0"/>
              </a:rPr>
              <a:t>АЭС</a:t>
            </a:r>
            <a:r>
              <a:rPr lang="ru-RU" sz="1400" dirty="0">
                <a:solidFill>
                  <a:srgbClr val="002060"/>
                </a:solidFill>
              </a:rPr>
              <a:t>: в январе 1995-го года.</a:t>
            </a:r>
            <a:r>
              <a:rPr lang="en-US" sz="1400" dirty="0">
                <a:solidFill>
                  <a:srgbClr val="002060"/>
                </a:solidFill>
              </a:rPr>
              <a:t> </a:t>
            </a:r>
            <a:endParaRPr lang="ru-RU" sz="1400" dirty="0" smtClean="0">
              <a:solidFill>
                <a:srgbClr val="002060"/>
              </a:solidFill>
            </a:endParaRPr>
          </a:p>
          <a:p>
            <a:pPr algn="just"/>
            <a:r>
              <a:rPr lang="ru-RU" sz="1400" dirty="0" smtClean="0">
                <a:solidFill>
                  <a:srgbClr val="002060"/>
                </a:solidFill>
              </a:rPr>
              <a:t>Референтный </a:t>
            </a:r>
            <a:r>
              <a:rPr lang="ru-RU" sz="1400" dirty="0">
                <a:solidFill>
                  <a:srgbClr val="002060"/>
                </a:solidFill>
              </a:rPr>
              <a:t>Блок: №4 Балаковской АЭС (В-320</a:t>
            </a:r>
            <a:r>
              <a:rPr lang="ru-RU" sz="1400" dirty="0" smtClean="0">
                <a:solidFill>
                  <a:srgbClr val="002060"/>
                </a:solidFill>
              </a:rPr>
              <a:t>). Тепловая </a:t>
            </a:r>
            <a:r>
              <a:rPr lang="ru-RU" sz="1400" dirty="0">
                <a:solidFill>
                  <a:srgbClr val="002060"/>
                </a:solidFill>
              </a:rPr>
              <a:t>мощность </a:t>
            </a:r>
            <a:r>
              <a:rPr lang="en-US" sz="1400" dirty="0">
                <a:solidFill>
                  <a:srgbClr val="002060"/>
                </a:solidFill>
              </a:rPr>
              <a:t>3000 </a:t>
            </a:r>
            <a:r>
              <a:rPr lang="ru-RU" sz="1400" dirty="0">
                <a:solidFill>
                  <a:srgbClr val="002060"/>
                </a:solidFill>
              </a:rPr>
              <a:t>МВт</a:t>
            </a:r>
            <a:r>
              <a:rPr lang="en-US" sz="1400" dirty="0">
                <a:solidFill>
                  <a:srgbClr val="002060"/>
                </a:solidFill>
              </a:rPr>
              <a:t> </a:t>
            </a:r>
            <a:r>
              <a:rPr lang="ru-RU" sz="1400" dirty="0">
                <a:solidFill>
                  <a:srgbClr val="002060"/>
                </a:solidFill>
              </a:rPr>
              <a:t>и</a:t>
            </a:r>
            <a:r>
              <a:rPr lang="en-US" sz="1400" dirty="0">
                <a:solidFill>
                  <a:srgbClr val="002060"/>
                </a:solidFill>
              </a:rPr>
              <a:t> </a:t>
            </a:r>
            <a:r>
              <a:rPr lang="ru-RU" sz="1400" dirty="0">
                <a:solidFill>
                  <a:srgbClr val="002060"/>
                </a:solidFill>
              </a:rPr>
              <a:t>электрическая мощность</a:t>
            </a:r>
            <a:r>
              <a:rPr lang="en-US" sz="1400" dirty="0">
                <a:solidFill>
                  <a:srgbClr val="002060"/>
                </a:solidFill>
              </a:rPr>
              <a:t> 1000 </a:t>
            </a:r>
            <a:r>
              <a:rPr lang="ru-RU" sz="1400" dirty="0" smtClean="0">
                <a:solidFill>
                  <a:srgbClr val="002060"/>
                </a:solidFill>
              </a:rPr>
              <a:t>МВт</a:t>
            </a:r>
            <a:r>
              <a:rPr lang="en-US" sz="1400" dirty="0" smtClean="0">
                <a:solidFill>
                  <a:srgbClr val="002060"/>
                </a:solidFill>
              </a:rPr>
              <a:t>.</a:t>
            </a:r>
            <a:endParaRPr lang="ru-RU" sz="1400" dirty="0" smtClean="0">
              <a:solidFill>
                <a:srgbClr val="002060"/>
              </a:solidFill>
            </a:endParaRPr>
          </a:p>
          <a:p>
            <a:pPr algn="just"/>
            <a:r>
              <a:rPr lang="ru-RU" sz="1400" dirty="0">
                <a:solidFill>
                  <a:schemeClr val="tx2">
                    <a:lumMod val="75000"/>
                  </a:schemeClr>
                </a:solidFill>
              </a:rPr>
              <a:t>Физический пуск произведён в мае 2011 года</a:t>
            </a:r>
            <a:r>
              <a:rPr lang="ru-RU" sz="1400" dirty="0" smtClean="0">
                <a:solidFill>
                  <a:schemeClr val="tx2">
                    <a:lumMod val="75000"/>
                  </a:schemeClr>
                </a:solidFill>
              </a:rPr>
              <a:t>.</a:t>
            </a:r>
            <a:endParaRPr lang="en-US" sz="1400" dirty="0">
              <a:solidFill>
                <a:schemeClr val="tx2">
                  <a:lumMod val="75000"/>
                </a:scheme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a:spLocks noGrp="1"/>
          </p:cNvSpPr>
          <p:nvPr>
            <p:ph type="title"/>
          </p:nvPr>
        </p:nvSpPr>
        <p:spPr>
          <a:xfrm>
            <a:off x="2195736" y="260648"/>
            <a:ext cx="4824536" cy="792088"/>
          </a:xfrm>
        </p:spPr>
        <p:txBody>
          <a:bodyPr>
            <a:noAutofit/>
          </a:bodyPr>
          <a:lstStyle/>
          <a:p>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br>
              <a:rPr lang="en-US" sz="2000" b="1" dirty="0" smtClean="0">
                <a:latin typeface="+mn-lt"/>
                <a:cs typeface="B Mitra" pitchFamily="2" charset="-78"/>
              </a:rPr>
            </a:br>
            <a:r>
              <a:rPr lang="ru-RU" sz="2000" b="1" dirty="0">
                <a:solidFill>
                  <a:srgbClr val="002060"/>
                </a:solidFill>
                <a:cs typeface="B Mitra" pitchFamily="2" charset="-78"/>
              </a:rPr>
              <a:t>Краткое знакомство с АЭС </a:t>
            </a:r>
            <a:r>
              <a:rPr lang="ru-RU" sz="2000" b="1" dirty="0" smtClean="0">
                <a:solidFill>
                  <a:srgbClr val="002060"/>
                </a:solidFill>
                <a:cs typeface="B Mitra" pitchFamily="2" charset="-78"/>
              </a:rPr>
              <a:t>Бушер</a:t>
            </a:r>
            <a:endParaRPr lang="en-US" sz="2000" b="1" dirty="0">
              <a:solidFill>
                <a:srgbClr val="002060"/>
              </a:solidFill>
              <a:latin typeface="+mn-lt"/>
              <a:cs typeface="B Mitra" pitchFamily="2" charset="-78"/>
            </a:endParaRPr>
          </a:p>
        </p:txBody>
      </p:sp>
      <p:sp>
        <p:nvSpPr>
          <p:cNvPr id="6"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2629908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95736" y="260648"/>
            <a:ext cx="4824536" cy="792088"/>
          </a:xfrm>
        </p:spPr>
        <p:txBody>
          <a:bodyPr>
            <a:noAutofit/>
          </a:bodyPr>
          <a:lstStyle/>
          <a:p>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br>
              <a:rPr lang="en-US" sz="2000" b="1" dirty="0" smtClean="0">
                <a:latin typeface="+mn-lt"/>
                <a:cs typeface="B Mitra" pitchFamily="2" charset="-78"/>
              </a:rPr>
            </a:br>
            <a:r>
              <a:rPr lang="ru-RU" sz="2000" b="1" dirty="0">
                <a:solidFill>
                  <a:srgbClr val="002060"/>
                </a:solidFill>
                <a:cs typeface="B Mitra" pitchFamily="2" charset="-78"/>
              </a:rPr>
              <a:t>Краткое знакомство с АЭС </a:t>
            </a:r>
            <a:r>
              <a:rPr lang="ru-RU" sz="2000" b="1" dirty="0" smtClean="0">
                <a:solidFill>
                  <a:srgbClr val="002060"/>
                </a:solidFill>
                <a:cs typeface="B Mitra" pitchFamily="2" charset="-78"/>
              </a:rPr>
              <a:t>Бушер</a:t>
            </a:r>
            <a:endParaRPr lang="en-US" sz="2000" b="1" dirty="0">
              <a:solidFill>
                <a:srgbClr val="002060"/>
              </a:solidFill>
              <a:latin typeface="+mn-lt"/>
              <a:cs typeface="B Mitra" pitchFamily="2" charset="-78"/>
            </a:endParaRPr>
          </a:p>
        </p:txBody>
      </p:sp>
      <p:pic>
        <p:nvPicPr>
          <p:cNvPr id="6" name="Picture 9" descr="1D (39)"/>
          <p:cNvPicPr>
            <a:picLocks noChangeAspect="1" noChangeArrowheads="1"/>
          </p:cNvPicPr>
          <p:nvPr/>
        </p:nvPicPr>
        <p:blipFill>
          <a:blip r:embed="rId2"/>
          <a:srcRect/>
          <a:stretch>
            <a:fillRect/>
          </a:stretch>
        </p:blipFill>
        <p:spPr bwMode="auto">
          <a:xfrm>
            <a:off x="395536" y="1052736"/>
            <a:ext cx="8208912" cy="479532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66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3141571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4271" y="1171645"/>
            <a:ext cx="8272185" cy="5355312"/>
          </a:xfrm>
          <a:prstGeom prst="rect">
            <a:avLst/>
          </a:prstGeom>
        </p:spPr>
        <p:txBody>
          <a:bodyPr wrap="square">
            <a:spAutoFit/>
          </a:bodyPr>
          <a:lstStyle/>
          <a:p>
            <a:pPr marL="635000" indent="-457200" algn="just">
              <a:buFont typeface="+mj-lt"/>
              <a:buAutoNum type="arabicPeriod"/>
            </a:pPr>
            <a:endParaRPr lang="en-US" kern="0" dirty="0">
              <a:cs typeface="Times New Roman" pitchFamily="18" charset="0"/>
            </a:endParaRPr>
          </a:p>
          <a:p>
            <a:pPr marL="635000" indent="-457200" algn="just">
              <a:buFont typeface="+mj-lt"/>
              <a:buAutoNum type="arabicPeriod"/>
            </a:pPr>
            <a:r>
              <a:rPr lang="en-US" dirty="0"/>
              <a:t>Updating </a:t>
            </a:r>
            <a:r>
              <a:rPr lang="en-US" dirty="0" smtClean="0"/>
              <a:t>the features of the document “Personnel Protection Plan” based </a:t>
            </a:r>
            <a:r>
              <a:rPr lang="en-US" dirty="0"/>
              <a:t>on the IAEA  </a:t>
            </a:r>
            <a:r>
              <a:rPr lang="en-US" dirty="0" smtClean="0"/>
              <a:t>requirements in particular</a:t>
            </a:r>
            <a:r>
              <a:rPr lang="ru-RU" dirty="0" smtClean="0"/>
              <a:t> (</a:t>
            </a:r>
            <a:r>
              <a:rPr lang="en-US" dirty="0" smtClean="0"/>
              <a:t>changing accident notification levels </a:t>
            </a:r>
            <a:r>
              <a:rPr lang="en-US" dirty="0"/>
              <a:t>from 2 to 4 levels </a:t>
            </a:r>
            <a:r>
              <a:rPr lang="en-US" dirty="0" smtClean="0"/>
              <a:t>used by the </a:t>
            </a:r>
            <a:r>
              <a:rPr lang="en-US" dirty="0"/>
              <a:t>International Atomic Energy Agency</a:t>
            </a:r>
            <a:r>
              <a:rPr lang="en-US" dirty="0" smtClean="0"/>
              <a:t>);</a:t>
            </a:r>
          </a:p>
          <a:p>
            <a:pPr marL="635000" indent="-457200" algn="just">
              <a:buFont typeface="+mj-lt"/>
              <a:buAutoNum type="arabicPeriod"/>
            </a:pPr>
            <a:r>
              <a:rPr lang="en-US" dirty="0" smtClean="0"/>
              <a:t>Participating </a:t>
            </a:r>
            <a:r>
              <a:rPr lang="en-US" dirty="0"/>
              <a:t>in the commission </a:t>
            </a:r>
            <a:r>
              <a:rPr lang="en-US" dirty="0" smtClean="0"/>
              <a:t>on development </a:t>
            </a:r>
            <a:r>
              <a:rPr lang="en-US" dirty="0"/>
              <a:t>of national standards </a:t>
            </a:r>
            <a:r>
              <a:rPr lang="en-US" dirty="0" smtClean="0"/>
              <a:t>and preparation </a:t>
            </a:r>
            <a:r>
              <a:rPr lang="en-US" dirty="0"/>
              <a:t>of the first national standard in the field of emergency preparedness and response to nuclear and radiation accidents</a:t>
            </a:r>
            <a:r>
              <a:rPr lang="en-US" dirty="0" smtClean="0"/>
              <a:t>;</a:t>
            </a:r>
          </a:p>
          <a:p>
            <a:pPr marL="635000" indent="-457200" algn="just">
              <a:buFont typeface="+mj-lt"/>
              <a:buAutoNum type="arabicPeriod"/>
            </a:pPr>
            <a:r>
              <a:rPr lang="en-US" dirty="0" smtClean="0"/>
              <a:t>Developing, conducting </a:t>
            </a:r>
            <a:r>
              <a:rPr lang="en-US" dirty="0"/>
              <a:t>and </a:t>
            </a:r>
            <a:r>
              <a:rPr lang="en-US" dirty="0" smtClean="0"/>
              <a:t>evaluating exercises </a:t>
            </a:r>
            <a:r>
              <a:rPr lang="en-US" dirty="0"/>
              <a:t>using mobile equipment </a:t>
            </a:r>
            <a:r>
              <a:rPr lang="en-US" dirty="0" smtClean="0"/>
              <a:t>during severe </a:t>
            </a:r>
            <a:r>
              <a:rPr lang="en-US" dirty="0"/>
              <a:t>accident management;</a:t>
            </a:r>
            <a:endParaRPr lang="en-US" kern="0" dirty="0">
              <a:cs typeface="Times New Roman" pitchFamily="18" charset="0"/>
            </a:endParaRPr>
          </a:p>
          <a:p>
            <a:pPr marL="177800" algn="just"/>
            <a:endParaRPr lang="en-US" dirty="0" smtClean="0"/>
          </a:p>
          <a:p>
            <a:pPr marL="520700" indent="-342900" algn="just">
              <a:buAutoNum type="arabicPeriod"/>
            </a:pPr>
            <a:r>
              <a:rPr lang="ru-RU" dirty="0">
                <a:solidFill>
                  <a:srgbClr val="002060"/>
                </a:solidFill>
              </a:rPr>
              <a:t>Актуализация особенностей документов План защиты персонала на основе </a:t>
            </a:r>
            <a:r>
              <a:rPr lang="ru-RU" dirty="0" smtClean="0">
                <a:solidFill>
                  <a:srgbClr val="002060"/>
                </a:solidFill>
              </a:rPr>
              <a:t>требований МАГАТЭ в частности, </a:t>
            </a:r>
            <a:r>
              <a:rPr lang="en-US" dirty="0" smtClean="0">
                <a:solidFill>
                  <a:srgbClr val="002060"/>
                </a:solidFill>
              </a:rPr>
              <a:t> </a:t>
            </a:r>
            <a:r>
              <a:rPr lang="ru-RU" dirty="0" smtClean="0">
                <a:solidFill>
                  <a:srgbClr val="002060"/>
                </a:solidFill>
              </a:rPr>
              <a:t>(изменение уровней информации об авариях со 2-го на 4-й уровень Международного агенства по атомной энергии) </a:t>
            </a:r>
          </a:p>
          <a:p>
            <a:pPr marL="520700" indent="-342900" algn="just">
              <a:buAutoNum type="arabicPeriod"/>
            </a:pPr>
            <a:r>
              <a:rPr lang="en-US" dirty="0" smtClean="0">
                <a:solidFill>
                  <a:srgbClr val="002060"/>
                </a:solidFill>
              </a:rPr>
              <a:t>2</a:t>
            </a:r>
            <a:r>
              <a:rPr lang="en-US" dirty="0">
                <a:solidFill>
                  <a:srgbClr val="002060"/>
                </a:solidFill>
              </a:rPr>
              <a:t>.</a:t>
            </a:r>
            <a:r>
              <a:rPr lang="ru-RU" dirty="0">
                <a:solidFill>
                  <a:srgbClr val="002060"/>
                </a:solidFill>
              </a:rPr>
              <a:t> Участие в комиссии по разработке национальных стандартов страны и подготовке первого национального стандарта в области аварийной готовности и реагирования на ядерные и радиационные аварии; </a:t>
            </a:r>
            <a:endParaRPr lang="en-US" dirty="0">
              <a:solidFill>
                <a:srgbClr val="002060"/>
              </a:solidFill>
            </a:endParaRPr>
          </a:p>
          <a:p>
            <a:pPr marL="177800" algn="just"/>
            <a:r>
              <a:rPr lang="en-US" dirty="0">
                <a:solidFill>
                  <a:srgbClr val="002060"/>
                </a:solidFill>
              </a:rPr>
              <a:t>3. </a:t>
            </a:r>
            <a:r>
              <a:rPr lang="ru-RU" dirty="0">
                <a:solidFill>
                  <a:srgbClr val="002060"/>
                </a:solidFill>
              </a:rPr>
              <a:t>Разработка, проведение и оценка учений с использованием мобильного оборудования в управлении тяжелыми авариями; </a:t>
            </a:r>
            <a:endParaRPr lang="en-US" dirty="0">
              <a:solidFill>
                <a:srgbClr val="00206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4" y="380631"/>
            <a:ext cx="936104" cy="6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and Response</a:t>
            </a:r>
          </a:p>
          <a:p>
            <a:pPr algn="ctr" eaLnBrk="0" hangingPunct="0">
              <a:spcBef>
                <a:spcPts val="600"/>
              </a:spcBef>
              <a:buClr>
                <a:srgbClr val="0052BA"/>
              </a:buClr>
              <a:buSzPct val="75000"/>
              <a:defRPr/>
            </a:pPr>
            <a:r>
              <a:rPr lang="ru-RU" sz="2000" b="1" dirty="0">
                <a:solidFill>
                  <a:srgbClr val="002060"/>
                </a:solidFill>
                <a:cs typeface="B Mitra" pitchFamily="2" charset="-78"/>
              </a:rPr>
              <a:t>Аварийная готовность и </a:t>
            </a:r>
            <a:r>
              <a:rPr lang="ru-RU" sz="2000" b="1" dirty="0" smtClean="0">
                <a:solidFill>
                  <a:srgbClr val="002060"/>
                </a:solidFill>
                <a:cs typeface="B Mitra" pitchFamily="2" charset="-78"/>
              </a:rPr>
              <a:t>реагирование</a:t>
            </a:r>
            <a:endParaRPr lang="ru-RU" sz="2000" b="1" dirty="0">
              <a:solidFill>
                <a:srgbClr val="002060"/>
              </a:solidFill>
              <a:cs typeface="B Mitra" pitchFamily="2" charset="-78"/>
            </a:endParaRPr>
          </a:p>
        </p:txBody>
      </p:sp>
      <p:sp>
        <p:nvSpPr>
          <p:cNvPr id="9" name="Footer Placeholder 4"/>
          <p:cNvSpPr txBox="1">
            <a:spLocks/>
          </p:cNvSpPr>
          <p:nvPr/>
        </p:nvSpPr>
        <p:spPr>
          <a:xfrm>
            <a:off x="3551856" y="6386554"/>
            <a:ext cx="1440160"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pPr marL="0" lvl="1" algn="ctr"/>
            <a:r>
              <a:rPr lang="hu-HU" altLang="hu-HU" sz="1000" b="1" dirty="0">
                <a:cs typeface="Times New Roman" pitchFamily="18" charset="0"/>
              </a:rPr>
              <a:t>RCC</a:t>
            </a:r>
            <a:r>
              <a:rPr lang="en-US" altLang="hu-HU" sz="1000" b="1" dirty="0">
                <a:cs typeface="Times New Roman" pitchFamily="18" charset="0"/>
              </a:rPr>
              <a:t> WG </a:t>
            </a:r>
            <a:r>
              <a:rPr lang="hu-HU" altLang="hu-HU" sz="1000" b="1" dirty="0">
                <a:cs typeface="Times New Roman" pitchFamily="18" charset="0"/>
              </a:rPr>
              <a:t>MEETING</a:t>
            </a:r>
            <a:endParaRPr lang="en-US" altLang="hu-HU" sz="1000" b="1" dirty="0">
              <a:cs typeface="Times New Roman" pitchFamily="18" charset="0"/>
            </a:endParaRPr>
          </a:p>
          <a:p>
            <a:pPr marL="0" lvl="1" algn="ctr"/>
            <a:r>
              <a:rPr lang="en-US" altLang="hu-HU" sz="1000" b="1" dirty="0">
                <a:cs typeface="Times New Roman" pitchFamily="18" charset="0"/>
              </a:rPr>
              <a:t>12-16 </a:t>
            </a:r>
            <a:r>
              <a:rPr lang="en-US" sz="1000" b="1" dirty="0">
                <a:cs typeface="Times New Roman" pitchFamily="18" charset="0"/>
              </a:rPr>
              <a:t>September </a:t>
            </a:r>
            <a:r>
              <a:rPr lang="en-US" altLang="hu-HU" sz="1000" b="1" dirty="0">
                <a:cs typeface="Times New Roman" pitchFamily="18" charset="0"/>
              </a:rPr>
              <a:t>2022</a:t>
            </a:r>
          </a:p>
        </p:txBody>
      </p:sp>
    </p:spTree>
    <p:extLst>
      <p:ext uri="{BB962C8B-B14F-4D97-AF65-F5344CB8AC3E}">
        <p14:creationId xmlns:p14="http://schemas.microsoft.com/office/powerpoint/2010/main" val="1621643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سند" ma:contentTypeID="0x010100C63152E739188F4D8BB06C6D952E6FC8" ma:contentTypeVersion="0" ma:contentTypeDescription="ایجاد سند جدید." ma:contentTypeScope="" ma:versionID="f32473097c294ba6d0d4b2d18dd704a2">
  <xsd:schema xmlns:xsd="http://www.w3.org/2001/XMLSchema" xmlns:p="http://schemas.microsoft.com/office/2006/metadata/properties" targetNamespace="http://schemas.microsoft.com/office/2006/metadata/properties" ma:root="true" ma:fieldsID="7e5d4adcf87d910621facbfa1a0118d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ma:readOnly="true"/>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199638-8905-4483-AFFD-E9851C1530D9}">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E88E53A-4111-44E9-B1B4-08AB702E08B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9B1E5E4-6740-4C99-8A30-891DFA3D23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4690</TotalTime>
  <Words>2345</Words>
  <Application>Microsoft Office PowerPoint</Application>
  <PresentationFormat>On-screen Show (4:3)</PresentationFormat>
  <Paragraphs>269</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CONTENT Содержание</vt:lpstr>
      <vt:lpstr>Brief Introduction of the Bushehr NPP Краткое знакомство с АЭС Бушер</vt:lpstr>
      <vt:lpstr>Brief Introduction of Bushehr Краткое знакомство с городом Бушера</vt:lpstr>
      <vt:lpstr>Brief Introduction of Bushehr Краткое знакомство с городом Бушера</vt:lpstr>
      <vt:lpstr>Brief Introduction of the Bushehr NPP Краткое знакомство с АЭС Бушер</vt:lpstr>
      <vt:lpstr>Brief Introduction of the Bushehr NPP Краткое знакомство с АЭС Бушер</vt:lpstr>
      <vt:lpstr>PowerPoint Presentation</vt:lpstr>
      <vt:lpstr>PowerPoint Presentation</vt:lpstr>
      <vt:lpstr>Corrective action in the SAM area Корректирующие мероприятия в зоне УТА</vt:lpstr>
      <vt:lpstr>PowerPoint Presentation</vt:lpstr>
      <vt:lpstr>BNPP CMC Videoconference communication test Тест видеоконференцсвязи КЧС БАЭС </vt:lpstr>
      <vt:lpstr> Report on the events of the power plant Отчет о событиях электростанции </vt:lpstr>
      <vt:lpstr> Report on the events of the power plant Отчет о событиях электростанции </vt:lpstr>
      <vt:lpstr>Status of Minutes № 15 Статус протокола № 15</vt:lpstr>
      <vt:lpstr>Protective Measures for COVID-19 Pandemic Меры защиты от пандемии COVID-19 </vt:lpstr>
      <vt:lpstr>Protective Measures for COVID-19 Pandemic Меры защиты от пандемии COVID-19 </vt:lpstr>
      <vt:lpstr>Protective Measures for COVID-19 Pandemic Меры защиты от пандемии COVID-19 </vt:lpstr>
      <vt:lpstr>Protective Measures for COVID-19 Pandemic Меры защиты от пандемии COVID-19 </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Jafari , Mohammadhadi</cp:lastModifiedBy>
  <cp:revision>568</cp:revision>
  <dcterms:created xsi:type="dcterms:W3CDTF">2012-10-13T08:27:19Z</dcterms:created>
  <dcterms:modified xsi:type="dcterms:W3CDTF">2022-09-05T08:17:20Z</dcterms:modified>
</cp:coreProperties>
</file>