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721" r:id="rId5"/>
    <p:sldMasterId id="2147483699" r:id="rId6"/>
    <p:sldMasterId id="2147483704" r:id="rId7"/>
    <p:sldMasterId id="2147483709" r:id="rId8"/>
    <p:sldMasterId id="2147483714" r:id="rId9"/>
  </p:sldMasterIdLst>
  <p:notesMasterIdLst>
    <p:notesMasterId r:id="rId22"/>
  </p:notesMasterIdLst>
  <p:sldIdLst>
    <p:sldId id="276" r:id="rId10"/>
    <p:sldId id="289" r:id="rId11"/>
    <p:sldId id="291" r:id="rId12"/>
    <p:sldId id="293" r:id="rId13"/>
    <p:sldId id="295" r:id="rId14"/>
    <p:sldId id="312" r:id="rId15"/>
    <p:sldId id="296" r:id="rId16"/>
    <p:sldId id="313" r:id="rId17"/>
    <p:sldId id="311" r:id="rId18"/>
    <p:sldId id="314" r:id="rId19"/>
    <p:sldId id="315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F5F"/>
    <a:srgbClr val="0D499C"/>
    <a:srgbClr val="0D4C99"/>
    <a:srgbClr val="152225"/>
    <a:srgbClr val="294046"/>
    <a:srgbClr val="1A4B7F"/>
    <a:srgbClr val="121D20"/>
    <a:srgbClr val="57203D"/>
    <a:srgbClr val="12060C"/>
    <a:srgbClr val="B86A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89" autoAdjust="0"/>
    <p:restoredTop sz="94704" autoAdjust="0"/>
  </p:normalViewPr>
  <p:slideViewPr>
    <p:cSldViewPr snapToGrid="0">
      <p:cViewPr>
        <p:scale>
          <a:sx n="77" d="100"/>
          <a:sy n="77" d="100"/>
        </p:scale>
        <p:origin x="-2520" y="-1068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pPr/>
              <a:t>13/04/2015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48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wano.info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F1921E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B86A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B86A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F1921E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Placeholder 1"/>
          <p:cNvSpPr txBox="1">
            <a:spLocks/>
          </p:cNvSpPr>
          <p:nvPr userDrawn="1"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16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57203D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060C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060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48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57203D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57203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51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21D20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21D2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55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29404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2207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294046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152225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1522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23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 marL="0" indent="0">
              <a:buClr>
                <a:srgbClr val="E84E1E"/>
              </a:buClr>
              <a:buNone/>
              <a:defRPr lang="en-GB" sz="3600" dirty="0" smtClean="0">
                <a:solidFill>
                  <a:srgbClr val="294046"/>
                </a:solidFill>
              </a:defRPr>
            </a:lvl1pPr>
            <a:lvl2pPr marL="361950" indent="0">
              <a:buNone/>
              <a:defRPr>
                <a:solidFill>
                  <a:srgbClr val="E84E1E"/>
                </a:solidFill>
              </a:defRPr>
            </a:lvl2pPr>
            <a:lvl3pPr marL="720000" indent="0">
              <a:buClr>
                <a:srgbClr val="E84E1E"/>
              </a:buClr>
              <a:buNone/>
              <a:defRPr lang="en-GB" dirty="0" smtClean="0">
                <a:solidFill>
                  <a:srgbClr val="E84E1E"/>
                </a:solidFill>
              </a:defRPr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>
                <a:solidFill>
                  <a:srgbClr val="1A4B7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416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5275" y="1462088"/>
            <a:ext cx="8620125" cy="5024437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rgbClr val="0D499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53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27584" y="299695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561975" y="3067050"/>
            <a:ext cx="8029575" cy="3038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rgbClr val="0D499C"/>
                </a:solidFill>
              </a:rPr>
              <a:t>For more information please visit </a:t>
            </a:r>
            <a:r>
              <a:rPr lang="en-GB" sz="3200" dirty="0" smtClean="0">
                <a:solidFill>
                  <a:srgbClr val="0D499C"/>
                </a:solidFill>
                <a:hlinkClick r:id="rId2"/>
              </a:rPr>
              <a:t>www.wano.info</a:t>
            </a:r>
            <a:endParaRPr lang="en-GB" sz="3200" dirty="0" smtClean="0">
              <a:solidFill>
                <a:srgbClr val="0D499C"/>
              </a:solidFill>
            </a:endParaRPr>
          </a:p>
          <a:p>
            <a:pPr algn="ctr"/>
            <a:endParaRPr lang="en-GB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27584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GB" sz="4400" dirty="0" smtClean="0">
                <a:solidFill>
                  <a:srgbClr val="242F5F"/>
                </a:solidFill>
              </a:rPr>
              <a:t>Thank you for listening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498934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E592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552" y="2420888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980" y="1462457"/>
            <a:ext cx="7620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anchor="ctr" anchorCtr="1">
            <a:normAutofit/>
          </a:bodyPr>
          <a:lstStyle>
            <a:lvl1pPr marL="0" indent="0" algn="ctr">
              <a:buClr>
                <a:srgbClr val="498934"/>
              </a:buClr>
              <a:buNone/>
              <a:defRPr sz="3600">
                <a:solidFill>
                  <a:srgbClr val="498934"/>
                </a:solidFill>
              </a:defRPr>
            </a:lvl1pPr>
            <a:lvl2pPr marL="360000" indent="0">
              <a:buClr>
                <a:srgbClr val="498934"/>
              </a:buClr>
              <a:buSzPct val="100000"/>
              <a:buFont typeface="Wingdings" pitchFamily="2" charset="2"/>
              <a:buNone/>
              <a:defRPr/>
            </a:lvl2pPr>
            <a:lvl3pPr marL="720000" indent="0">
              <a:buClr>
                <a:srgbClr val="498934"/>
              </a:buClr>
              <a:buNone/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351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66925" y="2660450"/>
            <a:ext cx="4867275" cy="11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0D49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728" r:id="rId3"/>
    <p:sldLayoutId id="2147483736" r:id="rId4"/>
    <p:sldLayoutId id="2147483688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D499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49893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7" r:id="rId3"/>
    <p:sldLayoutId id="2147483725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98934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1921E"/>
                </a:solidFill>
              </a:rPr>
              <a:t>Click to edit Master title style</a:t>
            </a:r>
            <a:endParaRPr lang="en-US" sz="4400" dirty="0">
              <a:solidFill>
                <a:srgbClr val="F1921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F192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31" r:id="rId3"/>
    <p:sldLayoutId id="214748370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7203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5720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2" r:id="rId3"/>
    <p:sldLayoutId id="214748370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94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2940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3" r:id="rId3"/>
    <p:sldLayoutId id="2147483713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 txBox="1">
            <a:spLocks/>
          </p:cNvSpPr>
          <p:nvPr/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A4B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1196752"/>
            <a:ext cx="7488832" cy="1733"/>
          </a:xfrm>
          <a:prstGeom prst="line">
            <a:avLst/>
          </a:prstGeom>
          <a:ln>
            <a:solidFill>
              <a:srgbClr val="1A4B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3769" y="439938"/>
            <a:ext cx="1282032" cy="8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4" r:id="rId3"/>
    <p:sldLayoutId id="214748371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36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of Focus: Next Steps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3002710"/>
              </p:ext>
            </p:extLst>
          </p:nvPr>
        </p:nvGraphicFramePr>
        <p:xfrm>
          <a:off x="365760" y="1482344"/>
          <a:ext cx="8351520" cy="41148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421941"/>
                <a:gridCol w="5929579"/>
              </a:tblGrid>
              <a:tr h="586842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Starting from July 2015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Each RC selects/ assigns people to the Plant of Focus process (second half of 2015)</a:t>
                      </a:r>
                    </a:p>
                    <a:p>
                      <a:pPr lvl="1"/>
                      <a:r>
                        <a:rPr lang="en-GB" sz="2400" dirty="0" smtClean="0"/>
                        <a:t>- RC Plant of Focus Project responsible  </a:t>
                      </a:r>
                    </a:p>
                    <a:p>
                      <a:pPr lvl="1"/>
                      <a:r>
                        <a:rPr lang="en-GB" sz="2400" dirty="0" smtClean="0"/>
                        <a:t>- RC Plant of Focus Committee members </a:t>
                      </a:r>
                    </a:p>
                    <a:p>
                      <a:pPr lvl="1"/>
                      <a:r>
                        <a:rPr lang="en-GB" sz="2400" dirty="0" smtClean="0"/>
                        <a:t>- RC personnel in each of the programmes to collect and provide information to the committee </a:t>
                      </a:r>
                    </a:p>
                    <a:p>
                      <a:pPr lvl="1"/>
                      <a:r>
                        <a:rPr lang="en-GB" sz="2400" dirty="0" smtClean="0"/>
                        <a:t>- Potential Industry advisers </a:t>
                      </a:r>
                    </a:p>
                    <a:p>
                      <a:pPr lvl="1"/>
                      <a:r>
                        <a:rPr lang="en-GB" sz="2400" dirty="0" smtClean="0"/>
                        <a:t>- WANO RC contact persons/ site representatives for the sites when considered Plant of Focus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43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of Focus: Next Steps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546472"/>
              </p:ext>
            </p:extLst>
          </p:nvPr>
        </p:nvGraphicFramePr>
        <p:xfrm>
          <a:off x="452257" y="2928551"/>
          <a:ext cx="8351520" cy="178958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421941"/>
                <a:gridCol w="5929579"/>
              </a:tblGrid>
              <a:tr h="76844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October 2015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Present the Plant of Focus process in the BGM in</a:t>
                      </a:r>
                      <a:r>
                        <a:rPr lang="en-GB" sz="2400" baseline="0" dirty="0" smtClean="0"/>
                        <a:t> Toronto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662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TBD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Fully implemented</a:t>
                      </a:r>
                      <a:r>
                        <a:rPr lang="en-GB" sz="2400" baseline="0" dirty="0" smtClean="0"/>
                        <a:t> Plant of Focus Process in all RCs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72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WANO-MC </a:t>
            </a:r>
            <a:r>
              <a:rPr lang="en-GB" dirty="0" smtClean="0"/>
              <a:t>Governing Board meeting</a:t>
            </a:r>
            <a:br>
              <a:rPr lang="en-GB" dirty="0" smtClean="0"/>
            </a:br>
            <a:r>
              <a:rPr lang="en-GB" dirty="0" smtClean="0"/>
              <a:t>April 2015</a:t>
            </a:r>
            <a:br>
              <a:rPr lang="en-GB" dirty="0" smtClean="0"/>
            </a:br>
            <a:r>
              <a:rPr lang="en-GB" dirty="0" smtClean="0"/>
              <a:t>Jo Byttebier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Plant of Focus: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164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WANO Internal Assessment </a:t>
            </a:r>
            <a:r>
              <a:rPr lang="en-GB" sz="2800" dirty="0" smtClean="0"/>
              <a:t>2012</a:t>
            </a:r>
            <a:r>
              <a:rPr lang="en-GB" sz="2800" dirty="0"/>
              <a:t>: </a:t>
            </a:r>
            <a:br>
              <a:rPr lang="en-GB" sz="2800" dirty="0"/>
            </a:br>
            <a:r>
              <a:rPr lang="en-GB" sz="2800" dirty="0"/>
              <a:t>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Cross-Cutting </a:t>
            </a:r>
            <a:r>
              <a:rPr lang="en-GB" sz="2800" dirty="0"/>
              <a:t>Issue 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ability of WANO to </a:t>
            </a:r>
            <a:r>
              <a:rPr lang="en-GB" b="1" dirty="0">
                <a:solidFill>
                  <a:srgbClr val="FF0000"/>
                </a:solidFill>
              </a:rPr>
              <a:t>identify</a:t>
            </a:r>
            <a:r>
              <a:rPr lang="en-GB" dirty="0"/>
              <a:t> and </a:t>
            </a:r>
            <a:r>
              <a:rPr lang="en-GB" b="1" dirty="0">
                <a:solidFill>
                  <a:srgbClr val="FF0000"/>
                </a:solidFill>
              </a:rPr>
              <a:t>focus attention </a:t>
            </a:r>
            <a:r>
              <a:rPr lang="en-GB" dirty="0"/>
              <a:t>on the poor performing plants, i.e. those that pose the </a:t>
            </a:r>
            <a:r>
              <a:rPr lang="en-GB" u="sng" dirty="0" smtClean="0">
                <a:solidFill>
                  <a:srgbClr val="FF0000"/>
                </a:solidFill>
              </a:rPr>
              <a:t>higher operational nuclear </a:t>
            </a:r>
            <a:r>
              <a:rPr lang="en-GB" u="sng" dirty="0">
                <a:solidFill>
                  <a:srgbClr val="FF0000"/>
                </a:solidFill>
              </a:rPr>
              <a:t>safety </a:t>
            </a:r>
            <a:r>
              <a:rPr lang="en-GB" u="sng" dirty="0" smtClean="0">
                <a:solidFill>
                  <a:srgbClr val="FF0000"/>
                </a:solidFill>
              </a:rPr>
              <a:t>risk compared to the rest of the industry</a:t>
            </a:r>
            <a:r>
              <a:rPr lang="en-GB" dirty="0" smtClean="0"/>
              <a:t>, </a:t>
            </a:r>
            <a:r>
              <a:rPr lang="en-GB" dirty="0"/>
              <a:t>and </a:t>
            </a:r>
            <a:r>
              <a:rPr lang="en-GB" b="1" dirty="0">
                <a:solidFill>
                  <a:srgbClr val="FF0000"/>
                </a:solidFill>
              </a:rPr>
              <a:t>provide appropriate support</a:t>
            </a:r>
            <a:r>
              <a:rPr lang="en-GB" dirty="0"/>
              <a:t> to improve, varies from Region to Region. Gaps exist in several regions.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of Focus: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75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of Focus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027" y="1412775"/>
            <a:ext cx="5247998" cy="495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/>
              <a:t>Purpose of this presentation?</a:t>
            </a:r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r>
              <a:rPr lang="en-GB" sz="3200" dirty="0" smtClean="0"/>
              <a:t>Present progress of the Plant of Focus project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086" y="2600324"/>
            <a:ext cx="3143252" cy="20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98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On </a:t>
            </a:r>
            <a:r>
              <a:rPr lang="en-GB" sz="3600" dirty="0"/>
              <a:t>4 </a:t>
            </a:r>
            <a:r>
              <a:rPr lang="en-GB" sz="3600" dirty="0" smtClean="0"/>
              <a:t>December 2014,  the WANO </a:t>
            </a:r>
            <a:r>
              <a:rPr lang="en-GB" sz="3600" dirty="0"/>
              <a:t>G</a:t>
            </a:r>
            <a:r>
              <a:rPr lang="en-GB" sz="3600" dirty="0" smtClean="0"/>
              <a:t>overning Board approved to </a:t>
            </a:r>
            <a:r>
              <a:rPr lang="en-GB" sz="3600" dirty="0"/>
              <a:t>forward </a:t>
            </a:r>
            <a:r>
              <a:rPr lang="en-GB" sz="3600" dirty="0" smtClean="0"/>
              <a:t>the draft  Plant </a:t>
            </a:r>
            <a:r>
              <a:rPr lang="en-GB" sz="3600" dirty="0"/>
              <a:t>of Focus policy note </a:t>
            </a:r>
            <a:r>
              <a:rPr lang="en-GB" sz="3600" dirty="0" smtClean="0"/>
              <a:t>to the RC </a:t>
            </a:r>
            <a:r>
              <a:rPr lang="en-GB" sz="3600" dirty="0"/>
              <a:t>Governing Boards for comment</a:t>
            </a: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 of </a:t>
            </a:r>
            <a:r>
              <a:rPr lang="en-GB" dirty="0" smtClean="0"/>
              <a:t>Focus- Current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85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dirty="0" smtClean="0"/>
              <a:t>The RC </a:t>
            </a:r>
            <a:r>
              <a:rPr lang="en-GB" sz="3600" dirty="0"/>
              <a:t>Governing Boards </a:t>
            </a:r>
            <a:r>
              <a:rPr lang="en-GB" sz="3600" dirty="0" smtClean="0"/>
              <a:t>commented the Policy note in February and March:  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Plants representing higher operational nuclear safety risks and Plants requiring additional WANO assistance (preventive) should not be in one single Policy note.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Workgroup adapted the Policy note accordingly.</a:t>
            </a:r>
          </a:p>
          <a:p>
            <a:pPr marL="0" indent="0">
              <a:buNone/>
            </a:pPr>
            <a:endParaRPr lang="en-GB" sz="36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 of </a:t>
            </a:r>
            <a:r>
              <a:rPr lang="en-GB" dirty="0" smtClean="0"/>
              <a:t>Focus- Current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43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 smtClean="0"/>
              <a:t>We distinguish now two main categories of plants:</a:t>
            </a:r>
          </a:p>
          <a:p>
            <a:pPr marL="514350" indent="-514350">
              <a:buAutoNum type="arabicParenR"/>
            </a:pPr>
            <a:r>
              <a:rPr lang="en-GB" sz="3200" dirty="0" smtClean="0"/>
              <a:t>Plants receiving/requesting normal or increased WANO assistance</a:t>
            </a:r>
          </a:p>
          <a:p>
            <a:pPr marL="514350" indent="-514350">
              <a:buAutoNum type="arabicParenR"/>
            </a:pPr>
            <a:r>
              <a:rPr lang="en-GB" sz="3200" dirty="0" smtClean="0">
                <a:solidFill>
                  <a:srgbClr val="FF0000"/>
                </a:solidFill>
              </a:rPr>
              <a:t>Plants of Focus representing a higher operational nuclear safety risk compared to the rest of the industry and that need a recovery plan and specific assistance from WANO</a:t>
            </a: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The proposed Plant of Focus policy is now limited to this second category of Plants.</a:t>
            </a: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of Focus: </a:t>
            </a:r>
            <a:r>
              <a:rPr lang="en-GB" dirty="0"/>
              <a:t>C</a:t>
            </a:r>
            <a:r>
              <a:rPr lang="en-GB" dirty="0" smtClean="0"/>
              <a:t>urrent </a:t>
            </a:r>
            <a:r>
              <a:rPr lang="en-GB" dirty="0"/>
              <a:t>S</a:t>
            </a:r>
            <a:r>
              <a:rPr lang="en-GB" dirty="0" smtClean="0"/>
              <a:t>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75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Workgroup developed and finalised a draft WANO Guideline WPG 10 in line with the current adapted Policy Note.</a:t>
            </a:r>
          </a:p>
          <a:p>
            <a:pPr marL="0" indent="0">
              <a:buNone/>
            </a:pPr>
            <a:r>
              <a:rPr lang="en-GB" sz="3200" dirty="0" smtClean="0"/>
              <a:t>The WANO Guideline is now scrutinized by the RCs</a:t>
            </a: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of Focus: </a:t>
            </a:r>
            <a:r>
              <a:rPr lang="en-GB" dirty="0"/>
              <a:t>C</a:t>
            </a:r>
            <a:r>
              <a:rPr lang="en-GB" dirty="0" smtClean="0"/>
              <a:t>urrent </a:t>
            </a:r>
            <a:r>
              <a:rPr lang="en-GB" dirty="0"/>
              <a:t>S</a:t>
            </a:r>
            <a:r>
              <a:rPr lang="en-GB" dirty="0" smtClean="0"/>
              <a:t>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39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 of Focus: Next Steps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7356471"/>
              </p:ext>
            </p:extLst>
          </p:nvPr>
        </p:nvGraphicFramePr>
        <p:xfrm>
          <a:off x="365760" y="1482344"/>
          <a:ext cx="8351520" cy="453278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421941"/>
                <a:gridCol w="5929579"/>
              </a:tblGrid>
              <a:tr h="586842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April 2015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</a:rPr>
                        <a:t>WANO governing Board approves the Plant of Focus policy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684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May - June 2015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Each RC develops and approves an RC implementation procedure in line with the WANO Policy and WANO Guideline 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9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June 2015</a:t>
                      </a:r>
                    </a:p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ELT </a:t>
                      </a:r>
                      <a:r>
                        <a:rPr lang="en-GB" sz="2400" baseline="0" dirty="0" smtClean="0"/>
                        <a:t>approves </a:t>
                      </a:r>
                      <a:r>
                        <a:rPr lang="en-GB" sz="2400" dirty="0" smtClean="0"/>
                        <a:t>Plant of Focus Guideline in line with the Policy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Policy and Guideline are published</a:t>
                      </a:r>
                      <a:r>
                        <a:rPr lang="en-GB" sz="2400" baseline="0" dirty="0" smtClean="0"/>
                        <a:t> on Member website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662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June 2015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Each RC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dirty="0" smtClean="0"/>
                        <a:t>Approves</a:t>
                      </a:r>
                      <a:r>
                        <a:rPr lang="en-GB" sz="2400" baseline="0" dirty="0" smtClean="0"/>
                        <a:t> Budget 2016 to fully implement the Plant of Focus process</a:t>
                      </a:r>
                      <a:endParaRPr lang="en-GB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68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mmunication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5fe077-b1cd-48d0-84b0-e3d3060de593">
      <Value>103</Value>
      <Value>25</Value>
      <Value>157</Value>
      <Value>508</Value>
    </TaxCatchAll>
    <PublishingExpirationDate xmlns="http://schemas.microsoft.com/sharepoint/v3" xsi:nil="true"/>
    <n9cb3455914743899dd6ca77132d3e95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12126438-7459-4f88-ae37-f6968d18d71e</TermId>
        </TermInfo>
      </Terms>
    </n9cb3455914743899dd6ca77132d3e95>
    <PublishingStartDate xmlns="http://schemas.microsoft.com/sharepoint/v3" xsi:nil="true"/>
    <ide8d0eaf9e44ef0a0d3c256c6dd57f4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N/A</TermName>
          <TermId xmlns="http://schemas.microsoft.com/office/infopath/2007/PartnerControls">cbd49c33-732c-4c9a-a4e4-21e8f89c0402</TermId>
        </TermInfo>
      </Terms>
    </ide8d0eaf9e44ef0a0d3c256c6dd57f4>
    <idd353fcd1514848aa6bcac888e266e1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920d1c94-923b-4497-95cc-ad6c8b6dc050</TermId>
        </TermInfo>
      </Terms>
    </idd353fcd1514848aa6bcac888e266e1>
    <lb1d4b01cdee43df9e31c73718fe23d4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2015</TermName>
          <TermId xmlns="http://schemas.microsoft.com/office/infopath/2007/PartnerControls">4f4eb7a0-9d80-4c8c-a19c-5e735f136a4e</TermId>
        </TermInfo>
      </Terms>
    </lb1d4b01cdee43df9e31c73718fe23d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A5502B7A4D4499688B123BEFF4E94" ma:contentTypeVersion="20" ma:contentTypeDescription="Create a new document." ma:contentTypeScope="" ma:versionID="64000ddc7eace45f363ef4a2f9cf40c5">
  <xsd:schema xmlns:xsd="http://www.w3.org/2001/XMLSchema" xmlns:xs="http://www.w3.org/2001/XMLSchema" xmlns:p="http://schemas.microsoft.com/office/2006/metadata/properties" xmlns:ns1="http://schemas.microsoft.com/sharepoint/v3" xmlns:ns2="7e5fe077-b1cd-48d0-84b0-e3d3060de593" targetNamespace="http://schemas.microsoft.com/office/2006/metadata/properties" ma:root="true" ma:fieldsID="3c17e8c7c0cee188dd723705ac9c7ed7" ns1:_="" ns2:_="">
    <xsd:import namespace="http://schemas.microsoft.com/sharepoint/v3"/>
    <xsd:import namespace="7e5fe077-b1cd-48d0-84b0-e3d3060de5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n9cb3455914743899dd6ca77132d3e95" minOccurs="0"/>
                <xsd:element ref="ns2:TaxCatchAll" minOccurs="0"/>
                <xsd:element ref="ns2:idd353fcd1514848aa6bcac888e266e1" minOccurs="0"/>
                <xsd:element ref="ns2:ide8d0eaf9e44ef0a0d3c256c6dd57f4" minOccurs="0"/>
                <xsd:element ref="ns2:lb1d4b01cdee43df9e31c73718fe23d4" minOccurs="0"/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fe077-b1cd-48d0-84b0-e3d3060de593" elementFormDefault="qualified">
    <xsd:import namespace="http://schemas.microsoft.com/office/2006/documentManagement/types"/>
    <xsd:import namespace="http://schemas.microsoft.com/office/infopath/2007/PartnerControls"/>
    <xsd:element name="n9cb3455914743899dd6ca77132d3e95" ma:index="11" nillable="true" ma:taxonomy="true" ma:internalName="n9cb3455914743899dd6ca77132d3e95" ma:taxonomyFieldName="Document_x0020_Type" ma:displayName="Document Type" ma:default="" ma:fieldId="{79cb3455-9147-4389-9dd6-ca77132d3e95}" ma:sspId="b96e348e-4606-44cf-8618-9e79763aab8c" ma:termSetId="3898feb5-5836-4cd7-9aa2-6685f3d4f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18131a5e-7ccb-4c99-88b9-46d043dde22b}" ma:internalName="TaxCatchAll" ma:showField="CatchAllData" ma:web="7e5fe077-b1cd-48d0-84b0-e3d3060de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d353fcd1514848aa6bcac888e266e1" ma:index="14" nillable="true" ma:taxonomy="true" ma:internalName="idd353fcd1514848aa6bcac888e266e1" ma:taxonomyFieldName="Sub_x0020_Type" ma:displayName="Sub Type" ma:default="" ma:fieldId="{2dd353fc-d151-4848-aa6b-cac888e266e1}" ma:sspId="b96e348e-4606-44cf-8618-9e79763aab8c" ma:termSetId="1e96b284-37b2-44a2-8732-80a5d4353b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e8d0eaf9e44ef0a0d3c256c6dd57f4" ma:index="16" nillable="true" ma:taxonomy="true" ma:internalName="ide8d0eaf9e44ef0a0d3c256c6dd57f4" ma:taxonomyFieldName="Revision_x0020_Terms_x0020_Store" ma:displayName="Revision Terms Store" ma:indexed="true" ma:default="" ma:fieldId="{2de8d0ea-f9e4-4ef0-a0d3-c256c6dd57f4}" ma:sspId="b96e348e-4606-44cf-8618-9e79763aab8c" ma:termSetId="c492dd89-f14a-49ae-b2fd-65a77584c3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b1d4b01cdee43df9e31c73718fe23d4" ma:index="18" nillable="true" ma:taxonomy="true" ma:internalName="lb1d4b01cdee43df9e31c73718fe23d4" ma:taxonomyFieldName="Year" ma:displayName="Year" ma:default="" ma:fieldId="{5b1d4b01-cdee-43df-9e31-c73718fe23d4}" ma:sspId="b96e348e-4606-44cf-8618-9e79763aab8c" ma:termSetId="360ceda4-7018-4cf2-9edc-bf1aba26c4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978057-1507-41D2-A0FD-9A7A3F4FC5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7D8749-B7AB-481A-AD6A-C0DB9198B338}">
  <ds:schemaRefs>
    <ds:schemaRef ds:uri="http://schemas.microsoft.com/office/2006/metadata/properties"/>
    <ds:schemaRef ds:uri="http://schemas.microsoft.com/office/infopath/2007/PartnerControls"/>
    <ds:schemaRef ds:uri="7e5fe077-b1cd-48d0-84b0-e3d3060de59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20599E1-991B-488F-A2F4-828FE84EA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5fe077-b1cd-48d0-84b0-e3d3060de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157</TotalTime>
  <Words>381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WANO General</vt:lpstr>
      <vt:lpstr>1_OE Theme</vt:lpstr>
      <vt:lpstr>Communications_Theme</vt:lpstr>
      <vt:lpstr>P&amp;TD_Theme</vt:lpstr>
      <vt:lpstr>Peer Review_Theme</vt:lpstr>
      <vt:lpstr>TS&amp;E_Theme</vt:lpstr>
      <vt:lpstr>Слайд 1</vt:lpstr>
      <vt:lpstr>WANO-MC Governing Board meeting April 2015 Jo Byttebier</vt:lpstr>
      <vt:lpstr>Plant of Focus: Context</vt:lpstr>
      <vt:lpstr>Plant of Focus</vt:lpstr>
      <vt:lpstr>Plant of Focus- Current Status</vt:lpstr>
      <vt:lpstr>Plant of Focus- Current Status</vt:lpstr>
      <vt:lpstr>Plant of Focus: Current Status</vt:lpstr>
      <vt:lpstr>Plant of Focus: Current Status</vt:lpstr>
      <vt:lpstr>Plant of Focus: Next Steps</vt:lpstr>
      <vt:lpstr>Plant of Focus: Next Steps</vt:lpstr>
      <vt:lpstr>Plant of Focus: Next Steps</vt:lpstr>
      <vt:lpstr>Слайд 12</vt:lpstr>
    </vt:vector>
  </TitlesOfParts>
  <Company>WANO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of Focus presentation for annual meetings 2015</dc:title>
  <dc:creator>Jo Byttebier</dc:creator>
  <cp:lastModifiedBy>tarykin</cp:lastModifiedBy>
  <cp:revision>20</cp:revision>
  <dcterms:created xsi:type="dcterms:W3CDTF">2015-01-23T07:37:04Z</dcterms:created>
  <dcterms:modified xsi:type="dcterms:W3CDTF">2015-04-13T10:53:12Z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0x0101009D9A5502B7A4D4499688B123BEFF4E94</vt:lpwstr>
  </property>
  <property fmtid="{D5CDD505-2E9C-101B-9397-08002B2CF9AE}" pid="3" name="Year">
    <vt:lpwstr>508;#2015|4f4eb7a0-9d80-4c8c-a19c-5e735f136a4e</vt:lpwstr>
  </property>
  <property fmtid="{D5CDD505-2E9C-101B-9397-08002B2CF9AE}" pid="4" name="Revision Terms Store">
    <vt:lpwstr>25;#N/A|cbd49c33-732c-4c9a-a4e4-21e8f89c0402</vt:lpwstr>
  </property>
  <property fmtid="{D5CDD505-2E9C-101B-9397-08002B2CF9AE}" pid="5" name="Sub Type">
    <vt:lpwstr>157;#Presentations|920d1c94-923b-4497-95cc-ad6c8b6dc050</vt:lpwstr>
  </property>
  <property fmtid="{D5CDD505-2E9C-101B-9397-08002B2CF9AE}" pid="6" name="Document Type">
    <vt:lpwstr>103;#Presentations|12126438-7459-4f88-ae37-f6968d18d71e</vt:lpwstr>
  </property>
</Properties>
</file>