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721" r:id="rId2"/>
    <p:sldMasterId id="2147483689" r:id="rId3"/>
    <p:sldMasterId id="2147483694" r:id="rId4"/>
    <p:sldMasterId id="2147483699" r:id="rId5"/>
    <p:sldMasterId id="2147483704" r:id="rId6"/>
    <p:sldMasterId id="2147483709" r:id="rId7"/>
    <p:sldMasterId id="2147483714" r:id="rId8"/>
    <p:sldMasterId id="2147483727" r:id="rId9"/>
  </p:sldMasterIdLst>
  <p:notesMasterIdLst>
    <p:notesMasterId r:id="rId18"/>
  </p:notesMasterIdLst>
  <p:sldIdLst>
    <p:sldId id="316" r:id="rId10"/>
    <p:sldId id="370" r:id="rId11"/>
    <p:sldId id="371" r:id="rId12"/>
    <p:sldId id="368" r:id="rId13"/>
    <p:sldId id="369" r:id="rId14"/>
    <p:sldId id="372" r:id="rId15"/>
    <p:sldId id="373" r:id="rId16"/>
    <p:sldId id="374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1EBF7"/>
    <a:srgbClr val="C5FFFF"/>
    <a:srgbClr val="EFEFFF"/>
    <a:srgbClr val="CCCCFF"/>
    <a:srgbClr val="FFFFCC"/>
    <a:srgbClr val="FFCCFF"/>
    <a:srgbClr val="E31B43"/>
    <a:srgbClr val="57203D"/>
    <a:srgbClr val="1A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75954" autoAdjust="0"/>
  </p:normalViewPr>
  <p:slideViewPr>
    <p:cSldViewPr snapToGrid="0">
      <p:cViewPr varScale="1">
        <p:scale>
          <a:sx n="63" d="100"/>
          <a:sy n="63" d="100"/>
        </p:scale>
        <p:origin x="172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37835-3884-4029-A757-9443F9214483}" type="datetimeFigureOut">
              <a:rPr lang="en-GB" smtClean="0"/>
              <a:pPr/>
              <a:t>13/11/2020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33D8B-34BD-4F91-A404-10E89D9BF5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07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37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21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20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79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57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86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1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9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no.info/" TargetMode="External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E1EBF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84E1E"/>
              </a:buClr>
              <a:defRPr lang="en-GB" dirty="0" smtClean="0"/>
            </a:lvl1pPr>
            <a:lvl2pPr>
              <a:defRPr/>
            </a:lvl2pPr>
            <a:lvl3pPr>
              <a:buClr>
                <a:srgbClr val="E84E1E"/>
              </a:buClr>
              <a:defRPr lang="en-GB" dirty="0" smtClean="0"/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720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08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FF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31B43"/>
              </a:buClr>
              <a:defRPr lang="en-GB" dirty="0" smtClean="0"/>
            </a:lvl1pPr>
            <a:lvl2pPr>
              <a:buClr>
                <a:srgbClr val="E31B43"/>
              </a:buClr>
              <a:defRPr/>
            </a:lvl2pPr>
            <a:lvl3pPr>
              <a:buClr>
                <a:srgbClr val="E31B43"/>
              </a:buClr>
              <a:defRPr lang="en-GB" dirty="0" smtClean="0"/>
            </a:lvl3pPr>
            <a:lvl4pPr>
              <a:buClr>
                <a:srgbClr val="E31B43"/>
              </a:buClr>
              <a:defRPr lang="en-GB" dirty="0" smtClean="0"/>
            </a:lvl4pPr>
          </a:lstStyle>
          <a:p>
            <a:pPr lvl="0">
              <a:buClr>
                <a:srgbClr val="E31B43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875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1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FF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3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12718F"/>
              </a:buClr>
              <a:defRPr lang="en-GB" dirty="0" smtClean="0"/>
            </a:lvl1pPr>
            <a:lvl2pPr>
              <a:defRPr/>
            </a:lvl2pPr>
            <a:lvl3pPr>
              <a:buClr>
                <a:srgbClr val="12718F"/>
              </a:buClr>
              <a:defRPr lang="en-GB" dirty="0" smtClean="0"/>
            </a:lvl3pPr>
            <a:lvl4pPr>
              <a:buClr>
                <a:srgbClr val="12718F"/>
              </a:buClr>
              <a:defRPr lang="en-GB" dirty="0" smtClean="0"/>
            </a:lvl4pPr>
          </a:lstStyle>
          <a:p>
            <a:pPr lvl="0">
              <a:buClr>
                <a:srgbClr val="12718F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6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EFE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8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17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C5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5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07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01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5"/>
            <a:ext cx="7221472" cy="3134867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6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3" y="242089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504751"/>
            <a:ext cx="1179293" cy="7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6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42" y="504751"/>
            <a:ext cx="1179293" cy="7250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FA6291-0391-4E9F-A857-B3DC68EC0E9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5" y="1196755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2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42" y="504751"/>
            <a:ext cx="1179293" cy="725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FA6291-0391-4E9F-A857-B3DC68EC0E9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5" y="1196755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2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9" y="1462093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69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42" y="503858"/>
            <a:ext cx="1179293" cy="72506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27585" y="2996956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80" y="3067054"/>
            <a:ext cx="8029575" cy="3038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49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more information please visit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499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www.wano.info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D499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5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Still have questions?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242F5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4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3372395" y="2550508"/>
            <a:ext cx="3860800" cy="1569660"/>
            <a:chOff x="4033520" y="3861148"/>
            <a:chExt cx="38608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4521926" y="3926712"/>
              <a:ext cx="307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global leadership in </a:t>
              </a:r>
              <a:r>
                <a:rPr lang="en-US" sz="1600" b="1" dirty="0"/>
                <a:t>nuclear safety</a:t>
              </a:r>
              <a:r>
                <a:rPr lang="en-US" sz="1600" dirty="0"/>
                <a:t>  </a:t>
              </a:r>
              <a:endParaRPr lang="ru-RU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3520" y="3861148"/>
              <a:ext cx="386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accent1">
                      <a:lumMod val="75000"/>
                    </a:schemeClr>
                  </a:solidFill>
                </a:rPr>
                <a:t>WANO</a:t>
              </a:r>
              <a:endParaRPr lang="ru-RU" sz="9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88" y="2954627"/>
            <a:ext cx="1321533" cy="8125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90" y="3983671"/>
            <a:ext cx="3048000" cy="26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3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8" y="1295402"/>
            <a:ext cx="8218487" cy="487045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1E24-3D6B-4061-813D-CADD18749DF0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3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2718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673" r:id="rId3"/>
    <p:sldLayoutId id="21474836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A7EBB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84E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31B43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2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FA6291-0391-4E9F-A857-B3DC68EC0E9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505" y="1196755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504000"/>
            <a:ext cx="1179293" cy="7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7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334278"/>
            <a:ext cx="841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D499C"/>
                </a:solidFill>
              </a:rPr>
              <a:t>Рабочая встреча по теме «Управление конфигурацией  АЭС»</a:t>
            </a:r>
            <a:endParaRPr lang="en-US" sz="2800" dirty="0">
              <a:solidFill>
                <a:srgbClr val="0D499C"/>
              </a:solidFill>
            </a:endParaRPr>
          </a:p>
          <a:p>
            <a:pPr algn="ctr"/>
            <a:endParaRPr lang="ru-RU" sz="2800" i="1" dirty="0"/>
          </a:p>
          <a:p>
            <a:pPr algn="ctr"/>
            <a:r>
              <a:rPr lang="en-US" sz="2800" i="1" dirty="0"/>
              <a:t>Workshop on Configuration management </a:t>
            </a:r>
            <a:endParaRPr lang="ru-RU" sz="2800" i="1" dirty="0"/>
          </a:p>
        </p:txBody>
      </p:sp>
      <p:pic>
        <p:nvPicPr>
          <p:cNvPr id="6" name="Picture 4" descr="Картинки по запросу &quot;ВНИИАЭ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911440"/>
            <a:ext cx="3617173" cy="2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D499C"/>
                </a:solidFill>
              </a:rPr>
              <a:t>На </a:t>
            </a:r>
            <a:r>
              <a:rPr lang="ru-RU" sz="2800" dirty="0">
                <a:solidFill>
                  <a:srgbClr val="0D499C"/>
                </a:solidFill>
              </a:rPr>
              <a:t>панели инструментов (</a:t>
            </a:r>
            <a:r>
              <a:rPr lang="ru-RU" sz="2800" dirty="0" smtClean="0">
                <a:solidFill>
                  <a:srgbClr val="0D499C"/>
                </a:solidFill>
              </a:rPr>
              <a:t>внизу </a:t>
            </a:r>
            <a:r>
              <a:rPr lang="ru-RU" sz="2800" dirty="0">
                <a:solidFill>
                  <a:srgbClr val="0D499C"/>
                </a:solidFill>
              </a:rPr>
              <a:t>экрана) нажмите «Перевод», выберете язык, на котором вам предпочтительно слушать докладчика (русский или английский)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sz="2800" i="1" dirty="0" smtClean="0"/>
              <a:t>On </a:t>
            </a:r>
            <a:r>
              <a:rPr lang="en-US" sz="2800" i="1" dirty="0"/>
              <a:t>the toolbar (at the bottom of the screen), click "Translation", select the language in which you prefer to listen to the speaker (Russian or English</a:t>
            </a:r>
            <a:r>
              <a:rPr lang="en-US" sz="2800" i="1" dirty="0" smtClean="0"/>
              <a:t>)</a:t>
            </a:r>
            <a:endParaRPr lang="ru-RU" sz="2800" i="1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Язык в  </a:t>
            </a:r>
            <a:r>
              <a:rPr lang="en-US" dirty="0" smtClean="0"/>
              <a:t>Zoom/ </a:t>
            </a:r>
            <a:r>
              <a:rPr lang="en-US" dirty="0"/>
              <a:t>language </a:t>
            </a:r>
            <a:r>
              <a:rPr lang="en-US" dirty="0" smtClean="0"/>
              <a:t>in Zoom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5388" t="10262" r="5334" b="7411"/>
          <a:stretch/>
        </p:blipFill>
        <p:spPr bwMode="auto">
          <a:xfrm>
            <a:off x="2725193" y="3969060"/>
            <a:ext cx="4189173" cy="2281427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/>
          <p:cNvSpPr/>
          <p:nvPr/>
        </p:nvSpPr>
        <p:spPr>
          <a:xfrm>
            <a:off x="4083485" y="5386192"/>
            <a:ext cx="1503123" cy="6012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2800" dirty="0" smtClean="0">
                <a:solidFill>
                  <a:srgbClr val="0D499C"/>
                </a:solidFill>
              </a:rPr>
              <a:t>Порядок докладов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2800" dirty="0" smtClean="0">
                <a:solidFill>
                  <a:srgbClr val="0D499C"/>
                </a:solidFill>
              </a:rPr>
              <a:t>Время на доклад 20-25 минут</a:t>
            </a:r>
            <a:r>
              <a:rPr lang="en-US" sz="2800" dirty="0" smtClean="0">
                <a:solidFill>
                  <a:srgbClr val="0D499C"/>
                </a:solidFill>
              </a:rPr>
              <a:t>, 5-10 </a:t>
            </a:r>
            <a:r>
              <a:rPr lang="ru-RU" sz="2800" dirty="0" smtClean="0">
                <a:solidFill>
                  <a:srgbClr val="0D499C"/>
                </a:solidFill>
              </a:rPr>
              <a:t>минут обсуждение</a:t>
            </a:r>
            <a:r>
              <a:rPr lang="en-US" sz="2800" dirty="0" smtClean="0">
                <a:solidFill>
                  <a:srgbClr val="0D499C"/>
                </a:solidFill>
              </a:rPr>
              <a:t>. </a:t>
            </a:r>
            <a:r>
              <a:rPr lang="ru-RU" sz="2800" dirty="0" smtClean="0">
                <a:solidFill>
                  <a:srgbClr val="0D499C"/>
                </a:solidFill>
              </a:rPr>
              <a:t>Общее время не более 30 минут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2800" dirty="0" smtClean="0">
                <a:solidFill>
                  <a:srgbClr val="0D499C"/>
                </a:solidFill>
              </a:rPr>
              <a:t>Завершение рабочей встречи </a:t>
            </a:r>
          </a:p>
          <a:p>
            <a:pPr algn="just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ru-RU" sz="2800" dirty="0">
              <a:solidFill>
                <a:srgbClr val="0D499C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i="1" dirty="0" smtClean="0"/>
              <a:t>Order </a:t>
            </a:r>
            <a:r>
              <a:rPr lang="en-US" sz="2800" i="1" dirty="0"/>
              <a:t>of presentations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i="1" dirty="0"/>
              <a:t>Time management – 20-25 minutes for presentation, </a:t>
            </a:r>
            <a:endParaRPr lang="en-US" sz="2800" i="1" dirty="0" smtClean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i="1" dirty="0" smtClean="0"/>
              <a:t>5 </a:t>
            </a:r>
            <a:r>
              <a:rPr lang="en-US" sz="2800" i="1" dirty="0"/>
              <a:t>-10 minutes for discussion, not more than 30 minutes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i="1" dirty="0" smtClean="0"/>
              <a:t>Completion </a:t>
            </a:r>
            <a:r>
              <a:rPr lang="en-US" sz="2800" i="1" dirty="0"/>
              <a:t>of Workshop </a:t>
            </a:r>
            <a:endParaRPr lang="ru-RU" sz="2800" i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Программа</a:t>
            </a:r>
            <a:r>
              <a:rPr lang="en-US" dirty="0" smtClean="0"/>
              <a:t>/ Program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3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D499C"/>
                </a:solidFill>
              </a:rPr>
              <a:t>Введите ваше имя в </a:t>
            </a:r>
            <a:r>
              <a:rPr lang="en-US" sz="2600" dirty="0" smtClean="0">
                <a:solidFill>
                  <a:srgbClr val="0D499C"/>
                </a:solidFill>
              </a:rPr>
              <a:t>Zoom </a:t>
            </a:r>
            <a:r>
              <a:rPr lang="ru-RU" sz="2600" dirty="0" smtClean="0">
                <a:solidFill>
                  <a:srgbClr val="0D499C"/>
                </a:solidFill>
              </a:rPr>
              <a:t>в формате – Имя Фамилия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b="1" u="sng" dirty="0" smtClean="0">
                <a:solidFill>
                  <a:srgbClr val="0D499C"/>
                </a:solidFill>
              </a:rPr>
              <a:t>Говорите достаточно медленно! Идет синхронный перевод!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D499C"/>
                </a:solidFill>
              </a:rPr>
              <a:t>Отключайте </a:t>
            </a:r>
            <a:r>
              <a:rPr lang="ru-RU" sz="2600" dirty="0">
                <a:solidFill>
                  <a:srgbClr val="0D499C"/>
                </a:solidFill>
              </a:rPr>
              <a:t>ваш </a:t>
            </a:r>
            <a:r>
              <a:rPr lang="ru-RU" sz="2600" dirty="0" smtClean="0">
                <a:solidFill>
                  <a:srgbClr val="0D499C"/>
                </a:solidFill>
              </a:rPr>
              <a:t>микрофон, </a:t>
            </a:r>
            <a:r>
              <a:rPr lang="ru-RU" sz="2600" dirty="0">
                <a:solidFill>
                  <a:srgbClr val="0D499C"/>
                </a:solidFill>
              </a:rPr>
              <a:t>если </a:t>
            </a:r>
            <a:r>
              <a:rPr lang="ru-RU" sz="2600" dirty="0" smtClean="0">
                <a:solidFill>
                  <a:srgbClr val="0D499C"/>
                </a:solidFill>
              </a:rPr>
              <a:t>вы </a:t>
            </a:r>
            <a:r>
              <a:rPr lang="ru-RU" sz="2600" dirty="0">
                <a:solidFill>
                  <a:srgbClr val="0D499C"/>
                </a:solidFill>
              </a:rPr>
              <a:t>не являетесь докладчиком в данный </a:t>
            </a:r>
            <a:r>
              <a:rPr lang="ru-RU" sz="2600" dirty="0" smtClean="0">
                <a:solidFill>
                  <a:srgbClr val="0D499C"/>
                </a:solidFill>
              </a:rPr>
              <a:t>момент</a:t>
            </a:r>
            <a:endParaRPr lang="ru-RU" sz="2600" dirty="0">
              <a:solidFill>
                <a:srgbClr val="0D499C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D499C"/>
                </a:solidFill>
              </a:rPr>
              <a:t>Не выключайте ваше видео без крайней </a:t>
            </a:r>
            <a:r>
              <a:rPr lang="ru-RU" sz="2600" dirty="0" smtClean="0">
                <a:solidFill>
                  <a:srgbClr val="0D499C"/>
                </a:solidFill>
              </a:rPr>
              <a:t>необходимости</a:t>
            </a:r>
            <a:endParaRPr lang="ru-RU" sz="2600" dirty="0">
              <a:solidFill>
                <a:srgbClr val="0D499C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D499C"/>
                </a:solidFill>
              </a:rPr>
              <a:t>По окончании презентации, если вы хотите задать вопрос или у вас есть комментарий, воспользуетесь опцией «поднять/опустить руку». </a:t>
            </a:r>
            <a:r>
              <a:rPr lang="ru-RU" sz="2600" dirty="0" smtClean="0">
                <a:solidFill>
                  <a:srgbClr val="0D499C"/>
                </a:solidFill>
              </a:rPr>
              <a:t>Также, </a:t>
            </a:r>
            <a:r>
              <a:rPr lang="ru-RU" sz="2600" dirty="0">
                <a:solidFill>
                  <a:srgbClr val="0D499C"/>
                </a:solidFill>
              </a:rPr>
              <a:t>ваши вопросы можно направить в общий чат или в индивидуальный чат координаторам рабочей </a:t>
            </a:r>
            <a:r>
              <a:rPr lang="ru-RU" sz="2600" dirty="0" smtClean="0">
                <a:solidFill>
                  <a:srgbClr val="0D499C"/>
                </a:solidFill>
              </a:rPr>
              <a:t>встречи</a:t>
            </a:r>
            <a:endParaRPr lang="ru-RU" sz="2600" dirty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/>
              <a:t>Enter your name in </a:t>
            </a:r>
            <a:r>
              <a:rPr lang="en-US" sz="2600" i="1" dirty="0" smtClean="0"/>
              <a:t>the format </a:t>
            </a:r>
            <a:r>
              <a:rPr lang="en-US" sz="2600" i="1" dirty="0"/>
              <a:t>– Name and Family </a:t>
            </a:r>
            <a:r>
              <a:rPr lang="en-US" sz="2600" i="1" dirty="0" smtClean="0"/>
              <a:t>name</a:t>
            </a:r>
            <a:endParaRPr lang="ru-RU" sz="2600" i="1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 smtClean="0"/>
              <a:t>Speak slowly </a:t>
            </a:r>
            <a:endParaRPr lang="ru-RU" sz="2600" i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 smtClean="0"/>
              <a:t>Turn </a:t>
            </a:r>
            <a:r>
              <a:rPr lang="en-US" sz="2600" i="1" dirty="0"/>
              <a:t>off your microphone if you are not a speaker </a:t>
            </a:r>
            <a:r>
              <a:rPr lang="en-US" sz="2600" i="1" dirty="0" smtClean="0"/>
              <a:t>now</a:t>
            </a:r>
            <a:endParaRPr lang="ru-RU" sz="2600" i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/>
              <a:t>Do not turn off your video unless </a:t>
            </a:r>
            <a:r>
              <a:rPr lang="en-US" sz="2600" i="1" dirty="0" smtClean="0"/>
              <a:t>necessary</a:t>
            </a:r>
            <a:endParaRPr lang="ru-RU" sz="2600" i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i="1" dirty="0"/>
              <a:t>At the end of the presentation, if you want to ask a question or have a comment, use the “raise / lower hand” option. Also, you can sent questions to the general chat or to an individual chat to the coordinator and/or participants of the </a:t>
            </a:r>
            <a:r>
              <a:rPr lang="en-US" sz="2600" i="1" dirty="0" smtClean="0"/>
              <a:t>workshop</a:t>
            </a:r>
            <a:endParaRPr lang="ru-RU" sz="2600" i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Общие правила/ </a:t>
            </a:r>
            <a:r>
              <a:rPr lang="en-US" dirty="0"/>
              <a:t>General rules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0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Если в процессе рабочей встречи вы по каким-либо причинам отключились, попробуйте подключится еще раз по той же ссылке 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Если не получится подключится напишите мне и Анне, привлеките </a:t>
            </a:r>
            <a:r>
              <a:rPr lang="en-US" sz="2400" dirty="0" smtClean="0">
                <a:solidFill>
                  <a:srgbClr val="0D499C"/>
                </a:solidFill>
              </a:rPr>
              <a:t>IT </a:t>
            </a:r>
            <a:r>
              <a:rPr lang="ru-RU" sz="2400" dirty="0" smtClean="0">
                <a:solidFill>
                  <a:srgbClr val="0D499C"/>
                </a:solidFill>
              </a:rPr>
              <a:t>специалистов вашей организации, мы постараемся вам помочь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If during a work meeting you disconnected for any reason, try connecting again using the same link</a:t>
            </a:r>
            <a:br>
              <a:rPr lang="en-US" sz="2400" i="1" dirty="0"/>
            </a:br>
            <a:endParaRPr lang="ru-RU" sz="2400" i="1" dirty="0" smtClean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 smtClean="0"/>
              <a:t>If </a:t>
            </a:r>
            <a:r>
              <a:rPr lang="en-US" sz="2400" i="1" dirty="0"/>
              <a:t>it fails to connect, write to me and Anna, attract IT specialists from your organization, we will try to help you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mtClean="0"/>
              <a:t>Аварийная инструкция </a:t>
            </a:r>
            <a:r>
              <a:rPr lang="en-US" dirty="0" smtClean="0"/>
              <a:t>Emergency instruction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8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Выберите и откройте вашу презентацию на вашем компьютере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Нажмите «Демонстрация экрана» на панели управления инструментами (внизу экрана)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Выберете презентацию 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499C"/>
                </a:solidFill>
              </a:rPr>
              <a:t>Нажмите «Демонстрация экрана». Нажать F5 для демонстрации экрана в полноэкранном режиме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sz="2400" dirty="0" smtClean="0">
              <a:solidFill>
                <a:srgbClr val="0D499C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 smtClean="0"/>
              <a:t>Select and open your presentation on your computer</a:t>
            </a:r>
            <a:endParaRPr lang="ru-RU" sz="2400" i="1" dirty="0" smtClean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 smtClean="0"/>
              <a:t>Click </a:t>
            </a:r>
            <a:r>
              <a:rPr lang="en-US" sz="2400" i="1" dirty="0"/>
              <a:t>on “Screen Demo” on the toolbar (at the bottom of the screen</a:t>
            </a:r>
            <a:r>
              <a:rPr lang="en-US" sz="2400" i="1" dirty="0" smtClean="0"/>
              <a:t>)</a:t>
            </a:r>
            <a:endParaRPr lang="ru-RU" sz="2400" i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Select the </a:t>
            </a:r>
            <a:r>
              <a:rPr lang="en-US" sz="2400" i="1" dirty="0" smtClean="0"/>
              <a:t>presentation</a:t>
            </a:r>
            <a:endParaRPr lang="ru-RU" sz="2400" i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Click on “Screen Demo”. Press F5 to show the screen in full </a:t>
            </a:r>
            <a:r>
              <a:rPr lang="en-US" sz="2400" i="1" dirty="0" smtClean="0"/>
              <a:t>screen</a:t>
            </a:r>
            <a:endParaRPr lang="ru-RU" sz="2400" i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Инструменты </a:t>
            </a:r>
            <a:r>
              <a:rPr lang="en-US" dirty="0" smtClean="0"/>
              <a:t>Zoom/ Zoom’s tools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0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499C"/>
                </a:solidFill>
              </a:rPr>
              <a:t>Опция Chat позволяет задавать вопросы и писать комментарии в общем или индивидуальном </a:t>
            </a:r>
            <a:r>
              <a:rPr lang="ru-RU" sz="2400" dirty="0" smtClean="0">
                <a:solidFill>
                  <a:srgbClr val="0D499C"/>
                </a:solidFill>
              </a:rPr>
              <a:t>чате</a:t>
            </a:r>
            <a:r>
              <a:rPr lang="en-US" sz="2400" dirty="0" smtClean="0">
                <a:solidFill>
                  <a:srgbClr val="0D499C"/>
                </a:solidFill>
              </a:rPr>
              <a:t> </a:t>
            </a:r>
            <a:r>
              <a:rPr lang="ru-RU" sz="2400" dirty="0" smtClean="0">
                <a:solidFill>
                  <a:srgbClr val="0D499C"/>
                </a:solidFill>
              </a:rPr>
              <a:t>встречи</a:t>
            </a: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D499C"/>
                </a:solidFill>
              </a:rPr>
              <a:t>Опция Raise/Lower hand позволяет “поднять/опустить руку</a:t>
            </a:r>
            <a:r>
              <a:rPr lang="ru-RU" sz="2400" dirty="0" smtClean="0">
                <a:solidFill>
                  <a:srgbClr val="0D499C"/>
                </a:solidFill>
              </a:rPr>
              <a:t>”, </a:t>
            </a:r>
            <a:r>
              <a:rPr lang="ru-RU" sz="2400" dirty="0">
                <a:solidFill>
                  <a:srgbClr val="0D499C"/>
                </a:solidFill>
              </a:rPr>
              <a:t>чтобы обозначить, что у </a:t>
            </a:r>
            <a:r>
              <a:rPr lang="ru-RU" sz="2400" dirty="0" smtClean="0">
                <a:solidFill>
                  <a:srgbClr val="0D499C"/>
                </a:solidFill>
              </a:rPr>
              <a:t>вас есть </a:t>
            </a:r>
            <a:r>
              <a:rPr lang="ru-RU" sz="2400" dirty="0">
                <a:solidFill>
                  <a:srgbClr val="0D499C"/>
                </a:solidFill>
              </a:rPr>
              <a:t>вопрос или комментарий, которые </a:t>
            </a:r>
            <a:r>
              <a:rPr lang="ru-RU" sz="2400" dirty="0" smtClean="0">
                <a:solidFill>
                  <a:srgbClr val="0D499C"/>
                </a:solidFill>
              </a:rPr>
              <a:t>вы хотели </a:t>
            </a:r>
            <a:r>
              <a:rPr lang="ru-RU" sz="2400" dirty="0">
                <a:solidFill>
                  <a:srgbClr val="0D499C"/>
                </a:solidFill>
              </a:rPr>
              <a:t>бы озвучить, после чего ведущий может предоставить </a:t>
            </a:r>
            <a:r>
              <a:rPr lang="ru-RU" sz="2400" dirty="0" smtClean="0">
                <a:solidFill>
                  <a:srgbClr val="0D499C"/>
                </a:solidFill>
              </a:rPr>
              <a:t>вам слово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“Chat” option allows you to ask questions and write comments in the general or individual chat of the </a:t>
            </a:r>
            <a:r>
              <a:rPr lang="en-US" sz="2400" i="1" dirty="0" smtClean="0"/>
              <a:t>webinar</a:t>
            </a:r>
            <a:endParaRPr lang="ru-RU" sz="2400" i="1" dirty="0"/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The “Raise / Lower hand” option allows you to “raise / lower your hand” to indicate that you have a question or comment which you would like to </a:t>
            </a:r>
            <a:r>
              <a:rPr lang="en-US" sz="2400" i="1" dirty="0" smtClean="0"/>
              <a:t>ask</a:t>
            </a:r>
            <a:endParaRPr lang="ru-RU" sz="2400" i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Инструменты </a:t>
            </a:r>
            <a:r>
              <a:rPr lang="en-US" dirty="0" smtClean="0"/>
              <a:t>Zoom/ Zoom’s tools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0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D499C"/>
                </a:solidFill>
              </a:rPr>
              <a:t>Опция Mute/Unmute позволяет включить </a:t>
            </a:r>
            <a:r>
              <a:rPr lang="ru-RU" sz="3200" dirty="0" smtClean="0">
                <a:solidFill>
                  <a:srgbClr val="0D499C"/>
                </a:solidFill>
              </a:rPr>
              <a:t/>
            </a:r>
            <a:br>
              <a:rPr lang="ru-RU" sz="3200" dirty="0" smtClean="0">
                <a:solidFill>
                  <a:srgbClr val="0D499C"/>
                </a:solidFill>
              </a:rPr>
            </a:br>
            <a:r>
              <a:rPr lang="ru-RU" sz="3200" dirty="0" smtClean="0">
                <a:solidFill>
                  <a:srgbClr val="0D499C"/>
                </a:solidFill>
              </a:rPr>
              <a:t>и </a:t>
            </a:r>
            <a:r>
              <a:rPr lang="ru-RU" sz="3200" dirty="0">
                <a:solidFill>
                  <a:srgbClr val="0D499C"/>
                </a:solidFill>
              </a:rPr>
              <a:t>выключить </a:t>
            </a:r>
            <a:r>
              <a:rPr lang="ru-RU" sz="3200" dirty="0" smtClean="0">
                <a:solidFill>
                  <a:srgbClr val="0D499C"/>
                </a:solidFill>
              </a:rPr>
              <a:t>микрофон</a:t>
            </a:r>
            <a:endParaRPr lang="ru-RU" sz="3200" dirty="0">
              <a:solidFill>
                <a:srgbClr val="0D499C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D499C"/>
                </a:solidFill>
              </a:rPr>
              <a:t>Опция Start/Stop Video позволяет включать </a:t>
            </a:r>
            <a:r>
              <a:rPr lang="ru-RU" sz="3200" dirty="0" smtClean="0">
                <a:solidFill>
                  <a:srgbClr val="0D499C"/>
                </a:solidFill>
              </a:rPr>
              <a:t/>
            </a:r>
            <a:br>
              <a:rPr lang="ru-RU" sz="3200" dirty="0" smtClean="0">
                <a:solidFill>
                  <a:srgbClr val="0D499C"/>
                </a:solidFill>
              </a:rPr>
            </a:br>
            <a:r>
              <a:rPr lang="ru-RU" sz="3200" dirty="0" smtClean="0">
                <a:solidFill>
                  <a:srgbClr val="0D499C"/>
                </a:solidFill>
              </a:rPr>
              <a:t>и </a:t>
            </a:r>
            <a:r>
              <a:rPr lang="ru-RU" sz="3200" dirty="0">
                <a:solidFill>
                  <a:srgbClr val="0D499C"/>
                </a:solidFill>
              </a:rPr>
              <a:t>выключать </a:t>
            </a:r>
            <a:r>
              <a:rPr lang="ru-RU" sz="3200" dirty="0" smtClean="0">
                <a:solidFill>
                  <a:srgbClr val="0D499C"/>
                </a:solidFill>
              </a:rPr>
              <a:t>камеру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D499C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i="1" dirty="0"/>
              <a:t>The “Mute / Unmute” option allows you to turn the microphone on and </a:t>
            </a:r>
            <a:r>
              <a:rPr lang="en-US" sz="3200" i="1" dirty="0" smtClean="0"/>
              <a:t>off</a:t>
            </a:r>
            <a:endParaRPr lang="ru-RU" sz="3200" i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i="1" dirty="0"/>
              <a:t>The “Start / Stop Video” option allows you to turn the camera on and </a:t>
            </a:r>
            <a:r>
              <a:rPr lang="en-US" sz="3200" i="1" dirty="0" smtClean="0"/>
              <a:t>off</a:t>
            </a:r>
            <a:endParaRPr lang="ru-RU" sz="3200" i="1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Инструменты </a:t>
            </a:r>
            <a:r>
              <a:rPr lang="en-US" dirty="0" smtClean="0"/>
              <a:t>Zoom/ Zoom’s tools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2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overning Boar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ember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ganisation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2899</TotalTime>
  <Words>651</Words>
  <Application>Microsoft Office PowerPoint</Application>
  <PresentationFormat>Экран (4:3)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WANO General</vt:lpstr>
      <vt:lpstr>1_OE Theme</vt:lpstr>
      <vt:lpstr>Governing Board_Theme</vt:lpstr>
      <vt:lpstr>Member_Theme</vt:lpstr>
      <vt:lpstr>Organisation_Theme</vt:lpstr>
      <vt:lpstr>P&amp;TD_Theme</vt:lpstr>
      <vt:lpstr>Peer Review_Theme</vt:lpstr>
      <vt:lpstr>TS&amp;E_Theme</vt:lpstr>
      <vt:lpstr>Blank</vt:lpstr>
      <vt:lpstr>Презентация PowerPoint</vt:lpstr>
      <vt:lpstr> Язык в  Zoom/ language in Zoom  </vt:lpstr>
      <vt:lpstr> Программа/ Program  </vt:lpstr>
      <vt:lpstr> Общие правила/ General rules  </vt:lpstr>
      <vt:lpstr> Аварийная инструкция Emergency instruction  </vt:lpstr>
      <vt:lpstr> Инструменты Zoom/ Zoom’s tools </vt:lpstr>
      <vt:lpstr> Инструменты Zoom/ Zoom’s tools </vt:lpstr>
      <vt:lpstr> Инструменты Zoom/ Zoom’s tools </vt:lpstr>
    </vt:vector>
  </TitlesOfParts>
  <Company>WANO Paris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Support Mission on  TSM Area</dc:title>
  <dc:creator>Koistinen, Petri</dc:creator>
  <cp:lastModifiedBy>Шкребтан Максим Вячеславович (Shkrebtan Maksim)</cp:lastModifiedBy>
  <cp:revision>385</cp:revision>
  <cp:lastPrinted>2013-11-08T09:00:03Z</cp:lastPrinted>
  <dcterms:created xsi:type="dcterms:W3CDTF">2013-10-10T09:07:31Z</dcterms:created>
  <dcterms:modified xsi:type="dcterms:W3CDTF">2020-11-13T08:58:01Z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2037757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D7.1.2</vt:lpwstr>
  </property>
</Properties>
</file>