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</p:sldMasterIdLst>
  <p:notesMasterIdLst>
    <p:notesMasterId r:id="rId19"/>
  </p:notesMasterIdLst>
  <p:sldIdLst>
    <p:sldId id="256" r:id="rId4"/>
    <p:sldId id="258" r:id="rId5"/>
    <p:sldId id="383" r:id="rId6"/>
    <p:sldId id="400" r:id="rId7"/>
    <p:sldId id="385" r:id="rId8"/>
    <p:sldId id="390" r:id="rId9"/>
    <p:sldId id="405" r:id="rId10"/>
    <p:sldId id="401" r:id="rId11"/>
    <p:sldId id="402" r:id="rId12"/>
    <p:sldId id="403" r:id="rId13"/>
    <p:sldId id="404" r:id="rId14"/>
    <p:sldId id="411" r:id="rId15"/>
    <p:sldId id="412" r:id="rId16"/>
    <p:sldId id="413" r:id="rId17"/>
    <p:sldId id="31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5A38F4A-5289-4C76-8E51-712DCAF41E3F}" type="datetimeFigureOut">
              <a:rPr lang="fa-IR" smtClean="0"/>
              <a:pPr/>
              <a:t>02/07/1436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66F589-6681-4365-AF83-C64399FFB47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6911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6F589-6681-4365-AF83-C64399FFB47E}" type="slidenum">
              <a:rPr lang="fa-IR" smtClean="0"/>
              <a:pPr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37513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E347D-894D-4919-B8B5-8F1F532181A3}" type="datetime1">
              <a:rPr lang="en-US" smtClean="0"/>
              <a:pPr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59DE-3AFA-44EF-8A2F-1537518778DA}" type="datetime1">
              <a:rPr lang="en-US" smtClean="0"/>
              <a:pPr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60FB-EDAD-4AD0-82CC-FE25AA069670}" type="datetime1">
              <a:rPr lang="en-US" smtClean="0"/>
              <a:pPr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fa-IR" dirty="0" smtClean="0"/>
              <a:t>عنوان اصلی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a-IR" dirty="0" smtClean="0"/>
              <a:t>عنوان فرعی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8EECF-172C-4DAE-85C9-89B097D7BC2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336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175">
            <a:solidFill>
              <a:schemeClr val="tx1"/>
            </a:solidFill>
            <a:prstDash val="dashDot"/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175" cap="rnd">
            <a:solidFill>
              <a:schemeClr val="tx1"/>
            </a:solidFill>
            <a:prstDash val="dashDot"/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6EA1-FD2C-4BF7-A7BF-FF70888D7F2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631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 baseline="0"/>
            </a:lvl1pPr>
          </a:lstStyle>
          <a:p>
            <a:r>
              <a:rPr lang="fa-IR" dirty="0" smtClean="0"/>
              <a:t>عنوان اصلی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a-IR" dirty="0" smtClean="0"/>
              <a:t>عنوان فرعی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986B-69B8-4D25-92AD-206B094D9F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620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A777-32D5-4D89-9585-FD77F399A31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09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25606-191C-4B29-8106-7838D39994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131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1043-9D3B-4416-BB9A-998E1FD5C2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035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7958-06E9-40C0-A25F-D01460C1A8C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552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577A-F14E-4BD9-ACED-6787773A716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08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C990-7393-448F-8BE0-A7857919C833}" type="datetime1">
              <a:rPr lang="en-US" smtClean="0"/>
              <a:pPr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0581-3DB4-4658-A24C-31DFBDEA8C5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8198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E6E2-3F1F-485E-9CF5-FA517DE2D48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4295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26CF-37A1-47B0-8CD5-A653AE76FE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667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fa-IR" dirty="0" smtClean="0"/>
              <a:t>عنوان اصلی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a-IR" dirty="0" smtClean="0"/>
              <a:t>عنوان فرعی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1C4EB-EC54-4CD8-A01F-1B5C9DAD253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210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175">
            <a:solidFill>
              <a:schemeClr val="tx1"/>
            </a:solidFill>
            <a:prstDash val="dashDot"/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175" cap="rnd">
            <a:solidFill>
              <a:schemeClr val="tx1"/>
            </a:solidFill>
            <a:prstDash val="dashDot"/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E1D0-041E-4AB2-A5BB-A0B905477D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340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 baseline="0"/>
            </a:lvl1pPr>
          </a:lstStyle>
          <a:p>
            <a:r>
              <a:rPr lang="fa-IR" dirty="0" smtClean="0"/>
              <a:t>عنوان اصلی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a-IR" dirty="0" smtClean="0"/>
              <a:t>عنوان فرعی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A9751-2DFF-4AD6-AF7A-3C1CEE6BD87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040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64B5-8D46-4FC3-9DDE-CEAB71C79FC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773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3720C-B156-4370-9E77-29B562434F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902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85957-2538-4388-AFB6-A019B8D1A79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313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4E06-C99F-4861-8A4A-ED0C895772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49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92B09-ABBC-426D-80A9-098144A62E6A}" type="datetime1">
              <a:rPr lang="en-US" smtClean="0"/>
              <a:pPr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AD64C-8F0C-4DA7-9240-25465A3ABB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329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D059-EC97-460D-919E-CB5C35A1E6E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4977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3172-D6E8-47E5-AFA3-01EE6E146A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4436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B34E-E86E-4D20-A71F-D489B98D361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848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4278-25AD-4B11-8CDC-1F76BC73B4D5}" type="datetime1">
              <a:rPr lang="en-US" smtClean="0"/>
              <a:pPr/>
              <a:t>11/29/2014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F743-8860-4385-B142-0B5229629401}" type="datetime1">
              <a:rPr lang="en-US" smtClean="0"/>
              <a:pPr/>
              <a:t>11/29/2014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4EAD-C561-4878-81D6-42E90CF4AE30}" type="datetime1">
              <a:rPr lang="en-US" smtClean="0"/>
              <a:pPr/>
              <a:t>11/29/2014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7C41-C178-4E93-8FC1-9E203C3EF660}" type="datetime1">
              <a:rPr lang="en-US" smtClean="0"/>
              <a:pPr/>
              <a:t>11/29/2014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0E42-F9B5-4FEF-9593-99A6E60DC7EF}" type="datetime1">
              <a:rPr lang="en-US" smtClean="0"/>
              <a:pPr/>
              <a:t>11/29/2014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88BA-3B25-4BCB-BA08-3476318F1CA7}" type="datetime1">
              <a:rPr lang="en-US" smtClean="0"/>
              <a:pPr/>
              <a:t>11/29/2014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D1134-693C-4775-9F70-B63109D261A1}" type="datetime1">
              <a:rPr lang="en-US" smtClean="0"/>
              <a:pPr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a-IR" dirty="0" smtClean="0"/>
              <a:t>نوشتن عنوان اصلی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72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a-IR" dirty="0" smtClean="0"/>
              <a:t>عنوان فرعی 1</a:t>
            </a:r>
            <a:endParaRPr lang="en-US" dirty="0" smtClean="0"/>
          </a:p>
          <a:p>
            <a:pPr lvl="1"/>
            <a:r>
              <a:rPr lang="fa-IR" dirty="0" smtClean="0"/>
              <a:t>سطح 2</a:t>
            </a:r>
            <a:endParaRPr lang="en-US" dirty="0" smtClean="0"/>
          </a:p>
          <a:p>
            <a:pPr lvl="2"/>
            <a:r>
              <a:rPr lang="fa-IR" dirty="0" smtClean="0"/>
              <a:t>سطح 3</a:t>
            </a:r>
            <a:endParaRPr lang="en-US" dirty="0" smtClean="0"/>
          </a:p>
          <a:p>
            <a:pPr lvl="3"/>
            <a:r>
              <a:rPr lang="fa-IR" dirty="0" smtClean="0"/>
              <a:t>سطح 4</a:t>
            </a:r>
            <a:endParaRPr lang="en-US" dirty="0" smtClean="0"/>
          </a:p>
          <a:p>
            <a:pPr lvl="4"/>
            <a:r>
              <a:rPr lang="fa-IR" dirty="0" smtClean="0"/>
              <a:t>سطح 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CF834-5A89-41A3-A711-5E97F8A6E47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19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just" defTabSz="914400" rtl="1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B Titr" pitchFamily="2" charset="-78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b="1" kern="1200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B Nazanin" pitchFamily="2" charset="-78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B Nazanin" pitchFamily="2" charset="-78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B Nazanin" pitchFamily="2" charset="-78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B Nazanin" pitchFamily="2" charset="-78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«"/>
        <a:defRPr sz="20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B Nazanin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a-IR" dirty="0" smtClean="0"/>
              <a:t>نوشتن عنوان اصلی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72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a-IR" dirty="0" smtClean="0"/>
              <a:t>عنوان فرعی 1</a:t>
            </a:r>
            <a:endParaRPr lang="en-US" dirty="0" smtClean="0"/>
          </a:p>
          <a:p>
            <a:pPr lvl="1"/>
            <a:r>
              <a:rPr lang="fa-IR" dirty="0" smtClean="0"/>
              <a:t>سطح 2</a:t>
            </a:r>
            <a:endParaRPr lang="en-US" dirty="0" smtClean="0"/>
          </a:p>
          <a:p>
            <a:pPr lvl="2"/>
            <a:r>
              <a:rPr lang="fa-IR" dirty="0" smtClean="0"/>
              <a:t>سطح 3</a:t>
            </a:r>
            <a:endParaRPr lang="en-US" dirty="0" smtClean="0"/>
          </a:p>
          <a:p>
            <a:pPr lvl="3"/>
            <a:r>
              <a:rPr lang="fa-IR" dirty="0" smtClean="0"/>
              <a:t>سطح 4</a:t>
            </a:r>
            <a:endParaRPr lang="en-US" dirty="0" smtClean="0"/>
          </a:p>
          <a:p>
            <a:pPr lvl="4"/>
            <a:r>
              <a:rPr lang="fa-IR" dirty="0" smtClean="0"/>
              <a:t>سطح 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94598-D2E3-4A1D-9EB1-729B38A0AEF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34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just" defTabSz="914400" rtl="1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B Titr" pitchFamily="2" charset="-78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b="1" kern="1200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B Nazanin" pitchFamily="2" charset="-78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B Nazanin" pitchFamily="2" charset="-78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B Nazanin" pitchFamily="2" charset="-78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B Nazanin" pitchFamily="2" charset="-78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«"/>
        <a:defRPr sz="20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B Nazanin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1"/>
            <a:ext cx="7848600" cy="2743199"/>
          </a:xfrm>
        </p:spPr>
        <p:txBody>
          <a:bodyPr>
            <a:normAutofit fontScale="90000"/>
          </a:bodyPr>
          <a:lstStyle/>
          <a:p>
            <a:pPr rtl="1"/>
            <a:r>
              <a:rPr lang="fa-IR" sz="3000" dirty="0" smtClean="0">
                <a:solidFill>
                  <a:srgbClr val="CC0000"/>
                </a:solidFill>
                <a:cs typeface="B Titr" pitchFamily="2" charset="-78"/>
              </a:rPr>
              <a:t/>
            </a:r>
            <a:br>
              <a:rPr lang="fa-IR" sz="3000" dirty="0" smtClean="0">
                <a:solidFill>
                  <a:srgbClr val="CC0000"/>
                </a:solidFill>
                <a:cs typeface="B Titr" pitchFamily="2" charset="-78"/>
              </a:rPr>
            </a:br>
            <a:r>
              <a:rPr lang="fa-IR" sz="3000" dirty="0">
                <a:solidFill>
                  <a:srgbClr val="CC0000"/>
                </a:solidFill>
                <a:cs typeface="B Titr" pitchFamily="2" charset="-78"/>
              </a:rPr>
              <a:t>ارائه چارچوب پیشنهادی تهیه احکام علم  و فناوری برنامه ششم توسعه</a:t>
            </a:r>
            <a:r>
              <a:rPr lang="fa-IR" sz="2000" dirty="0" smtClean="0">
                <a:solidFill>
                  <a:srgbClr val="CC0000"/>
                </a:solidFill>
                <a:cs typeface="B Titr" pitchFamily="2" charset="-78"/>
              </a:rPr>
              <a:t/>
            </a:r>
            <a:br>
              <a:rPr lang="fa-IR" sz="2000" dirty="0" smtClean="0">
                <a:solidFill>
                  <a:srgbClr val="CC0000"/>
                </a:solidFill>
                <a:cs typeface="B Titr" pitchFamily="2" charset="-78"/>
              </a:rPr>
            </a:br>
            <a:r>
              <a:rPr lang="fa-IR" sz="2000" dirty="0">
                <a:solidFill>
                  <a:srgbClr val="CC0000"/>
                </a:solidFill>
                <a:cs typeface="B Titr" pitchFamily="2" charset="-78"/>
              </a:rPr>
              <a:t/>
            </a:r>
            <a:br>
              <a:rPr lang="fa-IR" sz="2000" dirty="0">
                <a:solidFill>
                  <a:srgbClr val="CC0000"/>
                </a:solidFill>
                <a:cs typeface="B Titr" pitchFamily="2" charset="-78"/>
              </a:rPr>
            </a:br>
            <a:r>
              <a:rPr lang="fa-IR" sz="2000" dirty="0" smtClean="0">
                <a:solidFill>
                  <a:srgbClr val="CC0000"/>
                </a:solidFill>
                <a:cs typeface="B Titr" pitchFamily="2" charset="-78"/>
              </a:rPr>
              <a:t/>
            </a:r>
            <a:br>
              <a:rPr lang="fa-IR" sz="2000" dirty="0" smtClean="0">
                <a:solidFill>
                  <a:srgbClr val="CC0000"/>
                </a:solidFill>
                <a:cs typeface="B Titr" pitchFamily="2" charset="-78"/>
              </a:rPr>
            </a:br>
            <a:r>
              <a:rPr lang="fa-IR" sz="2800" dirty="0" smtClean="0">
                <a:solidFill>
                  <a:prstClr val="black"/>
                </a:solidFill>
                <a:cs typeface="B Titr" pitchFamily="2" charset="-78"/>
              </a:rPr>
              <a:t/>
            </a:r>
            <a:br>
              <a:rPr lang="fa-IR" sz="2800" dirty="0" smtClean="0">
                <a:solidFill>
                  <a:prstClr val="black"/>
                </a:solidFill>
                <a:cs typeface="B Titr" pitchFamily="2" charset="-78"/>
              </a:rPr>
            </a:br>
            <a:r>
              <a:rPr lang="fa-IR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ستاد </a:t>
            </a:r>
            <a:r>
              <a:rPr lang="fa-IR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راهبری اجرای نقشه جامع علمی کشور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5791200"/>
            <a:ext cx="3200400" cy="457200"/>
          </a:xfrm>
        </p:spPr>
        <p:txBody>
          <a:bodyPr>
            <a:normAutofit/>
          </a:bodyPr>
          <a:lstStyle/>
          <a:p>
            <a:r>
              <a:rPr lang="fa-IR" sz="2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آبان ماه</a:t>
            </a:r>
            <a:r>
              <a:rPr lang="fa-IR" sz="2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1393</a:t>
            </a:r>
            <a:endParaRPr lang="fa-IR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pic>
        <p:nvPicPr>
          <p:cNvPr id="4" name="عکس 5" descr="05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152400"/>
            <a:ext cx="7543800" cy="22098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bambo\Desktop\thesis pic\presentation\New folder\images\ne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ar-SA" sz="2400" b="0" dirty="0" smtClean="0">
                <a:cs typeface="B Mitra" pitchFamily="2" charset="-78"/>
              </a:rPr>
              <a:t>4</a:t>
            </a:r>
            <a:r>
              <a:rPr lang="en-US" sz="2400" b="0" dirty="0" smtClean="0">
                <a:cs typeface="B Mitra" pitchFamily="2" charset="-78"/>
              </a:rPr>
              <a:t>.</a:t>
            </a:r>
            <a:r>
              <a:rPr lang="ar-SA" sz="2400" b="0" dirty="0" smtClean="0">
                <a:cs typeface="B Mitra" pitchFamily="2" charset="-78"/>
              </a:rPr>
              <a:t> اصلاح ساختار كلان بودجه </a:t>
            </a:r>
            <a:r>
              <a:rPr lang="fa-IR" sz="2400" b="0" dirty="0" smtClean="0">
                <a:cs typeface="B Mitra" pitchFamily="2" charset="-78"/>
              </a:rPr>
              <a:t>با تجميع اعتبارات حوزه علم و فناوري و </a:t>
            </a:r>
            <a:r>
              <a:rPr lang="ar-SA" sz="2400" b="0" dirty="0" smtClean="0">
                <a:cs typeface="B Mitra" pitchFamily="2" charset="-78"/>
              </a:rPr>
              <a:t>تنوع‌بخشي به منابع بودجه‌اي و ساير منابع غير دولتي، خصوصي و تعاوني به‌منظور ارتقاء اثربخشي اين حوزه</a:t>
            </a:r>
            <a:endParaRPr lang="fa-IR" sz="2400" b="0" dirty="0" smtClean="0">
              <a:cs typeface="B Mitra" pitchFamily="2" charset="-78"/>
            </a:endParaRPr>
          </a:p>
          <a:p>
            <a:pPr algn="just">
              <a:lnSpc>
                <a:spcPct val="150000"/>
              </a:lnSpc>
              <a:buNone/>
            </a:pPr>
            <a:r>
              <a:rPr lang="ar-SA" sz="2400" b="0" dirty="0" smtClean="0">
                <a:cs typeface="B Mitra" pitchFamily="2" charset="-78"/>
              </a:rPr>
              <a:t>5</a:t>
            </a:r>
            <a:r>
              <a:rPr lang="en-US" sz="2400" b="0" dirty="0" smtClean="0">
                <a:cs typeface="B Mitra" pitchFamily="2" charset="-78"/>
              </a:rPr>
              <a:t>. </a:t>
            </a:r>
            <a:r>
              <a:rPr lang="ar-SA" sz="2400" b="0" dirty="0" smtClean="0">
                <a:cs typeface="B Mitra" pitchFamily="2" charset="-78"/>
              </a:rPr>
              <a:t>حمايت از ايجاد و توسعه شركت‌هاي دانش‌بنيان و توسعه کمی و کیفی نهادهای مالی خطرپذیر در عرصه علم و فناوري </a:t>
            </a:r>
            <a:r>
              <a:rPr lang="fa-IR" sz="2400" b="0" dirty="0" smtClean="0">
                <a:cs typeface="B Mitra" pitchFamily="2" charset="-78"/>
              </a:rPr>
              <a:t>با استفاده از ظرفيتهاي بخش دولتي، غيردولتي، خصوصي و تعاوني</a:t>
            </a:r>
          </a:p>
          <a:p>
            <a:pPr algn="just">
              <a:lnSpc>
                <a:spcPct val="150000"/>
              </a:lnSpc>
              <a:buNone/>
            </a:pPr>
            <a:r>
              <a:rPr lang="ar-SA" sz="2400" b="0" dirty="0" smtClean="0">
                <a:cs typeface="B Mitra" pitchFamily="2" charset="-78"/>
              </a:rPr>
              <a:t>6</a:t>
            </a:r>
            <a:r>
              <a:rPr lang="en-US" sz="2400" b="0" dirty="0" smtClean="0">
                <a:cs typeface="B Mitra" pitchFamily="2" charset="-78"/>
              </a:rPr>
              <a:t>.</a:t>
            </a:r>
            <a:r>
              <a:rPr lang="ar-SA" sz="2400" b="0" dirty="0" smtClean="0">
                <a:cs typeface="B Mitra" pitchFamily="2" charset="-78"/>
              </a:rPr>
              <a:t> حمایت از ایجاد نمانام‌هاي ملی در حوزه محصولات دانش­بنیان، فروش اين محصولات و افزایش سهم دانش در تولید كالاها و خدمات و همچنين شفاف</a:t>
            </a:r>
            <a:r>
              <a:rPr lang="fa-IR" sz="2400" b="0" dirty="0" smtClean="0">
                <a:cs typeface="B Mitra" pitchFamily="2" charset="-78"/>
              </a:rPr>
              <a:t>‌</a:t>
            </a:r>
            <a:r>
              <a:rPr lang="ar-SA" sz="2400" b="0" dirty="0" smtClean="0">
                <a:cs typeface="B Mitra" pitchFamily="2" charset="-78"/>
              </a:rPr>
              <a:t>سازی و ساماندهی تقاضاهای دولتی بویژه در اين حوزه</a:t>
            </a:r>
            <a:endParaRPr lang="fa-IR" sz="2400" b="0" dirty="0" smtClean="0">
              <a:cs typeface="B Mitra" pitchFamily="2" charset="-78"/>
            </a:endParaRPr>
          </a:p>
          <a:p>
            <a:pPr algn="just">
              <a:lnSpc>
                <a:spcPct val="150000"/>
              </a:lnSpc>
              <a:buNone/>
            </a:pPr>
            <a:r>
              <a:rPr lang="ar-SA" sz="2400" b="0" dirty="0" smtClean="0">
                <a:cs typeface="B Mitra" pitchFamily="2" charset="-78"/>
              </a:rPr>
              <a:t>7</a:t>
            </a:r>
            <a:r>
              <a:rPr lang="en-US" sz="2400" b="0" dirty="0" smtClean="0">
                <a:cs typeface="B Mitra" pitchFamily="2" charset="-78"/>
              </a:rPr>
              <a:t>.</a:t>
            </a:r>
            <a:r>
              <a:rPr lang="ar-SA" sz="2400" b="0" dirty="0" smtClean="0">
                <a:cs typeface="B Mitra" pitchFamily="2" charset="-78"/>
              </a:rPr>
              <a:t> اولويت دادن به توليد محصولات راهبردي دانش‌بنيان با تأكيد بر خوداتكايي بويژه در حوزه‌هاي غذا، دارو، </a:t>
            </a:r>
            <a:r>
              <a:rPr lang="fa-IR" sz="2400" b="0" dirty="0" smtClean="0">
                <a:cs typeface="B Mitra" pitchFamily="2" charset="-78"/>
              </a:rPr>
              <a:t>نفت و گاز و </a:t>
            </a:r>
            <a:r>
              <a:rPr lang="ar-SA" sz="2400" b="0" dirty="0" smtClean="0">
                <a:cs typeface="B Mitra" pitchFamily="2" charset="-78"/>
              </a:rPr>
              <a:t>انرژي و آب در راستاي تحقق اقتصاد مقاومتي</a:t>
            </a:r>
            <a:endParaRPr lang="en-US" sz="2000" b="0" dirty="0" smtClean="0">
              <a:cs typeface="B Mitra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ound Diagonal Corner Rectangle 6"/>
          <p:cNvSpPr/>
          <p:nvPr/>
        </p:nvSpPr>
        <p:spPr>
          <a:xfrm>
            <a:off x="3352800" y="76200"/>
            <a:ext cx="5733197" cy="685800"/>
          </a:xfrm>
          <a:prstGeom prst="round2DiagRect">
            <a:avLst>
              <a:gd name="adj1" fmla="val 39744"/>
              <a:gd name="adj2" fmla="val 0"/>
            </a:avLst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cs typeface="B Nazanin" pitchFamily="2" charset="-78"/>
              </a:rPr>
              <a:t>سیاست های پیشنهادی</a:t>
            </a:r>
            <a:r>
              <a:rPr lang="en-US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cs typeface="B Nazanin" pitchFamily="2" charset="-78"/>
              </a:rPr>
              <a:t> شورای عالی انقلاب فرهنگی</a:t>
            </a:r>
            <a:endParaRPr lang="en-US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77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bambo\Desktop\thesis pic\presentation\New folder\images\ne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ar-SA" sz="2400" b="0" dirty="0" smtClean="0">
                <a:cs typeface="B Mitra" pitchFamily="2" charset="-78"/>
              </a:rPr>
              <a:t>8</a:t>
            </a:r>
            <a:r>
              <a:rPr lang="en-US" sz="2400" b="0" dirty="0" smtClean="0">
                <a:cs typeface="B Mitra" pitchFamily="2" charset="-78"/>
              </a:rPr>
              <a:t>.</a:t>
            </a:r>
            <a:r>
              <a:rPr lang="ar-SA" sz="2400" b="0" dirty="0" smtClean="0">
                <a:cs typeface="B Mitra" pitchFamily="2" charset="-78"/>
              </a:rPr>
              <a:t> تحول در علوم انساني و هنر با تأكيد بر اصلاح ساختار و تأمين منابع، روزآمدي، كارآمدي، بومي‌سازي و اسلامي‌سازي اين علوم و ارتقاي همكاري نظام‌مند حوزه و دانشگاه</a:t>
            </a:r>
            <a:endParaRPr lang="fa-IR" sz="2400" b="0" dirty="0" smtClean="0">
              <a:cs typeface="B Mitra" pitchFamily="2" charset="-78"/>
            </a:endParaRPr>
          </a:p>
          <a:p>
            <a:pPr algn="just">
              <a:lnSpc>
                <a:spcPct val="150000"/>
              </a:lnSpc>
              <a:buNone/>
            </a:pPr>
            <a:r>
              <a:rPr lang="ar-SA" sz="2400" b="0" dirty="0" smtClean="0">
                <a:cs typeface="B Mitra" pitchFamily="2" charset="-78"/>
              </a:rPr>
              <a:t>9. توسعه و ترويج خط و زبان فارسي و ايجاد زيرساخت‌هاي لازم براي گسترش آن در تمام دوره‌هاي تحصيلي </a:t>
            </a:r>
            <a:endParaRPr lang="fa-IR" sz="2400" b="0" dirty="0" smtClean="0">
              <a:cs typeface="B Mitra" pitchFamily="2" charset="-78"/>
            </a:endParaRPr>
          </a:p>
          <a:p>
            <a:pPr algn="just">
              <a:lnSpc>
                <a:spcPct val="150000"/>
              </a:lnSpc>
              <a:buNone/>
            </a:pPr>
            <a:r>
              <a:rPr lang="ar-SA" sz="2400" b="0" dirty="0" smtClean="0">
                <a:cs typeface="B Mitra" pitchFamily="2" charset="-78"/>
              </a:rPr>
              <a:t>10</a:t>
            </a:r>
            <a:r>
              <a:rPr lang="en-US" sz="2400" b="0" dirty="0" smtClean="0">
                <a:cs typeface="B Mitra" pitchFamily="2" charset="-78"/>
              </a:rPr>
              <a:t>.</a:t>
            </a:r>
            <a:r>
              <a:rPr lang="ar-SA" sz="2400" b="0" dirty="0" smtClean="0">
                <a:cs typeface="B Mitra" pitchFamily="2" charset="-78"/>
              </a:rPr>
              <a:t> سامان‌دهی نظام رصد، پايش، نظارت و ارزیابی حوزه علم و فناوری بر اساس شاخص‌های نقشه جامع علمي كشور و ارائه گزارش‌هاي منظم از آنها به مراجع ذيربط</a:t>
            </a:r>
            <a:endParaRPr lang="fa-IR" sz="2400" b="0" dirty="0" smtClean="0">
              <a:cs typeface="B Mitra" pitchFamily="2" charset="-78"/>
            </a:endParaRPr>
          </a:p>
          <a:p>
            <a:pPr algn="just">
              <a:lnSpc>
                <a:spcPct val="150000"/>
              </a:lnSpc>
              <a:buNone/>
            </a:pPr>
            <a:endParaRPr lang="fa-IR" sz="1800" dirty="0" smtClean="0">
              <a:cs typeface="B Mitra" pitchFamily="2" charset="-78"/>
            </a:endParaRPr>
          </a:p>
          <a:p>
            <a:pPr algn="just">
              <a:lnSpc>
                <a:spcPct val="150000"/>
              </a:lnSpc>
              <a:buNone/>
            </a:pPr>
            <a:r>
              <a:rPr lang="ar-SA" sz="1800" dirty="0" smtClean="0">
                <a:cs typeface="B Mitra" pitchFamily="2" charset="-78"/>
              </a:rPr>
              <a:t>تبصره: مرجع انطباق احكام برنامه با سياست‌هاي كلي در حوزه علم و فناوري و فرهنگ شوراي عالي انقلاب فرهنگي مي‌باشد.</a:t>
            </a:r>
            <a:endParaRPr lang="en-US" sz="1800" dirty="0" smtClean="0">
              <a:cs typeface="B Mitra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ound Diagonal Corner Rectangle 6"/>
          <p:cNvSpPr/>
          <p:nvPr/>
        </p:nvSpPr>
        <p:spPr>
          <a:xfrm>
            <a:off x="3352800" y="76200"/>
            <a:ext cx="5733197" cy="685800"/>
          </a:xfrm>
          <a:prstGeom prst="round2DiagRect">
            <a:avLst>
              <a:gd name="adj1" fmla="val 39744"/>
              <a:gd name="adj2" fmla="val 0"/>
            </a:avLst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cs typeface="B Nazanin" pitchFamily="2" charset="-78"/>
              </a:rPr>
              <a:t>سیاست های پیشنهادی</a:t>
            </a:r>
            <a:r>
              <a:rPr lang="en-US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cs typeface="B Nazanin" pitchFamily="2" charset="-78"/>
              </a:rPr>
              <a:t> شورای عالی انقلاب فرهنگی</a:t>
            </a:r>
            <a:endParaRPr lang="en-US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77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bambo\Desktop\thesis pic\presentation\New folder\images\ne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SA" sz="2400" b="0" dirty="0" smtClean="0">
                <a:cs typeface="B Mitra" pitchFamily="2" charset="-78"/>
              </a:rPr>
              <a:t>الف) شاخص‌هاي پيشنهادي و مقدار پيشنهادي آن‌ها در انتهاي برنامه</a:t>
            </a:r>
            <a:endParaRPr lang="en-US" sz="2400" b="0" dirty="0" smtClean="0">
              <a:cs typeface="B Mitra" pitchFamily="2" charset="-78"/>
            </a:endParaRPr>
          </a:p>
          <a:p>
            <a:pPr algn="just"/>
            <a:r>
              <a:rPr lang="ar-SA" sz="2400" b="0" dirty="0" smtClean="0">
                <a:cs typeface="B Mitra" pitchFamily="2" charset="-78"/>
              </a:rPr>
              <a:t>شاخص كيفيت مقالات- ميزان استنادات در واحد انتشارات (9)</a:t>
            </a:r>
            <a:endParaRPr lang="en-US" sz="2400" b="0" dirty="0" smtClean="0">
              <a:cs typeface="B Mitra" pitchFamily="2" charset="-78"/>
            </a:endParaRPr>
          </a:p>
          <a:p>
            <a:pPr algn="just"/>
            <a:r>
              <a:rPr lang="ar-SA" sz="2400" b="0" dirty="0" smtClean="0">
                <a:cs typeface="B Mitra" pitchFamily="2" charset="-78"/>
              </a:rPr>
              <a:t>تعداد شركت‌هاي دانش‌بنيان (20000)</a:t>
            </a:r>
            <a:endParaRPr lang="en-US" sz="2400" b="0" dirty="0" smtClean="0">
              <a:cs typeface="B Mitra" pitchFamily="2" charset="-78"/>
            </a:endParaRPr>
          </a:p>
          <a:p>
            <a:pPr algn="just"/>
            <a:r>
              <a:rPr lang="ar-SA" sz="2400" b="0" dirty="0" smtClean="0">
                <a:cs typeface="B Mitra" pitchFamily="2" charset="-78"/>
              </a:rPr>
              <a:t>درصد صادرات محصولات با تكنولوژي بالا به صادرات غير نفتي (سالانه 1 واحد درصد افزايش يا 6 درصد در انتهاي برنامه)</a:t>
            </a:r>
            <a:endParaRPr lang="en-US" sz="2400" b="0" dirty="0" smtClean="0">
              <a:cs typeface="B Mitra" pitchFamily="2" charset="-78"/>
            </a:endParaRPr>
          </a:p>
          <a:p>
            <a:pPr algn="just"/>
            <a:r>
              <a:rPr lang="ar-SA" sz="2400" b="0" dirty="0" smtClean="0">
                <a:cs typeface="B Mitra" pitchFamily="2" charset="-78"/>
              </a:rPr>
              <a:t>درصد صادرات خدمات فني و مهندسي به صادرات غير نفتي (سالانه 1 واحد درصد افزايش يا 12 درصد در انتهاي برنامه)</a:t>
            </a:r>
            <a:endParaRPr lang="en-US" sz="2400" b="0" dirty="0" smtClean="0">
              <a:cs typeface="B Mitra" pitchFamily="2" charset="-78"/>
            </a:endParaRPr>
          </a:p>
          <a:p>
            <a:pPr algn="just">
              <a:buNone/>
            </a:pPr>
            <a:r>
              <a:rPr lang="ar-SA" sz="2400" b="0" dirty="0" smtClean="0">
                <a:cs typeface="B Mitra" pitchFamily="2" charset="-78"/>
              </a:rPr>
              <a:t>ب) سياست‌هاي اجرايي اقدام ملي 14 از راهبرد كلان 6 نقشه جامع علمي كشور مربوط به بند شماره </a:t>
            </a:r>
            <a:r>
              <a:rPr lang="en-US" sz="2400" b="0" dirty="0" smtClean="0">
                <a:cs typeface="B Mitra" pitchFamily="2" charset="-78"/>
              </a:rPr>
              <a:t>2</a:t>
            </a:r>
            <a:r>
              <a:rPr lang="ar-SA" sz="2400" b="0" dirty="0" smtClean="0">
                <a:cs typeface="B Mitra" pitchFamily="2" charset="-78"/>
              </a:rPr>
              <a:t>-د سياست‌هاي كلي فوق</a:t>
            </a:r>
            <a:r>
              <a:rPr lang="en-US" sz="2400" b="0" dirty="0" smtClean="0">
                <a:cs typeface="B Mitra" pitchFamily="2" charset="-78"/>
              </a:rPr>
              <a:t> </a:t>
            </a:r>
            <a:r>
              <a:rPr lang="ar-SA" sz="2400" b="0" dirty="0" smtClean="0">
                <a:cs typeface="B Mitra" pitchFamily="2" charset="-78"/>
              </a:rPr>
              <a:t>- </a:t>
            </a:r>
            <a:r>
              <a:rPr lang="ar-YE" sz="2400" b="0" dirty="0" smtClean="0">
                <a:cs typeface="B Mitra" pitchFamily="2" charset="-78"/>
              </a:rPr>
              <a:t>رصد دائمی ظرفیت‌های محیطی و اقتضائات اجتماعی و تنظیم ظرفیت دانشگاه ‌ها در مقاطع و حوزه‌های مختلف علمی متناسب با ر</a:t>
            </a:r>
            <a:r>
              <a:rPr lang="fa-IR" sz="2400" b="0" dirty="0" smtClean="0">
                <a:cs typeface="B Mitra" pitchFamily="2" charset="-78"/>
              </a:rPr>
              <a:t>تبۀ </a:t>
            </a:r>
            <a:r>
              <a:rPr lang="ar-YE" sz="2400" b="0" dirty="0" smtClean="0">
                <a:cs typeface="B Mitra" pitchFamily="2" charset="-78"/>
              </a:rPr>
              <a:t>علمی آنها و نیازهای حال و آینده بر اساس اصول و ملاحظات آمایش سرزمی</a:t>
            </a:r>
            <a:r>
              <a:rPr lang="fa-IR" sz="2400" b="0" dirty="0" smtClean="0">
                <a:cs typeface="B Mitra" pitchFamily="2" charset="-78"/>
              </a:rPr>
              <a:t>ن</a:t>
            </a:r>
            <a:endParaRPr lang="en-US" sz="2400" b="0" dirty="0" smtClean="0">
              <a:cs typeface="B Mitra" pitchFamily="2" charset="-78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6629400" y="76200"/>
            <a:ext cx="2456597" cy="685800"/>
          </a:xfrm>
          <a:prstGeom prst="round2DiagRect">
            <a:avLst>
              <a:gd name="adj1" fmla="val 39744"/>
              <a:gd name="adj2" fmla="val 0"/>
            </a:avLst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cs typeface="B Nazanin" pitchFamily="2" charset="-78"/>
              </a:rPr>
              <a:t>پيوست سياستها</a:t>
            </a:r>
            <a:endParaRPr lang="en-US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77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Single Corner Rectangle 3"/>
          <p:cNvSpPr/>
          <p:nvPr/>
        </p:nvSpPr>
        <p:spPr>
          <a:xfrm>
            <a:off x="457200" y="1219200"/>
            <a:ext cx="8229600" cy="533400"/>
          </a:xfrm>
          <a:prstGeom prst="snip1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t"/>
          <a:lstStyle/>
          <a:p>
            <a:pPr algn="r" rtl="1"/>
            <a:r>
              <a:rPr lang="fa-IR" sz="2400" dirty="0" smtClean="0">
                <a:cs typeface="B Lotus" pitchFamily="2" charset="-78"/>
              </a:rPr>
              <a:t>بیان اهداف و تکرار سیاست‌ها (ماده 15)</a:t>
            </a:r>
            <a:endParaRPr lang="fa-IR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  <a:p>
            <a:pPr marL="261938" lvl="1" algn="justLow" rtl="1"/>
            <a:endParaRPr lang="fa-IR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6" name="Snip Single Corner Rectangle 5"/>
          <p:cNvSpPr/>
          <p:nvPr/>
        </p:nvSpPr>
        <p:spPr>
          <a:xfrm>
            <a:off x="457200" y="3657600"/>
            <a:ext cx="8229600" cy="5334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t"/>
          <a:lstStyle/>
          <a:p>
            <a:pPr algn="r" rtl="1"/>
            <a:r>
              <a:rPr lang="fa-IR" sz="2400" dirty="0" smtClean="0">
                <a:cs typeface="B Lotus" pitchFamily="2" charset="-78"/>
              </a:rPr>
              <a:t>تأسیس نهادهای جدید (ماده 84)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04800" y="228600"/>
            <a:ext cx="8458200" cy="8382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just" defTabSz="9144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3200" b="1" dirty="0" smtClean="0">
                <a:solidFill>
                  <a:schemeClr val="tx1"/>
                </a:solidFill>
                <a:cs typeface="B Nazanin" pitchFamily="2" charset="-78"/>
              </a:rPr>
              <a:t>مروري بر احكام برنامه پنجم</a:t>
            </a:r>
            <a:endParaRPr lang="en-US" sz="32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nip Single Corner Rectangle 10"/>
          <p:cNvSpPr/>
          <p:nvPr/>
        </p:nvSpPr>
        <p:spPr>
          <a:xfrm>
            <a:off x="457200" y="1905000"/>
            <a:ext cx="8229600" cy="838200"/>
          </a:xfrm>
          <a:prstGeom prst="snip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r" rtl="1"/>
            <a:r>
              <a:rPr lang="fa-IR" sz="2400" dirty="0" smtClean="0">
                <a:cs typeface="B Lotus" pitchFamily="2" charset="-78"/>
              </a:rPr>
              <a:t>تکلیف برخی وظایف به دولت یا دستگاه‌های اجرایی بدون تعیین شاخص و ملاحظه الزامات اجرا (مواد 15، 18 و 21)</a:t>
            </a:r>
          </a:p>
        </p:txBody>
      </p:sp>
      <p:sp>
        <p:nvSpPr>
          <p:cNvPr id="12" name="Snip Single Corner Rectangle 11"/>
          <p:cNvSpPr/>
          <p:nvPr/>
        </p:nvSpPr>
        <p:spPr>
          <a:xfrm>
            <a:off x="457200" y="2895600"/>
            <a:ext cx="8229600" cy="609600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t"/>
          <a:lstStyle/>
          <a:p>
            <a:pPr algn="r" rtl="1"/>
            <a:r>
              <a:rPr lang="fa-IR" sz="2400" dirty="0" smtClean="0">
                <a:cs typeface="B Lotus" pitchFamily="2" charset="-78"/>
              </a:rPr>
              <a:t>اعطای مجوز برخی فعالیتها به دولت یا دستگاه‌های اجرایی (مواد 16، 17، 19 و 20)</a:t>
            </a:r>
          </a:p>
        </p:txBody>
      </p:sp>
      <p:sp>
        <p:nvSpPr>
          <p:cNvPr id="13" name="Snip Single Corner Rectangle 12"/>
          <p:cNvSpPr/>
          <p:nvPr/>
        </p:nvSpPr>
        <p:spPr>
          <a:xfrm>
            <a:off x="457200" y="4343400"/>
            <a:ext cx="8229600" cy="685800"/>
          </a:xfrm>
          <a:prstGeom prst="snip1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fa-IR" sz="2400" dirty="0" smtClean="0">
                <a:cs typeface="B Lotus" pitchFamily="2" charset="-78"/>
              </a:rPr>
              <a:t>تغییر (حذف، اصلاح، ادغام یا تخصیص) قانون‌های پایه کشور (ماده 20)</a:t>
            </a:r>
          </a:p>
        </p:txBody>
      </p:sp>
      <p:sp>
        <p:nvSpPr>
          <p:cNvPr id="14" name="Snip Single Corner Rectangle 13"/>
          <p:cNvSpPr/>
          <p:nvPr/>
        </p:nvSpPr>
        <p:spPr>
          <a:xfrm>
            <a:off x="457200" y="5181600"/>
            <a:ext cx="8229600" cy="1143000"/>
          </a:xfrm>
          <a:prstGeom prst="snip1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fa-IR" sz="2400" dirty="0" smtClean="0">
                <a:cs typeface="B Lotus" pitchFamily="2" charset="-78"/>
              </a:rPr>
              <a:t>تکلیف برخی وظایف به دولت یا دستگاه‌های اجرایی برای انجام مأموریت‌های جدید یا تسریع در انجام وظایف و مأموریت‌های پیشین با تعیین شاخص‌ها و ملاحظه الزامات اجرایی (مواد 22 و 23)</a:t>
            </a:r>
            <a:endParaRPr lang="en-US" sz="2400" dirty="0" smtClean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092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bambo\Desktop\thesis pic\presentation\New folder\images\ne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fa-IR" dirty="0" smtClean="0">
                <a:cs typeface="B Lotus" pitchFamily="2" charset="-78"/>
              </a:rPr>
              <a:t>با نگاه بر سیاستهای پیشنهادی: </a:t>
            </a:r>
          </a:p>
          <a:p>
            <a:pPr lvl="1" algn="just"/>
            <a:r>
              <a:rPr lang="fa-IR" dirty="0" smtClean="0">
                <a:cs typeface="B Lotus" pitchFamily="2" charset="-78"/>
              </a:rPr>
              <a:t>تشخیص نارسایی‌ها، خلأها و یا موانع قانونی تولید علم، توسعه فناوری، تربیت صحیح دانش آموز و دانشجو و حرکت کشور به سمت اقتصاد دانش‌بنیان و پیشنهاد احکامی برای اعمال تغییرات یا اصلاحات مشخص در قوانین موجود کشور</a:t>
            </a:r>
          </a:p>
          <a:p>
            <a:pPr lvl="1" algn="just"/>
            <a:r>
              <a:rPr lang="fa-IR" dirty="0" smtClean="0">
                <a:cs typeface="B Lotus" pitchFamily="2" charset="-78"/>
              </a:rPr>
              <a:t>تکلیف دولت یا دستگاه‌های اجرایی برای انجام یک سری فعالیت‌ها در قالب </a:t>
            </a:r>
            <a:r>
              <a:rPr lang="fa-IR" u="sng" dirty="0" smtClean="0">
                <a:cs typeface="B Lotus" pitchFamily="2" charset="-78"/>
              </a:rPr>
              <a:t>برنامه</a:t>
            </a:r>
            <a:r>
              <a:rPr lang="fa-IR" dirty="0" smtClean="0">
                <a:cs typeface="B Lotus" pitchFamily="2" charset="-78"/>
              </a:rPr>
              <a:t>‌های زمان‌دار، دارای شاخص‌های ترجیحاً کمی (</a:t>
            </a:r>
            <a:r>
              <a:rPr lang="en-US" dirty="0" smtClean="0">
                <a:cs typeface="B Lotus" pitchFamily="2" charset="-78"/>
              </a:rPr>
              <a:t>milestone</a:t>
            </a:r>
            <a:r>
              <a:rPr lang="fa-IR" dirty="0" smtClean="0">
                <a:cs typeface="B Lotus" pitchFamily="2" charset="-78"/>
              </a:rPr>
              <a:t>) و با رعایت ملاحظات اجرایی و تعیین چارچوب‌ها</a:t>
            </a:r>
          </a:p>
        </p:txBody>
      </p:sp>
      <p:sp>
        <p:nvSpPr>
          <p:cNvPr id="5" name="Round Diagonal Corner Rectangle 4"/>
          <p:cNvSpPr/>
          <p:nvPr/>
        </p:nvSpPr>
        <p:spPr>
          <a:xfrm>
            <a:off x="6324600" y="76200"/>
            <a:ext cx="2761397" cy="685800"/>
          </a:xfrm>
          <a:prstGeom prst="round2DiagRect">
            <a:avLst>
              <a:gd name="adj1" fmla="val 39744"/>
              <a:gd name="adj2" fmla="val 0"/>
            </a:avLst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cs typeface="B Nazanin" pitchFamily="2" charset="-78"/>
              </a:rPr>
              <a:t>پيشنهاد براي تدوين احكام</a:t>
            </a:r>
            <a:endParaRPr lang="en-US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77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قاب عک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9599" y="-400051"/>
            <a:ext cx="10287000" cy="7715249"/>
          </a:xfrm>
          <a:prstGeom prst="rect">
            <a:avLst/>
          </a:prstGeom>
          <a:noFill/>
        </p:spPr>
      </p:pic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2209800" y="2819400"/>
            <a:ext cx="4876800" cy="1143000"/>
          </a:xfrm>
        </p:spPr>
        <p:txBody>
          <a:bodyPr>
            <a:normAutofit/>
          </a:bodyPr>
          <a:lstStyle/>
          <a:p>
            <a:pPr algn="ctr" rtl="1"/>
            <a:r>
              <a:rPr lang="fa-IR" sz="4000" dirty="0" smtClean="0">
                <a:solidFill>
                  <a:schemeClr val="tx1"/>
                </a:solidFill>
                <a:cs typeface="B Titr" pitchFamily="2" charset="-78"/>
              </a:rPr>
              <a:t>با تشکر از توجه شما</a:t>
            </a:r>
            <a:endParaRPr lang="fa-IR" sz="40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IRG\Desktop\stock-khomeini-khamenei.jpg"/>
          <p:cNvPicPr>
            <a:picLocks noChangeAspect="1" noChangeArrowheads="1"/>
          </p:cNvPicPr>
          <p:nvPr/>
        </p:nvPicPr>
        <p:blipFill>
          <a:blip r:embed="rId2" cstate="print">
            <a:lum bright="10000" contrast="30000"/>
          </a:blip>
          <a:srcRect l="51667" t="4762" r="5833" b="19048"/>
          <a:stretch>
            <a:fillRect/>
          </a:stretch>
        </p:blipFill>
        <p:spPr bwMode="auto">
          <a:xfrm>
            <a:off x="5486400" y="1981200"/>
            <a:ext cx="3657600" cy="4876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5638"/>
            <a:ext cx="7239000" cy="1401762"/>
          </a:xfrm>
        </p:spPr>
        <p:txBody>
          <a:bodyPr>
            <a:normAutofit fontScale="90000"/>
          </a:bodyPr>
          <a:lstStyle/>
          <a:p>
            <a:pPr indent="180975" rtl="1"/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/>
            </a:r>
            <a:b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</a:b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  </a:t>
            </a:r>
            <a:b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</a:b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قال اميرالمومنين(ع): العِلمُ يُرشِدُکَ و العَمَلُ يَبلُغُ بِکَ الغَايَه</a:t>
            </a:r>
            <a:b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</a:b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/>
            </a:r>
            <a:b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</a:b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152400" y="3855184"/>
            <a:ext cx="6324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B Titr" pitchFamily="2" charset="-78"/>
              </a:rPr>
              <a:t>نقشه‌ى جامع علمى، چيزِ لازمى است: جايگاه علوم گوناگون، هركدام؛ مقدار دانشجو، نوع دانشجو، جنس دانشجويان - دختر، پسر - مناطق گوناگون؛ اينها بايد روشن بشود؛ ما بدانيم چه‌كار ميخواهيم بكنيم. اين كارها البته شروع شده، لكن بايد جديت بكنيد دنبال بشود.</a:t>
            </a:r>
            <a:r>
              <a:rPr lang="fa-I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B Titr" pitchFamily="2" charset="-78"/>
              </a:rPr>
              <a:t>(</a:t>
            </a:r>
            <a: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بيانات</a:t>
            </a:r>
            <a:r>
              <a:rPr lang="fa-I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</a:t>
            </a:r>
            <a: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در ديدار نخبگان </a:t>
            </a:r>
            <a:r>
              <a:rPr lang="fa-I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جوان  </a:t>
            </a:r>
            <a:r>
              <a:rPr lang="fa-I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B Titr" pitchFamily="2" charset="-78"/>
              </a:rPr>
              <a:t>1</a:t>
            </a:r>
            <a:r>
              <a:rPr lang="fa-I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۳86/06/1۲</a:t>
            </a:r>
            <a:r>
              <a:rPr lang="fa-I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)</a:t>
            </a:r>
            <a:endParaRPr kumimoji="0" lang="fa-I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B Titr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91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Single Corner Rectangle 5"/>
          <p:cNvSpPr/>
          <p:nvPr/>
        </p:nvSpPr>
        <p:spPr>
          <a:xfrm>
            <a:off x="457200" y="5334000"/>
            <a:ext cx="8229600" cy="838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t"/>
          <a:lstStyle/>
          <a:p>
            <a:pPr algn="just" rtl="1">
              <a:lnSpc>
                <a:spcPct val="150000"/>
              </a:lnSpc>
            </a:pPr>
            <a:r>
              <a:rPr lang="fa-IR" sz="2400" b="1" dirty="0" smtClean="0">
                <a:cs typeface="B Mitra" pitchFamily="2" charset="-78"/>
              </a:rPr>
              <a:t>ارسال سیاستها به دفتر مقام معظم رهبری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04800" y="228600"/>
            <a:ext cx="8458200" cy="8382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just" defTabSz="9144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3200" b="1" dirty="0" smtClean="0">
                <a:cs typeface="B Nazanin" pitchFamily="2" charset="-78"/>
              </a:rPr>
              <a:t>مرور فرایند تدوین سیاستها</a:t>
            </a:r>
            <a:endParaRPr lang="en-US" sz="32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nip Single Corner Rectangle 10"/>
          <p:cNvSpPr/>
          <p:nvPr/>
        </p:nvSpPr>
        <p:spPr>
          <a:xfrm>
            <a:off x="457200" y="2819400"/>
            <a:ext cx="8229600" cy="914400"/>
          </a:xfrm>
          <a:prstGeom prst="snip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just" rtl="1"/>
            <a:r>
              <a:rPr lang="fa-IR" sz="2400" b="1" dirty="0" smtClean="0">
                <a:cs typeface="B Mitra" pitchFamily="2" charset="-78"/>
              </a:rPr>
              <a:t>تشکیل کمیته علم و فناوری تدوین سیاستها با محوریت ستاد راهبری اجرای نقشه جامع علمی</a:t>
            </a:r>
          </a:p>
        </p:txBody>
      </p:sp>
      <p:sp>
        <p:nvSpPr>
          <p:cNvPr id="12" name="Snip Single Corner Rectangle 11"/>
          <p:cNvSpPr/>
          <p:nvPr/>
        </p:nvSpPr>
        <p:spPr>
          <a:xfrm>
            <a:off x="457200" y="4114800"/>
            <a:ext cx="8229600" cy="914400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t"/>
          <a:lstStyle/>
          <a:p>
            <a:pPr marL="268288" lvl="1" algn="just" rtl="1"/>
            <a:r>
              <a:rPr lang="fa-IR" sz="2400" b="1" dirty="0" smtClean="0">
                <a:cs typeface="B Mitra" pitchFamily="2" charset="-78"/>
              </a:rPr>
              <a:t>برگزاری حدود 10 جلسه کارشناسی درون ستاد، 5 جلسه کمیته علم و فناوری و 3 جلسه نهایی سازی سیاستها</a:t>
            </a:r>
          </a:p>
        </p:txBody>
      </p:sp>
      <p:sp>
        <p:nvSpPr>
          <p:cNvPr id="14" name="Snip Single Corner Rectangle 13"/>
          <p:cNvSpPr/>
          <p:nvPr/>
        </p:nvSpPr>
        <p:spPr>
          <a:xfrm>
            <a:off x="457200" y="1524000"/>
            <a:ext cx="8229600" cy="914400"/>
          </a:xfrm>
          <a:prstGeom prst="snip1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t"/>
          <a:lstStyle/>
          <a:p>
            <a:pPr marL="261938" lvl="1" algn="justLow" rtl="1"/>
            <a:r>
              <a:rPr lang="fa-IR" sz="2400" b="1" dirty="0" smtClean="0">
                <a:cs typeface="B Mitra" pitchFamily="2" charset="-78"/>
              </a:rPr>
              <a:t>تشکیل کارگروه تدوین سیاستهای علم و فناوری و فرهنگ در دبیرخانه شورای عالی انقلاب فرهنگی</a:t>
            </a:r>
          </a:p>
          <a:p>
            <a:pPr marL="261938" lvl="1" algn="justLow" rtl="1"/>
            <a:endParaRPr lang="fa-IR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  <a:p>
            <a:pPr marL="261938" lvl="1" algn="justLow" rtl="1"/>
            <a:endParaRPr lang="fa-IR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092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Single Corner Rectangle 3"/>
          <p:cNvSpPr/>
          <p:nvPr/>
        </p:nvSpPr>
        <p:spPr>
          <a:xfrm>
            <a:off x="457200" y="1447800"/>
            <a:ext cx="8229600" cy="685800"/>
          </a:xfrm>
          <a:prstGeom prst="snip1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t"/>
          <a:lstStyle/>
          <a:p>
            <a:pPr marL="261938" lvl="1" algn="justLow" rtl="1"/>
            <a:r>
              <a:rPr lang="fa-I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1- بیانات و تأکیدات مقام معظم رهبری در حوزه علم و فناوری در سالهای اخیر</a:t>
            </a:r>
          </a:p>
          <a:p>
            <a:pPr marL="261938" lvl="1" algn="justLow" rtl="1"/>
            <a:endParaRPr lang="fa-IR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  <a:p>
            <a:pPr marL="261938" lvl="1" algn="justLow" rtl="1"/>
            <a:endParaRPr lang="fa-IR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6" name="Snip Single Corner Rectangle 5"/>
          <p:cNvSpPr/>
          <p:nvPr/>
        </p:nvSpPr>
        <p:spPr>
          <a:xfrm>
            <a:off x="457200" y="4343400"/>
            <a:ext cx="8229600" cy="838200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t"/>
          <a:lstStyle/>
          <a:p>
            <a:pPr marL="268288" lvl="1" algn="just" rtl="1">
              <a:buNone/>
            </a:pPr>
            <a:r>
              <a:rPr lang="fa-I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4- مسائل و مشکلات اصلی نظام علم، فناوری و نوآوری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04800" y="228600"/>
            <a:ext cx="8458200" cy="8382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just" defTabSz="9144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3200" b="1" dirty="0" smtClean="0">
                <a:solidFill>
                  <a:schemeClr val="tx1"/>
                </a:solidFill>
                <a:cs typeface="B Nazanin" pitchFamily="2" charset="-78"/>
              </a:rPr>
              <a:t>ويژگيها و مبانی تدوین سیاستها</a:t>
            </a:r>
            <a:endParaRPr lang="en-US" sz="32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nip Single Corner Rectangle 10"/>
          <p:cNvSpPr/>
          <p:nvPr/>
        </p:nvSpPr>
        <p:spPr>
          <a:xfrm>
            <a:off x="457200" y="2362200"/>
            <a:ext cx="8229600" cy="762000"/>
          </a:xfrm>
          <a:prstGeom prst="snip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marL="261938" lvl="1" algn="justLow" rtl="1"/>
            <a:r>
              <a:rPr lang="fa-I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2- برش هایی 5 ساله از راهبردها و اقدامات اولویت دار نقشه جامع علمی و ساير اسناد بالادستي علم و فناوري</a:t>
            </a:r>
          </a:p>
          <a:p>
            <a:pPr marL="261938" lvl="1" algn="justLow" rtl="1"/>
            <a:endParaRPr lang="fa-IR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12" name="Snip Single Corner Rectangle 11"/>
          <p:cNvSpPr/>
          <p:nvPr/>
        </p:nvSpPr>
        <p:spPr>
          <a:xfrm>
            <a:off x="457200" y="3352800"/>
            <a:ext cx="8229600" cy="762000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t"/>
          <a:lstStyle/>
          <a:p>
            <a:pPr marL="261938" lvl="1" algn="justLow" rtl="1"/>
            <a:r>
              <a:rPr lang="fa-I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3- سیاستهای کلی اقتصاد مقاومتی مرتبط با حوزه علم و فناوری و اقتصاد دانش بنیان</a:t>
            </a:r>
          </a:p>
        </p:txBody>
      </p:sp>
      <p:sp>
        <p:nvSpPr>
          <p:cNvPr id="13" name="Snip Single Corner Rectangle 12"/>
          <p:cNvSpPr/>
          <p:nvPr/>
        </p:nvSpPr>
        <p:spPr>
          <a:xfrm>
            <a:off x="457200" y="5410200"/>
            <a:ext cx="8229600" cy="838200"/>
          </a:xfrm>
          <a:prstGeom prst="snip1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marL="268288" lvl="1" algn="just" rtl="1">
              <a:buNone/>
            </a:pPr>
            <a:r>
              <a:rPr lang="fa-I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5- تعيين اهداف كمي</a:t>
            </a:r>
          </a:p>
        </p:txBody>
      </p:sp>
    </p:spTree>
    <p:extLst>
      <p:ext uri="{BB962C8B-B14F-4D97-AF65-F5344CB8AC3E}">
        <p14:creationId xmlns:p14="http://schemas.microsoft.com/office/powerpoint/2010/main" val="136092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153400" cy="16764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fa-IR" sz="2000" b="0" dirty="0" smtClean="0">
                <a:cs typeface="B Nazanin" panose="00000400000000000000" pitchFamily="2" charset="-78"/>
              </a:rPr>
              <a:t>حوزه آموزش عمومی و آموزش عالی</a:t>
            </a:r>
          </a:p>
          <a:p>
            <a:pPr marL="0" indent="0">
              <a:buNone/>
            </a:pPr>
            <a:r>
              <a:rPr lang="fa-IR" sz="2000" b="0" dirty="0" smtClean="0">
                <a:cs typeface="B Nazanin" panose="00000400000000000000" pitchFamily="2" charset="-78"/>
              </a:rPr>
              <a:t>حوزه پژوهش، توسعه فناوري و نوآوري</a:t>
            </a:r>
          </a:p>
          <a:p>
            <a:pPr marL="0" indent="0">
              <a:buNone/>
            </a:pPr>
            <a:r>
              <a:rPr lang="fa-IR" sz="2000" b="0" dirty="0" smtClean="0">
                <a:cs typeface="B Nazanin" panose="00000400000000000000" pitchFamily="2" charset="-78"/>
              </a:rPr>
              <a:t>حوزه اقتصاد دانش‌بنيان</a:t>
            </a:r>
          </a:p>
          <a:p>
            <a:pPr marL="0" indent="0">
              <a:buNone/>
            </a:pPr>
            <a:r>
              <a:rPr lang="fa-IR" sz="2000" b="0" dirty="0" smtClean="0">
                <a:cs typeface="B Nazanin" panose="00000400000000000000" pitchFamily="2" charset="-78"/>
              </a:rPr>
              <a:t>حوزه تحول و ارتقاء علوم انسانی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</p:spPr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85800" y="1143000"/>
            <a:ext cx="7933038" cy="711200"/>
          </a:xfrm>
          <a:prstGeom prst="rect">
            <a:avLst/>
          </a:prstGeom>
          <a:solidFill>
            <a:srgbClr val="FFC000"/>
          </a:solidFill>
          <a:ln w="3175" cap="rnd">
            <a:noFill/>
            <a:prstDash val="dashDot"/>
          </a:ln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Nazanin" pitchFamily="2" charset="-78"/>
              </a:rPr>
              <a:t>     در سياست هاي برنامه ششم حوزه هاي مختلف نظام علم و فناوري شامل</a:t>
            </a:r>
            <a:r>
              <a:rPr kumimoji="0" lang="fa-IR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Nazanin" pitchFamily="2" charset="-78"/>
              </a:rPr>
              <a:t> بخش هاي زير پوشش داده شده‌اند:</a:t>
            </a:r>
            <a:endParaRPr kumimoji="0" lang="fa-I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B Nazanin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228600"/>
            <a:ext cx="8458200" cy="8382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just" defTabSz="9144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3200" b="1" dirty="0" smtClean="0">
                <a:solidFill>
                  <a:schemeClr val="tx1"/>
                </a:solidFill>
                <a:cs typeface="B Nazanin" pitchFamily="2" charset="-78"/>
              </a:rPr>
              <a:t>ويژگيها و مبانی تدوین سیاستها</a:t>
            </a:r>
            <a:endParaRPr lang="en-US" sz="32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09600" y="4267200"/>
            <a:ext cx="8153400" cy="25146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algn="r" rtl="1">
              <a:spcBef>
                <a:spcPct val="20000"/>
              </a:spcBef>
            </a:pPr>
            <a:r>
              <a:rPr lang="ar-S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تضمين اجراي اسناد بالادستي نظام علم و فناوري</a:t>
            </a:r>
            <a:endParaRPr lang="fa-I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lvl="0" algn="r" rtl="1">
              <a:spcBef>
                <a:spcPct val="20000"/>
              </a:spcBef>
            </a:pPr>
            <a:r>
              <a:rPr lang="ar-S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ساحت‌های متنوع تعليم و تربيت</a:t>
            </a:r>
            <a:endParaRPr lang="fa-I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lvl="0" algn="r" rtl="1">
              <a:spcBef>
                <a:spcPct val="20000"/>
              </a:spcBef>
            </a:pPr>
            <a:r>
              <a:rPr lang="fa-I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نظام مهارت</a:t>
            </a:r>
          </a:p>
          <a:p>
            <a:pPr lvl="0" algn="r" rtl="1">
              <a:spcBef>
                <a:spcPct val="20000"/>
              </a:spcBef>
            </a:pPr>
            <a:r>
              <a:rPr lang="fa-I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آمايش آموزش عالي</a:t>
            </a:r>
          </a:p>
          <a:p>
            <a:pPr algn="r" rtl="1">
              <a:spcBef>
                <a:spcPct val="20000"/>
              </a:spcBef>
            </a:pPr>
            <a:r>
              <a:rPr lang="fa-I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تحول در علوم انساني و هنر، نقش حوزه هاي علميه در نظم علمي كشور</a:t>
            </a:r>
          </a:p>
          <a:p>
            <a:pPr lvl="0" algn="r" rtl="1">
              <a:spcBef>
                <a:spcPct val="20000"/>
              </a:spcBef>
            </a:pPr>
            <a:r>
              <a:rPr lang="fa-I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پژوهش در حوزه هاي اولويت دار، ارتقاي كمي و كيفي مقالات علمي، تجاري سازي دستاوردهاي فناورانه</a:t>
            </a:r>
          </a:p>
          <a:p>
            <a:pPr lvl="0" algn="r" rtl="1">
              <a:spcBef>
                <a:spcPct val="20000"/>
              </a:spcBef>
            </a:pPr>
            <a:r>
              <a:rPr lang="fa-I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سهم دانش در اقتصاد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85800" y="3657600"/>
            <a:ext cx="7933038" cy="609600"/>
          </a:xfrm>
          <a:prstGeom prst="rect">
            <a:avLst/>
          </a:prstGeom>
          <a:solidFill>
            <a:srgbClr val="FFC000"/>
          </a:solidFill>
          <a:ln w="3175" cap="rnd">
            <a:noFill/>
            <a:prstDash val="dashDot"/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a-I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كليدواژه هاي بكار رفته در سياستها</a:t>
            </a:r>
          </a:p>
        </p:txBody>
      </p:sp>
    </p:spTree>
    <p:extLst>
      <p:ext uri="{BB962C8B-B14F-4D97-AF65-F5344CB8AC3E}">
        <p14:creationId xmlns:p14="http://schemas.microsoft.com/office/powerpoint/2010/main" val="131172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 animBg="1"/>
      <p:bldP spid="9" grpId="0" uiExpand="1" build="allAtOnce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bambo\Desktop\thesis pic\presentation\New folder\images\ne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SA" sz="2800" b="0" dirty="0" smtClean="0">
                <a:cs typeface="B Mitra" pitchFamily="2" charset="-78"/>
              </a:rPr>
              <a:t>1. ارتقاء، كارآمدسازي و تحقق اولويت‌ها و راهبردهاي نظام علم، فناوري و نوآوري با تمهيد و تضمين اجراي اسناد بالادستي نظام علم و فناوري از جمله نقشه جامع علمي كشور و اسناد ملي ذيل آن</a:t>
            </a:r>
            <a:r>
              <a:rPr lang="fa-IR" sz="2800" b="0" dirty="0" smtClean="0">
                <a:cs typeface="B Mitra" pitchFamily="2" charset="-78"/>
              </a:rPr>
              <a:t>، </a:t>
            </a:r>
            <a:r>
              <a:rPr lang="ar-SA" sz="2800" b="0" dirty="0" smtClean="0">
                <a:cs typeface="B Mitra" pitchFamily="2" charset="-78"/>
              </a:rPr>
              <a:t>سند تحول بنيادين آموزش و پرورش، سند راهبردي كشور در امور نخبگان و سند دانشگاه اسلامي با نظر شوراي عالي انقلاب فرهنگي</a:t>
            </a:r>
            <a:endParaRPr lang="en-US" sz="2800" b="0" dirty="0" smtClean="0">
              <a:cs typeface="B Mitra" pitchFamily="2" charset="-78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3352800" y="76200"/>
            <a:ext cx="5733197" cy="685800"/>
          </a:xfrm>
          <a:prstGeom prst="round2DiagRect">
            <a:avLst>
              <a:gd name="adj1" fmla="val 39744"/>
              <a:gd name="adj2" fmla="val 0"/>
            </a:avLst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cs typeface="B Nazanin" pitchFamily="2" charset="-78"/>
              </a:rPr>
              <a:t>سیاست های پیشنهادی</a:t>
            </a:r>
            <a:r>
              <a:rPr lang="en-US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cs typeface="B Nazanin" pitchFamily="2" charset="-78"/>
              </a:rPr>
              <a:t> شورای عالی انقلاب فرهنگی</a:t>
            </a:r>
            <a:endParaRPr lang="en-US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77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bambo\Desktop\thesis pic\presentation\New folder\images\ne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SA" sz="2800" b="0" dirty="0" smtClean="0">
                <a:cs typeface="B Mitra" pitchFamily="2" charset="-78"/>
              </a:rPr>
              <a:t>2. ارتقاء کیفی نظام آموزشی كشور و توسعه زيرساختهاي آن و جهت‌دهی به سمت تربیت نیروی انسانی متدین، متعهد به نظام و انقلاب اسلامي، خلاق، کارآمد و با روحیه جهادی با تأكيد بر:</a:t>
            </a:r>
            <a:endParaRPr lang="en-US" sz="2800" b="0" dirty="0" smtClean="0">
              <a:cs typeface="B Mitra" pitchFamily="2" charset="-78"/>
            </a:endParaRPr>
          </a:p>
          <a:p>
            <a:pPr lvl="1" algn="just">
              <a:buNone/>
            </a:pPr>
            <a:r>
              <a:rPr lang="ar-SA" sz="2400" b="0" dirty="0" smtClean="0">
                <a:cs typeface="B Mitra" pitchFamily="2" charset="-78"/>
              </a:rPr>
              <a:t>الف) ارتقاي متوازن توانمندي‌ها و شايستگي‌هاي دانش‌آموزان در همه ساحت‌های متنوع تعليم و تربيت با تأكيد بر رويكرد تربيت‌محوري</a:t>
            </a:r>
            <a:endParaRPr lang="en-US" sz="2400" b="0" dirty="0" smtClean="0">
              <a:cs typeface="B Mitra" pitchFamily="2" charset="-78"/>
            </a:endParaRPr>
          </a:p>
          <a:p>
            <a:pPr lvl="1" algn="just">
              <a:buNone/>
            </a:pPr>
            <a:r>
              <a:rPr lang="ar-SA" sz="2400" b="0" dirty="0" smtClean="0">
                <a:cs typeface="B Mitra" pitchFamily="2" charset="-78"/>
              </a:rPr>
              <a:t>ب) رعايت صلاحيت‌هاي اخلاقي- اعتقادي، علمي و تخصصي در جذب، تربيت و بكارگيري معلمان و اعضاي هيأت علمي و ارتقاء مستمر شايستگي آنان</a:t>
            </a:r>
            <a:endParaRPr lang="en-US" sz="2400" b="0" dirty="0" smtClean="0">
              <a:cs typeface="B Mitra" pitchFamily="2" charset="-78"/>
            </a:endParaRPr>
          </a:p>
          <a:p>
            <a:pPr lvl="1" algn="just">
              <a:buNone/>
            </a:pPr>
            <a:r>
              <a:rPr lang="ar-SA" sz="2400" b="0" dirty="0" smtClean="0">
                <a:cs typeface="B Mitra" pitchFamily="2" charset="-78"/>
              </a:rPr>
              <a:t>ج) ارتقاي جايگاه و منزلت اجتماعي معلمان و افزايش انگيزه جذب استعدادهاي برتر به شغل معلمي با تأكيد بر طراحي و استقرار نظام سنجش صلاحيت‌هاي حرفه‌اي و نظام رتبه‌بندي معلمان</a:t>
            </a:r>
            <a:endParaRPr lang="en-US" sz="2400" b="0" dirty="0" smtClean="0">
              <a:cs typeface="B Mitra" pitchFamily="2" charset="-78"/>
            </a:endParaRPr>
          </a:p>
          <a:p>
            <a:pPr lvl="1" algn="just">
              <a:buNone/>
            </a:pPr>
            <a:r>
              <a:rPr lang="ar-SA" sz="2400" b="0" dirty="0" smtClean="0">
                <a:cs typeface="B Mitra" pitchFamily="2" charset="-78"/>
              </a:rPr>
              <a:t>د) تضمين تداوم جذب اعضاي هيئت علمي با رعايت ملاح</a:t>
            </a:r>
            <a:r>
              <a:rPr lang="fa-IR" sz="2400" b="0" dirty="0" smtClean="0">
                <a:cs typeface="B Mitra" pitchFamily="2" charset="-78"/>
              </a:rPr>
              <a:t>ظ</a:t>
            </a:r>
            <a:r>
              <a:rPr lang="ar-SA" sz="2400" b="0" dirty="0" smtClean="0">
                <a:cs typeface="B Mitra" pitchFamily="2" charset="-78"/>
              </a:rPr>
              <a:t>ات آمايش سرزمين و تنظيم ظرفيت دانشگاه‌ها و مؤسسات آموزش‌عالي بر اساس نقشه جامع علمي كشور </a:t>
            </a:r>
            <a:endParaRPr lang="en-US" sz="2400" b="0" dirty="0" smtClean="0">
              <a:cs typeface="B Mitra" pitchFamily="2" charset="-78"/>
            </a:endParaRPr>
          </a:p>
          <a:p>
            <a:pPr lvl="1" algn="just">
              <a:buNone/>
            </a:pPr>
            <a:r>
              <a:rPr lang="fa-IR" sz="2400" b="0" dirty="0" smtClean="0">
                <a:cs typeface="B Mitra" pitchFamily="2" charset="-78"/>
              </a:rPr>
              <a:t>ه) استقرار نظام جامع هدايت تحصيلي و استعداديابي به‌منظور هدايت دانش‌آموزان و دانشجويان متناسب با نيازهاي كشور</a:t>
            </a:r>
            <a:endParaRPr lang="fa-IR" sz="2400" b="0" dirty="0" smtClean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ound Diagonal Corner Rectangle 6"/>
          <p:cNvSpPr/>
          <p:nvPr/>
        </p:nvSpPr>
        <p:spPr>
          <a:xfrm>
            <a:off x="3352800" y="76200"/>
            <a:ext cx="5733197" cy="685800"/>
          </a:xfrm>
          <a:prstGeom prst="round2DiagRect">
            <a:avLst>
              <a:gd name="adj1" fmla="val 39744"/>
              <a:gd name="adj2" fmla="val 0"/>
            </a:avLst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cs typeface="B Nazanin" pitchFamily="2" charset="-78"/>
              </a:rPr>
              <a:t>سیاست های پیشنهادی</a:t>
            </a:r>
            <a:r>
              <a:rPr lang="en-US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cs typeface="B Nazanin" pitchFamily="2" charset="-78"/>
              </a:rPr>
              <a:t> شورای عالی انقلاب فرهنگی</a:t>
            </a:r>
            <a:endParaRPr lang="en-US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77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bambo\Desktop\thesis pic\presentation\New folder\images\ne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1722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ar-SA" sz="2800" b="0" dirty="0" smtClean="0">
                <a:cs typeface="B Mitra" pitchFamily="2" charset="-78"/>
              </a:rPr>
              <a:t>2. ارتقاء کیفی نظام آموزشی كشور و توسعه زيرساختهاي آن و جهت‌دهی به سمت تربیت نیروی انسانی متدین، متعهد به نظام و انقلاب اسلامي، خلاق، کارآمد و با روحیه جهادی با تأكيد بر:</a:t>
            </a:r>
            <a:endParaRPr lang="en-US" sz="2800" b="0" dirty="0" smtClean="0">
              <a:cs typeface="B Mitra" pitchFamily="2" charset="-78"/>
            </a:endParaRPr>
          </a:p>
          <a:p>
            <a:pPr lvl="1" algn="just">
              <a:lnSpc>
                <a:spcPct val="150000"/>
              </a:lnSpc>
              <a:buNone/>
            </a:pPr>
            <a:r>
              <a:rPr lang="ar-SA" sz="2400" b="0" dirty="0" smtClean="0">
                <a:cs typeface="B Mitra" pitchFamily="2" charset="-78"/>
              </a:rPr>
              <a:t>و) افزايش سهم آموزش‌هاي مهارتي از نظام آموزشي كشور و توسعه زيرساخت‌هاي آن و نيز ارتقاء توأمان كمي و كيفي دوره‌هاي مهارت‌افزايي و پياده‌سازي نظام صلاحيت حرفه‌اي</a:t>
            </a:r>
            <a:endParaRPr lang="en-US" sz="2400" b="0" dirty="0" smtClean="0">
              <a:cs typeface="B Mitra" pitchFamily="2" charset="-78"/>
            </a:endParaRPr>
          </a:p>
          <a:p>
            <a:pPr lvl="1" algn="just">
              <a:lnSpc>
                <a:spcPct val="150000"/>
              </a:lnSpc>
              <a:buNone/>
            </a:pPr>
            <a:r>
              <a:rPr lang="ar-SA" sz="2400" b="0" dirty="0" smtClean="0">
                <a:cs typeface="B Mitra" pitchFamily="2" charset="-78"/>
              </a:rPr>
              <a:t>ز) افزايش جذابيت آموزش‌هاي قرآني و اصلاح</a:t>
            </a:r>
            <a:r>
              <a:rPr lang="fa-IR" sz="2400" b="0" dirty="0" smtClean="0">
                <a:cs typeface="B Mitra" pitchFamily="2" charset="-78"/>
              </a:rPr>
              <a:t> متون، برنامه‌ها و</a:t>
            </a:r>
            <a:r>
              <a:rPr lang="ar-SA" sz="2400" b="0" dirty="0" smtClean="0">
                <a:cs typeface="B Mitra" pitchFamily="2" charset="-78"/>
              </a:rPr>
              <a:t> روش‌هاي آموزش ديني و عربي و ارتقاء </a:t>
            </a:r>
            <a:r>
              <a:rPr lang="fa-IR" sz="2400" b="0" dirty="0" smtClean="0">
                <a:cs typeface="B Mitra" pitchFamily="2" charset="-78"/>
              </a:rPr>
              <a:t>توانمندي‌هاي اساتيد و معلمان </a:t>
            </a:r>
            <a:endParaRPr lang="en-US" sz="2400" b="0" dirty="0" smtClean="0">
              <a:cs typeface="B Mitra" pitchFamily="2" charset="-78"/>
            </a:endParaRPr>
          </a:p>
          <a:p>
            <a:pPr lvl="1" algn="just">
              <a:lnSpc>
                <a:spcPct val="150000"/>
              </a:lnSpc>
              <a:buNone/>
            </a:pPr>
            <a:r>
              <a:rPr lang="ar-SA" sz="2400" b="0" dirty="0" smtClean="0">
                <a:cs typeface="B Mitra" pitchFamily="2" charset="-78"/>
              </a:rPr>
              <a:t>ح) استفاده از ظرفيت علمي و معرفتي حوزه‌هاي علميه در نظام آموزشي و پژوهشي كشور بويژه در حوزه هنر، علوم انساني و اسلامي و ارتقاء نقش اين نهاد در تحقق نقشه جامعه علمي كشور با تأمين منابع لازم </a:t>
            </a:r>
            <a:endParaRPr lang="en-US" sz="2400" b="0" dirty="0" smtClean="0">
              <a:cs typeface="B Mitra" pitchFamily="2" charset="-78"/>
            </a:endParaRPr>
          </a:p>
          <a:p>
            <a:pPr lvl="1" algn="just">
              <a:lnSpc>
                <a:spcPct val="150000"/>
              </a:lnSpc>
              <a:buNone/>
            </a:pPr>
            <a:r>
              <a:rPr lang="ar-SA" sz="2400" b="0" dirty="0" smtClean="0">
                <a:cs typeface="B Mitra" pitchFamily="2" charset="-78"/>
              </a:rPr>
              <a:t>ط) ساماندهي آموزش و تربيت پيش از دبستان در سه حوزه: خانواده، رسانه و مهدكودك</a:t>
            </a:r>
            <a:endParaRPr lang="en-US" sz="2400" b="0" dirty="0" smtClean="0">
              <a:cs typeface="B Mitra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ound Diagonal Corner Rectangle 6"/>
          <p:cNvSpPr/>
          <p:nvPr/>
        </p:nvSpPr>
        <p:spPr>
          <a:xfrm>
            <a:off x="3352800" y="76200"/>
            <a:ext cx="5733197" cy="685800"/>
          </a:xfrm>
          <a:prstGeom prst="round2DiagRect">
            <a:avLst>
              <a:gd name="adj1" fmla="val 39744"/>
              <a:gd name="adj2" fmla="val 0"/>
            </a:avLst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cs typeface="B Nazanin" pitchFamily="2" charset="-78"/>
              </a:rPr>
              <a:t>سیاست های پیشنهادی</a:t>
            </a:r>
            <a:r>
              <a:rPr lang="en-US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cs typeface="B Nazanin" pitchFamily="2" charset="-78"/>
              </a:rPr>
              <a:t> شورای عالی انقلاب فرهنگی</a:t>
            </a:r>
            <a:endParaRPr lang="en-US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77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bambo\Desktop\thesis pic\presentation\New folder\images\ne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ar-SA" sz="2400" b="0" dirty="0" smtClean="0">
                <a:cs typeface="B Mitra" pitchFamily="2" charset="-78"/>
              </a:rPr>
              <a:t>3. ساماندهي فعالیت‌های پژوهشي و جهت‌دهی آن‌ها به سمت حل مشکلات و رفع نیازهای واقعی با توجه به اقتضائات کشور با تأكيد بر:</a:t>
            </a:r>
            <a:endParaRPr lang="en-US" sz="2400" b="0" dirty="0" smtClean="0">
              <a:cs typeface="B Mitra" pitchFamily="2" charset="-78"/>
            </a:endParaRPr>
          </a:p>
          <a:p>
            <a:pPr lvl="1" algn="just">
              <a:lnSpc>
                <a:spcPct val="150000"/>
              </a:lnSpc>
              <a:buNone/>
            </a:pPr>
            <a:r>
              <a:rPr lang="ar-SA" sz="2400" b="0" dirty="0" smtClean="0">
                <a:cs typeface="B Mitra" pitchFamily="2" charset="-78"/>
              </a:rPr>
              <a:t>الف) افزايش اعتبارات بخش پژوهش و فناوري به ميزان 3% توليد ناخالص داخلي و هدايت منابع به سمت حوزه‌هاي اولويت‌دار علم و فناوري </a:t>
            </a:r>
            <a:endParaRPr lang="en-US" sz="2400" b="0" dirty="0" smtClean="0">
              <a:cs typeface="B Mitra" pitchFamily="2" charset="-78"/>
            </a:endParaRPr>
          </a:p>
          <a:p>
            <a:pPr lvl="1" algn="just">
              <a:lnSpc>
                <a:spcPct val="150000"/>
              </a:lnSpc>
              <a:buNone/>
            </a:pPr>
            <a:r>
              <a:rPr lang="fa-IR" sz="2400" b="0" dirty="0" smtClean="0">
                <a:cs typeface="B Mitra" pitchFamily="2" charset="-78"/>
              </a:rPr>
              <a:t>ب) حمايت از افزايش تعداد اختراعات ثبت شده و تجاري‌سازي آنها در حوزه‌هاي اولويت‌دار و داراي ارزش افزوده اقتصادي بالا، ارتقاء توأمان كميت و كيفيت مقالات علمي در نشريات بين المللي و </a:t>
            </a:r>
            <a:r>
              <a:rPr lang="ar-SA" sz="2400" b="0" dirty="0" smtClean="0">
                <a:cs typeface="B Mitra" pitchFamily="2" charset="-78"/>
              </a:rPr>
              <a:t>افزايش نسبت تعداد اختراعات ثبت شده بين المللي به تعداد مقالات چاپ شده در پايگاه‌هاي استنادي بين المللي </a:t>
            </a:r>
            <a:r>
              <a:rPr lang="fa-IR" sz="2400" b="0" dirty="0" smtClean="0">
                <a:cs typeface="B Mitra" pitchFamily="2" charset="-78"/>
              </a:rPr>
              <a:t>به ميزان20% سالانه نسبت به سال پايه با تأكيد بر استفاده از ظرفيت بخش غيردولتي، تعاوني و خصوصي </a:t>
            </a:r>
            <a:endParaRPr lang="en-US" sz="2400" b="0" dirty="0" smtClean="0">
              <a:cs typeface="B Mitra" pitchFamily="2" charset="-78"/>
            </a:endParaRPr>
          </a:p>
          <a:p>
            <a:pPr lvl="1" algn="just">
              <a:lnSpc>
                <a:spcPct val="150000"/>
              </a:lnSpc>
              <a:buNone/>
            </a:pPr>
            <a:r>
              <a:rPr lang="ar-SA" sz="2400" b="0" dirty="0" smtClean="0">
                <a:cs typeface="B Mitra" pitchFamily="2" charset="-78"/>
              </a:rPr>
              <a:t>ج) توسعه ظرفيت پژوهش و ارتقاء توأمان كمي و كيفي پژوهش‌هاي حوزه تعليم و تربيت به‌ويژه حوزه خانواده با اختصاص سهم مناسب از منابع پژوهشي كشو</a:t>
            </a:r>
            <a:r>
              <a:rPr lang="fa-IR" sz="2400" b="0" dirty="0" smtClean="0">
                <a:cs typeface="B Mitra" pitchFamily="2" charset="-78"/>
              </a:rPr>
              <a:t>ر</a:t>
            </a:r>
            <a:endParaRPr lang="en-US" sz="2400" b="0" dirty="0" smtClean="0">
              <a:cs typeface="B Mitra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330-612A-4A5C-98CF-7A8FDD167E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ound Diagonal Corner Rectangle 6"/>
          <p:cNvSpPr/>
          <p:nvPr/>
        </p:nvSpPr>
        <p:spPr>
          <a:xfrm>
            <a:off x="3352800" y="76200"/>
            <a:ext cx="5733197" cy="685800"/>
          </a:xfrm>
          <a:prstGeom prst="round2DiagRect">
            <a:avLst>
              <a:gd name="adj1" fmla="val 39744"/>
              <a:gd name="adj2" fmla="val 0"/>
            </a:avLst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cs typeface="B Nazanin" pitchFamily="2" charset="-78"/>
              </a:rPr>
              <a:t>سیاست های پیشنهادی</a:t>
            </a:r>
            <a:r>
              <a:rPr lang="en-US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cs typeface="B Nazanin" pitchFamily="2" charset="-78"/>
              </a:rPr>
              <a:t> شورای عالی انقلاب فرهنگی</a:t>
            </a:r>
            <a:endParaRPr lang="en-US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77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چارچوب ارائه فارسی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چارچوب ارائه فارسی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4335</TotalTime>
  <Words>1461</Words>
  <Application>Microsoft Office PowerPoint</Application>
  <PresentationFormat>On-screen Show (4:3)</PresentationFormat>
  <Paragraphs>95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B Lotus</vt:lpstr>
      <vt:lpstr>B Mitra</vt:lpstr>
      <vt:lpstr>B Nazanin</vt:lpstr>
      <vt:lpstr>B Titr</vt:lpstr>
      <vt:lpstr>Calibri</vt:lpstr>
      <vt:lpstr>Times New Roman</vt:lpstr>
      <vt:lpstr>Office Theme</vt:lpstr>
      <vt:lpstr>چارچوب ارائه فارسی 1</vt:lpstr>
      <vt:lpstr>2_چارچوب ارائه فارسی 1</vt:lpstr>
      <vt:lpstr> ارائه چارچوب پیشنهادی تهیه احکام علم  و فناوری برنامه ششم توسعه    ستاد راهبری اجرای نقشه جامع علمی کشور</vt:lpstr>
      <vt:lpstr>    قال اميرالمومنين(ع): العِلمُ يُرشِدُکَ و العَمَلُ يَبلُغُ بِکَ الغَايَه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با تشکر از توجه شما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نظام مهارت معاونت سیاستگذاری و برنامه ریزی ستاد راهبری اجرای نقشه جامع علمی کشور</dc:title>
  <dc:creator>IRG</dc:creator>
  <cp:lastModifiedBy>Asus</cp:lastModifiedBy>
  <cp:revision>402</cp:revision>
  <dcterms:created xsi:type="dcterms:W3CDTF">2006-08-16T00:00:00Z</dcterms:created>
  <dcterms:modified xsi:type="dcterms:W3CDTF">2014-11-29T06:44:42Z</dcterms:modified>
</cp:coreProperties>
</file>