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  <p:sldMasterId id="2147483721" r:id="rId5"/>
    <p:sldMasterId id="2147483699" r:id="rId6"/>
    <p:sldMasterId id="2147483704" r:id="rId7"/>
    <p:sldMasterId id="2147483709" r:id="rId8"/>
    <p:sldMasterId id="2147483714" r:id="rId9"/>
  </p:sldMasterIdLst>
  <p:notesMasterIdLst>
    <p:notesMasterId r:id="rId47"/>
  </p:notesMasterIdLst>
  <p:handoutMasterIdLst>
    <p:handoutMasterId r:id="rId48"/>
  </p:handoutMasterIdLst>
  <p:sldIdLst>
    <p:sldId id="276" r:id="rId10"/>
    <p:sldId id="339" r:id="rId11"/>
    <p:sldId id="544" r:id="rId12"/>
    <p:sldId id="566" r:id="rId13"/>
    <p:sldId id="456" r:id="rId14"/>
    <p:sldId id="567" r:id="rId15"/>
    <p:sldId id="580" r:id="rId16"/>
    <p:sldId id="578" r:id="rId17"/>
    <p:sldId id="577" r:id="rId18"/>
    <p:sldId id="548" r:id="rId19"/>
    <p:sldId id="549" r:id="rId20"/>
    <p:sldId id="557" r:id="rId21"/>
    <p:sldId id="558" r:id="rId22"/>
    <p:sldId id="559" r:id="rId23"/>
    <p:sldId id="560" r:id="rId24"/>
    <p:sldId id="570" r:id="rId25"/>
    <p:sldId id="571" r:id="rId26"/>
    <p:sldId id="572" r:id="rId27"/>
    <p:sldId id="573" r:id="rId28"/>
    <p:sldId id="564" r:id="rId29"/>
    <p:sldId id="569" r:id="rId30"/>
    <p:sldId id="574" r:id="rId31"/>
    <p:sldId id="518" r:id="rId32"/>
    <p:sldId id="517" r:id="rId33"/>
    <p:sldId id="584" r:id="rId34"/>
    <p:sldId id="551" r:id="rId35"/>
    <p:sldId id="562" r:id="rId36"/>
    <p:sldId id="563" r:id="rId37"/>
    <p:sldId id="581" r:id="rId38"/>
    <p:sldId id="575" r:id="rId39"/>
    <p:sldId id="536" r:id="rId40"/>
    <p:sldId id="565" r:id="rId41"/>
    <p:sldId id="582" r:id="rId42"/>
    <p:sldId id="576" r:id="rId43"/>
    <p:sldId id="519" r:id="rId44"/>
    <p:sldId id="583" r:id="rId45"/>
    <p:sldId id="510" r:id="rId46"/>
  </p:sldIdLst>
  <p:sldSz cx="9144000" cy="6858000" type="screen4x3"/>
  <p:notesSz cx="672465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D499C"/>
    <a:srgbClr val="242F5F"/>
    <a:srgbClr val="0D4C99"/>
    <a:srgbClr val="152225"/>
    <a:srgbClr val="294046"/>
    <a:srgbClr val="1A4B7F"/>
    <a:srgbClr val="121D20"/>
    <a:srgbClr val="57203D"/>
    <a:srgbClr val="120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lý štýl 2 - zvýrazneni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9568" autoAdjust="0"/>
  </p:normalViewPr>
  <p:slideViewPr>
    <p:cSldViewPr snapToGrid="0">
      <p:cViewPr varScale="1">
        <p:scale>
          <a:sx n="66" d="100"/>
          <a:sy n="66" d="100"/>
        </p:scale>
        <p:origin x="1088" y="32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42" y="7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182"/>
    </p:cViewPr>
  </p:sorterViewPr>
  <p:notesViewPr>
    <p:cSldViewPr snapToGrid="0">
      <p:cViewPr varScale="1">
        <p:scale>
          <a:sx n="65" d="100"/>
          <a:sy n="65" d="100"/>
        </p:scale>
        <p:origin x="-3348" y="-126"/>
      </p:cViewPr>
      <p:guideLst>
        <p:guide orient="horz" pos="3110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handoutMaster" Target="handoutMasters/handoutMaster1.xml"/><Relationship Id="rId8" Type="http://schemas.openxmlformats.org/officeDocument/2006/relationships/slideMaster" Target="slideMasters/slideMaster5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4749" cy="494266"/>
          </a:xfrm>
          <a:prstGeom prst="rect">
            <a:avLst/>
          </a:prstGeom>
        </p:spPr>
        <p:txBody>
          <a:bodyPr vert="horz" lIns="90967" tIns="45484" rIns="90967" bIns="45484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334" y="1"/>
            <a:ext cx="2914749" cy="494266"/>
          </a:xfrm>
          <a:prstGeom prst="rect">
            <a:avLst/>
          </a:prstGeom>
        </p:spPr>
        <p:txBody>
          <a:bodyPr vert="horz" lIns="90967" tIns="45484" rIns="90967" bIns="45484" rtlCol="0"/>
          <a:lstStyle>
            <a:lvl1pPr algn="r">
              <a:defRPr sz="1200"/>
            </a:lvl1pPr>
          </a:lstStyle>
          <a:p>
            <a:fld id="{24B52DC7-64EF-4740-817B-FCB0DCFF8DB6}" type="datetimeFigureOut">
              <a:rPr lang="nl-BE" smtClean="0"/>
              <a:pPr/>
              <a:t>3/09/2022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408"/>
            <a:ext cx="2914749" cy="494265"/>
          </a:xfrm>
          <a:prstGeom prst="rect">
            <a:avLst/>
          </a:prstGeom>
        </p:spPr>
        <p:txBody>
          <a:bodyPr vert="horz" lIns="90967" tIns="45484" rIns="90967" bIns="45484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334" y="9378408"/>
            <a:ext cx="2914749" cy="494265"/>
          </a:xfrm>
          <a:prstGeom prst="rect">
            <a:avLst/>
          </a:prstGeom>
        </p:spPr>
        <p:txBody>
          <a:bodyPr vert="horz" lIns="90967" tIns="45484" rIns="90967" bIns="45484" rtlCol="0" anchor="b"/>
          <a:lstStyle>
            <a:lvl1pPr algn="r">
              <a:defRPr sz="1200"/>
            </a:lvl1pPr>
          </a:lstStyle>
          <a:p>
            <a:fld id="{DEA3B5A0-6BEA-405F-BC1F-6C2ACB31B0BF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376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14015" cy="493711"/>
          </a:xfrm>
          <a:prstGeom prst="rect">
            <a:avLst/>
          </a:prstGeom>
        </p:spPr>
        <p:txBody>
          <a:bodyPr vert="horz" lIns="90967" tIns="45484" rIns="90967" bIns="454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81" y="4"/>
            <a:ext cx="2914015" cy="493711"/>
          </a:xfrm>
          <a:prstGeom prst="rect">
            <a:avLst/>
          </a:prstGeom>
        </p:spPr>
        <p:txBody>
          <a:bodyPr vert="horz" lIns="90967" tIns="45484" rIns="90967" bIns="45484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pPr/>
              <a:t>03/09/2022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2950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67" tIns="45484" rIns="90967" bIns="4548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73"/>
            <a:ext cx="5379720" cy="4443411"/>
          </a:xfrm>
          <a:prstGeom prst="rect">
            <a:avLst/>
          </a:prstGeom>
        </p:spPr>
        <p:txBody>
          <a:bodyPr vert="horz" lIns="90967" tIns="45484" rIns="90967" bIns="454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8826"/>
            <a:ext cx="2914015" cy="493711"/>
          </a:xfrm>
          <a:prstGeom prst="rect">
            <a:avLst/>
          </a:prstGeom>
        </p:spPr>
        <p:txBody>
          <a:bodyPr vert="horz" lIns="90967" tIns="45484" rIns="90967" bIns="454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81" y="9378826"/>
            <a:ext cx="2914015" cy="493711"/>
          </a:xfrm>
          <a:prstGeom prst="rect">
            <a:avLst/>
          </a:prstGeom>
        </p:spPr>
        <p:txBody>
          <a:bodyPr vert="horz" lIns="90967" tIns="45484" rIns="90967" bIns="45484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60775" y="2675384"/>
            <a:ext cx="7221472" cy="3134866"/>
          </a:xfr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rgbClr val="0D499C"/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3775" y="1476375"/>
            <a:ext cx="7221472" cy="8928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242F5F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[Presentation Title]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39552" y="2420888"/>
            <a:ext cx="7488832" cy="1733"/>
          </a:xfrm>
          <a:prstGeom prst="line">
            <a:avLst/>
          </a:prstGeom>
          <a:ln>
            <a:solidFill>
              <a:srgbClr val="242F5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60775" y="2675384"/>
            <a:ext cx="7221472" cy="313486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rgbClr val="F1921E"/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3775" y="1476375"/>
            <a:ext cx="7221472" cy="8928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B86A0C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[Presentation Title]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552" y="2420888"/>
            <a:ext cx="7488832" cy="1733"/>
          </a:xfrm>
          <a:prstGeom prst="line">
            <a:avLst/>
          </a:prstGeom>
          <a:ln>
            <a:solidFill>
              <a:srgbClr val="B86A0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76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GB" dirty="0" smtClean="0"/>
            </a:lvl1pPr>
            <a:lvl2pPr>
              <a:defRPr/>
            </a:lvl2pPr>
            <a:lvl3pPr>
              <a:defRPr lang="en-GB" dirty="0" smtClean="0"/>
            </a:lvl3pPr>
            <a:lvl4pPr>
              <a:defRPr lang="en-GB" dirty="0" smtClean="0"/>
            </a:lvl4pPr>
          </a:lstStyle>
          <a:p>
            <a:pPr lvl="0">
              <a:buClr>
                <a:srgbClr val="F1921E"/>
              </a:buClr>
            </a:pPr>
            <a:r>
              <a:rPr lang="en-GB" dirty="0"/>
              <a:t>Click to edit Master text styles</a:t>
            </a:r>
          </a:p>
          <a:p>
            <a:pPr lvl="1">
              <a:buClr>
                <a:srgbClr val="F1921E"/>
              </a:buClr>
            </a:pPr>
            <a:r>
              <a:rPr lang="en-GB" dirty="0"/>
              <a:t>Second level</a:t>
            </a:r>
          </a:p>
          <a:p>
            <a:pPr lvl="2">
              <a:buClr>
                <a:srgbClr val="F1921E"/>
              </a:buClr>
            </a:pPr>
            <a:r>
              <a:rPr lang="en-GB" dirty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rgbClr val="F1921E"/>
                </a:solidFill>
              </a:rPr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F1921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454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80" y="1462457"/>
            <a:ext cx="7620000" cy="4876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 marL="0" indent="0">
              <a:buClr>
                <a:srgbClr val="E84E1E"/>
              </a:buClr>
              <a:buNone/>
              <a:defRPr lang="en-GB" sz="3600" dirty="0" smtClean="0">
                <a:solidFill>
                  <a:srgbClr val="F1921E"/>
                </a:solidFill>
              </a:defRPr>
            </a:lvl1pPr>
            <a:lvl2pPr marL="361950" indent="0">
              <a:buNone/>
              <a:defRPr>
                <a:solidFill>
                  <a:srgbClr val="E84E1E"/>
                </a:solidFill>
              </a:defRPr>
            </a:lvl2pPr>
            <a:lvl3pPr marL="720000" indent="0">
              <a:buClr>
                <a:srgbClr val="E84E1E"/>
              </a:buClr>
              <a:buNone/>
              <a:defRPr lang="en-GB" dirty="0" smtClean="0">
                <a:solidFill>
                  <a:srgbClr val="E84E1E"/>
                </a:solidFill>
              </a:defRPr>
            </a:lvl3pPr>
            <a:lvl4pPr>
              <a:buClr>
                <a:srgbClr val="E84E1E"/>
              </a:buClr>
              <a:defRPr lang="en-GB" dirty="0" smtClean="0"/>
            </a:lvl4pPr>
          </a:lstStyle>
          <a:p>
            <a:pPr lvl="0">
              <a:buClr>
                <a:srgbClr val="E84E1E"/>
              </a:buClr>
            </a:pPr>
            <a:r>
              <a:rPr lang="en-GB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rgbClr val="F1921E"/>
                </a:solidFill>
              </a:rPr>
              <a:t>Click to edit Master title style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F1921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168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925" y="2660450"/>
            <a:ext cx="4867275" cy="11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164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60775" y="2675384"/>
            <a:ext cx="7221472" cy="313486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rgbClr val="57203D"/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3775" y="1476375"/>
            <a:ext cx="7221472" cy="8928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12060C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[Presentation Title]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552" y="2420888"/>
            <a:ext cx="7488832" cy="1733"/>
          </a:xfrm>
          <a:prstGeom prst="line">
            <a:avLst/>
          </a:prstGeom>
          <a:ln>
            <a:solidFill>
              <a:srgbClr val="12060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486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57203D"/>
              </a:buClr>
              <a:defRPr lang="en-GB" dirty="0" smtClean="0"/>
            </a:lvl1pPr>
            <a:lvl2pPr>
              <a:defRPr baseline="0"/>
            </a:lvl2pPr>
            <a:lvl3pPr>
              <a:buClr>
                <a:srgbClr val="57203D"/>
              </a:buClr>
              <a:defRPr lang="en-GB" dirty="0" smtClean="0"/>
            </a:lvl3pPr>
            <a:lvl4pPr>
              <a:buClr>
                <a:srgbClr val="57203D"/>
              </a:buClr>
              <a:defRPr lang="en-GB" dirty="0" smtClean="0"/>
            </a:lvl4pPr>
          </a:lstStyle>
          <a:p>
            <a:pPr lvl="0">
              <a:buClr>
                <a:srgbClr val="57203D"/>
              </a:buClr>
            </a:pPr>
            <a:r>
              <a:rPr lang="en-GB" dirty="0"/>
              <a:t>Click to edit Master text styles</a:t>
            </a:r>
          </a:p>
          <a:p>
            <a:pPr lvl="1">
              <a:buClr>
                <a:srgbClr val="57203D"/>
              </a:buClr>
            </a:pPr>
            <a:r>
              <a:rPr lang="en-GB" dirty="0"/>
              <a:t>Second level</a:t>
            </a:r>
          </a:p>
          <a:p>
            <a:pPr lvl="2">
              <a:buClr>
                <a:srgbClr val="57203D"/>
              </a:buClr>
            </a:pPr>
            <a:r>
              <a:rPr lang="en-GB" dirty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>
                <a:solidFill>
                  <a:srgbClr val="57203D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57203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95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80" y="1462457"/>
            <a:ext cx="7620000" cy="4876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 marL="0" indent="0">
              <a:buClr>
                <a:srgbClr val="E84E1E"/>
              </a:buClr>
              <a:buNone/>
              <a:defRPr lang="en-GB" sz="3600" dirty="0" smtClean="0">
                <a:solidFill>
                  <a:srgbClr val="57203D"/>
                </a:solidFill>
              </a:defRPr>
            </a:lvl1pPr>
            <a:lvl2pPr marL="361950" indent="0">
              <a:buNone/>
              <a:defRPr>
                <a:solidFill>
                  <a:srgbClr val="E84E1E"/>
                </a:solidFill>
              </a:defRPr>
            </a:lvl2pPr>
            <a:lvl3pPr marL="720000" indent="0">
              <a:buClr>
                <a:srgbClr val="E84E1E"/>
              </a:buClr>
              <a:buNone/>
              <a:defRPr lang="en-GB" dirty="0" smtClean="0">
                <a:solidFill>
                  <a:srgbClr val="E84E1E"/>
                </a:solidFill>
              </a:defRPr>
            </a:lvl3pPr>
            <a:lvl4pPr>
              <a:buClr>
                <a:srgbClr val="E84E1E"/>
              </a:buClr>
              <a:defRPr lang="en-GB" dirty="0" smtClean="0"/>
            </a:lvl4pPr>
          </a:lstStyle>
          <a:p>
            <a:pPr lvl="0">
              <a:buClr>
                <a:srgbClr val="E84E1E"/>
              </a:buClr>
            </a:pPr>
            <a:r>
              <a:rPr lang="en-GB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>
                <a:solidFill>
                  <a:srgbClr val="57203D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57203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168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925" y="2660450"/>
            <a:ext cx="4867275" cy="11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517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60775" y="2675384"/>
            <a:ext cx="7221472" cy="313486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rgbClr val="294046"/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3775" y="1476375"/>
            <a:ext cx="7221472" cy="8928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121D20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[Presentation Title]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552" y="2420888"/>
            <a:ext cx="7488832" cy="1733"/>
          </a:xfrm>
          <a:prstGeom prst="line">
            <a:avLst/>
          </a:prstGeom>
          <a:ln>
            <a:solidFill>
              <a:srgbClr val="121D2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558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294046"/>
              </a:buClr>
              <a:defRPr lang="en-GB" dirty="0" smtClean="0"/>
            </a:lvl1pPr>
            <a:lvl2pPr marL="720000" indent="-360000">
              <a:buSzPct val="100000"/>
              <a:defRPr baseline="0"/>
            </a:lvl2pPr>
            <a:lvl3pPr marL="1080000" indent="-360000">
              <a:buClr>
                <a:srgbClr val="294046"/>
              </a:buClr>
              <a:defRPr lang="en-GB" sz="1600" dirty="0" smtClean="0"/>
            </a:lvl3pPr>
            <a:lvl4pPr>
              <a:buClr>
                <a:srgbClr val="294046"/>
              </a:buClr>
              <a:defRPr lang="en-GB" dirty="0" smtClean="0"/>
            </a:lvl4pPr>
          </a:lstStyle>
          <a:p>
            <a:pPr lvl="0">
              <a:buClr>
                <a:srgbClr val="294046"/>
              </a:buClr>
            </a:pPr>
            <a:r>
              <a:rPr lang="en-GB" dirty="0"/>
              <a:t>Click to edit Master text styles</a:t>
            </a:r>
          </a:p>
          <a:p>
            <a:pPr lvl="1">
              <a:buClr>
                <a:srgbClr val="294046"/>
              </a:buClr>
            </a:pPr>
            <a:r>
              <a:rPr lang="en-GB" dirty="0"/>
              <a:t>Second level</a:t>
            </a:r>
          </a:p>
          <a:p>
            <a:pPr lvl="2">
              <a:buClr>
                <a:srgbClr val="294046"/>
              </a:buClr>
            </a:pPr>
            <a:r>
              <a:rPr lang="en-GB" dirty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>
                <a:solidFill>
                  <a:srgbClr val="294046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294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50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0D499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80" y="1462457"/>
            <a:ext cx="7620000" cy="4876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 marL="0" indent="0">
              <a:buClr>
                <a:srgbClr val="E84E1E"/>
              </a:buClr>
              <a:buNone/>
              <a:defRPr lang="en-GB" sz="3600" dirty="0" smtClean="0">
                <a:solidFill>
                  <a:srgbClr val="294046"/>
                </a:solidFill>
              </a:defRPr>
            </a:lvl1pPr>
            <a:lvl2pPr marL="361950" indent="0">
              <a:buNone/>
              <a:defRPr>
                <a:solidFill>
                  <a:srgbClr val="E84E1E"/>
                </a:solidFill>
              </a:defRPr>
            </a:lvl2pPr>
            <a:lvl3pPr marL="720000" indent="0">
              <a:buClr>
                <a:srgbClr val="E84E1E"/>
              </a:buClr>
              <a:buNone/>
              <a:defRPr lang="en-GB" dirty="0" smtClean="0">
                <a:solidFill>
                  <a:srgbClr val="E84E1E"/>
                </a:solidFill>
              </a:defRPr>
            </a:lvl3pPr>
            <a:lvl4pPr>
              <a:buClr>
                <a:srgbClr val="E84E1E"/>
              </a:buClr>
              <a:defRPr lang="en-GB" dirty="0" smtClean="0"/>
            </a:lvl4pPr>
          </a:lstStyle>
          <a:p>
            <a:pPr lvl="0">
              <a:buClr>
                <a:srgbClr val="E84E1E"/>
              </a:buClr>
            </a:pPr>
            <a:r>
              <a:rPr lang="en-GB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>
                <a:solidFill>
                  <a:srgbClr val="294046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294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168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925" y="2660450"/>
            <a:ext cx="4867275" cy="11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207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60775" y="2675384"/>
            <a:ext cx="7221472" cy="313486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rgbClr val="294046"/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3775" y="1476375"/>
            <a:ext cx="7221472" cy="8928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152225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[Presentation Title]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552" y="2420888"/>
            <a:ext cx="7488832" cy="1733"/>
          </a:xfrm>
          <a:prstGeom prst="line">
            <a:avLst/>
          </a:prstGeom>
          <a:ln>
            <a:solidFill>
              <a:srgbClr val="1522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239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GB" dirty="0" smtClean="0"/>
            </a:lvl1pPr>
            <a:lvl2pPr>
              <a:buClr>
                <a:srgbClr val="1A4B7F"/>
              </a:buClr>
              <a:defRPr/>
            </a:lvl2pPr>
            <a:lvl3pPr>
              <a:defRPr lang="en-GB" dirty="0" smtClean="0"/>
            </a:lvl3pPr>
            <a:lvl4pPr>
              <a:defRPr lang="en-GB" dirty="0" smtClean="0"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>
                <a:solidFill>
                  <a:srgbClr val="1A4B7F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1A4B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39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80" y="1462457"/>
            <a:ext cx="7620000" cy="4876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 marL="0" indent="0">
              <a:buClr>
                <a:srgbClr val="E84E1E"/>
              </a:buClr>
              <a:buNone/>
              <a:defRPr lang="en-GB" sz="3600" dirty="0" smtClean="0">
                <a:solidFill>
                  <a:srgbClr val="294046"/>
                </a:solidFill>
              </a:defRPr>
            </a:lvl1pPr>
            <a:lvl2pPr marL="361950" indent="0">
              <a:buNone/>
              <a:defRPr>
                <a:solidFill>
                  <a:srgbClr val="E84E1E"/>
                </a:solidFill>
              </a:defRPr>
            </a:lvl2pPr>
            <a:lvl3pPr marL="720000" indent="0">
              <a:buClr>
                <a:srgbClr val="E84E1E"/>
              </a:buClr>
              <a:buNone/>
              <a:defRPr lang="en-GB" dirty="0" smtClean="0">
                <a:solidFill>
                  <a:srgbClr val="E84E1E"/>
                </a:solidFill>
              </a:defRPr>
            </a:lvl3pPr>
            <a:lvl4pPr>
              <a:buClr>
                <a:srgbClr val="E84E1E"/>
              </a:buClr>
              <a:defRPr lang="en-GB" dirty="0" smtClean="0"/>
            </a:lvl4pPr>
          </a:lstStyle>
          <a:p>
            <a:pPr lvl="0">
              <a:buClr>
                <a:srgbClr val="E84E1E"/>
              </a:buClr>
            </a:pPr>
            <a:r>
              <a:rPr lang="en-GB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>
                <a:solidFill>
                  <a:srgbClr val="1A4B7F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1A4B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1688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925" y="2660450"/>
            <a:ext cx="4867275" cy="11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75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80" y="1462457"/>
            <a:ext cx="7620000" cy="48768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0D499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5275" y="1462088"/>
            <a:ext cx="8620125" cy="5024437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3600">
                <a:solidFill>
                  <a:srgbClr val="0D499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53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827584" y="2996952"/>
            <a:ext cx="7488832" cy="1733"/>
          </a:xfrm>
          <a:prstGeom prst="line">
            <a:avLst/>
          </a:prstGeom>
          <a:ln>
            <a:solidFill>
              <a:srgbClr val="242F5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561975" y="3067050"/>
            <a:ext cx="8029575" cy="30384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>
              <a:solidFill>
                <a:srgbClr val="0D499C"/>
              </a:solidFill>
            </a:endParaRP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aseline="0" dirty="0">
                <a:solidFill>
                  <a:srgbClr val="0D499C"/>
                </a:solidFill>
              </a:rPr>
              <a:t>Thank you for attention</a:t>
            </a:r>
            <a:endParaRPr lang="ru-RU" sz="4000" baseline="0" dirty="0">
              <a:solidFill>
                <a:srgbClr val="0D499C"/>
              </a:solidFill>
            </a:endParaRP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aseline="0" dirty="0">
                <a:solidFill>
                  <a:srgbClr val="0D499C"/>
                </a:solidFill>
              </a:rPr>
              <a:t>Спасибо за внимание</a:t>
            </a:r>
            <a:endParaRPr lang="sk-SK" sz="4000" baseline="0" dirty="0">
              <a:solidFill>
                <a:srgbClr val="0D499C"/>
              </a:solidFill>
            </a:endParaRP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aseline="0" dirty="0">
                <a:solidFill>
                  <a:srgbClr val="0D499C"/>
                </a:solidFill>
              </a:rPr>
              <a:t> </a:t>
            </a:r>
            <a:endParaRPr lang="ru-RU" sz="4000" baseline="0" dirty="0">
              <a:solidFill>
                <a:srgbClr val="0D499C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827584" y="1752600"/>
            <a:ext cx="7488832" cy="1143000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>
                <a:solidFill>
                  <a:srgbClr val="242F5F"/>
                </a:solidFill>
                <a:latin typeface="+mn-lt"/>
                <a:ea typeface="+mn-ea"/>
                <a:cs typeface="+mn-cs"/>
              </a:rPr>
              <a:t>WANO Moscow Centre</a:t>
            </a:r>
            <a:endParaRPr lang="ru-RU" sz="4400" kern="1200" dirty="0">
              <a:solidFill>
                <a:srgbClr val="242F5F"/>
              </a:solidFill>
              <a:latin typeface="+mn-lt"/>
              <a:ea typeface="+mn-ea"/>
              <a:cs typeface="+mn-cs"/>
            </a:endParaRP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1200" dirty="0">
                <a:solidFill>
                  <a:srgbClr val="242F5F"/>
                </a:solidFill>
                <a:latin typeface="+mn-lt"/>
                <a:ea typeface="+mn-ea"/>
                <a:cs typeface="+mn-cs"/>
              </a:rPr>
              <a:t>Московский центр ВАО АЭС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925" y="2660450"/>
            <a:ext cx="4867275" cy="11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60775" y="2675384"/>
            <a:ext cx="7221472" cy="3134866"/>
          </a:xfr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rgbClr val="498934"/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3775" y="1476375"/>
            <a:ext cx="7221472" cy="8928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2E592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[Presentation Title]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552" y="2420888"/>
            <a:ext cx="7488832" cy="1733"/>
          </a:xfrm>
          <a:prstGeom prst="line">
            <a:avLst/>
          </a:prstGeom>
          <a:ln>
            <a:solidFill>
              <a:srgbClr val="49893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06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/>
          <a:lstStyle>
            <a:lvl1pPr>
              <a:buClr>
                <a:srgbClr val="498934"/>
              </a:buClr>
              <a:defRPr>
                <a:solidFill>
                  <a:schemeClr val="tx1"/>
                </a:solidFill>
              </a:defRPr>
            </a:lvl1pPr>
            <a:lvl2pPr marL="720000" indent="-360000">
              <a:buClr>
                <a:srgbClr val="498934"/>
              </a:buClr>
              <a:buSzPct val="100000"/>
              <a:buFont typeface="Wingdings" pitchFamily="2" charset="2"/>
              <a:buChar char="q"/>
              <a:defRPr/>
            </a:lvl2pPr>
            <a:lvl3pPr>
              <a:buClr>
                <a:srgbClr val="498934"/>
              </a:buClr>
              <a:defRPr/>
            </a:lvl3pPr>
            <a:lvl4pPr>
              <a:buClr>
                <a:srgbClr val="498934"/>
              </a:buClr>
              <a:buSzPct val="100000"/>
              <a:defRPr baseline="0"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49893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47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80" y="1462457"/>
            <a:ext cx="7620000" cy="4876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anchor="ctr" anchorCtr="1">
            <a:normAutofit/>
          </a:bodyPr>
          <a:lstStyle>
            <a:lvl1pPr marL="0" indent="0" algn="ctr">
              <a:buClr>
                <a:srgbClr val="498934"/>
              </a:buClr>
              <a:buNone/>
              <a:defRPr sz="3600">
                <a:solidFill>
                  <a:srgbClr val="498934"/>
                </a:solidFill>
              </a:defRPr>
            </a:lvl1pPr>
            <a:lvl2pPr marL="360000" indent="0">
              <a:buClr>
                <a:srgbClr val="498934"/>
              </a:buClr>
              <a:buSzPct val="100000"/>
              <a:buFont typeface="Wingdings" pitchFamily="2" charset="2"/>
              <a:buNone/>
              <a:defRPr/>
            </a:lvl2pPr>
            <a:lvl3pPr marL="720000" indent="0">
              <a:buClr>
                <a:srgbClr val="498934"/>
              </a:buClr>
              <a:buNone/>
              <a:defRPr/>
            </a:lvl3pPr>
            <a:lvl4pPr>
              <a:buClr>
                <a:srgbClr val="498934"/>
              </a:buClr>
              <a:buSzPct val="100000"/>
              <a:defRPr baseline="0"/>
            </a:lvl4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49893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1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925" y="2660450"/>
            <a:ext cx="4867275" cy="11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38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.jpe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0D499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72" r:id="rId2"/>
    <p:sldLayoutId id="2147483728" r:id="rId3"/>
    <p:sldLayoutId id="2147483736" r:id="rId4"/>
    <p:sldLayoutId id="2147483688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D499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 typeface="Wingdings" pitchFamily="2" charset="2"/>
        <a:buChar char=""/>
        <a:defRPr lang="en-US" sz="2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 typeface="Wingdings" pitchFamily="2" charset="2"/>
        <a:buChar char=""/>
        <a:defRPr lang="en-US" sz="18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 typeface="Wingdings" pitchFamily="2" charset="2"/>
        <a:buChar char=""/>
        <a:defRPr lang="en-US" sz="18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49893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88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7" r:id="rId3"/>
    <p:sldLayoutId id="2147483725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498934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1" latinLnBrk="0" hangingPunct="1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F1921E"/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rgbClr val="F1921E"/>
              </a:buClr>
            </a:pPr>
            <a:r>
              <a:rPr lang="en-US" dirty="0"/>
              <a:t>Second level</a:t>
            </a:r>
          </a:p>
          <a:p>
            <a:pPr lvl="2">
              <a:buClr>
                <a:srgbClr val="F1921E"/>
              </a:buClr>
            </a:pPr>
            <a:r>
              <a:rPr lang="en-US" dirty="0"/>
              <a:t>Third level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rgbClr val="F1921E"/>
                </a:solidFill>
              </a:rPr>
              <a:t>Click to edit Master 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F1921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64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31" r:id="rId3"/>
    <p:sldLayoutId id="214748370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6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F1921E"/>
        </a:buClr>
        <a:buSzPct val="100000"/>
        <a:buFont typeface="Wingdings" pitchFamily="2" charset="2"/>
        <a:buChar char="q"/>
        <a:defRPr lang="en-US" sz="2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1" latinLnBrk="0" hangingPunct="1">
        <a:spcBef>
          <a:spcPts val="300"/>
        </a:spcBef>
        <a:spcAft>
          <a:spcPts val="300"/>
        </a:spcAft>
        <a:buClr>
          <a:srgbClr val="F1921E"/>
        </a:buClr>
        <a:buSzPct val="100000"/>
        <a:buFont typeface="Wingdings" pitchFamily="2" charset="2"/>
        <a:buChar char="q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F1921E"/>
        </a:buClr>
        <a:buSzPct val="100000"/>
        <a:buFont typeface="Wingdings" pitchFamily="2" charset="2"/>
        <a:buChar char="q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F1921E"/>
        </a:buClr>
        <a:buSzPct val="100000"/>
        <a:buFont typeface="Wingdings" pitchFamily="2" charset="2"/>
        <a:buChar char="q"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57203D"/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rgbClr val="57203D"/>
              </a:buClr>
            </a:pPr>
            <a:r>
              <a:rPr lang="en-US" dirty="0"/>
              <a:t>Second level</a:t>
            </a:r>
          </a:p>
          <a:p>
            <a:pPr lvl="2">
              <a:buClr>
                <a:srgbClr val="57203D"/>
              </a:buClr>
            </a:pPr>
            <a:r>
              <a:rPr lang="en-US" dirty="0"/>
              <a:t>Third level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7203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57203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82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32" r:id="rId3"/>
    <p:sldLayoutId id="2147483708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6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57203D"/>
        </a:buClr>
        <a:buSzPct val="100000"/>
        <a:buFont typeface="Wingdings" pitchFamily="2" charset="2"/>
        <a:buChar char="q"/>
        <a:defRPr lang="en-US" sz="2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1" latinLnBrk="0" hangingPunct="1">
        <a:spcBef>
          <a:spcPts val="300"/>
        </a:spcBef>
        <a:spcAft>
          <a:spcPts val="300"/>
        </a:spcAft>
        <a:buClr>
          <a:srgbClr val="57203D"/>
        </a:buClr>
        <a:buSzPct val="100000"/>
        <a:buFont typeface="Wingdings" pitchFamily="2" charset="2"/>
        <a:buChar char="q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57203D"/>
        </a:buClr>
        <a:buSzPct val="100000"/>
        <a:buFont typeface="Wingdings" pitchFamily="2" charset="2"/>
        <a:buChar char="q"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57203D"/>
        </a:buClr>
        <a:buSzPct val="100000"/>
        <a:buFont typeface="Wingdings" pitchFamily="2" charset="2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294046"/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rgbClr val="294046"/>
              </a:buClr>
            </a:pPr>
            <a:r>
              <a:rPr lang="en-US" dirty="0"/>
              <a:t>Second level</a:t>
            </a:r>
          </a:p>
          <a:p>
            <a:pPr lvl="2">
              <a:buClr>
                <a:srgbClr val="294046"/>
              </a:buClr>
            </a:pPr>
            <a:r>
              <a:rPr lang="en-US" dirty="0"/>
              <a:t>Third level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294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294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74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33" r:id="rId3"/>
    <p:sldLayoutId id="214748371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6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294046"/>
        </a:buClr>
        <a:buSzPct val="100000"/>
        <a:buFont typeface="Wingdings" pitchFamily="2" charset="2"/>
        <a:buChar char="q"/>
        <a:defRPr lang="en-US" sz="2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1" latinLnBrk="0" hangingPunct="1">
        <a:spcBef>
          <a:spcPts val="300"/>
        </a:spcBef>
        <a:spcAft>
          <a:spcPts val="300"/>
        </a:spcAft>
        <a:buClr>
          <a:srgbClr val="294046"/>
        </a:buClr>
        <a:buSzPct val="100000"/>
        <a:buFont typeface="Wingdings" pitchFamily="2" charset="2"/>
        <a:buChar char="q"/>
        <a:defRPr lang="en-US" sz="18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294046"/>
        </a:buClr>
        <a:buSzPct val="100000"/>
        <a:buFont typeface="Wingdings" pitchFamily="2" charset="2"/>
        <a:buChar char="q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294046"/>
        </a:buClr>
        <a:buSzPct val="100000"/>
        <a:buFont typeface="Wingdings" pitchFamily="2" charset="2"/>
        <a:buChar char="q"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26" y="1412776"/>
            <a:ext cx="860645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1A4B7F"/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rgbClr val="1A4B7F"/>
              </a:buClr>
            </a:pPr>
            <a:r>
              <a:rPr lang="en-US" dirty="0"/>
              <a:t>Second level</a:t>
            </a:r>
          </a:p>
          <a:p>
            <a:pPr lvl="2">
              <a:buClr>
                <a:srgbClr val="1A4B7F"/>
              </a:buClr>
            </a:pPr>
            <a:r>
              <a:rPr lang="en-US" dirty="0"/>
              <a:t>Third level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4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286027" y="209551"/>
            <a:ext cx="7310310" cy="9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A4B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1196752"/>
            <a:ext cx="7488832" cy="1733"/>
          </a:xfrm>
          <a:prstGeom prst="line">
            <a:avLst/>
          </a:prstGeom>
          <a:ln>
            <a:solidFill>
              <a:srgbClr val="1A4B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769" y="439938"/>
            <a:ext cx="1282032" cy="85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69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34" r:id="rId3"/>
    <p:sldLayoutId id="2147483718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6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1A4B7F"/>
        </a:buClr>
        <a:buSzPct val="100000"/>
        <a:buFont typeface="Wingdings" pitchFamily="2" charset="2"/>
        <a:buChar char="q"/>
        <a:defRPr lang="en-US" sz="2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1A4B7F"/>
        </a:buClr>
        <a:buSzPct val="100000"/>
        <a:buFont typeface="Wingdings" pitchFamily="2" charset="2"/>
        <a:buChar char="q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1" latinLnBrk="0" hangingPunct="1">
        <a:spcBef>
          <a:spcPts val="300"/>
        </a:spcBef>
        <a:spcAft>
          <a:spcPts val="300"/>
        </a:spcAft>
        <a:buClr>
          <a:srgbClr val="1A4B7F"/>
        </a:buClr>
        <a:buSzPct val="100000"/>
        <a:buFont typeface="Wingdings" pitchFamily="2" charset="2"/>
        <a:buChar char="q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360000" algn="l" defTabSz="457200" rtl="0" eaLnBrk="1" latinLnBrk="0" hangingPunct="1">
        <a:spcBef>
          <a:spcPts val="300"/>
        </a:spcBef>
        <a:spcAft>
          <a:spcPts val="300"/>
        </a:spcAft>
        <a:buClr>
          <a:srgbClr val="1A4B7F"/>
        </a:buClr>
        <a:buSzPct val="100000"/>
        <a:buFont typeface="Wingdings" pitchFamily="2" charset="2"/>
        <a:buChar char="q"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94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Убедитесь, что </a:t>
            </a:r>
            <a:r>
              <a:rPr lang="ru-RU" sz="3600" b="1" dirty="0" smtClean="0">
                <a:solidFill>
                  <a:srgbClr val="FF0000"/>
                </a:solidFill>
              </a:rPr>
              <a:t>проверяющий </a:t>
            </a:r>
            <a:r>
              <a:rPr lang="ru-RU" sz="3600" b="1" dirty="0">
                <a:solidFill>
                  <a:srgbClr val="FF0000"/>
                </a:solidFill>
              </a:rPr>
              <a:t>использует восходящий метод для разработки </a:t>
            </a:r>
            <a:r>
              <a:rPr lang="ru-RU" sz="3600" b="1" dirty="0" smtClean="0">
                <a:solidFill>
                  <a:srgbClr val="FF0000"/>
                </a:solidFill>
              </a:rPr>
              <a:t>ОДУ.</a:t>
            </a:r>
            <a:endParaRPr lang="en-GB" dirty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Определите наиболее значимые факты в вашей области.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Сгруппируйте </a:t>
            </a:r>
            <a:r>
              <a:rPr lang="ru-RU" dirty="0"/>
              <a:t>факты, выявленные командой, в соответствии с наиболее важными фактами/проблемами.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Выделите </a:t>
            </a:r>
            <a:r>
              <a:rPr lang="ru-RU" dirty="0"/>
              <a:t>сущность из выявленных групп фактов.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Формализуйте </a:t>
            </a:r>
            <a:r>
              <a:rPr lang="ru-RU" dirty="0"/>
              <a:t>постановку </a:t>
            </a:r>
            <a:r>
              <a:rPr lang="ru-RU" dirty="0" smtClean="0"/>
              <a:t>проблемы.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Логически </a:t>
            </a:r>
            <a:r>
              <a:rPr lang="ru-RU" dirty="0"/>
              <a:t>организуйте подтверждающие факты.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Определите </a:t>
            </a:r>
            <a:r>
              <a:rPr lang="ru-RU" dirty="0"/>
              <a:t>причины и </a:t>
            </a:r>
            <a:r>
              <a:rPr lang="ru-RU" dirty="0" smtClean="0"/>
              <a:t>сопутствующие факторы вместе с проверяющим экспертом.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Вместе </a:t>
            </a:r>
            <a:r>
              <a:rPr lang="ru-RU" dirty="0"/>
              <a:t>с </a:t>
            </a:r>
            <a:r>
              <a:rPr lang="ru-RU" dirty="0" smtClean="0"/>
              <a:t>проверяющим </a:t>
            </a:r>
            <a:r>
              <a:rPr lang="ru-RU" dirty="0"/>
              <a:t>разработайте текущую перспективу</a:t>
            </a:r>
            <a:r>
              <a:rPr lang="ru-RU" dirty="0" smtClean="0"/>
              <a:t>.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ОДУ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52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3038" indent="0">
              <a:buNone/>
            </a:pPr>
            <a:r>
              <a:rPr lang="ru-RU" sz="3400" dirty="0" smtClean="0"/>
              <a:t>Самые значимые факты это факты относящиеся к </a:t>
            </a:r>
            <a:r>
              <a:rPr lang="ru-RU" sz="3400" b="1" dirty="0" smtClean="0">
                <a:solidFill>
                  <a:srgbClr val="FF0000"/>
                </a:solidFill>
              </a:rPr>
              <a:t>реальным событиям, поведению руководителей, ядерной безопасности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>
                <a:solidFill>
                  <a:srgbClr val="FF0000"/>
                </a:solidFill>
              </a:rPr>
              <a:t>и</a:t>
            </a:r>
            <a:r>
              <a:rPr lang="ru-RU" sz="3400" b="1" dirty="0" smtClean="0">
                <a:solidFill>
                  <a:srgbClr val="FF0000"/>
                </a:solidFill>
              </a:rPr>
              <a:t> надежности работы станции</a:t>
            </a:r>
            <a:r>
              <a:rPr lang="ru-RU" sz="3400" dirty="0" smtClean="0"/>
              <a:t>.</a:t>
            </a:r>
          </a:p>
          <a:p>
            <a:pPr marL="173038" indent="0">
              <a:buNone/>
            </a:pPr>
            <a:r>
              <a:rPr lang="ru-RU" sz="2800" dirty="0" smtClean="0"/>
              <a:t> </a:t>
            </a:r>
            <a:endParaRPr lang="en-GB" sz="3300" b="1" dirty="0" smtClean="0"/>
          </a:p>
          <a:p>
            <a:pPr marL="1009650" indent="-457200">
              <a:buFont typeface="+mj-lt"/>
              <a:buAutoNum type="arabicPeriod"/>
            </a:pPr>
            <a:r>
              <a:rPr lang="ru-RU" sz="3100" dirty="0"/>
              <a:t>Факты относящиеся к </a:t>
            </a:r>
            <a:r>
              <a:rPr lang="ru-RU" sz="3100" b="1" dirty="0" smtClean="0"/>
              <a:t>ядерной безопасности</a:t>
            </a:r>
            <a:r>
              <a:rPr lang="ru-RU" sz="3100" dirty="0" smtClean="0"/>
              <a:t>  это </a:t>
            </a:r>
            <a:r>
              <a:rPr lang="ru-RU" sz="3100" dirty="0"/>
              <a:t>например факты о защите активной зоны реактора, системах безопасности, функции систем защитной оболочки, системы, контролирующие выбросы жидких или газообразных радиоактивных веществ, и вопросы деятельности человека, которые могут отрицательно повлиять на ядерную безопасность.</a:t>
            </a:r>
          </a:p>
          <a:p>
            <a:pPr marL="1009650" indent="-457200">
              <a:buFont typeface="+mj-lt"/>
              <a:buAutoNum type="arabicPeriod"/>
            </a:pPr>
            <a:r>
              <a:rPr lang="ru-RU" sz="3100" dirty="0"/>
              <a:t>Факты относящиеся к </a:t>
            </a:r>
            <a:r>
              <a:rPr lang="ru-RU" sz="3100" b="1" dirty="0" smtClean="0"/>
              <a:t>надежности </a:t>
            </a:r>
            <a:r>
              <a:rPr lang="ru-RU" sz="3100" b="1" dirty="0"/>
              <a:t>станции </a:t>
            </a:r>
            <a:r>
              <a:rPr lang="ru-RU" sz="3100" dirty="0" smtClean="0"/>
              <a:t>это </a:t>
            </a:r>
            <a:r>
              <a:rPr lang="ru-RU" sz="3100" dirty="0"/>
              <a:t>например, проблемы, которые способствуют переходным процессам и инициаторам аварий, ставят под угрозу ядерную безопасность и негативно влияют на способность оператора управлять станцией</a:t>
            </a:r>
            <a:r>
              <a:rPr lang="ru-RU" sz="3100" dirty="0" smtClean="0"/>
              <a:t>.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определить наиболее значимые факты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408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6699"/>
              </a:solidFill>
            </a:endParaRPr>
          </a:p>
          <a:p>
            <a:pPr>
              <a:buNone/>
            </a:pPr>
            <a:endParaRPr lang="en-US" dirty="0"/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7421" y="209551"/>
            <a:ext cx="7418916" cy="959768"/>
          </a:xfrm>
        </p:spPr>
        <p:txBody>
          <a:bodyPr/>
          <a:lstStyle/>
          <a:p>
            <a:r>
              <a:rPr lang="ru-RU" dirty="0" smtClean="0"/>
              <a:t>Что является ОДУ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21" y="1466137"/>
            <a:ext cx="8545118" cy="51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Основываясь на значимых фактах, </a:t>
            </a:r>
            <a:r>
              <a:rPr lang="ru-RU" u="sng" dirty="0"/>
              <a:t>количество несущественных фактов не имеет значения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Факты </a:t>
            </a:r>
            <a:r>
              <a:rPr lang="ru-RU" dirty="0"/>
              <a:t>относятся к одной </a:t>
            </a:r>
            <a:r>
              <a:rPr lang="ru-RU" dirty="0" smtClean="0"/>
              <a:t>производственной задаче (см</a:t>
            </a:r>
            <a:r>
              <a:rPr lang="ru-RU" dirty="0"/>
              <a:t>. документ </a:t>
            </a:r>
            <a:r>
              <a:rPr lang="ru-RU" dirty="0" smtClean="0"/>
              <a:t>ПЗКВ). </a:t>
            </a:r>
            <a:r>
              <a:rPr lang="ru-RU" u="sng" dirty="0" smtClean="0"/>
              <a:t>В одной ОДУ </a:t>
            </a:r>
            <a:r>
              <a:rPr lang="ru-RU" u="sng" dirty="0"/>
              <a:t>не может быть объединено несколько </a:t>
            </a:r>
            <a:r>
              <a:rPr lang="ru-RU" u="sng" dirty="0" smtClean="0"/>
              <a:t>производственных задач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Все </a:t>
            </a:r>
            <a:r>
              <a:rPr lang="ru-RU" dirty="0"/>
              <a:t>факты указывают на один недостаток </a:t>
            </a:r>
            <a:r>
              <a:rPr lang="ru-RU" dirty="0" smtClean="0"/>
              <a:t>производственной деятельности. </a:t>
            </a:r>
            <a:r>
              <a:rPr lang="ru-RU" u="sng" dirty="0"/>
              <a:t>В </a:t>
            </a:r>
            <a:r>
              <a:rPr lang="ru-RU" u="sng" dirty="0" smtClean="0"/>
              <a:t>одной ОДУ </a:t>
            </a:r>
            <a:r>
              <a:rPr lang="ru-RU" u="sng" dirty="0"/>
              <a:t>не </a:t>
            </a:r>
            <a:r>
              <a:rPr lang="ru-RU" u="sng" dirty="0" smtClean="0"/>
              <a:t>объединяем множество </a:t>
            </a:r>
            <a:r>
              <a:rPr lang="ru-RU" u="sng" dirty="0"/>
              <a:t>мелких </a:t>
            </a:r>
            <a:r>
              <a:rPr lang="ru-RU" u="sng" dirty="0" smtClean="0"/>
              <a:t>недостатков производственной деятельности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6699"/>
              </a:solidFill>
            </a:endParaRPr>
          </a:p>
          <a:p>
            <a:pPr>
              <a:buNone/>
            </a:pPr>
            <a:endParaRPr lang="en-US" dirty="0"/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6478" y="209551"/>
            <a:ext cx="7656394" cy="959768"/>
          </a:xfrm>
        </p:spPr>
        <p:txBody>
          <a:bodyPr/>
          <a:lstStyle/>
          <a:p>
            <a:r>
              <a:rPr lang="ru-RU" dirty="0" smtClean="0"/>
              <a:t>Чем отличается хорошая ОДУ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23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Потому что: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Очень </a:t>
            </a:r>
            <a:r>
              <a:rPr lang="ru-RU" dirty="0"/>
              <a:t>проблематично разработать эффективный план корректирующих действий, чтобы устранить множество мелких недостатков на пути к совершенству.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Очень </a:t>
            </a:r>
            <a:r>
              <a:rPr lang="ru-RU" dirty="0"/>
              <a:t>проблематично проверить, были ли устранены или все </a:t>
            </a:r>
            <a:r>
              <a:rPr lang="ru-RU" dirty="0" smtClean="0"/>
              <a:t>ещё </a:t>
            </a:r>
            <a:r>
              <a:rPr lang="ru-RU" dirty="0"/>
              <a:t>существуют небольшие пробелы в совершенстве во время FU PRW.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6478" y="209551"/>
            <a:ext cx="8756002" cy="959768"/>
          </a:xfrm>
        </p:spPr>
        <p:txBody>
          <a:bodyPr/>
          <a:lstStyle/>
          <a:p>
            <a:r>
              <a:rPr lang="ru-RU" dirty="0"/>
              <a:t>Почему бы не объединить </a:t>
            </a:r>
            <a:r>
              <a:rPr lang="ru-RU" dirty="0" smtClean="0"/>
              <a:t>мелкие недостатки </a:t>
            </a:r>
            <a:r>
              <a:rPr lang="ru-RU" dirty="0"/>
              <a:t>в </a:t>
            </a:r>
            <a:r>
              <a:rPr lang="ru-RU" dirty="0" smtClean="0"/>
              <a:t>одну ОДУ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9" t="17667" r="65961" b="51550"/>
          <a:stretch/>
        </p:blipFill>
        <p:spPr bwMode="auto">
          <a:xfrm>
            <a:off x="6317620" y="5199308"/>
            <a:ext cx="2074460" cy="156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56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Недостатки существуют в инженерной области, </a:t>
            </a:r>
            <a:r>
              <a:rPr lang="ru-RU" dirty="0" smtClean="0"/>
              <a:t>такие как </a:t>
            </a:r>
            <a:r>
              <a:rPr lang="ru-RU" dirty="0" smtClean="0">
                <a:solidFill>
                  <a:srgbClr val="00B050"/>
                </a:solidFill>
              </a:rPr>
              <a:t>использование критического подхода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и </a:t>
            </a:r>
            <a:r>
              <a:rPr lang="ru-RU" dirty="0">
                <a:solidFill>
                  <a:srgbClr val="00B050"/>
                </a:solidFill>
              </a:rPr>
              <a:t>в </a:t>
            </a:r>
            <a:r>
              <a:rPr lang="ru-RU" dirty="0" smtClean="0">
                <a:solidFill>
                  <a:srgbClr val="00B050"/>
                </a:solidFill>
              </a:rPr>
              <a:t>процессе </a:t>
            </a:r>
            <a:r>
              <a:rPr lang="ru-RU" dirty="0">
                <a:solidFill>
                  <a:srgbClr val="00B050"/>
                </a:solidFill>
              </a:rPr>
              <a:t>принятия решений</a:t>
            </a:r>
            <a:r>
              <a:rPr lang="ru-RU" dirty="0"/>
              <a:t>. Инженеры не проводят последовательный </a:t>
            </a:r>
            <a:r>
              <a:rPr lang="ru-RU" dirty="0">
                <a:solidFill>
                  <a:srgbClr val="00B0F0"/>
                </a:solidFill>
              </a:rPr>
              <a:t>анализ аномалий систем и компонентов</a:t>
            </a:r>
            <a:r>
              <a:rPr lang="ru-RU" dirty="0"/>
              <a:t>. Кроме того, есть проблемы </a:t>
            </a:r>
            <a:r>
              <a:rPr lang="ru-RU" dirty="0">
                <a:solidFill>
                  <a:srgbClr val="FFC000"/>
                </a:solidFill>
              </a:rPr>
              <a:t>во взаимодействии с другими подразделениями завода</a:t>
            </a:r>
            <a:r>
              <a:rPr lang="ru-RU" dirty="0"/>
              <a:t>. Это отрицательно сказалось на </a:t>
            </a:r>
            <a:r>
              <a:rPr lang="ru-RU" dirty="0" smtClean="0"/>
              <a:t>надежности </a:t>
            </a:r>
            <a:r>
              <a:rPr lang="ru-RU" dirty="0"/>
              <a:t>важного оборудования. Этому способствует </a:t>
            </a:r>
            <a:r>
              <a:rPr lang="ru-RU" dirty="0">
                <a:solidFill>
                  <a:srgbClr val="FF0000"/>
                </a:solidFill>
              </a:rPr>
              <a:t>отсутствие адекватной идентификации рисков и деградации оборудования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 smtClean="0"/>
              <a:t>Что тут не правильно</a:t>
            </a:r>
            <a:r>
              <a:rPr lang="en-GB" dirty="0" smtClean="0"/>
              <a:t>?</a:t>
            </a:r>
            <a:endParaRPr lang="en-GB" dirty="0"/>
          </a:p>
          <a:p>
            <a:pPr marL="0" indent="0">
              <a:buNone/>
            </a:pPr>
            <a:r>
              <a:rPr lang="ru-RU" dirty="0" smtClean="0"/>
              <a:t>ОДУ </a:t>
            </a:r>
            <a:r>
              <a:rPr lang="ru-RU" dirty="0"/>
              <a:t>содержит четыре отдельных аспекта недостатков </a:t>
            </a:r>
            <a:r>
              <a:rPr lang="ru-RU" dirty="0" smtClean="0"/>
              <a:t>инженерной деятельности. </a:t>
            </a:r>
            <a:r>
              <a:rPr lang="ru-RU" dirty="0"/>
              <a:t>Другими словами, требуется совершенствовать практически </a:t>
            </a:r>
            <a:r>
              <a:rPr lang="ru-RU" dirty="0" smtClean="0"/>
              <a:t>всю инженерную поддержку. 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6477" y="209551"/>
            <a:ext cx="7948743" cy="959768"/>
          </a:xfrm>
        </p:spPr>
        <p:txBody>
          <a:bodyPr/>
          <a:lstStyle/>
          <a:p>
            <a:r>
              <a:rPr lang="ru-RU" dirty="0" smtClean="0"/>
              <a:t>Пример такой проблемной ОДУ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637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91070" y="1476375"/>
            <a:ext cx="8598088" cy="892800"/>
          </a:xfrm>
        </p:spPr>
        <p:txBody>
          <a:bodyPr/>
          <a:lstStyle/>
          <a:p>
            <a:r>
              <a:rPr lang="ru-RU" dirty="0" smtClean="0"/>
              <a:t>Как заставить проверяющего улучшить ОДУ?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80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Это случается очень часто. Есть много причин, по которым </a:t>
            </a:r>
            <a:r>
              <a:rPr lang="ru-RU" dirty="0" smtClean="0"/>
              <a:t>проверяющие не </a:t>
            </a:r>
            <a:r>
              <a:rPr lang="ru-RU" dirty="0"/>
              <a:t>видят проблемы на вашем предприятии так же, как вы. </a:t>
            </a:r>
            <a:r>
              <a:rPr lang="ru-RU" dirty="0" smtClean="0"/>
              <a:t>Вы должны начать </a:t>
            </a:r>
            <a:r>
              <a:rPr lang="ru-RU" b="1" dirty="0" smtClean="0"/>
              <a:t>обсуждать</a:t>
            </a:r>
            <a:r>
              <a:rPr lang="ru-RU" dirty="0" smtClean="0"/>
              <a:t> проблему с проверяющим: </a:t>
            </a:r>
            <a:endParaRPr lang="en-US" dirty="0" smtClean="0"/>
          </a:p>
          <a:p>
            <a:r>
              <a:rPr lang="ru-RU" dirty="0" smtClean="0"/>
              <a:t>Объясните</a:t>
            </a:r>
            <a:r>
              <a:rPr lang="ru-RU" dirty="0"/>
              <a:t>, почему вы не согласны с </a:t>
            </a:r>
            <a:r>
              <a:rPr lang="ru-RU" dirty="0" smtClean="0"/>
              <a:t>ОДУ. </a:t>
            </a:r>
          </a:p>
          <a:p>
            <a:r>
              <a:rPr lang="ru-RU" dirty="0" smtClean="0"/>
              <a:t>Предоставьте </a:t>
            </a:r>
            <a:r>
              <a:rPr lang="ru-RU" dirty="0"/>
              <a:t>доказательства того, почему </a:t>
            </a:r>
            <a:r>
              <a:rPr lang="ru-RU" dirty="0" smtClean="0"/>
              <a:t>ОДУ неправильно написано. </a:t>
            </a:r>
          </a:p>
          <a:p>
            <a:r>
              <a:rPr lang="ru-RU" dirty="0" smtClean="0"/>
              <a:t>Помогите </a:t>
            </a:r>
            <a:r>
              <a:rPr lang="ru-RU" dirty="0" smtClean="0"/>
              <a:t>проверяющему </a:t>
            </a:r>
            <a:r>
              <a:rPr lang="ru-RU" dirty="0"/>
              <a:t>исправить </a:t>
            </a:r>
            <a:r>
              <a:rPr lang="ru-RU" dirty="0" smtClean="0"/>
              <a:t>ОДУ </a:t>
            </a:r>
            <a:r>
              <a:rPr lang="ru-RU" dirty="0"/>
              <a:t>самостоятельно</a:t>
            </a:r>
            <a:r>
              <a:rPr lang="ru-RU" dirty="0"/>
              <a:t>. Не рекомендуется контрпартам пытаться вносить собственные исправления в ОДУ. </a:t>
            </a:r>
            <a:endParaRPr lang="ru-RU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09551"/>
            <a:ext cx="8892480" cy="959768"/>
          </a:xfrm>
        </p:spPr>
        <p:txBody>
          <a:bodyPr/>
          <a:lstStyle/>
          <a:p>
            <a:r>
              <a:rPr lang="ru-RU" dirty="0"/>
              <a:t>Что делать с </a:t>
            </a:r>
            <a:r>
              <a:rPr lang="ru-RU" dirty="0" smtClean="0"/>
              <a:t>неприемлемыми ОДУ?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542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Ситуация если проверяющий отказался </a:t>
            </a:r>
            <a:r>
              <a:rPr lang="ru-RU" sz="2800" dirty="0"/>
              <a:t>изменить </a:t>
            </a:r>
            <a:r>
              <a:rPr lang="ru-RU" sz="2800" dirty="0" smtClean="0"/>
              <a:t>ОДУ хоть вы </a:t>
            </a:r>
            <a:r>
              <a:rPr lang="ru-RU" sz="2800" dirty="0"/>
              <a:t>объяснили свою позицию и предоставили доказательства того, почему она </a:t>
            </a:r>
            <a:r>
              <a:rPr lang="ru-RU" sz="2800" dirty="0" smtClean="0"/>
              <a:t>неверна. </a:t>
            </a:r>
            <a:r>
              <a:rPr lang="ru-RU" sz="2800" dirty="0"/>
              <a:t>Вы </a:t>
            </a:r>
            <a:r>
              <a:rPr lang="ru-RU" sz="2800" dirty="0" smtClean="0"/>
              <a:t>сами не </a:t>
            </a:r>
            <a:r>
              <a:rPr lang="ru-RU" sz="2800" dirty="0"/>
              <a:t>можете найти приемлемое решение</a:t>
            </a:r>
            <a:r>
              <a:rPr lang="en-GB" sz="2800" dirty="0" smtClean="0"/>
              <a:t>. </a:t>
            </a:r>
            <a:r>
              <a:rPr lang="ru-RU" sz="2800" b="1" dirty="0" smtClean="0"/>
              <a:t>Обратитесь к руководству</a:t>
            </a:r>
            <a:r>
              <a:rPr lang="en-GB" sz="2800" dirty="0" smtClean="0"/>
              <a:t>:</a:t>
            </a:r>
            <a:endParaRPr lang="en-GB" sz="2800" dirty="0"/>
          </a:p>
          <a:p>
            <a:r>
              <a:rPr lang="ru-RU" u="sng" dirty="0"/>
              <a:t>Как можно скорее </a:t>
            </a:r>
            <a:r>
              <a:rPr lang="ru-RU" dirty="0"/>
              <a:t>сообщите об этом директору </a:t>
            </a:r>
            <a:r>
              <a:rPr lang="ru-RU" dirty="0" smtClean="0"/>
              <a:t>и </a:t>
            </a:r>
            <a:r>
              <a:rPr lang="ru-RU" dirty="0"/>
              <a:t>предоставьте ему/ей всю необходимую информацию. </a:t>
            </a:r>
            <a:endParaRPr lang="ru-RU" dirty="0" smtClean="0"/>
          </a:p>
          <a:p>
            <a:r>
              <a:rPr lang="ru-RU" dirty="0" smtClean="0"/>
              <a:t>Директор и </a:t>
            </a:r>
            <a:r>
              <a:rPr lang="ru-RU" dirty="0"/>
              <a:t>руководитель группы </a:t>
            </a:r>
            <a:r>
              <a:rPr lang="ru-RU" dirty="0" smtClean="0"/>
              <a:t>ПП </a:t>
            </a:r>
            <a:r>
              <a:rPr lang="ru-RU" dirty="0"/>
              <a:t>обсудят этот вопрос на регулярных ежедневных встречах. </a:t>
            </a:r>
            <a:endParaRPr lang="ru-RU" dirty="0" smtClean="0"/>
          </a:p>
          <a:p>
            <a:r>
              <a:rPr lang="ru-RU" dirty="0" smtClean="0"/>
              <a:t>Руководитель </a:t>
            </a:r>
            <a:r>
              <a:rPr lang="ru-RU" dirty="0"/>
              <a:t>группы </a:t>
            </a:r>
            <a:r>
              <a:rPr lang="ru-RU" dirty="0" smtClean="0"/>
              <a:t>ПП примет </a:t>
            </a:r>
            <a:r>
              <a:rPr lang="ru-RU" dirty="0"/>
              <a:t>решение обо всех необходимых корректировках</a:t>
            </a:r>
            <a:r>
              <a:rPr lang="ru-RU" dirty="0" smtClean="0"/>
              <a:t>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9181" y="209551"/>
            <a:ext cx="8625385" cy="959768"/>
          </a:xfrm>
        </p:spPr>
        <p:txBody>
          <a:bodyPr/>
          <a:lstStyle/>
          <a:p>
            <a:r>
              <a:rPr lang="ru-RU" dirty="0" smtClean="0"/>
              <a:t>Что делать если вы остались недовольны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600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/>
              <a:t>Если вы все еще не удовлетворены </a:t>
            </a:r>
            <a:r>
              <a:rPr lang="ru-RU" sz="2600" dirty="0" smtClean="0"/>
              <a:t>ОДУ, </a:t>
            </a:r>
            <a:r>
              <a:rPr lang="ru-RU" sz="2600" dirty="0"/>
              <a:t>попросите директора вашего предприятия оспорить </a:t>
            </a:r>
            <a:r>
              <a:rPr lang="ru-RU" sz="2600" dirty="0" smtClean="0"/>
              <a:t>её </a:t>
            </a:r>
            <a:r>
              <a:rPr lang="ru-RU" sz="2600" dirty="0"/>
              <a:t>во время заключительного обсуждения на третьей неделе в </a:t>
            </a:r>
            <a:r>
              <a:rPr lang="ru-RU" sz="2600" dirty="0" smtClean="0"/>
              <a:t>четверг после обеда. </a:t>
            </a:r>
            <a:r>
              <a:rPr lang="ru-RU" sz="2600" dirty="0"/>
              <a:t>Постарайтесь также </a:t>
            </a:r>
            <a:r>
              <a:rPr lang="ru-RU" sz="2600" b="1" dirty="0" smtClean="0"/>
              <a:t>убедить</a:t>
            </a:r>
            <a:r>
              <a:rPr lang="ru-RU" sz="2600" dirty="0" smtClean="0"/>
              <a:t> ответственного </a:t>
            </a:r>
            <a:r>
              <a:rPr lang="ru-RU" sz="2600" dirty="0"/>
              <a:t>представителя ВАО </a:t>
            </a:r>
            <a:r>
              <a:rPr lang="ru-RU" sz="2600" dirty="0" smtClean="0"/>
              <a:t>АЭС и отраслевого советника </a:t>
            </a:r>
            <a:r>
              <a:rPr lang="ru-RU" sz="2600" dirty="0"/>
              <a:t>присутствующего на встрече</a:t>
            </a:r>
            <a:r>
              <a:rPr lang="ru-RU" sz="2600" dirty="0" smtClean="0"/>
              <a:t>.</a:t>
            </a:r>
          </a:p>
          <a:p>
            <a:endParaRPr lang="en-GB" sz="2800" dirty="0"/>
          </a:p>
          <a:p>
            <a:r>
              <a:rPr lang="ru-RU" dirty="0"/>
              <a:t>Объясните, почему вы не согласны с </a:t>
            </a:r>
            <a:r>
              <a:rPr lang="ru-RU" dirty="0" smtClean="0"/>
              <a:t>ОДУ. </a:t>
            </a:r>
          </a:p>
          <a:p>
            <a:r>
              <a:rPr lang="ru-RU" dirty="0" smtClean="0"/>
              <a:t>Предоставьте </a:t>
            </a:r>
            <a:r>
              <a:rPr lang="ru-RU" dirty="0"/>
              <a:t>доказательства того, почему </a:t>
            </a:r>
            <a:r>
              <a:rPr lang="ru-RU" dirty="0" smtClean="0"/>
              <a:t>ОДУ неверна.</a:t>
            </a:r>
          </a:p>
          <a:p>
            <a:endParaRPr lang="sk-SK" sz="2800" dirty="0"/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После </a:t>
            </a:r>
            <a:r>
              <a:rPr lang="ru-RU" sz="2800" dirty="0" smtClean="0">
                <a:solidFill>
                  <a:srgbClr val="FF0000"/>
                </a:solidFill>
              </a:rPr>
              <a:t>встречи </a:t>
            </a:r>
            <a:r>
              <a:rPr lang="ru-RU" sz="2800" dirty="0">
                <a:solidFill>
                  <a:srgbClr val="FF0000"/>
                </a:solidFill>
              </a:rPr>
              <a:t>в четверг </a:t>
            </a:r>
            <a:r>
              <a:rPr lang="ru-RU" sz="2800" dirty="0" smtClean="0">
                <a:solidFill>
                  <a:srgbClr val="FF0000"/>
                </a:solidFill>
              </a:rPr>
              <a:t>после обеда </a:t>
            </a:r>
            <a:r>
              <a:rPr lang="ru-RU" sz="2800" b="1" dirty="0" smtClean="0">
                <a:solidFill>
                  <a:srgbClr val="FF0000"/>
                </a:solidFill>
              </a:rPr>
              <a:t>примите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все согласованные </a:t>
            </a:r>
            <a:r>
              <a:rPr lang="ru-RU" sz="2800" dirty="0" smtClean="0">
                <a:solidFill>
                  <a:srgbClr val="FF0000"/>
                </a:solidFill>
              </a:rPr>
              <a:t>ОДУ </a:t>
            </a:r>
            <a:r>
              <a:rPr lang="ru-RU" sz="2800" dirty="0">
                <a:solidFill>
                  <a:srgbClr val="FF0000"/>
                </a:solidFill>
              </a:rPr>
              <a:t>и сосредоточьте свои усилия на их решении. Не тратьте свои усилия, чтобы бросить им вызов снова!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9182" y="209551"/>
            <a:ext cx="7806519" cy="959768"/>
          </a:xfrm>
        </p:spPr>
        <p:txBody>
          <a:bodyPr/>
          <a:lstStyle/>
          <a:p>
            <a:r>
              <a:rPr lang="ru-RU" dirty="0" smtClean="0"/>
              <a:t>Последная инстанция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6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164" y="764275"/>
            <a:ext cx="7998691" cy="1604900"/>
          </a:xfrm>
        </p:spPr>
        <p:txBody>
          <a:bodyPr/>
          <a:lstStyle/>
          <a:p>
            <a:endParaRPr lang="en-US" sz="3200" dirty="0"/>
          </a:p>
          <a:p>
            <a:r>
              <a:rPr lang="ru-RU" sz="3200" dirty="0" smtClean="0"/>
              <a:t>МЦ ВАО АЭС</a:t>
            </a:r>
            <a:endParaRPr lang="en-GB" sz="3200" dirty="0"/>
          </a:p>
          <a:p>
            <a:r>
              <a:rPr lang="ru-RU" sz="3200" dirty="0" smtClean="0"/>
              <a:t>Обучение для контрпартов </a:t>
            </a:r>
            <a:r>
              <a:rPr lang="en-GB" sz="3200" dirty="0" smtClean="0"/>
              <a:t>– </a:t>
            </a:r>
            <a:r>
              <a:rPr lang="ru-RU" sz="3200" dirty="0" smtClean="0"/>
              <a:t>валидация ОДУ</a:t>
            </a:r>
            <a:endParaRPr lang="en-GB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60775" y="2675384"/>
            <a:ext cx="7221472" cy="3134866"/>
          </a:xfrm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Роман Бойковски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ПП на Армянской АЭС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2022</a:t>
            </a:r>
            <a:b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k-SK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k-SK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GB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/>
              <a:t>ВАО </a:t>
            </a:r>
            <a:r>
              <a:rPr lang="ru-RU" sz="1600" dirty="0" smtClean="0"/>
              <a:t>АЭС ограниченное распространение</a:t>
            </a:r>
            <a:r>
              <a:rPr lang="sk-SK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k-SK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n-GB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						</a:t>
            </a:r>
            <a:endParaRPr lang="en-GB" sz="1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638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Ваши запросы на изменение AFI не будут приняты, если они основаны на следующих аргументах: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Проблема </a:t>
            </a:r>
            <a:r>
              <a:rPr lang="ru-RU" dirty="0"/>
              <a:t>уже была выявлена </a:t>
            </a:r>
            <a:r>
              <a:rPr lang="ru-RU" dirty="0" smtClean="0"/>
              <a:t>станцией.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Недостаток </a:t>
            </a:r>
            <a:r>
              <a:rPr lang="ru-RU" dirty="0"/>
              <a:t>уже выявлен и уже разработаны корректирующие действия.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Проблема </a:t>
            </a:r>
            <a:r>
              <a:rPr lang="ru-RU" dirty="0"/>
              <a:t>уже была выявлена, и были предприняты корректирующие действия, но для устранения </a:t>
            </a:r>
            <a:r>
              <a:rPr lang="ru-RU" dirty="0" smtClean="0"/>
              <a:t>недостатка требуется </a:t>
            </a:r>
            <a:r>
              <a:rPr lang="ru-RU" dirty="0"/>
              <a:t>время.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Станция </a:t>
            </a:r>
            <a:r>
              <a:rPr lang="ru-RU" dirty="0"/>
              <a:t>отвечает всем </a:t>
            </a:r>
            <a:r>
              <a:rPr lang="ru-RU" dirty="0" smtClean="0"/>
              <a:t>нормативным </a:t>
            </a:r>
            <a:r>
              <a:rPr lang="ru-RU" dirty="0"/>
              <a:t>требованиям.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Вам </a:t>
            </a:r>
            <a:r>
              <a:rPr lang="ru-RU" dirty="0"/>
              <a:t>не нравится </a:t>
            </a:r>
            <a:r>
              <a:rPr lang="ru-RU" dirty="0" smtClean="0"/>
              <a:t>ОДУ </a:t>
            </a:r>
            <a:r>
              <a:rPr lang="ru-RU" dirty="0"/>
              <a:t>(без рациональных причин).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Подтверждающие </a:t>
            </a:r>
            <a:r>
              <a:rPr lang="ru-RU" dirty="0"/>
              <a:t>факты являются лишь предпосылками. Реальных последствий нет.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Не тратьте зря время!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2505" y="209551"/>
            <a:ext cx="7723196" cy="959768"/>
          </a:xfrm>
        </p:spPr>
        <p:txBody>
          <a:bodyPr/>
          <a:lstStyle/>
          <a:p>
            <a:r>
              <a:rPr lang="ru-RU" dirty="0"/>
              <a:t>Чего не следует делать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808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Не пытайтесь обсуждать уже согласованные факты во время разработки </a:t>
            </a:r>
            <a:r>
              <a:rPr lang="ru-RU" sz="3600" dirty="0" smtClean="0"/>
              <a:t>ОДУ, </a:t>
            </a:r>
            <a:r>
              <a:rPr lang="ru-RU" sz="3600" dirty="0"/>
              <a:t>если у вас нет очень </a:t>
            </a:r>
            <a:r>
              <a:rPr lang="ru-RU" sz="3600" dirty="0" smtClean="0"/>
              <a:t>серьезные причины.</a:t>
            </a:r>
            <a:endParaRPr lang="sk-SK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Не тратьте зря время!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9182" y="209551"/>
            <a:ext cx="7806519" cy="959768"/>
          </a:xfrm>
        </p:spPr>
        <p:txBody>
          <a:bodyPr/>
          <a:lstStyle/>
          <a:p>
            <a:r>
              <a:rPr lang="ru-RU" dirty="0" smtClean="0"/>
              <a:t>Чего не следует делать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058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23080" y="1476375"/>
            <a:ext cx="8270544" cy="892800"/>
          </a:xfrm>
        </p:spPr>
        <p:txBody>
          <a:bodyPr/>
          <a:lstStyle/>
          <a:p>
            <a:r>
              <a:rPr lang="ru-RU" dirty="0"/>
              <a:t>Какая связь между фактами и причинами и сопутствующими факторами</a:t>
            </a:r>
            <a:r>
              <a:rPr lang="ru-RU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3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Пожалуйста проверьте</a:t>
            </a:r>
            <a:r>
              <a:rPr lang="en-GB" sz="3200" dirty="0" smtClean="0"/>
              <a:t>:</a:t>
            </a:r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Выбрано </a:t>
            </a:r>
            <a:r>
              <a:rPr lang="en-GB" sz="3200" dirty="0" smtClean="0"/>
              <a:t>5-10 </a:t>
            </a:r>
            <a:r>
              <a:rPr lang="ru-RU" sz="3200" dirty="0" smtClean="0"/>
              <a:t>самых лучших фактов</a:t>
            </a:r>
            <a:r>
              <a:rPr lang="en-GB" sz="3200" dirty="0" smtClean="0"/>
              <a:t>. </a:t>
            </a:r>
            <a:r>
              <a:rPr lang="ru-RU" sz="3200" dirty="0" smtClean="0"/>
              <a:t>Помогите проверяющему найти лучшие потверждающие факты если такие имеются.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Самые лучсие факты находятся в начале</a:t>
            </a:r>
            <a:r>
              <a:rPr lang="en-GB" sz="3200" dirty="0" smtClean="0"/>
              <a:t>.</a:t>
            </a:r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Факты организованы в подгруппы фактов, чтобы продемонстрировать четкие и логичные мысли, если это возможно.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Факты, не относящиеся к постановке задачи, должны быть удалены.</a:t>
            </a:r>
            <a:endParaRPr lang="en-GB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Потверждающие факты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62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Причины и сопутсвующие факторы </a:t>
            </a:r>
            <a:r>
              <a:rPr lang="ru-RU" dirty="0"/>
              <a:t>описывают, почему существует проблема.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Примеры </a:t>
            </a:r>
            <a:r>
              <a:rPr lang="ru-RU" dirty="0"/>
              <a:t>могут быть: </a:t>
            </a:r>
            <a:endParaRPr lang="ru-RU" dirty="0" smtClean="0"/>
          </a:p>
          <a:p>
            <a:r>
              <a:rPr lang="ru-RU" dirty="0" smtClean="0"/>
              <a:t>Стандарты </a:t>
            </a:r>
            <a:r>
              <a:rPr lang="ru-RU" dirty="0"/>
              <a:t>не ясны или не </a:t>
            </a:r>
            <a:r>
              <a:rPr lang="ru-RU" dirty="0" smtClean="0"/>
              <a:t>укрепляются руководством.</a:t>
            </a:r>
          </a:p>
          <a:p>
            <a:r>
              <a:rPr lang="ru-RU" dirty="0" smtClean="0"/>
              <a:t>Процедура </a:t>
            </a:r>
            <a:r>
              <a:rPr lang="ru-RU" dirty="0"/>
              <a:t>неверна или не </a:t>
            </a:r>
            <a:r>
              <a:rPr lang="ru-RU" dirty="0" smtClean="0"/>
              <a:t>используется.</a:t>
            </a:r>
          </a:p>
          <a:p>
            <a:r>
              <a:rPr lang="ru-RU" dirty="0" smtClean="0"/>
              <a:t>Неэффективное </a:t>
            </a:r>
            <a:r>
              <a:rPr lang="ru-RU" dirty="0"/>
              <a:t>обучение </a:t>
            </a:r>
            <a:endParaRPr lang="ru-RU" dirty="0" smtClean="0"/>
          </a:p>
          <a:p>
            <a:r>
              <a:rPr lang="ru-RU" dirty="0" smtClean="0"/>
              <a:t>Отсутствие </a:t>
            </a:r>
            <a:r>
              <a:rPr lang="ru-RU" dirty="0"/>
              <a:t>коучинга и контроля </a:t>
            </a:r>
            <a:r>
              <a:rPr lang="ru-RU" dirty="0" smtClean="0"/>
              <a:t>со стороны руководства </a:t>
            </a:r>
          </a:p>
          <a:p>
            <a:r>
              <a:rPr lang="ru-RU" dirty="0" smtClean="0"/>
              <a:t>Неэффективная комуникация</a:t>
            </a:r>
          </a:p>
          <a:p>
            <a:r>
              <a:rPr lang="ru-RU" dirty="0" smtClean="0"/>
              <a:t>Черты </a:t>
            </a:r>
            <a:r>
              <a:rPr lang="ru-RU" dirty="0"/>
              <a:t>культуры ядерной безопасности определены как слабые ...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разработки причин </a:t>
            </a:r>
            <a:r>
              <a:rPr lang="ru-RU" dirty="0"/>
              <a:t>и </a:t>
            </a:r>
            <a:r>
              <a:rPr lang="ru-RU" dirty="0" smtClean="0"/>
              <a:t>сопутсвующих факторов используйте </a:t>
            </a:r>
            <a:r>
              <a:rPr lang="ru-RU" dirty="0"/>
              <a:t>пузырьковую диаграмму. Работайте вместе с </a:t>
            </a:r>
            <a:r>
              <a:rPr lang="ru-RU" dirty="0" smtClean="0"/>
              <a:t>проверяющим.</a:t>
            </a:r>
            <a:endParaRPr lang="en-GB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и сопутсвующие факторы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690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12568"/>
          </a:xfrm>
        </p:spPr>
        <p:txBody>
          <a:bodyPr>
            <a:noAutofit/>
          </a:bodyPr>
          <a:lstStyle/>
          <a:p>
            <a:pPr marL="95250" indent="0">
              <a:buNone/>
            </a:pPr>
            <a:r>
              <a:rPr lang="ru-RU" sz="2800" dirty="0"/>
              <a:t>Используя </a:t>
            </a:r>
            <a:r>
              <a:rPr lang="ru-RU" sz="2800" dirty="0" smtClean="0"/>
              <a:t>причины </a:t>
            </a:r>
            <a:r>
              <a:rPr lang="ru-RU" sz="2800" dirty="0"/>
              <a:t>и сопутсвующие факторы</a:t>
            </a:r>
            <a:r>
              <a:rPr lang="en-US" sz="2800" dirty="0" smtClean="0"/>
              <a:t> </a:t>
            </a:r>
            <a:r>
              <a:rPr lang="ru-RU" sz="2800" dirty="0" smtClean="0"/>
              <a:t>можете легко формулировать корректирующие меры</a:t>
            </a:r>
            <a:r>
              <a:rPr lang="en-US" sz="2800" dirty="0" smtClean="0"/>
              <a:t>:</a:t>
            </a:r>
            <a:endParaRPr lang="en-US" sz="2800" dirty="0"/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/>
              <a:t>Стандарты не ясны – определите стандарты </a:t>
            </a:r>
            <a:endParaRPr lang="ru-RU" dirty="0" smtClean="0"/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 smtClean="0"/>
              <a:t>Стандарты </a:t>
            </a:r>
            <a:r>
              <a:rPr lang="ru-RU" dirty="0"/>
              <a:t>не </a:t>
            </a:r>
            <a:r>
              <a:rPr lang="ru-RU" dirty="0" smtClean="0"/>
              <a:t>укрепляются </a:t>
            </a:r>
            <a:r>
              <a:rPr lang="ru-RU" dirty="0"/>
              <a:t>– </a:t>
            </a:r>
            <a:r>
              <a:rPr lang="ru-RU" dirty="0" smtClean="0"/>
              <a:t>укрепляйте </a:t>
            </a:r>
            <a:r>
              <a:rPr lang="ru-RU" dirty="0"/>
              <a:t>стандарты </a:t>
            </a:r>
            <a:endParaRPr lang="ru-RU" dirty="0" smtClean="0"/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 smtClean="0"/>
              <a:t>Процедуры </a:t>
            </a:r>
            <a:r>
              <a:rPr lang="ru-RU" dirty="0"/>
              <a:t>неверны – </a:t>
            </a:r>
            <a:r>
              <a:rPr lang="ru-RU" dirty="0" smtClean="0"/>
              <a:t>поправте процедуры</a:t>
            </a:r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 smtClean="0"/>
              <a:t>Процедуры </a:t>
            </a:r>
            <a:r>
              <a:rPr lang="ru-RU" dirty="0"/>
              <a:t>не используются – научите персонал использовать процедуры </a:t>
            </a:r>
            <a:endParaRPr lang="ru-RU" dirty="0" smtClean="0"/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 smtClean="0"/>
              <a:t>Неэффективное </a:t>
            </a:r>
            <a:r>
              <a:rPr lang="ru-RU" dirty="0"/>
              <a:t>обучение – улучшите </a:t>
            </a:r>
            <a:r>
              <a:rPr lang="ru-RU" dirty="0" smtClean="0"/>
              <a:t>обучение</a:t>
            </a:r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 smtClean="0"/>
              <a:t>Отсутствие </a:t>
            </a:r>
            <a:r>
              <a:rPr lang="ru-RU" dirty="0"/>
              <a:t>контроля – усилить контроль со стороны менеджеров </a:t>
            </a:r>
            <a:endParaRPr lang="ru-RU" dirty="0" smtClean="0"/>
          </a:p>
          <a:p>
            <a:pPr marL="1077913" indent="-463550">
              <a:buFont typeface="Wingdings" panose="05000000000000000000" pitchFamily="2" charset="2"/>
              <a:buChar char="q"/>
            </a:pPr>
            <a:r>
              <a:rPr lang="ru-RU" dirty="0" smtClean="0"/>
              <a:t>Неэффективная </a:t>
            </a:r>
            <a:r>
              <a:rPr lang="ru-RU" dirty="0"/>
              <a:t>коммуникация – улучшите коммуникацию</a:t>
            </a:r>
            <a:endParaRPr lang="en-US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и сопутсвующие факторы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206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Пузирковая диаграмма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51" t="20060" r="16268" b="13234"/>
          <a:stretch/>
        </p:blipFill>
        <p:spPr bwMode="auto">
          <a:xfrm>
            <a:off x="122830" y="1305092"/>
            <a:ext cx="9021170" cy="555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57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indent="0">
              <a:buNone/>
            </a:pPr>
            <a:r>
              <a:rPr lang="ru-RU" dirty="0"/>
              <a:t>Вы должны быть в состоянии провести линию от каждой причины к каждому факту, который мы используем в AFI. Некоторые причины могут иметь два или три факта для иллюстрации. Некоторые причины могут иметь только один факт, чтобы проиллюстрировать это</a:t>
            </a:r>
            <a:r>
              <a:rPr lang="en-GB" sz="2800" dirty="0" smtClean="0"/>
              <a:t>. </a:t>
            </a:r>
            <a:endParaRPr lang="en-GB" sz="2800" dirty="0"/>
          </a:p>
          <a:p>
            <a:pPr marL="95250" indent="0">
              <a:buNone/>
            </a:pPr>
            <a:endParaRPr lang="en-GB" sz="2800" dirty="0"/>
          </a:p>
          <a:p>
            <a:pPr marL="95250" indent="0">
              <a:buNone/>
            </a:pPr>
            <a:r>
              <a:rPr lang="ru-RU" dirty="0" smtClean="0"/>
              <a:t>Проверте пожалуйста: </a:t>
            </a:r>
          </a:p>
          <a:p>
            <a:pPr marL="438150"/>
            <a:r>
              <a:rPr lang="ru-RU" dirty="0" smtClean="0"/>
              <a:t>Нет </a:t>
            </a:r>
            <a:r>
              <a:rPr lang="ru-RU" dirty="0"/>
              <a:t>фактов, которые мы не можем связать хотя бы с одной из причин. </a:t>
            </a:r>
            <a:endParaRPr lang="ru-RU" dirty="0" smtClean="0"/>
          </a:p>
          <a:p>
            <a:pPr marL="438150"/>
            <a:r>
              <a:rPr lang="ru-RU" dirty="0" smtClean="0"/>
              <a:t>Нет </a:t>
            </a:r>
            <a:r>
              <a:rPr lang="ru-RU" dirty="0"/>
              <a:t>причин, по которым у нас нет фактов.</a:t>
            </a:r>
            <a:endParaRPr lang="en-GB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9025" y="113299"/>
            <a:ext cx="7310310" cy="959768"/>
          </a:xfrm>
        </p:spPr>
        <p:txBody>
          <a:bodyPr/>
          <a:lstStyle/>
          <a:p>
            <a:r>
              <a:rPr lang="ru-RU" dirty="0" smtClean="0"/>
              <a:t>Связь между фактами </a:t>
            </a:r>
            <a:r>
              <a:rPr lang="ru-RU" dirty="0"/>
              <a:t>и </a:t>
            </a:r>
            <a:r>
              <a:rPr lang="ru-RU" dirty="0" smtClean="0"/>
              <a:t>причинами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237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indent="0">
              <a:buNone/>
            </a:pPr>
            <a:r>
              <a:rPr lang="ru-RU" dirty="0"/>
              <a:t>Раздел подтверждающих фактов не предназначен для того, чтобы быть просто списком важных вещей, которые имели нежелательные последствия. Факты должны дополнять картину: «Вот </a:t>
            </a:r>
            <a:r>
              <a:rPr lang="ru-RU" dirty="0" smtClean="0"/>
              <a:t>недостаток производственной деятельности (постановка </a:t>
            </a:r>
            <a:r>
              <a:rPr lang="ru-RU" dirty="0"/>
              <a:t>проблемы), вот несколько фактов, иллюстрирующих </a:t>
            </a:r>
            <a:r>
              <a:rPr lang="ru-RU" dirty="0" smtClean="0"/>
              <a:t>проблему и </a:t>
            </a:r>
            <a:r>
              <a:rPr lang="ru-RU" dirty="0"/>
              <a:t>вот почему существует проблема (</a:t>
            </a:r>
            <a:r>
              <a:rPr lang="ru-RU" dirty="0" smtClean="0"/>
              <a:t>причины и сопутсвующие факторы)».</a:t>
            </a:r>
          </a:p>
          <a:p>
            <a:pPr marL="95250" indent="0">
              <a:buNone/>
            </a:pPr>
            <a:endParaRPr lang="en-GB" sz="2800" dirty="0"/>
          </a:p>
          <a:p>
            <a:pPr marL="95250" indent="0">
              <a:buNone/>
            </a:pPr>
            <a:r>
              <a:rPr lang="ru-RU" dirty="0">
                <a:solidFill>
                  <a:srgbClr val="FF0000"/>
                </a:solidFill>
              </a:rPr>
              <a:t>Еще раз проверьте подтверждающие факты. Может быть, надо было бы выбрать </a:t>
            </a:r>
            <a:r>
              <a:rPr lang="ru-RU" dirty="0" smtClean="0">
                <a:solidFill>
                  <a:srgbClr val="FF0000"/>
                </a:solidFill>
              </a:rPr>
              <a:t>несколько других фактов.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0124" y="209551"/>
            <a:ext cx="8052180" cy="959768"/>
          </a:xfrm>
        </p:spPr>
        <p:txBody>
          <a:bodyPr/>
          <a:lstStyle/>
          <a:p>
            <a:r>
              <a:rPr lang="ru-RU" dirty="0" smtClean="0"/>
              <a:t>Связь </a:t>
            </a:r>
            <a:r>
              <a:rPr lang="ru-RU" dirty="0"/>
              <a:t>между фактами и причинами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52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5250" indent="0">
              <a:buNone/>
            </a:pPr>
            <a:r>
              <a:rPr lang="ru-RU" sz="2800" dirty="0" smtClean="0"/>
              <a:t>В случае если вы определили самую главную причину существования ОДУ включите её в текст ОДУ (смотри слайд 8</a:t>
            </a:r>
            <a:r>
              <a:rPr lang="en-GB" sz="2800" dirty="0" smtClean="0"/>
              <a:t>). </a:t>
            </a:r>
            <a:endParaRPr lang="en-GB" sz="2800" dirty="0"/>
          </a:p>
          <a:p>
            <a:pPr marL="95250" indent="0">
              <a:buNone/>
            </a:pPr>
            <a:endParaRPr lang="en-GB" sz="2800" dirty="0"/>
          </a:p>
          <a:p>
            <a:pPr marL="95250" indent="0"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95250" indent="0"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95250" indent="0"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95250" indent="0"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95250" indent="0"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95250" indent="0">
              <a:buNone/>
            </a:pPr>
            <a:r>
              <a:rPr lang="ru-RU" dirty="0">
                <a:solidFill>
                  <a:srgbClr val="FF0000"/>
                </a:solidFill>
              </a:rPr>
              <a:t>Проверьте текст </a:t>
            </a:r>
            <a:r>
              <a:rPr lang="ru-RU" dirty="0" smtClean="0">
                <a:solidFill>
                  <a:srgbClr val="FF0000"/>
                </a:solidFill>
              </a:rPr>
              <a:t>ОДУ </a:t>
            </a:r>
            <a:r>
              <a:rPr lang="ru-RU" dirty="0">
                <a:solidFill>
                  <a:srgbClr val="FF0000"/>
                </a:solidFill>
              </a:rPr>
              <a:t>еще раз. Возможно, стоило бы </a:t>
            </a:r>
            <a:r>
              <a:rPr lang="ru-RU" dirty="0" smtClean="0">
                <a:solidFill>
                  <a:srgbClr val="FF0000"/>
                </a:solidFill>
              </a:rPr>
              <a:t>поправить самую главную </a:t>
            </a:r>
            <a:r>
              <a:rPr lang="ru-RU" dirty="0">
                <a:solidFill>
                  <a:srgbClr val="FF0000"/>
                </a:solidFill>
              </a:rPr>
              <a:t>причину.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0124" y="209551"/>
            <a:ext cx="8052180" cy="959768"/>
          </a:xfrm>
        </p:spPr>
        <p:txBody>
          <a:bodyPr/>
          <a:lstStyle/>
          <a:p>
            <a:r>
              <a:rPr lang="ru-RU" dirty="0"/>
              <a:t>Связь между </a:t>
            </a:r>
            <a:r>
              <a:rPr lang="ru-RU" dirty="0" smtClean="0"/>
              <a:t>причинами и текстом ОДУ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129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/>
              <a:t>разработать правильные </a:t>
            </a:r>
            <a:r>
              <a:rPr lang="ru-RU" dirty="0" smtClean="0"/>
              <a:t>ОДУ?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/>
              <a:t>заставить </a:t>
            </a:r>
            <a:r>
              <a:rPr lang="ru-RU" dirty="0" smtClean="0"/>
              <a:t>проверяющего </a:t>
            </a:r>
            <a:r>
              <a:rPr lang="ru-RU" dirty="0"/>
              <a:t>улучшить </a:t>
            </a:r>
            <a:r>
              <a:rPr lang="ru-RU" dirty="0" smtClean="0"/>
              <a:t>ОДУ</a:t>
            </a:r>
            <a:r>
              <a:rPr lang="ru-RU" dirty="0" smtClean="0"/>
              <a:t>? </a:t>
            </a:r>
            <a:endParaRPr lang="ru-RU" dirty="0" smtClean="0"/>
          </a:p>
          <a:p>
            <a:r>
              <a:rPr lang="ru-RU" dirty="0" smtClean="0"/>
              <a:t>Какая связь между фактами и причинами </a:t>
            </a:r>
            <a:r>
              <a:rPr lang="ru-RU" dirty="0"/>
              <a:t>и </a:t>
            </a:r>
            <a:r>
              <a:rPr lang="ru-RU" dirty="0" smtClean="0"/>
              <a:t>сопутствующими факторами?</a:t>
            </a:r>
          </a:p>
          <a:p>
            <a:r>
              <a:rPr lang="ru-RU" dirty="0" smtClean="0"/>
              <a:t>Как </a:t>
            </a:r>
            <a:r>
              <a:rPr lang="ru-RU" dirty="0"/>
              <a:t>разработать текущую перспективу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Конфиденциальность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246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91319" y="1476375"/>
            <a:ext cx="8516203" cy="892800"/>
          </a:xfrm>
        </p:spPr>
        <p:txBody>
          <a:bodyPr/>
          <a:lstStyle/>
          <a:p>
            <a:r>
              <a:rPr lang="ru-RU" dirty="0" smtClean="0"/>
              <a:t>Как разработать текущую перспективу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501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Текущая перспектива должна быть разработана </a:t>
            </a:r>
            <a:r>
              <a:rPr lang="ru-RU" dirty="0" smtClean="0"/>
              <a:t>проверяющим </a:t>
            </a:r>
            <a:r>
              <a:rPr lang="ru-RU" dirty="0"/>
              <a:t>на основе информации, полученной от </a:t>
            </a:r>
            <a:r>
              <a:rPr lang="ru-RU" dirty="0" smtClean="0"/>
              <a:t>контрпарта. </a:t>
            </a:r>
            <a:r>
              <a:rPr lang="ru-RU" dirty="0"/>
              <a:t>Должны быть ответы на вопросы в текущей перспективе: </a:t>
            </a:r>
            <a:endParaRPr lang="ru-RU" dirty="0" smtClean="0"/>
          </a:p>
          <a:p>
            <a:r>
              <a:rPr lang="ru-RU" dirty="0" smtClean="0"/>
              <a:t>Станция </a:t>
            </a:r>
            <a:r>
              <a:rPr lang="ru-RU" dirty="0"/>
              <a:t>видела проблему до </a:t>
            </a:r>
            <a:r>
              <a:rPr lang="ru-RU" dirty="0" smtClean="0"/>
              <a:t>ПП? Если </a:t>
            </a:r>
            <a:r>
              <a:rPr lang="ru-RU" dirty="0"/>
              <a:t>не </a:t>
            </a:r>
            <a:r>
              <a:rPr lang="ru-RU" dirty="0" smtClean="0"/>
              <a:t>видела, </a:t>
            </a:r>
            <a:r>
              <a:rPr lang="ru-RU" dirty="0"/>
              <a:t>то почему?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да, то почему не были приняты корректирующие меры? Если были приняты корректирующие меры, то почему они оказались неэффективными</a:t>
            </a:r>
            <a:r>
              <a:rPr lang="ru-RU" dirty="0" smtClean="0"/>
              <a:t>?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Текущая перспектива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8280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Советы</a:t>
            </a:r>
            <a:r>
              <a:rPr lang="en-GB" sz="3200" dirty="0" smtClean="0"/>
              <a:t>:</a:t>
            </a: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r>
              <a:rPr lang="ru-RU" dirty="0"/>
              <a:t>Откровенно опишите ситуацию, как она есть на самом деле. </a:t>
            </a:r>
            <a:endParaRPr lang="ru-RU" dirty="0" smtClean="0"/>
          </a:p>
          <a:p>
            <a:r>
              <a:rPr lang="ru-RU" dirty="0" smtClean="0"/>
              <a:t>Будьте </a:t>
            </a:r>
            <a:r>
              <a:rPr lang="ru-RU" dirty="0"/>
              <a:t>краткими, но включите конкретную информацию о действиях, которые уже выполнены или которые планируется осуществить на станции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</a:t>
            </a:r>
            <a:r>
              <a:rPr lang="ru-RU" dirty="0"/>
              <a:t>вы в чем-то не уверены, сначала проверьте это.</a:t>
            </a:r>
            <a:endParaRPr lang="en-GB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Текущая перспектива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33475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Кроме того: </a:t>
            </a:r>
            <a:endParaRPr lang="ru-RU" dirty="0" smtClean="0"/>
          </a:p>
          <a:p>
            <a:r>
              <a:rPr lang="ru-RU" dirty="0" smtClean="0"/>
              <a:t>Четко </a:t>
            </a:r>
            <a:r>
              <a:rPr lang="ru-RU" dirty="0"/>
              <a:t>объясните, почему заводу не удалось удалить </a:t>
            </a:r>
            <a:r>
              <a:rPr lang="ru-RU" dirty="0" smtClean="0"/>
              <a:t>ОДУ. </a:t>
            </a:r>
          </a:p>
          <a:p>
            <a:r>
              <a:rPr lang="ru-RU" dirty="0" smtClean="0"/>
              <a:t>Опишите </a:t>
            </a:r>
            <a:r>
              <a:rPr lang="ru-RU" dirty="0"/>
              <a:t>все корректирующие действия, предпринятые ранее, и объясните, какие действия были успешными, а какие нет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Пожалуйста, не забывайте об этой части текущей перспективы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2379" y="141312"/>
            <a:ext cx="7310310" cy="959768"/>
          </a:xfrm>
        </p:spPr>
        <p:txBody>
          <a:bodyPr/>
          <a:lstStyle/>
          <a:p>
            <a:r>
              <a:rPr lang="ru-RU" dirty="0"/>
              <a:t>Текущая </a:t>
            </a:r>
            <a:r>
              <a:rPr lang="ru-RU" dirty="0" smtClean="0"/>
              <a:t>перспектива если ОДУ повторяется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99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4967" y="1476375"/>
            <a:ext cx="8502555" cy="892800"/>
          </a:xfrm>
        </p:spPr>
        <p:txBody>
          <a:bodyPr/>
          <a:lstStyle/>
          <a:p>
            <a:r>
              <a:rPr lang="ru-RU" dirty="0"/>
              <a:t>Конфиденциальность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324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Копии и части отчетов </a:t>
            </a:r>
            <a:r>
              <a:rPr lang="ru-RU" dirty="0" smtClean="0"/>
              <a:t>ПП </a:t>
            </a:r>
            <a:r>
              <a:rPr lang="ru-RU" dirty="0"/>
              <a:t>и информационного пакета являются конфиденциальными документами. Не оставляйте их без присмотра в общественных местах.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говорите о находках </a:t>
            </a:r>
            <a:r>
              <a:rPr lang="ru-RU" dirty="0" smtClean="0"/>
              <a:t>ПП </a:t>
            </a:r>
            <a:r>
              <a:rPr lang="ru-RU" dirty="0"/>
              <a:t>в общественных местах.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Конфиденциальность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1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12568"/>
          </a:xfrm>
        </p:spPr>
        <p:txBody>
          <a:bodyPr/>
          <a:lstStyle/>
          <a:p>
            <a:r>
              <a:rPr lang="ru-RU" dirty="0"/>
              <a:t>Крайний срок подачи черновиков </a:t>
            </a:r>
            <a:r>
              <a:rPr lang="ru-RU" dirty="0" smtClean="0"/>
              <a:t>ОДУ </a:t>
            </a:r>
            <a:r>
              <a:rPr lang="ru-RU" dirty="0"/>
              <a:t>– </a:t>
            </a:r>
            <a:r>
              <a:rPr lang="ru-RU" b="1" dirty="0">
                <a:solidFill>
                  <a:srgbClr val="FF0000"/>
                </a:solidFill>
              </a:rPr>
              <a:t>понедельник, </a:t>
            </a:r>
            <a:r>
              <a:rPr lang="en-US" b="1" dirty="0" smtClean="0">
                <a:solidFill>
                  <a:srgbClr val="FF0000"/>
                </a:solidFill>
              </a:rPr>
              <a:t>5 </a:t>
            </a:r>
            <a:r>
              <a:rPr lang="ru-RU" b="1" dirty="0" smtClean="0">
                <a:solidFill>
                  <a:srgbClr val="FF0000"/>
                </a:solidFill>
              </a:rPr>
              <a:t>сентября, 16:30</a:t>
            </a:r>
          </a:p>
          <a:p>
            <a:r>
              <a:rPr lang="ru-RU" dirty="0" smtClean="0"/>
              <a:t> </a:t>
            </a:r>
            <a:r>
              <a:rPr lang="ru-RU" dirty="0"/>
              <a:t>Крайний срок подачи </a:t>
            </a:r>
            <a:r>
              <a:rPr lang="ru-RU" dirty="0" smtClean="0"/>
              <a:t>финальных весий ОДУ – </a:t>
            </a:r>
            <a:r>
              <a:rPr lang="ru-RU" b="1" dirty="0" smtClean="0">
                <a:solidFill>
                  <a:srgbClr val="FF0000"/>
                </a:solidFill>
              </a:rPr>
              <a:t>четверг, 8 сентября, 11:00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Будьте </a:t>
            </a:r>
            <a:r>
              <a:rPr lang="ru-RU" dirty="0"/>
              <a:t>терпеливы, пожалуйста.</a:t>
            </a:r>
            <a:endParaRPr lang="en-US" sz="3200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Заключительные коментарии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883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28852" y="2952751"/>
            <a:ext cx="7310310" cy="95976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8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76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lvl="1" indent="0">
              <a:buNone/>
            </a:pPr>
            <a:r>
              <a:rPr lang="ru-RU" sz="2800" u="sng" dirty="0" smtClean="0"/>
              <a:t>Помочь</a:t>
            </a:r>
            <a:r>
              <a:rPr lang="ru-RU" sz="2800" dirty="0" smtClean="0"/>
              <a:t> проверяющим </a:t>
            </a:r>
            <a:r>
              <a:rPr lang="ru-RU" sz="2800" dirty="0"/>
              <a:t>разработать ценные </a:t>
            </a:r>
            <a:r>
              <a:rPr lang="ru-RU" sz="2800" dirty="0" smtClean="0"/>
              <a:t>ОДУ, </a:t>
            </a:r>
            <a:r>
              <a:rPr lang="ru-RU" sz="2800" dirty="0"/>
              <a:t>чтобы получить максимальную выгоду от </a:t>
            </a:r>
            <a:r>
              <a:rPr lang="ru-RU" sz="2800" dirty="0" smtClean="0"/>
              <a:t>ПП </a:t>
            </a:r>
            <a:r>
              <a:rPr lang="ru-RU" sz="2800" dirty="0"/>
              <a:t>для </a:t>
            </a:r>
            <a:r>
              <a:rPr lang="ru-RU" sz="2800" dirty="0" smtClean="0"/>
              <a:t>Вашей станции.</a:t>
            </a:r>
            <a:endParaRPr lang="en-GB" sz="54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286026" y="0"/>
            <a:ext cx="7122960" cy="11693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Ваша основная задача</a:t>
            </a:r>
            <a:endParaRPr lang="en-GB" sz="2800" dirty="0">
              <a:solidFill>
                <a:srgbClr val="0D499C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753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44944" y="1476375"/>
            <a:ext cx="8244213" cy="892800"/>
          </a:xfrm>
        </p:spPr>
        <p:txBody>
          <a:bodyPr/>
          <a:lstStyle/>
          <a:p>
            <a:r>
              <a:rPr lang="ru-RU" dirty="0" smtClean="0"/>
              <a:t>Как разработать правильные ОДУ?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76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Основные части ОДУ</a:t>
            </a:r>
            <a:r>
              <a:rPr lang="en-GB" sz="2000" dirty="0" smtClean="0"/>
              <a:t>:</a:t>
            </a:r>
            <a:endParaRPr lang="en-GB" sz="2000" dirty="0"/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/>
              <a:t>Название и номер </a:t>
            </a:r>
            <a:r>
              <a:rPr lang="ru-RU" dirty="0" smtClean="0"/>
              <a:t>производственной задачи</a:t>
            </a:r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 smtClean="0"/>
              <a:t>Текст производственной задачи (скопировано </a:t>
            </a:r>
            <a:r>
              <a:rPr lang="ru-RU" dirty="0"/>
              <a:t>из PO&amp;C) </a:t>
            </a:r>
            <a:endParaRPr lang="ru-RU" dirty="0" smtClean="0"/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 smtClean="0"/>
              <a:t>Номер ОДУ</a:t>
            </a:r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 smtClean="0"/>
              <a:t>Описание ОДУ: </a:t>
            </a:r>
          </a:p>
          <a:p>
            <a:pPr marL="1466850" lvl="1">
              <a:buFont typeface="Wingdings" panose="05000000000000000000" pitchFamily="2" charset="2"/>
              <a:buChar char="ü"/>
            </a:pPr>
            <a:r>
              <a:rPr lang="ru-RU" sz="2200" dirty="0"/>
              <a:t>Постановка проблемы (одно предложение выделено жирным шрифтом) </a:t>
            </a:r>
          </a:p>
          <a:p>
            <a:pPr marL="1466850" lvl="1">
              <a:buFont typeface="Wingdings" panose="05000000000000000000" pitchFamily="2" charset="2"/>
              <a:buChar char="ü"/>
            </a:pPr>
            <a:r>
              <a:rPr lang="ru-RU" sz="2200" dirty="0" smtClean="0"/>
              <a:t>Дополнительная информация (2-5 </a:t>
            </a:r>
            <a:r>
              <a:rPr lang="ru-RU" sz="2200" dirty="0"/>
              <a:t>предложений) </a:t>
            </a:r>
          </a:p>
          <a:p>
            <a:pPr marL="1466850" lvl="1">
              <a:buFont typeface="Wingdings" panose="05000000000000000000" pitchFamily="2" charset="2"/>
              <a:buChar char="ü"/>
            </a:pPr>
            <a:r>
              <a:rPr lang="ru-RU" sz="2200" dirty="0"/>
              <a:t>Заключение о последствиях (одно предложение) </a:t>
            </a:r>
            <a:endParaRPr lang="ru-RU" sz="2200" dirty="0" smtClean="0"/>
          </a:p>
          <a:p>
            <a:pPr marL="1466850" lvl="1">
              <a:buFont typeface="Wingdings" panose="05000000000000000000" pitchFamily="2" charset="2"/>
              <a:buChar char="ü"/>
            </a:pPr>
            <a:r>
              <a:rPr lang="ru-RU" sz="2200" dirty="0" smtClean="0"/>
              <a:t>Основная причина</a:t>
            </a:r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/>
              <a:t>Подтверждающие факты </a:t>
            </a:r>
            <a:endParaRPr lang="ru-RU" dirty="0" smtClean="0"/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 smtClean="0"/>
              <a:t>Причины и сопутсвующие факторы</a:t>
            </a:r>
          </a:p>
          <a:p>
            <a:pPr marL="1162050">
              <a:buFont typeface="Wingdings" panose="05000000000000000000" pitchFamily="2" charset="2"/>
              <a:buChar char="q"/>
            </a:pPr>
            <a:r>
              <a:rPr lang="ru-RU" dirty="0" smtClean="0"/>
              <a:t>Текущая </a:t>
            </a:r>
            <a:r>
              <a:rPr lang="ru-RU" dirty="0"/>
              <a:t>перспектива</a:t>
            </a:r>
            <a:endParaRPr lang="ru-RU" sz="2000" dirty="0"/>
          </a:p>
          <a:p>
            <a:pPr marL="116205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>
              <a:buNone/>
            </a:pPr>
            <a:endParaRPr lang="en-US" dirty="0"/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ОДУ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72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3582" y="1231277"/>
            <a:ext cx="5031623" cy="56267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 smtClean="0">
                <a:solidFill>
                  <a:srgbClr val="7030A0"/>
                </a:solidFill>
              </a:rPr>
              <a:t>Эксплуатация</a:t>
            </a:r>
          </a:p>
          <a:p>
            <a:pPr marL="0" indent="0">
              <a:buNone/>
            </a:pPr>
            <a:r>
              <a:rPr lang="ru-RU" sz="6400" b="1" dirty="0" smtClean="0">
                <a:solidFill>
                  <a:srgbClr val="FFC000"/>
                </a:solidFill>
              </a:rPr>
              <a:t>Ведение </a:t>
            </a:r>
            <a:r>
              <a:rPr lang="ru-RU" sz="6400" b="1" dirty="0">
                <a:solidFill>
                  <a:srgbClr val="FFC000"/>
                </a:solidFill>
              </a:rPr>
              <a:t>эксплуатации </a:t>
            </a:r>
            <a:endParaRPr lang="ru-RU" sz="64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ru-RU" sz="6400" b="1" dirty="0" smtClean="0"/>
              <a:t>Производственная задача: </a:t>
            </a:r>
            <a:r>
              <a:rPr lang="en-GB" sz="6400" b="1" dirty="0" smtClean="0">
                <a:solidFill>
                  <a:srgbClr val="FF0000"/>
                </a:solidFill>
              </a:rPr>
              <a:t>OP.2</a:t>
            </a:r>
            <a:endParaRPr lang="en-GB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6400" b="1" dirty="0">
                <a:solidFill>
                  <a:srgbClr val="00B050"/>
                </a:solidFill>
              </a:rPr>
              <a:t>Эксплуатационные программы, процессы и эксплуатационная деятельность осуществляются таким образом, чтобы обеспечивать устойчиво высокий уровень безопасности и надежности работы станции</a:t>
            </a:r>
            <a:r>
              <a:rPr lang="ru-RU" sz="6400" b="1" dirty="0" smtClean="0">
                <a:solidFill>
                  <a:srgbClr val="00B050"/>
                </a:solidFill>
              </a:rPr>
              <a:t>.</a:t>
            </a:r>
            <a:endParaRPr lang="en-GB" sz="6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6400" b="1" dirty="0" smtClean="0"/>
              <a:t>Область для улучшения </a:t>
            </a:r>
            <a:r>
              <a:rPr lang="en-GB" sz="6400" b="1" dirty="0" smtClean="0">
                <a:solidFill>
                  <a:srgbClr val="6699FF"/>
                </a:solidFill>
              </a:rPr>
              <a:t>OP.2-1</a:t>
            </a:r>
            <a:endParaRPr lang="en-GB" sz="6400" dirty="0">
              <a:solidFill>
                <a:srgbClr val="6699FF"/>
              </a:solidFill>
            </a:endParaRPr>
          </a:p>
          <a:p>
            <a:pPr marL="0" indent="0">
              <a:buNone/>
            </a:pPr>
            <a:r>
              <a:rPr lang="ru-RU" sz="6400" b="1" dirty="0"/>
              <a:t>Менеджеры не следили за тем, чтобы количество сработавших аварийных сигналов для нормально работающих систем не поддерживалось </a:t>
            </a:r>
            <a:r>
              <a:rPr lang="ru-RU" sz="6400" b="1" dirty="0" smtClean="0"/>
              <a:t>на как можно </a:t>
            </a:r>
            <a:r>
              <a:rPr lang="ru-RU" sz="6400" b="1" dirty="0"/>
              <a:t>низком уровне</a:t>
            </a:r>
            <a:r>
              <a:rPr lang="ru-RU" sz="6400" b="1" dirty="0" smtClean="0"/>
              <a:t>. </a:t>
            </a:r>
            <a:r>
              <a:rPr lang="ru-RU" sz="6400" dirty="0">
                <a:solidFill>
                  <a:srgbClr val="C00000"/>
                </a:solidFill>
              </a:rPr>
              <a:t>К ним относятся аварийные сигналы на страницах дисплея информационной системы блока и аварийные сигналы в электрических шкафах и шкафах управления и контроля. Действительные тревоги и необоснованные тревоги иногда </a:t>
            </a:r>
            <a:r>
              <a:rPr lang="ru-RU" sz="6400" dirty="0" smtClean="0">
                <a:solidFill>
                  <a:srgbClr val="C00000"/>
                </a:solidFill>
              </a:rPr>
              <a:t>смешиваются. </a:t>
            </a:r>
            <a:r>
              <a:rPr lang="ru-RU" sz="6400" dirty="0" smtClean="0">
                <a:solidFill>
                  <a:srgbClr val="7030A0"/>
                </a:solidFill>
              </a:rPr>
              <a:t>Это </a:t>
            </a:r>
            <a:r>
              <a:rPr lang="ru-RU" sz="6400" dirty="0">
                <a:solidFill>
                  <a:srgbClr val="7030A0"/>
                </a:solidFill>
              </a:rPr>
              <a:t>может привести к ситуациям, когда операторы привыкнут к сработавшим сигналам тревоги и не будут распознавать их как признаки ненормальной работы.</a:t>
            </a:r>
            <a:r>
              <a:rPr lang="en-GB" sz="6400" dirty="0" smtClean="0">
                <a:solidFill>
                  <a:srgbClr val="7030A0"/>
                </a:solidFill>
              </a:rPr>
              <a:t> </a:t>
            </a:r>
            <a:r>
              <a:rPr lang="ru-RU" sz="6400" dirty="0" smtClean="0">
                <a:solidFill>
                  <a:srgbClr val="FFC000"/>
                </a:solidFill>
              </a:rPr>
              <a:t>Основной прициной является недостаток внимания руководства станции внедрению политики чёрной панели.</a:t>
            </a:r>
            <a:endParaRPr lang="en-GB" sz="6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sz="6400" dirty="0"/>
              <a:t> </a:t>
            </a:r>
          </a:p>
          <a:p>
            <a:pPr marL="0" indent="0">
              <a:buNone/>
            </a:pPr>
            <a:r>
              <a:rPr lang="en-GB" sz="6400" b="1" dirty="0"/>
              <a:t> </a:t>
            </a:r>
            <a:r>
              <a:rPr lang="ru-RU" sz="6400" b="1" dirty="0" smtClean="0"/>
              <a:t>Потверждающие факты</a:t>
            </a:r>
            <a:r>
              <a:rPr lang="en-GB" sz="6400" b="1" dirty="0" smtClean="0"/>
              <a:t>:</a:t>
            </a:r>
            <a:endParaRPr lang="en-GB" sz="6400" b="1" dirty="0"/>
          </a:p>
          <a:p>
            <a:pPr marL="0" indent="0">
              <a:buNone/>
            </a:pPr>
            <a:r>
              <a:rPr lang="sk-SK" sz="6400" b="1" dirty="0"/>
              <a:t>...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ОДУ</a:t>
            </a:r>
            <a:endParaRPr lang="en-GB" dirty="0"/>
          </a:p>
        </p:txBody>
      </p:sp>
      <p:sp>
        <p:nvSpPr>
          <p:cNvPr id="13" name="BlokTextu 12"/>
          <p:cNvSpPr txBox="1"/>
          <p:nvPr/>
        </p:nvSpPr>
        <p:spPr>
          <a:xfrm>
            <a:off x="5070764" y="1203980"/>
            <a:ext cx="1236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Область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5070764" y="1920060"/>
            <a:ext cx="400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Номер производственной задачи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5082943" y="2267380"/>
            <a:ext cx="3324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>Формулировка производственнойзадачи</a:t>
            </a:r>
            <a:endParaRPr lang="sk-SK" sz="2000" dirty="0">
              <a:solidFill>
                <a:srgbClr val="00B050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070764" y="3466312"/>
            <a:ext cx="270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Постановка проблемы</a:t>
            </a:r>
            <a:endParaRPr lang="sk-SK" sz="2000" b="1" dirty="0"/>
          </a:p>
        </p:txBody>
      </p:sp>
      <p:sp>
        <p:nvSpPr>
          <p:cNvPr id="17" name="BlokTextu 16"/>
          <p:cNvSpPr txBox="1"/>
          <p:nvPr/>
        </p:nvSpPr>
        <p:spPr>
          <a:xfrm>
            <a:off x="5085801" y="2945292"/>
            <a:ext cx="1434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6699FF"/>
                </a:solidFill>
              </a:rPr>
              <a:t>Номер ОДУ</a:t>
            </a:r>
            <a:endParaRPr lang="en-GB" sz="2000" dirty="0">
              <a:solidFill>
                <a:srgbClr val="6699FF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5082943" y="4062047"/>
            <a:ext cx="324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Допольнительная информация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5082943" y="4764227"/>
            <a:ext cx="316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Возможные или реальные негативные последствия.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070764" y="1530846"/>
            <a:ext cx="4258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C000"/>
                </a:solidFill>
              </a:rPr>
              <a:t>Название производственнойзадачи</a:t>
            </a:r>
            <a:endParaRPr lang="sk-SK" sz="2000" dirty="0">
              <a:solidFill>
                <a:srgbClr val="FFC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5070764" y="5530122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Главная причина</a:t>
            </a:r>
            <a:r>
              <a:rPr lang="sk-SK" dirty="0" smtClean="0">
                <a:solidFill>
                  <a:srgbClr val="FFC000"/>
                </a:solidFill>
              </a:rPr>
              <a:t>.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76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Проверьте </a:t>
            </a:r>
            <a:r>
              <a:rPr lang="ru-RU" dirty="0"/>
              <a:t>пожалуйста </a:t>
            </a:r>
            <a:r>
              <a:rPr lang="en-GB" dirty="0" smtClean="0"/>
              <a:t>: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Постановка проблемы (первое предложение </a:t>
            </a:r>
            <a:r>
              <a:rPr lang="ru-RU" dirty="0" smtClean="0"/>
              <a:t>ОДУ, </a:t>
            </a:r>
            <a:r>
              <a:rPr lang="ru-RU" dirty="0"/>
              <a:t>написанное жирным шрифтом) — это четкое и точное изложение проблемы, которую необходимо </a:t>
            </a:r>
            <a:r>
              <a:rPr lang="ru-RU" dirty="0" smtClean="0"/>
              <a:t>устранить</a:t>
            </a:r>
            <a:r>
              <a:rPr lang="en-GB" dirty="0" smtClean="0"/>
              <a:t>:</a:t>
            </a:r>
            <a:endParaRPr lang="en-GB" dirty="0"/>
          </a:p>
          <a:p>
            <a:pPr marL="355600" indent="-246063"/>
            <a:r>
              <a:rPr lang="en-GB" dirty="0"/>
              <a:t> </a:t>
            </a:r>
            <a:r>
              <a:rPr lang="ru-RU" dirty="0"/>
              <a:t>Отражает характер проблемы</a:t>
            </a:r>
          </a:p>
          <a:p>
            <a:pPr marL="355600" indent="-246063"/>
            <a:r>
              <a:rPr lang="ru-RU" dirty="0" smtClean="0"/>
              <a:t> Отражает </a:t>
            </a:r>
            <a:r>
              <a:rPr lang="ru-RU" dirty="0"/>
              <a:t>серьезность проблемы </a:t>
            </a:r>
          </a:p>
          <a:p>
            <a:pPr marL="355600" indent="-246063"/>
            <a:r>
              <a:rPr lang="ru-RU" dirty="0" smtClean="0"/>
              <a:t> Используйте </a:t>
            </a:r>
            <a:r>
              <a:rPr lang="ru-RU" dirty="0"/>
              <a:t>отрицательное утверждение </a:t>
            </a:r>
          </a:p>
          <a:p>
            <a:pPr marL="355600" indent="-246063"/>
            <a:r>
              <a:rPr lang="ru-RU" dirty="0" smtClean="0"/>
              <a:t> </a:t>
            </a:r>
            <a:r>
              <a:rPr lang="ru-RU" dirty="0" smtClean="0"/>
              <a:t>Конкретная, не общая</a:t>
            </a:r>
            <a:endParaRPr lang="en-GB" dirty="0"/>
          </a:p>
          <a:p>
            <a:pPr marL="0" indent="0">
              <a:buNone/>
            </a:pPr>
            <a:endParaRPr lang="en-US" dirty="0">
              <a:solidFill>
                <a:srgbClr val="FF6699"/>
              </a:solidFill>
            </a:endParaRP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</a:rPr>
              <a:t>Не принимайте неясную формулировку проблемы</a:t>
            </a:r>
            <a:r>
              <a:rPr lang="en-GB" sz="2800" dirty="0" smtClean="0">
                <a:solidFill>
                  <a:srgbClr val="FF0000"/>
                </a:solidFill>
              </a:rPr>
              <a:t>.</a:t>
            </a:r>
            <a:endParaRPr lang="en-GB" sz="2800" dirty="0">
              <a:solidFill>
                <a:srgbClr val="FF0000"/>
              </a:solidFill>
            </a:endParaRP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Постановка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97743666"/>
      </p:ext>
    </p:extLst>
  </p:cSld>
  <p:clrMapOvr>
    <a:masterClrMapping/>
  </p:clrMapOvr>
</p:sld>
</file>

<file path=ppt/theme/theme1.xml><?xml version="1.0" encoding="utf-8"?>
<a:theme xmlns:a="http://schemas.openxmlformats.org/drawingml/2006/main" name="WANO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mmunications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&amp;TD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eer Review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S&amp;E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n9cb3455914743899dd6ca77132d3e95 xmlns="7e5fe077-b1cd-48d0-84b0-e3d3060de59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Presentations</TermName>
          <TermId xmlns="http://schemas.microsoft.com/office/infopath/2007/PartnerControls">12126438-7459-4f88-ae37-f6968d18d71e</TermId>
        </TermInfo>
      </Terms>
    </n9cb3455914743899dd6ca77132d3e95>
    <PublishingStartDate xmlns="http://schemas.microsoft.com/sharepoint/v3" xsi:nil="true"/>
    <ide8d0eaf9e44ef0a0d3c256c6dd57f4 xmlns="7e5fe077-b1cd-48d0-84b0-e3d3060de59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</TermName>
          <TermId xmlns="http://schemas.microsoft.com/office/infopath/2007/PartnerControls">cbd49c33-732c-4c9a-a4e4-21e8f89c0402</TermId>
        </TermInfo>
      </Terms>
    </ide8d0eaf9e44ef0a0d3c256c6dd57f4>
    <idd353fcd1514848aa6bcac888e266e1 xmlns="7e5fe077-b1cd-48d0-84b0-e3d3060de59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Presentations</TermName>
          <TermId xmlns="http://schemas.microsoft.com/office/infopath/2007/PartnerControls">920d1c94-923b-4497-95cc-ad6c8b6dc050</TermId>
        </TermInfo>
      </Terms>
    </idd353fcd1514848aa6bcac888e266e1>
    <lb1d4b01cdee43df9e31c73718fe23d4 xmlns="7e5fe077-b1cd-48d0-84b0-e3d3060de593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49a10601-649d-4316-b8c4-cbaeaa642fbc</TermId>
        </TermInfo>
      </Terms>
    </lb1d4b01cdee43df9e31c73718fe23d4>
    <TaxCatchAll xmlns="eab3c1a0-3fe8-472c-8837-a43cd33d033b">
      <Value>510</Value>
      <Value>103</Value>
      <Value>25</Value>
      <Value>157</Value>
    </TaxCatchAl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9A5502B7A4D4499688B123BEFF4E94" ma:contentTypeVersion="21" ma:contentTypeDescription="Create a new document." ma:contentTypeScope="" ma:versionID="dc8233f7943aba1ac1d6db440add4dce">
  <xsd:schema xmlns:xsd="http://www.w3.org/2001/XMLSchema" xmlns:xs="http://www.w3.org/2001/XMLSchema" xmlns:p="http://schemas.microsoft.com/office/2006/metadata/properties" xmlns:ns1="http://schemas.microsoft.com/sharepoint/v3" xmlns:ns2="7e5fe077-b1cd-48d0-84b0-e3d3060de593" xmlns:ns3="eab3c1a0-3fe8-472c-8837-a43cd33d033b" targetNamespace="http://schemas.microsoft.com/office/2006/metadata/properties" ma:root="true" ma:fieldsID="6cb063e253302272fcf3857c6e051760" ns1:_="" ns2:_="" ns3:_="">
    <xsd:import namespace="http://schemas.microsoft.com/sharepoint/v3"/>
    <xsd:import namespace="7e5fe077-b1cd-48d0-84b0-e3d3060de593"/>
    <xsd:import namespace="eab3c1a0-3fe8-472c-8837-a43cd33d033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n9cb3455914743899dd6ca77132d3e95" minOccurs="0"/>
                <xsd:element ref="ns3:TaxCatchAll" minOccurs="0"/>
                <xsd:element ref="ns2:idd353fcd1514848aa6bcac888e266e1" minOccurs="0"/>
                <xsd:element ref="ns2:ide8d0eaf9e44ef0a0d3c256c6dd57f4" minOccurs="0"/>
                <xsd:element ref="ns2:lb1d4b01cdee43df9e31c73718fe23d4" minOccurs="0"/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5fe077-b1cd-48d0-84b0-e3d3060de593" elementFormDefault="qualified">
    <xsd:import namespace="http://schemas.microsoft.com/office/2006/documentManagement/types"/>
    <xsd:import namespace="http://schemas.microsoft.com/office/infopath/2007/PartnerControls"/>
    <xsd:element name="n9cb3455914743899dd6ca77132d3e95" ma:index="11" nillable="true" ma:taxonomy="true" ma:internalName="n9cb3455914743899dd6ca77132d3e95" ma:taxonomyFieldName="Document_x0020_Type" ma:displayName="Document Type" ma:default="" ma:fieldId="{79cb3455-9147-4389-9dd6-ca77132d3e95}" ma:sspId="b96e348e-4606-44cf-8618-9e79763aab8c" ma:termSetId="3898feb5-5836-4cd7-9aa2-6685f3d4fc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dd353fcd1514848aa6bcac888e266e1" ma:index="14" nillable="true" ma:taxonomy="true" ma:internalName="idd353fcd1514848aa6bcac888e266e1" ma:taxonomyFieldName="Sub_x0020_Type" ma:displayName="Sub Type" ma:default="" ma:fieldId="{2dd353fc-d151-4848-aa6b-cac888e266e1}" ma:sspId="b96e348e-4606-44cf-8618-9e79763aab8c" ma:termSetId="1e96b284-37b2-44a2-8732-80a5d4353b0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de8d0eaf9e44ef0a0d3c256c6dd57f4" ma:index="16" nillable="true" ma:taxonomy="true" ma:internalName="ide8d0eaf9e44ef0a0d3c256c6dd57f4" ma:taxonomyFieldName="Revision_x0020_Terms_x0020_Store" ma:displayName="Revision Terms Store" ma:indexed="true" ma:default="" ma:fieldId="{2de8d0ea-f9e4-4ef0-a0d3-c256c6dd57f4}" ma:sspId="b96e348e-4606-44cf-8618-9e79763aab8c" ma:termSetId="c492dd89-f14a-49ae-b2fd-65a77584c37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b1d4b01cdee43df9e31c73718fe23d4" ma:index="18" nillable="true" ma:taxonomy="true" ma:internalName="lb1d4b01cdee43df9e31c73718fe23d4" ma:taxonomyFieldName="Year" ma:displayName="Year" ma:default="" ma:fieldId="{5b1d4b01-cdee-43df-9e31-c73718fe23d4}" ma:sspId="b96e348e-4606-44cf-8618-9e79763aab8c" ma:termSetId="360ceda4-7018-4cf2-9edc-bf1aba26c4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0" nillable="true" ma:displayName="Sharing Hint Hash" ma:internalName="SharingHintHash" ma:readOnly="true">
      <xsd:simpleType>
        <xsd:restriction base="dms:Text"/>
      </xsd:simpleType>
    </xsd:element>
    <xsd:element name="SharedWithDetails" ma:index="2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b3c1a0-3fe8-472c-8837-a43cd33d033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8131a5e-7ccb-4c99-88b9-46d043dde22b}" ma:internalName="TaxCatchAll" ma:showField="CatchAllData" ma:web="7e5fe077-b1cd-48d0-84b0-e3d3060de5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7D8749-B7AB-481A-AD6A-C0DB9198B338}">
  <ds:schemaRefs>
    <ds:schemaRef ds:uri="http://schemas.microsoft.com/office/2006/documentManagement/types"/>
    <ds:schemaRef ds:uri="eab3c1a0-3fe8-472c-8837-a43cd33d033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7e5fe077-b1cd-48d0-84b0-e3d3060de593"/>
    <ds:schemaRef ds:uri="http://schemas.microsoft.com/office/infopath/2007/PartnerControls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0C76A7F-EA96-4494-A46C-A193D855E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e5fe077-b1cd-48d0-84b0-e3d3060de593"/>
    <ds:schemaRef ds:uri="eab3c1a0-3fe8-472c-8837-a43cd33d03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978057-1507-41D2-A0FD-9A7A3F4FC5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WANO General</Template>
  <TotalTime>9890</TotalTime>
  <Words>1692</Words>
  <Application>Microsoft Office PowerPoint</Application>
  <PresentationFormat>On-screen Show (4:3)</PresentationFormat>
  <Paragraphs>224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Wingdings</vt:lpstr>
      <vt:lpstr>WANO General</vt:lpstr>
      <vt:lpstr>1_OE Theme</vt:lpstr>
      <vt:lpstr>Communications_Theme</vt:lpstr>
      <vt:lpstr>P&amp;TD_Theme</vt:lpstr>
      <vt:lpstr>Peer Review_Theme</vt:lpstr>
      <vt:lpstr>TS&amp;E_Theme</vt:lpstr>
      <vt:lpstr>PowerPoint Presentation</vt:lpstr>
      <vt:lpstr>Роман Бойковски ПП на Армянской АЭС 2022    ВАО АЭС ограниченное распространение              </vt:lpstr>
      <vt:lpstr>Содержание</vt:lpstr>
      <vt:lpstr>PowerPoint Presentation</vt:lpstr>
      <vt:lpstr>PowerPoint Presentation</vt:lpstr>
      <vt:lpstr>PowerPoint Presentation</vt:lpstr>
      <vt:lpstr>Форма ОДУ</vt:lpstr>
      <vt:lpstr>Пример ОДУ</vt:lpstr>
      <vt:lpstr>Постановка проблемы</vt:lpstr>
      <vt:lpstr>Разработка ОДУ</vt:lpstr>
      <vt:lpstr>Как определить наиболее значимые факты?</vt:lpstr>
      <vt:lpstr>Что является ОДУ?</vt:lpstr>
      <vt:lpstr>Чем отличается хорошая ОДУ?</vt:lpstr>
      <vt:lpstr>Почему бы не объединить мелкие недостатки в одну ОДУ?</vt:lpstr>
      <vt:lpstr>Пример такой проблемной ОДУ</vt:lpstr>
      <vt:lpstr>PowerPoint Presentation</vt:lpstr>
      <vt:lpstr>Что делать с неприемлемыми ОДУ?</vt:lpstr>
      <vt:lpstr>Что делать если вы остались недовольны?</vt:lpstr>
      <vt:lpstr>Последная инстанция</vt:lpstr>
      <vt:lpstr>Чего не следует делать?</vt:lpstr>
      <vt:lpstr>Чего не следует делать?</vt:lpstr>
      <vt:lpstr>PowerPoint Presentation</vt:lpstr>
      <vt:lpstr>Потверждающие факты</vt:lpstr>
      <vt:lpstr>Причины и сопутсвующие факторы</vt:lpstr>
      <vt:lpstr>Причины и сопутсвующие факторы</vt:lpstr>
      <vt:lpstr>Пузирковая диаграмма</vt:lpstr>
      <vt:lpstr>Связь между фактами и причинами</vt:lpstr>
      <vt:lpstr>Связь между фактами и причинами</vt:lpstr>
      <vt:lpstr>Связь между причинами и текстом ОДУ</vt:lpstr>
      <vt:lpstr>PowerPoint Presentation</vt:lpstr>
      <vt:lpstr>Текущая перспектива</vt:lpstr>
      <vt:lpstr>Текущая перспектива</vt:lpstr>
      <vt:lpstr>Текущая перспектива если ОДУ повторяется</vt:lpstr>
      <vt:lpstr>PowerPoint Presentation</vt:lpstr>
      <vt:lpstr>Конфиденциальность</vt:lpstr>
      <vt:lpstr>Заключительные коментарии</vt:lpstr>
      <vt:lpstr>Спасибо за внимание!</vt:lpstr>
    </vt:vector>
  </TitlesOfParts>
  <Company>WANO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 meeting January 2016 Presentation Plant of Focus</dc:title>
  <dc:creator>Jo Byttebier</dc:creator>
  <cp:lastModifiedBy>Бойковски Роман (Roman Bojkovsky)</cp:lastModifiedBy>
  <cp:revision>484</cp:revision>
  <cp:lastPrinted>2017-01-24T15:04:33Z</cp:lastPrinted>
  <dcterms:created xsi:type="dcterms:W3CDTF">2015-01-23T07:37:04Z</dcterms:created>
  <dcterms:modified xsi:type="dcterms:W3CDTF">2022-09-03T18:34:10Z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0x0101009D9A5502B7A4D4499688B123BEFF4E94</vt:lpwstr>
  </property>
  <property fmtid="{D5CDD505-2E9C-101B-9397-08002B2CF9AE}" pid="3" name="Year">
    <vt:lpwstr>510;#2016|49a10601-649d-4316-b8c4-cbaeaa642fbc</vt:lpwstr>
  </property>
  <property fmtid="{D5CDD505-2E9C-101B-9397-08002B2CF9AE}" pid="4" name="Revision Terms Store">
    <vt:lpwstr>25;#N/A|cbd49c33-732c-4c9a-a4e4-21e8f89c0402</vt:lpwstr>
  </property>
  <property fmtid="{D5CDD505-2E9C-101B-9397-08002B2CF9AE}" pid="5" name="Sub Type">
    <vt:lpwstr>157;#Presentations|920d1c94-923b-4497-95cc-ad6c8b6dc050</vt:lpwstr>
  </property>
  <property fmtid="{D5CDD505-2E9C-101B-9397-08002B2CF9AE}" pid="6" name="Document Type">
    <vt:lpwstr>103;#Presentations|12126438-7459-4f88-ae37-f6968d18d71e</vt:lpwstr>
  </property>
</Properties>
</file>