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693" r:id="rId2"/>
    <p:sldMasterId id="2147483759" r:id="rId3"/>
    <p:sldMasterId id="2147483771" r:id="rId4"/>
    <p:sldMasterId id="2147483783" r:id="rId5"/>
    <p:sldMasterId id="2147483795" r:id="rId6"/>
    <p:sldMasterId id="2147483807" r:id="rId7"/>
    <p:sldMasterId id="2147483819" r:id="rId8"/>
    <p:sldMasterId id="2147483831" r:id="rId9"/>
    <p:sldMasterId id="2147483843" r:id="rId10"/>
    <p:sldMasterId id="2147483855" r:id="rId11"/>
    <p:sldMasterId id="2147483867" r:id="rId12"/>
    <p:sldMasterId id="2147483879" r:id="rId13"/>
    <p:sldMasterId id="2147483891" r:id="rId14"/>
    <p:sldMasterId id="2147483903" r:id="rId15"/>
    <p:sldMasterId id="2147483929" r:id="rId16"/>
  </p:sldMasterIdLst>
  <p:notesMasterIdLst>
    <p:notesMasterId r:id="rId31"/>
  </p:notesMasterIdLst>
  <p:sldIdLst>
    <p:sldId id="256" r:id="rId17"/>
    <p:sldId id="266" r:id="rId18"/>
    <p:sldId id="267" r:id="rId19"/>
    <p:sldId id="258" r:id="rId20"/>
    <p:sldId id="261" r:id="rId21"/>
    <p:sldId id="262" r:id="rId22"/>
    <p:sldId id="264" r:id="rId23"/>
    <p:sldId id="263" r:id="rId24"/>
    <p:sldId id="284" r:id="rId25"/>
    <p:sldId id="281" r:id="rId26"/>
    <p:sldId id="295" r:id="rId27"/>
    <p:sldId id="293" r:id="rId28"/>
    <p:sldId id="294" r:id="rId29"/>
    <p:sldId id="283" r:id="rId30"/>
  </p:sldIdLst>
  <p:sldSz cx="9144000" cy="6858000" type="screen4x3"/>
  <p:notesSz cx="6858000" cy="9144000"/>
  <p:embeddedFontLst>
    <p:embeddedFont>
      <p:font typeface="Neirizi" charset="0"/>
      <p:regular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B Zar" pitchFamily="2" charset="-78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宋体" pitchFamily="2" charset="-122"/>
      <p:regular r:id="rId43"/>
    </p:embeddedFont>
    <p:embeddedFont>
      <p:font typeface="PMingLiU" pitchFamily="18" charset="-120"/>
      <p:regular r:id="rId44"/>
    </p:embeddedFont>
    <p:embeddedFont>
      <p:font typeface="Verdana" pitchFamily="34" charset="0"/>
      <p:regular r:id="rId45"/>
      <p:bold r:id="rId46"/>
      <p:italic r:id="rId47"/>
      <p:boldItalic r:id="rId48"/>
    </p:embeddedFont>
    <p:embeddedFont>
      <p:font typeface="Tahoma" pitchFamily="34" charset="0"/>
      <p:regular r:id="rId49"/>
      <p:bold r:id="rId50"/>
    </p:embeddedFont>
    <p:embeddedFont>
      <p:font typeface="Microsoft YaHei" pitchFamily="34" charset="-122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A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8.fntdata"/><Relationship Id="rId21" Type="http://schemas.openxmlformats.org/officeDocument/2006/relationships/slide" Target="slides/slide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4F01D-6261-4D85-B7B9-ABF593FA2BCC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3E9D7-29BE-4B1D-ADE3-967D4F6CCC84}">
      <dgm:prSet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تصمیم سیاسی در مورد 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INDC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1EC9-C30E-4F94-BD37-A8A23CC7E407}" type="parTrans" cxnId="{6EC0B724-D2D0-4B93-B747-292384188993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5B207222-3E65-4F0C-A821-86444A54D6C7}" type="sibTrans" cxnId="{6EC0B724-D2D0-4B93-B747-292384188993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0A75D7E8-A495-43B6-A099-ED6805708C5A}">
      <dgm:prSet/>
      <dgm:spPr/>
      <dgm:t>
        <a:bodyPr/>
        <a:lstStyle/>
        <a:p>
          <a:pPr rtl="0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تهیه اطلاعات فنی</a:t>
          </a:r>
          <a:endParaRPr lang="en-US" b="1" dirty="0">
            <a:solidFill>
              <a:schemeClr val="tx1"/>
            </a:solidFill>
            <a:cs typeface="B Zar" pitchFamily="2" charset="-78"/>
          </a:endParaRPr>
        </a:p>
      </dgm:t>
    </dgm:pt>
    <dgm:pt modelId="{28285B88-5002-48C1-842A-A66802C29375}" type="parTrans" cxnId="{0107895F-772A-4DF4-BE9A-749F0B7A740E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40DA7D6E-1795-4A9C-AA8C-27477B86261C}" type="sibTrans" cxnId="{0107895F-772A-4DF4-BE9A-749F0B7A740E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9A5FF0CA-D73A-4444-A2FB-84E3F46C5155}">
      <dgm:prSet/>
      <dgm:spPr/>
      <dgm:t>
        <a:bodyPr/>
        <a:lstStyle/>
        <a:p>
          <a:pPr rtl="0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ارزیابی هزینه ها و نیاز های حمایتی </a:t>
          </a:r>
          <a:endParaRPr lang="en-US" b="1" dirty="0">
            <a:solidFill>
              <a:schemeClr val="tx1"/>
            </a:solidFill>
            <a:cs typeface="B Zar" pitchFamily="2" charset="-78"/>
          </a:endParaRPr>
        </a:p>
      </dgm:t>
    </dgm:pt>
    <dgm:pt modelId="{E92D89BC-06BA-4128-9723-883A1519B859}" type="parTrans" cxnId="{E031DEA1-86FD-46A7-B68C-579D8835CD57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9BDA133F-0AED-4F20-BB22-1FE3DB4F0105}" type="sibTrans" cxnId="{E031DEA1-86FD-46A7-B68C-579D8835CD57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CA8AADCF-4258-4E2A-8012-59999D0F4606}">
      <dgm:prSet/>
      <dgm:spPr/>
      <dgm:t>
        <a:bodyPr/>
        <a:lstStyle/>
        <a:p>
          <a:pPr rtl="0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ارزیابی اهداف غایی</a:t>
          </a:r>
          <a:endParaRPr lang="en-US" b="1" dirty="0">
            <a:solidFill>
              <a:schemeClr val="tx1"/>
            </a:solidFill>
            <a:cs typeface="B Zar" pitchFamily="2" charset="-78"/>
          </a:endParaRPr>
        </a:p>
      </dgm:t>
    </dgm:pt>
    <dgm:pt modelId="{CF850392-5254-48EA-9925-FE29EFB59A92}" type="parTrans" cxnId="{EB33C854-9A35-4F8E-9C9D-D5508661FD38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D14153EC-5C55-47F3-8A35-64F1C857E24D}" type="sibTrans" cxnId="{EB33C854-9A35-4F8E-9C9D-D5508661FD38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E6045964-E26C-4982-BB31-F3DA586B495F}">
      <dgm:prSet/>
      <dgm:spPr/>
      <dgm:t>
        <a:bodyPr/>
        <a:lstStyle/>
        <a:p>
          <a:pPr rtl="0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فرصت ها  و مزایای کاهش انتشار</a:t>
          </a:r>
          <a:endParaRPr lang="en-US" b="1" dirty="0">
            <a:solidFill>
              <a:schemeClr val="tx1"/>
            </a:solidFill>
            <a:cs typeface="B Zar" pitchFamily="2" charset="-78"/>
          </a:endParaRPr>
        </a:p>
      </dgm:t>
    </dgm:pt>
    <dgm:pt modelId="{599E9D7A-1B6D-4741-9DD3-1925255FB1B3}" type="parTrans" cxnId="{38B03399-0DA0-44D3-8C65-A7ABF7FA2EB2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23EC23AF-A9C9-4DA0-80D0-4E417C630333}" type="sibTrans" cxnId="{38B03399-0DA0-44D3-8C65-A7ABF7FA2EB2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77B2EFD2-73AD-4ADD-B25D-B45FD1912E00}">
      <dgm:prSet/>
      <dgm:spPr/>
      <dgm:t>
        <a:bodyPr/>
        <a:lstStyle/>
        <a:p>
          <a:pPr rtl="0"/>
          <a:r>
            <a:rPr lang="fa-IR" b="1" dirty="0" smtClean="0">
              <a:solidFill>
                <a:schemeClr val="tx1"/>
              </a:solidFill>
              <a:cs typeface="B Zar" pitchFamily="2" charset="-78"/>
            </a:rPr>
            <a:t>یکی کردن و ارائه مشارکت ها</a:t>
          </a:r>
          <a:endParaRPr lang="en-US" b="1" dirty="0">
            <a:solidFill>
              <a:schemeClr val="tx1"/>
            </a:solidFill>
            <a:cs typeface="B Zar" pitchFamily="2" charset="-78"/>
          </a:endParaRPr>
        </a:p>
      </dgm:t>
    </dgm:pt>
    <dgm:pt modelId="{16BF3370-8EB5-49C5-888D-4C94FCA5CC55}" type="parTrans" cxnId="{10CD0E01-9E0B-468A-B12C-F2ECF2213E11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66696E6D-3DBB-498E-B56B-9AAE9821E5DE}" type="sibTrans" cxnId="{10CD0E01-9E0B-468A-B12C-F2ECF2213E11}">
      <dgm:prSet/>
      <dgm:spPr/>
      <dgm:t>
        <a:bodyPr/>
        <a:lstStyle/>
        <a:p>
          <a:endParaRPr lang="en-US" b="1">
            <a:solidFill>
              <a:schemeClr val="tx1"/>
            </a:solidFill>
            <a:cs typeface="B Zar" pitchFamily="2" charset="-78"/>
          </a:endParaRPr>
        </a:p>
      </dgm:t>
    </dgm:pt>
    <dgm:pt modelId="{E4434582-7EE0-4204-A837-A89FEAE099DD}" type="pres">
      <dgm:prSet presAssocID="{E214F01D-6261-4D85-B7B9-ABF593FA2B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9CE46-FD77-40E1-A8C5-982A391C70DA}" type="pres">
      <dgm:prSet presAssocID="{E214F01D-6261-4D85-B7B9-ABF593FA2BCC}" presName="cycle" presStyleCnt="0"/>
      <dgm:spPr/>
      <dgm:t>
        <a:bodyPr/>
        <a:lstStyle/>
        <a:p>
          <a:endParaRPr lang="en-US"/>
        </a:p>
      </dgm:t>
    </dgm:pt>
    <dgm:pt modelId="{B22BD354-864A-4AEE-A865-32D44E54AB5C}" type="pres">
      <dgm:prSet presAssocID="{48E3E9D7-29BE-4B1D-ADE3-967D4F6CCC8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B602-B3A7-4DEE-AC2A-35C48DB4DD28}" type="pres">
      <dgm:prSet presAssocID="{5B207222-3E65-4F0C-A821-86444A54D6C7}" presName="sibTransFirstNode" presStyleLbl="bgShp" presStyleIdx="0" presStyleCnt="1" custScaleX="131608"/>
      <dgm:spPr/>
      <dgm:t>
        <a:bodyPr/>
        <a:lstStyle/>
        <a:p>
          <a:endParaRPr lang="en-US"/>
        </a:p>
      </dgm:t>
    </dgm:pt>
    <dgm:pt modelId="{E1372BCF-307E-4397-9ACD-91F09965FB6E}" type="pres">
      <dgm:prSet presAssocID="{0A75D7E8-A495-43B6-A099-ED6805708C5A}" presName="nodeFollowingNodes" presStyleLbl="node1" presStyleIdx="1" presStyleCnt="6" custRadScaleRad="129974" custRadScaleInc="8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33874-579D-4473-B413-D34A293B0157}" type="pres">
      <dgm:prSet presAssocID="{9A5FF0CA-D73A-4444-A2FB-84E3F46C5155}" presName="nodeFollowingNodes" presStyleLbl="node1" presStyleIdx="2" presStyleCnt="6" custRadScaleRad="142662" custRadScaleInc="-1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02CA-D6BC-4F51-B5EE-137B0A258ACA}" type="pres">
      <dgm:prSet presAssocID="{CA8AADCF-4258-4E2A-8012-59999D0F4606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6E78-1C43-412C-9DA4-AB713E5DE22C}" type="pres">
      <dgm:prSet presAssocID="{E6045964-E26C-4982-BB31-F3DA586B495F}" presName="nodeFollowingNodes" presStyleLbl="node1" presStyleIdx="4" presStyleCnt="6" custRadScaleRad="141101" custRadScaleInc="13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7A1C-3CD8-4377-9B86-C424CA90471A}" type="pres">
      <dgm:prSet presAssocID="{77B2EFD2-73AD-4ADD-B25D-B45FD1912E00}" presName="nodeFollowingNodes" presStyleLbl="node1" presStyleIdx="5" presStyleCnt="6" custRadScaleRad="143507" custRadScaleInc="-16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1DEA1-86FD-46A7-B68C-579D8835CD57}" srcId="{E214F01D-6261-4D85-B7B9-ABF593FA2BCC}" destId="{9A5FF0CA-D73A-4444-A2FB-84E3F46C5155}" srcOrd="2" destOrd="0" parTransId="{E92D89BC-06BA-4128-9723-883A1519B859}" sibTransId="{9BDA133F-0AED-4F20-BB22-1FE3DB4F0105}"/>
    <dgm:cxn modelId="{05837178-8772-400C-9AD0-0D5DC7F5D3E1}" type="presOf" srcId="{9A5FF0CA-D73A-4444-A2FB-84E3F46C5155}" destId="{26233874-579D-4473-B413-D34A293B0157}" srcOrd="0" destOrd="0" presId="urn:microsoft.com/office/officeart/2005/8/layout/cycle3"/>
    <dgm:cxn modelId="{931A51E1-4BB2-4B12-B16A-24DEC1EB5034}" type="presOf" srcId="{CA8AADCF-4258-4E2A-8012-59999D0F4606}" destId="{FB8D02CA-D6BC-4F51-B5EE-137B0A258ACA}" srcOrd="0" destOrd="0" presId="urn:microsoft.com/office/officeart/2005/8/layout/cycle3"/>
    <dgm:cxn modelId="{0F0E6A78-B322-4254-A6DA-1A6BE7C1ED62}" type="presOf" srcId="{48E3E9D7-29BE-4B1D-ADE3-967D4F6CCC84}" destId="{B22BD354-864A-4AEE-A865-32D44E54AB5C}" srcOrd="0" destOrd="0" presId="urn:microsoft.com/office/officeart/2005/8/layout/cycle3"/>
    <dgm:cxn modelId="{039491A3-E09F-454C-A7DF-C6B30AB1A891}" type="presOf" srcId="{E6045964-E26C-4982-BB31-F3DA586B495F}" destId="{4C946E78-1C43-412C-9DA4-AB713E5DE22C}" srcOrd="0" destOrd="0" presId="urn:microsoft.com/office/officeart/2005/8/layout/cycle3"/>
    <dgm:cxn modelId="{197778CF-851E-4209-8274-378FAEE9F387}" type="presOf" srcId="{77B2EFD2-73AD-4ADD-B25D-B45FD1912E00}" destId="{7D537A1C-3CD8-4377-9B86-C424CA90471A}" srcOrd="0" destOrd="0" presId="urn:microsoft.com/office/officeart/2005/8/layout/cycle3"/>
    <dgm:cxn modelId="{EB33C854-9A35-4F8E-9C9D-D5508661FD38}" srcId="{E214F01D-6261-4D85-B7B9-ABF593FA2BCC}" destId="{CA8AADCF-4258-4E2A-8012-59999D0F4606}" srcOrd="3" destOrd="0" parTransId="{CF850392-5254-48EA-9925-FE29EFB59A92}" sibTransId="{D14153EC-5C55-47F3-8A35-64F1C857E24D}"/>
    <dgm:cxn modelId="{6EC0B724-D2D0-4B93-B747-292384188993}" srcId="{E214F01D-6261-4D85-B7B9-ABF593FA2BCC}" destId="{48E3E9D7-29BE-4B1D-ADE3-967D4F6CCC84}" srcOrd="0" destOrd="0" parTransId="{42E61EC9-C30E-4F94-BD37-A8A23CC7E407}" sibTransId="{5B207222-3E65-4F0C-A821-86444A54D6C7}"/>
    <dgm:cxn modelId="{0334825B-2B72-438B-A9E4-45B127D68590}" type="presOf" srcId="{5B207222-3E65-4F0C-A821-86444A54D6C7}" destId="{6674B602-B3A7-4DEE-AC2A-35C48DB4DD28}" srcOrd="0" destOrd="0" presId="urn:microsoft.com/office/officeart/2005/8/layout/cycle3"/>
    <dgm:cxn modelId="{10CD0E01-9E0B-468A-B12C-F2ECF2213E11}" srcId="{E214F01D-6261-4D85-B7B9-ABF593FA2BCC}" destId="{77B2EFD2-73AD-4ADD-B25D-B45FD1912E00}" srcOrd="5" destOrd="0" parTransId="{16BF3370-8EB5-49C5-888D-4C94FCA5CC55}" sibTransId="{66696E6D-3DBB-498E-B56B-9AAE9821E5DE}"/>
    <dgm:cxn modelId="{0107895F-772A-4DF4-BE9A-749F0B7A740E}" srcId="{E214F01D-6261-4D85-B7B9-ABF593FA2BCC}" destId="{0A75D7E8-A495-43B6-A099-ED6805708C5A}" srcOrd="1" destOrd="0" parTransId="{28285B88-5002-48C1-842A-A66802C29375}" sibTransId="{40DA7D6E-1795-4A9C-AA8C-27477B86261C}"/>
    <dgm:cxn modelId="{38B03399-0DA0-44D3-8C65-A7ABF7FA2EB2}" srcId="{E214F01D-6261-4D85-B7B9-ABF593FA2BCC}" destId="{E6045964-E26C-4982-BB31-F3DA586B495F}" srcOrd="4" destOrd="0" parTransId="{599E9D7A-1B6D-4741-9DD3-1925255FB1B3}" sibTransId="{23EC23AF-A9C9-4DA0-80D0-4E417C630333}"/>
    <dgm:cxn modelId="{46DD46A5-7317-4F3F-A784-E3088DAA8489}" type="presOf" srcId="{0A75D7E8-A495-43B6-A099-ED6805708C5A}" destId="{E1372BCF-307E-4397-9ACD-91F09965FB6E}" srcOrd="0" destOrd="0" presId="urn:microsoft.com/office/officeart/2005/8/layout/cycle3"/>
    <dgm:cxn modelId="{CD4FA303-FEE1-457F-B6AA-6907E72B4F29}" type="presOf" srcId="{E214F01D-6261-4D85-B7B9-ABF593FA2BCC}" destId="{E4434582-7EE0-4204-A837-A89FEAE099DD}" srcOrd="0" destOrd="0" presId="urn:microsoft.com/office/officeart/2005/8/layout/cycle3"/>
    <dgm:cxn modelId="{F4613CB8-F9E6-4711-AF4B-60B1F48CFB31}" type="presParOf" srcId="{E4434582-7EE0-4204-A837-A89FEAE099DD}" destId="{87E9CE46-FD77-40E1-A8C5-982A391C70DA}" srcOrd="0" destOrd="0" presId="urn:microsoft.com/office/officeart/2005/8/layout/cycle3"/>
    <dgm:cxn modelId="{2F22CE7D-DFE5-4C4E-87D3-93A6D9169B60}" type="presParOf" srcId="{87E9CE46-FD77-40E1-A8C5-982A391C70DA}" destId="{B22BD354-864A-4AEE-A865-32D44E54AB5C}" srcOrd="0" destOrd="0" presId="urn:microsoft.com/office/officeart/2005/8/layout/cycle3"/>
    <dgm:cxn modelId="{274B5083-CBC9-4FEB-B874-80A856268681}" type="presParOf" srcId="{87E9CE46-FD77-40E1-A8C5-982A391C70DA}" destId="{6674B602-B3A7-4DEE-AC2A-35C48DB4DD28}" srcOrd="1" destOrd="0" presId="urn:microsoft.com/office/officeart/2005/8/layout/cycle3"/>
    <dgm:cxn modelId="{099ABE29-CDCA-4055-ADFF-3877EBE90C21}" type="presParOf" srcId="{87E9CE46-FD77-40E1-A8C5-982A391C70DA}" destId="{E1372BCF-307E-4397-9ACD-91F09965FB6E}" srcOrd="2" destOrd="0" presId="urn:microsoft.com/office/officeart/2005/8/layout/cycle3"/>
    <dgm:cxn modelId="{EA4D6CF3-43F1-40A9-B06E-02172C2BA0EA}" type="presParOf" srcId="{87E9CE46-FD77-40E1-A8C5-982A391C70DA}" destId="{26233874-579D-4473-B413-D34A293B0157}" srcOrd="3" destOrd="0" presId="urn:microsoft.com/office/officeart/2005/8/layout/cycle3"/>
    <dgm:cxn modelId="{B250A397-BEE5-43A9-B274-E9ADDD53A167}" type="presParOf" srcId="{87E9CE46-FD77-40E1-A8C5-982A391C70DA}" destId="{FB8D02CA-D6BC-4F51-B5EE-137B0A258ACA}" srcOrd="4" destOrd="0" presId="urn:microsoft.com/office/officeart/2005/8/layout/cycle3"/>
    <dgm:cxn modelId="{C759A7AB-B0FD-43DF-A47F-FE2BE0A6B4D9}" type="presParOf" srcId="{87E9CE46-FD77-40E1-A8C5-982A391C70DA}" destId="{4C946E78-1C43-412C-9DA4-AB713E5DE22C}" srcOrd="5" destOrd="0" presId="urn:microsoft.com/office/officeart/2005/8/layout/cycle3"/>
    <dgm:cxn modelId="{31682A47-0A2D-43C8-8D46-F562C8334FCF}" type="presParOf" srcId="{87E9CE46-FD77-40E1-A8C5-982A391C70DA}" destId="{7D537A1C-3CD8-4377-9B86-C424CA90471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12A3-DF31-4A73-83AB-8D4F7AF609BD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96022-B4C3-4B83-AFD3-0E92917F9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12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C59-1CD8-4325-87DF-D52BB393DF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32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C59-1CD8-4325-87DF-D52BB393DF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32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4076700"/>
            <a:ext cx="7772400" cy="1470025"/>
          </a:xfrm>
        </p:spPr>
        <p:txBody>
          <a:bodyPr/>
          <a:lstStyle>
            <a:lvl1pPr>
              <a:defRPr sz="4000"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0663"/>
            <a:ext cx="6400800" cy="11049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B2F2AC6-8EBA-4F4B-A3AC-BC3AC1AD4A3D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08D33-42EE-4DB2-9580-74B998868FB9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B76E5-A0BA-4FEE-AF15-ED35846458F0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4649-6066-49A2-A933-BEE5A1DF8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35FBB-5FC2-48F5-BB31-2851370CEF3B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3C4AE-3FCC-42F3-A2B7-33AB9B3D2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4D82D9-D701-40FC-9663-0766D8AD8EB4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EB50-5478-4997-B78C-D813080E1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5CDB7-0FA2-40BC-AE0F-925EAE34971F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B792B-B28D-40D6-B825-6754ECD85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DBFDE-57AE-4775-81F3-F20040336E79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494-1C15-4B66-8611-F0250E3C8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6B7FA-FBC7-4C10-B977-69D14DB5D70B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1F10-7367-4EEA-998D-4A87C803C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C9020-C983-443D-A72B-905AF6F09130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6074A-0C93-41D8-BACA-8E5C795C8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F60A9-BE54-45B2-AFC3-EFB9B3170A11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D7A16-5E54-47D2-9CD3-40FD9E235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624C1-A9B2-4827-85AC-373AF6642A09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846D-810D-4876-BFEA-32AFACE23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A1292-424C-4E61-83D8-79AA181B435E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1D74-2F75-4CE0-9573-3CD3374B8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1489C-CE0D-45B0-9649-165A66ED039A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39630-B908-41A5-A8C7-11C0DF56D610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93195-2E7C-43A2-8131-1E4F4BAD8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72D96-D143-4495-9FDE-C39019C100EE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71F6-0D18-4DCE-A509-638F30DCF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AE599-F7C0-4C36-98AA-88C9956A3E29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8FEC-3AE5-443C-A275-FDFECA7D9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60FC9-43C0-4C3D-A56C-56BC7D3084C4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E8BB-95D3-4BA9-BEFC-45B6572AE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D3213-2B0B-4DE7-A38B-DB7121319FCB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7C40-3BA7-463B-93C0-3B5A32B42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C8B66-8EE8-4520-9E76-929A2239EC8D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5A5C-1894-4127-A759-FAC4FB5B9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9C71C-45F5-4A7B-8315-81FB3345CF3D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25EE-175E-4B40-9E85-AFBB9FB08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4DB8A8-2200-4836-A3E2-5C663406F9D4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0A5-BF53-4C2F-9724-555C42842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AED34-352B-4BCE-8BFA-BD23FF032F4D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9771-074D-4B53-A549-E5D0614E0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12A1-9FDC-4AE8-B06D-FDE3CB3DF5A6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F1176-1B3F-466D-96CD-0E668BA743E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67439-33A5-49D3-AC5A-8FD7832AF807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4572-BB77-4F3D-96BD-486FAFDEE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1C8E-4D94-43AB-A474-1661E3ADC0A2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0FC01-A8EE-4FF3-A978-7BD1213E6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9A260-C406-4651-8BDD-7D541F122259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4D72-61F9-48D8-961E-F04CCCC39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5D034-26F0-4513-AF17-EF9ECCCF1BC7}" type="datetimeFigureOut">
              <a:rPr lang="fr-FR" altLang="en-US" smtClean="0"/>
              <a:pPr/>
              <a:t>10/10/2015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7744-6356-4BB8-B37D-2929C36075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13BF-3A66-4116-B7D5-1EDE50F549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A69-136D-43D5-8183-6574654D1F4A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2F335-19E8-4CE8-9C4D-C59E1377381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D982-3F5A-4DD9-B3A6-A8CDF225ECB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96966-10E5-48D4-92E5-F289C310E3C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BE0D-688C-48BB-BF3E-B593576755B7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54E3B-B6F8-40BE-A7FA-7328E955E0DA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52E6-512C-4F3A-95DB-ECD1647790A3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5A29F-12F0-408C-B185-2B029BAA820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529-B6A0-4751-8AE1-933DA4623511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2BFE-FDAD-4BC9-A971-417A5915D0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5E1-A384-4CE9-9742-5DDE73A9B2DE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98639-C927-43F7-A96B-44E753FFF77F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E14C8-A483-4976-9F4E-4D754BAFE3A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B4F2-7A8C-4882-B470-77B016742338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E658-2F9C-4B16-805E-E70920AB917C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9DE19-39CE-4605-9394-E6E2F69DE62E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77D5-C703-4C04-8F85-129928DD2C0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73521-6EA6-4F57-BA9D-81C2356F587C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98E-D190-44C0-8239-E26E14C4E8A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2670C-449E-4741-A47A-7DA1AAB578C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CA45-15F1-4C75-9C51-4879BC4F299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A9785-6E00-4EFC-88D3-A28C0BCF46C0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11B9C-C356-4273-B1D5-95F3D896DD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1C48D-8A94-4689-A135-1BDE93AA87BC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9368-1DDD-420D-8AAD-2194D76325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970A4-313D-499C-8545-B3B3204D0393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5EA6-2344-4FE0-8E1D-B1CDBB97BC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6F85D-53EF-4816-B568-CE77F82F14B7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3918-9FE8-484B-B57E-311482F566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1E113E-E2B3-44FA-BF43-C70DBD40CB47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1BC7-F96A-40C6-B360-0B3D2EC935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7E7D6-C3EB-4B7B-BDAF-F6D2241966EF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345B-F822-41F9-B4FC-6A23EE36F3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123AB-8F7C-4BB2-898A-53BC4590C08A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A299-6A88-4C4F-B517-EF56C6EA2D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84D094-EA4D-4D38-8820-148AEECB9026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C9AB-D911-4AC0-8BB1-97257CC2179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3C307-A26D-44F2-B0DA-881B3403CFF5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E4B78-8147-4733-9B74-942064A24E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4648A-C17D-46E7-95ED-8FFDF413AEEC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1116E-3AE1-41A4-BDEE-EF74C34686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D6BEE1-EB7F-4D02-B1E9-24B7E427E0D5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1B1E5-0A5C-4D68-BF02-C41579859C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23193-5F12-411B-830D-93CC0036E12B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84BD-FF4F-4ACE-9527-A35CDCAA5D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5D034-26F0-4513-AF17-EF9ECCCF1BC7}" type="datetimeFigureOut">
              <a:rPr lang="fr-FR" altLang="en-US" smtClean="0"/>
              <a:pPr/>
              <a:t>10/10/2015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7744-6356-4BB8-B37D-2929C36075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13BF-3A66-4116-B7D5-1EDE50F549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A69-136D-43D5-8183-6574654D1F4A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2F335-19E8-4CE8-9C4D-C59E1377381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D982-3F5A-4DD9-B3A6-A8CDF225ECB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96966-10E5-48D4-92E5-F289C310E3C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BE0D-688C-48BB-BF3E-B593576755B7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54E3B-B6F8-40BE-A7FA-7328E955E0DA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52E6-512C-4F3A-95DB-ECD1647790A3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62131-D54A-4236-B16D-6F4661012EA9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1E05-53EF-47F8-AE18-B989DF4535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5A29F-12F0-408C-B185-2B029BAA820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529-B6A0-4751-8AE1-933DA4623511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2BFE-FDAD-4BC9-A971-417A5915D0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5E1-A384-4CE9-9742-5DDE73A9B2DE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B4F2-7A8C-4882-B470-77B016742338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E658-2F9C-4B16-805E-E70920AB917C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9DE19-39CE-4605-9394-E6E2F69DE62E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77D5-C703-4C04-8F85-129928DD2C0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73521-6EA6-4F57-BA9D-81C2356F587C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98E-D190-44C0-8239-E26E14C4E8A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2670C-449E-4741-A47A-7DA1AAB578C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CA45-15F1-4C75-9C51-4879BC4F299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AC72A-37BD-4FA3-A283-C05594F660FB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31016-9090-434B-9667-2D813876DE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05B63-B83D-4612-A6B2-8666921C464F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E66EC-3AFF-4270-8C6C-98DD65AA0E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AB676-A603-4B18-A9F6-3A24E66F08E0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5CB1A-EF43-4E56-97BD-9FE5E11BEA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1EBCE-09D0-4F64-A756-9F1DB3153250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811DD-30FD-44CB-B3E6-DAE5EA965E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D8BC2-3FC5-4915-9360-C5A756CB98DE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DFBB-CCA2-4803-B882-C503B004E4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E6890-DBB9-456B-9F4E-DE3EE65C3BA2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350E-E030-45A2-85E5-230B26F117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59A51-24C2-4952-885B-9E3DEA743036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8F9E3-3164-4156-A68F-416E0FCA075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27ADF-3F61-44EC-954A-AEF3946401F7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3793-15E9-48E1-90A9-F3DA6DD9198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014A4-F84D-4700-98C7-65FA7A018590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EB23-06DE-4049-875E-6876F95517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EBC6B-4221-48E0-864C-56A6DEE835DF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15447-560E-4084-89C4-986B76EA1A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A5EEE-6456-4816-BFDD-F1AA8AA8DBC7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05C8C-99EA-4991-AE5D-5783675199E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69233-4492-4523-A337-9AF9926FC133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CA8D-7F9A-43E5-8A0F-2A68B646BF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76E5-A0BA-4FEE-AF15-ED35846458F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4649-6066-49A2-A933-BEE5A1DF8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FBB-5FC2-48F5-BB31-2851370CEF3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C4AE-3FCC-42F3-A2B7-33AB9B3D2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2D9-D701-40FC-9663-0766D8AD8EB4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EB50-5478-4997-B78C-D813080E1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4EA26-3E34-4051-8D4A-2B15FF2F9476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EFDC-1CF1-4A2D-BEBC-31CA03AE04A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CDB7-0FA2-40BC-AE0F-925EAE34971F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792B-B28D-40D6-B825-6754ECD85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BFDE-57AE-4775-81F3-F20040336E7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494-1C15-4B66-8611-F0250E3C8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B7FA-FBC7-4C10-B977-69D14DB5D70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F10-7367-4EEA-998D-4A87C803C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9020-C983-443D-A72B-905AF6F0913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74A-0C93-41D8-BACA-8E5C795C8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60A9-BE54-45B2-AFC3-EFB9B3170A1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A16-5E54-47D2-9CD3-40FD9E235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24C1-A9B2-4827-85AC-373AF6642A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9846D-810D-4876-BFEA-32AFACE23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1292-424C-4E61-83D8-79AA181B435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D74-2F75-4CE0-9573-3CD3374B8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9630-B908-41A5-A8C7-11C0DF56D61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195-2E7C-43A2-8131-1E4F4BAD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D4A46-8456-4BD4-99CB-55640D4C511B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EC20F-50C8-4E4A-A100-BE7A45E140D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AE3CB-FD1F-4544-A084-CB152ECB5642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37B4-6AA2-40E5-B58D-53BC35AB8BD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97561-80AD-4EA5-9EB7-1AB1127EF73F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0284-4E7F-4E16-85FB-94BE2C0D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8C53-9A01-4AEB-9192-362269322A70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C317A-42F2-4602-A3F2-71FF73BDCE2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DC5A7-54E8-4A48-90ED-D012915EE768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E5CF-5745-42B9-9140-F856202630B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C53B6-393C-4F38-8146-AC60EFAFE3A3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1B0F3-BBD4-4F46-94EF-632E403FC19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4CF7A-CB37-406D-B85D-A5DFEAD63959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58738"/>
            <a:ext cx="2130425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8738"/>
            <a:ext cx="624205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A1CEE-7025-4D17-8517-E7AAE11E1B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71626-720C-4106-ACCF-884F03301C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B3DE4-CD58-4742-89E6-486906BE74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7F73-1626-4A1E-9109-064AE2B001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03590-4DEE-4B37-B3E6-0042275E06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16EE9-095F-4F1A-B767-67A22B2016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4779-4A4E-4622-BF33-1324B08B739B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96518-FB16-4965-B305-68DE076CF7B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8656-14AD-4A52-813B-1C1EFCE342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BA52-567B-499A-945A-6EFDF9DE62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AFE92-3478-4A65-B744-167303EA41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0D14-33E1-4658-AA6A-6466F18F16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4076700"/>
            <a:ext cx="7772400" cy="1470025"/>
          </a:xfrm>
        </p:spPr>
        <p:txBody>
          <a:bodyPr/>
          <a:lstStyle>
            <a:lvl1pPr>
              <a:defRPr sz="4000"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0663"/>
            <a:ext cx="6400800" cy="11049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345D034-26F0-4513-AF17-EF9ECCCF1BC7}" type="datetimeFigureOut">
              <a:rPr lang="fr-FR" altLang="en-US"/>
              <a:pPr/>
              <a:t>10/10/2015</a:t>
            </a:fld>
            <a:endParaRPr lang="fr-FR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D917744-6356-4BB8-B37D-2929C360758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13BF-3A66-4116-B7D5-1EDE50F54993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A69-136D-43D5-8183-6574654D1F4A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2F335-19E8-4CE8-9C4D-C59E13773814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D982-3F5A-4DD9-B3A6-A8CDF225ECB0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96966-10E5-48D4-92E5-F289C310E3C4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BE0D-688C-48BB-BF3E-B593576755B7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54E3B-B6F8-40BE-A7FA-7328E955E0DA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52E6-512C-4F3A-95DB-ECD1647790A3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795F-E005-4C81-81D9-F7878BAB79C7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5A29F-12F0-408C-B185-2B029BAA820B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529-B6A0-4751-8AE1-933DA4623511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2BFE-FDAD-4BC9-A971-417A5915D093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5E1-A384-4CE9-9742-5DDE73A9B2DE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B4F2-7A8C-4882-B470-77B016742338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E658-2F9C-4B16-805E-E70920AB917C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9DE19-39CE-4605-9394-E6E2F69DE62E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77D5-C703-4C04-8F85-129928DD2C0D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73521-6EA6-4F57-BA9D-81C2356F587C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98E-D190-44C0-8239-E26E14C4E8AD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2670C-449E-4741-A47A-7DA1AAB578CB}" type="datetimeFigureOut">
              <a:rPr lang="zh-CN" altLang="en-US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CA45-15F1-4C75-9C51-4879BC4F2990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A111F-B9D6-4C84-9872-6DF1696241A9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FF189-2531-404E-B12E-AF77458D63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9E34A-44C3-418A-885D-446A0EE5E0DB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D8ADD-A089-4A8F-84CC-F46DA3FDD2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1C228-1B5F-416C-BFBB-EE812F149D7D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EFCA-31EA-401C-BE99-07C708ACFD3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3D213-6A4B-4DD8-8181-B19DE6E6056E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DF3E-574C-4620-99A6-58580395BC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C19D8-B8D3-4725-9ACC-7DC135B14D54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87BBB-3A5A-4C63-8199-F20E885043EE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1CCEC-E583-408F-9833-D996754FD98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6F577-FD98-4A0F-9658-DAF8DB157B5D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45D2-7C43-438E-8867-1A6805CFB8C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59CE8-C3C6-4C37-8148-4F8C18EAC6F4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C7327-AFA2-4D18-A58D-39EA35ABA2A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B81E2-4905-49EA-8D99-3347F2585CFF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8CFB-168C-45EF-AAC3-E7ECC3473D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A97BE-FC09-4031-AF8D-B44C885B8F26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8A66-5AD3-4A0D-92E7-706CF3E1F33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5A513-4DFD-4F50-B6F0-4816794071F1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7D733-3823-40A5-B6A9-F5D3ED4CBED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38F0F-372D-47CC-89BD-98DB5B68FE55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02890-E913-44DE-8CAF-931FF11ECCE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4076700"/>
            <a:ext cx="7772400" cy="1470025"/>
          </a:xfrm>
        </p:spPr>
        <p:txBody>
          <a:bodyPr/>
          <a:lstStyle>
            <a:lvl1pPr>
              <a:defRPr sz="4000"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0663"/>
            <a:ext cx="6400800" cy="11049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345D034-26F0-4513-AF17-EF9ECCCF1BC7}" type="datetimeFigureOut">
              <a:rPr lang="fr-FR" altLang="en-US" smtClean="0"/>
              <a:pPr/>
              <a:t>10/10/2015</a:t>
            </a:fld>
            <a:endParaRPr lang="fr-FR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D917744-6356-4BB8-B37D-2929C36075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13BF-3A66-4116-B7D5-1EDE50F549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A69-136D-43D5-8183-6574654D1F4A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2F335-19E8-4CE8-9C4D-C59E1377381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D982-3F5A-4DD9-B3A6-A8CDF225ECB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216A-7B62-4D41-B9A6-5DDC2944D304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96966-10E5-48D4-92E5-F289C310E3C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BE0D-688C-48BB-BF3E-B593576755B7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54E3B-B6F8-40BE-A7FA-7328E955E0DA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52E6-512C-4F3A-95DB-ECD1647790A3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5A29F-12F0-408C-B185-2B029BAA820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529-B6A0-4751-8AE1-933DA4623511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2BFE-FDAD-4BC9-A971-417A5915D0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5E1-A384-4CE9-9742-5DDE73A9B2DE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B4F2-7A8C-4882-B470-77B016742338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E658-2F9C-4B16-805E-E70920AB917C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9DE19-39CE-4605-9394-E6E2F69DE62E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77D5-C703-4C04-8F85-129928DD2C0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73521-6EA6-4F57-BA9D-81C2356F587C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98E-D190-44C0-8239-E26E14C4E8A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2670C-449E-4741-A47A-7DA1AAB578C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CA45-15F1-4C75-9C51-4879BC4F299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B9416-E8B5-4FAB-8413-45C795FD1248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91EE1-95AF-440B-9C70-CAB3676478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33FDE-73AF-4F8D-9C6C-62551FD9EFC8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449C-B7C3-4A06-8ECD-E75D2C0A044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3A373-C067-4C16-8822-53B84921B191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D0FD9-1893-41DF-A8B5-16F261DA03DF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875F-C642-4CEA-B157-AAEE8203BFA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D22C7-69C8-4B35-803C-55878A76811A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CD612-926F-4971-B195-2157E1F6F76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DD089-766B-48B5-A0F3-BA8C10EBF3E1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AD0C-E745-494B-96C8-6022262E40A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E9F6C-A847-45A7-B196-AAB473020CA9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E17C-71B4-4054-9938-E5277BB6A08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97418-3300-4626-8FD3-4218ABD9355D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0834-A2CC-4DAE-83CC-1436432432D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25B8-8BB8-4181-8D3A-16C0BF8D6F06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55CA2-6B72-474B-870F-20D786E242D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0372B-7742-4CD4-9B13-31C100241672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58F8-51F3-4289-8B53-F01FFDEDADE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4AB75-8D38-4EA8-8000-96CE74324A7D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7B81-3406-434B-AE4E-40B5C341B1F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C28B4-AE6E-4D70-983B-E2F654B351DA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13887-AF92-460B-BB28-A580CFDA071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5D034-26F0-4513-AF17-EF9ECCCF1BC7}" type="datetimeFigureOut">
              <a:rPr lang="fr-FR" altLang="en-US" smtClean="0"/>
              <a:pPr/>
              <a:t>10/10/2015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7744-6356-4BB8-B37D-2929C36075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 sz="180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D66B5-9065-4E62-A200-7CFFB8AB18B7}" type="slidenum">
              <a:rPr lang="en-US" altLang="en-US" smtClean="0"/>
              <a:pPr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713BF-3A66-4116-B7D5-1EDE50F549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A69-136D-43D5-8183-6574654D1F4A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2F335-19E8-4CE8-9C4D-C59E1377381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D982-3F5A-4DD9-B3A6-A8CDF225ECB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96966-10E5-48D4-92E5-F289C310E3C4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BE0D-688C-48BB-BF3E-B593576755B7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54E3B-B6F8-40BE-A7FA-7328E955E0DA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52E6-512C-4F3A-95DB-ECD1647790A3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5A29F-12F0-408C-B185-2B029BAA820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529-B6A0-4751-8AE1-933DA4623511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2BFE-FDAD-4BC9-A971-417A5915D093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5E1-A384-4CE9-9742-5DDE73A9B2DE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B4F2-7A8C-4882-B470-77B016742338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E658-2F9C-4B16-805E-E70920AB917C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9DE19-39CE-4605-9394-E6E2F69DE62E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77D5-C703-4C04-8F85-129928DD2C0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73521-6EA6-4F57-BA9D-81C2356F587C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98E-D190-44C0-8239-E26E14C4E8A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2670C-449E-4741-A47A-7DA1AAB578CB}" type="datetimeFigureOut">
              <a:rPr lang="zh-CN" altLang="en-US" smtClean="0"/>
              <a:pPr/>
              <a:t>2015/10/10</a:t>
            </a:fld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CA45-15F1-4C75-9C51-4879BC4F2990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SimSun" pitchFamily="2" charset="-122"/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63E0FFD7-A98C-4099-A479-ED1462C3610A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37200A45-A1C0-4F5E-876B-1D81CAC40A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91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90542121-D27A-48BC-9FB0-F6F02D359089}" type="datetimeFigureOut">
              <a:rPr lang="en-US"/>
              <a:pPr/>
              <a:t>10/10/2015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0EA0B8D-D8CA-4195-961B-3C33A4FA4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40C65D-DB0E-46A9-BF94-3FD71CC23E88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B17748-6A16-4415-A29A-80B3B63E07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835646B-C166-4214-9231-77A7D29B2417}" type="datetimeFigureOut">
              <a:rPr lang="zh-CN" altLang="en-US"/>
              <a:pPr/>
              <a:t>2015/10/10</a:t>
            </a:fld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D1B4F7F-98A2-4E42-90F2-FEFB516B5F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3EEFC0EB-CCF2-41B7-9015-3DBD209BF20B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C1FA9137-63E1-41E0-AAEE-AEA44DC7726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Textmasterformate durch Klicken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PMingLiU" pitchFamily="18" charset="-120"/>
              </a:defRPr>
            </a:lvl1pPr>
          </a:lstStyle>
          <a:p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D3B2-07E5-4F37-A0EB-E86AE22048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SimSun" pitchFamily="2" charset="-122"/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0010F969-FB76-4935-84BD-2F592BE8BD4E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999D74BB-CC20-4322-BE95-74188E9602BC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SimSun" pitchFamily="2" charset="-122"/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CBA92889-4BAA-4BF3-A89E-4C1651695484}" type="datetimeFigureOut">
              <a:rPr lang="fr-FR"/>
              <a:pPr/>
              <a:t>10/10/2015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D162569A-C5D9-44A6-A602-0A26FA6BDB5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0F22DCD8-3574-4336-AD48-15F39A0C40C2}" type="datetime1">
              <a:rPr lang="en-US" altLang="en-US" smtClean="0"/>
              <a:pPr/>
              <a:t>10/10/2015</a:t>
            </a:fld>
            <a:endParaRPr lang="zh-CN" altLang="en-US">
              <a:ea typeface="+mn-ea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E572B4F5-0192-4815-83E1-AC1F4DFF7C20}" type="slidenum">
              <a:rPr lang="en-US" altLang="en-US" smtClean="0"/>
              <a:pPr/>
              <a:t>‹#›</a:t>
            </a:fld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7308"/>
            <a:ext cx="7772400" cy="1905000"/>
          </a:xfrm>
        </p:spPr>
        <p:txBody>
          <a:bodyPr/>
          <a:lstStyle/>
          <a:p>
            <a:pPr rtl="1"/>
            <a:r>
              <a:rPr lang="fa-IR" sz="3100" dirty="0"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cs typeface="Neirizi" panose="02000503000000020003" pitchFamily="2" charset="0"/>
              </a:rPr>
              <a:t>تبیین الزامات ملی اقدام کاهش انتشار و سازگاری با تأکید بر :</a:t>
            </a:r>
            <a:br>
              <a:rPr lang="fa-IR" sz="3100" dirty="0"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cs typeface="Neirizi" panose="02000503000000020003" pitchFamily="2" charset="0"/>
              </a:rPr>
            </a:br>
            <a:r>
              <a:rPr lang="fa-IR" sz="3100" dirty="0"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cs typeface="Neirizi" panose="02000503000000020003" pitchFamily="2" charset="0"/>
              </a:rPr>
              <a:t>اهداف معین مشارکت ملی</a:t>
            </a: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ntended 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ationally 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etermined 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ontribution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953000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fa-IR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سازمان حفاظت محیط زیست،</a:t>
            </a:r>
          </a:p>
          <a:p>
            <a:pPr rtl="1"/>
            <a:r>
              <a:rPr lang="fa-IR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دفتر </a:t>
            </a:r>
            <a:r>
              <a:rPr lang="fa-IR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طرح ملی تغییر آب و هوا </a:t>
            </a:r>
          </a:p>
          <a:p>
            <a:pPr rtl="1"/>
            <a:r>
              <a:rPr lang="fa-IR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اسفند </a:t>
            </a:r>
            <a:r>
              <a:rPr lang="fa-IR" sz="1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ماه، </a:t>
            </a:r>
            <a:r>
              <a:rPr lang="fa-IR" sz="1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Neirizi" panose="02000503000000020003" pitchFamily="2" charset="0"/>
                <a:ea typeface="+mj-ea"/>
                <a:cs typeface="B Zar" panose="00000400000000000000" pitchFamily="2" charset="-78"/>
              </a:rPr>
              <a:t>1393</a:t>
            </a:r>
            <a:endParaRPr lang="en-US" sz="1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Neirizi" panose="02000503000000020003" pitchFamily="2" charset="0"/>
              <a:ea typeface="+mj-ea"/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210" y="-1"/>
            <a:ext cx="2840990" cy="25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ارزیابی </a:t>
            </a:r>
            <a:r>
              <a:rPr lang="ar-SA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هزینه ها و نیازهای </a:t>
            </a:r>
            <a:r>
              <a:rPr lang="ar-SA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حمایتی</a:t>
            </a:r>
            <a:endParaRPr lang="en-US" sz="2800" dirty="0">
              <a:solidFill>
                <a:srgbClr val="7030A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81975" cy="4525963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>
                <a:cs typeface="B Zar" pitchFamily="2" charset="-78"/>
              </a:rPr>
              <a:t>گام های کلیدی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انجام </a:t>
            </a:r>
            <a:r>
              <a:rPr lang="fa-IR" sz="2400" dirty="0" smtClean="0">
                <a:solidFill>
                  <a:srgbClr val="0070C0"/>
                </a:solidFill>
                <a:cs typeface="B Zar" pitchFamily="2" charset="-78"/>
              </a:rPr>
              <a:t>تجزیه و تحلیل </a:t>
            </a:r>
            <a:r>
              <a:rPr lang="fa-IR" sz="2400" dirty="0" smtClean="0">
                <a:cs typeface="B Zar" pitchFamily="2" charset="-78"/>
              </a:rPr>
              <a:t>اهداف بلندپروازانه و </a:t>
            </a:r>
            <a:r>
              <a:rPr lang="fa-IR" sz="2400" dirty="0" smtClean="0">
                <a:solidFill>
                  <a:srgbClr val="0070C0"/>
                </a:solidFill>
                <a:cs typeface="B Zar" pitchFamily="2" charset="-78"/>
              </a:rPr>
              <a:t>مقایسه</a:t>
            </a:r>
            <a:r>
              <a:rPr lang="fa-IR" sz="2400" dirty="0" smtClean="0">
                <a:cs typeface="B Zar" pitchFamily="2" charset="-78"/>
              </a:rPr>
              <a:t> نتایج رویکرد های تسهیم  تلاش ها با پتانسیل کاهش انتشار درسطح  ملی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اطلاعات مختصری در مورد </a:t>
            </a:r>
            <a:r>
              <a:rPr lang="fa-IR" sz="2400" dirty="0" smtClean="0">
                <a:solidFill>
                  <a:srgbClr val="0070C0"/>
                </a:solidFill>
                <a:cs typeface="B Zar" pitchFamily="2" charset="-78"/>
              </a:rPr>
              <a:t>هزینه ها و نیاز های حمایتی </a:t>
            </a:r>
            <a:r>
              <a:rPr lang="fa-IR" sz="2400" dirty="0" smtClean="0">
                <a:cs typeface="B Zar" pitchFamily="2" charset="-78"/>
              </a:rPr>
              <a:t>برای اقدامات فردی بر اساس :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هزینه منفی و صفر </a:t>
            </a:r>
            <a:r>
              <a:rPr lang="fa-IR" sz="2400" b="1" dirty="0" smtClean="0">
                <a:cs typeface="B Zar" pitchFamily="2" charset="-78"/>
              </a:rPr>
              <a:t>برای اقدامات کاهش انتشار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هزینه کمتر یا صفر </a:t>
            </a:r>
            <a:r>
              <a:rPr lang="fa-IR" sz="2400" b="1" dirty="0" smtClean="0">
                <a:cs typeface="B Zar" pitchFamily="2" charset="-78"/>
              </a:rPr>
              <a:t>موقعی که مزایای همراه اقدامات کاهش انتشار در نظر گرفته شود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b="1" dirty="0" smtClean="0">
                <a:cs typeface="B Zar" pitchFamily="2" charset="-78"/>
              </a:rPr>
              <a:t>گزینه </a:t>
            </a: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هزینه مثبت</a:t>
            </a:r>
            <a:endParaRPr lang="en-US" sz="2400" dirty="0" smtClean="0">
              <a:solidFill>
                <a:srgbClr val="FF0000"/>
              </a:solidFill>
              <a:cs typeface="B Zar" pitchFamily="2" charset="-78"/>
            </a:endParaRPr>
          </a:p>
          <a:p>
            <a:pPr lvl="0" algn="r" rtl="1"/>
            <a:r>
              <a:rPr lang="fa-IR" sz="2400" b="1" dirty="0">
                <a:cs typeface="B Zar" pitchFamily="2" charset="-78"/>
              </a:rPr>
              <a:t>تعیین نیازهای حمایتی</a:t>
            </a:r>
            <a:endParaRPr lang="en-US" sz="2400" b="1" dirty="0">
              <a:cs typeface="B Zar" pitchFamily="2" charset="-78"/>
            </a:endParaRPr>
          </a:p>
          <a:p>
            <a:pPr algn="r"/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</a:t>
            </a:r>
            <a:r>
              <a:rPr lang="fa-IR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ولین برنامه ارائه شده ...</a:t>
            </a:r>
            <a:endParaRPr lang="en-US" sz="2800" dirty="0">
              <a:solidFill>
                <a:srgbClr val="7030A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81975" cy="4525963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>
                <a:cs typeface="B Zar" pitchFamily="2" charset="-78"/>
              </a:rPr>
              <a:t>اجزاء برنامه مشارکت ملی کشور سویس: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میزان انتشار در سال پایه 53.3 میلیون تن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انتشار 50 درصدی نسبت به سال 1999 تا سال 2030</a:t>
            </a:r>
          </a:p>
          <a:p>
            <a:pPr algn="r" rtl="1"/>
            <a:r>
              <a:rPr lang="fa-IR" sz="2400" dirty="0">
                <a:cs typeface="B Zar" pitchFamily="2" charset="-78"/>
              </a:rPr>
              <a:t>کاهش انتشار </a:t>
            </a:r>
            <a:r>
              <a:rPr lang="fa-IR" sz="2400" dirty="0" smtClean="0">
                <a:cs typeface="B Zar" pitchFamily="2" charset="-78"/>
              </a:rPr>
              <a:t>35 </a:t>
            </a:r>
            <a:r>
              <a:rPr lang="fa-IR" sz="2400" dirty="0">
                <a:cs typeface="B Zar" pitchFamily="2" charset="-78"/>
              </a:rPr>
              <a:t>درصدی نسبت به سال 1999 در </a:t>
            </a:r>
            <a:r>
              <a:rPr lang="fa-IR" sz="2400" dirty="0" smtClean="0">
                <a:cs typeface="B Zar" pitchFamily="2" charset="-78"/>
              </a:rPr>
              <a:t>سالهای 2021-2030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انتشار در سال 2050 به میزان 70 تا 85 درصد از سال پایه 1999</a:t>
            </a:r>
            <a:endParaRPr lang="en-US" sz="2400" dirty="0" smtClean="0">
              <a:cs typeface="B Zar" pitchFamily="2" charset="-78"/>
            </a:endParaRP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انتشار گازهای گلخانه ای معادل دی اکسید کربن تا مقدار 1 الی 1.5 تن بر نفر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تامین اعتبار با استفاده از سرمایه های خارجی </a:t>
            </a:r>
            <a:r>
              <a:rPr lang="en-US" sz="2400" dirty="0" smtClean="0">
                <a:cs typeface="B Zar" pitchFamily="2" charset="-78"/>
              </a:rPr>
              <a:t>CDM</a:t>
            </a:r>
            <a:r>
              <a:rPr lang="fa-IR" sz="2400" dirty="0" smtClean="0">
                <a:cs typeface="B Zar" pitchFamily="2" charset="-78"/>
              </a:rPr>
              <a:t> و </a:t>
            </a:r>
            <a:r>
              <a:rPr lang="fa-IR" sz="2400" smtClean="0">
                <a:cs typeface="B Zar" pitchFamily="2" charset="-78"/>
              </a:rPr>
              <a:t>جریمه ناشی از انتشار بیش از حد استاندارد</a:t>
            </a:r>
            <a:endParaRPr lang="fa-IR" sz="2400" b="1" dirty="0">
              <a:cs typeface="B Zar" pitchFamily="2" charset="-78"/>
            </a:endParaRPr>
          </a:p>
          <a:p>
            <a:pPr algn="r" rtl="1"/>
            <a:endParaRPr lang="fa-IR" sz="2400" b="1" dirty="0" smtClean="0">
              <a:cs typeface="B Zar" pitchFamily="2" charset="-78"/>
            </a:endParaRPr>
          </a:p>
          <a:p>
            <a:pPr algn="r" rtl="1"/>
            <a:endParaRPr lang="fa-IR" sz="24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تحولات تغییر اقلیم در سطح بین المللی</a:t>
            </a:r>
            <a:endParaRPr lang="fa-IR" sz="40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>
            <a:normAutofit fontScale="85000" lnSpcReduction="10000"/>
          </a:bodyPr>
          <a:lstStyle/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جهان در آستانه پذیرش پیمان جایگزین کیوتو در سال </a:t>
            </a:r>
            <a:r>
              <a:rPr lang="fa-IR" sz="1600" b="1" spc="100" dirty="0">
                <a:solidFill>
                  <a:schemeClr val="bg1"/>
                </a:solidFill>
                <a:latin typeface="Neirizi" panose="02000503000000020003" pitchFamily="2" charset="0"/>
                <a:cs typeface="B Zar" panose="00000400000000000000" pitchFamily="2" charset="-78"/>
              </a:rPr>
              <a:t>2015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تلاش ملل برای تعیین سهم هر یک در میزان انتشار گازهای گلخانه ای تا نگه داشت تغییر دما در سطح دو درجه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دعوتی اجباری به ارائه برنامه های کاهش انتشار و سازگاری ملل تا اکتبر سال جاری (</a:t>
            </a:r>
            <a:r>
              <a:rPr lang="en-US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INDC</a:t>
            </a: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)</a:t>
            </a:r>
            <a:endParaRPr lang="en-US" sz="1600" dirty="0" smtClean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حرکت کشورهای کوچک ( کمتر توسعه یافته ) و توسعه یافته برای ارائه سند ملی خویش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ارائه گزارش کشورهای آسیایی و اقیانوسیه در هفته گذشته از روند تهیه سند: همگی در حال تلاش با هزارن دلار حمایت و حضور مشاورین خارجی (داستان بسیار جدی است)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ارائه اولین سند توسط کشور سوییس بصورت رسمی  تعهد در سطح </a:t>
            </a:r>
            <a:r>
              <a:rPr lang="fa-IR" sz="1600" b="1" spc="100" dirty="0">
                <a:solidFill>
                  <a:schemeClr val="bg1"/>
                </a:solidFill>
                <a:latin typeface="Neirizi" panose="02000503000000020003" pitchFamily="2" charset="0"/>
                <a:cs typeface="B Zar" panose="00000400000000000000" pitchFamily="2" charset="-78"/>
              </a:rPr>
              <a:t>50</a:t>
            </a: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% کاهش انتشار.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سازگاری از خصوصیات حمکرانی خوب است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 smtClean="0">
                <a:latin typeface="Neirizi" panose="02000503000000020003" pitchFamily="2" charset="0"/>
                <a:cs typeface="Neirizi" panose="02000503000000020003" pitchFamily="2" charset="0"/>
              </a:rPr>
              <a:t>تبدیل نشست های فنی هم به مذاکرات صریح سیاسی و چانه زنی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ارائه شفاف کشورهای توسعه یافته از برنامه ها برای اولین بار و تاکید انها بر حفظ اصول کنوانسیون (شفافیت و صراحت)-به ویژه کشور ایالات متحده امریکا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صراحتا گزارش ارسالی مبانی قول ملل خواهد شد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وجود وزارت تغییر اقلیم در برخی از کشورها و تجهیر برخی دیگر به سازمانهای بین دستگاهی با این عنوان با حمایت مستقیم رییس جمهور و یا نخست وزیر</a:t>
            </a: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endParaRPr lang="fa-IR" sz="1600" dirty="0" smtClean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lvl="3" algn="just" rtl="1">
              <a:lnSpc>
                <a:spcPct val="150000"/>
              </a:lnSpc>
              <a:buFont typeface="Wingdings" pitchFamily="2" charset="2"/>
              <a:buChar char="Ø"/>
            </a:pP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endParaRPr lang="fa-IR" sz="18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الزامات ملی</a:t>
            </a:r>
            <a:endParaRPr lang="fa-IR" sz="31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تأکید بر صراحت و شفافیت  با مردم  بصروت سیستماتیک  و برنامه ریزی شده به منظور  تغییر الگو و شیوه زندگی (با حفظ آرامش عمومی جامعه).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تشکیل و استقرار هرچه سریعتر سیستم پایش ملی برای کنترل کاهش انتشار و میزان استفاده از منابع ملی  و میزان سازگاری  در دستگاههای منتشر کننده و سازمان حفاظت محیط زیست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ارائه ساز و کار و الزام قانونی برای ایجاد تمرکز در سیستم اطلاعات پایه کشور و نظارت بر حسن انجام آن  توسط یک نهاد نظارتی و حاکمیتی.</a:t>
            </a:r>
            <a:endParaRPr lang="fa-IR" sz="1800" dirty="0" smtClean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latin typeface="Neirizi" panose="02000503000000020003" pitchFamily="2" charset="0"/>
                <a:cs typeface="Neirizi" panose="02000503000000020003" pitchFamily="2" charset="0"/>
              </a:rPr>
              <a:t>تمعرفی افراد واجد صلاحیت برای تصمیم گیری و هماهنگی بین دستگاهی برای تهیه سند اقدام ملی بصورت ضربتی در غالب جلست منظم دو هفتگی با انجام وظایف محوله (ذیل کار گروه ملی).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جلب همکاری موثر مهمترین منتشر کننده های کشور در کاهش انتشار-وزارت نفت، نیرو و  راه ، مسکن و  شهرسازی.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الزام  سیستم مالی و برنامه ریزی  دستگاهها  برای تعیین افق کلان کشور تا سال </a:t>
            </a: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B Zar" panose="00000400000000000000" pitchFamily="2" charset="-78"/>
              </a:rPr>
              <a:t>2030</a:t>
            </a: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بصورت حداقل.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>
                <a:latin typeface="Neirizi" panose="02000503000000020003" pitchFamily="2" charset="0"/>
                <a:cs typeface="Neirizi" panose="02000503000000020003" pitchFamily="2" charset="0"/>
              </a:rPr>
              <a:t>تغییر الگوی تخصیص منابع و آمایش بر اساس دسترسی به منابع آب به عنوان کلیدی ترین عامل توسعه (وزارتین نیرو و جهاد کشاورزی  و سازمان برنامه و بودجه کشور).</a:t>
            </a:r>
          </a:p>
          <a:p>
            <a:pPr lvl="2"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ارائه کلیات برنامههای کاهش شدت مصرف انرزیف بهینه سازی در دستگاهها در افق زمانی میان مدت خواسته شده با تعیین میزان نیاز سرمایهگذاری، سهم امکانپذیر دستگاه و نیازهای تکنولوژیک و شرائط تحقق برنامه</a:t>
            </a:r>
            <a:endParaRPr lang="fa-IR" sz="18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6326187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7200" spc="-100" dirty="0"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با تشکر از توجه </a:t>
            </a:r>
            <a:r>
              <a:rPr lang="fa-IR" sz="7200" spc="-100" dirty="0" smtClean="0">
                <a:latin typeface="Neirizi" panose="02000503000000020003" pitchFamily="2" charset="0"/>
                <a:ea typeface="+mj-ea"/>
                <a:cs typeface="Neirizi" panose="02000503000000020003" pitchFamily="2" charset="0"/>
              </a:rPr>
              <a:t>شما</a:t>
            </a:r>
            <a:endParaRPr lang="en-US" sz="7200" spc="-100" dirty="0">
              <a:latin typeface="Neirizi" panose="02000503000000020003" pitchFamily="2" charset="0"/>
              <a:ea typeface="+mj-ea"/>
              <a:cs typeface="Neirizi" panose="0200050300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1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مقدمه</a:t>
            </a:r>
            <a:endParaRPr lang="en-US" sz="31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7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Zar" pitchFamily="2" charset="-78"/>
              </a:rPr>
              <a:t>در </a:t>
            </a:r>
            <a:r>
              <a:rPr lang="fa-IR" sz="2400" dirty="0">
                <a:cs typeface="B Zar" pitchFamily="2" charset="-78"/>
              </a:rPr>
              <a:t>جلسه نوزدهم کنوانسیون تغییر آب و هوا در ورشو لهستان،  اعضاء توافق کردند آماده سازی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fa-IR" sz="2400" dirty="0">
                <a:cs typeface="B Zar" pitchFamily="2" charset="-78"/>
              </a:rPr>
              <a:t> خود را  آغاز نمایند و یا قوت بخشند، بطوریکه  تا پیش از کنفرانس پاریس ثبت </a:t>
            </a:r>
            <a:r>
              <a:rPr lang="fa-IR" sz="2400" dirty="0" smtClean="0">
                <a:cs typeface="B Zar" pitchFamily="2" charset="-78"/>
              </a:rPr>
              <a:t>شوند(تأکید شده در لیما). </a:t>
            </a:r>
            <a:r>
              <a:rPr lang="fa-IR" sz="2400" dirty="0">
                <a:cs typeface="B Zar" pitchFamily="2" charset="-78"/>
              </a:rPr>
              <a:t>بنابراین  اعضائی که آمادگی دارند می توانند تا </a:t>
            </a:r>
            <a:r>
              <a:rPr lang="fa-IR" sz="2400" dirty="0">
                <a:solidFill>
                  <a:srgbClr val="C00000"/>
                </a:solidFill>
                <a:cs typeface="B Zar" pitchFamily="2" charset="-78"/>
              </a:rPr>
              <a:t>مارس 2015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fa-IR" sz="2400" dirty="0">
                <a:cs typeface="B Zar" pitchFamily="2" charset="-78"/>
              </a:rPr>
              <a:t>های خود را ثبت نمایند</a:t>
            </a:r>
            <a:r>
              <a:rPr lang="fa-IR" sz="2400" dirty="0" smtClean="0">
                <a:cs typeface="B Zar" pitchFamily="2" charset="-78"/>
              </a:rPr>
              <a:t>.</a:t>
            </a:r>
            <a:r>
              <a:rPr lang="en-US" sz="2400" dirty="0">
                <a:cs typeface="B Zar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en-US" sz="2400" dirty="0">
                <a:cs typeface="B Zar" pitchFamily="2" charset="-78"/>
              </a:rPr>
              <a:t> </a:t>
            </a:r>
            <a:r>
              <a:rPr lang="fa-IR" sz="2400" dirty="0">
                <a:cs typeface="B Zar" pitchFamily="2" charset="-78"/>
              </a:rPr>
              <a:t>های تهیه شده باید 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واضح، </a:t>
            </a:r>
            <a:r>
              <a:rPr lang="fa-IR" sz="2400" dirty="0">
                <a:solidFill>
                  <a:srgbClr val="C00000"/>
                </a:solidFill>
                <a:cs typeface="B Zar" pitchFamily="2" charset="-78"/>
              </a:rPr>
              <a:t>شفاف و قابل 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فهم </a:t>
            </a:r>
            <a:r>
              <a:rPr lang="fa-IR" sz="2400" dirty="0" smtClean="0">
                <a:cs typeface="B Zar" pitchFamily="2" charset="-78"/>
              </a:rPr>
              <a:t>باشد. </a:t>
            </a:r>
          </a:p>
          <a:p>
            <a:pPr algn="just" rtl="1"/>
            <a:r>
              <a:rPr lang="fa-IR" sz="2400" dirty="0" smtClean="0">
                <a:cs typeface="B Zar" pitchFamily="2" charset="-78"/>
              </a:rPr>
              <a:t>دبیرخانه </a:t>
            </a:r>
            <a:r>
              <a:rPr lang="fa-IR" sz="2400" dirty="0">
                <a:cs typeface="B Zar" pitchFamily="2" charset="-78"/>
              </a:rPr>
              <a:t>تا 1 نوامبر 2015 یک گزارش ترکیبی در خصوص اثر تجمعی </a:t>
            </a:r>
            <a:r>
              <a:rPr lang="en-US" sz="2400" dirty="0">
                <a:cs typeface="B Zar" pitchFamily="2" charset="-78"/>
              </a:rPr>
              <a:t>INDC</a:t>
            </a:r>
            <a:r>
              <a:rPr lang="fa-IR" sz="2400" dirty="0">
                <a:cs typeface="B Zar" pitchFamily="2" charset="-78"/>
              </a:rPr>
              <a:t> های گزارش شده توسط اعضاء که تا 1 اکتبر ثبت شده اند تهیه می </a:t>
            </a:r>
            <a:r>
              <a:rPr lang="fa-IR" sz="2400" dirty="0" smtClean="0">
                <a:cs typeface="B Zar" pitchFamily="2" charset="-78"/>
              </a:rPr>
              <a:t>کند.</a:t>
            </a:r>
          </a:p>
          <a:p>
            <a:pPr algn="just" rtl="1"/>
            <a:r>
              <a:rPr lang="fa-IR" sz="2400" dirty="0" smtClean="0">
                <a:cs typeface="B Zar" pitchFamily="2" charset="-78"/>
              </a:rPr>
              <a:t>بنابراین اخرین مهلت اعلام شده تا کنون ابدای اکتبر سال 2015 میلادی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مقدمه </a:t>
            </a: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(ادامه)</a:t>
            </a:r>
            <a:endParaRPr lang="en-US" sz="18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02163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 اجزاء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fa-IR" sz="2800" dirty="0" smtClean="0">
                <a:cs typeface="B Zar" pitchFamily="2" charset="-78"/>
              </a:rPr>
              <a:t> در زیر اشاره شده است: 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اطلاعات کمی شده در مورد سال مرجع کاهش انتشار گازهای گلخانه ای (مثل سال پایه)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چارچوب / دوره زمانی برای اجرای بر نامه (در سه غالب کوتاه مدت تا 2020، میان مدت تا 2030  یا 2050 و بلند مدت 2050 به بعد)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دامنه و محدوده پوشش برنامه ها (لیست کلان اقدامات)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فرایند برنامه ریزی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رویکرد های روش شناختی و فرضیات شامل محاسبه و تخمین گازهای گلخانه ای ناشی از فعالیت های بشر و حذف آنها.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سطح بلند پروازانه بودن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fa-IR" sz="2800" dirty="0" smtClean="0">
                <a:cs typeface="B Zar" pitchFamily="2" charset="-78"/>
              </a:rPr>
              <a:t> در پرتو وضعیت ملی  و چگونگی مشارکت در راه رسیدن به هدف جهانی 2 درجه سلسیوس.</a:t>
            </a:r>
          </a:p>
          <a:p>
            <a:pPr marL="633413" indent="-293688" algn="r" rtl="1"/>
            <a:r>
              <a:rPr lang="fa-IR" sz="2800" dirty="0" smtClean="0">
                <a:cs typeface="B Zar" pitchFamily="2" charset="-78"/>
              </a:rPr>
              <a:t>برنامه های ملی سازگاری و کاهش خطرپذیری در مقابله با تغییر اقلیم (بر اساس نیاز کشورهای کمتر توسعه یافته و کوچک جزیره ای) 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مقدمه </a:t>
            </a:r>
            <a:r>
              <a:rPr lang="fa-IR" sz="18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(ادامه)</a:t>
            </a:r>
            <a:endParaRPr lang="en-US" sz="18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sz="2400" dirty="0" smtClean="0">
                <a:cs typeface="B Zar" pitchFamily="2" charset="-78"/>
              </a:rPr>
              <a:t>بلند پروازانه بودن از اجزاء این برنامه اقدام است به نحوی که:</a:t>
            </a:r>
            <a:r>
              <a:rPr lang="ar-SA" sz="2400" dirty="0" smtClean="0">
                <a:cs typeface="B Zar" pitchFamily="2" charset="-78"/>
              </a:rPr>
              <a:t>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ar-SA" sz="2400" dirty="0" smtClean="0">
                <a:cs typeface="B Zar" pitchFamily="2" charset="-78"/>
              </a:rPr>
              <a:t>برای </a:t>
            </a:r>
            <a:r>
              <a:rPr lang="ar-SA" sz="2400" dirty="0">
                <a:cs typeface="B Zar" pitchFamily="2" charset="-78"/>
              </a:rPr>
              <a:t>برخی از کشورها </a:t>
            </a:r>
            <a:r>
              <a:rPr lang="ar-SA" sz="2400" dirty="0" smtClean="0">
                <a:cs typeface="B Zar" pitchFamily="2" charset="-78"/>
              </a:rPr>
              <a:t>هدف</a:t>
            </a:r>
            <a:r>
              <a:rPr lang="fa-IR" sz="2400" dirty="0" smtClean="0">
                <a:cs typeface="B Zar" pitchFamily="2" charset="-78"/>
              </a:rPr>
              <a:t>،</a:t>
            </a:r>
            <a:r>
              <a:rPr lang="ar-SA" sz="2400" dirty="0" smtClean="0">
                <a:cs typeface="B Zar" pitchFamily="2" charset="-78"/>
              </a:rPr>
              <a:t> حرکت </a:t>
            </a:r>
            <a:r>
              <a:rPr lang="ar-SA" sz="2400" dirty="0">
                <a:cs typeface="B Zar" pitchFamily="2" charset="-78"/>
              </a:rPr>
              <a:t>تدریجی </a:t>
            </a:r>
            <a:r>
              <a:rPr lang="ar-SA" sz="2400" dirty="0" smtClean="0">
                <a:cs typeface="B Zar" pitchFamily="2" charset="-78"/>
              </a:rPr>
              <a:t>انتشارگازهای </a:t>
            </a:r>
            <a:r>
              <a:rPr lang="ar-SA" sz="2400" dirty="0">
                <a:cs typeface="B Zar" pitchFamily="2" charset="-78"/>
              </a:rPr>
              <a:t>گلخانه ای به </a:t>
            </a:r>
            <a:r>
              <a:rPr lang="fa-IR" sz="2400" dirty="0" smtClean="0">
                <a:cs typeface="B Zar" pitchFamily="2" charset="-78"/>
              </a:rPr>
              <a:t>سمت </a:t>
            </a:r>
            <a:r>
              <a:rPr lang="ar-SA" sz="2400" dirty="0" smtClean="0">
                <a:cs typeface="B Zar" pitchFamily="2" charset="-78"/>
              </a:rPr>
              <a:t>نقطه صفر</a:t>
            </a:r>
            <a:r>
              <a:rPr lang="fa-IR" sz="2400" dirty="0" smtClean="0">
                <a:cs typeface="B Zar" pitchFamily="2" charset="-78"/>
              </a:rPr>
              <a:t> و </a:t>
            </a:r>
            <a:r>
              <a:rPr lang="ar-SA" sz="2400" dirty="0" smtClean="0">
                <a:cs typeface="B Zar" pitchFamily="2" charset="-78"/>
              </a:rPr>
              <a:t>تا </a:t>
            </a:r>
            <a:r>
              <a:rPr lang="ar-SA" sz="2400" dirty="0">
                <a:cs typeface="B Zar" pitchFamily="2" charset="-78"/>
              </a:rPr>
              <a:t>زمان </a:t>
            </a:r>
            <a:r>
              <a:rPr lang="ar-SA" sz="2400" dirty="0" smtClean="0">
                <a:cs typeface="B Zar" pitchFamily="2" charset="-78"/>
              </a:rPr>
              <a:t>معین </a:t>
            </a:r>
            <a:r>
              <a:rPr lang="fa-IR" sz="2400" dirty="0" smtClean="0">
                <a:cs typeface="B Zar" pitchFamily="2" charset="-78"/>
              </a:rPr>
              <a:t>است</a:t>
            </a:r>
            <a:r>
              <a:rPr lang="ar-SA" sz="2400" dirty="0" smtClean="0">
                <a:cs typeface="B Zar" pitchFamily="2" charset="-78"/>
              </a:rPr>
              <a:t>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(برای مثال اهداف بی کربن شدن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کاستاریکا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 برای دستیابی به کربن صفر تا سال 2021) </a:t>
            </a:r>
            <a:r>
              <a:rPr lang="ar-SA" sz="2400" dirty="0">
                <a:cs typeface="B Zar" pitchFamily="2" charset="-78"/>
              </a:rPr>
              <a:t>.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ar-SA" sz="2400" dirty="0" smtClean="0">
                <a:cs typeface="B Zar" pitchFamily="2" charset="-78"/>
              </a:rPr>
              <a:t>برای </a:t>
            </a:r>
            <a:r>
              <a:rPr lang="ar-SA" sz="2400" dirty="0">
                <a:cs typeface="B Zar" pitchFamily="2" charset="-78"/>
              </a:rPr>
              <a:t>سایر کشور ها </a:t>
            </a:r>
            <a:r>
              <a:rPr lang="ar-SA" sz="2400" dirty="0" smtClean="0">
                <a:cs typeface="B Zar" pitchFamily="2" charset="-78"/>
              </a:rPr>
              <a:t>خط </a:t>
            </a:r>
            <a:r>
              <a:rPr lang="ar-SA" sz="2400" dirty="0">
                <a:cs typeface="B Zar" pitchFamily="2" charset="-78"/>
              </a:rPr>
              <a:t>سیر رسیدن به نقطه اوج </a:t>
            </a:r>
            <a:r>
              <a:rPr lang="ar-SA" sz="2400" dirty="0" smtClean="0">
                <a:cs typeface="B Zar" pitchFamily="2" charset="-78"/>
              </a:rPr>
              <a:t>و</a:t>
            </a:r>
            <a:r>
              <a:rPr lang="fa-IR" sz="2400" dirty="0" smtClean="0">
                <a:cs typeface="B Zar" pitchFamily="2" charset="-78"/>
              </a:rPr>
              <a:t> </a:t>
            </a:r>
            <a:r>
              <a:rPr lang="ar-SA" sz="2400" dirty="0" smtClean="0">
                <a:cs typeface="B Zar" pitchFamily="2" charset="-78"/>
              </a:rPr>
              <a:t>کاهش </a:t>
            </a:r>
            <a:r>
              <a:rPr lang="ar-SA" sz="2400" dirty="0">
                <a:cs typeface="B Zar" pitchFamily="2" charset="-78"/>
              </a:rPr>
              <a:t>پس از آن و یا اهداف آینده </a:t>
            </a:r>
            <a:r>
              <a:rPr lang="fa-IR" sz="2400" dirty="0" smtClean="0">
                <a:cs typeface="B Zar" pitchFamily="2" charset="-78"/>
              </a:rPr>
              <a:t>بلند مدت</a:t>
            </a:r>
            <a:r>
              <a:rPr lang="ar-SA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است </a:t>
            </a:r>
            <a:r>
              <a:rPr lang="ar-SA" sz="2400" dirty="0" smtClean="0">
                <a:solidFill>
                  <a:srgbClr val="C00000"/>
                </a:solidFill>
                <a:cs typeface="B Zar" pitchFamily="2" charset="-78"/>
              </a:rPr>
              <a:t>(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برای مثال وعده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آمریکا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برای کاهش 83% انتشار گازهای گلخانه ای زیر سطح انتشار سال 2005 تا سال 2050،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چین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 پیشنهاد داده که انتشارات دی اکسید کربن خود را حداقل تا سال 2030 ،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آفریقای جنوبی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تا سال 2025 و پلاتیو تا سال 2035  به اوج به رسانند و سپس کاهش انتشار داشته باشند) </a:t>
            </a:r>
            <a:r>
              <a:rPr lang="ar-SA" sz="2400" dirty="0">
                <a:cs typeface="B Zar" pitchFamily="2" charset="-78"/>
              </a:rPr>
              <a:t>.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fa-IR" sz="2400" dirty="0">
                <a:cs typeface="B Zar" pitchFamily="2" charset="-78"/>
              </a:rPr>
              <a:t>همچنین سایر </a:t>
            </a:r>
            <a:r>
              <a:rPr lang="ar-SA" sz="2400" dirty="0">
                <a:cs typeface="B Zar" pitchFamily="2" charset="-78"/>
              </a:rPr>
              <a:t>کشورها</a:t>
            </a:r>
            <a:r>
              <a:rPr lang="fa-IR" sz="2400" dirty="0">
                <a:cs typeface="B Zar" pitchFamily="2" charset="-78"/>
              </a:rPr>
              <a:t> ممکن ا</a:t>
            </a:r>
            <a:r>
              <a:rPr lang="ar-SA" sz="2400" dirty="0">
                <a:cs typeface="B Zar" pitchFamily="2" charset="-78"/>
              </a:rPr>
              <a:t>ست </a:t>
            </a:r>
            <a:r>
              <a:rPr lang="fa-IR" sz="2400" dirty="0" smtClean="0">
                <a:cs typeface="B Zar" pitchFamily="2" charset="-78"/>
              </a:rPr>
              <a:t>نوع دیگری از اهداف را دنبال کنند </a:t>
            </a:r>
            <a:r>
              <a:rPr lang="ar-SA" sz="2400" dirty="0" smtClean="0">
                <a:solidFill>
                  <a:srgbClr val="C00000"/>
                </a:solidFill>
                <a:cs typeface="B Zar" pitchFamily="2" charset="-78"/>
              </a:rPr>
              <a:t>(برای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مثال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اتحادیه اروپا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، حداقل 40 درصد کاهش انتشارات، زیر سطح 1990 تا سال 2030 را قبول کرده است و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برزیل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 30 درصد کاهش انتشار نسبت به سناریوی پایه خود را تا سال 2020 وعده داده است).</a:t>
            </a:r>
            <a:endParaRPr lang="en-US" sz="2400" dirty="0">
              <a:solidFill>
                <a:srgbClr val="C00000"/>
              </a:solidFill>
              <a:cs typeface="B Zar" pitchFamily="2" charset="-78"/>
            </a:endParaRPr>
          </a:p>
          <a:p>
            <a:pPr algn="just" rtl="1"/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سیاست ها  و پروژه های برجسته</a:t>
            </a:r>
            <a:endParaRPr lang="en-US" sz="36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sz="2800" dirty="0" smtClean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اعضا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ar-SA" sz="2800" dirty="0">
                <a:cs typeface="B Zar" pitchFamily="2" charset="-78"/>
              </a:rPr>
              <a:t>می </a:t>
            </a:r>
            <a:r>
              <a:rPr lang="ar-SA" sz="2800" dirty="0" smtClean="0">
                <a:cs typeface="B Zar" pitchFamily="2" charset="-78"/>
              </a:rPr>
              <a:t>توان</a:t>
            </a:r>
            <a:r>
              <a:rPr lang="fa-IR" sz="2800" dirty="0" smtClean="0">
                <a:cs typeface="B Zar" pitchFamily="2" charset="-78"/>
              </a:rPr>
              <a:t>ن</a:t>
            </a:r>
            <a:r>
              <a:rPr lang="ar-SA" sz="2800" dirty="0" smtClean="0">
                <a:cs typeface="B Zar" pitchFamily="2" charset="-78"/>
              </a:rPr>
              <a:t>د  </a:t>
            </a:r>
            <a:r>
              <a:rPr lang="ar-SA" sz="2800" dirty="0">
                <a:cs typeface="B Zar" pitchFamily="2" charset="-78"/>
              </a:rPr>
              <a:t>نمای کلی از سیاست ها و پروژه های </a:t>
            </a:r>
            <a:r>
              <a:rPr lang="fa-IR" sz="2800" dirty="0" smtClean="0">
                <a:cs typeface="B Zar" pitchFamily="2" charset="-78"/>
              </a:rPr>
              <a:t>معین </a:t>
            </a:r>
            <a:r>
              <a:rPr lang="ar-SA" sz="2800" dirty="0" smtClean="0">
                <a:cs typeface="B Zar" pitchFamily="2" charset="-78"/>
              </a:rPr>
              <a:t>کاهش </a:t>
            </a:r>
            <a:r>
              <a:rPr lang="ar-SA" sz="2800" dirty="0">
                <a:cs typeface="B Zar" pitchFamily="2" charset="-78"/>
              </a:rPr>
              <a:t>انتشار گازهای گلخانه ای و سازگاری </a:t>
            </a:r>
            <a:r>
              <a:rPr lang="fa-IR" sz="2800" dirty="0" smtClean="0">
                <a:cs typeface="B Zar" pitchFamily="2" charset="-78"/>
              </a:rPr>
              <a:t>را ارائه نمایند.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اقدامات اعضا در غالب سرفصل های فوق آزادانه بوده و تمامی و یا بخشی از این موارد را می تواند در بر داشته باشد</a:t>
            </a:r>
            <a:r>
              <a:rPr lang="ar-SA" sz="2800" dirty="0" smtClean="0">
                <a:cs typeface="B Zar" pitchFamily="2" charset="-78"/>
              </a:rPr>
              <a:t>.</a:t>
            </a:r>
            <a:endParaRPr lang="en-US" sz="2800" dirty="0">
              <a:cs typeface="B Zar" pitchFamily="2" charset="-78"/>
            </a:endParaRPr>
          </a:p>
          <a:p>
            <a:pPr algn="just" rtl="1"/>
            <a:r>
              <a:rPr lang="ar-SA" sz="2800" dirty="0">
                <a:cs typeface="B Zar" pitchFamily="2" charset="-78"/>
              </a:rPr>
              <a:t>مجموع مشارکت های </a:t>
            </a:r>
            <a:r>
              <a:rPr lang="ar-SA" sz="2800" dirty="0">
                <a:solidFill>
                  <a:srgbClr val="C00000"/>
                </a:solidFill>
                <a:cs typeface="B Zar" pitchFamily="2" charset="-78"/>
              </a:rPr>
              <a:t>سیاست گذاری</a:t>
            </a:r>
            <a:r>
              <a:rPr lang="ar-SA" sz="2800" dirty="0">
                <a:cs typeface="B Zar" pitchFamily="2" charset="-78"/>
              </a:rPr>
              <a:t>، </a:t>
            </a:r>
            <a:r>
              <a:rPr lang="ar-SA" sz="2800" dirty="0">
                <a:solidFill>
                  <a:srgbClr val="C00000"/>
                </a:solidFill>
                <a:cs typeface="B Zar" pitchFamily="2" charset="-78"/>
              </a:rPr>
              <a:t>انرژی های تجدید پذیر یا بهره وری انرژی </a:t>
            </a:r>
            <a:r>
              <a:rPr lang="ar-SA" sz="2800" dirty="0">
                <a:solidFill>
                  <a:schemeClr val="tx1"/>
                </a:solidFill>
                <a:cs typeface="B Zar" pitchFamily="2" charset="-78"/>
              </a:rPr>
              <a:t>در یک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en-US" sz="2800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ar-SA" sz="2800" dirty="0">
                <a:cs typeface="B Zar" pitchFamily="2" charset="-78"/>
              </a:rPr>
              <a:t>، ممکن است از سطح محدودیت یا کاهش پیشنهادی در سراسر کشور بالاتر باشد. </a:t>
            </a:r>
            <a:endParaRPr lang="en-US" sz="2800" dirty="0">
              <a:cs typeface="B Zar" pitchFamily="2" charset="-78"/>
            </a:endParaRPr>
          </a:p>
          <a:p>
            <a:pPr algn="just"/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توضیحات</a:t>
            </a:r>
            <a:endParaRPr lang="en-US" sz="36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SA" sz="2400" dirty="0" smtClean="0">
                <a:cs typeface="B Zar" pitchFamily="2" charset="-78"/>
              </a:rPr>
              <a:t>سایر </a:t>
            </a:r>
            <a:r>
              <a:rPr lang="ar-SA" sz="2400" dirty="0">
                <a:cs typeface="B Zar" pitchFamily="2" charset="-78"/>
              </a:rPr>
              <a:t>کشورها می خواهند بدانند که </a:t>
            </a:r>
            <a:r>
              <a:rPr lang="fa-IR" sz="2400" dirty="0" smtClean="0">
                <a:cs typeface="B Zar" pitchFamily="2" charset="-78"/>
              </a:rPr>
              <a:t>هر یک از مشارکت های اعضا در غالب سند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INDC</a:t>
            </a:r>
            <a:r>
              <a:rPr lang="ar-SA" sz="2400" dirty="0" smtClean="0">
                <a:cs typeface="B Zar" pitchFamily="2" charset="-78"/>
              </a:rPr>
              <a:t>،</a:t>
            </a:r>
            <a:r>
              <a:rPr lang="fa-IR" sz="2400" dirty="0" smtClean="0">
                <a:cs typeface="B Zar" pitchFamily="2" charset="-78"/>
              </a:rPr>
              <a:t> چه سطحی از مشارکت جهانی را در بر می گیرد (عادلانه بودن  و مسئولیت مشترک-تعهدات متفاوت).</a:t>
            </a:r>
            <a:r>
              <a:rPr lang="ar-SA" sz="2400" dirty="0" smtClean="0">
                <a:cs typeface="B Zar" pitchFamily="2" charset="-78"/>
              </a:rPr>
              <a:t>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ar-SA" sz="2400" dirty="0" smtClean="0">
                <a:cs typeface="B Zar" pitchFamily="2" charset="-78"/>
              </a:rPr>
              <a:t>هر </a:t>
            </a:r>
            <a:r>
              <a:rPr lang="ar-SA" sz="2400" dirty="0">
                <a:cs typeface="B Zar" pitchFamily="2" charset="-78"/>
              </a:rPr>
              <a:t>کشوری می تواند توضیحاتی ارائه کند که </a:t>
            </a:r>
            <a:r>
              <a:rPr lang="fa-IR" sz="2400" dirty="0" smtClean="0">
                <a:cs typeface="B Zar" pitchFamily="2" charset="-78"/>
              </a:rPr>
              <a:t>چگونه</a:t>
            </a:r>
            <a:r>
              <a:rPr lang="ar-SA" sz="2400" dirty="0" smtClean="0">
                <a:cs typeface="B Zar" pitchFamily="2" charset="-78"/>
              </a:rPr>
              <a:t> مشارکتش </a:t>
            </a:r>
            <a:r>
              <a:rPr lang="ar-SA" sz="2400" dirty="0">
                <a:cs typeface="B Zar" pitchFamily="2" charset="-78"/>
              </a:rPr>
              <a:t>با توجه به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نتایج مدل سازی کاهش انتشار گازهای گلخانه ای داخلی </a:t>
            </a:r>
            <a:r>
              <a:rPr lang="ar-SA" sz="2400" dirty="0">
                <a:cs typeface="B Zar" pitchFamily="2" charset="-78"/>
              </a:rPr>
              <a:t>یا با استفاده از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شاخص هایی که در مسیر </a:t>
            </a:r>
            <a:r>
              <a:rPr lang="ar-SA" sz="2400" dirty="0" smtClean="0">
                <a:solidFill>
                  <a:srgbClr val="C00000"/>
                </a:solidFill>
                <a:cs typeface="B Zar" pitchFamily="2" charset="-78"/>
              </a:rPr>
              <a:t>هدف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 جهانی</a:t>
            </a:r>
            <a:r>
              <a:rPr lang="ar-SA" sz="2400" dirty="0" smtClean="0">
                <a:solidFill>
                  <a:srgbClr val="C00000"/>
                </a:solidFill>
                <a:cs typeface="B Zar" pitchFamily="2" charset="-78"/>
              </a:rPr>
              <a:t>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2 درجه </a:t>
            </a:r>
            <a:r>
              <a:rPr lang="ar-SA" sz="2400" dirty="0" smtClean="0">
                <a:solidFill>
                  <a:srgbClr val="C00000"/>
                </a:solidFill>
                <a:cs typeface="B Zar" pitchFamily="2" charset="-78"/>
              </a:rPr>
              <a:t>سلسیوس</a:t>
            </a:r>
            <a:r>
              <a:rPr lang="ar-SA" sz="2400" dirty="0" smtClean="0">
                <a:cs typeface="B Zar" pitchFamily="2" charset="-78"/>
              </a:rPr>
              <a:t>، </a:t>
            </a:r>
            <a:r>
              <a:rPr lang="ar-SA" sz="2400" dirty="0">
                <a:cs typeface="B Zar" pitchFamily="2" charset="-78"/>
              </a:rPr>
              <a:t>جزو اهداف بلند پروازانه است.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fa-IR" sz="2400" dirty="0" smtClean="0">
                <a:cs typeface="B Zar" pitchFamily="2" charset="-78"/>
              </a:rPr>
              <a:t>همچنین </a:t>
            </a:r>
            <a:r>
              <a:rPr lang="ar-SA" sz="2400" dirty="0" smtClean="0">
                <a:cs typeface="B Zar" pitchFamily="2" charset="-78"/>
              </a:rPr>
              <a:t>در </a:t>
            </a:r>
            <a:r>
              <a:rPr lang="ar-SA" sz="2400" dirty="0">
                <a:cs typeface="B Zar" pitchFamily="2" charset="-78"/>
              </a:rPr>
              <a:t>نظر گرفتن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ملاحظات عادلانه </a:t>
            </a:r>
            <a:r>
              <a:rPr lang="ar-SA" sz="2400" dirty="0">
                <a:cs typeface="B Zar" pitchFamily="2" charset="-78"/>
              </a:rPr>
              <a:t>در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 </a:t>
            </a:r>
            <a:r>
              <a:rPr lang="ar-SA" sz="2400" dirty="0">
                <a:cs typeface="B Zar" pitchFamily="2" charset="-78"/>
              </a:rPr>
              <a:t>، می تواند آنرا </a:t>
            </a:r>
            <a:r>
              <a:rPr lang="ar-SA" sz="2400" dirty="0">
                <a:solidFill>
                  <a:srgbClr val="0070C0"/>
                </a:solidFill>
                <a:cs typeface="B Zar" pitchFamily="2" charset="-78"/>
              </a:rPr>
              <a:t>صریح و روشن </a:t>
            </a:r>
            <a:r>
              <a:rPr lang="ar-SA" sz="2400" dirty="0">
                <a:cs typeface="B Zar" pitchFamily="2" charset="-78"/>
              </a:rPr>
              <a:t>نماید</a:t>
            </a:r>
            <a:r>
              <a:rPr lang="en-US" sz="2400" dirty="0">
                <a:cs typeface="B Zar" pitchFamily="2" charset="-78"/>
              </a:rPr>
              <a:t>.</a:t>
            </a:r>
            <a:r>
              <a:rPr lang="ar-SA" sz="2400" dirty="0">
                <a:cs typeface="B Zar" pitchFamily="2" charset="-78"/>
              </a:rPr>
              <a:t> 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r>
              <a:rPr lang="fa-IR" sz="2400" dirty="0" smtClean="0">
                <a:cs typeface="B Zar" pitchFamily="2" charset="-78"/>
              </a:rPr>
              <a:t>ک</a:t>
            </a:r>
            <a:r>
              <a:rPr lang="ar-SA" sz="2400" dirty="0" smtClean="0">
                <a:cs typeface="B Zar" pitchFamily="2" charset="-78"/>
              </a:rPr>
              <a:t>شورها </a:t>
            </a:r>
            <a:r>
              <a:rPr lang="ar-SA" sz="2400" dirty="0">
                <a:cs typeface="B Zar" pitchFamily="2" charset="-78"/>
              </a:rPr>
              <a:t>می توانند </a:t>
            </a:r>
            <a:r>
              <a:rPr lang="ar-SA" sz="2400" dirty="0">
                <a:solidFill>
                  <a:srgbClr val="C00000"/>
                </a:solidFill>
                <a:cs typeface="B Zar" pitchFamily="2" charset="-78"/>
              </a:rPr>
              <a:t>نیازهای خود را برای حمایت بین المللی </a:t>
            </a:r>
            <a:r>
              <a:rPr lang="ar-SA" sz="2400" dirty="0">
                <a:cs typeface="B Zar" pitchFamily="2" charset="-78"/>
              </a:rPr>
              <a:t>مشخص </a:t>
            </a:r>
            <a:r>
              <a:rPr lang="fa-IR" sz="2400" dirty="0" smtClean="0">
                <a:cs typeface="B Zar" pitchFamily="2" charset="-78"/>
              </a:rPr>
              <a:t>نمایند</a:t>
            </a:r>
            <a:r>
              <a:rPr lang="ar-SA" sz="2400" dirty="0" smtClean="0">
                <a:cs typeface="B Zar" pitchFamily="2" charset="-78"/>
              </a:rPr>
              <a:t>. </a:t>
            </a:r>
            <a:r>
              <a:rPr lang="ar-SA" sz="2400" dirty="0">
                <a:cs typeface="B Zar" pitchFamily="2" charset="-78"/>
              </a:rPr>
              <a:t>به عنوان مثال  برای مسائل مالی، فن آوری و یا ظرفیت سازی مربوط به اجرای فردی اقدامات کاهش انتشار و </a:t>
            </a:r>
            <a:r>
              <a:rPr lang="fa-IR" sz="2400" dirty="0" smtClean="0">
                <a:cs typeface="B Zar" pitchFamily="2" charset="-78"/>
              </a:rPr>
              <a:t>سازگاری</a:t>
            </a:r>
            <a:r>
              <a:rPr lang="ar-SA" sz="2400" dirty="0" smtClean="0">
                <a:cs typeface="B Zar" pitchFamily="2" charset="-78"/>
              </a:rPr>
              <a:t>، </a:t>
            </a:r>
            <a:r>
              <a:rPr lang="ar-SA" sz="2400" dirty="0">
                <a:cs typeface="B Zar" pitchFamily="2" charset="-78"/>
              </a:rPr>
              <a:t>که فراتر از آن هستند که با منابع خود این کشور ها تامین </a:t>
            </a:r>
            <a:r>
              <a:rPr lang="ar-SA" sz="2400" dirty="0" smtClean="0">
                <a:cs typeface="B Zar" pitchFamily="2" charset="-78"/>
              </a:rPr>
              <a:t>شوند</a:t>
            </a:r>
            <a:r>
              <a:rPr lang="fa-IR" sz="2400" dirty="0" smtClean="0">
                <a:cs typeface="B Zar" pitchFamily="2" charset="-78"/>
              </a:rPr>
              <a:t>، می توانند از این حمایت ها استفاده نمایند.</a:t>
            </a:r>
            <a:r>
              <a:rPr lang="ar-SA" sz="2400" dirty="0" smtClean="0">
                <a:cs typeface="B Zar" pitchFamily="2" charset="-78"/>
              </a:rPr>
              <a:t> </a:t>
            </a:r>
            <a:endParaRPr lang="en-US" sz="2400" dirty="0">
              <a:cs typeface="B Zar" pitchFamily="2" charset="-78"/>
            </a:endParaRPr>
          </a:p>
          <a:p>
            <a:pPr algn="just"/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در یک نگاه ...</a:t>
            </a:r>
            <a:endParaRPr lang="en-US" sz="36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3610212"/>
              </p:ext>
            </p:extLst>
          </p:nvPr>
        </p:nvGraphicFramePr>
        <p:xfrm>
          <a:off x="76200" y="1261871"/>
          <a:ext cx="8382000" cy="5137016"/>
        </p:xfrm>
        <a:graphic>
          <a:graphicData uri="http://schemas.openxmlformats.org/drawingml/2006/table">
            <a:tbl>
              <a:tblPr/>
              <a:tblGrid>
                <a:gridCol w="1905000"/>
                <a:gridCol w="2286000"/>
                <a:gridCol w="2095500"/>
                <a:gridCol w="2095500"/>
              </a:tblGrid>
              <a:tr h="429311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Zar"/>
                        </a:rPr>
                        <a:t>كمتر                سطح توانايي كشور ها                بيشتر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Zar"/>
                        </a:rPr>
                        <a:t>عناصر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710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نقطه اوج بلند مدت و مسیر یا محدوده کاهش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سال مورد نظر برای 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حذف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تدريجي گازهای گلخانه ای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هدف ملی 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الهام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بخش بلند مدت انتشار گازهای گلخانه ای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نشانه ای از اهداف 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بلند پروازانه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کاهش تا سال 2025 و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/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یا 2030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(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زیر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سطح پایه، شدت، دامنه)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دقیقا تعریف شده، اقتصاد گسترده، هدف چند ساله تا سال 2025و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/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یا 2030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هدف ملی کوتاه مدت انتشار گازهای گلخانه ای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693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بهره وری ملی </a:t>
                      </a:r>
                      <a:r>
                        <a:rPr lang="ar-SA" sz="1400" b="1" dirty="0" smtClean="0">
                          <a:latin typeface="+mn-lt"/>
                          <a:ea typeface="Calibri"/>
                          <a:cs typeface="B Zar"/>
                        </a:rPr>
                        <a:t>انرژی</a:t>
                      </a:r>
                      <a:r>
                        <a:rPr lang="fa-IR" sz="1400" b="1" dirty="0" smtClean="0">
                          <a:latin typeface="+mn-lt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و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یا انرژی های تجدید پذیر، در صورت وجود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بهره وری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ملی </a:t>
                      </a:r>
                      <a:r>
                        <a:rPr lang="ar-SA" sz="1400" b="1" dirty="0" smtClean="0">
                          <a:latin typeface="+mn-lt"/>
                          <a:ea typeface="Calibri"/>
                          <a:cs typeface="B Zar"/>
                        </a:rPr>
                        <a:t>انرژی</a:t>
                      </a:r>
                      <a:r>
                        <a:rPr lang="fa-IR" sz="1400" b="1" dirty="0" smtClean="0">
                          <a:latin typeface="+mn-lt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یا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</a:t>
                      </a:r>
                      <a:r>
                        <a:rPr lang="ar-SA" sz="1400" b="1" dirty="0" smtClean="0">
                          <a:latin typeface="+mn-lt"/>
                          <a:ea typeface="Calibri"/>
                          <a:cs typeface="B Zar"/>
                        </a:rPr>
                        <a:t> انرژی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تجدید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پذیر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/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</a:b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مربوط به استفاده از زمین و جنگلداری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بهره وری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ملی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 smtClean="0">
                          <a:latin typeface="+mn-lt"/>
                          <a:ea typeface="Calibri"/>
                          <a:cs typeface="B Zar"/>
                        </a:rPr>
                        <a:t>انرژی</a:t>
                      </a:r>
                      <a:r>
                        <a:rPr lang="fa-IR" sz="1400" b="1" dirty="0" smtClean="0">
                          <a:latin typeface="+mn-lt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 یا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</a:t>
                      </a:r>
                      <a:r>
                        <a:rPr lang="ar-SA" sz="1400" b="1" dirty="0" smtClean="0">
                          <a:latin typeface="+mn-lt"/>
                          <a:ea typeface="Calibri"/>
                          <a:cs typeface="B Zar"/>
                        </a:rPr>
                        <a:t>انرژی</a:t>
                      </a:r>
                      <a:r>
                        <a:rPr lang="fa-IR" sz="1400" b="1" dirty="0" smtClean="0">
                          <a:latin typeface="+mn-lt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تجدید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پذیر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/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</a:b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مربوط به استفاده از زمین و جنگلداری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اهداف انرژی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770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گزیده ای از چند، سیاست و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/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یا پروژه های بلند پروازانه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ساختار دولت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/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</a:b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پروژه ها  و سیاست های برجسته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/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با اثرات مورد نظر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ساختار دولت</a:t>
                      </a:r>
                      <a:r>
                        <a:rPr lang="en-US" sz="1400" b="1">
                          <a:latin typeface="Calibri"/>
                          <a:ea typeface="Calibri"/>
                          <a:cs typeface="B Zar"/>
                        </a:rPr>
                        <a:t/>
                      </a:r>
                      <a:br>
                        <a:rPr lang="en-US" sz="1400" b="1">
                          <a:latin typeface="Calibri"/>
                          <a:ea typeface="Calibri"/>
                          <a:cs typeface="B Zar"/>
                        </a:rPr>
                      </a:b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پروژه ها  و سیاست های برجسته </a:t>
                      </a:r>
                      <a:r>
                        <a:rPr lang="en-US" sz="1400" b="1">
                          <a:latin typeface="Calibri"/>
                          <a:ea typeface="Calibri"/>
                          <a:cs typeface="B Zar"/>
                        </a:rPr>
                        <a:t>/ </a:t>
                      </a: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با اثرات مورد نظر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پروژه ها و سیاست های برجسته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758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توضیح مفصل اینکه چرا یک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INDC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، مشارکت </a:t>
                      </a:r>
                      <a:r>
                        <a:rPr lang="fa-IR" sz="1400" b="1" dirty="0" smtClean="0">
                          <a:latin typeface="+mn-lt"/>
                          <a:ea typeface="Calibri"/>
                          <a:cs typeface="B Zar"/>
                        </a:rPr>
                        <a:t>بلند پروازانه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و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عادلانه ای در هدف جهانی است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توضیح مفصل اینکه چرا یک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B Zar"/>
                        </a:rPr>
                        <a:t>INDC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، مشارکت </a:t>
                      </a:r>
                      <a:r>
                        <a:rPr lang="fa-IR" sz="1400" b="1" dirty="0" smtClean="0">
                          <a:latin typeface="Calibri"/>
                          <a:ea typeface="Calibri"/>
                          <a:cs typeface="B Zar"/>
                        </a:rPr>
                        <a:t>بلند پروازانه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و عادلانه ای در هدف جهانی است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75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Zar"/>
                        </a:rPr>
                        <a:t>توضیحات و نيازهاي پشتيباني بين المللي براي كاهش انتشار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386" name="AutoShape 2"/>
          <p:cNvSpPr>
            <a:spLocks noChangeShapeType="1"/>
          </p:cNvSpPr>
          <p:nvPr/>
        </p:nvSpPr>
        <p:spPr bwMode="auto">
          <a:xfrm>
            <a:off x="5486400" y="1486258"/>
            <a:ext cx="333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" name="AutoShape 1"/>
          <p:cNvSpPr>
            <a:spLocks noChangeShapeType="1"/>
          </p:cNvSpPr>
          <p:nvPr/>
        </p:nvSpPr>
        <p:spPr bwMode="auto">
          <a:xfrm flipH="1">
            <a:off x="1219200" y="1447800"/>
            <a:ext cx="3175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pPr lvl="0" algn="r" rtl="1"/>
            <a:r>
              <a:rPr lang="fa-IR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گزينه هایي  برای مراحل  عمومي تهیه </a:t>
            </a:r>
            <a:r>
              <a:rPr lang="en-US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INDC</a:t>
            </a:r>
            <a:endParaRPr lang="en-US" sz="3600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sz="2800" dirty="0" smtClean="0">
                <a:cs typeface="B Zar" pitchFamily="2" charset="-78"/>
              </a:rPr>
              <a:t>با </a:t>
            </a:r>
            <a:r>
              <a:rPr lang="ar-SA" sz="2800" dirty="0">
                <a:cs typeface="B Zar" pitchFamily="2" charset="-78"/>
              </a:rPr>
              <a:t>مشاهده تعهدات کاهش انتشار گذشته و یا وعده های </a:t>
            </a:r>
            <a:r>
              <a:rPr lang="fa-IR" sz="2800" dirty="0" smtClean="0">
                <a:cs typeface="B Zar" pitchFamily="2" charset="-78"/>
              </a:rPr>
              <a:t>داده شده</a:t>
            </a:r>
            <a:r>
              <a:rPr lang="ar-SA" sz="2800" dirty="0" smtClean="0">
                <a:cs typeface="B Zar" pitchFamily="2" charset="-78"/>
              </a:rPr>
              <a:t>، </a:t>
            </a:r>
            <a:r>
              <a:rPr lang="ar-SA" sz="2800" dirty="0">
                <a:cs typeface="B Zar" pitchFamily="2" charset="-78"/>
              </a:rPr>
              <a:t>دو فرایند عمومی اصلی برای </a:t>
            </a:r>
            <a:r>
              <a:rPr lang="fa-IR" sz="2800" dirty="0" smtClean="0">
                <a:cs typeface="B Zar" pitchFamily="2" charset="-78"/>
              </a:rPr>
              <a:t>تهیه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ar-SA" sz="2800" dirty="0">
                <a:cs typeface="B Zar" pitchFamily="2" charset="-78"/>
              </a:rPr>
              <a:t>یک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INDC 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وجود </a:t>
            </a:r>
            <a:r>
              <a:rPr lang="ar-SA" sz="2800" dirty="0">
                <a:cs typeface="B Zar" pitchFamily="2" charset="-78"/>
              </a:rPr>
              <a:t>دارد که در عمل همیشه به موازات و در واکنش به یکدیگر هستند</a:t>
            </a:r>
            <a:r>
              <a:rPr lang="en-US" sz="2800" dirty="0">
                <a:cs typeface="B Zar" pitchFamily="2" charset="-78"/>
              </a:rPr>
              <a:t>:</a:t>
            </a: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cs typeface="B Zar" pitchFamily="2" charset="-78"/>
              </a:rPr>
              <a:t>فرآیند </a:t>
            </a:r>
            <a:r>
              <a:rPr lang="ar-SA" sz="2800" dirty="0" smtClean="0">
                <a:solidFill>
                  <a:srgbClr val="C00000"/>
                </a:solidFill>
                <a:cs typeface="B Zar" pitchFamily="2" charset="-78"/>
              </a:rPr>
              <a:t>سیاس</a:t>
            </a:r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ت</a:t>
            </a:r>
            <a:r>
              <a:rPr lang="ar-SA" sz="2800" dirty="0" smtClean="0">
                <a:solidFill>
                  <a:srgbClr val="C00000"/>
                </a:solidFill>
                <a:cs typeface="B Zar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cs typeface="B Zar" pitchFamily="2" charset="-78"/>
              </a:rPr>
              <a:t>محور 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: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B Zar" pitchFamily="2" charset="-78"/>
              </a:rPr>
              <a:t>تنظیم یک هدف الهام بخش در ابتدا و سپس پیاده سازی 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ملی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 (از بالا به پایین)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؛</a:t>
            </a:r>
            <a:endParaRPr lang="en-US" sz="2800" dirty="0">
              <a:solidFill>
                <a:schemeClr val="tx1"/>
              </a:solidFill>
              <a:cs typeface="B Zar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cs typeface="B Zar" pitchFamily="2" charset="-78"/>
              </a:rPr>
              <a:t>فرآیند تکنولوژی </a:t>
            </a:r>
            <a:r>
              <a:rPr lang="ar-SA" sz="2800" dirty="0" smtClean="0">
                <a:solidFill>
                  <a:srgbClr val="C00000"/>
                </a:solidFill>
                <a:cs typeface="B Zar" pitchFamily="2" charset="-78"/>
              </a:rPr>
              <a:t>محور</a:t>
            </a:r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: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اول تصمیم به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B Zar" pitchFamily="2" charset="-78"/>
              </a:rPr>
              <a:t>اجرای 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ملی، 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س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پس 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تعیین  کلی </a:t>
            </a:r>
            <a:r>
              <a:rPr lang="ar-SA" sz="2800" dirty="0" smtClean="0">
                <a:solidFill>
                  <a:schemeClr val="tx1"/>
                </a:solidFill>
                <a:cs typeface="B Zar" pitchFamily="2" charset="-78"/>
              </a:rPr>
              <a:t>هدف ملی</a:t>
            </a:r>
            <a:r>
              <a:rPr lang="fa-IR" sz="2800" dirty="0" smtClean="0">
                <a:solidFill>
                  <a:schemeClr val="tx1"/>
                </a:solidFill>
                <a:cs typeface="B Zar" pitchFamily="2" charset="-78"/>
              </a:rPr>
              <a:t> (از پایین به بالا)</a:t>
            </a:r>
            <a:r>
              <a:rPr lang="en-US" sz="2800" dirty="0" smtClean="0">
                <a:solidFill>
                  <a:schemeClr val="tx1"/>
                </a:solidFill>
                <a:cs typeface="B Zar" pitchFamily="2" charset="-78"/>
              </a:rPr>
              <a:t>.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lvl="0" algn="r" rtl="1"/>
            <a:r>
              <a:rPr lang="fa-IR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چالش ها و عناصر </a:t>
            </a:r>
            <a:r>
              <a:rPr lang="fa-IR" sz="3600" dirty="0" smtClean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ضروری </a:t>
            </a:r>
            <a:r>
              <a:rPr lang="fa-IR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تهیه </a:t>
            </a:r>
            <a:r>
              <a:rPr lang="en-US" sz="3600" dirty="0">
                <a:solidFill>
                  <a:schemeClr val="tx1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INDC</a:t>
            </a:r>
            <a:r>
              <a:rPr lang="en-US" sz="2400" dirty="0" smtClean="0">
                <a:solidFill>
                  <a:srgbClr val="7030A0"/>
                </a:solidFill>
                <a:cs typeface="B Zar" pitchFamily="2" charset="-78"/>
              </a:rPr>
              <a:t/>
            </a:r>
            <a:br>
              <a:rPr lang="en-US" sz="2400" dirty="0" smtClean="0">
                <a:solidFill>
                  <a:srgbClr val="7030A0"/>
                </a:solidFill>
                <a:cs typeface="B Zar" pitchFamily="2" charset="-78"/>
              </a:rPr>
            </a:br>
            <a:endParaRPr lang="en-US" sz="2400" dirty="0">
              <a:solidFill>
                <a:srgbClr val="7030A0"/>
              </a:solidFill>
              <a:cs typeface="B Z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6264218"/>
              </p:ext>
            </p:extLst>
          </p:nvPr>
        </p:nvGraphicFramePr>
        <p:xfrm>
          <a:off x="152400" y="12954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2770239" y="3048000"/>
            <a:ext cx="2819400" cy="13617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b="1" dirty="0">
                <a:solidFill>
                  <a:schemeClr val="tx1"/>
                </a:solidFill>
                <a:cs typeface="B Zar" pitchFamily="2" charset="-78"/>
              </a:rPr>
              <a:t>ایجاد مدیریت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solidFill>
                  <a:schemeClr val="tx1"/>
                </a:solidFill>
                <a:cs typeface="B Zar" pitchFamily="2" charset="-78"/>
              </a:rPr>
              <a:t>ایجاد فرایند کارآمد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solidFill>
                  <a:schemeClr val="tx1"/>
                </a:solidFill>
                <a:cs typeface="B Zar" pitchFamily="2" charset="-78"/>
              </a:rPr>
              <a:t>تنظیم آرایه های نهادی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solidFill>
                  <a:schemeClr val="tx1"/>
                </a:solidFill>
                <a:cs typeface="B Zar" pitchFamily="2" charset="-78"/>
              </a:rPr>
              <a:t>تعامل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ذینفعان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53">
  <a:themeElements>
    <a:clrScheme name="15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pt_086">
  <a:themeElements>
    <a:clrScheme name="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153">
  <a:themeElements>
    <a:clrScheme name="15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153">
  <a:themeElements>
    <a:clrScheme name="15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pt_086">
  <a:themeElements>
    <a:clrScheme name="1_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environment-ppt-template-003</Template>
  <TotalTime>323</TotalTime>
  <Words>1651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42" baseType="lpstr">
      <vt:lpstr>Arial</vt:lpstr>
      <vt:lpstr>Neirizi</vt:lpstr>
      <vt:lpstr>Cambria</vt:lpstr>
      <vt:lpstr>B Zar</vt:lpstr>
      <vt:lpstr>Times New Roman</vt:lpstr>
      <vt:lpstr>Calibri</vt:lpstr>
      <vt:lpstr>宋体</vt:lpstr>
      <vt:lpstr>Wingdings</vt:lpstr>
      <vt:lpstr>PMingLiU</vt:lpstr>
      <vt:lpstr>Verdana</vt:lpstr>
      <vt:lpstr>Tahoma</vt:lpstr>
      <vt:lpstr>Microsoft YaHei</vt:lpstr>
      <vt:lpstr>153</vt:lpstr>
      <vt:lpstr>默认设计模板_2</vt:lpstr>
      <vt:lpstr>1_Standarddesign</vt:lpstr>
      <vt:lpstr>默认设计模板</vt:lpstr>
      <vt:lpstr>1_153</vt:lpstr>
      <vt:lpstr>1_默认设计模板_2</vt:lpstr>
      <vt:lpstr>2_153</vt:lpstr>
      <vt:lpstr>2_默认设计模板_2</vt:lpstr>
      <vt:lpstr>1_ppt_086</vt:lpstr>
      <vt:lpstr>ppt_086</vt:lpstr>
      <vt:lpstr>1_默认设计模板</vt:lpstr>
      <vt:lpstr>Office 主题​​</vt:lpstr>
      <vt:lpstr>3_默认设计模板_2</vt:lpstr>
      <vt:lpstr>2_默认设计模板</vt:lpstr>
      <vt:lpstr>4_默认设计模板_2</vt:lpstr>
      <vt:lpstr>Adjacency</vt:lpstr>
      <vt:lpstr>تبیین الزامات ملی اقدام کاهش انتشار و سازگاری با تأکید بر : اهداف معین مشارکت ملی  Intended Nationally Determined Contributions</vt:lpstr>
      <vt:lpstr>مقدمه</vt:lpstr>
      <vt:lpstr>مقدمه (ادامه)</vt:lpstr>
      <vt:lpstr>مقدمه (ادامه)</vt:lpstr>
      <vt:lpstr>سیاست ها  و پروژه های برجسته</vt:lpstr>
      <vt:lpstr>توضیحات</vt:lpstr>
      <vt:lpstr>در یک نگاه ...</vt:lpstr>
      <vt:lpstr>گزينه هایي  برای مراحل  عمومي تهیه INDC</vt:lpstr>
      <vt:lpstr>چالش ها و عناصر ضروری تهیه INDC </vt:lpstr>
      <vt:lpstr>ارزیابی هزینه ها و نیازهای حمایتی</vt:lpstr>
      <vt:lpstr>اولین برنامه ارائه شده ...</vt:lpstr>
      <vt:lpstr>تحولات تغییر اقلیم در سطح بین المللی</vt:lpstr>
      <vt:lpstr>الزامات ملی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m.maghsoudi</dc:creator>
  <cp:lastModifiedBy>akhaman</cp:lastModifiedBy>
  <cp:revision>41</cp:revision>
  <dcterms:created xsi:type="dcterms:W3CDTF">2015-02-01T06:06:44Z</dcterms:created>
  <dcterms:modified xsi:type="dcterms:W3CDTF">2015-10-10T11:11:41Z</dcterms:modified>
</cp:coreProperties>
</file>