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746" r:id="rId2"/>
  </p:sldMasterIdLst>
  <p:notesMasterIdLst>
    <p:notesMasterId r:id="rId24"/>
  </p:notesMasterIdLst>
  <p:handoutMasterIdLst>
    <p:handoutMasterId r:id="rId25"/>
  </p:handoutMasterIdLst>
  <p:sldIdLst>
    <p:sldId id="320" r:id="rId3"/>
    <p:sldId id="322" r:id="rId4"/>
    <p:sldId id="343" r:id="rId5"/>
    <p:sldId id="342" r:id="rId6"/>
    <p:sldId id="323" r:id="rId7"/>
    <p:sldId id="324" r:id="rId8"/>
    <p:sldId id="325" r:id="rId9"/>
    <p:sldId id="329" r:id="rId10"/>
    <p:sldId id="328" r:id="rId11"/>
    <p:sldId id="331" r:id="rId12"/>
    <p:sldId id="332" r:id="rId13"/>
    <p:sldId id="333" r:id="rId14"/>
    <p:sldId id="334" r:id="rId15"/>
    <p:sldId id="330" r:id="rId16"/>
    <p:sldId id="335" r:id="rId17"/>
    <p:sldId id="336" r:id="rId18"/>
    <p:sldId id="337" r:id="rId19"/>
    <p:sldId id="344" r:id="rId20"/>
    <p:sldId id="338" r:id="rId21"/>
    <p:sldId id="339" r:id="rId22"/>
    <p:sldId id="340" r:id="rId2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F"/>
    <a:srgbClr val="00B3DC"/>
    <a:srgbClr val="E99347"/>
    <a:srgbClr val="0D499C"/>
    <a:srgbClr val="152225"/>
    <a:srgbClr val="102E50"/>
    <a:srgbClr val="1A4B7F"/>
    <a:srgbClr val="294046"/>
    <a:srgbClr val="242F5F"/>
    <a:srgbClr val="0D4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6" autoAdjust="0"/>
    <p:restoredTop sz="94687" autoAdjust="0"/>
  </p:normalViewPr>
  <p:slideViewPr>
    <p:cSldViewPr snapToGrid="0">
      <p:cViewPr varScale="1">
        <p:scale>
          <a:sx n="90" d="100"/>
          <a:sy n="90" d="100"/>
        </p:scale>
        <p:origin x="691" y="67"/>
      </p:cViewPr>
      <p:guideLst>
        <p:guide orient="horz" pos="160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DCE4C-9DF6-4613-895B-1C42EDC0CA5C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156D-CB3F-4C3B-B7AC-F0771338D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6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mailchi.mp/bf10a15e4e14/wano-bgm-2019-daily-digest-day-3642365?e=8b9be0500d" TargetMode="External"/><Relationship Id="rId3" Type="http://schemas.openxmlformats.org/officeDocument/2006/relationships/hyperlink" Target="https://www.wano.info/news-events/press-releases/wano-hosts-its-fifteenth-biennial-general-meeting" TargetMode="External"/><Relationship Id="rId7" Type="http://schemas.openxmlformats.org/officeDocument/2006/relationships/hyperlink" Target="https://mailchi.mp/f89a3c4123bd/wano-bgm-2019-daily-digest-day-1?e=8b9be0500d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members.wano.org/library/communications/bgm-2019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wano.info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hyperlink" Target="http://members.wano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29" y="416422"/>
            <a:ext cx="5629607" cy="429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7" y="1235488"/>
            <a:ext cx="8260327" cy="3399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172479" y="4774120"/>
            <a:ext cx="727385" cy="45048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C52F647-A2E0-E448-9DDB-4BFCF88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1" y="-59634"/>
            <a:ext cx="1623500" cy="12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38" y="555056"/>
            <a:ext cx="3896201" cy="389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6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51476"/>
            <a:ext cx="9254247" cy="5246451"/>
          </a:xfrm>
          <a:prstGeom prst="rect">
            <a:avLst/>
          </a:prstGeom>
          <a:solidFill>
            <a:srgbClr val="003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82" y="1232012"/>
            <a:ext cx="2602712" cy="2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8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38351" y="2006539"/>
            <a:ext cx="6289118" cy="2351150"/>
          </a:xfrm>
        </p:spPr>
        <p:txBody>
          <a:bodyPr anchor="t">
            <a:noAutofit/>
          </a:bodyPr>
          <a:lstStyle>
            <a:lvl1pPr algn="l">
              <a:defRPr sz="165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E4213BF-818D-A54C-BC3A-34518C89DDBF}"/>
              </a:ext>
            </a:extLst>
          </p:cNvPr>
          <p:cNvSpPr txBox="1">
            <a:spLocks/>
          </p:cNvSpPr>
          <p:nvPr userDrawn="1"/>
        </p:nvSpPr>
        <p:spPr>
          <a:xfrm>
            <a:off x="2338352" y="1149681"/>
            <a:ext cx="6289118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spc="300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[PRESENTATION TITLE]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5E419B-B26B-0A4E-8096-760EB0E1BC9F}"/>
              </a:ext>
            </a:extLst>
          </p:cNvPr>
          <p:cNvCxnSpPr>
            <a:cxnSpLocks/>
          </p:cNvCxnSpPr>
          <p:nvPr userDrawn="1"/>
        </p:nvCxnSpPr>
        <p:spPr>
          <a:xfrm>
            <a:off x="2338351" y="1789491"/>
            <a:ext cx="6289118" cy="0"/>
          </a:xfrm>
          <a:prstGeom prst="line">
            <a:avLst/>
          </a:prstGeom>
          <a:ln w="12700" cap="sq">
            <a:solidFill>
              <a:srgbClr val="00B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6543F6-203B-B64E-84F0-05F0F76CD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643A0-662E-964E-ACC6-28958D12F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847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461CBB9-B9D1-2441-9496-593A633E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2CB6A7-90EE-4049-BC2C-BAECB868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867" y="1235488"/>
            <a:ext cx="6516154" cy="32457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8BA4052-5CAD-9E4F-9568-E2ADEF8C1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8FBD3C-B900-C64A-9FB9-125694A61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42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3251" y="1206812"/>
            <a:ext cx="6299770" cy="3352218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C52F647-A2E0-E448-9DDB-4BFCF88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E569A7-6EA5-E44F-87E9-468B126E4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14CEB0-2015-5443-B93F-4B666781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4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A0AAE0-273D-C447-A84C-069F93913794}"/>
              </a:ext>
            </a:extLst>
          </p:cNvPr>
          <p:cNvCxnSpPr>
            <a:cxnSpLocks/>
          </p:cNvCxnSpPr>
          <p:nvPr userDrawn="1"/>
        </p:nvCxnSpPr>
        <p:spPr>
          <a:xfrm>
            <a:off x="2226386" y="1136348"/>
            <a:ext cx="6289118" cy="0"/>
          </a:xfrm>
          <a:prstGeom prst="line">
            <a:avLst/>
          </a:prstGeom>
          <a:ln w="12700" cap="sq">
            <a:solidFill>
              <a:srgbClr val="00B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7F819-5424-0849-B572-55E21EFDB80D}"/>
              </a:ext>
            </a:extLst>
          </p:cNvPr>
          <p:cNvSpPr/>
          <p:nvPr userDrawn="1"/>
        </p:nvSpPr>
        <p:spPr>
          <a:xfrm>
            <a:off x="0" y="4855222"/>
            <a:ext cx="9144000" cy="288279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47634B-C7C3-B440-A4CD-605578E3D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172479" y="4774120"/>
            <a:ext cx="727385" cy="450483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4D27F8-3053-AE4E-92F9-41335606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A0828F-7379-7942-9F76-920C1A67486B}"/>
              </a:ext>
            </a:extLst>
          </p:cNvPr>
          <p:cNvSpPr/>
          <p:nvPr userDrawn="1"/>
        </p:nvSpPr>
        <p:spPr>
          <a:xfrm>
            <a:off x="7920550" y="4715635"/>
            <a:ext cx="1223453" cy="13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6CD3F8-0A32-4F42-B19B-B23A5495CD0A}"/>
              </a:ext>
            </a:extLst>
          </p:cNvPr>
          <p:cNvGrpSpPr/>
          <p:nvPr userDrawn="1"/>
        </p:nvGrpSpPr>
        <p:grpSpPr>
          <a:xfrm>
            <a:off x="2226386" y="1740061"/>
            <a:ext cx="6743878" cy="986461"/>
            <a:chOff x="2314075" y="3072436"/>
            <a:chExt cx="6743878" cy="1315281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60089013-E93A-4E44-8524-3F636F68482B}"/>
                </a:ext>
              </a:extLst>
            </p:cNvPr>
            <p:cNvSpPr txBox="1">
              <a:spLocks/>
            </p:cNvSpPr>
            <p:nvPr/>
          </p:nvSpPr>
          <p:spPr>
            <a:xfrm>
              <a:off x="2314075" y="3243660"/>
              <a:ext cx="6289118" cy="1144057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0" kern="1200" cap="none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</a:t>
              </a:r>
              <a:r>
                <a:rPr lang="en-US" sz="1600" dirty="0"/>
                <a:t/>
              </a:r>
              <a:br>
                <a:rPr lang="en-US" sz="1600" dirty="0"/>
              </a:br>
              <a:endParaRPr lang="ru-RU" sz="1600" dirty="0" smtClean="0"/>
            </a:p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WANO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Members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4E5154-1913-D64A-9D74-19847AB8C668}"/>
                </a:ext>
              </a:extLst>
            </p:cNvPr>
            <p:cNvSpPr txBox="1"/>
            <p:nvPr/>
          </p:nvSpPr>
          <p:spPr>
            <a:xfrm>
              <a:off x="3043047" y="3072436"/>
              <a:ext cx="6014906" cy="1025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>
                  <a:hlinkClick r:id="rId3"/>
                </a:rPr>
                <a:t>https://www.wano.info/news-events/press-releases/wano-hosts-its-fifteenth-biennial-general-meeting</a:t>
              </a:r>
              <a:endParaRPr lang="ru-RU" sz="1600" dirty="0" smtClean="0"/>
            </a:p>
            <a:p>
              <a:endParaRPr lang="en-US" sz="1800" dirty="0"/>
            </a:p>
          </p:txBody>
        </p:sp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12CD371-0EE5-0142-AF51-99B42A7EF1B2}"/>
              </a:ext>
            </a:extLst>
          </p:cNvPr>
          <p:cNvSpPr txBox="1">
            <a:spLocks/>
          </p:cNvSpPr>
          <p:nvPr userDrawn="1"/>
        </p:nvSpPr>
        <p:spPr>
          <a:xfrm>
            <a:off x="2226386" y="1318309"/>
            <a:ext cx="6346245" cy="23979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Tx/>
              <a:buBlip>
                <a:blip r:embed="rId4"/>
              </a:buBlip>
              <a:defRPr lang="en-US" sz="25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4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4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75"/>
              </a:spcAft>
              <a:buNone/>
            </a:pPr>
            <a:r>
              <a:rPr lang="ru-RU" sz="1650" b="1" spc="225" dirty="0" smtClean="0">
                <a:solidFill>
                  <a:srgbClr val="00B3DC"/>
                </a:solidFill>
              </a:rPr>
              <a:t>БОЛЬШЕ</a:t>
            </a:r>
            <a:r>
              <a:rPr lang="ru-RU" sz="1650" b="1" spc="225" baseline="0" dirty="0" smtClean="0">
                <a:solidFill>
                  <a:srgbClr val="00B3DC"/>
                </a:solidFill>
              </a:rPr>
              <a:t> ИНФОРМАЦИИ НА САЙТАХ:</a:t>
            </a:r>
            <a:endParaRPr lang="en-GB" sz="1875" spc="225" dirty="0">
              <a:solidFill>
                <a:srgbClr val="00B3DC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6F4131-4598-6241-9474-A8BC48944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69888" y="1285561"/>
            <a:ext cx="4045270" cy="33404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77" y="-119378"/>
            <a:ext cx="1328335" cy="132833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2114421" y="2578465"/>
            <a:ext cx="64010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ПРЕЗЕНТАЦИИ</a:t>
            </a:r>
            <a:r>
              <a:rPr lang="ru-RU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ДОКЛАДЧИКОВ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hlinkClick r:id="rId6"/>
              </a:rPr>
              <a:t>https://members.wano.org/library/communications/bgm-2019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Дай</a:t>
            </a:r>
            <a:r>
              <a:rPr lang="ru-RU" sz="1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джест на английском языке:</a:t>
            </a: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1  </a:t>
            </a:r>
            <a:r>
              <a:rPr lang="en-US" sz="1600" dirty="0" smtClean="0">
                <a:hlinkClick r:id="rId7"/>
              </a:rPr>
              <a:t>https://mailchi.mp/f89a3c4123bd/wano-bgm-2019-daily-digest-day-1?e=8b9be0500d</a:t>
            </a:r>
            <a:endParaRPr lang="ru-RU" sz="1600" dirty="0" smtClean="0"/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Day 2  </a:t>
            </a:r>
            <a:r>
              <a:rPr lang="en-US" sz="1600" dirty="0" smtClean="0">
                <a:hlinkClick r:id="rId8"/>
              </a:rPr>
              <a:t>https://mailchi.mp/bf10a15e4e14/wano-bgm-2019-daily-digest-day-3642365?e=8b9be0500d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2864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6A2526-5D1F-EC4E-86EB-9863CF9EE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202"/>
          <a:stretch/>
        </p:blipFill>
        <p:spPr>
          <a:xfrm>
            <a:off x="-79514" y="1285561"/>
            <a:ext cx="2054895" cy="3340413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C52F647-A2E0-E448-9DDB-4BFCF88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77" y="-119378"/>
            <a:ext cx="1328335" cy="13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72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7" y="1235488"/>
            <a:ext cx="8260327" cy="3399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631F2-1636-8A4C-B3A2-2DBCF7F3D24C}"/>
              </a:ext>
            </a:extLst>
          </p:cNvPr>
          <p:cNvSpPr/>
          <p:nvPr userDrawn="1"/>
        </p:nvSpPr>
        <p:spPr>
          <a:xfrm>
            <a:off x="0" y="4855222"/>
            <a:ext cx="9144000" cy="288279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172479" y="4774120"/>
            <a:ext cx="727385" cy="45048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DBBBB-AF78-0344-99BC-5FBA894207A3}"/>
              </a:ext>
            </a:extLst>
          </p:cNvPr>
          <p:cNvSpPr/>
          <p:nvPr userDrawn="1"/>
        </p:nvSpPr>
        <p:spPr>
          <a:xfrm>
            <a:off x="7920550" y="4715635"/>
            <a:ext cx="1223453" cy="13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67672" y="897564"/>
            <a:ext cx="6918709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C52F647-A2E0-E448-9DDB-4BFCF88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77" y="-119378"/>
            <a:ext cx="1328335" cy="13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1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7" y="1235488"/>
            <a:ext cx="8260327" cy="3399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631F2-1636-8A4C-B3A2-2DBCF7F3D24C}"/>
              </a:ext>
            </a:extLst>
          </p:cNvPr>
          <p:cNvSpPr/>
          <p:nvPr userDrawn="1"/>
        </p:nvSpPr>
        <p:spPr>
          <a:xfrm>
            <a:off x="0" y="4855222"/>
            <a:ext cx="9144000" cy="288279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172479" y="4774120"/>
            <a:ext cx="727385" cy="45048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DBBBB-AF78-0344-99BC-5FBA894207A3}"/>
              </a:ext>
            </a:extLst>
          </p:cNvPr>
          <p:cNvSpPr/>
          <p:nvPr userDrawn="1"/>
        </p:nvSpPr>
        <p:spPr>
          <a:xfrm>
            <a:off x="7920550" y="4715635"/>
            <a:ext cx="1223453" cy="13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C52F647-A2E0-E448-9DDB-4BFCF88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77" y="-119378"/>
            <a:ext cx="1328335" cy="13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2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51476"/>
            <a:ext cx="9254247" cy="5246451"/>
          </a:xfrm>
          <a:prstGeom prst="rect">
            <a:avLst/>
          </a:prstGeom>
          <a:solidFill>
            <a:srgbClr val="0035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22" y="440986"/>
            <a:ext cx="5570703" cy="42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3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69" y="1184732"/>
            <a:ext cx="8260327" cy="3399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172479" y="4774120"/>
            <a:ext cx="727385" cy="45048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C52F647-A2E0-E448-9DDB-4BFCF88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77" y="-119378"/>
            <a:ext cx="1328335" cy="13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38351" y="2006539"/>
            <a:ext cx="6289118" cy="2351150"/>
          </a:xfrm>
        </p:spPr>
        <p:txBody>
          <a:bodyPr anchor="t">
            <a:noAutofit/>
          </a:bodyPr>
          <a:lstStyle>
            <a:lvl1pPr algn="l">
              <a:defRPr sz="165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[Meeting with]</a:t>
            </a:r>
            <a:br>
              <a:rPr lang="en-US" dirty="0"/>
            </a:br>
            <a:r>
              <a:rPr lang="en-US" dirty="0"/>
              <a:t>[Date {Day Month Year}]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E4213BF-818D-A54C-BC3A-34518C89DDBF}"/>
              </a:ext>
            </a:extLst>
          </p:cNvPr>
          <p:cNvSpPr txBox="1">
            <a:spLocks/>
          </p:cNvSpPr>
          <p:nvPr userDrawn="1"/>
        </p:nvSpPr>
        <p:spPr>
          <a:xfrm>
            <a:off x="2338352" y="1149681"/>
            <a:ext cx="6289118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spc="300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[PRESENTATION TITLE]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D5E419B-B26B-0A4E-8096-760EB0E1BC9F}"/>
              </a:ext>
            </a:extLst>
          </p:cNvPr>
          <p:cNvCxnSpPr>
            <a:cxnSpLocks/>
          </p:cNvCxnSpPr>
          <p:nvPr userDrawn="1"/>
        </p:nvCxnSpPr>
        <p:spPr>
          <a:xfrm>
            <a:off x="2338351" y="1789491"/>
            <a:ext cx="6289118" cy="0"/>
          </a:xfrm>
          <a:prstGeom prst="line">
            <a:avLst/>
          </a:prstGeom>
          <a:ln w="12700" cap="sq">
            <a:solidFill>
              <a:srgbClr val="00B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6543F6-203B-B64E-84F0-05F0F76CD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643A0-662E-964E-ACC6-28958D12F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461CBB9-B9D1-2441-9496-593A633E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62CB6A7-90EE-4049-BC2C-BAECB8681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867" y="1235488"/>
            <a:ext cx="6516154" cy="324572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8BA4052-5CAD-9E4F-9568-E2ADEF8C1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Генеральная Ассамблея 2019, Лондон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8FBD3C-B900-C64A-9FB9-125694A61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73251" y="1206812"/>
            <a:ext cx="6299770" cy="3352218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C52F647-A2E0-E448-9DDB-4BFCF88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8E569A7-6EA5-E44F-87E9-468B126E4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B14CEB0-2015-5443-B93F-4B666781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53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6196FE8-B6D9-584C-B71C-E1F8AA7B2D6E}"/>
              </a:ext>
            </a:extLst>
          </p:cNvPr>
          <p:cNvSpPr txBox="1">
            <a:spLocks/>
          </p:cNvSpPr>
          <p:nvPr userDrawn="1"/>
        </p:nvSpPr>
        <p:spPr>
          <a:xfrm>
            <a:off x="2338352" y="1149681"/>
            <a:ext cx="6289118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spc="300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THANK YOU FOR LISTENING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A0AAE0-273D-C447-A84C-069F93913794}"/>
              </a:ext>
            </a:extLst>
          </p:cNvPr>
          <p:cNvCxnSpPr>
            <a:cxnSpLocks/>
          </p:cNvCxnSpPr>
          <p:nvPr userDrawn="1"/>
        </p:nvCxnSpPr>
        <p:spPr>
          <a:xfrm>
            <a:off x="2338351" y="1789491"/>
            <a:ext cx="6289118" cy="0"/>
          </a:xfrm>
          <a:prstGeom prst="line">
            <a:avLst/>
          </a:prstGeom>
          <a:ln w="12700" cap="sq">
            <a:solidFill>
              <a:srgbClr val="00B3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7F819-5424-0849-B572-55E21EFDB80D}"/>
              </a:ext>
            </a:extLst>
          </p:cNvPr>
          <p:cNvSpPr/>
          <p:nvPr userDrawn="1"/>
        </p:nvSpPr>
        <p:spPr>
          <a:xfrm>
            <a:off x="0" y="4855222"/>
            <a:ext cx="9144000" cy="288279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47634B-C7C3-B440-A4CD-605578E3D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172479" y="4774120"/>
            <a:ext cx="727385" cy="450483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F65C27E-E666-904B-B68D-6AA77548B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14D27F8-3053-AE4E-92F9-41335606B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A0828F-7379-7942-9F76-920C1A67486B}"/>
              </a:ext>
            </a:extLst>
          </p:cNvPr>
          <p:cNvSpPr/>
          <p:nvPr userDrawn="1"/>
        </p:nvSpPr>
        <p:spPr>
          <a:xfrm>
            <a:off x="7920550" y="4715635"/>
            <a:ext cx="1223453" cy="13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6CD3F8-0A32-4F42-B19B-B23A5495CD0A}"/>
              </a:ext>
            </a:extLst>
          </p:cNvPr>
          <p:cNvGrpSpPr/>
          <p:nvPr userDrawn="1"/>
        </p:nvGrpSpPr>
        <p:grpSpPr>
          <a:xfrm>
            <a:off x="2314075" y="2423234"/>
            <a:ext cx="6289118" cy="867555"/>
            <a:chOff x="2314075" y="3230977"/>
            <a:chExt cx="6289118" cy="1156740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60089013-E93A-4E44-8524-3F636F68482B}"/>
                </a:ext>
              </a:extLst>
            </p:cNvPr>
            <p:cNvSpPr txBox="1">
              <a:spLocks/>
            </p:cNvSpPr>
            <p:nvPr/>
          </p:nvSpPr>
          <p:spPr>
            <a:xfrm>
              <a:off x="2314075" y="3243660"/>
              <a:ext cx="6289118" cy="1144057"/>
            </a:xfrm>
            <a:prstGeom prst="rect">
              <a:avLst/>
            </a:prstGeom>
          </p:spPr>
          <p:txBody>
            <a:bodyPr lIns="0" tIns="0" rIns="0" bIns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400" b="0" kern="1200" cap="none" spc="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</a:t>
              </a:r>
              <a:r>
                <a:rPr lang="en-US" sz="1800" dirty="0"/>
                <a:t/>
              </a:r>
              <a:br>
                <a:rPr lang="en-US" sz="1800" dirty="0"/>
              </a:br>
              <a:r>
                <a: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WANO Members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4E5154-1913-D64A-9D74-19847AB8C668}"/>
                </a:ext>
              </a:extLst>
            </p:cNvPr>
            <p:cNvSpPr txBox="1"/>
            <p:nvPr/>
          </p:nvSpPr>
          <p:spPr>
            <a:xfrm>
              <a:off x="4125382" y="3230977"/>
              <a:ext cx="3795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>
                  <a:hlinkClick r:id="rId3"/>
                </a:rPr>
                <a:t>wano.info</a:t>
              </a:r>
              <a:endParaRPr lang="en-US" sz="18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39BBE0-5C74-5949-A800-BDAC74B85C57}"/>
                </a:ext>
              </a:extLst>
            </p:cNvPr>
            <p:cNvSpPr txBox="1"/>
            <p:nvPr/>
          </p:nvSpPr>
          <p:spPr>
            <a:xfrm>
              <a:off x="4125382" y="3602848"/>
              <a:ext cx="37951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>
                  <a:hlinkClick r:id="rId4"/>
                </a:rPr>
                <a:t>members.wano.org</a:t>
              </a:r>
              <a:endParaRPr lang="en-US" sz="1800" dirty="0"/>
            </a:p>
          </p:txBody>
        </p:sp>
      </p:grp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E12CD371-0EE5-0142-AF51-99B42A7EF1B2}"/>
              </a:ext>
            </a:extLst>
          </p:cNvPr>
          <p:cNvSpPr txBox="1">
            <a:spLocks/>
          </p:cNvSpPr>
          <p:nvPr userDrawn="1"/>
        </p:nvSpPr>
        <p:spPr>
          <a:xfrm>
            <a:off x="2319456" y="2040634"/>
            <a:ext cx="6346245" cy="23979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Tx/>
              <a:buBlip>
                <a:blip r:embed="rId5"/>
              </a:buBlip>
              <a:defRPr lang="en-US" sz="25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5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Tx/>
              <a:buBlip>
                <a:blip r:embed="rId5"/>
              </a:buBlip>
              <a:defRPr lang="en-US" sz="1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75"/>
              </a:spcAft>
              <a:buNone/>
            </a:pPr>
            <a:r>
              <a:rPr lang="en-GB" sz="1650" b="1" spc="225" dirty="0">
                <a:solidFill>
                  <a:srgbClr val="00B3DC"/>
                </a:solidFill>
              </a:rPr>
              <a:t>FOR MORE INFORMATION PLEASE VISIT</a:t>
            </a:r>
            <a:endParaRPr lang="en-GB" sz="1875" spc="225" dirty="0">
              <a:solidFill>
                <a:srgbClr val="00B3DC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6F4131-4598-6241-9474-A8BC48944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69888" y="1285561"/>
            <a:ext cx="4045270" cy="33404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1" y="-59634"/>
            <a:ext cx="1623500" cy="12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9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6A2526-5D1F-EC4E-86EB-9863CF9EEC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202"/>
          <a:stretch/>
        </p:blipFill>
        <p:spPr>
          <a:xfrm>
            <a:off x="-79514" y="1285561"/>
            <a:ext cx="2054895" cy="3340413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C52F647-A2E0-E448-9DDB-4BFCF88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1" y="-59634"/>
            <a:ext cx="1623500" cy="12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0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7" y="1235488"/>
            <a:ext cx="8260327" cy="3399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631F2-1636-8A4C-B3A2-2DBCF7F3D24C}"/>
              </a:ext>
            </a:extLst>
          </p:cNvPr>
          <p:cNvSpPr/>
          <p:nvPr userDrawn="1"/>
        </p:nvSpPr>
        <p:spPr>
          <a:xfrm>
            <a:off x="0" y="4855222"/>
            <a:ext cx="9144000" cy="288279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172479" y="4774120"/>
            <a:ext cx="727385" cy="45048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DBBBB-AF78-0344-99BC-5FBA894207A3}"/>
              </a:ext>
            </a:extLst>
          </p:cNvPr>
          <p:cNvSpPr/>
          <p:nvPr userDrawn="1"/>
        </p:nvSpPr>
        <p:spPr>
          <a:xfrm>
            <a:off x="7920550" y="4715635"/>
            <a:ext cx="1223453" cy="13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67672" y="897564"/>
            <a:ext cx="6918709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DC52F647-A2E0-E448-9DDB-4BFCF88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1" y="-59634"/>
            <a:ext cx="1623500" cy="12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84F4-3321-394E-927D-51F0FEE3F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697" y="1235488"/>
            <a:ext cx="8260327" cy="33990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5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6631F2-1636-8A4C-B3A2-2DBCF7F3D24C}"/>
              </a:ext>
            </a:extLst>
          </p:cNvPr>
          <p:cNvSpPr/>
          <p:nvPr userDrawn="1"/>
        </p:nvSpPr>
        <p:spPr>
          <a:xfrm>
            <a:off x="0" y="4855222"/>
            <a:ext cx="9144000" cy="288279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8817E-91B1-5449-887B-794040B198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172479" y="4774120"/>
            <a:ext cx="727385" cy="45048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94BEBF-1037-D042-AD83-5FD9A3C9F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74CC138-7C65-824C-B674-C2B016E5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DBBBB-AF78-0344-99BC-5FBA894207A3}"/>
              </a:ext>
            </a:extLst>
          </p:cNvPr>
          <p:cNvSpPr/>
          <p:nvPr userDrawn="1"/>
        </p:nvSpPr>
        <p:spPr>
          <a:xfrm>
            <a:off x="7920550" y="4715635"/>
            <a:ext cx="1223453" cy="13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C52F647-A2E0-E448-9DDB-4BFCF88DC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1" y="-59634"/>
            <a:ext cx="1623500" cy="12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7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1401A9-7F83-1841-984A-D491EB8D18BF}"/>
              </a:ext>
            </a:extLst>
          </p:cNvPr>
          <p:cNvSpPr/>
          <p:nvPr userDrawn="1"/>
        </p:nvSpPr>
        <p:spPr>
          <a:xfrm>
            <a:off x="0" y="4855222"/>
            <a:ext cx="9144000" cy="288279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326036-AFC7-1F4D-A46F-DE6C7A57398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10800000">
            <a:off x="8172479" y="4774120"/>
            <a:ext cx="727385" cy="4504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672" y="231944"/>
            <a:ext cx="6918709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237179"/>
            <a:ext cx="1620000" cy="3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467672" y="897564"/>
            <a:ext cx="6918709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156867" y="1235487"/>
            <a:ext cx="6516154" cy="36937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B5B982-D2F0-6E43-BF79-1602805A5127}"/>
              </a:ext>
            </a:extLst>
          </p:cNvPr>
          <p:cNvSpPr/>
          <p:nvPr userDrawn="1"/>
        </p:nvSpPr>
        <p:spPr>
          <a:xfrm>
            <a:off x="7920550" y="4715635"/>
            <a:ext cx="1223453" cy="13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D6B988-78E8-6445-A786-C841EB6D0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02"/>
          <a:stretch/>
        </p:blipFill>
        <p:spPr>
          <a:xfrm>
            <a:off x="-79514" y="1285561"/>
            <a:ext cx="2054895" cy="3340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51" y="-59634"/>
            <a:ext cx="1623500" cy="12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37" r:id="rId2"/>
    <p:sldLayoutId id="2147483726" r:id="rId3"/>
    <p:sldLayoutId id="2147483672" r:id="rId4"/>
    <p:sldLayoutId id="2147483728" r:id="rId5"/>
    <p:sldLayoutId id="2147483736" r:id="rId6"/>
    <p:sldLayoutId id="2147483739" r:id="rId7"/>
    <p:sldLayoutId id="2147483745" r:id="rId8"/>
    <p:sldLayoutId id="2147483743" r:id="rId9"/>
    <p:sldLayoutId id="2147483744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 spc="225">
          <a:solidFill>
            <a:srgbClr val="00355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ts val="225"/>
        </a:spcBef>
        <a:spcAft>
          <a:spcPts val="225"/>
        </a:spcAft>
        <a:buClr>
          <a:srgbClr val="0D499C"/>
        </a:buClr>
        <a:buSzPct val="95000"/>
        <a:buFontTx/>
        <a:buBlip>
          <a:blip r:embed="rId15"/>
        </a:buBlip>
        <a:defRPr lang="en-US" sz="1875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85775" indent="-214313" algn="l" defTabSz="342900" rtl="0" eaLnBrk="1" latinLnBrk="0" hangingPunct="1">
        <a:spcBef>
          <a:spcPts val="225"/>
        </a:spcBef>
        <a:spcAft>
          <a:spcPts val="225"/>
        </a:spcAft>
        <a:buClr>
          <a:srgbClr val="0D499C"/>
        </a:buClr>
        <a:buSzPct val="100000"/>
        <a:buFontTx/>
        <a:buBlip>
          <a:blip r:embed="rId15"/>
        </a:buBlip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56047" indent="-214313" algn="l" defTabSz="342900" rtl="0" eaLnBrk="1" latinLnBrk="0" hangingPunct="1">
        <a:spcBef>
          <a:spcPts val="225"/>
        </a:spcBef>
        <a:spcAft>
          <a:spcPts val="225"/>
        </a:spcAft>
        <a:buClr>
          <a:srgbClr val="0D499C"/>
        </a:buClr>
        <a:buSzPct val="100000"/>
        <a:buFontTx/>
        <a:buBlip>
          <a:blip r:embed="rId15"/>
        </a:buBlip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10000" indent="-270000" algn="l" defTabSz="342900" rtl="0" eaLnBrk="1" latinLnBrk="0" hangingPunct="1">
        <a:spcBef>
          <a:spcPts val="225"/>
        </a:spcBef>
        <a:spcAft>
          <a:spcPts val="225"/>
        </a:spcAft>
        <a:buClr>
          <a:srgbClr val="498934"/>
        </a:buClr>
        <a:buSzPct val="100000"/>
        <a:buFont typeface="Wingdings" pitchFamily="2" charset="2"/>
        <a:buChar char="q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1401A9-7F83-1841-984A-D491EB8D18BF}"/>
              </a:ext>
            </a:extLst>
          </p:cNvPr>
          <p:cNvSpPr/>
          <p:nvPr userDrawn="1"/>
        </p:nvSpPr>
        <p:spPr>
          <a:xfrm>
            <a:off x="0" y="4855222"/>
            <a:ext cx="9144000" cy="288279"/>
          </a:xfrm>
          <a:prstGeom prst="rect">
            <a:avLst/>
          </a:prstGeom>
          <a:solidFill>
            <a:srgbClr val="0035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326036-AFC7-1F4D-A46F-DE6C7A57398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10800000">
            <a:off x="8172479" y="4774120"/>
            <a:ext cx="727385" cy="4504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672" y="231944"/>
            <a:ext cx="6918709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HERE TO EDIT MASTER TEXT STYLE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237179"/>
            <a:ext cx="1620000" cy="3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7669" y="4849152"/>
            <a:ext cx="7452878" cy="28828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l">
              <a:defRPr sz="750" b="1" spc="225">
                <a:solidFill>
                  <a:schemeClr val="bg1"/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spc="225">
                <a:solidFill>
                  <a:srgbClr val="00B3DC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467672" y="897564"/>
            <a:ext cx="6918709" cy="0"/>
          </a:xfrm>
          <a:prstGeom prst="line">
            <a:avLst/>
          </a:prstGeom>
          <a:ln w="12700" cap="sq">
            <a:solidFill>
              <a:srgbClr val="00355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156867" y="1235487"/>
            <a:ext cx="6516154" cy="36937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B5B982-D2F0-6E43-BF79-1602805A5127}"/>
              </a:ext>
            </a:extLst>
          </p:cNvPr>
          <p:cNvSpPr/>
          <p:nvPr userDrawn="1"/>
        </p:nvSpPr>
        <p:spPr>
          <a:xfrm>
            <a:off x="7920550" y="4715635"/>
            <a:ext cx="1223453" cy="139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D6B988-78E8-6445-A786-C841EB6D0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02"/>
          <a:stretch/>
        </p:blipFill>
        <p:spPr>
          <a:xfrm>
            <a:off x="-79514" y="1285561"/>
            <a:ext cx="2054895" cy="3340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277" y="-119378"/>
            <a:ext cx="1328335" cy="13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4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 spc="225">
          <a:solidFill>
            <a:srgbClr val="00355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ts val="225"/>
        </a:spcBef>
        <a:spcAft>
          <a:spcPts val="225"/>
        </a:spcAft>
        <a:buClr>
          <a:srgbClr val="0D499C"/>
        </a:buClr>
        <a:buSzPct val="95000"/>
        <a:buFontTx/>
        <a:buBlip>
          <a:blip r:embed="rId15"/>
        </a:buBlip>
        <a:defRPr lang="en-US" sz="1875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85775" indent="-214313" algn="l" defTabSz="342900" rtl="0" eaLnBrk="1" latinLnBrk="0" hangingPunct="1">
        <a:spcBef>
          <a:spcPts val="225"/>
        </a:spcBef>
        <a:spcAft>
          <a:spcPts val="225"/>
        </a:spcAft>
        <a:buClr>
          <a:srgbClr val="0D499C"/>
        </a:buClr>
        <a:buSzPct val="100000"/>
        <a:buFontTx/>
        <a:buBlip>
          <a:blip r:embed="rId15"/>
        </a:buBlip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56047" indent="-214313" algn="l" defTabSz="342900" rtl="0" eaLnBrk="1" latinLnBrk="0" hangingPunct="1">
        <a:spcBef>
          <a:spcPts val="225"/>
        </a:spcBef>
        <a:spcAft>
          <a:spcPts val="225"/>
        </a:spcAft>
        <a:buClr>
          <a:srgbClr val="0D499C"/>
        </a:buClr>
        <a:buSzPct val="100000"/>
        <a:buFontTx/>
        <a:buBlip>
          <a:blip r:embed="rId15"/>
        </a:buBlip>
        <a:defRPr lang="en-US" sz="135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10000" indent="-270000" algn="l" defTabSz="342900" rtl="0" eaLnBrk="1" latinLnBrk="0" hangingPunct="1">
        <a:spcBef>
          <a:spcPts val="225"/>
        </a:spcBef>
        <a:spcAft>
          <a:spcPts val="225"/>
        </a:spcAft>
        <a:buClr>
          <a:srgbClr val="498934"/>
        </a:buClr>
        <a:buSzPct val="100000"/>
        <a:buFont typeface="Wingdings" pitchFamily="2" charset="2"/>
        <a:buChar char="q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58" y="157163"/>
            <a:ext cx="6349942" cy="719826"/>
          </a:xfrm>
        </p:spPr>
        <p:txBody>
          <a:bodyPr/>
          <a:lstStyle/>
          <a:p>
            <a:r>
              <a:rPr lang="ru-RU" dirty="0" smtClean="0"/>
              <a:t>ГЕНЕРАЛЬНАЯ АССАМБЛЕЯ ВАО АЭС В ЛОНДОНЕ, 20-23 ОКТЯБРЯ 2019</a:t>
            </a:r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3225EC4-DA05-5347-A425-64CCBE2DF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0547" y="4843083"/>
            <a:ext cx="752474" cy="30041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933" y="1325145"/>
            <a:ext cx="3616626" cy="27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ПАНЕЛЬНОЕ ОБСУЖДЕНИЕ </a:t>
            </a:r>
            <a:r>
              <a:rPr lang="ru-RU" sz="1600" dirty="0" smtClean="0"/>
              <a:t>2</a:t>
            </a:r>
            <a:endParaRPr lang="en-GB" sz="16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995334" y="1151466"/>
            <a:ext cx="4038600" cy="4199467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8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Мано</a:t>
            </a:r>
            <a:r>
              <a:rPr lang="en-US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K. </a:t>
            </a:r>
            <a:r>
              <a:rPr lang="en-US" sz="18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президент, компания “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NextEra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800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Ориентация</a:t>
            </a:r>
            <a:r>
              <a:rPr lang="en-US" sz="18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en-US" sz="18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экономически</a:t>
            </a:r>
            <a:r>
              <a:rPr lang="en-US" sz="18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сложные</a:t>
            </a:r>
            <a:r>
              <a:rPr lang="en-US" sz="18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Богдан </a:t>
            </a:r>
            <a:r>
              <a:rPr lang="ru-RU" sz="18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Зронек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директор блока эксплуатации АЭС, компания CEZ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Ориентация на безопасность в экономически сложные времена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Йохан </a:t>
            </a:r>
            <a:r>
              <a:rPr lang="ru-RU" sz="1800" b="1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Дасхт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АЭС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Оскарсхамн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компания «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Sydkraft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в экономически сложные времена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С.К. Шарма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председатель и управляющий директор, компания «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Corporation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Ориентация на безопасность в экономически сложные времена</a:t>
            </a:r>
            <a:r>
              <a:rPr lang="ru-RU" sz="18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12697" y="1235488"/>
            <a:ext cx="4167769" cy="16516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Ориентация на безопасность в экономически сложные времена</a:t>
            </a:r>
            <a:endParaRPr lang="en-GB" dirty="0"/>
          </a:p>
        </p:txBody>
      </p:sp>
      <p:pic>
        <p:nvPicPr>
          <p:cNvPr id="11" name="Рисунок 10" descr="https://gallery.mailchimp.com/a2ee1f660e2723789cb6fe5c9/images/5407c5d5-2296-4f06-ad64-dd8c630a6dd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2" y="2353399"/>
            <a:ext cx="4616397" cy="1383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8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ПАНЕЛЬНОЕ ОБСУЖДЕНИЕ </a:t>
            </a:r>
            <a:r>
              <a:rPr lang="ru-RU" sz="1600" dirty="0" smtClean="0"/>
              <a:t>3</a:t>
            </a:r>
            <a:endParaRPr lang="en-GB" sz="16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787900" y="990600"/>
            <a:ext cx="4356100" cy="4093633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/>
              <a:t>Наохиро</a:t>
            </a:r>
            <a:r>
              <a:rPr lang="ru-RU" b="1" dirty="0"/>
              <a:t> </a:t>
            </a:r>
            <a:r>
              <a:rPr lang="ru-RU" b="1" dirty="0" err="1"/>
              <a:t>Масуда</a:t>
            </a:r>
            <a:r>
              <a:rPr lang="ru-RU" dirty="0"/>
              <a:t>, исполнительный директор, компания «</a:t>
            </a:r>
            <a:r>
              <a:rPr lang="ru-RU" dirty="0" err="1"/>
              <a:t>Japan</a:t>
            </a:r>
            <a:r>
              <a:rPr lang="ru-RU" dirty="0"/>
              <a:t> </a:t>
            </a:r>
            <a:r>
              <a:rPr lang="ru-RU" dirty="0" err="1"/>
              <a:t>Nuclear</a:t>
            </a:r>
            <a:r>
              <a:rPr lang="ru-RU" dirty="0"/>
              <a:t> </a:t>
            </a:r>
            <a:r>
              <a:rPr lang="ru-RU" dirty="0" err="1"/>
              <a:t>Fuel</a:t>
            </a:r>
            <a:r>
              <a:rPr lang="ru-RU" dirty="0"/>
              <a:t> </a:t>
            </a:r>
            <a:r>
              <a:rPr lang="ru-RU" dirty="0" err="1"/>
              <a:t>Limited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en-US" i="1" dirty="0" err="1"/>
              <a:t>Уроки</a:t>
            </a:r>
            <a:r>
              <a:rPr lang="en-US" i="1" dirty="0"/>
              <a:t>, </a:t>
            </a:r>
            <a:r>
              <a:rPr lang="en-US" i="1" dirty="0" err="1"/>
              <a:t>извлечённые</a:t>
            </a:r>
            <a:r>
              <a:rPr lang="en-US" i="1" dirty="0"/>
              <a:t> </a:t>
            </a:r>
            <a:r>
              <a:rPr lang="en-US" i="1" dirty="0" err="1"/>
              <a:t>из</a:t>
            </a:r>
            <a:r>
              <a:rPr lang="en-US" i="1" dirty="0"/>
              <a:t> </a:t>
            </a:r>
            <a:r>
              <a:rPr lang="en-US" i="1" dirty="0" err="1"/>
              <a:t>опыта</a:t>
            </a:r>
            <a:r>
              <a:rPr lang="en-US" i="1" dirty="0"/>
              <a:t>: </a:t>
            </a:r>
            <a:r>
              <a:rPr lang="en-US" i="1" dirty="0" err="1"/>
              <a:t>лидерство</a:t>
            </a:r>
            <a:r>
              <a:rPr lang="en-US" i="1" dirty="0"/>
              <a:t> </a:t>
            </a:r>
            <a:r>
              <a:rPr lang="en-US" i="1" dirty="0" err="1"/>
              <a:t>при</a:t>
            </a:r>
            <a:r>
              <a:rPr lang="en-US" i="1" dirty="0"/>
              <a:t> </a:t>
            </a:r>
            <a:r>
              <a:rPr lang="en-US" i="1" dirty="0" err="1"/>
              <a:t>ликвидации</a:t>
            </a:r>
            <a:r>
              <a:rPr lang="en-US" i="1" dirty="0"/>
              <a:t> </a:t>
            </a:r>
            <a:r>
              <a:rPr lang="en-US" i="1" dirty="0" err="1"/>
              <a:t>аварии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АЭС </a:t>
            </a:r>
            <a:r>
              <a:rPr lang="en-US" i="1" dirty="0" err="1"/>
              <a:t>Фукусима-Дайини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 err="1"/>
              <a:t>Йорг</a:t>
            </a:r>
            <a:r>
              <a:rPr lang="ru-RU" b="1" dirty="0"/>
              <a:t> </a:t>
            </a:r>
            <a:r>
              <a:rPr lang="ru-RU" b="1" dirty="0" err="1"/>
              <a:t>Михельс</a:t>
            </a:r>
            <a:r>
              <a:rPr lang="ru-RU" dirty="0"/>
              <a:t>, исполнительный директор, компания «</a:t>
            </a:r>
            <a:r>
              <a:rPr lang="ru-RU" dirty="0" err="1"/>
              <a:t>EnBW</a:t>
            </a:r>
            <a:r>
              <a:rPr lang="ru-RU" dirty="0"/>
              <a:t> </a:t>
            </a:r>
            <a:r>
              <a:rPr lang="ru-RU" dirty="0" err="1"/>
              <a:t>Kernkraft</a:t>
            </a:r>
            <a:r>
              <a:rPr lang="ru-RU" dirty="0"/>
              <a:t> </a:t>
            </a:r>
            <a:r>
              <a:rPr lang="ru-RU" dirty="0" err="1"/>
              <a:t>GmbH</a:t>
            </a:r>
            <a:r>
              <a:rPr lang="ru-RU" dirty="0"/>
              <a:t>» </a:t>
            </a:r>
          </a:p>
          <a:p>
            <a:pPr marL="0" indent="0">
              <a:buNone/>
            </a:pPr>
            <a:r>
              <a:rPr lang="en-US" i="1" dirty="0" err="1"/>
              <a:t>Как</a:t>
            </a:r>
            <a:r>
              <a:rPr lang="en-US" i="1" dirty="0"/>
              <a:t> </a:t>
            </a:r>
            <a:r>
              <a:rPr lang="en-US" i="1" dirty="0" err="1"/>
              <a:t>мотивировать</a:t>
            </a:r>
            <a:r>
              <a:rPr lang="en-US" i="1" dirty="0"/>
              <a:t> </a:t>
            </a:r>
            <a:r>
              <a:rPr lang="en-US" i="1" dirty="0" err="1"/>
              <a:t>людей</a:t>
            </a:r>
            <a:r>
              <a:rPr lang="en-US" i="1" dirty="0"/>
              <a:t> в </a:t>
            </a:r>
            <a:r>
              <a:rPr lang="en-US" i="1" dirty="0" err="1"/>
              <a:t>период</a:t>
            </a:r>
            <a:r>
              <a:rPr lang="en-US" i="1" dirty="0"/>
              <a:t> </a:t>
            </a:r>
            <a:r>
              <a:rPr lang="en-US" i="1" dirty="0" err="1"/>
              <a:t>окончания</a:t>
            </a:r>
            <a:r>
              <a:rPr lang="en-US" i="1" dirty="0"/>
              <a:t> </a:t>
            </a:r>
            <a:r>
              <a:rPr lang="en-US" i="1" dirty="0" err="1"/>
              <a:t>жизненного</a:t>
            </a:r>
            <a:r>
              <a:rPr lang="en-US" i="1" dirty="0"/>
              <a:t> </a:t>
            </a:r>
            <a:r>
              <a:rPr lang="en-US" i="1" dirty="0" err="1"/>
              <a:t>цикла</a:t>
            </a:r>
            <a:r>
              <a:rPr lang="en-US" i="1" dirty="0"/>
              <a:t> </a:t>
            </a:r>
            <a:r>
              <a:rPr lang="en-US" i="1" dirty="0" err="1"/>
              <a:t>станции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Александр </a:t>
            </a:r>
            <a:r>
              <a:rPr lang="ru-RU" b="1" dirty="0" err="1"/>
              <a:t>Шутиков</a:t>
            </a:r>
            <a:r>
              <a:rPr lang="ru-RU" dirty="0"/>
              <a:t>, первый заместитель генерального директора по эксплуатации АЭС, АО «Концерн Росэнергоатом»</a:t>
            </a:r>
          </a:p>
          <a:p>
            <a:pPr marL="0" indent="0">
              <a:buNone/>
            </a:pPr>
            <a:r>
              <a:rPr lang="ru-RU" i="1" dirty="0"/>
              <a:t>Роль руководителей в обеспечении безопасной и надежной работы персонала. </a:t>
            </a:r>
            <a:br>
              <a:rPr lang="ru-RU" i="1" dirty="0"/>
            </a:br>
            <a:r>
              <a:rPr lang="ru-RU" i="1" dirty="0"/>
              <a:t>Программа развития лидерства и лидерские качества руководителя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Брайан </a:t>
            </a:r>
            <a:r>
              <a:rPr lang="ru-RU" b="1" dirty="0" err="1"/>
              <a:t>Данкан</a:t>
            </a:r>
            <a:r>
              <a:rPr lang="ru-RU" dirty="0"/>
              <a:t>, старший вице-президент по эксплуатации АЭС, компания «</a:t>
            </a:r>
            <a:r>
              <a:rPr lang="en-US" dirty="0"/>
              <a:t>Ontario Power Generation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i="1" dirty="0"/>
              <a:t>Характеристики эффективности отраслевого лидера</a:t>
            </a:r>
            <a:r>
              <a:rPr lang="ru-RU" dirty="0"/>
              <a:t> 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12697" y="1235488"/>
            <a:ext cx="4167769" cy="16516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Поддержание безопасной и надёжной работы персонала </a:t>
            </a:r>
            <a:endParaRPr lang="en-GB" dirty="0"/>
          </a:p>
        </p:txBody>
      </p:sp>
      <p:pic>
        <p:nvPicPr>
          <p:cNvPr id="7" name="Рисунок 6" descr="https://gallery.mailchimp.com/a2ee1f660e2723789cb6fe5c9/images/940d050a-8053-4975-8240-6e3655d51e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556812"/>
            <a:ext cx="4506383" cy="1388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1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ИННОВАЦИИ В АТОМНОЙ ЭНЕРГЕТИКЕ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200" dirty="0"/>
              <a:t>ДЕНЬ </a:t>
            </a:r>
            <a:r>
              <a:rPr lang="ru-RU" sz="1200" dirty="0" smtClean="0"/>
              <a:t>2, ВТОРНИК, 22 </a:t>
            </a:r>
            <a:r>
              <a:rPr lang="ru-RU" sz="1200" dirty="0"/>
              <a:t>ОКТЯБРЯ</a:t>
            </a:r>
            <a:r>
              <a:rPr lang="ru-RU" sz="12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906434" y="1204049"/>
            <a:ext cx="3885121" cy="40936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Нил</a:t>
            </a:r>
            <a:r>
              <a:rPr lang="en-US" b="1" dirty="0"/>
              <a:t> </a:t>
            </a:r>
            <a:r>
              <a:rPr lang="en-US" b="1" dirty="0" err="1"/>
              <a:t>Уилмсхурст</a:t>
            </a:r>
            <a:r>
              <a:rPr lang="ru-RU" dirty="0"/>
              <a:t>, </a:t>
            </a:r>
            <a:r>
              <a:rPr lang="en-US" dirty="0" err="1"/>
              <a:t>директор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вопросам</a:t>
            </a:r>
            <a:r>
              <a:rPr lang="en-US" dirty="0"/>
              <a:t> </a:t>
            </a:r>
            <a:r>
              <a:rPr lang="en-US" dirty="0" err="1"/>
              <a:t>эксплуатации</a:t>
            </a:r>
            <a:r>
              <a:rPr lang="en-US" dirty="0"/>
              <a:t> АЭС, </a:t>
            </a:r>
            <a:r>
              <a:rPr lang="en-US" dirty="0" err="1"/>
              <a:t>Научно-исследовательский</a:t>
            </a:r>
            <a:r>
              <a:rPr lang="en-US" dirty="0"/>
              <a:t> </a:t>
            </a:r>
            <a:r>
              <a:rPr lang="en-US" dirty="0" err="1"/>
              <a:t>институт</a:t>
            </a:r>
            <a:r>
              <a:rPr lang="en-US" dirty="0"/>
              <a:t> </a:t>
            </a:r>
            <a:r>
              <a:rPr lang="en-US" dirty="0" err="1"/>
              <a:t>электроэнергетики</a:t>
            </a:r>
            <a:endParaRPr lang="ru-RU" dirty="0"/>
          </a:p>
          <a:p>
            <a:r>
              <a:rPr lang="en-US" b="1" dirty="0" err="1"/>
              <a:t>Эндрю</a:t>
            </a:r>
            <a:r>
              <a:rPr lang="en-US" b="1" dirty="0"/>
              <a:t> </a:t>
            </a:r>
            <a:r>
              <a:rPr lang="en-US" b="1" dirty="0" err="1"/>
              <a:t>Шерри</a:t>
            </a:r>
            <a:r>
              <a:rPr lang="ru-RU" dirty="0"/>
              <a:t>, </a:t>
            </a:r>
            <a:r>
              <a:rPr lang="en-US" dirty="0" err="1"/>
              <a:t>руководитель</a:t>
            </a:r>
            <a:r>
              <a:rPr lang="en-US" dirty="0"/>
              <a:t> </a:t>
            </a:r>
            <a:r>
              <a:rPr lang="en-US" dirty="0" err="1"/>
              <a:t>исследовательских</a:t>
            </a:r>
            <a:r>
              <a:rPr lang="en-US" dirty="0"/>
              <a:t> </a:t>
            </a:r>
            <a:r>
              <a:rPr lang="en-US" dirty="0" err="1"/>
              <a:t>работ</a:t>
            </a:r>
            <a:r>
              <a:rPr lang="en-US" dirty="0"/>
              <a:t>, </a:t>
            </a:r>
            <a:r>
              <a:rPr lang="en-US" dirty="0" err="1"/>
              <a:t>Национальная</a:t>
            </a:r>
            <a:r>
              <a:rPr lang="en-US" dirty="0"/>
              <a:t> </a:t>
            </a:r>
            <a:r>
              <a:rPr lang="en-US" dirty="0" err="1"/>
              <a:t>ядерная</a:t>
            </a:r>
            <a:r>
              <a:rPr lang="en-US" dirty="0"/>
              <a:t> </a:t>
            </a:r>
            <a:r>
              <a:rPr lang="en-US" dirty="0" err="1"/>
              <a:t>лаборатория</a:t>
            </a:r>
            <a:r>
              <a:rPr lang="en-US" dirty="0"/>
              <a:t> </a:t>
            </a:r>
            <a:r>
              <a:rPr lang="en-US" dirty="0" err="1"/>
              <a:t>Великобритании</a:t>
            </a:r>
            <a:endParaRPr lang="ru-RU" dirty="0"/>
          </a:p>
          <a:p>
            <a:r>
              <a:rPr lang="ru-RU" b="1" dirty="0"/>
              <a:t>Кинг Ли</a:t>
            </a:r>
            <a:r>
              <a:rPr lang="ru-RU" dirty="0"/>
              <a:t>, директор программы «Гармония», Всемирная ядерная ассоциация</a:t>
            </a:r>
          </a:p>
          <a:p>
            <a:r>
              <a:rPr lang="ru-RU" b="1" dirty="0"/>
              <a:t>Чарльз </a:t>
            </a:r>
            <a:r>
              <a:rPr lang="ru-RU" b="1" dirty="0" err="1"/>
              <a:t>Парди</a:t>
            </a:r>
            <a:r>
              <a:rPr lang="ru-RU" dirty="0"/>
              <a:t>, президент, компания «</a:t>
            </a:r>
            <a:r>
              <a:rPr lang="en-US" dirty="0"/>
              <a:t>Terrestrial Energy USA</a:t>
            </a:r>
            <a:r>
              <a:rPr lang="ru-RU" dirty="0"/>
              <a:t>»</a:t>
            </a:r>
          </a:p>
        </p:txBody>
      </p:sp>
      <p:pic>
        <p:nvPicPr>
          <p:cNvPr id="8" name="Рисунок 7" descr="https://gallery.mailchimp.com/a2ee1f660e2723789cb6fe5c9/images/6c9f7e14-0abc-4523-a873-1a5ffdd4be7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669928"/>
            <a:ext cx="4565650" cy="13330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2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ПАНЕЛЬНОЕ ОБСУЖДЕНИЕ </a:t>
            </a:r>
            <a:r>
              <a:rPr lang="ru-RU" sz="1600" dirty="0" smtClean="0"/>
              <a:t>4</a:t>
            </a:r>
            <a:endParaRPr lang="en-GB" sz="16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842880" y="1344159"/>
            <a:ext cx="4114853" cy="3649133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/>
              <a:t>Мохамед</a:t>
            </a:r>
            <a:r>
              <a:rPr lang="en-US" b="1" dirty="0"/>
              <a:t> </a:t>
            </a:r>
            <a:r>
              <a:rPr lang="en-US" b="1" dirty="0" err="1"/>
              <a:t>Аль</a:t>
            </a:r>
            <a:r>
              <a:rPr lang="en-US" b="1" dirty="0"/>
              <a:t> </a:t>
            </a:r>
            <a:r>
              <a:rPr lang="en-US" b="1" dirty="0" err="1"/>
              <a:t>Хаммади</a:t>
            </a:r>
            <a:r>
              <a:rPr lang="en-US" dirty="0"/>
              <a:t>, </a:t>
            </a:r>
            <a:r>
              <a:rPr lang="en-US" dirty="0" err="1"/>
              <a:t>исполнительный</a:t>
            </a:r>
            <a:r>
              <a:rPr lang="en-US" dirty="0"/>
              <a:t> </a:t>
            </a:r>
            <a:r>
              <a:rPr lang="en-US" dirty="0" err="1"/>
              <a:t>директор</a:t>
            </a:r>
            <a:r>
              <a:rPr lang="en-US" dirty="0"/>
              <a:t>, </a:t>
            </a:r>
            <a:r>
              <a:rPr lang="en-US" dirty="0" err="1"/>
              <a:t>компания</a:t>
            </a:r>
            <a:r>
              <a:rPr lang="en-US" dirty="0"/>
              <a:t> «Emirates Nuclear Energy Corporation»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Новые энергоблоки: обеспечение безопасной и надёжной генерации с момента </a:t>
            </a:r>
            <a:r>
              <a:rPr lang="ru-RU" i="1" dirty="0" smtClean="0"/>
              <a:t>пуска</a:t>
            </a:r>
            <a:br>
              <a:rPr lang="ru-RU" i="1" dirty="0" smtClean="0"/>
            </a:br>
            <a:endParaRPr lang="ru-RU" dirty="0"/>
          </a:p>
          <a:p>
            <a:r>
              <a:rPr lang="en-US" b="1" dirty="0" err="1"/>
              <a:t>Хви-Су</a:t>
            </a:r>
            <a:r>
              <a:rPr lang="en-US" b="1" dirty="0"/>
              <a:t> </a:t>
            </a:r>
            <a:r>
              <a:rPr lang="en-US" b="1" dirty="0" err="1"/>
              <a:t>Чун</a:t>
            </a:r>
            <a:r>
              <a:rPr lang="ru-RU" dirty="0"/>
              <a:t>, </a:t>
            </a:r>
            <a:r>
              <a:rPr lang="en-US" dirty="0" err="1"/>
              <a:t>директор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вопросам</a:t>
            </a:r>
            <a:r>
              <a:rPr lang="en-US" dirty="0"/>
              <a:t> </a:t>
            </a:r>
            <a:r>
              <a:rPr lang="en-US" dirty="0" err="1"/>
              <a:t>эксплуатации</a:t>
            </a:r>
            <a:r>
              <a:rPr lang="en-US" dirty="0"/>
              <a:t> АЭС и </a:t>
            </a:r>
            <a:r>
              <a:rPr lang="en-US" dirty="0" err="1"/>
              <a:t>исполнительный</a:t>
            </a:r>
            <a:r>
              <a:rPr lang="en-US" dirty="0"/>
              <a:t> </a:t>
            </a:r>
            <a:r>
              <a:rPr lang="en-US" dirty="0" err="1"/>
              <a:t>вице-президент</a:t>
            </a:r>
            <a:r>
              <a:rPr lang="en-US" dirty="0"/>
              <a:t>, </a:t>
            </a:r>
            <a:r>
              <a:rPr lang="en-US" dirty="0" err="1"/>
              <a:t>компания</a:t>
            </a:r>
            <a:r>
              <a:rPr lang="en-US" dirty="0"/>
              <a:t> «Korea Hydro &amp; Nuclear Power»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Опыт и извлечённые уроки при пуске новых энергоблоков</a:t>
            </a:r>
            <a:r>
              <a:rPr lang="ru-RU" dirty="0"/>
              <a:t> </a:t>
            </a:r>
            <a:br>
              <a:rPr lang="ru-RU" dirty="0"/>
            </a:br>
            <a:endParaRPr lang="ru-RU" dirty="0" smtClean="0"/>
          </a:p>
          <a:p>
            <a:r>
              <a:rPr lang="ru-RU" b="1" dirty="0"/>
              <a:t>Стюарт </a:t>
            </a:r>
            <a:r>
              <a:rPr lang="ru-RU" b="1" dirty="0" err="1"/>
              <a:t>Крукс</a:t>
            </a:r>
            <a:r>
              <a:rPr lang="ru-RU" dirty="0"/>
              <a:t>, управляющий директор, АЭС Хинкли-</a:t>
            </a:r>
            <a:r>
              <a:rPr lang="ru-RU" dirty="0" err="1"/>
              <a:t>Пойнт</a:t>
            </a:r>
            <a:r>
              <a:rPr lang="ru-RU" dirty="0"/>
              <a:t> </a:t>
            </a:r>
            <a:r>
              <a:rPr lang="en-US" dirty="0"/>
              <a:t>C</a:t>
            </a:r>
            <a:r>
              <a:rPr lang="ru-RU" dirty="0"/>
              <a:t>, компания «</a:t>
            </a:r>
            <a:r>
              <a:rPr lang="en-US" dirty="0"/>
              <a:t>EDF Energy</a:t>
            </a:r>
            <a:r>
              <a:rPr lang="ru-RU" dirty="0"/>
              <a:t>»</a:t>
            </a:r>
          </a:p>
          <a:p>
            <a:pPr marL="0" indent="0">
              <a:buNone/>
            </a:pPr>
            <a:r>
              <a:rPr lang="ru-RU" i="1" dirty="0" smtClean="0"/>
              <a:t>Хинкли-</a:t>
            </a:r>
            <a:r>
              <a:rPr lang="ru-RU" i="1" dirty="0" err="1" smtClean="0"/>
              <a:t>Пойнт</a:t>
            </a:r>
            <a:r>
              <a:rPr lang="ru-RU" i="1" dirty="0" smtClean="0"/>
              <a:t> </a:t>
            </a:r>
            <a:r>
              <a:rPr lang="en-US" i="1" dirty="0"/>
              <a:t>C </a:t>
            </a:r>
            <a:r>
              <a:rPr lang="ru-RU" i="1" dirty="0"/>
              <a:t>– новая атомная станция, формирующая основы для высочайшего качества эксплуатации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12697" y="1235488"/>
            <a:ext cx="4167769" cy="16516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Новые энергоблоки АЭС; обеспечение безопасного и надежного производства электроэнергии с момента пуска</a:t>
            </a:r>
            <a:endParaRPr lang="en-GB" dirty="0"/>
          </a:p>
        </p:txBody>
      </p:sp>
      <p:pic>
        <p:nvPicPr>
          <p:cNvPr id="8" name="Рисунок 7" descr="https://gallery.mailchimp.com/a2ee1f660e2723789cb6fe5c9/images/6f7b8044-dfe9-4b90-869f-1e4c14db406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9" y="2704343"/>
            <a:ext cx="4353983" cy="1093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54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5534" y="1235488"/>
            <a:ext cx="4732867" cy="360759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Для того, чтобы отметить 30-летний юбилей ВАО АЭС, на ГА-2019 были приглашены особые гости: бывшие председатели, управляющие директоры и президенты ВАО АЭС.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рамках этой сессии вступительное слово произнёс Том Митчелл, после которого выступил д-р </a:t>
            </a:r>
            <a:r>
              <a:rPr lang="ru-RU" dirty="0" err="1"/>
              <a:t>Зак</a:t>
            </a:r>
            <a:r>
              <a:rPr lang="ru-RU" dirty="0"/>
              <a:t> </a:t>
            </a:r>
            <a:r>
              <a:rPr lang="ru-RU" dirty="0" err="1"/>
              <a:t>Пейт</a:t>
            </a:r>
            <a:r>
              <a:rPr lang="ru-RU" dirty="0"/>
              <a:t>, почётный председатель и один из основателей ВАО АЭС. Д-р </a:t>
            </a:r>
            <a:r>
              <a:rPr lang="ru-RU" dirty="0" err="1"/>
              <a:t>Пейт</a:t>
            </a:r>
            <a:r>
              <a:rPr lang="ru-RU" dirty="0"/>
              <a:t> рассказал о создании ВАО АЭС, а также поделился своими воспоминаниями о некоторых знаменательных событиях прошедших 30 лет. После этого был показан ролик</a:t>
            </a:r>
            <a:r>
              <a:rPr lang="en-US" dirty="0"/>
              <a:t> «30 </a:t>
            </a:r>
            <a:r>
              <a:rPr lang="ru-RU" dirty="0"/>
              <a:t>лет ВАО АЭС</a:t>
            </a:r>
            <a:r>
              <a:rPr lang="en-US" dirty="0"/>
              <a:t>». </a:t>
            </a:r>
            <a:endParaRPr lang="ru-RU" dirty="0" smtClean="0"/>
          </a:p>
          <a:p>
            <a:r>
              <a:rPr lang="ru-RU" dirty="0" smtClean="0"/>
              <a:t>Том </a:t>
            </a:r>
            <a:r>
              <a:rPr lang="ru-RU" dirty="0"/>
              <a:t>Митчелл наградил каждого гостя медалью за значимый вклад в работу ВАО АЭС и достижения в области ядерной безопасности.</a:t>
            </a:r>
            <a:br>
              <a:rPr lang="ru-RU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ВАО АЭС: ОГЛЯДЫВАЯСЬ НА 30 ЛЕТ НАЗАД </a:t>
            </a:r>
            <a:endParaRPr lang="en-GB" dirty="0"/>
          </a:p>
        </p:txBody>
      </p:sp>
      <p:pic>
        <p:nvPicPr>
          <p:cNvPr id="8" name="Рисунок 7" descr="https://gallery.mailchimp.com/a2ee1f660e2723789cb6fe5c9/images/513f1ecd-b430-4968-9c8d-bf3174c6c75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33" y="1413932"/>
            <a:ext cx="3822703" cy="2675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7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3266" y="1233942"/>
            <a:ext cx="8212667" cy="37593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 </a:t>
            </a:r>
            <a:r>
              <a:rPr lang="ru-RU" dirty="0"/>
              <a:t>покойного лорда Маршала </a:t>
            </a:r>
            <a:r>
              <a:rPr lang="ru-RU" dirty="0" err="1"/>
              <a:t>Горинга</a:t>
            </a:r>
            <a:r>
              <a:rPr lang="ru-RU" dirty="0"/>
              <a:t> (один из основателей ВАО АЭС и председатель с 1989 по 1993 гг.) - леди Маршал </a:t>
            </a:r>
            <a:r>
              <a:rPr lang="ru-RU" dirty="0" err="1"/>
              <a:t>Горинг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Зак</a:t>
            </a:r>
            <a:r>
              <a:rPr lang="ru-RU" dirty="0" smtClean="0"/>
              <a:t> </a:t>
            </a:r>
            <a:r>
              <a:rPr lang="ru-RU" dirty="0" err="1"/>
              <a:t>Пейт</a:t>
            </a:r>
            <a:r>
              <a:rPr lang="ru-RU" dirty="0"/>
              <a:t>, почётный председатель (председатель в 1997-2002 гг.); </a:t>
            </a:r>
            <a:endParaRPr lang="ru-RU" dirty="0" smtClean="0"/>
          </a:p>
          <a:p>
            <a:r>
              <a:rPr lang="ru-RU" dirty="0" smtClean="0"/>
              <a:t>Лоран </a:t>
            </a:r>
            <a:r>
              <a:rPr lang="ru-RU" dirty="0" err="1"/>
              <a:t>Стрикер</a:t>
            </a:r>
            <a:r>
              <a:rPr lang="ru-RU" dirty="0"/>
              <a:t>, председатель в 2008-2013 гг.; </a:t>
            </a:r>
            <a:endParaRPr lang="ru-RU" dirty="0" smtClean="0"/>
          </a:p>
          <a:p>
            <a:r>
              <a:rPr lang="ru-RU" dirty="0" smtClean="0"/>
              <a:t>Жак </a:t>
            </a:r>
            <a:r>
              <a:rPr lang="ru-RU" dirty="0" err="1"/>
              <a:t>Регальдо</a:t>
            </a:r>
            <a:r>
              <a:rPr lang="ru-RU" dirty="0"/>
              <a:t>, председатель в 2013-2019 гг.; </a:t>
            </a:r>
            <a:endParaRPr lang="ru-RU" dirty="0" smtClean="0"/>
          </a:p>
          <a:p>
            <a:r>
              <a:rPr lang="ru-RU" dirty="0" err="1" smtClean="0"/>
              <a:t>Сигвал</a:t>
            </a:r>
            <a:r>
              <a:rPr lang="ru-RU" dirty="0" smtClean="0"/>
              <a:t> </a:t>
            </a:r>
            <a:r>
              <a:rPr lang="ru-RU" dirty="0"/>
              <a:t>Берг, управляющий директор в 2002-2004 гг.; </a:t>
            </a:r>
            <a:endParaRPr lang="ru-RU" dirty="0" smtClean="0"/>
          </a:p>
          <a:p>
            <a:r>
              <a:rPr lang="ru-RU" dirty="0" smtClean="0"/>
              <a:t>Джордж </a:t>
            </a:r>
            <a:r>
              <a:rPr lang="ru-RU" dirty="0" err="1"/>
              <a:t>Фелгейт</a:t>
            </a:r>
            <a:r>
              <a:rPr lang="ru-RU" dirty="0"/>
              <a:t>, управляющий директор в 2009-2013 гг.; Кен Эллис, управляющий директор и ИД в 2013-2015 гг.; </a:t>
            </a:r>
            <a:endParaRPr lang="ru-RU" dirty="0" smtClean="0"/>
          </a:p>
          <a:p>
            <a:r>
              <a:rPr lang="ru-RU" dirty="0" smtClean="0"/>
              <a:t>Питер </a:t>
            </a:r>
            <a:r>
              <a:rPr lang="ru-RU" dirty="0" err="1"/>
              <a:t>Прозески</a:t>
            </a:r>
            <a:r>
              <a:rPr lang="ru-RU" dirty="0"/>
              <a:t>, ИД с 2016 года; </a:t>
            </a:r>
            <a:endParaRPr lang="ru-RU" dirty="0" smtClean="0"/>
          </a:p>
          <a:p>
            <a:r>
              <a:rPr lang="ru-RU" dirty="0" smtClean="0"/>
              <a:t>Алан </a:t>
            </a:r>
            <a:r>
              <a:rPr lang="ru-RU" dirty="0" err="1"/>
              <a:t>Купсис</a:t>
            </a:r>
            <a:r>
              <a:rPr lang="ru-RU" dirty="0"/>
              <a:t>, президент в 1997-1999 гг.; </a:t>
            </a:r>
            <a:endParaRPr lang="ru-RU" dirty="0" smtClean="0"/>
          </a:p>
          <a:p>
            <a:r>
              <a:rPr lang="ru-RU" dirty="0" smtClean="0"/>
              <a:t>Оливер </a:t>
            </a:r>
            <a:r>
              <a:rPr lang="ru-RU" dirty="0" err="1"/>
              <a:t>Кингсли</a:t>
            </a:r>
            <a:r>
              <a:rPr lang="ru-RU" dirty="0"/>
              <a:t>, президент в 2005-2007 гг.; </a:t>
            </a:r>
            <a:endParaRPr lang="ru-RU" dirty="0" smtClean="0"/>
          </a:p>
          <a:p>
            <a:r>
              <a:rPr lang="ru-RU" dirty="0" err="1" smtClean="0"/>
              <a:t>Цянь</a:t>
            </a:r>
            <a:r>
              <a:rPr lang="ru-RU" dirty="0" smtClean="0"/>
              <a:t> </a:t>
            </a:r>
            <a:r>
              <a:rPr lang="ru-RU" dirty="0" err="1"/>
              <a:t>Чжиминь</a:t>
            </a:r>
            <a:r>
              <a:rPr lang="ru-RU" dirty="0"/>
              <a:t>, президент в 2010 году; </a:t>
            </a:r>
            <a:endParaRPr lang="ru-RU" dirty="0" smtClean="0"/>
          </a:p>
          <a:p>
            <a:r>
              <a:rPr lang="ru-RU" dirty="0" err="1" smtClean="0"/>
              <a:t>Хе</a:t>
            </a:r>
            <a:r>
              <a:rPr lang="ru-RU" dirty="0" smtClean="0"/>
              <a:t> </a:t>
            </a:r>
            <a:r>
              <a:rPr lang="ru-RU" dirty="0"/>
              <a:t>Ю, президент в 2010-2011 гг.; </a:t>
            </a:r>
            <a:endParaRPr lang="ru-RU" dirty="0" smtClean="0"/>
          </a:p>
          <a:p>
            <a:r>
              <a:rPr lang="ru-RU" dirty="0" err="1" smtClean="0"/>
              <a:t>Данкан</a:t>
            </a:r>
            <a:r>
              <a:rPr lang="ru-RU" dirty="0" smtClean="0"/>
              <a:t> </a:t>
            </a:r>
            <a:r>
              <a:rPr lang="ru-RU" dirty="0"/>
              <a:t>Хоторн, президент в 2013-2015 гг.; </a:t>
            </a:r>
            <a:endParaRPr lang="ru-RU" dirty="0" smtClean="0"/>
          </a:p>
          <a:p>
            <a:r>
              <a:rPr lang="ru-RU" dirty="0" smtClean="0"/>
              <a:t>Симоне </a:t>
            </a:r>
            <a:r>
              <a:rPr lang="ru-RU" dirty="0"/>
              <a:t>России, президент с 2017 года. </a:t>
            </a:r>
            <a:br>
              <a:rPr lang="ru-RU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5339" y="206544"/>
            <a:ext cx="7067661" cy="639810"/>
          </a:xfrm>
        </p:spPr>
        <p:txBody>
          <a:bodyPr/>
          <a:lstStyle/>
          <a:p>
            <a:r>
              <a:rPr lang="ru-RU" dirty="0"/>
              <a:t>Медали за значимый вклад в работу ВАО </a:t>
            </a:r>
            <a:r>
              <a:rPr lang="ru-RU" dirty="0" smtClean="0"/>
              <a:t>АЭС </a:t>
            </a:r>
            <a:r>
              <a:rPr lang="ru-RU" dirty="0"/>
              <a:t>и достижения в области ядерной безопасности</a:t>
            </a:r>
            <a:r>
              <a:rPr lang="ru-RU" dirty="0" smtClean="0"/>
              <a:t> получили</a:t>
            </a:r>
            <a:r>
              <a:rPr lang="ru-RU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469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ВГЛЯДЫВАЯСЬ В БУДУЩЕЕ: МОЛОДОЕ ПОКОЛЕНИЕ</a:t>
            </a:r>
            <a:endParaRPr lang="en-GB" sz="1600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842880" y="1344159"/>
            <a:ext cx="4114853" cy="36491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Борис </a:t>
            </a:r>
            <a:r>
              <a:rPr lang="en-US" b="1" dirty="0" err="1"/>
              <a:t>Бови</a:t>
            </a:r>
            <a:r>
              <a:rPr lang="en-US" b="1" dirty="0"/>
              <a:t>, </a:t>
            </a:r>
            <a:r>
              <a:rPr lang="en-US" b="1" dirty="0" err="1"/>
              <a:t>компания</a:t>
            </a:r>
            <a:r>
              <a:rPr lang="en-US" b="1" dirty="0"/>
              <a:t> EDF </a:t>
            </a:r>
            <a:r>
              <a:rPr lang="ru-RU" dirty="0"/>
              <a:t>– от имени Парижского центра ВАО АЭС</a:t>
            </a:r>
          </a:p>
          <a:p>
            <a:r>
              <a:rPr lang="en-US" b="1" dirty="0" err="1"/>
              <a:t>Росс</a:t>
            </a:r>
            <a:r>
              <a:rPr lang="en-US" b="1" dirty="0"/>
              <a:t> </a:t>
            </a:r>
            <a:r>
              <a:rPr lang="en-US" b="1" dirty="0" err="1"/>
              <a:t>Хорган</a:t>
            </a:r>
            <a:r>
              <a:rPr lang="en-US" b="1" dirty="0"/>
              <a:t>, </a:t>
            </a:r>
            <a:r>
              <a:rPr lang="en-US" b="1" dirty="0" err="1"/>
              <a:t>компания</a:t>
            </a:r>
            <a:r>
              <a:rPr lang="en-US" b="1" dirty="0"/>
              <a:t> «New Brunswick Power» </a:t>
            </a:r>
            <a:r>
              <a:rPr lang="ru-RU" dirty="0"/>
              <a:t>- от имени </a:t>
            </a:r>
            <a:r>
              <a:rPr lang="ru-RU" dirty="0" err="1"/>
              <a:t>Атлантского</a:t>
            </a:r>
            <a:r>
              <a:rPr lang="ru-RU" dirty="0"/>
              <a:t> центра ВАО АЭС</a:t>
            </a:r>
          </a:p>
          <a:p>
            <a:r>
              <a:rPr lang="en-US" b="1" dirty="0" err="1"/>
              <a:t>Навит</a:t>
            </a:r>
            <a:r>
              <a:rPr lang="en-US" b="1" dirty="0"/>
              <a:t> </a:t>
            </a:r>
            <a:r>
              <a:rPr lang="en-US" b="1" dirty="0" err="1"/>
              <a:t>Кумар</a:t>
            </a:r>
            <a:r>
              <a:rPr lang="en-US" b="1" dirty="0"/>
              <a:t>, АЭС </a:t>
            </a:r>
            <a:r>
              <a:rPr lang="en-US" b="1" dirty="0" err="1"/>
              <a:t>Нарора</a:t>
            </a:r>
            <a:r>
              <a:rPr lang="en-US" b="1" dirty="0"/>
              <a:t>, </a:t>
            </a:r>
            <a:r>
              <a:rPr lang="en-US" b="1" dirty="0" err="1"/>
              <a:t>Индия</a:t>
            </a:r>
            <a:r>
              <a:rPr lang="en-US" b="1" dirty="0"/>
              <a:t>, </a:t>
            </a:r>
            <a:r>
              <a:rPr lang="ru-RU" dirty="0"/>
              <a:t>- от имени Токийского центра ВАО АЭС</a:t>
            </a:r>
          </a:p>
          <a:p>
            <a:r>
              <a:rPr lang="ru-RU" b="1" dirty="0"/>
              <a:t>Ангел </a:t>
            </a:r>
            <a:r>
              <a:rPr lang="ru-RU" b="1" dirty="0" err="1"/>
              <a:t>Славчев</a:t>
            </a:r>
            <a:r>
              <a:rPr lang="ru-RU" b="1" dirty="0"/>
              <a:t>, АЭС </a:t>
            </a:r>
            <a:r>
              <a:rPr lang="ru-RU" b="1" dirty="0" err="1"/>
              <a:t>Козлодуй</a:t>
            </a:r>
            <a:r>
              <a:rPr lang="ru-RU" b="1" dirty="0"/>
              <a:t>, Болгария, </a:t>
            </a:r>
            <a:r>
              <a:rPr lang="ru-RU" dirty="0"/>
              <a:t>- от имени Московского центра ВАО АЭС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70363" y="1194417"/>
            <a:ext cx="4167769" cy="1651645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/>
              <a:t>Сессию ветеранов продолжила сессия вопросов и ответов, в которой участвовала группа молодых представителей отрасли мира. Это была увлекательная часть конференции, с интересными и острыми вопросами из зала.</a:t>
            </a:r>
            <a:endParaRPr lang="en-GB" dirty="0"/>
          </a:p>
        </p:txBody>
      </p:sp>
      <p:pic>
        <p:nvPicPr>
          <p:cNvPr id="7" name="Рисунок 6" descr="https://gallery.mailchimp.com/a2ee1f660e2723789cb6fe5c9/images/2fb22f90-01fe-4b92-9626-62be5c2330e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2" y="3168725"/>
            <a:ext cx="4150783" cy="1283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1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ЗАКЛЮЧИТЕЛЬНАЯ </a:t>
            </a:r>
            <a:r>
              <a:rPr lang="ru-RU" dirty="0" smtClean="0"/>
              <a:t>ЧАСТЬ </a:t>
            </a:r>
            <a:br>
              <a:rPr lang="ru-RU" dirty="0" smtClean="0"/>
            </a:br>
            <a:r>
              <a:rPr lang="ru-RU" sz="1600" dirty="0" smtClean="0"/>
              <a:t>ВЫСТУПЛЕНИЕ ПРЕДСЕДАТЕЛЯ ВАО АЭС</a:t>
            </a:r>
            <a:endParaRPr lang="en-GB" sz="1400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087224" y="1236749"/>
            <a:ext cx="5424930" cy="3470867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Том Митчелл поблагодарил докладчиков, персонал и делегатов ГА за продуктивное и интересное мероприятие, а также подвёл итоги обсуждений в рамках утреннего закрытого заседания руководителей высшего звена.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этом заседании представители организаций-членов ВАО АЭС и региональные управляющие представили своё видение новых задач по повышению качества работы отрасли и выразили поддержку предложениям ВАО АЭС. </a:t>
            </a:r>
            <a:endParaRPr lang="ru-RU" dirty="0" smtClean="0"/>
          </a:p>
          <a:p>
            <a:pPr algn="just"/>
            <a:r>
              <a:rPr lang="ru-RU" dirty="0" smtClean="0"/>
              <a:t>Том </a:t>
            </a:r>
            <a:r>
              <a:rPr lang="ru-RU" dirty="0"/>
              <a:t>также обратился к делегатам ГА с горячим призывом взяться по возвращении домой за решение ключевых вопросов, поднятых на ГА, таких, как реализация рекомендаций отчётов </a:t>
            </a:r>
            <a:r>
              <a:rPr lang="en-US" dirty="0"/>
              <a:t>SOER</a:t>
            </a:r>
            <a:r>
              <a:rPr lang="ru-RU" dirty="0"/>
              <a:t>, охрана труда и, конечно, лидерство при повышении качества работы.</a:t>
            </a:r>
            <a:br>
              <a:rPr lang="ru-RU" dirty="0"/>
            </a:br>
            <a:endParaRPr lang="en-GB" dirty="0"/>
          </a:p>
        </p:txBody>
      </p:sp>
      <p:pic>
        <p:nvPicPr>
          <p:cNvPr id="8" name="Рисунок 7" descr="https://gallery.mailchimp.com/a2ee1f660e2723789cb6fe5c9/images/d7a9364e-477c-4767-b07e-d63a2fa24f8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26067"/>
            <a:ext cx="2343151" cy="3361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ЗАКЛЮЧИТЕЛЬНАЯ </a:t>
            </a:r>
            <a:r>
              <a:rPr lang="ru-RU" dirty="0" smtClean="0"/>
              <a:t>ЧАСТЬ </a:t>
            </a:r>
            <a:br>
              <a:rPr lang="ru-RU" dirty="0" smtClean="0"/>
            </a:br>
            <a:r>
              <a:rPr lang="ru-RU" sz="1600" dirty="0" smtClean="0"/>
              <a:t>ВЫСТУПЛЕНИЕ ПРЕДСЕДАТЕЛЯ ВАО АЭС</a:t>
            </a:r>
            <a:endParaRPr lang="en-GB" sz="1400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087224" y="1236749"/>
            <a:ext cx="5424930" cy="347086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Закрывая ассамблею, </a:t>
            </a:r>
            <a:r>
              <a:rPr lang="ru-RU" dirty="0" smtClean="0"/>
              <a:t>Том </a:t>
            </a:r>
            <a:r>
              <a:rPr lang="ru-RU" dirty="0"/>
              <a:t>Митчелл отметил: </a:t>
            </a:r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Я думаю, обсуждение наших общих задач и действий по их решению станет основой для повышения ядерной безопасности и надёжности на годы вперёд. Мы будем улучшать качество наших услуг с целью повышения ценности организации для наших организаций-членов при достижении общих целей. </a:t>
            </a:r>
            <a:endParaRPr lang="ru-RU" dirty="0" smtClean="0"/>
          </a:p>
          <a:p>
            <a:pPr algn="just"/>
            <a:r>
              <a:rPr lang="ru-RU" dirty="0" smtClean="0"/>
              <a:t>Я </a:t>
            </a:r>
            <a:r>
              <a:rPr lang="ru-RU" dirty="0"/>
              <a:t>также хотел бы воспользоваться этой возможностью и поблагодарить Питера </a:t>
            </a:r>
            <a:r>
              <a:rPr lang="ru-RU" dirty="0" err="1"/>
              <a:t>Прозески</a:t>
            </a:r>
            <a:r>
              <a:rPr lang="ru-RU" dirty="0"/>
              <a:t> за напряжённую работу в его должности; в качестве ИД ВАО АЭС он участвует в ГА в последний раз. Я также хотел бы поблагодарить его за служение на благо ВАО АЭС, и все мы желаем ему всего наилучшего после его ухода с должности». </a:t>
            </a:r>
            <a:br>
              <a:rPr lang="ru-RU" dirty="0"/>
            </a:br>
            <a:endParaRPr lang="en-GB" dirty="0"/>
          </a:p>
        </p:txBody>
      </p:sp>
      <p:pic>
        <p:nvPicPr>
          <p:cNvPr id="8" name="Рисунок 7" descr="https://gallery.mailchimp.com/a2ee1f660e2723789cb6fe5c9/images/d7a9364e-477c-4767-b07e-d63a2fa24f8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26067"/>
            <a:ext cx="2343151" cy="3361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15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ЗАКЛЮЧИТЕЛЬНАЯ </a:t>
            </a:r>
            <a:r>
              <a:rPr lang="ru-RU" dirty="0" smtClean="0"/>
              <a:t>ЧАСТЬ</a:t>
            </a:r>
            <a:br>
              <a:rPr lang="ru-RU" dirty="0" smtClean="0"/>
            </a:br>
            <a:r>
              <a:rPr lang="ru-RU" sz="1600" dirty="0"/>
              <a:t>ВЫСТУПЛЕНИЕ </a:t>
            </a:r>
            <a:r>
              <a:rPr lang="ru-RU" sz="1600" dirty="0" smtClean="0"/>
              <a:t>УХОДЯЩЕГО ПРЕЗИДЕНТА </a:t>
            </a:r>
            <a:r>
              <a:rPr lang="ru-RU" sz="1600" dirty="0"/>
              <a:t>ВАО АЭС</a:t>
            </a:r>
            <a:endParaRPr lang="en-GB" sz="1600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078757" y="1456883"/>
            <a:ext cx="5424930" cy="34708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Симоне Росси, уходящий президент ВАО АЭС, акцентировал внимание на важности продолжения глобального сотрудничества и выразил уверенность в росте и эволюции ВАО АЭС в течение последующих 30 лет в направлении поддержки отрасли и решения вновь возникающих серьёзных задач. </a:t>
            </a:r>
            <a:endParaRPr lang="ru-RU" dirty="0" smtClean="0"/>
          </a:p>
          <a:p>
            <a:pPr algn="just"/>
            <a:r>
              <a:rPr lang="ru-RU" dirty="0" smtClean="0"/>
              <a:t>Он </a:t>
            </a:r>
            <a:r>
              <a:rPr lang="ru-RU" dirty="0"/>
              <a:t>еще раз подтвердил свою личную приверженность делу ВАО АЭС и намерение активного участия в программах ВАО АЭС со стороны компании «</a:t>
            </a:r>
            <a:r>
              <a:rPr lang="en-US" dirty="0"/>
              <a:t>EDF Energy</a:t>
            </a:r>
            <a:r>
              <a:rPr lang="ru-RU" dirty="0"/>
              <a:t>».</a:t>
            </a:r>
            <a:br>
              <a:rPr lang="ru-RU" dirty="0"/>
            </a:br>
            <a:endParaRPr lang="en-GB" dirty="0"/>
          </a:p>
        </p:txBody>
      </p:sp>
      <p:pic>
        <p:nvPicPr>
          <p:cNvPr id="7" name="Рисунок 6" descr="https://gallery.mailchimp.com/a2ee1f660e2723789cb6fe5c9/images/3bca00e2-01eb-40ca-8648-e8b660858e5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" y="1134532"/>
            <a:ext cx="2520950" cy="332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ПРЕСС-РЕЛИЗ</a:t>
            </a:r>
            <a:br>
              <a:rPr lang="ru-RU" dirty="0" smtClean="0"/>
            </a:br>
            <a:endParaRPr lang="en-GB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44410" y="1092200"/>
            <a:ext cx="5672589" cy="3750883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В Лондоне прошла пятнадцатая Генеральная ассамблея ВАО АЭС: «Создаём более безопасное будущее вместе».</a:t>
            </a:r>
          </a:p>
          <a:p>
            <a:r>
              <a:rPr lang="ru-RU" dirty="0" smtClean="0"/>
              <a:t>Ключевыми вопросами, обсуждёнными в рамках мероприятия, были: корпоративное лидерство; поддержка, необходимая компаниям-«новичкам», а также поддержка своевременного и безопасного пуска новых блоков; подержание безопасной и надёжной работы персонала; отраслевые инновации; будущее молодых специалистов на ближайшие 30 лет работы отрасли. </a:t>
            </a:r>
          </a:p>
          <a:p>
            <a:r>
              <a:rPr lang="ru-RU" dirty="0" smtClean="0"/>
              <a:t>В мероприятии участвовало 450 руководителей организаций-членов ВАО АЭС и других отраслевых организаций.</a:t>
            </a:r>
            <a:r>
              <a:rPr lang="en-US" dirty="0" smtClean="0"/>
              <a:t> </a:t>
            </a:r>
            <a:endParaRPr lang="ru-RU" dirty="0" smtClean="0"/>
          </a:p>
          <a:p>
            <a:r>
              <a:rPr lang="ru-RU" b="1" dirty="0" smtClean="0"/>
              <a:t>Новым Президентом ВАО АЭС избран д-р Николай Михайлович Сорокин, заместитель генерального директора – генеральный инспектор  </a:t>
            </a:r>
            <a:br>
              <a:rPr lang="ru-RU" b="1" dirty="0" smtClean="0"/>
            </a:br>
            <a:r>
              <a:rPr lang="ru-RU" b="1" dirty="0" smtClean="0"/>
              <a:t>АО «Концерн Росэнергоатом».</a:t>
            </a:r>
            <a:r>
              <a:rPr lang="en-US" dirty="0" smtClean="0"/>
              <a:t>   </a:t>
            </a:r>
            <a:endParaRPr lang="ru-RU" dirty="0" smtClean="0"/>
          </a:p>
          <a:p>
            <a:r>
              <a:rPr lang="ru-RU" dirty="0" smtClean="0"/>
              <a:t>Мероприятие также включало в себя специальную юбилейную сессию, на которой прошло награждение руководителей ВАО АЭС, внесших особый вклад в дело обеспечения глобальной ядерной безопасности. Среди награждённых были бывшие председатели, президенты и управляющие директоры, а также «отцы-основатели» ВАО АЭС. </a:t>
            </a:r>
            <a:r>
              <a:rPr lang="ru-RU" dirty="0"/>
              <a:t>От МЦ награду получили:  </a:t>
            </a:r>
            <a:r>
              <a:rPr lang="ru-RU" dirty="0" smtClean="0"/>
              <a:t>В.П. Поваров</a:t>
            </a:r>
            <a:r>
              <a:rPr lang="ru-RU" dirty="0"/>
              <a:t>, </a:t>
            </a:r>
            <a:r>
              <a:rPr lang="ru-RU" dirty="0" err="1"/>
              <a:t>Нововоронежская</a:t>
            </a:r>
            <a:r>
              <a:rPr lang="ru-RU" dirty="0"/>
              <a:t> </a:t>
            </a:r>
            <a:r>
              <a:rPr lang="ru-RU" dirty="0" smtClean="0"/>
              <a:t>АЭС и В.И. Игнатов, Калининская АЭС.</a:t>
            </a:r>
          </a:p>
          <a:p>
            <a:r>
              <a:rPr lang="ru-RU" dirty="0" smtClean="0"/>
              <a:t>На мероприятии был впервые показан новый юбилейный видеофильм об основных вехах истории ВАО АЭС.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1" y="1692679"/>
            <a:ext cx="3141599" cy="17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НОВЫЙ ПРЕЗИДЕНТ ВАО АЭС НИКОЛАЙ СОРОКИН</a:t>
            </a:r>
            <a:endParaRPr lang="en-GB" sz="1600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657600" y="1066800"/>
            <a:ext cx="5015421" cy="360264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ходе внеочередного общего собрания (ВОС) в понедельник 21 октября представители организаций-членов проголосовали за избрание </a:t>
            </a:r>
            <a:r>
              <a:rPr lang="ru-RU" b="1" dirty="0"/>
              <a:t>д-ра Николая Сорокина, заместителя генерального директора – генерального инспектора </a:t>
            </a:r>
            <a:r>
              <a:rPr lang="ru-RU" b="1" dirty="0" smtClean="0"/>
              <a:t>АО «Концерн Росэнергоатом», </a:t>
            </a:r>
            <a:r>
              <a:rPr lang="ru-RU" b="1" dirty="0"/>
              <a:t>следующим президентом ВАО АЭС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сожалению, новый президент ВАО </a:t>
            </a:r>
            <a:r>
              <a:rPr lang="ru-RU" dirty="0" smtClean="0"/>
              <a:t>АЭС не </a:t>
            </a:r>
            <a:r>
              <a:rPr lang="ru-RU" dirty="0"/>
              <a:t>смог присутствовать на ГА, однако он подготовил содержательное выступление, съёмка которого была показана в заключительной части </a:t>
            </a:r>
            <a:r>
              <a:rPr lang="ru-RU" dirty="0" smtClean="0"/>
              <a:t>мероприятия.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своём выступлении он акцентировал внимание на важности глобального партнёрства при обеспечении безопасной и надёжной эксплуатации атомных станций и ядерных объектов всего мира.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заключение он пригласил делегатов на следующую ГА ВАО АЭС, которая пройдёт в Праге, Чешская Республика, в 2021 году, и которую будут принимать Московский центр ВАО АЭС и </a:t>
            </a:r>
            <a:r>
              <a:rPr lang="ru-RU" dirty="0" smtClean="0"/>
              <a:t>компания </a:t>
            </a:r>
            <a:r>
              <a:rPr lang="en-US" dirty="0" smtClean="0"/>
              <a:t>CEZ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  <p:pic>
        <p:nvPicPr>
          <p:cNvPr id="8" name="Рисунок 7" descr="https://gallery.mailchimp.com/a2ee1f660e2723789cb6fe5c9/images/11e12621-c18b-41e7-9daa-dbe651a6a99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" y="1557866"/>
            <a:ext cx="3412067" cy="1786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НАГРАДА ВАО АЭС В 2019 ГОДУ</a:t>
            </a:r>
            <a:endParaRPr lang="en-GB" sz="1600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758267" y="1304484"/>
            <a:ext cx="3623733" cy="24123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11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Петрович Поваров, </a:t>
            </a:r>
            <a:r>
              <a:rPr lang="ru-RU" sz="11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Нововоронежская</a:t>
            </a:r>
            <a: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АЭС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100" b="1" dirty="0" err="1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ru-RU" sz="1100" b="1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рри</a:t>
            </a:r>
            <a:r>
              <a:rPr lang="ru-RU" sz="11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Янг</a:t>
            </a:r>
            <a: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АЭС Вулф Крик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b="1" dirty="0" err="1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Данкан</a:t>
            </a:r>
            <a:r>
              <a:rPr lang="ru-RU" sz="11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Хоторн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«Horizon Nuclear Power»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Виктор </a:t>
            </a:r>
            <a:r>
              <a:rPr lang="ru-RU" sz="1100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Игоревич Игнатов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Калининская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АЭС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b="1" dirty="0" err="1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Митсуо</a:t>
            </a:r>
            <a:r>
              <a:rPr lang="ru-RU" sz="11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Матсуи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«The Chugoku Electric Power Co., Inc.»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 </a:t>
            </a:r>
            <a:r>
              <a:rPr lang="ru-RU" sz="1100" b="1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Цзянь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«China National Nuclear Power Co, Ltd»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1100" b="1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Шенбин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«CGN Power Co, Ltd»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100" b="1" dirty="0" err="1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Магали</a:t>
            </a:r>
            <a:r>
              <a:rPr lang="ru-RU" sz="11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Лефевр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100" dirty="0" err="1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Électricité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France»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Найджел </a:t>
            </a:r>
            <a:r>
              <a:rPr lang="ru-RU" sz="1100" b="1" dirty="0">
                <a:latin typeface="Helvetica" panose="020B0604020202020204" pitchFamily="34" charset="0"/>
                <a:ea typeface="Times New Roman" panose="02020603050405020304" pitchFamily="18" charset="0"/>
              </a:rPr>
              <a:t>Канн</a:t>
            </a:r>
            <a: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</a:rPr>
              <a:t>, компания «</a:t>
            </a:r>
            <a:r>
              <a:rPr lang="en-US" sz="1100" dirty="0">
                <a:latin typeface="Helvetica" panose="020B0604020202020204" pitchFamily="34" charset="0"/>
                <a:ea typeface="Times New Roman" panose="02020603050405020304" pitchFamily="18" charset="0"/>
              </a:rPr>
              <a:t>EDF Energy</a:t>
            </a:r>
            <a: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</a:rPr>
              <a:t>”</a:t>
            </a:r>
            <a:endParaRPr lang="en-GB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6937" y="943190"/>
            <a:ext cx="396039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 торжественном ужине прошло награждение девяти победителей этого года за многолетнюю преданность делу обеспечения ядерной безопасности</a:t>
            </a:r>
            <a:r>
              <a:rPr lang="en-US" sz="1200" dirty="0" smtClean="0"/>
              <a:t>.</a:t>
            </a:r>
            <a:r>
              <a:rPr lang="ru-RU" sz="1200" dirty="0"/>
              <a:t> 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Награду 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ВАО АЭС в этом году получили:</a:t>
            </a:r>
            <a: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/>
          </a:p>
        </p:txBody>
      </p:sp>
      <p:pic>
        <p:nvPicPr>
          <p:cNvPr id="8" name="Рисунок 7" descr="https://gallery.mailchimp.com/a2ee1f660e2723789cb6fe5c9/images/21a6a68d-7460-4f00-b537-6299a44d2fe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5" y="1841724"/>
            <a:ext cx="4273661" cy="285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95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ИСПОЛНИТЕЛЬНЫЙ ДИРЕКТОР ВАО АЭС </a:t>
            </a:r>
            <a:br>
              <a:rPr lang="ru-RU" dirty="0" smtClean="0"/>
            </a:br>
            <a:r>
              <a:rPr lang="ru-RU" dirty="0" smtClean="0"/>
              <a:t>ПИТЕР ПРОЗЕСКИ ПРОКОММЕНТИРОВАЛ:</a:t>
            </a:r>
            <a:br>
              <a:rPr lang="ru-RU" dirty="0" smtClean="0"/>
            </a:br>
            <a:endParaRPr lang="en-GB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7001" y="1236132"/>
            <a:ext cx="8546020" cy="3329383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«Делегаты </a:t>
            </a:r>
            <a:r>
              <a:rPr lang="ru-RU" dirty="0"/>
              <a:t>ассамблеи праздновали юбилей ВАО АЭС и отмечали её отличную работу и вклад в дело повышения ядерной безопасности и надёжности за прошедшие 30 лет. Также состоялось плодотворное обсуждение того, как Ассоциация должна эволюционировать в направлении содействия компаниям в течение последующих тридцати лет. </a:t>
            </a:r>
            <a:endParaRPr lang="ru-RU" dirty="0" smtClean="0"/>
          </a:p>
          <a:p>
            <a:r>
              <a:rPr lang="ru-RU" dirty="0" smtClean="0"/>
              <a:t>Делегаты </a:t>
            </a:r>
            <a:r>
              <a:rPr lang="ru-RU" dirty="0"/>
              <a:t>подтвердили свою приверженность делу ВАО АЭС, и большое количество участников мероприятия демонстрирует неизменный курс отрасли на максимально возможные уровни стандартов безопасности и непрерывное повышение эффективности.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последующие годы мы будем работать с отраслью над совершенствованием наших услуг и помогать нашим организациям-членам в достижении еще более высокого уровня безопасности и надёжности</a:t>
            </a:r>
            <a:r>
              <a:rPr lang="ru-RU" dirty="0" smtClean="0"/>
              <a:t>».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en-US" dirty="0"/>
              <a:t>  </a:t>
            </a:r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ОТКРЫТИЕ ГЕНЕРАЛЬНОЙ </a:t>
            </a:r>
            <a:r>
              <a:rPr lang="ru-RU" dirty="0" smtClean="0"/>
              <a:t>АССАМБЛЕИ</a:t>
            </a:r>
            <a:br>
              <a:rPr lang="ru-RU" dirty="0" smtClean="0"/>
            </a:br>
            <a:r>
              <a:rPr lang="ru-RU" sz="1200" dirty="0" smtClean="0"/>
              <a:t>ДЕНЬ 1, ПОНЕДЕЛЬНИК, 21 ОКТЯБРЯ</a:t>
            </a:r>
            <a:endParaRPr lang="en-GB" sz="1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06" y="1236132"/>
            <a:ext cx="2094764" cy="255693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41599" y="1236132"/>
            <a:ext cx="6031421" cy="3329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3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3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3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Президент ВАО АЭС, Симоне Росси, открыл Генеральную ассамблею ВАО АЭС-2019, поприветствовав делегатов в Лондоне и напомнив, что темой конференции стало 30-летие ВАО АЭС: </a:t>
            </a:r>
            <a:r>
              <a:rPr lang="ru-RU" dirty="0"/>
              <a:t>«Создаём более безопасное будущее вместе». </a:t>
            </a:r>
            <a:r>
              <a:rPr lang="ru-RU" dirty="0" smtClean="0"/>
              <a:t>Он попросил о максимальном участии в мероприятиях двух дней и указал на необходимость совместного извлечения уроков и критического анализа.</a:t>
            </a:r>
          </a:p>
          <a:p>
            <a:endParaRPr lang="ru-RU" dirty="0" smtClean="0"/>
          </a:p>
          <a:p>
            <a:r>
              <a:rPr lang="ru-RU" dirty="0" smtClean="0"/>
              <a:t>“Безопасность атомных станций находится в руках людей, сидящих в этом зале” – Симоне Росси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1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302000" y="1244600"/>
            <a:ext cx="5371024" cy="33899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Сьюзан</a:t>
            </a:r>
            <a:r>
              <a:rPr lang="ru-RU" dirty="0" smtClean="0"/>
              <a:t> </a:t>
            </a:r>
            <a:r>
              <a:rPr lang="ru-RU" dirty="0" err="1" smtClean="0"/>
              <a:t>Ландал</a:t>
            </a:r>
            <a:r>
              <a:rPr lang="ru-RU" dirty="0" smtClean="0"/>
              <a:t>, старший вице-президент компании «</a:t>
            </a:r>
            <a:r>
              <a:rPr lang="ru-RU" dirty="0" err="1" smtClean="0"/>
              <a:t>Exelon</a:t>
            </a:r>
            <a:r>
              <a:rPr lang="ru-RU" dirty="0" smtClean="0"/>
              <a:t> </a:t>
            </a:r>
            <a:r>
              <a:rPr lang="ru-RU" dirty="0" err="1" smtClean="0"/>
              <a:t>Corporation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b="1" dirty="0" smtClean="0"/>
              <a:t>Лидерство в атомной энергетике: ключевой фактор</a:t>
            </a:r>
          </a:p>
          <a:p>
            <a:pPr marL="0" indent="0">
              <a:buFontTx/>
              <a:buNone/>
            </a:pPr>
            <a:endParaRPr lang="ru-RU" dirty="0" smtClean="0"/>
          </a:p>
          <a:p>
            <a:r>
              <a:rPr lang="ru-RU" dirty="0" err="1" smtClean="0"/>
              <a:t>Сьюзан</a:t>
            </a:r>
            <a:r>
              <a:rPr lang="ru-RU" dirty="0" smtClean="0"/>
              <a:t> </a:t>
            </a:r>
            <a:r>
              <a:rPr lang="ru-RU" dirty="0" err="1" smtClean="0"/>
              <a:t>Ландал</a:t>
            </a:r>
            <a:r>
              <a:rPr lang="ru-RU" dirty="0" smtClean="0"/>
              <a:t> начала свой доклад с рассказа о событии, повлиявшем на её жизнь и жизнь её семьи, – аварии на АЭС Три-</a:t>
            </a:r>
            <a:r>
              <a:rPr lang="ru-RU" dirty="0" err="1" smtClean="0"/>
              <a:t>Майл</a:t>
            </a:r>
            <a:r>
              <a:rPr lang="ru-RU" dirty="0" smtClean="0"/>
              <a:t>-</a:t>
            </a:r>
            <a:r>
              <a:rPr lang="ru-RU" dirty="0" err="1" smtClean="0"/>
              <a:t>Айленд</a:t>
            </a:r>
            <a:r>
              <a:rPr lang="ru-RU" dirty="0" smtClean="0"/>
              <a:t>. Далее она сравнила это событие с другим событием, имевшем место на станции в 2018 году, проведя параллель.</a:t>
            </a:r>
          </a:p>
          <a:p>
            <a:endParaRPr lang="ru-RU" dirty="0" smtClean="0"/>
          </a:p>
          <a:p>
            <a:endParaRPr lang="en-GB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67672" y="231944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 spc="225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ОСНОВНОЙ ДОКЛАДЧИК</a:t>
            </a:r>
            <a:endParaRPr lang="en-GB" dirty="0"/>
          </a:p>
        </p:txBody>
      </p:sp>
      <p:pic>
        <p:nvPicPr>
          <p:cNvPr id="10" name="Рисунок 9" descr="https://gallery.mailchimp.com/a2ee1f660e2723789cb6fe5c9/images/80f55fb7-50ca-4c01-bd10-e950316aa2a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2" y="1024465"/>
            <a:ext cx="2544233" cy="3330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32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65097" y="1142354"/>
            <a:ext cx="8260327" cy="339904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В своём докладе она остановилась на положениях некоторых ключевых документов, включая документ INPO 17-05 «Активная зона в зоне внимания», опубликованный в 2017 году и описывающий ряд нарушений на американских АЭС с рассмотрением общих вопросов. Она сослалась на документ INPO 15-005 «Характеристики эффективности руководства и коллектива», опубликованный в 2015 году, и недавно опубликованный документ WANO PL 2019-01 «Характеристики эффективности руководителей-лидеров в атомной энергетике», раскрывающий ту же тему, но в глобальном масштабе.</a:t>
            </a:r>
          </a:p>
          <a:p>
            <a:endParaRPr lang="ru-RU" dirty="0" smtClean="0"/>
          </a:p>
          <a:p>
            <a:r>
              <a:rPr lang="ru-RU" dirty="0" err="1" smtClean="0"/>
              <a:t>Сьюзан</a:t>
            </a:r>
            <a:r>
              <a:rPr lang="ru-RU" dirty="0" smtClean="0"/>
              <a:t> закончила доклад вопросом:</a:t>
            </a:r>
          </a:p>
          <a:p>
            <a:endParaRPr lang="ru-RU" dirty="0" smtClean="0"/>
          </a:p>
          <a:p>
            <a:r>
              <a:rPr lang="ru-RU" b="1" dirty="0" smtClean="0"/>
              <a:t>“Пойдёте ли вы спокойно спать, зная, что ваши станции представляют угрозу для отрасли, или проявите мужество и УМЕНИЕ ПОВЕСТИ ЛЮДЕЙ ЗА СОБОЙ, чтобы изменить эту ситуацию?”</a:t>
            </a:r>
          </a:p>
          <a:p>
            <a:endParaRPr lang="ru-RU" dirty="0" smtClean="0"/>
          </a:p>
          <a:p>
            <a:r>
              <a:rPr lang="ru-RU" dirty="0" smtClean="0"/>
              <a:t>- Полностью доклад </a:t>
            </a:r>
            <a:r>
              <a:rPr lang="ru-RU" dirty="0" err="1" smtClean="0"/>
              <a:t>Сьюзан</a:t>
            </a:r>
            <a:r>
              <a:rPr lang="ru-RU" dirty="0" smtClean="0"/>
              <a:t> размещён на веб-сайте членов ВАО АЭС</a:t>
            </a:r>
          </a:p>
          <a:p>
            <a:endParaRPr lang="en-GB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5097" y="291210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 spc="225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ОСНОВНОЙ ДОКЛАДЧИК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1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844801" y="1219200"/>
            <a:ext cx="5972157" cy="340686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/>
              <a:t>Председатель ВАО АЭС Том Митчелл начал своё выступление с рассмотрения наиболее сложных задач, стоящих перед отраслью, и уроков, извлечённых с момента аварии на АЭС Три-</a:t>
            </a:r>
            <a:r>
              <a:rPr lang="ru-RU" dirty="0" err="1"/>
              <a:t>Майл</a:t>
            </a:r>
            <a:r>
              <a:rPr lang="ru-RU" dirty="0"/>
              <a:t>-</a:t>
            </a:r>
            <a:r>
              <a:rPr lang="ru-RU" dirty="0" err="1"/>
              <a:t>Айленд</a:t>
            </a:r>
            <a:r>
              <a:rPr lang="ru-RU" dirty="0"/>
              <a:t>. Он коротко остановился на вопросах долгосрочного плана ВАО АЭС «Компас», который был принят в </a:t>
            </a:r>
            <a:r>
              <a:rPr lang="ru-RU" dirty="0" err="1"/>
              <a:t>Кёнджу</a:t>
            </a:r>
            <a:r>
              <a:rPr lang="ru-RU" dirty="0"/>
              <a:t>, Южная Корея, в 2017 году и определяет направление деятельности ассоциации.</a:t>
            </a:r>
          </a:p>
          <a:p>
            <a:endParaRPr lang="ru-RU" dirty="0"/>
          </a:p>
          <a:p>
            <a:r>
              <a:rPr lang="ru-RU" dirty="0"/>
              <a:t>«Став председателем ВАО АЭС 1 марта этого года, я принял на себя ответственность – как и вы – за более чем 400 энергоблоков мира. Я чувствую эту ответственность каждый день» - Том Митчелл</a:t>
            </a:r>
          </a:p>
          <a:p>
            <a:endParaRPr lang="en-GB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5097" y="291210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 spc="225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ОБРАЩЕНИЕ ПРЕДСЕДАТЕЛЯ</a:t>
            </a:r>
            <a:endParaRPr lang="en-GB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4" y="1373799"/>
            <a:ext cx="2260599" cy="27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69334" y="2768600"/>
            <a:ext cx="8359758" cy="34068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2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2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algn="just"/>
            <a:r>
              <a:rPr lang="ru-RU" dirty="0"/>
              <a:t>Исполнительный директор ВАО АЭС Питер </a:t>
            </a:r>
            <a:r>
              <a:rPr lang="ru-RU" dirty="0" err="1"/>
              <a:t>Прозески</a:t>
            </a:r>
            <a:r>
              <a:rPr lang="ru-RU" dirty="0"/>
              <a:t> представил обзор работы отрасли с рассмотрением отраслевых задач и проблемных вопросов, а также поставил следующий вопрос: «Как ВАО АЭС должна реагировать на существующую ситуацию?». Выступление он закончил обращением к отрасли, акцентировав внимание на задачу коллективного лидерства, и продемонстрировал острый, эмоциональный видеоролик об индивидуальной ответственности за безопасность.</a:t>
            </a:r>
          </a:p>
          <a:p>
            <a:endParaRPr lang="en-GB" dirty="0"/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565097" y="291210"/>
            <a:ext cx="6633077" cy="63981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 spc="225">
                <a:solidFill>
                  <a:srgbClr val="0035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ОБЗОР РАБОТЫ ОТРАСЛИ</a:t>
            </a:r>
            <a:endParaRPr lang="en-GB" dirty="0"/>
          </a:p>
        </p:txBody>
      </p:sp>
      <p:pic>
        <p:nvPicPr>
          <p:cNvPr id="6" name="Объект 7" descr="https://gallery.mailchimp.com/a2ee1f660e2723789cb6fe5c9/images/e20c7751-ccad-4db9-b94f-66163241c5a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" y="1024465"/>
            <a:ext cx="6620934" cy="1905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9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A6291-0391-4E9F-A857-B3DC68EC0E99}" type="slidenum">
              <a:rPr kumimoji="0" lang="en-GB" sz="900" b="1" i="0" u="none" strike="noStrike" kern="1200" cap="none" spc="225" normalizeH="0" baseline="0" noProof="0" smtClean="0">
                <a:ln>
                  <a:noFill/>
                </a:ln>
                <a:solidFill>
                  <a:srgbClr val="00B3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900" b="1" i="0" u="none" strike="noStrike" kern="1200" cap="none" spc="225" normalizeH="0" baseline="0" noProof="0" dirty="0">
              <a:ln>
                <a:noFill/>
              </a:ln>
              <a:solidFill>
                <a:srgbClr val="00B3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ПАНЕЛЬНОЕ ОБСУЖДЕНИЕ </a:t>
            </a:r>
            <a:r>
              <a:rPr lang="ru-RU" sz="1600" dirty="0" smtClean="0"/>
              <a:t>1</a:t>
            </a:r>
            <a:endParaRPr lang="en-GB" sz="1600" dirty="0"/>
          </a:p>
        </p:txBody>
      </p:sp>
      <p:pic>
        <p:nvPicPr>
          <p:cNvPr id="8" name="Объект 7" descr="https://gallery.mailchimp.com/a2ee1f660e2723789cb6fe5c9/images/e392a445-37b1-44f9-a3fa-fc6005fdef5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2" y="2499222"/>
            <a:ext cx="4500298" cy="15032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4986867" y="1100666"/>
            <a:ext cx="3609957" cy="3533866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3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3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3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Джордж </a:t>
            </a:r>
            <a:r>
              <a:rPr lang="ru-RU" b="1" dirty="0" err="1" smtClean="0"/>
              <a:t>Фелгейт</a:t>
            </a:r>
            <a:r>
              <a:rPr lang="ru-RU" dirty="0" smtClean="0"/>
              <a:t>, бывший исполнительный директор ВАО АЭС</a:t>
            </a:r>
          </a:p>
          <a:p>
            <a:pPr marL="0" indent="0">
              <a:buFontTx/>
              <a:buNone/>
            </a:pPr>
            <a:r>
              <a:rPr lang="ru-RU" i="1" dirty="0" smtClean="0"/>
              <a:t>ВАО АЭС после </a:t>
            </a:r>
            <a:r>
              <a:rPr lang="ru-RU" i="1" dirty="0" err="1" smtClean="0"/>
              <a:t>Фукусимы</a:t>
            </a:r>
            <a:endParaRPr lang="ru-RU" dirty="0" smtClean="0"/>
          </a:p>
          <a:p>
            <a:pPr marL="0" indent="0">
              <a:buFontTx/>
              <a:buNone/>
            </a:pPr>
            <a:endParaRPr lang="ru-RU" dirty="0" smtClean="0"/>
          </a:p>
          <a:p>
            <a:r>
              <a:rPr lang="ru-RU" b="1" dirty="0" smtClean="0"/>
              <a:t>Ярослав </a:t>
            </a:r>
            <a:r>
              <a:rPr lang="ru-RU" b="1" dirty="0" err="1" smtClean="0"/>
              <a:t>Холубец</a:t>
            </a:r>
            <a:r>
              <a:rPr lang="ru-RU" dirty="0" smtClean="0"/>
              <a:t>, председатель Совета управляющих Московского центра ВАО АЭС</a:t>
            </a:r>
          </a:p>
          <a:p>
            <a:pPr marL="0" indent="0">
              <a:buFontTx/>
              <a:buNone/>
            </a:pPr>
            <a:r>
              <a:rPr lang="ru-RU" i="1" dirty="0" smtClean="0"/>
              <a:t>Корпоративное лидерство</a:t>
            </a:r>
            <a:endParaRPr lang="ru-RU" dirty="0" smtClean="0"/>
          </a:p>
          <a:p>
            <a:pPr marL="0" indent="0">
              <a:buFontTx/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ЧЕН </a:t>
            </a:r>
            <a:r>
              <a:rPr lang="ru-RU" b="1" dirty="0" err="1" smtClean="0"/>
              <a:t>Хуа</a:t>
            </a:r>
            <a:r>
              <a:rPr lang="ru-RU" dirty="0" smtClean="0"/>
              <a:t>, председатель, компания “</a:t>
            </a:r>
            <a:r>
              <a:rPr lang="ru-RU" dirty="0" err="1" smtClean="0"/>
              <a:t>China</a:t>
            </a:r>
            <a:r>
              <a:rPr lang="ru-RU" dirty="0" smtClean="0"/>
              <a:t> </a:t>
            </a:r>
            <a:r>
              <a:rPr lang="ru-RU" dirty="0" err="1" smtClean="0"/>
              <a:t>National</a:t>
            </a:r>
            <a:r>
              <a:rPr lang="ru-RU" dirty="0" smtClean="0"/>
              <a:t> </a:t>
            </a:r>
            <a:r>
              <a:rPr lang="ru-RU" dirty="0" err="1" smtClean="0"/>
              <a:t>Nuclear</a:t>
            </a:r>
            <a:r>
              <a:rPr lang="ru-RU" dirty="0" smtClean="0"/>
              <a:t> </a:t>
            </a:r>
            <a:r>
              <a:rPr lang="ru-RU" dirty="0" err="1" smtClean="0"/>
              <a:t>Power</a:t>
            </a:r>
            <a:r>
              <a:rPr lang="ru-RU" dirty="0" smtClean="0"/>
              <a:t>»</a:t>
            </a:r>
          </a:p>
          <a:p>
            <a:pPr marL="0" indent="0">
              <a:buFontTx/>
              <a:buNone/>
            </a:pPr>
            <a:r>
              <a:rPr lang="ru-RU" i="1" dirty="0" smtClean="0"/>
              <a:t>Ядерная безопасность – наша общая цель и задача</a:t>
            </a:r>
            <a:endParaRPr lang="ru-RU" dirty="0" smtClean="0"/>
          </a:p>
          <a:p>
            <a:pPr marL="0" indent="0">
              <a:buFontTx/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Гвен </a:t>
            </a:r>
            <a:r>
              <a:rPr lang="ru-RU" b="1" dirty="0" err="1" smtClean="0"/>
              <a:t>Пэрри</a:t>
            </a:r>
            <a:r>
              <a:rPr lang="ru-RU" b="1" dirty="0" smtClean="0"/>
              <a:t>-Джонс</a:t>
            </a:r>
            <a:r>
              <a:rPr lang="ru-RU" dirty="0" smtClean="0"/>
              <a:t>, исполнительный директор, компания “</a:t>
            </a:r>
            <a:r>
              <a:rPr lang="ru-RU" dirty="0" err="1" smtClean="0"/>
              <a:t>Magnox</a:t>
            </a:r>
            <a:r>
              <a:rPr lang="ru-RU" dirty="0" smtClean="0"/>
              <a:t> </a:t>
            </a:r>
            <a:r>
              <a:rPr lang="ru-RU" dirty="0" err="1" smtClean="0"/>
              <a:t>Ltd</a:t>
            </a:r>
            <a:r>
              <a:rPr lang="ru-RU" dirty="0" smtClean="0"/>
              <a:t>.»</a:t>
            </a:r>
          </a:p>
          <a:p>
            <a:pPr marL="0" indent="0">
              <a:buFontTx/>
              <a:buNone/>
            </a:pPr>
            <a:r>
              <a:rPr lang="ru-RU" i="1" dirty="0" smtClean="0"/>
              <a:t>Корпоративное лидерство в целях безопасности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12697" y="1235488"/>
            <a:ext cx="4167769" cy="16516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95000"/>
              <a:buFontTx/>
              <a:buBlip>
                <a:blip r:embed="rId3"/>
              </a:buBlip>
              <a:defRPr lang="en-US" sz="16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5775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3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47" indent="-214313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0D499C"/>
              </a:buClr>
              <a:buSzPct val="100000"/>
              <a:buFontTx/>
              <a:buBlip>
                <a:blip r:embed="rId3"/>
              </a:buBlip>
              <a:defRPr lang="en-US"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342900" rtl="0" eaLnBrk="1" latinLnBrk="0" hangingPunct="1">
              <a:spcBef>
                <a:spcPts val="225"/>
              </a:spcBef>
              <a:spcAft>
                <a:spcPts val="225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/>
              <a:t>Корпоративное лидерство в целях безопасности: почему в течение 30 лет отраслевая проблематика не меняется?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1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anisation/Gener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rganisation/Gener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30-Year General template - widescreen.pptx" id="{EFD8C64C-FC59-4EDA-AC6F-97543D68EB27}" vid="{F1870DB9-C50E-4B88-BD91-715E115FB9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WANO General</Template>
  <TotalTime>4831</TotalTime>
  <Words>1599</Words>
  <Application>Microsoft Office PowerPoint</Application>
  <PresentationFormat>Экран (16:9)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</vt:lpstr>
      <vt:lpstr>Times New Roman</vt:lpstr>
      <vt:lpstr>Wingdings</vt:lpstr>
      <vt:lpstr>Organisation/General Theme</vt:lpstr>
      <vt:lpstr>1_Organisation/General Theme</vt:lpstr>
      <vt:lpstr>ГЕНЕРАЛЬНАЯ АССАМБЛЕЯ ВАО АЭС В ЛОНДОНЕ, 20-23 ОКТЯБРЯ 2019</vt:lpstr>
      <vt:lpstr> ПРЕСС-РЕЛИЗ </vt:lpstr>
      <vt:lpstr> ИСПОЛНИТЕЛЬНЫЙ ДИРЕКТОР ВАО АЭС  ПИТЕР ПРОЗЕСКИ ПРОКОММЕНТИРОВАЛ: </vt:lpstr>
      <vt:lpstr>ОТКРЫТИЕ ГЕНЕРАЛЬНОЙ АССАМБЛЕИ ДЕНЬ 1, ПОНЕДЕЛЬНИК, 21 ОКТЯБРЯ</vt:lpstr>
      <vt:lpstr>Презентация PowerPoint</vt:lpstr>
      <vt:lpstr>Презентация PowerPoint</vt:lpstr>
      <vt:lpstr>Презентация PowerPoint</vt:lpstr>
      <vt:lpstr>Презентация PowerPoint</vt:lpstr>
      <vt:lpstr>ПАНЕЛЬНОЕ ОБСУЖДЕНИЕ 1</vt:lpstr>
      <vt:lpstr>ПАНЕЛЬНОЕ ОБСУЖДЕНИЕ 2</vt:lpstr>
      <vt:lpstr>ПАНЕЛЬНОЕ ОБСУЖДЕНИЕ 3</vt:lpstr>
      <vt:lpstr>ИННОВАЦИИ В АТОМНОЙ ЭНЕРГЕТИКЕ ДЕНЬ 2, ВТОРНИК, 22 ОКТЯБРЯ </vt:lpstr>
      <vt:lpstr>ПАНЕЛЬНОЕ ОБСУЖДЕНИЕ 4</vt:lpstr>
      <vt:lpstr>ВАО АЭС: ОГЛЯДЫВАЯСЬ НА 30 ЛЕТ НАЗАД </vt:lpstr>
      <vt:lpstr>Медали за значимый вклад в работу ВАО АЭС и достижения в области ядерной безопасности получили: </vt:lpstr>
      <vt:lpstr>ВГЛЯДЫВАЯСЬ В БУДУЩЕЕ: МОЛОДОЕ ПОКОЛЕНИЕ</vt:lpstr>
      <vt:lpstr>ЗАКЛЮЧИТЕЛЬНАЯ ЧАСТЬ  ВЫСТУПЛЕНИЕ ПРЕДСЕДАТЕЛЯ ВАО АЭС</vt:lpstr>
      <vt:lpstr>ЗАКЛЮЧИТЕЛЬНАЯ ЧАСТЬ  ВЫСТУПЛЕНИЕ ПРЕДСЕДАТЕЛЯ ВАО АЭС</vt:lpstr>
      <vt:lpstr>ЗАКЛЮЧИТЕЛЬНАЯ ЧАСТЬ ВЫСТУПЛЕНИЕ УХОДЯЩЕГО ПРЕЗИДЕНТА ВАО АЭС</vt:lpstr>
      <vt:lpstr>НОВЫЙ ПРЕЗИДЕНТ ВАО АЭС НИКОЛАЙ СОРОКИН</vt:lpstr>
      <vt:lpstr>НАГРАДА ВАО АЭС В 2019 ГОДУ</vt:lpstr>
    </vt:vector>
  </TitlesOfParts>
  <Company>WANO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Shuffleton</dc:creator>
  <cp:lastModifiedBy>HP</cp:lastModifiedBy>
  <cp:revision>218</cp:revision>
  <cp:lastPrinted>2018-05-01T11:48:37Z</cp:lastPrinted>
  <dcterms:created xsi:type="dcterms:W3CDTF">2018-02-01T11:26:14Z</dcterms:created>
  <dcterms:modified xsi:type="dcterms:W3CDTF">2019-10-29T15:57:54Z</dcterms:modified>
</cp:coreProperties>
</file>