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721" r:id="rId5"/>
    <p:sldMasterId id="2147483699" r:id="rId6"/>
    <p:sldMasterId id="2147483704" r:id="rId7"/>
    <p:sldMasterId id="2147483709" r:id="rId8"/>
    <p:sldMasterId id="2147483714" r:id="rId9"/>
  </p:sldMasterIdLst>
  <p:notesMasterIdLst>
    <p:notesMasterId r:id="rId33"/>
  </p:notesMasterIdLst>
  <p:handoutMasterIdLst>
    <p:handoutMasterId r:id="rId34"/>
  </p:handoutMasterIdLst>
  <p:sldIdLst>
    <p:sldId id="276" r:id="rId10"/>
    <p:sldId id="319" r:id="rId11"/>
    <p:sldId id="297" r:id="rId12"/>
    <p:sldId id="333" r:id="rId13"/>
    <p:sldId id="320" r:id="rId14"/>
    <p:sldId id="326" r:id="rId15"/>
    <p:sldId id="328" r:id="rId16"/>
    <p:sldId id="334" r:id="rId17"/>
    <p:sldId id="335" r:id="rId18"/>
    <p:sldId id="337" r:id="rId19"/>
    <p:sldId id="336" r:id="rId20"/>
    <p:sldId id="338" r:id="rId21"/>
    <p:sldId id="351" r:id="rId22"/>
    <p:sldId id="340" r:id="rId23"/>
    <p:sldId id="341" r:id="rId24"/>
    <p:sldId id="342" r:id="rId25"/>
    <p:sldId id="348" r:id="rId26"/>
    <p:sldId id="349" r:id="rId27"/>
    <p:sldId id="344" r:id="rId28"/>
    <p:sldId id="350" r:id="rId29"/>
    <p:sldId id="345" r:id="rId30"/>
    <p:sldId id="346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2F5F"/>
    <a:srgbClr val="0D499C"/>
    <a:srgbClr val="0D4C99"/>
    <a:srgbClr val="152225"/>
    <a:srgbClr val="294046"/>
    <a:srgbClr val="1A4B7F"/>
    <a:srgbClr val="121D20"/>
    <a:srgbClr val="57203D"/>
    <a:srgbClr val="12060C"/>
    <a:srgbClr val="B86A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2099" autoAdjust="0"/>
    <p:restoredTop sz="94668" autoAdjust="0"/>
  </p:normalViewPr>
  <p:slideViewPr>
    <p:cSldViewPr snapToGrid="0">
      <p:cViewPr varScale="1">
        <p:scale>
          <a:sx n="129" d="100"/>
          <a:sy n="129" d="100"/>
        </p:scale>
        <p:origin x="-1890" y="-96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3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305CD-CB33-4DA3-9B86-8CF25AD1F091}" type="datetimeFigureOut">
              <a:rPr lang="ru-RU" smtClean="0"/>
              <a:pPr/>
              <a:t>13.04.2015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8C58-A7B4-4B27-9D2A-12046309CB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575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pPr/>
              <a:t>13/04/2015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43F49-EA2E-400B-BEC0-2CA45056C382}" type="slidenum">
              <a:rPr lang="ru-RU" smtClean="0">
                <a:latin typeface="Arial" pitchFamily="34" charset="0"/>
              </a:rPr>
              <a:pPr/>
              <a:t>17</a:t>
            </a:fld>
            <a:endParaRPr lang="ru-RU" dirty="0" smtClean="0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Миссии технической поддержки (МТП) входят в программу ВАО АЭС «Техническая поддержка и обмен».</a:t>
            </a:r>
          </a:p>
        </p:txBody>
      </p:sp>
    </p:spTree>
    <p:extLst>
      <p:ext uri="{BB962C8B-B14F-4D97-AF65-F5344CB8AC3E}">
        <p14:creationId xmlns="" xmlns:p14="http://schemas.microsoft.com/office/powerpoint/2010/main" val="428906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no.info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F1921E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B86A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B86A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F1921E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316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57203D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06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06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548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57203D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251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1D2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1D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955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2207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52225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522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623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7853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27584" y="299695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75" y="3067050"/>
            <a:ext cx="8029575" cy="303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rgbClr val="0D499C"/>
                </a:solidFill>
              </a:rPr>
              <a:t>For more information please visit </a:t>
            </a:r>
            <a:r>
              <a:rPr lang="en-GB" sz="3200" dirty="0" smtClean="0">
                <a:solidFill>
                  <a:srgbClr val="0D499C"/>
                </a:solidFill>
                <a:hlinkClick r:id="rId3"/>
              </a:rPr>
              <a:t>www.wano.info</a:t>
            </a:r>
            <a:endParaRPr lang="en-GB" sz="3200" dirty="0" smtClean="0">
              <a:solidFill>
                <a:srgbClr val="0D499C"/>
              </a:solidFill>
            </a:endParaRPr>
          </a:p>
          <a:p>
            <a:pPr algn="ctr"/>
            <a:endParaRPr lang="en-GB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4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GB" sz="4400" dirty="0" smtClean="0">
                <a:solidFill>
                  <a:srgbClr val="242F5F"/>
                </a:solidFill>
              </a:rPr>
              <a:t>Thank you for listening</a:t>
            </a:r>
          </a:p>
        </p:txBody>
      </p:sp>
    </p:spTree>
    <p:extLst>
      <p:ext uri="{BB962C8B-B14F-4D97-AF65-F5344CB8AC3E}">
        <p14:creationId xmlns="" xmlns:p14="http://schemas.microsoft.com/office/powerpoint/2010/main" val="265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988840"/>
            <a:ext cx="4587240" cy="211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ACD61-0174-4ED3-B742-A93E0710F4B9}" type="datetimeFigureOut">
              <a:rPr lang="en-GB" smtClean="0"/>
              <a:pPr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0B46-3C86-4EA0-BA47-2D4A4503C62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0343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498934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E592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anchor="ctr" anchorCtr="1">
            <a:normAutofit/>
          </a:bodyPr>
          <a:lstStyle>
            <a:lvl1pPr marL="0" indent="0" algn="ctr">
              <a:buClr>
                <a:srgbClr val="498934"/>
              </a:buClr>
              <a:buNone/>
              <a:defRPr sz="3600">
                <a:solidFill>
                  <a:srgbClr val="498934"/>
                </a:solidFill>
              </a:defRPr>
            </a:lvl1pPr>
            <a:lvl2pPr marL="360000" indent="0">
              <a:buClr>
                <a:srgbClr val="498934"/>
              </a:buClr>
              <a:buSzPct val="100000"/>
              <a:buFont typeface="Wingdings" pitchFamily="2" charset="2"/>
              <a:buNone/>
              <a:defRPr/>
            </a:lvl2pPr>
            <a:lvl3pPr marL="720000" indent="0">
              <a:buClr>
                <a:srgbClr val="498934"/>
              </a:buClr>
              <a:buNone/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351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728" r:id="rId3"/>
    <p:sldLayoutId id="2147483736" r:id="rId4"/>
    <p:sldLayoutId id="2147483688" r:id="rId5"/>
    <p:sldLayoutId id="2147483737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7" r:id="rId3"/>
    <p:sldLayoutId id="2147483725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98934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1" r:id="rId3"/>
    <p:sldLayoutId id="214748370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20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2" r:id="rId3"/>
    <p:sldLayoutId id="214748370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94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3" r:id="rId3"/>
    <p:sldLayoutId id="214748371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4B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4" r:id="rId3"/>
    <p:sldLayoutId id="214748371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6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221" y="381963"/>
            <a:ext cx="7465901" cy="959768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3200" b="1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Design Basis </a:t>
            </a: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4016" y="1758726"/>
            <a:ext cx="8716963" cy="382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20638" algn="just">
              <a:buFont typeface="Wingdings" pitchFamily="2" charset="2"/>
              <a:buNone/>
              <a:defRPr/>
            </a:pPr>
            <a:endParaRPr lang="en-US" sz="3600" dirty="0">
              <a:solidFill>
                <a:srgbClr val="0051B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018" y="2143363"/>
            <a:ext cx="7974957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 algn="ctr">
              <a:lnSpc>
                <a:spcPct val="115000"/>
              </a:lnSpc>
              <a:tabLst>
                <a:tab pos="810260" algn="l"/>
                <a:tab pos="914400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Eleven NPPs have completed or are doing a pilot project  in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2014-2015.</a:t>
            </a:r>
          </a:p>
          <a:p>
            <a:pPr marL="173736" indent="-173736" algn="ctr">
              <a:lnSpc>
                <a:spcPct val="115000"/>
              </a:lnSpc>
              <a:tabLst>
                <a:tab pos="810260" algn="l"/>
                <a:tab pos="914400" algn="l"/>
              </a:tabLst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BWR, PHWR, AGR, VVER)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173736" indent="-173736" algn="ctr">
              <a:lnSpc>
                <a:spcPct val="115000"/>
              </a:lnSpc>
              <a:tabLst>
                <a:tab pos="810260" algn="l"/>
                <a:tab pos="914400" algn="l"/>
              </a:tabLst>
            </a:pPr>
            <a:r>
              <a:rPr lang="en-US" sz="2800" dirty="0" smtClean="0">
                <a:solidFill>
                  <a:srgbClr val="0052BA"/>
                </a:solidFill>
                <a:latin typeface="Calibri" panose="020F0502020204030204" pitchFamily="34" charset="0"/>
              </a:rPr>
              <a:t>Road Map</a:t>
            </a:r>
            <a:endParaRPr lang="ru-RU" sz="2800" dirty="0" smtClean="0">
              <a:solidFill>
                <a:srgbClr val="0052BA"/>
              </a:solidFill>
              <a:latin typeface="Calibri" panose="020F0502020204030204" pitchFamily="34" charset="0"/>
            </a:endParaRPr>
          </a:p>
          <a:p>
            <a:pPr marL="173736" indent="-173736" algn="ctr">
              <a:lnSpc>
                <a:spcPct val="115000"/>
              </a:lnSpc>
              <a:tabLst>
                <a:tab pos="810260" algn="l"/>
                <a:tab pos="914400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BGM 2015 – 0%</a:t>
            </a:r>
          </a:p>
          <a:p>
            <a:pPr marL="173736" indent="-173736" algn="ctr">
              <a:lnSpc>
                <a:spcPct val="115000"/>
              </a:lnSpc>
              <a:tabLst>
                <a:tab pos="810260" algn="l"/>
                <a:tab pos="914400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BGM 2017 – 50%</a:t>
            </a:r>
          </a:p>
          <a:p>
            <a:pPr marL="173736" indent="-173736" algn="ctr">
              <a:lnSpc>
                <a:spcPct val="115000"/>
              </a:lnSpc>
              <a:tabLst>
                <a:tab pos="810260" algn="l"/>
                <a:tab pos="914400" algn="l"/>
              </a:tabLs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BGM 2017 –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100%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indent="-173736">
              <a:lnSpc>
                <a:spcPct val="115000"/>
              </a:lnSpc>
              <a:tabLst>
                <a:tab pos="810260" algn="l"/>
                <a:tab pos="914400" algn="l"/>
              </a:tabLst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3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sz="3200" b="1" dirty="0" smtClean="0"/>
              <a:t>. </a:t>
            </a:r>
            <a:r>
              <a:rPr lang="ru-RU" sz="3200" b="1" dirty="0" smtClean="0"/>
              <a:t>  </a:t>
            </a:r>
            <a:r>
              <a:rPr lang="en-US" sz="3200" dirty="0" smtClean="0">
                <a:solidFill>
                  <a:schemeClr val="tx2"/>
                </a:solidFill>
              </a:rPr>
              <a:t>Equivalency</a:t>
            </a: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6027" y="1758726"/>
            <a:ext cx="8140344" cy="382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Policy Document </a:t>
            </a:r>
            <a:r>
              <a:rPr lang="ru-RU" sz="2800" dirty="0" smtClean="0"/>
              <a:t>8</a:t>
            </a:r>
            <a:r>
              <a:rPr sz="2800" smtClean="0"/>
              <a:t>, Equivalency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A review of </a:t>
            </a:r>
            <a:r>
              <a:rPr lang="en-US" sz="2800" dirty="0" smtClean="0"/>
              <a:t>JANSI equivalency was completed.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A review of INPO </a:t>
            </a:r>
            <a:r>
              <a:rPr sz="2800"/>
              <a:t>equivalency </a:t>
            </a:r>
            <a:r>
              <a:rPr sz="2800" smtClean="0"/>
              <a:t> to take place  in late 2015-early 2016.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2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7049" y="228600"/>
            <a:ext cx="7465901" cy="95976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sz="3200" b="1" dirty="0" smtClean="0"/>
              <a:t>.  </a:t>
            </a:r>
            <a:r>
              <a:rPr lang="en-US" sz="3200" dirty="0" smtClean="0">
                <a:solidFill>
                  <a:schemeClr val="tx2"/>
                </a:solidFill>
              </a:rPr>
              <a:t>Crisis Communications Plan 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1413" y="1758726"/>
            <a:ext cx="8009681" cy="4179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 2012-4, Crisis Communications, were developed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crisis communications plan will be developed / approved in June </a:t>
            </a:r>
            <a:r>
              <a:rPr sz="3600">
                <a:solidFill>
                  <a:schemeClr val="tx1">
                    <a:lumMod val="75000"/>
                    <a:lumOff val="25000"/>
                  </a:schemeClr>
                </a:solidFill>
              </a:rPr>
              <a:t>/ September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respectively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Memorandum of Understanding was signed with the IAEA.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Emergency Response Plan Training will be provided.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WANO-AC uses INPO resources  for US planst and some other plants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WANO-PC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– </a:t>
            </a: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Draft Plan prepared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– </a:t>
            </a: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will come into force in 2</a:t>
            </a:r>
            <a:r>
              <a:rPr sz="3600" baseline="300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nd</a:t>
            </a: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Quarter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WANO-TC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sz="3600">
                <a:solidFill>
                  <a:schemeClr val="tx1">
                    <a:lumMod val="75000"/>
                    <a:lumOff val="25000"/>
                  </a:schemeClr>
                </a:solidFill>
              </a:rPr>
              <a:t>Draft Plan prepared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9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7049" y="228600"/>
            <a:ext cx="7465901" cy="95976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sz="3200" b="1" dirty="0" smtClean="0"/>
              <a:t>. </a:t>
            </a:r>
            <a:r>
              <a:rPr lang="en-US" sz="3200" dirty="0" smtClean="0">
                <a:solidFill>
                  <a:schemeClr val="tx2"/>
                </a:solidFill>
              </a:rPr>
              <a:t>Crisis Communications  Plan</a:t>
            </a:r>
            <a:r>
              <a:rPr lang="ru-RU" sz="3200" dirty="0"/>
              <a:t/>
            </a:r>
            <a:br>
              <a:rPr lang="ru-RU" sz="3200" dirty="0"/>
            </a:b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wanomc.ru/upload/iblock/137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9" y="1521549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86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sz="3200" b="1" dirty="0" smtClean="0"/>
              <a:t>. </a:t>
            </a:r>
            <a:r>
              <a:rPr lang="en-US" sz="3200" dirty="0" smtClean="0">
                <a:solidFill>
                  <a:srgbClr val="242F5F"/>
                </a:solidFill>
              </a:rPr>
              <a:t>Early Notification Strategy</a:t>
            </a:r>
            <a:endParaRPr lang="en-GB" sz="3200" dirty="0">
              <a:solidFill>
                <a:srgbClr val="242F5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4016" y="1758726"/>
            <a:ext cx="8716963" cy="382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An Early Notification Strategy was developed in February 2014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884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8.</a:t>
            </a:r>
            <a:r>
              <a:rPr lang="en-US" sz="3200" b="1" dirty="0" smtClean="0"/>
              <a:t> </a:t>
            </a:r>
            <a:r>
              <a:rPr lang="en-US" sz="3200" dirty="0" smtClean="0">
                <a:solidFill>
                  <a:srgbClr val="242F5F"/>
                </a:solidFill>
              </a:rPr>
              <a:t>Openness and Transparency</a:t>
            </a:r>
            <a:endParaRPr lang="ru-RU" sz="3200" dirty="0">
              <a:solidFill>
                <a:srgbClr val="242F5F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5033" y="1758725"/>
            <a:ext cx="7940233" cy="5012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600" smtClean="0">
                <a:solidFill>
                  <a:srgbClr val="242F5F"/>
                </a:solidFill>
              </a:rPr>
              <a:t>Openness</a:t>
            </a:r>
            <a:endParaRPr lang="ru-RU" sz="3600" dirty="0">
              <a:solidFill>
                <a:srgbClr val="242F5F"/>
              </a:solidFill>
            </a:endParaRPr>
          </a:p>
          <a:p>
            <a:pPr>
              <a:buNone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tools upgraded </a:t>
            </a:r>
            <a:r>
              <a:rPr lang="ru-RU" sz="3600" dirty="0" smtClean="0"/>
              <a:t> </a:t>
            </a:r>
            <a:endParaRPr lang="ru-RU" sz="3600" dirty="0"/>
          </a:p>
          <a:p>
            <a:pPr marL="0" indent="0">
              <a:buNone/>
            </a:pPr>
            <a:r>
              <a:rPr sz="3600" smtClean="0">
                <a:solidFill>
                  <a:srgbClr val="242F5F"/>
                </a:solidFill>
              </a:rPr>
              <a:t>Transparency</a:t>
            </a:r>
            <a:endParaRPr lang="ru-RU" sz="3600" dirty="0">
              <a:solidFill>
                <a:srgbClr val="242F5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2013 </a:t>
            </a: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Highlights </a:t>
            </a: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Report, a new extended report highlighting last year’s most significant </a:t>
            </a: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events including  information on WANO member participation in WANO programmes was issued.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WANO governors adopted a resolution not to share peer rev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ie</a:t>
            </a: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reports with the public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WANO public website  was upgraded to add interactive components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such as a world map, videos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WANO's 25</a:t>
            </a:r>
            <a:r>
              <a:rPr sz="3600" baseline="30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Anniversary Celebrations took place.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Youth Inititaive was launched.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8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3200" b="1" dirty="0" smtClean="0"/>
              <a:t>. </a:t>
            </a:r>
            <a:r>
              <a:rPr lang="en-US" sz="3200" dirty="0" smtClean="0">
                <a:solidFill>
                  <a:schemeClr val="tx2"/>
                </a:solidFill>
              </a:rPr>
              <a:t>Self-Assessment</a:t>
            </a:r>
            <a:endParaRPr lang="ru-RU" sz="3200" dirty="0">
              <a:solidFill>
                <a:schemeClr val="tx2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88021" y="1758725"/>
            <a:ext cx="7419372" cy="4734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800" smtClean="0">
                <a:solidFill>
                  <a:srgbClr val="242F5F"/>
                </a:solidFill>
              </a:rPr>
              <a:t>Assessmnet</a:t>
            </a:r>
            <a:endParaRPr lang="ru-RU" sz="2800" dirty="0">
              <a:solidFill>
                <a:srgbClr val="242F5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All procedural documents were developed. </a:t>
            </a:r>
            <a:r>
              <a:rPr lang="en-US" sz="2800" dirty="0" smtClean="0"/>
              <a:t> 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All regional and LO self-assessment reports and an overall WANO Self-Assessment Report were issued.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A Corrective Action Plan.</a:t>
            </a:r>
            <a:endParaRPr lang="ru-RU" sz="2800" dirty="0"/>
          </a:p>
          <a:p>
            <a:pPr marL="0" indent="0">
              <a:buNone/>
            </a:pPr>
            <a:r>
              <a:rPr sz="2800" smtClean="0">
                <a:solidFill>
                  <a:srgbClr val="242F5F"/>
                </a:solidFill>
              </a:rPr>
              <a:t>A Followup Assessment</a:t>
            </a:r>
            <a:endParaRPr lang="ru-RU" sz="2800" dirty="0">
              <a:solidFill>
                <a:srgbClr val="242F5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800"/>
              <a:t>All procedural documents were </a:t>
            </a:r>
            <a:r>
              <a:rPr sz="2800" smtClean="0"/>
              <a:t>developed.  </a:t>
            </a:r>
            <a:endParaRPr sz="2800"/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TC</a:t>
            </a:r>
            <a:r>
              <a:rPr lang="ru-RU" sz="2800" dirty="0" smtClean="0"/>
              <a:t> </a:t>
            </a:r>
            <a:r>
              <a:rPr lang="en-GB" sz="2800" dirty="0"/>
              <a:t>- 31</a:t>
            </a:r>
            <a:r>
              <a:rPr lang="ru-RU" sz="2800" dirty="0"/>
              <a:t> </a:t>
            </a:r>
            <a:r>
              <a:rPr sz="2800" smtClean="0"/>
              <a:t>March</a:t>
            </a:r>
            <a:r>
              <a:rPr lang="en-GB" sz="2800" dirty="0" smtClean="0"/>
              <a:t> </a:t>
            </a:r>
            <a:r>
              <a:rPr lang="en-GB" sz="2800" dirty="0"/>
              <a:t>–</a:t>
            </a:r>
            <a:r>
              <a:rPr lang="ru-RU" sz="2800" dirty="0"/>
              <a:t> 4 </a:t>
            </a:r>
            <a:r>
              <a:rPr sz="2800" smtClean="0"/>
              <a:t>April</a:t>
            </a:r>
            <a:r>
              <a:rPr lang="ru-RU" sz="2800" dirty="0" smtClean="0"/>
              <a:t> </a:t>
            </a:r>
            <a:r>
              <a:rPr lang="en-GB" sz="2800" dirty="0" smtClean="0"/>
              <a:t>2014.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PC</a:t>
            </a:r>
            <a:r>
              <a:rPr lang="en-GB" sz="2800" dirty="0" smtClean="0"/>
              <a:t> </a:t>
            </a:r>
            <a:r>
              <a:rPr lang="en-GB" sz="2800" dirty="0"/>
              <a:t>- 12-16</a:t>
            </a:r>
            <a:r>
              <a:rPr lang="ru-RU" sz="2800" dirty="0"/>
              <a:t> </a:t>
            </a:r>
            <a:r>
              <a:rPr sz="2800" smtClean="0"/>
              <a:t>May</a:t>
            </a:r>
            <a:r>
              <a:rPr lang="en-GB" sz="2800" dirty="0" smtClean="0"/>
              <a:t> 2014.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AC</a:t>
            </a:r>
            <a:r>
              <a:rPr lang="en-GB" sz="2800" dirty="0" smtClean="0"/>
              <a:t> </a:t>
            </a:r>
            <a:r>
              <a:rPr lang="en-GB" sz="2800" dirty="0"/>
              <a:t>- 14-18</a:t>
            </a:r>
            <a:r>
              <a:rPr lang="ru-RU" sz="2800" dirty="0"/>
              <a:t> </a:t>
            </a:r>
            <a:r>
              <a:rPr sz="2800" smtClean="0"/>
              <a:t>July</a:t>
            </a:r>
            <a:r>
              <a:rPr lang="en-GB" sz="2800" dirty="0" smtClean="0"/>
              <a:t> 2014</a:t>
            </a:r>
            <a:r>
              <a:rPr lang="ru-RU" sz="2800" dirty="0" smtClean="0"/>
              <a:t>. </a:t>
            </a:r>
            <a:r>
              <a:rPr sz="2800" smtClean="0"/>
              <a:t>MC</a:t>
            </a:r>
            <a:r>
              <a:rPr lang="en-GB" sz="2800" dirty="0" smtClean="0"/>
              <a:t> </a:t>
            </a:r>
            <a:r>
              <a:rPr lang="en-GB" sz="2800" dirty="0"/>
              <a:t>- 27-31</a:t>
            </a:r>
            <a:r>
              <a:rPr lang="ru-RU" sz="2800" dirty="0"/>
              <a:t> </a:t>
            </a:r>
            <a:r>
              <a:rPr sz="2800" smtClean="0"/>
              <a:t>October</a:t>
            </a:r>
            <a:r>
              <a:rPr lang="en-GB" sz="2800" dirty="0" smtClean="0"/>
              <a:t> 2014.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LO</a:t>
            </a:r>
            <a:r>
              <a:rPr lang="ru-RU" sz="2800" dirty="0" smtClean="0"/>
              <a:t> </a:t>
            </a:r>
            <a:r>
              <a:rPr lang="en-GB" sz="2800" dirty="0"/>
              <a:t>- 10-14</a:t>
            </a:r>
            <a:r>
              <a:rPr lang="ru-RU" sz="2800" dirty="0"/>
              <a:t> </a:t>
            </a:r>
            <a:r>
              <a:rPr sz="2800" smtClean="0"/>
              <a:t>November</a:t>
            </a:r>
            <a:r>
              <a:rPr lang="en-GB" sz="2800" dirty="0" smtClean="0"/>
              <a:t> 2014</a:t>
            </a:r>
            <a:r>
              <a:rPr lang="ru-RU" sz="2800" dirty="0" smtClean="0"/>
              <a:t>.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sz="2800" smtClean="0"/>
              <a:t>A Summary Report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ru-RU" sz="2800" dirty="0"/>
              <a:t>17-21 </a:t>
            </a:r>
            <a:r>
              <a:rPr sz="2800" smtClean="0"/>
              <a:t>November</a:t>
            </a:r>
            <a:r>
              <a:rPr lang="ru-RU" sz="2800" dirty="0" smtClean="0"/>
              <a:t> 2014</a:t>
            </a:r>
            <a:r>
              <a:rPr sz="2800" smtClean="0"/>
              <a:t>.</a:t>
            </a:r>
            <a:r>
              <a:rPr lang="en-GB" sz="2800" dirty="0" smtClean="0"/>
              <a:t> 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9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571536" y="571480"/>
            <a:ext cx="8607425" cy="5762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3200" dirty="0" smtClean="0">
                <a:solidFill>
                  <a:srgbClr val="0D499C"/>
                </a:solidFill>
              </a:rPr>
              <a:t/>
            </a:r>
            <a:br>
              <a:rPr lang="en-US" sz="3200" dirty="0" smtClean="0">
                <a:solidFill>
                  <a:srgbClr val="0D499C"/>
                </a:solidFill>
              </a:rPr>
            </a:br>
            <a:r>
              <a:rPr lang="en-US" sz="3200" dirty="0" smtClean="0">
                <a:solidFill>
                  <a:srgbClr val="0D499C"/>
                </a:solidFill>
              </a:rPr>
              <a:t>WANO-MC Self Assessment Follow-up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0729A-5B10-4DC5-8E8B-5AB6662237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7347" name="Прямоугольник 3"/>
          <p:cNvSpPr>
            <a:spLocks noChangeArrowheads="1"/>
          </p:cNvSpPr>
          <p:nvPr/>
        </p:nvSpPr>
        <p:spPr bwMode="auto">
          <a:xfrm>
            <a:off x="457200" y="1905000"/>
            <a:ext cx="8429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ru-RU" altLang="ja-JP" sz="2400" dirty="0">
              <a:solidFill>
                <a:srgbClr val="0033CC"/>
              </a:solidFill>
              <a:latin typeface="Arial Black" pitchFamily="34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ru-RU" altLang="ja-JP" sz="2400" dirty="0">
                <a:solidFill>
                  <a:srgbClr val="0033CC"/>
                </a:solidFill>
                <a:latin typeface="Arial Black" pitchFamily="34" charset="0"/>
              </a:rPr>
              <a:t> </a:t>
            </a:r>
            <a:endParaRPr lang="en-US" altLang="ja-JP" dirty="0">
              <a:solidFill>
                <a:srgbClr val="0033CC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43000" y="1600200"/>
            <a:ext cx="6592888" cy="42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n-GB" altLang="ja-JP" sz="1600" dirty="0">
                <a:solidFill>
                  <a:srgbClr val="0052BA"/>
                </a:solidFill>
                <a:latin typeface="+mj-lt"/>
                <a:ea typeface="MS Mincho" pitchFamily="49" charset="-128"/>
                <a:cs typeface="Times New Roman" pitchFamily="18" charset="0"/>
              </a:rPr>
              <a:t>		</a:t>
            </a:r>
            <a:endParaRPr lang="en-GB" altLang="ja-JP" sz="1600" dirty="0">
              <a:solidFill>
                <a:srgbClr val="0052BA"/>
              </a:solidFill>
              <a:latin typeface="+mj-lt"/>
              <a:cs typeface="+mn-cs"/>
            </a:endParaRPr>
          </a:p>
        </p:txBody>
      </p:sp>
      <p:pic>
        <p:nvPicPr>
          <p:cNvPr id="8" name="Рисунок 7" descr="IMG_01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1285860"/>
            <a:ext cx="7786710" cy="5191140"/>
          </a:xfrm>
          <a:prstGeom prst="rect">
            <a:avLst/>
          </a:prstGeom>
        </p:spPr>
      </p:pic>
      <p:cxnSp>
        <p:nvCxnSpPr>
          <p:cNvPr id="9" name="Straight Connector 5"/>
          <p:cNvCxnSpPr/>
          <p:nvPr/>
        </p:nvCxnSpPr>
        <p:spPr>
          <a:xfrm>
            <a:off x="107504" y="1124744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25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4282" y="2000240"/>
          <a:ext cx="8643998" cy="421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285884"/>
                <a:gridCol w="1000132"/>
                <a:gridCol w="1357322"/>
                <a:gridCol w="1000132"/>
                <a:gridCol w="714380"/>
                <a:gridCol w="1571636"/>
              </a:tblGrid>
              <a:tr h="914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AFIs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Satisfactory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Track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Unsatisfactory</a:t>
                      </a:r>
                      <a:endParaRPr lang="en-US" dirty="0"/>
                    </a:p>
                  </a:txBody>
                  <a:tcPr/>
                </a:tc>
              </a:tr>
              <a:tr h="379661">
                <a:tc>
                  <a:txBody>
                    <a:bodyPr/>
                    <a:lstStyle/>
                    <a:p>
                      <a:r>
                        <a:rPr lang="en-US" dirty="0" smtClean="0"/>
                        <a:t>Tokyo Centre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6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4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</a:t>
                      </a:r>
                      <a:endParaRPr lang="en-US" i="0" dirty="0"/>
                    </a:p>
                  </a:txBody>
                  <a:tcPr/>
                </a:tc>
              </a:tr>
              <a:tr h="3796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Paris Centre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7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</a:t>
                      </a:r>
                      <a:endParaRPr lang="en-US" i="0" dirty="0"/>
                    </a:p>
                  </a:txBody>
                  <a:tcPr/>
                </a:tc>
              </a:tr>
              <a:tr h="379661">
                <a:tc>
                  <a:txBody>
                    <a:bodyPr/>
                    <a:lstStyle/>
                    <a:p>
                      <a:r>
                        <a:rPr lang="en-US" dirty="0" smtClean="0"/>
                        <a:t>Atlanta Centre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2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</a:t>
                      </a:r>
                      <a:endParaRPr lang="en-US" i="0" dirty="0"/>
                    </a:p>
                  </a:txBody>
                  <a:tcPr/>
                </a:tc>
              </a:tr>
              <a:tr h="379661">
                <a:tc>
                  <a:txBody>
                    <a:bodyPr/>
                    <a:lstStyle/>
                    <a:p>
                      <a:r>
                        <a:rPr lang="en-US" dirty="0" smtClean="0"/>
                        <a:t>Moscow Centre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9661">
                <a:tc>
                  <a:txBody>
                    <a:bodyPr/>
                    <a:lstStyle/>
                    <a:p>
                      <a:r>
                        <a:rPr lang="en-US" dirty="0" smtClean="0"/>
                        <a:t>London 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9661">
                <a:tc>
                  <a:txBody>
                    <a:bodyPr/>
                    <a:lstStyle/>
                    <a:p>
                      <a:r>
                        <a:rPr lang="en-US" dirty="0" smtClean="0"/>
                        <a:t>Cross</a:t>
                      </a:r>
                      <a:r>
                        <a:rPr lang="en-US" baseline="0" dirty="0" smtClean="0"/>
                        <a:t>-Cutting Issues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9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</a:tr>
              <a:tr h="37966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Totals thus far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35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/>
                        <a:t>8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0</a:t>
                      </a:r>
                      <a:endParaRPr lang="en-US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793" y="116631"/>
            <a:ext cx="7310310" cy="95976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D499C"/>
                </a:solidFill>
              </a:rPr>
              <a:t>WANO Regional Assessment Follow-up Results</a:t>
            </a:r>
            <a:endParaRPr lang="en-GB" sz="3200" dirty="0">
              <a:solidFill>
                <a:srgbClr val="0D499C"/>
              </a:solidFill>
            </a:endParaRP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62925" y="6572250"/>
            <a:ext cx="752475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0729A-5B10-4DC5-8E8B-5AB6662237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1"/>
            <a:ext cx="1285496" cy="1422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83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ru-RU" sz="3200" b="1" dirty="0" smtClean="0"/>
              <a:t>. </a:t>
            </a:r>
            <a:r>
              <a:rPr lang="en-US" sz="3200" dirty="0" smtClean="0"/>
              <a:t>Corporate Peer Reviews</a:t>
            </a:r>
            <a:endParaRPr lang="ru-RU" sz="3200" dirty="0"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0861" y="1758726"/>
            <a:ext cx="8290118" cy="382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Corporate Peer Review Guideline 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WPG-07) was developed.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'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to’ Guidance  was developed.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Corporate Peer Review Traning was provided.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sz="2400">
                <a:solidFill>
                  <a:schemeClr val="tx1">
                    <a:lumMod val="75000"/>
                    <a:lumOff val="25000"/>
                  </a:schemeClr>
                </a:solidFill>
              </a:rPr>
              <a:t>regional </a:t>
            </a: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centres have developed corporate peer review schedules.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WANO members will have hosted a corporate </a:t>
            </a:r>
            <a:r>
              <a:rPr sz="2400">
                <a:solidFill>
                  <a:schemeClr val="tx1">
                    <a:lumMod val="75000"/>
                    <a:lumOff val="25000"/>
                  </a:schemeClr>
                </a:solidFill>
              </a:rPr>
              <a:t>peer review </a:t>
            </a: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111" y="4976357"/>
            <a:ext cx="574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WANO-MC conducted two corporate peer reviews in </a:t>
            </a:r>
            <a:r>
              <a:rPr lang="ru-RU" dirty="0" smtClean="0"/>
              <a:t>2014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9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Sergey Frolov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Deputy Director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WANO-MC</a:t>
            </a:r>
            <a:endParaRPr lang="en-GB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782" y="1465743"/>
            <a:ext cx="7955368" cy="892800"/>
          </a:xfrm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rgbClr val="0052BA"/>
              </a:buClr>
              <a:buSzPct val="75000"/>
              <a:defRPr/>
            </a:pPr>
            <a:r>
              <a:rPr lang="en-US" sz="3600" kern="0" dirty="0">
                <a:solidFill>
                  <a:schemeClr val="tx1"/>
                </a:solidFill>
                <a:latin typeface="Arial"/>
              </a:rPr>
              <a:t>WANO Post-Fukushima </a:t>
            </a:r>
            <a:r>
              <a:rPr lang="ru-RU" sz="3600" kern="0" dirty="0" smtClean="0">
                <a:solidFill>
                  <a:schemeClr val="tx1"/>
                </a:solidFill>
                <a:latin typeface="Arial"/>
              </a:rPr>
              <a:t>              </a:t>
            </a:r>
            <a:r>
              <a:rPr lang="en-US" sz="3600" kern="0" dirty="0" smtClean="0">
                <a:solidFill>
                  <a:schemeClr val="tx1"/>
                </a:solidFill>
                <a:latin typeface="Arial"/>
              </a:rPr>
              <a:t>Projects</a:t>
            </a:r>
            <a:endParaRPr lang="en-US" sz="3600" kern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4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ru-RU" sz="3200" b="1" dirty="0" smtClean="0"/>
              <a:t>. </a:t>
            </a:r>
            <a:r>
              <a:rPr lang="en-US" sz="3200" dirty="0" smtClean="0"/>
              <a:t>Corporate Peer Reviews</a:t>
            </a:r>
            <a:endParaRPr lang="ru-RU" sz="3200" dirty="0">
              <a:effectLst/>
            </a:endParaRPr>
          </a:p>
        </p:txBody>
      </p:sp>
      <p:pic>
        <p:nvPicPr>
          <p:cNvPr id="1028" name="Picture 4" descr="http://www.wanomc.ru/upload/iblock/055/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18" y="3044142"/>
            <a:ext cx="4412323" cy="32539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anomc.ru/upload/iblock/65e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6" y="1516135"/>
            <a:ext cx="5096202" cy="31550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25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lang="ru-RU" sz="3200" b="1" dirty="0" smtClean="0"/>
              <a:t>. </a:t>
            </a:r>
            <a:r>
              <a:rPr lang="en-US" sz="3200" dirty="0" smtClean="0">
                <a:solidFill>
                  <a:schemeClr val="tx2"/>
                </a:solidFill>
              </a:rPr>
              <a:t>Peer Review Frequency Changed to Every Four Years</a:t>
            </a:r>
            <a:endParaRPr lang="ru-RU" sz="3200" dirty="0">
              <a:solidFill>
                <a:schemeClr val="tx2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6689" y="1758726"/>
            <a:ext cx="8206450" cy="382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0" indent="-176213" defTabSz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0340" algn="l"/>
              </a:tabLst>
              <a:defRPr/>
            </a:pP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NewRoman"/>
              </a:rPr>
              <a:t>All plants will receive a peer review at least once every six years.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NewRoman"/>
              </a:rPr>
              <a:t> </a:t>
            </a:r>
          </a:p>
          <a:p>
            <a:pPr marL="176213" lvl="0" indent="-176213" defTabSz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0340" algn="l"/>
              </a:tabLst>
              <a:defRPr/>
            </a:pP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NewRoman"/>
              </a:rPr>
              <a:t>WANO-MC has been conducting peer reviews at a new frequency  since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NewRoman"/>
              </a:rPr>
              <a:t>2014.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NewRoman"/>
            </a:endParaRPr>
          </a:p>
          <a:p>
            <a:pPr marL="176213" lvl="0" indent="-176213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180340" algn="l"/>
              </a:tabLst>
            </a:pPr>
            <a:r>
              <a:rPr sz="240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NewRoman"/>
              </a:rPr>
              <a:t>After 2019, all peer reviews will be conducted every four years.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New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9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ru-RU" sz="3200" b="1" dirty="0" smtClean="0"/>
              <a:t> </a:t>
            </a:r>
            <a:r>
              <a:rPr lang="en-US" sz="3200" b="1" dirty="0"/>
              <a:t>. </a:t>
            </a:r>
            <a:r>
              <a:rPr lang="en-US" sz="3200" dirty="0" smtClean="0"/>
              <a:t>Post Peer Review Plant Assessments</a:t>
            </a:r>
            <a:endParaRPr lang="ru-RU" sz="3200" dirty="0"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2354" y="1758726"/>
            <a:ext cx="8058625" cy="382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400" smtClean="0">
                <a:solidFill>
                  <a:schemeClr val="tx2"/>
                </a:solidFill>
              </a:rPr>
              <a:t>Documents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sz="2400" smtClean="0"/>
              <a:t>WANO Assessment Policy Document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sz="2400"/>
              <a:t>WANO Assessment </a:t>
            </a:r>
            <a:r>
              <a:rPr sz="2400" smtClean="0"/>
              <a:t>Guideline</a:t>
            </a:r>
            <a:endParaRPr lang="en-US" sz="24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sz="2400"/>
              <a:t>WANO </a:t>
            </a:r>
            <a:r>
              <a:rPr sz="2400" smtClean="0"/>
              <a:t>Assessment Committees were set up in all </a:t>
            </a:r>
            <a:r>
              <a:rPr sz="2400"/>
              <a:t>regional </a:t>
            </a:r>
            <a:r>
              <a:rPr sz="2400" smtClean="0"/>
              <a:t>centres.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sz="2400" smtClean="0"/>
              <a:t>Pilot projects in all regional centres  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since September 2014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sz="2400" smtClean="0"/>
              <a:t>The </a:t>
            </a:r>
            <a:r>
              <a:rPr sz="2400"/>
              <a:t>first results </a:t>
            </a:r>
            <a:r>
              <a:rPr sz="2400" smtClean="0"/>
              <a:t>will be presented at the WANO CEO Executive Session during the BGM</a:t>
            </a:r>
            <a:r>
              <a:rPr lang="en-US" sz="2400" dirty="0" smtClean="0"/>
              <a:t> 2015</a:t>
            </a:r>
            <a:r>
              <a:rPr lang="ru-RU" sz="240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sz="2400" smtClean="0"/>
              <a:t>A total of 17 assessments were completed so far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0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066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5" y="209551"/>
            <a:ext cx="7310310" cy="95976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Implementation of Mitchell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Commission’s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recommendations 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WANO Restricted Distribution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360" y="1608531"/>
            <a:ext cx="6691573" cy="4585893"/>
          </a:xfrm>
        </p:spPr>
      </p:pic>
    </p:spTree>
    <p:extLst>
      <p:ext uri="{BB962C8B-B14F-4D97-AF65-F5344CB8AC3E}">
        <p14:creationId xmlns="" xmlns:p14="http://schemas.microsoft.com/office/powerpoint/2010/main" val="8170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1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Emergency Preparedness</a:t>
            </a:r>
            <a:endParaRPr lang="ru-RU" sz="3200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WANO Restricted Distribution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274" y="1624085"/>
            <a:ext cx="78201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Documents: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PO&amp;C 2013. Emergency Preparedness.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Revision 1 of the How to Review Emergency Preparedness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How-to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document.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800" dirty="0"/>
          </a:p>
          <a:p>
            <a:pPr>
              <a:tabLst>
                <a:tab pos="0" algn="l"/>
              </a:tabLst>
            </a:pPr>
            <a:r>
              <a:rPr lang="en-US" sz="2800" dirty="0" smtClean="0"/>
              <a:t>Self Assessments of NPPs in all regions starting with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quarter 2014</a:t>
            </a:r>
            <a:r>
              <a:rPr lang="ru-RU" sz="2800" dirty="0" smtClean="0"/>
              <a:t> (</a:t>
            </a:r>
            <a:r>
              <a:rPr lang="en-US" sz="2800" dirty="0" smtClean="0"/>
              <a:t>in MC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en-US" sz="2800" dirty="0" smtClean="0"/>
              <a:t>by January 1, </a:t>
            </a:r>
            <a:r>
              <a:rPr lang="ru-RU" sz="2800" dirty="0" smtClean="0"/>
              <a:t>2015) </a:t>
            </a:r>
            <a:endParaRPr lang="ru-RU" sz="2800" dirty="0"/>
          </a:p>
          <a:p>
            <a:pPr>
              <a:tabLst>
                <a:tab pos="0" algn="l"/>
              </a:tabLst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0374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27" y="277791"/>
            <a:ext cx="7310310" cy="9597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WANO SAM Project Deliverables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0338" y="1288629"/>
            <a:ext cx="8983662" cy="139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sz="2800" smtClean="0"/>
              <a:t>A SAM Working Group completed its work  on </a:t>
            </a:r>
            <a:r>
              <a:rPr lang="ru-RU" sz="2800" dirty="0" smtClean="0"/>
              <a:t>26 </a:t>
            </a:r>
            <a:r>
              <a:rPr sz="2800" smtClean="0"/>
              <a:t>December </a:t>
            </a:r>
            <a:r>
              <a:rPr lang="ru-RU" sz="2800" dirty="0" smtClean="0"/>
              <a:t> 2012</a:t>
            </a:r>
            <a:r>
              <a:rPr sz="2800" smtClean="0"/>
              <a:t>.</a:t>
            </a:r>
            <a:endParaRPr lang="ru-RU" sz="2800" dirty="0"/>
          </a:p>
          <a:p>
            <a:pPr marL="7938" indent="9525">
              <a:buNone/>
              <a:defRPr/>
            </a:pPr>
            <a:r>
              <a:rPr sz="2800" smtClean="0"/>
              <a:t>A Working Group's final report included  the following documents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1925" y="3275477"/>
            <a:ext cx="6192838" cy="327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Aft>
                <a:spcPts val="600"/>
              </a:spcAft>
              <a:buClrTx/>
              <a:buSzPct val="100000"/>
              <a:buFont typeface="+mj-lt"/>
              <a:buAutoNum type="arabicParenR"/>
              <a:defRPr/>
            </a:pPr>
            <a:r>
              <a:rPr lang="en-US" sz="2800" dirty="0" smtClean="0"/>
              <a:t>Peer Review PO&amp;C for SAM area in two languages</a:t>
            </a:r>
            <a:r>
              <a:rPr lang="ru-RU" sz="2800" dirty="0" smtClean="0"/>
              <a:t>.</a:t>
            </a:r>
            <a:endParaRPr lang="en-GB" sz="2800" dirty="0"/>
          </a:p>
          <a:p>
            <a:pPr marL="514350" indent="-514350">
              <a:spcAft>
                <a:spcPts val="600"/>
              </a:spcAft>
              <a:buClrTx/>
              <a:buSzPct val="100000"/>
              <a:buFont typeface="+mj-lt"/>
              <a:buAutoNum type="arabicParenR"/>
              <a:defRPr/>
            </a:pPr>
            <a:r>
              <a:rPr lang="en-US" sz="2800" dirty="0" smtClean="0"/>
              <a:t>How to Review the SAM area for PR team members in two languages</a:t>
            </a:r>
            <a:r>
              <a:rPr lang="ru-RU" sz="2800" dirty="0" smtClean="0"/>
              <a:t>.</a:t>
            </a:r>
            <a:endParaRPr lang="en-US" sz="2800" dirty="0"/>
          </a:p>
          <a:p>
            <a:pPr marL="514350" indent="-514350">
              <a:spcAft>
                <a:spcPts val="600"/>
              </a:spcAft>
              <a:buClrTx/>
              <a:buSzPct val="100000"/>
              <a:buFont typeface="+mj-lt"/>
              <a:buAutoNum type="arabicParenR"/>
              <a:defRPr/>
            </a:pPr>
            <a:r>
              <a:rPr lang="en-US" sz="2800" dirty="0" smtClean="0"/>
              <a:t>Additional criteria for the SAM area for corporate peer reviews in two languages</a:t>
            </a:r>
            <a:r>
              <a:rPr lang="ru-RU" sz="2800" dirty="0" smtClean="0"/>
              <a:t>.</a:t>
            </a:r>
            <a:endParaRPr lang="ru-RU" sz="2800" dirty="0"/>
          </a:p>
          <a:p>
            <a:pPr marL="342900" indent="-342900" eaLnBrk="0" hangingPunct="0">
              <a:spcBef>
                <a:spcPct val="20000"/>
              </a:spcBef>
              <a:buClr>
                <a:srgbClr val="0052BA"/>
              </a:buClr>
              <a:buSzPct val="75000"/>
              <a:defRPr/>
            </a:pPr>
            <a:endParaRPr lang="ru-RU" sz="2600" kern="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47" y="2866030"/>
            <a:ext cx="2543128" cy="36109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1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WANO Moscow Center’s SAM Activities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647700" y="1456904"/>
            <a:ext cx="8001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/>
              <a:t>Additional review of the SAM area during a peer review:</a:t>
            </a:r>
            <a:endParaRPr lang="en-US" sz="2400" b="1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Tianwan NPP,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11-26 September 2014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Loviisa NPP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12-27 March 2015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Balakovo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NPP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*, 14-29 May 2015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/>
              <a:t>SAM and Emergency Preparedness TSMs and Benchmarking Visits</a:t>
            </a:r>
            <a:r>
              <a:rPr lang="en-US" sz="2400" dirty="0" smtClean="0"/>
              <a:t>:</a:t>
            </a:r>
            <a:endParaRPr lang="en-US" sz="2400" dirty="0"/>
          </a:p>
          <a:p>
            <a:pPr marL="457200" indent="-457200" algn="ctr">
              <a:buFont typeface="Arial" charset="0"/>
              <a:buChar char="•"/>
            </a:pPr>
            <a:r>
              <a:rPr lang="en-US" sz="2400" dirty="0"/>
              <a:t>2012 – </a:t>
            </a:r>
            <a:r>
              <a:rPr lang="en-US" sz="2400" dirty="0" smtClean="0"/>
              <a:t>4</a:t>
            </a:r>
            <a:endParaRPr lang="en-US" sz="2400" dirty="0"/>
          </a:p>
          <a:p>
            <a:pPr marL="457200" indent="-457200" algn="ctr">
              <a:buFont typeface="Arial" charset="0"/>
              <a:buChar char="•"/>
            </a:pPr>
            <a:r>
              <a:rPr lang="en-US" sz="2400" dirty="0"/>
              <a:t>2013 – </a:t>
            </a:r>
            <a:r>
              <a:rPr lang="en-US" sz="2400" dirty="0" smtClean="0"/>
              <a:t>1</a:t>
            </a:r>
            <a:endParaRPr lang="en-US" sz="2400" dirty="0"/>
          </a:p>
          <a:p>
            <a:pPr marL="457200" indent="-457200" algn="ctr">
              <a:buFont typeface="Arial" charset="0"/>
              <a:buChar char="•"/>
            </a:pPr>
            <a:r>
              <a:rPr lang="en-US" sz="2400" dirty="0"/>
              <a:t>2014 – </a:t>
            </a:r>
            <a:r>
              <a:rPr lang="en-US" sz="2400" dirty="0" smtClean="0"/>
              <a:t>2</a:t>
            </a:r>
            <a:endParaRPr lang="en-US" sz="2400" dirty="0"/>
          </a:p>
          <a:p>
            <a:pPr marL="457200" indent="-457200" algn="ctr">
              <a:buFont typeface="Arial" charset="0"/>
              <a:buChar char="•"/>
            </a:pPr>
            <a:r>
              <a:rPr lang="en-US" sz="2400" dirty="0"/>
              <a:t>2015 – 7*.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700" y="5908675"/>
            <a:ext cx="3200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* </a:t>
            </a:r>
            <a:r>
              <a:rPr lang="en-US" sz="1600" dirty="0" smtClean="0"/>
              <a:t>Plans for the current year</a:t>
            </a:r>
            <a:endParaRPr lang="en-GB" sz="16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16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051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WANO-MC SAM Project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285750" y="1615941"/>
            <a:ext cx="8607425" cy="4621094"/>
          </a:xfrm>
        </p:spPr>
        <p:txBody>
          <a:bodyPr>
            <a:normAutofit lnSpcReduction="10000"/>
          </a:bodyPr>
          <a:lstStyle/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1 </a:t>
            </a:r>
            <a:r>
              <a:rPr sz="2600" smtClean="0"/>
              <a:t>January </a:t>
            </a:r>
            <a:r>
              <a:rPr lang="ru-RU" sz="2600" dirty="0" smtClean="0"/>
              <a:t>2015 – </a:t>
            </a:r>
            <a:r>
              <a:rPr sz="2600" smtClean="0"/>
              <a:t>Preliminary reports were received from plants </a:t>
            </a:r>
            <a:r>
              <a:rPr lang="ru-RU" sz="2600" dirty="0" smtClean="0"/>
              <a:t>(</a:t>
            </a:r>
            <a:r>
              <a:rPr sz="2600" smtClean="0"/>
              <a:t>but for Bushehr and Kudankulam NPPs</a:t>
            </a:r>
            <a:r>
              <a:rPr lang="ru-RU" sz="2600" dirty="0" smtClean="0"/>
              <a:t>)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3 – 5 </a:t>
            </a:r>
            <a:r>
              <a:rPr sz="2600" smtClean="0"/>
              <a:t>March</a:t>
            </a:r>
            <a:r>
              <a:rPr lang="ru-RU" sz="2600" dirty="0" smtClean="0"/>
              <a:t> 2015 – </a:t>
            </a:r>
            <a:r>
              <a:rPr sz="2600" smtClean="0"/>
              <a:t>A SAM and EP Self Assessment Working Meeting</a:t>
            </a:r>
            <a:endParaRPr lang="en-US" sz="2600" dirty="0" smtClean="0"/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1 </a:t>
            </a:r>
            <a:r>
              <a:rPr sz="2600" smtClean="0"/>
              <a:t>May</a:t>
            </a:r>
            <a:r>
              <a:rPr lang="ru-RU" sz="2600" dirty="0" smtClean="0"/>
              <a:t> 2015 – </a:t>
            </a:r>
            <a:r>
              <a:rPr sz="2600" smtClean="0"/>
              <a:t>Plants provided final self assessment reports for the SAM area  with corrective actions.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1 </a:t>
            </a:r>
            <a:r>
              <a:rPr sz="2600" smtClean="0"/>
              <a:t>June </a:t>
            </a:r>
            <a:r>
              <a:rPr lang="ru-RU" sz="2600" dirty="0" smtClean="0"/>
              <a:t>2015 – </a:t>
            </a:r>
            <a:r>
              <a:rPr sz="2600"/>
              <a:t>WANO-MC Final </a:t>
            </a:r>
            <a:r>
              <a:rPr sz="2600" smtClean="0"/>
              <a:t>Report prepared.</a:t>
            </a:r>
            <a:endParaRPr lang="en-US" sz="2600" dirty="0" smtClean="0"/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30 </a:t>
            </a:r>
            <a:r>
              <a:rPr sz="2600"/>
              <a:t>June </a:t>
            </a:r>
            <a:r>
              <a:rPr lang="en-US" sz="2600" dirty="0" smtClean="0"/>
              <a:t>2015 – </a:t>
            </a:r>
            <a:r>
              <a:rPr sz="2600" smtClean="0"/>
              <a:t>Regional Centres provided Final Reports for the SAM area.</a:t>
            </a:r>
            <a:endParaRPr lang="en-US" sz="26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30 August 2015 –</a:t>
            </a:r>
            <a:r>
              <a:rPr sz="2600" smtClean="0"/>
              <a:t>Final </a:t>
            </a:r>
            <a:r>
              <a:rPr sz="2600"/>
              <a:t>Report </a:t>
            </a:r>
            <a:r>
              <a:rPr sz="2600" smtClean="0"/>
              <a:t>for the SAM area </a:t>
            </a:r>
            <a:r>
              <a:rPr sz="2600"/>
              <a:t>p</a:t>
            </a:r>
            <a:r>
              <a:rPr sz="2600" smtClean="0"/>
              <a:t>repared.</a:t>
            </a:r>
            <a:endParaRPr lang="ru-RU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3051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6026" y="277791"/>
            <a:ext cx="7465901" cy="95976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3200" b="1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On-Site Spent Fuel Storage</a:t>
            </a:r>
            <a:r>
              <a:rPr lang="ru-RU" sz="3200" dirty="0"/>
              <a:t/>
            </a:r>
            <a:br>
              <a:rPr lang="ru-RU" sz="3200" dirty="0"/>
            </a:b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3458" y="1758726"/>
            <a:ext cx="7963383" cy="382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000" smtClean="0"/>
              <a:t>Documents</a:t>
            </a:r>
            <a:r>
              <a:rPr lang="en-US" sz="3000" dirty="0" smtClean="0">
                <a:solidFill>
                  <a:schemeClr val="tx2"/>
                </a:solidFill>
              </a:rPr>
              <a:t>:</a:t>
            </a:r>
            <a:endParaRPr lang="ru-RU" sz="3000" dirty="0" smtClean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SOER 2011-3, </a:t>
            </a:r>
            <a:r>
              <a:rPr sz="2800"/>
              <a:t>Fukushima Daiichi Nuclear Station Spent Fuel Pool/Pond Loss of Cooling and Makeup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sz="3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How-to review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SOER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2011-3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 implementation</a:t>
            </a:r>
          </a:p>
          <a:p>
            <a:pPr marL="0" indent="0" algn="just">
              <a:buNone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sz="3200" smtClean="0"/>
              <a:t>All WANO peer review teams must start rev</a:t>
            </a:r>
            <a:r>
              <a:rPr lang="en-US" sz="3200" dirty="0" smtClean="0"/>
              <a:t>ie</a:t>
            </a:r>
            <a:r>
              <a:rPr sz="3200" smtClean="0"/>
              <a:t>wing SOER recommendation implementation at member plants after May </a:t>
            </a:r>
            <a:r>
              <a:rPr lang="ru-RU" sz="3200" dirty="0" smtClean="0"/>
              <a:t>2014.</a:t>
            </a:r>
            <a:endParaRPr lang="ru-RU" sz="3200" dirty="0"/>
          </a:p>
          <a:p>
            <a:pPr algn="just">
              <a:buFont typeface="Arial" panose="020B0604020202020204" pitchFamily="34" charset="0"/>
              <a:buChar char="•"/>
            </a:pP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6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221" y="381963"/>
            <a:ext cx="7465901" cy="959768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3200" b="1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Design Basis</a:t>
            </a: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32102" y="1341731"/>
            <a:ext cx="8716963" cy="382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20638" algn="just">
              <a:buFont typeface="Wingdings" pitchFamily="2" charset="2"/>
              <a:buNone/>
              <a:defRPr/>
            </a:pPr>
            <a:endParaRPr lang="en-US" sz="3600" dirty="0">
              <a:solidFill>
                <a:srgbClr val="0051B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8181" y="2108639"/>
            <a:ext cx="7974957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>
              <a:lnSpc>
                <a:spcPct val="115000"/>
              </a:lnSpc>
              <a:tabLst>
                <a:tab pos="810260" algn="l"/>
                <a:tab pos="914400" algn="l"/>
              </a:tabLst>
            </a:pPr>
            <a:r>
              <a:rPr lang="en-US" sz="2800" dirty="0" smtClean="0">
                <a:solidFill>
                  <a:srgbClr val="0052B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NewRoman"/>
              </a:rPr>
              <a:t>Documents: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10260" algn="l"/>
                <a:tab pos="914400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NewRoman"/>
              </a:rPr>
              <a:t>Principles  for Design Basis Management were issued.</a:t>
            </a:r>
          </a:p>
          <a:p>
            <a:pPr marL="173736" indent="-173736" algn="just">
              <a:lnSpc>
                <a:spcPct val="115000"/>
              </a:lnSpc>
              <a:tabLst>
                <a:tab pos="810260" algn="l"/>
                <a:tab pos="914400" algn="l"/>
              </a:tabLst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NewRoman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First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How-to Version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Plans are to develop a Self-Assessment Guideline and propose using it on a voluntary basis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4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munication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5fe077-b1cd-48d0-84b0-e3d3060de593">
      <Value>258</Value>
      <Value>103</Value>
      <Value>363</Value>
      <Value>162</Value>
      <Value>237</Value>
    </TaxCatchAll>
    <c4492934f82648f6bf8c3df783690b16 xmlns="8032f6c5-ee86-4850-9e4a-5bdd649cb0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Governance</TermName>
          <TermId xmlns="http://schemas.microsoft.com/office/infopath/2007/PartnerControls">f9ef38ab-e298-4ca2-bf8a-3d7d23fe1633</TermId>
        </TermInfo>
      </Terms>
    </c4492934f82648f6bf8c3df783690b16>
    <g0323e1db8b8480995966dbaf00e4fb6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ffe6c495-82e4-49db-bcd4-6b3a0e31635e</TermId>
        </TermInfo>
      </Terms>
    </g0323e1db8b8480995966dbaf00e4fb6>
    <mefd9d5c249f46daa6cc5613bffd3e7e xmlns="77971c7b-542d-43f4-926a-d38b58471e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12126438-7459-4f88-ae37-f6968d18d71e</TermId>
        </TermInfo>
      </Terms>
    </mefd9d5c249f46daa6cc5613bffd3e7e>
    <cd96452d2ee54ae4bc31b9daaae3e26c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Governing Board</TermName>
          <TermId xmlns="http://schemas.microsoft.com/office/infopath/2007/PartnerControls">ed24ab79-2115-45e4-9b97-b85f8dd27d92</TermId>
        </TermInfo>
      </Terms>
    </cd96452d2ee54ae4bc31b9daaae3e26c>
    <ncdaf359daf340cfbb58a662d0920f93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Current</TermName>
          <TermId xmlns="http://schemas.microsoft.com/office/infopath/2007/PartnerControls">b1561ebf-ff51-4e0a-ba52-89b7296a967f</TermId>
        </TermInfo>
      </Terms>
    </ncdaf359daf340cfbb58a662d0920f9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778F7660C2A48B89D067F322082E2" ma:contentTypeVersion="22" ma:contentTypeDescription="Create a new document." ma:contentTypeScope="" ma:versionID="dc8122c5bdfe3411a6f006e665f8716a">
  <xsd:schema xmlns:xsd="http://www.w3.org/2001/XMLSchema" xmlns:xs="http://www.w3.org/2001/XMLSchema" xmlns:p="http://schemas.microsoft.com/office/2006/metadata/properties" xmlns:ns2="8032f6c5-ee86-4850-9e4a-5bdd649cb002" xmlns:ns3="77971c7b-542d-43f4-926a-d38b58471ec3" xmlns:ns4="b24a0e6e-04e8-475b-98da-7261f4fee30e" xmlns:ns5="7e5fe077-b1cd-48d0-84b0-e3d3060de593" xmlns:ns6="496bc128-af12-4690-bcc6-a59aad1284f8" targetNamespace="http://schemas.microsoft.com/office/2006/metadata/properties" ma:root="true" ma:fieldsID="c00a1ffba0c735f25b14d442abf30da5" ns2:_="" ns3:_="" ns4:_="" ns5:_="" ns6:_="">
    <xsd:import namespace="8032f6c5-ee86-4850-9e4a-5bdd649cb002"/>
    <xsd:import namespace="77971c7b-542d-43f4-926a-d38b58471ec3"/>
    <xsd:import namespace="b24a0e6e-04e8-475b-98da-7261f4fee30e"/>
    <xsd:import namespace="7e5fe077-b1cd-48d0-84b0-e3d3060de593"/>
    <xsd:import namespace="496bc128-af12-4690-bcc6-a59aad1284f8"/>
    <xsd:element name="properties">
      <xsd:complexType>
        <xsd:sequence>
          <xsd:element name="documentManagement">
            <xsd:complexType>
              <xsd:all>
                <xsd:element ref="ns2:c4492934f82648f6bf8c3df783690b16" minOccurs="0"/>
                <xsd:element ref="ns5:TaxCatchAll" minOccurs="0"/>
                <xsd:element ref="ns3:mefd9d5c249f46daa6cc5613bffd3e7e" minOccurs="0"/>
                <xsd:element ref="ns4:cd96452d2ee54ae4bc31b9daaae3e26c" minOccurs="0"/>
                <xsd:element ref="ns4:g0323e1db8b8480995966dbaf00e4fb6" minOccurs="0"/>
                <xsd:element ref="ns4:ncdaf359daf340cfbb58a662d0920f93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2f6c5-ee86-4850-9e4a-5bdd649cb002" elementFormDefault="qualified">
    <xsd:import namespace="http://schemas.microsoft.com/office/2006/documentManagement/types"/>
    <xsd:import namespace="http://schemas.microsoft.com/office/infopath/2007/PartnerControls"/>
    <xsd:element name="c4492934f82648f6bf8c3df783690b16" ma:index="8" ma:taxonomy="true" ma:internalName="c4492934f82648f6bf8c3df783690b16" ma:taxonomyFieldName="Department" ma:displayName="Department" ma:indexed="true" ma:default="6;#Comms|8a7cc28b-65cc-408f-887b-6308cc5562da" ma:fieldId="{c4492934-f826-48f6-bf8c-3df783690b16}" ma:sspId="b96e348e-4606-44cf-8618-9e79763aab8c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71c7b-542d-43f4-926a-d38b58471ec3" elementFormDefault="qualified">
    <xsd:import namespace="http://schemas.microsoft.com/office/2006/documentManagement/types"/>
    <xsd:import namespace="http://schemas.microsoft.com/office/infopath/2007/PartnerControls"/>
    <xsd:element name="mefd9d5c249f46daa6cc5613bffd3e7e" ma:index="10" ma:taxonomy="true" ma:internalName="mefd9d5c249f46daa6cc5613bffd3e7e" ma:taxonomyFieldName="Document_x0020_Type" ma:displayName="Document Type" ma:default="" ma:fieldId="{6efd9d5c-249f-46da-a6cc-5613bffd3e7e}" ma:sspId="b96e348e-4606-44cf-8618-9e79763aab8c" ma:termSetId="3898feb5-5836-4cd7-9aa2-6685f3d4fc0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a0e6e-04e8-475b-98da-7261f4fee30e" elementFormDefault="qualified">
    <xsd:import namespace="http://schemas.microsoft.com/office/2006/documentManagement/types"/>
    <xsd:import namespace="http://schemas.microsoft.com/office/infopath/2007/PartnerControls"/>
    <xsd:element name="cd96452d2ee54ae4bc31b9daaae3e26c" ma:index="11" ma:taxonomy="true" ma:internalName="cd96452d2ee54ae4bc31b9daaae3e26c" ma:taxonomyFieldName="Sub_x0020_Type" ma:displayName="Sub Type" ma:readOnly="false" ma:default="" ma:fieldId="{cd96452d-2ee5-4ae4-bc31-b9daaae3e26c}" ma:sspId="b96e348e-4606-44cf-8618-9e79763aab8c" ma:termSetId="1e96b284-37b2-44a2-8732-80a5d4353b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323e1db8b8480995966dbaf00e4fb6" ma:index="12" ma:taxonomy="true" ma:internalName="g0323e1db8b8480995966dbaf00e4fb6" ma:taxonomyFieldName="Revision" ma:displayName="Revision" ma:readOnly="false" ma:default="" ma:fieldId="{00323e1d-b8b8-4809-9596-6dbaf00e4fb6}" ma:sspId="b96e348e-4606-44cf-8618-9e79763aab8c" ma:termSetId="c492dd89-f14a-49ae-b2fd-65a77584c37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cdaf359daf340cfbb58a662d0920f93" ma:index="18" ma:taxonomy="true" ma:internalName="ncdaf359daf340cfbb58a662d0920f93" ma:taxonomyFieldName="Year" ma:displayName="Year" ma:default="" ma:fieldId="{7cdaf359-daf3-40cf-bb58-a662d0920f93}" ma:sspId="b96e348e-4606-44cf-8618-9e79763aab8c" ma:termSetId="360ceda4-7018-4cf2-9edc-bf1aba26c47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fe077-b1cd-48d0-84b0-e3d3060de593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18131a5e-7ccb-4c99-88b9-46d043dde22b}" ma:internalName="TaxCatchAll" ma:showField="CatchAllData" ma:web="7e5fe077-b1cd-48d0-84b0-e3d3060de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c128-af12-4690-bcc6-a59aad128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6759D7-F966-4A7E-8160-B8E3005D99C8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b24a0e6e-04e8-475b-98da-7261f4fee30e"/>
    <ds:schemaRef ds:uri="http://purl.org/dc/dcmitype/"/>
    <ds:schemaRef ds:uri="http://www.w3.org/XML/1998/namespace"/>
    <ds:schemaRef ds:uri="http://schemas.microsoft.com/office/2006/metadata/properties"/>
    <ds:schemaRef ds:uri="77971c7b-542d-43f4-926a-d38b58471ec3"/>
    <ds:schemaRef ds:uri="http://schemas.microsoft.com/office/infopath/2007/PartnerControls"/>
    <ds:schemaRef ds:uri="496bc128-af12-4690-bcc6-a59aad1284f8"/>
    <ds:schemaRef ds:uri="7e5fe077-b1cd-48d0-84b0-e3d3060de593"/>
    <ds:schemaRef ds:uri="8032f6c5-ee86-4850-9e4a-5bdd649cb002"/>
  </ds:schemaRefs>
</ds:datastoreItem>
</file>

<file path=customXml/itemProps2.xml><?xml version="1.0" encoding="utf-8"?>
<ds:datastoreItem xmlns:ds="http://schemas.openxmlformats.org/officeDocument/2006/customXml" ds:itemID="{524A3D4C-909E-4878-9B76-00D8B15FD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2f6c5-ee86-4850-9e4a-5bdd649cb002"/>
    <ds:schemaRef ds:uri="77971c7b-542d-43f4-926a-d38b58471ec3"/>
    <ds:schemaRef ds:uri="b24a0e6e-04e8-475b-98da-7261f4fee30e"/>
    <ds:schemaRef ds:uri="7e5fe077-b1cd-48d0-84b0-e3d3060de593"/>
    <ds:schemaRef ds:uri="496bc128-af12-4690-bcc6-a59aad128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D49F3-A70E-4078-8806-9AC0B36E48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2765</TotalTime>
  <Words>980</Words>
  <Application>Microsoft Office PowerPoint</Application>
  <PresentationFormat>Экран (4:3)</PresentationFormat>
  <Paragraphs>177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WANO General</vt:lpstr>
      <vt:lpstr>1_OE Theme</vt:lpstr>
      <vt:lpstr>Communications_Theme</vt:lpstr>
      <vt:lpstr>P&amp;TD_Theme</vt:lpstr>
      <vt:lpstr>Peer Review_Theme</vt:lpstr>
      <vt:lpstr>TS&amp;E_Theme</vt:lpstr>
      <vt:lpstr>Слайд 1</vt:lpstr>
      <vt:lpstr>Sergey Frolov Deputy Director WANO-MC</vt:lpstr>
      <vt:lpstr>Implementation of Mitchell  Commission’s recommendations </vt:lpstr>
      <vt:lpstr>1. Emergency Preparedness</vt:lpstr>
      <vt:lpstr>2. WANO SAM Project Deliverables</vt:lpstr>
      <vt:lpstr>2. WANO Moscow Center’s SAM Activities</vt:lpstr>
      <vt:lpstr>2. WANO-MC SAM Project</vt:lpstr>
      <vt:lpstr>3. On-Site Spent Fuel Storage </vt:lpstr>
      <vt:lpstr>4. Design Basis </vt:lpstr>
      <vt:lpstr>4. Design Basis  </vt:lpstr>
      <vt:lpstr>5.   Equivalency </vt:lpstr>
      <vt:lpstr>6.  Crisis Communications Plan   </vt:lpstr>
      <vt:lpstr>6. Crisis Communications  Plan </vt:lpstr>
      <vt:lpstr>7. Early Notification Strategy</vt:lpstr>
      <vt:lpstr>8. Openness and Transparency</vt:lpstr>
      <vt:lpstr>9. Self-Assessment</vt:lpstr>
      <vt:lpstr>  WANO-MC Self Assessment Follow-up  </vt:lpstr>
      <vt:lpstr>WANO Regional Assessment Follow-up Results</vt:lpstr>
      <vt:lpstr>10. Corporate Peer Reviews</vt:lpstr>
      <vt:lpstr>10. Corporate Peer Reviews</vt:lpstr>
      <vt:lpstr>11. Peer Review Frequency Changed to Every Four Years</vt:lpstr>
      <vt:lpstr>12 . Post Peer Review Plant Assessments</vt:lpstr>
      <vt:lpstr>Слайд 23</vt:lpstr>
    </vt:vector>
  </TitlesOfParts>
  <Company>WANO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Centre Presentation for the GB meeting - Template</dc:title>
  <dc:creator>Jade Knowles</dc:creator>
  <cp:lastModifiedBy>tarykin</cp:lastModifiedBy>
  <cp:revision>173</cp:revision>
  <dcterms:created xsi:type="dcterms:W3CDTF">2014-11-07T09:56:36Z</dcterms:created>
  <dcterms:modified xsi:type="dcterms:W3CDTF">2015-04-13T10:52:51Z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0x010100BE1778F7660C2A48B89D067F322082E2</vt:lpwstr>
  </property>
  <property fmtid="{D5CDD505-2E9C-101B-9397-08002B2CF9AE}" pid="3" name="Year">
    <vt:lpwstr>237;#Current|b1561ebf-ff51-4e0a-ba52-89b7296a967f</vt:lpwstr>
  </property>
  <property fmtid="{D5CDD505-2E9C-101B-9397-08002B2CF9AE}" pid="4" name="Sub Type">
    <vt:lpwstr>363;#Governing Board|ed24ab79-2115-45e4-9b97-b85f8dd27d92</vt:lpwstr>
  </property>
  <property fmtid="{D5CDD505-2E9C-101B-9397-08002B2CF9AE}" pid="5" name="Document Type">
    <vt:lpwstr>103;#Presentations|12126438-7459-4f88-ae37-f6968d18d71e</vt:lpwstr>
  </property>
  <property fmtid="{D5CDD505-2E9C-101B-9397-08002B2CF9AE}" pid="6" name="Department">
    <vt:lpwstr>258;#Governance|f9ef38ab-e298-4ca2-bf8a-3d7d23fe1633</vt:lpwstr>
  </property>
  <property fmtid="{D5CDD505-2E9C-101B-9397-08002B2CF9AE}" pid="7" name="Revision">
    <vt:lpwstr>162;#Template|ffe6c495-82e4-49db-bcd4-6b3a0e31635e</vt:lpwstr>
  </property>
</Properties>
</file>