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310" r:id="rId6"/>
    <p:sldId id="362" r:id="rId7"/>
    <p:sldId id="287" r:id="rId8"/>
    <p:sldId id="394" r:id="rId9"/>
    <p:sldId id="395" r:id="rId10"/>
    <p:sldId id="288" r:id="rId11"/>
    <p:sldId id="293" r:id="rId12"/>
    <p:sldId id="324" r:id="rId13"/>
    <p:sldId id="294" r:id="rId14"/>
    <p:sldId id="392" r:id="rId15"/>
    <p:sldId id="393" r:id="rId16"/>
    <p:sldId id="344" r:id="rId17"/>
    <p:sldId id="299" r:id="rId18"/>
    <p:sldId id="396" r:id="rId19"/>
    <p:sldId id="397" r:id="rId20"/>
    <p:sldId id="373" r:id="rId21"/>
    <p:sldId id="301" r:id="rId22"/>
    <p:sldId id="398" r:id="rId23"/>
    <p:sldId id="302" r:id="rId24"/>
    <p:sldId id="303" r:id="rId25"/>
    <p:sldId id="309" r:id="rId2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43" autoAdjust="0"/>
    <p:restoredTop sz="99634" autoAdjust="0"/>
  </p:normalViewPr>
  <p:slideViewPr>
    <p:cSldViewPr>
      <p:cViewPr>
        <p:scale>
          <a:sx n="75" d="100"/>
          <a:sy n="75" d="100"/>
        </p:scale>
        <p:origin x="-1224" y="-834"/>
      </p:cViewPr>
      <p:guideLst>
        <p:guide orient="horz" pos="2160"/>
        <p:guide pos="2880"/>
      </p:guideLst>
    </p:cSldViewPr>
  </p:slideViewPr>
  <p:outlineViewPr>
    <p:cViewPr>
      <p:scale>
        <a:sx n="33" d="100"/>
        <a:sy n="33" d="100"/>
      </p:scale>
      <p:origin x="0" y="-6477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776739B5-04A0-4F3A-A454-35A1049E94FD}" type="datetimeFigureOut">
              <a:rPr lang="en-US" smtClean="0"/>
              <a:t>8/24/2022</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88DFE7FB-7F91-4323-B0CF-B829EB6F0F19}" type="slidenum">
              <a:rPr lang="en-US" smtClean="0"/>
              <a:t>‹#›</a:t>
            </a:fld>
            <a:endParaRPr lang="en-US" dirty="0"/>
          </a:p>
        </p:txBody>
      </p:sp>
    </p:spTree>
    <p:extLst>
      <p:ext uri="{BB962C8B-B14F-4D97-AF65-F5344CB8AC3E}">
        <p14:creationId xmlns:p14="http://schemas.microsoft.com/office/powerpoint/2010/main" val="403553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88DFE7FB-7F91-4323-B0CF-B829EB6F0F19}" type="slidenum">
              <a:rPr lang="en-US" smtClean="0"/>
              <a:t>1</a:t>
            </a:fld>
            <a:endParaRPr lang="en-US" dirty="0"/>
          </a:p>
        </p:txBody>
      </p:sp>
    </p:spTree>
    <p:extLst>
      <p:ext uri="{BB962C8B-B14F-4D97-AF65-F5344CB8AC3E}">
        <p14:creationId xmlns:p14="http://schemas.microsoft.com/office/powerpoint/2010/main" val="2875410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12</a:t>
            </a:fld>
            <a:endParaRPr lang="en-US" dirty="0"/>
          </a:p>
        </p:txBody>
      </p:sp>
    </p:spTree>
    <p:extLst>
      <p:ext uri="{BB962C8B-B14F-4D97-AF65-F5344CB8AC3E}">
        <p14:creationId xmlns:p14="http://schemas.microsoft.com/office/powerpoint/2010/main" val="3733959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 typeface="Arial" panose="020B0604020202020204" pitchFamily="34" charset="0"/>
              <a:buNone/>
            </a:pPr>
            <a:endParaRPr lang="fa-IR" baseline="0" noProof="0" dirty="0" smtClean="0"/>
          </a:p>
        </p:txBody>
      </p:sp>
      <p:sp>
        <p:nvSpPr>
          <p:cNvPr id="4" name="Slide Number Placeholder 3"/>
          <p:cNvSpPr>
            <a:spLocks noGrp="1"/>
          </p:cNvSpPr>
          <p:nvPr>
            <p:ph type="sldNum" sz="quarter" idx="10"/>
          </p:nvPr>
        </p:nvSpPr>
        <p:spPr/>
        <p:txBody>
          <a:bodyPr/>
          <a:lstStyle/>
          <a:p>
            <a:fld id="{88DFE7FB-7F91-4323-B0CF-B829EB6F0F19}" type="slidenum">
              <a:rPr lang="en-US" smtClean="0"/>
              <a:t>13</a:t>
            </a:fld>
            <a:endParaRPr lang="en-US" dirty="0"/>
          </a:p>
        </p:txBody>
      </p:sp>
    </p:spTree>
    <p:extLst>
      <p:ext uri="{BB962C8B-B14F-4D97-AF65-F5344CB8AC3E}">
        <p14:creationId xmlns:p14="http://schemas.microsoft.com/office/powerpoint/2010/main" val="2137606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14</a:t>
            </a:fld>
            <a:endParaRPr lang="en-US" dirty="0"/>
          </a:p>
        </p:txBody>
      </p:sp>
    </p:spTree>
    <p:extLst>
      <p:ext uri="{BB962C8B-B14F-4D97-AF65-F5344CB8AC3E}">
        <p14:creationId xmlns:p14="http://schemas.microsoft.com/office/powerpoint/2010/main" val="660675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17</a:t>
            </a:fld>
            <a:endParaRPr lang="en-US" dirty="0"/>
          </a:p>
        </p:txBody>
      </p:sp>
    </p:spTree>
    <p:extLst>
      <p:ext uri="{BB962C8B-B14F-4D97-AF65-F5344CB8AC3E}">
        <p14:creationId xmlns:p14="http://schemas.microsoft.com/office/powerpoint/2010/main" val="3263758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18</a:t>
            </a:fld>
            <a:endParaRPr lang="en-US" dirty="0"/>
          </a:p>
        </p:txBody>
      </p:sp>
    </p:spTree>
    <p:extLst>
      <p:ext uri="{BB962C8B-B14F-4D97-AF65-F5344CB8AC3E}">
        <p14:creationId xmlns:p14="http://schemas.microsoft.com/office/powerpoint/2010/main" val="338257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20</a:t>
            </a:fld>
            <a:endParaRPr lang="en-US" dirty="0"/>
          </a:p>
        </p:txBody>
      </p:sp>
    </p:spTree>
    <p:extLst>
      <p:ext uri="{BB962C8B-B14F-4D97-AF65-F5344CB8AC3E}">
        <p14:creationId xmlns:p14="http://schemas.microsoft.com/office/powerpoint/2010/main" val="3120901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21</a:t>
            </a:fld>
            <a:endParaRPr lang="en-US" dirty="0"/>
          </a:p>
        </p:txBody>
      </p:sp>
    </p:spTree>
    <p:extLst>
      <p:ext uri="{BB962C8B-B14F-4D97-AF65-F5344CB8AC3E}">
        <p14:creationId xmlns:p14="http://schemas.microsoft.com/office/powerpoint/2010/main" val="2932821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FE7FB-7F91-4323-B0CF-B829EB6F0F19}" type="slidenum">
              <a:rPr lang="en-US" smtClean="0"/>
              <a:t>22</a:t>
            </a:fld>
            <a:endParaRPr lang="en-US" dirty="0"/>
          </a:p>
        </p:txBody>
      </p:sp>
    </p:spTree>
    <p:extLst>
      <p:ext uri="{BB962C8B-B14F-4D97-AF65-F5344CB8AC3E}">
        <p14:creationId xmlns:p14="http://schemas.microsoft.com/office/powerpoint/2010/main" val="2853378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2</a:t>
            </a:fld>
            <a:endParaRPr lang="en-US" dirty="0"/>
          </a:p>
        </p:txBody>
      </p:sp>
    </p:spTree>
    <p:extLst>
      <p:ext uri="{BB962C8B-B14F-4D97-AF65-F5344CB8AC3E}">
        <p14:creationId xmlns:p14="http://schemas.microsoft.com/office/powerpoint/2010/main" val="252324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3</a:t>
            </a:fld>
            <a:endParaRPr lang="en-US" dirty="0"/>
          </a:p>
        </p:txBody>
      </p:sp>
    </p:spTree>
    <p:extLst>
      <p:ext uri="{BB962C8B-B14F-4D97-AF65-F5344CB8AC3E}">
        <p14:creationId xmlns:p14="http://schemas.microsoft.com/office/powerpoint/2010/main" val="174106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4</a:t>
            </a:fld>
            <a:endParaRPr lang="en-US" dirty="0"/>
          </a:p>
        </p:txBody>
      </p:sp>
    </p:spTree>
    <p:extLst>
      <p:ext uri="{BB962C8B-B14F-4D97-AF65-F5344CB8AC3E}">
        <p14:creationId xmlns:p14="http://schemas.microsoft.com/office/powerpoint/2010/main" val="2038503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smtClean="0"/>
          </a:p>
        </p:txBody>
      </p:sp>
      <p:sp>
        <p:nvSpPr>
          <p:cNvPr id="4" name="Slide Number Placeholder 3"/>
          <p:cNvSpPr>
            <a:spLocks noGrp="1"/>
          </p:cNvSpPr>
          <p:nvPr>
            <p:ph type="sldNum" sz="quarter" idx="10"/>
          </p:nvPr>
        </p:nvSpPr>
        <p:spPr/>
        <p:txBody>
          <a:bodyPr/>
          <a:lstStyle/>
          <a:p>
            <a:fld id="{88DFE7FB-7F91-4323-B0CF-B829EB6F0F19}" type="slidenum">
              <a:rPr lang="en-US" smtClean="0"/>
              <a:t>7</a:t>
            </a:fld>
            <a:endParaRPr lang="en-US" dirty="0"/>
          </a:p>
        </p:txBody>
      </p:sp>
    </p:spTree>
    <p:extLst>
      <p:ext uri="{BB962C8B-B14F-4D97-AF65-F5344CB8AC3E}">
        <p14:creationId xmlns:p14="http://schemas.microsoft.com/office/powerpoint/2010/main" val="2496102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baseline="0" dirty="0" smtClean="0"/>
          </a:p>
        </p:txBody>
      </p:sp>
      <p:sp>
        <p:nvSpPr>
          <p:cNvPr id="4" name="Slide Number Placeholder 3"/>
          <p:cNvSpPr>
            <a:spLocks noGrp="1"/>
          </p:cNvSpPr>
          <p:nvPr>
            <p:ph type="sldNum" sz="quarter" idx="10"/>
          </p:nvPr>
        </p:nvSpPr>
        <p:spPr/>
        <p:txBody>
          <a:bodyPr/>
          <a:lstStyle/>
          <a:p>
            <a:fld id="{88DFE7FB-7F91-4323-B0CF-B829EB6F0F19}" type="slidenum">
              <a:rPr lang="en-US" smtClean="0"/>
              <a:t>8</a:t>
            </a:fld>
            <a:endParaRPr lang="en-US" dirty="0"/>
          </a:p>
        </p:txBody>
      </p:sp>
    </p:spTree>
    <p:extLst>
      <p:ext uri="{BB962C8B-B14F-4D97-AF65-F5344CB8AC3E}">
        <p14:creationId xmlns:p14="http://schemas.microsoft.com/office/powerpoint/2010/main" val="2512673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9</a:t>
            </a:fld>
            <a:endParaRPr lang="en-US" dirty="0"/>
          </a:p>
        </p:txBody>
      </p:sp>
    </p:spTree>
    <p:extLst>
      <p:ext uri="{BB962C8B-B14F-4D97-AF65-F5344CB8AC3E}">
        <p14:creationId xmlns:p14="http://schemas.microsoft.com/office/powerpoint/2010/main" val="1091723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10</a:t>
            </a:fld>
            <a:endParaRPr lang="en-US" dirty="0"/>
          </a:p>
        </p:txBody>
      </p:sp>
    </p:spTree>
    <p:extLst>
      <p:ext uri="{BB962C8B-B14F-4D97-AF65-F5344CB8AC3E}">
        <p14:creationId xmlns:p14="http://schemas.microsoft.com/office/powerpoint/2010/main" val="3733959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11</a:t>
            </a:fld>
            <a:endParaRPr lang="en-US" dirty="0"/>
          </a:p>
        </p:txBody>
      </p:sp>
    </p:spTree>
    <p:extLst>
      <p:ext uri="{BB962C8B-B14F-4D97-AF65-F5344CB8AC3E}">
        <p14:creationId xmlns:p14="http://schemas.microsoft.com/office/powerpoint/2010/main" val="373395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390BD9-55C1-4AD9-9C8E-43C9BB63F777}" type="datetime1">
              <a:rPr lang="en-US" smtClean="0"/>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43E74-2549-496B-ABBF-D53828724B6F}" type="datetime1">
              <a:rPr lang="en-US" smtClean="0"/>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B372B2-B0DF-41F0-9EA6-392CDE286858}" type="datetime1">
              <a:rPr lang="en-US" smtClean="0"/>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560FC6-4DF4-4FF2-8286-0E0D9DD01AB4}" type="datetime1">
              <a:rPr lang="en-US" smtClean="0"/>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FA5780-7561-45FD-A16D-B68DB814D3BC}" type="datetime1">
              <a:rPr lang="en-US" smtClean="0"/>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7D8E5F-AB00-4552-BA88-DAD08CF07437}" type="datetime1">
              <a:rPr lang="en-US" smtClean="0"/>
              <a:t>8/24/2022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E95508-C20C-481E-B6EF-2767F8E5D398}" type="datetime1">
              <a:rPr lang="en-US" smtClean="0"/>
              <a:t>8/24/2022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04114C-CDA8-4E99-8BC7-52C3A9AC8104}" type="datetime1">
              <a:rPr lang="en-US" smtClean="0"/>
              <a:t>8/24/2022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1057C-73C4-4ECB-8532-C20D5AA0D110}" type="datetime1">
              <a:rPr lang="en-US" smtClean="0"/>
              <a:t>8/24/2022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D6AC0A-A426-4B98-91B3-D985175C1DB6}" type="datetime1">
              <a:rPr lang="en-US" smtClean="0"/>
              <a:t>8/24/2022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7377F-5430-47E1-8DBB-6641FD28ABA1}" type="datetime1">
              <a:rPr lang="en-US" smtClean="0"/>
              <a:t>8/24/2022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31BEDC-F869-4086-8BCC-4CB6D0042404}" type="datetime1">
              <a:rPr lang="en-US" smtClean="0"/>
              <a:t>8/24/2022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0F907-D7C6-42BF-8476-CE673E1706F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043608"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000.jpg"/>
          <p:cNvPicPr>
            <a:picLocks noChangeAspect="1"/>
          </p:cNvPicPr>
          <p:nvPr/>
        </p:nvPicPr>
        <p:blipFill>
          <a:blip r:embed="rId3" cstate="print"/>
          <a:stretch>
            <a:fillRect/>
          </a:stretch>
        </p:blipFill>
        <p:spPr>
          <a:xfrm>
            <a:off x="0" y="1801840"/>
            <a:ext cx="9144000" cy="2779288"/>
          </a:xfrm>
          <a:prstGeom prst="rect">
            <a:avLst/>
          </a:prstGeom>
        </p:spPr>
      </p:pic>
      <p:pic>
        <p:nvPicPr>
          <p:cNvPr id="6" name="Picture 5" descr="BNPP_LOGO2.jpg"/>
          <p:cNvPicPr>
            <a:picLocks noChangeAspect="1"/>
          </p:cNvPicPr>
          <p:nvPr/>
        </p:nvPicPr>
        <p:blipFill>
          <a:blip r:embed="rId4" cstate="print"/>
          <a:stretch>
            <a:fillRect/>
          </a:stretch>
        </p:blipFill>
        <p:spPr>
          <a:xfrm>
            <a:off x="7812360" y="130487"/>
            <a:ext cx="1162440" cy="43836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8135" y="554336"/>
            <a:ext cx="640027" cy="201152"/>
          </a:xfrm>
          <a:prstGeom prst="rect">
            <a:avLst/>
          </a:prstGeom>
          <a:ln>
            <a:noFill/>
          </a:ln>
          <a:effectLst/>
        </p:spPr>
      </p:pic>
      <p:sp>
        <p:nvSpPr>
          <p:cNvPr id="12" name="Rectangle 1"/>
          <p:cNvSpPr>
            <a:spLocks noChangeArrowheads="1"/>
          </p:cNvSpPr>
          <p:nvPr/>
        </p:nvSpPr>
        <p:spPr bwMode="auto">
          <a:xfrm>
            <a:off x="138352" y="1700808"/>
            <a:ext cx="8867296" cy="3600986"/>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ru-RU" sz="4400" b="1" dirty="0">
                <a:cs typeface="Times New Roman" pitchFamily="18" charset="0"/>
              </a:rPr>
              <a:t>Бушерская АЭС</a:t>
            </a:r>
          </a:p>
          <a:p>
            <a:pPr algn="ctr" fontAlgn="auto">
              <a:spcBef>
                <a:spcPts val="0"/>
              </a:spcBef>
              <a:spcAft>
                <a:spcPts val="0"/>
              </a:spcAft>
              <a:defRPr/>
            </a:pPr>
            <a:r>
              <a:rPr lang="ru-RU" sz="2800" b="1" dirty="0">
                <a:cs typeface="Times New Roman" pitchFamily="18" charset="0"/>
              </a:rPr>
              <a:t>Аварийная Готовность и реагирование</a:t>
            </a:r>
            <a:endParaRPr lang="en-US" sz="2800" b="1" dirty="0">
              <a:cs typeface="Times New Roman" pitchFamily="18" charset="0"/>
            </a:endParaRPr>
          </a:p>
          <a:p>
            <a:pPr algn="ctr" fontAlgn="auto">
              <a:spcBef>
                <a:spcPts val="0"/>
              </a:spcBef>
              <a:spcAft>
                <a:spcPts val="0"/>
              </a:spcAft>
              <a:defRPr/>
            </a:pPr>
            <a:r>
              <a:rPr lang="ru-RU" sz="2800" b="1" dirty="0">
                <a:cs typeface="Times New Roman" pitchFamily="18" charset="0"/>
              </a:rPr>
              <a:t>Сентябрь 202</a:t>
            </a:r>
            <a:r>
              <a:rPr lang="en-US" sz="2800" b="1" dirty="0" smtClean="0">
                <a:cs typeface="Times New Roman" pitchFamily="18" charset="0"/>
              </a:rPr>
              <a:t>2</a:t>
            </a:r>
          </a:p>
          <a:p>
            <a:pPr algn="ctr" fontAlgn="auto">
              <a:spcBef>
                <a:spcPts val="0"/>
              </a:spcBef>
              <a:spcAft>
                <a:spcPts val="0"/>
              </a:spcAft>
              <a:defRPr/>
            </a:pPr>
            <a:endParaRPr lang="en-US" sz="2800" b="1" dirty="0">
              <a:cs typeface="Times New Roman" pitchFamily="18" charset="0"/>
            </a:endParaRPr>
          </a:p>
          <a:p>
            <a:pPr algn="ctr" fontAlgn="auto">
              <a:spcBef>
                <a:spcPts val="0"/>
              </a:spcBef>
              <a:spcAft>
                <a:spcPts val="0"/>
              </a:spcAft>
              <a:defRPr/>
            </a:pPr>
            <a:r>
              <a:rPr lang="en-US" sz="4400" b="1" dirty="0" smtClean="0">
                <a:cs typeface="Times New Roman" pitchFamily="18" charset="0"/>
              </a:rPr>
              <a:t>Bushehr </a:t>
            </a:r>
            <a:r>
              <a:rPr lang="en-US" sz="4400" b="1" dirty="0">
                <a:cs typeface="Times New Roman" pitchFamily="18" charset="0"/>
              </a:rPr>
              <a:t>Nuclear Power Plant</a:t>
            </a:r>
          </a:p>
          <a:p>
            <a:pPr algn="ctr" fontAlgn="auto">
              <a:spcBef>
                <a:spcPts val="0"/>
              </a:spcBef>
              <a:spcAft>
                <a:spcPts val="0"/>
              </a:spcAft>
              <a:defRPr/>
            </a:pPr>
            <a:r>
              <a:rPr lang="en-US" sz="2800" b="1" dirty="0">
                <a:cs typeface="Times New Roman" pitchFamily="18" charset="0"/>
              </a:rPr>
              <a:t>Emergency Preparedness and Response</a:t>
            </a:r>
            <a:endParaRPr lang="ru-RU" sz="2800" b="1" dirty="0">
              <a:cs typeface="Times New Roman" pitchFamily="18" charset="0"/>
            </a:endParaRPr>
          </a:p>
          <a:p>
            <a:pPr algn="ctr">
              <a:defRPr/>
            </a:pPr>
            <a:r>
              <a:rPr lang="en-US" sz="2800" b="1" dirty="0" smtClean="0">
                <a:cs typeface="Times New Roman" pitchFamily="18" charset="0"/>
              </a:rPr>
              <a:t>September</a:t>
            </a:r>
            <a:r>
              <a:rPr lang="ru-RU" sz="2800" b="1" dirty="0" smtClean="0">
                <a:cs typeface="Times New Roman" pitchFamily="18" charset="0"/>
              </a:rPr>
              <a:t> </a:t>
            </a:r>
            <a:r>
              <a:rPr lang="en-US" sz="2800" b="1" dirty="0" smtClean="0">
                <a:cs typeface="Times New Roman" pitchFamily="18" charset="0"/>
              </a:rPr>
              <a:t>2022</a:t>
            </a:r>
            <a:endParaRPr lang="en-US" sz="2800" b="1" dirty="0">
              <a:cs typeface="Times New Roman" pitchFamily="18" charset="0"/>
            </a:endParaRPr>
          </a:p>
        </p:txBody>
      </p:sp>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451" y="14518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567" y="1196752"/>
            <a:ext cx="8330881" cy="5663089"/>
          </a:xfrm>
          <a:prstGeom prst="rect">
            <a:avLst/>
          </a:prstGeom>
        </p:spPr>
        <p:txBody>
          <a:bodyPr wrap="square">
            <a:spAutoFit/>
          </a:bodyPr>
          <a:lstStyle/>
          <a:p>
            <a:pPr lvl="0" algn="just"/>
            <a:r>
              <a:rPr lang="ru-RU" b="1" dirty="0">
                <a:solidFill>
                  <a:srgbClr val="002060"/>
                </a:solidFill>
              </a:rPr>
              <a:t>Приобретенные позиции: </a:t>
            </a:r>
          </a:p>
          <a:p>
            <a:pPr marL="342900" lvl="0" indent="-342900" algn="just">
              <a:buFont typeface="Arial" pitchFamily="34" charset="0"/>
              <a:buChar char="•"/>
            </a:pPr>
            <a:r>
              <a:rPr lang="ru-RU" dirty="0">
                <a:solidFill>
                  <a:srgbClr val="002060"/>
                </a:solidFill>
              </a:rPr>
              <a:t>Дизель-генераторы и Дизельный насос на основании проекта, также на АЭС были проведены начальные этапы испытаний и входного контроля.</a:t>
            </a:r>
          </a:p>
          <a:p>
            <a:pPr marL="342900" lvl="0" indent="-342900" algn="just">
              <a:buFont typeface="Arial" pitchFamily="34" charset="0"/>
              <a:buChar char="•"/>
            </a:pPr>
            <a:r>
              <a:rPr lang="ru-RU" dirty="0">
                <a:solidFill>
                  <a:srgbClr val="002060"/>
                </a:solidFill>
              </a:rPr>
              <a:t>Техническое задание: Разработка базового и детального плана использования мобильных дизель-генераторов для ликвидации запроектных аварий на БАЭС-1.</a:t>
            </a:r>
          </a:p>
          <a:p>
            <a:pPr marL="342900" indent="-342900" algn="just">
              <a:buFont typeface="Arial" pitchFamily="34" charset="0"/>
              <a:buChar char="•"/>
            </a:pPr>
            <a:r>
              <a:rPr lang="ru-RU" dirty="0">
                <a:solidFill>
                  <a:srgbClr val="002060"/>
                </a:solidFill>
              </a:rPr>
              <a:t>Разработка детального плана систем, </a:t>
            </a:r>
            <a:r>
              <a:rPr lang="ru-RU" dirty="0" smtClean="0">
                <a:solidFill>
                  <a:srgbClr val="002060"/>
                </a:solidFill>
              </a:rPr>
              <a:t>анализ, </a:t>
            </a:r>
            <a:r>
              <a:rPr lang="ru-RU" dirty="0">
                <a:solidFill>
                  <a:srgbClr val="002060"/>
                </a:solidFill>
              </a:rPr>
              <a:t>разработка чертежей, паспорта, перечня стандартов и кодов</a:t>
            </a:r>
            <a:r>
              <a:rPr lang="fa-IR" dirty="0">
                <a:solidFill>
                  <a:srgbClr val="002060"/>
                </a:solidFill>
              </a:rPr>
              <a:t> </a:t>
            </a:r>
            <a:r>
              <a:rPr lang="ru-RU" dirty="0">
                <a:solidFill>
                  <a:srgbClr val="002060"/>
                </a:solidFill>
              </a:rPr>
              <a:t>и инструкций по разрушающему и неразрушающему тесты</a:t>
            </a:r>
            <a:r>
              <a:rPr lang="en-US" dirty="0" smtClean="0">
                <a:solidFill>
                  <a:srgbClr val="002060"/>
                </a:solidFill>
              </a:rPr>
              <a:t>.</a:t>
            </a:r>
          </a:p>
          <a:p>
            <a:pPr lvl="0" algn="just"/>
            <a:endParaRPr lang="en-US" dirty="0"/>
          </a:p>
          <a:p>
            <a:pPr lvl="0" algn="just"/>
            <a:r>
              <a:rPr lang="en-US" b="1" dirty="0" smtClean="0"/>
              <a:t>Purchased </a:t>
            </a:r>
            <a:r>
              <a:rPr lang="en-US" b="1" dirty="0"/>
              <a:t>items: </a:t>
            </a:r>
            <a:endParaRPr lang="ru-RU" b="1" dirty="0" smtClean="0"/>
          </a:p>
          <a:p>
            <a:pPr marL="342900" lvl="0" indent="-342900" algn="just">
              <a:buFont typeface="Arial" pitchFamily="34" charset="0"/>
              <a:buChar char="•"/>
            </a:pPr>
            <a:r>
              <a:rPr lang="en-US" dirty="0" smtClean="0"/>
              <a:t>Diesel Generators</a:t>
            </a:r>
            <a:r>
              <a:rPr lang="ru-RU" dirty="0" smtClean="0"/>
              <a:t>,</a:t>
            </a:r>
            <a:r>
              <a:rPr lang="en-US" dirty="0" smtClean="0"/>
              <a:t> </a:t>
            </a:r>
            <a:r>
              <a:rPr lang="en-US" dirty="0"/>
              <a:t>Diesel Pump </a:t>
            </a:r>
            <a:r>
              <a:rPr lang="en-US" dirty="0" smtClean="0"/>
              <a:t>based on design and </a:t>
            </a:r>
            <a:r>
              <a:rPr lang="en-US" dirty="0"/>
              <a:t>the initial stages of testing and incoming control have also been carried out at the plant. </a:t>
            </a:r>
            <a:endParaRPr lang="ru-RU" dirty="0" smtClean="0"/>
          </a:p>
          <a:p>
            <a:pPr marL="342900" lvl="0" indent="-342900" algn="just">
              <a:buFont typeface="Arial" pitchFamily="34" charset="0"/>
              <a:buChar char="•"/>
            </a:pPr>
            <a:r>
              <a:rPr lang="en-US" dirty="0" smtClean="0"/>
              <a:t>Technical </a:t>
            </a:r>
            <a:r>
              <a:rPr lang="en-US" dirty="0"/>
              <a:t>assignment: Developing the basic and detailed plan of using the mobile Diesel Generators for responding to Beyond-Design-Basis Accidents at the </a:t>
            </a:r>
            <a:r>
              <a:rPr lang="en-US" dirty="0" smtClean="0"/>
              <a:t>BNPP-1.</a:t>
            </a:r>
            <a:endParaRPr lang="ru-RU" dirty="0"/>
          </a:p>
          <a:p>
            <a:pPr marL="342900" lvl="0" indent="-342900" algn="just">
              <a:buFont typeface="Arial" pitchFamily="34" charset="0"/>
              <a:buChar char="•"/>
            </a:pPr>
            <a:r>
              <a:rPr lang="en-US" dirty="0" smtClean="0"/>
              <a:t>Developing </a:t>
            </a:r>
            <a:r>
              <a:rPr lang="en-US" dirty="0"/>
              <a:t>the detailed plan of system, analyzing, developing layout drawing, datasheet list of standards and </a:t>
            </a:r>
            <a:r>
              <a:rPr lang="en-US" dirty="0" smtClean="0"/>
              <a:t>codes</a:t>
            </a:r>
            <a:r>
              <a:rPr lang="ru-RU" dirty="0" smtClean="0"/>
              <a:t> </a:t>
            </a:r>
            <a:r>
              <a:rPr lang="en-US" dirty="0" smtClean="0"/>
              <a:t>and </a:t>
            </a:r>
            <a:r>
              <a:rPr lang="en-US" dirty="0"/>
              <a:t>instructions for destructive and non-destructive tests.</a:t>
            </a:r>
          </a:p>
          <a:p>
            <a:pPr lvl="0" algn="just"/>
            <a:endParaRPr lang="en-US" dirty="0"/>
          </a:p>
          <a:p>
            <a:pPr marL="342900" lvl="0" indent="-342900" algn="just">
              <a:buFont typeface="Arial" pitchFamily="34" charset="0"/>
              <a:buChar char="•"/>
            </a:pPr>
            <a:endParaRPr lang="en-US" sz="2000" dirty="0">
              <a:solidFill>
                <a:srgbClr val="0070C0"/>
              </a:solidFill>
            </a:endParaRPr>
          </a:p>
        </p:txBody>
      </p:sp>
      <p:sp>
        <p:nvSpPr>
          <p:cNvPr id="3" name="Rectangle 2"/>
          <p:cNvSpPr/>
          <p:nvPr/>
        </p:nvSpPr>
        <p:spPr>
          <a:xfrm>
            <a:off x="1475656" y="239034"/>
            <a:ext cx="6120680" cy="723275"/>
          </a:xfrm>
          <a:prstGeom prst="rect">
            <a:avLst/>
          </a:prstGeom>
        </p:spPr>
        <p:txBody>
          <a:bodyPr wrap="square">
            <a:spAutoFit/>
          </a:bodyPr>
          <a:lstStyle/>
          <a:p>
            <a:pPr algn="ctr" eaLnBrk="0" hangingPunct="0">
              <a:spcBef>
                <a:spcPts val="600"/>
              </a:spcBef>
              <a:buClr>
                <a:srgbClr val="0052BA"/>
              </a:buClr>
              <a:buSzPct val="75000"/>
              <a:defRPr/>
            </a:pPr>
            <a:r>
              <a:rPr lang="ru-RU" b="1" dirty="0">
                <a:solidFill>
                  <a:srgbClr val="002060"/>
                </a:solidFill>
                <a:cs typeface="B Mitra" pitchFamily="2" charset="-78"/>
              </a:rPr>
              <a:t>Корректирующие  мероприятия в зоне </a:t>
            </a:r>
            <a:r>
              <a:rPr lang="ru-RU" b="1" dirty="0" smtClean="0">
                <a:solidFill>
                  <a:srgbClr val="002060"/>
                </a:solidFill>
                <a:cs typeface="B Mitra" pitchFamily="2" charset="-78"/>
              </a:rPr>
              <a:t>УТА</a:t>
            </a:r>
          </a:p>
          <a:p>
            <a:pPr algn="ctr" eaLnBrk="0" hangingPunct="0">
              <a:spcBef>
                <a:spcPts val="600"/>
              </a:spcBef>
              <a:buClr>
                <a:srgbClr val="0052BA"/>
              </a:buClr>
              <a:buSzPct val="75000"/>
              <a:defRPr/>
            </a:pPr>
            <a:r>
              <a:rPr lang="ru-RU" b="1" dirty="0" smtClean="0">
                <a:solidFill>
                  <a:srgbClr val="002060"/>
                </a:solidFill>
                <a:cs typeface="B Mitra" pitchFamily="2" charset="-78"/>
              </a:rPr>
              <a:t> </a:t>
            </a:r>
            <a:r>
              <a:rPr lang="en-US" b="1" dirty="0" smtClean="0">
                <a:ea typeface="+mj-ea"/>
                <a:cs typeface="B Mitra" pitchFamily="2" charset="-78"/>
              </a:rPr>
              <a:t>Corrective </a:t>
            </a:r>
            <a:r>
              <a:rPr lang="en-US" b="1" dirty="0">
                <a:ea typeface="+mj-ea"/>
                <a:cs typeface="B Mitra" pitchFamily="2" charset="-78"/>
              </a:rPr>
              <a:t>Action in the </a:t>
            </a:r>
            <a:r>
              <a:rPr lang="en-US" b="1" dirty="0" smtClean="0">
                <a:ea typeface="+mj-ea"/>
                <a:cs typeface="B Mitra" pitchFamily="2" charset="-78"/>
              </a:rPr>
              <a:t>SAM Area</a:t>
            </a:r>
            <a:endParaRPr lang="en-US" b="1" dirty="0">
              <a:ea typeface="+mj-ea"/>
              <a:cs typeface="B Mitra"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2" y="356930"/>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3862977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5656" y="239034"/>
            <a:ext cx="6120680" cy="723275"/>
          </a:xfrm>
          <a:prstGeom prst="rect">
            <a:avLst/>
          </a:prstGeom>
        </p:spPr>
        <p:txBody>
          <a:bodyPr wrap="square">
            <a:spAutoFit/>
          </a:bodyPr>
          <a:lstStyle/>
          <a:p>
            <a:pPr algn="ctr" eaLnBrk="0" hangingPunct="0">
              <a:spcBef>
                <a:spcPts val="600"/>
              </a:spcBef>
              <a:buClr>
                <a:srgbClr val="0052BA"/>
              </a:buClr>
              <a:buSzPct val="75000"/>
              <a:defRPr/>
            </a:pPr>
            <a:r>
              <a:rPr lang="ru-RU" b="1" dirty="0">
                <a:solidFill>
                  <a:srgbClr val="002060"/>
                </a:solidFill>
                <a:cs typeface="B Mitra" pitchFamily="2" charset="-78"/>
              </a:rPr>
              <a:t>Корректирующие  мероприятия в зоне </a:t>
            </a:r>
            <a:r>
              <a:rPr lang="ru-RU" b="1" dirty="0" smtClean="0">
                <a:solidFill>
                  <a:srgbClr val="002060"/>
                </a:solidFill>
                <a:cs typeface="B Mitra" pitchFamily="2" charset="-78"/>
              </a:rPr>
              <a:t>УТА</a:t>
            </a:r>
          </a:p>
          <a:p>
            <a:pPr algn="ctr" eaLnBrk="0" hangingPunct="0">
              <a:spcBef>
                <a:spcPts val="600"/>
              </a:spcBef>
              <a:buClr>
                <a:srgbClr val="0052BA"/>
              </a:buClr>
              <a:buSzPct val="75000"/>
              <a:defRPr/>
            </a:pPr>
            <a:r>
              <a:rPr lang="ru-RU" b="1" dirty="0" smtClean="0">
                <a:solidFill>
                  <a:srgbClr val="002060"/>
                </a:solidFill>
                <a:cs typeface="B Mitra" pitchFamily="2" charset="-78"/>
              </a:rPr>
              <a:t> </a:t>
            </a:r>
            <a:r>
              <a:rPr lang="en-US" b="1" dirty="0" smtClean="0">
                <a:ea typeface="+mj-ea"/>
                <a:cs typeface="B Mitra" pitchFamily="2" charset="-78"/>
              </a:rPr>
              <a:t>Corrective </a:t>
            </a:r>
            <a:r>
              <a:rPr lang="en-US" b="1" dirty="0">
                <a:ea typeface="+mj-ea"/>
                <a:cs typeface="B Mitra" pitchFamily="2" charset="-78"/>
              </a:rPr>
              <a:t>Action in the </a:t>
            </a:r>
            <a:r>
              <a:rPr lang="en-US" b="1" dirty="0" smtClean="0">
                <a:ea typeface="+mj-ea"/>
                <a:cs typeface="B Mitra" pitchFamily="2" charset="-78"/>
              </a:rPr>
              <a:t>SAM Area</a:t>
            </a:r>
            <a:endParaRPr lang="en-US" b="1" dirty="0">
              <a:ea typeface="+mj-ea"/>
              <a:cs typeface="B Mitra"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2" y="356930"/>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10144" y="1268760"/>
            <a:ext cx="7560840" cy="4770537"/>
          </a:xfrm>
          <a:prstGeom prst="rect">
            <a:avLst/>
          </a:prstGeom>
        </p:spPr>
        <p:txBody>
          <a:bodyPr wrap="square">
            <a:spAutoFit/>
          </a:bodyPr>
          <a:lstStyle/>
          <a:p>
            <a:pPr algn="just"/>
            <a:r>
              <a:rPr lang="ru-RU" sz="1600" dirty="0">
                <a:solidFill>
                  <a:srgbClr val="002060"/>
                </a:solidFill>
              </a:rPr>
              <a:t>1- Подготовка </a:t>
            </a:r>
            <a:r>
              <a:rPr lang="ru-RU" sz="1600" dirty="0" smtClean="0">
                <a:solidFill>
                  <a:srgbClr val="002060"/>
                </a:solidFill>
              </a:rPr>
              <a:t>симптомно-ориентированных </a:t>
            </a:r>
            <a:r>
              <a:rPr lang="ru-RU" sz="1600" dirty="0">
                <a:solidFill>
                  <a:srgbClr val="002060"/>
                </a:solidFill>
              </a:rPr>
              <a:t>документов </a:t>
            </a:r>
            <a:r>
              <a:rPr lang="ru-RU" sz="1600" dirty="0" smtClean="0">
                <a:solidFill>
                  <a:srgbClr val="002060"/>
                </a:solidFill>
              </a:rPr>
              <a:t>к </a:t>
            </a:r>
            <a:r>
              <a:rPr lang="ru-RU" sz="1600" dirty="0">
                <a:solidFill>
                  <a:srgbClr val="002060"/>
                </a:solidFill>
              </a:rPr>
              <a:t>различным типам несчастных случаев, включая следующие три раздела: </a:t>
            </a:r>
            <a:endParaRPr lang="ru-RU" sz="1600" dirty="0" smtClean="0">
              <a:solidFill>
                <a:srgbClr val="002060"/>
              </a:solidFill>
            </a:endParaRPr>
          </a:p>
          <a:p>
            <a:pPr marL="285750" indent="-285750" algn="just">
              <a:buFontTx/>
              <a:buChar char="-"/>
            </a:pPr>
            <a:r>
              <a:rPr lang="ru-RU" sz="1600" dirty="0" smtClean="0">
                <a:solidFill>
                  <a:srgbClr val="002060"/>
                </a:solidFill>
              </a:rPr>
              <a:t>Инструкции </a:t>
            </a:r>
            <a:r>
              <a:rPr lang="ru-RU" sz="1600" dirty="0">
                <a:solidFill>
                  <a:srgbClr val="002060"/>
                </a:solidFill>
              </a:rPr>
              <a:t>по </a:t>
            </a:r>
            <a:r>
              <a:rPr lang="ru-RU" sz="1600" dirty="0" smtClean="0">
                <a:solidFill>
                  <a:srgbClr val="002060"/>
                </a:solidFill>
              </a:rPr>
              <a:t>ликвидации </a:t>
            </a:r>
            <a:r>
              <a:rPr lang="ru-RU" sz="1600" dirty="0">
                <a:solidFill>
                  <a:srgbClr val="002060"/>
                </a:solidFill>
              </a:rPr>
              <a:t>аварией реакторного отделения </a:t>
            </a:r>
            <a:r>
              <a:rPr lang="en-US" sz="1600" dirty="0" smtClean="0">
                <a:solidFill>
                  <a:srgbClr val="002060"/>
                </a:solidFill>
              </a:rPr>
              <a:t>(</a:t>
            </a:r>
            <a:r>
              <a:rPr lang="ru-RU" sz="1600" dirty="0" smtClean="0">
                <a:solidFill>
                  <a:srgbClr val="002060"/>
                </a:solidFill>
              </a:rPr>
              <a:t>ИЛА</a:t>
            </a:r>
            <a:r>
              <a:rPr lang="en-US" sz="1600" dirty="0" smtClean="0">
                <a:solidFill>
                  <a:srgbClr val="002060"/>
                </a:solidFill>
              </a:rPr>
              <a:t>)</a:t>
            </a:r>
            <a:r>
              <a:rPr lang="ru-RU" sz="1600" dirty="0" smtClean="0">
                <a:solidFill>
                  <a:srgbClr val="002060"/>
                </a:solidFill>
              </a:rPr>
              <a:t> </a:t>
            </a:r>
            <a:r>
              <a:rPr lang="ru-RU" sz="1600" dirty="0">
                <a:solidFill>
                  <a:srgbClr val="002060"/>
                </a:solidFill>
              </a:rPr>
              <a:t>(проектные инструкции по управлению авариями); </a:t>
            </a:r>
          </a:p>
          <a:p>
            <a:pPr marL="285750" indent="-285750" algn="just">
              <a:buFontTx/>
              <a:buChar char="-"/>
            </a:pPr>
            <a:r>
              <a:rPr lang="ru-RU" sz="1600" dirty="0" smtClean="0">
                <a:solidFill>
                  <a:srgbClr val="002060"/>
                </a:solidFill>
              </a:rPr>
              <a:t>Руководство </a:t>
            </a:r>
            <a:r>
              <a:rPr lang="ru-RU" sz="1600" dirty="0">
                <a:solidFill>
                  <a:srgbClr val="002060"/>
                </a:solidFill>
              </a:rPr>
              <a:t>по управлению </a:t>
            </a:r>
            <a:r>
              <a:rPr lang="ru-RU" sz="1600" dirty="0" smtClean="0">
                <a:solidFill>
                  <a:srgbClr val="002060"/>
                </a:solidFill>
              </a:rPr>
              <a:t>запроектными </a:t>
            </a:r>
            <a:r>
              <a:rPr lang="ru-RU" sz="1600" dirty="0">
                <a:solidFill>
                  <a:srgbClr val="002060"/>
                </a:solidFill>
              </a:rPr>
              <a:t>авариями </a:t>
            </a:r>
            <a:r>
              <a:rPr lang="en-US" sz="1600" dirty="0" smtClean="0">
                <a:solidFill>
                  <a:srgbClr val="002060"/>
                </a:solidFill>
              </a:rPr>
              <a:t>(</a:t>
            </a:r>
            <a:r>
              <a:rPr lang="ru-RU" sz="1600" dirty="0" smtClean="0">
                <a:solidFill>
                  <a:srgbClr val="002060"/>
                </a:solidFill>
              </a:rPr>
              <a:t>РУЗА</a:t>
            </a:r>
            <a:r>
              <a:rPr lang="en-US" sz="1600" dirty="0" smtClean="0">
                <a:solidFill>
                  <a:srgbClr val="002060"/>
                </a:solidFill>
              </a:rPr>
              <a:t>)</a:t>
            </a:r>
            <a:r>
              <a:rPr lang="ru-RU" sz="1600" dirty="0" smtClean="0">
                <a:solidFill>
                  <a:srgbClr val="002060"/>
                </a:solidFill>
              </a:rPr>
              <a:t>;</a:t>
            </a:r>
            <a:endParaRPr lang="en-US" sz="1600" dirty="0" smtClean="0">
              <a:solidFill>
                <a:srgbClr val="002060"/>
              </a:solidFill>
            </a:endParaRPr>
          </a:p>
          <a:p>
            <a:pPr marL="285750" indent="-285750" algn="just">
              <a:buFontTx/>
              <a:buChar char="-"/>
            </a:pPr>
            <a:r>
              <a:rPr lang="ru-RU" sz="1600" dirty="0" smtClean="0">
                <a:solidFill>
                  <a:srgbClr val="002060"/>
                </a:solidFill>
              </a:rPr>
              <a:t>Руководство </a:t>
            </a:r>
            <a:r>
              <a:rPr lang="ru-RU" sz="1600" dirty="0">
                <a:solidFill>
                  <a:srgbClr val="002060"/>
                </a:solidFill>
              </a:rPr>
              <a:t>по </a:t>
            </a:r>
            <a:r>
              <a:rPr lang="ru-RU" sz="1600" dirty="0" smtClean="0">
                <a:solidFill>
                  <a:srgbClr val="002060"/>
                </a:solidFill>
              </a:rPr>
              <a:t>управлению тяжелыми </a:t>
            </a:r>
            <a:r>
              <a:rPr lang="ru-RU" sz="1600" dirty="0">
                <a:solidFill>
                  <a:srgbClr val="002060"/>
                </a:solidFill>
              </a:rPr>
              <a:t>авариями </a:t>
            </a:r>
            <a:r>
              <a:rPr lang="en-US" sz="1600" dirty="0" smtClean="0">
                <a:solidFill>
                  <a:srgbClr val="002060"/>
                </a:solidFill>
              </a:rPr>
              <a:t>(</a:t>
            </a:r>
            <a:r>
              <a:rPr lang="ru-RU" sz="1600" dirty="0" smtClean="0">
                <a:solidFill>
                  <a:srgbClr val="002060"/>
                </a:solidFill>
              </a:rPr>
              <a:t>РУТА</a:t>
            </a:r>
            <a:r>
              <a:rPr lang="en-US" sz="1600" dirty="0" smtClean="0">
                <a:solidFill>
                  <a:srgbClr val="002060"/>
                </a:solidFill>
              </a:rPr>
              <a:t>)</a:t>
            </a:r>
            <a:r>
              <a:rPr lang="ru-RU" sz="1600" dirty="0" smtClean="0">
                <a:solidFill>
                  <a:srgbClr val="002060"/>
                </a:solidFill>
              </a:rPr>
              <a:t>.</a:t>
            </a:r>
          </a:p>
          <a:p>
            <a:pPr algn="just"/>
            <a:endParaRPr lang="ru-RU" sz="1600" dirty="0" smtClean="0">
              <a:solidFill>
                <a:srgbClr val="002060"/>
              </a:solidFill>
            </a:endParaRPr>
          </a:p>
          <a:p>
            <a:pPr algn="just"/>
            <a:r>
              <a:rPr lang="ru-RU" sz="1600" dirty="0" smtClean="0">
                <a:solidFill>
                  <a:srgbClr val="002060"/>
                </a:solidFill>
              </a:rPr>
              <a:t>2-</a:t>
            </a:r>
            <a:r>
              <a:rPr lang="en-US" sz="1600" dirty="0" smtClean="0">
                <a:solidFill>
                  <a:srgbClr val="002060"/>
                </a:solidFill>
              </a:rPr>
              <a:t> </a:t>
            </a:r>
            <a:r>
              <a:rPr lang="ru-RU" sz="1600" dirty="0" smtClean="0">
                <a:solidFill>
                  <a:srgbClr val="002060"/>
                </a:solidFill>
              </a:rPr>
              <a:t>Обучение </a:t>
            </a:r>
            <a:r>
              <a:rPr lang="ru-RU" sz="1600" dirty="0">
                <a:solidFill>
                  <a:srgbClr val="002060"/>
                </a:solidFill>
              </a:rPr>
              <a:t>персонала </a:t>
            </a:r>
            <a:r>
              <a:rPr lang="ru-RU" sz="1600" dirty="0" smtClean="0">
                <a:solidFill>
                  <a:srgbClr val="002060"/>
                </a:solidFill>
              </a:rPr>
              <a:t>БПУ </a:t>
            </a:r>
            <a:r>
              <a:rPr lang="ru-RU" sz="1600" dirty="0">
                <a:solidFill>
                  <a:srgbClr val="002060"/>
                </a:solidFill>
              </a:rPr>
              <a:t>и связанного с ними персонала осуществляется в процессе проверки и </a:t>
            </a:r>
            <a:r>
              <a:rPr lang="ru-RU" sz="1600" dirty="0" smtClean="0">
                <a:solidFill>
                  <a:srgbClr val="002060"/>
                </a:solidFill>
              </a:rPr>
              <a:t>аттестация документов </a:t>
            </a:r>
            <a:r>
              <a:rPr lang="ru-RU" sz="1600" dirty="0">
                <a:solidFill>
                  <a:srgbClr val="002060"/>
                </a:solidFill>
              </a:rPr>
              <a:t>после окончательного утверждения документов. </a:t>
            </a:r>
            <a:endParaRPr lang="ru-RU" sz="1600" dirty="0" smtClean="0">
              <a:solidFill>
                <a:srgbClr val="002060"/>
              </a:solidFill>
            </a:endParaRPr>
          </a:p>
          <a:p>
            <a:pPr algn="just"/>
            <a:r>
              <a:rPr lang="ru-RU" sz="1600" dirty="0" smtClean="0">
                <a:solidFill>
                  <a:srgbClr val="002060"/>
                </a:solidFill>
              </a:rPr>
              <a:t> </a:t>
            </a:r>
          </a:p>
          <a:p>
            <a:pPr algn="just"/>
            <a:r>
              <a:rPr lang="en-US" sz="1600" dirty="0"/>
              <a:t>1- Preparation of </a:t>
            </a:r>
            <a:r>
              <a:rPr lang="en-US" sz="1600" dirty="0" smtClean="0"/>
              <a:t>symptom-based </a:t>
            </a:r>
            <a:r>
              <a:rPr lang="en-US" sz="1600" dirty="0"/>
              <a:t>documents for various types of accidents, including the following three sections: </a:t>
            </a:r>
            <a:endParaRPr lang="ru-RU" sz="1600" dirty="0" smtClean="0"/>
          </a:p>
          <a:p>
            <a:pPr marL="285750" indent="-285750" algn="just">
              <a:buFontTx/>
              <a:buChar char="-"/>
            </a:pPr>
            <a:r>
              <a:rPr lang="en-US" sz="1600" dirty="0" smtClean="0"/>
              <a:t>Instructions </a:t>
            </a:r>
            <a:r>
              <a:rPr lang="en-US" sz="1600" dirty="0"/>
              <a:t>for accident elimination of </a:t>
            </a:r>
            <a:r>
              <a:rPr lang="en-US" sz="1600" dirty="0" smtClean="0"/>
              <a:t>the reactor </a:t>
            </a:r>
            <a:r>
              <a:rPr lang="en-US" sz="1600" dirty="0"/>
              <a:t>department (design instructions for accident management); </a:t>
            </a:r>
            <a:endParaRPr lang="ru-RU" sz="1600" dirty="0" smtClean="0"/>
          </a:p>
          <a:p>
            <a:pPr marL="285750" indent="-285750" algn="just">
              <a:buFontTx/>
              <a:buChar char="-"/>
            </a:pPr>
            <a:r>
              <a:rPr lang="en-US" sz="1600" dirty="0" smtClean="0"/>
              <a:t>Beyond </a:t>
            </a:r>
            <a:r>
              <a:rPr lang="en-US" sz="1600" dirty="0"/>
              <a:t>design basis accident management </a:t>
            </a:r>
            <a:r>
              <a:rPr lang="en-US" sz="1600" dirty="0" smtClean="0"/>
              <a:t>guidelines; </a:t>
            </a:r>
            <a:endParaRPr lang="ru-RU" sz="1600" dirty="0" smtClean="0"/>
          </a:p>
          <a:p>
            <a:pPr marL="285750" indent="-285750" algn="just">
              <a:buFontTx/>
              <a:buChar char="-"/>
            </a:pPr>
            <a:r>
              <a:rPr lang="en-US" sz="1600" dirty="0" smtClean="0"/>
              <a:t>Severe </a:t>
            </a:r>
            <a:r>
              <a:rPr lang="en-US" sz="1600" dirty="0"/>
              <a:t>Accident Management </a:t>
            </a:r>
            <a:r>
              <a:rPr lang="en-US" sz="1600" dirty="0" smtClean="0"/>
              <a:t>Guidelines. </a:t>
            </a:r>
            <a:endParaRPr lang="ru-RU" sz="1600" dirty="0"/>
          </a:p>
          <a:p>
            <a:pPr algn="just"/>
            <a:r>
              <a:rPr lang="ru-RU" sz="1600" dirty="0" smtClean="0"/>
              <a:t>2- </a:t>
            </a:r>
            <a:r>
              <a:rPr lang="en-US" sz="1600" dirty="0" smtClean="0"/>
              <a:t>Training </a:t>
            </a:r>
            <a:r>
              <a:rPr lang="en-US" sz="1600" dirty="0"/>
              <a:t>of the </a:t>
            </a:r>
            <a:r>
              <a:rPr lang="en-US" sz="1600" dirty="0" smtClean="0"/>
              <a:t>MCR personnel </a:t>
            </a:r>
            <a:r>
              <a:rPr lang="en-US" sz="1600" dirty="0"/>
              <a:t>and associated personnel is carried out in the process of verification and </a:t>
            </a:r>
            <a:r>
              <a:rPr lang="en-US" sz="1600" dirty="0" smtClean="0"/>
              <a:t>validation of </a:t>
            </a:r>
            <a:r>
              <a:rPr lang="en-US" sz="1600" dirty="0"/>
              <a:t>documents after the final approval of the documents. </a:t>
            </a:r>
            <a:endParaRPr lang="ru-RU" sz="1600" dirty="0" smtClean="0"/>
          </a:p>
        </p:txBody>
      </p:sp>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1019981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5656" y="239034"/>
            <a:ext cx="6120680" cy="723275"/>
          </a:xfrm>
          <a:prstGeom prst="rect">
            <a:avLst/>
          </a:prstGeom>
        </p:spPr>
        <p:txBody>
          <a:bodyPr wrap="square">
            <a:spAutoFit/>
          </a:bodyPr>
          <a:lstStyle/>
          <a:p>
            <a:pPr algn="ctr" eaLnBrk="0" hangingPunct="0">
              <a:spcBef>
                <a:spcPts val="600"/>
              </a:spcBef>
              <a:buClr>
                <a:srgbClr val="0052BA"/>
              </a:buClr>
              <a:buSzPct val="75000"/>
              <a:defRPr/>
            </a:pPr>
            <a:r>
              <a:rPr lang="ru-RU" b="1" dirty="0">
                <a:solidFill>
                  <a:srgbClr val="002060"/>
                </a:solidFill>
                <a:cs typeface="B Mitra" pitchFamily="2" charset="-78"/>
              </a:rPr>
              <a:t>Корректирующие  мероприятия в зоне </a:t>
            </a:r>
            <a:r>
              <a:rPr lang="ru-RU" b="1" dirty="0" smtClean="0">
                <a:solidFill>
                  <a:srgbClr val="002060"/>
                </a:solidFill>
                <a:cs typeface="B Mitra" pitchFamily="2" charset="-78"/>
              </a:rPr>
              <a:t>УТА</a:t>
            </a:r>
          </a:p>
          <a:p>
            <a:pPr algn="ctr" eaLnBrk="0" hangingPunct="0">
              <a:spcBef>
                <a:spcPts val="600"/>
              </a:spcBef>
              <a:buClr>
                <a:srgbClr val="0052BA"/>
              </a:buClr>
              <a:buSzPct val="75000"/>
              <a:defRPr/>
            </a:pPr>
            <a:r>
              <a:rPr lang="ru-RU" b="1" dirty="0" smtClean="0">
                <a:solidFill>
                  <a:srgbClr val="002060"/>
                </a:solidFill>
                <a:cs typeface="B Mitra" pitchFamily="2" charset="-78"/>
              </a:rPr>
              <a:t> </a:t>
            </a:r>
            <a:r>
              <a:rPr lang="en-US" b="1" dirty="0" smtClean="0">
                <a:ea typeface="+mj-ea"/>
                <a:cs typeface="B Mitra" pitchFamily="2" charset="-78"/>
              </a:rPr>
              <a:t>Corrective </a:t>
            </a:r>
            <a:r>
              <a:rPr lang="en-US" b="1" dirty="0">
                <a:ea typeface="+mj-ea"/>
                <a:cs typeface="B Mitra" pitchFamily="2" charset="-78"/>
              </a:rPr>
              <a:t>Action in the </a:t>
            </a:r>
            <a:r>
              <a:rPr lang="en-US" b="1" dirty="0" smtClean="0">
                <a:ea typeface="+mj-ea"/>
                <a:cs typeface="B Mitra" pitchFamily="2" charset="-78"/>
              </a:rPr>
              <a:t>SAM Area</a:t>
            </a:r>
            <a:endParaRPr lang="en-US" b="1" dirty="0">
              <a:ea typeface="+mj-ea"/>
              <a:cs typeface="B Mitra"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2" y="356930"/>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40176" y="1268760"/>
            <a:ext cx="7920880" cy="4431983"/>
          </a:xfrm>
          <a:prstGeom prst="rect">
            <a:avLst/>
          </a:prstGeom>
        </p:spPr>
        <p:txBody>
          <a:bodyPr wrap="square">
            <a:spAutoFit/>
          </a:bodyPr>
          <a:lstStyle/>
          <a:p>
            <a:pPr algn="just"/>
            <a:r>
              <a:rPr lang="en-US" sz="2400" dirty="0">
                <a:solidFill>
                  <a:srgbClr val="002060"/>
                </a:solidFill>
              </a:rPr>
              <a:t>3-</a:t>
            </a:r>
            <a:r>
              <a:rPr lang="ru-RU" sz="2400" dirty="0">
                <a:solidFill>
                  <a:srgbClr val="002060"/>
                </a:solidFill>
              </a:rPr>
              <a:t> Подготовка Технического задания в том числе: </a:t>
            </a:r>
          </a:p>
          <a:p>
            <a:pPr marL="285750" indent="-285750" algn="just">
              <a:buFontTx/>
              <a:buChar char="-"/>
            </a:pPr>
            <a:r>
              <a:rPr lang="ru-RU" sz="2400" dirty="0">
                <a:solidFill>
                  <a:srgbClr val="002060"/>
                </a:solidFill>
              </a:rPr>
              <a:t>Базовый проект дизель-генераторо;</a:t>
            </a:r>
          </a:p>
          <a:p>
            <a:pPr marL="285750" indent="-285750" algn="just">
              <a:buFontTx/>
              <a:buChar char="-"/>
            </a:pPr>
            <a:r>
              <a:rPr lang="ru-RU" sz="2400" dirty="0">
                <a:solidFill>
                  <a:srgbClr val="002060"/>
                </a:solidFill>
              </a:rPr>
              <a:t>Рабочий проект дизель-генераторов. </a:t>
            </a:r>
          </a:p>
          <a:p>
            <a:pPr algn="just"/>
            <a:r>
              <a:rPr lang="en-US" sz="2400" dirty="0">
                <a:solidFill>
                  <a:srgbClr val="002060"/>
                </a:solidFill>
              </a:rPr>
              <a:t>4</a:t>
            </a:r>
            <a:r>
              <a:rPr lang="ru-RU" sz="2400" dirty="0">
                <a:solidFill>
                  <a:srgbClr val="002060"/>
                </a:solidFill>
              </a:rPr>
              <a:t>- Готовится план подключения дизель-генераторов к шине канала</a:t>
            </a:r>
            <a:r>
              <a:rPr lang="en-US" sz="2400" dirty="0">
                <a:solidFill>
                  <a:srgbClr val="002060"/>
                </a:solidFill>
              </a:rPr>
              <a:t> </a:t>
            </a:r>
            <a:r>
              <a:rPr lang="ru-RU" sz="2400" dirty="0">
                <a:solidFill>
                  <a:srgbClr val="002060"/>
                </a:solidFill>
              </a:rPr>
              <a:t>безопасности.</a:t>
            </a:r>
          </a:p>
          <a:p>
            <a:pPr algn="just"/>
            <a:endParaRPr lang="ru-RU" sz="2400" dirty="0" smtClean="0"/>
          </a:p>
          <a:p>
            <a:pPr algn="just"/>
            <a:r>
              <a:rPr lang="en-US" sz="2400" dirty="0"/>
              <a:t>3</a:t>
            </a:r>
            <a:r>
              <a:rPr lang="ru-RU" sz="2400" dirty="0" smtClean="0"/>
              <a:t>-</a:t>
            </a:r>
            <a:r>
              <a:rPr lang="en-US" sz="2400" dirty="0" smtClean="0"/>
              <a:t>Preparation of</a:t>
            </a:r>
            <a:r>
              <a:rPr lang="ru-RU" sz="2400" dirty="0" smtClean="0"/>
              <a:t> </a:t>
            </a:r>
            <a:r>
              <a:rPr lang="en-US" sz="2400" dirty="0" smtClean="0"/>
              <a:t> </a:t>
            </a:r>
            <a:r>
              <a:rPr lang="en-US" sz="2400" dirty="0"/>
              <a:t>the </a:t>
            </a:r>
            <a:r>
              <a:rPr lang="en-US" sz="2400" dirty="0" smtClean="0"/>
              <a:t>technical task, </a:t>
            </a:r>
            <a:r>
              <a:rPr lang="en-US" sz="2400" dirty="0"/>
              <a:t>including</a:t>
            </a:r>
            <a:r>
              <a:rPr lang="en-US" sz="2400" dirty="0" smtClean="0"/>
              <a:t>:</a:t>
            </a:r>
          </a:p>
          <a:p>
            <a:pPr marL="285750" indent="-285750" algn="just">
              <a:buFontTx/>
              <a:buChar char="-"/>
            </a:pPr>
            <a:r>
              <a:rPr lang="en-US" sz="2400" dirty="0" smtClean="0"/>
              <a:t>Basic </a:t>
            </a:r>
            <a:r>
              <a:rPr lang="en-US" sz="2400" dirty="0"/>
              <a:t>design of a diesel generator; </a:t>
            </a:r>
            <a:endParaRPr lang="en-US" sz="2400" dirty="0" smtClean="0"/>
          </a:p>
          <a:p>
            <a:pPr marL="285750" indent="-285750" algn="just">
              <a:buFontTx/>
              <a:buChar char="-"/>
            </a:pPr>
            <a:r>
              <a:rPr lang="en-US" sz="2400" dirty="0" smtClean="0"/>
              <a:t>Working </a:t>
            </a:r>
            <a:r>
              <a:rPr lang="en-US" sz="2400" dirty="0"/>
              <a:t>draft of diesel generators. </a:t>
            </a:r>
            <a:endParaRPr lang="ru-RU" sz="2400" dirty="0" smtClean="0"/>
          </a:p>
          <a:p>
            <a:pPr algn="just"/>
            <a:r>
              <a:rPr lang="en-US" sz="2400" dirty="0"/>
              <a:t>4</a:t>
            </a:r>
            <a:r>
              <a:rPr lang="en-US" sz="2400" dirty="0" smtClean="0"/>
              <a:t>- The </a:t>
            </a:r>
            <a:r>
              <a:rPr lang="en-US" sz="2400" dirty="0"/>
              <a:t>plan of connecting diesel generators to safety </a:t>
            </a:r>
            <a:r>
              <a:rPr lang="en-US" sz="2400" dirty="0" smtClean="0"/>
              <a:t>channel bus bar is </a:t>
            </a:r>
            <a:r>
              <a:rPr lang="en-US" sz="2400" dirty="0"/>
              <a:t>being prepared</a:t>
            </a:r>
            <a:r>
              <a:rPr lang="en-US" sz="2400" dirty="0" smtClean="0"/>
              <a:t>.</a:t>
            </a:r>
            <a:endParaRPr lang="en-US" sz="2400" dirty="0"/>
          </a:p>
          <a:p>
            <a:r>
              <a:rPr lang="ru-RU" dirty="0" smtClean="0"/>
              <a:t> </a:t>
            </a:r>
            <a:endParaRPr lang="en-US" dirty="0"/>
          </a:p>
        </p:txBody>
      </p:sp>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2259092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12812" y="1112550"/>
            <a:ext cx="8534400" cy="4980746"/>
          </a:xfrm>
        </p:spPr>
        <p:txBody>
          <a:bodyPr>
            <a:normAutofit fontScale="92500"/>
          </a:bodyPr>
          <a:lstStyle/>
          <a:p>
            <a:pPr marL="36576" indent="0" algn="just">
              <a:buNone/>
            </a:pPr>
            <a:endParaRPr lang="en-US" sz="1800" b="1" dirty="0" smtClean="0">
              <a:solidFill>
                <a:srgbClr val="0070C0"/>
              </a:solidFill>
            </a:endParaRPr>
          </a:p>
          <a:p>
            <a:pPr marL="36576" indent="0" algn="just">
              <a:buNone/>
            </a:pPr>
            <a:r>
              <a:rPr lang="ru-RU" sz="2400" b="1" dirty="0" smtClean="0">
                <a:solidFill>
                  <a:srgbClr val="002060"/>
                </a:solidFill>
              </a:rPr>
              <a:t>Определение </a:t>
            </a:r>
            <a:r>
              <a:rPr lang="ru-RU" sz="2400" b="1" dirty="0">
                <a:solidFill>
                  <a:srgbClr val="002060"/>
                </a:solidFill>
              </a:rPr>
              <a:t>даты проведения коммуникативной </a:t>
            </a:r>
            <a:r>
              <a:rPr lang="ru-RU" sz="2400" b="1" dirty="0" smtClean="0">
                <a:solidFill>
                  <a:srgbClr val="002060"/>
                </a:solidFill>
              </a:rPr>
              <a:t>тренировки </a:t>
            </a:r>
            <a:endParaRPr lang="en-US" sz="2400" b="1" dirty="0">
              <a:solidFill>
                <a:srgbClr val="002060"/>
              </a:solidFill>
            </a:endParaRPr>
          </a:p>
          <a:p>
            <a:pPr marL="36576" indent="0" algn="just">
              <a:buNone/>
            </a:pPr>
            <a:r>
              <a:rPr lang="ru-RU" sz="2400" dirty="0" smtClean="0">
                <a:solidFill>
                  <a:srgbClr val="002060"/>
                </a:solidFill>
              </a:rPr>
              <a:t>Эта </a:t>
            </a:r>
            <a:r>
              <a:rPr lang="ru-RU" sz="2400" dirty="0">
                <a:solidFill>
                  <a:srgbClr val="002060"/>
                </a:solidFill>
              </a:rPr>
              <a:t>коммуникационная тренировка </a:t>
            </a:r>
            <a:r>
              <a:rPr lang="ru-RU" sz="2400" dirty="0" smtClean="0">
                <a:solidFill>
                  <a:srgbClr val="002060"/>
                </a:solidFill>
              </a:rPr>
              <a:t>проведена  </a:t>
            </a:r>
            <a:r>
              <a:rPr lang="ru-RU" sz="2400" dirty="0" smtClean="0">
                <a:solidFill>
                  <a:srgbClr val="FF0000"/>
                </a:solidFill>
              </a:rPr>
              <a:t>19.10.2021 </a:t>
            </a:r>
            <a:r>
              <a:rPr lang="ru-RU" sz="2400" dirty="0">
                <a:solidFill>
                  <a:srgbClr val="FF0000"/>
                </a:solidFill>
              </a:rPr>
              <a:t>(</a:t>
            </a:r>
            <a:r>
              <a:rPr lang="ru-RU" sz="2400" dirty="0" smtClean="0">
                <a:solidFill>
                  <a:srgbClr val="FF0000"/>
                </a:solidFill>
              </a:rPr>
              <a:t>27.07.1400). </a:t>
            </a:r>
            <a:r>
              <a:rPr lang="ru-RU" sz="2400" dirty="0" smtClean="0">
                <a:solidFill>
                  <a:srgbClr val="002060"/>
                </a:solidFill>
              </a:rPr>
              <a:t>Сценарий тренировки </a:t>
            </a:r>
            <a:r>
              <a:rPr lang="ru-RU" sz="2400" dirty="0">
                <a:solidFill>
                  <a:srgbClr val="002060"/>
                </a:solidFill>
              </a:rPr>
              <a:t>и информация об ответственных лицах, а также характеристики каналов связи (телефон, факс, электронная почта и видеоконференция</a:t>
            </a:r>
            <a:r>
              <a:rPr lang="ru-RU" sz="2400" dirty="0" smtClean="0">
                <a:solidFill>
                  <a:srgbClr val="002060"/>
                </a:solidFill>
              </a:rPr>
              <a:t>) </a:t>
            </a:r>
            <a:r>
              <a:rPr lang="ru-RU" sz="2400" dirty="0">
                <a:solidFill>
                  <a:srgbClr val="002060"/>
                </a:solidFill>
              </a:rPr>
              <a:t>были представлены в РКЦ.</a:t>
            </a:r>
            <a:endParaRPr lang="en-US" sz="2400" dirty="0">
              <a:solidFill>
                <a:srgbClr val="002060"/>
              </a:solidFill>
            </a:endParaRPr>
          </a:p>
          <a:p>
            <a:pPr marL="0" indent="0" algn="just">
              <a:buClr>
                <a:schemeClr val="accent2">
                  <a:lumMod val="75000"/>
                </a:schemeClr>
              </a:buClr>
              <a:buNone/>
            </a:pPr>
            <a:endParaRPr lang="ru-RU" sz="2400" dirty="0" smtClean="0">
              <a:cs typeface="B Mitra" pitchFamily="2" charset="-78"/>
            </a:endParaRPr>
          </a:p>
          <a:p>
            <a:pPr marL="36576" indent="0" algn="just">
              <a:buNone/>
            </a:pPr>
            <a:r>
              <a:rPr lang="en-US" sz="2400" b="1" dirty="0">
                <a:cs typeface="B Mitra" pitchFamily="2" charset="-78"/>
              </a:rPr>
              <a:t>Determining the Date of Conducting the Communication Exercise</a:t>
            </a:r>
            <a:endParaRPr lang="fa-IR" sz="2400" dirty="0">
              <a:cs typeface="B Mitra" pitchFamily="2" charset="-78"/>
            </a:endParaRPr>
          </a:p>
          <a:p>
            <a:pPr marL="36576" indent="0" algn="just">
              <a:buNone/>
            </a:pPr>
            <a:r>
              <a:rPr lang="en-US" sz="2400" dirty="0" smtClean="0">
                <a:cs typeface="B Mitra" pitchFamily="2" charset="-78"/>
              </a:rPr>
              <a:t>This </a:t>
            </a:r>
            <a:r>
              <a:rPr lang="en-US" sz="2400" dirty="0">
                <a:cs typeface="B Mitra" pitchFamily="2" charset="-78"/>
              </a:rPr>
              <a:t>communication exercise </a:t>
            </a:r>
            <a:r>
              <a:rPr lang="en-US" sz="2400" dirty="0" smtClean="0">
                <a:cs typeface="B Mitra" pitchFamily="2" charset="-78"/>
              </a:rPr>
              <a:t>have conducted </a:t>
            </a:r>
            <a:r>
              <a:rPr lang="en-US" sz="2400" dirty="0">
                <a:cs typeface="B Mitra" pitchFamily="2" charset="-78"/>
              </a:rPr>
              <a:t>on </a:t>
            </a:r>
            <a:r>
              <a:rPr lang="en-US" sz="2400" dirty="0" smtClean="0">
                <a:solidFill>
                  <a:srgbClr val="FF0000"/>
                </a:solidFill>
                <a:cs typeface="B Mitra" pitchFamily="2" charset="-78"/>
              </a:rPr>
              <a:t>19.10.202</a:t>
            </a:r>
            <a:r>
              <a:rPr lang="ru-RU" sz="2400" dirty="0" smtClean="0">
                <a:solidFill>
                  <a:srgbClr val="FF0000"/>
                </a:solidFill>
                <a:cs typeface="B Mitra" pitchFamily="2" charset="-78"/>
              </a:rPr>
              <a:t>1</a:t>
            </a:r>
            <a:r>
              <a:rPr lang="en-US" sz="2400" dirty="0" smtClean="0">
                <a:solidFill>
                  <a:srgbClr val="FF0000"/>
                </a:solidFill>
                <a:cs typeface="B Mitra" pitchFamily="2" charset="-78"/>
              </a:rPr>
              <a:t> (27/07/140</a:t>
            </a:r>
            <a:r>
              <a:rPr lang="ru-RU" sz="2400" dirty="0" smtClean="0">
                <a:solidFill>
                  <a:srgbClr val="FF0000"/>
                </a:solidFill>
                <a:cs typeface="B Mitra" pitchFamily="2" charset="-78"/>
              </a:rPr>
              <a:t>0</a:t>
            </a:r>
            <a:r>
              <a:rPr lang="en-US" sz="2400" dirty="0" smtClean="0">
                <a:solidFill>
                  <a:srgbClr val="FF0000"/>
                </a:solidFill>
                <a:cs typeface="B Mitra" pitchFamily="2" charset="-78"/>
              </a:rPr>
              <a:t>). </a:t>
            </a:r>
            <a:r>
              <a:rPr lang="en-US" sz="2400" dirty="0">
                <a:cs typeface="B Mitra" pitchFamily="2" charset="-78"/>
              </a:rPr>
              <a:t>Based on this, the scenario for exercise </a:t>
            </a:r>
            <a:r>
              <a:rPr lang="en-US" sz="2400" dirty="0" smtClean="0">
                <a:cs typeface="B Mitra" pitchFamily="2" charset="-78"/>
              </a:rPr>
              <a:t>and </a:t>
            </a:r>
            <a:r>
              <a:rPr lang="en-US" sz="2400" dirty="0">
                <a:cs typeface="B Mitra" pitchFamily="2" charset="-78"/>
              </a:rPr>
              <a:t>the information on responsible individuals and also the specifications of communication channels (telephone, fax, email and videoconference) were determined and submitted to the RCC.</a:t>
            </a:r>
          </a:p>
          <a:p>
            <a:pPr algn="just">
              <a:buClr>
                <a:schemeClr val="accent2">
                  <a:lumMod val="75000"/>
                </a:schemeClr>
              </a:buClr>
            </a:pPr>
            <a:endParaRPr lang="ru-RU" sz="1800" dirty="0">
              <a:cs typeface="B Mitra" pitchFamily="2" charset="-78"/>
            </a:endParaRPr>
          </a:p>
          <a:p>
            <a:pPr marL="36576" indent="0" algn="just">
              <a:buNone/>
            </a:pPr>
            <a:endParaRPr lang="en-US" sz="1800" b="1" dirty="0">
              <a:cs typeface="B Mitra" pitchFamily="2" charset="-78"/>
            </a:endParaRPr>
          </a:p>
          <a:p>
            <a:pPr algn="just">
              <a:buClr>
                <a:schemeClr val="accent2">
                  <a:lumMod val="75000"/>
                </a:schemeClr>
              </a:buClr>
            </a:pPr>
            <a:endParaRPr lang="en-US" sz="1800" dirty="0">
              <a:solidFill>
                <a:srgbClr val="0070C0"/>
              </a:solidFill>
            </a:endParaRPr>
          </a:p>
        </p:txBody>
      </p:sp>
      <p:sp>
        <p:nvSpPr>
          <p:cNvPr id="2" name="Rectangle 1"/>
          <p:cNvSpPr/>
          <p:nvPr/>
        </p:nvSpPr>
        <p:spPr>
          <a:xfrm>
            <a:off x="971600" y="404664"/>
            <a:ext cx="7128792" cy="707886"/>
          </a:xfrm>
          <a:prstGeom prst="rect">
            <a:avLst/>
          </a:prstGeom>
        </p:spPr>
        <p:txBody>
          <a:bodyPr wrap="square">
            <a:spAutoFit/>
          </a:bodyPr>
          <a:lstStyle/>
          <a:p>
            <a:pPr marL="0" lvl="1" algn="ctr">
              <a:buClr>
                <a:schemeClr val="accent2">
                  <a:lumMod val="75000"/>
                </a:schemeClr>
              </a:buClr>
            </a:pPr>
            <a:r>
              <a:rPr lang="ru-RU" sz="2000" b="1" dirty="0" smtClean="0">
                <a:solidFill>
                  <a:srgbClr val="002060"/>
                </a:solidFill>
                <a:cs typeface="B Mitra" pitchFamily="2" charset="-78"/>
              </a:rPr>
              <a:t>Ежегодные учения </a:t>
            </a:r>
            <a:r>
              <a:rPr lang="ru-RU" sz="2000" b="1" dirty="0">
                <a:solidFill>
                  <a:srgbClr val="002060"/>
                </a:solidFill>
                <a:cs typeface="B Mitra" pitchFamily="2" charset="-78"/>
              </a:rPr>
              <a:t>по обмену информацией с РКЦ-ВАО </a:t>
            </a:r>
            <a:r>
              <a:rPr lang="ru-RU" sz="2000" b="1" dirty="0" smtClean="0">
                <a:solidFill>
                  <a:srgbClr val="002060"/>
                </a:solidFill>
                <a:cs typeface="B Mitra" pitchFamily="2" charset="-78"/>
              </a:rPr>
              <a:t>АЭС</a:t>
            </a:r>
            <a:endParaRPr lang="en-US" sz="2000" b="1" dirty="0" smtClean="0">
              <a:ea typeface="+mj-ea"/>
              <a:cs typeface="B Mitra" pitchFamily="2" charset="-78"/>
            </a:endParaRPr>
          </a:p>
          <a:p>
            <a:pPr marL="0" lvl="1" indent="0" algn="ctr">
              <a:buClr>
                <a:schemeClr val="accent2">
                  <a:lumMod val="75000"/>
                </a:schemeClr>
              </a:buClr>
              <a:buNone/>
            </a:pPr>
            <a:r>
              <a:rPr lang="en-US" sz="2000" b="1" dirty="0" smtClean="0">
                <a:ea typeface="+mj-ea"/>
                <a:cs typeface="B Mitra" pitchFamily="2" charset="-78"/>
              </a:rPr>
              <a:t>Annual </a:t>
            </a:r>
            <a:r>
              <a:rPr lang="en-US" sz="2000" b="1" dirty="0">
                <a:ea typeface="+mj-ea"/>
                <a:cs typeface="B Mitra" pitchFamily="2" charset="-78"/>
              </a:rPr>
              <a:t>Communication Exercise with the RCC – WANO </a:t>
            </a:r>
            <a:r>
              <a:rPr lang="en-US" sz="2000" b="1" dirty="0" smtClean="0">
                <a:ea typeface="+mj-ea"/>
                <a:cs typeface="B Mitra" pitchFamily="2" charset="-78"/>
              </a:rPr>
              <a:t>MC</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2656"/>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4098238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59631" y="404664"/>
            <a:ext cx="6624737" cy="792088"/>
          </a:xfrm>
        </p:spPr>
        <p:txBody>
          <a:bodyPr>
            <a:normAutofit fontScale="90000"/>
          </a:bodyPr>
          <a:lstStyle/>
          <a:p>
            <a:r>
              <a:rPr lang="ru-RU" sz="2200" b="1" dirty="0">
                <a:solidFill>
                  <a:srgbClr val="002060"/>
                </a:solidFill>
                <a:cs typeface="B Mitra" pitchFamily="2" charset="-78"/>
              </a:rPr>
              <a:t>Тест </a:t>
            </a:r>
            <a:r>
              <a:rPr lang="ru-RU" sz="2200" b="1" dirty="0" smtClean="0">
                <a:solidFill>
                  <a:srgbClr val="002060"/>
                </a:solidFill>
                <a:cs typeface="B Mitra" pitchFamily="2" charset="-78"/>
              </a:rPr>
              <a:t>видеоконференцсвязи </a:t>
            </a:r>
            <a:r>
              <a:rPr lang="ru-RU" sz="2200" b="1" dirty="0">
                <a:solidFill>
                  <a:srgbClr val="002060"/>
                </a:solidFill>
                <a:cs typeface="B Mitra" pitchFamily="2" charset="-78"/>
              </a:rPr>
              <a:t>КЧС</a:t>
            </a:r>
            <a:r>
              <a:rPr lang="en-US" sz="2200" b="1" dirty="0">
                <a:solidFill>
                  <a:srgbClr val="002060"/>
                </a:solidFill>
                <a:cs typeface="B Mitra" pitchFamily="2" charset="-78"/>
              </a:rPr>
              <a:t> </a:t>
            </a:r>
            <a:r>
              <a:rPr lang="ru-RU" sz="2200" b="1" dirty="0">
                <a:solidFill>
                  <a:srgbClr val="002060"/>
                </a:solidFill>
                <a:cs typeface="B Mitra" pitchFamily="2" charset="-78"/>
              </a:rPr>
              <a:t>БАЭС</a:t>
            </a:r>
            <a:r>
              <a:rPr lang="en-US" sz="2200" b="1" dirty="0" smtClean="0">
                <a:latin typeface="+mn-lt"/>
                <a:cs typeface="B Mitra" pitchFamily="2" charset="-78"/>
              </a:rPr>
              <a:t/>
            </a:r>
            <a:br>
              <a:rPr lang="en-US" sz="2200" b="1" dirty="0" smtClean="0">
                <a:latin typeface="+mn-lt"/>
                <a:cs typeface="B Mitra" pitchFamily="2" charset="-78"/>
              </a:rPr>
            </a:br>
            <a:r>
              <a:rPr lang="en-US" sz="2200" b="1" dirty="0" smtClean="0">
                <a:latin typeface="+mn-lt"/>
                <a:cs typeface="B Mitra" pitchFamily="2" charset="-78"/>
              </a:rPr>
              <a:t>BNPP CMC Videoconference communication test</a:t>
            </a:r>
            <a:r>
              <a:rPr lang="en-GB" sz="2200" b="1" dirty="0" smtClean="0">
                <a:latin typeface="+mn-lt"/>
                <a:cs typeface="B Mitra" pitchFamily="2" charset="-78"/>
              </a:rPr>
              <a:t>;</a:t>
            </a:r>
            <a:r>
              <a:rPr lang="en-GB" sz="1600" dirty="0">
                <a:solidFill>
                  <a:srgbClr val="FFC000"/>
                </a:solidFill>
                <a:latin typeface="Times New Roman" pitchFamily="18" charset="0"/>
                <a:cs typeface="Times New Roman" pitchFamily="18" charset="0"/>
              </a:rPr>
              <a:t/>
            </a:r>
            <a:br>
              <a:rPr lang="en-GB" sz="1600" dirty="0">
                <a:solidFill>
                  <a:srgbClr val="FFC000"/>
                </a:solidFill>
                <a:latin typeface="Times New Roman" pitchFamily="18" charset="0"/>
                <a:cs typeface="Times New Roman" pitchFamily="18" charset="0"/>
              </a:rPr>
            </a:br>
            <a:r>
              <a:rPr lang="fa-IR" sz="1600" dirty="0">
                <a:solidFill>
                  <a:srgbClr val="FFC000"/>
                </a:solidFill>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76463624"/>
              </p:ext>
            </p:extLst>
          </p:nvPr>
        </p:nvGraphicFramePr>
        <p:xfrm>
          <a:off x="415610" y="1268760"/>
          <a:ext cx="8229600" cy="2376265"/>
        </p:xfrm>
        <a:graphic>
          <a:graphicData uri="http://schemas.openxmlformats.org/drawingml/2006/table">
            <a:tbl>
              <a:tblPr rtl="1">
                <a:tableStyleId>{5C22544A-7EE6-4342-B048-85BDC9FD1C3A}</a:tableStyleId>
              </a:tblPr>
              <a:tblGrid>
                <a:gridCol w="3544253"/>
                <a:gridCol w="1191649"/>
                <a:gridCol w="1299981"/>
                <a:gridCol w="1516644"/>
                <a:gridCol w="677073"/>
              </a:tblGrid>
              <a:tr h="300723">
                <a:tc>
                  <a:txBody>
                    <a:bodyPr/>
                    <a:lstStyle/>
                    <a:p>
                      <a:pPr marL="0" marR="0" algn="ctr" rtl="1">
                        <a:lnSpc>
                          <a:spcPct val="115000"/>
                        </a:lnSpc>
                        <a:spcBef>
                          <a:spcPts val="0"/>
                        </a:spcBef>
                        <a:spcAft>
                          <a:spcPts val="0"/>
                        </a:spcAft>
                      </a:pPr>
                      <a:r>
                        <a:rPr lang="ru-RU" sz="1300" dirty="0" smtClean="0">
                          <a:solidFill>
                            <a:srgbClr val="002060"/>
                          </a:solidFill>
                          <a:effectLst/>
                        </a:rPr>
                        <a:t>Описание</a:t>
                      </a:r>
                      <a:r>
                        <a:rPr lang="en-US" sz="1300" dirty="0" smtClean="0">
                          <a:solidFill>
                            <a:srgbClr val="002060"/>
                          </a:solidFill>
                          <a:effectLst/>
                        </a:rPr>
                        <a:t> </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Иранская Дата</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Дата</a:t>
                      </a:r>
                      <a:r>
                        <a:rPr lang="en-US" sz="1300" dirty="0" smtClean="0">
                          <a:solidFill>
                            <a:srgbClr val="002060"/>
                          </a:solidFill>
                          <a:effectLst/>
                        </a:rPr>
                        <a:t> </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Дни недели</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en-US" sz="1300" dirty="0">
                          <a:solidFill>
                            <a:srgbClr val="002060"/>
                          </a:solidFill>
                          <a:effectLst/>
                        </a:rPr>
                        <a:t> </a:t>
                      </a:r>
                      <a:endParaRPr lang="en-US" sz="1000" dirty="0">
                        <a:solidFill>
                          <a:srgbClr val="002060"/>
                        </a:solidFill>
                        <a:effectLst/>
                        <a:latin typeface="Calibri"/>
                        <a:ea typeface="Calibri"/>
                        <a:cs typeface="Arial"/>
                      </a:endParaRPr>
                    </a:p>
                  </a:txBody>
                  <a:tcPr marL="64999" marR="64999" marT="0" marB="0"/>
                </a:tc>
              </a:tr>
              <a:tr h="601445">
                <a:tc>
                  <a:txBody>
                    <a:bodyPr/>
                    <a:lstStyle/>
                    <a:p>
                      <a:pPr marL="0" marR="0" algn="ctr" rtl="1">
                        <a:lnSpc>
                          <a:spcPct val="115000"/>
                        </a:lnSpc>
                        <a:spcBef>
                          <a:spcPts val="0"/>
                        </a:spcBef>
                        <a:spcAft>
                          <a:spcPts val="0"/>
                        </a:spcAft>
                      </a:pP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latin typeface="+mn-lt"/>
                          <a:ea typeface="+mn-ea"/>
                          <a:cs typeface="+mn-cs"/>
                        </a:rPr>
                        <a:t>1399.12.11</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rPr>
                        <a:t>01</a:t>
                      </a:r>
                      <a:r>
                        <a:rPr lang="en-US" sz="1300" dirty="0" smtClean="0">
                          <a:solidFill>
                            <a:srgbClr val="002060"/>
                          </a:solidFill>
                          <a:effectLst/>
                        </a:rPr>
                        <a:t>/0</a:t>
                      </a:r>
                      <a:r>
                        <a:rPr lang="ru-RU" sz="1300" dirty="0" smtClean="0">
                          <a:solidFill>
                            <a:srgbClr val="002060"/>
                          </a:solidFill>
                          <a:effectLst/>
                        </a:rPr>
                        <a:t>3</a:t>
                      </a:r>
                      <a:r>
                        <a:rPr lang="en-US" sz="1300" dirty="0" smtClean="0">
                          <a:solidFill>
                            <a:srgbClr val="002060"/>
                          </a:solidFill>
                          <a:effectLst/>
                        </a:rPr>
                        <a:t>/202</a:t>
                      </a:r>
                      <a:r>
                        <a:rPr lang="ru-RU" sz="1300" dirty="0" smtClean="0">
                          <a:solidFill>
                            <a:srgbClr val="002060"/>
                          </a:solidFill>
                          <a:effectLst/>
                        </a:rPr>
                        <a:t>1</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kern="1200" dirty="0" smtClean="0">
                          <a:solidFill>
                            <a:srgbClr val="002060"/>
                          </a:solidFill>
                          <a:effectLst/>
                          <a:latin typeface="+mn-lt"/>
                          <a:ea typeface="+mn-ea"/>
                          <a:cs typeface="+mn-cs"/>
                        </a:rPr>
                        <a:t>Понедельник</a:t>
                      </a:r>
                      <a:endParaRPr lang="en-US" sz="1300" kern="1200" dirty="0">
                        <a:solidFill>
                          <a:srgbClr val="002060"/>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1</a:t>
                      </a:r>
                      <a:endParaRPr lang="en-US" sz="1000" dirty="0">
                        <a:solidFill>
                          <a:srgbClr val="002060"/>
                        </a:solidFill>
                        <a:effectLst/>
                        <a:latin typeface="Calibri"/>
                        <a:ea typeface="Calibri"/>
                        <a:cs typeface="Arial"/>
                      </a:endParaRPr>
                    </a:p>
                  </a:txBody>
                  <a:tcPr marL="64999" marR="64999" marT="0" marB="0"/>
                </a:tc>
              </a:tr>
              <a:tr h="571928">
                <a:tc>
                  <a:txBody>
                    <a:bodyPr/>
                    <a:lstStyle/>
                    <a:p>
                      <a:pPr marL="0" marR="0" algn="ctr" rtl="1">
                        <a:lnSpc>
                          <a:spcPct val="115000"/>
                        </a:lnSpc>
                        <a:spcBef>
                          <a:spcPts val="0"/>
                        </a:spcBef>
                        <a:spcAft>
                          <a:spcPts val="0"/>
                        </a:spcAft>
                      </a:pPr>
                      <a:r>
                        <a:rPr lang="ru-RU" sz="1300" dirty="0" smtClean="0">
                          <a:solidFill>
                            <a:srgbClr val="002060"/>
                          </a:solidFill>
                          <a:effectLst/>
                        </a:rPr>
                        <a:t>С участием</a:t>
                      </a:r>
                      <a:r>
                        <a:rPr lang="en-US" sz="1300" dirty="0" smtClean="0">
                          <a:solidFill>
                            <a:srgbClr val="002060"/>
                          </a:solidFill>
                          <a:effectLst/>
                        </a:rPr>
                        <a:t> NPPD</a:t>
                      </a:r>
                      <a:endParaRPr lang="ru-RU" sz="1300" dirty="0" smtClean="0">
                        <a:solidFill>
                          <a:srgbClr val="002060"/>
                        </a:solidFill>
                        <a:effectLst/>
                      </a:endParaRPr>
                    </a:p>
                    <a:p>
                      <a:pPr marL="0" marR="0" algn="ctr" rtl="1">
                        <a:lnSpc>
                          <a:spcPct val="115000"/>
                        </a:lnSpc>
                        <a:spcBef>
                          <a:spcPts val="0"/>
                        </a:spcBef>
                        <a:spcAft>
                          <a:spcPts val="0"/>
                        </a:spcAft>
                      </a:pPr>
                      <a:r>
                        <a:rPr lang="ru-RU" sz="1300" kern="1200" dirty="0" smtClean="0">
                          <a:solidFill>
                            <a:srgbClr val="002060"/>
                          </a:solidFill>
                          <a:effectLst/>
                          <a:latin typeface="+mn-lt"/>
                          <a:ea typeface="+mn-ea"/>
                          <a:cs typeface="+mn-cs"/>
                        </a:rPr>
                        <a:t>эти даты изменились из-за иранских выходных</a:t>
                      </a:r>
                      <a:endParaRPr lang="en-US" sz="1300" kern="1200" dirty="0" smtClean="0">
                        <a:solidFill>
                          <a:srgbClr val="002060"/>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rPr>
                        <a:t>1400,02,20</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rPr>
                        <a:t>10</a:t>
                      </a:r>
                      <a:r>
                        <a:rPr lang="en-US" sz="1300" dirty="0" smtClean="0">
                          <a:solidFill>
                            <a:srgbClr val="002060"/>
                          </a:solidFill>
                          <a:effectLst/>
                        </a:rPr>
                        <a:t>/0</a:t>
                      </a:r>
                      <a:r>
                        <a:rPr lang="ru-RU" sz="1300" dirty="0" smtClean="0">
                          <a:solidFill>
                            <a:srgbClr val="002060"/>
                          </a:solidFill>
                          <a:effectLst/>
                        </a:rPr>
                        <a:t>5</a:t>
                      </a:r>
                      <a:r>
                        <a:rPr lang="en-US" sz="1300" dirty="0" smtClean="0">
                          <a:solidFill>
                            <a:srgbClr val="002060"/>
                          </a:solidFill>
                          <a:effectLst/>
                        </a:rPr>
                        <a:t>/202</a:t>
                      </a:r>
                      <a:r>
                        <a:rPr lang="ru-RU" sz="1300" dirty="0" smtClean="0">
                          <a:solidFill>
                            <a:srgbClr val="002060"/>
                          </a:solidFill>
                          <a:effectLst/>
                        </a:rPr>
                        <a:t>1</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kern="1200" dirty="0" smtClean="0">
                          <a:solidFill>
                            <a:srgbClr val="002060"/>
                          </a:solidFill>
                          <a:effectLst/>
                          <a:latin typeface="+mn-lt"/>
                          <a:ea typeface="+mn-ea"/>
                          <a:cs typeface="+mn-cs"/>
                        </a:rPr>
                        <a:t>Понедельник</a:t>
                      </a:r>
                      <a:endParaRPr lang="en-US" sz="1300" kern="1200" dirty="0">
                        <a:solidFill>
                          <a:srgbClr val="002060"/>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2</a:t>
                      </a:r>
                      <a:endParaRPr lang="en-US" sz="1000" dirty="0">
                        <a:solidFill>
                          <a:srgbClr val="002060"/>
                        </a:solidFill>
                        <a:effectLst/>
                        <a:latin typeface="Calibri"/>
                        <a:ea typeface="Calibri"/>
                        <a:cs typeface="Arial"/>
                      </a:endParaRPr>
                    </a:p>
                  </a:txBody>
                  <a:tcPr marL="64999" marR="64999" marT="0" marB="0"/>
                </a:tc>
              </a:tr>
              <a:tr h="300723">
                <a:tc>
                  <a:txBody>
                    <a:bodyPr/>
                    <a:lstStyle/>
                    <a:p>
                      <a:pPr marL="0" marR="0" algn="ctr" rtl="1">
                        <a:lnSpc>
                          <a:spcPct val="115000"/>
                        </a:lnSpc>
                        <a:spcBef>
                          <a:spcPts val="0"/>
                        </a:spcBef>
                        <a:spcAft>
                          <a:spcPts val="0"/>
                        </a:spcAft>
                      </a:pPr>
                      <a:endParaRPr lang="en-US" sz="1000" dirty="0">
                        <a:solidFill>
                          <a:srgbClr val="002060"/>
                        </a:solidFill>
                        <a:effectLst/>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rPr>
                        <a:t>1400.04.14</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smtClean="0">
                          <a:solidFill>
                            <a:srgbClr val="002060"/>
                          </a:solidFill>
                          <a:effectLst/>
                        </a:rPr>
                        <a:t>05/0</a:t>
                      </a:r>
                      <a:r>
                        <a:rPr lang="ru-RU" sz="1300" dirty="0" smtClean="0">
                          <a:solidFill>
                            <a:srgbClr val="002060"/>
                          </a:solidFill>
                          <a:effectLst/>
                        </a:rPr>
                        <a:t>7</a:t>
                      </a:r>
                      <a:r>
                        <a:rPr lang="en-US" sz="1300" dirty="0" smtClean="0">
                          <a:solidFill>
                            <a:srgbClr val="002060"/>
                          </a:solidFill>
                          <a:effectLst/>
                        </a:rPr>
                        <a:t>/202</a:t>
                      </a:r>
                      <a:r>
                        <a:rPr lang="ru-RU" sz="1300" dirty="0" smtClean="0">
                          <a:solidFill>
                            <a:srgbClr val="002060"/>
                          </a:solidFill>
                          <a:effectLst/>
                        </a:rPr>
                        <a:t>1</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kern="1200" dirty="0" smtClean="0">
                          <a:solidFill>
                            <a:srgbClr val="002060"/>
                          </a:solidFill>
                          <a:effectLst/>
                          <a:latin typeface="+mn-lt"/>
                          <a:ea typeface="+mn-ea"/>
                          <a:cs typeface="+mn-cs"/>
                        </a:rPr>
                        <a:t>Понедельник</a:t>
                      </a:r>
                      <a:endParaRPr lang="en-US" sz="1300" kern="1200" dirty="0">
                        <a:solidFill>
                          <a:srgbClr val="002060"/>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3</a:t>
                      </a:r>
                      <a:endParaRPr lang="en-US" sz="1000" dirty="0">
                        <a:solidFill>
                          <a:srgbClr val="002060"/>
                        </a:solidFill>
                        <a:effectLst/>
                        <a:latin typeface="Calibri"/>
                        <a:ea typeface="Calibri"/>
                        <a:cs typeface="Arial"/>
                      </a:endParaRPr>
                    </a:p>
                  </a:txBody>
                  <a:tcPr marL="64999" marR="64999" marT="0" marB="0"/>
                </a:tc>
              </a:tr>
              <a:tr h="300723">
                <a:tc>
                  <a:txBody>
                    <a:bodyPr/>
                    <a:lstStyle/>
                    <a:p>
                      <a:pPr marL="0" marR="0" algn="ctr" rtl="1">
                        <a:lnSpc>
                          <a:spcPct val="115000"/>
                        </a:lnSpc>
                        <a:spcBef>
                          <a:spcPts val="0"/>
                        </a:spcBef>
                        <a:spcAft>
                          <a:spcPts val="0"/>
                        </a:spcAft>
                      </a:pPr>
                      <a:r>
                        <a:rPr lang="ru-RU" sz="1300" dirty="0" smtClean="0">
                          <a:solidFill>
                            <a:srgbClr val="002060"/>
                          </a:solidFill>
                          <a:effectLst/>
                        </a:rPr>
                        <a:t>С участием</a:t>
                      </a:r>
                      <a:r>
                        <a:rPr lang="en-US" sz="1300" dirty="0" smtClean="0">
                          <a:solidFill>
                            <a:srgbClr val="002060"/>
                          </a:solidFill>
                          <a:effectLst/>
                        </a:rPr>
                        <a:t> NPPD</a:t>
                      </a:r>
                      <a:endParaRPr lang="en-US" sz="1000" dirty="0">
                        <a:solidFill>
                          <a:srgbClr val="002060"/>
                        </a:solidFill>
                        <a:effectLst/>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rPr>
                        <a:t>1400.06.15</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smtClean="0">
                          <a:solidFill>
                            <a:srgbClr val="002060"/>
                          </a:solidFill>
                          <a:effectLst/>
                        </a:rPr>
                        <a:t>0</a:t>
                      </a:r>
                      <a:r>
                        <a:rPr lang="ru-RU" sz="1300" dirty="0" smtClean="0">
                          <a:solidFill>
                            <a:srgbClr val="002060"/>
                          </a:solidFill>
                          <a:effectLst/>
                        </a:rPr>
                        <a:t>6</a:t>
                      </a:r>
                      <a:r>
                        <a:rPr lang="en-US" sz="1300" dirty="0" smtClean="0">
                          <a:solidFill>
                            <a:srgbClr val="002060"/>
                          </a:solidFill>
                          <a:effectLst/>
                        </a:rPr>
                        <a:t>/0</a:t>
                      </a:r>
                      <a:r>
                        <a:rPr lang="ru-RU" sz="1300" dirty="0" smtClean="0">
                          <a:solidFill>
                            <a:srgbClr val="002060"/>
                          </a:solidFill>
                          <a:effectLst/>
                        </a:rPr>
                        <a:t>9</a:t>
                      </a:r>
                      <a:r>
                        <a:rPr lang="en-US" sz="1300" dirty="0" smtClean="0">
                          <a:solidFill>
                            <a:srgbClr val="002060"/>
                          </a:solidFill>
                          <a:effectLst/>
                        </a:rPr>
                        <a:t>/202</a:t>
                      </a:r>
                      <a:r>
                        <a:rPr lang="ru-RU" sz="1300" dirty="0" smtClean="0">
                          <a:solidFill>
                            <a:srgbClr val="002060"/>
                          </a:solidFill>
                          <a:effectLst/>
                        </a:rPr>
                        <a:t>1</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kern="1200" dirty="0" smtClean="0">
                          <a:solidFill>
                            <a:srgbClr val="002060"/>
                          </a:solidFill>
                          <a:effectLst/>
                          <a:latin typeface="+mn-lt"/>
                          <a:ea typeface="+mn-ea"/>
                          <a:cs typeface="+mn-cs"/>
                        </a:rPr>
                        <a:t>Понедельник</a:t>
                      </a:r>
                      <a:endParaRPr lang="en-US" sz="1300" kern="1200" dirty="0">
                        <a:solidFill>
                          <a:srgbClr val="002060"/>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4</a:t>
                      </a:r>
                      <a:endParaRPr lang="en-US" sz="1000" dirty="0">
                        <a:solidFill>
                          <a:srgbClr val="002060"/>
                        </a:solidFill>
                        <a:effectLst/>
                        <a:latin typeface="Calibri"/>
                        <a:ea typeface="Calibri"/>
                        <a:cs typeface="Arial"/>
                      </a:endParaRPr>
                    </a:p>
                  </a:txBody>
                  <a:tcPr marL="64999" marR="64999" marT="0" marB="0"/>
                </a:tc>
              </a:tr>
              <a:tr h="300723">
                <a:tc>
                  <a:txBody>
                    <a:bodyPr/>
                    <a:lstStyle/>
                    <a:p>
                      <a:pPr marL="0" marR="0" algn="ctr" rtl="1">
                        <a:lnSpc>
                          <a:spcPct val="115000"/>
                        </a:lnSpc>
                        <a:spcBef>
                          <a:spcPts val="0"/>
                        </a:spcBef>
                        <a:spcAft>
                          <a:spcPts val="0"/>
                        </a:spcAft>
                      </a:pPr>
                      <a:r>
                        <a:rPr lang="ru-RU" sz="1300" dirty="0" smtClean="0">
                          <a:solidFill>
                            <a:srgbClr val="002060"/>
                          </a:solidFill>
                          <a:effectLst/>
                        </a:rPr>
                        <a:t>С участием</a:t>
                      </a:r>
                      <a:r>
                        <a:rPr lang="en-US" sz="1300" dirty="0" smtClean="0">
                          <a:solidFill>
                            <a:srgbClr val="002060"/>
                          </a:solidFill>
                          <a:effectLst/>
                        </a:rPr>
                        <a:t> NPPD</a:t>
                      </a:r>
                      <a:endParaRPr lang="en-US" sz="1000" dirty="0">
                        <a:solidFill>
                          <a:srgbClr val="002060"/>
                        </a:solidFill>
                        <a:effectLst/>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rPr>
                        <a:t>1400.08.17</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smtClean="0">
                          <a:solidFill>
                            <a:srgbClr val="002060"/>
                          </a:solidFill>
                          <a:effectLst/>
                        </a:rPr>
                        <a:t>0</a:t>
                      </a:r>
                      <a:r>
                        <a:rPr lang="ru-RU" sz="1300" dirty="0" smtClean="0">
                          <a:solidFill>
                            <a:srgbClr val="002060"/>
                          </a:solidFill>
                          <a:effectLst/>
                        </a:rPr>
                        <a:t>8</a:t>
                      </a:r>
                      <a:r>
                        <a:rPr lang="en-US" sz="1300" dirty="0" smtClean="0">
                          <a:solidFill>
                            <a:srgbClr val="002060"/>
                          </a:solidFill>
                          <a:effectLst/>
                        </a:rPr>
                        <a:t>/</a:t>
                      </a:r>
                      <a:r>
                        <a:rPr lang="ru-RU" sz="1300" dirty="0" smtClean="0">
                          <a:solidFill>
                            <a:srgbClr val="002060"/>
                          </a:solidFill>
                          <a:effectLst/>
                        </a:rPr>
                        <a:t>11</a:t>
                      </a:r>
                      <a:r>
                        <a:rPr lang="en-US" sz="1300" dirty="0" smtClean="0">
                          <a:solidFill>
                            <a:srgbClr val="002060"/>
                          </a:solidFill>
                          <a:effectLst/>
                        </a:rPr>
                        <a:t>/202</a:t>
                      </a:r>
                      <a:r>
                        <a:rPr lang="ru-RU" sz="1300" dirty="0" smtClean="0">
                          <a:solidFill>
                            <a:srgbClr val="002060"/>
                          </a:solidFill>
                          <a:effectLst/>
                        </a:rPr>
                        <a:t>1</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kern="1200" dirty="0" smtClean="0">
                          <a:solidFill>
                            <a:srgbClr val="002060"/>
                          </a:solidFill>
                          <a:effectLst/>
                          <a:latin typeface="+mn-lt"/>
                          <a:ea typeface="+mn-ea"/>
                          <a:cs typeface="+mn-cs"/>
                        </a:rPr>
                        <a:t>Понедельник</a:t>
                      </a:r>
                      <a:endParaRPr lang="en-US" sz="1300" kern="1200" dirty="0">
                        <a:solidFill>
                          <a:srgbClr val="002060"/>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5</a:t>
                      </a:r>
                      <a:endParaRPr lang="en-US" sz="1000" dirty="0">
                        <a:solidFill>
                          <a:srgbClr val="002060"/>
                        </a:solidFill>
                        <a:effectLst/>
                        <a:latin typeface="Calibri"/>
                        <a:ea typeface="Calibri"/>
                        <a:cs typeface="Arial"/>
                      </a:endParaRPr>
                    </a:p>
                  </a:txBody>
                  <a:tcPr marL="64999" marR="64999" marT="0" marB="0"/>
                </a:tc>
              </a:tr>
            </a:tbl>
          </a:graphicData>
        </a:graphic>
      </p:graphicFrame>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6329"/>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Content Placeholder 5"/>
          <p:cNvGraphicFramePr>
            <a:graphicFrameLocks/>
          </p:cNvGraphicFramePr>
          <p:nvPr>
            <p:extLst>
              <p:ext uri="{D42A27DB-BD31-4B8C-83A1-F6EECF244321}">
                <p14:modId xmlns:p14="http://schemas.microsoft.com/office/powerpoint/2010/main" val="532725943"/>
              </p:ext>
            </p:extLst>
          </p:nvPr>
        </p:nvGraphicFramePr>
        <p:xfrm>
          <a:off x="497906" y="3861048"/>
          <a:ext cx="8128000" cy="1957558"/>
        </p:xfrm>
        <a:graphic>
          <a:graphicData uri="http://schemas.openxmlformats.org/drawingml/2006/table">
            <a:tbl>
              <a:tblPr rtl="1">
                <a:tableStyleId>{5C22544A-7EE6-4342-B048-85BDC9FD1C3A}</a:tableStyleId>
              </a:tblPr>
              <a:tblGrid>
                <a:gridCol w="3500497"/>
                <a:gridCol w="1176937"/>
                <a:gridCol w="1283932"/>
                <a:gridCol w="1497920"/>
                <a:gridCol w="668714"/>
              </a:tblGrid>
              <a:tr h="308606">
                <a:tc>
                  <a:txBody>
                    <a:bodyPr/>
                    <a:lstStyle/>
                    <a:p>
                      <a:pPr marL="0" marR="0" algn="ctr" rtl="1">
                        <a:lnSpc>
                          <a:spcPct val="115000"/>
                        </a:lnSpc>
                        <a:spcBef>
                          <a:spcPts val="0"/>
                        </a:spcBef>
                        <a:spcAft>
                          <a:spcPts val="0"/>
                        </a:spcAft>
                      </a:pPr>
                      <a:r>
                        <a:rPr lang="en-US" sz="1300" dirty="0">
                          <a:effectLst/>
                        </a:rPr>
                        <a:t>Description </a:t>
                      </a:r>
                      <a:endParaRPr lang="en-US" sz="1000" dirty="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Iranian date</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Date </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Week days</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 </a:t>
                      </a:r>
                      <a:endParaRPr lang="en-US" sz="1000">
                        <a:effectLst/>
                        <a:latin typeface="Calibri"/>
                        <a:ea typeface="Calibri"/>
                        <a:cs typeface="Arial"/>
                      </a:endParaRPr>
                    </a:p>
                  </a:txBody>
                  <a:tcPr marL="64197" marR="64197" marT="0" marB="0"/>
                </a:tc>
              </a:tr>
              <a:tr h="267458">
                <a:tc>
                  <a:txBody>
                    <a:bodyPr/>
                    <a:lstStyle/>
                    <a:p>
                      <a:pPr marL="0" marR="0" algn="ctr" rtl="1">
                        <a:lnSpc>
                          <a:spcPct val="115000"/>
                        </a:lnSpc>
                        <a:spcBef>
                          <a:spcPts val="0"/>
                        </a:spcBef>
                        <a:spcAft>
                          <a:spcPts val="0"/>
                        </a:spcAft>
                      </a:pPr>
                      <a:endParaRPr lang="en-US" sz="1300" kern="1200" dirty="0">
                        <a:solidFill>
                          <a:schemeClr val="dk1"/>
                        </a:solidFill>
                        <a:effectLst/>
                        <a:latin typeface="+mn-lt"/>
                        <a:ea typeface="+mn-ea"/>
                        <a:cs typeface="+mn-cs"/>
                      </a:endParaRPr>
                    </a:p>
                  </a:txBody>
                  <a:tcPr marL="64197" marR="64197"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1399.12.11</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01</a:t>
                      </a:r>
                      <a:r>
                        <a:rPr lang="en-US" sz="1300" kern="1200" dirty="0" smtClean="0">
                          <a:solidFill>
                            <a:schemeClr val="dk1"/>
                          </a:solidFill>
                          <a:effectLst/>
                          <a:latin typeface="+mn-lt"/>
                          <a:ea typeface="+mn-ea"/>
                          <a:cs typeface="+mn-cs"/>
                        </a:rPr>
                        <a:t>/0</a:t>
                      </a:r>
                      <a:r>
                        <a:rPr lang="ru-RU" sz="1300" kern="1200" dirty="0" smtClean="0">
                          <a:solidFill>
                            <a:schemeClr val="dk1"/>
                          </a:solidFill>
                          <a:effectLst/>
                          <a:latin typeface="+mn-lt"/>
                          <a:ea typeface="+mn-ea"/>
                          <a:cs typeface="+mn-cs"/>
                        </a:rPr>
                        <a:t>3</a:t>
                      </a:r>
                      <a:r>
                        <a:rPr lang="en-US" sz="1300" kern="1200" dirty="0" smtClean="0">
                          <a:solidFill>
                            <a:schemeClr val="dk1"/>
                          </a:solidFill>
                          <a:effectLst/>
                          <a:latin typeface="+mn-lt"/>
                          <a:ea typeface="+mn-ea"/>
                          <a:cs typeface="+mn-cs"/>
                        </a:rPr>
                        <a:t>/202</a:t>
                      </a:r>
                      <a:r>
                        <a:rPr lang="ru-RU" sz="1300" kern="1200" dirty="0" smtClean="0">
                          <a:solidFill>
                            <a:schemeClr val="dk1"/>
                          </a:solidFill>
                          <a:effectLst/>
                          <a:latin typeface="+mn-lt"/>
                          <a:ea typeface="+mn-ea"/>
                          <a:cs typeface="+mn-cs"/>
                        </a:rPr>
                        <a:t>1</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1">
                        <a:lnSpc>
                          <a:spcPct val="115000"/>
                        </a:lnSpc>
                        <a:spcBef>
                          <a:spcPts val="0"/>
                        </a:spcBef>
                        <a:spcAft>
                          <a:spcPts val="0"/>
                        </a:spcAft>
                      </a:pPr>
                      <a:r>
                        <a:rPr lang="en-US" sz="1300" dirty="0" smtClean="0">
                          <a:effectLst/>
                        </a:rPr>
                        <a:t>Monday </a:t>
                      </a:r>
                      <a:endParaRPr lang="en-US" sz="1000" dirty="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dirty="0">
                          <a:effectLst/>
                        </a:rPr>
                        <a:t>1</a:t>
                      </a:r>
                      <a:endParaRPr lang="en-US" sz="1000" dirty="0">
                        <a:effectLst/>
                        <a:latin typeface="Calibri"/>
                        <a:ea typeface="Calibri"/>
                        <a:cs typeface="Arial"/>
                      </a:endParaRPr>
                    </a:p>
                  </a:txBody>
                  <a:tcPr marL="64197" marR="64197" marT="0" marB="0"/>
                </a:tc>
              </a:tr>
              <a:tr h="308606">
                <a:tc>
                  <a:txBody>
                    <a:bodyPr/>
                    <a:lstStyle/>
                    <a:p>
                      <a:pPr marL="0" marR="0" algn="ctr" rtl="1">
                        <a:lnSpc>
                          <a:spcPct val="115000"/>
                        </a:lnSpc>
                        <a:spcBef>
                          <a:spcPts val="0"/>
                        </a:spcBef>
                        <a:spcAft>
                          <a:spcPts val="0"/>
                        </a:spcAft>
                      </a:pPr>
                      <a:r>
                        <a:rPr lang="en-US" sz="1300" kern="1200" dirty="0" smtClean="0">
                          <a:solidFill>
                            <a:schemeClr val="dk1"/>
                          </a:solidFill>
                          <a:effectLst/>
                          <a:latin typeface="+mn-lt"/>
                          <a:ea typeface="+mn-ea"/>
                          <a:cs typeface="+mn-cs"/>
                        </a:rPr>
                        <a:t>with participation of  NPPD</a:t>
                      </a:r>
                      <a:endParaRPr lang="ru-RU" sz="1300" kern="1200" dirty="0" smtClean="0">
                        <a:solidFill>
                          <a:schemeClr val="dk1"/>
                        </a:solidFill>
                        <a:effectLst/>
                        <a:latin typeface="+mn-lt"/>
                        <a:ea typeface="+mn-ea"/>
                        <a:cs typeface="+mn-cs"/>
                      </a:endParaRPr>
                    </a:p>
                    <a:p>
                      <a:pPr marL="0" marR="0" algn="ctr" rtl="1">
                        <a:lnSpc>
                          <a:spcPct val="115000"/>
                        </a:lnSpc>
                        <a:spcBef>
                          <a:spcPts val="0"/>
                        </a:spcBef>
                        <a:spcAft>
                          <a:spcPts val="0"/>
                        </a:spcAft>
                      </a:pPr>
                      <a:r>
                        <a:rPr lang="en-US" sz="1300" kern="1200" dirty="0" smtClean="0">
                          <a:solidFill>
                            <a:schemeClr val="dk1"/>
                          </a:solidFill>
                          <a:effectLst/>
                          <a:latin typeface="+mn-lt"/>
                          <a:ea typeface="+mn-ea"/>
                          <a:cs typeface="+mn-cs"/>
                        </a:rPr>
                        <a:t>this dates changed because of Iranian weekend</a:t>
                      </a:r>
                    </a:p>
                  </a:txBody>
                  <a:tcPr marL="64197" marR="64197"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1400</a:t>
                      </a:r>
                      <a:r>
                        <a:rPr lang="en-US" sz="1300" kern="1200" dirty="0" smtClean="0">
                          <a:solidFill>
                            <a:schemeClr val="dk1"/>
                          </a:solidFill>
                          <a:effectLst/>
                          <a:latin typeface="+mn-lt"/>
                          <a:ea typeface="+mn-ea"/>
                          <a:cs typeface="+mn-cs"/>
                        </a:rPr>
                        <a:t>.</a:t>
                      </a:r>
                      <a:r>
                        <a:rPr lang="ru-RU" sz="1300" kern="1200" dirty="0" smtClean="0">
                          <a:solidFill>
                            <a:schemeClr val="dk1"/>
                          </a:solidFill>
                          <a:effectLst/>
                          <a:latin typeface="+mn-lt"/>
                          <a:ea typeface="+mn-ea"/>
                          <a:cs typeface="+mn-cs"/>
                        </a:rPr>
                        <a:t>02</a:t>
                      </a:r>
                      <a:r>
                        <a:rPr lang="en-US" sz="1300" kern="1200" dirty="0" smtClean="0">
                          <a:solidFill>
                            <a:schemeClr val="dk1"/>
                          </a:solidFill>
                          <a:effectLst/>
                          <a:latin typeface="+mn-lt"/>
                          <a:ea typeface="+mn-ea"/>
                          <a:cs typeface="+mn-cs"/>
                        </a:rPr>
                        <a:t>.</a:t>
                      </a:r>
                      <a:r>
                        <a:rPr lang="ru-RU" sz="1300" kern="1200" dirty="0" smtClean="0">
                          <a:solidFill>
                            <a:schemeClr val="dk1"/>
                          </a:solidFill>
                          <a:effectLst/>
                          <a:latin typeface="+mn-lt"/>
                          <a:ea typeface="+mn-ea"/>
                          <a:cs typeface="+mn-cs"/>
                        </a:rPr>
                        <a:t>20</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10</a:t>
                      </a:r>
                      <a:r>
                        <a:rPr lang="en-US" sz="1300" kern="1200" dirty="0" smtClean="0">
                          <a:solidFill>
                            <a:schemeClr val="dk1"/>
                          </a:solidFill>
                          <a:effectLst/>
                          <a:latin typeface="+mn-lt"/>
                          <a:ea typeface="+mn-ea"/>
                          <a:cs typeface="+mn-cs"/>
                        </a:rPr>
                        <a:t>/0</a:t>
                      </a:r>
                      <a:r>
                        <a:rPr lang="ru-RU" sz="1300" kern="1200" dirty="0" smtClean="0">
                          <a:solidFill>
                            <a:schemeClr val="dk1"/>
                          </a:solidFill>
                          <a:effectLst/>
                          <a:latin typeface="+mn-lt"/>
                          <a:ea typeface="+mn-ea"/>
                          <a:cs typeface="+mn-cs"/>
                        </a:rPr>
                        <a:t>5</a:t>
                      </a:r>
                      <a:r>
                        <a:rPr lang="en-US" sz="1300" kern="1200" dirty="0" smtClean="0">
                          <a:solidFill>
                            <a:schemeClr val="dk1"/>
                          </a:solidFill>
                          <a:effectLst/>
                          <a:latin typeface="+mn-lt"/>
                          <a:ea typeface="+mn-ea"/>
                          <a:cs typeface="+mn-cs"/>
                        </a:rPr>
                        <a:t>/202</a:t>
                      </a:r>
                      <a:r>
                        <a:rPr lang="ru-RU" sz="1300" kern="1200" dirty="0" smtClean="0">
                          <a:solidFill>
                            <a:schemeClr val="dk1"/>
                          </a:solidFill>
                          <a:effectLst/>
                          <a:latin typeface="+mn-lt"/>
                          <a:ea typeface="+mn-ea"/>
                          <a:cs typeface="+mn-cs"/>
                        </a:rPr>
                        <a:t>1</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1">
                        <a:lnSpc>
                          <a:spcPct val="115000"/>
                        </a:lnSpc>
                        <a:spcBef>
                          <a:spcPts val="0"/>
                        </a:spcBef>
                        <a:spcAft>
                          <a:spcPts val="0"/>
                        </a:spcAft>
                      </a:pPr>
                      <a:r>
                        <a:rPr lang="en-US" sz="1300" smtClean="0">
                          <a:effectLst/>
                        </a:rPr>
                        <a:t>Monday </a:t>
                      </a:r>
                      <a:endParaRPr lang="en-US" sz="1000" dirty="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2</a:t>
                      </a:r>
                      <a:endParaRPr lang="en-US" sz="1000">
                        <a:effectLst/>
                        <a:latin typeface="Calibri"/>
                        <a:ea typeface="Calibri"/>
                        <a:cs typeface="Arial"/>
                      </a:endParaRPr>
                    </a:p>
                  </a:txBody>
                  <a:tcPr marL="64197" marR="64197" marT="0" marB="0"/>
                </a:tc>
              </a:tr>
              <a:tr h="308606">
                <a:tc>
                  <a:txBody>
                    <a:bodyPr/>
                    <a:lstStyle/>
                    <a:p>
                      <a:pPr marL="0" marR="0" algn="ctr" rtl="1">
                        <a:lnSpc>
                          <a:spcPct val="115000"/>
                        </a:lnSpc>
                        <a:spcBef>
                          <a:spcPts val="0"/>
                        </a:spcBef>
                        <a:spcAft>
                          <a:spcPts val="0"/>
                        </a:spcAft>
                      </a:pPr>
                      <a:endParaRPr lang="en-US" sz="1300" kern="1200" dirty="0">
                        <a:solidFill>
                          <a:schemeClr val="dk1"/>
                        </a:solidFill>
                        <a:effectLst/>
                        <a:latin typeface="+mn-lt"/>
                        <a:ea typeface="+mn-ea"/>
                        <a:cs typeface="+mn-cs"/>
                      </a:endParaRPr>
                    </a:p>
                  </a:txBody>
                  <a:tcPr marL="64197" marR="64197"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1400.04.14</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kern="1200" dirty="0" smtClean="0">
                          <a:solidFill>
                            <a:schemeClr val="dk1"/>
                          </a:solidFill>
                          <a:effectLst/>
                          <a:latin typeface="+mn-lt"/>
                          <a:ea typeface="+mn-ea"/>
                          <a:cs typeface="+mn-cs"/>
                        </a:rPr>
                        <a:t>05/0</a:t>
                      </a:r>
                      <a:r>
                        <a:rPr lang="ru-RU" sz="1300" kern="1200" dirty="0" smtClean="0">
                          <a:solidFill>
                            <a:schemeClr val="dk1"/>
                          </a:solidFill>
                          <a:effectLst/>
                          <a:latin typeface="+mn-lt"/>
                          <a:ea typeface="+mn-ea"/>
                          <a:cs typeface="+mn-cs"/>
                        </a:rPr>
                        <a:t>7</a:t>
                      </a:r>
                      <a:r>
                        <a:rPr lang="en-US" sz="1300" kern="1200" dirty="0" smtClean="0">
                          <a:solidFill>
                            <a:schemeClr val="dk1"/>
                          </a:solidFill>
                          <a:effectLst/>
                          <a:latin typeface="+mn-lt"/>
                          <a:ea typeface="+mn-ea"/>
                          <a:cs typeface="+mn-cs"/>
                        </a:rPr>
                        <a:t>/202</a:t>
                      </a:r>
                      <a:r>
                        <a:rPr lang="ru-RU" sz="1300" kern="1200" dirty="0" smtClean="0">
                          <a:solidFill>
                            <a:schemeClr val="dk1"/>
                          </a:solidFill>
                          <a:effectLst/>
                          <a:latin typeface="+mn-lt"/>
                          <a:ea typeface="+mn-ea"/>
                          <a:cs typeface="+mn-cs"/>
                        </a:rPr>
                        <a:t>1</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1">
                        <a:lnSpc>
                          <a:spcPct val="115000"/>
                        </a:lnSpc>
                        <a:spcBef>
                          <a:spcPts val="0"/>
                        </a:spcBef>
                        <a:spcAft>
                          <a:spcPts val="0"/>
                        </a:spcAft>
                      </a:pPr>
                      <a:r>
                        <a:rPr lang="en-US" sz="1300" smtClean="0">
                          <a:effectLst/>
                        </a:rPr>
                        <a:t>Monday </a:t>
                      </a:r>
                      <a:endParaRPr lang="en-US" sz="1000" dirty="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3</a:t>
                      </a:r>
                      <a:endParaRPr lang="en-US" sz="1000">
                        <a:effectLst/>
                        <a:latin typeface="Calibri"/>
                        <a:ea typeface="Calibri"/>
                        <a:cs typeface="Arial"/>
                      </a:endParaRPr>
                    </a:p>
                  </a:txBody>
                  <a:tcPr marL="64197" marR="64197" marT="0" marB="0"/>
                </a:tc>
              </a:tr>
              <a:tr h="308606">
                <a:tc>
                  <a:txBody>
                    <a:bodyPr/>
                    <a:lstStyle/>
                    <a:p>
                      <a:pPr marL="0" marR="0" algn="ctr" rtl="1">
                        <a:lnSpc>
                          <a:spcPct val="115000"/>
                        </a:lnSpc>
                        <a:spcBef>
                          <a:spcPts val="0"/>
                        </a:spcBef>
                        <a:spcAft>
                          <a:spcPts val="0"/>
                        </a:spcAft>
                      </a:pPr>
                      <a:r>
                        <a:rPr lang="en-US" sz="1300" kern="1200" dirty="0" smtClean="0">
                          <a:solidFill>
                            <a:schemeClr val="dk1"/>
                          </a:solidFill>
                          <a:effectLst/>
                          <a:latin typeface="+mn-lt"/>
                          <a:ea typeface="+mn-ea"/>
                          <a:cs typeface="+mn-cs"/>
                        </a:rPr>
                        <a:t>with participation of  NPPD</a:t>
                      </a:r>
                      <a:endParaRPr lang="en-US" sz="1300" kern="1200" dirty="0">
                        <a:solidFill>
                          <a:schemeClr val="dk1"/>
                        </a:solidFill>
                        <a:effectLst/>
                        <a:latin typeface="+mn-lt"/>
                        <a:ea typeface="+mn-ea"/>
                        <a:cs typeface="+mn-cs"/>
                      </a:endParaRPr>
                    </a:p>
                  </a:txBody>
                  <a:tcPr marL="64197" marR="64197"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1400.06.15</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kern="1200" dirty="0" smtClean="0">
                          <a:solidFill>
                            <a:schemeClr val="dk1"/>
                          </a:solidFill>
                          <a:effectLst/>
                          <a:latin typeface="+mn-lt"/>
                          <a:ea typeface="+mn-ea"/>
                          <a:cs typeface="+mn-cs"/>
                        </a:rPr>
                        <a:t>0</a:t>
                      </a:r>
                      <a:r>
                        <a:rPr lang="ru-RU" sz="1300" kern="1200" dirty="0" smtClean="0">
                          <a:solidFill>
                            <a:schemeClr val="dk1"/>
                          </a:solidFill>
                          <a:effectLst/>
                          <a:latin typeface="+mn-lt"/>
                          <a:ea typeface="+mn-ea"/>
                          <a:cs typeface="+mn-cs"/>
                        </a:rPr>
                        <a:t>6</a:t>
                      </a:r>
                      <a:r>
                        <a:rPr lang="en-US" sz="1300" kern="1200" dirty="0" smtClean="0">
                          <a:solidFill>
                            <a:schemeClr val="dk1"/>
                          </a:solidFill>
                          <a:effectLst/>
                          <a:latin typeface="+mn-lt"/>
                          <a:ea typeface="+mn-ea"/>
                          <a:cs typeface="+mn-cs"/>
                        </a:rPr>
                        <a:t>/0</a:t>
                      </a:r>
                      <a:r>
                        <a:rPr lang="ru-RU" sz="1300" kern="1200" dirty="0" smtClean="0">
                          <a:solidFill>
                            <a:schemeClr val="dk1"/>
                          </a:solidFill>
                          <a:effectLst/>
                          <a:latin typeface="+mn-lt"/>
                          <a:ea typeface="+mn-ea"/>
                          <a:cs typeface="+mn-cs"/>
                        </a:rPr>
                        <a:t>9</a:t>
                      </a:r>
                      <a:r>
                        <a:rPr lang="en-US" sz="1300" kern="1200" dirty="0" smtClean="0">
                          <a:solidFill>
                            <a:schemeClr val="dk1"/>
                          </a:solidFill>
                          <a:effectLst/>
                          <a:latin typeface="+mn-lt"/>
                          <a:ea typeface="+mn-ea"/>
                          <a:cs typeface="+mn-cs"/>
                        </a:rPr>
                        <a:t>/202</a:t>
                      </a:r>
                      <a:r>
                        <a:rPr lang="ru-RU" sz="1300" kern="1200" dirty="0" smtClean="0">
                          <a:solidFill>
                            <a:schemeClr val="dk1"/>
                          </a:solidFill>
                          <a:effectLst/>
                          <a:latin typeface="+mn-lt"/>
                          <a:ea typeface="+mn-ea"/>
                          <a:cs typeface="+mn-cs"/>
                        </a:rPr>
                        <a:t>1</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1">
                        <a:lnSpc>
                          <a:spcPct val="115000"/>
                        </a:lnSpc>
                        <a:spcBef>
                          <a:spcPts val="0"/>
                        </a:spcBef>
                        <a:spcAft>
                          <a:spcPts val="0"/>
                        </a:spcAft>
                      </a:pPr>
                      <a:r>
                        <a:rPr lang="en-US" sz="1300" smtClean="0">
                          <a:effectLst/>
                        </a:rPr>
                        <a:t>Monday </a:t>
                      </a:r>
                      <a:endParaRPr lang="en-US" sz="1000" dirty="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4</a:t>
                      </a:r>
                      <a:endParaRPr lang="en-US" sz="1000">
                        <a:effectLst/>
                        <a:latin typeface="Calibri"/>
                        <a:ea typeface="Calibri"/>
                        <a:cs typeface="Arial"/>
                      </a:endParaRPr>
                    </a:p>
                  </a:txBody>
                  <a:tcPr marL="64197" marR="64197" marT="0" marB="0"/>
                </a:tc>
              </a:tr>
              <a:tr h="308606">
                <a:tc>
                  <a:txBody>
                    <a:bodyPr/>
                    <a:lstStyle/>
                    <a:p>
                      <a:pPr marL="0" marR="0" algn="ctr" rtl="1">
                        <a:lnSpc>
                          <a:spcPct val="115000"/>
                        </a:lnSpc>
                        <a:spcBef>
                          <a:spcPts val="0"/>
                        </a:spcBef>
                        <a:spcAft>
                          <a:spcPts val="0"/>
                        </a:spcAft>
                      </a:pPr>
                      <a:r>
                        <a:rPr lang="en-US" sz="1300" kern="1200" dirty="0">
                          <a:solidFill>
                            <a:schemeClr val="dk1"/>
                          </a:solidFill>
                          <a:effectLst/>
                          <a:latin typeface="+mn-lt"/>
                          <a:ea typeface="+mn-ea"/>
                          <a:cs typeface="+mn-cs"/>
                        </a:rPr>
                        <a:t>with participation of  NPPD</a:t>
                      </a:r>
                    </a:p>
                  </a:txBody>
                  <a:tcPr marL="64197" marR="64197"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1400.08.17</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kern="1200" dirty="0" smtClean="0">
                          <a:solidFill>
                            <a:schemeClr val="dk1"/>
                          </a:solidFill>
                          <a:effectLst/>
                          <a:latin typeface="+mn-lt"/>
                          <a:ea typeface="+mn-ea"/>
                          <a:cs typeface="+mn-cs"/>
                        </a:rPr>
                        <a:t>0</a:t>
                      </a:r>
                      <a:r>
                        <a:rPr lang="ru-RU" sz="1300" kern="1200" dirty="0" smtClean="0">
                          <a:solidFill>
                            <a:schemeClr val="dk1"/>
                          </a:solidFill>
                          <a:effectLst/>
                          <a:latin typeface="+mn-lt"/>
                          <a:ea typeface="+mn-ea"/>
                          <a:cs typeface="+mn-cs"/>
                        </a:rPr>
                        <a:t>8</a:t>
                      </a:r>
                      <a:r>
                        <a:rPr lang="en-US" sz="1300" kern="1200" dirty="0" smtClean="0">
                          <a:solidFill>
                            <a:schemeClr val="dk1"/>
                          </a:solidFill>
                          <a:effectLst/>
                          <a:latin typeface="+mn-lt"/>
                          <a:ea typeface="+mn-ea"/>
                          <a:cs typeface="+mn-cs"/>
                        </a:rPr>
                        <a:t>/</a:t>
                      </a:r>
                      <a:r>
                        <a:rPr lang="ru-RU" sz="1300" kern="1200" dirty="0" smtClean="0">
                          <a:solidFill>
                            <a:schemeClr val="dk1"/>
                          </a:solidFill>
                          <a:effectLst/>
                          <a:latin typeface="+mn-lt"/>
                          <a:ea typeface="+mn-ea"/>
                          <a:cs typeface="+mn-cs"/>
                        </a:rPr>
                        <a:t>11</a:t>
                      </a:r>
                      <a:r>
                        <a:rPr lang="en-US" sz="1300" kern="1200" dirty="0" smtClean="0">
                          <a:solidFill>
                            <a:schemeClr val="dk1"/>
                          </a:solidFill>
                          <a:effectLst/>
                          <a:latin typeface="+mn-lt"/>
                          <a:ea typeface="+mn-ea"/>
                          <a:cs typeface="+mn-cs"/>
                        </a:rPr>
                        <a:t>/202</a:t>
                      </a:r>
                      <a:r>
                        <a:rPr lang="ru-RU" sz="1300" kern="1200" dirty="0" smtClean="0">
                          <a:solidFill>
                            <a:schemeClr val="dk1"/>
                          </a:solidFill>
                          <a:effectLst/>
                          <a:latin typeface="+mn-lt"/>
                          <a:ea typeface="+mn-ea"/>
                          <a:cs typeface="+mn-cs"/>
                        </a:rPr>
                        <a:t>1</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1">
                        <a:lnSpc>
                          <a:spcPct val="115000"/>
                        </a:lnSpc>
                        <a:spcBef>
                          <a:spcPts val="0"/>
                        </a:spcBef>
                        <a:spcAft>
                          <a:spcPts val="0"/>
                        </a:spcAft>
                      </a:pPr>
                      <a:r>
                        <a:rPr lang="en-US" sz="1300" smtClean="0">
                          <a:effectLst/>
                        </a:rPr>
                        <a:t>Monday </a:t>
                      </a:r>
                      <a:endParaRPr lang="en-US" sz="1000" dirty="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dirty="0">
                          <a:effectLst/>
                        </a:rPr>
                        <a:t>5</a:t>
                      </a:r>
                      <a:endParaRPr lang="en-US" sz="1000" dirty="0">
                        <a:effectLst/>
                        <a:latin typeface="Calibri"/>
                        <a:ea typeface="Calibri"/>
                        <a:cs typeface="Arial"/>
                      </a:endParaRPr>
                    </a:p>
                  </a:txBody>
                  <a:tcPr marL="64197" marR="64197" marT="0" marB="0"/>
                </a:tc>
              </a:tr>
            </a:tbl>
          </a:graphicData>
        </a:graphic>
      </p:graphicFrame>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4114395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04664"/>
            <a:ext cx="5256584" cy="432048"/>
          </a:xfrm>
        </p:spPr>
        <p:txBody>
          <a:bodyPr>
            <a:normAutofit fontScale="90000"/>
          </a:bodyPr>
          <a:lstStyle/>
          <a:p>
            <a:r>
              <a:rPr lang="ru-RU" sz="2000" b="1" dirty="0">
                <a:solidFill>
                  <a:srgbClr val="002060"/>
                </a:solidFill>
                <a:cs typeface="B Mitra" pitchFamily="2" charset="-78"/>
              </a:rPr>
              <a:t>Отчет о событиях </a:t>
            </a:r>
            <a:r>
              <a:rPr lang="ru-RU" sz="2000" b="1" dirty="0" smtClean="0">
                <a:solidFill>
                  <a:srgbClr val="002060"/>
                </a:solidFill>
                <a:cs typeface="B Mitra" pitchFamily="2" charset="-78"/>
              </a:rPr>
              <a:t>электростанции</a:t>
            </a:r>
            <a:br>
              <a:rPr lang="ru-RU" sz="2000" b="1" dirty="0" smtClean="0">
                <a:solidFill>
                  <a:srgbClr val="002060"/>
                </a:solidFill>
                <a:cs typeface="B Mitra" pitchFamily="2" charset="-78"/>
              </a:rPr>
            </a:br>
            <a:r>
              <a:rPr lang="en-US" sz="2000" b="1" dirty="0">
                <a:solidFill>
                  <a:srgbClr val="002060"/>
                </a:solidFill>
                <a:cs typeface="B Mitra" pitchFamily="2" charset="-78"/>
              </a:rPr>
              <a:t>Report on the events of the power plant</a:t>
            </a:r>
          </a:p>
        </p:txBody>
      </p:sp>
      <p:sp>
        <p:nvSpPr>
          <p:cNvPr id="3" name="Content Placeholder 2"/>
          <p:cNvSpPr>
            <a:spLocks noGrp="1"/>
          </p:cNvSpPr>
          <p:nvPr>
            <p:ph idx="1"/>
          </p:nvPr>
        </p:nvSpPr>
        <p:spPr>
          <a:xfrm>
            <a:off x="457200" y="1196752"/>
            <a:ext cx="8229600" cy="4929411"/>
          </a:xfrm>
        </p:spPr>
        <p:txBody>
          <a:bodyPr>
            <a:normAutofit fontScale="70000" lnSpcReduction="20000"/>
          </a:bodyPr>
          <a:lstStyle/>
          <a:p>
            <a:endParaRPr lang="en-US" dirty="0"/>
          </a:p>
          <a:p>
            <a:pPr algn="just"/>
            <a:r>
              <a:rPr lang="en-US" dirty="0" smtClean="0"/>
              <a:t>On </a:t>
            </a:r>
            <a:r>
              <a:rPr lang="en-US" dirty="0"/>
              <a:t>12:27 dated 9 January 2022, actuation of the first set of the differential protection of the transformers of the Unit (AT01, AT02) led to disconnection of Bushehr NPP from the 400 kV power network and disconnection of the 27kV switches of generator at the operating power of 442 MW, which resulted in the de-</a:t>
            </a:r>
            <a:r>
              <a:rPr lang="en-US" dirty="0" err="1"/>
              <a:t>energization</a:t>
            </a:r>
            <a:r>
              <a:rPr lang="en-US" dirty="0"/>
              <a:t> of internal consumption bus bars (10BB and 10BC) and stepwise operation of diesel generators of the safety trains 2 and 3. 	</a:t>
            </a:r>
          </a:p>
          <a:p>
            <a:pPr algn="just"/>
            <a:endParaRPr lang="en-US" dirty="0"/>
          </a:p>
          <a:p>
            <a:pPr algn="just"/>
            <a:r>
              <a:rPr lang="ru-RU" dirty="0"/>
              <a:t> </a:t>
            </a:r>
            <a:r>
              <a:rPr lang="ru-RU" sz="3100" dirty="0">
                <a:solidFill>
                  <a:srgbClr val="002060"/>
                </a:solidFill>
              </a:rPr>
              <a:t>9 января 2022 года в 12:27 по местному времени произошло срабатывание первого комплекта дифференциальной защиты трансформаторов энергоблока (АТ01, АТ02). Что привело к отключению АЭС Бушер от сети 400 кВ и отключению выключателей генератора 27 кВ на мощности энергоблока 442 МВт. В результате произошло обесточение шин собственных нужд (10ВВ и 10ВС) и последовательный запуск дизель генераторов 2-го и 3-го каналов безопасности. 	</a:t>
            </a:r>
          </a:p>
          <a:p>
            <a:endParaRPr lang="en-US" sz="3100" dirty="0">
              <a:solidFill>
                <a:srgbClr val="002060"/>
              </a:solidFill>
            </a:endParaRPr>
          </a:p>
        </p:txBody>
      </p:sp>
      <p:sp>
        <p:nvSpPr>
          <p:cNvPr id="4"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989798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785395"/>
          </a:xfrm>
        </p:spPr>
        <p:txBody>
          <a:bodyPr>
            <a:normAutofit fontScale="92500" lnSpcReduction="20000"/>
          </a:bodyPr>
          <a:lstStyle/>
          <a:p>
            <a:pPr algn="just"/>
            <a:r>
              <a:rPr lang="en-US" dirty="0"/>
              <a:t>On 8 July 2022 at 00:38 while carrying out switching for preparing necessary conditions in order to remove defect of one of breakers of 400-KV substations, the 70% power reduction signal was formed and the plant power was reduced to 70% of </a:t>
            </a:r>
            <a:r>
              <a:rPr lang="en-US" dirty="0" smtClean="0"/>
              <a:t>its </a:t>
            </a:r>
            <a:r>
              <a:rPr lang="en-US" dirty="0"/>
              <a:t>nominal power</a:t>
            </a:r>
            <a:r>
              <a:rPr lang="en-US" dirty="0" smtClean="0"/>
              <a:t>.</a:t>
            </a:r>
          </a:p>
          <a:p>
            <a:pPr algn="just"/>
            <a:endParaRPr lang="en-US" dirty="0" smtClean="0"/>
          </a:p>
          <a:p>
            <a:pPr algn="just"/>
            <a:r>
              <a:rPr lang="ru-RU" sz="2600" dirty="0">
                <a:solidFill>
                  <a:srgbClr val="002060"/>
                </a:solidFill>
              </a:rPr>
              <a:t>8 июля 2022 года в 00:38 при выполнении переключения для подготовки необходимых условий для удаления дефекта одного из выключателей 400 кВ подстанций сформировалось 70% сигнал снижения мощности был сформирован, и мощность станции была уменьшена до 70% его номинальной мощности</a:t>
            </a:r>
            <a:r>
              <a:rPr lang="ru-RU" dirty="0"/>
              <a:t>.</a:t>
            </a:r>
            <a:endParaRPr lang="en-US" dirty="0"/>
          </a:p>
        </p:txBody>
      </p:sp>
      <p:sp>
        <p:nvSpPr>
          <p:cNvPr id="6" name="Title 1"/>
          <p:cNvSpPr>
            <a:spLocks noGrp="1"/>
          </p:cNvSpPr>
          <p:nvPr>
            <p:ph type="title"/>
          </p:nvPr>
        </p:nvSpPr>
        <p:spPr>
          <a:xfrm>
            <a:off x="457200" y="274638"/>
            <a:ext cx="8229600" cy="634082"/>
          </a:xfrm>
        </p:spPr>
        <p:txBody>
          <a:bodyPr>
            <a:normAutofit fontScale="90000"/>
          </a:bodyPr>
          <a:lstStyle/>
          <a:p>
            <a:r>
              <a:rPr lang="ru-RU" sz="2000" b="1" dirty="0">
                <a:solidFill>
                  <a:srgbClr val="002060"/>
                </a:solidFill>
                <a:cs typeface="B Mitra" pitchFamily="2" charset="-78"/>
              </a:rPr>
              <a:t>Отчет о событиях </a:t>
            </a:r>
            <a:r>
              <a:rPr lang="ru-RU" sz="2000" b="1" dirty="0" smtClean="0">
                <a:solidFill>
                  <a:srgbClr val="002060"/>
                </a:solidFill>
                <a:cs typeface="B Mitra" pitchFamily="2" charset="-78"/>
              </a:rPr>
              <a:t>электростанции</a:t>
            </a:r>
            <a:br>
              <a:rPr lang="ru-RU" sz="2000" b="1" dirty="0" smtClean="0">
                <a:solidFill>
                  <a:srgbClr val="002060"/>
                </a:solidFill>
                <a:cs typeface="B Mitra" pitchFamily="2" charset="-78"/>
              </a:rPr>
            </a:br>
            <a:r>
              <a:rPr lang="en-US" sz="2000" b="1" dirty="0">
                <a:solidFill>
                  <a:srgbClr val="002060"/>
                </a:solidFill>
                <a:cs typeface="B Mitra" pitchFamily="2" charset="-78"/>
              </a:rPr>
              <a:t>Report on the events of the power plant</a:t>
            </a:r>
          </a:p>
        </p:txBody>
      </p:sp>
      <p:sp>
        <p:nvSpPr>
          <p:cNvPr id="7"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1616727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a:normAutofit/>
          </a:bodyPr>
          <a:lstStyle/>
          <a:p>
            <a:pPr marL="0" lvl="0" indent="0" algn="just">
              <a:buNone/>
            </a:pPr>
            <a:r>
              <a:rPr lang="en-US" dirty="0"/>
              <a:t>All matters related to the nuclear power plant and the operator </a:t>
            </a:r>
            <a:r>
              <a:rPr lang="en-US" dirty="0" smtClean="0"/>
              <a:t>organization(Items </a:t>
            </a:r>
            <a:r>
              <a:rPr lang="en-US" dirty="0"/>
              <a:t>1, 2, 4, 10, 11 and 14 ) </a:t>
            </a:r>
            <a:r>
              <a:rPr lang="en-US" b="1" dirty="0"/>
              <a:t>have been carried out </a:t>
            </a:r>
            <a:r>
              <a:rPr lang="en-US" dirty="0"/>
              <a:t>in Protocol No. 15</a:t>
            </a:r>
            <a:r>
              <a:rPr lang="en-US" dirty="0" smtClean="0"/>
              <a:t>.</a:t>
            </a:r>
            <a:endParaRPr lang="ru-RU" dirty="0" smtClean="0"/>
          </a:p>
          <a:p>
            <a:pPr marL="0" lvl="0" indent="0" algn="just">
              <a:buNone/>
            </a:pPr>
            <a:endParaRPr lang="en-US" dirty="0" smtClean="0"/>
          </a:p>
          <a:p>
            <a:pPr marL="0" lvl="0" indent="0" algn="just">
              <a:buNone/>
            </a:pPr>
            <a:r>
              <a:rPr lang="ru-RU" dirty="0">
                <a:solidFill>
                  <a:srgbClr val="002060"/>
                </a:solidFill>
              </a:rPr>
              <a:t>Все вопросы, связанные с атомной электростанцией и организацией-эксплуатантом(</a:t>
            </a:r>
            <a:r>
              <a:rPr lang="en-US" dirty="0">
                <a:solidFill>
                  <a:srgbClr val="002060"/>
                </a:solidFill>
              </a:rPr>
              <a:t>organization(</a:t>
            </a:r>
            <a:r>
              <a:rPr lang="ru-RU" dirty="0">
                <a:solidFill>
                  <a:srgbClr val="002060"/>
                </a:solidFill>
              </a:rPr>
              <a:t>Пункты 1, 2, 4, 10, 11 и 14)</a:t>
            </a:r>
            <a:r>
              <a:rPr lang="en-US" dirty="0">
                <a:solidFill>
                  <a:srgbClr val="002060"/>
                </a:solidFill>
              </a:rPr>
              <a:t> </a:t>
            </a:r>
            <a:r>
              <a:rPr lang="ru-RU" dirty="0">
                <a:solidFill>
                  <a:srgbClr val="002060"/>
                </a:solidFill>
              </a:rPr>
              <a:t>, </a:t>
            </a:r>
            <a:r>
              <a:rPr lang="ru-RU" b="1" dirty="0">
                <a:solidFill>
                  <a:srgbClr val="002060"/>
                </a:solidFill>
              </a:rPr>
              <a:t>выполнены</a:t>
            </a:r>
            <a:r>
              <a:rPr lang="ru-RU" dirty="0">
                <a:solidFill>
                  <a:srgbClr val="002060"/>
                </a:solidFill>
              </a:rPr>
              <a:t> в Протоколе № 15.</a:t>
            </a:r>
            <a:endParaRPr lang="en-US" dirty="0">
              <a:solidFill>
                <a:srgbClr val="002060"/>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2656"/>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267744" y="317840"/>
            <a:ext cx="5040560" cy="664603"/>
          </a:xfrm>
        </p:spPr>
        <p:txBody>
          <a:bodyPr vert="horz" lIns="91440" tIns="45720" rIns="91440" bIns="45720" rtlCol="0" anchor="ctr">
            <a:noAutofit/>
          </a:bodyPr>
          <a:lstStyle/>
          <a:p>
            <a:r>
              <a:rPr lang="ru-RU" sz="2000" b="1" dirty="0">
                <a:solidFill>
                  <a:srgbClr val="002060"/>
                </a:solidFill>
                <a:cs typeface="Times New Roman" pitchFamily="18" charset="0"/>
              </a:rPr>
              <a:t>Статус </a:t>
            </a:r>
            <a:r>
              <a:rPr lang="ru-RU" sz="2000" b="1" dirty="0" smtClean="0">
                <a:solidFill>
                  <a:srgbClr val="002060"/>
                </a:solidFill>
                <a:cs typeface="Times New Roman" pitchFamily="18" charset="0"/>
              </a:rPr>
              <a:t>протокола </a:t>
            </a:r>
            <a:r>
              <a:rPr lang="ru-RU" sz="2000" b="1" dirty="0">
                <a:solidFill>
                  <a:srgbClr val="002060"/>
                </a:solidFill>
                <a:cs typeface="Times New Roman" pitchFamily="18" charset="0"/>
              </a:rPr>
              <a:t>№ </a:t>
            </a:r>
            <a:r>
              <a:rPr lang="ru-RU" sz="2000" b="1" dirty="0" smtClean="0">
                <a:solidFill>
                  <a:srgbClr val="002060"/>
                </a:solidFill>
                <a:cs typeface="Times New Roman" pitchFamily="18" charset="0"/>
              </a:rPr>
              <a:t>15</a:t>
            </a:r>
            <a:r>
              <a:rPr lang="en-US" sz="2000" b="1" dirty="0">
                <a:solidFill>
                  <a:srgbClr val="002060"/>
                </a:solidFill>
                <a:cs typeface="Times New Roman" pitchFamily="18" charset="0"/>
              </a:rPr>
              <a:t/>
            </a:r>
            <a:br>
              <a:rPr lang="en-US" sz="2000" b="1" dirty="0">
                <a:solidFill>
                  <a:srgbClr val="002060"/>
                </a:solidFill>
                <a:cs typeface="Times New Roman" pitchFamily="18" charset="0"/>
              </a:rPr>
            </a:br>
            <a:r>
              <a:rPr lang="en-US" sz="2000" b="1" dirty="0">
                <a:solidFill>
                  <a:srgbClr val="002060"/>
                </a:solidFill>
                <a:cs typeface="Times New Roman" pitchFamily="18" charset="0"/>
              </a:rPr>
              <a:t>Status of Minutes </a:t>
            </a:r>
            <a:r>
              <a:rPr lang="ru-RU" sz="2000" b="1" dirty="0">
                <a:solidFill>
                  <a:srgbClr val="002060"/>
                </a:solidFill>
                <a:cs typeface="Times New Roman" pitchFamily="18" charset="0"/>
              </a:rPr>
              <a:t>№</a:t>
            </a:r>
            <a:r>
              <a:rPr lang="en-US" sz="2000" b="1" dirty="0">
                <a:solidFill>
                  <a:srgbClr val="002060"/>
                </a:solidFill>
                <a:cs typeface="Times New Roman" pitchFamily="18" charset="0"/>
              </a:rPr>
              <a:t> </a:t>
            </a:r>
            <a:r>
              <a:rPr lang="en-US" sz="2000" b="1" dirty="0" smtClean="0">
                <a:solidFill>
                  <a:srgbClr val="002060"/>
                </a:solidFill>
                <a:cs typeface="Times New Roman" pitchFamily="18" charset="0"/>
              </a:rPr>
              <a:t>1</a:t>
            </a:r>
            <a:r>
              <a:rPr lang="ru-RU" sz="2000" b="1" dirty="0" smtClean="0">
                <a:solidFill>
                  <a:srgbClr val="002060"/>
                </a:solidFill>
                <a:cs typeface="Times New Roman" pitchFamily="18" charset="0"/>
              </a:rPr>
              <a:t>5</a:t>
            </a:r>
            <a:endParaRPr lang="en-US" sz="2000" b="1" dirty="0">
              <a:solidFill>
                <a:srgbClr val="002060"/>
              </a:solidFill>
              <a:cs typeface="Times New Roman" pitchFamily="18" charset="0"/>
            </a:endParaRPr>
          </a:p>
        </p:txBody>
      </p:sp>
      <p:sp>
        <p:nvSpPr>
          <p:cNvPr id="6"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917092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2000" y="1196752"/>
            <a:ext cx="8208912" cy="4739759"/>
          </a:xfrm>
          <a:prstGeom prst="rect">
            <a:avLst/>
          </a:prstGeom>
        </p:spPr>
        <p:txBody>
          <a:bodyPr wrap="square">
            <a:spAutoFit/>
          </a:bodyPr>
          <a:lstStyle/>
          <a:p>
            <a:pPr algn="just"/>
            <a:r>
              <a:rPr lang="ru-RU" sz="1600" b="1" dirty="0" smtClean="0">
                <a:solidFill>
                  <a:srgbClr val="002060"/>
                </a:solidFill>
                <a:cs typeface="B Mitra" pitchFamily="2" charset="-78"/>
              </a:rPr>
              <a:t>Меры</a:t>
            </a:r>
            <a:r>
              <a:rPr lang="ru-RU" sz="1600" b="1" dirty="0">
                <a:solidFill>
                  <a:srgbClr val="002060"/>
                </a:solidFill>
                <a:cs typeface="B Mitra" pitchFamily="2" charset="-78"/>
              </a:rPr>
              <a:t>, принятые на БАЭС для предотвращения распространения пандемии COVID-19</a:t>
            </a:r>
            <a:endParaRPr lang="en-US" sz="1600" b="1" dirty="0">
              <a:solidFill>
                <a:srgbClr val="002060"/>
              </a:solidFill>
              <a:cs typeface="B Mitra" pitchFamily="2" charset="-78"/>
            </a:endParaRPr>
          </a:p>
          <a:p>
            <a:pPr algn="just"/>
            <a:r>
              <a:rPr lang="ru-RU" sz="1600" dirty="0">
                <a:solidFill>
                  <a:srgbClr val="002060"/>
                </a:solidFill>
              </a:rPr>
              <a:t>Выполнение национальных и провинциальных медицинских инструкций, предписаний и процедур, а также использование международного опыта, полученного от ВАО АЭС и МАГАТЭ, путем выполнения описанных ниже мероприятий: </a:t>
            </a:r>
            <a:endParaRPr lang="en-US" sz="1600" dirty="0">
              <a:solidFill>
                <a:srgbClr val="002060"/>
              </a:solidFill>
            </a:endParaRPr>
          </a:p>
          <a:p>
            <a:pPr marL="171450" indent="-171450" algn="just">
              <a:buFontTx/>
              <a:buChar char="-"/>
            </a:pPr>
            <a:r>
              <a:rPr lang="ru-RU" sz="1600" dirty="0">
                <a:solidFill>
                  <a:srgbClr val="002060"/>
                </a:solidFill>
              </a:rPr>
              <a:t>Отмену обеденного приема пищи суточных работников;</a:t>
            </a:r>
            <a:endParaRPr lang="en-US" sz="1600" dirty="0">
              <a:solidFill>
                <a:srgbClr val="002060"/>
              </a:solidFill>
            </a:endParaRPr>
          </a:p>
          <a:p>
            <a:pPr marL="171450" indent="-171450" algn="just">
              <a:buFontTx/>
              <a:buChar char="-"/>
            </a:pPr>
            <a:r>
              <a:rPr lang="ru-RU" sz="1600" dirty="0">
                <a:solidFill>
                  <a:srgbClr val="002060"/>
                </a:solidFill>
              </a:rPr>
              <a:t>Раздача обедов сменным работникам пакетами с соблюдением санитарных норм;</a:t>
            </a:r>
            <a:endParaRPr lang="en-US" sz="1600" dirty="0">
              <a:solidFill>
                <a:srgbClr val="002060"/>
              </a:solidFill>
            </a:endParaRPr>
          </a:p>
          <a:p>
            <a:pPr marL="171450" indent="-171450" algn="just">
              <a:buFontTx/>
              <a:buChar char="-"/>
            </a:pPr>
            <a:r>
              <a:rPr lang="ru-RU" sz="1600" dirty="0">
                <a:solidFill>
                  <a:srgbClr val="002060"/>
                </a:solidFill>
              </a:rPr>
              <a:t>Сведение к минимуму ненужного доступа и движения персонала в БЩУ станции;</a:t>
            </a:r>
            <a:endParaRPr lang="en-US" sz="1600" dirty="0">
              <a:solidFill>
                <a:srgbClr val="002060"/>
              </a:solidFill>
            </a:endParaRPr>
          </a:p>
          <a:p>
            <a:pPr marL="171450" indent="-171450" algn="just">
              <a:buFontTx/>
              <a:buChar char="-"/>
            </a:pPr>
            <a:r>
              <a:rPr lang="ru-RU" sz="1600" dirty="0">
                <a:solidFill>
                  <a:srgbClr val="002060"/>
                </a:solidFill>
              </a:rPr>
              <a:t>Распределение медицинских масок среди персонала надлежащим образом;</a:t>
            </a:r>
            <a:endParaRPr lang="en-US" sz="1600" dirty="0">
              <a:solidFill>
                <a:srgbClr val="002060"/>
              </a:solidFill>
            </a:endParaRPr>
          </a:p>
          <a:p>
            <a:pPr algn="just"/>
            <a:endParaRPr lang="en-US" sz="2400" dirty="0">
              <a:solidFill>
                <a:srgbClr val="002060"/>
              </a:solidFill>
            </a:endParaRPr>
          </a:p>
          <a:p>
            <a:pPr algn="just"/>
            <a:r>
              <a:rPr lang="en-US" sz="1600" b="1" dirty="0">
                <a:cs typeface="B Mitra" pitchFamily="2" charset="-78"/>
              </a:rPr>
              <a:t>Measures taken at the BNPP to prevent the spread of </a:t>
            </a:r>
            <a:r>
              <a:rPr lang="en-US" sz="1600" b="1" dirty="0" smtClean="0">
                <a:cs typeface="B Mitra" pitchFamily="2" charset="-78"/>
              </a:rPr>
              <a:t>COVID-19</a:t>
            </a:r>
            <a:r>
              <a:rPr lang="en-US" sz="1600" b="1" dirty="0">
                <a:cs typeface="B Mitra" pitchFamily="2" charset="-78"/>
              </a:rPr>
              <a:t> Pandemic</a:t>
            </a:r>
            <a:r>
              <a:rPr lang="en-US" sz="1600" b="1" dirty="0" smtClean="0">
                <a:cs typeface="B Mitra" pitchFamily="2" charset="-78"/>
              </a:rPr>
              <a:t> </a:t>
            </a:r>
            <a:endParaRPr lang="en-US" sz="1600" dirty="0">
              <a:cs typeface="B Mitra" pitchFamily="2" charset="-78"/>
            </a:endParaRPr>
          </a:p>
          <a:p>
            <a:pPr algn="just"/>
            <a:r>
              <a:rPr lang="en-US" sz="1600" dirty="0"/>
              <a:t>Implementation of the national and provincial health instructions, mandates, and procedures and also utilizing international experiences received from WANO and IAEA through performing the activities described below: </a:t>
            </a:r>
          </a:p>
          <a:p>
            <a:pPr marL="285750" lvl="0" indent="-285750" algn="just">
              <a:buFontTx/>
              <a:buChar char="-"/>
            </a:pPr>
            <a:r>
              <a:rPr lang="en-US" sz="1600" dirty="0" smtClean="0"/>
              <a:t>Canceling </a:t>
            </a:r>
            <a:r>
              <a:rPr lang="en-US" sz="1600" dirty="0"/>
              <a:t>the lunch meal of the daily </a:t>
            </a:r>
            <a:r>
              <a:rPr lang="en-US" sz="1600" dirty="0" smtClean="0"/>
              <a:t>workers;</a:t>
            </a:r>
          </a:p>
          <a:p>
            <a:pPr marL="285750" lvl="0" indent="-285750" algn="just">
              <a:buFontTx/>
              <a:buChar char="-"/>
            </a:pPr>
            <a:r>
              <a:rPr lang="en-US" sz="1600" dirty="0" smtClean="0"/>
              <a:t>Distributing </a:t>
            </a:r>
            <a:r>
              <a:rPr lang="en-US" sz="1600" dirty="0"/>
              <a:t>the shift staff meals as packages in a sanitary </a:t>
            </a:r>
            <a:r>
              <a:rPr lang="en-US" sz="1600" dirty="0" smtClean="0"/>
              <a:t>manner;</a:t>
            </a:r>
          </a:p>
          <a:p>
            <a:pPr marL="285750" lvl="0" indent="-285750" algn="just">
              <a:buFontTx/>
              <a:buChar char="-"/>
            </a:pPr>
            <a:r>
              <a:rPr lang="en-US" sz="1600" dirty="0" smtClean="0"/>
              <a:t>Minimizing </a:t>
            </a:r>
            <a:r>
              <a:rPr lang="en-US" sz="1600" dirty="0"/>
              <a:t>the unnecessary staff’s access and traffic to th</a:t>
            </a:r>
            <a:r>
              <a:rPr lang="en-US" dirty="0"/>
              <a:t>e Main Control Room of the Plant; </a:t>
            </a:r>
            <a:endParaRPr lang="en-US" dirty="0" smtClean="0"/>
          </a:p>
          <a:p>
            <a:pPr marL="285750" indent="-285750" algn="just">
              <a:buFontTx/>
              <a:buChar char="-"/>
            </a:pPr>
            <a:r>
              <a:rPr lang="en-US" dirty="0"/>
              <a:t>Distributing medical face masks amongst the staff appropriately;  </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2"/>
          <p:cNvSpPr>
            <a:spLocks noGrp="1"/>
          </p:cNvSpPr>
          <p:nvPr>
            <p:ph type="title"/>
          </p:nvPr>
        </p:nvSpPr>
        <p:spPr>
          <a:xfrm>
            <a:off x="2051720" y="332656"/>
            <a:ext cx="5472608" cy="646815"/>
          </a:xfrm>
        </p:spPr>
        <p:txBody>
          <a:bodyPr>
            <a:normAutofit fontScale="90000"/>
          </a:bodyPr>
          <a:lstStyle/>
          <a:p>
            <a:r>
              <a:rPr lang="ru-RU" sz="2200" b="1" dirty="0">
                <a:solidFill>
                  <a:srgbClr val="002060"/>
                </a:solidFill>
                <a:cs typeface="B Mitra" pitchFamily="2" charset="-78"/>
              </a:rPr>
              <a:t>Меры защиты от пандемии COVID-19</a:t>
            </a:r>
            <a:r>
              <a:rPr lang="en-US" sz="2200" b="1" dirty="0" smtClean="0">
                <a:latin typeface="+mn-lt"/>
                <a:cs typeface="B Mitra" pitchFamily="2" charset="-78"/>
              </a:rPr>
              <a:t/>
            </a:r>
            <a:br>
              <a:rPr lang="en-US" sz="2200" b="1" dirty="0" smtClean="0">
                <a:latin typeface="+mn-lt"/>
                <a:cs typeface="B Mitra" pitchFamily="2" charset="-78"/>
              </a:rPr>
            </a:br>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endParaRPr lang="en-US" sz="2200" b="1" dirty="0">
              <a:solidFill>
                <a:srgbClr val="0070C0"/>
              </a:solidFill>
              <a:latin typeface="+mn-lt"/>
              <a:cs typeface="B Mitra" pitchFamily="2" charset="-78"/>
            </a:endParaRPr>
          </a:p>
        </p:txBody>
      </p:sp>
      <p:sp>
        <p:nvSpPr>
          <p:cNvPr id="6"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807151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29600" cy="5112568"/>
          </a:xfrm>
        </p:spPr>
        <p:txBody>
          <a:bodyPr>
            <a:noAutofit/>
          </a:bodyPr>
          <a:lstStyle/>
          <a:p>
            <a:pPr marL="0" indent="0" algn="just">
              <a:buNone/>
            </a:pPr>
            <a:r>
              <a:rPr lang="en-US" sz="1600" dirty="0">
                <a:solidFill>
                  <a:srgbClr val="002060"/>
                </a:solidFill>
              </a:rPr>
              <a:t>- </a:t>
            </a:r>
            <a:r>
              <a:rPr lang="ru-RU" sz="1600" dirty="0">
                <a:solidFill>
                  <a:srgbClr val="002060"/>
                </a:solidFill>
              </a:rPr>
              <a:t>Сведение к минимуму количества личных взаимодействий и переписки за счет проведения рабочих совещаний в режиме видеоконференцсвязи, а также проведения и отслеживания действий через систему поддержки и административную внутреннюю сеть;</a:t>
            </a:r>
            <a:endParaRPr lang="en-US" sz="1600" dirty="0">
              <a:solidFill>
                <a:srgbClr val="002060"/>
              </a:solidFill>
            </a:endParaRPr>
          </a:p>
          <a:p>
            <a:pPr marL="0" indent="0" algn="just">
              <a:buNone/>
            </a:pPr>
            <a:r>
              <a:rPr lang="en-US" sz="1600" dirty="0">
                <a:solidFill>
                  <a:srgbClr val="002060"/>
                </a:solidFill>
              </a:rPr>
              <a:t>- </a:t>
            </a:r>
            <a:r>
              <a:rPr lang="ru-RU" sz="1600" dirty="0">
                <a:solidFill>
                  <a:srgbClr val="002060"/>
                </a:solidFill>
              </a:rPr>
              <a:t>Подготовка и оснащение одной машины скорой помощи поликлиники станции для перевозки выявленных больных с подозрением на заболевание Медицинские центры города Бушер</a:t>
            </a:r>
            <a:endParaRPr lang="en-US" sz="1600" dirty="0">
              <a:solidFill>
                <a:srgbClr val="002060"/>
              </a:solidFill>
            </a:endParaRPr>
          </a:p>
          <a:p>
            <a:pPr marL="0" indent="0" algn="just">
              <a:buNone/>
            </a:pPr>
            <a:r>
              <a:rPr lang="en-US" sz="1600" dirty="0">
                <a:solidFill>
                  <a:srgbClr val="002060"/>
                </a:solidFill>
              </a:rPr>
              <a:t>- </a:t>
            </a:r>
            <a:r>
              <a:rPr lang="ru-RU" sz="1600" dirty="0">
                <a:solidFill>
                  <a:srgbClr val="002060"/>
                </a:solidFill>
              </a:rPr>
              <a:t>Оповещение персонала БАЭС и путем раздачи листовок, размещения учебных материалов и объявлений в организационном интранете станции и на мониторах, установленных в разных местах станции, а также установка баннеров и плакатов</a:t>
            </a:r>
            <a:endParaRPr lang="en-US" sz="1600" dirty="0">
              <a:solidFill>
                <a:srgbClr val="002060"/>
              </a:solidFill>
            </a:endParaRPr>
          </a:p>
          <a:p>
            <a:pPr marL="0" indent="0" algn="just">
              <a:buNone/>
            </a:pPr>
            <a:endParaRPr lang="en-US" sz="1600" dirty="0"/>
          </a:p>
          <a:p>
            <a:pPr marL="0" indent="0" algn="just">
              <a:buNone/>
            </a:pPr>
            <a:r>
              <a:rPr lang="en-US" sz="1600" dirty="0" smtClean="0"/>
              <a:t>- Minimizing </a:t>
            </a:r>
            <a:r>
              <a:rPr lang="en-US" sz="1600" dirty="0"/>
              <a:t>the number of in-person interactions and correspondences by holding video conference work meetings and also conducting and following up on activities via support and administrative intranet system; </a:t>
            </a:r>
          </a:p>
          <a:p>
            <a:pPr marL="0" lvl="0" indent="0" algn="just">
              <a:buNone/>
            </a:pPr>
            <a:r>
              <a:rPr lang="en-US" sz="1600" dirty="0" smtClean="0"/>
              <a:t>- Preparing </a:t>
            </a:r>
            <a:r>
              <a:rPr lang="en-US" sz="1600" dirty="0"/>
              <a:t>and equipping one ambulance of Plant clinic for transporting identified patients suspected to have the disease Bushehr City medical centers; </a:t>
            </a:r>
          </a:p>
          <a:p>
            <a:pPr marL="0" indent="0" algn="just">
              <a:buNone/>
            </a:pPr>
            <a:r>
              <a:rPr lang="en-US" sz="1600" dirty="0" smtClean="0"/>
              <a:t>- Notifying </a:t>
            </a:r>
            <a:r>
              <a:rPr lang="en-US" sz="1600" dirty="0"/>
              <a:t>the staff of BNPP and via distributing leaflets, providing training materials and notices in the organizational intranet of the plant and on the monitors installed in different locations of the Plant and also installing banners and posters; </a:t>
            </a:r>
            <a:endParaRPr lang="en-US" sz="1600" dirty="0" smtClean="0"/>
          </a:p>
        </p:txBody>
      </p:sp>
      <p:sp>
        <p:nvSpPr>
          <p:cNvPr id="4" name="Title 2"/>
          <p:cNvSpPr>
            <a:spLocks noGrp="1"/>
          </p:cNvSpPr>
          <p:nvPr>
            <p:ph type="title"/>
          </p:nvPr>
        </p:nvSpPr>
        <p:spPr>
          <a:xfrm>
            <a:off x="2051720" y="332656"/>
            <a:ext cx="5472608" cy="646815"/>
          </a:xfrm>
        </p:spPr>
        <p:txBody>
          <a:bodyPr>
            <a:normAutofit fontScale="90000"/>
          </a:bodyPr>
          <a:lstStyle/>
          <a:p>
            <a:r>
              <a:rPr lang="ru-RU" sz="2200" b="1" dirty="0">
                <a:solidFill>
                  <a:srgbClr val="002060"/>
                </a:solidFill>
                <a:cs typeface="B Mitra" pitchFamily="2" charset="-78"/>
              </a:rPr>
              <a:t>Меры защиты от пандемии COVID-19</a:t>
            </a:r>
            <a:r>
              <a:rPr lang="en-US" sz="2200" b="1" dirty="0" smtClean="0">
                <a:latin typeface="+mn-lt"/>
                <a:cs typeface="B Mitra" pitchFamily="2" charset="-78"/>
              </a:rPr>
              <a:t/>
            </a:r>
            <a:br>
              <a:rPr lang="en-US" sz="2200" b="1" dirty="0" smtClean="0">
                <a:latin typeface="+mn-lt"/>
                <a:cs typeface="B Mitra" pitchFamily="2" charset="-78"/>
              </a:rPr>
            </a:br>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endParaRPr lang="en-US" sz="2200" b="1" dirty="0">
              <a:solidFill>
                <a:srgbClr val="0070C0"/>
              </a:solidFill>
              <a:latin typeface="+mn-lt"/>
              <a:cs typeface="B Mitra" pitchFamily="2" charset="-78"/>
            </a:endParaRPr>
          </a:p>
        </p:txBody>
      </p:sp>
      <p:sp>
        <p:nvSpPr>
          <p:cNvPr id="5"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2374636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4-STA_7197.JPG"/>
          <p:cNvPicPr>
            <a:picLocks noChangeAspect="1" noChangeArrowheads="1"/>
          </p:cNvPicPr>
          <p:nvPr/>
        </p:nvPicPr>
        <p:blipFill>
          <a:blip r:embed="rId3" cstate="print"/>
          <a:srcRect/>
          <a:stretch>
            <a:fillRect/>
          </a:stretch>
        </p:blipFill>
        <p:spPr bwMode="auto">
          <a:xfrm>
            <a:off x="4758" y="0"/>
            <a:ext cx="9144000" cy="70437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251520" y="332656"/>
            <a:ext cx="8225847" cy="3108543"/>
          </a:xfrm>
          <a:prstGeom prst="rect">
            <a:avLst/>
          </a:prstGeom>
        </p:spPr>
        <p:txBody>
          <a:bodyPr wrap="square">
            <a:spAutoFit/>
          </a:bodyPr>
          <a:lstStyle/>
          <a:p>
            <a:pPr lvl="2" algn="ctr"/>
            <a:r>
              <a:rPr lang="ru-RU" sz="2800" b="1" dirty="0"/>
              <a:t>Заседание рабочей группы Регионального кризисного центра МЦ ВАО АЭС </a:t>
            </a:r>
          </a:p>
          <a:p>
            <a:pPr lvl="2" algn="ctr"/>
            <a:r>
              <a:rPr lang="ru-RU" sz="2800" b="1" dirty="0" smtClean="0">
                <a:solidFill>
                  <a:srgbClr val="002060"/>
                </a:solidFill>
                <a:cs typeface="B Mitra" pitchFamily="2" charset="-78"/>
              </a:rPr>
              <a:t>12-</a:t>
            </a:r>
            <a:r>
              <a:rPr lang="en-US" sz="2800" b="1" dirty="0" smtClean="0">
                <a:solidFill>
                  <a:srgbClr val="002060"/>
                </a:solidFill>
                <a:cs typeface="B Mitra" pitchFamily="2" charset="-78"/>
              </a:rPr>
              <a:t>1</a:t>
            </a:r>
            <a:r>
              <a:rPr lang="ru-RU" sz="2800" b="1" dirty="0" smtClean="0">
                <a:solidFill>
                  <a:srgbClr val="002060"/>
                </a:solidFill>
                <a:cs typeface="B Mitra" pitchFamily="2" charset="-78"/>
              </a:rPr>
              <a:t>6 </a:t>
            </a:r>
            <a:r>
              <a:rPr lang="ru-RU" sz="2800" b="1" dirty="0">
                <a:solidFill>
                  <a:srgbClr val="002060"/>
                </a:solidFill>
                <a:cs typeface="Times New Roman" pitchFamily="18" charset="0"/>
              </a:rPr>
              <a:t>Сентябрь </a:t>
            </a:r>
            <a:r>
              <a:rPr lang="ru-RU" sz="2800" b="1" dirty="0" smtClean="0">
                <a:solidFill>
                  <a:srgbClr val="002060"/>
                </a:solidFill>
                <a:cs typeface="B Mitra" pitchFamily="2" charset="-78"/>
              </a:rPr>
              <a:t>2022г</a:t>
            </a:r>
            <a:r>
              <a:rPr lang="ru-RU" sz="2800" b="1" dirty="0">
                <a:solidFill>
                  <a:srgbClr val="002060"/>
                </a:solidFill>
                <a:cs typeface="B Mitra" pitchFamily="2" charset="-78"/>
              </a:rPr>
              <a:t>.</a:t>
            </a:r>
            <a:endParaRPr lang="fa-IR" sz="2800" b="1" dirty="0">
              <a:solidFill>
                <a:srgbClr val="002060"/>
              </a:solidFill>
              <a:cs typeface="B Mitra" pitchFamily="2" charset="-78"/>
            </a:endParaRPr>
          </a:p>
          <a:p>
            <a:pPr lvl="2" algn="ctr"/>
            <a:r>
              <a:rPr lang="en-US" sz="2800" b="1" dirty="0"/>
              <a:t>Meeting of WANO MC Regional Crisis Centre Working Group</a:t>
            </a:r>
            <a:endParaRPr lang="en-US" altLang="hu-HU" sz="2800" b="1" dirty="0" smtClean="0">
              <a:cs typeface="B Mitra" pitchFamily="2" charset="-78"/>
            </a:endParaRPr>
          </a:p>
          <a:p>
            <a:pPr lvl="2" algn="ctr"/>
            <a:r>
              <a:rPr lang="en-US" altLang="hu-HU" sz="2800" b="1" dirty="0" smtClean="0">
                <a:cs typeface="B Mitra" pitchFamily="2" charset="-78"/>
              </a:rPr>
              <a:t>WANO-MC </a:t>
            </a:r>
            <a:r>
              <a:rPr lang="hu-HU" altLang="hu-HU" sz="2800" b="1" dirty="0">
                <a:cs typeface="B Mitra" pitchFamily="2" charset="-78"/>
              </a:rPr>
              <a:t>RCC</a:t>
            </a:r>
            <a:r>
              <a:rPr lang="en-US" altLang="hu-HU" sz="2800" b="1" dirty="0">
                <a:cs typeface="B Mitra" pitchFamily="2" charset="-78"/>
              </a:rPr>
              <a:t> WG </a:t>
            </a:r>
            <a:r>
              <a:rPr lang="hu-HU" altLang="hu-HU" sz="2800" b="1" dirty="0" smtClean="0">
                <a:cs typeface="B Mitra" pitchFamily="2" charset="-78"/>
              </a:rPr>
              <a:t>MEETING</a:t>
            </a:r>
            <a:endParaRPr lang="en-US" altLang="hu-HU" sz="2800" b="1" dirty="0">
              <a:cs typeface="B Mitra" pitchFamily="2" charset="-78"/>
            </a:endParaRPr>
          </a:p>
          <a:p>
            <a:pPr lvl="2" algn="ctr"/>
            <a:r>
              <a:rPr lang="en-US" altLang="hu-HU" sz="2800" b="1" dirty="0" smtClean="0">
                <a:cs typeface="B Mitra" pitchFamily="2" charset="-78"/>
              </a:rPr>
              <a:t>12-16 </a:t>
            </a:r>
            <a:r>
              <a:rPr lang="en-US" sz="2800" b="1" dirty="0" smtClean="0">
                <a:cs typeface="B Mitra" pitchFamily="2" charset="-78"/>
              </a:rPr>
              <a:t>September </a:t>
            </a:r>
            <a:r>
              <a:rPr lang="en-US" altLang="hu-HU" sz="2800" b="1" dirty="0" smtClean="0">
                <a:cs typeface="B Mitra" pitchFamily="2" charset="-78"/>
              </a:rPr>
              <a:t>2022</a:t>
            </a:r>
            <a:endParaRPr lang="fa-IR" altLang="hu-HU" sz="2800" b="1" dirty="0">
              <a:cs typeface="B Mitra" pitchFamily="2" charset="-78"/>
            </a:endParaRPr>
          </a:p>
        </p:txBody>
      </p:sp>
      <p:sp>
        <p:nvSpPr>
          <p:cNvPr id="2" name="Rectangle 1"/>
          <p:cNvSpPr/>
          <p:nvPr/>
        </p:nvSpPr>
        <p:spPr>
          <a:xfrm>
            <a:off x="2055953" y="5229200"/>
            <a:ext cx="4616979" cy="1477328"/>
          </a:xfrm>
          <a:prstGeom prst="rect">
            <a:avLst/>
          </a:prstGeom>
        </p:spPr>
        <p:txBody>
          <a:bodyPr wrap="square">
            <a:spAutoFit/>
          </a:bodyPr>
          <a:lstStyle/>
          <a:p>
            <a:pPr algn="ctr"/>
            <a:r>
              <a:rPr lang="ru-RU" b="1" dirty="0">
                <a:solidFill>
                  <a:schemeClr val="bg1"/>
                </a:solidFill>
              </a:rPr>
              <a:t>Мохаммад</a:t>
            </a:r>
            <a:r>
              <a:rPr lang="en-US" b="1" dirty="0">
                <a:solidFill>
                  <a:schemeClr val="bg1"/>
                </a:solidFill>
              </a:rPr>
              <a:t> </a:t>
            </a:r>
            <a:r>
              <a:rPr lang="ru-RU" b="1" dirty="0">
                <a:solidFill>
                  <a:schemeClr val="bg1"/>
                </a:solidFill>
              </a:rPr>
              <a:t>Хади Джафари</a:t>
            </a:r>
            <a:endParaRPr lang="en-US" b="1" dirty="0">
              <a:solidFill>
                <a:schemeClr val="bg1"/>
              </a:solidFill>
            </a:endParaRPr>
          </a:p>
          <a:p>
            <a:pPr algn="ctr"/>
            <a:r>
              <a:rPr lang="ru-RU" b="1" dirty="0">
                <a:solidFill>
                  <a:schemeClr val="bg1"/>
                </a:solidFill>
              </a:rPr>
              <a:t>Руководитель </a:t>
            </a:r>
            <a:r>
              <a:rPr lang="ru-RU" b="1" dirty="0" smtClean="0">
                <a:solidFill>
                  <a:schemeClr val="bg1"/>
                </a:solidFill>
              </a:rPr>
              <a:t>Аварийного </a:t>
            </a:r>
            <a:r>
              <a:rPr lang="ru-RU" b="1" dirty="0">
                <a:solidFill>
                  <a:schemeClr val="bg1"/>
                </a:solidFill>
              </a:rPr>
              <a:t>Планирования</a:t>
            </a:r>
            <a:endParaRPr lang="en-US" b="1" dirty="0">
              <a:solidFill>
                <a:schemeClr val="bg1"/>
              </a:solidFill>
            </a:endParaRPr>
          </a:p>
          <a:p>
            <a:pPr algn="ctr"/>
            <a:endParaRPr lang="en-US" b="1" dirty="0" smtClean="0">
              <a:solidFill>
                <a:schemeClr val="bg1"/>
              </a:solidFill>
            </a:endParaRPr>
          </a:p>
          <a:p>
            <a:pPr algn="ctr"/>
            <a:r>
              <a:rPr lang="en-US" b="1" dirty="0" smtClean="0">
                <a:solidFill>
                  <a:schemeClr val="bg1"/>
                </a:solidFill>
              </a:rPr>
              <a:t>Mohammad</a:t>
            </a:r>
            <a:r>
              <a:rPr lang="ru-RU" b="1" dirty="0" smtClean="0">
                <a:solidFill>
                  <a:schemeClr val="bg1"/>
                </a:solidFill>
              </a:rPr>
              <a:t> </a:t>
            </a:r>
            <a:r>
              <a:rPr lang="en-US" b="1" dirty="0" smtClean="0">
                <a:solidFill>
                  <a:schemeClr val="bg1"/>
                </a:solidFill>
              </a:rPr>
              <a:t>Hadi Jafari</a:t>
            </a:r>
          </a:p>
          <a:p>
            <a:pPr algn="ctr"/>
            <a:r>
              <a:rPr lang="en-US" b="1" dirty="0" smtClean="0">
                <a:solidFill>
                  <a:schemeClr val="bg1"/>
                </a:solidFill>
              </a:rPr>
              <a:t>Manager of Emergency Planning</a:t>
            </a:r>
            <a:endParaRPr lang="ru-RU" b="1" dirty="0" smtClean="0">
              <a:solidFill>
                <a:schemeClr val="bg1"/>
              </a:solidFill>
            </a:endParaRPr>
          </a:p>
        </p:txBody>
      </p:sp>
    </p:spTree>
    <p:extLst>
      <p:ext uri="{BB962C8B-B14F-4D97-AF65-F5344CB8AC3E}">
        <p14:creationId xmlns:p14="http://schemas.microsoft.com/office/powerpoint/2010/main" val="324655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755576" y="1124744"/>
            <a:ext cx="7408333" cy="5040560"/>
          </a:xfrm>
        </p:spPr>
        <p:txBody>
          <a:bodyPr>
            <a:normAutofit lnSpcReduction="10000"/>
          </a:bodyPr>
          <a:lstStyle/>
          <a:p>
            <a:pPr marL="0" indent="0" algn="just">
              <a:buNone/>
            </a:pPr>
            <a:endParaRPr lang="en-US" sz="1600" dirty="0">
              <a:cs typeface="B Mitra" pitchFamily="2" charset="-78"/>
            </a:endParaRPr>
          </a:p>
          <a:p>
            <a:pPr marL="0" indent="0" algn="just">
              <a:buNone/>
            </a:pPr>
            <a:r>
              <a:rPr lang="en-US" sz="1600" dirty="0">
                <a:solidFill>
                  <a:srgbClr val="002060"/>
                </a:solidFill>
              </a:rPr>
              <a:t>- </a:t>
            </a:r>
            <a:r>
              <a:rPr lang="ru-RU" sz="1600" dirty="0">
                <a:solidFill>
                  <a:srgbClr val="002060"/>
                </a:solidFill>
              </a:rPr>
              <a:t>Установка дозаторов с дезинфицирующим раствором для рук на стене в общественных местах и местах сбора станции, таких как входы в Заво станции и площадку, лифты и банкоматы;</a:t>
            </a:r>
            <a:endParaRPr lang="en-US" sz="1600" dirty="0">
              <a:solidFill>
                <a:srgbClr val="002060"/>
              </a:solidFill>
            </a:endParaRPr>
          </a:p>
          <a:p>
            <a:pPr marL="0" indent="0" algn="just">
              <a:buNone/>
            </a:pPr>
            <a:r>
              <a:rPr lang="en-US" sz="1600" dirty="0">
                <a:solidFill>
                  <a:srgbClr val="002060"/>
                </a:solidFill>
              </a:rPr>
              <a:t>- </a:t>
            </a:r>
            <a:r>
              <a:rPr lang="ru-RU" sz="1600" dirty="0">
                <a:solidFill>
                  <a:srgbClr val="002060"/>
                </a:solidFill>
              </a:rPr>
              <a:t>Мониторинг состояния здоровья сменного персонала перед началом смены (особенно персонала БЩУ) в пункте СМП, расположенном на площадке, путем измерения температуры и насыщения крови кислородом персонала;</a:t>
            </a:r>
            <a:endParaRPr lang="en-US" sz="1600" dirty="0">
              <a:solidFill>
                <a:srgbClr val="002060"/>
              </a:solidFill>
            </a:endParaRPr>
          </a:p>
          <a:p>
            <a:pPr marL="0" indent="0" algn="just">
              <a:buNone/>
            </a:pPr>
            <a:r>
              <a:rPr lang="en-US" sz="1600" dirty="0">
                <a:solidFill>
                  <a:srgbClr val="002060"/>
                </a:solidFill>
              </a:rPr>
              <a:t>- </a:t>
            </a:r>
            <a:r>
              <a:rPr lang="ru-RU" sz="1600" dirty="0">
                <a:solidFill>
                  <a:srgbClr val="002060"/>
                </a:solidFill>
              </a:rPr>
              <a:t>Проведение клинико-лабораторных обследований в поликлинике станции для выявленных лиц с подозрением на заболевание или лиц с подозрительными симптомами (измерение степени насыщения крови кислородом с помощью прибора Пульсоксиметр и проведение необходимых медицинских анализов и обследований при необходимости на основании диагноза и рекомендации врача);</a:t>
            </a:r>
            <a:endParaRPr lang="en-US" sz="1600" dirty="0">
              <a:solidFill>
                <a:srgbClr val="002060"/>
              </a:solidFill>
            </a:endParaRPr>
          </a:p>
          <a:p>
            <a:pPr marL="0" lvl="0" indent="0" algn="just">
              <a:buNone/>
            </a:pPr>
            <a:endParaRPr lang="en-US" sz="1600" dirty="0" smtClean="0">
              <a:cs typeface="B Mitra" pitchFamily="2" charset="-78"/>
            </a:endParaRPr>
          </a:p>
          <a:p>
            <a:pPr marL="0" lvl="0" indent="0">
              <a:buNone/>
            </a:pPr>
            <a:r>
              <a:rPr lang="en-US" sz="1400" dirty="0" smtClean="0"/>
              <a:t>- Installing </a:t>
            </a:r>
            <a:r>
              <a:rPr lang="en-US" sz="1400" dirty="0"/>
              <a:t>hand sanitizer solution dispensers on the wall in public places and muster points of the Plant such as entrances of the Plant and site, elevators, and ATMs;</a:t>
            </a:r>
          </a:p>
          <a:p>
            <a:pPr marL="0" lvl="0" indent="0">
              <a:buNone/>
            </a:pPr>
            <a:r>
              <a:rPr lang="en-US" sz="1400" dirty="0" smtClean="0"/>
              <a:t>- Monitoring </a:t>
            </a:r>
            <a:r>
              <a:rPr lang="en-US" sz="1400" dirty="0"/>
              <a:t>the health of shift staff before the start of the shift (especially for Main Control Room staff) in EMS center located at the site through measuring the temperature and blood oxygen saturation of the staff; </a:t>
            </a:r>
            <a:endParaRPr lang="en-US" sz="1400" dirty="0" smtClean="0"/>
          </a:p>
          <a:p>
            <a:pPr marL="0" indent="0">
              <a:buNone/>
            </a:pPr>
            <a:r>
              <a:rPr lang="en-US" sz="1400" dirty="0" smtClean="0"/>
              <a:t>- Performing </a:t>
            </a:r>
            <a:r>
              <a:rPr lang="en-US" sz="1400" dirty="0"/>
              <a:t>clinical and laboratory examinations in the Plant clinic for the identified people suspected to have the disease or people with suspicious symptoms (measuring the amount of blood oxygen saturation via Pulse  </a:t>
            </a:r>
            <a:r>
              <a:rPr lang="en-US" sz="1400" dirty="0" err="1"/>
              <a:t>Oximeter</a:t>
            </a:r>
            <a:r>
              <a:rPr lang="en-US" sz="1400" dirty="0"/>
              <a:t> device and performing necessary medical tests and examinations if needed based on the diagnosis and recommendation of a physician</a:t>
            </a:r>
            <a:r>
              <a:rPr lang="en-US" sz="1400" dirty="0" smtClean="0"/>
              <a:t>);</a:t>
            </a:r>
            <a:endParaRPr lang="en-US" sz="1400" dirty="0"/>
          </a:p>
          <a:p>
            <a:pPr marL="0" indent="0" algn="just">
              <a:buNone/>
            </a:pPr>
            <a:endParaRPr lang="en-US" sz="1600" dirty="0">
              <a:solidFill>
                <a:srgbClr val="0070C0"/>
              </a:solidFill>
              <a:cs typeface="B Mitra"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12" y="38565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2"/>
          <p:cNvSpPr>
            <a:spLocks noGrp="1"/>
          </p:cNvSpPr>
          <p:nvPr>
            <p:ph type="title"/>
          </p:nvPr>
        </p:nvSpPr>
        <p:spPr>
          <a:xfrm>
            <a:off x="2051720" y="332656"/>
            <a:ext cx="5472608" cy="646815"/>
          </a:xfrm>
        </p:spPr>
        <p:txBody>
          <a:bodyPr>
            <a:normAutofit fontScale="90000"/>
          </a:bodyPr>
          <a:lstStyle/>
          <a:p>
            <a:r>
              <a:rPr lang="ru-RU" sz="2200" b="1" dirty="0">
                <a:solidFill>
                  <a:srgbClr val="002060"/>
                </a:solidFill>
                <a:cs typeface="B Mitra" pitchFamily="2" charset="-78"/>
              </a:rPr>
              <a:t>Меры защиты от пандемии COVID-19</a:t>
            </a:r>
            <a:r>
              <a:rPr lang="en-US" sz="2200" b="1" dirty="0" smtClean="0">
                <a:latin typeface="+mn-lt"/>
                <a:cs typeface="B Mitra" pitchFamily="2" charset="-78"/>
              </a:rPr>
              <a:t/>
            </a:r>
            <a:br>
              <a:rPr lang="en-US" sz="2200" b="1" dirty="0" smtClean="0">
                <a:latin typeface="+mn-lt"/>
                <a:cs typeface="B Mitra" pitchFamily="2" charset="-78"/>
              </a:rPr>
            </a:br>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endParaRPr lang="en-US" sz="2200" b="1" dirty="0">
              <a:solidFill>
                <a:srgbClr val="0070C0"/>
              </a:solidFill>
              <a:latin typeface="+mn-lt"/>
              <a:cs typeface="B Mitra" pitchFamily="2" charset="-78"/>
            </a:endParaRPr>
          </a:p>
        </p:txBody>
      </p:sp>
      <p:sp>
        <p:nvSpPr>
          <p:cNvPr id="7"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2324071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827584" y="1196752"/>
            <a:ext cx="7408333" cy="4968552"/>
          </a:xfrm>
        </p:spPr>
        <p:txBody>
          <a:bodyPr>
            <a:noAutofit/>
          </a:bodyPr>
          <a:lstStyle/>
          <a:p>
            <a:pPr marL="0" indent="0" algn="just">
              <a:buNone/>
            </a:pPr>
            <a:r>
              <a:rPr lang="en-US" sz="1600" dirty="0">
                <a:solidFill>
                  <a:srgbClr val="002060"/>
                </a:solidFill>
              </a:rPr>
              <a:t>- </a:t>
            </a:r>
            <a:r>
              <a:rPr lang="ru-RU" sz="1600" dirty="0">
                <a:solidFill>
                  <a:srgbClr val="002060"/>
                </a:solidFill>
              </a:rPr>
              <a:t>Внедрение социального дистанцирования на входах и выходах с Завода и Площадки;</a:t>
            </a:r>
            <a:endParaRPr lang="en-US" sz="1600" dirty="0">
              <a:solidFill>
                <a:srgbClr val="002060"/>
              </a:solidFill>
            </a:endParaRPr>
          </a:p>
          <a:p>
            <a:pPr marL="0" indent="0" algn="just">
              <a:buNone/>
            </a:pPr>
            <a:r>
              <a:rPr lang="en-US" sz="1600" dirty="0">
                <a:solidFill>
                  <a:srgbClr val="002060"/>
                </a:solidFill>
              </a:rPr>
              <a:t>- </a:t>
            </a:r>
            <a:r>
              <a:rPr lang="ru-RU" sz="1600" dirty="0">
                <a:solidFill>
                  <a:srgbClr val="002060"/>
                </a:solidFill>
              </a:rPr>
              <a:t>Полное осуществление процесса возвращения на работу уже инфицированного или подозреваемого в инфицировании персонала путем проведения клинических осмотров и медицинских анализов, а также выдачи справки о состоянии здоровья врачом станции по гигиене труда.</a:t>
            </a:r>
            <a:endParaRPr lang="en-US" sz="1600" dirty="0">
              <a:solidFill>
                <a:srgbClr val="002060"/>
              </a:solidFill>
            </a:endParaRPr>
          </a:p>
          <a:p>
            <a:pPr marL="0" indent="0" algn="just">
              <a:lnSpc>
                <a:spcPct val="120000"/>
              </a:lnSpc>
              <a:buNone/>
            </a:pPr>
            <a:r>
              <a:rPr lang="en-US" sz="1600" dirty="0">
                <a:solidFill>
                  <a:srgbClr val="002060"/>
                </a:solidFill>
              </a:rPr>
              <a:t>- </a:t>
            </a:r>
            <a:r>
              <a:rPr lang="ru-RU" sz="1600" dirty="0">
                <a:solidFill>
                  <a:srgbClr val="002060"/>
                </a:solidFill>
              </a:rPr>
              <a:t>Вакцинация всех работников станции и подрядных организаций, работающих на Бушерской электростанции.</a:t>
            </a:r>
            <a:endParaRPr lang="en-US" sz="1600" dirty="0">
              <a:solidFill>
                <a:srgbClr val="002060"/>
              </a:solidFill>
            </a:endParaRPr>
          </a:p>
          <a:p>
            <a:pPr marL="0" indent="0" algn="just">
              <a:lnSpc>
                <a:spcPct val="120000"/>
              </a:lnSpc>
              <a:buNone/>
            </a:pPr>
            <a:r>
              <a:rPr lang="en-US" sz="1600" dirty="0">
                <a:solidFill>
                  <a:srgbClr val="002060"/>
                </a:solidFill>
              </a:rPr>
              <a:t>- </a:t>
            </a:r>
            <a:r>
              <a:rPr lang="ru-RU" sz="1600" dirty="0">
                <a:solidFill>
                  <a:srgbClr val="002060"/>
                </a:solidFill>
              </a:rPr>
              <a:t>Обязать персонал пройти вакцинацию.</a:t>
            </a:r>
            <a:endParaRPr lang="en-US" sz="1600" dirty="0">
              <a:solidFill>
                <a:srgbClr val="002060"/>
              </a:solidFill>
            </a:endParaRPr>
          </a:p>
          <a:p>
            <a:pPr algn="just">
              <a:lnSpc>
                <a:spcPct val="120000"/>
              </a:lnSpc>
            </a:pPr>
            <a:endParaRPr lang="en-US" sz="1600" dirty="0" smtClean="0">
              <a:cs typeface="B Mitra" pitchFamily="2" charset="-78"/>
            </a:endParaRPr>
          </a:p>
          <a:p>
            <a:pPr marL="0" lvl="0" indent="0" algn="just">
              <a:buNone/>
            </a:pPr>
            <a:r>
              <a:rPr lang="en-US" sz="1600" dirty="0" smtClean="0"/>
              <a:t>- Implementing </a:t>
            </a:r>
            <a:r>
              <a:rPr lang="en-US" sz="1600" dirty="0"/>
              <a:t>social distancing in the entrances and exits of the Plant and Site; </a:t>
            </a:r>
          </a:p>
          <a:p>
            <a:pPr marL="0" lvl="0" indent="0" algn="just">
              <a:buNone/>
            </a:pPr>
            <a:r>
              <a:rPr lang="en-US" sz="1600" dirty="0" smtClean="0"/>
              <a:t>- Fully </a:t>
            </a:r>
            <a:r>
              <a:rPr lang="en-US" sz="1600" dirty="0"/>
              <a:t>implementing the return-to-work process of staff already infected or suspected to be infected through performing clinical examinations and medical tests, and issuing health certificate by occupational health physician of the Plant. </a:t>
            </a:r>
          </a:p>
          <a:p>
            <a:pPr marL="0" lvl="0" indent="0" algn="just">
              <a:buNone/>
            </a:pPr>
            <a:r>
              <a:rPr lang="en-US" sz="1600" dirty="0" smtClean="0"/>
              <a:t>- Vaccination </a:t>
            </a:r>
            <a:r>
              <a:rPr lang="en-US" sz="1600" dirty="0"/>
              <a:t>of all Plant’s employees and contractors working in the Bushehr power Plant.  </a:t>
            </a:r>
          </a:p>
          <a:p>
            <a:pPr marL="0" lvl="0" indent="0" algn="just">
              <a:buNone/>
            </a:pPr>
            <a:r>
              <a:rPr lang="en-US" sz="1600" dirty="0" smtClean="0"/>
              <a:t>- To </a:t>
            </a:r>
            <a:r>
              <a:rPr lang="en-US" sz="1600" dirty="0"/>
              <a:t>oblige staff to complete their vaccination.</a:t>
            </a:r>
          </a:p>
          <a:p>
            <a:pPr algn="just"/>
            <a:endParaRPr lang="fa-IR" sz="1800" dirty="0" smtClean="0">
              <a:solidFill>
                <a:srgbClr val="0070C0"/>
              </a:solidFill>
              <a:cs typeface="B Mitra" pitchFamily="2" charset="-78"/>
            </a:endParaRPr>
          </a:p>
          <a:p>
            <a:pPr algn="just"/>
            <a:endParaRPr lang="en-US" sz="1500" dirty="0" smtClean="0">
              <a:solidFill>
                <a:srgbClr val="0070C0"/>
              </a:solidFill>
              <a:cs typeface="B Mitra" pitchFamily="2" charset="-78"/>
            </a:endParaRPr>
          </a:p>
          <a:p>
            <a:pPr algn="just"/>
            <a:endParaRPr lang="fa-IR" sz="1500" dirty="0" smtClean="0">
              <a:solidFill>
                <a:srgbClr val="0070C0"/>
              </a:solidFill>
              <a:cs typeface="B Mitra" pitchFamily="2" charset="-78"/>
            </a:endParaRPr>
          </a:p>
          <a:p>
            <a:pPr algn="just"/>
            <a:endParaRPr lang="en-US" sz="1500" dirty="0">
              <a:solidFill>
                <a:srgbClr val="0070C0"/>
              </a:solidFill>
              <a:cs typeface="B Mitra" pitchFamily="2" charset="-78"/>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7" y="38565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2"/>
          <p:cNvSpPr>
            <a:spLocks noGrp="1"/>
          </p:cNvSpPr>
          <p:nvPr>
            <p:ph type="title"/>
          </p:nvPr>
        </p:nvSpPr>
        <p:spPr>
          <a:xfrm>
            <a:off x="2051720" y="332656"/>
            <a:ext cx="5472608" cy="646815"/>
          </a:xfrm>
        </p:spPr>
        <p:txBody>
          <a:bodyPr>
            <a:normAutofit fontScale="90000"/>
          </a:bodyPr>
          <a:lstStyle/>
          <a:p>
            <a:r>
              <a:rPr lang="ru-RU" sz="2200" b="1" dirty="0">
                <a:solidFill>
                  <a:srgbClr val="002060"/>
                </a:solidFill>
                <a:cs typeface="B Mitra" pitchFamily="2" charset="-78"/>
              </a:rPr>
              <a:t>Меры защиты от пандемии COVID-19</a:t>
            </a:r>
            <a:r>
              <a:rPr lang="en-US" sz="2200" b="1" dirty="0" smtClean="0">
                <a:latin typeface="+mn-lt"/>
                <a:cs typeface="B Mitra" pitchFamily="2" charset="-78"/>
              </a:rPr>
              <a:t/>
            </a:r>
            <a:br>
              <a:rPr lang="en-US" sz="2200" b="1" dirty="0" smtClean="0">
                <a:latin typeface="+mn-lt"/>
                <a:cs typeface="B Mitra" pitchFamily="2" charset="-78"/>
              </a:rPr>
            </a:br>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endParaRPr lang="en-US" sz="2200" b="1" dirty="0">
              <a:solidFill>
                <a:srgbClr val="0070C0"/>
              </a:solidFill>
              <a:latin typeface="+mn-lt"/>
              <a:cs typeface="B Mitra" pitchFamily="2" charset="-78"/>
            </a:endParaRPr>
          </a:p>
        </p:txBody>
      </p:sp>
      <p:sp>
        <p:nvSpPr>
          <p:cNvPr id="6"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2537651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1D (39)"/>
          <p:cNvPicPr>
            <a:picLocks noChangeAspect="1" noChangeArrowheads="1"/>
          </p:cNvPicPr>
          <p:nvPr/>
        </p:nvPicPr>
        <p:blipFill>
          <a:blip r:embed="rId3"/>
          <a:srcRect/>
          <a:stretch>
            <a:fillRect/>
          </a:stretch>
        </p:blipFill>
        <p:spPr bwMode="auto">
          <a:xfrm>
            <a:off x="179512" y="1196753"/>
            <a:ext cx="8774796" cy="4795320"/>
          </a:xfrm>
          <a:prstGeom prst="rect">
            <a:avLst/>
          </a:prstGeom>
          <a:noFill/>
          <a:ln w="9525">
            <a:noFill/>
            <a:miter lim="800000"/>
            <a:headEnd/>
            <a:tailEnd/>
          </a:ln>
        </p:spPr>
      </p:pic>
      <p:sp>
        <p:nvSpPr>
          <p:cNvPr id="8" name="Text Box 11"/>
          <p:cNvSpPr txBox="1">
            <a:spLocks noChangeArrowheads="1"/>
          </p:cNvSpPr>
          <p:nvPr/>
        </p:nvSpPr>
        <p:spPr bwMode="auto">
          <a:xfrm>
            <a:off x="467544" y="1198087"/>
            <a:ext cx="7920880" cy="1323439"/>
          </a:xfrm>
          <a:prstGeom prst="rect">
            <a:avLst/>
          </a:prstGeom>
          <a:noFill/>
          <a:ln w="9525">
            <a:noFill/>
            <a:miter lim="800000"/>
            <a:headEnd/>
            <a:tailEnd/>
          </a:ln>
        </p:spPr>
        <p:txBody>
          <a:bodyPr wrap="square">
            <a:spAutoFit/>
          </a:bodyPr>
          <a:lstStyle/>
          <a:p>
            <a:pPr algn="ctr">
              <a:spcBef>
                <a:spcPct val="50000"/>
              </a:spcBef>
            </a:pPr>
            <a:r>
              <a:rPr lang="ru-RU" sz="3200" b="1" i="1" dirty="0">
                <a:solidFill>
                  <a:srgbClr val="002060"/>
                </a:solidFill>
                <a:cs typeface="B Mitra" pitchFamily="2" charset="-78"/>
              </a:rPr>
              <a:t>Спасибо за внимание</a:t>
            </a:r>
            <a:r>
              <a:rPr lang="ru-RU" sz="3200" b="1" i="1" dirty="0" smtClean="0">
                <a:solidFill>
                  <a:srgbClr val="002060"/>
                </a:solidFill>
                <a:cs typeface="B Mitra" pitchFamily="2" charset="-78"/>
              </a:rPr>
              <a:t>!</a:t>
            </a:r>
            <a:endParaRPr lang="en-US" sz="3200" b="1" i="1" dirty="0" smtClean="0">
              <a:cs typeface="Arial" charset="0"/>
            </a:endParaRPr>
          </a:p>
          <a:p>
            <a:pPr algn="ctr">
              <a:spcBef>
                <a:spcPct val="50000"/>
              </a:spcBef>
            </a:pPr>
            <a:r>
              <a:rPr lang="en-US" sz="3200" b="1" i="1" dirty="0" smtClean="0">
                <a:cs typeface="Arial" charset="0"/>
              </a:rPr>
              <a:t>Thank </a:t>
            </a:r>
            <a:r>
              <a:rPr lang="en-US" sz="3200" b="1" i="1" dirty="0">
                <a:cs typeface="Arial" charset="0"/>
              </a:rPr>
              <a:t>you for your attention</a:t>
            </a:r>
            <a:r>
              <a:rPr lang="ru-RU" sz="3200" b="1" i="1" dirty="0" smtClean="0">
                <a:cs typeface="Arial" charset="0"/>
              </a:rPr>
              <a:t>!</a:t>
            </a:r>
            <a:endParaRPr lang="fa-IR" sz="3200" b="1" i="1" dirty="0">
              <a:cs typeface="Arial"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790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04664"/>
            <a:ext cx="4392488" cy="634083"/>
          </a:xfrm>
        </p:spPr>
        <p:txBody>
          <a:bodyPr>
            <a:normAutofit fontScale="90000"/>
          </a:bodyPr>
          <a:lstStyle/>
          <a:p>
            <a:r>
              <a:rPr lang="ru-RU" sz="2000" b="1" dirty="0">
                <a:solidFill>
                  <a:srgbClr val="002060"/>
                </a:solidFill>
              </a:rPr>
              <a:t>Содержание</a:t>
            </a:r>
            <a:r>
              <a:rPr lang="ru-RU" sz="2000" b="1" dirty="0" smtClean="0"/>
              <a:t/>
            </a:r>
            <a:br>
              <a:rPr lang="ru-RU" sz="2000" b="1" dirty="0" smtClean="0"/>
            </a:br>
            <a:r>
              <a:rPr lang="en-US" sz="2000" b="1" dirty="0" smtClean="0"/>
              <a:t>CONTENT</a:t>
            </a:r>
            <a:endParaRPr lang="en-US" sz="2000" b="1" dirty="0">
              <a:solidFill>
                <a:srgbClr val="002060"/>
              </a:solidFill>
            </a:endParaRPr>
          </a:p>
        </p:txBody>
      </p:sp>
      <p:sp>
        <p:nvSpPr>
          <p:cNvPr id="3" name="Content Placeholder 2"/>
          <p:cNvSpPr>
            <a:spLocks noGrp="1"/>
          </p:cNvSpPr>
          <p:nvPr>
            <p:ph idx="1"/>
          </p:nvPr>
        </p:nvSpPr>
        <p:spPr>
          <a:xfrm>
            <a:off x="468052" y="1268760"/>
            <a:ext cx="8229600" cy="4525963"/>
          </a:xfrm>
        </p:spPr>
        <p:txBody>
          <a:bodyPr>
            <a:normAutofit fontScale="55000" lnSpcReduction="20000"/>
          </a:bodyPr>
          <a:lstStyle/>
          <a:p>
            <a:pPr algn="just"/>
            <a:endParaRPr lang="fa-IR" sz="3300" b="1" dirty="0" smtClean="0">
              <a:cs typeface="B Mitra" pitchFamily="2" charset="-78"/>
            </a:endParaRPr>
          </a:p>
          <a:p>
            <a:pPr algn="just"/>
            <a:r>
              <a:rPr lang="ru-RU" sz="3300" b="1" dirty="0">
                <a:solidFill>
                  <a:srgbClr val="002060"/>
                </a:solidFill>
                <a:cs typeface="B Mitra" pitchFamily="2" charset="-78"/>
              </a:rPr>
              <a:t>Краткое знакомство с АЭС </a:t>
            </a:r>
            <a:r>
              <a:rPr lang="ru-RU" sz="3300" b="1" dirty="0" smtClean="0">
                <a:solidFill>
                  <a:srgbClr val="002060"/>
                </a:solidFill>
                <a:cs typeface="B Mitra" pitchFamily="2" charset="-78"/>
              </a:rPr>
              <a:t>Бушер</a:t>
            </a:r>
            <a:endParaRPr lang="ru-RU" sz="3300" b="1" dirty="0">
              <a:solidFill>
                <a:srgbClr val="002060"/>
              </a:solidFill>
              <a:cs typeface="B Mitra" pitchFamily="2" charset="-78"/>
            </a:endParaRPr>
          </a:p>
          <a:p>
            <a:pPr algn="just"/>
            <a:r>
              <a:rPr lang="ru-RU" sz="3300" b="1" dirty="0">
                <a:solidFill>
                  <a:srgbClr val="002060"/>
                </a:solidFill>
                <a:cs typeface="B Mitra" pitchFamily="2" charset="-78"/>
              </a:rPr>
              <a:t>Аварийная готовность и реагирование</a:t>
            </a:r>
          </a:p>
          <a:p>
            <a:pPr algn="just"/>
            <a:r>
              <a:rPr lang="ru-RU" sz="3300" b="1" dirty="0" smtClean="0">
                <a:solidFill>
                  <a:srgbClr val="002060"/>
                </a:solidFill>
                <a:cs typeface="B Mitra" pitchFamily="2" charset="-78"/>
              </a:rPr>
              <a:t>Корректирующие  </a:t>
            </a:r>
            <a:r>
              <a:rPr lang="ru-RU" sz="3300" b="1" dirty="0">
                <a:solidFill>
                  <a:srgbClr val="002060"/>
                </a:solidFill>
                <a:cs typeface="B Mitra" pitchFamily="2" charset="-78"/>
              </a:rPr>
              <a:t>мероприятия в зоне УТА</a:t>
            </a:r>
            <a:endParaRPr lang="fa-IR" sz="3300" b="1" dirty="0">
              <a:solidFill>
                <a:srgbClr val="002060"/>
              </a:solidFill>
              <a:cs typeface="B Mitra" pitchFamily="2" charset="-78"/>
            </a:endParaRPr>
          </a:p>
          <a:p>
            <a:pPr algn="just"/>
            <a:r>
              <a:rPr lang="ru-RU" sz="3300" b="1" dirty="0">
                <a:solidFill>
                  <a:srgbClr val="002060"/>
                </a:solidFill>
                <a:cs typeface="B Mitra" pitchFamily="2" charset="-78"/>
              </a:rPr>
              <a:t>Ежегодные учения по обмену информацией с РКЦ-ВАО АЭС</a:t>
            </a:r>
          </a:p>
          <a:p>
            <a:pPr algn="just"/>
            <a:r>
              <a:rPr lang="ru-RU" sz="3300" b="1" dirty="0">
                <a:solidFill>
                  <a:srgbClr val="002060"/>
                </a:solidFill>
                <a:cs typeface="B Mitra" pitchFamily="2" charset="-78"/>
              </a:rPr>
              <a:t>Тест видеоконференцсвязи КЧС</a:t>
            </a:r>
            <a:r>
              <a:rPr lang="en-US" sz="3300" b="1" dirty="0">
                <a:solidFill>
                  <a:srgbClr val="002060"/>
                </a:solidFill>
                <a:cs typeface="B Mitra" pitchFamily="2" charset="-78"/>
              </a:rPr>
              <a:t> </a:t>
            </a:r>
            <a:r>
              <a:rPr lang="ru-RU" sz="3300" b="1" dirty="0">
                <a:solidFill>
                  <a:srgbClr val="002060"/>
                </a:solidFill>
                <a:cs typeface="B Mitra" pitchFamily="2" charset="-78"/>
              </a:rPr>
              <a:t>БАЭС</a:t>
            </a:r>
            <a:r>
              <a:rPr lang="fa-IR" sz="3300" b="1" dirty="0">
                <a:solidFill>
                  <a:srgbClr val="002060"/>
                </a:solidFill>
                <a:cs typeface="B Mitra" pitchFamily="2" charset="-78"/>
              </a:rPr>
              <a:t> </a:t>
            </a:r>
            <a:endParaRPr lang="ru-RU" sz="3300" b="1" dirty="0">
              <a:solidFill>
                <a:srgbClr val="002060"/>
              </a:solidFill>
              <a:cs typeface="B Mitra" pitchFamily="2" charset="-78"/>
            </a:endParaRPr>
          </a:p>
          <a:p>
            <a:pPr algn="just"/>
            <a:r>
              <a:rPr lang="ru-RU" sz="3300" b="1" dirty="0">
                <a:solidFill>
                  <a:srgbClr val="002060"/>
                </a:solidFill>
                <a:cs typeface="B Mitra" pitchFamily="2" charset="-78"/>
              </a:rPr>
              <a:t>Статус протокола № </a:t>
            </a:r>
            <a:r>
              <a:rPr lang="ru-RU" sz="3300" b="1" dirty="0" smtClean="0">
                <a:solidFill>
                  <a:srgbClr val="002060"/>
                </a:solidFill>
                <a:cs typeface="B Mitra" pitchFamily="2" charset="-78"/>
              </a:rPr>
              <a:t>1</a:t>
            </a:r>
            <a:r>
              <a:rPr lang="en-US" sz="3300" b="1" dirty="0" smtClean="0">
                <a:solidFill>
                  <a:srgbClr val="002060"/>
                </a:solidFill>
                <a:cs typeface="B Mitra" pitchFamily="2" charset="-78"/>
              </a:rPr>
              <a:t>5</a:t>
            </a:r>
            <a:endParaRPr lang="fa-IR" sz="3300" b="1" dirty="0">
              <a:solidFill>
                <a:srgbClr val="002060"/>
              </a:solidFill>
              <a:cs typeface="B Mitra" pitchFamily="2" charset="-78"/>
            </a:endParaRPr>
          </a:p>
          <a:p>
            <a:pPr algn="just"/>
            <a:r>
              <a:rPr lang="ru-RU" sz="3300" b="1" dirty="0">
                <a:solidFill>
                  <a:srgbClr val="002060"/>
                </a:solidFill>
                <a:cs typeface="B Mitra" pitchFamily="2" charset="-78"/>
              </a:rPr>
              <a:t>Меры защиты от пандемии COVID-19</a:t>
            </a:r>
            <a:endParaRPr lang="en-US" sz="3300" b="1" dirty="0">
              <a:solidFill>
                <a:srgbClr val="002060"/>
              </a:solidFill>
              <a:cs typeface="B Mitra" pitchFamily="2" charset="-78"/>
            </a:endParaRPr>
          </a:p>
          <a:p>
            <a:pPr algn="just"/>
            <a:endParaRPr lang="en-US" sz="3300" b="1" dirty="0">
              <a:solidFill>
                <a:srgbClr val="002060"/>
              </a:solidFill>
              <a:cs typeface="B Mitra" pitchFamily="2" charset="-78"/>
            </a:endParaRPr>
          </a:p>
          <a:p>
            <a:pPr algn="just"/>
            <a:r>
              <a:rPr lang="en-US" sz="3300" b="1" dirty="0">
                <a:cs typeface="B Mitra" pitchFamily="2" charset="-78"/>
              </a:rPr>
              <a:t>Brief Introduction of the Bushehr NPP</a:t>
            </a:r>
            <a:endParaRPr lang="ru-RU" sz="3300" b="1" dirty="0">
              <a:cs typeface="B Mitra" pitchFamily="2" charset="-78"/>
            </a:endParaRPr>
          </a:p>
          <a:p>
            <a:pPr algn="just"/>
            <a:r>
              <a:rPr lang="en-US" sz="3300" b="1" dirty="0">
                <a:cs typeface="B Mitra" pitchFamily="2" charset="-78"/>
              </a:rPr>
              <a:t>Emergency Preparedness and Response</a:t>
            </a:r>
          </a:p>
          <a:p>
            <a:pPr algn="just"/>
            <a:r>
              <a:rPr lang="en-US" sz="3300" b="1" dirty="0">
                <a:cs typeface="B Mitra" pitchFamily="2" charset="-78"/>
              </a:rPr>
              <a:t>Corrective Action in the SAM Area</a:t>
            </a:r>
            <a:endParaRPr lang="fa-IR" sz="3300" b="1" dirty="0">
              <a:cs typeface="B Mitra" pitchFamily="2" charset="-78"/>
            </a:endParaRPr>
          </a:p>
          <a:p>
            <a:pPr algn="just"/>
            <a:r>
              <a:rPr lang="en-US" sz="3300" b="1" dirty="0">
                <a:cs typeface="B Mitra" pitchFamily="2" charset="-78"/>
              </a:rPr>
              <a:t>Annual Communication Exercise with the RCC – WANO MC</a:t>
            </a:r>
            <a:endParaRPr lang="ru-RU" sz="3300" b="1" dirty="0">
              <a:cs typeface="B Mitra" pitchFamily="2" charset="-78"/>
            </a:endParaRPr>
          </a:p>
          <a:p>
            <a:pPr algn="just"/>
            <a:r>
              <a:rPr lang="en-US" sz="3300" b="1" dirty="0">
                <a:cs typeface="B Mitra" pitchFamily="2" charset="-78"/>
              </a:rPr>
              <a:t>BNPP CMC Videoconference communication test</a:t>
            </a:r>
            <a:r>
              <a:rPr lang="en-GB" sz="3300" b="1" dirty="0">
                <a:cs typeface="B Mitra" pitchFamily="2" charset="-78"/>
              </a:rPr>
              <a:t>;</a:t>
            </a:r>
            <a:endParaRPr lang="ru-RU" sz="3300" b="1" dirty="0">
              <a:cs typeface="B Mitra" pitchFamily="2" charset="-78"/>
            </a:endParaRPr>
          </a:p>
          <a:p>
            <a:pPr algn="just"/>
            <a:r>
              <a:rPr lang="en-US" sz="3300" b="1" dirty="0">
                <a:cs typeface="B Mitra" pitchFamily="2" charset="-78"/>
              </a:rPr>
              <a:t>Status of Minutes </a:t>
            </a:r>
            <a:r>
              <a:rPr lang="ru-RU" sz="3300" b="1" dirty="0">
                <a:cs typeface="B Mitra" pitchFamily="2" charset="-78"/>
              </a:rPr>
              <a:t>№</a:t>
            </a:r>
            <a:r>
              <a:rPr lang="en-US" sz="3300" b="1" dirty="0">
                <a:cs typeface="B Mitra" pitchFamily="2" charset="-78"/>
              </a:rPr>
              <a:t> 15</a:t>
            </a:r>
            <a:endParaRPr lang="fa-IR" sz="3300" b="1" dirty="0">
              <a:cs typeface="B Mitra" pitchFamily="2" charset="-78"/>
            </a:endParaRPr>
          </a:p>
          <a:p>
            <a:pPr algn="just"/>
            <a:r>
              <a:rPr lang="en-US" sz="3300" b="1" dirty="0">
                <a:cs typeface="B Mitra" pitchFamily="2" charset="-78"/>
              </a:rPr>
              <a:t>Protective Measures for COVID-19 Pandemic</a:t>
            </a:r>
            <a:endParaRPr lang="ru-RU" sz="3300" b="1" dirty="0">
              <a:cs typeface="B Mitra" pitchFamily="2" charset="-78"/>
            </a:endParaRPr>
          </a:p>
          <a:p>
            <a:pPr algn="just"/>
            <a:endParaRPr lang="ru-RU" sz="3300" b="1" dirty="0" smtClean="0">
              <a:solidFill>
                <a:srgbClr val="002060"/>
              </a:solidFill>
              <a:cs typeface="B Mitra" pitchFamily="2" charset="-78"/>
            </a:endParaRPr>
          </a:p>
          <a:p>
            <a:pPr algn="just"/>
            <a:endParaRPr lang="en-US" sz="3300" b="1" dirty="0">
              <a:solidFill>
                <a:srgbClr val="002060"/>
              </a:solidFill>
              <a:cs typeface="B Mitra" pitchFamily="2" charset="-78"/>
            </a:endParaRPr>
          </a:p>
          <a:p>
            <a:pPr marL="0" indent="0">
              <a:buNone/>
            </a:pPr>
            <a:endParaRPr lang="en-US" b="1" dirty="0" smtClean="0">
              <a:solidFill>
                <a:srgbClr val="002060"/>
              </a:solidFill>
              <a:cs typeface="B Mitra" pitchFamily="2" charset="-78"/>
            </a:endParaRPr>
          </a:p>
          <a:p>
            <a:endParaRPr lang="en-US" sz="1800" b="1" dirty="0">
              <a:cs typeface="Times New Roman" pitchFamily="18"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2656"/>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262446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333"/>
          <p:cNvPicPr>
            <a:picLocks noGrp="1" noChangeAspect="1" noChangeArrowheads="1"/>
          </p:cNvPicPr>
          <p:nvPr>
            <p:ph idx="1"/>
          </p:nvPr>
        </p:nvPicPr>
        <p:blipFill>
          <a:blip r:embed="rId3" cstate="print"/>
          <a:srcRect/>
          <a:stretch>
            <a:fillRect/>
          </a:stretch>
        </p:blipFill>
        <p:spPr bwMode="auto">
          <a:xfrm>
            <a:off x="395536" y="1772816"/>
            <a:ext cx="8352928" cy="4353347"/>
          </a:xfrm>
          <a:prstGeom prst="rect">
            <a:avLst/>
          </a:prstGeom>
          <a:noFill/>
          <a:ln w="9525">
            <a:noFill/>
            <a:miter lim="800000"/>
            <a:headEnd/>
            <a:tailEnd/>
          </a:ln>
        </p:spPr>
      </p:pic>
      <p:sp>
        <p:nvSpPr>
          <p:cNvPr id="2" name="5-Point Star 1"/>
          <p:cNvSpPr/>
          <p:nvPr/>
        </p:nvSpPr>
        <p:spPr>
          <a:xfrm>
            <a:off x="2823095" y="4149078"/>
            <a:ext cx="1152128" cy="100811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rPr>
              <a:t>БАЭС</a:t>
            </a:r>
            <a:endParaRPr lang="en-US" sz="800" dirty="0">
              <a:solidFill>
                <a:schemeClr val="tx1"/>
              </a:solidFill>
            </a:endParaRPr>
          </a:p>
        </p:txBody>
      </p:sp>
      <p:sp>
        <p:nvSpPr>
          <p:cNvPr id="6" name="Rectangle 5"/>
          <p:cNvSpPr/>
          <p:nvPr/>
        </p:nvSpPr>
        <p:spPr>
          <a:xfrm rot="2098566">
            <a:off x="2233941" y="4909141"/>
            <a:ext cx="1780518" cy="424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Persian Gulf</a:t>
            </a:r>
          </a:p>
          <a:p>
            <a:pPr algn="ctr"/>
            <a:r>
              <a:rPr lang="ru-RU" sz="1400" b="1" dirty="0" smtClean="0"/>
              <a:t>Персидский залив</a:t>
            </a:r>
            <a:endParaRPr lang="en-US" sz="1400" b="1"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62962"/>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2"/>
          <p:cNvSpPr>
            <a:spLocks noGrp="1"/>
          </p:cNvSpPr>
          <p:nvPr>
            <p:ph type="title"/>
          </p:nvPr>
        </p:nvSpPr>
        <p:spPr>
          <a:xfrm>
            <a:off x="2159732" y="400366"/>
            <a:ext cx="4824536" cy="792088"/>
          </a:xfrm>
        </p:spPr>
        <p:txBody>
          <a:bodyPr>
            <a:noAutofit/>
          </a:bodyPr>
          <a:lstStyle/>
          <a:p>
            <a:r>
              <a:rPr lang="ru-RU" sz="2000" b="1" dirty="0">
                <a:solidFill>
                  <a:srgbClr val="002060"/>
                </a:solidFill>
                <a:cs typeface="B Mitra" pitchFamily="2" charset="-78"/>
              </a:rPr>
              <a:t>Краткое знакомство с АЭС Бушер</a:t>
            </a:r>
            <a:r>
              <a:rPr lang="ru-RU" sz="2000" b="1" dirty="0" smtClean="0">
                <a:latin typeface="+mn-lt"/>
                <a:cs typeface="B Mitra" pitchFamily="2" charset="-78"/>
              </a:rPr>
              <a:t/>
            </a:r>
            <a:br>
              <a:rPr lang="ru-RU" sz="2000" b="1" dirty="0" smtClean="0">
                <a:latin typeface="+mn-lt"/>
                <a:cs typeface="B Mitra" pitchFamily="2" charset="-78"/>
              </a:rPr>
            </a:br>
            <a:r>
              <a:rPr lang="en-US" sz="2000" b="1" dirty="0" smtClean="0">
                <a:latin typeface="+mn-lt"/>
                <a:cs typeface="B Mitra" pitchFamily="2" charset="-78"/>
              </a:rPr>
              <a:t>Brief </a:t>
            </a:r>
            <a:r>
              <a:rPr lang="en-US" sz="2000" b="1" dirty="0">
                <a:latin typeface="+mn-lt"/>
                <a:cs typeface="B Mitra" pitchFamily="2" charset="-78"/>
              </a:rPr>
              <a:t>Introduction of the Bushehr </a:t>
            </a:r>
            <a:r>
              <a:rPr lang="en-US" sz="2000" b="1" dirty="0" smtClean="0">
                <a:latin typeface="+mn-lt"/>
                <a:cs typeface="B Mitra" pitchFamily="2" charset="-78"/>
              </a:rPr>
              <a:t>NPP</a:t>
            </a:r>
            <a:endParaRPr lang="en-US" sz="2000" b="1" dirty="0">
              <a:solidFill>
                <a:srgbClr val="002060"/>
              </a:solidFill>
              <a:latin typeface="+mn-lt"/>
              <a:cs typeface="B Mitra" pitchFamily="2" charset="-78"/>
            </a:endParaRPr>
          </a:p>
        </p:txBody>
      </p:sp>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3598671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5112568"/>
          </a:xfrm>
        </p:spPr>
        <p:txBody>
          <a:bodyPr>
            <a:noAutofit/>
          </a:bodyPr>
          <a:lstStyle/>
          <a:p>
            <a:pPr algn="just"/>
            <a:r>
              <a:rPr lang="ru-RU" sz="1600" dirty="0">
                <a:solidFill>
                  <a:srgbClr val="002060"/>
                </a:solidFill>
              </a:rPr>
              <a:t>Бушер расположен на обширной равнине, протянувшейся вдоль побережья Персидского залива на юго-западе Ирана. Он построен недалеко от древнего портового города Ришар. Это был главный морской порт страны и административный центр ее провинции. Его расположение составляет около </a:t>
            </a:r>
            <a:r>
              <a:rPr lang="ru-RU" sz="1600" dirty="0" smtClean="0">
                <a:solidFill>
                  <a:srgbClr val="002060"/>
                </a:solidFill>
              </a:rPr>
              <a:t>1218 </a:t>
            </a:r>
            <a:r>
              <a:rPr lang="ru-RU" sz="1600" dirty="0">
                <a:solidFill>
                  <a:srgbClr val="002060"/>
                </a:solidFill>
              </a:rPr>
              <a:t>километров (757 миль) к югу от Тегерана. В Бушере пустынный климат.</a:t>
            </a:r>
            <a:endParaRPr lang="en-US" sz="1600" dirty="0">
              <a:solidFill>
                <a:srgbClr val="002060"/>
              </a:solidFill>
            </a:endParaRPr>
          </a:p>
          <a:p>
            <a:pPr algn="just"/>
            <a:r>
              <a:rPr lang="ru-RU" sz="1600" dirty="0" smtClean="0">
                <a:solidFill>
                  <a:srgbClr val="002060"/>
                </a:solidFill>
              </a:rPr>
              <a:t>Бушер </a:t>
            </a:r>
            <a:r>
              <a:rPr lang="ru-RU" sz="1600" dirty="0">
                <a:solidFill>
                  <a:srgbClr val="002060"/>
                </a:solidFill>
              </a:rPr>
              <a:t>находится в двенадцати километрах от площадки строящейся совместно с Россией Бушерской АЭС. Работы были начаты боннской фирмой Kraftwerk Union [ de ] AG , подразделением Siemens AG, которая заключила контракт на строительство двух ядерных реакторов на основании </a:t>
            </a:r>
            <a:r>
              <a:rPr lang="ru-RU" sz="1600" dirty="0" smtClean="0">
                <a:solidFill>
                  <a:srgbClr val="002060"/>
                </a:solidFill>
              </a:rPr>
              <a:t>контракта, </a:t>
            </a:r>
            <a:r>
              <a:rPr lang="ru-RU" sz="1600" dirty="0">
                <a:solidFill>
                  <a:srgbClr val="002060"/>
                </a:solidFill>
              </a:rPr>
              <a:t>подписанного в 1975 году</a:t>
            </a:r>
            <a:r>
              <a:rPr lang="ru-RU" sz="1600" dirty="0" smtClean="0">
                <a:solidFill>
                  <a:srgbClr val="002060"/>
                </a:solidFill>
              </a:rPr>
              <a:t>.</a:t>
            </a:r>
            <a:endParaRPr lang="en-US" sz="1600" dirty="0" smtClean="0">
              <a:solidFill>
                <a:srgbClr val="002060"/>
              </a:solidFill>
            </a:endParaRPr>
          </a:p>
          <a:p>
            <a:pPr algn="just"/>
            <a:endParaRPr lang="en-US" sz="1600" dirty="0" smtClean="0">
              <a:solidFill>
                <a:srgbClr val="002060"/>
              </a:solidFill>
            </a:endParaRPr>
          </a:p>
          <a:p>
            <a:pPr algn="just"/>
            <a:r>
              <a:rPr lang="en-US" sz="1600" dirty="0">
                <a:solidFill>
                  <a:srgbClr val="333333"/>
                </a:solidFill>
              </a:rPr>
              <a:t>Bushehr lies in a vast plain running along the coastal region on the Persian Gulf coast of south-western Iran. It is built near the ancient port city of Rishahr. It was the chief seaport of the country and is the administrative center of its province. Its location is about 1,218 kilometers (757 mi) south of Tehran. Bushehr has a desert climate</a:t>
            </a:r>
            <a:r>
              <a:rPr lang="en-US" sz="1600" dirty="0" smtClean="0">
                <a:solidFill>
                  <a:srgbClr val="333333"/>
                </a:solidFill>
              </a:rPr>
              <a:t>.</a:t>
            </a:r>
            <a:endParaRPr lang="en-US" sz="1600" dirty="0">
              <a:solidFill>
                <a:srgbClr val="002060"/>
              </a:solidFill>
            </a:endParaRPr>
          </a:p>
          <a:p>
            <a:pPr algn="just"/>
            <a:r>
              <a:rPr lang="en-US" sz="1600" dirty="0">
                <a:solidFill>
                  <a:srgbClr val="333333"/>
                </a:solidFill>
              </a:rPr>
              <a:t>Bushehr is twelve </a:t>
            </a:r>
            <a:r>
              <a:rPr lang="en-US" sz="1600" dirty="0" smtClean="0">
                <a:solidFill>
                  <a:srgbClr val="333333"/>
                </a:solidFill>
              </a:rPr>
              <a:t>kilometers </a:t>
            </a:r>
            <a:r>
              <a:rPr lang="en-US" sz="1600" dirty="0">
                <a:solidFill>
                  <a:srgbClr val="333333"/>
                </a:solidFill>
              </a:rPr>
              <a:t>from the site of the Bushehr Nuclear Power Plant being built in cooperation with Russia. The work was begun by the Bonn firm Kraftwerk Union [de] A.G., a unit of Siemens AG, which contracted to build two nuclear reactors based on a </a:t>
            </a:r>
            <a:r>
              <a:rPr lang="en-US" sz="1600" dirty="0" smtClean="0">
                <a:solidFill>
                  <a:srgbClr val="333333"/>
                </a:solidFill>
              </a:rPr>
              <a:t>contract, </a:t>
            </a:r>
            <a:r>
              <a:rPr lang="en-US" sz="1600" dirty="0">
                <a:solidFill>
                  <a:srgbClr val="333333"/>
                </a:solidFill>
              </a:rPr>
              <a:t>signed in 1975</a:t>
            </a:r>
            <a:r>
              <a:rPr lang="en-US" sz="1600" dirty="0" smtClean="0">
                <a:solidFill>
                  <a:srgbClr val="333333"/>
                </a:solidFill>
              </a:rPr>
              <a:t>.</a:t>
            </a:r>
            <a:endParaRPr lang="en-US" sz="1600" dirty="0">
              <a:solidFill>
                <a:srgbClr val="333333"/>
              </a:solidFill>
            </a:endParaRPr>
          </a:p>
        </p:txBody>
      </p:sp>
      <p:sp>
        <p:nvSpPr>
          <p:cNvPr id="4" name="Title 2"/>
          <p:cNvSpPr>
            <a:spLocks noGrp="1"/>
          </p:cNvSpPr>
          <p:nvPr>
            <p:ph type="title"/>
          </p:nvPr>
        </p:nvSpPr>
        <p:spPr>
          <a:xfrm>
            <a:off x="2159732" y="400366"/>
            <a:ext cx="4824536" cy="792088"/>
          </a:xfrm>
        </p:spPr>
        <p:txBody>
          <a:bodyPr>
            <a:noAutofit/>
          </a:bodyPr>
          <a:lstStyle/>
          <a:p>
            <a:r>
              <a:rPr lang="ru-RU" sz="2000" b="1" dirty="0">
                <a:solidFill>
                  <a:srgbClr val="002060"/>
                </a:solidFill>
                <a:cs typeface="B Mitra" pitchFamily="2" charset="-78"/>
              </a:rPr>
              <a:t>Краткое знакомство с АЭС Бушер</a:t>
            </a:r>
            <a:r>
              <a:rPr lang="ru-RU" sz="2000" b="1" dirty="0" smtClean="0">
                <a:latin typeface="+mn-lt"/>
                <a:cs typeface="B Mitra" pitchFamily="2" charset="-78"/>
              </a:rPr>
              <a:t/>
            </a:r>
            <a:br>
              <a:rPr lang="ru-RU" sz="2000" b="1" dirty="0" smtClean="0">
                <a:latin typeface="+mn-lt"/>
                <a:cs typeface="B Mitra" pitchFamily="2" charset="-78"/>
              </a:rPr>
            </a:br>
            <a:r>
              <a:rPr lang="en-US" sz="2000" b="1" dirty="0" smtClean="0">
                <a:latin typeface="+mn-lt"/>
                <a:cs typeface="B Mitra" pitchFamily="2" charset="-78"/>
              </a:rPr>
              <a:t>Brief </a:t>
            </a:r>
            <a:r>
              <a:rPr lang="en-US" sz="2000" b="1" dirty="0">
                <a:latin typeface="+mn-lt"/>
                <a:cs typeface="B Mitra" pitchFamily="2" charset="-78"/>
              </a:rPr>
              <a:t>Introduction of the Bushehr </a:t>
            </a:r>
            <a:r>
              <a:rPr lang="en-US" sz="2000" b="1" dirty="0" smtClean="0">
                <a:latin typeface="+mn-lt"/>
                <a:cs typeface="B Mitra" pitchFamily="2" charset="-78"/>
              </a:rPr>
              <a:t>NPP</a:t>
            </a:r>
            <a:endParaRPr lang="en-US" sz="2000" b="1" dirty="0">
              <a:solidFill>
                <a:srgbClr val="002060"/>
              </a:solidFill>
              <a:latin typeface="+mn-lt"/>
              <a:cs typeface="B Mitra" pitchFamily="2" charset="-78"/>
            </a:endParaRPr>
          </a:p>
        </p:txBody>
      </p:sp>
      <p:sp>
        <p:nvSpPr>
          <p:cNvPr id="5"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1751492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ru-RU" sz="2000" b="1" dirty="0">
                <a:latin typeface="+mn-lt"/>
                <a:cs typeface="B Mitra" pitchFamily="2" charset="-78"/>
              </a:rPr>
              <a:t>Краткое знакомство с АЭС Бушер</a:t>
            </a:r>
            <a:br>
              <a:rPr lang="ru-RU" sz="2000" b="1" dirty="0">
                <a:latin typeface="+mn-lt"/>
                <a:cs typeface="B Mitra" pitchFamily="2" charset="-78"/>
              </a:rPr>
            </a:br>
            <a:r>
              <a:rPr lang="en-US" sz="2000" b="1" dirty="0">
                <a:latin typeface="+mn-lt"/>
                <a:cs typeface="B Mitra" pitchFamily="2" charset="-78"/>
              </a:rPr>
              <a:t>Brief Introduction of the Bushehr NPP</a:t>
            </a:r>
          </a:p>
        </p:txBody>
      </p:sp>
      <p:pic>
        <p:nvPicPr>
          <p:cNvPr id="4" name="Content Placeholder 3" descr="https://img9.irna.ir/old/Image/1397/13971225/83245316/N83245316-72906280.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5" y="1268760"/>
            <a:ext cx="3600400" cy="4608513"/>
          </a:xfrm>
          <a:prstGeom prst="rect">
            <a:avLst/>
          </a:prstGeom>
          <a:noFill/>
          <a:ln>
            <a:noFill/>
          </a:ln>
        </p:spPr>
      </p:pic>
      <p:pic>
        <p:nvPicPr>
          <p:cNvPr id="5" name="Picture 4" descr="https://map.sellfile.ir/prod-images/2100321.jpg"/>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268760"/>
            <a:ext cx="4343778" cy="4608513"/>
          </a:xfrm>
          <a:prstGeom prst="rect">
            <a:avLst/>
          </a:prstGeom>
          <a:noFill/>
          <a:ln>
            <a:noFill/>
          </a:ln>
        </p:spPr>
      </p:pic>
      <p:sp>
        <p:nvSpPr>
          <p:cNvPr id="6"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396072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68052" y="1196752"/>
            <a:ext cx="8424427" cy="4929411"/>
          </a:xfrm>
        </p:spPr>
        <p:txBody>
          <a:bodyPr>
            <a:noAutofit/>
          </a:bodyPr>
          <a:lstStyle/>
          <a:p>
            <a:pPr indent="0" algn="just">
              <a:spcAft>
                <a:spcPts val="0"/>
              </a:spcAft>
              <a:buNone/>
            </a:pPr>
            <a:r>
              <a:rPr lang="en-US" sz="1600" dirty="0" smtClean="0"/>
              <a:t>- </a:t>
            </a:r>
            <a:r>
              <a:rPr lang="ru-RU" sz="1800" dirty="0" smtClean="0">
                <a:solidFill>
                  <a:srgbClr val="002060"/>
                </a:solidFill>
              </a:rPr>
              <a:t>Начать </a:t>
            </a:r>
            <a:r>
              <a:rPr lang="ru-RU" sz="1800" dirty="0">
                <a:solidFill>
                  <a:srgbClr val="002060"/>
                </a:solidFill>
              </a:rPr>
              <a:t>строительство </a:t>
            </a:r>
            <a:r>
              <a:rPr lang="ru-RU" sz="1800" dirty="0" smtClean="0">
                <a:solidFill>
                  <a:srgbClr val="002060"/>
                </a:solidFill>
                <a:ea typeface="Times New Roman"/>
                <a:cs typeface="Arial" pitchFamily="34" charset="0"/>
              </a:rPr>
              <a:t>АЭС </a:t>
            </a:r>
            <a:r>
              <a:rPr lang="ru-RU" sz="1800" dirty="0">
                <a:solidFill>
                  <a:srgbClr val="002060"/>
                </a:solidFill>
                <a:ea typeface="Times New Roman"/>
                <a:cs typeface="Arial" pitchFamily="34" charset="0"/>
              </a:rPr>
              <a:t>в </a:t>
            </a:r>
            <a:r>
              <a:rPr lang="ru-RU" sz="1800" dirty="0" smtClean="0">
                <a:solidFill>
                  <a:srgbClr val="002060"/>
                </a:solidFill>
                <a:ea typeface="Times New Roman"/>
                <a:cs typeface="Arial" pitchFamily="34" charset="0"/>
              </a:rPr>
              <a:t>Иране: в </a:t>
            </a:r>
            <a:r>
              <a:rPr lang="ru-RU" sz="1800" dirty="0">
                <a:solidFill>
                  <a:srgbClr val="002060"/>
                </a:solidFill>
                <a:ea typeface="Times New Roman"/>
                <a:cs typeface="Arial" pitchFamily="34" charset="0"/>
              </a:rPr>
              <a:t>1975 году немецкой фирмой «KWU» (филиал компании "Сименс</a:t>
            </a:r>
            <a:r>
              <a:rPr lang="ru-RU" sz="1800" dirty="0" smtClean="0">
                <a:solidFill>
                  <a:srgbClr val="002060"/>
                </a:solidFill>
                <a:ea typeface="Times New Roman"/>
                <a:cs typeface="Arial" pitchFamily="34" charset="0"/>
              </a:rPr>
              <a:t>").</a:t>
            </a:r>
            <a:endParaRPr lang="en-US" sz="1800" dirty="0" smtClean="0">
              <a:solidFill>
                <a:srgbClr val="002060"/>
              </a:solidFill>
              <a:ea typeface="Times New Roman"/>
              <a:cs typeface="Arial" pitchFamily="34" charset="0"/>
            </a:endParaRPr>
          </a:p>
          <a:p>
            <a:pPr marL="628650" indent="-285750" algn="just">
              <a:spcAft>
                <a:spcPts val="0"/>
              </a:spcAft>
              <a:buFontTx/>
              <a:buChar char="-"/>
            </a:pPr>
            <a:r>
              <a:rPr lang="ru-RU" sz="1800" dirty="0" smtClean="0">
                <a:solidFill>
                  <a:srgbClr val="002060"/>
                </a:solidFill>
              </a:rPr>
              <a:t>Расторжение </a:t>
            </a:r>
            <a:r>
              <a:rPr lang="ru-RU" sz="1800" dirty="0" smtClean="0">
                <a:solidFill>
                  <a:srgbClr val="002060"/>
                </a:solidFill>
                <a:ea typeface="Times New Roman"/>
                <a:cs typeface="Arial" pitchFamily="34" charset="0"/>
              </a:rPr>
              <a:t>контракта </a:t>
            </a:r>
            <a:r>
              <a:rPr lang="ru-RU" sz="1800" dirty="0" smtClean="0">
                <a:solidFill>
                  <a:srgbClr val="002060"/>
                </a:solidFill>
              </a:rPr>
              <a:t>:</a:t>
            </a:r>
            <a:r>
              <a:rPr lang="ru-RU" sz="1800" dirty="0" smtClean="0">
                <a:solidFill>
                  <a:srgbClr val="002060"/>
                </a:solidFill>
                <a:ea typeface="Times New Roman"/>
                <a:cs typeface="Arial" pitchFamily="34" charset="0"/>
              </a:rPr>
              <a:t> </a:t>
            </a:r>
            <a:r>
              <a:rPr lang="ru-RU" sz="1800" dirty="0">
                <a:solidFill>
                  <a:srgbClr val="002060"/>
                </a:solidFill>
                <a:ea typeface="Times New Roman"/>
                <a:cs typeface="Arial" pitchFamily="34" charset="0"/>
              </a:rPr>
              <a:t>После февральской Исламской революции 1979 </a:t>
            </a:r>
            <a:r>
              <a:rPr lang="ru-RU" sz="1800" dirty="0" smtClean="0">
                <a:solidFill>
                  <a:srgbClr val="002060"/>
                </a:solidFill>
                <a:ea typeface="Times New Roman"/>
                <a:cs typeface="Arial" pitchFamily="34" charset="0"/>
              </a:rPr>
              <a:t>года.</a:t>
            </a:r>
            <a:endParaRPr lang="en-US" sz="1800" dirty="0">
              <a:solidFill>
                <a:srgbClr val="002060"/>
              </a:solidFill>
              <a:ea typeface="Times New Roman"/>
              <a:cs typeface="Arial" pitchFamily="34" charset="0"/>
            </a:endParaRPr>
          </a:p>
          <a:p>
            <a:pPr marL="628650" indent="-285750" algn="just">
              <a:spcAft>
                <a:spcPts val="0"/>
              </a:spcAft>
              <a:buFontTx/>
              <a:buChar char="-"/>
            </a:pPr>
            <a:r>
              <a:rPr lang="ru-RU" sz="1800" dirty="0" smtClean="0">
                <a:solidFill>
                  <a:srgbClr val="002060"/>
                </a:solidFill>
              </a:rPr>
              <a:t>Подписание </a:t>
            </a:r>
            <a:r>
              <a:rPr lang="ru-RU" sz="1800" dirty="0">
                <a:solidFill>
                  <a:srgbClr val="002060"/>
                </a:solidFill>
                <a:ea typeface="Times New Roman"/>
                <a:cs typeface="Arial" pitchFamily="34" charset="0"/>
              </a:rPr>
              <a:t>контракта </a:t>
            </a:r>
            <a:r>
              <a:rPr lang="ru-RU" sz="1800" dirty="0" smtClean="0">
                <a:solidFill>
                  <a:srgbClr val="002060"/>
                </a:solidFill>
              </a:rPr>
              <a:t>на </a:t>
            </a:r>
            <a:r>
              <a:rPr lang="ru-RU" sz="1800" dirty="0">
                <a:solidFill>
                  <a:srgbClr val="002060"/>
                </a:solidFill>
              </a:rPr>
              <a:t>завершение строительства блока 1 </a:t>
            </a:r>
            <a:r>
              <a:rPr lang="ru-RU" sz="1800" dirty="0" smtClean="0">
                <a:solidFill>
                  <a:srgbClr val="002060"/>
                </a:solidFill>
                <a:ea typeface="Times New Roman"/>
                <a:cs typeface="Arial" pitchFamily="34" charset="0"/>
              </a:rPr>
              <a:t>АЭС</a:t>
            </a:r>
            <a:r>
              <a:rPr lang="ru-RU" sz="1800" dirty="0" smtClean="0">
                <a:solidFill>
                  <a:srgbClr val="002060"/>
                </a:solidFill>
              </a:rPr>
              <a:t>: в </a:t>
            </a:r>
            <a:r>
              <a:rPr lang="ru-RU" sz="1800" dirty="0">
                <a:solidFill>
                  <a:srgbClr val="002060"/>
                </a:solidFill>
              </a:rPr>
              <a:t>январе 1995-го </a:t>
            </a:r>
            <a:r>
              <a:rPr lang="ru-RU" sz="1800" dirty="0" smtClean="0">
                <a:solidFill>
                  <a:srgbClr val="002060"/>
                </a:solidFill>
              </a:rPr>
              <a:t>года.</a:t>
            </a:r>
            <a:r>
              <a:rPr lang="en-US" sz="1800" dirty="0" smtClean="0">
                <a:solidFill>
                  <a:srgbClr val="002060"/>
                </a:solidFill>
              </a:rPr>
              <a:t> </a:t>
            </a:r>
          </a:p>
          <a:p>
            <a:pPr marL="628650" indent="-285750" algn="just">
              <a:spcAft>
                <a:spcPts val="0"/>
              </a:spcAft>
              <a:buFontTx/>
              <a:buChar char="-"/>
            </a:pPr>
            <a:r>
              <a:rPr lang="ru-RU" sz="1800" dirty="0" smtClean="0">
                <a:solidFill>
                  <a:srgbClr val="002060"/>
                </a:solidFill>
              </a:rPr>
              <a:t>Референтный Блок: </a:t>
            </a:r>
            <a:r>
              <a:rPr lang="ru-RU" sz="1800" dirty="0">
                <a:solidFill>
                  <a:srgbClr val="002060"/>
                </a:solidFill>
              </a:rPr>
              <a:t>№4 Балаковской АЭС (В-320). </a:t>
            </a:r>
            <a:r>
              <a:rPr lang="en-US" sz="1800" dirty="0">
                <a:solidFill>
                  <a:srgbClr val="002060"/>
                </a:solidFill>
              </a:rPr>
              <a:t> </a:t>
            </a:r>
          </a:p>
          <a:p>
            <a:pPr marL="628650" indent="-285750" algn="just">
              <a:spcAft>
                <a:spcPts val="0"/>
              </a:spcAft>
              <a:buFontTx/>
              <a:buChar char="-"/>
            </a:pPr>
            <a:r>
              <a:rPr lang="ru-RU" sz="1800" dirty="0" smtClean="0">
                <a:solidFill>
                  <a:srgbClr val="002060"/>
                </a:solidFill>
              </a:rPr>
              <a:t>Тепловая мощность </a:t>
            </a:r>
            <a:r>
              <a:rPr lang="en-US" sz="1800" dirty="0" smtClean="0">
                <a:solidFill>
                  <a:srgbClr val="002060"/>
                </a:solidFill>
              </a:rPr>
              <a:t>3000 </a:t>
            </a:r>
            <a:r>
              <a:rPr lang="ru-RU" sz="1800" dirty="0">
                <a:solidFill>
                  <a:srgbClr val="002060"/>
                </a:solidFill>
              </a:rPr>
              <a:t>МВт</a:t>
            </a:r>
            <a:r>
              <a:rPr lang="en-US" sz="1800" dirty="0">
                <a:solidFill>
                  <a:srgbClr val="002060"/>
                </a:solidFill>
              </a:rPr>
              <a:t> </a:t>
            </a:r>
            <a:r>
              <a:rPr lang="ru-RU" sz="1800" dirty="0">
                <a:solidFill>
                  <a:srgbClr val="002060"/>
                </a:solidFill>
              </a:rPr>
              <a:t>и</a:t>
            </a:r>
            <a:r>
              <a:rPr lang="en-US" sz="1800" dirty="0">
                <a:solidFill>
                  <a:srgbClr val="002060"/>
                </a:solidFill>
              </a:rPr>
              <a:t> </a:t>
            </a:r>
            <a:r>
              <a:rPr lang="ru-RU" sz="1800" dirty="0">
                <a:solidFill>
                  <a:srgbClr val="002060"/>
                </a:solidFill>
              </a:rPr>
              <a:t>э</a:t>
            </a:r>
            <a:r>
              <a:rPr lang="ru-RU" sz="1800" dirty="0" smtClean="0">
                <a:solidFill>
                  <a:srgbClr val="002060"/>
                </a:solidFill>
              </a:rPr>
              <a:t>лектрическая </a:t>
            </a:r>
            <a:r>
              <a:rPr lang="ru-RU" sz="1800" dirty="0">
                <a:solidFill>
                  <a:srgbClr val="002060"/>
                </a:solidFill>
              </a:rPr>
              <a:t>мощность</a:t>
            </a:r>
            <a:r>
              <a:rPr lang="en-US" sz="1800" dirty="0">
                <a:solidFill>
                  <a:srgbClr val="002060"/>
                </a:solidFill>
              </a:rPr>
              <a:t> 1000 </a:t>
            </a:r>
            <a:r>
              <a:rPr lang="ru-RU" sz="1800" dirty="0" smtClean="0">
                <a:solidFill>
                  <a:srgbClr val="002060"/>
                </a:solidFill>
              </a:rPr>
              <a:t>МВт</a:t>
            </a:r>
            <a:endParaRPr lang="en-US" sz="1800" dirty="0">
              <a:solidFill>
                <a:srgbClr val="002060"/>
              </a:solidFill>
            </a:endParaRPr>
          </a:p>
          <a:p>
            <a:pPr indent="0" algn="just">
              <a:buNone/>
            </a:pPr>
            <a:endParaRPr lang="en-US" sz="1800" dirty="0" smtClean="0"/>
          </a:p>
          <a:p>
            <a:pPr marL="628650" indent="-285750" algn="just">
              <a:buFontTx/>
              <a:buChar char="-"/>
            </a:pPr>
            <a:r>
              <a:rPr lang="en-US" sz="1800" dirty="0" smtClean="0"/>
              <a:t>Start construction </a:t>
            </a:r>
            <a:r>
              <a:rPr lang="en-US" sz="1800" dirty="0"/>
              <a:t>of a nuclear power plant in Iran: in 1975 by the German company "KWU" (a subsidiary of the "Siemens" company</a:t>
            </a:r>
            <a:r>
              <a:rPr lang="en-US" sz="1800" dirty="0" smtClean="0"/>
              <a:t>).</a:t>
            </a:r>
            <a:endParaRPr lang="en-US" sz="1800" dirty="0"/>
          </a:p>
          <a:p>
            <a:pPr marL="628650" indent="-285750" algn="just">
              <a:buFontTx/>
              <a:buChar char="-"/>
            </a:pPr>
            <a:r>
              <a:rPr lang="en-US" sz="1800" dirty="0" smtClean="0"/>
              <a:t>Termination </a:t>
            </a:r>
            <a:r>
              <a:rPr lang="en-US" sz="1800" dirty="0"/>
              <a:t>of contract: After the February 1979 Islamic Revolution.</a:t>
            </a:r>
            <a:r>
              <a:rPr lang="en-US" sz="1800" dirty="0" smtClean="0"/>
              <a:t> </a:t>
            </a:r>
            <a:endParaRPr lang="en-US" sz="1800" dirty="0"/>
          </a:p>
          <a:p>
            <a:pPr marL="628650" indent="-285750" algn="just">
              <a:buFontTx/>
              <a:buChar char="-"/>
            </a:pPr>
            <a:r>
              <a:rPr lang="en-US" sz="1800" dirty="0" smtClean="0"/>
              <a:t>Signing </a:t>
            </a:r>
            <a:r>
              <a:rPr lang="en-US" sz="1800" dirty="0"/>
              <a:t>of the contract for the completion of the construction of Unit 1 of the nuclear power plant: in January 1995. </a:t>
            </a:r>
            <a:endParaRPr lang="en-US" sz="1800" dirty="0" smtClean="0"/>
          </a:p>
          <a:p>
            <a:pPr marL="628650" indent="-285750" algn="just">
              <a:buFontTx/>
              <a:buChar char="-"/>
            </a:pPr>
            <a:r>
              <a:rPr lang="en-US" sz="1800" dirty="0" smtClean="0"/>
              <a:t>Reference </a:t>
            </a:r>
            <a:r>
              <a:rPr lang="en-US" sz="1800" dirty="0"/>
              <a:t>Unit: No. 4 of Balakovo NPP (V-320</a:t>
            </a:r>
            <a:r>
              <a:rPr lang="en-US" sz="1800" dirty="0" smtClean="0"/>
              <a:t>).</a:t>
            </a:r>
          </a:p>
          <a:p>
            <a:pPr marL="628650" indent="-285750" algn="just">
              <a:buFontTx/>
              <a:buChar char="-"/>
            </a:pPr>
            <a:r>
              <a:rPr lang="en-US" sz="1800" dirty="0" smtClean="0"/>
              <a:t>Thermal power</a:t>
            </a:r>
            <a:r>
              <a:rPr lang="fa-IR" sz="1800" dirty="0" smtClean="0"/>
              <a:t> </a:t>
            </a:r>
            <a:r>
              <a:rPr lang="en-US" sz="1800" dirty="0" smtClean="0"/>
              <a:t>3000MW</a:t>
            </a:r>
            <a:r>
              <a:rPr lang="en-US" sz="1800" dirty="0" smtClean="0">
                <a:cs typeface="Nazanin"/>
              </a:rPr>
              <a:t>  &amp;  </a:t>
            </a:r>
            <a:r>
              <a:rPr lang="en-US" sz="1800" dirty="0" smtClean="0"/>
              <a:t>Electric power 1000 MW.</a:t>
            </a:r>
          </a:p>
          <a:p>
            <a:pPr indent="0" algn="just">
              <a:spcAft>
                <a:spcPts val="0"/>
              </a:spcAft>
              <a:buNone/>
            </a:pPr>
            <a:endParaRPr lang="en-US" sz="1600" dirty="0">
              <a:ea typeface="Times New Roman"/>
              <a:cs typeface="Arial" pitchFamily="34" charset="0"/>
            </a:endParaRPr>
          </a:p>
          <a:p>
            <a:pPr indent="0" algn="just">
              <a:spcAft>
                <a:spcPts val="0"/>
              </a:spcAft>
              <a:buNone/>
            </a:pPr>
            <a:endParaRPr lang="en-US" sz="1800" dirty="0">
              <a:solidFill>
                <a:srgbClr val="0070C0"/>
              </a:solidFill>
              <a:ea typeface="Times New Roman"/>
              <a:cs typeface="Arial" pitchFamily="34" charset="0"/>
            </a:endParaRPr>
          </a:p>
        </p:txBody>
      </p:sp>
      <p:sp>
        <p:nvSpPr>
          <p:cNvPr id="6" name="Title 2"/>
          <p:cNvSpPr>
            <a:spLocks noGrp="1"/>
          </p:cNvSpPr>
          <p:nvPr>
            <p:ph type="title"/>
          </p:nvPr>
        </p:nvSpPr>
        <p:spPr>
          <a:xfrm>
            <a:off x="2159732" y="400366"/>
            <a:ext cx="4824536" cy="792088"/>
          </a:xfrm>
        </p:spPr>
        <p:txBody>
          <a:bodyPr>
            <a:noAutofit/>
          </a:bodyPr>
          <a:lstStyle/>
          <a:p>
            <a:r>
              <a:rPr lang="ru-RU" sz="2000" b="1" dirty="0">
                <a:solidFill>
                  <a:srgbClr val="002060"/>
                </a:solidFill>
                <a:cs typeface="B Mitra" pitchFamily="2" charset="-78"/>
              </a:rPr>
              <a:t>Краткое знакомство с АЭС Бушер</a:t>
            </a:r>
            <a:r>
              <a:rPr lang="ru-RU" sz="2000" b="1" dirty="0" smtClean="0">
                <a:latin typeface="+mn-lt"/>
                <a:cs typeface="B Mitra" pitchFamily="2" charset="-78"/>
              </a:rPr>
              <a:t/>
            </a:r>
            <a:br>
              <a:rPr lang="ru-RU" sz="2000" b="1" dirty="0" smtClean="0">
                <a:latin typeface="+mn-lt"/>
                <a:cs typeface="B Mitra" pitchFamily="2" charset="-78"/>
              </a:rPr>
            </a:br>
            <a:r>
              <a:rPr lang="en-US" sz="2000" b="1" dirty="0" smtClean="0">
                <a:latin typeface="+mn-lt"/>
                <a:cs typeface="B Mitra" pitchFamily="2" charset="-78"/>
              </a:rPr>
              <a:t>Brief </a:t>
            </a:r>
            <a:r>
              <a:rPr lang="en-US" sz="2000" b="1" dirty="0">
                <a:latin typeface="+mn-lt"/>
                <a:cs typeface="B Mitra" pitchFamily="2" charset="-78"/>
              </a:rPr>
              <a:t>Introduction of the Bushehr </a:t>
            </a:r>
            <a:r>
              <a:rPr lang="en-US" sz="2000" b="1" dirty="0" smtClean="0">
                <a:latin typeface="+mn-lt"/>
                <a:cs typeface="B Mitra" pitchFamily="2" charset="-78"/>
              </a:rPr>
              <a:t>NPP</a:t>
            </a:r>
            <a:endParaRPr lang="en-US" sz="2000" b="1" dirty="0">
              <a:solidFill>
                <a:srgbClr val="002060"/>
              </a:solidFill>
              <a:latin typeface="+mn-lt"/>
              <a:cs typeface="B Mitra" pitchFamily="2" charset="-78"/>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2656"/>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2629908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4271" y="1171645"/>
            <a:ext cx="8272185" cy="5078313"/>
          </a:xfrm>
          <a:prstGeom prst="rect">
            <a:avLst/>
          </a:prstGeom>
        </p:spPr>
        <p:txBody>
          <a:bodyPr wrap="square">
            <a:spAutoFit/>
          </a:bodyPr>
          <a:lstStyle/>
          <a:p>
            <a:pPr marL="177800" algn="just"/>
            <a:r>
              <a:rPr lang="en-US" dirty="0">
                <a:solidFill>
                  <a:srgbClr val="002060"/>
                </a:solidFill>
              </a:rPr>
              <a:t>1.   </a:t>
            </a:r>
            <a:r>
              <a:rPr lang="ru-RU" dirty="0">
                <a:solidFill>
                  <a:srgbClr val="002060"/>
                </a:solidFill>
              </a:rPr>
              <a:t>Актуализация документов особенности План защиты персонала на основе документа МАГАТЭ</a:t>
            </a:r>
            <a:r>
              <a:rPr lang="en-US" dirty="0">
                <a:solidFill>
                  <a:srgbClr val="002060"/>
                </a:solidFill>
              </a:rPr>
              <a:t>In particular, the upgrading of accident information levels from 2 to 4 levels of the International Atomic Energy Agency)</a:t>
            </a:r>
            <a:r>
              <a:rPr lang="ru-RU" dirty="0">
                <a:solidFill>
                  <a:srgbClr val="002060"/>
                </a:solidFill>
              </a:rPr>
              <a:t>;</a:t>
            </a:r>
            <a:endParaRPr lang="en-US" dirty="0">
              <a:solidFill>
                <a:srgbClr val="002060"/>
              </a:solidFill>
            </a:endParaRPr>
          </a:p>
          <a:p>
            <a:pPr marL="177800" algn="just"/>
            <a:r>
              <a:rPr lang="en-US" dirty="0">
                <a:solidFill>
                  <a:srgbClr val="002060"/>
                </a:solidFill>
              </a:rPr>
              <a:t>2.</a:t>
            </a:r>
            <a:r>
              <a:rPr lang="ru-RU" dirty="0">
                <a:solidFill>
                  <a:srgbClr val="002060"/>
                </a:solidFill>
              </a:rPr>
              <a:t> Участие в комиссии по разработке национальных стандартов страны и подготовке первого национального стандарта в области аварийной готовности и реагирования на ядерные и радиационные аварии; </a:t>
            </a:r>
            <a:endParaRPr lang="en-US" dirty="0">
              <a:solidFill>
                <a:srgbClr val="002060"/>
              </a:solidFill>
            </a:endParaRPr>
          </a:p>
          <a:p>
            <a:pPr marL="177800" algn="just"/>
            <a:r>
              <a:rPr lang="en-US" dirty="0">
                <a:solidFill>
                  <a:srgbClr val="002060"/>
                </a:solidFill>
              </a:rPr>
              <a:t>3. </a:t>
            </a:r>
            <a:r>
              <a:rPr lang="ru-RU" dirty="0">
                <a:solidFill>
                  <a:srgbClr val="002060"/>
                </a:solidFill>
              </a:rPr>
              <a:t>Разработка, проведение и оценка учений с использованием мобильного оборудования в управлении тяжелыми авариями; </a:t>
            </a:r>
            <a:endParaRPr lang="en-US" dirty="0">
              <a:solidFill>
                <a:srgbClr val="002060"/>
              </a:solidFill>
            </a:endParaRPr>
          </a:p>
          <a:p>
            <a:pPr marL="635000" indent="-457200" algn="just">
              <a:buFont typeface="+mj-lt"/>
              <a:buAutoNum type="arabicPeriod"/>
            </a:pPr>
            <a:endParaRPr lang="en-US" kern="0" dirty="0">
              <a:cs typeface="Times New Roman" pitchFamily="18" charset="0"/>
            </a:endParaRPr>
          </a:p>
          <a:p>
            <a:pPr marL="635000" indent="-457200" algn="just">
              <a:buFont typeface="+mj-lt"/>
              <a:buAutoNum type="arabicPeriod"/>
            </a:pPr>
            <a:r>
              <a:rPr lang="en-US" dirty="0"/>
              <a:t>Updating documents features Personnel protection plan based on the IAEA document In particular, the upgrading of accident information levels from 2 to 4 levels of the International Atomic Energy Agency</a:t>
            </a:r>
            <a:r>
              <a:rPr lang="en-US" dirty="0" smtClean="0"/>
              <a:t>);</a:t>
            </a:r>
          </a:p>
          <a:p>
            <a:pPr marL="635000" indent="-457200" algn="just">
              <a:buFont typeface="+mj-lt"/>
              <a:buAutoNum type="arabicPeriod"/>
            </a:pPr>
            <a:r>
              <a:rPr lang="en-US" dirty="0"/>
              <a:t>Participation in the commission for the development of national standards of the country and the preparation of the first national standard in the field of emergency preparedness and response to nuclear and radiation accidents</a:t>
            </a:r>
            <a:r>
              <a:rPr lang="en-US" dirty="0" smtClean="0"/>
              <a:t>;</a:t>
            </a:r>
          </a:p>
          <a:p>
            <a:pPr marL="635000" indent="-457200" algn="just">
              <a:buFont typeface="+mj-lt"/>
              <a:buAutoNum type="arabicPeriod"/>
            </a:pPr>
            <a:r>
              <a:rPr lang="en-US" kern="0" dirty="0" smtClean="0">
                <a:cs typeface="Times New Roman" pitchFamily="18" charset="0"/>
              </a:rPr>
              <a:t>Developing</a:t>
            </a:r>
            <a:r>
              <a:rPr lang="en-US" kern="0" dirty="0">
                <a:cs typeface="Times New Roman" pitchFamily="18" charset="0"/>
              </a:rPr>
              <a:t>, conducting and evaluating the mobile equipment exercise in the Severe Accident Management;</a:t>
            </a:r>
          </a:p>
          <a:p>
            <a:pPr marL="177800" algn="just"/>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4" y="38063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619672" y="411121"/>
            <a:ext cx="5904656" cy="784830"/>
          </a:xfrm>
          <a:prstGeom prst="rect">
            <a:avLst/>
          </a:prstGeom>
        </p:spPr>
        <p:txBody>
          <a:bodyPr wrap="square">
            <a:spAutoFit/>
          </a:bodyPr>
          <a:lstStyle/>
          <a:p>
            <a:pPr algn="ctr" eaLnBrk="0" hangingPunct="0">
              <a:spcBef>
                <a:spcPts val="600"/>
              </a:spcBef>
              <a:buClr>
                <a:srgbClr val="0052BA"/>
              </a:buClr>
              <a:buSzPct val="75000"/>
              <a:defRPr/>
            </a:pPr>
            <a:r>
              <a:rPr lang="ru-RU" sz="2000" b="1" dirty="0" smtClean="0">
                <a:solidFill>
                  <a:srgbClr val="002060"/>
                </a:solidFill>
                <a:cs typeface="B Mitra" pitchFamily="2" charset="-78"/>
              </a:rPr>
              <a:t>Аварийная готовность и </a:t>
            </a:r>
            <a:r>
              <a:rPr lang="ru-RU" sz="2000" b="1" dirty="0">
                <a:solidFill>
                  <a:srgbClr val="002060"/>
                </a:solidFill>
                <a:cs typeface="B Mitra" pitchFamily="2" charset="-78"/>
              </a:rPr>
              <a:t>реагирование</a:t>
            </a:r>
          </a:p>
          <a:p>
            <a:pPr algn="ctr" eaLnBrk="0" hangingPunct="0">
              <a:spcBef>
                <a:spcPts val="600"/>
              </a:spcBef>
              <a:buClr>
                <a:srgbClr val="0052BA"/>
              </a:buClr>
              <a:buSzPct val="75000"/>
              <a:defRPr/>
            </a:pPr>
            <a:r>
              <a:rPr lang="en-US" sz="2000" b="1" dirty="0" smtClean="0">
                <a:ea typeface="+mj-ea"/>
                <a:cs typeface="B Mitra" pitchFamily="2" charset="-78"/>
              </a:rPr>
              <a:t>Emergency </a:t>
            </a:r>
            <a:r>
              <a:rPr lang="en-US" sz="2000" b="1" dirty="0">
                <a:ea typeface="+mj-ea"/>
                <a:cs typeface="B Mitra" pitchFamily="2" charset="-78"/>
              </a:rPr>
              <a:t>Preparedness </a:t>
            </a:r>
            <a:r>
              <a:rPr lang="en-US" sz="2000" b="1" dirty="0" smtClean="0">
                <a:ea typeface="+mj-ea"/>
                <a:cs typeface="B Mitra" pitchFamily="2" charset="-78"/>
              </a:rPr>
              <a:t>and Response</a:t>
            </a:r>
            <a:endParaRPr lang="en-US" sz="2000" b="1" dirty="0">
              <a:ea typeface="+mj-ea"/>
              <a:cs typeface="B Mitra" pitchFamily="2" charset="-78"/>
            </a:endParaRPr>
          </a:p>
        </p:txBody>
      </p:sp>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1621643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0768"/>
            <a:ext cx="8229600" cy="5040560"/>
          </a:xfrm>
        </p:spPr>
        <p:txBody>
          <a:bodyPr>
            <a:noAutofit/>
          </a:bodyPr>
          <a:lstStyle/>
          <a:p>
            <a:pPr marL="0" indent="0" algn="just">
              <a:buNone/>
            </a:pPr>
            <a:r>
              <a:rPr lang="en-US" sz="1600" dirty="0">
                <a:solidFill>
                  <a:srgbClr val="002060"/>
                </a:solidFill>
              </a:rPr>
              <a:t>5.</a:t>
            </a:r>
            <a:r>
              <a:rPr lang="ru-RU" sz="1600" dirty="0">
                <a:solidFill>
                  <a:srgbClr val="002060"/>
                </a:solidFill>
              </a:rPr>
              <a:t> Организации проведения комплексных учений по готовности к чрезвычайным ситуациям с участием сторонних организаций в 2022 году с техническим сценарием и источником угрозы физической ядерной безопасности;</a:t>
            </a:r>
            <a:endParaRPr lang="en-US" sz="1600" dirty="0">
              <a:solidFill>
                <a:srgbClr val="002060"/>
              </a:solidFill>
            </a:endParaRPr>
          </a:p>
          <a:p>
            <a:pPr marL="0" indent="0" algn="just">
              <a:buNone/>
            </a:pPr>
            <a:r>
              <a:rPr lang="ru-RU" sz="1600" dirty="0">
                <a:solidFill>
                  <a:srgbClr val="002060"/>
                </a:solidFill>
              </a:rPr>
              <a:t>6</a:t>
            </a:r>
            <a:r>
              <a:rPr lang="en-US" sz="1600" dirty="0">
                <a:solidFill>
                  <a:srgbClr val="002060"/>
                </a:solidFill>
              </a:rPr>
              <a:t>. </a:t>
            </a:r>
            <a:r>
              <a:rPr lang="ru-RU" sz="1600" dirty="0">
                <a:solidFill>
                  <a:srgbClr val="002060"/>
                </a:solidFill>
              </a:rPr>
              <a:t>сокращение проведения групповых тренировок на площадке из-за распространения пандемии COVID-19 в соответствии с национальными и международными протоколами здравоохранения. </a:t>
            </a:r>
            <a:endParaRPr lang="en-US" sz="1600" dirty="0">
              <a:solidFill>
                <a:srgbClr val="002060"/>
              </a:solidFill>
            </a:endParaRPr>
          </a:p>
          <a:p>
            <a:pPr marL="0" indent="0" algn="just">
              <a:buNone/>
            </a:pPr>
            <a:r>
              <a:rPr lang="en-US" sz="1600" dirty="0">
                <a:solidFill>
                  <a:srgbClr val="002060"/>
                </a:solidFill>
              </a:rPr>
              <a:t>7.</a:t>
            </a:r>
            <a:r>
              <a:rPr lang="ru-RU" sz="1600" dirty="0">
                <a:solidFill>
                  <a:srgbClr val="002060"/>
                </a:solidFill>
              </a:rPr>
              <a:t> Участие в организации и развертывании противоаварийной готовности и реагирования новых строящихся объектов</a:t>
            </a:r>
            <a:r>
              <a:rPr lang="en-US" sz="1600" dirty="0">
                <a:solidFill>
                  <a:srgbClr val="002060"/>
                </a:solidFill>
              </a:rPr>
              <a:t>.</a:t>
            </a:r>
          </a:p>
          <a:p>
            <a:pPr marL="0" indent="0" algn="just">
              <a:buNone/>
            </a:pPr>
            <a:r>
              <a:rPr lang="ru-RU" sz="1600" dirty="0">
                <a:solidFill>
                  <a:srgbClr val="002060"/>
                </a:solidFill>
              </a:rPr>
              <a:t>8.Участие в последующей программе ОСАРТ и решение предыдущих проблем.</a:t>
            </a:r>
            <a:endParaRPr lang="en-US" sz="1600" dirty="0">
              <a:solidFill>
                <a:srgbClr val="002060"/>
              </a:solidFill>
            </a:endParaRPr>
          </a:p>
          <a:p>
            <a:pPr marL="0" indent="0" algn="just">
              <a:buNone/>
            </a:pPr>
            <a:endParaRPr lang="en-US" sz="1600" dirty="0" smtClean="0"/>
          </a:p>
          <a:p>
            <a:pPr marL="0" indent="0" algn="just">
              <a:buNone/>
            </a:pPr>
            <a:r>
              <a:rPr lang="en-US" sz="1600" dirty="0" smtClean="0"/>
              <a:t>5. </a:t>
            </a:r>
            <a:r>
              <a:rPr lang="ru-RU" sz="1600" dirty="0" smtClean="0"/>
              <a:t>О</a:t>
            </a:r>
            <a:r>
              <a:rPr lang="en-US" sz="1600" dirty="0" err="1" smtClean="0"/>
              <a:t>rganization</a:t>
            </a:r>
            <a:r>
              <a:rPr lang="en-US" sz="1600" dirty="0" smtClean="0"/>
              <a:t> </a:t>
            </a:r>
            <a:r>
              <a:rPr lang="en-US" sz="1600" dirty="0"/>
              <a:t>of conduct of comprehensive emergency preparedness exercise with participation of offsite </a:t>
            </a:r>
            <a:r>
              <a:rPr lang="en-US" sz="1600" dirty="0" smtClean="0"/>
              <a:t>response organizations </a:t>
            </a:r>
            <a:r>
              <a:rPr lang="en-US" sz="1600" dirty="0"/>
              <a:t>in the year 2022 with a technical scenario and security threat source;</a:t>
            </a:r>
          </a:p>
          <a:p>
            <a:pPr marL="0" indent="0" algn="just">
              <a:buNone/>
            </a:pPr>
            <a:r>
              <a:rPr lang="ru-RU" sz="1600" dirty="0"/>
              <a:t>6</a:t>
            </a:r>
            <a:r>
              <a:rPr lang="en-US" sz="1600" dirty="0" smtClean="0"/>
              <a:t>. </a:t>
            </a:r>
            <a:r>
              <a:rPr lang="en-US" sz="1600" dirty="0"/>
              <a:t>Reducing </a:t>
            </a:r>
            <a:r>
              <a:rPr lang="en-US" sz="1600" dirty="0" smtClean="0"/>
              <a:t>the </a:t>
            </a:r>
            <a:r>
              <a:rPr lang="en-US" sz="1600" dirty="0"/>
              <a:t>conduct of onsite group exercises due to spread of COVID-19 </a:t>
            </a:r>
            <a:r>
              <a:rPr lang="en-US" sz="1600" dirty="0" smtClean="0"/>
              <a:t>pandemic </a:t>
            </a:r>
            <a:r>
              <a:rPr lang="en-US" sz="1600" dirty="0"/>
              <a:t>in accordance with the national and international health </a:t>
            </a:r>
            <a:r>
              <a:rPr lang="en-US" sz="1600" dirty="0" smtClean="0"/>
              <a:t>protocols.</a:t>
            </a:r>
          </a:p>
          <a:p>
            <a:pPr marL="0" indent="0" algn="just">
              <a:buNone/>
            </a:pPr>
            <a:r>
              <a:rPr lang="en-US" sz="1600" dirty="0" smtClean="0"/>
              <a:t>7.Participation </a:t>
            </a:r>
            <a:r>
              <a:rPr lang="en-US" sz="1600" dirty="0"/>
              <a:t>in the organization and deployment of emergency preparedness and response of new units under construction</a:t>
            </a:r>
            <a:endParaRPr lang="ru-RU" sz="1600" dirty="0" smtClean="0"/>
          </a:p>
          <a:p>
            <a:pPr marL="0" indent="0" algn="just">
              <a:buNone/>
            </a:pPr>
            <a:r>
              <a:rPr lang="en-US" sz="1600" dirty="0" smtClean="0"/>
              <a:t>8.Participation </a:t>
            </a:r>
            <a:r>
              <a:rPr lang="en-US" sz="1600" dirty="0"/>
              <a:t>in the </a:t>
            </a:r>
            <a:r>
              <a:rPr lang="en-US" sz="1600" dirty="0" smtClean="0"/>
              <a:t>OSART</a:t>
            </a:r>
            <a:r>
              <a:rPr lang="ru-RU" sz="1600" dirty="0" smtClean="0"/>
              <a:t> </a:t>
            </a:r>
            <a:r>
              <a:rPr lang="en-US" sz="1600" dirty="0" smtClean="0"/>
              <a:t>follow-up </a:t>
            </a:r>
            <a:r>
              <a:rPr lang="en-US" sz="1600" dirty="0"/>
              <a:t>program and getting the results resolved in the previous </a:t>
            </a:r>
            <a:r>
              <a:rPr lang="en-US" sz="1600" dirty="0" smtClean="0"/>
              <a:t>problems.</a:t>
            </a:r>
          </a:p>
          <a:p>
            <a:pPr marL="0" indent="0" algn="just">
              <a:buNone/>
            </a:pPr>
            <a:endParaRPr lang="en-US" sz="18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3114"/>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
        <p:nvSpPr>
          <p:cNvPr id="7" name="Rectangle 6"/>
          <p:cNvSpPr/>
          <p:nvPr/>
        </p:nvSpPr>
        <p:spPr>
          <a:xfrm>
            <a:off x="1619672" y="411121"/>
            <a:ext cx="5904656" cy="784830"/>
          </a:xfrm>
          <a:prstGeom prst="rect">
            <a:avLst/>
          </a:prstGeom>
        </p:spPr>
        <p:txBody>
          <a:bodyPr wrap="square">
            <a:spAutoFit/>
          </a:bodyPr>
          <a:lstStyle/>
          <a:p>
            <a:pPr algn="ctr" eaLnBrk="0" hangingPunct="0">
              <a:spcBef>
                <a:spcPts val="600"/>
              </a:spcBef>
              <a:buClr>
                <a:srgbClr val="0052BA"/>
              </a:buClr>
              <a:buSzPct val="75000"/>
              <a:defRPr/>
            </a:pPr>
            <a:r>
              <a:rPr lang="ru-RU" sz="2000" b="1" dirty="0" smtClean="0">
                <a:solidFill>
                  <a:srgbClr val="002060"/>
                </a:solidFill>
                <a:cs typeface="B Mitra" pitchFamily="2" charset="-78"/>
              </a:rPr>
              <a:t>Аварийная готовность и </a:t>
            </a:r>
            <a:r>
              <a:rPr lang="ru-RU" sz="2000" b="1" dirty="0">
                <a:solidFill>
                  <a:srgbClr val="002060"/>
                </a:solidFill>
                <a:cs typeface="B Mitra" pitchFamily="2" charset="-78"/>
              </a:rPr>
              <a:t>реагирование</a:t>
            </a:r>
          </a:p>
          <a:p>
            <a:pPr algn="ctr" eaLnBrk="0" hangingPunct="0">
              <a:spcBef>
                <a:spcPts val="600"/>
              </a:spcBef>
              <a:buClr>
                <a:srgbClr val="0052BA"/>
              </a:buClr>
              <a:buSzPct val="75000"/>
              <a:defRPr/>
            </a:pPr>
            <a:r>
              <a:rPr lang="en-US" sz="2000" b="1" dirty="0" smtClean="0">
                <a:ea typeface="+mj-ea"/>
                <a:cs typeface="B Mitra" pitchFamily="2" charset="-78"/>
              </a:rPr>
              <a:t>Emergency </a:t>
            </a:r>
            <a:r>
              <a:rPr lang="en-US" sz="2000" b="1" dirty="0">
                <a:ea typeface="+mj-ea"/>
                <a:cs typeface="B Mitra" pitchFamily="2" charset="-78"/>
              </a:rPr>
              <a:t>Preparedness </a:t>
            </a:r>
            <a:r>
              <a:rPr lang="en-US" sz="2000" b="1" dirty="0" smtClean="0">
                <a:ea typeface="+mj-ea"/>
                <a:cs typeface="B Mitra" pitchFamily="2" charset="-78"/>
              </a:rPr>
              <a:t>and Response</a:t>
            </a:r>
            <a:endParaRPr lang="en-US" sz="2000" b="1" dirty="0">
              <a:ea typeface="+mj-ea"/>
              <a:cs typeface="B Mitra" pitchFamily="2" charset="-78"/>
            </a:endParaRPr>
          </a:p>
        </p:txBody>
      </p:sp>
    </p:spTree>
    <p:extLst>
      <p:ext uri="{BB962C8B-B14F-4D97-AF65-F5344CB8AC3E}">
        <p14:creationId xmlns:p14="http://schemas.microsoft.com/office/powerpoint/2010/main" val="1050905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سند" ma:contentTypeID="0x010100C63152E739188F4D8BB06C6D952E6FC8" ma:contentTypeVersion="0" ma:contentTypeDescription="ایجاد سند جدید." ma:contentTypeScope="" ma:versionID="f32473097c294ba6d0d4b2d18dd704a2">
  <xsd:schema xmlns:xsd="http://www.w3.org/2001/XMLSchema" xmlns:p="http://schemas.microsoft.com/office/2006/metadata/properties" targetNamespace="http://schemas.microsoft.com/office/2006/metadata/properties" ma:root="true" ma:fieldsID="7e5d4adcf87d910621facbfa1a0118d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ا" ma:readOnly="true"/>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199638-8905-4483-AFFD-E9851C1530D9}">
  <ds:schemaRefs>
    <ds:schemaRef ds:uri="http://schemas.microsoft.com/office/2006/metadata/properties"/>
    <ds:schemaRef ds:uri="http://schemas.microsoft.com/office/2006/documentManagement/types"/>
    <ds:schemaRef ds:uri="http://www.w3.org/XML/1998/namespace"/>
    <ds:schemaRef ds:uri="http://purl.org/dc/terms/"/>
    <ds:schemaRef ds:uri="http://purl.org/dc/elements/1.1/"/>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EE88E53A-4111-44E9-B1B4-08AB702E08BF}">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9B1E5E4-6740-4C99-8A30-891DFA3D23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3866</TotalTime>
  <Words>2618</Words>
  <Application>Microsoft Office PowerPoint</Application>
  <PresentationFormat>On-screen Show (4:3)</PresentationFormat>
  <Paragraphs>297</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Содержание CONTENT</vt:lpstr>
      <vt:lpstr>Краткое знакомство с АЭС Бушер Brief Introduction of the Bushehr NPP</vt:lpstr>
      <vt:lpstr>Краткое знакомство с АЭС Бушер Brief Introduction of the Bushehr NPP</vt:lpstr>
      <vt:lpstr>Краткое знакомство с АЭС Бушер Brief Introduction of the Bushehr NPP</vt:lpstr>
      <vt:lpstr>Краткое знакомство с АЭС Бушер Brief Introduction of the Bushehr NPP</vt:lpstr>
      <vt:lpstr>PowerPoint Presentation</vt:lpstr>
      <vt:lpstr>PowerPoint Presentation</vt:lpstr>
      <vt:lpstr>PowerPoint Presentation</vt:lpstr>
      <vt:lpstr>PowerPoint Presentation</vt:lpstr>
      <vt:lpstr>PowerPoint Presentation</vt:lpstr>
      <vt:lpstr>PowerPoint Presentation</vt:lpstr>
      <vt:lpstr>Тест видеоконференцсвязи КЧС БАЭС BNPP CMC Videoconference communication test;  </vt:lpstr>
      <vt:lpstr>Отчет о событиях электростанции Report on the events of the power plant</vt:lpstr>
      <vt:lpstr>Отчет о событиях электростанции Report on the events of the power plant</vt:lpstr>
      <vt:lpstr>Статус протокола № 15 Status of Minutes № 15</vt:lpstr>
      <vt:lpstr>Меры защиты от пандемии COVID-19 Protective Measures for COVID-19 Pandemic</vt:lpstr>
      <vt:lpstr>Меры защиты от пандемии COVID-19 Protective Measures for COVID-19 Pandemic</vt:lpstr>
      <vt:lpstr>Меры защиты от пандемии COVID-19 Protective Measures for COVID-19 Pandemic</vt:lpstr>
      <vt:lpstr>Меры защиты от пандемии COVID-19 Protective Measures for COVID-19 Pandemic</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Jafari , Mohammadhadi</cp:lastModifiedBy>
  <cp:revision>478</cp:revision>
  <dcterms:created xsi:type="dcterms:W3CDTF">2012-10-13T08:27:19Z</dcterms:created>
  <dcterms:modified xsi:type="dcterms:W3CDTF">2022-08-24T12:39:45Z</dcterms:modified>
</cp:coreProperties>
</file>