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70" r:id="rId1"/>
    <p:sldMasterId id="2147483721" r:id="rId2"/>
    <p:sldMasterId id="2147483699" r:id="rId3"/>
    <p:sldMasterId id="2147483704" r:id="rId4"/>
    <p:sldMasterId id="2147483709" r:id="rId5"/>
    <p:sldMasterId id="2147483714" r:id="rId6"/>
    <p:sldMasterId id="2147483737" r:id="rId7"/>
  </p:sldMasterIdLst>
  <p:notesMasterIdLst>
    <p:notesMasterId r:id="rId97"/>
  </p:notesMasterIdLst>
  <p:handoutMasterIdLst>
    <p:handoutMasterId r:id="rId98"/>
  </p:handoutMasterIdLst>
  <p:sldIdLst>
    <p:sldId id="276" r:id="rId8"/>
    <p:sldId id="289" r:id="rId9"/>
    <p:sldId id="2856" r:id="rId10"/>
    <p:sldId id="334" r:id="rId11"/>
    <p:sldId id="3956" r:id="rId12"/>
    <p:sldId id="2834" r:id="rId13"/>
    <p:sldId id="3844" r:id="rId14"/>
    <p:sldId id="3846" r:id="rId15"/>
    <p:sldId id="3858" r:id="rId16"/>
    <p:sldId id="3848" r:id="rId17"/>
    <p:sldId id="3850" r:id="rId18"/>
    <p:sldId id="3852" r:id="rId19"/>
    <p:sldId id="3854" r:id="rId20"/>
    <p:sldId id="3856" r:id="rId21"/>
    <p:sldId id="3862" r:id="rId22"/>
    <p:sldId id="3860" r:id="rId23"/>
    <p:sldId id="3864" r:id="rId24"/>
    <p:sldId id="3624" r:id="rId25"/>
    <p:sldId id="3626" r:id="rId26"/>
    <p:sldId id="3664" r:id="rId27"/>
    <p:sldId id="3866" r:id="rId28"/>
    <p:sldId id="3870" r:id="rId29"/>
    <p:sldId id="3868" r:id="rId30"/>
    <p:sldId id="3872" r:id="rId31"/>
    <p:sldId id="3874" r:id="rId32"/>
    <p:sldId id="3632" r:id="rId33"/>
    <p:sldId id="3876" r:id="rId34"/>
    <p:sldId id="3878" r:id="rId35"/>
    <p:sldId id="3670" r:id="rId36"/>
    <p:sldId id="3668" r:id="rId37"/>
    <p:sldId id="3880" r:id="rId38"/>
    <p:sldId id="3662" r:id="rId39"/>
    <p:sldId id="3666" r:id="rId40"/>
    <p:sldId id="3882" r:id="rId41"/>
    <p:sldId id="3884" r:id="rId42"/>
    <p:sldId id="3886" r:id="rId43"/>
    <p:sldId id="3896" r:id="rId44"/>
    <p:sldId id="3888" r:id="rId45"/>
    <p:sldId id="3890" r:id="rId46"/>
    <p:sldId id="3894" r:id="rId47"/>
    <p:sldId id="3898" r:id="rId48"/>
    <p:sldId id="3900" r:id="rId49"/>
    <p:sldId id="3902" r:id="rId50"/>
    <p:sldId id="3904" r:id="rId51"/>
    <p:sldId id="3914" r:id="rId52"/>
    <p:sldId id="3910" r:id="rId53"/>
    <p:sldId id="3916" r:id="rId54"/>
    <p:sldId id="3918" r:id="rId55"/>
    <p:sldId id="3912" r:id="rId56"/>
    <p:sldId id="3920" r:id="rId57"/>
    <p:sldId id="3922" r:id="rId58"/>
    <p:sldId id="3924" r:id="rId59"/>
    <p:sldId id="3926" r:id="rId60"/>
    <p:sldId id="3928" r:id="rId61"/>
    <p:sldId id="3938" r:id="rId62"/>
    <p:sldId id="3930" r:id="rId63"/>
    <p:sldId id="3940" r:id="rId64"/>
    <p:sldId id="3934" r:id="rId65"/>
    <p:sldId id="3936" r:id="rId66"/>
    <p:sldId id="3942" r:id="rId67"/>
    <p:sldId id="3944" r:id="rId68"/>
    <p:sldId id="3958" r:id="rId69"/>
    <p:sldId id="3946" r:id="rId70"/>
    <p:sldId id="3950" r:id="rId71"/>
    <p:sldId id="3960" r:id="rId72"/>
    <p:sldId id="3954" r:id="rId73"/>
    <p:sldId id="3756" r:id="rId74"/>
    <p:sldId id="3758" r:id="rId75"/>
    <p:sldId id="3760" r:id="rId76"/>
    <p:sldId id="3780" r:id="rId77"/>
    <p:sldId id="3964" r:id="rId78"/>
    <p:sldId id="3966" r:id="rId79"/>
    <p:sldId id="3968" r:id="rId80"/>
    <p:sldId id="3970" r:id="rId81"/>
    <p:sldId id="3972" r:id="rId82"/>
    <p:sldId id="3770" r:id="rId83"/>
    <p:sldId id="3774" r:id="rId84"/>
    <p:sldId id="3974" r:id="rId85"/>
    <p:sldId id="3976" r:id="rId86"/>
    <p:sldId id="3978" r:id="rId87"/>
    <p:sldId id="3982" r:id="rId88"/>
    <p:sldId id="3984" r:id="rId89"/>
    <p:sldId id="3986" r:id="rId90"/>
    <p:sldId id="3988" r:id="rId91"/>
    <p:sldId id="3994" r:id="rId92"/>
    <p:sldId id="3996" r:id="rId93"/>
    <p:sldId id="3998" r:id="rId94"/>
    <p:sldId id="4000" r:id="rId95"/>
    <p:sldId id="813" r:id="rId96"/>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99C"/>
    <a:srgbClr val="0000FF"/>
    <a:srgbClr val="152225"/>
    <a:srgbClr val="102E50"/>
    <a:srgbClr val="1A4B7F"/>
    <a:srgbClr val="294046"/>
    <a:srgbClr val="242F5F"/>
    <a:srgbClr val="0D4C99"/>
    <a:srgbClr val="121D20"/>
    <a:srgbClr val="572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94000" autoAdjust="0"/>
  </p:normalViewPr>
  <p:slideViewPr>
    <p:cSldViewPr snapToGrid="0">
      <p:cViewPr varScale="1">
        <p:scale>
          <a:sx n="84" d="100"/>
          <a:sy n="84" d="100"/>
        </p:scale>
        <p:origin x="1244" y="64"/>
      </p:cViewPr>
      <p:guideLst>
        <p:guide orient="horz" pos="214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2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9575" cy="498475"/>
          </a:xfrm>
          <a:prstGeom prst="rect">
            <a:avLst/>
          </a:prstGeom>
        </p:spPr>
        <p:txBody>
          <a:bodyPr vert="horz" lIns="91422" tIns="45710" rIns="91422" bIns="45710" rtlCol="0"/>
          <a:lstStyle>
            <a:lvl1pPr algn="l">
              <a:defRPr sz="1200"/>
            </a:lvl1pPr>
          </a:lstStyle>
          <a:p>
            <a:endParaRPr lang="ru-RU" dirty="0"/>
          </a:p>
        </p:txBody>
      </p:sp>
      <p:sp>
        <p:nvSpPr>
          <p:cNvPr id="3" name="Дата 2"/>
          <p:cNvSpPr>
            <a:spLocks noGrp="1"/>
          </p:cNvSpPr>
          <p:nvPr>
            <p:ph type="dt" sz="quarter" idx="1"/>
          </p:nvPr>
        </p:nvSpPr>
        <p:spPr>
          <a:xfrm>
            <a:off x="3854452" y="0"/>
            <a:ext cx="2949575" cy="498475"/>
          </a:xfrm>
          <a:prstGeom prst="rect">
            <a:avLst/>
          </a:prstGeom>
        </p:spPr>
        <p:txBody>
          <a:bodyPr vert="horz" lIns="91422" tIns="45710" rIns="91422" bIns="45710" rtlCol="0"/>
          <a:lstStyle>
            <a:lvl1pPr algn="r">
              <a:defRPr sz="1200"/>
            </a:lvl1pPr>
          </a:lstStyle>
          <a:p>
            <a:fld id="{CD014E97-99C0-4341-9A6E-2F7A9E5BC509}" type="datetimeFigureOut">
              <a:rPr lang="ru-RU" smtClean="0"/>
              <a:pPr/>
              <a:t>26.06.2020</a:t>
            </a:fld>
            <a:endParaRPr lang="ru-RU" dirty="0"/>
          </a:p>
        </p:txBody>
      </p:sp>
      <p:sp>
        <p:nvSpPr>
          <p:cNvPr id="4" name="Нижний колонтитул 3"/>
          <p:cNvSpPr>
            <a:spLocks noGrp="1"/>
          </p:cNvSpPr>
          <p:nvPr>
            <p:ph type="ftr" sz="quarter" idx="2"/>
          </p:nvPr>
        </p:nvSpPr>
        <p:spPr>
          <a:xfrm>
            <a:off x="2" y="9445627"/>
            <a:ext cx="2949575" cy="498475"/>
          </a:xfrm>
          <a:prstGeom prst="rect">
            <a:avLst/>
          </a:prstGeom>
        </p:spPr>
        <p:txBody>
          <a:bodyPr vert="horz" lIns="91422" tIns="45710" rIns="91422" bIns="4571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4452" y="9445627"/>
            <a:ext cx="2949575" cy="498475"/>
          </a:xfrm>
          <a:prstGeom prst="rect">
            <a:avLst/>
          </a:prstGeom>
        </p:spPr>
        <p:txBody>
          <a:bodyPr vert="horz" lIns="91422" tIns="45710" rIns="91422" bIns="45710" rtlCol="0" anchor="b"/>
          <a:lstStyle>
            <a:lvl1pPr algn="r">
              <a:defRPr sz="1200"/>
            </a:lvl1pPr>
          </a:lstStyle>
          <a:p>
            <a:fld id="{73640EAA-D8A2-49C5-BFAA-1D5B79458A2C}" type="slidenum">
              <a:rPr lang="ru-RU" smtClean="0"/>
              <a:pPr/>
              <a:t>‹#›</a:t>
            </a:fld>
            <a:endParaRPr lang="ru-RU" dirty="0"/>
          </a:p>
        </p:txBody>
      </p:sp>
    </p:spTree>
    <p:extLst>
      <p:ext uri="{BB962C8B-B14F-4D97-AF65-F5344CB8AC3E}">
        <p14:creationId xmlns:p14="http://schemas.microsoft.com/office/powerpoint/2010/main" val="39302007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099" cy="497205"/>
          </a:xfrm>
          <a:prstGeom prst="rect">
            <a:avLst/>
          </a:prstGeom>
        </p:spPr>
        <p:txBody>
          <a:bodyPr vert="horz" lIns="91422" tIns="45710" rIns="91422" bIns="45710" rtlCol="0"/>
          <a:lstStyle>
            <a:lvl1pPr algn="l">
              <a:defRPr sz="1200"/>
            </a:lvl1pPr>
          </a:lstStyle>
          <a:p>
            <a:endParaRPr lang="en-GB" dirty="0"/>
          </a:p>
        </p:txBody>
      </p:sp>
      <p:sp>
        <p:nvSpPr>
          <p:cNvPr id="3" name="Date Placeholder 2"/>
          <p:cNvSpPr>
            <a:spLocks noGrp="1"/>
          </p:cNvSpPr>
          <p:nvPr>
            <p:ph type="dt" idx="1"/>
          </p:nvPr>
        </p:nvSpPr>
        <p:spPr>
          <a:xfrm>
            <a:off x="3854941" y="0"/>
            <a:ext cx="2949099" cy="497205"/>
          </a:xfrm>
          <a:prstGeom prst="rect">
            <a:avLst/>
          </a:prstGeom>
        </p:spPr>
        <p:txBody>
          <a:bodyPr vert="horz" lIns="91422" tIns="45710" rIns="91422" bIns="45710" rtlCol="0"/>
          <a:lstStyle>
            <a:lvl1pPr algn="r">
              <a:defRPr sz="1200"/>
            </a:lvl1pPr>
          </a:lstStyle>
          <a:p>
            <a:fld id="{20F79C97-F0C3-4425-BBC4-D863BA7157CB}" type="datetimeFigureOut">
              <a:rPr lang="en-GB" smtClean="0"/>
              <a:pPr/>
              <a:t>26/06/2020</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22" tIns="45710" rIns="91422" bIns="45710" rtlCol="0" anchor="ctr"/>
          <a:lstStyle/>
          <a:p>
            <a:endParaRPr lang="en-GB" dirty="0"/>
          </a:p>
        </p:txBody>
      </p:sp>
      <p:sp>
        <p:nvSpPr>
          <p:cNvPr id="5" name="Notes Placeholder 4"/>
          <p:cNvSpPr>
            <a:spLocks noGrp="1"/>
          </p:cNvSpPr>
          <p:nvPr>
            <p:ph type="body" sz="quarter" idx="3"/>
          </p:nvPr>
        </p:nvSpPr>
        <p:spPr>
          <a:xfrm>
            <a:off x="680562" y="4723450"/>
            <a:ext cx="5444490" cy="4474845"/>
          </a:xfrm>
          <a:prstGeom prst="rect">
            <a:avLst/>
          </a:prstGeom>
        </p:spPr>
        <p:txBody>
          <a:bodyPr vert="horz" lIns="91422" tIns="45710" rIns="91422" bIns="457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45171"/>
            <a:ext cx="2949099" cy="497205"/>
          </a:xfrm>
          <a:prstGeom prst="rect">
            <a:avLst/>
          </a:prstGeom>
        </p:spPr>
        <p:txBody>
          <a:bodyPr vert="horz" lIns="91422" tIns="45710" rIns="91422" bIns="4571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1" y="9445171"/>
            <a:ext cx="2949099" cy="497205"/>
          </a:xfrm>
          <a:prstGeom prst="rect">
            <a:avLst/>
          </a:prstGeom>
        </p:spPr>
        <p:txBody>
          <a:bodyPr vert="horz" lIns="91422" tIns="45710" rIns="91422" bIns="45710" rtlCol="0" anchor="b"/>
          <a:lstStyle>
            <a:lvl1pPr algn="r">
              <a:defRPr sz="1200"/>
            </a:lvl1pPr>
          </a:lstStyle>
          <a:p>
            <a:fld id="{CF65A1C8-55F9-423E-A89D-EDAF9AB7E184}" type="slidenum">
              <a:rPr lang="en-GB" smtClean="0"/>
              <a:pPr/>
              <a:t>‹#›</a:t>
            </a:fld>
            <a:endParaRPr lang="en-GB" dirty="0"/>
          </a:p>
        </p:txBody>
      </p:sp>
    </p:spTree>
    <p:extLst>
      <p:ext uri="{BB962C8B-B14F-4D97-AF65-F5344CB8AC3E}">
        <p14:creationId xmlns:p14="http://schemas.microsoft.com/office/powerpoint/2010/main" val="31448439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230219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47251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56997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5665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811376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380296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092735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05091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758504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74007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11645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319988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124145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946381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681033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720723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76717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279265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254956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819806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563431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23242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691804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541046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840804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811373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749271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749542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279569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693123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795390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575290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70169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138685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573854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648345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792882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397951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134369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511200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07464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811053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17003684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04091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2407827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517951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1667653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387971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394572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937385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570128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7177651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9443742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9643624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22672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5426448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1355017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9155260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20526472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9283218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6063758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887213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9092981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7423032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1518882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4876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115947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251337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2359615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7729952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3388987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2554244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268117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630110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8745587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8694364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8035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9544094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6954859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5549162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5052079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8616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02662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no.info/" TargetMode="External"/><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no.info/"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60775" y="2675384"/>
            <a:ext cx="7221472" cy="3134866"/>
          </a:xfrm>
        </p:spPr>
        <p:txBody>
          <a:bodyPr anchor="t">
            <a:noAutofit/>
          </a:bodyPr>
          <a:lstStyle>
            <a:lvl1pPr algn="l">
              <a:defRPr sz="3600" b="0" cap="none" baseline="0">
                <a:solidFill>
                  <a:srgbClr val="0D499C"/>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8"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242F5F"/>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5" name="Straight Connector 4"/>
          <p:cNvCxnSpPr/>
          <p:nvPr userDrawn="1"/>
        </p:nvCxnSpPr>
        <p:spPr>
          <a:xfrm>
            <a:off x="539552" y="2420888"/>
            <a:ext cx="7488832" cy="1733"/>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794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anchor="ctr" anchorCtr="1">
            <a:normAutofit/>
          </a:bodyPr>
          <a:lstStyle>
            <a:lvl1pPr marL="0" indent="0" algn="ctr">
              <a:buClr>
                <a:srgbClr val="498934"/>
              </a:buClr>
              <a:buNone/>
              <a:defRPr sz="3600">
                <a:solidFill>
                  <a:srgbClr val="498934"/>
                </a:solidFill>
              </a:defRPr>
            </a:lvl1pPr>
            <a:lvl2pPr marL="360000" indent="0">
              <a:buClr>
                <a:srgbClr val="498934"/>
              </a:buClr>
              <a:buSzPct val="100000"/>
              <a:buFont typeface="Wingdings" pitchFamily="2" charset="2"/>
              <a:buNone/>
              <a:defRPr/>
            </a:lvl2pPr>
            <a:lvl3pPr marL="720000" indent="0">
              <a:buClr>
                <a:srgbClr val="498934"/>
              </a:buClr>
              <a:buNone/>
              <a:defRPr/>
            </a:lvl3pPr>
            <a:lvl4pPr>
              <a:buClr>
                <a:srgbClr val="498934"/>
              </a:buClr>
              <a:buSzPct val="100000"/>
              <a:defRPr baseline="0"/>
            </a:lvl4pPr>
          </a:lstStyle>
          <a:p>
            <a:pPr lvl="0"/>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7" name="Straight Connector 6"/>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178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881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F1921E"/>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B86A0C"/>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B86A0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7666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defRPr lang="en-GB" dirty="0" smtClean="0"/>
            </a:lvl1pPr>
            <a:lvl2pPr>
              <a:defRPr/>
            </a:lvl2pPr>
            <a:lvl3pPr>
              <a:defRPr lang="en-GB" dirty="0" smtClean="0"/>
            </a:lvl3pPr>
            <a:lvl4pPr>
              <a:defRPr lang="en-GB" dirty="0" smtClean="0"/>
            </a:lvl4pPr>
          </a:lstStyle>
          <a:p>
            <a:pPr lvl="0">
              <a:buClr>
                <a:srgbClr val="F1921E"/>
              </a:buClr>
            </a:pPr>
            <a:r>
              <a:rPr lang="en-GB" dirty="0" smtClean="0"/>
              <a:t>Click to edit Master text styles</a:t>
            </a:r>
          </a:p>
          <a:p>
            <a:pPr lvl="1">
              <a:buClr>
                <a:srgbClr val="F1921E"/>
              </a:buClr>
            </a:pPr>
            <a:r>
              <a:rPr lang="en-GB" dirty="0" smtClean="0"/>
              <a:t>Second level</a:t>
            </a:r>
          </a:p>
          <a:p>
            <a:pPr lvl="2">
              <a:buClr>
                <a:srgbClr val="F1921E"/>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7"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8" name="Straight Connector 7"/>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544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F1921E"/>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6"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17" name="Straight Connector 16"/>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6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57203D"/>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2060C"/>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2060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8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buClr>
                <a:srgbClr val="57203D"/>
              </a:buClr>
              <a:defRPr lang="en-GB" dirty="0" smtClean="0"/>
            </a:lvl1pPr>
            <a:lvl2pPr>
              <a:defRPr baseline="0"/>
            </a:lvl2pPr>
            <a:lvl3pPr>
              <a:buClr>
                <a:srgbClr val="57203D"/>
              </a:buClr>
              <a:defRPr lang="en-GB" dirty="0" smtClean="0"/>
            </a:lvl3pPr>
            <a:lvl4pPr>
              <a:buClr>
                <a:srgbClr val="57203D"/>
              </a:buClr>
              <a:defRPr lang="en-GB" dirty="0" smtClean="0"/>
            </a:lvl4pPr>
          </a:lstStyle>
          <a:p>
            <a:pPr lvl="0">
              <a:buClr>
                <a:srgbClr val="57203D"/>
              </a:buClr>
            </a:pPr>
            <a:r>
              <a:rPr lang="en-GB" dirty="0" smtClean="0"/>
              <a:t>Click to edit Master text styles</a:t>
            </a:r>
          </a:p>
          <a:p>
            <a:pPr lvl="1">
              <a:buClr>
                <a:srgbClr val="57203D"/>
              </a:buClr>
            </a:pPr>
            <a:r>
              <a:rPr lang="en-GB" dirty="0" smtClean="0"/>
              <a:t>Second level</a:t>
            </a:r>
          </a:p>
          <a:p>
            <a:pPr lvl="2">
              <a:buClr>
                <a:srgbClr val="57203D"/>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57203D"/>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505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57203D"/>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57203D"/>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17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7" name="Straight Connector 6"/>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idx="1"/>
          </p:nvPr>
        </p:nvSpPr>
        <p:spPr>
          <a:xfrm>
            <a:off x="286026" y="1412776"/>
            <a:ext cx="8606454" cy="51125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p:txBody>
      </p: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73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294046"/>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21D2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21D2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582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buClr>
                <a:srgbClr val="294046"/>
              </a:buClr>
              <a:defRPr lang="en-GB" dirty="0" smtClean="0"/>
            </a:lvl1pPr>
            <a:lvl2pPr marL="720000" indent="-360000">
              <a:buSzPct val="100000"/>
              <a:defRPr baseline="0"/>
            </a:lvl2pPr>
            <a:lvl3pPr marL="1080000" indent="-360000">
              <a:buClr>
                <a:srgbClr val="294046"/>
              </a:buClr>
              <a:defRPr lang="en-GB" sz="1600" dirty="0" smtClean="0"/>
            </a:lvl3pPr>
            <a:lvl4pPr>
              <a:buClr>
                <a:srgbClr val="294046"/>
              </a:buClr>
              <a:defRPr lang="en-GB" dirty="0" smtClean="0"/>
            </a:lvl4pPr>
          </a:lstStyle>
          <a:p>
            <a:pPr lvl="0">
              <a:buClr>
                <a:srgbClr val="294046"/>
              </a:buClr>
            </a:pPr>
            <a:r>
              <a:rPr lang="en-GB" dirty="0" smtClean="0"/>
              <a:t>Click to edit Master text styles</a:t>
            </a:r>
          </a:p>
          <a:p>
            <a:pPr lvl="1">
              <a:buClr>
                <a:srgbClr val="294046"/>
              </a:buClr>
            </a:pPr>
            <a:r>
              <a:rPr lang="en-GB" dirty="0" smtClean="0"/>
              <a:t>Second level</a:t>
            </a:r>
          </a:p>
          <a:p>
            <a:pPr lvl="2">
              <a:buClr>
                <a:srgbClr val="294046"/>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294046"/>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030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294046"/>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294046"/>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074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1A4B7F"/>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02E5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52225"/>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395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defRPr lang="en-GB" dirty="0" smtClean="0"/>
            </a:lvl1pPr>
            <a:lvl2pPr>
              <a:buClr>
                <a:srgbClr val="1A4B7F"/>
              </a:buClr>
              <a:defRPr/>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1A4B7F"/>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99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294046"/>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1A4B7F"/>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597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4"/>
          <p:cNvCxnSpPr/>
          <p:nvPr userDrawn="1"/>
        </p:nvCxnSpPr>
        <p:spPr>
          <a:xfrm>
            <a:off x="539750" y="2420938"/>
            <a:ext cx="7488238" cy="1587"/>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60775" y="2675384"/>
            <a:ext cx="7221472" cy="3134866"/>
          </a:xfrm>
        </p:spPr>
        <p:txBody>
          <a:bodyPr anchor="t">
            <a:noAutofit/>
          </a:bodyPr>
          <a:lstStyle>
            <a:lvl1pPr algn="l">
              <a:defRPr sz="3600" b="0" cap="none" baseline="0">
                <a:solidFill>
                  <a:srgbClr val="0D499C"/>
                </a:solidFill>
              </a:defRPr>
            </a:lvl1pPr>
          </a:lstStyle>
          <a:p>
            <a:r>
              <a:rPr lang="ru-RU" smtClean="0"/>
              <a:t>Образец заголовка</a:t>
            </a:r>
            <a:endParaRPr lang="en-US" dirty="0"/>
          </a:p>
        </p:txBody>
      </p:sp>
      <p:sp>
        <p:nvSpPr>
          <p:cNvPr id="8" name="Text Placeholder 2"/>
          <p:cNvSpPr>
            <a:spLocks noGrp="1"/>
          </p:cNvSpPr>
          <p:nvPr>
            <p:ph type="body" idx="1"/>
          </p:nvPr>
        </p:nvSpPr>
        <p:spPr>
          <a:xfrm>
            <a:off x="563775" y="1476375"/>
            <a:ext cx="7221472" cy="892800"/>
          </a:xfrm>
          <a:prstGeom prst="rect">
            <a:avLst/>
          </a:prstGeom>
        </p:spPr>
        <p:txBody>
          <a:bodyPr anchor="b">
            <a:noAutofit/>
          </a:bodyPr>
          <a:lstStyle>
            <a:lvl1pPr marL="0" indent="0">
              <a:buNone/>
              <a:defRPr sz="4000">
                <a:solidFill>
                  <a:srgbClr val="242F5F"/>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3384132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cxnSp>
        <p:nvCxnSpPr>
          <p:cNvPr id="4" name="Straight Connector 6"/>
          <p:cNvCxnSpPr/>
          <p:nvPr userDrawn="1"/>
        </p:nvCxnSpPr>
        <p:spPr>
          <a:xfrm>
            <a:off x="107950" y="1196975"/>
            <a:ext cx="7488238" cy="1588"/>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idx="1"/>
          </p:nvPr>
        </p:nvSpPr>
        <p:spPr>
          <a:xfrm>
            <a:off x="286026" y="1412776"/>
            <a:ext cx="8606454" cy="5112568"/>
          </a:xfrm>
          <a:prstGeom prst="rect">
            <a:avLst/>
          </a:prstGeom>
        </p:spPr>
        <p:txBody>
          <a:bodyPr rtlCol="0">
            <a:normAutofit/>
          </a:bodyPr>
          <a:lstStyle/>
          <a:p>
            <a:pPr lvl="0"/>
            <a:r>
              <a:rPr lang="en-US" smtClean="0"/>
              <a:t>Click to edit Master text styles</a:t>
            </a:r>
          </a:p>
          <a:p>
            <a:pPr lvl="1"/>
            <a:r>
              <a:rPr lang="en-US" smtClean="0"/>
              <a:t>Second level</a:t>
            </a:r>
          </a:p>
          <a:p>
            <a:pPr lvl="2"/>
            <a:r>
              <a:rPr lang="en-US" smtClean="0"/>
              <a:t>Third level</a:t>
            </a:r>
          </a:p>
        </p:txBody>
      </p:sp>
      <p:sp>
        <p:nvSpPr>
          <p:cNvPr id="9" name="Title Placeholder 1"/>
          <p:cNvSpPr>
            <a:spLocks noGrp="1"/>
          </p:cNvSpPr>
          <p:nvPr>
            <p:ph type="title"/>
          </p:nvPr>
        </p:nvSpPr>
        <p:spPr>
          <a:xfrm>
            <a:off x="286027" y="209551"/>
            <a:ext cx="7310310" cy="959768"/>
          </a:xfrm>
          <a:prstGeom prst="rect">
            <a:avLst/>
          </a:prstGeom>
        </p:spPr>
        <p:txBody>
          <a:bodyPr rtlCol="0">
            <a:noAutofit/>
          </a:bodyPr>
          <a:lstStyle/>
          <a:p>
            <a:r>
              <a:rPr lang="en-US" smtClean="0"/>
              <a:t>Click to edit Master title style</a:t>
            </a:r>
            <a:endParaRPr lang="en-US" dirty="0"/>
          </a:p>
        </p:txBody>
      </p:sp>
      <p:sp>
        <p:nvSpPr>
          <p:cNvPr id="6" name="Footer Placeholder 3"/>
          <p:cNvSpPr>
            <a:spLocks noGrp="1"/>
          </p:cNvSpPr>
          <p:nvPr>
            <p:ph type="ftr" sz="quarter" idx="10"/>
          </p:nvPr>
        </p:nvSpPr>
        <p:spPr/>
        <p:txBody>
          <a:bodyPr/>
          <a:lstStyle>
            <a:lvl1pPr algn="ctr">
              <a:defRPr sz="1200">
                <a:solidFill>
                  <a:schemeClr val="tx1"/>
                </a:solidFill>
              </a:defRPr>
            </a:lvl1pPr>
          </a:lstStyle>
          <a:p>
            <a:pPr>
              <a:defRPr/>
            </a:pPr>
            <a:r>
              <a:rPr lang="ru-RU" dirty="0" smtClean="0">
                <a:solidFill>
                  <a:prstClr val="black"/>
                </a:solidFill>
              </a:rPr>
              <a:t>ОГРАНИЧЕННОЕ РАСПРОСТРАНЕНИЕ </a:t>
            </a:r>
            <a:r>
              <a:rPr lang="en-US" dirty="0" smtClean="0">
                <a:solidFill>
                  <a:prstClr val="black"/>
                </a:solidFill>
              </a:rPr>
              <a:t>LIMITED DISTRIBUTION</a:t>
            </a:r>
            <a:endParaRPr lang="en-GB" dirty="0">
              <a:solidFill>
                <a:prstClr val="black"/>
              </a:solidFill>
            </a:endParaRPr>
          </a:p>
        </p:txBody>
      </p:sp>
      <p:sp>
        <p:nvSpPr>
          <p:cNvPr id="7" name="Slide Number Placeholder 5"/>
          <p:cNvSpPr>
            <a:spLocks noGrp="1"/>
          </p:cNvSpPr>
          <p:nvPr>
            <p:ph type="sldNum" sz="quarter" idx="11"/>
          </p:nvPr>
        </p:nvSpPr>
        <p:spPr/>
        <p:txBody>
          <a:bodyPr/>
          <a:lstStyle>
            <a:lvl1pPr algn="r">
              <a:defRPr sz="1200">
                <a:solidFill>
                  <a:schemeClr val="tx1"/>
                </a:solidFill>
              </a:defRPr>
            </a:lvl1pPr>
          </a:lstStyle>
          <a:p>
            <a:pPr>
              <a:defRPr/>
            </a:pPr>
            <a:fld id="{04E587BD-FC07-4D48-AEAF-22206CF8FB7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16252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7" name="Straight Connector 6"/>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sz="quarter" idx="10"/>
          </p:nvPr>
        </p:nvSpPr>
        <p:spPr>
          <a:xfrm>
            <a:off x="295275" y="1462088"/>
            <a:ext cx="8620125" cy="5024437"/>
          </a:xfrm>
        </p:spPr>
        <p:txBody>
          <a:bodyPr anchor="ctr" anchorCtr="1">
            <a:normAutofit/>
          </a:bodyPr>
          <a:lstStyle>
            <a:lvl1pPr marL="0" indent="0" algn="ctr">
              <a:buNone/>
              <a:defRPr sz="3600">
                <a:solidFill>
                  <a:srgbClr val="0D499C"/>
                </a:solidFill>
              </a:defRPr>
            </a:lvl1pPr>
          </a:lstStyle>
          <a:p>
            <a:pPr lvl="0"/>
            <a:r>
              <a:rPr lang="en-US" smtClean="0"/>
              <a:t>Click to edit Master text styles</a:t>
            </a: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336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82613" y="1462088"/>
            <a:ext cx="762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p:nvPr userDrawn="1"/>
        </p:nvCxnSpPr>
        <p:spPr>
          <a:xfrm>
            <a:off x="107950" y="1196975"/>
            <a:ext cx="7488238" cy="1588"/>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286027" y="209551"/>
            <a:ext cx="7310310" cy="959768"/>
          </a:xfrm>
          <a:prstGeom prst="rect">
            <a:avLst/>
          </a:prstGeom>
        </p:spPr>
        <p:txBody>
          <a:bodyPr rtlCol="0">
            <a:noAutofit/>
          </a:bodyPr>
          <a:lstStyle/>
          <a:p>
            <a:r>
              <a:rPr lang="en-US" smtClean="0"/>
              <a:t>Click to edit Master title style</a:t>
            </a:r>
            <a:endParaRPr lang="en-US" dirty="0"/>
          </a:p>
        </p:txBody>
      </p:sp>
      <p:sp>
        <p:nvSpPr>
          <p:cNvPr id="3" name="Text Placeholder 2"/>
          <p:cNvSpPr>
            <a:spLocks noGrp="1"/>
          </p:cNvSpPr>
          <p:nvPr>
            <p:ph type="body" sz="quarter" idx="10"/>
          </p:nvPr>
        </p:nvSpPr>
        <p:spPr>
          <a:xfrm>
            <a:off x="295275" y="1462088"/>
            <a:ext cx="8620125" cy="5024437"/>
          </a:xfrm>
        </p:spPr>
        <p:txBody>
          <a:bodyPr anchor="ctr" anchorCtr="1">
            <a:normAutofit/>
          </a:bodyPr>
          <a:lstStyle>
            <a:lvl1pPr marL="0" indent="0" algn="ctr">
              <a:buNone/>
              <a:defRPr sz="3600">
                <a:solidFill>
                  <a:srgbClr val="0D499C"/>
                </a:solidFill>
              </a:defRPr>
            </a:lvl1pPr>
          </a:lstStyle>
          <a:p>
            <a:pPr lvl="0"/>
            <a:r>
              <a:rPr lang="en-US" smtClean="0"/>
              <a:t>Click to edit Master text styles</a:t>
            </a:r>
          </a:p>
        </p:txBody>
      </p:sp>
      <p:sp>
        <p:nvSpPr>
          <p:cNvPr id="7" name="Footer Placeholder 3"/>
          <p:cNvSpPr>
            <a:spLocks noGrp="1"/>
          </p:cNvSpPr>
          <p:nvPr>
            <p:ph type="ftr" sz="quarter" idx="11"/>
          </p:nvPr>
        </p:nvSpPr>
        <p:spPr/>
        <p:txBody>
          <a:bodyPr/>
          <a:lstStyle>
            <a:lvl1pPr algn="ctr">
              <a:defRPr sz="1200">
                <a:solidFill>
                  <a:schemeClr val="tx1"/>
                </a:solidFill>
              </a:defRPr>
            </a:lvl1pPr>
          </a:lstStyle>
          <a:p>
            <a:pPr>
              <a:defRPr/>
            </a:pPr>
            <a:r>
              <a:rPr lang="ru-RU" dirty="0" smtClean="0">
                <a:solidFill>
                  <a:prstClr val="black"/>
                </a:solidFill>
              </a:rPr>
              <a:t>ОГРАНИЧЕННОЕ РАСПРОСТРАНЕНИЕ </a:t>
            </a:r>
            <a:r>
              <a:rPr lang="en-US" dirty="0" smtClean="0">
                <a:solidFill>
                  <a:prstClr val="black"/>
                </a:solidFill>
              </a:rPr>
              <a:t>LIMITED DISTRIBUTION</a:t>
            </a:r>
            <a:endParaRPr lang="en-GB" dirty="0">
              <a:solidFill>
                <a:prstClr val="black"/>
              </a:solidFill>
            </a:endParaRPr>
          </a:p>
        </p:txBody>
      </p:sp>
      <p:sp>
        <p:nvSpPr>
          <p:cNvPr id="8" name="Slide Number Placeholder 5"/>
          <p:cNvSpPr>
            <a:spLocks noGrp="1"/>
          </p:cNvSpPr>
          <p:nvPr>
            <p:ph type="sldNum" sz="quarter" idx="12"/>
          </p:nvPr>
        </p:nvSpPr>
        <p:spPr/>
        <p:txBody>
          <a:bodyPr/>
          <a:lstStyle>
            <a:lvl1pPr algn="r">
              <a:defRPr sz="1200">
                <a:solidFill>
                  <a:schemeClr val="tx1"/>
                </a:solidFill>
              </a:defRPr>
            </a:lvl1pPr>
          </a:lstStyle>
          <a:p>
            <a:pPr>
              <a:defRPr/>
            </a:pPr>
            <a:fld id="{F6BC43FB-644A-4945-A108-128322AB117E}"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277449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cxnSp>
        <p:nvCxnSpPr>
          <p:cNvPr id="2" name="Straight Connector 8"/>
          <p:cNvCxnSpPr/>
          <p:nvPr userDrawn="1"/>
        </p:nvCxnSpPr>
        <p:spPr>
          <a:xfrm>
            <a:off x="827088" y="2997200"/>
            <a:ext cx="7489825" cy="1588"/>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 name="TextBox 2"/>
          <p:cNvSpPr txBox="1">
            <a:spLocks noChangeArrowheads="1"/>
          </p:cNvSpPr>
          <p:nvPr userDrawn="1"/>
        </p:nvSpPr>
        <p:spPr bwMode="auto">
          <a:xfrm>
            <a:off x="561975" y="3067050"/>
            <a:ext cx="8029575" cy="3038475"/>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GB" sz="3200" dirty="0" smtClean="0">
                <a:solidFill>
                  <a:srgbClr val="0D499C"/>
                </a:solidFill>
                <a:latin typeface="Calibri" pitchFamily="34" charset="0"/>
              </a:rPr>
              <a:t>For more information please visit </a:t>
            </a:r>
            <a:r>
              <a:rPr lang="en-GB" sz="3200" dirty="0" smtClean="0">
                <a:solidFill>
                  <a:srgbClr val="0D499C"/>
                </a:solidFill>
                <a:latin typeface="Calibri" pitchFamily="34" charset="0"/>
                <a:hlinkClick r:id="rId2"/>
              </a:rPr>
              <a:t>www.wano.info</a:t>
            </a:r>
            <a:endParaRPr lang="en-GB" sz="3200" dirty="0" smtClean="0">
              <a:solidFill>
                <a:srgbClr val="0D499C"/>
              </a:solidFill>
              <a:latin typeface="Calibri" pitchFamily="34" charset="0"/>
            </a:endParaRPr>
          </a:p>
          <a:p>
            <a:pPr algn="ctr" eaLnBrk="1" fontAlgn="base" hangingPunct="1">
              <a:spcBef>
                <a:spcPct val="0"/>
              </a:spcBef>
              <a:spcAft>
                <a:spcPct val="0"/>
              </a:spcAft>
              <a:defRPr/>
            </a:pPr>
            <a:endParaRPr lang="en-GB" sz="3200" dirty="0" smtClean="0">
              <a:solidFill>
                <a:prstClr val="black"/>
              </a:solidFill>
              <a:latin typeface="Calibri" pitchFamily="34" charset="0"/>
            </a:endParaRPr>
          </a:p>
        </p:txBody>
      </p:sp>
      <p:sp>
        <p:nvSpPr>
          <p:cNvPr id="4" name="TextBox 3"/>
          <p:cNvSpPr txBox="1">
            <a:spLocks noChangeArrowheads="1"/>
          </p:cNvSpPr>
          <p:nvPr userDrawn="1"/>
        </p:nvSpPr>
        <p:spPr bwMode="auto">
          <a:xfrm>
            <a:off x="827088" y="1752600"/>
            <a:ext cx="7489825" cy="1143000"/>
          </a:xfrm>
          <a:prstGeom prst="rect">
            <a:avLst/>
          </a:prstGeom>
          <a:noFill/>
          <a:ln>
            <a:noFill/>
          </a:ln>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GB" sz="4400" dirty="0" smtClean="0">
                <a:solidFill>
                  <a:srgbClr val="242F5F"/>
                </a:solidFill>
                <a:latin typeface="Calibri" pitchFamily="34" charset="0"/>
              </a:rPr>
              <a:t>Thank you for listening</a:t>
            </a:r>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196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6925" y="2660650"/>
            <a:ext cx="48672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82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cxnSp>
        <p:nvCxnSpPr>
          <p:cNvPr id="9" name="Straight Connector 8"/>
          <p:cNvCxnSpPr/>
          <p:nvPr userDrawn="1"/>
        </p:nvCxnSpPr>
        <p:spPr>
          <a:xfrm>
            <a:off x="827584" y="2996952"/>
            <a:ext cx="7488832" cy="1733"/>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561975" y="3067050"/>
            <a:ext cx="8029575" cy="3038475"/>
          </a:xfrm>
          <a:prstGeom prst="rect">
            <a:avLst/>
          </a:prstGeom>
          <a:noFill/>
        </p:spPr>
        <p:txBody>
          <a:bodyPr wrap="square"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dirty="0" smtClean="0">
                <a:solidFill>
                  <a:srgbClr val="0D499C"/>
                </a:solidFill>
              </a:rPr>
              <a:t>For more information please visit </a:t>
            </a:r>
            <a:r>
              <a:rPr lang="en-GB" sz="3200" dirty="0" smtClean="0">
                <a:solidFill>
                  <a:srgbClr val="0D499C"/>
                </a:solidFill>
                <a:hlinkClick r:id="rId2"/>
              </a:rPr>
              <a:t>www.wano.info</a:t>
            </a:r>
            <a:endParaRPr lang="en-GB" sz="3200" dirty="0" smtClean="0">
              <a:solidFill>
                <a:srgbClr val="0D499C"/>
              </a:solidFill>
            </a:endParaRPr>
          </a:p>
          <a:p>
            <a:pPr algn="ctr"/>
            <a:endParaRPr lang="en-GB" sz="3200" dirty="0"/>
          </a:p>
        </p:txBody>
      </p:sp>
      <p:sp>
        <p:nvSpPr>
          <p:cNvPr id="14" name="TextBox 13"/>
          <p:cNvSpPr txBox="1"/>
          <p:nvPr userDrawn="1"/>
        </p:nvSpPr>
        <p:spPr>
          <a:xfrm>
            <a:off x="827584" y="1752600"/>
            <a:ext cx="7488832" cy="1143000"/>
          </a:xfrm>
          <a:prstGeom prst="rect">
            <a:avLst/>
          </a:prstGeom>
          <a:noFill/>
        </p:spPr>
        <p:txBody>
          <a:bodyPr wrap="square" rtlCol="0" anchor="b" anchorCtr="0">
            <a:noAutofit/>
          </a:bodyPr>
          <a:lstStyle/>
          <a:p>
            <a:pPr algn="ctr"/>
            <a:r>
              <a:rPr lang="en-GB" sz="4400" dirty="0" smtClean="0">
                <a:solidFill>
                  <a:srgbClr val="242F5F"/>
                </a:solidFill>
              </a:rPr>
              <a:t>Thank you for listening</a:t>
            </a: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5934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90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ru-RU" dirty="0" smtClean="0"/>
              <a:t>ОГРАНИЧЕННОЕ РАСПРОСТРАНЕНИЕ </a:t>
            </a:r>
            <a:r>
              <a:rPr lang="en-US" dirty="0" smtClean="0"/>
              <a:t>LIMITED DISTRIBUTION</a:t>
            </a:r>
            <a:endParaRPr lang="en-US" dirty="0"/>
          </a:p>
        </p:txBody>
      </p:sp>
      <p:sp>
        <p:nvSpPr>
          <p:cNvPr id="5" name="Rectangle 6"/>
          <p:cNvSpPr>
            <a:spLocks noGrp="1" noChangeArrowheads="1"/>
          </p:cNvSpPr>
          <p:nvPr>
            <p:ph type="sldNum" sz="quarter" idx="11"/>
          </p:nvPr>
        </p:nvSpPr>
        <p:spPr>
          <a:ln/>
        </p:spPr>
        <p:txBody>
          <a:bodyPr/>
          <a:lstStyle>
            <a:lvl1pPr>
              <a:defRPr/>
            </a:lvl1pPr>
          </a:lstStyle>
          <a:p>
            <a:fld id="{1E358FE7-90FA-4A1B-8D62-E9035EBA7248}" type="slidenum">
              <a:rPr lang="en-US" altLang="ru-RU"/>
              <a:pPr/>
              <a:t>‹#›</a:t>
            </a:fld>
            <a:endParaRPr lang="en-US" altLang="ru-RU" dirty="0"/>
          </a:p>
        </p:txBody>
      </p:sp>
    </p:spTree>
    <p:extLst>
      <p:ext uri="{BB962C8B-B14F-4D97-AF65-F5344CB8AC3E}">
        <p14:creationId xmlns:p14="http://schemas.microsoft.com/office/powerpoint/2010/main" val="2724842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ftr" sz="quarter" idx="10"/>
          </p:nvPr>
        </p:nvSpPr>
        <p:spPr>
          <a:ln/>
        </p:spPr>
        <p:txBody>
          <a:bodyPr/>
          <a:lstStyle>
            <a:lvl1pPr>
              <a:defRPr/>
            </a:lvl1pPr>
          </a:lstStyle>
          <a:p>
            <a:pPr>
              <a:defRPr/>
            </a:pPr>
            <a:r>
              <a:rPr lang="ru-RU" dirty="0" smtClean="0"/>
              <a:t>ОГРАНИЧЕННОЕ РАСПРОСТРАНЕНИЕ </a:t>
            </a:r>
            <a:r>
              <a:rPr lang="en-US" dirty="0" smtClean="0"/>
              <a:t>LIMITED DISTRIBUTION</a:t>
            </a:r>
            <a:endParaRPr lang="en-US" dirty="0"/>
          </a:p>
        </p:txBody>
      </p:sp>
      <p:sp>
        <p:nvSpPr>
          <p:cNvPr id="4" name="Rectangle 6"/>
          <p:cNvSpPr>
            <a:spLocks noGrp="1" noChangeArrowheads="1"/>
          </p:cNvSpPr>
          <p:nvPr>
            <p:ph type="sldNum" sz="quarter" idx="11"/>
          </p:nvPr>
        </p:nvSpPr>
        <p:spPr>
          <a:xfrm>
            <a:off x="8577330" y="6572250"/>
            <a:ext cx="415342" cy="285750"/>
          </a:xfrm>
          <a:ln/>
        </p:spPr>
        <p:txBody>
          <a:bodyPr/>
          <a:lstStyle>
            <a:lvl1pPr>
              <a:defRPr b="1"/>
            </a:lvl1pPr>
          </a:lstStyle>
          <a:p>
            <a:fld id="{CF0B9A92-F4E1-4039-BF29-24BCE2E3EEAA}" type="slidenum">
              <a:rPr lang="en-US" altLang="ru-RU" smtClean="0"/>
              <a:pPr/>
              <a:t>‹#›</a:t>
            </a:fld>
            <a:endParaRPr lang="en-US" altLang="ru-RU" dirty="0"/>
          </a:p>
        </p:txBody>
      </p:sp>
    </p:spTree>
    <p:extLst>
      <p:ext uri="{BB962C8B-B14F-4D97-AF65-F5344CB8AC3E}">
        <p14:creationId xmlns:p14="http://schemas.microsoft.com/office/powerpoint/2010/main" val="17235946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p:spPr>
        <p:txBody>
          <a:bodyPr anchor="t">
            <a:noAutofit/>
          </a:bodyPr>
          <a:lstStyle>
            <a:lvl1pPr algn="l">
              <a:defRPr sz="3600" b="0" cap="none" baseline="0">
                <a:solidFill>
                  <a:srgbClr val="498934"/>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2E5921"/>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620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a:lstStyle>
            <a:lvl1pPr>
              <a:buClr>
                <a:srgbClr val="498934"/>
              </a:buClr>
              <a:defRPr>
                <a:solidFill>
                  <a:schemeClr val="tx1"/>
                </a:solidFill>
              </a:defRPr>
            </a:lvl1pPr>
            <a:lvl2pPr marL="720000" indent="-360000">
              <a:buClr>
                <a:srgbClr val="498934"/>
              </a:buClr>
              <a:buSzPct val="100000"/>
              <a:buFont typeface="Wingdings" pitchFamily="2" charset="2"/>
              <a:buChar char="q"/>
              <a:defRPr/>
            </a:lvl2pPr>
            <a:lvl3pPr>
              <a:buClr>
                <a:srgbClr val="498934"/>
              </a:buClr>
              <a:defRPr/>
            </a:lvl3pPr>
            <a:lvl4pPr>
              <a:buClr>
                <a:srgbClr val="498934"/>
              </a:buClr>
              <a:buSzPct val="100000"/>
              <a:defRPr baseline="0"/>
            </a:lvl4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6" name="Straight Connector 5"/>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75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8"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186613" y="316239"/>
            <a:ext cx="1620000"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6"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9" name="Straight Connector 8"/>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2" name="Picture 2"/>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59919"/>
      </p:ext>
    </p:extLst>
  </p:cSld>
  <p:clrMap bg1="lt1" tx1="dk1" bg2="lt2" tx2="dk2" accent1="accent1" accent2="accent2" accent3="accent3" accent4="accent4" accent5="accent5" accent6="accent6" hlink="hlink" folHlink="folHlink"/>
  <p:sldLayoutIdLst>
    <p:sldLayoutId id="2147483726" r:id="rId1"/>
    <p:sldLayoutId id="2147483672" r:id="rId2"/>
    <p:sldLayoutId id="2147483728" r:id="rId3"/>
    <p:sldLayoutId id="2147483736" r:id="rId4"/>
    <p:sldLayoutId id="2147483688" r:id="rId5"/>
    <p:sldLayoutId id="2147483744" r:id="rId6"/>
    <p:sldLayoutId id="2147483745" r:id="rId7"/>
  </p:sldLayoutIdLst>
  <p:timing>
    <p:tnLst>
      <p:par>
        <p:cTn id="1" dur="indefinite" restart="never" nodeType="tmRoot"/>
      </p:par>
    </p:tnLst>
  </p:timing>
  <p:hf hdr="0" dt="0"/>
  <p:txStyles>
    <p:titleStyle>
      <a:lvl1pPr algn="l" defTabSz="457200" rtl="0" eaLnBrk="1" latinLnBrk="0" hangingPunct="1">
        <a:spcBef>
          <a:spcPct val="0"/>
        </a:spcBef>
        <a:buNone/>
        <a:defRPr sz="4400" kern="1200">
          <a:solidFill>
            <a:srgbClr val="0D499C"/>
          </a:solidFill>
          <a:latin typeface="+mj-lt"/>
          <a:ea typeface="+mj-ea"/>
          <a:cs typeface="+mj-cs"/>
        </a:defRPr>
      </a:lvl1pPr>
    </p:titleStyle>
    <p:bodyStyle>
      <a:lvl1pPr marL="342900" indent="-342900" algn="l" defTabSz="457200" rtl="0" eaLnBrk="1" latinLnBrk="0" hangingPunct="1">
        <a:spcBef>
          <a:spcPts val="300"/>
        </a:spcBef>
        <a:spcAft>
          <a:spcPts val="300"/>
        </a:spcAft>
        <a:buClr>
          <a:srgbClr val="0D499C"/>
        </a:buClr>
        <a:buSzPct val="95000"/>
        <a:buFont typeface="Wingdings" pitchFamily="2" charset="2"/>
        <a:buChar char=""/>
        <a:defRPr lang="en-US" sz="2500" kern="1200" dirty="0" smtClean="0">
          <a:solidFill>
            <a:schemeClr val="tx1"/>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836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7" r:id="rId3"/>
    <p:sldLayoutId id="2147483725" r:id="rId4"/>
  </p:sldLayoutIdLst>
  <p:timing>
    <p:tnLst>
      <p:par>
        <p:cTn id="1" dur="indefinite" restart="never" nodeType="tmRoot"/>
      </p:par>
    </p:tnLst>
  </p:timing>
  <p:hf hdr="0" dt="0"/>
  <p:txStyles>
    <p:titleStyle>
      <a:lvl1pPr algn="l" defTabSz="457200" rtl="0" eaLnBrk="1" latinLnBrk="0" hangingPunct="1">
        <a:spcBef>
          <a:spcPct val="0"/>
        </a:spcBef>
        <a:buNone/>
        <a:defRPr sz="4400" kern="1200">
          <a:solidFill>
            <a:srgbClr val="498934"/>
          </a:solidFill>
          <a:latin typeface="+mj-lt"/>
          <a:ea typeface="+mj-ea"/>
          <a:cs typeface="+mj-cs"/>
        </a:defRPr>
      </a:lvl1pPr>
    </p:titleStyle>
    <p:bodyStyle>
      <a:lvl1pPr marL="360000" indent="-360000" algn="l" defTabSz="457200" rtl="0" eaLnBrk="1" latinLnBrk="0" hangingPunct="1">
        <a:spcBef>
          <a:spcPts val="300"/>
        </a:spcBef>
        <a:spcAft>
          <a:spcPts val="300"/>
        </a:spcAft>
        <a:buClr>
          <a:srgbClr val="498934"/>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498934"/>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F1921E"/>
              </a:buClr>
            </a:pPr>
            <a:r>
              <a:rPr lang="en-US" dirty="0" smtClean="0"/>
              <a:t>Click to edit Master text styles</a:t>
            </a:r>
          </a:p>
          <a:p>
            <a:pPr lvl="1">
              <a:buClr>
                <a:srgbClr val="F1921E"/>
              </a:buClr>
            </a:pPr>
            <a:r>
              <a:rPr lang="en-US" dirty="0" smtClean="0"/>
              <a:t>Second level</a:t>
            </a:r>
          </a:p>
          <a:p>
            <a:pPr lvl="2">
              <a:buClr>
                <a:srgbClr val="F1921E"/>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1"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12" name="Straight Connector 11"/>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64777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31" r:id="rId3"/>
    <p:sldLayoutId id="2147483703" r:id="rId4"/>
  </p:sldLayoutIdLst>
  <p:timing>
    <p:tnLst>
      <p:par>
        <p:cTn id="1" dur="indefinite" restart="never" nodeType="tmRoot"/>
      </p:par>
    </p:tnLst>
  </p:timing>
  <p:hf hdr="0" dt="0"/>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F1921E"/>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F1921E"/>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F1921E"/>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F1921E"/>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57203D"/>
              </a:buClr>
            </a:pPr>
            <a:r>
              <a:rPr lang="en-US" dirty="0" smtClean="0"/>
              <a:t>Click to edit Master text styles</a:t>
            </a:r>
          </a:p>
          <a:p>
            <a:pPr lvl="1">
              <a:buClr>
                <a:srgbClr val="57203D"/>
              </a:buClr>
            </a:pPr>
            <a:r>
              <a:rPr lang="en-US" dirty="0" smtClean="0"/>
              <a:t>Second level</a:t>
            </a:r>
          </a:p>
          <a:p>
            <a:pPr lvl="2">
              <a:buClr>
                <a:srgbClr val="57203D"/>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1"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57203D"/>
                </a:solidFill>
                <a:latin typeface="+mj-lt"/>
                <a:ea typeface="+mj-ea"/>
                <a:cs typeface="+mj-cs"/>
              </a:defRPr>
            </a:lvl1pPr>
          </a:lstStyle>
          <a:p>
            <a:r>
              <a:rPr lang="en-US" dirty="0" smtClean="0"/>
              <a:t>Click to edit Master title style</a:t>
            </a:r>
            <a:endParaRPr lang="en-US" dirty="0"/>
          </a:p>
        </p:txBody>
      </p:sp>
      <p:cxnSp>
        <p:nvCxnSpPr>
          <p:cNvPr id="12" name="Straight Connector 11"/>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2857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32" r:id="rId3"/>
    <p:sldLayoutId id="2147483708" r:id="rId4"/>
  </p:sldLayoutIdLst>
  <p:timing>
    <p:tnLst>
      <p:par>
        <p:cTn id="1" dur="indefinite" restart="never" nodeType="tmRoot"/>
      </p:par>
    </p:tnLst>
  </p:timing>
  <p:hf hdr="0" dt="0"/>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57203D"/>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57203D"/>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57203D"/>
        </a:buClr>
        <a:buSzPct val="100000"/>
        <a:buFont typeface="Wingdings" pitchFamily="2" charset="2"/>
        <a:buChar char="q"/>
        <a:defRPr lang="en-US" sz="1600" kern="1200" baseline="0" dirty="0" smtClean="0">
          <a:solidFill>
            <a:schemeClr val="tx1"/>
          </a:solidFill>
          <a:latin typeface="+mn-lt"/>
          <a:ea typeface="+mn-ea"/>
          <a:cs typeface="+mn-cs"/>
        </a:defRPr>
      </a:lvl3pPr>
      <a:lvl4pPr marL="720000" indent="0" algn="l" defTabSz="457200" rtl="0" eaLnBrk="1" latinLnBrk="0" hangingPunct="1">
        <a:spcBef>
          <a:spcPts val="300"/>
        </a:spcBef>
        <a:spcAft>
          <a:spcPts val="300"/>
        </a:spcAft>
        <a:buClr>
          <a:srgbClr val="57203D"/>
        </a:buClr>
        <a:buSzPct val="100000"/>
        <a:buFont typeface="Wingdings" pitchFamily="2" charset="2"/>
        <a:buNone/>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294046"/>
              </a:buClr>
            </a:pPr>
            <a:r>
              <a:rPr lang="en-US" dirty="0" smtClean="0"/>
              <a:t>Click to edit Master text styles</a:t>
            </a:r>
          </a:p>
          <a:p>
            <a:pPr lvl="1">
              <a:buClr>
                <a:srgbClr val="294046"/>
              </a:buClr>
            </a:pPr>
            <a:r>
              <a:rPr lang="en-US" dirty="0" smtClean="0"/>
              <a:t>Second level</a:t>
            </a:r>
          </a:p>
          <a:p>
            <a:pPr lvl="2">
              <a:buClr>
                <a:srgbClr val="294046"/>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1"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294046"/>
                </a:solidFill>
                <a:latin typeface="+mj-lt"/>
                <a:ea typeface="+mj-ea"/>
                <a:cs typeface="+mj-cs"/>
              </a:defRPr>
            </a:lvl1pPr>
          </a:lstStyle>
          <a:p>
            <a:r>
              <a:rPr lang="en-US" dirty="0" smtClean="0"/>
              <a:t>Click to edit Master title style</a:t>
            </a:r>
            <a:endParaRPr lang="en-US" dirty="0"/>
          </a:p>
        </p:txBody>
      </p:sp>
      <p:cxnSp>
        <p:nvCxnSpPr>
          <p:cNvPr id="12" name="Straight Connector 11"/>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441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33" r:id="rId3"/>
    <p:sldLayoutId id="2147483713" r:id="rId4"/>
  </p:sldLayoutIdLst>
  <p:timing>
    <p:tnLst>
      <p:par>
        <p:cTn id="1" dur="indefinite" restart="never" nodeType="tmRoot"/>
      </p:par>
    </p:tnLst>
  </p:timing>
  <p:hf hdr="0" dt="0"/>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294046"/>
        </a:buClr>
        <a:buSzPct val="100000"/>
        <a:buFont typeface="Wingdings" pitchFamily="2" charset="2"/>
        <a:buChar char="q"/>
        <a:defRPr lang="en-US" sz="2500" kern="1200" dirty="0" smtClean="0">
          <a:solidFill>
            <a:srgbClr val="152225"/>
          </a:solidFill>
          <a:latin typeface="+mn-lt"/>
          <a:ea typeface="+mn-ea"/>
          <a:cs typeface="+mn-cs"/>
        </a:defRPr>
      </a:lvl1pPr>
      <a:lvl2pPr marL="720725" indent="-358775" algn="l" defTabSz="457200" rtl="0" eaLnBrk="1" latinLnBrk="0" hangingPunct="1">
        <a:spcBef>
          <a:spcPts val="300"/>
        </a:spcBef>
        <a:spcAft>
          <a:spcPts val="300"/>
        </a:spcAft>
        <a:buClr>
          <a:srgbClr val="294046"/>
        </a:buClr>
        <a:buSzPct val="100000"/>
        <a:buFont typeface="Wingdings" pitchFamily="2" charset="2"/>
        <a:buChar char="q"/>
        <a:defRPr lang="en-US" sz="1800" kern="1200" baseline="0" dirty="0" smtClean="0">
          <a:solidFill>
            <a:srgbClr val="152225"/>
          </a:solidFill>
          <a:latin typeface="+mn-lt"/>
          <a:ea typeface="+mn-ea"/>
          <a:cs typeface="+mn-cs"/>
        </a:defRPr>
      </a:lvl2pPr>
      <a:lvl3pPr marL="1080000" indent="-360000" algn="l" defTabSz="457200" rtl="0" eaLnBrk="1" latinLnBrk="0" hangingPunct="1">
        <a:spcBef>
          <a:spcPts val="300"/>
        </a:spcBef>
        <a:spcAft>
          <a:spcPts val="300"/>
        </a:spcAft>
        <a:buClr>
          <a:srgbClr val="294046"/>
        </a:buClr>
        <a:buSzPct val="100000"/>
        <a:buFont typeface="Wingdings" pitchFamily="2" charset="2"/>
        <a:buChar char="q"/>
        <a:defRPr lang="en-US" sz="1600" kern="1200" dirty="0" smtClean="0">
          <a:solidFill>
            <a:srgbClr val="152225"/>
          </a:solidFill>
          <a:latin typeface="+mn-lt"/>
          <a:ea typeface="+mn-ea"/>
          <a:cs typeface="+mn-cs"/>
        </a:defRPr>
      </a:lvl3pPr>
      <a:lvl4pPr marL="1080000" indent="-360000" algn="l" defTabSz="457200" rtl="0" eaLnBrk="1" latinLnBrk="0" hangingPunct="1">
        <a:spcBef>
          <a:spcPts val="300"/>
        </a:spcBef>
        <a:spcAft>
          <a:spcPts val="300"/>
        </a:spcAft>
        <a:buClr>
          <a:srgbClr val="294046"/>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1A4B7F"/>
              </a:buClr>
            </a:pPr>
            <a:r>
              <a:rPr lang="en-US" dirty="0" smtClean="0"/>
              <a:t>Click to edit Master text styles</a:t>
            </a:r>
          </a:p>
          <a:p>
            <a:pPr lvl="1">
              <a:buClr>
                <a:srgbClr val="1A4B7F"/>
              </a:buClr>
            </a:pPr>
            <a:r>
              <a:rPr lang="en-US" dirty="0" smtClean="0"/>
              <a:t>Second level</a:t>
            </a:r>
          </a:p>
          <a:p>
            <a:pPr lvl="2">
              <a:buClr>
                <a:srgbClr val="1A4B7F"/>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1"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1A4B7F"/>
                </a:solidFill>
                <a:latin typeface="+mj-lt"/>
                <a:ea typeface="+mj-ea"/>
                <a:cs typeface="+mj-cs"/>
              </a:defRPr>
            </a:lvl1pPr>
          </a:lstStyle>
          <a:p>
            <a:r>
              <a:rPr lang="en-US" dirty="0" smtClean="0"/>
              <a:t>Click to edit Master title style</a:t>
            </a:r>
            <a:endParaRPr lang="en-US" dirty="0"/>
          </a:p>
        </p:txBody>
      </p:sp>
      <p:cxnSp>
        <p:nvCxnSpPr>
          <p:cNvPr id="12" name="Straight Connector 11"/>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914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34" r:id="rId3"/>
    <p:sldLayoutId id="2147483718" r:id="rId4"/>
  </p:sldLayoutIdLst>
  <p:timing>
    <p:tnLst>
      <p:par>
        <p:cTn id="1" dur="indefinite" restart="never" nodeType="tmRoot"/>
      </p:par>
    </p:tnLst>
  </p:timing>
  <p:hf hdr="0" dt="0"/>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1A4B7F"/>
        </a:buClr>
        <a:buSzPct val="100000"/>
        <a:buFont typeface="Wingdings" pitchFamily="2" charset="2"/>
        <a:buChar char="q"/>
        <a:defRPr lang="en-US" sz="2500" kern="1200" dirty="0" smtClean="0">
          <a:solidFill>
            <a:schemeClr val="tx1"/>
          </a:solidFill>
          <a:latin typeface="+mn-lt"/>
          <a:ea typeface="+mn-ea"/>
          <a:cs typeface="+mn-cs"/>
        </a:defRPr>
      </a:lvl1pPr>
      <a:lvl2pPr marL="720000" indent="-360000" algn="l" defTabSz="457200" rtl="0" eaLnBrk="1" latinLnBrk="0" hangingPunct="1">
        <a:spcBef>
          <a:spcPts val="300"/>
        </a:spcBef>
        <a:spcAft>
          <a:spcPts val="300"/>
        </a:spcAft>
        <a:buClr>
          <a:srgbClr val="1A4B7F"/>
        </a:buClr>
        <a:buSzPct val="100000"/>
        <a:buFont typeface="Wingdings" pitchFamily="2" charset="2"/>
        <a:buChar char="q"/>
        <a:defRPr lang="en-US" sz="1800" kern="1200" dirty="0" smtClean="0">
          <a:solidFill>
            <a:schemeClr val="tx1"/>
          </a:solidFill>
          <a:latin typeface="+mn-lt"/>
          <a:ea typeface="+mn-ea"/>
          <a:cs typeface="+mn-cs"/>
        </a:defRPr>
      </a:lvl2pPr>
      <a:lvl3pPr marL="1081088" indent="-358775" algn="l" defTabSz="457200" rtl="0" eaLnBrk="1" latinLnBrk="0" hangingPunct="1">
        <a:spcBef>
          <a:spcPts val="300"/>
        </a:spcBef>
        <a:spcAft>
          <a:spcPts val="300"/>
        </a:spcAft>
        <a:buClr>
          <a:srgbClr val="1A4B7F"/>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1A4B7F"/>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5750" y="209550"/>
            <a:ext cx="73104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613" y="315913"/>
            <a:ext cx="16192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r>
              <a:rPr lang="ru-RU" dirty="0" smtClean="0">
                <a:solidFill>
                  <a:prstClr val="black"/>
                </a:solidFill>
              </a:rPr>
              <a:t>ОГРАНИЧЕННОЕ РАСПРОСТРАНЕНИЕ </a:t>
            </a:r>
            <a:r>
              <a:rPr lang="en-US" dirty="0" smtClean="0">
                <a:solidFill>
                  <a:prstClr val="black"/>
                </a:solidFill>
              </a:rPr>
              <a:t>LIMITED DISTRIBUTION</a:t>
            </a:r>
            <a:endParaRPr lang="en-GB" dirty="0">
              <a:solidFill>
                <a:prstClr val="black"/>
              </a:solidFill>
            </a:endParaRPr>
          </a:p>
        </p:txBody>
      </p:sp>
      <p:sp>
        <p:nvSpPr>
          <p:cNvPr id="6" name="Slide Number Placeholder 5"/>
          <p:cNvSpPr>
            <a:spLocks noGrp="1"/>
          </p:cNvSpPr>
          <p:nvPr>
            <p:ph type="sldNum" sz="quarter" idx="4"/>
          </p:nvPr>
        </p:nvSpPr>
        <p:spPr>
          <a:xfrm>
            <a:off x="8162925" y="6572250"/>
            <a:ext cx="752475" cy="285750"/>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3F7063A6-CA2D-499C-AAFD-A8046AF4F64A}" type="slidenum">
              <a:rPr lang="en-GB">
                <a:solidFill>
                  <a:prstClr val="black"/>
                </a:solidFill>
              </a:rPr>
              <a:pPr>
                <a:defRPr/>
              </a:pPr>
              <a:t>‹#›</a:t>
            </a:fld>
            <a:endParaRPr lang="en-GB" dirty="0">
              <a:solidFill>
                <a:prstClr val="black"/>
              </a:solidFill>
            </a:endParaRPr>
          </a:p>
        </p:txBody>
      </p:sp>
      <p:cxnSp>
        <p:nvCxnSpPr>
          <p:cNvPr id="9" name="Straight Connector 8"/>
          <p:cNvCxnSpPr/>
          <p:nvPr/>
        </p:nvCxnSpPr>
        <p:spPr>
          <a:xfrm>
            <a:off x="107950" y="1196975"/>
            <a:ext cx="7488238" cy="1588"/>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31" name="Text Placeholder 2"/>
          <p:cNvSpPr>
            <a:spLocks noGrp="1"/>
          </p:cNvSpPr>
          <p:nvPr>
            <p:ph type="body" idx="1"/>
          </p:nvPr>
        </p:nvSpPr>
        <p:spPr bwMode="auto">
          <a:xfrm>
            <a:off x="285750" y="1412875"/>
            <a:ext cx="8607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3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8634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4400" kern="1200">
          <a:solidFill>
            <a:srgbClr val="0D499C"/>
          </a:solidFill>
          <a:latin typeface="+mj-lt"/>
          <a:ea typeface="+mj-ea"/>
          <a:cs typeface="+mj-cs"/>
        </a:defRPr>
      </a:lvl1pPr>
      <a:lvl2pPr algn="l" defTabSz="457200" rtl="0" eaLnBrk="0" fontAlgn="base" hangingPunct="0">
        <a:spcBef>
          <a:spcPct val="0"/>
        </a:spcBef>
        <a:spcAft>
          <a:spcPct val="0"/>
        </a:spcAft>
        <a:defRPr sz="4400">
          <a:solidFill>
            <a:srgbClr val="0D499C"/>
          </a:solidFill>
          <a:latin typeface="Calibri" pitchFamily="34" charset="0"/>
        </a:defRPr>
      </a:lvl2pPr>
      <a:lvl3pPr algn="l" defTabSz="457200" rtl="0" eaLnBrk="0" fontAlgn="base" hangingPunct="0">
        <a:spcBef>
          <a:spcPct val="0"/>
        </a:spcBef>
        <a:spcAft>
          <a:spcPct val="0"/>
        </a:spcAft>
        <a:defRPr sz="4400">
          <a:solidFill>
            <a:srgbClr val="0D499C"/>
          </a:solidFill>
          <a:latin typeface="Calibri" pitchFamily="34" charset="0"/>
        </a:defRPr>
      </a:lvl3pPr>
      <a:lvl4pPr algn="l" defTabSz="457200" rtl="0" eaLnBrk="0" fontAlgn="base" hangingPunct="0">
        <a:spcBef>
          <a:spcPct val="0"/>
        </a:spcBef>
        <a:spcAft>
          <a:spcPct val="0"/>
        </a:spcAft>
        <a:defRPr sz="4400">
          <a:solidFill>
            <a:srgbClr val="0D499C"/>
          </a:solidFill>
          <a:latin typeface="Calibri" pitchFamily="34" charset="0"/>
        </a:defRPr>
      </a:lvl4pPr>
      <a:lvl5pPr algn="l" defTabSz="457200" rtl="0" eaLnBrk="0" fontAlgn="base" hangingPunct="0">
        <a:spcBef>
          <a:spcPct val="0"/>
        </a:spcBef>
        <a:spcAft>
          <a:spcPct val="0"/>
        </a:spcAft>
        <a:defRPr sz="4400">
          <a:solidFill>
            <a:srgbClr val="0D499C"/>
          </a:solidFill>
          <a:latin typeface="Calibri" pitchFamily="34" charset="0"/>
        </a:defRPr>
      </a:lvl5pPr>
      <a:lvl6pPr marL="457200" algn="l" defTabSz="457200" rtl="0" fontAlgn="base">
        <a:spcBef>
          <a:spcPct val="0"/>
        </a:spcBef>
        <a:spcAft>
          <a:spcPct val="0"/>
        </a:spcAft>
        <a:defRPr sz="4400">
          <a:solidFill>
            <a:srgbClr val="0D499C"/>
          </a:solidFill>
          <a:latin typeface="Calibri" pitchFamily="34" charset="0"/>
        </a:defRPr>
      </a:lvl6pPr>
      <a:lvl7pPr marL="914400" algn="l" defTabSz="457200" rtl="0" fontAlgn="base">
        <a:spcBef>
          <a:spcPct val="0"/>
        </a:spcBef>
        <a:spcAft>
          <a:spcPct val="0"/>
        </a:spcAft>
        <a:defRPr sz="4400">
          <a:solidFill>
            <a:srgbClr val="0D499C"/>
          </a:solidFill>
          <a:latin typeface="Calibri" pitchFamily="34" charset="0"/>
        </a:defRPr>
      </a:lvl7pPr>
      <a:lvl8pPr marL="1371600" algn="l" defTabSz="457200" rtl="0" fontAlgn="base">
        <a:spcBef>
          <a:spcPct val="0"/>
        </a:spcBef>
        <a:spcAft>
          <a:spcPct val="0"/>
        </a:spcAft>
        <a:defRPr sz="4400">
          <a:solidFill>
            <a:srgbClr val="0D499C"/>
          </a:solidFill>
          <a:latin typeface="Calibri" pitchFamily="34" charset="0"/>
        </a:defRPr>
      </a:lvl8pPr>
      <a:lvl9pPr marL="1828800" algn="l" defTabSz="457200" rtl="0" fontAlgn="base">
        <a:spcBef>
          <a:spcPct val="0"/>
        </a:spcBef>
        <a:spcAft>
          <a:spcPct val="0"/>
        </a:spcAft>
        <a:defRPr sz="4400">
          <a:solidFill>
            <a:srgbClr val="0D499C"/>
          </a:solidFill>
          <a:latin typeface="Calibri" pitchFamily="34" charset="0"/>
        </a:defRPr>
      </a:lvl9pPr>
    </p:titleStyle>
    <p:bodyStyle>
      <a:lvl1pPr marL="342900" indent="-342900" algn="l" defTabSz="457200" rtl="0" eaLnBrk="0" fontAlgn="base" hangingPunct="0">
        <a:spcBef>
          <a:spcPts val="300"/>
        </a:spcBef>
        <a:spcAft>
          <a:spcPts val="300"/>
        </a:spcAft>
        <a:buClr>
          <a:srgbClr val="0D499C"/>
        </a:buClr>
        <a:buSzPct val="95000"/>
        <a:buFont typeface="Wingdings" pitchFamily="2" charset="2"/>
        <a:buChar char=""/>
        <a:defRPr lang="en-US" sz="2500" kern="1200" dirty="0">
          <a:solidFill>
            <a:schemeClr val="tx1"/>
          </a:solidFill>
          <a:latin typeface="+mn-lt"/>
          <a:ea typeface="+mn-ea"/>
          <a:cs typeface="+mn-cs"/>
        </a:defRPr>
      </a:lvl1pPr>
      <a:lvl2pPr marL="647700" indent="-285750" algn="l" defTabSz="457200" rtl="0" eaLnBrk="0" fontAlgn="base" hangingPunct="0">
        <a:spcBef>
          <a:spcPts val="300"/>
        </a:spcBef>
        <a:spcAft>
          <a:spcPts val="300"/>
        </a:spcAft>
        <a:buClr>
          <a:srgbClr val="0D499C"/>
        </a:buClr>
        <a:buSzPct val="100000"/>
        <a:buFont typeface="Wingdings" pitchFamily="2" charset="2"/>
        <a:buChar char=""/>
        <a:defRPr lang="en-US" kern="1200" dirty="0">
          <a:solidFill>
            <a:schemeClr val="tx1"/>
          </a:solidFill>
          <a:latin typeface="+mn-lt"/>
          <a:ea typeface="+mn-ea"/>
          <a:cs typeface="+mn-cs"/>
        </a:defRPr>
      </a:lvl2pPr>
      <a:lvl3pPr marL="1008063" indent="-285750" algn="l" defTabSz="457200" rtl="0" eaLnBrk="0" fontAlgn="base" hangingPunct="0">
        <a:spcBef>
          <a:spcPts val="300"/>
        </a:spcBef>
        <a:spcAft>
          <a:spcPts val="300"/>
        </a:spcAft>
        <a:buClr>
          <a:srgbClr val="0D499C"/>
        </a:buClr>
        <a:buSzPct val="100000"/>
        <a:buFont typeface="Wingdings" pitchFamily="2" charset="2"/>
        <a:buChar char=""/>
        <a:defRPr lang="en-US" kern="1200" dirty="0">
          <a:solidFill>
            <a:schemeClr val="tx1"/>
          </a:solidFill>
          <a:latin typeface="+mn-lt"/>
          <a:ea typeface="+mn-ea"/>
          <a:cs typeface="+mn-cs"/>
        </a:defRPr>
      </a:lvl3pPr>
      <a:lvl4pPr marL="1079500" indent="-358775" algn="l" defTabSz="457200" rtl="0" eaLnBrk="0" fontAlgn="base" hangingPunct="0">
        <a:spcBef>
          <a:spcPts val="300"/>
        </a:spcBef>
        <a:spcAft>
          <a:spcPts val="300"/>
        </a:spcAft>
        <a:buClr>
          <a:srgbClr val="498934"/>
        </a:buClr>
        <a:buSzPct val="100000"/>
        <a:buFont typeface="Wingdings" pitchFamily="2" charset="2"/>
        <a:buChar char="q"/>
        <a:defRPr lang="en-US" sz="1600" kern="1200" dirty="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94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603674" cy="456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None/>
            </a:pPr>
            <a:r>
              <a:rPr lang="ru-RU" altLang="ru-RU" sz="2400" b="1" i="1" dirty="0" smtClean="0">
                <a:solidFill>
                  <a:srgbClr val="0000FF"/>
                </a:solidFill>
                <a:latin typeface="Calibri" panose="020F0502020204030204" pitchFamily="34" charset="0"/>
              </a:rPr>
              <a:t>Описание</a:t>
            </a:r>
            <a:r>
              <a:rPr lang="ru-RU" altLang="ru-RU" sz="2400" b="1" i="1" dirty="0">
                <a:solidFill>
                  <a:srgbClr val="0000FF"/>
                </a:solidFill>
                <a:latin typeface="Calibri" panose="020F0502020204030204" pitchFamily="34" charset="0"/>
              </a:rPr>
              <a:t>:</a:t>
            </a:r>
          </a:p>
          <a:p>
            <a:pPr>
              <a:spcBef>
                <a:spcPts val="300"/>
              </a:spcBef>
              <a:buNone/>
            </a:pPr>
            <a:r>
              <a:rPr lang="ru-RU" sz="2400" dirty="0" smtClean="0">
                <a:latin typeface="Calibri" panose="020F0502020204030204" pitchFamily="34" charset="0"/>
              </a:rPr>
              <a:t>29.11.2019 </a:t>
            </a:r>
            <a:r>
              <a:rPr lang="ru-RU" sz="2400" dirty="0">
                <a:latin typeface="Calibri" panose="020F0502020204030204" pitchFamily="34" charset="0"/>
              </a:rPr>
              <a:t>необходимо было сменить фильтр в системе очистки бассейна. В работе принимали участие в общей сложности пять человек – два механика реакторного зала, два дозиметриста службы радиационной защиты и один представитель службы уборки. Все они прошли соответствующее обучение по вопросам радиационной защиты, а перед началом выполнения операции был проведен целевой инструктаж. Участок был четко огорожен; вся работа проходила под наблюдением двух дозиметристов, что исключало нахождение посторонних лиц в этой зоне. У всех работников имелись электронные дозиметры, на которых была выставлена уставка аварийной сигнализации</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76711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60367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None/>
            </a:pPr>
            <a:r>
              <a:rPr lang="ru-RU" sz="2400" dirty="0" smtClean="0">
                <a:latin typeface="Calibri" panose="020F0502020204030204" pitchFamily="34" charset="0"/>
              </a:rPr>
              <a:t>В </a:t>
            </a:r>
            <a:r>
              <a:rPr lang="ru-RU" sz="2400" dirty="0">
                <a:latin typeface="Calibri" panose="020F0502020204030204" pitchFamily="34" charset="0"/>
              </a:rPr>
              <a:t>ходе снятия фильтра сработал электронный дозиметр работника, выполнявшего эту операцию, а вскоре после этого поступил аварийный сигнал от датчика активности, расположенного в потолочной части здания реактора. Аварийный сигнал выдал также электронный дозиметр одного из дозиметристов. Срабатывание аварийной сигнализации обеспечило безопасное прекращение работы. Человек, снимавший фильтр, получил дозу обучения 1,7 мЗв при мощности дозы 1,73 Зв/ч; ближайший к фильтру дозиметрист получил дозу 0,3 мЗв при мощности дозы 20 мЗв/ч. Доза облучения представителя службы уборки составила 0,075 мЗв при мощности дозы 8,4 мЗв/ч</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545227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62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Анализ и комментарии:</a:t>
            </a:r>
          </a:p>
          <a:p>
            <a:pPr>
              <a:spcBef>
                <a:spcPts val="300"/>
              </a:spcBef>
              <a:buNone/>
            </a:pPr>
            <a:r>
              <a:rPr lang="ru-RU" sz="2400" dirty="0" smtClean="0">
                <a:latin typeface="+mn-lt"/>
              </a:rPr>
              <a:t>При анализе </a:t>
            </a:r>
            <a:r>
              <a:rPr lang="ru-RU" sz="2400" dirty="0">
                <a:latin typeface="+mn-lt"/>
              </a:rPr>
              <a:t>числа независимых защитных барьеров необходимо учитывать количество имеющихся аварийных сигналов и то, как персонал реагировал на них. В рассматриваемом событии присутствовали четыре независимых защитных барьера</a:t>
            </a:r>
            <a:r>
              <a:rPr lang="ru-RU" sz="2400" dirty="0" smtClean="0">
                <a:latin typeface="+mn-lt"/>
              </a:rPr>
              <a:t>:</a:t>
            </a:r>
            <a:endParaRPr lang="ru-RU" sz="2400" dirty="0">
              <a:latin typeface="+mn-lt"/>
            </a:endParaRPr>
          </a:p>
          <a:p>
            <a:pPr marL="342900" indent="-342900">
              <a:spcBef>
                <a:spcPts val="300"/>
              </a:spcBef>
              <a:buFont typeface="Wingdings" panose="05000000000000000000" pitchFamily="2" charset="2"/>
              <a:buChar char="§"/>
            </a:pPr>
            <a:r>
              <a:rPr lang="ru-RU" sz="2400" dirty="0" smtClean="0">
                <a:latin typeface="+mn-lt"/>
              </a:rPr>
              <a:t>Персональные </a:t>
            </a:r>
            <a:r>
              <a:rPr lang="ru-RU" sz="2400" dirty="0">
                <a:latin typeface="+mn-lt"/>
              </a:rPr>
              <a:t>электронные дозиметры с выставленными аварийными уставками. Дозиметры сработали как предполагалось.</a:t>
            </a:r>
          </a:p>
          <a:p>
            <a:pPr marL="342900" lvl="0" indent="-342900">
              <a:spcBef>
                <a:spcPts val="300"/>
              </a:spcBef>
              <a:buFont typeface="Wingdings" panose="05000000000000000000" pitchFamily="2" charset="2"/>
              <a:buChar char="§"/>
            </a:pPr>
            <a:r>
              <a:rPr lang="ru-RU" sz="2400" dirty="0">
                <a:latin typeface="+mn-lt"/>
              </a:rPr>
              <a:t>Аварийная сигнализация гамма-излучения, расположенная на потолке реакторного зала. Сигнализация сработала как предполагалось</a:t>
            </a:r>
            <a:r>
              <a:rPr lang="ru-RU"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648424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37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marL="342900" lvl="0" indent="-342900">
              <a:spcBef>
                <a:spcPts val="300"/>
              </a:spcBef>
              <a:buFont typeface="Wingdings" panose="05000000000000000000" pitchFamily="2" charset="2"/>
              <a:buChar char="§"/>
            </a:pPr>
            <a:r>
              <a:rPr lang="ru-RU" sz="2400" dirty="0" smtClean="0">
                <a:latin typeface="+mn-lt"/>
              </a:rPr>
              <a:t>Переносной </a:t>
            </a:r>
            <a:r>
              <a:rPr lang="ru-RU" sz="2400" dirty="0">
                <a:latin typeface="+mn-lt"/>
              </a:rPr>
              <a:t>регистратор уровня радиоактивности воздуха. Прибор не сработал, поскольку находился слишком далеко от фильтра.</a:t>
            </a:r>
          </a:p>
          <a:p>
            <a:pPr marL="342900" lvl="0" indent="-342900">
              <a:spcBef>
                <a:spcPts val="300"/>
              </a:spcBef>
              <a:buFont typeface="Wingdings" panose="05000000000000000000" pitchFamily="2" charset="2"/>
              <a:buChar char="§"/>
            </a:pPr>
            <a:r>
              <a:rPr lang="ru-RU" sz="2400" dirty="0" smtClean="0">
                <a:latin typeface="+mn-lt"/>
              </a:rPr>
              <a:t>Дозиметрист </a:t>
            </a:r>
            <a:r>
              <a:rPr lang="ru-RU" sz="2400" dirty="0">
                <a:latin typeface="+mn-lt"/>
              </a:rPr>
              <a:t>с прибором радиационной защиты. Прибор был неисправен и показывал неправильный результат измерения</a:t>
            </a:r>
            <a:r>
              <a:rPr lang="ru-RU" sz="2400" dirty="0" smtClean="0">
                <a:latin typeface="+mn-lt"/>
              </a:rPr>
              <a:t>.</a:t>
            </a:r>
            <a:endParaRPr lang="ru-RU" sz="2400" dirty="0">
              <a:latin typeface="+mn-lt"/>
            </a:endParaRPr>
          </a:p>
          <a:p>
            <a:pPr>
              <a:spcBef>
                <a:spcPts val="300"/>
              </a:spcBef>
              <a:buNone/>
            </a:pPr>
            <a:r>
              <a:rPr lang="ru-RU" sz="2400" dirty="0" smtClean="0">
                <a:latin typeface="+mn-lt"/>
              </a:rPr>
              <a:t>Персонал </a:t>
            </a:r>
            <a:r>
              <a:rPr lang="ru-RU" sz="2400" dirty="0">
                <a:latin typeface="+mn-lt"/>
              </a:rPr>
              <a:t>должен был реагировать на поступление двух аварийных сигналов. После срабатывания сигнализации работа была безопасно прервана в максимально короткий срок.</a:t>
            </a:r>
          </a:p>
          <a:p>
            <a:pPr>
              <a:spcBef>
                <a:spcPts val="300"/>
              </a:spcBef>
              <a:buNone/>
            </a:pPr>
            <a:r>
              <a:rPr lang="ru-RU" sz="2400" dirty="0">
                <a:latin typeface="+mn-lt"/>
              </a:rPr>
              <a:t>Всего в месте проведения работы находились пять человек, включая двух дозиметристов. Вероятность того, что все работники проигнорируют аварийный сигнал, чрезвычайно мала. Поэтому считается, что в наличии были два независимых защитных барьера.</a:t>
            </a: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4094650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None/>
            </a:pPr>
            <a:r>
              <a:rPr lang="ru-RU" sz="2400" dirty="0" smtClean="0">
                <a:latin typeface="+mn-lt"/>
              </a:rPr>
              <a:t>Согласно </a:t>
            </a:r>
            <a:r>
              <a:rPr lang="ru-RU" sz="2400" dirty="0">
                <a:latin typeface="+mn-lt"/>
              </a:rPr>
              <a:t>пункту 6.2.3.1 в Таблице 11 «Руководства для пользователей ИНЕС» (издание 2008 г.), учитывая наличие двух независимых барьеров безопасности и 3-й уровень максимальных последствий, первоначально событие было отнесено к уровню 1 по ИНЕС.</a:t>
            </a:r>
          </a:p>
          <a:p>
            <a:pPr>
              <a:spcBef>
                <a:spcPts val="300"/>
              </a:spcBef>
              <a:buNone/>
            </a:pPr>
            <a:r>
              <a:rPr lang="ru-RU" sz="2400" dirty="0">
                <a:latin typeface="+mn-lt"/>
              </a:rPr>
              <a:t> </a:t>
            </a:r>
          </a:p>
          <a:p>
            <a:pPr>
              <a:spcBef>
                <a:spcPts val="300"/>
              </a:spcBef>
              <a:buNone/>
            </a:pPr>
            <a:r>
              <a:rPr lang="ru-RU" sz="2400" i="1" dirty="0">
                <a:latin typeface="+mn-lt"/>
              </a:rPr>
              <a:t>Непосредственная причина:</a:t>
            </a:r>
          </a:p>
          <a:p>
            <a:pPr>
              <a:spcBef>
                <a:spcPts val="300"/>
              </a:spcBef>
              <a:buNone/>
            </a:pPr>
            <a:r>
              <a:rPr lang="ru-RU" sz="2400" dirty="0">
                <a:latin typeface="+mn-lt"/>
              </a:rPr>
              <a:t>При замене фильтра дозиметристы использовали неисправный измерительный прибор (модели </a:t>
            </a:r>
            <a:r>
              <a:rPr lang="en-US" sz="2400" dirty="0">
                <a:latin typeface="+mn-lt"/>
              </a:rPr>
              <a:t>Teletechtor</a:t>
            </a:r>
            <a:r>
              <a:rPr lang="ru-RU" sz="2400" dirty="0">
                <a:latin typeface="+mn-lt"/>
              </a:rPr>
              <a:t>). Дозиметристы не знали об ошибке прибора</a:t>
            </a:r>
            <a:r>
              <a:rPr lang="ru-RU"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253060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82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None/>
            </a:pPr>
            <a:r>
              <a:rPr lang="ru-RU" sz="2400" i="1" dirty="0" smtClean="0">
                <a:latin typeface="+mn-lt"/>
              </a:rPr>
              <a:t>Коренная </a:t>
            </a:r>
            <a:r>
              <a:rPr lang="ru-RU" sz="2400" i="1" dirty="0">
                <a:latin typeface="+mn-lt"/>
              </a:rPr>
              <a:t>причина:</a:t>
            </a:r>
          </a:p>
          <a:p>
            <a:pPr>
              <a:spcBef>
                <a:spcPts val="300"/>
              </a:spcBef>
              <a:buNone/>
            </a:pPr>
            <a:r>
              <a:rPr lang="ru-RU" sz="2400" dirty="0">
                <a:latin typeface="+mn-lt"/>
              </a:rPr>
              <a:t>Недостатки процедур: работоспособность высокодозного датчика </a:t>
            </a:r>
            <a:r>
              <a:rPr lang="en-US" sz="2400" dirty="0">
                <a:latin typeface="+mn-lt"/>
              </a:rPr>
              <a:t>Teletechtor</a:t>
            </a:r>
            <a:r>
              <a:rPr lang="ru-RU" sz="2400" dirty="0">
                <a:latin typeface="+mn-lt"/>
              </a:rPr>
              <a:t> не была проверена, хотя все другие дозиметрические приборы проходят такое испытание перед их применением. Испытание прибора </a:t>
            </a:r>
            <a:r>
              <a:rPr lang="en-US" sz="2400" dirty="0">
                <a:latin typeface="+mn-lt"/>
              </a:rPr>
              <a:t>Teletechtor</a:t>
            </a:r>
            <a:r>
              <a:rPr lang="ru-RU" sz="2400" dirty="0">
                <a:latin typeface="+mn-lt"/>
              </a:rPr>
              <a:t> не проводилось из-за отсутствия высокодозного материала, необходимого для проверки датчиков этого типа. Отмечается недостаток культуры безопасности: из интервью с персоналом понятно, что работа проводилась в стрессовой обстановке, а инструменты предотвращения ошибок персонала не применялись</a:t>
            </a:r>
            <a:r>
              <a:rPr lang="ru-RU" sz="2400" dirty="0" smtClean="0">
                <a:latin typeface="+mn-lt"/>
              </a:rPr>
              <a:t>.</a:t>
            </a:r>
            <a:endParaRPr lang="en-US"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741967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sz="2300" b="1" i="1" dirty="0" smtClean="0">
                <a:solidFill>
                  <a:srgbClr val="0000FF"/>
                </a:solidFill>
                <a:latin typeface="Calibri" panose="020F0502020204030204" pitchFamily="34" charset="0"/>
              </a:rPr>
              <a:t>Корректирующие </a:t>
            </a:r>
            <a:r>
              <a:rPr lang="ru-RU" sz="2300" b="1" i="1" dirty="0">
                <a:solidFill>
                  <a:srgbClr val="0000FF"/>
                </a:solidFill>
                <a:latin typeface="Calibri" panose="020F0502020204030204" pitchFamily="34" charset="0"/>
              </a:rPr>
              <a:t>меры:</a:t>
            </a:r>
          </a:p>
          <a:p>
            <a:pPr>
              <a:spcBef>
                <a:spcPts val="300"/>
              </a:spcBef>
              <a:buNone/>
            </a:pPr>
            <a:r>
              <a:rPr lang="ru-RU" sz="2400" dirty="0" smtClean="0">
                <a:latin typeface="+mn-lt"/>
              </a:rPr>
              <a:t>- </a:t>
            </a:r>
            <a:r>
              <a:rPr lang="ru-RU" sz="2400" dirty="0">
                <a:latin typeface="+mn-lt"/>
              </a:rPr>
              <a:t>Оценка риска для работ, выполняемых в условиях высокого уровня радиации.</a:t>
            </a:r>
          </a:p>
          <a:p>
            <a:pPr>
              <a:spcBef>
                <a:spcPts val="300"/>
              </a:spcBef>
              <a:buNone/>
            </a:pPr>
            <a:r>
              <a:rPr lang="ru-RU" sz="2400" dirty="0">
                <a:latin typeface="+mn-lt"/>
              </a:rPr>
              <a:t>- Более частая поверка приборов Teletechtor.</a:t>
            </a:r>
          </a:p>
          <a:p>
            <a:pPr>
              <a:spcBef>
                <a:spcPts val="300"/>
              </a:spcBef>
              <a:buNone/>
            </a:pPr>
            <a:r>
              <a:rPr lang="ru-RU" sz="2400" dirty="0">
                <a:latin typeface="+mn-lt"/>
              </a:rPr>
              <a:t>- Резервирование путем использования независимых измерительных приборов при выполнении работ в условиях высокой мощности дозы.</a:t>
            </a:r>
          </a:p>
          <a:p>
            <a:pPr>
              <a:spcBef>
                <a:spcPts val="300"/>
              </a:spcBef>
              <a:buNone/>
            </a:pPr>
            <a:r>
              <a:rPr lang="ru-RU" sz="2400" dirty="0">
                <a:latin typeface="+mn-lt"/>
              </a:rPr>
              <a:t>- Диверсификация путем настройки аварийных сигналов стационарного оборудования на условия текущей работы.</a:t>
            </a:r>
          </a:p>
          <a:p>
            <a:pPr>
              <a:spcBef>
                <a:spcPts val="300"/>
              </a:spcBef>
              <a:buNone/>
            </a:pPr>
            <a:r>
              <a:rPr lang="ru-RU" sz="2400" dirty="0">
                <a:latin typeface="+mn-lt"/>
              </a:rPr>
              <a:t>- Целевое обучение дозиметристов работе с приборами.</a:t>
            </a:r>
          </a:p>
          <a:p>
            <a:pPr>
              <a:spcBef>
                <a:spcPts val="300"/>
              </a:spcBef>
              <a:buNone/>
            </a:pPr>
            <a:r>
              <a:rPr lang="ru-RU" sz="2400" dirty="0">
                <a:latin typeface="+mn-lt"/>
              </a:rPr>
              <a:t>- Проведение расследования, интервью с </a:t>
            </a:r>
            <a:r>
              <a:rPr lang="ru-RU" sz="2400" dirty="0" smtClean="0">
                <a:latin typeface="+mn-lt"/>
              </a:rPr>
              <a:t>персоналом.</a:t>
            </a:r>
            <a:endParaRPr lang="en-US"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388727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None/>
            </a:pPr>
            <a:r>
              <a:rPr lang="ru-RU" sz="2400" dirty="0" smtClean="0">
                <a:latin typeface="+mn-lt"/>
              </a:rPr>
              <a:t>- </a:t>
            </a:r>
            <a:r>
              <a:rPr lang="ru-RU" sz="2400" dirty="0">
                <a:latin typeface="+mn-lt"/>
              </a:rPr>
              <a:t>Анализ события.</a:t>
            </a:r>
          </a:p>
          <a:p>
            <a:pPr>
              <a:spcBef>
                <a:spcPts val="300"/>
              </a:spcBef>
              <a:buNone/>
            </a:pPr>
            <a:r>
              <a:rPr lang="ru-RU" sz="2400" dirty="0">
                <a:latin typeface="+mn-lt"/>
              </a:rPr>
              <a:t>- Проведение расследования по линии человеческого фактора, технологии и организации, а также проведение расследования отделом радиационной защиты, с целью определения необходимых долгосрочных мероприятий</a:t>
            </a:r>
            <a:r>
              <a:rPr lang="ru-RU"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364422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960522"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ru-RU" sz="2400" b="0" dirty="0">
                <a:latin typeface="Calibri" panose="020F0502020204030204" pitchFamily="34" charset="0"/>
              </a:rPr>
              <a:t>АЭС </a:t>
            </a:r>
            <a:r>
              <a:rPr lang="ru-RU" altLang="ru-RU" sz="2400" b="0" dirty="0" smtClean="0">
                <a:latin typeface="Calibri" panose="020F0502020204030204" pitchFamily="34" charset="0"/>
              </a:rPr>
              <a:t>Борсселе (Нидерланды):</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1</a:t>
            </a:r>
            <a:r>
              <a:rPr lang="ru-RU" altLang="ru-RU" sz="2400" b="0" dirty="0" smtClean="0">
                <a:latin typeface="Calibri" panose="020F0502020204030204" pitchFamily="34" charset="0"/>
              </a:rPr>
              <a:t> блок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ru-RU" altLang="ru-RU" sz="2000" b="0" dirty="0">
                <a:latin typeface="Calibri" panose="020F0502020204030204" pitchFamily="34" charset="0"/>
              </a:rPr>
              <a:t>Тип реактора</a:t>
            </a:r>
            <a:r>
              <a:rPr lang="ru-RU" altLang="en-US" sz="2000" b="0" dirty="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ru-RU" altLang="en-US" sz="2000" b="0" dirty="0">
                <a:latin typeface="Calibri" panose="020F0502020204030204" pitchFamily="34" charset="0"/>
              </a:rPr>
              <a:t>Мощность:</a:t>
            </a:r>
          </a:p>
          <a:p>
            <a:pPr>
              <a:spcBef>
                <a:spcPct val="0"/>
              </a:spcBef>
              <a:buClrTx/>
              <a:buSzTx/>
              <a:buNone/>
            </a:pPr>
            <a:r>
              <a:rPr lang="ru-RU" altLang="en-US" sz="2000" dirty="0" smtClean="0">
                <a:latin typeface="Calibri" panose="020F0502020204030204" pitchFamily="34" charset="0"/>
              </a:rPr>
              <a:t>Блок </a:t>
            </a:r>
            <a:r>
              <a:rPr lang="en-US" altLang="en-US" sz="2000" dirty="0" smtClean="0">
                <a:latin typeface="Calibri" panose="020F0502020204030204" pitchFamily="34" charset="0"/>
              </a:rPr>
              <a:t>1</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515</a:t>
            </a:r>
            <a:r>
              <a:rPr lang="ru-RU" altLang="en-US" sz="2000" dirty="0" smtClean="0">
                <a:latin typeface="Calibri" panose="020F0502020204030204" pitchFamily="34" charset="0"/>
              </a:rPr>
              <a:t> МВт(э)</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560888"/>
            <a:ext cx="8564562"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ru-RU" altLang="ru-RU" sz="2200" b="0" dirty="0">
                <a:solidFill>
                  <a:srgbClr val="0000FF"/>
                </a:solidFill>
                <a:latin typeface="Calibri" panose="020F0502020204030204" pitchFamily="34" charset="0"/>
              </a:rPr>
              <a:t>Дата события: </a:t>
            </a:r>
            <a:r>
              <a:rPr lang="en-US" altLang="ru-RU" sz="2200" b="0" dirty="0" smtClean="0">
                <a:solidFill>
                  <a:srgbClr val="0000FF"/>
                </a:solidFill>
                <a:latin typeface="Calibri" panose="020F0502020204030204" pitchFamily="34" charset="0"/>
              </a:rPr>
              <a:t>04</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08</a:t>
            </a:r>
            <a:r>
              <a:rPr lang="ru-RU" altLang="en-US" sz="2200" b="0" dirty="0" smtClean="0">
                <a:solidFill>
                  <a:srgbClr val="0000FF"/>
                </a:solidFill>
                <a:latin typeface="Calibri" panose="020F0502020204030204" pitchFamily="34" charset="0"/>
              </a:rPr>
              <a:t>.20</a:t>
            </a:r>
            <a:r>
              <a:rPr lang="en-US" altLang="en-US" sz="2200" b="0" dirty="0" smtClean="0">
                <a:solidFill>
                  <a:srgbClr val="0000FF"/>
                </a:solidFill>
                <a:latin typeface="Calibri" panose="020F0502020204030204" pitchFamily="34" charset="0"/>
              </a:rPr>
              <a:t>18</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ru-RU" altLang="ru-RU" sz="2200" b="0" dirty="0">
                <a:solidFill>
                  <a:srgbClr val="0000FF"/>
                </a:solidFill>
                <a:latin typeface="Calibri" panose="020F0502020204030204" pitchFamily="34" charset="0"/>
              </a:rPr>
              <a:t>Блок: </a:t>
            </a:r>
            <a:r>
              <a:rPr lang="ru-RU" altLang="ru-RU" sz="2200" b="0" dirty="0" smtClean="0">
                <a:solidFill>
                  <a:srgbClr val="0000FF"/>
                </a:solidFill>
                <a:latin typeface="Calibri" panose="020F0502020204030204" pitchFamily="34" charset="0"/>
              </a:rPr>
              <a:t>Борсселе-</a:t>
            </a:r>
            <a:r>
              <a:rPr lang="en-US" altLang="ru-RU" sz="2200" b="0" dirty="0" smtClean="0">
                <a:solidFill>
                  <a:srgbClr val="0000FF"/>
                </a:solidFill>
                <a:latin typeface="Calibri" panose="020F0502020204030204" pitchFamily="34" charset="0"/>
              </a:rPr>
              <a:t>1</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ru-RU" sz="2400" b="1" dirty="0" smtClean="0">
                <a:solidFill>
                  <a:srgbClr val="7030A0"/>
                </a:solidFill>
                <a:latin typeface="Calibri" panose="020F0502020204030204" pitchFamily="34" charset="0"/>
              </a:rPr>
              <a:t>Аварийный </a:t>
            </a:r>
            <a:r>
              <a:rPr lang="ru-RU" sz="2400" b="1" dirty="0">
                <a:solidFill>
                  <a:srgbClr val="7030A0"/>
                </a:solidFill>
                <a:latin typeface="Calibri" panose="020F0502020204030204" pitchFamily="34" charset="0"/>
              </a:rPr>
              <a:t>останов реактора и серьезное повреждение </a:t>
            </a:r>
            <a:r>
              <a:rPr lang="ru-RU" sz="2400" b="1" dirty="0" smtClean="0">
                <a:solidFill>
                  <a:srgbClr val="7030A0"/>
                </a:solidFill>
                <a:latin typeface="Calibri" panose="020F0502020204030204" pitchFamily="34" charset="0"/>
              </a:rPr>
              <a:t>ГЦН</a:t>
            </a:r>
            <a:r>
              <a:rPr lang="en-US" sz="2400" b="1" dirty="0" smtClean="0">
                <a:solidFill>
                  <a:srgbClr val="7030A0"/>
                </a:solidFill>
                <a:latin typeface="Calibri" panose="020F0502020204030204" pitchFamily="34" charset="0"/>
              </a:rPr>
              <a:t/>
            </a:r>
            <a:br>
              <a:rPr lang="en-US" sz="2400" b="1" dirty="0" smtClean="0">
                <a:solidFill>
                  <a:srgbClr val="7030A0"/>
                </a:solidFill>
                <a:latin typeface="Calibri" panose="020F0502020204030204" pitchFamily="34" charset="0"/>
              </a:rPr>
            </a:br>
            <a:r>
              <a:rPr lang="ru-RU" sz="2400" b="1" dirty="0" smtClean="0">
                <a:solidFill>
                  <a:srgbClr val="7030A0"/>
                </a:solidFill>
                <a:latin typeface="Calibri" panose="020F0502020204030204" pitchFamily="34" charset="0"/>
              </a:rPr>
              <a:t>в </a:t>
            </a:r>
            <a:r>
              <a:rPr lang="ru-RU" sz="2400" b="1" dirty="0">
                <a:solidFill>
                  <a:srgbClr val="7030A0"/>
                </a:solidFill>
                <a:latin typeface="Calibri" panose="020F0502020204030204" pitchFamily="34" charset="0"/>
              </a:rPr>
              <a:t>результате отказа в системе защиты </a:t>
            </a:r>
            <a:r>
              <a:rPr lang="ru-RU" sz="2400" b="1" dirty="0" smtClean="0">
                <a:solidFill>
                  <a:srgbClr val="7030A0"/>
                </a:solidFill>
                <a:latin typeface="Calibri" panose="020F0502020204030204" pitchFamily="34" charset="0"/>
              </a:rPr>
              <a:t>реактора</a:t>
            </a:r>
            <a:endParaRPr lang="ru-RU" altLang="ru-RU" sz="2400" b="1" dirty="0">
              <a:solidFill>
                <a:srgbClr val="7030A0"/>
              </a:solidFill>
              <a:latin typeface="Calibri" panose="020F0502020204030204" pitchFamily="34" charset="0"/>
            </a:endParaRPr>
          </a:p>
          <a:p>
            <a:pPr>
              <a:spcBef>
                <a:spcPct val="0"/>
              </a:spcBef>
              <a:buClrTx/>
              <a:buSzTx/>
              <a:buFontTx/>
              <a:buNone/>
            </a:pPr>
            <a:r>
              <a:rPr lang="ru-RU" altLang="ru-RU" sz="2200" b="0" dirty="0" smtClean="0">
                <a:solidFill>
                  <a:srgbClr val="0000FF"/>
                </a:solidFill>
                <a:latin typeface="Calibri" panose="020F0502020204030204" pitchFamily="34" charset="0"/>
              </a:rPr>
              <a:t>Сообщение</a:t>
            </a:r>
            <a:r>
              <a:rPr lang="en-US" altLang="ru-RU" sz="2200" b="0" dirty="0" smtClean="0">
                <a:solidFill>
                  <a:srgbClr val="0000FF"/>
                </a:solidFill>
                <a:latin typeface="Calibri" panose="020F0502020204030204" pitchFamily="34" charset="0"/>
              </a:rPr>
              <a:t>:</a:t>
            </a:r>
            <a:r>
              <a:rPr lang="ru-RU" altLang="ru-RU" sz="2200" b="0" dirty="0" smtClean="0">
                <a:solidFill>
                  <a:srgbClr val="0000FF"/>
                </a:solidFill>
                <a:latin typeface="Calibri" panose="020F0502020204030204" pitchFamily="34" charset="0"/>
              </a:rPr>
              <a:t> </a:t>
            </a:r>
            <a:r>
              <a:rPr lang="en-GB" altLang="en-US" sz="2200" b="0" dirty="0" smtClean="0">
                <a:solidFill>
                  <a:srgbClr val="0000FF"/>
                </a:solidFill>
                <a:latin typeface="Calibri" panose="020F0502020204030204" pitchFamily="34" charset="0"/>
              </a:rPr>
              <a:t>WER PAR</a:t>
            </a:r>
            <a:r>
              <a:rPr lang="en-US" altLang="en-US" sz="2200" b="0" dirty="0" smtClean="0">
                <a:solidFill>
                  <a:srgbClr val="0000FF"/>
                </a:solidFill>
                <a:latin typeface="Calibri" panose="020F0502020204030204" pitchFamily="34" charset="0"/>
              </a:rPr>
              <a:t> 18</a:t>
            </a:r>
            <a:r>
              <a:rPr lang="en-GB" altLang="en-US" sz="2200" b="0" dirty="0" smtClean="0">
                <a:solidFill>
                  <a:srgbClr val="0000FF"/>
                </a:solidFill>
                <a:latin typeface="Calibri" panose="020F0502020204030204" pitchFamily="34" charset="0"/>
              </a:rPr>
              <a:t>-</a:t>
            </a:r>
            <a:r>
              <a:rPr lang="ru-RU" altLang="en-US" sz="2200" b="0" dirty="0" smtClean="0">
                <a:solidFill>
                  <a:srgbClr val="0000FF"/>
                </a:solidFill>
                <a:latin typeface="Calibri" panose="020F0502020204030204" pitchFamily="34" charset="0"/>
              </a:rPr>
              <a:t>0</a:t>
            </a:r>
            <a:r>
              <a:rPr lang="en-US" altLang="en-US" sz="2200" b="0" dirty="0" smtClean="0">
                <a:solidFill>
                  <a:srgbClr val="0000FF"/>
                </a:solidFill>
                <a:latin typeface="Calibri" panose="020F0502020204030204" pitchFamily="34" charset="0"/>
              </a:rPr>
              <a:t>765</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ru-RU" altLang="en-US" sz="3200" dirty="0" smtClean="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18</a:t>
            </a:fld>
            <a:endParaRPr lang="en-US" altLang="ru-RU" dirty="0"/>
          </a:p>
        </p:txBody>
      </p:sp>
      <p:sp>
        <p:nvSpPr>
          <p:cNvPr id="8"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4" name="Рисунок 3"/>
          <p:cNvPicPr>
            <a:picLocks noChangeAspect="1"/>
          </p:cNvPicPr>
          <p:nvPr/>
        </p:nvPicPr>
        <p:blipFill>
          <a:blip r:embed="rId3"/>
          <a:stretch>
            <a:fillRect/>
          </a:stretch>
        </p:blipFill>
        <p:spPr>
          <a:xfrm>
            <a:off x="249385" y="1432951"/>
            <a:ext cx="4547253" cy="3032983"/>
          </a:xfrm>
          <a:prstGeom prst="rect">
            <a:avLst/>
          </a:prstGeom>
        </p:spPr>
      </p:pic>
    </p:spTree>
    <p:extLst>
      <p:ext uri="{BB962C8B-B14F-4D97-AF65-F5344CB8AC3E}">
        <p14:creationId xmlns:p14="http://schemas.microsoft.com/office/powerpoint/2010/main" val="737730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9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Краткое описание:</a:t>
            </a:r>
          </a:p>
          <a:p>
            <a:pPr>
              <a:spcBef>
                <a:spcPts val="300"/>
              </a:spcBef>
              <a:buClrTx/>
              <a:buSzTx/>
              <a:buNone/>
            </a:pPr>
            <a:r>
              <a:rPr lang="ru-RU" sz="2400" dirty="0" smtClean="0">
                <a:latin typeface="Calibri" panose="020F0502020204030204" pitchFamily="34" charset="0"/>
              </a:rPr>
              <a:t>04.08.2018 </a:t>
            </a:r>
            <a:r>
              <a:rPr lang="ru-RU" sz="2400" dirty="0">
                <a:latin typeface="Calibri" panose="020F0502020204030204" pitchFamily="34" charset="0"/>
              </a:rPr>
              <a:t>при стабильной работе блока на мощности произошла кратковременная (менее чем на 150 </a:t>
            </a:r>
            <a:r>
              <a:rPr lang="ru-RU" sz="2400" dirty="0" smtClean="0">
                <a:latin typeface="Calibri" panose="020F0502020204030204" pitchFamily="34" charset="0"/>
              </a:rPr>
              <a:t>мс) </a:t>
            </a:r>
            <a:r>
              <a:rPr lang="ru-RU" sz="2400" dirty="0">
                <a:latin typeface="Calibri" panose="020F0502020204030204" pitchFamily="34" charset="0"/>
              </a:rPr>
              <a:t>потеря импульса в канале системы защиты реактора (СЗР), в результате чего реактор был остановлен автоматической аварийной защитой. Главный циркуляционный насос ГЦН-2 не отключился, что привело к значительному повреждению его подшипников и сальника из-за отсутствия смазки, и 150 м3 борированной воды попало в приямок реактора. </a:t>
            </a:r>
            <a:r>
              <a:rPr lang="ru-RU" sz="2400" i="1" dirty="0">
                <a:latin typeface="Calibri" panose="020F0502020204030204" pitchFamily="34" charset="0"/>
              </a:rPr>
              <a:t>Коренной причиной </a:t>
            </a:r>
            <a:r>
              <a:rPr lang="ru-RU" sz="2400" dirty="0">
                <a:latin typeface="Calibri" panose="020F0502020204030204" pitchFamily="34" charset="0"/>
              </a:rPr>
              <a:t>потери импульса в канале СЗР стал конструктивный недостаток электронной платы (Siemens BSX46-16 RTG module K110), который был выявлен в ходе модернизации 1997 года и принят в предположении низкой вероятности случайного отказа</a:t>
            </a:r>
            <a:r>
              <a:rPr lang="ru-RU" sz="2400" dirty="0" smtClean="0">
                <a:latin typeface="Calibri" panose="020F0502020204030204" pitchFamily="34" charset="0"/>
              </a:rPr>
              <a:t>.</a:t>
            </a:r>
            <a:endParaRPr lang="en-US" sz="2400" dirty="0" smtClean="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980178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59837" y="2768142"/>
            <a:ext cx="7810811" cy="2164080"/>
          </a:xfrm>
          <a:prstGeom prst="rect">
            <a:avLst/>
          </a:prstGeom>
          <a:noFill/>
          <a:ln>
            <a:noFill/>
          </a:ln>
          <a:extLst/>
        </p:spPr>
        <p:txBody>
          <a:bodyPr/>
          <a:lstStyle>
            <a:lvl1pPr algn="l" defTabSz="457200" rtl="0" eaLnBrk="0" fontAlgn="base" hangingPunct="0">
              <a:spcBef>
                <a:spcPct val="0"/>
              </a:spcBef>
              <a:spcAft>
                <a:spcPct val="0"/>
              </a:spcAft>
              <a:defRPr sz="3600" b="0" kern="1200" cap="none" baseline="0">
                <a:solidFill>
                  <a:srgbClr val="0D499C"/>
                </a:solidFill>
                <a:latin typeface="+mj-lt"/>
                <a:ea typeface="+mj-ea"/>
                <a:cs typeface="+mj-cs"/>
              </a:defRPr>
            </a:lvl1pPr>
            <a:lvl2pPr algn="l" defTabSz="457200" rtl="0" eaLnBrk="0" fontAlgn="base" hangingPunct="0">
              <a:spcBef>
                <a:spcPct val="0"/>
              </a:spcBef>
              <a:spcAft>
                <a:spcPct val="0"/>
              </a:spcAft>
              <a:defRPr sz="4400">
                <a:solidFill>
                  <a:srgbClr val="0D499C"/>
                </a:solidFill>
                <a:latin typeface="Calibri" panose="020F0502020204030204" pitchFamily="34" charset="0"/>
              </a:defRPr>
            </a:lvl2pPr>
            <a:lvl3pPr algn="l" defTabSz="457200" rtl="0" eaLnBrk="0" fontAlgn="base" hangingPunct="0">
              <a:spcBef>
                <a:spcPct val="0"/>
              </a:spcBef>
              <a:spcAft>
                <a:spcPct val="0"/>
              </a:spcAft>
              <a:defRPr sz="4400">
                <a:solidFill>
                  <a:srgbClr val="0D499C"/>
                </a:solidFill>
                <a:latin typeface="Calibri" panose="020F0502020204030204" pitchFamily="34" charset="0"/>
              </a:defRPr>
            </a:lvl3pPr>
            <a:lvl4pPr algn="l" defTabSz="457200" rtl="0" eaLnBrk="0" fontAlgn="base" hangingPunct="0">
              <a:spcBef>
                <a:spcPct val="0"/>
              </a:spcBef>
              <a:spcAft>
                <a:spcPct val="0"/>
              </a:spcAft>
              <a:defRPr sz="4400">
                <a:solidFill>
                  <a:srgbClr val="0D499C"/>
                </a:solidFill>
                <a:latin typeface="Calibri" panose="020F0502020204030204" pitchFamily="34" charset="0"/>
              </a:defRPr>
            </a:lvl4pPr>
            <a:lvl5pPr algn="l" defTabSz="457200" rtl="0" eaLnBrk="0" fontAlgn="base" hangingPunct="0">
              <a:spcBef>
                <a:spcPct val="0"/>
              </a:spcBef>
              <a:spcAft>
                <a:spcPct val="0"/>
              </a:spcAft>
              <a:defRPr sz="4400">
                <a:solidFill>
                  <a:srgbClr val="0D499C"/>
                </a:solidFill>
                <a:latin typeface="Calibri" panose="020F0502020204030204" pitchFamily="34" charset="0"/>
              </a:defRPr>
            </a:lvl5pPr>
            <a:lvl6pPr marL="457200" algn="l" defTabSz="457200" rtl="0" fontAlgn="base">
              <a:spcBef>
                <a:spcPct val="0"/>
              </a:spcBef>
              <a:spcAft>
                <a:spcPct val="0"/>
              </a:spcAft>
              <a:defRPr sz="4400">
                <a:solidFill>
                  <a:srgbClr val="0D499C"/>
                </a:solidFill>
                <a:latin typeface="Calibri" panose="020F0502020204030204" pitchFamily="34" charset="0"/>
              </a:defRPr>
            </a:lvl6pPr>
            <a:lvl7pPr marL="914400" algn="l" defTabSz="457200" rtl="0" fontAlgn="base">
              <a:spcBef>
                <a:spcPct val="0"/>
              </a:spcBef>
              <a:spcAft>
                <a:spcPct val="0"/>
              </a:spcAft>
              <a:defRPr sz="4400">
                <a:solidFill>
                  <a:srgbClr val="0D499C"/>
                </a:solidFill>
                <a:latin typeface="Calibri" panose="020F0502020204030204" pitchFamily="34" charset="0"/>
              </a:defRPr>
            </a:lvl7pPr>
            <a:lvl8pPr marL="1371600" algn="l" defTabSz="457200" rtl="0" fontAlgn="base">
              <a:spcBef>
                <a:spcPct val="0"/>
              </a:spcBef>
              <a:spcAft>
                <a:spcPct val="0"/>
              </a:spcAft>
              <a:defRPr sz="4400">
                <a:solidFill>
                  <a:srgbClr val="0D499C"/>
                </a:solidFill>
                <a:latin typeface="Calibri" panose="020F0502020204030204" pitchFamily="34" charset="0"/>
              </a:defRPr>
            </a:lvl8pPr>
            <a:lvl9pPr marL="1828800" algn="l" defTabSz="457200" rtl="0" fontAlgn="base">
              <a:spcBef>
                <a:spcPct val="0"/>
              </a:spcBef>
              <a:spcAft>
                <a:spcPct val="0"/>
              </a:spcAft>
              <a:defRPr sz="4400">
                <a:solidFill>
                  <a:srgbClr val="0D499C"/>
                </a:solidFill>
                <a:latin typeface="Calibri" panose="020F0502020204030204" pitchFamily="34" charset="0"/>
              </a:defRPr>
            </a:lvl9pPr>
          </a:lstStyle>
          <a:p>
            <a:pPr algn="ctr">
              <a:defRPr/>
            </a:pPr>
            <a:r>
              <a:rPr lang="ru-RU" sz="4400" dirty="0">
                <a:effectLst>
                  <a:outerShdw blurRad="38100" dist="38100" dir="2700000" algn="tl">
                    <a:srgbClr val="C0C0C0"/>
                  </a:outerShdw>
                </a:effectLst>
                <a:latin typeface="Calibri" panose="020F0502020204030204" pitchFamily="34" charset="0"/>
              </a:rPr>
              <a:t>Краткая информация о важных событиях на АЭС</a:t>
            </a:r>
            <a:r>
              <a:rPr lang="en-US" sz="4400" dirty="0">
                <a:effectLst>
                  <a:outerShdw blurRad="38100" dist="38100" dir="2700000" algn="tl">
                    <a:srgbClr val="C0C0C0"/>
                  </a:outerShdw>
                </a:effectLst>
                <a:latin typeface="Calibri" panose="020F0502020204030204" pitchFamily="34" charset="0"/>
              </a:rPr>
              <a:t> </a:t>
            </a:r>
            <a:r>
              <a:rPr lang="ru-RU" sz="4400" dirty="0">
                <a:effectLst>
                  <a:outerShdw blurRad="38100" dist="38100" dir="2700000" algn="tl">
                    <a:srgbClr val="C0C0C0"/>
                  </a:outerShdw>
                </a:effectLst>
                <a:latin typeface="Calibri" panose="020F0502020204030204" pitchFamily="34" charset="0"/>
              </a:rPr>
              <a:t>АЦ, ПЦ и ТЦ</a:t>
            </a:r>
            <a:br>
              <a:rPr lang="ru-RU" sz="4400" dirty="0">
                <a:effectLst>
                  <a:outerShdw blurRad="38100" dist="38100" dir="2700000" algn="tl">
                    <a:srgbClr val="C0C0C0"/>
                  </a:outerShdw>
                </a:effectLst>
                <a:latin typeface="Calibri" panose="020F0502020204030204" pitchFamily="34" charset="0"/>
              </a:rPr>
            </a:br>
            <a:r>
              <a:rPr lang="ru-RU" sz="4400" dirty="0">
                <a:effectLst>
                  <a:outerShdw blurRad="38100" dist="38100" dir="2700000" algn="tl">
                    <a:srgbClr val="C0C0C0"/>
                  </a:outerShdw>
                </a:effectLst>
                <a:latin typeface="Calibri" panose="020F0502020204030204" pitchFamily="34" charset="0"/>
              </a:rPr>
              <a:t>ВАО </a:t>
            </a:r>
            <a:r>
              <a:rPr lang="ru-RU" sz="4400" dirty="0" smtClean="0">
                <a:effectLst>
                  <a:outerShdw blurRad="38100" dist="38100" dir="2700000" algn="tl">
                    <a:srgbClr val="C0C0C0"/>
                  </a:outerShdw>
                </a:effectLst>
                <a:latin typeface="Calibri" panose="020F0502020204030204" pitchFamily="34" charset="0"/>
              </a:rPr>
              <a:t>АЭС</a:t>
            </a:r>
            <a:endParaRPr lang="ru-RU" sz="4400" dirty="0">
              <a:solidFill>
                <a:schemeClr val="tx2">
                  <a:lumMod val="75000"/>
                </a:schemeClr>
              </a:solidFill>
              <a:latin typeface="+mn-lt"/>
            </a:endParaRPr>
          </a:p>
        </p:txBody>
      </p:sp>
      <p:sp>
        <p:nvSpPr>
          <p:cNvPr id="4" name="Title 3"/>
          <p:cNvSpPr>
            <a:spLocks noGrp="1"/>
          </p:cNvSpPr>
          <p:nvPr>
            <p:ph type="title"/>
          </p:nvPr>
        </p:nvSpPr>
        <p:spPr>
          <a:xfrm>
            <a:off x="961231" y="5001492"/>
            <a:ext cx="7046696" cy="774066"/>
          </a:xfrm>
        </p:spPr>
        <p:txBody>
          <a:bodyPr/>
          <a:lstStyle/>
          <a:p>
            <a:pPr algn="ctr" eaLnBrk="1" hangingPunct="1"/>
            <a:r>
              <a:rPr lang="ru-RU" altLang="ru-RU" sz="4000" dirty="0" smtClean="0">
                <a:effectLst>
                  <a:outerShdw blurRad="38100" dist="38100" dir="2700000" algn="tl">
                    <a:srgbClr val="C0C0C0"/>
                  </a:outerShdw>
                </a:effectLst>
                <a:latin typeface="Calibri" panose="020F0502020204030204" pitchFamily="34" charset="0"/>
              </a:rPr>
              <a:t>Май 2020 </a:t>
            </a:r>
            <a:r>
              <a:rPr lang="ru-RU" altLang="ru-RU" sz="4000" dirty="0">
                <a:effectLst>
                  <a:outerShdw blurRad="38100" dist="38100" dir="2700000" algn="tl">
                    <a:srgbClr val="C0C0C0"/>
                  </a:outerShdw>
                </a:effectLst>
                <a:latin typeface="Calibri" panose="020F0502020204030204" pitchFamily="34" charset="0"/>
              </a:rPr>
              <a:t>г.</a:t>
            </a:r>
            <a:endParaRPr lang="en-GB" altLang="ru-RU" sz="4000" dirty="0">
              <a:effectLst>
                <a:outerShdw blurRad="38100" dist="38100" dir="2700000" algn="tl">
                  <a:srgbClr val="C0C0C0"/>
                </a:outerShdw>
              </a:effectLst>
              <a:latin typeface="Calibri" panose="020F0502020204030204" pitchFamily="34" charset="0"/>
            </a:endParaRPr>
          </a:p>
        </p:txBody>
      </p:sp>
      <p:sp>
        <p:nvSpPr>
          <p:cNvPr id="3" name="Прямоугольник 2"/>
          <p:cNvSpPr/>
          <p:nvPr/>
        </p:nvSpPr>
        <p:spPr>
          <a:xfrm>
            <a:off x="559837" y="847589"/>
            <a:ext cx="7184854" cy="1077218"/>
          </a:xfrm>
          <a:prstGeom prst="rect">
            <a:avLst/>
          </a:prstGeom>
        </p:spPr>
        <p:txBody>
          <a:bodyPr wrap="square">
            <a:spAutoFit/>
          </a:bodyPr>
          <a:lstStyle/>
          <a:p>
            <a:pPr algn="ctr"/>
            <a:r>
              <a:rPr lang="ru-RU" altLang="ru-RU" sz="3200" dirty="0">
                <a:solidFill>
                  <a:schemeClr val="tx2">
                    <a:lumMod val="75000"/>
                  </a:schemeClr>
                </a:solidFill>
                <a:effectLst>
                  <a:outerShdw blurRad="38100" dist="38100" dir="2700000" algn="tl">
                    <a:srgbClr val="000000">
                      <a:alpha val="43137"/>
                    </a:srgbClr>
                  </a:outerShdw>
                </a:effectLst>
              </a:rPr>
              <a:t>Программа </a:t>
            </a:r>
            <a:r>
              <a:rPr lang="ru-RU" altLang="ru-RU" sz="3200" dirty="0" smtClean="0">
                <a:solidFill>
                  <a:schemeClr val="tx2">
                    <a:lumMod val="75000"/>
                  </a:schemeClr>
                </a:solidFill>
                <a:effectLst>
                  <a:outerShdw blurRad="38100" dist="38100" dir="2700000" algn="tl">
                    <a:srgbClr val="000000">
                      <a:alpha val="43137"/>
                    </a:srgbClr>
                  </a:outerShdw>
                </a:effectLst>
              </a:rPr>
              <a:t>«Опыт эксплуатации»</a:t>
            </a:r>
            <a:br>
              <a:rPr lang="ru-RU" altLang="ru-RU" sz="3200" dirty="0" smtClean="0">
                <a:solidFill>
                  <a:schemeClr val="tx2">
                    <a:lumMod val="75000"/>
                  </a:schemeClr>
                </a:solidFill>
                <a:effectLst>
                  <a:outerShdw blurRad="38100" dist="38100" dir="2700000" algn="tl">
                    <a:srgbClr val="000000">
                      <a:alpha val="43137"/>
                    </a:srgbClr>
                  </a:outerShdw>
                </a:effectLst>
              </a:rPr>
            </a:br>
            <a:r>
              <a:rPr lang="ru-RU" altLang="ru-RU" sz="3200" dirty="0" smtClean="0">
                <a:solidFill>
                  <a:schemeClr val="tx2">
                    <a:lumMod val="75000"/>
                  </a:schemeClr>
                </a:solidFill>
                <a:effectLst>
                  <a:outerShdw blurRad="38100" dist="38100" dir="2700000" algn="tl">
                    <a:srgbClr val="000000">
                      <a:alpha val="43137"/>
                    </a:srgbClr>
                  </a:outerShdw>
                </a:effectLst>
              </a:rPr>
              <a:t>ВАО АЭС-МЦ</a:t>
            </a:r>
            <a:endParaRPr lang="ru-RU" sz="3200" dirty="0">
              <a:effectLst>
                <a:outerShdw blurRad="38100" dist="38100" dir="2700000" algn="tl">
                  <a:srgbClr val="000000">
                    <a:alpha val="43137"/>
                  </a:srgbClr>
                </a:outerShdw>
              </a:effectLst>
            </a:endParaRPr>
          </a:p>
        </p:txBody>
      </p:sp>
      <p:sp>
        <p:nvSpPr>
          <p:cNvPr id="2" name="Прямоугольник 1"/>
          <p:cNvSpPr/>
          <p:nvPr/>
        </p:nvSpPr>
        <p:spPr>
          <a:xfrm>
            <a:off x="2202870" y="6126140"/>
            <a:ext cx="4572000" cy="338554"/>
          </a:xfrm>
          <a:prstGeom prst="rect">
            <a:avLst/>
          </a:prstGeom>
        </p:spPr>
        <p:txBody>
          <a:bodyPr>
            <a:spAutoFit/>
          </a:bodyPr>
          <a:lstStyle/>
          <a:p>
            <a:pPr algn="ctr">
              <a:defRPr/>
            </a:pPr>
            <a:r>
              <a:rPr lang="ru-RU" sz="1600" b="1" dirty="0"/>
              <a:t>ОГРАНИЧЕННОЕ </a:t>
            </a:r>
            <a:r>
              <a:rPr lang="ru-RU" sz="1600" b="1" dirty="0" smtClean="0"/>
              <a:t>РАСПРОСТРАНЕНИЕ</a:t>
            </a:r>
            <a:endParaRPr lang="en-US" sz="1600" b="1" dirty="0"/>
          </a:p>
        </p:txBody>
      </p:sp>
    </p:spTree>
    <p:extLst>
      <p:ext uri="{BB962C8B-B14F-4D97-AF65-F5344CB8AC3E}">
        <p14:creationId xmlns:p14="http://schemas.microsoft.com/office/powerpoint/2010/main" val="916470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Риск </a:t>
            </a:r>
            <a:r>
              <a:rPr lang="ru-RU" sz="2400" dirty="0">
                <a:latin typeface="Calibri" panose="020F0502020204030204" pitchFamily="34" charset="0"/>
              </a:rPr>
              <a:t>возможности повреждения ГЦН в случае неисправности импульсного канала был известен и принят. В результате данного события блок был остановлен для ремонта насоса. Неплановый ремонт продлился 42 суток. Во время последующего планового ремонта в феврале 2019 года были заменены все остальные модули импульсного канала системы защиты реактора. Событие было классифицировано уровнем 1 по ИНЕС</a:t>
            </a:r>
            <a:r>
              <a:rPr lang="ru-RU" sz="2400" dirty="0" smtClean="0">
                <a:latin typeface="Calibri" panose="020F0502020204030204" pitchFamily="34" charset="0"/>
              </a:rPr>
              <a:t>.</a:t>
            </a:r>
            <a:endParaRPr lang="en-US" sz="2400" dirty="0" smtClean="0">
              <a:latin typeface="Calibri" panose="020F0502020204030204" pitchFamily="34" charset="0"/>
            </a:endParaRPr>
          </a:p>
          <a:p>
            <a:pPr>
              <a:spcBef>
                <a:spcPts val="300"/>
              </a:spcBef>
              <a:buClrTx/>
              <a:buSzTx/>
              <a:buNone/>
            </a:pPr>
            <a:endParaRPr lang="en-US" sz="2400" dirty="0">
              <a:latin typeface="Calibri" panose="020F0502020204030204" pitchFamily="34" charset="0"/>
            </a:endParaRPr>
          </a:p>
          <a:p>
            <a:pPr>
              <a:spcBef>
                <a:spcPts val="300"/>
              </a:spcBef>
              <a:buClrTx/>
              <a:buSzTx/>
              <a:buNone/>
            </a:pPr>
            <a:r>
              <a:rPr lang="ru-RU" sz="2400" i="1" dirty="0">
                <a:latin typeface="Calibri" panose="020F0502020204030204" pitchFamily="34" charset="0"/>
              </a:rPr>
              <a:t>Иллюстрации по данному событию приведены на следующих слайдах</a:t>
            </a:r>
            <a:r>
              <a:rPr lang="ru-RU" sz="2400" i="1"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956704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36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smtClean="0">
                <a:solidFill>
                  <a:srgbClr val="0000FF"/>
                </a:solidFill>
                <a:latin typeface="Calibri" panose="020F0502020204030204" pitchFamily="34" charset="0"/>
              </a:rPr>
              <a:t>Описание</a:t>
            </a:r>
            <a:r>
              <a:rPr lang="ru-RU" altLang="ru-RU" sz="2300" b="1" i="1" dirty="0">
                <a:solidFill>
                  <a:srgbClr val="0000FF"/>
                </a:solidFill>
                <a:latin typeface="Calibri" panose="020F0502020204030204" pitchFamily="34" charset="0"/>
              </a:rPr>
              <a:t>:</a:t>
            </a:r>
          </a:p>
          <a:p>
            <a:pPr>
              <a:spcBef>
                <a:spcPts val="300"/>
              </a:spcBef>
              <a:buClrTx/>
              <a:buSzTx/>
              <a:buNone/>
            </a:pPr>
            <a:r>
              <a:rPr lang="ru-RU" sz="2400" dirty="0" smtClean="0">
                <a:latin typeface="Calibri" panose="020F0502020204030204" pitchFamily="34" charset="0"/>
              </a:rPr>
              <a:t>04.08.2018 </a:t>
            </a:r>
            <a:r>
              <a:rPr lang="ru-RU" sz="2400" dirty="0">
                <a:latin typeface="Calibri" panose="020F0502020204030204" pitchFamily="34" charset="0"/>
              </a:rPr>
              <a:t>во время работы блока на номинальной мощности произошла кратковременная (порядка 30 мс) потеря импульса в импульсном канале системы защиты реактора, что привело к штатному срабатыванию нескольких автоматических средств, предназначенных для управления проектной аварией. Кратковременное прерывание импульса происходило в общей сложности 4 раза – 4, 5 и 6 августа; при этом только 4 и 6 августа сбой был достаточно продолжительным для приведения в действие автоматических средств защиты реактора.</a:t>
            </a:r>
          </a:p>
          <a:p>
            <a:pPr>
              <a:spcBef>
                <a:spcPts val="300"/>
              </a:spcBef>
              <a:buClrTx/>
              <a:buSzTx/>
              <a:buNone/>
            </a:pPr>
            <a:r>
              <a:rPr lang="ru-RU" sz="2400" dirty="0">
                <a:latin typeface="Calibri" panose="020F0502020204030204" pitchFamily="34" charset="0"/>
              </a:rPr>
              <a:t>Хронология важных событий 4 августа:</a:t>
            </a:r>
          </a:p>
          <a:p>
            <a:pPr>
              <a:spcBef>
                <a:spcPts val="300"/>
              </a:spcBef>
              <a:buClrTx/>
              <a:buSzTx/>
              <a:buNone/>
            </a:pPr>
            <a:r>
              <a:rPr lang="ru-RU" sz="2400" dirty="0">
                <a:latin typeface="Calibri" panose="020F0502020204030204" pitchFamily="34" charset="0"/>
              </a:rPr>
              <a:t>14:27:25: Формирование 32 сигналов СЗР в канале 1. В канале 2 сигналы СЗР не сформированы</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24567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08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14:28:08</a:t>
            </a:r>
            <a:r>
              <a:rPr lang="ru-RU" sz="2400" dirty="0">
                <a:latin typeface="Calibri" panose="020F0502020204030204" pitchFamily="34" charset="0"/>
              </a:rPr>
              <a:t>: Открытие одного впускного клапана в приямке защитной оболочки. Линия, соединяющая две емкости запаса воды системы перегрузки топлива с приямком защитной оболочки, открыта.</a:t>
            </a:r>
          </a:p>
          <a:p>
            <a:pPr>
              <a:spcBef>
                <a:spcPts val="300"/>
              </a:spcBef>
              <a:buClrTx/>
              <a:buSzTx/>
              <a:buNone/>
            </a:pPr>
            <a:r>
              <a:rPr lang="ru-RU" sz="2400" dirty="0">
                <a:latin typeface="Calibri" panose="020F0502020204030204" pitchFamily="34" charset="0"/>
              </a:rPr>
              <a:t>14:28:30: Закрытие главной паровой задвижки (системой защиты реактора).</a:t>
            </a:r>
          </a:p>
          <a:p>
            <a:pPr>
              <a:spcBef>
                <a:spcPts val="300"/>
              </a:spcBef>
              <a:buClrTx/>
              <a:buSzTx/>
              <a:buNone/>
            </a:pPr>
            <a:r>
              <a:rPr lang="ru-RU" sz="2400" dirty="0">
                <a:latin typeface="Calibri" panose="020F0502020204030204" pitchFamily="34" charset="0"/>
              </a:rPr>
              <a:t>14:28:40: Автоматический останов реактора аварийной защитой по высокому давлению пара в 1-й петле.</a:t>
            </a:r>
          </a:p>
          <a:p>
            <a:pPr>
              <a:spcBef>
                <a:spcPts val="300"/>
              </a:spcBef>
              <a:buClrTx/>
              <a:buSzTx/>
              <a:buNone/>
            </a:pPr>
            <a:r>
              <a:rPr lang="ru-RU" sz="2400" dirty="0">
                <a:latin typeface="Calibri" panose="020F0502020204030204" pitchFamily="34" charset="0"/>
              </a:rPr>
              <a:t>14:31:25: Отсечение ГЦН от защитной оболочки. Отключение подачи уплотняющей воды и смазочного масла на оба ГЦН.</a:t>
            </a:r>
          </a:p>
          <a:p>
            <a:pPr>
              <a:spcBef>
                <a:spcPts val="300"/>
              </a:spcBef>
              <a:buClrTx/>
              <a:buSzTx/>
              <a:buNone/>
            </a:pPr>
            <a:r>
              <a:rPr lang="ru-RU" sz="2400" dirty="0">
                <a:latin typeface="Calibri" panose="020F0502020204030204" pitchFamily="34" charset="0"/>
              </a:rPr>
              <a:t>Защита насоса отключает ГЦН 1-й петли.</a:t>
            </a:r>
          </a:p>
          <a:p>
            <a:pPr>
              <a:spcBef>
                <a:spcPts val="300"/>
              </a:spcBef>
              <a:buClrTx/>
              <a:buSzTx/>
              <a:buNone/>
            </a:pPr>
            <a:r>
              <a:rPr lang="ru-RU" sz="2400" dirty="0">
                <a:latin typeface="Calibri" panose="020F0502020204030204" pitchFamily="34" charset="0"/>
              </a:rPr>
              <a:t>ГЦН 2-й петли остается в работе (защита насоса и ручные команды из БЩУ заблокированы</a:t>
            </a:r>
            <a:r>
              <a:rPr lang="ru-RU"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4098015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14:33:30</a:t>
            </a:r>
            <a:r>
              <a:rPr lang="ru-RU" sz="2400" dirty="0">
                <a:latin typeface="Calibri" panose="020F0502020204030204" pitchFamily="34" charset="0"/>
              </a:rPr>
              <a:t>: Срабатывает аварийная сигнализация по уровню в приямке защитной оболочки.</a:t>
            </a:r>
          </a:p>
          <a:p>
            <a:pPr>
              <a:spcBef>
                <a:spcPts val="300"/>
              </a:spcBef>
              <a:buClrTx/>
              <a:buSzTx/>
              <a:buNone/>
            </a:pPr>
            <a:r>
              <a:rPr lang="ru-RU" sz="2400" dirty="0">
                <a:latin typeface="Calibri" panose="020F0502020204030204" pitchFamily="34" charset="0"/>
              </a:rPr>
              <a:t>14:38:52: Подача борной воды из емкости запаса воды системы перегрузки топлива в приямок защитной оболочки блокируется вручную из БЩУ.</a:t>
            </a:r>
          </a:p>
          <a:p>
            <a:pPr>
              <a:spcBef>
                <a:spcPts val="300"/>
              </a:spcBef>
              <a:buClrTx/>
              <a:buSzTx/>
              <a:buNone/>
            </a:pPr>
            <a:r>
              <a:rPr lang="ru-RU" sz="2400" dirty="0">
                <a:latin typeface="Calibri" panose="020F0502020204030204" pitchFamily="34" charset="0"/>
              </a:rPr>
              <a:t>14:40:31: Ручное обесточивание ГЦН 2-й петли с местного распределительного щита.</a:t>
            </a:r>
          </a:p>
          <a:p>
            <a:pPr>
              <a:spcBef>
                <a:spcPts val="300"/>
              </a:spcBef>
              <a:buClrTx/>
              <a:buSzTx/>
              <a:buNone/>
            </a:pPr>
            <a:r>
              <a:rPr lang="ru-RU" sz="2400" dirty="0">
                <a:latin typeface="Calibri" panose="020F0502020204030204" pitchFamily="34" charset="0"/>
              </a:rPr>
              <a:t>14:42: Начало сброса сигналов СЗР и стабилизации блока в «горячем» подкритическом состоянии.</a:t>
            </a:r>
          </a:p>
          <a:p>
            <a:pPr>
              <a:spcBef>
                <a:spcPts val="300"/>
              </a:spcBef>
              <a:buClrTx/>
              <a:buSzTx/>
              <a:buNone/>
            </a:pPr>
            <a:r>
              <a:rPr lang="ru-RU" sz="2400" dirty="0">
                <a:latin typeface="Calibri" panose="020F0502020204030204" pitchFamily="34" charset="0"/>
              </a:rPr>
              <a:t>23:30: Начало расхолаживания блока до «холодного» подкритического состояния в режиме естественной циркуляции</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11460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После </a:t>
            </a:r>
            <a:r>
              <a:rPr lang="ru-RU" sz="2400" dirty="0">
                <a:latin typeface="Calibri" panose="020F0502020204030204" pitchFamily="34" charset="0"/>
              </a:rPr>
              <a:t>стабилизации блока в «горячем» подкритическом состоянии с обоими ГЦН в состоянии неготовности реактор переводится в «холодный» подкритический режим с помощью естественной циркуляции. В это время трижды происходит кратковременная (на несколько </a:t>
            </a:r>
            <a:r>
              <a:rPr lang="ru-RU" sz="2400" dirty="0" smtClean="0">
                <a:latin typeface="Calibri" panose="020F0502020204030204" pitchFamily="34" charset="0"/>
              </a:rPr>
              <a:t>м</a:t>
            </a:r>
            <a:r>
              <a:rPr lang="en-US" sz="2400" dirty="0" smtClean="0">
                <a:latin typeface="Calibri" panose="020F0502020204030204" pitchFamily="34" charset="0"/>
              </a:rPr>
              <a:t>c</a:t>
            </a:r>
            <a:r>
              <a:rPr lang="ru-RU" sz="2400" dirty="0" smtClean="0">
                <a:latin typeface="Calibri" panose="020F0502020204030204" pitchFamily="34" charset="0"/>
              </a:rPr>
              <a:t>) </a:t>
            </a:r>
            <a:r>
              <a:rPr lang="ru-RU" sz="2400" dirty="0">
                <a:latin typeface="Calibri" panose="020F0502020204030204" pitchFamily="34" charset="0"/>
              </a:rPr>
              <a:t>потеря импульса в канале СЗР.</a:t>
            </a:r>
          </a:p>
          <a:p>
            <a:pPr>
              <a:spcBef>
                <a:spcPts val="300"/>
              </a:spcBef>
              <a:buClrTx/>
              <a:buSzTx/>
              <a:buNone/>
            </a:pPr>
            <a:r>
              <a:rPr lang="ru-RU" sz="2400" dirty="0">
                <a:latin typeface="Calibri" panose="020F0502020204030204" pitchFamily="34" charset="0"/>
              </a:rPr>
              <a:t>4 августа в 22:34:00: Потеря импульса слишком кратковременна для формирования сигналов СЗР; формируются только пороговые сигналы.</a:t>
            </a:r>
          </a:p>
          <a:p>
            <a:pPr>
              <a:spcBef>
                <a:spcPts val="300"/>
              </a:spcBef>
              <a:buClrTx/>
              <a:buSzTx/>
              <a:buNone/>
            </a:pPr>
            <a:r>
              <a:rPr lang="ru-RU" sz="2400" dirty="0">
                <a:latin typeface="Calibri" panose="020F0502020204030204" pitchFamily="34" charset="0"/>
              </a:rPr>
              <a:t>5 августа в 22:54:48: Потеря импульса слишком кратковременна для формирования сигналов СЗР; формируются только пороговые сигналы.</a:t>
            </a:r>
          </a:p>
          <a:p>
            <a:pPr>
              <a:spcBef>
                <a:spcPts val="300"/>
              </a:spcBef>
              <a:buClrTx/>
              <a:buSzTx/>
              <a:buNone/>
            </a:pPr>
            <a:r>
              <a:rPr lang="ru-RU" sz="2400" dirty="0">
                <a:latin typeface="Calibri" panose="020F0502020204030204" pitchFamily="34" charset="0"/>
              </a:rPr>
              <a:t>6 августа в 10:51:02: Формирование сигналов СЗР («холодный останов»). Длительность потери импульса – </a:t>
            </a:r>
            <a:r>
              <a:rPr lang="en-US" sz="2400" dirty="0" smtClean="0">
                <a:latin typeface="Calibri" panose="020F0502020204030204" pitchFamily="34" charset="0"/>
              </a:rPr>
              <a:t>~</a:t>
            </a:r>
            <a:r>
              <a:rPr lang="ru-RU" sz="2400" dirty="0" smtClean="0">
                <a:latin typeface="Calibri" panose="020F0502020204030204" pitchFamily="34" charset="0"/>
              </a:rPr>
              <a:t>30 </a:t>
            </a:r>
            <a:r>
              <a:rPr lang="ru-RU" sz="2400" dirty="0">
                <a:latin typeface="Calibri" panose="020F0502020204030204" pitchFamily="34" charset="0"/>
              </a:rPr>
              <a:t>мс.</a:t>
            </a:r>
          </a:p>
          <a:p>
            <a:pPr>
              <a:spcBef>
                <a:spcPts val="300"/>
              </a:spcBef>
              <a:buClrTx/>
              <a:buSzTx/>
              <a:buNone/>
            </a:pP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456107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В </a:t>
            </a:r>
            <a:r>
              <a:rPr lang="ru-RU" sz="2400" dirty="0">
                <a:latin typeface="Calibri" panose="020F0502020204030204" pitchFamily="34" charset="0"/>
              </a:rPr>
              <a:t>результате:</a:t>
            </a:r>
          </a:p>
          <a:p>
            <a:pPr lvl="0">
              <a:spcBef>
                <a:spcPts val="300"/>
              </a:spcBef>
              <a:buClrTx/>
              <a:buSzTx/>
              <a:buNone/>
            </a:pPr>
            <a:r>
              <a:rPr lang="en-US" sz="2400" dirty="0" smtClean="0">
                <a:latin typeface="Calibri" panose="020F0502020204030204" pitchFamily="34" charset="0"/>
              </a:rPr>
              <a:t>- </a:t>
            </a:r>
            <a:r>
              <a:rPr lang="ru-RU" sz="2400" dirty="0" smtClean="0">
                <a:latin typeface="Calibri" panose="020F0502020204030204" pitchFamily="34" charset="0"/>
              </a:rPr>
              <a:t>Отключаются </a:t>
            </a:r>
            <a:r>
              <a:rPr lang="ru-RU" sz="2400" dirty="0">
                <a:latin typeface="Calibri" panose="020F0502020204030204" pitchFamily="34" charset="0"/>
              </a:rPr>
              <a:t>насосы отвода остаточного тепловыделения. Персонал БЩУ быстро обнаруживает и устраняет отключение насосов; отвод остаточного тепла восстановлен.</a:t>
            </a:r>
          </a:p>
          <a:p>
            <a:pPr lvl="0">
              <a:spcBef>
                <a:spcPts val="300"/>
              </a:spcBef>
              <a:buClrTx/>
              <a:buSzTx/>
              <a:buNone/>
            </a:pPr>
            <a:r>
              <a:rPr lang="en-US" sz="2400" dirty="0" smtClean="0">
                <a:latin typeface="Calibri" panose="020F0502020204030204" pitchFamily="34" charset="0"/>
              </a:rPr>
              <a:t>- </a:t>
            </a:r>
            <a:r>
              <a:rPr lang="ru-RU" sz="2400" dirty="0" smtClean="0">
                <a:latin typeface="Calibri" panose="020F0502020204030204" pitchFamily="34" charset="0"/>
              </a:rPr>
              <a:t>Потеря </a:t>
            </a:r>
            <a:r>
              <a:rPr lang="ru-RU" sz="2400" dirty="0">
                <a:latin typeface="Calibri" panose="020F0502020204030204" pitchFamily="34" charset="0"/>
              </a:rPr>
              <a:t>питания на одном шинопроводе системы аварийного энергоснабжения приводит к запуску и подключению одного из дизель-генераторов, предусмотренных на случай обесточивания станции</a:t>
            </a:r>
            <a:r>
              <a:rPr lang="ru-RU"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049398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608292"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Анализ и комментарии:</a:t>
            </a:r>
          </a:p>
          <a:p>
            <a:pPr>
              <a:spcBef>
                <a:spcPts val="300"/>
              </a:spcBef>
              <a:buClrTx/>
              <a:buSzTx/>
              <a:buNone/>
            </a:pPr>
            <a:r>
              <a:rPr lang="ru-RU" sz="2400" i="1" dirty="0" smtClean="0">
                <a:latin typeface="Calibri" panose="020F0502020204030204" pitchFamily="34" charset="0"/>
              </a:rPr>
              <a:t>Непосредственная </a:t>
            </a:r>
            <a:r>
              <a:rPr lang="ru-RU" sz="2400" i="1" dirty="0">
                <a:latin typeface="Calibri" panose="020F0502020204030204" pitchFamily="34" charset="0"/>
              </a:rPr>
              <a:t>причина:</a:t>
            </a:r>
          </a:p>
          <a:p>
            <a:pPr>
              <a:spcBef>
                <a:spcPts val="300"/>
              </a:spcBef>
              <a:buClrTx/>
              <a:buSzTx/>
              <a:buNone/>
            </a:pPr>
            <a:r>
              <a:rPr lang="ru-RU" sz="2400" dirty="0">
                <a:latin typeface="Calibri" panose="020F0502020204030204" pitchFamily="34" charset="0"/>
              </a:rPr>
              <a:t>Кратковременная (приблизительно на 30 мс) потеря импульса в модуле K110 импульсного канала системы защиты реактора.</a:t>
            </a:r>
          </a:p>
          <a:p>
            <a:pPr>
              <a:spcBef>
                <a:spcPts val="300"/>
              </a:spcBef>
              <a:buClrTx/>
              <a:buSzTx/>
              <a:buNone/>
            </a:pPr>
            <a:r>
              <a:rPr lang="ru-RU" sz="2400" i="1" dirty="0">
                <a:latin typeface="Calibri" panose="020F0502020204030204" pitchFamily="34" charset="0"/>
              </a:rPr>
              <a:t>Техническая коренная причина 1 (изготовление оборудования):</a:t>
            </a:r>
          </a:p>
          <a:p>
            <a:pPr>
              <a:spcBef>
                <a:spcPts val="300"/>
              </a:spcBef>
              <a:buClrTx/>
              <a:buSzTx/>
              <a:buNone/>
            </a:pPr>
            <a:r>
              <a:rPr lang="ru-RU" sz="2400" dirty="0">
                <a:latin typeface="Calibri" panose="020F0502020204030204" pitchFamily="34" charset="0"/>
              </a:rPr>
              <a:t>Образование «усов» в модулях K110 торцевых транзисторов.</a:t>
            </a:r>
          </a:p>
          <a:p>
            <a:pPr>
              <a:spcBef>
                <a:spcPts val="300"/>
              </a:spcBef>
              <a:buClrTx/>
              <a:buSzTx/>
              <a:buNone/>
            </a:pPr>
            <a:r>
              <a:rPr lang="ru-RU" sz="2400" dirty="0">
                <a:latin typeface="Calibri" panose="020F0502020204030204" pitchFamily="34" charset="0"/>
              </a:rPr>
              <a:t>Посторонний предмет («ус»), найденный на монтажной площадке, может объяснить кратковременность и повторяемость отказа.</a:t>
            </a:r>
          </a:p>
          <a:p>
            <a:pPr lvl="0">
              <a:spcBef>
                <a:spcPts val="300"/>
              </a:spcBef>
              <a:buClrTx/>
              <a:buSzTx/>
              <a:buNone/>
            </a:pPr>
            <a:r>
              <a:rPr lang="en-US" sz="2400" dirty="0" smtClean="0">
                <a:latin typeface="Calibri" panose="020F0502020204030204" pitchFamily="34" charset="0"/>
              </a:rPr>
              <a:t>-- </a:t>
            </a:r>
            <a:r>
              <a:rPr lang="ru-RU" sz="2400" dirty="0" smtClean="0">
                <a:latin typeface="Calibri" panose="020F0502020204030204" pitchFamily="34" charset="0"/>
              </a:rPr>
              <a:t>Тип</a:t>
            </a:r>
            <a:r>
              <a:rPr lang="ru-RU" sz="2400" dirty="0">
                <a:latin typeface="Calibri" panose="020F0502020204030204" pitchFamily="34" charset="0"/>
              </a:rPr>
              <a:t>: BSX46-16</a:t>
            </a:r>
          </a:p>
          <a:p>
            <a:pPr lvl="0">
              <a:spcBef>
                <a:spcPts val="300"/>
              </a:spcBef>
              <a:buClrTx/>
              <a:buSzTx/>
              <a:buNone/>
            </a:pPr>
            <a:r>
              <a:rPr lang="en-US" sz="2400" dirty="0" smtClean="0">
                <a:latin typeface="Calibri" panose="020F0502020204030204" pitchFamily="34" charset="0"/>
              </a:rPr>
              <a:t>-- </a:t>
            </a:r>
            <a:r>
              <a:rPr lang="ru-RU" sz="2400" dirty="0" smtClean="0">
                <a:latin typeface="Calibri" panose="020F0502020204030204" pitchFamily="34" charset="0"/>
              </a:rPr>
              <a:t>Изготовитель</a:t>
            </a:r>
            <a:r>
              <a:rPr lang="ru-RU" sz="2400" dirty="0">
                <a:latin typeface="Calibri" panose="020F0502020204030204" pitchFamily="34" charset="0"/>
              </a:rPr>
              <a:t>: Siemens</a:t>
            </a:r>
          </a:p>
          <a:p>
            <a:pPr lvl="0">
              <a:spcBef>
                <a:spcPts val="300"/>
              </a:spcBef>
              <a:buClrTx/>
              <a:buSzTx/>
              <a:buNone/>
            </a:pPr>
            <a:r>
              <a:rPr lang="en-US" sz="2400" dirty="0" smtClean="0">
                <a:latin typeface="Calibri" panose="020F0502020204030204" pitchFamily="34" charset="0"/>
              </a:rPr>
              <a:t>-- </a:t>
            </a:r>
            <a:r>
              <a:rPr lang="ru-RU" sz="2400" dirty="0" smtClean="0">
                <a:latin typeface="Calibri" panose="020F0502020204030204" pitchFamily="34" charset="0"/>
              </a:rPr>
              <a:t>Время </a:t>
            </a:r>
            <a:r>
              <a:rPr lang="ru-RU" sz="2400" dirty="0">
                <a:latin typeface="Calibri" panose="020F0502020204030204" pitchFamily="34" charset="0"/>
              </a:rPr>
              <a:t>производства: начало 1980-х годов</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521376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608292" cy="43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i="1" dirty="0" smtClean="0">
                <a:latin typeface="Calibri" panose="020F0502020204030204" pitchFamily="34" charset="0"/>
              </a:rPr>
              <a:t>Коренная </a:t>
            </a:r>
            <a:r>
              <a:rPr lang="ru-RU" sz="2400" i="1" dirty="0">
                <a:latin typeface="Calibri" panose="020F0502020204030204" pitchFamily="34" charset="0"/>
              </a:rPr>
              <a:t>причина 2 (проект / изменение проекта):</a:t>
            </a:r>
          </a:p>
          <a:p>
            <a:pPr>
              <a:spcBef>
                <a:spcPts val="300"/>
              </a:spcBef>
              <a:buClrTx/>
              <a:buSzTx/>
              <a:buNone/>
            </a:pPr>
            <a:r>
              <a:rPr lang="ru-RU" sz="2400" dirty="0">
                <a:latin typeface="Calibri" panose="020F0502020204030204" pitchFamily="34" charset="0"/>
              </a:rPr>
              <a:t>Конструктивный недостаток появился в результате модернизации СЗР в 1997 году.</a:t>
            </a:r>
          </a:p>
          <a:p>
            <a:pPr>
              <a:spcBef>
                <a:spcPts val="300"/>
              </a:spcBef>
              <a:buClrTx/>
              <a:buSzTx/>
              <a:buNone/>
            </a:pPr>
            <a:r>
              <a:rPr lang="ru-RU" sz="2400" dirty="0">
                <a:latin typeface="Calibri" panose="020F0502020204030204" pitchFamily="34" charset="0"/>
              </a:rPr>
              <a:t>Недостаток был частично отмечен в ходе экспертной оценки и принят как не влияющий на безопасность</a:t>
            </a:r>
            <a:r>
              <a:rPr lang="ru-RU" sz="2400" dirty="0" smtClean="0">
                <a:latin typeface="Calibri" panose="020F0502020204030204" pitchFamily="34" charset="0"/>
              </a:rPr>
              <a:t>.</a:t>
            </a:r>
            <a:endParaRPr lang="en-US" sz="2400" dirty="0" smtClean="0">
              <a:latin typeface="Calibri" panose="020F0502020204030204" pitchFamily="34" charset="0"/>
            </a:endParaRPr>
          </a:p>
          <a:p>
            <a:pPr>
              <a:spcBef>
                <a:spcPts val="300"/>
              </a:spcBef>
              <a:buClrTx/>
              <a:buSzTx/>
              <a:buNone/>
            </a:pPr>
            <a:endParaRPr lang="ru-RU" sz="1600" dirty="0">
              <a:latin typeface="Calibri" panose="020F0502020204030204" pitchFamily="34" charset="0"/>
            </a:endParaRPr>
          </a:p>
          <a:p>
            <a:pPr>
              <a:spcBef>
                <a:spcPts val="300"/>
              </a:spcBef>
              <a:buClrTx/>
              <a:buSzTx/>
              <a:buNone/>
            </a:pPr>
            <a:r>
              <a:rPr lang="ru-RU" sz="2400" i="1" dirty="0">
                <a:latin typeface="Calibri" panose="020F0502020204030204" pitchFamily="34" charset="0"/>
              </a:rPr>
              <a:t>Способствующая причина:</a:t>
            </a:r>
          </a:p>
          <a:p>
            <a:pPr>
              <a:spcBef>
                <a:spcPts val="300"/>
              </a:spcBef>
              <a:buClrTx/>
              <a:buSzTx/>
              <a:buNone/>
            </a:pPr>
            <a:r>
              <a:rPr lang="ru-RU" sz="2400" dirty="0">
                <a:latin typeface="Calibri" panose="020F0502020204030204" pitchFamily="34" charset="0"/>
              </a:rPr>
              <a:t>Знание риска. Риск возможности повреждения ГЦН в случае отказа в импульсном канале был идентифицирован, однако расценивался как экономический, с низкой вероятностью случайного отказа</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575189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449699" y="1803897"/>
            <a:ext cx="6530513" cy="4513783"/>
          </a:xfrm>
          <a:prstGeom prst="rect">
            <a:avLst/>
          </a:prstGeom>
          <a:noFill/>
          <a:ln>
            <a:noFill/>
          </a:ln>
        </p:spPr>
      </p:pic>
      <p:sp>
        <p:nvSpPr>
          <p:cNvPr id="2" name="Прямоугольник 1"/>
          <p:cNvSpPr/>
          <p:nvPr/>
        </p:nvSpPr>
        <p:spPr>
          <a:xfrm>
            <a:off x="2861158" y="1304696"/>
            <a:ext cx="3505255" cy="369332"/>
          </a:xfrm>
          <a:prstGeom prst="rect">
            <a:avLst/>
          </a:prstGeom>
        </p:spPr>
        <p:txBody>
          <a:bodyPr wrap="none">
            <a:spAutoFit/>
          </a:bodyPr>
          <a:lstStyle/>
          <a:p>
            <a:r>
              <a:rPr lang="ru-RU" b="1" dirty="0">
                <a:latin typeface="Calibri" panose="020F0502020204030204" pitchFamily="34" charset="0"/>
                <a:ea typeface="Calibri" panose="020F0502020204030204" pitchFamily="34" charset="0"/>
                <a:cs typeface="Times New Roman" panose="02020603050405020304" pitchFamily="18" charset="0"/>
              </a:rPr>
              <a:t>Схема системы защиты </a:t>
            </a:r>
            <a:r>
              <a:rPr lang="ru-RU" b="1" dirty="0" smtClean="0">
                <a:latin typeface="Calibri" panose="020F0502020204030204" pitchFamily="34" charset="0"/>
                <a:ea typeface="Calibri" panose="020F0502020204030204" pitchFamily="34" charset="0"/>
                <a:cs typeface="Times New Roman" panose="02020603050405020304" pitchFamily="18" charset="0"/>
              </a:rPr>
              <a:t>реактора</a:t>
            </a:r>
            <a:endParaRPr lang="ru-RU" b="1" dirty="0"/>
          </a:p>
        </p:txBody>
      </p:sp>
      <p:sp>
        <p:nvSpPr>
          <p:cNvPr id="4" name="Прямоугольник 3"/>
          <p:cNvSpPr/>
          <p:nvPr/>
        </p:nvSpPr>
        <p:spPr>
          <a:xfrm>
            <a:off x="367531" y="4042367"/>
            <a:ext cx="3525603" cy="2400657"/>
          </a:xfrm>
          <a:prstGeom prst="rect">
            <a:avLst/>
          </a:prstGeom>
          <a:solidFill>
            <a:schemeClr val="bg2">
              <a:lumMod val="90000"/>
            </a:schemeClr>
          </a:solidFill>
        </p:spPr>
        <p:txBody>
          <a:bodyPr wrap="square">
            <a:spAutoFit/>
          </a:bodyPr>
          <a:lstStyle/>
          <a:p>
            <a:pPr indent="450215"/>
            <a:r>
              <a:rPr lang="ru-RU"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Незащищенная СЗР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RESA</a:t>
            </a:r>
            <a:r>
              <a:rPr lang="ru-RU"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TUSA</a:t>
            </a:r>
            <a:r>
              <a:rPr lang="ru-RU"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ru-RU" sz="15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ru-RU"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«Голосование» по принципу «2 из 3»</a:t>
            </a:r>
            <a:br>
              <a:rPr lang="ru-RU"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ru-RU"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технологических параметров</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ru-RU"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3-хканальная логика</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ru-RU"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Срабатывание по принципу «2 из 3»</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indent="450215"/>
            <a:r>
              <a:rPr lang="ru-RU"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Защищенная </a:t>
            </a:r>
            <a:r>
              <a:rPr lang="ru-RU"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СЗР</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(ESFAS)</a:t>
            </a:r>
            <a:endParaRPr lang="ru-RU" sz="15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a:t>
            </a:r>
            <a:r>
              <a:rPr lang="ru-RU"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аналоговых дублирующих канала</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ru-RU"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логических дублирующих канала</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a:t>
            </a:r>
            <a:r>
              <a:rPr lang="ru-RU"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канальная логика</a:t>
            </a:r>
            <a:endParaRPr lang="ru-RU"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ru-RU"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Срабатывание без «голосования»</a:t>
            </a:r>
            <a:endParaRPr lang="ru-RU"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617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1122230" y="1812557"/>
            <a:ext cx="6863022" cy="4685233"/>
          </a:xfrm>
          <a:prstGeom prst="rect">
            <a:avLst/>
          </a:prstGeom>
          <a:noFill/>
          <a:ln>
            <a:noFill/>
          </a:ln>
        </p:spPr>
      </p:pic>
      <p:sp>
        <p:nvSpPr>
          <p:cNvPr id="9" name="Прямоугольник 8"/>
          <p:cNvSpPr/>
          <p:nvPr/>
        </p:nvSpPr>
        <p:spPr>
          <a:xfrm>
            <a:off x="2958143" y="1304696"/>
            <a:ext cx="3180551" cy="369332"/>
          </a:xfrm>
          <a:prstGeom prst="rect">
            <a:avLst/>
          </a:prstGeom>
        </p:spPr>
        <p:txBody>
          <a:bodyPr wrap="none">
            <a:spAutoFit/>
          </a:bodyPr>
          <a:lstStyle/>
          <a:p>
            <a:r>
              <a:rPr lang="ru-RU" b="1" dirty="0" smtClean="0">
                <a:latin typeface="Calibri" panose="020F0502020204030204" pitchFamily="34" charset="0"/>
                <a:ea typeface="Calibri" panose="020F0502020204030204" pitchFamily="34" charset="0"/>
                <a:cs typeface="Times New Roman" panose="02020603050405020304" pitchFamily="18" charset="0"/>
              </a:rPr>
              <a:t>Отказ генератора импульсов</a:t>
            </a:r>
            <a:endParaRPr lang="ru-RU" b="1" dirty="0"/>
          </a:p>
        </p:txBody>
      </p:sp>
      <p:sp>
        <p:nvSpPr>
          <p:cNvPr id="2" name="Прямоугольник 1"/>
          <p:cNvSpPr/>
          <p:nvPr/>
        </p:nvSpPr>
        <p:spPr>
          <a:xfrm>
            <a:off x="1025237" y="1854117"/>
            <a:ext cx="7218218" cy="1077218"/>
          </a:xfrm>
          <a:prstGeom prst="rect">
            <a:avLst/>
          </a:prstGeom>
          <a:solidFill>
            <a:schemeClr val="bg2">
              <a:lumMod val="90000"/>
            </a:schemeClr>
          </a:solidFill>
        </p:spPr>
        <p:txBody>
          <a:bodyPr wrap="square">
            <a:spAutoFit/>
          </a:bodyPr>
          <a:lstStyle/>
          <a:p>
            <a:pPr marL="342900" lvl="0" indent="-342900">
              <a:buFont typeface="Wingdings" panose="05000000000000000000" pitchFamily="2" charset="2"/>
              <a:buChar char=""/>
            </a:pPr>
            <a:r>
              <a:rPr lang="ru-RU" sz="1600" dirty="0">
                <a:latin typeface="Calibri" panose="020F0502020204030204" pitchFamily="34" charset="0"/>
                <a:ea typeface="Times New Roman" panose="02020603050405020304" pitchFamily="18" charset="0"/>
                <a:cs typeface="Times New Roman" panose="02020603050405020304" pitchFamily="18" charset="0"/>
              </a:rPr>
              <a:t>Все сформированные сигналы СЗР связаны с проблемами, возникшими в одной из трех систем генерации импульсов 1-го канала (</a:t>
            </a:r>
            <a:r>
              <a:rPr lang="en-US" sz="1600" dirty="0">
                <a:latin typeface="Calibri" panose="020F0502020204030204" pitchFamily="34" charset="0"/>
                <a:ea typeface="Times New Roman" panose="02020603050405020304" pitchFamily="18" charset="0"/>
                <a:cs typeface="Times New Roman" panose="02020603050405020304" pitchFamily="18" charset="0"/>
              </a:rPr>
              <a:t>YZ</a:t>
            </a:r>
            <a:r>
              <a:rPr lang="ru-RU" sz="1600" dirty="0">
                <a:latin typeface="Calibri" panose="020F0502020204030204" pitchFamily="34" charset="0"/>
                <a:ea typeface="Times New Roman" panose="02020603050405020304" pitchFamily="18" charset="0"/>
                <a:cs typeface="Times New Roman" panose="02020603050405020304" pitchFamily="18" charset="0"/>
              </a:rPr>
              <a:t>000</a:t>
            </a:r>
            <a:r>
              <a:rPr lang="en-US" sz="1600" dirty="0">
                <a:latin typeface="Calibri" panose="020F0502020204030204" pitchFamily="34" charset="0"/>
                <a:ea typeface="Times New Roman" panose="02020603050405020304" pitchFamily="18" charset="0"/>
                <a:cs typeface="Times New Roman" panose="02020603050405020304" pitchFamily="18" charset="0"/>
              </a:rPr>
              <a:t>K</a:t>
            </a:r>
            <a:r>
              <a:rPr lang="ru-RU" sz="1600" dirty="0">
                <a:latin typeface="Calibri" panose="020F0502020204030204" pitchFamily="34" charset="0"/>
                <a:ea typeface="Times New Roman" panose="02020603050405020304" pitchFamily="18" charset="0"/>
                <a:cs typeface="Times New Roman" panose="02020603050405020304" pitchFamily="18" charset="0"/>
              </a:rPr>
              <a:t>110</a:t>
            </a:r>
            <a:r>
              <a:rPr lang="ru-RU" sz="1600" dirty="0" smtClean="0">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buFont typeface="Wingdings" panose="05000000000000000000" pitchFamily="2" charset="2"/>
              <a:buChar char=""/>
            </a:pPr>
            <a:r>
              <a:rPr lang="ru-RU" sz="1600" dirty="0" smtClean="0">
                <a:latin typeface="Calibri" panose="020F0502020204030204" pitchFamily="34" charset="0"/>
                <a:ea typeface="Times New Roman" panose="02020603050405020304" pitchFamily="18" charset="0"/>
                <a:cs typeface="Times New Roman" panose="02020603050405020304" pitchFamily="18" charset="0"/>
              </a:rPr>
              <a:t>Потеря </a:t>
            </a:r>
            <a:r>
              <a:rPr lang="ru-RU" sz="1600" dirty="0">
                <a:latin typeface="Calibri" panose="020F0502020204030204" pitchFamily="34" charset="0"/>
                <a:ea typeface="Times New Roman" panose="02020603050405020304" pitchFamily="18" charset="0"/>
                <a:cs typeface="Times New Roman" panose="02020603050405020304" pitchFamily="18" charset="0"/>
              </a:rPr>
              <a:t>импульсного сигнала «A» на ~30 мс. Импульсный сигнал «B» не был затронут</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081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97273" y="309135"/>
            <a:ext cx="7495019" cy="609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pPr algn="ctr"/>
            <a:r>
              <a:rPr lang="ru-RU" altLang="en-US" sz="3200" dirty="0" smtClean="0">
                <a:latin typeface="Calibri" panose="020F0502020204030204" pitchFamily="34" charset="0"/>
              </a:rPr>
              <a:t>Май 2020 г.</a:t>
            </a:r>
            <a:endParaRPr lang="en-GB" altLang="en-US" dirty="0" smtClean="0">
              <a:latin typeface="Calibri" panose="020F050202020403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665083708"/>
              </p:ext>
            </p:extLst>
          </p:nvPr>
        </p:nvGraphicFramePr>
        <p:xfrm>
          <a:off x="599063" y="1716149"/>
          <a:ext cx="7834312" cy="2084389"/>
        </p:xfrm>
        <a:graphic>
          <a:graphicData uri="http://schemas.openxmlformats.org/drawingml/2006/table">
            <a:tbl>
              <a:tblPr firstRow="1" firstCol="1" bandRow="1"/>
              <a:tblGrid>
                <a:gridCol w="1539885">
                  <a:extLst>
                    <a:ext uri="{9D8B030D-6E8A-4147-A177-3AD203B41FA5}">
                      <a16:colId xmlns:a16="http://schemas.microsoft.com/office/drawing/2014/main" xmlns="" val="20000"/>
                    </a:ext>
                  </a:extLst>
                </a:gridCol>
                <a:gridCol w="1453590">
                  <a:extLst>
                    <a:ext uri="{9D8B030D-6E8A-4147-A177-3AD203B41FA5}">
                      <a16:colId xmlns:a16="http://schemas.microsoft.com/office/drawing/2014/main" xmlns="" val="20001"/>
                    </a:ext>
                  </a:extLst>
                </a:gridCol>
                <a:gridCol w="2029164">
                  <a:extLst>
                    <a:ext uri="{9D8B030D-6E8A-4147-A177-3AD203B41FA5}">
                      <a16:colId xmlns:a16="http://schemas.microsoft.com/office/drawing/2014/main" xmlns="" val="20002"/>
                    </a:ext>
                  </a:extLst>
                </a:gridCol>
                <a:gridCol w="1688177">
                  <a:extLst>
                    <a:ext uri="{9D8B030D-6E8A-4147-A177-3AD203B41FA5}">
                      <a16:colId xmlns:a16="http://schemas.microsoft.com/office/drawing/2014/main" xmlns="" val="20003"/>
                    </a:ext>
                  </a:extLst>
                </a:gridCol>
                <a:gridCol w="1123496">
                  <a:extLst>
                    <a:ext uri="{9D8B030D-6E8A-4147-A177-3AD203B41FA5}">
                      <a16:colId xmlns:a16="http://schemas.microsoft.com/office/drawing/2014/main" xmlns="" val="20004"/>
                    </a:ext>
                  </a:extLst>
                </a:gridCol>
              </a:tblGrid>
              <a:tr h="521842">
                <a:tc>
                  <a:txBody>
                    <a:bodyPr/>
                    <a:lstStyle/>
                    <a:p>
                      <a:pPr algn="ctr">
                        <a:lnSpc>
                          <a:spcPct val="107000"/>
                        </a:lnSpc>
                        <a:spcAft>
                          <a:spcPts val="0"/>
                        </a:spcAft>
                      </a:pPr>
                      <a:r>
                        <a:rPr lang="ru-RU"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Региональный центр</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Строятся</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Выведены из эксплуатации</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Эксплуатируются</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Всего</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0"/>
                  </a:ext>
                </a:extLst>
              </a:tr>
              <a:tr h="293497">
                <a:tc>
                  <a:txBody>
                    <a:bodyPr/>
                    <a:lstStyle/>
                    <a:p>
                      <a:pPr>
                        <a:lnSpc>
                          <a:spcPct val="107000"/>
                        </a:lnSpc>
                        <a:spcAft>
                          <a:spcPts val="0"/>
                        </a:spcAft>
                      </a:pPr>
                      <a:r>
                        <a:rPr lang="ru-RU"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Атлантский</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a:t>
                      </a: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21</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124</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155</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1"/>
                  </a:ext>
                </a:extLst>
              </a:tr>
              <a:tr h="293497">
                <a:tc>
                  <a:txBody>
                    <a:bodyPr/>
                    <a:lstStyle/>
                    <a:p>
                      <a:pPr>
                        <a:lnSpc>
                          <a:spcPct val="107000"/>
                        </a:lnSpc>
                        <a:spcAft>
                          <a:spcPts val="0"/>
                        </a:spcAft>
                      </a:pPr>
                      <a:r>
                        <a:rPr lang="ru-RU"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Московский</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12</a:t>
                      </a:r>
                      <a:endParaRPr lang="ru-RU" sz="1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20</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80 </a:t>
                      </a:r>
                      <a:r>
                        <a:rPr lang="ru-RU" sz="16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(77+2</a:t>
                      </a:r>
                      <a:r>
                        <a:rPr lang="ru-RU" sz="14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ПЭБ</a:t>
                      </a:r>
                      <a:r>
                        <a:rPr lang="ru-RU" sz="16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ru-RU" sz="1400" b="0"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АФ</a:t>
                      </a:r>
                      <a:r>
                        <a:rPr lang="ru-RU" sz="16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r>
                        <a:rPr lang="ru-RU" sz="18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ru-RU" sz="1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en-US"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ru-RU"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2"/>
                  </a:ext>
                </a:extLst>
              </a:tr>
              <a:tr h="388558">
                <a:tc>
                  <a:txBody>
                    <a:bodyPr/>
                    <a:lstStyle/>
                    <a:p>
                      <a:pPr>
                        <a:lnSpc>
                          <a:spcPct val="107000"/>
                        </a:lnSpc>
                        <a:spcAft>
                          <a:spcPts val="0"/>
                        </a:spcAft>
                      </a:pPr>
                      <a:r>
                        <a:rPr lang="ru-RU"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Парижский</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8</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5</a:t>
                      </a:r>
                      <a:r>
                        <a:rPr lang="en-GB"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4</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GB"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a:t>
                      </a: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51</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213</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3"/>
                  </a:ext>
                </a:extLst>
              </a:tr>
              <a:tr h="293497">
                <a:tc>
                  <a:txBody>
                    <a:bodyPr/>
                    <a:lstStyle/>
                    <a:p>
                      <a:pPr>
                        <a:lnSpc>
                          <a:spcPct val="107000"/>
                        </a:lnSpc>
                        <a:spcAft>
                          <a:spcPts val="0"/>
                        </a:spcAft>
                      </a:pPr>
                      <a:r>
                        <a:rPr lang="ru-RU"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Токийский</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17</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rPr>
                        <a:t>26</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rPr>
                        <a:t>107</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GB"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a:t>
                      </a: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50</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4"/>
                  </a:ext>
                </a:extLst>
              </a:tr>
              <a:tr h="293497">
                <a:tc>
                  <a:txBody>
                    <a:bodyPr/>
                    <a:lstStyle/>
                    <a:p>
                      <a:pPr algn="r">
                        <a:lnSpc>
                          <a:spcPct val="107000"/>
                        </a:lnSpc>
                        <a:spcAft>
                          <a:spcPts val="0"/>
                        </a:spcAft>
                      </a:pPr>
                      <a:r>
                        <a:rPr lang="ru-RU"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Всего</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47</a:t>
                      </a:r>
                      <a:endParaRPr lang="ru-RU" sz="1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121</a:t>
                      </a:r>
                      <a:endParaRPr lang="ru-RU" sz="1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GB"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4</a:t>
                      </a:r>
                      <a:r>
                        <a:rPr lang="ru-RU"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62</a:t>
                      </a:r>
                      <a:endParaRPr lang="ru-RU" sz="1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630</a:t>
                      </a:r>
                      <a:endParaRPr lang="ru-RU" sz="1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0" name="TextBox 2"/>
          <p:cNvSpPr txBox="1">
            <a:spLocks noChangeArrowheads="1"/>
          </p:cNvSpPr>
          <p:nvPr/>
        </p:nvSpPr>
        <p:spPr bwMode="auto">
          <a:xfrm>
            <a:off x="2628174" y="1318053"/>
            <a:ext cx="433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ru-RU" sz="1800" b="1" dirty="0">
                <a:latin typeface="Calibri" panose="020F0502020204030204" pitchFamily="34" charset="0"/>
              </a:rPr>
              <a:t>Количество </a:t>
            </a:r>
            <a:r>
              <a:rPr lang="ru-RU" altLang="ru-RU" sz="1800" b="1" dirty="0" smtClean="0">
                <a:latin typeface="Calibri" panose="020F0502020204030204" pitchFamily="34" charset="0"/>
              </a:rPr>
              <a:t>блоков </a:t>
            </a:r>
            <a:r>
              <a:rPr lang="ru-RU" altLang="ru-RU" sz="1800" dirty="0" smtClean="0">
                <a:latin typeface="Calibri" panose="020F0502020204030204" pitchFamily="34" charset="0"/>
              </a:rPr>
              <a:t>(по данным ВАО АЭС)</a:t>
            </a:r>
            <a:endParaRPr lang="ru-RU" altLang="ru-RU" sz="1800" dirty="0">
              <a:latin typeface="Calibri" panose="020F050202020403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920447112"/>
              </p:ext>
            </p:extLst>
          </p:nvPr>
        </p:nvGraphicFramePr>
        <p:xfrm>
          <a:off x="585640" y="4348792"/>
          <a:ext cx="7834312" cy="2290761"/>
        </p:xfrm>
        <a:graphic>
          <a:graphicData uri="http://schemas.openxmlformats.org/drawingml/2006/table">
            <a:tbl>
              <a:tblPr firstRow="1" firstCol="1" bandRow="1"/>
              <a:tblGrid>
                <a:gridCol w="1436461">
                  <a:extLst>
                    <a:ext uri="{9D8B030D-6E8A-4147-A177-3AD203B41FA5}">
                      <a16:colId xmlns:a16="http://schemas.microsoft.com/office/drawing/2014/main" xmlns="" val="20000"/>
                    </a:ext>
                  </a:extLst>
                </a:gridCol>
                <a:gridCol w="970552">
                  <a:extLst>
                    <a:ext uri="{9D8B030D-6E8A-4147-A177-3AD203B41FA5}">
                      <a16:colId xmlns:a16="http://schemas.microsoft.com/office/drawing/2014/main" xmlns="" val="20001"/>
                    </a:ext>
                  </a:extLst>
                </a:gridCol>
                <a:gridCol w="1090476">
                  <a:extLst>
                    <a:ext uri="{9D8B030D-6E8A-4147-A177-3AD203B41FA5}">
                      <a16:colId xmlns:a16="http://schemas.microsoft.com/office/drawing/2014/main" xmlns="" val="20002"/>
                    </a:ext>
                  </a:extLst>
                </a:gridCol>
                <a:gridCol w="1277257">
                  <a:extLst>
                    <a:ext uri="{9D8B030D-6E8A-4147-A177-3AD203B41FA5}">
                      <a16:colId xmlns:a16="http://schemas.microsoft.com/office/drawing/2014/main" xmlns="" val="20003"/>
                    </a:ext>
                  </a:extLst>
                </a:gridCol>
                <a:gridCol w="1001486">
                  <a:extLst>
                    <a:ext uri="{9D8B030D-6E8A-4147-A177-3AD203B41FA5}">
                      <a16:colId xmlns:a16="http://schemas.microsoft.com/office/drawing/2014/main" xmlns="" val="20004"/>
                    </a:ext>
                  </a:extLst>
                </a:gridCol>
                <a:gridCol w="1010478">
                  <a:extLst>
                    <a:ext uri="{9D8B030D-6E8A-4147-A177-3AD203B41FA5}">
                      <a16:colId xmlns:a16="http://schemas.microsoft.com/office/drawing/2014/main" xmlns="" val="20005"/>
                    </a:ext>
                  </a:extLst>
                </a:gridCol>
                <a:gridCol w="1047602">
                  <a:extLst>
                    <a:ext uri="{9D8B030D-6E8A-4147-A177-3AD203B41FA5}">
                      <a16:colId xmlns:a16="http://schemas.microsoft.com/office/drawing/2014/main" xmlns="" val="20006"/>
                    </a:ext>
                  </a:extLst>
                </a:gridCol>
              </a:tblGrid>
              <a:tr h="782951">
                <a:tc>
                  <a:txBody>
                    <a:bodyPr/>
                    <a:lstStyle/>
                    <a:p>
                      <a:pPr algn="ctr">
                        <a:lnSpc>
                          <a:spcPct val="107000"/>
                        </a:lnSpc>
                        <a:spcAft>
                          <a:spcPts val="0"/>
                        </a:spcAft>
                      </a:pPr>
                      <a:r>
                        <a:rPr lang="ru-RU"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Региональный центр</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Значи-тельные</a:t>
                      </a:r>
                      <a:endPar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Требую-щие внимания</a:t>
                      </a:r>
                      <a:endPar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Важные для анализа тенденций</a:t>
                      </a:r>
                      <a:endPar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Прочие</a:t>
                      </a:r>
                      <a:endPar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Неоце-ненные</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6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Всего</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0"/>
                  </a:ext>
                </a:extLst>
              </a:tr>
              <a:tr h="303547">
                <a:tc>
                  <a:txBody>
                    <a:bodyPr/>
                    <a:lstStyle/>
                    <a:p>
                      <a:pPr>
                        <a:lnSpc>
                          <a:spcPct val="107000"/>
                        </a:lnSpc>
                        <a:spcAft>
                          <a:spcPts val="0"/>
                        </a:spcAft>
                      </a:pPr>
                      <a:r>
                        <a:rPr lang="ru-RU"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Атлантский</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3</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3</a:t>
                      </a: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8</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60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101</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1"/>
                  </a:ext>
                </a:extLst>
              </a:tr>
              <a:tr h="303165">
                <a:tc>
                  <a:txBody>
                    <a:bodyPr/>
                    <a:lstStyle/>
                    <a:p>
                      <a:pPr>
                        <a:lnSpc>
                          <a:spcPct val="107000"/>
                        </a:lnSpc>
                        <a:spcAft>
                          <a:spcPts val="0"/>
                        </a:spcAft>
                      </a:pPr>
                      <a:r>
                        <a:rPr lang="ru-RU"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Московский</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28</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ru-RU"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40</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2"/>
                  </a:ext>
                </a:extLst>
              </a:tr>
              <a:tr h="303547">
                <a:tc>
                  <a:txBody>
                    <a:bodyPr/>
                    <a:lstStyle/>
                    <a:p>
                      <a:pPr>
                        <a:lnSpc>
                          <a:spcPct val="107000"/>
                        </a:lnSpc>
                        <a:spcAft>
                          <a:spcPts val="0"/>
                        </a:spcAft>
                      </a:pPr>
                      <a:r>
                        <a:rPr lang="ru-RU"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Парижский</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4</a:t>
                      </a: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5</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23</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7</a:t>
                      </a: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3"/>
                  </a:ext>
                </a:extLst>
              </a:tr>
              <a:tr h="303547">
                <a:tc>
                  <a:txBody>
                    <a:bodyPr/>
                    <a:lstStyle/>
                    <a:p>
                      <a:pPr>
                        <a:lnSpc>
                          <a:spcPct val="107000"/>
                        </a:lnSpc>
                        <a:spcAft>
                          <a:spcPts val="0"/>
                        </a:spcAft>
                      </a:pPr>
                      <a:r>
                        <a:rPr lang="ru-RU"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Токийский</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33</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40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73</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4"/>
                  </a:ext>
                </a:extLst>
              </a:tr>
              <a:tr h="294004">
                <a:tc>
                  <a:txBody>
                    <a:bodyPr/>
                    <a:lstStyle/>
                    <a:p>
                      <a:pPr algn="r">
                        <a:lnSpc>
                          <a:spcPct val="107000"/>
                        </a:lnSpc>
                        <a:spcAft>
                          <a:spcPts val="0"/>
                        </a:spcAft>
                      </a:pPr>
                      <a:r>
                        <a:rPr lang="ru-RU"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Всего</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ru-RU"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3</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ru-RU"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5</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en-US"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1</a:t>
                      </a:r>
                      <a:r>
                        <a:rPr lang="ru-RU"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44</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en-US"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1</a:t>
                      </a:r>
                      <a:r>
                        <a:rPr lang="ru-RU"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34</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ru-RU"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0</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en-US"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2</a:t>
                      </a:r>
                      <a:r>
                        <a:rPr lang="ru-RU"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86</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2" name="TextBox 10"/>
          <p:cNvSpPr txBox="1">
            <a:spLocks noChangeArrowheads="1"/>
          </p:cNvSpPr>
          <p:nvPr/>
        </p:nvSpPr>
        <p:spPr bwMode="auto">
          <a:xfrm>
            <a:off x="1987425" y="3932509"/>
            <a:ext cx="5567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marL="0" algn="ctr" defTabSz="457200" rtl="0" eaLnBrk="1" latinLnBrk="0" hangingPunct="1">
              <a:spcBef>
                <a:spcPct val="0"/>
              </a:spcBef>
              <a:buClrTx/>
              <a:buSzTx/>
              <a:buFontTx/>
              <a:buNone/>
            </a:pPr>
            <a:r>
              <a:rPr lang="ru-RU" altLang="ru-RU" sz="1800" b="1" kern="1200" dirty="0">
                <a:solidFill>
                  <a:schemeClr val="tx1"/>
                </a:solidFill>
                <a:latin typeface="Calibri" panose="020F0502020204030204" pitchFamily="34" charset="0"/>
                <a:ea typeface="+mn-ea"/>
                <a:cs typeface="+mn-cs"/>
              </a:rPr>
              <a:t>Количество поступивших </a:t>
            </a:r>
            <a:r>
              <a:rPr lang="ru-RU" altLang="ru-RU" sz="1800" b="1" kern="1200" dirty="0" smtClean="0">
                <a:solidFill>
                  <a:schemeClr val="tx1"/>
                </a:solidFill>
                <a:latin typeface="Calibri" panose="020F0502020204030204" pitchFamily="34" charset="0"/>
                <a:ea typeface="+mn-ea"/>
                <a:cs typeface="+mn-cs"/>
              </a:rPr>
              <a:t>сообщений</a:t>
            </a:r>
            <a:r>
              <a:rPr lang="en-US" altLang="ru-RU" sz="1800" b="1" kern="1200" dirty="0" smtClean="0">
                <a:solidFill>
                  <a:schemeClr val="tx1"/>
                </a:solidFill>
                <a:latin typeface="Calibri" panose="020F0502020204030204" pitchFamily="34" charset="0"/>
                <a:ea typeface="+mn-ea"/>
                <a:cs typeface="+mn-cs"/>
              </a:rPr>
              <a:t> </a:t>
            </a:r>
            <a:r>
              <a:rPr lang="en-US" altLang="ru-RU" sz="1800" kern="1200" dirty="0" smtClean="0">
                <a:solidFill>
                  <a:schemeClr val="tx1"/>
                </a:solidFill>
                <a:latin typeface="Calibri" panose="020F0502020204030204" pitchFamily="34" charset="0"/>
                <a:ea typeface="+mn-ea"/>
                <a:cs typeface="+mn-cs"/>
              </a:rPr>
              <a:t>(01-31</a:t>
            </a:r>
            <a:r>
              <a:rPr lang="ru-RU" altLang="ru-RU" sz="1800" kern="1200" dirty="0" smtClean="0">
                <a:solidFill>
                  <a:schemeClr val="tx1"/>
                </a:solidFill>
                <a:latin typeface="Calibri" panose="020F0502020204030204" pitchFamily="34" charset="0"/>
                <a:ea typeface="+mn-ea"/>
                <a:cs typeface="+mn-cs"/>
              </a:rPr>
              <a:t>.0</a:t>
            </a:r>
            <a:r>
              <a:rPr lang="en-US" altLang="ru-RU" sz="1800" kern="1200" dirty="0" smtClean="0">
                <a:solidFill>
                  <a:schemeClr val="tx1"/>
                </a:solidFill>
                <a:latin typeface="Calibri" panose="020F0502020204030204" pitchFamily="34" charset="0"/>
                <a:ea typeface="+mn-ea"/>
                <a:cs typeface="+mn-cs"/>
              </a:rPr>
              <a:t>5.20</a:t>
            </a:r>
            <a:r>
              <a:rPr lang="ru-RU" altLang="ru-RU" sz="1800" kern="1200" dirty="0" smtClean="0">
                <a:solidFill>
                  <a:schemeClr val="tx1"/>
                </a:solidFill>
                <a:latin typeface="Calibri" panose="020F0502020204030204" pitchFamily="34" charset="0"/>
                <a:ea typeface="+mn-ea"/>
                <a:cs typeface="+mn-cs"/>
              </a:rPr>
              <a:t>20</a:t>
            </a:r>
            <a:r>
              <a:rPr lang="en-US" altLang="ru-RU" sz="1800" kern="1200" dirty="0" smtClean="0">
                <a:solidFill>
                  <a:schemeClr val="tx1"/>
                </a:solidFill>
                <a:latin typeface="Calibri" panose="020F0502020204030204" pitchFamily="34" charset="0"/>
                <a:ea typeface="+mn-ea"/>
                <a:cs typeface="+mn-cs"/>
              </a:rPr>
              <a:t>)</a:t>
            </a:r>
            <a:endParaRPr lang="ru-RU" altLang="ru-RU" sz="1800" kern="1200" dirty="0">
              <a:solidFill>
                <a:schemeClr val="tx1"/>
              </a:solidFill>
              <a:latin typeface="Calibri" panose="020F0502020204030204" pitchFamily="34" charset="0"/>
              <a:ea typeface="+mn-ea"/>
              <a:cs typeface="+mn-cs"/>
            </a:endParaRPr>
          </a:p>
        </p:txBody>
      </p:sp>
      <p:sp>
        <p:nvSpPr>
          <p:cNvPr id="4" name="Номер слайда 3"/>
          <p:cNvSpPr>
            <a:spLocks noGrp="1"/>
          </p:cNvSpPr>
          <p:nvPr>
            <p:ph type="sldNum" sz="quarter" idx="11"/>
          </p:nvPr>
        </p:nvSpPr>
        <p:spPr/>
        <p:txBody>
          <a:bodyPr/>
          <a:lstStyle/>
          <a:p>
            <a:fld id="{1E358FE7-90FA-4A1B-8D62-E9035EBA7248}" type="slidenum">
              <a:rPr lang="en-US" altLang="ru-RU" smtClean="0"/>
              <a:pPr/>
              <a:t>3</a:t>
            </a:fld>
            <a:endParaRPr lang="en-US" altLang="ru-RU" dirty="0"/>
          </a:p>
        </p:txBody>
      </p:sp>
      <p:sp>
        <p:nvSpPr>
          <p:cNvPr id="13"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427087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440873" y="1565564"/>
            <a:ext cx="6151420" cy="3796141"/>
          </a:xfrm>
          <a:prstGeom prst="rect">
            <a:avLst/>
          </a:prstGeom>
          <a:noFill/>
          <a:ln>
            <a:noFill/>
          </a:ln>
        </p:spPr>
      </p:pic>
      <p:sp>
        <p:nvSpPr>
          <p:cNvPr id="2" name="Прямоугольник 1"/>
          <p:cNvSpPr/>
          <p:nvPr/>
        </p:nvSpPr>
        <p:spPr>
          <a:xfrm>
            <a:off x="748140" y="5334131"/>
            <a:ext cx="7855528" cy="1323439"/>
          </a:xfrm>
          <a:prstGeom prst="rect">
            <a:avLst/>
          </a:prstGeom>
        </p:spPr>
        <p:txBody>
          <a:bodyPr wrap="square">
            <a:spAutoFit/>
          </a:bodyPr>
          <a:lstStyle/>
          <a:p>
            <a:pPr marL="678815" algn="just" fontAlgn="base" hangingPunct="0"/>
            <a:r>
              <a:rPr lang="ru-RU" sz="1600" i="1" dirty="0">
                <a:latin typeface="Calibri" panose="020F0502020204030204" pitchFamily="34" charset="0"/>
                <a:ea typeface="Calibri" panose="020F0502020204030204" pitchFamily="34" charset="0"/>
                <a:cs typeface="Times New Roman" panose="02020603050405020304" pitchFamily="18" charset="0"/>
              </a:rPr>
              <a:t>Перевод надписей на схеме (сверху вниз слева направо):</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dirty="0">
                <a:latin typeface="Calibri" panose="020F0502020204030204" pitchFamily="34" charset="0"/>
                <a:ea typeface="Times New Roman" panose="02020603050405020304" pitchFamily="18" charset="0"/>
                <a:cs typeface="Times New Roman" panose="02020603050405020304" pitchFamily="18" charset="0"/>
              </a:rPr>
              <a:t>Warts on end</a:t>
            </a:r>
            <a:r>
              <a:rPr lang="ru-RU"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Times New Roman" panose="02020603050405020304" pitchFamily="18" charset="0"/>
                <a:cs typeface="Times New Roman" panose="02020603050405020304" pitchFamily="18" charset="0"/>
              </a:rPr>
              <a:t>transistor housing</a:t>
            </a:r>
            <a:r>
              <a:rPr lang="ru-RU" sz="1600" dirty="0">
                <a:latin typeface="Calibri" panose="020F0502020204030204" pitchFamily="34" charset="0"/>
                <a:ea typeface="Times New Roman" panose="02020603050405020304" pitchFamily="18" charset="0"/>
                <a:cs typeface="Times New Roman" panose="02020603050405020304" pitchFamily="18" charset="0"/>
              </a:rPr>
              <a:t> = </a:t>
            </a:r>
            <a:r>
              <a:rPr lang="ru-RU" sz="1600" b="1" dirty="0">
                <a:latin typeface="Calibri" panose="020F0502020204030204" pitchFamily="34" charset="0"/>
                <a:ea typeface="Times New Roman" panose="02020603050405020304" pitchFamily="18" charset="0"/>
                <a:cs typeface="Times New Roman" panose="02020603050405020304" pitchFamily="18" charset="0"/>
              </a:rPr>
              <a:t>«Бородавки» на корпусе торцевых транзисторов</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dirty="0">
                <a:latin typeface="Calibri" panose="020F0502020204030204" pitchFamily="34" charset="0"/>
                <a:ea typeface="Times New Roman" panose="02020603050405020304" pitchFamily="18" charset="0"/>
                <a:cs typeface="Times New Roman" panose="02020603050405020304" pitchFamily="18" charset="0"/>
              </a:rPr>
              <a:t>Loose whisker in mounting</a:t>
            </a:r>
            <a:r>
              <a:rPr lang="ru-RU"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Times New Roman" panose="02020603050405020304" pitchFamily="18" charset="0"/>
                <a:cs typeface="Times New Roman" panose="02020603050405020304" pitchFamily="18" charset="0"/>
              </a:rPr>
              <a:t>pad</a:t>
            </a:r>
            <a:r>
              <a:rPr lang="ru-RU" sz="1600" dirty="0">
                <a:latin typeface="Calibri" panose="020F0502020204030204" pitchFamily="34" charset="0"/>
                <a:ea typeface="Times New Roman" panose="02020603050405020304" pitchFamily="18" charset="0"/>
                <a:cs typeface="Times New Roman" panose="02020603050405020304" pitchFamily="18" charset="0"/>
              </a:rPr>
              <a:t> = </a:t>
            </a:r>
            <a:r>
              <a:rPr lang="ru-RU" sz="1600" b="1" dirty="0">
                <a:latin typeface="Calibri" panose="020F0502020204030204" pitchFamily="34" charset="0"/>
                <a:ea typeface="Calibri" panose="020F0502020204030204" pitchFamily="34" charset="0"/>
                <a:cs typeface="Times New Roman" panose="02020603050405020304" pitchFamily="18" charset="0"/>
              </a:rPr>
              <a:t>Посторонний предмет – «ус» на монтажной площадке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dirty="0">
                <a:latin typeface="Calibri" panose="020F0502020204030204" pitchFamily="34" charset="0"/>
                <a:ea typeface="Times New Roman" panose="02020603050405020304" pitchFamily="18" charset="0"/>
                <a:cs typeface="Times New Roman" panose="02020603050405020304" pitchFamily="18" charset="0"/>
              </a:rPr>
              <a:t>Whisker from Collector towards Basis pin = </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ru-RU" sz="1600" b="1" dirty="0">
                <a:latin typeface="Calibri" panose="020F0502020204030204" pitchFamily="34" charset="0"/>
                <a:ea typeface="Calibri" panose="020F0502020204030204" pitchFamily="34" charset="0"/>
                <a:cs typeface="Times New Roman" panose="02020603050405020304" pitchFamily="18" charset="0"/>
              </a:rPr>
              <a:t>Ус</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ru-RU" sz="1600" b="1" dirty="0">
                <a:latin typeface="Calibri" panose="020F0502020204030204" pitchFamily="34" charset="0"/>
                <a:ea typeface="Calibri" panose="020F0502020204030204" pitchFamily="34" charset="0"/>
                <a:cs typeface="Times New Roman" panose="02020603050405020304" pitchFamily="18" charset="0"/>
              </a:rPr>
              <a:t>от коллектора к основному штырю</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dirty="0">
                <a:latin typeface="Calibri" panose="020F0502020204030204" pitchFamily="34" charset="0"/>
                <a:ea typeface="Times New Roman" panose="02020603050405020304" pitchFamily="18" charset="0"/>
                <a:cs typeface="Times New Roman" panose="02020603050405020304" pitchFamily="18" charset="0"/>
              </a:rPr>
              <a:t>Whisker from Collector towards Basis pin = </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ru-RU" sz="1600" b="1" dirty="0">
                <a:latin typeface="Calibri" panose="020F0502020204030204" pitchFamily="34" charset="0"/>
                <a:ea typeface="Calibri" panose="020F0502020204030204" pitchFamily="34" charset="0"/>
                <a:cs typeface="Times New Roman" panose="02020603050405020304" pitchFamily="18" charset="0"/>
              </a:rPr>
              <a:t>Ус</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ru-RU" sz="1600" b="1" dirty="0">
                <a:latin typeface="Calibri" panose="020F0502020204030204" pitchFamily="34" charset="0"/>
                <a:ea typeface="Calibri" panose="020F0502020204030204" pitchFamily="34" charset="0"/>
                <a:cs typeface="Times New Roman" panose="02020603050405020304" pitchFamily="18" charset="0"/>
              </a:rPr>
              <a:t>от коллектора к основному штырю</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094523" y="1210890"/>
            <a:ext cx="6837577" cy="369332"/>
          </a:xfrm>
          <a:prstGeom prst="rect">
            <a:avLst/>
          </a:prstGeom>
        </p:spPr>
        <p:txBody>
          <a:bodyPr wrap="none">
            <a:spAutoFit/>
          </a:bodyPr>
          <a:lstStyle/>
          <a:p>
            <a:r>
              <a:rPr lang="ru-RU" b="1" dirty="0" smtClean="0">
                <a:latin typeface="Calibri" panose="020F0502020204030204" pitchFamily="34" charset="0"/>
                <a:ea typeface="Calibri" panose="020F0502020204030204" pitchFamily="34" charset="0"/>
                <a:cs typeface="Times New Roman" panose="02020603050405020304" pitchFamily="18" charset="0"/>
              </a:rPr>
              <a:t>Факты, установленные в отношении генератора импульсов К110</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8436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7" name="Рисунок 6"/>
          <p:cNvPicPr>
            <a:picLocks noChangeAspect="1"/>
          </p:cNvPicPr>
          <p:nvPr/>
        </p:nvPicPr>
        <p:blipFill>
          <a:blip r:embed="rId3"/>
          <a:stretch>
            <a:fillRect/>
          </a:stretch>
        </p:blipFill>
        <p:spPr>
          <a:xfrm>
            <a:off x="1163780" y="1613625"/>
            <a:ext cx="6772572" cy="4063543"/>
          </a:xfrm>
          <a:prstGeom prst="rect">
            <a:avLst/>
          </a:prstGeom>
        </p:spPr>
      </p:pic>
      <p:sp>
        <p:nvSpPr>
          <p:cNvPr id="8" name="Прямоугольник 7"/>
          <p:cNvSpPr/>
          <p:nvPr/>
        </p:nvSpPr>
        <p:spPr>
          <a:xfrm>
            <a:off x="928257" y="5695356"/>
            <a:ext cx="7426037" cy="830997"/>
          </a:xfrm>
          <a:prstGeom prst="rect">
            <a:avLst/>
          </a:prstGeom>
        </p:spPr>
        <p:txBody>
          <a:bodyPr wrap="square">
            <a:spAutoFit/>
          </a:bodyPr>
          <a:lstStyle/>
          <a:p>
            <a:pPr marL="678815" algn="just" fontAlgn="base" hangingPunct="0"/>
            <a:r>
              <a:rPr lang="ru-RU" sz="1600" i="1" dirty="0">
                <a:latin typeface="Calibri" panose="020F0502020204030204" pitchFamily="34" charset="0"/>
                <a:ea typeface="Calibri" panose="020F0502020204030204" pitchFamily="34" charset="0"/>
                <a:cs typeface="Times New Roman" panose="02020603050405020304" pitchFamily="18" charset="0"/>
              </a:rPr>
              <a:t>Перевод надписей на схеме (сверху вниз):</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dirty="0">
                <a:latin typeface="Calibri" panose="020F0502020204030204" pitchFamily="34" charset="0"/>
                <a:ea typeface="Times New Roman" panose="02020603050405020304" pitchFamily="18" charset="0"/>
                <a:cs typeface="Times New Roman" panose="02020603050405020304" pitchFamily="18" charset="0"/>
              </a:rPr>
              <a:t>Whisker from Collector = </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ru-RU" sz="1600" b="1" dirty="0">
                <a:latin typeface="Calibri" panose="020F0502020204030204" pitchFamily="34" charset="0"/>
                <a:ea typeface="Calibri" panose="020F0502020204030204" pitchFamily="34" charset="0"/>
                <a:cs typeface="Times New Roman" panose="02020603050405020304" pitchFamily="18" charset="0"/>
              </a:rPr>
              <a:t>Ус</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ru-RU" sz="1600" b="1" dirty="0">
                <a:latin typeface="Calibri" panose="020F0502020204030204" pitchFamily="34" charset="0"/>
                <a:ea typeface="Calibri" panose="020F0502020204030204" pitchFamily="34" charset="0"/>
                <a:cs typeface="Times New Roman" panose="02020603050405020304" pitchFamily="18" charset="0"/>
              </a:rPr>
              <a:t>от коллектора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dirty="0">
                <a:latin typeface="Calibri" panose="020F0502020204030204" pitchFamily="34" charset="0"/>
                <a:ea typeface="Times New Roman" panose="02020603050405020304" pitchFamily="18" charset="0"/>
                <a:cs typeface="Times New Roman" panose="02020603050405020304" pitchFamily="18" charset="0"/>
              </a:rPr>
              <a:t>Whisker from Collector towards Emitter pin = </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ru-RU" sz="1600" b="1" dirty="0">
                <a:latin typeface="Calibri" panose="020F0502020204030204" pitchFamily="34" charset="0"/>
                <a:ea typeface="Calibri" panose="020F0502020204030204" pitchFamily="34" charset="0"/>
                <a:cs typeface="Times New Roman" panose="02020603050405020304" pitchFamily="18" charset="0"/>
              </a:rPr>
              <a:t>Ус</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ru-RU" sz="1600" b="1" dirty="0">
                <a:latin typeface="Calibri" panose="020F0502020204030204" pitchFamily="34" charset="0"/>
                <a:ea typeface="Calibri" panose="020F0502020204030204" pitchFamily="34" charset="0"/>
                <a:cs typeface="Times New Roman" panose="02020603050405020304" pitchFamily="18" charset="0"/>
              </a:rPr>
              <a:t>от коллектора к штырю эмиттера</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1094523" y="1210890"/>
            <a:ext cx="6837577" cy="369332"/>
          </a:xfrm>
          <a:prstGeom prst="rect">
            <a:avLst/>
          </a:prstGeom>
        </p:spPr>
        <p:txBody>
          <a:bodyPr wrap="none">
            <a:spAutoFit/>
          </a:bodyPr>
          <a:lstStyle/>
          <a:p>
            <a:r>
              <a:rPr lang="ru-RU" b="1" dirty="0" smtClean="0">
                <a:latin typeface="Calibri" panose="020F0502020204030204" pitchFamily="34" charset="0"/>
                <a:ea typeface="Calibri" panose="020F0502020204030204" pitchFamily="34" charset="0"/>
                <a:cs typeface="Times New Roman" panose="02020603050405020304" pitchFamily="18" charset="0"/>
              </a:rPr>
              <a:t>Факты, установленные в отношении генератора импульсов К120</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9677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0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smtClean="0">
                <a:solidFill>
                  <a:srgbClr val="0000FF"/>
                </a:solidFill>
                <a:latin typeface="Calibri" panose="020F0502020204030204" pitchFamily="34" charset="0"/>
              </a:rPr>
              <a:t>Мероприятия</a:t>
            </a:r>
            <a:r>
              <a:rPr lang="ru-RU" altLang="ru-RU" sz="2300" b="1" i="1" dirty="0">
                <a:solidFill>
                  <a:srgbClr val="0000FF"/>
                </a:solidFill>
                <a:latin typeface="Calibri" panose="020F0502020204030204" pitchFamily="34" charset="0"/>
              </a:rPr>
              <a:t>:</a:t>
            </a:r>
          </a:p>
          <a:p>
            <a:pPr>
              <a:buNone/>
            </a:pPr>
            <a:r>
              <a:rPr lang="ru-RU" sz="2400" dirty="0" smtClean="0">
                <a:latin typeface="Calibri" panose="020F0502020204030204" pitchFamily="34" charset="0"/>
              </a:rPr>
              <a:t>1</a:t>
            </a:r>
            <a:r>
              <a:rPr lang="ru-RU" sz="2400" dirty="0">
                <a:latin typeface="Calibri" panose="020F0502020204030204" pitchFamily="34" charset="0"/>
              </a:rPr>
              <a:t>. Устранение конструктивного недостатка, влияющего на ГЦН.</a:t>
            </a:r>
          </a:p>
          <a:p>
            <a:pPr>
              <a:buNone/>
            </a:pPr>
            <a:r>
              <a:rPr lang="ru-RU" sz="2400" dirty="0">
                <a:latin typeface="Calibri" panose="020F0502020204030204" pitchFamily="34" charset="0"/>
              </a:rPr>
              <a:t>2. Принято решение заменить во время дополнительного короткого ППР все модули, в которых используются торцевые транзисторы того типа, в котором было обнаружено образование «усов».</a:t>
            </a:r>
          </a:p>
          <a:p>
            <a:pPr>
              <a:buNone/>
            </a:pPr>
            <a:r>
              <a:rPr lang="ru-RU" sz="2400" dirty="0">
                <a:latin typeface="Calibri" panose="020F0502020204030204" pitchFamily="34" charset="0"/>
              </a:rPr>
              <a:t>3. Выполнение дополнительного внутреннего (полного) и внешнего анализа ситуации кратковременного отказа модуля импульсного канала.</a:t>
            </a:r>
          </a:p>
          <a:p>
            <a:pPr>
              <a:buNone/>
            </a:pPr>
            <a:r>
              <a:rPr lang="ru-RU" sz="2400" dirty="0">
                <a:latin typeface="Calibri" panose="020F0502020204030204" pitchFamily="34" charset="0"/>
              </a:rPr>
              <a:t>4. Анализ стратегии технического обслуживания модулей</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859492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sz="2400" dirty="0" smtClean="0">
                <a:latin typeface="Calibri" panose="020F0502020204030204" pitchFamily="34" charset="0"/>
              </a:rPr>
              <a:t>5</a:t>
            </a:r>
            <a:r>
              <a:rPr lang="ru-RU" sz="2400" dirty="0">
                <a:latin typeface="Calibri" panose="020F0502020204030204" pitchFamily="34" charset="0"/>
              </a:rPr>
              <a:t>. Совершенствование процесса оценки рисков для пакета </a:t>
            </a:r>
            <a:r>
              <a:rPr lang="ru-RU" sz="2400" dirty="0" smtClean="0">
                <a:latin typeface="Calibri" panose="020F0502020204030204" pitchFamily="34" charset="0"/>
              </a:rPr>
              <a:t>изменений.</a:t>
            </a:r>
            <a:endParaRPr lang="en-US" sz="2400" dirty="0" smtClean="0">
              <a:latin typeface="Calibri" panose="020F0502020204030204" pitchFamily="34" charset="0"/>
            </a:endParaRPr>
          </a:p>
          <a:p>
            <a:pPr>
              <a:buNone/>
            </a:pPr>
            <a:r>
              <a:rPr lang="ru-RU" sz="2400" dirty="0" smtClean="0">
                <a:latin typeface="Calibri" panose="020F0502020204030204" pitchFamily="34" charset="0"/>
              </a:rPr>
              <a:t>Мероприятие </a:t>
            </a:r>
            <a:r>
              <a:rPr lang="ru-RU" sz="2400" dirty="0">
                <a:latin typeface="Calibri" panose="020F0502020204030204" pitchFamily="34" charset="0"/>
              </a:rPr>
              <a:t>по эксплуатации:</a:t>
            </a:r>
          </a:p>
          <a:p>
            <a:pPr>
              <a:buNone/>
            </a:pPr>
            <a:r>
              <a:rPr lang="ru-RU" sz="2400" dirty="0">
                <a:latin typeface="Calibri" panose="020F0502020204030204" pitchFamily="34" charset="0"/>
              </a:rPr>
              <a:t>1. Несколько эксплуатационных мероприятий процедурного характера, касающихся оперативной диагностики и принятия мер для предотвращения нежелательных последствий отказа импульсного канала</a:t>
            </a:r>
            <a:r>
              <a:rPr lang="ru-RU"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Борсселе-1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515215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ru-RU" sz="2400" b="0" dirty="0">
                <a:latin typeface="Calibri" panose="020F0502020204030204" pitchFamily="34" charset="0"/>
              </a:rPr>
              <a:t>АЭС </a:t>
            </a:r>
            <a:r>
              <a:rPr lang="ru-RU" altLang="ru-RU" sz="2400" b="0" dirty="0" smtClean="0">
                <a:latin typeface="Calibri" panose="020F0502020204030204" pitchFamily="34" charset="0"/>
              </a:rPr>
              <a:t>Диабло Каньон </a:t>
            </a:r>
            <a:r>
              <a:rPr lang="ru-RU" altLang="ru-RU" sz="2400" b="0" dirty="0">
                <a:latin typeface="Calibri" panose="020F0502020204030204" pitchFamily="34" charset="0"/>
              </a:rPr>
              <a:t>(США):</a:t>
            </a:r>
            <a:endParaRPr lang="ru-RU" altLang="ru-RU" sz="500" b="0" dirty="0">
              <a:latin typeface="Calibri" panose="020F0502020204030204" pitchFamily="34" charset="0"/>
            </a:endParaRPr>
          </a:p>
          <a:p>
            <a:pPr>
              <a:spcBef>
                <a:spcPct val="0"/>
              </a:spcBef>
              <a:buClrTx/>
              <a:buSzTx/>
              <a:buFontTx/>
              <a:buNone/>
            </a:pPr>
            <a:r>
              <a:rPr lang="ru-RU" altLang="ru-RU" sz="2400" b="0" dirty="0" smtClean="0">
                <a:latin typeface="Calibri" panose="020F0502020204030204" pitchFamily="34" charset="0"/>
              </a:rPr>
              <a:t>2 блока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ru-RU" altLang="ru-RU" sz="2000" b="0" dirty="0">
                <a:latin typeface="Calibri" panose="020F0502020204030204" pitchFamily="34" charset="0"/>
              </a:rPr>
              <a:t>Тип реактора</a:t>
            </a:r>
            <a:r>
              <a:rPr lang="ru-RU" altLang="en-US" sz="2000" b="0" dirty="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ru-RU" altLang="en-US" sz="2000" b="0" dirty="0">
                <a:latin typeface="Calibri" panose="020F0502020204030204" pitchFamily="34" charset="0"/>
              </a:rPr>
              <a:t>Мощность:</a:t>
            </a:r>
          </a:p>
          <a:p>
            <a:pPr>
              <a:spcBef>
                <a:spcPct val="0"/>
              </a:spcBef>
              <a:buClrTx/>
              <a:buSzTx/>
              <a:buFontTx/>
              <a:buNone/>
            </a:pPr>
            <a:r>
              <a:rPr lang="ru-RU" altLang="en-US" sz="2000" b="0" dirty="0" smtClean="0">
                <a:latin typeface="Calibri" panose="020F0502020204030204" pitchFamily="34" charset="0"/>
              </a:rPr>
              <a:t>Блоки </a:t>
            </a:r>
            <a:r>
              <a:rPr lang="en-US" altLang="en-US" sz="2000" b="0" dirty="0" smtClean="0">
                <a:latin typeface="Calibri" panose="020F0502020204030204" pitchFamily="34" charset="0"/>
              </a:rPr>
              <a:t>1</a:t>
            </a:r>
            <a:r>
              <a:rPr lang="ru-RU" altLang="en-US" sz="2000" b="0" dirty="0" smtClean="0">
                <a:latin typeface="Calibri" panose="020F0502020204030204" pitchFamily="34" charset="0"/>
              </a:rPr>
              <a:t>-2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1</a:t>
            </a:r>
            <a:r>
              <a:rPr lang="ru-RU" altLang="en-US" sz="2000" b="0" dirty="0" smtClean="0">
                <a:latin typeface="Calibri" panose="020F0502020204030204" pitchFamily="34" charset="0"/>
              </a:rPr>
              <a:t>197 МВт(э) каждый</a:t>
            </a:r>
            <a:endParaRPr lang="ru-RU" altLang="en-US" sz="2000" b="0" dirty="0">
              <a:latin typeface="Calibri" panose="020F0502020204030204" pitchFamily="34" charset="0"/>
            </a:endParaRPr>
          </a:p>
        </p:txBody>
      </p:sp>
      <p:sp>
        <p:nvSpPr>
          <p:cNvPr id="8197" name="Прямоугольник 3"/>
          <p:cNvSpPr>
            <a:spLocks noChangeArrowheads="1"/>
          </p:cNvSpPr>
          <p:nvPr/>
        </p:nvSpPr>
        <p:spPr bwMode="auto">
          <a:xfrm>
            <a:off x="160338" y="4560888"/>
            <a:ext cx="8521649" cy="19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ru-RU" altLang="ru-RU" sz="2200" b="0" dirty="0">
                <a:solidFill>
                  <a:srgbClr val="0000FF"/>
                </a:solidFill>
                <a:latin typeface="Calibri" panose="020F0502020204030204" pitchFamily="34" charset="0"/>
              </a:rPr>
              <a:t>Дата события: </a:t>
            </a:r>
            <a:r>
              <a:rPr lang="ru-RU" altLang="ru-RU" sz="2200" b="0" dirty="0" smtClean="0">
                <a:solidFill>
                  <a:srgbClr val="0000FF"/>
                </a:solidFill>
                <a:latin typeface="Calibri" panose="020F0502020204030204" pitchFamily="34" charset="0"/>
              </a:rPr>
              <a:t>3</a:t>
            </a:r>
            <a:r>
              <a:rPr lang="en-US" altLang="ru-RU" sz="2200" b="0" dirty="0" smtClean="0">
                <a:solidFill>
                  <a:srgbClr val="0000FF"/>
                </a:solidFill>
                <a:latin typeface="Calibri" panose="020F0502020204030204" pitchFamily="34" charset="0"/>
              </a:rPr>
              <a:t>0</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1</a:t>
            </a:r>
            <a:r>
              <a:rPr lang="ru-RU" altLang="ru-RU" sz="2200" b="0" dirty="0" smtClean="0">
                <a:solidFill>
                  <a:srgbClr val="0000FF"/>
                </a:solidFill>
                <a:latin typeface="Calibri" panose="020F0502020204030204" pitchFamily="34" charset="0"/>
              </a:rPr>
              <a:t>1</a:t>
            </a:r>
            <a:r>
              <a:rPr lang="ru-RU" altLang="en-US" sz="2200" b="0" dirty="0" smtClean="0">
                <a:solidFill>
                  <a:srgbClr val="0000FF"/>
                </a:solidFill>
                <a:latin typeface="Calibri" panose="020F0502020204030204" pitchFamily="34" charset="0"/>
              </a:rPr>
              <a:t>.201</a:t>
            </a:r>
            <a:r>
              <a:rPr lang="en-US" altLang="en-US" sz="2200" b="0" dirty="0" smtClean="0">
                <a:solidFill>
                  <a:srgbClr val="0000FF"/>
                </a:solidFill>
                <a:latin typeface="Calibri" panose="020F0502020204030204" pitchFamily="34" charset="0"/>
              </a:rPr>
              <a:t>9</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ru-RU" altLang="ru-RU" sz="2200" b="0" dirty="0">
                <a:solidFill>
                  <a:srgbClr val="0000FF"/>
                </a:solidFill>
                <a:latin typeface="Calibri" panose="020F0502020204030204" pitchFamily="34" charset="0"/>
              </a:rPr>
              <a:t>Блок: </a:t>
            </a:r>
            <a:r>
              <a:rPr lang="ru-RU" altLang="ru-RU" sz="2200" b="0" dirty="0" smtClean="0">
                <a:solidFill>
                  <a:srgbClr val="0000FF"/>
                </a:solidFill>
                <a:latin typeface="Calibri" panose="020F0502020204030204" pitchFamily="34" charset="0"/>
              </a:rPr>
              <a:t>Диабло Каньон-2</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ru-RU" sz="2200" b="1" dirty="0" smtClean="0">
                <a:solidFill>
                  <a:srgbClr val="7030A0"/>
                </a:solidFill>
                <a:latin typeface="Calibri" panose="020F0502020204030204" pitchFamily="34" charset="0"/>
              </a:rPr>
              <a:t>Вывод </a:t>
            </a:r>
            <a:r>
              <a:rPr lang="ru-RU" sz="2200" b="1" dirty="0">
                <a:solidFill>
                  <a:srgbClr val="7030A0"/>
                </a:solidFill>
                <a:latin typeface="Calibri" panose="020F0502020204030204" pitchFamily="34" charset="0"/>
              </a:rPr>
              <a:t>из работы обоих каналов спринклерной системы вследствие ошибки персонала до изменения режима работы </a:t>
            </a:r>
            <a:r>
              <a:rPr lang="ru-RU" sz="2200" b="1" dirty="0" smtClean="0">
                <a:solidFill>
                  <a:srgbClr val="7030A0"/>
                </a:solidFill>
                <a:latin typeface="Calibri" panose="020F0502020204030204" pitchFamily="34" charset="0"/>
              </a:rPr>
              <a:t>блока</a:t>
            </a:r>
            <a:endParaRPr lang="ru-RU" altLang="ru-RU" sz="2200" b="1" dirty="0">
              <a:solidFill>
                <a:srgbClr val="7030A0"/>
              </a:solidFill>
              <a:latin typeface="Calibri" panose="020F0502020204030204" pitchFamily="34" charset="0"/>
            </a:endParaRPr>
          </a:p>
          <a:p>
            <a:pPr>
              <a:spcBef>
                <a:spcPct val="0"/>
              </a:spcBef>
              <a:buClrTx/>
              <a:buSzTx/>
              <a:buFontTx/>
              <a:buNone/>
            </a:pPr>
            <a:r>
              <a:rPr lang="ru-RU" altLang="ru-RU" sz="2200" b="0" dirty="0" smtClean="0">
                <a:solidFill>
                  <a:srgbClr val="0000FF"/>
                </a:solidFill>
                <a:latin typeface="Calibri" panose="020F0502020204030204" pitchFamily="34" charset="0"/>
              </a:rPr>
              <a:t>Сообщение: </a:t>
            </a:r>
            <a:r>
              <a:rPr lang="en-GB" altLang="en-US" sz="2200" b="0" dirty="0">
                <a:solidFill>
                  <a:srgbClr val="0000FF"/>
                </a:solidFill>
                <a:latin typeface="Calibri" panose="020F0502020204030204" pitchFamily="34" charset="0"/>
              </a:rPr>
              <a:t>WER </a:t>
            </a:r>
            <a:r>
              <a:rPr lang="en-US" altLang="en-US" sz="2200" b="0" dirty="0">
                <a:solidFill>
                  <a:srgbClr val="0000FF"/>
                </a:solidFill>
                <a:latin typeface="Calibri" panose="020F0502020204030204" pitchFamily="34" charset="0"/>
              </a:rPr>
              <a:t>ATL </a:t>
            </a:r>
            <a:r>
              <a:rPr lang="en-US"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a:t>
            </a:r>
            <a:r>
              <a:rPr lang="ru-RU" altLang="en-US" sz="2200" b="0" dirty="0" smtClean="0">
                <a:solidFill>
                  <a:srgbClr val="0000FF"/>
                </a:solidFill>
                <a:latin typeface="Calibri" panose="020F0502020204030204" pitchFamily="34" charset="0"/>
              </a:rPr>
              <a:t>0</a:t>
            </a:r>
            <a:r>
              <a:rPr lang="en-US" altLang="en-US" sz="2200" b="0" dirty="0" smtClean="0">
                <a:solidFill>
                  <a:srgbClr val="0000FF"/>
                </a:solidFill>
                <a:latin typeface="Calibri" panose="020F0502020204030204" pitchFamily="34" charset="0"/>
              </a:rPr>
              <a:t>2</a:t>
            </a:r>
            <a:r>
              <a:rPr lang="ru-RU" altLang="en-US" sz="2200" b="0" dirty="0" smtClean="0">
                <a:solidFill>
                  <a:srgbClr val="0000FF"/>
                </a:solidFill>
                <a:latin typeface="Calibri" panose="020F0502020204030204" pitchFamily="34" charset="0"/>
              </a:rPr>
              <a:t>56</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ru-RU" altLang="en-US" sz="3200" dirty="0" smtClean="0">
                <a:latin typeface="Calibri" panose="020F0502020204030204" pitchFamily="34" charset="0"/>
              </a:rPr>
              <a:t>Событие на АЭС Диабло Каньон-2</a:t>
            </a:r>
            <a:endParaRPr lang="en-GB" altLang="en-US" dirty="0" smtClean="0">
              <a:latin typeface="Calibri" panose="020F0502020204030204" pitchFamily="34" charset="0"/>
            </a:endParaRPr>
          </a:p>
        </p:txBody>
      </p:sp>
      <p:sp>
        <p:nvSpPr>
          <p:cNvPr id="6" name="Номер слайда 5"/>
          <p:cNvSpPr>
            <a:spLocks noGrp="1"/>
          </p:cNvSpPr>
          <p:nvPr>
            <p:ph type="sldNum" sz="quarter" idx="11"/>
          </p:nvPr>
        </p:nvSpPr>
        <p:spPr/>
        <p:txBody>
          <a:bodyPr/>
          <a:lstStyle/>
          <a:p>
            <a:fld id="{CF0B9A92-F4E1-4039-BF29-24BCE2E3EEAA}" type="slidenum">
              <a:rPr lang="en-US" altLang="ru-RU" smtClean="0"/>
              <a:pPr/>
              <a:t>34</a:t>
            </a:fld>
            <a:endParaRPr lang="en-US" altLang="ru-RU" dirty="0"/>
          </a:p>
        </p:txBody>
      </p:sp>
      <p:sp>
        <p:nvSpPr>
          <p:cNvPr id="8"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26" y="1417557"/>
            <a:ext cx="4668256" cy="2915612"/>
          </a:xfrm>
          <a:prstGeom prst="rect">
            <a:avLst/>
          </a:prstGeom>
        </p:spPr>
      </p:pic>
    </p:spTree>
    <p:extLst>
      <p:ext uri="{BB962C8B-B14F-4D97-AF65-F5344CB8AC3E}">
        <p14:creationId xmlns:p14="http://schemas.microsoft.com/office/powerpoint/2010/main" val="1163824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Краткое описание:</a:t>
            </a:r>
          </a:p>
          <a:p>
            <a:pPr>
              <a:buNone/>
            </a:pPr>
            <a:r>
              <a:rPr lang="ru-RU" sz="2400" dirty="0" smtClean="0">
                <a:latin typeface="Calibri" panose="020F0502020204030204" pitchFamily="34" charset="0"/>
              </a:rPr>
              <a:t>При </a:t>
            </a:r>
            <a:r>
              <a:rPr lang="ru-RU" sz="2400" dirty="0">
                <a:latin typeface="Calibri" panose="020F0502020204030204" pitchFamily="34" charset="0"/>
              </a:rPr>
              <a:t>работе блока в Режиме 4 («горячий останов») после останова на перегрузку топлива оба канала спринклерной системы были выведены из работы в рамках подготовки к плановому переводу (возврату) блока в Режим 5 («холодный останов»). В соответствии с требованиями технологического регламента, при работе блока в Режимах 1-4 насосы спринклерной системы должны быть в работоспособном состоянии (вместе с блоками воздушного охлаждения гермооболочки). Результаты анализа данного события показали, что </a:t>
            </a:r>
            <a:r>
              <a:rPr lang="ru-RU" sz="2400" i="1" dirty="0">
                <a:latin typeface="Calibri" panose="020F0502020204030204" pitchFamily="34" charset="0"/>
              </a:rPr>
              <a:t>причиной</a:t>
            </a:r>
            <a:r>
              <a:rPr lang="ru-RU" sz="2400" dirty="0">
                <a:latin typeface="Calibri" panose="020F0502020204030204" pitchFamily="34" charset="0"/>
              </a:rPr>
              <a:t> события явилась ошибка персонала</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Диабло Каньон-2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142668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39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smtClean="0">
                <a:solidFill>
                  <a:srgbClr val="0000FF"/>
                </a:solidFill>
                <a:latin typeface="Calibri" panose="020F0502020204030204" pitchFamily="34" charset="0"/>
              </a:rPr>
              <a:t>Описание</a:t>
            </a:r>
            <a:r>
              <a:rPr lang="ru-RU" altLang="ru-RU" sz="2300" b="1" i="1" dirty="0">
                <a:solidFill>
                  <a:srgbClr val="0000FF"/>
                </a:solidFill>
                <a:latin typeface="Calibri" panose="020F0502020204030204" pitchFamily="34" charset="0"/>
              </a:rPr>
              <a:t>:</a:t>
            </a:r>
          </a:p>
          <a:p>
            <a:pPr>
              <a:buNone/>
            </a:pPr>
            <a:r>
              <a:rPr lang="ru-RU" sz="2400" dirty="0" smtClean="0">
                <a:latin typeface="Calibri" panose="020F0502020204030204" pitchFamily="34" charset="0"/>
              </a:rPr>
              <a:t>Вечером </a:t>
            </a:r>
            <a:r>
              <a:rPr lang="ru-RU" sz="2400" dirty="0">
                <a:latin typeface="Calibri" panose="020F0502020204030204" pitchFamily="34" charset="0"/>
              </a:rPr>
              <a:t>29.11.2019 при работе блока в Режиме 4 («горячий останов») на завершающем этапе останова на перегрузку топлива, было принято эксплуатационное решение перевести блок в Режим 5 («холодный останов») из-за обеспокоенности по поводу работы главного циркуляционного насоса (ГЦН) 2-2 при низких температурах в системе теплоносителя первого контура и высокой температуре в помещении второго контура в условиях проведения ремонта (ТОиР) и испытаний главного турбогенератора. Оперативный персонал провел подготовку к переводу блока в Режим 5, включая оформление необходимых допусков к работе, подготовку инструкций и вывешивание плакатов управления конфигурацией</a:t>
            </a:r>
            <a:r>
              <a:rPr lang="ru-RU" sz="2400" dirty="0" smtClean="0">
                <a:latin typeface="Calibri" panose="020F0502020204030204" pitchFamily="34" charset="0"/>
              </a:rPr>
              <a:t>.</a:t>
            </a:r>
          </a:p>
          <a:p>
            <a:pPr>
              <a:buNone/>
            </a:pP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Диабло Каньон-2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200833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sz="2400" dirty="0" smtClean="0">
                <a:latin typeface="Calibri" panose="020F0502020204030204" pitchFamily="34" charset="0"/>
              </a:rPr>
              <a:t>Одной </a:t>
            </a:r>
            <a:r>
              <a:rPr lang="ru-RU" sz="2400" dirty="0">
                <a:latin typeface="Calibri" panose="020F0502020204030204" pitchFamily="34" charset="0"/>
              </a:rPr>
              <a:t>из необходимых операций был вывод из работы насосов спринклерной системы посредством открытия соответствующих ножевых переключателей постоянного оперативного тока. Данная операция, которая должна была быть выполнена после перевода блока в Режим 5, была завершена приблизительно в 02:37 30.11.2019, при этом блок по-прежнему находился в Режиме 4. В результате ошибки персонала имело место отключение питания постоянного оперативного тока спринклерных насосов. В 11:00, новая смена оперативного персонала (дневная смена) обнаружила данную ошибку и незамедлительно приступила к выполнению соответствующей операции по технологическому регламенту вследствие неработоспособности двух каналов спринклерной системы</a:t>
            </a:r>
            <a:r>
              <a:rPr lang="ru-RU" sz="2400" dirty="0" smtClean="0">
                <a:latin typeface="Calibri" panose="020F0502020204030204" pitchFamily="34" charset="0"/>
              </a:rPr>
              <a:t>.</a:t>
            </a: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Диабло Каньон-2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546263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sz="2400" dirty="0" smtClean="0">
                <a:latin typeface="Calibri" panose="020F0502020204030204" pitchFamily="34" charset="0"/>
              </a:rPr>
              <a:t>Согласно </a:t>
            </a:r>
            <a:r>
              <a:rPr lang="ru-RU" sz="2400" dirty="0">
                <a:latin typeface="Calibri" panose="020F0502020204030204" pitchFamily="34" charset="0"/>
              </a:rPr>
              <a:t>технологическому регламенту, оба канала спринклерной системы должны быть в работоспособном состоянии при работе блока в Режимах 1-4. В 11:25 30.11.2019 восстановлена работоспособность обоих насосов с прекращением необходимых операций, предписанных технологическим регламентом</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Диабло Каньон-2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487276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1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Анализ и комментарии:</a:t>
            </a:r>
          </a:p>
          <a:p>
            <a:pPr>
              <a:buNone/>
            </a:pPr>
            <a:r>
              <a:rPr lang="ru-RU" sz="2400" dirty="0" smtClean="0">
                <a:latin typeface="+mn-lt"/>
              </a:rPr>
              <a:t>Результаты </a:t>
            </a:r>
            <a:r>
              <a:rPr lang="ru-RU" sz="2400" dirty="0">
                <a:latin typeface="+mn-lt"/>
              </a:rPr>
              <a:t>анализа данного события показали, что </a:t>
            </a:r>
            <a:r>
              <a:rPr lang="ru-RU" sz="2400" i="1" dirty="0">
                <a:latin typeface="+mn-lt"/>
              </a:rPr>
              <a:t>причиной</a:t>
            </a:r>
            <a:r>
              <a:rPr lang="ru-RU" sz="2400" dirty="0">
                <a:latin typeface="+mn-lt"/>
              </a:rPr>
              <a:t> события явилась непреднамеренная ошибка персонала, допущенная старшим инженером управления реактором (СИУР). Указания по выводу из работы обоих каналов спринклерной системы были выданы нелицензируемым операторам до приведения блока в соответствующее для выполнения такой операции состояние</a:t>
            </a:r>
            <a:r>
              <a:rPr lang="ru-RU" sz="2400" dirty="0" smtClean="0">
                <a:latin typeface="+mn-lt"/>
              </a:rPr>
              <a:t>.</a:t>
            </a: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Диабло Каньон-2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347842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Перечень событий для рассмотрения  </a:t>
            </a:r>
            <a:r>
              <a:rPr lang="ru-RU" altLang="en-US" sz="2000" dirty="0" smtClean="0">
                <a:latin typeface="Calibri" panose="020F0502020204030204" pitchFamily="34" charset="0"/>
              </a:rPr>
              <a:t>(1)</a:t>
            </a:r>
            <a:endParaRPr lang="en-GB" altLang="en-US" dirty="0" smtClean="0">
              <a:latin typeface="Calibri" panose="020F0502020204030204" pitchFamily="34" charset="0"/>
            </a:endParaRPr>
          </a:p>
        </p:txBody>
      </p:sp>
      <p:sp>
        <p:nvSpPr>
          <p:cNvPr id="6148" name="Прямоугольник 5"/>
          <p:cNvSpPr>
            <a:spLocks noChangeArrowheads="1"/>
          </p:cNvSpPr>
          <p:nvPr/>
        </p:nvSpPr>
        <p:spPr bwMode="auto">
          <a:xfrm>
            <a:off x="338855" y="1466860"/>
            <a:ext cx="8576544"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2000" b="1" dirty="0" smtClean="0">
                <a:solidFill>
                  <a:srgbClr val="0070C0"/>
                </a:solidFill>
                <a:latin typeface="Calibri" panose="020F0502020204030204" pitchFamily="34" charset="0"/>
              </a:rPr>
              <a:t>(</a:t>
            </a:r>
            <a:r>
              <a:rPr lang="en-US" altLang="en-US" sz="2000" b="1" dirty="0" smtClean="0">
                <a:solidFill>
                  <a:srgbClr val="0070C0"/>
                </a:solidFill>
                <a:latin typeface="Calibri" panose="020F0502020204030204" pitchFamily="34" charset="0"/>
              </a:rPr>
              <a:t>S)</a:t>
            </a:r>
            <a:r>
              <a:rPr lang="en-US" altLang="en-US" sz="2000" b="1" dirty="0" smtClean="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 </a:t>
            </a:r>
            <a:r>
              <a:rPr lang="en-US" altLang="en-US" sz="2000" b="1" dirty="0">
                <a:solidFill>
                  <a:srgbClr val="0000FF"/>
                </a:solidFill>
                <a:latin typeface="Calibri" panose="020F0502020204030204" pitchFamily="34" charset="0"/>
              </a:rPr>
              <a:t>WER </a:t>
            </a:r>
            <a:r>
              <a:rPr lang="en-US" altLang="en-US" sz="2000" b="1" dirty="0" smtClean="0">
                <a:solidFill>
                  <a:srgbClr val="0000FF"/>
                </a:solidFill>
                <a:latin typeface="Calibri" panose="020F0502020204030204" pitchFamily="34" charset="0"/>
              </a:rPr>
              <a:t>PAR 19-0902  </a:t>
            </a:r>
            <a:r>
              <a:rPr lang="ru-RU" altLang="en-US" sz="2000" b="1" dirty="0" smtClean="0">
                <a:solidFill>
                  <a:srgbClr val="0000FF"/>
                </a:solidFill>
                <a:latin typeface="Calibri" panose="020F0502020204030204" pitchFamily="34" charset="0"/>
              </a:rPr>
              <a:t>  </a:t>
            </a:r>
            <a:r>
              <a:rPr lang="en-US" altLang="en-US" sz="2000" b="1" dirty="0" smtClean="0">
                <a:solidFill>
                  <a:srgbClr val="0000FF"/>
                </a:solidFill>
                <a:latin typeface="Calibri" panose="020F0502020204030204" pitchFamily="34" charset="0"/>
              </a:rPr>
              <a:t>  </a:t>
            </a:r>
            <a:r>
              <a:rPr lang="en-US" altLang="en-US" sz="2000" b="1" dirty="0" smtClean="0">
                <a:latin typeface="Calibri" panose="020F0502020204030204" pitchFamily="34" charset="0"/>
              </a:rPr>
              <a:t>29.11.201</a:t>
            </a:r>
            <a:r>
              <a:rPr lang="ru-RU" altLang="en-US" sz="2000" b="1" dirty="0" smtClean="0">
                <a:latin typeface="Calibri" panose="020F0502020204030204" pitchFamily="34" charset="0"/>
              </a:rPr>
              <a:t>9</a:t>
            </a:r>
            <a:r>
              <a:rPr lang="en-US" altLang="en-US" sz="2000" b="1" dirty="0" smtClean="0">
                <a:latin typeface="Calibri" panose="020F0502020204030204" pitchFamily="34" charset="0"/>
              </a:rPr>
              <a:t>      </a:t>
            </a:r>
            <a:r>
              <a:rPr lang="ru-RU" altLang="en-US" sz="2000" b="1" dirty="0">
                <a:latin typeface="Calibri" panose="020F0502020204030204" pitchFamily="34" charset="0"/>
              </a:rPr>
              <a:t>АЭС </a:t>
            </a:r>
            <a:r>
              <a:rPr lang="ru-RU" altLang="en-US" sz="2000" b="1" dirty="0" smtClean="0">
                <a:latin typeface="Calibri" panose="020F0502020204030204" pitchFamily="34" charset="0"/>
              </a:rPr>
              <a:t>Форсмарк</a:t>
            </a:r>
            <a:r>
              <a:rPr lang="en-US" altLang="en-US" sz="2000" b="1" dirty="0" smtClean="0">
                <a:latin typeface="Calibri" panose="020F0502020204030204" pitchFamily="34" charset="0"/>
              </a:rPr>
              <a:t>-</a:t>
            </a:r>
            <a:r>
              <a:rPr lang="ru-RU" altLang="en-US" sz="2000" b="1" dirty="0" smtClean="0">
                <a:latin typeface="Calibri" panose="020F0502020204030204" pitchFamily="34" charset="0"/>
              </a:rPr>
              <a:t>2</a:t>
            </a:r>
            <a:r>
              <a:rPr lang="en-US" altLang="en-US" sz="2000" b="1" dirty="0" smtClean="0">
                <a:latin typeface="Calibri" panose="020F0502020204030204" pitchFamily="34" charset="0"/>
              </a:rPr>
              <a:t>  (</a:t>
            </a:r>
            <a:r>
              <a:rPr lang="ru-RU" altLang="en-US" sz="2000" b="1" dirty="0" smtClean="0">
                <a:latin typeface="Calibri" panose="020F0502020204030204" pitchFamily="34" charset="0"/>
              </a:rPr>
              <a:t>Швеция</a:t>
            </a:r>
            <a:r>
              <a:rPr lang="en-US" altLang="en-US" sz="2000" b="1" dirty="0" smtClean="0">
                <a:latin typeface="Calibri" panose="020F0502020204030204" pitchFamily="34" charset="0"/>
              </a:rPr>
              <a:t>)</a:t>
            </a:r>
            <a:endParaRPr lang="en-US" altLang="en-US" sz="2000" b="1" dirty="0">
              <a:latin typeface="Calibri" panose="020F0502020204030204" pitchFamily="34" charset="0"/>
            </a:endParaRPr>
          </a:p>
          <a:p>
            <a:pPr>
              <a:spcBef>
                <a:spcPct val="0"/>
              </a:spcBef>
              <a:buClrTx/>
              <a:buSzTx/>
              <a:buNone/>
            </a:pPr>
            <a:r>
              <a:rPr lang="ru-RU" sz="2000" b="1" dirty="0" smtClean="0">
                <a:solidFill>
                  <a:srgbClr val="7030A0"/>
                </a:solidFill>
                <a:latin typeface="Calibri" panose="020F0502020204030204" pitchFamily="34" charset="0"/>
              </a:rPr>
              <a:t>Неплановое </a:t>
            </a:r>
            <a:r>
              <a:rPr lang="ru-RU" sz="2000" b="1" dirty="0">
                <a:solidFill>
                  <a:srgbClr val="7030A0"/>
                </a:solidFill>
                <a:latin typeface="Calibri" panose="020F0502020204030204" pitchFamily="34" charset="0"/>
              </a:rPr>
              <a:t>облучение </a:t>
            </a:r>
            <a:r>
              <a:rPr lang="ru-RU" sz="2000" b="1" dirty="0" smtClean="0">
                <a:solidFill>
                  <a:srgbClr val="7030A0"/>
                </a:solidFill>
                <a:latin typeface="Calibri" panose="020F0502020204030204" pitchFamily="34" charset="0"/>
              </a:rPr>
              <a:t>5 работников </a:t>
            </a:r>
            <a:r>
              <a:rPr lang="ru-RU" sz="2000" b="1" dirty="0">
                <a:solidFill>
                  <a:srgbClr val="7030A0"/>
                </a:solidFill>
                <a:latin typeface="Calibri" panose="020F0502020204030204" pitchFamily="34" charset="0"/>
              </a:rPr>
              <a:t>из-за </a:t>
            </a:r>
            <a:r>
              <a:rPr lang="ru-RU" sz="2000" b="1" dirty="0" smtClean="0">
                <a:solidFill>
                  <a:srgbClr val="7030A0"/>
                </a:solidFill>
                <a:latin typeface="Calibri" panose="020F0502020204030204" pitchFamily="34" charset="0"/>
              </a:rPr>
              <a:t>неисправности </a:t>
            </a:r>
            <a:r>
              <a:rPr lang="ru-RU" sz="2000" b="1" dirty="0">
                <a:solidFill>
                  <a:srgbClr val="7030A0"/>
                </a:solidFill>
                <a:latin typeface="Calibri" panose="020F0502020204030204" pitchFamily="34" charset="0"/>
              </a:rPr>
              <a:t>телескопического </a:t>
            </a:r>
            <a:r>
              <a:rPr lang="ru-RU" sz="2000" b="1" dirty="0" smtClean="0">
                <a:solidFill>
                  <a:srgbClr val="7030A0"/>
                </a:solidFill>
                <a:latin typeface="Calibri" panose="020F0502020204030204" pitchFamily="34" charset="0"/>
              </a:rPr>
              <a:t>прибора радиационного контроля</a:t>
            </a:r>
            <a:endParaRPr lang="ru-RU" altLang="ru-RU" sz="2000" b="1" dirty="0">
              <a:solidFill>
                <a:srgbClr val="7030A0"/>
              </a:solidFill>
              <a:latin typeface="Calibri" panose="020F0502020204030204" pitchFamily="34" charset="0"/>
            </a:endParaRPr>
          </a:p>
          <a:p>
            <a:pPr>
              <a:spcBef>
                <a:spcPct val="0"/>
              </a:spcBef>
              <a:buClrTx/>
              <a:buSzTx/>
              <a:buNone/>
            </a:pPr>
            <a:endParaRPr lang="en-US" altLang="ru-RU" sz="1600" dirty="0">
              <a:solidFill>
                <a:srgbClr val="7030A0"/>
              </a:solidFill>
              <a:latin typeface="Calibri" panose="020F0502020204030204" pitchFamily="34" charset="0"/>
            </a:endParaRPr>
          </a:p>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S)</a:t>
            </a:r>
            <a:r>
              <a:rPr lang="en-US" altLang="en-US" sz="2000" b="1" dirty="0">
                <a:solidFill>
                  <a:srgbClr val="0000FF"/>
                </a:solidFill>
                <a:latin typeface="Calibri" panose="020F0502020204030204" pitchFamily="34" charset="0"/>
              </a:rPr>
              <a:t> </a:t>
            </a:r>
            <a:r>
              <a:rPr lang="ru-RU" altLang="en-US" sz="2000" b="1" dirty="0">
                <a:solidFill>
                  <a:srgbClr val="0000FF"/>
                </a:solidFill>
                <a:latin typeface="Calibri" panose="020F0502020204030204" pitchFamily="34" charset="0"/>
              </a:rPr>
              <a:t> </a:t>
            </a:r>
            <a:r>
              <a:rPr lang="en-GB" altLang="en-US" sz="2000" b="1" dirty="0" smtClean="0">
                <a:solidFill>
                  <a:srgbClr val="0000FF"/>
                </a:solidFill>
                <a:latin typeface="Calibri" panose="020F0502020204030204" pitchFamily="34" charset="0"/>
              </a:rPr>
              <a:t>WER PAR</a:t>
            </a:r>
            <a:r>
              <a:rPr lang="en-US" altLang="ru-RU" sz="2000" b="1" dirty="0" smtClean="0">
                <a:solidFill>
                  <a:srgbClr val="0000FF"/>
                </a:solidFill>
                <a:latin typeface="Calibri" panose="020F0502020204030204" pitchFamily="34" charset="0"/>
              </a:rPr>
              <a:t> 18</a:t>
            </a:r>
            <a:r>
              <a:rPr lang="en-GB" altLang="en-US" sz="2000" b="1" dirty="0" smtClean="0">
                <a:solidFill>
                  <a:srgbClr val="0000FF"/>
                </a:solidFill>
                <a:latin typeface="Calibri" panose="020F0502020204030204" pitchFamily="34" charset="0"/>
              </a:rPr>
              <a:t>-0765</a:t>
            </a:r>
            <a:r>
              <a:rPr lang="ru-RU" altLang="en-US" sz="2000" b="1" dirty="0" smtClean="0">
                <a:latin typeface="Calibri" panose="020F0502020204030204" pitchFamily="34" charset="0"/>
              </a:rPr>
              <a:t>   </a:t>
            </a:r>
            <a:r>
              <a:rPr lang="en-US" altLang="en-US" sz="2000" b="1" dirty="0" smtClean="0">
                <a:latin typeface="Calibri" panose="020F0502020204030204" pitchFamily="34" charset="0"/>
              </a:rPr>
              <a:t>   04</a:t>
            </a:r>
            <a:r>
              <a:rPr lang="ru-RU" altLang="en-US" sz="2000" b="1" dirty="0" smtClean="0">
                <a:latin typeface="Calibri" panose="020F0502020204030204" pitchFamily="34" charset="0"/>
              </a:rPr>
              <a:t>.</a:t>
            </a:r>
            <a:r>
              <a:rPr lang="en-US" altLang="en-US" sz="2000" b="1" dirty="0" smtClean="0">
                <a:latin typeface="Calibri" panose="020F0502020204030204" pitchFamily="34" charset="0"/>
              </a:rPr>
              <a:t>08</a:t>
            </a:r>
            <a:r>
              <a:rPr lang="ru-RU" altLang="en-US" sz="2000" b="1" dirty="0" smtClean="0">
                <a:latin typeface="Calibri" panose="020F0502020204030204" pitchFamily="34" charset="0"/>
              </a:rPr>
              <a:t>.20</a:t>
            </a:r>
            <a:r>
              <a:rPr lang="en-US" altLang="en-US" sz="2000" b="1" dirty="0" smtClean="0">
                <a:latin typeface="Calibri" panose="020F0502020204030204" pitchFamily="34" charset="0"/>
              </a:rPr>
              <a:t>18</a:t>
            </a:r>
            <a:r>
              <a:rPr lang="ru-RU" altLang="en-US" sz="2000" b="1" dirty="0" smtClean="0">
                <a:latin typeface="Calibri" panose="020F0502020204030204" pitchFamily="34" charset="0"/>
              </a:rPr>
              <a:t>      </a:t>
            </a:r>
            <a:r>
              <a:rPr lang="ru-RU" altLang="en-US" sz="2000" b="1" dirty="0">
                <a:latin typeface="Calibri" panose="020F0502020204030204" pitchFamily="34" charset="0"/>
              </a:rPr>
              <a:t>АЭС </a:t>
            </a:r>
            <a:r>
              <a:rPr lang="ru-RU" altLang="en-US" sz="2000" b="1" dirty="0" smtClean="0">
                <a:latin typeface="Calibri" panose="020F0502020204030204" pitchFamily="34" charset="0"/>
              </a:rPr>
              <a:t>Борсселе-1</a:t>
            </a:r>
            <a:r>
              <a:rPr lang="ru-RU" altLang="ru-RU" sz="2000" b="1" dirty="0" smtClean="0">
                <a:latin typeface="Calibri" panose="020F0502020204030204" pitchFamily="34" charset="0"/>
              </a:rPr>
              <a:t> </a:t>
            </a:r>
            <a:r>
              <a:rPr lang="ru-RU" altLang="en-US" sz="2000" b="1" dirty="0" smtClean="0">
                <a:latin typeface="Calibri" panose="020F0502020204030204" pitchFamily="34" charset="0"/>
              </a:rPr>
              <a:t> (Нидерланды)</a:t>
            </a:r>
            <a:r>
              <a:rPr lang="ru-RU" altLang="en-US" sz="2000" b="1" dirty="0">
                <a:latin typeface="Calibri" panose="020F0502020204030204" pitchFamily="34" charset="0"/>
              </a:rPr>
              <a:t/>
            </a:r>
            <a:br>
              <a:rPr lang="ru-RU" altLang="en-US" sz="2000" b="1" dirty="0">
                <a:latin typeface="Calibri" panose="020F0502020204030204" pitchFamily="34" charset="0"/>
              </a:rPr>
            </a:br>
            <a:endParaRPr lang="ru-RU" altLang="en-US" sz="200" b="1" dirty="0">
              <a:solidFill>
                <a:srgbClr val="FF0000"/>
              </a:solidFill>
              <a:latin typeface="Calibri" panose="020F0502020204030204" pitchFamily="34" charset="0"/>
            </a:endParaRPr>
          </a:p>
          <a:p>
            <a:pPr>
              <a:spcBef>
                <a:spcPct val="0"/>
              </a:spcBef>
              <a:buClrTx/>
              <a:buSzTx/>
              <a:buNone/>
            </a:pPr>
            <a:r>
              <a:rPr lang="ru-RU" sz="2000" b="1" dirty="0" smtClean="0">
                <a:solidFill>
                  <a:srgbClr val="7030A0"/>
                </a:solidFill>
                <a:latin typeface="Calibri" panose="020F0502020204030204" pitchFamily="34" charset="0"/>
              </a:rPr>
              <a:t>Аварийный </a:t>
            </a:r>
            <a:r>
              <a:rPr lang="ru-RU" sz="2000" b="1" dirty="0">
                <a:solidFill>
                  <a:srgbClr val="7030A0"/>
                </a:solidFill>
                <a:latin typeface="Calibri" panose="020F0502020204030204" pitchFamily="34" charset="0"/>
              </a:rPr>
              <a:t>останов реактора и серьезное повреждение ГЦН в результате отказа в системе защиты реактора</a:t>
            </a:r>
          </a:p>
          <a:p>
            <a:pPr>
              <a:spcBef>
                <a:spcPct val="0"/>
              </a:spcBef>
              <a:buClrTx/>
              <a:buSzTx/>
              <a:buNone/>
            </a:pPr>
            <a:endParaRPr lang="ru-RU" sz="1600" dirty="0">
              <a:solidFill>
                <a:srgbClr val="7030A0"/>
              </a:solidFill>
              <a:latin typeface="Calibri" panose="020F0502020204030204" pitchFamily="34" charset="0"/>
            </a:endParaRPr>
          </a:p>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N) </a:t>
            </a:r>
            <a:r>
              <a:rPr lang="en-US" altLang="en-US" sz="2000" b="1" dirty="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ATL</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smtClean="0">
                <a:solidFill>
                  <a:srgbClr val="0000FF"/>
                </a:solidFill>
                <a:latin typeface="Calibri" panose="020F0502020204030204" pitchFamily="34" charset="0"/>
              </a:rPr>
              <a:t>-0</a:t>
            </a:r>
            <a:r>
              <a:rPr lang="en-US" altLang="ru-RU" sz="2000" b="1" dirty="0" smtClean="0">
                <a:solidFill>
                  <a:srgbClr val="0000FF"/>
                </a:solidFill>
                <a:latin typeface="Calibri" panose="020F0502020204030204" pitchFamily="34" charset="0"/>
              </a:rPr>
              <a:t>256  </a:t>
            </a:r>
            <a:r>
              <a:rPr lang="ru-RU" altLang="en-US" sz="2000" b="1" dirty="0" smtClean="0">
                <a:solidFill>
                  <a:srgbClr val="0000FF"/>
                </a:solidFill>
                <a:latin typeface="Calibri" panose="020F0502020204030204" pitchFamily="34" charset="0"/>
              </a:rPr>
              <a:t>     </a:t>
            </a:r>
            <a:r>
              <a:rPr lang="en-US" altLang="en-US" sz="2000" b="1" dirty="0" smtClean="0">
                <a:latin typeface="Calibri" panose="020F0502020204030204" pitchFamily="34" charset="0"/>
              </a:rPr>
              <a:t>30</a:t>
            </a:r>
            <a:r>
              <a:rPr lang="ru-RU" altLang="en-US" sz="2000" b="1" dirty="0" smtClean="0">
                <a:latin typeface="Calibri" panose="020F0502020204030204" pitchFamily="34" charset="0"/>
              </a:rPr>
              <a:t>.</a:t>
            </a:r>
            <a:r>
              <a:rPr lang="en-US" altLang="en-US" sz="2000" b="1" dirty="0" smtClean="0">
                <a:latin typeface="Calibri" panose="020F0502020204030204" pitchFamily="34" charset="0"/>
              </a:rPr>
              <a:t>11</a:t>
            </a:r>
            <a:r>
              <a:rPr lang="ru-RU" altLang="en-US" sz="2000" b="1" dirty="0" smtClean="0">
                <a:latin typeface="Calibri" panose="020F0502020204030204" pitchFamily="34" charset="0"/>
              </a:rPr>
              <a:t>.201</a:t>
            </a:r>
            <a:r>
              <a:rPr lang="en-US" altLang="en-US" sz="2000" b="1" dirty="0">
                <a:latin typeface="Calibri" panose="020F0502020204030204" pitchFamily="34" charset="0"/>
              </a:rPr>
              <a:t>9</a:t>
            </a:r>
            <a:r>
              <a:rPr lang="ru-RU" altLang="en-US" sz="2000" b="1" dirty="0">
                <a:latin typeface="Calibri" panose="020F0502020204030204" pitchFamily="34" charset="0"/>
              </a:rPr>
              <a:t>      АЭС </a:t>
            </a:r>
            <a:r>
              <a:rPr lang="ru-RU" altLang="en-US" sz="2000" b="1" dirty="0" smtClean="0">
                <a:latin typeface="Calibri" panose="020F0502020204030204" pitchFamily="34" charset="0"/>
              </a:rPr>
              <a:t>Диабло Каньон-2  </a:t>
            </a:r>
            <a:r>
              <a:rPr lang="ru-RU" altLang="en-US" sz="2000" b="1" dirty="0">
                <a:latin typeface="Calibri" panose="020F0502020204030204" pitchFamily="34" charset="0"/>
              </a:rPr>
              <a:t>(США)</a:t>
            </a:r>
            <a:br>
              <a:rPr lang="ru-RU" altLang="en-US" sz="2000" b="1" dirty="0">
                <a:latin typeface="Calibri" panose="020F0502020204030204" pitchFamily="34" charset="0"/>
              </a:rPr>
            </a:br>
            <a:endParaRPr lang="ru-RU" altLang="en-US" sz="300" b="1" dirty="0">
              <a:solidFill>
                <a:srgbClr val="FF0000"/>
              </a:solidFill>
              <a:latin typeface="Calibri" panose="020F0502020204030204" pitchFamily="34" charset="0"/>
            </a:endParaRPr>
          </a:p>
          <a:p>
            <a:pPr>
              <a:spcBef>
                <a:spcPct val="0"/>
              </a:spcBef>
              <a:buClrTx/>
              <a:buSzTx/>
              <a:buNone/>
            </a:pPr>
            <a:r>
              <a:rPr lang="ru-RU" sz="2000" b="1" dirty="0" smtClean="0">
                <a:solidFill>
                  <a:srgbClr val="7030A0"/>
                </a:solidFill>
                <a:latin typeface="Calibri" panose="020F0502020204030204" pitchFamily="34" charset="0"/>
              </a:rPr>
              <a:t>Вывод </a:t>
            </a:r>
            <a:r>
              <a:rPr lang="ru-RU" sz="2000" b="1" dirty="0">
                <a:solidFill>
                  <a:srgbClr val="7030A0"/>
                </a:solidFill>
                <a:latin typeface="Calibri" panose="020F0502020204030204" pitchFamily="34" charset="0"/>
              </a:rPr>
              <a:t>из работы обоих каналов спринклерной системы вследствие ошибки персонала до изменения режима работы блока</a:t>
            </a:r>
          </a:p>
          <a:p>
            <a:pPr>
              <a:spcBef>
                <a:spcPct val="0"/>
              </a:spcBef>
              <a:buClrTx/>
              <a:buSzTx/>
              <a:buNone/>
            </a:pPr>
            <a:endParaRPr lang="ru-RU" sz="1600" dirty="0">
              <a:solidFill>
                <a:srgbClr val="7030A0"/>
              </a:solidFill>
              <a:latin typeface="Calibri" panose="020F0502020204030204" pitchFamily="34" charset="0"/>
            </a:endParaRPr>
          </a:p>
        </p:txBody>
      </p:sp>
      <p:sp>
        <p:nvSpPr>
          <p:cNvPr id="5" name="Прямоугольник 1"/>
          <p:cNvSpPr>
            <a:spLocks noChangeArrowheads="1"/>
          </p:cNvSpPr>
          <p:nvPr/>
        </p:nvSpPr>
        <p:spPr bwMode="auto">
          <a:xfrm>
            <a:off x="452438" y="5971294"/>
            <a:ext cx="783258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S)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ru-RU" altLang="en-US" sz="1400" b="0" dirty="0">
                <a:latin typeface="Calibri" panose="020F0502020204030204" pitchFamily="34" charset="0"/>
              </a:rPr>
              <a:t>Значительные;</a:t>
            </a:r>
            <a:r>
              <a:rPr lang="en-US" altLang="en-US" sz="1400" b="0" dirty="0">
                <a:latin typeface="Calibri" panose="020F0502020204030204" pitchFamily="34" charset="0"/>
              </a:rPr>
              <a:t>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N)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ru-RU" altLang="en-US" sz="1400" b="0" dirty="0">
                <a:latin typeface="Calibri" panose="020F0502020204030204" pitchFamily="34" charset="0"/>
              </a:rPr>
              <a:t>Требующие внимания;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T)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ru-RU" altLang="en-US" sz="1400" b="0" dirty="0">
                <a:latin typeface="Calibri" panose="020F0502020204030204" pitchFamily="34" charset="0"/>
              </a:rPr>
              <a:t>Важные для анализа </a:t>
            </a:r>
            <a:r>
              <a:rPr lang="ru-RU" altLang="en-US" sz="1400" dirty="0" smtClean="0">
                <a:latin typeface="Calibri" panose="020F0502020204030204" pitchFamily="34" charset="0"/>
              </a:rPr>
              <a:t>тенденций; </a:t>
            </a:r>
            <a:r>
              <a:rPr lang="ru-RU" altLang="en-US" sz="1400" dirty="0" smtClean="0">
                <a:solidFill>
                  <a:srgbClr val="0070C0"/>
                </a:solidFill>
                <a:latin typeface="Calibri" panose="020F0502020204030204" pitchFamily="34" charset="0"/>
              </a:rPr>
              <a:t>(</a:t>
            </a:r>
            <a:r>
              <a:rPr lang="en-US" altLang="en-US" sz="1400" dirty="0" smtClean="0">
                <a:solidFill>
                  <a:srgbClr val="0070C0"/>
                </a:solidFill>
                <a:latin typeface="Calibri" panose="020F0502020204030204" pitchFamily="34" charset="0"/>
              </a:rPr>
              <a:t>O) </a:t>
            </a:r>
            <a:r>
              <a:rPr lang="ru-RU" altLang="en-US" sz="1400" dirty="0">
                <a:latin typeface="Calibri" panose="020F0502020204030204" pitchFamily="34" charset="0"/>
              </a:rPr>
              <a:t>–</a:t>
            </a:r>
            <a:r>
              <a:rPr lang="en-US" altLang="en-US" sz="1400" dirty="0">
                <a:latin typeface="Calibri" panose="020F0502020204030204" pitchFamily="34" charset="0"/>
              </a:rPr>
              <a:t> </a:t>
            </a:r>
            <a:r>
              <a:rPr lang="ru-RU" altLang="en-US" sz="1400" dirty="0" smtClean="0">
                <a:latin typeface="Calibri" panose="020F0502020204030204" pitchFamily="34" charset="0"/>
              </a:rPr>
              <a:t>Прочие</a:t>
            </a:r>
            <a:endParaRPr lang="ru-RU" altLang="en-US" sz="1400" b="0" dirty="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309840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4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Мероприятия:</a:t>
            </a:r>
          </a:p>
          <a:p>
            <a:pPr>
              <a:spcBef>
                <a:spcPts val="300"/>
              </a:spcBef>
              <a:buClrTx/>
              <a:buSzTx/>
              <a:buNone/>
            </a:pPr>
            <a:r>
              <a:rPr lang="ru-RU" sz="2400" dirty="0" smtClean="0">
                <a:latin typeface="Calibri" panose="020F0502020204030204" pitchFamily="34" charset="0"/>
              </a:rPr>
              <a:t>После </a:t>
            </a:r>
            <a:r>
              <a:rPr lang="ru-RU" sz="2400" dirty="0">
                <a:latin typeface="Calibri" panose="020F0502020204030204" pitchFamily="34" charset="0"/>
              </a:rPr>
              <a:t>обнаружения ошибки работоспособность насосов спринклерной системы была оперативно восстановлена. Аттестация (результаты квалификационных экзаменов) старшего инженера управления реактором (СИУР), осуществлявшего руководство данными операциями, аннулирована. Выполнен план восстановительных мероприятий. Данное событие классифицировано как событие станционного уровня и доведено до сведения персонала</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Диабло Каньон-2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40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785534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ru-RU" sz="2400" b="0" dirty="0">
                <a:latin typeface="Calibri" panose="020F0502020204030204" pitchFamily="34" charset="0"/>
              </a:rPr>
              <a:t>АЭС </a:t>
            </a:r>
            <a:r>
              <a:rPr lang="ru-RU" altLang="ru-RU" sz="2400" b="0" dirty="0" smtClean="0">
                <a:latin typeface="Calibri" panose="020F0502020204030204" pitchFamily="34" charset="0"/>
              </a:rPr>
              <a:t>Пойнт Лепро (Канада):</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1</a:t>
            </a:r>
            <a:r>
              <a:rPr lang="ru-RU" altLang="ru-RU" sz="2400" b="0" dirty="0" smtClean="0">
                <a:latin typeface="Calibri" panose="020F0502020204030204" pitchFamily="34" charset="0"/>
              </a:rPr>
              <a:t> блок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ru-RU" altLang="ru-RU" sz="2000" b="0" dirty="0">
                <a:latin typeface="Calibri" panose="020F0502020204030204" pitchFamily="34" charset="0"/>
              </a:rPr>
              <a:t>Тип реактора</a:t>
            </a:r>
            <a:r>
              <a:rPr lang="ru-RU" altLang="en-US" sz="2000" b="0" dirty="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PHWR</a:t>
            </a:r>
            <a:endParaRPr lang="en-US" altLang="ru-RU" sz="700" b="0" dirty="0">
              <a:latin typeface="Calibri" panose="020F0502020204030204" pitchFamily="34" charset="0"/>
            </a:endParaRPr>
          </a:p>
          <a:p>
            <a:pPr>
              <a:spcBef>
                <a:spcPct val="0"/>
              </a:spcBef>
              <a:buClrTx/>
              <a:buSzTx/>
              <a:buFontTx/>
              <a:buNone/>
            </a:pPr>
            <a:r>
              <a:rPr lang="ru-RU" altLang="en-US" sz="2000" b="0" dirty="0">
                <a:latin typeface="Calibri" panose="020F0502020204030204" pitchFamily="34" charset="0"/>
              </a:rPr>
              <a:t>Мощность:</a:t>
            </a:r>
          </a:p>
          <a:p>
            <a:pPr>
              <a:spcBef>
                <a:spcPct val="0"/>
              </a:spcBef>
              <a:buClrTx/>
              <a:buSzTx/>
              <a:buFontTx/>
              <a:buNone/>
            </a:pPr>
            <a:r>
              <a:rPr lang="ru-RU" altLang="en-US" sz="2000" dirty="0" smtClean="0">
                <a:latin typeface="Calibri" panose="020F0502020204030204" pitchFamily="34" charset="0"/>
              </a:rPr>
              <a:t>Блок 1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705</a:t>
            </a:r>
            <a:r>
              <a:rPr lang="ru-RU" altLang="en-US" sz="2000" dirty="0" smtClean="0">
                <a:latin typeface="Calibri" panose="020F0502020204030204" pitchFamily="34" charset="0"/>
              </a:rPr>
              <a:t> </a:t>
            </a:r>
            <a:r>
              <a:rPr lang="ru-RU" altLang="en-US" sz="2000" dirty="0">
                <a:latin typeface="Calibri" panose="020F0502020204030204" pitchFamily="34" charset="0"/>
              </a:rPr>
              <a:t>МВт</a:t>
            </a:r>
            <a:r>
              <a:rPr lang="en-US" altLang="en-US" sz="2000" dirty="0">
                <a:latin typeface="Calibri" panose="020F0502020204030204" pitchFamily="34" charset="0"/>
              </a:rPr>
              <a:t>(</a:t>
            </a:r>
            <a:r>
              <a:rPr lang="ru-RU" altLang="en-US" sz="2000" dirty="0" smtClean="0">
                <a:latin typeface="Calibri" panose="020F0502020204030204" pitchFamily="34" charset="0"/>
              </a:rPr>
              <a:t>э)</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657873"/>
            <a:ext cx="8416992"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ru-RU" altLang="ru-RU" sz="2200" b="0" dirty="0">
                <a:solidFill>
                  <a:srgbClr val="0000FF"/>
                </a:solidFill>
                <a:latin typeface="Calibri" panose="020F0502020204030204" pitchFamily="34" charset="0"/>
              </a:rPr>
              <a:t>Дата события: </a:t>
            </a:r>
            <a:r>
              <a:rPr lang="ru-RU" altLang="ru-RU" sz="2200" b="0" dirty="0" smtClean="0">
                <a:solidFill>
                  <a:srgbClr val="0000FF"/>
                </a:solidFill>
                <a:latin typeface="Calibri" panose="020F0502020204030204" pitchFamily="34" charset="0"/>
              </a:rPr>
              <a:t>15.01</a:t>
            </a:r>
            <a:r>
              <a:rPr lang="ru-RU" altLang="en-US" sz="2200" b="0" dirty="0" smtClean="0">
                <a:solidFill>
                  <a:srgbClr val="0000FF"/>
                </a:solidFill>
                <a:latin typeface="Calibri" panose="020F0502020204030204" pitchFamily="34" charset="0"/>
              </a:rPr>
              <a:t>.2020</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ru-RU" altLang="ru-RU" sz="2200" b="0" dirty="0">
                <a:solidFill>
                  <a:srgbClr val="0000FF"/>
                </a:solidFill>
                <a:latin typeface="Calibri" panose="020F0502020204030204" pitchFamily="34" charset="0"/>
              </a:rPr>
              <a:t>Блок: </a:t>
            </a:r>
            <a:r>
              <a:rPr lang="ru-RU" altLang="ru-RU" sz="2200" b="0" dirty="0" smtClean="0">
                <a:solidFill>
                  <a:srgbClr val="0000FF"/>
                </a:solidFill>
                <a:latin typeface="Calibri" panose="020F0502020204030204" pitchFamily="34" charset="0"/>
              </a:rPr>
              <a:t>Пойнт Лепро-1</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ru-RU" sz="2300" b="1" dirty="0" smtClean="0">
                <a:solidFill>
                  <a:srgbClr val="7030A0"/>
                </a:solidFill>
                <a:latin typeface="Calibri" panose="020F0502020204030204" pitchFamily="34" charset="0"/>
              </a:rPr>
              <a:t>Ошибочное </a:t>
            </a:r>
            <a:r>
              <a:rPr lang="ru-RU" sz="2300" b="1" dirty="0">
                <a:solidFill>
                  <a:srgbClr val="7030A0"/>
                </a:solidFill>
                <a:latin typeface="Calibri" panose="020F0502020204030204" pitchFamily="34" charset="0"/>
              </a:rPr>
              <a:t>выполнение ремонтных работ электротехническим персоналом подрядной организации на вытяжном </a:t>
            </a:r>
            <a:r>
              <a:rPr lang="ru-RU" sz="2300" b="1" dirty="0" smtClean="0">
                <a:solidFill>
                  <a:srgbClr val="7030A0"/>
                </a:solidFill>
                <a:latin typeface="Calibri" panose="020F0502020204030204" pitchFamily="34" charset="0"/>
              </a:rPr>
              <a:t>вентиляторе</a:t>
            </a:r>
            <a:endParaRPr lang="ru-RU" altLang="ru-RU" sz="2300" b="1" dirty="0">
              <a:solidFill>
                <a:srgbClr val="7030A0"/>
              </a:solidFill>
              <a:latin typeface="Calibri" panose="020F0502020204030204" pitchFamily="34" charset="0"/>
            </a:endParaRPr>
          </a:p>
          <a:p>
            <a:pPr>
              <a:spcBef>
                <a:spcPct val="0"/>
              </a:spcBef>
              <a:buClrTx/>
              <a:buSzTx/>
              <a:buFontTx/>
              <a:buNone/>
            </a:pPr>
            <a:r>
              <a:rPr lang="ru-RU" altLang="ru-RU" sz="2200" b="0" dirty="0" smtClean="0">
                <a:solidFill>
                  <a:srgbClr val="0000FF"/>
                </a:solidFill>
                <a:latin typeface="Calibri" panose="020F0502020204030204" pitchFamily="34" charset="0"/>
              </a:rPr>
              <a:t>Сообщение: </a:t>
            </a:r>
            <a:r>
              <a:rPr lang="en-GB" altLang="en-US" sz="2200" b="0" dirty="0">
                <a:solidFill>
                  <a:srgbClr val="0000FF"/>
                </a:solidFill>
                <a:latin typeface="Calibri" panose="020F0502020204030204" pitchFamily="34" charset="0"/>
              </a:rPr>
              <a:t>WER </a:t>
            </a:r>
            <a:r>
              <a:rPr lang="en-US" altLang="en-US" sz="2200" b="0" dirty="0" smtClean="0">
                <a:solidFill>
                  <a:srgbClr val="0000FF"/>
                </a:solidFill>
                <a:latin typeface="Calibri" panose="020F0502020204030204" pitchFamily="34" charset="0"/>
              </a:rPr>
              <a:t>ATL </a:t>
            </a:r>
            <a:r>
              <a:rPr lang="ru-RU"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-02</a:t>
            </a:r>
            <a:r>
              <a:rPr lang="en-US" altLang="en-US" sz="2200" b="0" dirty="0" smtClean="0">
                <a:solidFill>
                  <a:srgbClr val="0000FF"/>
                </a:solidFill>
                <a:latin typeface="Calibri" panose="020F0502020204030204" pitchFamily="34" charset="0"/>
              </a:rPr>
              <a:t>26</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ru-RU" altLang="en-US" sz="3200" dirty="0" smtClean="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5" name="Номер слайда 4"/>
          <p:cNvSpPr>
            <a:spLocks noGrp="1"/>
          </p:cNvSpPr>
          <p:nvPr>
            <p:ph type="sldNum" sz="quarter" idx="11"/>
          </p:nvPr>
        </p:nvSpPr>
        <p:spPr/>
        <p:txBody>
          <a:bodyPr/>
          <a:lstStyle/>
          <a:p>
            <a:fld id="{CF0B9A92-F4E1-4039-BF29-24BCE2E3EEAA}" type="slidenum">
              <a:rPr lang="en-US" altLang="ru-RU" smtClean="0"/>
              <a:pPr/>
              <a:t>41</a:t>
            </a:fld>
            <a:endParaRPr lang="en-US" altLang="ru-RU" dirty="0"/>
          </a:p>
        </p:txBody>
      </p:sp>
      <p:sp>
        <p:nvSpPr>
          <p:cNvPr id="8"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56" y="1404938"/>
            <a:ext cx="4689222" cy="3113936"/>
          </a:xfrm>
          <a:prstGeom prst="rect">
            <a:avLst/>
          </a:prstGeom>
        </p:spPr>
      </p:pic>
    </p:spTree>
    <p:extLst>
      <p:ext uri="{BB962C8B-B14F-4D97-AF65-F5344CB8AC3E}">
        <p14:creationId xmlns:p14="http://schemas.microsoft.com/office/powerpoint/2010/main" val="4148070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36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Краткое описание:</a:t>
            </a:r>
          </a:p>
          <a:p>
            <a:pPr>
              <a:spcBef>
                <a:spcPts val="300"/>
              </a:spcBef>
              <a:buClrTx/>
              <a:buSzTx/>
              <a:buNone/>
            </a:pPr>
            <a:r>
              <a:rPr lang="ru-RU" sz="2400" dirty="0">
                <a:latin typeface="Calibri" panose="020F0502020204030204" pitchFamily="34" charset="0"/>
              </a:rPr>
              <a:t>На АЭС Пойнт Лепро эксплуатируется один ядерный реактор с тяжеловодным замедлителем и теплоносителем под давлением (PHWR).</a:t>
            </a:r>
          </a:p>
          <a:p>
            <a:pPr>
              <a:spcBef>
                <a:spcPts val="300"/>
              </a:spcBef>
              <a:buClrTx/>
              <a:buSzTx/>
              <a:buNone/>
            </a:pPr>
            <a:r>
              <a:rPr lang="ru-RU" sz="2400" dirty="0">
                <a:latin typeface="Calibri" panose="020F0502020204030204" pitchFamily="34" charset="0"/>
              </a:rPr>
              <a:t>На крыше административного здания расположены четыре вытяжных вентилятора, которые обеспечивают забор воздуха из различных зон административного здания и его выхлоп через крышу здания.</a:t>
            </a:r>
          </a:p>
          <a:p>
            <a:pPr>
              <a:spcBef>
                <a:spcPts val="300"/>
              </a:spcBef>
              <a:buClrTx/>
              <a:buSzTx/>
              <a:buNone/>
            </a:pPr>
            <a:r>
              <a:rPr lang="ru-RU" sz="2400" dirty="0" smtClean="0">
                <a:latin typeface="Calibri" panose="020F0502020204030204" pitchFamily="34" charset="0"/>
              </a:rPr>
              <a:t>15.01.2020 </a:t>
            </a:r>
            <a:r>
              <a:rPr lang="ru-RU" sz="2400" dirty="0">
                <a:latin typeface="Calibri" panose="020F0502020204030204" pitchFamily="34" charset="0"/>
              </a:rPr>
              <a:t>на АЭС Пойнт Лепро электротехническим персоналом подрядной организации ошибочно выполнены ремонтные работы на вытяжном вентиляторе напряжением 600 В административного здания, которые могли привести к тяжелому травматизму персонала, ввиду отсутствия электрической изоляции вентилятора</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669611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93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a:latin typeface="Calibri" panose="020F0502020204030204" pitchFamily="34" charset="0"/>
              </a:rPr>
              <a:t>Персоналу данной подрядной организации было поручено выполнить монтаж нового двигателя на вентиляторе № 4. Старый двигатель вентилятора был демонтирован приблизительно за две недели до 15.01.2020 другим электротехническим персоналом.</a:t>
            </a:r>
            <a:endParaRPr lang="en-US" sz="2400" dirty="0">
              <a:latin typeface="Calibri" panose="020F0502020204030204" pitchFamily="34" charset="0"/>
            </a:endParaRPr>
          </a:p>
          <a:p>
            <a:pPr>
              <a:spcBef>
                <a:spcPts val="300"/>
              </a:spcBef>
              <a:buClrTx/>
              <a:buSzTx/>
              <a:buNone/>
            </a:pPr>
            <a:r>
              <a:rPr lang="ru-RU" sz="2400" dirty="0" smtClean="0">
                <a:latin typeface="Calibri" panose="020F0502020204030204" pitchFamily="34" charset="0"/>
              </a:rPr>
              <a:t>Получив </a:t>
            </a:r>
            <a:r>
              <a:rPr lang="ru-RU" sz="2400" dirty="0">
                <a:latin typeface="Calibri" panose="020F0502020204030204" pitchFamily="34" charset="0"/>
              </a:rPr>
              <a:t>устные инструкции от мастера перед выполнением работ, персонал подрядной организации выполнил обход и проверку выполнения мероприятий по выводу оборудования в ремонт (разборка электросхем, закрытие/открытие/блокирование арматуры, вывешивание плакатов безопасности). Далее персонал направился к крыше административного здания, где выполнил ошибочную замену двигателя вентилятора и переключателя на вентиляторе № 3, </a:t>
            </a:r>
            <a:endParaRPr lang="ru-RU" sz="2400" dirty="0" smtClean="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4196570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a:latin typeface="Calibri" panose="020F0502020204030204" pitchFamily="34" charset="0"/>
              </a:rPr>
              <a:t>вследствие неправильного определения (выбора) вентилятора, на котором планировались работы. После завершения ремонтных работ, персонал сообщил мастеру об ошибочном выполнении работ на другом узле/блоке, который, в свою очередь, связался с ответственным персоналом станции, контролирующим выполнение данных работ.</a:t>
            </a:r>
          </a:p>
          <a:p>
            <a:pPr>
              <a:spcBef>
                <a:spcPts val="300"/>
              </a:spcBef>
              <a:buClrTx/>
              <a:buSzTx/>
              <a:buNone/>
            </a:pPr>
            <a:r>
              <a:rPr lang="ru-RU" sz="2400" dirty="0" smtClean="0">
                <a:latin typeface="Calibri" panose="020F0502020204030204" pitchFamily="34" charset="0"/>
              </a:rPr>
              <a:t>На </a:t>
            </a:r>
            <a:r>
              <a:rPr lang="ru-RU" sz="2400" dirty="0">
                <a:latin typeface="Calibri" panose="020F0502020204030204" pitchFamily="34" charset="0"/>
              </a:rPr>
              <a:t>вентиляторе № 3 напряжение отсутствовало, поскольку устройства защиты от перегрузки на стартере двигателя были отключены</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195486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19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Работы </a:t>
            </a:r>
            <a:r>
              <a:rPr lang="ru-RU" sz="2400" dirty="0">
                <a:latin typeface="Calibri" panose="020F0502020204030204" pitchFamily="34" charset="0"/>
              </a:rPr>
              <a:t>были незамедлительно остановлены для обсуждения данного события рабочими группы (бригады), а также рассмотрения внутрицеховой инструкции станционного уровня по обеспечению выполнения организационно-технических мероприятий по выводу неэнергетического блочно-модульного оборудования в ремонт.</a:t>
            </a:r>
          </a:p>
          <a:p>
            <a:pPr>
              <a:spcBef>
                <a:spcPts val="300"/>
              </a:spcBef>
              <a:buClrTx/>
              <a:buSzTx/>
              <a:buNone/>
            </a:pPr>
            <a:r>
              <a:rPr lang="ru-RU" sz="2400" dirty="0">
                <a:latin typeface="Calibri" panose="020F0502020204030204" pitchFamily="34" charset="0"/>
              </a:rPr>
              <a:t>Новый двигатель вентилятора, демонтированный на вентиляторе № 3, был установлен на вентиляторе № 4 в соответствии с первоначальным планом. Двигатель, изначально установленный на вентиляторе № 3, был повторно смонтирован на данном вентиляторе</a:t>
            </a:r>
            <a:r>
              <a:rPr lang="ru-RU" sz="2400" dirty="0" smtClean="0">
                <a:latin typeface="Calibri" panose="020F0502020204030204" pitchFamily="34" charset="0"/>
              </a:rPr>
              <a:t>.</a:t>
            </a:r>
            <a:endParaRPr lang="en-US" sz="2400" dirty="0" smtClean="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67981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Анализ и комментарии:</a:t>
            </a:r>
          </a:p>
          <a:p>
            <a:pPr>
              <a:buNone/>
            </a:pPr>
            <a:r>
              <a:rPr lang="ru-RU" sz="2400" i="1" dirty="0" smtClean="0">
                <a:latin typeface="+mn-lt"/>
              </a:rPr>
              <a:t>Непосредственной </a:t>
            </a:r>
            <a:r>
              <a:rPr lang="ru-RU" sz="2400" i="1" dirty="0">
                <a:latin typeface="+mn-lt"/>
              </a:rPr>
              <a:t>причиной </a:t>
            </a:r>
            <a:r>
              <a:rPr lang="ru-RU" sz="2400" dirty="0" smtClean="0">
                <a:latin typeface="+mn-lt"/>
              </a:rPr>
              <a:t>события </a:t>
            </a:r>
            <a:r>
              <a:rPr lang="ru-RU" sz="2400" dirty="0">
                <a:latin typeface="+mn-lt"/>
              </a:rPr>
              <a:t>послужило неэффективное использование персоналом подрядной организации инструментов предотвращения ошибок персонала, а именно проверки правильности выбранного оборудования перед выполнением плановых работ, а также знания того, в какой момент следует прекратить выполнение работ. Вместо того, чтобы использовать предписанные методы проверки/контроля, персонал прислушивался к шуму вентиляторов для определения работающих вентиляторов и проведения проверки в случае отсутствия шума</a:t>
            </a:r>
            <a:r>
              <a:rPr lang="ru-RU" sz="2400" dirty="0" smtClean="0">
                <a:latin typeface="+mn-lt"/>
              </a:rPr>
              <a:t>.</a:t>
            </a:r>
            <a:endParaRPr lang="en-US" sz="2400" dirty="0" smtClean="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4218327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02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sz="2400" dirty="0" smtClean="0">
                <a:latin typeface="+mn-lt"/>
              </a:rPr>
              <a:t>При </a:t>
            </a:r>
            <a:r>
              <a:rPr lang="ru-RU" sz="2400" dirty="0">
                <a:latin typeface="+mn-lt"/>
              </a:rPr>
              <a:t>отключенных устройствах защиты от перегрузки на вентиляторе № 3 и неработающем вентиляторе, персонал подрядной организации предположил, что выбрано соответствующее (необходимое) оборудование.</a:t>
            </a:r>
          </a:p>
          <a:p>
            <a:pPr>
              <a:buNone/>
            </a:pPr>
            <a:r>
              <a:rPr lang="ru-RU" sz="2400" i="1" dirty="0">
                <a:latin typeface="+mn-lt"/>
              </a:rPr>
              <a:t>Способствующими факторами </a:t>
            </a:r>
            <a:r>
              <a:rPr lang="ru-RU" sz="2400" dirty="0">
                <a:latin typeface="+mn-lt"/>
              </a:rPr>
              <a:t>данного события послужили следующие недостатки:</a:t>
            </a:r>
          </a:p>
          <a:p>
            <a:pPr>
              <a:buNone/>
            </a:pPr>
            <a:r>
              <a:rPr lang="ru-RU" sz="2000" dirty="0">
                <a:latin typeface="+mn-lt"/>
              </a:rPr>
              <a:t>- персонал подрядной организации отнесся к данной работе как к обычной/с низкой степенью риска;</a:t>
            </a:r>
          </a:p>
          <a:p>
            <a:pPr>
              <a:buNone/>
            </a:pPr>
            <a:r>
              <a:rPr lang="ru-RU" sz="2000" dirty="0">
                <a:latin typeface="+mn-lt"/>
              </a:rPr>
              <a:t>- на месте выполнения работ неправильно определены (выбраны) вытяжные вентиляторы;</a:t>
            </a:r>
          </a:p>
          <a:p>
            <a:pPr>
              <a:buNone/>
            </a:pPr>
            <a:r>
              <a:rPr lang="ru-RU" sz="2000" dirty="0">
                <a:latin typeface="+mn-lt"/>
              </a:rPr>
              <a:t>- персонал не следовал указаниям внутрицеховой инструкции станционного уровня, предписывающей выполнение организационно-технических мероприятий по выводу неэнергетического блочно-модульного оборудования в ремонт</a:t>
            </a:r>
            <a:r>
              <a:rPr lang="ru-RU" sz="2000" dirty="0" smtClean="0">
                <a:latin typeface="+mn-lt"/>
              </a:rPr>
              <a:t>.</a:t>
            </a:r>
            <a:endParaRPr lang="ru-RU" sz="20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507937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sz="2400" dirty="0">
                <a:latin typeface="+mn-lt"/>
              </a:rPr>
              <a:t>Р</a:t>
            </a:r>
            <a:r>
              <a:rPr lang="ru-RU" sz="2400" dirty="0" smtClean="0">
                <a:latin typeface="+mn-lt"/>
              </a:rPr>
              <a:t>езультаты </a:t>
            </a:r>
            <a:r>
              <a:rPr lang="ru-RU" sz="2400" dirty="0">
                <a:latin typeface="+mn-lt"/>
              </a:rPr>
              <a:t>оценки данного события указывают на то, что обнаруженный в работе персонала недостаток характерен для персонала данного подрядчика, а не организации в целом.</a:t>
            </a:r>
          </a:p>
          <a:p>
            <a:pPr>
              <a:buNone/>
            </a:pPr>
            <a:r>
              <a:rPr lang="ru-RU" sz="2400" i="1" dirty="0">
                <a:latin typeface="+mn-lt"/>
              </a:rPr>
              <a:t>Извлеченные уроки:</a:t>
            </a:r>
          </a:p>
          <a:p>
            <a:pPr lvl="0">
              <a:buNone/>
            </a:pPr>
            <a:r>
              <a:rPr lang="en-US" sz="2400" dirty="0" smtClean="0">
                <a:latin typeface="+mn-lt"/>
              </a:rPr>
              <a:t>- </a:t>
            </a:r>
            <a:r>
              <a:rPr lang="ru-RU" sz="2400" dirty="0" smtClean="0">
                <a:latin typeface="+mn-lt"/>
              </a:rPr>
              <a:t>При </a:t>
            </a:r>
            <a:r>
              <a:rPr lang="ru-RU" sz="2400" dirty="0">
                <a:latin typeface="+mn-lt"/>
              </a:rPr>
              <a:t>выполнении любых видов работ важно на постоянной основе следовать инструкциям и эффективно использовать инструменты предотвращения ошибок персонала во избежание возникновения событий, вызванных ошибкой персонала.</a:t>
            </a:r>
          </a:p>
          <a:p>
            <a:pPr lvl="0">
              <a:buNone/>
            </a:pPr>
            <a:r>
              <a:rPr lang="en-US" sz="2400" dirty="0" smtClean="0">
                <a:latin typeface="+mn-lt"/>
              </a:rPr>
              <a:t>- </a:t>
            </a:r>
            <a:r>
              <a:rPr lang="ru-RU" sz="2400" dirty="0" smtClean="0">
                <a:latin typeface="+mn-lt"/>
              </a:rPr>
              <a:t>Работы</a:t>
            </a:r>
            <a:r>
              <a:rPr lang="ru-RU" sz="2400" dirty="0">
                <a:latin typeface="+mn-lt"/>
              </a:rPr>
              <a:t>, воспринимаемые как обычные/с низкой степенью риска, равно как и сложные работы/или работы с высокой степенью риска, требуют одинаковой степени строгости и ответственности</a:t>
            </a:r>
            <a:r>
              <a:rPr lang="ru-RU"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705155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8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Мероприятия:</a:t>
            </a:r>
          </a:p>
          <a:p>
            <a:pPr lvl="0">
              <a:buNone/>
            </a:pPr>
            <a:r>
              <a:rPr lang="en-US" sz="2300" dirty="0" smtClean="0">
                <a:latin typeface="+mn-lt"/>
              </a:rPr>
              <a:t>- </a:t>
            </a:r>
            <a:r>
              <a:rPr lang="ru-RU" sz="2300" dirty="0">
                <a:latin typeface="+mn-lt"/>
              </a:rPr>
              <a:t>Работы были незамедлительно остановлены для обсуждения данного события рабочими группы (бригады), а также рассмотрения внутрицеховой инструкции станционного уровня по обеспечению выполнения организационно-технических мероприятий по выводу неэнергетического блочно-модульного оборудования в ремонт.</a:t>
            </a:r>
          </a:p>
          <a:p>
            <a:pPr lvl="0">
              <a:buNone/>
            </a:pPr>
            <a:r>
              <a:rPr lang="en-US" sz="2300" dirty="0">
                <a:latin typeface="+mn-lt"/>
              </a:rPr>
              <a:t>- </a:t>
            </a:r>
            <a:r>
              <a:rPr lang="ru-RU" sz="2300" dirty="0">
                <a:latin typeface="+mn-lt"/>
              </a:rPr>
              <a:t>Группе (бригаде) рабочих, ответственных за электротехнические работы на неэнергетическом блочно-модульном оборудовании, проведена дополнительная разъяснительная работа (коучинг), включая наблюдения за работой персонала, уделяя особое внимание организационно-техническим мероприятиям по выводу оборудования в ремонт</a:t>
            </a:r>
            <a:r>
              <a:rPr lang="ru-RU" sz="2300" dirty="0" smtClean="0">
                <a:latin typeface="+mn-lt"/>
              </a:rPr>
              <a:t>.</a:t>
            </a:r>
            <a:endParaRPr lang="ru-RU" sz="23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04867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Перечень событий для рассмотрения  </a:t>
            </a:r>
            <a:r>
              <a:rPr lang="ru-RU" altLang="en-US" sz="2000" dirty="0" smtClean="0">
                <a:latin typeface="Calibri" panose="020F0502020204030204" pitchFamily="34" charset="0"/>
              </a:rPr>
              <a:t>(</a:t>
            </a:r>
            <a:r>
              <a:rPr lang="en-US" altLang="en-US" sz="2000" dirty="0" smtClean="0">
                <a:latin typeface="Calibri" panose="020F0502020204030204" pitchFamily="34" charset="0"/>
              </a:rPr>
              <a:t>2</a:t>
            </a:r>
            <a:r>
              <a:rPr lang="ru-RU" altLang="en-US" sz="2000" dirty="0" smtClean="0">
                <a:latin typeface="Calibri" panose="020F0502020204030204" pitchFamily="34" charset="0"/>
              </a:rPr>
              <a:t>)</a:t>
            </a:r>
            <a:endParaRPr lang="en-GB" altLang="en-US" dirty="0" smtClean="0">
              <a:latin typeface="Calibri" panose="020F0502020204030204" pitchFamily="34" charset="0"/>
            </a:endParaRPr>
          </a:p>
        </p:txBody>
      </p:sp>
      <p:sp>
        <p:nvSpPr>
          <p:cNvPr id="6148" name="Прямоугольник 5"/>
          <p:cNvSpPr>
            <a:spLocks noChangeArrowheads="1"/>
          </p:cNvSpPr>
          <p:nvPr/>
        </p:nvSpPr>
        <p:spPr bwMode="auto">
          <a:xfrm>
            <a:off x="338855" y="1466860"/>
            <a:ext cx="8576544"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N) </a:t>
            </a:r>
            <a:r>
              <a:rPr lang="en-US" altLang="en-US" sz="2000" b="1" dirty="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ATL</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smtClean="0">
                <a:solidFill>
                  <a:srgbClr val="0000FF"/>
                </a:solidFill>
                <a:latin typeface="Calibri" panose="020F0502020204030204" pitchFamily="34" charset="0"/>
              </a:rPr>
              <a:t>-0</a:t>
            </a:r>
            <a:r>
              <a:rPr lang="en-US" altLang="ru-RU" sz="2000" b="1" dirty="0" smtClean="0">
                <a:solidFill>
                  <a:srgbClr val="0000FF"/>
                </a:solidFill>
                <a:latin typeface="Calibri" panose="020F0502020204030204" pitchFamily="34" charset="0"/>
              </a:rPr>
              <a:t>2</a:t>
            </a:r>
            <a:r>
              <a:rPr lang="ru-RU" altLang="ru-RU" sz="2000" b="1" dirty="0" smtClean="0">
                <a:solidFill>
                  <a:srgbClr val="0000FF"/>
                </a:solidFill>
                <a:latin typeface="Calibri" panose="020F0502020204030204" pitchFamily="34" charset="0"/>
              </a:rPr>
              <a:t>26</a:t>
            </a:r>
            <a:r>
              <a:rPr lang="en-US" altLang="ru-RU" sz="2000" b="1" dirty="0" smtClean="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     </a:t>
            </a:r>
            <a:r>
              <a:rPr lang="ru-RU" altLang="en-US" sz="2000" b="1" dirty="0" smtClean="0">
                <a:latin typeface="Calibri" panose="020F0502020204030204" pitchFamily="34" charset="0"/>
              </a:rPr>
              <a:t>15.0</a:t>
            </a:r>
            <a:r>
              <a:rPr lang="en-US" altLang="en-US" sz="2000" b="1" dirty="0" smtClean="0">
                <a:latin typeface="Calibri" panose="020F0502020204030204" pitchFamily="34" charset="0"/>
              </a:rPr>
              <a:t>1</a:t>
            </a:r>
            <a:r>
              <a:rPr lang="ru-RU" altLang="en-US" sz="2000" b="1" dirty="0" smtClean="0">
                <a:latin typeface="Calibri" panose="020F0502020204030204" pitchFamily="34" charset="0"/>
              </a:rPr>
              <a:t>.2020      </a:t>
            </a:r>
            <a:r>
              <a:rPr lang="ru-RU" altLang="en-US" sz="2000" b="1" dirty="0">
                <a:latin typeface="Calibri" panose="020F0502020204030204" pitchFamily="34" charset="0"/>
              </a:rPr>
              <a:t>АЭС </a:t>
            </a:r>
            <a:r>
              <a:rPr lang="ru-RU" altLang="en-US" sz="2000" b="1" dirty="0" smtClean="0">
                <a:latin typeface="Calibri" panose="020F0502020204030204" pitchFamily="34" charset="0"/>
              </a:rPr>
              <a:t>Пойнт Лепро-1  (Канада)</a:t>
            </a:r>
            <a:r>
              <a:rPr lang="ru-RU" altLang="en-US" sz="2000" b="1" dirty="0">
                <a:latin typeface="Calibri" panose="020F0502020204030204" pitchFamily="34" charset="0"/>
              </a:rPr>
              <a:t/>
            </a:r>
            <a:br>
              <a:rPr lang="ru-RU" altLang="en-US" sz="2000" b="1" dirty="0">
                <a:latin typeface="Calibri" panose="020F0502020204030204" pitchFamily="34" charset="0"/>
              </a:rPr>
            </a:br>
            <a:endParaRPr lang="ru-RU" altLang="en-US" sz="300" b="1" dirty="0">
              <a:solidFill>
                <a:srgbClr val="FF0000"/>
              </a:solidFill>
              <a:latin typeface="Calibri" panose="020F0502020204030204" pitchFamily="34" charset="0"/>
            </a:endParaRPr>
          </a:p>
          <a:p>
            <a:pPr>
              <a:spcBef>
                <a:spcPct val="0"/>
              </a:spcBef>
              <a:buClrTx/>
              <a:buSzTx/>
              <a:buNone/>
            </a:pPr>
            <a:r>
              <a:rPr lang="ru-RU" sz="2000" b="1" dirty="0" smtClean="0">
                <a:solidFill>
                  <a:srgbClr val="7030A0"/>
                </a:solidFill>
                <a:latin typeface="Calibri" panose="020F0502020204030204" pitchFamily="34" charset="0"/>
              </a:rPr>
              <a:t>Ошибочное </a:t>
            </a:r>
            <a:r>
              <a:rPr lang="ru-RU" sz="2000" b="1" dirty="0">
                <a:solidFill>
                  <a:srgbClr val="7030A0"/>
                </a:solidFill>
                <a:latin typeface="Calibri" panose="020F0502020204030204" pitchFamily="34" charset="0"/>
              </a:rPr>
              <a:t>выполнение ремонтных работ электротехническим персоналом подрядной организации на вытяжном вентиляторе</a:t>
            </a:r>
          </a:p>
          <a:p>
            <a:pPr>
              <a:spcBef>
                <a:spcPct val="0"/>
              </a:spcBef>
              <a:buClrTx/>
              <a:buSzTx/>
              <a:buNone/>
            </a:pPr>
            <a:endParaRPr lang="ru-RU" sz="1600" dirty="0">
              <a:solidFill>
                <a:srgbClr val="7030A0"/>
              </a:solidFill>
              <a:latin typeface="Calibri" panose="020F0502020204030204" pitchFamily="34" charset="0"/>
            </a:endParaRPr>
          </a:p>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N) </a:t>
            </a:r>
            <a:r>
              <a:rPr lang="en-US" altLang="en-US" sz="2000" b="1" dirty="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PAR</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smtClean="0">
                <a:solidFill>
                  <a:srgbClr val="0000FF"/>
                </a:solidFill>
                <a:latin typeface="Calibri" panose="020F0502020204030204" pitchFamily="34" charset="0"/>
              </a:rPr>
              <a:t>-0209</a:t>
            </a:r>
            <a:r>
              <a:rPr lang="en-US" altLang="ru-RU" sz="2000" b="1" dirty="0" smtClean="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    </a:t>
            </a:r>
            <a:r>
              <a:rPr lang="ru-RU" altLang="en-US" sz="2000" b="1" dirty="0" smtClean="0">
                <a:latin typeface="Calibri" panose="020F0502020204030204" pitchFamily="34" charset="0"/>
              </a:rPr>
              <a:t>31.</a:t>
            </a:r>
            <a:r>
              <a:rPr lang="en-US" altLang="en-US" sz="2000" b="1" dirty="0">
                <a:latin typeface="Calibri" panose="020F0502020204030204" pitchFamily="34" charset="0"/>
              </a:rPr>
              <a:t>10</a:t>
            </a:r>
            <a:r>
              <a:rPr lang="ru-RU" altLang="en-US" sz="2000" b="1" dirty="0" smtClean="0">
                <a:latin typeface="Calibri" panose="020F0502020204030204" pitchFamily="34" charset="0"/>
              </a:rPr>
              <a:t>.2019      </a:t>
            </a:r>
            <a:r>
              <a:rPr lang="ru-RU" altLang="en-US" sz="2000" b="1" dirty="0">
                <a:latin typeface="Calibri" panose="020F0502020204030204" pitchFamily="34" charset="0"/>
              </a:rPr>
              <a:t>АЭС </a:t>
            </a:r>
            <a:r>
              <a:rPr lang="ru-RU" altLang="en-US" sz="2000" b="1" dirty="0" smtClean="0">
                <a:latin typeface="Calibri" panose="020F0502020204030204" pitchFamily="34" charset="0"/>
              </a:rPr>
              <a:t>Сиво-1  </a:t>
            </a:r>
            <a:r>
              <a:rPr lang="ru-RU" altLang="en-US" sz="2000" b="1" dirty="0">
                <a:latin typeface="Calibri" panose="020F0502020204030204" pitchFamily="34" charset="0"/>
              </a:rPr>
              <a:t>(Франция)</a:t>
            </a:r>
            <a:br>
              <a:rPr lang="ru-RU" altLang="en-US" sz="2000" b="1" dirty="0">
                <a:latin typeface="Calibri" panose="020F0502020204030204" pitchFamily="34" charset="0"/>
              </a:rPr>
            </a:br>
            <a:endParaRPr lang="ru-RU" altLang="en-US" sz="200" b="1" dirty="0">
              <a:solidFill>
                <a:srgbClr val="FF0000"/>
              </a:solidFill>
              <a:latin typeface="Calibri" panose="020F0502020204030204" pitchFamily="34" charset="0"/>
            </a:endParaRPr>
          </a:p>
          <a:p>
            <a:pPr>
              <a:spcBef>
                <a:spcPct val="0"/>
              </a:spcBef>
              <a:buClrTx/>
              <a:buSzTx/>
              <a:buNone/>
            </a:pPr>
            <a:r>
              <a:rPr lang="ru-RU" sz="2000" b="1" dirty="0" smtClean="0">
                <a:solidFill>
                  <a:srgbClr val="7030A0"/>
                </a:solidFill>
                <a:latin typeface="Calibri" panose="020F0502020204030204" pitchFamily="34" charset="0"/>
              </a:rPr>
              <a:t>Общая </a:t>
            </a:r>
            <a:r>
              <a:rPr lang="ru-RU" sz="2000" b="1" dirty="0">
                <a:solidFill>
                  <a:srgbClr val="7030A0"/>
                </a:solidFill>
                <a:latin typeface="Calibri" panose="020F0502020204030204" pitchFamily="34" charset="0"/>
              </a:rPr>
              <a:t>проблема соответствия требованиям сейсмостойкости дизель-генераторных установок 6,6 кВ на блоках серии 1300 МВт и серии </a:t>
            </a:r>
            <a:r>
              <a:rPr lang="ru-RU" sz="2000" b="1" dirty="0" smtClean="0">
                <a:solidFill>
                  <a:srgbClr val="7030A0"/>
                </a:solidFill>
                <a:latin typeface="Calibri" panose="020F0502020204030204" pitchFamily="34" charset="0"/>
              </a:rPr>
              <a:t>N4</a:t>
            </a:r>
            <a:endParaRPr lang="ru-RU" sz="2000" b="1" dirty="0">
              <a:solidFill>
                <a:srgbClr val="7030A0"/>
              </a:solidFill>
              <a:latin typeface="Calibri" panose="020F0502020204030204" pitchFamily="34" charset="0"/>
            </a:endParaRPr>
          </a:p>
          <a:p>
            <a:pPr>
              <a:spcBef>
                <a:spcPct val="0"/>
              </a:spcBef>
              <a:buClrTx/>
              <a:buSzTx/>
              <a:buNone/>
            </a:pPr>
            <a:endParaRPr lang="en-US" altLang="en-US" sz="1600" dirty="0">
              <a:latin typeface="Calibri" panose="020F0502020204030204" pitchFamily="34" charset="0"/>
            </a:endParaRPr>
          </a:p>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N)</a:t>
            </a:r>
            <a:r>
              <a:rPr lang="en-US" altLang="en-US" sz="2000" b="1" dirty="0">
                <a:solidFill>
                  <a:srgbClr val="0000FF"/>
                </a:solidFill>
                <a:latin typeface="Calibri" panose="020F0502020204030204" pitchFamily="34" charset="0"/>
              </a:rPr>
              <a:t> </a:t>
            </a:r>
            <a:r>
              <a:rPr lang="ru-RU" altLang="en-US" sz="2000" b="1" dirty="0">
                <a:solidFill>
                  <a:srgbClr val="0000FF"/>
                </a:solidFill>
                <a:latin typeface="Calibri" panose="020F0502020204030204" pitchFamily="34" charset="0"/>
              </a:rPr>
              <a:t> </a:t>
            </a:r>
            <a:r>
              <a:rPr lang="en-GB" altLang="en-US" sz="2000" b="1" dirty="0">
                <a:solidFill>
                  <a:srgbClr val="0000FF"/>
                </a:solidFill>
                <a:latin typeface="Calibri" panose="020F0502020204030204" pitchFamily="34" charset="0"/>
              </a:rPr>
              <a:t>WER </a:t>
            </a:r>
            <a:r>
              <a:rPr lang="en-US" altLang="en-US" sz="2000" b="1" dirty="0">
                <a:solidFill>
                  <a:srgbClr val="0000FF"/>
                </a:solidFill>
                <a:latin typeface="Calibri" panose="020F0502020204030204" pitchFamily="34" charset="0"/>
              </a:rPr>
              <a:t>PAR</a:t>
            </a:r>
            <a:r>
              <a:rPr lang="en-US" altLang="ru-RU" sz="2000" b="1" dirty="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20</a:t>
            </a:r>
            <a:r>
              <a:rPr lang="en-GB" altLang="en-US" sz="2000" b="1" dirty="0" smtClean="0">
                <a:solidFill>
                  <a:srgbClr val="0000FF"/>
                </a:solidFill>
                <a:latin typeface="Calibri" panose="020F0502020204030204" pitchFamily="34" charset="0"/>
              </a:rPr>
              <a:t>-0</a:t>
            </a:r>
            <a:r>
              <a:rPr lang="ru-RU" altLang="en-US" sz="2000" b="1" dirty="0" smtClean="0">
                <a:solidFill>
                  <a:srgbClr val="0000FF"/>
                </a:solidFill>
                <a:latin typeface="Calibri" panose="020F0502020204030204" pitchFamily="34" charset="0"/>
              </a:rPr>
              <a:t>2</a:t>
            </a:r>
            <a:r>
              <a:rPr lang="en-GB" altLang="en-US" sz="2000" b="1" dirty="0" smtClean="0">
                <a:solidFill>
                  <a:srgbClr val="0000FF"/>
                </a:solidFill>
                <a:latin typeface="Calibri" panose="020F0502020204030204" pitchFamily="34" charset="0"/>
              </a:rPr>
              <a:t>5</a:t>
            </a:r>
            <a:r>
              <a:rPr lang="ru-RU" altLang="en-US" sz="2000" b="1" dirty="0" smtClean="0">
                <a:solidFill>
                  <a:srgbClr val="0000FF"/>
                </a:solidFill>
                <a:latin typeface="Calibri" panose="020F0502020204030204" pitchFamily="34" charset="0"/>
              </a:rPr>
              <a:t>1</a:t>
            </a:r>
            <a:r>
              <a:rPr lang="ru-RU" altLang="en-US" sz="2000" b="1" dirty="0" smtClean="0">
                <a:latin typeface="Calibri" panose="020F0502020204030204" pitchFamily="34" charset="0"/>
              </a:rPr>
              <a:t>       </a:t>
            </a:r>
            <a:r>
              <a:rPr lang="en-US" altLang="en-US" sz="2000" b="1" dirty="0" smtClean="0">
                <a:latin typeface="Calibri" panose="020F0502020204030204" pitchFamily="34" charset="0"/>
              </a:rPr>
              <a:t>2</a:t>
            </a:r>
            <a:r>
              <a:rPr lang="ru-RU" altLang="en-US" sz="2000" b="1" dirty="0" smtClean="0">
                <a:latin typeface="Calibri" panose="020F0502020204030204" pitchFamily="34" charset="0"/>
              </a:rPr>
              <a:t>4.</a:t>
            </a:r>
            <a:r>
              <a:rPr lang="en-US" altLang="en-US" sz="2000" b="1" dirty="0" smtClean="0">
                <a:latin typeface="Calibri" panose="020F0502020204030204" pitchFamily="34" charset="0"/>
              </a:rPr>
              <a:t>0</a:t>
            </a:r>
            <a:r>
              <a:rPr lang="ru-RU" altLang="en-US" sz="2000" b="1" dirty="0" smtClean="0">
                <a:latin typeface="Calibri" panose="020F0502020204030204" pitchFamily="34" charset="0"/>
              </a:rPr>
              <a:t>5.2019      </a:t>
            </a:r>
            <a:r>
              <a:rPr lang="ru-RU" altLang="en-US" sz="2000" b="1" dirty="0">
                <a:latin typeface="Calibri" panose="020F0502020204030204" pitchFamily="34" charset="0"/>
              </a:rPr>
              <a:t>АЭС </a:t>
            </a:r>
            <a:r>
              <a:rPr lang="ru-RU" altLang="en-US" sz="2000" b="1" dirty="0" smtClean="0">
                <a:latin typeface="Calibri" panose="020F0502020204030204" pitchFamily="34" charset="0"/>
              </a:rPr>
              <a:t>Каттеном-3</a:t>
            </a:r>
            <a:r>
              <a:rPr lang="ru-RU" altLang="ru-RU" sz="2000" b="1" dirty="0" smtClean="0">
                <a:latin typeface="Calibri" panose="020F0502020204030204" pitchFamily="34" charset="0"/>
              </a:rPr>
              <a:t> </a:t>
            </a:r>
            <a:r>
              <a:rPr lang="ru-RU" altLang="en-US" sz="2000" b="1" dirty="0" smtClean="0">
                <a:latin typeface="Calibri" panose="020F0502020204030204" pitchFamily="34" charset="0"/>
              </a:rPr>
              <a:t> </a:t>
            </a:r>
            <a:r>
              <a:rPr lang="ru-RU" altLang="en-US" sz="2000" b="1" dirty="0">
                <a:latin typeface="Calibri" panose="020F0502020204030204" pitchFamily="34" charset="0"/>
              </a:rPr>
              <a:t>(Франция)</a:t>
            </a:r>
            <a:br>
              <a:rPr lang="ru-RU" altLang="en-US" sz="2000" b="1" dirty="0">
                <a:latin typeface="Calibri" panose="020F0502020204030204" pitchFamily="34" charset="0"/>
              </a:rPr>
            </a:br>
            <a:endParaRPr lang="ru-RU" altLang="en-US" sz="200" b="1" dirty="0">
              <a:solidFill>
                <a:srgbClr val="FF0000"/>
              </a:solidFill>
              <a:latin typeface="Calibri" panose="020F0502020204030204" pitchFamily="34" charset="0"/>
            </a:endParaRPr>
          </a:p>
          <a:p>
            <a:pPr>
              <a:spcBef>
                <a:spcPct val="0"/>
              </a:spcBef>
              <a:buClrTx/>
              <a:buSzTx/>
              <a:buNone/>
            </a:pPr>
            <a:r>
              <a:rPr lang="ru-RU" sz="2000" b="1" dirty="0" smtClean="0">
                <a:solidFill>
                  <a:srgbClr val="7030A0"/>
                </a:solidFill>
                <a:latin typeface="Calibri" panose="020F0502020204030204" pitchFamily="34" charset="0"/>
              </a:rPr>
              <a:t>Останов </a:t>
            </a:r>
            <a:r>
              <a:rPr lang="ru-RU" sz="2000" b="1" dirty="0">
                <a:solidFill>
                  <a:srgbClr val="7030A0"/>
                </a:solidFill>
                <a:latin typeface="Calibri" panose="020F0502020204030204" pitchFamily="34" charset="0"/>
              </a:rPr>
              <a:t>на 18 дней для устранения течи внутренней и внешней прокладок корпуса реактора из-за неудовлетворительного качества </a:t>
            </a:r>
            <a:r>
              <a:rPr lang="ru-RU" sz="2000" b="1" dirty="0" smtClean="0">
                <a:solidFill>
                  <a:srgbClr val="7030A0"/>
                </a:solidFill>
                <a:latin typeface="Calibri" panose="020F0502020204030204" pitchFamily="34" charset="0"/>
              </a:rPr>
              <a:t>ТОиР</a:t>
            </a:r>
            <a:endParaRPr lang="en-US" altLang="en-US" sz="2000" b="1" dirty="0">
              <a:solidFill>
                <a:srgbClr val="7030A0"/>
              </a:solidFill>
              <a:latin typeface="Calibri" panose="020F0502020204030204" pitchFamily="34" charset="0"/>
            </a:endParaRPr>
          </a:p>
        </p:txBody>
      </p:sp>
      <p:sp>
        <p:nvSpPr>
          <p:cNvPr id="5" name="Прямоугольник 1"/>
          <p:cNvSpPr>
            <a:spLocks noChangeArrowheads="1"/>
          </p:cNvSpPr>
          <p:nvPr/>
        </p:nvSpPr>
        <p:spPr bwMode="auto">
          <a:xfrm>
            <a:off x="452438" y="5971294"/>
            <a:ext cx="783258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S)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ru-RU" altLang="en-US" sz="1400" b="0" dirty="0">
                <a:latin typeface="Calibri" panose="020F0502020204030204" pitchFamily="34" charset="0"/>
              </a:rPr>
              <a:t>Значительные;</a:t>
            </a:r>
            <a:r>
              <a:rPr lang="en-US" altLang="en-US" sz="1400" b="0" dirty="0">
                <a:latin typeface="Calibri" panose="020F0502020204030204" pitchFamily="34" charset="0"/>
              </a:rPr>
              <a:t>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N)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ru-RU" altLang="en-US" sz="1400" b="0" dirty="0">
                <a:latin typeface="Calibri" panose="020F0502020204030204" pitchFamily="34" charset="0"/>
              </a:rPr>
              <a:t>Требующие внимания;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T)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ru-RU" altLang="en-US" sz="1400" b="0" dirty="0">
                <a:latin typeface="Calibri" panose="020F0502020204030204" pitchFamily="34" charset="0"/>
              </a:rPr>
              <a:t>Важные для анализа </a:t>
            </a:r>
            <a:r>
              <a:rPr lang="ru-RU" altLang="en-US" sz="1400" dirty="0" smtClean="0">
                <a:latin typeface="Calibri" panose="020F0502020204030204" pitchFamily="34" charset="0"/>
              </a:rPr>
              <a:t>тенденций; </a:t>
            </a:r>
            <a:r>
              <a:rPr lang="ru-RU" altLang="en-US" sz="1400" dirty="0" smtClean="0">
                <a:solidFill>
                  <a:srgbClr val="0070C0"/>
                </a:solidFill>
                <a:latin typeface="Calibri" panose="020F0502020204030204" pitchFamily="34" charset="0"/>
              </a:rPr>
              <a:t>(</a:t>
            </a:r>
            <a:r>
              <a:rPr lang="en-US" altLang="en-US" sz="1400" dirty="0" smtClean="0">
                <a:solidFill>
                  <a:srgbClr val="0070C0"/>
                </a:solidFill>
                <a:latin typeface="Calibri" panose="020F0502020204030204" pitchFamily="34" charset="0"/>
              </a:rPr>
              <a:t>O) </a:t>
            </a:r>
            <a:r>
              <a:rPr lang="ru-RU" altLang="en-US" sz="1400" dirty="0">
                <a:latin typeface="Calibri" panose="020F0502020204030204" pitchFamily="34" charset="0"/>
              </a:rPr>
              <a:t>–</a:t>
            </a:r>
            <a:r>
              <a:rPr lang="en-US" altLang="en-US" sz="1400" dirty="0">
                <a:latin typeface="Calibri" panose="020F0502020204030204" pitchFamily="34" charset="0"/>
              </a:rPr>
              <a:t> </a:t>
            </a:r>
            <a:r>
              <a:rPr lang="ru-RU" altLang="en-US" sz="1400" dirty="0" smtClean="0">
                <a:latin typeface="Calibri" panose="020F0502020204030204" pitchFamily="34" charset="0"/>
              </a:rPr>
              <a:t>Прочие</a:t>
            </a:r>
            <a:endParaRPr lang="ru-RU" altLang="en-US" sz="1400" b="0" dirty="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059268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11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lvl="0">
              <a:buNone/>
            </a:pPr>
            <a:r>
              <a:rPr lang="en-US" sz="2300" dirty="0" smtClean="0">
                <a:latin typeface="+mn-lt"/>
              </a:rPr>
              <a:t>- </a:t>
            </a:r>
            <a:r>
              <a:rPr lang="ru-RU" sz="2300" dirty="0">
                <a:latin typeface="+mn-lt"/>
              </a:rPr>
              <a:t>Выполнен пересмотр внутрицеховой инструкции станционного уровня, предписывающей выполнение </a:t>
            </a:r>
            <a:r>
              <a:rPr lang="ru-RU" sz="2300" dirty="0" smtClean="0">
                <a:latin typeface="+mn-lt"/>
              </a:rPr>
              <a:t>оргтехмероприятий </a:t>
            </a:r>
            <a:r>
              <a:rPr lang="ru-RU" sz="2300" dirty="0">
                <a:latin typeface="+mn-lt"/>
              </a:rPr>
              <a:t>по выводу неэнергетического блочно-модульного оборудования в ремонт, с целью полного соответствия Закону об охране труда и профессиональной безопасности 91-191, обеспечения более эффективного рабочего процесса, подчеркивания важности следования действующим методам выполнения работ и более четкого распределения ответственности.</a:t>
            </a:r>
          </a:p>
          <a:p>
            <a:pPr lvl="0">
              <a:buNone/>
            </a:pPr>
            <a:r>
              <a:rPr lang="en-US" sz="2300" dirty="0">
                <a:latin typeface="+mn-lt"/>
              </a:rPr>
              <a:t>- </a:t>
            </a:r>
            <a:r>
              <a:rPr lang="ru-RU" sz="2300" dirty="0">
                <a:latin typeface="+mn-lt"/>
              </a:rPr>
              <a:t>Выполнен пересмотр руководства по использованию инструментов предотвращения ошибок персонала для включения критериев проведения инструктажа по организационно-техническим мероприятиям по выводу неэнергетического блочно-модульного оборудования в ремонт перед выполнением работ в письменной, а не устной форме</a:t>
            </a:r>
            <a:r>
              <a:rPr lang="ru-RU" sz="2300" dirty="0" smtClean="0">
                <a:latin typeface="+mn-lt"/>
              </a:rPr>
              <a:t>.</a:t>
            </a:r>
            <a:endParaRPr lang="ru-RU" sz="23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5263925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70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lvl="0">
              <a:buNone/>
            </a:pPr>
            <a:r>
              <a:rPr lang="en-US" sz="2300" dirty="0" smtClean="0">
                <a:latin typeface="+mn-lt"/>
              </a:rPr>
              <a:t>- </a:t>
            </a:r>
            <a:r>
              <a:rPr lang="ru-RU" sz="2300" dirty="0">
                <a:latin typeface="+mn-lt"/>
              </a:rPr>
              <a:t>Выполнен анализ потребностей в профессиональной подготовке персонала в части, касающейся организационно-технических мероприятий по выводу оборудования в ремонт. Ведутся работы по разработке курса повышения квалификации по данным мероприятиям с периодичностью переаттестации раз в три года с целью устранения недостатков, выявленных в профессиональной подготовке персонала.</a:t>
            </a:r>
          </a:p>
          <a:p>
            <a:pPr lvl="0">
              <a:buNone/>
            </a:pPr>
            <a:r>
              <a:rPr lang="en-US" sz="2300" dirty="0">
                <a:latin typeface="+mn-lt"/>
              </a:rPr>
              <a:t>- </a:t>
            </a:r>
            <a:r>
              <a:rPr lang="ru-RU" sz="2300" dirty="0">
                <a:latin typeface="+mn-lt"/>
              </a:rPr>
              <a:t>Разработан и проведен для соответствующего персонала целевой инструктаж с целью извлечения уроков из данного события</a:t>
            </a:r>
            <a:r>
              <a:rPr lang="ru-RU" sz="2300" dirty="0" smtClean="0">
                <a:latin typeface="+mn-lt"/>
              </a:rPr>
              <a:t>.</a:t>
            </a:r>
            <a:endParaRPr lang="ru-RU" sz="23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259678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lvl="0">
              <a:buNone/>
            </a:pPr>
            <a:r>
              <a:rPr lang="en-US" sz="2300" dirty="0" smtClean="0">
                <a:latin typeface="+mn-lt"/>
              </a:rPr>
              <a:t>- </a:t>
            </a:r>
            <a:r>
              <a:rPr lang="ru-RU" sz="2300" dirty="0">
                <a:latin typeface="+mn-lt"/>
              </a:rPr>
              <a:t>Изменения, внесенные во внутрицеховую инструкцию станционного уровня, предписывающую организационно-технические мероприятия по выводу неэнергетического блочно-модульного оборудования в ремонт, доведены до сведения групп (бригад) рабочих, которым также, как и группе (бригаде) рабочих, ответственных за выполнение электротехнических работ на данном оборудовании, возможно, потребуется следовать данной инструкции при выполнении работ</a:t>
            </a:r>
            <a:r>
              <a:rPr lang="ru-RU" sz="2300" dirty="0" smtClean="0">
                <a:latin typeface="+mn-lt"/>
              </a:rPr>
              <a:t>.</a:t>
            </a:r>
            <a:endParaRPr lang="ru-RU" sz="23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Пойнт Лепро-1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4853418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ru-RU" sz="2400" b="0" dirty="0">
                <a:latin typeface="Calibri" panose="020F0502020204030204" pitchFamily="34" charset="0"/>
              </a:rPr>
              <a:t>АЭС </a:t>
            </a:r>
            <a:r>
              <a:rPr lang="ru-RU" altLang="ru-RU" sz="2400" b="0" dirty="0" smtClean="0">
                <a:latin typeface="Calibri" panose="020F0502020204030204" pitchFamily="34" charset="0"/>
              </a:rPr>
              <a:t>Сиво (Франция):</a:t>
            </a:r>
            <a:endParaRPr lang="ru-RU" altLang="ru-RU" sz="500" b="0" dirty="0">
              <a:latin typeface="Calibri" panose="020F0502020204030204" pitchFamily="34" charset="0"/>
            </a:endParaRPr>
          </a:p>
          <a:p>
            <a:pPr>
              <a:spcBef>
                <a:spcPct val="0"/>
              </a:spcBef>
              <a:buClrTx/>
              <a:buSzTx/>
              <a:buFontTx/>
              <a:buNone/>
            </a:pPr>
            <a:r>
              <a:rPr lang="ru-RU" altLang="ru-RU" sz="2400" b="0" dirty="0" smtClean="0">
                <a:latin typeface="Calibri" panose="020F0502020204030204" pitchFamily="34" charset="0"/>
              </a:rPr>
              <a:t>2 блока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ru-RU" altLang="ru-RU" sz="2000" b="0" dirty="0">
                <a:latin typeface="Calibri" panose="020F0502020204030204" pitchFamily="34" charset="0"/>
              </a:rPr>
              <a:t>Тип реактора</a:t>
            </a:r>
            <a:r>
              <a:rPr lang="ru-RU" altLang="en-US" sz="2000" b="0" dirty="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ru-RU" altLang="en-US" sz="2000" b="0" dirty="0">
                <a:latin typeface="Calibri" panose="020F0502020204030204" pitchFamily="34" charset="0"/>
              </a:rPr>
              <a:t>Мощность</a:t>
            </a:r>
            <a:r>
              <a:rPr lang="ru-RU" altLang="en-US" sz="2000" b="0" dirty="0" smtClean="0">
                <a:latin typeface="Calibri" panose="020F0502020204030204" pitchFamily="34" charset="0"/>
              </a:rPr>
              <a:t>:</a:t>
            </a:r>
            <a:endParaRPr lang="en-US" altLang="en-US" sz="2000" dirty="0" smtClean="0">
              <a:latin typeface="Calibri" panose="020F0502020204030204" pitchFamily="34" charset="0"/>
            </a:endParaRPr>
          </a:p>
          <a:p>
            <a:pPr>
              <a:spcBef>
                <a:spcPct val="0"/>
              </a:spcBef>
              <a:buClrTx/>
              <a:buSzTx/>
              <a:buNone/>
            </a:pPr>
            <a:r>
              <a:rPr lang="ru-RU" altLang="en-US" sz="2000" dirty="0" smtClean="0">
                <a:latin typeface="Calibri" panose="020F0502020204030204" pitchFamily="34" charset="0"/>
              </a:rPr>
              <a:t>Блоки 1-2 </a:t>
            </a:r>
            <a:r>
              <a:rPr lang="en-US" altLang="en-US" sz="2000" dirty="0">
                <a:latin typeface="Calibri" panose="020F0502020204030204" pitchFamily="34" charset="0"/>
              </a:rPr>
              <a:t>-</a:t>
            </a:r>
            <a:r>
              <a:rPr lang="ru-RU" altLang="en-US" sz="2000" dirty="0">
                <a:latin typeface="Calibri" panose="020F0502020204030204" pitchFamily="34" charset="0"/>
              </a:rPr>
              <a:t> </a:t>
            </a:r>
            <a:r>
              <a:rPr lang="ru-RU" altLang="en-US" sz="2000" dirty="0" smtClean="0">
                <a:latin typeface="Calibri" panose="020F0502020204030204" pitchFamily="34" charset="0"/>
              </a:rPr>
              <a:t>1</a:t>
            </a:r>
            <a:r>
              <a:rPr lang="en-US" altLang="en-US" sz="2000" dirty="0" smtClean="0">
                <a:latin typeface="Calibri" panose="020F0502020204030204" pitchFamily="34" charset="0"/>
              </a:rPr>
              <a:t>561</a:t>
            </a:r>
            <a:r>
              <a:rPr lang="ru-RU" altLang="en-US" sz="2000" dirty="0" smtClean="0">
                <a:latin typeface="Calibri" panose="020F0502020204030204" pitchFamily="34" charset="0"/>
              </a:rPr>
              <a:t> </a:t>
            </a:r>
            <a:r>
              <a:rPr lang="ru-RU" altLang="en-US" sz="2000" dirty="0">
                <a:latin typeface="Calibri" panose="020F0502020204030204" pitchFamily="34" charset="0"/>
              </a:rPr>
              <a:t>МВт(э) </a:t>
            </a:r>
            <a:r>
              <a:rPr lang="ru-RU" altLang="en-US" sz="2000" dirty="0" smtClean="0">
                <a:latin typeface="Calibri" panose="020F0502020204030204" pitchFamily="34" charset="0"/>
              </a:rPr>
              <a:t>каждый</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657873"/>
            <a:ext cx="8416992"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ru-RU" altLang="ru-RU" sz="2200" b="0" dirty="0">
                <a:solidFill>
                  <a:srgbClr val="0000FF"/>
                </a:solidFill>
                <a:latin typeface="Calibri" panose="020F0502020204030204" pitchFamily="34" charset="0"/>
              </a:rPr>
              <a:t>Дата события: </a:t>
            </a:r>
            <a:r>
              <a:rPr lang="en-US" altLang="ru-RU" sz="2200" b="0" dirty="0" smtClean="0">
                <a:solidFill>
                  <a:srgbClr val="0000FF"/>
                </a:solidFill>
                <a:latin typeface="Calibri" panose="020F0502020204030204" pitchFamily="34" charset="0"/>
              </a:rPr>
              <a:t>31</a:t>
            </a:r>
            <a:r>
              <a:rPr lang="ru-RU" altLang="ru-RU" sz="2200" b="0" dirty="0" smtClean="0">
                <a:solidFill>
                  <a:srgbClr val="0000FF"/>
                </a:solidFill>
                <a:latin typeface="Calibri" panose="020F0502020204030204" pitchFamily="34" charset="0"/>
              </a:rPr>
              <a:t>.10</a:t>
            </a:r>
            <a:r>
              <a:rPr lang="ru-RU" altLang="en-US" sz="2200" b="0" dirty="0" smtClean="0">
                <a:solidFill>
                  <a:srgbClr val="0000FF"/>
                </a:solidFill>
                <a:latin typeface="Calibri" panose="020F0502020204030204" pitchFamily="34" charset="0"/>
              </a:rPr>
              <a:t>.201</a:t>
            </a:r>
            <a:r>
              <a:rPr lang="en-US" altLang="en-US" sz="2200" b="0" dirty="0" smtClean="0">
                <a:solidFill>
                  <a:srgbClr val="0000FF"/>
                </a:solidFill>
                <a:latin typeface="Calibri" panose="020F0502020204030204" pitchFamily="34" charset="0"/>
              </a:rPr>
              <a:t>9</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ru-RU" altLang="ru-RU" sz="2200" b="0" dirty="0">
                <a:solidFill>
                  <a:srgbClr val="0000FF"/>
                </a:solidFill>
                <a:latin typeface="Calibri" panose="020F0502020204030204" pitchFamily="34" charset="0"/>
              </a:rPr>
              <a:t>Блок: </a:t>
            </a:r>
            <a:r>
              <a:rPr lang="ru-RU" altLang="ru-RU" sz="2200" b="0" dirty="0" smtClean="0">
                <a:solidFill>
                  <a:srgbClr val="0000FF"/>
                </a:solidFill>
                <a:latin typeface="Calibri" panose="020F0502020204030204" pitchFamily="34" charset="0"/>
              </a:rPr>
              <a:t>Сиво-1</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ru-RU" sz="2100" b="1" dirty="0" smtClean="0">
                <a:solidFill>
                  <a:srgbClr val="7030A0"/>
                </a:solidFill>
                <a:latin typeface="Calibri" panose="020F0502020204030204" pitchFamily="34" charset="0"/>
              </a:rPr>
              <a:t>Общая </a:t>
            </a:r>
            <a:r>
              <a:rPr lang="ru-RU" sz="2100" b="1" dirty="0">
                <a:solidFill>
                  <a:srgbClr val="7030A0"/>
                </a:solidFill>
                <a:latin typeface="Calibri" panose="020F0502020204030204" pitchFamily="34" charset="0"/>
              </a:rPr>
              <a:t>проблема соответствия требованиям сейсмостойкости дизель-генераторных установок 6,6 кВ на блоках серии 1300 МВт и серии </a:t>
            </a:r>
            <a:r>
              <a:rPr lang="ru-RU" sz="2100" b="1" dirty="0" smtClean="0">
                <a:solidFill>
                  <a:srgbClr val="7030A0"/>
                </a:solidFill>
                <a:latin typeface="Calibri" panose="020F0502020204030204" pitchFamily="34" charset="0"/>
              </a:rPr>
              <a:t>N4</a:t>
            </a:r>
            <a:endParaRPr lang="ru-RU" altLang="ru-RU" sz="2100" b="1" dirty="0">
              <a:solidFill>
                <a:srgbClr val="7030A0"/>
              </a:solidFill>
              <a:latin typeface="Calibri" panose="020F0502020204030204" pitchFamily="34" charset="0"/>
            </a:endParaRPr>
          </a:p>
          <a:p>
            <a:pPr>
              <a:spcBef>
                <a:spcPct val="0"/>
              </a:spcBef>
              <a:buClrTx/>
              <a:buSzTx/>
              <a:buFontTx/>
              <a:buNone/>
            </a:pPr>
            <a:r>
              <a:rPr lang="ru-RU" altLang="ru-RU" sz="2200" b="0" dirty="0" smtClean="0">
                <a:solidFill>
                  <a:srgbClr val="0000FF"/>
                </a:solidFill>
                <a:latin typeface="Calibri" panose="020F0502020204030204" pitchFamily="34" charset="0"/>
              </a:rPr>
              <a:t>Сообщение: </a:t>
            </a:r>
            <a:r>
              <a:rPr lang="en-GB" altLang="en-US" sz="2200" b="0" dirty="0">
                <a:solidFill>
                  <a:srgbClr val="0000FF"/>
                </a:solidFill>
                <a:latin typeface="Calibri" panose="020F0502020204030204" pitchFamily="34" charset="0"/>
              </a:rPr>
              <a:t>WER </a:t>
            </a:r>
            <a:r>
              <a:rPr lang="en-US" altLang="en-US" sz="2200" b="0" dirty="0" smtClean="0">
                <a:solidFill>
                  <a:srgbClr val="0000FF"/>
                </a:solidFill>
                <a:latin typeface="Calibri" panose="020F0502020204030204" pitchFamily="34" charset="0"/>
              </a:rPr>
              <a:t>PAR </a:t>
            </a:r>
            <a:r>
              <a:rPr lang="ru-RU"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-0209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ru-RU" altLang="en-US" sz="3200" dirty="0" smtClean="0">
                <a:latin typeface="Calibri" panose="020F0502020204030204" pitchFamily="34" charset="0"/>
              </a:rPr>
              <a:t>Событие на АЭС Сиво-1</a:t>
            </a:r>
            <a:endParaRPr lang="en-GB" altLang="en-US" dirty="0" smtClean="0">
              <a:latin typeface="Calibri" panose="020F0502020204030204" pitchFamily="34" charset="0"/>
            </a:endParaRPr>
          </a:p>
        </p:txBody>
      </p:sp>
      <p:sp>
        <p:nvSpPr>
          <p:cNvPr id="5" name="Номер слайда 4"/>
          <p:cNvSpPr>
            <a:spLocks noGrp="1"/>
          </p:cNvSpPr>
          <p:nvPr>
            <p:ph type="sldNum" sz="quarter" idx="11"/>
          </p:nvPr>
        </p:nvSpPr>
        <p:spPr/>
        <p:txBody>
          <a:bodyPr/>
          <a:lstStyle/>
          <a:p>
            <a:fld id="{CF0B9A92-F4E1-4039-BF29-24BCE2E3EEAA}" type="slidenum">
              <a:rPr lang="en-US" altLang="ru-RU" smtClean="0"/>
              <a:pPr/>
              <a:t>53</a:t>
            </a:fld>
            <a:endParaRPr lang="en-US" altLang="ru-RU" dirty="0"/>
          </a:p>
        </p:txBody>
      </p:sp>
      <p:sp>
        <p:nvSpPr>
          <p:cNvPr id="8"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3" name="Рисунок 2"/>
          <p:cNvPicPr>
            <a:picLocks noChangeAspect="1"/>
          </p:cNvPicPr>
          <p:nvPr/>
        </p:nvPicPr>
        <p:blipFill>
          <a:blip r:embed="rId3"/>
          <a:stretch>
            <a:fillRect/>
          </a:stretch>
        </p:blipFill>
        <p:spPr>
          <a:xfrm>
            <a:off x="410312" y="1380393"/>
            <a:ext cx="4337538" cy="3253154"/>
          </a:xfrm>
          <a:prstGeom prst="rect">
            <a:avLst/>
          </a:prstGeom>
        </p:spPr>
      </p:pic>
    </p:spTree>
    <p:extLst>
      <p:ext uri="{BB962C8B-B14F-4D97-AF65-F5344CB8AC3E}">
        <p14:creationId xmlns:p14="http://schemas.microsoft.com/office/powerpoint/2010/main" val="411524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Краткое описание:</a:t>
            </a:r>
          </a:p>
          <a:p>
            <a:pPr>
              <a:spcBef>
                <a:spcPts val="300"/>
              </a:spcBef>
              <a:buClrTx/>
              <a:buSzTx/>
              <a:buNone/>
            </a:pPr>
            <a:r>
              <a:rPr lang="ru-RU" sz="2400" dirty="0" smtClean="0">
                <a:latin typeface="Calibri" panose="020F0502020204030204" pitchFamily="34" charset="0"/>
              </a:rPr>
              <a:t>Данное </a:t>
            </a:r>
            <a:r>
              <a:rPr lang="ru-RU" sz="2400" dirty="0">
                <a:latin typeface="Calibri" panose="020F0502020204030204" pitchFamily="34" charset="0"/>
              </a:rPr>
              <a:t>событие затрагивает также следующие блоки АЭС Франции: Бельвилль-1, Палюэль-1,2,3,4, Фламанвилль-1,2, Каттеном-1,3, Ножан-1, Панли-1,2, Шуз-</a:t>
            </a:r>
            <a:r>
              <a:rPr lang="en-US" sz="2400" dirty="0">
                <a:latin typeface="Calibri" panose="020F0502020204030204" pitchFamily="34" charset="0"/>
              </a:rPr>
              <a:t>B</a:t>
            </a:r>
            <a:r>
              <a:rPr lang="ru-RU" sz="2400" dirty="0">
                <a:latin typeface="Calibri" panose="020F0502020204030204" pitchFamily="34" charset="0"/>
              </a:rPr>
              <a:t>2.</a:t>
            </a:r>
          </a:p>
          <a:p>
            <a:pPr>
              <a:spcBef>
                <a:spcPts val="300"/>
              </a:spcBef>
              <a:buClrTx/>
              <a:buSzTx/>
              <a:buNone/>
            </a:pPr>
            <a:r>
              <a:rPr lang="ru-RU" sz="2400" dirty="0">
                <a:latin typeface="Calibri" panose="020F0502020204030204" pitchFamily="34" charset="0"/>
              </a:rPr>
              <a:t>19.02.2019 регулирующий орган Франции (</a:t>
            </a:r>
            <a:r>
              <a:rPr lang="en-US" sz="2400" dirty="0">
                <a:latin typeface="Calibri" panose="020F0502020204030204" pitchFamily="34" charset="0"/>
              </a:rPr>
              <a:t>ASN</a:t>
            </a:r>
            <a:r>
              <a:rPr lang="ru-RU" sz="2400" dirty="0">
                <a:latin typeface="Calibri" panose="020F0502020204030204" pitchFamily="34" charset="0"/>
              </a:rPr>
              <a:t>) потребовал провести проверку внутренних источников питания дизель-генераторных установок на блоках АЭС серии 1300 МВт и серии N4. Проверку провели в сентябре 2019 г., а 31.10.2019 отчет был предоставлен в регулирующий орган. В ходе проверки были выявлены условия, когда определенное оборудование не продемонстрировало должной сейсмостойкости, что представляет собой отклонение от требований</a:t>
            </a:r>
            <a:r>
              <a:rPr lang="ru-RU" sz="2400" dirty="0" smtClean="0">
                <a:latin typeface="Calibri" panose="020F0502020204030204" pitchFamily="34" charset="0"/>
              </a:rPr>
              <a:t>.</a:t>
            </a:r>
            <a:endParaRPr lang="en-US" sz="2400" dirty="0" smtClean="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Сиво-1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83028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sz="2400" dirty="0" smtClean="0">
                <a:latin typeface="Calibri" panose="020F0502020204030204" pitchFamily="34" charset="0"/>
              </a:rPr>
              <a:t>Были </a:t>
            </a:r>
            <a:r>
              <a:rPr lang="ru-RU" sz="2400" dirty="0">
                <a:latin typeface="Calibri" panose="020F0502020204030204" pitchFamily="34" charset="0"/>
              </a:rPr>
              <a:t>обнаружены проблемы с эластомерными компенсаторами расширения на 11 блоках, коррозия трубопроводов и опор на 9 блоках, проблемы с концевыми зажимами FASTON в электрических шкафах на 8 блоках. </a:t>
            </a:r>
            <a:r>
              <a:rPr lang="ru-RU" sz="2400" i="1" dirty="0">
                <a:latin typeface="Calibri" panose="020F0502020204030204" pitchFamily="34" charset="0"/>
              </a:rPr>
              <a:t>Причиной</a:t>
            </a:r>
            <a:r>
              <a:rPr lang="ru-RU" sz="2400" dirty="0">
                <a:latin typeface="Calibri" panose="020F0502020204030204" pitchFamily="34" charset="0"/>
              </a:rPr>
              <a:t> послужили многочисленные недостатки оборудования для ТОиР и низкое качество ТОиР, что не было выявлено в ходе проведения послеремонтных испытаний из-за несовершенных критериев оценки испытаний. На семи дизель-генераторных установках отклонения могли бы привести к потере резервного источника питания в случае землетрясения. Проверка резервирующей дизель-генераторной установки не выявила каких-либо отклонений. На всех блоках отклонения были устранены</a:t>
            </a:r>
            <a:r>
              <a:rPr lang="ru-RU"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Сиво-1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977260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smtClean="0">
                <a:solidFill>
                  <a:srgbClr val="0000FF"/>
                </a:solidFill>
                <a:latin typeface="Calibri" panose="020F0502020204030204" pitchFamily="34" charset="0"/>
              </a:rPr>
              <a:t>Последствия:</a:t>
            </a:r>
            <a:endParaRPr lang="ru-RU" altLang="ru-RU" sz="2300" b="1" i="1" dirty="0">
              <a:solidFill>
                <a:srgbClr val="0000FF"/>
              </a:solidFill>
              <a:latin typeface="Calibri" panose="020F0502020204030204" pitchFamily="34" charset="0"/>
            </a:endParaRPr>
          </a:p>
          <a:p>
            <a:pPr>
              <a:spcBef>
                <a:spcPts val="300"/>
              </a:spcBef>
              <a:buClrTx/>
              <a:buSzTx/>
              <a:buNone/>
            </a:pPr>
            <a:r>
              <a:rPr lang="ru-RU" sz="2400" u="sng" dirty="0" smtClean="0">
                <a:latin typeface="Calibri" panose="020F0502020204030204" pitchFamily="34" charset="0"/>
              </a:rPr>
              <a:t>Фактические</a:t>
            </a:r>
            <a:r>
              <a:rPr lang="ru-RU" sz="2400" u="sng" dirty="0">
                <a:latin typeface="Calibri" panose="020F0502020204030204" pitchFamily="34" charset="0"/>
              </a:rPr>
              <a:t>:</a:t>
            </a:r>
          </a:p>
          <a:p>
            <a:pPr>
              <a:spcBef>
                <a:spcPts val="300"/>
              </a:spcBef>
              <a:buClrTx/>
              <a:buSzTx/>
              <a:buNone/>
            </a:pPr>
            <a:r>
              <a:rPr lang="ru-RU" sz="2400" dirty="0">
                <a:latin typeface="Calibri" panose="020F0502020204030204" pitchFamily="34" charset="0"/>
              </a:rPr>
              <a:t>Нет, данные установки не подвергались воздействию землетрясений.</a:t>
            </a:r>
          </a:p>
          <a:p>
            <a:pPr>
              <a:spcBef>
                <a:spcPts val="300"/>
              </a:spcBef>
              <a:buClrTx/>
              <a:buSzTx/>
              <a:buNone/>
            </a:pPr>
            <a:r>
              <a:rPr lang="ru-RU" sz="2400" u="sng" dirty="0">
                <a:latin typeface="Calibri" panose="020F0502020204030204" pitchFamily="34" charset="0"/>
              </a:rPr>
              <a:t>Потенциальные:</a:t>
            </a:r>
          </a:p>
          <a:p>
            <a:pPr>
              <a:spcBef>
                <a:spcPts val="300"/>
              </a:spcBef>
              <a:buClrTx/>
              <a:buSzTx/>
              <a:buNone/>
            </a:pPr>
            <a:r>
              <a:rPr lang="ru-RU" sz="2400" dirty="0">
                <a:latin typeface="Calibri" panose="020F0502020204030204" pitchFamily="34" charset="0"/>
              </a:rPr>
              <a:t>Функциональные последствия по типу отклонения.</a:t>
            </a:r>
          </a:p>
          <a:p>
            <a:pPr>
              <a:spcBef>
                <a:spcPts val="300"/>
              </a:spcBef>
              <a:buClrTx/>
              <a:buSzTx/>
              <a:buNone/>
            </a:pPr>
            <a:r>
              <a:rPr lang="ru-RU" sz="2400" dirty="0">
                <a:latin typeface="Calibri" panose="020F0502020204030204" pitchFamily="34" charset="0"/>
              </a:rPr>
              <a:t>1. Дефекты эластомерных компенсаторов расширения (</a:t>
            </a:r>
            <a:r>
              <a:rPr lang="fr-FR" sz="2400" dirty="0">
                <a:latin typeface="Calibri" panose="020F0502020204030204" pitchFamily="34" charset="0"/>
              </a:rPr>
              <a:t>Manchons Compensateurs en</a:t>
            </a:r>
            <a:r>
              <a:rPr lang="ru-RU" sz="2400" dirty="0">
                <a:latin typeface="Calibri" panose="020F0502020204030204" pitchFamily="34" charset="0"/>
              </a:rPr>
              <a:t> É</a:t>
            </a:r>
            <a:r>
              <a:rPr lang="fr-FR" sz="2400" dirty="0">
                <a:latin typeface="Calibri" panose="020F0502020204030204" pitchFamily="34" charset="0"/>
              </a:rPr>
              <a:t>lastom</a:t>
            </a:r>
            <a:r>
              <a:rPr lang="ru-RU" sz="2400" dirty="0">
                <a:latin typeface="Calibri" panose="020F0502020204030204" pitchFamily="34" charset="0"/>
              </a:rPr>
              <a:t>è</a:t>
            </a:r>
            <a:r>
              <a:rPr lang="fr-FR" sz="2400" dirty="0">
                <a:latin typeface="Calibri" panose="020F0502020204030204" pitchFamily="34" charset="0"/>
              </a:rPr>
              <a:t>re</a:t>
            </a:r>
            <a:r>
              <a:rPr lang="ru-RU" sz="2400" dirty="0">
                <a:latin typeface="Calibri" panose="020F0502020204030204" pitchFamily="34" charset="0"/>
              </a:rPr>
              <a:t> - </a:t>
            </a:r>
            <a:r>
              <a:rPr lang="fr-FR" sz="2400" dirty="0">
                <a:latin typeface="Calibri" panose="020F0502020204030204" pitchFamily="34" charset="0"/>
              </a:rPr>
              <a:t>MCEs</a:t>
            </a:r>
            <a:r>
              <a:rPr lang="ru-RU" sz="2400" dirty="0">
                <a:latin typeface="Calibri" panose="020F0502020204030204" pitchFamily="34" charset="0"/>
              </a:rPr>
              <a:t>).</a:t>
            </a:r>
          </a:p>
          <a:p>
            <a:pPr>
              <a:spcBef>
                <a:spcPts val="300"/>
              </a:spcBef>
              <a:buClrTx/>
              <a:buSzTx/>
              <a:buNone/>
            </a:pPr>
            <a:r>
              <a:rPr lang="ru-RU" sz="2400" dirty="0">
                <a:latin typeface="Calibri" panose="020F0502020204030204" pitchFamily="34" charset="0"/>
              </a:rPr>
              <a:t>Дефекты включают в себя недостатки геометрии и неправильно подобранные типы компенсаторов, что может негативно повлиять на работу дизель-генераторной установки при определенной нагрузке</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Сиво-1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127292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sz="2400" dirty="0" smtClean="0">
                <a:latin typeface="Calibri" panose="020F0502020204030204" pitchFamily="34" charset="0"/>
              </a:rPr>
              <a:t>2</a:t>
            </a:r>
            <a:r>
              <a:rPr lang="ru-RU" sz="2400" dirty="0">
                <a:latin typeface="Calibri" panose="020F0502020204030204" pitchFamily="34" charset="0"/>
              </a:rPr>
              <a:t>. </a:t>
            </a:r>
            <a:r>
              <a:rPr lang="ru-RU" sz="2400" dirty="0">
                <a:latin typeface="Calibri" panose="020F0502020204030204" pitchFamily="34" charset="0"/>
              </a:rPr>
              <a:t>Коррозия определенных участков трубопровода или опор.</a:t>
            </a:r>
          </a:p>
          <a:p>
            <a:pPr>
              <a:buNone/>
            </a:pPr>
            <a:r>
              <a:rPr lang="ru-RU" sz="2400" dirty="0">
                <a:latin typeface="Calibri" panose="020F0502020204030204" pitchFamily="34" charset="0"/>
              </a:rPr>
              <a:t>Утоненные участки, наблюдаемые на определенных секциях трубы или на опорах, могут негативно повлиять на степень сейсмостойкости трубопровода.</a:t>
            </a:r>
          </a:p>
          <a:p>
            <a:pPr>
              <a:buNone/>
            </a:pPr>
            <a:r>
              <a:rPr lang="ru-RU" sz="2400" dirty="0">
                <a:latin typeface="Calibri" panose="020F0502020204030204" pitchFamily="34" charset="0"/>
              </a:rPr>
              <a:t>3. Дефекты концевых зажимов FASTON в электрических шкафах.</a:t>
            </a:r>
          </a:p>
          <a:p>
            <a:pPr>
              <a:buNone/>
            </a:pPr>
            <a:r>
              <a:rPr lang="ru-RU" sz="2400" dirty="0">
                <a:latin typeface="Calibri" panose="020F0502020204030204" pitchFamily="34" charset="0"/>
              </a:rPr>
              <a:t>Выявленные отклонения различны по своей природе и в случае землетрясения могут отказать негативное воздействие либо на работу вспомогательного оборудования дизель-генераторной установки, необходимого для правильного функционирования установки, либо на электрическое оборудование, запитанное от дизель-генераторной установки, при циклах ограничения и набора нагрузки</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Сиво-1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417624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0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Анализ и комментарии:</a:t>
            </a:r>
          </a:p>
          <a:p>
            <a:pPr>
              <a:buNone/>
            </a:pPr>
            <a:r>
              <a:rPr lang="ru-RU" sz="2400" i="1" dirty="0" smtClean="0">
                <a:latin typeface="+mn-lt"/>
              </a:rPr>
              <a:t>Причиной</a:t>
            </a:r>
            <a:r>
              <a:rPr lang="ru-RU" sz="2400" dirty="0" smtClean="0">
                <a:latin typeface="+mn-lt"/>
              </a:rPr>
              <a:t> </a:t>
            </a:r>
            <a:r>
              <a:rPr lang="ru-RU" sz="2400" dirty="0">
                <a:latin typeface="+mn-lt"/>
              </a:rPr>
              <a:t>появления данных отклонений послужили многочисленные дефекты, обусловленные качеством оборудования для ТОиР, и коррозия.</a:t>
            </a:r>
          </a:p>
          <a:p>
            <a:pPr>
              <a:buNone/>
            </a:pP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Сиво-1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4456211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715582" cy="388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Мероприятия:</a:t>
            </a:r>
          </a:p>
          <a:p>
            <a:pPr>
              <a:spcBef>
                <a:spcPts val="300"/>
              </a:spcBef>
              <a:buClrTx/>
              <a:buSzTx/>
              <a:buNone/>
            </a:pPr>
            <a:r>
              <a:rPr lang="ru-RU" sz="2400" dirty="0" smtClean="0">
                <a:latin typeface="Calibri" panose="020F0502020204030204" pitchFamily="34" charset="0"/>
              </a:rPr>
              <a:t>- </a:t>
            </a:r>
            <a:r>
              <a:rPr lang="ru-RU" sz="2400" dirty="0">
                <a:latin typeface="Calibri" panose="020F0502020204030204" pitchFamily="34" charset="0"/>
              </a:rPr>
              <a:t>Оперативное направление сообщения (RER) на другие станции и в корпоративные подразделения инженерно-технической поддержки, техобслуживания и ремонта.</a:t>
            </a:r>
          </a:p>
          <a:p>
            <a:pPr>
              <a:spcBef>
                <a:spcPts val="300"/>
              </a:spcBef>
              <a:buClrTx/>
              <a:buSzTx/>
              <a:buNone/>
            </a:pPr>
            <a:r>
              <a:rPr lang="ru-RU" sz="2400" dirty="0">
                <a:latin typeface="Calibri" panose="020F0502020204030204" pitchFamily="34" charset="0"/>
              </a:rPr>
              <a:t>- Предпринятые корректирующие меры были соразмерны недостаткам, обнаруженным на площадках.</a:t>
            </a:r>
          </a:p>
          <a:p>
            <a:pPr>
              <a:spcBef>
                <a:spcPts val="300"/>
              </a:spcBef>
              <a:buClrTx/>
              <a:buSzTx/>
              <a:buNone/>
            </a:pPr>
            <a:r>
              <a:rPr lang="ru-RU" sz="2400" dirty="0">
                <a:latin typeface="Calibri" panose="020F0502020204030204" pitchFamily="34" charset="0"/>
              </a:rPr>
              <a:t>- Недостатки устранили максимально быстро и в соответствии с базовой программой ТОиР, исключение составил только блок 2 АЭС Фламанвилль, где несоответствия устраняют в настоящее время</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Сиво-1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5281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Перечень событий для рассмотрения  </a:t>
            </a:r>
            <a:r>
              <a:rPr lang="ru-RU" altLang="en-US" sz="2000" dirty="0" smtClean="0">
                <a:latin typeface="Calibri" panose="020F0502020204030204" pitchFamily="34" charset="0"/>
              </a:rPr>
              <a:t>(</a:t>
            </a:r>
            <a:r>
              <a:rPr lang="en-US" altLang="en-US" sz="2000" dirty="0" smtClean="0">
                <a:latin typeface="Calibri" panose="020F0502020204030204" pitchFamily="34" charset="0"/>
              </a:rPr>
              <a:t>3</a:t>
            </a:r>
            <a:r>
              <a:rPr lang="ru-RU" altLang="en-US" sz="2000" dirty="0" smtClean="0">
                <a:latin typeface="Calibri" panose="020F0502020204030204" pitchFamily="34" charset="0"/>
              </a:rPr>
              <a:t>)</a:t>
            </a:r>
            <a:endParaRPr lang="en-GB" altLang="en-US" dirty="0" smtClean="0">
              <a:latin typeface="Calibri" panose="020F0502020204030204" pitchFamily="34" charset="0"/>
            </a:endParaRPr>
          </a:p>
        </p:txBody>
      </p:sp>
      <p:sp>
        <p:nvSpPr>
          <p:cNvPr id="6148" name="Прямоугольник 5"/>
          <p:cNvSpPr>
            <a:spLocks noChangeArrowheads="1"/>
          </p:cNvSpPr>
          <p:nvPr/>
        </p:nvSpPr>
        <p:spPr bwMode="auto">
          <a:xfrm>
            <a:off x="338855" y="1466860"/>
            <a:ext cx="8576544"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2000" b="1" dirty="0" smtClean="0">
                <a:solidFill>
                  <a:srgbClr val="0070C0"/>
                </a:solidFill>
                <a:latin typeface="Calibri" panose="020F0502020204030204" pitchFamily="34" charset="0"/>
              </a:rPr>
              <a:t>(</a:t>
            </a:r>
            <a:r>
              <a:rPr lang="en-US" altLang="en-US" sz="2000" b="1" dirty="0" smtClean="0">
                <a:solidFill>
                  <a:srgbClr val="0070C0"/>
                </a:solidFill>
                <a:latin typeface="Calibri" panose="020F0502020204030204" pitchFamily="34" charset="0"/>
              </a:rPr>
              <a:t>T) </a:t>
            </a:r>
            <a:r>
              <a:rPr lang="en-US" altLang="en-US" sz="2000" b="1" dirty="0" smtClean="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ATL</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smtClean="0">
                <a:solidFill>
                  <a:srgbClr val="0000FF"/>
                </a:solidFill>
                <a:latin typeface="Calibri" panose="020F0502020204030204" pitchFamily="34" charset="0"/>
              </a:rPr>
              <a:t>-0</a:t>
            </a:r>
            <a:r>
              <a:rPr lang="en-US" altLang="ru-RU" sz="2000" b="1" dirty="0" smtClean="0">
                <a:solidFill>
                  <a:srgbClr val="0000FF"/>
                </a:solidFill>
                <a:latin typeface="Calibri" panose="020F0502020204030204" pitchFamily="34" charset="0"/>
              </a:rPr>
              <a:t>281  </a:t>
            </a:r>
            <a:r>
              <a:rPr lang="ru-RU" altLang="en-US" sz="2000" b="1" dirty="0" smtClean="0">
                <a:solidFill>
                  <a:srgbClr val="0000FF"/>
                </a:solidFill>
                <a:latin typeface="Calibri" panose="020F0502020204030204" pitchFamily="34" charset="0"/>
              </a:rPr>
              <a:t>     </a:t>
            </a:r>
            <a:r>
              <a:rPr lang="en-US" altLang="en-US" sz="2000" b="1" dirty="0" smtClean="0">
                <a:latin typeface="Calibri" panose="020F0502020204030204" pitchFamily="34" charset="0"/>
              </a:rPr>
              <a:t>10</a:t>
            </a:r>
            <a:r>
              <a:rPr lang="ru-RU" altLang="en-US" sz="2000" b="1" dirty="0" smtClean="0">
                <a:latin typeface="Calibri" panose="020F0502020204030204" pitchFamily="34" charset="0"/>
              </a:rPr>
              <a:t>.</a:t>
            </a:r>
            <a:r>
              <a:rPr lang="en-US" altLang="en-US" sz="2000" b="1" dirty="0" smtClean="0">
                <a:latin typeface="Calibri" panose="020F0502020204030204" pitchFamily="34" charset="0"/>
              </a:rPr>
              <a:t>02</a:t>
            </a:r>
            <a:r>
              <a:rPr lang="ru-RU" altLang="en-US" sz="2000" b="1" dirty="0" smtClean="0">
                <a:latin typeface="Calibri" panose="020F0502020204030204" pitchFamily="34" charset="0"/>
              </a:rPr>
              <a:t>.20</a:t>
            </a:r>
            <a:r>
              <a:rPr lang="en-US" altLang="en-US" sz="2000" b="1" dirty="0" smtClean="0">
                <a:latin typeface="Calibri" panose="020F0502020204030204" pitchFamily="34" charset="0"/>
              </a:rPr>
              <a:t>20</a:t>
            </a:r>
            <a:r>
              <a:rPr lang="ru-RU" altLang="en-US" sz="2000" b="1" dirty="0" smtClean="0">
                <a:latin typeface="Calibri" panose="020F0502020204030204" pitchFamily="34" charset="0"/>
              </a:rPr>
              <a:t>      </a:t>
            </a:r>
            <a:r>
              <a:rPr lang="ru-RU" altLang="en-US" sz="2000" b="1" dirty="0">
                <a:latin typeface="Calibri" panose="020F0502020204030204" pitchFamily="34" charset="0"/>
              </a:rPr>
              <a:t>АЭС </a:t>
            </a:r>
            <a:r>
              <a:rPr lang="ru-RU" altLang="en-US" sz="2000" b="1" dirty="0" smtClean="0">
                <a:latin typeface="Calibri" panose="020F0502020204030204" pitchFamily="34" charset="0"/>
              </a:rPr>
              <a:t>Секвойя-1  </a:t>
            </a:r>
            <a:r>
              <a:rPr lang="ru-RU" altLang="en-US" sz="2000" b="1" dirty="0">
                <a:latin typeface="Calibri" panose="020F0502020204030204" pitchFamily="34" charset="0"/>
              </a:rPr>
              <a:t>(США)</a:t>
            </a:r>
            <a:br>
              <a:rPr lang="ru-RU" altLang="en-US" sz="2000" b="1" dirty="0">
                <a:latin typeface="Calibri" panose="020F0502020204030204" pitchFamily="34" charset="0"/>
              </a:rPr>
            </a:br>
            <a:endParaRPr lang="ru-RU" altLang="en-US" sz="200" b="1" dirty="0">
              <a:solidFill>
                <a:srgbClr val="FF0000"/>
              </a:solidFill>
              <a:latin typeface="Calibri" panose="020F0502020204030204" pitchFamily="34" charset="0"/>
            </a:endParaRPr>
          </a:p>
          <a:p>
            <a:pPr>
              <a:spcBef>
                <a:spcPct val="0"/>
              </a:spcBef>
              <a:buClrTx/>
              <a:buSzTx/>
              <a:buNone/>
            </a:pPr>
            <a:r>
              <a:rPr lang="ru-RU" sz="2000" b="1" dirty="0" smtClean="0">
                <a:solidFill>
                  <a:srgbClr val="7030A0"/>
                </a:solidFill>
                <a:latin typeface="Calibri" panose="020F0502020204030204" pitchFamily="34" charset="0"/>
              </a:rPr>
              <a:t>Неплановые </a:t>
            </a:r>
            <a:r>
              <a:rPr lang="ru-RU" sz="2000" b="1" dirty="0">
                <a:solidFill>
                  <a:srgbClr val="7030A0"/>
                </a:solidFill>
                <a:latin typeface="Calibri" panose="020F0502020204030204" pitchFamily="34" charset="0"/>
              </a:rPr>
              <a:t>дозы внутреннего облучения персонала во время дезактивации шахты </a:t>
            </a:r>
            <a:r>
              <a:rPr lang="ru-RU" sz="2000" b="1" dirty="0" smtClean="0">
                <a:solidFill>
                  <a:srgbClr val="7030A0"/>
                </a:solidFill>
                <a:latin typeface="Calibri" panose="020F0502020204030204" pitchFamily="34" charset="0"/>
              </a:rPr>
              <a:t>реактора</a:t>
            </a:r>
            <a:endParaRPr lang="ru-RU" sz="2000" b="1" dirty="0">
              <a:solidFill>
                <a:srgbClr val="7030A0"/>
              </a:solidFill>
              <a:latin typeface="Calibri" panose="020F0502020204030204" pitchFamily="34" charset="0"/>
            </a:endParaRPr>
          </a:p>
          <a:p>
            <a:pPr>
              <a:spcBef>
                <a:spcPct val="0"/>
              </a:spcBef>
              <a:buClrTx/>
              <a:buSzTx/>
              <a:buNone/>
            </a:pPr>
            <a:endParaRPr lang="ru-RU" altLang="en-US" sz="1600" dirty="0">
              <a:solidFill>
                <a:srgbClr val="7030A0"/>
              </a:solidFill>
              <a:latin typeface="Calibri" panose="020F0502020204030204" pitchFamily="34" charset="0"/>
            </a:endParaRPr>
          </a:p>
          <a:p>
            <a:pPr>
              <a:spcBef>
                <a:spcPct val="0"/>
              </a:spcBef>
              <a:buClrTx/>
              <a:buSzTx/>
              <a:buFontTx/>
              <a:buNone/>
            </a:pPr>
            <a:r>
              <a:rPr lang="ru-RU" altLang="en-US" sz="2000" b="1" dirty="0" smtClean="0">
                <a:solidFill>
                  <a:srgbClr val="0070C0"/>
                </a:solidFill>
                <a:latin typeface="Calibri" panose="020F0502020204030204" pitchFamily="34" charset="0"/>
              </a:rPr>
              <a:t>(</a:t>
            </a:r>
            <a:r>
              <a:rPr lang="en-US" altLang="en-US" sz="2000" b="1" dirty="0" smtClean="0">
                <a:solidFill>
                  <a:srgbClr val="0070C0"/>
                </a:solidFill>
                <a:latin typeface="Calibri" panose="020F0502020204030204" pitchFamily="34" charset="0"/>
              </a:rPr>
              <a:t>T) </a:t>
            </a:r>
            <a:r>
              <a:rPr lang="en-US" altLang="en-US" sz="2000" b="1" dirty="0" smtClean="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PAR</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smtClean="0">
                <a:solidFill>
                  <a:srgbClr val="0000FF"/>
                </a:solidFill>
                <a:latin typeface="Calibri" panose="020F0502020204030204" pitchFamily="34" charset="0"/>
              </a:rPr>
              <a:t>-0</a:t>
            </a:r>
            <a:r>
              <a:rPr lang="en-US" altLang="ru-RU" sz="2000" b="1" dirty="0" smtClean="0">
                <a:solidFill>
                  <a:srgbClr val="0000FF"/>
                </a:solidFill>
                <a:latin typeface="Calibri" panose="020F0502020204030204" pitchFamily="34" charset="0"/>
              </a:rPr>
              <a:t>156   </a:t>
            </a:r>
            <a:r>
              <a:rPr lang="ru-RU" altLang="en-US" sz="2000" b="1" dirty="0" smtClean="0">
                <a:solidFill>
                  <a:srgbClr val="0000FF"/>
                </a:solidFill>
                <a:latin typeface="Calibri" panose="020F0502020204030204" pitchFamily="34" charset="0"/>
              </a:rPr>
              <a:t>   </a:t>
            </a:r>
            <a:r>
              <a:rPr lang="en-US" altLang="en-US" sz="2000" b="1" dirty="0" smtClean="0">
                <a:latin typeface="Calibri" panose="020F0502020204030204" pitchFamily="34" charset="0"/>
              </a:rPr>
              <a:t>03</a:t>
            </a:r>
            <a:r>
              <a:rPr lang="ru-RU" altLang="en-US" sz="2000" b="1" dirty="0" smtClean="0">
                <a:latin typeface="Calibri" panose="020F0502020204030204" pitchFamily="34" charset="0"/>
              </a:rPr>
              <a:t>.0</a:t>
            </a:r>
            <a:r>
              <a:rPr lang="en-US" altLang="en-US" sz="2000" b="1" dirty="0" smtClean="0">
                <a:latin typeface="Calibri" panose="020F0502020204030204" pitchFamily="34" charset="0"/>
              </a:rPr>
              <a:t>8</a:t>
            </a:r>
            <a:r>
              <a:rPr lang="ru-RU" altLang="en-US" sz="2000" b="1" dirty="0" smtClean="0">
                <a:latin typeface="Calibri" panose="020F0502020204030204" pitchFamily="34" charset="0"/>
              </a:rPr>
              <a:t>.201</a:t>
            </a:r>
            <a:r>
              <a:rPr lang="en-US" altLang="en-US" sz="2000" b="1" dirty="0">
                <a:latin typeface="Calibri" panose="020F0502020204030204" pitchFamily="34" charset="0"/>
              </a:rPr>
              <a:t>9</a:t>
            </a:r>
            <a:r>
              <a:rPr lang="ru-RU" altLang="en-US" sz="2000" b="1" dirty="0">
                <a:latin typeface="Calibri" panose="020F0502020204030204" pitchFamily="34" charset="0"/>
              </a:rPr>
              <a:t>      АЭС Ножан-1</a:t>
            </a:r>
            <a:r>
              <a:rPr lang="ru-RU" altLang="ru-RU" sz="2000" b="1" dirty="0">
                <a:latin typeface="Calibri" panose="020F0502020204030204" pitchFamily="34" charset="0"/>
              </a:rPr>
              <a:t> </a:t>
            </a:r>
            <a:r>
              <a:rPr lang="ru-RU" altLang="en-US" sz="2000" b="1" dirty="0">
                <a:latin typeface="Calibri" panose="020F0502020204030204" pitchFamily="34" charset="0"/>
              </a:rPr>
              <a:t> (Франция)</a:t>
            </a:r>
            <a:br>
              <a:rPr lang="ru-RU" altLang="en-US" sz="2000" b="1" dirty="0">
                <a:latin typeface="Calibri" panose="020F0502020204030204" pitchFamily="34" charset="0"/>
              </a:rPr>
            </a:br>
            <a:endParaRPr lang="ru-RU" altLang="en-US" sz="300" b="1" dirty="0">
              <a:solidFill>
                <a:srgbClr val="FF0000"/>
              </a:solidFill>
              <a:latin typeface="Calibri" panose="020F0502020204030204" pitchFamily="34" charset="0"/>
            </a:endParaRPr>
          </a:p>
          <a:p>
            <a:pPr>
              <a:spcBef>
                <a:spcPct val="0"/>
              </a:spcBef>
              <a:buClrTx/>
              <a:buSzTx/>
              <a:buNone/>
            </a:pPr>
            <a:r>
              <a:rPr lang="ru-RU" sz="2000" b="1" dirty="0" smtClean="0">
                <a:solidFill>
                  <a:srgbClr val="7030A0"/>
                </a:solidFill>
                <a:latin typeface="Calibri" panose="020F0502020204030204" pitchFamily="34" charset="0"/>
              </a:rPr>
              <a:t>Несчастный </a:t>
            </a:r>
            <a:r>
              <a:rPr lang="ru-RU" sz="2000" b="1" dirty="0">
                <a:solidFill>
                  <a:srgbClr val="7030A0"/>
                </a:solidFill>
                <a:latin typeface="Calibri" panose="020F0502020204030204" pitchFamily="34" charset="0"/>
              </a:rPr>
              <a:t>случай в результате выброса заглушки трубопровода острого пара из парогенератора</a:t>
            </a:r>
          </a:p>
          <a:p>
            <a:pPr>
              <a:spcBef>
                <a:spcPct val="0"/>
              </a:spcBef>
              <a:buClrTx/>
              <a:buSzTx/>
              <a:buNone/>
            </a:pPr>
            <a:endParaRPr lang="en-US" sz="1600" dirty="0">
              <a:solidFill>
                <a:srgbClr val="7030A0"/>
              </a:solidFill>
              <a:latin typeface="Calibri" panose="020F0502020204030204" pitchFamily="34" charset="0"/>
            </a:endParaRPr>
          </a:p>
          <a:p>
            <a:pPr>
              <a:spcBef>
                <a:spcPct val="0"/>
              </a:spcBef>
              <a:buClrTx/>
              <a:buSzTx/>
              <a:buNone/>
            </a:pPr>
            <a:endParaRPr lang="ru-RU" sz="1600" dirty="0">
              <a:solidFill>
                <a:srgbClr val="7030A0"/>
              </a:solidFill>
              <a:latin typeface="Calibri" panose="020F0502020204030204" pitchFamily="34" charset="0"/>
            </a:endParaRPr>
          </a:p>
          <a:p>
            <a:pPr>
              <a:spcBef>
                <a:spcPct val="0"/>
              </a:spcBef>
              <a:buClrTx/>
              <a:buSzTx/>
              <a:buNone/>
            </a:pPr>
            <a:r>
              <a:rPr lang="ru-RU" altLang="en-US" sz="2000" dirty="0" smtClean="0">
                <a:latin typeface="Calibri" panose="020F0502020204030204" pitchFamily="34" charset="0"/>
              </a:rPr>
              <a:t>(</a:t>
            </a:r>
            <a:r>
              <a:rPr lang="ru-RU" altLang="en-US" sz="2000" dirty="0">
                <a:latin typeface="Calibri" panose="020F0502020204030204" pitchFamily="34" charset="0"/>
              </a:rPr>
              <a:t>См. подробную информацию о данных событиях в справке «Краткая информация ВАО АЭС о событиях на АЭС за </a:t>
            </a:r>
            <a:r>
              <a:rPr lang="ru-RU" altLang="en-US" sz="2000" dirty="0" smtClean="0">
                <a:latin typeface="Calibri" panose="020F0502020204030204" pitchFamily="34" charset="0"/>
              </a:rPr>
              <a:t>май 2020 </a:t>
            </a:r>
            <a:r>
              <a:rPr lang="ru-RU" altLang="en-US" sz="2000" dirty="0">
                <a:latin typeface="Calibri" panose="020F0502020204030204" pitchFamily="34" charset="0"/>
              </a:rPr>
              <a:t>г</a:t>
            </a:r>
            <a:r>
              <a:rPr lang="ru-RU" altLang="en-US" sz="2000" dirty="0" smtClean="0">
                <a:latin typeface="Calibri" panose="020F0502020204030204" pitchFamily="34" charset="0"/>
              </a:rPr>
              <a:t>.»)</a:t>
            </a:r>
            <a:endParaRPr lang="en-US" sz="2000" b="1" dirty="0">
              <a:solidFill>
                <a:srgbClr val="7030A0"/>
              </a:solidFill>
              <a:latin typeface="Calibri" panose="020F0502020204030204" pitchFamily="34" charset="0"/>
            </a:endParaRPr>
          </a:p>
        </p:txBody>
      </p:sp>
      <p:sp>
        <p:nvSpPr>
          <p:cNvPr id="5" name="Прямоугольник 1"/>
          <p:cNvSpPr>
            <a:spLocks noChangeArrowheads="1"/>
          </p:cNvSpPr>
          <p:nvPr/>
        </p:nvSpPr>
        <p:spPr bwMode="auto">
          <a:xfrm>
            <a:off x="452438" y="5971294"/>
            <a:ext cx="783258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S)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ru-RU" altLang="en-US" sz="1400" b="0" dirty="0">
                <a:latin typeface="Calibri" panose="020F0502020204030204" pitchFamily="34" charset="0"/>
              </a:rPr>
              <a:t>Значительные;</a:t>
            </a:r>
            <a:r>
              <a:rPr lang="en-US" altLang="en-US" sz="1400" b="0" dirty="0">
                <a:latin typeface="Calibri" panose="020F0502020204030204" pitchFamily="34" charset="0"/>
              </a:rPr>
              <a:t>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N)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ru-RU" altLang="en-US" sz="1400" b="0" dirty="0">
                <a:latin typeface="Calibri" panose="020F0502020204030204" pitchFamily="34" charset="0"/>
              </a:rPr>
              <a:t>Требующие внимания;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T)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ru-RU" altLang="en-US" sz="1400" b="0" dirty="0">
                <a:latin typeface="Calibri" panose="020F0502020204030204" pitchFamily="34" charset="0"/>
              </a:rPr>
              <a:t>Важные для анализа </a:t>
            </a:r>
            <a:r>
              <a:rPr lang="ru-RU" altLang="en-US" sz="1400" dirty="0" smtClean="0">
                <a:latin typeface="Calibri" panose="020F0502020204030204" pitchFamily="34" charset="0"/>
              </a:rPr>
              <a:t>тенденций; </a:t>
            </a:r>
            <a:r>
              <a:rPr lang="ru-RU" altLang="en-US" sz="1400" dirty="0" smtClean="0">
                <a:solidFill>
                  <a:srgbClr val="0070C0"/>
                </a:solidFill>
                <a:latin typeface="Calibri" panose="020F0502020204030204" pitchFamily="34" charset="0"/>
              </a:rPr>
              <a:t>(</a:t>
            </a:r>
            <a:r>
              <a:rPr lang="en-US" altLang="en-US" sz="1400" dirty="0" smtClean="0">
                <a:solidFill>
                  <a:srgbClr val="0070C0"/>
                </a:solidFill>
                <a:latin typeface="Calibri" panose="020F0502020204030204" pitchFamily="34" charset="0"/>
              </a:rPr>
              <a:t>O) </a:t>
            </a:r>
            <a:r>
              <a:rPr lang="ru-RU" altLang="en-US" sz="1400" dirty="0">
                <a:latin typeface="Calibri" panose="020F0502020204030204" pitchFamily="34" charset="0"/>
              </a:rPr>
              <a:t>–</a:t>
            </a:r>
            <a:r>
              <a:rPr lang="en-US" altLang="en-US" sz="1400" dirty="0">
                <a:latin typeface="Calibri" panose="020F0502020204030204" pitchFamily="34" charset="0"/>
              </a:rPr>
              <a:t> </a:t>
            </a:r>
            <a:r>
              <a:rPr lang="ru-RU" altLang="en-US" sz="1400" dirty="0" smtClean="0">
                <a:latin typeface="Calibri" panose="020F0502020204030204" pitchFamily="34" charset="0"/>
              </a:rPr>
              <a:t>Прочие</a:t>
            </a:r>
            <a:endParaRPr lang="ru-RU" altLang="en-US" sz="1400" b="0" dirty="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1750427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ru-RU" sz="2400" b="0" dirty="0">
                <a:latin typeface="Calibri" panose="020F0502020204030204" pitchFamily="34" charset="0"/>
              </a:rPr>
              <a:t>АЭС </a:t>
            </a:r>
            <a:r>
              <a:rPr lang="ru-RU" altLang="ru-RU" sz="2400" b="0" dirty="0" smtClean="0">
                <a:latin typeface="Calibri" panose="020F0502020204030204" pitchFamily="34" charset="0"/>
              </a:rPr>
              <a:t>Каттеном (Франция):</a:t>
            </a:r>
            <a:endParaRPr lang="ru-RU" altLang="ru-RU" sz="500" b="0" dirty="0">
              <a:latin typeface="Calibri" panose="020F0502020204030204" pitchFamily="34" charset="0"/>
            </a:endParaRPr>
          </a:p>
          <a:p>
            <a:pPr>
              <a:spcBef>
                <a:spcPct val="0"/>
              </a:spcBef>
              <a:buClrTx/>
              <a:buSzTx/>
              <a:buFontTx/>
              <a:buNone/>
            </a:pPr>
            <a:r>
              <a:rPr lang="ru-RU" altLang="ru-RU" sz="2400" b="0" dirty="0" smtClean="0">
                <a:latin typeface="Calibri" panose="020F0502020204030204" pitchFamily="34" charset="0"/>
              </a:rPr>
              <a:t>4 блока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ru-RU" altLang="ru-RU" sz="2000" b="0" dirty="0">
                <a:latin typeface="Calibri" panose="020F0502020204030204" pitchFamily="34" charset="0"/>
              </a:rPr>
              <a:t>Тип реактора</a:t>
            </a:r>
            <a:r>
              <a:rPr lang="ru-RU" altLang="en-US" sz="2000" b="0" dirty="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ru-RU" altLang="en-US" sz="2000" b="0" dirty="0">
                <a:latin typeface="Calibri" panose="020F0502020204030204" pitchFamily="34" charset="0"/>
              </a:rPr>
              <a:t>Мощность</a:t>
            </a:r>
            <a:r>
              <a:rPr lang="ru-RU" altLang="en-US" sz="2000" b="0" dirty="0" smtClean="0">
                <a:latin typeface="Calibri" panose="020F0502020204030204" pitchFamily="34" charset="0"/>
              </a:rPr>
              <a:t>:</a:t>
            </a:r>
            <a:endParaRPr lang="en-US" altLang="en-US" sz="2000" dirty="0" smtClean="0">
              <a:latin typeface="Calibri" panose="020F0502020204030204" pitchFamily="34" charset="0"/>
            </a:endParaRPr>
          </a:p>
          <a:p>
            <a:pPr>
              <a:spcBef>
                <a:spcPct val="0"/>
              </a:spcBef>
              <a:buClrTx/>
              <a:buSzTx/>
              <a:buFontTx/>
              <a:buNone/>
            </a:pPr>
            <a:r>
              <a:rPr lang="ru-RU" altLang="en-US" sz="2000" dirty="0" smtClean="0">
                <a:latin typeface="Calibri" panose="020F0502020204030204" pitchFamily="34" charset="0"/>
              </a:rPr>
              <a:t>Блоки 1-4 </a:t>
            </a:r>
            <a:r>
              <a:rPr lang="en-US" altLang="en-US" sz="2000" dirty="0">
                <a:latin typeface="Calibri" panose="020F0502020204030204" pitchFamily="34" charset="0"/>
              </a:rPr>
              <a:t>-</a:t>
            </a:r>
            <a:r>
              <a:rPr lang="ru-RU" altLang="en-US" sz="2000" dirty="0">
                <a:latin typeface="Calibri" panose="020F0502020204030204" pitchFamily="34" charset="0"/>
              </a:rPr>
              <a:t> </a:t>
            </a:r>
            <a:r>
              <a:rPr lang="ru-RU" altLang="en-US" sz="2000" dirty="0" smtClean="0">
                <a:latin typeface="Calibri" panose="020F0502020204030204" pitchFamily="34" charset="0"/>
              </a:rPr>
              <a:t>1362 </a:t>
            </a:r>
            <a:r>
              <a:rPr lang="ru-RU" altLang="en-US" sz="2000" dirty="0">
                <a:latin typeface="Calibri" panose="020F0502020204030204" pitchFamily="34" charset="0"/>
              </a:rPr>
              <a:t>МВт(э</a:t>
            </a:r>
            <a:r>
              <a:rPr lang="ru-RU" altLang="en-US" sz="2000" dirty="0" smtClean="0">
                <a:latin typeface="Calibri" panose="020F0502020204030204" pitchFamily="34" charset="0"/>
              </a:rPr>
              <a:t>) каждый</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657873"/>
            <a:ext cx="8983662"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ru-RU" altLang="ru-RU" sz="2200" b="0" dirty="0">
                <a:solidFill>
                  <a:srgbClr val="0000FF"/>
                </a:solidFill>
                <a:latin typeface="Calibri" panose="020F0502020204030204" pitchFamily="34" charset="0"/>
              </a:rPr>
              <a:t>Дата события: </a:t>
            </a:r>
            <a:r>
              <a:rPr lang="ru-RU" altLang="ru-RU" sz="2200" b="0" dirty="0" smtClean="0">
                <a:solidFill>
                  <a:srgbClr val="0000FF"/>
                </a:solidFill>
                <a:latin typeface="Calibri" panose="020F0502020204030204" pitchFamily="34" charset="0"/>
              </a:rPr>
              <a:t>24.</a:t>
            </a:r>
            <a:r>
              <a:rPr lang="en-US" altLang="en-US" sz="2200" b="0" dirty="0" smtClean="0">
                <a:solidFill>
                  <a:srgbClr val="0000FF"/>
                </a:solidFill>
                <a:latin typeface="Calibri" panose="020F0502020204030204" pitchFamily="34" charset="0"/>
              </a:rPr>
              <a:t>0</a:t>
            </a:r>
            <a:r>
              <a:rPr lang="ru-RU" altLang="en-US" sz="2200" b="0" dirty="0" smtClean="0">
                <a:solidFill>
                  <a:srgbClr val="0000FF"/>
                </a:solidFill>
                <a:latin typeface="Calibri" panose="020F0502020204030204" pitchFamily="34" charset="0"/>
              </a:rPr>
              <a:t>5.2019</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ru-RU" altLang="ru-RU" sz="2200" b="0" dirty="0">
                <a:solidFill>
                  <a:srgbClr val="0000FF"/>
                </a:solidFill>
                <a:latin typeface="Calibri" panose="020F0502020204030204" pitchFamily="34" charset="0"/>
              </a:rPr>
              <a:t>Блок: </a:t>
            </a:r>
            <a:r>
              <a:rPr lang="ru-RU" altLang="ru-RU" sz="2200" b="0" dirty="0" smtClean="0">
                <a:solidFill>
                  <a:srgbClr val="0000FF"/>
                </a:solidFill>
                <a:latin typeface="Calibri" panose="020F0502020204030204" pitchFamily="34" charset="0"/>
              </a:rPr>
              <a:t>Каттеном-3</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ru-RU" sz="2100" b="1" dirty="0" smtClean="0">
                <a:solidFill>
                  <a:srgbClr val="7030A0"/>
                </a:solidFill>
                <a:latin typeface="Calibri" panose="020F0502020204030204" pitchFamily="34" charset="0"/>
              </a:rPr>
              <a:t>Останов </a:t>
            </a:r>
            <a:r>
              <a:rPr lang="ru-RU" sz="2100" b="1" dirty="0">
                <a:solidFill>
                  <a:srgbClr val="7030A0"/>
                </a:solidFill>
                <a:latin typeface="Calibri" panose="020F0502020204030204" pitchFamily="34" charset="0"/>
              </a:rPr>
              <a:t>на 18 дней для устранения течи внутренней и внешней прокладок корпуса реактора из-за неудовлетворительного качества </a:t>
            </a:r>
            <a:r>
              <a:rPr lang="ru-RU" sz="2100" b="1" dirty="0" smtClean="0">
                <a:solidFill>
                  <a:srgbClr val="7030A0"/>
                </a:solidFill>
                <a:latin typeface="Calibri" panose="020F0502020204030204" pitchFamily="34" charset="0"/>
              </a:rPr>
              <a:t>ТОиР</a:t>
            </a:r>
            <a:endParaRPr lang="ru-RU" altLang="ru-RU" sz="2100" b="1" dirty="0">
              <a:solidFill>
                <a:srgbClr val="7030A0"/>
              </a:solidFill>
              <a:latin typeface="Calibri" panose="020F0502020204030204" pitchFamily="34" charset="0"/>
            </a:endParaRPr>
          </a:p>
          <a:p>
            <a:pPr>
              <a:spcBef>
                <a:spcPct val="0"/>
              </a:spcBef>
              <a:buClrTx/>
              <a:buSzTx/>
              <a:buFontTx/>
              <a:buNone/>
            </a:pPr>
            <a:r>
              <a:rPr lang="ru-RU" altLang="ru-RU" sz="2200" b="0" dirty="0" smtClean="0">
                <a:solidFill>
                  <a:srgbClr val="0000FF"/>
                </a:solidFill>
                <a:latin typeface="Calibri" panose="020F0502020204030204" pitchFamily="34" charset="0"/>
              </a:rPr>
              <a:t>Сообщение: </a:t>
            </a:r>
            <a:r>
              <a:rPr lang="en-GB" altLang="en-US" sz="2200" b="0" dirty="0">
                <a:solidFill>
                  <a:srgbClr val="0000FF"/>
                </a:solidFill>
                <a:latin typeface="Calibri" panose="020F0502020204030204" pitchFamily="34" charset="0"/>
              </a:rPr>
              <a:t>WER </a:t>
            </a:r>
            <a:r>
              <a:rPr lang="en-US" altLang="en-US" sz="2200" b="0" dirty="0" smtClean="0">
                <a:solidFill>
                  <a:srgbClr val="0000FF"/>
                </a:solidFill>
                <a:latin typeface="Calibri" panose="020F0502020204030204" pitchFamily="34" charset="0"/>
              </a:rPr>
              <a:t>PAR </a:t>
            </a:r>
            <a:r>
              <a:rPr lang="ru-RU"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-0</a:t>
            </a:r>
            <a:r>
              <a:rPr lang="ru-RU" altLang="en-US" sz="2200" b="0" dirty="0" smtClean="0">
                <a:solidFill>
                  <a:srgbClr val="0000FF"/>
                </a:solidFill>
                <a:latin typeface="Calibri" panose="020F0502020204030204" pitchFamily="34" charset="0"/>
              </a:rPr>
              <a:t>251</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ru-RU" altLang="en-US" sz="3200" dirty="0" smtClean="0">
                <a:latin typeface="Calibri" panose="020F0502020204030204" pitchFamily="34" charset="0"/>
              </a:rPr>
              <a:t>Событие на АЭС </a:t>
            </a:r>
            <a:r>
              <a:rPr lang="ru-RU" altLang="en-US" sz="3200" dirty="0" smtClean="0">
                <a:latin typeface="Calibri" panose="020F0502020204030204" pitchFamily="34" charset="0"/>
              </a:rPr>
              <a:t>Каттеном-3</a:t>
            </a:r>
            <a:endParaRPr lang="en-GB" altLang="en-US" dirty="0" smtClean="0">
              <a:latin typeface="Calibri" panose="020F0502020204030204" pitchFamily="34" charset="0"/>
            </a:endParaRPr>
          </a:p>
        </p:txBody>
      </p:sp>
      <p:sp>
        <p:nvSpPr>
          <p:cNvPr id="5" name="Номер слайда 4"/>
          <p:cNvSpPr>
            <a:spLocks noGrp="1"/>
          </p:cNvSpPr>
          <p:nvPr>
            <p:ph type="sldNum" sz="quarter" idx="11"/>
          </p:nvPr>
        </p:nvSpPr>
        <p:spPr/>
        <p:txBody>
          <a:bodyPr/>
          <a:lstStyle/>
          <a:p>
            <a:fld id="{CF0B9A92-F4E1-4039-BF29-24BCE2E3EEAA}" type="slidenum">
              <a:rPr lang="en-US" altLang="ru-RU" smtClean="0"/>
              <a:pPr/>
              <a:t>60</a:t>
            </a:fld>
            <a:endParaRPr lang="en-US" alt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61" y="1381992"/>
            <a:ext cx="4239485" cy="3179614"/>
          </a:xfrm>
          <a:prstGeom prst="rect">
            <a:avLst/>
          </a:prstGeom>
        </p:spPr>
      </p:pic>
      <p:sp>
        <p:nvSpPr>
          <p:cNvPr id="8"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6955633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22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Краткое описание:</a:t>
            </a:r>
          </a:p>
          <a:p>
            <a:pPr>
              <a:spcBef>
                <a:spcPts val="300"/>
              </a:spcBef>
              <a:buClrTx/>
              <a:buSzTx/>
              <a:buNone/>
            </a:pPr>
            <a:r>
              <a:rPr lang="ru-RU" sz="2200" dirty="0" smtClean="0">
                <a:latin typeface="Calibri" panose="020F0502020204030204" pitchFamily="34" charset="0"/>
              </a:rPr>
              <a:t>24.05.2019 </a:t>
            </a:r>
            <a:r>
              <a:rPr lang="ru-RU" sz="2200" dirty="0">
                <a:latin typeface="Calibri" panose="020F0502020204030204" pitchFamily="34" charset="0"/>
              </a:rPr>
              <a:t>во время работы блока 3 на полной мощности сработала сигнализация течи внутренней прокладки крышки корпуса реактора. </a:t>
            </a:r>
            <a:r>
              <a:rPr lang="ru-RU" sz="2200" dirty="0">
                <a:latin typeface="Calibri" panose="020F0502020204030204" pitchFamily="34" charset="0"/>
              </a:rPr>
              <a:t>Согласно требованиям технологического регламента, при возникновении течи прокладки корпуса необходимо перевести блок в состояние «холодного останова» в течение 15 дней, если течь не превышает 20 л/ч, или незамедлительно, если возникла течь внешней прокладки, и начался процесс останова. </a:t>
            </a:r>
            <a:r>
              <a:rPr lang="ru-RU" sz="2200" dirty="0">
                <a:latin typeface="Calibri" panose="020F0502020204030204" pitchFamily="34" charset="0"/>
              </a:rPr>
              <a:t>Через три дня возникла течь внешней прокладки с расходом 30 л/ч, блок был незамедлительно </a:t>
            </a:r>
            <a:r>
              <a:rPr lang="ru-RU" sz="2200" dirty="0" smtClean="0">
                <a:latin typeface="Calibri" panose="020F0502020204030204" pitchFamily="34" charset="0"/>
              </a:rPr>
              <a:t>остановлен.</a:t>
            </a:r>
            <a:r>
              <a:rPr lang="en-US" sz="2200" dirty="0" smtClean="0">
                <a:latin typeface="Calibri" panose="020F0502020204030204" pitchFamily="34" charset="0"/>
              </a:rPr>
              <a:t> </a:t>
            </a:r>
            <a:r>
              <a:rPr lang="ru-RU" sz="2200" dirty="0" smtClean="0">
                <a:latin typeface="Calibri" panose="020F0502020204030204" pitchFamily="34" charset="0"/>
              </a:rPr>
              <a:t>Течь </a:t>
            </a:r>
            <a:r>
              <a:rPr lang="ru-RU" sz="2200" dirty="0">
                <a:latin typeface="Calibri" panose="020F0502020204030204" pitchFamily="34" charset="0"/>
              </a:rPr>
              <a:t>возникла из-за некачественной очистки и подготовки поверхности прокладки, а также отсутствия визуального осмотра перед монтажом. </a:t>
            </a:r>
            <a:r>
              <a:rPr lang="ru-RU" sz="2200" dirty="0">
                <a:latin typeface="Calibri" panose="020F0502020204030204" pitchFamily="34" charset="0"/>
              </a:rPr>
              <a:t>Течь была ограничена между двумя прокладками, что не привело к нарушению целостности вторичной защитной оболочки. </a:t>
            </a:r>
            <a:r>
              <a:rPr lang="ru-RU" sz="2200" dirty="0">
                <a:latin typeface="Calibri" panose="020F0502020204030204" pitchFamily="34" charset="0"/>
              </a:rPr>
              <a:t>В результате события недовыработка электроэнергии соответствует 18 дням работы на полной мощности</a:t>
            </a:r>
            <a:r>
              <a:rPr lang="ru-RU" sz="22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a:t>
            </a:r>
            <a:r>
              <a:rPr lang="ru-RU" altLang="en-US" sz="3200" dirty="0" smtClean="0">
                <a:latin typeface="Calibri" panose="020F0502020204030204" pitchFamily="34" charset="0"/>
              </a:rPr>
              <a:t>Каттеном-3</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6138873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smtClean="0">
                <a:solidFill>
                  <a:srgbClr val="0000FF"/>
                </a:solidFill>
                <a:latin typeface="Calibri" panose="020F0502020204030204" pitchFamily="34" charset="0"/>
              </a:rPr>
              <a:t>Описание:</a:t>
            </a:r>
            <a:endParaRPr lang="ru-RU" altLang="ru-RU" sz="2300" b="1" i="1" dirty="0">
              <a:solidFill>
                <a:srgbClr val="0000FF"/>
              </a:solidFill>
              <a:latin typeface="Calibri" panose="020F0502020204030204" pitchFamily="34" charset="0"/>
            </a:endParaRPr>
          </a:p>
          <a:p>
            <a:pPr>
              <a:spcBef>
                <a:spcPts val="300"/>
              </a:spcBef>
              <a:buClrTx/>
              <a:buSzTx/>
              <a:buNone/>
            </a:pPr>
            <a:r>
              <a:rPr lang="ru-RU" sz="2400" dirty="0" smtClean="0">
                <a:latin typeface="Calibri" panose="020F0502020204030204" pitchFamily="34" charset="0"/>
              </a:rPr>
              <a:t>24 </a:t>
            </a:r>
            <a:r>
              <a:rPr lang="ru-RU" sz="2400" dirty="0">
                <a:latin typeface="Calibri" panose="020F0502020204030204" pitchFamily="34" charset="0"/>
              </a:rPr>
              <a:t>мая на БЩУ сработала сигнализация «Высокотемпературная течь прокладки корпуса». </a:t>
            </a:r>
            <a:r>
              <a:rPr lang="ru-RU" sz="2400" dirty="0">
                <a:latin typeface="Calibri" panose="020F0502020204030204" pitchFamily="34" charset="0"/>
              </a:rPr>
              <a:t>Данная сигнализация срабатывает от температурного датчика, расположенного на линии сбора протечек из межпрокладочной полости корпуса реактора. Изменение температуры является показателем возникновения течи через первую прокладку крышки корпуса.</a:t>
            </a:r>
          </a:p>
          <a:p>
            <a:pPr>
              <a:spcBef>
                <a:spcPts val="300"/>
              </a:spcBef>
              <a:buClrTx/>
              <a:buSzTx/>
              <a:buNone/>
            </a:pPr>
            <a:r>
              <a:rPr lang="ru-RU" sz="2400" dirty="0">
                <a:latin typeface="Calibri" panose="020F0502020204030204" pitchFamily="34" charset="0"/>
              </a:rPr>
              <a:t>Уставка «Работа при течи прокладок корпуса» настроена в соответствии с требованиями технологического регламента, как только течь внутренней прокладки достигает 20 л/ч, необходимо перевести реакторную установку в режим «холодного останова</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a:t>
            </a:r>
            <a:r>
              <a:rPr lang="ru-RU" altLang="en-US" sz="3200" dirty="0" smtClean="0">
                <a:latin typeface="Calibri" panose="020F0502020204030204" pitchFamily="34" charset="0"/>
              </a:rPr>
              <a:t>Каттеном-3</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8818499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Если </a:t>
            </a:r>
            <a:r>
              <a:rPr lang="ru-RU" sz="2400" dirty="0">
                <a:latin typeface="Calibri" panose="020F0502020204030204" pitchFamily="34" charset="0"/>
              </a:rPr>
              <a:t>расход течи через внутреннюю прокладку менее 20 л/ч, переход в состояние «холодного останова» необходимо выполнить в течение 15 дней.</a:t>
            </a:r>
          </a:p>
          <a:p>
            <a:pPr>
              <a:spcBef>
                <a:spcPts val="300"/>
              </a:spcBef>
              <a:buClrTx/>
              <a:buSzTx/>
              <a:buNone/>
            </a:pPr>
            <a:r>
              <a:rPr lang="ru-RU" sz="2400" dirty="0">
                <a:latin typeface="Calibri" panose="020F0502020204030204" pitchFamily="34" charset="0"/>
              </a:rPr>
              <a:t>Если возникает течь внешней прокладки, реактор должен быть переведен в состояние «холодного останова» незамедлительно.</a:t>
            </a:r>
          </a:p>
          <a:p>
            <a:pPr>
              <a:spcBef>
                <a:spcPts val="300"/>
              </a:spcBef>
              <a:buClrTx/>
              <a:buSzTx/>
              <a:buNone/>
            </a:pPr>
            <a:r>
              <a:rPr lang="ru-RU" sz="2400" dirty="0">
                <a:latin typeface="Calibri" panose="020F0502020204030204" pitchFamily="34" charset="0"/>
              </a:rPr>
              <a:t>25 мая течь увеличилась, но расход составлял 4 л/ч, что меньше порогового значения (20 л/ч).</a:t>
            </a:r>
          </a:p>
          <a:p>
            <a:pPr>
              <a:spcBef>
                <a:spcPts val="300"/>
              </a:spcBef>
              <a:buClrTx/>
              <a:buSzTx/>
              <a:buNone/>
            </a:pPr>
            <a:r>
              <a:rPr lang="ru-RU" sz="2400" dirty="0">
                <a:latin typeface="Calibri" panose="020F0502020204030204" pitchFamily="34" charset="0"/>
              </a:rPr>
              <a:t>26 мая объем течи был стабильно в районе 4 л/ч. Началась подготовка к переходу в режим «холодного останова».</a:t>
            </a:r>
          </a:p>
          <a:p>
            <a:pPr>
              <a:spcBef>
                <a:spcPts val="300"/>
              </a:spcBef>
              <a:buClrTx/>
              <a:buSzTx/>
              <a:buNone/>
            </a:pPr>
            <a:r>
              <a:rPr lang="ru-RU" sz="2400" dirty="0">
                <a:latin typeface="Calibri" panose="020F0502020204030204" pitchFamily="34" charset="0"/>
              </a:rPr>
              <a:t>26 мая температура линии сбора протечек межпрокладочной полости упала. </a:t>
            </a:r>
            <a:r>
              <a:rPr lang="ru-RU" sz="2400" dirty="0">
                <a:latin typeface="Calibri" panose="020F0502020204030204" pitchFamily="34" charset="0"/>
              </a:rPr>
              <a:t>Это является признаком того, что, либо восстановилось уплотнение внутренней прокладки, либо нарушилось уплотнение внешней прокладки</a:t>
            </a:r>
            <a:r>
              <a:rPr lang="ru-RU"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a:t>
            </a:r>
            <a:r>
              <a:rPr lang="ru-RU" altLang="en-US" sz="3200" dirty="0" smtClean="0">
                <a:latin typeface="Calibri" panose="020F0502020204030204" pitchFamily="34" charset="0"/>
              </a:rPr>
              <a:t>Каттеном-3</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9059819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08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27 </a:t>
            </a:r>
            <a:r>
              <a:rPr lang="ru-RU" sz="2400" dirty="0">
                <a:latin typeface="Calibri" panose="020F0502020204030204" pitchFamily="34" charset="0"/>
              </a:rPr>
              <a:t>мая значение активности аэрозолей в атмосфере гермообъема по данным канала измерения изменились с 0 Бк/м3 до 100 Бк/м3, при этом ни одна сигнализация не сработала.</a:t>
            </a:r>
          </a:p>
          <a:p>
            <a:pPr>
              <a:spcBef>
                <a:spcPts val="300"/>
              </a:spcBef>
              <a:buClrTx/>
              <a:buSzTx/>
              <a:buNone/>
            </a:pPr>
            <a:r>
              <a:rPr lang="ru-RU" sz="2400" dirty="0">
                <a:latin typeface="Calibri" panose="020F0502020204030204" pitchFamily="34" charset="0"/>
              </a:rPr>
              <a:t>Уровень в дренажном приямке химреагентов в здании реактора вырос.</a:t>
            </a:r>
          </a:p>
          <a:p>
            <a:pPr>
              <a:spcBef>
                <a:spcPts val="300"/>
              </a:spcBef>
              <a:buClrTx/>
              <a:buSzTx/>
              <a:buNone/>
            </a:pPr>
            <a:r>
              <a:rPr lang="ru-RU" sz="2400" dirty="0">
                <a:latin typeface="Calibri" panose="020F0502020204030204" pitchFamily="34" charset="0"/>
              </a:rPr>
              <a:t>Объем поступлений в приямок был оценен в 30 л/ч.</a:t>
            </a:r>
          </a:p>
          <a:p>
            <a:pPr>
              <a:spcBef>
                <a:spcPts val="300"/>
              </a:spcBef>
              <a:buClrTx/>
              <a:buSzTx/>
              <a:buNone/>
            </a:pPr>
            <a:r>
              <a:rPr lang="ru-RU" sz="2400" dirty="0">
                <a:latin typeface="Calibri" panose="020F0502020204030204" pitchFamily="34" charset="0"/>
              </a:rPr>
              <a:t>Периодическая проверка наличия неорганизованных протечек показала протечку 83 л/ч, что не нарушало требований технологического регламента.</a:t>
            </a:r>
          </a:p>
          <a:p>
            <a:pPr>
              <a:spcBef>
                <a:spcPts val="300"/>
              </a:spcBef>
              <a:buClrTx/>
              <a:buSzTx/>
              <a:buNone/>
            </a:pPr>
            <a:r>
              <a:rPr lang="ru-RU" sz="2400" dirty="0">
                <a:latin typeface="Calibri" panose="020F0502020204030204" pitchFamily="34" charset="0"/>
              </a:rPr>
              <a:t>Анализ состояния показал, что целостность внешней прокладки нарушена.</a:t>
            </a:r>
          </a:p>
          <a:p>
            <a:pPr>
              <a:spcBef>
                <a:spcPts val="300"/>
              </a:spcBef>
              <a:buClrTx/>
              <a:buSzTx/>
              <a:buNone/>
            </a:pP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a:t>
            </a:r>
            <a:r>
              <a:rPr lang="ru-RU" altLang="en-US" sz="3200" dirty="0" smtClean="0">
                <a:latin typeface="Calibri" panose="020F0502020204030204" pitchFamily="34" charset="0"/>
              </a:rPr>
              <a:t>Каттеном-3</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0522336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Учитывая </a:t>
            </a:r>
            <a:r>
              <a:rPr lang="ru-RU" sz="2400" dirty="0">
                <a:latin typeface="Calibri" panose="020F0502020204030204" pitchFamily="34" charset="0"/>
              </a:rPr>
              <a:t>риск быстрого разрушения прокладок, было принято решение незамедлительно вывести блок в состояние «горячего останова» с включением системы отвода остаточного тепла.</a:t>
            </a:r>
          </a:p>
          <a:p>
            <a:pPr>
              <a:spcBef>
                <a:spcPts val="300"/>
              </a:spcBef>
              <a:buClrTx/>
              <a:buSzTx/>
              <a:buNone/>
            </a:pPr>
            <a:r>
              <a:rPr lang="ru-RU" sz="2400" dirty="0">
                <a:latin typeface="Calibri" panose="020F0502020204030204" pitchFamily="34" charset="0"/>
              </a:rPr>
              <a:t>На этом этапе одной из целей является отслеживание состояния течи прокладок.</a:t>
            </a:r>
          </a:p>
          <a:p>
            <a:pPr>
              <a:spcBef>
                <a:spcPts val="300"/>
              </a:spcBef>
              <a:buClrTx/>
              <a:buSzTx/>
              <a:buNone/>
            </a:pPr>
            <a:r>
              <a:rPr lang="ru-RU" sz="2400" dirty="0">
                <a:latin typeface="Calibri" panose="020F0502020204030204" pitchFamily="34" charset="0"/>
              </a:rPr>
              <a:t>02 июня блок 3 переведен в состояние «холодного останова</a:t>
            </a:r>
            <a:r>
              <a:rPr lang="ru-RU" sz="2400" dirty="0" smtClean="0">
                <a:latin typeface="Calibri" panose="020F0502020204030204" pitchFamily="34" charset="0"/>
              </a:rPr>
              <a:t>».</a:t>
            </a:r>
            <a:endParaRPr lang="en-US" sz="2400" dirty="0" smtClean="0">
              <a:latin typeface="Calibri" panose="020F0502020204030204" pitchFamily="34" charset="0"/>
            </a:endParaRPr>
          </a:p>
          <a:p>
            <a:pPr>
              <a:spcBef>
                <a:spcPts val="300"/>
              </a:spcBef>
              <a:buClrTx/>
              <a:buSzTx/>
              <a:buNone/>
            </a:pPr>
            <a:endParaRPr lang="en-US" sz="2400" dirty="0">
              <a:latin typeface="Calibri" panose="020F0502020204030204" pitchFamily="34" charset="0"/>
            </a:endParaRPr>
          </a:p>
          <a:p>
            <a:pPr>
              <a:spcBef>
                <a:spcPct val="0"/>
              </a:spcBef>
              <a:buClrTx/>
              <a:buSzTx/>
              <a:buNone/>
            </a:pPr>
            <a:r>
              <a:rPr lang="ru-RU" altLang="ru-RU" sz="2300" b="1" i="1" dirty="0">
                <a:solidFill>
                  <a:srgbClr val="0000FF"/>
                </a:solidFill>
                <a:latin typeface="Calibri" panose="020F0502020204030204" pitchFamily="34" charset="0"/>
              </a:rPr>
              <a:t>Анализ и комментарии:</a:t>
            </a:r>
          </a:p>
          <a:p>
            <a:pPr>
              <a:spcBef>
                <a:spcPts val="300"/>
              </a:spcBef>
              <a:buClrTx/>
              <a:buSzTx/>
              <a:buNone/>
            </a:pPr>
            <a:r>
              <a:rPr lang="ru-RU" sz="2400" dirty="0">
                <a:latin typeface="Calibri" panose="020F0502020204030204" pitchFamily="34" charset="0"/>
              </a:rPr>
              <a:t>Течь возникла из-за некачественной очистки и подготовки поверхности прокладки, а также отсутствия визуального осмотра перед монтажом</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a:t>
            </a:r>
            <a:r>
              <a:rPr lang="ru-RU" altLang="en-US" sz="3200" dirty="0" smtClean="0">
                <a:latin typeface="Calibri" panose="020F0502020204030204" pitchFamily="34" charset="0"/>
              </a:rPr>
              <a:t>Каттеном-3</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5399633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Мероприятия:</a:t>
            </a:r>
          </a:p>
          <a:p>
            <a:pPr>
              <a:spcBef>
                <a:spcPts val="300"/>
              </a:spcBef>
              <a:buClrTx/>
              <a:buSzTx/>
              <a:buNone/>
            </a:pPr>
            <a:r>
              <a:rPr lang="ru-RU" sz="2400" dirty="0" smtClean="0">
                <a:latin typeface="Calibri" panose="020F0502020204030204" pitchFamily="34" charset="0"/>
              </a:rPr>
              <a:t>-</a:t>
            </a:r>
            <a:r>
              <a:rPr lang="ru-RU" sz="2400" dirty="0" smtClean="0">
                <a:latin typeface="Calibri" panose="020F0502020204030204" pitchFamily="34" charset="0"/>
              </a:rPr>
              <a:t> </a:t>
            </a:r>
            <a:r>
              <a:rPr lang="ru-RU" sz="2400" dirty="0">
                <a:latin typeface="Calibri" panose="020F0502020204030204" pitchFamily="34" charset="0"/>
              </a:rPr>
              <a:t>Оперативное направление сообщения (RER) на другие станции и в корпоративные подразделения инженерно-технической поддержки, техобслуживания и ремонта</a:t>
            </a:r>
            <a:r>
              <a:rPr lang="ru-RU" sz="2400" dirty="0" smtClean="0">
                <a:latin typeface="Calibri" panose="020F0502020204030204" pitchFamily="34" charset="0"/>
              </a:rPr>
              <a:t>.</a:t>
            </a:r>
            <a:endParaRPr lang="ru-RU" sz="2400" dirty="0">
              <a:latin typeface="Calibri" panose="020F0502020204030204" pitchFamily="34" charset="0"/>
            </a:endParaRPr>
          </a:p>
          <a:p>
            <a:pPr>
              <a:spcBef>
                <a:spcPts val="300"/>
              </a:spcBef>
              <a:buClrTx/>
              <a:buSzTx/>
              <a:buNone/>
            </a:pPr>
            <a:r>
              <a:rPr lang="ru-RU" sz="2400" dirty="0">
                <a:latin typeface="Calibri" panose="020F0502020204030204" pitchFamily="34" charset="0"/>
              </a:rPr>
              <a:t>- Для восстановления безопасности блок вывели в состояние «холодного останова» в течение 15 дней после обнаружения течи внутренней прокладки с расходом менее 20 л/ч.</a:t>
            </a:r>
          </a:p>
          <a:p>
            <a:pPr>
              <a:spcBef>
                <a:spcPts val="300"/>
              </a:spcBef>
              <a:buClrTx/>
              <a:buSzTx/>
              <a:buNone/>
            </a:pPr>
            <a:r>
              <a:rPr lang="ru-RU" sz="2400" dirty="0">
                <a:latin typeface="Calibri" panose="020F0502020204030204" pitchFamily="34" charset="0"/>
              </a:rPr>
              <a:t>- Блок был переведен в состояние «горячего останова» с включенной системой отвода остаточного тепла, как только была обнаружена течь внешней прокладки.</a:t>
            </a:r>
          </a:p>
          <a:p>
            <a:pPr>
              <a:spcBef>
                <a:spcPts val="300"/>
              </a:spcBef>
              <a:buClrTx/>
              <a:buSzTx/>
              <a:buNone/>
            </a:pPr>
            <a:r>
              <a:rPr lang="ru-RU" sz="2400" dirty="0">
                <a:latin typeface="Calibri" panose="020F0502020204030204" pitchFamily="34" charset="0"/>
              </a:rPr>
              <a:t>- Переход в режим «холодного останова» был выполнен в соответствии со стандартным графиком для останова на ремонт</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a:t>
            </a:r>
            <a:r>
              <a:rPr lang="ru-RU" altLang="en-US" sz="3200" dirty="0" smtClean="0">
                <a:latin typeface="Calibri" panose="020F0502020204030204" pitchFamily="34" charset="0"/>
              </a:rPr>
              <a:t>Каттеном-3</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781335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ru-RU" sz="2400" b="0" dirty="0">
                <a:latin typeface="Calibri" panose="020F0502020204030204" pitchFamily="34" charset="0"/>
              </a:rPr>
              <a:t>АЭС </a:t>
            </a:r>
            <a:r>
              <a:rPr lang="ru-RU" altLang="ru-RU" sz="2400" b="0" dirty="0" smtClean="0">
                <a:latin typeface="Calibri" panose="020F0502020204030204" pitchFamily="34" charset="0"/>
              </a:rPr>
              <a:t>Секвойя </a:t>
            </a:r>
            <a:r>
              <a:rPr lang="ru-RU" altLang="ru-RU" sz="2400" b="0" dirty="0" smtClean="0">
                <a:latin typeface="Calibri" panose="020F0502020204030204" pitchFamily="34" charset="0"/>
              </a:rPr>
              <a:t>(США):</a:t>
            </a:r>
            <a:endParaRPr lang="ru-RU" altLang="ru-RU" sz="500" b="0" dirty="0">
              <a:latin typeface="Calibri" panose="020F0502020204030204" pitchFamily="34" charset="0"/>
            </a:endParaRPr>
          </a:p>
          <a:p>
            <a:pPr>
              <a:spcBef>
                <a:spcPct val="0"/>
              </a:spcBef>
              <a:buClrTx/>
              <a:buSzTx/>
              <a:buFontTx/>
              <a:buNone/>
            </a:pPr>
            <a:r>
              <a:rPr lang="ru-RU" altLang="ru-RU" sz="2400" b="0" dirty="0" smtClean="0">
                <a:latin typeface="Calibri" panose="020F0502020204030204" pitchFamily="34" charset="0"/>
              </a:rPr>
              <a:t>2 блока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ru-RU" altLang="ru-RU" sz="2000" b="0" dirty="0">
                <a:latin typeface="Calibri" panose="020F0502020204030204" pitchFamily="34" charset="0"/>
              </a:rPr>
              <a:t>Тип реактора</a:t>
            </a:r>
            <a:r>
              <a:rPr lang="ru-RU" altLang="en-US" sz="2000" b="0" dirty="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ru-RU" altLang="en-US" sz="2000" b="0" dirty="0">
                <a:latin typeface="Calibri" panose="020F0502020204030204" pitchFamily="34" charset="0"/>
              </a:rPr>
              <a:t>Мощность:</a:t>
            </a:r>
          </a:p>
          <a:p>
            <a:pPr>
              <a:spcBef>
                <a:spcPct val="0"/>
              </a:spcBef>
              <a:buClrTx/>
              <a:buSzTx/>
              <a:buFontTx/>
              <a:buNone/>
            </a:pPr>
            <a:r>
              <a:rPr lang="ru-RU" altLang="en-US" sz="2000" dirty="0" smtClean="0">
                <a:latin typeface="Calibri" panose="020F0502020204030204" pitchFamily="34" charset="0"/>
              </a:rPr>
              <a:t>Блок 1 </a:t>
            </a:r>
            <a:r>
              <a:rPr lang="en-US" altLang="en-US" sz="2000" dirty="0">
                <a:latin typeface="Calibri" panose="020F0502020204030204" pitchFamily="34" charset="0"/>
              </a:rPr>
              <a:t>-</a:t>
            </a:r>
            <a:r>
              <a:rPr lang="ru-RU" altLang="en-US" sz="2000" dirty="0">
                <a:latin typeface="Calibri" panose="020F0502020204030204" pitchFamily="34" charset="0"/>
              </a:rPr>
              <a:t> </a:t>
            </a:r>
            <a:r>
              <a:rPr lang="ru-RU" altLang="en-US" sz="2000" dirty="0" smtClean="0">
                <a:latin typeface="Calibri" panose="020F0502020204030204" pitchFamily="34" charset="0"/>
              </a:rPr>
              <a:t>1221 </a:t>
            </a:r>
            <a:r>
              <a:rPr lang="ru-RU" altLang="en-US" sz="2000" dirty="0">
                <a:latin typeface="Calibri" panose="020F0502020204030204" pitchFamily="34" charset="0"/>
              </a:rPr>
              <a:t>МВт</a:t>
            </a:r>
            <a:r>
              <a:rPr lang="en-US" altLang="en-US" sz="2000" dirty="0">
                <a:latin typeface="Calibri" panose="020F0502020204030204" pitchFamily="34" charset="0"/>
              </a:rPr>
              <a:t>(</a:t>
            </a:r>
            <a:r>
              <a:rPr lang="ru-RU" altLang="en-US" sz="2000" dirty="0">
                <a:latin typeface="Calibri" panose="020F0502020204030204" pitchFamily="34" charset="0"/>
              </a:rPr>
              <a:t>э</a:t>
            </a:r>
            <a:r>
              <a:rPr lang="ru-RU" altLang="en-US" sz="2000" dirty="0" smtClean="0">
                <a:latin typeface="Calibri" panose="020F0502020204030204" pitchFamily="34" charset="0"/>
              </a:rPr>
              <a:t>)</a:t>
            </a:r>
          </a:p>
          <a:p>
            <a:pPr>
              <a:spcBef>
                <a:spcPct val="0"/>
              </a:spcBef>
              <a:buClrTx/>
              <a:buSzTx/>
              <a:buFontTx/>
              <a:buNone/>
            </a:pPr>
            <a:r>
              <a:rPr lang="ru-RU" altLang="en-US" sz="2000" dirty="0" smtClean="0">
                <a:latin typeface="Calibri" panose="020F0502020204030204" pitchFamily="34" charset="0"/>
              </a:rPr>
              <a:t>Блок 2 - 1200 МВт(э)</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657873"/>
            <a:ext cx="8416992"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ru-RU" altLang="ru-RU" sz="2200" b="0" dirty="0">
                <a:solidFill>
                  <a:srgbClr val="0000FF"/>
                </a:solidFill>
                <a:latin typeface="Calibri" panose="020F0502020204030204" pitchFamily="34" charset="0"/>
              </a:rPr>
              <a:t>Дата события: </a:t>
            </a:r>
            <a:r>
              <a:rPr lang="ru-RU" altLang="ru-RU" sz="2200" b="0" dirty="0" smtClean="0">
                <a:solidFill>
                  <a:srgbClr val="0000FF"/>
                </a:solidFill>
                <a:latin typeface="Calibri" panose="020F0502020204030204" pitchFamily="34" charset="0"/>
              </a:rPr>
              <a:t>10.02</a:t>
            </a:r>
            <a:r>
              <a:rPr lang="ru-RU" altLang="en-US" sz="2200" b="0" dirty="0" smtClean="0">
                <a:solidFill>
                  <a:srgbClr val="0000FF"/>
                </a:solidFill>
                <a:latin typeface="Calibri" panose="020F0502020204030204" pitchFamily="34" charset="0"/>
              </a:rPr>
              <a:t>.2020</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ru-RU" altLang="ru-RU" sz="2200" b="0" dirty="0">
                <a:solidFill>
                  <a:srgbClr val="0000FF"/>
                </a:solidFill>
                <a:latin typeface="Calibri" panose="020F0502020204030204" pitchFamily="34" charset="0"/>
              </a:rPr>
              <a:t>Блок: </a:t>
            </a:r>
            <a:r>
              <a:rPr lang="ru-RU" altLang="ru-RU" sz="2200" b="0" dirty="0" smtClean="0">
                <a:solidFill>
                  <a:srgbClr val="0000FF"/>
                </a:solidFill>
                <a:latin typeface="Calibri" panose="020F0502020204030204" pitchFamily="34" charset="0"/>
              </a:rPr>
              <a:t>Секвойя-1</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ru-RU" sz="2400" b="1" dirty="0" smtClean="0">
                <a:solidFill>
                  <a:srgbClr val="7030A0"/>
                </a:solidFill>
                <a:latin typeface="Calibri" panose="020F0502020204030204" pitchFamily="34" charset="0"/>
              </a:rPr>
              <a:t>Неплановые </a:t>
            </a:r>
            <a:r>
              <a:rPr lang="ru-RU" sz="2400" b="1" dirty="0">
                <a:solidFill>
                  <a:srgbClr val="7030A0"/>
                </a:solidFill>
                <a:latin typeface="Calibri" panose="020F0502020204030204" pitchFamily="34" charset="0"/>
              </a:rPr>
              <a:t>дозы внутреннего облучения персонала во время дезактивации шахты </a:t>
            </a:r>
            <a:r>
              <a:rPr lang="ru-RU" sz="2400" b="1" dirty="0" smtClean="0">
                <a:solidFill>
                  <a:srgbClr val="7030A0"/>
                </a:solidFill>
                <a:latin typeface="Calibri" panose="020F0502020204030204" pitchFamily="34" charset="0"/>
              </a:rPr>
              <a:t>реактора</a:t>
            </a:r>
            <a:endParaRPr lang="ru-RU" altLang="ru-RU" sz="2400" b="1" dirty="0">
              <a:solidFill>
                <a:srgbClr val="7030A0"/>
              </a:solidFill>
              <a:latin typeface="Calibri" panose="020F0502020204030204" pitchFamily="34" charset="0"/>
            </a:endParaRPr>
          </a:p>
          <a:p>
            <a:pPr>
              <a:spcBef>
                <a:spcPct val="0"/>
              </a:spcBef>
              <a:buClrTx/>
              <a:buSzTx/>
              <a:buFontTx/>
              <a:buNone/>
            </a:pPr>
            <a:r>
              <a:rPr lang="ru-RU" altLang="ru-RU" sz="2200" b="0" dirty="0" smtClean="0">
                <a:solidFill>
                  <a:srgbClr val="0000FF"/>
                </a:solidFill>
                <a:latin typeface="Calibri" panose="020F0502020204030204" pitchFamily="34" charset="0"/>
              </a:rPr>
              <a:t>Сообщение: </a:t>
            </a:r>
            <a:r>
              <a:rPr lang="en-GB" altLang="en-US" sz="2200" b="0" dirty="0">
                <a:solidFill>
                  <a:srgbClr val="0000FF"/>
                </a:solidFill>
                <a:latin typeface="Calibri" panose="020F0502020204030204" pitchFamily="34" charset="0"/>
              </a:rPr>
              <a:t>WER </a:t>
            </a:r>
            <a:r>
              <a:rPr lang="en-US" altLang="en-US" sz="2200" b="0" dirty="0" smtClean="0">
                <a:solidFill>
                  <a:srgbClr val="0000FF"/>
                </a:solidFill>
                <a:latin typeface="Calibri" panose="020F0502020204030204" pitchFamily="34" charset="0"/>
              </a:rPr>
              <a:t>ATL </a:t>
            </a:r>
            <a:r>
              <a:rPr lang="ru-RU"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-0</a:t>
            </a:r>
            <a:r>
              <a:rPr lang="ru-RU" altLang="en-US" sz="2200" b="0" dirty="0" smtClean="0">
                <a:solidFill>
                  <a:srgbClr val="0000FF"/>
                </a:solidFill>
                <a:latin typeface="Calibri" panose="020F0502020204030204" pitchFamily="34" charset="0"/>
              </a:rPr>
              <a:t>28</a:t>
            </a:r>
            <a:r>
              <a:rPr lang="en-US" altLang="en-US" sz="2200" b="0" dirty="0" smtClean="0">
                <a:solidFill>
                  <a:srgbClr val="0000FF"/>
                </a:solidFill>
                <a:latin typeface="Calibri" panose="020F0502020204030204" pitchFamily="34" charset="0"/>
              </a:rPr>
              <a:t>1</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ru-RU" altLang="en-US" sz="3200" dirty="0" smtClean="0">
                <a:latin typeface="Calibri" panose="020F0502020204030204" pitchFamily="34" charset="0"/>
              </a:rPr>
              <a:t>Событие на АЭС </a:t>
            </a:r>
            <a:r>
              <a:rPr lang="ru-RU" altLang="en-US" sz="3200" dirty="0" smtClean="0">
                <a:latin typeface="Calibri" panose="020F0502020204030204" pitchFamily="34" charset="0"/>
              </a:rPr>
              <a:t>Секвойя-1</a:t>
            </a:r>
            <a:endParaRPr lang="en-GB" altLang="en-US" dirty="0" smtClean="0">
              <a:latin typeface="Calibri" panose="020F0502020204030204" pitchFamily="34" charset="0"/>
            </a:endParaRPr>
          </a:p>
        </p:txBody>
      </p:sp>
      <p:sp>
        <p:nvSpPr>
          <p:cNvPr id="5" name="Номер слайда 4"/>
          <p:cNvSpPr>
            <a:spLocks noGrp="1"/>
          </p:cNvSpPr>
          <p:nvPr>
            <p:ph type="sldNum" sz="quarter" idx="11"/>
          </p:nvPr>
        </p:nvSpPr>
        <p:spPr/>
        <p:txBody>
          <a:bodyPr/>
          <a:lstStyle/>
          <a:p>
            <a:fld id="{CF0B9A92-F4E1-4039-BF29-24BCE2E3EEAA}" type="slidenum">
              <a:rPr lang="en-US" altLang="ru-RU" smtClean="0"/>
              <a:pPr/>
              <a:t>67</a:t>
            </a:fld>
            <a:endParaRPr lang="en-US" altLang="ru-RU" dirty="0"/>
          </a:p>
        </p:txBody>
      </p:sp>
      <p:sp>
        <p:nvSpPr>
          <p:cNvPr id="8"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2" name="Рисунок 1"/>
          <p:cNvPicPr>
            <a:picLocks noChangeAspect="1"/>
          </p:cNvPicPr>
          <p:nvPr/>
        </p:nvPicPr>
        <p:blipFill>
          <a:blip r:embed="rId3"/>
          <a:stretch>
            <a:fillRect/>
          </a:stretch>
        </p:blipFill>
        <p:spPr>
          <a:xfrm>
            <a:off x="129540" y="1400175"/>
            <a:ext cx="4753735" cy="3164205"/>
          </a:xfrm>
          <a:prstGeom prst="rect">
            <a:avLst/>
          </a:prstGeom>
        </p:spPr>
      </p:pic>
    </p:spTree>
    <p:extLst>
      <p:ext uri="{BB962C8B-B14F-4D97-AF65-F5344CB8AC3E}">
        <p14:creationId xmlns:p14="http://schemas.microsoft.com/office/powerpoint/2010/main" val="27508897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17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Краткое описание:</a:t>
            </a:r>
          </a:p>
          <a:p>
            <a:pPr>
              <a:spcBef>
                <a:spcPts val="300"/>
              </a:spcBef>
              <a:buClrTx/>
              <a:buSzTx/>
              <a:buNone/>
            </a:pPr>
            <a:r>
              <a:rPr lang="ru-RU" sz="2400" dirty="0" smtClean="0">
                <a:latin typeface="Calibri" panose="020F0502020204030204" pitchFamily="34" charset="0"/>
              </a:rPr>
              <a:t>Во </a:t>
            </a:r>
            <a:r>
              <a:rPr lang="ru-RU" sz="2400" dirty="0">
                <a:latin typeface="Calibri" panose="020F0502020204030204" pitchFamily="34" charset="0"/>
              </a:rPr>
              <a:t>время начального этапа дезактивации шахты реакторы после установки крышки корпуса реактора 28.10.2019 два работника службы радиационной защиты </a:t>
            </a:r>
            <a:r>
              <a:rPr lang="en-US" sz="2400" dirty="0" smtClean="0">
                <a:latin typeface="Calibri" panose="020F0502020204030204" pitchFamily="34" charset="0"/>
              </a:rPr>
              <a:t>(</a:t>
            </a:r>
            <a:r>
              <a:rPr lang="ru-RU" sz="2400" dirty="0" smtClean="0">
                <a:latin typeface="Calibri" panose="020F0502020204030204" pitchFamily="34" charset="0"/>
              </a:rPr>
              <a:t>СРЗ) получили </a:t>
            </a:r>
            <a:r>
              <a:rPr lang="ru-RU" sz="2400" dirty="0">
                <a:latin typeface="Calibri" panose="020F0502020204030204" pitchFamily="34" charset="0"/>
              </a:rPr>
              <a:t>дозы радиационного облучения. </a:t>
            </a:r>
            <a:r>
              <a:rPr lang="ru-RU" sz="2400" dirty="0">
                <a:latin typeface="Calibri" panose="020F0502020204030204" pitchFamily="34" charset="0"/>
              </a:rPr>
              <a:t>Результаты последующего анализа полученных доз, выполненного 10.02.2020, показали, что доза внутреннего облучения одного из работников составила 12 мбэр. </a:t>
            </a:r>
            <a:r>
              <a:rPr lang="ru-RU" sz="2400" i="1" dirty="0">
                <a:latin typeface="Calibri" panose="020F0502020204030204" pitchFamily="34" charset="0"/>
              </a:rPr>
              <a:t>Причиной</a:t>
            </a:r>
            <a:r>
              <a:rPr lang="ru-RU" sz="2400" dirty="0">
                <a:latin typeface="Calibri" panose="020F0502020204030204" pitchFamily="34" charset="0"/>
              </a:rPr>
              <a:t> данного события явилось несоблюдение инструкций, а именно, невыполнение принципов ALARA (принципов, снижающих радиологическое воздействие до приемлемого уровня) на этапе подготовки</a:t>
            </a:r>
            <a:r>
              <a:rPr lang="ru-RU"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9668814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17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smtClean="0">
                <a:solidFill>
                  <a:srgbClr val="0000FF"/>
                </a:solidFill>
                <a:latin typeface="Calibri" panose="020F0502020204030204" pitchFamily="34" charset="0"/>
              </a:rPr>
              <a:t>Описание:</a:t>
            </a:r>
            <a:endParaRPr lang="ru-RU" altLang="ru-RU" sz="2300" b="1" i="1" dirty="0">
              <a:solidFill>
                <a:srgbClr val="0000FF"/>
              </a:solidFill>
              <a:latin typeface="Calibri" panose="020F0502020204030204" pitchFamily="34" charset="0"/>
            </a:endParaRPr>
          </a:p>
          <a:p>
            <a:pPr>
              <a:spcBef>
                <a:spcPts val="300"/>
              </a:spcBef>
              <a:buClrTx/>
              <a:buSzTx/>
              <a:buNone/>
            </a:pPr>
            <a:r>
              <a:rPr lang="ru-RU" sz="2400" dirty="0" smtClean="0">
                <a:latin typeface="Calibri" panose="020F0502020204030204" pitchFamily="34" charset="0"/>
              </a:rPr>
              <a:t>Во </a:t>
            </a:r>
            <a:r>
              <a:rPr lang="ru-RU" sz="2400" dirty="0">
                <a:latin typeface="Calibri" panose="020F0502020204030204" pitchFamily="34" charset="0"/>
              </a:rPr>
              <a:t>время начального этапа дезактивации шахты реакторы после установки крышки корпуса реактора 28.10.2019 два работника службы радиационной защиты </a:t>
            </a:r>
            <a:r>
              <a:rPr lang="ru-RU" sz="2400" dirty="0" smtClean="0">
                <a:latin typeface="Calibri" panose="020F0502020204030204" pitchFamily="34" charset="0"/>
              </a:rPr>
              <a:t>(СРЗ) получили </a:t>
            </a:r>
            <a:r>
              <a:rPr lang="ru-RU" sz="2400" dirty="0">
                <a:latin typeface="Calibri" panose="020F0502020204030204" pitchFamily="34" charset="0"/>
              </a:rPr>
              <a:t>дозы радиационного облучения. </a:t>
            </a:r>
            <a:r>
              <a:rPr lang="ru-RU" sz="2400" dirty="0">
                <a:latin typeface="Calibri" panose="020F0502020204030204" pitchFamily="34" charset="0"/>
              </a:rPr>
              <a:t>Результаты последующего анализа полученных доз, выполненного 10.02.2020, показали, что доза внутреннего облучения одного из работников составила 12 мбэр. На этапе подготовки персоналом не соблюдались инструкции, а именно принципы ALARA (принципы, снижающие радиологическое воздействие до приемлемого уровня). </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52972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ru-RU" sz="2400" b="0" dirty="0">
                <a:latin typeface="Calibri" panose="020F0502020204030204" pitchFamily="34" charset="0"/>
              </a:rPr>
              <a:t>АЭС </a:t>
            </a:r>
            <a:r>
              <a:rPr lang="ru-RU" altLang="ru-RU" sz="2400" b="0" dirty="0" smtClean="0">
                <a:latin typeface="Calibri" panose="020F0502020204030204" pitchFamily="34" charset="0"/>
              </a:rPr>
              <a:t>Форсмарк (Швеция):</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3</a:t>
            </a:r>
            <a:r>
              <a:rPr lang="ru-RU" altLang="ru-RU" sz="2400" b="0" dirty="0" smtClean="0">
                <a:latin typeface="Calibri" panose="020F0502020204030204" pitchFamily="34" charset="0"/>
              </a:rPr>
              <a:t> блока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ru-RU" altLang="ru-RU" sz="2000" b="0" dirty="0">
                <a:latin typeface="Calibri" panose="020F0502020204030204" pitchFamily="34" charset="0"/>
              </a:rPr>
              <a:t>Тип реактора</a:t>
            </a:r>
            <a:r>
              <a:rPr lang="ru-RU" altLang="en-US" sz="2000" b="0" dirty="0">
                <a:latin typeface="Calibri" panose="020F0502020204030204" pitchFamily="34" charset="0"/>
              </a:rPr>
              <a:t> </a:t>
            </a:r>
            <a:r>
              <a:rPr lang="en-US" altLang="en-US" sz="2000" b="0" dirty="0" smtClean="0">
                <a:latin typeface="Calibri" panose="020F0502020204030204" pitchFamily="34" charset="0"/>
              </a:rPr>
              <a:t>-</a:t>
            </a:r>
            <a:r>
              <a:rPr lang="ru-RU" altLang="en-US" sz="2000" b="0" dirty="0" smtClean="0">
                <a:latin typeface="Calibri" panose="020F0502020204030204" pitchFamily="34" charset="0"/>
              </a:rPr>
              <a:t> </a:t>
            </a:r>
            <a:r>
              <a:rPr lang="en-US" altLang="en-US" sz="2000" b="0" dirty="0" smtClean="0">
                <a:latin typeface="Calibri" panose="020F0502020204030204" pitchFamily="34" charset="0"/>
              </a:rPr>
              <a:t>BWR</a:t>
            </a:r>
            <a:endParaRPr lang="en-US" altLang="ru-RU" sz="700" b="0" dirty="0">
              <a:latin typeface="Calibri" panose="020F0502020204030204" pitchFamily="34" charset="0"/>
            </a:endParaRPr>
          </a:p>
          <a:p>
            <a:pPr>
              <a:spcBef>
                <a:spcPct val="0"/>
              </a:spcBef>
              <a:buClrTx/>
              <a:buSzTx/>
              <a:buFontTx/>
              <a:buNone/>
            </a:pPr>
            <a:r>
              <a:rPr lang="ru-RU" altLang="en-US" sz="2000" b="0" dirty="0">
                <a:latin typeface="Calibri" panose="020F0502020204030204" pitchFamily="34" charset="0"/>
              </a:rPr>
              <a:t>Мощность:</a:t>
            </a:r>
          </a:p>
          <a:p>
            <a:pPr>
              <a:spcBef>
                <a:spcPct val="0"/>
              </a:spcBef>
              <a:buClrTx/>
              <a:buSzTx/>
              <a:buNone/>
            </a:pPr>
            <a:r>
              <a:rPr lang="ru-RU" altLang="en-US" sz="2000" dirty="0">
                <a:latin typeface="Calibri" panose="020F0502020204030204" pitchFamily="34" charset="0"/>
              </a:rPr>
              <a:t>Блок </a:t>
            </a:r>
            <a:r>
              <a:rPr lang="en-US" altLang="en-US" sz="2000" dirty="0">
                <a:latin typeface="Calibri" panose="020F0502020204030204" pitchFamily="34" charset="0"/>
              </a:rPr>
              <a:t>1</a:t>
            </a:r>
            <a:r>
              <a:rPr lang="ru-RU" altLang="en-US" sz="2000" dirty="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a:t>
            </a:r>
            <a:r>
              <a:rPr lang="ru-RU" altLang="en-US" sz="2000" dirty="0" smtClean="0">
                <a:latin typeface="Calibri" panose="020F0502020204030204" pitchFamily="34" charset="0"/>
              </a:rPr>
              <a:t>0</a:t>
            </a:r>
            <a:r>
              <a:rPr lang="en-US" altLang="en-US" sz="2000" dirty="0" smtClean="0">
                <a:latin typeface="Calibri" panose="020F0502020204030204" pitchFamily="34" charset="0"/>
              </a:rPr>
              <a:t>22</a:t>
            </a:r>
            <a:r>
              <a:rPr lang="ru-RU" altLang="en-US" sz="2000" dirty="0" smtClean="0">
                <a:latin typeface="Calibri" panose="020F0502020204030204" pitchFamily="34" charset="0"/>
              </a:rPr>
              <a:t> </a:t>
            </a:r>
            <a:r>
              <a:rPr lang="ru-RU" altLang="en-US" sz="2000" dirty="0">
                <a:latin typeface="Calibri" panose="020F0502020204030204" pitchFamily="34" charset="0"/>
              </a:rPr>
              <a:t>МВт(э</a:t>
            </a:r>
            <a:r>
              <a:rPr lang="ru-RU" altLang="en-US" sz="2000" dirty="0" smtClean="0">
                <a:latin typeface="Calibri" panose="020F0502020204030204" pitchFamily="34" charset="0"/>
              </a:rPr>
              <a:t>)</a:t>
            </a:r>
            <a:endParaRPr lang="en-US" altLang="en-US" sz="2000" dirty="0" smtClean="0">
              <a:latin typeface="Calibri" panose="020F0502020204030204" pitchFamily="34" charset="0"/>
            </a:endParaRPr>
          </a:p>
          <a:p>
            <a:pPr>
              <a:spcBef>
                <a:spcPct val="0"/>
              </a:spcBef>
              <a:buClrTx/>
              <a:buSzTx/>
              <a:buNone/>
            </a:pPr>
            <a:r>
              <a:rPr lang="ru-RU" altLang="en-US" sz="2000" dirty="0" smtClean="0">
                <a:latin typeface="Calibri" panose="020F0502020204030204" pitchFamily="34" charset="0"/>
              </a:rPr>
              <a:t>Блок </a:t>
            </a:r>
            <a:r>
              <a:rPr lang="en-US" altLang="en-US" sz="2000" dirty="0" smtClean="0">
                <a:latin typeface="Calibri" panose="020F0502020204030204" pitchFamily="34" charset="0"/>
              </a:rPr>
              <a:t>2</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1156</a:t>
            </a:r>
            <a:r>
              <a:rPr lang="ru-RU" altLang="en-US" sz="2000" dirty="0" smtClean="0">
                <a:latin typeface="Calibri" panose="020F0502020204030204" pitchFamily="34" charset="0"/>
              </a:rPr>
              <a:t> </a:t>
            </a:r>
            <a:r>
              <a:rPr lang="ru-RU" altLang="en-US" sz="2000" dirty="0">
                <a:latin typeface="Calibri" panose="020F0502020204030204" pitchFamily="34" charset="0"/>
              </a:rPr>
              <a:t>МВт(э</a:t>
            </a:r>
            <a:r>
              <a:rPr lang="ru-RU" altLang="en-US" sz="2000" dirty="0" smtClean="0">
                <a:latin typeface="Calibri" panose="020F0502020204030204" pitchFamily="34" charset="0"/>
              </a:rPr>
              <a:t>)</a:t>
            </a:r>
            <a:endParaRPr lang="en-US" altLang="en-US" sz="2000" dirty="0" smtClean="0">
              <a:latin typeface="Calibri" panose="020F0502020204030204" pitchFamily="34" charset="0"/>
            </a:endParaRPr>
          </a:p>
          <a:p>
            <a:pPr>
              <a:spcBef>
                <a:spcPct val="0"/>
              </a:spcBef>
              <a:buClrTx/>
              <a:buSzTx/>
              <a:buNone/>
            </a:pPr>
            <a:r>
              <a:rPr lang="ru-RU" altLang="en-US" sz="2000" dirty="0" smtClean="0">
                <a:latin typeface="Calibri" panose="020F0502020204030204" pitchFamily="34" charset="0"/>
              </a:rPr>
              <a:t>Блок </a:t>
            </a:r>
            <a:r>
              <a:rPr lang="en-US" altLang="en-US" sz="2000" dirty="0" smtClean="0">
                <a:latin typeface="Calibri" panose="020F0502020204030204" pitchFamily="34" charset="0"/>
              </a:rPr>
              <a:t>3</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1195</a:t>
            </a:r>
            <a:r>
              <a:rPr lang="ru-RU" altLang="en-US" sz="2000" dirty="0" smtClean="0">
                <a:latin typeface="Calibri" panose="020F0502020204030204" pitchFamily="34" charset="0"/>
              </a:rPr>
              <a:t> МВт(э)</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560888"/>
            <a:ext cx="8318644"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ru-RU" altLang="ru-RU" sz="2200" b="0" dirty="0">
                <a:solidFill>
                  <a:srgbClr val="0000FF"/>
                </a:solidFill>
                <a:latin typeface="Calibri" panose="020F0502020204030204" pitchFamily="34" charset="0"/>
              </a:rPr>
              <a:t>Дата события: </a:t>
            </a:r>
            <a:r>
              <a:rPr lang="ru-RU" altLang="ru-RU" sz="2200" b="0" dirty="0" smtClean="0">
                <a:solidFill>
                  <a:srgbClr val="0000FF"/>
                </a:solidFill>
                <a:latin typeface="Calibri" panose="020F0502020204030204" pitchFamily="34" charset="0"/>
              </a:rPr>
              <a:t>29.</a:t>
            </a:r>
            <a:r>
              <a:rPr lang="ru-RU" altLang="en-US" sz="2200" b="0" dirty="0" smtClean="0">
                <a:solidFill>
                  <a:srgbClr val="0000FF"/>
                </a:solidFill>
                <a:latin typeface="Calibri" panose="020F0502020204030204" pitchFamily="34" charset="0"/>
              </a:rPr>
              <a:t>11.2019</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ru-RU" altLang="ru-RU" sz="2200" b="0" dirty="0">
                <a:solidFill>
                  <a:srgbClr val="0000FF"/>
                </a:solidFill>
                <a:latin typeface="Calibri" panose="020F0502020204030204" pitchFamily="34" charset="0"/>
              </a:rPr>
              <a:t>Блок: </a:t>
            </a:r>
            <a:r>
              <a:rPr lang="ru-RU" altLang="ru-RU" sz="2200" b="0" dirty="0" smtClean="0">
                <a:solidFill>
                  <a:srgbClr val="0000FF"/>
                </a:solidFill>
                <a:latin typeface="Calibri" panose="020F0502020204030204" pitchFamily="34" charset="0"/>
              </a:rPr>
              <a:t>Форсмарк-2</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ru-RU" sz="2400" b="1" dirty="0" smtClean="0">
                <a:solidFill>
                  <a:srgbClr val="7030A0"/>
                </a:solidFill>
                <a:latin typeface="Calibri" panose="020F0502020204030204" pitchFamily="34" charset="0"/>
              </a:rPr>
              <a:t>Неплановое </a:t>
            </a:r>
            <a:r>
              <a:rPr lang="ru-RU" sz="2400" b="1" dirty="0">
                <a:solidFill>
                  <a:srgbClr val="7030A0"/>
                </a:solidFill>
                <a:latin typeface="Calibri" panose="020F0502020204030204" pitchFamily="34" charset="0"/>
              </a:rPr>
              <a:t>облучение </a:t>
            </a:r>
            <a:r>
              <a:rPr lang="ru-RU" sz="2400" b="1" dirty="0" smtClean="0">
                <a:solidFill>
                  <a:srgbClr val="7030A0"/>
                </a:solidFill>
                <a:latin typeface="Calibri" panose="020F0502020204030204" pitchFamily="34" charset="0"/>
              </a:rPr>
              <a:t>5 работников </a:t>
            </a:r>
            <a:r>
              <a:rPr lang="ru-RU" sz="2400" b="1" dirty="0">
                <a:solidFill>
                  <a:srgbClr val="7030A0"/>
                </a:solidFill>
                <a:latin typeface="Calibri" panose="020F0502020204030204" pitchFamily="34" charset="0"/>
              </a:rPr>
              <a:t>из-за </a:t>
            </a:r>
            <a:r>
              <a:rPr lang="ru-RU" sz="2400" b="1" dirty="0" smtClean="0">
                <a:solidFill>
                  <a:srgbClr val="7030A0"/>
                </a:solidFill>
                <a:latin typeface="Calibri" panose="020F0502020204030204" pitchFamily="34" charset="0"/>
              </a:rPr>
              <a:t>неисправности </a:t>
            </a:r>
            <a:r>
              <a:rPr lang="ru-RU" sz="2400" b="1" dirty="0">
                <a:solidFill>
                  <a:srgbClr val="7030A0"/>
                </a:solidFill>
                <a:latin typeface="Calibri" panose="020F0502020204030204" pitchFamily="34" charset="0"/>
              </a:rPr>
              <a:t>телескопического </a:t>
            </a:r>
            <a:r>
              <a:rPr lang="ru-RU" sz="2400" b="1" dirty="0" smtClean="0">
                <a:solidFill>
                  <a:srgbClr val="7030A0"/>
                </a:solidFill>
                <a:latin typeface="Calibri" panose="020F0502020204030204" pitchFamily="34" charset="0"/>
              </a:rPr>
              <a:t>прибора радиационного контроля</a:t>
            </a:r>
            <a:endParaRPr lang="ru-RU" altLang="ru-RU" sz="2400" b="1" dirty="0">
              <a:solidFill>
                <a:srgbClr val="7030A0"/>
              </a:solidFill>
              <a:latin typeface="Calibri" panose="020F0502020204030204" pitchFamily="34" charset="0"/>
            </a:endParaRPr>
          </a:p>
          <a:p>
            <a:pPr>
              <a:spcBef>
                <a:spcPct val="0"/>
              </a:spcBef>
              <a:buClrTx/>
              <a:buSzTx/>
              <a:buFontTx/>
              <a:buNone/>
            </a:pPr>
            <a:r>
              <a:rPr lang="ru-RU" altLang="ru-RU" sz="2200" b="0" dirty="0" smtClean="0">
                <a:solidFill>
                  <a:srgbClr val="0000FF"/>
                </a:solidFill>
                <a:latin typeface="Calibri" panose="020F0502020204030204" pitchFamily="34" charset="0"/>
              </a:rPr>
              <a:t>Сообщение: </a:t>
            </a:r>
            <a:r>
              <a:rPr lang="en-GB" altLang="en-US" sz="2200" b="0" dirty="0" smtClean="0">
                <a:solidFill>
                  <a:srgbClr val="0000FF"/>
                </a:solidFill>
                <a:latin typeface="Calibri" panose="020F0502020204030204" pitchFamily="34" charset="0"/>
              </a:rPr>
              <a:t>WER P</a:t>
            </a:r>
            <a:r>
              <a:rPr lang="en-US" altLang="en-US" sz="2200" b="0" dirty="0" smtClean="0">
                <a:solidFill>
                  <a:srgbClr val="0000FF"/>
                </a:solidFill>
                <a:latin typeface="Calibri" panose="020F0502020204030204" pitchFamily="34" charset="0"/>
              </a:rPr>
              <a:t>AR </a:t>
            </a:r>
            <a:r>
              <a:rPr lang="en-GB" altLang="en-US" sz="2200" b="0" dirty="0" smtClean="0">
                <a:solidFill>
                  <a:srgbClr val="0000FF"/>
                </a:solidFill>
                <a:latin typeface="Calibri" panose="020F0502020204030204" pitchFamily="34" charset="0"/>
              </a:rPr>
              <a:t>19-</a:t>
            </a:r>
            <a:r>
              <a:rPr lang="ru-RU" altLang="en-US" sz="2200" b="0" dirty="0" smtClean="0">
                <a:solidFill>
                  <a:srgbClr val="0000FF"/>
                </a:solidFill>
                <a:latin typeface="Calibri" panose="020F0502020204030204" pitchFamily="34" charset="0"/>
              </a:rPr>
              <a:t>0</a:t>
            </a:r>
            <a:r>
              <a:rPr lang="en-US" altLang="en-US" sz="2200" b="0" dirty="0" smtClean="0">
                <a:solidFill>
                  <a:srgbClr val="0000FF"/>
                </a:solidFill>
                <a:latin typeface="Calibri" panose="020F0502020204030204" pitchFamily="34" charset="0"/>
              </a:rPr>
              <a:t>902</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ru-RU" altLang="en-US" sz="3200" dirty="0" smtClean="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6" name="Номер слайда 5"/>
          <p:cNvSpPr>
            <a:spLocks noGrp="1"/>
          </p:cNvSpPr>
          <p:nvPr>
            <p:ph type="sldNum" sz="quarter" idx="11"/>
          </p:nvPr>
        </p:nvSpPr>
        <p:spPr/>
        <p:txBody>
          <a:bodyPr/>
          <a:lstStyle/>
          <a:p>
            <a:fld id="{CF0B9A92-F4E1-4039-BF29-24BCE2E3EEAA}" type="slidenum">
              <a:rPr lang="en-US" altLang="ru-RU" smtClean="0"/>
              <a:pPr/>
              <a:t>7</a:t>
            </a:fld>
            <a:endParaRPr lang="en-US" altLang="ru-RU" dirty="0"/>
          </a:p>
        </p:txBody>
      </p:sp>
      <p:sp>
        <p:nvSpPr>
          <p:cNvPr id="8"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74" y="1339785"/>
            <a:ext cx="3893137" cy="3165700"/>
          </a:xfrm>
          <a:prstGeom prst="rect">
            <a:avLst/>
          </a:prstGeom>
        </p:spPr>
      </p:pic>
    </p:spTree>
    <p:extLst>
      <p:ext uri="{BB962C8B-B14F-4D97-AF65-F5344CB8AC3E}">
        <p14:creationId xmlns:p14="http://schemas.microsoft.com/office/powerpoint/2010/main" val="42560633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Уроки</a:t>
            </a:r>
            <a:r>
              <a:rPr lang="ru-RU" sz="2400" dirty="0">
                <a:latin typeface="Calibri" panose="020F0502020204030204" pitchFamily="34" charset="0"/>
              </a:rPr>
              <a:t>, извлеченные из данного события, указывают на то, что строгое следование принципам ALARA могло бы предотвратить данное событие, и что существует большая вероятность возникновения аэрозольной радиоактивности при использовании вращающихся механизмов очистки внутренних поверхностей крышки корпуса реактора на моющих устройствах, работающих под </a:t>
            </a:r>
            <a:r>
              <a:rPr lang="ru-RU" sz="2400" dirty="0">
                <a:latin typeface="Calibri" panose="020F0502020204030204" pitchFamily="34" charset="0"/>
              </a:rPr>
              <a:t>давлением. </a:t>
            </a:r>
            <a:r>
              <a:rPr lang="ru-RU" sz="2400" dirty="0">
                <a:latin typeface="Calibri" panose="020F0502020204030204" pitchFamily="34" charset="0"/>
              </a:rPr>
              <a:t>Данное событие произошло вследствие того, что во время подготовки к данной работе, работниками и руководящим персоналом </a:t>
            </a:r>
            <a:r>
              <a:rPr lang="ru-RU" sz="2400" dirty="0" smtClean="0">
                <a:latin typeface="Calibri" panose="020F0502020204030204" pitchFamily="34" charset="0"/>
              </a:rPr>
              <a:t>СРЗ </a:t>
            </a:r>
            <a:r>
              <a:rPr lang="ru-RU" sz="2400" dirty="0">
                <a:latin typeface="Calibri" panose="020F0502020204030204" pitchFamily="34" charset="0"/>
              </a:rPr>
              <a:t>не были предприняты меры по выявлению и профилактике радиационного риска, связанного с использованием другого инструмента и дополнительным объемом дезактивации верхней части шахты реактора. </a:t>
            </a: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7617244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Такие </a:t>
            </a:r>
            <a:r>
              <a:rPr lang="ru-RU" sz="2400" dirty="0">
                <a:latin typeface="Calibri" panose="020F0502020204030204" pitchFamily="34" charset="0"/>
              </a:rPr>
              <a:t>работы по дезактивации традиционно проводились с использованием таких же моющих устройств, работающих под давлением, и моющих средств, что и во время данной операции. </a:t>
            </a:r>
            <a:r>
              <a:rPr lang="ru-RU" sz="2400" dirty="0">
                <a:latin typeface="Calibri" panose="020F0502020204030204" pitchFamily="34" charset="0"/>
              </a:rPr>
              <a:t>Несмотря на это, в ходе выполнения данной операции использовался вращающийся механизм очистки внутренних поверхностей крышки корпуса реактора, и дополнительное внимание уделялось дезактивации стен шахты реактора. </a:t>
            </a:r>
            <a:r>
              <a:rPr lang="ru-RU" sz="2400" dirty="0">
                <a:latin typeface="Calibri" panose="020F0502020204030204" pitchFamily="34" charset="0"/>
              </a:rPr>
              <a:t>Эти два фактора способствовали повышенной концентрации вдыхаемых радиоактивных аэрозолей, которые ранее не имели место при выполнении данной операции</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4229615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На </a:t>
            </a:r>
            <a:r>
              <a:rPr lang="ru-RU" sz="2400" dirty="0">
                <a:latin typeface="Calibri" panose="020F0502020204030204" pitchFamily="34" charset="0"/>
              </a:rPr>
              <a:t>этапе подготовки была упущена возможность выявить и смягчить риск, поскольку операторы-обходчики </a:t>
            </a:r>
            <a:r>
              <a:rPr lang="ru-RU" sz="2400" dirty="0" smtClean="0">
                <a:latin typeface="Calibri" panose="020F0502020204030204" pitchFamily="34" charset="0"/>
              </a:rPr>
              <a:t>СРЗ </a:t>
            </a:r>
            <a:r>
              <a:rPr lang="ru-RU" sz="2400" dirty="0">
                <a:latin typeface="Calibri" panose="020F0502020204030204" pitchFamily="34" charset="0"/>
              </a:rPr>
              <a:t>неправильно предположили, что оценка ALARA TEDE (суммарной эффективной эквивалентной дозы) по данному заданию была выполнена. </a:t>
            </a:r>
            <a:r>
              <a:rPr lang="ru-RU" sz="2400" dirty="0">
                <a:latin typeface="Calibri" panose="020F0502020204030204" pitchFamily="34" charset="0"/>
              </a:rPr>
              <a:t>Несмотря на это, персонал не следовал указаниям инструкции по планированию с учетом принципов ALARA. При подготовке к операции дезактивации шахты реактора оценка ALARA TEDE (суммарной эффективной эквивалентной дозы) не была выполнена, поскольку, как показывал опыт, выполнение данной операции не приводило к образованию аэрозольной радиоактивности. </a:t>
            </a: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54125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Решение </a:t>
            </a:r>
            <a:r>
              <a:rPr lang="ru-RU" sz="2400" dirty="0">
                <a:latin typeface="Calibri" panose="020F0502020204030204" pitchFamily="34" charset="0"/>
              </a:rPr>
              <a:t>не проводить оценку ALARA TEDE (суммарной эффективной эквивалентной дозы) основывалось на ошибочном толковании отраслевой инструкции по планированию работ с учетом принципов ALARA, согласно которой такая оценка требуется в случае защиты органов дыхания или проведения работ в зоне аэрозольной радиоактивности. В соответствии с данной инструкцией такие оценки также требуются для более конкретных ситуаций, например, когда «выполнение работ может привести к образованию аэрозольной радиоактивности</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4787743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Расследование </a:t>
            </a:r>
            <a:r>
              <a:rPr lang="ru-RU" sz="2400" dirty="0">
                <a:latin typeface="Calibri" panose="020F0502020204030204" pitchFamily="34" charset="0"/>
              </a:rPr>
              <a:t>данного события показало, что, как и в данном случае, зачастую отмечалось неверное толкование данной инструкции, как требующей выполнения оценки ALARA TEDE (суммарной эффективной эквивалентной дозы) только при использовании средств защиты органов дыхания или в случае прогнозирования образования аэрозольной </a:t>
            </a:r>
            <a:r>
              <a:rPr lang="ru-RU" sz="2400" dirty="0">
                <a:latin typeface="Calibri" panose="020F0502020204030204" pitchFamily="34" charset="0"/>
              </a:rPr>
              <a:t>радиоактивности. Более конкретные указания, предписывающие выполнение оценки в случае «возможного» образования аэрозольной радиоактивности, были неправильно истолкованы как неприменимые в данном конкретном случае, поскольку работы, проводившиеся ранее, не приводили к образованию аэрозольной радиоактивности.</a:t>
            </a: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5845965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400" dirty="0" smtClean="0">
                <a:latin typeface="Calibri" panose="020F0502020204030204" pitchFamily="34" charset="0"/>
              </a:rPr>
              <a:t>Результаты </a:t>
            </a:r>
            <a:r>
              <a:rPr lang="ru-RU" sz="2400" dirty="0">
                <a:latin typeface="Calibri" panose="020F0502020204030204" pitchFamily="34" charset="0"/>
              </a:rPr>
              <a:t>последующего анализа показали, что, если бы оценка ALARA TEDE (суммарной эффективной эквивалентной дозы) была выполнена, то был бы обеспечен правильный прогноз радиационных условий, создаваемых в результате выполнения данной операции. </a:t>
            </a:r>
            <a:r>
              <a:rPr lang="ru-RU" sz="2400" dirty="0">
                <a:latin typeface="Calibri" panose="020F0502020204030204" pitchFamily="34" charset="0"/>
              </a:rPr>
              <a:t>Данное событие и последующее использование вращающегося механизма очистки внутренней поверхности крышки корпуса реактора показали, что при условии обеспечения надлежащих мер контроля, несмотря на всю свою эффективность с точки зрения дезактивации, применение данного механизма очистки повышает вероятность возникновения аэрозольной радиоактивности.</a:t>
            </a: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2355478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1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Анализ и комментарии:</a:t>
            </a:r>
          </a:p>
          <a:p>
            <a:pPr>
              <a:buNone/>
            </a:pPr>
            <a:r>
              <a:rPr lang="ru-RU" sz="2400" dirty="0" smtClean="0">
                <a:latin typeface="+mn-lt"/>
              </a:rPr>
              <a:t>Данное </a:t>
            </a:r>
            <a:r>
              <a:rPr lang="ru-RU" sz="2400" dirty="0">
                <a:latin typeface="+mn-lt"/>
              </a:rPr>
              <a:t>событие произошло вследствие того, что во время подготовки к данной работе, работниками и руководящим персоналом службы радиационной защиты не были предприняты меры по выявлению и профилактике радиационного риска, связанного с использованием другого инструмента и дополнительным объемом дезактивации верхней части шахты реактора</a:t>
            </a:r>
            <a:r>
              <a:rPr lang="ru-RU"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4403233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56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Мероприятия:</a:t>
            </a:r>
          </a:p>
          <a:p>
            <a:pPr>
              <a:buNone/>
            </a:pPr>
            <a:r>
              <a:rPr lang="ru-RU" sz="2000" dirty="0" smtClean="0">
                <a:latin typeface="+mn-lt"/>
              </a:rPr>
              <a:t>Во </a:t>
            </a:r>
            <a:r>
              <a:rPr lang="ru-RU" sz="2000" dirty="0">
                <a:latin typeface="+mn-lt"/>
              </a:rPr>
              <a:t>время останова блока на перегрузку топлива были приняты следующие незамедлительные меры:</a:t>
            </a:r>
          </a:p>
          <a:p>
            <a:pPr lvl="0">
              <a:buNone/>
            </a:pPr>
            <a:r>
              <a:rPr lang="en-US" sz="2100" dirty="0" smtClean="0">
                <a:latin typeface="+mn-lt"/>
              </a:rPr>
              <a:t>- </a:t>
            </a:r>
            <a:r>
              <a:rPr lang="ru-RU" sz="2100" dirty="0" smtClean="0">
                <a:latin typeface="+mn-lt"/>
              </a:rPr>
              <a:t>Разработаны </a:t>
            </a:r>
            <a:r>
              <a:rPr lang="ru-RU" sz="2100" dirty="0">
                <a:latin typeface="+mn-lt"/>
              </a:rPr>
              <a:t>формы </a:t>
            </a:r>
            <a:r>
              <a:rPr lang="en-US" sz="2100" dirty="0">
                <a:latin typeface="+mn-lt"/>
              </a:rPr>
              <a:t>ALARA TEDE</a:t>
            </a:r>
            <a:r>
              <a:rPr lang="ru-RU" sz="2100" dirty="0">
                <a:latin typeface="+mn-lt"/>
              </a:rPr>
              <a:t> (суммарной эффективной эквивалентной дозы) для всех работ, таких как дезактивация, выполнение которой может привести к образованию аэрозольной радиоактивности.</a:t>
            </a:r>
          </a:p>
          <a:p>
            <a:pPr lvl="0">
              <a:buNone/>
            </a:pPr>
            <a:r>
              <a:rPr lang="en-US" sz="2100" dirty="0" smtClean="0">
                <a:latin typeface="+mn-lt"/>
              </a:rPr>
              <a:t>- </a:t>
            </a:r>
            <a:r>
              <a:rPr lang="ru-RU" sz="2100" dirty="0" smtClean="0">
                <a:latin typeface="+mn-lt"/>
              </a:rPr>
              <a:t>Обеспечены </a:t>
            </a:r>
            <a:r>
              <a:rPr lang="ru-RU" sz="2100" dirty="0">
                <a:latin typeface="+mn-lt"/>
              </a:rPr>
              <a:t>средства защиты органов дыхания и модернизированные инженерно-технические средства контроля, необходимые при использовании вращающегося механизма очистки внутренних поверхностей крышки корпуса реактора в будущем.</a:t>
            </a:r>
          </a:p>
          <a:p>
            <a:pPr>
              <a:spcBef>
                <a:spcPts val="600"/>
              </a:spcBef>
              <a:buNone/>
            </a:pPr>
            <a:r>
              <a:rPr lang="ru-RU" sz="2000" dirty="0" smtClean="0">
                <a:latin typeface="+mn-lt"/>
              </a:rPr>
              <a:t>После </a:t>
            </a:r>
            <a:r>
              <a:rPr lang="ru-RU" sz="2000" dirty="0">
                <a:latin typeface="+mn-lt"/>
              </a:rPr>
              <a:t>останова блока на перегрузку топлива были выполнены следующие мероприятия</a:t>
            </a:r>
            <a:r>
              <a:rPr lang="ru-RU" sz="2000" dirty="0" smtClean="0">
                <a:latin typeface="+mn-lt"/>
              </a:rPr>
              <a:t>:</a:t>
            </a:r>
          </a:p>
          <a:p>
            <a:pPr>
              <a:buNone/>
            </a:pPr>
            <a:r>
              <a:rPr lang="en-US" sz="2100" dirty="0">
                <a:latin typeface="+mn-lt"/>
              </a:rPr>
              <a:t>- </a:t>
            </a:r>
            <a:r>
              <a:rPr lang="ru-RU" sz="2100" dirty="0">
                <a:latin typeface="+mn-lt"/>
              </a:rPr>
              <a:t>Данное событие, способствующие факторы и корректирующие меры события включены в курс целевых инструктажей персонала СРЗ для предстоящего </a:t>
            </a:r>
            <a:r>
              <a:rPr lang="ru-RU" sz="2100" dirty="0" smtClean="0">
                <a:latin typeface="+mn-lt"/>
              </a:rPr>
              <a:t>останова.</a:t>
            </a:r>
            <a:endParaRPr lang="ru-RU" sz="23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8796907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lvl="0">
              <a:buNone/>
            </a:pPr>
            <a:r>
              <a:rPr lang="en-US" sz="2100" dirty="0" smtClean="0">
                <a:latin typeface="+mn-lt"/>
              </a:rPr>
              <a:t>- </a:t>
            </a:r>
            <a:r>
              <a:rPr lang="ru-RU" sz="2100" dirty="0" smtClean="0">
                <a:latin typeface="+mn-lt"/>
              </a:rPr>
              <a:t>Извлеченные </a:t>
            </a:r>
            <a:r>
              <a:rPr lang="ru-RU" sz="2100" dirty="0">
                <a:latin typeface="+mn-lt"/>
              </a:rPr>
              <a:t>уроки в отношении неправильных предположений/допущений и выявления и профилактики радиационного риска включены в курс целевых инструктажей для предстоящего останова блока и область, требующую внимания в рамках соответствующего подразделения.</a:t>
            </a:r>
          </a:p>
          <a:p>
            <a:pPr lvl="0">
              <a:buNone/>
            </a:pPr>
            <a:r>
              <a:rPr lang="en-US" sz="2100" dirty="0" smtClean="0">
                <a:latin typeface="+mn-lt"/>
              </a:rPr>
              <a:t>- </a:t>
            </a:r>
            <a:r>
              <a:rPr lang="ru-RU" sz="2100" dirty="0" smtClean="0">
                <a:latin typeface="+mn-lt"/>
              </a:rPr>
              <a:t>Внедрено </a:t>
            </a:r>
            <a:r>
              <a:rPr lang="ru-RU" sz="2100" dirty="0">
                <a:latin typeface="+mn-lt"/>
              </a:rPr>
              <a:t>усовершенствованное программное обеспечение с целью повышения эффективности и результативности методики оценки </a:t>
            </a:r>
            <a:r>
              <a:rPr lang="en-US" sz="2100" dirty="0">
                <a:latin typeface="+mn-lt"/>
              </a:rPr>
              <a:t>ALARA TEDE</a:t>
            </a:r>
            <a:r>
              <a:rPr lang="ru-RU" sz="2100" dirty="0">
                <a:latin typeface="+mn-lt"/>
              </a:rPr>
              <a:t> (суммарной эффективной эквивалентной дозы).</a:t>
            </a:r>
          </a:p>
          <a:p>
            <a:pPr lvl="0">
              <a:buNone/>
            </a:pPr>
            <a:r>
              <a:rPr lang="en-US" sz="2100" dirty="0" smtClean="0">
                <a:latin typeface="+mn-lt"/>
              </a:rPr>
              <a:t>- </a:t>
            </a:r>
            <a:r>
              <a:rPr lang="ru-RU" sz="2100" dirty="0" smtClean="0">
                <a:latin typeface="+mn-lt"/>
              </a:rPr>
              <a:t>Внесены </a:t>
            </a:r>
            <a:r>
              <a:rPr lang="ru-RU" sz="2100" dirty="0">
                <a:latin typeface="+mn-lt"/>
              </a:rPr>
              <a:t>изменения в методику планирования работ </a:t>
            </a:r>
            <a:r>
              <a:rPr lang="ru-RU" sz="2100" dirty="0" smtClean="0">
                <a:latin typeface="+mn-lt"/>
              </a:rPr>
              <a:t>СРЗ </a:t>
            </a:r>
            <a:r>
              <a:rPr lang="ru-RU" sz="2100" dirty="0">
                <a:latin typeface="+mn-lt"/>
              </a:rPr>
              <a:t>как при нахождении блока в режиме останова, так и при его работе на мощности, для включения требований к операторам-обходчикам </a:t>
            </a:r>
            <a:r>
              <a:rPr lang="ru-RU" sz="2100" dirty="0" smtClean="0">
                <a:latin typeface="+mn-lt"/>
              </a:rPr>
              <a:t>СРЗ </a:t>
            </a:r>
            <a:r>
              <a:rPr lang="ru-RU" sz="2100" dirty="0">
                <a:latin typeface="+mn-lt"/>
              </a:rPr>
              <a:t>и персоналу, контролирующему выполнение принципов </a:t>
            </a:r>
            <a:r>
              <a:rPr lang="en-US" sz="2100" dirty="0">
                <a:latin typeface="+mn-lt"/>
              </a:rPr>
              <a:t>ALARA</a:t>
            </a:r>
            <a:r>
              <a:rPr lang="ru-RU" sz="2100" dirty="0">
                <a:latin typeface="+mn-lt"/>
              </a:rPr>
              <a:t>, о соблюдении всех изменений и допущений методики, вводимых при установлении средств радиационного контроля и защитных мер</a:t>
            </a:r>
            <a:r>
              <a:rPr lang="ru-RU" sz="2100" dirty="0" smtClean="0">
                <a:latin typeface="+mn-lt"/>
              </a:rPr>
              <a:t>.</a:t>
            </a:r>
            <a:endParaRPr lang="ru-RU" sz="21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Секвойя-1</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2559873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4037794"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ru-RU" sz="2400" b="0" dirty="0">
                <a:latin typeface="Calibri" panose="020F0502020204030204" pitchFamily="34" charset="0"/>
              </a:rPr>
              <a:t>АЭС </a:t>
            </a:r>
            <a:r>
              <a:rPr lang="ru-RU" altLang="ru-RU" sz="2400" b="0" dirty="0" smtClean="0">
                <a:latin typeface="Calibri" panose="020F0502020204030204" pitchFamily="34" charset="0"/>
              </a:rPr>
              <a:t>Ножан (Франция):</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2</a:t>
            </a:r>
            <a:r>
              <a:rPr lang="ru-RU" altLang="ru-RU" sz="2400" b="0" dirty="0" smtClean="0">
                <a:latin typeface="Calibri" panose="020F0502020204030204" pitchFamily="34" charset="0"/>
              </a:rPr>
              <a:t> блока</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ru-RU" altLang="ru-RU" sz="2000" b="0" dirty="0">
                <a:latin typeface="Calibri" panose="020F0502020204030204" pitchFamily="34" charset="0"/>
              </a:rPr>
              <a:t>Тип реактора</a:t>
            </a:r>
            <a:r>
              <a:rPr lang="ru-RU" altLang="en-US" sz="2000" b="0" dirty="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ru-RU" altLang="en-US" sz="2000" b="0" dirty="0">
                <a:latin typeface="Calibri" panose="020F0502020204030204" pitchFamily="34" charset="0"/>
              </a:rPr>
              <a:t>Мощность:</a:t>
            </a:r>
          </a:p>
          <a:p>
            <a:pPr>
              <a:spcBef>
                <a:spcPct val="0"/>
              </a:spcBef>
              <a:buClrTx/>
              <a:buSzTx/>
              <a:buNone/>
            </a:pPr>
            <a:r>
              <a:rPr lang="ru-RU" altLang="en-US" sz="2000" dirty="0" smtClean="0">
                <a:latin typeface="Calibri" panose="020F0502020204030204" pitchFamily="34" charset="0"/>
              </a:rPr>
              <a:t>Блоки </a:t>
            </a:r>
            <a:r>
              <a:rPr lang="en-US" altLang="en-US" sz="2000" dirty="0" smtClean="0">
                <a:latin typeface="Calibri" panose="020F0502020204030204" pitchFamily="34" charset="0"/>
              </a:rPr>
              <a:t>1</a:t>
            </a:r>
            <a:r>
              <a:rPr lang="ru-RU" altLang="en-US" sz="2000" dirty="0" smtClean="0">
                <a:latin typeface="Calibri" panose="020F0502020204030204" pitchFamily="34" charset="0"/>
              </a:rPr>
              <a:t>-</a:t>
            </a:r>
            <a:r>
              <a:rPr lang="en-US" altLang="en-US" sz="2000" dirty="0" smtClean="0">
                <a:latin typeface="Calibri" panose="020F0502020204030204" pitchFamily="34" charset="0"/>
              </a:rPr>
              <a:t>2</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13</a:t>
            </a:r>
            <a:r>
              <a:rPr lang="ru-RU" altLang="en-US" sz="2000" dirty="0" smtClean="0">
                <a:latin typeface="Calibri" panose="020F0502020204030204" pitchFamily="34" charset="0"/>
              </a:rPr>
              <a:t>6</a:t>
            </a:r>
            <a:r>
              <a:rPr lang="en-US" altLang="en-US" sz="2000" dirty="0" smtClean="0">
                <a:latin typeface="Calibri" panose="020F0502020204030204" pitchFamily="34" charset="0"/>
              </a:rPr>
              <a:t>3</a:t>
            </a:r>
            <a:r>
              <a:rPr lang="ru-RU" altLang="en-US" sz="2000" dirty="0" smtClean="0">
                <a:latin typeface="Calibri" panose="020F0502020204030204" pitchFamily="34" charset="0"/>
              </a:rPr>
              <a:t> </a:t>
            </a:r>
            <a:r>
              <a:rPr lang="ru-RU" altLang="en-US" sz="2000" dirty="0">
                <a:latin typeface="Calibri" panose="020F0502020204030204" pitchFamily="34" charset="0"/>
              </a:rPr>
              <a:t>МВт(э</a:t>
            </a:r>
            <a:r>
              <a:rPr lang="ru-RU" altLang="en-US" sz="2000" dirty="0" smtClean="0">
                <a:latin typeface="Calibri" panose="020F0502020204030204" pitchFamily="34" charset="0"/>
              </a:rPr>
              <a:t>) каждый</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560888"/>
            <a:ext cx="8416992"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ru-RU" altLang="ru-RU" sz="2200" b="0" dirty="0">
                <a:solidFill>
                  <a:srgbClr val="0000FF"/>
                </a:solidFill>
                <a:latin typeface="Calibri" panose="020F0502020204030204" pitchFamily="34" charset="0"/>
              </a:rPr>
              <a:t>Дата события: </a:t>
            </a:r>
            <a:r>
              <a:rPr lang="en-US" altLang="ru-RU" sz="2200" b="0" dirty="0" smtClean="0">
                <a:solidFill>
                  <a:srgbClr val="0000FF"/>
                </a:solidFill>
                <a:latin typeface="Calibri" panose="020F0502020204030204" pitchFamily="34" charset="0"/>
              </a:rPr>
              <a:t>03</a:t>
            </a:r>
            <a:r>
              <a:rPr lang="ru-RU" altLang="ru-RU" sz="2200" b="0" dirty="0" smtClean="0">
                <a:solidFill>
                  <a:srgbClr val="0000FF"/>
                </a:solidFill>
                <a:latin typeface="Calibri" panose="020F0502020204030204" pitchFamily="34" charset="0"/>
              </a:rPr>
              <a:t>.0</a:t>
            </a:r>
            <a:r>
              <a:rPr lang="en-US" altLang="ru-RU" sz="2200" b="0" dirty="0" smtClean="0">
                <a:solidFill>
                  <a:srgbClr val="0000FF"/>
                </a:solidFill>
                <a:latin typeface="Calibri" panose="020F0502020204030204" pitchFamily="34" charset="0"/>
              </a:rPr>
              <a:t>8</a:t>
            </a:r>
            <a:r>
              <a:rPr lang="ru-RU" altLang="en-US" sz="2200" b="0" dirty="0" smtClean="0">
                <a:solidFill>
                  <a:srgbClr val="0000FF"/>
                </a:solidFill>
                <a:latin typeface="Calibri" panose="020F0502020204030204" pitchFamily="34" charset="0"/>
              </a:rPr>
              <a:t>.201</a:t>
            </a:r>
            <a:r>
              <a:rPr lang="en-US" altLang="en-US" sz="2200" b="0" dirty="0" smtClean="0">
                <a:solidFill>
                  <a:srgbClr val="0000FF"/>
                </a:solidFill>
                <a:latin typeface="Calibri" panose="020F0502020204030204" pitchFamily="34" charset="0"/>
              </a:rPr>
              <a:t>9</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ru-RU" altLang="ru-RU" sz="2200" b="0" dirty="0">
                <a:solidFill>
                  <a:srgbClr val="0000FF"/>
                </a:solidFill>
                <a:latin typeface="Calibri" panose="020F0502020204030204" pitchFamily="34" charset="0"/>
              </a:rPr>
              <a:t>Блок: </a:t>
            </a:r>
            <a:r>
              <a:rPr lang="ru-RU" altLang="ru-RU" sz="2200" b="0" dirty="0" smtClean="0">
                <a:solidFill>
                  <a:srgbClr val="0000FF"/>
                </a:solidFill>
                <a:latin typeface="Calibri" panose="020F0502020204030204" pitchFamily="34" charset="0"/>
              </a:rPr>
              <a:t>Ножан-1</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ru-RU" sz="2400" b="1" dirty="0" smtClean="0">
                <a:solidFill>
                  <a:srgbClr val="7030A0"/>
                </a:solidFill>
                <a:latin typeface="Calibri" panose="020F0502020204030204" pitchFamily="34" charset="0"/>
              </a:rPr>
              <a:t>Несчастный </a:t>
            </a:r>
            <a:r>
              <a:rPr lang="ru-RU" sz="2400" b="1" dirty="0">
                <a:solidFill>
                  <a:srgbClr val="7030A0"/>
                </a:solidFill>
                <a:latin typeface="Calibri" panose="020F0502020204030204" pitchFamily="34" charset="0"/>
              </a:rPr>
              <a:t>случай в результате выброса заглушки трубопровода острого пара из </a:t>
            </a:r>
            <a:r>
              <a:rPr lang="ru-RU" sz="2400" b="1" dirty="0" smtClean="0">
                <a:solidFill>
                  <a:srgbClr val="7030A0"/>
                </a:solidFill>
                <a:latin typeface="Calibri" panose="020F0502020204030204" pitchFamily="34" charset="0"/>
              </a:rPr>
              <a:t>парогенератора</a:t>
            </a:r>
            <a:endParaRPr lang="ru-RU" altLang="ru-RU" sz="2100" b="1" dirty="0">
              <a:solidFill>
                <a:srgbClr val="7030A0"/>
              </a:solidFill>
              <a:latin typeface="Calibri" panose="020F0502020204030204" pitchFamily="34" charset="0"/>
            </a:endParaRPr>
          </a:p>
          <a:p>
            <a:pPr>
              <a:spcBef>
                <a:spcPct val="0"/>
              </a:spcBef>
              <a:buClrTx/>
              <a:buSzTx/>
              <a:buFontTx/>
              <a:buNone/>
            </a:pPr>
            <a:r>
              <a:rPr lang="ru-RU" altLang="ru-RU" sz="2200" b="0" dirty="0" smtClean="0">
                <a:solidFill>
                  <a:srgbClr val="0000FF"/>
                </a:solidFill>
                <a:latin typeface="Calibri" panose="020F0502020204030204" pitchFamily="34" charset="0"/>
              </a:rPr>
              <a:t>Сообщение</a:t>
            </a:r>
            <a:r>
              <a:rPr lang="en-US" altLang="ru-RU" sz="2200" b="0" dirty="0" smtClean="0">
                <a:solidFill>
                  <a:srgbClr val="0000FF"/>
                </a:solidFill>
                <a:latin typeface="Calibri" panose="020F0502020204030204" pitchFamily="34" charset="0"/>
              </a:rPr>
              <a:t>:</a:t>
            </a:r>
            <a:r>
              <a:rPr lang="ru-RU" altLang="ru-RU" sz="2200" b="0" dirty="0" smtClean="0">
                <a:solidFill>
                  <a:srgbClr val="0000FF"/>
                </a:solidFill>
                <a:latin typeface="Calibri" panose="020F0502020204030204" pitchFamily="34" charset="0"/>
              </a:rPr>
              <a:t> </a:t>
            </a:r>
            <a:r>
              <a:rPr lang="en-GB" altLang="en-US" sz="2200" b="0" dirty="0">
                <a:solidFill>
                  <a:srgbClr val="0000FF"/>
                </a:solidFill>
                <a:latin typeface="Calibri" panose="020F0502020204030204" pitchFamily="34" charset="0"/>
              </a:rPr>
              <a:t>WER </a:t>
            </a:r>
            <a:r>
              <a:rPr lang="en-US" altLang="en-US" sz="2200" b="0" dirty="0" smtClean="0">
                <a:solidFill>
                  <a:srgbClr val="0000FF"/>
                </a:solidFill>
                <a:latin typeface="Calibri" panose="020F0502020204030204" pitchFamily="34" charset="0"/>
              </a:rPr>
              <a:t>PAR </a:t>
            </a:r>
            <a:r>
              <a:rPr lang="en-US"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a:t>
            </a:r>
            <a:r>
              <a:rPr lang="ru-RU" altLang="en-US" sz="2200" b="0" dirty="0" smtClean="0">
                <a:solidFill>
                  <a:srgbClr val="0000FF"/>
                </a:solidFill>
                <a:latin typeface="Calibri" panose="020F0502020204030204" pitchFamily="34" charset="0"/>
              </a:rPr>
              <a:t>0</a:t>
            </a:r>
            <a:r>
              <a:rPr lang="en-US" altLang="en-US" sz="2200" b="0" dirty="0" smtClean="0">
                <a:solidFill>
                  <a:srgbClr val="0000FF"/>
                </a:solidFill>
                <a:latin typeface="Calibri" panose="020F0502020204030204" pitchFamily="34" charset="0"/>
              </a:rPr>
              <a:t>156</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ru-RU" altLang="en-US" sz="3200" dirty="0" smtClean="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79</a:t>
            </a:fld>
            <a:endParaRPr lang="en-US" altLang="ru-RU" dirty="0"/>
          </a:p>
        </p:txBody>
      </p:sp>
      <p:sp>
        <p:nvSpPr>
          <p:cNvPr id="9"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63" y="1341295"/>
            <a:ext cx="4270672" cy="3203004"/>
          </a:xfrm>
          <a:prstGeom prst="rect">
            <a:avLst/>
          </a:prstGeom>
        </p:spPr>
      </p:pic>
    </p:spTree>
    <p:extLst>
      <p:ext uri="{BB962C8B-B14F-4D97-AF65-F5344CB8AC3E}">
        <p14:creationId xmlns:p14="http://schemas.microsoft.com/office/powerpoint/2010/main" val="4282608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58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Краткое описание:</a:t>
            </a:r>
          </a:p>
          <a:p>
            <a:pPr>
              <a:buNone/>
            </a:pPr>
            <a:r>
              <a:rPr lang="ru-RU" sz="2400" dirty="0" smtClean="0">
                <a:latin typeface="Calibri" panose="020F0502020204030204" pitchFamily="34" charset="0"/>
              </a:rPr>
              <a:t>29.11.2019 </a:t>
            </a:r>
            <a:r>
              <a:rPr lang="ru-RU" sz="2400" dirty="0">
                <a:latin typeface="Calibri" panose="020F0502020204030204" pitchFamily="34" charset="0"/>
              </a:rPr>
              <a:t>при работе блока 2 на номинальной мощности пять работников получили облучение с высокой мощностью дозы (1,73 Зв/ч). Максимальная доза, полученная одним из работников, составила 1,7 мЗв. Два механика реакторного зала, два дозиметриста и один представитель службы уборки осуществляли замену фильтра очистки бассейна, используя при этом телескопический радиационный детектор, который показывал неправильное заниженное значение мощности дозы. После срабатывания персональных дозиметров и аварийной сигнализации мощности дозы, установленной в здании реактора, работа была прекращена</a:t>
            </a:r>
            <a:r>
              <a:rPr lang="ru-RU" sz="2400" dirty="0" smtClean="0">
                <a:latin typeface="Calibri" panose="020F0502020204030204" pitchFamily="34" charset="0"/>
              </a:rPr>
              <a:t>.</a:t>
            </a: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674308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47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Краткое описание:</a:t>
            </a:r>
          </a:p>
          <a:p>
            <a:pPr>
              <a:buNone/>
            </a:pPr>
            <a:r>
              <a:rPr lang="ru-RU" sz="2300" dirty="0" smtClean="0">
                <a:latin typeface="Calibri" panose="020F0502020204030204" pitchFamily="34" charset="0"/>
              </a:rPr>
              <a:t>03.08.2019 </a:t>
            </a:r>
            <a:r>
              <a:rPr lang="ru-RU" sz="2300" dirty="0">
                <a:latin typeface="Calibri" panose="020F0502020204030204" pitchFamily="34" charset="0"/>
              </a:rPr>
              <a:t>на остановленном на перегрузку топлива блоке 1 двое работников получили удар вытолкнутой заглушкой, которую они снимали во время выполнения работ по второму контуру ПГ по извлечению заглушек, установленных на входе трубопровода острого пара. </a:t>
            </a:r>
            <a:r>
              <a:rPr lang="ru-RU" sz="2300" dirty="0">
                <a:latin typeface="Calibri" panose="020F0502020204030204" pitchFamily="34" charset="0"/>
              </a:rPr>
              <a:t>Событие произошло из-за неожиданного наличия давления в трубопроводе, из-за отсутствия рабочей процедуры, отсутствия опыта выполнения подобных работ, ненадлежащего выполнения основополагающих условий компании по выполнению ремонтных работ и использованию заглушек, а также неработоспособности всех датчиков давления в системе острого пара в связи с проведением работ по модификации, что не позволило определить наличие давления в трубопроводе. </a:t>
            </a:r>
            <a:r>
              <a:rPr lang="ru-RU" sz="2300" dirty="0">
                <a:latin typeface="Calibri" panose="020F0502020204030204" pitchFamily="34" charset="0"/>
              </a:rPr>
              <a:t>Физические последствия для обоих работников были незначительными, и им не потребовалась медицинская помощь</a:t>
            </a:r>
            <a:r>
              <a:rPr lang="ru-RU" sz="2300" dirty="0" smtClean="0">
                <a:latin typeface="Calibri" panose="020F0502020204030204" pitchFamily="34" charset="0"/>
              </a:rPr>
              <a:t>.</a:t>
            </a:r>
            <a:endParaRPr lang="en-US" sz="23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80</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2960282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altLang="ru-RU" sz="2400" b="1" i="1" dirty="0" smtClean="0">
                <a:solidFill>
                  <a:srgbClr val="0000FF"/>
                </a:solidFill>
                <a:latin typeface="Calibri" panose="020F0502020204030204" pitchFamily="34" charset="0"/>
              </a:rPr>
              <a:t>Описание</a:t>
            </a:r>
            <a:r>
              <a:rPr lang="ru-RU" altLang="ru-RU" sz="2400" b="1" i="1" dirty="0">
                <a:solidFill>
                  <a:srgbClr val="0000FF"/>
                </a:solidFill>
                <a:latin typeface="Calibri" panose="020F0502020204030204" pitchFamily="34" charset="0"/>
              </a:rPr>
              <a:t>:</a:t>
            </a:r>
          </a:p>
          <a:p>
            <a:pPr>
              <a:buNone/>
            </a:pPr>
            <a:r>
              <a:rPr lang="ru-RU" sz="2400" dirty="0" smtClean="0">
                <a:latin typeface="Calibri" panose="020F0502020204030204" pitchFamily="34" charset="0"/>
              </a:rPr>
              <a:t>С </a:t>
            </a:r>
            <a:r>
              <a:rPr lang="ru-RU" sz="2400" dirty="0">
                <a:latin typeface="Calibri" panose="020F0502020204030204" pitchFamily="34" charset="0"/>
              </a:rPr>
              <a:t>11.06 по 14.06.2019 для достижения состояния насыщения пара ПГ во время гидравлических испытаний первого контура с последующим проведением испытаний на плотность с использованием воздуха и гелия, на патрубки второго контура ПГ были установлены заглушки: на входе трубопровода острого пара (7 штук на ПГ). </a:t>
            </a:r>
            <a:r>
              <a:rPr lang="ru-RU" sz="2400" dirty="0">
                <a:latin typeface="Calibri" panose="020F0502020204030204" pitchFamily="34" charset="0"/>
              </a:rPr>
              <a:t>Эти заглушки ранее использовались на АЭС Палюэль и прошли проверку перед отправкой на АЭС Ножан. Подрядная организация установила заглушки на ПГ, не соблюдая процедуру. Ни одна из заглушек во время установки не имела дефектов.</a:t>
            </a:r>
          </a:p>
          <a:p>
            <a:pPr>
              <a:buNone/>
            </a:pPr>
            <a:r>
              <a:rPr lang="ru-RU" sz="2400" dirty="0">
                <a:latin typeface="Calibri" panose="020F0502020204030204" pitchFamily="34" charset="0"/>
              </a:rPr>
              <a:t>С 28.06 по 06.07.2019 были проведены гидравлические испытания первого контура, но полимер заглушек не был заменен</a:t>
            </a:r>
            <a:r>
              <a:rPr lang="ru-RU"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81</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9810177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sz="2400" dirty="0" smtClean="0">
                <a:latin typeface="Calibri" panose="020F0502020204030204" pitchFamily="34" charset="0"/>
              </a:rPr>
              <a:t>С </a:t>
            </a:r>
            <a:r>
              <a:rPr lang="ru-RU" sz="2400" dirty="0">
                <a:latin typeface="Calibri" panose="020F0502020204030204" pitchFamily="34" charset="0"/>
              </a:rPr>
              <a:t>24.07 по 30.07.2019 были проведены гелиевые испытания на плотность ПГ.</a:t>
            </a:r>
          </a:p>
          <a:p>
            <a:pPr>
              <a:buNone/>
            </a:pPr>
            <a:r>
              <a:rPr lang="ru-RU" sz="2400" dirty="0">
                <a:latin typeface="Calibri" panose="020F0502020204030204" pitchFamily="34" charset="0"/>
              </a:rPr>
              <a:t>02.08.2019 был выполнен сброс давления в ПГ-44. При этом не была выполнена продувка трубопровода острого пара за ПГ для выравнивания давления.</a:t>
            </a:r>
          </a:p>
          <a:p>
            <a:pPr>
              <a:buNone/>
            </a:pPr>
            <a:r>
              <a:rPr lang="ru-RU" sz="2400" dirty="0">
                <a:latin typeface="Calibri" panose="020F0502020204030204" pitchFamily="34" charset="0"/>
              </a:rPr>
              <a:t>03.08.2019 двое работников подрядной организации вошли в ПГ-44 и приступили к снятию первой заглушки. Заглушку выбросило, и она ударила обоих работников, которых затем на несколько секунд прижало к платформе лесов выходящим из трубопровода газом. Работники были обследованы в медицинском пункте.</a:t>
            </a:r>
          </a:p>
          <a:p>
            <a:pPr>
              <a:buNone/>
            </a:pPr>
            <a:r>
              <a:rPr lang="ru-RU" sz="2400" dirty="0">
                <a:latin typeface="Calibri" panose="020F0502020204030204" pitchFamily="34" charset="0"/>
              </a:rPr>
              <a:t>После этого было проверено давление внутри трубопровода острого пара за ПГ-41; результат измерения показал наличие давления примерно 1 </a:t>
            </a:r>
            <a:r>
              <a:rPr lang="ru-RU" sz="2400" dirty="0" smtClean="0">
                <a:latin typeface="Calibri" panose="020F0502020204030204" pitchFamily="34" charset="0"/>
              </a:rPr>
              <a:t>бар.</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82</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33836448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83</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6" name="Image 5"/>
          <p:cNvPicPr/>
          <p:nvPr/>
        </p:nvPicPr>
        <p:blipFill>
          <a:blip r:embed="rId3"/>
          <a:stretch>
            <a:fillRect/>
          </a:stretch>
        </p:blipFill>
        <p:spPr>
          <a:xfrm>
            <a:off x="495300" y="2107247"/>
            <a:ext cx="3672840" cy="4232593"/>
          </a:xfrm>
          <a:prstGeom prst="rect">
            <a:avLst/>
          </a:prstGeom>
        </p:spPr>
      </p:pic>
      <p:pic>
        <p:nvPicPr>
          <p:cNvPr id="8" name="Image 6"/>
          <p:cNvPicPr/>
          <p:nvPr/>
        </p:nvPicPr>
        <p:blipFill>
          <a:blip r:embed="rId4"/>
          <a:stretch>
            <a:fillRect/>
          </a:stretch>
        </p:blipFill>
        <p:spPr>
          <a:xfrm>
            <a:off x="4373880" y="2122487"/>
            <a:ext cx="4254817" cy="4184015"/>
          </a:xfrm>
          <a:prstGeom prst="rect">
            <a:avLst/>
          </a:prstGeom>
        </p:spPr>
      </p:pic>
      <p:sp>
        <p:nvSpPr>
          <p:cNvPr id="2" name="Прямоугольник 1"/>
          <p:cNvSpPr/>
          <p:nvPr/>
        </p:nvSpPr>
        <p:spPr>
          <a:xfrm>
            <a:off x="495300" y="1389995"/>
            <a:ext cx="3733800" cy="584775"/>
          </a:xfrm>
          <a:prstGeom prst="rect">
            <a:avLst/>
          </a:prstGeom>
        </p:spPr>
        <p:txBody>
          <a:bodyPr wrap="square">
            <a:spAutoFit/>
          </a:bodyPr>
          <a:lstStyle/>
          <a:p>
            <a:pPr marL="165100" algn="ctr">
              <a:spcAft>
                <a:spcPts val="0"/>
              </a:spcAft>
            </a:pPr>
            <a:r>
              <a:rPr lang="ru-RU" sz="1600" b="1" dirty="0">
                <a:solidFill>
                  <a:srgbClr val="000000"/>
                </a:solidFill>
                <a:latin typeface="Calibri" panose="020F0502020204030204" pitchFamily="34" charset="0"/>
                <a:ea typeface="Times New Roman" panose="02020603050405020304" pitchFamily="18" charset="0"/>
              </a:rPr>
              <a:t>Рабочая диафрагма </a:t>
            </a:r>
            <a:r>
              <a:rPr lang="ru-RU" sz="1600" b="1" dirty="0" smtClean="0">
                <a:solidFill>
                  <a:srgbClr val="000000"/>
                </a:solidFill>
                <a:latin typeface="Calibri" panose="020F0502020204030204" pitchFamily="34" charset="0"/>
                <a:ea typeface="Times New Roman" panose="02020603050405020304" pitchFamily="18" charset="0"/>
              </a:rPr>
              <a:t>парогенератора</a:t>
            </a:r>
            <a:endParaRPr lang="en-US" sz="1600" b="1" dirty="0" smtClean="0">
              <a:solidFill>
                <a:srgbClr val="000000"/>
              </a:solidFill>
              <a:latin typeface="Calibri" panose="020F0502020204030204" pitchFamily="34" charset="0"/>
              <a:ea typeface="Times New Roman" panose="02020603050405020304" pitchFamily="18" charset="0"/>
            </a:endParaRPr>
          </a:p>
          <a:p>
            <a:pPr marL="165100" algn="ctr">
              <a:spcAft>
                <a:spcPts val="0"/>
              </a:spcAft>
            </a:pPr>
            <a:r>
              <a:rPr lang="ru-RU" sz="1600" b="1" dirty="0" smtClean="0">
                <a:solidFill>
                  <a:srgbClr val="000000"/>
                </a:solidFill>
                <a:latin typeface="Calibri" panose="020F0502020204030204" pitchFamily="34" charset="0"/>
                <a:ea typeface="Calibri" panose="020F0502020204030204" pitchFamily="34" charset="0"/>
              </a:rPr>
              <a:t>(VVP </a:t>
            </a:r>
            <a:r>
              <a:rPr lang="ru-RU" sz="1600" b="1" dirty="0">
                <a:solidFill>
                  <a:srgbClr val="000000"/>
                </a:solidFill>
                <a:latin typeface="Calibri" panose="020F0502020204030204" pitchFamily="34" charset="0"/>
                <a:ea typeface="Calibri" panose="020F0502020204030204" pitchFamily="34" charset="0"/>
              </a:rPr>
              <a:t>= Система острого пара)</a:t>
            </a:r>
            <a:endParaRPr lang="ru-RU" sz="1600" b="1" dirty="0"/>
          </a:p>
        </p:txBody>
      </p:sp>
      <p:sp>
        <p:nvSpPr>
          <p:cNvPr id="4" name="Прямоугольник 3"/>
          <p:cNvSpPr/>
          <p:nvPr/>
        </p:nvSpPr>
        <p:spPr>
          <a:xfrm>
            <a:off x="5271437" y="1674614"/>
            <a:ext cx="2323200" cy="338554"/>
          </a:xfrm>
          <a:prstGeom prst="rect">
            <a:avLst/>
          </a:prstGeom>
        </p:spPr>
        <p:txBody>
          <a:bodyPr wrap="none">
            <a:spAutoFit/>
          </a:bodyPr>
          <a:lstStyle/>
          <a:p>
            <a:r>
              <a:rPr lang="ru-RU" sz="1600" b="1" dirty="0">
                <a:solidFill>
                  <a:srgbClr val="000000"/>
                </a:solidFill>
                <a:latin typeface="Calibri" panose="020F0502020204030204" pitchFamily="34" charset="0"/>
                <a:ea typeface="Times New Roman" panose="02020603050405020304" pitchFamily="18" charset="0"/>
              </a:rPr>
              <a:t>Используемая заглушка</a:t>
            </a:r>
            <a:endParaRPr lang="ru-RU" sz="1600" b="1" dirty="0"/>
          </a:p>
        </p:txBody>
      </p:sp>
    </p:spTree>
    <p:extLst>
      <p:ext uri="{BB962C8B-B14F-4D97-AF65-F5344CB8AC3E}">
        <p14:creationId xmlns:p14="http://schemas.microsoft.com/office/powerpoint/2010/main" val="42262241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84</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pic>
        <p:nvPicPr>
          <p:cNvPr id="6" name="Image 10"/>
          <p:cNvPicPr/>
          <p:nvPr/>
        </p:nvPicPr>
        <p:blipFill>
          <a:blip r:embed="rId3"/>
          <a:stretch>
            <a:fillRect/>
          </a:stretch>
        </p:blipFill>
        <p:spPr>
          <a:xfrm>
            <a:off x="617220" y="1930400"/>
            <a:ext cx="2848610" cy="4599940"/>
          </a:xfrm>
          <a:prstGeom prst="rect">
            <a:avLst/>
          </a:prstGeom>
        </p:spPr>
      </p:pic>
      <p:pic>
        <p:nvPicPr>
          <p:cNvPr id="8" name="Picture 1"/>
          <p:cNvPicPr/>
          <p:nvPr/>
        </p:nvPicPr>
        <p:blipFill>
          <a:blip r:embed="rId4" cstate="print"/>
          <a:srcRect/>
          <a:stretch>
            <a:fillRect/>
          </a:stretch>
        </p:blipFill>
        <p:spPr bwMode="auto">
          <a:xfrm>
            <a:off x="4861242" y="3665221"/>
            <a:ext cx="3716088" cy="2659062"/>
          </a:xfrm>
          <a:prstGeom prst="rect">
            <a:avLst/>
          </a:prstGeom>
          <a:noFill/>
          <a:ln w="9525">
            <a:noFill/>
            <a:miter lim="800000"/>
            <a:headEnd/>
            <a:tailEnd/>
          </a:ln>
        </p:spPr>
      </p:pic>
      <p:sp>
        <p:nvSpPr>
          <p:cNvPr id="2" name="Прямоугольник 1"/>
          <p:cNvSpPr/>
          <p:nvPr/>
        </p:nvSpPr>
        <p:spPr>
          <a:xfrm>
            <a:off x="4831080" y="2846755"/>
            <a:ext cx="3741420" cy="584775"/>
          </a:xfrm>
          <a:prstGeom prst="rect">
            <a:avLst/>
          </a:prstGeom>
        </p:spPr>
        <p:txBody>
          <a:bodyPr wrap="square">
            <a:spAutoFit/>
          </a:bodyPr>
          <a:lstStyle/>
          <a:p>
            <a:pPr algn="ctr"/>
            <a:r>
              <a:rPr lang="ru-RU" sz="1600" b="1" dirty="0">
                <a:solidFill>
                  <a:srgbClr val="000000"/>
                </a:solidFill>
                <a:latin typeface="Calibri" panose="020F0502020204030204" pitchFamily="34" charset="0"/>
                <a:ea typeface="Calibri" panose="020F0502020204030204" pitchFamily="34" charset="0"/>
              </a:rPr>
              <a:t>Выходные паровые сопла, внутренняя поверхность второго контура ПГ</a:t>
            </a:r>
            <a:endParaRPr lang="ru-RU" sz="1600" b="1" dirty="0"/>
          </a:p>
        </p:txBody>
      </p:sp>
      <p:sp>
        <p:nvSpPr>
          <p:cNvPr id="9" name="Прямоугольник 8"/>
          <p:cNvSpPr/>
          <p:nvPr/>
        </p:nvSpPr>
        <p:spPr>
          <a:xfrm>
            <a:off x="617220" y="1371426"/>
            <a:ext cx="2848610" cy="584775"/>
          </a:xfrm>
          <a:prstGeom prst="rect">
            <a:avLst/>
          </a:prstGeom>
        </p:spPr>
        <p:txBody>
          <a:bodyPr wrap="square">
            <a:spAutoFit/>
          </a:bodyPr>
          <a:lstStyle/>
          <a:p>
            <a:pPr algn="ctr"/>
            <a:r>
              <a:rPr lang="ru-RU" sz="1600" b="1" dirty="0">
                <a:solidFill>
                  <a:srgbClr val="000000"/>
                </a:solidFill>
                <a:latin typeface="Calibri" panose="020F0502020204030204" pitchFamily="34" charset="0"/>
                <a:ea typeface="Calibri" panose="020F0502020204030204" pitchFamily="34" charset="0"/>
              </a:rPr>
              <a:t>Графическое представление работника внутри ПГ</a:t>
            </a:r>
            <a:endParaRPr lang="ru-RU" sz="1600" b="1" dirty="0"/>
          </a:p>
        </p:txBody>
      </p:sp>
    </p:spTree>
    <p:extLst>
      <p:ext uri="{BB962C8B-B14F-4D97-AF65-F5344CB8AC3E}">
        <p14:creationId xmlns:p14="http://schemas.microsoft.com/office/powerpoint/2010/main" val="38185200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80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Анализ и комментарии:</a:t>
            </a:r>
          </a:p>
          <a:p>
            <a:pPr>
              <a:buNone/>
            </a:pPr>
            <a:r>
              <a:rPr lang="ru-RU" sz="2400" dirty="0" smtClean="0">
                <a:latin typeface="+mn-lt"/>
              </a:rPr>
              <a:t>Определены </a:t>
            </a:r>
            <a:r>
              <a:rPr lang="ru-RU" sz="2400" dirty="0">
                <a:latin typeface="+mn-lt"/>
              </a:rPr>
              <a:t>следующие </a:t>
            </a:r>
            <a:r>
              <a:rPr lang="ru-RU" sz="2400" i="1" dirty="0">
                <a:latin typeface="+mn-lt"/>
              </a:rPr>
              <a:t>коренные причины </a:t>
            </a:r>
            <a:r>
              <a:rPr lang="ru-RU" sz="2400" dirty="0">
                <a:latin typeface="+mn-lt"/>
              </a:rPr>
              <a:t>события:</a:t>
            </a:r>
          </a:p>
          <a:p>
            <a:pPr>
              <a:buNone/>
            </a:pPr>
            <a:r>
              <a:rPr lang="ru-RU" sz="2400" dirty="0" smtClean="0">
                <a:latin typeface="+mn-lt"/>
              </a:rPr>
              <a:t>- </a:t>
            </a:r>
            <a:r>
              <a:rPr lang="ru-RU" sz="2400" dirty="0" smtClean="0">
                <a:latin typeface="+mn-lt"/>
              </a:rPr>
              <a:t>У </a:t>
            </a:r>
            <a:r>
              <a:rPr lang="ru-RU" sz="2400" dirty="0">
                <a:latin typeface="+mn-lt"/>
              </a:rPr>
              <a:t>работников не было процедуры установки и снятия заглушек.</a:t>
            </a:r>
          </a:p>
          <a:p>
            <a:pPr lvl="0">
              <a:buNone/>
            </a:pPr>
            <a:r>
              <a:rPr lang="en-US" sz="2400" dirty="0" smtClean="0">
                <a:latin typeface="+mn-lt"/>
              </a:rPr>
              <a:t>- </a:t>
            </a:r>
            <a:r>
              <a:rPr lang="ru-RU" sz="2400" dirty="0" smtClean="0">
                <a:latin typeface="+mn-lt"/>
              </a:rPr>
              <a:t>Корпоративные </a:t>
            </a:r>
            <a:r>
              <a:rPr lang="ru-RU" sz="2400" dirty="0">
                <a:latin typeface="+mn-lt"/>
              </a:rPr>
              <a:t>положения, определяющие условия использования, обращение и обслуживание заглушек, не были правильно реализованы на площадке. </a:t>
            </a:r>
            <a:r>
              <a:rPr lang="ru-RU" sz="2400" dirty="0">
                <a:latin typeface="+mn-lt"/>
              </a:rPr>
              <a:t>В частности, положениями обусловлено, что если заглушки использовались для проведения гидравлических испытаний первого контура, то полимер необходимо заменить.</a:t>
            </a:r>
          </a:p>
          <a:p>
            <a:pPr lvl="0">
              <a:buNone/>
            </a:pPr>
            <a:r>
              <a:rPr lang="en-US" sz="2400" dirty="0" smtClean="0">
                <a:latin typeface="+mn-lt"/>
              </a:rPr>
              <a:t>- </a:t>
            </a:r>
            <a:r>
              <a:rPr lang="ru-RU" sz="2400" dirty="0" smtClean="0">
                <a:latin typeface="+mn-lt"/>
              </a:rPr>
              <a:t>В </a:t>
            </a:r>
            <a:r>
              <a:rPr lang="ru-RU" sz="2400" dirty="0">
                <a:latin typeface="+mn-lt"/>
              </a:rPr>
              <a:t>корпоративной базе данных отсутствовал официальный опыт эксплуатации по установке и снятию заглушек</a:t>
            </a:r>
            <a:r>
              <a:rPr lang="ru-RU"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85</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7040560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sz="2400" dirty="0" smtClean="0">
                <a:latin typeface="+mn-lt"/>
              </a:rPr>
              <a:t>- </a:t>
            </a:r>
            <a:r>
              <a:rPr lang="ru-RU" sz="2400" dirty="0" smtClean="0">
                <a:latin typeface="+mn-lt"/>
              </a:rPr>
              <a:t>Аттестационные </a:t>
            </a:r>
            <a:r>
              <a:rPr lang="ru-RU" sz="2400" dirty="0">
                <a:latin typeface="+mn-lt"/>
              </a:rPr>
              <a:t>испытания проводились в течение почти всего июля после модернизации цифровой части системы защиты реактора, что означало, что все датчики давления в системе острого пара были неработоспособными, поэтому было невозможно определить момент повышения давления в трубопроводе острого пара</a:t>
            </a:r>
            <a:r>
              <a:rPr lang="ru-RU"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86</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9611849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ru-RU" altLang="ru-RU" sz="2300" b="1" i="1" dirty="0">
                <a:solidFill>
                  <a:srgbClr val="0000FF"/>
                </a:solidFill>
                <a:latin typeface="Calibri" panose="020F0502020204030204" pitchFamily="34" charset="0"/>
              </a:rPr>
              <a:t>Мероприятия:</a:t>
            </a:r>
          </a:p>
          <a:p>
            <a:pPr>
              <a:spcBef>
                <a:spcPts val="300"/>
              </a:spcBef>
              <a:buClrTx/>
              <a:buSzTx/>
              <a:buNone/>
            </a:pPr>
            <a:r>
              <a:rPr lang="ru-RU" sz="2300" dirty="0">
                <a:latin typeface="Calibri" panose="020F0502020204030204" pitchFamily="34" charset="0"/>
              </a:rPr>
              <a:t>- Оперативное направление сообщения (RER) на другие станции и в корпоративные подразделения инженерно-технической поддержки, техобслуживания и ремонта.</a:t>
            </a:r>
          </a:p>
          <a:p>
            <a:pPr>
              <a:spcBef>
                <a:spcPts val="300"/>
              </a:spcBef>
              <a:buClrTx/>
              <a:buSzTx/>
              <a:buNone/>
            </a:pPr>
            <a:r>
              <a:rPr lang="ru-RU" sz="2300" dirty="0">
                <a:latin typeface="Calibri" panose="020F0502020204030204" pitchFamily="34" charset="0"/>
              </a:rPr>
              <a:t>- Выполнена проверка давления в паропроводах остальных ПГ, на которых все еще установлены заглушки.</a:t>
            </a:r>
          </a:p>
          <a:p>
            <a:pPr>
              <a:spcBef>
                <a:spcPts val="300"/>
              </a:spcBef>
              <a:buClrTx/>
              <a:buSzTx/>
              <a:buNone/>
            </a:pPr>
            <a:r>
              <a:rPr lang="ru-RU" sz="2300" dirty="0">
                <a:latin typeface="Calibri" panose="020F0502020204030204" pitchFamily="34" charset="0"/>
              </a:rPr>
              <a:t>- Внесены изменения в оценку риска работ по установке/снятию заглушек путем внесения фразы «Риск наличия давления».</a:t>
            </a:r>
          </a:p>
          <a:p>
            <a:pPr>
              <a:spcBef>
                <a:spcPts val="300"/>
              </a:spcBef>
              <a:buClrTx/>
              <a:buSzTx/>
              <a:buNone/>
            </a:pPr>
            <a:r>
              <a:rPr lang="ru-RU" sz="2300" dirty="0">
                <a:latin typeface="Calibri" panose="020F0502020204030204" pitchFamily="34" charset="0"/>
              </a:rPr>
              <a:t>- Внесены изменения в наряды на изоляцию систем, используемые для восстановления регламентного состояния ПГ после проведения гелиевых испытаний на плотность. </a:t>
            </a:r>
            <a:r>
              <a:rPr lang="ru-RU" sz="2300" dirty="0">
                <a:latin typeface="Calibri" panose="020F0502020204030204" pitchFamily="34" charset="0"/>
              </a:rPr>
              <a:t>Добавлена информация о том, что на паропроводах должны быть открыты клапаны, а также добавлены указания проверить отсутствие давления по датчикам, установленным на этих </a:t>
            </a:r>
            <a:r>
              <a:rPr lang="ru-RU" sz="2300" dirty="0" smtClean="0">
                <a:latin typeface="Calibri" panose="020F0502020204030204" pitchFamily="34" charset="0"/>
              </a:rPr>
              <a:t>паропроводах.</a:t>
            </a:r>
            <a:endParaRPr lang="ru-RU" sz="23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87</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258557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ru-RU" sz="2300" dirty="0" smtClean="0">
                <a:latin typeface="Calibri" panose="020F0502020204030204" pitchFamily="34" charset="0"/>
              </a:rPr>
              <a:t>- </a:t>
            </a:r>
            <a:r>
              <a:rPr lang="ru-RU" sz="2300" dirty="0">
                <a:latin typeface="Calibri" panose="020F0502020204030204" pitchFamily="34" charset="0"/>
              </a:rPr>
              <a:t>Разработка процедуры установки/снятия заглушек трубопроводов системы острого пара.</a:t>
            </a:r>
          </a:p>
          <a:p>
            <a:pPr>
              <a:spcBef>
                <a:spcPts val="300"/>
              </a:spcBef>
              <a:buClrTx/>
              <a:buSzTx/>
              <a:buNone/>
            </a:pPr>
            <a:r>
              <a:rPr lang="ru-RU" sz="2300" dirty="0">
                <a:latin typeface="Calibri" panose="020F0502020204030204" pitchFamily="34" charset="0"/>
              </a:rPr>
              <a:t>- Реализация корпоративных положений, определяющих условия использования, обращения, и обслуживания заглушек.</a:t>
            </a:r>
          </a:p>
          <a:p>
            <a:pPr>
              <a:spcBef>
                <a:spcPts val="300"/>
              </a:spcBef>
              <a:buClrTx/>
              <a:buSzTx/>
              <a:buNone/>
            </a:pPr>
            <a:r>
              <a:rPr lang="ru-RU" sz="2300" dirty="0">
                <a:latin typeface="Calibri" panose="020F0502020204030204" pitchFamily="34" charset="0"/>
              </a:rPr>
              <a:t>- Замена полимера в заглушках трубопроводов острого пара после использования во время предстоящего ППР блока 2.</a:t>
            </a:r>
          </a:p>
          <a:p>
            <a:pPr>
              <a:spcBef>
                <a:spcPts val="300"/>
              </a:spcBef>
              <a:buClrTx/>
              <a:buSzTx/>
              <a:buNone/>
            </a:pPr>
            <a:r>
              <a:rPr lang="ru-RU" sz="2300" dirty="0">
                <a:latin typeface="Calibri" panose="020F0502020204030204" pitchFamily="34" charset="0"/>
              </a:rPr>
              <a:t>- Внесение изменений в наряды на проведение гелиевых испытаний путем добавления требования по проверке давления в трубопроводе за заглушками</a:t>
            </a:r>
            <a:r>
              <a:rPr lang="ru-RU" sz="2300" dirty="0" smtClean="0">
                <a:latin typeface="Calibri" panose="020F0502020204030204" pitchFamily="34" charset="0"/>
              </a:rPr>
              <a:t>.</a:t>
            </a:r>
            <a:endParaRPr lang="ru-RU" sz="23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Ножан-1</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88</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9143930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ъект 2"/>
          <p:cNvSpPr>
            <a:spLocks noGrp="1"/>
          </p:cNvSpPr>
          <p:nvPr>
            <p:ph idx="1"/>
          </p:nvPr>
        </p:nvSpPr>
        <p:spPr>
          <a:xfrm>
            <a:off x="450274" y="2639736"/>
            <a:ext cx="8028710" cy="1142563"/>
          </a:xfrm>
        </p:spPr>
        <p:txBody>
          <a:bodyPr/>
          <a:lstStyle/>
          <a:p>
            <a:pPr marL="0" indent="0" algn="ctr">
              <a:buFont typeface="Wingdings" panose="05000000000000000000" pitchFamily="2" charset="2"/>
              <a:buNone/>
            </a:pPr>
            <a:r>
              <a:rPr lang="ru-RU" altLang="ru-RU" sz="2800" dirty="0" smtClean="0">
                <a:latin typeface="Calibri" panose="020F0502020204030204" pitchFamily="34" charset="0"/>
              </a:rPr>
              <a:t>Информация подготовлена </a:t>
            </a:r>
            <a:br>
              <a:rPr lang="ru-RU" altLang="ru-RU" sz="2800" dirty="0" smtClean="0">
                <a:latin typeface="Calibri" panose="020F0502020204030204" pitchFamily="34" charset="0"/>
              </a:rPr>
            </a:br>
            <a:r>
              <a:rPr lang="ru-RU" altLang="ru-RU" sz="2800" dirty="0" smtClean="0">
                <a:latin typeface="Calibri" panose="020F0502020204030204" pitchFamily="34" charset="0"/>
              </a:rPr>
              <a:t>персоналом Группы ОЭ ВАО АЭС-МЦ</a:t>
            </a:r>
          </a:p>
        </p:txBody>
      </p:sp>
      <p:sp>
        <p:nvSpPr>
          <p:cNvPr id="4" name="Номер слайда 3"/>
          <p:cNvSpPr>
            <a:spLocks noGrp="1"/>
          </p:cNvSpPr>
          <p:nvPr>
            <p:ph type="sldNum" sz="quarter" idx="11"/>
          </p:nvPr>
        </p:nvSpPr>
        <p:spPr/>
        <p:txBody>
          <a:bodyPr/>
          <a:lstStyle/>
          <a:p>
            <a:fld id="{1E358FE7-90FA-4A1B-8D62-E9035EBA7248}" type="slidenum">
              <a:rPr lang="en-US" altLang="ru-RU" smtClean="0"/>
              <a:pPr/>
              <a:t>89</a:t>
            </a:fld>
            <a:endParaRPr lang="en-US" altLang="ru-RU" dirty="0"/>
          </a:p>
        </p:txBody>
      </p:sp>
      <p:sp>
        <p:nvSpPr>
          <p:cNvPr id="5"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445805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ru-RU" sz="2400" i="1" dirty="0" smtClean="0">
                <a:latin typeface="Calibri" panose="020F0502020204030204" pitchFamily="34" charset="0"/>
              </a:rPr>
              <a:t>Непосредственной </a:t>
            </a:r>
            <a:r>
              <a:rPr lang="ru-RU" sz="2400" i="1" dirty="0">
                <a:latin typeface="Calibri" panose="020F0502020204030204" pitchFamily="34" charset="0"/>
              </a:rPr>
              <a:t>причиной </a:t>
            </a:r>
            <a:r>
              <a:rPr lang="ru-RU" sz="2400" dirty="0">
                <a:latin typeface="Calibri" panose="020F0502020204030204" pitchFamily="34" charset="0"/>
              </a:rPr>
              <a:t>события послужила неисправность детектора, который не сформировал предупредительного сигнала о высокой мощности дозы в месте проведения работы. Проверка работоспособности высокодозного датчика не была проведена из-за отсутствия источника высокой дозы</a:t>
            </a:r>
            <a:r>
              <a:rPr lang="ru-RU" sz="2400" dirty="0" smtClean="0">
                <a:latin typeface="Calibri" panose="020F0502020204030204" pitchFamily="34" charset="0"/>
              </a:rPr>
              <a:t>.</a:t>
            </a:r>
          </a:p>
          <a:p>
            <a:pPr>
              <a:buNone/>
            </a:pPr>
            <a:r>
              <a:rPr lang="ru-RU" sz="2400" i="1" dirty="0" smtClean="0">
                <a:latin typeface="Calibri" panose="020F0502020204030204" pitchFamily="34" charset="0"/>
              </a:rPr>
              <a:t>Способствующим </a:t>
            </a:r>
            <a:r>
              <a:rPr lang="ru-RU" sz="2400" i="1" dirty="0">
                <a:latin typeface="Calibri" panose="020F0502020204030204" pitchFamily="34" charset="0"/>
              </a:rPr>
              <a:t>фактором </a:t>
            </a:r>
            <a:r>
              <a:rPr lang="ru-RU" sz="2400" dirty="0">
                <a:latin typeface="Calibri" panose="020F0502020204030204" pitchFamily="34" charset="0"/>
              </a:rPr>
              <a:t>стали напряженные условия работы и неиспользование инструментов предотвращения ошибок персонала</a:t>
            </a:r>
            <a:r>
              <a:rPr lang="ru-RU" sz="2400" dirty="0" smtClean="0">
                <a:latin typeface="Calibri" panose="020F0502020204030204" pitchFamily="34" charset="0"/>
              </a:rPr>
              <a:t>.</a:t>
            </a:r>
          </a:p>
          <a:p>
            <a:pPr>
              <a:buNone/>
            </a:pPr>
            <a:r>
              <a:rPr lang="ru-RU" sz="2400" dirty="0" smtClean="0">
                <a:latin typeface="Calibri" panose="020F0502020204030204" pitchFamily="34" charset="0"/>
              </a:rPr>
              <a:t>Корректирующие </a:t>
            </a:r>
            <a:r>
              <a:rPr lang="ru-RU" sz="2400" dirty="0">
                <a:latin typeface="Calibri" panose="020F0502020204030204" pitchFamily="34" charset="0"/>
              </a:rPr>
              <a:t>меры заключались в адаптации локальных аварийных сигналов к условиям текущей работы и сокращении межповерочного интервала для телескопических детекторов. Событие классифицировано уровнем 1 по ИНЕС</a:t>
            </a:r>
            <a:r>
              <a:rPr lang="ru-RU"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ru-RU" altLang="en-US" sz="3200" dirty="0">
                <a:latin typeface="Calibri" panose="020F0502020204030204" pitchFamily="34" charset="0"/>
              </a:rPr>
              <a:t>Событие на АЭС Форсмарк-2</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ru-RU" sz="1400" b="1" dirty="0" smtClean="0"/>
              <a:t>ОГРАНИЧЕННОЕ </a:t>
            </a:r>
            <a:r>
              <a:rPr lang="en-US" sz="1400" b="1" dirty="0" smtClean="0"/>
              <a:t> </a:t>
            </a:r>
            <a:r>
              <a:rPr lang="ru-RU" sz="1400" b="1" dirty="0" smtClean="0"/>
              <a:t>РАСПРОСТРАНЕНИЕ</a:t>
            </a:r>
            <a:endParaRPr lang="en-US" sz="1400" b="1" dirty="0"/>
          </a:p>
        </p:txBody>
      </p:sp>
    </p:spTree>
    <p:extLst>
      <p:ext uri="{BB962C8B-B14F-4D97-AF65-F5344CB8AC3E}">
        <p14:creationId xmlns:p14="http://schemas.microsoft.com/office/powerpoint/2010/main" val="1265717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rganisation/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mp;TD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eer Review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S&amp;E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28084</TotalTime>
  <Words>6844</Words>
  <Application>Microsoft Office PowerPoint</Application>
  <PresentationFormat>Экран (4:3)</PresentationFormat>
  <Paragraphs>689</Paragraphs>
  <Slides>89</Slides>
  <Notes>83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7</vt:i4>
      </vt:variant>
      <vt:variant>
        <vt:lpstr>Заголовки слайдов</vt:lpstr>
      </vt:variant>
      <vt:variant>
        <vt:i4>89</vt:i4>
      </vt:variant>
    </vt:vector>
  </HeadingPairs>
  <TitlesOfParts>
    <vt:vector size="101" baseType="lpstr">
      <vt:lpstr>Arial</vt:lpstr>
      <vt:lpstr>Calibri</vt:lpstr>
      <vt:lpstr>Symbol</vt:lpstr>
      <vt:lpstr>Times New Roman</vt:lpstr>
      <vt:lpstr>Wingdings</vt:lpstr>
      <vt:lpstr>Organisation/General Theme</vt:lpstr>
      <vt:lpstr>1_OE Theme</vt:lpstr>
      <vt:lpstr>Communications_Theme</vt:lpstr>
      <vt:lpstr>P&amp;TD_Theme</vt:lpstr>
      <vt:lpstr>Peer Review_Theme</vt:lpstr>
      <vt:lpstr>TS&amp;E_Theme</vt:lpstr>
      <vt:lpstr>Blank</vt:lpstr>
      <vt:lpstr>Презентация PowerPoint</vt:lpstr>
      <vt:lpstr>Май 2020 г.</vt:lpstr>
      <vt:lpstr>Презентация PowerPoint</vt:lpstr>
      <vt:lpstr>Перечень событий для рассмотрения  (1)</vt:lpstr>
      <vt:lpstr>Перечень событий для рассмотрения  (2)</vt:lpstr>
      <vt:lpstr>Перечень событий для рассмотрения  (3)</vt:lpstr>
      <vt:lpstr>Событие на АЭС Форсмарк-2</vt:lpstr>
      <vt:lpstr>Событие на АЭС Форсмарк-2</vt:lpstr>
      <vt:lpstr>Событие на АЭС Форсмарк-2</vt:lpstr>
      <vt:lpstr>Событие на АЭС Форсмарк-2</vt:lpstr>
      <vt:lpstr>Событие на АЭС Форсмарк-2</vt:lpstr>
      <vt:lpstr>Событие на АЭС Форсмарк-2</vt:lpstr>
      <vt:lpstr>Событие на АЭС Форсмарк-2</vt:lpstr>
      <vt:lpstr>Событие на АЭС Форсмарк-2</vt:lpstr>
      <vt:lpstr>Событие на АЭС Форсмарк-2</vt:lpstr>
      <vt:lpstr>Событие на АЭС Форсмарк-2</vt:lpstr>
      <vt:lpstr>Событие на АЭС Форсмарк-2</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Борсселе-1</vt:lpstr>
      <vt:lpstr>Событие на АЭС Диабло Каньон-2</vt:lpstr>
      <vt:lpstr>Событие на АЭС Диабло Каньон-2</vt:lpstr>
      <vt:lpstr>Событие на АЭС Диабло Каньон-2</vt:lpstr>
      <vt:lpstr>Событие на АЭС Диабло Каньон-2</vt:lpstr>
      <vt:lpstr>Событие на АЭС Диабло Каньон-2</vt:lpstr>
      <vt:lpstr>Событие на АЭС Диабло Каньон-2</vt:lpstr>
      <vt:lpstr>Событие на АЭС Диабло Каньон-2</vt:lpstr>
      <vt:lpstr>Событие на АЭС Пойнт Лепро-1</vt:lpstr>
      <vt:lpstr>Событие на АЭС Пойнт Лепро-1</vt:lpstr>
      <vt:lpstr>Событие на АЭС Пойнт Лепро-1</vt:lpstr>
      <vt:lpstr>Событие на АЭС Пойнт Лепро-1</vt:lpstr>
      <vt:lpstr>Событие на АЭС Пойнт Лепро-1</vt:lpstr>
      <vt:lpstr>Событие на АЭС Пойнт Лепро-1</vt:lpstr>
      <vt:lpstr>Событие на АЭС Пойнт Лепро-1</vt:lpstr>
      <vt:lpstr>Событие на АЭС Пойнт Лепро-1</vt:lpstr>
      <vt:lpstr>Событие на АЭС Пойнт Лепро-1</vt:lpstr>
      <vt:lpstr>Событие на АЭС Пойнт Лепро-1</vt:lpstr>
      <vt:lpstr>Событие на АЭС Пойнт Лепро-1</vt:lpstr>
      <vt:lpstr>Событие на АЭС Пойнт Лепро-1</vt:lpstr>
      <vt:lpstr>Событие на АЭС Сиво-1</vt:lpstr>
      <vt:lpstr>Событие на АЭС Сиво-1</vt:lpstr>
      <vt:lpstr>Событие на АЭС Сиво-1</vt:lpstr>
      <vt:lpstr>Событие на АЭС Сиво-1</vt:lpstr>
      <vt:lpstr>Событие на АЭС Сиво-1</vt:lpstr>
      <vt:lpstr>Событие на АЭС Сиво-1</vt:lpstr>
      <vt:lpstr>Событие на АЭС Сиво-1</vt:lpstr>
      <vt:lpstr>Событие на АЭС Каттеном-3</vt:lpstr>
      <vt:lpstr>Событие на АЭС Каттеном-3</vt:lpstr>
      <vt:lpstr>Событие на АЭС Каттеном-3</vt:lpstr>
      <vt:lpstr>Событие на АЭС Каттеном-3</vt:lpstr>
      <vt:lpstr>Событие на АЭС Каттеном-3</vt:lpstr>
      <vt:lpstr>Событие на АЭС Каттеном-3</vt:lpstr>
      <vt:lpstr>Событие на АЭС Каттеном-3</vt:lpstr>
      <vt:lpstr>Событие на АЭС Секвойя-1</vt:lpstr>
      <vt:lpstr>Событие на АЭС Секвойя-1</vt:lpstr>
      <vt:lpstr>Событие на АЭС Секвойя-1</vt:lpstr>
      <vt:lpstr>Событие на АЭС Секвойя-1</vt:lpstr>
      <vt:lpstr>Событие на АЭС Секвойя-1</vt:lpstr>
      <vt:lpstr>Событие на АЭС Секвойя-1</vt:lpstr>
      <vt:lpstr>Событие на АЭС Секвойя-1</vt:lpstr>
      <vt:lpstr>Событие на АЭС Секвойя-1</vt:lpstr>
      <vt:lpstr>Событие на АЭС Секвойя-1</vt:lpstr>
      <vt:lpstr>Событие на АЭС Секвойя-1</vt:lpstr>
      <vt:lpstr>Событие на АЭС Секвойя-1</vt:lpstr>
      <vt:lpstr>Событие на АЭС Секвойя-1</vt:lpstr>
      <vt:lpstr>Событие на АЭС Ножан-1</vt:lpstr>
      <vt:lpstr>Событие на АЭС Ножан-1</vt:lpstr>
      <vt:lpstr>Событие на АЭС Ножан-1</vt:lpstr>
      <vt:lpstr>Событие на АЭС Ножан-1</vt:lpstr>
      <vt:lpstr>Событие на АЭС Ножан-1</vt:lpstr>
      <vt:lpstr>Событие на АЭС Ножан-1</vt:lpstr>
      <vt:lpstr>Событие на АЭС Ножан-1</vt:lpstr>
      <vt:lpstr>Событие на АЭС Ножан-1</vt:lpstr>
      <vt:lpstr>Событие на АЭС Ножан-1</vt:lpstr>
      <vt:lpstr>Событие на АЭС Ножан-1</vt:lpstr>
      <vt:lpstr>Презентация PowerPoint</vt:lpstr>
    </vt:vector>
  </TitlesOfParts>
  <Company>WANO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zhuk@wanomc.ru</dc:creator>
  <cp:lastModifiedBy>Yury Zhuk</cp:lastModifiedBy>
  <cp:revision>3213</cp:revision>
  <cp:lastPrinted>2020-02-19T13:31:26Z</cp:lastPrinted>
  <dcterms:created xsi:type="dcterms:W3CDTF">2016-10-18T13:54:08Z</dcterms:created>
  <dcterms:modified xsi:type="dcterms:W3CDTF">2020-06-26T17:18:24Z</dcterms:modified>
</cp:coreProperties>
</file>