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92" r:id="rId6"/>
    <p:sldId id="275" r:id="rId7"/>
    <p:sldId id="270" r:id="rId8"/>
    <p:sldId id="273" r:id="rId9"/>
    <p:sldId id="274" r:id="rId10"/>
    <p:sldId id="283" r:id="rId11"/>
    <p:sldId id="278" r:id="rId12"/>
    <p:sldId id="294" r:id="rId13"/>
    <p:sldId id="285" r:id="rId14"/>
    <p:sldId id="288" r:id="rId15"/>
    <p:sldId id="286" r:id="rId16"/>
    <p:sldId id="291" r:id="rId17"/>
    <p:sldId id="259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4D4D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0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492A647-96F2-4FEE-82F2-C05E6486E3A9}" type="datetimeFigureOut">
              <a:rPr lang="fa-IR" smtClean="0"/>
              <a:t>26/08/1435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18160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44B0C50-6F67-462F-B585-1F54A8A33F42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Summery of Bushehr NPP-1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Contribution of local industries in the BNPP-1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Program for enhancing  of  local participation in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NPPs in area of:</a:t>
            </a:r>
          </a:p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Design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0518-E930-4887-AAF8-FBC44DC56572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Summery of Bushehr NPP-1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Contribution of local industries in the BNPP-1 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Program for enhancing  of  local participation in 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future NPPs in area of:</a:t>
            </a:r>
          </a:p>
          <a:p>
            <a:pPr algn="l" rtl="0"/>
            <a:r>
              <a:rPr lang="en-US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Design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0518-E930-4887-AAF8-FBC44DC56572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C2-FB8C-4F06-988E-18449D57E365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C2-FB8C-4F06-988E-18449D57E365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C2-FB8C-4F06-988E-18449D57E365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C2-FB8C-4F06-988E-18449D57E365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C2-FB8C-4F06-988E-18449D57E365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C2-FB8C-4F06-988E-18449D57E365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C2-FB8C-4F06-988E-18449D57E365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C2-FB8C-4F06-988E-18449D57E365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C2-FB8C-4F06-988E-18449D57E365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C2-FB8C-4F06-988E-18449D57E365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C2-FB8C-4F06-988E-18449D57E365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32C2-FB8C-4F06-988E-18449D57E365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0F907-D7C6-42BF-8476-CE673E170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9144000" cy="2232248"/>
          </a:xfrm>
          <a:prstGeom prst="rect">
            <a:avLst/>
          </a:prstGeom>
        </p:spPr>
      </p:pic>
      <p:pic>
        <p:nvPicPr>
          <p:cNvPr id="6" name="Picture 5" descr="BNPP_LOG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130487"/>
            <a:ext cx="1162440" cy="438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8135" y="554336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67544" y="3068960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cs typeface="B Nazanin" pitchFamily="2" charset="-78"/>
              </a:rPr>
              <a:t>BNPP-1 Status and Familiarity  </a:t>
            </a:r>
            <a:r>
              <a:rPr lang="en-US" sz="4000" b="1" dirty="0" smtClean="0">
                <a:cs typeface="B Nazanin" pitchFamily="2" charset="-78"/>
              </a:rPr>
              <a:t>with  BNPP  </a:t>
            </a:r>
            <a:r>
              <a:rPr lang="en-US" sz="4000" b="1" dirty="0" smtClean="0">
                <a:cs typeface="B Nazanin" pitchFamily="2" charset="-78"/>
              </a:rPr>
              <a:t>Operation </a:t>
            </a:r>
            <a:r>
              <a:rPr lang="en-US" sz="4000" b="1" dirty="0" smtClean="0">
                <a:cs typeface="B Nazanin" pitchFamily="2" charset="-78"/>
              </a:rPr>
              <a:t>Company</a:t>
            </a:r>
            <a:endParaRPr lang="en-US" sz="4000" b="1" dirty="0">
              <a:cs typeface="Titr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Content Placeholder 5" descr="МЗ_общий вид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5427" y="1052736"/>
            <a:ext cx="7500989" cy="533713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FA3BB-B480-4AC4-A27D-604C726A457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28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400" b="1" dirty="0">
                <a:solidFill>
                  <a:schemeClr val="tx2"/>
                </a:solidFill>
                <a:cs typeface="Nazanin" pitchFamily="2" charset="-78"/>
              </a:rPr>
              <a:t>The amount of Produced Electrical Power </a:t>
            </a:r>
            <a:br>
              <a:rPr lang="en-US" sz="2400" b="1" dirty="0">
                <a:solidFill>
                  <a:schemeClr val="tx2"/>
                </a:solidFill>
                <a:cs typeface="Nazanin" pitchFamily="2" charset="-78"/>
              </a:rPr>
            </a:br>
            <a:endParaRPr lang="en-US" sz="2400" b="1" dirty="0">
              <a:solidFill>
                <a:schemeClr val="tx2"/>
              </a:solidFill>
              <a:cs typeface="Nazanin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7150384"/>
              </p:ext>
            </p:extLst>
          </p:nvPr>
        </p:nvGraphicFramePr>
        <p:xfrm>
          <a:off x="457200" y="1600200"/>
          <a:ext cx="8136904" cy="3191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0954"/>
                <a:gridCol w="4265950"/>
              </a:tblGrid>
              <a:tr h="3191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produced electrical energy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before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Provisional acceptance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3760X10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KWh</a:t>
                      </a:r>
                      <a:endParaRPr lang="en-US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produced electrical energy after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Provisional acceptance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until b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eginning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scheduled preventive overhaul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2980X10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KWh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en-US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220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543800" cy="8640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b="1" dirty="0">
                <a:solidFill>
                  <a:schemeClr val="tx2"/>
                </a:solidFill>
                <a:cs typeface="Nazanin" pitchFamily="2" charset="-78"/>
              </a:rPr>
              <a:t>International cooperation</a:t>
            </a:r>
            <a:endParaRPr lang="ru-RU" sz="3200" b="1" dirty="0">
              <a:solidFill>
                <a:schemeClr val="tx2"/>
              </a:solidFill>
              <a:cs typeface="Nazanin" pitchFamily="2" charset="-7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628801"/>
            <a:ext cx="8318699" cy="4443406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400" b="1" dirty="0">
                <a:latin typeface="+mj-lt"/>
                <a:cs typeface="Arial" pitchFamily="34" charset="0"/>
              </a:rPr>
              <a:t>International organizations IAEA, WANO pay sufficient attention to the process of completion and putting in operation of “Bushehr” NPP Unit I</a:t>
            </a:r>
            <a:r>
              <a:rPr lang="ru-RU" sz="2400" b="1" dirty="0">
                <a:latin typeface="+mj-lt"/>
                <a:cs typeface="Arial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+mj-lt"/>
                <a:cs typeface="Arial" pitchFamily="34" charset="0"/>
              </a:rPr>
              <a:t> A lot of expert missions and workshops took place at BNPP site with participation of IAEA experts in field of start-up and commissioning.</a:t>
            </a:r>
          </a:p>
          <a:p>
            <a:pPr algn="just"/>
            <a:r>
              <a:rPr lang="en-US" sz="2400" b="1" dirty="0">
                <a:latin typeface="+mj-lt"/>
                <a:cs typeface="Arial" pitchFamily="34" charset="0"/>
              </a:rPr>
              <a:t> Moscow branch of WANO also performed  technical support mission in commissioning field and conducted WANO Peer Review meeting in BNPP-1 0n </a:t>
            </a:r>
            <a:r>
              <a:rPr lang="en-US" sz="2400" b="1" dirty="0" smtClean="0">
                <a:latin typeface="+mj-lt"/>
                <a:cs typeface="Arial" pitchFamily="34" charset="0"/>
              </a:rPr>
              <a:t>2011 and its follow-up on 2013.</a:t>
            </a:r>
            <a:endParaRPr lang="en-US" sz="2400" b="1" dirty="0">
              <a:latin typeface="+mj-lt"/>
              <a:cs typeface="Arial" pitchFamily="34" charset="0"/>
            </a:endParaRPr>
          </a:p>
          <a:p>
            <a:pPr algn="just"/>
            <a:endParaRPr lang="ru-RU" sz="2400" b="1" dirty="0">
              <a:latin typeface="+mj-lt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99CF82F-F4D5-4532-B55F-6402E3A4B6E4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75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74884"/>
            <a:ext cx="7776864" cy="5184576"/>
          </a:xfrm>
        </p:spPr>
      </p:pic>
    </p:spTree>
    <p:extLst>
      <p:ext uri="{BB962C8B-B14F-4D97-AF65-F5344CB8AC3E}">
        <p14:creationId xmlns:p14="http://schemas.microsoft.com/office/powerpoint/2010/main" xmlns="" val="34399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8801708" cy="2232248"/>
          </a:xfrm>
          <a:prstGeom prst="rect">
            <a:avLst/>
          </a:prstGeom>
        </p:spPr>
      </p:pic>
      <p:pic>
        <p:nvPicPr>
          <p:cNvPr id="6" name="Picture 5" descr="BNPP_LOG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130487"/>
            <a:ext cx="1162440" cy="438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8135" y="554336"/>
            <a:ext cx="640027" cy="2011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55576" y="2852936"/>
            <a:ext cx="6912768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+mj-lt"/>
                <a:ea typeface="+mj-ea"/>
                <a:cs typeface="Nazanin" pitchFamily="2" charset="-78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THANKS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8643966" cy="5500702"/>
          </a:xfrm>
        </p:spPr>
        <p:txBody>
          <a:bodyPr>
            <a:no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Original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design was 1290 MWe PWR by KWU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Construction for 2 Units started 1974 and stopped ..in 1979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Contract for BNPP-1 completion, VVER 1000,  ..was effective in 1996 between NPPD &amp; ASE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Addendum No.1 to the Contract in 29.08.1998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First criticality in 08.05.2011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First grid connection in 03.09.2011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Provisional Acceptance in 23.09.2013 </a:t>
            </a:r>
          </a:p>
          <a:p>
            <a:pPr algn="l" rtl="0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 rtl="0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285728"/>
            <a:ext cx="60007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History of BNPP-1</a:t>
            </a:r>
            <a:endParaRPr lang="fa-IR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b="1" dirty="0">
                <a:solidFill>
                  <a:schemeClr val="tx2"/>
                </a:solidFill>
                <a:cs typeface="Nazanin" pitchFamily="2" charset="-78"/>
              </a:rPr>
              <a:t>General Information about BNPP-1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E54070-16C1-435A-8BEA-4CCF8CB388BA}" type="slidenum">
              <a:rPr lang="ar-SA"/>
              <a:pPr/>
              <a:t>3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42910" y="1928802"/>
            <a:ext cx="7786742" cy="4114800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400" b="1" dirty="0">
                <a:latin typeface="+mj-lt"/>
                <a:cs typeface="Arial" pitchFamily="34" charset="0"/>
              </a:rPr>
              <a:t>Bushehr NPP site is located  in the northern part of the Persian Gulf Coast</a:t>
            </a:r>
            <a:r>
              <a:rPr lang="ru-RU" sz="2400" b="1" dirty="0">
                <a:latin typeface="+mj-lt"/>
                <a:cs typeface="Arial" pitchFamily="34" charset="0"/>
              </a:rPr>
              <a:t>.</a:t>
            </a:r>
            <a:endParaRPr lang="fa-IR" sz="2400" b="1" dirty="0">
              <a:latin typeface="+mj-lt"/>
              <a:cs typeface="Arial" pitchFamily="34" charset="0"/>
            </a:endParaRPr>
          </a:p>
          <a:p>
            <a:pPr algn="just"/>
            <a:r>
              <a:rPr lang="en-US" sz="2400" b="1" dirty="0">
                <a:latin typeface="+mj-lt"/>
                <a:cs typeface="Arial" pitchFamily="34" charset="0"/>
              </a:rPr>
              <a:t>Development of design RP</a:t>
            </a:r>
            <a:r>
              <a:rPr lang="ru-RU" sz="2400" b="1" dirty="0">
                <a:latin typeface="+mj-lt"/>
                <a:cs typeface="Arial" pitchFamily="34" charset="0"/>
              </a:rPr>
              <a:t> В-446 </a:t>
            </a:r>
            <a:r>
              <a:rPr lang="en-US" sz="2400" b="1" dirty="0">
                <a:latin typeface="+mj-lt"/>
                <a:cs typeface="Arial" pitchFamily="34" charset="0"/>
              </a:rPr>
              <a:t>taking into account the already available KWU equipment and civil structures</a:t>
            </a:r>
            <a:r>
              <a:rPr lang="ru-RU" sz="2400" b="1" dirty="0">
                <a:latin typeface="+mj-lt"/>
                <a:cs typeface="Arial" pitchFamily="34" charset="0"/>
              </a:rPr>
              <a:t>;</a:t>
            </a:r>
          </a:p>
          <a:p>
            <a:pPr algn="just"/>
            <a:r>
              <a:rPr lang="en-US" sz="2400" b="1" dirty="0">
                <a:latin typeface="+mj-lt"/>
                <a:cs typeface="Arial" pitchFamily="34" charset="0"/>
              </a:rPr>
              <a:t>Thermal power of reactor- 3000 </a:t>
            </a:r>
            <a:r>
              <a:rPr lang="en-US" sz="2400" b="1" dirty="0" smtClean="0">
                <a:latin typeface="+mj-lt"/>
                <a:cs typeface="Arial" pitchFamily="34" charset="0"/>
              </a:rPr>
              <a:t>MW</a:t>
            </a:r>
            <a:r>
              <a:rPr lang="ru-RU" sz="2400" b="1" dirty="0" smtClean="0">
                <a:cs typeface="Arial" pitchFamily="34" charset="0"/>
              </a:rPr>
              <a:t>;</a:t>
            </a:r>
            <a:endParaRPr lang="en-US" sz="2400" b="1" dirty="0">
              <a:latin typeface="+mj-lt"/>
              <a:cs typeface="Arial" pitchFamily="34" charset="0"/>
            </a:endParaRPr>
          </a:p>
          <a:p>
            <a:pPr algn="just"/>
            <a:r>
              <a:rPr lang="en-US" sz="2400" b="1" dirty="0">
                <a:latin typeface="+mj-lt"/>
                <a:cs typeface="Arial" pitchFamily="34" charset="0"/>
              </a:rPr>
              <a:t>Electrical power- 1000 </a:t>
            </a:r>
            <a:r>
              <a:rPr lang="en-US" sz="2400" b="1" dirty="0" smtClean="0">
                <a:latin typeface="+mj-lt"/>
                <a:cs typeface="Arial" pitchFamily="34" charset="0"/>
              </a:rPr>
              <a:t>MW</a:t>
            </a:r>
            <a:r>
              <a:rPr lang="ru-RU" sz="2400" b="1" dirty="0" smtClean="0">
                <a:cs typeface="Arial" pitchFamily="34" charset="0"/>
              </a:rPr>
              <a:t>;</a:t>
            </a:r>
            <a:endParaRPr lang="en-US" sz="24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3453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704856" cy="1224136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  <a:cs typeface="Nazanin" pitchFamily="2" charset="-78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cs typeface="Nazanin" pitchFamily="2" charset="-78"/>
              </a:rPr>
            </a:br>
            <a:r>
              <a:rPr lang="en-US" sz="3200" b="1" dirty="0" smtClean="0">
                <a:solidFill>
                  <a:schemeClr val="tx2"/>
                </a:solidFill>
                <a:cs typeface="Arial" pitchFamily="34" charset="0"/>
              </a:rPr>
              <a:t>Stages of Establishment and  Registration of BNPP-1 Operation Company </a:t>
            </a:r>
            <a:endParaRPr lang="en-US" sz="3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941787"/>
          </a:xfrm>
        </p:spPr>
        <p:txBody>
          <a:bodyPr>
            <a:normAutofit/>
          </a:bodyPr>
          <a:lstStyle/>
          <a:p>
            <a:pPr lvl="0" algn="just"/>
            <a:r>
              <a:rPr lang="en-US" sz="2400" b="1" dirty="0" smtClean="0">
                <a:latin typeface="+mj-lt"/>
                <a:cs typeface="Arial" pitchFamily="34" charset="0"/>
              </a:rPr>
              <a:t>Operation Company of BNPP-1 was established with the aim of producing the safe, reliable, economic and stable electrical energy from the first power NPP in Iran on May 16, 2007. </a:t>
            </a:r>
            <a:endParaRPr lang="fa-IR" sz="2400" b="1" dirty="0" smtClean="0">
              <a:latin typeface="+mj-lt"/>
              <a:cs typeface="Nazanin" pitchFamily="2" charset="-78"/>
            </a:endParaRPr>
          </a:p>
          <a:p>
            <a:pPr lvl="0" algn="just"/>
            <a:r>
              <a:rPr lang="en-US" sz="2400" b="1" dirty="0" smtClean="0">
                <a:latin typeface="+mj-lt"/>
                <a:cs typeface="Arial" pitchFamily="34" charset="0"/>
              </a:rPr>
              <a:t>On August 23, 2009  the Operation Company of BNPP-1 was qualified by NNSD with No.NNSD-CLR-0297 for performing the operating activities</a:t>
            </a:r>
            <a:endParaRPr lang="en-US" sz="24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188640"/>
            <a:ext cx="8201052" cy="792088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  <a:cs typeface="Nazanin" pitchFamily="2" charset="-78"/>
              </a:rPr>
              <a:t>Training and Qualification of Personnel </a:t>
            </a: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0063" y="1596876"/>
            <a:ext cx="8229600" cy="4856460"/>
          </a:xfrm>
        </p:spPr>
        <p:txBody>
          <a:bodyPr>
            <a:noAutofit/>
          </a:bodyPr>
          <a:lstStyle/>
          <a:p>
            <a:pPr marL="514350" indent="-514350" algn="justLow">
              <a:spcBef>
                <a:spcPts val="0"/>
              </a:spcBef>
            </a:pPr>
            <a:r>
              <a:rPr lang="en-US" sz="2000" b="1" dirty="0" smtClean="0">
                <a:latin typeface="+mj-lt"/>
                <a:cs typeface="Nazanin" pitchFamily="2" charset="-78"/>
              </a:rPr>
              <a:t>Training the basics of NPPs</a:t>
            </a:r>
            <a:r>
              <a:rPr lang="ru-RU" sz="2000" b="1" dirty="0" smtClean="0">
                <a:cs typeface="Arial" pitchFamily="34" charset="0"/>
              </a:rPr>
              <a:t>;</a:t>
            </a:r>
            <a:endParaRPr lang="fa-IR" sz="2000" b="1" dirty="0">
              <a:latin typeface="+mj-lt"/>
              <a:cs typeface="Nazanin" pitchFamily="2" charset="-78"/>
            </a:endParaRPr>
          </a:p>
          <a:p>
            <a:pPr marL="514350" indent="-514350" algn="justLow">
              <a:spcBef>
                <a:spcPts val="0"/>
              </a:spcBef>
            </a:pPr>
            <a:r>
              <a:rPr lang="en-US" sz="2000" b="1" dirty="0" smtClean="0">
                <a:latin typeface="+mj-lt"/>
                <a:cs typeface="Nazanin" pitchFamily="2" charset="-78"/>
              </a:rPr>
              <a:t>Training the basics of thermal Power Plants in Iran</a:t>
            </a:r>
            <a:r>
              <a:rPr lang="ru-RU" sz="2000" b="1" dirty="0" smtClean="0">
                <a:cs typeface="Arial" pitchFamily="34" charset="0"/>
              </a:rPr>
              <a:t>;</a:t>
            </a:r>
            <a:endParaRPr lang="fa-IR" sz="2000" b="1" dirty="0">
              <a:latin typeface="+mj-lt"/>
              <a:cs typeface="Nazanin" pitchFamily="2" charset="-78"/>
            </a:endParaRPr>
          </a:p>
          <a:p>
            <a:pPr marL="514350" indent="-514350" algn="justLow">
              <a:spcBef>
                <a:spcPts val="0"/>
              </a:spcBef>
            </a:pPr>
            <a:r>
              <a:rPr lang="en-US" sz="2000" b="1" dirty="0" smtClean="0">
                <a:latin typeface="+mj-lt"/>
                <a:cs typeface="Nazanin" pitchFamily="2" charset="-78"/>
              </a:rPr>
              <a:t>Teaching specialized and technical Russian language</a:t>
            </a:r>
            <a:r>
              <a:rPr lang="ru-RU" sz="2000" b="1" dirty="0" smtClean="0">
                <a:cs typeface="Arial" pitchFamily="34" charset="0"/>
              </a:rPr>
              <a:t>;</a:t>
            </a:r>
            <a:endParaRPr lang="en-US" sz="2000" b="1" dirty="0" smtClean="0">
              <a:latin typeface="+mj-lt"/>
              <a:cs typeface="Nazanin" pitchFamily="2" charset="-78"/>
            </a:endParaRPr>
          </a:p>
          <a:p>
            <a:pPr marL="514350" indent="-514350" algn="justLow">
              <a:spcBef>
                <a:spcPts val="0"/>
              </a:spcBef>
            </a:pPr>
            <a:r>
              <a:rPr lang="en-US" sz="2000" b="1" dirty="0" smtClean="0">
                <a:latin typeface="+mj-lt"/>
                <a:ea typeface="Times New Roman" pitchFamily="18" charset="0"/>
                <a:cs typeface="Nazanin" pitchFamily="2" charset="-78"/>
              </a:rPr>
              <a:t>Training in Russia: courses for reactor, turbine, electricity, chemistry and dosimetry, I&amp;C, commissioning, training at simulator of reference NPP (Unit 4 of the Balakova) and apprenticeship at </a:t>
            </a:r>
            <a:r>
              <a:rPr lang="en-US" sz="2000" b="1" dirty="0" err="1" smtClean="0">
                <a:latin typeface="+mj-lt"/>
                <a:ea typeface="Times New Roman" pitchFamily="18" charset="0"/>
                <a:cs typeface="Nazanin" pitchFamily="2" charset="-78"/>
              </a:rPr>
              <a:t>Balakova</a:t>
            </a:r>
            <a:r>
              <a:rPr lang="en-US" sz="2000" b="1" dirty="0" smtClean="0">
                <a:latin typeface="+mj-lt"/>
                <a:ea typeface="Times New Roman" pitchFamily="18" charset="0"/>
                <a:cs typeface="Nazanin" pitchFamily="2" charset="-78"/>
              </a:rPr>
              <a:t> NPP</a:t>
            </a:r>
            <a:r>
              <a:rPr lang="ru-RU" sz="2000" b="1" dirty="0" smtClean="0">
                <a:cs typeface="Arial" pitchFamily="34" charset="0"/>
              </a:rPr>
              <a:t>;</a:t>
            </a:r>
            <a:endParaRPr lang="fa-IR" sz="2000" b="1" dirty="0" smtClean="0">
              <a:latin typeface="+mj-lt"/>
              <a:ea typeface="Times New Roman" pitchFamily="18" charset="0"/>
              <a:cs typeface="Nazanin" pitchFamily="2" charset="-78"/>
            </a:endParaRPr>
          </a:p>
          <a:p>
            <a:pPr marL="514350" lvl="1" indent="-514350" algn="justLow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  <a:cs typeface="Nazanin" pitchFamily="2" charset="-78"/>
              </a:rPr>
              <a:t>Complementary training courses for complying the reference NPP with BNPP in Iran</a:t>
            </a:r>
            <a:r>
              <a:rPr lang="ru-RU" sz="2000" b="1" dirty="0" smtClean="0">
                <a:cs typeface="Arial" pitchFamily="34" charset="0"/>
              </a:rPr>
              <a:t>;</a:t>
            </a:r>
            <a:endParaRPr lang="en-GB" sz="2000" b="1" dirty="0" smtClean="0">
              <a:latin typeface="+mj-lt"/>
              <a:cs typeface="Nazanin" pitchFamily="2" charset="-78"/>
            </a:endParaRPr>
          </a:p>
          <a:p>
            <a:pPr marL="514350" lvl="1" indent="-514350" algn="justLow">
              <a:spcBef>
                <a:spcPts val="0"/>
              </a:spcBef>
              <a:buFont typeface="Arial" pitchFamily="34" charset="0"/>
              <a:buChar char="•"/>
            </a:pPr>
            <a:r>
              <a:rPr lang="en-GB" sz="2000" b="1" dirty="0" smtClean="0">
                <a:latin typeface="+mj-lt"/>
                <a:cs typeface="Nazanin" pitchFamily="2" charset="-78"/>
              </a:rPr>
              <a:t>Participating in assembling and commissioning BNPP</a:t>
            </a:r>
            <a:r>
              <a:rPr lang="ru-RU" sz="2000" b="1" dirty="0" smtClean="0">
                <a:cs typeface="Arial" pitchFamily="34" charset="0"/>
              </a:rPr>
              <a:t>;</a:t>
            </a:r>
            <a:endParaRPr lang="en-GB" sz="2000" b="1" dirty="0" smtClean="0">
              <a:latin typeface="+mj-lt"/>
              <a:cs typeface="Nazanin" pitchFamily="2" charset="-78"/>
            </a:endParaRPr>
          </a:p>
          <a:p>
            <a:pPr marL="514350" lvl="1" indent="-514350" algn="justLow">
              <a:spcBef>
                <a:spcPts val="0"/>
              </a:spcBef>
              <a:buFont typeface="Arial" pitchFamily="34" charset="0"/>
              <a:buChar char="•"/>
            </a:pPr>
            <a:r>
              <a:rPr lang="en-GB" sz="2000" b="1" dirty="0" smtClean="0">
                <a:latin typeface="+mj-lt"/>
                <a:cs typeface="Nazanin" pitchFamily="2" charset="-78"/>
              </a:rPr>
              <a:t>Participating in switching and operating activities during the commissioning period in the Contractor's structure and under the Contractor’s control and management</a:t>
            </a:r>
            <a:r>
              <a:rPr lang="ru-RU" sz="2000" b="1" dirty="0" smtClean="0">
                <a:cs typeface="Arial" pitchFamily="34" charset="0"/>
              </a:rPr>
              <a:t>;</a:t>
            </a:r>
            <a:endParaRPr lang="en-GB" sz="2000" b="1" dirty="0" smtClean="0">
              <a:latin typeface="+mj-lt"/>
              <a:cs typeface="Nazanin" pitchFamily="2" charset="-78"/>
            </a:endParaRPr>
          </a:p>
          <a:p>
            <a:pPr marL="514350" lvl="1" indent="-514350" algn="justLow">
              <a:spcBef>
                <a:spcPts val="0"/>
              </a:spcBef>
              <a:buFont typeface="Arial" pitchFamily="34" charset="0"/>
              <a:buChar char="•"/>
            </a:pPr>
            <a:r>
              <a:rPr lang="en-GB" sz="2000" b="1" dirty="0" smtClean="0">
                <a:latin typeface="+mj-lt"/>
                <a:cs typeface="Nazanin" pitchFamily="2" charset="-78"/>
              </a:rPr>
              <a:t>Practical training in BNPP simulator</a:t>
            </a:r>
            <a:r>
              <a:rPr lang="ru-RU" sz="2000" b="1" dirty="0" smtClean="0">
                <a:cs typeface="Arial" pitchFamily="34" charset="0"/>
              </a:rPr>
              <a:t>;</a:t>
            </a:r>
            <a:endParaRPr lang="en-GB" sz="2000" b="1" dirty="0" smtClean="0">
              <a:latin typeface="+mj-lt"/>
              <a:cs typeface="Nazanin" pitchFamily="2" charset="-78"/>
            </a:endParaRPr>
          </a:p>
          <a:p>
            <a:pPr marL="514350" lvl="1" indent="-514350" algn="justLow">
              <a:spcBef>
                <a:spcPts val="0"/>
              </a:spcBef>
              <a:buFont typeface="Arial" pitchFamily="34" charset="0"/>
              <a:buChar char="•"/>
            </a:pPr>
            <a:r>
              <a:rPr lang="en-GB" sz="2000" b="1" dirty="0" smtClean="0">
                <a:latin typeface="+mj-lt"/>
                <a:cs typeface="Nazanin" pitchFamily="2" charset="-78"/>
              </a:rPr>
              <a:t>Obtaining the independent work permit and approving the qualifications of MCR by NNSD</a:t>
            </a:r>
            <a:r>
              <a:rPr lang="ru-RU" sz="2000" b="1" dirty="0" smtClean="0">
                <a:cs typeface="Arial" pitchFamily="34" charset="0"/>
              </a:rPr>
              <a:t>;</a:t>
            </a:r>
            <a:endParaRPr lang="en-US" sz="2000" b="1" dirty="0" smtClean="0">
              <a:latin typeface="+mj-lt"/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4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61975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b="1" dirty="0" smtClean="0">
                <a:solidFill>
                  <a:schemeClr val="tx2"/>
                </a:solidFill>
              </a:rPr>
              <a:t>BNPP Organizational Chart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97F1-3BF8-4542-AE14-E03B52408645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Content Placeholder 6" descr="Структура BNPP-1 вар А-4_e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000108"/>
            <a:ext cx="7715662" cy="5126055"/>
          </a:xfrm>
        </p:spPr>
      </p:pic>
    </p:spTree>
    <p:extLst>
      <p:ext uri="{BB962C8B-B14F-4D97-AF65-F5344CB8AC3E}">
        <p14:creationId xmlns:p14="http://schemas.microsoft.com/office/powerpoint/2010/main" xmlns="" val="24401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ЦЗ_общий ви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24744"/>
            <a:ext cx="7786741" cy="533540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FA3BB-B480-4AC4-A27D-604C726A457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81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7064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400" b="1" dirty="0">
                <a:solidFill>
                  <a:schemeClr val="tx2"/>
                </a:solidFill>
                <a:cs typeface="Nazanin" pitchFamily="2" charset="-78"/>
              </a:rPr>
              <a:t>Key events during the putting in operation of Bushehr” NPP-1</a:t>
            </a:r>
            <a:endParaRPr lang="ru-RU" sz="2400" b="1" dirty="0">
              <a:solidFill>
                <a:schemeClr val="tx2"/>
              </a:solidFill>
              <a:cs typeface="Nazanin" pitchFamily="2" charset="-78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just"/>
            <a:r>
              <a:rPr lang="en-US" sz="2400" b="1" dirty="0">
                <a:latin typeface="+mj-lt"/>
                <a:cs typeface="Arial" pitchFamily="34" charset="0"/>
              </a:rPr>
              <a:t>Since July</a:t>
            </a:r>
            <a:r>
              <a:rPr lang="ru-RU" sz="2400" b="1" dirty="0">
                <a:latin typeface="+mj-lt"/>
                <a:cs typeface="Arial" pitchFamily="34" charset="0"/>
              </a:rPr>
              <a:t> 2009 </a:t>
            </a:r>
            <a:r>
              <a:rPr lang="en-US" sz="2400" b="1" dirty="0">
                <a:latin typeface="+mj-lt"/>
                <a:cs typeface="Arial" pitchFamily="34" charset="0"/>
              </a:rPr>
              <a:t>till February</a:t>
            </a:r>
            <a:r>
              <a:rPr lang="ru-RU" sz="2400" b="1" dirty="0">
                <a:latin typeface="+mj-lt"/>
                <a:cs typeface="Arial" pitchFamily="34" charset="0"/>
              </a:rPr>
              <a:t> 2010 </a:t>
            </a:r>
            <a:r>
              <a:rPr lang="en-US" sz="2400" b="1" dirty="0">
                <a:latin typeface="+mj-lt"/>
                <a:cs typeface="Arial" pitchFamily="34" charset="0"/>
              </a:rPr>
              <a:t>the hydraulic tests of primary circuit under pressure </a:t>
            </a:r>
            <a:r>
              <a:rPr lang="ru-RU" sz="2400" b="1" dirty="0">
                <a:latin typeface="+mj-lt"/>
                <a:cs typeface="Arial" pitchFamily="34" charset="0"/>
              </a:rPr>
              <a:t>35 </a:t>
            </a:r>
            <a:r>
              <a:rPr lang="en-US" sz="2400" b="1" dirty="0" err="1">
                <a:latin typeface="+mj-lt"/>
                <a:cs typeface="Arial" pitchFamily="34" charset="0"/>
              </a:rPr>
              <a:t>MPa</a:t>
            </a:r>
            <a:r>
              <a:rPr lang="en-US" sz="2400" b="1" dirty="0">
                <a:latin typeface="+mj-lt"/>
                <a:cs typeface="Arial" pitchFamily="34" charset="0"/>
              </a:rPr>
              <a:t> and</a:t>
            </a:r>
            <a:r>
              <a:rPr lang="ru-RU" sz="2400" b="1" dirty="0">
                <a:latin typeface="+mj-lt"/>
                <a:cs typeface="Arial" pitchFamily="34" charset="0"/>
              </a:rPr>
              <a:t> 250 </a:t>
            </a:r>
            <a:r>
              <a:rPr lang="en-US" sz="2400" b="1" dirty="0" err="1">
                <a:latin typeface="+mj-lt"/>
                <a:cs typeface="Arial" pitchFamily="34" charset="0"/>
              </a:rPr>
              <a:t>MPa</a:t>
            </a:r>
            <a:r>
              <a:rPr lang="ru-RU" sz="2400" b="1" dirty="0">
                <a:latin typeface="+mj-lt"/>
                <a:cs typeface="Arial" pitchFamily="34" charset="0"/>
              </a:rPr>
              <a:t>, </a:t>
            </a:r>
            <a:r>
              <a:rPr lang="en-US" sz="2400" b="1" dirty="0">
                <a:latin typeface="+mj-lt"/>
                <a:cs typeface="Arial" pitchFamily="34" charset="0"/>
              </a:rPr>
              <a:t>hydraulic tests of secondary circuit under</a:t>
            </a:r>
            <a:r>
              <a:rPr lang="ru-RU" sz="2400" b="1" dirty="0">
                <a:latin typeface="+mj-lt"/>
                <a:cs typeface="Arial" pitchFamily="34" charset="0"/>
              </a:rPr>
              <a:t> </a:t>
            </a:r>
            <a:r>
              <a:rPr lang="en-US" sz="2400" b="1" dirty="0">
                <a:latin typeface="+mj-lt"/>
                <a:cs typeface="Arial" pitchFamily="34" charset="0"/>
              </a:rPr>
              <a:t>pressure </a:t>
            </a:r>
            <a:r>
              <a:rPr lang="ru-RU" sz="2400" b="1" dirty="0">
                <a:latin typeface="+mj-lt"/>
                <a:cs typeface="Arial" pitchFamily="34" charset="0"/>
              </a:rPr>
              <a:t>110 </a:t>
            </a:r>
            <a:r>
              <a:rPr lang="en-US" sz="2400" b="1" dirty="0" err="1">
                <a:latin typeface="+mj-lt"/>
                <a:cs typeface="Arial" pitchFamily="34" charset="0"/>
              </a:rPr>
              <a:t>MPa</a:t>
            </a:r>
            <a:r>
              <a:rPr lang="en-US" sz="2400" b="1" dirty="0">
                <a:latin typeface="+mj-lt"/>
                <a:cs typeface="Arial" pitchFamily="34" charset="0"/>
              </a:rPr>
              <a:t> and steel containment tests were conducted</a:t>
            </a:r>
            <a:r>
              <a:rPr lang="ru-RU" sz="2400" b="1" dirty="0">
                <a:latin typeface="+mj-lt"/>
                <a:cs typeface="Arial" pitchFamily="34" charset="0"/>
              </a:rPr>
              <a:t>.</a:t>
            </a:r>
            <a:endParaRPr lang="fa-IR" sz="2400" b="1" dirty="0">
              <a:latin typeface="+mj-lt"/>
              <a:cs typeface="Arial" pitchFamily="34" charset="0"/>
            </a:endParaRPr>
          </a:p>
          <a:p>
            <a:pPr algn="just"/>
            <a:r>
              <a:rPr lang="en-US" sz="2400" b="1" dirty="0">
                <a:latin typeface="+mj-lt"/>
                <a:cs typeface="Arial" pitchFamily="34" charset="0"/>
              </a:rPr>
              <a:t>On May </a:t>
            </a:r>
            <a:r>
              <a:rPr lang="ru-RU" sz="2400" b="1" dirty="0">
                <a:latin typeface="+mj-lt"/>
                <a:cs typeface="Arial" pitchFamily="34" charset="0"/>
              </a:rPr>
              <a:t>8</a:t>
            </a:r>
            <a:r>
              <a:rPr lang="en-US" sz="2400" b="1" dirty="0">
                <a:latin typeface="+mj-lt"/>
                <a:cs typeface="Arial" pitchFamily="34" charset="0"/>
              </a:rPr>
              <a:t>,</a:t>
            </a:r>
            <a:r>
              <a:rPr lang="ru-RU" sz="2400" b="1" dirty="0">
                <a:latin typeface="+mj-lt"/>
                <a:cs typeface="Arial" pitchFamily="34" charset="0"/>
              </a:rPr>
              <a:t> 2011 </a:t>
            </a:r>
            <a:r>
              <a:rPr lang="en-US" sz="2400" b="1" dirty="0">
                <a:latin typeface="+mj-lt"/>
                <a:cs typeface="Arial" pitchFamily="34" charset="0"/>
              </a:rPr>
              <a:t>at</a:t>
            </a:r>
            <a:r>
              <a:rPr lang="ru-RU" sz="2400" b="1" dirty="0">
                <a:latin typeface="+mj-lt"/>
                <a:cs typeface="Arial" pitchFamily="34" charset="0"/>
              </a:rPr>
              <a:t> 11:12</a:t>
            </a:r>
            <a:r>
              <a:rPr lang="en-US" sz="2400" b="1" dirty="0">
                <a:latin typeface="+mj-lt"/>
                <a:cs typeface="Arial" pitchFamily="34" charset="0"/>
              </a:rPr>
              <a:t> a.m.</a:t>
            </a:r>
            <a:r>
              <a:rPr lang="ru-RU" sz="2400" b="1" dirty="0">
                <a:latin typeface="+mj-lt"/>
                <a:cs typeface="Arial" pitchFamily="34" charset="0"/>
              </a:rPr>
              <a:t> </a:t>
            </a:r>
            <a:r>
              <a:rPr lang="en-US" sz="2400" b="1" dirty="0">
                <a:latin typeface="+mj-lt"/>
                <a:cs typeface="Arial" pitchFamily="34" charset="0"/>
              </a:rPr>
              <a:t>the minimum controllable level </a:t>
            </a:r>
            <a:r>
              <a:rPr lang="en-US" sz="2400" b="1" dirty="0" smtClean="0">
                <a:latin typeface="+mj-lt"/>
                <a:cs typeface="Arial" pitchFamily="34" charset="0"/>
              </a:rPr>
              <a:t>was </a:t>
            </a:r>
            <a:r>
              <a:rPr lang="en-US" sz="2400" b="1" dirty="0">
                <a:latin typeface="+mj-lt"/>
                <a:cs typeface="Arial" pitchFamily="34" charset="0"/>
              </a:rPr>
              <a:t>achieved </a:t>
            </a:r>
            <a:r>
              <a:rPr lang="ru-RU" sz="2400" b="1" dirty="0">
                <a:latin typeface="+mj-lt"/>
                <a:cs typeface="Arial" pitchFamily="34" charset="0"/>
              </a:rPr>
              <a:t>, </a:t>
            </a:r>
            <a:r>
              <a:rPr lang="en-US" sz="2400" b="1" dirty="0">
                <a:latin typeface="+mj-lt"/>
                <a:cs typeface="Arial" pitchFamily="34" charset="0"/>
              </a:rPr>
              <a:t>id est., </a:t>
            </a:r>
            <a:r>
              <a:rPr lang="ru-RU" sz="2400" b="1" dirty="0">
                <a:latin typeface="+mj-lt"/>
                <a:cs typeface="Arial" pitchFamily="34" charset="0"/>
              </a:rPr>
              <a:t>self-maintaining reaction</a:t>
            </a:r>
            <a:r>
              <a:rPr lang="en-US" sz="2400" b="1" dirty="0">
                <a:latin typeface="+mj-lt"/>
                <a:cs typeface="Arial" pitchFamily="34" charset="0"/>
              </a:rPr>
              <a:t> of fuel fission was launched in the reactor core</a:t>
            </a:r>
            <a:r>
              <a:rPr lang="ru-RU" sz="2400" b="1" dirty="0">
                <a:latin typeface="+mj-lt"/>
                <a:cs typeface="Arial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+mj-lt"/>
                <a:cs typeface="Arial" pitchFamily="34" charset="0"/>
              </a:rPr>
              <a:t>On September </a:t>
            </a:r>
            <a:r>
              <a:rPr lang="ru-RU" sz="2400" b="1" dirty="0">
                <a:latin typeface="+mj-lt"/>
                <a:cs typeface="Arial" pitchFamily="34" charset="0"/>
              </a:rPr>
              <a:t>3</a:t>
            </a:r>
            <a:r>
              <a:rPr lang="en-US" sz="2400" b="1" dirty="0">
                <a:latin typeface="+mj-lt"/>
                <a:cs typeface="Arial" pitchFamily="34" charset="0"/>
              </a:rPr>
              <a:t>,</a:t>
            </a:r>
            <a:r>
              <a:rPr lang="ru-RU" sz="2400" b="1" dirty="0">
                <a:latin typeface="+mj-lt"/>
                <a:cs typeface="Arial" pitchFamily="34" charset="0"/>
              </a:rPr>
              <a:t> 2011 </a:t>
            </a:r>
            <a:r>
              <a:rPr lang="en-US" sz="2400" b="1" dirty="0">
                <a:latin typeface="+mj-lt"/>
                <a:cs typeface="Arial" pitchFamily="34" charset="0"/>
              </a:rPr>
              <a:t>at</a:t>
            </a:r>
            <a:r>
              <a:rPr lang="ru-RU" sz="2400" b="1" dirty="0">
                <a:latin typeface="+mj-lt"/>
                <a:cs typeface="Arial" pitchFamily="34" charset="0"/>
              </a:rPr>
              <a:t> </a:t>
            </a:r>
            <a:r>
              <a:rPr lang="en-US" sz="2400" b="1" dirty="0">
                <a:latin typeface="+mj-lt"/>
                <a:cs typeface="Arial" pitchFamily="34" charset="0"/>
              </a:rPr>
              <a:t>11</a:t>
            </a:r>
            <a:r>
              <a:rPr lang="ru-RU" sz="2400" b="1" dirty="0">
                <a:latin typeface="+mj-lt"/>
                <a:cs typeface="Arial" pitchFamily="34" charset="0"/>
              </a:rPr>
              <a:t>:29</a:t>
            </a:r>
            <a:r>
              <a:rPr lang="en-US" sz="2400" b="1" dirty="0">
                <a:latin typeface="+mj-lt"/>
                <a:cs typeface="Arial" pitchFamily="34" charset="0"/>
              </a:rPr>
              <a:t> p.m.</a:t>
            </a:r>
            <a:r>
              <a:rPr lang="ru-RU" sz="2400" b="1" dirty="0">
                <a:latin typeface="+mj-lt"/>
                <a:cs typeface="Arial" pitchFamily="34" charset="0"/>
              </a:rPr>
              <a:t> </a:t>
            </a:r>
            <a:r>
              <a:rPr lang="en-US" sz="2400" b="1" dirty="0" err="1">
                <a:latin typeface="+mj-lt"/>
                <a:cs typeface="Arial" pitchFamily="34" charset="0"/>
              </a:rPr>
              <a:t>Bushehr</a:t>
            </a:r>
            <a:r>
              <a:rPr lang="en-US" sz="2400" b="1" dirty="0">
                <a:latin typeface="+mj-lt"/>
                <a:cs typeface="Arial" pitchFamily="34" charset="0"/>
              </a:rPr>
              <a:t> NPP-1 was connected to the national  grid</a:t>
            </a:r>
            <a:r>
              <a:rPr lang="ru-RU" sz="2400" b="1" dirty="0">
                <a:latin typeface="+mj-lt"/>
                <a:cs typeface="Arial" pitchFamily="34" charset="0"/>
              </a:rPr>
              <a:t>. </a:t>
            </a:r>
          </a:p>
          <a:p>
            <a:pPr algn="just"/>
            <a:r>
              <a:rPr lang="en-US" sz="2400" b="1" dirty="0">
                <a:latin typeface="+mj-lt"/>
                <a:cs typeface="Arial" pitchFamily="34" charset="0"/>
              </a:rPr>
              <a:t>On the eve of September</a:t>
            </a:r>
            <a:r>
              <a:rPr lang="ru-RU" sz="2400" b="1" dirty="0">
                <a:latin typeface="+mj-lt"/>
                <a:cs typeface="Arial" pitchFamily="34" charset="0"/>
              </a:rPr>
              <a:t> 4</a:t>
            </a:r>
            <a:r>
              <a:rPr lang="en-US" sz="2400" b="1" dirty="0">
                <a:latin typeface="+mj-lt"/>
                <a:cs typeface="Arial" pitchFamily="34" charset="0"/>
              </a:rPr>
              <a:t>,</a:t>
            </a:r>
            <a:r>
              <a:rPr lang="ru-RU" sz="2400" b="1" dirty="0">
                <a:latin typeface="+mj-lt"/>
                <a:cs typeface="Arial" pitchFamily="34" charset="0"/>
              </a:rPr>
              <a:t> 2011 </a:t>
            </a:r>
            <a:r>
              <a:rPr lang="en-US" sz="2400" b="1" dirty="0">
                <a:latin typeface="+mj-lt"/>
                <a:cs typeface="Arial" pitchFamily="34" charset="0"/>
              </a:rPr>
              <a:t>the IAEA registered Bushehr nuclear power plant as an operating plant</a:t>
            </a:r>
            <a:r>
              <a:rPr lang="ru-RU" sz="2400" b="1" dirty="0">
                <a:latin typeface="+mj-lt"/>
                <a:cs typeface="Arial" pitchFamily="34" charset="0"/>
              </a:rPr>
              <a:t>.</a:t>
            </a:r>
          </a:p>
          <a:p>
            <a:pPr algn="just"/>
            <a:r>
              <a:rPr lang="en-US" sz="2400" b="1" dirty="0">
                <a:latin typeface="+mj-lt"/>
                <a:cs typeface="Arial" pitchFamily="34" charset="0"/>
              </a:rPr>
              <a:t>On September </a:t>
            </a:r>
            <a:r>
              <a:rPr lang="ru-RU" sz="2400" b="1" dirty="0">
                <a:latin typeface="+mj-lt"/>
                <a:cs typeface="Arial" pitchFamily="34" charset="0"/>
              </a:rPr>
              <a:t>23</a:t>
            </a:r>
            <a:r>
              <a:rPr lang="en-US" sz="2400" b="1" dirty="0">
                <a:latin typeface="+mj-lt"/>
                <a:cs typeface="Arial" pitchFamily="34" charset="0"/>
              </a:rPr>
              <a:t>,</a:t>
            </a:r>
            <a:r>
              <a:rPr lang="ru-RU" sz="2400" b="1" dirty="0">
                <a:latin typeface="+mj-lt"/>
                <a:cs typeface="Arial" pitchFamily="34" charset="0"/>
              </a:rPr>
              <a:t> 2013 </a:t>
            </a:r>
            <a:r>
              <a:rPr lang="en-US" sz="2400" b="1" dirty="0">
                <a:latin typeface="+mj-lt"/>
                <a:cs typeface="Arial" pitchFamily="34" charset="0"/>
              </a:rPr>
              <a:t>the preliminary acceptance of the power unit took place and power unit 1 was transferred for operation to the management of the Principal personnel.</a:t>
            </a:r>
            <a:endParaRPr lang="ru-RU" sz="2400" b="1" dirty="0">
              <a:latin typeface="+mj-lt"/>
              <a:cs typeface="Arial" pitchFamily="34" charset="0"/>
            </a:endParaRPr>
          </a:p>
          <a:p>
            <a:pPr algn="just"/>
            <a:endParaRPr lang="ru-RU" sz="2400" b="1" dirty="0">
              <a:latin typeface="+mj-lt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37A0C-8E34-4BF9-A34F-7379866380D3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07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071546"/>
            <a:ext cx="8643966" cy="3857652"/>
          </a:xfrm>
        </p:spPr>
        <p:txBody>
          <a:bodyPr>
            <a:no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Three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years of contract with RF for support in the ..area of plant maintenance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Three years contract with RF for assistance during ..operation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Establishment of IRI specialized companies in ..maintenance, technical support and equipment ..supplier with emphasize on localization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Agreement for low and medium level waste ..transportation and storage</a:t>
            </a:r>
          </a:p>
          <a:p>
            <a:pPr algn="l" rtl="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a-I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357166"/>
            <a:ext cx="82868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Measures in Support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of BNPP-1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a-IR" sz="2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سند" ma:contentTypeID="0x01010084907BEA0B1F6047AE374B8F086F3551" ma:contentTypeVersion="0" ma:contentTypeDescription="ایجاد سند جدید." ma:contentTypeScope="" ma:versionID="982cf80723534ab09cfa2f64c7fe4260">
  <xsd:schema xmlns:xsd="http://www.w3.org/2001/XMLSchema" xmlns:p="http://schemas.microsoft.com/office/2006/metadata/properties" targetNamespace="http://schemas.microsoft.com/office/2006/metadata/properties" ma:root="true" ma:fieldsID="8fb7de621ff258ac5c348782d9b1b5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ا" ma:readOnly="true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281FAC8-D2CF-4476-882C-4254803EEC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9B1E5E4-6740-4C99-8A30-891DFA3D23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199638-8905-4483-AFFD-E9851C1530D9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</TotalTime>
  <Words>710</Words>
  <Application>Microsoft Office PowerPoint</Application>
  <PresentationFormat>On-screen Show (4:3)</PresentationFormat>
  <Paragraphs>78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General Information about BNPP-1</vt:lpstr>
      <vt:lpstr> Stages of Establishment and  Registration of BNPP-1 Operation Company </vt:lpstr>
      <vt:lpstr>Training and Qualification of Personnel </vt:lpstr>
      <vt:lpstr>BNPP Organizational Chart </vt:lpstr>
      <vt:lpstr>Slide 7</vt:lpstr>
      <vt:lpstr>Key events during the putting in operation of Bushehr” NPP-1</vt:lpstr>
      <vt:lpstr>Slide 9</vt:lpstr>
      <vt:lpstr>Slide 10</vt:lpstr>
      <vt:lpstr>The amount of Produced Electrical Power  </vt:lpstr>
      <vt:lpstr>International cooperation</vt:lpstr>
      <vt:lpstr>Slide 13</vt:lpstr>
      <vt:lpstr>Slide 14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Fatourechian</cp:lastModifiedBy>
  <cp:revision>169</cp:revision>
  <dcterms:created xsi:type="dcterms:W3CDTF">2012-10-13T08:27:19Z</dcterms:created>
  <dcterms:modified xsi:type="dcterms:W3CDTF">2014-06-23T21:58:54Z</dcterms:modified>
</cp:coreProperties>
</file>