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75" r:id="rId2"/>
    <p:sldId id="443" r:id="rId3"/>
    <p:sldId id="435" r:id="rId4"/>
    <p:sldId id="256" r:id="rId5"/>
    <p:sldId id="429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34" r:id="rId29"/>
    <p:sldId id="436" r:id="rId30"/>
    <p:sldId id="439" r:id="rId31"/>
    <p:sldId id="440" r:id="rId32"/>
    <p:sldId id="430" r:id="rId33"/>
    <p:sldId id="431" r:id="rId34"/>
    <p:sldId id="432" r:id="rId35"/>
    <p:sldId id="433" r:id="rId36"/>
    <p:sldId id="441" r:id="rId37"/>
    <p:sldId id="442" r:id="rId38"/>
    <p:sldId id="444" r:id="rId39"/>
    <p:sldId id="44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890910-A1F0-4DA6-A9B3-062D23E7C408}" type="datetimeFigureOut">
              <a:rPr lang="fa-IR" smtClean="0"/>
              <a:t>1437/04/15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2116D0-811B-463C-B2A2-A3AC090992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14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16D0-811B-463C-B2A2-A3AC090992CE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28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F:\National Gas Turbine(NGT)\Office\543-011\Turbine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85937" cy="112933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41" y="533401"/>
            <a:ext cx="3617259" cy="685800"/>
          </a:xfrm>
        </p:spPr>
        <p:txBody>
          <a:bodyPr/>
          <a:lstStyle/>
          <a:p>
            <a:pPr algn="ctr"/>
            <a:r>
              <a:rPr lang="fa-IR" sz="3200" dirty="0" smtClean="0">
                <a:cs typeface="B Nazanin" pitchFamily="2" charset="-78"/>
              </a:rPr>
              <a:t>بسمه تعالی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77200" cy="3048000"/>
          </a:xfrm>
          <a:solidFill>
            <a:schemeClr val="tx2"/>
          </a:solidFill>
          <a:ln w="31750" cap="rnd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endParaRPr lang="en-GB" sz="2800" b="1" dirty="0" smtClean="0"/>
          </a:p>
          <a:p>
            <a:pPr algn="ctr" rtl="1"/>
            <a:r>
              <a:rPr lang="fa-IR" sz="32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طرح کلان </a:t>
            </a:r>
          </a:p>
          <a:p>
            <a:pPr algn="ctr" rtl="1"/>
            <a:r>
              <a:rPr lang="fa-IR" sz="32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بومی سازی و توسعه دانش فنی طراحی و ساخت</a:t>
            </a:r>
          </a:p>
          <a:p>
            <a:pPr algn="ctr" rtl="1"/>
            <a:r>
              <a:rPr lang="fa-IR" sz="32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توربین گاز 25 مگاوات با قابلیت افزایش تا 30 مگاوات</a:t>
            </a:r>
          </a:p>
          <a:p>
            <a:pPr algn="ctr" rtl="1"/>
            <a:r>
              <a:rPr lang="fa-IR" sz="32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و کسب نشان ایرانی</a:t>
            </a:r>
          </a:p>
          <a:p>
            <a:pPr algn="ctr" rtl="1"/>
            <a:endParaRPr lang="fa-IR" sz="32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                                                                                </a:t>
            </a:r>
            <a:endParaRPr lang="fa-IR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pic>
        <p:nvPicPr>
          <p:cNvPr id="5" name="Picture 4" descr="F:\National Gas Turbine(NGT)\Arm1blu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0" y="304800"/>
            <a:ext cx="1097280" cy="1188720"/>
          </a:xfrm>
          <a:prstGeom prst="rect">
            <a:avLst/>
          </a:prstGeom>
          <a:solidFill>
            <a:schemeClr val="accent6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01509" y="1905000"/>
            <a:ext cx="5097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36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مرکز سامانه­های توربینی شریف</a:t>
            </a:r>
            <a:endParaRPr lang="en-US" sz="36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337" y="1534180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دانشگاه صنعتی شریف</a:t>
            </a:r>
            <a:endParaRPr lang="en-US" sz="28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pic>
        <p:nvPicPr>
          <p:cNvPr id="8" name="Picture 7" descr="F:\National Gas Turbine(NGT)\Office\543-011\Turbin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"/>
            <a:ext cx="1540916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3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14008"/>
            <a:ext cx="5080237" cy="1431161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فناوری­های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کلیدی</a:t>
            </a:r>
          </a:p>
          <a:p>
            <a:pPr algn="ctr">
              <a:lnSpc>
                <a:spcPct val="2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در طراحی و تست کمپرسورهای جریان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محوری</a:t>
            </a:r>
            <a:endParaRPr lang="fa-I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</a:t>
            </a:r>
            <a:r>
              <a:rPr lang="fa-IR" dirty="0" smtClean="0">
                <a:solidFill>
                  <a:srgbClr val="C00000"/>
                </a:solidFill>
              </a:rPr>
              <a:t>2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7543800" cy="3505199"/>
          </a:xfrm>
        </p:spPr>
        <p:txBody>
          <a:bodyPr>
            <a:noAutofit/>
          </a:bodyPr>
          <a:lstStyle/>
          <a:p>
            <a:pPr lvl="0" algn="r" rtl="1">
              <a:lnSpc>
                <a:spcPct val="170000"/>
              </a:lnSpc>
            </a:pPr>
            <a:r>
              <a:rPr lang="ar-S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شناسایی رفتار کمپرسور چندمرحله ای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70000"/>
              </a:lnSpc>
            </a:pPr>
            <a:r>
              <a:rPr lang="ar-S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تعیین پایداری کمپرسور در هماهنگی با پایین دست و بالادست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70000"/>
              </a:lnSpc>
            </a:pPr>
            <a:r>
              <a:rPr lang="ar-S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بررسی تغییرات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Tip Clearance</a:t>
            </a: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در شرایط گذرا و بار کامل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70000"/>
              </a:lnSpc>
            </a:pPr>
            <a:r>
              <a:rPr lang="ar-S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بررسی تغییرات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casing</a:t>
            </a: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و توزیع دمای آن بر تغییرات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Tip Clearance</a:t>
            </a:r>
          </a:p>
          <a:p>
            <a:pPr lvl="0" algn="r" rtl="1">
              <a:lnSpc>
                <a:spcPct val="170000"/>
              </a:lnSpc>
            </a:pP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ایجاد عیوب مختلف در کمپرسور و شناسایی اثرات آن بصورت تجربی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70000"/>
              </a:lnSpc>
            </a:pP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ایجاد پایگاه داده برای عیب یابی کمپرسور محوری </a:t>
            </a:r>
            <a:endParaRPr lang="fa-I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70000"/>
              </a:lnSpc>
            </a:pP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ایجاد </a:t>
            </a: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زیرساخت برای شناسایی مشکلات عملیاتی کمپرسور محوری </a:t>
            </a: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و </a:t>
            </a: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رفع مشکلات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operability</a:t>
            </a: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آن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اهداف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پروژه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57576"/>
              </p:ext>
            </p:extLst>
          </p:nvPr>
        </p:nvGraphicFramePr>
        <p:xfrm>
          <a:off x="1371600" y="2667000"/>
          <a:ext cx="6197600" cy="311715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61683"/>
                <a:gridCol w="1130842"/>
                <a:gridCol w="1070628"/>
                <a:gridCol w="1734447"/>
              </a:tblGrid>
              <a:tr h="6694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18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کمپرسور جریان محوری مقیاس کوچک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 (آزمايشگاه 200 کیلو واتی)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25%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1105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18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کمپرسور جریان محوری مقیاس بزرگ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 (آزمايشگاه 3 مگا واتی)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75%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3355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1085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4460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89" y="3014008"/>
            <a:ext cx="6614311" cy="1200329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سیستم­های تست ارتعاشات و پایش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وضعیت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محورهای دوار دما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بالا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با قابلیت بکارگیری در توربین­های گازی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</a:t>
            </a:r>
            <a:r>
              <a:rPr lang="fa-IR" dirty="0" smtClean="0">
                <a:solidFill>
                  <a:srgbClr val="C00000"/>
                </a:solidFill>
              </a:rPr>
              <a:t>3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534400" cy="4267200"/>
          </a:xfrm>
        </p:spPr>
        <p:txBody>
          <a:bodyPr vert="horz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شبیه سازی عیوب ارتعاشی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اعتبارسنجی مدل روتور دینامیکی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استفاده از داده های بدست آمده از شبیه سازی عیوب برای اعتبارسنجی نرم افزارهای مربوطه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تست و اعتبارسنجی نرم افزار عیب یابی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تست و اعتبارسنجی نرم افزارهای بالانس و پره چینی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تست سخت افزارهای داده برداری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بررسی اثر فیلم روغن و سختی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فوندانسیون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اهداف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8014"/>
              </p:ext>
            </p:extLst>
          </p:nvPr>
        </p:nvGraphicFramePr>
        <p:xfrm>
          <a:off x="1393189" y="2209802"/>
          <a:ext cx="6303011" cy="41147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83868"/>
                <a:gridCol w="1097291"/>
                <a:gridCol w="1038864"/>
                <a:gridCol w="1682988"/>
              </a:tblGrid>
              <a:tr h="509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 dirty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9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سیستم­های تست ارتعاشات و پایش وضعیت محور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19%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581/6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195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مطالعه، بررسی و ایجاد یک بستر نرم افزاری جامع در زمینه مدل سازی آببندهای هزارتویی و لانه زنبوری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8%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276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64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مطالعه تجربی و تحقیق در زمینه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 خرابی­های ناشی از رشد ترک و خستگی در روتور دوار توربین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15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21%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684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9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یاتاقان‌های مورد استفاده در روتورهای توربینی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24%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792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9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آب‌بندهای مورد استفاده در روتورهای توربینی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28%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936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9131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3269/6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8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014008"/>
            <a:ext cx="3877985" cy="600164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	شناسایی موتور پایه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</a:t>
            </a:r>
            <a:r>
              <a:rPr lang="fa-IR" dirty="0" smtClean="0">
                <a:solidFill>
                  <a:srgbClr val="C00000"/>
                </a:solidFill>
              </a:rPr>
              <a:t>4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اهداف نهایی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690336"/>
            <a:ext cx="5791200" cy="3138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indent="-365760" algn="r" rtl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B Nazanin" pitchFamily="2" charset="-78"/>
              </a:rPr>
              <a:t>تولید اسناد خلاصه مورد نیاز بخش طراحی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B Nazanin" pitchFamily="2" charset="-78"/>
            </a:endParaRPr>
          </a:p>
          <a:p>
            <a:pPr marL="365760" indent="-365760" algn="r" rtl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B Nazanin" pitchFamily="2" charset="-78"/>
              </a:rPr>
              <a:t>تولید اسناد خلاصه مورد نیاز کارآموزان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B Nazanin" pitchFamily="2" charset="-78"/>
            </a:endParaRPr>
          </a:p>
          <a:p>
            <a:pPr marL="365760" indent="-365760" algn="r" rtl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B Nazanin" pitchFamily="2" charset="-78"/>
              </a:rPr>
              <a:t>پُر کردن شکاف­های اسناد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B Nazanin" pitchFamily="2" charset="-78"/>
            </a:endParaRPr>
          </a:p>
          <a:p>
            <a:pPr marL="365760" indent="-365760" algn="r" rtl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B Nazanin" pitchFamily="2" charset="-78"/>
              </a:rPr>
              <a:t>تولید اسناد خلاصه مورد نیاز بخش ارتقاء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B Nazanin" pitchFamily="2" charset="-78"/>
            </a:endParaRPr>
          </a:p>
          <a:p>
            <a:pPr marL="365760" indent="-365760" algn="r" rtl="1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B Nazanin" pitchFamily="2" charset="-78"/>
              </a:rPr>
              <a:t>دسته­بندی کردن و مدون نمودن اطلاعات پراکنده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6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0965"/>
              </p:ext>
            </p:extLst>
          </p:nvPr>
        </p:nvGraphicFramePr>
        <p:xfrm>
          <a:off x="1001395" y="2286000"/>
          <a:ext cx="6771005" cy="39297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8293"/>
                <a:gridCol w="1178764"/>
                <a:gridCol w="1115999"/>
                <a:gridCol w="1807949"/>
              </a:tblGrid>
              <a:tr h="5508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9939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شناسايي عمومي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16%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25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508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شناسايي تفصيلي زير سيستمهاي اصلي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508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شناسایی تفصيلي زير سيستمهاي جانبي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80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نصب و راه­اندازي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80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نگهداري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80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تعميرات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80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  <a:tab pos="1646555" algn="l"/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قطعات و منابع تامين ممکن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508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  <a:tab pos="1646555" algn="l"/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پيشنهادات کلي در جهت ارتقاء سيستم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479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165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86" y="3014008"/>
            <a:ext cx="7630614" cy="977191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fa-I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شناسایی خواص و تخمین عمر پوشش در بخش­های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داغ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شامل پوشش­های مقاوم به اکسیداسیون و ارتقاء خواص مکانیکی و پوشش در دمای بالا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5</a:t>
            </a:r>
          </a:p>
        </p:txBody>
      </p:sp>
    </p:spTree>
    <p:extLst>
      <p:ext uri="{BB962C8B-B14F-4D97-AF65-F5344CB8AC3E}">
        <p14:creationId xmlns:p14="http://schemas.microsoft.com/office/powerpoint/2010/main" val="5643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19600" y="1791147"/>
            <a:ext cx="3276600" cy="4457253"/>
          </a:xfrm>
        </p:spPr>
        <p:txBody>
          <a:bodyPr>
            <a:normAutofit lnSpcReduction="10000"/>
          </a:bodyPr>
          <a:lstStyle/>
          <a:p>
            <a:pPr lvl="0" algn="r" rtl="1">
              <a:lnSpc>
                <a:spcPct val="200000"/>
              </a:lnSpc>
              <a:buClrTx/>
              <a:buFont typeface="Wingdings" pitchFamily="2" charset="2"/>
              <a:buChar char="ü"/>
            </a:pP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B Nazanin" pitchFamily="2" charset="-78"/>
              </a:rPr>
              <a:t>دستگاه سفارش دهنده:</a:t>
            </a:r>
          </a:p>
          <a:p>
            <a:pPr lvl="1" algn="r" rtl="1">
              <a:lnSpc>
                <a:spcPct val="110000"/>
              </a:lnSpc>
              <a:buClrTx/>
              <a:buFont typeface="Courier New" pitchFamily="49" charset="0"/>
              <a:buChar char="o"/>
            </a:pP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وزارت نفت</a:t>
            </a:r>
          </a:p>
          <a:p>
            <a:pPr lvl="1" algn="r" rtl="1">
              <a:lnSpc>
                <a:spcPct val="110000"/>
              </a:lnSpc>
              <a:buClrTx/>
              <a:buFont typeface="Courier New" pitchFamily="49" charset="0"/>
              <a:buChar char="o"/>
            </a:pP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وزارت نیرو</a:t>
            </a:r>
          </a:p>
          <a:p>
            <a:pPr lvl="1" algn="r" rtl="1">
              <a:lnSpc>
                <a:spcPct val="110000"/>
              </a:lnSpc>
              <a:buClrTx/>
              <a:buFont typeface="Wingdings" pitchFamily="2" charset="2"/>
              <a:buChar char="ü"/>
            </a:pPr>
            <a:endParaRPr lang="fa-I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10000"/>
              </a:lnSpc>
              <a:buClrTx/>
              <a:buFont typeface="Wingdings" pitchFamily="2" charset="2"/>
              <a:buChar char="ü"/>
            </a:pPr>
            <a:r>
              <a:rPr lang="fa-I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B Nazanin" pitchFamily="2" charset="-78"/>
              </a:rPr>
              <a:t>دستگاه بهره بردار: </a:t>
            </a:r>
          </a:p>
          <a:p>
            <a:pPr lvl="1" algn="r" rtl="1">
              <a:lnSpc>
                <a:spcPct val="110000"/>
              </a:lnSpc>
              <a:buClrTx/>
              <a:buFont typeface="Courier New" pitchFamily="49" charset="0"/>
              <a:buChar char="o"/>
            </a:pP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شرکت ملی گاز ایران</a:t>
            </a:r>
          </a:p>
          <a:p>
            <a:pPr lvl="1" algn="r" rtl="1">
              <a:lnSpc>
                <a:spcPct val="110000"/>
              </a:lnSpc>
              <a:buClrTx/>
              <a:buFont typeface="Wingdings" pitchFamily="2" charset="2"/>
              <a:buChar char="ü"/>
            </a:pPr>
            <a:endParaRPr lang="fa-I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fa-I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B Nazanin" pitchFamily="2" charset="-78"/>
              </a:rPr>
              <a:t>مجری محوری:</a:t>
            </a:r>
          </a:p>
          <a:p>
            <a:pPr lvl="1" algn="r" rtl="1">
              <a:lnSpc>
                <a:spcPct val="150000"/>
              </a:lnSpc>
              <a:buClrTx/>
              <a:buFont typeface="Courier New" pitchFamily="49" charset="0"/>
              <a:buChar char="o"/>
            </a:pPr>
            <a:r>
              <a:rPr lang="fa-I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دانشگاه صنعتی شریف</a:t>
            </a:r>
          </a:p>
          <a:p>
            <a:pPr lvl="1" algn="r" rtl="1">
              <a:lnSpc>
                <a:spcPct val="150000"/>
              </a:lnSpc>
              <a:buClrTx/>
              <a:buFont typeface="Wingdings" pitchFamily="2" charset="2"/>
              <a:buChar char="ü"/>
            </a:pPr>
            <a:endParaRPr lang="fa-I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200000"/>
              </a:lnSpc>
              <a:buClrTx/>
              <a:buFont typeface="Wingdings" pitchFamily="2" charset="2"/>
              <a:buChar char="ü"/>
            </a:pPr>
            <a:r>
              <a:rPr lang="fa-I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B Nazanin" pitchFamily="2" charset="-78"/>
              </a:rPr>
              <a:t>مجری همکار: </a:t>
            </a:r>
            <a:r>
              <a:rPr lang="fa-I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ندارد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en-US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اطلاعات اصلی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55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43300"/>
          </a:xfrm>
        </p:spPr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توسعه </a:t>
            </a: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خواص فيزيکي، ترموفيزيکي و مکانيکي پوشش‌هاي بخش‌هاي داغ </a:t>
            </a:r>
            <a:r>
              <a:rPr lang="ar-S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توربين</a:t>
            </a: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	</a:t>
            </a:r>
            <a:r>
              <a:rPr lang="ar-S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</a:t>
            </a: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(پره‌ها و محفظه احتراق)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ايجاد </a:t>
            </a: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پايگاه داده</a:t>
            </a: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به منظور تخمين عمر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ايجاد </a:t>
            </a: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پايگاه داده</a:t>
            </a: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به منظور </a:t>
            </a:r>
            <a:r>
              <a:rPr lang="en-US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LifeTime</a:t>
            </a:r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Extension</a:t>
            </a:r>
          </a:p>
          <a:p>
            <a:pPr lvl="0" algn="r" rtl="1">
              <a:lnSpc>
                <a:spcPct val="15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جايگزيني پوشش موجود با پوشش بهتر (از جهت روش اعمال، افزايش چسبندگي، تحمل دما، مقاومت خوردگي، کاهش هزينه‌ها، افزايش عمر و ...)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قابليت افزايش دماي ورودي توربين تا </a:t>
            </a:r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C</a:t>
            </a: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◦ 80 بدون آسيب رسيدن به فلز زيرلايه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15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15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150000"/>
              </a:lnSpc>
            </a:pPr>
            <a:endParaRPr lang="en-US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15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58" y="62068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اهداف</a:t>
            </a:r>
            <a:endParaRPr lang="fa-I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1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03865"/>
              </p:ext>
            </p:extLst>
          </p:nvPr>
        </p:nvGraphicFramePr>
        <p:xfrm>
          <a:off x="1001712" y="2895600"/>
          <a:ext cx="6923088" cy="25860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38580"/>
                <a:gridCol w="1173534"/>
                <a:gridCol w="1111047"/>
                <a:gridCol w="1799927"/>
              </a:tblGrid>
              <a:tr h="6409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642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تعیین مراکز آزمایشگاهی و انعقاد قرارداد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250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642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تهیه و آماده­سازی نمونه­ها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19%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590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739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انجام آزمون­ها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58%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1450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739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تجزیه و تحلیل نتایج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13%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350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739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2640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2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296" y="3036838"/>
            <a:ext cx="7037504" cy="1154162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شناسایی خواص مکانیکی و فیزیکی مواد سوپرآلیاژ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،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بخش­های داغ توربین و شفت­ها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</a:t>
            </a:r>
            <a:r>
              <a:rPr lang="fa-IR" dirty="0" smtClean="0">
                <a:solidFill>
                  <a:srgbClr val="C00000"/>
                </a:solidFill>
              </a:rPr>
              <a:t>6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522985"/>
            <a:ext cx="6983505" cy="3573015"/>
          </a:xfrm>
        </p:spPr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توسعه خواص مواد بخش­های داغ توربین و شفت­ها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ایجاد دیتابیس به منظور تخمین عمر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ایجاد دیتابیس به منظور </a:t>
            </a: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Life Time Extension</a:t>
            </a: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جایگزینی مواد موجود با مواد بهتر (از جهت فرایند ساخت، کاهش هزینه­ها، افزایش عمر، افزایش قابلیت تعمیرپذیری و ...)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GB" sz="28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اهداف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909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83639"/>
              </p:ext>
            </p:extLst>
          </p:nvPr>
        </p:nvGraphicFramePr>
        <p:xfrm>
          <a:off x="1306511" y="2667000"/>
          <a:ext cx="6542089" cy="26343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82364"/>
                <a:gridCol w="1108951"/>
                <a:gridCol w="1049903"/>
                <a:gridCol w="1700871"/>
              </a:tblGrid>
              <a:tr h="643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952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شناسایی و عقد قرارداد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en-US" sz="14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952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تجهیز آزمایشگاه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42%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45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انجام آزمون­ها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35%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45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تدوین کتابخانه خواص مواد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13%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43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93/2474</a:t>
                      </a:r>
                      <a:endParaRPr lang="en-US" sz="1400" dirty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900 هزار یورو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8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36838"/>
            <a:ext cx="6629400" cy="1708160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Arial" charset="0"/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خنک­کاری 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پره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و 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توربین 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محوری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Arial" charset="0"/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8</a:t>
            </a:r>
          </a:p>
        </p:txBody>
      </p:sp>
    </p:spTree>
    <p:extLst>
      <p:ext uri="{BB962C8B-B14F-4D97-AF65-F5344CB8AC3E}">
        <p14:creationId xmlns:p14="http://schemas.microsoft.com/office/powerpoint/2010/main" val="22606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تجمیع و دسته بندی دانش فنی در خصوص تست استند توربین محوری از مرحله طراحی مفهومی تا ساخت و آزمایش،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طراحی و ایجاد سیستم داده‌برداری در حالت پایا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آنالیز جریان‌های ثانویه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بررسی آثار فاصله بین ردیف‌ها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مطالعه اندرکنش روتور- استاتور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ارزیابی طرح‌های جدید پره‌های سه بعدی</a:t>
            </a:r>
            <a:endParaRPr lang="en-US" dirty="0">
              <a:cs typeface="B Nazanin" panose="00000400000000000000" pitchFamily="2" charset="-78"/>
            </a:endParaRP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263" cy="1054250"/>
          </a:xfrm>
        </p:spPr>
        <p:txBody>
          <a:bodyPr>
            <a:normAutofit/>
          </a:bodyPr>
          <a:lstStyle/>
          <a:p>
            <a:pPr lvl="2" algn="r" rtl="1">
              <a:lnSpc>
                <a:spcPct val="90000"/>
              </a:lnSpc>
              <a:spcBef>
                <a:spcPct val="0"/>
              </a:spcBef>
            </a:pPr>
            <a:r>
              <a:rPr lang="ar-SA" sz="4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j-ea"/>
                <a:cs typeface="B Nazanin" pitchFamily="2" charset="-78"/>
              </a:rPr>
              <a:t>اهداف و دستاوردهای طرح</a:t>
            </a:r>
            <a:endParaRPr lang="en-US" sz="40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j-ea"/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/>
          </a:blip>
          <a:srcRect l="28125" t="25469" r="12250" b="11546"/>
          <a:stretch/>
        </p:blipFill>
        <p:spPr bwMode="auto">
          <a:xfrm>
            <a:off x="304800" y="3657600"/>
            <a:ext cx="2971800" cy="235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6658"/>
            <a:ext cx="7886700" cy="4688942"/>
          </a:xfrm>
        </p:spPr>
        <p:txBody>
          <a:bodyPr>
            <a:noAutofit/>
          </a:bodyPr>
          <a:lstStyle/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مطالعه تست استندهاي توربین</a:t>
            </a:r>
            <a:r>
              <a:rPr lang="en-US" sz="1350" b="1" dirty="0">
                <a:cs typeface="B Nazanin" panose="00000400000000000000" pitchFamily="2" charset="-78"/>
              </a:rPr>
              <a:t>	</a:t>
            </a:r>
            <a:endParaRPr lang="en-US" sz="1350" dirty="0">
              <a:cs typeface="B Nazanin" panose="00000400000000000000" pitchFamily="2" charset="-78"/>
            </a:endParaRPr>
          </a:p>
          <a:p>
            <a:pPr algn="r" rtl="1"/>
            <a:r>
              <a:rPr lang="en-US" sz="1350" b="1" dirty="0">
                <a:cs typeface="B Nazanin" panose="00000400000000000000" pitchFamily="2" charset="-78"/>
              </a:rPr>
              <a:t> </a:t>
            </a:r>
            <a:r>
              <a:rPr lang="fa-IR" sz="1350" b="1" dirty="0">
                <a:cs typeface="B Nazanin" panose="00000400000000000000" pitchFamily="2" charset="-78"/>
              </a:rPr>
              <a:t>مشخصات چند تست ريگ توربین موجود در دنيا شامل:</a:t>
            </a:r>
            <a:endParaRPr lang="en-US" sz="135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 توربین در دانشگاه</a:t>
            </a:r>
            <a:r>
              <a:rPr lang="en-US" sz="1200" dirty="0">
                <a:cs typeface="B Nazanin" panose="00000400000000000000" pitchFamily="2" charset="-78"/>
              </a:rPr>
              <a:t> Notre Dame </a:t>
            </a:r>
            <a:r>
              <a:rPr lang="fa-IR" sz="1200" dirty="0">
                <a:cs typeface="B Nazanin" panose="00000400000000000000" pitchFamily="2" charset="-78"/>
              </a:rPr>
              <a:t>در آمریکا</a:t>
            </a:r>
            <a:r>
              <a:rPr lang="en-US" sz="1200" dirty="0">
                <a:cs typeface="B Nazanin" panose="00000400000000000000" pitchFamily="2" charset="-78"/>
              </a:rPr>
              <a:t>	</a:t>
            </a: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</a:t>
            </a:r>
            <a:r>
              <a:rPr lang="en-US" sz="1200" dirty="0">
                <a:cs typeface="B Nazanin" panose="00000400000000000000" pitchFamily="2" charset="-78"/>
              </a:rPr>
              <a:t> LISA </a:t>
            </a:r>
            <a:r>
              <a:rPr lang="fa-IR" sz="1200" dirty="0">
                <a:cs typeface="B Nazanin" panose="00000400000000000000" pitchFamily="2" charset="-78"/>
              </a:rPr>
              <a:t>در دانشگاه</a:t>
            </a:r>
            <a:r>
              <a:rPr lang="en-US" sz="1200" dirty="0">
                <a:cs typeface="B Nazanin" panose="00000400000000000000" pitchFamily="2" charset="-78"/>
              </a:rPr>
              <a:t> ETH </a:t>
            </a:r>
            <a:r>
              <a:rPr lang="fa-IR" sz="1200" dirty="0">
                <a:cs typeface="B Nazanin" panose="00000400000000000000" pitchFamily="2" charset="-78"/>
              </a:rPr>
              <a:t>سوئیس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 توربین در دانشگاه صنعتی</a:t>
            </a:r>
            <a:r>
              <a:rPr lang="en-US" sz="1200" dirty="0">
                <a:cs typeface="B Nazanin" panose="00000400000000000000" pitchFamily="2" charset="-78"/>
              </a:rPr>
              <a:t> Graz </a:t>
            </a:r>
            <a:r>
              <a:rPr lang="fa-IR" sz="1200" dirty="0">
                <a:cs typeface="B Nazanin" panose="00000400000000000000" pitchFamily="2" charset="-78"/>
              </a:rPr>
              <a:t>در اتریش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 توربین دو طبقه در</a:t>
            </a:r>
            <a:r>
              <a:rPr lang="en-US" sz="1200" dirty="0">
                <a:cs typeface="B Nazanin" panose="00000400000000000000" pitchFamily="2" charset="-78"/>
              </a:rPr>
              <a:t> NASA-1968</a:t>
            </a: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</a:t>
            </a:r>
            <a:r>
              <a:rPr lang="en-US" sz="1200" dirty="0">
                <a:cs typeface="B Nazanin" panose="00000400000000000000" pitchFamily="2" charset="-78"/>
              </a:rPr>
              <a:t> TURMA </a:t>
            </a:r>
            <a:r>
              <a:rPr lang="fa-IR" sz="1200" dirty="0">
                <a:cs typeface="B Nazanin" panose="00000400000000000000" pitchFamily="2" charset="-78"/>
              </a:rPr>
              <a:t>در موسسه</a:t>
            </a:r>
            <a:r>
              <a:rPr lang="en-US" sz="1200" dirty="0">
                <a:cs typeface="B Nazanin" panose="00000400000000000000" pitchFamily="2" charset="-78"/>
              </a:rPr>
              <a:t> ONERA </a:t>
            </a:r>
            <a:r>
              <a:rPr lang="fa-IR" sz="1200" dirty="0">
                <a:cs typeface="B Nazanin" panose="00000400000000000000" pitchFamily="2" charset="-78"/>
              </a:rPr>
              <a:t>فرانسه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 توربین در دانشگاه آخن آلمان</a:t>
            </a:r>
            <a:r>
              <a:rPr lang="en-US" sz="1200" dirty="0">
                <a:cs typeface="B Nazanin" panose="00000400000000000000" pitchFamily="2" charset="-78"/>
              </a:rPr>
              <a:t> (RWTH AACHEN UNIVERSITY)</a:t>
            </a: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تست استند</a:t>
            </a:r>
            <a:r>
              <a:rPr lang="en-US" sz="1200" dirty="0">
                <a:cs typeface="B Nazanin" panose="00000400000000000000" pitchFamily="2" charset="-78"/>
              </a:rPr>
              <a:t> START </a:t>
            </a:r>
            <a:r>
              <a:rPr lang="fa-IR" sz="1200" dirty="0">
                <a:cs typeface="B Nazanin" panose="00000400000000000000" pitchFamily="2" charset="-78"/>
              </a:rPr>
              <a:t>در دانشگاه ایالتی</a:t>
            </a:r>
            <a:r>
              <a:rPr lang="en-US" sz="1200" dirty="0">
                <a:cs typeface="B Nazanin" panose="00000400000000000000" pitchFamily="2" charset="-78"/>
              </a:rPr>
              <a:t> Penn	</a:t>
            </a:r>
          </a:p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 جمعبندی بررسی تست استندهاي موجود</a:t>
            </a:r>
            <a:r>
              <a:rPr lang="en-US" sz="1350" b="1" dirty="0">
                <a:cs typeface="B Nazanin" panose="00000400000000000000" pitchFamily="2" charset="-78"/>
              </a:rPr>
              <a:t>	</a:t>
            </a:r>
            <a:endParaRPr lang="en-US" sz="1350" dirty="0">
              <a:cs typeface="B Nazanin" panose="00000400000000000000" pitchFamily="2" charset="-78"/>
            </a:endParaRPr>
          </a:p>
          <a:p>
            <a:pPr algn="r" rtl="1"/>
            <a:r>
              <a:rPr lang="fa-IR" sz="1350" dirty="0">
                <a:cs typeface="B Nazanin" panose="00000400000000000000" pitchFamily="2" charset="-78"/>
              </a:rPr>
              <a:t> </a:t>
            </a:r>
            <a:r>
              <a:rPr lang="fa-IR" sz="1350" b="1" dirty="0">
                <a:cs typeface="B Nazanin" panose="00000400000000000000" pitchFamily="2" charset="-78"/>
              </a:rPr>
              <a:t>مشخصات اصلی تست استندهای موجود</a:t>
            </a:r>
            <a:r>
              <a:rPr lang="en-US" sz="1350" b="1" dirty="0">
                <a:cs typeface="B Nazanin" panose="00000400000000000000" pitchFamily="2" charset="-78"/>
              </a:rPr>
              <a:t>	</a:t>
            </a:r>
            <a:endParaRPr lang="en-US" sz="1350" dirty="0">
              <a:cs typeface="B Nazanin" panose="00000400000000000000" pitchFamily="2" charset="-78"/>
            </a:endParaRPr>
          </a:p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 اجزاء و تجهيزات تست استندهای موجود</a:t>
            </a:r>
            <a:endParaRPr lang="en-US" sz="1350" dirty="0">
              <a:cs typeface="B Nazanin" panose="00000400000000000000" pitchFamily="2" charset="-78"/>
            </a:endParaRPr>
          </a:p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 پيشنهاديه طراحي و ساخت تست استند توربین محوري شامل:</a:t>
            </a:r>
            <a:r>
              <a:rPr lang="en-US" sz="1350" dirty="0">
                <a:cs typeface="B Nazanin" panose="00000400000000000000" pitchFamily="2" charset="-78"/>
              </a:rPr>
              <a:t>	</a:t>
            </a: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مشخصات طرح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جزئیات فنی طرح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اهداف و دستاوردهای طرح</a:t>
            </a:r>
            <a:endParaRPr lang="en-US" sz="12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زمان‌بندي اولیه</a:t>
            </a:r>
            <a:r>
              <a:rPr lang="en-US" sz="1200" dirty="0">
                <a:cs typeface="B Nazanin" panose="00000400000000000000" pitchFamily="2" charset="-78"/>
              </a:rPr>
              <a:t>	</a:t>
            </a:r>
          </a:p>
          <a:p>
            <a:pPr lvl="1" algn="r" rtl="1"/>
            <a:r>
              <a:rPr lang="fa-IR" sz="1200" dirty="0">
                <a:cs typeface="B Nazanin" panose="00000400000000000000" pitchFamily="2" charset="-78"/>
              </a:rPr>
              <a:t> هزینه‌های اولیه پروژه</a:t>
            </a:r>
            <a:endParaRPr lang="en-US" sz="1200" dirty="0">
              <a:cs typeface="B Nazanin" panose="00000400000000000000" pitchFamily="2" charset="-78"/>
            </a:endParaRPr>
          </a:p>
          <a:p>
            <a:pPr algn="r" rtl="1"/>
            <a:r>
              <a:rPr lang="fa-IR" sz="1350" b="1" dirty="0">
                <a:cs typeface="B Nazanin" panose="00000400000000000000" pitchFamily="2" charset="-78"/>
              </a:rPr>
              <a:t>طرح کلی تست استند کمپرسور دانشگاه صنعتی شريف</a:t>
            </a:r>
            <a:endParaRPr lang="en-US" sz="135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94172"/>
          </a:xfrm>
        </p:spPr>
        <p:txBody>
          <a:bodyPr/>
          <a:lstStyle/>
          <a:p>
            <a:pPr algn="r" rtl="1"/>
            <a:r>
              <a:rPr lang="fa-I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فعالیت های انجام شده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82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تخمین هزینه طرح ها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79547"/>
              </p:ext>
            </p:extLst>
          </p:nvPr>
        </p:nvGraphicFramePr>
        <p:xfrm>
          <a:off x="406400" y="1280160"/>
          <a:ext cx="8356600" cy="5425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9614"/>
                <a:gridCol w="1863702"/>
                <a:gridCol w="1653284"/>
              </a:tblGrid>
              <a:tr h="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عنوان پروژه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8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هزینه (میلیون ریال)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فاز</a:t>
                      </a:r>
                      <a:r>
                        <a:rPr lang="fa-IR" sz="1400" b="1" kern="120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 صفر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8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2670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افروزش و عملکرد پایدار محفظه احتراق با بهره­گیری از سکوی آزمایش</a:t>
                      </a:r>
                      <a:endParaRPr lang="en-US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اتمسفریک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10800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rtl="1"/>
                      <a:endParaRPr lang="fa-IR" sz="18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فشار بالا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26060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فناوری­های کلیدی در طراحی و تست کمپرسورهای جریان محوری</a:t>
                      </a:r>
                      <a:endParaRPr lang="en-US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200</a:t>
                      </a:r>
                      <a:r>
                        <a:rPr lang="fa-IR" sz="1400" b="1" kern="120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 کیلو واتی</a:t>
                      </a:r>
                      <a:endParaRPr lang="fa-IR" sz="14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11050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3 مگا واتی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33550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سیستم­های تست ارتعاشات و پایش وضعیت محورهای دوار دما بالا با قابلیت بکارگیری در توربین­های گازی</a:t>
                      </a:r>
                      <a:endParaRPr lang="en-US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پروژه اول</a:t>
                      </a:r>
                      <a:endParaRPr kumimoji="0"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5816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طرح اول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2760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طرح</a:t>
                      </a:r>
                      <a:r>
                        <a:rPr lang="fa-IR" sz="1400" b="1" kern="120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 دوم</a:t>
                      </a:r>
                      <a:endParaRPr lang="fa-IR" sz="14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6840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طرح سوم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7920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طرح چهارم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9360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شناسایی موتور پایه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1650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شناسایی خواص و تخمین عمر پوشش در بخش­های داغ شامل پوشش­های مقاوم به اکسیداسیون و ارتقاء خواص مکانیکی و پوشش در دمای بالا</a:t>
                      </a:r>
                      <a:endParaRPr lang="en-US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10000</a:t>
                      </a:r>
                    </a:p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400000 یورو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شناسایی خواص مکانیکی و فیزیکی مواد سوپرآلیاژ، بخش­های داغ توربین و شفت­ها</a:t>
                      </a:r>
                      <a:endParaRPr lang="en-US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24750</a:t>
                      </a:r>
                    </a:p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900000 یورو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خنک</a:t>
                      </a:r>
                      <a:r>
                        <a:rPr lang="fa-IR" sz="1400" b="1" kern="120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 کاری پره</a:t>
                      </a:r>
                      <a:endParaRPr lang="fa-IR" sz="14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14800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lvl="0" algn="ctr" rtl="1"/>
                      <a:r>
                        <a:rPr lang="ar-SA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توسعه فناوری توربین محوری</a:t>
                      </a: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+mn-ea"/>
                          <a:cs typeface="B Nazanin" pitchFamily="2" charset="-78"/>
                        </a:rPr>
                        <a:t>77800</a:t>
                      </a:r>
                      <a:endParaRPr lang="fa-IR" sz="14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75" t="28069" r="17500" b="4688"/>
          <a:stretch/>
        </p:blipFill>
        <p:spPr>
          <a:xfrm>
            <a:off x="1371599" y="1143000"/>
            <a:ext cx="6392333" cy="56720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304800"/>
            <a:ext cx="5105400" cy="762000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برنامه پیش بینی شده تخصیص بودجه پروژه های طرح در سال 93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هسته مدیریت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2514599"/>
            <a:ext cx="198120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دانشگاه صنعتی شریف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4419599"/>
            <a:ext cx="198120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شورای عتف</a:t>
            </a:r>
          </a:p>
          <a:p>
            <a:pPr algn="ctr"/>
            <a:r>
              <a:rPr lang="fa-IR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(کمیته راهبردی طرح)</a:t>
            </a:r>
            <a:endParaRPr lang="fa-IR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0" y="4495799"/>
            <a:ext cx="198120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بهره بردار</a:t>
            </a:r>
          </a:p>
          <a:p>
            <a:pPr algn="ctr"/>
            <a:r>
              <a:rPr lang="fa-IR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(شرکت ملی گاز ایران)</a:t>
            </a:r>
            <a:endParaRPr lang="fa-IR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810000" y="3809999"/>
            <a:ext cx="1447800" cy="12954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هسته مدیریت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10800000" flipV="1">
            <a:off x="2057401" y="2971799"/>
            <a:ext cx="1295400" cy="1371600"/>
          </a:xfrm>
          <a:prstGeom prst="curvedConnector2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5486400" y="3047999"/>
            <a:ext cx="1524000" cy="1219200"/>
          </a:xfrm>
          <a:prstGeom prst="curvedConnector2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>
            <a:off x="4419600" y="3200399"/>
            <a:ext cx="76200" cy="4495800"/>
          </a:xfrm>
          <a:prstGeom prst="curvedConnector3">
            <a:avLst>
              <a:gd name="adj1" fmla="val -850000"/>
            </a:avLst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اعضاء کمیته راهبری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381000" y="1920419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</a:t>
            </a: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روستاآزاد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باقری مقدم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مهندس چیت­چیان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میرسلیم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اخلاقی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سلطانی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مهندس دیباجی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پاک­سرشت (نماینده وزارت نفت)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یک نماینده از وزارت </a:t>
            </a:r>
            <a:r>
              <a:rPr lang="ar-SA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نیرو</a:t>
            </a:r>
            <a:r>
              <a:rPr lang="fa-IR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(دکتر حسین بنکداری)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1371600" lvl="2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علی­آبادی (نماینده شرکت مپنا</a:t>
            </a:r>
            <a:r>
              <a:rPr lang="ar-SA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)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68069"/>
            <a:ext cx="2679700" cy="646331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راهبری طرح</a:t>
            </a:r>
          </a:p>
        </p:txBody>
      </p:sp>
    </p:spTree>
    <p:extLst>
      <p:ext uri="{BB962C8B-B14F-4D97-AF65-F5344CB8AC3E}">
        <p14:creationId xmlns:p14="http://schemas.microsoft.com/office/powerpoint/2010/main" val="33821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14585"/>
              </p:ext>
            </p:extLst>
          </p:nvPr>
        </p:nvGraphicFramePr>
        <p:xfrm>
          <a:off x="690096" y="1739902"/>
          <a:ext cx="7844304" cy="48132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39508"/>
                <a:gridCol w="663604"/>
                <a:gridCol w="2807769"/>
                <a:gridCol w="3933423"/>
              </a:tblGrid>
              <a:tr h="3511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شماره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 جلسه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تاریخ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دستور جلسه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مصوبات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67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6/2/1393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 معرفی مدیر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 ارائه گزارش پیشرفت کار و فعالیت­های انجام شده و بررسی آنها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تصمیم­گیری در رابطه با دستور جلسه موکول به جلسه آتی شد.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17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20/2/1393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 بررسی و تایید پیشرفت کار و فعالیت­های انجام­شده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 تعیین ناظر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3- بررسی و تایید تفاهم­نامه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4- تایید اسناد ارسالی برای شورای عتف (شامل ساختار شکست کلی کار به تفکیک مجریان، هزینه و برنامه اجرایی)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5- امکان­سنجی دریافت اعتبار از سایر مراجع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 دو موضوع به عنوان عناوین جایگزین برای طرح مشخص و قرار شد کمیسیون تخصصی انرژی عتف عنوان موضوع طرح را از یکیاز این دو موضوع انتخاب و مصوب کند: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168275" marR="0" lvl="0" indent="-168275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581015" algn="r"/>
                          <a:tab pos="457200" algn="l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توسعه دانش فنی و زیرساخت برای ارتقاء توربین­های کلاس 25 مگاوات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168275" marR="0" lvl="0" indent="-168275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581015" algn="r"/>
                          <a:tab pos="457200" algn="l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توسعه دانش فنی و زیرساخت برای ارتقاء توربین­های صنعتی 10 تا 50 مگاوات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 در زمینه تایید هزینه­های فاز صفر، کمیته راهبری مصوب کرد که تصمیم­گیری با رییس دانشگاه شریف انجام شود.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0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2/9/1393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1-ارائه گزارشی از روند اجرای طرح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2-تعیین ناظر طرح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3-بررسی و تایید تفاهم­نامه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 تایید فاز صفر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2-تغییر نام طرح به " توسعه دانش فنی و زیرساخت برای ارتقاء توربین­های صنعتی 10 تا 50 مگا وات" جهت پیشنهاد یه شورای عتف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3-معرفی و تایید تیم نظارتی طرح جهت پیشنهاد به شورای عتف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4-پیشنهاد برگزاری جلسات به منظور تسریع تعاملات صورت گرفته فی­مابین وزارتخانه­های نفت و نیرو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5- تایید کلیات تفاهم­نامه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4/12/1393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1-ارائه گزارشی از روند اجرای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2-ارائه گزارش نظارت بر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3-بررسی گزارشات پیشرفت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1-درصد پیشرفت کلی مورد تایید کمیته نظارتی طرح 38/3 درصد می­باشد.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cs typeface="B Nazanin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2-مصوبات کمیته نظارتی برای هزینه­های تجهیزاتی تا کنون مورد تایید می­باشد.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1394/07/4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1- ارائه گزارشی از روند اجرای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2- بررسی روند انجام مطالعات راهبردی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3-بررسی و تایید میزان هزینه­کرد و پیشرفت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4- بررسی نحوه همکاری بهره­برداران طرح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1- با توجه به ارائه گزارش پیشرفت کار توسط مجری طرح، درصد پیشرفت کار 6 ماهه اول سال 1394 در صورت تایید کمیته نظارتی طرح مورد تایید می­باشد.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2- گزارش آخرین وضعیت پیشرفت فیزیکی و مالی طرح ارسالی به کارگروه انرژی شورای عتف مورد تایید می­باشد.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جلسات کمیته راهبری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8069"/>
            <a:ext cx="2679700" cy="646331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راهبری طرح</a:t>
            </a:r>
          </a:p>
        </p:txBody>
      </p:sp>
    </p:spTree>
    <p:extLst>
      <p:ext uri="{BB962C8B-B14F-4D97-AF65-F5344CB8AC3E}">
        <p14:creationId xmlns:p14="http://schemas.microsoft.com/office/powerpoint/2010/main" val="25016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اعضاء ناظرین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381000" y="2673474"/>
            <a:ext cx="7772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محمد اولیاء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(معاونت مهندسی و تحقیق و توسعه شرکت توگا)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مهندس هیوا خالدی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(مدیرعامل شرکت توربوتک)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دکتر تقوی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(هیئت علمی دانشگاه علم و صنعت)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مهندس مرآتی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(شرکت ملی گاز ایران)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مهندس قنواتی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(شرکت ملی گاز ایران)</a:t>
            </a:r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68069"/>
            <a:ext cx="2679700" cy="600164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نظارتی طرح</a:t>
            </a:r>
          </a:p>
        </p:txBody>
      </p:sp>
    </p:spTree>
    <p:extLst>
      <p:ext uri="{BB962C8B-B14F-4D97-AF65-F5344CB8AC3E}">
        <p14:creationId xmlns:p14="http://schemas.microsoft.com/office/powerpoint/2010/main" val="26111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4114800" y="990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جلسات کمیته نظارتی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48006"/>
              </p:ext>
            </p:extLst>
          </p:nvPr>
        </p:nvGraphicFramePr>
        <p:xfrm>
          <a:off x="990599" y="1600200"/>
          <a:ext cx="7239001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612"/>
                <a:gridCol w="778458"/>
                <a:gridCol w="8219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مصوبات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تاریخ جلسه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شماره جلسه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fa-IR" sz="1400" baseline="0" dirty="0" smtClean="0">
                          <a:cs typeface="B Nazanin" pitchFamily="2" charset="-78"/>
                        </a:rPr>
                        <a:t> هزینه کرد در چارچوب قوانین مالی دانشگاه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baseline="0" dirty="0" smtClean="0">
                          <a:cs typeface="B Nazanin" pitchFamily="2" charset="-78"/>
                        </a:rPr>
                        <a:t>نظارت کمیته نظارتی بر پیشرفت کار و هزینه ها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baseline="0" dirty="0" smtClean="0">
                          <a:cs typeface="B Nazanin" pitchFamily="2" charset="-78"/>
                        </a:rPr>
                        <a:t>امکان انتخاب یک گروه مشاور برای کنترل فنی و میزان پیشرفت طرح توسط کمیته نظارتی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93/10/9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kumimoji="0"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بررسی آیین نامه نظارتی طرح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kumimoji="0"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تشریح وظایف ناظرین مدیریتی و ناظرین فنی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kumimoji="0"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تقسیم کار ین ناظران طرح با توجه به آیین نامه نظارت شورای عتف</a:t>
                      </a:r>
                      <a:endParaRPr kumimoji="0"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93/11/5</a:t>
                      </a:r>
                      <a:endParaRPr kumimoji="0"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ناظران مدیریتی: مهندس قنواتی و مرآتی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ناظرین</a:t>
                      </a:r>
                      <a:r>
                        <a:rPr lang="fa-IR" sz="1400" baseline="0" dirty="0" smtClean="0">
                          <a:cs typeface="B Nazanin" pitchFamily="2" charset="-78"/>
                        </a:rPr>
                        <a:t> فنی: مهندس خالدی، دکتر اولیاء، دکتر تقوی</a:t>
                      </a:r>
                    </a:p>
                    <a:p>
                      <a:pPr marL="914400" indent="-290513" algn="r" rtl="1">
                        <a:buFont typeface="Arial" pitchFamily="34" charset="0"/>
                        <a:buChar char="•"/>
                      </a:pPr>
                      <a:r>
                        <a:rPr lang="fa-IR" sz="1400" baseline="0" dirty="0" smtClean="0">
                          <a:cs typeface="B Nazanin" pitchFamily="2" charset="-78"/>
                        </a:rPr>
                        <a:t>دکتر اولیاء: مواد و پوشش</a:t>
                      </a:r>
                    </a:p>
                    <a:p>
                      <a:pPr marL="914400" indent="-290513" algn="r" rtl="1">
                        <a:buFont typeface="Arial" pitchFamily="34" charset="0"/>
                        <a:buChar char="•"/>
                      </a:pPr>
                      <a:r>
                        <a:rPr lang="fa-IR" sz="1400" baseline="0" dirty="0" smtClean="0">
                          <a:cs typeface="B Nazanin" pitchFamily="2" charset="-78"/>
                        </a:rPr>
                        <a:t>مهندس خالدی: محفظه، شفت و روتور، خنک کاری توربین</a:t>
                      </a:r>
                    </a:p>
                    <a:p>
                      <a:pPr marL="914400" indent="-290513" algn="r" rtl="1">
                        <a:buFont typeface="Arial" pitchFamily="34" charset="0"/>
                        <a:buChar char="•"/>
                      </a:pPr>
                      <a:r>
                        <a:rPr lang="fa-IR" sz="1400" baseline="0" dirty="0" smtClean="0">
                          <a:cs typeface="B Nazanin" pitchFamily="2" charset="-78"/>
                        </a:rPr>
                        <a:t>دکتر تقوی: کمپرسور، توربین محوری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93/11/12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3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تایید گزارش های فنی پروژه ها و اسناد عتف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تایید میزان هزینه کرد تجهیزاتی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Plan A</a:t>
                      </a:r>
                      <a:endParaRPr lang="fa-IR" sz="1400" kern="1200" dirty="0" smtClean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B Nazanin"/>
                      </a:endParaRP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تایید میزان هزینه کرد تجهیزاتی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Plan B</a:t>
                      </a:r>
                      <a:endParaRPr lang="fa-IR" sz="1400" kern="1200" dirty="0" smtClean="0">
                        <a:solidFill>
                          <a:srgbClr val="000000"/>
                        </a:solidFill>
                        <a:effectLst/>
                        <a:latin typeface="Constantia"/>
                        <a:ea typeface="Times New Roman"/>
                        <a:cs typeface="B Nazanin"/>
                      </a:endParaRPr>
                    </a:p>
                    <a:p>
                      <a:pPr marL="285750" indent="-285750" algn="r" rtl="1">
                        <a:buFont typeface="Wingdings" pitchFamily="2" charset="2"/>
                        <a:buChar char="ü"/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تایید درصد پیشرفت طرح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93/11/26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4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160270" algn="l"/>
                        </a:tabLs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بررسی فعالیت­های انجام شده در تدوین اسناد راهبردی طرح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285750" marR="0" lvl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160270" algn="l"/>
                        </a:tabLs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بررسی فعالیت­های فنی و اجرایی طرح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285750" marR="0" lvl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160270" algn="l"/>
                        </a:tabLs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تایید درصد پیشرفت طرح (51/4 درصد)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285750" marR="0" lvl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160270" algn="l"/>
                        </a:tabLs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اولویت اجرای طرح­ها با محفظه، کمپرسور، محور و توربین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  <a:tab pos="457200" algn="l"/>
                        </a:tabLst>
                      </a:pPr>
                      <a:r>
                        <a:rPr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94/07/18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  <a:tab pos="457200" algn="l"/>
                        </a:tabLst>
                      </a:pPr>
                      <a:r>
                        <a:rPr lang="fa-IR" sz="1400" b="1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B Nazanin"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9800" y="268069"/>
            <a:ext cx="2679700" cy="600164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نظارتی طرح</a:t>
            </a:r>
          </a:p>
        </p:txBody>
      </p:sp>
    </p:spTree>
    <p:extLst>
      <p:ext uri="{BB962C8B-B14F-4D97-AF65-F5344CB8AC3E}">
        <p14:creationId xmlns:p14="http://schemas.microsoft.com/office/powerpoint/2010/main" val="1414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اسناد ارائه شده به کمیته نظارت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لیست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قطعات و تجهیزات مورد نظر در مرحله اول طرح کلان بر حسب اولویت طراحی و ساخت آزمایشگاه­ها </a:t>
            </a:r>
            <a:r>
              <a:rPr lang="en-US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(Plan A</a:t>
            </a:r>
            <a:r>
              <a:rPr lang="en-US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)</a:t>
            </a:r>
            <a:endParaRPr lang="fa-IR" sz="2400" b="1" dirty="0" smtClean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سند منشور پروژه پروژه ها (اسناد شورای عتف) (6 گزارش)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سند بیانیه محدوده طرح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(اسناد شورای عتف)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(6 گزارش)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سند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ساختار شکست کار(اسناد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شورای عتف) (6 گزارش)</a:t>
            </a:r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سند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ذینفعان طرح(اسناد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شورای عتف) (6 گزارش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سند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شناسنامه طرح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(اسناد شورای عتف) (6 گزارش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گزارش فنی فاز طراحی مفهومی پروژه ها (5 گزارش)</a:t>
            </a:r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68069"/>
            <a:ext cx="2679700" cy="600164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نظارتی طرح</a:t>
            </a:r>
          </a:p>
        </p:txBody>
      </p:sp>
    </p:spTree>
    <p:extLst>
      <p:ext uri="{BB962C8B-B14F-4D97-AF65-F5344CB8AC3E}">
        <p14:creationId xmlns:p14="http://schemas.microsoft.com/office/powerpoint/2010/main" val="10818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اسناد ارائه شده به کمیته نظارت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09265" y="2286000"/>
            <a:ext cx="8529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تخمین هزینه های تجهیزاتی پروژه ها در </a:t>
            </a:r>
            <a:r>
              <a:rPr lang="en-US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Plan B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خلاصه گزارشات فنی و سیاستهای اجرایی پیش بینی شده پروژه ها</a:t>
            </a:r>
            <a:r>
              <a:rPr lang="fa-IR" sz="20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 (5 گزارش)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گانت اجرایی پروژه ها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درصد پیشرفت هر پروژه به تفکیک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درصد پیشرفت کل طرح کلان ملی</a:t>
            </a:r>
            <a:endParaRPr lang="en-US" sz="28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68069"/>
            <a:ext cx="2679700" cy="600164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کمیته نظارتی طرح</a:t>
            </a:r>
          </a:p>
        </p:txBody>
      </p:sp>
    </p:spTree>
    <p:extLst>
      <p:ext uri="{BB962C8B-B14F-4D97-AF65-F5344CB8AC3E}">
        <p14:creationId xmlns:p14="http://schemas.microsoft.com/office/powerpoint/2010/main" val="20605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762000"/>
          </a:xfrm>
        </p:spPr>
        <p:txBody>
          <a:bodyPr>
            <a:normAutofit/>
          </a:bodyPr>
          <a:lstStyle/>
          <a:p>
            <a:pPr lvl="0"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آخرین </a:t>
            </a: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وضعیت پیشرفت فیزیکی و مالی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93480"/>
              </p:ext>
            </p:extLst>
          </p:nvPr>
        </p:nvGraphicFramePr>
        <p:xfrm>
          <a:off x="597123" y="1447800"/>
          <a:ext cx="7876306" cy="5181916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542097"/>
                <a:gridCol w="1453420"/>
                <a:gridCol w="985528"/>
                <a:gridCol w="1388535"/>
                <a:gridCol w="985528"/>
                <a:gridCol w="1521198"/>
              </a:tblGrid>
              <a:tr h="289638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سال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میزان اعتبار ابلاغ شده (میلیون ریال)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میزان هزینه کرد واقعی (میلیون ریال)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اعلام مجری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تایید ناظر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تایید کمیته راهبری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سال 1393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6,420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سال 1393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شش ماهه اول سال 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3370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3,655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شش ماهه اول سال 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دی­ماه 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2,934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در حال بررسی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در حال بررسی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دی­ماه 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38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سال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میزان پیشرفت برنامه­ای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میزان پیشرفت واقعی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اعلام مجری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تایید ناظر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تایید کمیته راهبری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سال 1393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11/15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3/38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سال 1393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شش ماهه اول سال 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16/37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4/51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مورد تایید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شش ماهه اول سال 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دی­ماه 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29/07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5/35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در حال بررسی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در حال بررسی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 انتهای دی­ماه 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762000"/>
          </a:xfrm>
        </p:spPr>
        <p:txBody>
          <a:bodyPr>
            <a:normAutofit/>
          </a:bodyPr>
          <a:lstStyle/>
          <a:p>
            <a:pPr lvl="0"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آخرین </a:t>
            </a: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وضعیت پیشرفت فیزیکی و مالی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3" y="1274623"/>
            <a:ext cx="8758217" cy="50499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0"/>
            <a:ext cx="85344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عدم </a:t>
            </a: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عقد تفاهم­نامه همکاری میان دستگاه­های سفارش­دهنده، مجری و شورای عتف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عدم اعلام وزارت نیرو از میزان همکاری مورد نظر با این طرح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عدم آگاهی مجری از میزان بودجه پرداختی سالانه به طرح جهت برنامه­ریزی نحوه اجرای پروژه­ها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marL="342900" lvl="0" indent="-34290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عدم آگاهی مجری از میزان همکاری، نوع مشارکت و نحوه تعامل دستگاه­های سفارش­دهنده، بهره­بردار، مجری و شورای </a:t>
            </a: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عتف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33400"/>
            <a:ext cx="5867400" cy="763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مهم­ترین چالش­های پیش روی </a:t>
            </a: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656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4384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مجری </a:t>
            </a:r>
            <a:r>
              <a:rPr lang="fa-IR" sz="20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پیشنهاد می­دهد تا در خصوص نهایی­سازی تفاهم­نامه همکاری، طی یک جلسه کلان مدیریتی چالش­های پیش­روی طرح بررسی شده و جمع­بندی مناسبی از نحوه اجرا و میزان همکاری هر یک از اعضاء تفاهم­نامه حاصل شود. </a:t>
            </a:r>
            <a:endParaRPr lang="en-US" sz="20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363" y="457200"/>
            <a:ext cx="7497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پیشنهادات متناظر با رفع </a:t>
            </a: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چا</a:t>
            </a: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ل</a:t>
            </a: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ش­های </a:t>
            </a: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cs typeface="B Nazanin" pitchFamily="2" charset="-78"/>
              </a:rPr>
              <a:t>بیان شده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6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4600" y="76200"/>
            <a:ext cx="4152901" cy="609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طرح کلان توربین </a:t>
            </a: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گاز نوین</a:t>
            </a:r>
            <a:endParaRPr lang="fa-I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600200"/>
            <a:ext cx="2286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ارتقاء محصول</a:t>
            </a:r>
            <a:endParaRPr lang="fa-I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1600200"/>
            <a:ext cx="2286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توسعه فناوری</a:t>
            </a:r>
            <a:endParaRPr lang="fa-I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14600" y="2209800"/>
            <a:ext cx="3886200" cy="3581400"/>
            <a:chOff x="2514600" y="3200400"/>
            <a:chExt cx="3886200" cy="3581400"/>
          </a:xfrm>
        </p:grpSpPr>
        <p:sp>
          <p:nvSpPr>
            <p:cNvPr id="11" name="Rounded Rectangle 10"/>
            <p:cNvSpPr/>
            <p:nvPr/>
          </p:nvSpPr>
          <p:spPr>
            <a:xfrm>
              <a:off x="3124200" y="3429000"/>
              <a:ext cx="3276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طراحی </a:t>
              </a:r>
              <a:r>
                <a:rPr lang="fa-IR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و ساخت تست </a:t>
              </a:r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استندها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24200" y="4114800"/>
              <a:ext cx="3276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سیستم </a:t>
              </a:r>
              <a:r>
                <a:rPr lang="fa-IR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های اندازه گیری و داده </a:t>
              </a:r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برداری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4800600"/>
              <a:ext cx="3276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نرم </a:t>
              </a:r>
              <a:r>
                <a:rPr lang="fa-IR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افزارها و </a:t>
              </a:r>
              <a:r>
                <a:rPr lang="fa-IR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ابزارها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24200" y="5486400"/>
              <a:ext cx="3276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توسعه </a:t>
              </a:r>
              <a:r>
                <a:rPr lang="fa-IR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مواد، پوشش ها و فرایندهای ساخت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6172200"/>
              <a:ext cx="3276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کتابخانه </a:t>
              </a:r>
              <a:r>
                <a:rPr lang="fa-IR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و </a:t>
              </a:r>
              <a:r>
                <a:rPr lang="fa-IR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دیتابیس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cxnSp>
          <p:nvCxnSpPr>
            <p:cNvPr id="7" name="Elbow Connector 6"/>
            <p:cNvCxnSpPr>
              <a:stCxn id="10" idx="2"/>
              <a:endCxn id="11" idx="1"/>
            </p:cNvCxnSpPr>
            <p:nvPr/>
          </p:nvCxnSpPr>
          <p:spPr>
            <a:xfrm rot="16200000" flipH="1">
              <a:off x="2552700" y="3162300"/>
              <a:ext cx="533400" cy="609600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0" idx="2"/>
              <a:endCxn id="12" idx="1"/>
            </p:cNvCxnSpPr>
            <p:nvPr/>
          </p:nvCxnSpPr>
          <p:spPr>
            <a:xfrm rot="16200000" flipH="1">
              <a:off x="2209800" y="3505200"/>
              <a:ext cx="1219200" cy="609600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0" idx="2"/>
              <a:endCxn id="13" idx="1"/>
            </p:cNvCxnSpPr>
            <p:nvPr/>
          </p:nvCxnSpPr>
          <p:spPr>
            <a:xfrm rot="16200000" flipH="1">
              <a:off x="1866900" y="3848100"/>
              <a:ext cx="1905000" cy="609600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0" idx="2"/>
              <a:endCxn id="14" idx="1"/>
            </p:cNvCxnSpPr>
            <p:nvPr/>
          </p:nvCxnSpPr>
          <p:spPr>
            <a:xfrm rot="16200000" flipH="1">
              <a:off x="1524000" y="4191000"/>
              <a:ext cx="2590800" cy="609600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0" idx="2"/>
              <a:endCxn id="15" idx="1"/>
            </p:cNvCxnSpPr>
            <p:nvPr/>
          </p:nvCxnSpPr>
          <p:spPr>
            <a:xfrm rot="16200000" flipH="1">
              <a:off x="1181100" y="4533900"/>
              <a:ext cx="3276600" cy="609600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Elbow Connector 31"/>
          <p:cNvCxnSpPr>
            <a:stCxn id="5" idx="2"/>
            <a:endCxn id="10" idx="0"/>
          </p:cNvCxnSpPr>
          <p:nvPr/>
        </p:nvCxnSpPr>
        <p:spPr>
          <a:xfrm rot="5400000">
            <a:off x="3095626" y="104775"/>
            <a:ext cx="914400" cy="207645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  <a:endCxn id="9" idx="0"/>
          </p:cNvCxnSpPr>
          <p:nvPr/>
        </p:nvCxnSpPr>
        <p:spPr>
          <a:xfrm rot="16200000" flipH="1">
            <a:off x="5114925" y="161925"/>
            <a:ext cx="914400" cy="196214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0" y="2362200"/>
            <a:ext cx="7543800" cy="4114800"/>
            <a:chOff x="762000" y="2362200"/>
            <a:chExt cx="7543800" cy="41148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762000" y="2362200"/>
              <a:ext cx="7543800" cy="3352800"/>
              <a:chOff x="762000" y="3429000"/>
              <a:chExt cx="7543800" cy="33528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62000" y="34290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 rtl="1"/>
                <a:r>
                  <a:rPr lang="fa-IR" sz="1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توسعه فناوری افروزش و عملکرد پایدار محفظه احتراق با بهره گیری از سکوی آزمایش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62000" y="41148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توسعه فناوریهای کلیدی در طراحی و تست کمپرسورهای جریان محوری</a:t>
                </a:r>
                <a:endParaRPr 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62000" y="48006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2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توسعه فناوری سیستم های تست ارتعاشات و پایش وضعیت محورهای دوار دما بالا با قابلیت بکارگیری در توربین های گازی</a:t>
                </a:r>
                <a:endParaRPr lang="en-US" sz="1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62000" y="54864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توسعه فناوری شناسایی خواص مکانیکی و فیزیکی مواد سوپرآلیاژ، بخشهای داغ توربین و شفتها</a:t>
                </a:r>
                <a:endParaRPr 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62000" y="61722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2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توسعه فناوری شناسایی خواص و تخمین عمر پوشش در بخش های داغ شامل پوشش های مقاوم به اکسیداسیون و ارتقاء خواص مکانیکی و پوشش در دمای بالا</a:t>
                </a:r>
                <a:endParaRPr lang="en-US" sz="1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029200" y="34290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شناسایی موتور پایه</a:t>
                </a:r>
                <a:endParaRPr 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029200" y="4114800"/>
                <a:ext cx="3276600" cy="609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itchFamily="2" charset="-78"/>
                  </a:rPr>
                  <a:t>تدوین برنامه ارتقا توربین </a:t>
                </a:r>
                <a:endParaRPr 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762000" y="5791200"/>
              <a:ext cx="3276600" cy="304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توسعه فناوری خنک کاری پره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62000" y="6172200"/>
              <a:ext cx="3276600" cy="304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توسعه فناوری توربین محوری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0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همکاران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29464" r="10715" b="23661"/>
          <a:stretch/>
        </p:blipFill>
        <p:spPr bwMode="auto">
          <a:xfrm>
            <a:off x="174174" y="2209800"/>
            <a:ext cx="8741226" cy="419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تغییر عنوان طرح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04800" y="5048071"/>
            <a:ext cx="8153400" cy="120032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 rtl="1"/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lvl="0" algn="r" rtl="1"/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توسعه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دانش فنی و زیرساخت برای ارتقاء توربین­های صنعتی 10 تا 50 </a:t>
            </a:r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مگاوات</a:t>
            </a:r>
          </a:p>
          <a:p>
            <a:pPr algn="r" rtl="1"/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52008"/>
            <a:ext cx="54102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endParaRPr lang="fa-IR" sz="2400" b="1" dirty="0" smtClean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بومی­سازی </a:t>
            </a:r>
            <a:r>
              <a:rPr lang="fa-IR" sz="2400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4925" dist="12700" dir="14400000" rotWithShape="0">
                    <a:schemeClr val="tx2">
                      <a:lumMod val="10000"/>
                      <a:alpha val="21000"/>
                    </a:schemeClr>
                  </a:outerShdw>
                </a:effectLst>
                <a:latin typeface="Arial" charset="0"/>
                <a:cs typeface="B Nazanin" pitchFamily="2" charset="-78"/>
              </a:rPr>
              <a:t>و توسعه دانش فنی توربین گاز 25 مگاوات با قابلیت افزایش تا 30 مگاوات و کسب نشان ایرانی</a:t>
            </a:r>
            <a:endParaRPr lang="en-US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  <a:p>
            <a:pPr algn="ctr" rtl="1"/>
            <a:endParaRPr lang="fa-IR" sz="2400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4925" dist="12700" dir="14400000" rotWithShape="0">
                  <a:schemeClr val="tx2">
                    <a:lumMod val="10000"/>
                    <a:alpha val="21000"/>
                  </a:scheme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7" name="Curved Right Arrow 6"/>
          <p:cNvSpPr/>
          <p:nvPr/>
        </p:nvSpPr>
        <p:spPr>
          <a:xfrm rot="858519">
            <a:off x="1074986" y="2724148"/>
            <a:ext cx="1724242" cy="2229593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3188" y="3014008"/>
            <a:ext cx="5814412" cy="1800493"/>
          </a:xfrm>
          <a:prstGeom prst="rect">
            <a:avLst/>
          </a:prstGeom>
          <a:solidFill>
            <a:srgbClr val="FFCC66"/>
          </a:solidFill>
          <a:ln w="31750"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توسعه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فناوری افروزش و عملکرد پایدار محفظه احتراق</a:t>
            </a:r>
          </a:p>
          <a:p>
            <a:pPr algn="ctr">
              <a:lnSpc>
                <a:spcPct val="250000"/>
              </a:lnSpc>
            </a:pP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rPr>
              <a:t>با بهره­گیری از سکوی آزمایش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438400"/>
            <a:ext cx="1905000" cy="46166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2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250000"/>
              </a:lnSpc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charset="0"/>
                <a:cs typeface="B Nazanin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fa-IR" dirty="0">
                <a:solidFill>
                  <a:srgbClr val="C00000"/>
                </a:solidFill>
              </a:rPr>
              <a:t>طرح 1</a:t>
            </a:r>
          </a:p>
        </p:txBody>
      </p:sp>
    </p:spTree>
    <p:extLst>
      <p:ext uri="{BB962C8B-B14F-4D97-AF65-F5344CB8AC3E}">
        <p14:creationId xmlns:p14="http://schemas.microsoft.com/office/powerpoint/2010/main" val="13126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4152453"/>
          </a:xfrm>
        </p:spPr>
        <p:txBody>
          <a:bodyPr>
            <a:normAutofit/>
          </a:bodyPr>
          <a:lstStyle/>
          <a:p>
            <a:pPr lvl="0" algn="r" rtl="1">
              <a:lnSpc>
                <a:spcPct val="200000"/>
              </a:lnSpc>
            </a:pPr>
            <a:r>
              <a:rPr lang="ar-S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شناسايي </a:t>
            </a: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رفتار برنر و محفظه در شرايط مختلف با اولويت حالت جرقه و اشتعال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شناسايي شرايط اشتعال محفظه و رفتار شعله و محفظه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تست حالت جرقه و اشتعال با سوختهاي مختلف، شرايط کاري مختلف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ar-S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ايجاد مپ اشتعال در حالتهاي مختلف به منظور افزايش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Starting Reliability</a:t>
            </a:r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 </a:t>
            </a: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توربين گاز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انجام اصلاحات احتمالي در برنر و سيستم جرقه براي ارتقاء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B Nazanin" pitchFamily="2" charset="-78"/>
              </a:rPr>
              <a:t>Starting Reliability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en-US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marL="357188" lvl="2" indent="-357188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  <a:p>
            <a:pPr lvl="2" algn="r" rtl="1">
              <a:lnSpc>
                <a:spcPct val="200000"/>
              </a:lnSpc>
            </a:pPr>
            <a:endParaRPr lang="fa-I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58" y="62068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اهداف</a:t>
            </a:r>
            <a:endParaRPr lang="fa-I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2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2004" y="642918"/>
            <a:ext cx="7115196" cy="714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مراحل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Arial" charset="0"/>
                <a:ea typeface="+mn-ea"/>
                <a:cs typeface="B Nazanin" pitchFamily="2" charset="-78"/>
              </a:rPr>
              <a:t>، زمان­بندی و تخمین هزینه انجام طرح</a:t>
            </a:r>
            <a:endParaRPr lang="fa-I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Arial" charset="0"/>
              <a:ea typeface="+mn-ea"/>
              <a:cs typeface="B Nazanin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21476"/>
              </p:ext>
            </p:extLst>
          </p:nvPr>
        </p:nvGraphicFramePr>
        <p:xfrm>
          <a:off x="1498600" y="2514600"/>
          <a:ext cx="5969000" cy="27208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78261"/>
                <a:gridCol w="1089130"/>
                <a:gridCol w="1031138"/>
                <a:gridCol w="1670471"/>
              </a:tblGrid>
              <a:tr h="7529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مراحل انجام طرح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مدت زمان(ماه)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درصد وزنی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هزينه ها</a:t>
                      </a:r>
                      <a:endParaRPr lang="en-US" sz="140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(ميليون تومان)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529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افروزش پایدار (آزمايشگاه اتمسفریک)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29%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1080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529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توسعه فناوری عملکرد پایدار (آزمايشگاه فشار بالا)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71%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2606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620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مجموع کل طرح 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1015" algn="r"/>
                        </a:tabLs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3686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1960</TotalTime>
  <Words>2338</Words>
  <Application>Microsoft Office PowerPoint</Application>
  <PresentationFormat>On-screen Show (4:3)</PresentationFormat>
  <Paragraphs>530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Hardcover</vt:lpstr>
      <vt:lpstr>بسمه تعالی</vt:lpstr>
      <vt:lpstr>اطلاعات اصلی طرح</vt:lpstr>
      <vt:lpstr>هسته مدیریت طرح</vt:lpstr>
      <vt:lpstr>PowerPoint Presentation</vt:lpstr>
      <vt:lpstr>همکاران طرح</vt:lpstr>
      <vt:lpstr>تغییر عنوان طرح</vt:lpstr>
      <vt:lpstr>PowerPoint Presentation</vt:lpstr>
      <vt:lpstr>اهداف</vt:lpstr>
      <vt:lpstr>مراحل، زمان­بندی و تخمین هزینه انجام طرح</vt:lpstr>
      <vt:lpstr>PowerPoint Presentation</vt:lpstr>
      <vt:lpstr>اهداف پروژه</vt:lpstr>
      <vt:lpstr>مراحل، زمان­بندی و تخمین هزینه انجام طرح</vt:lpstr>
      <vt:lpstr>PowerPoint Presentation</vt:lpstr>
      <vt:lpstr>اهداف</vt:lpstr>
      <vt:lpstr>مراحل، زمان­بندی و تخمین هزینه انجام طرح</vt:lpstr>
      <vt:lpstr>PowerPoint Presentation</vt:lpstr>
      <vt:lpstr>اهداف نهایی</vt:lpstr>
      <vt:lpstr>مراحل، زمان­بندی و تخمین هزینه انجام طرح</vt:lpstr>
      <vt:lpstr>PowerPoint Presentation</vt:lpstr>
      <vt:lpstr>اهداف</vt:lpstr>
      <vt:lpstr>مراحل، زمان­بندی و تخمین هزینه انجام طرح</vt:lpstr>
      <vt:lpstr>PowerPoint Presentation</vt:lpstr>
      <vt:lpstr>اهداف</vt:lpstr>
      <vt:lpstr>مراحل، زمان­بندی و تخمین هزینه انجام طرح</vt:lpstr>
      <vt:lpstr>PowerPoint Presentation</vt:lpstr>
      <vt:lpstr>اهداف و دستاوردهای طرح</vt:lpstr>
      <vt:lpstr>فعالیت های انجام شده</vt:lpstr>
      <vt:lpstr>تخمین هزینه طرح ها</vt:lpstr>
      <vt:lpstr>PowerPoint Presentation</vt:lpstr>
      <vt:lpstr>اعضاء کمیته راهبری</vt:lpstr>
      <vt:lpstr>جلسات کمیته راهبری</vt:lpstr>
      <vt:lpstr>اعضاء ناظرین</vt:lpstr>
      <vt:lpstr>PowerPoint Presentation</vt:lpstr>
      <vt:lpstr>اسناد ارائه شده به کمیته نظارت طرح</vt:lpstr>
      <vt:lpstr>اسناد ارائه شده به کمیته نظارت طرح</vt:lpstr>
      <vt:lpstr>آخرین وضعیت پیشرفت فیزیکی و مالی طرح</vt:lpstr>
      <vt:lpstr>آخرین وضعیت پیشرفت فیزیکی و مالی طرح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Motaghed</cp:lastModifiedBy>
  <cp:revision>151</cp:revision>
  <dcterms:created xsi:type="dcterms:W3CDTF">2006-08-16T00:00:00Z</dcterms:created>
  <dcterms:modified xsi:type="dcterms:W3CDTF">2016-01-25T12:49:13Z</dcterms:modified>
</cp:coreProperties>
</file>