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</p:sldMasterIdLst>
  <p:notesMasterIdLst>
    <p:notesMasterId r:id="rId23"/>
  </p:notesMasterIdLst>
  <p:handoutMasterIdLst>
    <p:handoutMasterId r:id="rId24"/>
  </p:handoutMasterIdLst>
  <p:sldIdLst>
    <p:sldId id="256" r:id="rId4"/>
    <p:sldId id="309" r:id="rId5"/>
    <p:sldId id="310" r:id="rId6"/>
    <p:sldId id="311" r:id="rId7"/>
    <p:sldId id="323" r:id="rId8"/>
    <p:sldId id="322" r:id="rId9"/>
    <p:sldId id="258" r:id="rId10"/>
    <p:sldId id="280" r:id="rId11"/>
    <p:sldId id="260" r:id="rId12"/>
    <p:sldId id="290" r:id="rId13"/>
    <p:sldId id="300" r:id="rId14"/>
    <p:sldId id="312" r:id="rId15"/>
    <p:sldId id="321" r:id="rId16"/>
    <p:sldId id="315" r:id="rId17"/>
    <p:sldId id="316" r:id="rId18"/>
    <p:sldId id="317" r:id="rId19"/>
    <p:sldId id="318" r:id="rId20"/>
    <p:sldId id="320" r:id="rId21"/>
    <p:sldId id="308" r:id="rId22"/>
  </p:sldIdLst>
  <p:sldSz cx="12161838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7" autoAdjust="0"/>
    <p:restoredTop sz="94621" autoAdjust="0"/>
  </p:normalViewPr>
  <p:slideViewPr>
    <p:cSldViewPr>
      <p:cViewPr>
        <p:scale>
          <a:sx n="70" d="100"/>
          <a:sy n="70" d="100"/>
        </p:scale>
        <p:origin x="-1134" y="-49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20" y="-84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8415864842385098E-2"/>
          <c:y val="9.7848650627909872E-2"/>
          <c:w val="0.78215438738725662"/>
          <c:h val="0.79188778277349992"/>
        </c:manualLayout>
      </c:layout>
      <c:barChart>
        <c:barDir val="col"/>
        <c:grouping val="stacked"/>
        <c:ser>
          <c:idx val="0"/>
          <c:order val="0"/>
          <c:tx>
            <c:v>Agriculture</c:v>
          </c:tx>
          <c:cat>
            <c:numRef>
              <c:f>'Environment OneHundred Year (2'!$B$6:$L$6</c:f>
              <c:numCache>
                <c:formatCode>General</c:formatCode>
                <c:ptCount val="11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  <c:pt idx="9">
                  <c:v>2028</c:v>
                </c:pt>
                <c:pt idx="10">
                  <c:v>2030</c:v>
                </c:pt>
              </c:numCache>
            </c:numRef>
          </c:cat>
          <c:val>
            <c:numRef>
              <c:f>'Environment OneHundred Year (2'!$B$7:$L$7</c:f>
              <c:numCache>
                <c:formatCode>_ * #,##0.00000_ ;_ * \-#,##0.00000_ ;_ * ""\-""??_ ;_ @_ </c:formatCode>
                <c:ptCount val="11"/>
                <c:pt idx="0">
                  <c:v>36.1</c:v>
                </c:pt>
                <c:pt idx="1">
                  <c:v>37.54</c:v>
                </c:pt>
                <c:pt idx="2">
                  <c:v>38.980000000000004</c:v>
                </c:pt>
                <c:pt idx="3">
                  <c:v>40.92</c:v>
                </c:pt>
                <c:pt idx="4">
                  <c:v>43.36</c:v>
                </c:pt>
                <c:pt idx="5">
                  <c:v>45.800000000000004</c:v>
                </c:pt>
                <c:pt idx="6">
                  <c:v>47.56</c:v>
                </c:pt>
                <c:pt idx="7">
                  <c:v>49.32</c:v>
                </c:pt>
                <c:pt idx="8">
                  <c:v>51.720000000000006</c:v>
                </c:pt>
                <c:pt idx="9">
                  <c:v>54.760000000000005</c:v>
                </c:pt>
                <c:pt idx="10">
                  <c:v>57.800000000000004</c:v>
                </c:pt>
              </c:numCache>
            </c:numRef>
          </c:val>
        </c:ser>
        <c:ser>
          <c:idx val="1"/>
          <c:order val="1"/>
          <c:tx>
            <c:v>Industrial Process</c:v>
          </c:tx>
          <c:spPr>
            <a:solidFill>
              <a:srgbClr val="FFFF00"/>
            </a:solidFill>
          </c:spPr>
          <c:cat>
            <c:numRef>
              <c:f>'Environment OneHundred Year (2'!$B$6:$L$6</c:f>
              <c:numCache>
                <c:formatCode>General</c:formatCode>
                <c:ptCount val="11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  <c:pt idx="9">
                  <c:v>2028</c:v>
                </c:pt>
                <c:pt idx="10">
                  <c:v>2030</c:v>
                </c:pt>
              </c:numCache>
            </c:numRef>
          </c:cat>
          <c:val>
            <c:numRef>
              <c:f>'Environment OneHundred Year (2'!$B$8:$L$8</c:f>
              <c:numCache>
                <c:formatCode>_ * #,##0.00000_ ;_ * \-#,##0.00000_ ;_ * ""\-""??_ ;_ @_ </c:formatCode>
                <c:ptCount val="11"/>
                <c:pt idx="0">
                  <c:v>59.702128090000009</c:v>
                </c:pt>
                <c:pt idx="1">
                  <c:v>67.469611623333009</c:v>
                </c:pt>
                <c:pt idx="2">
                  <c:v>75.015543600032018</c:v>
                </c:pt>
                <c:pt idx="3">
                  <c:v>99.104514440119019</c:v>
                </c:pt>
                <c:pt idx="4">
                  <c:v>116.97590644351</c:v>
                </c:pt>
                <c:pt idx="5">
                  <c:v>131.61302236915995</c:v>
                </c:pt>
                <c:pt idx="6">
                  <c:v>143.01586221706998</c:v>
                </c:pt>
                <c:pt idx="7">
                  <c:v>154.41870206497998</c:v>
                </c:pt>
                <c:pt idx="8">
                  <c:v>163.10003664289002</c:v>
                </c:pt>
                <c:pt idx="9">
                  <c:v>169.0598659508</c:v>
                </c:pt>
                <c:pt idx="10">
                  <c:v>175.01969525870999</c:v>
                </c:pt>
              </c:numCache>
            </c:numRef>
          </c:val>
        </c:ser>
        <c:ser>
          <c:idx val="2"/>
          <c:order val="2"/>
          <c:tx>
            <c:v>Waste</c:v>
          </c:tx>
          <c:cat>
            <c:numRef>
              <c:f>'Environment OneHundred Year (2'!$B$6:$L$6</c:f>
              <c:numCache>
                <c:formatCode>General</c:formatCode>
                <c:ptCount val="11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  <c:pt idx="9">
                  <c:v>2028</c:v>
                </c:pt>
                <c:pt idx="10">
                  <c:v>2030</c:v>
                </c:pt>
              </c:numCache>
            </c:numRef>
          </c:cat>
          <c:val>
            <c:numRef>
              <c:f>'Environment OneHundred Year (2'!$B$9:$L$9</c:f>
              <c:numCache>
                <c:formatCode>_ * #,##0.00000_ ;_ * \-#,##0.00000_ ;_ * ""\-""??_ ;_ @_ </c:formatCode>
                <c:ptCount val="11"/>
                <c:pt idx="0">
                  <c:v>27.578500000000002</c:v>
                </c:pt>
                <c:pt idx="1">
                  <c:v>27.898600000000002</c:v>
                </c:pt>
                <c:pt idx="2">
                  <c:v>28.226699999999997</c:v>
                </c:pt>
                <c:pt idx="3">
                  <c:v>28.562299999999997</c:v>
                </c:pt>
                <c:pt idx="4">
                  <c:v>28.882399999999997</c:v>
                </c:pt>
                <c:pt idx="5">
                  <c:v>29.2041</c:v>
                </c:pt>
                <c:pt idx="6">
                  <c:v>29.534400000000005</c:v>
                </c:pt>
                <c:pt idx="7">
                  <c:v>29.842499999999998</c:v>
                </c:pt>
                <c:pt idx="8">
                  <c:v>30.1432</c:v>
                </c:pt>
                <c:pt idx="9">
                  <c:v>30.442599999999999</c:v>
                </c:pt>
                <c:pt idx="10">
                  <c:v>30.741</c:v>
                </c:pt>
              </c:numCache>
            </c:numRef>
          </c:val>
        </c:ser>
        <c:ser>
          <c:idx val="3"/>
          <c:order val="3"/>
          <c:tx>
            <c:v>Energy</c:v>
          </c:tx>
          <c:spPr>
            <a:solidFill>
              <a:srgbClr val="FF0000"/>
            </a:solidFill>
          </c:spPr>
          <c:cat>
            <c:numRef>
              <c:f>'Environment OneHundred Year (2'!$B$6:$L$6</c:f>
              <c:numCache>
                <c:formatCode>General</c:formatCode>
                <c:ptCount val="11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2024</c:v>
                </c:pt>
                <c:pt idx="8">
                  <c:v>2026</c:v>
                </c:pt>
                <c:pt idx="9">
                  <c:v>2028</c:v>
                </c:pt>
                <c:pt idx="10">
                  <c:v>2030</c:v>
                </c:pt>
              </c:numCache>
            </c:numRef>
          </c:cat>
          <c:val>
            <c:numRef>
              <c:f>'Environment OneHundred Year (2'!$B$10:$L$10</c:f>
              <c:numCache>
                <c:formatCode>_ * #,##0.00000_ ;_ * \-#,##0.00000_ ;_ * ""\-""??_ ;_ @_ </c:formatCode>
                <c:ptCount val="11"/>
                <c:pt idx="0">
                  <c:v>624.45848586204033</c:v>
                </c:pt>
                <c:pt idx="1">
                  <c:v>659.83887234797828</c:v>
                </c:pt>
                <c:pt idx="2">
                  <c:v>718.60375093031689</c:v>
                </c:pt>
                <c:pt idx="3">
                  <c:v>798.94313066398411</c:v>
                </c:pt>
                <c:pt idx="4">
                  <c:v>896.58978993524363</c:v>
                </c:pt>
                <c:pt idx="5">
                  <c:v>991.26707450637912</c:v>
                </c:pt>
                <c:pt idx="6">
                  <c:v>1109.4438840898893</c:v>
                </c:pt>
                <c:pt idx="7">
                  <c:v>1220.5373544454608</c:v>
                </c:pt>
                <c:pt idx="8">
                  <c:v>1333.2528414393382</c:v>
                </c:pt>
                <c:pt idx="9">
                  <c:v>1457.4843128478192</c:v>
                </c:pt>
                <c:pt idx="10">
                  <c:v>1586.5460989487076</c:v>
                </c:pt>
              </c:numCache>
            </c:numRef>
          </c:val>
        </c:ser>
        <c:dLbls/>
        <c:overlap val="100"/>
        <c:axId val="104265600"/>
        <c:axId val="77128448"/>
      </c:barChart>
      <c:catAx>
        <c:axId val="10426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fa-IR"/>
          </a:p>
        </c:txPr>
        <c:crossAx val="77128448"/>
        <c:crosses val="autoZero"/>
        <c:auto val="1"/>
        <c:lblAlgn val="ctr"/>
        <c:lblOffset val="100"/>
      </c:catAx>
      <c:valAx>
        <c:axId val="77128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MT CO2e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 b="0">
                <a:latin typeface="Calibri" pitchFamily="34" charset="0"/>
              </a:defRPr>
            </a:pPr>
            <a:endParaRPr lang="fa-IR"/>
          </a:p>
        </c:txPr>
        <c:crossAx val="104265600"/>
        <c:crosses val="autoZero"/>
        <c:crossBetween val="between"/>
        <c:majorUnit val="500"/>
      </c:valAx>
    </c:plotArea>
    <c:legend>
      <c:legendPos val="t"/>
      <c:layout/>
      <c:txPr>
        <a:bodyPr/>
        <a:lstStyle/>
        <a:p>
          <a:pPr>
            <a:defRPr sz="1400" b="1"/>
          </a:pPr>
          <a:endParaRPr lang="fa-IR"/>
        </a:p>
      </c:txPr>
    </c:legend>
    <c:plotVisOnly val="1"/>
    <c:dispBlanksAs val="gap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B59E3-3F40-48A0-9F6B-AA85997587E2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0088A-0027-43C8-A40E-012D981C9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03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EC7E3-6F3F-4ADD-BADC-5BE1B28C091E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A79D-A2D3-4699-9D97-B57A928B9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5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2350" y="514350"/>
            <a:ext cx="45593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2A79D-A2D3-4699-9D97-B57A928B96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34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8608" y="0"/>
            <a:ext cx="13210347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83461" y="-21511"/>
            <a:ext cx="466203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549" y="2708476"/>
            <a:ext cx="440687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549" y="4421095"/>
            <a:ext cx="440215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694" y="1516829"/>
            <a:ext cx="2837762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B981AF-0017-4726-9AAC-9A1222B839A0}" type="datetime1">
              <a:rPr lang="en-US" smtClean="0"/>
              <a:pPr/>
              <a:t>09/29/2015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185844" y="6088285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866" y="5719981"/>
            <a:ext cx="37661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468" y="5719981"/>
            <a:ext cx="85609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185844" y="6088285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4445" y="367388"/>
            <a:ext cx="1597116" cy="159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6644-59E8-4E63-AA99-A106E0C52D31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7" y="1030147"/>
            <a:ext cx="1974374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0923" y="1030147"/>
            <a:ext cx="721371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8E64-5A0B-4E5A-A54C-0EE2AC502A3D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8444" y="4724400"/>
            <a:ext cx="12161838" cy="2133600"/>
            <a:chOff x="0" y="2976"/>
            <a:chExt cx="5760" cy="1344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fa-IR">
                <a:latin typeface="Arial" charset="0"/>
                <a:cs typeface="+mn-cs"/>
              </a:endParaRPr>
            </a:p>
          </p:txBody>
        </p:sp>
      </p:grpSp>
      <p:sp>
        <p:nvSpPr>
          <p:cNvPr id="6" name="Rectangle 21"/>
          <p:cNvSpPr>
            <a:spLocks noChangeArrowheads="1"/>
          </p:cNvSpPr>
          <p:nvPr/>
        </p:nvSpPr>
        <p:spPr bwMode="ltGray">
          <a:xfrm>
            <a:off x="-8444" y="1"/>
            <a:ext cx="12161838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latin typeface="Arial" charset="0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77" y="2260608"/>
            <a:ext cx="1194647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-8435" y="0"/>
            <a:ext cx="12176619" cy="6859588"/>
            <a:chOff x="0" y="0"/>
            <a:chExt cx="5764" cy="4321"/>
          </a:xfrm>
        </p:grpSpPr>
        <p:sp>
          <p:nvSpPr>
            <p:cNvPr id="9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rtl="0"/>
              <a:endParaRPr lang="fa-IR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5 w 243"/>
                <a:gd name="T1" fmla="*/ 335 h 336"/>
                <a:gd name="T2" fmla="*/ 124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73 w 232"/>
                <a:gd name="T1" fmla="*/ 0 h 290"/>
                <a:gd name="T2" fmla="*/ 195 w 232"/>
                <a:gd name="T3" fmla="*/ 144 h 290"/>
                <a:gd name="T4" fmla="*/ 117 w 232"/>
                <a:gd name="T5" fmla="*/ 253 h 290"/>
                <a:gd name="T6" fmla="*/ 0 w 232"/>
                <a:gd name="T7" fmla="*/ 290 h 290"/>
                <a:gd name="T8" fmla="*/ 27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4" descr="mainlogo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4177" y="4921265"/>
            <a:ext cx="86146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8"/>
          <p:cNvGrpSpPr>
            <a:grpSpLocks/>
          </p:cNvGrpSpPr>
          <p:nvPr userDrawn="1"/>
        </p:nvGrpSpPr>
        <p:grpSpPr bwMode="auto">
          <a:xfrm>
            <a:off x="4453008" y="5595952"/>
            <a:ext cx="3124917" cy="496887"/>
            <a:chOff x="-540568" y="2420888"/>
            <a:chExt cx="9433048" cy="2000250"/>
          </a:xfrm>
        </p:grpSpPr>
        <p:pic>
          <p:nvPicPr>
            <p:cNvPr id="16" name="Picture 30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77955" y="2822956"/>
              <a:ext cx="19145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1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540568" y="2420888"/>
              <a:ext cx="75628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6184" y="1404938"/>
            <a:ext cx="9628122" cy="762000"/>
          </a:xfrm>
        </p:spPr>
        <p:txBody>
          <a:bodyPr/>
          <a:lstStyle>
            <a:lvl1pPr>
              <a:defRPr sz="4400"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866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3459" y="-21511"/>
            <a:ext cx="466203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546" y="2708476"/>
            <a:ext cx="440687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546" y="4421089"/>
            <a:ext cx="440215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694" y="1516829"/>
            <a:ext cx="2837762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866" y="5719975"/>
            <a:ext cx="37661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459" y="5719975"/>
            <a:ext cx="85609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877778-AA69-4298-A6A6-B0AA018630CA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40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5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3" y="2900831"/>
            <a:ext cx="8828063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042" y="4267209"/>
            <a:ext cx="8828062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30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6451" y="2313432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4" y="2313431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67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158" y="2316009"/>
            <a:ext cx="406611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525" y="2974699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918" y="2316010"/>
            <a:ext cx="40642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974699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62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3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C000-42A7-4111-BCF6-FDE4FF4226AC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4441" y="601885"/>
            <a:ext cx="473792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80" y="856527"/>
            <a:ext cx="4110393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44"/>
            <a:ext cx="4646695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43" y="2657443"/>
            <a:ext cx="43951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832" y="4136994"/>
            <a:ext cx="4387497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011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4441" y="601885"/>
            <a:ext cx="473792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48" y="2660904"/>
            <a:ext cx="439042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6968" y="693795"/>
            <a:ext cx="4468415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28" y="4133093"/>
            <a:ext cx="4389877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44"/>
            <a:ext cx="4646695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459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791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1030147"/>
            <a:ext cx="1974374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0920" y="1030147"/>
            <a:ext cx="721371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346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83459" y="-21511"/>
            <a:ext cx="466203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5541" y="2708476"/>
            <a:ext cx="440687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541" y="4421081"/>
            <a:ext cx="440215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2694" y="1516829"/>
            <a:ext cx="2837762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3866" y="5719967"/>
            <a:ext cx="37661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459" y="5719967"/>
            <a:ext cx="85609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877778-AA69-4298-A6A6-B0AA018630CA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851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307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2" y="2900830"/>
            <a:ext cx="8828063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042" y="4267201"/>
            <a:ext cx="8828062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099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6450" y="2313432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4" y="2313431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43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157" y="2316009"/>
            <a:ext cx="406611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525" y="2974695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918" y="2316010"/>
            <a:ext cx="40642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974695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22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4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043" y="2900831"/>
            <a:ext cx="8828063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046" y="4267215"/>
            <a:ext cx="8828062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843-1CB9-46B2-854D-667B45300CBC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93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4441" y="601884"/>
            <a:ext cx="473792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79" y="856527"/>
            <a:ext cx="4110393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36"/>
            <a:ext cx="4646695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43" y="2657435"/>
            <a:ext cx="43951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832" y="4136994"/>
            <a:ext cx="4387497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261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11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4441" y="601884"/>
            <a:ext cx="473792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185844" y="6088284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48" y="2660904"/>
            <a:ext cx="439042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6962" y="693795"/>
            <a:ext cx="4468415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23" y="4133089"/>
            <a:ext cx="4389877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7" y="5724836"/>
            <a:ext cx="4646695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91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393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1030147"/>
            <a:ext cx="1974374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0920" y="1030147"/>
            <a:ext cx="721371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4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58CD-7A70-4C99-818B-7C135D422E54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6451" y="2313432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8214" y="2313431"/>
            <a:ext cx="4548527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158" y="2316009"/>
            <a:ext cx="406611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525" y="2974699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919" y="2316010"/>
            <a:ext cx="40642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974699"/>
            <a:ext cx="4548527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7FCD-1445-4C46-B4E9-F1326FC25118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83E-E5D6-494F-A289-297C08937F8C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555-F8BF-4D06-AB46-D692D5F296E9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08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83461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42ED-9A5D-4509-A5BC-024BEEA4AB08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4445" y="601885"/>
            <a:ext cx="473792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81" y="856527"/>
            <a:ext cx="4110393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85844" y="6088285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8" y="5724850"/>
            <a:ext cx="4646695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44" y="2657449"/>
            <a:ext cx="43951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835" y="4136994"/>
            <a:ext cx="4387497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8608" y="0"/>
            <a:ext cx="13210347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66611" y="-21511"/>
            <a:ext cx="4893352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83461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4445" y="601885"/>
            <a:ext cx="473792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185844" y="6088285"/>
            <a:ext cx="4662038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950" y="2660904"/>
            <a:ext cx="439042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6973" y="693795"/>
            <a:ext cx="4468415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32" y="4133093"/>
            <a:ext cx="4389877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4335-F9F6-4136-86E0-DFAF445AED20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3288" y="5724850"/>
            <a:ext cx="4646695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5392" y="0"/>
            <a:ext cx="13210347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8092" y="333491"/>
            <a:ext cx="10945654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66611" y="-21510"/>
            <a:ext cx="4893352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83461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7879" y="1027664"/>
            <a:ext cx="93431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889" y="2323652"/>
            <a:ext cx="901406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6733" y="22449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13951F-39AE-4897-83AA-BEC9D75D4805}" type="datetime1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3287" y="5852175"/>
            <a:ext cx="4657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461" y="224493"/>
            <a:ext cx="1771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8126" y="5453748"/>
            <a:ext cx="1177627" cy="104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5395" y="0"/>
            <a:ext cx="13210347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8092" y="333487"/>
            <a:ext cx="10945654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66611" y="-21511"/>
            <a:ext cx="4893352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7878" y="1027664"/>
            <a:ext cx="93431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887" y="2323652"/>
            <a:ext cx="901406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6735" y="22449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3287" y="5852169"/>
            <a:ext cx="4657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459" y="224493"/>
            <a:ext cx="1771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5395" y="0"/>
            <a:ext cx="13210347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8092" y="333487"/>
            <a:ext cx="10945654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66611" y="-21511"/>
            <a:ext cx="4893352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83459" y="-21510"/>
            <a:ext cx="466203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7878" y="1027664"/>
            <a:ext cx="93431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881" y="2323652"/>
            <a:ext cx="901406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6735" y="22449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8A54EF-5146-405E-9CFC-522775ADF24A}" type="datetimeFigureOut">
              <a:rPr lang="en-US" smtClean="0"/>
              <a:pPr/>
              <a:t>09/29/2015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3287" y="5852161"/>
            <a:ext cx="4657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459" y="224492"/>
            <a:ext cx="1771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877778-AA69-4298-A6A6-B0AA01863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3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080919" y="2590800"/>
            <a:ext cx="4864735" cy="23622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اهداف معین مشارکت ملی </a:t>
            </a:r>
            <a: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cs typeface="B Titr" pitchFamily="2" charset="-78"/>
              </a:rPr>
              <a:t>INDCs)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در برنامه جهانی کاهش انتشار:</a:t>
            </a:r>
            <a:b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فرضیات، ساختار و نتایج 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نهایی </a:t>
            </a:r>
            <a:endParaRPr lang="en-US" sz="32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462584" y="3276600"/>
            <a:ext cx="460485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تهیه و تنظیم: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محمد صادق احدی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هادی اشراقی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fa-IR" sz="2000" b="0" i="0" u="none" strike="noStrike" kern="1200" cap="none" spc="0" normalizeH="0" baseline="0" noProof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دفتر طرح ملی تغییر آب و هوا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fa-IR" sz="2000" b="0" i="0" u="none" strike="noStrike" kern="1200" cap="none" spc="0" normalizeH="0" baseline="0" noProof="0" smtClean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n-lt"/>
                <a:ea typeface="+mn-ea"/>
                <a:cs typeface="B Titr" pitchFamily="2" charset="-78"/>
              </a:rPr>
              <a:t>تيرماه 1394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9" y="914400"/>
            <a:ext cx="9343154" cy="457200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مدل مفهومی مطالعه (سيستم مرجع انرژي):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570" y="1416050"/>
            <a:ext cx="7747150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4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381000"/>
            <a:ext cx="9343154" cy="83820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تصویر کلی میزان انتشارِ معادلِ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CO2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در سناریوی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BAU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1599638"/>
              </p:ext>
            </p:extLst>
          </p:nvPr>
        </p:nvGraphicFramePr>
        <p:xfrm>
          <a:off x="1661319" y="1447800"/>
          <a:ext cx="8565052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39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381000"/>
            <a:ext cx="9343154" cy="83820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میزان انتشار معادل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CO2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در سناریوی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BAU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از بخش انرژی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197769"/>
            <a:ext cx="8671719" cy="520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381000"/>
            <a:ext cx="9343154" cy="83820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اثر بخشی سناریوهای کاهش در </a:t>
            </a:r>
            <a:r>
              <a:rPr lang="fa-IR" sz="2000" u="sng" dirty="0" smtClean="0">
                <a:solidFill>
                  <a:prstClr val="black"/>
                </a:solidFill>
                <a:cs typeface="B Titr" pitchFamily="2" charset="-78"/>
              </a:rPr>
              <a:t>بخش غیر انرژی</a:t>
            </a:r>
            <a:endParaRPr lang="en-US" u="sng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919" y="1264920"/>
            <a:ext cx="86868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194719" y="2133600"/>
            <a:ext cx="5715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4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381000"/>
            <a:ext cx="9343154" cy="83820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مقايسه سناريوي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BAU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با سناریوی کاهش (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MIT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) و کاهش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بلندپروازانه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cs typeface="B Titr" pitchFamily="2" charset="-78"/>
              </a:rPr>
              <a:t>MIT_Ambitious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119" y="1295400"/>
            <a:ext cx="8861425" cy="518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718" y="1264920"/>
            <a:ext cx="86360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609600"/>
            <a:ext cx="9343154" cy="65532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سهم بخشهای مختلف در کاهشِ انتشارِ معادل (سناریوی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BAU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برحسب </a:t>
            </a:r>
            <a:r>
              <a:rPr lang="en-US" sz="2000" dirty="0" err="1" smtClean="0">
                <a:solidFill>
                  <a:prstClr val="black"/>
                </a:solidFill>
                <a:cs typeface="B Titr" pitchFamily="2" charset="-78"/>
              </a:rPr>
              <a:t>MIT_Ambitious</a:t>
            </a: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9" y="685800"/>
            <a:ext cx="9343154" cy="801136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تعریف سناریوی جدید: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719" y="1676400"/>
            <a:ext cx="9220200" cy="415622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68580" indent="0" algn="just" rtl="1">
              <a:lnSpc>
                <a:spcPct val="150000"/>
              </a:lnSpc>
              <a:buClrTx/>
              <a:buNone/>
            </a:pP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بر اساس قانون اصلاح الگوی مصرف میبایست شدت مصرف انرژی تا پایان برنامه ششم به میزان 50% کاهش </a:t>
            </a:r>
            <a:r>
              <a:rPr lang="fa-IR" dirty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یابد. با توجه به مواجه کشور با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مشکلات تحریمها تحقق چنین هدفی دور از ذهن میباشد. بر همین اساس در سناریویی جدید، فرض میشود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که:</a:t>
            </a:r>
          </a:p>
          <a:p>
            <a:pPr marL="68580" indent="0" algn="just" rtl="1">
              <a:lnSpc>
                <a:spcPct val="150000"/>
              </a:lnSpc>
              <a:buClrTx/>
              <a:buNone/>
            </a:pPr>
            <a:r>
              <a:rPr lang="fa-IR" b="1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حالت الف:</a:t>
            </a:r>
            <a:r>
              <a:rPr lang="fa-IR" b="1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در محدوده سالهای 2016-2020 زیر ساختهای افزایش کارایی انرژی فراهم شده و کاهش شدت انرژی از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سال 2020 شروع شده و ظرف 10 سال تا انتهای سال 2030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، 50% کاهش می باید. در این سناریو سرعت افزایش کارایی انرژی در سالهای ابتدایی بیشتر از سالهای انتهایی است.</a:t>
            </a:r>
          </a:p>
          <a:p>
            <a:pPr marL="68580" indent="0" algn="just" rtl="1">
              <a:lnSpc>
                <a:spcPct val="150000"/>
              </a:lnSpc>
              <a:buClrTx/>
              <a:buNone/>
            </a:pPr>
            <a:r>
              <a:rPr lang="fa-IR" b="1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حالت </a:t>
            </a:r>
            <a:r>
              <a:rPr lang="fa-IR" b="1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ب: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در محدوده سالهای 2016-2020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اجرای پروزه های بهینه سازی منجر به افزایش 5% در کارایی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انرژی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تا 2020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شده و کاهش شدت انرژی از سال 2020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با شیب شدیدتری در انتهای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سال 2030 ، 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به 50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% کاهش می باید</a:t>
            </a: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. دراین سناریو کارایی انرژی با روند تدریجی با چولکی به سمت سالهای انتهایی افزایش می یابد. </a:t>
            </a:r>
            <a:endParaRPr lang="fa-IR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  <a:p>
            <a:pPr marL="68580" indent="0" algn="just" rtl="1">
              <a:lnSpc>
                <a:spcPct val="150000"/>
              </a:lnSpc>
              <a:buClrTx/>
              <a:buNone/>
            </a:pPr>
            <a:endParaRPr lang="fa-IR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  <a:p>
            <a:pPr marL="365760" lvl="1" indent="0" algn="r" rtl="1">
              <a:lnSpc>
                <a:spcPct val="150000"/>
              </a:lnSpc>
              <a:buClrTx/>
              <a:buNone/>
            </a:pPr>
            <a:endParaRPr lang="fa-IR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2719" y="609600"/>
            <a:ext cx="9343154" cy="655320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مقايسه </a:t>
            </a: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سناريوي </a:t>
            </a:r>
            <a:r>
              <a:rPr lang="en-US" sz="2000" dirty="0">
                <a:solidFill>
                  <a:prstClr val="black"/>
                </a:solidFill>
                <a:cs typeface="B Titr" pitchFamily="2" charset="-78"/>
              </a:rPr>
              <a:t>BAU</a:t>
            </a:r>
            <a:r>
              <a:rPr lang="fa-IR" sz="2000" dirty="0">
                <a:solidFill>
                  <a:prstClr val="black"/>
                </a:solidFill>
                <a:cs typeface="B Titr" pitchFamily="2" charset="-78"/>
              </a:rPr>
              <a:t> با سناریوی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قانون اصلاح الگوی مصرف (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Conservation Law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370" y="1208141"/>
            <a:ext cx="8758549" cy="519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4556920" y="3810000"/>
            <a:ext cx="5257800" cy="504967"/>
          </a:xfrm>
          <a:custGeom>
            <a:avLst/>
            <a:gdLst>
              <a:gd name="connsiteX0" fmla="*/ 0 w 5688842"/>
              <a:gd name="connsiteY0" fmla="*/ 534538 h 605051"/>
              <a:gd name="connsiteX1" fmla="*/ 2715905 w 5688842"/>
              <a:gd name="connsiteY1" fmla="*/ 2275 h 605051"/>
              <a:gd name="connsiteX2" fmla="*/ 5268036 w 5688842"/>
              <a:gd name="connsiteY2" fmla="*/ 520890 h 605051"/>
              <a:gd name="connsiteX3" fmla="*/ 5240741 w 5688842"/>
              <a:gd name="connsiteY3" fmla="*/ 507242 h 60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842" h="605051">
                <a:moveTo>
                  <a:pt x="0" y="534538"/>
                </a:moveTo>
                <a:cubicBezTo>
                  <a:pt x="918949" y="269544"/>
                  <a:pt x="1837899" y="4550"/>
                  <a:pt x="2715905" y="2275"/>
                </a:cubicBezTo>
                <a:cubicBezTo>
                  <a:pt x="3593911" y="0"/>
                  <a:pt x="4847230" y="436729"/>
                  <a:pt x="5268036" y="520890"/>
                </a:cubicBezTo>
                <a:cubicBezTo>
                  <a:pt x="5688842" y="605051"/>
                  <a:pt x="5464791" y="556146"/>
                  <a:pt x="5240741" y="507242"/>
                </a:cubicBezTo>
              </a:path>
            </a:pathLst>
          </a:cu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>
            <a:off x="7067042" y="3811899"/>
            <a:ext cx="4477" cy="531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14319" y="4419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18.5%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2600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4119" y="609600"/>
            <a:ext cx="9571754" cy="65532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prstClr val="black"/>
                </a:solidFill>
                <a:cs typeface="B Titr" pitchFamily="2" charset="-78"/>
              </a:rPr>
              <a:t>نتایج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 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سهم بخشهای مختلف در کاهشِ انتشارِ معادل (سناریوی </a:t>
            </a:r>
            <a:r>
              <a:rPr lang="en-US" sz="2000" dirty="0" smtClean="0">
                <a:solidFill>
                  <a:prstClr val="black"/>
                </a:solidFill>
                <a:cs typeface="B Titr" pitchFamily="2" charset="-78"/>
              </a:rPr>
              <a:t>BAU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 برحسب </a:t>
            </a:r>
            <a:r>
              <a:rPr lang="en-US" sz="2000" dirty="0">
                <a:solidFill>
                  <a:prstClr val="black"/>
                </a:solidFill>
                <a:cs typeface="B Titr" pitchFamily="2" charset="-78"/>
              </a:rPr>
              <a:t>Conservation Law</a:t>
            </a:r>
            <a:r>
              <a:rPr lang="fa-IR" sz="2000" dirty="0" smtClean="0">
                <a:solidFill>
                  <a:prstClr val="black"/>
                </a:solidFill>
                <a:cs typeface="B Titr" pitchFamily="2" charset="-78"/>
              </a:rPr>
              <a:t>)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119" y="1225391"/>
            <a:ext cx="86868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62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7879" y="2590800"/>
            <a:ext cx="9343154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Arial Narrow" pitchFamily="34" charset="0"/>
              </a:rPr>
              <a:t>با تشکر از توجه شما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8" y="685800"/>
            <a:ext cx="9343154" cy="762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انتشار گازهای گلخانه ای در ایران (1):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480" y="1971674"/>
            <a:ext cx="10528350" cy="40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98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8" y="685800"/>
            <a:ext cx="9343154" cy="762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انتشار گازهای گلخانه ای در ایران (2):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86" y="1747154"/>
            <a:ext cx="9788133" cy="442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204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8" y="685800"/>
            <a:ext cx="9343154" cy="76200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انتشار گازهای گلخانه ای در ایران (3):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43" y="1752604"/>
            <a:ext cx="10860782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4433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9" y="685800"/>
            <a:ext cx="9343154" cy="609600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چهار چوب و فرضيات اساسي: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87889" y="1447800"/>
            <a:ext cx="9417430" cy="4384829"/>
          </a:xfrm>
        </p:spPr>
        <p:txBody>
          <a:bodyPr>
            <a:normAutofit fontScale="77500" lnSpcReduction="20000"/>
          </a:bodyPr>
          <a:lstStyle/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سال پایه: 1389(2010)</a:t>
            </a: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افق زمانی مدلسازی: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2010-2030(اطلاعات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سالهای 1390-91 برای اعتباردهی مدل استفاده شده است)</a:t>
            </a: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توليد ناخالص داخلي</a:t>
            </a: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endParaRPr lang="fa-IR" dirty="0" smtClean="0">
              <a:solidFill>
                <a:prstClr val="black">
                  <a:lumMod val="75000"/>
                </a:prstClr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endParaRPr lang="fa-IR" dirty="0" smtClean="0">
              <a:solidFill>
                <a:prstClr val="black">
                  <a:lumMod val="75000"/>
                </a:prstClr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endParaRPr lang="fa-IR" dirty="0" smtClean="0">
              <a:solidFill>
                <a:prstClr val="black">
                  <a:lumMod val="75000"/>
                </a:prstClr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در بخش هایی که رشد تولید ناخالص داخلی توسط بخش ها داده شده است، از انها استفاده شده است.</a:t>
            </a: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ثابت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ماندن سهم بخشهای صنعت، حمل و نقل، کشاورزی و خدمات از تولید ارزش افزوده تا انتهای دوره</a:t>
            </a: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ثابت ماندن سهم سوختها در بخشهاي مصرف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كننده در سناریوی </a:t>
            </a:r>
            <a:r>
              <a:rPr lang="en-US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BAU</a:t>
            </a:r>
            <a:endParaRPr lang="fa-IR" dirty="0" smtClean="0">
              <a:solidFill>
                <a:prstClr val="black">
                  <a:lumMod val="75000"/>
                </a:prstClr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تعداد خانوار: 30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ميليون نفر در سال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2030 </a:t>
            </a:r>
            <a:r>
              <a:rPr lang="fa-IR" dirty="0" smtClean="0">
                <a:solidFill>
                  <a:prstClr val="black">
                    <a:lumMod val="75000"/>
                  </a:prstClr>
                </a:solidFill>
                <a:cs typeface="B Nazanin" pitchFamily="2" charset="-78"/>
              </a:rPr>
              <a:t>(مرجع: سناريوي سقف مركز آمار)</a:t>
            </a:r>
            <a:endParaRPr lang="en-US" dirty="0" smtClean="0">
              <a:solidFill>
                <a:prstClr val="black">
                  <a:lumMod val="75000"/>
                </a:prstClr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dirty="0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737519" y="2971800"/>
          <a:ext cx="9013836" cy="11154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  <a:gridCol w="693372"/>
              </a:tblGrid>
              <a:tr h="609600"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سال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1390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1392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1393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1394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1395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1396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1397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1398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1399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1400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52095" algn="l"/>
                          <a:tab pos="299720" algn="ctr"/>
                        </a:tabLs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1400 تا 1414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505882"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نرخ </a:t>
                      </a:r>
                      <a:r>
                        <a:rPr lang="ar-SA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رشد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3.7%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6.6%-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1.9%-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3%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4%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5%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5.5%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6%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6.5%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7%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8%</a:t>
                      </a:r>
                      <a:endParaRPr lang="en-US" sz="14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142875" algn="l"/>
                          <a:tab pos="299720" algn="ctr"/>
                        </a:tabLs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/>
                        </a:rPr>
                        <a:t>6%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فرضیات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اقدامات کاهش انتشار در بخش انرژی از سالهای 2013 شروع شده است، لیکن در بخش غیر انرژی از سال 2015 فرض شده است که اقدامات شروع میشود.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 محاسبات انتشار هر شش گاز در نظر گرفته شده است. لیکن در سیاستهای کاهش انتشار اقدامات کاهش انتشار در خصوص گازهای ، </a:t>
            </a:r>
            <a:r>
              <a:rPr lang="en-US" dirty="0" smtClean="0">
                <a:cs typeface="B Nazanin" pitchFamily="2" charset="-78"/>
              </a:rPr>
              <a:t>HCFs , PFCs, SF6</a:t>
            </a:r>
            <a:r>
              <a:rPr lang="fa-IR" dirty="0" smtClean="0">
                <a:cs typeface="B Nazanin" pitchFamily="2" charset="-78"/>
              </a:rPr>
              <a:t> دیده نشده است.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از </a:t>
            </a:r>
            <a:r>
              <a:rPr lang="en-US" dirty="0" smtClean="0">
                <a:cs typeface="B Nazanin" pitchFamily="2" charset="-78"/>
              </a:rPr>
              <a:t>GWP</a:t>
            </a:r>
            <a:r>
              <a:rPr lang="fa-IR" dirty="0" smtClean="0">
                <a:cs typeface="B Nazanin" pitchFamily="2" charset="-78"/>
              </a:rPr>
              <a:t> های </a:t>
            </a:r>
            <a:r>
              <a:rPr lang="en-US" dirty="0" smtClean="0">
                <a:cs typeface="B Nazanin" pitchFamily="2" charset="-78"/>
              </a:rPr>
              <a:t>IPCC 3</a:t>
            </a:r>
            <a:r>
              <a:rPr lang="en-US" baseline="30000" dirty="0" smtClean="0">
                <a:cs typeface="B Nazanin" pitchFamily="2" charset="-78"/>
              </a:rPr>
              <a:t>rd</a:t>
            </a:r>
            <a:r>
              <a:rPr lang="en-US" dirty="0" smtClean="0">
                <a:cs typeface="B Nazanin" pitchFamily="2" charset="-78"/>
              </a:rPr>
              <a:t> Report</a:t>
            </a:r>
            <a:r>
              <a:rPr lang="fa-IR" dirty="0" smtClean="0">
                <a:cs typeface="B Nazanin" pitchFamily="2" charset="-78"/>
              </a:rPr>
              <a:t> برای محاسبه معادل دی اکسید کربن استفاده شده است.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از دستورالعمل </a:t>
            </a:r>
            <a:r>
              <a:rPr lang="en-US" dirty="0" smtClean="0">
                <a:cs typeface="B Nazanin" pitchFamily="2" charset="-78"/>
              </a:rPr>
              <a:t>IPCC2006</a:t>
            </a:r>
            <a:r>
              <a:rPr lang="fa-IR" dirty="0" smtClean="0">
                <a:cs typeface="B Nazanin" pitchFamily="2" charset="-78"/>
              </a:rPr>
              <a:t> و ضرایب انتشار آن در محاسبات استفاده شده است.</a:t>
            </a:r>
          </a:p>
          <a:p>
            <a:pPr algn="r" rtl="1"/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37519" y="609600"/>
            <a:ext cx="9343154" cy="838200"/>
          </a:xfrm>
        </p:spPr>
        <p:txBody>
          <a:bodyPr/>
          <a:lstStyle/>
          <a:p>
            <a:pPr algn="r" rtl="1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معرفی</a:t>
            </a:r>
            <a:r>
              <a:rPr lang="fa-IR" dirty="0" smtClean="0"/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LEAP</a:t>
            </a:r>
            <a:r>
              <a:rPr lang="fa-I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26" y="1576391"/>
            <a:ext cx="10629277" cy="3833810"/>
          </a:xfrm>
        </p:spPr>
        <p:txBody>
          <a:bodyPr/>
          <a:lstStyle/>
          <a:p>
            <a:pPr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توسعه یافته در مؤسسه محیط زیست استکهلم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ابزار تحلیلهای یکپارچه انرژی، محیط زیست و اقتصاد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قالب حسابداری: نتایج و عواقب ترجیحات مدلساز در افق زمانی مورد نظر محاسبه گشته و ارائه می شوند.</a:t>
            </a:r>
          </a:p>
          <a:p>
            <a:pPr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 رویکرد مدلسازی: ترکیب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Top-Down</a:t>
            </a: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Nazanin" pitchFamily="2" charset="-78"/>
              </a:rPr>
              <a:t> و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Bottom-Up</a:t>
            </a:r>
            <a:endParaRPr lang="fa-IR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  <a:buClrTx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buClrTx/>
              <a:buFont typeface="Arial" pitchFamily="34" charset="0"/>
              <a:buChar char="•"/>
              <a:defRPr/>
            </a:pP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2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9" y="685800"/>
            <a:ext cx="9343154" cy="648736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الگوریتم محاسبات در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LEAP</a:t>
            </a:r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: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287" y="1524001"/>
            <a:ext cx="8513413" cy="48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4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8387150"/>
              </p:ext>
            </p:extLst>
          </p:nvPr>
        </p:nvGraphicFramePr>
        <p:xfrm>
          <a:off x="1508926" y="1265239"/>
          <a:ext cx="9265713" cy="5180012"/>
        </p:xfrm>
        <a:graphic>
          <a:graphicData uri="http://schemas.openxmlformats.org/presentationml/2006/ole">
            <p:oleObj spid="_x0000_s33838" name="Visio" r:id="rId3" imgW="7641780" imgH="6375021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79" y="570464"/>
            <a:ext cx="9343154" cy="648736"/>
          </a:xfrm>
        </p:spPr>
        <p:txBody>
          <a:bodyPr/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Titr" pitchFamily="2" charset="-78"/>
              </a:rPr>
              <a:t>تحلیلهای سمت عرضه در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LEAP</a:t>
            </a:r>
            <a:r>
              <a:rPr lang="fa-I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2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4714</TotalTime>
  <Words>628</Words>
  <Application>Microsoft Office PowerPoint</Application>
  <PresentationFormat>Custom</PresentationFormat>
  <Paragraphs>76</Paragraphs>
  <Slides>19</Slides>
  <Notes>1</Notes>
  <HiddenSlides>3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Austin</vt:lpstr>
      <vt:lpstr>1_Austin</vt:lpstr>
      <vt:lpstr>2_Austin</vt:lpstr>
      <vt:lpstr>Visio</vt:lpstr>
      <vt:lpstr>اهداف معین مشارکت ملی (INDCs) در برنامه جهانی کاهش انتشار: فرضیات، ساختار و نتایج نهایی </vt:lpstr>
      <vt:lpstr>انتشار گازهای گلخانه ای در ایران (1):</vt:lpstr>
      <vt:lpstr>انتشار گازهای گلخانه ای در ایران (2):</vt:lpstr>
      <vt:lpstr>انتشار گازهای گلخانه ای در ایران (3):</vt:lpstr>
      <vt:lpstr>چهار چوب و فرضيات اساسي:</vt:lpstr>
      <vt:lpstr>فرضیات</vt:lpstr>
      <vt:lpstr>معرفی LEAP:</vt:lpstr>
      <vt:lpstr>الگوریتم محاسبات در LEAP:</vt:lpstr>
      <vt:lpstr>تحلیلهای سمت عرضه در LEAP:</vt:lpstr>
      <vt:lpstr>مدل مفهومی مطالعه (سيستم مرجع انرژي):</vt:lpstr>
      <vt:lpstr>نتایج: تصویر کلی میزان انتشارِ معادلِ CO2 در سناریوی BAU</vt:lpstr>
      <vt:lpstr>نتایج: میزان انتشار معادل CO2 در سناریوی BAU از بخش انرژی</vt:lpstr>
      <vt:lpstr>نتایج: اثر بخشی سناریوهای کاهش در بخش غیر انرژی</vt:lpstr>
      <vt:lpstr>نتایج: مقايسه سناريوي BAU با سناریوی کاهش (MIT) و کاهش بلندپروازانه (MIT_Ambitious)</vt:lpstr>
      <vt:lpstr>نتایج: سهم بخشهای مختلف در کاهشِ انتشارِ معادل (سناریوی BAU برحسب MIT_Ambitious)</vt:lpstr>
      <vt:lpstr>تعریف سناریوی جدید:</vt:lpstr>
      <vt:lpstr>نتایج: مقايسه سناريوي BAU با سناریوی قانون اصلاح الگوی مصرف (Conservation Law)</vt:lpstr>
      <vt:lpstr>نتایج: سهم بخشهای مختلف در کاهشِ انتشارِ معادل (سناریوی BAU برحسب Conservation Law)</vt:lpstr>
      <vt:lpstr>با تشکر از توجه شما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پیشرفت کار (فاز صفر) تدوین استراتژیهای کاهش انتشار گازهای گلخانه ای برای شرکت ملی گاز ایران</dc:title>
  <dc:creator>Hadi</dc:creator>
  <cp:lastModifiedBy>Ahadi</cp:lastModifiedBy>
  <cp:revision>210</cp:revision>
  <dcterms:created xsi:type="dcterms:W3CDTF">2014-06-02T15:52:31Z</dcterms:created>
  <dcterms:modified xsi:type="dcterms:W3CDTF">2015-09-29T04:46:48Z</dcterms:modified>
</cp:coreProperties>
</file>